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0"/>
  </p:notesMasterIdLst>
  <p:sldIdLst>
    <p:sldId id="256" r:id="rId2"/>
    <p:sldId id="565" r:id="rId3"/>
    <p:sldId id="462" r:id="rId4"/>
    <p:sldId id="471" r:id="rId5"/>
    <p:sldId id="476" r:id="rId6"/>
    <p:sldId id="513" r:id="rId7"/>
    <p:sldId id="470" r:id="rId8"/>
    <p:sldId id="506" r:id="rId9"/>
    <p:sldId id="498" r:id="rId10"/>
    <p:sldId id="536" r:id="rId11"/>
    <p:sldId id="538" r:id="rId12"/>
    <p:sldId id="562" r:id="rId13"/>
    <p:sldId id="461" r:id="rId14"/>
    <p:sldId id="517" r:id="rId15"/>
    <p:sldId id="491" r:id="rId16"/>
    <p:sldId id="443" r:id="rId17"/>
    <p:sldId id="455" r:id="rId18"/>
    <p:sldId id="456" r:id="rId19"/>
    <p:sldId id="460" r:id="rId20"/>
    <p:sldId id="567" r:id="rId21"/>
    <p:sldId id="444" r:id="rId22"/>
    <p:sldId id="569" r:id="rId23"/>
    <p:sldId id="570" r:id="rId24"/>
    <p:sldId id="574" r:id="rId25"/>
    <p:sldId id="554" r:id="rId26"/>
    <p:sldId id="543" r:id="rId27"/>
    <p:sldId id="544" r:id="rId28"/>
    <p:sldId id="545" r:id="rId29"/>
    <p:sldId id="547" r:id="rId30"/>
    <p:sldId id="548" r:id="rId31"/>
    <p:sldId id="549" r:id="rId32"/>
    <p:sldId id="572" r:id="rId33"/>
    <p:sldId id="489" r:id="rId34"/>
    <p:sldId id="483" r:id="rId35"/>
    <p:sldId id="494" r:id="rId36"/>
    <p:sldId id="551" r:id="rId37"/>
    <p:sldId id="552" r:id="rId38"/>
    <p:sldId id="553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FFFFCC"/>
    <a:srgbClr val="0099CC"/>
    <a:srgbClr val="000000"/>
    <a:srgbClr val="0055A0"/>
    <a:srgbClr val="009900"/>
    <a:srgbClr val="0000FF"/>
    <a:srgbClr val="99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2" autoAdjust="0"/>
    <p:restoredTop sz="95296" autoAdjust="0"/>
  </p:normalViewPr>
  <p:slideViewPr>
    <p:cSldViewPr snapToGrid="0">
      <p:cViewPr varScale="1">
        <p:scale>
          <a:sx n="84" d="100"/>
          <a:sy n="84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536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45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4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6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4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4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3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tpty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 descr="LogoOutlin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69000"/>
            <a:ext cx="2519999" cy="2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Small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logoBadgeWe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3089" y="2878268"/>
            <a:ext cx="1221946" cy="15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8947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8082"/>
            <a:ext cx="8229600" cy="48259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A18B-1B2F-A548-9FFD-0E8ACB5EE6FD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07-Nov-19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4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Columns Small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9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90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y 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47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3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52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hit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DarkBlu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042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Layout">
    <p:bg>
      <p:bgPr>
        <a:solidFill>
          <a:srgbClr val="10428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81663"/>
            <a:ext cx="2519999" cy="24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Small Layout">
    <p:bg>
      <p:bgPr>
        <a:solidFill>
          <a:srgbClr val="10428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3521067" y="2976141"/>
            <a:ext cx="1172454" cy="118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LOGOfin.eps"/>
          <p:cNvPicPr preferRelativeResize="0"/>
          <p:nvPr/>
        </p:nvPicPr>
        <p:blipFill rotWithShape="1">
          <a:blip r:embed="rId15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657372" y="6324600"/>
            <a:ext cx="5091954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Valassi </a:t>
            </a:r>
            <a:r>
              <a:rPr lang="en-GB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HEP parameter fits and Weight Derivative Regression</a:t>
            </a:r>
            <a:endParaRPr lang="en-GB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4146269" y="6322130"/>
            <a:ext cx="4241202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CHEP2019, Adelaide </a:t>
            </a:r>
            <a:r>
              <a:rPr lang="en-GB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7</a:t>
            </a:r>
            <a:r>
              <a:rPr lang="en-GB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Nov</a:t>
            </a:r>
            <a:r>
              <a:rPr lang="en-GB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2019</a:t>
            </a:r>
            <a:endParaRPr lang="en-GB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431861" y="6324600"/>
            <a:ext cx="592013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/20</a:t>
            </a:r>
            <a:endParaRPr lang="en-GB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63" r:id="rId3"/>
    <p:sldLayoutId id="2147483665" r:id="rId4"/>
    <p:sldLayoutId id="2147483667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73049/contributions/34760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73049/contributions/3476179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564849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2.5/deed.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epjconf/201921406004" TargetMode="External"/><Relationship Id="rId2" Type="http://schemas.openxmlformats.org/officeDocument/2006/relationships/hyperlink" Target="https://doi.org/10.5281/zenodo.1303387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43.png"/><Relationship Id="rId4" Type="http://schemas.openxmlformats.org/officeDocument/2006/relationships/image" Target="../media/image56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penclipart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8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457200" y="1544491"/>
            <a:ext cx="8226854" cy="43952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i="1" dirty="0" smtClean="0">
                <a:solidFill>
                  <a:schemeClr val="dk1"/>
                </a:solidFill>
              </a:rPr>
              <a:t>Optimising HEP parameter fits: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16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i="1" dirty="0">
                <a:solidFill>
                  <a:schemeClr val="dk1"/>
                </a:solidFill>
              </a:rPr>
              <a:t>e</a:t>
            </a:r>
            <a:r>
              <a:rPr lang="en-GB" sz="3200" b="1" i="1" dirty="0" smtClean="0">
                <a:solidFill>
                  <a:schemeClr val="dk1"/>
                </a:solidFill>
              </a:rPr>
              <a:t>vent-by-event sensitivities,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16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i="1" dirty="0" smtClean="0">
                <a:solidFill>
                  <a:schemeClr val="dk1"/>
                </a:solidFill>
              </a:rPr>
              <a:t>weight derivative regression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Andrea Valassi (CERN IT-DI)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1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dirty="0" smtClean="0">
                <a:solidFill>
                  <a:schemeClr val="dk1"/>
                </a:solidFill>
              </a:rPr>
              <a:t>CHEP2019, </a:t>
            </a:r>
            <a:r>
              <a:rPr lang="en-GB" sz="1600" dirty="0">
                <a:solidFill>
                  <a:schemeClr val="dk1"/>
                </a:solidFill>
              </a:rPr>
              <a:t>7</a:t>
            </a:r>
            <a:r>
              <a:rPr lang="en-GB" sz="1600" dirty="0" smtClean="0">
                <a:solidFill>
                  <a:schemeClr val="dk1"/>
                </a:solidFill>
              </a:rPr>
              <a:t> November 2019 – Adelaide, Australia</a:t>
            </a: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r>
              <a:rPr lang="en-GB" sz="1600" dirty="0">
                <a:solidFill>
                  <a:schemeClr val="dk1"/>
                </a:solidFill>
                <a:hlinkClick r:id="rId3"/>
              </a:rPr>
              <a:t>https://</a:t>
            </a:r>
            <a:r>
              <a:rPr lang="en-GB" sz="1600" dirty="0" smtClean="0">
                <a:solidFill>
                  <a:schemeClr val="dk1"/>
                </a:solidFill>
                <a:hlinkClick r:id="rId3"/>
              </a:rPr>
              <a:t>indico.cern.ch/event/773049/contributions/3476059</a:t>
            </a:r>
            <a:endParaRPr lang="en-GB" sz="1600" dirty="0" smtClean="0">
              <a:solidFill>
                <a:schemeClr val="dk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4076" cy="121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/>
              <a:t>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>
                <a:solidFill>
                  <a:srgbClr val="0055A0"/>
                </a:solidFill>
                <a:sym typeface="Symbol" panose="05050102010706020507" pitchFamily="18" charset="2"/>
              </a:rPr>
              <a:t>Ideal case: partition by the evt-by-evt sensitivity </a:t>
            </a:r>
            <a:r>
              <a:rPr lang="en-US" sz="2800" baseline="-25000" dirty="0" smtClean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-7684" y="1968859"/>
            <a:ext cx="8610601" cy="2026839"/>
            <a:chOff x="119742" y="2168642"/>
            <a:chExt cx="8610601" cy="2026839"/>
          </a:xfrm>
        </p:grpSpPr>
        <p:sp>
          <p:nvSpPr>
            <p:cNvPr id="19" name="Rectangle 18"/>
            <p:cNvSpPr/>
            <p:nvPr/>
          </p:nvSpPr>
          <p:spPr>
            <a:xfrm>
              <a:off x="203805" y="2168642"/>
              <a:ext cx="8526538" cy="20268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9845" y="2490855"/>
              <a:ext cx="3776255" cy="56273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9742" y="2199035"/>
                  <a:ext cx="4764101" cy="1342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i="1" dirty="0" smtClean="0">
                      <a:solidFill>
                        <a:srgbClr val="000000"/>
                      </a:solidFill>
                    </a:rPr>
                    <a:t>There is an </a:t>
                  </a:r>
                  <a:r>
                    <a:rPr lang="en-US" sz="1600" b="1" i="1" u="sng" dirty="0" smtClean="0">
                      <a:solidFill>
                        <a:srgbClr val="FF0000"/>
                      </a:solidFill>
                    </a:rPr>
                    <a:t>information gain</a:t>
                  </a:r>
                  <a:r>
                    <a:rPr kumimoji="0" lang="en-US" sz="1600" b="1" i="1" u="sng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in </a:t>
                  </a:r>
                  <a:r>
                    <a:rPr lang="en-US" sz="1600" i="1" dirty="0" smtClean="0"/>
                    <a:t>partitioning</a:t>
                  </a:r>
                  <a:r>
                    <a:rPr kumimoji="0" lang="en-US" sz="1600" b="0" i="1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  <a:r>
                    <a:rPr kumimoji="0" lang="en-US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two events i</a:t>
                  </a:r>
                  <a:r>
                    <a:rPr kumimoji="0" lang="en-US" sz="1600" b="0" i="1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1</a:t>
                  </a:r>
                  <a:r>
                    <a:rPr kumimoji="0" lang="en-US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and i</a:t>
                  </a:r>
                  <a:r>
                    <a:rPr kumimoji="0" lang="en-US" sz="1600" b="0" i="1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2</a:t>
                  </a:r>
                  <a:r>
                    <a:rPr kumimoji="0" lang="en-US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in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two 1-event bins rather than one 2-event bin</a:t>
                  </a:r>
                  <a:r>
                    <a:rPr kumimoji="0" lang="en-US" sz="1600" b="0" i="1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</a:p>
                <a:p>
                  <a:pPr algn="ctr"/>
                  <a:r>
                    <a:rPr kumimoji="0" lang="en-US" sz="1600" b="0" i="1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if their sensitivities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00000"/>
                              </a:solidFill>
                              <a:sym typeface="Symbol" panose="05050102010706020507" pitchFamily="18" charset="2"/>
                            </a:rPr>
                            <m:t>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i="1" dirty="0">
                              <a:solidFill>
                                <a:srgbClr val="000000"/>
                              </a:solidFill>
                            </a:rPr>
                            <m:t>i</m:t>
                          </m:r>
                          <m:r>
                            <a:rPr lang="en-US" sz="16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1600" b="0" i="1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  <a:r>
                    <a:rPr lang="en-US" sz="1600" i="1" dirty="0" smtClean="0">
                      <a:solidFill>
                        <a:srgbClr val="00000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00000"/>
                              </a:solidFill>
                              <a:sym typeface="Symbol" panose="05050102010706020507" pitchFamily="18" charset="2"/>
                            </a:rPr>
                            <m:t>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i="1" dirty="0">
                              <a:solidFill>
                                <a:srgbClr val="000000"/>
                              </a:solidFill>
                            </a:rPr>
                            <m:t>i</m:t>
                          </m:r>
                          <m:r>
                            <a:rPr lang="en-US" sz="16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1600" b="0" i="1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are different</a:t>
                  </a:r>
                  <a:endPara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42" y="2199035"/>
                  <a:ext cx="4764101" cy="1342932"/>
                </a:xfrm>
                <a:prstGeom prst="rect">
                  <a:avLst/>
                </a:prstGeom>
                <a:blipFill>
                  <a:blip r:embed="rId3"/>
                  <a:stretch>
                    <a:fillRect t="-1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978329" y="3385631"/>
              <a:ext cx="6946131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oal of a distribution fit: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partition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events </a:t>
              </a:r>
              <a:r>
                <a:rPr lang="en-US" sz="2000" b="1" dirty="0" smtClean="0"/>
                <a:t>by their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</a:p>
            <a:p>
              <a:pPr lvl="0" algn="ctr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different MC-truth event-by-event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sensitivities </a:t>
              </a:r>
              <a:r>
                <a:rPr 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</a:t>
              </a:r>
              <a:r>
                <a:rPr lang="en-US" sz="20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 to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13" name="Bent Arrow 12"/>
            <p:cNvSpPr/>
            <p:nvPr/>
          </p:nvSpPr>
          <p:spPr>
            <a:xfrm flipV="1">
              <a:off x="371728" y="3420968"/>
              <a:ext cx="438678" cy="495954"/>
            </a:xfrm>
            <a:prstGeom prst="bentArrow">
              <a:avLst>
                <a:gd name="adj1" fmla="val 21140"/>
                <a:gd name="adj2" fmla="val 25000"/>
                <a:gd name="adj3" fmla="val 25000"/>
                <a:gd name="adj4" fmla="val 43750"/>
              </a:avLst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flipH="1" flipV="1">
              <a:off x="8053634" y="3420968"/>
              <a:ext cx="438678" cy="495954"/>
            </a:xfrm>
            <a:prstGeom prst="bentArrow">
              <a:avLst>
                <a:gd name="adj1" fmla="val 21140"/>
                <a:gd name="adj2" fmla="val 25000"/>
                <a:gd name="adj3" fmla="val 25000"/>
                <a:gd name="adj4" fmla="val 43750"/>
              </a:avLst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52792" y="4552939"/>
            <a:ext cx="8493240" cy="1477328"/>
            <a:chOff x="237103" y="4650909"/>
            <a:chExt cx="8493240" cy="1477328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49552" y="4650909"/>
              <a:ext cx="8280791" cy="1477328"/>
              <a:chOff x="-108857" y="4650909"/>
              <a:chExt cx="8280791" cy="147732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5563" y="4650909"/>
                <a:ext cx="8016371" cy="147732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547" y="4935358"/>
                <a:ext cx="2828014" cy="947087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108857" y="4650909"/>
                <a:ext cx="5345381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Knowing one’s limits: maximum</a:t>
                </a:r>
                <a:r>
                  <a:rPr kumimoji="0" lang="en-US" sz="1800" b="1" i="1" u="none" strike="noStrike" kern="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achievable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information with an ideal detector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 smtClean="0"/>
                  <a:t>- </a:t>
                </a:r>
                <a:r>
                  <a:rPr lang="en-US" sz="1600" dirty="0" smtClean="0"/>
                  <a:t>Ideal acceptance, 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select all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signal events S</a:t>
                </a:r>
                <a:r>
                  <a:rPr kumimoji="0" lang="en-US" sz="16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sel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=S</a:t>
                </a:r>
                <a:r>
                  <a:rPr kumimoji="0" lang="en-US" sz="16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tot</a:t>
                </a:r>
                <a:endParaRPr lang="en-US" sz="1600" dirty="0"/>
              </a:p>
              <a:p>
                <a:pPr lvl="0" algn="ctr"/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- </a:t>
                </a:r>
                <a:r>
                  <a:rPr lang="en-US" sz="1600" dirty="0" smtClean="0"/>
                  <a:t>I</a:t>
                </a:r>
                <a:r>
                  <a:rPr lang="en-US" sz="1600" noProof="0" dirty="0" smtClean="0"/>
                  <a:t>deal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resolution, measured 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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i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is that from MC truth</a:t>
                </a:r>
              </a:p>
              <a:p>
                <a:pPr lvl="0" algn="ctr"/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(implies ideal</a:t>
                </a:r>
                <a:r>
                  <a:rPr kumimoji="0" lang="en-US" sz="1600" b="0" i="1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rejection of background events, </a:t>
                </a:r>
                <a:r>
                  <a:rPr lang="en-US" sz="1600" i="1" dirty="0" smtClean="0">
                    <a:sym typeface="Symbol" panose="05050102010706020507" pitchFamily="18" charset="2"/>
                  </a:rPr>
                  <a:t></a:t>
                </a:r>
                <a:r>
                  <a:rPr lang="en-US" sz="1600" i="1" baseline="-25000" dirty="0" smtClean="0">
                    <a:sym typeface="Symbol" panose="05050102010706020507" pitchFamily="18" charset="2"/>
                  </a:rPr>
                  <a:t>i</a:t>
                </a:r>
                <a:r>
                  <a:rPr lang="en-US" sz="1600" i="1" dirty="0" smtClean="0"/>
                  <a:t>=0) </a:t>
                </a:r>
                <a:endParaRPr kumimoji="0" lang="en-US" sz="16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sym typeface="Arial"/>
                </a:endParaRPr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>
              <a:off x="237103" y="5127172"/>
              <a:ext cx="384024" cy="25037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712001" y="898802"/>
            <a:ext cx="6708623" cy="957559"/>
            <a:chOff x="290891" y="884778"/>
            <a:chExt cx="6708623" cy="957559"/>
          </a:xfrm>
        </p:grpSpPr>
        <p:sp>
          <p:nvSpPr>
            <p:cNvPr id="6" name="TextBox 5"/>
            <p:cNvSpPr txBox="1"/>
            <p:nvPr/>
          </p:nvSpPr>
          <p:spPr>
            <a:xfrm>
              <a:off x="517391" y="1088285"/>
              <a:ext cx="2978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Information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I</a:t>
              </a:r>
              <a:r>
                <a:rPr kumimoji="0" lang="en-US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 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 terms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average bin-by-bin sensitivities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5553" y="976252"/>
              <a:ext cx="3193656" cy="71492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90891" y="884778"/>
              <a:ext cx="6708623" cy="95755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379" y="4026091"/>
            <a:ext cx="32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How to achieve this in practice: </a:t>
            </a:r>
            <a:r>
              <a:rPr lang="en-US" sz="1000" i="1" dirty="0"/>
              <a:t>n</a:t>
            </a:r>
            <a:r>
              <a:rPr lang="en-US" sz="1000" i="1" dirty="0" smtClean="0"/>
              <a:t>ext two slides (WDR)</a:t>
            </a:r>
            <a:endParaRPr lang="en-US" sz="1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18111" y="4292977"/>
            <a:ext cx="3416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Use </a:t>
            </a:r>
            <a:r>
              <a:rPr lang="en-US" sz="1000" i="1" dirty="0">
                <a:sym typeface="Symbol" panose="05050102010706020507" pitchFamily="18" charset="2"/>
              </a:rPr>
              <a:t>I</a:t>
            </a:r>
            <a:r>
              <a:rPr lang="en-US" sz="1000" i="1" baseline="-25000" dirty="0" smtClean="0">
                <a:sym typeface="Symbol" panose="05050102010706020507" pitchFamily="18" charset="2"/>
              </a:rPr>
              <a:t></a:t>
            </a:r>
            <a:r>
              <a:rPr lang="en-US" sz="1000" i="1" baseline="30000" dirty="0" smtClean="0"/>
              <a:t>(ideal) </a:t>
            </a:r>
            <a:r>
              <a:rPr lang="en-US" sz="1000" i="1" dirty="0" smtClean="0"/>
              <a:t>to compute FIP: </a:t>
            </a:r>
            <a:r>
              <a:rPr lang="en-US" sz="1000" i="1" dirty="0"/>
              <a:t>f</a:t>
            </a:r>
            <a:r>
              <a:rPr lang="en-US" sz="1000" i="1" dirty="0" smtClean="0"/>
              <a:t>ollowing two slides</a:t>
            </a:r>
          </a:p>
        </p:txBody>
      </p:sp>
    </p:spTree>
    <p:extLst>
      <p:ext uri="{BB962C8B-B14F-4D97-AF65-F5344CB8AC3E}">
        <p14:creationId xmlns:p14="http://schemas.microsoft.com/office/powerpoint/2010/main" val="4319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/>
              <a:t>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b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>
                <a:solidFill>
                  <a:srgbClr val="0055A0"/>
                </a:solidFill>
                <a:sym typeface="Symbol" panose="05050102010706020507" pitchFamily="18" charset="2"/>
              </a:rPr>
              <a:t>Weight Derivative Regression (WDR): train q</a:t>
            </a:r>
            <a:r>
              <a:rPr lang="en-US" sz="2800" baseline="-25000" dirty="0" smtClean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r>
              <a:rPr lang="en-US" sz="2800" dirty="0" smtClean="0">
                <a:solidFill>
                  <a:srgbClr val="0055A0"/>
                </a:solidFill>
                <a:sym typeface="Symbol" panose="05050102010706020507" pitchFamily="18" charset="2"/>
              </a:rPr>
              <a:t> for </a:t>
            </a:r>
            <a:r>
              <a:rPr lang="en-US" sz="2800" baseline="-25000" dirty="0" smtClean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819292"/>
            <a:ext cx="4149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/>
              <a:t>Some of many c</a:t>
            </a:r>
            <a:r>
              <a:rPr lang="en-US" sz="1000" i="1" dirty="0" smtClean="0">
                <a:solidFill>
                  <a:srgbClr val="000000"/>
                </a:solidFill>
              </a:rPr>
              <a:t>aveats:</a:t>
            </a:r>
          </a:p>
          <a:p>
            <a:pPr lvl="0"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-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Dependency of</a:t>
            </a:r>
            <a:r>
              <a:rPr kumimoji="0" lang="en-US" sz="10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weight derivative on reference </a:t>
            </a:r>
            <a:r>
              <a:rPr lang="en-US" sz="1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0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ref</a:t>
            </a:r>
            <a:r>
              <a:rPr lang="en-US" sz="1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:</a:t>
            </a:r>
          </a:p>
          <a:p>
            <a:pPr lvl="0">
              <a:defRPr/>
            </a:pPr>
            <a:r>
              <a:rPr kumimoji="0" lang="en-US" sz="10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  WDR easier for coupling fits than for mass fits?</a:t>
            </a:r>
            <a:endParaRPr kumimoji="0" lang="en-US" sz="1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- How</a:t>
            </a:r>
            <a:r>
              <a:rPr kumimoji="0" lang="en-US" sz="10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 feasible is it to compute and store MC-truth weight derivatives?</a:t>
            </a:r>
            <a:endParaRPr kumimoji="0" lang="en-US" sz="10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- How useful is this for measurements limited by systematics?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- Train q on signal + background and 1-D</a:t>
            </a:r>
            <a:r>
              <a:rPr kumimoji="0" lang="en-US" sz="10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 fit of q, 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/>
              <a:t>   train q on signal alone and 2-D fit on q and scoring classifier? </a:t>
            </a:r>
            <a:endParaRPr kumimoji="0" lang="en-US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- How to deal with simultaneous fits of many parameters?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973" y="1073570"/>
            <a:ext cx="5027382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oal of a distribution fit: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separate events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with </a:t>
            </a:r>
          </a:p>
          <a:p>
            <a:pPr lvl="0" algn="ctr"/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different MC-truth event-by-event sensitivities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6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to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</a:t>
            </a:r>
          </a:p>
          <a:p>
            <a:pPr lvl="0" algn="ctr"/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lvl="0" algn="ctr"/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But </a:t>
            </a:r>
            <a:r>
              <a:rPr lang="en-US" sz="18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is not observable on real data </a:t>
            </a:r>
            <a:r>
              <a:rPr lang="en-US" sz="1800" b="1" i="1" dirty="0" smtClean="0">
                <a:solidFill>
                  <a:srgbClr val="FF0000"/>
                </a:solidFill>
              </a:rPr>
              <a:t>events!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21187" y="2564142"/>
            <a:ext cx="7604879" cy="1690284"/>
            <a:chOff x="84063" y="2364358"/>
            <a:chExt cx="7604879" cy="1690284"/>
          </a:xfrm>
        </p:grpSpPr>
        <p:sp>
          <p:nvSpPr>
            <p:cNvPr id="19" name="Rectangle 18"/>
            <p:cNvSpPr/>
            <p:nvPr/>
          </p:nvSpPr>
          <p:spPr>
            <a:xfrm>
              <a:off x="84063" y="2364358"/>
              <a:ext cx="7604879" cy="169028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064" y="2454204"/>
              <a:ext cx="463393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0" algn="ctr"/>
              <a:r>
                <a:rPr lang="en-US" sz="2000" b="1" u="sng" dirty="0" smtClean="0">
                  <a:latin typeface="+mn-lt"/>
                </a:rPr>
                <a:t>Weight Derivative Regression:</a:t>
              </a:r>
            </a:p>
            <a:p>
              <a:pPr marL="127000" algn="ctr"/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train a regressor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q</a:t>
              </a:r>
              <a:r>
                <a:rPr lang="en-US" sz="2000" b="1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=q(x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)</a:t>
              </a:r>
            </a:p>
            <a:p>
              <a:pPr marL="127000"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o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n detector-level MC observables </a:t>
              </a:r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r>
                <a:rPr lang="en-US" sz="2000" b="1" baseline="-25000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 </a:t>
              </a:r>
            </a:p>
            <a:p>
              <a:pPr marL="127000" algn="ctr"/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against the MC-truth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  <a:sym typeface="Symbol" panose="05050102010706020507" pitchFamily="18" charset="2"/>
                </a:rPr>
                <a:t>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+mn-lt"/>
                </a:rPr>
                <a:t>i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= </a:t>
              </a:r>
              <a:r>
                <a:rPr lang="en-US" sz="2000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w</a:t>
              </a:r>
              <a:r>
                <a:rPr lang="en-US" sz="2000" b="1" baseline="-250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/</a:t>
              </a:r>
            </a:p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f</a:t>
              </a:r>
              <a:r>
                <a:rPr lang="en-US" sz="1800" dirty="0" smtClean="0">
                  <a:latin typeface="+mn-lt"/>
                  <a:sym typeface="Symbol" panose="05050102010706020507" pitchFamily="18" charset="2"/>
                </a:rPr>
                <a:t>or signal and background MC events</a:t>
              </a:r>
              <a:endParaRPr lang="en-US" sz="1600" dirty="0" smtClean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1142" y="2777368"/>
              <a:ext cx="271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T</a:t>
              </a:r>
              <a:r>
                <a:rPr lang="en-US" sz="1800" dirty="0" smtClean="0">
                  <a:latin typeface="+mn-lt"/>
                  <a:sym typeface="Symbol" panose="05050102010706020507" pitchFamily="18" charset="2"/>
                </a:rPr>
                <a:t>hen determine  </a:t>
              </a:r>
            </a:p>
            <a:p>
              <a:pPr marL="127000" algn="ctr"/>
              <a:r>
                <a:rPr lang="en-US" sz="1800" dirty="0" smtClean="0">
                  <a:latin typeface="+mn-lt"/>
                  <a:sym typeface="Symbol" panose="05050102010706020507" pitchFamily="18" charset="2"/>
                </a:rPr>
                <a:t>by the 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  <a:sym typeface="Symbol" panose="05050102010706020507" pitchFamily="18" charset="2"/>
                </a:rPr>
                <a:t>1-D fit of </a:t>
              </a:r>
              <a:r>
                <a:rPr lang="en-US" sz="2000" dirty="0" smtClean="0">
                  <a:solidFill>
                    <a:srgbClr val="FF0000"/>
                  </a:solidFill>
                </a:rPr>
                <a:t>q(x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sz="2000" dirty="0" smtClean="0">
                  <a:solidFill>
                    <a:srgbClr val="FF0000"/>
                  </a:solidFill>
                </a:rPr>
                <a:t>) </a:t>
              </a:r>
              <a:endParaRPr lang="en-US" sz="1800" dirty="0" smtClean="0">
                <a:solidFill>
                  <a:srgbClr val="FF0000"/>
                </a:solidFill>
              </a:endParaRPr>
            </a:p>
            <a:p>
              <a:pPr marL="127000" algn="ctr"/>
              <a:r>
                <a:rPr lang="en-US" sz="1800" dirty="0" smtClean="0">
                  <a:latin typeface="+mn-lt"/>
                  <a:sym typeface="Symbol" panose="05050102010706020507" pitchFamily="18" charset="2"/>
                </a:rPr>
                <a:t>for real data events </a:t>
              </a:r>
              <a:r>
                <a:rPr lang="en-US" sz="1800" dirty="0" smtClean="0"/>
                <a:t>x</a:t>
              </a:r>
              <a:r>
                <a:rPr lang="en-US" sz="1800" baseline="-25000" dirty="0" smtClean="0"/>
                <a:t>i</a:t>
              </a:r>
              <a:endParaRPr lang="en-US" sz="1800" dirty="0" smtClean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801809" y="3186689"/>
              <a:ext cx="338667" cy="1354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159214" y="3004457"/>
            <a:ext cx="660826" cy="34359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5"/>
            <a:endCxn id="7" idx="1"/>
          </p:cNvCxnSpPr>
          <p:nvPr/>
        </p:nvCxnSpPr>
        <p:spPr>
          <a:xfrm>
            <a:off x="2723264" y="3297735"/>
            <a:ext cx="2701663" cy="223535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24927" y="5102198"/>
            <a:ext cx="2893449" cy="86177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Training metric: maximize FIP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Evaluation metric: maximize FIP</a:t>
            </a:r>
          </a:p>
          <a:p>
            <a:pPr algn="ctr"/>
            <a:endParaRPr lang="en-US" sz="1200" dirty="0"/>
          </a:p>
          <a:p>
            <a:pPr algn="ctr"/>
            <a:r>
              <a:rPr lang="en-US" sz="1000" dirty="0" smtClean="0"/>
              <a:t>(or equivalently minimize MSE? see final slides)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20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/>
              <a:t>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b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3200" dirty="0" smtClean="0">
                <a:solidFill>
                  <a:srgbClr val="0055A0"/>
                </a:solidFill>
                <a:sym typeface="Symbol" panose="05050102010706020507" pitchFamily="18" charset="2"/>
              </a:rPr>
              <a:t>WDR and Optimal Observables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65574" y="904107"/>
            <a:ext cx="4106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dirty="0" smtClean="0"/>
              <a:t>The WDR idea was inspired by the </a:t>
            </a:r>
          </a:p>
          <a:p>
            <a:pPr marL="127000" algn="ctr"/>
            <a:r>
              <a:rPr lang="en-US" sz="1800" b="1" dirty="0" smtClean="0">
                <a:solidFill>
                  <a:srgbClr val="00B0F0"/>
                </a:solidFill>
              </a:rPr>
              <a:t>Optimal Observables (OO) method</a:t>
            </a:r>
            <a:endParaRPr lang="en-US" sz="1800" b="1" dirty="0">
              <a:solidFill>
                <a:srgbClr val="00B0F0"/>
              </a:solidFill>
            </a:endParaRPr>
          </a:p>
          <a:p>
            <a:pPr marL="127000" algn="ctr"/>
            <a:endParaRPr lang="en-US" dirty="0" smtClean="0">
              <a:sym typeface="Symbol" panose="05050102010706020507" pitchFamily="18" charset="2"/>
            </a:endParaRPr>
          </a:p>
          <a:p>
            <a:pPr marL="127000" algn="ctr"/>
            <a:r>
              <a:rPr lang="en-US" i="1" dirty="0" smtClean="0">
                <a:sym typeface="Symbol" panose="05050102010706020507" pitchFamily="18" charset="2"/>
              </a:rPr>
              <a:t>Both OO and WDR partition data by </a:t>
            </a:r>
            <a:r>
              <a:rPr lang="en-US" i="1" dirty="0">
                <a:sym typeface="Symbol" panose="05050102010706020507" pitchFamily="18" charset="2"/>
              </a:rPr>
              <a:t>an approximation </a:t>
            </a:r>
            <a:r>
              <a:rPr lang="en-US" i="1" dirty="0" smtClean="0">
                <a:sym typeface="Symbol" panose="05050102010706020507" pitchFamily="18" charset="2"/>
              </a:rPr>
              <a:t>of a MC-truth sensitivity </a:t>
            </a:r>
            <a:r>
              <a:rPr lang="en-US" i="1" dirty="0">
                <a:sym typeface="Symbol" panose="05050102010706020507" pitchFamily="18" charset="2"/>
              </a:rPr>
              <a:t></a:t>
            </a:r>
            <a:r>
              <a:rPr lang="en-US" i="1" baseline="-25000" dirty="0">
                <a:sym typeface="Symbol" panose="05050102010706020507" pitchFamily="18" charset="2"/>
              </a:rPr>
              <a:t>i</a:t>
            </a:r>
            <a:r>
              <a:rPr lang="en-US" i="1" dirty="0" smtClean="0">
                <a:sym typeface="Symbol" panose="05050102010706020507" pitchFamily="18" charset="2"/>
              </a:rPr>
              <a:t> to </a:t>
            </a:r>
            <a:endParaRPr lang="en-US" i="1" dirty="0">
              <a:sym typeface="Symbol" panose="05050102010706020507" pitchFamily="18" charset="2"/>
            </a:endParaRPr>
          </a:p>
          <a:p>
            <a:pPr marL="127000" algn="ctr"/>
            <a:r>
              <a:rPr lang="en-US" sz="1200" dirty="0" smtClean="0">
                <a:sym typeface="Symbol" panose="05050102010706020507" pitchFamily="18" charset="2"/>
              </a:rPr>
              <a:t>(OO does not use MC weight derivatives but it is similar)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20" y="3187634"/>
            <a:ext cx="2188834" cy="2246769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MC-truth </a:t>
            </a:r>
          </a:p>
          <a:p>
            <a:pPr algn="ctr"/>
            <a:r>
              <a:rPr lang="en-US" dirty="0" smtClean="0">
                <a:sym typeface="Symbol" panose="05050102010706020507" pitchFamily="18" charset="2"/>
              </a:rPr>
              <a:t>sensitivity </a:t>
            </a:r>
            <a:r>
              <a:rPr lang="en-US" baseline="-25000" dirty="0" smtClean="0"/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(MC truth)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MC-truth </a:t>
            </a:r>
          </a:p>
          <a:p>
            <a:pPr algn="ctr"/>
            <a:r>
              <a:rPr lang="en-US" dirty="0" smtClean="0"/>
              <a:t>event properties x</a:t>
            </a:r>
            <a:r>
              <a:rPr lang="en-US" baseline="-25000" dirty="0" smtClean="0"/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(MC truth)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MC observable </a:t>
            </a:r>
          </a:p>
          <a:p>
            <a:pPr algn="ctr"/>
            <a:r>
              <a:rPr lang="en-US" dirty="0" smtClean="0"/>
              <a:t>event </a:t>
            </a:r>
            <a:r>
              <a:rPr lang="en-US" dirty="0"/>
              <a:t>properties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(MC)</a:t>
            </a:r>
            <a:endParaRPr lang="en-US" baseline="-25000" dirty="0"/>
          </a:p>
          <a:p>
            <a:pPr algn="ctr"/>
            <a:endParaRPr lang="en-US" dirty="0" smtClean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469867" y="2595654"/>
            <a:ext cx="5575320" cy="1323439"/>
            <a:chOff x="3245951" y="1656563"/>
            <a:chExt cx="5575320" cy="1323439"/>
          </a:xfrm>
        </p:grpSpPr>
        <p:sp>
          <p:nvSpPr>
            <p:cNvPr id="29" name="Rectangle 28"/>
            <p:cNvSpPr/>
            <p:nvPr/>
          </p:nvSpPr>
          <p:spPr>
            <a:xfrm>
              <a:off x="3719072" y="1656563"/>
              <a:ext cx="5102198" cy="13234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3127" y="1872373"/>
              <a:ext cx="236696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MC-truth </a:t>
              </a:r>
            </a:p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functional dependence</a:t>
              </a:r>
            </a:p>
            <a:p>
              <a:pPr algn="ctr"/>
              <a:endParaRPr lang="en-US" sz="1000" b="1" dirty="0" smtClean="0"/>
            </a:p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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(MC truth</a:t>
              </a:r>
              <a:r>
                <a:rPr lang="en-US" baseline="30000" dirty="0" smtClean="0">
                  <a:sym typeface="Symbol" panose="05050102010706020507" pitchFamily="18" charset="2"/>
                </a:rPr>
                <a:t>)</a:t>
              </a:r>
              <a:r>
                <a:rPr lang="en-US" dirty="0" smtClean="0"/>
                <a:t> = f( x</a:t>
              </a:r>
              <a:r>
                <a:rPr lang="en-US" baseline="-25000" dirty="0" smtClean="0"/>
                <a:t>i</a:t>
              </a:r>
              <a:r>
                <a:rPr lang="en-US" baseline="30000" dirty="0" smtClean="0">
                  <a:sym typeface="Symbol" panose="05050102010706020507" pitchFamily="18" charset="2"/>
                </a:rPr>
                <a:t>(MC </a:t>
              </a:r>
              <a:r>
                <a:rPr lang="en-US" baseline="30000" dirty="0">
                  <a:sym typeface="Symbol" panose="05050102010706020507" pitchFamily="18" charset="2"/>
                </a:rPr>
                <a:t>truth)</a:t>
              </a:r>
              <a:r>
                <a:rPr lang="en-US" dirty="0" smtClean="0"/>
                <a:t> )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5539" y="1674319"/>
              <a:ext cx="2535732" cy="127727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Data </a:t>
              </a:r>
              <a:r>
                <a:rPr lang="en-US" dirty="0" smtClean="0"/>
                <a:t>observable </a:t>
              </a:r>
            </a:p>
            <a:p>
              <a:pPr algn="ctr"/>
              <a:r>
                <a:rPr lang="en-US" dirty="0" smtClean="0"/>
                <a:t>event </a:t>
              </a:r>
              <a:r>
                <a:rPr lang="en-US" dirty="0"/>
                <a:t>properties </a:t>
              </a:r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r>
                <a:rPr lang="en-US" baseline="30000" dirty="0" smtClean="0">
                  <a:sym typeface="Symbol" panose="05050102010706020507" pitchFamily="18" charset="2"/>
                </a:rPr>
                <a:t>(DATA)</a:t>
              </a:r>
              <a:r>
                <a:rPr lang="en-US" dirty="0" smtClean="0">
                  <a:sym typeface="Symbol" panose="05050102010706020507" pitchFamily="18" charset="2"/>
                </a:rPr>
                <a:t> </a:t>
              </a:r>
              <a:endParaRPr lang="en-US" dirty="0" smtClean="0"/>
            </a:p>
            <a:p>
              <a:pPr algn="ctr"/>
              <a:endParaRPr lang="en-US" sz="8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sz="1600" b="1" u="sng" dirty="0" smtClean="0">
                  <a:solidFill>
                    <a:srgbClr val="00B0F0"/>
                  </a:solidFill>
                </a:rPr>
                <a:t>Fit optimal observable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OO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(DATA</a:t>
              </a:r>
              <a:r>
                <a:rPr lang="en-US" b="1" baseline="30000" dirty="0">
                  <a:sym typeface="Symbol" panose="05050102010706020507" pitchFamily="18" charset="2"/>
                </a:rPr>
                <a:t>) </a:t>
              </a:r>
              <a:r>
                <a:rPr lang="en-US" b="1" dirty="0" smtClean="0"/>
                <a:t>=  f( x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(DATA)</a:t>
              </a:r>
              <a:r>
                <a:rPr lang="en-US" b="1" dirty="0" smtClean="0"/>
                <a:t> )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OO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(MC) </a:t>
              </a:r>
              <a:r>
                <a:rPr lang="en-US" b="1" dirty="0"/>
                <a:t>=  f( </a:t>
              </a:r>
              <a:r>
                <a:rPr lang="en-US" b="1" dirty="0" smtClean="0"/>
                <a:t>x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(MC)</a:t>
              </a:r>
              <a:r>
                <a:rPr lang="en-US" b="1" dirty="0" smtClean="0"/>
                <a:t> )</a:t>
              </a:r>
              <a:endParaRPr lang="en-US" b="1" dirty="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245951" y="2195379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987871" y="2195378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69867" y="4703234"/>
            <a:ext cx="5575320" cy="1354217"/>
            <a:chOff x="3245951" y="3103319"/>
            <a:chExt cx="5575320" cy="1354217"/>
          </a:xfrm>
        </p:grpSpPr>
        <p:sp>
          <p:nvSpPr>
            <p:cNvPr id="20" name="Rectangle 19"/>
            <p:cNvSpPr/>
            <p:nvPr/>
          </p:nvSpPr>
          <p:spPr>
            <a:xfrm>
              <a:off x="3719072" y="3103319"/>
              <a:ext cx="5102198" cy="13234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3127" y="3319129"/>
              <a:ext cx="236696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Weight Derivative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Regression</a:t>
              </a:r>
            </a:p>
            <a:p>
              <a:pPr algn="ctr"/>
              <a:endParaRPr lang="en-US" sz="1000" b="1" dirty="0"/>
            </a:p>
            <a:p>
              <a:pPr algn="ctr"/>
              <a:r>
                <a:rPr lang="en-US" dirty="0">
                  <a:sym typeface="Symbol" panose="05050102010706020507" pitchFamily="18" charset="2"/>
                </a:rPr>
                <a:t>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(MC truth)</a:t>
              </a:r>
              <a:r>
                <a:rPr lang="en-US" dirty="0"/>
                <a:t> ~ q( x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(MC)</a:t>
              </a:r>
              <a:r>
                <a:rPr lang="en-US" dirty="0"/>
                <a:t> 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85539" y="3103319"/>
              <a:ext cx="253573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Data </a:t>
              </a:r>
              <a:r>
                <a:rPr lang="en-US" dirty="0" smtClean="0"/>
                <a:t>observable </a:t>
              </a:r>
            </a:p>
            <a:p>
              <a:pPr algn="ctr"/>
              <a:r>
                <a:rPr lang="en-US" dirty="0" smtClean="0"/>
                <a:t>event </a:t>
              </a:r>
              <a:r>
                <a:rPr lang="en-US" dirty="0"/>
                <a:t>properties </a:t>
              </a:r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r>
                <a:rPr lang="en-US" baseline="30000" dirty="0" smtClean="0">
                  <a:sym typeface="Symbol" panose="05050102010706020507" pitchFamily="18" charset="2"/>
                </a:rPr>
                <a:t>(DATA)</a:t>
              </a:r>
              <a:r>
                <a:rPr lang="en-US" dirty="0" smtClean="0">
                  <a:sym typeface="Symbol" panose="05050102010706020507" pitchFamily="18" charset="2"/>
                </a:rPr>
                <a:t> </a:t>
              </a:r>
              <a:endParaRPr lang="en-US" dirty="0" smtClean="0"/>
            </a:p>
            <a:p>
              <a:pPr algn="ctr"/>
              <a:endParaRPr lang="en-US" sz="8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sz="1600" b="1" u="sng" dirty="0" smtClean="0">
                  <a:solidFill>
                    <a:srgbClr val="FF0000"/>
                  </a:solidFill>
                </a:rPr>
                <a:t>Fit WDR regressor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q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(DATA</a:t>
              </a:r>
              <a:r>
                <a:rPr lang="en-US" b="1" baseline="30000" dirty="0">
                  <a:sym typeface="Symbol" panose="05050102010706020507" pitchFamily="18" charset="2"/>
                </a:rPr>
                <a:t>) </a:t>
              </a:r>
              <a:r>
                <a:rPr lang="en-US" b="1" dirty="0" smtClean="0"/>
                <a:t>=  q( x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(DATA)</a:t>
              </a:r>
              <a:r>
                <a:rPr lang="en-US" b="1" dirty="0" smtClean="0"/>
                <a:t> )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q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(MC) </a:t>
              </a:r>
              <a:r>
                <a:rPr lang="en-US" b="1" dirty="0" smtClean="0"/>
                <a:t>=  q( x</a:t>
              </a:r>
              <a:r>
                <a:rPr lang="en-US" b="1" baseline="-25000" dirty="0" smtClean="0"/>
                <a:t>i</a:t>
              </a:r>
              <a:r>
                <a:rPr lang="en-US" b="1" baseline="30000" dirty="0" smtClean="0">
                  <a:sym typeface="Symbol" panose="05050102010706020507" pitchFamily="18" charset="2"/>
                </a:rPr>
                <a:t>(MC)</a:t>
              </a:r>
              <a:r>
                <a:rPr lang="en-US" b="1" dirty="0" smtClean="0"/>
                <a:t> )</a:t>
              </a:r>
              <a:endParaRPr lang="en-US" b="1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245951" y="3642135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987871" y="3642134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93248" y="4011674"/>
            <a:ext cx="247388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 smtClean="0"/>
              <a:t>The difference is in where the</a:t>
            </a:r>
          </a:p>
          <a:p>
            <a:pPr algn="ctr"/>
            <a:r>
              <a:rPr lang="en-US" b="1" i="1" u="sng" dirty="0"/>
              <a:t>e</a:t>
            </a:r>
            <a:r>
              <a:rPr lang="en-US" b="1" i="1" u="sng" dirty="0" smtClean="0"/>
              <a:t>ffect of detector resolution </a:t>
            </a:r>
            <a:r>
              <a:rPr lang="en-US" sz="1200" i="1" dirty="0" smtClean="0"/>
              <a:t>is taken into account</a:t>
            </a:r>
            <a:endParaRPr lang="en-US" sz="1200" i="1" dirty="0"/>
          </a:p>
        </p:txBody>
      </p:sp>
      <p:cxnSp>
        <p:nvCxnSpPr>
          <p:cNvPr id="5" name="Straight Arrow Connector 4"/>
          <p:cNvCxnSpPr>
            <a:stCxn id="3" idx="3"/>
            <a:endCxn id="31" idx="2"/>
          </p:cNvCxnSpPr>
          <p:nvPr/>
        </p:nvCxnSpPr>
        <p:spPr>
          <a:xfrm flipV="1">
            <a:off x="6667128" y="3890683"/>
            <a:ext cx="110193" cy="4133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"/>
            <a:endCxn id="23" idx="0"/>
          </p:cNvCxnSpPr>
          <p:nvPr/>
        </p:nvCxnSpPr>
        <p:spPr>
          <a:xfrm flipH="1">
            <a:off x="4040523" y="4304062"/>
            <a:ext cx="152725" cy="614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208572" y="920888"/>
            <a:ext cx="4729687" cy="1356323"/>
            <a:chOff x="4211679" y="920888"/>
            <a:chExt cx="4729687" cy="13563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679" y="997323"/>
              <a:ext cx="2189028" cy="12798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608653" y="920888"/>
              <a:ext cx="23327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Like OO, </a:t>
              </a:r>
              <a:r>
                <a:rPr lang="en-US" i="1" dirty="0" smtClean="0">
                  <a:solidFill>
                    <a:srgbClr val="FF0000"/>
                  </a:solidFill>
                </a:rPr>
                <a:t>WDR can be useful </a:t>
              </a:r>
              <a:r>
                <a:rPr lang="en-US" i="1" dirty="0">
                  <a:solidFill>
                    <a:srgbClr val="FF0000"/>
                  </a:solidFill>
                </a:rPr>
                <a:t>in </a:t>
              </a:r>
              <a:r>
                <a:rPr lang="en-US" i="1" dirty="0" smtClean="0">
                  <a:solidFill>
                    <a:srgbClr val="FF0000"/>
                  </a:solidFill>
                </a:rPr>
                <a:t>coupling/EFT fits </a:t>
              </a:r>
              <a:r>
                <a:rPr lang="en-US" sz="1200" i="1" dirty="0" smtClean="0"/>
                <a:t>(more than in mass fits) </a:t>
              </a:r>
              <a:endParaRPr lang="en-US" sz="1200" i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528091" y="1757779"/>
              <a:ext cx="393321" cy="142042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7"/>
              <a:endCxn id="4" idx="1"/>
            </p:cNvCxnSpPr>
            <p:nvPr/>
          </p:nvCxnSpPr>
          <p:spPr>
            <a:xfrm flipV="1">
              <a:off x="5863811" y="1274831"/>
              <a:ext cx="744842" cy="50375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rot="21219619">
            <a:off x="6516308" y="1774099"/>
            <a:ext cx="2556000" cy="6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2" algn="ctr"/>
            <a:r>
              <a:rPr lang="en-US" sz="1100" i="1" dirty="0" smtClean="0"/>
              <a:t>Some similarities also with </a:t>
            </a:r>
          </a:p>
          <a:p>
            <a:pPr lvl="2" algn="ctr"/>
            <a:r>
              <a:rPr lang="en-US" sz="1100" i="1" dirty="0" smtClean="0"/>
              <a:t>the MadMiner approach</a:t>
            </a:r>
          </a:p>
          <a:p>
            <a:pPr lvl="2" algn="ctr"/>
            <a:r>
              <a:rPr lang="en-US" sz="1000" i="1" dirty="0" smtClean="0"/>
              <a:t>See CHEP 2019 contribution </a:t>
            </a:r>
            <a:r>
              <a:rPr lang="en-US" sz="1000" i="1" dirty="0" smtClean="0">
                <a:hlinkClick r:id="rId3"/>
              </a:rPr>
              <a:t>#506</a:t>
            </a:r>
            <a:r>
              <a:rPr lang="en-US" sz="1000" i="1" dirty="0" smtClean="0"/>
              <a:t> </a:t>
            </a:r>
          </a:p>
          <a:p>
            <a:pPr lvl="2" algn="ctr"/>
            <a:r>
              <a:rPr lang="en-US" sz="1000" i="1" dirty="0" smtClean="0"/>
              <a:t>“</a:t>
            </a:r>
            <a:r>
              <a:rPr lang="en-GB" sz="1000" i="1" dirty="0"/>
              <a:t>Constraining effective field theories </a:t>
            </a:r>
            <a:r>
              <a:rPr lang="en-GB" sz="1000" i="1" dirty="0" smtClean="0"/>
              <a:t>with ML</a:t>
            </a:r>
            <a:r>
              <a:rPr lang="en-US" sz="1000" i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5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8"/>
            <a:ext cx="9144000" cy="657144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/>
              <a:t>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>
                <a:solidFill>
                  <a:srgbClr val="0055A0"/>
                </a:solidFill>
                <a:sym typeface="Symbol" panose="05050102010706020507" pitchFamily="18" charset="2"/>
              </a:rPr>
              <a:t>FIP decomposition: efficiency, sharpness, purity</a:t>
            </a:r>
            <a:endParaRPr lang="en-US" sz="2800" dirty="0">
              <a:solidFill>
                <a:srgbClr val="0055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999" y="1062764"/>
            <a:ext cx="43095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Numerator: Information retained by a given analysis </a:t>
            </a:r>
          </a:p>
          <a:p>
            <a:pPr algn="ctr"/>
            <a:r>
              <a:rPr lang="en-US" sz="1200" dirty="0" smtClean="0"/>
              <a:t>using N</a:t>
            </a:r>
            <a:r>
              <a:rPr lang="en-US" sz="1200" baseline="-25000" dirty="0" smtClean="0"/>
              <a:t>sel</a:t>
            </a:r>
            <a:r>
              <a:rPr lang="en-US" sz="1200" dirty="0" smtClean="0"/>
              <a:t>=</a:t>
            </a:r>
            <a:r>
              <a:rPr lang="en-US" sz="1200" dirty="0" smtClean="0">
                <a:sym typeface="Symbol" panose="05050102010706020507" pitchFamily="18" charset="2"/>
              </a:rPr>
              <a:t></a:t>
            </a:r>
            <a:r>
              <a:rPr lang="en-US" sz="1200" dirty="0" smtClean="0"/>
              <a:t>n</a:t>
            </a:r>
            <a:r>
              <a:rPr lang="en-US" sz="1200" baseline="-25000" dirty="0" smtClean="0"/>
              <a:t>k</a:t>
            </a:r>
            <a:r>
              <a:rPr lang="en-US" sz="1200" dirty="0" smtClean="0"/>
              <a:t> events with the given detector</a:t>
            </a:r>
          </a:p>
          <a:p>
            <a:pPr algn="ctr"/>
            <a:endParaRPr lang="en-US" sz="800" dirty="0"/>
          </a:p>
          <a:p>
            <a:pPr algn="ctr"/>
            <a:r>
              <a:rPr lang="en-US" sz="1200" dirty="0" smtClean="0"/>
              <a:t>Denominator: maximum theoretically available information </a:t>
            </a:r>
          </a:p>
          <a:p>
            <a:pPr algn="ctr"/>
            <a:r>
              <a:rPr lang="en-US" sz="1200" dirty="0" smtClean="0"/>
              <a:t>from the given sample of N</a:t>
            </a:r>
            <a:r>
              <a:rPr lang="en-US" sz="1200" baseline="-25000" dirty="0" smtClean="0"/>
              <a:t>tot</a:t>
            </a:r>
            <a:r>
              <a:rPr lang="en-US" sz="1200" dirty="0" smtClean="0"/>
              <a:t> events (S</a:t>
            </a:r>
            <a:r>
              <a:rPr lang="en-US" sz="1200" baseline="-25000" dirty="0" smtClean="0"/>
              <a:t>tot </a:t>
            </a:r>
            <a:r>
              <a:rPr lang="en-US" sz="1200" dirty="0" smtClean="0"/>
              <a:t>signal events) </a:t>
            </a:r>
          </a:p>
          <a:p>
            <a:pPr algn="ctr"/>
            <a:r>
              <a:rPr lang="en-US" sz="1200" dirty="0" smtClean="0"/>
              <a:t>if the true </a:t>
            </a:r>
            <a:r>
              <a:rPr lang="en-US" sz="1200" dirty="0" smtClean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 </a:t>
            </a:r>
            <a:r>
              <a:rPr lang="en-US" sz="1200" baseline="-25000" dirty="0" smtClean="0">
                <a:sym typeface="Symbol" panose="05050102010706020507" pitchFamily="18" charset="2"/>
              </a:rPr>
              <a:t> </a:t>
            </a:r>
            <a:r>
              <a:rPr lang="en-US" sz="1200" dirty="0" smtClean="0"/>
              <a:t>were known for each event (ideal detector)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645191"/>
            <a:ext cx="2192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Sensitivity-weighted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signal </a:t>
            </a:r>
            <a:r>
              <a:rPr lang="en-US" b="1" u="sng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:</a:t>
            </a:r>
          </a:p>
          <a:p>
            <a:pPr algn="ctr"/>
            <a:r>
              <a:rPr lang="en-US" dirty="0"/>
              <a:t>k</a:t>
            </a:r>
            <a:r>
              <a:rPr lang="en-US" dirty="0" smtClean="0"/>
              <a:t>eep S</a:t>
            </a:r>
            <a:r>
              <a:rPr lang="en-US" baseline="-25000" dirty="0" smtClean="0"/>
              <a:t>sel</a:t>
            </a:r>
            <a:r>
              <a:rPr lang="en-US" dirty="0" smtClean="0"/>
              <a:t> of S</a:t>
            </a:r>
            <a:r>
              <a:rPr lang="en-US" baseline="-25000" dirty="0" smtClean="0"/>
              <a:t>tot</a:t>
            </a:r>
            <a:r>
              <a:rPr lang="en-US" dirty="0" smtClean="0"/>
              <a:t> events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8701" y="4844855"/>
            <a:ext cx="2438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Sharpness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separating signal events with different sensitivities</a:t>
            </a:r>
            <a:r>
              <a:rPr lang="en-US" dirty="0" smtClean="0"/>
              <a:t>: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artition S</a:t>
            </a:r>
            <a:r>
              <a:rPr lang="en-US" baseline="-25000" dirty="0" smtClean="0"/>
              <a:t>sel</a:t>
            </a:r>
            <a:r>
              <a:rPr lang="en-US" dirty="0" smtClean="0"/>
              <a:t> signal events into K bins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6633" y="3942411"/>
            <a:ext cx="2506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Sensitivity-weighted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signal </a:t>
            </a:r>
            <a:r>
              <a:rPr lang="en-US" b="1" u="sng" dirty="0" smtClean="0">
                <a:solidFill>
                  <a:srgbClr val="FF0000"/>
                </a:solidFill>
              </a:rPr>
              <a:t>purity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r equivalently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sharpness</a:t>
            </a:r>
            <a:r>
              <a:rPr lang="en-US" dirty="0" smtClean="0">
                <a:solidFill>
                  <a:srgbClr val="FF0000"/>
                </a:solidFill>
              </a:rPr>
              <a:t> in separating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signal events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from background events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dilution of signal sensitivity </a:t>
            </a:r>
          </a:p>
          <a:p>
            <a:pPr algn="ctr"/>
            <a:r>
              <a:rPr lang="en-US" dirty="0"/>
              <a:t>caused by bin-by-bin purity </a:t>
            </a:r>
            <a:r>
              <a:rPr lang="en-US" dirty="0">
                <a:sym typeface="Symbol" panose="05050102010706020507" pitchFamily="18" charset="2"/>
              </a:rPr>
              <a:t></a:t>
            </a:r>
            <a:r>
              <a:rPr lang="en-US" baseline="-25000" dirty="0" smtClean="0">
                <a:sym typeface="Symbol" panose="05050102010706020507" pitchFamily="18" charset="2"/>
              </a:rPr>
              <a:t>k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54" y="1265139"/>
            <a:ext cx="4532312" cy="752598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40783" y="2300930"/>
            <a:ext cx="5809448" cy="2071582"/>
            <a:chOff x="1339850" y="2553265"/>
            <a:chExt cx="5809448" cy="2071582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339850" y="2553265"/>
              <a:ext cx="5809448" cy="2071582"/>
              <a:chOff x="711200" y="2321114"/>
              <a:chExt cx="6248400" cy="222810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563" y="2372449"/>
                <a:ext cx="6057900" cy="20476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11200" y="2321114"/>
                <a:ext cx="6248400" cy="2228107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325531" y="3522132"/>
              <a:ext cx="1667936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5332" y="3513441"/>
              <a:ext cx="1371601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8915" y="3514444"/>
              <a:ext cx="1115162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Arrow Connector 54"/>
          <p:cNvCxnSpPr>
            <a:stCxn id="23" idx="0"/>
            <a:endCxn id="29" idx="2"/>
          </p:cNvCxnSpPr>
          <p:nvPr/>
        </p:nvCxnSpPr>
        <p:spPr>
          <a:xfrm flipH="1" flipV="1">
            <a:off x="3412066" y="4165187"/>
            <a:ext cx="105836" cy="6796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  <a:endCxn id="25" idx="3"/>
          </p:cNvCxnSpPr>
          <p:nvPr/>
        </p:nvCxnSpPr>
        <p:spPr>
          <a:xfrm flipH="1" flipV="1">
            <a:off x="5994400" y="3721838"/>
            <a:ext cx="1765300" cy="2205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0"/>
            <a:endCxn id="32" idx="2"/>
          </p:cNvCxnSpPr>
          <p:nvPr/>
        </p:nvCxnSpPr>
        <p:spPr>
          <a:xfrm flipV="1">
            <a:off x="1096434" y="4166190"/>
            <a:ext cx="800995" cy="4790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37033" y="5571394"/>
            <a:ext cx="119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3333CC"/>
                </a:solidFill>
              </a:rPr>
              <a:t>“sharpness” as </a:t>
            </a:r>
          </a:p>
          <a:p>
            <a:pPr algn="ctr"/>
            <a:r>
              <a:rPr lang="en-US" sz="1000" i="1" dirty="0" smtClean="0">
                <a:solidFill>
                  <a:srgbClr val="3333CC"/>
                </a:solidFill>
              </a:rPr>
              <a:t>in meteorology: see later why</a:t>
            </a:r>
            <a:endParaRPr lang="en-US" sz="1000" i="1" dirty="0">
              <a:solidFill>
                <a:srgbClr val="3333CC"/>
              </a:solidFill>
            </a:endParaRPr>
          </a:p>
        </p:txBody>
      </p:sp>
      <p:cxnSp>
        <p:nvCxnSpPr>
          <p:cNvPr id="76" name="Straight Arrow Connector 75"/>
          <p:cNvCxnSpPr>
            <a:stCxn id="74" idx="0"/>
            <a:endCxn id="24" idx="1"/>
          </p:cNvCxnSpPr>
          <p:nvPr/>
        </p:nvCxnSpPr>
        <p:spPr>
          <a:xfrm flipV="1">
            <a:off x="5833532" y="4850352"/>
            <a:ext cx="673101" cy="721042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4" idx="0"/>
            <a:endCxn id="23" idx="3"/>
          </p:cNvCxnSpPr>
          <p:nvPr/>
        </p:nvCxnSpPr>
        <p:spPr>
          <a:xfrm flipH="1" flipV="1">
            <a:off x="4737102" y="5429631"/>
            <a:ext cx="1096430" cy="141763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69153" y="898889"/>
            <a:ext cx="5251331" cy="4131734"/>
            <a:chOff x="3774137" y="898889"/>
            <a:chExt cx="5251331" cy="413173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774137" y="898889"/>
              <a:ext cx="5251331" cy="4131734"/>
              <a:chOff x="3774137" y="829733"/>
              <a:chExt cx="5251331" cy="4131734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3774137" y="829733"/>
                <a:ext cx="5251331" cy="4131734"/>
                <a:chOff x="1716737" y="1083733"/>
                <a:chExt cx="5251331" cy="4131734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16737" y="1083733"/>
                  <a:ext cx="5251331" cy="4131734"/>
                </a:xfrm>
                <a:prstGeom prst="rect">
                  <a:avLst/>
                </a:prstGeom>
              </p:spPr>
            </p:pic>
            <p:sp>
              <p:nvSpPr>
                <p:cNvPr id="52" name="Rectangle 51"/>
                <p:cNvSpPr/>
                <p:nvPr/>
              </p:nvSpPr>
              <p:spPr>
                <a:xfrm>
                  <a:off x="4936067" y="1880377"/>
                  <a:ext cx="1744133" cy="253223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256955" y="2789304"/>
                <a:ext cx="991240" cy="34578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07063" y="2758567"/>
                <a:ext cx="786404" cy="31504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739973" y="1667259"/>
              <a:ext cx="428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ym typeface="Symbol" panose="05050102010706020507" pitchFamily="18" charset="2"/>
                </a:rPr>
                <a:t> 1</a:t>
              </a:r>
              <a:endParaRPr lang="en-US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96825" y="1677929"/>
              <a:ext cx="673562" cy="253223"/>
            </a:xfrm>
            <a:prstGeom prst="rect">
              <a:avLst/>
            </a:prstGeom>
            <a:noFill/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95588"/>
            <a:ext cx="9144000" cy="657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 smtClean="0"/>
              <a:t>1 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r>
              <a:rPr lang="en-US" sz="1600" dirty="0" smtClean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 smtClean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/>
              <a:t>Limits to knowledge: FIP for a realistic detector</a:t>
            </a:r>
            <a:endParaRPr lang="en-US" sz="2800" dirty="0">
              <a:solidFill>
                <a:srgbClr val="0055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7063" y="1850025"/>
            <a:ext cx="266634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</a:rPr>
              <a:t>Limited detector resolution</a:t>
            </a:r>
            <a:endParaRPr lang="en-US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1200" dirty="0"/>
              <a:t>I</a:t>
            </a:r>
            <a:r>
              <a:rPr lang="en-US" sz="1200" dirty="0" smtClean="0"/>
              <a:t>n the multi-dimensional space </a:t>
            </a:r>
          </a:p>
          <a:p>
            <a:pPr algn="ctr"/>
            <a:r>
              <a:rPr lang="en-US" sz="1200" dirty="0" smtClean="0"/>
              <a:t>of event observables </a:t>
            </a:r>
            <a:r>
              <a:rPr lang="en-US" sz="1200" b="1" dirty="0" smtClean="0"/>
              <a:t>x</a:t>
            </a:r>
            <a:r>
              <a:rPr lang="en-US" sz="1200" dirty="0" smtClean="0"/>
              <a:t>,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i</a:t>
            </a:r>
            <a:r>
              <a:rPr lang="en-US" sz="1200" b="1" dirty="0" smtClean="0">
                <a:solidFill>
                  <a:srgbClr val="00B050"/>
                </a:solidFill>
              </a:rPr>
              <a:t>t is impossible to resolve</a:t>
            </a:r>
            <a:r>
              <a:rPr lang="en-US" sz="1200" dirty="0" smtClean="0">
                <a:solidFill>
                  <a:srgbClr val="00B050"/>
                </a:solidFill>
              </a:rPr>
              <a:t>: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- signal events </a:t>
            </a:r>
          </a:p>
          <a:p>
            <a:pPr algn="ctr"/>
            <a:r>
              <a:rPr lang="en-US" sz="1200" dirty="0" smtClean="0"/>
              <a:t>with high sensitivity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smtClean="0"/>
              <a:t>from signal events </a:t>
            </a:r>
          </a:p>
          <a:p>
            <a:pPr algn="ctr"/>
            <a:r>
              <a:rPr lang="en-US" sz="1200" dirty="0" smtClean="0"/>
              <a:t>with low sensitivity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 smtClean="0">
                <a:sym typeface="Symbol" panose="05050102010706020507" pitchFamily="18" charset="2"/>
              </a:rPr>
              <a:t>i</a:t>
            </a:r>
            <a:r>
              <a:rPr lang="en-US" sz="1200" dirty="0" smtClean="0"/>
              <a:t>: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verage sensitivity is </a:t>
            </a:r>
            <a:r>
              <a:rPr lang="en-US" sz="1200" dirty="0" smtClean="0">
                <a:sym typeface="Symbol" panose="05050102010706020507" pitchFamily="18" charset="2"/>
              </a:rPr>
              <a:t></a:t>
            </a:r>
            <a:r>
              <a:rPr lang="en-US" sz="1200" dirty="0" smtClean="0"/>
              <a:t>(</a:t>
            </a:r>
            <a:r>
              <a:rPr lang="en-US" sz="1200" b="1" dirty="0" smtClean="0"/>
              <a:t>x</a:t>
            </a:r>
            <a:r>
              <a:rPr lang="en-US" sz="1200" dirty="0" smtClean="0"/>
              <a:t>)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- signal events </a:t>
            </a:r>
            <a:r>
              <a:rPr lang="en-US" sz="1200" dirty="0" smtClean="0">
                <a:sym typeface="Symbol" panose="05050102010706020507" pitchFamily="18" charset="2"/>
              </a:rPr>
              <a:t></a:t>
            </a:r>
            <a:r>
              <a:rPr lang="en-US" sz="1200" baseline="-25000" dirty="0" smtClean="0">
                <a:sym typeface="Symbol" panose="05050102010706020507" pitchFamily="18" charset="2"/>
              </a:rPr>
              <a:t>i</a:t>
            </a:r>
            <a:r>
              <a:rPr lang="en-US" sz="1200" dirty="0" smtClean="0"/>
              <a:t>=1 </a:t>
            </a:r>
          </a:p>
          <a:p>
            <a:pPr algn="ctr"/>
            <a:r>
              <a:rPr lang="en-US" sz="1200" dirty="0" smtClean="0"/>
              <a:t>from background events </a:t>
            </a:r>
            <a:r>
              <a:rPr lang="en-US" sz="1200" dirty="0">
                <a:sym typeface="Symbol" panose="05050102010706020507" pitchFamily="18" charset="2"/>
              </a:rPr>
              <a:t></a:t>
            </a:r>
            <a:r>
              <a:rPr lang="en-US" sz="1200" baseline="-25000" dirty="0" smtClean="0">
                <a:sym typeface="Symbol" panose="05050102010706020507" pitchFamily="18" charset="2"/>
              </a:rPr>
              <a:t>i</a:t>
            </a:r>
            <a:r>
              <a:rPr lang="en-US" sz="1200" dirty="0" smtClean="0"/>
              <a:t>=0:</a:t>
            </a:r>
          </a:p>
          <a:p>
            <a:pPr algn="ctr"/>
            <a:r>
              <a:rPr lang="en-US" sz="1200" dirty="0" smtClean="0"/>
              <a:t>average purity is </a:t>
            </a:r>
            <a:r>
              <a:rPr lang="en-US" sz="1200" dirty="0" smtClean="0">
                <a:sym typeface="Symbol" panose="05050102010706020507" pitchFamily="18" charset="2"/>
              </a:rPr>
              <a:t></a:t>
            </a:r>
            <a:r>
              <a:rPr lang="en-US" sz="1200" dirty="0" smtClean="0"/>
              <a:t>(</a:t>
            </a:r>
            <a:r>
              <a:rPr lang="en-US" sz="1200" b="1" dirty="0" smtClean="0"/>
              <a:t>x</a:t>
            </a:r>
            <a:r>
              <a:rPr lang="en-US" sz="1200" dirty="0" smtClean="0"/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753" y="1536527"/>
            <a:ext cx="26430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Limited detector acceptance</a:t>
            </a:r>
            <a:endParaRPr lang="en-US" b="1" u="sng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algn="ctr"/>
            <a:r>
              <a:rPr lang="en-US" sz="1200" dirty="0" smtClean="0">
                <a:sym typeface="Symbol" panose="05050102010706020507" pitchFamily="18" charset="2"/>
              </a:rPr>
              <a:t>(detector geometry, trigger rate):</a:t>
            </a: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f</a:t>
            </a:r>
            <a:r>
              <a:rPr lang="en-US" sz="1200" dirty="0" smtClean="0">
                <a:sym typeface="Symbol" panose="05050102010706020507" pitchFamily="18" charset="2"/>
              </a:rPr>
              <a:t>actor this out in FIP</a:t>
            </a:r>
            <a:r>
              <a:rPr lang="en-US" sz="1200" baseline="-25000" dirty="0" smtClean="0">
                <a:sym typeface="Symbol" panose="05050102010706020507" pitchFamily="18" charset="2"/>
              </a:rPr>
              <a:t>ACC</a:t>
            </a:r>
            <a:r>
              <a:rPr lang="en-US" sz="1200" dirty="0" smtClean="0">
                <a:sym typeface="Symbol" panose="05050102010706020507" pitchFamily="18" charset="2"/>
              </a:rPr>
              <a:t> </a:t>
            </a:r>
            <a:r>
              <a:rPr lang="en-US" sz="1200" dirty="0">
                <a:sym typeface="Symbol" panose="05050102010706020507" pitchFamily="18" charset="2"/>
              </a:rPr>
              <a:t> </a:t>
            </a:r>
            <a:r>
              <a:rPr lang="en-US" sz="1200" dirty="0" smtClean="0">
                <a:sym typeface="Symbol" panose="05050102010706020507" pitchFamily="18" charset="2"/>
              </a:rPr>
              <a:t>1</a:t>
            </a:r>
            <a:endParaRPr lang="en-US" sz="1200" baseline="-25000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498383" y="5078054"/>
            <a:ext cx="4694947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 smtClean="0">
                <a:solidFill>
                  <a:srgbClr val="FF0000"/>
                </a:solidFill>
              </a:rPr>
              <a:t>FIP is a metric in [0,1], but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</a:rPr>
              <a:t>he detector acceptance and resolution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l</a:t>
            </a:r>
            <a:r>
              <a:rPr lang="en-US" sz="1800" b="1" dirty="0" smtClean="0">
                <a:solidFill>
                  <a:srgbClr val="FF0000"/>
                </a:solidFill>
              </a:rPr>
              <a:t>imit it to 0 </a:t>
            </a:r>
            <a:r>
              <a:rPr lang="en-US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sz="1800" b="1" dirty="0" smtClean="0">
                <a:solidFill>
                  <a:srgbClr val="FF0000"/>
                </a:solidFill>
              </a:rPr>
              <a:t>FIP </a:t>
            </a:r>
            <a:r>
              <a:rPr lang="en-US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sz="1800" b="1" dirty="0" smtClean="0">
                <a:solidFill>
                  <a:srgbClr val="FF0000"/>
                </a:solidFill>
              </a:rPr>
              <a:t>FIP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(max) </a:t>
            </a:r>
            <a:r>
              <a:rPr lang="en-US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&lt;</a:t>
            </a:r>
            <a:r>
              <a:rPr lang="en-US" sz="1800" b="1" dirty="0" smtClean="0">
                <a:solidFill>
                  <a:srgbClr val="FF0000"/>
                </a:solidFill>
              </a:rPr>
              <a:t> 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8427" y="5609488"/>
            <a:ext cx="182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FIP&gt;FIP</a:t>
            </a:r>
            <a:r>
              <a:rPr lang="en-US" sz="1000" i="1" baseline="30000" dirty="0" smtClean="0"/>
              <a:t>(max)</a:t>
            </a:r>
            <a:r>
              <a:rPr lang="en-US" sz="1000" i="1" dirty="0" smtClean="0"/>
              <a:t> while training q</a:t>
            </a:r>
            <a:r>
              <a:rPr lang="en-US" sz="1000" i="1" baseline="-25000" dirty="0" smtClean="0"/>
              <a:t>i</a:t>
            </a:r>
            <a:r>
              <a:rPr lang="en-US" sz="1000" i="1" dirty="0" smtClean="0"/>
              <a:t> </a:t>
            </a:r>
          </a:p>
          <a:p>
            <a:pPr algn="ctr"/>
            <a:r>
              <a:rPr lang="en-US" sz="1000" i="1" dirty="0" smtClean="0"/>
              <a:t>implies </a:t>
            </a:r>
            <a:r>
              <a:rPr lang="en-US" sz="1000" b="1" i="1" dirty="0" smtClean="0"/>
              <a:t>overtraining</a:t>
            </a:r>
            <a:r>
              <a:rPr lang="en-US" sz="1000" i="1" dirty="0" smtClean="0"/>
              <a:t>…</a:t>
            </a:r>
            <a:endParaRPr lang="en-US" sz="1000" i="1" dirty="0"/>
          </a:p>
        </p:txBody>
      </p:sp>
      <p:sp>
        <p:nvSpPr>
          <p:cNvPr id="8" name="Right Arrow 7"/>
          <p:cNvSpPr/>
          <p:nvPr/>
        </p:nvSpPr>
        <p:spPr>
          <a:xfrm>
            <a:off x="6359120" y="5775233"/>
            <a:ext cx="161364" cy="130174"/>
          </a:xfrm>
          <a:prstGeom prst="right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0" y="1827390"/>
            <a:ext cx="9144000" cy="3113279"/>
            <a:chOff x="0" y="1827390"/>
            <a:chExt cx="9144000" cy="31132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27390"/>
              <a:ext cx="9144000" cy="311327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9998" y="1996897"/>
              <a:ext cx="3887975" cy="657479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bg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Reading is a revolutionary act</a:t>
              </a:r>
            </a:p>
            <a:p>
              <a:pPr algn="ctr"/>
              <a:r>
                <a:rPr lang="en-US" sz="1800" b="1" dirty="0" smtClean="0"/>
                <a:t>(Inge Feltrinelli, 1930-2018)</a:t>
              </a:r>
              <a:endParaRPr lang="en-US" sz="1800" b="1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179998" y="197494"/>
            <a:ext cx="8791199" cy="51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2</a:t>
            </a:r>
            <a:r>
              <a:rPr lang="en-US" dirty="0" smtClean="0"/>
              <a:t> – Learning from others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366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Different problems in different domains require different metrics and tools…</a:t>
            </a:r>
            <a:endParaRPr lang="en-GB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1029" y="1458058"/>
            <a:ext cx="2002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Reading Room, British Museum</a:t>
            </a:r>
          </a:p>
          <a:p>
            <a:r>
              <a:rPr lang="en-GB" sz="800" dirty="0" smtClean="0">
                <a:hlinkClick r:id="rId3"/>
              </a:rPr>
              <a:t>Diliff (own work, unmodified)</a:t>
            </a:r>
            <a:r>
              <a:rPr lang="en-GB" sz="800" dirty="0" smtClean="0"/>
              <a:t> </a:t>
            </a:r>
            <a:r>
              <a:rPr lang="en-GB" sz="800" dirty="0" smtClean="0">
                <a:hlinkClick r:id="rId4"/>
              </a:rPr>
              <a:t>CC BY 2.5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33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5997"/>
            <a:ext cx="8791199" cy="591670"/>
          </a:xfrm>
        </p:spPr>
        <p:txBody>
          <a:bodyPr/>
          <a:lstStyle/>
          <a:p>
            <a:r>
              <a:rPr lang="en-US" sz="2000" dirty="0" smtClean="0"/>
              <a:t>2 – Learning </a:t>
            </a:r>
            <a:r>
              <a:rPr lang="en-US" sz="2000" dirty="0"/>
              <a:t>from </a:t>
            </a:r>
            <a:r>
              <a:rPr lang="en-US" sz="2000" dirty="0" smtClean="0"/>
              <a:t>others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Evaluating the evaluation metrics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8081"/>
            <a:ext cx="9144000" cy="4924946"/>
          </a:xfrm>
        </p:spPr>
        <p:txBody>
          <a:bodyPr/>
          <a:lstStyle/>
          <a:p>
            <a:pPr marL="127000" indent="0" algn="ctr">
              <a:spcBef>
                <a:spcPts val="0"/>
              </a:spcBef>
              <a:buNone/>
            </a:pPr>
            <a:r>
              <a:rPr lang="en-US" sz="1800" dirty="0" smtClean="0"/>
              <a:t>Evaluation metrics of (binary and non-binary) classifiers 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dirty="0" smtClean="0"/>
              <a:t>have been analysed and compared in many ways</a:t>
            </a:r>
          </a:p>
          <a:p>
            <a:pPr lvl="2" algn="ctr"/>
            <a:endParaRPr lang="en-US" sz="800" dirty="0" smtClean="0"/>
          </a:p>
          <a:p>
            <a:pPr marL="127000" indent="0" algn="ctr">
              <a:buNone/>
            </a:pPr>
            <a:r>
              <a:rPr lang="en-US" sz="2400" dirty="0"/>
              <a:t>T</a:t>
            </a:r>
            <a:r>
              <a:rPr lang="en-US" sz="2400" dirty="0" smtClean="0"/>
              <a:t>here are two approaches which I find particularly useful:</a:t>
            </a:r>
          </a:p>
          <a:p>
            <a:pPr lvl="3" algn="ctr"/>
            <a:endParaRPr lang="en-US" sz="2000" dirty="0"/>
          </a:p>
          <a:p>
            <a:pPr marL="127000" indent="0" algn="ctr">
              <a:buNone/>
            </a:pPr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Studying the </a:t>
            </a:r>
            <a:r>
              <a:rPr lang="en-US" sz="2400" u="sng" dirty="0" smtClean="0">
                <a:solidFill>
                  <a:srgbClr val="FF0000"/>
                </a:solidFill>
              </a:rPr>
              <a:t>symmetries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u="sng" dirty="0" smtClean="0">
                <a:solidFill>
                  <a:srgbClr val="FF0000"/>
                </a:solidFill>
              </a:rPr>
              <a:t>invariances</a:t>
            </a:r>
            <a:r>
              <a:rPr lang="en-US" sz="2400" dirty="0" smtClean="0">
                <a:solidFill>
                  <a:srgbClr val="FF0000"/>
                </a:solidFill>
              </a:rPr>
              <a:t> of evaluation metrics</a:t>
            </a:r>
          </a:p>
          <a:p>
            <a:pPr algn="ctr"/>
            <a:endParaRPr lang="en-US" sz="2400" dirty="0"/>
          </a:p>
          <a:p>
            <a:pPr marL="127000" indent="0" algn="ctr">
              <a:buNone/>
            </a:pPr>
            <a:endParaRPr lang="en-US" sz="2400" dirty="0" smtClean="0"/>
          </a:p>
          <a:p>
            <a:pPr marL="127000" indent="0" algn="ctr">
              <a:buNone/>
            </a:pPr>
            <a:endParaRPr lang="en-US" sz="2400" dirty="0" smtClean="0"/>
          </a:p>
          <a:p>
            <a:pPr marL="127000" indent="0" algn="ctr">
              <a:buNone/>
            </a:pPr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Separating </a:t>
            </a:r>
            <a:r>
              <a:rPr lang="en-US" sz="2400" u="sng" dirty="0" smtClean="0">
                <a:solidFill>
                  <a:srgbClr val="FF0000"/>
                </a:solidFill>
              </a:rPr>
              <a:t>threshold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</a:rPr>
              <a:t>ranking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u="sng" dirty="0" smtClean="0">
                <a:solidFill>
                  <a:srgbClr val="FF0000"/>
                </a:solidFill>
              </a:rPr>
              <a:t>probabilistic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" y="4808737"/>
            <a:ext cx="3478530" cy="769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818" y="4808737"/>
            <a:ext cx="3474720" cy="60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818" y="5506585"/>
            <a:ext cx="3448050" cy="617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70" y="3085415"/>
            <a:ext cx="3470910" cy="632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344" y="3073985"/>
            <a:ext cx="3478530" cy="4800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4706" y="3648210"/>
            <a:ext cx="3088625" cy="4616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Example: (ir)relevance of True Negatives: </a:t>
            </a:r>
          </a:p>
          <a:p>
            <a:pPr algn="ctr"/>
            <a:r>
              <a:rPr lang="en-US" sz="1200" i="1" dirty="0" smtClean="0"/>
              <a:t>in my CHEP2018 talk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3125" y="5631252"/>
            <a:ext cx="3571293" cy="4616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Example: AUC (ranking) vs. MSE (probabilistic): </a:t>
            </a:r>
          </a:p>
          <a:p>
            <a:pPr algn="ctr"/>
            <a:r>
              <a:rPr lang="en-US" sz="1200" i="1" dirty="0" smtClean="0"/>
              <a:t>in this CHEP2019 talk (next 3 slides)  </a:t>
            </a:r>
          </a:p>
        </p:txBody>
      </p:sp>
    </p:spTree>
    <p:extLst>
      <p:ext uri="{BB962C8B-B14F-4D97-AF65-F5344CB8AC3E}">
        <p14:creationId xmlns:p14="http://schemas.microsoft.com/office/powerpoint/2010/main" val="28469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934225" y="3339040"/>
            <a:ext cx="4848625" cy="275070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97494"/>
            <a:ext cx="9143999" cy="471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 smtClean="0"/>
              <a:t>2 – Learning from others: Meteorology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MSE decomposition: Validity and Sharpness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3682" y="1160622"/>
            <a:ext cx="276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MSE (mean squared error) </a:t>
            </a:r>
          </a:p>
          <a:p>
            <a:pPr algn="ctr"/>
            <a:r>
              <a:rPr lang="en-US" sz="1600" dirty="0" smtClean="0"/>
              <a:t>of regressor prediction </a:t>
            </a:r>
            <a:r>
              <a:rPr lang="en-US" sz="1600" i="1" dirty="0">
                <a:latin typeface="Comic Sans MS" panose="030F0702030302020204" pitchFamily="66" charset="0"/>
              </a:rPr>
              <a:t>q</a:t>
            </a:r>
            <a:r>
              <a:rPr lang="en-US" sz="1600" i="1" baseline="-25000" dirty="0">
                <a:latin typeface="Comic Sans MS" panose="030F0702030302020204" pitchFamily="66" charset="0"/>
              </a:rPr>
              <a:t>i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versus the true </a:t>
            </a:r>
            <a:r>
              <a:rPr lang="en-US" sz="1600" i="1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1600" i="1" baseline="-25000" dirty="0">
                <a:latin typeface="Comic Sans MS" panose="030F0702030302020204" pitchFamily="66" charset="0"/>
              </a:rPr>
              <a:t>i</a:t>
            </a:r>
            <a:r>
              <a:rPr lang="en-US" sz="1600" dirty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event </a:t>
            </a:r>
            <a:r>
              <a:rPr lang="en-US" sz="1600" i="1" dirty="0" smtClean="0">
                <a:latin typeface="Comic Sans MS" panose="030F0702030302020204" pitchFamily="66" charset="0"/>
              </a:rPr>
              <a:t>i: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62" y="1160622"/>
            <a:ext cx="2649655" cy="8309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55235" y="1314509"/>
            <a:ext cx="228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MSE is a probabilistic metric for both evaluation and training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-119064" y="2446488"/>
            <a:ext cx="3751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MSE decomposition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1600" dirty="0" smtClean="0"/>
              <a:t>(if </a:t>
            </a:r>
            <a:r>
              <a:rPr lang="en-US" sz="1600" dirty="0"/>
              <a:t>the N</a:t>
            </a:r>
            <a:r>
              <a:rPr lang="en-US" sz="1600" baseline="-25000" dirty="0"/>
              <a:t>tot</a:t>
            </a:r>
            <a:r>
              <a:rPr lang="en-US" sz="1600" dirty="0"/>
              <a:t> events are split into </a:t>
            </a:r>
            <a:endParaRPr lang="en-US" sz="1600" dirty="0" smtClean="0"/>
          </a:p>
          <a:p>
            <a:pPr algn="ctr"/>
            <a:r>
              <a:rPr lang="en-US" sz="1600" dirty="0" smtClean="0"/>
              <a:t>K </a:t>
            </a:r>
            <a:r>
              <a:rPr lang="en-US" sz="1600" i="1" dirty="0"/>
              <a:t>partitions</a:t>
            </a:r>
            <a:r>
              <a:rPr lang="en-US" sz="1600" dirty="0"/>
              <a:t>, with q</a:t>
            </a:r>
            <a:r>
              <a:rPr lang="en-US" sz="1600" baseline="-25000" dirty="0"/>
              <a:t>i</a:t>
            </a:r>
            <a:r>
              <a:rPr lang="en-US" sz="1600" dirty="0"/>
              <a:t>=q</a:t>
            </a:r>
            <a:r>
              <a:rPr lang="en-US" sz="1600" baseline="-25000" dirty="0"/>
              <a:t>(k)</a:t>
            </a:r>
            <a:r>
              <a:rPr lang="en-US" sz="1600" dirty="0"/>
              <a:t> </a:t>
            </a:r>
            <a:r>
              <a:rPr lang="en-US" sz="1600" dirty="0">
                <a:sym typeface="Symbol" panose="05050102010706020507" pitchFamily="18" charset="2"/>
              </a:rPr>
              <a:t></a:t>
            </a:r>
            <a:r>
              <a:rPr lang="en-US" sz="1600" dirty="0"/>
              <a:t>i </a:t>
            </a:r>
            <a:r>
              <a:rPr lang="en-US" sz="1600" dirty="0">
                <a:sym typeface="Symbol" panose="05050102010706020507" pitchFamily="18" charset="2"/>
              </a:rPr>
              <a:t> </a:t>
            </a:r>
            <a:r>
              <a:rPr lang="en-US" sz="1600" dirty="0" smtClean="0">
                <a:sym typeface="Symbol" panose="05050102010706020507" pitchFamily="18" charset="2"/>
              </a:rPr>
              <a:t>k):</a:t>
            </a:r>
            <a:endParaRPr lang="en-US" sz="1600" dirty="0">
              <a:sym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599" y="2638030"/>
            <a:ext cx="280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P</a:t>
            </a:r>
            <a:r>
              <a:rPr lang="en-US" b="1" i="1" u="sng" dirty="0" smtClean="0">
                <a:solidFill>
                  <a:srgbClr val="00B050"/>
                </a:solidFill>
              </a:rPr>
              <a:t>araphrases the “Brier </a:t>
            </a:r>
            <a:r>
              <a:rPr lang="en-US" b="1" i="1" u="sng" dirty="0">
                <a:solidFill>
                  <a:srgbClr val="00B050"/>
                </a:solidFill>
              </a:rPr>
              <a:t>score” decomposition in </a:t>
            </a:r>
            <a:r>
              <a:rPr lang="en-US" b="1" i="1" u="sng" dirty="0" smtClean="0">
                <a:solidFill>
                  <a:srgbClr val="00B050"/>
                </a:solidFill>
              </a:rPr>
              <a:t>Meteorology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488249" y="2589954"/>
            <a:ext cx="2543413" cy="688183"/>
            <a:chOff x="1314450" y="3029309"/>
            <a:chExt cx="6515100" cy="17628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501" y="3029309"/>
              <a:ext cx="6477000" cy="857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450" y="3877730"/>
              <a:ext cx="6515100" cy="914400"/>
            </a:xfrm>
            <a:prstGeom prst="rect">
              <a:avLst/>
            </a:prstGeom>
          </p:spPr>
        </p:pic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90165" y="3423203"/>
            <a:ext cx="7444468" cy="1301038"/>
            <a:chOff x="355828" y="4775098"/>
            <a:chExt cx="7444468" cy="13010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828" y="5082875"/>
              <a:ext cx="7444468" cy="9247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52536" y="4775098"/>
              <a:ext cx="2645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Validity, Reliability, Calibration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78086" y="4775098"/>
              <a:ext cx="3379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Sharpness, Resolution, Refinement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78086" y="5065230"/>
              <a:ext cx="3379336" cy="10109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2807" y="5062509"/>
              <a:ext cx="2815998" cy="101090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4419" y="4797081"/>
            <a:ext cx="33823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Validity: in a partition with given true average sensitivity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</a:t>
            </a:r>
            <a:r>
              <a:rPr lang="en-US" baseline="-25000" dirty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&gt;, is the predicted sensitivity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baseline="-25000" dirty="0">
                <a:solidFill>
                  <a:srgbClr val="0000FF"/>
                </a:solidFill>
              </a:rPr>
              <a:t>(k</a:t>
            </a:r>
            <a:r>
              <a:rPr lang="en-US" baseline="-25000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well calibrated?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sz="1200" dirty="0" smtClean="0">
              <a:solidFill>
                <a:srgbClr val="0000FF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~0 in training by construction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~0 in evaluation if there are no systematics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1" y="2288561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37482" y="4767973"/>
            <a:ext cx="4645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Sharpness: </a:t>
            </a:r>
            <a:r>
              <a:rPr lang="en-US" sz="1800" b="1" i="1" dirty="0">
                <a:solidFill>
                  <a:srgbClr val="FF0000"/>
                </a:solidFill>
              </a:rPr>
              <a:t>how well do we </a:t>
            </a:r>
            <a:r>
              <a:rPr lang="en-US" sz="1800" b="1" i="1" u="sng" dirty="0">
                <a:solidFill>
                  <a:srgbClr val="FF0000"/>
                </a:solidFill>
              </a:rPr>
              <a:t>separate</a:t>
            </a:r>
            <a:r>
              <a:rPr lang="en-US" sz="1800" b="1" i="1" dirty="0">
                <a:solidFill>
                  <a:srgbClr val="FF0000"/>
                </a:solidFill>
              </a:rPr>
              <a:t> events with different true sensitivities </a:t>
            </a:r>
            <a:r>
              <a:rPr lang="en-US" sz="1800" b="1" i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1800" b="1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1800" b="1" i="1" dirty="0" smtClean="0">
                <a:solidFill>
                  <a:srgbClr val="FF0000"/>
                </a:solidFill>
              </a:rPr>
              <a:t>?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algn="ctr"/>
            <a:endParaRPr lang="en-US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This is what determines the statistical error on the measurement of </a:t>
            </a:r>
            <a:r>
              <a:rPr lang="en-US" sz="16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: related to FIP!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97494"/>
            <a:ext cx="9143999" cy="471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 smtClean="0"/>
              <a:t>2 – Leaning from others: Meteorology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FIP is related to Sharpness (MSE)</a:t>
            </a:r>
            <a:endParaRPr lang="en-US" sz="2800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0" y="987370"/>
            <a:ext cx="6662057" cy="1173956"/>
            <a:chOff x="355828" y="4694175"/>
            <a:chExt cx="7842471" cy="13819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828" y="5082875"/>
              <a:ext cx="7444468" cy="9247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60443" y="4747963"/>
              <a:ext cx="3045279" cy="32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(Validity, Reliability, Calibration)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48804" y="4694175"/>
              <a:ext cx="4149495" cy="39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</a:rPr>
                <a:t>MSE</a:t>
              </a:r>
              <a:r>
                <a:rPr lang="en-US" sz="1600" b="1" i="1" baseline="-25000" dirty="0" smtClean="0">
                  <a:solidFill>
                    <a:srgbClr val="FF0000"/>
                  </a:solidFill>
                </a:rPr>
                <a:t>sha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smtClean="0">
                  <a:solidFill>
                    <a:srgbClr val="FF0000"/>
                  </a:solidFill>
                </a:rPr>
                <a:t>(Sharpness, Resolution, Refinement)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78086" y="5065230"/>
              <a:ext cx="3379336" cy="101090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2807" y="5062509"/>
              <a:ext cx="2815998" cy="1010906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75" y="2548908"/>
            <a:ext cx="2150593" cy="4550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310" y="2535698"/>
            <a:ext cx="1571625" cy="4864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006" y="3596129"/>
            <a:ext cx="4800558" cy="91210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794" y="2512577"/>
            <a:ext cx="1372858" cy="4913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82106" y="1247857"/>
            <a:ext cx="858943" cy="98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34" idx="3"/>
            <a:endCxn id="30" idx="0"/>
          </p:cNvCxnSpPr>
          <p:nvPr/>
        </p:nvCxnSpPr>
        <p:spPr>
          <a:xfrm flipH="1">
            <a:off x="2718223" y="1358731"/>
            <a:ext cx="527080" cy="115384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918060" y="1235313"/>
            <a:ext cx="1228229" cy="98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1" idx="5"/>
            <a:endCxn id="27" idx="0"/>
          </p:cNvCxnSpPr>
          <p:nvPr/>
        </p:nvCxnSpPr>
        <p:spPr>
          <a:xfrm>
            <a:off x="5966419" y="2074697"/>
            <a:ext cx="1156853" cy="47421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19514" y="938744"/>
            <a:ext cx="858943" cy="4920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2" idx="5"/>
            <a:endCxn id="28" idx="0"/>
          </p:cNvCxnSpPr>
          <p:nvPr/>
        </p:nvCxnSpPr>
        <p:spPr>
          <a:xfrm>
            <a:off x="4615260" y="2087241"/>
            <a:ext cx="275863" cy="44845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139040" y="3520862"/>
            <a:ext cx="40211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FIP is related to Sharpness:</a:t>
            </a:r>
            <a:endParaRPr lang="en-US" sz="2000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 the ideal case: MSE</a:t>
            </a:r>
            <a:r>
              <a:rPr lang="en-US" baseline="-25000" dirty="0" smtClean="0"/>
              <a:t>sha</a:t>
            </a:r>
            <a:r>
              <a:rPr lang="en-US" dirty="0" smtClean="0"/>
              <a:t>=0 and FIP=1</a:t>
            </a:r>
          </a:p>
          <a:p>
            <a:pPr algn="ctr"/>
            <a:r>
              <a:rPr lang="en-US" dirty="0" smtClean="0">
                <a:sym typeface="Symbol" panose="05050102010706020507" pitchFamily="18" charset="2"/>
              </a:rPr>
              <a:t>(events with different </a:t>
            </a:r>
            <a:r>
              <a:rPr lang="en-US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baseline="-25000" dirty="0" smtClean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can be resolved)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892" y="5309666"/>
            <a:ext cx="8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Practical implication for Weight Derivative </a:t>
            </a:r>
            <a:r>
              <a:rPr lang="en-US" sz="2000" i="1" dirty="0"/>
              <a:t>R</a:t>
            </a:r>
            <a:r>
              <a:rPr lang="en-US" sz="2000" i="1" dirty="0" smtClean="0"/>
              <a:t>egression: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MSE is the most appropriate loss function for training the WDR regressor</a:t>
            </a:r>
          </a:p>
        </p:txBody>
      </p:sp>
    </p:spTree>
    <p:extLst>
      <p:ext uri="{BB962C8B-B14F-4D97-AF65-F5344CB8AC3E}">
        <p14:creationId xmlns:p14="http://schemas.microsoft.com/office/powerpoint/2010/main" val="17423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32490"/>
          </a:xfrm>
        </p:spPr>
        <p:txBody>
          <a:bodyPr/>
          <a:lstStyle/>
          <a:p>
            <a:r>
              <a:rPr lang="en-US" sz="2000" dirty="0" smtClean="0"/>
              <a:t>2 – Learning from others: HEP does not need ranking, or ranking metrics </a:t>
            </a:r>
            <a:br>
              <a:rPr lang="en-US" sz="2000" dirty="0" smtClean="0"/>
            </a:br>
            <a:r>
              <a:rPr lang="en-US" sz="2800" i="1" dirty="0" smtClean="0"/>
              <a:t>HEP needs partitioning, and probabilistic metrics</a:t>
            </a:r>
            <a:endParaRPr lang="en-US" sz="2400" i="1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9601" y="2446865"/>
            <a:ext cx="2145544" cy="1928822"/>
            <a:chOff x="202567" y="1014258"/>
            <a:chExt cx="2083433" cy="18729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7" y="1014258"/>
              <a:ext cx="2083433" cy="187298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97977" y="1594802"/>
              <a:ext cx="717843" cy="62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575599" y="903653"/>
            <a:ext cx="0" cy="52560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489719"/>
            <a:ext cx="4467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</a:rPr>
              <a:t>AUC (Area Under the ROC Curve)</a:t>
            </a:r>
            <a:r>
              <a:rPr lang="en-US" i="1" dirty="0" smtClean="0">
                <a:solidFill>
                  <a:srgbClr val="FF0000"/>
                </a:solidFill>
              </a:rPr>
              <a:t>: probability 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that a randomly chosen diseased subject 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is correctly rated or </a:t>
            </a:r>
            <a:r>
              <a:rPr lang="en-US" i="1" u="sng" dirty="0" smtClean="0">
                <a:solidFill>
                  <a:srgbClr val="FF0000"/>
                </a:solidFill>
              </a:rPr>
              <a:t>ranked</a:t>
            </a:r>
            <a:r>
              <a:rPr lang="en-US" i="1" dirty="0" smtClean="0">
                <a:solidFill>
                  <a:srgbClr val="FF0000"/>
                </a:solidFill>
              </a:rPr>
              <a:t> with greater suspicion 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than a randomly chosen non-diseased subject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774" y="1089910"/>
            <a:ext cx="4176000" cy="55399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Ranking, and ranking metrics</a:t>
            </a:r>
          </a:p>
          <a:p>
            <a:r>
              <a:rPr lang="en-US" dirty="0" smtClean="0"/>
              <a:t>Pick two events at random and rank them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332" y="1744277"/>
            <a:ext cx="4543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Meteorology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weather </a:t>
            </a:r>
            <a:r>
              <a:rPr lang="en-US" sz="1100" i="1" dirty="0" smtClean="0">
                <a:solidFill>
                  <a:srgbClr val="0000FF"/>
                </a:solidFill>
              </a:rPr>
              <a:t>prediction</a:t>
            </a:r>
            <a:endParaRPr lang="en-US" sz="1100" i="1" dirty="0">
              <a:solidFill>
                <a:srgbClr val="0000FF"/>
              </a:solidFill>
            </a:endParaRPr>
          </a:p>
          <a:p>
            <a:pPr lvl="1"/>
            <a:r>
              <a:rPr lang="en-US" sz="1100" dirty="0"/>
              <a:t>Rain forecast was 30% for these 10 days: actual rainy days?</a:t>
            </a:r>
          </a:p>
          <a:p>
            <a:pPr lvl="3"/>
            <a:endParaRPr lang="en-US" sz="1100" dirty="0"/>
          </a:p>
          <a:p>
            <a:r>
              <a:rPr lang="en-US" sz="1100" b="1" dirty="0" smtClean="0"/>
              <a:t>Medical </a:t>
            </a:r>
            <a:r>
              <a:rPr lang="en-US" sz="1100" b="1" dirty="0"/>
              <a:t>Prognostics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survival </a:t>
            </a:r>
            <a:r>
              <a:rPr lang="en-US" sz="1100" i="1" dirty="0" smtClean="0">
                <a:solidFill>
                  <a:srgbClr val="0000FF"/>
                </a:solidFill>
              </a:rPr>
              <a:t>prediction</a:t>
            </a:r>
            <a:endParaRPr lang="en-US" sz="1100" i="1" dirty="0">
              <a:solidFill>
                <a:srgbClr val="0000FF"/>
              </a:solidFill>
            </a:endParaRPr>
          </a:p>
          <a:p>
            <a:pPr lvl="1"/>
            <a:r>
              <a:rPr lang="en-US" sz="1100" dirty="0"/>
              <a:t>5yr survival forecast was 90% for these 10 patients: actual survivors?</a:t>
            </a:r>
          </a:p>
          <a:p>
            <a:endParaRPr lang="en-US" sz="1100" dirty="0" smtClean="0"/>
          </a:p>
          <a:p>
            <a:r>
              <a:rPr lang="en-US" sz="1100" b="1" dirty="0"/>
              <a:t>HEP parameter fits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</a:t>
            </a:r>
            <a:r>
              <a:rPr lang="en-US" sz="1100" i="1" dirty="0" smtClean="0">
                <a:solidFill>
                  <a:srgbClr val="0000FF"/>
                </a:solidFill>
              </a:rPr>
              <a:t>of measurement of </a:t>
            </a:r>
            <a:r>
              <a:rPr lang="en-US" sz="11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</a:t>
            </a:r>
            <a:endParaRPr lang="en-US" sz="1100" i="1" dirty="0">
              <a:solidFill>
                <a:srgbClr val="0000FF"/>
              </a:solidFill>
            </a:endParaRPr>
          </a:p>
          <a:p>
            <a:pPr lvl="1"/>
            <a:r>
              <a:rPr lang="en-US" sz="1100" dirty="0" smtClean="0"/>
              <a:t>MC forecast for #events in this bin is 10 (20) for </a:t>
            </a:r>
            <a:r>
              <a:rPr lang="en-US" sz="1100" dirty="0" smtClean="0">
                <a:sym typeface="Symbol" panose="05050102010706020507" pitchFamily="18" charset="2"/>
              </a:rPr>
              <a:t>=1 (2)</a:t>
            </a:r>
            <a:r>
              <a:rPr lang="en-US" sz="1100" dirty="0" smtClean="0"/>
              <a:t>: actual data?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2" y="1732669"/>
            <a:ext cx="45922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Medical Diagnostics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 smtClean="0">
                <a:solidFill>
                  <a:srgbClr val="0000FF"/>
                </a:solidFill>
              </a:rPr>
              <a:t>ranking</a:t>
            </a:r>
            <a:r>
              <a:rPr lang="en-US" sz="1100" i="1" dirty="0" smtClean="0">
                <a:solidFill>
                  <a:srgbClr val="0000FF"/>
                </a:solidFill>
              </a:rPr>
              <a:t> </a:t>
            </a:r>
            <a:r>
              <a:rPr lang="en-US" sz="1100" i="1" dirty="0">
                <a:solidFill>
                  <a:srgbClr val="0000FF"/>
                </a:solidFill>
              </a:rPr>
              <a:t>evaluation of </a:t>
            </a:r>
            <a:r>
              <a:rPr lang="en-US" sz="1100" i="1" dirty="0" smtClean="0">
                <a:solidFill>
                  <a:srgbClr val="0000FF"/>
                </a:solidFill>
              </a:rPr>
              <a:t>diagnostic prediction</a:t>
            </a:r>
            <a:endParaRPr lang="en-US" sz="1100" i="1" dirty="0">
              <a:solidFill>
                <a:srgbClr val="0000FF"/>
              </a:solidFill>
            </a:endParaRPr>
          </a:p>
          <a:p>
            <a:pPr lvl="1"/>
            <a:r>
              <a:rPr lang="en-US" sz="1100" dirty="0" smtClean="0"/>
              <a:t>Patient A is diagnosed as more likely sick than B: how often am I right? 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7171" y="1095652"/>
            <a:ext cx="4176000" cy="55399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Partitioning, and probabilistic metrics</a:t>
            </a:r>
          </a:p>
          <a:p>
            <a:r>
              <a:rPr lang="en-US" dirty="0" smtClean="0"/>
              <a:t>Group events and make a forecast on each subset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8610" y="4274275"/>
            <a:ext cx="4544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Sharpness (from MSE)</a:t>
            </a:r>
            <a:r>
              <a:rPr lang="en-US" b="1" i="1" dirty="0" smtClean="0">
                <a:solidFill>
                  <a:srgbClr val="FF0000"/>
                </a:solidFill>
              </a:rPr>
              <a:t>: how well can I </a:t>
            </a:r>
            <a:r>
              <a:rPr lang="en-US" b="1" i="1" u="sng" dirty="0" smtClean="0">
                <a:solidFill>
                  <a:srgbClr val="FF0000"/>
                </a:solidFill>
              </a:rPr>
              <a:t>resolve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days with 10% and 90% chance of rain?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Patients with 10% and 90% 5yr survival rate?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Signal events with high sensitivity to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  from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(signal or background) events with low sensitivity?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690487" y="3337083"/>
            <a:ext cx="4176361" cy="768305"/>
            <a:chOff x="355828" y="4706613"/>
            <a:chExt cx="7444468" cy="136952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828" y="5082875"/>
              <a:ext cx="7444468" cy="92473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15567" y="4720310"/>
              <a:ext cx="2882675" cy="38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Validity, Reliability, Calibration 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41118" y="4706613"/>
              <a:ext cx="3379338" cy="30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Sharpness, Resolution, Refinement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78086" y="5065230"/>
              <a:ext cx="3379336" cy="10109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32807" y="5062509"/>
              <a:ext cx="2815998" cy="1010906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472" y="5777673"/>
            <a:ext cx="3988393" cy="307777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IRRELEVANT FOR HEP PARAMETER FITS?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3472" y="5785358"/>
            <a:ext cx="3765663" cy="307777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ESSENTIAL FOR HEP PARAMETER FITS!</a:t>
            </a:r>
            <a:endParaRPr lang="en-US" b="1" i="1" dirty="0">
              <a:solidFill>
                <a:srgbClr val="00B05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374078" y="2805885"/>
            <a:ext cx="2125834" cy="1210782"/>
            <a:chOff x="4612251" y="2305723"/>
            <a:chExt cx="2701144" cy="153845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2251" y="2305723"/>
              <a:ext cx="2658987" cy="35920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1012" y="3015368"/>
              <a:ext cx="2663368" cy="3635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1012" y="2658516"/>
              <a:ext cx="2650226" cy="37234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1266" y="3375459"/>
              <a:ext cx="2672129" cy="468718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1477" y="363983"/>
            <a:ext cx="8791199" cy="25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This is a follow-up of my CHEP2018 talk about</a:t>
            </a:r>
            <a:endParaRPr lang="en-US" sz="4000" i="1" dirty="0" smtClean="0"/>
          </a:p>
          <a:p>
            <a:pPr>
              <a:lnSpc>
                <a:spcPct val="90000"/>
              </a:lnSpc>
            </a:pPr>
            <a:r>
              <a:rPr lang="en-US" sz="3600" i="1" dirty="0" smtClean="0">
                <a:solidFill>
                  <a:srgbClr val="FF0000"/>
                </a:solidFill>
              </a:rPr>
              <a:t>binned fits of a parameter </a:t>
            </a:r>
            <a:r>
              <a:rPr lang="en-US" sz="36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1475" y="2095974"/>
            <a:ext cx="3492000" cy="3139321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99CC"/>
                </a:solidFill>
              </a:rPr>
              <a:t>Previous CHEP2018 talk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Event selection </a:t>
            </a:r>
          </a:p>
          <a:p>
            <a:pPr algn="ctr"/>
            <a:r>
              <a:rPr lang="en-US" sz="1800" dirty="0" smtClean="0"/>
              <a:t>Binary classification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Bin-by-bin sensitivity to </a:t>
            </a:r>
            <a:r>
              <a:rPr lang="en-US" sz="1800" dirty="0" smtClean="0">
                <a:sym typeface="Symbol" panose="05050102010706020507" pitchFamily="18" charset="2"/>
              </a:rPr>
              <a:t></a:t>
            </a:r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Cross-section fits (FIP1, FIP2)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Medical Diagnostics (AUC), </a:t>
            </a:r>
          </a:p>
          <a:p>
            <a:pPr algn="ctr"/>
            <a:r>
              <a:rPr lang="en-US" sz="1800" dirty="0" smtClean="0"/>
              <a:t>Information Retrieval (F1)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66620" y="5341825"/>
            <a:ext cx="2915350" cy="666454"/>
          </a:xfrm>
          <a:prstGeom prst="roundRect">
            <a:avLst/>
          </a:prstGeom>
          <a:solidFill>
            <a:srgbClr val="FFCCFF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Compare </a:t>
            </a:r>
            <a:r>
              <a:rPr lang="en-US" sz="2000" b="1" dirty="0">
                <a:solidFill>
                  <a:srgbClr val="FF0000"/>
                </a:solidFill>
              </a:rPr>
              <a:t>to and learn from other </a:t>
            </a:r>
            <a:r>
              <a:rPr lang="en-US" sz="2000" b="1" dirty="0" smtClean="0">
                <a:solidFill>
                  <a:srgbClr val="FF0000"/>
                </a:solidFill>
              </a:rPr>
              <a:t>domains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75972" y="1213856"/>
            <a:ext cx="4592056" cy="666454"/>
          </a:xfrm>
          <a:prstGeom prst="roundRect">
            <a:avLst/>
          </a:prstGeom>
          <a:solidFill>
            <a:srgbClr val="FFCCFF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Evaluation and training metrics: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Fisher Information </a:t>
            </a:r>
            <a:r>
              <a:rPr lang="en-US" sz="2000" b="1" dirty="0" smtClean="0">
                <a:solidFill>
                  <a:srgbClr val="FF0000"/>
                </a:solidFill>
              </a:rPr>
              <a:t>Part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5281682"/>
            <a:ext cx="271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Talk: </a:t>
            </a: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doi.org/10.5281/zenodo.1303387</a:t>
            </a:r>
            <a:endParaRPr lang="en-US" sz="800" dirty="0" smtClean="0"/>
          </a:p>
          <a:p>
            <a:r>
              <a:rPr lang="en-US" sz="800" dirty="0"/>
              <a:t>Paper: </a:t>
            </a:r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doi.org/10.1051/epjconf/201921406004</a:t>
            </a:r>
            <a:endParaRPr lang="en-US" sz="800" dirty="0" smtClean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474864" y="2095974"/>
            <a:ext cx="3492000" cy="3139321"/>
            <a:chOff x="5474864" y="2095974"/>
            <a:chExt cx="3492000" cy="3139321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474864" y="2095974"/>
              <a:ext cx="3492000" cy="3139321"/>
              <a:chOff x="4345108" y="2861234"/>
              <a:chExt cx="3492000" cy="313932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345108" y="2861234"/>
                <a:ext cx="3492000" cy="3139321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rgbClr val="00B050"/>
                    </a:solidFill>
                  </a:rPr>
                  <a:t>This CHEP2019 talk</a:t>
                </a: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dirty="0" smtClean="0"/>
                  <a:t>Event partitioning</a:t>
                </a:r>
              </a:p>
              <a:p>
                <a:pPr algn="ctr"/>
                <a:r>
                  <a:rPr lang="en-US" sz="1800" dirty="0" smtClean="0"/>
                  <a:t>Non-binary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regression</a:t>
                </a: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b="1" dirty="0" smtClean="0">
                    <a:solidFill>
                      <a:srgbClr val="FF0000"/>
                    </a:solidFill>
                  </a:rPr>
                  <a:t>Event-by-event sensitivity to 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</a:t>
                </a:r>
                <a:endParaRPr lang="en-US" sz="18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dirty="0"/>
                  <a:t>Mass fits, Coupling fits (FIP3)</a:t>
                </a: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b="1" dirty="0" smtClean="0">
                    <a:solidFill>
                      <a:srgbClr val="00B050"/>
                    </a:solidFill>
                  </a:rPr>
                  <a:t>Meteorology (MSE, Brier)</a:t>
                </a:r>
                <a:r>
                  <a:rPr lang="en-US" sz="1800" dirty="0" smtClean="0"/>
                  <a:t>, Medical Prognostics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421079" y="3471168"/>
                <a:ext cx="3344590" cy="1685375"/>
              </a:xfrm>
              <a:prstGeom prst="round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96310" y="3305153"/>
              <a:ext cx="2293088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i="1" dirty="0" smtClean="0">
                  <a:solidFill>
                    <a:srgbClr val="00B050"/>
                  </a:solidFill>
                </a:rPr>
                <a:t>WEIGHT DERIVATIVE REGRESSION</a:t>
              </a:r>
              <a:endParaRPr lang="en-US" sz="10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86916" y="3862959"/>
              <a:ext cx="291187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i="1" dirty="0" smtClean="0">
                  <a:solidFill>
                    <a:srgbClr val="00B050"/>
                  </a:solidFill>
                </a:rPr>
                <a:t>MINIMUM ERROR WITH AN IDEAL DETECTOR</a:t>
              </a:r>
              <a:endParaRPr lang="en-US" sz="1000" b="1" i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4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86508"/>
          </a:xfrm>
        </p:spPr>
        <p:txBody>
          <a:bodyPr/>
          <a:lstStyle/>
          <a:p>
            <a:r>
              <a:rPr lang="en-US" sz="2800" dirty="0" smtClean="0"/>
              <a:t>Conclusions – HEP measurement of a parameter </a:t>
            </a:r>
            <a:r>
              <a:rPr lang="en-US" sz="2800" dirty="0" smtClean="0">
                <a:sym typeface="Symbol" panose="05050102010706020507" pitchFamily="18" charset="2"/>
              </a:rPr>
              <a:t>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2146" y="976544"/>
            <a:ext cx="9241654" cy="501648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MC weight derivatives </a:t>
            </a:r>
            <a:r>
              <a:rPr lang="en-GB" sz="2000" dirty="0" smtClean="0"/>
              <a:t>(event-by-event sensitivities </a:t>
            </a:r>
            <a:r>
              <a:rPr lang="en-US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2000" baseline="-25000" dirty="0">
                <a:latin typeface="Comic Sans MS" panose="030F0702030302020204" pitchFamily="66" charset="0"/>
              </a:rPr>
              <a:t>i </a:t>
            </a:r>
            <a:r>
              <a:rPr lang="en-GB" sz="2000" dirty="0" smtClean="0"/>
              <a:t>to </a:t>
            </a:r>
            <a:r>
              <a:rPr lang="en-GB" sz="2000" dirty="0" smtClean="0">
                <a:sym typeface="Symbol" panose="05050102010706020507" pitchFamily="18" charset="2"/>
              </a:rPr>
              <a:t></a:t>
            </a:r>
            <a:r>
              <a:rPr lang="en-GB" sz="2000" dirty="0" smtClean="0"/>
              <a:t>) may be used :</a:t>
            </a:r>
          </a:p>
          <a:p>
            <a:pPr lvl="1">
              <a:spcBef>
                <a:spcPts val="200"/>
              </a:spcBef>
            </a:pPr>
            <a:r>
              <a:rPr lang="en-GB" sz="2000" dirty="0" smtClean="0"/>
              <a:t>To determine the </a:t>
            </a:r>
            <a:r>
              <a:rPr lang="en-GB" sz="2000" b="1" dirty="0" smtClean="0">
                <a:solidFill>
                  <a:srgbClr val="FF0000"/>
                </a:solidFill>
              </a:rPr>
              <a:t>ideal partitioning strategy</a:t>
            </a:r>
            <a:r>
              <a:rPr lang="en-GB" sz="2000" dirty="0" smtClean="0"/>
              <a:t>: partition by </a:t>
            </a:r>
            <a:r>
              <a:rPr 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2000" baseline="-25000" dirty="0">
                <a:latin typeface="Comic Sans MS" panose="030F0702030302020204" pitchFamily="66" charset="0"/>
              </a:rPr>
              <a:t>i</a:t>
            </a:r>
            <a:endParaRPr lang="en-GB" sz="2000" dirty="0" smtClean="0"/>
          </a:p>
          <a:p>
            <a:pPr lvl="1">
              <a:spcBef>
                <a:spcPts val="200"/>
              </a:spcBef>
            </a:pPr>
            <a:r>
              <a:rPr lang="en-GB" sz="2000" dirty="0" smtClean="0"/>
              <a:t>To </a:t>
            </a:r>
            <a:r>
              <a:rPr lang="en-GB" sz="2000" dirty="0" smtClean="0"/>
              <a:t>derive the </a:t>
            </a:r>
            <a:r>
              <a:rPr lang="en-GB" sz="2000" b="1" dirty="0" smtClean="0">
                <a:solidFill>
                  <a:srgbClr val="FF0000"/>
                </a:solidFill>
              </a:rPr>
              <a:t>minimum error on the measurement of </a:t>
            </a:r>
            <a:r>
              <a:rPr lang="en-GB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 </a:t>
            </a:r>
            <a:r>
              <a:rPr lang="en-GB" sz="2000" dirty="0">
                <a:sym typeface="Symbol" panose="05050102010706020507" pitchFamily="18" charset="2"/>
              </a:rPr>
              <a:t>(</a:t>
            </a:r>
            <a:r>
              <a:rPr lang="en-GB" sz="2000" dirty="0" smtClean="0">
                <a:sym typeface="Symbol" panose="05050102010706020507" pitchFamily="18" charset="2"/>
              </a:rPr>
              <a:t>ideal detector)</a:t>
            </a:r>
          </a:p>
          <a:p>
            <a:pPr lvl="1">
              <a:spcBef>
                <a:spcPts val="200"/>
              </a:spcBef>
            </a:pPr>
            <a:endParaRPr lang="en-GB" sz="2000" dirty="0" smtClean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endParaRPr lang="en-GB" sz="2000" dirty="0" smtClean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r>
              <a:rPr lang="en-GB" sz="2000" dirty="0" smtClean="0">
                <a:sym typeface="Symbol" panose="05050102010706020507" pitchFamily="18" charset="2"/>
              </a:rPr>
              <a:t>To derive </a:t>
            </a:r>
            <a:r>
              <a:rPr lang="en-GB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training and validation metrics </a:t>
            </a:r>
            <a:r>
              <a:rPr lang="en-GB" sz="2000" dirty="0" smtClean="0">
                <a:sym typeface="Symbol" panose="05050102010706020507" pitchFamily="18" charset="2"/>
              </a:rPr>
              <a:t>to optimize the measurement</a:t>
            </a:r>
          </a:p>
          <a:p>
            <a:pPr lvl="1"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endParaRPr lang="en-GB" sz="2000" dirty="0" smtClean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r>
              <a:rPr lang="en-GB" sz="2000" dirty="0" smtClean="0">
                <a:sym typeface="Symbol" panose="05050102010706020507" pitchFamily="18" charset="2"/>
              </a:rPr>
              <a:t>To train a </a:t>
            </a:r>
            <a:r>
              <a:rPr lang="en-GB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regressor q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 smtClean="0">
                <a:solidFill>
                  <a:srgbClr val="FF0000"/>
                </a:solidFill>
              </a:rPr>
              <a:t> of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(optimal </a:t>
            </a:r>
            <a:r>
              <a:rPr lang="en-GB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observable) </a:t>
            </a:r>
            <a:r>
              <a:rPr lang="en-GB" sz="2000" dirty="0" smtClean="0">
                <a:sym typeface="Symbol" panose="05050102010706020507" pitchFamily="18" charset="2"/>
              </a:rPr>
              <a:t>for a 1-D fit of </a:t>
            </a:r>
          </a:p>
          <a:p>
            <a:pPr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>
              <a:spcBef>
                <a:spcPts val="200"/>
              </a:spcBef>
            </a:pPr>
            <a:r>
              <a:rPr lang="en-GB" sz="2000" dirty="0" smtClean="0">
                <a:sym typeface="Symbol" panose="05050102010706020507" pitchFamily="18" charset="2"/>
              </a:rPr>
              <a:t>HEP parameter fits are closer to </a:t>
            </a:r>
            <a:r>
              <a:rPr lang="en-GB" sz="20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Meteorology</a:t>
            </a:r>
            <a:r>
              <a:rPr lang="en-GB" sz="2000" dirty="0" smtClean="0">
                <a:sym typeface="Symbol" panose="05050102010706020507" pitchFamily="18" charset="2"/>
              </a:rPr>
              <a:t> than to Medical Diagnostics</a:t>
            </a:r>
          </a:p>
          <a:p>
            <a:pPr lvl="1">
              <a:spcBef>
                <a:spcPts val="200"/>
              </a:spcBef>
            </a:pPr>
            <a:r>
              <a:rPr lang="en-GB" sz="2000" dirty="0" smtClean="0">
                <a:sym typeface="Symbol" panose="05050102010706020507" pitchFamily="18" charset="2"/>
              </a:rPr>
              <a:t>They use </a:t>
            </a:r>
            <a:r>
              <a:rPr lang="en-GB" sz="20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partitioning</a:t>
            </a:r>
            <a:r>
              <a:rPr lang="en-GB" sz="2000" dirty="0" smtClean="0">
                <a:sym typeface="Symbol" panose="05050102010706020507" pitchFamily="18" charset="2"/>
              </a:rPr>
              <a:t> and need </a:t>
            </a:r>
            <a:r>
              <a:rPr lang="en-GB" sz="20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probabilistic metrics </a:t>
            </a:r>
            <a:r>
              <a:rPr lang="en-GB" sz="2000" dirty="0" smtClean="0">
                <a:sym typeface="Symbol" panose="05050102010706020507" pitchFamily="18" charset="2"/>
              </a:rPr>
              <a:t>(sharpness, MSE)</a:t>
            </a:r>
          </a:p>
          <a:p>
            <a:pPr lvl="1"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 lvl="2">
              <a:spcBef>
                <a:spcPts val="200"/>
              </a:spcBef>
            </a:pPr>
            <a:endParaRPr lang="en-GB" sz="1600" dirty="0" smtClean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r>
              <a:rPr lang="en-GB" sz="2000" dirty="0" smtClean="0">
                <a:sym typeface="Symbol" panose="05050102010706020507" pitchFamily="18" charset="2"/>
              </a:rPr>
              <a:t>They do not use ranking and do not need ranking metrics (AUC)</a:t>
            </a:r>
            <a:endParaRPr lang="en-GB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18" y="2063250"/>
            <a:ext cx="1755316" cy="58784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420838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8" y="5011212"/>
            <a:ext cx="3193499" cy="606765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769118" y="3030563"/>
            <a:ext cx="3719746" cy="617669"/>
            <a:chOff x="172572" y="2824823"/>
            <a:chExt cx="5316292" cy="882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572" y="2824823"/>
              <a:ext cx="5316292" cy="882778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66749" y="3243369"/>
              <a:ext cx="134089" cy="169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 rot="600000">
            <a:off x="7011727" y="3284848"/>
            <a:ext cx="1944000" cy="360000"/>
          </a:xfrm>
          <a:prstGeom prst="roundRect">
            <a:avLst/>
          </a:prstGeom>
          <a:solidFill>
            <a:srgbClr val="FFCCFF">
              <a:alpha val="50196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Evaluation and training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metrics: FIP </a:t>
            </a:r>
          </a:p>
        </p:txBody>
      </p:sp>
      <p:sp>
        <p:nvSpPr>
          <p:cNvPr id="15" name="Rounded Rectangle 14"/>
          <p:cNvSpPr/>
          <p:nvPr/>
        </p:nvSpPr>
        <p:spPr>
          <a:xfrm rot="600000">
            <a:off x="7010709" y="5200123"/>
            <a:ext cx="1944000" cy="360000"/>
          </a:xfrm>
          <a:prstGeom prst="roundRect">
            <a:avLst/>
          </a:prstGeom>
          <a:solidFill>
            <a:srgbClr val="CCFFCC">
              <a:alpha val="49804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Compare </a:t>
            </a:r>
            <a:r>
              <a:rPr lang="en-US" sz="1200" b="1" dirty="0">
                <a:solidFill>
                  <a:srgbClr val="00B050"/>
                </a:solidFill>
              </a:rPr>
              <a:t>to and learn </a:t>
            </a:r>
            <a:endParaRPr lang="en-US" sz="1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from </a:t>
            </a:r>
            <a:r>
              <a:rPr lang="en-US" sz="1200" b="1" dirty="0">
                <a:solidFill>
                  <a:srgbClr val="00B050"/>
                </a:solidFill>
              </a:rPr>
              <a:t>other </a:t>
            </a:r>
            <a:r>
              <a:rPr lang="en-US" sz="1200" b="1" dirty="0" smtClean="0">
                <a:solidFill>
                  <a:srgbClr val="00B050"/>
                </a:solidFill>
              </a:rPr>
              <a:t>domains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827314"/>
            <a:ext cx="8791199" cy="5165712"/>
          </a:xfrm>
        </p:spPr>
        <p:txBody>
          <a:bodyPr/>
          <a:lstStyle/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r>
              <a:rPr lang="en-US" sz="5400" dirty="0" smtClean="0"/>
              <a:t>Backup slides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464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937" y="185868"/>
            <a:ext cx="8791199" cy="385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smtClean="0"/>
              <a:t>Binary classifier metrics outside HEP – beyond binary classification</a:t>
            </a:r>
            <a:r>
              <a:rPr lang="en-US" sz="1600" smtClean="0">
                <a:sym typeface="Symbol" panose="05050102010706020507" pitchFamily="18" charset="2"/>
              </a:rPr>
              <a:t/>
            </a:r>
            <a:br>
              <a:rPr lang="en-US" sz="1600" smtClean="0">
                <a:sym typeface="Symbol" panose="05050102010706020507" pitchFamily="18" charset="2"/>
              </a:rPr>
            </a:br>
            <a:r>
              <a:rPr lang="en-US" sz="2800" smtClean="0">
                <a:sym typeface="Symbol" panose="05050102010706020507" pitchFamily="18" charset="2"/>
              </a:rPr>
              <a:t>Non-dichotomous truth: examples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3579307"/>
            <a:ext cx="9143999" cy="25674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67" y="2082797"/>
            <a:ext cx="1930929" cy="486417"/>
          </a:xfrm>
          <a:prstGeom prst="rect">
            <a:avLst/>
          </a:prstGeom>
          <a:ln w="127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97" y="3014127"/>
            <a:ext cx="1828516" cy="541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5137" y="2342937"/>
            <a:ext cx="2192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Response: partitioning + ranking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266" y="3293265"/>
            <a:ext cx="1857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Response: yes/no decision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" y="3579307"/>
            <a:ext cx="9144000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69602" y="3579306"/>
            <a:ext cx="0" cy="2553249"/>
          </a:xfrm>
          <a:prstGeom prst="straightConnector1">
            <a:avLst/>
          </a:prstGeom>
          <a:ln w="12700">
            <a:solidFill>
              <a:srgbClr val="33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1932" y="4696582"/>
            <a:ext cx="829732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HEP-like: probabilistic!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04" y="746863"/>
            <a:ext cx="1963507" cy="947993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366396" y="2990929"/>
            <a:ext cx="1761483" cy="548557"/>
            <a:chOff x="1119186" y="2824162"/>
            <a:chExt cx="6905625" cy="21505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8237" y="2824162"/>
              <a:ext cx="6867525" cy="1209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9186" y="4050771"/>
              <a:ext cx="6905625" cy="92392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939" y="2046400"/>
            <a:ext cx="1736197" cy="681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084" y="5342706"/>
            <a:ext cx="1898121" cy="678099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112002" y="4058394"/>
            <a:ext cx="1908442" cy="516376"/>
            <a:chOff x="1314450" y="3029309"/>
            <a:chExt cx="6515100" cy="17628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3501" y="3029309"/>
              <a:ext cx="6477000" cy="8572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450" y="3877730"/>
              <a:ext cx="6515100" cy="914400"/>
            </a:xfrm>
            <a:prstGeom prst="rect">
              <a:avLst/>
            </a:prstGeom>
          </p:spPr>
        </p:pic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4650" y="746864"/>
            <a:ext cx="9144000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Medical Diagnostics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i="1" dirty="0" smtClean="0">
                <a:solidFill>
                  <a:srgbClr val="FF0000"/>
                </a:solidFill>
              </a:rPr>
              <a:t>continuous scale gold standard</a:t>
            </a:r>
          </a:p>
          <a:p>
            <a:pPr lvl="1"/>
            <a:r>
              <a:rPr lang="en-US" dirty="0" smtClean="0"/>
              <a:t>The Obuchowski measure, e.g. five stages of liver fibrosis, </a:t>
            </a:r>
          </a:p>
          <a:p>
            <a:pPr lvl="3"/>
            <a:endParaRPr lang="en-US" dirty="0" smtClean="0"/>
          </a:p>
          <a:p>
            <a:r>
              <a:rPr lang="en-US" b="1" dirty="0" smtClean="0"/>
              <a:t>Information Retrieval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</a:rPr>
              <a:t> graded relevance assessment and DCG</a:t>
            </a:r>
          </a:p>
          <a:p>
            <a:pPr lvl="1"/>
            <a:r>
              <a:rPr lang="en-US" dirty="0" smtClean="0"/>
              <a:t>Discounted Cumulated Gain</a:t>
            </a:r>
          </a:p>
          <a:p>
            <a:pPr lvl="3"/>
            <a:endParaRPr lang="en-US" dirty="0" smtClean="0"/>
          </a:p>
          <a:p>
            <a:r>
              <a:rPr lang="en-US" b="1" dirty="0" smtClean="0"/>
              <a:t>ML (for finance)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</a:rPr>
              <a:t> example-dependent cost-sensitive classification</a:t>
            </a:r>
          </a:p>
          <a:p>
            <a:pPr lvl="1"/>
            <a:r>
              <a:rPr lang="en-US" dirty="0" smtClean="0"/>
              <a:t>Payoff matrix for transaction x$:</a:t>
            </a:r>
          </a:p>
          <a:p>
            <a:endParaRPr lang="en-US" b="1" dirty="0" smtClean="0"/>
          </a:p>
          <a:p>
            <a:r>
              <a:rPr lang="en-US" b="1" dirty="0" smtClean="0"/>
              <a:t>Meteorology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</a:rPr>
              <a:t> probabilistic evaluation of weather forecasts</a:t>
            </a:r>
          </a:p>
          <a:p>
            <a:pPr lvl="1"/>
            <a:r>
              <a:rPr lang="en-US" dirty="0" smtClean="0"/>
              <a:t>Rain forecast was 30% for these 10 days: actual rainy days?</a:t>
            </a:r>
          </a:p>
          <a:p>
            <a:pPr lvl="3"/>
            <a:endParaRPr lang="en-US" dirty="0" smtClean="0"/>
          </a:p>
          <a:p>
            <a:r>
              <a:rPr lang="en-US" b="1" dirty="0" smtClean="0"/>
              <a:t>Medical Prognostics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</a:rPr>
              <a:t> probabilistic evaluation of survival forecasts</a:t>
            </a:r>
          </a:p>
          <a:p>
            <a:pPr lvl="1"/>
            <a:r>
              <a:rPr lang="en-US" dirty="0" smtClean="0"/>
              <a:t>5yr survival forecast was 90% for these 10 patients: actual survivors?</a:t>
            </a:r>
          </a:p>
          <a:p>
            <a:pPr lvl="3"/>
            <a:endParaRPr lang="en-US" dirty="0" smtClean="0"/>
          </a:p>
          <a:p>
            <a:r>
              <a:rPr lang="en-US" b="1" dirty="0" smtClean="0"/>
              <a:t>HEP</a:t>
            </a:r>
            <a:r>
              <a:rPr lang="en-US" b="1" baseline="-25000" dirty="0" smtClean="0"/>
              <a:t> </a:t>
            </a:r>
            <a:r>
              <a:rPr lang="en-US" b="1" dirty="0" smtClean="0"/>
              <a:t>measurement of </a:t>
            </a:r>
            <a:r>
              <a:rPr lang="en-US" b="1" dirty="0" smtClean="0">
                <a:sym typeface="Symbol" panose="05050102010706020507" pitchFamily="18" charset="2"/>
              </a:rPr>
              <a:t>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</a:rPr>
              <a:t> evt-by-evt sensitivity to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8049"/>
            <a:ext cx="9144000" cy="323562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8"/>
            <a:ext cx="9144000" cy="657144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/>
              <a:t>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3200" dirty="0" smtClean="0">
                <a:solidFill>
                  <a:srgbClr val="0055A0"/>
                </a:solidFill>
                <a:sym typeface="Symbol" panose="05050102010706020507" pitchFamily="18" charset="2"/>
              </a:rPr>
              <a:t>Weight Derivative Regression – in practice</a:t>
            </a:r>
            <a:endParaRPr lang="en-US" sz="32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0" y="858049"/>
            <a:ext cx="9144000" cy="54447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Compute event-by-event sensitivities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from signal MC weight derivatives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Possibly at various reference values of </a:t>
            </a:r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Pre-select events to remove most backgrounds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Possibly maximizing a sensitivity-weighted signal efficiency?</a:t>
            </a:r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rgbClr val="FF0000"/>
                </a:solidFill>
              </a:rPr>
              <a:t>Train a regressor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q</a:t>
            </a:r>
            <a:r>
              <a:rPr lang="en-US" b="1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 for the MC-truth 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 from </a:t>
            </a:r>
            <a:r>
              <a:rPr lang="en-US" b="1" i="1" dirty="0" smtClean="0">
                <a:solidFill>
                  <a:srgbClr val="FF0000"/>
                </a:solidFill>
              </a:rPr>
              <a:t>measured event propertie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Possibly using MSE as the loss function in the training </a:t>
            </a:r>
            <a:r>
              <a:rPr lang="en-US" sz="1600" dirty="0" smtClean="0"/>
              <a:t>(see next slides)</a:t>
            </a:r>
          </a:p>
          <a:p>
            <a:pPr lvl="3"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Determine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 from a 1-D fit on the optimal observable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endParaRPr lang="en-US" i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Or possibly a 2-D fit on </a:t>
            </a:r>
            <a:r>
              <a:rPr lang="en-US" dirty="0"/>
              <a:t>(</a:t>
            </a:r>
            <a:r>
              <a:rPr lang="en-US" dirty="0" smtClean="0"/>
              <a:t>q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/>
              <a:t>, D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/>
              <a:t>) including the </a:t>
            </a:r>
            <a:r>
              <a:rPr lang="en-US" dirty="0" smtClean="0">
                <a:sym typeface="Symbol" panose="05050102010706020507" pitchFamily="18" charset="2"/>
              </a:rPr>
              <a:t>pre-selection classifier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endParaRPr lang="en-US" dirty="0" smtClean="0"/>
          </a:p>
          <a:p>
            <a:pPr marL="15240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15240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152400" indent="0">
              <a:spcBef>
                <a:spcPts val="0"/>
              </a:spcBef>
              <a:buNone/>
            </a:pPr>
            <a:r>
              <a:rPr lang="en-US" sz="1600" dirty="0" smtClean="0"/>
              <a:t>Some of the many </a:t>
            </a:r>
            <a:r>
              <a:rPr lang="en-US" sz="1600" b="1" dirty="0" smtClean="0">
                <a:solidFill>
                  <a:srgbClr val="FF0000"/>
                </a:solidFill>
              </a:rPr>
              <a:t>limitations of this approach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MC </a:t>
            </a:r>
            <a:r>
              <a:rPr lang="en-US" sz="1600" dirty="0"/>
              <a:t>weight derivative depend on </a:t>
            </a:r>
            <a:r>
              <a:rPr lang="en-US" sz="1600" dirty="0">
                <a:sym typeface="Symbol" panose="05050102010706020507" pitchFamily="18" charset="2"/>
              </a:rPr>
              <a:t></a:t>
            </a:r>
            <a:r>
              <a:rPr lang="en-US" sz="1600" dirty="0"/>
              <a:t>: coupling fits easier than mass fits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 ignored systematic errors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 only discussed fits of a single physics parameter at a time  </a:t>
            </a:r>
          </a:p>
          <a:p>
            <a:pPr lvl="1">
              <a:spcBef>
                <a:spcPts val="0"/>
              </a:spcBef>
            </a:pPr>
            <a:r>
              <a:rPr lang="en-US" sz="1600" i="1" dirty="0"/>
              <a:t>But I still find this approach better than maximizing an AUC</a:t>
            </a:r>
            <a:r>
              <a:rPr lang="en-US" sz="1600" i="1" dirty="0" smtClean="0"/>
              <a:t>…</a:t>
            </a:r>
          </a:p>
          <a:p>
            <a:pPr lvl="3">
              <a:spcBef>
                <a:spcPts val="0"/>
              </a:spcBef>
            </a:pPr>
            <a:endParaRPr lang="en-US" sz="1200" dirty="0" smtClean="0"/>
          </a:p>
          <a:p>
            <a:pPr lvl="3">
              <a:spcBef>
                <a:spcPts val="0"/>
              </a:spcBef>
            </a:pPr>
            <a:endParaRPr lang="en-US" sz="1200" dirty="0" smtClean="0"/>
          </a:p>
          <a:p>
            <a:pPr marL="152400" indent="0">
              <a:spcBef>
                <a:spcPts val="0"/>
              </a:spcBef>
              <a:buNone/>
            </a:pPr>
            <a:r>
              <a:rPr lang="en-US" sz="1400" dirty="0" smtClean="0"/>
              <a:t>(Note: I did not try a real measurement – I did a few tests with a toy model, but I am not presenting them today)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09367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5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155159"/>
            <a:ext cx="9144000" cy="869308"/>
          </a:xfrm>
        </p:spPr>
        <p:txBody>
          <a:bodyPr/>
          <a:lstStyle/>
          <a:p>
            <a:r>
              <a:rPr lang="en-US" sz="1200" dirty="0" smtClean="0">
                <a:solidFill>
                  <a:srgbClr val="0055A0"/>
                </a:solidFill>
              </a:rPr>
              <a:t>Estimation </a:t>
            </a:r>
            <a:r>
              <a:rPr lang="en-US" sz="1200" dirty="0">
                <a:solidFill>
                  <a:srgbClr val="0055A0"/>
                </a:solidFill>
              </a:rPr>
              <a:t>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</a:t>
            </a:r>
            <a:r>
              <a:rPr lang="en-US" sz="1200" dirty="0" smtClean="0">
                <a:solidFill>
                  <a:srgbClr val="0055A0"/>
                </a:solidFill>
                <a:sym typeface="Symbol" panose="05050102010706020507" pitchFamily="18" charset="2"/>
              </a:rPr>
              <a:t>fit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/>
              <a:t>Weight derivative regressors and their training</a:t>
            </a:r>
            <a:br>
              <a:rPr lang="en-US" sz="2800" dirty="0" smtClean="0"/>
            </a:br>
            <a:r>
              <a:rPr lang="en-US" sz="2000" i="1" dirty="0" smtClean="0"/>
              <a:t>(a frequentist </a:t>
            </a:r>
            <a:r>
              <a:rPr lang="en-US" sz="2000" i="1" dirty="0"/>
              <a:t>dinosaur’s view of Machine Learning</a:t>
            </a:r>
            <a:r>
              <a:rPr lang="en-US" sz="2000" i="1" dirty="0" smtClean="0"/>
              <a:t>)</a:t>
            </a:r>
            <a:endParaRPr lang="en-US" sz="1800" i="1" dirty="0">
              <a:solidFill>
                <a:srgbClr val="0055A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0532" y="1380586"/>
            <a:ext cx="630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800" dirty="0" smtClean="0">
                <a:sym typeface="Symbol" panose="05050102010706020507" pitchFamily="18" charset="2"/>
              </a:rPr>
              <a:t>Classic ML problem: create a model </a:t>
            </a:r>
            <a:r>
              <a:rPr lang="en-US" sz="1800" dirty="0"/>
              <a:t>q(</a:t>
            </a:r>
            <a:r>
              <a:rPr lang="en-US" sz="1800" b="1" dirty="0"/>
              <a:t>x</a:t>
            </a:r>
            <a:r>
              <a:rPr lang="en-US" sz="1800" dirty="0" smtClean="0"/>
              <a:t>)=R</a:t>
            </a:r>
            <a:r>
              <a:rPr lang="en-US" sz="1800" baseline="-25000" dirty="0" smtClean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</a:t>
            </a:r>
            <a:r>
              <a:rPr lang="en-US" sz="1800" dirty="0" smtClean="0"/>
              <a:t> to predict </a:t>
            </a:r>
            <a:r>
              <a:rPr lang="en-US" sz="1800" dirty="0" smtClean="0">
                <a:sym typeface="Symbol" panose="05050102010706020507" pitchFamily="18" charset="2"/>
              </a:rPr>
              <a:t>the value of 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 smtClean="0"/>
              <a:t>)</a:t>
            </a:r>
            <a:r>
              <a:rPr lang="en-US" sz="1800" dirty="0" smtClean="0">
                <a:sym typeface="Symbol" panose="05050102010706020507" pitchFamily="18" charset="2"/>
              </a:rPr>
              <a:t> </a:t>
            </a:r>
            <a:r>
              <a:rPr lang="en-US" sz="1800" dirty="0" smtClean="0"/>
              <a:t>in </a:t>
            </a:r>
            <a:r>
              <a:rPr lang="en-US" sz="1800" dirty="0"/>
              <a:t>a multi-dimensional space of variables </a:t>
            </a:r>
            <a:r>
              <a:rPr lang="en-US" sz="1800" b="1" dirty="0" smtClean="0"/>
              <a:t>x</a:t>
            </a:r>
            <a:endParaRPr lang="en-US" sz="1800" b="1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80814" y="1026660"/>
            <a:ext cx="1418918" cy="1177717"/>
            <a:chOff x="7938665" y="54863"/>
            <a:chExt cx="1418918" cy="1177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665" y="54863"/>
              <a:ext cx="1341086" cy="9314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92639" y="986359"/>
              <a:ext cx="964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" dirty="0" smtClean="0">
                  <a:hlinkClick r:id="rId4"/>
                </a:rPr>
                <a:t>https://openclipart.org</a:t>
              </a:r>
              <a:endParaRPr lang="en-US" sz="500" dirty="0" smtClean="0"/>
            </a:p>
            <a:p>
              <a:pPr algn="r"/>
              <a:endParaRPr lang="en-US" sz="5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7135" y="2493049"/>
            <a:ext cx="40047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800" dirty="0" smtClean="0">
                <a:sym typeface="Symbol" panose="05050102010706020507" pitchFamily="18" charset="2"/>
              </a:rPr>
              <a:t>Choosing a ML methodology </a:t>
            </a:r>
          </a:p>
          <a:p>
            <a:pPr marL="127000"/>
            <a:r>
              <a:rPr lang="en-US" sz="1800" dirty="0" smtClean="0">
                <a:sym typeface="Symbol" panose="05050102010706020507" pitchFamily="18" charset="2"/>
              </a:rPr>
              <a:t>mainly implies two choices:</a:t>
            </a:r>
          </a:p>
          <a:p>
            <a:pPr marL="127000"/>
            <a:endParaRPr lang="en-US" sz="1600" dirty="0">
              <a:sym typeface="Symbol" panose="05050102010706020507" pitchFamily="18" charset="2"/>
            </a:endParaRPr>
          </a:p>
          <a:p>
            <a:pPr marL="127000"/>
            <a:r>
              <a:rPr lang="en-US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1. The shape of the function </a:t>
            </a:r>
            <a:r>
              <a:rPr lang="en-US" sz="1800" b="1" dirty="0" smtClean="0">
                <a:solidFill>
                  <a:srgbClr val="FF0000"/>
                </a:solidFill>
              </a:rPr>
              <a:t>R</a:t>
            </a:r>
            <a:r>
              <a:rPr lang="en-US" sz="18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800" b="1" dirty="0" smtClean="0">
                <a:solidFill>
                  <a:srgbClr val="FF0000"/>
                </a:solidFill>
              </a:rPr>
              <a:t>(x):</a:t>
            </a:r>
            <a:r>
              <a:rPr lang="en-US" sz="1800" dirty="0" smtClean="0"/>
              <a:t> i.e. how we choose to model 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</a:t>
            </a:r>
            <a:endParaRPr lang="en-US" sz="1800" dirty="0" smtClean="0"/>
          </a:p>
          <a:p>
            <a:pPr marL="127000"/>
            <a:r>
              <a:rPr lang="en-US" sz="1200" i="1" dirty="0" smtClean="0"/>
              <a:t>Examples: decision tree (sparsely uniform), </a:t>
            </a:r>
          </a:p>
          <a:p>
            <a:pPr marL="127000"/>
            <a:r>
              <a:rPr lang="en-US" sz="1200" i="1" dirty="0" smtClean="0"/>
              <a:t>neural network (sigmoids), linear discriminant</a:t>
            </a:r>
          </a:p>
          <a:p>
            <a:pPr marL="127000"/>
            <a:endParaRPr lang="en-US" sz="1800" dirty="0" smtClean="0">
              <a:sym typeface="Symbol" panose="05050102010706020507" pitchFamily="18" charset="2"/>
            </a:endParaRPr>
          </a:p>
          <a:p>
            <a:pPr marL="127000"/>
            <a:r>
              <a:rPr lang="en-US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2. The training metric: </a:t>
            </a:r>
            <a:r>
              <a:rPr lang="en-US" sz="1800" dirty="0">
                <a:sym typeface="Symbol" panose="05050102010706020507" pitchFamily="18" charset="2"/>
              </a:rPr>
              <a:t>a</a:t>
            </a:r>
            <a:r>
              <a:rPr lang="en-US" sz="1800" dirty="0" smtClean="0">
                <a:sym typeface="Symbol" panose="05050102010706020507" pitchFamily="18" charset="2"/>
              </a:rPr>
              <a:t> “distance” of </a:t>
            </a:r>
            <a:r>
              <a:rPr lang="en-US" sz="1800" dirty="0"/>
              <a:t>R</a:t>
            </a:r>
            <a:r>
              <a:rPr lang="en-US" sz="1800" baseline="-250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 smtClean="0"/>
              <a:t>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) to </a:t>
            </a:r>
            <a:r>
              <a:rPr lang="en-US" sz="1800" dirty="0" smtClean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 smtClean="0"/>
              <a:t>x</a:t>
            </a:r>
            <a:r>
              <a:rPr lang="en-US" sz="1800" baseline="-25000" dirty="0"/>
              <a:t>i</a:t>
            </a:r>
            <a:r>
              <a:rPr lang="en-US" sz="1800" dirty="0" smtClean="0"/>
              <a:t>) or </a:t>
            </a:r>
            <a:r>
              <a:rPr lang="en-US" sz="1800" dirty="0" smtClean="0">
                <a:sym typeface="Symbol" panose="05050102010706020507" pitchFamily="18" charset="2"/>
              </a:rPr>
              <a:t>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to minimize, or a property of </a:t>
            </a:r>
            <a:r>
              <a:rPr lang="en-US" sz="1800" dirty="0"/>
              <a:t>R</a:t>
            </a:r>
            <a:r>
              <a:rPr lang="en-US" sz="1800" baseline="-250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) </a:t>
            </a:r>
            <a:r>
              <a:rPr lang="en-US" sz="1800" dirty="0" smtClean="0"/>
              <a:t>to maximize</a:t>
            </a:r>
          </a:p>
          <a:p>
            <a:pPr marL="127000"/>
            <a:r>
              <a:rPr lang="en-US" sz="1200" i="1" dirty="0" smtClean="0"/>
              <a:t>Examples</a:t>
            </a:r>
            <a:r>
              <a:rPr lang="en-US" sz="1200" i="1" dirty="0"/>
              <a:t>: Gini, Shannon entropy/information, </a:t>
            </a:r>
            <a:r>
              <a:rPr lang="en-US" sz="1200" i="1" dirty="0" smtClean="0"/>
              <a:t>MSE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49898" y="3231712"/>
            <a:ext cx="273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600" i="1" dirty="0" smtClean="0">
                <a:sym typeface="Symbol" panose="05050102010706020507" pitchFamily="18" charset="2"/>
              </a:rPr>
              <a:t>I focus on </a:t>
            </a:r>
            <a:r>
              <a:rPr lang="en-US" sz="16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Decision Trees </a:t>
            </a:r>
            <a:r>
              <a:rPr lang="en-US" sz="1600" i="1" dirty="0" smtClean="0">
                <a:sym typeface="Symbol" panose="05050102010706020507" pitchFamily="18" charset="2"/>
              </a:rPr>
              <a:t>because of the similarities to binned distribution fits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6766" y="4649172"/>
            <a:ext cx="306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600" i="1" dirty="0" smtClean="0">
                <a:sym typeface="Symbol" panose="05050102010706020507" pitchFamily="18" charset="2"/>
              </a:rPr>
              <a:t>I suggest to use 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1600" b="1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6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or 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FIP </a:t>
            </a:r>
            <a:r>
              <a:rPr lang="en-US" sz="1600" i="1" dirty="0" smtClean="0">
                <a:sym typeface="Symbol" panose="05050102010706020507" pitchFamily="18" charset="2"/>
              </a:rPr>
              <a:t>both for training and for evaluation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067" y="3335867"/>
            <a:ext cx="3860800" cy="931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3"/>
            <a:endCxn id="12" idx="1"/>
          </p:cNvCxnSpPr>
          <p:nvPr/>
        </p:nvCxnSpPr>
        <p:spPr>
          <a:xfrm flipV="1">
            <a:off x="4351867" y="3647211"/>
            <a:ext cx="1198031" cy="1543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351867" y="4941560"/>
            <a:ext cx="1104899" cy="720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1067" y="4490029"/>
            <a:ext cx="3860800" cy="1047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155159"/>
            <a:ext cx="9144000" cy="496084"/>
          </a:xfrm>
        </p:spPr>
        <p:txBody>
          <a:bodyPr/>
          <a:lstStyle/>
          <a:p>
            <a:r>
              <a:rPr lang="en-US" sz="1200" dirty="0" smtClean="0">
                <a:solidFill>
                  <a:srgbClr val="0055A0"/>
                </a:solidFill>
              </a:rPr>
              <a:t>Estimation </a:t>
            </a:r>
            <a:r>
              <a:rPr lang="en-US" sz="1200" dirty="0">
                <a:solidFill>
                  <a:srgbClr val="0055A0"/>
                </a:solidFill>
              </a:rPr>
              <a:t>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</a:t>
            </a:r>
            <a:r>
              <a:rPr lang="en-US" sz="1200" dirty="0" smtClean="0">
                <a:solidFill>
                  <a:srgbClr val="0055A0"/>
                </a:solidFill>
                <a:sym typeface="Symbol" panose="05050102010706020507" pitchFamily="18" charset="2"/>
              </a:rPr>
              <a:t>fit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/>
              <a:t>Event selection and partitioning: a blurred boundary</a:t>
            </a:r>
            <a:endParaRPr lang="en-US" sz="2400" dirty="0">
              <a:solidFill>
                <a:srgbClr val="0055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8623184">
            <a:off x="76363" y="4370495"/>
            <a:ext cx="247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(As far as statistical errors </a:t>
            </a:r>
          </a:p>
          <a:p>
            <a:pPr algn="ctr"/>
            <a:r>
              <a:rPr lang="en-US" i="1" u="sng" dirty="0" smtClean="0"/>
              <a:t>are concerned)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00674" y="4131662"/>
            <a:ext cx="5929075" cy="172354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 smtClean="0"/>
              <a:t>Separating </a:t>
            </a:r>
            <a:r>
              <a:rPr lang="en-US" sz="1800" b="1" dirty="0">
                <a:solidFill>
                  <a:srgbClr val="FF0000"/>
                </a:solidFill>
              </a:rPr>
              <a:t>signal events with high sensitivity to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sz="1800" b="1" dirty="0">
              <a:solidFill>
                <a:srgbClr val="FF0000"/>
              </a:solidFill>
            </a:endParaRPr>
          </a:p>
          <a:p>
            <a:pPr marL="127000" algn="ctr"/>
            <a:r>
              <a:rPr lang="en-US" sz="1800" b="1" dirty="0"/>
              <a:t>from </a:t>
            </a:r>
            <a:r>
              <a:rPr lang="en-US" sz="1800" b="1" dirty="0">
                <a:solidFill>
                  <a:srgbClr val="FF0000"/>
                </a:solidFill>
              </a:rPr>
              <a:t>background </a:t>
            </a:r>
            <a:r>
              <a:rPr lang="en-US" sz="1800" b="1" dirty="0" smtClean="0">
                <a:solidFill>
                  <a:srgbClr val="FF0000"/>
                </a:solidFill>
              </a:rPr>
              <a:t>events</a:t>
            </a:r>
          </a:p>
          <a:p>
            <a:pPr marL="127000" algn="ctr"/>
            <a:endParaRPr lang="en-US" sz="800" b="1" dirty="0"/>
          </a:p>
          <a:p>
            <a:pPr marL="127000" algn="ctr"/>
            <a:r>
              <a:rPr lang="en-US" sz="1800" b="1" i="1" u="sng" dirty="0"/>
              <a:t>is as important </a:t>
            </a:r>
            <a:r>
              <a:rPr lang="en-US" sz="1800" b="1" i="1" u="sng" dirty="0" smtClean="0"/>
              <a:t>as</a:t>
            </a:r>
          </a:p>
          <a:p>
            <a:pPr marL="127000" algn="ctr"/>
            <a:endParaRPr lang="en-US" sz="800" b="1" i="1" dirty="0"/>
          </a:p>
          <a:p>
            <a:pPr marL="127000" algn="ctr"/>
            <a:r>
              <a:rPr lang="en-US" sz="1800" b="1" dirty="0"/>
              <a:t>Separating </a:t>
            </a:r>
            <a:r>
              <a:rPr lang="en-US" sz="1800" b="1" dirty="0">
                <a:solidFill>
                  <a:srgbClr val="FF0000"/>
                </a:solidFill>
              </a:rPr>
              <a:t>signal events with high </a:t>
            </a:r>
            <a:r>
              <a:rPr lang="en-US" sz="1800" b="1" dirty="0" smtClean="0">
                <a:solidFill>
                  <a:srgbClr val="FF0000"/>
                </a:solidFill>
              </a:rPr>
              <a:t>sensitivity</a:t>
            </a:r>
            <a:r>
              <a:rPr lang="en-US" sz="1800" b="1" dirty="0">
                <a:solidFill>
                  <a:srgbClr val="FF0000"/>
                </a:solidFill>
              </a:rPr>
              <a:t> to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  <a:p>
            <a:pPr marL="127000" algn="ctr"/>
            <a:r>
              <a:rPr lang="en-US" sz="1800" b="1" dirty="0"/>
              <a:t>from </a:t>
            </a:r>
            <a:r>
              <a:rPr lang="en-US" sz="1800" b="1" dirty="0">
                <a:solidFill>
                  <a:srgbClr val="FF0000"/>
                </a:solidFill>
              </a:rPr>
              <a:t>signal events with low sensitivity to </a:t>
            </a:r>
            <a:r>
              <a:rPr lang="en-US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24207" y="3444716"/>
            <a:ext cx="54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dirty="0" smtClean="0"/>
              <a:t>(2) Signal </a:t>
            </a:r>
            <a:r>
              <a:rPr lang="en-US" sz="1800" dirty="0"/>
              <a:t>events with zero or low </a:t>
            </a:r>
            <a:r>
              <a:rPr lang="en-US" sz="1800" dirty="0" smtClean="0"/>
              <a:t>sensitivity to </a:t>
            </a:r>
            <a:r>
              <a:rPr lang="en-US" sz="1800" dirty="0" smtClean="0">
                <a:sym typeface="Symbol" panose="05050102010706020507" pitchFamily="18" charset="2"/>
              </a:rPr>
              <a:t></a:t>
            </a:r>
            <a:r>
              <a:rPr lang="en-US" sz="1800" dirty="0" smtClean="0"/>
              <a:t> </a:t>
            </a:r>
            <a:endParaRPr lang="en-US" sz="1800" dirty="0"/>
          </a:p>
          <a:p>
            <a:pPr marL="127000" algn="ctr"/>
            <a:r>
              <a:rPr lang="en-US" sz="1800" dirty="0"/>
              <a:t>and background events are equally irrelevant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-1" y="951857"/>
            <a:ext cx="58166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dirty="0" smtClean="0"/>
              <a:t>(1) The scoring classifier D for signal/background discrimination is related to the average purity </a:t>
            </a:r>
            <a:r>
              <a:rPr lang="en-US" sz="1800" dirty="0" smtClean="0">
                <a:sym typeface="Symbol" panose="05050102010706020507" pitchFamily="18" charset="2"/>
              </a:rPr>
              <a:t></a:t>
            </a:r>
            <a:r>
              <a:rPr lang="en-US" sz="1800" dirty="0" smtClean="0">
                <a:sym typeface="Wingdings" panose="05000000000000000000" pitchFamily="2" charset="2"/>
              </a:rPr>
              <a:t>(</a:t>
            </a:r>
            <a:r>
              <a:rPr lang="en-US" sz="1800" b="1" dirty="0" smtClean="0"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ym typeface="Wingdings" panose="05000000000000000000" pitchFamily="2" charset="2"/>
              </a:rPr>
              <a:t>):</a:t>
            </a:r>
          </a:p>
          <a:p>
            <a:pPr marL="127000" algn="ctr"/>
            <a:r>
              <a:rPr lang="en-US" sz="1800" dirty="0" smtClean="0"/>
              <a:t> it would be a pity to use it only for a yes/no decision</a:t>
            </a:r>
          </a:p>
          <a:p>
            <a:pPr marL="127000" algn="ctr"/>
            <a:r>
              <a:rPr lang="en-US" sz="1200" i="1" dirty="0" smtClean="0"/>
              <a:t>It can be used both for measuring cross-sections (1-D fit of D) or </a:t>
            </a:r>
          </a:p>
          <a:p>
            <a:pPr marL="127000" algn="ctr"/>
            <a:r>
              <a:rPr lang="en-US" sz="1200" i="1" dirty="0" smtClean="0"/>
              <a:t>for measuring a mass or coupling (2-D fit against another variable)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59066" y="2284383"/>
            <a:ext cx="543213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 smtClean="0"/>
              <a:t>Use the scoring classifier D to partition events, not only to accept or reject events</a:t>
            </a:r>
          </a:p>
        </p:txBody>
      </p:sp>
    </p:spTree>
    <p:extLst>
      <p:ext uri="{BB962C8B-B14F-4D97-AF65-F5344CB8AC3E}">
        <p14:creationId xmlns:p14="http://schemas.microsoft.com/office/powerpoint/2010/main" val="33212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648" y="2193767"/>
            <a:ext cx="3204754" cy="952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1040" y="191978"/>
            <a:ext cx="136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ym typeface="Symbol" panose="05050102010706020507" pitchFamily="18" charset="2"/>
              </a:rPr>
              <a:t>NB: Shannon information is a very different metric</a:t>
            </a:r>
            <a:r>
              <a:rPr lang="en-US" sz="800" i="1" dirty="0" smtClean="0">
                <a:sym typeface="Symbol" panose="05050102010706020507" pitchFamily="18" charset="2"/>
              </a:rPr>
              <a:t>!</a:t>
            </a:r>
            <a:endParaRPr lang="en-US" sz="800" i="1" dirty="0">
              <a:sym typeface="Symbol" panose="05050102010706020507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710" y="1147364"/>
            <a:ext cx="2397199" cy="2242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3142" y="4934455"/>
            <a:ext cx="5135335" cy="924908"/>
            <a:chOff x="653142" y="4934455"/>
            <a:chExt cx="5135335" cy="9249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7557" y="4934455"/>
              <a:ext cx="1680920" cy="92490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53142" y="5130775"/>
              <a:ext cx="3102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i.e. I will treat errors </a:t>
              </a:r>
              <a:r>
                <a:rPr lang="en-US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 </a:t>
              </a:r>
              <a:r>
                <a:rPr lang="en-US" i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and information </a:t>
              </a:r>
              <a:r>
                <a:rPr lang="en-US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  <a:r>
                <a:rPr lang="en-US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</a:t>
              </a:r>
              <a:r>
                <a:rPr lang="en-US" i="1" dirty="0" smtClean="0">
                  <a:solidFill>
                    <a:srgbClr val="FF0000"/>
                  </a:solidFill>
                </a:rPr>
                <a:t> as equivalent concepts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666" y="62026"/>
            <a:ext cx="7606373" cy="731307"/>
          </a:xfrm>
        </p:spPr>
        <p:txBody>
          <a:bodyPr/>
          <a:lstStyle/>
          <a:p>
            <a:pPr algn="l"/>
            <a:r>
              <a:rPr lang="en-US" sz="1200" dirty="0" smtClean="0"/>
              <a:t>Estimation </a:t>
            </a:r>
            <a:r>
              <a:rPr lang="en-US" sz="1200" dirty="0"/>
              <a:t>of </a:t>
            </a:r>
            <a:r>
              <a:rPr lang="en-US" sz="1200" dirty="0" smtClean="0"/>
              <a:t>a parameter </a:t>
            </a:r>
            <a:r>
              <a:rPr lang="en-US" sz="1200" dirty="0">
                <a:sym typeface="Symbol" panose="05050102010706020507" pitchFamily="18" charset="2"/>
              </a:rPr>
              <a:t> </a:t>
            </a:r>
            <a:r>
              <a:rPr lang="en-US" sz="1200" dirty="0" smtClean="0">
                <a:sym typeface="Symbol" panose="05050102010706020507" pitchFamily="18" charset="2"/>
              </a:rPr>
              <a:t/>
            </a:r>
            <a:br>
              <a:rPr lang="en-US" sz="1200" dirty="0" smtClean="0">
                <a:sym typeface="Symbol" panose="05050102010706020507" pitchFamily="18" charset="2"/>
              </a:rPr>
            </a:br>
            <a:r>
              <a:rPr lang="en-US" sz="3200" dirty="0" smtClean="0">
                <a:sym typeface="Symbol" panose="05050102010706020507" pitchFamily="18" charset="2"/>
              </a:rPr>
              <a:t>Fisher information </a:t>
            </a:r>
            <a:r>
              <a:rPr lang="en-US" sz="2400" dirty="0" smtClean="0">
                <a:sym typeface="Symbol" panose="05050102010706020507" pitchFamily="18" charset="2"/>
              </a:rPr>
              <a:t>(about a parameter ) </a:t>
            </a:r>
            <a:endParaRPr lang="en-US" sz="2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404" y="873549"/>
            <a:ext cx="9144000" cy="4040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 smtClean="0">
                <a:solidFill>
                  <a:srgbClr val="00B050"/>
                </a:solidFill>
                <a:sym typeface="Symbol" panose="05050102010706020507" pitchFamily="18" charset="2"/>
              </a:rPr>
              <a:t>Fisher information I</a:t>
            </a:r>
            <a:r>
              <a:rPr lang="en-US" sz="1800" b="1" u="sng" baseline="-25000" smtClean="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sz="1800" smtClean="0">
                <a:sym typeface="Symbol" panose="05050102010706020507" pitchFamily="18" charset="2"/>
              </a:rPr>
              <a:t> is a useful concept because</a:t>
            </a:r>
          </a:p>
          <a:p>
            <a:pPr lvl="1"/>
            <a:r>
              <a:rPr lang="en-US" sz="1600" u="sng" smtClean="0">
                <a:solidFill>
                  <a:srgbClr val="00B050"/>
                </a:solidFill>
                <a:sym typeface="Symbol" panose="05050102010706020507" pitchFamily="18" charset="2"/>
              </a:rPr>
              <a:t>1. It refers to the parameter  </a:t>
            </a:r>
            <a:r>
              <a:rPr lang="en-US" sz="1600" smtClean="0">
                <a:sym typeface="Symbol" panose="05050102010706020507" pitchFamily="18" charset="2"/>
              </a:rPr>
              <a:t>that is being measured</a:t>
            </a:r>
          </a:p>
          <a:p>
            <a:pPr lvl="1"/>
            <a:r>
              <a:rPr lang="en-US" sz="1600" u="sng" smtClean="0">
                <a:solidFill>
                  <a:srgbClr val="00B050"/>
                </a:solidFill>
                <a:sym typeface="Symbol" panose="05050102010706020507" pitchFamily="18" charset="2"/>
              </a:rPr>
              <a:t>2. It is additive</a:t>
            </a:r>
            <a:r>
              <a:rPr lang="en-US" sz="1600" smtClean="0">
                <a:sym typeface="Symbol" panose="05050102010706020507" pitchFamily="18" charset="2"/>
              </a:rPr>
              <a:t>: the information from independent measurements adds up</a:t>
            </a:r>
          </a:p>
          <a:p>
            <a:pPr lvl="1"/>
            <a:r>
              <a:rPr lang="en-US" sz="1600" u="sng" smtClean="0">
                <a:solidFill>
                  <a:srgbClr val="00B050"/>
                </a:solidFill>
                <a:sym typeface="Symbol" panose="05050102010706020507" pitchFamily="18" charset="2"/>
              </a:rPr>
              <a:t>3. The higher the information I</a:t>
            </a:r>
            <a:r>
              <a:rPr lang="en-US" sz="1600" u="sng" baseline="-25000" smtClean="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sz="1600" u="sng" smtClean="0">
                <a:solidFill>
                  <a:srgbClr val="00B050"/>
                </a:solidFill>
                <a:sym typeface="Symbol" panose="05050102010706020507" pitchFamily="18" charset="2"/>
              </a:rPr>
              <a:t>, the lower the error </a:t>
            </a:r>
            <a:r>
              <a:rPr lang="en-US" sz="1600" smtClean="0">
                <a:sym typeface="Symbol" panose="05050102010706020507" pitchFamily="18" charset="2"/>
              </a:rPr>
              <a:t> achievable on  </a:t>
            </a:r>
          </a:p>
          <a:p>
            <a:pPr lvl="2"/>
            <a:endParaRPr lang="en-US" sz="1400" smtClean="0">
              <a:sym typeface="Symbol" panose="05050102010706020507" pitchFamily="18" charset="2"/>
            </a:endParaRPr>
          </a:p>
          <a:p>
            <a:pPr marL="1016000" lvl="2" indent="0">
              <a:buFont typeface="Arial"/>
              <a:buNone/>
            </a:pPr>
            <a:r>
              <a:rPr lang="en-US" sz="1400" b="1" smtClean="0">
                <a:sym typeface="Symbol" panose="05050102010706020507" pitchFamily="18" charset="2"/>
              </a:rPr>
              <a:t>Cramer-Rao lower bound CRLB</a:t>
            </a:r>
          </a:p>
          <a:p>
            <a:pPr marL="1016000" lvl="2" indent="0">
              <a:buFont typeface="Arial"/>
              <a:buNone/>
            </a:pPr>
            <a:r>
              <a:rPr lang="en-US" sz="1400" smtClean="0">
                <a:sym typeface="Symbol" panose="05050102010706020507" pitchFamily="18" charset="2"/>
              </a:rPr>
              <a:t> (lowest achievable variance </a:t>
            </a:r>
            <a:r>
              <a:rPr lang="en-US" sz="1400" baseline="30000" smtClean="0">
                <a:sym typeface="Symbol" panose="05050102010706020507" pitchFamily="18" charset="2"/>
              </a:rPr>
              <a:t>2</a:t>
            </a:r>
            <a:r>
              <a:rPr lang="en-US" sz="1400" smtClean="0">
                <a:sym typeface="Symbol" panose="05050102010706020507" pitchFamily="18" charset="2"/>
              </a:rPr>
              <a:t>)</a:t>
            </a:r>
          </a:p>
          <a:p>
            <a:pPr lvl="2"/>
            <a:endParaRPr lang="en-US" sz="1400" smtClean="0">
              <a:sym typeface="Symbol" panose="05050102010706020507" pitchFamily="18" charset="2"/>
            </a:endParaRPr>
          </a:p>
          <a:p>
            <a:pPr marL="127000" indent="0">
              <a:buFont typeface="Arial"/>
              <a:buNone/>
            </a:pPr>
            <a:endParaRPr lang="en-US" sz="1800" smtClean="0">
              <a:sym typeface="Symbol" panose="05050102010706020507" pitchFamily="18" charset="2"/>
            </a:endParaRPr>
          </a:p>
          <a:p>
            <a:r>
              <a:rPr lang="en-US" sz="1800" smtClean="0">
                <a:sym typeface="Symbol" panose="05050102010706020507" pitchFamily="18" charset="2"/>
              </a:rPr>
              <a:t>Some estimators achieve the CRLB and are called efficient</a:t>
            </a:r>
          </a:p>
          <a:p>
            <a:pPr lvl="1"/>
            <a:r>
              <a:rPr lang="en-US" sz="1600" smtClean="0">
                <a:sym typeface="Symbol" panose="05050102010706020507" pitchFamily="18" charset="2"/>
              </a:rPr>
              <a:t>Example: a maximum likelihood fit (given the event counts in a given partitioning scheme)</a:t>
            </a:r>
          </a:p>
          <a:p>
            <a:endParaRPr lang="en-US" sz="1800" smtClean="0">
              <a:sym typeface="Symbol" panose="05050102010706020507" pitchFamily="18" charset="2"/>
            </a:endParaRPr>
          </a:p>
          <a:p>
            <a:r>
              <a:rPr lang="en-US" sz="1800" smtClean="0">
                <a:sym typeface="Symbol" panose="05050102010706020507" pitchFamily="18" charset="2"/>
              </a:rPr>
              <a:t>In the following </a:t>
            </a:r>
            <a:r>
              <a:rPr lang="en-US" sz="1800" b="1" i="1" smtClean="0">
                <a:solidFill>
                  <a:srgbClr val="FF0000"/>
                </a:solidFill>
                <a:sym typeface="Symbol" panose="05050102010706020507" pitchFamily="18" charset="2"/>
              </a:rPr>
              <a:t>I will express statistical error   in terms of information I</a:t>
            </a:r>
            <a:r>
              <a:rPr lang="en-US" sz="1800" b="1" i="1" baseline="-2500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800" b="1" i="1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16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39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0" y="-15017"/>
            <a:ext cx="9144000" cy="9294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dirty="0"/>
              <a:t>Binary classifier metrics outside HEP – discrete </a:t>
            </a:r>
            <a:r>
              <a:rPr lang="en-US" sz="1200" dirty="0" smtClean="0"/>
              <a:t>classifiers </a:t>
            </a:r>
            <a:r>
              <a:rPr lang="en-US" sz="1200" dirty="0"/>
              <a:t>(yes/no decisions)</a:t>
            </a:r>
            <a:r>
              <a:rPr lang="en-US" sz="1200" dirty="0">
                <a:sym typeface="Symbol" panose="05050102010706020507" pitchFamily="18" charset="2"/>
              </a:rPr>
              <a:t/>
            </a:r>
            <a:br>
              <a:rPr lang="en-US" sz="1200" dirty="0">
                <a:sym typeface="Symbol" panose="05050102010706020507" pitchFamily="18" charset="2"/>
              </a:rPr>
            </a:br>
            <a:r>
              <a:rPr lang="en-US" sz="3200" dirty="0" smtClean="0"/>
              <a:t>HEP cross-section in a counting experiment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508" y="4258921"/>
            <a:ext cx="2614024" cy="8079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6" y="3878447"/>
            <a:ext cx="4169606" cy="604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82" y="4733296"/>
            <a:ext cx="2733519" cy="53977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763590" y="4508721"/>
            <a:ext cx="653143" cy="22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8716" y="5854526"/>
            <a:ext cx="447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the way: </a:t>
            </a:r>
            <a:r>
              <a:rPr lang="en-US" sz="1200" dirty="0" smtClean="0">
                <a:sym typeface="Symbol" panose="05050102010706020507" pitchFamily="18" charset="2"/>
              </a:rPr>
              <a:t></a:t>
            </a:r>
            <a:r>
              <a:rPr lang="en-US" sz="1200" dirty="0">
                <a:sym typeface="Symbol" panose="05050102010706020507" pitchFamily="18" charset="2"/>
              </a:rPr>
              <a:t>/</a:t>
            </a:r>
            <a:r>
              <a:rPr lang="en-US" sz="1200" baseline="-25000" dirty="0">
                <a:sym typeface="Symbol" panose="05050102010706020507" pitchFamily="18" charset="2"/>
              </a:rPr>
              <a:t>s</a:t>
            </a:r>
            <a:r>
              <a:rPr lang="en-US" sz="1200" dirty="0">
                <a:sym typeface="Symbol" panose="05050102010706020507" pitchFamily="18" charset="2"/>
              </a:rPr>
              <a:t>=1</a:t>
            </a:r>
            <a:r>
              <a:rPr lang="en-US" sz="1200" dirty="0"/>
              <a:t> where </a:t>
            </a:r>
            <a:r>
              <a:rPr lang="en-US" sz="1200" dirty="0">
                <a:sym typeface="Symbol" panose="05050102010706020507" pitchFamily="18" charset="2"/>
              </a:rPr>
              <a:t></a:t>
            </a:r>
            <a:r>
              <a:rPr lang="en-US" sz="1200" dirty="0" smtClean="0">
                <a:sym typeface="Symbol" panose="05050102010706020507" pitchFamily="18" charset="2"/>
              </a:rPr>
              <a:t>FIP1/</a:t>
            </a:r>
            <a:r>
              <a:rPr lang="en-US" sz="1200" dirty="0">
                <a:sym typeface="Symbol" panose="05050102010706020507" pitchFamily="18" charset="2"/>
              </a:rPr>
              <a:t>=</a:t>
            </a:r>
            <a:r>
              <a:rPr lang="en-US" sz="1200" dirty="0" smtClean="0">
                <a:sym typeface="Symbol" panose="05050102010706020507" pitchFamily="18" charset="2"/>
              </a:rPr>
              <a:t>FIP1/</a:t>
            </a:r>
            <a:r>
              <a:rPr lang="en-US" sz="1200" dirty="0">
                <a:sym typeface="Symbol" panose="05050102010706020507" pitchFamily="18" charset="2"/>
              </a:rPr>
              <a:t></a:t>
            </a:r>
            <a:r>
              <a:rPr lang="en-US" sz="1200" baseline="-25000" dirty="0" smtClean="0">
                <a:sym typeface="Symbol" panose="05050102010706020507" pitchFamily="18" charset="2"/>
              </a:rPr>
              <a:t>s</a:t>
            </a:r>
            <a:r>
              <a:rPr lang="en-US" sz="1200" dirty="0" smtClean="0"/>
              <a:t> (just like for F1)</a:t>
            </a:r>
            <a:endParaRPr lang="en-US" sz="1200" dirty="0">
              <a:sym typeface="Symbol" panose="05050102010706020507" pitchFamily="18" charset="2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78720" y="114352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smtClean="0"/>
              <a:t>Measurement of a total cross-section </a:t>
            </a:r>
            <a:r>
              <a:rPr lang="el-GR" smtClean="0"/>
              <a:t>σ</a:t>
            </a:r>
            <a:r>
              <a:rPr lang="en-US" baseline="-25000" smtClean="0"/>
              <a:t>s</a:t>
            </a:r>
            <a:r>
              <a:rPr lang="en-US" smtClean="0"/>
              <a:t> in a counting experiment</a:t>
            </a:r>
          </a:p>
          <a:p>
            <a:pPr lvl="2">
              <a:spcBef>
                <a:spcPts val="0"/>
              </a:spcBef>
            </a:pPr>
            <a:endParaRPr lang="en-US" smtClean="0"/>
          </a:p>
          <a:p>
            <a:pPr>
              <a:spcBef>
                <a:spcPts val="0"/>
              </a:spcBef>
            </a:pPr>
            <a:r>
              <a:rPr lang="en-US" smtClean="0"/>
              <a:t>A distribution fit with a single bin</a:t>
            </a:r>
          </a:p>
          <a:p>
            <a:pPr>
              <a:spcBef>
                <a:spcPts val="0"/>
              </a:spcBef>
            </a:pPr>
            <a:endParaRPr lang="en-US" smtClean="0"/>
          </a:p>
          <a:p>
            <a:pPr>
              <a:spcBef>
                <a:spcPts val="0"/>
              </a:spcBef>
            </a:pPr>
            <a:r>
              <a:rPr lang="en-US" smtClean="0"/>
              <a:t>Well-known since decades if final goal is to </a:t>
            </a:r>
            <a:r>
              <a:rPr lang="en-US" smtClean="0">
                <a:solidFill>
                  <a:srgbClr val="FF0000"/>
                </a:solidFill>
              </a:rPr>
              <a:t>minimize statistical error </a:t>
            </a:r>
            <a:r>
              <a:rPr lang="en-US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l-GR" smtClean="0">
                <a:solidFill>
                  <a:srgbClr val="FF0000"/>
                </a:solidFill>
              </a:rPr>
              <a:t>σ</a:t>
            </a:r>
            <a:r>
              <a:rPr lang="en-US" baseline="-25000" smtClean="0">
                <a:solidFill>
                  <a:srgbClr val="FF0000"/>
                </a:solidFill>
              </a:rPr>
              <a:t>s</a:t>
            </a:r>
            <a:r>
              <a:rPr lang="en-US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i="1" smtClean="0">
                <a:solidFill>
                  <a:srgbClr val="FF0000"/>
                </a:solidFill>
              </a:rPr>
              <a:t>Maximise </a:t>
            </a:r>
            <a:r>
              <a:rPr lang="el-GR" i="1" smtClean="0">
                <a:solidFill>
                  <a:srgbClr val="FF0000"/>
                </a:solidFill>
              </a:rPr>
              <a:t>ε</a:t>
            </a:r>
            <a:r>
              <a:rPr lang="en-US" i="1" baseline="-25000" smtClean="0">
                <a:solidFill>
                  <a:srgbClr val="FF0000"/>
                </a:solidFill>
              </a:rPr>
              <a:t>s</a:t>
            </a:r>
            <a:r>
              <a:rPr lang="en-US" i="1" smtClean="0">
                <a:solidFill>
                  <a:srgbClr val="FF0000"/>
                </a:solidFill>
              </a:rPr>
              <a:t>*</a:t>
            </a:r>
            <a:r>
              <a:rPr lang="el-GR" i="1" smtClean="0">
                <a:solidFill>
                  <a:srgbClr val="FF0000"/>
                </a:solidFill>
              </a:rPr>
              <a:t>ρ</a:t>
            </a:r>
            <a:r>
              <a:rPr lang="en-US" i="1" smtClean="0">
                <a:solidFill>
                  <a:srgbClr val="FF0000"/>
                </a:solidFill>
              </a:rPr>
              <a:t> </a:t>
            </a:r>
            <a:r>
              <a:rPr lang="en-US" smtClean="0"/>
              <a:t>(“common knowledge” in the LEP2 experiments) </a:t>
            </a:r>
            <a:r>
              <a:rPr lang="en-US" i="1" smtClean="0">
                <a:solidFill>
                  <a:srgbClr val="FF0000"/>
                </a:solidFill>
                <a:sym typeface="Symbol" panose="05050102010706020507" pitchFamily="18" charset="2"/>
              </a:rPr>
              <a:t> “FIP1”</a:t>
            </a:r>
            <a:r>
              <a:rPr lang="en-US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NB: This metric only makes sense for this specific HEP optimization problem!</a:t>
            </a:r>
          </a:p>
          <a:p>
            <a:pPr marL="12700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70336" y="791309"/>
            <a:ext cx="9144000" cy="45159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Medical Diagnostics</a:t>
            </a:r>
          </a:p>
          <a:p>
            <a:pPr lvl="1">
              <a:spcBef>
                <a:spcPts val="0"/>
              </a:spcBef>
            </a:pPr>
            <a:r>
              <a:rPr lang="en-US" sz="1600" i="1" dirty="0">
                <a:solidFill>
                  <a:srgbClr val="FF0000"/>
                </a:solidFill>
              </a:rPr>
              <a:t>All patients </a:t>
            </a:r>
            <a:r>
              <a:rPr lang="en-US" sz="1600" i="1" dirty="0" smtClean="0">
                <a:solidFill>
                  <a:srgbClr val="FF0000"/>
                </a:solidFill>
              </a:rPr>
              <a:t>are important</a:t>
            </a:r>
            <a:r>
              <a:rPr lang="en-US" sz="1600" dirty="0" smtClean="0"/>
              <a:t>, </a:t>
            </a:r>
            <a:r>
              <a:rPr lang="en-US" sz="1600" i="1" dirty="0" smtClean="0">
                <a:solidFill>
                  <a:srgbClr val="FF0000"/>
                </a:solidFill>
              </a:rPr>
              <a:t>both </a:t>
            </a:r>
            <a:r>
              <a:rPr lang="en-US" sz="1600" i="1" dirty="0">
                <a:solidFill>
                  <a:srgbClr val="FF0000"/>
                </a:solidFill>
              </a:rPr>
              <a:t>truly ill (TP) and truly healthy (TN)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</a:t>
            </a:r>
            <a:r>
              <a:rPr lang="en-US" sz="1600" dirty="0" smtClean="0"/>
              <a:t>.g. ACC metric depends on all four categories: average over TP+TN+FP+FN</a:t>
            </a:r>
          </a:p>
          <a:p>
            <a:pPr lvl="3">
              <a:spcBef>
                <a:spcPts val="0"/>
              </a:spcBef>
            </a:pPr>
            <a:endParaRPr lang="en-US" sz="1200" dirty="0" smtClean="0"/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800" b="1" dirty="0"/>
              <a:t>Information Retrieval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Based on </a:t>
            </a:r>
            <a:r>
              <a:rPr lang="en-US" sz="1600" i="1" dirty="0">
                <a:solidFill>
                  <a:srgbClr val="FF0000"/>
                </a:solidFill>
              </a:rPr>
              <a:t>qualitative distinction between </a:t>
            </a:r>
            <a:r>
              <a:rPr lang="en-US" sz="1600" i="1" dirty="0" smtClean="0">
                <a:solidFill>
                  <a:srgbClr val="FF0000"/>
                </a:solidFill>
              </a:rPr>
              <a:t>“relevant” </a:t>
            </a:r>
            <a:r>
              <a:rPr lang="en-US" sz="1600" i="1" dirty="0">
                <a:solidFill>
                  <a:srgbClr val="FF0000"/>
                </a:solidFill>
              </a:rPr>
              <a:t>and </a:t>
            </a:r>
            <a:r>
              <a:rPr lang="en-US" sz="1600" i="1" dirty="0" smtClean="0">
                <a:solidFill>
                  <a:srgbClr val="FF0000"/>
                </a:solidFill>
              </a:rPr>
              <a:t>“non relevant” documents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</a:t>
            </a:r>
            <a:r>
              <a:rPr lang="en-US" sz="1600" dirty="0" smtClean="0"/>
              <a:t>.g. F1 metric </a:t>
            </a:r>
            <a:r>
              <a:rPr lang="en-US" sz="1600" i="1" u="sng" dirty="0" smtClean="0">
                <a:solidFill>
                  <a:srgbClr val="3333CC"/>
                </a:solidFill>
              </a:rPr>
              <a:t>does not depend on True Negatives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Rejected “irrelevant” documents are utterly irrelevant</a:t>
            </a:r>
          </a:p>
          <a:p>
            <a:pPr lvl="3">
              <a:spcBef>
                <a:spcPts val="0"/>
              </a:spcBef>
            </a:pPr>
            <a:endParaRPr lang="en-US" sz="1200" b="1" dirty="0" smtClean="0"/>
          </a:p>
          <a:p>
            <a:pPr lvl="3">
              <a:spcBef>
                <a:spcPts val="0"/>
              </a:spcBef>
            </a:pPr>
            <a:endParaRPr lang="en-US" sz="1200" b="1" dirty="0" smtClean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HEP (cross section measurement by counting)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Based on </a:t>
            </a:r>
            <a:r>
              <a:rPr lang="en-US" sz="1600" i="1" dirty="0" smtClean="0">
                <a:solidFill>
                  <a:srgbClr val="FF0000"/>
                </a:solidFill>
              </a:rPr>
              <a:t>qualitative distinction between signal and background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</a:t>
            </a:r>
            <a:r>
              <a:rPr lang="en-US" sz="1600" dirty="0" smtClean="0"/>
              <a:t>.g. FIP1 </a:t>
            </a:r>
            <a:r>
              <a:rPr lang="en-US" sz="1600" dirty="0"/>
              <a:t>metric </a:t>
            </a:r>
            <a:r>
              <a:rPr lang="en-US" sz="1600" i="1" u="sng" dirty="0">
                <a:solidFill>
                  <a:srgbClr val="3333CC"/>
                </a:solidFill>
              </a:rPr>
              <a:t>does not depend on True Negatives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Measured cross section cannot depend on how many background events are rejected</a:t>
            </a:r>
          </a:p>
          <a:p>
            <a:pPr lvl="3">
              <a:spcBef>
                <a:spcPts val="0"/>
              </a:spcBef>
            </a:pPr>
            <a:endParaRPr lang="en-US" sz="1200" dirty="0" smtClean="0"/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b="1" i="1" u="sng" dirty="0" smtClean="0">
                <a:solidFill>
                  <a:srgbClr val="3333CC"/>
                </a:solidFill>
              </a:rPr>
              <a:t>HEP is more similar to Information Retrieval than to Medical Diagnostics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3333CC"/>
                </a:solidFill>
              </a:rPr>
              <a:t>(qualitative asymmetry between positives and negatives)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108346" y="5612909"/>
            <a:ext cx="4587248" cy="402209"/>
            <a:chOff x="3362035" y="5556962"/>
            <a:chExt cx="5745021" cy="5037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2035" y="5556962"/>
              <a:ext cx="2782022" cy="5037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8064" y="5572404"/>
              <a:ext cx="2818992" cy="3835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703" y="1695654"/>
            <a:ext cx="2414076" cy="4389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200" y="2600889"/>
            <a:ext cx="2194616" cy="452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057" y="3502049"/>
            <a:ext cx="2345495" cy="5829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0000" y="248297"/>
            <a:ext cx="8791199" cy="286132"/>
          </a:xfrm>
        </p:spPr>
        <p:txBody>
          <a:bodyPr/>
          <a:lstStyle/>
          <a:p>
            <a:r>
              <a:rPr lang="en-US" sz="1200" dirty="0" smtClean="0"/>
              <a:t>Binary classifier metrics outside HEP – discrete classifiers (yes/no decisions)</a:t>
            </a:r>
            <a:r>
              <a:rPr lang="en-US" sz="1200" dirty="0">
                <a:sym typeface="Symbol" panose="05050102010706020507" pitchFamily="18" charset="2"/>
              </a:rPr>
              <a:t/>
            </a:r>
            <a:br>
              <a:rPr lang="en-US" sz="1200" dirty="0">
                <a:sym typeface="Symbol" panose="05050102010706020507" pitchFamily="18" charset="2"/>
              </a:rPr>
            </a:br>
            <a:r>
              <a:rPr lang="en-US" sz="3200" dirty="0" smtClean="0">
                <a:sym typeface="Symbol" panose="05050102010706020507" pitchFamily="18" charset="2"/>
              </a:rPr>
              <a:t>A brief comparison of MD, IR and HEP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85" y="5423427"/>
            <a:ext cx="374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ctr"/>
            <a:r>
              <a:rPr lang="en-US" i="1" dirty="0" smtClean="0"/>
              <a:t>Invariance </a:t>
            </a:r>
            <a:r>
              <a:rPr lang="en-US" i="1" dirty="0"/>
              <a:t>under TN change is </a:t>
            </a:r>
            <a:r>
              <a:rPr lang="en-US" i="1" dirty="0" smtClean="0"/>
              <a:t>only one </a:t>
            </a:r>
          </a:p>
          <a:p>
            <a:pPr marL="127000" algn="ctr"/>
            <a:r>
              <a:rPr lang="en-US" i="1" dirty="0" smtClean="0"/>
              <a:t>of </a:t>
            </a:r>
            <a:r>
              <a:rPr lang="en-US" i="1" dirty="0"/>
              <a:t>many useful symmetries to analyse</a:t>
            </a:r>
          </a:p>
          <a:p>
            <a:pPr marL="127000" algn="ctr"/>
            <a:r>
              <a:rPr lang="en-US" sz="1100" i="1" dirty="0"/>
              <a:t>[Sokolova-Lapalme, Luque et al.]</a:t>
            </a:r>
            <a:endParaRPr lang="en-US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6463"/>
            <a:ext cx="9144000" cy="670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dirty="0"/>
              <a:t>Binary classifier metrics outside HEP – scoring classifiers</a:t>
            </a:r>
            <a:r>
              <a:rPr lang="en-US" sz="1600" dirty="0" smtClean="0">
                <a:sym typeface="Symbol" panose="05050102010706020507" pitchFamily="18" charset="2"/>
              </a:rPr>
              <a:t/>
            </a:r>
            <a:br>
              <a:rPr lang="en-US" sz="1600" dirty="0" smtClean="0">
                <a:sym typeface="Symbol" panose="05050102010706020507" pitchFamily="18" charset="2"/>
              </a:rPr>
            </a:br>
            <a:r>
              <a:rPr lang="en-US" sz="2800" dirty="0" smtClean="0">
                <a:sym typeface="Symbol" panose="05050102010706020507" pitchFamily="18" charset="2"/>
              </a:rPr>
              <a:t>HEP: cross section in a counting experiment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(maximize FIP1 – the AUC is misleading!)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7423" y="1802202"/>
            <a:ext cx="406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Choice of operating point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is simple:</a:t>
            </a:r>
          </a:p>
          <a:p>
            <a:r>
              <a:rPr lang="en-US" sz="1600" dirty="0" smtClean="0"/>
              <a:t>- Plot </a:t>
            </a:r>
            <a:r>
              <a:rPr lang="en-US" sz="1600" dirty="0" smtClean="0">
                <a:sym typeface="Symbol" panose="05050102010706020507" pitchFamily="18" charset="2"/>
              </a:rPr>
              <a:t></a:t>
            </a:r>
            <a:r>
              <a:rPr lang="en-US" sz="1600" baseline="-25000" dirty="0" smtClean="0"/>
              <a:t>s</a:t>
            </a:r>
            <a:r>
              <a:rPr lang="en-US" sz="1600" dirty="0" smtClean="0">
                <a:sym typeface="Symbol" panose="05050102010706020507" pitchFamily="18" charset="2"/>
              </a:rPr>
              <a:t></a:t>
            </a:r>
            <a:r>
              <a:rPr lang="en-US" sz="1600" dirty="0" smtClean="0"/>
              <a:t> as a function of </a:t>
            </a:r>
            <a:r>
              <a:rPr lang="en-US" sz="1600" dirty="0">
                <a:sym typeface="Symbol" panose="05050102010706020507" pitchFamily="18" charset="2"/>
              </a:rPr>
              <a:t></a:t>
            </a:r>
            <a:r>
              <a:rPr lang="en-US" sz="1600" baseline="-25000" dirty="0"/>
              <a:t>s </a:t>
            </a:r>
            <a:endParaRPr lang="en-US" sz="1600" baseline="-25000" dirty="0" smtClean="0"/>
          </a:p>
          <a:p>
            <a:r>
              <a:rPr lang="en-US" sz="1600" dirty="0" smtClean="0">
                <a:sym typeface="Symbol" panose="05050102010706020507" pitchFamily="18" charset="2"/>
              </a:rPr>
              <a:t>- Choose the point </a:t>
            </a:r>
            <a:r>
              <a:rPr lang="en-US" sz="1600" dirty="0">
                <a:sym typeface="Symbol" panose="05050102010706020507" pitchFamily="18" charset="2"/>
              </a:rPr>
              <a:t>where </a:t>
            </a:r>
            <a:r>
              <a:rPr lang="en-US" sz="1600" baseline="-25000" dirty="0"/>
              <a:t>s</a:t>
            </a:r>
            <a:r>
              <a:rPr lang="en-US" sz="1600" dirty="0">
                <a:sym typeface="Symbol" panose="05050102010706020507" pitchFamily="18" charset="2"/>
              </a:rPr>
              <a:t></a:t>
            </a:r>
            <a:r>
              <a:rPr lang="en-US" sz="1600" dirty="0"/>
              <a:t> </a:t>
            </a:r>
            <a:r>
              <a:rPr lang="en-US" sz="1600" dirty="0" smtClean="0"/>
              <a:t>is maximum</a:t>
            </a:r>
            <a:endParaRPr lang="en-US" sz="1600" dirty="0" smtClean="0">
              <a:sym typeface="Symbol" panose="05050102010706020507" pitchFamily="18" charset="2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51045" y="1077061"/>
            <a:ext cx="3930162" cy="666875"/>
            <a:chOff x="529115" y="997930"/>
            <a:chExt cx="4457062" cy="666875"/>
          </a:xfrm>
        </p:grpSpPr>
        <p:sp>
          <p:nvSpPr>
            <p:cNvPr id="31" name="TextBox 30"/>
            <p:cNvSpPr txBox="1"/>
            <p:nvPr/>
          </p:nvSpPr>
          <p:spPr>
            <a:xfrm>
              <a:off x="529115" y="997930"/>
              <a:ext cx="4457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800" dirty="0" smtClean="0">
                  <a:sym typeface="Symbol" panose="05050102010706020507" pitchFamily="18" charset="2"/>
                </a:rPr>
                <a:t>To m</a:t>
              </a:r>
              <a:r>
                <a:rPr lang="en-US" sz="1800" dirty="0" smtClean="0"/>
                <a:t>inimize the </a:t>
              </a:r>
              <a:r>
                <a:rPr lang="en-US" sz="1800" dirty="0"/>
                <a:t>statistical error </a:t>
              </a:r>
              <a:r>
                <a:rPr lang="el-GR" sz="1800" dirty="0" smtClean="0"/>
                <a:t>Δσ</a:t>
              </a:r>
              <a:r>
                <a:rPr lang="en-US" sz="1800" dirty="0" smtClean="0"/>
                <a:t>:</a:t>
              </a:r>
            </a:p>
            <a:p>
              <a:pPr lvl="1" algn="ctr"/>
              <a:r>
                <a:rPr lang="en-US" sz="1800" b="1" dirty="0" smtClean="0"/>
                <a:t>Maximize            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F</a:t>
              </a:r>
              <a:endParaRPr lang="en-US" sz="1800" b="1" dirty="0">
                <a:sym typeface="Symbol" panose="05050102010706020507" pitchFamily="18" charset="2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0621" y="1317425"/>
              <a:ext cx="1306227" cy="3473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151045" y="2248149"/>
            <a:ext cx="474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Choice </a:t>
            </a:r>
            <a:r>
              <a:rPr lang="en-US" sz="1600" b="1" u="sng" dirty="0" smtClean="0">
                <a:solidFill>
                  <a:srgbClr val="FF0000"/>
                </a:solidFill>
              </a:rPr>
              <a:t>between two classifiers </a:t>
            </a:r>
            <a:r>
              <a:rPr lang="en-US" sz="1600" dirty="0" smtClean="0"/>
              <a:t>is simple: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- Determine max (</a:t>
            </a:r>
            <a:r>
              <a:rPr lang="en-US" sz="1600" baseline="-25000" dirty="0"/>
              <a:t>s</a:t>
            </a:r>
            <a:r>
              <a:rPr lang="en-US" sz="1600" dirty="0" smtClean="0">
                <a:sym typeface="Symbol" panose="05050102010706020507" pitchFamily="18" charset="2"/>
              </a:rPr>
              <a:t>)</a:t>
            </a:r>
            <a:r>
              <a:rPr lang="en-US" sz="1600" dirty="0" smtClean="0"/>
              <a:t> for each</a:t>
            </a:r>
          </a:p>
          <a:p>
            <a:r>
              <a:rPr lang="en-US" sz="1600" dirty="0" smtClean="0"/>
              <a:t>- Choose the classifier with the higher max</a:t>
            </a:r>
            <a:endParaRPr lang="en-US" sz="1600" dirty="0" smtClean="0">
              <a:sym typeface="Symbol" panose="05050102010706020507" pitchFamily="18" charset="2"/>
            </a:endParaRPr>
          </a:p>
          <a:p>
            <a:endParaRPr lang="en-US" sz="800" dirty="0" smtClean="0">
              <a:sym typeface="Symbol" panose="05050102010706020507" pitchFamily="18" charset="2"/>
            </a:endParaRPr>
          </a:p>
          <a:p>
            <a:r>
              <a:rPr lang="en-US" sz="1600" i="1" dirty="0" smtClean="0">
                <a:solidFill>
                  <a:srgbClr val="3333CC"/>
                </a:solidFill>
                <a:sym typeface="Symbol" panose="05050102010706020507" pitchFamily="18" charset="2"/>
              </a:rPr>
              <a:t>NB1: The choice depends on prevalence</a:t>
            </a:r>
          </a:p>
          <a:p>
            <a:r>
              <a:rPr lang="en-US" sz="1200" i="1" dirty="0" smtClean="0">
                <a:solidFill>
                  <a:srgbClr val="3333CC"/>
                </a:solidFill>
                <a:sym typeface="Symbol" panose="05050102010706020507" pitchFamily="18" charset="2"/>
              </a:rPr>
              <a:t>[which is fixed by physics and approximately known in advance] </a:t>
            </a:r>
          </a:p>
          <a:p>
            <a:endParaRPr lang="en-US" sz="800" dirty="0">
              <a:sym typeface="Symbol" panose="05050102010706020507" pitchFamily="18" charset="2"/>
            </a:endParaRPr>
          </a:p>
          <a:p>
            <a:r>
              <a:rPr lang="en-US" sz="1600" i="1" dirty="0" smtClean="0">
                <a:solidFill>
                  <a:srgbClr val="3333CC"/>
                </a:solidFill>
                <a:sym typeface="Symbol" panose="05050102010706020507" pitchFamily="18" charset="2"/>
              </a:rPr>
              <a:t>NB2: AUC is misleading and irrelevant in this case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044430" y="4444136"/>
          <a:ext cx="1926769" cy="1452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264">
                  <a:extLst>
                    <a:ext uri="{9D8B030D-6E8A-4147-A177-3AD203B41FA5}">
                      <a16:colId xmlns:a16="http://schemas.microsoft.com/office/drawing/2014/main" val="4188611358"/>
                    </a:ext>
                  </a:extLst>
                </a:gridCol>
                <a:gridCol w="445200">
                  <a:extLst>
                    <a:ext uri="{9D8B030D-6E8A-4147-A177-3AD203B41FA5}">
                      <a16:colId xmlns:a16="http://schemas.microsoft.com/office/drawing/2014/main" val="2328187012"/>
                    </a:ext>
                  </a:extLst>
                </a:gridCol>
                <a:gridCol w="423305">
                  <a:extLst>
                    <a:ext uri="{9D8B030D-6E8A-4147-A177-3AD203B41FA5}">
                      <a16:colId xmlns:a16="http://schemas.microsoft.com/office/drawing/2014/main" val="2645860609"/>
                    </a:ext>
                  </a:extLst>
                </a:gridCol>
              </a:tblGrid>
              <a:tr h="3062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FIP1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AUC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48444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Range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[0,1]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051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Higher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is better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55797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</a:rPr>
                        <a:t>Numerically</a:t>
                      </a: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meanigful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03661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44969" y="4152275"/>
            <a:ext cx="6802788" cy="1953141"/>
            <a:chOff x="44969" y="2343502"/>
            <a:chExt cx="6471976" cy="185816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69" y="2345664"/>
              <a:ext cx="2098667" cy="1856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638" y="2343502"/>
              <a:ext cx="2125333" cy="185066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042089" y="2920027"/>
              <a:ext cx="1221534" cy="617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RED: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HIGHEST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AUC</a:t>
              </a:r>
              <a:endParaRPr lang="en-GB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85334" y="3316010"/>
              <a:ext cx="872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RED: LOWEST </a:t>
              </a:r>
              <a:r>
                <a:rPr lang="el-GR" sz="1200" b="1" dirty="0">
                  <a:solidFill>
                    <a:srgbClr val="FF0000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FF0000"/>
                  </a:solidFill>
                </a:rPr>
                <a:t>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0124" y="2343859"/>
              <a:ext cx="2120000" cy="1850667"/>
            </a:xfrm>
            <a:prstGeom prst="rect">
              <a:avLst/>
            </a:prstGeom>
          </p:spPr>
        </p:pic>
        <p:sp>
          <p:nvSpPr>
            <p:cNvPr id="44" name="Down Arrow 43"/>
            <p:cNvSpPr/>
            <p:nvPr/>
          </p:nvSpPr>
          <p:spPr>
            <a:xfrm rot="1740930">
              <a:off x="3960548" y="2427573"/>
              <a:ext cx="238426" cy="476116"/>
            </a:xfrm>
            <a:prstGeom prst="down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Down Arrow 44"/>
            <p:cNvSpPr/>
            <p:nvPr/>
          </p:nvSpPr>
          <p:spPr>
            <a:xfrm rot="18353002">
              <a:off x="5220495" y="2788574"/>
              <a:ext cx="240547" cy="480351"/>
            </a:xfrm>
            <a:prstGeom prst="downArrow">
              <a:avLst/>
            </a:prstGeom>
            <a:noFill/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9148" y="2790526"/>
              <a:ext cx="887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3333CC"/>
                  </a:solidFill>
                </a:rPr>
                <a:t>BLUE: LOWEST </a:t>
              </a:r>
              <a:r>
                <a:rPr lang="el-GR" sz="1200" b="1" dirty="0">
                  <a:solidFill>
                    <a:srgbClr val="3333CC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3333CC"/>
                  </a:solidFill>
                </a:rPr>
                <a:t>2</a:t>
              </a:r>
              <a:endParaRPr lang="en-GB" sz="1200" b="1" dirty="0">
                <a:solidFill>
                  <a:srgbClr val="3333C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65631" y="2971424"/>
            <a:ext cx="2778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FF"/>
                </a:solidFill>
              </a:rPr>
              <a:t>But there are better ways </a:t>
            </a:r>
          </a:p>
          <a:p>
            <a:pPr algn="ctr"/>
            <a:r>
              <a:rPr lang="en-US" i="1" dirty="0" smtClean="0">
                <a:solidFill>
                  <a:srgbClr val="FF00FF"/>
                </a:solidFill>
              </a:rPr>
              <a:t>than a counting experiment </a:t>
            </a:r>
          </a:p>
          <a:p>
            <a:pPr algn="ctr"/>
            <a:r>
              <a:rPr lang="en-US" i="1" dirty="0" smtClean="0">
                <a:solidFill>
                  <a:srgbClr val="FF00FF"/>
                </a:solidFill>
              </a:rPr>
              <a:t>to measure a total cross section </a:t>
            </a:r>
          </a:p>
          <a:p>
            <a:pPr algn="ctr"/>
            <a:r>
              <a:rPr lang="en-US" i="1" dirty="0" smtClean="0">
                <a:solidFill>
                  <a:srgbClr val="FF00FF"/>
                </a:solidFill>
              </a:rPr>
              <a:t>in this case…</a:t>
            </a:r>
            <a:endParaRPr lang="en-US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05285"/>
            <a:ext cx="8791199" cy="731307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1 - HEP parameter fits and Weight Derivative Regression</a:t>
            </a:r>
          </a:p>
          <a:p>
            <a:endParaRPr lang="en-US" dirty="0"/>
          </a:p>
          <a:p>
            <a:r>
              <a:rPr lang="en-US" dirty="0" smtClean="0"/>
              <a:t>2 - Learning from others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152400" indent="0">
              <a:buNone/>
            </a:pPr>
            <a:r>
              <a:rPr lang="en-US" sz="1400" i="1" u="sng" dirty="0" smtClean="0"/>
              <a:t>This talk only provides some maths and some literature review</a:t>
            </a:r>
          </a:p>
          <a:p>
            <a:pPr marL="152400" indent="0">
              <a:buNone/>
            </a:pPr>
            <a:r>
              <a:rPr lang="en-US" sz="1400" i="1" dirty="0" smtClean="0"/>
              <a:t>No toy model or concrete applications are presented</a:t>
            </a:r>
          </a:p>
          <a:p>
            <a:pPr marL="152400" indent="0">
              <a:buNone/>
            </a:pPr>
            <a:endParaRPr lang="en-US" dirty="0" smtClean="0"/>
          </a:p>
          <a:p>
            <a:pPr marL="127000" indent="0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6463"/>
            <a:ext cx="9144000" cy="670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dirty="0"/>
              <a:t>Binary classifier metrics outside HEP – scoring classifiers</a:t>
            </a:r>
            <a:r>
              <a:rPr lang="en-US" sz="1600" dirty="0" smtClean="0">
                <a:sym typeface="Symbol" panose="05050102010706020507" pitchFamily="18" charset="2"/>
              </a:rPr>
              <a:t/>
            </a:r>
            <a:br>
              <a:rPr lang="en-US" sz="1600" dirty="0" smtClean="0">
                <a:sym typeface="Symbol" panose="05050102010706020507" pitchFamily="18" charset="2"/>
              </a:rPr>
            </a:br>
            <a:r>
              <a:rPr lang="en-US" sz="2800" dirty="0" smtClean="0">
                <a:sym typeface="Symbol" panose="05050102010706020507" pitchFamily="18" charset="2"/>
              </a:rPr>
              <a:t>HEP: cross section by a fit to the score distribution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2292" y="2228166"/>
            <a:ext cx="370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the most common method </a:t>
            </a:r>
          </a:p>
          <a:p>
            <a:r>
              <a:rPr lang="en-US" sz="1600" dirty="0" smtClean="0"/>
              <a:t>to measure a total cross section</a:t>
            </a:r>
          </a:p>
          <a:p>
            <a:r>
              <a:rPr lang="en-US" sz="1600" dirty="0" smtClean="0"/>
              <a:t>(example: a BDT or NN output fit)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240" y="1248550"/>
            <a:ext cx="543213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 smtClean="0"/>
              <a:t>Use the scoring classifier D to partition events, not to accept or reject events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240" y="3018675"/>
            <a:ext cx="458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Keep all Stot events and partition them in K bins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931257" y="3392448"/>
            <a:ext cx="4643068" cy="675750"/>
            <a:chOff x="896086" y="3610998"/>
            <a:chExt cx="6282833" cy="914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8769" y="3610998"/>
              <a:ext cx="5010150" cy="914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333" y="3663384"/>
              <a:ext cx="1114425" cy="8096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086" y="3798934"/>
              <a:ext cx="933450" cy="48577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4240" y="4481023"/>
            <a:ext cx="458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is a benefit in partitioning events </a:t>
            </a:r>
          </a:p>
          <a:p>
            <a:r>
              <a:rPr lang="en-US" sz="1600" dirty="0" smtClean="0"/>
              <a:t>into subsets with different purities because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481" y="4420985"/>
            <a:ext cx="3076575" cy="7048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638" y="5273377"/>
            <a:ext cx="675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Better than a counting experiment for two reasons</a:t>
            </a:r>
          </a:p>
          <a:p>
            <a:r>
              <a:rPr lang="en-US" sz="1600" dirty="0" smtClean="0"/>
              <a:t>- All events are used, none are rejected</a:t>
            </a:r>
          </a:p>
          <a:p>
            <a:r>
              <a:rPr lang="en-US" sz="1600" dirty="0" smtClean="0"/>
              <a:t>- Those which were previously in a single bin are now </a:t>
            </a:r>
            <a:r>
              <a:rPr lang="en-US" sz="1600" dirty="0" err="1" smtClean="0"/>
              <a:t>subpartitioned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424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7887"/>
            <a:ext cx="8791199" cy="488307"/>
          </a:xfrm>
        </p:spPr>
        <p:txBody>
          <a:bodyPr/>
          <a:lstStyle/>
          <a:p>
            <a:r>
              <a:rPr lang="en-US" sz="2400" dirty="0" smtClean="0"/>
              <a:t>FIP2 from the ROC (+prevalence) or from the PRC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04551" y="1439431"/>
            <a:ext cx="5479926" cy="414341"/>
            <a:chOff x="804551" y="1085465"/>
            <a:chExt cx="5479926" cy="414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551" y="1085465"/>
              <a:ext cx="809631" cy="395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132" y="1085465"/>
              <a:ext cx="1209684" cy="371478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669409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37271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221" y="1085925"/>
              <a:ext cx="990607" cy="4000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4635125" y="1242552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1917" y="1085465"/>
              <a:ext cx="1352560" cy="41434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25" y="1498662"/>
            <a:ext cx="1567791" cy="3284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34981" y="1221663"/>
            <a:ext cx="204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FIP2(ROC) to AUC</a:t>
            </a:r>
            <a:endParaRPr lang="en-US" sz="11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728" y="626076"/>
            <a:ext cx="1038233" cy="36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260" y="1119884"/>
            <a:ext cx="753968" cy="264241"/>
          </a:xfrm>
          <a:prstGeom prst="rect">
            <a:avLst/>
          </a:prstGeom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362106" y="2433183"/>
            <a:ext cx="6410398" cy="542929"/>
            <a:chOff x="804551" y="2499549"/>
            <a:chExt cx="6410398" cy="5429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551" y="2499549"/>
              <a:ext cx="1171584" cy="542929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202091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6841" y="2551937"/>
              <a:ext cx="2209816" cy="490541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57830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2948" y="2612446"/>
              <a:ext cx="862019" cy="30480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5767369" y="269358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128" y="2559116"/>
              <a:ext cx="1166821" cy="38576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6956630" y="2236840"/>
            <a:ext cx="217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FIP2(PRC) to AUCPR</a:t>
            </a:r>
            <a:endParaRPr lang="en-US" sz="1100" i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7332" y="2492750"/>
            <a:ext cx="1090620" cy="3286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31" y="3642223"/>
            <a:ext cx="1745028" cy="14487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26662" y="4799225"/>
            <a:ext cx="334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*Convert ROC to convex hull</a:t>
            </a:r>
          </a:p>
          <a:p>
            <a:r>
              <a:rPr lang="en-US" sz="900" dirty="0" smtClean="0"/>
              <a:t>- ensure decreasing slope</a:t>
            </a:r>
          </a:p>
          <a:p>
            <a:r>
              <a:rPr lang="en-US" sz="900" dirty="0" smtClean="0"/>
              <a:t>- avoid staircase effect that would artificially inflate FIP2</a:t>
            </a:r>
          </a:p>
          <a:p>
            <a:r>
              <a:rPr lang="en-US" sz="900" dirty="0" smtClean="0"/>
              <a:t>  (bins of 100% purity: only signal or only background)</a:t>
            </a:r>
            <a:endParaRPr lang="en-US" sz="9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8372" y="4308911"/>
            <a:ext cx="4243140" cy="1744842"/>
            <a:chOff x="1109535" y="4281828"/>
            <a:chExt cx="4243140" cy="1744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5" y="4281828"/>
              <a:ext cx="4243140" cy="174484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95924" y="4599170"/>
              <a:ext cx="88680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: proportional to</a:t>
              </a:r>
              <a:r>
                <a:rPr lang="en-US" sz="700" dirty="0">
                  <a:solidFill>
                    <a:srgbClr val="3333CC"/>
                  </a:solidFill>
                </a:rPr>
                <a:t> </a:t>
              </a:r>
              <a:r>
                <a:rPr lang="en-US" sz="700" dirty="0" smtClean="0">
                  <a:solidFill>
                    <a:srgbClr val="3333CC"/>
                  </a:solidFill>
                </a:rPr>
                <a:t>#signal events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in bin</a:t>
              </a:r>
            </a:p>
            <a:p>
              <a:endParaRPr lang="en-US" sz="700" dirty="0" smtClean="0">
                <a:solidFill>
                  <a:srgbClr val="3333CC"/>
                </a:solidFill>
              </a:endParaRP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/d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b</a:t>
              </a:r>
              <a:r>
                <a:rPr lang="en-US" sz="700" dirty="0" smtClean="0">
                  <a:solidFill>
                    <a:srgbClr val="3333CC"/>
                  </a:solidFill>
                </a:rPr>
                <a:t>: related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to purity in bin</a:t>
              </a:r>
              <a:endParaRPr lang="en-US" sz="700" dirty="0">
                <a:solidFill>
                  <a:srgbClr val="3333CC"/>
                </a:solidFill>
              </a:endParaRPr>
            </a:p>
            <a:p>
              <a:endParaRPr lang="en-US" sz="7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3389" y="513184"/>
            <a:ext cx="3164648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FIP2: integrals on ROC and PRC,</a:t>
            </a:r>
          </a:p>
          <a:p>
            <a:pPr algn="ctr"/>
            <a:r>
              <a:rPr lang="en-US" sz="1200" dirty="0" smtClean="0"/>
              <a:t>more relevant to HEP than AUC or AUCPR!</a:t>
            </a:r>
          </a:p>
          <a:p>
            <a:pPr algn="ctr"/>
            <a:r>
              <a:rPr lang="en-US" sz="1200" dirty="0" smtClean="0"/>
              <a:t>(well-defined meaning for distribution fits)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171036" y="544412"/>
            <a:ext cx="8791199" cy="5380968"/>
          </a:xfrm>
          <a:prstGeom prst="rect">
            <a:avLst/>
          </a:prstGeom>
          <a:noFill/>
          <a:ln w="28575"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smtClean="0"/>
              <a:t>From the previous slide:</a:t>
            </a:r>
          </a:p>
          <a:p>
            <a:pPr lvl="3">
              <a:spcBef>
                <a:spcPts val="0"/>
              </a:spcBef>
            </a:pPr>
            <a:endParaRPr lang="en-US" smtClean="0"/>
          </a:p>
          <a:p>
            <a:pPr>
              <a:spcBef>
                <a:spcPts val="0"/>
              </a:spcBef>
            </a:pPr>
            <a:r>
              <a:rPr lang="en-US" smtClean="0"/>
              <a:t>FIP2 from the ROC (+prevalence             ):</a:t>
            </a:r>
          </a:p>
          <a:p>
            <a:pPr lvl="1">
              <a:spcBef>
                <a:spcPts val="0"/>
              </a:spcBef>
            </a:pPr>
            <a:endParaRPr lang="en-US" smtClean="0"/>
          </a:p>
          <a:p>
            <a:pPr lvl="1">
              <a:spcBef>
                <a:spcPts val="0"/>
              </a:spcBef>
            </a:pPr>
            <a:endParaRPr lang="en-US" smtClean="0"/>
          </a:p>
          <a:p>
            <a:pPr lvl="1">
              <a:spcBef>
                <a:spcPts val="0"/>
              </a:spcBef>
            </a:pPr>
            <a:endParaRPr lang="en-US" smtClean="0"/>
          </a:p>
          <a:p>
            <a:pPr>
              <a:spcBef>
                <a:spcPts val="0"/>
              </a:spcBef>
            </a:pPr>
            <a:r>
              <a:rPr lang="en-US" smtClean="0"/>
              <a:t>FIP2 from the PRC:</a:t>
            </a:r>
          </a:p>
          <a:p>
            <a:pPr lvl="1">
              <a:spcBef>
                <a:spcPts val="0"/>
              </a:spcBef>
            </a:pPr>
            <a:endParaRPr lang="en-US" smtClean="0"/>
          </a:p>
          <a:p>
            <a:pPr lvl="1">
              <a:spcBef>
                <a:spcPts val="0"/>
              </a:spcBef>
            </a:pPr>
            <a:endParaRPr lang="en-US" smtClean="0"/>
          </a:p>
          <a:p>
            <a:pPr lvl="2">
              <a:spcBef>
                <a:spcPts val="0"/>
              </a:spcBef>
            </a:pPr>
            <a:endParaRPr lang="en-US" smtClean="0"/>
          </a:p>
          <a:p>
            <a:pPr lvl="2">
              <a:spcBef>
                <a:spcPts val="0"/>
              </a:spcBef>
            </a:pPr>
            <a:endParaRPr lang="en-US" smtClean="0"/>
          </a:p>
          <a:p>
            <a:pPr>
              <a:spcBef>
                <a:spcPts val="0"/>
              </a:spcBef>
            </a:pPr>
            <a:r>
              <a:rPr lang="en-US" smtClean="0"/>
              <a:t>Easier calculation and interpretation from ROC (+prevalence) than from PRC</a:t>
            </a:r>
          </a:p>
          <a:p>
            <a:pPr lvl="1">
              <a:spcBef>
                <a:spcPts val="0"/>
              </a:spcBef>
            </a:pPr>
            <a:r>
              <a:rPr lang="en-US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constant ROC slope = region of constant signal purity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decreasing ROC slope = decreasing purity</a:t>
            </a:r>
          </a:p>
          <a:p>
            <a:pPr lvl="2">
              <a:spcBef>
                <a:spcPts val="0"/>
              </a:spcBef>
            </a:pPr>
            <a:r>
              <a:rPr lang="en-US" smtClean="0"/>
              <a:t>technicality (my Python code): convert ROC to convex hull* first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09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343400" y="155158"/>
            <a:ext cx="4800600" cy="780777"/>
          </a:xfrm>
        </p:spPr>
        <p:txBody>
          <a:bodyPr/>
          <a:lstStyle/>
          <a:p>
            <a:r>
              <a:rPr lang="en-US" sz="1200" dirty="0" smtClean="0">
                <a:solidFill>
                  <a:srgbClr val="0055A0"/>
                </a:solidFill>
              </a:rPr>
              <a:t>HEP estimation </a:t>
            </a:r>
            <a:r>
              <a:rPr lang="en-US" sz="1200" dirty="0">
                <a:solidFill>
                  <a:srgbClr val="0055A0"/>
                </a:solidFill>
              </a:rPr>
              <a:t>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</a:t>
            </a:r>
            <a:r>
              <a:rPr lang="en-US" sz="1200" dirty="0" smtClean="0">
                <a:solidFill>
                  <a:srgbClr val="0055A0"/>
                </a:solidFill>
                <a:sym typeface="Symbol" panose="05050102010706020507" pitchFamily="18" charset="2"/>
              </a:rPr>
              <a:t>fit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/>
              <a:t>FIP2</a:t>
            </a:r>
            <a:r>
              <a:rPr lang="en-US" sz="2800" baseline="30000" dirty="0" smtClean="0"/>
              <a:t>(max)</a:t>
            </a:r>
            <a:r>
              <a:rPr lang="en-US" sz="2800" dirty="0" smtClean="0"/>
              <a:t> example</a:t>
            </a:r>
            <a:br>
              <a:rPr lang="en-US" sz="2800" dirty="0" smtClean="0"/>
            </a:br>
            <a:r>
              <a:rPr lang="en-US" sz="2000" dirty="0" smtClean="0"/>
              <a:t>(and overtraining)</a:t>
            </a:r>
            <a:endParaRPr lang="en-US" sz="2000" dirty="0">
              <a:solidFill>
                <a:srgbClr val="0055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73600" y="5064921"/>
            <a:ext cx="425026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 smtClean="0">
                <a:solidFill>
                  <a:srgbClr val="FF0000"/>
                </a:solidFill>
              </a:rPr>
              <a:t>FIP2 is a metric in [0,1]</a:t>
            </a:r>
            <a:endParaRPr lang="en-US" sz="1800" b="1" dirty="0">
              <a:solidFill>
                <a:srgbClr val="FF0000"/>
              </a:solidFill>
            </a:endParaRPr>
          </a:p>
          <a:p>
            <a:pPr marL="127000" algn="ctr"/>
            <a:r>
              <a:rPr lang="en-US" sz="1800" b="1" dirty="0" smtClean="0">
                <a:solidFill>
                  <a:srgbClr val="FF0000"/>
                </a:solidFill>
              </a:rPr>
              <a:t>but the detector resolution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e</a:t>
            </a:r>
            <a:r>
              <a:rPr lang="en-US" sz="1800" b="1" dirty="0" smtClean="0">
                <a:solidFill>
                  <a:srgbClr val="FF0000"/>
                </a:solidFill>
              </a:rPr>
              <a:t>ffectively determines a FIP2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(max) </a:t>
            </a:r>
            <a:r>
              <a:rPr lang="en-US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&lt;</a:t>
            </a:r>
            <a:r>
              <a:rPr lang="en-US" sz="1800" b="1" dirty="0" smtClean="0">
                <a:solidFill>
                  <a:srgbClr val="FF0000"/>
                </a:solidFill>
              </a:rPr>
              <a:t> 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7924" y="76924"/>
            <a:ext cx="4371969" cy="6042522"/>
            <a:chOff x="1817445" y="-900113"/>
            <a:chExt cx="6264518" cy="8658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7763" y="-852488"/>
              <a:ext cx="3124200" cy="85820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7445" y="-900113"/>
              <a:ext cx="3152775" cy="8658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5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99" y="2890743"/>
            <a:ext cx="6417204" cy="110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641" y="1660871"/>
            <a:ext cx="4783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a given partitioning scheme with K bins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(n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 the number of selected events in bin k)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9600" y="2845013"/>
            <a:ext cx="541867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2531533" y="3988013"/>
            <a:ext cx="889001" cy="95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0"/>
            <a:endCxn id="4" idx="2"/>
          </p:cNvCxnSpPr>
          <p:nvPr/>
        </p:nvCxnSpPr>
        <p:spPr>
          <a:xfrm flipV="1">
            <a:off x="3152616" y="3988013"/>
            <a:ext cx="267918" cy="8650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64832" y="4853105"/>
            <a:ext cx="7060474" cy="1015663"/>
            <a:chOff x="564832" y="4353566"/>
            <a:chExt cx="7060474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564832" y="4353566"/>
              <a:ext cx="51755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Statistical errors: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information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adds up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Each bin is an independent measurement with error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(Combination more complex with systematic errors, or for searches)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8768" y="4545857"/>
              <a:ext cx="2246538" cy="44568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977467" y="2893748"/>
            <a:ext cx="1363134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1" name="Straight Arrow Connector 10"/>
          <p:cNvCxnSpPr>
            <a:stCxn id="12" idx="2"/>
            <a:endCxn id="10" idx="0"/>
          </p:cNvCxnSpPr>
          <p:nvPr/>
        </p:nvCxnSpPr>
        <p:spPr>
          <a:xfrm flipH="1">
            <a:off x="6659034" y="2277657"/>
            <a:ext cx="608092" cy="6160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0400" y="1908325"/>
            <a:ext cx="305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Bin-by-bin sensitivity 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1333" y="2667000"/>
            <a:ext cx="6781800" cy="1515533"/>
          </a:xfrm>
          <a:prstGeom prst="rect">
            <a:avLst/>
          </a:prstGeom>
          <a:solidFill>
            <a:srgbClr val="FFFF0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9116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smtClean="0"/>
              <a:t>HEP estimation of parameter </a:t>
            </a:r>
            <a:r>
              <a:rPr lang="en-US" sz="1200" smtClean="0">
                <a:sym typeface="Symbol" panose="05050102010706020507" pitchFamily="18" charset="2"/>
              </a:rPr>
              <a:t> in a binned distribution fit </a:t>
            </a:r>
            <a:r>
              <a:rPr lang="en-US" sz="1600" smtClean="0">
                <a:sym typeface="Symbol" panose="05050102010706020507" pitchFamily="18" charset="2"/>
              </a:rPr>
              <a:t/>
            </a:r>
            <a:br>
              <a:rPr lang="en-US" sz="1600" smtClean="0">
                <a:sym typeface="Symbol" panose="05050102010706020507" pitchFamily="18" charset="2"/>
              </a:rPr>
            </a:br>
            <a:r>
              <a:rPr lang="en-US" sz="2800" smtClean="0">
                <a:sym typeface="Symbol" panose="05050102010706020507" pitchFamily="18" charset="2"/>
              </a:rPr>
              <a:t>Fisher information I</a:t>
            </a:r>
            <a:r>
              <a:rPr lang="en-US" sz="2800" baseline="-25000" smtClean="0">
                <a:sym typeface="Symbol" panose="05050102010706020507" pitchFamily="18" charset="2"/>
              </a:rPr>
              <a:t></a:t>
            </a:r>
            <a:r>
              <a:rPr lang="en-US" sz="2800" smtClean="0">
                <a:sym typeface="Symbol" panose="05050102010706020507" pitchFamily="18" charset="2"/>
              </a:rPr>
              <a:t> about  (statistical errors)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08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" y="1004735"/>
            <a:ext cx="2347698" cy="40444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531533" y="3988013"/>
            <a:ext cx="889001" cy="95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93799" y="1495317"/>
            <a:ext cx="427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Is there a benefit (</a:t>
            </a:r>
            <a:r>
              <a:rPr lang="en-US" sz="1800" dirty="0" smtClean="0">
                <a:solidFill>
                  <a:srgbClr val="FF0000"/>
                </a:solidFill>
              </a:rPr>
              <a:t>information inflow</a:t>
            </a:r>
            <a:r>
              <a:rPr lang="en-US" sz="1800" dirty="0" smtClean="0"/>
              <a:t>) </a:t>
            </a:r>
          </a:p>
          <a:p>
            <a:pPr algn="ctr"/>
            <a:r>
              <a:rPr lang="en-US" sz="1800" dirty="0" smtClean="0"/>
              <a:t>in </a:t>
            </a:r>
            <a:r>
              <a:rPr lang="en-US" sz="1800" i="1" dirty="0" smtClean="0"/>
              <a:t>splitting bin 0 into two bins 1, 2 </a:t>
            </a:r>
          </a:p>
          <a:p>
            <a:pPr algn="ctr"/>
            <a:r>
              <a:rPr lang="en-US" sz="1800" i="1" dirty="0" smtClean="0"/>
              <a:t>with n</a:t>
            </a:r>
            <a:r>
              <a:rPr lang="en-US" sz="1800" i="1" baseline="-25000" dirty="0" smtClean="0"/>
              <a:t>0</a:t>
            </a:r>
            <a:r>
              <a:rPr lang="en-US" sz="1800" i="1" dirty="0" smtClean="0"/>
              <a:t>=n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+n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?  </a:t>
            </a:r>
            <a:endParaRPr lang="en-US" sz="18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285094" y="1524463"/>
            <a:ext cx="3755412" cy="922584"/>
            <a:chOff x="-100013" y="2281237"/>
            <a:chExt cx="9344025" cy="22955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0013" y="2281237"/>
              <a:ext cx="9344025" cy="22955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951134" y="3572934"/>
              <a:ext cx="2192866" cy="668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77" y="3421496"/>
            <a:ext cx="6165323" cy="1093705"/>
          </a:xfrm>
          <a:prstGeom prst="rect">
            <a:avLst/>
          </a:prstGeom>
          <a:ln w="12700">
            <a:solidFill>
              <a:srgbClr val="FF5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0001" y="2995364"/>
            <a:ext cx="77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Information increases if the two new bins have different sensitivities to </a:t>
            </a:r>
            <a:r>
              <a:rPr lang="en-US" sz="1800" dirty="0" smtClean="0"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868" y="4575169"/>
            <a:ext cx="821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</a:t>
            </a:r>
            <a:r>
              <a:rPr lang="en-US" sz="2400" b="1" dirty="0" smtClean="0"/>
              <a:t>oal of a distribution fit: </a:t>
            </a:r>
            <a:r>
              <a:rPr lang="en-US" sz="2400" b="1" dirty="0" smtClean="0">
                <a:solidFill>
                  <a:srgbClr val="FF0000"/>
                </a:solidFill>
              </a:rPr>
              <a:t>partition events </a:t>
            </a:r>
          </a:p>
          <a:p>
            <a:pPr algn="ctr"/>
            <a:r>
              <a:rPr lang="en-US" sz="2400" b="1" dirty="0" smtClean="0"/>
              <a:t>into subsets with </a:t>
            </a:r>
            <a:r>
              <a:rPr lang="en-US" sz="2400" b="1" dirty="0" smtClean="0">
                <a:solidFill>
                  <a:srgbClr val="FF0000"/>
                </a:solidFill>
              </a:rPr>
              <a:t>different bin-by-bin sensitivities to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11" name="Bent Arrow 10"/>
          <p:cNvSpPr/>
          <p:nvPr/>
        </p:nvSpPr>
        <p:spPr>
          <a:xfrm flipV="1">
            <a:off x="915171" y="1524463"/>
            <a:ext cx="438678" cy="495954"/>
          </a:xfrm>
          <a:prstGeom prst="bentArrow">
            <a:avLst>
              <a:gd name="adj1" fmla="val 21140"/>
              <a:gd name="adj2" fmla="val 25000"/>
              <a:gd name="adj3" fmla="val 25000"/>
              <a:gd name="adj4" fmla="val 43750"/>
            </a:avLst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998" y="208375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dirty="0" smtClean="0"/>
              <a:t>HEP estimation of parameter </a:t>
            </a:r>
            <a:r>
              <a:rPr lang="en-US" sz="1200" dirty="0" smtClean="0">
                <a:sym typeface="Symbol" panose="05050102010706020507" pitchFamily="18" charset="2"/>
              </a:rPr>
              <a:t> in a binned distribution fit </a:t>
            </a:r>
            <a:br>
              <a:rPr lang="en-US" sz="1200" dirty="0" smtClean="0">
                <a:sym typeface="Symbol" panose="05050102010706020507" pitchFamily="18" charset="2"/>
              </a:rPr>
            </a:br>
            <a:r>
              <a:rPr lang="en-US" sz="2800" dirty="0" smtClean="0">
                <a:sym typeface="Symbol" panose="05050102010706020507" pitchFamily="18" charset="2"/>
              </a:rPr>
              <a:t>Optimal partitioning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4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215977" y="1259169"/>
            <a:ext cx="919555" cy="552111"/>
            <a:chOff x="-720000" y="1438614"/>
            <a:chExt cx="9000000" cy="5403696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-720000" y="1438614"/>
              <a:ext cx="9000000" cy="1802310"/>
              <a:chOff x="-720000" y="1438614"/>
              <a:chExt cx="9000000" cy="180231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77" name="Rectangle 76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9" name="Rectangle 78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5" name="Rectangle 74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6" name="Rectangle 75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2" name="Rectangle 61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3" name="Rectangle 62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4" name="Rectangle 63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-720000" y="3240000"/>
              <a:ext cx="9000000" cy="1802310"/>
              <a:chOff x="-720000" y="1438614"/>
              <a:chExt cx="9000000" cy="180231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52" name="Rectangle 51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3" name="Rectangle 52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4" name="Rectangle 53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5" name="Rectangle 54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0" name="Rectangle 49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1" name="Rectangle 50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44" name="Rectangle 43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-720000" y="5040000"/>
              <a:ext cx="9000000" cy="1802310"/>
              <a:chOff x="-720000" y="1438614"/>
              <a:chExt cx="9000000" cy="180231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27" name="Rectangle 26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9" name="Rectangle 28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5" name="Rectangle 14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6" name="Rectangle 15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Rectangle 17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1" name="Rectangle 10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" name="Rectangle 11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Rectangle 13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8209659" y="5575627"/>
            <a:ext cx="924905" cy="555323"/>
            <a:chOff x="-720000" y="1438614"/>
            <a:chExt cx="9000000" cy="5403696"/>
          </a:xfrm>
        </p:grpSpPr>
        <p:grpSp>
          <p:nvGrpSpPr>
            <p:cNvPr id="82" name="Group 81"/>
            <p:cNvGrpSpPr>
              <a:grpSpLocks noChangeAspect="1"/>
            </p:cNvGrpSpPr>
            <p:nvPr/>
          </p:nvGrpSpPr>
          <p:grpSpPr>
            <a:xfrm>
              <a:off x="-720000" y="1438614"/>
              <a:ext cx="9000000" cy="1802310"/>
              <a:chOff x="-720000" y="1438614"/>
              <a:chExt cx="9000000" cy="180231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56" name="Rectangle 155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7" name="Rectangle 156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8" name="Rectangle 157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9" name="Rectangle 158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52" name="Rectangle 151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4" name="Rectangle 153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5" name="Rectangle 154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48" name="Rectangle 147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0" name="Rectangle 149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44" name="Rectangle 143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5" name="Rectangle 144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6" name="Rectangle 145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7" name="Rectangle 146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40" name="Rectangle 139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1" name="Rectangle 140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2" name="Rectangle 141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3" name="Rectangle 142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83" name="Group 82"/>
            <p:cNvGrpSpPr>
              <a:grpSpLocks noChangeAspect="1"/>
            </p:cNvGrpSpPr>
            <p:nvPr/>
          </p:nvGrpSpPr>
          <p:grpSpPr>
            <a:xfrm>
              <a:off x="-720000" y="3240000"/>
              <a:ext cx="9000000" cy="1802310"/>
              <a:chOff x="-720000" y="1438614"/>
              <a:chExt cx="9000000" cy="180231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2" name="Rectangle 131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3" name="Rectangle 132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4" name="Rectangle 133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8" name="Rectangle 127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0" name="Rectangle 129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4" name="Rectangle 123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6" name="Rectangle 125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19" name="Rectangle 118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0" name="Rectangle 119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2" name="Rectangle 121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6" name="Rectangle 115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7" name="Rectangle 116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8" name="Rectangle 117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-720000" y="5040000"/>
              <a:ext cx="9000000" cy="1802310"/>
              <a:chOff x="-720000" y="1438614"/>
              <a:chExt cx="9000000" cy="180231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8" name="Rectangle 107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02" name="Rectangle 101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3" name="Rectangle 102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4" name="Rectangle 103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" name="Rectangle 104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98" name="Rectangle 97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9" name="Rectangle 98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0" name="Rectangle 99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1" name="Rectangle 100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94" name="Rectangle 93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5" name="Rectangle 94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6" name="Rectangle 95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7" name="Rectangle 96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90" name="Rectangle 89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2" name="Rectangle 91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</p:grpSp>
      <p:sp>
        <p:nvSpPr>
          <p:cNvPr id="161" name="TextBox 160"/>
          <p:cNvSpPr txBox="1"/>
          <p:nvPr/>
        </p:nvSpPr>
        <p:spPr>
          <a:xfrm>
            <a:off x="-59267" y="1402703"/>
            <a:ext cx="657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Background events by definition are insensitive 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Signal events may have positive, zero or negative sensitivity</a:t>
            </a:r>
          </a:p>
        </p:txBody>
      </p: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313267" y="2189786"/>
            <a:ext cx="4334933" cy="1332250"/>
            <a:chOff x="719667" y="2878716"/>
            <a:chExt cx="4334933" cy="1332250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67" y="2878716"/>
              <a:ext cx="4334933" cy="618546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67" y="3658875"/>
              <a:ext cx="4319597" cy="552091"/>
            </a:xfrm>
            <a:prstGeom prst="rect">
              <a:avLst/>
            </a:prstGeom>
          </p:spPr>
        </p:pic>
      </p:grpSp>
      <p:pic>
        <p:nvPicPr>
          <p:cNvPr id="165" name="Picture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310" y="4419663"/>
            <a:ext cx="1656292" cy="321856"/>
          </a:xfrm>
          <a:prstGeom prst="rect">
            <a:avLst/>
          </a:prstGeom>
        </p:spPr>
      </p:pic>
      <p:sp>
        <p:nvSpPr>
          <p:cNvPr id="166" name="Rectangle 165"/>
          <p:cNvSpPr/>
          <p:nvPr/>
        </p:nvSpPr>
        <p:spPr>
          <a:xfrm>
            <a:off x="1600201" y="2357089"/>
            <a:ext cx="3032663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600201" y="3068951"/>
            <a:ext cx="3032663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791165" y="2383076"/>
            <a:ext cx="4334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distinction between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signal events with low (|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i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|~0) sensitivity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background events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is blurred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(example: events far from an invariant mass peak)</a:t>
            </a:r>
          </a:p>
        </p:txBody>
      </p:sp>
      <p:cxnSp>
        <p:nvCxnSpPr>
          <p:cNvPr id="169" name="Straight Connector 168"/>
          <p:cNvCxnSpPr/>
          <p:nvPr/>
        </p:nvCxnSpPr>
        <p:spPr>
          <a:xfrm flipV="1">
            <a:off x="0" y="1259442"/>
            <a:ext cx="9144000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-1" y="3824842"/>
            <a:ext cx="9144000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6409268" y="1619545"/>
            <a:ext cx="2223265" cy="523220"/>
          </a:xfrm>
          <a:prstGeom prst="rect">
            <a:avLst/>
          </a:prstGeom>
          <a:solidFill>
            <a:srgbClr val="FFFF99"/>
          </a:solidFill>
          <a:ln w="127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: mass, coupling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NON-DICHOTOMOUS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409268" y="5338643"/>
            <a:ext cx="2223265" cy="523220"/>
          </a:xfrm>
          <a:prstGeom prst="rect">
            <a:avLst/>
          </a:prstGeom>
          <a:solidFill>
            <a:srgbClr val="FFFF99"/>
          </a:solidFill>
          <a:ln w="127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: cross section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σ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DICHOTOMOUS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554" y="5287586"/>
            <a:ext cx="4235052" cy="612773"/>
          </a:xfrm>
          <a:prstGeom prst="rect">
            <a:avLst/>
          </a:prstGeom>
          <a:ln w="12700">
            <a:solidFill>
              <a:srgbClr val="FF5050"/>
            </a:solidFill>
          </a:ln>
        </p:spPr>
      </p:pic>
      <p:sp>
        <p:nvSpPr>
          <p:cNvPr id="174" name="TextBox 173"/>
          <p:cNvSpPr txBox="1"/>
          <p:nvPr/>
        </p:nvSpPr>
        <p:spPr>
          <a:xfrm>
            <a:off x="5317067" y="3862870"/>
            <a:ext cx="39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Changing the signal cross section ~is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rescaling of all differential distributions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-252640" y="4310005"/>
            <a:ext cx="591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a cross section measurement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background events are equivalent to one another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signal events are equivalent to one another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559" y="3560660"/>
            <a:ext cx="2323042" cy="506764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  <p:sp>
        <p:nvSpPr>
          <p:cNvPr id="177" name="Title 1"/>
          <p:cNvSpPr txBox="1">
            <a:spLocks/>
          </p:cNvSpPr>
          <p:nvPr/>
        </p:nvSpPr>
        <p:spPr>
          <a:xfrm>
            <a:off x="3870" y="193448"/>
            <a:ext cx="9144000" cy="996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smtClean="0"/>
              <a:t>HEP estimation of parameter </a:t>
            </a:r>
            <a:r>
              <a:rPr lang="en-US" sz="1200" smtClean="0">
                <a:sym typeface="Symbol" panose="05050102010706020507" pitchFamily="18" charset="2"/>
              </a:rPr>
              <a:t> in a binned distribution fit </a:t>
            </a:r>
            <a:r>
              <a:rPr lang="en-US" sz="1600" smtClean="0">
                <a:sym typeface="Symbol" panose="05050102010706020507" pitchFamily="18" charset="2"/>
              </a:rPr>
              <a:t/>
            </a:r>
            <a:br>
              <a:rPr lang="en-US" sz="1600" smtClean="0">
                <a:sym typeface="Symbol" panose="05050102010706020507" pitchFamily="18" charset="2"/>
              </a:rPr>
            </a:br>
            <a:r>
              <a:rPr lang="en-US" sz="2800" smtClean="0">
                <a:sym typeface="Symbol" panose="05050102010706020507" pitchFamily="18" charset="2"/>
              </a:rPr>
              <a:t>Signal and background are not dichotomous classes</a:t>
            </a:r>
            <a:br>
              <a:rPr lang="en-US" sz="2800" smtClean="0">
                <a:sym typeface="Symbol" panose="05050102010706020507" pitchFamily="18" charset="2"/>
              </a:rPr>
            </a:br>
            <a:r>
              <a:rPr lang="en-US" sz="2000" i="1" smtClean="0">
                <a:sym typeface="Symbol" panose="05050102010706020507" pitchFamily="18" charset="2"/>
              </a:rPr>
              <a:t>(with one exception: cross section measurements)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235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135039" y="2416323"/>
            <a:ext cx="146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FIP1:</a:t>
            </a:r>
          </a:p>
          <a:p>
            <a:r>
              <a:rPr lang="en-US" sz="1800" dirty="0" smtClean="0"/>
              <a:t>FIP</a:t>
            </a:r>
            <a:r>
              <a:rPr lang="en-US" sz="1800" baseline="-25000" dirty="0" smtClean="0"/>
              <a:t>eff </a:t>
            </a:r>
            <a:r>
              <a:rPr lang="en-US" sz="1800" dirty="0" smtClean="0"/>
              <a:t>=</a:t>
            </a:r>
            <a:r>
              <a:rPr lang="en-US" sz="1800" dirty="0" smtClean="0">
                <a:sym typeface="Symbol" panose="05050102010706020507" pitchFamily="18" charset="2"/>
              </a:rPr>
              <a:t></a:t>
            </a:r>
            <a:endParaRPr lang="en-US" sz="1800" dirty="0" smtClean="0"/>
          </a:p>
          <a:p>
            <a:r>
              <a:rPr lang="en-US" sz="1800" dirty="0" smtClean="0"/>
              <a:t>FIP</a:t>
            </a:r>
            <a:r>
              <a:rPr lang="en-US" sz="1800" baseline="-25000" dirty="0" smtClean="0"/>
              <a:t>pur</a:t>
            </a:r>
            <a:r>
              <a:rPr lang="en-US" sz="1800" dirty="0" smtClean="0"/>
              <a:t>=</a:t>
            </a:r>
            <a:r>
              <a:rPr lang="en-US" sz="1800" dirty="0" smtClean="0">
                <a:sym typeface="Symbol" panose="05050102010706020507" pitchFamily="18" charset="2"/>
              </a:rPr>
              <a:t></a:t>
            </a:r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7"/>
          </a:xfrm>
        </p:spPr>
        <p:txBody>
          <a:bodyPr/>
          <a:lstStyle/>
          <a:p>
            <a:r>
              <a:rPr lang="en-US" sz="1200" dirty="0" smtClean="0">
                <a:solidFill>
                  <a:srgbClr val="0055A0"/>
                </a:solidFill>
              </a:rPr>
              <a:t>HEP estimation </a:t>
            </a:r>
            <a:r>
              <a:rPr lang="en-US" sz="1200" dirty="0">
                <a:solidFill>
                  <a:srgbClr val="0055A0"/>
                </a:solidFill>
              </a:rPr>
              <a:t>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</a:t>
            </a:r>
            <a:r>
              <a:rPr lang="en-US" sz="1200" dirty="0" smtClean="0">
                <a:solidFill>
                  <a:srgbClr val="0055A0"/>
                </a:solidFill>
                <a:sym typeface="Symbol" panose="05050102010706020507" pitchFamily="18" charset="2"/>
              </a:rPr>
              <a:t>fit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>
                <a:solidFill>
                  <a:srgbClr val="0055A0"/>
                </a:solidFill>
                <a:sym typeface="Symbol" panose="05050102010706020507" pitchFamily="18" charset="2"/>
              </a:rPr>
              <a:t>FIP1 and FIP2 revisited</a:t>
            </a:r>
            <a:endParaRPr lang="en-US" sz="2800" dirty="0">
              <a:solidFill>
                <a:srgbClr val="0055A0"/>
              </a:solidFill>
            </a:endParaRPr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13081" y="1968263"/>
            <a:ext cx="3669086" cy="1308354"/>
            <a:chOff x="1339850" y="2553265"/>
            <a:chExt cx="5809448" cy="2071582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339850" y="2553265"/>
              <a:ext cx="5809448" cy="2071582"/>
              <a:chOff x="711200" y="2321114"/>
              <a:chExt cx="6248400" cy="222810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563" y="2372449"/>
                <a:ext cx="6057900" cy="20476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11200" y="2321114"/>
                <a:ext cx="6248400" cy="2228107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325531" y="3522132"/>
              <a:ext cx="1667936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5332" y="3513441"/>
              <a:ext cx="1371601" cy="904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8915" y="3514444"/>
              <a:ext cx="1115162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65679" y="4207841"/>
            <a:ext cx="3669086" cy="1308354"/>
            <a:chOff x="1339850" y="2553265"/>
            <a:chExt cx="5809448" cy="2071582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1339850" y="2553265"/>
              <a:ext cx="5809448" cy="2071582"/>
              <a:chOff x="711200" y="2321114"/>
              <a:chExt cx="6248400" cy="222810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563" y="2372449"/>
                <a:ext cx="6057900" cy="2047632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711200" y="2321114"/>
                <a:ext cx="6248400" cy="2228107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325531" y="3522132"/>
              <a:ext cx="1667936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25332" y="3513441"/>
              <a:ext cx="1371601" cy="904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38915" y="3514444"/>
              <a:ext cx="1115162" cy="904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844063" y="4165635"/>
            <a:ext cx="3558148" cy="517851"/>
            <a:chOff x="896086" y="3610998"/>
            <a:chExt cx="6282833" cy="9144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769" y="3610998"/>
              <a:ext cx="5010150" cy="9144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0333" y="3663384"/>
              <a:ext cx="1114425" cy="8096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086" y="3798934"/>
              <a:ext cx="933450" cy="485775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457" y="1993111"/>
            <a:ext cx="1151809" cy="347380"/>
          </a:xfrm>
          <a:prstGeom prst="rect">
            <a:avLst/>
          </a:prstGeom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213081" y="1005566"/>
            <a:ext cx="410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FIP</a:t>
            </a:r>
            <a:r>
              <a:rPr lang="en-US" sz="1800" baseline="-25000" dirty="0" err="1" smtClean="0"/>
              <a:t>sha</a:t>
            </a:r>
            <a:r>
              <a:rPr lang="en-US" sz="1800" dirty="0" smtClean="0"/>
              <a:t>=1 for </a:t>
            </a:r>
            <a:r>
              <a:rPr lang="en-US" sz="1800" dirty="0" smtClean="0">
                <a:sym typeface="Symbol" panose="05050102010706020507" pitchFamily="18" charset="2"/>
              </a:rPr>
              <a:t>both </a:t>
            </a:r>
          </a:p>
          <a:p>
            <a:pPr algn="ctr"/>
            <a:r>
              <a:rPr lang="en-US" dirty="0" smtClean="0">
                <a:sym typeface="Symbol" panose="05050102010706020507" pitchFamily="18" charset="2"/>
              </a:rPr>
              <a:t>(dichotomous, all signal events are equivalent)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57612" y="4814426"/>
            <a:ext cx="146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FIP2:</a:t>
            </a:r>
          </a:p>
          <a:p>
            <a:r>
              <a:rPr lang="en-US" sz="1800" dirty="0" smtClean="0"/>
              <a:t>FIP</a:t>
            </a:r>
            <a:r>
              <a:rPr lang="en-US" sz="1800" baseline="-25000" dirty="0" smtClean="0"/>
              <a:t>eff </a:t>
            </a:r>
            <a:r>
              <a:rPr lang="en-US" sz="1800" dirty="0" smtClean="0"/>
              <a:t>=</a:t>
            </a:r>
            <a:r>
              <a:rPr lang="en-US" sz="1800" dirty="0">
                <a:sym typeface="Symbol" panose="05050102010706020507" pitchFamily="18" charset="2"/>
              </a:rPr>
              <a:t>1</a:t>
            </a:r>
            <a:endParaRPr lang="en-US" sz="1800" dirty="0" smtClean="0"/>
          </a:p>
          <a:p>
            <a:r>
              <a:rPr lang="en-US" sz="1800" dirty="0" smtClean="0"/>
              <a:t>FIP</a:t>
            </a:r>
            <a:r>
              <a:rPr lang="en-US" sz="1800" baseline="-25000" dirty="0" smtClean="0"/>
              <a:t>pur</a:t>
            </a:r>
            <a:r>
              <a:rPr lang="en-US" sz="1800" dirty="0" smtClean="0"/>
              <a:t>=</a:t>
            </a:r>
            <a:r>
              <a:rPr lang="en-US" sz="1800" dirty="0" smtClean="0">
                <a:sym typeface="Symbol" panose="05050102010706020507" pitchFamily="18" charset="2"/>
              </a:rPr>
              <a:t>FIP2</a:t>
            </a:r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80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>
          <a:xfrm flipV="1">
            <a:off x="-1" y="4487738"/>
            <a:ext cx="9128226" cy="1660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0" y="1475511"/>
            <a:ext cx="9144000" cy="301225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70740" y="5497894"/>
            <a:ext cx="662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984" y="1463307"/>
            <a:ext cx="896679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6782" y="4491258"/>
            <a:ext cx="8966795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754725" y="939214"/>
            <a:ext cx="950998" cy="439886"/>
            <a:chOff x="556260" y="3139440"/>
            <a:chExt cx="1584960" cy="754380"/>
          </a:xfrm>
        </p:grpSpPr>
        <p:sp>
          <p:nvSpPr>
            <p:cNvPr id="5" name="Rectangle 4"/>
            <p:cNvSpPr/>
            <p:nvPr/>
          </p:nvSpPr>
          <p:spPr>
            <a:xfrm>
              <a:off x="556260" y="3139440"/>
              <a:ext cx="1584960" cy="75438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211580" y="3314700"/>
              <a:ext cx="746760" cy="1981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1580" y="3314700"/>
              <a:ext cx="472440" cy="19812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52500" y="3223260"/>
              <a:ext cx="259080" cy="2895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85800" y="3512820"/>
              <a:ext cx="52578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1580" y="3512820"/>
              <a:ext cx="822960" cy="1219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5800" y="3314700"/>
              <a:ext cx="525780" cy="19812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11580" y="3512820"/>
              <a:ext cx="624840" cy="25908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1580" y="3512820"/>
              <a:ext cx="106680" cy="18288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55918" y="1140153"/>
            <a:ext cx="4984866" cy="4680000"/>
            <a:chOff x="155918" y="1080000"/>
            <a:chExt cx="4984866" cy="4680000"/>
          </a:xfrm>
        </p:grpSpPr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522094" y="1578257"/>
              <a:ext cx="2618690" cy="3672000"/>
              <a:chOff x="208170" y="1080000"/>
              <a:chExt cx="3139989" cy="3672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8170" y="1080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Detector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Trigger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33509" y="2088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Data processing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3509" y="3096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rgbClr val="FF0000"/>
                    </a:solidFill>
                  </a:rPr>
                  <a:t>PHYSICS ANALYSIS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Event selection (Sig vs Bkg)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Event partitioning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8170" y="4104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Max likelihood fit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14202" y="1448964"/>
              <a:ext cx="313506" cy="3989309"/>
              <a:chOff x="2614202" y="1448964"/>
              <a:chExt cx="313506" cy="3989309"/>
            </a:xfrm>
          </p:grpSpPr>
          <p:sp>
            <p:nvSpPr>
              <p:cNvPr id="18" name="Curved Left Arrow 17"/>
              <p:cNvSpPr/>
              <p:nvPr/>
            </p:nvSpPr>
            <p:spPr>
              <a:xfrm>
                <a:off x="2618218" y="1448964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urved Left Arrow 76"/>
              <p:cNvSpPr/>
              <p:nvPr/>
            </p:nvSpPr>
            <p:spPr>
              <a:xfrm>
                <a:off x="2628265" y="2460391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urved Left Arrow 77"/>
              <p:cNvSpPr/>
              <p:nvPr/>
            </p:nvSpPr>
            <p:spPr>
              <a:xfrm>
                <a:off x="2614202" y="3478283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urved Left Arrow 78"/>
              <p:cNvSpPr/>
              <p:nvPr/>
            </p:nvSpPr>
            <p:spPr>
              <a:xfrm>
                <a:off x="2614204" y="4488947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155918" y="1080000"/>
              <a:ext cx="2466998" cy="4680000"/>
              <a:chOff x="145513" y="1080000"/>
              <a:chExt cx="2958099" cy="46800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45513" y="1080000"/>
                <a:ext cx="2932755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Particles produced </a:t>
                </a:r>
              </a:p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in beam collisions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70853" y="2088000"/>
                <a:ext cx="2932759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Raw data events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70853" y="3096000"/>
                <a:ext cx="2932759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Analysis object data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5513" y="4104000"/>
                <a:ext cx="2932755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Event counts in individual bins of a distribution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5513" y="5112000"/>
                <a:ext cx="2932755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Measured value of the parameter M </a:t>
                </a:r>
                <a:r>
                  <a:rPr lang="en-US" b="1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± 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M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63" y="5128596"/>
            <a:ext cx="1485716" cy="6041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81" y="1540854"/>
            <a:ext cx="633429" cy="5240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824112" y="4841421"/>
            <a:ext cx="236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 max likelihood fit is 100% efficient: it achieves the CRLB, </a:t>
            </a:r>
          </a:p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for the given event selection </a:t>
            </a:r>
          </a:p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and event partitioning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268655" y="1201368"/>
            <a:ext cx="1270859" cy="4486505"/>
            <a:chOff x="5195314" y="972767"/>
            <a:chExt cx="1270859" cy="4486505"/>
          </a:xfrm>
        </p:grpSpPr>
        <p:cxnSp>
          <p:nvCxnSpPr>
            <p:cNvPr id="67" name="Straight Arrow Connector 66"/>
            <p:cNvCxnSpPr>
              <a:endCxn id="226" idx="0"/>
            </p:cNvCxnSpPr>
            <p:nvPr/>
          </p:nvCxnSpPr>
          <p:spPr>
            <a:xfrm>
              <a:off x="5778316" y="1477592"/>
              <a:ext cx="0" cy="2522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231"/>
            <p:cNvGrpSpPr/>
            <p:nvPr/>
          </p:nvGrpSpPr>
          <p:grpSpPr>
            <a:xfrm>
              <a:off x="5195314" y="972767"/>
              <a:ext cx="1270859" cy="4486505"/>
              <a:chOff x="5845024" y="1141215"/>
              <a:chExt cx="1270859" cy="4486505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5024" y="1141215"/>
                <a:ext cx="1257300" cy="504825"/>
              </a:xfrm>
              <a:prstGeom prst="rect">
                <a:avLst/>
              </a:prstGeom>
              <a:ln w="38100">
                <a:solidFill>
                  <a:srgbClr val="FF5050"/>
                </a:solidFill>
              </a:ln>
            </p:spPr>
          </p:pic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2503" y="4168915"/>
                <a:ext cx="628650" cy="514350"/>
              </a:xfrm>
              <a:prstGeom prst="rect">
                <a:avLst/>
              </a:prstGeom>
              <a:ln w="38100">
                <a:solidFill>
                  <a:srgbClr val="FF5050"/>
                </a:solidFill>
              </a:ln>
            </p:spPr>
          </p:pic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2408" y="5160995"/>
                <a:ext cx="1133475" cy="466725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</p:pic>
        </p:grpSp>
      </p:grpSp>
      <p:pic>
        <p:nvPicPr>
          <p:cNvPr id="230" name="Picture 2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4329" y="4849422"/>
            <a:ext cx="1510744" cy="228516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345" y="2463657"/>
            <a:ext cx="3549901" cy="6267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7" name="TextBox 86"/>
          <p:cNvSpPr txBox="1"/>
          <p:nvPr/>
        </p:nvSpPr>
        <p:spPr>
          <a:xfrm>
            <a:off x="8311509" y="3554778"/>
            <a:ext cx="80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7964805" y="5681090"/>
            <a:ext cx="126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CRLB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0" y="121291"/>
            <a:ext cx="9144000" cy="567852"/>
          </a:xfrm>
        </p:spPr>
        <p:txBody>
          <a:bodyPr/>
          <a:lstStyle/>
          <a:p>
            <a:r>
              <a:rPr lang="en-US" sz="1200" dirty="0" smtClean="0">
                <a:solidFill>
                  <a:srgbClr val="0055A0"/>
                </a:solidFill>
              </a:rPr>
              <a:t>HEP estimation </a:t>
            </a:r>
            <a:r>
              <a:rPr lang="en-US" sz="1200" dirty="0">
                <a:solidFill>
                  <a:srgbClr val="0055A0"/>
                </a:solidFill>
              </a:rPr>
              <a:t>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</a:t>
            </a:r>
            <a:r>
              <a:rPr lang="en-US" sz="1200" dirty="0" smtClean="0">
                <a:solidFill>
                  <a:srgbClr val="0055A0"/>
                </a:solidFill>
                <a:sym typeface="Symbol" panose="05050102010706020507" pitchFamily="18" charset="2"/>
              </a:rPr>
              <a:t>fit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 smtClean="0"/>
              <a:t>From </a:t>
            </a:r>
            <a:r>
              <a:rPr lang="en-US" sz="2800" dirty="0"/>
              <a:t>CRLB to Fisher Information Part (FIP</a:t>
            </a:r>
            <a:r>
              <a:rPr lang="en-US" sz="2800" dirty="0" smtClean="0"/>
              <a:t>)</a:t>
            </a:r>
            <a:endParaRPr lang="en-US" sz="2800" dirty="0">
              <a:solidFill>
                <a:srgbClr val="005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>
          <a:xfrm flipV="1">
            <a:off x="-1" y="4512529"/>
            <a:ext cx="9128226" cy="170451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0" y="1500301"/>
            <a:ext cx="9144000" cy="301225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70740" y="5522684"/>
            <a:ext cx="457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984" y="1488097"/>
            <a:ext cx="896679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6782" y="4516048"/>
            <a:ext cx="8966795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/>
          <p:cNvGrpSpPr/>
          <p:nvPr/>
        </p:nvGrpSpPr>
        <p:grpSpPr>
          <a:xfrm>
            <a:off x="6798183" y="4242600"/>
            <a:ext cx="1738972" cy="540000"/>
            <a:chOff x="5574115" y="3459827"/>
            <a:chExt cx="1738972" cy="540000"/>
          </a:xfrm>
        </p:grpSpPr>
        <p:sp>
          <p:nvSpPr>
            <p:cNvPr id="221" name="Rectangle 220"/>
            <p:cNvSpPr/>
            <p:nvPr/>
          </p:nvSpPr>
          <p:spPr>
            <a:xfrm>
              <a:off x="5574115" y="3469851"/>
              <a:ext cx="1664536" cy="5155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5704823" y="3459827"/>
              <a:ext cx="1608264" cy="540000"/>
              <a:chOff x="5704823" y="3459827"/>
              <a:chExt cx="1608264" cy="540000"/>
            </a:xfrm>
          </p:grpSpPr>
          <p:sp>
            <p:nvSpPr>
              <p:cNvPr id="219" name="TextBox 218"/>
              <p:cNvSpPr txBox="1"/>
              <p:nvPr/>
            </p:nvSpPr>
            <p:spPr>
              <a:xfrm>
                <a:off x="6069514" y="3459827"/>
                <a:ext cx="1243573" cy="54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 smtClean="0">
                    <a:latin typeface="Century" panose="02040604050505020304" pitchFamily="18" charset="0"/>
                  </a:rPr>
                  <a:t>ignal events</a:t>
                </a:r>
                <a:endParaRPr lang="en-US" dirty="0">
                  <a:latin typeface="Century" panose="02040604050505020304" pitchFamily="18" charset="0"/>
                </a:endParaRPr>
              </a:p>
            </p:txBody>
          </p:sp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4823" y="3536658"/>
                <a:ext cx="695325" cy="409575"/>
              </a:xfrm>
              <a:prstGeom prst="rect">
                <a:avLst/>
              </a:prstGeom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6793664" y="1192239"/>
            <a:ext cx="1664536" cy="547636"/>
            <a:chOff x="6793664" y="1107296"/>
            <a:chExt cx="1664536" cy="547636"/>
          </a:xfrm>
        </p:grpSpPr>
        <p:grpSp>
          <p:nvGrpSpPr>
            <p:cNvPr id="254" name="Group 253"/>
            <p:cNvGrpSpPr/>
            <p:nvPr/>
          </p:nvGrpSpPr>
          <p:grpSpPr>
            <a:xfrm>
              <a:off x="6793664" y="1107296"/>
              <a:ext cx="1664536" cy="547636"/>
              <a:chOff x="6793664" y="1107296"/>
              <a:chExt cx="1664536" cy="547636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6793664" y="1114932"/>
                <a:ext cx="1664536" cy="54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7705054" y="1107296"/>
                <a:ext cx="753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 smtClean="0">
                    <a:latin typeface="Century" panose="02040604050505020304" pitchFamily="18" charset="0"/>
                  </a:rPr>
                  <a:t>ignal events</a:t>
                </a:r>
                <a:endParaRPr lang="en-US" dirty="0">
                  <a:latin typeface="Century" panose="02040604050505020304" pitchFamily="18" charset="0"/>
                </a:endParaRPr>
              </a:p>
            </p:txBody>
          </p:sp>
        </p:grpSp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3586" y="1179050"/>
              <a:ext cx="962025" cy="409575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>
            <a:off x="68175" y="3517430"/>
            <a:ext cx="8964000" cy="0"/>
          </a:xfrm>
          <a:prstGeom prst="line">
            <a:avLst/>
          </a:prstGeom>
          <a:ln w="1905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839345" y="3242492"/>
            <a:ext cx="1664536" cy="545569"/>
            <a:chOff x="5574115" y="2724746"/>
            <a:chExt cx="1664536" cy="545569"/>
          </a:xfrm>
        </p:grpSpPr>
        <p:sp>
          <p:nvSpPr>
            <p:cNvPr id="61" name="Rectangle 60"/>
            <p:cNvSpPr/>
            <p:nvPr/>
          </p:nvSpPr>
          <p:spPr>
            <a:xfrm>
              <a:off x="5574115" y="2724746"/>
              <a:ext cx="1664536" cy="54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85123" y="2747095"/>
              <a:ext cx="1497734" cy="523220"/>
              <a:chOff x="5685123" y="2747095"/>
              <a:chExt cx="1497734" cy="52322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281648" y="2747095"/>
                <a:ext cx="9012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 smtClean="0">
                    <a:latin typeface="Century" panose="02040604050505020304" pitchFamily="18" charset="0"/>
                  </a:rPr>
                  <a:t>ignal events</a:t>
                </a:r>
                <a:endParaRPr lang="en-US" dirty="0">
                  <a:latin typeface="Century" panose="02040604050505020304" pitchFamily="18" charset="0"/>
                </a:endParaRPr>
              </a:p>
            </p:txBody>
          </p: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5123" y="2763056"/>
                <a:ext cx="767339" cy="486605"/>
              </a:xfrm>
              <a:prstGeom prst="rect">
                <a:avLst/>
              </a:prstGeom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5843745" y="2217600"/>
            <a:ext cx="227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 factor out </a:t>
            </a:r>
          </a:p>
          <a:p>
            <a:pPr algn="ctr"/>
            <a:r>
              <a:rPr lang="en-US" sz="1200" dirty="0" smtClean="0"/>
              <a:t>detector/trigger acceptance </a:t>
            </a:r>
          </a:p>
          <a:p>
            <a:pPr algn="ctr"/>
            <a:r>
              <a:rPr lang="en-US" sz="1200" dirty="0" smtClean="0"/>
              <a:t>and compute FIP3 </a:t>
            </a:r>
          </a:p>
          <a:p>
            <a:pPr algn="ctr"/>
            <a:r>
              <a:rPr lang="en-US" sz="1200" dirty="0" smtClean="0"/>
              <a:t>with respect to S</a:t>
            </a:r>
            <a:r>
              <a:rPr lang="en-US" sz="1200" baseline="-25000" dirty="0" smtClean="0"/>
              <a:t>tot</a:t>
            </a:r>
            <a:endParaRPr lang="en-US" sz="1200" baseline="-25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5918" y="1164943"/>
            <a:ext cx="4984866" cy="4680000"/>
            <a:chOff x="155918" y="1080000"/>
            <a:chExt cx="4984866" cy="4680000"/>
          </a:xfrm>
        </p:grpSpPr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522094" y="1578257"/>
              <a:ext cx="2618690" cy="3672000"/>
              <a:chOff x="208170" y="1080000"/>
              <a:chExt cx="3139989" cy="3672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8170" y="1080000"/>
                <a:ext cx="3114650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Detector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Trigger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33509" y="2088000"/>
                <a:ext cx="3114650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 processing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3509" y="3096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rgbClr val="FF0000"/>
                    </a:solidFill>
                  </a:rPr>
                  <a:t>PHYSICS ANALYSIS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Event selection (Sig vs Bkg)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Event partitioning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8170" y="4104000"/>
                <a:ext cx="3114650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Max likelihood fit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14202" y="1448964"/>
              <a:ext cx="313506" cy="3989309"/>
              <a:chOff x="2614202" y="1448964"/>
              <a:chExt cx="313506" cy="3989309"/>
            </a:xfrm>
          </p:grpSpPr>
          <p:sp>
            <p:nvSpPr>
              <p:cNvPr id="18" name="Curved Left Arrow 17"/>
              <p:cNvSpPr/>
              <p:nvPr/>
            </p:nvSpPr>
            <p:spPr>
              <a:xfrm>
                <a:off x="2618218" y="1448964"/>
                <a:ext cx="299443" cy="949326"/>
              </a:xfrm>
              <a:prstGeom prst="curvedLeftArrow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urved Left Arrow 76"/>
              <p:cNvSpPr/>
              <p:nvPr/>
            </p:nvSpPr>
            <p:spPr>
              <a:xfrm>
                <a:off x="2628265" y="2460391"/>
                <a:ext cx="299443" cy="949326"/>
              </a:xfrm>
              <a:prstGeom prst="curvedLeftArrow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urved Left Arrow 77"/>
              <p:cNvSpPr/>
              <p:nvPr/>
            </p:nvSpPr>
            <p:spPr>
              <a:xfrm>
                <a:off x="2614202" y="3478283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urved Left Arrow 78"/>
              <p:cNvSpPr/>
              <p:nvPr/>
            </p:nvSpPr>
            <p:spPr>
              <a:xfrm>
                <a:off x="2614204" y="4488947"/>
                <a:ext cx="299443" cy="949326"/>
              </a:xfrm>
              <a:prstGeom prst="curvedLeftArrow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155918" y="1080000"/>
              <a:ext cx="2466998" cy="4680000"/>
              <a:chOff x="145513" y="1080000"/>
              <a:chExt cx="2958099" cy="46800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45513" y="1080000"/>
                <a:ext cx="2932755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Particles produced 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in beam collisions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70853" y="2088000"/>
                <a:ext cx="2932759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Raw data events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70853" y="3096000"/>
                <a:ext cx="2932759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Analysis object 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5513" y="4104000"/>
                <a:ext cx="2932755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Event counts in individual bins of a distribution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5513" y="5112000"/>
                <a:ext cx="2932755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Measured value of the parameter M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± 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722" y="5245938"/>
            <a:ext cx="1133475" cy="46672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grpSp>
        <p:nvGrpSpPr>
          <p:cNvPr id="74" name="Group 73"/>
          <p:cNvGrpSpPr/>
          <p:nvPr/>
        </p:nvGrpSpPr>
        <p:grpSpPr>
          <a:xfrm>
            <a:off x="5070349" y="1226158"/>
            <a:ext cx="1257300" cy="3542050"/>
            <a:chOff x="5268655" y="972767"/>
            <a:chExt cx="1257300" cy="3542050"/>
          </a:xfrm>
        </p:grpSpPr>
        <p:cxnSp>
          <p:nvCxnSpPr>
            <p:cNvPr id="75" name="Straight Arrow Connector 74"/>
            <p:cNvCxnSpPr>
              <a:endCxn id="90" idx="0"/>
            </p:cNvCxnSpPr>
            <p:nvPr/>
          </p:nvCxnSpPr>
          <p:spPr>
            <a:xfrm>
              <a:off x="5851657" y="1477592"/>
              <a:ext cx="0" cy="2522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8655" y="972767"/>
              <a:ext cx="1257300" cy="504825"/>
            </a:xfrm>
            <a:prstGeom prst="rect">
              <a:avLst/>
            </a:prstGeom>
            <a:ln w="38100">
              <a:solidFill>
                <a:srgbClr val="FF5050"/>
              </a:solidFill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6134" y="4000467"/>
              <a:ext cx="628650" cy="514350"/>
            </a:xfrm>
            <a:prstGeom prst="rect">
              <a:avLst/>
            </a:prstGeom>
            <a:ln w="38100">
              <a:solidFill>
                <a:srgbClr val="FF5050"/>
              </a:solidFill>
            </a:ln>
          </p:spPr>
        </p:pic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155159"/>
            <a:ext cx="9144000" cy="496084"/>
          </a:xfrm>
        </p:spPr>
        <p:txBody>
          <a:bodyPr/>
          <a:lstStyle/>
          <a:p>
            <a:r>
              <a:rPr lang="en-US" sz="1200" dirty="0" smtClean="0">
                <a:solidFill>
                  <a:srgbClr val="0055A0"/>
                </a:solidFill>
              </a:rPr>
              <a:t>HEP estimation </a:t>
            </a:r>
            <a:r>
              <a:rPr lang="en-US" sz="1200" dirty="0">
                <a:solidFill>
                  <a:srgbClr val="0055A0"/>
                </a:solidFill>
              </a:rPr>
              <a:t>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</a:t>
            </a:r>
            <a:r>
              <a:rPr lang="en-US" sz="1200" dirty="0" smtClean="0">
                <a:solidFill>
                  <a:srgbClr val="0055A0"/>
                </a:solidFill>
                <a:sym typeface="Symbol" panose="05050102010706020507" pitchFamily="18" charset="2"/>
              </a:rPr>
              <a:t>fit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400" dirty="0" smtClean="0"/>
              <a:t>Two optimization handles: event selection and partitioning</a:t>
            </a:r>
            <a:endParaRPr lang="en-US" sz="2400" dirty="0">
              <a:solidFill>
                <a:srgbClr val="0055A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981685" y="1758559"/>
            <a:ext cx="0" cy="1764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981685" y="3512492"/>
            <a:ext cx="0" cy="720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05391" y="1952539"/>
            <a:ext cx="72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FIP</a:t>
            </a:r>
            <a:r>
              <a:rPr lang="en-US" b="1" baseline="-25000" dirty="0" smtClean="0">
                <a:solidFill>
                  <a:srgbClr val="FF0000"/>
                </a:solidFill>
              </a:rPr>
              <a:t>ALL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14357" y="1900362"/>
            <a:ext cx="72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FIP</a:t>
            </a:r>
            <a:r>
              <a:rPr lang="en-US" b="1" baseline="-25000" dirty="0" smtClean="0">
                <a:solidFill>
                  <a:srgbClr val="FF0000"/>
                </a:solidFill>
              </a:rPr>
              <a:t>ACC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2769" y="3686809"/>
            <a:ext cx="72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FIP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7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17837"/>
          </a:xfrm>
        </p:spPr>
        <p:txBody>
          <a:bodyPr/>
          <a:lstStyle/>
          <a:p>
            <a:r>
              <a:rPr lang="en-US" dirty="0" smtClean="0"/>
              <a:t>1 – Binned fit of a parameter </a:t>
            </a:r>
            <a:r>
              <a:rPr lang="en-US" dirty="0" smtClean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80685" y="1069274"/>
            <a:ext cx="2649961" cy="2777989"/>
            <a:chOff x="280685" y="971616"/>
            <a:chExt cx="2649961" cy="27779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5" y="971616"/>
              <a:ext cx="2649961" cy="34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85" y="1317644"/>
              <a:ext cx="2590705" cy="243196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06931" y="2170303"/>
              <a:ext cx="1045029" cy="165643"/>
            </a:xfrm>
            <a:prstGeom prst="rect">
              <a:avLst/>
            </a:prstGeom>
            <a:noFill/>
            <a:ln w="2857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6161" y="3565376"/>
              <a:ext cx="699247" cy="18422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3322431" y="1004172"/>
            <a:ext cx="3427169" cy="2962256"/>
            <a:chOff x="5501768" y="2969818"/>
            <a:chExt cx="3427169" cy="2962256"/>
          </a:xfrm>
        </p:grpSpPr>
        <p:sp>
          <p:nvSpPr>
            <p:cNvPr id="47" name="Rectangle 46"/>
            <p:cNvSpPr/>
            <p:nvPr/>
          </p:nvSpPr>
          <p:spPr>
            <a:xfrm>
              <a:off x="5501768" y="2969818"/>
              <a:ext cx="3427169" cy="296225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1768" y="3018605"/>
              <a:ext cx="34271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There are two handles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t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o minimize the statistical error </a:t>
              </a:r>
              <a:r>
                <a:rPr lang="en-US" sz="2400" b="1" i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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: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74749" y="4288526"/>
              <a:ext cx="31772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9CC"/>
                  </a:solidFill>
                </a:rPr>
                <a:t>1. Event selection</a:t>
              </a:r>
            </a:p>
            <a:p>
              <a:pPr algn="ctr"/>
              <a:r>
                <a:rPr lang="en-US" sz="1600" dirty="0"/>
                <a:t>S</a:t>
              </a:r>
              <a:r>
                <a:rPr lang="en-US" sz="1600" dirty="0" smtClean="0"/>
                <a:t>ignal-background discrimination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4749" y="5088620"/>
              <a:ext cx="31772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50"/>
                  </a:solidFill>
                </a:rPr>
                <a:t>2. Event partitioning</a:t>
              </a:r>
            </a:p>
            <a:p>
              <a:pPr algn="ctr"/>
              <a:r>
                <a:rPr lang="en-US" sz="1600" dirty="0"/>
                <a:t>V</a:t>
              </a:r>
              <a:r>
                <a:rPr lang="en-US" sz="1600" dirty="0" smtClean="0"/>
                <a:t>ariable(s) for the distribution fit</a:t>
              </a:r>
              <a:endParaRPr lang="en-US" sz="1600" dirty="0"/>
            </a:p>
          </p:txBody>
        </p:sp>
      </p:grpSp>
      <p:cxnSp>
        <p:nvCxnSpPr>
          <p:cNvPr id="26" name="Straight Arrow Connector 25"/>
          <p:cNvCxnSpPr>
            <a:stCxn id="21" idx="3"/>
            <a:endCxn id="23" idx="1"/>
          </p:cNvCxnSpPr>
          <p:nvPr/>
        </p:nvCxnSpPr>
        <p:spPr>
          <a:xfrm>
            <a:off x="1751960" y="2350783"/>
            <a:ext cx="1743452" cy="326040"/>
          </a:xfrm>
          <a:prstGeom prst="straightConnector1">
            <a:avLst/>
          </a:prstGeom>
          <a:ln w="28575"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  <a:endCxn id="24" idx="1"/>
          </p:cNvCxnSpPr>
          <p:nvPr/>
        </p:nvCxnSpPr>
        <p:spPr>
          <a:xfrm flipV="1">
            <a:off x="2835408" y="3476917"/>
            <a:ext cx="660004" cy="27823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199021" y="4654249"/>
            <a:ext cx="5802146" cy="1332237"/>
            <a:chOff x="3265014" y="1278814"/>
            <a:chExt cx="5802146" cy="13322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5014" y="1333512"/>
              <a:ext cx="5371840" cy="49739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297636" y="2010887"/>
              <a:ext cx="57695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u="sng" dirty="0" smtClean="0"/>
                <a:t>I only discuss the </a:t>
              </a:r>
              <a:r>
                <a:rPr lang="en-US" sz="2000" b="1" i="1" u="sng" dirty="0" smtClean="0">
                  <a:solidFill>
                    <a:srgbClr val="FF0000"/>
                  </a:solidFill>
                </a:rPr>
                <a:t>statistical error </a:t>
              </a:r>
              <a:r>
                <a:rPr lang="en-US" sz="2000" b="1" i="1" u="sng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</a:t>
              </a:r>
              <a:r>
                <a:rPr lang="en-US" sz="2000" i="1" u="sng" dirty="0" smtClean="0"/>
                <a:t>  in this talk</a:t>
              </a:r>
            </a:p>
            <a:p>
              <a:pPr algn="ctr"/>
              <a:endParaRPr lang="en-US" sz="100" dirty="0" smtClean="0"/>
            </a:p>
            <a:p>
              <a:pPr algn="ctr"/>
              <a:r>
                <a:rPr lang="en-US" sz="1200" dirty="0" smtClean="0"/>
                <a:t>(I ignore systematic errors, even if at LHC they are the limitation)</a:t>
              </a:r>
              <a:endParaRPr lang="en-US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79576" y="1278814"/>
              <a:ext cx="1483019" cy="6118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2" idx="2"/>
              <a:endCxn id="31" idx="0"/>
            </p:cNvCxnSpPr>
            <p:nvPr/>
          </p:nvCxnSpPr>
          <p:spPr>
            <a:xfrm>
              <a:off x="5421086" y="1890695"/>
              <a:ext cx="761312" cy="1201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051748" y="1929028"/>
            <a:ext cx="19194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M</a:t>
            </a:r>
            <a:r>
              <a:rPr lang="en-US" sz="1600" dirty="0" smtClean="0">
                <a:solidFill>
                  <a:srgbClr val="00B0F0"/>
                </a:solidFill>
              </a:rPr>
              <a:t>y CHEP2018 talk: event selection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09668" y="3138397"/>
            <a:ext cx="19615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This CHEP2019 talk: event partitioning</a:t>
            </a:r>
          </a:p>
          <a:p>
            <a:pPr algn="ctr"/>
            <a:r>
              <a:rPr lang="en-US" dirty="0" smtClean="0"/>
              <a:t>(selection is a special case of partitioning)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23" idx="3"/>
            <a:endCxn id="15" idx="1"/>
          </p:cNvCxnSpPr>
          <p:nvPr/>
        </p:nvCxnSpPr>
        <p:spPr>
          <a:xfrm flipV="1">
            <a:off x="6672670" y="2175250"/>
            <a:ext cx="379078" cy="50157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35" idx="1"/>
          </p:cNvCxnSpPr>
          <p:nvPr/>
        </p:nvCxnSpPr>
        <p:spPr>
          <a:xfrm>
            <a:off x="6672670" y="3476917"/>
            <a:ext cx="336998" cy="1231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97493"/>
                <a:ext cx="9144000" cy="517837"/>
              </a:xfrm>
            </p:spPr>
            <p:txBody>
              <a:bodyPr/>
              <a:lstStyle/>
              <a:p>
                <a:r>
                  <a:rPr lang="en-US" sz="2000" dirty="0"/>
                  <a:t>1</a:t>
                </a:r>
                <a:r>
                  <a:rPr lang="en-US" sz="2000" dirty="0" smtClean="0"/>
                  <a:t> – Binned fit of a parameter </a:t>
                </a:r>
                <a:r>
                  <a:rPr lang="en-US" sz="2000" dirty="0" smtClean="0">
                    <a:solidFill>
                      <a:srgbClr val="0055A0"/>
                    </a:solidFill>
                    <a:sym typeface="Symbol" panose="05050102010706020507" pitchFamily="18" charset="2"/>
                  </a:rPr>
                  <a:t></a:t>
                </a:r>
                <a:br>
                  <a:rPr lang="en-US" sz="2000" dirty="0" smtClean="0">
                    <a:solidFill>
                      <a:srgbClr val="0055A0"/>
                    </a:solidFill>
                    <a:sym typeface="Symbol" panose="05050102010706020507" pitchFamily="18" charset="2"/>
                  </a:rPr>
                </a:br>
                <a:r>
                  <a:rPr lang="en-US" sz="2800" dirty="0" smtClean="0">
                    <a:solidFill>
                      <a:srgbClr val="0055A0"/>
                    </a:solidFill>
                    <a:sym typeface="Symbol" panose="05050102010706020507" pitchFamily="18" charset="2"/>
                  </a:rPr>
                  <a:t>Fisher Information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0055A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55A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55A0"/>
                                </a:solidFill>
                                <a:sym typeface="Symbol" panose="05050102010706020507" pitchFamily="18" charset="2"/>
                              </a:rPr>
                              <m:t>)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0055A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55A0"/>
                    </a:solidFill>
                    <a:sym typeface="Symbol" panose="05050102010706020507" pitchFamily="18" charset="2"/>
                  </a:rPr>
                  <a:t> from bin-by-bin sensitivities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97493"/>
                <a:ext cx="9144000" cy="517837"/>
              </a:xfrm>
              <a:blipFill>
                <a:blip r:embed="rId2"/>
                <a:stretch>
                  <a:fillRect l="-133" t="-52941" r="-133" b="-5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80685" y="1069274"/>
            <a:ext cx="2649961" cy="2777989"/>
            <a:chOff x="280685" y="971616"/>
            <a:chExt cx="2649961" cy="27779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85" y="971616"/>
              <a:ext cx="2649961" cy="34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85" y="1317644"/>
              <a:ext cx="2590705" cy="2431961"/>
            </a:xfrm>
            <a:prstGeom prst="rect">
              <a:avLst/>
            </a:prstGeom>
          </p:spPr>
        </p:pic>
      </p:grp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74297" y="5362930"/>
            <a:ext cx="3382415" cy="385275"/>
            <a:chOff x="3265014" y="1278814"/>
            <a:chExt cx="5371840" cy="61188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5014" y="1333512"/>
              <a:ext cx="5371840" cy="49739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679576" y="1278814"/>
              <a:ext cx="1483019" cy="6118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60035" y="1249609"/>
            <a:ext cx="4783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For a given partitioning scheme with K bins</a:t>
            </a:r>
            <a:endParaRPr lang="en-US" sz="1600" dirty="0" smtClean="0"/>
          </a:p>
          <a:p>
            <a:pPr algn="ctr"/>
            <a:r>
              <a:rPr lang="en-US" sz="1600" dirty="0" smtClean="0"/>
              <a:t>(n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 is the number of selected events in bin k):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8" idx="2"/>
            <a:endCxn id="15" idx="0"/>
          </p:cNvCxnSpPr>
          <p:nvPr/>
        </p:nvCxnSpPr>
        <p:spPr>
          <a:xfrm>
            <a:off x="7512648" y="2496311"/>
            <a:ext cx="571190" cy="9995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5922" y="2126979"/>
            <a:ext cx="305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Bin-by-bin sensitivity to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6074" y="2238523"/>
            <a:ext cx="204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Statistical errors:</a:t>
            </a:r>
          </a:p>
          <a:p>
            <a:pPr algn="ctr"/>
            <a:r>
              <a:rPr lang="en-US" sz="1600" dirty="0" smtClean="0">
                <a:sym typeface="Symbol" panose="05050102010706020507" pitchFamily="18" charset="2"/>
              </a:rPr>
              <a:t>information </a:t>
            </a:r>
            <a:r>
              <a:rPr lang="en-US" sz="1600" dirty="0">
                <a:sym typeface="Symbol" panose="05050102010706020507" pitchFamily="18" charset="2"/>
              </a:rPr>
              <a:t>adds </a:t>
            </a:r>
            <a:r>
              <a:rPr lang="en-US" sz="1600" dirty="0" smtClean="0">
                <a:sym typeface="Symbol" panose="05050102010706020507" pitchFamily="18" charset="2"/>
              </a:rPr>
              <a:t>up</a:t>
            </a:r>
          </a:p>
          <a:p>
            <a:pPr algn="ctr"/>
            <a:r>
              <a:rPr lang="en-US" sz="1600" dirty="0" smtClean="0">
                <a:sym typeface="Symbol" panose="05050102010706020507" pitchFamily="18" charset="2"/>
              </a:rPr>
              <a:t>(independent bins)</a:t>
            </a:r>
            <a:r>
              <a:rPr lang="en-US" sz="1600" dirty="0" smtClean="0"/>
              <a:t> </a:t>
            </a: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210113" y="3305804"/>
            <a:ext cx="5683513" cy="1270098"/>
            <a:chOff x="3210113" y="3305804"/>
            <a:chExt cx="5683513" cy="12700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6074" y="3493313"/>
              <a:ext cx="5377962" cy="9264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42744" y="3454988"/>
              <a:ext cx="454114" cy="9578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12648" y="3495831"/>
              <a:ext cx="1142380" cy="9578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0827" y="3998737"/>
              <a:ext cx="736946" cy="2826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10113" y="3305804"/>
              <a:ext cx="5683513" cy="127009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4449335" y="3069520"/>
            <a:ext cx="920466" cy="385468"/>
          </a:xfrm>
          <a:prstGeom prst="straightConnector1">
            <a:avLst/>
          </a:prstGeom>
          <a:ln w="3175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531882" y="4140059"/>
            <a:ext cx="2578945" cy="12228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42898" y="4785230"/>
            <a:ext cx="265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Minimizing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</a:t>
            </a:r>
            <a:r>
              <a:rPr lang="en-US" sz="2400" b="1" dirty="0" smtClean="0">
                <a:solidFill>
                  <a:srgbClr val="FF0000"/>
                </a:solidFill>
              </a:rPr>
              <a:t> is equivalent to maximizing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856114">
            <a:off x="2844855" y="3401636"/>
            <a:ext cx="1882772" cy="215444"/>
          </a:xfrm>
          <a:prstGeom prst="rect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Recap CHEP2018 talk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626429" y="1003959"/>
            <a:ext cx="4474028" cy="1518823"/>
            <a:chOff x="5050968" y="1101933"/>
            <a:chExt cx="4049488" cy="1518823"/>
          </a:xfrm>
        </p:grpSpPr>
        <p:sp>
          <p:nvSpPr>
            <p:cNvPr id="53" name="Rectangle 52"/>
            <p:cNvSpPr/>
            <p:nvPr/>
          </p:nvSpPr>
          <p:spPr>
            <a:xfrm>
              <a:off x="5050970" y="1101933"/>
              <a:ext cx="4049486" cy="151882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0968" y="1115273"/>
              <a:ext cx="4049487" cy="1461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</a:rPr>
                <a:t>M</a:t>
              </a:r>
              <a:r>
                <a:rPr lang="en-US" sz="1800" b="1" dirty="0" smtClean="0">
                  <a:solidFill>
                    <a:srgbClr val="00B0F0"/>
                  </a:solidFill>
                </a:rPr>
                <a:t>y CHEP2018 talk: </a:t>
              </a:r>
            </a:p>
            <a:p>
              <a:pPr algn="ctr"/>
              <a:r>
                <a:rPr lang="en-US" sz="1800" b="1" dirty="0" smtClean="0">
                  <a:solidFill>
                    <a:srgbClr val="FF0000"/>
                  </a:solidFill>
                </a:rPr>
                <a:t>FIP </a:t>
              </a:r>
              <a:r>
                <a:rPr lang="en-US" sz="1800" b="1" dirty="0" smtClean="0">
                  <a:solidFill>
                    <a:srgbClr val="00B0F0"/>
                  </a:solidFill>
                </a:rPr>
                <a:t>evaluation of event selection</a:t>
              </a:r>
            </a:p>
            <a:p>
              <a:pPr algn="ctr"/>
              <a:endParaRPr lang="en-US" sz="500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sz="1800" dirty="0" smtClean="0"/>
                <a:t>For a given data set and given partitioning, </a:t>
              </a:r>
            </a:p>
            <a:p>
              <a:pPr algn="ctr"/>
              <a:r>
                <a:rPr lang="en-US" sz="1800" u="sng" dirty="0" smtClean="0"/>
                <a:t>FIP compares </a:t>
              </a:r>
              <a:r>
                <a:rPr lang="en-US" sz="1800" u="sng" dirty="0"/>
                <a:t>I</a:t>
              </a:r>
              <a:r>
                <a:rPr lang="en-US" sz="1800" u="sng" baseline="-25000" dirty="0">
                  <a:sym typeface="Symbol" panose="05050102010706020507" pitchFamily="18" charset="2"/>
                </a:rPr>
                <a:t></a:t>
              </a:r>
              <a:r>
                <a:rPr lang="en-US" sz="1800" u="sng" dirty="0"/>
                <a:t> </a:t>
              </a:r>
              <a:r>
                <a:rPr lang="en-US" sz="1800" u="sng" dirty="0" smtClean="0"/>
                <a:t>to </a:t>
              </a:r>
              <a:r>
                <a:rPr lang="en-US" sz="1800" u="sng" dirty="0"/>
                <a:t>I</a:t>
              </a:r>
              <a:r>
                <a:rPr lang="en-US" sz="1800" u="sng" baseline="-25000" dirty="0" smtClean="0">
                  <a:sym typeface="Symbol" panose="05050102010706020507" pitchFamily="18" charset="2"/>
                </a:rPr>
                <a:t></a:t>
              </a:r>
              <a:r>
                <a:rPr lang="en-US" sz="1800" u="sng" baseline="30000" dirty="0" smtClean="0">
                  <a:sym typeface="Symbol" panose="05050102010706020507" pitchFamily="18" charset="2"/>
                </a:rPr>
                <a:t>(ideal) </a:t>
              </a:r>
              <a:r>
                <a:rPr lang="en-US" sz="1800" u="sng" dirty="0" smtClean="0"/>
                <a:t>for the </a:t>
              </a:r>
              <a:r>
                <a:rPr lang="en-US" sz="1800" b="1" u="sng" dirty="0" smtClean="0">
                  <a:solidFill>
                    <a:srgbClr val="00B0F0"/>
                  </a:solidFill>
                </a:rPr>
                <a:t>ideal selection</a:t>
              </a:r>
              <a:r>
                <a:rPr lang="en-US" sz="1800" u="sng" dirty="0" smtClean="0"/>
                <a:t> (select all signal, reject all bkg) </a:t>
              </a:r>
              <a:endParaRPr lang="en-US" sz="1800" u="sng" dirty="0"/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103953" y="1069275"/>
            <a:ext cx="4436032" cy="1782672"/>
            <a:chOff x="280685" y="1069275"/>
            <a:chExt cx="4436032" cy="1782672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280685" y="1069275"/>
              <a:ext cx="1700515" cy="1782672"/>
              <a:chOff x="280685" y="971616"/>
              <a:chExt cx="2649961" cy="277798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0685" y="971616"/>
                <a:ext cx="2649961" cy="34602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685" y="1317644"/>
                <a:ext cx="2590705" cy="2431961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706931" y="2170303"/>
                <a:ext cx="1045029" cy="165643"/>
              </a:xfrm>
              <a:prstGeom prst="rect">
                <a:avLst/>
              </a:prstGeom>
              <a:noFill/>
              <a:ln w="28575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36161" y="3565376"/>
                <a:ext cx="699247" cy="18422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2128194" y="1072276"/>
              <a:ext cx="2588523" cy="1587577"/>
              <a:chOff x="5309635" y="3602807"/>
              <a:chExt cx="3595625" cy="218462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309635" y="3602807"/>
                <a:ext cx="3595625" cy="63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There are two handles to </a:t>
                </a:r>
              </a:p>
              <a:p>
                <a:pPr algn="ctr"/>
                <a:r>
                  <a:rPr lang="en-US" sz="1200" dirty="0" smtClean="0"/>
                  <a:t>minimize the statistical error </a:t>
                </a:r>
                <a:r>
                  <a:rPr lang="en-US" sz="1200" i="1" dirty="0" smtClean="0">
                    <a:sym typeface="Symbol" panose="05050102010706020507" pitchFamily="18" charset="2"/>
                  </a:rPr>
                  <a:t></a:t>
                </a:r>
                <a:r>
                  <a:rPr lang="en-US" sz="1200" i="1" dirty="0" smtClean="0"/>
                  <a:t> </a:t>
                </a:r>
                <a:r>
                  <a:rPr lang="en-US" sz="1200" dirty="0" smtClean="0"/>
                  <a:t>: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32580" y="4288526"/>
                <a:ext cx="3143575" cy="69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99CC"/>
                    </a:solidFill>
                  </a:rPr>
                  <a:t>1. Event selection</a:t>
                </a:r>
              </a:p>
              <a:p>
                <a:pPr algn="ctr"/>
                <a:r>
                  <a:rPr lang="en-US" sz="1100" dirty="0"/>
                  <a:t>S</a:t>
                </a:r>
                <a:r>
                  <a:rPr lang="en-US" sz="1100" dirty="0" smtClean="0"/>
                  <a:t>ignal-background discrimination</a:t>
                </a:r>
                <a:endParaRPr lang="en-US" sz="11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32580" y="5088618"/>
                <a:ext cx="3227294" cy="69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B050"/>
                    </a:solidFill>
                  </a:rPr>
                  <a:t>2. Event partitioning</a:t>
                </a:r>
              </a:p>
              <a:p>
                <a:pPr algn="ctr"/>
                <a:r>
                  <a:rPr lang="en-US" sz="1100" dirty="0"/>
                  <a:t>V</a:t>
                </a:r>
                <a:r>
                  <a:rPr lang="en-US" sz="1100" dirty="0" smtClean="0"/>
                  <a:t>ariable(s) for the distribution fit</a:t>
                </a:r>
                <a:endParaRPr lang="en-US" sz="1100" dirty="0"/>
              </a:p>
            </p:txBody>
          </p:sp>
        </p:grpSp>
        <p:cxnSp>
          <p:nvCxnSpPr>
            <p:cNvPr id="26" name="Straight Arrow Connector 25"/>
            <p:cNvCxnSpPr>
              <a:stCxn id="21" idx="3"/>
              <a:endCxn id="23" idx="1"/>
            </p:cNvCxnSpPr>
            <p:nvPr/>
          </p:nvCxnSpPr>
          <p:spPr>
            <a:xfrm flipV="1">
              <a:off x="1224822" y="1824507"/>
              <a:ext cx="991881" cy="67129"/>
            </a:xfrm>
            <a:prstGeom prst="straightConnector1">
              <a:avLst/>
            </a:prstGeom>
            <a:ln w="28575">
              <a:solidFill>
                <a:srgbClr val="0099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3"/>
              <a:endCxn id="24" idx="1"/>
            </p:cNvCxnSpPr>
            <p:nvPr/>
          </p:nvCxnSpPr>
          <p:spPr>
            <a:xfrm flipV="1">
              <a:off x="1920084" y="2405938"/>
              <a:ext cx="296619" cy="38689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3" idx="3"/>
            <a:endCxn id="53" idx="1"/>
          </p:cNvCxnSpPr>
          <p:nvPr/>
        </p:nvCxnSpPr>
        <p:spPr>
          <a:xfrm flipV="1">
            <a:off x="4303059" y="1763371"/>
            <a:ext cx="323372" cy="611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517837"/>
          </a:xfrm>
        </p:spPr>
        <p:txBody>
          <a:bodyPr/>
          <a:lstStyle/>
          <a:p>
            <a:r>
              <a:rPr lang="en-US" sz="2000" dirty="0" smtClean="0"/>
              <a:t>1 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dirty="0" smtClean="0">
                <a:solidFill>
                  <a:srgbClr val="0055A0"/>
                </a:solidFill>
                <a:sym typeface="Symbol" panose="05050102010706020507" pitchFamily="18" charset="2"/>
              </a:rPr>
              <a:t>Fisher Information Part (FIP)</a:t>
            </a:r>
            <a:endParaRPr lang="en-US" sz="36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-43544" y="3399109"/>
            <a:ext cx="4669974" cy="2675120"/>
            <a:chOff x="-56272" y="3214052"/>
            <a:chExt cx="4844204" cy="2675120"/>
          </a:xfrm>
        </p:grpSpPr>
        <p:sp>
          <p:nvSpPr>
            <p:cNvPr id="39" name="Rectangle 38"/>
            <p:cNvSpPr/>
            <p:nvPr/>
          </p:nvSpPr>
          <p:spPr>
            <a:xfrm>
              <a:off x="82086" y="3214052"/>
              <a:ext cx="4705846" cy="267512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5002" y="5462919"/>
              <a:ext cx="4691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FIP is a metric between 0 and 1</a:t>
              </a:r>
              <a:r>
                <a:rPr kumimoji="0" lang="en-US" b="1" i="1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– </a:t>
              </a:r>
              <a:r>
                <a:rPr kumimoji="0" lang="en-US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higher</a:t>
              </a:r>
              <a:r>
                <a:rPr kumimoji="0" lang="en-US" b="1" i="1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is better</a:t>
              </a:r>
              <a:endPara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29" y="4505525"/>
              <a:ext cx="4213485" cy="74392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-56272" y="3376950"/>
              <a:ext cx="4656971" cy="9434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159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lvl="1" indent="-1714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–"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143000" marR="0" lvl="2" indent="-1270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600200" marR="0" lvl="3" indent="-1397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–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057400" marR="0" lvl="4" indent="-1397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»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514600" marR="0" lvl="5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971800" marR="0" lvl="6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429000" marR="0" lvl="7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886200" marR="0" lvl="8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27000" indent="0" algn="ctr">
                <a:buFont typeface="Arial"/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Fisher Information Part (FIP)</a:t>
              </a:r>
              <a:r>
                <a:rPr lang="en-US" sz="1800" dirty="0" smtClean="0"/>
                <a:t>: the fraction of the information available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“in an ideal case”</a:t>
              </a:r>
              <a:r>
                <a:rPr lang="en-US" sz="1800" dirty="0" smtClean="0"/>
                <a:t> retained by a given analysis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4932567" y="2938717"/>
            <a:ext cx="4049486" cy="1574403"/>
            <a:chOff x="5050970" y="1101933"/>
            <a:chExt cx="4049486" cy="1574403"/>
          </a:xfrm>
        </p:grpSpPr>
        <p:sp>
          <p:nvSpPr>
            <p:cNvPr id="60" name="Rectangle 59"/>
            <p:cNvSpPr/>
            <p:nvPr/>
          </p:nvSpPr>
          <p:spPr>
            <a:xfrm>
              <a:off x="5050970" y="1101933"/>
              <a:ext cx="4049486" cy="1574403"/>
            </a:xfrm>
            <a:prstGeom prst="rect">
              <a:avLst/>
            </a:prstGeom>
            <a:solidFill>
              <a:srgbClr val="FFFFCC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65270" y="1139873"/>
              <a:ext cx="3820886" cy="1461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00B050"/>
                  </a:solidFill>
                </a:rPr>
                <a:t>This CHEP2019 talk: </a:t>
              </a:r>
            </a:p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FIP</a:t>
              </a:r>
              <a:r>
                <a:rPr lang="en-US" sz="1800" b="1" i="1" dirty="0" smtClean="0">
                  <a:solidFill>
                    <a:srgbClr val="00B050"/>
                  </a:solidFill>
                </a:rPr>
                <a:t> evaluation of event partitioning</a:t>
              </a:r>
            </a:p>
            <a:p>
              <a:pPr algn="ctr"/>
              <a:endParaRPr lang="en-US" sz="500" i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sz="1800" i="1" dirty="0" smtClean="0"/>
                <a:t>For a given data set,</a:t>
              </a:r>
            </a:p>
            <a:p>
              <a:pPr algn="ctr"/>
              <a:r>
                <a:rPr lang="en-US" sz="1800" i="1" u="sng" dirty="0" smtClean="0"/>
                <a:t>FIP compares </a:t>
              </a:r>
              <a:r>
                <a:rPr lang="en-US" sz="1800" i="1" u="sng" dirty="0"/>
                <a:t>I</a:t>
              </a:r>
              <a:r>
                <a:rPr lang="en-US" sz="1800" i="1" u="sng" baseline="-25000" dirty="0">
                  <a:sym typeface="Symbol" panose="05050102010706020507" pitchFamily="18" charset="2"/>
                </a:rPr>
                <a:t></a:t>
              </a:r>
              <a:r>
                <a:rPr lang="en-US" sz="1800" i="1" u="sng" dirty="0"/>
                <a:t> </a:t>
              </a:r>
              <a:r>
                <a:rPr lang="en-US" sz="1800" i="1" u="sng" dirty="0" smtClean="0"/>
                <a:t>to </a:t>
              </a:r>
              <a:r>
                <a:rPr lang="en-US" sz="1800" i="1" u="sng" dirty="0"/>
                <a:t>I</a:t>
              </a:r>
              <a:r>
                <a:rPr lang="en-US" sz="1800" i="1" u="sng" baseline="-25000" dirty="0" smtClean="0">
                  <a:sym typeface="Symbol" panose="05050102010706020507" pitchFamily="18" charset="2"/>
                </a:rPr>
                <a:t></a:t>
              </a:r>
              <a:r>
                <a:rPr lang="en-US" sz="1800" i="1" u="sng" baseline="30000" dirty="0" smtClean="0">
                  <a:sym typeface="Symbol" panose="05050102010706020507" pitchFamily="18" charset="2"/>
                </a:rPr>
                <a:t>(ideal) </a:t>
              </a:r>
              <a:r>
                <a:rPr lang="en-US" sz="1800" i="1" u="sng" dirty="0" smtClean="0"/>
                <a:t>for the </a:t>
              </a:r>
              <a:r>
                <a:rPr lang="en-US" sz="1800" b="1" i="1" u="sng" dirty="0" smtClean="0">
                  <a:solidFill>
                    <a:srgbClr val="00B050"/>
                  </a:solidFill>
                </a:rPr>
                <a:t>ideal partitioning</a:t>
              </a:r>
              <a:r>
                <a:rPr lang="en-US" sz="1800" i="1" u="sng" dirty="0" smtClean="0"/>
                <a:t> (and the ideal selection)</a:t>
              </a:r>
              <a:endParaRPr lang="en-US" sz="1800" i="1" u="sng" dirty="0"/>
            </a:p>
          </p:txBody>
        </p:sp>
      </p:grpSp>
      <p:cxnSp>
        <p:nvCxnSpPr>
          <p:cNvPr id="28" name="Straight Arrow Connector 27"/>
          <p:cNvCxnSpPr>
            <a:stCxn id="24" idx="2"/>
            <a:endCxn id="60" idx="1"/>
          </p:cNvCxnSpPr>
          <p:nvPr/>
        </p:nvCxnSpPr>
        <p:spPr>
          <a:xfrm>
            <a:off x="3201650" y="2659853"/>
            <a:ext cx="1730917" cy="10660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55141" y="4866845"/>
            <a:ext cx="4250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But what is the smallest statistical error achievable on a given data set with ideal partitioning and selection?</a:t>
            </a:r>
          </a:p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Enter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event-by-event sensitivities</a:t>
            </a:r>
            <a:endParaRPr lang="en-GB" sz="1800" b="1" i="1" u="sng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>
            <a:stCxn id="60" idx="2"/>
            <a:endCxn id="65" idx="0"/>
          </p:cNvCxnSpPr>
          <p:nvPr/>
        </p:nvCxnSpPr>
        <p:spPr>
          <a:xfrm>
            <a:off x="6957310" y="4513120"/>
            <a:ext cx="11846" cy="353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856114">
            <a:off x="-57651" y="3346511"/>
            <a:ext cx="1882772" cy="215444"/>
          </a:xfrm>
          <a:prstGeom prst="rect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Recap CHEP2018 talk</a:t>
            </a:r>
            <a:endParaRPr lang="en-GB" b="1" dirty="0">
              <a:solidFill>
                <a:srgbClr val="00B0F0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48090" y="5069082"/>
            <a:ext cx="3884477" cy="288000"/>
            <a:chOff x="1048090" y="5069082"/>
            <a:chExt cx="3884477" cy="288000"/>
          </a:xfrm>
        </p:grpSpPr>
        <p:sp>
          <p:nvSpPr>
            <p:cNvPr id="32" name="Rectangle 31"/>
            <p:cNvSpPr/>
            <p:nvPr/>
          </p:nvSpPr>
          <p:spPr>
            <a:xfrm>
              <a:off x="1048090" y="5069082"/>
              <a:ext cx="778206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V="1">
              <a:off x="1826296" y="5069082"/>
              <a:ext cx="3106271" cy="144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2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45488" y="2565667"/>
            <a:ext cx="5323816" cy="230511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17837"/>
          </a:xfrm>
        </p:spPr>
        <p:txBody>
          <a:bodyPr/>
          <a:lstStyle/>
          <a:p>
            <a:r>
              <a:rPr lang="en-US" sz="2000" dirty="0" smtClean="0"/>
              <a:t>1 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dirty="0" smtClean="0">
                <a:solidFill>
                  <a:srgbClr val="0055A0"/>
                </a:solidFill>
                <a:sym typeface="Symbol" panose="05050102010706020507" pitchFamily="18" charset="2"/>
              </a:rPr>
              <a:t>Event-by-event Monte Carlo reweighting</a:t>
            </a:r>
            <a:endParaRPr lang="en-US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80685" y="1069274"/>
            <a:ext cx="2649961" cy="2777989"/>
            <a:chOff x="280685" y="971616"/>
            <a:chExt cx="2649961" cy="27779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5" y="971616"/>
              <a:ext cx="2649961" cy="34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85" y="1317644"/>
              <a:ext cx="2590705" cy="243196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24687" y="2019377"/>
              <a:ext cx="1045029" cy="1656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cxnSp>
        <p:nvCxnSpPr>
          <p:cNvPr id="26" name="Straight Arrow Connector 25"/>
          <p:cNvCxnSpPr>
            <a:stCxn id="21" idx="2"/>
            <a:endCxn id="28" idx="0"/>
          </p:cNvCxnSpPr>
          <p:nvPr/>
        </p:nvCxnSpPr>
        <p:spPr>
          <a:xfrm>
            <a:off x="1247202" y="2282678"/>
            <a:ext cx="587703" cy="16148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9" y="3897527"/>
            <a:ext cx="3418671" cy="5568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064817" y="1029990"/>
            <a:ext cx="465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Fit for </a:t>
            </a:r>
            <a:r>
              <a:rPr lang="en-US" sz="2000" dirty="0" smtClean="0">
                <a:sym typeface="Symbol" panose="05050102010706020507" pitchFamily="18" charset="2"/>
              </a:rPr>
              <a:t>  Compare data in bin k to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model prediction n</a:t>
            </a:r>
            <a:r>
              <a:rPr lang="en-US" sz="20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as a function of 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711" y="1686009"/>
            <a:ext cx="3862965" cy="660414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745488" y="2565667"/>
            <a:ext cx="5323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1. Generate signal sample </a:t>
            </a:r>
            <a:r>
              <a:rPr lang="en-US" sz="1800" i="1" dirty="0"/>
              <a:t>at </a:t>
            </a:r>
            <a:r>
              <a:rPr lang="en-US" sz="1800" i="1" dirty="0">
                <a:sym typeface="Symbol" panose="05050102010706020507" pitchFamily="18" charset="2"/>
              </a:rPr>
              <a:t></a:t>
            </a:r>
            <a:r>
              <a:rPr lang="en-US" sz="1800" i="1" baseline="-25000" dirty="0" smtClean="0">
                <a:sym typeface="Symbol" panose="05050102010706020507" pitchFamily="18" charset="2"/>
              </a:rPr>
              <a:t>ref</a:t>
            </a:r>
            <a:r>
              <a:rPr lang="en-US" sz="1800" i="1" dirty="0" smtClean="0"/>
              <a:t>, with w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(</a:t>
            </a:r>
            <a:r>
              <a:rPr lang="en-US" sz="1800" i="1" dirty="0">
                <a:sym typeface="Symbol" panose="05050102010706020507" pitchFamily="18" charset="2"/>
              </a:rPr>
              <a:t></a:t>
            </a:r>
            <a:r>
              <a:rPr lang="en-US" sz="1800" i="1" baseline="-25000" dirty="0" smtClean="0">
                <a:sym typeface="Symbol" panose="05050102010706020507" pitchFamily="18" charset="2"/>
              </a:rPr>
              <a:t>ref</a:t>
            </a:r>
            <a:r>
              <a:rPr lang="en-US" sz="1800" i="1" dirty="0" smtClean="0"/>
              <a:t>)=1</a:t>
            </a:r>
          </a:p>
          <a:p>
            <a:r>
              <a:rPr lang="en-US" dirty="0" smtClean="0">
                <a:sym typeface="Symbol" panose="05050102010706020507" pitchFamily="18" charset="2"/>
              </a:rPr>
              <a:t>(By definition, background does not depend </a:t>
            </a:r>
            <a:r>
              <a:rPr lang="en-US" dirty="0">
                <a:sym typeface="Symbol" panose="05050102010706020507" pitchFamily="18" charset="2"/>
              </a:rPr>
              <a:t>on </a:t>
            </a:r>
            <a:r>
              <a:rPr lang="en-US" dirty="0" smtClean="0">
                <a:sym typeface="Symbol" panose="05050102010706020507" pitchFamily="18" charset="2"/>
              </a:rPr>
              <a:t>)</a:t>
            </a:r>
          </a:p>
          <a:p>
            <a:endParaRPr lang="en-US" sz="400" dirty="0" smtClean="0">
              <a:sym typeface="Symbol" panose="05050102010706020507" pitchFamily="18" charset="2"/>
            </a:endParaRPr>
          </a:p>
          <a:p>
            <a:r>
              <a:rPr lang="en-US" sz="1800" i="1" dirty="0" smtClean="0">
                <a:sym typeface="Symbol" panose="05050102010706020507" pitchFamily="18" charset="2"/>
              </a:rPr>
              <a:t>2. Full detector simulation</a:t>
            </a:r>
          </a:p>
          <a:p>
            <a:r>
              <a:rPr lang="en-US" dirty="0" smtClean="0">
                <a:sym typeface="Symbol" panose="05050102010706020507" pitchFamily="18" charset="2"/>
              </a:rPr>
              <a:t>(MC truth event properties </a:t>
            </a:r>
            <a:r>
              <a:rPr lang="en-US" b="1" dirty="0" smtClean="0">
                <a:sym typeface="Symbol" panose="05050102010706020507" pitchFamily="18" charset="2"/>
              </a:rPr>
              <a:t>x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(true) </a:t>
            </a:r>
            <a:r>
              <a:rPr lang="en-US" dirty="0" smtClean="0">
                <a:sym typeface="Symbol" panose="05050102010706020507" pitchFamily="18" charset="2"/>
              </a:rPr>
              <a:t> observed </a:t>
            </a:r>
            <a:r>
              <a:rPr lang="en-US" dirty="0">
                <a:sym typeface="Symbol" panose="05050102010706020507" pitchFamily="18" charset="2"/>
              </a:rPr>
              <a:t>event properties </a:t>
            </a:r>
            <a:r>
              <a:rPr lang="en-US" b="1" dirty="0" smtClean="0">
                <a:sym typeface="Symbol" panose="05050102010706020507" pitchFamily="18" charset="2"/>
              </a:rPr>
              <a:t>x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</a:p>
          <a:p>
            <a:endParaRPr lang="en-US" sz="400" dirty="0" smtClean="0">
              <a:sym typeface="Symbol" panose="05050102010706020507" pitchFamily="18" charset="2"/>
            </a:endParaRPr>
          </a:p>
          <a:p>
            <a:r>
              <a:rPr lang="en-US" sz="1800" i="1" dirty="0" smtClean="0">
                <a:sym typeface="Symbol" panose="05050102010706020507" pitchFamily="18" charset="2"/>
              </a:rPr>
              <a:t>3. </a:t>
            </a:r>
            <a:r>
              <a:rPr lang="en-US" sz="18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Reweight each event by matrix element ratio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012" y="4067987"/>
            <a:ext cx="4847289" cy="682211"/>
          </a:xfrm>
          <a:prstGeom prst="rect">
            <a:avLst/>
          </a:prstGeom>
          <a:ln w="12700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2317" y="5052068"/>
            <a:ext cx="38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Monte Carlo reweighting: used extensively at LEP</a:t>
            </a:r>
          </a:p>
          <a:p>
            <a:r>
              <a:rPr lang="en-US" sz="1200" i="1" dirty="0" smtClean="0"/>
              <a:t>Simpler than Matrix Element Method (no integration)</a:t>
            </a:r>
          </a:p>
          <a:p>
            <a:r>
              <a:rPr lang="en-US" sz="1200" i="1" dirty="0" smtClean="0"/>
              <a:t>[see Gainer2014, Mattelaer2016 for hadron colliders]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9" y="5740780"/>
            <a:ext cx="2730647" cy="3782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149" y="5740780"/>
            <a:ext cx="2753339" cy="3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/>
              <a:t>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Event-by-event </a:t>
            </a:r>
            <a:r>
              <a:rPr lang="en-US" sz="2800" dirty="0" smtClean="0">
                <a:sym typeface="Symbol" panose="05050102010706020507" pitchFamily="18" charset="2"/>
              </a:rPr>
              <a:t>sensitivities </a:t>
            </a:r>
            <a:r>
              <a:rPr lang="en-US" sz="2800" dirty="0" smtClean="0">
                <a:solidFill>
                  <a:srgbClr val="0055A0"/>
                </a:solidFill>
                <a:sym typeface="Symbol" panose="05050102010706020507" pitchFamily="18" charset="2"/>
              </a:rPr>
              <a:t></a:t>
            </a:r>
            <a:r>
              <a:rPr lang="en-US" sz="2800" baseline="-25000" dirty="0" smtClean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r>
              <a:rPr lang="en-US" sz="2800" dirty="0" smtClean="0">
                <a:sym typeface="Symbol" panose="05050102010706020507" pitchFamily="18" charset="2"/>
              </a:rPr>
              <a:t>: </a:t>
            </a:r>
            <a:r>
              <a:rPr lang="en-US" sz="2800" dirty="0">
                <a:sym typeface="Symbol" panose="05050102010706020507" pitchFamily="18" charset="2"/>
              </a:rPr>
              <a:t>MC weight </a:t>
            </a:r>
            <a:r>
              <a:rPr lang="en-US" sz="2800" dirty="0" smtClean="0">
                <a:sym typeface="Symbol" panose="05050102010706020507" pitchFamily="18" charset="2"/>
              </a:rPr>
              <a:t>derivatives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36292" y="1149820"/>
            <a:ext cx="3705328" cy="880659"/>
            <a:chOff x="4502501" y="997987"/>
            <a:chExt cx="3705328" cy="880659"/>
          </a:xfrm>
        </p:grpSpPr>
        <p:sp>
          <p:nvSpPr>
            <p:cNvPr id="6" name="TextBox 5"/>
            <p:cNvSpPr txBox="1"/>
            <p:nvPr/>
          </p:nvSpPr>
          <p:spPr>
            <a:xfrm>
              <a:off x="4502501" y="997987"/>
              <a:ext cx="36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Bin-by-bin m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odel prediction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 n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k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()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4749" y="1291725"/>
              <a:ext cx="3433080" cy="586921"/>
            </a:xfrm>
            <a:prstGeom prst="rect">
              <a:avLst/>
            </a:prstGeom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08540" y="4416192"/>
            <a:ext cx="6313714" cy="1559798"/>
            <a:chOff x="2808515" y="4285832"/>
            <a:chExt cx="6313714" cy="1559798"/>
          </a:xfrm>
        </p:grpSpPr>
        <p:sp>
          <p:nvSpPr>
            <p:cNvPr id="20" name="Rectangle 19"/>
            <p:cNvSpPr/>
            <p:nvPr/>
          </p:nvSpPr>
          <p:spPr>
            <a:xfrm>
              <a:off x="2895599" y="4285832"/>
              <a:ext cx="6226629" cy="155979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08515" y="4391222"/>
              <a:ext cx="6313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The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bin-by-bin sensitivity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to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  in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bin k is the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 </a:t>
              </a: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average in bin k of the </a:t>
              </a: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event-by-event sensitivity </a:t>
              </a: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</a:t>
              </a:r>
              <a:r>
                <a:rPr kumimoji="0" lang="en-US" sz="1800" b="1" i="1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i </a:t>
              </a: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to </a:t>
              </a: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3949179" y="5083929"/>
              <a:ext cx="4088690" cy="680541"/>
              <a:chOff x="749830" y="5153929"/>
              <a:chExt cx="5888038" cy="98003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830" y="5153929"/>
                <a:ext cx="5888038" cy="98003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682068" y="5170481"/>
                <a:ext cx="1913466" cy="8577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96342" y="2127197"/>
            <a:ext cx="5747658" cy="1944444"/>
            <a:chOff x="0" y="2039728"/>
            <a:chExt cx="5747658" cy="1944444"/>
          </a:xfrm>
        </p:grpSpPr>
        <p:sp>
          <p:nvSpPr>
            <p:cNvPr id="18" name="Rectangle 17"/>
            <p:cNvSpPr/>
            <p:nvPr/>
          </p:nvSpPr>
          <p:spPr>
            <a:xfrm>
              <a:off x="146606" y="2039728"/>
              <a:ext cx="5426879" cy="194444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2093664"/>
              <a:ext cx="574765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800" dirty="0"/>
                <a:t>Define the </a:t>
              </a:r>
              <a:r>
                <a:rPr lang="en-US" sz="1800" b="1" dirty="0">
                  <a:solidFill>
                    <a:srgbClr val="FF0000"/>
                  </a:solidFill>
                </a:rPr>
                <a:t>event-by-event sensitivity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</a:t>
              </a:r>
              <a:r>
                <a:rPr lang="en-US" sz="18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to  </a:t>
              </a:r>
              <a:r>
                <a:rPr lang="en-US" sz="1800" dirty="0">
                  <a:sym typeface="Symbol" panose="05050102010706020507" pitchFamily="18" charset="2"/>
                </a:rPr>
                <a:t>as the</a:t>
              </a:r>
            </a:p>
            <a:p>
              <a:pPr lvl="0" algn="ctr">
                <a:defRPr/>
              </a:pPr>
              <a:r>
                <a:rPr lang="en-US" sz="18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derivative with respect to  of the MC weight </a:t>
              </a:r>
              <a:r>
                <a:rPr lang="en-US" sz="1800" i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w</a:t>
              </a:r>
              <a:r>
                <a:rPr lang="en-US" sz="1800" i="1" baseline="-250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 smtClean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 smtClean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r>
                <a:rPr lang="en-US" dirty="0" smtClean="0"/>
                <a:t>(normalized by 1/w</a:t>
              </a:r>
              <a:r>
                <a:rPr lang="en-US" baseline="-25000" dirty="0" smtClean="0"/>
                <a:t>i</a:t>
              </a:r>
              <a:r>
                <a:rPr lang="en-US" dirty="0" smtClean="0"/>
                <a:t>, but w</a:t>
              </a:r>
              <a:r>
                <a:rPr lang="en-US" baseline="-25000" dirty="0" smtClean="0"/>
                <a:t>i</a:t>
              </a:r>
              <a:r>
                <a:rPr lang="en-US" dirty="0"/>
                <a:t>(</a:t>
              </a:r>
              <a:r>
                <a:rPr lang="en-US" dirty="0">
                  <a:sym typeface="Symbol" panose="05050102010706020507" pitchFamily="18" charset="2"/>
                </a:rPr>
                <a:t></a:t>
              </a:r>
              <a:r>
                <a:rPr lang="en-US" baseline="-25000" dirty="0">
                  <a:sym typeface="Symbol" panose="05050102010706020507" pitchFamily="18" charset="2"/>
                </a:rPr>
                <a:t>ref</a:t>
              </a:r>
              <a:r>
                <a:rPr lang="en-US" dirty="0"/>
                <a:t>)=</a:t>
              </a:r>
              <a:r>
                <a:rPr lang="en-US" dirty="0" smtClean="0"/>
                <a:t>1 at the reference </a:t>
              </a:r>
              <a:r>
                <a:rPr lang="en-US" dirty="0" smtClean="0">
                  <a:sym typeface="Symbol" panose="05050102010706020507" pitchFamily="18" charset="2"/>
                </a:rPr>
                <a:t>=</a:t>
              </a:r>
              <a:r>
                <a:rPr lang="en-US" baseline="-25000" dirty="0" smtClean="0">
                  <a:sym typeface="Symbol" panose="05050102010706020507" pitchFamily="18" charset="2"/>
                </a:rPr>
                <a:t>ref</a:t>
              </a:r>
              <a:r>
                <a:rPr lang="en-US" dirty="0" smtClean="0">
                  <a:sym typeface="Symbol" panose="05050102010706020507" pitchFamily="18" charset="2"/>
                </a:rPr>
                <a:t>)</a:t>
              </a:r>
              <a:r>
                <a:rPr lang="en-US" dirty="0" smtClean="0"/>
                <a:t> </a:t>
              </a:r>
            </a:p>
          </p:txBody>
        </p: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530488" y="2832502"/>
              <a:ext cx="4626270" cy="658884"/>
              <a:chOff x="291002" y="3093759"/>
              <a:chExt cx="4626270" cy="65888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002" y="3161870"/>
                <a:ext cx="1337741" cy="52048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034" y="3093759"/>
                <a:ext cx="2809238" cy="658884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1701799" y="3423201"/>
                <a:ext cx="220133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76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8"/>
            <a:ext cx="9144000" cy="657144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/>
              <a:t>– Binned fit of a parameter </a:t>
            </a:r>
            <a:r>
              <a:rPr lang="en-US" sz="2000" dirty="0" smtClean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  <a:t/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3200" dirty="0" smtClean="0">
                <a:solidFill>
                  <a:srgbClr val="0055A0"/>
                </a:solidFill>
                <a:sym typeface="Symbol" panose="05050102010706020507" pitchFamily="18" charset="2"/>
              </a:rPr>
              <a:t>Beyond the signal-background dichotomy</a:t>
            </a:r>
            <a:endParaRPr lang="en-US" sz="32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374960"/>
            <a:ext cx="422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For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 what concerns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Arial"/>
              </a:rPr>
              <a:t>statistical errors in a parameter fit,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t</a:t>
            </a:r>
            <a:r>
              <a:rPr lang="en-US" sz="1600" b="1" i="1" dirty="0" smtClean="0">
                <a:solidFill>
                  <a:srgbClr val="FF0000"/>
                </a:solidFill>
              </a:rPr>
              <a:t>here is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no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distinction between 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background </a:t>
            </a:r>
            <a:r>
              <a:rPr lang="en-US" sz="1600" b="1" i="1" dirty="0" smtClean="0">
                <a:solidFill>
                  <a:srgbClr val="FF0000"/>
                </a:solidFill>
              </a:rPr>
              <a:t>events and</a:t>
            </a:r>
            <a:endParaRPr lang="en-US" sz="1600" b="1" i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signal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events with </a:t>
            </a:r>
            <a:r>
              <a:rPr lang="en-US" sz="1600" b="1" i="1" noProof="0" dirty="0" smtClean="0">
                <a:solidFill>
                  <a:srgbClr val="FF0000"/>
                </a:solidFill>
                <a:sym typeface="Symbol" panose="05050102010706020507" pitchFamily="18" charset="2"/>
              </a:rPr>
              <a:t>low</a:t>
            </a:r>
            <a:r>
              <a:rPr lang="en-US" sz="16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sensitivity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(|</a:t>
            </a:r>
            <a:r>
              <a:rPr kumimoji="0" lang="en-US" sz="1600" b="1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i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|~0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64" y="937758"/>
            <a:ext cx="4358581" cy="228624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87145" y="1606370"/>
            <a:ext cx="3382151" cy="1039432"/>
            <a:chOff x="719667" y="2878716"/>
            <a:chExt cx="4334933" cy="1332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67" y="2878716"/>
              <a:ext cx="4334933" cy="6185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67" y="3658875"/>
              <a:ext cx="4319597" cy="55209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1259" y="946497"/>
            <a:ext cx="4553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Background events have 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6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1600" b="1" i="1" dirty="0">
                <a:solidFill>
                  <a:srgbClr val="FF0000"/>
                </a:solidFill>
              </a:rPr>
              <a:t>=0</a:t>
            </a:r>
          </a:p>
          <a:p>
            <a:pPr algn="ctr">
              <a:defRPr/>
            </a:pPr>
            <a:r>
              <a:rPr lang="en-US" sz="1600" i="1" dirty="0"/>
              <a:t>because by definition they are insensitive to </a:t>
            </a:r>
            <a:r>
              <a:rPr lang="en-US" sz="1600" i="1" dirty="0">
                <a:sym typeface="Symbol" panose="05050102010706020507" pitchFamily="18" charset="2"/>
              </a:rPr>
              <a:t></a:t>
            </a: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lang="en-US" sz="1600" dirty="0">
              <a:sym typeface="Symbol" panose="05050102010706020507" pitchFamily="18" charset="2"/>
            </a:endParaRP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lang="en-US" sz="1600" dirty="0">
              <a:sym typeface="Symbol" panose="05050102010706020507" pitchFamily="18" charset="2"/>
            </a:endParaRPr>
          </a:p>
          <a:p>
            <a:pPr algn="ctr"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Signal events may have sensitivity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/>
              <a:t>&gt;</a:t>
            </a:r>
            <a:r>
              <a:rPr lang="en-US" dirty="0" smtClean="0"/>
              <a:t>0,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/>
              <a:t>=0 or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/>
              <a:t>&lt;0</a:t>
            </a:r>
          </a:p>
          <a:p>
            <a:pPr algn="ctr">
              <a:defRPr/>
            </a:pPr>
            <a:r>
              <a:rPr lang="en-US" dirty="0"/>
              <a:t> </a:t>
            </a:r>
            <a:r>
              <a:rPr lang="en-US" sz="1200" dirty="0" smtClean="0"/>
              <a:t>(special case: cross-section fit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 smtClean="0"/>
              <a:t>=1/</a:t>
            </a:r>
            <a:r>
              <a:rPr lang="en-US" sz="1200" dirty="0" smtClean="0">
                <a:sym typeface="Symbol" panose="05050102010706020507" pitchFamily="18" charset="2"/>
              </a:rPr>
              <a:t></a:t>
            </a:r>
            <a:r>
              <a:rPr lang="en-US" sz="1200" baseline="-25000" dirty="0" smtClean="0"/>
              <a:t>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705182" y="3526970"/>
            <a:ext cx="8352729" cy="2535731"/>
            <a:chOff x="474662" y="3511602"/>
            <a:chExt cx="8352729" cy="2535731"/>
          </a:xfrm>
        </p:grpSpPr>
        <p:sp>
          <p:nvSpPr>
            <p:cNvPr id="39" name="Rectangle 38"/>
            <p:cNvSpPr/>
            <p:nvPr/>
          </p:nvSpPr>
          <p:spPr>
            <a:xfrm>
              <a:off x="474662" y="3511602"/>
              <a:ext cx="8352729" cy="25357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20668" y="3570597"/>
              <a:ext cx="35495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noProof="0" dirty="0" smtClean="0">
                  <a:solidFill>
                    <a:srgbClr val="FF0000"/>
                  </a:solidFill>
                </a:rPr>
                <a:t>Ef</a:t>
              </a: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fect of background:</a:t>
              </a:r>
            </a:p>
            <a:p>
              <a:pPr lvl="0" algn="ctr">
                <a:defRPr/>
              </a:pPr>
              <a:r>
                <a:rPr lang="en-US" sz="1800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it</a:t>
              </a: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 dilutes by a factor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</a:t>
              </a:r>
              <a:r>
                <a:rPr lang="en-US" sz="18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k</a:t>
              </a:r>
              <a:r>
                <a:rPr lang="en-US" sz="1800" b="1" dirty="0">
                  <a:solidFill>
                    <a:srgbClr val="FF0000"/>
                  </a:solidFill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 1</a:t>
              </a:r>
              <a:endPara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the bin-by-bin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sensitivity</a:t>
              </a:r>
              <a:r>
                <a:rPr lang="en-US" sz="1800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 and 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for</a:t>
              </a: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 signal events alone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575035" y="4434529"/>
              <a:ext cx="3756500" cy="713776"/>
              <a:chOff x="275359" y="5018513"/>
              <a:chExt cx="3756500" cy="71377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84309" y="5018513"/>
                <a:ext cx="3747550" cy="7137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60" y="5189888"/>
                <a:ext cx="2079111" cy="408274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75359" y="5041565"/>
                <a:ext cx="1900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Bin-by-bin purity </a:t>
                </a: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</a:t>
                </a:r>
                <a:r>
                  <a:rPr kumimoji="0" lang="en-US" sz="1200" b="1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k</a:t>
                </a: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2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 1: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042" y="5347921"/>
                <a:ext cx="1284342" cy="280175"/>
              </a:xfrm>
              <a:prstGeom prst="rect">
                <a:avLst/>
              </a:prstGeom>
              <a:ln w="38100">
                <a:noFill/>
              </a:ln>
            </p:spPr>
          </p:pic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02391" y="3633933"/>
              <a:ext cx="3829144" cy="713776"/>
              <a:chOff x="222627" y="3681699"/>
              <a:chExt cx="3829144" cy="7137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4221" y="3681699"/>
                <a:ext cx="3747550" cy="7137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2627" y="3809398"/>
                <a:ext cx="1881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Bin-by-bin sensitivity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</a:t>
                </a:r>
                <a:r>
                  <a:rPr kumimoji="0" lang="en-US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k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ym typeface="Symbol" panose="05050102010706020507" pitchFamily="18" charset="2"/>
                  </a:rPr>
                  <a:t>of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 signal events alone: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893" y="3805126"/>
                <a:ext cx="1903546" cy="449988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33127" y="5231895"/>
              <a:ext cx="3798408" cy="713776"/>
              <a:chOff x="233451" y="5147371"/>
              <a:chExt cx="3798408" cy="713776"/>
            </a:xfrm>
          </p:grpSpPr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>
                <a:off x="233451" y="5147371"/>
                <a:ext cx="3798408" cy="713776"/>
                <a:chOff x="253363" y="3681699"/>
                <a:chExt cx="3798408" cy="713776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04221" y="3681699"/>
                  <a:ext cx="3747550" cy="7137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53363" y="3809398"/>
                  <a:ext cx="19488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Bin-by-bin sensitivity &lt;</a:t>
                  </a:r>
                  <a:r>
                    <a:rPr lang="en-US" sz="1200" dirty="0">
                      <a:sym typeface="Symbol" panose="05050102010706020507" pitchFamily="18" charset="2"/>
                    </a:rPr>
                    <a:t>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&gt;</a:t>
                  </a:r>
                  <a:r>
                    <a:rPr kumimoji="0" lang="en-US" sz="1200" b="0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k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dirty="0" smtClean="0">
                      <a:sym typeface="Symbol" panose="05050102010706020507" pitchFamily="18" charset="2"/>
                    </a:rPr>
                    <a:t>of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 signal </a:t>
                  </a:r>
                  <a:r>
                    <a:rPr lang="en-US" sz="1200" dirty="0" smtClean="0">
                      <a:sym typeface="Symbol" panose="05050102010706020507" pitchFamily="18" charset="2"/>
                    </a:rPr>
                    <a:t>+ background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:</a:t>
                  </a:r>
                </a:p>
              </p:txBody>
            </p:sp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6633" y="5320171"/>
                <a:ext cx="1753750" cy="386481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3985004" y="5534162"/>
              <a:ext cx="136417" cy="14291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4372215" y="5231895"/>
              <a:ext cx="4368349" cy="713776"/>
              <a:chOff x="3596242" y="5268394"/>
              <a:chExt cx="4368349" cy="713776"/>
            </a:xfrm>
          </p:grpSpPr>
          <p:grpSp>
            <p:nvGrpSpPr>
              <p:cNvPr id="42" name="Group 41"/>
              <p:cNvGrpSpPr>
                <a:grpSpLocks noChangeAspect="1"/>
              </p:cNvGrpSpPr>
              <p:nvPr/>
            </p:nvGrpSpPr>
            <p:grpSpPr>
              <a:xfrm>
                <a:off x="3596242" y="5268394"/>
                <a:ext cx="4368349" cy="713776"/>
                <a:chOff x="253363" y="3681699"/>
                <a:chExt cx="4368349" cy="713776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04220" y="3681699"/>
                  <a:ext cx="4317492" cy="7137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53363" y="3809398"/>
                  <a:ext cx="19488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dirty="0" smtClean="0"/>
                    <a:t>Information from all bins </a:t>
                  </a:r>
                  <a:r>
                    <a:rPr lang="en-US" sz="1200" dirty="0" smtClean="0">
                      <a:sym typeface="Symbol" panose="05050102010706020507" pitchFamily="18" charset="2"/>
                    </a:rPr>
                    <a:t>for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 signal </a:t>
                  </a:r>
                  <a:r>
                    <a:rPr lang="en-US" sz="1200" dirty="0" smtClean="0">
                      <a:sym typeface="Symbol" panose="05050102010706020507" pitchFamily="18" charset="2"/>
                    </a:rPr>
                    <a:t>+ background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:</a:t>
                  </a:r>
                </a:p>
              </p:txBody>
            </p:sp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5545055" y="5425974"/>
                <a:ext cx="2407012" cy="405815"/>
                <a:chOff x="4368234" y="4969741"/>
                <a:chExt cx="4462462" cy="752358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68234" y="4969741"/>
                  <a:ext cx="4462462" cy="752358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8331200" y="5261292"/>
                  <a:ext cx="220133" cy="230616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cxnSp>
          <p:nvCxnSpPr>
            <p:cNvPr id="38" name="Straight Arrow Connector 37"/>
            <p:cNvCxnSpPr>
              <a:stCxn id="37" idx="0"/>
            </p:cNvCxnSpPr>
            <p:nvPr/>
          </p:nvCxnSpPr>
          <p:spPr>
            <a:xfrm flipH="1" flipV="1">
              <a:off x="7876134" y="4651367"/>
              <a:ext cx="641851" cy="89536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0" idx="0"/>
            </p:cNvCxnSpPr>
            <p:nvPr/>
          </p:nvCxnSpPr>
          <p:spPr>
            <a:xfrm flipV="1">
              <a:off x="4053213" y="4651367"/>
              <a:ext cx="864569" cy="88279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22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52678</TotalTime>
  <Words>4094</Words>
  <Application>Microsoft Office PowerPoint</Application>
  <PresentationFormat>On-screen Show (4:3)</PresentationFormat>
  <Paragraphs>666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Cambria Math</vt:lpstr>
      <vt:lpstr>Century</vt:lpstr>
      <vt:lpstr>Comic Sans MS</vt:lpstr>
      <vt:lpstr>Symbol</vt:lpstr>
      <vt:lpstr>Wingdings</vt:lpstr>
      <vt:lpstr>CERN2015-AV-MasterLayout</vt:lpstr>
      <vt:lpstr>PowerPoint Presentation</vt:lpstr>
      <vt:lpstr>PowerPoint Presentation</vt:lpstr>
      <vt:lpstr>Outline</vt:lpstr>
      <vt:lpstr>1 – Binned fit of a parameter </vt:lpstr>
      <vt:lpstr>1 – Binned fit of a parameter  Fisher Information 1/〖"()" 〗^2  from bin-by-bin sensitivities</vt:lpstr>
      <vt:lpstr>1 – Binned fit of a parameter  Fisher Information Part (FIP)</vt:lpstr>
      <vt:lpstr>1 – Binned fit of a parameter  Event-by-event Monte Carlo reweighting</vt:lpstr>
      <vt:lpstr>1 – Binned fit of a parameter  Event-by-event sensitivities i: MC weight derivatives</vt:lpstr>
      <vt:lpstr>1 – Binned fit of a parameter   Beyond the signal-background dichotomy</vt:lpstr>
      <vt:lpstr>1 – Binned fit of a parameter  Ideal case: partition by the evt-by-evt sensitivity i</vt:lpstr>
      <vt:lpstr>1 – Binned fit of a parameter   Weight Derivative Regression (WDR): train qi for i</vt:lpstr>
      <vt:lpstr>1 – Binned fit of a parameter   WDR and Optimal Observables</vt:lpstr>
      <vt:lpstr>1 – Binned fit of a parameter   FIP decomposition: efficiency, sharpness, purity</vt:lpstr>
      <vt:lpstr>PowerPoint Presentation</vt:lpstr>
      <vt:lpstr>PowerPoint Presentation</vt:lpstr>
      <vt:lpstr>2 – Learning from others Evaluating the evaluation metrics</vt:lpstr>
      <vt:lpstr>PowerPoint Presentation</vt:lpstr>
      <vt:lpstr>PowerPoint Presentation</vt:lpstr>
      <vt:lpstr>2 – Learning from others: HEP does not need ranking, or ranking metrics  HEP needs partitioning, and probabilistic metrics</vt:lpstr>
      <vt:lpstr>Conclusions – HEP measurement of a parameter </vt:lpstr>
      <vt:lpstr>PowerPoint Presentation</vt:lpstr>
      <vt:lpstr>PowerPoint Presentation</vt:lpstr>
      <vt:lpstr>1 – Binned fit of a parameter   Weight Derivative Regression – in practice</vt:lpstr>
      <vt:lpstr>Estimation of parameter  in a binned distribution fit  Weight derivative regressors and their training (a frequentist dinosaur’s view of Machine Learning)</vt:lpstr>
      <vt:lpstr>Estimation of parameter  in a binned distribution fit  Event selection and partitioning: a blurred boundary</vt:lpstr>
      <vt:lpstr>Estimation of a parameter   Fisher information (about a parameter ) </vt:lpstr>
      <vt:lpstr>PowerPoint Presentation</vt:lpstr>
      <vt:lpstr>Binary classifier metrics outside HEP – discrete classifiers (yes/no decisions) A brief comparison of MD, IR and HEP</vt:lpstr>
      <vt:lpstr>PowerPoint Presentation</vt:lpstr>
      <vt:lpstr>PowerPoint Presentation</vt:lpstr>
      <vt:lpstr>FIP2 from the ROC (+prevalence) or from the PRC</vt:lpstr>
      <vt:lpstr>HEP estimation of parameter  in a binned distribution fit  FIP2(max) example (and overtraining)</vt:lpstr>
      <vt:lpstr>PowerPoint Presentation</vt:lpstr>
      <vt:lpstr>PowerPoint Presentation</vt:lpstr>
      <vt:lpstr>PowerPoint Presentation</vt:lpstr>
      <vt:lpstr>HEP estimation of parameter  in a binned distribution fit  FIP1 and FIP2 revisited</vt:lpstr>
      <vt:lpstr>HEP estimation of parameter  in a binned distribution fit  From CRLB to Fisher Information Part (FIP)</vt:lpstr>
      <vt:lpstr>HEP estimation of parameter  in a binned distribution fit  Two optimization handles: event selection and partitioning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Valassi</dc:creator>
  <cp:lastModifiedBy>Andrea Valassi</cp:lastModifiedBy>
  <cp:revision>590</cp:revision>
  <dcterms:modified xsi:type="dcterms:W3CDTF">2019-11-06T13:47:29Z</dcterms:modified>
</cp:coreProperties>
</file>