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398" r:id="rId2"/>
    <p:sldId id="334" r:id="rId3"/>
    <p:sldId id="411" r:id="rId4"/>
    <p:sldId id="412" r:id="rId5"/>
    <p:sldId id="391" r:id="rId6"/>
    <p:sldId id="394" r:id="rId7"/>
    <p:sldId id="392" r:id="rId8"/>
    <p:sldId id="393" r:id="rId9"/>
    <p:sldId id="400" r:id="rId10"/>
    <p:sldId id="399" r:id="rId11"/>
    <p:sldId id="410" r:id="rId12"/>
    <p:sldId id="404" r:id="rId13"/>
    <p:sldId id="342" r:id="rId14"/>
    <p:sldId id="402" r:id="rId15"/>
    <p:sldId id="401" r:id="rId16"/>
    <p:sldId id="405" r:id="rId17"/>
    <p:sldId id="403" r:id="rId18"/>
    <p:sldId id="406" r:id="rId19"/>
    <p:sldId id="346" r:id="rId20"/>
    <p:sldId id="347" r:id="rId21"/>
    <p:sldId id="348" r:id="rId22"/>
    <p:sldId id="349" r:id="rId23"/>
    <p:sldId id="350" r:id="rId24"/>
  </p:sldIdLst>
  <p:sldSz cx="9144000" cy="6858000" type="screen4x3"/>
  <p:notesSz cx="7099300" cy="10234613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4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FE4246C2-00DF-4D38-8E2D-AE2AB3AF91A3}">
          <p14:sldIdLst>
            <p14:sldId id="398"/>
            <p14:sldId id="334"/>
            <p14:sldId id="411"/>
            <p14:sldId id="412"/>
          </p14:sldIdLst>
        </p14:section>
        <p14:section name="ScreenTalk I: Messen" id="{0E90AFC3-6CF2-42B8-A74B-0234305EDE97}">
          <p14:sldIdLst>
            <p14:sldId id="391"/>
            <p14:sldId id="394"/>
            <p14:sldId id="392"/>
            <p14:sldId id="393"/>
            <p14:sldId id="400"/>
            <p14:sldId id="399"/>
            <p14:sldId id="410"/>
            <p14:sldId id="404"/>
            <p14:sldId id="342"/>
            <p14:sldId id="402"/>
            <p14:sldId id="401"/>
            <p14:sldId id="405"/>
            <p14:sldId id="403"/>
            <p14:sldId id="406"/>
          </p14:sldIdLst>
        </p14:section>
        <p14:section name="ScreenTalk 2: Skalenniveaus" id="{178800BA-91A0-4E37-BF52-AA9C62AD723C}">
          <p14:sldIdLst>
            <p14:sldId id="346"/>
            <p14:sldId id="347"/>
            <p14:sldId id="348"/>
            <p14:sldId id="349"/>
            <p14:sldId id="35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7823"/>
    <a:srgbClr val="F79646"/>
    <a:srgbClr val="001E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18" autoAdjust="0"/>
    <p:restoredTop sz="79954" autoAdjust="0"/>
  </p:normalViewPr>
  <p:slideViewPr>
    <p:cSldViewPr snapToObjects="1">
      <p:cViewPr varScale="1">
        <p:scale>
          <a:sx n="82" d="100"/>
          <a:sy n="82" d="100"/>
        </p:scale>
        <p:origin x="72" y="4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Objects="1">
      <p:cViewPr>
        <p:scale>
          <a:sx n="75" d="100"/>
          <a:sy n="75" d="100"/>
        </p:scale>
        <p:origin x="-1758" y="-252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r>
              <a:rPr lang="de-AT" dirty="0"/>
              <a:t>Sozialwiss. Methoden für Fortgeschrittene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99C1BACB-2DC9-47FF-A3B9-F0B4258DD35A}" type="datetimeFigureOut">
              <a:rPr lang="de-AT" smtClean="0"/>
              <a:t>12.08.2020</a:t>
            </a:fld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r>
              <a:rPr lang="de-AT" dirty="0"/>
              <a:t>KMH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BB94DFB2-13F0-4AD5-89C9-E378F9E0FB74}" type="slidenum">
              <a:rPr lang="de-AT" smtClean="0"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7641231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de-AT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32C1AC8B-CEB6-403D-8F77-2050842C44F2}" type="datetimeFigureOut">
              <a:rPr lang="de-AT" smtClean="0"/>
              <a:pPr/>
              <a:t>12.08.2020</a:t>
            </a:fld>
            <a:endParaRPr lang="de-AT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de-AT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de-AT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B134760B-3763-4458-991D-CD3579C771E2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956614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baseline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4760B-3763-4458-991D-CD3579C771E2}" type="slidenum">
              <a:rPr lang="de-AT" smtClean="0"/>
              <a:pPr/>
              <a:t>1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6213041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4760B-3763-4458-991D-CD3579C771E2}" type="slidenum">
              <a:rPr lang="de-AT" smtClean="0"/>
              <a:pPr/>
              <a:t>10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5758644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4760B-3763-4458-991D-CD3579C771E2}" type="slidenum">
              <a:rPr lang="de-AT" smtClean="0"/>
              <a:pPr/>
              <a:t>11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0724045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4760B-3763-4458-991D-CD3579C771E2}" type="slidenum">
              <a:rPr lang="de-AT" smtClean="0"/>
              <a:pPr/>
              <a:t>12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6156007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4760B-3763-4458-991D-CD3579C771E2}" type="slidenum">
              <a:rPr lang="de-AT" smtClean="0"/>
              <a:pPr/>
              <a:t>13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5877096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4760B-3763-4458-991D-CD3579C771E2}" type="slidenum">
              <a:rPr lang="de-AT" smtClean="0"/>
              <a:pPr/>
              <a:t>14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1351994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4760B-3763-4458-991D-CD3579C771E2}" type="slidenum">
              <a:rPr lang="de-AT" smtClean="0"/>
              <a:pPr/>
              <a:t>15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6806755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4760B-3763-4458-991D-CD3579C771E2}" type="slidenum">
              <a:rPr lang="de-AT" smtClean="0"/>
              <a:pPr/>
              <a:t>16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0746051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4760B-3763-4458-991D-CD3579C771E2}" type="slidenum">
              <a:rPr lang="de-AT" smtClean="0"/>
              <a:pPr/>
              <a:t>17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5632775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4760B-3763-4458-991D-CD3579C771E2}" type="slidenum">
              <a:rPr lang="de-AT" smtClean="0"/>
              <a:pPr/>
              <a:t>18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8440136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4760B-3763-4458-991D-CD3579C771E2}" type="slidenum">
              <a:rPr lang="de-AT" smtClean="0"/>
              <a:pPr/>
              <a:t>19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103276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4760B-3763-4458-991D-CD3579C771E2}" type="slidenum">
              <a:rPr lang="de-AT" smtClean="0"/>
              <a:pPr/>
              <a:t>2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1429587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@binär: symmetrisch – asymmetrische</a:t>
            </a:r>
            <a:r>
              <a:rPr lang="de-AT" baseline="0" dirty="0"/>
              <a:t> Merkmalsausprägungne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4760B-3763-4458-991D-CD3579C771E2}" type="slidenum">
              <a:rPr lang="de-AT" smtClean="0"/>
              <a:pPr/>
              <a:t>20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6233913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4760B-3763-4458-991D-CD3579C771E2}" type="slidenum">
              <a:rPr lang="de-AT" smtClean="0"/>
              <a:pPr/>
              <a:t>21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8913381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4760B-3763-4458-991D-CD3579C771E2}" type="slidenum">
              <a:rPr lang="de-AT" smtClean="0"/>
              <a:pPr/>
              <a:t>22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6937688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4760B-3763-4458-991D-CD3579C771E2}" type="slidenum">
              <a:rPr lang="de-AT" smtClean="0"/>
              <a:pPr/>
              <a:t>23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8026110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4760B-3763-4458-991D-CD3579C771E2}" type="slidenum">
              <a:rPr lang="de-AT" smtClean="0"/>
              <a:pPr/>
              <a:t>3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598871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4760B-3763-4458-991D-CD3579C771E2}" type="slidenum">
              <a:rPr lang="de-AT" smtClean="0"/>
              <a:pPr/>
              <a:t>4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4437959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4760B-3763-4458-991D-CD3579C771E2}" type="slidenum">
              <a:rPr lang="de-AT" smtClean="0"/>
              <a:pPr/>
              <a:t>5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6304758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4760B-3763-4458-991D-CD3579C771E2}" type="slidenum">
              <a:rPr lang="de-AT" smtClean="0"/>
              <a:pPr/>
              <a:t>6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059292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4760B-3763-4458-991D-CD3579C771E2}" type="slidenum">
              <a:rPr lang="de-AT" smtClean="0"/>
              <a:pPr/>
              <a:t>7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8370348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4760B-3763-4458-991D-CD3579C771E2}" type="slidenum">
              <a:rPr lang="de-AT" smtClean="0"/>
              <a:pPr/>
              <a:t>8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5079824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4760B-3763-4458-991D-CD3579C771E2}" type="slidenum">
              <a:rPr lang="de-AT" smtClean="0"/>
              <a:pPr/>
              <a:t>9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675489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hyperlink" Target="https://www.uibk.ac.at/geographie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pikist.com/free-photo-vnbwo" TargetMode="External"/><Relationship Id="rId5" Type="http://schemas.openxmlformats.org/officeDocument/2006/relationships/image" Target="../media/image2.png"/><Relationship Id="rId4" Type="http://schemas.openxmlformats.org/officeDocument/2006/relationships/hyperlink" Target="https://creativecommons.org/licenses/by-sa/4.0/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0"/>
          <p:cNvSpPr>
            <a:spLocks noGrp="1"/>
          </p:cNvSpPr>
          <p:nvPr>
            <p:ph type="body" sz="quarter" idx="14"/>
          </p:nvPr>
        </p:nvSpPr>
        <p:spPr>
          <a:xfrm>
            <a:off x="5089171" y="6153626"/>
            <a:ext cx="374967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0" indent="0" algn="r">
              <a:buNone/>
              <a:defRPr lang="de-AT" sz="1100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ＭＳ Ｐゴシック" pitchFamily="-104" charset="-128"/>
                <a:cs typeface="Calibri" pitchFamily="34" charset="0"/>
              </a:defRPr>
            </a:lvl1pPr>
          </a:lstStyle>
          <a:p>
            <a:pPr lvl="0" algn="r">
              <a:spcBef>
                <a:spcPct val="0"/>
              </a:spcBef>
            </a:pPr>
            <a:r>
              <a:rPr lang="de-DE" dirty="0"/>
              <a:t>Textmasterformat bearbeiten</a:t>
            </a:r>
            <a:endParaRPr lang="de-AT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835696" y="4653192"/>
            <a:ext cx="7003150" cy="504000"/>
          </a:xfrm>
          <a:prstGeom prst="rect">
            <a:avLst/>
          </a:prstGeom>
          <a:noFill/>
        </p:spPr>
        <p:txBody>
          <a:bodyPr anchor="ctr"/>
          <a:lstStyle>
            <a:lvl1pPr algn="r">
              <a:defRPr lang="de-AT" sz="2400" b="1">
                <a:solidFill>
                  <a:srgbClr val="E37823"/>
                </a:solidFill>
              </a:defRPr>
            </a:lvl1pPr>
          </a:lstStyle>
          <a:p>
            <a:pPr lvl="0" algn="r"/>
            <a:r>
              <a:rPr lang="de-DE" dirty="0"/>
              <a:t>Titelmasterformat </a:t>
            </a:r>
            <a:r>
              <a:rPr lang="de-DE" dirty="0" err="1"/>
              <a:t>asdfasdfKlicken</a:t>
            </a:r>
            <a:r>
              <a:rPr lang="de-DE" dirty="0"/>
              <a:t> bearbeiten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10462" y="4221144"/>
            <a:ext cx="8028384" cy="504000"/>
          </a:xfrm>
          <a:prstGeom prst="rect">
            <a:avLst/>
          </a:prstGeom>
        </p:spPr>
        <p:txBody>
          <a:bodyPr vert="horz" anchor="ctr"/>
          <a:lstStyle>
            <a:lvl1pPr marL="0" marR="0" indent="0" algn="r" defTabSz="4572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AT" sz="2000" b="0" baseline="0"/>
            </a:lvl1pPr>
          </a:lstStyle>
          <a:p>
            <a:pPr marL="0" lvl="0" indent="0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de-DE" dirty="0"/>
              <a:t>LVA Nummer &amp; Name</a:t>
            </a:r>
            <a:endParaRPr lang="de-AT" dirty="0"/>
          </a:p>
        </p:txBody>
      </p:sp>
      <p:pic>
        <p:nvPicPr>
          <p:cNvPr id="13" name="Grafik 12">
            <a:hlinkClick r:id="rId2"/>
            <a:extLst>
              <a:ext uri="{FF2B5EF4-FFF2-40B4-BE49-F238E27FC236}">
                <a16:creationId xmlns:a16="http://schemas.microsoft.com/office/drawing/2014/main" id="{22EC7366-801E-4065-AC8D-FE7E88C1242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059392"/>
            <a:ext cx="1499762" cy="739730"/>
          </a:xfrm>
          <a:prstGeom prst="rect">
            <a:avLst/>
          </a:prstGeom>
        </p:spPr>
      </p:pic>
      <p:pic>
        <p:nvPicPr>
          <p:cNvPr id="14" name="Picture 4" descr="https://mirrors.creativecommons.org/presskit/buttons/80x15/png/by-sa.png">
            <a:hlinkClick r:id="rId4"/>
            <a:extLst>
              <a:ext uri="{FF2B5EF4-FFF2-40B4-BE49-F238E27FC236}">
                <a16:creationId xmlns:a16="http://schemas.microsoft.com/office/drawing/2014/main" id="{020BF5E3-67C7-4397-BF9D-27AE7B86366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860" y="6205455"/>
            <a:ext cx="806916" cy="151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massband, measure, tape measure, meter, length, centimeter, roller tape measure, distance, centimeters, millimeter, craft">
            <a:hlinkClick r:id="rId6"/>
            <a:extLst>
              <a:ext uri="{FF2B5EF4-FFF2-40B4-BE49-F238E27FC236}">
                <a16:creationId xmlns:a16="http://schemas.microsoft.com/office/drawing/2014/main" id="{1A5F704A-DBC5-439D-835D-06603BB8165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246" y="727512"/>
            <a:ext cx="4629114" cy="3061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0405364B-4516-4C5C-A616-056B7BAAA370}"/>
              </a:ext>
            </a:extLst>
          </p:cNvPr>
          <p:cNvSpPr txBox="1"/>
          <p:nvPr userDrawn="1"/>
        </p:nvSpPr>
        <p:spPr>
          <a:xfrm rot="19842564">
            <a:off x="6405768" y="3150464"/>
            <a:ext cx="765959" cy="200055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AT" sz="700" b="0" i="0" kern="1200" dirty="0" err="1">
                <a:solidFill>
                  <a:schemeClr val="bg1"/>
                </a:solidFill>
                <a:effectLst/>
                <a:latin typeface="+mj-lt"/>
                <a:ea typeface="ＭＳ Ｐゴシック" pitchFamily="-104" charset="-128"/>
                <a:cs typeface="+mn-cs"/>
              </a:rPr>
              <a:t>Piksit</a:t>
            </a:r>
            <a:r>
              <a:rPr lang="de-AT" sz="700" b="0" i="0" kern="1200" dirty="0">
                <a:solidFill>
                  <a:schemeClr val="bg1"/>
                </a:solidFill>
                <a:effectLst/>
                <a:latin typeface="+mj-lt"/>
                <a:ea typeface="ＭＳ Ｐゴシック" pitchFamily="-104" charset="-128"/>
                <a:cs typeface="+mn-cs"/>
              </a:rPr>
              <a:t>, PD</a:t>
            </a:r>
            <a:endParaRPr lang="de-AT" sz="7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75504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0" y="6654800"/>
            <a:ext cx="9144000" cy="20234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3" name="Rechteck 2"/>
          <p:cNvSpPr/>
          <p:nvPr userDrawn="1"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tx2">
              <a:lumMod val="75000"/>
            </a:schemeClr>
          </a:solidFill>
          <a:ln w="28575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216024" y="93723"/>
            <a:ext cx="8628496" cy="457200"/>
          </a:xfrm>
          <a:prstGeom prst="rect">
            <a:avLst/>
          </a:prstGeom>
        </p:spPr>
        <p:txBody>
          <a:bodyPr vert="horz"/>
          <a:lstStyle>
            <a:lvl1pPr algn="l">
              <a:defRPr sz="2800" b="1" baseline="0">
                <a:solidFill>
                  <a:schemeClr val="bg1"/>
                </a:solidFill>
                <a:latin typeface="+mn-lt"/>
                <a:cs typeface="Arial"/>
              </a:defRPr>
            </a:lvl1pPr>
          </a:lstStyle>
          <a:p>
            <a:r>
              <a:rPr lang="de-AT" dirty="0"/>
              <a:t>Mastertitelformat bearbeiten</a:t>
            </a:r>
            <a:endParaRPr lang="de-DE" dirty="0"/>
          </a:p>
        </p:txBody>
      </p:sp>
      <p:sp>
        <p:nvSpPr>
          <p:cNvPr id="15" name="Inhaltsplatzhalter 14"/>
          <p:cNvSpPr>
            <a:spLocks noGrp="1"/>
          </p:cNvSpPr>
          <p:nvPr>
            <p:ph sz="quarter" idx="11" hasCustomPrompt="1"/>
          </p:nvPr>
        </p:nvSpPr>
        <p:spPr>
          <a:xfrm>
            <a:off x="232264" y="1181512"/>
            <a:ext cx="8766048" cy="4968552"/>
          </a:xfrm>
          <a:prstGeom prst="rect">
            <a:avLst/>
          </a:prstGeom>
        </p:spPr>
        <p:txBody>
          <a:bodyPr vert="horz" anchor="ctr"/>
          <a:lstStyle>
            <a:lvl1pPr marL="228600" indent="-22860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 sz="2400" b="0" baseline="0">
                <a:solidFill>
                  <a:schemeClr val="tx1"/>
                </a:solidFill>
                <a:latin typeface="+mn-lt"/>
              </a:defRPr>
            </a:lvl1pPr>
            <a:lvl2pPr marL="658813" indent="-201613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»"/>
              <a:defRPr sz="2100">
                <a:solidFill>
                  <a:schemeClr val="tx1"/>
                </a:solidFill>
              </a:defRPr>
            </a:lvl2pPr>
            <a:lvl3pPr marL="1108075" indent="-19367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Font typeface="Symbol" pitchFamily="18" charset="2"/>
              <a:buChar char="-"/>
              <a:tabLst/>
              <a:defRPr sz="1800">
                <a:solidFill>
                  <a:schemeClr val="tx1"/>
                </a:solidFill>
              </a:defRPr>
            </a:lvl3pPr>
            <a:lvl4pPr marL="1520825" indent="-149225">
              <a:lnSpc>
                <a:spcPct val="114000"/>
              </a:lnSpc>
              <a:spcBef>
                <a:spcPts val="600"/>
              </a:spcBef>
              <a:buFont typeface="Arial" pitchFamily="34" charset="0"/>
              <a:buChar char="•"/>
              <a:defRPr sz="1600"/>
            </a:lvl4pPr>
          </a:lstStyle>
          <a:p>
            <a:pPr lvl="0"/>
            <a:r>
              <a:rPr lang="de-AT" dirty="0"/>
              <a:t>Mastertextformat bearbeiten</a:t>
            </a:r>
          </a:p>
          <a:p>
            <a:pPr lvl="1"/>
            <a:r>
              <a:rPr lang="de-AT" dirty="0" err="1"/>
              <a:t>Asdfasdf</a:t>
            </a:r>
            <a:endParaRPr lang="de-AT" dirty="0"/>
          </a:p>
          <a:p>
            <a:pPr lvl="2"/>
            <a:r>
              <a:rPr lang="de-AT" dirty="0" err="1"/>
              <a:t>Sadfasdf</a:t>
            </a:r>
            <a:endParaRPr lang="de-AT" dirty="0"/>
          </a:p>
          <a:p>
            <a:pPr lvl="3"/>
            <a:r>
              <a:rPr lang="de-AT" dirty="0" err="1"/>
              <a:t>sdf</a:t>
            </a:r>
            <a:endParaRPr lang="de-AT" dirty="0"/>
          </a:p>
        </p:txBody>
      </p:sp>
      <p:sp>
        <p:nvSpPr>
          <p:cNvPr id="2" name="Textfeld 1"/>
          <p:cNvSpPr txBox="1"/>
          <p:nvPr userDrawn="1"/>
        </p:nvSpPr>
        <p:spPr>
          <a:xfrm>
            <a:off x="323528" y="6654396"/>
            <a:ext cx="27363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8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VO</a:t>
            </a:r>
            <a:r>
              <a:rPr lang="de-AT" sz="800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Sozialwiss. Methoden </a:t>
            </a:r>
            <a:r>
              <a:rPr lang="de-AT" sz="8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| KMH</a:t>
            </a:r>
          </a:p>
        </p:txBody>
      </p:sp>
      <p:sp>
        <p:nvSpPr>
          <p:cNvPr id="6" name="Textfeld 5"/>
          <p:cNvSpPr txBox="1"/>
          <p:nvPr userDrawn="1"/>
        </p:nvSpPr>
        <p:spPr>
          <a:xfrm>
            <a:off x="8460432" y="6654396"/>
            <a:ext cx="3840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0D87B3D-9F2E-4AB4-9472-248B74A58E90}" type="slidenum">
              <a:rPr lang="de-AT" sz="80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pPr algn="r"/>
              <a:t>‹Nr.›</a:t>
            </a:fld>
            <a:endParaRPr lang="de-AT" sz="8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 hasCustomPrompt="1"/>
          </p:nvPr>
        </p:nvSpPr>
        <p:spPr>
          <a:xfrm>
            <a:off x="4427984" y="6654396"/>
            <a:ext cx="3887391" cy="215444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>
            <a:lvl1pPr marL="0" indent="0" algn="r">
              <a:buNone/>
              <a:defRPr lang="de-DE" sz="800" smtClean="0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pitchFamily="-104" charset="-128"/>
                <a:cs typeface="+mn-cs"/>
              </a:defRPr>
            </a:lvl1pPr>
            <a:lvl2pPr>
              <a:defRPr lang="de-DE" smtClean="0">
                <a:latin typeface="Arial" charset="0"/>
                <a:ea typeface="ＭＳ Ｐゴシック" pitchFamily="-104" charset="-128"/>
              </a:defRPr>
            </a:lvl2pPr>
            <a:lvl3pPr>
              <a:defRPr lang="de-DE" smtClean="0">
                <a:latin typeface="Arial" charset="0"/>
                <a:ea typeface="ＭＳ Ｐゴシック" pitchFamily="-104" charset="-128"/>
              </a:defRPr>
            </a:lvl3pPr>
            <a:lvl4pPr>
              <a:defRPr lang="de-DE" smtClean="0">
                <a:latin typeface="Arial" charset="0"/>
                <a:ea typeface="ＭＳ Ｐゴシック" pitchFamily="-104" charset="-128"/>
              </a:defRPr>
            </a:lvl4pPr>
            <a:lvl5pPr>
              <a:defRPr lang="de-AT">
                <a:latin typeface="Arial" charset="0"/>
                <a:ea typeface="ＭＳ Ｐゴシック" pitchFamily="-104" charset="-128"/>
              </a:defRPr>
            </a:lvl5pPr>
          </a:lstStyle>
          <a:p>
            <a:pPr lvl="0" algn="r">
              <a:spcBef>
                <a:spcPct val="0"/>
              </a:spcBef>
            </a:pPr>
            <a:r>
              <a:rPr lang="de-AT" dirty="0" err="1"/>
              <a:t>asdfasdfasdf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276890845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0" y="6654800"/>
            <a:ext cx="9144000" cy="20234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3" name="Rechteck 2"/>
          <p:cNvSpPr/>
          <p:nvPr userDrawn="1"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tx2">
              <a:lumMod val="75000"/>
            </a:schemeClr>
          </a:solidFill>
          <a:ln w="28575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216024" y="93723"/>
            <a:ext cx="8927976" cy="457200"/>
          </a:xfrm>
          <a:prstGeom prst="rect">
            <a:avLst/>
          </a:prstGeom>
        </p:spPr>
        <p:txBody>
          <a:bodyPr vert="horz"/>
          <a:lstStyle>
            <a:lvl1pPr algn="l">
              <a:defRPr sz="2800" b="1" baseline="0">
                <a:solidFill>
                  <a:schemeClr val="bg1"/>
                </a:solidFill>
                <a:latin typeface="+mn-lt"/>
                <a:cs typeface="Arial"/>
              </a:defRPr>
            </a:lvl1pPr>
          </a:lstStyle>
          <a:p>
            <a:r>
              <a:rPr lang="de-AT" dirty="0"/>
              <a:t>Mastertitelformat bearbeiten</a:t>
            </a:r>
            <a:endParaRPr lang="de-DE" dirty="0"/>
          </a:p>
        </p:txBody>
      </p:sp>
      <p:sp>
        <p:nvSpPr>
          <p:cNvPr id="15" name="Inhaltsplatzhalter 14"/>
          <p:cNvSpPr>
            <a:spLocks noGrp="1"/>
          </p:cNvSpPr>
          <p:nvPr>
            <p:ph sz="quarter" idx="11" hasCustomPrompt="1"/>
          </p:nvPr>
        </p:nvSpPr>
        <p:spPr>
          <a:xfrm>
            <a:off x="4499992" y="949910"/>
            <a:ext cx="4392488" cy="5465407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228600" indent="-22860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 sz="2400" b="0" baseline="0">
                <a:solidFill>
                  <a:schemeClr val="tx1"/>
                </a:solidFill>
                <a:latin typeface="+mn-lt"/>
              </a:defRPr>
            </a:lvl1pPr>
            <a:lvl2pPr marL="658813" indent="-201613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»"/>
              <a:defRPr sz="2100">
                <a:solidFill>
                  <a:schemeClr val="tx1"/>
                </a:solidFill>
              </a:defRPr>
            </a:lvl2pPr>
            <a:lvl3pPr marL="1108075" indent="-19367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Font typeface="Symbol" pitchFamily="18" charset="2"/>
              <a:buChar char="-"/>
              <a:tabLst/>
              <a:defRPr sz="1800">
                <a:solidFill>
                  <a:schemeClr val="tx1"/>
                </a:solidFill>
              </a:defRPr>
            </a:lvl3pPr>
            <a:lvl4pPr marL="1520825" indent="-149225">
              <a:lnSpc>
                <a:spcPct val="114000"/>
              </a:lnSpc>
              <a:spcBef>
                <a:spcPts val="600"/>
              </a:spcBef>
              <a:buFont typeface="Arial" pitchFamily="34" charset="0"/>
              <a:buChar char="•"/>
              <a:defRPr sz="1600"/>
            </a:lvl4pPr>
          </a:lstStyle>
          <a:p>
            <a:pPr lvl="0"/>
            <a:r>
              <a:rPr lang="de-AT" dirty="0"/>
              <a:t>Mastertextformat bearbeiten</a:t>
            </a:r>
          </a:p>
          <a:p>
            <a:pPr lvl="1"/>
            <a:r>
              <a:rPr lang="de-AT" dirty="0" err="1"/>
              <a:t>Asdfasdf</a:t>
            </a:r>
            <a:endParaRPr lang="de-AT" dirty="0"/>
          </a:p>
          <a:p>
            <a:pPr lvl="2"/>
            <a:r>
              <a:rPr lang="de-AT" dirty="0" err="1"/>
              <a:t>Sadfasdf</a:t>
            </a:r>
            <a:endParaRPr lang="de-AT" dirty="0"/>
          </a:p>
          <a:p>
            <a:pPr lvl="3"/>
            <a:r>
              <a:rPr lang="de-AT" dirty="0" err="1"/>
              <a:t>sdf</a:t>
            </a:r>
            <a:endParaRPr lang="de-AT" dirty="0"/>
          </a:p>
        </p:txBody>
      </p:sp>
      <p:sp>
        <p:nvSpPr>
          <p:cNvPr id="6" name="Textfeld 5"/>
          <p:cNvSpPr txBox="1"/>
          <p:nvPr userDrawn="1"/>
        </p:nvSpPr>
        <p:spPr>
          <a:xfrm>
            <a:off x="8508392" y="6654396"/>
            <a:ext cx="3840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0D87B3D-9F2E-4AB4-9472-248B74A58E90}" type="slidenum">
              <a:rPr lang="de-AT" sz="80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pPr algn="r"/>
              <a:t>‹Nr.›</a:t>
            </a:fld>
            <a:endParaRPr lang="de-AT" sz="8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956039" y="6654396"/>
            <a:ext cx="6407671" cy="215444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>
            <a:lvl1pPr marL="0" indent="0" algn="ctr">
              <a:buNone/>
              <a:defRPr lang="de-DE" sz="800" smtClean="0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pitchFamily="-104" charset="-128"/>
                <a:cs typeface="+mn-cs"/>
              </a:defRPr>
            </a:lvl1pPr>
            <a:lvl2pPr>
              <a:defRPr lang="de-DE" smtClean="0">
                <a:latin typeface="Arial" charset="0"/>
                <a:ea typeface="ＭＳ Ｐゴシック" pitchFamily="-104" charset="-128"/>
              </a:defRPr>
            </a:lvl2pPr>
            <a:lvl3pPr>
              <a:defRPr lang="de-DE" smtClean="0">
                <a:latin typeface="Arial" charset="0"/>
                <a:ea typeface="ＭＳ Ｐゴシック" pitchFamily="-104" charset="-128"/>
              </a:defRPr>
            </a:lvl3pPr>
            <a:lvl4pPr>
              <a:defRPr lang="de-DE" smtClean="0">
                <a:latin typeface="Arial" charset="0"/>
                <a:ea typeface="ＭＳ Ｐゴシック" pitchFamily="-104" charset="-128"/>
              </a:defRPr>
            </a:lvl4pPr>
            <a:lvl5pPr>
              <a:defRPr lang="de-AT">
                <a:latin typeface="Arial" charset="0"/>
                <a:ea typeface="ＭＳ Ｐゴシック" pitchFamily="-104" charset="-128"/>
              </a:defRPr>
            </a:lvl5pPr>
          </a:lstStyle>
          <a:p>
            <a:pPr lvl="0" algn="r">
              <a:spcBef>
                <a:spcPct val="0"/>
              </a:spcBef>
            </a:pPr>
            <a:r>
              <a:rPr lang="de-AT" dirty="0" err="1"/>
              <a:t>asdfasdfasdf</a:t>
            </a:r>
            <a:endParaRPr lang="de-AT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3"/>
          </p:nvPr>
        </p:nvSpPr>
        <p:spPr>
          <a:xfrm>
            <a:off x="232264" y="949910"/>
            <a:ext cx="3960267" cy="5465407"/>
          </a:xfrm>
          <a:prstGeom prst="rect">
            <a:avLst/>
          </a:prstGeom>
        </p:spPr>
        <p:txBody>
          <a:bodyPr/>
          <a:lstStyle/>
          <a:p>
            <a:endParaRPr lang="de-AT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CFDBD940-EE8B-49FC-880C-98C0943378B4}"/>
              </a:ext>
            </a:extLst>
          </p:cNvPr>
          <p:cNvSpPr txBox="1"/>
          <p:nvPr userDrawn="1"/>
        </p:nvSpPr>
        <p:spPr>
          <a:xfrm>
            <a:off x="323528" y="6654396"/>
            <a:ext cx="27363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8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VO</a:t>
            </a:r>
            <a:r>
              <a:rPr lang="de-AT" sz="800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Sozialwiss. Methoden </a:t>
            </a:r>
            <a:r>
              <a:rPr lang="de-AT" sz="8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| KMH</a:t>
            </a:r>
          </a:p>
        </p:txBody>
      </p:sp>
    </p:spTree>
    <p:extLst>
      <p:ext uri="{BB962C8B-B14F-4D97-AF65-F5344CB8AC3E}">
        <p14:creationId xmlns:p14="http://schemas.microsoft.com/office/powerpoint/2010/main" val="743857034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0" y="6654800"/>
            <a:ext cx="9144000" cy="20234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3" name="Rechteck 2"/>
          <p:cNvSpPr/>
          <p:nvPr userDrawn="1"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tx2">
              <a:lumMod val="75000"/>
            </a:schemeClr>
          </a:solidFill>
          <a:ln w="28575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216024" y="93723"/>
            <a:ext cx="8927976" cy="457200"/>
          </a:xfrm>
          <a:prstGeom prst="rect">
            <a:avLst/>
          </a:prstGeom>
        </p:spPr>
        <p:txBody>
          <a:bodyPr vert="horz"/>
          <a:lstStyle>
            <a:lvl1pPr algn="l">
              <a:defRPr sz="2800" b="1" baseline="0">
                <a:solidFill>
                  <a:schemeClr val="bg1"/>
                </a:solidFill>
                <a:latin typeface="+mn-lt"/>
                <a:cs typeface="Arial"/>
              </a:defRPr>
            </a:lvl1pPr>
          </a:lstStyle>
          <a:p>
            <a:r>
              <a:rPr lang="de-AT" dirty="0"/>
              <a:t>Mastertitelformat bearbeiten</a:t>
            </a:r>
            <a:endParaRPr lang="de-DE" dirty="0"/>
          </a:p>
        </p:txBody>
      </p:sp>
      <p:sp>
        <p:nvSpPr>
          <p:cNvPr id="15" name="Inhaltsplatzhalter 14"/>
          <p:cNvSpPr>
            <a:spLocks noGrp="1"/>
          </p:cNvSpPr>
          <p:nvPr>
            <p:ph sz="quarter" idx="11" hasCustomPrompt="1"/>
          </p:nvPr>
        </p:nvSpPr>
        <p:spPr>
          <a:xfrm>
            <a:off x="216024" y="949910"/>
            <a:ext cx="4392488" cy="5465407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228600" indent="-22860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 sz="2400" b="0" baseline="0">
                <a:solidFill>
                  <a:schemeClr val="tx1"/>
                </a:solidFill>
                <a:latin typeface="+mn-lt"/>
              </a:defRPr>
            </a:lvl1pPr>
            <a:lvl2pPr marL="658813" indent="-201613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»"/>
              <a:defRPr sz="2100">
                <a:solidFill>
                  <a:schemeClr val="tx1"/>
                </a:solidFill>
              </a:defRPr>
            </a:lvl2pPr>
            <a:lvl3pPr marL="1108075" indent="-19367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Font typeface="Symbol" pitchFamily="18" charset="2"/>
              <a:buChar char="-"/>
              <a:tabLst/>
              <a:defRPr sz="1800">
                <a:solidFill>
                  <a:schemeClr val="tx1"/>
                </a:solidFill>
              </a:defRPr>
            </a:lvl3pPr>
            <a:lvl4pPr marL="1520825" indent="-149225">
              <a:lnSpc>
                <a:spcPct val="114000"/>
              </a:lnSpc>
              <a:spcBef>
                <a:spcPts val="600"/>
              </a:spcBef>
              <a:buFont typeface="Arial" pitchFamily="34" charset="0"/>
              <a:buChar char="•"/>
              <a:defRPr sz="1600"/>
            </a:lvl4pPr>
          </a:lstStyle>
          <a:p>
            <a:pPr lvl="0"/>
            <a:r>
              <a:rPr lang="de-AT" dirty="0"/>
              <a:t>Mastertextformat bearbeiten</a:t>
            </a:r>
          </a:p>
          <a:p>
            <a:pPr lvl="1"/>
            <a:r>
              <a:rPr lang="de-AT" dirty="0" err="1"/>
              <a:t>Asdfasdf</a:t>
            </a:r>
            <a:endParaRPr lang="de-AT" dirty="0"/>
          </a:p>
          <a:p>
            <a:pPr lvl="2"/>
            <a:r>
              <a:rPr lang="de-AT" dirty="0" err="1"/>
              <a:t>Sadfasdf</a:t>
            </a:r>
            <a:endParaRPr lang="de-AT" dirty="0"/>
          </a:p>
          <a:p>
            <a:pPr lvl="3"/>
            <a:r>
              <a:rPr lang="de-AT" dirty="0" err="1"/>
              <a:t>sdf</a:t>
            </a:r>
            <a:endParaRPr lang="de-AT" dirty="0"/>
          </a:p>
        </p:txBody>
      </p:sp>
      <p:sp>
        <p:nvSpPr>
          <p:cNvPr id="6" name="Textfeld 5"/>
          <p:cNvSpPr txBox="1"/>
          <p:nvPr userDrawn="1"/>
        </p:nvSpPr>
        <p:spPr>
          <a:xfrm>
            <a:off x="8508219" y="6654396"/>
            <a:ext cx="3840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0D87B3D-9F2E-4AB4-9472-248B74A58E90}" type="slidenum">
              <a:rPr lang="de-AT" sz="80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pPr algn="r"/>
              <a:t>‹Nr.›</a:t>
            </a:fld>
            <a:endParaRPr lang="de-AT" sz="8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940656" y="6654396"/>
            <a:ext cx="6407671" cy="215444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>
            <a:lvl1pPr marL="0" indent="0" algn="ctr">
              <a:buNone/>
              <a:defRPr lang="de-DE" sz="800" smtClean="0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pitchFamily="-104" charset="-128"/>
                <a:cs typeface="+mn-cs"/>
              </a:defRPr>
            </a:lvl1pPr>
            <a:lvl2pPr>
              <a:defRPr lang="de-DE" smtClean="0">
                <a:latin typeface="Arial" charset="0"/>
                <a:ea typeface="ＭＳ Ｐゴシック" pitchFamily="-104" charset="-128"/>
              </a:defRPr>
            </a:lvl2pPr>
            <a:lvl3pPr>
              <a:defRPr lang="de-DE" smtClean="0">
                <a:latin typeface="Arial" charset="0"/>
                <a:ea typeface="ＭＳ Ｐゴシック" pitchFamily="-104" charset="-128"/>
              </a:defRPr>
            </a:lvl3pPr>
            <a:lvl4pPr>
              <a:defRPr lang="de-DE" smtClean="0">
                <a:latin typeface="Arial" charset="0"/>
                <a:ea typeface="ＭＳ Ｐゴシック" pitchFamily="-104" charset="-128"/>
              </a:defRPr>
            </a:lvl4pPr>
            <a:lvl5pPr>
              <a:defRPr lang="de-AT">
                <a:latin typeface="Arial" charset="0"/>
                <a:ea typeface="ＭＳ Ｐゴシック" pitchFamily="-104" charset="-128"/>
              </a:defRPr>
            </a:lvl5pPr>
          </a:lstStyle>
          <a:p>
            <a:pPr lvl="0" algn="r">
              <a:spcBef>
                <a:spcPct val="0"/>
              </a:spcBef>
            </a:pPr>
            <a:r>
              <a:rPr lang="de-AT" dirty="0" err="1"/>
              <a:t>asdfasdfasdf</a:t>
            </a:r>
            <a:endParaRPr lang="de-AT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3"/>
          </p:nvPr>
        </p:nvSpPr>
        <p:spPr>
          <a:xfrm>
            <a:off x="4932040" y="949910"/>
            <a:ext cx="3960267" cy="5465407"/>
          </a:xfrm>
          <a:prstGeom prst="rect">
            <a:avLst/>
          </a:prstGeom>
        </p:spPr>
        <p:txBody>
          <a:bodyPr/>
          <a:lstStyle/>
          <a:p>
            <a:endParaRPr lang="de-AT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6988CC9-6357-4AE0-A65B-6E7830AB0407}"/>
              </a:ext>
            </a:extLst>
          </p:cNvPr>
          <p:cNvSpPr txBox="1"/>
          <p:nvPr userDrawn="1"/>
        </p:nvSpPr>
        <p:spPr>
          <a:xfrm>
            <a:off x="323528" y="6654396"/>
            <a:ext cx="27363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8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VO</a:t>
            </a:r>
            <a:r>
              <a:rPr lang="de-AT" sz="800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Sozialwiss. Methoden </a:t>
            </a:r>
            <a:r>
              <a:rPr lang="de-AT" sz="8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| KMH</a:t>
            </a:r>
          </a:p>
        </p:txBody>
      </p:sp>
    </p:spTree>
    <p:extLst>
      <p:ext uri="{BB962C8B-B14F-4D97-AF65-F5344CB8AC3E}">
        <p14:creationId xmlns:p14="http://schemas.microsoft.com/office/powerpoint/2010/main" val="1157405059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693" r:id="rId2"/>
    <p:sldLayoutId id="2147483743" r:id="rId3"/>
    <p:sldLayoutId id="2147483744" r:id="rId4"/>
  </p:sldLayoutIdLst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uzzfeed.com/akdobbins/number-of-pirates-killed-by-each-president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atistik.at/web_de/klassifikationen/regionale_gliederungen/gemeinden/index.html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ublicdomainfiles.com/show_file.php?id=13929681616168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hyperlink" Target="https://www.publicdomainpictures.net/de/view-image.php?image=3421&amp;picture=apfel-und-birnen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hyperlink" Target="https://commons.wikimedia.org/wiki/File:Garda_siochana_ranks.png" TargetMode="Externa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illustrations/zero-0-number-ranking-rating-1426642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Alta_via_meranese_2005-05.JP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hyperlink" Target="https://commons.wikimedia.org/wiki/File:Alta_via_meranese_2005-05.JPG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AT" dirty="0"/>
              <a:t>SS 20 | KMH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/>
              <a:t>Messen </a:t>
            </a:r>
            <a:r>
              <a:rPr lang="de-AT"/>
              <a:t>und Skalen</a:t>
            </a:r>
            <a:endParaRPr lang="de-AT" dirty="0"/>
          </a:p>
        </p:txBody>
      </p:sp>
      <p:sp>
        <p:nvSpPr>
          <p:cNvPr id="6" name="Untertitel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AT" dirty="0"/>
              <a:t>716408 | Sozialwiss. Methoden – How 2 do Things with Numbers</a:t>
            </a:r>
          </a:p>
        </p:txBody>
      </p:sp>
    </p:spTree>
    <p:extLst>
      <p:ext uri="{BB962C8B-B14F-4D97-AF65-F5344CB8AC3E}">
        <p14:creationId xmlns:p14="http://schemas.microsoft.com/office/powerpoint/2010/main" val="9235237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Exkurs: Eigenschaften von Variablen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1"/>
          </p:nvPr>
        </p:nvSpPr>
        <p:spPr/>
        <p:txBody>
          <a:bodyPr anchor="ctr"/>
          <a:lstStyle/>
          <a:p>
            <a:r>
              <a:rPr lang="de-AT" dirty="0"/>
              <a:t>Nach </a:t>
            </a:r>
            <a:r>
              <a:rPr lang="de-AT" b="1" dirty="0"/>
              <a:t>Ausprägung</a:t>
            </a:r>
            <a:r>
              <a:rPr lang="de-AT" dirty="0"/>
              <a:t> des Merkmals:</a:t>
            </a:r>
          </a:p>
          <a:p>
            <a:pPr lvl="1"/>
            <a:r>
              <a:rPr lang="de-AT" dirty="0"/>
              <a:t>Diskret</a:t>
            </a:r>
          </a:p>
          <a:p>
            <a:pPr lvl="1"/>
            <a:r>
              <a:rPr lang="de-AT" dirty="0"/>
              <a:t>Kontinuierlich </a:t>
            </a:r>
          </a:p>
          <a:p>
            <a:pPr lvl="2"/>
            <a:r>
              <a:rPr lang="de-AT" dirty="0"/>
              <a:t>Diskretisierung möglich</a:t>
            </a:r>
          </a:p>
          <a:p>
            <a:pPr lvl="1"/>
            <a:endParaRPr lang="de-AT" dirty="0"/>
          </a:p>
          <a:p>
            <a:r>
              <a:rPr lang="de-AT" dirty="0"/>
              <a:t>Nach </a:t>
            </a:r>
            <a:r>
              <a:rPr lang="de-AT" b="1" dirty="0"/>
              <a:t>Anzahl der Ausprägungen</a:t>
            </a:r>
            <a:r>
              <a:rPr lang="de-AT" dirty="0"/>
              <a:t>:</a:t>
            </a:r>
          </a:p>
          <a:p>
            <a:pPr lvl="1"/>
            <a:r>
              <a:rPr lang="de-AT" dirty="0"/>
              <a:t>Dichotom</a:t>
            </a:r>
          </a:p>
          <a:p>
            <a:pPr lvl="1"/>
            <a:r>
              <a:rPr lang="de-AT" dirty="0"/>
              <a:t>Polytom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AT" dirty="0"/>
              <a:t>(Höferl 2019)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4208" y="1556792"/>
            <a:ext cx="1656184" cy="1106632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6016" y="2826485"/>
            <a:ext cx="4590686" cy="274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0244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Ergebnis dieser Zuordnung: Variablen &amp; Daten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de-AT" b="1" dirty="0"/>
              <a:t>Variable = </a:t>
            </a:r>
            <a:r>
              <a:rPr lang="de-AT" dirty="0"/>
              <a:t>Symbol für die Menge der Ausprägung eines Merkmals</a:t>
            </a:r>
            <a:br>
              <a:rPr lang="de-AT" dirty="0"/>
            </a:br>
            <a:r>
              <a:rPr lang="de-AT" dirty="0"/>
              <a:t>			   (in einer Gruppe von Merkmalsträgern)</a:t>
            </a:r>
            <a:br>
              <a:rPr lang="de-AT" dirty="0"/>
            </a:br>
            <a:r>
              <a:rPr lang="de-AT" dirty="0"/>
              <a:t>			   </a:t>
            </a:r>
            <a:r>
              <a:rPr lang="de-AT" b="1" dirty="0"/>
              <a:t>→ Zuordnung </a:t>
            </a:r>
            <a:r>
              <a:rPr lang="de-AT" dirty="0"/>
              <a:t>von Merkmal &amp; Ausprägung</a:t>
            </a:r>
          </a:p>
          <a:p>
            <a:pPr lvl="1"/>
            <a:r>
              <a:rPr lang="de-AT" dirty="0"/>
              <a:t>Zuordnung sollte:</a:t>
            </a:r>
          </a:p>
          <a:p>
            <a:pPr lvl="2"/>
            <a:r>
              <a:rPr lang="de-AT" dirty="0"/>
              <a:t>Disjunkt: einander ausschließend</a:t>
            </a:r>
          </a:p>
          <a:p>
            <a:pPr lvl="2"/>
            <a:r>
              <a:rPr lang="de-AT" dirty="0"/>
              <a:t>Erschöpfend: mögl. Ausprägungen bekannt &amp; zugeordnet</a:t>
            </a:r>
          </a:p>
          <a:p>
            <a:pPr lvl="2"/>
            <a:endParaRPr lang="de-AT" sz="1050" dirty="0"/>
          </a:p>
          <a:p>
            <a:r>
              <a:rPr lang="de-AT" b="1" dirty="0"/>
              <a:t>Quant. Daten </a:t>
            </a:r>
            <a:r>
              <a:rPr lang="de-AT" dirty="0"/>
              <a:t>= Menge strukturiert erhobener Variablen</a:t>
            </a:r>
          </a:p>
          <a:p>
            <a:endParaRPr lang="de-AT" dirty="0"/>
          </a:p>
          <a:p>
            <a:r>
              <a:rPr lang="de-AT" b="1" dirty="0">
                <a:solidFill>
                  <a:srgbClr val="E37823"/>
                </a:solidFill>
              </a:rPr>
              <a:t>Ziel: </a:t>
            </a:r>
            <a:r>
              <a:rPr lang="de-AT" b="1" dirty="0"/>
              <a:t>komprimierte, abstrakte Form der Wirklichkeitsdarstellung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8272220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Messen &amp; Kodieren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1"/>
          </p:nvPr>
        </p:nvSpPr>
        <p:spPr/>
        <p:txBody>
          <a:bodyPr anchor="ctr"/>
          <a:lstStyle/>
          <a:p>
            <a:r>
              <a:rPr lang="de-AT" b="1" dirty="0"/>
              <a:t>Vorteile:</a:t>
            </a:r>
          </a:p>
          <a:p>
            <a:pPr lvl="1"/>
            <a:r>
              <a:rPr lang="de-AT" sz="2400" dirty="0"/>
              <a:t>(mehr oder weniger) zuverlässiger</a:t>
            </a:r>
            <a:br>
              <a:rPr lang="de-AT" sz="2400" dirty="0"/>
            </a:br>
            <a:r>
              <a:rPr lang="de-AT" sz="2400" b="1" dirty="0">
                <a:solidFill>
                  <a:srgbClr val="E37823"/>
                </a:solidFill>
              </a:rPr>
              <a:t>Vergleich</a:t>
            </a:r>
            <a:r>
              <a:rPr lang="de-AT" sz="2400" dirty="0"/>
              <a:t> der Eigenschaften </a:t>
            </a:r>
            <a:br>
              <a:rPr lang="de-AT" sz="2400" dirty="0"/>
            </a:br>
            <a:r>
              <a:rPr lang="de-AT" sz="2400" dirty="0"/>
              <a:t>von Objekten</a:t>
            </a:r>
          </a:p>
          <a:p>
            <a:pPr lvl="1"/>
            <a:endParaRPr lang="de-AT" sz="1200" dirty="0"/>
          </a:p>
          <a:p>
            <a:r>
              <a:rPr lang="de-AT" b="1" dirty="0"/>
              <a:t>Nachteile: </a:t>
            </a:r>
            <a:r>
              <a:rPr lang="de-AT" sz="2400" dirty="0"/>
              <a:t>Soziale Wirklichkeit &amp; „objektive“ Daten</a:t>
            </a:r>
          </a:p>
          <a:p>
            <a:pPr lvl="1"/>
            <a:r>
              <a:rPr lang="de-AT" sz="2400" dirty="0"/>
              <a:t>komplexe soziale Phänomene:</a:t>
            </a:r>
            <a:br>
              <a:rPr lang="de-AT" sz="2400" dirty="0">
                <a:solidFill>
                  <a:srgbClr val="E37823"/>
                </a:solidFill>
              </a:rPr>
            </a:br>
            <a:r>
              <a:rPr lang="de-AT" sz="2400" dirty="0"/>
              <a:t>Umfangreicher Prozess der „Messbarmachung“ </a:t>
            </a:r>
            <a:br>
              <a:rPr lang="de-AT" sz="2400" dirty="0"/>
            </a:br>
            <a:r>
              <a:rPr lang="de-AT" sz="2400" dirty="0">
                <a:solidFill>
                  <a:srgbClr val="E37823"/>
                </a:solidFill>
              </a:rPr>
              <a:t>→ Operationalisierung</a:t>
            </a:r>
          </a:p>
          <a:p>
            <a:pPr lvl="1"/>
            <a:r>
              <a:rPr lang="de-AT" sz="2400" dirty="0"/>
              <a:t>Variierende Definition &amp; Operationalisierungen</a:t>
            </a:r>
          </a:p>
          <a:p>
            <a:pPr lvl="1"/>
            <a:r>
              <a:rPr lang="de-AT" sz="2400" dirty="0"/>
              <a:t>Zerschneiden „gleitender“ Übergänge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AT" dirty="0"/>
              <a:t>(Henderson and Velleman 1981)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51"/>
          <a:stretch/>
        </p:blipFill>
        <p:spPr bwMode="auto">
          <a:xfrm>
            <a:off x="9612560" y="1268760"/>
            <a:ext cx="2039191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https://lh6.googleusercontent.com/_PeVwghrmOec/TWYfLO9D1JI/AAAAAAAAAH8/fNSxVhrNigc/CU00128_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155" y="-1107504"/>
            <a:ext cx="2895600" cy="194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NOIMAGES_0001"/>
          <p:cNvSpPr/>
          <p:nvPr/>
        </p:nvSpPr>
        <p:spPr>
          <a:xfrm>
            <a:off x="-1905000" y="3048000"/>
            <a:ext cx="1270000" cy="1270000"/>
          </a:xfrm>
          <a:prstGeom prst="rect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de-AT" dirty="0"/>
              <a:t>Bilder werden nicht gedruckt</a:t>
            </a:r>
          </a:p>
        </p:txBody>
      </p:sp>
      <p:pic>
        <p:nvPicPr>
          <p:cNvPr id="6" name="Grafik 5" descr="Henderson and Velleman 198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4128" y="1628800"/>
            <a:ext cx="3066288" cy="110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486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@ komplexe (soziale) Phänomene in Zahlen abbilden</a:t>
            </a:r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67" y="1181100"/>
            <a:ext cx="7076391" cy="4968875"/>
          </a:xfrm>
        </p:spPr>
      </p:pic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AT" dirty="0"/>
              <a:t>(Reuber &amp; Pfaffenbach 2005:51)</a:t>
            </a:r>
          </a:p>
        </p:txBody>
      </p:sp>
    </p:spTree>
    <p:extLst>
      <p:ext uri="{BB962C8B-B14F-4D97-AF65-F5344CB8AC3E}">
        <p14:creationId xmlns:p14="http://schemas.microsoft.com/office/powerpoint/2010/main" val="5067588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Messen &amp; Kodieren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1"/>
          </p:nvPr>
        </p:nvSpPr>
        <p:spPr/>
        <p:txBody>
          <a:bodyPr anchor="ctr"/>
          <a:lstStyle/>
          <a:p>
            <a:r>
              <a:rPr lang="de-AT" b="1" dirty="0"/>
              <a:t>Vorteile:</a:t>
            </a:r>
          </a:p>
          <a:p>
            <a:pPr lvl="1"/>
            <a:r>
              <a:rPr lang="de-AT" sz="2400" dirty="0"/>
              <a:t>(mehr oder weniger) zuverlässiger</a:t>
            </a:r>
            <a:br>
              <a:rPr lang="de-AT" sz="2400" dirty="0"/>
            </a:br>
            <a:r>
              <a:rPr lang="de-AT" sz="2400" b="1" dirty="0">
                <a:solidFill>
                  <a:srgbClr val="E37823"/>
                </a:solidFill>
              </a:rPr>
              <a:t>Vergleich</a:t>
            </a:r>
            <a:r>
              <a:rPr lang="de-AT" sz="2400" dirty="0"/>
              <a:t> der Eigenschaften </a:t>
            </a:r>
            <a:br>
              <a:rPr lang="de-AT" sz="2400" dirty="0"/>
            </a:br>
            <a:r>
              <a:rPr lang="de-AT" sz="2400" dirty="0"/>
              <a:t>von Objekten</a:t>
            </a:r>
          </a:p>
          <a:p>
            <a:pPr lvl="1"/>
            <a:endParaRPr lang="de-AT" sz="1200" dirty="0"/>
          </a:p>
          <a:p>
            <a:r>
              <a:rPr lang="de-AT" b="1" dirty="0"/>
              <a:t>Nachteile: </a:t>
            </a:r>
            <a:r>
              <a:rPr lang="de-AT" sz="2400" dirty="0"/>
              <a:t>Soziale Wirklichkeit &amp; „objektive“ Daten</a:t>
            </a:r>
          </a:p>
          <a:p>
            <a:pPr lvl="1"/>
            <a:r>
              <a:rPr lang="de-AT" sz="2400" dirty="0"/>
              <a:t>komplexe soziale Phänomene:</a:t>
            </a:r>
            <a:br>
              <a:rPr lang="de-AT" sz="2400" dirty="0">
                <a:solidFill>
                  <a:srgbClr val="E37823"/>
                </a:solidFill>
              </a:rPr>
            </a:br>
            <a:r>
              <a:rPr lang="de-AT" sz="2400" dirty="0"/>
              <a:t>Umfangreicher Prozess der „Messbarmachung“ </a:t>
            </a:r>
            <a:br>
              <a:rPr lang="de-AT" sz="2400" dirty="0"/>
            </a:br>
            <a:r>
              <a:rPr lang="de-AT" sz="2400" dirty="0">
                <a:solidFill>
                  <a:srgbClr val="E37823"/>
                </a:solidFill>
              </a:rPr>
              <a:t>→ Operationalisierung</a:t>
            </a:r>
          </a:p>
          <a:p>
            <a:pPr lvl="1"/>
            <a:r>
              <a:rPr lang="de-AT" sz="2400" dirty="0"/>
              <a:t>Variierende Definition &amp; Operationalisierungen</a:t>
            </a:r>
          </a:p>
          <a:p>
            <a:pPr lvl="1"/>
            <a:r>
              <a:rPr lang="de-AT" sz="2400" dirty="0"/>
              <a:t>Zerschneiden „gleitender“ Übergänge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AT" dirty="0"/>
              <a:t>(Henderson and Velleman 1981)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51"/>
          <a:stretch/>
        </p:blipFill>
        <p:spPr bwMode="auto">
          <a:xfrm>
            <a:off x="9612560" y="1268760"/>
            <a:ext cx="2039191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https://lh6.googleusercontent.com/_PeVwghrmOec/TWYfLO9D1JI/AAAAAAAAAH8/fNSxVhrNigc/CU00128_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155" y="-1107504"/>
            <a:ext cx="2895600" cy="194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NOIMAGES_0001"/>
          <p:cNvSpPr/>
          <p:nvPr/>
        </p:nvSpPr>
        <p:spPr>
          <a:xfrm>
            <a:off x="-1905000" y="3048000"/>
            <a:ext cx="1270000" cy="1270000"/>
          </a:xfrm>
          <a:prstGeom prst="rect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de-AT" dirty="0"/>
              <a:t>Bilder werden nicht gedruckt</a:t>
            </a:r>
          </a:p>
        </p:txBody>
      </p:sp>
      <p:pic>
        <p:nvPicPr>
          <p:cNvPr id="6" name="Grafik 5" descr="Henderson and Velleman 198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4128" y="1628800"/>
            <a:ext cx="3066288" cy="110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486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@Variierende Definition &amp; Operationalisierungen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AT" dirty="0"/>
              <a:t>(Buzzfeed 2009)</a:t>
            </a:r>
          </a:p>
        </p:txBody>
      </p:sp>
      <p:pic>
        <p:nvPicPr>
          <p:cNvPr id="5" name="Picture 2" descr="Buzzfeed 2009">
            <a:hlinkClick r:id="rId3"/>
          </p:cNvPr>
          <p:cNvPicPr>
            <a:picLocks noGrp="1" noChangeAspect="1" noChangeArrowheads="1"/>
          </p:cNvPicPr>
          <p:nvPr>
            <p:ph sz="quarter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93762"/>
            <a:ext cx="7746310" cy="514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48069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Messen &amp; Kodieren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1"/>
          </p:nvPr>
        </p:nvSpPr>
        <p:spPr/>
        <p:txBody>
          <a:bodyPr anchor="ctr"/>
          <a:lstStyle/>
          <a:p>
            <a:r>
              <a:rPr lang="de-AT" b="1" dirty="0"/>
              <a:t>Vorteile:</a:t>
            </a:r>
          </a:p>
          <a:p>
            <a:pPr lvl="1"/>
            <a:r>
              <a:rPr lang="de-AT" sz="2400" dirty="0"/>
              <a:t>(mehr oder weniger) zuverlässiger</a:t>
            </a:r>
            <a:br>
              <a:rPr lang="de-AT" sz="2400" dirty="0"/>
            </a:br>
            <a:r>
              <a:rPr lang="de-AT" sz="2400" b="1" dirty="0">
                <a:solidFill>
                  <a:srgbClr val="E37823"/>
                </a:solidFill>
              </a:rPr>
              <a:t>Vergleich</a:t>
            </a:r>
            <a:r>
              <a:rPr lang="de-AT" sz="2400" dirty="0"/>
              <a:t> der Eigenschaften </a:t>
            </a:r>
            <a:br>
              <a:rPr lang="de-AT" sz="2400" dirty="0"/>
            </a:br>
            <a:r>
              <a:rPr lang="de-AT" sz="2400" dirty="0"/>
              <a:t>von Objekten</a:t>
            </a:r>
          </a:p>
          <a:p>
            <a:pPr lvl="1"/>
            <a:endParaRPr lang="de-AT" sz="1200" dirty="0"/>
          </a:p>
          <a:p>
            <a:r>
              <a:rPr lang="de-AT" b="1" dirty="0"/>
              <a:t>Nachteile: </a:t>
            </a:r>
            <a:r>
              <a:rPr lang="de-AT" sz="2400" dirty="0"/>
              <a:t>Soziale Wirklichkeit &amp; „objektive“ Daten</a:t>
            </a:r>
          </a:p>
          <a:p>
            <a:pPr lvl="1"/>
            <a:r>
              <a:rPr lang="de-AT" sz="2400" dirty="0"/>
              <a:t>komplexe soziale Phänomene:</a:t>
            </a:r>
            <a:br>
              <a:rPr lang="de-AT" sz="2400" dirty="0">
                <a:solidFill>
                  <a:srgbClr val="E37823"/>
                </a:solidFill>
              </a:rPr>
            </a:br>
            <a:r>
              <a:rPr lang="de-AT" sz="2400" dirty="0"/>
              <a:t>Umfangreicher Prozess der „Messbarmachung“ </a:t>
            </a:r>
            <a:br>
              <a:rPr lang="de-AT" sz="2400" dirty="0"/>
            </a:br>
            <a:r>
              <a:rPr lang="de-AT" sz="2400" dirty="0">
                <a:solidFill>
                  <a:srgbClr val="E37823"/>
                </a:solidFill>
              </a:rPr>
              <a:t>→ Operationalisierung</a:t>
            </a:r>
          </a:p>
          <a:p>
            <a:pPr lvl="1"/>
            <a:r>
              <a:rPr lang="de-AT" sz="2400" dirty="0"/>
              <a:t>Variierende Definition &amp; Operationalisierungen</a:t>
            </a:r>
          </a:p>
          <a:p>
            <a:pPr lvl="1"/>
            <a:r>
              <a:rPr lang="de-AT" sz="2400" dirty="0"/>
              <a:t>Zerschneiden „gleitender“ Übergänge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AT" dirty="0"/>
              <a:t>(Henderson and Velleman 1981)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51"/>
          <a:stretch/>
        </p:blipFill>
        <p:spPr bwMode="auto">
          <a:xfrm>
            <a:off x="9612560" y="1268760"/>
            <a:ext cx="2039191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https://lh6.googleusercontent.com/_PeVwghrmOec/TWYfLO9D1JI/AAAAAAAAAH8/fNSxVhrNigc/CU00128_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155" y="-1107504"/>
            <a:ext cx="2895600" cy="194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NOIMAGES_0001"/>
          <p:cNvSpPr/>
          <p:nvPr/>
        </p:nvSpPr>
        <p:spPr>
          <a:xfrm>
            <a:off x="-1905000" y="3048000"/>
            <a:ext cx="1270000" cy="1270000"/>
          </a:xfrm>
          <a:prstGeom prst="rect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de-AT" dirty="0"/>
              <a:t>Bilder werden nicht gedruckt</a:t>
            </a:r>
          </a:p>
        </p:txBody>
      </p:sp>
      <p:pic>
        <p:nvPicPr>
          <p:cNvPr id="6" name="Grafik 5" descr="Henderson and Velleman 198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4128" y="1628800"/>
            <a:ext cx="3066288" cy="110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823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@ Zerschneiden „gleitender“ Übergänge</a:t>
            </a:r>
          </a:p>
        </p:txBody>
      </p:sp>
      <p:pic>
        <p:nvPicPr>
          <p:cNvPr id="6" name="Inhaltsplatzhalter 5" descr="Höferl 2019; Daten: Statistik Austria 2019">
            <a:hlinkClick r:id="rId3"/>
          </p:cNvPr>
          <p:cNvPicPr>
            <a:picLocks noGrp="1" noChangeAspect="1"/>
          </p:cNvPicPr>
          <p:nvPr>
            <p:ph sz="quarter" idx="11"/>
          </p:nvPr>
        </p:nvPicPr>
        <p:blipFill rotWithShape="1">
          <a:blip r:embed="rId4"/>
          <a:srcRect l="6862"/>
          <a:stretch/>
        </p:blipFill>
        <p:spPr>
          <a:xfrm>
            <a:off x="1217640" y="1393438"/>
            <a:ext cx="7818856" cy="4700423"/>
          </a:xfrm>
          <a:prstGeom prst="rect">
            <a:avLst/>
          </a:prstGeom>
        </p:spPr>
      </p:pic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(Höferl 2019; Daten: Statistik Austria 2019)</a:t>
            </a:r>
            <a:endParaRPr lang="de-AT" dirty="0"/>
          </a:p>
        </p:txBody>
      </p:sp>
      <p:cxnSp>
        <p:nvCxnSpPr>
          <p:cNvPr id="8" name="Gerader Verbinder 7"/>
          <p:cNvCxnSpPr/>
          <p:nvPr/>
        </p:nvCxnSpPr>
        <p:spPr>
          <a:xfrm>
            <a:off x="1042978" y="5091288"/>
            <a:ext cx="7623733" cy="0"/>
          </a:xfrm>
          <a:prstGeom prst="line">
            <a:avLst/>
          </a:prstGeom>
          <a:ln>
            <a:solidFill>
              <a:srgbClr val="E3782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Pfeil nach links und rechts 14"/>
          <p:cNvSpPr/>
          <p:nvPr/>
        </p:nvSpPr>
        <p:spPr>
          <a:xfrm rot="16200000">
            <a:off x="43894" y="4587232"/>
            <a:ext cx="1656184" cy="1080120"/>
          </a:xfrm>
          <a:prstGeom prst="leftRightArrow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b="1" dirty="0"/>
              <a:t>„Kleinstge-meinden“</a:t>
            </a:r>
          </a:p>
        </p:txBody>
      </p:sp>
      <p:pic>
        <p:nvPicPr>
          <p:cNvPr id="17" name="Inhaltsplatzhalter 5" descr="Höferl 2019; Daten: Statistik Austria 2019">
            <a:hlinkClick r:id="rId3"/>
          </p:cNvPr>
          <p:cNvPicPr>
            <a:picLocks noChangeAspect="1"/>
          </p:cNvPicPr>
          <p:nvPr/>
        </p:nvPicPr>
        <p:blipFill rotWithShape="1">
          <a:blip r:embed="rId4"/>
          <a:srcRect t="16851" r="93138" b="34910"/>
          <a:stretch/>
        </p:blipFill>
        <p:spPr>
          <a:xfrm>
            <a:off x="517596" y="1340768"/>
            <a:ext cx="576064" cy="2267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3595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Messen &amp; Kodieren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1"/>
          </p:nvPr>
        </p:nvSpPr>
        <p:spPr/>
        <p:txBody>
          <a:bodyPr anchor="ctr"/>
          <a:lstStyle/>
          <a:p>
            <a:r>
              <a:rPr lang="de-AT" b="1" dirty="0"/>
              <a:t>Vorteile:</a:t>
            </a:r>
          </a:p>
          <a:p>
            <a:pPr lvl="1"/>
            <a:r>
              <a:rPr lang="de-AT" sz="2400" dirty="0"/>
              <a:t>(mehr oder weniger) zuverlässiger</a:t>
            </a:r>
            <a:br>
              <a:rPr lang="de-AT" sz="2400" dirty="0"/>
            </a:br>
            <a:r>
              <a:rPr lang="de-AT" sz="2400" b="1" dirty="0">
                <a:solidFill>
                  <a:srgbClr val="E37823"/>
                </a:solidFill>
              </a:rPr>
              <a:t>Vergleich</a:t>
            </a:r>
            <a:r>
              <a:rPr lang="de-AT" sz="2400" dirty="0"/>
              <a:t> der Eigenschaften </a:t>
            </a:r>
            <a:br>
              <a:rPr lang="de-AT" sz="2400" dirty="0"/>
            </a:br>
            <a:r>
              <a:rPr lang="de-AT" sz="2400" dirty="0"/>
              <a:t>von Objekten</a:t>
            </a:r>
          </a:p>
          <a:p>
            <a:pPr lvl="1"/>
            <a:endParaRPr lang="de-AT" sz="1200" dirty="0"/>
          </a:p>
          <a:p>
            <a:r>
              <a:rPr lang="de-AT" b="1" dirty="0"/>
              <a:t>Nachteile: </a:t>
            </a:r>
            <a:r>
              <a:rPr lang="de-AT" sz="2400" dirty="0"/>
              <a:t>Soziale Wirklichkeit &amp; „objektive“ Daten</a:t>
            </a:r>
          </a:p>
          <a:p>
            <a:pPr lvl="1"/>
            <a:r>
              <a:rPr lang="de-AT" sz="2400" dirty="0"/>
              <a:t>komplexe soziale Phänomene:</a:t>
            </a:r>
            <a:br>
              <a:rPr lang="de-AT" sz="2400" dirty="0">
                <a:solidFill>
                  <a:srgbClr val="E37823"/>
                </a:solidFill>
              </a:rPr>
            </a:br>
            <a:r>
              <a:rPr lang="de-AT" sz="2400" dirty="0"/>
              <a:t>Umfangreicher Prozess der „Messbarmachung“ </a:t>
            </a:r>
            <a:br>
              <a:rPr lang="de-AT" sz="2400" dirty="0"/>
            </a:br>
            <a:r>
              <a:rPr lang="de-AT" sz="2400" dirty="0">
                <a:solidFill>
                  <a:srgbClr val="E37823"/>
                </a:solidFill>
              </a:rPr>
              <a:t>→ Operationalisierung</a:t>
            </a:r>
          </a:p>
          <a:p>
            <a:pPr lvl="1"/>
            <a:r>
              <a:rPr lang="de-AT" sz="2400" dirty="0"/>
              <a:t>Variierende Definition &amp; Operationalisierungen</a:t>
            </a:r>
          </a:p>
          <a:p>
            <a:pPr lvl="1"/>
            <a:r>
              <a:rPr lang="de-AT" sz="2400" dirty="0"/>
              <a:t>Zerschneiden „gleitender“ Übergänge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AT" dirty="0"/>
              <a:t>(Henderson and Velleman 1981)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51"/>
          <a:stretch/>
        </p:blipFill>
        <p:spPr bwMode="auto">
          <a:xfrm>
            <a:off x="9612560" y="1268760"/>
            <a:ext cx="2039191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https://lh6.googleusercontent.com/_PeVwghrmOec/TWYfLO9D1JI/AAAAAAAAAH8/fNSxVhrNigc/CU00128_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155" y="-1107504"/>
            <a:ext cx="2895600" cy="194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NOIMAGES_0001"/>
          <p:cNvSpPr/>
          <p:nvPr/>
        </p:nvSpPr>
        <p:spPr>
          <a:xfrm>
            <a:off x="-1905000" y="3048000"/>
            <a:ext cx="1270000" cy="1270000"/>
          </a:xfrm>
          <a:prstGeom prst="rect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de-AT" dirty="0"/>
              <a:t>Bilder werden nicht gedruckt</a:t>
            </a:r>
          </a:p>
        </p:txBody>
      </p:sp>
      <p:pic>
        <p:nvPicPr>
          <p:cNvPr id="6" name="Grafik 5" descr="Henderson and Velleman 198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4128" y="1628800"/>
            <a:ext cx="3066288" cy="110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717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Sind alle quant. Daten gleich?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de-AT" dirty="0"/>
              <a:t>quant. Daten = Zahlen</a:t>
            </a:r>
            <a:br>
              <a:rPr lang="de-AT" dirty="0"/>
            </a:br>
            <a:r>
              <a:rPr lang="de-AT" b="1" dirty="0">
                <a:solidFill>
                  <a:srgbClr val="E37823"/>
                </a:solidFill>
              </a:rPr>
              <a:t>→ Sind alle Zahlen gleich?</a:t>
            </a:r>
          </a:p>
          <a:p>
            <a:pPr>
              <a:lnSpc>
                <a:spcPct val="150000"/>
              </a:lnSpc>
            </a:pPr>
            <a:endParaRPr lang="de-AT" sz="1000" b="1" dirty="0">
              <a:solidFill>
                <a:srgbClr val="E37823"/>
              </a:solidFill>
            </a:endParaRPr>
          </a:p>
          <a:p>
            <a:pPr lvl="1">
              <a:lnSpc>
                <a:spcPct val="150000"/>
              </a:lnSpc>
            </a:pPr>
            <a:r>
              <a:rPr lang="de-AT" dirty="0"/>
              <a:t>5 blaue Autos</a:t>
            </a:r>
          </a:p>
          <a:p>
            <a:pPr lvl="1">
              <a:lnSpc>
                <a:spcPct val="150000"/>
              </a:lnSpc>
            </a:pPr>
            <a:r>
              <a:rPr lang="de-AT" dirty="0"/>
              <a:t>3 mal „Sehr Gut“, einmal „Gut“</a:t>
            </a:r>
          </a:p>
          <a:p>
            <a:pPr lvl="1">
              <a:lnSpc>
                <a:spcPct val="150000"/>
              </a:lnSpc>
            </a:pPr>
            <a:r>
              <a:rPr lang="de-AT" dirty="0"/>
              <a:t>Heute hat es 20°</a:t>
            </a:r>
          </a:p>
          <a:p>
            <a:pPr lvl="1">
              <a:lnSpc>
                <a:spcPct val="150000"/>
              </a:lnSpc>
            </a:pPr>
            <a:r>
              <a:rPr lang="de-AT" dirty="0"/>
              <a:t>Der Bahnhof ist 3,84 km entfernt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AT" dirty="0"/>
              <a:t>(frankes, Public Domain)</a:t>
            </a:r>
          </a:p>
        </p:txBody>
      </p:sp>
      <p:pic>
        <p:nvPicPr>
          <p:cNvPr id="4" name="Grafik 3" descr="frankes, Public Domain">
            <a:hlinkClick r:id="rId3"/>
          </p:cNvPr>
          <p:cNvPicPr>
            <a:picLocks noChangeAspect="1"/>
          </p:cNvPicPr>
          <p:nvPr/>
        </p:nvPicPr>
        <p:blipFill rotWithShape="1">
          <a:blip r:embed="rId4"/>
          <a:srcRect r="4261"/>
          <a:stretch/>
        </p:blipFill>
        <p:spPr>
          <a:xfrm>
            <a:off x="5292080" y="1937380"/>
            <a:ext cx="3204220" cy="471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106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uppieren 28"/>
          <p:cNvGrpSpPr/>
          <p:nvPr/>
        </p:nvGrpSpPr>
        <p:grpSpPr>
          <a:xfrm>
            <a:off x="90728" y="1376565"/>
            <a:ext cx="6065447" cy="4612610"/>
            <a:chOff x="90729" y="2106469"/>
            <a:chExt cx="5623520" cy="4134941"/>
          </a:xfrm>
        </p:grpSpPr>
        <p:pic>
          <p:nvPicPr>
            <p:cNvPr id="5" name="Inhaltsplatzhalter 5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729" y="2106469"/>
              <a:ext cx="5623520" cy="4134941"/>
            </a:xfrm>
            <a:prstGeom prst="rect">
              <a:avLst/>
            </a:prstGeom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8349" y="2106469"/>
              <a:ext cx="2015899" cy="1009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Konklusio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AT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59" y="1340768"/>
            <a:ext cx="4275153" cy="4685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74466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Skalenniveaus quant. Daten I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1"/>
          </p:nvPr>
        </p:nvSpPr>
        <p:spPr>
          <a:xfrm>
            <a:off x="232264" y="1181512"/>
            <a:ext cx="7436080" cy="4968552"/>
          </a:xfrm>
        </p:spPr>
        <p:txBody>
          <a:bodyPr/>
          <a:lstStyle/>
          <a:p>
            <a:pPr marL="0" indent="0">
              <a:buNone/>
            </a:pPr>
            <a:r>
              <a:rPr lang="de-AT" b="1" dirty="0"/>
              <a:t>Nominal skalierte Daten: </a:t>
            </a:r>
            <a:r>
              <a:rPr lang="de-AT" dirty="0"/>
              <a:t>Unterscheidung auf Gleichheit bzw. Ungleichheit</a:t>
            </a:r>
            <a:br>
              <a:rPr lang="de-AT" dirty="0"/>
            </a:br>
            <a:endParaRPr lang="de-AT" sz="1000" dirty="0"/>
          </a:p>
          <a:p>
            <a:r>
              <a:rPr lang="de-AT" dirty="0"/>
              <a:t>Kategorien </a:t>
            </a:r>
            <a:r>
              <a:rPr lang="de-AT" b="1" dirty="0"/>
              <a:t>ohne</a:t>
            </a:r>
            <a:r>
              <a:rPr lang="de-AT" dirty="0"/>
              <a:t>:</a:t>
            </a:r>
          </a:p>
          <a:p>
            <a:pPr lvl="1"/>
            <a:r>
              <a:rPr lang="de-AT" sz="2400" dirty="0"/>
              <a:t>Rangordnung</a:t>
            </a:r>
          </a:p>
          <a:p>
            <a:pPr lvl="1"/>
            <a:r>
              <a:rPr lang="de-AT" sz="2400" dirty="0"/>
              <a:t>Messbare Differenzen</a:t>
            </a:r>
          </a:p>
          <a:p>
            <a:r>
              <a:rPr lang="de-AT" b="1" dirty="0"/>
              <a:t>Arten </a:t>
            </a:r>
            <a:r>
              <a:rPr lang="de-AT" dirty="0"/>
              <a:t>von Kategorien:</a:t>
            </a:r>
          </a:p>
          <a:p>
            <a:pPr lvl="1"/>
            <a:r>
              <a:rPr lang="de-AT" sz="2400" dirty="0"/>
              <a:t>Binäre Kategorien: männlich – weiblich</a:t>
            </a:r>
          </a:p>
          <a:p>
            <a:pPr lvl="1"/>
            <a:r>
              <a:rPr lang="de-AT" sz="2400" dirty="0"/>
              <a:t>Mehrteilige Kategorien: </a:t>
            </a:r>
            <a:br>
              <a:rPr lang="de-AT" sz="2400" dirty="0"/>
            </a:br>
            <a:r>
              <a:rPr lang="de-AT" sz="2400" dirty="0"/>
              <a:t>christlich – muslim – jüdisch</a:t>
            </a:r>
          </a:p>
          <a:p>
            <a:r>
              <a:rPr lang="de-AT" b="1" dirty="0"/>
              <a:t>Auswertemöglichkeiten:</a:t>
            </a:r>
          </a:p>
          <a:p>
            <a:pPr lvl="1"/>
            <a:r>
              <a:rPr lang="de-AT" sz="2400" dirty="0"/>
              <a:t>Häufigkeitsauswertungen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>
          <a:xfrm>
            <a:off x="4427984" y="6654396"/>
            <a:ext cx="3887391" cy="215444"/>
          </a:xfrm>
        </p:spPr>
        <p:txBody>
          <a:bodyPr/>
          <a:lstStyle/>
          <a:p>
            <a:r>
              <a:rPr lang="fr-FR" dirty="0"/>
              <a:t>(Kratochvil, Public Domain)</a:t>
            </a:r>
            <a:endParaRPr lang="de-AT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756"/>
          <a:stretch/>
        </p:blipFill>
        <p:spPr bwMode="auto">
          <a:xfrm>
            <a:off x="4860032" y="5003716"/>
            <a:ext cx="4063262" cy="1377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Grafik 4" descr="Kratochvil, Public Domain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7739" y="1671392"/>
            <a:ext cx="3423933" cy="2189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948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Skalenniveaus quant. Daten II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1"/>
          </p:nvPr>
        </p:nvSpPr>
        <p:spPr>
          <a:xfrm>
            <a:off x="232264" y="1181511"/>
            <a:ext cx="8766048" cy="3527661"/>
          </a:xfrm>
        </p:spPr>
        <p:txBody>
          <a:bodyPr/>
          <a:lstStyle/>
          <a:p>
            <a:pPr marL="0" indent="0">
              <a:buNone/>
            </a:pPr>
            <a:r>
              <a:rPr lang="de-AT" b="1" dirty="0"/>
              <a:t>Ordinal skalierte Daten:</a:t>
            </a:r>
            <a:br>
              <a:rPr lang="de-AT" dirty="0"/>
            </a:br>
            <a:r>
              <a:rPr lang="de-AT" dirty="0"/>
              <a:t>Kategorien mit inhaltlicher Rangfolge</a:t>
            </a:r>
            <a:br>
              <a:rPr lang="de-AT" dirty="0"/>
            </a:br>
            <a:r>
              <a:rPr lang="de-AT" dirty="0"/>
              <a:t>(z.B. Größe, Bedeutung etc.)</a:t>
            </a:r>
          </a:p>
          <a:p>
            <a:pPr marL="0" indent="0">
              <a:buNone/>
            </a:pPr>
            <a:endParaRPr lang="de-AT" sz="1400" dirty="0"/>
          </a:p>
          <a:p>
            <a:r>
              <a:rPr lang="de-AT" b="1" dirty="0">
                <a:solidFill>
                  <a:srgbClr val="E37823"/>
                </a:solidFill>
              </a:rPr>
              <a:t>Kategorien ohne:</a:t>
            </a:r>
          </a:p>
          <a:p>
            <a:pPr lvl="1"/>
            <a:r>
              <a:rPr lang="de-AT" dirty="0"/>
              <a:t>Messbare Differenzen</a:t>
            </a:r>
          </a:p>
          <a:p>
            <a:r>
              <a:rPr lang="de-AT" b="1" dirty="0"/>
              <a:t>Auswertemöglichkeiten:</a:t>
            </a:r>
          </a:p>
          <a:p>
            <a:pPr lvl="1"/>
            <a:r>
              <a:rPr lang="de-AT" dirty="0"/>
              <a:t>Häufigkeitsauswertungen, </a:t>
            </a:r>
            <a:br>
              <a:rPr lang="de-AT" dirty="0"/>
            </a:br>
            <a:r>
              <a:rPr lang="de-AT" dirty="0"/>
              <a:t>Rangreihenfolgen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(Fstierland, CC BY-SA 3.0 |Mossig 2008:25 | Quatember 2005:24)</a:t>
            </a:r>
            <a:endParaRPr lang="de-AT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915" y="5339760"/>
            <a:ext cx="5030713" cy="1000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336" y="2746553"/>
            <a:ext cx="3636584" cy="2436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Grafik 4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64088" y="971662"/>
            <a:ext cx="3480432" cy="1327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153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Skalenniveaus quant. Daten III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>
              <a:spcAft>
                <a:spcPts val="400"/>
              </a:spcAft>
              <a:buNone/>
            </a:pPr>
            <a:r>
              <a:rPr lang="de-AT" b="1" dirty="0"/>
              <a:t>Intervall- bzw. ratioskalierte Daten:</a:t>
            </a:r>
            <a:br>
              <a:rPr lang="de-AT" dirty="0"/>
            </a:br>
            <a:r>
              <a:rPr lang="de-AT" dirty="0"/>
              <a:t>a) Werte lassen sich in Rangordnung bringen</a:t>
            </a:r>
            <a:br>
              <a:rPr lang="de-AT" dirty="0"/>
            </a:br>
            <a:r>
              <a:rPr lang="de-AT" dirty="0"/>
              <a:t>b) festgelegte &amp; berechenbare Abstände zwischen Werten</a:t>
            </a:r>
          </a:p>
          <a:p>
            <a:pPr marL="0" indent="0">
              <a:spcAft>
                <a:spcPts val="400"/>
              </a:spcAft>
              <a:buNone/>
            </a:pPr>
            <a:endParaRPr lang="de-AT" sz="1050" dirty="0"/>
          </a:p>
          <a:p>
            <a:pPr>
              <a:spcAft>
                <a:spcPts val="400"/>
              </a:spcAft>
            </a:pPr>
            <a:r>
              <a:rPr lang="de-AT" b="1" dirty="0"/>
              <a:t>Frage des Nullpunkts:</a:t>
            </a:r>
          </a:p>
          <a:p>
            <a:pPr lvl="1">
              <a:spcAft>
                <a:spcPts val="400"/>
              </a:spcAft>
            </a:pPr>
            <a:r>
              <a:rPr lang="de-AT" b="1" dirty="0"/>
              <a:t>Intervallskala</a:t>
            </a:r>
            <a:r>
              <a:rPr lang="de-AT" dirty="0"/>
              <a:t>: willkürlich festgelegter Nullpunkt</a:t>
            </a:r>
            <a:br>
              <a:rPr lang="de-AT" dirty="0"/>
            </a:br>
            <a:r>
              <a:rPr lang="de-AT" dirty="0"/>
              <a:t>→ Differenzen ermittelbar</a:t>
            </a:r>
          </a:p>
          <a:p>
            <a:pPr lvl="1">
              <a:spcAft>
                <a:spcPts val="400"/>
              </a:spcAft>
            </a:pPr>
            <a:r>
              <a:rPr lang="de-AT" b="1" dirty="0"/>
              <a:t>Ratioskala</a:t>
            </a:r>
            <a:r>
              <a:rPr lang="de-AT" dirty="0"/>
              <a:t>: natürlicher, absoluter Nullpunkt</a:t>
            </a:r>
            <a:br>
              <a:rPr lang="de-AT" dirty="0"/>
            </a:br>
            <a:r>
              <a:rPr lang="de-AT" dirty="0"/>
              <a:t>→ Teil- &amp; multiplizierbar &amp; logisch sinnvoll</a:t>
            </a:r>
          </a:p>
          <a:p>
            <a:pPr>
              <a:spcAft>
                <a:spcPts val="400"/>
              </a:spcAft>
            </a:pPr>
            <a:r>
              <a:rPr lang="de-AT" b="1" dirty="0"/>
              <a:t>Auswertemöglichkeiten: </a:t>
            </a:r>
            <a:r>
              <a:rPr lang="de-AT" dirty="0"/>
              <a:t>volles stat. Spektrum</a:t>
            </a:r>
          </a:p>
          <a:p>
            <a:pPr>
              <a:spcAft>
                <a:spcPts val="400"/>
              </a:spcAft>
            </a:pPr>
            <a:endParaRPr lang="de-AT" sz="1000" dirty="0"/>
          </a:p>
          <a:p>
            <a:pPr marL="0" indent="0">
              <a:spcAft>
                <a:spcPts val="400"/>
              </a:spcAft>
              <a:buNone/>
            </a:pPr>
            <a:r>
              <a:rPr lang="de-AT" dirty="0">
                <a:solidFill>
                  <a:srgbClr val="E37823"/>
                </a:solidFill>
              </a:rPr>
              <a:t>→ „metrische Skalen“</a:t>
            </a:r>
            <a:endParaRPr lang="de-AT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AT" dirty="0"/>
              <a:t>(Maklay62, Pixabay License)</a:t>
            </a:r>
          </a:p>
        </p:txBody>
      </p:sp>
      <p:pic>
        <p:nvPicPr>
          <p:cNvPr id="4" name="Grafik 3" descr="Maklay62, Pixabay License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3212976"/>
            <a:ext cx="2313681" cy="2399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685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Summary: Skalenniveaus quant. Daten</a:t>
            </a:r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560676295"/>
              </p:ext>
            </p:extLst>
          </p:nvPr>
        </p:nvGraphicFramePr>
        <p:xfrm>
          <a:off x="231775" y="1667855"/>
          <a:ext cx="8766382" cy="42484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7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76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76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76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76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771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98204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59486">
                <a:tc rowSpan="2">
                  <a:txBody>
                    <a:bodyPr/>
                    <a:lstStyle/>
                    <a:p>
                      <a:r>
                        <a:rPr lang="de-AT" sz="1600" dirty="0"/>
                        <a:t>Skalentyp</a:t>
                      </a:r>
                    </a:p>
                  </a:txBody>
                  <a:tcPr marL="96804" marR="968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de-AT" sz="1600" dirty="0"/>
                        <a:t>Eigenschaften</a:t>
                      </a:r>
                    </a:p>
                  </a:txBody>
                  <a:tcPr marL="96804" marR="968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de-AT" sz="1600" dirty="0"/>
                        <a:t>Erlaubte Rechen-operationen</a:t>
                      </a:r>
                    </a:p>
                  </a:txBody>
                  <a:tcPr marL="96804" marR="968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de-AT" sz="1600" dirty="0"/>
                        <a:t>Beispiele</a:t>
                      </a:r>
                    </a:p>
                  </a:txBody>
                  <a:tcPr marL="96804" marR="968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0931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de-AT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Null-punkt</a:t>
                      </a:r>
                    </a:p>
                  </a:txBody>
                  <a:tcPr marL="96804" marR="968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de-AT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Ab-stände</a:t>
                      </a:r>
                    </a:p>
                  </a:txBody>
                  <a:tcPr marL="96804" marR="968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de-AT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Ränge</a:t>
                      </a:r>
                    </a:p>
                  </a:txBody>
                  <a:tcPr marL="96804" marR="968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de-AT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Identi-tät</a:t>
                      </a:r>
                    </a:p>
                  </a:txBody>
                  <a:tcPr marL="96804" marR="968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3819">
                <a:tc>
                  <a:txBody>
                    <a:bodyPr/>
                    <a:lstStyle/>
                    <a:p>
                      <a:r>
                        <a:rPr lang="de-AT" sz="1600" b="1" dirty="0"/>
                        <a:t>Nominalskala</a:t>
                      </a:r>
                    </a:p>
                  </a:txBody>
                  <a:tcPr marL="96804" marR="968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AT" sz="1600" dirty="0"/>
                    </a:p>
                  </a:txBody>
                  <a:tcPr marL="96804" marR="968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AT" sz="1600" dirty="0"/>
                    </a:p>
                  </a:txBody>
                  <a:tcPr marL="96804" marR="968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AT" sz="1600" dirty="0"/>
                    </a:p>
                  </a:txBody>
                  <a:tcPr marL="96804" marR="968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600" dirty="0"/>
                        <a:t>X</a:t>
                      </a:r>
                    </a:p>
                  </a:txBody>
                  <a:tcPr marL="96804" marR="968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AT" sz="1600" dirty="0"/>
                        <a:t>=,</a:t>
                      </a:r>
                      <a:r>
                        <a:rPr lang="de-AT" sz="1600" baseline="0" dirty="0"/>
                        <a:t> ≠</a:t>
                      </a:r>
                      <a:endParaRPr lang="de-AT" sz="1600" dirty="0"/>
                    </a:p>
                  </a:txBody>
                  <a:tcPr marL="96804" marR="968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AT" sz="1600" dirty="0"/>
                        <a:t>Familienstand, Telefonnummern,</a:t>
                      </a:r>
                      <a:r>
                        <a:rPr lang="de-AT" sz="1600" baseline="0" dirty="0"/>
                        <a:t> Krankheits-klassifikation</a:t>
                      </a:r>
                      <a:endParaRPr lang="de-AT" sz="1600" dirty="0"/>
                    </a:p>
                  </a:txBody>
                  <a:tcPr marL="96804" marR="968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2375">
                <a:tc>
                  <a:txBody>
                    <a:bodyPr/>
                    <a:lstStyle/>
                    <a:p>
                      <a:r>
                        <a:rPr lang="de-AT" sz="1600" b="1" dirty="0"/>
                        <a:t>Ordinalskala</a:t>
                      </a:r>
                    </a:p>
                  </a:txBody>
                  <a:tcPr marL="96804" marR="968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AT" sz="1600" dirty="0"/>
                    </a:p>
                  </a:txBody>
                  <a:tcPr marL="96804" marR="968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AT" sz="1600" dirty="0"/>
                    </a:p>
                  </a:txBody>
                  <a:tcPr marL="96804" marR="968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600" dirty="0"/>
                        <a:t>X</a:t>
                      </a:r>
                    </a:p>
                  </a:txBody>
                  <a:tcPr marL="96804" marR="968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600" dirty="0"/>
                        <a:t>X</a:t>
                      </a:r>
                    </a:p>
                  </a:txBody>
                  <a:tcPr marL="96804" marR="968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AT" sz="1600" dirty="0"/>
                        <a:t>=,</a:t>
                      </a:r>
                      <a:r>
                        <a:rPr lang="de-AT" sz="1600" baseline="0" dirty="0"/>
                        <a:t> ≠, &gt;, &lt;</a:t>
                      </a:r>
                      <a:endParaRPr lang="de-AT" sz="1600" dirty="0"/>
                    </a:p>
                  </a:txBody>
                  <a:tcPr marL="96804" marR="968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AT" sz="1600" dirty="0"/>
                        <a:t>Zufriedenheit, militärische Ränge, Windstärke</a:t>
                      </a:r>
                    </a:p>
                  </a:txBody>
                  <a:tcPr marL="96804" marR="968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0931">
                <a:tc>
                  <a:txBody>
                    <a:bodyPr/>
                    <a:lstStyle/>
                    <a:p>
                      <a:r>
                        <a:rPr lang="de-AT" sz="1600" b="1" dirty="0"/>
                        <a:t>Intervallskala</a:t>
                      </a:r>
                    </a:p>
                  </a:txBody>
                  <a:tcPr marL="96804" marR="968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AT" sz="1600" dirty="0"/>
                    </a:p>
                  </a:txBody>
                  <a:tcPr marL="96804" marR="968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600" dirty="0"/>
                        <a:t>X</a:t>
                      </a:r>
                    </a:p>
                  </a:txBody>
                  <a:tcPr marL="96804" marR="968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600" dirty="0"/>
                        <a:t>X</a:t>
                      </a:r>
                    </a:p>
                  </a:txBody>
                  <a:tcPr marL="96804" marR="968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600" dirty="0"/>
                        <a:t>X</a:t>
                      </a:r>
                    </a:p>
                  </a:txBody>
                  <a:tcPr marL="96804" marR="968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AT" sz="1600" dirty="0"/>
                        <a:t>=,</a:t>
                      </a:r>
                      <a:r>
                        <a:rPr lang="de-AT" sz="1600" baseline="0" dirty="0"/>
                        <a:t> ≠, &gt;, &lt;, +, -</a:t>
                      </a:r>
                      <a:endParaRPr lang="de-AT" sz="1600" dirty="0"/>
                    </a:p>
                  </a:txBody>
                  <a:tcPr marL="96804" marR="968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AT" sz="1600" dirty="0"/>
                        <a:t>Temperatur °,</a:t>
                      </a:r>
                      <a:r>
                        <a:rPr lang="de-AT" sz="1600" baseline="0" dirty="0"/>
                        <a:t> Kalenderzeit</a:t>
                      </a:r>
                      <a:endParaRPr lang="de-AT" sz="1600" dirty="0"/>
                    </a:p>
                  </a:txBody>
                  <a:tcPr marL="96804" marR="968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0931">
                <a:tc>
                  <a:txBody>
                    <a:bodyPr/>
                    <a:lstStyle/>
                    <a:p>
                      <a:r>
                        <a:rPr lang="de-AT" sz="1600" b="1" dirty="0"/>
                        <a:t>Ratioskala</a:t>
                      </a:r>
                    </a:p>
                  </a:txBody>
                  <a:tcPr marL="96804" marR="968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600" dirty="0"/>
                        <a:t>X</a:t>
                      </a:r>
                    </a:p>
                  </a:txBody>
                  <a:tcPr marL="96804" marR="968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600" dirty="0"/>
                        <a:t>X</a:t>
                      </a:r>
                    </a:p>
                  </a:txBody>
                  <a:tcPr marL="96804" marR="968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600" dirty="0"/>
                        <a:t>X</a:t>
                      </a:r>
                    </a:p>
                  </a:txBody>
                  <a:tcPr marL="96804" marR="968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600" dirty="0"/>
                        <a:t>X</a:t>
                      </a:r>
                    </a:p>
                  </a:txBody>
                  <a:tcPr marL="96804" marR="968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600" dirty="0"/>
                        <a:t>=,</a:t>
                      </a:r>
                      <a:r>
                        <a:rPr lang="de-AT" sz="1600" baseline="0" dirty="0"/>
                        <a:t> ≠, &gt;, &lt;, +, -, </a:t>
                      </a:r>
                      <a:br>
                        <a:rPr lang="de-AT" sz="1600" baseline="0" dirty="0"/>
                      </a:br>
                      <a:r>
                        <a:rPr lang="de-AT" sz="1600" baseline="0" dirty="0"/>
                        <a:t>*, /</a:t>
                      </a:r>
                      <a:endParaRPr lang="de-AT" sz="1600" dirty="0"/>
                    </a:p>
                  </a:txBody>
                  <a:tcPr marL="96804" marR="968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AT" sz="1600" dirty="0"/>
                        <a:t>Längen- &amp; Gewichtsmessung</a:t>
                      </a:r>
                    </a:p>
                  </a:txBody>
                  <a:tcPr marL="96804" marR="968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>
          <a:xfrm>
            <a:off x="3491880" y="6592841"/>
            <a:ext cx="4823495" cy="338554"/>
          </a:xfrm>
        </p:spPr>
        <p:txBody>
          <a:bodyPr/>
          <a:lstStyle/>
          <a:p>
            <a:r>
              <a:rPr lang="de-DE" dirty="0"/>
              <a:t> (Eigene Überarbeitung 2017 von: Bortz &amp; Döring 2009:69; Reuber &amp; Pfaffenbach 2005:94)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577200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3"/>
          <p:cNvSpPr txBox="1">
            <a:spLocks/>
          </p:cNvSpPr>
          <p:nvPr/>
        </p:nvSpPr>
        <p:spPr>
          <a:xfrm>
            <a:off x="5468105" y="6635215"/>
            <a:ext cx="3671367" cy="21544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AT" sz="900" dirty="0">
                <a:solidFill>
                  <a:schemeClr val="bg1">
                    <a:lumMod val="50000"/>
                  </a:schemeClr>
                </a:solidFill>
              </a:rPr>
              <a:t>(Überarbeitung von: Reuber &amp; Pfaffenbach 2005:21)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Überblick</a:t>
            </a:r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sz="quarter" idx="11"/>
          </p:nvPr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35" y="1371325"/>
            <a:ext cx="8766175" cy="4664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8348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3"/>
          <p:cNvSpPr txBox="1">
            <a:spLocks/>
          </p:cNvSpPr>
          <p:nvPr/>
        </p:nvSpPr>
        <p:spPr>
          <a:xfrm>
            <a:off x="5468105" y="6635215"/>
            <a:ext cx="3671367" cy="21544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AT" sz="900" dirty="0">
                <a:solidFill>
                  <a:schemeClr val="bg1">
                    <a:lumMod val="50000"/>
                  </a:schemeClr>
                </a:solidFill>
              </a:rPr>
              <a:t>(Überarbeitung von: Reuber &amp; Pfaffenbach 2005:21)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Die Grundlagen: Messen &amp; Skalenniveaus</a:t>
            </a:r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sz="quarter" idx="11"/>
          </p:nvPr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35" y="1371325"/>
            <a:ext cx="8766175" cy="4664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bgerundetes Rechteck 4"/>
          <p:cNvSpPr/>
          <p:nvPr/>
        </p:nvSpPr>
        <p:spPr>
          <a:xfrm>
            <a:off x="4932040" y="1143218"/>
            <a:ext cx="3600400" cy="1277670"/>
          </a:xfrm>
          <a:prstGeom prst="roundRect">
            <a:avLst>
              <a:gd name="adj" fmla="val 6091"/>
            </a:avLst>
          </a:prstGeom>
          <a:noFill/>
          <a:ln w="76200">
            <a:solidFill>
              <a:srgbClr val="E37823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030031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Der Ausgangspunkt: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1"/>
          </p:nvPr>
        </p:nvSpPr>
        <p:spPr>
          <a:xfrm>
            <a:off x="5546288" y="1181512"/>
            <a:ext cx="3850248" cy="4968552"/>
          </a:xfrm>
        </p:spPr>
        <p:txBody>
          <a:bodyPr/>
          <a:lstStyle/>
          <a:p>
            <a:r>
              <a:rPr lang="de-AT" dirty="0"/>
              <a:t>Merkmalsträger</a:t>
            </a:r>
          </a:p>
          <a:p>
            <a:r>
              <a:rPr lang="de-AT" dirty="0"/>
              <a:t>Merkmale von Interesse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>
          <a:xfrm>
            <a:off x="4427984" y="6654396"/>
            <a:ext cx="3887391" cy="215444"/>
          </a:xfrm>
        </p:spPr>
        <p:txBody>
          <a:bodyPr/>
          <a:lstStyle/>
          <a:p>
            <a:r>
              <a:rPr lang="de-AT" dirty="0"/>
              <a:t>(Brazzy, Public Domain, Wikimedia)</a:t>
            </a:r>
          </a:p>
        </p:txBody>
      </p:sp>
      <p:pic>
        <p:nvPicPr>
          <p:cNvPr id="5" name="Grafik 4" descr="Brazzy, Public Domain, Wikimedia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836712" y="947374"/>
            <a:ext cx="7165071" cy="538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938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Messen als Zuordnung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1"/>
          </p:nvPr>
        </p:nvSpPr>
        <p:spPr>
          <a:xfrm>
            <a:off x="232264" y="1181512"/>
            <a:ext cx="4195720" cy="4968552"/>
          </a:xfrm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de-AT" b="1" dirty="0"/>
              <a:t>Messen = Zuordnung</a:t>
            </a:r>
            <a:br>
              <a:rPr lang="de-AT" dirty="0"/>
            </a:br>
            <a:r>
              <a:rPr lang="de-AT" dirty="0"/>
              <a:t>a) Merkmalsausprägungen* </a:t>
            </a:r>
            <a:br>
              <a:rPr lang="de-AT" dirty="0"/>
            </a:br>
            <a:r>
              <a:rPr lang="de-AT" dirty="0"/>
              <a:t>b) von Merkmalsträgern</a:t>
            </a:r>
            <a:br>
              <a:rPr lang="de-AT" dirty="0"/>
            </a:br>
            <a:r>
              <a:rPr lang="de-AT" dirty="0"/>
              <a:t>c) auf die zu beobachtenden </a:t>
            </a:r>
            <a:br>
              <a:rPr lang="de-AT" dirty="0"/>
            </a:br>
            <a:r>
              <a:rPr lang="de-AT" dirty="0"/>
              <a:t>    Merkmalsdimensionen.</a:t>
            </a:r>
          </a:p>
          <a:p>
            <a:pPr>
              <a:lnSpc>
                <a:spcPct val="150000"/>
              </a:lnSpc>
            </a:pPr>
            <a:endParaRPr lang="de-AT" dirty="0"/>
          </a:p>
          <a:p>
            <a:pPr marL="457200" lvl="1" indent="0">
              <a:lnSpc>
                <a:spcPct val="150000"/>
              </a:lnSpc>
              <a:buNone/>
            </a:pPr>
            <a:r>
              <a:rPr lang="de-AT" dirty="0"/>
              <a:t>* kodiert mittels Zahlen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AT" dirty="0"/>
              <a:t>(Henderson and Velleman 1981)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6536" y="836712"/>
            <a:ext cx="16668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NOIMAGES_0001"/>
          <p:cNvSpPr/>
          <p:nvPr/>
        </p:nvSpPr>
        <p:spPr>
          <a:xfrm>
            <a:off x="-1905000" y="3048000"/>
            <a:ext cx="1270000" cy="1270000"/>
          </a:xfrm>
          <a:prstGeom prst="rect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de-AT" dirty="0"/>
              <a:t>Bilder werden nicht gedruckt</a:t>
            </a:r>
          </a:p>
        </p:txBody>
      </p:sp>
      <p:grpSp>
        <p:nvGrpSpPr>
          <p:cNvPr id="6" name="Gruppieren 5"/>
          <p:cNvGrpSpPr/>
          <p:nvPr/>
        </p:nvGrpSpPr>
        <p:grpSpPr>
          <a:xfrm>
            <a:off x="5253525" y="1669023"/>
            <a:ext cx="3096344" cy="4712306"/>
            <a:chOff x="6310686" y="2780878"/>
            <a:chExt cx="2365770" cy="3600450"/>
          </a:xfrm>
        </p:grpSpPr>
        <p:pic>
          <p:nvPicPr>
            <p:cNvPr id="2051" name="Picture 3" descr="R asdfasdf">
              <a:hlinkClick r:id="rId4"/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846" r="33232"/>
            <a:stretch/>
          </p:blipFill>
          <p:spPr bwMode="auto">
            <a:xfrm>
              <a:off x="6813776" y="2780878"/>
              <a:ext cx="1368153" cy="3600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3" descr="R asdfasdf">
              <a:hlinkClick r:id="rId4"/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047" r="12338"/>
            <a:stretch/>
          </p:blipFill>
          <p:spPr bwMode="auto">
            <a:xfrm>
              <a:off x="8388424" y="2780878"/>
              <a:ext cx="288032" cy="3600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3" descr="R asdfasdf">
              <a:hlinkClick r:id="rId4"/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4828"/>
            <a:stretch/>
          </p:blipFill>
          <p:spPr bwMode="auto">
            <a:xfrm>
              <a:off x="6310686" y="2780878"/>
              <a:ext cx="1510239" cy="3600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" name="Textfeld 6"/>
          <p:cNvSpPr txBox="1"/>
          <p:nvPr/>
        </p:nvSpPr>
        <p:spPr>
          <a:xfrm>
            <a:off x="5220072" y="1037872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b="1" dirty="0">
                <a:latin typeface="Source Code Pro Medium" panose="020B0509030403020204" pitchFamily="49" charset="0"/>
                <a:ea typeface="Source Code Pro Medium" panose="020B0509030403020204" pitchFamily="49" charset="0"/>
              </a:rPr>
              <a:t>cyl	… Anzahl Zylinder</a:t>
            </a:r>
          </a:p>
          <a:p>
            <a:r>
              <a:rPr lang="de-AT" sz="1200" b="1" dirty="0">
                <a:latin typeface="Source Code Pro Medium" panose="020B0509030403020204" pitchFamily="49" charset="0"/>
                <a:ea typeface="Source Code Pro Medium" panose="020B0509030403020204" pitchFamily="49" charset="0"/>
              </a:rPr>
              <a:t>hp 	… Anzahl PS</a:t>
            </a:r>
          </a:p>
        </p:txBody>
      </p:sp>
    </p:spTree>
    <p:extLst>
      <p:ext uri="{BB962C8B-B14F-4D97-AF65-F5344CB8AC3E}">
        <p14:creationId xmlns:p14="http://schemas.microsoft.com/office/powerpoint/2010/main" val="2575797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Ergebnis dieser Zuordnung: Variablen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de-AT" b="1" dirty="0"/>
              <a:t>Variable = </a:t>
            </a:r>
            <a:r>
              <a:rPr lang="de-AT" dirty="0"/>
              <a:t>Symbol für die Menge der Ausprägung eines Merkmals</a:t>
            </a:r>
            <a:br>
              <a:rPr lang="de-AT" dirty="0"/>
            </a:br>
            <a:r>
              <a:rPr lang="de-AT" dirty="0"/>
              <a:t>			   (in einer Gruppe von Merkmalsträgern)</a:t>
            </a:r>
            <a:br>
              <a:rPr lang="de-AT" dirty="0"/>
            </a:br>
            <a:r>
              <a:rPr lang="de-AT" dirty="0"/>
              <a:t>			   </a:t>
            </a:r>
            <a:r>
              <a:rPr lang="de-AT" b="1" dirty="0"/>
              <a:t>→ Zuordnung </a:t>
            </a:r>
            <a:r>
              <a:rPr lang="de-AT" dirty="0"/>
              <a:t>von Merkmal &amp; Ausprägung</a:t>
            </a:r>
          </a:p>
          <a:p>
            <a:pPr lvl="1"/>
            <a:r>
              <a:rPr lang="de-AT" dirty="0"/>
              <a:t>Zuordnung sollte:</a:t>
            </a:r>
          </a:p>
          <a:p>
            <a:pPr lvl="2"/>
            <a:r>
              <a:rPr lang="de-AT" dirty="0"/>
              <a:t>Disjunkt: einander ausschließend</a:t>
            </a:r>
          </a:p>
          <a:p>
            <a:pPr lvl="2"/>
            <a:r>
              <a:rPr lang="de-AT" dirty="0"/>
              <a:t>Erschöpfend: mögl. Ausprägungen bekannt &amp; zugeordnet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361563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Exkurs: Eigenschaften von Variablen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1"/>
          </p:nvPr>
        </p:nvSpPr>
        <p:spPr/>
        <p:txBody>
          <a:bodyPr anchor="ctr"/>
          <a:lstStyle/>
          <a:p>
            <a:r>
              <a:rPr lang="de-AT" dirty="0"/>
              <a:t>Nach </a:t>
            </a:r>
            <a:r>
              <a:rPr lang="de-AT" b="1" dirty="0"/>
              <a:t>Ausprägung</a:t>
            </a:r>
            <a:r>
              <a:rPr lang="de-AT" dirty="0"/>
              <a:t> des Merkmals:</a:t>
            </a:r>
          </a:p>
          <a:p>
            <a:pPr lvl="1"/>
            <a:r>
              <a:rPr lang="de-AT" dirty="0"/>
              <a:t>Diskret</a:t>
            </a:r>
          </a:p>
          <a:p>
            <a:pPr lvl="1"/>
            <a:r>
              <a:rPr lang="de-AT" dirty="0"/>
              <a:t>Kontinuierlich </a:t>
            </a:r>
          </a:p>
          <a:p>
            <a:pPr lvl="2"/>
            <a:r>
              <a:rPr lang="de-AT" dirty="0"/>
              <a:t>Diskretisierung möglich</a:t>
            </a:r>
          </a:p>
          <a:p>
            <a:pPr lvl="1"/>
            <a:endParaRPr lang="de-AT" dirty="0"/>
          </a:p>
          <a:p>
            <a:r>
              <a:rPr lang="de-AT" dirty="0"/>
              <a:t>Nach </a:t>
            </a:r>
            <a:r>
              <a:rPr lang="de-AT" b="1" dirty="0"/>
              <a:t>Anzahl der Ausprägungen</a:t>
            </a:r>
            <a:r>
              <a:rPr lang="de-AT" dirty="0"/>
              <a:t>:</a:t>
            </a:r>
          </a:p>
          <a:p>
            <a:pPr lvl="1"/>
            <a:r>
              <a:rPr lang="de-AT" dirty="0"/>
              <a:t>Dichotom</a:t>
            </a:r>
          </a:p>
          <a:p>
            <a:pPr lvl="1"/>
            <a:r>
              <a:rPr lang="de-AT" dirty="0"/>
              <a:t>Polytom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AT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8060" y="1058068"/>
            <a:ext cx="4836428" cy="354708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4200" y="1916832"/>
            <a:ext cx="4354304" cy="3532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0335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Exkurs: Eigenschaften von Variablen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1"/>
          </p:nvPr>
        </p:nvSpPr>
        <p:spPr/>
        <p:txBody>
          <a:bodyPr anchor="ctr"/>
          <a:lstStyle/>
          <a:p>
            <a:r>
              <a:rPr lang="de-AT" dirty="0"/>
              <a:t>Nach </a:t>
            </a:r>
            <a:r>
              <a:rPr lang="de-AT" b="1" dirty="0"/>
              <a:t>Ausprägung</a:t>
            </a:r>
            <a:r>
              <a:rPr lang="de-AT" dirty="0"/>
              <a:t> des Merkmals:</a:t>
            </a:r>
          </a:p>
          <a:p>
            <a:pPr lvl="1"/>
            <a:r>
              <a:rPr lang="de-AT" dirty="0"/>
              <a:t>Diskret</a:t>
            </a:r>
          </a:p>
          <a:p>
            <a:pPr lvl="1"/>
            <a:r>
              <a:rPr lang="de-AT" dirty="0"/>
              <a:t>Kontinuierlich </a:t>
            </a:r>
          </a:p>
          <a:p>
            <a:pPr lvl="2"/>
            <a:r>
              <a:rPr lang="de-AT" dirty="0"/>
              <a:t>Diskretisierung möglich</a:t>
            </a:r>
          </a:p>
          <a:p>
            <a:pPr lvl="1"/>
            <a:endParaRPr lang="de-AT" dirty="0"/>
          </a:p>
          <a:p>
            <a:r>
              <a:rPr lang="de-AT" dirty="0"/>
              <a:t>Nach </a:t>
            </a:r>
            <a:r>
              <a:rPr lang="de-AT" b="1" dirty="0"/>
              <a:t>Anzahl der Ausprägungen</a:t>
            </a:r>
            <a:r>
              <a:rPr lang="de-AT" dirty="0"/>
              <a:t>:</a:t>
            </a:r>
          </a:p>
          <a:p>
            <a:pPr lvl="1"/>
            <a:r>
              <a:rPr lang="de-AT" dirty="0"/>
              <a:t>Dichotom</a:t>
            </a:r>
          </a:p>
          <a:p>
            <a:pPr lvl="1"/>
            <a:r>
              <a:rPr lang="de-AT" dirty="0"/>
              <a:t>Polytom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AT" dirty="0"/>
              <a:t>(Höferl 2019)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8060" y="1058068"/>
            <a:ext cx="4836428" cy="354708"/>
          </a:xfrm>
          <a:prstGeom prst="rect">
            <a:avLst/>
          </a:prstGeom>
        </p:spPr>
      </p:pic>
      <p:pic>
        <p:nvPicPr>
          <p:cNvPr id="7" name="Grafik 6" descr="Höferl 20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4200" y="1916832"/>
            <a:ext cx="4354304" cy="3532318"/>
          </a:xfrm>
          <a:prstGeom prst="rect">
            <a:avLst/>
          </a:prstGeom>
        </p:spPr>
      </p:pic>
      <p:cxnSp>
        <p:nvCxnSpPr>
          <p:cNvPr id="11" name="Gerade Verbindung mit Pfeil 10"/>
          <p:cNvCxnSpPr/>
          <p:nvPr/>
        </p:nvCxnSpPr>
        <p:spPr>
          <a:xfrm>
            <a:off x="5035292" y="4247941"/>
            <a:ext cx="1253974" cy="0"/>
          </a:xfrm>
          <a:prstGeom prst="straightConnector1">
            <a:avLst/>
          </a:prstGeom>
          <a:ln>
            <a:solidFill>
              <a:srgbClr val="E37823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/>
          <p:cNvCxnSpPr>
            <a:stCxn id="35" idx="3"/>
          </p:cNvCxnSpPr>
          <p:nvPr/>
        </p:nvCxnSpPr>
        <p:spPr>
          <a:xfrm>
            <a:off x="5035292" y="2817878"/>
            <a:ext cx="2520280" cy="0"/>
          </a:xfrm>
          <a:prstGeom prst="straightConnector1">
            <a:avLst/>
          </a:prstGeom>
          <a:ln>
            <a:solidFill>
              <a:srgbClr val="E37823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/>
          <p:nvPr/>
        </p:nvCxnSpPr>
        <p:spPr>
          <a:xfrm>
            <a:off x="7555572" y="3344531"/>
            <a:ext cx="0" cy="1417563"/>
          </a:xfrm>
          <a:prstGeom prst="straightConnector1">
            <a:avLst/>
          </a:prstGeom>
          <a:ln>
            <a:solidFill>
              <a:srgbClr val="E3782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/>
          <p:cNvCxnSpPr/>
          <p:nvPr/>
        </p:nvCxnSpPr>
        <p:spPr>
          <a:xfrm>
            <a:off x="6370109" y="4334337"/>
            <a:ext cx="0" cy="427757"/>
          </a:xfrm>
          <a:prstGeom prst="straightConnector1">
            <a:avLst/>
          </a:prstGeom>
          <a:ln>
            <a:solidFill>
              <a:srgbClr val="E3782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24"/>
          <p:cNvCxnSpPr/>
          <p:nvPr/>
        </p:nvCxnSpPr>
        <p:spPr>
          <a:xfrm>
            <a:off x="7546047" y="2808353"/>
            <a:ext cx="0" cy="373695"/>
          </a:xfrm>
          <a:prstGeom prst="straightConnector1">
            <a:avLst/>
          </a:prstGeom>
          <a:ln>
            <a:solidFill>
              <a:srgbClr val="E37823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feld 29"/>
          <p:cNvSpPr txBox="1"/>
          <p:nvPr/>
        </p:nvSpPr>
        <p:spPr>
          <a:xfrm>
            <a:off x="7573903" y="4457395"/>
            <a:ext cx="1314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400" b="1" dirty="0">
                <a:solidFill>
                  <a:srgbClr val="E37823"/>
                </a:solidFill>
                <a:latin typeface="+mj-lt"/>
              </a:rPr>
              <a:t>65+</a:t>
            </a:r>
          </a:p>
        </p:txBody>
      </p:sp>
      <p:sp>
        <p:nvSpPr>
          <p:cNvPr id="31" name="Textfeld 30"/>
          <p:cNvSpPr txBox="1"/>
          <p:nvPr/>
        </p:nvSpPr>
        <p:spPr>
          <a:xfrm>
            <a:off x="6289266" y="4457395"/>
            <a:ext cx="11989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400" b="1" dirty="0">
                <a:solidFill>
                  <a:srgbClr val="E37823"/>
                </a:solidFill>
                <a:latin typeface="+mj-lt"/>
              </a:rPr>
              <a:t>19 bis 65</a:t>
            </a:r>
          </a:p>
        </p:txBody>
      </p:sp>
      <p:sp>
        <p:nvSpPr>
          <p:cNvPr id="32" name="Textfeld 31"/>
          <p:cNvSpPr txBox="1"/>
          <p:nvPr/>
        </p:nvSpPr>
        <p:spPr>
          <a:xfrm>
            <a:off x="3864568" y="4094052"/>
            <a:ext cx="11707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AT" sz="1400" b="1" dirty="0">
                <a:solidFill>
                  <a:srgbClr val="E37823"/>
                </a:solidFill>
                <a:latin typeface="+mj-lt"/>
              </a:rPr>
              <a:t>18</a:t>
            </a:r>
          </a:p>
        </p:txBody>
      </p:sp>
      <p:sp>
        <p:nvSpPr>
          <p:cNvPr id="35" name="Textfeld 34"/>
          <p:cNvSpPr txBox="1"/>
          <p:nvPr/>
        </p:nvSpPr>
        <p:spPr>
          <a:xfrm>
            <a:off x="3864568" y="2663989"/>
            <a:ext cx="11707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AT" sz="1400" b="1" dirty="0">
                <a:solidFill>
                  <a:srgbClr val="E37823"/>
                </a:solidFill>
                <a:latin typeface="+mj-lt"/>
              </a:rPr>
              <a:t>65</a:t>
            </a:r>
          </a:p>
        </p:txBody>
      </p:sp>
      <p:sp>
        <p:nvSpPr>
          <p:cNvPr id="37" name="Textfeld 36"/>
          <p:cNvSpPr txBox="1"/>
          <p:nvPr/>
        </p:nvSpPr>
        <p:spPr>
          <a:xfrm>
            <a:off x="5536172" y="4457395"/>
            <a:ext cx="8156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400" b="1" dirty="0">
                <a:solidFill>
                  <a:srgbClr val="E37823"/>
                </a:solidFill>
                <a:latin typeface="+mj-lt"/>
              </a:rPr>
              <a:t>bis 18</a:t>
            </a:r>
          </a:p>
        </p:txBody>
      </p:sp>
    </p:spTree>
    <p:extLst>
      <p:ext uri="{BB962C8B-B14F-4D97-AF65-F5344CB8AC3E}">
        <p14:creationId xmlns:p14="http://schemas.microsoft.com/office/powerpoint/2010/main" val="10997742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alpha val="85000"/>
          </a:schemeClr>
        </a:solidFill>
        <a:ln>
          <a:noFill/>
        </a:ln>
        <a:effectLst/>
      </a:spPr>
      <a:bodyPr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936</Words>
  <Application>Microsoft Office PowerPoint</Application>
  <PresentationFormat>Bildschirmpräsentation (4:3)</PresentationFormat>
  <Paragraphs>208</Paragraphs>
  <Slides>23</Slides>
  <Notes>23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30" baseType="lpstr">
      <vt:lpstr>ＭＳ Ｐゴシック</vt:lpstr>
      <vt:lpstr>Arial</vt:lpstr>
      <vt:lpstr>Calibri</vt:lpstr>
      <vt:lpstr>Source Code Pro Medium</vt:lpstr>
      <vt:lpstr>Symbol</vt:lpstr>
      <vt:lpstr>Wingdings</vt:lpstr>
      <vt:lpstr>Office-Design</vt:lpstr>
      <vt:lpstr>Messen und Skalen</vt:lpstr>
      <vt:lpstr>Konklusio</vt:lpstr>
      <vt:lpstr>Überblick</vt:lpstr>
      <vt:lpstr>Die Grundlagen: Messen &amp; Skalenniveaus</vt:lpstr>
      <vt:lpstr>Der Ausgangspunkt:</vt:lpstr>
      <vt:lpstr>Messen als Zuordnung</vt:lpstr>
      <vt:lpstr>Ergebnis dieser Zuordnung: Variablen</vt:lpstr>
      <vt:lpstr>Exkurs: Eigenschaften von Variablen</vt:lpstr>
      <vt:lpstr>Exkurs: Eigenschaften von Variablen</vt:lpstr>
      <vt:lpstr>Exkurs: Eigenschaften von Variablen</vt:lpstr>
      <vt:lpstr>Ergebnis dieser Zuordnung: Variablen &amp; Daten</vt:lpstr>
      <vt:lpstr>Messen &amp; Kodieren</vt:lpstr>
      <vt:lpstr>@ komplexe (soziale) Phänomene in Zahlen abbilden</vt:lpstr>
      <vt:lpstr>Messen &amp; Kodieren</vt:lpstr>
      <vt:lpstr>@Variierende Definition &amp; Operationalisierungen</vt:lpstr>
      <vt:lpstr>Messen &amp; Kodieren</vt:lpstr>
      <vt:lpstr>@ Zerschneiden „gleitender“ Übergänge</vt:lpstr>
      <vt:lpstr>Messen &amp; Kodieren</vt:lpstr>
      <vt:lpstr>Sind alle quant. Daten gleich?</vt:lpstr>
      <vt:lpstr>Skalenniveaus quant. Daten I</vt:lpstr>
      <vt:lpstr>Skalenniveaus quant. Daten II</vt:lpstr>
      <vt:lpstr>Skalenniveaus quant. Daten III</vt:lpstr>
      <vt:lpstr>Summary: Skalenniveaus quant. Daten</vt:lpstr>
    </vt:vector>
  </TitlesOfParts>
  <Company>UNI Innsbruck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Melanie Staffner</dc:creator>
  <cp:lastModifiedBy>Höferl, Karl-Michael</cp:lastModifiedBy>
  <cp:revision>511</cp:revision>
  <dcterms:created xsi:type="dcterms:W3CDTF">2011-08-24T13:15:55Z</dcterms:created>
  <dcterms:modified xsi:type="dcterms:W3CDTF">2020-08-12T07:16:48Z</dcterms:modified>
</cp:coreProperties>
</file>