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9" r:id="rId4"/>
    <p:sldId id="258" r:id="rId5"/>
    <p:sldId id="260" r:id="rId6"/>
    <p:sldId id="295" r:id="rId7"/>
    <p:sldId id="282" r:id="rId8"/>
    <p:sldId id="270" r:id="rId9"/>
    <p:sldId id="284" r:id="rId10"/>
    <p:sldId id="279" r:id="rId11"/>
    <p:sldId id="308" r:id="rId12"/>
    <p:sldId id="317" r:id="rId13"/>
    <p:sldId id="309" r:id="rId14"/>
    <p:sldId id="287" r:id="rId15"/>
    <p:sldId id="316" r:id="rId16"/>
    <p:sldId id="310" r:id="rId17"/>
    <p:sldId id="312" r:id="rId18"/>
    <p:sldId id="296" r:id="rId19"/>
    <p:sldId id="313" r:id="rId20"/>
    <p:sldId id="315" r:id="rId21"/>
    <p:sldId id="297" r:id="rId22"/>
    <p:sldId id="314" r:id="rId23"/>
    <p:sldId id="292" r:id="rId24"/>
    <p:sldId id="307" r:id="rId25"/>
    <p:sldId id="305" r:id="rId26"/>
    <p:sldId id="304" r:id="rId27"/>
    <p:sldId id="267" r:id="rId28"/>
    <p:sldId id="290" r:id="rId29"/>
  </p:sldIdLst>
  <p:sldSz cx="10080625" cy="7559675"/>
  <p:notesSz cx="9926638" cy="6669088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1pPr>
    <a:lvl2pPr marL="4318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2pPr>
    <a:lvl3pPr marL="6477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3pPr>
    <a:lvl4pPr marL="8636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4pPr>
    <a:lvl5pPr marL="10795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Lt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796" userDrawn="1">
          <p15:clr>
            <a:srgbClr val="A4A3A4"/>
          </p15:clr>
        </p15:guide>
        <p15:guide id="2" pos="28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90"/>
    <a:srgbClr val="501616"/>
    <a:srgbClr val="800000"/>
    <a:srgbClr val="254061"/>
    <a:srgbClr val="376092"/>
    <a:srgbClr val="5B7DA6"/>
    <a:srgbClr val="FFBE00"/>
    <a:srgbClr val="DDDDDD"/>
    <a:srgbClr val="DFE3B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45144" autoAdjust="0"/>
  </p:normalViewPr>
  <p:slideViewPr>
    <p:cSldViewPr>
      <p:cViewPr varScale="1">
        <p:scale>
          <a:sx n="61" d="100"/>
          <a:sy n="61" d="100"/>
        </p:scale>
        <p:origin x="1242" y="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2184" y="732"/>
      </p:cViewPr>
      <p:guideLst>
        <p:guide orient="horz" pos="1796"/>
        <p:guide pos="28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3755" y="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DB07-15CC-4C4C-AB3E-D22C00BC798E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33526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3755" y="633526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3F0A-2511-492C-A5EA-6C64B4890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41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2247" y="2608879"/>
            <a:ext cx="7940061" cy="3559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306686" cy="332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19954" y="0"/>
            <a:ext cx="4306686" cy="332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6335386"/>
            <a:ext cx="4306686" cy="332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19954" y="6335386"/>
            <a:ext cx="4306686" cy="332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fld id="{7DAA909C-EE81-4C91-9F59-0235D4D44B0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3" name="Marcador de imagen de diapositiva 2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495300"/>
            <a:ext cx="2466975" cy="185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4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16B5DE-3E46-4EA9-9840-2DA008919AA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3963" y="528638"/>
            <a:ext cx="2968625" cy="2225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2608879"/>
            <a:ext cx="7942145" cy="3560151"/>
          </a:xfrm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819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8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0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90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43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6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98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0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37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7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06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30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562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05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0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485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36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9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0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0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s-E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8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0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D23356-5C58-4BB4-B29E-D3A72758050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06413"/>
            <a:ext cx="3335337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167693"/>
            <a:ext cx="7942145" cy="3001337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6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643313" y="576263"/>
            <a:ext cx="2638425" cy="197802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DAA909C-EE81-4C91-9F59-0235D4D44B0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2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A5BF-BF66-4C99-98A3-A80ADF3EE0F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3E0D-DCAF-4FA7-9170-0C3117EFDC1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7263" y="193675"/>
            <a:ext cx="2266950" cy="65643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193675"/>
            <a:ext cx="6651625" cy="65643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75D5-CFDB-4FFA-8D6D-07EFFE4915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193675"/>
            <a:ext cx="9070975" cy="8858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03238" y="1260475"/>
            <a:ext cx="4459287" cy="54975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14925" y="1260475"/>
            <a:ext cx="4459288" cy="26717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14925" y="4084638"/>
            <a:ext cx="4459288" cy="2673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8B11-7AD9-464D-AE65-67375ED0F9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6D5-4A2C-4A34-A0A8-2D70DA24779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1FD9-2746-4B32-823F-2A8C6C6EC8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5DC01-105C-430E-877B-B68BFEEBC3E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69703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697038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7981-A83A-4D51-82DF-C720AB2A78A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B5FF-FED4-4678-B505-EBED4146F89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ECE0-F9F0-43D1-8E34-768A69BBED8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A37D-2CCB-4392-AF20-86291130821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503238" y="5652045"/>
            <a:ext cx="2346325" cy="5207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2400-6118-4338-91D2-4BE2E4A3FD9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10E9-FF44-4D59-A56D-0914A466252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9E65-CF06-4B29-8C07-3EAD5A49205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E290-4FB7-48CA-9211-F5AC88A9DEF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7263" y="193675"/>
            <a:ext cx="2266950" cy="6491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193675"/>
            <a:ext cx="6651625" cy="6491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0569-04F3-44D7-A2FE-2AB9105187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FF202-FDFD-4421-A3D2-A36C10691FB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260475"/>
            <a:ext cx="4459287" cy="549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260475"/>
            <a:ext cx="4459288" cy="549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478C-FDED-4C92-A05D-9FDA86E740B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6D4-C6BC-407B-BD88-2796ADCFF6C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5A86-0EBC-4772-82F8-C0B5D97760D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F734-2BE2-4A22-B65B-DA300A598F6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AE4B-3F1D-4C9A-BBE2-45CA8D3E7A1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A72F-AC88-463E-B4FD-2E90A77D94A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DNA2.png"/>
          <p:cNvPicPr>
            <a:picLocks noChangeAspect="1"/>
          </p:cNvPicPr>
          <p:nvPr userDrawn="1"/>
        </p:nvPicPr>
        <p:blipFill>
          <a:blip r:embed="rId14" cstate="print"/>
          <a:srcRect r="26339"/>
          <a:stretch>
            <a:fillRect/>
          </a:stretch>
        </p:blipFill>
        <p:spPr>
          <a:xfrm>
            <a:off x="9073015" y="6182399"/>
            <a:ext cx="1007618" cy="1052235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9716"/>
            <a:ext cx="9070975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Pulse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editar</a:t>
            </a:r>
            <a:r>
              <a:rPr lang="en-GB" dirty="0" smtClean="0"/>
              <a:t> el </a:t>
            </a:r>
            <a:r>
              <a:rPr lang="en-GB" dirty="0" err="1" smtClean="0"/>
              <a:t>formato</a:t>
            </a:r>
            <a:r>
              <a:rPr lang="en-GB" dirty="0" smtClean="0"/>
              <a:t> del </a:t>
            </a:r>
            <a:r>
              <a:rPr lang="en-GB" dirty="0" err="1" smtClean="0"/>
              <a:t>texto</a:t>
            </a:r>
            <a:r>
              <a:rPr lang="en-GB" dirty="0" smtClean="0"/>
              <a:t> de </a:t>
            </a:r>
            <a:r>
              <a:rPr lang="en-GB" dirty="0" err="1" smtClean="0"/>
              <a:t>título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260475"/>
            <a:ext cx="9070975" cy="549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Pulse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editar</a:t>
            </a:r>
            <a:r>
              <a:rPr lang="en-GB" dirty="0" smtClean="0"/>
              <a:t> los </a:t>
            </a:r>
            <a:r>
              <a:rPr lang="en-GB" dirty="0" err="1" smtClean="0"/>
              <a:t>formatos</a:t>
            </a:r>
            <a:r>
              <a:rPr lang="en-GB" dirty="0" smtClean="0"/>
              <a:t> del </a:t>
            </a:r>
            <a:r>
              <a:rPr lang="en-GB" dirty="0" err="1" smtClean="0"/>
              <a:t>texto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1"/>
            <a:r>
              <a:rPr lang="en-GB" dirty="0" smtClean="0"/>
              <a:t>Segundo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2"/>
            <a:r>
              <a:rPr lang="en-GB" dirty="0" err="1" smtClean="0"/>
              <a:t>Tercer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3"/>
            <a:r>
              <a:rPr lang="en-GB" dirty="0" smtClean="0"/>
              <a:t>Cuarto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4"/>
            <a:r>
              <a:rPr lang="en-GB" dirty="0" err="1" smtClean="0"/>
              <a:t>Sexto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4"/>
            <a:r>
              <a:rPr lang="en-GB" dirty="0" err="1" smtClean="0"/>
              <a:t>Séptimo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4"/>
            <a:r>
              <a:rPr lang="en-GB" dirty="0" smtClean="0"/>
              <a:t>Octavo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  <a:p>
            <a:pPr lvl="4"/>
            <a:r>
              <a:rPr lang="en-GB" dirty="0" err="1" smtClean="0"/>
              <a:t>Noveno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del </a:t>
            </a:r>
            <a:r>
              <a:rPr lang="en-GB" dirty="0" err="1" smtClean="0"/>
              <a:t>esquema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Bitstream Vera Sans" pitchFamily="34" charset="0"/>
              </a:defRPr>
            </a:lvl1pPr>
          </a:lstStyle>
          <a:p>
            <a:pPr>
              <a:defRPr/>
            </a:pPr>
            <a:fld id="{3424770C-05F3-4DCC-9BFE-B42A65B379F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13" name="12 Conector recto"/>
          <p:cNvCxnSpPr/>
          <p:nvPr userDrawn="1"/>
        </p:nvCxnSpPr>
        <p:spPr bwMode="auto">
          <a:xfrm>
            <a:off x="431800" y="1043533"/>
            <a:ext cx="9289032" cy="0"/>
          </a:xfrm>
          <a:prstGeom prst="line">
            <a:avLst/>
          </a:prstGeom>
          <a:solidFill>
            <a:srgbClr val="00B8FF"/>
          </a:solidFill>
          <a:ln w="25400" cap="rnd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04816" y="7254081"/>
            <a:ext cx="9072000" cy="1587"/>
          </a:xfrm>
          <a:prstGeom prst="line">
            <a:avLst/>
          </a:prstGeom>
          <a:noFill/>
          <a:ln w="317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300" b="0">
          <a:solidFill>
            <a:schemeClr val="bg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5pPr>
      <a:lvl6pPr marL="15367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6pPr>
      <a:lvl7pPr marL="19939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7pPr>
      <a:lvl8pPr marL="24511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8pPr>
      <a:lvl9pPr marL="2908300" indent="-2159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>
          <a:solidFill>
            <a:srgbClr val="FFFFFF"/>
          </a:solidFill>
          <a:latin typeface="Futura XBlk BT" pitchFamily="34" charset="0"/>
        </a:defRPr>
      </a:lvl9pPr>
    </p:titleStyle>
    <p:bodyStyle>
      <a:lvl1pPr marL="431800" indent="-32385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rebuchet MS" pitchFamily="34" charset="0"/>
          <a:ea typeface="+mn-ea"/>
          <a:cs typeface="+mn-cs"/>
        </a:defRPr>
      </a:lvl1pPr>
      <a:lvl2pPr marL="863600" indent="-287338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Trebuchet MS" pitchFamily="34" charset="0"/>
        </a:defRPr>
      </a:lvl2pPr>
      <a:lvl3pPr marL="1295400" indent="-2159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Trebuchet MS" pitchFamily="34" charset="0"/>
        </a:defRPr>
      </a:lvl3pPr>
      <a:lvl4pPr marL="1727200" indent="-2159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Trebuchet MS" pitchFamily="34" charset="0"/>
        </a:defRPr>
      </a:lvl4pPr>
      <a:lvl5pPr marL="2159000" indent="-2159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Trebuchet MS" pitchFamily="34" charset="0"/>
        </a:defRPr>
      </a:lvl5pPr>
      <a:lvl6pPr marL="26162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31800" y="179388"/>
            <a:ext cx="9180513" cy="1260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36000">
            <a:solidFill>
              <a:srgbClr val="FFFFFF"/>
            </a:solidFill>
            <a:round/>
            <a:headEnd/>
            <a:tailEnd/>
          </a:ln>
          <a:effectLst>
            <a:outerShdw dist="36000" dir="5400000" algn="ctr" rotWithShape="0">
              <a:srgbClr val="000000">
                <a:alpha val="2004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93675"/>
            <a:ext cx="90709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97038"/>
            <a:ext cx="907097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7CF5FBB-DE8E-4B06-9EEF-09D2BF97114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84325" y="6985000"/>
            <a:ext cx="8459788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Motivation			AiBench			Sample Applications			Future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007864" y="7332663"/>
            <a:ext cx="9108000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12 Imagen" descr="DNA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712720" y="5868069"/>
            <a:ext cx="1857375" cy="1428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126201"/>
            <a:ext cx="627548" cy="444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2pPr>
      <a:lvl3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3pPr>
      <a:lvl4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4pPr>
      <a:lvl5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5pPr>
      <a:lvl6pPr marL="1536700" indent="-2159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6pPr>
      <a:lvl7pPr marL="1993900" indent="-2159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7pPr>
      <a:lvl8pPr marL="2451100" indent="-2159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8pPr>
      <a:lvl9pPr marL="2908300" indent="-215900" algn="ctr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Bitstream Vera Sans" pitchFamily="34" charset="0"/>
        </a:defRPr>
      </a:lvl9pPr>
    </p:titleStyle>
    <p:bodyStyle>
      <a:lvl1pPr marL="431800" indent="-32385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</a:defRPr>
      </a:lvl2pPr>
      <a:lvl3pPr marL="1295400" indent="-2159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</a:defRPr>
      </a:lvl3pPr>
      <a:lvl4pPr marL="1727200" indent="-2159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</a:defRPr>
      </a:lvl4pPr>
      <a:lvl5pPr marL="2159000" indent="-2159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5pPr>
      <a:lvl6pPr marL="2616200" indent="-2159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48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12 Rectángulo"/>
          <p:cNvSpPr/>
          <p:nvPr/>
        </p:nvSpPr>
        <p:spPr bwMode="auto">
          <a:xfrm>
            <a:off x="0" y="1403573"/>
            <a:ext cx="10080625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87784" y="1619597"/>
            <a:ext cx="9577064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800" b="1" dirty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Inferring positive selection in large viral datasets</a:t>
            </a:r>
            <a:endParaRPr lang="en-GB" sz="36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0" y="1403573"/>
            <a:ext cx="10080625" cy="0"/>
          </a:xfrm>
          <a:prstGeom prst="line">
            <a:avLst/>
          </a:prstGeom>
          <a:solidFill>
            <a:srgbClr val="00B8FF"/>
          </a:solidFill>
          <a:ln w="476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14 Conector recto"/>
          <p:cNvCxnSpPr/>
          <p:nvPr/>
        </p:nvCxnSpPr>
        <p:spPr bwMode="auto">
          <a:xfrm>
            <a:off x="-248" y="3419797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12" descr="C:\Users\Hugo\Investigacion\Congresos\2012\Jornadas de Investigación  Biomédica del CHUO\Figuras\Logos\s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3128" y="6777067"/>
            <a:ext cx="1234369" cy="504000"/>
          </a:xfrm>
          <a:prstGeom prst="rect">
            <a:avLst/>
          </a:prstGeom>
          <a:noFill/>
        </p:spPr>
      </p:pic>
      <p:grpSp>
        <p:nvGrpSpPr>
          <p:cNvPr id="2" name="Grupo 1"/>
          <p:cNvGrpSpPr/>
          <p:nvPr/>
        </p:nvGrpSpPr>
        <p:grpSpPr>
          <a:xfrm>
            <a:off x="657064" y="3900214"/>
            <a:ext cx="8766496" cy="2831951"/>
            <a:chOff x="837084" y="3660364"/>
            <a:chExt cx="8766496" cy="2831951"/>
          </a:xfrm>
        </p:grpSpPr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971860" y="3660364"/>
              <a:ext cx="8496944" cy="1247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 anchorCtr="1"/>
            <a:lstStyle/>
            <a:p>
              <a:pPr algn="ctr">
                <a:spcAft>
                  <a:spcPts val="120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Helvetica Neue" pitchFamily="2" charset="0"/>
                  <a:ea typeface="Karla" pitchFamily="2" charset="0"/>
                </a:rPr>
                <a:t>Hugo López-Fernández</a:t>
              </a:r>
              <a:r>
                <a:rPr lang="en-GB" sz="2800" b="1" dirty="0" smtClean="0">
                  <a:latin typeface="Helvetica Neue" pitchFamily="2" charset="0"/>
                  <a:ea typeface="Karla" pitchFamily="2" charset="0"/>
                </a:rPr>
                <a:t>, </a:t>
              </a:r>
              <a:r>
                <a:rPr lang="en-GB" sz="2800" b="1" dirty="0">
                  <a:latin typeface="Helvetica Neue" pitchFamily="2" charset="0"/>
                  <a:ea typeface="Karla" pitchFamily="2" charset="0"/>
                </a:rPr>
                <a:t>Pedro </a:t>
              </a:r>
              <a:r>
                <a:rPr lang="en-GB" sz="2800" b="1" dirty="0" smtClean="0">
                  <a:latin typeface="Helvetica Neue" pitchFamily="2" charset="0"/>
                  <a:ea typeface="Karla" pitchFamily="2" charset="0"/>
                </a:rPr>
                <a:t>Duque, </a:t>
              </a:r>
              <a:r>
                <a:rPr lang="en-GB" sz="2800" b="1" dirty="0" err="1">
                  <a:latin typeface="Helvetica Neue" pitchFamily="2" charset="0"/>
                  <a:ea typeface="Karla" pitchFamily="2" charset="0"/>
                </a:rPr>
                <a:t>Noé</a:t>
              </a:r>
              <a:r>
                <a:rPr lang="en-GB" sz="2800" b="1" dirty="0">
                  <a:latin typeface="Helvetica Neue" pitchFamily="2" charset="0"/>
                  <a:ea typeface="Karla" pitchFamily="2" charset="0"/>
                </a:rPr>
                <a:t> </a:t>
              </a:r>
              <a:r>
                <a:rPr lang="en-GB" sz="2800" b="1" dirty="0" err="1" smtClean="0">
                  <a:latin typeface="Helvetica Neue" pitchFamily="2" charset="0"/>
                  <a:ea typeface="Karla" pitchFamily="2" charset="0"/>
                </a:rPr>
                <a:t>Vázquez</a:t>
              </a:r>
              <a:r>
                <a:rPr lang="en-GB" sz="2800" b="1" dirty="0" smtClean="0">
                  <a:latin typeface="Helvetica Neue" pitchFamily="2" charset="0"/>
                  <a:ea typeface="Karla" pitchFamily="2" charset="0"/>
                </a:rPr>
                <a:t>, </a:t>
              </a:r>
              <a:r>
                <a:rPr lang="en-GB" sz="2800" b="1" dirty="0">
                  <a:latin typeface="Helvetica Neue" pitchFamily="2" charset="0"/>
                  <a:ea typeface="Karla" pitchFamily="2" charset="0"/>
                </a:rPr>
                <a:t>Florentino </a:t>
              </a:r>
              <a:r>
                <a:rPr lang="en-GB" sz="2800" b="1" dirty="0" err="1" smtClean="0">
                  <a:latin typeface="Helvetica Neue" pitchFamily="2" charset="0"/>
                  <a:ea typeface="Karla" pitchFamily="2" charset="0"/>
                </a:rPr>
                <a:t>Fdez</a:t>
              </a:r>
              <a:r>
                <a:rPr lang="en-GB" sz="2800" b="1" dirty="0" smtClean="0">
                  <a:latin typeface="Helvetica Neue" pitchFamily="2" charset="0"/>
                  <a:ea typeface="Karla" pitchFamily="2" charset="0"/>
                </a:rPr>
                <a:t>-Riverola, </a:t>
              </a:r>
              <a:r>
                <a:rPr lang="en-GB" sz="2800" b="1" dirty="0">
                  <a:latin typeface="Helvetica Neue" pitchFamily="2" charset="0"/>
                  <a:ea typeface="Karla" pitchFamily="2" charset="0"/>
                </a:rPr>
                <a:t>Miguel </a:t>
              </a:r>
              <a:r>
                <a:rPr lang="en-GB" sz="2800" b="1" dirty="0" smtClean="0">
                  <a:latin typeface="Helvetica Neue" pitchFamily="2" charset="0"/>
                  <a:ea typeface="Karla" pitchFamily="2" charset="0"/>
                </a:rPr>
                <a:t>Reboiro-Jato, </a:t>
              </a:r>
              <a:r>
                <a:rPr lang="en-GB" sz="2800" b="1" dirty="0">
                  <a:latin typeface="Helvetica Neue" pitchFamily="2" charset="0"/>
                  <a:ea typeface="Karla" pitchFamily="2" charset="0"/>
                </a:rPr>
                <a:t>Cristina P. </a:t>
              </a:r>
              <a:r>
                <a:rPr lang="en-GB" sz="2800" b="1" dirty="0" smtClean="0">
                  <a:latin typeface="Helvetica Neue" pitchFamily="2" charset="0"/>
                  <a:ea typeface="Karla" pitchFamily="2" charset="0"/>
                </a:rPr>
                <a:t>Vieira, Jorge Vieira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837084" y="5244540"/>
              <a:ext cx="8766496" cy="1247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 anchorCtr="1"/>
            <a:lstStyle/>
            <a:p>
              <a:pPr algn="ctr">
                <a:spcAft>
                  <a:spcPts val="120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400" dirty="0" smtClean="0">
                  <a:solidFill>
                    <a:srgbClr val="000000"/>
                  </a:solidFill>
                  <a:latin typeface="Helvetica Neue" pitchFamily="2" charset="0"/>
                  <a:ea typeface="Karla" pitchFamily="2" charset="0"/>
                </a:rPr>
                <a:t>13th International Conference on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400" dirty="0" smtClean="0">
                  <a:solidFill>
                    <a:srgbClr val="000000"/>
                  </a:solidFill>
                  <a:latin typeface="Helvetica Neue" pitchFamily="2" charset="0"/>
                  <a:ea typeface="Karla" pitchFamily="2" charset="0"/>
                </a:rPr>
                <a:t>Practical Applications of Computational Biology &amp; Bioinformatics</a:t>
              </a:r>
              <a:endParaRPr lang="en-GB" sz="2400" dirty="0">
                <a:solidFill>
                  <a:srgbClr val="000000"/>
                </a:solidFill>
                <a:latin typeface="Helvetica Neue" pitchFamily="2" charset="0"/>
                <a:ea typeface="Karla" pitchFamily="2" charset="0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Materials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 and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Methods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: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Exploratory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Workflow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 I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25" name="2 Marcador de contenido"/>
          <p:cNvSpPr>
            <a:spLocks noGrp="1"/>
          </p:cNvSpPr>
          <p:nvPr>
            <p:ph idx="1"/>
          </p:nvPr>
        </p:nvSpPr>
        <p:spPr>
          <a:xfrm>
            <a:off x="503238" y="1260475"/>
            <a:ext cx="9070975" cy="5497513"/>
          </a:xfrm>
        </p:spPr>
        <p:txBody>
          <a:bodyPr/>
          <a:lstStyle/>
          <a:p>
            <a:pPr marL="715962" indent="-571500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1. Align sequences with </a:t>
            </a:r>
            <a:r>
              <a:rPr lang="en-US" dirty="0" err="1" smtClean="0">
                <a:latin typeface="Helvetica Neue" pitchFamily="2" charset="0"/>
                <a:ea typeface="Karla" pitchFamily="2" charset="0"/>
              </a:rPr>
              <a:t>Clustal</a:t>
            </a:r>
            <a:r>
              <a:rPr lang="en-US" dirty="0" smtClean="0">
                <a:latin typeface="Helvetica Neue" pitchFamily="2" charset="0"/>
                <a:ea typeface="Karla" pitchFamily="2" charset="0"/>
              </a:rPr>
              <a:t> Omega</a:t>
            </a:r>
          </a:p>
          <a:p>
            <a:pPr marL="715962" indent="-571500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2. Phi Test for recombination using</a:t>
            </a:r>
            <a:r>
              <a:rPr lang="en-US" dirty="0">
                <a:latin typeface="Helvetica Neue" pitchFamily="2" charset="0"/>
                <a:ea typeface="Karla" pitchFamily="2" charset="0"/>
              </a:rPr>
              <a:t> </a:t>
            </a:r>
            <a:r>
              <a:rPr lang="en-US" dirty="0" err="1">
                <a:latin typeface="Helvetica Neue" pitchFamily="2" charset="0"/>
                <a:ea typeface="Karla" pitchFamily="2" charset="0"/>
              </a:rPr>
              <a:t>SplitsTree</a:t>
            </a:r>
            <a:endParaRPr lang="en-US" dirty="0">
              <a:latin typeface="Helvetica Neue" pitchFamily="2" charset="0"/>
              <a:ea typeface="Karla" pitchFamily="2" charset="0"/>
            </a:endParaRPr>
          </a:p>
          <a:p>
            <a:pPr marL="1147762" lvl="1" indent="-571500" algn="just"/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2.1 No: PSS identification using </a:t>
            </a:r>
            <a:r>
              <a:rPr lang="en-US" sz="2400" dirty="0" err="1" smtClean="0">
                <a:latin typeface="Helvetica Neue" pitchFamily="2" charset="0"/>
                <a:ea typeface="Karla" pitchFamily="2" charset="0"/>
              </a:rPr>
              <a:t>codeML</a:t>
            </a:r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 (ADOPS)</a:t>
            </a:r>
          </a:p>
          <a:p>
            <a:pPr marL="1147762" lvl="1" indent="-571500" algn="just"/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2.2 Yes: PSS identification using </a:t>
            </a:r>
            <a:r>
              <a:rPr lang="en-US" sz="2400" dirty="0" err="1" smtClean="0">
                <a:latin typeface="Helvetica Neue" pitchFamily="2" charset="0"/>
                <a:ea typeface="Karla" pitchFamily="2" charset="0"/>
              </a:rPr>
              <a:t>OmegaMap</a:t>
            </a:r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 (using ADOPS alignments)</a:t>
            </a:r>
          </a:p>
          <a:p>
            <a:pPr marL="1579562" lvl="2" indent="-571500" algn="just"/>
            <a:r>
              <a:rPr lang="en-US" dirty="0" err="1" smtClean="0">
                <a:effectLst/>
                <a:latin typeface="Helvetica Neue" pitchFamily="2" charset="0"/>
                <a:ea typeface="Karla" pitchFamily="2" charset="0"/>
              </a:rPr>
              <a:t>Zika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 Amino acid dataset: evidence for recombination but run both methods to study the sensibility of </a:t>
            </a:r>
            <a:r>
              <a:rPr lang="en-US" dirty="0" err="1" smtClean="0">
                <a:effectLst/>
                <a:latin typeface="Helvetica Neue" pitchFamily="2" charset="0"/>
                <a:ea typeface="Karla" pitchFamily="2" charset="0"/>
              </a:rPr>
              <a:t>codeML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 with recombination</a:t>
            </a:r>
          </a:p>
          <a:p>
            <a:pPr marL="715962" indent="-571500" algn="just"/>
            <a:r>
              <a:rPr lang="en-US" sz="2800" dirty="0" smtClean="0">
                <a:effectLst/>
                <a:latin typeface="Helvetica Neue" pitchFamily="2" charset="0"/>
                <a:ea typeface="Karla" pitchFamily="2" charset="0"/>
              </a:rPr>
              <a:t>3. Align sequences and infer phylogenetic trees with ADOPS</a:t>
            </a:r>
          </a:p>
          <a:p>
            <a:pPr marL="715962" indent="-571500" algn="just"/>
            <a:r>
              <a:rPr lang="en-US" sz="2800" dirty="0" smtClean="0">
                <a:effectLst/>
                <a:latin typeface="Helvetica Neue" pitchFamily="2" charset="0"/>
                <a:ea typeface="Karla" pitchFamily="2" charset="0"/>
              </a:rPr>
              <a:t>4. Run PSS identification analyses (2.1 or 2.2)</a:t>
            </a:r>
          </a:p>
        </p:txBody>
      </p:sp>
    </p:spTree>
    <p:extLst>
      <p:ext uri="{BB962C8B-B14F-4D97-AF65-F5344CB8AC3E}">
        <p14:creationId xmlns:p14="http://schemas.microsoft.com/office/powerpoint/2010/main" val="68105840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29716"/>
            <a:ext cx="9217594" cy="885825"/>
          </a:xfrm>
        </p:spPr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Materials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 and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Methods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: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Exploratory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 </a:t>
            </a:r>
            <a:r>
              <a:rPr lang="es-ES_tradnl" dirty="0" err="1">
                <a:latin typeface="Helvetica Neue" pitchFamily="2" charset="0"/>
                <a:ea typeface="Karla" pitchFamily="2" charset="0"/>
              </a:rPr>
              <a:t>Workflow</a:t>
            </a:r>
            <a:r>
              <a:rPr lang="es-ES_tradnl" dirty="0">
                <a:latin typeface="Helvetica Neue" pitchFamily="2" charset="0"/>
                <a:ea typeface="Karla" pitchFamily="2" charset="0"/>
              </a:rPr>
              <a:t> II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25" name="2 Marcador de contenido"/>
          <p:cNvSpPr>
            <a:spLocks noGrp="1"/>
          </p:cNvSpPr>
          <p:nvPr>
            <p:ph idx="1"/>
          </p:nvPr>
        </p:nvSpPr>
        <p:spPr>
          <a:xfrm>
            <a:off x="503238" y="1260475"/>
            <a:ext cx="9070975" cy="5497513"/>
          </a:xfrm>
        </p:spPr>
        <p:txBody>
          <a:bodyPr/>
          <a:lstStyle/>
          <a:p>
            <a:pPr marL="715962" indent="-571500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6. Run </a:t>
            </a:r>
            <a:r>
              <a:rPr lang="en-US" dirty="0" err="1" smtClean="0">
                <a:latin typeface="Helvetica Neue" pitchFamily="2" charset="0"/>
                <a:ea typeface="Karla" pitchFamily="2" charset="0"/>
              </a:rPr>
              <a:t>PhiPack</a:t>
            </a:r>
            <a:r>
              <a:rPr lang="en-US" dirty="0" smtClean="0">
                <a:latin typeface="Helvetica Neue" pitchFamily="2" charset="0"/>
                <a:ea typeface="Karla" pitchFamily="2" charset="0"/>
              </a:rPr>
              <a:t> to obtain </a:t>
            </a:r>
            <a:r>
              <a:rPr lang="en-GB" dirty="0">
                <a:latin typeface="Helvetica Neue" pitchFamily="2" charset="0"/>
                <a:ea typeface="Karla" pitchFamily="2" charset="0"/>
              </a:rPr>
              <a:t>Phi test, </a:t>
            </a:r>
            <a:r>
              <a:rPr lang="en-GB" dirty="0" smtClean="0">
                <a:latin typeface="Helvetica Neue" pitchFamily="2" charset="0"/>
                <a:ea typeface="Karla" pitchFamily="2" charset="0"/>
              </a:rPr>
              <a:t>NSS Max Chi^2 test results.</a:t>
            </a:r>
          </a:p>
          <a:p>
            <a:pPr marL="715962" indent="-571500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7. Run FUBAR for some datasets to address specific questions</a:t>
            </a:r>
            <a:r>
              <a:rPr lang="en-US" sz="2800" dirty="0" smtClean="0">
                <a:effectLst/>
                <a:latin typeface="Helvetica Neue" pitchFamily="2" charset="0"/>
                <a:ea typeface="Kar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5424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/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 bwMode="auto">
          <a:xfrm>
            <a:off x="0" y="2267669"/>
            <a:ext cx="10080625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6263" y="2447925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 smtClean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Results and Discussion</a:t>
            </a:r>
            <a:endParaRPr lang="en-GB" sz="50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0" y="2267669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>
            <a:off x="-248" y="3563813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1134757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 pitchFamily="2" charset="0"/>
              </a:rPr>
              <a:t>Results and Discussion</a:t>
            </a:r>
            <a:endParaRPr lang="en-US" dirty="0">
              <a:latin typeface="Helvetica Neue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25" y="1619597"/>
            <a:ext cx="9001000" cy="4774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3689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 pitchFamily="2" charset="0"/>
              </a:rPr>
              <a:t>Results and Discussion</a:t>
            </a:r>
            <a:endParaRPr lang="en-US" dirty="0">
              <a:latin typeface="Helvetica Neue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4" y="1859975"/>
            <a:ext cx="7258984" cy="2543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232" y="2731553"/>
            <a:ext cx="5076761" cy="4030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3430752" y="1266618"/>
            <a:ext cx="3215945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77" dirty="0">
                <a:solidFill>
                  <a:srgbClr val="000000"/>
                </a:solidFill>
                <a:latin typeface="Helvetica Neue" pitchFamily="2" charset="0"/>
                <a:ea typeface="Karla" pitchFamily="2" charset="0"/>
              </a:rPr>
              <a:t>http://bpositive.i3s.up.pt/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3540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 pitchFamily="2" charset="0"/>
              </a:rPr>
              <a:t>Results and Discussion</a:t>
            </a:r>
            <a:endParaRPr lang="en-US" dirty="0">
              <a:latin typeface="Helvetica Neue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225" y="1619597"/>
            <a:ext cx="9001000" cy="4774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871960" y="4007763"/>
            <a:ext cx="2693334" cy="1200329"/>
          </a:xfrm>
          <a:prstGeom prst="rect">
            <a:avLst/>
          </a:prstGeom>
          <a:effectLst>
            <a:outerShdw blurRad="40000" dist="20000" dir="5400000" rotWithShape="0">
              <a:schemeClr val="accent6">
                <a:lumMod val="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elvetica Neue" pitchFamily="2" charset="0"/>
                <a:ea typeface="Karla" pitchFamily="2" charset="0"/>
              </a:rPr>
              <a:t>Error running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Helvetica Neue" pitchFamily="2" charset="0"/>
                <a:ea typeface="Karla" pitchFamily="2" charset="0"/>
              </a:rPr>
              <a:t>codeML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elvetica Neue" pitchFamily="2" charset="0"/>
                <a:ea typeface="Karla" pitchFamily="2" charset="0"/>
              </a:rPr>
              <a:t> in both datasets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Helvetica Neue" pitchFamily="2" charset="0"/>
              <a:ea typeface="Karla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2480" t="58816" r="31520" b="33644"/>
          <a:stretch/>
        </p:blipFill>
        <p:spPr>
          <a:xfrm>
            <a:off x="5256336" y="4427909"/>
            <a:ext cx="1440160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redondeado 2"/>
          <p:cNvSpPr/>
          <p:nvPr/>
        </p:nvSpPr>
        <p:spPr bwMode="auto">
          <a:xfrm>
            <a:off x="5220332" y="4427908"/>
            <a:ext cx="1512168" cy="3600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4000"/>
            </a:schemeClr>
          </a:solidFill>
          <a:ln w="539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1" name="Flecha derecha 10"/>
          <p:cNvSpPr/>
          <p:nvPr/>
        </p:nvSpPr>
        <p:spPr bwMode="auto">
          <a:xfrm flipH="1">
            <a:off x="4678685" y="4445908"/>
            <a:ext cx="433635" cy="32403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539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1137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itchFamily="2" charset="0"/>
              </a:rPr>
              <a:t>Results and Discussion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Why </a:t>
            </a:r>
            <a:r>
              <a:rPr lang="en-US" dirty="0" err="1" smtClean="0">
                <a:effectLst/>
                <a:latin typeface="Helvetica Neue" pitchFamily="2" charset="0"/>
                <a:ea typeface="Karla" pitchFamily="2" charset="0"/>
              </a:rPr>
              <a:t>codeML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 failed for Ebola L?</a:t>
            </a:r>
          </a:p>
          <a:p>
            <a:pPr lvl="1" algn="just"/>
            <a:r>
              <a:rPr lang="en-US" sz="2400" i="1" dirty="0" smtClean="0">
                <a:effectLst/>
                <a:latin typeface="Helvetica Neue" pitchFamily="2" charset="0"/>
                <a:ea typeface="Karla" pitchFamily="2" charset="0"/>
              </a:rPr>
              <a:t>p</a:t>
            </a:r>
            <a:r>
              <a:rPr lang="en-US" sz="2400" dirty="0" smtClean="0">
                <a:effectLst/>
                <a:latin typeface="Helvetica Neue" pitchFamily="2" charset="0"/>
                <a:ea typeface="Karla" pitchFamily="2" charset="0"/>
              </a:rPr>
              <a:t> </a:t>
            </a:r>
            <a:r>
              <a:rPr lang="en-US" sz="2400" dirty="0">
                <a:latin typeface="Helvetica Neue" pitchFamily="2" charset="0"/>
                <a:ea typeface="Karla" pitchFamily="2" charset="0"/>
              </a:rPr>
              <a:t> = number of sequences </a:t>
            </a:r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* number </a:t>
            </a:r>
            <a:r>
              <a:rPr lang="en-US" sz="2400" dirty="0">
                <a:latin typeface="Helvetica Neue" pitchFamily="2" charset="0"/>
                <a:ea typeface="Karla" pitchFamily="2" charset="0"/>
              </a:rPr>
              <a:t>of </a:t>
            </a:r>
            <a:r>
              <a:rPr lang="en-US" sz="2400" dirty="0" err="1">
                <a:latin typeface="Helvetica Neue" pitchFamily="2" charset="0"/>
                <a:ea typeface="Karla" pitchFamily="2" charset="0"/>
              </a:rPr>
              <a:t>ungapped</a:t>
            </a:r>
            <a:r>
              <a:rPr lang="en-US" sz="2400" dirty="0">
                <a:latin typeface="Helvetica Neue" pitchFamily="2" charset="0"/>
                <a:ea typeface="Karla" pitchFamily="2" charset="0"/>
              </a:rPr>
              <a:t> codons </a:t>
            </a:r>
            <a:endParaRPr lang="en-US" sz="2400" dirty="0" smtClean="0">
              <a:latin typeface="Helvetica Neue" pitchFamily="2" charset="0"/>
              <a:ea typeface="Karla" pitchFamily="2" charset="0"/>
            </a:endParaRPr>
          </a:p>
          <a:p>
            <a:pPr lvl="1" algn="just"/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Amino acid dataset</a:t>
            </a:r>
            <a:r>
              <a:rPr lang="en-US" sz="2400" dirty="0">
                <a:latin typeface="Helvetica Neue" pitchFamily="2" charset="0"/>
                <a:ea typeface="Karla" pitchFamily="2" charset="0"/>
              </a:rPr>
              <a:t>: </a:t>
            </a:r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187 566</a:t>
            </a:r>
          </a:p>
          <a:p>
            <a:pPr lvl="1" algn="just"/>
            <a:r>
              <a:rPr lang="en-US" sz="2400" dirty="0" smtClean="0">
                <a:effectLst/>
                <a:latin typeface="Helvetica Neue" pitchFamily="2" charset="0"/>
                <a:ea typeface="Karla" pitchFamily="2" charset="0"/>
              </a:rPr>
              <a:t>Nucleotide dataset: </a:t>
            </a:r>
            <a:r>
              <a:rPr lang="en-US" sz="2400" dirty="0" smtClean="0">
                <a:latin typeface="Helvetica Neue" pitchFamily="2" charset="0"/>
                <a:ea typeface="Karla" pitchFamily="2" charset="0"/>
              </a:rPr>
              <a:t>217 900</a:t>
            </a:r>
          </a:p>
          <a:p>
            <a:pPr lvl="1" algn="just"/>
            <a:r>
              <a:rPr lang="en-US" sz="2400" dirty="0" smtClean="0">
                <a:effectLst/>
                <a:latin typeface="Helvetica Neue" pitchFamily="2" charset="0"/>
                <a:ea typeface="Karla" pitchFamily="2" charset="0"/>
              </a:rPr>
              <a:t>Highest value in all the other datasets: 89 000</a:t>
            </a:r>
          </a:p>
          <a:p>
            <a:pPr algn="just"/>
            <a:endParaRPr lang="en-US" dirty="0" smtClean="0">
              <a:effectLst/>
              <a:latin typeface="Helvetica Neue" pitchFamily="2" charset="0"/>
              <a:ea typeface="Karla" pitchFamily="2" charset="0"/>
            </a:endParaRPr>
          </a:p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Probably </a:t>
            </a:r>
            <a:r>
              <a:rPr lang="en-US" dirty="0" err="1" smtClean="0">
                <a:effectLst/>
                <a:latin typeface="Helvetica Neue" pitchFamily="2" charset="0"/>
                <a:ea typeface="Karla" pitchFamily="2" charset="0"/>
              </a:rPr>
              <a:t>codeML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 have a limit in </a:t>
            </a:r>
            <a:r>
              <a:rPr lang="en-US" i="1" dirty="0" smtClean="0">
                <a:effectLst/>
                <a:latin typeface="Helvetica Neue" pitchFamily="2" charset="0"/>
                <a:ea typeface="Karla" pitchFamily="2" charset="0"/>
              </a:rPr>
              <a:t>p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 around 90 000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09102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itchFamily="2" charset="0"/>
              </a:rPr>
              <a:t>Results and Discussion</a:t>
            </a:r>
            <a:endParaRPr lang="es-ES" dirty="0">
              <a:latin typeface="Helvetica Neue" pitchFamily="2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03238" y="1260475"/>
            <a:ext cx="9070975" cy="5497513"/>
          </a:xfrm>
        </p:spPr>
        <p:txBody>
          <a:bodyPr/>
          <a:lstStyle/>
          <a:p>
            <a:pPr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Running time and </a:t>
            </a:r>
            <a:r>
              <a:rPr lang="en-US" i="1" dirty="0" smtClean="0">
                <a:latin typeface="Helvetica Neue" pitchFamily="2" charset="0"/>
                <a:ea typeface="Karla" pitchFamily="2" charset="0"/>
              </a:rPr>
              <a:t>p</a:t>
            </a:r>
          </a:p>
          <a:p>
            <a:pPr lvl="1" algn="just"/>
            <a:endParaRPr lang="en-US" dirty="0" smtClean="0">
              <a:latin typeface="Helvetica Neue" pitchFamily="2" charset="0"/>
              <a:ea typeface="Karla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52" y="1816235"/>
            <a:ext cx="2592288" cy="26253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11" y="1763613"/>
            <a:ext cx="2690979" cy="273055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80468" y="1816235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 Neue" pitchFamily="2" charset="0"/>
                <a:ea typeface="Karla" pitchFamily="2" charset="0"/>
              </a:rPr>
              <a:t>Zika</a:t>
            </a:r>
            <a:endParaRPr lang="en-US" dirty="0" smtClean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629383" y="181877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 pitchFamily="2" charset="0"/>
                <a:ea typeface="Karla" pitchFamily="2" charset="0"/>
              </a:rPr>
              <a:t>Dengue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952" y="4431501"/>
            <a:ext cx="2592288" cy="27138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609" y="4511017"/>
            <a:ext cx="2599074" cy="258272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087984" y="4549516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 Neue" pitchFamily="2" charset="0"/>
                <a:ea typeface="Karla" pitchFamily="2" charset="0"/>
              </a:rPr>
              <a:t>Ebolavirus</a:t>
            </a:r>
            <a:endParaRPr lang="en-US" dirty="0" smtClean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29383" y="4655951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" pitchFamily="2" charset="0"/>
                <a:ea typeface="Karla" pitchFamily="2" charset="0"/>
              </a:rPr>
              <a:t>HIV1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9504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itchFamily="2" charset="0"/>
              </a:rPr>
              <a:t>Results and Discussion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100" dirty="0" err="1" smtClean="0">
                <a:effectLst/>
                <a:latin typeface="Helvetica Neue" pitchFamily="2" charset="0"/>
                <a:ea typeface="Karla" pitchFamily="2" charset="0"/>
              </a:rPr>
              <a:t>codeML</a:t>
            </a:r>
            <a:r>
              <a:rPr lang="en-US" sz="3100" dirty="0" smtClean="0">
                <a:effectLst/>
                <a:latin typeface="Helvetica Neue" pitchFamily="2" charset="0"/>
                <a:ea typeface="Karla" pitchFamily="2" charset="0"/>
              </a:rPr>
              <a:t> vs. FUBAR </a:t>
            </a:r>
          </a:p>
          <a:p>
            <a:pPr lvl="1" algn="just"/>
            <a:r>
              <a:rPr lang="en-US" sz="2700" dirty="0" smtClean="0">
                <a:effectLst/>
                <a:latin typeface="Helvetica Neue" pitchFamily="2" charset="0"/>
                <a:ea typeface="Karla" pitchFamily="2" charset="0"/>
              </a:rPr>
              <a:t>For large datasets FUBAR is faster than </a:t>
            </a:r>
            <a:r>
              <a:rPr lang="en-US" sz="2700" dirty="0" err="1" smtClean="0">
                <a:effectLst/>
                <a:latin typeface="Helvetica Neue" pitchFamily="2" charset="0"/>
                <a:ea typeface="Karla" pitchFamily="2" charset="0"/>
              </a:rPr>
              <a:t>codeML</a:t>
            </a:r>
            <a:r>
              <a:rPr lang="en-US" sz="2700" dirty="0" smtClean="0">
                <a:effectLst/>
                <a:latin typeface="Helvetica Neue" pitchFamily="2" charset="0"/>
                <a:ea typeface="Karla" pitchFamily="2" charset="0"/>
              </a:rPr>
              <a:t> (model M8)</a:t>
            </a:r>
          </a:p>
          <a:p>
            <a:pPr lvl="1" algn="just"/>
            <a:r>
              <a:rPr lang="en-US" sz="2700" dirty="0" err="1" smtClean="0">
                <a:latin typeface="Helvetica Neue" pitchFamily="2" charset="0"/>
                <a:ea typeface="Karla" pitchFamily="2" charset="0"/>
              </a:rPr>
              <a:t>codeML</a:t>
            </a:r>
            <a:r>
              <a:rPr lang="en-US" sz="2700" dirty="0" smtClean="0">
                <a:latin typeface="Helvetica Neue" pitchFamily="2" charset="0"/>
                <a:ea typeface="Karla" pitchFamily="2" charset="0"/>
              </a:rPr>
              <a:t> have a limit in </a:t>
            </a:r>
            <a:r>
              <a:rPr lang="en-US" sz="2700" i="1" dirty="0" smtClean="0">
                <a:latin typeface="Helvetica Neue" pitchFamily="2" charset="0"/>
                <a:ea typeface="Karla" pitchFamily="2" charset="0"/>
              </a:rPr>
              <a:t>p</a:t>
            </a:r>
            <a:r>
              <a:rPr lang="en-US" sz="2700" dirty="0" smtClean="0">
                <a:latin typeface="Helvetica Neue" pitchFamily="2" charset="0"/>
                <a:ea typeface="Karla" pitchFamily="2" charset="0"/>
              </a:rPr>
              <a:t> (around 9</a:t>
            </a:r>
            <a:r>
              <a:rPr lang="en-US" sz="2700" dirty="0" smtClean="0">
                <a:effectLst/>
                <a:latin typeface="Helvetica Neue" pitchFamily="2" charset="0"/>
                <a:ea typeface="Karla" pitchFamily="2" charset="0"/>
              </a:rPr>
              <a:t>0 000)</a:t>
            </a:r>
          </a:p>
          <a:p>
            <a:pPr lvl="1" algn="just"/>
            <a:r>
              <a:rPr lang="en-US" sz="2700" dirty="0" smtClean="0">
                <a:latin typeface="Helvetica Neue" pitchFamily="2" charset="0"/>
                <a:ea typeface="Karla" pitchFamily="2" charset="0"/>
              </a:rPr>
              <a:t>Different approximations </a:t>
            </a:r>
            <a:r>
              <a:rPr lang="en-US" sz="2700" dirty="0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 They can produce different results (different PSS identifications)</a:t>
            </a:r>
          </a:p>
          <a:p>
            <a:pPr lvl="2" algn="just"/>
            <a:r>
              <a:rPr lang="en-US" sz="2300" dirty="0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FUBAR only identifies a portion of the PSS identified by </a:t>
            </a:r>
            <a:r>
              <a:rPr lang="en-US" sz="2300" dirty="0" err="1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codeML</a:t>
            </a:r>
            <a:r>
              <a:rPr lang="en-US" sz="2300" dirty="0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 M2 model.</a:t>
            </a:r>
          </a:p>
          <a:p>
            <a:pPr lvl="2" algn="just"/>
            <a:r>
              <a:rPr lang="en-US" sz="2300" dirty="0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FUBAR identifies some PSS identified by the more complex </a:t>
            </a:r>
            <a:r>
              <a:rPr lang="en-US" sz="2300" dirty="0" err="1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codeML</a:t>
            </a:r>
            <a:r>
              <a:rPr lang="en-US" sz="2300" dirty="0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 M8 model (and additional PSS that are likely false positives).</a:t>
            </a:r>
          </a:p>
          <a:p>
            <a:pPr lvl="1" algn="just"/>
            <a:r>
              <a:rPr lang="en-US" sz="2700" dirty="0" smtClean="0">
                <a:latin typeface="Helvetica Neue" pitchFamily="2" charset="0"/>
                <a:ea typeface="Karla" pitchFamily="2" charset="0"/>
                <a:sym typeface="Wingdings" panose="05000000000000000000" pitchFamily="2" charset="2"/>
              </a:rPr>
              <a:t>Our results suggest that FUBAR can be used as a fast screening method of positive selection presence</a:t>
            </a:r>
            <a:endParaRPr lang="en-US" sz="2700" dirty="0" smtClean="0">
              <a:effectLst/>
              <a:latin typeface="Helvetica Neue" pitchFamily="2" charset="0"/>
              <a:ea typeface="Karl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47592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itchFamily="2" charset="0"/>
              </a:rPr>
              <a:t>Results and Discussion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43" y="1403573"/>
            <a:ext cx="3890964" cy="54975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55453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Outline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Font typeface="+mj-lt"/>
              <a:buAutoNum type="arabicPeriod"/>
            </a:pPr>
            <a:r>
              <a:rPr lang="en-US" sz="4000" b="1" dirty="0" smtClean="0">
                <a:latin typeface="Helvetica Neue" pitchFamily="2" charset="0"/>
                <a:ea typeface="Karla" pitchFamily="2" charset="0"/>
              </a:rPr>
              <a:t>Introduction</a:t>
            </a:r>
            <a:endParaRPr lang="en-US" b="1" dirty="0" smtClean="0">
              <a:latin typeface="Helvetica Neue" pitchFamily="2" charset="0"/>
              <a:ea typeface="Karla" pitchFamily="2" charset="0"/>
            </a:endParaRPr>
          </a:p>
          <a:p>
            <a:pPr marL="1054100" lvl="1" indent="-514350">
              <a:buFont typeface="Arial" pitchFamily="34" charset="0"/>
              <a:buChar char="•"/>
            </a:pPr>
            <a:r>
              <a:rPr lang="en-US" sz="3200" dirty="0" smtClean="0">
                <a:latin typeface="Helvetica Neue" pitchFamily="2" charset="0"/>
                <a:ea typeface="Karla" pitchFamily="2" charset="0"/>
              </a:rPr>
              <a:t>Context</a:t>
            </a:r>
          </a:p>
          <a:p>
            <a:pPr marL="1054100" lvl="1" indent="-514350">
              <a:buFont typeface="Arial" pitchFamily="34" charset="0"/>
              <a:buChar char="•"/>
            </a:pPr>
            <a:r>
              <a:rPr lang="en-US" sz="3200" dirty="0" smtClean="0">
                <a:latin typeface="Helvetica Neue" pitchFamily="2" charset="0"/>
                <a:ea typeface="Karla" pitchFamily="2" charset="0"/>
              </a:rPr>
              <a:t>Motivation</a:t>
            </a:r>
          </a:p>
          <a:p>
            <a:pPr marL="622300" indent="-514350">
              <a:buFont typeface="+mj-lt"/>
              <a:buAutoNum type="arabicPeriod"/>
            </a:pPr>
            <a:r>
              <a:rPr lang="en-US" sz="4000" b="1" dirty="0" smtClean="0">
                <a:latin typeface="Helvetica Neue" pitchFamily="2" charset="0"/>
                <a:ea typeface="Karla" pitchFamily="2" charset="0"/>
              </a:rPr>
              <a:t>Materials and Methods</a:t>
            </a:r>
          </a:p>
          <a:p>
            <a:pPr marL="622300" indent="-514350">
              <a:buFont typeface="+mj-lt"/>
              <a:buAutoNum type="arabicPeriod"/>
            </a:pPr>
            <a:r>
              <a:rPr lang="en-US" sz="4000" b="1" dirty="0" smtClean="0">
                <a:latin typeface="Helvetica Neue" pitchFamily="2" charset="0"/>
                <a:ea typeface="Karla" pitchFamily="2" charset="0"/>
              </a:rPr>
              <a:t>Results and discussion</a:t>
            </a:r>
          </a:p>
          <a:p>
            <a:pPr marL="622300" indent="-514350">
              <a:buFont typeface="+mj-lt"/>
              <a:buAutoNum type="arabicPeriod"/>
            </a:pPr>
            <a:r>
              <a:rPr lang="en-US" sz="4000" b="1" dirty="0" smtClean="0">
                <a:latin typeface="Helvetica Neue" pitchFamily="2" charset="0"/>
                <a:ea typeface="Karla" pitchFamily="2" charset="0"/>
              </a:rPr>
              <a:t>Conclusions and future work</a:t>
            </a:r>
          </a:p>
        </p:txBody>
      </p:sp>
    </p:spTree>
    <p:custDataLst>
      <p:tags r:id="rId1"/>
    </p:custData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itchFamily="2" charset="0"/>
              </a:rPr>
              <a:t>Results and Discussion</a:t>
            </a:r>
            <a:endParaRPr lang="es-ES" dirty="0">
              <a:latin typeface="Helvetica Neue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242" y="1583593"/>
            <a:ext cx="7330966" cy="50405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 bwMode="auto">
          <a:xfrm>
            <a:off x="1583928" y="1583593"/>
            <a:ext cx="6840760" cy="4968552"/>
          </a:xfrm>
          <a:prstGeom prst="rect">
            <a:avLst/>
          </a:prstGeom>
          <a:noFill/>
          <a:ln w="857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6696496" y="5544033"/>
            <a:ext cx="821084" cy="1116124"/>
          </a:xfrm>
          <a:prstGeom prst="rect">
            <a:avLst/>
          </a:prstGeom>
          <a:ln w="9525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9" name="Multidocumento 8"/>
          <p:cNvSpPr/>
          <p:nvPr/>
        </p:nvSpPr>
        <p:spPr bwMode="auto">
          <a:xfrm>
            <a:off x="6696496" y="5183993"/>
            <a:ext cx="1044000" cy="828000"/>
          </a:xfrm>
          <a:prstGeom prst="flowChartMultidocumen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64048" y="6727519"/>
            <a:ext cx="4968072" cy="369332"/>
          </a:xfrm>
          <a:prstGeom prst="rect">
            <a:avLst/>
          </a:prstGeom>
          <a:effectLst>
            <a:outerShdw blurRad="40000" dist="20000" dir="5400000" rotWithShape="0">
              <a:schemeClr val="accent6">
                <a:lumMod val="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Running times: M) Minutes; H) Hours; D) Days</a:t>
            </a:r>
            <a:endParaRPr lang="en-US" dirty="0">
              <a:solidFill>
                <a:schemeClr val="tx1"/>
              </a:solidFill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5630874" y="1691605"/>
            <a:ext cx="2484000" cy="1908000"/>
          </a:xfrm>
          <a:prstGeom prst="roundRect">
            <a:avLst>
              <a:gd name="adj" fmla="val 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8122806" y="1223553"/>
            <a:ext cx="581402" cy="57606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es-ES" sz="2800" b="1" dirty="0">
                <a:latin typeface="Helvetica Neue" pitchFamily="2" charset="0"/>
                <a:ea typeface="Karla" pitchFamily="2" charset="0"/>
              </a:rPr>
              <a:t>1</a:t>
            </a: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1799952" y="3572240"/>
            <a:ext cx="3456383" cy="1719765"/>
          </a:xfrm>
          <a:prstGeom prst="roundRect">
            <a:avLst>
              <a:gd name="adj" fmla="val 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164041" y="3131765"/>
            <a:ext cx="581402" cy="57606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es-ES" sz="2800" b="1" dirty="0" smtClean="0">
                <a:latin typeface="Helvetica Neue" pitchFamily="2" charset="0"/>
                <a:ea typeface="Karla" pitchFamily="2" charset="0"/>
              </a:rPr>
              <a:t>2</a:t>
            </a:r>
            <a:endParaRPr lang="es-ES" sz="2800" b="1" dirty="0">
              <a:latin typeface="Helvetica Neue" pitchFamily="2" charset="0"/>
              <a:ea typeface="Karl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70108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1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912" y="1547589"/>
            <a:ext cx="6804000" cy="48517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itchFamily="2" charset="0"/>
              </a:rPr>
              <a:t>Results and Discussion</a:t>
            </a:r>
            <a:endParaRPr lang="es-ES" dirty="0">
              <a:latin typeface="Helvetica Neue" pitchFamily="2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439912" y="1583593"/>
            <a:ext cx="6804000" cy="4824000"/>
          </a:xfrm>
          <a:prstGeom prst="rect">
            <a:avLst/>
          </a:prstGeom>
          <a:noFill/>
          <a:ln w="857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64048" y="6732165"/>
            <a:ext cx="4968072" cy="369332"/>
          </a:xfrm>
          <a:prstGeom prst="rect">
            <a:avLst/>
          </a:prstGeom>
          <a:effectLst>
            <a:outerShdw blurRad="40000" dist="20000" dir="5400000" rotWithShape="0">
              <a:schemeClr val="accent6">
                <a:lumMod val="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Running times: M) Minutes; H) Hours; D) Days</a:t>
            </a:r>
            <a:endParaRPr lang="en-US" dirty="0">
              <a:solidFill>
                <a:schemeClr val="tx1"/>
              </a:solidFill>
              <a:latin typeface="Helvetica Neue" pitchFamily="2" charset="0"/>
              <a:ea typeface="Karl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42164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/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 bwMode="auto">
          <a:xfrm>
            <a:off x="0" y="2267669"/>
            <a:ext cx="10080625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6263" y="2447925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 smtClean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Conclusions and future work</a:t>
            </a:r>
            <a:endParaRPr lang="en-GB" sz="50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0" y="2267669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>
            <a:off x="-248" y="3563813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1172789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 pitchFamily="2" charset="0"/>
              </a:rPr>
              <a:t>Conclusions and future work</a:t>
            </a:r>
            <a:endParaRPr lang="en-US" dirty="0">
              <a:latin typeface="Helvetica Neue" pitchFamily="2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03238" y="1260475"/>
            <a:ext cx="9070975" cy="5497513"/>
          </a:xfrm>
        </p:spPr>
        <p:txBody>
          <a:bodyPr/>
          <a:lstStyle/>
          <a:p>
            <a:r>
              <a:rPr lang="en-US" dirty="0" smtClean="0">
                <a:latin typeface="Helvetica Neue" pitchFamily="2" charset="0"/>
                <a:ea typeface="Karla" pitchFamily="2" charset="0"/>
              </a:rPr>
              <a:t>Efficient protocol for analyzing publicly available data</a:t>
            </a:r>
          </a:p>
          <a:p>
            <a:pPr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Usage of open-source software</a:t>
            </a:r>
          </a:p>
          <a:p>
            <a:pPr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Results are publicly available at B+</a:t>
            </a:r>
          </a:p>
          <a:p>
            <a:pPr algn="just"/>
            <a:endParaRPr lang="en-US" dirty="0">
              <a:latin typeface="Helvetica Neue" pitchFamily="2" charset="0"/>
              <a:ea typeface="Karla" pitchFamily="2" charset="0"/>
            </a:endParaRPr>
          </a:p>
          <a:p>
            <a:pPr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Future work: </a:t>
            </a:r>
          </a:p>
          <a:p>
            <a:pPr lvl="1" algn="just"/>
            <a:r>
              <a:rPr lang="en-US" sz="3000" dirty="0" smtClean="0">
                <a:latin typeface="Helvetica Neue" pitchFamily="2" charset="0"/>
                <a:ea typeface="Karla" pitchFamily="2" charset="0"/>
              </a:rPr>
              <a:t>Application of the protocol to other viruses</a:t>
            </a:r>
          </a:p>
          <a:p>
            <a:pPr lvl="1" algn="just"/>
            <a:r>
              <a:rPr lang="en-US" sz="3000" dirty="0" smtClean="0">
                <a:latin typeface="Helvetica Neue" pitchFamily="2" charset="0"/>
                <a:ea typeface="Karla" pitchFamily="2" charset="0"/>
              </a:rPr>
              <a:t>Assembling the protocol into a unified pipeline (e.g. by updating ADOPS to include </a:t>
            </a:r>
            <a:r>
              <a:rPr lang="en-US" sz="3000" dirty="0" err="1" smtClean="0">
                <a:latin typeface="Helvetica Neue" pitchFamily="2" charset="0"/>
                <a:ea typeface="Karla" pitchFamily="2" charset="0"/>
              </a:rPr>
              <a:t>PhiPack</a:t>
            </a:r>
            <a:r>
              <a:rPr lang="en-US" sz="3000" dirty="0" smtClean="0">
                <a:latin typeface="Helvetica Neue" pitchFamily="2" charset="0"/>
                <a:ea typeface="Karla" pitchFamily="2" charset="0"/>
              </a:rPr>
              <a:t>, </a:t>
            </a:r>
            <a:r>
              <a:rPr lang="en-US" sz="3000" dirty="0" err="1" smtClean="0">
                <a:latin typeface="Helvetica Neue" pitchFamily="2" charset="0"/>
                <a:ea typeface="Karla" pitchFamily="2" charset="0"/>
              </a:rPr>
              <a:t>OmegaMap</a:t>
            </a:r>
            <a:r>
              <a:rPr lang="en-US" sz="3000" dirty="0" smtClean="0">
                <a:latin typeface="Helvetica Neue" pitchFamily="2" charset="0"/>
                <a:ea typeface="Karla" pitchFamily="2" charset="0"/>
              </a:rPr>
              <a:t> and FUBAR)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99246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</a:rPr>
              <a:t>Acknowledgements</a:t>
            </a:r>
            <a:endParaRPr lang="es-ES" dirty="0">
              <a:latin typeface="Helvetica Neue" pitchFamily="2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03238" y="1260475"/>
            <a:ext cx="9070975" cy="5497513"/>
          </a:xfrm>
        </p:spPr>
        <p:txBody>
          <a:bodyPr/>
          <a:lstStyle/>
          <a:p>
            <a:pPr algn="just"/>
            <a:r>
              <a:rPr lang="en-US" sz="1800" i="1" dirty="0">
                <a:latin typeface="Helvetica Neue" pitchFamily="2" charset="0"/>
                <a:ea typeface="Karla" pitchFamily="2" charset="0"/>
              </a:rPr>
              <a:t>H. López-Fernández </a:t>
            </a:r>
            <a:r>
              <a:rPr lang="en-US" sz="1800" dirty="0">
                <a:latin typeface="Helvetica Neue" pitchFamily="2" charset="0"/>
                <a:ea typeface="Karla" pitchFamily="2" charset="0"/>
              </a:rPr>
              <a:t>is supported by a post-doctoral fellowship from </a:t>
            </a:r>
            <a:r>
              <a:rPr lang="en-US" sz="1800" b="1" dirty="0">
                <a:latin typeface="Helvetica Neue" pitchFamily="2" charset="0"/>
                <a:ea typeface="Karla" pitchFamily="2" charset="0"/>
              </a:rPr>
              <a:t>Xunta de </a:t>
            </a:r>
            <a:r>
              <a:rPr lang="en-US" sz="1800" b="1" dirty="0" smtClean="0">
                <a:latin typeface="Helvetica Neue" pitchFamily="2" charset="0"/>
                <a:ea typeface="Karla" pitchFamily="2" charset="0"/>
              </a:rPr>
              <a:t>Galicia</a:t>
            </a:r>
            <a:r>
              <a:rPr lang="en-U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n-US" sz="1800" dirty="0" smtClean="0">
                <a:latin typeface="Helvetica Neue" pitchFamily="2" charset="0"/>
                <a:ea typeface="Karla" pitchFamily="2" charset="0"/>
              </a:rPr>
              <a:t>(D481B </a:t>
            </a:r>
            <a:r>
              <a:rPr lang="en-US" sz="1800" dirty="0">
                <a:latin typeface="Helvetica Neue" pitchFamily="2" charset="0"/>
                <a:ea typeface="Karla" pitchFamily="2" charset="0"/>
              </a:rPr>
              <a:t>2016/068-0</a:t>
            </a:r>
            <a:r>
              <a:rPr lang="en-US" sz="1800" dirty="0" smtClean="0">
                <a:latin typeface="Helvetica Neue" pitchFamily="2" charset="0"/>
                <a:ea typeface="Karla" pitchFamily="2" charset="0"/>
              </a:rPr>
              <a:t>).</a:t>
            </a:r>
            <a:endParaRPr lang="en-US" sz="1800" dirty="0">
              <a:latin typeface="Helvetica Neue" pitchFamily="2" charset="0"/>
              <a:ea typeface="Karla" pitchFamily="2" charset="0"/>
            </a:endParaRPr>
          </a:p>
          <a:p>
            <a:pPr algn="just"/>
            <a:r>
              <a:rPr lang="en-US" sz="1800" dirty="0" smtClean="0">
                <a:latin typeface="Helvetica Neue" pitchFamily="2" charset="0"/>
                <a:ea typeface="Karla" pitchFamily="2" charset="0"/>
              </a:rPr>
              <a:t>Funding</a:t>
            </a:r>
          </a:p>
          <a:p>
            <a:pPr lvl="1" algn="just"/>
            <a:r>
              <a:rPr lang="es-ES" sz="1800" b="1" dirty="0" smtClean="0">
                <a:latin typeface="Helvetica Neue" pitchFamily="2" charset="0"/>
                <a:ea typeface="Karla" pitchFamily="2" charset="0"/>
              </a:rPr>
              <a:t>Xunta 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de Galicia 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(Centro singular de investigación de Galicia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accreditation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2016-2019) and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the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b="1" dirty="0" err="1">
                <a:latin typeface="Helvetica Neue" pitchFamily="2" charset="0"/>
                <a:ea typeface="Karla" pitchFamily="2" charset="0"/>
              </a:rPr>
              <a:t>European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b="1" dirty="0" err="1">
                <a:latin typeface="Helvetica Neue" pitchFamily="2" charset="0"/>
                <a:ea typeface="Karla" pitchFamily="2" charset="0"/>
              </a:rPr>
              <a:t>Union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(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European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Regional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Development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Fund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- ERDF)</a:t>
            </a:r>
            <a:r>
              <a:rPr lang="es-ES" sz="1800" dirty="0" smtClean="0">
                <a:latin typeface="Helvetica Neue" pitchFamily="2" charset="0"/>
                <a:ea typeface="Karla" pitchFamily="2" charset="0"/>
              </a:rPr>
              <a:t>.</a:t>
            </a:r>
            <a:endParaRPr lang="es-ES" sz="1800" dirty="0">
              <a:latin typeface="Helvetica Neue" pitchFamily="2" charset="0"/>
              <a:ea typeface="Karla" pitchFamily="2" charset="0"/>
            </a:endParaRPr>
          </a:p>
          <a:p>
            <a:pPr lvl="1" algn="just"/>
            <a:r>
              <a:rPr lang="en-US" sz="1800" dirty="0">
                <a:latin typeface="Helvetica Neue" pitchFamily="2" charset="0"/>
                <a:ea typeface="Karla" pitchFamily="2" charset="0"/>
              </a:rPr>
              <a:t>Project Norte-01-0145-FEDER-000008 “Porto Neurosciences and Neurologic Disease Research Initiative” from </a:t>
            </a:r>
            <a:r>
              <a:rPr lang="en-US" sz="1800" b="1" dirty="0">
                <a:latin typeface="Helvetica Neue" pitchFamily="2" charset="0"/>
                <a:ea typeface="Karla" pitchFamily="2" charset="0"/>
              </a:rPr>
              <a:t>I3S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.</a:t>
            </a:r>
          </a:p>
          <a:p>
            <a:pPr lvl="1" algn="just"/>
            <a:r>
              <a:rPr lang="en-US" sz="1800" dirty="0" smtClean="0">
                <a:latin typeface="Helvetica Neue" pitchFamily="2" charset="0"/>
                <a:ea typeface="Karla" pitchFamily="2" charset="0"/>
              </a:rPr>
              <a:t>Norte </a:t>
            </a:r>
            <a:r>
              <a:rPr lang="en-US" sz="1800" dirty="0">
                <a:latin typeface="Helvetica Neue" pitchFamily="2" charset="0"/>
                <a:ea typeface="Karla" pitchFamily="2" charset="0"/>
              </a:rPr>
              <a:t>Portugal Regional Operational </a:t>
            </a:r>
            <a:r>
              <a:rPr lang="en-US" sz="1800" dirty="0" smtClean="0">
                <a:latin typeface="Helvetica Neue" pitchFamily="2" charset="0"/>
                <a:ea typeface="Karla" pitchFamily="2" charset="0"/>
              </a:rPr>
              <a:t>Program (NORTE </a:t>
            </a:r>
            <a:r>
              <a:rPr lang="en-US" sz="1800" dirty="0">
                <a:latin typeface="Helvetica Neue" pitchFamily="2" charset="0"/>
                <a:ea typeface="Karla" pitchFamily="2" charset="0"/>
              </a:rPr>
              <a:t>2020), under the PORTUGAL 2020 Partnership Agreement, through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the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b="1" dirty="0" err="1">
                <a:latin typeface="Helvetica Neue" pitchFamily="2" charset="0"/>
                <a:ea typeface="Karla" pitchFamily="2" charset="0"/>
              </a:rPr>
              <a:t>European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b="1" dirty="0" err="1">
                <a:latin typeface="Helvetica Neue" pitchFamily="2" charset="0"/>
                <a:ea typeface="Karla" pitchFamily="2" charset="0"/>
              </a:rPr>
              <a:t>Union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(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European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Regional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Development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Fund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- ERDF</a:t>
            </a:r>
            <a:r>
              <a:rPr lang="es-ES" sz="1800" dirty="0" smtClean="0">
                <a:latin typeface="Helvetica Neue" pitchFamily="2" charset="0"/>
                <a:ea typeface="Karla" pitchFamily="2" charset="0"/>
              </a:rPr>
              <a:t>).</a:t>
            </a:r>
          </a:p>
          <a:p>
            <a:pPr lvl="1" algn="just"/>
            <a:r>
              <a:rPr lang="es-ES" sz="1800" dirty="0" err="1">
                <a:latin typeface="Helvetica Neue" pitchFamily="2" charset="0"/>
                <a:ea typeface="Karla" pitchFamily="2" charset="0"/>
              </a:rPr>
              <a:t>Consellería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de Educación, Universidades e Formación Profesional (Xunta de Galicia)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under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the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scope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of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the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strategic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dirty="0" err="1">
                <a:latin typeface="Helvetica Neue" pitchFamily="2" charset="0"/>
                <a:ea typeface="Karla" pitchFamily="2" charset="0"/>
              </a:rPr>
              <a:t>funding</a:t>
            </a:r>
            <a:r>
              <a:rPr lang="es-ES" sz="1800" dirty="0">
                <a:latin typeface="Helvetica Neue" pitchFamily="2" charset="0"/>
                <a:ea typeface="Karla" pitchFamily="2" charset="0"/>
              </a:rPr>
              <a:t> 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ED431C2018/55-GRC </a:t>
            </a:r>
            <a:r>
              <a:rPr lang="es-ES" sz="1800" b="1" dirty="0" err="1">
                <a:latin typeface="Helvetica Neue" pitchFamily="2" charset="0"/>
                <a:ea typeface="Karla" pitchFamily="2" charset="0"/>
              </a:rPr>
              <a:t>Competitive</a:t>
            </a:r>
            <a:r>
              <a:rPr lang="es-ES" sz="1800" b="1" dirty="0">
                <a:latin typeface="Helvetica Neue" pitchFamily="2" charset="0"/>
                <a:ea typeface="Karla" pitchFamily="2" charset="0"/>
              </a:rPr>
              <a:t> Reference </a:t>
            </a:r>
            <a:r>
              <a:rPr lang="es-ES" sz="1800" b="1" dirty="0" err="1" smtClean="0">
                <a:latin typeface="Helvetica Neue" pitchFamily="2" charset="0"/>
                <a:ea typeface="Karla" pitchFamily="2" charset="0"/>
              </a:rPr>
              <a:t>Group</a:t>
            </a:r>
            <a:r>
              <a:rPr lang="es-ES" sz="1800" dirty="0" smtClean="0">
                <a:latin typeface="Helvetica Neue" pitchFamily="2" charset="0"/>
                <a:ea typeface="Karla" pitchFamily="2" charset="0"/>
              </a:rPr>
              <a:t>.</a:t>
            </a:r>
          </a:p>
          <a:p>
            <a:pPr lvl="1" algn="just"/>
            <a:endParaRPr lang="en-US" sz="1900" dirty="0" smtClean="0">
              <a:latin typeface="Helvetica Neue" pitchFamily="2" charset="0"/>
              <a:ea typeface="Karla" pitchFamily="2" charset="0"/>
            </a:endParaRPr>
          </a:p>
          <a:p>
            <a:pPr lvl="1" algn="just"/>
            <a:endParaRPr lang="en-US" sz="1900" dirty="0">
              <a:latin typeface="Helvetica Neue" pitchFamily="2" charset="0"/>
              <a:ea typeface="Karla" pitchFamily="2" charset="0"/>
            </a:endParaRPr>
          </a:p>
          <a:p>
            <a:pPr lvl="1" algn="just"/>
            <a:endParaRPr lang="en-US" sz="1900" dirty="0" smtClean="0">
              <a:latin typeface="Helvetica Neue" pitchFamily="2" charset="0"/>
              <a:ea typeface="Karla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7" y="6373510"/>
            <a:ext cx="2954635" cy="7186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46" y="5813058"/>
            <a:ext cx="1440160" cy="446061"/>
          </a:xfrm>
          <a:prstGeom prst="rect">
            <a:avLst/>
          </a:prstGeom>
        </p:spPr>
      </p:pic>
      <p:pic>
        <p:nvPicPr>
          <p:cNvPr id="9" name="Picture 2" descr="C:\Users\Sara Rocha\Desktop\logotipo_Portugal 2020\Logo_Portugal_2020_Co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61" y="5778861"/>
            <a:ext cx="1438065" cy="4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ra Rocha\Desktop\UE-feder\insignia_fedr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7" y="5945228"/>
            <a:ext cx="2725026" cy="8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77" y="6487707"/>
            <a:ext cx="17281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5587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 bwMode="auto">
          <a:xfrm>
            <a:off x="503238" y="229716"/>
            <a:ext cx="9070975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>
              <a:defRPr sz="3600" b="1">
                <a:solidFill>
                  <a:schemeClr val="bg2">
                    <a:lumMod val="75000"/>
                  </a:schemeClr>
                </a:solidFill>
                <a:effectLst/>
                <a:latin typeface="Helvetica Neue" pitchFamily="2" charset="0"/>
                <a:ea typeface="+mj-ea"/>
                <a:cs typeface="+mj-cs"/>
              </a:defRPr>
            </a:lvl1pPr>
            <a:lvl2pPr algn="ctr" eaLnBrk="0">
              <a:defRPr sz="3600">
                <a:solidFill>
                  <a:srgbClr val="FFFFFF"/>
                </a:solidFill>
                <a:latin typeface="Futura XBlk BT" pitchFamily="34" charset="0"/>
              </a:defRPr>
            </a:lvl2pPr>
            <a:lvl3pPr algn="ctr" eaLnBrk="0">
              <a:defRPr sz="3600">
                <a:solidFill>
                  <a:srgbClr val="FFFFFF"/>
                </a:solidFill>
                <a:latin typeface="Futura XBlk BT" pitchFamily="34" charset="0"/>
              </a:defRPr>
            </a:lvl3pPr>
            <a:lvl4pPr algn="ctr" eaLnBrk="0">
              <a:defRPr sz="3600">
                <a:solidFill>
                  <a:srgbClr val="FFFFFF"/>
                </a:solidFill>
                <a:latin typeface="Futura XBlk BT" pitchFamily="34" charset="0"/>
              </a:defRPr>
            </a:lvl4pPr>
            <a:lvl5pPr algn="ctr" eaLnBrk="0">
              <a:defRPr sz="3600">
                <a:solidFill>
                  <a:srgbClr val="FFFFFF"/>
                </a:solidFill>
                <a:latin typeface="Futura XBlk BT" pitchFamily="34" charset="0"/>
              </a:defRPr>
            </a:lvl5pPr>
            <a:lvl6pPr marL="1536700" indent="-2159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>
                <a:solidFill>
                  <a:srgbClr val="FFFFFF"/>
                </a:solidFill>
                <a:latin typeface="Futura XBlk BT" pitchFamily="34" charset="0"/>
              </a:defRPr>
            </a:lvl6pPr>
            <a:lvl7pPr marL="1993900" indent="-2159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>
                <a:solidFill>
                  <a:srgbClr val="FFFFFF"/>
                </a:solidFill>
                <a:latin typeface="Futura XBlk BT" pitchFamily="34" charset="0"/>
              </a:defRPr>
            </a:lvl7pPr>
            <a:lvl8pPr marL="2451100" indent="-2159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>
                <a:solidFill>
                  <a:srgbClr val="FFFFFF"/>
                </a:solidFill>
                <a:latin typeface="Futura XBlk BT" pitchFamily="34" charset="0"/>
              </a:defRPr>
            </a:lvl8pPr>
            <a:lvl9pPr marL="2908300" indent="-21590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600">
                <a:solidFill>
                  <a:srgbClr val="FFFFFF"/>
                </a:solidFill>
                <a:latin typeface="Futura XBlk BT" pitchFamily="34" charset="0"/>
              </a:defRPr>
            </a:lvl9pPr>
          </a:lstStyle>
          <a:p>
            <a:r>
              <a:rPr lang="es-ES_tradnl" dirty="0" err="1" smtClean="0"/>
              <a:t>Collaborators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>
          <a:xfrm>
            <a:off x="503238" y="1260475"/>
            <a:ext cx="9070975" cy="5497513"/>
          </a:xfrm>
        </p:spPr>
        <p:txBody>
          <a:bodyPr/>
          <a:lstStyle/>
          <a:p>
            <a:r>
              <a:rPr lang="pt-BR" sz="2800" dirty="0">
                <a:latin typeface="Helvetica Neue" pitchFamily="2" charset="0"/>
                <a:ea typeface="Karla" pitchFamily="2" charset="0"/>
              </a:rPr>
              <a:t>Universidade de </a:t>
            </a:r>
            <a:r>
              <a:rPr lang="pt-BR" sz="2800" dirty="0" smtClean="0">
                <a:latin typeface="Helvetica Neue" pitchFamily="2" charset="0"/>
                <a:ea typeface="Karla" pitchFamily="2" charset="0"/>
              </a:rPr>
              <a:t>Vigo</a:t>
            </a:r>
          </a:p>
          <a:p>
            <a:pPr lvl="1"/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Noé </a:t>
            </a:r>
            <a:r>
              <a:rPr lang="pt-BR" sz="2400" dirty="0" err="1" smtClean="0">
                <a:latin typeface="Helvetica Neue" pitchFamily="2" charset="0"/>
                <a:ea typeface="Karla" pitchFamily="2" charset="0"/>
              </a:rPr>
              <a:t>Vázquez</a:t>
            </a:r>
            <a:endParaRPr lang="pt-BR" sz="2400" dirty="0" smtClean="0">
              <a:latin typeface="Helvetica Neue" pitchFamily="2" charset="0"/>
              <a:ea typeface="Karla" pitchFamily="2" charset="0"/>
            </a:endParaRPr>
          </a:p>
          <a:p>
            <a:pPr lvl="1"/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Florentino </a:t>
            </a:r>
            <a:r>
              <a:rPr lang="pt-BR" sz="2400" dirty="0" err="1" smtClean="0">
                <a:latin typeface="Helvetica Neue" pitchFamily="2" charset="0"/>
                <a:ea typeface="Karla" pitchFamily="2" charset="0"/>
              </a:rPr>
              <a:t>Fdez</a:t>
            </a:r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-Riverola</a:t>
            </a:r>
          </a:p>
          <a:p>
            <a:pPr lvl="1"/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Miguel Reboiro-Jato</a:t>
            </a:r>
          </a:p>
          <a:p>
            <a:r>
              <a:rPr lang="pt-BR" sz="2800" dirty="0" smtClean="0">
                <a:latin typeface="Helvetica Neue" pitchFamily="2" charset="0"/>
                <a:ea typeface="Karla" pitchFamily="2" charset="0"/>
              </a:rPr>
              <a:t>IBMC / i3S</a:t>
            </a:r>
          </a:p>
          <a:p>
            <a:pPr lvl="1"/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Pedro Duque</a:t>
            </a:r>
          </a:p>
          <a:p>
            <a:pPr lvl="1"/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Jorge Vieira</a:t>
            </a:r>
          </a:p>
          <a:p>
            <a:pPr lvl="1"/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Cristina </a:t>
            </a:r>
            <a:r>
              <a:rPr lang="pt-BR" sz="2400" dirty="0">
                <a:latin typeface="Helvetica Neue" pitchFamily="2" charset="0"/>
                <a:ea typeface="Karla" pitchFamily="2" charset="0"/>
              </a:rPr>
              <a:t>P. </a:t>
            </a:r>
            <a:r>
              <a:rPr lang="pt-BR" sz="2400" dirty="0" smtClean="0">
                <a:latin typeface="Helvetica Neue" pitchFamily="2" charset="0"/>
                <a:ea typeface="Karla" pitchFamily="2" charset="0"/>
              </a:rPr>
              <a:t>Vieira</a:t>
            </a:r>
          </a:p>
        </p:txBody>
      </p:sp>
    </p:spTree>
    <p:extLst>
      <p:ext uri="{BB962C8B-B14F-4D97-AF65-F5344CB8AC3E}">
        <p14:creationId xmlns:p14="http://schemas.microsoft.com/office/powerpoint/2010/main" val="2829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 bwMode="auto">
          <a:xfrm>
            <a:off x="0" y="2267669"/>
            <a:ext cx="9792593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30238" y="2393528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 smtClean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Questions?</a:t>
            </a:r>
            <a:endParaRPr lang="en-GB" sz="54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16" name="15 Conector recto"/>
          <p:cNvCxnSpPr/>
          <p:nvPr/>
        </p:nvCxnSpPr>
        <p:spPr bwMode="auto">
          <a:xfrm>
            <a:off x="0" y="2267669"/>
            <a:ext cx="9792593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16 Conector recto"/>
          <p:cNvCxnSpPr/>
          <p:nvPr/>
        </p:nvCxnSpPr>
        <p:spPr bwMode="auto">
          <a:xfrm>
            <a:off x="0" y="3563813"/>
            <a:ext cx="979234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 flipV="1">
            <a:off x="9792345" y="2267669"/>
            <a:ext cx="0" cy="131400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10 Rectángulo"/>
          <p:cNvSpPr/>
          <p:nvPr/>
        </p:nvSpPr>
        <p:spPr>
          <a:xfrm>
            <a:off x="2592040" y="5075981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Helvetica Neue" pitchFamily="2" charset="0"/>
                <a:ea typeface="Karla" pitchFamily="2" charset="0"/>
              </a:rPr>
              <a:t>13th International Conference on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Helvetica Neue" pitchFamily="2" charset="0"/>
                <a:ea typeface="Karla" pitchFamily="2" charset="0"/>
              </a:rPr>
              <a:t>Practical Applications of Computational Biology &amp; Bioinformatics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30238" y="2393528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 smtClean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Thank you!</a:t>
            </a:r>
            <a:endParaRPr lang="en-GB" sz="54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pic>
        <p:nvPicPr>
          <p:cNvPr id="25" name="Picture 12" descr="C:\Users\Hugo\Investigacion\Congresos\2012\Jornadas de Investigación  Biomédica del CHUO\Figuras\Logos\sing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423128" y="775702"/>
            <a:ext cx="1234369" cy="50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720312" y="2267669"/>
            <a:ext cx="8640000" cy="1296144"/>
            <a:chOff x="863848" y="2267669"/>
            <a:chExt cx="8640000" cy="129614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13 Rectángulo"/>
            <p:cNvSpPr/>
            <p:nvPr/>
          </p:nvSpPr>
          <p:spPr bwMode="auto">
            <a:xfrm>
              <a:off x="863848" y="2267669"/>
              <a:ext cx="8640000" cy="129614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cxnSp>
          <p:nvCxnSpPr>
            <p:cNvPr id="17" name="16 Conector recto"/>
            <p:cNvCxnSpPr/>
            <p:nvPr/>
          </p:nvCxnSpPr>
          <p:spPr bwMode="auto">
            <a:xfrm>
              <a:off x="863848" y="3563813"/>
              <a:ext cx="8640000" cy="0"/>
            </a:xfrm>
            <a:prstGeom prst="line">
              <a:avLst/>
            </a:prstGeom>
            <a:grpFill/>
            <a:ln w="34925" cap="flat" cmpd="sng" algn="ctr">
              <a:solidFill>
                <a:srgbClr val="50161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17 Conector recto"/>
          <p:cNvCxnSpPr/>
          <p:nvPr/>
        </p:nvCxnSpPr>
        <p:spPr bwMode="auto">
          <a:xfrm flipV="1">
            <a:off x="9360792" y="2267669"/>
            <a:ext cx="0" cy="131400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955" y="4072208"/>
            <a:ext cx="1528714" cy="538525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725566" y="2483594"/>
            <a:ext cx="662949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 Neue" pitchFamily="2" charset="0"/>
              </a:rPr>
              <a:t>This work is licensed under a Creative Commons Attribution-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Helvetica Neue" pitchFamily="2" charset="0"/>
              </a:rPr>
              <a:t>ShareAlike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 Neue" pitchFamily="2" charset="0"/>
              </a:rPr>
              <a:t> 4.0 International License.</a:t>
            </a:r>
            <a:endParaRPr lang="es-ES" sz="2400" b="1" dirty="0">
              <a:solidFill>
                <a:schemeClr val="bg1">
                  <a:lumMod val="95000"/>
                </a:schemeClr>
              </a:solidFill>
              <a:latin typeface="Helvetica Neue" pitchFamily="2" charset="0"/>
            </a:endParaRPr>
          </a:p>
        </p:txBody>
      </p:sp>
      <p:pic>
        <p:nvPicPr>
          <p:cNvPr id="25" name="Picture 12" descr="C:\Users\Hugo\Investigacion\Congresos\2012\Jornadas de Investigación  Biomédica del CHUO\Figuras\Logos\sing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423128" y="577971"/>
            <a:ext cx="1234369" cy="504000"/>
          </a:xfrm>
          <a:prstGeom prst="rect">
            <a:avLst/>
          </a:prstGeom>
          <a:noFill/>
        </p:spPr>
      </p:pic>
      <p:cxnSp>
        <p:nvCxnSpPr>
          <p:cNvPr id="30" name="16 Conector recto"/>
          <p:cNvCxnSpPr/>
          <p:nvPr/>
        </p:nvCxnSpPr>
        <p:spPr bwMode="auto">
          <a:xfrm>
            <a:off x="719832" y="2267669"/>
            <a:ext cx="8640000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17 Conector recto"/>
          <p:cNvCxnSpPr/>
          <p:nvPr/>
        </p:nvCxnSpPr>
        <p:spPr bwMode="auto">
          <a:xfrm flipV="1">
            <a:off x="719832" y="2267669"/>
            <a:ext cx="0" cy="131400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438139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/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 bwMode="auto">
          <a:xfrm>
            <a:off x="0" y="2267669"/>
            <a:ext cx="10080625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6263" y="2447925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Introduction</a:t>
            </a:r>
            <a:endParaRPr lang="en-GB" sz="50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0" y="2267669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>
            <a:off x="-248" y="3563813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Introduction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: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context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Large amount of viral sequences available</a:t>
            </a:r>
          </a:p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As of January 2019, </a:t>
            </a:r>
            <a:r>
              <a:rPr lang="en-US" dirty="0" err="1" smtClean="0">
                <a:effectLst/>
                <a:latin typeface="Helvetica Neue" pitchFamily="2" charset="0"/>
                <a:ea typeface="Karla" pitchFamily="2" charset="0"/>
              </a:rPr>
              <a:t>ViPR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 had:</a:t>
            </a: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17 viral families, 148 genera, and 5773 species.</a:t>
            </a: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821 914 </a:t>
            </a:r>
            <a:r>
              <a:rPr lang="en-US" dirty="0" err="1" smtClean="0">
                <a:latin typeface="Helvetica Neue" pitchFamily="2" charset="0"/>
                <a:ea typeface="Karla" pitchFamily="2" charset="0"/>
              </a:rPr>
              <a:t>GenBank</a:t>
            </a:r>
            <a:r>
              <a:rPr lang="en-US" dirty="0" smtClean="0">
                <a:latin typeface="Helvetica Neue" pitchFamily="2" charset="0"/>
                <a:ea typeface="Karla" pitchFamily="2" charset="0"/>
              </a:rPr>
              <a:t> sequences!</a:t>
            </a:r>
          </a:p>
          <a:p>
            <a:pPr algn="just"/>
            <a:endParaRPr lang="en-US" dirty="0" smtClean="0">
              <a:latin typeface="Helvetica Neue" pitchFamily="2" charset="0"/>
              <a:ea typeface="Karla" pitchFamily="2" charset="0"/>
            </a:endParaRPr>
          </a:p>
          <a:p>
            <a:pPr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Opportunity:</a:t>
            </a: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A lot of data for identifying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Helvetica Neue" pitchFamily="2" charset="0"/>
                <a:ea typeface="Karla" pitchFamily="2" charset="0"/>
              </a:rPr>
              <a:t>Positively Selected Amino Acid Sites</a:t>
            </a:r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 (PSS)</a:t>
            </a:r>
          </a:p>
          <a:p>
            <a:pPr lvl="1"/>
            <a:endParaRPr lang="en-US" dirty="0" smtClean="0">
              <a:latin typeface="Karla" pitchFamily="2" charset="0"/>
              <a:ea typeface="Karla" pitchFamily="2" charset="0"/>
            </a:endParaRPr>
          </a:p>
          <a:p>
            <a:pPr lvl="1"/>
            <a:endParaRPr lang="en-US" dirty="0">
              <a:latin typeface="Karla" pitchFamily="2" charset="0"/>
              <a:ea typeface="Karla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61390"/>
          <a:stretch/>
        </p:blipFill>
        <p:spPr>
          <a:xfrm>
            <a:off x="6333853" y="3419797"/>
            <a:ext cx="324036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Introduction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: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context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Tools for PSS identification:</a:t>
            </a: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Maximum-likelihood methods based on models of codon substitution (</a:t>
            </a:r>
            <a:r>
              <a:rPr lang="en-US" dirty="0" err="1" smtClean="0">
                <a:latin typeface="Helvetica Neue" pitchFamily="2" charset="0"/>
                <a:ea typeface="Karla" pitchFamily="2" charset="0"/>
              </a:rPr>
              <a:t>codeML</a:t>
            </a:r>
            <a:r>
              <a:rPr lang="en-US" dirty="0" smtClean="0">
                <a:latin typeface="Helvetica Neue" pitchFamily="2" charset="0"/>
                <a:ea typeface="Karla" pitchFamily="2" charset="0"/>
              </a:rPr>
              <a:t>, FUBAR)</a:t>
            </a:r>
          </a:p>
          <a:p>
            <a:pPr lvl="2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Assumption: no recombinant sequences</a:t>
            </a: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Population genetics approaches (</a:t>
            </a:r>
            <a:r>
              <a:rPr lang="en-US" dirty="0" err="1" smtClean="0">
                <a:latin typeface="Helvetica Neue" pitchFamily="2" charset="0"/>
                <a:ea typeface="Karla" pitchFamily="2" charset="0"/>
              </a:rPr>
              <a:t>OmegaMap</a:t>
            </a:r>
            <a:r>
              <a:rPr lang="en-US" dirty="0" smtClean="0">
                <a:latin typeface="Helvetica Neue" pitchFamily="2" charset="0"/>
                <a:ea typeface="Karla" pitchFamily="2" charset="0"/>
              </a:rPr>
              <a:t>)</a:t>
            </a:r>
          </a:p>
          <a:p>
            <a:pPr marL="576262" lvl="1" indent="0" algn="just">
              <a:buNone/>
            </a:pPr>
            <a:endParaRPr lang="en-US" dirty="0" smtClean="0">
              <a:effectLst/>
              <a:latin typeface="Helvetica Neue" pitchFamily="2" charset="0"/>
              <a:ea typeface="Karla" pitchFamily="2" charset="0"/>
            </a:endParaRPr>
          </a:p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ADOPS (Automatic Detection of PSS):</a:t>
            </a:r>
          </a:p>
          <a:p>
            <a:pPr lvl="1" algn="just"/>
            <a:r>
              <a:rPr lang="en-US" dirty="0">
                <a:latin typeface="Helvetica Neue" pitchFamily="2" charset="0"/>
                <a:ea typeface="Karla" pitchFamily="2" charset="0"/>
              </a:rPr>
              <a:t>http://sing-group.org/ADOPS</a:t>
            </a:r>
            <a:r>
              <a:rPr lang="en-US" dirty="0" smtClean="0">
                <a:latin typeface="Helvetica Neue" pitchFamily="2" charset="0"/>
                <a:ea typeface="Karla" pitchFamily="2" charset="0"/>
              </a:rPr>
              <a:t>/</a:t>
            </a: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Pipeline for PSS identification using </a:t>
            </a:r>
            <a:r>
              <a:rPr lang="en-US" dirty="0" err="1" smtClean="0">
                <a:latin typeface="Helvetica Neue" pitchFamily="2" charset="0"/>
                <a:ea typeface="Karla" pitchFamily="2" charset="0"/>
              </a:rPr>
              <a:t>codeML</a:t>
            </a:r>
            <a:endParaRPr lang="en-US" dirty="0">
              <a:latin typeface="Helvetica Neue" pitchFamily="2" charset="0"/>
              <a:ea typeface="Karla" pitchFamily="2" charset="0"/>
            </a:endParaRPr>
          </a:p>
          <a:p>
            <a:pPr lvl="1" algn="just"/>
            <a:r>
              <a:rPr lang="en-US" dirty="0" smtClean="0">
                <a:latin typeface="Helvetica Neue" pitchFamily="2" charset="0"/>
                <a:ea typeface="Karla" pitchFamily="2" charset="0"/>
              </a:rPr>
              <a:t>Suitable for large-scale projects</a:t>
            </a:r>
          </a:p>
          <a:p>
            <a:pPr lvl="1"/>
            <a:endParaRPr lang="en-US" dirty="0" smtClean="0">
              <a:latin typeface="Karla" pitchFamily="2" charset="0"/>
              <a:ea typeface="Karla" pitchFamily="2" charset="0"/>
            </a:endParaRPr>
          </a:p>
          <a:p>
            <a:pPr lvl="1"/>
            <a:endParaRPr lang="en-US" dirty="0">
              <a:latin typeface="Karla" pitchFamily="2" charset="0"/>
              <a:ea typeface="Karl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51842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/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 bwMode="auto">
          <a:xfrm>
            <a:off x="0" y="2267669"/>
            <a:ext cx="10080625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6263" y="2447925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 smtClean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Motivation</a:t>
            </a:r>
            <a:endParaRPr lang="en-GB" sz="50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0" y="2267669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>
            <a:off x="-248" y="3563813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8632655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Introduction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: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motivation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Develop a robust protocol for detecting PSS using virus data:</a:t>
            </a:r>
          </a:p>
          <a:p>
            <a:pPr lvl="1" algn="just"/>
            <a:r>
              <a:rPr lang="en-US" sz="3200" dirty="0" smtClean="0">
                <a:latin typeface="Helvetica Neue" pitchFamily="2" charset="0"/>
                <a:ea typeface="Karla" pitchFamily="2" charset="0"/>
              </a:rPr>
              <a:t>Good PSS power detection</a:t>
            </a:r>
          </a:p>
          <a:p>
            <a:pPr lvl="1" algn="just"/>
            <a:r>
              <a:rPr lang="en-US" sz="3200" dirty="0" smtClean="0">
                <a:latin typeface="Helvetica Neue" pitchFamily="2" charset="0"/>
                <a:ea typeface="Karla" pitchFamily="2" charset="0"/>
              </a:rPr>
              <a:t>Computationally efficient (save time and avoid unnecessary computations)</a:t>
            </a:r>
          </a:p>
          <a:p>
            <a:pPr algn="just"/>
            <a:endParaRPr lang="en-US" dirty="0">
              <a:effectLst/>
              <a:latin typeface="Helvetica Neue" pitchFamily="2" charset="0"/>
              <a:ea typeface="Karla" pitchFamily="2" charset="0"/>
            </a:endParaRPr>
          </a:p>
          <a:p>
            <a:pPr algn="just"/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Case study viruses: </a:t>
            </a:r>
            <a:r>
              <a:rPr lang="en-US" dirty="0" err="1" smtClean="0">
                <a:effectLst/>
                <a:latin typeface="Helvetica Neue" pitchFamily="2" charset="0"/>
                <a:ea typeface="Karla" pitchFamily="2" charset="0"/>
              </a:rPr>
              <a:t>Zika</a:t>
            </a:r>
            <a:r>
              <a:rPr lang="en-US" dirty="0">
                <a:effectLst/>
                <a:latin typeface="Helvetica Neue" pitchFamily="2" charset="0"/>
                <a:ea typeface="Karla" pitchFamily="2" charset="0"/>
              </a:rPr>
              <a:t>, Dengue, </a:t>
            </a:r>
            <a:r>
              <a:rPr lang="en-US" dirty="0" err="1">
                <a:effectLst/>
                <a:latin typeface="Helvetica Neue" pitchFamily="2" charset="0"/>
                <a:ea typeface="Karla" pitchFamily="2" charset="0"/>
              </a:rPr>
              <a:t>Ebolavirus</a:t>
            </a:r>
            <a:r>
              <a:rPr lang="en-US" dirty="0">
                <a:effectLst/>
                <a:latin typeface="Helvetica Neue" pitchFamily="2" charset="0"/>
                <a:ea typeface="Karla" pitchFamily="2" charset="0"/>
              </a:rPr>
              <a:t> and </a:t>
            </a:r>
            <a:r>
              <a:rPr lang="en-US" dirty="0" smtClean="0">
                <a:effectLst/>
                <a:latin typeface="Helvetica Neue" pitchFamily="2" charset="0"/>
                <a:ea typeface="Karla" pitchFamily="2" charset="0"/>
              </a:rPr>
              <a:t>HIV1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1116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800225" y="4684713"/>
            <a:ext cx="6300788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40313" y="4859338"/>
            <a:ext cx="1809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9" name="8 Imagen" descr="DNA_Double_Helix.png"/>
          <p:cNvPicPr>
            <a:picLocks noChangeAspect="1"/>
          </p:cNvPicPr>
          <p:nvPr/>
        </p:nvPicPr>
        <p:blipFill>
          <a:blip r:embed="rId4" cstate="print"/>
          <a:srcRect t="78" r="20992" b="13767"/>
          <a:stretch>
            <a:fillRect/>
          </a:stretch>
        </p:blipFill>
        <p:spPr>
          <a:xfrm>
            <a:off x="5976416" y="4176317"/>
            <a:ext cx="4104209" cy="338335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 bwMode="auto">
          <a:xfrm>
            <a:off x="0" y="2267669"/>
            <a:ext cx="10080625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6263" y="2447925"/>
            <a:ext cx="88201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b="1" dirty="0" smtClean="0">
                <a:solidFill>
                  <a:schemeClr val="bg1"/>
                </a:solidFill>
                <a:latin typeface="Helvetica Neue" pitchFamily="2" charset="0"/>
                <a:ea typeface="Karla" pitchFamily="2" charset="0"/>
              </a:rPr>
              <a:t>Materials and Methods</a:t>
            </a:r>
            <a:endParaRPr lang="en-GB" sz="5000" b="1" dirty="0">
              <a:solidFill>
                <a:schemeClr val="bg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12" name="11 Conector recto"/>
          <p:cNvCxnSpPr/>
          <p:nvPr/>
        </p:nvCxnSpPr>
        <p:spPr bwMode="auto">
          <a:xfrm>
            <a:off x="0" y="2267669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>
            <a:off x="-248" y="3563813"/>
            <a:ext cx="10080625" cy="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7465815"/>
      </p:ext>
    </p:extLst>
  </p:cSld>
  <p:clrMapOvr>
    <a:masterClrMapping/>
  </p:clrMapOvr>
  <p:transition advTm="1000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Materials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 and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Methods</a:t>
            </a:r>
            <a:r>
              <a:rPr lang="es-ES_tradnl" dirty="0" smtClean="0">
                <a:latin typeface="Helvetica Neue" pitchFamily="2" charset="0"/>
                <a:ea typeface="Karla" pitchFamily="2" charset="0"/>
              </a:rPr>
              <a:t>: </a:t>
            </a:r>
            <a:r>
              <a:rPr lang="es-ES_tradnl" dirty="0" err="1" smtClean="0">
                <a:latin typeface="Helvetica Neue" pitchFamily="2" charset="0"/>
                <a:ea typeface="Karla" pitchFamily="2" charset="0"/>
              </a:rPr>
              <a:t>Datasets</a:t>
            </a:r>
            <a:endParaRPr lang="es-ES" dirty="0">
              <a:latin typeface="Helvetica Neue" pitchFamily="2" charset="0"/>
              <a:ea typeface="Karla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61390"/>
          <a:stretch/>
        </p:blipFill>
        <p:spPr>
          <a:xfrm>
            <a:off x="2739691" y="1434931"/>
            <a:ext cx="2411502" cy="637972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6087039" y="1484873"/>
            <a:ext cx="2270104" cy="548105"/>
            <a:chOff x="6087039" y="1484873"/>
            <a:chExt cx="2270104" cy="548105"/>
          </a:xfrm>
          <a:noFill/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r="83724" b="30714"/>
            <a:stretch/>
          </p:blipFill>
          <p:spPr>
            <a:xfrm>
              <a:off x="6087039" y="1484873"/>
              <a:ext cx="530122" cy="548105"/>
            </a:xfrm>
            <a:prstGeom prst="rect">
              <a:avLst/>
            </a:prstGeom>
            <a:grpFill/>
          </p:spPr>
        </p:pic>
        <p:sp>
          <p:nvSpPr>
            <p:cNvPr id="8" name="Rectángulo 7"/>
            <p:cNvSpPr/>
            <p:nvPr/>
          </p:nvSpPr>
          <p:spPr>
            <a:xfrm>
              <a:off x="6768246" y="1562526"/>
              <a:ext cx="158889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Helvetica Neue" pitchFamily="2" charset="0"/>
                  <a:ea typeface="Karla" pitchFamily="2" charset="0"/>
                </a:rPr>
                <a:t>HIV  database</a:t>
              </a:r>
            </a:p>
          </p:txBody>
        </p:sp>
      </p:grpSp>
      <p:sp>
        <p:nvSpPr>
          <p:cNvPr id="9" name="Rectángulo redondeado 8"/>
          <p:cNvSpPr/>
          <p:nvPr/>
        </p:nvSpPr>
        <p:spPr bwMode="auto">
          <a:xfrm>
            <a:off x="4248224" y="2405893"/>
            <a:ext cx="2304256" cy="7529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Futura Lt BT" pitchFamily="34" charset="0"/>
              </a:rPr>
              <a:t>SEDA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Futura Lt BT" pitchFamily="34" charset="0"/>
              </a:rPr>
              <a:t>preprocessing</a:t>
            </a:r>
            <a:endParaRPr kumimoji="0" lang="es-ES" sz="1800" b="0" i="0" u="none" strike="noStrike" cap="none" normalizeH="0" baseline="0" dirty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1" name="Multidocumento 10"/>
          <p:cNvSpPr/>
          <p:nvPr/>
        </p:nvSpPr>
        <p:spPr bwMode="auto">
          <a:xfrm>
            <a:off x="1617864" y="6044927"/>
            <a:ext cx="1224136" cy="1008112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23888" y="4244727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 Neue" pitchFamily="2" charset="0"/>
                <a:ea typeface="Karla" pitchFamily="2" charset="0"/>
              </a:rPr>
              <a:t>Nucleotide dataset</a:t>
            </a: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1433959" y="4894286"/>
            <a:ext cx="1591946" cy="7529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Futura Lt BT" pitchFamily="34" charset="0"/>
              </a:rPr>
              <a:t>SEDA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es-ES" dirty="0" err="1" smtClean="0"/>
              <a:t>Sampling</a:t>
            </a:r>
            <a:endParaRPr kumimoji="0" lang="es-ES" sz="1800" b="0" i="0" u="none" strike="noStrike" cap="none" normalizeH="0" baseline="0" dirty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17" name="Documento 16"/>
          <p:cNvSpPr/>
          <p:nvPr/>
        </p:nvSpPr>
        <p:spPr bwMode="auto">
          <a:xfrm>
            <a:off x="1608218" y="3249295"/>
            <a:ext cx="1224136" cy="1008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Multidocumento 19"/>
          <p:cNvSpPr/>
          <p:nvPr/>
        </p:nvSpPr>
        <p:spPr bwMode="auto">
          <a:xfrm>
            <a:off x="7403351" y="6044927"/>
            <a:ext cx="1224136" cy="1008112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6984528" y="4244727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Helvetica Neue" pitchFamily="2" charset="0"/>
                <a:ea typeface="Karla" pitchFamily="2" charset="0"/>
              </a:rPr>
              <a:t>Amino acid dataset</a:t>
            </a: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7219446" y="4894286"/>
            <a:ext cx="1591946" cy="7529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Futura Lt BT" pitchFamily="34" charset="0"/>
              </a:rPr>
              <a:t>SEDA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es-ES" dirty="0" err="1" smtClean="0"/>
              <a:t>Sampling</a:t>
            </a:r>
            <a:endParaRPr kumimoji="0" lang="es-ES" sz="1800" b="0" i="0" u="none" strike="noStrike" cap="none" normalizeH="0" baseline="0" dirty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23" name="Documento 22"/>
          <p:cNvSpPr/>
          <p:nvPr/>
        </p:nvSpPr>
        <p:spPr bwMode="auto">
          <a:xfrm>
            <a:off x="7403351" y="3249295"/>
            <a:ext cx="1224136" cy="10080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3137036" y="6225817"/>
            <a:ext cx="4028313" cy="646331"/>
          </a:xfrm>
          <a:prstGeom prst="rect">
            <a:avLst/>
          </a:prstGeom>
          <a:effectLst>
            <a:outerShdw blurRad="40000" dist="20000" dir="5400000" rotWithShape="0">
              <a:schemeClr val="accent6">
                <a:lumMod val="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Five independent dataset replicates containing 50/100 random sequences</a:t>
            </a:r>
          </a:p>
        </p:txBody>
      </p:sp>
      <p:cxnSp>
        <p:nvCxnSpPr>
          <p:cNvPr id="27" name="Conector angular 26"/>
          <p:cNvCxnSpPr>
            <a:stCxn id="5" idx="2"/>
            <a:endCxn id="9" idx="0"/>
          </p:cNvCxnSpPr>
          <p:nvPr/>
        </p:nvCxnSpPr>
        <p:spPr bwMode="auto">
          <a:xfrm rot="16200000" flipH="1">
            <a:off x="4506402" y="1511943"/>
            <a:ext cx="332990" cy="145491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ector angular 27"/>
          <p:cNvCxnSpPr>
            <a:stCxn id="25" idx="2"/>
            <a:endCxn id="9" idx="0"/>
          </p:cNvCxnSpPr>
          <p:nvPr/>
        </p:nvCxnSpPr>
        <p:spPr bwMode="auto">
          <a:xfrm rot="5400000">
            <a:off x="6097953" y="1375301"/>
            <a:ext cx="332991" cy="172819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Conector angular 35"/>
          <p:cNvCxnSpPr>
            <a:stCxn id="9" idx="2"/>
            <a:endCxn id="23" idx="1"/>
          </p:cNvCxnSpPr>
          <p:nvPr/>
        </p:nvCxnSpPr>
        <p:spPr bwMode="auto">
          <a:xfrm rot="16200000" flipH="1">
            <a:off x="6104611" y="2454555"/>
            <a:ext cx="594480" cy="200299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Conector angular 38"/>
          <p:cNvCxnSpPr>
            <a:stCxn id="9" idx="2"/>
            <a:endCxn id="17" idx="3"/>
          </p:cNvCxnSpPr>
          <p:nvPr/>
        </p:nvCxnSpPr>
        <p:spPr bwMode="auto">
          <a:xfrm rot="5400000">
            <a:off x="3819113" y="2172056"/>
            <a:ext cx="594480" cy="2567998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Conector recto de flecha 42"/>
          <p:cNvCxnSpPr>
            <a:stCxn id="13" idx="2"/>
            <a:endCxn id="15" idx="0"/>
          </p:cNvCxnSpPr>
          <p:nvPr/>
        </p:nvCxnSpPr>
        <p:spPr bwMode="auto">
          <a:xfrm flipH="1">
            <a:off x="2229932" y="4614059"/>
            <a:ext cx="1" cy="2802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onector recto de flecha 46"/>
          <p:cNvCxnSpPr>
            <a:stCxn id="21" idx="2"/>
            <a:endCxn id="22" idx="0"/>
          </p:cNvCxnSpPr>
          <p:nvPr/>
        </p:nvCxnSpPr>
        <p:spPr bwMode="auto">
          <a:xfrm flipH="1">
            <a:off x="8015419" y="4614059"/>
            <a:ext cx="1" cy="2802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Conector recto de flecha 54"/>
          <p:cNvCxnSpPr/>
          <p:nvPr/>
        </p:nvCxnSpPr>
        <p:spPr bwMode="auto">
          <a:xfrm flipH="1">
            <a:off x="8015419" y="5674601"/>
            <a:ext cx="1" cy="360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Conector recto de flecha 55"/>
          <p:cNvCxnSpPr/>
          <p:nvPr/>
        </p:nvCxnSpPr>
        <p:spPr bwMode="auto">
          <a:xfrm flipH="1">
            <a:off x="2220286" y="5674601"/>
            <a:ext cx="1" cy="360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ángulo redondeado 24"/>
          <p:cNvSpPr/>
          <p:nvPr/>
        </p:nvSpPr>
        <p:spPr bwMode="auto">
          <a:xfrm>
            <a:off x="5832400" y="1434931"/>
            <a:ext cx="2592288" cy="637971"/>
          </a:xfrm>
          <a:prstGeom prst="roundRect">
            <a:avLst>
              <a:gd name="adj" fmla="val 8306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effectLst/>
              <a:latin typeface="Futura Lt BT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6303" y="2263300"/>
            <a:ext cx="3187091" cy="646331"/>
          </a:xfrm>
          <a:prstGeom prst="rect">
            <a:avLst/>
          </a:prstGeom>
          <a:effectLst>
            <a:outerShdw blurRad="40000" dist="20000" dir="5400000" rotWithShape="0">
              <a:schemeClr val="accent6">
                <a:lumMod val="50000"/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SE</a:t>
            </a:r>
            <a:r>
              <a:rPr lang="en-US" dirty="0" err="1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quence</a:t>
            </a:r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DA</a:t>
            </a:r>
            <a:r>
              <a:rPr lang="en-US" dirty="0" err="1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taset</a:t>
            </a:r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 builder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http</a:t>
            </a:r>
            <a:r>
              <a:rPr lang="en-US" dirty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Helvetica Neue" pitchFamily="2" charset="0"/>
                <a:ea typeface="Karla" pitchFamily="2" charset="0"/>
              </a:rPr>
              <a:t>sing-group.org/seda/</a:t>
            </a:r>
            <a:endParaRPr lang="es-ES" dirty="0">
              <a:solidFill>
                <a:schemeClr val="tx1"/>
              </a:solidFill>
              <a:latin typeface="Helvetica Neue" pitchFamily="2" charset="0"/>
              <a:ea typeface="Karla" pitchFamily="2" charset="0"/>
            </a:endParaRPr>
          </a:p>
        </p:txBody>
      </p:sp>
      <p:cxnSp>
        <p:nvCxnSpPr>
          <p:cNvPr id="31" name="Conector angular 30"/>
          <p:cNvCxnSpPr>
            <a:stCxn id="9" idx="1"/>
            <a:endCxn id="4" idx="3"/>
          </p:cNvCxnSpPr>
          <p:nvPr/>
        </p:nvCxnSpPr>
        <p:spPr bwMode="auto">
          <a:xfrm rot="10800000">
            <a:off x="3513394" y="2586466"/>
            <a:ext cx="734830" cy="19588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886453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5" grpId="0" animBg="1"/>
      <p:bldP spid="17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|6.6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2|35.5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2|35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2|35.5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2|35.5|5.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Futura XBlk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Futura Lt BT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Bitstream Vera Sans"/>
        <a:ea typeface=""/>
        <a:cs typeface=""/>
      </a:majorFont>
      <a:minorFont>
        <a:latin typeface="Bitstream Ve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Futura Lt BT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Personalizado</PresentationFormat>
  <Paragraphs>154</Paragraphs>
  <Slides>27</Slides>
  <Notes>27</Notes>
  <HiddenSlides>1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Arial</vt:lpstr>
      <vt:lpstr>Bitstream Vera Sans</vt:lpstr>
      <vt:lpstr>Century Gothic</vt:lpstr>
      <vt:lpstr>Futura Lt BT</vt:lpstr>
      <vt:lpstr>Futura XBlk BT</vt:lpstr>
      <vt:lpstr>Helvetica Neue</vt:lpstr>
      <vt:lpstr>Karla</vt:lpstr>
      <vt:lpstr>Symbol</vt:lpstr>
      <vt:lpstr>Times New Roman</vt:lpstr>
      <vt:lpstr>Trebuchet MS</vt:lpstr>
      <vt:lpstr>Wingdings</vt:lpstr>
      <vt:lpstr>Diseño predeterminado</vt:lpstr>
      <vt:lpstr>1_Diseño predeterminado</vt:lpstr>
      <vt:lpstr>Presentación de PowerPoint</vt:lpstr>
      <vt:lpstr>Outline</vt:lpstr>
      <vt:lpstr>Presentación de PowerPoint</vt:lpstr>
      <vt:lpstr>Introduction: context</vt:lpstr>
      <vt:lpstr>Introduction: context</vt:lpstr>
      <vt:lpstr>Presentación de PowerPoint</vt:lpstr>
      <vt:lpstr>Introduction: motivation</vt:lpstr>
      <vt:lpstr>Presentación de PowerPoint</vt:lpstr>
      <vt:lpstr>Materials and Methods: Datasets</vt:lpstr>
      <vt:lpstr>Materials and Methods: Exploratory Workflow I</vt:lpstr>
      <vt:lpstr>Materials and Methods: Exploratory Workflow II</vt:lpstr>
      <vt:lpstr>Presentación de PowerPoint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Presentación de PowerPoint</vt:lpstr>
      <vt:lpstr>Conclusions and future work</vt:lpstr>
      <vt:lpstr>Acknowledgements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2019-06-25T10:07:05Z</dcterms:modified>
</cp:coreProperties>
</file>