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78" r:id="rId3"/>
    <p:sldId id="279" r:id="rId4"/>
    <p:sldId id="277" r:id="rId5"/>
    <p:sldId id="261" r:id="rId6"/>
    <p:sldId id="264" r:id="rId7"/>
    <p:sldId id="265" r:id="rId8"/>
    <p:sldId id="266" r:id="rId9"/>
    <p:sldId id="280" r:id="rId10"/>
    <p:sldId id="289" r:id="rId11"/>
    <p:sldId id="311" r:id="rId12"/>
    <p:sldId id="312" r:id="rId13"/>
    <p:sldId id="313" r:id="rId14"/>
    <p:sldId id="314" r:id="rId15"/>
    <p:sldId id="315" r:id="rId16"/>
    <p:sldId id="365" r:id="rId17"/>
    <p:sldId id="316" r:id="rId18"/>
    <p:sldId id="319" r:id="rId19"/>
    <p:sldId id="320" r:id="rId20"/>
    <p:sldId id="321" r:id="rId21"/>
    <p:sldId id="322" r:id="rId22"/>
    <p:sldId id="370" r:id="rId23"/>
    <p:sldId id="371" r:id="rId24"/>
    <p:sldId id="368" r:id="rId25"/>
    <p:sldId id="363" r:id="rId26"/>
    <p:sldId id="340" r:id="rId27"/>
    <p:sldId id="356" r:id="rId28"/>
    <p:sldId id="357" r:id="rId29"/>
    <p:sldId id="358" r:id="rId30"/>
    <p:sldId id="359" r:id="rId31"/>
    <p:sldId id="375" r:id="rId32"/>
    <p:sldId id="360" r:id="rId33"/>
    <p:sldId id="346" r:id="rId34"/>
    <p:sldId id="331" r:id="rId35"/>
    <p:sldId id="332" r:id="rId36"/>
    <p:sldId id="333" r:id="rId37"/>
    <p:sldId id="334" r:id="rId38"/>
    <p:sldId id="335" r:id="rId39"/>
    <p:sldId id="377" r:id="rId40"/>
    <p:sldId id="337" r:id="rId41"/>
    <p:sldId id="338" r:id="rId42"/>
    <p:sldId id="285" r:id="rId43"/>
    <p:sldId id="286" r:id="rId44"/>
    <p:sldId id="288" r:id="rId45"/>
    <p:sldId id="291" r:id="rId46"/>
    <p:sldId id="379" r:id="rId47"/>
    <p:sldId id="292" r:id="rId48"/>
    <p:sldId id="293" r:id="rId49"/>
    <p:sldId id="294" r:id="rId50"/>
    <p:sldId id="295" r:id="rId51"/>
    <p:sldId id="37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73930-D2AD-494A-8407-70C1496A4B0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B0DD697-424D-4220-8942-B6F749D1836F}">
      <dgm:prSet/>
      <dgm:spPr/>
      <dgm:t>
        <a:bodyPr/>
        <a:lstStyle/>
        <a:p>
          <a:r>
            <a:rPr lang="en-US" b="1" dirty="0" smtClean="0"/>
            <a:t>Introduction</a:t>
          </a:r>
          <a:endParaRPr lang="en-US" b="1" dirty="0"/>
        </a:p>
      </dgm:t>
    </dgm:pt>
    <dgm:pt modelId="{5FE4DE0A-A67E-495E-9822-8F19246DEC24}" type="parTrans" cxnId="{19B34203-E2B5-459D-92B5-5E8C6DC64AB0}">
      <dgm:prSet/>
      <dgm:spPr/>
      <dgm:t>
        <a:bodyPr/>
        <a:lstStyle/>
        <a:p>
          <a:endParaRPr lang="en-US"/>
        </a:p>
      </dgm:t>
    </dgm:pt>
    <dgm:pt modelId="{98439AD5-7C35-4E21-A32C-A1B25215507F}" type="sibTrans" cxnId="{19B34203-E2B5-459D-92B5-5E8C6DC64AB0}">
      <dgm:prSet/>
      <dgm:spPr/>
      <dgm:t>
        <a:bodyPr/>
        <a:lstStyle/>
        <a:p>
          <a:endParaRPr lang="en-US"/>
        </a:p>
      </dgm:t>
    </dgm:pt>
    <dgm:pt modelId="{CDDC6436-457B-4B67-B0A7-D8074AFF8CAB}">
      <dgm:prSet/>
      <dgm:spPr/>
      <dgm:t>
        <a:bodyPr/>
        <a:lstStyle/>
        <a:p>
          <a:r>
            <a:rPr lang="en-US" b="1" dirty="0" smtClean="0"/>
            <a:t>Research Activity</a:t>
          </a:r>
          <a:endParaRPr lang="en-US" b="1" dirty="0"/>
        </a:p>
      </dgm:t>
    </dgm:pt>
    <dgm:pt modelId="{82A77EF3-E082-41BA-B0C6-1CC3B697CD79}" type="parTrans" cxnId="{25DFF042-7E5D-4162-B2EE-A7C4F99942F7}">
      <dgm:prSet/>
      <dgm:spPr/>
      <dgm:t>
        <a:bodyPr/>
        <a:lstStyle/>
        <a:p>
          <a:endParaRPr lang="en-US"/>
        </a:p>
      </dgm:t>
    </dgm:pt>
    <dgm:pt modelId="{7A56E421-F8C7-4BB6-8412-C974BA44107D}" type="sibTrans" cxnId="{25DFF042-7E5D-4162-B2EE-A7C4F99942F7}">
      <dgm:prSet/>
      <dgm:spPr/>
      <dgm:t>
        <a:bodyPr/>
        <a:lstStyle/>
        <a:p>
          <a:endParaRPr lang="en-US"/>
        </a:p>
      </dgm:t>
    </dgm:pt>
    <dgm:pt modelId="{4775905C-FFFA-422F-857E-B0E99A10C213}">
      <dgm:prSet/>
      <dgm:spPr/>
      <dgm:t>
        <a:bodyPr/>
        <a:lstStyle/>
        <a:p>
          <a:r>
            <a:rPr lang="en-US" b="1" i="0" dirty="0" smtClean="0"/>
            <a:t>Research of Drum Brake</a:t>
          </a:r>
          <a:endParaRPr lang="en-US" b="1" i="0" dirty="0"/>
        </a:p>
      </dgm:t>
    </dgm:pt>
    <dgm:pt modelId="{BAC17A96-C3A4-4F90-8B79-C49BA053309B}" type="parTrans" cxnId="{70D7A75C-BC81-463F-94C2-3291F8B92830}">
      <dgm:prSet/>
      <dgm:spPr/>
      <dgm:t>
        <a:bodyPr/>
        <a:lstStyle/>
        <a:p>
          <a:endParaRPr lang="en-US"/>
        </a:p>
      </dgm:t>
    </dgm:pt>
    <dgm:pt modelId="{F6E793DA-0CA1-432E-9BD0-317FD8F7A6F6}" type="sibTrans" cxnId="{70D7A75C-BC81-463F-94C2-3291F8B92830}">
      <dgm:prSet/>
      <dgm:spPr/>
      <dgm:t>
        <a:bodyPr/>
        <a:lstStyle/>
        <a:p>
          <a:endParaRPr lang="en-US"/>
        </a:p>
      </dgm:t>
    </dgm:pt>
    <dgm:pt modelId="{68A857F0-E82C-4CDB-B302-72B17BA6C3CE}">
      <dgm:prSet/>
      <dgm:spPr/>
      <dgm:t>
        <a:bodyPr/>
        <a:lstStyle/>
        <a:p>
          <a:r>
            <a:rPr lang="en-US" b="1" i="0" dirty="0" smtClean="0"/>
            <a:t>Research </a:t>
          </a:r>
          <a:r>
            <a:rPr lang="en-US" b="1" dirty="0" smtClean="0"/>
            <a:t>Box Speaker of  Mushroom Growing Media</a:t>
          </a:r>
        </a:p>
        <a:p>
          <a:r>
            <a:rPr lang="en-US" b="1" dirty="0" smtClean="0"/>
            <a:t>Waste  (MGMW)</a:t>
          </a:r>
          <a:endParaRPr lang="en-US" dirty="0"/>
        </a:p>
      </dgm:t>
    </dgm:pt>
    <dgm:pt modelId="{7E6A42D2-C545-4538-8571-080917D6545A}" type="parTrans" cxnId="{DC52D773-F29E-4496-9AF8-BC1220849310}">
      <dgm:prSet/>
      <dgm:spPr/>
      <dgm:t>
        <a:bodyPr/>
        <a:lstStyle/>
        <a:p>
          <a:endParaRPr lang="en-US"/>
        </a:p>
      </dgm:t>
    </dgm:pt>
    <dgm:pt modelId="{39638BB1-2B89-4C7C-AA95-A8FCAD846548}" type="sibTrans" cxnId="{DC52D773-F29E-4496-9AF8-BC1220849310}">
      <dgm:prSet/>
      <dgm:spPr/>
      <dgm:t>
        <a:bodyPr/>
        <a:lstStyle/>
        <a:p>
          <a:endParaRPr lang="en-US"/>
        </a:p>
      </dgm:t>
    </dgm:pt>
    <dgm:pt modelId="{FAE3998C-09D2-4789-BDFE-8D8E564E70A3}">
      <dgm:prSet/>
      <dgm:spPr/>
      <dgm:t>
        <a:bodyPr/>
        <a:lstStyle/>
        <a:p>
          <a:r>
            <a:rPr lang="en-US" b="1" i="0" dirty="0" smtClean="0"/>
            <a:t>Research of </a:t>
          </a:r>
          <a:r>
            <a:rPr lang="en-US" b="1" i="0" dirty="0" err="1" smtClean="0"/>
            <a:t>Graphene</a:t>
          </a:r>
          <a:r>
            <a:rPr lang="en-US" b="1" i="0" dirty="0" smtClean="0"/>
            <a:t>  Oxide</a:t>
          </a:r>
          <a:endParaRPr lang="en-US" i="1" dirty="0"/>
        </a:p>
      </dgm:t>
    </dgm:pt>
    <dgm:pt modelId="{93A160E4-F767-40D7-A961-6DFC659217E5}" type="parTrans" cxnId="{D23AA8CC-7B4A-4CA3-9150-E441F7F2F8C3}">
      <dgm:prSet/>
      <dgm:spPr/>
      <dgm:t>
        <a:bodyPr/>
        <a:lstStyle/>
        <a:p>
          <a:endParaRPr lang="en-US"/>
        </a:p>
      </dgm:t>
    </dgm:pt>
    <dgm:pt modelId="{B7D6252B-076D-4BA4-89AB-21EFBBDA081D}" type="sibTrans" cxnId="{D23AA8CC-7B4A-4CA3-9150-E441F7F2F8C3}">
      <dgm:prSet/>
      <dgm:spPr/>
      <dgm:t>
        <a:bodyPr/>
        <a:lstStyle/>
        <a:p>
          <a:endParaRPr lang="en-US"/>
        </a:p>
      </dgm:t>
    </dgm:pt>
    <dgm:pt modelId="{CAB72D65-1FF4-46E4-A66F-45044AA7713B}">
      <dgm:prSet/>
      <dgm:spPr/>
      <dgm:t>
        <a:bodyPr/>
        <a:lstStyle/>
        <a:p>
          <a:r>
            <a:rPr lang="en-US" b="1" i="0" dirty="0" smtClean="0"/>
            <a:t>Research of </a:t>
          </a:r>
          <a:r>
            <a:rPr lang="en-US" b="1" dirty="0" smtClean="0"/>
            <a:t>Alternative Materials for Ship Building</a:t>
          </a:r>
          <a:endParaRPr lang="en-US" i="1" dirty="0"/>
        </a:p>
      </dgm:t>
    </dgm:pt>
    <dgm:pt modelId="{14E05487-5EBD-4537-8BD5-0D5835195B4A}" type="parTrans" cxnId="{342BFBC2-2FD6-4FE8-96A7-5FA03797FD19}">
      <dgm:prSet/>
      <dgm:spPr/>
      <dgm:t>
        <a:bodyPr/>
        <a:lstStyle/>
        <a:p>
          <a:endParaRPr lang="en-ID"/>
        </a:p>
      </dgm:t>
    </dgm:pt>
    <dgm:pt modelId="{F6507164-2596-4585-9DFE-50B6E3001A46}" type="sibTrans" cxnId="{342BFBC2-2FD6-4FE8-96A7-5FA03797FD19}">
      <dgm:prSet/>
      <dgm:spPr/>
      <dgm:t>
        <a:bodyPr/>
        <a:lstStyle/>
        <a:p>
          <a:endParaRPr lang="en-ID"/>
        </a:p>
      </dgm:t>
    </dgm:pt>
    <dgm:pt modelId="{7FA14CC4-A3C8-42DA-A43E-F7A26F27DE42}" type="pres">
      <dgm:prSet presAssocID="{EE673930-D2AD-494A-8407-70C1496A4B08}" presName="linear" presStyleCnt="0">
        <dgm:presLayoutVars>
          <dgm:animLvl val="lvl"/>
          <dgm:resizeHandles val="exact"/>
        </dgm:presLayoutVars>
      </dgm:prSet>
      <dgm:spPr/>
      <dgm:t>
        <a:bodyPr/>
        <a:lstStyle/>
        <a:p>
          <a:endParaRPr lang="en-US"/>
        </a:p>
      </dgm:t>
    </dgm:pt>
    <dgm:pt modelId="{05FC1466-0354-4087-B03E-8C33DA5D457C}" type="pres">
      <dgm:prSet presAssocID="{6B0DD697-424D-4220-8942-B6F749D1836F}" presName="parentText" presStyleLbl="node1" presStyleIdx="0" presStyleCnt="6">
        <dgm:presLayoutVars>
          <dgm:chMax val="0"/>
          <dgm:bulletEnabled val="1"/>
        </dgm:presLayoutVars>
      </dgm:prSet>
      <dgm:spPr/>
      <dgm:t>
        <a:bodyPr/>
        <a:lstStyle/>
        <a:p>
          <a:endParaRPr lang="en-US"/>
        </a:p>
      </dgm:t>
    </dgm:pt>
    <dgm:pt modelId="{106F5F85-7E4E-4EF4-BD90-878B05B15BC1}" type="pres">
      <dgm:prSet presAssocID="{98439AD5-7C35-4E21-A32C-A1B25215507F}" presName="spacer" presStyleCnt="0"/>
      <dgm:spPr/>
    </dgm:pt>
    <dgm:pt modelId="{77241CB2-8D22-4F7C-ACED-D67844B0F3C6}" type="pres">
      <dgm:prSet presAssocID="{CDDC6436-457B-4B67-B0A7-D8074AFF8CAB}" presName="parentText" presStyleLbl="node1" presStyleIdx="1" presStyleCnt="6" custLinFactNeighborX="-1755" custLinFactNeighborY="55980">
        <dgm:presLayoutVars>
          <dgm:chMax val="0"/>
          <dgm:bulletEnabled val="1"/>
        </dgm:presLayoutVars>
      </dgm:prSet>
      <dgm:spPr/>
      <dgm:t>
        <a:bodyPr/>
        <a:lstStyle/>
        <a:p>
          <a:endParaRPr lang="en-US"/>
        </a:p>
      </dgm:t>
    </dgm:pt>
    <dgm:pt modelId="{D165BC6E-9A24-4F98-B08D-38D79C426FD9}" type="pres">
      <dgm:prSet presAssocID="{7A56E421-F8C7-4BB6-8412-C974BA44107D}" presName="spacer" presStyleCnt="0"/>
      <dgm:spPr/>
    </dgm:pt>
    <dgm:pt modelId="{4E2FA2EC-0C0F-4266-909B-715E91D111A1}" type="pres">
      <dgm:prSet presAssocID="{4775905C-FFFA-422F-857E-B0E99A10C213}" presName="parentText" presStyleLbl="node1" presStyleIdx="2" presStyleCnt="6">
        <dgm:presLayoutVars>
          <dgm:chMax val="0"/>
          <dgm:bulletEnabled val="1"/>
        </dgm:presLayoutVars>
      </dgm:prSet>
      <dgm:spPr/>
      <dgm:t>
        <a:bodyPr/>
        <a:lstStyle/>
        <a:p>
          <a:endParaRPr lang="en-US"/>
        </a:p>
      </dgm:t>
    </dgm:pt>
    <dgm:pt modelId="{9C99E5EE-AC9A-4834-A174-DE15436986AE}" type="pres">
      <dgm:prSet presAssocID="{F6E793DA-0CA1-432E-9BD0-317FD8F7A6F6}" presName="spacer" presStyleCnt="0"/>
      <dgm:spPr/>
    </dgm:pt>
    <dgm:pt modelId="{4180F329-E171-41D9-A4F6-55008D1474AE}" type="pres">
      <dgm:prSet presAssocID="{CAB72D65-1FF4-46E4-A66F-45044AA7713B}" presName="parentText" presStyleLbl="node1" presStyleIdx="3" presStyleCnt="6">
        <dgm:presLayoutVars>
          <dgm:chMax val="0"/>
          <dgm:bulletEnabled val="1"/>
        </dgm:presLayoutVars>
      </dgm:prSet>
      <dgm:spPr/>
      <dgm:t>
        <a:bodyPr/>
        <a:lstStyle/>
        <a:p>
          <a:endParaRPr lang="en-US"/>
        </a:p>
      </dgm:t>
    </dgm:pt>
    <dgm:pt modelId="{DE115957-8E7F-4164-941F-032B8F0B9D42}" type="pres">
      <dgm:prSet presAssocID="{F6507164-2596-4585-9DFE-50B6E3001A46}" presName="spacer" presStyleCnt="0"/>
      <dgm:spPr/>
    </dgm:pt>
    <dgm:pt modelId="{CE923022-B066-4536-B814-2ADD9B199B36}" type="pres">
      <dgm:prSet presAssocID="{68A857F0-E82C-4CDB-B302-72B17BA6C3CE}" presName="parentText" presStyleLbl="node1" presStyleIdx="4" presStyleCnt="6" custLinFactNeighborX="-195" custLinFactNeighborY="-50562">
        <dgm:presLayoutVars>
          <dgm:chMax val="0"/>
          <dgm:bulletEnabled val="1"/>
        </dgm:presLayoutVars>
      </dgm:prSet>
      <dgm:spPr/>
      <dgm:t>
        <a:bodyPr/>
        <a:lstStyle/>
        <a:p>
          <a:endParaRPr lang="en-US"/>
        </a:p>
      </dgm:t>
    </dgm:pt>
    <dgm:pt modelId="{ACFA7579-E36F-4653-A43F-02D585C63350}" type="pres">
      <dgm:prSet presAssocID="{39638BB1-2B89-4C7C-AA95-A8FCAD846548}" presName="spacer" presStyleCnt="0"/>
      <dgm:spPr/>
    </dgm:pt>
    <dgm:pt modelId="{55EE401B-838F-4206-B876-17D78B0DBA6E}" type="pres">
      <dgm:prSet presAssocID="{FAE3998C-09D2-4789-BDFE-8D8E564E70A3}" presName="parentText" presStyleLbl="node1" presStyleIdx="5" presStyleCnt="6" custLinFactNeighborX="-1755" custLinFactNeighborY="80900">
        <dgm:presLayoutVars>
          <dgm:chMax val="0"/>
          <dgm:bulletEnabled val="1"/>
        </dgm:presLayoutVars>
      </dgm:prSet>
      <dgm:spPr/>
      <dgm:t>
        <a:bodyPr/>
        <a:lstStyle/>
        <a:p>
          <a:endParaRPr lang="en-US"/>
        </a:p>
      </dgm:t>
    </dgm:pt>
  </dgm:ptLst>
  <dgm:cxnLst>
    <dgm:cxn modelId="{19B34203-E2B5-459D-92B5-5E8C6DC64AB0}" srcId="{EE673930-D2AD-494A-8407-70C1496A4B08}" destId="{6B0DD697-424D-4220-8942-B6F749D1836F}" srcOrd="0" destOrd="0" parTransId="{5FE4DE0A-A67E-495E-9822-8F19246DEC24}" sibTransId="{98439AD5-7C35-4E21-A32C-A1B25215507F}"/>
    <dgm:cxn modelId="{342BFBC2-2FD6-4FE8-96A7-5FA03797FD19}" srcId="{EE673930-D2AD-494A-8407-70C1496A4B08}" destId="{CAB72D65-1FF4-46E4-A66F-45044AA7713B}" srcOrd="3" destOrd="0" parTransId="{14E05487-5EBD-4537-8BD5-0D5835195B4A}" sibTransId="{F6507164-2596-4585-9DFE-50B6E3001A46}"/>
    <dgm:cxn modelId="{BC5226BB-5D21-45B1-A275-80A76EAA3C38}" type="presOf" srcId="{CDDC6436-457B-4B67-B0A7-D8074AFF8CAB}" destId="{77241CB2-8D22-4F7C-ACED-D67844B0F3C6}" srcOrd="0" destOrd="0" presId="urn:microsoft.com/office/officeart/2005/8/layout/vList2"/>
    <dgm:cxn modelId="{25DFF042-7E5D-4162-B2EE-A7C4F99942F7}" srcId="{EE673930-D2AD-494A-8407-70C1496A4B08}" destId="{CDDC6436-457B-4B67-B0A7-D8074AFF8CAB}" srcOrd="1" destOrd="0" parTransId="{82A77EF3-E082-41BA-B0C6-1CC3B697CD79}" sibTransId="{7A56E421-F8C7-4BB6-8412-C974BA44107D}"/>
    <dgm:cxn modelId="{D23AA8CC-7B4A-4CA3-9150-E441F7F2F8C3}" srcId="{EE673930-D2AD-494A-8407-70C1496A4B08}" destId="{FAE3998C-09D2-4789-BDFE-8D8E564E70A3}" srcOrd="5" destOrd="0" parTransId="{93A160E4-F767-40D7-A961-6DFC659217E5}" sibTransId="{B7D6252B-076D-4BA4-89AB-21EFBBDA081D}"/>
    <dgm:cxn modelId="{DC52D773-F29E-4496-9AF8-BC1220849310}" srcId="{EE673930-D2AD-494A-8407-70C1496A4B08}" destId="{68A857F0-E82C-4CDB-B302-72B17BA6C3CE}" srcOrd="4" destOrd="0" parTransId="{7E6A42D2-C545-4538-8571-080917D6545A}" sibTransId="{39638BB1-2B89-4C7C-AA95-A8FCAD846548}"/>
    <dgm:cxn modelId="{65845E93-F139-4603-A306-F56C79324037}" type="presOf" srcId="{CAB72D65-1FF4-46E4-A66F-45044AA7713B}" destId="{4180F329-E171-41D9-A4F6-55008D1474AE}" srcOrd="0" destOrd="0" presId="urn:microsoft.com/office/officeart/2005/8/layout/vList2"/>
    <dgm:cxn modelId="{70D7A75C-BC81-463F-94C2-3291F8B92830}" srcId="{EE673930-D2AD-494A-8407-70C1496A4B08}" destId="{4775905C-FFFA-422F-857E-B0E99A10C213}" srcOrd="2" destOrd="0" parTransId="{BAC17A96-C3A4-4F90-8B79-C49BA053309B}" sibTransId="{F6E793DA-0CA1-432E-9BD0-317FD8F7A6F6}"/>
    <dgm:cxn modelId="{3E13C061-B26D-4085-933D-4DAC77CCCFDF}" type="presOf" srcId="{FAE3998C-09D2-4789-BDFE-8D8E564E70A3}" destId="{55EE401B-838F-4206-B876-17D78B0DBA6E}" srcOrd="0" destOrd="0" presId="urn:microsoft.com/office/officeart/2005/8/layout/vList2"/>
    <dgm:cxn modelId="{E504FED0-91C5-4FA0-A0A3-9FAC8A3B707E}" type="presOf" srcId="{EE673930-D2AD-494A-8407-70C1496A4B08}" destId="{7FA14CC4-A3C8-42DA-A43E-F7A26F27DE42}" srcOrd="0" destOrd="0" presId="urn:microsoft.com/office/officeart/2005/8/layout/vList2"/>
    <dgm:cxn modelId="{08E57C77-3E48-4838-AF23-9CCD3136FD4B}" type="presOf" srcId="{68A857F0-E82C-4CDB-B302-72B17BA6C3CE}" destId="{CE923022-B066-4536-B814-2ADD9B199B36}" srcOrd="0" destOrd="0" presId="urn:microsoft.com/office/officeart/2005/8/layout/vList2"/>
    <dgm:cxn modelId="{D324801F-2410-4377-B383-A218F3D6E461}" type="presOf" srcId="{6B0DD697-424D-4220-8942-B6F749D1836F}" destId="{05FC1466-0354-4087-B03E-8C33DA5D457C}" srcOrd="0" destOrd="0" presId="urn:microsoft.com/office/officeart/2005/8/layout/vList2"/>
    <dgm:cxn modelId="{3089EB02-D7E9-48C1-A617-2CED21A59069}" type="presOf" srcId="{4775905C-FFFA-422F-857E-B0E99A10C213}" destId="{4E2FA2EC-0C0F-4266-909B-715E91D111A1}" srcOrd="0" destOrd="0" presId="urn:microsoft.com/office/officeart/2005/8/layout/vList2"/>
    <dgm:cxn modelId="{A3B8EDE9-B52F-4C99-97C0-EC974AE0E082}" type="presParOf" srcId="{7FA14CC4-A3C8-42DA-A43E-F7A26F27DE42}" destId="{05FC1466-0354-4087-B03E-8C33DA5D457C}" srcOrd="0" destOrd="0" presId="urn:microsoft.com/office/officeart/2005/8/layout/vList2"/>
    <dgm:cxn modelId="{4193F20F-0506-4C4B-8E10-5059022D6003}" type="presParOf" srcId="{7FA14CC4-A3C8-42DA-A43E-F7A26F27DE42}" destId="{106F5F85-7E4E-4EF4-BD90-878B05B15BC1}" srcOrd="1" destOrd="0" presId="urn:microsoft.com/office/officeart/2005/8/layout/vList2"/>
    <dgm:cxn modelId="{AFD86CEB-D60F-4438-8222-858EFD595293}" type="presParOf" srcId="{7FA14CC4-A3C8-42DA-A43E-F7A26F27DE42}" destId="{77241CB2-8D22-4F7C-ACED-D67844B0F3C6}" srcOrd="2" destOrd="0" presId="urn:microsoft.com/office/officeart/2005/8/layout/vList2"/>
    <dgm:cxn modelId="{CDB88B72-B3DB-4C81-82B8-BD34E9721413}" type="presParOf" srcId="{7FA14CC4-A3C8-42DA-A43E-F7A26F27DE42}" destId="{D165BC6E-9A24-4F98-B08D-38D79C426FD9}" srcOrd="3" destOrd="0" presId="urn:microsoft.com/office/officeart/2005/8/layout/vList2"/>
    <dgm:cxn modelId="{45610C2A-BF48-483F-9089-3FD1E615BBFB}" type="presParOf" srcId="{7FA14CC4-A3C8-42DA-A43E-F7A26F27DE42}" destId="{4E2FA2EC-0C0F-4266-909B-715E91D111A1}" srcOrd="4" destOrd="0" presId="urn:microsoft.com/office/officeart/2005/8/layout/vList2"/>
    <dgm:cxn modelId="{29DA3D02-4CA8-446D-8399-4C6301AE306F}" type="presParOf" srcId="{7FA14CC4-A3C8-42DA-A43E-F7A26F27DE42}" destId="{9C99E5EE-AC9A-4834-A174-DE15436986AE}" srcOrd="5" destOrd="0" presId="urn:microsoft.com/office/officeart/2005/8/layout/vList2"/>
    <dgm:cxn modelId="{744164BF-3EEA-4AB4-9E06-AA44ED291CA8}" type="presParOf" srcId="{7FA14CC4-A3C8-42DA-A43E-F7A26F27DE42}" destId="{4180F329-E171-41D9-A4F6-55008D1474AE}" srcOrd="6" destOrd="0" presId="urn:microsoft.com/office/officeart/2005/8/layout/vList2"/>
    <dgm:cxn modelId="{A91AD1B9-31C4-4080-9570-46BABBEEADC0}" type="presParOf" srcId="{7FA14CC4-A3C8-42DA-A43E-F7A26F27DE42}" destId="{DE115957-8E7F-4164-941F-032B8F0B9D42}" srcOrd="7" destOrd="0" presId="urn:microsoft.com/office/officeart/2005/8/layout/vList2"/>
    <dgm:cxn modelId="{589E0CB0-85AE-4056-B289-D89F14351240}" type="presParOf" srcId="{7FA14CC4-A3C8-42DA-A43E-F7A26F27DE42}" destId="{CE923022-B066-4536-B814-2ADD9B199B36}" srcOrd="8" destOrd="0" presId="urn:microsoft.com/office/officeart/2005/8/layout/vList2"/>
    <dgm:cxn modelId="{B7E670CF-167E-4A1C-A5C2-4711C3DB1836}" type="presParOf" srcId="{7FA14CC4-A3C8-42DA-A43E-F7A26F27DE42}" destId="{ACFA7579-E36F-4653-A43F-02D585C63350}" srcOrd="9" destOrd="0" presId="urn:microsoft.com/office/officeart/2005/8/layout/vList2"/>
    <dgm:cxn modelId="{A3E79C36-1E1C-40B5-B9D3-7AA639D4DE44}" type="presParOf" srcId="{7FA14CC4-A3C8-42DA-A43E-F7A26F27DE42}" destId="{55EE401B-838F-4206-B876-17D78B0DBA6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C1466-0354-4087-B03E-8C33DA5D457C}">
      <dsp:nvSpPr>
        <dsp:cNvPr id="0" name=""/>
        <dsp:cNvSpPr/>
      </dsp:nvSpPr>
      <dsp:spPr>
        <a:xfrm>
          <a:off x="0" y="632885"/>
          <a:ext cx="4885203" cy="7315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Introduction</a:t>
          </a:r>
          <a:endParaRPr lang="en-US" sz="1600" b="1" kern="1200" dirty="0"/>
        </a:p>
      </dsp:txBody>
      <dsp:txXfrm>
        <a:off x="35711" y="668596"/>
        <a:ext cx="4813781" cy="660120"/>
      </dsp:txXfrm>
    </dsp:sp>
    <dsp:sp modelId="{77241CB2-8D22-4F7C-ACED-D67844B0F3C6}">
      <dsp:nvSpPr>
        <dsp:cNvPr id="0" name=""/>
        <dsp:cNvSpPr/>
      </dsp:nvSpPr>
      <dsp:spPr>
        <a:xfrm>
          <a:off x="0" y="1436303"/>
          <a:ext cx="4885203" cy="731542"/>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Research Activity</a:t>
          </a:r>
          <a:endParaRPr lang="en-US" sz="1600" b="1" kern="1200" dirty="0"/>
        </a:p>
      </dsp:txBody>
      <dsp:txXfrm>
        <a:off x="35711" y="1472014"/>
        <a:ext cx="4813781" cy="660120"/>
      </dsp:txXfrm>
    </dsp:sp>
    <dsp:sp modelId="{4E2FA2EC-0C0F-4266-909B-715E91D111A1}">
      <dsp:nvSpPr>
        <dsp:cNvPr id="0" name=""/>
        <dsp:cNvSpPr/>
      </dsp:nvSpPr>
      <dsp:spPr>
        <a:xfrm>
          <a:off x="0" y="2188130"/>
          <a:ext cx="4885203" cy="731542"/>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i="0" kern="1200" dirty="0" smtClean="0"/>
            <a:t>Research of Drum Brake</a:t>
          </a:r>
          <a:endParaRPr lang="en-US" sz="1600" b="1" i="0" kern="1200" dirty="0"/>
        </a:p>
      </dsp:txBody>
      <dsp:txXfrm>
        <a:off x="35711" y="2223841"/>
        <a:ext cx="4813781" cy="660120"/>
      </dsp:txXfrm>
    </dsp:sp>
    <dsp:sp modelId="{4180F329-E171-41D9-A4F6-55008D1474AE}">
      <dsp:nvSpPr>
        <dsp:cNvPr id="0" name=""/>
        <dsp:cNvSpPr/>
      </dsp:nvSpPr>
      <dsp:spPr>
        <a:xfrm>
          <a:off x="0" y="2965753"/>
          <a:ext cx="4885203" cy="731542"/>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i="0" kern="1200" dirty="0" smtClean="0"/>
            <a:t>Research of </a:t>
          </a:r>
          <a:r>
            <a:rPr lang="en-US" sz="1600" b="1" kern="1200" dirty="0" smtClean="0"/>
            <a:t>Alternative Materials for Ship Building</a:t>
          </a:r>
          <a:endParaRPr lang="en-US" sz="1600" i="1" kern="1200" dirty="0"/>
        </a:p>
      </dsp:txBody>
      <dsp:txXfrm>
        <a:off x="35711" y="3001464"/>
        <a:ext cx="4813781" cy="660120"/>
      </dsp:txXfrm>
    </dsp:sp>
    <dsp:sp modelId="{CE923022-B066-4536-B814-2ADD9B199B36}">
      <dsp:nvSpPr>
        <dsp:cNvPr id="0" name=""/>
        <dsp:cNvSpPr/>
      </dsp:nvSpPr>
      <dsp:spPr>
        <a:xfrm>
          <a:off x="0" y="3720076"/>
          <a:ext cx="4885203" cy="731542"/>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i="0" kern="1200" dirty="0" smtClean="0"/>
            <a:t>Research </a:t>
          </a:r>
          <a:r>
            <a:rPr lang="en-US" sz="1600" b="1" kern="1200" dirty="0" smtClean="0"/>
            <a:t>Box Speaker of  Mushroom Growing Media</a:t>
          </a:r>
        </a:p>
        <a:p>
          <a:pPr lvl="0" algn="l" defTabSz="711200">
            <a:lnSpc>
              <a:spcPct val="90000"/>
            </a:lnSpc>
            <a:spcBef>
              <a:spcPct val="0"/>
            </a:spcBef>
            <a:spcAft>
              <a:spcPct val="35000"/>
            </a:spcAft>
          </a:pPr>
          <a:r>
            <a:rPr lang="en-US" sz="1600" b="1" kern="1200" dirty="0" smtClean="0"/>
            <a:t>Waste  (MGMW)</a:t>
          </a:r>
          <a:endParaRPr lang="en-US" sz="1600" kern="1200" dirty="0"/>
        </a:p>
      </dsp:txBody>
      <dsp:txXfrm>
        <a:off x="35711" y="3755787"/>
        <a:ext cx="4813781" cy="660120"/>
      </dsp:txXfrm>
    </dsp:sp>
    <dsp:sp modelId="{55EE401B-838F-4206-B876-17D78B0DBA6E}">
      <dsp:nvSpPr>
        <dsp:cNvPr id="0" name=""/>
        <dsp:cNvSpPr/>
      </dsp:nvSpPr>
      <dsp:spPr>
        <a:xfrm>
          <a:off x="0" y="4558276"/>
          <a:ext cx="4885203" cy="731542"/>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i="0" kern="1200" dirty="0" smtClean="0"/>
            <a:t>Research of </a:t>
          </a:r>
          <a:r>
            <a:rPr lang="en-US" sz="1600" b="1" i="0" kern="1200" dirty="0" err="1" smtClean="0"/>
            <a:t>Graphene</a:t>
          </a:r>
          <a:r>
            <a:rPr lang="en-US" sz="1600" b="1" i="0" kern="1200" dirty="0" smtClean="0"/>
            <a:t>  Oxide</a:t>
          </a:r>
          <a:endParaRPr lang="en-US" sz="1600" i="1" kern="1200" dirty="0"/>
        </a:p>
      </dsp:txBody>
      <dsp:txXfrm>
        <a:off x="35711" y="4593987"/>
        <a:ext cx="4813781" cy="660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F2C393-7C41-4F6C-B02C-033764D1EECE}" type="datetimeFigureOut">
              <a:rPr lang="en-US" smtClean="0"/>
              <a:t>11/3/2019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6D8FF0-19C4-486C-AC91-0B89438C8C08}" type="slidenum">
              <a:rPr lang="en-US" smtClean="0"/>
              <a:t>‹#›</a:t>
            </a:fld>
            <a:endParaRPr lang="en-US"/>
          </a:p>
        </p:txBody>
      </p:sp>
    </p:spTree>
    <p:extLst>
      <p:ext uri="{BB962C8B-B14F-4D97-AF65-F5344CB8AC3E}">
        <p14:creationId xmlns:p14="http://schemas.microsoft.com/office/powerpoint/2010/main" val="2130910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D8FF0-19C4-486C-AC91-0B89438C8C08}" type="slidenum">
              <a:rPr lang="en-US" smtClean="0"/>
              <a:t>1</a:t>
            </a:fld>
            <a:endParaRPr lang="en-US"/>
          </a:p>
        </p:txBody>
      </p:sp>
    </p:spTree>
    <p:extLst>
      <p:ext uri="{BB962C8B-B14F-4D97-AF65-F5344CB8AC3E}">
        <p14:creationId xmlns:p14="http://schemas.microsoft.com/office/powerpoint/2010/main" val="358512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now still issued a mudflow, even though the quantity is not large</a:t>
            </a:r>
            <a:endParaRPr lang="en-US" dirty="0"/>
          </a:p>
        </p:txBody>
      </p:sp>
      <p:sp>
        <p:nvSpPr>
          <p:cNvPr id="4" name="Slide Number Placeholder 3"/>
          <p:cNvSpPr>
            <a:spLocks noGrp="1"/>
          </p:cNvSpPr>
          <p:nvPr>
            <p:ph type="sldNum" sz="quarter" idx="10"/>
          </p:nvPr>
        </p:nvSpPr>
        <p:spPr/>
        <p:txBody>
          <a:bodyPr/>
          <a:lstStyle/>
          <a:p>
            <a:fld id="{B36D8FF0-19C4-486C-AC91-0B89438C8C08}" type="slidenum">
              <a:rPr lang="en-US" smtClean="0"/>
              <a:t>3</a:t>
            </a:fld>
            <a:endParaRPr lang="en-US"/>
          </a:p>
        </p:txBody>
      </p:sp>
    </p:spTree>
    <p:extLst>
      <p:ext uri="{BB962C8B-B14F-4D97-AF65-F5344CB8AC3E}">
        <p14:creationId xmlns:p14="http://schemas.microsoft.com/office/powerpoint/2010/main" val="59003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29369B-0A93-4795-B35F-742E499145E9}"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9488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9369B-0A93-4795-B35F-742E499145E9}"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273818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9369B-0A93-4795-B35F-742E499145E9}"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317358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0FBED-7EF8-4C74-AC38-1FA0F882ED10}" type="slidenum">
              <a:rPr lang="en-US"/>
              <a:pPr>
                <a:defRPr/>
              </a:pPr>
              <a:t>‹#›</a:t>
            </a:fld>
            <a:endParaRPr lang="en-US"/>
          </a:p>
        </p:txBody>
      </p:sp>
    </p:spTree>
    <p:extLst>
      <p:ext uri="{BB962C8B-B14F-4D97-AF65-F5344CB8AC3E}">
        <p14:creationId xmlns:p14="http://schemas.microsoft.com/office/powerpoint/2010/main" val="311076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9369B-0A93-4795-B35F-742E499145E9}"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346540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29369B-0A93-4795-B35F-742E499145E9}"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1349183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29369B-0A93-4795-B35F-742E499145E9}"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1533854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29369B-0A93-4795-B35F-742E499145E9}" type="datetimeFigureOut">
              <a:rPr lang="en-US" smtClean="0"/>
              <a:t>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90482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29369B-0A93-4795-B35F-742E499145E9}" type="datetimeFigureOut">
              <a:rPr lang="en-US" smtClean="0"/>
              <a:t>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133632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9369B-0A93-4795-B35F-742E499145E9}" type="datetimeFigureOut">
              <a:rPr lang="en-US" smtClean="0"/>
              <a:t>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1845265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9369B-0A93-4795-B35F-742E499145E9}"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3435210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9369B-0A93-4795-B35F-742E499145E9}"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B29E0-09FE-4287-B249-A8200D5338BD}" type="slidenum">
              <a:rPr lang="en-US" smtClean="0"/>
              <a:t>‹#›</a:t>
            </a:fld>
            <a:endParaRPr lang="en-US"/>
          </a:p>
        </p:txBody>
      </p:sp>
    </p:spTree>
    <p:extLst>
      <p:ext uri="{BB962C8B-B14F-4D97-AF65-F5344CB8AC3E}">
        <p14:creationId xmlns:p14="http://schemas.microsoft.com/office/powerpoint/2010/main" val="3804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9369B-0A93-4795-B35F-742E499145E9}" type="datetimeFigureOut">
              <a:rPr lang="en-US" smtClean="0"/>
              <a:t>11/3/2019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29E0-09FE-4287-B249-A8200D5338BD}" type="slidenum">
              <a:rPr lang="en-US" smtClean="0"/>
              <a:t>‹#›</a:t>
            </a:fld>
            <a:endParaRPr lang="en-US"/>
          </a:p>
        </p:txBody>
      </p:sp>
    </p:spTree>
    <p:extLst>
      <p:ext uri="{BB962C8B-B14F-4D97-AF65-F5344CB8AC3E}">
        <p14:creationId xmlns:p14="http://schemas.microsoft.com/office/powerpoint/2010/main" val="3052735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auto.howstuffworks.com/enlarge-image.htm?terms=Drum+Brakes&amp;page=0" TargetMode="Externa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reepatentsonline.com/20040206586-0-large.jpg" TargetMode="Externa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scientific.net/AMR.789.449" TargetMode="External"/><Relationship Id="rId2" Type="http://schemas.openxmlformats.org/officeDocument/2006/relationships/hyperlink" Target="https://iopscience.iop.org/article/10.1088/1757-899X/434/1/012222/meta"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google.com/url?sa=i&amp;source=images&amp;cd=&amp;ved=2ahUKEwiy-LSJ1bzlAhWDaCsKHcs6B8sQjhx6BAgBEAI&amp;url=https://www.youtube.com/watch?v=PBfULd_zlJw&amp;psig=AOvVaw07HPahuNnRTQO7hjXGoAhH&amp;ust=1572273424616676"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publisher.uthm.edu.my/ojs/index.php/ijie/issue/view/221" TargetMode="External"/><Relationship Id="rId2" Type="http://schemas.openxmlformats.org/officeDocument/2006/relationships/hyperlink" Target="https://www.scientific.net/AMR.789.143" TargetMode="External"/><Relationship Id="rId1" Type="http://schemas.openxmlformats.org/officeDocument/2006/relationships/slideLayout" Target="../slideLayouts/slideLayout7.xml"/><Relationship Id="rId5" Type="http://schemas.openxmlformats.org/officeDocument/2006/relationships/hyperlink" Target="http://orcid.org/0000-0002-1655-3844" TargetMode="External"/><Relationship Id="rId4" Type="http://schemas.openxmlformats.org/officeDocument/2006/relationships/hyperlink" Target="https://publisher.uthm.edu.my/ojs/index.php/ijie/inde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4028/www.scientific.net/MSF.966.210" TargetMode="External"/><Relationship Id="rId2" Type="http://schemas.openxmlformats.org/officeDocument/2006/relationships/hyperlink" Target="https://www.scientific.net/MSF.966.210" TargetMode="External"/><Relationship Id="rId1" Type="http://schemas.openxmlformats.org/officeDocument/2006/relationships/slideLayout" Target="../slideLayouts/slideLayout7.xml"/><Relationship Id="rId5" Type="http://schemas.openxmlformats.org/officeDocument/2006/relationships/hyperlink" Target="https://iopscience.iop.org/article/10.1088/1757-899X/196/1/012024/meta" TargetMode="External"/><Relationship Id="rId4" Type="http://schemas.openxmlformats.org/officeDocument/2006/relationships/hyperlink" Target="https://aip.scitation.org/doi/abs/10.1063/1.498548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hyperlink" Target="https://www.its.ac.id/study-at-its/faculties-and-departments/faculty-industrial-technology/mechanical-engineering/#studyprogram"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8043" y="143255"/>
            <a:ext cx="3084512" cy="584775"/>
          </a:xfrm>
          <a:prstGeom prst="rect">
            <a:avLst/>
          </a:prstGeom>
          <a:solidFill>
            <a:schemeClr val="accent5">
              <a:lumMod val="40000"/>
              <a:lumOff val="60000"/>
            </a:schemeClr>
          </a:solidFill>
        </p:spPr>
        <p:txBody>
          <a:bodyPr wrap="square">
            <a:spAutoFit/>
          </a:bodyPr>
          <a:lstStyle/>
          <a:p>
            <a:pPr algn="ctr"/>
            <a:r>
              <a:rPr lang="en-US" sz="1600" b="1" dirty="0"/>
              <a:t>1st International Conference </a:t>
            </a:r>
            <a:endParaRPr lang="en-US" sz="1600" b="1" dirty="0" smtClean="0"/>
          </a:p>
          <a:p>
            <a:pPr algn="ctr"/>
            <a:r>
              <a:rPr lang="en-US" sz="1600" b="1" dirty="0" smtClean="0"/>
              <a:t>Earth </a:t>
            </a:r>
            <a:r>
              <a:rPr lang="en-US" sz="1600" b="1" dirty="0"/>
              <a:t>Science And Energy</a:t>
            </a:r>
            <a:endParaRPr lang="en-US" sz="1600" dirty="0"/>
          </a:p>
        </p:txBody>
      </p:sp>
      <p:sp>
        <p:nvSpPr>
          <p:cNvPr id="5" name="AutoShape 2" descr="blob:https://web.whatsapp.com/720a7a88-2ef5-4916-912a-ce2d24b179a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60338"/>
            <a:ext cx="2320636"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5801" y="990600"/>
            <a:ext cx="5486399" cy="1569660"/>
          </a:xfrm>
          <a:prstGeom prst="rect">
            <a:avLst/>
          </a:prstGeom>
          <a:solidFill>
            <a:srgbClr val="00B0F0"/>
          </a:solidFill>
        </p:spPr>
        <p:txBody>
          <a:bodyPr wrap="square" rtlCol="0">
            <a:spAutoFit/>
          </a:bodyPr>
          <a:lstStyle/>
          <a:p>
            <a:pPr algn="ctr"/>
            <a:r>
              <a:rPr lang="en-US" sz="3200" b="1" dirty="0" smtClean="0">
                <a:solidFill>
                  <a:srgbClr val="FFFF00"/>
                </a:solidFill>
              </a:rPr>
              <a:t>RESEARCH  INNOVATION </a:t>
            </a:r>
          </a:p>
          <a:p>
            <a:pPr algn="ctr"/>
            <a:r>
              <a:rPr lang="en-US" sz="3200" b="1" dirty="0" smtClean="0">
                <a:solidFill>
                  <a:srgbClr val="FFFF00"/>
                </a:solidFill>
              </a:rPr>
              <a:t>IN MATERIALS SCIENCE </a:t>
            </a:r>
          </a:p>
          <a:p>
            <a:pPr algn="ctr"/>
            <a:r>
              <a:rPr lang="en-US" sz="3200" b="1" dirty="0" smtClean="0">
                <a:solidFill>
                  <a:srgbClr val="FFFF00"/>
                </a:solidFill>
              </a:rPr>
              <a:t>AND ENGINEERING </a:t>
            </a:r>
            <a:endParaRPr lang="en-US" sz="3200" b="1" dirty="0">
              <a:solidFill>
                <a:srgbClr val="FFFF00"/>
              </a:solidFill>
            </a:endParaRPr>
          </a:p>
        </p:txBody>
      </p:sp>
      <p:pic>
        <p:nvPicPr>
          <p:cNvPr id="6146" name="Picture 2" descr="D:\Photo Prantasi\prantasi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1" y="4495800"/>
            <a:ext cx="1014498" cy="13250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4572000"/>
            <a:ext cx="6494060" cy="1384995"/>
          </a:xfrm>
          <a:prstGeom prst="rect">
            <a:avLst/>
          </a:prstGeom>
          <a:noFill/>
        </p:spPr>
        <p:txBody>
          <a:bodyPr wrap="square" rtlCol="0">
            <a:spAutoFit/>
          </a:bodyPr>
          <a:lstStyle/>
          <a:p>
            <a:r>
              <a:rPr lang="en-US" sz="2800" dirty="0" err="1" smtClean="0">
                <a:solidFill>
                  <a:srgbClr val="FFFF00"/>
                </a:solidFill>
              </a:rPr>
              <a:t>Prantasi</a:t>
            </a:r>
            <a:r>
              <a:rPr lang="en-US" sz="2800" dirty="0" smtClean="0">
                <a:solidFill>
                  <a:srgbClr val="FFFF00"/>
                </a:solidFill>
              </a:rPr>
              <a:t> </a:t>
            </a:r>
            <a:r>
              <a:rPr lang="en-US" sz="2800" dirty="0" err="1" smtClean="0">
                <a:solidFill>
                  <a:srgbClr val="FFFF00"/>
                </a:solidFill>
              </a:rPr>
              <a:t>Harmi</a:t>
            </a:r>
            <a:r>
              <a:rPr lang="en-US" sz="2800" dirty="0" smtClean="0">
                <a:solidFill>
                  <a:srgbClr val="FFFF00"/>
                </a:solidFill>
              </a:rPr>
              <a:t> </a:t>
            </a:r>
            <a:r>
              <a:rPr lang="en-US" sz="2800" dirty="0" err="1" smtClean="0">
                <a:solidFill>
                  <a:srgbClr val="FFFF00"/>
                </a:solidFill>
              </a:rPr>
              <a:t>Tjahjanti</a:t>
            </a:r>
            <a:endParaRPr lang="en-US" sz="2800" dirty="0" smtClean="0">
              <a:solidFill>
                <a:srgbClr val="FFFF00"/>
              </a:solidFill>
            </a:endParaRPr>
          </a:p>
          <a:p>
            <a:endParaRPr lang="en-US" sz="2800" dirty="0" smtClean="0">
              <a:solidFill>
                <a:srgbClr val="FFFF00"/>
              </a:solidFill>
            </a:endParaRPr>
          </a:p>
          <a:p>
            <a:r>
              <a:rPr lang="en-US" sz="2800" dirty="0" smtClean="0">
                <a:solidFill>
                  <a:srgbClr val="FFFF00"/>
                </a:solidFill>
              </a:rPr>
              <a:t>UNIVERSITAS MUHAMMADIYAH SIDOARJO</a:t>
            </a:r>
            <a:endParaRPr lang="en-US" sz="2800" dirty="0">
              <a:solidFill>
                <a:srgbClr val="FFFF00"/>
              </a:solidFill>
            </a:endParaRPr>
          </a:p>
        </p:txBody>
      </p:sp>
      <p:pic>
        <p:nvPicPr>
          <p:cNvPr id="8" name="Picture 2" descr="Image result for Gambar kampus 1 terbaru uNIVERSITAS Muhammadiyah Sidoarj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5789" y="3048000"/>
            <a:ext cx="1605767" cy="152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731" y="6096000"/>
            <a:ext cx="4568825" cy="646331"/>
          </a:xfrm>
          <a:prstGeom prst="rect">
            <a:avLst/>
          </a:prstGeom>
          <a:noFill/>
          <a:ln>
            <a:solidFill>
              <a:srgbClr val="FFC000"/>
            </a:solidFill>
            <a:prstDash val="dashDot"/>
          </a:ln>
        </p:spPr>
        <p:txBody>
          <a:bodyPr wrap="square" rtlCol="0">
            <a:spAutoFit/>
          </a:bodyPr>
          <a:lstStyle/>
          <a:p>
            <a:r>
              <a:rPr lang="en-US" sz="1200" dirty="0">
                <a:solidFill>
                  <a:schemeClr val="bg2">
                    <a:lumMod val="90000"/>
                  </a:schemeClr>
                </a:solidFill>
              </a:rPr>
              <a:t>Presented at</a:t>
            </a:r>
            <a:r>
              <a:rPr lang="en-US" sz="1200" dirty="0" smtClean="0">
                <a:solidFill>
                  <a:schemeClr val="bg2">
                    <a:lumMod val="90000"/>
                  </a:schemeClr>
                </a:solidFill>
              </a:rPr>
              <a:t>: </a:t>
            </a:r>
            <a:r>
              <a:rPr lang="en-US" sz="1200" b="1" dirty="0">
                <a:solidFill>
                  <a:schemeClr val="bg2">
                    <a:lumMod val="90000"/>
                  </a:schemeClr>
                </a:solidFill>
              </a:rPr>
              <a:t>1st International Conference </a:t>
            </a:r>
            <a:r>
              <a:rPr lang="en-US" sz="1200" b="1" dirty="0" smtClean="0">
                <a:solidFill>
                  <a:schemeClr val="bg2">
                    <a:lumMod val="90000"/>
                  </a:schemeClr>
                </a:solidFill>
              </a:rPr>
              <a:t> Earth </a:t>
            </a:r>
            <a:r>
              <a:rPr lang="en-US" sz="1200" b="1" dirty="0">
                <a:solidFill>
                  <a:schemeClr val="bg2">
                    <a:lumMod val="90000"/>
                  </a:schemeClr>
                </a:solidFill>
              </a:rPr>
              <a:t>Science And </a:t>
            </a:r>
            <a:r>
              <a:rPr lang="en-US" sz="1200" b="1" dirty="0" smtClean="0">
                <a:solidFill>
                  <a:schemeClr val="bg2">
                    <a:lumMod val="90000"/>
                  </a:schemeClr>
                </a:solidFill>
              </a:rPr>
              <a:t>Energy,</a:t>
            </a:r>
          </a:p>
          <a:p>
            <a:r>
              <a:rPr lang="en-US" sz="1200" b="1" dirty="0" err="1">
                <a:solidFill>
                  <a:schemeClr val="bg2">
                    <a:lumMod val="90000"/>
                  </a:schemeClr>
                </a:solidFill>
              </a:rPr>
              <a:t>CitizenM</a:t>
            </a:r>
            <a:r>
              <a:rPr lang="en-US" sz="1200" b="1" dirty="0">
                <a:solidFill>
                  <a:schemeClr val="bg2">
                    <a:lumMod val="90000"/>
                  </a:schemeClr>
                </a:solidFill>
              </a:rPr>
              <a:t> Hotel, Bukit </a:t>
            </a:r>
            <a:r>
              <a:rPr lang="en-US" sz="1200" b="1" dirty="0" err="1">
                <a:solidFill>
                  <a:schemeClr val="bg2">
                    <a:lumMod val="90000"/>
                  </a:schemeClr>
                </a:solidFill>
              </a:rPr>
              <a:t>Tinggi</a:t>
            </a:r>
            <a:r>
              <a:rPr lang="en-US" sz="1200" b="1" dirty="0">
                <a:solidFill>
                  <a:schemeClr val="bg2">
                    <a:lumMod val="90000"/>
                  </a:schemeClr>
                </a:solidFill>
              </a:rPr>
              <a:t>, Kuala Lumpur, Malaysia</a:t>
            </a:r>
            <a:r>
              <a:rPr lang="en-US" sz="1200" dirty="0" smtClean="0">
                <a:solidFill>
                  <a:schemeClr val="bg2">
                    <a:lumMod val="90000"/>
                  </a:schemeClr>
                </a:solidFill>
              </a:rPr>
              <a:t> </a:t>
            </a:r>
          </a:p>
          <a:p>
            <a:r>
              <a:rPr lang="en-US" sz="1200" dirty="0" smtClean="0">
                <a:solidFill>
                  <a:schemeClr val="bg2">
                    <a:lumMod val="90000"/>
                  </a:schemeClr>
                </a:solidFill>
              </a:rPr>
              <a:t>November 7-8 , 2019 </a:t>
            </a:r>
            <a:endParaRPr lang="en-US" sz="1200" dirty="0">
              <a:solidFill>
                <a:schemeClr val="bg2">
                  <a:lumMod val="90000"/>
                </a:schemeClr>
              </a:solidFill>
            </a:endParaRPr>
          </a:p>
        </p:txBody>
      </p:sp>
    </p:spTree>
    <p:extLst>
      <p:ext uri="{BB962C8B-B14F-4D97-AF65-F5344CB8AC3E}">
        <p14:creationId xmlns:p14="http://schemas.microsoft.com/office/powerpoint/2010/main" val="1459797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DSCN02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21064"/>
            <a:ext cx="302895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SCN0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368" y="1714240"/>
            <a:ext cx="2894013"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1774825" y="5295900"/>
            <a:ext cx="56769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err="1" smtClean="0">
                <a:solidFill>
                  <a:schemeClr val="bg1"/>
                </a:solidFill>
              </a:rPr>
              <a:t>Hasil</a:t>
            </a:r>
            <a:r>
              <a:rPr lang="en-US" dirty="0" smtClean="0">
                <a:solidFill>
                  <a:schemeClr val="bg1"/>
                </a:solidFill>
              </a:rPr>
              <a:t> </a:t>
            </a:r>
            <a:r>
              <a:rPr lang="en-US" dirty="0" err="1">
                <a:solidFill>
                  <a:schemeClr val="bg1"/>
                </a:solidFill>
              </a:rPr>
              <a:t>penelitian</a:t>
            </a:r>
            <a:r>
              <a:rPr lang="en-US" dirty="0">
                <a:solidFill>
                  <a:schemeClr val="bg1"/>
                </a:solidFill>
              </a:rPr>
              <a:t> </a:t>
            </a:r>
            <a:r>
              <a:rPr lang="en-US" dirty="0" err="1">
                <a:solidFill>
                  <a:schemeClr val="bg1"/>
                </a:solidFill>
              </a:rPr>
              <a:t>Prantasi,dkk</a:t>
            </a:r>
            <a:r>
              <a:rPr lang="en-US" dirty="0">
                <a:solidFill>
                  <a:schemeClr val="bg1"/>
                </a:solidFill>
              </a:rPr>
              <a:t>, </a:t>
            </a:r>
            <a:r>
              <a:rPr lang="en-US" dirty="0" err="1">
                <a:solidFill>
                  <a:schemeClr val="bg1"/>
                </a:solidFill>
              </a:rPr>
              <a:t>dengan</a:t>
            </a:r>
            <a:r>
              <a:rPr lang="en-US" dirty="0">
                <a:solidFill>
                  <a:schemeClr val="bg1"/>
                </a:solidFill>
              </a:rPr>
              <a:t>  </a:t>
            </a:r>
            <a:r>
              <a:rPr lang="en-US" dirty="0" err="1">
                <a:solidFill>
                  <a:schemeClr val="bg1"/>
                </a:solidFill>
              </a:rPr>
              <a:t>dana</a:t>
            </a:r>
            <a:r>
              <a:rPr lang="en-US" dirty="0">
                <a:solidFill>
                  <a:schemeClr val="bg1"/>
                </a:solidFill>
              </a:rPr>
              <a:t>:</a:t>
            </a:r>
          </a:p>
          <a:p>
            <a:pPr eaLnBrk="1" hangingPunct="1">
              <a:buFontTx/>
              <a:buChar char="-"/>
            </a:pPr>
            <a:r>
              <a:rPr lang="en-US" dirty="0" err="1">
                <a:solidFill>
                  <a:schemeClr val="bg1"/>
                </a:solidFill>
              </a:rPr>
              <a:t>Penelitian</a:t>
            </a:r>
            <a:r>
              <a:rPr lang="en-US" dirty="0">
                <a:solidFill>
                  <a:schemeClr val="bg1"/>
                </a:solidFill>
              </a:rPr>
              <a:t> </a:t>
            </a:r>
            <a:r>
              <a:rPr lang="en-US" dirty="0" err="1">
                <a:solidFill>
                  <a:schemeClr val="bg1"/>
                </a:solidFill>
              </a:rPr>
              <a:t>Hibah</a:t>
            </a:r>
            <a:r>
              <a:rPr lang="en-US" dirty="0">
                <a:solidFill>
                  <a:schemeClr val="bg1"/>
                </a:solidFill>
              </a:rPr>
              <a:t> </a:t>
            </a:r>
            <a:r>
              <a:rPr lang="en-US" dirty="0" err="1">
                <a:solidFill>
                  <a:schemeClr val="bg1"/>
                </a:solidFill>
              </a:rPr>
              <a:t>Bersaing</a:t>
            </a:r>
            <a:r>
              <a:rPr lang="en-US" dirty="0">
                <a:solidFill>
                  <a:schemeClr val="bg1"/>
                </a:solidFill>
              </a:rPr>
              <a:t> (2008 -2009) </a:t>
            </a:r>
            <a:r>
              <a:rPr lang="en-US" dirty="0" err="1">
                <a:solidFill>
                  <a:schemeClr val="bg1"/>
                </a:solidFill>
              </a:rPr>
              <a:t>dan</a:t>
            </a:r>
            <a:r>
              <a:rPr lang="en-US" dirty="0">
                <a:solidFill>
                  <a:schemeClr val="bg1"/>
                </a:solidFill>
              </a:rPr>
              <a:t>  </a:t>
            </a:r>
          </a:p>
          <a:p>
            <a:pPr eaLnBrk="1" hangingPunct="1"/>
            <a:r>
              <a:rPr lang="en-US" dirty="0">
                <a:solidFill>
                  <a:schemeClr val="bg1"/>
                </a:solidFill>
              </a:rPr>
              <a:t>-</a:t>
            </a:r>
            <a:r>
              <a:rPr lang="en-US" dirty="0" err="1">
                <a:solidFill>
                  <a:schemeClr val="bg1"/>
                </a:solidFill>
              </a:rPr>
              <a:t>Penelitian</a:t>
            </a:r>
            <a:r>
              <a:rPr lang="en-US" dirty="0">
                <a:solidFill>
                  <a:schemeClr val="bg1"/>
                </a:solidFill>
              </a:rPr>
              <a:t> </a:t>
            </a:r>
            <a:r>
              <a:rPr lang="en-US" dirty="0" err="1">
                <a:solidFill>
                  <a:schemeClr val="bg1"/>
                </a:solidFill>
              </a:rPr>
              <a:t>Hibah</a:t>
            </a:r>
            <a:r>
              <a:rPr lang="en-US" dirty="0">
                <a:solidFill>
                  <a:schemeClr val="bg1"/>
                </a:solidFill>
              </a:rPr>
              <a:t> </a:t>
            </a:r>
            <a:r>
              <a:rPr lang="en-US" dirty="0" err="1">
                <a:solidFill>
                  <a:schemeClr val="bg1"/>
                </a:solidFill>
              </a:rPr>
              <a:t>Strategi</a:t>
            </a:r>
            <a:r>
              <a:rPr lang="en-US" dirty="0">
                <a:solidFill>
                  <a:schemeClr val="bg1"/>
                </a:solidFill>
              </a:rPr>
              <a:t> </a:t>
            </a:r>
            <a:r>
              <a:rPr lang="en-US" dirty="0" err="1">
                <a:solidFill>
                  <a:schemeClr val="bg1"/>
                </a:solidFill>
              </a:rPr>
              <a:t>Nasional</a:t>
            </a:r>
            <a:r>
              <a:rPr lang="en-US" dirty="0">
                <a:solidFill>
                  <a:schemeClr val="bg1"/>
                </a:solidFill>
              </a:rPr>
              <a:t> (2012-2013-2014</a:t>
            </a:r>
            <a:r>
              <a:rPr lang="en-US" dirty="0">
                <a:solidFill>
                  <a:schemeClr val="bg1"/>
                </a:solidFill>
                <a:sym typeface="Wingdings" pitchFamily="2" charset="2"/>
              </a:rPr>
              <a:t>)</a:t>
            </a:r>
            <a:endParaRPr lang="en-US" dirty="0">
              <a:solidFill>
                <a:schemeClr val="bg1"/>
              </a:solidFill>
            </a:endParaRPr>
          </a:p>
        </p:txBody>
      </p:sp>
      <p:sp>
        <p:nvSpPr>
          <p:cNvPr id="20485" name="TextBox 4"/>
          <p:cNvSpPr txBox="1">
            <a:spLocks noChangeArrowheads="1"/>
          </p:cNvSpPr>
          <p:nvPr/>
        </p:nvSpPr>
        <p:spPr bwMode="auto">
          <a:xfrm>
            <a:off x="3954865" y="4669051"/>
            <a:ext cx="1473200" cy="368300"/>
          </a:xfrm>
          <a:prstGeom prst="rect">
            <a:avLst/>
          </a:prstGeom>
          <a:noFill/>
          <a:ln w="9525">
            <a:solidFill>
              <a:srgbClr val="390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chemeClr val="bg1"/>
                </a:solidFill>
              </a:rPr>
              <a:t>AlSi10 +</a:t>
            </a:r>
            <a:r>
              <a:rPr lang="en-US" dirty="0" err="1">
                <a:solidFill>
                  <a:schemeClr val="bg1"/>
                </a:solidFill>
              </a:rPr>
              <a:t>SiC</a:t>
            </a:r>
            <a:r>
              <a:rPr lang="en-US" dirty="0">
                <a:solidFill>
                  <a:schemeClr val="bg1"/>
                </a:solidFill>
              </a:rPr>
              <a:t> </a:t>
            </a:r>
          </a:p>
        </p:txBody>
      </p:sp>
      <p:sp>
        <p:nvSpPr>
          <p:cNvPr id="20486" name="TextBox 4"/>
          <p:cNvSpPr txBox="1">
            <a:spLocks noChangeArrowheads="1"/>
          </p:cNvSpPr>
          <p:nvPr/>
        </p:nvSpPr>
        <p:spPr bwMode="auto">
          <a:xfrm>
            <a:off x="413151" y="1029789"/>
            <a:ext cx="8556625" cy="646113"/>
          </a:xfrm>
          <a:prstGeom prst="rect">
            <a:avLst/>
          </a:prstGeom>
          <a:solidFill>
            <a:srgbClr val="FFFF00"/>
          </a:solidFill>
          <a:ln w="9525">
            <a:solidFill>
              <a:srgbClr val="3900F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i="1" dirty="0"/>
              <a:t>DRUM BRAKE </a:t>
            </a:r>
            <a:r>
              <a:rPr lang="en-US" dirty="0"/>
              <a:t>DARI MATERIAL KOMPOSIT BERBASIS ALUMINUM DENGAN PENGUAT SERBUK KERAMIK </a:t>
            </a:r>
            <a:r>
              <a:rPr lang="en-US" dirty="0" err="1"/>
              <a:t>SiC</a:t>
            </a:r>
            <a:r>
              <a:rPr lang="en-US" dirty="0"/>
              <a:t> (SILIKON KARBIDA) </a:t>
            </a:r>
          </a:p>
        </p:txBody>
      </p:sp>
      <p:sp>
        <p:nvSpPr>
          <p:cNvPr id="9" name="Rounded Rectangle 4"/>
          <p:cNvSpPr/>
          <p:nvPr/>
        </p:nvSpPr>
        <p:spPr>
          <a:xfrm>
            <a:off x="155608" y="152399"/>
            <a:ext cx="3238433" cy="629497"/>
          </a:xfrm>
          <a:prstGeom prst="rect">
            <a:avLst/>
          </a:prstGeom>
          <a:solidFill>
            <a:schemeClr val="accent2">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i="0" kern="1200" dirty="0" smtClean="0"/>
              <a:t>Research of Drum Brake</a:t>
            </a:r>
            <a:endParaRPr lang="en-US" sz="2300" b="1" i="0" kern="1200" dirty="0"/>
          </a:p>
        </p:txBody>
      </p:sp>
    </p:spTree>
    <p:extLst>
      <p:ext uri="{BB962C8B-B14F-4D97-AF65-F5344CB8AC3E}">
        <p14:creationId xmlns:p14="http://schemas.microsoft.com/office/powerpoint/2010/main" val="3185236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2">
            <a:lumMod val="90000"/>
          </a:schemeClr>
        </a:solidFill>
        <a:effectLst/>
      </p:bgPr>
    </p:bg>
    <p:spTree>
      <p:nvGrpSpPr>
        <p:cNvPr id="1" name=""/>
        <p:cNvGrpSpPr/>
        <p:nvPr/>
      </p:nvGrpSpPr>
      <p:grpSpPr>
        <a:xfrm>
          <a:off x="0" y="0"/>
          <a:ext cx="0" cy="0"/>
          <a:chOff x="0" y="0"/>
          <a:chExt cx="0" cy="0"/>
        </a:xfrm>
      </p:grpSpPr>
      <p:pic>
        <p:nvPicPr>
          <p:cNvPr id="21506" name="Picture 2" descr="drum-brake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7620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drum-brak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00400"/>
            <a:ext cx="2971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0" y="1647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d-ID"/>
          </a:p>
        </p:txBody>
      </p:sp>
      <p:sp>
        <p:nvSpPr>
          <p:cNvPr id="21509" name="Rectangle 5"/>
          <p:cNvSpPr>
            <a:spLocks noChangeArrowheads="1"/>
          </p:cNvSpPr>
          <p:nvPr/>
        </p:nvSpPr>
        <p:spPr bwMode="auto">
          <a:xfrm>
            <a:off x="0" y="1984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d-ID"/>
          </a:p>
        </p:txBody>
      </p:sp>
      <p:sp>
        <p:nvSpPr>
          <p:cNvPr id="21510" name="Text Box 13"/>
          <p:cNvSpPr txBox="1">
            <a:spLocks noChangeArrowheads="1"/>
          </p:cNvSpPr>
          <p:nvPr/>
        </p:nvSpPr>
        <p:spPr bwMode="auto">
          <a:xfrm>
            <a:off x="258763" y="238836"/>
            <a:ext cx="3513137" cy="36671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smtClean="0"/>
              <a:t>‘</a:t>
            </a:r>
            <a:r>
              <a:rPr lang="en-US" b="1" dirty="0" err="1" smtClean="0"/>
              <a:t>Lokasi</a:t>
            </a:r>
            <a:r>
              <a:rPr lang="en-US" b="1" dirty="0" smtClean="0"/>
              <a:t>’ </a:t>
            </a:r>
            <a:r>
              <a:rPr lang="en-US" b="1" i="1" dirty="0"/>
              <a:t>drum brake</a:t>
            </a:r>
            <a:r>
              <a:rPr lang="en-US" b="1" dirty="0"/>
              <a:t> di </a:t>
            </a:r>
            <a:r>
              <a:rPr lang="en-US" b="1" dirty="0" err="1"/>
              <a:t>mobil</a:t>
            </a:r>
            <a:endParaRPr lang="en-US" b="1" dirty="0"/>
          </a:p>
        </p:txBody>
      </p:sp>
      <p:sp>
        <p:nvSpPr>
          <p:cNvPr id="21511" name="Rectangle 14"/>
          <p:cNvSpPr>
            <a:spLocks noChangeArrowheads="1"/>
          </p:cNvSpPr>
          <p:nvPr/>
        </p:nvSpPr>
        <p:spPr bwMode="auto">
          <a:xfrm>
            <a:off x="258763" y="5568950"/>
            <a:ext cx="434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600"/>
              <a:t>Figure 1. </a:t>
            </a:r>
            <a:r>
              <a:rPr lang="en-US" sz="1600" i="1"/>
              <a:t>Drum brake</a:t>
            </a:r>
            <a:r>
              <a:rPr lang="en-US" sz="1600"/>
              <a:t> serta tempat </a:t>
            </a:r>
            <a:r>
              <a:rPr lang="en-US" sz="1600" i="1"/>
              <a:t>drum</a:t>
            </a:r>
            <a:r>
              <a:rPr lang="en-US" sz="1600"/>
              <a:t>-nya</a:t>
            </a:r>
          </a:p>
        </p:txBody>
      </p:sp>
      <p:sp>
        <p:nvSpPr>
          <p:cNvPr id="21512" name="AutoShape 21"/>
          <p:cNvSpPr>
            <a:spLocks noChangeArrowheads="1"/>
          </p:cNvSpPr>
          <p:nvPr/>
        </p:nvSpPr>
        <p:spPr bwMode="auto">
          <a:xfrm rot="-9797684">
            <a:off x="2819400" y="2286000"/>
            <a:ext cx="2133600" cy="2895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21513" name="Text Box 22"/>
          <p:cNvSpPr txBox="1">
            <a:spLocks noChangeArrowheads="1"/>
          </p:cNvSpPr>
          <p:nvPr/>
        </p:nvSpPr>
        <p:spPr bwMode="auto">
          <a:xfrm>
            <a:off x="457200" y="5029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id-ID"/>
          </a:p>
        </p:txBody>
      </p:sp>
      <p:sp>
        <p:nvSpPr>
          <p:cNvPr id="21514" name="Rectangle 23"/>
          <p:cNvSpPr>
            <a:spLocks noChangeArrowheads="1"/>
          </p:cNvSpPr>
          <p:nvPr/>
        </p:nvSpPr>
        <p:spPr bwMode="auto">
          <a:xfrm>
            <a:off x="457200" y="5257800"/>
            <a:ext cx="762000" cy="15240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d-ID"/>
          </a:p>
        </p:txBody>
      </p:sp>
      <p:sp>
        <p:nvSpPr>
          <p:cNvPr id="21515" name="Rectangle 24"/>
          <p:cNvSpPr>
            <a:spLocks noChangeArrowheads="1"/>
          </p:cNvSpPr>
          <p:nvPr/>
        </p:nvSpPr>
        <p:spPr bwMode="auto">
          <a:xfrm>
            <a:off x="5105400" y="3429000"/>
            <a:ext cx="3048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d-ID"/>
          </a:p>
        </p:txBody>
      </p:sp>
      <p:sp>
        <p:nvSpPr>
          <p:cNvPr id="21516" name="Line 25"/>
          <p:cNvSpPr>
            <a:spLocks noChangeShapeType="1"/>
          </p:cNvSpPr>
          <p:nvPr/>
        </p:nvSpPr>
        <p:spPr bwMode="auto">
          <a:xfrm>
            <a:off x="5105400" y="3581400"/>
            <a:ext cx="3810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1517" name="Picture 26"/>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5334000" y="3886200"/>
            <a:ext cx="28956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Line 27"/>
          <p:cNvSpPr>
            <a:spLocks noChangeShapeType="1"/>
          </p:cNvSpPr>
          <p:nvPr/>
        </p:nvSpPr>
        <p:spPr bwMode="auto">
          <a:xfrm>
            <a:off x="2286000" y="4800600"/>
            <a:ext cx="29718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9" name="Rectangle 28"/>
          <p:cNvSpPr>
            <a:spLocks noChangeArrowheads="1"/>
          </p:cNvSpPr>
          <p:nvPr/>
        </p:nvSpPr>
        <p:spPr bwMode="auto">
          <a:xfrm>
            <a:off x="4931569" y="6206747"/>
            <a:ext cx="3700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1600"/>
              <a:t>Figure 2. Bagian-bagian dari </a:t>
            </a:r>
            <a:r>
              <a:rPr lang="en-US" sz="1600" i="1"/>
              <a:t>drum brake</a:t>
            </a:r>
          </a:p>
        </p:txBody>
      </p:sp>
      <p:sp>
        <p:nvSpPr>
          <p:cNvPr id="21520" name="Text Box 29"/>
          <p:cNvSpPr txBox="1">
            <a:spLocks noChangeArrowheads="1"/>
          </p:cNvSpPr>
          <p:nvPr/>
        </p:nvSpPr>
        <p:spPr bwMode="auto">
          <a:xfrm>
            <a:off x="5562600" y="44958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id-ID"/>
          </a:p>
        </p:txBody>
      </p:sp>
      <p:sp>
        <p:nvSpPr>
          <p:cNvPr id="21521" name="Text Box 30"/>
          <p:cNvSpPr txBox="1">
            <a:spLocks noChangeArrowheads="1"/>
          </p:cNvSpPr>
          <p:nvPr/>
        </p:nvSpPr>
        <p:spPr bwMode="auto">
          <a:xfrm>
            <a:off x="5410200" y="4572000"/>
            <a:ext cx="762000" cy="2746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b="1"/>
              <a:t>Drum</a:t>
            </a:r>
          </a:p>
        </p:txBody>
      </p:sp>
      <p:sp>
        <p:nvSpPr>
          <p:cNvPr id="21522" name="Rectangle 31"/>
          <p:cNvSpPr>
            <a:spLocks noChangeArrowheads="1"/>
          </p:cNvSpPr>
          <p:nvPr/>
        </p:nvSpPr>
        <p:spPr bwMode="auto">
          <a:xfrm>
            <a:off x="5334000" y="6019800"/>
            <a:ext cx="685800" cy="7620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d-ID"/>
          </a:p>
        </p:txBody>
      </p:sp>
      <p:sp>
        <p:nvSpPr>
          <p:cNvPr id="21523" name="Line 32"/>
          <p:cNvSpPr>
            <a:spLocks noChangeShapeType="1"/>
          </p:cNvSpPr>
          <p:nvPr/>
        </p:nvSpPr>
        <p:spPr bwMode="auto">
          <a:xfrm>
            <a:off x="5334000" y="5943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93654860"/>
      </p:ext>
    </p:extLst>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2530" name="Picture 6" descr=" BRAKE DRUM PILOT AND METHOD OF MANUFACTURING SAME">
            <a:hlinkClick r:id="rId2"/>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838200" y="609600"/>
            <a:ext cx="3200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7" descr="drum-brake3"/>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4953000" y="60960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8"/>
          <p:cNvSpPr txBox="1">
            <a:spLocks noChangeArrowheads="1"/>
          </p:cNvSpPr>
          <p:nvPr/>
        </p:nvSpPr>
        <p:spPr bwMode="auto">
          <a:xfrm>
            <a:off x="990600" y="281940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a:t>Gambar 3. </a:t>
            </a:r>
            <a:r>
              <a:rPr lang="en-US" sz="1200" i="1"/>
              <a:t>Drum</a:t>
            </a:r>
            <a:r>
              <a:rPr lang="en-US" sz="1200"/>
              <a:t> dibuka</a:t>
            </a:r>
          </a:p>
        </p:txBody>
      </p:sp>
      <p:sp>
        <p:nvSpPr>
          <p:cNvPr id="22533" name="AutoShape 11"/>
          <p:cNvSpPr>
            <a:spLocks noChangeArrowheads="1"/>
          </p:cNvSpPr>
          <p:nvPr/>
        </p:nvSpPr>
        <p:spPr bwMode="auto">
          <a:xfrm>
            <a:off x="2286000" y="228600"/>
            <a:ext cx="4267200" cy="609600"/>
          </a:xfrm>
          <a:prstGeom prst="curvedDownArrow">
            <a:avLst>
              <a:gd name="adj1" fmla="val 140000"/>
              <a:gd name="adj2" fmla="val 280000"/>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22534" name="AutoShape 12"/>
          <p:cNvSpPr>
            <a:spLocks noChangeArrowheads="1"/>
          </p:cNvSpPr>
          <p:nvPr/>
        </p:nvSpPr>
        <p:spPr bwMode="auto">
          <a:xfrm rot="-1287114">
            <a:off x="3181350" y="2120900"/>
            <a:ext cx="381000" cy="1768475"/>
          </a:xfrm>
          <a:prstGeom prst="downArrow">
            <a:avLst>
              <a:gd name="adj1" fmla="val 50000"/>
              <a:gd name="adj2" fmla="val 116042"/>
            </a:avLst>
          </a:prstGeom>
          <a:solidFill>
            <a:schemeClr val="accent1"/>
          </a:solidFill>
          <a:ln w="9525">
            <a:solidFill>
              <a:schemeClr val="tx1"/>
            </a:solidFill>
            <a:miter lim="800000"/>
            <a:headEnd/>
            <a:tailEnd/>
          </a:ln>
        </p:spPr>
        <p:txBody>
          <a:bodyPr vert="eaVert" wrap="none" anchor="ctr"/>
          <a:lstStyle/>
          <a:p>
            <a:endParaRPr lang="id-ID"/>
          </a:p>
        </p:txBody>
      </p:sp>
      <p:pic>
        <p:nvPicPr>
          <p:cNvPr id="22535" name="Picture 13" descr="drum-brake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810000"/>
            <a:ext cx="32051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14"/>
          <p:cNvSpPr>
            <a:spLocks noChangeArrowheads="1"/>
          </p:cNvSpPr>
          <p:nvPr/>
        </p:nvSpPr>
        <p:spPr bwMode="auto">
          <a:xfrm>
            <a:off x="2895600" y="5943600"/>
            <a:ext cx="762000" cy="152400"/>
          </a:xfrm>
          <a:prstGeom prst="rect">
            <a:avLst/>
          </a:prstGeom>
          <a:solidFill>
            <a:schemeClr val="bg1"/>
          </a:solidFill>
          <a:ln w="9525">
            <a:solidFill>
              <a:schemeClr val="bg1"/>
            </a:solidFill>
            <a:miter lim="800000"/>
            <a:headEnd/>
            <a:tailEnd/>
          </a:ln>
        </p:spPr>
        <p:txBody>
          <a:bodyPr wrap="none" anchor="ctr"/>
          <a:lstStyle/>
          <a:p>
            <a:endParaRPr lang="id-ID"/>
          </a:p>
        </p:txBody>
      </p:sp>
      <p:sp>
        <p:nvSpPr>
          <p:cNvPr id="22537" name="Rectangle 15"/>
          <p:cNvSpPr>
            <a:spLocks noChangeArrowheads="1"/>
          </p:cNvSpPr>
          <p:nvPr/>
        </p:nvSpPr>
        <p:spPr bwMode="auto">
          <a:xfrm>
            <a:off x="3200400" y="6172200"/>
            <a:ext cx="2709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Gambar 4. </a:t>
            </a:r>
            <a:r>
              <a:rPr lang="en-US" sz="1200" i="1"/>
              <a:t>Drum</a:t>
            </a:r>
            <a:r>
              <a:rPr lang="en-US" sz="1200"/>
              <a:t> &lt;</a:t>
            </a:r>
            <a:r>
              <a:rPr lang="en-US" sz="1200" i="1"/>
              <a:t>Drum Brake</a:t>
            </a:r>
            <a:r>
              <a:rPr lang="en-US" sz="1200"/>
              <a:t>&gt;</a:t>
            </a:r>
          </a:p>
        </p:txBody>
      </p:sp>
    </p:spTree>
    <p:extLst>
      <p:ext uri="{BB962C8B-B14F-4D97-AF65-F5344CB8AC3E}">
        <p14:creationId xmlns:p14="http://schemas.microsoft.com/office/powerpoint/2010/main" val="1385561977"/>
      </p:ext>
    </p:extLst>
  </p:cSld>
  <p:clrMapOvr>
    <a:masterClrMapping/>
  </p:clrMapOvr>
  <p:transition>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3554" name="Picture 6" descr="drum-brak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7"/>
          <p:cNvSpPr>
            <a:spLocks noChangeArrowheads="1"/>
          </p:cNvSpPr>
          <p:nvPr/>
        </p:nvSpPr>
        <p:spPr bwMode="auto">
          <a:xfrm>
            <a:off x="381000" y="1524000"/>
            <a:ext cx="5334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d-ID"/>
          </a:p>
        </p:txBody>
      </p:sp>
      <p:sp>
        <p:nvSpPr>
          <p:cNvPr id="23556" name="Text Box 8"/>
          <p:cNvSpPr txBox="1">
            <a:spLocks noChangeArrowheads="1"/>
          </p:cNvSpPr>
          <p:nvPr/>
        </p:nvSpPr>
        <p:spPr bwMode="auto">
          <a:xfrm>
            <a:off x="0" y="16764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Material </a:t>
            </a:r>
            <a:r>
              <a:rPr lang="en-US" i="1"/>
              <a:t>drum brake</a:t>
            </a:r>
            <a:r>
              <a:rPr lang="en-US"/>
              <a:t>: </a:t>
            </a:r>
          </a:p>
        </p:txBody>
      </p:sp>
      <p:sp>
        <p:nvSpPr>
          <p:cNvPr id="23557" name="Line 9"/>
          <p:cNvSpPr>
            <a:spLocks noChangeShapeType="1"/>
          </p:cNvSpPr>
          <p:nvPr/>
        </p:nvSpPr>
        <p:spPr bwMode="auto">
          <a:xfrm>
            <a:off x="304800" y="1981200"/>
            <a:ext cx="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8" name="Line 10"/>
          <p:cNvSpPr>
            <a:spLocks noChangeShapeType="1"/>
          </p:cNvSpPr>
          <p:nvPr/>
        </p:nvSpPr>
        <p:spPr bwMode="auto">
          <a:xfrm flipV="1">
            <a:off x="304800" y="2209800"/>
            <a:ext cx="1143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9" name="Line 11"/>
          <p:cNvSpPr>
            <a:spLocks noChangeShapeType="1"/>
          </p:cNvSpPr>
          <p:nvPr/>
        </p:nvSpPr>
        <p:spPr bwMode="auto">
          <a:xfrm>
            <a:off x="1447800" y="2209800"/>
            <a:ext cx="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0" name="Rectangle 12"/>
          <p:cNvSpPr>
            <a:spLocks noChangeArrowheads="1"/>
          </p:cNvSpPr>
          <p:nvPr/>
        </p:nvSpPr>
        <p:spPr bwMode="auto">
          <a:xfrm>
            <a:off x="533400" y="2362200"/>
            <a:ext cx="16430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Besi cor</a:t>
            </a:r>
          </a:p>
          <a:p>
            <a:r>
              <a:rPr lang="en-US" sz="1400"/>
              <a:t>Besi cor khusus </a:t>
            </a:r>
          </a:p>
          <a:p>
            <a:r>
              <a:rPr lang="en-US" sz="1400"/>
              <a:t>Baja cor</a:t>
            </a:r>
          </a:p>
        </p:txBody>
      </p:sp>
      <p:pic>
        <p:nvPicPr>
          <p:cNvPr id="23561" name="Picture 14" descr="BD21297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1524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5" descr="BD21297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1524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6" descr="BD21297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95600"/>
            <a:ext cx="1524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Rectangle 17"/>
          <p:cNvSpPr>
            <a:spLocks noChangeArrowheads="1"/>
          </p:cNvSpPr>
          <p:nvPr/>
        </p:nvSpPr>
        <p:spPr bwMode="auto">
          <a:xfrm>
            <a:off x="457200" y="4038600"/>
            <a:ext cx="3048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sv-SE" sz="1400"/>
              <a:t>Harga besi dan baja merangkak naik (</a:t>
            </a:r>
            <a:r>
              <a:rPr lang="en-US" altLang="ja-JP" sz="1400">
                <a:ea typeface="ＭＳ Ｐゴシック" pitchFamily="34" charset="-128"/>
              </a:rPr>
              <a:t>harga HRC (</a:t>
            </a:r>
            <a:r>
              <a:rPr lang="en-US" sz="1400" i="1"/>
              <a:t>hot rolled coil)</a:t>
            </a:r>
            <a:r>
              <a:rPr lang="en-US" sz="1400"/>
              <a:t>) </a:t>
            </a:r>
            <a:r>
              <a:rPr lang="fi-FI" altLang="ja-JP" sz="1400">
                <a:ea typeface="ＭＳ Ｐゴシック" pitchFamily="34" charset="-128"/>
              </a:rPr>
              <a:t>mencapai sekitar </a:t>
            </a:r>
            <a:r>
              <a:rPr lang="en-US" altLang="ja-JP" sz="1400">
                <a:ea typeface="ＭＳ Ｐゴシック" pitchFamily="34" charset="-128"/>
              </a:rPr>
              <a:t>US$600 per </a:t>
            </a:r>
            <a:r>
              <a:rPr lang="en-US" sz="1400" i="1"/>
              <a:t>metrix </a:t>
            </a:r>
            <a:r>
              <a:rPr lang="en-US" sz="1400"/>
              <a:t>ton</a:t>
            </a:r>
            <a:endParaRPr lang="en-US"/>
          </a:p>
        </p:txBody>
      </p:sp>
      <p:sp>
        <p:nvSpPr>
          <p:cNvPr id="23565" name="Tree"/>
          <p:cNvSpPr>
            <a:spLocks noEditPoints="1" noChangeArrowheads="1"/>
          </p:cNvSpPr>
          <p:nvPr/>
        </p:nvSpPr>
        <p:spPr bwMode="auto">
          <a:xfrm rot="10800000">
            <a:off x="609600" y="3200400"/>
            <a:ext cx="533400" cy="6858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20197"/>
                </a:moveTo>
                <a:lnTo>
                  <a:pt x="9257" y="20197"/>
                </a:lnTo>
                <a:lnTo>
                  <a:pt x="9257" y="21600"/>
                </a:lnTo>
                <a:lnTo>
                  <a:pt x="12343" y="21600"/>
                </a:lnTo>
                <a:lnTo>
                  <a:pt x="12343" y="20197"/>
                </a:lnTo>
                <a:lnTo>
                  <a:pt x="21600" y="20197"/>
                </a:lnTo>
                <a:lnTo>
                  <a:pt x="12343" y="13465"/>
                </a:lnTo>
                <a:lnTo>
                  <a:pt x="18514" y="13465"/>
                </a:lnTo>
                <a:lnTo>
                  <a:pt x="12343" y="6732"/>
                </a:lnTo>
                <a:lnTo>
                  <a:pt x="15429" y="6732"/>
                </a:lnTo>
                <a:lnTo>
                  <a:pt x="10800" y="0"/>
                </a:lnTo>
                <a:lnTo>
                  <a:pt x="6171" y="6732"/>
                </a:lnTo>
                <a:lnTo>
                  <a:pt x="9257" y="6732"/>
                </a:lnTo>
                <a:lnTo>
                  <a:pt x="3086" y="13465"/>
                </a:lnTo>
                <a:lnTo>
                  <a:pt x="9257" y="13465"/>
                </a:lnTo>
                <a:lnTo>
                  <a:pt x="0" y="20197"/>
                </a:lnTo>
                <a:close/>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23566" name="Picture 20" descr="BD2130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7" name="Rectangle 21"/>
          <p:cNvSpPr>
            <a:spLocks noChangeArrowheads="1"/>
          </p:cNvSpPr>
          <p:nvPr/>
        </p:nvSpPr>
        <p:spPr bwMode="auto">
          <a:xfrm>
            <a:off x="457200" y="5334000"/>
            <a:ext cx="33750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t>Densitas tinggi (7,9 gram/cm</a:t>
            </a:r>
            <a:r>
              <a:rPr lang="en-US" sz="1400" baseline="30000"/>
              <a:t>3</a:t>
            </a:r>
            <a:r>
              <a:rPr lang="en-US" sz="1400"/>
              <a:t>), </a:t>
            </a:r>
          </a:p>
          <a:p>
            <a:r>
              <a:rPr lang="en-US" sz="1400"/>
              <a:t>jadi kendaraan secara keseluruhan </a:t>
            </a:r>
          </a:p>
          <a:p>
            <a:r>
              <a:rPr lang="en-US" sz="1400"/>
              <a:t>menjadi berat</a:t>
            </a:r>
            <a:r>
              <a:rPr lang="en-US"/>
              <a:t> </a:t>
            </a:r>
          </a:p>
        </p:txBody>
      </p:sp>
      <p:pic>
        <p:nvPicPr>
          <p:cNvPr id="23568" name="Picture 22" descr="BD2130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Line 23"/>
          <p:cNvSpPr>
            <a:spLocks noChangeShapeType="1"/>
          </p:cNvSpPr>
          <p:nvPr/>
        </p:nvSpPr>
        <p:spPr bwMode="auto">
          <a:xfrm flipV="1">
            <a:off x="3810000" y="1066800"/>
            <a:ext cx="16002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3570" name="Picture 24" descr="BD21297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57200"/>
            <a:ext cx="1524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1" name="Text Box 25"/>
          <p:cNvSpPr txBox="1">
            <a:spLocks noChangeArrowheads="1"/>
          </p:cNvSpPr>
          <p:nvPr/>
        </p:nvSpPr>
        <p:spPr bwMode="auto">
          <a:xfrm>
            <a:off x="4419600" y="304800"/>
            <a:ext cx="2978150" cy="7842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Aluminium/</a:t>
            </a:r>
          </a:p>
          <a:p>
            <a:pPr eaLnBrk="1" hangingPunct="1">
              <a:spcBef>
                <a:spcPct val="50000"/>
              </a:spcBef>
            </a:pPr>
            <a:r>
              <a:rPr lang="en-US"/>
              <a:t>aluminium alloy</a:t>
            </a:r>
          </a:p>
        </p:txBody>
      </p:sp>
      <p:sp>
        <p:nvSpPr>
          <p:cNvPr id="23572" name="Line 27"/>
          <p:cNvSpPr>
            <a:spLocks noChangeShapeType="1"/>
          </p:cNvSpPr>
          <p:nvPr/>
        </p:nvSpPr>
        <p:spPr bwMode="auto">
          <a:xfrm flipV="1">
            <a:off x="2362200" y="2743200"/>
            <a:ext cx="1447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73" name="Tree"/>
          <p:cNvSpPr>
            <a:spLocks noEditPoints="1" noChangeArrowheads="1"/>
          </p:cNvSpPr>
          <p:nvPr/>
        </p:nvSpPr>
        <p:spPr bwMode="auto">
          <a:xfrm rot="9046685">
            <a:off x="5486400" y="990600"/>
            <a:ext cx="4572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20197"/>
                </a:moveTo>
                <a:lnTo>
                  <a:pt x="9257" y="20197"/>
                </a:lnTo>
                <a:lnTo>
                  <a:pt x="9257" y="21600"/>
                </a:lnTo>
                <a:lnTo>
                  <a:pt x="12343" y="21600"/>
                </a:lnTo>
                <a:lnTo>
                  <a:pt x="12343" y="20197"/>
                </a:lnTo>
                <a:lnTo>
                  <a:pt x="21600" y="20197"/>
                </a:lnTo>
                <a:lnTo>
                  <a:pt x="12343" y="13465"/>
                </a:lnTo>
                <a:lnTo>
                  <a:pt x="18514" y="13465"/>
                </a:lnTo>
                <a:lnTo>
                  <a:pt x="12343" y="6732"/>
                </a:lnTo>
                <a:lnTo>
                  <a:pt x="15429" y="6732"/>
                </a:lnTo>
                <a:lnTo>
                  <a:pt x="10800" y="0"/>
                </a:lnTo>
                <a:lnTo>
                  <a:pt x="6171" y="6732"/>
                </a:lnTo>
                <a:lnTo>
                  <a:pt x="9257" y="6732"/>
                </a:lnTo>
                <a:lnTo>
                  <a:pt x="3086" y="13465"/>
                </a:lnTo>
                <a:lnTo>
                  <a:pt x="9257" y="13465"/>
                </a:lnTo>
                <a:lnTo>
                  <a:pt x="0" y="20197"/>
                </a:lnTo>
                <a:close/>
              </a:path>
            </a:pathLst>
          </a:custGeom>
          <a:solidFill>
            <a:srgbClr val="FFFF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23574" name="Picture 29" descr="BD2130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3716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5" name="Rectangle 30"/>
          <p:cNvSpPr>
            <a:spLocks noChangeArrowheads="1"/>
          </p:cNvSpPr>
          <p:nvPr/>
        </p:nvSpPr>
        <p:spPr bwMode="auto">
          <a:xfrm>
            <a:off x="4572000" y="1295400"/>
            <a:ext cx="4114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400"/>
              <a:t>berat </a:t>
            </a:r>
            <a:r>
              <a:rPr lang="en-US" sz="1400" i="1"/>
              <a:t>drum brake </a:t>
            </a:r>
            <a:r>
              <a:rPr lang="en-US" sz="1400"/>
              <a:t>berkurang hingga </a:t>
            </a:r>
          </a:p>
          <a:p>
            <a:r>
              <a:rPr lang="en-US" sz="1400"/>
              <a:t>45–61% </a:t>
            </a:r>
            <a:r>
              <a:rPr lang="en-US" sz="900" b="1"/>
              <a:t>[Gerard,et.al 2000]</a:t>
            </a:r>
            <a:r>
              <a:rPr lang="en-US" sz="900"/>
              <a:t>,</a:t>
            </a:r>
            <a:r>
              <a:rPr lang="en-US" sz="1400"/>
              <a:t> kerena aluminium mempunyai densitas (2,7 gram/cm</a:t>
            </a:r>
            <a:r>
              <a:rPr lang="en-US" sz="1400" baseline="30000"/>
              <a:t>3</a:t>
            </a:r>
            <a:r>
              <a:rPr lang="en-US" sz="1400"/>
              <a:t>)</a:t>
            </a:r>
            <a:r>
              <a:rPr lang="en-US"/>
              <a:t> </a:t>
            </a:r>
            <a:r>
              <a:rPr lang="en-US" sz="1400"/>
              <a:t>dan modulus elastisitas ± 1/3 dari besi</a:t>
            </a:r>
            <a:endParaRPr lang="en-US"/>
          </a:p>
        </p:txBody>
      </p:sp>
      <p:sp>
        <p:nvSpPr>
          <p:cNvPr id="23576" name="Line 31"/>
          <p:cNvSpPr>
            <a:spLocks noChangeShapeType="1"/>
          </p:cNvSpPr>
          <p:nvPr/>
        </p:nvSpPr>
        <p:spPr bwMode="auto">
          <a:xfrm>
            <a:off x="3810000" y="1066800"/>
            <a:ext cx="0" cy="1676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3577" name="Picture 32" descr="BD2130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4384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8" name="Rectangle 33"/>
          <p:cNvSpPr>
            <a:spLocks noChangeArrowheads="1"/>
          </p:cNvSpPr>
          <p:nvPr/>
        </p:nvSpPr>
        <p:spPr bwMode="auto">
          <a:xfrm>
            <a:off x="4572000" y="2362200"/>
            <a:ext cx="4343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1400"/>
              <a:t>ketahanan ausnya berkurang </a:t>
            </a:r>
            <a:r>
              <a:rPr lang="en-US" sz="900" b="1"/>
              <a:t>[Scott Xiaodi Huang,et.al,1998]</a:t>
            </a:r>
            <a:r>
              <a:rPr lang="en-US" sz="1400"/>
              <a:t>, karena aluminium tergolong</a:t>
            </a:r>
          </a:p>
          <a:p>
            <a:pPr algn="just"/>
            <a:r>
              <a:rPr lang="en-US" sz="1400"/>
              <a:t>bahan yang ‘lunak’ dibandingkan logam lainnya.  </a:t>
            </a:r>
          </a:p>
        </p:txBody>
      </p:sp>
      <p:pic>
        <p:nvPicPr>
          <p:cNvPr id="23579" name="Picture 34" descr="BD2130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052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0" name="Rectangle 35"/>
          <p:cNvSpPr>
            <a:spLocks noChangeArrowheads="1"/>
          </p:cNvSpPr>
          <p:nvPr/>
        </p:nvSpPr>
        <p:spPr bwMode="auto">
          <a:xfrm>
            <a:off x="4572000" y="3962400"/>
            <a:ext cx="4267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400"/>
              <a:t>Secara keseluruhan mengurangi keunggulan sifat mekanis khususnya keefektivitasan rem pada otomotif tersebut.</a:t>
            </a:r>
          </a:p>
        </p:txBody>
      </p:sp>
      <p:sp>
        <p:nvSpPr>
          <p:cNvPr id="23581" name="AutoShape 36"/>
          <p:cNvSpPr>
            <a:spLocks noChangeArrowheads="1"/>
          </p:cNvSpPr>
          <p:nvPr/>
        </p:nvSpPr>
        <p:spPr bwMode="auto">
          <a:xfrm>
            <a:off x="5562600" y="4724400"/>
            <a:ext cx="1447800" cy="685800"/>
          </a:xfrm>
          <a:prstGeom prst="downArrow">
            <a:avLst>
              <a:gd name="adj1" fmla="val 50000"/>
              <a:gd name="adj2" fmla="val 25000"/>
            </a:avLst>
          </a:prstGeom>
          <a:solidFill>
            <a:srgbClr val="FF0000"/>
          </a:solidFill>
          <a:ln w="9525">
            <a:solidFill>
              <a:schemeClr val="tx1"/>
            </a:solidFill>
            <a:miter lim="800000"/>
            <a:headEnd/>
            <a:tailEnd/>
          </a:ln>
        </p:spPr>
        <p:txBody>
          <a:bodyPr vert="eaVert" wrap="none" anchor="ctr"/>
          <a:lstStyle/>
          <a:p>
            <a:endParaRPr lang="id-ID"/>
          </a:p>
        </p:txBody>
      </p:sp>
      <p:sp>
        <p:nvSpPr>
          <p:cNvPr id="23582" name="Text Box 37"/>
          <p:cNvSpPr txBox="1">
            <a:spLocks noChangeArrowheads="1"/>
          </p:cNvSpPr>
          <p:nvPr/>
        </p:nvSpPr>
        <p:spPr bwMode="auto">
          <a:xfrm>
            <a:off x="4267200" y="5486400"/>
            <a:ext cx="45720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a:t>Jadi: Penelitian ini penting untuk </a:t>
            </a:r>
          </a:p>
          <a:p>
            <a:pPr eaLnBrk="1" hangingPunct="1">
              <a:spcBef>
                <a:spcPct val="50000"/>
              </a:spcBef>
            </a:pPr>
            <a:r>
              <a:rPr lang="en-US" b="1"/>
              <a:t>         mencoba membuat material </a:t>
            </a:r>
          </a:p>
          <a:p>
            <a:pPr eaLnBrk="1" hangingPunct="1">
              <a:spcBef>
                <a:spcPct val="50000"/>
              </a:spcBef>
            </a:pPr>
            <a:r>
              <a:rPr lang="en-US" b="1"/>
              <a:t>         alternatif baru</a:t>
            </a:r>
          </a:p>
        </p:txBody>
      </p:sp>
      <p:pic>
        <p:nvPicPr>
          <p:cNvPr id="23583" name="Picture 38" descr="BD2130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0386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4" name="Rectangle 39"/>
          <p:cNvSpPr>
            <a:spLocks noChangeArrowheads="1"/>
          </p:cNvSpPr>
          <p:nvPr/>
        </p:nvSpPr>
        <p:spPr bwMode="auto">
          <a:xfrm>
            <a:off x="4572000" y="3459163"/>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400"/>
              <a:t>Tidak tahan pada suhu tinggi (T</a:t>
            </a:r>
            <a:r>
              <a:rPr lang="en-US" sz="1400" baseline="-25000"/>
              <a:t>m</a:t>
            </a:r>
            <a:r>
              <a:rPr lang="en-US" sz="1400"/>
              <a:t>≈700</a:t>
            </a:r>
            <a:r>
              <a:rPr lang="en-US" sz="1400" baseline="30000"/>
              <a:t>0</a:t>
            </a:r>
            <a:r>
              <a:rPr lang="en-US" sz="1400"/>
              <a:t>C)</a:t>
            </a:r>
          </a:p>
        </p:txBody>
      </p:sp>
    </p:spTree>
    <p:extLst>
      <p:ext uri="{BB962C8B-B14F-4D97-AF65-F5344CB8AC3E}">
        <p14:creationId xmlns:p14="http://schemas.microsoft.com/office/powerpoint/2010/main" val="379081010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304800" y="228600"/>
            <a:ext cx="8458200" cy="1635125"/>
          </a:xfrm>
          <a:prstGeom prst="rect">
            <a:avLst/>
          </a:prstGeom>
          <a:noFill/>
          <a:ln w="9525">
            <a:noFill/>
            <a:miter lim="800000"/>
            <a:headEnd/>
            <a:tailEnd/>
          </a:ln>
          <a:effectLst/>
        </p:spPr>
        <p:txBody>
          <a:bodyPr>
            <a:spAutoFit/>
          </a:bodyPr>
          <a:lstStyle/>
          <a:p>
            <a:pPr>
              <a:spcBef>
                <a:spcPct val="50000"/>
              </a:spcBef>
              <a:defRPr/>
            </a:pPr>
            <a:r>
              <a:rPr lang="en-US" sz="2000" b="1">
                <a:solidFill>
                  <a:srgbClr val="FFCC00"/>
                </a:solidFill>
              </a:rPr>
              <a:t>Material alternatif baru dalam penelitian adalah:</a:t>
            </a:r>
            <a:r>
              <a:rPr lang="en-US"/>
              <a:t>    </a:t>
            </a:r>
          </a:p>
          <a:p>
            <a:pPr>
              <a:spcBef>
                <a:spcPct val="50000"/>
              </a:spcBef>
              <a:defRPr/>
            </a:pPr>
            <a:r>
              <a:rPr lang="en-US"/>
              <a:t>                  </a:t>
            </a:r>
            <a:r>
              <a:rPr lang="en-US" b="1">
                <a:effectLst>
                  <a:outerShdw blurRad="38100" dist="38100" dir="2700000" algn="tl">
                    <a:srgbClr val="000000"/>
                  </a:outerShdw>
                </a:effectLst>
              </a:rPr>
              <a:t>Material Komposit Berbasis Aluminium</a:t>
            </a:r>
            <a:r>
              <a:rPr lang="en-US" b="1"/>
              <a:t> </a:t>
            </a:r>
          </a:p>
          <a:p>
            <a:pPr>
              <a:spcBef>
                <a:spcPct val="50000"/>
              </a:spcBef>
              <a:defRPr/>
            </a:pPr>
            <a:r>
              <a:rPr lang="en-US" b="1"/>
              <a:t>Dengan Cara Pembuatannya Menggunakan Teknik Pengecoran </a:t>
            </a:r>
          </a:p>
          <a:p>
            <a:pPr>
              <a:spcBef>
                <a:spcPct val="50000"/>
              </a:spcBef>
              <a:defRPr/>
            </a:pPr>
            <a:r>
              <a:rPr lang="en-US" b="1"/>
              <a:t>          (Aluminium Metal Matrix Cast Composite / AMMCC)</a:t>
            </a:r>
            <a:r>
              <a:rPr lang="en-US"/>
              <a:t> </a:t>
            </a:r>
          </a:p>
        </p:txBody>
      </p:sp>
      <p:sp>
        <p:nvSpPr>
          <p:cNvPr id="24579" name="Rectangle 5"/>
          <p:cNvSpPr>
            <a:spLocks noChangeArrowheads="1"/>
          </p:cNvSpPr>
          <p:nvPr/>
        </p:nvSpPr>
        <p:spPr bwMode="auto">
          <a:xfrm>
            <a:off x="2819400" y="2133600"/>
            <a:ext cx="6172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b="1"/>
              <a:t>Keunggulan:</a:t>
            </a:r>
            <a:r>
              <a:rPr lang="en-US"/>
              <a:t> </a:t>
            </a:r>
          </a:p>
          <a:p>
            <a:pPr algn="just"/>
            <a:r>
              <a:rPr lang="en-US"/>
              <a:t>      </a:t>
            </a:r>
            <a:r>
              <a:rPr lang="en-US" sz="1400"/>
              <a:t>- Mempunyai sifat ringan, rendah biaya produksi, </a:t>
            </a:r>
          </a:p>
          <a:p>
            <a:pPr algn="just"/>
            <a:r>
              <a:rPr lang="en-US" sz="1400"/>
              <a:t>          berkualitas serta </a:t>
            </a:r>
            <a:r>
              <a:rPr lang="en-US" sz="1400" i="1"/>
              <a:t>performance</a:t>
            </a:r>
            <a:r>
              <a:rPr lang="en-US" sz="1400"/>
              <a:t>-nya tinggi secara</a:t>
            </a:r>
          </a:p>
          <a:p>
            <a:pPr algn="just"/>
            <a:r>
              <a:rPr lang="en-US" sz="1400"/>
              <a:t>          struktur. </a:t>
            </a:r>
          </a:p>
          <a:p>
            <a:pPr algn="just"/>
            <a:endParaRPr lang="en-US" sz="1400"/>
          </a:p>
          <a:p>
            <a:pPr algn="just"/>
            <a:r>
              <a:rPr lang="en-US" sz="1400"/>
              <a:t>        - Lebih tahan terhadap temperatur tinggi karena</a:t>
            </a:r>
          </a:p>
          <a:p>
            <a:pPr algn="just"/>
            <a:r>
              <a:rPr lang="en-US" sz="1400"/>
              <a:t>          penurunan kekuatan yang dialami komposit berbasis</a:t>
            </a:r>
          </a:p>
          <a:p>
            <a:pPr algn="just"/>
            <a:r>
              <a:rPr lang="en-US" sz="1400"/>
              <a:t>          aluminium karena kenaikan temperatur, berlangsung</a:t>
            </a:r>
          </a:p>
          <a:p>
            <a:pPr algn="just"/>
            <a:r>
              <a:rPr lang="en-US" sz="1400"/>
              <a:t>          secara bertahap </a:t>
            </a:r>
            <a:r>
              <a:rPr lang="en-US" sz="900" b="1"/>
              <a:t>[Jerry GB,1998]</a:t>
            </a:r>
            <a:r>
              <a:rPr lang="en-US" sz="1400"/>
              <a:t>.  </a:t>
            </a:r>
          </a:p>
          <a:p>
            <a:pPr algn="just"/>
            <a:endParaRPr lang="en-US" sz="1400"/>
          </a:p>
          <a:p>
            <a:pPr algn="just"/>
            <a:r>
              <a:rPr lang="en-US" sz="1400"/>
              <a:t>        - memiliki kekuatan (</a:t>
            </a:r>
            <a:r>
              <a:rPr lang="en-US" sz="1400" i="1"/>
              <a:t>strength</a:t>
            </a:r>
            <a:r>
              <a:rPr lang="en-US" sz="1400"/>
              <a:t>) dan kekakuan spesifik</a:t>
            </a:r>
          </a:p>
          <a:p>
            <a:pPr algn="just"/>
            <a:r>
              <a:rPr lang="en-US" sz="1400"/>
              <a:t>          (</a:t>
            </a:r>
            <a:r>
              <a:rPr lang="en-US" sz="1400" i="1"/>
              <a:t>specific stiffness</a:t>
            </a:r>
            <a:r>
              <a:rPr lang="en-US" sz="1400"/>
              <a:t>) yang tinggi, koefisien muai panasnya</a:t>
            </a:r>
          </a:p>
          <a:p>
            <a:pPr algn="just"/>
            <a:r>
              <a:rPr lang="en-US" sz="1400"/>
              <a:t>          (</a:t>
            </a:r>
            <a:r>
              <a:rPr lang="en-US" sz="1400" i="1"/>
              <a:t>Coeffisient of Thermal Expansion</a:t>
            </a:r>
            <a:r>
              <a:rPr lang="en-US" sz="1400"/>
              <a:t> / CTE) rendah sekali</a:t>
            </a:r>
          </a:p>
          <a:p>
            <a:pPr algn="just"/>
            <a:r>
              <a:rPr lang="en-US" sz="1400"/>
              <a:t>          hampir mendekati nol. </a:t>
            </a:r>
          </a:p>
          <a:p>
            <a:pPr algn="just"/>
            <a:endParaRPr lang="en-US" sz="1400"/>
          </a:p>
          <a:p>
            <a:pPr algn="just"/>
            <a:r>
              <a:rPr lang="en-US" sz="1400"/>
              <a:t>        - ketahanan ausnya cukup tinggi (</a:t>
            </a:r>
            <a:r>
              <a:rPr lang="en-US" sz="1400" i="1"/>
              <a:t>high wear resistance</a:t>
            </a:r>
            <a:r>
              <a:rPr lang="en-US" sz="1400"/>
              <a:t>),</a:t>
            </a:r>
          </a:p>
          <a:p>
            <a:pPr algn="just"/>
            <a:r>
              <a:rPr lang="en-US" sz="1400"/>
              <a:t>          ketahanan deformasi panasnya (rasio konduktivitas panas</a:t>
            </a:r>
          </a:p>
          <a:p>
            <a:pPr algn="just"/>
            <a:r>
              <a:rPr lang="en-US" sz="1400"/>
              <a:t>          terhadap koefisien muai panas) cukup baik, dapat</a:t>
            </a:r>
          </a:p>
          <a:p>
            <a:pPr algn="just"/>
            <a:r>
              <a:rPr lang="en-US" sz="1400"/>
              <a:t>          digunakan luas untuk bidang industri, karena dapat</a:t>
            </a:r>
          </a:p>
          <a:p>
            <a:pPr algn="just"/>
            <a:r>
              <a:rPr lang="en-US" sz="1400"/>
              <a:t>          diproses </a:t>
            </a:r>
            <a:r>
              <a:rPr lang="en-US" sz="900" b="1"/>
              <a:t>[WS Johnson,1987]</a:t>
            </a:r>
            <a:r>
              <a:rPr lang="en-US" sz="1400"/>
              <a:t>.</a:t>
            </a:r>
            <a:r>
              <a:rPr lang="en-US" sz="900"/>
              <a:t> </a:t>
            </a:r>
          </a:p>
        </p:txBody>
      </p:sp>
      <p:pic>
        <p:nvPicPr>
          <p:cNvPr id="2458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03581">
            <a:off x="304800" y="3276600"/>
            <a:ext cx="2438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90355">
            <a:off x="1149350" y="4841875"/>
            <a:ext cx="15700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852849"/>
      </p:ext>
    </p:extLst>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641350"/>
            <a:ext cx="483235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6938" y="1570038"/>
            <a:ext cx="244316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AutoShape 4"/>
          <p:cNvSpPr>
            <a:spLocks noChangeArrowheads="1"/>
          </p:cNvSpPr>
          <p:nvPr/>
        </p:nvSpPr>
        <p:spPr bwMode="auto">
          <a:xfrm rot="-5400000">
            <a:off x="3671094" y="150019"/>
            <a:ext cx="1106487" cy="7356475"/>
          </a:xfrm>
          <a:prstGeom prst="curvedRightArrow">
            <a:avLst>
              <a:gd name="adj1" fmla="val 163042"/>
              <a:gd name="adj2" fmla="val 312879"/>
              <a:gd name="adj3" fmla="val 68801"/>
            </a:avLst>
          </a:prstGeom>
          <a:solidFill>
            <a:srgbClr val="FFFFFF"/>
          </a:solidFill>
          <a:ln w="9525">
            <a:solidFill>
              <a:srgbClr val="000000"/>
            </a:solidFill>
            <a:miter lim="800000"/>
            <a:headEnd/>
            <a:tailEnd/>
          </a:ln>
        </p:spPr>
        <p:txBody>
          <a:bodyPr/>
          <a:lstStyle/>
          <a:p>
            <a:endParaRPr lang="id-ID"/>
          </a:p>
        </p:txBody>
      </p:sp>
      <p:sp>
        <p:nvSpPr>
          <p:cNvPr id="25605" name="Rectangle 4"/>
          <p:cNvSpPr>
            <a:spLocks noChangeArrowheads="1"/>
          </p:cNvSpPr>
          <p:nvPr/>
        </p:nvSpPr>
        <p:spPr bwMode="auto">
          <a:xfrm>
            <a:off x="2455863" y="4949825"/>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Gambar.  Mobil Jimny Katana tahun 1984</a:t>
            </a:r>
          </a:p>
        </p:txBody>
      </p:sp>
      <p:pic>
        <p:nvPicPr>
          <p:cNvPr id="25606" name="Picture 5" descr="DSCN22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4762500"/>
            <a:ext cx="211455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6" descr="DSCN2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363" y="4830763"/>
            <a:ext cx="2087562"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756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utoShape 9"/>
          <p:cNvSpPr>
            <a:spLocks noChangeArrowheads="1"/>
          </p:cNvSpPr>
          <p:nvPr/>
        </p:nvSpPr>
        <p:spPr bwMode="auto">
          <a:xfrm>
            <a:off x="463550" y="196850"/>
            <a:ext cx="8285163" cy="608013"/>
          </a:xfrm>
          <a:prstGeom prst="roundRect">
            <a:avLst>
              <a:gd name="adj" fmla="val 16667"/>
            </a:avLst>
          </a:prstGeom>
          <a:solidFill>
            <a:srgbClr val="FDB5EF"/>
          </a:solidFill>
          <a:ln w="9525">
            <a:solidFill>
              <a:srgbClr val="000000"/>
            </a:solidFill>
            <a:round/>
            <a:headEnd/>
            <a:tailEnd/>
          </a:ln>
        </p:spPr>
        <p:txBody>
          <a:bodyPr/>
          <a:lstStyle/>
          <a:p>
            <a:pPr marL="342900" indent="-342900">
              <a:defRPr/>
            </a:pPr>
            <a:r>
              <a:rPr lang="sv-SE" sz="2000" b="1" dirty="0">
                <a:solidFill>
                  <a:schemeClr val="tx2">
                    <a:lumMod val="65000"/>
                    <a:lumOff val="35000"/>
                  </a:schemeClr>
                </a:solidFill>
                <a:latin typeface="Times New Roman" pitchFamily="18" charset="0"/>
              </a:rPr>
              <a:t>Perhitungan dan gambar yang matang untuk </a:t>
            </a:r>
            <a:r>
              <a:rPr lang="sv-SE" sz="2000" b="1" i="1" dirty="0">
                <a:solidFill>
                  <a:schemeClr val="tx2">
                    <a:lumMod val="65000"/>
                    <a:lumOff val="35000"/>
                  </a:schemeClr>
                </a:solidFill>
                <a:latin typeface="Times New Roman" pitchFamily="18" charset="0"/>
              </a:rPr>
              <a:t>drum brake</a:t>
            </a:r>
            <a:r>
              <a:rPr lang="sv-SE" sz="2000" b="1" dirty="0">
                <a:solidFill>
                  <a:schemeClr val="tx2">
                    <a:lumMod val="65000"/>
                    <a:lumOff val="35000"/>
                  </a:schemeClr>
                </a:solidFill>
                <a:latin typeface="Times New Roman" pitchFamily="18" charset="0"/>
              </a:rPr>
              <a:t> </a:t>
            </a:r>
            <a:r>
              <a:rPr lang="id-ID" sz="2000" b="1" dirty="0">
                <a:solidFill>
                  <a:schemeClr val="tx2">
                    <a:lumMod val="65000"/>
                    <a:lumOff val="35000"/>
                  </a:schemeClr>
                </a:solidFill>
                <a:latin typeface="Times New Roman" pitchFamily="18" charset="0"/>
              </a:rPr>
              <a:t>dengan ANSYS</a:t>
            </a:r>
            <a:r>
              <a:rPr lang="en-US" sz="2000" b="1" dirty="0">
                <a:solidFill>
                  <a:schemeClr val="tx2">
                    <a:lumMod val="65000"/>
                    <a:lumOff val="35000"/>
                  </a:schemeClr>
                </a:solidFill>
                <a:latin typeface="Times New Roman" pitchFamily="18" charset="0"/>
              </a:rPr>
              <a:t>    </a:t>
            </a:r>
            <a:endParaRPr lang="en-US" sz="2000" dirty="0">
              <a:solidFill>
                <a:schemeClr val="tx2">
                  <a:lumMod val="65000"/>
                  <a:lumOff val="35000"/>
                </a:schemeClr>
              </a:solidFill>
              <a:latin typeface="Times New Roman" pitchFamily="18" charset="0"/>
            </a:endParaRPr>
          </a:p>
        </p:txBody>
      </p:sp>
      <p:sp>
        <p:nvSpPr>
          <p:cNvPr id="28675" name="TextBox 2"/>
          <p:cNvSpPr txBox="1">
            <a:spLocks noChangeArrowheads="1"/>
          </p:cNvSpPr>
          <p:nvPr/>
        </p:nvSpPr>
        <p:spPr bwMode="auto">
          <a:xfrm>
            <a:off x="1643063" y="242887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id-ID"/>
          </a:p>
        </p:txBody>
      </p:sp>
      <p:pic>
        <p:nvPicPr>
          <p:cNvPr id="28676" name="Picture 2" descr="Simulation_Report_Files/Figure00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 y="1587500"/>
            <a:ext cx="181451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descr="Simulation_Report_Files/Figure00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8575" y="1627188"/>
            <a:ext cx="164306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Simulation_Report_Files/Figure00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6288" y="1641475"/>
            <a:ext cx="15716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Simulation_Report_Files/Figure00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6538" y="1668463"/>
            <a:ext cx="164306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188" y="3857625"/>
            <a:ext cx="25717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7" descr="REMHIBAH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6313" y="3857625"/>
            <a:ext cx="26479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2143125" y="2928938"/>
            <a:ext cx="357188" cy="1587"/>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4143375" y="2928938"/>
            <a:ext cx="428625" cy="1587"/>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6143625" y="2928938"/>
            <a:ext cx="428625" cy="1587"/>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rot="5400000">
            <a:off x="1213644" y="3715544"/>
            <a:ext cx="142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85875" y="3786188"/>
            <a:ext cx="614362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7340600" y="3697288"/>
            <a:ext cx="142875" cy="349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38251"/>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69487" y="3046768"/>
            <a:ext cx="7258050" cy="1436688"/>
          </a:xfrm>
          <a:prstGeom prst="rect">
            <a:avLst/>
          </a:prstGeom>
          <a:noFill/>
          <a:ln w="9525">
            <a:noFill/>
            <a:miter lim="800000"/>
            <a:headEnd/>
            <a:tailEnd/>
          </a:ln>
          <a:effectLst/>
        </p:spPr>
        <p:txBody>
          <a:bodyPr>
            <a:spAutoFit/>
          </a:bodyPr>
          <a:lstStyle/>
          <a:p>
            <a:pPr>
              <a:defRPr/>
            </a:pPr>
            <a:r>
              <a:rPr lang="sv-SE" sz="1600" dirty="0">
                <a:latin typeface="Tahoma" pitchFamily="34" charset="0"/>
              </a:rPr>
              <a:t>Pencampuran antara SiC dengan Al murni pada suhu 600</a:t>
            </a:r>
            <a:r>
              <a:rPr lang="sv-SE" sz="1600" baseline="30000" dirty="0">
                <a:latin typeface="Tahoma" pitchFamily="34" charset="0"/>
              </a:rPr>
              <a:t>o</a:t>
            </a:r>
            <a:r>
              <a:rPr lang="sv-SE" sz="1600" dirty="0">
                <a:latin typeface="Tahoma" pitchFamily="34" charset="0"/>
              </a:rPr>
              <a:t>C – 800</a:t>
            </a:r>
            <a:r>
              <a:rPr lang="sv-SE" sz="1600" baseline="30000" dirty="0">
                <a:latin typeface="Tahoma" pitchFamily="34" charset="0"/>
              </a:rPr>
              <a:t>o</a:t>
            </a:r>
            <a:r>
              <a:rPr lang="sv-SE" sz="1600" dirty="0">
                <a:latin typeface="Tahoma" pitchFamily="34" charset="0"/>
              </a:rPr>
              <a:t>C, akan  </a:t>
            </a:r>
            <a:endParaRPr lang="id-ID" sz="1600" dirty="0">
              <a:latin typeface="Tahoma" pitchFamily="34" charset="0"/>
            </a:endParaRPr>
          </a:p>
          <a:p>
            <a:pPr marL="342900" indent="-342900">
              <a:defRPr/>
            </a:pPr>
            <a:r>
              <a:rPr lang="id-ID" sz="1600" dirty="0">
                <a:latin typeface="Tahoma" pitchFamily="34" charset="0"/>
              </a:rPr>
              <a:t>      </a:t>
            </a:r>
            <a:r>
              <a:rPr lang="sv-SE" sz="1600" dirty="0">
                <a:latin typeface="Tahoma" pitchFamily="34" charset="0"/>
              </a:rPr>
              <a:t>muncul senyawa </a:t>
            </a:r>
            <a:r>
              <a:rPr lang="en-US" sz="1600" b="1" dirty="0" err="1">
                <a:solidFill>
                  <a:srgbClr val="FF0000"/>
                </a:solidFill>
                <a:latin typeface="Tahoma" pitchFamily="34" charset="0"/>
                <a:sym typeface="Wingdings" pitchFamily="2" charset="2"/>
              </a:rPr>
              <a:t>aluminium</a:t>
            </a:r>
            <a:r>
              <a:rPr lang="en-US" sz="1600" b="1" dirty="0">
                <a:solidFill>
                  <a:srgbClr val="FF0000"/>
                </a:solidFill>
                <a:latin typeface="Tahoma" pitchFamily="34" charset="0"/>
                <a:sym typeface="Wingdings" pitchFamily="2" charset="2"/>
              </a:rPr>
              <a:t> </a:t>
            </a:r>
            <a:r>
              <a:rPr lang="en-US" sz="1600" b="1" dirty="0" err="1">
                <a:solidFill>
                  <a:srgbClr val="FF0000"/>
                </a:solidFill>
                <a:latin typeface="Tahoma" pitchFamily="34" charset="0"/>
                <a:sym typeface="Wingdings" pitchFamily="2" charset="2"/>
              </a:rPr>
              <a:t>karbida</a:t>
            </a:r>
            <a:r>
              <a:rPr lang="en-US" sz="1600" dirty="0">
                <a:solidFill>
                  <a:srgbClr val="FF0000"/>
                </a:solidFill>
                <a:latin typeface="Tahoma" pitchFamily="34" charset="0"/>
                <a:sym typeface="Wingdings" pitchFamily="2" charset="2"/>
              </a:rPr>
              <a:t> (</a:t>
            </a:r>
            <a:r>
              <a:rPr lang="sv-SE" sz="1600" b="1" dirty="0">
                <a:solidFill>
                  <a:srgbClr val="FF0000"/>
                </a:solidFill>
                <a:latin typeface="Tahoma" pitchFamily="34" charset="0"/>
              </a:rPr>
              <a:t>Al</a:t>
            </a:r>
            <a:r>
              <a:rPr lang="sv-SE" sz="1600" b="1" baseline="-25000" dirty="0">
                <a:solidFill>
                  <a:srgbClr val="FF0000"/>
                </a:solidFill>
                <a:latin typeface="Tahoma" pitchFamily="34" charset="0"/>
              </a:rPr>
              <a:t>4</a:t>
            </a:r>
            <a:r>
              <a:rPr lang="sv-SE" sz="1600" b="1" dirty="0">
                <a:solidFill>
                  <a:srgbClr val="FF0000"/>
                </a:solidFill>
                <a:latin typeface="Tahoma" pitchFamily="34" charset="0"/>
              </a:rPr>
              <a:t>C</a:t>
            </a:r>
            <a:r>
              <a:rPr lang="sv-SE" sz="1600" b="1" baseline="-25000" dirty="0">
                <a:solidFill>
                  <a:srgbClr val="FF0000"/>
                </a:solidFill>
                <a:latin typeface="Tahoma" pitchFamily="34" charset="0"/>
              </a:rPr>
              <a:t>3</a:t>
            </a:r>
            <a:r>
              <a:rPr lang="sv-SE" sz="1600" dirty="0">
                <a:solidFill>
                  <a:srgbClr val="FF0000"/>
                </a:solidFill>
                <a:latin typeface="Tahoma" pitchFamily="34" charset="0"/>
              </a:rPr>
              <a:t>)</a:t>
            </a:r>
            <a:r>
              <a:rPr lang="sv-SE" sz="1600" dirty="0">
                <a:solidFill>
                  <a:schemeClr val="accent1">
                    <a:lumMod val="75000"/>
                  </a:schemeClr>
                </a:solidFill>
                <a:latin typeface="Tahoma" pitchFamily="34" charset="0"/>
              </a:rPr>
              <a:t>, </a:t>
            </a:r>
            <a:r>
              <a:rPr lang="sv-SE" sz="1600" dirty="0">
                <a:latin typeface="Tahoma" pitchFamily="34" charset="0"/>
              </a:rPr>
              <a:t>artinya terjadi reaksi kimia </a:t>
            </a:r>
            <a:r>
              <a:rPr lang="sv-SE" sz="1600" dirty="0" smtClean="0">
                <a:latin typeface="Tahoma" pitchFamily="34" charset="0"/>
              </a:rPr>
              <a:t> seperti </a:t>
            </a:r>
            <a:r>
              <a:rPr lang="sv-SE" sz="1600" dirty="0">
                <a:latin typeface="Tahoma" pitchFamily="34" charset="0"/>
              </a:rPr>
              <a:t>persamaan di bawah ini: </a:t>
            </a:r>
          </a:p>
          <a:p>
            <a:pPr>
              <a:defRPr/>
            </a:pPr>
            <a:endParaRPr lang="en-US" sz="1600" dirty="0">
              <a:latin typeface="Tahoma" pitchFamily="34" charset="0"/>
            </a:endParaRPr>
          </a:p>
          <a:p>
            <a:pPr>
              <a:spcBef>
                <a:spcPct val="50000"/>
              </a:spcBef>
              <a:defRPr/>
            </a:pPr>
            <a:r>
              <a:rPr lang="sv-SE" sz="1600" dirty="0">
                <a:latin typeface="Tahoma" pitchFamily="34" charset="0"/>
              </a:rPr>
              <a:t>                    </a:t>
            </a:r>
            <a:r>
              <a:rPr lang="sv-SE" sz="1600" dirty="0">
                <a:solidFill>
                  <a:srgbClr val="FF0000"/>
                </a:solidFill>
                <a:latin typeface="Tahoma" pitchFamily="34" charset="0"/>
              </a:rPr>
              <a:t>4 Al</a:t>
            </a:r>
            <a:r>
              <a:rPr lang="sv-SE" sz="1600" baseline="-25000" dirty="0">
                <a:solidFill>
                  <a:srgbClr val="FF0000"/>
                </a:solidFill>
                <a:latin typeface="Tahoma" pitchFamily="34" charset="0"/>
              </a:rPr>
              <a:t>(l)</a:t>
            </a:r>
            <a:r>
              <a:rPr lang="sv-SE" sz="1600" dirty="0">
                <a:solidFill>
                  <a:srgbClr val="FF0000"/>
                </a:solidFill>
                <a:latin typeface="Tahoma" pitchFamily="34" charset="0"/>
              </a:rPr>
              <a:t> + 3 SiC</a:t>
            </a:r>
            <a:r>
              <a:rPr lang="sv-SE" sz="1600" baseline="-25000" dirty="0">
                <a:solidFill>
                  <a:srgbClr val="FF0000"/>
                </a:solidFill>
                <a:latin typeface="Tahoma" pitchFamily="34" charset="0"/>
              </a:rPr>
              <a:t>(s)</a:t>
            </a:r>
            <a:r>
              <a:rPr lang="sv-SE" sz="1600" dirty="0">
                <a:solidFill>
                  <a:srgbClr val="FF0000"/>
                </a:solidFill>
                <a:latin typeface="Tahoma" pitchFamily="34" charset="0"/>
              </a:rPr>
              <a:t> </a:t>
            </a:r>
            <a:r>
              <a:rPr lang="sv-SE" sz="1600" dirty="0">
                <a:solidFill>
                  <a:srgbClr val="FF0000"/>
                </a:solidFill>
                <a:latin typeface="Tahoma" pitchFamily="34" charset="0"/>
                <a:sym typeface="Wingdings" pitchFamily="2" charset="2"/>
              </a:rPr>
              <a:t></a:t>
            </a:r>
            <a:r>
              <a:rPr lang="sv-SE" sz="1600" dirty="0">
                <a:solidFill>
                  <a:srgbClr val="FF0000"/>
                </a:solidFill>
                <a:latin typeface="Tahoma" pitchFamily="34" charset="0"/>
              </a:rPr>
              <a:t> Al</a:t>
            </a:r>
            <a:r>
              <a:rPr lang="sv-SE" sz="1600" baseline="-25000" dirty="0">
                <a:solidFill>
                  <a:srgbClr val="FF0000"/>
                </a:solidFill>
                <a:latin typeface="Tahoma" pitchFamily="34" charset="0"/>
              </a:rPr>
              <a:t>4</a:t>
            </a:r>
            <a:r>
              <a:rPr lang="sv-SE" sz="1600" dirty="0">
                <a:solidFill>
                  <a:srgbClr val="FF0000"/>
                </a:solidFill>
                <a:latin typeface="Tahoma" pitchFamily="34" charset="0"/>
              </a:rPr>
              <a:t>C</a:t>
            </a:r>
            <a:r>
              <a:rPr lang="sv-SE" sz="1600" baseline="-25000" dirty="0">
                <a:solidFill>
                  <a:srgbClr val="FF0000"/>
                </a:solidFill>
                <a:latin typeface="Tahoma" pitchFamily="34" charset="0"/>
              </a:rPr>
              <a:t>3</a:t>
            </a:r>
            <a:r>
              <a:rPr lang="sv-SE" sz="1600" baseline="-25000" dirty="0">
                <a:solidFill>
                  <a:srgbClr val="FF0000"/>
                </a:solidFill>
                <a:latin typeface="Tahoma" pitchFamily="34" charset="0"/>
                <a:sym typeface="Wingdings" pitchFamily="2" charset="2"/>
              </a:rPr>
              <a:t>(s)</a:t>
            </a:r>
            <a:r>
              <a:rPr lang="sv-SE" sz="1600" dirty="0">
                <a:solidFill>
                  <a:srgbClr val="FF0000"/>
                </a:solidFill>
                <a:latin typeface="Tahoma" pitchFamily="34" charset="0"/>
                <a:sym typeface="Wingdings" pitchFamily="2" charset="2"/>
              </a:rPr>
              <a:t> + Si</a:t>
            </a:r>
            <a:r>
              <a:rPr lang="sv-SE" sz="1600" baseline="-25000" dirty="0">
                <a:solidFill>
                  <a:srgbClr val="FF0000"/>
                </a:solidFill>
                <a:latin typeface="Tahoma" pitchFamily="34" charset="0"/>
                <a:sym typeface="Wingdings" pitchFamily="2" charset="2"/>
              </a:rPr>
              <a:t>(s)</a:t>
            </a:r>
            <a:endParaRPr lang="en-US" sz="1600" dirty="0">
              <a:solidFill>
                <a:srgbClr val="FF0000"/>
              </a:solidFill>
              <a:latin typeface="Tahoma" pitchFamily="34" charset="0"/>
              <a:sym typeface="Wingdings" pitchFamily="2" charset="2"/>
            </a:endParaRPr>
          </a:p>
        </p:txBody>
      </p:sp>
      <p:sp>
        <p:nvSpPr>
          <p:cNvPr id="26627" name="Rectangle 4"/>
          <p:cNvSpPr>
            <a:spLocks noChangeArrowheads="1"/>
          </p:cNvSpPr>
          <p:nvPr/>
        </p:nvSpPr>
        <p:spPr bwMode="auto">
          <a:xfrm>
            <a:off x="1173163" y="4491038"/>
            <a:ext cx="67865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err="1">
                <a:latin typeface="Tahoma" pitchFamily="34" charset="0"/>
                <a:sym typeface="Wingdings" pitchFamily="2" charset="2"/>
              </a:rPr>
              <a:t>Aluminium</a:t>
            </a:r>
            <a:r>
              <a:rPr lang="en-US" sz="1400" dirty="0">
                <a:latin typeface="Tahoma" pitchFamily="34" charset="0"/>
                <a:sym typeface="Wingdings" pitchFamily="2" charset="2"/>
              </a:rPr>
              <a:t> </a:t>
            </a:r>
            <a:r>
              <a:rPr lang="en-US" sz="1400" dirty="0" err="1">
                <a:latin typeface="Tahoma" pitchFamily="34" charset="0"/>
                <a:sym typeface="Wingdings" pitchFamily="2" charset="2"/>
              </a:rPr>
              <a:t>karbida</a:t>
            </a:r>
            <a:r>
              <a:rPr lang="en-US" sz="1400" dirty="0">
                <a:latin typeface="Tahoma" pitchFamily="34" charset="0"/>
                <a:sym typeface="Wingdings" pitchFamily="2" charset="2"/>
              </a:rPr>
              <a:t> </a:t>
            </a:r>
            <a:r>
              <a:rPr lang="en-US" sz="1400" dirty="0" err="1">
                <a:latin typeface="Tahoma" pitchFamily="34" charset="0"/>
                <a:sym typeface="Wingdings" pitchFamily="2" charset="2"/>
              </a:rPr>
              <a:t>ini</a:t>
            </a:r>
            <a:r>
              <a:rPr lang="en-US" sz="1400" dirty="0">
                <a:latin typeface="Tahoma" pitchFamily="34" charset="0"/>
                <a:sym typeface="Wingdings" pitchFamily="2" charset="2"/>
              </a:rPr>
              <a:t> </a:t>
            </a:r>
            <a:r>
              <a:rPr lang="en-US" sz="1400" dirty="0" err="1">
                <a:latin typeface="Tahoma" pitchFamily="34" charset="0"/>
                <a:sym typeface="Wingdings" pitchFamily="2" charset="2"/>
              </a:rPr>
              <a:t>bersifat</a:t>
            </a:r>
            <a:r>
              <a:rPr lang="en-US" sz="1400" dirty="0">
                <a:latin typeface="Tahoma" pitchFamily="34" charset="0"/>
                <a:sym typeface="Wingdings" pitchFamily="2" charset="2"/>
              </a:rPr>
              <a:t>:</a:t>
            </a:r>
          </a:p>
          <a:p>
            <a:endParaRPr lang="en-US" sz="1400" dirty="0">
              <a:latin typeface="Tahoma" pitchFamily="34" charset="0"/>
              <a:sym typeface="Wingdings" pitchFamily="2" charset="2"/>
            </a:endParaRPr>
          </a:p>
          <a:p>
            <a:r>
              <a:rPr lang="en-US" sz="1400" dirty="0">
                <a:latin typeface="Tahoma" pitchFamily="34" charset="0"/>
                <a:sym typeface="Wingdings" pitchFamily="2" charset="2"/>
              </a:rPr>
              <a:t>    - </a:t>
            </a:r>
            <a:r>
              <a:rPr lang="en-US" sz="1400" dirty="0" err="1">
                <a:latin typeface="Tahoma" pitchFamily="34" charset="0"/>
                <a:sym typeface="Wingdings" pitchFamily="2" charset="2"/>
              </a:rPr>
              <a:t>Rapuh</a:t>
            </a:r>
            <a:r>
              <a:rPr lang="en-US" sz="1400" dirty="0">
                <a:latin typeface="Tahoma" pitchFamily="34" charset="0"/>
                <a:sym typeface="Wingdings" pitchFamily="2" charset="2"/>
              </a:rPr>
              <a:t> (</a:t>
            </a:r>
            <a:r>
              <a:rPr lang="en-US" sz="1400" i="1" dirty="0">
                <a:latin typeface="Tahoma" pitchFamily="34" charset="0"/>
                <a:sym typeface="Wingdings" pitchFamily="2" charset="2"/>
              </a:rPr>
              <a:t>brittle</a:t>
            </a:r>
            <a:r>
              <a:rPr lang="en-US" sz="1400" dirty="0">
                <a:latin typeface="Tahoma" pitchFamily="34" charset="0"/>
                <a:sym typeface="Wingdings" pitchFamily="2" charset="2"/>
              </a:rPr>
              <a:t>) </a:t>
            </a:r>
          </a:p>
          <a:p>
            <a:r>
              <a:rPr lang="en-US" sz="1400" dirty="0">
                <a:latin typeface="Tahoma" pitchFamily="34" charset="0"/>
                <a:sym typeface="Wingdings" pitchFamily="2" charset="2"/>
              </a:rPr>
              <a:t>    - </a:t>
            </a:r>
            <a:r>
              <a:rPr lang="en-US" sz="1400" dirty="0" err="1">
                <a:latin typeface="Tahoma" pitchFamily="34" charset="0"/>
                <a:sym typeface="Wingdings" pitchFamily="2" charset="2"/>
              </a:rPr>
              <a:t>Tidak</a:t>
            </a:r>
            <a:r>
              <a:rPr lang="en-US" sz="1400" dirty="0">
                <a:latin typeface="Tahoma" pitchFamily="34" charset="0"/>
                <a:sym typeface="Wingdings" pitchFamily="2" charset="2"/>
              </a:rPr>
              <a:t> </a:t>
            </a:r>
            <a:r>
              <a:rPr lang="en-US" sz="1400" dirty="0" err="1">
                <a:latin typeface="Tahoma" pitchFamily="34" charset="0"/>
                <a:sym typeface="Wingdings" pitchFamily="2" charset="2"/>
              </a:rPr>
              <a:t>dapat</a:t>
            </a:r>
            <a:r>
              <a:rPr lang="en-US" sz="1400" dirty="0">
                <a:latin typeface="Tahoma" pitchFamily="34" charset="0"/>
                <a:sym typeface="Wingdings" pitchFamily="2" charset="2"/>
              </a:rPr>
              <a:t> </a:t>
            </a:r>
            <a:r>
              <a:rPr lang="en-US" sz="1400" dirty="0" err="1">
                <a:latin typeface="Tahoma" pitchFamily="34" charset="0"/>
                <a:sym typeface="Wingdings" pitchFamily="2" charset="2"/>
              </a:rPr>
              <a:t>larut</a:t>
            </a:r>
            <a:r>
              <a:rPr lang="en-US" sz="1400" dirty="0">
                <a:latin typeface="Tahoma" pitchFamily="34" charset="0"/>
                <a:sym typeface="Wingdings" pitchFamily="2" charset="2"/>
              </a:rPr>
              <a:t> </a:t>
            </a:r>
            <a:r>
              <a:rPr lang="en-US" sz="1400" dirty="0" err="1">
                <a:latin typeface="Tahoma" pitchFamily="34" charset="0"/>
                <a:sym typeface="Wingdings" pitchFamily="2" charset="2"/>
              </a:rPr>
              <a:t>dalam</a:t>
            </a:r>
            <a:r>
              <a:rPr lang="en-US" sz="1400" dirty="0">
                <a:latin typeface="Tahoma" pitchFamily="34" charset="0"/>
                <a:sym typeface="Wingdings" pitchFamily="2" charset="2"/>
              </a:rPr>
              <a:t> </a:t>
            </a:r>
            <a:r>
              <a:rPr lang="en-US" sz="1400" dirty="0" err="1">
                <a:latin typeface="Tahoma" pitchFamily="34" charset="0"/>
                <a:sym typeface="Wingdings" pitchFamily="2" charset="2"/>
              </a:rPr>
              <a:t>aluminium</a:t>
            </a:r>
            <a:r>
              <a:rPr lang="en-US" sz="1400" dirty="0">
                <a:latin typeface="Tahoma" pitchFamily="34" charset="0"/>
                <a:sym typeface="Wingdings" pitchFamily="2" charset="2"/>
              </a:rPr>
              <a:t> yang </a:t>
            </a:r>
            <a:r>
              <a:rPr lang="en-US" sz="1400" dirty="0" err="1">
                <a:latin typeface="Tahoma" pitchFamily="34" charset="0"/>
                <a:sym typeface="Wingdings" pitchFamily="2" charset="2"/>
              </a:rPr>
              <a:t>telah</a:t>
            </a:r>
            <a:r>
              <a:rPr lang="en-US" sz="1400" dirty="0">
                <a:latin typeface="Tahoma" pitchFamily="34" charset="0"/>
                <a:sym typeface="Wingdings" pitchFamily="2" charset="2"/>
              </a:rPr>
              <a:t> </a:t>
            </a:r>
            <a:r>
              <a:rPr lang="en-US" sz="1400" dirty="0" err="1">
                <a:latin typeface="Tahoma" pitchFamily="34" charset="0"/>
                <a:sym typeface="Wingdings" pitchFamily="2" charset="2"/>
              </a:rPr>
              <a:t>cair</a:t>
            </a:r>
            <a:r>
              <a:rPr lang="en-US" sz="1400" dirty="0">
                <a:latin typeface="Tahoma" pitchFamily="34" charset="0"/>
                <a:sym typeface="Wingdings" pitchFamily="2" charset="2"/>
              </a:rPr>
              <a:t>. </a:t>
            </a:r>
          </a:p>
          <a:p>
            <a:r>
              <a:rPr lang="en-US" sz="1400" dirty="0">
                <a:latin typeface="Tahoma" pitchFamily="34" charset="0"/>
                <a:sym typeface="Wingdings" pitchFamily="2" charset="2"/>
              </a:rPr>
              <a:t>    - </a:t>
            </a:r>
            <a:r>
              <a:rPr lang="en-US" sz="1400" dirty="0" err="1">
                <a:latin typeface="Tahoma" pitchFamily="34" charset="0"/>
                <a:sym typeface="Wingdings" pitchFamily="2" charset="2"/>
              </a:rPr>
              <a:t>Membentuk</a:t>
            </a:r>
            <a:r>
              <a:rPr lang="en-US" sz="1400" dirty="0">
                <a:latin typeface="Tahoma" pitchFamily="34" charset="0"/>
                <a:sym typeface="Wingdings" pitchFamily="2" charset="2"/>
              </a:rPr>
              <a:t> </a:t>
            </a:r>
            <a:r>
              <a:rPr lang="en-US" sz="1400" dirty="0" err="1">
                <a:latin typeface="Tahoma" pitchFamily="34" charset="0"/>
                <a:sym typeface="Wingdings" pitchFamily="2" charset="2"/>
              </a:rPr>
              <a:t>lapisan</a:t>
            </a:r>
            <a:r>
              <a:rPr lang="en-US" sz="1400" dirty="0">
                <a:latin typeface="Tahoma" pitchFamily="34" charset="0"/>
                <a:sym typeface="Wingdings" pitchFamily="2" charset="2"/>
              </a:rPr>
              <a:t> </a:t>
            </a:r>
            <a:r>
              <a:rPr lang="en-US" sz="1400" dirty="0" err="1">
                <a:latin typeface="Tahoma" pitchFamily="34" charset="0"/>
                <a:sym typeface="Wingdings" pitchFamily="2" charset="2"/>
              </a:rPr>
              <a:t>kontinu</a:t>
            </a:r>
            <a:r>
              <a:rPr lang="en-US" sz="1400" dirty="0">
                <a:latin typeface="Tahoma" pitchFamily="34" charset="0"/>
                <a:sym typeface="Wingdings" pitchFamily="2" charset="2"/>
              </a:rPr>
              <a:t> </a:t>
            </a:r>
            <a:r>
              <a:rPr lang="en-US" sz="1400" dirty="0" err="1">
                <a:latin typeface="Tahoma" pitchFamily="34" charset="0"/>
                <a:sym typeface="Wingdings" pitchFamily="2" charset="2"/>
              </a:rPr>
              <a:t>maupun</a:t>
            </a:r>
            <a:r>
              <a:rPr lang="en-US" sz="1400" dirty="0">
                <a:latin typeface="Tahoma" pitchFamily="34" charset="0"/>
                <a:sym typeface="Wingdings" pitchFamily="2" charset="2"/>
              </a:rPr>
              <a:t> </a:t>
            </a:r>
            <a:r>
              <a:rPr lang="en-US" sz="1400" dirty="0" err="1">
                <a:latin typeface="Tahoma" pitchFamily="34" charset="0"/>
                <a:sym typeface="Wingdings" pitchFamily="2" charset="2"/>
              </a:rPr>
              <a:t>diskrit</a:t>
            </a:r>
            <a:r>
              <a:rPr lang="en-US" sz="1400" dirty="0">
                <a:latin typeface="Tahoma" pitchFamily="34" charset="0"/>
                <a:sym typeface="Wingdings" pitchFamily="2" charset="2"/>
              </a:rPr>
              <a:t> yang </a:t>
            </a:r>
            <a:r>
              <a:rPr lang="en-US" sz="1400" dirty="0" err="1">
                <a:latin typeface="Tahoma" pitchFamily="34" charset="0"/>
                <a:sym typeface="Wingdings" pitchFamily="2" charset="2"/>
              </a:rPr>
              <a:t>menyelubungi</a:t>
            </a:r>
            <a:r>
              <a:rPr lang="en-US" sz="1400" dirty="0">
                <a:latin typeface="Tahoma" pitchFamily="34" charset="0"/>
                <a:sym typeface="Wingdings" pitchFamily="2" charset="2"/>
              </a:rPr>
              <a:t> </a:t>
            </a:r>
            <a:r>
              <a:rPr lang="en-US" sz="1400" dirty="0" err="1">
                <a:latin typeface="Tahoma" pitchFamily="34" charset="0"/>
                <a:sym typeface="Wingdings" pitchFamily="2" charset="2"/>
              </a:rPr>
              <a:t>partikel</a:t>
            </a:r>
            <a:r>
              <a:rPr lang="en-US" sz="1400" dirty="0">
                <a:latin typeface="Tahoma" pitchFamily="34" charset="0"/>
                <a:sym typeface="Wingdings" pitchFamily="2" charset="2"/>
              </a:rPr>
              <a:t> </a:t>
            </a:r>
            <a:r>
              <a:rPr lang="en-US" sz="1400" dirty="0" err="1">
                <a:latin typeface="Tahoma" pitchFamily="34" charset="0"/>
                <a:sym typeface="Wingdings" pitchFamily="2" charset="2"/>
              </a:rPr>
              <a:t>SiC</a:t>
            </a:r>
            <a:r>
              <a:rPr lang="en-US" sz="1400" dirty="0">
                <a:latin typeface="Tahoma" pitchFamily="34" charset="0"/>
                <a:sym typeface="Wingdings" pitchFamily="2" charset="2"/>
              </a:rPr>
              <a:t>,</a:t>
            </a:r>
          </a:p>
          <a:p>
            <a:r>
              <a:rPr lang="en-US" sz="1400" dirty="0">
                <a:latin typeface="Tahoma" pitchFamily="34" charset="0"/>
                <a:sym typeface="Wingdings" pitchFamily="2" charset="2"/>
              </a:rPr>
              <a:t>      </a:t>
            </a:r>
            <a:r>
              <a:rPr lang="en-US" sz="1400" dirty="0" err="1">
                <a:latin typeface="Tahoma" pitchFamily="34" charset="0"/>
                <a:sym typeface="Wingdings" pitchFamily="2" charset="2"/>
              </a:rPr>
              <a:t>sehingga</a:t>
            </a:r>
            <a:r>
              <a:rPr lang="en-US" sz="1400" dirty="0">
                <a:latin typeface="Tahoma" pitchFamily="34" charset="0"/>
                <a:sym typeface="Wingdings" pitchFamily="2" charset="2"/>
              </a:rPr>
              <a:t> </a:t>
            </a:r>
            <a:r>
              <a:rPr lang="sv-SE" sz="1400" dirty="0">
                <a:latin typeface="Tahoma" pitchFamily="34" charset="0"/>
                <a:sym typeface="Wingdings" pitchFamily="2" charset="2"/>
              </a:rPr>
              <a:t> menyebabkan terjadinya retak antar muka </a:t>
            </a:r>
            <a:r>
              <a:rPr lang="es-ES" sz="1400" dirty="0">
                <a:latin typeface="Tahoma" pitchFamily="34" charset="0"/>
                <a:sym typeface="Wingdings" pitchFamily="2" charset="2"/>
              </a:rPr>
              <a:t>(</a:t>
            </a:r>
            <a:r>
              <a:rPr lang="es-ES" sz="1400" i="1" dirty="0">
                <a:latin typeface="Tahoma" pitchFamily="34" charset="0"/>
                <a:sym typeface="Wingdings" pitchFamily="2" charset="2"/>
              </a:rPr>
              <a:t>interface crack</a:t>
            </a:r>
            <a:r>
              <a:rPr lang="es-ES" sz="1400" dirty="0">
                <a:latin typeface="Tahoma" pitchFamily="34" charset="0"/>
                <a:sym typeface="Wingdings" pitchFamily="2" charset="2"/>
              </a:rPr>
              <a:t>) </a:t>
            </a:r>
            <a:r>
              <a:rPr lang="sv-SE" sz="1400" dirty="0">
                <a:latin typeface="Tahoma" pitchFamily="34" charset="0"/>
                <a:sym typeface="Wingdings" pitchFamily="2" charset="2"/>
              </a:rPr>
              <a:t>antara</a:t>
            </a:r>
          </a:p>
          <a:p>
            <a:r>
              <a:rPr lang="sv-SE" sz="1400" dirty="0">
                <a:latin typeface="Tahoma" pitchFamily="34" charset="0"/>
                <a:sym typeface="Wingdings" pitchFamily="2" charset="2"/>
              </a:rPr>
              <a:t>      matrik Al murni dengan penguat SiC.</a:t>
            </a:r>
          </a:p>
          <a:p>
            <a:r>
              <a:rPr lang="sv-SE" sz="1400" dirty="0">
                <a:latin typeface="Tahoma" pitchFamily="34" charset="0"/>
                <a:sym typeface="Wingdings" pitchFamily="2" charset="2"/>
              </a:rPr>
              <a:t>    - Senyawa ini mempunyai formasi energi bebas yang terbentuk dari tiap mol</a:t>
            </a:r>
          </a:p>
          <a:p>
            <a:r>
              <a:rPr lang="sv-SE" sz="1400" dirty="0">
                <a:latin typeface="Tahoma" pitchFamily="34" charset="0"/>
                <a:sym typeface="Wingdings" pitchFamily="2" charset="2"/>
              </a:rPr>
              <a:t>      karbon dan lebih stabil secara termodinamika dibandingkan dengan SiC </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177800"/>
            <a:ext cx="8255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9646"/>
      </p:ext>
    </p:extLst>
  </p:cSld>
  <p:clrMapOvr>
    <a:masterClrMapping/>
  </p:clrMapOvr>
  <p:transition>
    <p:wheel spokes="2"/>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9698" name="Picture 1" descr="D:\Penelitian dikti\penelitian\Strategi nasional\STranas Tahun I 2012\gambar cor drumbrake\DSCN24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588" y="258764"/>
            <a:ext cx="2906712"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D:\Penelitian dikti\penelitian\Strategi nasional\STranas Tahun I 2012\gambar cor drumbrake\DSCN24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075" y="258763"/>
            <a:ext cx="2347913"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D:\Penelitian dikti\penelitian\Strategi nasional\STranas Tahun I 2012\gambar cor drumbrake\DSCN22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2592388"/>
            <a:ext cx="21685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D:\Penelitian dikti\penelitian\Strategi nasional\STranas Tahun I 2012\gambar cor drumbrake\DSCN23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752732"/>
            <a:ext cx="22653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D:\Penelitian dikti\penelitian\Strategi nasional\STranas Tahun I 2012\gambar cor drumbrake\DSCN23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563" y="4038600"/>
            <a:ext cx="382111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6"/>
          <p:cNvSpPr txBox="1">
            <a:spLocks noChangeArrowheads="1"/>
          </p:cNvSpPr>
          <p:nvPr/>
        </p:nvSpPr>
        <p:spPr bwMode="auto">
          <a:xfrm>
            <a:off x="4449763" y="2470150"/>
            <a:ext cx="3794125" cy="523875"/>
          </a:xfrm>
          <a:prstGeom prst="rect">
            <a:avLst/>
          </a:prstGeom>
          <a:solidFill>
            <a:srgbClr val="ADF88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dirty="0"/>
              <a:t>Casting Process</a:t>
            </a:r>
            <a:endParaRPr lang="en-US" sz="2800" dirty="0"/>
          </a:p>
        </p:txBody>
      </p:sp>
    </p:spTree>
    <p:extLst>
      <p:ext uri="{BB962C8B-B14F-4D97-AF65-F5344CB8AC3E}">
        <p14:creationId xmlns:p14="http://schemas.microsoft.com/office/powerpoint/2010/main" val="2236646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0722" name="Picture 2" descr="DSCN25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1077913"/>
            <a:ext cx="37528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DSCN2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588" y="1092200"/>
            <a:ext cx="361632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DSCN25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8" y="3957638"/>
            <a:ext cx="35623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DSCN25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563" y="3998913"/>
            <a:ext cx="377983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Line 6"/>
          <p:cNvSpPr>
            <a:spLocks noChangeShapeType="1"/>
          </p:cNvSpPr>
          <p:nvPr/>
        </p:nvSpPr>
        <p:spPr bwMode="auto">
          <a:xfrm>
            <a:off x="2555875" y="5165725"/>
            <a:ext cx="0" cy="57150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27" name="Line 7"/>
          <p:cNvSpPr>
            <a:spLocks noChangeShapeType="1"/>
          </p:cNvSpPr>
          <p:nvPr/>
        </p:nvSpPr>
        <p:spPr bwMode="auto">
          <a:xfrm>
            <a:off x="4165600" y="5180013"/>
            <a:ext cx="0" cy="57150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28" name="Line 8"/>
          <p:cNvSpPr>
            <a:spLocks noChangeShapeType="1"/>
          </p:cNvSpPr>
          <p:nvPr/>
        </p:nvSpPr>
        <p:spPr bwMode="auto">
          <a:xfrm flipH="1">
            <a:off x="2533650" y="5581650"/>
            <a:ext cx="4572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9" name="Line 9"/>
          <p:cNvSpPr>
            <a:spLocks noChangeShapeType="1"/>
          </p:cNvSpPr>
          <p:nvPr/>
        </p:nvSpPr>
        <p:spPr bwMode="auto">
          <a:xfrm>
            <a:off x="3695700" y="5595938"/>
            <a:ext cx="4572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0" name="Rectangle 9"/>
          <p:cNvSpPr>
            <a:spLocks noChangeArrowheads="1"/>
          </p:cNvSpPr>
          <p:nvPr/>
        </p:nvSpPr>
        <p:spPr bwMode="auto">
          <a:xfrm>
            <a:off x="2874963" y="5427663"/>
            <a:ext cx="979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257,5 mm</a:t>
            </a:r>
          </a:p>
        </p:txBody>
      </p:sp>
      <p:sp>
        <p:nvSpPr>
          <p:cNvPr id="30731" name="Line 10"/>
          <p:cNvSpPr>
            <a:spLocks noChangeShapeType="1"/>
          </p:cNvSpPr>
          <p:nvPr/>
        </p:nvSpPr>
        <p:spPr bwMode="auto">
          <a:xfrm>
            <a:off x="3965575" y="4416425"/>
            <a:ext cx="4572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32" name="Line 11"/>
          <p:cNvSpPr>
            <a:spLocks noChangeShapeType="1"/>
          </p:cNvSpPr>
          <p:nvPr/>
        </p:nvSpPr>
        <p:spPr bwMode="auto">
          <a:xfrm>
            <a:off x="4175125" y="5208588"/>
            <a:ext cx="34448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733" name="Rectangle 13"/>
          <p:cNvSpPr>
            <a:spLocks noChangeArrowheads="1"/>
          </p:cNvSpPr>
          <p:nvPr/>
        </p:nvSpPr>
        <p:spPr bwMode="auto">
          <a:xfrm>
            <a:off x="4214813" y="4706938"/>
            <a:ext cx="830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66,1mm</a:t>
            </a:r>
          </a:p>
        </p:txBody>
      </p:sp>
      <p:sp>
        <p:nvSpPr>
          <p:cNvPr id="30734" name="Line 13"/>
          <p:cNvSpPr>
            <a:spLocks noChangeShapeType="1"/>
          </p:cNvSpPr>
          <p:nvPr/>
        </p:nvSpPr>
        <p:spPr bwMode="auto">
          <a:xfrm flipV="1">
            <a:off x="4367213" y="4483100"/>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5" name="Line 14"/>
          <p:cNvSpPr>
            <a:spLocks noChangeShapeType="1"/>
          </p:cNvSpPr>
          <p:nvPr/>
        </p:nvSpPr>
        <p:spPr bwMode="auto">
          <a:xfrm>
            <a:off x="4340225" y="499427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6" name="TextBox 16"/>
          <p:cNvSpPr txBox="1">
            <a:spLocks noChangeArrowheads="1"/>
          </p:cNvSpPr>
          <p:nvPr/>
        </p:nvSpPr>
        <p:spPr bwMode="auto">
          <a:xfrm>
            <a:off x="300038" y="273050"/>
            <a:ext cx="8285162" cy="830263"/>
          </a:xfrm>
          <a:prstGeom prst="rect">
            <a:avLst/>
          </a:prstGeom>
          <a:solidFill>
            <a:srgbClr val="ADF88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Hasil pengecoran </a:t>
            </a:r>
            <a:r>
              <a:rPr lang="en-US" sz="2400">
                <a:sym typeface="Wingdings" pitchFamily="2" charset="2"/>
              </a:rPr>
              <a:t> Drum brake dari material komposit matrik Al paduan dan penguat SiC</a:t>
            </a:r>
            <a:endParaRPr lang="en-US" sz="2400"/>
          </a:p>
        </p:txBody>
      </p:sp>
    </p:spTree>
    <p:extLst>
      <p:ext uri="{BB962C8B-B14F-4D97-AF65-F5344CB8AC3E}">
        <p14:creationId xmlns:p14="http://schemas.microsoft.com/office/powerpoint/2010/main" val="3940679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38D250FF-6FC9-479A-8791-DCA790DA2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2D9F08E-8673-4087-9905-14A280D130C2}"/>
              </a:ext>
            </a:extLst>
          </p:cNvPr>
          <p:cNvSpPr>
            <a:spLocks noGrp="1"/>
          </p:cNvSpPr>
          <p:nvPr>
            <p:ph type="title"/>
          </p:nvPr>
        </p:nvSpPr>
        <p:spPr>
          <a:xfrm>
            <a:off x="510117" y="669925"/>
            <a:ext cx="3071283" cy="5433695"/>
          </a:xfrm>
        </p:spPr>
        <p:txBody>
          <a:bodyPr vert="horz" lIns="91440" tIns="45720" rIns="91440" bIns="45720" rtlCol="0" anchor="t">
            <a:normAutofit/>
          </a:bodyPr>
          <a:lstStyle/>
          <a:p>
            <a:r>
              <a:rPr lang="en-US" sz="5400" dirty="0">
                <a:solidFill>
                  <a:srgbClr val="FFFFFF"/>
                </a:solidFill>
              </a:rPr>
              <a:t>Outline</a:t>
            </a:r>
          </a:p>
        </p:txBody>
      </p:sp>
      <p:graphicFrame>
        <p:nvGraphicFramePr>
          <p:cNvPr id="7" name="Content Placeholder 2">
            <a:extLst>
              <a:ext uri="{FF2B5EF4-FFF2-40B4-BE49-F238E27FC236}">
                <a16:creationId xmlns="" xmlns:a16="http://schemas.microsoft.com/office/drawing/2014/main" id="{905DA8A2-6ABA-41FA-B5F1-E7CF74A3E3FF}"/>
              </a:ext>
            </a:extLst>
          </p:cNvPr>
          <p:cNvGraphicFramePr>
            <a:graphicFrameLocks noGrp="1"/>
          </p:cNvGraphicFramePr>
          <p:nvPr>
            <p:ph idx="1"/>
            <p:extLst>
              <p:ext uri="{D42A27DB-BD31-4B8C-83A1-F6EECF244321}">
                <p14:modId xmlns:p14="http://schemas.microsoft.com/office/powerpoint/2010/main" val="3191863459"/>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9510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D:\Penelitian dikti\penelitian\Strategi nasional\STranas Tahun I 2012\gambar pemasangan drumbrake alsi\DSCN2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476250"/>
            <a:ext cx="33845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descr="D:\Penelitian dikti\penelitian\Strategi nasional\STranas Tahun I 2012\gambar pemasangan drumbrake alsi\DSCN2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914400"/>
            <a:ext cx="324802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descr="D:\Penelitian dikti\penelitian\Strategi nasional\STranas Tahun I 2012\gambar pemasangan drumbrake alsi\DSCN23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163" y="3930650"/>
            <a:ext cx="4052887"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4"/>
          <p:cNvSpPr txBox="1">
            <a:spLocks noChangeArrowheads="1"/>
          </p:cNvSpPr>
          <p:nvPr/>
        </p:nvSpPr>
        <p:spPr bwMode="auto">
          <a:xfrm>
            <a:off x="2511425" y="3370263"/>
            <a:ext cx="3506788" cy="461962"/>
          </a:xfrm>
          <a:prstGeom prst="rect">
            <a:avLst/>
          </a:prstGeom>
          <a:solidFill>
            <a:srgbClr val="ADF88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Uji lapangan </a:t>
            </a:r>
          </a:p>
        </p:txBody>
      </p:sp>
    </p:spTree>
    <p:extLst>
      <p:ext uri="{BB962C8B-B14F-4D97-AF65-F5344CB8AC3E}">
        <p14:creationId xmlns:p14="http://schemas.microsoft.com/office/powerpoint/2010/main" val="1647756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D:\Penelitian dikti\penelitian\Strategi nasional\STranas Tahun I 2012\gambar uji FEr\DSCN25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327025"/>
            <a:ext cx="418465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D:\Penelitian dikti\penelitian\Strategi nasional\STranas Tahun I 2012\gambar uji FEr\DSCN25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8" y="3425825"/>
            <a:ext cx="4625975"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341313" y="3876675"/>
            <a:ext cx="3506787" cy="2122488"/>
          </a:xfrm>
          <a:prstGeom prst="rect">
            <a:avLst/>
          </a:prstGeom>
          <a:solidFill>
            <a:srgbClr val="ADF88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Uji Faktor Efektivitas Rem (FER)</a:t>
            </a:r>
          </a:p>
          <a:p>
            <a:pPr eaLnBrk="1" hangingPunct="1"/>
            <a:r>
              <a:rPr lang="en-US"/>
              <a:t> </a:t>
            </a:r>
          </a:p>
          <a:p>
            <a:pPr eaLnBrk="1" hangingPunct="1"/>
            <a:r>
              <a:rPr lang="en-US"/>
              <a:t>di Dinas Perhubungan Kota Surabaya (UPTD                                   Pengujian Kendaraan Bermotor Wiyung)</a:t>
            </a:r>
          </a:p>
          <a:p>
            <a:pPr algn="ctr" eaLnBrk="1" hangingPunct="1"/>
            <a:r>
              <a:rPr lang="en-US" sz="2400"/>
              <a:t> </a:t>
            </a:r>
          </a:p>
        </p:txBody>
      </p:sp>
      <p:pic>
        <p:nvPicPr>
          <p:cNvPr id="32773" name="Picture 3" descr="DSCN25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8" y="346075"/>
            <a:ext cx="401161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238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8600" y="152400"/>
            <a:ext cx="4648200" cy="369888"/>
          </a:xfrm>
          <a:prstGeom prst="rect">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p:spPr>
        <p:txBody>
          <a:bodyPr>
            <a:spAutoFit/>
          </a:bodyPr>
          <a:lstStyle/>
          <a:p>
            <a:pPr>
              <a:defRPr/>
            </a:pPr>
            <a:r>
              <a:rPr lang="en-US" b="1" dirty="0" err="1">
                <a:solidFill>
                  <a:schemeClr val="accent3">
                    <a:lumMod val="20000"/>
                    <a:lumOff val="80000"/>
                  </a:schemeClr>
                </a:solidFill>
              </a:rPr>
              <a:t>Hasil</a:t>
            </a:r>
            <a:r>
              <a:rPr lang="en-US" b="1" dirty="0">
                <a:solidFill>
                  <a:schemeClr val="accent3">
                    <a:lumMod val="20000"/>
                    <a:lumOff val="80000"/>
                  </a:schemeClr>
                </a:solidFill>
              </a:rPr>
              <a:t> </a:t>
            </a:r>
            <a:r>
              <a:rPr lang="en-US" b="1" dirty="0" err="1">
                <a:solidFill>
                  <a:schemeClr val="accent3">
                    <a:lumMod val="20000"/>
                    <a:lumOff val="80000"/>
                  </a:schemeClr>
                </a:solidFill>
              </a:rPr>
              <a:t>Tahun</a:t>
            </a:r>
            <a:r>
              <a:rPr lang="en-US" b="1" dirty="0">
                <a:solidFill>
                  <a:schemeClr val="accent3">
                    <a:lumMod val="20000"/>
                    <a:lumOff val="80000"/>
                  </a:schemeClr>
                </a:solidFill>
              </a:rPr>
              <a:t> </a:t>
            </a:r>
            <a:r>
              <a:rPr lang="en-US" b="1" dirty="0" err="1">
                <a:solidFill>
                  <a:schemeClr val="accent3">
                    <a:lumMod val="20000"/>
                    <a:lumOff val="80000"/>
                  </a:schemeClr>
                </a:solidFill>
              </a:rPr>
              <a:t>Ketiga</a:t>
            </a:r>
            <a:r>
              <a:rPr lang="en-US" b="1" dirty="0">
                <a:solidFill>
                  <a:schemeClr val="accent3">
                    <a:lumMod val="20000"/>
                    <a:lumOff val="80000"/>
                  </a:schemeClr>
                </a:solidFill>
              </a:rPr>
              <a:t> -</a:t>
            </a:r>
            <a:r>
              <a:rPr lang="en-US" b="1" dirty="0">
                <a:solidFill>
                  <a:schemeClr val="accent3">
                    <a:lumMod val="20000"/>
                    <a:lumOff val="80000"/>
                  </a:schemeClr>
                </a:solidFill>
                <a:sym typeface="Wingdings" pitchFamily="2" charset="2"/>
              </a:rPr>
              <a:t>  </a:t>
            </a:r>
            <a:r>
              <a:rPr lang="en-US" b="1" dirty="0" err="1">
                <a:solidFill>
                  <a:schemeClr val="accent3">
                    <a:lumMod val="20000"/>
                    <a:lumOff val="80000"/>
                  </a:schemeClr>
                </a:solidFill>
                <a:sym typeface="Wingdings" pitchFamily="2" charset="2"/>
              </a:rPr>
              <a:t>Uji</a:t>
            </a:r>
            <a:r>
              <a:rPr lang="en-US" b="1" dirty="0">
                <a:solidFill>
                  <a:schemeClr val="accent3">
                    <a:lumMod val="20000"/>
                    <a:lumOff val="80000"/>
                  </a:schemeClr>
                </a:solidFill>
                <a:sym typeface="Wingdings" pitchFamily="2" charset="2"/>
              </a:rPr>
              <a:t> </a:t>
            </a:r>
            <a:r>
              <a:rPr lang="en-US" b="1" dirty="0" err="1">
                <a:solidFill>
                  <a:schemeClr val="accent3">
                    <a:lumMod val="20000"/>
                    <a:lumOff val="80000"/>
                  </a:schemeClr>
                </a:solidFill>
                <a:sym typeface="Wingdings" pitchFamily="2" charset="2"/>
              </a:rPr>
              <a:t>Produk</a:t>
            </a:r>
            <a:r>
              <a:rPr lang="en-US" b="1" dirty="0">
                <a:solidFill>
                  <a:schemeClr val="accent3">
                    <a:lumMod val="20000"/>
                    <a:lumOff val="80000"/>
                  </a:schemeClr>
                </a:solidFill>
                <a:sym typeface="Wingdings" pitchFamily="2" charset="2"/>
              </a:rPr>
              <a:t> </a:t>
            </a:r>
            <a:endParaRPr lang="en-US" b="1" dirty="0">
              <a:solidFill>
                <a:schemeClr val="accent3">
                  <a:lumMod val="20000"/>
                  <a:lumOff val="80000"/>
                </a:schemeClr>
              </a:solidFill>
            </a:endParaRPr>
          </a:p>
        </p:txBody>
      </p:sp>
      <p:pic>
        <p:nvPicPr>
          <p:cNvPr id="37892" name="Picture 4" descr="D:\Penelitian dikti\penelitian\Strategi nasional\Srtanas tahun ke III (2014)\photo drum brake avanza\DSCN04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893" name="AutoShape 5"/>
          <p:cNvCxnSpPr>
            <a:cxnSpLocks noChangeShapeType="1"/>
          </p:cNvCxnSpPr>
          <p:nvPr/>
        </p:nvCxnSpPr>
        <p:spPr bwMode="auto">
          <a:xfrm flipH="1">
            <a:off x="1828800" y="1371600"/>
            <a:ext cx="2000250" cy="714375"/>
          </a:xfrm>
          <a:prstGeom prst="straightConnector1">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cxnSp>
      <p:sp>
        <p:nvSpPr>
          <p:cNvPr id="37894" name="Oval 6"/>
          <p:cNvSpPr>
            <a:spLocks noChangeArrowheads="1"/>
          </p:cNvSpPr>
          <p:nvPr/>
        </p:nvSpPr>
        <p:spPr bwMode="auto">
          <a:xfrm>
            <a:off x="1524000" y="1981200"/>
            <a:ext cx="638175" cy="63817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a:p>
        </p:txBody>
      </p:sp>
      <p:sp>
        <p:nvSpPr>
          <p:cNvPr id="33799" name="Text Box 7"/>
          <p:cNvSpPr txBox="1">
            <a:spLocks noChangeArrowheads="1"/>
          </p:cNvSpPr>
          <p:nvPr/>
        </p:nvSpPr>
        <p:spPr bwMode="auto">
          <a:xfrm>
            <a:off x="3200400" y="1066800"/>
            <a:ext cx="1943100" cy="571500"/>
          </a:xfrm>
          <a:prstGeom prst="rect">
            <a:avLst/>
          </a:prstGeom>
          <a:solidFill>
            <a:srgbClr val="FFFFFF"/>
          </a:solidFill>
          <a:ln w="9525">
            <a:noFill/>
            <a:miter lim="800000"/>
            <a:headEnd/>
            <a:tailEnd/>
          </a:ln>
        </p:spPr>
        <p:txBody>
          <a:bodyPr/>
          <a:lstStyle/>
          <a:p>
            <a:pPr>
              <a:spcAft>
                <a:spcPts val="1000"/>
              </a:spcAft>
              <a:defRPr/>
            </a:pPr>
            <a:r>
              <a:rPr lang="en-US" sz="1100" dirty="0">
                <a:solidFill>
                  <a:schemeClr val="tx2">
                    <a:lumMod val="65000"/>
                    <a:lumOff val="35000"/>
                  </a:schemeClr>
                </a:solidFill>
                <a:latin typeface="Calibri" pitchFamily="34" charset="0"/>
              </a:rPr>
              <a:t>Mobil </a:t>
            </a:r>
            <a:r>
              <a:rPr lang="en-US" sz="1100" dirty="0" err="1">
                <a:solidFill>
                  <a:schemeClr val="tx2">
                    <a:lumMod val="65000"/>
                    <a:lumOff val="35000"/>
                  </a:schemeClr>
                </a:solidFill>
                <a:latin typeface="Calibri" pitchFamily="34" charset="0"/>
              </a:rPr>
              <a:t>Avanza</a:t>
            </a:r>
            <a:r>
              <a:rPr lang="en-US" sz="1100" dirty="0">
                <a:solidFill>
                  <a:schemeClr val="tx2">
                    <a:lumMod val="65000"/>
                    <a:lumOff val="35000"/>
                  </a:schemeClr>
                </a:solidFill>
                <a:latin typeface="Calibri" pitchFamily="34" charset="0"/>
              </a:rPr>
              <a:t> 2009 yang </a:t>
            </a:r>
            <a:r>
              <a:rPr lang="en-US" sz="1100" dirty="0" err="1">
                <a:solidFill>
                  <a:schemeClr val="tx2">
                    <a:lumMod val="65000"/>
                    <a:lumOff val="35000"/>
                  </a:schemeClr>
                </a:solidFill>
                <a:latin typeface="Calibri" pitchFamily="34" charset="0"/>
              </a:rPr>
              <a:t>akan</a:t>
            </a:r>
            <a:r>
              <a:rPr lang="en-US" sz="1100" dirty="0">
                <a:solidFill>
                  <a:schemeClr val="tx2">
                    <a:lumMod val="65000"/>
                    <a:lumOff val="35000"/>
                  </a:schemeClr>
                </a:solidFill>
                <a:latin typeface="Calibri" pitchFamily="34" charset="0"/>
              </a:rPr>
              <a:t> </a:t>
            </a:r>
            <a:r>
              <a:rPr lang="en-US" sz="1100" dirty="0" err="1">
                <a:solidFill>
                  <a:schemeClr val="tx2">
                    <a:lumMod val="65000"/>
                    <a:lumOff val="35000"/>
                  </a:schemeClr>
                </a:solidFill>
                <a:latin typeface="Calibri" pitchFamily="34" charset="0"/>
              </a:rPr>
              <a:t>diganti</a:t>
            </a:r>
            <a:r>
              <a:rPr lang="en-US" sz="1100" dirty="0">
                <a:solidFill>
                  <a:schemeClr val="tx2">
                    <a:lumMod val="65000"/>
                    <a:lumOff val="35000"/>
                  </a:schemeClr>
                </a:solidFill>
                <a:latin typeface="Calibri" pitchFamily="34" charset="0"/>
              </a:rPr>
              <a:t> drum brake-</a:t>
            </a:r>
            <a:r>
              <a:rPr lang="en-US" sz="1100" dirty="0" err="1">
                <a:solidFill>
                  <a:schemeClr val="tx2">
                    <a:lumMod val="65000"/>
                    <a:lumOff val="35000"/>
                  </a:schemeClr>
                </a:solidFill>
                <a:latin typeface="Calibri" pitchFamily="34" charset="0"/>
              </a:rPr>
              <a:t>nya</a:t>
            </a:r>
            <a:r>
              <a:rPr lang="en-US" sz="1100" dirty="0">
                <a:solidFill>
                  <a:schemeClr val="tx2">
                    <a:lumMod val="65000"/>
                    <a:lumOff val="35000"/>
                  </a:schemeClr>
                </a:solidFill>
                <a:latin typeface="Calibri" pitchFamily="34" charset="0"/>
              </a:rPr>
              <a:t> </a:t>
            </a:r>
            <a:endParaRPr lang="en-US" dirty="0">
              <a:solidFill>
                <a:schemeClr val="tx2">
                  <a:lumMod val="65000"/>
                  <a:lumOff val="35000"/>
                </a:schemeClr>
              </a:solidFill>
            </a:endParaRPr>
          </a:p>
        </p:txBody>
      </p:sp>
      <p:pic>
        <p:nvPicPr>
          <p:cNvPr id="37896" name="Picture 8" descr="D:\Penelitian dikti\penelitian\Strategi nasional\Srtanas tahun ke III (2014)\photo drum brake avanza\DSCN0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28600"/>
            <a:ext cx="26479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D:\Penelitian dikti\penelitian\Strategi nasional\Srtanas tahun ke III (2014)\photo drum brake avanza\DSCN04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828800"/>
            <a:ext cx="2590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D:\Penelitian dikti\penelitian\Strategi nasional\Srtanas tahun ke III (2014)\photo drum brake avanza\DSCN04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1281" y="3733089"/>
            <a:ext cx="167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D:\Penelitian dikti\penelitian\Strategi nasional\Srtanas tahun ke III (2014)\photo drum brake avanza\DSCN049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6024" y="5123688"/>
            <a:ext cx="167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2" descr="D:\Penelitian dikti\penelitian\Strategi nasional\Srtanas tahun ke III (2014)\photo drum brake avanza\DSCN05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6893" y="3564909"/>
            <a:ext cx="18176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3" descr="D:\Penelitian dikti\penelitian\Strategi nasional\Srtanas tahun ke III (2014)\photo drum brake avanza\DSCN049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317543"/>
            <a:ext cx="260826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rved Down Arrow 14"/>
          <p:cNvSpPr/>
          <p:nvPr/>
        </p:nvSpPr>
        <p:spPr>
          <a:xfrm rot="3847623">
            <a:off x="7949649" y="3000741"/>
            <a:ext cx="1277916" cy="2726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37903" name="AutoShape 8"/>
          <p:cNvCxnSpPr>
            <a:cxnSpLocks noChangeShapeType="1"/>
          </p:cNvCxnSpPr>
          <p:nvPr/>
        </p:nvCxnSpPr>
        <p:spPr bwMode="auto">
          <a:xfrm rot="5400000">
            <a:off x="1622070" y="3161589"/>
            <a:ext cx="1352550" cy="1143000"/>
          </a:xfrm>
          <a:prstGeom prst="straightConnector1">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cxnSp>
      <p:sp>
        <p:nvSpPr>
          <p:cNvPr id="33808" name="Text Box 9"/>
          <p:cNvSpPr txBox="1">
            <a:spLocks noChangeArrowheads="1"/>
          </p:cNvSpPr>
          <p:nvPr/>
        </p:nvSpPr>
        <p:spPr bwMode="auto">
          <a:xfrm>
            <a:off x="228600" y="2781300"/>
            <a:ext cx="4876800" cy="495300"/>
          </a:xfrm>
          <a:prstGeom prst="rect">
            <a:avLst/>
          </a:prstGeom>
          <a:solidFill>
            <a:srgbClr val="FFFFFF"/>
          </a:solidFill>
          <a:ln w="9525">
            <a:noFill/>
            <a:miter lim="800000"/>
            <a:headEnd/>
            <a:tailEnd/>
          </a:ln>
        </p:spPr>
        <p:txBody>
          <a:bodyPr/>
          <a:lstStyle/>
          <a:p>
            <a:pPr>
              <a:spcAft>
                <a:spcPts val="1000"/>
              </a:spcAft>
              <a:defRPr/>
            </a:pPr>
            <a:r>
              <a:rPr lang="en-US" sz="1100" dirty="0">
                <a:solidFill>
                  <a:schemeClr val="tx2">
                    <a:lumMod val="65000"/>
                    <a:lumOff val="35000"/>
                  </a:schemeClr>
                </a:solidFill>
                <a:latin typeface="Calibri" pitchFamily="34" charset="0"/>
              </a:rPr>
              <a:t>Drum brake material </a:t>
            </a:r>
            <a:r>
              <a:rPr lang="en-US" sz="1100" dirty="0" err="1">
                <a:solidFill>
                  <a:schemeClr val="tx2">
                    <a:lumMod val="65000"/>
                    <a:lumOff val="35000"/>
                  </a:schemeClr>
                </a:solidFill>
                <a:latin typeface="Calibri" pitchFamily="34" charset="0"/>
              </a:rPr>
              <a:t>komposit</a:t>
            </a:r>
            <a:r>
              <a:rPr lang="en-US" sz="1100" dirty="0">
                <a:solidFill>
                  <a:schemeClr val="tx2">
                    <a:lumMod val="65000"/>
                    <a:lumOff val="35000"/>
                  </a:schemeClr>
                </a:solidFill>
                <a:latin typeface="Calibri" pitchFamily="34" charset="0"/>
              </a:rPr>
              <a:t> </a:t>
            </a:r>
            <a:r>
              <a:rPr lang="en-US" sz="1100" dirty="0" err="1">
                <a:solidFill>
                  <a:schemeClr val="tx2">
                    <a:lumMod val="65000"/>
                    <a:lumOff val="35000"/>
                  </a:schemeClr>
                </a:solidFill>
                <a:latin typeface="Calibri" pitchFamily="34" charset="0"/>
              </a:rPr>
              <a:t>berbasis</a:t>
            </a:r>
            <a:r>
              <a:rPr lang="en-US" sz="1100" dirty="0">
                <a:solidFill>
                  <a:schemeClr val="tx2">
                    <a:lumMod val="65000"/>
                    <a:lumOff val="35000"/>
                  </a:schemeClr>
                </a:solidFill>
                <a:latin typeface="Calibri" pitchFamily="34" charset="0"/>
              </a:rPr>
              <a:t> aluminum  </a:t>
            </a:r>
            <a:r>
              <a:rPr lang="en-US" sz="1100" dirty="0" err="1">
                <a:solidFill>
                  <a:schemeClr val="tx2">
                    <a:lumMod val="65000"/>
                    <a:lumOff val="35000"/>
                  </a:schemeClr>
                </a:solidFill>
                <a:latin typeface="Calibri" pitchFamily="34" charset="0"/>
              </a:rPr>
              <a:t>diperkuat</a:t>
            </a:r>
            <a:r>
              <a:rPr lang="en-US" sz="1100" dirty="0">
                <a:solidFill>
                  <a:schemeClr val="tx2">
                    <a:lumMod val="65000"/>
                    <a:lumOff val="35000"/>
                  </a:schemeClr>
                </a:solidFill>
                <a:latin typeface="Calibri" pitchFamily="34" charset="0"/>
              </a:rPr>
              <a:t> </a:t>
            </a:r>
            <a:r>
              <a:rPr lang="en-US" sz="1100" dirty="0" err="1">
                <a:solidFill>
                  <a:schemeClr val="tx2">
                    <a:lumMod val="65000"/>
                    <a:lumOff val="35000"/>
                  </a:schemeClr>
                </a:solidFill>
                <a:latin typeface="Calibri" pitchFamily="34" charset="0"/>
              </a:rPr>
              <a:t>dengan</a:t>
            </a:r>
            <a:r>
              <a:rPr lang="en-US" sz="1100" dirty="0">
                <a:solidFill>
                  <a:schemeClr val="tx2">
                    <a:lumMod val="65000"/>
                    <a:lumOff val="35000"/>
                  </a:schemeClr>
                </a:solidFill>
                <a:latin typeface="Calibri" pitchFamily="34" charset="0"/>
              </a:rPr>
              <a:t> </a:t>
            </a:r>
            <a:r>
              <a:rPr lang="en-US" sz="1100" dirty="0" err="1">
                <a:solidFill>
                  <a:schemeClr val="tx2">
                    <a:lumMod val="65000"/>
                    <a:lumOff val="35000"/>
                  </a:schemeClr>
                </a:solidFill>
                <a:latin typeface="Calibri" pitchFamily="34" charset="0"/>
              </a:rPr>
              <a:t>SiC</a:t>
            </a:r>
            <a:r>
              <a:rPr lang="en-US" sz="1100" dirty="0">
                <a:solidFill>
                  <a:schemeClr val="tx2">
                    <a:lumMod val="65000"/>
                    <a:lumOff val="35000"/>
                  </a:schemeClr>
                </a:solidFill>
                <a:latin typeface="Calibri" pitchFamily="34" charset="0"/>
              </a:rPr>
              <a:t> yang </a:t>
            </a:r>
            <a:r>
              <a:rPr lang="en-US" sz="1100" dirty="0" err="1">
                <a:solidFill>
                  <a:schemeClr val="tx2">
                    <a:lumMod val="65000"/>
                    <a:lumOff val="35000"/>
                  </a:schemeClr>
                </a:solidFill>
                <a:latin typeface="Calibri" pitchFamily="34" charset="0"/>
              </a:rPr>
              <a:t>telah</a:t>
            </a:r>
            <a:r>
              <a:rPr lang="en-US" sz="1100" dirty="0">
                <a:solidFill>
                  <a:schemeClr val="tx2">
                    <a:lumMod val="65000"/>
                    <a:lumOff val="35000"/>
                  </a:schemeClr>
                </a:solidFill>
                <a:latin typeface="Calibri" pitchFamily="34" charset="0"/>
              </a:rPr>
              <a:t> </a:t>
            </a:r>
            <a:r>
              <a:rPr lang="en-US" sz="1100" dirty="0" err="1">
                <a:solidFill>
                  <a:schemeClr val="tx2">
                    <a:lumMod val="65000"/>
                    <a:lumOff val="35000"/>
                  </a:schemeClr>
                </a:solidFill>
                <a:latin typeface="Calibri" pitchFamily="34" charset="0"/>
              </a:rPr>
              <a:t>dipasang</a:t>
            </a:r>
            <a:r>
              <a:rPr lang="en-US" sz="1100" dirty="0">
                <a:solidFill>
                  <a:schemeClr val="tx2">
                    <a:lumMod val="65000"/>
                    <a:lumOff val="35000"/>
                  </a:schemeClr>
                </a:solidFill>
                <a:latin typeface="Calibri" pitchFamily="34" charset="0"/>
              </a:rPr>
              <a:t> </a:t>
            </a:r>
            <a:r>
              <a:rPr lang="en-US" sz="1100" dirty="0" err="1">
                <a:solidFill>
                  <a:schemeClr val="tx2">
                    <a:lumMod val="65000"/>
                    <a:lumOff val="35000"/>
                  </a:schemeClr>
                </a:solidFill>
                <a:latin typeface="Calibri" pitchFamily="34" charset="0"/>
              </a:rPr>
              <a:t>di</a:t>
            </a:r>
            <a:r>
              <a:rPr lang="en-US" sz="1100" dirty="0">
                <a:solidFill>
                  <a:schemeClr val="tx2">
                    <a:lumMod val="65000"/>
                    <a:lumOff val="35000"/>
                  </a:schemeClr>
                </a:solidFill>
                <a:latin typeface="Calibri" pitchFamily="34" charset="0"/>
              </a:rPr>
              <a:t> </a:t>
            </a:r>
            <a:r>
              <a:rPr lang="en-US" sz="1100" dirty="0" err="1">
                <a:solidFill>
                  <a:schemeClr val="tx2">
                    <a:lumMod val="65000"/>
                    <a:lumOff val="35000"/>
                  </a:schemeClr>
                </a:solidFill>
                <a:latin typeface="Calibri" pitchFamily="34" charset="0"/>
              </a:rPr>
              <a:t>mobil</a:t>
            </a:r>
            <a:r>
              <a:rPr lang="en-US" sz="1100" dirty="0">
                <a:solidFill>
                  <a:schemeClr val="tx2">
                    <a:lumMod val="65000"/>
                    <a:lumOff val="35000"/>
                  </a:schemeClr>
                </a:solidFill>
                <a:latin typeface="Calibri" pitchFamily="34" charset="0"/>
              </a:rPr>
              <a:t> </a:t>
            </a:r>
            <a:r>
              <a:rPr lang="en-US" sz="1100" dirty="0" err="1">
                <a:solidFill>
                  <a:schemeClr val="tx2">
                    <a:lumMod val="65000"/>
                    <a:lumOff val="35000"/>
                  </a:schemeClr>
                </a:solidFill>
                <a:latin typeface="Calibri" pitchFamily="34" charset="0"/>
              </a:rPr>
              <a:t>Avanza</a:t>
            </a:r>
            <a:r>
              <a:rPr lang="en-US" sz="1100" dirty="0">
                <a:solidFill>
                  <a:schemeClr val="tx2">
                    <a:lumMod val="65000"/>
                    <a:lumOff val="35000"/>
                  </a:schemeClr>
                </a:solidFill>
                <a:latin typeface="Calibri" pitchFamily="34" charset="0"/>
              </a:rPr>
              <a:t> 2009</a:t>
            </a:r>
            <a:endParaRPr lang="en-US" dirty="0">
              <a:solidFill>
                <a:schemeClr val="tx2">
                  <a:lumMod val="65000"/>
                  <a:lumOff val="35000"/>
                </a:schemeClr>
              </a:solidFill>
            </a:endParaRPr>
          </a:p>
        </p:txBody>
      </p:sp>
      <p:sp>
        <p:nvSpPr>
          <p:cNvPr id="19" name="Curved Down Arrow 18"/>
          <p:cNvSpPr/>
          <p:nvPr/>
        </p:nvSpPr>
        <p:spPr>
          <a:xfrm rot="13260629">
            <a:off x="3824864" y="5359794"/>
            <a:ext cx="1437589" cy="28696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37906" name="Picture 3" descr="D:\Penelitian dikti\penelitian\Strategi nasional\Srtanas tahun ke III (2014)\photo drum brake avanza\DSCN049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7681" y="5123688"/>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DSCN028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92755" y="3429000"/>
            <a:ext cx="1395851" cy="13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51925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76" y="304800"/>
            <a:ext cx="84582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26" y="3429000"/>
            <a:ext cx="80391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838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184" y="206614"/>
            <a:ext cx="8698173" cy="6647974"/>
          </a:xfrm>
          <a:prstGeom prst="rect">
            <a:avLst/>
          </a:prstGeom>
          <a:noFill/>
        </p:spPr>
        <p:txBody>
          <a:bodyPr wrap="square" rtlCol="0">
            <a:spAutoFit/>
          </a:bodyPr>
          <a:lstStyle/>
          <a:p>
            <a:r>
              <a:rPr lang="en-US" b="1" dirty="0" smtClean="0"/>
              <a:t>RESULT OF DRUM BRAKE THAT MAKE OF COMPOSITE MATERIAL BASED ON ALUMINUM AND </a:t>
            </a:r>
            <a:r>
              <a:rPr lang="en-US" b="1" dirty="0" err="1" smtClean="0"/>
              <a:t>SiC</a:t>
            </a:r>
            <a:endParaRPr lang="en-US" b="1" dirty="0" smtClean="0"/>
          </a:p>
          <a:p>
            <a:endParaRPr lang="en-US" dirty="0" smtClean="0"/>
          </a:p>
          <a:p>
            <a:pPr marL="285750" indent="-285750">
              <a:buFont typeface="Wingdings" pitchFamily="2" charset="2"/>
              <a:buChar char="q"/>
            </a:pPr>
            <a:r>
              <a:rPr lang="en-US" dirty="0" smtClean="0"/>
              <a:t>The optimum of </a:t>
            </a:r>
            <a:r>
              <a:rPr lang="en-US" dirty="0" err="1" smtClean="0"/>
              <a:t>SiC</a:t>
            </a:r>
            <a:r>
              <a:rPr lang="en-US" dirty="0" smtClean="0"/>
              <a:t> is 15%</a:t>
            </a:r>
          </a:p>
          <a:p>
            <a:pPr marL="285750" indent="-285750">
              <a:buFont typeface="Wingdings" pitchFamily="2" charset="2"/>
              <a:buChar char="q"/>
            </a:pPr>
            <a:endParaRPr lang="en-US" dirty="0"/>
          </a:p>
          <a:p>
            <a:pPr marL="285750" indent="-285750">
              <a:buFont typeface="Wingdings" pitchFamily="2" charset="2"/>
              <a:buChar char="q"/>
            </a:pPr>
            <a:r>
              <a:rPr lang="en-US" dirty="0"/>
              <a:t>V</a:t>
            </a:r>
            <a:r>
              <a:rPr lang="en-US" dirty="0" smtClean="0"/>
              <a:t>alue </a:t>
            </a:r>
            <a:r>
              <a:rPr lang="en-US" dirty="0"/>
              <a:t>of </a:t>
            </a:r>
            <a:r>
              <a:rPr lang="en-US" dirty="0" smtClean="0"/>
              <a:t>heat </a:t>
            </a:r>
            <a:r>
              <a:rPr lang="en-US" dirty="0"/>
              <a:t>conductivity </a:t>
            </a:r>
            <a:r>
              <a:rPr lang="en-US" dirty="0" smtClean="0"/>
              <a:t>is 14.42 </a:t>
            </a:r>
            <a:r>
              <a:rPr lang="en-US" dirty="0"/>
              <a:t>W / (</a:t>
            </a:r>
            <a:r>
              <a:rPr lang="en-US" dirty="0" err="1"/>
              <a:t>mK</a:t>
            </a:r>
            <a:r>
              <a:rPr lang="en-US" dirty="0"/>
              <a:t>). </a:t>
            </a:r>
            <a:endParaRPr lang="en-US" dirty="0" smtClean="0"/>
          </a:p>
          <a:p>
            <a:pPr marL="285750" indent="-285750">
              <a:buFont typeface="Wingdings" pitchFamily="2" charset="2"/>
              <a:buChar char="q"/>
            </a:pPr>
            <a:endParaRPr lang="en-US" dirty="0" smtClean="0"/>
          </a:p>
          <a:p>
            <a:pPr marL="285750" indent="-285750">
              <a:buFont typeface="Wingdings" pitchFamily="2" charset="2"/>
              <a:buChar char="q"/>
            </a:pPr>
            <a:r>
              <a:rPr lang="en-US" dirty="0" smtClean="0"/>
              <a:t>Wear resistant is </a:t>
            </a:r>
            <a:r>
              <a:rPr lang="en-US" dirty="0">
                <a:cs typeface="Times New Roman" pitchFamily="18" charset="0"/>
              </a:rPr>
              <a:t>4,27 x 10</a:t>
            </a:r>
            <a:r>
              <a:rPr lang="en-US" baseline="30000" dirty="0">
                <a:cs typeface="Times New Roman" pitchFamily="18" charset="0"/>
              </a:rPr>
              <a:t>-6</a:t>
            </a:r>
            <a:r>
              <a:rPr lang="en-US" dirty="0">
                <a:cs typeface="Times New Roman" pitchFamily="18" charset="0"/>
              </a:rPr>
              <a:t> mm/mm</a:t>
            </a:r>
            <a:r>
              <a:rPr lang="en-US" baseline="30000" dirty="0">
                <a:cs typeface="Times New Roman" pitchFamily="18" charset="0"/>
              </a:rPr>
              <a:t>3</a:t>
            </a:r>
            <a:r>
              <a:rPr lang="en-US" dirty="0">
                <a:cs typeface="Times New Roman" pitchFamily="18" charset="0"/>
              </a:rPr>
              <a:t>. </a:t>
            </a:r>
            <a:endParaRPr lang="en-US" dirty="0" smtClean="0">
              <a:cs typeface="Times New Roman" pitchFamily="18" charset="0"/>
            </a:endParaRPr>
          </a:p>
          <a:p>
            <a:pPr marL="285750" indent="-285750">
              <a:buFont typeface="Wingdings" pitchFamily="2" charset="2"/>
              <a:buChar char="q"/>
            </a:pPr>
            <a:endParaRPr lang="en-US" dirty="0" smtClean="0">
              <a:cs typeface="Times New Roman" pitchFamily="18" charset="0"/>
            </a:endParaRPr>
          </a:p>
          <a:p>
            <a:pPr marL="285750" indent="-285750">
              <a:buFont typeface="Wingdings" pitchFamily="2" charset="2"/>
              <a:buChar char="q"/>
            </a:pPr>
            <a:r>
              <a:rPr lang="en-US" dirty="0" smtClean="0"/>
              <a:t>Hardness is </a:t>
            </a:r>
            <a:r>
              <a:rPr lang="en-US" dirty="0">
                <a:cs typeface="Times New Roman" pitchFamily="18" charset="0"/>
              </a:rPr>
              <a:t>190,8 </a:t>
            </a:r>
            <a:r>
              <a:rPr lang="en-US" dirty="0" err="1" smtClean="0">
                <a:cs typeface="Times New Roman" pitchFamily="18" charset="0"/>
              </a:rPr>
              <a:t>kgf</a:t>
            </a:r>
            <a:r>
              <a:rPr lang="en-US" dirty="0" smtClean="0">
                <a:cs typeface="Times New Roman" pitchFamily="18" charset="0"/>
              </a:rPr>
              <a:t>/mm</a:t>
            </a:r>
            <a:r>
              <a:rPr lang="en-US" baseline="30000" dirty="0" smtClean="0">
                <a:cs typeface="Times New Roman" pitchFamily="18" charset="0"/>
              </a:rPr>
              <a:t>2</a:t>
            </a:r>
          </a:p>
          <a:p>
            <a:pPr marL="285750" indent="-285750">
              <a:buFont typeface="Wingdings" pitchFamily="2" charset="2"/>
              <a:buChar char="q"/>
            </a:pPr>
            <a:endParaRPr lang="en-US" baseline="30000" dirty="0" smtClean="0">
              <a:cs typeface="Times New Roman" pitchFamily="18" charset="0"/>
            </a:endParaRPr>
          </a:p>
          <a:p>
            <a:pPr marL="285750" indent="-285750">
              <a:buFont typeface="Wingdings" pitchFamily="2" charset="2"/>
              <a:buChar char="q"/>
            </a:pPr>
            <a:r>
              <a:rPr lang="en-US" dirty="0" smtClean="0"/>
              <a:t>Energy </a:t>
            </a:r>
            <a:r>
              <a:rPr lang="en-US" dirty="0"/>
              <a:t>to break </a:t>
            </a:r>
            <a:r>
              <a:rPr lang="en-US" dirty="0">
                <a:cs typeface="Times New Roman" pitchFamily="18" charset="0"/>
              </a:rPr>
              <a:t>16,43 </a:t>
            </a:r>
            <a:r>
              <a:rPr lang="en-US" dirty="0" smtClean="0">
                <a:cs typeface="Times New Roman" pitchFamily="18" charset="0"/>
              </a:rPr>
              <a:t>Joule</a:t>
            </a:r>
            <a:r>
              <a:rPr lang="en-US" dirty="0" smtClean="0">
                <a:solidFill>
                  <a:srgbClr val="000000"/>
                </a:solidFill>
                <a:cs typeface="Times New Roman" pitchFamily="18" charset="0"/>
              </a:rPr>
              <a:t>.</a:t>
            </a:r>
          </a:p>
          <a:p>
            <a:pPr marL="285750" indent="-285750">
              <a:buFont typeface="Wingdings" pitchFamily="2" charset="2"/>
              <a:buChar char="q"/>
            </a:pPr>
            <a:endParaRPr lang="en-US" dirty="0" smtClean="0">
              <a:solidFill>
                <a:srgbClr val="000000"/>
              </a:solidFill>
              <a:cs typeface="Times New Roman" pitchFamily="18" charset="0"/>
            </a:endParaRPr>
          </a:p>
          <a:p>
            <a:pPr marL="285750" indent="-285750">
              <a:buFont typeface="Wingdings" pitchFamily="2" charset="2"/>
              <a:buChar char="q"/>
            </a:pPr>
            <a:r>
              <a:rPr lang="en-US" dirty="0" smtClean="0"/>
              <a:t>Thermal </a:t>
            </a:r>
            <a:r>
              <a:rPr lang="en-US" dirty="0"/>
              <a:t>expansion </a:t>
            </a:r>
            <a:r>
              <a:rPr lang="en-US" dirty="0" smtClean="0"/>
              <a:t>coefficient is 22.23 x 10</a:t>
            </a:r>
            <a:r>
              <a:rPr lang="en-US" baseline="30000" dirty="0" smtClean="0"/>
              <a:t>-6</a:t>
            </a:r>
            <a:r>
              <a:rPr lang="en-US" dirty="0" smtClean="0"/>
              <a:t>/°C</a:t>
            </a:r>
          </a:p>
          <a:p>
            <a:pPr marL="285750" indent="-285750">
              <a:buFont typeface="Wingdings" pitchFamily="2" charset="2"/>
              <a:buChar char="q"/>
            </a:pPr>
            <a:endParaRPr lang="en-US" dirty="0" smtClean="0"/>
          </a:p>
          <a:p>
            <a:pPr marL="285750" indent="-285750">
              <a:buFont typeface="Wingdings" pitchFamily="2" charset="2"/>
              <a:buChar char="q"/>
            </a:pPr>
            <a:r>
              <a:rPr lang="en-US" dirty="0" smtClean="0"/>
              <a:t>Small rate of corrosion (Corrosion Penetration Rate / CPR</a:t>
            </a:r>
            <a:r>
              <a:rPr lang="en-US" dirty="0"/>
              <a:t>) </a:t>
            </a:r>
            <a:r>
              <a:rPr lang="en-US" dirty="0" smtClean="0"/>
              <a:t>when coated of Cr-Ni and dipped in  0.1 </a:t>
            </a:r>
            <a:r>
              <a:rPr lang="en-US" dirty="0"/>
              <a:t>M </a:t>
            </a:r>
            <a:r>
              <a:rPr lang="en-US" dirty="0" err="1"/>
              <a:t>HCl</a:t>
            </a:r>
            <a:r>
              <a:rPr lang="en-US" dirty="0"/>
              <a:t> solution for 6 hours, CPR obtained only </a:t>
            </a:r>
            <a:r>
              <a:rPr lang="en-US" dirty="0" smtClean="0"/>
              <a:t>0.009. </a:t>
            </a:r>
          </a:p>
          <a:p>
            <a:pPr marL="285750" indent="-285750">
              <a:buFont typeface="Wingdings" pitchFamily="2" charset="2"/>
              <a:buChar char="q"/>
            </a:pPr>
            <a:endParaRPr lang="en-US" dirty="0" smtClean="0"/>
          </a:p>
          <a:p>
            <a:pPr marL="285750" indent="-285750">
              <a:buFont typeface="Wingdings" pitchFamily="2" charset="2"/>
              <a:buChar char="q"/>
            </a:pPr>
            <a:r>
              <a:rPr lang="en-US" dirty="0" err="1" smtClean="0">
                <a:solidFill>
                  <a:srgbClr val="1D1B11"/>
                </a:solidFill>
                <a:cs typeface="Times New Roman" pitchFamily="18" charset="0"/>
              </a:rPr>
              <a:t>Uji</a:t>
            </a:r>
            <a:r>
              <a:rPr lang="en-US" dirty="0" smtClean="0">
                <a:solidFill>
                  <a:srgbClr val="1D1B11"/>
                </a:solidFill>
                <a:cs typeface="Times New Roman" pitchFamily="18" charset="0"/>
              </a:rPr>
              <a:t> </a:t>
            </a:r>
            <a:r>
              <a:rPr lang="en-US" dirty="0" err="1">
                <a:solidFill>
                  <a:srgbClr val="1D1B11"/>
                </a:solidFill>
                <a:cs typeface="Times New Roman" pitchFamily="18" charset="0"/>
              </a:rPr>
              <a:t>lapangan</a:t>
            </a:r>
            <a:r>
              <a:rPr lang="en-US" dirty="0">
                <a:solidFill>
                  <a:srgbClr val="1D1B11"/>
                </a:solidFill>
                <a:cs typeface="Times New Roman" pitchFamily="18" charset="0"/>
              </a:rPr>
              <a:t> </a:t>
            </a:r>
            <a:r>
              <a:rPr lang="en-US" dirty="0" err="1">
                <a:solidFill>
                  <a:srgbClr val="1D1B11"/>
                </a:solidFill>
                <a:cs typeface="Times New Roman" pitchFamily="18" charset="0"/>
              </a:rPr>
              <a:t>dilakukan</a:t>
            </a:r>
            <a:r>
              <a:rPr lang="en-US" dirty="0">
                <a:solidFill>
                  <a:srgbClr val="1D1B11"/>
                </a:solidFill>
                <a:cs typeface="Times New Roman" pitchFamily="18" charset="0"/>
              </a:rPr>
              <a:t> </a:t>
            </a:r>
            <a:r>
              <a:rPr lang="en-US" dirty="0" err="1">
                <a:solidFill>
                  <a:srgbClr val="1D1B11"/>
                </a:solidFill>
                <a:cs typeface="Times New Roman" pitchFamily="18" charset="0"/>
              </a:rPr>
              <a:t>dengan</a:t>
            </a:r>
            <a:r>
              <a:rPr lang="en-US" dirty="0">
                <a:solidFill>
                  <a:srgbClr val="1D1B11"/>
                </a:solidFill>
                <a:cs typeface="Times New Roman" pitchFamily="18" charset="0"/>
              </a:rPr>
              <a:t> </a:t>
            </a:r>
            <a:r>
              <a:rPr lang="en-US" dirty="0" err="1">
                <a:solidFill>
                  <a:srgbClr val="1D1B11"/>
                </a:solidFill>
                <a:cs typeface="Times New Roman" pitchFamily="18" charset="0"/>
              </a:rPr>
              <a:t>mengendarai</a:t>
            </a:r>
            <a:r>
              <a:rPr lang="en-US" dirty="0">
                <a:solidFill>
                  <a:srgbClr val="1D1B11"/>
                </a:solidFill>
                <a:cs typeface="Times New Roman" pitchFamily="18" charset="0"/>
              </a:rPr>
              <a:t> </a:t>
            </a:r>
            <a:r>
              <a:rPr lang="en-US" dirty="0" err="1">
                <a:solidFill>
                  <a:srgbClr val="1D1B11"/>
                </a:solidFill>
                <a:cs typeface="Times New Roman" pitchFamily="18" charset="0"/>
              </a:rPr>
              <a:t>mobil</a:t>
            </a:r>
            <a:r>
              <a:rPr lang="en-US" dirty="0">
                <a:solidFill>
                  <a:srgbClr val="1D1B11"/>
                </a:solidFill>
                <a:cs typeface="Times New Roman" pitchFamily="18" charset="0"/>
              </a:rPr>
              <a:t> </a:t>
            </a:r>
            <a:r>
              <a:rPr lang="en-US" dirty="0" err="1">
                <a:solidFill>
                  <a:srgbClr val="1D1B11"/>
                </a:solidFill>
                <a:cs typeface="Times New Roman" pitchFamily="18" charset="0"/>
              </a:rPr>
              <a:t>Jimny</a:t>
            </a:r>
            <a:r>
              <a:rPr lang="en-US" dirty="0">
                <a:solidFill>
                  <a:srgbClr val="1D1B11"/>
                </a:solidFill>
                <a:cs typeface="Times New Roman" pitchFamily="18" charset="0"/>
              </a:rPr>
              <a:t> Katana 1984 </a:t>
            </a:r>
            <a:r>
              <a:rPr lang="en-US" dirty="0" err="1" smtClean="0">
                <a:solidFill>
                  <a:srgbClr val="1D1B11"/>
                </a:solidFill>
                <a:cs typeface="Times New Roman" pitchFamily="18" charset="0"/>
              </a:rPr>
              <a:t>dan</a:t>
            </a:r>
            <a:r>
              <a:rPr lang="en-US" dirty="0" smtClean="0">
                <a:solidFill>
                  <a:srgbClr val="1D1B11"/>
                </a:solidFill>
                <a:cs typeface="Times New Roman" pitchFamily="18" charset="0"/>
              </a:rPr>
              <a:t> </a:t>
            </a:r>
            <a:r>
              <a:rPr lang="en-US" dirty="0" err="1" smtClean="0">
                <a:solidFill>
                  <a:srgbClr val="1D1B11"/>
                </a:solidFill>
                <a:cs typeface="Times New Roman" pitchFamily="18" charset="0"/>
              </a:rPr>
              <a:t>mobil</a:t>
            </a:r>
            <a:r>
              <a:rPr lang="en-US" dirty="0" smtClean="0">
                <a:solidFill>
                  <a:srgbClr val="1D1B11"/>
                </a:solidFill>
                <a:cs typeface="Times New Roman" pitchFamily="18" charset="0"/>
              </a:rPr>
              <a:t> </a:t>
            </a:r>
            <a:r>
              <a:rPr lang="en-US" dirty="0" err="1" smtClean="0">
                <a:solidFill>
                  <a:srgbClr val="1D1B11"/>
                </a:solidFill>
                <a:cs typeface="Times New Roman" pitchFamily="18" charset="0"/>
              </a:rPr>
              <a:t>Avanza</a:t>
            </a:r>
            <a:r>
              <a:rPr lang="en-US" dirty="0" smtClean="0">
                <a:solidFill>
                  <a:srgbClr val="1D1B11"/>
                </a:solidFill>
                <a:cs typeface="Times New Roman" pitchFamily="18" charset="0"/>
              </a:rPr>
              <a:t> 2009 yang </a:t>
            </a:r>
            <a:r>
              <a:rPr lang="en-US" dirty="0" err="1">
                <a:solidFill>
                  <a:srgbClr val="1D1B11"/>
                </a:solidFill>
                <a:cs typeface="Times New Roman" pitchFamily="18" charset="0"/>
              </a:rPr>
              <a:t>telah</a:t>
            </a:r>
            <a:r>
              <a:rPr lang="en-US" dirty="0">
                <a:solidFill>
                  <a:srgbClr val="1D1B11"/>
                </a:solidFill>
                <a:cs typeface="Times New Roman" pitchFamily="18" charset="0"/>
              </a:rPr>
              <a:t> </a:t>
            </a:r>
            <a:r>
              <a:rPr lang="en-US" dirty="0" err="1">
                <a:solidFill>
                  <a:srgbClr val="1D1B11"/>
                </a:solidFill>
                <a:cs typeface="Times New Roman" pitchFamily="18" charset="0"/>
              </a:rPr>
              <a:t>dipasang</a:t>
            </a:r>
            <a:r>
              <a:rPr lang="en-US" dirty="0">
                <a:solidFill>
                  <a:srgbClr val="1D1B11"/>
                </a:solidFill>
                <a:cs typeface="Times New Roman" pitchFamily="18" charset="0"/>
              </a:rPr>
              <a:t> drum brake </a:t>
            </a:r>
            <a:r>
              <a:rPr lang="en-US" dirty="0" err="1">
                <a:solidFill>
                  <a:srgbClr val="1D1B11"/>
                </a:solidFill>
                <a:cs typeface="Times New Roman" pitchFamily="18" charset="0"/>
              </a:rPr>
              <a:t>dari</a:t>
            </a:r>
            <a:r>
              <a:rPr lang="en-US" dirty="0">
                <a:solidFill>
                  <a:srgbClr val="1D1B11"/>
                </a:solidFill>
                <a:cs typeface="Times New Roman" pitchFamily="18" charset="0"/>
              </a:rPr>
              <a:t> material </a:t>
            </a:r>
            <a:r>
              <a:rPr lang="en-US" dirty="0" err="1">
                <a:solidFill>
                  <a:srgbClr val="1D1B11"/>
                </a:solidFill>
                <a:cs typeface="Times New Roman" pitchFamily="18" charset="0"/>
              </a:rPr>
              <a:t>komposit</a:t>
            </a:r>
            <a:r>
              <a:rPr lang="en-US" dirty="0">
                <a:solidFill>
                  <a:srgbClr val="1D1B11"/>
                </a:solidFill>
                <a:cs typeface="Times New Roman" pitchFamily="18" charset="0"/>
              </a:rPr>
              <a:t> (Al-Si)+</a:t>
            </a:r>
            <a:r>
              <a:rPr lang="en-US" dirty="0" err="1">
                <a:solidFill>
                  <a:srgbClr val="1D1B11"/>
                </a:solidFill>
                <a:cs typeface="Times New Roman" pitchFamily="18" charset="0"/>
              </a:rPr>
              <a:t>SiC</a:t>
            </a:r>
            <a:r>
              <a:rPr lang="en-US" dirty="0">
                <a:solidFill>
                  <a:srgbClr val="1D1B11"/>
                </a:solidFill>
                <a:cs typeface="Times New Roman" pitchFamily="18" charset="0"/>
              </a:rPr>
              <a:t>/15%, </a:t>
            </a:r>
            <a:r>
              <a:rPr lang="en-US" dirty="0" err="1">
                <a:solidFill>
                  <a:srgbClr val="1D1B11"/>
                </a:solidFill>
                <a:cs typeface="Times New Roman" pitchFamily="18" charset="0"/>
              </a:rPr>
              <a:t>menempuh</a:t>
            </a:r>
            <a:r>
              <a:rPr lang="en-US" dirty="0">
                <a:solidFill>
                  <a:srgbClr val="1D1B11"/>
                </a:solidFill>
                <a:cs typeface="Times New Roman" pitchFamily="18" charset="0"/>
              </a:rPr>
              <a:t> </a:t>
            </a:r>
            <a:r>
              <a:rPr lang="en-US" dirty="0" err="1">
                <a:solidFill>
                  <a:srgbClr val="1D1B11"/>
                </a:solidFill>
                <a:cs typeface="Times New Roman" pitchFamily="18" charset="0"/>
              </a:rPr>
              <a:t>jarak</a:t>
            </a:r>
            <a:r>
              <a:rPr lang="en-US" dirty="0">
                <a:solidFill>
                  <a:srgbClr val="1D1B11"/>
                </a:solidFill>
                <a:cs typeface="Times New Roman" pitchFamily="18" charset="0"/>
              </a:rPr>
              <a:t> </a:t>
            </a:r>
            <a:r>
              <a:rPr lang="en-US" dirty="0" err="1">
                <a:solidFill>
                  <a:srgbClr val="1D1B11"/>
                </a:solidFill>
                <a:cs typeface="Times New Roman" pitchFamily="18" charset="0"/>
              </a:rPr>
              <a:t>pulang-pergi</a:t>
            </a:r>
            <a:r>
              <a:rPr lang="en-US" dirty="0">
                <a:solidFill>
                  <a:srgbClr val="1D1B11"/>
                </a:solidFill>
                <a:cs typeface="Times New Roman" pitchFamily="18" charset="0"/>
              </a:rPr>
              <a:t> </a:t>
            </a:r>
            <a:r>
              <a:rPr lang="en-US" dirty="0" err="1">
                <a:solidFill>
                  <a:srgbClr val="1D1B11"/>
                </a:solidFill>
                <a:cs typeface="Times New Roman" pitchFamily="18" charset="0"/>
              </a:rPr>
              <a:t>Sidoarjo</a:t>
            </a:r>
            <a:r>
              <a:rPr lang="en-US" dirty="0">
                <a:solidFill>
                  <a:srgbClr val="1D1B11"/>
                </a:solidFill>
                <a:cs typeface="Times New Roman" pitchFamily="18" charset="0"/>
              </a:rPr>
              <a:t>-Surabaya </a:t>
            </a:r>
            <a:r>
              <a:rPr lang="en-US" dirty="0" err="1">
                <a:solidFill>
                  <a:srgbClr val="1D1B11"/>
                </a:solidFill>
                <a:cs typeface="Times New Roman" pitchFamily="18" charset="0"/>
              </a:rPr>
              <a:t>kurang</a:t>
            </a:r>
            <a:r>
              <a:rPr lang="en-US" dirty="0">
                <a:solidFill>
                  <a:srgbClr val="1D1B11"/>
                </a:solidFill>
                <a:cs typeface="Times New Roman" pitchFamily="18" charset="0"/>
              </a:rPr>
              <a:t> </a:t>
            </a:r>
            <a:r>
              <a:rPr lang="en-US" dirty="0" err="1">
                <a:solidFill>
                  <a:srgbClr val="1D1B11"/>
                </a:solidFill>
                <a:cs typeface="Times New Roman" pitchFamily="18" charset="0"/>
              </a:rPr>
              <a:t>lebih</a:t>
            </a:r>
            <a:r>
              <a:rPr lang="en-US" dirty="0">
                <a:solidFill>
                  <a:srgbClr val="1D1B11"/>
                </a:solidFill>
                <a:cs typeface="Times New Roman" pitchFamily="18" charset="0"/>
              </a:rPr>
              <a:t> 60 – 70 km </a:t>
            </a:r>
            <a:r>
              <a:rPr lang="en-US" dirty="0" err="1">
                <a:solidFill>
                  <a:srgbClr val="1D1B11"/>
                </a:solidFill>
                <a:cs typeface="Times New Roman" pitchFamily="18" charset="0"/>
              </a:rPr>
              <a:t>dengan</a:t>
            </a:r>
            <a:r>
              <a:rPr lang="en-US" dirty="0">
                <a:solidFill>
                  <a:srgbClr val="1D1B11"/>
                </a:solidFill>
                <a:cs typeface="Times New Roman" pitchFamily="18" charset="0"/>
              </a:rPr>
              <a:t> </a:t>
            </a:r>
            <a:r>
              <a:rPr lang="en-US" dirty="0" err="1">
                <a:solidFill>
                  <a:srgbClr val="1D1B11"/>
                </a:solidFill>
                <a:cs typeface="Times New Roman" pitchFamily="18" charset="0"/>
              </a:rPr>
              <a:t>kecepatan</a:t>
            </a:r>
            <a:r>
              <a:rPr lang="en-US" dirty="0">
                <a:solidFill>
                  <a:srgbClr val="1D1B11"/>
                </a:solidFill>
                <a:cs typeface="Times New Roman" pitchFamily="18" charset="0"/>
              </a:rPr>
              <a:t> rata-rata 50 km/jam. </a:t>
            </a:r>
            <a:r>
              <a:rPr lang="en-US" dirty="0" err="1">
                <a:solidFill>
                  <a:srgbClr val="1D1B11"/>
                </a:solidFill>
                <a:cs typeface="Times New Roman" pitchFamily="18" charset="0"/>
              </a:rPr>
              <a:t>Hasil</a:t>
            </a:r>
            <a:r>
              <a:rPr lang="en-US" dirty="0">
                <a:solidFill>
                  <a:srgbClr val="1D1B11"/>
                </a:solidFill>
                <a:cs typeface="Times New Roman" pitchFamily="18" charset="0"/>
              </a:rPr>
              <a:t> yang </a:t>
            </a:r>
            <a:r>
              <a:rPr lang="en-US" dirty="0" err="1">
                <a:solidFill>
                  <a:srgbClr val="1D1B11"/>
                </a:solidFill>
                <a:cs typeface="Times New Roman" pitchFamily="18" charset="0"/>
              </a:rPr>
              <a:t>terlihat</a:t>
            </a:r>
            <a:r>
              <a:rPr lang="en-US" dirty="0">
                <a:solidFill>
                  <a:srgbClr val="1D1B11"/>
                </a:solidFill>
                <a:cs typeface="Times New Roman" pitchFamily="18" charset="0"/>
              </a:rPr>
              <a:t> </a:t>
            </a:r>
            <a:r>
              <a:rPr lang="en-US" dirty="0" err="1">
                <a:solidFill>
                  <a:srgbClr val="1D1B11"/>
                </a:solidFill>
                <a:cs typeface="Times New Roman" pitchFamily="18" charset="0"/>
              </a:rPr>
              <a:t>bahwa</a:t>
            </a:r>
            <a:r>
              <a:rPr lang="en-US" dirty="0">
                <a:solidFill>
                  <a:srgbClr val="1D1B11"/>
                </a:solidFill>
                <a:cs typeface="Times New Roman" pitchFamily="18" charset="0"/>
              </a:rPr>
              <a:t> </a:t>
            </a:r>
            <a:r>
              <a:rPr lang="en-US" dirty="0">
                <a:cs typeface="Times New Roman" pitchFamily="18" charset="0"/>
              </a:rPr>
              <a:t>drum brake </a:t>
            </a:r>
            <a:r>
              <a:rPr lang="en-US" dirty="0" err="1">
                <a:cs typeface="Times New Roman" pitchFamily="18" charset="0"/>
              </a:rPr>
              <a:t>tersebut</a:t>
            </a:r>
            <a:r>
              <a:rPr lang="en-US" dirty="0">
                <a:cs typeface="Times New Roman" pitchFamily="18" charset="0"/>
              </a:rPr>
              <a:t> </a:t>
            </a:r>
            <a:r>
              <a:rPr lang="en-US" dirty="0" err="1">
                <a:cs typeface="Times New Roman" pitchFamily="18" charset="0"/>
              </a:rPr>
              <a:t>tidak</a:t>
            </a:r>
            <a:r>
              <a:rPr lang="en-US" dirty="0">
                <a:cs typeface="Times New Roman" pitchFamily="18" charset="0"/>
              </a:rPr>
              <a:t> </a:t>
            </a:r>
            <a:r>
              <a:rPr lang="en-US" dirty="0" err="1">
                <a:cs typeface="Times New Roman" pitchFamily="18" charset="0"/>
              </a:rPr>
              <a:t>mengalami</a:t>
            </a:r>
            <a:r>
              <a:rPr lang="en-US" dirty="0">
                <a:cs typeface="Times New Roman" pitchFamily="18" charset="0"/>
              </a:rPr>
              <a:t> </a:t>
            </a:r>
            <a:r>
              <a:rPr lang="en-US" dirty="0" err="1">
                <a:cs typeface="Times New Roman" pitchFamily="18" charset="0"/>
              </a:rPr>
              <a:t>perubahan</a:t>
            </a:r>
            <a:r>
              <a:rPr lang="en-US" dirty="0">
                <a:cs typeface="Times New Roman" pitchFamily="18" charset="0"/>
              </a:rPr>
              <a:t> </a:t>
            </a:r>
            <a:r>
              <a:rPr lang="en-US" dirty="0" err="1">
                <a:cs typeface="Times New Roman" pitchFamily="18" charset="0"/>
              </a:rPr>
              <a:t>bentuk</a:t>
            </a:r>
            <a:r>
              <a:rPr lang="en-US" dirty="0">
                <a:cs typeface="Times New Roman" pitchFamily="18" charset="0"/>
              </a:rPr>
              <a:t> </a:t>
            </a:r>
            <a:r>
              <a:rPr lang="en-US" dirty="0" err="1">
                <a:cs typeface="Times New Roman" pitchFamily="18" charset="0"/>
              </a:rPr>
              <a:t>akibat</a:t>
            </a:r>
            <a:r>
              <a:rPr lang="en-US" dirty="0">
                <a:cs typeface="Times New Roman" pitchFamily="18" charset="0"/>
              </a:rPr>
              <a:t> </a:t>
            </a:r>
            <a:r>
              <a:rPr lang="en-US" dirty="0" err="1">
                <a:cs typeface="Times New Roman" pitchFamily="18" charset="0"/>
              </a:rPr>
              <a:t>panas</a:t>
            </a:r>
            <a:r>
              <a:rPr lang="en-US" dirty="0">
                <a:cs typeface="Times New Roman" pitchFamily="18" charset="0"/>
              </a:rPr>
              <a:t> </a:t>
            </a:r>
            <a:r>
              <a:rPr lang="en-US" dirty="0" err="1">
                <a:cs typeface="Times New Roman" pitchFamily="18" charset="0"/>
              </a:rPr>
              <a:t>maupun</a:t>
            </a:r>
            <a:r>
              <a:rPr lang="en-US" dirty="0">
                <a:cs typeface="Times New Roman" pitchFamily="18" charset="0"/>
              </a:rPr>
              <a:t> </a:t>
            </a:r>
            <a:r>
              <a:rPr lang="en-US" dirty="0" err="1">
                <a:cs typeface="Times New Roman" pitchFamily="18" charset="0"/>
              </a:rPr>
              <a:t>gesekan</a:t>
            </a:r>
            <a:r>
              <a:rPr lang="en-US" dirty="0">
                <a:cs typeface="Times New Roman" pitchFamily="18" charset="0"/>
              </a:rPr>
              <a:t>. </a:t>
            </a:r>
            <a:r>
              <a:rPr lang="en-US" dirty="0" err="1">
                <a:cs typeface="Times New Roman" pitchFamily="18" charset="0"/>
              </a:rPr>
              <a:t>Artinya</a:t>
            </a:r>
            <a:r>
              <a:rPr lang="en-US" dirty="0">
                <a:cs typeface="Times New Roman" pitchFamily="18" charset="0"/>
              </a:rPr>
              <a:t> </a:t>
            </a:r>
            <a:r>
              <a:rPr lang="en-US" dirty="0" err="1">
                <a:cs typeface="Times New Roman" pitchFamily="18" charset="0"/>
              </a:rPr>
              <a:t>secara</a:t>
            </a:r>
            <a:r>
              <a:rPr lang="en-US" dirty="0">
                <a:cs typeface="Times New Roman" pitchFamily="18" charset="0"/>
              </a:rPr>
              <a:t> </a:t>
            </a:r>
            <a:r>
              <a:rPr lang="en-US" dirty="0" err="1">
                <a:cs typeface="Times New Roman" pitchFamily="18" charset="0"/>
              </a:rPr>
              <a:t>keseluruhan</a:t>
            </a:r>
            <a:r>
              <a:rPr lang="en-US" dirty="0">
                <a:cs typeface="Times New Roman" pitchFamily="18" charset="0"/>
              </a:rPr>
              <a:t> drum brake </a:t>
            </a:r>
            <a:r>
              <a:rPr lang="en-US" dirty="0" err="1">
                <a:cs typeface="Times New Roman" pitchFamily="18" charset="0"/>
              </a:rPr>
              <a:t>ini</a:t>
            </a:r>
            <a:r>
              <a:rPr lang="en-US" dirty="0">
                <a:cs typeface="Times New Roman" pitchFamily="18" charset="0"/>
              </a:rPr>
              <a:t> </a:t>
            </a:r>
            <a:r>
              <a:rPr lang="en-US" dirty="0" err="1">
                <a:cs typeface="Times New Roman" pitchFamily="18" charset="0"/>
              </a:rPr>
              <a:t>dapat</a:t>
            </a:r>
            <a:r>
              <a:rPr lang="en-US" dirty="0">
                <a:cs typeface="Times New Roman" pitchFamily="18" charset="0"/>
              </a:rPr>
              <a:t> </a:t>
            </a:r>
            <a:r>
              <a:rPr lang="en-US" dirty="0" err="1">
                <a:cs typeface="Times New Roman" pitchFamily="18" charset="0"/>
              </a:rPr>
              <a:t>dipakai</a:t>
            </a:r>
            <a:r>
              <a:rPr lang="en-US" dirty="0" smtClean="0">
                <a:cs typeface="Times New Roman" pitchFamily="18" charset="0"/>
              </a:rPr>
              <a:t>.</a:t>
            </a:r>
            <a:endParaRPr lang="en-US" dirty="0" smtClean="0"/>
          </a:p>
        </p:txBody>
      </p:sp>
    </p:spTree>
    <p:extLst>
      <p:ext uri="{BB962C8B-B14F-4D97-AF65-F5344CB8AC3E}">
        <p14:creationId xmlns:p14="http://schemas.microsoft.com/office/powerpoint/2010/main" val="3854952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1372737" y="3516573"/>
            <a:ext cx="7312927" cy="2862322"/>
          </a:xfrm>
          <a:prstGeom prst="rect">
            <a:avLst/>
          </a:prstGeom>
          <a:ln>
            <a:solidFill>
              <a:srgbClr val="00B0F0"/>
            </a:solidFill>
          </a:ln>
        </p:spPr>
        <p:txBody>
          <a:bodyPr wrap="square">
            <a:spAutoFit/>
          </a:bodyPr>
          <a:lstStyle/>
          <a:p>
            <a:r>
              <a:rPr lang="en-US" dirty="0"/>
              <a:t>Journal</a:t>
            </a:r>
          </a:p>
          <a:p>
            <a:r>
              <a:rPr lang="en-US" dirty="0"/>
              <a:t>IOP Conference Series: Materials Science and Engineering  </a:t>
            </a:r>
          </a:p>
          <a:p>
            <a:r>
              <a:rPr lang="en-US" dirty="0" smtClean="0"/>
              <a:t>Publication </a:t>
            </a:r>
            <a:r>
              <a:rPr lang="en-US" dirty="0"/>
              <a:t>date: 2018/11</a:t>
            </a:r>
          </a:p>
          <a:p>
            <a:r>
              <a:rPr lang="en-US" dirty="0"/>
              <a:t>Volume: 434</a:t>
            </a:r>
          </a:p>
          <a:p>
            <a:r>
              <a:rPr lang="en-US" dirty="0"/>
              <a:t>Issue: 1</a:t>
            </a:r>
          </a:p>
          <a:p>
            <a:r>
              <a:rPr lang="en-US" dirty="0"/>
              <a:t>Pages: 012222</a:t>
            </a:r>
          </a:p>
          <a:p>
            <a:r>
              <a:rPr lang="en-US" dirty="0"/>
              <a:t>Publisher: IOP Publishing</a:t>
            </a:r>
          </a:p>
          <a:p>
            <a:r>
              <a:rPr lang="en-US" dirty="0"/>
              <a:t> </a:t>
            </a:r>
          </a:p>
          <a:p>
            <a:r>
              <a:rPr lang="en-US" dirty="0"/>
              <a:t>doi:10.1088/1757-899X/434/1/012222</a:t>
            </a:r>
          </a:p>
          <a:p>
            <a:r>
              <a:rPr lang="en-US" u="sng" dirty="0">
                <a:hlinkClick r:id="rId2"/>
              </a:rPr>
              <a:t>https://</a:t>
            </a:r>
            <a:r>
              <a:rPr lang="en-US" u="sng" dirty="0" smtClean="0">
                <a:hlinkClick r:id="rId2"/>
              </a:rPr>
              <a:t>iopscience.iop.org/article/10.1088/1757-899X/434/1/012222/meta</a:t>
            </a:r>
            <a:endParaRPr lang="en-US" dirty="0"/>
          </a:p>
        </p:txBody>
      </p:sp>
      <p:sp>
        <p:nvSpPr>
          <p:cNvPr id="3" name="Rectangle 2"/>
          <p:cNvSpPr/>
          <p:nvPr/>
        </p:nvSpPr>
        <p:spPr>
          <a:xfrm>
            <a:off x="459603" y="691277"/>
            <a:ext cx="4569598" cy="2585323"/>
          </a:xfrm>
          <a:prstGeom prst="rect">
            <a:avLst/>
          </a:prstGeom>
          <a:ln>
            <a:solidFill>
              <a:srgbClr val="00B0F0"/>
            </a:solidFill>
          </a:ln>
        </p:spPr>
        <p:txBody>
          <a:bodyPr wrap="square">
            <a:spAutoFit/>
          </a:bodyPr>
          <a:lstStyle/>
          <a:p>
            <a:r>
              <a:rPr lang="en-US" dirty="0"/>
              <a:t>Journal</a:t>
            </a:r>
          </a:p>
          <a:p>
            <a:r>
              <a:rPr lang="en-US" dirty="0"/>
              <a:t>Advanced Materials Research</a:t>
            </a:r>
          </a:p>
          <a:p>
            <a:r>
              <a:rPr lang="en-US" dirty="0" smtClean="0"/>
              <a:t>Publication </a:t>
            </a:r>
            <a:r>
              <a:rPr lang="en-US" dirty="0"/>
              <a:t>date: 2013/7</a:t>
            </a:r>
          </a:p>
          <a:p>
            <a:r>
              <a:rPr lang="en-US" dirty="0"/>
              <a:t>Volume: 789</a:t>
            </a:r>
          </a:p>
          <a:p>
            <a:r>
              <a:rPr lang="en-US" dirty="0"/>
              <a:t>doi:10.4028/www.scientific.net/AMR. 0.449</a:t>
            </a:r>
          </a:p>
          <a:p>
            <a:r>
              <a:rPr lang="en-US" dirty="0"/>
              <a:t>Pages: 449-454</a:t>
            </a:r>
          </a:p>
          <a:p>
            <a:r>
              <a:rPr lang="en-US" dirty="0"/>
              <a:t>Publisher: Trans Tech Publications, Switzerland</a:t>
            </a:r>
          </a:p>
          <a:p>
            <a:r>
              <a:rPr lang="en-US" dirty="0"/>
              <a:t>ISBN-13:978-3-03785-757-1</a:t>
            </a:r>
          </a:p>
          <a:p>
            <a:r>
              <a:rPr lang="en-US" u="sng" dirty="0">
                <a:hlinkClick r:id="rId3"/>
              </a:rPr>
              <a:t>https://www.scientific.net/AMR.789.449</a:t>
            </a:r>
            <a:endParaRPr lang="en-US" dirty="0"/>
          </a:p>
        </p:txBody>
      </p:sp>
      <p:sp>
        <p:nvSpPr>
          <p:cNvPr id="4" name="TextBox 3"/>
          <p:cNvSpPr txBox="1"/>
          <p:nvPr/>
        </p:nvSpPr>
        <p:spPr>
          <a:xfrm>
            <a:off x="228600" y="152400"/>
            <a:ext cx="1676400" cy="461665"/>
          </a:xfrm>
          <a:prstGeom prst="rect">
            <a:avLst/>
          </a:prstGeom>
          <a:solidFill>
            <a:schemeClr val="accent3">
              <a:lumMod val="20000"/>
              <a:lumOff val="80000"/>
            </a:schemeClr>
          </a:solidFill>
        </p:spPr>
        <p:txBody>
          <a:bodyPr wrap="square" rtlCol="0">
            <a:spAutoFit/>
          </a:bodyPr>
          <a:lstStyle/>
          <a:p>
            <a:r>
              <a:rPr lang="en-US" sz="2400" b="1" dirty="0" smtClean="0"/>
              <a:t>Published</a:t>
            </a:r>
            <a:endParaRPr lang="en-US" sz="2400" b="1" dirty="0"/>
          </a:p>
        </p:txBody>
      </p:sp>
    </p:spTree>
    <p:extLst>
      <p:ext uri="{BB962C8B-B14F-4D97-AF65-F5344CB8AC3E}">
        <p14:creationId xmlns:p14="http://schemas.microsoft.com/office/powerpoint/2010/main" val="3138483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228600" y="228600"/>
            <a:ext cx="8686800" cy="2031325"/>
          </a:xfrm>
          <a:prstGeom prst="rect">
            <a:avLst/>
          </a:prstGeom>
        </p:spPr>
        <p:txBody>
          <a:bodyPr wrap="square">
            <a:spAutoFit/>
          </a:bodyPr>
          <a:lstStyle/>
          <a:p>
            <a:r>
              <a:rPr lang="en-US" b="1" dirty="0"/>
              <a:t>Numerical </a:t>
            </a:r>
            <a:r>
              <a:rPr lang="en-US" b="1" dirty="0" smtClean="0"/>
              <a:t>Modeling </a:t>
            </a:r>
            <a:r>
              <a:rPr lang="en-US" b="1" dirty="0"/>
              <a:t>of Ship Composite-Based on Aluminum </a:t>
            </a:r>
            <a:r>
              <a:rPr lang="en-US" b="1" dirty="0" smtClean="0"/>
              <a:t>Casting as </a:t>
            </a:r>
            <a:r>
              <a:rPr lang="en-US" b="1" dirty="0"/>
              <a:t>Alternative Materials for Ship </a:t>
            </a:r>
            <a:r>
              <a:rPr lang="en-US" b="1" dirty="0" smtClean="0"/>
              <a:t>Building</a:t>
            </a:r>
          </a:p>
          <a:p>
            <a:endParaRPr lang="en-US" dirty="0"/>
          </a:p>
          <a:p>
            <a:r>
              <a:rPr lang="en-US" dirty="0" smtClean="0"/>
              <a:t>Matrix </a:t>
            </a:r>
            <a:r>
              <a:rPr lang="en-US" dirty="0"/>
              <a:t>used is </a:t>
            </a:r>
            <a:r>
              <a:rPr lang="en-US" dirty="0"/>
              <a:t>EN AC-43100 (AlSi10Mg (b) </a:t>
            </a:r>
            <a:r>
              <a:rPr lang="en-US" dirty="0" smtClean="0">
                <a:latin typeface="+mj-lt"/>
              </a:rPr>
              <a:t>+ </a:t>
            </a:r>
            <a:r>
              <a:rPr lang="en-US" dirty="0" err="1">
                <a:latin typeface="+mj-lt"/>
                <a:ea typeface="Calibri" pitchFamily="34" charset="0"/>
                <a:cs typeface="Times New Roman" pitchFamily="18" charset="0"/>
              </a:rPr>
              <a:t>SiC</a:t>
            </a:r>
            <a:r>
              <a:rPr lang="en-US" dirty="0">
                <a:latin typeface="+mj-lt"/>
                <a:ea typeface="Calibri" pitchFamily="34" charset="0"/>
                <a:cs typeface="Times New Roman" pitchFamily="18" charset="0"/>
              </a:rPr>
              <a:t>*/15p </a:t>
            </a:r>
            <a:endParaRPr lang="en-US" dirty="0">
              <a:latin typeface="+mj-lt"/>
            </a:endParaRPr>
          </a:p>
          <a:p>
            <a:r>
              <a:rPr lang="en-US" dirty="0" smtClean="0"/>
              <a:t>European Nation =  </a:t>
            </a:r>
            <a:r>
              <a:rPr lang="en-US" dirty="0"/>
              <a:t>(EN</a:t>
            </a:r>
            <a:r>
              <a:rPr lang="en-US" dirty="0" smtClean="0"/>
              <a:t>)</a:t>
            </a:r>
          </a:p>
          <a:p>
            <a:r>
              <a:rPr lang="en-US" dirty="0" smtClean="0"/>
              <a:t>Aluminum </a:t>
            </a:r>
            <a:r>
              <a:rPr lang="en-US" dirty="0"/>
              <a:t>Casting </a:t>
            </a:r>
            <a:r>
              <a:rPr lang="en-US" dirty="0" smtClean="0"/>
              <a:t>= </a:t>
            </a:r>
            <a:r>
              <a:rPr lang="en-US" dirty="0" smtClean="0"/>
              <a:t>(</a:t>
            </a:r>
            <a:r>
              <a:rPr lang="en-US" dirty="0"/>
              <a:t>AC</a:t>
            </a:r>
            <a:r>
              <a:rPr lang="en-US" dirty="0" smtClean="0"/>
              <a:t>)</a:t>
            </a:r>
            <a:endParaRPr lang="en-US" dirty="0"/>
          </a:p>
          <a:p>
            <a:endParaRPr lang="en-US" dirty="0"/>
          </a:p>
        </p:txBody>
      </p:sp>
      <p:sp>
        <p:nvSpPr>
          <p:cNvPr id="3" name="Rectangle 2"/>
          <p:cNvSpPr/>
          <p:nvPr/>
        </p:nvSpPr>
        <p:spPr>
          <a:xfrm>
            <a:off x="228600" y="2075259"/>
            <a:ext cx="2529090" cy="369332"/>
          </a:xfrm>
          <a:prstGeom prst="rect">
            <a:avLst/>
          </a:prstGeom>
        </p:spPr>
        <p:txBody>
          <a:bodyPr wrap="none">
            <a:spAutoFit/>
          </a:bodyPr>
          <a:lstStyle/>
          <a:p>
            <a:r>
              <a:rPr lang="en-US" dirty="0"/>
              <a:t>using ANSYS version 12.0</a:t>
            </a:r>
          </a:p>
        </p:txBody>
      </p:sp>
      <p:sp>
        <p:nvSpPr>
          <p:cNvPr id="4" name="TextBox 3"/>
          <p:cNvSpPr txBox="1"/>
          <p:nvPr/>
        </p:nvSpPr>
        <p:spPr>
          <a:xfrm>
            <a:off x="228600" y="2743200"/>
            <a:ext cx="3886200" cy="369888"/>
          </a:xfrm>
          <a:prstGeom prst="rect">
            <a:avLst/>
          </a:prstGeom>
          <a:solidFill>
            <a:schemeClr val="accent3">
              <a:lumMod val="20000"/>
              <a:lumOff val="80000"/>
            </a:schemeClr>
          </a:solidFill>
          <a:ln>
            <a:solidFill>
              <a:srgbClr val="FF0000"/>
            </a:solidFill>
          </a:ln>
        </p:spPr>
        <p:txBody>
          <a:bodyPr>
            <a:spAutoFit/>
          </a:bodyPr>
          <a:lstStyle/>
          <a:p>
            <a:pPr algn="ctr">
              <a:defRPr/>
            </a:pPr>
            <a:r>
              <a:rPr lang="en-US" b="1" dirty="0">
                <a:latin typeface="Arial" charset="0"/>
              </a:rPr>
              <a:t>1. Type and Sizes Ship</a:t>
            </a:r>
            <a:endParaRPr lang="en-US" dirty="0">
              <a:latin typeface="Arial" charset="0"/>
            </a:endParaRPr>
          </a:p>
        </p:txBody>
      </p:sp>
      <p:sp>
        <p:nvSpPr>
          <p:cNvPr id="5" name="Rectangle 3"/>
          <p:cNvSpPr>
            <a:spLocks noChangeArrowheads="1"/>
          </p:cNvSpPr>
          <p:nvPr/>
        </p:nvSpPr>
        <p:spPr bwMode="auto">
          <a:xfrm>
            <a:off x="152400" y="3352800"/>
            <a:ext cx="4419600" cy="187801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 eaLnBrk="0" hangingPunct="0"/>
            <a:r>
              <a:rPr lang="en-US" sz="1400" dirty="0"/>
              <a:t>Fast Patrol Boat </a:t>
            </a:r>
            <a:endParaRPr lang="en-US" sz="1400" dirty="0">
              <a:ea typeface="Calibri" pitchFamily="34" charset="0"/>
              <a:cs typeface="Arial" pitchFamily="34" charset="0"/>
            </a:endParaRPr>
          </a:p>
          <a:p>
            <a:pPr algn="just" eaLnBrk="0" hangingPunct="0">
              <a:buFontTx/>
              <a:buChar char="•"/>
            </a:pPr>
            <a:r>
              <a:rPr lang="en-US" sz="1400" dirty="0">
                <a:ea typeface="Calibri" pitchFamily="34" charset="0"/>
                <a:cs typeface="Arial" pitchFamily="34" charset="0"/>
              </a:rPr>
              <a:t>Length over all (LOA)                          </a:t>
            </a:r>
            <a:r>
              <a:rPr lang="en-US" sz="1400" dirty="0" smtClean="0">
                <a:ea typeface="Calibri" pitchFamily="34" charset="0"/>
                <a:cs typeface="Arial" pitchFamily="34" charset="0"/>
              </a:rPr>
              <a:t>     = </a:t>
            </a:r>
            <a:r>
              <a:rPr lang="en-US" sz="1400" dirty="0">
                <a:ea typeface="Calibri" pitchFamily="34" charset="0"/>
                <a:cs typeface="Arial" pitchFamily="34" charset="0"/>
              </a:rPr>
              <a:t>42,00 m</a:t>
            </a:r>
          </a:p>
          <a:p>
            <a:pPr algn="just" eaLnBrk="0" hangingPunct="0">
              <a:buFontTx/>
              <a:buChar char="•"/>
            </a:pPr>
            <a:r>
              <a:rPr lang="en-US" sz="1400" dirty="0">
                <a:ea typeface="Calibri" pitchFamily="34" charset="0"/>
                <a:cs typeface="Arial" pitchFamily="34" charset="0"/>
              </a:rPr>
              <a:t>length between perpendiculars (LBP) = 39,00 m </a:t>
            </a:r>
          </a:p>
          <a:p>
            <a:pPr algn="just" eaLnBrk="0" hangingPunct="0">
              <a:buFontTx/>
              <a:buChar char="•"/>
            </a:pPr>
            <a:r>
              <a:rPr lang="en-US" sz="1400" dirty="0">
                <a:ea typeface="Calibri" pitchFamily="34" charset="0"/>
                <a:cs typeface="Arial" pitchFamily="34" charset="0"/>
              </a:rPr>
              <a:t>Breadth (b)                                          </a:t>
            </a:r>
            <a:r>
              <a:rPr lang="en-US" sz="1400" dirty="0" smtClean="0">
                <a:ea typeface="Calibri" pitchFamily="34" charset="0"/>
                <a:cs typeface="Arial" pitchFamily="34" charset="0"/>
              </a:rPr>
              <a:t>      =   </a:t>
            </a:r>
            <a:r>
              <a:rPr lang="en-US" sz="1400" dirty="0">
                <a:ea typeface="Calibri" pitchFamily="34" charset="0"/>
                <a:cs typeface="Arial" pitchFamily="34" charset="0"/>
              </a:rPr>
              <a:t>7,00 m</a:t>
            </a:r>
          </a:p>
          <a:p>
            <a:pPr algn="just" eaLnBrk="0" hangingPunct="0">
              <a:buFontTx/>
              <a:buChar char="•"/>
            </a:pPr>
            <a:r>
              <a:rPr lang="en-US" sz="1400" dirty="0">
                <a:ea typeface="Calibri" pitchFamily="34" charset="0"/>
                <a:cs typeface="Arial" pitchFamily="34" charset="0"/>
              </a:rPr>
              <a:t>Height (H)                                            </a:t>
            </a:r>
            <a:r>
              <a:rPr lang="en-US" sz="1400" dirty="0" smtClean="0">
                <a:ea typeface="Calibri" pitchFamily="34" charset="0"/>
                <a:cs typeface="Arial" pitchFamily="34" charset="0"/>
              </a:rPr>
              <a:t>      =   </a:t>
            </a:r>
            <a:r>
              <a:rPr lang="en-US" sz="1400" dirty="0">
                <a:ea typeface="Calibri" pitchFamily="34" charset="0"/>
                <a:cs typeface="Arial" pitchFamily="34" charset="0"/>
              </a:rPr>
              <a:t>4,00 m</a:t>
            </a:r>
          </a:p>
          <a:p>
            <a:pPr algn="just" eaLnBrk="0" hangingPunct="0">
              <a:buFontTx/>
              <a:buChar char="•"/>
            </a:pPr>
            <a:r>
              <a:rPr lang="en-US" sz="1400" dirty="0">
                <a:ea typeface="Calibri" pitchFamily="34" charset="0"/>
                <a:cs typeface="Arial" pitchFamily="34" charset="0"/>
              </a:rPr>
              <a:t>Draft (T)                                               </a:t>
            </a:r>
            <a:r>
              <a:rPr lang="en-US" sz="1400" dirty="0" smtClean="0">
                <a:ea typeface="Calibri" pitchFamily="34" charset="0"/>
                <a:cs typeface="Arial" pitchFamily="34" charset="0"/>
              </a:rPr>
              <a:t>      =   </a:t>
            </a:r>
            <a:r>
              <a:rPr lang="en-US" sz="1400" dirty="0">
                <a:ea typeface="Calibri" pitchFamily="34" charset="0"/>
                <a:cs typeface="Arial" pitchFamily="34" charset="0"/>
              </a:rPr>
              <a:t>1,8 m</a:t>
            </a:r>
          </a:p>
          <a:p>
            <a:pPr algn="just" eaLnBrk="0" hangingPunct="0">
              <a:buFontTx/>
              <a:buChar char="•"/>
            </a:pPr>
            <a:r>
              <a:rPr lang="en-US" sz="1400" dirty="0">
                <a:latin typeface="Times New Roman" pitchFamily="18" charset="0"/>
                <a:ea typeface="Calibri" pitchFamily="34" charset="0"/>
                <a:cs typeface="Arial" pitchFamily="34" charset="0"/>
              </a:rPr>
              <a:t>Maximum speed                                   </a:t>
            </a:r>
            <a:r>
              <a:rPr lang="en-US" sz="1400" dirty="0" smtClean="0">
                <a:latin typeface="Times New Roman" pitchFamily="18" charset="0"/>
                <a:ea typeface="Calibri" pitchFamily="34" charset="0"/>
                <a:cs typeface="Arial" pitchFamily="34" charset="0"/>
              </a:rPr>
              <a:t>= </a:t>
            </a:r>
            <a:r>
              <a:rPr lang="en-US" sz="1400" dirty="0">
                <a:latin typeface="Times New Roman" pitchFamily="18" charset="0"/>
                <a:ea typeface="Calibri" pitchFamily="34" charset="0"/>
                <a:cs typeface="Arial" pitchFamily="34" charset="0"/>
              </a:rPr>
              <a:t>24,0  knot, </a:t>
            </a:r>
          </a:p>
          <a:p>
            <a:pPr algn="just" eaLnBrk="0" hangingPunct="0">
              <a:buFontTx/>
              <a:buChar char="•"/>
            </a:pPr>
            <a:r>
              <a:rPr lang="en-US" sz="1400" dirty="0">
                <a:latin typeface="Times New Roman" pitchFamily="18" charset="0"/>
                <a:ea typeface="Calibri" pitchFamily="34" charset="0"/>
                <a:cs typeface="Arial" pitchFamily="34" charset="0"/>
              </a:rPr>
              <a:t>Crew of  ship                                        </a:t>
            </a:r>
            <a:r>
              <a:rPr lang="en-US" sz="1400" dirty="0" smtClean="0">
                <a:latin typeface="Times New Roman" pitchFamily="18" charset="0"/>
                <a:ea typeface="Calibri" pitchFamily="34" charset="0"/>
                <a:cs typeface="Arial" pitchFamily="34" charset="0"/>
              </a:rPr>
              <a:t>=  </a:t>
            </a:r>
            <a:r>
              <a:rPr lang="en-US" sz="1400" dirty="0">
                <a:latin typeface="Times New Roman" pitchFamily="18" charset="0"/>
                <a:ea typeface="Calibri" pitchFamily="34" charset="0"/>
                <a:cs typeface="Arial" pitchFamily="34" charset="0"/>
              </a:rPr>
              <a:t>18 person</a:t>
            </a:r>
            <a:endParaRPr lang="en-US" sz="1400" dirty="0">
              <a:ea typeface="Calibri" pitchFamily="34" charset="0"/>
              <a:cs typeface="Arial" pitchFamily="34" charset="0"/>
            </a:endParaRPr>
          </a:p>
        </p:txBody>
      </p:sp>
      <p:sp>
        <p:nvSpPr>
          <p:cNvPr id="6" name="Rectangle 5"/>
          <p:cNvSpPr/>
          <p:nvPr/>
        </p:nvSpPr>
        <p:spPr>
          <a:xfrm>
            <a:off x="228600" y="6019800"/>
            <a:ext cx="4572000" cy="646331"/>
          </a:xfrm>
          <a:prstGeom prst="rect">
            <a:avLst/>
          </a:prstGeom>
          <a:solidFill>
            <a:srgbClr val="FFFF00"/>
          </a:solidFill>
        </p:spPr>
        <p:txBody>
          <a:bodyPr>
            <a:spAutoFit/>
          </a:bodyPr>
          <a:lstStyle/>
          <a:p>
            <a:pPr lvl="0"/>
            <a:r>
              <a:rPr lang="en-US" b="1" dirty="0"/>
              <a:t>Research of Alternative Materials for Ship Building</a:t>
            </a:r>
            <a:endParaRPr lang="en-US" i="1" dirty="0"/>
          </a:p>
        </p:txBody>
      </p:sp>
      <p:pic>
        <p:nvPicPr>
          <p:cNvPr id="16387" name="Picture 3"/>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4419600" y="3073945"/>
            <a:ext cx="42957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3050" y="4369345"/>
            <a:ext cx="28003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622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5362" name="Picture 23" descr="D:\DISERTASI S3 HARUS LULUS DOCTOR\H. BAB VII (gambar Kapal)\kapal mbak septia Juni 2012\Still Water (Aluminium)\stress full model 3.BMP"/>
          <p:cNvPicPr>
            <a:picLocks noChangeAspect="1" noChangeArrowheads="1"/>
          </p:cNvPicPr>
          <p:nvPr/>
        </p:nvPicPr>
        <p:blipFill>
          <a:blip r:embed="rId2">
            <a:extLst>
              <a:ext uri="{28A0092B-C50C-407E-A947-70E740481C1C}">
                <a14:useLocalDpi xmlns:a14="http://schemas.microsoft.com/office/drawing/2010/main" val="0"/>
              </a:ext>
            </a:extLst>
          </a:blip>
          <a:srcRect r="11899"/>
          <a:stretch>
            <a:fillRect/>
          </a:stretch>
        </p:blipFill>
        <p:spPr bwMode="auto">
          <a:xfrm>
            <a:off x="609600" y="152400"/>
            <a:ext cx="3810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4" descr="D:\DISERTASI S3 HARUS LULUS DOCTOR\H. BAB VII (gambar Kapal)\kapal mbak septia Juni 2012\Still Water (Komposit)\stress full model 3.BMP"/>
          <p:cNvPicPr>
            <a:picLocks noChangeAspect="1" noChangeArrowheads="1"/>
          </p:cNvPicPr>
          <p:nvPr/>
        </p:nvPicPr>
        <p:blipFill>
          <a:blip r:embed="rId3">
            <a:extLst>
              <a:ext uri="{28A0092B-C50C-407E-A947-70E740481C1C}">
                <a14:useLocalDpi xmlns:a14="http://schemas.microsoft.com/office/drawing/2010/main" val="0"/>
              </a:ext>
            </a:extLst>
          </a:blip>
          <a:srcRect r="12599"/>
          <a:stretch>
            <a:fillRect/>
          </a:stretch>
        </p:blipFill>
        <p:spPr bwMode="auto">
          <a:xfrm>
            <a:off x="4876800" y="152400"/>
            <a:ext cx="3581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8"/>
          <p:cNvSpPr>
            <a:spLocks noChangeArrowheads="1"/>
          </p:cNvSpPr>
          <p:nvPr/>
        </p:nvSpPr>
        <p:spPr bwMode="auto">
          <a:xfrm>
            <a:off x="228600" y="2209800"/>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Fig. 4  Distribution of stress in model of numerical for the full ship body for still water condition. </a:t>
            </a:r>
          </a:p>
        </p:txBody>
      </p:sp>
      <p:sp>
        <p:nvSpPr>
          <p:cNvPr id="15365" name="Rectangle 8"/>
          <p:cNvSpPr>
            <a:spLocks noChangeArrowheads="1"/>
          </p:cNvSpPr>
          <p:nvPr/>
        </p:nvSpPr>
        <p:spPr bwMode="auto">
          <a:xfrm rot="10800000" flipV="1">
            <a:off x="609600" y="2598738"/>
            <a:ext cx="8153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eaLnBrk="0" hangingPunct="0"/>
            <a:r>
              <a:rPr lang="en-US" sz="1600">
                <a:solidFill>
                  <a:schemeClr val="bg1"/>
                </a:solidFill>
                <a:latin typeface="Times New Roman" pitchFamily="18" charset="0"/>
                <a:ea typeface="Calibri" pitchFamily="34" charset="0"/>
                <a:cs typeface="Times New Roman" pitchFamily="18" charset="0"/>
              </a:rPr>
              <a:t>     a. Aluminum ship EN AC-43100 (AlSi10Mg (b)) (maximum stress = 7.56 MPa).</a:t>
            </a:r>
            <a:endParaRPr lang="en-US" sz="1600">
              <a:solidFill>
                <a:schemeClr val="bg1"/>
              </a:solidFill>
              <a:ea typeface="Calibri" pitchFamily="34" charset="0"/>
              <a:cs typeface="Times New Roman" pitchFamily="18" charset="0"/>
            </a:endParaRPr>
          </a:p>
        </p:txBody>
      </p:sp>
      <p:sp>
        <p:nvSpPr>
          <p:cNvPr id="15366" name="Rectangle 9"/>
          <p:cNvSpPr>
            <a:spLocks noChangeArrowheads="1"/>
          </p:cNvSpPr>
          <p:nvPr/>
        </p:nvSpPr>
        <p:spPr bwMode="auto">
          <a:xfrm rot="10800000" flipV="1">
            <a:off x="609600" y="2895600"/>
            <a:ext cx="822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eaLnBrk="0" hangingPunct="0"/>
            <a:r>
              <a:rPr lang="en-US" sz="1600" dirty="0">
                <a:solidFill>
                  <a:schemeClr val="bg1"/>
                </a:solidFill>
                <a:latin typeface="Times New Roman" pitchFamily="18" charset="0"/>
                <a:ea typeface="Calibri" pitchFamily="34" charset="0"/>
                <a:cs typeface="Times New Roman" pitchFamily="18" charset="0"/>
              </a:rPr>
              <a:t>     b. Composite ship EN AC-43100 (AlSi10Mg (b))+</a:t>
            </a:r>
            <a:r>
              <a:rPr lang="en-US" sz="1600" dirty="0" err="1">
                <a:solidFill>
                  <a:schemeClr val="bg1"/>
                </a:solidFill>
                <a:latin typeface="Times New Roman" pitchFamily="18" charset="0"/>
                <a:ea typeface="Calibri" pitchFamily="34" charset="0"/>
                <a:cs typeface="Times New Roman" pitchFamily="18" charset="0"/>
              </a:rPr>
              <a:t>SiC</a:t>
            </a:r>
            <a:r>
              <a:rPr lang="en-US" sz="1600" dirty="0">
                <a:solidFill>
                  <a:schemeClr val="bg1"/>
                </a:solidFill>
                <a:latin typeface="Times New Roman" pitchFamily="18" charset="0"/>
                <a:ea typeface="Calibri" pitchFamily="34" charset="0"/>
                <a:cs typeface="Times New Roman" pitchFamily="18" charset="0"/>
              </a:rPr>
              <a:t>*/15p (maximum stress = 7.24 </a:t>
            </a:r>
            <a:r>
              <a:rPr lang="en-US" sz="1600" dirty="0" err="1">
                <a:solidFill>
                  <a:schemeClr val="bg1"/>
                </a:solidFill>
                <a:latin typeface="Times New Roman" pitchFamily="18" charset="0"/>
                <a:ea typeface="Calibri" pitchFamily="34" charset="0"/>
                <a:cs typeface="Times New Roman" pitchFamily="18" charset="0"/>
              </a:rPr>
              <a:t>MPa</a:t>
            </a:r>
            <a:r>
              <a:rPr lang="en-US" sz="1600" dirty="0">
                <a:solidFill>
                  <a:schemeClr val="bg1"/>
                </a:solidFill>
                <a:latin typeface="Times New Roman" pitchFamily="18" charset="0"/>
                <a:ea typeface="Calibri" pitchFamily="34" charset="0"/>
                <a:cs typeface="Times New Roman" pitchFamily="18" charset="0"/>
              </a:rPr>
              <a:t>).</a:t>
            </a:r>
          </a:p>
        </p:txBody>
      </p:sp>
      <p:sp>
        <p:nvSpPr>
          <p:cNvPr id="15367" name="TextBox 11"/>
          <p:cNvSpPr txBox="1">
            <a:spLocks noChangeArrowheads="1"/>
          </p:cNvSpPr>
          <p:nvPr/>
        </p:nvSpPr>
        <p:spPr bwMode="auto">
          <a:xfrm>
            <a:off x="2438400" y="1905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a</a:t>
            </a:r>
          </a:p>
        </p:txBody>
      </p:sp>
      <p:sp>
        <p:nvSpPr>
          <p:cNvPr id="15368" name="TextBox 12"/>
          <p:cNvSpPr txBox="1">
            <a:spLocks noChangeArrowheads="1"/>
          </p:cNvSpPr>
          <p:nvPr/>
        </p:nvSpPr>
        <p:spPr bwMode="auto">
          <a:xfrm>
            <a:off x="6477000" y="1905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b</a:t>
            </a:r>
          </a:p>
        </p:txBody>
      </p:sp>
      <p:pic>
        <p:nvPicPr>
          <p:cNvPr id="15369" name="Picture 25"/>
          <p:cNvPicPr>
            <a:picLocks noChangeAspect="1" noChangeArrowheads="1"/>
          </p:cNvPicPr>
          <p:nvPr/>
        </p:nvPicPr>
        <p:blipFill>
          <a:blip r:embed="rId4">
            <a:extLst>
              <a:ext uri="{28A0092B-C50C-407E-A947-70E740481C1C}">
                <a14:useLocalDpi xmlns:a14="http://schemas.microsoft.com/office/drawing/2010/main" val="0"/>
              </a:ext>
            </a:extLst>
          </a:blip>
          <a:srcRect r="4109"/>
          <a:stretch>
            <a:fillRect/>
          </a:stretch>
        </p:blipFill>
        <p:spPr bwMode="auto">
          <a:xfrm>
            <a:off x="762000" y="3276600"/>
            <a:ext cx="3581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15"/>
          <p:cNvSpPr>
            <a:spLocks noChangeArrowheads="1"/>
          </p:cNvSpPr>
          <p:nvPr/>
        </p:nvSpPr>
        <p:spPr bwMode="auto">
          <a:xfrm>
            <a:off x="228600" y="5257800"/>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Fig. 5  Distribution of stress in model of numerical for the full ship body for  wave  induced</a:t>
            </a:r>
          </a:p>
          <a:p>
            <a:r>
              <a:rPr lang="en-US" sz="1600">
                <a:solidFill>
                  <a:schemeClr val="bg1"/>
                </a:solidFill>
              </a:rPr>
              <a:t>           condition. </a:t>
            </a:r>
          </a:p>
        </p:txBody>
      </p:sp>
      <p:sp>
        <p:nvSpPr>
          <p:cNvPr id="15371" name="Rectangle 8"/>
          <p:cNvSpPr>
            <a:spLocks noChangeArrowheads="1"/>
          </p:cNvSpPr>
          <p:nvPr/>
        </p:nvSpPr>
        <p:spPr bwMode="auto">
          <a:xfrm rot="10800000" flipV="1">
            <a:off x="533400" y="5943600"/>
            <a:ext cx="815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eaLnBrk="0" hangingPunct="0"/>
            <a:r>
              <a:rPr lang="en-US" sz="1600">
                <a:solidFill>
                  <a:schemeClr val="bg1"/>
                </a:solidFill>
                <a:latin typeface="Times New Roman" pitchFamily="18" charset="0"/>
                <a:ea typeface="Calibri" pitchFamily="34" charset="0"/>
                <a:cs typeface="Times New Roman" pitchFamily="18" charset="0"/>
              </a:rPr>
              <a:t>     a. Aluminum ship EN AC-43100 (AlSi10Mg (b)) (maximum stress = </a:t>
            </a:r>
            <a:r>
              <a:rPr lang="en-US" sz="1600">
                <a:solidFill>
                  <a:schemeClr val="bg1"/>
                </a:solidFill>
                <a:ea typeface="Calibri" pitchFamily="34" charset="0"/>
                <a:cs typeface="Times New Roman" pitchFamily="18" charset="0"/>
              </a:rPr>
              <a:t>14.9 MPa</a:t>
            </a:r>
            <a:r>
              <a:rPr lang="en-US" sz="1600">
                <a:solidFill>
                  <a:schemeClr val="bg1"/>
                </a:solidFill>
                <a:latin typeface="Times New Roman" pitchFamily="18" charset="0"/>
                <a:ea typeface="Calibri" pitchFamily="34" charset="0"/>
                <a:cs typeface="Times New Roman" pitchFamily="18" charset="0"/>
              </a:rPr>
              <a:t>).</a:t>
            </a:r>
            <a:endParaRPr lang="en-US" sz="1600">
              <a:solidFill>
                <a:schemeClr val="bg1"/>
              </a:solidFill>
              <a:ea typeface="Calibri" pitchFamily="34" charset="0"/>
              <a:cs typeface="Times New Roman" pitchFamily="18" charset="0"/>
            </a:endParaRPr>
          </a:p>
        </p:txBody>
      </p:sp>
      <p:sp>
        <p:nvSpPr>
          <p:cNvPr id="15372" name="Rectangle 9"/>
          <p:cNvSpPr>
            <a:spLocks noChangeArrowheads="1"/>
          </p:cNvSpPr>
          <p:nvPr/>
        </p:nvSpPr>
        <p:spPr bwMode="auto">
          <a:xfrm rot="10800000" flipV="1">
            <a:off x="533400" y="6324600"/>
            <a:ext cx="822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eaLnBrk="0" hangingPunct="0"/>
            <a:r>
              <a:rPr lang="en-US" sz="1600">
                <a:solidFill>
                  <a:schemeClr val="bg1"/>
                </a:solidFill>
                <a:latin typeface="Times New Roman" pitchFamily="18" charset="0"/>
                <a:ea typeface="Calibri" pitchFamily="34" charset="0"/>
                <a:cs typeface="Times New Roman" pitchFamily="18" charset="0"/>
              </a:rPr>
              <a:t>     b. Composite ship EN AC-43100 (AlSi10Mg (b))+SiC*/15p (maximum stress = </a:t>
            </a:r>
            <a:r>
              <a:rPr lang="en-US" sz="1600">
                <a:solidFill>
                  <a:schemeClr val="bg1"/>
                </a:solidFill>
                <a:ea typeface="Calibri" pitchFamily="34" charset="0"/>
                <a:cs typeface="Times New Roman" pitchFamily="18" charset="0"/>
              </a:rPr>
              <a:t>14.1</a:t>
            </a:r>
            <a:r>
              <a:rPr lang="en-US" sz="1600">
                <a:ea typeface="Calibri" pitchFamily="34" charset="0"/>
                <a:cs typeface="Times New Roman" pitchFamily="18" charset="0"/>
              </a:rPr>
              <a:t> </a:t>
            </a:r>
            <a:r>
              <a:rPr lang="en-US" sz="1600">
                <a:solidFill>
                  <a:schemeClr val="bg1"/>
                </a:solidFill>
                <a:latin typeface="Times New Roman" pitchFamily="18" charset="0"/>
                <a:ea typeface="Calibri" pitchFamily="34" charset="0"/>
                <a:cs typeface="Times New Roman" pitchFamily="18" charset="0"/>
              </a:rPr>
              <a:t> MPa).</a:t>
            </a:r>
          </a:p>
        </p:txBody>
      </p:sp>
      <p:sp>
        <p:nvSpPr>
          <p:cNvPr id="15373" name="TextBox 18"/>
          <p:cNvSpPr txBox="1">
            <a:spLocks noChangeArrowheads="1"/>
          </p:cNvSpPr>
          <p:nvPr/>
        </p:nvSpPr>
        <p:spPr bwMode="auto">
          <a:xfrm>
            <a:off x="2362200" y="4876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a</a:t>
            </a:r>
          </a:p>
        </p:txBody>
      </p:sp>
      <p:sp>
        <p:nvSpPr>
          <p:cNvPr id="15374" name="TextBox 19"/>
          <p:cNvSpPr txBox="1">
            <a:spLocks noChangeArrowheads="1"/>
          </p:cNvSpPr>
          <p:nvPr/>
        </p:nvSpPr>
        <p:spPr bwMode="auto">
          <a:xfrm>
            <a:off x="6096000" y="4876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b</a:t>
            </a:r>
          </a:p>
        </p:txBody>
      </p:sp>
      <p:pic>
        <p:nvPicPr>
          <p:cNvPr id="15375" name="Picture 26" descr="D:\DISERTASI S3 HARUS LULUS DOCTOR\H. BAB VII (gambar Kapal)\kapal mbak septia Juni 2012\Still Water plus Wave (Komposit)\stress full model 3.BMP"/>
          <p:cNvPicPr>
            <a:picLocks noChangeAspect="1" noChangeArrowheads="1"/>
          </p:cNvPicPr>
          <p:nvPr/>
        </p:nvPicPr>
        <p:blipFill>
          <a:blip r:embed="rId5">
            <a:extLst>
              <a:ext uri="{28A0092B-C50C-407E-A947-70E740481C1C}">
                <a14:useLocalDpi xmlns:a14="http://schemas.microsoft.com/office/drawing/2010/main" val="0"/>
              </a:ext>
            </a:extLst>
          </a:blip>
          <a:srcRect r="12534"/>
          <a:stretch>
            <a:fillRect/>
          </a:stretch>
        </p:blipFill>
        <p:spPr bwMode="auto">
          <a:xfrm>
            <a:off x="4876800" y="3276600"/>
            <a:ext cx="3581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811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6386" name="Picture 1" descr="E:\KM CIREMAI_SEPTIA\FEM Ciremai\al sw bottom.bmp"/>
          <p:cNvPicPr>
            <a:picLocks noChangeAspect="1" noChangeArrowheads="1"/>
          </p:cNvPicPr>
          <p:nvPr/>
        </p:nvPicPr>
        <p:blipFill>
          <a:blip r:embed="rId2">
            <a:extLst>
              <a:ext uri="{28A0092B-C50C-407E-A947-70E740481C1C}">
                <a14:useLocalDpi xmlns:a14="http://schemas.microsoft.com/office/drawing/2010/main" val="0"/>
              </a:ext>
            </a:extLst>
          </a:blip>
          <a:srcRect r="20827"/>
          <a:stretch>
            <a:fillRect/>
          </a:stretch>
        </p:blipFill>
        <p:spPr bwMode="auto">
          <a:xfrm>
            <a:off x="304800" y="228600"/>
            <a:ext cx="396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ChangeArrowheads="1"/>
          </p:cNvSpPr>
          <p:nvPr/>
        </p:nvSpPr>
        <p:spPr bwMode="auto">
          <a:xfrm>
            <a:off x="381000" y="22098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bg1"/>
                </a:solidFill>
              </a:rPr>
              <a:t>Fig. 6 Distribution of stress in model of numerical for the hull and construction of</a:t>
            </a:r>
          </a:p>
          <a:p>
            <a:r>
              <a:rPr lang="en-US">
                <a:solidFill>
                  <a:schemeClr val="bg1"/>
                </a:solidFill>
              </a:rPr>
              <a:t>          the base (bottom) for still wave condition </a:t>
            </a:r>
          </a:p>
        </p:txBody>
      </p:sp>
      <p:pic>
        <p:nvPicPr>
          <p:cNvPr id="16388" name="Picture 1" descr="C:\HELICOPTER DECK\42m\fem\hasil analisa 42m desember\komposit bottom sw.bmp"/>
          <p:cNvPicPr>
            <a:picLocks noChangeAspect="1" noChangeArrowheads="1"/>
          </p:cNvPicPr>
          <p:nvPr/>
        </p:nvPicPr>
        <p:blipFill>
          <a:blip r:embed="rId3">
            <a:extLst>
              <a:ext uri="{28A0092B-C50C-407E-A947-70E740481C1C}">
                <a14:useLocalDpi xmlns:a14="http://schemas.microsoft.com/office/drawing/2010/main" val="0"/>
              </a:ext>
            </a:extLst>
          </a:blip>
          <a:srcRect r="20000"/>
          <a:stretch>
            <a:fillRect/>
          </a:stretch>
        </p:blipFill>
        <p:spPr bwMode="auto">
          <a:xfrm>
            <a:off x="4724400" y="228600"/>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ChangeArrowheads="1"/>
          </p:cNvSpPr>
          <p:nvPr/>
        </p:nvSpPr>
        <p:spPr bwMode="auto">
          <a:xfrm rot="10800000" flipV="1">
            <a:off x="609600" y="2819400"/>
            <a:ext cx="815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eaLnBrk="0" hangingPunct="0"/>
            <a:r>
              <a:rPr lang="en-US" sz="1600">
                <a:solidFill>
                  <a:schemeClr val="bg1"/>
                </a:solidFill>
                <a:latin typeface="Times New Roman" pitchFamily="18" charset="0"/>
                <a:ea typeface="Calibri" pitchFamily="34" charset="0"/>
                <a:cs typeface="Times New Roman" pitchFamily="18" charset="0"/>
              </a:rPr>
              <a:t>     a. Ship aluminum EN AC-43100 (AlSi10Mg (b)) (maximum stress = </a:t>
            </a:r>
            <a:r>
              <a:rPr lang="en-US" sz="1600">
                <a:solidFill>
                  <a:schemeClr val="bg1"/>
                </a:solidFill>
                <a:ea typeface="Calibri" pitchFamily="34" charset="0"/>
                <a:cs typeface="Times New Roman" pitchFamily="18" charset="0"/>
              </a:rPr>
              <a:t>7.56 MPa</a:t>
            </a:r>
            <a:r>
              <a:rPr lang="en-US" sz="1600">
                <a:solidFill>
                  <a:schemeClr val="bg1"/>
                </a:solidFill>
                <a:latin typeface="Times New Roman" pitchFamily="18" charset="0"/>
                <a:ea typeface="Calibri" pitchFamily="34" charset="0"/>
                <a:cs typeface="Times New Roman" pitchFamily="18" charset="0"/>
              </a:rPr>
              <a:t>).</a:t>
            </a:r>
            <a:endParaRPr lang="en-US" sz="1600">
              <a:solidFill>
                <a:schemeClr val="bg1"/>
              </a:solidFill>
              <a:ea typeface="Calibri" pitchFamily="34" charset="0"/>
              <a:cs typeface="Times New Roman" pitchFamily="18" charset="0"/>
            </a:endParaRPr>
          </a:p>
        </p:txBody>
      </p:sp>
      <p:sp>
        <p:nvSpPr>
          <p:cNvPr id="16390" name="Rectangle 9"/>
          <p:cNvSpPr>
            <a:spLocks noChangeArrowheads="1"/>
          </p:cNvSpPr>
          <p:nvPr/>
        </p:nvSpPr>
        <p:spPr bwMode="auto">
          <a:xfrm rot="10800000" flipV="1">
            <a:off x="609600" y="3124200"/>
            <a:ext cx="822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eaLnBrk="0" hangingPunct="0"/>
            <a:r>
              <a:rPr lang="en-US" sz="1600">
                <a:solidFill>
                  <a:schemeClr val="bg1"/>
                </a:solidFill>
                <a:latin typeface="Times New Roman" pitchFamily="18" charset="0"/>
                <a:ea typeface="Calibri" pitchFamily="34" charset="0"/>
                <a:cs typeface="Times New Roman" pitchFamily="18" charset="0"/>
              </a:rPr>
              <a:t>     b. Ship composite EN AC-43100 (AlSi10Mg (b))+SiC*/15p (maximum stress = 7.24 MPa).</a:t>
            </a:r>
          </a:p>
        </p:txBody>
      </p:sp>
      <p:pic>
        <p:nvPicPr>
          <p:cNvPr id="16391" name="Picture 3" descr="E:\KM CIREMAI_SEPTIA\FEM Ciremai\al wave 2 bottom.bmp"/>
          <p:cNvPicPr>
            <a:picLocks noChangeAspect="1" noChangeArrowheads="1"/>
          </p:cNvPicPr>
          <p:nvPr/>
        </p:nvPicPr>
        <p:blipFill>
          <a:blip r:embed="rId4">
            <a:extLst>
              <a:ext uri="{28A0092B-C50C-407E-A947-70E740481C1C}">
                <a14:useLocalDpi xmlns:a14="http://schemas.microsoft.com/office/drawing/2010/main" val="0"/>
              </a:ext>
            </a:extLst>
          </a:blip>
          <a:srcRect r="7603"/>
          <a:stretch>
            <a:fillRect/>
          </a:stretch>
        </p:blipFill>
        <p:spPr bwMode="auto">
          <a:xfrm>
            <a:off x="228600" y="3657600"/>
            <a:ext cx="419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descr="E:\KM CIREMAI_SEPTIA\FEM Ciremai\kom wave bottom.bmp"/>
          <p:cNvPicPr>
            <a:picLocks noChangeAspect="1" noChangeArrowheads="1"/>
          </p:cNvPicPr>
          <p:nvPr/>
        </p:nvPicPr>
        <p:blipFill>
          <a:blip r:embed="rId5">
            <a:extLst>
              <a:ext uri="{28A0092B-C50C-407E-A947-70E740481C1C}">
                <a14:useLocalDpi xmlns:a14="http://schemas.microsoft.com/office/drawing/2010/main" val="0"/>
              </a:ext>
            </a:extLst>
          </a:blip>
          <a:srcRect r="20827"/>
          <a:stretch>
            <a:fillRect/>
          </a:stretch>
        </p:blipFill>
        <p:spPr bwMode="auto">
          <a:xfrm>
            <a:off x="4953000" y="3657600"/>
            <a:ext cx="3810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9"/>
          <p:cNvSpPr txBox="1">
            <a:spLocks noChangeArrowheads="1"/>
          </p:cNvSpPr>
          <p:nvPr/>
        </p:nvSpPr>
        <p:spPr bwMode="auto">
          <a:xfrm>
            <a:off x="1981200" y="1828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a</a:t>
            </a:r>
          </a:p>
        </p:txBody>
      </p:sp>
      <p:sp>
        <p:nvSpPr>
          <p:cNvPr id="16394" name="TextBox 10"/>
          <p:cNvSpPr txBox="1">
            <a:spLocks noChangeArrowheads="1"/>
          </p:cNvSpPr>
          <p:nvPr/>
        </p:nvSpPr>
        <p:spPr bwMode="auto">
          <a:xfrm>
            <a:off x="6705600" y="1828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b</a:t>
            </a:r>
          </a:p>
        </p:txBody>
      </p:sp>
      <p:sp>
        <p:nvSpPr>
          <p:cNvPr id="16395" name="TextBox 11"/>
          <p:cNvSpPr txBox="1">
            <a:spLocks noChangeArrowheads="1"/>
          </p:cNvSpPr>
          <p:nvPr/>
        </p:nvSpPr>
        <p:spPr bwMode="auto">
          <a:xfrm>
            <a:off x="2209800" y="5105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a</a:t>
            </a:r>
          </a:p>
        </p:txBody>
      </p:sp>
      <p:sp>
        <p:nvSpPr>
          <p:cNvPr id="16396" name="TextBox 12"/>
          <p:cNvSpPr txBox="1">
            <a:spLocks noChangeArrowheads="1"/>
          </p:cNvSpPr>
          <p:nvPr/>
        </p:nvSpPr>
        <p:spPr bwMode="auto">
          <a:xfrm>
            <a:off x="6553200" y="5105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b</a:t>
            </a:r>
          </a:p>
        </p:txBody>
      </p:sp>
      <p:sp>
        <p:nvSpPr>
          <p:cNvPr id="16397" name="Rectangle 13"/>
          <p:cNvSpPr>
            <a:spLocks noChangeArrowheads="1"/>
          </p:cNvSpPr>
          <p:nvPr/>
        </p:nvSpPr>
        <p:spPr bwMode="auto">
          <a:xfrm>
            <a:off x="304800" y="54102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bg1"/>
                </a:solidFill>
              </a:rPr>
              <a:t>Fig. 7 Distribution of stress in model of numerical for the hull and construction of</a:t>
            </a:r>
          </a:p>
          <a:p>
            <a:r>
              <a:rPr lang="en-US">
                <a:solidFill>
                  <a:schemeClr val="bg1"/>
                </a:solidFill>
              </a:rPr>
              <a:t>          the base (bottom) for wave induced condition </a:t>
            </a:r>
          </a:p>
        </p:txBody>
      </p:sp>
      <p:sp>
        <p:nvSpPr>
          <p:cNvPr id="16398" name="Rectangle 8"/>
          <p:cNvSpPr>
            <a:spLocks noChangeArrowheads="1"/>
          </p:cNvSpPr>
          <p:nvPr/>
        </p:nvSpPr>
        <p:spPr bwMode="auto">
          <a:xfrm rot="10800000" flipV="1">
            <a:off x="533400" y="6019800"/>
            <a:ext cx="815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eaLnBrk="0" hangingPunct="0"/>
            <a:r>
              <a:rPr lang="en-US" sz="1600">
                <a:solidFill>
                  <a:schemeClr val="bg1"/>
                </a:solidFill>
                <a:latin typeface="Times New Roman" pitchFamily="18" charset="0"/>
                <a:ea typeface="Calibri" pitchFamily="34" charset="0"/>
                <a:cs typeface="Times New Roman" pitchFamily="18" charset="0"/>
              </a:rPr>
              <a:t>     a. Ship aluminum EN AC-43100 (AlSi10Mg (b)) (maximum stress = </a:t>
            </a:r>
            <a:r>
              <a:rPr lang="en-US" sz="1600">
                <a:solidFill>
                  <a:schemeClr val="bg1"/>
                </a:solidFill>
                <a:ea typeface="Calibri" pitchFamily="34" charset="0"/>
                <a:cs typeface="Times New Roman" pitchFamily="18" charset="0"/>
              </a:rPr>
              <a:t>19.6 MPa</a:t>
            </a:r>
            <a:r>
              <a:rPr lang="en-US" sz="1600">
                <a:solidFill>
                  <a:schemeClr val="bg1"/>
                </a:solidFill>
                <a:latin typeface="Times New Roman" pitchFamily="18" charset="0"/>
                <a:ea typeface="Calibri" pitchFamily="34" charset="0"/>
                <a:cs typeface="Times New Roman" pitchFamily="18" charset="0"/>
              </a:rPr>
              <a:t>).</a:t>
            </a:r>
            <a:endParaRPr lang="en-US" sz="1600">
              <a:solidFill>
                <a:schemeClr val="bg1"/>
              </a:solidFill>
              <a:ea typeface="Calibri" pitchFamily="34" charset="0"/>
              <a:cs typeface="Times New Roman" pitchFamily="18" charset="0"/>
            </a:endParaRPr>
          </a:p>
        </p:txBody>
      </p:sp>
      <p:sp>
        <p:nvSpPr>
          <p:cNvPr id="16399" name="Rectangle 9"/>
          <p:cNvSpPr>
            <a:spLocks noChangeArrowheads="1"/>
          </p:cNvSpPr>
          <p:nvPr/>
        </p:nvSpPr>
        <p:spPr bwMode="auto">
          <a:xfrm rot="10800000" flipV="1">
            <a:off x="533400" y="6324600"/>
            <a:ext cx="822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eaLnBrk="0" hangingPunct="0"/>
            <a:r>
              <a:rPr lang="en-US" sz="1600" dirty="0">
                <a:solidFill>
                  <a:schemeClr val="bg1"/>
                </a:solidFill>
                <a:latin typeface="Times New Roman" pitchFamily="18" charset="0"/>
                <a:ea typeface="Calibri" pitchFamily="34" charset="0"/>
                <a:cs typeface="Times New Roman" pitchFamily="18" charset="0"/>
              </a:rPr>
              <a:t>     b. Ship composite EN AC-43100 (AlSi10Mg (b))+</a:t>
            </a:r>
            <a:r>
              <a:rPr lang="en-US" sz="1600" dirty="0" err="1">
                <a:solidFill>
                  <a:schemeClr val="bg1"/>
                </a:solidFill>
                <a:latin typeface="Times New Roman" pitchFamily="18" charset="0"/>
                <a:ea typeface="Calibri" pitchFamily="34" charset="0"/>
                <a:cs typeface="Times New Roman" pitchFamily="18" charset="0"/>
              </a:rPr>
              <a:t>SiC</a:t>
            </a:r>
            <a:r>
              <a:rPr lang="en-US" sz="1600" dirty="0">
                <a:solidFill>
                  <a:schemeClr val="bg1"/>
                </a:solidFill>
                <a:latin typeface="Times New Roman" pitchFamily="18" charset="0"/>
                <a:ea typeface="Calibri" pitchFamily="34" charset="0"/>
                <a:cs typeface="Times New Roman" pitchFamily="18" charset="0"/>
              </a:rPr>
              <a:t>*/15p (maximum stress = </a:t>
            </a:r>
            <a:r>
              <a:rPr lang="en-US" sz="1600" dirty="0">
                <a:solidFill>
                  <a:schemeClr val="bg1"/>
                </a:solidFill>
                <a:ea typeface="Calibri" pitchFamily="34" charset="0"/>
                <a:cs typeface="Times New Roman" pitchFamily="18" charset="0"/>
              </a:rPr>
              <a:t>19.1</a:t>
            </a:r>
            <a:r>
              <a:rPr lang="en-US" sz="1600" dirty="0">
                <a:solidFill>
                  <a:schemeClr val="bg1"/>
                </a:solidFill>
                <a:latin typeface="Times New Roman" pitchFamily="18" charset="0"/>
                <a:ea typeface="Calibri" pitchFamily="34" charset="0"/>
                <a:cs typeface="Times New Roman" pitchFamily="18" charset="0"/>
              </a:rPr>
              <a:t> </a:t>
            </a:r>
            <a:r>
              <a:rPr lang="en-US" sz="1600" dirty="0" err="1">
                <a:solidFill>
                  <a:schemeClr val="bg1"/>
                </a:solidFill>
                <a:latin typeface="Times New Roman" pitchFamily="18" charset="0"/>
                <a:ea typeface="Calibri" pitchFamily="34" charset="0"/>
                <a:cs typeface="Times New Roman" pitchFamily="18" charset="0"/>
              </a:rPr>
              <a:t>MPa</a:t>
            </a:r>
            <a:r>
              <a:rPr lang="en-US" sz="1600" dirty="0">
                <a:solidFill>
                  <a:schemeClr val="bg1"/>
                </a:solidFill>
                <a:latin typeface="Times New Roman" pitchFamily="18" charset="0"/>
                <a:ea typeface="Calibri" pitchFamily="34" charset="0"/>
                <a:cs typeface="Times New Roman" pitchFamily="18" charset="0"/>
              </a:rPr>
              <a:t>).</a:t>
            </a:r>
          </a:p>
        </p:txBody>
      </p:sp>
    </p:spTree>
    <p:extLst>
      <p:ext uri="{BB962C8B-B14F-4D97-AF65-F5344CB8AC3E}">
        <p14:creationId xmlns:p14="http://schemas.microsoft.com/office/powerpoint/2010/main" val="918076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7410" name="Picture 83" descr="Komposit_still water_d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3886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descr="E:\KM CIREMAI_SEPTIA\FEM Ciremai\al sw deck.bmp"/>
          <p:cNvPicPr>
            <a:picLocks noChangeAspect="1" noChangeArrowheads="1"/>
          </p:cNvPicPr>
          <p:nvPr/>
        </p:nvPicPr>
        <p:blipFill>
          <a:blip r:embed="rId3">
            <a:extLst>
              <a:ext uri="{28A0092B-C50C-407E-A947-70E740481C1C}">
                <a14:useLocalDpi xmlns:a14="http://schemas.microsoft.com/office/drawing/2010/main" val="0"/>
              </a:ext>
            </a:extLst>
          </a:blip>
          <a:srcRect r="20827"/>
          <a:stretch>
            <a:fillRect/>
          </a:stretch>
        </p:blipFill>
        <p:spPr bwMode="auto">
          <a:xfrm>
            <a:off x="4800600" y="228600"/>
            <a:ext cx="3733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p:cNvSpPr>
            <a:spLocks noChangeArrowheads="1"/>
          </p:cNvSpPr>
          <p:nvPr/>
        </p:nvSpPr>
        <p:spPr bwMode="auto">
          <a:xfrm>
            <a:off x="457200" y="2057400"/>
            <a:ext cx="822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Fig. 8 Distribution of stress in model of numerical for </a:t>
            </a:r>
            <a:r>
              <a:rPr lang="es-ES" sz="1600" i="1">
                <a:solidFill>
                  <a:schemeClr val="bg1"/>
                </a:solidFill>
              </a:rPr>
              <a:t>main deck</a:t>
            </a:r>
            <a:r>
              <a:rPr lang="es-ES" sz="1600">
                <a:solidFill>
                  <a:schemeClr val="bg1"/>
                </a:solidFill>
              </a:rPr>
              <a:t>  </a:t>
            </a:r>
            <a:r>
              <a:rPr lang="en-US" sz="1600">
                <a:solidFill>
                  <a:schemeClr val="bg1"/>
                </a:solidFill>
              </a:rPr>
              <a:t>for still water condition </a:t>
            </a:r>
          </a:p>
        </p:txBody>
      </p:sp>
      <p:sp>
        <p:nvSpPr>
          <p:cNvPr id="17413" name="TextBox 11"/>
          <p:cNvSpPr txBox="1">
            <a:spLocks noChangeArrowheads="1"/>
          </p:cNvSpPr>
          <p:nvPr/>
        </p:nvSpPr>
        <p:spPr bwMode="auto">
          <a:xfrm>
            <a:off x="2209800" y="1752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a</a:t>
            </a:r>
          </a:p>
        </p:txBody>
      </p:sp>
      <p:sp>
        <p:nvSpPr>
          <p:cNvPr id="17414" name="TextBox 11"/>
          <p:cNvSpPr txBox="1">
            <a:spLocks noChangeArrowheads="1"/>
          </p:cNvSpPr>
          <p:nvPr/>
        </p:nvSpPr>
        <p:spPr bwMode="auto">
          <a:xfrm>
            <a:off x="6477000" y="1752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b</a:t>
            </a:r>
          </a:p>
        </p:txBody>
      </p:sp>
      <p:sp>
        <p:nvSpPr>
          <p:cNvPr id="17415" name="Rectangle 4"/>
          <p:cNvSpPr>
            <a:spLocks noChangeArrowheads="1"/>
          </p:cNvSpPr>
          <p:nvPr/>
        </p:nvSpPr>
        <p:spPr bwMode="auto">
          <a:xfrm>
            <a:off x="914400" y="2362200"/>
            <a:ext cx="784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0" hangingPunct="0"/>
            <a:r>
              <a:rPr lang="en-US" sz="1600">
                <a:solidFill>
                  <a:schemeClr val="bg1"/>
                </a:solidFill>
                <a:latin typeface="Times New Roman" pitchFamily="18" charset="0"/>
                <a:ea typeface="Calibri" pitchFamily="34" charset="0"/>
                <a:cs typeface="Times New Roman" pitchFamily="18" charset="0"/>
              </a:rPr>
              <a:t>a. Ship aluminum EN AC-43100 (AlSi10Mg (b)) (maximum stress = 7.16 MPa).</a:t>
            </a:r>
            <a:endParaRPr lang="en-US" sz="1600">
              <a:solidFill>
                <a:schemeClr val="bg1"/>
              </a:solidFill>
              <a:ea typeface="Calibri" pitchFamily="34" charset="0"/>
              <a:cs typeface="Times New Roman" pitchFamily="18" charset="0"/>
            </a:endParaRPr>
          </a:p>
        </p:txBody>
      </p:sp>
      <p:sp>
        <p:nvSpPr>
          <p:cNvPr id="17416" name="Rectangle 7"/>
          <p:cNvSpPr>
            <a:spLocks noChangeArrowheads="1"/>
          </p:cNvSpPr>
          <p:nvPr/>
        </p:nvSpPr>
        <p:spPr bwMode="auto">
          <a:xfrm>
            <a:off x="914400" y="2667000"/>
            <a:ext cx="792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latin typeface="Times New Roman" pitchFamily="18" charset="0"/>
                <a:cs typeface="Times New Roman" pitchFamily="18" charset="0"/>
              </a:rPr>
              <a:t>b. Ship composite EN AC-43100 (AlSi10Mg (b))+SiC*/15p (maximum stress  = 6.67 MPa  </a:t>
            </a:r>
          </a:p>
        </p:txBody>
      </p:sp>
      <p:pic>
        <p:nvPicPr>
          <p:cNvPr id="17417" name="Picture 4" descr="E:\KM CIREMAI_SEPTIA\FEM Ciremai\al wave deck 1.bmp"/>
          <p:cNvPicPr>
            <a:picLocks noChangeAspect="1" noChangeArrowheads="1"/>
          </p:cNvPicPr>
          <p:nvPr/>
        </p:nvPicPr>
        <p:blipFill>
          <a:blip r:embed="rId4">
            <a:extLst>
              <a:ext uri="{28A0092B-C50C-407E-A947-70E740481C1C}">
                <a14:useLocalDpi xmlns:a14="http://schemas.microsoft.com/office/drawing/2010/main" val="0"/>
              </a:ext>
            </a:extLst>
          </a:blip>
          <a:srcRect r="8595"/>
          <a:stretch>
            <a:fillRect/>
          </a:stretch>
        </p:blipFill>
        <p:spPr bwMode="auto">
          <a:xfrm>
            <a:off x="381000" y="3429000"/>
            <a:ext cx="381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8" descr="E:\KM CIREMAI_SEPTIA\FEM Ciremai\kom wave deck 1.bmp"/>
          <p:cNvPicPr>
            <a:picLocks noChangeAspect="1" noChangeArrowheads="1"/>
          </p:cNvPicPr>
          <p:nvPr/>
        </p:nvPicPr>
        <p:blipFill>
          <a:blip r:embed="rId5">
            <a:extLst>
              <a:ext uri="{28A0092B-C50C-407E-A947-70E740481C1C}">
                <a14:useLocalDpi xmlns:a14="http://schemas.microsoft.com/office/drawing/2010/main" val="0"/>
              </a:ext>
            </a:extLst>
          </a:blip>
          <a:srcRect r="8430"/>
          <a:stretch>
            <a:fillRect/>
          </a:stretch>
        </p:blipFill>
        <p:spPr bwMode="auto">
          <a:xfrm>
            <a:off x="4724400" y="3429000"/>
            <a:ext cx="381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0"/>
          <p:cNvSpPr>
            <a:spLocks noChangeArrowheads="1"/>
          </p:cNvSpPr>
          <p:nvPr/>
        </p:nvSpPr>
        <p:spPr bwMode="auto">
          <a:xfrm>
            <a:off x="304800" y="5334000"/>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Fig. 9  Distribution of stress in model of numerical for </a:t>
            </a:r>
            <a:r>
              <a:rPr lang="es-ES" sz="1600" i="1">
                <a:solidFill>
                  <a:schemeClr val="bg1"/>
                </a:solidFill>
              </a:rPr>
              <a:t>main deck</a:t>
            </a:r>
            <a:r>
              <a:rPr lang="es-ES" sz="1600">
                <a:solidFill>
                  <a:schemeClr val="bg1"/>
                </a:solidFill>
              </a:rPr>
              <a:t>  </a:t>
            </a:r>
            <a:r>
              <a:rPr lang="en-US" sz="1600">
                <a:solidFill>
                  <a:schemeClr val="bg1"/>
                </a:solidFill>
              </a:rPr>
              <a:t>for wave induced condition</a:t>
            </a:r>
          </a:p>
        </p:txBody>
      </p:sp>
      <p:sp>
        <p:nvSpPr>
          <p:cNvPr id="17420" name="TextBox 11"/>
          <p:cNvSpPr txBox="1">
            <a:spLocks noChangeArrowheads="1"/>
          </p:cNvSpPr>
          <p:nvPr/>
        </p:nvSpPr>
        <p:spPr bwMode="auto">
          <a:xfrm>
            <a:off x="2286000" y="4953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a</a:t>
            </a:r>
          </a:p>
        </p:txBody>
      </p:sp>
      <p:sp>
        <p:nvSpPr>
          <p:cNvPr id="17421" name="TextBox 11"/>
          <p:cNvSpPr txBox="1">
            <a:spLocks noChangeArrowheads="1"/>
          </p:cNvSpPr>
          <p:nvPr/>
        </p:nvSpPr>
        <p:spPr bwMode="auto">
          <a:xfrm>
            <a:off x="6477000" y="50292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b</a:t>
            </a:r>
          </a:p>
        </p:txBody>
      </p:sp>
      <p:sp>
        <p:nvSpPr>
          <p:cNvPr id="17422" name="Rectangle 7"/>
          <p:cNvSpPr>
            <a:spLocks noChangeArrowheads="1"/>
          </p:cNvSpPr>
          <p:nvPr/>
        </p:nvSpPr>
        <p:spPr bwMode="auto">
          <a:xfrm>
            <a:off x="990600" y="5715000"/>
            <a:ext cx="6769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eaLnBrk="0" hangingPunct="0"/>
            <a:r>
              <a:rPr lang="en-US" sz="1600">
                <a:solidFill>
                  <a:schemeClr val="bg1"/>
                </a:solidFill>
                <a:latin typeface="Times New Roman" pitchFamily="18" charset="0"/>
                <a:ea typeface="Calibri" pitchFamily="34" charset="0"/>
                <a:cs typeface="Times New Roman" pitchFamily="18" charset="0"/>
              </a:rPr>
              <a:t>a. Ship aluminum EN AC-43100 (AlSi10Mg (b)) (maximum stress = 17.5 MPa).</a:t>
            </a:r>
            <a:endParaRPr lang="en-US" sz="1600">
              <a:solidFill>
                <a:schemeClr val="bg1"/>
              </a:solidFill>
              <a:ea typeface="Calibri" pitchFamily="34" charset="0"/>
              <a:cs typeface="Times New Roman" pitchFamily="18" charset="0"/>
            </a:endParaRPr>
          </a:p>
        </p:txBody>
      </p:sp>
      <p:sp>
        <p:nvSpPr>
          <p:cNvPr id="17423" name="Rectangle 14"/>
          <p:cNvSpPr>
            <a:spLocks noChangeArrowheads="1"/>
          </p:cNvSpPr>
          <p:nvPr/>
        </p:nvSpPr>
        <p:spPr bwMode="auto">
          <a:xfrm>
            <a:off x="990600" y="6019800"/>
            <a:ext cx="7696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latin typeface="Times New Roman" pitchFamily="18" charset="0"/>
                <a:cs typeface="Times New Roman" pitchFamily="18" charset="0"/>
              </a:rPr>
              <a:t>b. Ship composite EN AC-43100 (AlSi10Mg (b))+SiC*/15p (maximum stress = 16.8 MPa)</a:t>
            </a:r>
          </a:p>
        </p:txBody>
      </p:sp>
    </p:spTree>
    <p:extLst>
      <p:ext uri="{BB962C8B-B14F-4D97-AF65-F5344CB8AC3E}">
        <p14:creationId xmlns:p14="http://schemas.microsoft.com/office/powerpoint/2010/main" val="1335241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098" name="Picture 2" descr="Image result for Gambar lumpur Sidoarj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14600"/>
            <a:ext cx="381000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Gambar lumpur Sidoar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5334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cdn2.boombastis.com/wp-content/uploads/2019/01/Lapindo-dewasa-in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43300"/>
            <a:ext cx="4495800" cy="2781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15000" y="1219200"/>
            <a:ext cx="3200400" cy="646331"/>
          </a:xfrm>
          <a:prstGeom prst="rect">
            <a:avLst/>
          </a:prstGeom>
        </p:spPr>
        <p:txBody>
          <a:bodyPr wrap="square">
            <a:spAutoFit/>
          </a:bodyPr>
          <a:lstStyle/>
          <a:p>
            <a:pPr algn="ctr"/>
            <a:r>
              <a:rPr lang="en-US" b="1" u="sng" dirty="0" smtClean="0">
                <a:solidFill>
                  <a:schemeClr val="bg2">
                    <a:lumMod val="25000"/>
                  </a:schemeClr>
                </a:solidFill>
                <a:hlinkClick r:id="rId6"/>
              </a:rPr>
              <a:t>MUDFLOW  </a:t>
            </a:r>
            <a:r>
              <a:rPr lang="en-US" b="1" u="sng" dirty="0" smtClean="0">
                <a:solidFill>
                  <a:schemeClr val="bg2">
                    <a:lumMod val="25000"/>
                  </a:schemeClr>
                </a:solidFill>
                <a:hlinkClick r:id="rId6"/>
              </a:rPr>
              <a:t>in </a:t>
            </a:r>
            <a:r>
              <a:rPr lang="en-US" b="1" u="sng" dirty="0" err="1">
                <a:solidFill>
                  <a:schemeClr val="bg2">
                    <a:lumMod val="25000"/>
                  </a:schemeClr>
                </a:solidFill>
                <a:hlinkClick r:id="rId6"/>
              </a:rPr>
              <a:t>Sidoarjo</a:t>
            </a:r>
            <a:r>
              <a:rPr lang="en-US" b="1" u="sng" dirty="0">
                <a:solidFill>
                  <a:schemeClr val="bg2">
                    <a:lumMod val="25000"/>
                  </a:schemeClr>
                </a:solidFill>
                <a:hlinkClick r:id="rId6"/>
              </a:rPr>
              <a:t> </a:t>
            </a:r>
            <a:endParaRPr lang="en-US" b="1" u="sng" dirty="0" smtClean="0">
              <a:solidFill>
                <a:schemeClr val="bg2">
                  <a:lumMod val="25000"/>
                </a:schemeClr>
              </a:solidFill>
              <a:hlinkClick r:id="rId6"/>
            </a:endParaRPr>
          </a:p>
          <a:p>
            <a:pPr algn="ctr"/>
            <a:r>
              <a:rPr lang="en-US" b="1" u="sng" dirty="0" smtClean="0">
                <a:solidFill>
                  <a:schemeClr val="bg2">
                    <a:lumMod val="25000"/>
                  </a:schemeClr>
                </a:solidFill>
                <a:hlinkClick r:id="rId6"/>
              </a:rPr>
              <a:t>13 </a:t>
            </a:r>
            <a:r>
              <a:rPr lang="en-US" b="1" u="sng" dirty="0">
                <a:solidFill>
                  <a:schemeClr val="bg2">
                    <a:lumMod val="25000"/>
                  </a:schemeClr>
                </a:solidFill>
                <a:hlinkClick r:id="rId6"/>
              </a:rPr>
              <a:t>Years Later </a:t>
            </a:r>
            <a:r>
              <a:rPr lang="en-US" b="1" u="sng" dirty="0" smtClean="0">
                <a:solidFill>
                  <a:schemeClr val="bg2">
                    <a:lumMod val="25000"/>
                  </a:schemeClr>
                </a:solidFill>
                <a:hlinkClick r:id="rId6"/>
              </a:rPr>
              <a:t>2006-2019 </a:t>
            </a:r>
          </a:p>
        </p:txBody>
      </p:sp>
      <p:grpSp>
        <p:nvGrpSpPr>
          <p:cNvPr id="8" name="Group 7"/>
          <p:cNvGrpSpPr/>
          <p:nvPr/>
        </p:nvGrpSpPr>
        <p:grpSpPr>
          <a:xfrm>
            <a:off x="6436799" y="228600"/>
            <a:ext cx="1756802" cy="685439"/>
            <a:chOff x="0" y="36077"/>
            <a:chExt cx="4885203" cy="913678"/>
          </a:xfrm>
        </p:grpSpPr>
        <p:sp>
          <p:nvSpPr>
            <p:cNvPr id="9" name="Rounded Rectangle 8"/>
            <p:cNvSpPr/>
            <p:nvPr/>
          </p:nvSpPr>
          <p:spPr>
            <a:xfrm>
              <a:off x="0" y="36077"/>
              <a:ext cx="4885203" cy="91367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ounded Rectangle 4"/>
            <p:cNvSpPr/>
            <p:nvPr/>
          </p:nvSpPr>
          <p:spPr>
            <a:xfrm>
              <a:off x="44602" y="80679"/>
              <a:ext cx="4795999" cy="824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smtClean="0"/>
                <a:t>Introduction</a:t>
              </a:r>
              <a:endParaRPr lang="en-US" sz="2300" kern="1200" dirty="0"/>
            </a:p>
          </p:txBody>
        </p:sp>
      </p:grpSp>
    </p:spTree>
    <p:extLst>
      <p:ext uri="{BB962C8B-B14F-4D97-AF65-F5344CB8AC3E}">
        <p14:creationId xmlns:p14="http://schemas.microsoft.com/office/powerpoint/2010/main" val="2708299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1600200" y="304800"/>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solidFill>
                  <a:schemeClr val="bg1"/>
                </a:solidFill>
              </a:rPr>
              <a:t>Table 4.  Value of máximum stress of  model of numerical </a:t>
            </a:r>
            <a:endParaRPr lang="en-US">
              <a:solidFill>
                <a:schemeClr val="bg1"/>
              </a:solidFill>
            </a:endParaRPr>
          </a:p>
        </p:txBody>
      </p:sp>
      <p:graphicFrame>
        <p:nvGraphicFramePr>
          <p:cNvPr id="3" name="Table 2"/>
          <p:cNvGraphicFramePr>
            <a:graphicFrameLocks noGrp="1"/>
          </p:cNvGraphicFramePr>
          <p:nvPr/>
        </p:nvGraphicFramePr>
        <p:xfrm>
          <a:off x="381000" y="838200"/>
          <a:ext cx="8458200" cy="4038600"/>
        </p:xfrm>
        <a:graphic>
          <a:graphicData uri="http://schemas.openxmlformats.org/drawingml/2006/table">
            <a:tbl>
              <a:tblPr/>
              <a:tblGrid>
                <a:gridCol w="3200400"/>
                <a:gridCol w="5257800"/>
              </a:tblGrid>
              <a:tr h="1514475">
                <a:tc rowSpan="2">
                  <a:txBody>
                    <a:bodyPr/>
                    <a:lstStyle/>
                    <a:p>
                      <a:pPr marL="0" marR="0" algn="just">
                        <a:lnSpc>
                          <a:spcPct val="115000"/>
                        </a:lnSpc>
                        <a:spcBef>
                          <a:spcPts val="0"/>
                        </a:spcBef>
                        <a:spcAft>
                          <a:spcPts val="0"/>
                        </a:spcAft>
                      </a:pPr>
                      <a:endParaRPr lang="fi-FI" sz="1600" dirty="0">
                        <a:solidFill>
                          <a:schemeClr val="bg1"/>
                        </a:solidFill>
                        <a:latin typeface="Times New Roman"/>
                        <a:ea typeface="Calibri"/>
                        <a:cs typeface="Times New Roman"/>
                      </a:endParaRPr>
                    </a:p>
                    <a:p>
                      <a:pPr marL="0" marR="0" algn="just">
                        <a:lnSpc>
                          <a:spcPct val="115000"/>
                        </a:lnSpc>
                        <a:spcBef>
                          <a:spcPts val="0"/>
                        </a:spcBef>
                        <a:spcAft>
                          <a:spcPts val="0"/>
                        </a:spcAft>
                      </a:pPr>
                      <a:r>
                        <a:rPr lang="fi-FI" sz="1600" dirty="0">
                          <a:solidFill>
                            <a:schemeClr val="bg1"/>
                          </a:solidFill>
                          <a:latin typeface="Times New Roman"/>
                          <a:ea typeface="Calibri"/>
                          <a:cs typeface="Times New Roman"/>
                        </a:rPr>
                        <a:t>Distribusion  stress </a:t>
                      </a:r>
                      <a:endParaRPr lang="en-US" sz="1600" dirty="0">
                        <a:solidFill>
                          <a:schemeClr val="bg1"/>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dirty="0">
                          <a:solidFill>
                            <a:schemeClr val="bg1"/>
                          </a:solidFill>
                          <a:latin typeface="Times New Roman"/>
                          <a:ea typeface="Calibri"/>
                          <a:cs typeface="Times New Roman"/>
                        </a:rPr>
                        <a:t>Composite material                      A</a:t>
                      </a:r>
                      <a:r>
                        <a:rPr lang="es-ES" sz="1600" dirty="0" err="1">
                          <a:solidFill>
                            <a:schemeClr val="bg1"/>
                          </a:solidFill>
                          <a:latin typeface="Times New Roman"/>
                          <a:ea typeface="Calibri"/>
                          <a:cs typeface="Times New Roman"/>
                        </a:rPr>
                        <a:t>luminum</a:t>
                      </a:r>
                      <a:r>
                        <a:rPr lang="es-ES" sz="1600" dirty="0">
                          <a:solidFill>
                            <a:schemeClr val="bg1"/>
                          </a:solidFill>
                          <a:latin typeface="Times New Roman"/>
                          <a:ea typeface="Calibri"/>
                          <a:cs typeface="Times New Roman"/>
                        </a:rPr>
                        <a:t> material</a:t>
                      </a:r>
                      <a:endParaRPr lang="en-US" sz="1600" dirty="0">
                        <a:solidFill>
                          <a:schemeClr val="bg1"/>
                        </a:solidFill>
                        <a:latin typeface="Calibri"/>
                        <a:ea typeface="Calibri"/>
                        <a:cs typeface="Times New Roman"/>
                      </a:endParaRPr>
                    </a:p>
                    <a:p>
                      <a:pPr marL="0" marR="0" algn="just">
                        <a:lnSpc>
                          <a:spcPct val="115000"/>
                        </a:lnSpc>
                        <a:spcBef>
                          <a:spcPts val="0"/>
                        </a:spcBef>
                        <a:spcAft>
                          <a:spcPts val="0"/>
                        </a:spcAft>
                      </a:pPr>
                      <a:r>
                        <a:rPr lang="en-US" sz="1600" dirty="0">
                          <a:solidFill>
                            <a:schemeClr val="bg1"/>
                          </a:solidFill>
                          <a:latin typeface="Times New Roman"/>
                          <a:ea typeface="Calibri"/>
                          <a:cs typeface="Times New Roman"/>
                        </a:rPr>
                        <a:t>EN AC-43100                             </a:t>
                      </a:r>
                      <a:r>
                        <a:rPr lang="en-US" sz="1600" dirty="0" smtClean="0">
                          <a:solidFill>
                            <a:schemeClr val="bg1"/>
                          </a:solidFill>
                          <a:latin typeface="Times New Roman"/>
                          <a:ea typeface="Calibri"/>
                          <a:cs typeface="Times New Roman"/>
                        </a:rPr>
                        <a:t>  </a:t>
                      </a:r>
                      <a:r>
                        <a:rPr lang="en-US" sz="1600" dirty="0">
                          <a:solidFill>
                            <a:schemeClr val="bg1"/>
                          </a:solidFill>
                          <a:latin typeface="Times New Roman"/>
                          <a:ea typeface="Calibri"/>
                          <a:cs typeface="Times New Roman"/>
                        </a:rPr>
                        <a:t>EN AC-43100</a:t>
                      </a:r>
                      <a:endParaRPr lang="en-US" sz="1600" dirty="0">
                        <a:solidFill>
                          <a:schemeClr val="bg1"/>
                        </a:solidFill>
                        <a:latin typeface="Calibri"/>
                        <a:ea typeface="Calibri"/>
                        <a:cs typeface="Times New Roman"/>
                      </a:endParaRPr>
                    </a:p>
                    <a:p>
                      <a:pPr marL="0" marR="0" algn="just">
                        <a:lnSpc>
                          <a:spcPct val="115000"/>
                        </a:lnSpc>
                        <a:spcBef>
                          <a:spcPts val="0"/>
                        </a:spcBef>
                        <a:spcAft>
                          <a:spcPts val="0"/>
                        </a:spcAft>
                      </a:pPr>
                      <a:r>
                        <a:rPr lang="en-US" sz="1600" dirty="0">
                          <a:solidFill>
                            <a:schemeClr val="bg1"/>
                          </a:solidFill>
                          <a:latin typeface="Times New Roman"/>
                          <a:ea typeface="Calibri"/>
                          <a:cs typeface="Times New Roman"/>
                        </a:rPr>
                        <a:t>(</a:t>
                      </a:r>
                      <a:r>
                        <a:rPr lang="es-ES" sz="1600" dirty="0">
                          <a:solidFill>
                            <a:schemeClr val="bg1"/>
                          </a:solidFill>
                          <a:latin typeface="Times New Roman"/>
                          <a:ea typeface="Calibri"/>
                          <a:cs typeface="Times New Roman"/>
                        </a:rPr>
                        <a:t>AlSi10Mg(b))+</a:t>
                      </a:r>
                      <a:r>
                        <a:rPr lang="es-ES" sz="1600" dirty="0" err="1">
                          <a:solidFill>
                            <a:schemeClr val="bg1"/>
                          </a:solidFill>
                          <a:latin typeface="Times New Roman"/>
                          <a:ea typeface="Calibri"/>
                          <a:cs typeface="Times New Roman"/>
                        </a:rPr>
                        <a:t>SiC</a:t>
                      </a:r>
                      <a:r>
                        <a:rPr lang="es-ES" sz="1600" dirty="0">
                          <a:solidFill>
                            <a:schemeClr val="bg1"/>
                          </a:solidFill>
                          <a:latin typeface="Times New Roman"/>
                          <a:ea typeface="Calibri"/>
                          <a:cs typeface="Times New Roman"/>
                        </a:rPr>
                        <a:t>*/15p             </a:t>
                      </a:r>
                      <a:r>
                        <a:rPr lang="en-US" sz="1600" dirty="0">
                          <a:solidFill>
                            <a:schemeClr val="bg1"/>
                          </a:solidFill>
                          <a:latin typeface="Times New Roman"/>
                          <a:ea typeface="Calibri"/>
                          <a:cs typeface="Times New Roman"/>
                        </a:rPr>
                        <a:t>(</a:t>
                      </a:r>
                      <a:r>
                        <a:rPr lang="es-ES" sz="1600" dirty="0">
                          <a:solidFill>
                            <a:schemeClr val="bg1"/>
                          </a:solidFill>
                          <a:latin typeface="Times New Roman"/>
                          <a:ea typeface="Calibri"/>
                          <a:cs typeface="Times New Roman"/>
                        </a:rPr>
                        <a:t>AlSi10Mg(b)</a:t>
                      </a:r>
                      <a:endParaRPr lang="en-US" sz="1600" dirty="0">
                        <a:solidFill>
                          <a:schemeClr val="bg1"/>
                        </a:solidFill>
                        <a:latin typeface="Calibri"/>
                        <a:ea typeface="Calibri"/>
                        <a:cs typeface="Times New Roman"/>
                      </a:endParaRPr>
                    </a:p>
                    <a:p>
                      <a:pPr marL="0" marR="0" algn="just">
                        <a:lnSpc>
                          <a:spcPct val="115000"/>
                        </a:lnSpc>
                        <a:spcBef>
                          <a:spcPts val="0"/>
                        </a:spcBef>
                        <a:spcAft>
                          <a:spcPts val="0"/>
                        </a:spcAft>
                      </a:pPr>
                      <a:r>
                        <a:rPr lang="fi-FI" sz="1600" dirty="0">
                          <a:solidFill>
                            <a:schemeClr val="bg1"/>
                          </a:solidFill>
                          <a:latin typeface="Times New Roman"/>
                          <a:ea typeface="Calibri"/>
                          <a:cs typeface="Times New Roman"/>
                        </a:rPr>
                        <a:t>(thickness plate 6 mm)                 (thickness plate 6 mm)</a:t>
                      </a:r>
                      <a:endParaRPr lang="en-US" sz="1600" dirty="0">
                        <a:solidFill>
                          <a:schemeClr val="bg1"/>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1009650">
                <a:tc vMerge="1">
                  <a:txBody>
                    <a:bodyPr/>
                    <a:lstStyle/>
                    <a:p>
                      <a:endParaRPr lang="en-US"/>
                    </a:p>
                  </a:txBody>
                  <a:tcPr/>
                </a:tc>
                <a:tc>
                  <a:txBody>
                    <a:bodyPr/>
                    <a:lstStyle/>
                    <a:p>
                      <a:pPr marL="0" marR="0" algn="just">
                        <a:lnSpc>
                          <a:spcPct val="115000"/>
                        </a:lnSpc>
                        <a:spcBef>
                          <a:spcPts val="0"/>
                        </a:spcBef>
                        <a:spcAft>
                          <a:spcPts val="0"/>
                        </a:spcAft>
                      </a:pPr>
                      <a:r>
                        <a:rPr lang="en-US" sz="1600" dirty="0">
                          <a:solidFill>
                            <a:schemeClr val="bg1"/>
                          </a:solidFill>
                          <a:latin typeface="Times New Roman"/>
                          <a:ea typeface="Calibri"/>
                          <a:cs typeface="Times New Roman"/>
                        </a:rPr>
                        <a:t> Still Water    Wave Induce         Still Water    Wave Induce</a:t>
                      </a:r>
                      <a:endParaRPr lang="en-US" sz="1600" dirty="0">
                        <a:solidFill>
                          <a:schemeClr val="bg1"/>
                        </a:solidFill>
                        <a:latin typeface="Calibri"/>
                        <a:ea typeface="Calibri"/>
                        <a:cs typeface="Times New Roman"/>
                      </a:endParaRPr>
                    </a:p>
                    <a:p>
                      <a:pPr marL="0" marR="0" algn="just">
                        <a:lnSpc>
                          <a:spcPct val="115000"/>
                        </a:lnSpc>
                        <a:spcBef>
                          <a:spcPts val="0"/>
                        </a:spcBef>
                        <a:spcAft>
                          <a:spcPts val="0"/>
                        </a:spcAft>
                      </a:pPr>
                      <a:r>
                        <a:rPr lang="en-US" sz="1600" dirty="0">
                          <a:solidFill>
                            <a:schemeClr val="bg1"/>
                          </a:solidFill>
                          <a:latin typeface="Times New Roman"/>
                          <a:ea typeface="Calibri"/>
                          <a:cs typeface="Times New Roman"/>
                        </a:rPr>
                        <a:t>    (</a:t>
                      </a:r>
                      <a:r>
                        <a:rPr lang="en-US" sz="1600" dirty="0" err="1">
                          <a:solidFill>
                            <a:schemeClr val="bg1"/>
                          </a:solidFill>
                          <a:latin typeface="Times New Roman"/>
                          <a:ea typeface="Calibri"/>
                          <a:cs typeface="Times New Roman"/>
                        </a:rPr>
                        <a:t>MPa</a:t>
                      </a:r>
                      <a:r>
                        <a:rPr lang="en-US" sz="1600" dirty="0">
                          <a:solidFill>
                            <a:schemeClr val="bg1"/>
                          </a:solidFill>
                          <a:latin typeface="Times New Roman"/>
                          <a:ea typeface="Calibri"/>
                          <a:cs typeface="Times New Roman"/>
                        </a:rPr>
                        <a:t>)           (</a:t>
                      </a:r>
                      <a:r>
                        <a:rPr lang="en-US" sz="1600" dirty="0" err="1">
                          <a:solidFill>
                            <a:schemeClr val="bg1"/>
                          </a:solidFill>
                          <a:latin typeface="Times New Roman"/>
                          <a:ea typeface="Calibri"/>
                          <a:cs typeface="Times New Roman"/>
                        </a:rPr>
                        <a:t>MPa</a:t>
                      </a:r>
                      <a:r>
                        <a:rPr lang="en-US" sz="1600" dirty="0">
                          <a:solidFill>
                            <a:schemeClr val="bg1"/>
                          </a:solidFill>
                          <a:latin typeface="Times New Roman"/>
                          <a:ea typeface="Calibri"/>
                          <a:cs typeface="Times New Roman"/>
                        </a:rPr>
                        <a:t>)                     (</a:t>
                      </a:r>
                      <a:r>
                        <a:rPr lang="en-US" sz="1600" dirty="0" err="1">
                          <a:solidFill>
                            <a:schemeClr val="bg1"/>
                          </a:solidFill>
                          <a:latin typeface="Times New Roman"/>
                          <a:ea typeface="Calibri"/>
                          <a:cs typeface="Times New Roman"/>
                        </a:rPr>
                        <a:t>MPa</a:t>
                      </a:r>
                      <a:r>
                        <a:rPr lang="en-US" sz="1600" dirty="0">
                          <a:solidFill>
                            <a:schemeClr val="bg1"/>
                          </a:solidFill>
                          <a:latin typeface="Times New Roman"/>
                          <a:ea typeface="Calibri"/>
                          <a:cs typeface="Times New Roman"/>
                        </a:rPr>
                        <a:t>)          (</a:t>
                      </a:r>
                      <a:r>
                        <a:rPr lang="en-US" sz="1600" dirty="0" err="1">
                          <a:solidFill>
                            <a:schemeClr val="bg1"/>
                          </a:solidFill>
                          <a:latin typeface="Times New Roman"/>
                          <a:ea typeface="Calibri"/>
                          <a:cs typeface="Times New Roman"/>
                        </a:rPr>
                        <a:t>MPa</a:t>
                      </a:r>
                      <a:r>
                        <a:rPr lang="en-US" sz="1600" dirty="0">
                          <a:solidFill>
                            <a:schemeClr val="bg1"/>
                          </a:solidFill>
                          <a:latin typeface="Times New Roman"/>
                          <a:ea typeface="Calibri"/>
                          <a:cs typeface="Times New Roman"/>
                        </a:rPr>
                        <a:t>)</a:t>
                      </a:r>
                      <a:endParaRPr lang="en-US" sz="1600" dirty="0">
                        <a:solidFill>
                          <a:schemeClr val="bg1"/>
                        </a:solidFill>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r h="1514475">
                <a:tc gridSpan="2">
                  <a:txBody>
                    <a:bodyPr/>
                    <a:lstStyle/>
                    <a:p>
                      <a:pPr marL="0" marR="0" algn="just">
                        <a:lnSpc>
                          <a:spcPct val="115000"/>
                        </a:lnSpc>
                        <a:spcBef>
                          <a:spcPts val="0"/>
                        </a:spcBef>
                        <a:spcAft>
                          <a:spcPts val="0"/>
                        </a:spcAft>
                      </a:pPr>
                      <a:r>
                        <a:rPr lang="es-ES" sz="1600" dirty="0">
                          <a:solidFill>
                            <a:schemeClr val="bg1"/>
                          </a:solidFill>
                          <a:latin typeface="Times New Roman"/>
                          <a:ea typeface="Calibri"/>
                          <a:cs typeface="Times New Roman"/>
                        </a:rPr>
                        <a:t>               </a:t>
                      </a:r>
                      <a:endParaRPr lang="en-US" sz="1600" dirty="0">
                        <a:solidFill>
                          <a:schemeClr val="bg1"/>
                        </a:solidFill>
                        <a:latin typeface="Calibri"/>
                        <a:ea typeface="Calibri"/>
                        <a:cs typeface="Times New Roman"/>
                      </a:endParaRPr>
                    </a:p>
                    <a:p>
                      <a:pPr marL="0" marR="0" algn="just">
                        <a:lnSpc>
                          <a:spcPct val="115000"/>
                        </a:lnSpc>
                        <a:spcBef>
                          <a:spcPts val="0"/>
                        </a:spcBef>
                        <a:spcAft>
                          <a:spcPts val="0"/>
                        </a:spcAft>
                      </a:pPr>
                      <a:r>
                        <a:rPr lang="es-ES" sz="1600" dirty="0">
                          <a:solidFill>
                            <a:schemeClr val="bg1"/>
                          </a:solidFill>
                          <a:latin typeface="Times New Roman"/>
                          <a:ea typeface="Calibri"/>
                          <a:cs typeface="Times New Roman"/>
                        </a:rPr>
                        <a:t> </a:t>
                      </a:r>
                      <a:r>
                        <a:rPr lang="es-ES" sz="1600" dirty="0" smtClean="0">
                          <a:solidFill>
                            <a:schemeClr val="bg1"/>
                          </a:solidFill>
                          <a:latin typeface="Times New Roman"/>
                          <a:ea typeface="Calibri"/>
                          <a:cs typeface="Times New Roman"/>
                        </a:rPr>
                        <a:t>- Full </a:t>
                      </a:r>
                      <a:r>
                        <a:rPr lang="es-ES" sz="1600" dirty="0" err="1">
                          <a:solidFill>
                            <a:schemeClr val="bg1"/>
                          </a:solidFill>
                          <a:latin typeface="Times New Roman"/>
                          <a:ea typeface="Calibri"/>
                          <a:cs typeface="Times New Roman"/>
                        </a:rPr>
                        <a:t>body</a:t>
                      </a:r>
                      <a:r>
                        <a:rPr lang="es-ES" sz="1600" dirty="0">
                          <a:solidFill>
                            <a:schemeClr val="bg1"/>
                          </a:solidFill>
                          <a:latin typeface="Times New Roman"/>
                          <a:ea typeface="Calibri"/>
                          <a:cs typeface="Times New Roman"/>
                        </a:rPr>
                        <a:t> </a:t>
                      </a:r>
                      <a:r>
                        <a:rPr lang="es-ES" sz="1600" dirty="0" err="1">
                          <a:solidFill>
                            <a:schemeClr val="bg1"/>
                          </a:solidFill>
                          <a:latin typeface="Times New Roman"/>
                          <a:ea typeface="Calibri"/>
                          <a:cs typeface="Times New Roman"/>
                        </a:rPr>
                        <a:t>ship</a:t>
                      </a:r>
                      <a:r>
                        <a:rPr lang="es-ES" sz="1600" dirty="0">
                          <a:solidFill>
                            <a:schemeClr val="bg1"/>
                          </a:solidFill>
                          <a:latin typeface="Times New Roman"/>
                          <a:ea typeface="Calibri"/>
                          <a:cs typeface="Times New Roman"/>
                        </a:rPr>
                        <a:t> </a:t>
                      </a:r>
                      <a:r>
                        <a:rPr lang="es-ES" sz="1600" dirty="0" err="1">
                          <a:solidFill>
                            <a:schemeClr val="bg1"/>
                          </a:solidFill>
                          <a:latin typeface="Times New Roman"/>
                          <a:ea typeface="Calibri"/>
                          <a:cs typeface="Times New Roman"/>
                        </a:rPr>
                        <a:t>area</a:t>
                      </a:r>
                      <a:r>
                        <a:rPr lang="es-ES" sz="1600" dirty="0">
                          <a:solidFill>
                            <a:schemeClr val="bg1"/>
                          </a:solidFill>
                          <a:latin typeface="Times New Roman"/>
                          <a:ea typeface="Calibri"/>
                          <a:cs typeface="Times New Roman"/>
                        </a:rPr>
                        <a:t>                                 </a:t>
                      </a:r>
                      <a:r>
                        <a:rPr lang="es-ES" sz="1600" baseline="0" dirty="0" smtClean="0">
                          <a:solidFill>
                            <a:schemeClr val="bg1"/>
                          </a:solidFill>
                          <a:latin typeface="Times New Roman"/>
                          <a:ea typeface="Calibri"/>
                          <a:cs typeface="Times New Roman"/>
                        </a:rPr>
                        <a:t> </a:t>
                      </a:r>
                      <a:r>
                        <a:rPr lang="en-US" sz="1600" b="1" dirty="0" smtClean="0">
                          <a:solidFill>
                            <a:schemeClr val="bg1"/>
                          </a:solidFill>
                          <a:latin typeface="Times New Roman"/>
                          <a:ea typeface="Calibri"/>
                          <a:cs typeface="Times New Roman"/>
                        </a:rPr>
                        <a:t>7.24</a:t>
                      </a:r>
                      <a:r>
                        <a:rPr lang="en-US" sz="1600" dirty="0" smtClean="0">
                          <a:solidFill>
                            <a:schemeClr val="bg1"/>
                          </a:solidFill>
                          <a:latin typeface="Times New Roman"/>
                          <a:ea typeface="Calibri"/>
                          <a:cs typeface="Times New Roman"/>
                        </a:rPr>
                        <a:t>             </a:t>
                      </a:r>
                      <a:r>
                        <a:rPr lang="en-US" sz="1600" b="1" dirty="0">
                          <a:solidFill>
                            <a:schemeClr val="bg1"/>
                          </a:solidFill>
                          <a:latin typeface="Times New Roman"/>
                          <a:ea typeface="Calibri"/>
                          <a:cs typeface="Times New Roman"/>
                        </a:rPr>
                        <a:t>14.1                   </a:t>
                      </a:r>
                      <a:r>
                        <a:rPr lang="en-US" sz="1600" b="1" dirty="0" smtClean="0">
                          <a:solidFill>
                            <a:schemeClr val="bg1"/>
                          </a:solidFill>
                          <a:latin typeface="Times New Roman"/>
                          <a:ea typeface="Calibri"/>
                          <a:cs typeface="Times New Roman"/>
                        </a:rPr>
                        <a:t>      </a:t>
                      </a:r>
                      <a:r>
                        <a:rPr lang="en-US" sz="1600" b="1" dirty="0">
                          <a:solidFill>
                            <a:schemeClr val="bg1"/>
                          </a:solidFill>
                          <a:latin typeface="Times New Roman"/>
                          <a:ea typeface="Calibri"/>
                          <a:cs typeface="Times New Roman"/>
                        </a:rPr>
                        <a:t>7.56             </a:t>
                      </a:r>
                      <a:r>
                        <a:rPr lang="en-US" sz="1600" b="1" dirty="0" smtClean="0">
                          <a:solidFill>
                            <a:schemeClr val="bg1"/>
                          </a:solidFill>
                          <a:latin typeface="Times New Roman"/>
                          <a:ea typeface="Calibri"/>
                          <a:cs typeface="Times New Roman"/>
                        </a:rPr>
                        <a:t>  </a:t>
                      </a:r>
                      <a:r>
                        <a:rPr lang="en-US" sz="1600" b="1" dirty="0">
                          <a:solidFill>
                            <a:schemeClr val="bg1"/>
                          </a:solidFill>
                          <a:latin typeface="Times New Roman"/>
                          <a:ea typeface="Calibri"/>
                          <a:cs typeface="Times New Roman"/>
                        </a:rPr>
                        <a:t>14.9</a:t>
                      </a:r>
                      <a:endParaRPr lang="en-US" sz="1600" b="1" dirty="0">
                        <a:solidFill>
                          <a:schemeClr val="bg1"/>
                        </a:solidFill>
                        <a:latin typeface="Calibri"/>
                        <a:ea typeface="Calibri"/>
                        <a:cs typeface="Times New Roman"/>
                      </a:endParaRPr>
                    </a:p>
                    <a:p>
                      <a:pPr marL="0" marR="0" algn="l">
                        <a:lnSpc>
                          <a:spcPct val="115000"/>
                        </a:lnSpc>
                        <a:spcBef>
                          <a:spcPts val="0"/>
                        </a:spcBef>
                        <a:spcAft>
                          <a:spcPts val="0"/>
                        </a:spcAft>
                      </a:pPr>
                      <a:r>
                        <a:rPr lang="en-US" sz="1600" dirty="0">
                          <a:solidFill>
                            <a:schemeClr val="bg1"/>
                          </a:solidFill>
                          <a:latin typeface="Times New Roman"/>
                          <a:ea typeface="Calibri"/>
                          <a:cs typeface="Times New Roman"/>
                        </a:rPr>
                        <a:t> </a:t>
                      </a:r>
                      <a:r>
                        <a:rPr lang="en-US" sz="1600" dirty="0" smtClean="0">
                          <a:solidFill>
                            <a:schemeClr val="bg1"/>
                          </a:solidFill>
                          <a:latin typeface="Times New Roman"/>
                          <a:ea typeface="Calibri"/>
                          <a:cs typeface="Times New Roman"/>
                        </a:rPr>
                        <a:t>- Hull </a:t>
                      </a:r>
                      <a:r>
                        <a:rPr lang="en-US" sz="1600" dirty="0">
                          <a:solidFill>
                            <a:schemeClr val="bg1"/>
                          </a:solidFill>
                          <a:latin typeface="Times New Roman"/>
                          <a:ea typeface="Calibri"/>
                          <a:cs typeface="Times New Roman"/>
                        </a:rPr>
                        <a:t>and construction </a:t>
                      </a:r>
                      <a:endParaRPr lang="en-US" sz="1600" dirty="0">
                        <a:solidFill>
                          <a:schemeClr val="bg1"/>
                        </a:solidFill>
                        <a:latin typeface="Calibri"/>
                        <a:ea typeface="Calibri"/>
                        <a:cs typeface="Times New Roman"/>
                      </a:endParaRPr>
                    </a:p>
                    <a:p>
                      <a:pPr marL="0" marR="0" algn="just">
                        <a:lnSpc>
                          <a:spcPct val="115000"/>
                        </a:lnSpc>
                        <a:spcBef>
                          <a:spcPts val="0"/>
                        </a:spcBef>
                        <a:spcAft>
                          <a:spcPts val="0"/>
                        </a:spcAft>
                      </a:pPr>
                      <a:r>
                        <a:rPr lang="en-US" sz="1600" dirty="0">
                          <a:solidFill>
                            <a:schemeClr val="bg1"/>
                          </a:solidFill>
                          <a:latin typeface="Times New Roman"/>
                          <a:ea typeface="Calibri"/>
                          <a:cs typeface="Times New Roman"/>
                        </a:rPr>
                        <a:t> </a:t>
                      </a:r>
                      <a:r>
                        <a:rPr lang="en-US" sz="1600" dirty="0" smtClean="0">
                          <a:solidFill>
                            <a:schemeClr val="bg1"/>
                          </a:solidFill>
                          <a:latin typeface="Times New Roman"/>
                          <a:ea typeface="Calibri"/>
                          <a:cs typeface="Times New Roman"/>
                        </a:rPr>
                        <a:t>  of </a:t>
                      </a:r>
                      <a:r>
                        <a:rPr lang="en-US" sz="1600" dirty="0">
                          <a:solidFill>
                            <a:schemeClr val="bg1"/>
                          </a:solidFill>
                          <a:latin typeface="Times New Roman"/>
                          <a:ea typeface="Calibri"/>
                          <a:cs typeface="Times New Roman"/>
                        </a:rPr>
                        <a:t>the base (bottom</a:t>
                      </a:r>
                      <a:r>
                        <a:rPr lang="en-US" sz="1600" dirty="0" smtClean="0">
                          <a:solidFill>
                            <a:schemeClr val="bg1"/>
                          </a:solidFill>
                          <a:latin typeface="Times New Roman"/>
                          <a:ea typeface="Calibri"/>
                          <a:cs typeface="Times New Roman"/>
                        </a:rPr>
                        <a:t>) </a:t>
                      </a:r>
                      <a:r>
                        <a:rPr lang="es-ES" sz="1600" dirty="0" err="1" smtClean="0">
                          <a:solidFill>
                            <a:schemeClr val="bg1"/>
                          </a:solidFill>
                          <a:latin typeface="Times New Roman"/>
                          <a:ea typeface="Calibri"/>
                          <a:cs typeface="Times New Roman"/>
                        </a:rPr>
                        <a:t>area</a:t>
                      </a:r>
                      <a:r>
                        <a:rPr lang="es-ES" sz="1600" dirty="0" smtClean="0">
                          <a:solidFill>
                            <a:schemeClr val="bg1"/>
                          </a:solidFill>
                          <a:latin typeface="Times New Roman"/>
                          <a:ea typeface="Calibri"/>
                          <a:cs typeface="Times New Roman"/>
                        </a:rPr>
                        <a:t> </a:t>
                      </a:r>
                      <a:r>
                        <a:rPr lang="en-US" sz="1600" baseline="0" dirty="0" smtClean="0">
                          <a:solidFill>
                            <a:schemeClr val="bg1"/>
                          </a:solidFill>
                          <a:latin typeface="Calibri"/>
                          <a:ea typeface="Calibri"/>
                          <a:cs typeface="Times New Roman"/>
                        </a:rPr>
                        <a:t>                           </a:t>
                      </a:r>
                      <a:r>
                        <a:rPr lang="en-US" sz="1600" b="1" dirty="0" smtClean="0">
                          <a:solidFill>
                            <a:schemeClr val="bg1"/>
                          </a:solidFill>
                          <a:latin typeface="Times New Roman"/>
                          <a:ea typeface="Calibri"/>
                          <a:cs typeface="Times New Roman"/>
                        </a:rPr>
                        <a:t>7.24</a:t>
                      </a:r>
                      <a:r>
                        <a:rPr lang="en-US" sz="1600" dirty="0" smtClean="0">
                          <a:solidFill>
                            <a:schemeClr val="bg1"/>
                          </a:solidFill>
                          <a:latin typeface="Times New Roman"/>
                          <a:ea typeface="Calibri"/>
                          <a:cs typeface="Times New Roman"/>
                        </a:rPr>
                        <a:t>             </a:t>
                      </a:r>
                      <a:r>
                        <a:rPr lang="en-US" sz="1600" b="1" dirty="0">
                          <a:solidFill>
                            <a:schemeClr val="bg1"/>
                          </a:solidFill>
                          <a:latin typeface="Times New Roman"/>
                          <a:ea typeface="Calibri"/>
                          <a:cs typeface="Times New Roman"/>
                        </a:rPr>
                        <a:t>19.1                    </a:t>
                      </a:r>
                      <a:r>
                        <a:rPr lang="en-US" sz="1600" b="1" dirty="0" smtClean="0">
                          <a:solidFill>
                            <a:schemeClr val="bg1"/>
                          </a:solidFill>
                          <a:latin typeface="Times New Roman"/>
                          <a:ea typeface="Calibri"/>
                          <a:cs typeface="Times New Roman"/>
                        </a:rPr>
                        <a:t>    </a:t>
                      </a:r>
                      <a:r>
                        <a:rPr lang="en-US" sz="1600" b="1" dirty="0">
                          <a:solidFill>
                            <a:schemeClr val="bg1"/>
                          </a:solidFill>
                          <a:latin typeface="Times New Roman"/>
                          <a:ea typeface="Calibri"/>
                          <a:cs typeface="Times New Roman"/>
                        </a:rPr>
                        <a:t>7.56          </a:t>
                      </a:r>
                      <a:r>
                        <a:rPr lang="en-US" sz="1600" b="1" dirty="0" smtClean="0">
                          <a:solidFill>
                            <a:schemeClr val="bg1"/>
                          </a:solidFill>
                          <a:latin typeface="Times New Roman"/>
                          <a:ea typeface="Calibri"/>
                          <a:cs typeface="Times New Roman"/>
                        </a:rPr>
                        <a:t>     19.6</a:t>
                      </a:r>
                      <a:endParaRPr lang="en-US" sz="1600" b="1" dirty="0">
                        <a:solidFill>
                          <a:schemeClr val="bg1"/>
                        </a:solidFill>
                        <a:latin typeface="Calibri"/>
                        <a:ea typeface="Calibri"/>
                        <a:cs typeface="Times New Roman"/>
                      </a:endParaRPr>
                    </a:p>
                    <a:p>
                      <a:pPr marL="0" marR="0" algn="just">
                        <a:lnSpc>
                          <a:spcPct val="115000"/>
                        </a:lnSpc>
                        <a:spcBef>
                          <a:spcPts val="0"/>
                        </a:spcBef>
                        <a:spcAft>
                          <a:spcPts val="0"/>
                        </a:spcAft>
                      </a:pPr>
                      <a:r>
                        <a:rPr lang="es-ES" sz="1600" dirty="0">
                          <a:solidFill>
                            <a:schemeClr val="bg1"/>
                          </a:solidFill>
                          <a:latin typeface="Times New Roman"/>
                          <a:ea typeface="Calibri"/>
                          <a:cs typeface="Times New Roman"/>
                        </a:rPr>
                        <a:t> </a:t>
                      </a:r>
                      <a:r>
                        <a:rPr lang="es-ES" sz="1600" dirty="0" smtClean="0">
                          <a:solidFill>
                            <a:schemeClr val="bg1"/>
                          </a:solidFill>
                          <a:latin typeface="Times New Roman"/>
                          <a:ea typeface="Calibri"/>
                          <a:cs typeface="Times New Roman"/>
                        </a:rPr>
                        <a:t>- </a:t>
                      </a:r>
                      <a:r>
                        <a:rPr lang="es-ES" sz="1600" dirty="0" err="1" smtClean="0">
                          <a:solidFill>
                            <a:schemeClr val="bg1"/>
                          </a:solidFill>
                          <a:latin typeface="Times New Roman"/>
                          <a:ea typeface="Calibri"/>
                          <a:cs typeface="Times New Roman"/>
                        </a:rPr>
                        <a:t>Main</a:t>
                      </a:r>
                      <a:r>
                        <a:rPr lang="es-ES" sz="1600" dirty="0" smtClean="0">
                          <a:solidFill>
                            <a:schemeClr val="bg1"/>
                          </a:solidFill>
                          <a:latin typeface="Times New Roman"/>
                          <a:ea typeface="Calibri"/>
                          <a:cs typeface="Times New Roman"/>
                        </a:rPr>
                        <a:t> </a:t>
                      </a:r>
                      <a:r>
                        <a:rPr lang="es-ES" sz="1600" dirty="0" err="1">
                          <a:solidFill>
                            <a:schemeClr val="bg1"/>
                          </a:solidFill>
                          <a:latin typeface="Times New Roman"/>
                          <a:ea typeface="Calibri"/>
                          <a:cs typeface="Times New Roman"/>
                        </a:rPr>
                        <a:t>deck</a:t>
                      </a:r>
                      <a:r>
                        <a:rPr lang="es-ES" sz="1600" dirty="0">
                          <a:solidFill>
                            <a:schemeClr val="bg1"/>
                          </a:solidFill>
                          <a:latin typeface="Times New Roman"/>
                          <a:ea typeface="Calibri"/>
                          <a:cs typeface="Times New Roman"/>
                        </a:rPr>
                        <a:t> </a:t>
                      </a:r>
                      <a:r>
                        <a:rPr lang="es-ES" sz="1600" dirty="0" err="1">
                          <a:solidFill>
                            <a:schemeClr val="bg1"/>
                          </a:solidFill>
                          <a:latin typeface="Times New Roman"/>
                          <a:ea typeface="Calibri"/>
                          <a:cs typeface="Times New Roman"/>
                        </a:rPr>
                        <a:t>area</a:t>
                      </a:r>
                      <a:r>
                        <a:rPr lang="es-ES" sz="1600" dirty="0">
                          <a:solidFill>
                            <a:schemeClr val="bg1"/>
                          </a:solidFill>
                          <a:latin typeface="Times New Roman"/>
                          <a:ea typeface="Calibri"/>
                          <a:cs typeface="Times New Roman"/>
                        </a:rPr>
                        <a:t>                                    </a:t>
                      </a:r>
                      <a:r>
                        <a:rPr lang="es-ES" sz="1600" dirty="0" smtClean="0">
                          <a:solidFill>
                            <a:schemeClr val="bg1"/>
                          </a:solidFill>
                          <a:latin typeface="Times New Roman"/>
                          <a:ea typeface="Calibri"/>
                          <a:cs typeface="Times New Roman"/>
                        </a:rPr>
                        <a:t>    </a:t>
                      </a:r>
                      <a:r>
                        <a:rPr lang="en-US" sz="1600" b="1" dirty="0" smtClean="0">
                          <a:solidFill>
                            <a:schemeClr val="bg1"/>
                          </a:solidFill>
                          <a:latin typeface="Times New Roman"/>
                          <a:ea typeface="Calibri"/>
                          <a:cs typeface="Times New Roman"/>
                        </a:rPr>
                        <a:t>6.67            </a:t>
                      </a:r>
                      <a:r>
                        <a:rPr lang="en-US" sz="1600" b="1" baseline="0" dirty="0" smtClean="0">
                          <a:solidFill>
                            <a:schemeClr val="bg1"/>
                          </a:solidFill>
                          <a:latin typeface="Times New Roman"/>
                          <a:ea typeface="Calibri"/>
                          <a:cs typeface="Times New Roman"/>
                        </a:rPr>
                        <a:t> </a:t>
                      </a:r>
                      <a:r>
                        <a:rPr lang="en-US" sz="1600" b="1" dirty="0" smtClean="0">
                          <a:solidFill>
                            <a:schemeClr val="bg1"/>
                          </a:solidFill>
                          <a:latin typeface="Times New Roman"/>
                          <a:ea typeface="Calibri"/>
                          <a:cs typeface="Times New Roman"/>
                        </a:rPr>
                        <a:t>16.8                         7.16               17.5</a:t>
                      </a:r>
                      <a:endParaRPr lang="en-US" sz="1600" b="1" dirty="0">
                        <a:solidFill>
                          <a:schemeClr val="bg1"/>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Tree>
    <p:extLst>
      <p:ext uri="{BB962C8B-B14F-4D97-AF65-F5344CB8AC3E}">
        <p14:creationId xmlns:p14="http://schemas.microsoft.com/office/powerpoint/2010/main" val="3385031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304800" y="304800"/>
            <a:ext cx="8458200" cy="923330"/>
          </a:xfrm>
          <a:prstGeom prst="rect">
            <a:avLst/>
          </a:prstGeom>
        </p:spPr>
        <p:txBody>
          <a:bodyPr wrap="square">
            <a:spAutoFit/>
          </a:bodyPr>
          <a:lstStyle/>
          <a:p>
            <a:r>
              <a:rPr lang="en-US" dirty="0"/>
              <a:t>Application Analysis of Wall and Deck</a:t>
            </a:r>
          </a:p>
          <a:p>
            <a:r>
              <a:rPr lang="en-US" dirty="0"/>
              <a:t>Numerical of </a:t>
            </a:r>
            <a:r>
              <a:rPr lang="en-US" dirty="0" err="1"/>
              <a:t>Modelling</a:t>
            </a:r>
            <a:r>
              <a:rPr lang="en-US" dirty="0"/>
              <a:t> Composite Ship EN AC-AlSi10Mg (b)+</a:t>
            </a:r>
            <a:r>
              <a:rPr lang="en-US" dirty="0" err="1"/>
              <a:t>SiC</a:t>
            </a:r>
            <a:r>
              <a:rPr lang="en-US" dirty="0"/>
              <a:t>*/15p</a:t>
            </a:r>
          </a:p>
          <a:p>
            <a:r>
              <a:rPr lang="en-US" dirty="0"/>
              <a:t>By Using ANSYS ver. 12.0</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07" y="1371600"/>
            <a:ext cx="417195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00433" y="1981200"/>
            <a:ext cx="4572000" cy="1200329"/>
          </a:xfrm>
          <a:prstGeom prst="rect">
            <a:avLst/>
          </a:prstGeom>
        </p:spPr>
        <p:txBody>
          <a:bodyPr>
            <a:spAutoFit/>
          </a:bodyPr>
          <a:lstStyle/>
          <a:p>
            <a:r>
              <a:rPr lang="en-US" dirty="0"/>
              <a:t>Fig 2 Distribution stress of composite ship</a:t>
            </a:r>
          </a:p>
          <a:p>
            <a:r>
              <a:rPr lang="en-US" dirty="0"/>
              <a:t>EN AC 43100(AlSi10Mg(b))+</a:t>
            </a:r>
            <a:r>
              <a:rPr lang="en-US" dirty="0" err="1"/>
              <a:t>SiC</a:t>
            </a:r>
            <a:r>
              <a:rPr lang="en-US" dirty="0"/>
              <a:t>*/15p)</a:t>
            </a:r>
          </a:p>
          <a:p>
            <a:r>
              <a:rPr lang="en-US" dirty="0"/>
              <a:t>in superstructure wall with plate thick</a:t>
            </a:r>
          </a:p>
          <a:p>
            <a:r>
              <a:rPr lang="sv-SE" dirty="0"/>
              <a:t>5 mm (max. stress =9.43 MPa)</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07" y="4255400"/>
            <a:ext cx="402907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96369" y="4783561"/>
            <a:ext cx="4572000" cy="1477328"/>
          </a:xfrm>
          <a:prstGeom prst="rect">
            <a:avLst/>
          </a:prstGeom>
        </p:spPr>
        <p:txBody>
          <a:bodyPr>
            <a:spAutoFit/>
          </a:bodyPr>
          <a:lstStyle/>
          <a:p>
            <a:r>
              <a:rPr lang="en-US" dirty="0"/>
              <a:t>Fig 3 Distribution stress of composite ship</a:t>
            </a:r>
          </a:p>
          <a:p>
            <a:r>
              <a:rPr lang="en-US" dirty="0"/>
              <a:t>EN AC 43100(AlSi10Mg(b))+</a:t>
            </a:r>
            <a:r>
              <a:rPr lang="en-US" dirty="0" err="1"/>
              <a:t>SiC</a:t>
            </a:r>
            <a:r>
              <a:rPr lang="en-US" dirty="0"/>
              <a:t>*/15p)</a:t>
            </a:r>
          </a:p>
          <a:p>
            <a:r>
              <a:rPr lang="en-US" dirty="0"/>
              <a:t>on superstructure deck with plate thick</a:t>
            </a:r>
          </a:p>
          <a:p>
            <a:r>
              <a:rPr lang="en-US" dirty="0"/>
              <a:t>6 mm for induced wave condition</a:t>
            </a:r>
          </a:p>
          <a:p>
            <a:r>
              <a:rPr lang="en-US" dirty="0"/>
              <a:t>(max. stress = 10.7 </a:t>
            </a:r>
            <a:r>
              <a:rPr lang="en-US" dirty="0" err="1"/>
              <a:t>MPa</a:t>
            </a:r>
            <a:r>
              <a:rPr lang="en-US" dirty="0"/>
              <a:t>)</a:t>
            </a:r>
          </a:p>
        </p:txBody>
      </p:sp>
    </p:spTree>
    <p:extLst>
      <p:ext uri="{BB962C8B-B14F-4D97-AF65-F5344CB8AC3E}">
        <p14:creationId xmlns:p14="http://schemas.microsoft.com/office/powerpoint/2010/main" val="30075185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45660" y="997297"/>
            <a:ext cx="851734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457200" algn="just" eaLnBrk="0" hangingPunct="0"/>
            <a:r>
              <a:rPr lang="en-US" dirty="0" smtClean="0">
                <a:latin typeface="Times New Roman" pitchFamily="18" charset="0"/>
                <a:ea typeface="Calibri" pitchFamily="34" charset="0"/>
                <a:cs typeface="Times New Roman" pitchFamily="18" charset="0"/>
              </a:rPr>
              <a:t>The </a:t>
            </a:r>
            <a:r>
              <a:rPr lang="en-US" dirty="0">
                <a:latin typeface="Times New Roman" pitchFamily="18" charset="0"/>
                <a:ea typeface="Calibri" pitchFamily="34" charset="0"/>
                <a:cs typeface="Times New Roman" pitchFamily="18" charset="0"/>
              </a:rPr>
              <a:t>results of the stress distribution shows that</a:t>
            </a:r>
            <a:r>
              <a:rPr lang="en-US" dirty="0" smtClean="0">
                <a:latin typeface="Times New Roman" pitchFamily="18" charset="0"/>
                <a:ea typeface="Calibri" pitchFamily="34" charset="0"/>
                <a:cs typeface="Times New Roman" pitchFamily="18" charset="0"/>
              </a:rPr>
              <a:t>:</a:t>
            </a:r>
          </a:p>
          <a:p>
            <a:pPr indent="457200" algn="just" eaLnBrk="0" hangingPunct="0"/>
            <a:endParaRPr lang="en-US" dirty="0">
              <a:latin typeface="Times New Roman" pitchFamily="18" charset="0"/>
              <a:ea typeface="Calibri" pitchFamily="34" charset="0"/>
              <a:cs typeface="Times New Roman" pitchFamily="18" charset="0"/>
            </a:endParaRPr>
          </a:p>
          <a:p>
            <a:pPr marL="285750" indent="-285750">
              <a:buFont typeface="Wingdings" pitchFamily="2" charset="2"/>
              <a:buChar char="v"/>
            </a:pPr>
            <a:r>
              <a:rPr lang="en-US" dirty="0"/>
              <a:t>Numerical modeling of ship aluminum AC-43100 EN (AlSi10Mg (b)) and composite </a:t>
            </a:r>
            <a:r>
              <a:rPr lang="en-US" dirty="0" smtClean="0"/>
              <a:t>ship EN </a:t>
            </a:r>
            <a:r>
              <a:rPr lang="en-US" dirty="0"/>
              <a:t>AC-43100 (AlSi10Mg (b))+</a:t>
            </a:r>
            <a:r>
              <a:rPr lang="en-US" dirty="0" err="1"/>
              <a:t>SiC</a:t>
            </a:r>
            <a:r>
              <a:rPr lang="en-US" dirty="0"/>
              <a:t>*/15p) has successfully demonstrated the </a:t>
            </a:r>
            <a:r>
              <a:rPr lang="en-US" dirty="0" smtClean="0"/>
              <a:t>distribution stress </a:t>
            </a:r>
            <a:r>
              <a:rPr lang="en-US" dirty="0"/>
              <a:t>to the full body ship, construction of the base (bottom), and main deck, for still </a:t>
            </a:r>
            <a:r>
              <a:rPr lang="en-US" dirty="0" smtClean="0"/>
              <a:t>water and </a:t>
            </a:r>
            <a:r>
              <a:rPr lang="en-US" dirty="0"/>
              <a:t>wave conditions </a:t>
            </a:r>
            <a:r>
              <a:rPr lang="en-US" dirty="0" smtClean="0"/>
              <a:t>induced.</a:t>
            </a:r>
          </a:p>
          <a:p>
            <a:pPr marL="285750" indent="-285750">
              <a:buFont typeface="Wingdings" pitchFamily="2" charset="2"/>
              <a:buChar char="v"/>
            </a:pPr>
            <a:endParaRPr lang="en-US" dirty="0" smtClean="0"/>
          </a:p>
          <a:p>
            <a:pPr marL="285750" indent="-285750">
              <a:buFont typeface="Wingdings" pitchFamily="2" charset="2"/>
              <a:buChar char="v"/>
            </a:pPr>
            <a:r>
              <a:rPr lang="en-US" dirty="0" smtClean="0">
                <a:ea typeface="Calibri" pitchFamily="34" charset="0"/>
                <a:cs typeface="Times New Roman" pitchFamily="18" charset="0"/>
              </a:rPr>
              <a:t>the </a:t>
            </a:r>
            <a:r>
              <a:rPr lang="en-US" dirty="0">
                <a:ea typeface="Calibri" pitchFamily="34" charset="0"/>
                <a:cs typeface="Times New Roman" pitchFamily="18" charset="0"/>
              </a:rPr>
              <a:t>maximum stress that occurs in induced wave conditions have higher value compared to still water conditions, because the load is included in the wave induced more numerous and complex than a given load on the still water. </a:t>
            </a:r>
            <a:endParaRPr lang="en-US" dirty="0" smtClean="0">
              <a:ea typeface="Calibri" pitchFamily="34" charset="0"/>
              <a:cs typeface="Times New Roman" pitchFamily="18" charset="0"/>
            </a:endParaRPr>
          </a:p>
          <a:p>
            <a:pPr marL="285750" indent="-285750">
              <a:buFont typeface="Wingdings" pitchFamily="2" charset="2"/>
              <a:buChar char="v"/>
            </a:pPr>
            <a:endParaRPr lang="en-US" dirty="0" smtClean="0">
              <a:ea typeface="Calibri" pitchFamily="34" charset="0"/>
              <a:cs typeface="Times New Roman" pitchFamily="18" charset="0"/>
            </a:endParaRPr>
          </a:p>
          <a:p>
            <a:pPr marL="285750" indent="-285750">
              <a:buFont typeface="Wingdings" pitchFamily="2" charset="2"/>
              <a:buChar char="v"/>
            </a:pPr>
            <a:r>
              <a:rPr lang="en-US" dirty="0" smtClean="0">
                <a:ea typeface="Calibri" pitchFamily="34" charset="0"/>
                <a:cs typeface="Times New Roman" pitchFamily="18" charset="0"/>
              </a:rPr>
              <a:t>Composite </a:t>
            </a:r>
            <a:r>
              <a:rPr lang="en-US" dirty="0">
                <a:ea typeface="Calibri" pitchFamily="34" charset="0"/>
                <a:cs typeface="Times New Roman" pitchFamily="18" charset="0"/>
              </a:rPr>
              <a:t>ship more  weight than aluminum ship because in composite ship there have </a:t>
            </a:r>
            <a:r>
              <a:rPr lang="en-US" dirty="0" err="1">
                <a:ea typeface="Calibri" pitchFamily="34" charset="0"/>
                <a:cs typeface="Times New Roman" pitchFamily="18" charset="0"/>
              </a:rPr>
              <a:t>SiC</a:t>
            </a:r>
            <a:r>
              <a:rPr lang="en-US" dirty="0">
                <a:ea typeface="Calibri" pitchFamily="34" charset="0"/>
                <a:cs typeface="Times New Roman" pitchFamily="18" charset="0"/>
              </a:rPr>
              <a:t> as reinforcement,  which causes the composite more heavier than the aluminum ship  (for the same thickness = 6 mm).  </a:t>
            </a:r>
            <a:endParaRPr lang="en-US" dirty="0" smtClean="0">
              <a:ea typeface="Calibri" pitchFamily="34" charset="0"/>
              <a:cs typeface="Times New Roman" pitchFamily="18" charset="0"/>
            </a:endParaRPr>
          </a:p>
          <a:p>
            <a:pPr marL="285750" indent="-285750">
              <a:buFont typeface="Wingdings" pitchFamily="2" charset="2"/>
              <a:buChar char="v"/>
            </a:pPr>
            <a:endParaRPr lang="en-US" dirty="0" smtClean="0">
              <a:ea typeface="Calibri" pitchFamily="34" charset="0"/>
              <a:cs typeface="Times New Roman" pitchFamily="18" charset="0"/>
            </a:endParaRPr>
          </a:p>
          <a:p>
            <a:pPr marL="285750" indent="-285750">
              <a:buFont typeface="Wingdings" pitchFamily="2" charset="2"/>
              <a:buChar char="v"/>
            </a:pPr>
            <a:r>
              <a:rPr lang="en-US" dirty="0" smtClean="0">
                <a:ea typeface="Calibri" pitchFamily="34" charset="0"/>
                <a:cs typeface="Times New Roman" pitchFamily="18" charset="0"/>
              </a:rPr>
              <a:t>Conversely</a:t>
            </a:r>
            <a:r>
              <a:rPr lang="en-US" dirty="0">
                <a:ea typeface="Calibri" pitchFamily="34" charset="0"/>
                <a:cs typeface="Times New Roman" pitchFamily="18" charset="0"/>
              </a:rPr>
              <a:t>, aluminum ship lighter, so it automatically  receives the maximum stress is greater than that received by a composite ship, for input  the same load and the plate of the same </a:t>
            </a:r>
            <a:r>
              <a:rPr lang="en-US" dirty="0" smtClean="0">
                <a:ea typeface="Calibri" pitchFamily="34" charset="0"/>
                <a:cs typeface="Times New Roman" pitchFamily="18" charset="0"/>
              </a:rPr>
              <a:t>thickness.</a:t>
            </a:r>
          </a:p>
          <a:p>
            <a:pPr marL="285750" indent="-285750">
              <a:buFont typeface="Wingdings" pitchFamily="2" charset="2"/>
              <a:buChar char="v"/>
            </a:pPr>
            <a:endParaRPr lang="en-US" dirty="0" smtClean="0">
              <a:ea typeface="Calibri" pitchFamily="34" charset="0"/>
              <a:cs typeface="Times New Roman" pitchFamily="18" charset="0"/>
            </a:endParaRPr>
          </a:p>
        </p:txBody>
      </p:sp>
    </p:spTree>
    <p:extLst>
      <p:ext uri="{BB962C8B-B14F-4D97-AF65-F5344CB8AC3E}">
        <p14:creationId xmlns:p14="http://schemas.microsoft.com/office/powerpoint/2010/main" val="2474674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249072" y="762000"/>
            <a:ext cx="4627728" cy="2308324"/>
          </a:xfrm>
          <a:prstGeom prst="rect">
            <a:avLst/>
          </a:prstGeom>
          <a:ln>
            <a:solidFill>
              <a:srgbClr val="00B0F0"/>
            </a:solidFill>
          </a:ln>
        </p:spPr>
        <p:txBody>
          <a:bodyPr wrap="square">
            <a:spAutoFit/>
          </a:bodyPr>
          <a:lstStyle/>
          <a:p>
            <a:r>
              <a:rPr lang="en-US" dirty="0" smtClean="0"/>
              <a:t>J</a:t>
            </a:r>
            <a:r>
              <a:rPr lang="en-US" dirty="0" smtClean="0"/>
              <a:t>ournal: </a:t>
            </a:r>
            <a:r>
              <a:rPr lang="en-US" dirty="0" smtClean="0"/>
              <a:t>A</a:t>
            </a:r>
            <a:r>
              <a:rPr lang="en-US" dirty="0" smtClean="0"/>
              <a:t>dvanced </a:t>
            </a:r>
            <a:r>
              <a:rPr lang="en-US" dirty="0"/>
              <a:t>Materials Research</a:t>
            </a:r>
          </a:p>
          <a:p>
            <a:r>
              <a:rPr lang="en-US" dirty="0" smtClean="0"/>
              <a:t>Publication </a:t>
            </a:r>
            <a:r>
              <a:rPr lang="en-US" dirty="0"/>
              <a:t>date: 2013/7</a:t>
            </a:r>
          </a:p>
          <a:p>
            <a:r>
              <a:rPr lang="en-US" dirty="0"/>
              <a:t>Volume: 789</a:t>
            </a:r>
          </a:p>
          <a:p>
            <a:r>
              <a:rPr lang="en-US" dirty="0"/>
              <a:t>doi:10.4028/www.scientific.net/AMR. 0.143</a:t>
            </a:r>
          </a:p>
          <a:p>
            <a:r>
              <a:rPr lang="en-US" dirty="0"/>
              <a:t>Pages: 143-150</a:t>
            </a:r>
          </a:p>
          <a:p>
            <a:r>
              <a:rPr lang="en-US" dirty="0"/>
              <a:t>Publisher: Trans Tech Publications, Switzerland</a:t>
            </a:r>
          </a:p>
          <a:p>
            <a:r>
              <a:rPr lang="en-US" dirty="0"/>
              <a:t>ISBN-13:978-3-03785-757-1</a:t>
            </a:r>
          </a:p>
          <a:p>
            <a:r>
              <a:rPr lang="en-US" u="sng" dirty="0">
                <a:hlinkClick r:id="rId2"/>
              </a:rPr>
              <a:t>https://www.scientific.net/AMR.789.143</a:t>
            </a:r>
            <a:endParaRPr lang="en-US" dirty="0"/>
          </a:p>
        </p:txBody>
      </p:sp>
      <p:sp>
        <p:nvSpPr>
          <p:cNvPr id="4" name="TextBox 3"/>
          <p:cNvSpPr txBox="1"/>
          <p:nvPr/>
        </p:nvSpPr>
        <p:spPr>
          <a:xfrm>
            <a:off x="228600" y="152400"/>
            <a:ext cx="1676400" cy="461665"/>
          </a:xfrm>
          <a:prstGeom prst="rect">
            <a:avLst/>
          </a:prstGeom>
          <a:solidFill>
            <a:schemeClr val="accent3">
              <a:lumMod val="20000"/>
              <a:lumOff val="80000"/>
            </a:schemeClr>
          </a:solidFill>
        </p:spPr>
        <p:txBody>
          <a:bodyPr wrap="square" rtlCol="0">
            <a:spAutoFit/>
          </a:bodyPr>
          <a:lstStyle/>
          <a:p>
            <a:r>
              <a:rPr lang="en-US" sz="2400" b="1" dirty="0" smtClean="0"/>
              <a:t>Published</a:t>
            </a:r>
            <a:endParaRPr lang="en-US" sz="2400" b="1" dirty="0"/>
          </a:p>
        </p:txBody>
      </p:sp>
      <p:sp>
        <p:nvSpPr>
          <p:cNvPr id="5" name="Rectangle 4"/>
          <p:cNvSpPr/>
          <p:nvPr/>
        </p:nvSpPr>
        <p:spPr>
          <a:xfrm>
            <a:off x="1524000" y="3523565"/>
            <a:ext cx="7010400" cy="646331"/>
          </a:xfrm>
          <a:prstGeom prst="rect">
            <a:avLst/>
          </a:prstGeom>
          <a:ln>
            <a:solidFill>
              <a:srgbClr val="00B0F0"/>
            </a:solidFill>
          </a:ln>
        </p:spPr>
        <p:txBody>
          <a:bodyPr wrap="square">
            <a:spAutoFit/>
          </a:bodyPr>
          <a:lstStyle/>
          <a:p>
            <a:r>
              <a:rPr lang="en-US" dirty="0"/>
              <a:t>DOI: 10.2991/icaise.2013.46Conference: The International Conference on Artificial Intelligence and Software Engineering (ICAISE 2013)</a:t>
            </a:r>
          </a:p>
        </p:txBody>
      </p:sp>
      <p:sp>
        <p:nvSpPr>
          <p:cNvPr id="6" name="Rectangle 5"/>
          <p:cNvSpPr/>
          <p:nvPr/>
        </p:nvSpPr>
        <p:spPr>
          <a:xfrm>
            <a:off x="2743200" y="4419600"/>
            <a:ext cx="5237018" cy="2308324"/>
          </a:xfrm>
          <a:prstGeom prst="rect">
            <a:avLst/>
          </a:prstGeom>
          <a:ln>
            <a:solidFill>
              <a:srgbClr val="00B0F0"/>
            </a:solidFill>
          </a:ln>
        </p:spPr>
        <p:txBody>
          <a:bodyPr wrap="square">
            <a:spAutoFit/>
          </a:bodyPr>
          <a:lstStyle/>
          <a:p>
            <a:r>
              <a:rPr lang="en-US" u="sng" dirty="0" err="1">
                <a:hlinkClick r:id="rId3"/>
              </a:rPr>
              <a:t>Vol</a:t>
            </a:r>
            <a:r>
              <a:rPr lang="en-US" u="sng" dirty="0">
                <a:hlinkClick r:id="rId3"/>
              </a:rPr>
              <a:t> 11 No 6 (2019)</a:t>
            </a:r>
            <a:endParaRPr lang="en-US" dirty="0"/>
          </a:p>
          <a:p>
            <a:r>
              <a:rPr lang="en-US" dirty="0"/>
              <a:t>Publish: 2019-09-05</a:t>
            </a:r>
          </a:p>
          <a:p>
            <a:r>
              <a:rPr lang="en-US" dirty="0"/>
              <a:t> </a:t>
            </a:r>
            <a:r>
              <a:rPr lang="en-US" u="sng" dirty="0">
                <a:hlinkClick r:id="rId4"/>
              </a:rPr>
              <a:t>International Journal of Integrated Engineering</a:t>
            </a:r>
            <a:r>
              <a:rPr lang="en-US" dirty="0"/>
              <a:t> (IJIE)</a:t>
            </a:r>
          </a:p>
          <a:p>
            <a:r>
              <a:rPr lang="en-US" dirty="0"/>
              <a:t> </a:t>
            </a:r>
          </a:p>
          <a:p>
            <a:r>
              <a:rPr lang="en-US" u="sng" dirty="0">
                <a:hlinkClick r:id="rId5"/>
              </a:rPr>
              <a:t>http://orcid.org/0000-0002-1655-3844</a:t>
            </a:r>
            <a:endParaRPr lang="en-US" dirty="0"/>
          </a:p>
          <a:p>
            <a:r>
              <a:rPr lang="en-US" dirty="0"/>
              <a:t> </a:t>
            </a:r>
          </a:p>
          <a:p>
            <a:r>
              <a:rPr lang="en-US" dirty="0"/>
              <a:t>ISSN : 2229-838X  </a:t>
            </a:r>
          </a:p>
          <a:p>
            <a:r>
              <a:rPr lang="en-US" dirty="0"/>
              <a:t>e-ISSN : 2600-7916</a:t>
            </a:r>
          </a:p>
        </p:txBody>
      </p:sp>
    </p:spTree>
    <p:extLst>
      <p:ext uri="{BB962C8B-B14F-4D97-AF65-F5344CB8AC3E}">
        <p14:creationId xmlns:p14="http://schemas.microsoft.com/office/powerpoint/2010/main" val="8107530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p:cNvSpPr>
            <a:spLocks noGrp="1" noChangeArrowheads="1"/>
          </p:cNvSpPr>
          <p:nvPr>
            <p:ph type="title"/>
          </p:nvPr>
        </p:nvSpPr>
        <p:spPr>
          <a:xfrm>
            <a:off x="511175" y="1246188"/>
            <a:ext cx="8229600" cy="3478212"/>
          </a:xfrm>
          <a:solidFill>
            <a:srgbClr val="FFFF00"/>
          </a:solidFill>
        </p:spPr>
        <p:txBody>
          <a:bodyPr>
            <a:spAutoFit/>
          </a:bodyPr>
          <a:lstStyle/>
          <a:p>
            <a:r>
              <a:rPr lang="en-US" smtClean="0"/>
              <a:t>Hasil penelitian Prantasi,dkk, dengan  dana:</a:t>
            </a:r>
            <a:br>
              <a:rPr lang="en-US" smtClean="0"/>
            </a:br>
            <a:r>
              <a:rPr lang="en-US" smtClean="0"/>
              <a:t>PENELITIAN HIBAH KOMPETENSI</a:t>
            </a:r>
            <a:br>
              <a:rPr lang="en-US" smtClean="0"/>
            </a:br>
            <a:r>
              <a:rPr lang="en-US" smtClean="0"/>
              <a:t>(2015-2016-2017)</a:t>
            </a:r>
          </a:p>
        </p:txBody>
      </p:sp>
    </p:spTree>
    <p:extLst>
      <p:ext uri="{BB962C8B-B14F-4D97-AF65-F5344CB8AC3E}">
        <p14:creationId xmlns:p14="http://schemas.microsoft.com/office/powerpoint/2010/main" val="30690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228600" y="228600"/>
            <a:ext cx="518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u="sng">
                <a:solidFill>
                  <a:srgbClr val="FF0000"/>
                </a:solidFill>
              </a:rPr>
              <a:t>Matrik I:</a:t>
            </a:r>
          </a:p>
          <a:p>
            <a:pPr eaLnBrk="1" hangingPunct="1">
              <a:buFontTx/>
              <a:buChar char="-"/>
            </a:pPr>
            <a:r>
              <a:rPr lang="en-US" sz="1600"/>
              <a:t>Unsaturated Polyster Resin (=&gt; resin poliester)</a:t>
            </a:r>
          </a:p>
          <a:p>
            <a:pPr eaLnBrk="1" hangingPunct="1"/>
            <a:r>
              <a:rPr lang="en-US" sz="1100" b="1"/>
              <a:t>   Katalis: MEKPO=methyl ethyl ketone peroxides</a:t>
            </a:r>
            <a:endParaRPr lang="en-US" b="1"/>
          </a:p>
        </p:txBody>
      </p:sp>
      <p:sp>
        <p:nvSpPr>
          <p:cNvPr id="13315" name="TextBox 2"/>
          <p:cNvSpPr txBox="1">
            <a:spLocks noChangeArrowheads="1"/>
          </p:cNvSpPr>
          <p:nvPr/>
        </p:nvSpPr>
        <p:spPr bwMode="auto">
          <a:xfrm>
            <a:off x="304800" y="1295400"/>
            <a:ext cx="3276600" cy="2185214"/>
          </a:xfrm>
          <a:prstGeom prst="rect">
            <a:avLst/>
          </a:prstGeom>
          <a:noFill/>
          <a:ln w="12700">
            <a:solidFill>
              <a:schemeClr val="accent1">
                <a:lumMod val="50000"/>
              </a:schemeClr>
            </a:solidFill>
            <a:miter lim="800000"/>
            <a:headEnd/>
            <a:tailEnd/>
          </a:ln>
        </p:spPr>
        <p:txBody>
          <a:bodyPr>
            <a:spAutoFit/>
          </a:bodyPr>
          <a:lstStyle/>
          <a:p>
            <a:pPr>
              <a:defRPr/>
            </a:pPr>
            <a:r>
              <a:rPr lang="en-US" b="1" dirty="0" err="1">
                <a:solidFill>
                  <a:srgbClr val="FF0000"/>
                </a:solidFill>
              </a:rPr>
              <a:t>Penguat</a:t>
            </a:r>
            <a:r>
              <a:rPr lang="en-US" b="1" dirty="0">
                <a:solidFill>
                  <a:srgbClr val="FF0000"/>
                </a:solidFill>
              </a:rPr>
              <a:t>/</a:t>
            </a:r>
            <a:r>
              <a:rPr lang="en-US" b="1" i="1" dirty="0">
                <a:solidFill>
                  <a:srgbClr val="FF0000"/>
                </a:solidFill>
              </a:rPr>
              <a:t>Reinforcement</a:t>
            </a:r>
            <a:r>
              <a:rPr lang="en-US" b="1" dirty="0">
                <a:solidFill>
                  <a:srgbClr val="FF0000"/>
                </a:solidFill>
              </a:rPr>
              <a:t>:</a:t>
            </a:r>
          </a:p>
          <a:p>
            <a:pPr>
              <a:defRPr/>
            </a:pPr>
            <a:endParaRPr lang="en-US" b="1" dirty="0">
              <a:solidFill>
                <a:srgbClr val="FFC000"/>
              </a:solidFill>
            </a:endParaRPr>
          </a:p>
          <a:p>
            <a:pPr>
              <a:defRPr/>
            </a:pPr>
            <a:r>
              <a:rPr lang="en-US" sz="1000" u="sng" dirty="0" err="1">
                <a:latin typeface="Arial" charset="0"/>
              </a:rPr>
              <a:t>Ingredien</a:t>
            </a:r>
            <a:r>
              <a:rPr lang="en-US" sz="1000" u="sng" dirty="0">
                <a:latin typeface="Arial" charset="0"/>
              </a:rPr>
              <a:t> of  mushroom growing media :</a:t>
            </a:r>
          </a:p>
          <a:p>
            <a:pPr>
              <a:defRPr/>
            </a:pPr>
            <a:r>
              <a:rPr lang="id-ID" sz="1000" dirty="0">
                <a:latin typeface="Arial" charset="0"/>
              </a:rPr>
              <a:t>-. </a:t>
            </a:r>
            <a:r>
              <a:rPr lang="en-US" sz="1000" dirty="0">
                <a:latin typeface="Arial" charset="0"/>
              </a:rPr>
              <a:t>sawdust</a:t>
            </a:r>
            <a:r>
              <a:rPr lang="id-ID" sz="1000" dirty="0">
                <a:latin typeface="Arial" charset="0"/>
              </a:rPr>
              <a:t/>
            </a:r>
            <a:br>
              <a:rPr lang="id-ID" sz="1000" dirty="0">
                <a:latin typeface="Arial" charset="0"/>
              </a:rPr>
            </a:br>
            <a:r>
              <a:rPr lang="id-ID" sz="1000" dirty="0">
                <a:latin typeface="Arial" charset="0"/>
              </a:rPr>
              <a:t>-. </a:t>
            </a:r>
            <a:r>
              <a:rPr lang="en-US" sz="1000" dirty="0">
                <a:latin typeface="Arial" charset="0"/>
              </a:rPr>
              <a:t>bran</a:t>
            </a:r>
            <a:r>
              <a:rPr lang="id-ID" sz="1000" dirty="0">
                <a:latin typeface="Arial" charset="0"/>
              </a:rPr>
              <a:t/>
            </a:r>
            <a:br>
              <a:rPr lang="id-ID" sz="1000" dirty="0">
                <a:latin typeface="Arial" charset="0"/>
              </a:rPr>
            </a:br>
            <a:r>
              <a:rPr lang="id-ID" sz="1000" dirty="0">
                <a:latin typeface="Arial" charset="0"/>
              </a:rPr>
              <a:t>-. </a:t>
            </a:r>
            <a:r>
              <a:rPr lang="en-US" sz="1000" dirty="0">
                <a:latin typeface="Arial" charset="0"/>
              </a:rPr>
              <a:t>calcium</a:t>
            </a:r>
            <a:r>
              <a:rPr lang="id-ID" sz="1000" dirty="0">
                <a:latin typeface="Arial" charset="0"/>
              </a:rPr>
              <a:t> </a:t>
            </a:r>
            <a:br>
              <a:rPr lang="id-ID" sz="1000" dirty="0">
                <a:latin typeface="Arial" charset="0"/>
              </a:rPr>
            </a:br>
            <a:r>
              <a:rPr lang="id-ID" sz="1000" dirty="0">
                <a:latin typeface="Arial" charset="0"/>
              </a:rPr>
              <a:t>-. </a:t>
            </a:r>
            <a:r>
              <a:rPr lang="en-US" sz="1000" dirty="0" err="1">
                <a:latin typeface="Arial" charset="0"/>
              </a:rPr>
              <a:t>cornflour</a:t>
            </a:r>
            <a:r>
              <a:rPr lang="id-ID" sz="1000" dirty="0">
                <a:latin typeface="Arial" charset="0"/>
              </a:rPr>
              <a:t/>
            </a:r>
            <a:br>
              <a:rPr lang="id-ID" sz="1000" dirty="0">
                <a:latin typeface="Arial" charset="0"/>
              </a:rPr>
            </a:br>
            <a:r>
              <a:rPr lang="en-US" sz="1000" dirty="0">
                <a:latin typeface="Arial" charset="0"/>
              </a:rPr>
              <a:t>-  white/red  sugar </a:t>
            </a:r>
            <a:r>
              <a:rPr lang="id-ID" sz="1000" dirty="0">
                <a:latin typeface="Arial" charset="0"/>
              </a:rPr>
              <a:t/>
            </a:r>
            <a:br>
              <a:rPr lang="id-ID" sz="1000" dirty="0">
                <a:latin typeface="Arial" charset="0"/>
              </a:rPr>
            </a:br>
            <a:r>
              <a:rPr lang="id-ID" sz="1000" dirty="0">
                <a:latin typeface="Arial" charset="0"/>
              </a:rPr>
              <a:t>-. </a:t>
            </a:r>
            <a:r>
              <a:rPr lang="en-US" sz="1000" dirty="0">
                <a:latin typeface="Arial" charset="0"/>
              </a:rPr>
              <a:t>g</a:t>
            </a:r>
            <a:r>
              <a:rPr lang="id-ID" sz="1000" dirty="0">
                <a:latin typeface="Arial" charset="0"/>
              </a:rPr>
              <a:t>ypsum (CaSO4) </a:t>
            </a:r>
            <a:br>
              <a:rPr lang="id-ID" sz="1000" dirty="0">
                <a:latin typeface="Arial" charset="0"/>
              </a:rPr>
            </a:br>
            <a:r>
              <a:rPr lang="id-ID" sz="1000" dirty="0">
                <a:latin typeface="Arial" charset="0"/>
              </a:rPr>
              <a:t>-. </a:t>
            </a:r>
            <a:r>
              <a:rPr lang="en-US" sz="1000" dirty="0">
                <a:latin typeface="Arial" charset="0"/>
              </a:rPr>
              <a:t>coconut water</a:t>
            </a:r>
          </a:p>
          <a:p>
            <a:pPr>
              <a:defRPr/>
            </a:pPr>
            <a:r>
              <a:rPr lang="en-US" sz="1000" dirty="0">
                <a:latin typeface="Arial" charset="0"/>
              </a:rPr>
              <a:t>-  Organic fertilizer</a:t>
            </a:r>
          </a:p>
          <a:p>
            <a:pPr>
              <a:defRPr/>
            </a:pPr>
            <a:r>
              <a:rPr lang="id-ID" sz="1000" dirty="0">
                <a:latin typeface="Arial" charset="0"/>
              </a:rPr>
              <a:t>-. </a:t>
            </a:r>
            <a:r>
              <a:rPr lang="en-US" sz="1000" dirty="0">
                <a:latin typeface="Arial" charset="0"/>
              </a:rPr>
              <a:t>water</a:t>
            </a:r>
            <a:endParaRPr lang="en-US" sz="1000" dirty="0">
              <a:latin typeface="Arial" charset="0"/>
            </a:endParaRPr>
          </a:p>
        </p:txBody>
      </p:sp>
      <p:pic>
        <p:nvPicPr>
          <p:cNvPr id="60420" name="Picture 2" descr="E:\PKM-P PEMBUATAN KOTAK SOUND SYSTEM\tanam jamur\media tanam jam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481" y="2135187"/>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Foto155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667000"/>
            <a:ext cx="152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3" descr="E:\PKM-P PEMBUATAN KOTAK SOUND SYSTEM\tanam jamur\DSC060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05200"/>
            <a:ext cx="2514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8"/>
          <p:cNvSpPr>
            <a:spLocks noChangeArrowheads="1"/>
          </p:cNvSpPr>
          <p:nvPr/>
        </p:nvSpPr>
        <p:spPr bwMode="auto">
          <a:xfrm>
            <a:off x="2743200" y="3200400"/>
            <a:ext cx="692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d-ID" altLang="ja-JP" sz="1400">
                <a:solidFill>
                  <a:schemeClr val="bg1"/>
                </a:solidFill>
                <a:latin typeface="Times New Roman" pitchFamily="18" charset="0"/>
                <a:cs typeface="Times New Roman" pitchFamily="18" charset="0"/>
              </a:rPr>
              <a:t>baglog</a:t>
            </a:r>
            <a:endParaRPr lang="en-US" sz="1400">
              <a:solidFill>
                <a:schemeClr val="bg1"/>
              </a:solidFill>
              <a:ea typeface="HGｺﾞｼｯｸM"/>
              <a:cs typeface="Times New Roman" pitchFamily="18" charset="0"/>
            </a:endParaRPr>
          </a:p>
        </p:txBody>
      </p:sp>
      <p:sp>
        <p:nvSpPr>
          <p:cNvPr id="13320" name="Rectangle 9"/>
          <p:cNvSpPr>
            <a:spLocks noChangeArrowheads="1"/>
          </p:cNvSpPr>
          <p:nvPr/>
        </p:nvSpPr>
        <p:spPr bwMode="auto">
          <a:xfrm>
            <a:off x="3733800" y="1600200"/>
            <a:ext cx="3937000" cy="461963"/>
          </a:xfrm>
          <a:prstGeom prst="rect">
            <a:avLst/>
          </a:prstGeom>
          <a:noFill/>
          <a:ln w="12700">
            <a:solidFill>
              <a:schemeClr val="accent1">
                <a:lumMod val="50000"/>
              </a:schemeClr>
            </a:solidFill>
            <a:miter lim="800000"/>
            <a:headEnd/>
            <a:tailEnd/>
          </a:ln>
        </p:spPr>
        <p:txBody>
          <a:bodyPr>
            <a:spAutoFit/>
          </a:bodyPr>
          <a:lstStyle/>
          <a:p>
            <a:pPr marL="514350" indent="-514350" algn="just">
              <a:defRPr/>
            </a:pPr>
            <a:r>
              <a:rPr lang="en-US" sz="1200" dirty="0">
                <a:latin typeface="Times New Roman" pitchFamily="18" charset="0"/>
                <a:cs typeface="Times New Roman" pitchFamily="18" charset="0"/>
              </a:rPr>
              <a:t>   --</a:t>
            </a:r>
            <a:r>
              <a:rPr lang="en-US" sz="1200" dirty="0">
                <a:latin typeface="Times New Roman" pitchFamily="18" charset="0"/>
                <a:cs typeface="Times New Roman" pitchFamily="18" charset="0"/>
                <a:sym typeface="Wingdings" pitchFamily="2" charset="2"/>
              </a:rPr>
              <a:t> </a:t>
            </a:r>
            <a:r>
              <a:rPr lang="en-US" sz="1200" dirty="0" err="1">
                <a:latin typeface="Times New Roman" pitchFamily="18" charset="0"/>
                <a:cs typeface="Times New Roman" pitchFamily="18" charset="0"/>
              </a:rPr>
              <a:t>dari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desa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Wonorejo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Bumi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Aji</a:t>
            </a:r>
            <a:r>
              <a:rPr lang="en-US" sz="1200" dirty="0">
                <a:latin typeface="Times New Roman" pitchFamily="18" charset="0"/>
                <a:cs typeface="Times New Roman" pitchFamily="18" charset="0"/>
              </a:rPr>
              <a:t> Kota </a:t>
            </a:r>
            <a:r>
              <a:rPr lang="en-US" sz="1200" dirty="0" err="1">
                <a:latin typeface="Times New Roman" pitchFamily="18" charset="0"/>
                <a:cs typeface="Times New Roman" pitchFamily="18" charset="0"/>
              </a:rPr>
              <a:t>Batu</a:t>
            </a:r>
            <a:r>
              <a:rPr lang="en-US" sz="1200" dirty="0">
                <a:latin typeface="Times New Roman" pitchFamily="18" charset="0"/>
                <a:cs typeface="Times New Roman" pitchFamily="18" charset="0"/>
              </a:rPr>
              <a:t> Malang, </a:t>
            </a:r>
            <a:r>
              <a:rPr lang="en-US" sz="1200" dirty="0" err="1">
                <a:latin typeface="Times New Roman" pitchFamily="18" charset="0"/>
                <a:cs typeface="Times New Roman" pitchFamily="18" charset="0"/>
              </a:rPr>
              <a:t>dari</a:t>
            </a:r>
            <a:r>
              <a:rPr lang="en-US" sz="1200" dirty="0">
                <a:latin typeface="Times New Roman" pitchFamily="18" charset="0"/>
                <a:cs typeface="Times New Roman" pitchFamily="18" charset="0"/>
              </a:rPr>
              <a:t> </a:t>
            </a:r>
          </a:p>
          <a:p>
            <a:pPr marL="514350" indent="-514350" algn="just">
              <a:defRPr/>
            </a:pP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Blitar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dari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Sedati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Sidoarjo</a:t>
            </a:r>
            <a:endParaRPr lang="en-US" sz="1200" dirty="0">
              <a:latin typeface="Times New Roman" pitchFamily="18" charset="0"/>
              <a:cs typeface="Times New Roman" pitchFamily="18" charset="0"/>
            </a:endParaRPr>
          </a:p>
        </p:txBody>
      </p:sp>
      <p:sp>
        <p:nvSpPr>
          <p:cNvPr id="60425" name="Rectangle 8"/>
          <p:cNvSpPr>
            <a:spLocks noChangeArrowheads="1"/>
          </p:cNvSpPr>
          <p:nvPr/>
        </p:nvSpPr>
        <p:spPr bwMode="auto">
          <a:xfrm>
            <a:off x="228600" y="40386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100" b="1"/>
              <a:t>Perekat : Urea Formaldehyde cair</a:t>
            </a:r>
            <a:r>
              <a:rPr lang="en-US"/>
              <a:t> </a:t>
            </a:r>
          </a:p>
        </p:txBody>
      </p:sp>
      <p:pic>
        <p:nvPicPr>
          <p:cNvPr id="6042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86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Rectangle 12"/>
          <p:cNvSpPr>
            <a:spLocks noChangeArrowheads="1"/>
          </p:cNvSpPr>
          <p:nvPr/>
        </p:nvSpPr>
        <p:spPr bwMode="auto">
          <a:xfrm>
            <a:off x="4038600" y="2362200"/>
            <a:ext cx="3700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u="sng"/>
              <a:t>Limbah media tanam jamur (LMTJ)</a:t>
            </a:r>
          </a:p>
        </p:txBody>
      </p:sp>
      <p:sp>
        <p:nvSpPr>
          <p:cNvPr id="14" name="Curved Right Arrow 13"/>
          <p:cNvSpPr/>
          <p:nvPr/>
        </p:nvSpPr>
        <p:spPr>
          <a:xfrm rot="19199933">
            <a:off x="5083175" y="3673475"/>
            <a:ext cx="815975" cy="15605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4349" name="Rectangle 12"/>
          <p:cNvSpPr>
            <a:spLocks noChangeArrowheads="1"/>
          </p:cNvSpPr>
          <p:nvPr/>
        </p:nvSpPr>
        <p:spPr bwMode="auto">
          <a:xfrm>
            <a:off x="304800" y="4800600"/>
            <a:ext cx="2286000" cy="1384995"/>
          </a:xfrm>
          <a:prstGeom prst="rect">
            <a:avLst/>
          </a:prstGeom>
          <a:noFill/>
          <a:ln w="9525">
            <a:noFill/>
            <a:miter lim="800000"/>
            <a:headEnd/>
            <a:tailEnd/>
          </a:ln>
        </p:spPr>
        <p:txBody>
          <a:bodyPr>
            <a:spAutoFit/>
          </a:bodyPr>
          <a:lstStyle/>
          <a:p>
            <a:pPr>
              <a:defRPr/>
            </a:pPr>
            <a:r>
              <a:rPr lang="en-US" b="1" u="sng" dirty="0" err="1">
                <a:solidFill>
                  <a:srgbClr val="FF0000"/>
                </a:solidFill>
              </a:rPr>
              <a:t>Matrik</a:t>
            </a:r>
            <a:r>
              <a:rPr lang="en-US" b="1" u="sng" dirty="0">
                <a:solidFill>
                  <a:srgbClr val="FF0000"/>
                </a:solidFill>
              </a:rPr>
              <a:t> II:</a:t>
            </a:r>
          </a:p>
          <a:p>
            <a:pPr marL="342900" indent="-342900" algn="just"/>
            <a:r>
              <a:rPr lang="en-US" dirty="0">
                <a:solidFill>
                  <a:srgbClr val="000000"/>
                </a:solidFill>
              </a:rPr>
              <a:t> </a:t>
            </a:r>
            <a:r>
              <a:rPr lang="en-US" sz="1600" dirty="0">
                <a:solidFill>
                  <a:srgbClr val="000000"/>
                </a:solidFill>
              </a:rPr>
              <a:t>- MGMW</a:t>
            </a:r>
          </a:p>
          <a:p>
            <a:pPr marL="342900" indent="-342900" algn="just"/>
            <a:r>
              <a:rPr lang="en-US" sz="1600" dirty="0">
                <a:solidFill>
                  <a:srgbClr val="000000"/>
                </a:solidFill>
              </a:rPr>
              <a:t>      - </a:t>
            </a:r>
            <a:r>
              <a:rPr lang="en-US" sz="1600" dirty="0"/>
              <a:t>Starch</a:t>
            </a:r>
          </a:p>
          <a:p>
            <a:pPr marL="342900" indent="-342900" algn="just"/>
            <a:r>
              <a:rPr lang="en-US" sz="1600" dirty="0">
                <a:solidFill>
                  <a:srgbClr val="000000"/>
                </a:solidFill>
              </a:rPr>
              <a:t>      - </a:t>
            </a:r>
            <a:r>
              <a:rPr lang="en-US" sz="1600" dirty="0"/>
              <a:t>Urea</a:t>
            </a:r>
          </a:p>
          <a:p>
            <a:pPr marL="342900" indent="-342900" algn="just"/>
            <a:r>
              <a:rPr lang="en-US" sz="1600" dirty="0">
                <a:solidFill>
                  <a:srgbClr val="000000"/>
                </a:solidFill>
              </a:rPr>
              <a:t>  	-  PVC Glue</a:t>
            </a:r>
            <a:endParaRPr lang="id-ID" sz="1600" dirty="0">
              <a:solidFill>
                <a:srgbClr val="000000"/>
              </a:solidFill>
            </a:endParaRPr>
          </a:p>
        </p:txBody>
      </p:sp>
      <p:pic>
        <p:nvPicPr>
          <p:cNvPr id="604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5029200"/>
            <a:ext cx="31242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rved Right Arrow 14"/>
          <p:cNvSpPr/>
          <p:nvPr/>
        </p:nvSpPr>
        <p:spPr>
          <a:xfrm rot="6818960">
            <a:off x="5815013" y="4725988"/>
            <a:ext cx="533400" cy="1066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 name="Rectangle 1"/>
          <p:cNvSpPr/>
          <p:nvPr/>
        </p:nvSpPr>
        <p:spPr>
          <a:xfrm>
            <a:off x="6128912" y="136209"/>
            <a:ext cx="2862688" cy="923330"/>
          </a:xfrm>
          <a:prstGeom prst="rect">
            <a:avLst/>
          </a:prstGeom>
          <a:solidFill>
            <a:schemeClr val="accent6">
              <a:lumMod val="20000"/>
              <a:lumOff val="80000"/>
            </a:schemeClr>
          </a:solidFill>
        </p:spPr>
        <p:txBody>
          <a:bodyPr wrap="square">
            <a:spAutoFit/>
          </a:bodyPr>
          <a:lstStyle/>
          <a:p>
            <a:pPr lvl="0"/>
            <a:r>
              <a:rPr lang="en-US" b="1" dirty="0"/>
              <a:t>Research Box Speaker of  Mushroom Growing Media</a:t>
            </a:r>
          </a:p>
          <a:p>
            <a:pPr lvl="0"/>
            <a:r>
              <a:rPr lang="en-US" b="1" dirty="0"/>
              <a:t>Waste  (MGMW)</a:t>
            </a:r>
            <a:endParaRPr lang="en-US" dirty="0"/>
          </a:p>
        </p:txBody>
      </p:sp>
      <p:sp>
        <p:nvSpPr>
          <p:cNvPr id="3" name="Rectangle 2"/>
          <p:cNvSpPr/>
          <p:nvPr/>
        </p:nvSpPr>
        <p:spPr>
          <a:xfrm>
            <a:off x="5947012" y="5893962"/>
            <a:ext cx="2902424" cy="461665"/>
          </a:xfrm>
          <a:prstGeom prst="rect">
            <a:avLst/>
          </a:prstGeom>
        </p:spPr>
        <p:txBody>
          <a:bodyPr wrap="square">
            <a:spAutoFit/>
          </a:bodyPr>
          <a:lstStyle/>
          <a:p>
            <a:pPr algn="ctr"/>
            <a:r>
              <a:rPr lang="en-US" sz="1200" dirty="0"/>
              <a:t>used for widen the slope of cliff area </a:t>
            </a:r>
          </a:p>
          <a:p>
            <a:pPr algn="ctr"/>
            <a:r>
              <a:rPr lang="en-US" sz="1200" dirty="0"/>
              <a:t>(2014)</a:t>
            </a:r>
            <a:endParaRPr lang="en-US" sz="1200" dirty="0"/>
          </a:p>
        </p:txBody>
      </p:sp>
    </p:spTree>
    <p:extLst>
      <p:ext uri="{BB962C8B-B14F-4D97-AF65-F5344CB8AC3E}">
        <p14:creationId xmlns:p14="http://schemas.microsoft.com/office/powerpoint/2010/main" val="268717520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675" y="190500"/>
            <a:ext cx="1947863"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13" descr="IMG_20150712_1519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287338"/>
            <a:ext cx="358933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2"/>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a:stretch>
            <a:fillRect/>
          </a:stretch>
        </p:blipFill>
        <p:spPr bwMode="auto">
          <a:xfrm>
            <a:off x="1258888" y="3535363"/>
            <a:ext cx="239871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4"/>
          <p:cNvSpPr>
            <a:spLocks noChangeArrowheads="1"/>
          </p:cNvSpPr>
          <p:nvPr/>
        </p:nvSpPr>
        <p:spPr bwMode="auto">
          <a:xfrm>
            <a:off x="403225" y="6326188"/>
            <a:ext cx="4073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mesin </a:t>
            </a:r>
            <a:r>
              <a:rPr lang="en-US" sz="1600" i="1"/>
              <a:t>press</a:t>
            </a:r>
            <a:r>
              <a:rPr lang="en-US" sz="1600"/>
              <a:t> menggunakan pemanas elpiji</a:t>
            </a:r>
          </a:p>
        </p:txBody>
      </p:sp>
      <p:pic>
        <p:nvPicPr>
          <p:cNvPr id="6144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888" y="3517900"/>
            <a:ext cx="2551112"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6"/>
          <p:cNvSpPr>
            <a:spLocks noChangeArrowheads="1"/>
          </p:cNvSpPr>
          <p:nvPr/>
        </p:nvSpPr>
        <p:spPr bwMode="auto">
          <a:xfrm>
            <a:off x="4760913" y="6329363"/>
            <a:ext cx="4005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mesin </a:t>
            </a:r>
            <a:r>
              <a:rPr lang="en-US" sz="1600" i="1"/>
              <a:t>oven </a:t>
            </a:r>
            <a:r>
              <a:rPr lang="en-US" sz="1600"/>
              <a:t> menggunakan mikrokontroler</a:t>
            </a:r>
          </a:p>
        </p:txBody>
      </p:sp>
      <p:sp>
        <p:nvSpPr>
          <p:cNvPr id="61448" name="Rectangle 7"/>
          <p:cNvSpPr>
            <a:spLocks noChangeArrowheads="1"/>
          </p:cNvSpPr>
          <p:nvPr/>
        </p:nvSpPr>
        <p:spPr bwMode="auto">
          <a:xfrm>
            <a:off x="692150" y="2740025"/>
            <a:ext cx="3633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Papan partikel komposit dari matrik resin poliester+katalis+LMTJ</a:t>
            </a:r>
          </a:p>
        </p:txBody>
      </p:sp>
      <p:sp>
        <p:nvSpPr>
          <p:cNvPr id="61449" name="Rectangle 8"/>
          <p:cNvSpPr>
            <a:spLocks noChangeArrowheads="1"/>
          </p:cNvSpPr>
          <p:nvPr/>
        </p:nvSpPr>
        <p:spPr bwMode="auto">
          <a:xfrm>
            <a:off x="4965700" y="2755900"/>
            <a:ext cx="3635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Papan partikel komposit dari matrik kanji dan urea+lem PVC+LMTJ</a:t>
            </a:r>
          </a:p>
        </p:txBody>
      </p:sp>
      <p:pic>
        <p:nvPicPr>
          <p:cNvPr id="61450" name="Picture 2" descr="IMG_20150723_113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190500"/>
            <a:ext cx="230663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08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246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273050"/>
            <a:ext cx="4627563"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467100"/>
            <a:ext cx="46672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4938713" y="1541463"/>
            <a:ext cx="3878262" cy="3808412"/>
            <a:chOff x="3276600" y="3352800"/>
            <a:chExt cx="5073650" cy="2933700"/>
          </a:xfrm>
        </p:grpSpPr>
        <p:pic>
          <p:nvPicPr>
            <p:cNvPr id="62470" name="Picture 7" descr="IMG_20150802_2031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962400"/>
              <a:ext cx="19494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352800"/>
              <a:ext cx="2667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tangle 27"/>
          <p:cNvSpPr/>
          <p:nvPr/>
        </p:nvSpPr>
        <p:spPr>
          <a:xfrm>
            <a:off x="6980238" y="1554163"/>
            <a:ext cx="2000250" cy="3768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id-ID" sz="1000" b="1" dirty="0">
                <a:solidFill>
                  <a:schemeClr val="tx1"/>
                </a:solidFill>
              </a:rPr>
              <a:t>Standar Pemotongan Untuk Pengujian</a:t>
            </a:r>
          </a:p>
          <a:p>
            <a:pPr algn="just">
              <a:defRPr/>
            </a:pPr>
            <a:r>
              <a:rPr lang="id-ID" sz="1000" b="1" dirty="0">
                <a:solidFill>
                  <a:schemeClr val="tx1"/>
                </a:solidFill>
              </a:rPr>
              <a:t>Uji Fisis</a:t>
            </a:r>
          </a:p>
          <a:p>
            <a:pPr marL="342900" indent="-342900" algn="just">
              <a:buFontTx/>
              <a:buAutoNum type="arabicPeriod"/>
              <a:defRPr/>
            </a:pPr>
            <a:r>
              <a:rPr lang="id-ID" sz="1000" dirty="0">
                <a:solidFill>
                  <a:schemeClr val="tx1"/>
                </a:solidFill>
              </a:rPr>
              <a:t>Densitas(5x5cm)</a:t>
            </a:r>
          </a:p>
          <a:p>
            <a:pPr marL="342900" indent="-342900" algn="just">
              <a:buFontTx/>
              <a:buAutoNum type="arabicPeriod" startAt="2"/>
              <a:defRPr/>
            </a:pPr>
            <a:r>
              <a:rPr lang="id-ID" sz="1000" dirty="0">
                <a:solidFill>
                  <a:schemeClr val="tx1"/>
                </a:solidFill>
              </a:rPr>
              <a:t>Kadar Air (10x10cm)</a:t>
            </a:r>
          </a:p>
          <a:p>
            <a:pPr marL="342900" indent="-342900" algn="just">
              <a:buFontTx/>
              <a:buAutoNum type="arabicPeriod" startAt="3"/>
              <a:defRPr/>
            </a:pPr>
            <a:r>
              <a:rPr lang="id-ID" sz="1000" dirty="0">
                <a:solidFill>
                  <a:schemeClr val="tx1"/>
                </a:solidFill>
              </a:rPr>
              <a:t>Daya serap air (5x5cm)</a:t>
            </a:r>
          </a:p>
          <a:p>
            <a:pPr marL="342900" indent="-342900" algn="just">
              <a:buFontTx/>
              <a:buAutoNum type="arabicPeriod" startAt="4"/>
              <a:defRPr/>
            </a:pPr>
            <a:r>
              <a:rPr lang="id-ID" sz="1000" dirty="0">
                <a:solidFill>
                  <a:schemeClr val="tx1"/>
                </a:solidFill>
              </a:rPr>
              <a:t>Pengembangan Tebal</a:t>
            </a:r>
          </a:p>
          <a:p>
            <a:pPr marL="342900" indent="-342900" algn="just">
              <a:defRPr/>
            </a:pPr>
            <a:endParaRPr lang="id-ID" sz="1000" dirty="0">
              <a:solidFill>
                <a:schemeClr val="tx1"/>
              </a:solidFill>
            </a:endParaRPr>
          </a:p>
          <a:p>
            <a:pPr marL="342900" indent="-342900" algn="just">
              <a:defRPr/>
            </a:pPr>
            <a:r>
              <a:rPr lang="id-ID" sz="1000" b="1" dirty="0">
                <a:solidFill>
                  <a:schemeClr val="tx1"/>
                </a:solidFill>
              </a:rPr>
              <a:t>Uji Mekanis</a:t>
            </a:r>
          </a:p>
          <a:p>
            <a:pPr marL="342900" indent="-342900" algn="just">
              <a:buFontTx/>
              <a:buAutoNum type="arabicPeriod" startAt="5"/>
              <a:defRPr/>
            </a:pPr>
            <a:r>
              <a:rPr lang="id-ID" sz="1000" dirty="0">
                <a:solidFill>
                  <a:schemeClr val="tx1"/>
                </a:solidFill>
              </a:rPr>
              <a:t>MOR (5x20cm)</a:t>
            </a:r>
          </a:p>
          <a:p>
            <a:pPr marL="342900" indent="-342900" algn="just">
              <a:buFontTx/>
              <a:buAutoNum type="arabicPeriod" startAt="6"/>
              <a:defRPr/>
            </a:pPr>
            <a:r>
              <a:rPr lang="id-ID" sz="1000" dirty="0">
                <a:solidFill>
                  <a:schemeClr val="tx1"/>
                </a:solidFill>
              </a:rPr>
              <a:t>MOE</a:t>
            </a:r>
          </a:p>
          <a:p>
            <a:pPr marL="342900" indent="-342900" algn="just">
              <a:buFontTx/>
              <a:buAutoNum type="arabicPeriod" startAt="7"/>
              <a:defRPr/>
            </a:pPr>
            <a:r>
              <a:rPr lang="id-ID" sz="1000" dirty="0">
                <a:solidFill>
                  <a:schemeClr val="tx1"/>
                </a:solidFill>
              </a:rPr>
              <a:t>Internal Bond</a:t>
            </a:r>
          </a:p>
          <a:p>
            <a:pPr marL="342900" indent="-342900" algn="just">
              <a:defRPr/>
            </a:pPr>
            <a:r>
              <a:rPr lang="id-ID" sz="1000" dirty="0">
                <a:solidFill>
                  <a:schemeClr val="tx1"/>
                </a:solidFill>
              </a:rPr>
              <a:t>8.	Kuat pegang sekrup</a:t>
            </a:r>
          </a:p>
        </p:txBody>
      </p:sp>
    </p:spTree>
    <p:extLst>
      <p:ext uri="{BB962C8B-B14F-4D97-AF65-F5344CB8AC3E}">
        <p14:creationId xmlns:p14="http://schemas.microsoft.com/office/powerpoint/2010/main" val="32503257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anim calcmode="lin" valueType="num">
                                      <p:cBhvr>
                                        <p:cTn id="16" dur="2000" fill="hold"/>
                                        <p:tgtEl>
                                          <p:spTgt spid="28"/>
                                        </p:tgtEl>
                                        <p:attrNameLst>
                                          <p:attrName>style.rotation</p:attrName>
                                        </p:attrNameLst>
                                      </p:cBhvr>
                                      <p:tavLst>
                                        <p:tav tm="0">
                                          <p:val>
                                            <p:fltVal val="720"/>
                                          </p:val>
                                        </p:tav>
                                        <p:tav tm="100000">
                                          <p:val>
                                            <p:fltVal val="0"/>
                                          </p:val>
                                        </p:tav>
                                      </p:tavLst>
                                    </p:anim>
                                    <p:anim calcmode="lin" valueType="num">
                                      <p:cBhvr>
                                        <p:cTn id="17" dur="2000" fill="hold"/>
                                        <p:tgtEl>
                                          <p:spTgt spid="28"/>
                                        </p:tgtEl>
                                        <p:attrNameLst>
                                          <p:attrName>ppt_h</p:attrName>
                                        </p:attrNameLst>
                                      </p:cBhvr>
                                      <p:tavLst>
                                        <p:tav tm="0">
                                          <p:val>
                                            <p:fltVal val="0"/>
                                          </p:val>
                                        </p:tav>
                                        <p:tav tm="100000">
                                          <p:val>
                                            <p:strVal val="#ppt_h"/>
                                          </p:val>
                                        </p:tav>
                                      </p:tavLst>
                                    </p:anim>
                                    <p:anim calcmode="lin" valueType="num">
                                      <p:cBhvr>
                                        <p:cTn id="18" dur="2000" fill="hold"/>
                                        <p:tgtEl>
                                          <p:spTgt spid="2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93700"/>
            <a:ext cx="3957637"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11150" y="4545013"/>
            <a:ext cx="3946525" cy="6683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49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436563"/>
            <a:ext cx="4067175"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4789488" y="3960813"/>
            <a:ext cx="3948112" cy="6683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361443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5486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657600"/>
            <a:ext cx="5334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678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descr="Image result for peta indone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94" y="152400"/>
            <a:ext cx="7934306"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eta JAwa Tim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52800"/>
            <a:ext cx="3733799" cy="28880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eta Sidoar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199" y="3505200"/>
            <a:ext cx="5105401"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819400" y="2514600"/>
            <a:ext cx="911225"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1905000" y="2971800"/>
            <a:ext cx="10668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677194" y="4267200"/>
            <a:ext cx="455612"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705600" y="5257800"/>
            <a:ext cx="8382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Image result for Gambar kampus 2 terbaru Universitas Muhammadiyah Sidoarj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7550" y="5291745"/>
            <a:ext cx="266700" cy="16763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5791200" y="4509655"/>
            <a:ext cx="8382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499" y="4591050"/>
            <a:ext cx="152400" cy="26670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6496050" y="4755937"/>
            <a:ext cx="838200" cy="3494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https://umsida.ac.id/wp-content/uploads/2019/01/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5150" y="4724400"/>
            <a:ext cx="136643" cy="2116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86199" y="5715000"/>
            <a:ext cx="1676401" cy="830997"/>
          </a:xfrm>
          <a:prstGeom prst="rect">
            <a:avLst/>
          </a:prstGeom>
          <a:solidFill>
            <a:schemeClr val="accent6">
              <a:lumMod val="20000"/>
              <a:lumOff val="80000"/>
            </a:schemeClr>
          </a:solidFill>
        </p:spPr>
        <p:txBody>
          <a:bodyPr wrap="square" rtlCol="0">
            <a:spAutoFit/>
          </a:bodyPr>
          <a:lstStyle/>
          <a:p>
            <a:r>
              <a:rPr lang="en-US" sz="1600" b="1" dirty="0" smtClean="0"/>
              <a:t>Univ. </a:t>
            </a:r>
            <a:r>
              <a:rPr lang="en-US" sz="1600" b="1" dirty="0" err="1" smtClean="0"/>
              <a:t>Muhammadiyah</a:t>
            </a:r>
            <a:r>
              <a:rPr lang="en-US" sz="1600" b="1" dirty="0" smtClean="0"/>
              <a:t> </a:t>
            </a:r>
            <a:r>
              <a:rPr lang="en-US" sz="1600" b="1" dirty="0" err="1" smtClean="0"/>
              <a:t>Sidoarjo</a:t>
            </a:r>
            <a:endParaRPr lang="en-US" sz="1600" b="1" dirty="0"/>
          </a:p>
        </p:txBody>
      </p:sp>
      <p:cxnSp>
        <p:nvCxnSpPr>
          <p:cNvPr id="24" name="Straight Arrow Connector 23"/>
          <p:cNvCxnSpPr>
            <a:stCxn id="13" idx="3"/>
          </p:cNvCxnSpPr>
          <p:nvPr/>
        </p:nvCxnSpPr>
        <p:spPr>
          <a:xfrm flipH="1">
            <a:off x="5395376" y="5583004"/>
            <a:ext cx="1432976" cy="512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168715" y="5090979"/>
            <a:ext cx="1432976" cy="852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800600" y="4865434"/>
            <a:ext cx="1339942" cy="10781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2132806" y="4509655"/>
            <a:ext cx="2129641" cy="813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9375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1033463" y="201613"/>
            <a:ext cx="7620000"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t>Box speaker dari Papan partikel komposit dari matrik resin poliester+katalis+LMTJ</a:t>
            </a:r>
          </a:p>
        </p:txBody>
      </p:sp>
      <p:pic>
        <p:nvPicPr>
          <p:cNvPr id="65539" name="Picture 2" descr="IMG_20150725_170023"/>
          <p:cNvPicPr>
            <a:picLocks noChangeAspect="1" noChangeArrowheads="1"/>
          </p:cNvPicPr>
          <p:nvPr/>
        </p:nvPicPr>
        <p:blipFill>
          <a:blip r:embed="rId2">
            <a:extLst>
              <a:ext uri="{28A0092B-C50C-407E-A947-70E740481C1C}">
                <a14:useLocalDpi xmlns:a14="http://schemas.microsoft.com/office/drawing/2010/main" val="0"/>
              </a:ext>
            </a:extLst>
          </a:blip>
          <a:srcRect l="17709" r="13559"/>
          <a:stretch>
            <a:fillRect/>
          </a:stretch>
        </p:blipFill>
        <p:spPr bwMode="auto">
          <a:xfrm>
            <a:off x="311150" y="822325"/>
            <a:ext cx="228123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descr="IMG_20150808_051644"/>
          <p:cNvPicPr>
            <a:picLocks noChangeAspect="1" noChangeArrowheads="1"/>
          </p:cNvPicPr>
          <p:nvPr/>
        </p:nvPicPr>
        <p:blipFill>
          <a:blip r:embed="rId3">
            <a:extLst>
              <a:ext uri="{28A0092B-C50C-407E-A947-70E740481C1C}">
                <a14:useLocalDpi xmlns:a14="http://schemas.microsoft.com/office/drawing/2010/main" val="0"/>
              </a:ext>
            </a:extLst>
          </a:blip>
          <a:srcRect l="11742" t="6328" r="47346"/>
          <a:stretch>
            <a:fillRect/>
          </a:stretch>
        </p:blipFill>
        <p:spPr bwMode="auto">
          <a:xfrm>
            <a:off x="2959100" y="1905000"/>
            <a:ext cx="22542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4" descr="IMG_20150913_153641"/>
          <p:cNvPicPr>
            <a:picLocks noChangeAspect="1" noChangeArrowheads="1"/>
          </p:cNvPicPr>
          <p:nvPr/>
        </p:nvPicPr>
        <p:blipFill>
          <a:blip r:embed="rId4">
            <a:extLst>
              <a:ext uri="{28A0092B-C50C-407E-A947-70E740481C1C}">
                <a14:useLocalDpi xmlns:a14="http://schemas.microsoft.com/office/drawing/2010/main" val="0"/>
              </a:ext>
            </a:extLst>
          </a:blip>
          <a:srcRect t="16324" b="15297"/>
          <a:stretch>
            <a:fillRect/>
          </a:stretch>
        </p:blipFill>
        <p:spPr bwMode="auto">
          <a:xfrm>
            <a:off x="5678488" y="2801938"/>
            <a:ext cx="2565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7024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66562" name="Content Placeholder 4" descr="C:\Users\user\AppData\Local\Microsoft\Windows\Temporary Internet Files\Content.Word\IMG_20150811_183008.jpg"/>
          <p:cNvPicPr>
            <a:picLocks/>
          </p:cNvPicPr>
          <p:nvPr/>
        </p:nvPicPr>
        <p:blipFill>
          <a:blip r:embed="rId2">
            <a:extLst>
              <a:ext uri="{28A0092B-C50C-407E-A947-70E740481C1C}">
                <a14:useLocalDpi xmlns:a14="http://schemas.microsoft.com/office/drawing/2010/main" val="0"/>
              </a:ext>
            </a:extLst>
          </a:blip>
          <a:srcRect t="14835" r="33804" b="32462"/>
          <a:stretch>
            <a:fillRect/>
          </a:stretch>
        </p:blipFill>
        <p:spPr bwMode="auto">
          <a:xfrm>
            <a:off x="1470025" y="730250"/>
            <a:ext cx="25146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2" descr="C:\Users\user\AppData\Local\Microsoft\Windows\Temporary Internet Files\Content.Word\IMG20150805173908.jpg"/>
          <p:cNvPicPr>
            <a:picLocks noChangeAspect="1" noChangeArrowheads="1"/>
          </p:cNvPicPr>
          <p:nvPr/>
        </p:nvPicPr>
        <p:blipFill>
          <a:blip r:embed="rId3">
            <a:extLst>
              <a:ext uri="{28A0092B-C50C-407E-A947-70E740481C1C}">
                <a14:useLocalDpi xmlns:a14="http://schemas.microsoft.com/office/drawing/2010/main" val="0"/>
              </a:ext>
            </a:extLst>
          </a:blip>
          <a:srcRect l="3683" t="10249" r="11754" b="14586"/>
          <a:stretch>
            <a:fillRect/>
          </a:stretch>
        </p:blipFill>
        <p:spPr bwMode="auto">
          <a:xfrm>
            <a:off x="4694238" y="771525"/>
            <a:ext cx="264795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3" descr="C:\Users\user\AppData\Local\Microsoft\Windows\Temporary Internet Files\Content.Word\IMG20150809113916.jpg"/>
          <p:cNvPicPr>
            <a:picLocks noChangeAspect="1" noChangeArrowheads="1"/>
          </p:cNvPicPr>
          <p:nvPr/>
        </p:nvPicPr>
        <p:blipFill>
          <a:blip r:embed="rId4">
            <a:extLst>
              <a:ext uri="{28A0092B-C50C-407E-A947-70E740481C1C}">
                <a14:useLocalDpi xmlns:a14="http://schemas.microsoft.com/office/drawing/2010/main" val="0"/>
              </a:ext>
            </a:extLst>
          </a:blip>
          <a:srcRect t="4082" b="10884"/>
          <a:stretch>
            <a:fillRect/>
          </a:stretch>
        </p:blipFill>
        <p:spPr bwMode="auto">
          <a:xfrm>
            <a:off x="2260600" y="4052888"/>
            <a:ext cx="44196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4"/>
          <p:cNvSpPr>
            <a:spLocks noChangeArrowheads="1"/>
          </p:cNvSpPr>
          <p:nvPr/>
        </p:nvSpPr>
        <p:spPr bwMode="auto">
          <a:xfrm>
            <a:off x="531813" y="190500"/>
            <a:ext cx="8161337"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t>Box speaker dari Papan partikel komposit dari matrik kanji dan urea+lem PVC+LMTJ</a:t>
            </a:r>
          </a:p>
        </p:txBody>
      </p:sp>
    </p:spTree>
    <p:extLst>
      <p:ext uri="{BB962C8B-B14F-4D97-AF65-F5344CB8AC3E}">
        <p14:creationId xmlns:p14="http://schemas.microsoft.com/office/powerpoint/2010/main" val="3524687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28" y="152400"/>
            <a:ext cx="870727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89245"/>
            <a:ext cx="7924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3657600"/>
            <a:ext cx="7924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 y="5179041"/>
            <a:ext cx="79248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878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610600" cy="251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4758" y="2895434"/>
            <a:ext cx="7924800" cy="1754326"/>
          </a:xfrm>
          <a:prstGeom prst="rect">
            <a:avLst/>
          </a:prstGeom>
        </p:spPr>
        <p:txBody>
          <a:bodyPr wrap="square">
            <a:spAutoFit/>
          </a:bodyPr>
          <a:lstStyle/>
          <a:p>
            <a:pPr algn="just" eaLnBrk="0" hangingPunct="0">
              <a:tabLst>
                <a:tab pos="628650" algn="l"/>
              </a:tabLst>
            </a:pPr>
            <a:r>
              <a:rPr lang="en-US" dirty="0" smtClean="0">
                <a:cs typeface="Arial" pitchFamily="34" charset="0"/>
              </a:rPr>
              <a:t>4. </a:t>
            </a:r>
            <a:r>
              <a:rPr lang="en-US" dirty="0" smtClean="0"/>
              <a:t>Composite </a:t>
            </a:r>
            <a:r>
              <a:rPr lang="en-US" dirty="0"/>
              <a:t>particle board MGMW 60% + 1% + 39% PVC glue (50% starch + 50% urea) has a maximum value of the amplitude of vibration when compared to original speaker box. </a:t>
            </a:r>
          </a:p>
          <a:p>
            <a:pPr algn="just" eaLnBrk="0" hangingPunct="0">
              <a:tabLst>
                <a:tab pos="628650" algn="l"/>
              </a:tabLst>
            </a:pPr>
            <a:r>
              <a:rPr lang="en-US" dirty="0"/>
              <a:t/>
            </a:r>
            <a:br>
              <a:rPr lang="en-US" dirty="0"/>
            </a:br>
            <a:r>
              <a:rPr lang="en-US" dirty="0" smtClean="0"/>
              <a:t>5. Speaker </a:t>
            </a:r>
            <a:r>
              <a:rPr lang="en-US" dirty="0"/>
              <a:t>box of composite particle board on mushroom growing media waste more good than original speaker box. </a:t>
            </a:r>
            <a:endParaRPr lang="en-US" dirty="0">
              <a:cs typeface="Arial" pitchFamily="34" charset="0"/>
            </a:endParaRPr>
          </a:p>
        </p:txBody>
      </p:sp>
    </p:spTree>
    <p:extLst>
      <p:ext uri="{BB962C8B-B14F-4D97-AF65-F5344CB8AC3E}">
        <p14:creationId xmlns:p14="http://schemas.microsoft.com/office/powerpoint/2010/main" val="31720645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250209" y="762000"/>
            <a:ext cx="5617191" cy="2031325"/>
          </a:xfrm>
          <a:prstGeom prst="rect">
            <a:avLst/>
          </a:prstGeom>
          <a:ln>
            <a:solidFill>
              <a:srgbClr val="0070C0"/>
            </a:solidFill>
          </a:ln>
        </p:spPr>
        <p:txBody>
          <a:bodyPr wrap="square">
            <a:spAutoFit/>
          </a:bodyPr>
          <a:lstStyle/>
          <a:p>
            <a:r>
              <a:rPr lang="en-US" dirty="0"/>
              <a:t>Materials Science Forum</a:t>
            </a:r>
          </a:p>
          <a:p>
            <a:r>
              <a:rPr lang="en-US" dirty="0" smtClean="0"/>
              <a:t>Vol</a:t>
            </a:r>
            <a:r>
              <a:rPr lang="en-US" dirty="0"/>
              <a:t>. 966, pp. 210-214, 2019</a:t>
            </a:r>
          </a:p>
          <a:p>
            <a:r>
              <a:rPr lang="en-US" dirty="0"/>
              <a:t> </a:t>
            </a:r>
            <a:r>
              <a:rPr lang="en-US" dirty="0" smtClean="0"/>
              <a:t>August </a:t>
            </a:r>
            <a:r>
              <a:rPr lang="en-US" dirty="0"/>
              <a:t>2019</a:t>
            </a:r>
          </a:p>
          <a:p>
            <a:r>
              <a:rPr lang="en-US" dirty="0"/>
              <a:t> </a:t>
            </a:r>
            <a:r>
              <a:rPr lang="en-US" cap="all" dirty="0" smtClean="0"/>
              <a:t>ISSN</a:t>
            </a:r>
            <a:r>
              <a:rPr lang="en-US" cap="all" dirty="0"/>
              <a:t>: 1662-9752</a:t>
            </a:r>
            <a:endParaRPr lang="en-US" dirty="0"/>
          </a:p>
          <a:p>
            <a:r>
              <a:rPr lang="en-US" u="sng" dirty="0">
                <a:hlinkClick r:id="rId2"/>
              </a:rPr>
              <a:t>https://</a:t>
            </a:r>
            <a:r>
              <a:rPr lang="en-US" u="sng" dirty="0" smtClean="0">
                <a:hlinkClick r:id="rId2"/>
              </a:rPr>
              <a:t>www.scientific.net/MSF.966.210</a:t>
            </a:r>
            <a:endParaRPr lang="en-US" dirty="0"/>
          </a:p>
          <a:p>
            <a:r>
              <a:rPr lang="en-US" dirty="0"/>
              <a:t>DOI:</a:t>
            </a:r>
          </a:p>
          <a:p>
            <a:r>
              <a:rPr lang="en-US" u="sng" dirty="0">
                <a:hlinkClick r:id="rId3"/>
              </a:rPr>
              <a:t>https://doi.org/10.4028/www.scientific.net/MSF.966.210</a:t>
            </a:r>
            <a:endParaRPr lang="en-US" dirty="0"/>
          </a:p>
        </p:txBody>
      </p:sp>
      <p:sp>
        <p:nvSpPr>
          <p:cNvPr id="3" name="Rectangle 2"/>
          <p:cNvSpPr/>
          <p:nvPr/>
        </p:nvSpPr>
        <p:spPr>
          <a:xfrm>
            <a:off x="2590800" y="2911522"/>
            <a:ext cx="5260075" cy="1754326"/>
          </a:xfrm>
          <a:prstGeom prst="rect">
            <a:avLst/>
          </a:prstGeom>
          <a:ln>
            <a:solidFill>
              <a:srgbClr val="0070C0"/>
            </a:solidFill>
          </a:ln>
        </p:spPr>
        <p:txBody>
          <a:bodyPr wrap="square">
            <a:spAutoFit/>
          </a:bodyPr>
          <a:lstStyle/>
          <a:p>
            <a:r>
              <a:rPr lang="en-US" dirty="0"/>
              <a:t>Journal</a:t>
            </a:r>
          </a:p>
          <a:p>
            <a:r>
              <a:rPr lang="en-US" dirty="0"/>
              <a:t>AIP Conference Proceedings</a:t>
            </a:r>
          </a:p>
          <a:p>
            <a:r>
              <a:rPr lang="en-US" dirty="0" smtClean="0"/>
              <a:t>Publication </a:t>
            </a:r>
            <a:r>
              <a:rPr lang="en-US" dirty="0"/>
              <a:t>date: </a:t>
            </a:r>
            <a:r>
              <a:rPr lang="en-US" dirty="0" smtClean="0"/>
              <a:t>2017/6/15, Volume</a:t>
            </a:r>
            <a:r>
              <a:rPr lang="en-US" dirty="0"/>
              <a:t>: </a:t>
            </a:r>
            <a:r>
              <a:rPr lang="en-US" dirty="0" smtClean="0"/>
              <a:t>1855, Issue</a:t>
            </a:r>
            <a:r>
              <a:rPr lang="en-US" dirty="0"/>
              <a:t>: 1</a:t>
            </a:r>
          </a:p>
          <a:p>
            <a:r>
              <a:rPr lang="en-US" dirty="0"/>
              <a:t>Pages: 030014</a:t>
            </a:r>
          </a:p>
          <a:p>
            <a:r>
              <a:rPr lang="en-US" dirty="0"/>
              <a:t>Publisher: AIP </a:t>
            </a:r>
            <a:r>
              <a:rPr lang="en-US" dirty="0" smtClean="0"/>
              <a:t>Publishing</a:t>
            </a:r>
            <a:endParaRPr lang="en-US" dirty="0"/>
          </a:p>
          <a:p>
            <a:r>
              <a:rPr lang="en-US" u="sng" dirty="0">
                <a:hlinkClick r:id="rId4"/>
              </a:rPr>
              <a:t>https://aip.scitation.org/doi/abs/10.1063/1.4985484</a:t>
            </a:r>
            <a:endParaRPr lang="en-US" dirty="0"/>
          </a:p>
        </p:txBody>
      </p:sp>
      <p:sp>
        <p:nvSpPr>
          <p:cNvPr id="4" name="TextBox 3"/>
          <p:cNvSpPr txBox="1"/>
          <p:nvPr/>
        </p:nvSpPr>
        <p:spPr>
          <a:xfrm>
            <a:off x="228600" y="152400"/>
            <a:ext cx="1676400" cy="461665"/>
          </a:xfrm>
          <a:prstGeom prst="rect">
            <a:avLst/>
          </a:prstGeom>
          <a:solidFill>
            <a:schemeClr val="accent3">
              <a:lumMod val="20000"/>
              <a:lumOff val="80000"/>
            </a:schemeClr>
          </a:solidFill>
        </p:spPr>
        <p:txBody>
          <a:bodyPr wrap="square" rtlCol="0">
            <a:spAutoFit/>
          </a:bodyPr>
          <a:lstStyle/>
          <a:p>
            <a:r>
              <a:rPr lang="en-US" sz="2400" b="1" dirty="0" smtClean="0"/>
              <a:t>Published</a:t>
            </a:r>
            <a:endParaRPr lang="en-US" sz="2400" b="1" dirty="0"/>
          </a:p>
        </p:txBody>
      </p:sp>
      <p:sp>
        <p:nvSpPr>
          <p:cNvPr id="5" name="Rectangle 4"/>
          <p:cNvSpPr/>
          <p:nvPr/>
        </p:nvSpPr>
        <p:spPr>
          <a:xfrm>
            <a:off x="232012" y="4876800"/>
            <a:ext cx="8550322" cy="1754326"/>
          </a:xfrm>
          <a:prstGeom prst="rect">
            <a:avLst/>
          </a:prstGeom>
          <a:ln>
            <a:solidFill>
              <a:srgbClr val="0070C0"/>
            </a:solidFill>
          </a:ln>
        </p:spPr>
        <p:txBody>
          <a:bodyPr wrap="square">
            <a:spAutoFit/>
          </a:bodyPr>
          <a:lstStyle/>
          <a:p>
            <a:r>
              <a:rPr lang="en-US" dirty="0"/>
              <a:t>Journal</a:t>
            </a:r>
          </a:p>
          <a:p>
            <a:r>
              <a:rPr lang="en-US" dirty="0"/>
              <a:t>IOP Conference Series: Materials Science and Engineering</a:t>
            </a:r>
          </a:p>
          <a:p>
            <a:r>
              <a:rPr lang="en-US" dirty="0" smtClean="0"/>
              <a:t>Publication </a:t>
            </a:r>
            <a:r>
              <a:rPr lang="en-US" dirty="0"/>
              <a:t>date: </a:t>
            </a:r>
            <a:r>
              <a:rPr lang="en-US" dirty="0" smtClean="0"/>
              <a:t>2017/5, Volume</a:t>
            </a:r>
            <a:r>
              <a:rPr lang="en-US" dirty="0"/>
              <a:t>: </a:t>
            </a:r>
            <a:r>
              <a:rPr lang="en-US" dirty="0" smtClean="0"/>
              <a:t>196, Issue</a:t>
            </a:r>
            <a:r>
              <a:rPr lang="en-US" dirty="0"/>
              <a:t>: </a:t>
            </a:r>
            <a:r>
              <a:rPr lang="en-US" dirty="0" smtClean="0"/>
              <a:t>1, Pages</a:t>
            </a:r>
            <a:r>
              <a:rPr lang="en-US" dirty="0"/>
              <a:t>: 012024</a:t>
            </a:r>
          </a:p>
          <a:p>
            <a:r>
              <a:rPr lang="en-US" dirty="0"/>
              <a:t>Publisher: IOP Publishing</a:t>
            </a:r>
          </a:p>
          <a:p>
            <a:r>
              <a:rPr lang="en-US" dirty="0"/>
              <a:t>Institute of </a:t>
            </a:r>
            <a:r>
              <a:rPr lang="en-US" dirty="0" smtClean="0"/>
              <a:t>Physics Publishing</a:t>
            </a:r>
            <a:endParaRPr lang="en-US" dirty="0"/>
          </a:p>
          <a:p>
            <a:r>
              <a:rPr lang="en-US" u="sng" dirty="0">
                <a:hlinkClick r:id="rId5"/>
              </a:rPr>
              <a:t>https://iopscience.iop.org/article/10.1088/1757-899X/196/1/012024/meta</a:t>
            </a:r>
            <a:endParaRPr lang="en-US" dirty="0"/>
          </a:p>
        </p:txBody>
      </p:sp>
    </p:spTree>
    <p:extLst>
      <p:ext uri="{BB962C8B-B14F-4D97-AF65-F5344CB8AC3E}">
        <p14:creationId xmlns:p14="http://schemas.microsoft.com/office/powerpoint/2010/main" val="32186977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405" y="1752600"/>
            <a:ext cx="8589989" cy="4524315"/>
          </a:xfrm>
          <a:prstGeom prst="rect">
            <a:avLst/>
          </a:prstGeom>
        </p:spPr>
        <p:txBody>
          <a:bodyPr wrap="square">
            <a:spAutoFit/>
          </a:bodyPr>
          <a:lstStyle/>
          <a:p>
            <a:r>
              <a:rPr lang="en-US" b="1" dirty="0"/>
              <a:t>The Analysis of Comparison CPR Between Coating </a:t>
            </a:r>
            <a:r>
              <a:rPr lang="en-US" b="1" dirty="0" err="1"/>
              <a:t>Graphene</a:t>
            </a:r>
            <a:r>
              <a:rPr lang="en-US" b="1" dirty="0"/>
              <a:t> </a:t>
            </a:r>
            <a:r>
              <a:rPr lang="en-US" b="1" dirty="0" err="1"/>
              <a:t>Oxide+Waterborne</a:t>
            </a:r>
            <a:r>
              <a:rPr lang="en-US" b="1" dirty="0"/>
              <a:t> Paint and Galvanized Coating in ASTM A36 </a:t>
            </a:r>
            <a:r>
              <a:rPr lang="en-US" b="1" dirty="0" smtClean="0"/>
              <a:t>Steel</a:t>
            </a:r>
          </a:p>
          <a:p>
            <a:endParaRPr lang="en-US" dirty="0"/>
          </a:p>
          <a:p>
            <a:pPr algn="just"/>
            <a:r>
              <a:rPr lang="en-US" dirty="0"/>
              <a:t> Steel coating as long as including ASTM A36 steel is generally carried out by galvanizing or coating to provide corrosion resistance. However, the problems that occur with the commonly used layer will break and peel off when the steel is removed. The purpose of this study is to make of corrosion resistant steel coatings especially for ASTM A36 steel from a mix of </a:t>
            </a:r>
            <a:r>
              <a:rPr lang="en-US" dirty="0" err="1"/>
              <a:t>graphene</a:t>
            </a:r>
            <a:r>
              <a:rPr lang="en-US" dirty="0"/>
              <a:t> oxide + waterborne paint. Weight loss method for calculate Corrosion Penetration Rate (CPR). Corrosion testing by immersing ASTM A36 steel samples in seawater (</a:t>
            </a:r>
            <a:r>
              <a:rPr lang="en-US" dirty="0" err="1"/>
              <a:t>NaCl</a:t>
            </a:r>
            <a:r>
              <a:rPr lang="en-US" dirty="0"/>
              <a:t>), and corrosion test for room temperature and 500</a:t>
            </a:r>
            <a:r>
              <a:rPr lang="en-US" baseline="30000" dirty="0"/>
              <a:t>0</a:t>
            </a:r>
            <a:r>
              <a:rPr lang="en-US" dirty="0"/>
              <a:t>C. Final results showed that CPR values ​​for ASTM A36 steel samples with </a:t>
            </a:r>
            <a:r>
              <a:rPr lang="en-US" dirty="0" err="1"/>
              <a:t>graphene</a:t>
            </a:r>
            <a:r>
              <a:rPr lang="en-US" dirty="0"/>
              <a:t> oxide (GO) + waterborne paint coating (</a:t>
            </a:r>
            <a:r>
              <a:rPr lang="en-US" dirty="0" err="1"/>
              <a:t>WBp</a:t>
            </a:r>
            <a:r>
              <a:rPr lang="en-US" dirty="0"/>
              <a:t>) obtained CPR value that did not exceeded the allowable standard rate (0.5 mm/</a:t>
            </a:r>
            <a:r>
              <a:rPr lang="en-US" dirty="0" err="1"/>
              <a:t>yr</a:t>
            </a:r>
            <a:r>
              <a:rPr lang="en-US" dirty="0"/>
              <a:t>). The microstructure of ASTM A36 steel that origin, coated with galvanizing and coated with </a:t>
            </a:r>
            <a:r>
              <a:rPr lang="en-US" dirty="0" err="1"/>
              <a:t>graphene</a:t>
            </a:r>
            <a:r>
              <a:rPr lang="en-US" dirty="0"/>
              <a:t> oxide + waterborne paint was observed using Scanning Electron Microscope (SEM) shows that the highest corrosion </a:t>
            </a:r>
            <a:r>
              <a:rPr lang="en-US" dirty="0" err="1"/>
              <a:t>attact</a:t>
            </a:r>
            <a:r>
              <a:rPr lang="en-US" dirty="0"/>
              <a:t> occurs in origin of ASTM A36 steel. </a:t>
            </a:r>
            <a:endParaRPr lang="en-US" b="1" dirty="0" smtClean="0"/>
          </a:p>
        </p:txBody>
      </p:sp>
      <p:grpSp>
        <p:nvGrpSpPr>
          <p:cNvPr id="3" name="Group 2"/>
          <p:cNvGrpSpPr/>
          <p:nvPr/>
        </p:nvGrpSpPr>
        <p:grpSpPr>
          <a:xfrm>
            <a:off x="228601" y="152400"/>
            <a:ext cx="2819400" cy="731542"/>
            <a:chOff x="0" y="4558276"/>
            <a:chExt cx="4885203" cy="731542"/>
          </a:xfrm>
        </p:grpSpPr>
        <p:sp>
          <p:nvSpPr>
            <p:cNvPr id="4" name="Rounded Rectangle 3"/>
            <p:cNvSpPr/>
            <p:nvPr/>
          </p:nvSpPr>
          <p:spPr>
            <a:xfrm>
              <a:off x="0" y="4558276"/>
              <a:ext cx="4885203" cy="731542"/>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5" name="Rounded Rectangle 4"/>
            <p:cNvSpPr/>
            <p:nvPr/>
          </p:nvSpPr>
          <p:spPr>
            <a:xfrm>
              <a:off x="35711" y="4593987"/>
              <a:ext cx="4813781" cy="6601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b="1" i="0" kern="1200" dirty="0" smtClean="0"/>
                <a:t>Research</a:t>
              </a:r>
              <a:r>
                <a:rPr lang="en-US" sz="1600" b="1" i="0" kern="1200" dirty="0" smtClean="0"/>
                <a:t> of </a:t>
              </a:r>
              <a:r>
                <a:rPr lang="en-US" sz="1600" b="1" i="0" kern="1200" dirty="0" err="1" smtClean="0"/>
                <a:t>Graphene</a:t>
              </a:r>
              <a:r>
                <a:rPr lang="en-US" sz="1600" b="1" i="0" kern="1200" dirty="0" smtClean="0"/>
                <a:t>  Oxide</a:t>
              </a:r>
              <a:endParaRPr lang="en-US" sz="1600" b="1" i="1" kern="1200" dirty="0"/>
            </a:p>
          </p:txBody>
        </p:sp>
      </p:grpSp>
      <p:sp>
        <p:nvSpPr>
          <p:cNvPr id="6" name="Rectangle 5"/>
          <p:cNvSpPr/>
          <p:nvPr/>
        </p:nvSpPr>
        <p:spPr>
          <a:xfrm>
            <a:off x="381000" y="886217"/>
            <a:ext cx="8382000" cy="646331"/>
          </a:xfrm>
          <a:prstGeom prst="rect">
            <a:avLst/>
          </a:prstGeom>
        </p:spPr>
        <p:txBody>
          <a:bodyPr wrap="square">
            <a:spAutoFit/>
          </a:bodyPr>
          <a:lstStyle/>
          <a:p>
            <a:pPr algn="ctr"/>
            <a:r>
              <a:rPr lang="id-ID" b="1" dirty="0"/>
              <a:t>KEUNGGULAN DAN </a:t>
            </a:r>
            <a:r>
              <a:rPr lang="id-ID" b="1" dirty="0" smtClean="0"/>
              <a:t>INOVASI</a:t>
            </a:r>
            <a:r>
              <a:rPr lang="en-US" b="1" dirty="0" smtClean="0"/>
              <a:t>  </a:t>
            </a:r>
            <a:r>
              <a:rPr lang="en-US" b="1" dirty="0"/>
              <a:t>PELAPIS </a:t>
            </a:r>
            <a:r>
              <a:rPr lang="en-US" b="1" i="1" dirty="0"/>
              <a:t>GRAPHENE</a:t>
            </a:r>
            <a:r>
              <a:rPr lang="en-US" b="1" dirty="0"/>
              <a:t> – POLIMER </a:t>
            </a:r>
            <a:endParaRPr lang="en-US" dirty="0"/>
          </a:p>
          <a:p>
            <a:pPr algn="ctr"/>
            <a:r>
              <a:rPr lang="en-US" b="1" dirty="0"/>
              <a:t>SEBAGAI PELINDUNG KOROSI BAJA ASTM A36</a:t>
            </a:r>
            <a:endParaRPr lang="en-US" dirty="0"/>
          </a:p>
        </p:txBody>
      </p:sp>
    </p:spTree>
    <p:extLst>
      <p:ext uri="{BB962C8B-B14F-4D97-AF65-F5344CB8AC3E}">
        <p14:creationId xmlns:p14="http://schemas.microsoft.com/office/powerpoint/2010/main" val="39757355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304800"/>
            <a:ext cx="82200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505200"/>
            <a:ext cx="51054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9016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63940"/>
            <a:ext cx="4259239"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221" y="533400"/>
            <a:ext cx="4191000" cy="554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9370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3820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711517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9080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1534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96537"/>
            <a:ext cx="83058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36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50" name="Picture 2" descr="Image result for Gambar kampus 1 terbaru uNIVERSITAS Muhammadiyah Sidoarj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177943"/>
            <a:ext cx="1473038" cy="1362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msida.ac.id/wp-content/uploads/2019/01/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795527"/>
            <a:ext cx="3429000" cy="4919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77000" y="5910574"/>
            <a:ext cx="1295400" cy="369332"/>
          </a:xfrm>
          <a:prstGeom prst="rect">
            <a:avLst/>
          </a:prstGeom>
          <a:noFill/>
        </p:spPr>
        <p:txBody>
          <a:bodyPr wrap="square" rtlCol="0">
            <a:spAutoFit/>
          </a:bodyPr>
          <a:lstStyle/>
          <a:p>
            <a:r>
              <a:rPr lang="en-US" b="1" dirty="0" smtClean="0"/>
              <a:t>Campus  1</a:t>
            </a:r>
            <a:endParaRPr lang="en-US" b="1" dirty="0"/>
          </a:p>
        </p:txBody>
      </p:sp>
      <p:sp>
        <p:nvSpPr>
          <p:cNvPr id="3" name="AutoShape 2" descr="blob:https://web.whatsapp.com/72547e49-e387-4310-9368-216cd05f14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lob:https://web.whatsapp.com/72547e49-e387-4310-9368-216cd05f142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661" y="2209800"/>
            <a:ext cx="28194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17661" y="1757093"/>
            <a:ext cx="1295400" cy="369332"/>
          </a:xfrm>
          <a:prstGeom prst="rect">
            <a:avLst/>
          </a:prstGeom>
          <a:noFill/>
        </p:spPr>
        <p:txBody>
          <a:bodyPr wrap="square" rtlCol="0">
            <a:spAutoFit/>
          </a:bodyPr>
          <a:lstStyle/>
          <a:p>
            <a:r>
              <a:rPr lang="en-US" dirty="0" smtClean="0"/>
              <a:t>5 Faculties: </a:t>
            </a:r>
            <a:endParaRPr lang="en-US" dirty="0"/>
          </a:p>
        </p:txBody>
      </p:sp>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7061" y="457200"/>
            <a:ext cx="1434939" cy="216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20029803">
            <a:off x="2461126" y="1984001"/>
            <a:ext cx="685800" cy="248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7060" y="3422015"/>
            <a:ext cx="1405465" cy="147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ight Arrow 15"/>
          <p:cNvSpPr/>
          <p:nvPr/>
        </p:nvSpPr>
        <p:spPr>
          <a:xfrm rot="1902986">
            <a:off x="2498516" y="4033834"/>
            <a:ext cx="685800" cy="248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5217" y="5210429"/>
            <a:ext cx="1422523" cy="142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ight Arrow 17"/>
          <p:cNvSpPr/>
          <p:nvPr/>
        </p:nvSpPr>
        <p:spPr>
          <a:xfrm rot="1902986">
            <a:off x="1777925" y="5569546"/>
            <a:ext cx="1313659" cy="290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7394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8077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3364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2351461" y="2586335"/>
            <a:ext cx="4288675" cy="923330"/>
          </a:xfrm>
          <a:prstGeom prst="rect">
            <a:avLst/>
          </a:prstGeom>
          <a:solidFill>
            <a:srgbClr val="FF0000"/>
          </a:soli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effectLst>
                  <a:outerShdw blurRad="50800" dist="39000" dir="5460000" algn="tl">
                    <a:srgbClr val="000000">
                      <a:alpha val="38000"/>
                    </a:srgbClr>
                  </a:outerShdw>
                </a:effectLst>
                <a:latin typeface="Arial" charset="0"/>
              </a:rPr>
              <a:t>THANK YOU</a:t>
            </a:r>
          </a:p>
        </p:txBody>
      </p:sp>
    </p:spTree>
    <p:extLst>
      <p:ext uri="{BB962C8B-B14F-4D97-AF65-F5344CB8AC3E}">
        <p14:creationId xmlns:p14="http://schemas.microsoft.com/office/powerpoint/2010/main" val="3441361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ambar kampus 2 terbaru Universitas Muhammadiyah Sidoarj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
            <a:ext cx="38862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4800" y="4811384"/>
            <a:ext cx="4191000" cy="52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52600" y="4419600"/>
            <a:ext cx="1295400" cy="369332"/>
          </a:xfrm>
          <a:prstGeom prst="rect">
            <a:avLst/>
          </a:prstGeom>
          <a:noFill/>
        </p:spPr>
        <p:txBody>
          <a:bodyPr wrap="square" rtlCol="0">
            <a:spAutoFit/>
          </a:bodyPr>
          <a:lstStyle/>
          <a:p>
            <a:r>
              <a:rPr lang="en-US" b="1" dirty="0" smtClean="0"/>
              <a:t>Campus  2</a:t>
            </a:r>
            <a:endParaRPr lang="en-US" b="1" dirty="0"/>
          </a:p>
        </p:txBody>
      </p:sp>
      <p:pic>
        <p:nvPicPr>
          <p:cNvPr id="819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937431" y="5318078"/>
            <a:ext cx="28575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585716" y="6103109"/>
            <a:ext cx="481084" cy="13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19800" y="4419600"/>
            <a:ext cx="1295400" cy="369332"/>
          </a:xfrm>
          <a:prstGeom prst="rect">
            <a:avLst/>
          </a:prstGeom>
          <a:noFill/>
        </p:spPr>
        <p:txBody>
          <a:bodyPr wrap="square" rtlCol="0">
            <a:spAutoFit/>
          </a:bodyPr>
          <a:lstStyle/>
          <a:p>
            <a:r>
              <a:rPr lang="en-US" b="1" dirty="0" smtClean="0"/>
              <a:t>Campus  3</a:t>
            </a:r>
            <a:endParaRPr lang="en-US" b="1" dirty="0"/>
          </a:p>
        </p:txBody>
      </p:sp>
      <p:pic>
        <p:nvPicPr>
          <p:cNvPr id="819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8300" y="5301018"/>
            <a:ext cx="2895600" cy="134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448300" y="4788933"/>
            <a:ext cx="2743200" cy="39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809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304800" y="157499"/>
            <a:ext cx="8610600" cy="6463308"/>
          </a:xfrm>
          <a:prstGeom prst="rect">
            <a:avLst/>
          </a:prstGeom>
        </p:spPr>
        <p:txBody>
          <a:bodyPr wrap="square">
            <a:spAutoFit/>
          </a:bodyPr>
          <a:lstStyle/>
          <a:p>
            <a:pPr algn="ctr"/>
            <a:r>
              <a:rPr lang="en-US" sz="3600" dirty="0" smtClean="0">
                <a:hlinkClick r:id="rId3"/>
              </a:rPr>
              <a:t>Study </a:t>
            </a:r>
            <a:r>
              <a:rPr lang="en-US" sz="3600" dirty="0">
                <a:hlinkClick r:id="rId3"/>
              </a:rPr>
              <a:t>Program</a:t>
            </a:r>
            <a:endParaRPr lang="en-US" sz="3600" dirty="0"/>
          </a:p>
          <a:p>
            <a:pPr algn="ctr"/>
            <a:r>
              <a:rPr lang="en-US" sz="3600" dirty="0" smtClean="0"/>
              <a:t>The </a:t>
            </a:r>
            <a:r>
              <a:rPr lang="en-US" sz="3600" dirty="0"/>
              <a:t>undergraduate degree program in Mechanical Engineering </a:t>
            </a:r>
            <a:endParaRPr lang="en-US" sz="3600" dirty="0" smtClean="0"/>
          </a:p>
          <a:p>
            <a:pPr algn="ctr"/>
            <a:r>
              <a:rPr lang="en-US" sz="3600" dirty="0" smtClean="0"/>
              <a:t>Faculty </a:t>
            </a:r>
            <a:r>
              <a:rPr lang="en-US" sz="3600" dirty="0" smtClean="0"/>
              <a:t>of </a:t>
            </a:r>
            <a:r>
              <a:rPr lang="en-US" sz="3600" dirty="0" err="1" smtClean="0"/>
              <a:t>Sience</a:t>
            </a:r>
            <a:r>
              <a:rPr lang="en-US" sz="3600" dirty="0" smtClean="0"/>
              <a:t> and </a:t>
            </a:r>
            <a:r>
              <a:rPr lang="en-US" sz="3600" dirty="0" smtClean="0"/>
              <a:t>Technology  </a:t>
            </a:r>
          </a:p>
          <a:p>
            <a:pPr algn="ctr"/>
            <a:r>
              <a:rPr lang="en-US" sz="3600" dirty="0" err="1" smtClean="0"/>
              <a:t>Universitas</a:t>
            </a:r>
            <a:r>
              <a:rPr lang="en-US" sz="3600" dirty="0" smtClean="0"/>
              <a:t> </a:t>
            </a:r>
            <a:r>
              <a:rPr lang="en-US" sz="3600" dirty="0" err="1" smtClean="0"/>
              <a:t>Muhammadiyah</a:t>
            </a:r>
            <a:r>
              <a:rPr lang="en-US" sz="3600" dirty="0" smtClean="0"/>
              <a:t> </a:t>
            </a:r>
            <a:r>
              <a:rPr lang="en-US" sz="3600" dirty="0" err="1" smtClean="0"/>
              <a:t>Sidoarjo</a:t>
            </a:r>
            <a:endParaRPr lang="en-US" sz="3600" dirty="0" smtClean="0"/>
          </a:p>
          <a:p>
            <a:pPr algn="ctr"/>
            <a:endParaRPr lang="en-US" sz="3600" dirty="0"/>
          </a:p>
          <a:p>
            <a:pPr algn="ctr"/>
            <a:r>
              <a:rPr lang="en-US" sz="3600" b="1" cap="all" dirty="0"/>
              <a:t>RESEARCH </a:t>
            </a:r>
            <a:r>
              <a:rPr lang="en-US" sz="3600" b="1" cap="all" dirty="0" smtClean="0"/>
              <a:t>FOCUS:</a:t>
            </a:r>
          </a:p>
          <a:p>
            <a:pPr algn="ctr"/>
            <a:r>
              <a:rPr lang="en-US" sz="3600" cap="all" dirty="0" smtClean="0"/>
              <a:t>   </a:t>
            </a:r>
            <a:endParaRPr lang="en-US" sz="3600" cap="all" dirty="0" smtClean="0"/>
          </a:p>
          <a:p>
            <a:pPr algn="ctr"/>
            <a:r>
              <a:rPr lang="en-US" sz="3600" dirty="0"/>
              <a:t>Energy </a:t>
            </a:r>
            <a:r>
              <a:rPr lang="en-US" sz="3600" dirty="0" err="1" smtClean="0"/>
              <a:t>Convertion</a:t>
            </a:r>
            <a:endParaRPr lang="en-US" sz="3600" dirty="0"/>
          </a:p>
          <a:p>
            <a:pPr algn="ctr"/>
            <a:r>
              <a:rPr lang="en-US" sz="3600" dirty="0" smtClean="0"/>
              <a:t>Manufacturing</a:t>
            </a:r>
            <a:endParaRPr lang="en-US" sz="3600" dirty="0"/>
          </a:p>
          <a:p>
            <a:pPr algn="ctr"/>
            <a:r>
              <a:rPr lang="en-US" sz="3600" b="1" u="sng" dirty="0" smtClean="0">
                <a:solidFill>
                  <a:srgbClr val="FF0000"/>
                </a:solidFill>
              </a:rPr>
              <a:t>Material </a:t>
            </a:r>
            <a:r>
              <a:rPr lang="en-US" sz="3600" b="1" u="sng" dirty="0">
                <a:solidFill>
                  <a:srgbClr val="FF0000"/>
                </a:solidFill>
              </a:rPr>
              <a:t>&amp; Metallurgy</a:t>
            </a:r>
          </a:p>
          <a:p>
            <a:endParaRPr lang="en-US" dirty="0"/>
          </a:p>
        </p:txBody>
      </p:sp>
      <p:grpSp>
        <p:nvGrpSpPr>
          <p:cNvPr id="3" name="Group 2"/>
          <p:cNvGrpSpPr/>
          <p:nvPr/>
        </p:nvGrpSpPr>
        <p:grpSpPr>
          <a:xfrm>
            <a:off x="46630" y="6149607"/>
            <a:ext cx="2362200" cy="703161"/>
            <a:chOff x="-11672825" y="1084763"/>
            <a:chExt cx="4795999" cy="703162"/>
          </a:xfrm>
        </p:grpSpPr>
        <p:sp>
          <p:nvSpPr>
            <p:cNvPr id="4" name="Rounded Rectangle 3"/>
            <p:cNvSpPr/>
            <p:nvPr/>
          </p:nvSpPr>
          <p:spPr>
            <a:xfrm>
              <a:off x="-11672825" y="1084763"/>
              <a:ext cx="4391906" cy="640836"/>
            </a:xfrm>
            <a:prstGeom prst="roundRect">
              <a:avLst/>
            </a:prstGeom>
          </p:spPr>
          <p:style>
            <a:lnRef idx="2">
              <a:schemeClr val="lt1">
                <a:hueOff val="0"/>
                <a:satOff val="0"/>
                <a:lumOff val="0"/>
                <a:alphaOff val="0"/>
              </a:schemeClr>
            </a:lnRef>
            <a:fillRef idx="1">
              <a:schemeClr val="accent2">
                <a:hueOff val="936304"/>
                <a:satOff val="-1168"/>
                <a:lumOff val="275"/>
                <a:alphaOff val="0"/>
              </a:schemeClr>
            </a:fillRef>
            <a:effectRef idx="0">
              <a:schemeClr val="accent2">
                <a:hueOff val="936304"/>
                <a:satOff val="-1168"/>
                <a:lumOff val="275"/>
                <a:alphaOff val="0"/>
              </a:schemeClr>
            </a:effectRef>
            <a:fontRef idx="minor">
              <a:schemeClr val="lt1"/>
            </a:fontRef>
          </p:style>
        </p:sp>
        <p:sp>
          <p:nvSpPr>
            <p:cNvPr id="5" name="Rounded Rectangle 4"/>
            <p:cNvSpPr/>
            <p:nvPr/>
          </p:nvSpPr>
          <p:spPr>
            <a:xfrm>
              <a:off x="-11672825" y="1147088"/>
              <a:ext cx="4795999" cy="6408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solidFill>
                    <a:schemeClr val="tx1"/>
                  </a:solidFill>
                </a:rPr>
                <a:t>Research Activity</a:t>
              </a:r>
              <a:endParaRPr lang="en-US" sz="2300" kern="1200" dirty="0">
                <a:solidFill>
                  <a:schemeClr val="tx1"/>
                </a:solidFill>
              </a:endParaRPr>
            </a:p>
          </p:txBody>
        </p:sp>
      </p:grpSp>
      <p:sp>
        <p:nvSpPr>
          <p:cNvPr id="6" name="Down Arrow 5"/>
          <p:cNvSpPr/>
          <p:nvPr/>
        </p:nvSpPr>
        <p:spPr>
          <a:xfrm>
            <a:off x="2209800" y="6470024"/>
            <a:ext cx="199030" cy="3204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389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28600" y="152400"/>
            <a:ext cx="8762999"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158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5580" y="1752600"/>
            <a:ext cx="8679874" cy="2954655"/>
          </a:xfrm>
          <a:prstGeom prst="rect">
            <a:avLst/>
          </a:prstGeom>
          <a:solidFill>
            <a:schemeClr val="accent3">
              <a:lumMod val="60000"/>
              <a:lumOff val="40000"/>
            </a:schemeClr>
          </a:solidFill>
          <a:ln>
            <a:solidFill>
              <a:srgbClr val="FF0000"/>
            </a:solidFill>
            <a:prstDash val="dash"/>
          </a:ln>
        </p:spPr>
        <p:txBody>
          <a:bodyPr wrap="square" rtlCol="0">
            <a:spAutoFit/>
          </a:bodyPr>
          <a:lstStyle/>
          <a:p>
            <a:r>
              <a:rPr lang="en-US" b="1" dirty="0" smtClean="0"/>
              <a:t>2003 – 2014:</a:t>
            </a:r>
            <a:endParaRPr lang="fi-FI" sz="1200" b="1" dirty="0" smtClean="0"/>
          </a:p>
          <a:p>
            <a:pPr marL="171450" indent="-171450">
              <a:buFont typeface="Wingdings" pitchFamily="2" charset="2"/>
              <a:buChar char="q"/>
            </a:pPr>
            <a:r>
              <a:rPr lang="en-US" sz="1400" b="1" dirty="0" err="1"/>
              <a:t>Produksi</a:t>
            </a:r>
            <a:r>
              <a:rPr lang="en-US" sz="1400" b="1" dirty="0"/>
              <a:t> Drum Brake Dari Material </a:t>
            </a:r>
            <a:r>
              <a:rPr lang="en-US" sz="1400" b="1" dirty="0" err="1"/>
              <a:t>Komposit</a:t>
            </a:r>
            <a:r>
              <a:rPr lang="en-US" sz="1400" b="1" dirty="0"/>
              <a:t> </a:t>
            </a:r>
            <a:r>
              <a:rPr lang="en-US" sz="1400" b="1" dirty="0" err="1"/>
              <a:t>Berbasis</a:t>
            </a:r>
            <a:r>
              <a:rPr lang="en-US" sz="1400" b="1" dirty="0"/>
              <a:t> Aluminum </a:t>
            </a:r>
            <a:r>
              <a:rPr lang="en-US" sz="1400" b="1" dirty="0" err="1"/>
              <a:t>Untuk</a:t>
            </a:r>
            <a:r>
              <a:rPr lang="en-US" sz="1400" b="1" dirty="0"/>
              <a:t> </a:t>
            </a:r>
            <a:r>
              <a:rPr lang="en-US" sz="1400" b="1" dirty="0" err="1"/>
              <a:t>Komponen</a:t>
            </a:r>
            <a:r>
              <a:rPr lang="en-US" sz="1400" b="1" dirty="0"/>
              <a:t> </a:t>
            </a:r>
            <a:r>
              <a:rPr lang="en-US" sz="1400" b="1" dirty="0" err="1"/>
              <a:t>Otomotif</a:t>
            </a:r>
            <a:r>
              <a:rPr lang="en-US" sz="1400" b="1" dirty="0"/>
              <a:t> </a:t>
            </a:r>
            <a:r>
              <a:rPr lang="en-US" sz="1400" b="1" dirty="0" err="1"/>
              <a:t>Bersifat</a:t>
            </a:r>
            <a:r>
              <a:rPr lang="en-US" sz="1400" b="1" dirty="0"/>
              <a:t> </a:t>
            </a:r>
            <a:r>
              <a:rPr lang="en-US" sz="1400" b="1" dirty="0" err="1"/>
              <a:t>Ringan</a:t>
            </a:r>
            <a:r>
              <a:rPr lang="en-US" sz="1400" b="1" dirty="0"/>
              <a:t> </a:t>
            </a:r>
            <a:r>
              <a:rPr lang="en-US" sz="1400" b="1" dirty="0" err="1"/>
              <a:t>dan</a:t>
            </a:r>
            <a:r>
              <a:rPr lang="en-US" sz="1400" b="1" dirty="0"/>
              <a:t> </a:t>
            </a:r>
            <a:r>
              <a:rPr lang="en-US" sz="1400" b="1" dirty="0" err="1"/>
              <a:t>Memperlancar</a:t>
            </a:r>
            <a:r>
              <a:rPr lang="en-US" sz="1400" b="1" dirty="0"/>
              <a:t> </a:t>
            </a:r>
            <a:r>
              <a:rPr lang="en-US" sz="1400" b="1" dirty="0" err="1"/>
              <a:t>Transportasi</a:t>
            </a:r>
            <a:r>
              <a:rPr lang="en-US" sz="1400" b="1" dirty="0"/>
              <a:t> </a:t>
            </a:r>
            <a:r>
              <a:rPr lang="en-US" sz="1400" b="1" dirty="0" err="1" smtClean="0"/>
              <a:t>Darat</a:t>
            </a:r>
            <a:endParaRPr lang="en-US" sz="1400" b="1" dirty="0"/>
          </a:p>
          <a:p>
            <a:pPr marL="171450" indent="-171450">
              <a:buFont typeface="Wingdings" pitchFamily="2" charset="2"/>
              <a:buChar char="q"/>
            </a:pPr>
            <a:r>
              <a:rPr lang="en-US" sz="1400" b="1" dirty="0" err="1" smtClean="0"/>
              <a:t>Pembuatan</a:t>
            </a:r>
            <a:r>
              <a:rPr lang="en-US" sz="1400" b="1" dirty="0" smtClean="0"/>
              <a:t> </a:t>
            </a:r>
            <a:r>
              <a:rPr lang="en-US" sz="1400" b="1" dirty="0" err="1"/>
              <a:t>Komponen</a:t>
            </a:r>
            <a:r>
              <a:rPr lang="en-US" sz="1400" b="1" dirty="0"/>
              <a:t> </a:t>
            </a:r>
            <a:r>
              <a:rPr lang="en-US" sz="1400" b="1" dirty="0" err="1"/>
              <a:t>Otomotif</a:t>
            </a:r>
            <a:r>
              <a:rPr lang="en-US" sz="1400" b="1" dirty="0"/>
              <a:t> </a:t>
            </a:r>
            <a:r>
              <a:rPr lang="en-US" sz="1400" b="1" i="1" dirty="0"/>
              <a:t>Brake Drum </a:t>
            </a:r>
            <a:r>
              <a:rPr lang="en-US" sz="1400" b="1" dirty="0"/>
              <a:t>Dari Material </a:t>
            </a:r>
            <a:r>
              <a:rPr lang="en-US" sz="1400" b="1" dirty="0" err="1"/>
              <a:t>Komposit</a:t>
            </a:r>
            <a:r>
              <a:rPr lang="en-US" sz="1400" b="1" dirty="0"/>
              <a:t> </a:t>
            </a:r>
            <a:r>
              <a:rPr lang="en-US" sz="1400" b="1" dirty="0" err="1"/>
              <a:t>Berbasis</a:t>
            </a:r>
            <a:r>
              <a:rPr lang="en-US" sz="1400" b="1" dirty="0"/>
              <a:t> </a:t>
            </a:r>
            <a:r>
              <a:rPr lang="en-US" sz="1400" b="1" dirty="0" err="1"/>
              <a:t>Aluminium</a:t>
            </a:r>
            <a:r>
              <a:rPr lang="en-US" sz="1400" b="1" dirty="0"/>
              <a:t> </a:t>
            </a:r>
            <a:r>
              <a:rPr lang="en-US" sz="1400" b="1" dirty="0" err="1"/>
              <a:t>Dengan</a:t>
            </a:r>
            <a:r>
              <a:rPr lang="en-US" sz="1400" b="1" dirty="0"/>
              <a:t> </a:t>
            </a:r>
            <a:r>
              <a:rPr lang="en-US" sz="1400" b="1" dirty="0" err="1"/>
              <a:t>Metode</a:t>
            </a:r>
            <a:r>
              <a:rPr lang="en-US" sz="1400" b="1" dirty="0"/>
              <a:t> </a:t>
            </a:r>
            <a:r>
              <a:rPr lang="en-US" sz="1400" b="1" i="1" dirty="0"/>
              <a:t>Centrifugal Casting </a:t>
            </a:r>
            <a:r>
              <a:rPr lang="en-US" sz="1400" b="1" dirty="0" err="1"/>
              <a:t>Untuk</a:t>
            </a:r>
            <a:r>
              <a:rPr lang="en-US" sz="1400" b="1" dirty="0"/>
              <a:t> </a:t>
            </a:r>
            <a:r>
              <a:rPr lang="en-US" sz="1400" b="1" dirty="0" err="1"/>
              <a:t>Meningkatkan</a:t>
            </a:r>
            <a:r>
              <a:rPr lang="en-US" sz="1400" b="1" dirty="0"/>
              <a:t> </a:t>
            </a:r>
            <a:r>
              <a:rPr lang="en-US" sz="1400" b="1" dirty="0" err="1"/>
              <a:t>Faktor</a:t>
            </a:r>
            <a:r>
              <a:rPr lang="en-US" sz="1400" b="1" dirty="0"/>
              <a:t> </a:t>
            </a:r>
            <a:r>
              <a:rPr lang="en-US" sz="1400" b="1" dirty="0" err="1"/>
              <a:t>Efektivitas</a:t>
            </a:r>
            <a:r>
              <a:rPr lang="en-US" sz="1400" b="1" dirty="0"/>
              <a:t> Rem </a:t>
            </a:r>
            <a:endParaRPr lang="en-US" sz="1400" b="1" dirty="0" smtClean="0"/>
          </a:p>
          <a:p>
            <a:pPr marL="171450" indent="-171450">
              <a:buFont typeface="Wingdings" pitchFamily="2" charset="2"/>
              <a:buChar char="q"/>
            </a:pPr>
            <a:r>
              <a:rPr lang="fi-FI" sz="1400" b="1" dirty="0" smtClean="0"/>
              <a:t>Analisa </a:t>
            </a:r>
            <a:r>
              <a:rPr lang="fi-FI" sz="1400" b="1" dirty="0"/>
              <a:t>Korosi Pada Bahan Komposit Ber-</a:t>
            </a:r>
            <a:r>
              <a:rPr lang="fi-FI" sz="1400" b="1" i="1" dirty="0"/>
              <a:t>Matrix</a:t>
            </a:r>
            <a:r>
              <a:rPr lang="fi-FI" sz="1400" b="1" dirty="0"/>
              <a:t> </a:t>
            </a:r>
            <a:r>
              <a:rPr lang="fi-FI" sz="1400" b="1" dirty="0" smtClean="0"/>
              <a:t>Aluminium</a:t>
            </a:r>
            <a:r>
              <a:rPr lang="en-US" sz="1400" b="1" dirty="0" smtClean="0"/>
              <a:t> </a:t>
            </a:r>
            <a:r>
              <a:rPr lang="fi-FI" sz="1400" b="1" dirty="0" smtClean="0"/>
              <a:t>Dengan </a:t>
            </a:r>
            <a:r>
              <a:rPr lang="fi-FI" sz="1400" b="1" i="1" dirty="0" smtClean="0"/>
              <a:t>Reinforcement</a:t>
            </a:r>
            <a:r>
              <a:rPr lang="en-US" sz="1400" b="1" dirty="0" smtClean="0"/>
              <a:t> </a:t>
            </a:r>
            <a:r>
              <a:rPr lang="fi-FI" sz="1400" b="1" dirty="0" smtClean="0"/>
              <a:t>Bahan </a:t>
            </a:r>
            <a:r>
              <a:rPr lang="fi-FI" sz="1400" b="1" dirty="0"/>
              <a:t>Keramik Silikon Karbida </a:t>
            </a:r>
            <a:r>
              <a:rPr lang="fi-FI" sz="1400" dirty="0"/>
              <a:t>(</a:t>
            </a:r>
            <a:r>
              <a:rPr lang="fi-FI" sz="1400" dirty="0" smtClean="0"/>
              <a:t>SiC)</a:t>
            </a:r>
            <a:endParaRPr lang="en-US" sz="1400" b="1" dirty="0"/>
          </a:p>
          <a:p>
            <a:pPr marL="171450" indent="-171450">
              <a:buFont typeface="Wingdings" pitchFamily="2" charset="2"/>
              <a:buChar char="q"/>
            </a:pPr>
            <a:r>
              <a:rPr lang="en-US" sz="1400" b="1" dirty="0" err="1" smtClean="0"/>
              <a:t>Pembuatan</a:t>
            </a:r>
            <a:r>
              <a:rPr lang="en-US" sz="1400" b="1" dirty="0" smtClean="0"/>
              <a:t> </a:t>
            </a:r>
            <a:r>
              <a:rPr lang="en-US" sz="1400" b="1" dirty="0"/>
              <a:t>Plat </a:t>
            </a:r>
            <a:r>
              <a:rPr lang="en-US" sz="1400" b="1" dirty="0" err="1"/>
              <a:t>Komposit</a:t>
            </a:r>
            <a:r>
              <a:rPr lang="en-US" sz="1400" b="1" dirty="0"/>
              <a:t> </a:t>
            </a:r>
            <a:r>
              <a:rPr lang="en-US" sz="1400" b="1" dirty="0" err="1"/>
              <a:t>Berbasis</a:t>
            </a:r>
            <a:r>
              <a:rPr lang="en-US" sz="1400" b="1" dirty="0"/>
              <a:t> </a:t>
            </a:r>
            <a:r>
              <a:rPr lang="en-US" sz="1400" b="1" dirty="0" err="1"/>
              <a:t>Aluminium</a:t>
            </a:r>
            <a:r>
              <a:rPr lang="en-US" sz="1400" b="1" dirty="0"/>
              <a:t> </a:t>
            </a:r>
            <a:r>
              <a:rPr lang="en-US" sz="1400" b="1" dirty="0" err="1"/>
              <a:t>Dengan</a:t>
            </a:r>
            <a:r>
              <a:rPr lang="en-US" sz="1400" b="1" dirty="0"/>
              <a:t> Cara </a:t>
            </a:r>
            <a:r>
              <a:rPr lang="en-US" sz="1400" b="1" dirty="0" err="1"/>
              <a:t>Pengecoran</a:t>
            </a:r>
            <a:r>
              <a:rPr lang="en-US" sz="1400" b="1" dirty="0"/>
              <a:t> </a:t>
            </a:r>
            <a:r>
              <a:rPr lang="en-US" sz="1400" b="1" dirty="0" smtClean="0"/>
              <a:t> </a:t>
            </a:r>
            <a:r>
              <a:rPr lang="en-US" sz="1400" b="1" dirty="0" err="1" smtClean="0"/>
              <a:t>Sebagai</a:t>
            </a:r>
            <a:r>
              <a:rPr lang="en-US" sz="1400" b="1" dirty="0" smtClean="0"/>
              <a:t> </a:t>
            </a:r>
            <a:r>
              <a:rPr lang="en-US" sz="1400" b="1" dirty="0"/>
              <a:t>Material </a:t>
            </a:r>
            <a:r>
              <a:rPr lang="en-US" sz="1400" b="1" dirty="0" err="1"/>
              <a:t>Alternatif</a:t>
            </a:r>
            <a:r>
              <a:rPr lang="en-US" sz="1400" b="1" dirty="0"/>
              <a:t> </a:t>
            </a:r>
            <a:r>
              <a:rPr lang="en-US" sz="1400" b="1" dirty="0" smtClean="0"/>
              <a:t> </a:t>
            </a:r>
            <a:r>
              <a:rPr lang="en-US" sz="1400" b="1" dirty="0" err="1" smtClean="0"/>
              <a:t>Untuk</a:t>
            </a:r>
            <a:r>
              <a:rPr lang="en-US" sz="1400" b="1" dirty="0" smtClean="0"/>
              <a:t> </a:t>
            </a:r>
            <a:r>
              <a:rPr lang="en-US" sz="1400" b="1" dirty="0" err="1"/>
              <a:t>Bangunan</a:t>
            </a:r>
            <a:r>
              <a:rPr lang="en-US" sz="1400" b="1" dirty="0"/>
              <a:t> </a:t>
            </a:r>
            <a:r>
              <a:rPr lang="en-US" sz="1400" b="1" dirty="0" err="1" smtClean="0"/>
              <a:t>Kapal</a:t>
            </a:r>
            <a:endParaRPr lang="en-US" sz="1400" b="1" dirty="0" smtClean="0"/>
          </a:p>
          <a:p>
            <a:pPr marL="171450" indent="-171450">
              <a:buFont typeface="Wingdings" pitchFamily="2" charset="2"/>
              <a:buChar char="q"/>
            </a:pPr>
            <a:r>
              <a:rPr lang="en-US" sz="1400" b="1" dirty="0" err="1" smtClean="0"/>
              <a:t>Pengaruh</a:t>
            </a:r>
            <a:r>
              <a:rPr lang="en-US" sz="1400" b="1" dirty="0" smtClean="0"/>
              <a:t> </a:t>
            </a:r>
            <a:r>
              <a:rPr lang="en-US" sz="1400" b="1" i="1" dirty="0"/>
              <a:t>Coating</a:t>
            </a:r>
            <a:r>
              <a:rPr lang="en-US" sz="1400" b="1" dirty="0"/>
              <a:t>  </a:t>
            </a:r>
            <a:r>
              <a:rPr lang="en-US" sz="1400" b="1" dirty="0" err="1"/>
              <a:t>Silikon</a:t>
            </a:r>
            <a:r>
              <a:rPr lang="en-US" sz="1400" b="1" dirty="0"/>
              <a:t> </a:t>
            </a:r>
            <a:r>
              <a:rPr lang="en-US" sz="1400" b="1" dirty="0" err="1"/>
              <a:t>Karbida</a:t>
            </a:r>
            <a:r>
              <a:rPr lang="en-US" sz="1400" b="1" dirty="0"/>
              <a:t> (</a:t>
            </a:r>
            <a:r>
              <a:rPr lang="en-US" sz="1400" b="1" dirty="0" err="1"/>
              <a:t>SiC</a:t>
            </a:r>
            <a:r>
              <a:rPr lang="en-US" sz="1400" b="1" dirty="0"/>
              <a:t>) </a:t>
            </a:r>
            <a:r>
              <a:rPr lang="pt-BR" sz="1400" b="1" dirty="0"/>
              <a:t>Terhadap Proses </a:t>
            </a:r>
            <a:r>
              <a:rPr lang="pt-BR" sz="1400" b="1" dirty="0" smtClean="0"/>
              <a:t>Pengecoran</a:t>
            </a:r>
            <a:r>
              <a:rPr lang="en-US" sz="1400" b="1" dirty="0" smtClean="0"/>
              <a:t> </a:t>
            </a:r>
            <a:r>
              <a:rPr lang="pt-BR" sz="1400" b="1" i="1" dirty="0" smtClean="0"/>
              <a:t>Aluminium </a:t>
            </a:r>
            <a:r>
              <a:rPr lang="pt-BR" sz="1400" b="1" i="1" dirty="0"/>
              <a:t>Metal Matrix Cast Composite </a:t>
            </a:r>
            <a:r>
              <a:rPr lang="pt-BR" sz="1400" b="1" dirty="0"/>
              <a:t>(AMMCC</a:t>
            </a:r>
            <a:r>
              <a:rPr lang="pt-BR" sz="1400" b="1" dirty="0" smtClean="0"/>
              <a:t>) </a:t>
            </a:r>
            <a:r>
              <a:rPr lang="en-US" sz="1400" b="1" dirty="0" err="1" smtClean="0"/>
              <a:t>Untuk</a:t>
            </a:r>
            <a:r>
              <a:rPr lang="en-US" sz="1400" b="1" dirty="0" smtClean="0"/>
              <a:t> </a:t>
            </a:r>
            <a:r>
              <a:rPr lang="en-US" sz="1400" b="1" dirty="0" err="1"/>
              <a:t>Menunjang</a:t>
            </a:r>
            <a:r>
              <a:rPr lang="en-US" sz="1400" b="1" dirty="0"/>
              <a:t> </a:t>
            </a:r>
            <a:r>
              <a:rPr lang="en-US" sz="1400" b="1" dirty="0" err="1"/>
              <a:t>Efisiensi</a:t>
            </a:r>
            <a:r>
              <a:rPr lang="en-US" sz="1400" b="1" dirty="0"/>
              <a:t> </a:t>
            </a:r>
            <a:r>
              <a:rPr lang="en-US" sz="1400" b="1" dirty="0" err="1"/>
              <a:t>Bahan</a:t>
            </a:r>
            <a:r>
              <a:rPr lang="en-US" sz="1400" b="1" dirty="0"/>
              <a:t> </a:t>
            </a:r>
            <a:r>
              <a:rPr lang="en-US" sz="1400" b="1" dirty="0" err="1"/>
              <a:t>Industri</a:t>
            </a:r>
            <a:r>
              <a:rPr lang="en-US" sz="1400" b="1" dirty="0"/>
              <a:t> </a:t>
            </a:r>
            <a:r>
              <a:rPr lang="en-US" sz="1400" b="1" dirty="0" err="1" smtClean="0"/>
              <a:t>Otomotif</a:t>
            </a:r>
            <a:endParaRPr lang="en-US" sz="1400" b="1" dirty="0" smtClean="0"/>
          </a:p>
          <a:p>
            <a:pPr marL="171450" indent="-171450">
              <a:buFont typeface="Wingdings" pitchFamily="2" charset="2"/>
              <a:buChar char="q"/>
            </a:pPr>
            <a:r>
              <a:rPr lang="en-US" sz="1400" b="1" dirty="0" err="1" smtClean="0"/>
              <a:t>Pengaruh</a:t>
            </a:r>
            <a:r>
              <a:rPr lang="en-US" sz="1400" b="1" dirty="0" smtClean="0"/>
              <a:t> </a:t>
            </a:r>
            <a:r>
              <a:rPr lang="en-US" sz="1400" b="1" dirty="0" err="1"/>
              <a:t>Serabut</a:t>
            </a:r>
            <a:r>
              <a:rPr lang="en-US" sz="1400" b="1" dirty="0"/>
              <a:t> </a:t>
            </a:r>
            <a:r>
              <a:rPr lang="en-US" sz="1400" b="1" dirty="0" err="1"/>
              <a:t>Kelapa</a:t>
            </a:r>
            <a:r>
              <a:rPr lang="en-US" sz="1400" b="1" dirty="0"/>
              <a:t> </a:t>
            </a:r>
            <a:r>
              <a:rPr lang="en-US" sz="1400" b="1" dirty="0" err="1"/>
              <a:t>Sebagai</a:t>
            </a:r>
            <a:r>
              <a:rPr lang="en-US" sz="1400" b="1" dirty="0"/>
              <a:t> </a:t>
            </a:r>
            <a:r>
              <a:rPr lang="en-US" sz="1400" b="1" dirty="0" err="1"/>
              <a:t>Bahan</a:t>
            </a:r>
            <a:r>
              <a:rPr lang="en-US" sz="1400" b="1" dirty="0"/>
              <a:t> </a:t>
            </a:r>
            <a:r>
              <a:rPr lang="en-US" sz="1400" b="1" dirty="0" err="1"/>
              <a:t>Pengisi</a:t>
            </a:r>
            <a:r>
              <a:rPr lang="en-US" sz="1400" b="1" dirty="0"/>
              <a:t> </a:t>
            </a:r>
            <a:r>
              <a:rPr lang="en-US" sz="1400" b="1" dirty="0" err="1"/>
              <a:t>Komposit</a:t>
            </a:r>
            <a:r>
              <a:rPr lang="en-US" sz="1400" b="1" dirty="0"/>
              <a:t> </a:t>
            </a:r>
            <a:r>
              <a:rPr lang="en-US" sz="1400" b="1" dirty="0" err="1"/>
              <a:t>Bermatrik</a:t>
            </a:r>
            <a:r>
              <a:rPr lang="en-US" sz="1400" b="1" dirty="0"/>
              <a:t> </a:t>
            </a:r>
            <a:r>
              <a:rPr lang="en-US" sz="1400" b="1" dirty="0" err="1"/>
              <a:t>Polimer</a:t>
            </a:r>
            <a:r>
              <a:rPr lang="en-US" sz="1400" b="1" dirty="0"/>
              <a:t> </a:t>
            </a:r>
            <a:r>
              <a:rPr lang="en-US" sz="1400" b="1" dirty="0" err="1" smtClean="0"/>
              <a:t>Termoset</a:t>
            </a:r>
            <a:endParaRPr lang="en-US" sz="1400" dirty="0" smtClean="0"/>
          </a:p>
          <a:p>
            <a:pPr marL="171450" indent="-171450">
              <a:buFont typeface="Wingdings" pitchFamily="2" charset="2"/>
              <a:buChar char="q"/>
            </a:pPr>
            <a:r>
              <a:rPr lang="en-US" sz="1400" b="1" dirty="0" err="1" smtClean="0"/>
              <a:t>Pengaruh</a:t>
            </a:r>
            <a:r>
              <a:rPr lang="en-US" sz="1400" b="1" dirty="0" smtClean="0"/>
              <a:t> </a:t>
            </a:r>
            <a:r>
              <a:rPr lang="en-US" sz="1400" b="1" dirty="0" err="1"/>
              <a:t>Bahan</a:t>
            </a:r>
            <a:r>
              <a:rPr lang="en-US" sz="1400" b="1" dirty="0"/>
              <a:t> </a:t>
            </a:r>
            <a:r>
              <a:rPr lang="en-US" sz="1400" b="1" dirty="0" err="1"/>
              <a:t>Pengisi</a:t>
            </a:r>
            <a:r>
              <a:rPr lang="en-US" sz="1400" b="1" dirty="0"/>
              <a:t> Caco</a:t>
            </a:r>
            <a:r>
              <a:rPr lang="en-US" sz="1400" b="1" baseline="-25000" dirty="0"/>
              <a:t>3 </a:t>
            </a:r>
            <a:r>
              <a:rPr lang="en-US" sz="1400" b="1" dirty="0"/>
              <a:t>Dan Al</a:t>
            </a:r>
            <a:r>
              <a:rPr lang="en-US" sz="1400" b="1" baseline="-25000" dirty="0"/>
              <a:t>2</a:t>
            </a:r>
            <a:r>
              <a:rPr lang="en-US" sz="1400" b="1" dirty="0"/>
              <a:t>o</a:t>
            </a:r>
            <a:r>
              <a:rPr lang="en-US" sz="1400" b="1" baseline="-25000" dirty="0"/>
              <a:t>3</a:t>
            </a:r>
            <a:r>
              <a:rPr lang="en-US" sz="1400" b="1" dirty="0"/>
              <a:t> </a:t>
            </a:r>
            <a:r>
              <a:rPr lang="en-US" sz="1400" b="1" dirty="0" err="1"/>
              <a:t>Terhadap</a:t>
            </a:r>
            <a:r>
              <a:rPr lang="en-US" sz="1400" b="1" dirty="0"/>
              <a:t> </a:t>
            </a:r>
            <a:r>
              <a:rPr lang="en-US" sz="1400" b="1" dirty="0" err="1"/>
              <a:t>Poliester</a:t>
            </a:r>
            <a:r>
              <a:rPr lang="en-US" sz="1400" b="1" dirty="0"/>
              <a:t> </a:t>
            </a:r>
            <a:r>
              <a:rPr lang="en-US" sz="1400" b="1" dirty="0" err="1"/>
              <a:t>Tak</a:t>
            </a:r>
            <a:r>
              <a:rPr lang="en-US" sz="1400" b="1" dirty="0"/>
              <a:t> </a:t>
            </a:r>
            <a:r>
              <a:rPr lang="en-US" sz="1400" b="1" dirty="0" err="1"/>
              <a:t>Jenuh</a:t>
            </a:r>
            <a:r>
              <a:rPr lang="en-US" sz="1400" b="1" dirty="0"/>
              <a:t> </a:t>
            </a:r>
            <a:r>
              <a:rPr lang="en-US" sz="1400" b="1" dirty="0" err="1"/>
              <a:t>Pada</a:t>
            </a:r>
            <a:r>
              <a:rPr lang="en-US" sz="1400" b="1" dirty="0"/>
              <a:t> </a:t>
            </a:r>
            <a:r>
              <a:rPr lang="en-US" sz="1400" b="1" dirty="0" err="1"/>
              <a:t>Pengujian</a:t>
            </a:r>
            <a:r>
              <a:rPr lang="en-US" sz="1400" b="1" dirty="0"/>
              <a:t> </a:t>
            </a:r>
            <a:r>
              <a:rPr lang="en-US" sz="1400" b="1" dirty="0" err="1" smtClean="0"/>
              <a:t>Tarik</a:t>
            </a:r>
            <a:endParaRPr lang="en-US" sz="1400" dirty="0"/>
          </a:p>
        </p:txBody>
      </p:sp>
      <p:sp>
        <p:nvSpPr>
          <p:cNvPr id="12" name="TextBox 11"/>
          <p:cNvSpPr txBox="1"/>
          <p:nvPr/>
        </p:nvSpPr>
        <p:spPr>
          <a:xfrm>
            <a:off x="304798" y="5029200"/>
            <a:ext cx="8679874" cy="1446550"/>
          </a:xfrm>
          <a:prstGeom prst="rect">
            <a:avLst/>
          </a:prstGeom>
          <a:solidFill>
            <a:schemeClr val="accent1">
              <a:lumMod val="20000"/>
              <a:lumOff val="80000"/>
            </a:schemeClr>
          </a:solidFill>
          <a:ln>
            <a:solidFill>
              <a:srgbClr val="FF0000"/>
            </a:solidFill>
            <a:prstDash val="dash"/>
          </a:ln>
        </p:spPr>
        <p:txBody>
          <a:bodyPr wrap="square" rtlCol="0">
            <a:spAutoFit/>
          </a:bodyPr>
          <a:lstStyle/>
          <a:p>
            <a:r>
              <a:rPr lang="en-US" b="1" dirty="0" smtClean="0"/>
              <a:t>&lt; 2003: </a:t>
            </a:r>
          </a:p>
          <a:p>
            <a:pPr marL="171450" indent="-171450">
              <a:buFont typeface="Wingdings" pitchFamily="2" charset="2"/>
              <a:buChar char="q"/>
            </a:pPr>
            <a:r>
              <a:rPr lang="en-US" sz="1400" b="1" dirty="0" err="1"/>
              <a:t>Sintesis</a:t>
            </a:r>
            <a:r>
              <a:rPr lang="en-US" sz="1400" b="1" dirty="0"/>
              <a:t> </a:t>
            </a:r>
            <a:r>
              <a:rPr lang="en-US" sz="1400" b="1" dirty="0" err="1"/>
              <a:t>dan</a:t>
            </a:r>
            <a:r>
              <a:rPr lang="en-US" sz="1400" b="1" dirty="0"/>
              <a:t> </a:t>
            </a:r>
            <a:r>
              <a:rPr lang="en-US" sz="1400" b="1" dirty="0" err="1"/>
              <a:t>Karakteristik</a:t>
            </a:r>
            <a:r>
              <a:rPr lang="en-US" sz="1400" b="1" dirty="0"/>
              <a:t> </a:t>
            </a:r>
            <a:r>
              <a:rPr lang="en-US" sz="1400" b="1" dirty="0" err="1"/>
              <a:t>Bahan</a:t>
            </a:r>
            <a:r>
              <a:rPr lang="en-US" sz="1400" b="1" dirty="0"/>
              <a:t> </a:t>
            </a:r>
            <a:r>
              <a:rPr lang="en-US" sz="1400" b="1" dirty="0" err="1"/>
              <a:t>Magnetik</a:t>
            </a:r>
            <a:r>
              <a:rPr lang="en-US" sz="1400" b="1" dirty="0"/>
              <a:t> Nd</a:t>
            </a:r>
            <a:r>
              <a:rPr lang="en-US" sz="1400" b="1" baseline="-25000" dirty="0"/>
              <a:t>15+x</a:t>
            </a:r>
            <a:r>
              <a:rPr lang="en-US" sz="1400" b="1" dirty="0"/>
              <a:t>Fe</a:t>
            </a:r>
            <a:r>
              <a:rPr lang="en-US" sz="1400" b="1" baseline="-25000" dirty="0"/>
              <a:t>77-x</a:t>
            </a:r>
            <a:r>
              <a:rPr lang="en-US" sz="1400" b="1" dirty="0"/>
              <a:t>B</a:t>
            </a:r>
            <a:r>
              <a:rPr lang="en-US" sz="1400" b="1" baseline="-25000" dirty="0"/>
              <a:t>8</a:t>
            </a:r>
            <a:r>
              <a:rPr lang="en-US" sz="1400" b="1" dirty="0"/>
              <a:t> (x=0 ; x=3</a:t>
            </a:r>
            <a:r>
              <a:rPr lang="en-US" sz="1400" b="1" dirty="0" smtClean="0"/>
              <a:t>)</a:t>
            </a:r>
          </a:p>
          <a:p>
            <a:pPr marL="171450" indent="-171450">
              <a:buFont typeface="Wingdings" pitchFamily="2" charset="2"/>
              <a:buChar char="q"/>
            </a:pPr>
            <a:r>
              <a:rPr lang="en-US" sz="1400" b="1" dirty="0" err="1" smtClean="0"/>
              <a:t>Studi</a:t>
            </a:r>
            <a:r>
              <a:rPr lang="en-US" sz="1400" b="1" dirty="0" smtClean="0"/>
              <a:t> </a:t>
            </a:r>
            <a:r>
              <a:rPr lang="en-US" sz="1400" b="1" dirty="0" err="1"/>
              <a:t>Tentang</a:t>
            </a:r>
            <a:r>
              <a:rPr lang="en-US" sz="1400" b="1" dirty="0"/>
              <a:t> </a:t>
            </a:r>
            <a:r>
              <a:rPr lang="en-US" sz="1400" b="1" dirty="0" err="1"/>
              <a:t>Mikrostruktur</a:t>
            </a:r>
            <a:r>
              <a:rPr lang="en-US" sz="1400" b="1" dirty="0"/>
              <a:t> </a:t>
            </a:r>
            <a:r>
              <a:rPr lang="en-US" sz="1400" b="1" dirty="0" err="1"/>
              <a:t>dan</a:t>
            </a:r>
            <a:r>
              <a:rPr lang="en-US" sz="1400" b="1" dirty="0"/>
              <a:t> </a:t>
            </a:r>
            <a:r>
              <a:rPr lang="en-US" sz="1400" b="1" dirty="0" err="1"/>
              <a:t>Struktur</a:t>
            </a:r>
            <a:r>
              <a:rPr lang="en-US" sz="1400" b="1" dirty="0"/>
              <a:t> Kristal </a:t>
            </a:r>
            <a:r>
              <a:rPr lang="en-US" sz="1400" b="1" dirty="0" err="1"/>
              <a:t>Pada</a:t>
            </a:r>
            <a:r>
              <a:rPr lang="en-US" sz="1400" b="1" dirty="0"/>
              <a:t> </a:t>
            </a:r>
            <a:r>
              <a:rPr lang="en-US" sz="1400" b="1" dirty="0" err="1" smtClean="0"/>
              <a:t>Pembentukan</a:t>
            </a:r>
            <a:r>
              <a:rPr lang="en-US" sz="1400" b="1" dirty="0" smtClean="0"/>
              <a:t> </a:t>
            </a:r>
            <a:r>
              <a:rPr lang="en-US" sz="1400" b="1" dirty="0" err="1"/>
              <a:t>Superkonduktor</a:t>
            </a:r>
            <a:r>
              <a:rPr lang="en-US" sz="1400" b="1" dirty="0"/>
              <a:t> (Bi-</a:t>
            </a:r>
            <a:r>
              <a:rPr lang="en-US" sz="1400" b="1" dirty="0" err="1"/>
              <a:t>Pb</a:t>
            </a:r>
            <a:r>
              <a:rPr lang="en-US" sz="1400" b="1" dirty="0"/>
              <a:t>)-2223 </a:t>
            </a:r>
            <a:r>
              <a:rPr lang="en-US" sz="1400" b="1" dirty="0" err="1"/>
              <a:t>Melalui</a:t>
            </a:r>
            <a:r>
              <a:rPr lang="en-US" sz="1400" b="1" dirty="0"/>
              <a:t> </a:t>
            </a:r>
            <a:r>
              <a:rPr lang="en-US" sz="1400" b="1" dirty="0" err="1"/>
              <a:t>Prekursor</a:t>
            </a:r>
            <a:r>
              <a:rPr lang="en-US" sz="1400" b="1" dirty="0"/>
              <a:t> (Bi-</a:t>
            </a:r>
            <a:r>
              <a:rPr lang="en-US" sz="1400" b="1" dirty="0" err="1"/>
              <a:t>Pb</a:t>
            </a:r>
            <a:r>
              <a:rPr lang="en-US" sz="1400" b="1" dirty="0"/>
              <a:t>)-</a:t>
            </a:r>
            <a:r>
              <a:rPr lang="en-US" sz="1400" b="1" dirty="0" smtClean="0"/>
              <a:t>2212</a:t>
            </a:r>
            <a:endParaRPr lang="en-US" sz="1400" b="1" dirty="0"/>
          </a:p>
          <a:p>
            <a:pPr marL="171450" indent="-171450">
              <a:buFont typeface="Wingdings" pitchFamily="2" charset="2"/>
              <a:buChar char="q"/>
            </a:pPr>
            <a:r>
              <a:rPr lang="en-US" sz="1400" b="1" dirty="0" err="1" smtClean="0"/>
              <a:t>Pengaruh</a:t>
            </a:r>
            <a:r>
              <a:rPr lang="en-US" sz="1400" b="1" dirty="0" smtClean="0"/>
              <a:t> </a:t>
            </a:r>
            <a:r>
              <a:rPr lang="en-US" sz="1400" b="1" dirty="0" err="1"/>
              <a:t>Variasi</a:t>
            </a:r>
            <a:r>
              <a:rPr lang="en-US" sz="1400" b="1" dirty="0"/>
              <a:t> </a:t>
            </a:r>
            <a:r>
              <a:rPr lang="en-US" sz="1400" b="1" dirty="0" err="1"/>
              <a:t>Dopan</a:t>
            </a:r>
            <a:r>
              <a:rPr lang="en-US" sz="1400" b="1" dirty="0"/>
              <a:t> </a:t>
            </a:r>
            <a:r>
              <a:rPr lang="en-US" sz="1400" b="1" dirty="0" err="1"/>
              <a:t>Pb</a:t>
            </a:r>
            <a:r>
              <a:rPr lang="en-US" sz="1400" b="1" dirty="0"/>
              <a:t> </a:t>
            </a:r>
            <a:r>
              <a:rPr lang="en-US" sz="1400" b="1" dirty="0" err="1"/>
              <a:t>pada</a:t>
            </a:r>
            <a:r>
              <a:rPr lang="en-US" sz="1400" b="1" dirty="0"/>
              <a:t> </a:t>
            </a:r>
            <a:r>
              <a:rPr lang="en-US" sz="1400" b="1" dirty="0" err="1"/>
              <a:t>Pembentukan</a:t>
            </a:r>
            <a:r>
              <a:rPr lang="en-US" sz="1400" b="1" dirty="0"/>
              <a:t> </a:t>
            </a:r>
            <a:r>
              <a:rPr lang="en-US" sz="1400" b="1" dirty="0" err="1" smtClean="0"/>
              <a:t>Superkonduktor</a:t>
            </a:r>
            <a:r>
              <a:rPr lang="en-US" sz="1400" b="1" dirty="0" smtClean="0"/>
              <a:t> </a:t>
            </a:r>
            <a:r>
              <a:rPr lang="en-US" sz="1400" b="1" dirty="0"/>
              <a:t>(Bi-</a:t>
            </a:r>
            <a:r>
              <a:rPr lang="en-US" sz="1400" b="1" dirty="0" err="1"/>
              <a:t>Pb</a:t>
            </a:r>
            <a:r>
              <a:rPr lang="en-US" sz="1400" b="1" dirty="0"/>
              <a:t>)-2223 </a:t>
            </a:r>
            <a:r>
              <a:rPr lang="en-US" sz="1400" b="1" dirty="0" err="1" smtClean="0"/>
              <a:t>Melalui</a:t>
            </a:r>
            <a:r>
              <a:rPr lang="en-US" sz="1400" b="1" dirty="0"/>
              <a:t> </a:t>
            </a:r>
            <a:r>
              <a:rPr lang="en-US" sz="1400" b="1" dirty="0" err="1" smtClean="0"/>
              <a:t>Prekursor</a:t>
            </a:r>
            <a:r>
              <a:rPr lang="en-US" sz="1400" b="1" dirty="0" smtClean="0"/>
              <a:t> </a:t>
            </a:r>
            <a:r>
              <a:rPr lang="en-US" sz="1400" b="1" dirty="0"/>
              <a:t>(Bi-</a:t>
            </a:r>
            <a:r>
              <a:rPr lang="en-US" sz="1400" b="1" dirty="0" err="1"/>
              <a:t>Pb</a:t>
            </a:r>
            <a:r>
              <a:rPr lang="en-US" sz="1400" b="1" dirty="0"/>
              <a:t>)-</a:t>
            </a:r>
            <a:r>
              <a:rPr lang="en-US" sz="1400" b="1" dirty="0" smtClean="0"/>
              <a:t>2212</a:t>
            </a:r>
          </a:p>
          <a:p>
            <a:pPr marL="171450" indent="-171450">
              <a:buFont typeface="Wingdings" pitchFamily="2" charset="2"/>
              <a:buChar char="q"/>
            </a:pPr>
            <a:r>
              <a:rPr lang="en-US" sz="1400" b="1" dirty="0" err="1" smtClean="0"/>
              <a:t>Pengkajian</a:t>
            </a:r>
            <a:r>
              <a:rPr lang="en-US" sz="1400" b="1" dirty="0" smtClean="0"/>
              <a:t> </a:t>
            </a:r>
            <a:r>
              <a:rPr lang="en-US" sz="1400" b="1" dirty="0" err="1"/>
              <a:t>Konduktivitas</a:t>
            </a:r>
            <a:r>
              <a:rPr lang="en-US" sz="1400" b="1" dirty="0"/>
              <a:t> </a:t>
            </a:r>
            <a:r>
              <a:rPr lang="en-US" sz="1400" b="1" dirty="0" err="1"/>
              <a:t>Listrik</a:t>
            </a:r>
            <a:r>
              <a:rPr lang="en-US" sz="1400" b="1" dirty="0"/>
              <a:t> </a:t>
            </a:r>
            <a:r>
              <a:rPr lang="en-US" sz="1400" b="1" dirty="0" err="1"/>
              <a:t>Bahan</a:t>
            </a:r>
            <a:r>
              <a:rPr lang="en-US" sz="1400" b="1" dirty="0"/>
              <a:t> </a:t>
            </a:r>
            <a:r>
              <a:rPr lang="en-US" sz="1400" b="1" dirty="0" err="1"/>
              <a:t>Campuran</a:t>
            </a:r>
            <a:r>
              <a:rPr lang="en-US" sz="1400" b="1" dirty="0"/>
              <a:t> </a:t>
            </a:r>
            <a:r>
              <a:rPr lang="en-US" sz="1400" b="1" dirty="0" smtClean="0"/>
              <a:t>PE-</a:t>
            </a:r>
            <a:r>
              <a:rPr lang="en-US" sz="1400" b="1" dirty="0" err="1" smtClean="0"/>
              <a:t>CuO</a:t>
            </a:r>
            <a:r>
              <a:rPr lang="en-US" sz="1400" b="1" dirty="0" smtClean="0"/>
              <a:t>, PE-</a:t>
            </a:r>
            <a:r>
              <a:rPr lang="en-US" sz="1400" b="1" dirty="0" err="1" smtClean="0"/>
              <a:t>ZnO</a:t>
            </a:r>
            <a:r>
              <a:rPr lang="en-US" sz="1400" b="1" dirty="0" smtClean="0"/>
              <a:t> </a:t>
            </a:r>
            <a:r>
              <a:rPr lang="en-US" sz="1400" b="1" dirty="0" err="1"/>
              <a:t>dan</a:t>
            </a:r>
            <a:r>
              <a:rPr lang="en-US" sz="1400" b="1" dirty="0"/>
              <a:t> PE-Fe</a:t>
            </a:r>
            <a:r>
              <a:rPr lang="en-US" sz="1400" b="1" baseline="-25000" dirty="0"/>
              <a:t>2</a:t>
            </a:r>
            <a:r>
              <a:rPr lang="en-US" sz="1400" b="1" dirty="0" smtClean="0"/>
              <a:t> </a:t>
            </a:r>
            <a:endParaRPr lang="en-US" sz="1400" b="1" dirty="0"/>
          </a:p>
        </p:txBody>
      </p:sp>
      <p:sp>
        <p:nvSpPr>
          <p:cNvPr id="14" name="TextBox 13"/>
          <p:cNvSpPr txBox="1"/>
          <p:nvPr/>
        </p:nvSpPr>
        <p:spPr>
          <a:xfrm>
            <a:off x="318653" y="457200"/>
            <a:ext cx="8492837" cy="1107996"/>
          </a:xfrm>
          <a:prstGeom prst="rect">
            <a:avLst/>
          </a:prstGeom>
          <a:solidFill>
            <a:schemeClr val="accent6">
              <a:lumMod val="60000"/>
              <a:lumOff val="40000"/>
            </a:schemeClr>
          </a:solidFill>
          <a:ln>
            <a:solidFill>
              <a:srgbClr val="FF0000"/>
            </a:solidFill>
            <a:prstDash val="dash"/>
          </a:ln>
        </p:spPr>
        <p:txBody>
          <a:bodyPr wrap="square" rtlCol="0">
            <a:spAutoFit/>
          </a:bodyPr>
          <a:lstStyle/>
          <a:p>
            <a:r>
              <a:rPr lang="en-US" b="1" dirty="0" smtClean="0"/>
              <a:t>2015– 2022:</a:t>
            </a:r>
          </a:p>
          <a:p>
            <a:pPr marL="171450" indent="-171450">
              <a:buFont typeface="Wingdings" pitchFamily="2" charset="2"/>
              <a:buChar char="q"/>
            </a:pPr>
            <a:r>
              <a:rPr lang="id-ID" sz="1200" b="1" dirty="0"/>
              <a:t>Keunggulan Dan Inovasi </a:t>
            </a:r>
            <a:r>
              <a:rPr lang="en-US" sz="1200" b="1" dirty="0" err="1"/>
              <a:t>Pelapis</a:t>
            </a:r>
            <a:r>
              <a:rPr lang="en-US" sz="1200" b="1" dirty="0"/>
              <a:t> </a:t>
            </a:r>
            <a:r>
              <a:rPr lang="en-US" sz="1200" b="1" i="1" dirty="0" err="1"/>
              <a:t>Graphene</a:t>
            </a:r>
            <a:r>
              <a:rPr lang="en-US" sz="1200" b="1" dirty="0"/>
              <a:t> – </a:t>
            </a:r>
            <a:r>
              <a:rPr lang="en-US" sz="1200" b="1" dirty="0" err="1"/>
              <a:t>Polimer</a:t>
            </a:r>
            <a:r>
              <a:rPr lang="en-US" sz="1200" b="1" dirty="0"/>
              <a:t>  </a:t>
            </a:r>
            <a:r>
              <a:rPr lang="en-US" sz="1200" b="1" dirty="0" err="1"/>
              <a:t>Sebagai</a:t>
            </a:r>
            <a:r>
              <a:rPr lang="en-US" sz="1200" b="1" dirty="0"/>
              <a:t> </a:t>
            </a:r>
            <a:r>
              <a:rPr lang="en-US" sz="1200" b="1" dirty="0" err="1"/>
              <a:t>Pelindung</a:t>
            </a:r>
            <a:r>
              <a:rPr lang="en-US" sz="1200" b="1" dirty="0"/>
              <a:t> </a:t>
            </a:r>
            <a:r>
              <a:rPr lang="en-US" sz="1200" b="1" dirty="0" err="1"/>
              <a:t>Korosi</a:t>
            </a:r>
            <a:r>
              <a:rPr lang="en-US" sz="1200" b="1" dirty="0"/>
              <a:t> Baja ASTM </a:t>
            </a:r>
            <a:r>
              <a:rPr lang="en-US" sz="1200" b="1" dirty="0" smtClean="0"/>
              <a:t>A36</a:t>
            </a:r>
            <a:endParaRPr lang="en-US" b="1" dirty="0" smtClean="0"/>
          </a:p>
          <a:p>
            <a:pPr marL="171450" indent="-171450">
              <a:buFont typeface="Wingdings" pitchFamily="2" charset="2"/>
              <a:buChar char="q"/>
            </a:pPr>
            <a:r>
              <a:rPr lang="en-US" sz="1200" b="1" dirty="0" err="1"/>
              <a:t>Pemodelan</a:t>
            </a:r>
            <a:r>
              <a:rPr lang="en-US" sz="1200" b="1" dirty="0"/>
              <a:t> Dan </a:t>
            </a:r>
            <a:r>
              <a:rPr lang="en-US" sz="1200" b="1" dirty="0" err="1"/>
              <a:t>Aplikasi</a:t>
            </a:r>
            <a:r>
              <a:rPr lang="en-US" sz="1200" b="1" dirty="0"/>
              <a:t> Material  </a:t>
            </a:r>
            <a:r>
              <a:rPr lang="en-US" sz="1200" b="1" dirty="0" err="1"/>
              <a:t>Komposit</a:t>
            </a:r>
            <a:r>
              <a:rPr lang="en-US" sz="1200" b="1" dirty="0"/>
              <a:t> EN </a:t>
            </a:r>
            <a:r>
              <a:rPr lang="en-US" sz="1200" b="1" dirty="0" smtClean="0"/>
              <a:t>AC-43100(AlSi10Mg(B</a:t>
            </a:r>
            <a:r>
              <a:rPr lang="en-US" sz="1200" b="1" dirty="0"/>
              <a:t>))+</a:t>
            </a:r>
            <a:r>
              <a:rPr lang="en-US" sz="1200" b="1" dirty="0" err="1"/>
              <a:t>SiC</a:t>
            </a:r>
            <a:r>
              <a:rPr lang="en-US" sz="1200" b="1" dirty="0"/>
              <a:t>*/</a:t>
            </a:r>
            <a:r>
              <a:rPr lang="en-US" sz="1200" b="1" dirty="0" smtClean="0"/>
              <a:t>15p </a:t>
            </a:r>
            <a:r>
              <a:rPr lang="en-US" sz="1200" b="1" dirty="0" err="1" smtClean="0"/>
              <a:t>Untuk</a:t>
            </a:r>
            <a:r>
              <a:rPr lang="en-US" sz="1200" b="1" dirty="0" smtClean="0"/>
              <a:t> </a:t>
            </a:r>
            <a:r>
              <a:rPr lang="en-US" sz="1200" b="1" dirty="0" err="1"/>
              <a:t>Struktur</a:t>
            </a:r>
            <a:r>
              <a:rPr lang="en-US" sz="1200" b="1" dirty="0"/>
              <a:t> </a:t>
            </a:r>
            <a:r>
              <a:rPr lang="en-US" sz="1200" b="1" dirty="0" err="1"/>
              <a:t>Kapal</a:t>
            </a:r>
            <a:endParaRPr lang="en-US" sz="1200" b="1" dirty="0" smtClean="0"/>
          </a:p>
          <a:p>
            <a:pPr marL="171450" indent="-171450">
              <a:buFont typeface="Wingdings" pitchFamily="2" charset="2"/>
              <a:buChar char="q"/>
            </a:pPr>
            <a:r>
              <a:rPr lang="en-US" sz="1200" b="1" dirty="0" err="1"/>
              <a:t>Pengkajian</a:t>
            </a:r>
            <a:r>
              <a:rPr lang="en-US" sz="1200" b="1" dirty="0"/>
              <a:t>, </a:t>
            </a:r>
            <a:r>
              <a:rPr lang="en-US" sz="1200" b="1" dirty="0" err="1"/>
              <a:t>Pembuatan</a:t>
            </a:r>
            <a:r>
              <a:rPr lang="en-US" sz="1200" b="1" dirty="0"/>
              <a:t> Dan </a:t>
            </a:r>
            <a:r>
              <a:rPr lang="en-US" sz="1200" b="1" dirty="0" err="1"/>
              <a:t>Produksi</a:t>
            </a:r>
            <a:r>
              <a:rPr lang="en-US" sz="1200" b="1" dirty="0"/>
              <a:t> </a:t>
            </a:r>
            <a:r>
              <a:rPr lang="en-US" sz="1200" b="1" i="1" dirty="0"/>
              <a:t>Box Speaker</a:t>
            </a:r>
            <a:r>
              <a:rPr lang="en-US" sz="1200" b="1" dirty="0"/>
              <a:t> Dari Material </a:t>
            </a:r>
            <a:r>
              <a:rPr lang="en-US" sz="1200" b="1" dirty="0" err="1"/>
              <a:t>Komposit</a:t>
            </a:r>
            <a:r>
              <a:rPr lang="en-US" sz="1200" b="1" dirty="0"/>
              <a:t> </a:t>
            </a:r>
            <a:r>
              <a:rPr lang="en-US" sz="1200" b="1" dirty="0" err="1"/>
              <a:t>Berbasis</a:t>
            </a:r>
            <a:r>
              <a:rPr lang="en-US" sz="1200" b="1" dirty="0"/>
              <a:t> </a:t>
            </a:r>
            <a:r>
              <a:rPr lang="en-US" sz="1200" b="1" dirty="0" err="1"/>
              <a:t>Polimer</a:t>
            </a:r>
            <a:r>
              <a:rPr lang="en-US" sz="1200" b="1" dirty="0"/>
              <a:t> </a:t>
            </a:r>
            <a:r>
              <a:rPr lang="en-US" sz="1200" b="1" dirty="0" err="1"/>
              <a:t>Dengan</a:t>
            </a:r>
            <a:r>
              <a:rPr lang="en-US" sz="1200" b="1" dirty="0"/>
              <a:t> </a:t>
            </a:r>
            <a:r>
              <a:rPr lang="en-US" sz="1200" b="1" i="1" dirty="0"/>
              <a:t>Reinforcement</a:t>
            </a:r>
            <a:r>
              <a:rPr lang="en-US" sz="1200" b="1" dirty="0"/>
              <a:t> </a:t>
            </a:r>
            <a:r>
              <a:rPr lang="en-US" sz="1200" b="1" dirty="0" err="1"/>
              <a:t>Limbah</a:t>
            </a:r>
            <a:r>
              <a:rPr lang="en-US" sz="1200" b="1" dirty="0"/>
              <a:t> Media </a:t>
            </a:r>
            <a:r>
              <a:rPr lang="en-US" sz="1200" b="1" dirty="0" err="1"/>
              <a:t>Tanam</a:t>
            </a:r>
            <a:r>
              <a:rPr lang="en-US" sz="1200" b="1" dirty="0"/>
              <a:t> </a:t>
            </a:r>
            <a:r>
              <a:rPr lang="en-US" sz="1200" b="1" dirty="0" err="1" smtClean="0"/>
              <a:t>Jamur</a:t>
            </a:r>
            <a:endParaRPr lang="en-US" sz="1200" b="1" dirty="0"/>
          </a:p>
        </p:txBody>
      </p:sp>
    </p:spTree>
    <p:extLst>
      <p:ext uri="{BB962C8B-B14F-4D97-AF65-F5344CB8AC3E}">
        <p14:creationId xmlns:p14="http://schemas.microsoft.com/office/powerpoint/2010/main" val="10333621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720</TotalTime>
  <Words>2580</Words>
  <Application>Microsoft Office PowerPoint</Application>
  <PresentationFormat>On-screen Show (4:3)</PresentationFormat>
  <Paragraphs>350</Paragraphs>
  <Slides>51</Slides>
  <Notes>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Hasil penelitian Prantasi,dkk, dengan  dana: PENELITIAN HIBAH KOMPETENSI (2015-2016-2017)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 Prantasi</dc:creator>
  <cp:lastModifiedBy>Bu Prantasi</cp:lastModifiedBy>
  <cp:revision>80</cp:revision>
  <dcterms:created xsi:type="dcterms:W3CDTF">2019-10-27T14:36:18Z</dcterms:created>
  <dcterms:modified xsi:type="dcterms:W3CDTF">2019-11-03T15:40:44Z</dcterms:modified>
</cp:coreProperties>
</file>