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11" autoAdjust="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It’s nice when the dataset includes metadata, because we can understand things like: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C1PRAGE is the respondent’s 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4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Sometimes even this is not provided.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rPr/>
              <a:t>Without metadata, the data are less useful, and the research based on the data is less credible.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Each one of these boxes could have several versions tracking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6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That’s a lot of detail.</a:t>
            </a:r>
          </a:p>
          <a:p>
            <a:pPr marL="0" lvl="0" indent="0">
              <a:buNone/>
            </a:pPr>
            <a:endParaRPr/>
          </a:p>
          <a:p>
            <a:pPr marL="0" lvl="0" indent="0">
              <a:buNone/>
            </a:pPr>
            <a:r>
              <a:rPr/>
              <a:t>If we take a step back, it’s really just one thing: the measurement of Marital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There is a lot of information here. Is it useful?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E89EF-5441-4C3B-BCBD-F6E66646ACC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3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8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59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1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1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226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51984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/>
              <a:t>Documenting Variable Lineage with DDI and Colectica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t/>
            </a:r>
            <a:br/>
            <a:r>
              <a:t/>
            </a:r>
            <a:br/>
            <a:r>
              <a:rPr/>
              <a:t>Jeremy Iverson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April 26, 2019</a:t>
            </a:r>
          </a:p>
        </p:txBody>
      </p:sp>
      <p:pic>
        <p:nvPicPr>
          <p:cNvPr id="5" name="Picture 4" descr="C:\Users\jeremy\svn\admin\PR\Assets\colectica\custom\colectica-green-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86" y="1371600"/>
            <a:ext cx="3477601" cy="825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Metadata</a:t>
            </a:r>
          </a:p>
        </p:txBody>
      </p:sp>
      <p:pic>
        <p:nvPicPr>
          <p:cNvPr id="3" name="Picture 1" descr="images/spss-metadata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2362200"/>
            <a:ext cx="8229600" cy="2997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Metadata</a:t>
            </a:r>
          </a:p>
        </p:txBody>
      </p:sp>
      <p:pic>
        <p:nvPicPr>
          <p:cNvPr id="3" name="Picture 1" descr="images/spss-metadata-detail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314700"/>
            <a:ext cx="8229600" cy="1092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/>
              <a:t>Statistical tools have limited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Data types</a:t>
            </a:r>
          </a:p>
          <a:p>
            <a:pPr lvl="1"/>
            <a:r>
              <a:rPr/>
              <a:t>Variable labels</a:t>
            </a:r>
          </a:p>
          <a:p>
            <a:pPr lvl="1"/>
            <a:r>
              <a:rPr/>
              <a:t>Value labels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No metadata</a:t>
            </a:r>
          </a:p>
        </p:txBody>
      </p:sp>
      <p:pic>
        <p:nvPicPr>
          <p:cNvPr id="3" name="Picture 1" descr="images/spss-no-metadata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701800"/>
            <a:ext cx="8229600" cy="431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The metadata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Metadata is needed to understand data</a:t>
            </a:r>
          </a:p>
          <a:p>
            <a:pPr lvl="1"/>
            <a:r>
              <a:rPr/>
              <a:t>Statistical tools have limited metadata capabilities</a:t>
            </a:r>
          </a:p>
          <a:p>
            <a:pPr lvl="1"/>
            <a:r>
              <a:rPr/>
              <a:t>No ability to record information about variable lineage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/>
              <a:t>Variable Lineage in DDI and Colectica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Variable Lineage in DDI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Source questions</a:t>
            </a:r>
          </a:p>
          <a:p>
            <a:pPr lvl="1"/>
            <a:r>
              <a:rPr/>
              <a:t>Source variables</a:t>
            </a:r>
          </a:p>
          <a:p>
            <a:pPr lvl="1"/>
            <a:r>
              <a:rPr/>
              <a:t>Variables measured across time, in different studies</a:t>
            </a:r>
          </a:p>
          <a:p>
            <a:pPr lvl="1"/>
            <a:r>
              <a:rPr/>
              <a:t>Versioning</a:t>
            </a:r>
          </a:p>
          <a:p>
            <a:pPr lvl="1"/>
            <a:r>
              <a:rPr/>
              <a:t>BasedOn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Variable Concordance</a:t>
            </a:r>
          </a:p>
        </p:txBody>
      </p:sp>
      <p:pic>
        <p:nvPicPr>
          <p:cNvPr id="3" name="Picture 1" descr="diagrams/lineage-tim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467100"/>
            <a:ext cx="8229600" cy="800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s/lineage-time-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44700"/>
            <a:ext cx="8229600" cy="3632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Variable Sources</a:t>
            </a:r>
          </a:p>
        </p:txBody>
      </p:sp>
      <p:pic>
        <p:nvPicPr>
          <p:cNvPr id="3" name="Picture 1" descr="diagrams/lineage-processing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83000" y="1600200"/>
            <a:ext cx="17780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Combined Lineage</a:t>
            </a:r>
          </a:p>
        </p:txBody>
      </p:sp>
      <p:pic>
        <p:nvPicPr>
          <p:cNvPr id="3" name="Picture 1" descr="diagrams/lineage-combined-1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5000" y="1600200"/>
            <a:ext cx="53467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s/lineage-combined-2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93900" y="1600200"/>
            <a:ext cx="51689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Show the lineage in different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Reports and discovery portals can make use of this lineage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Variables across time in Portal</a:t>
            </a:r>
          </a:p>
        </p:txBody>
      </p:sp>
      <p:pic>
        <p:nvPicPr>
          <p:cNvPr id="3" name="Picture 1" descr="images/concordance-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260600"/>
            <a:ext cx="8229600" cy="3200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oncordance-table-tim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844800"/>
            <a:ext cx="8229600" cy="201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concordance-detai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9400" y="1600200"/>
            <a:ext cx="60452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Sources in Portal</a:t>
            </a:r>
          </a:p>
        </p:txBody>
      </p:sp>
      <p:pic>
        <p:nvPicPr>
          <p:cNvPr id="3" name="Picture 1" descr="images/question-source-port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870200"/>
            <a:ext cx="8229600" cy="198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Question text in a data dictionary</a:t>
            </a:r>
          </a:p>
        </p:txBody>
      </p:sp>
      <p:pic>
        <p:nvPicPr>
          <p:cNvPr id="3" name="Picture 1" descr="images/question-text-codebook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4300" y="1600200"/>
            <a:ext cx="63754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Version history in Portal</a:t>
            </a:r>
          </a:p>
        </p:txBody>
      </p:sp>
      <p:pic>
        <p:nvPicPr>
          <p:cNvPr id="3" name="Picture 1" descr="images/version-history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6600" y="1600200"/>
            <a:ext cx="7658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Recording variable lineage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Tools let users specify this information manually</a:t>
            </a:r>
          </a:p>
          <a:p>
            <a:pPr lvl="1"/>
            <a:r>
              <a:rPr/>
              <a:t>DDI</a:t>
            </a:r>
          </a:p>
          <a:p>
            <a:pPr lvl="2"/>
            <a:r>
              <a:rPr/>
              <a:t>References</a:t>
            </a:r>
          </a:p>
          <a:p>
            <a:pPr lvl="2"/>
            <a:r>
              <a:rPr/>
              <a:t>Versions</a:t>
            </a:r>
          </a:p>
          <a:p>
            <a:pPr lvl="2"/>
            <a:r>
              <a:rPr/>
              <a:t>Variable cascade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A car?</a:t>
            </a:r>
          </a:p>
        </p:txBody>
      </p:sp>
      <p:pic>
        <p:nvPicPr>
          <p:cNvPr id="3" name="Picture 1" descr="images/intro-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1600200"/>
            <a:ext cx="66929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/>
              <a:t>DDI Lifecycle is pretty good at variable lineage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Many useful ways to record the information</a:t>
            </a:r>
          </a:p>
          <a:p>
            <a:pPr lvl="1"/>
            <a:r>
              <a:rPr/>
              <a:t>Many useful ways to display the information</a:t>
            </a:r>
          </a:p>
          <a:p>
            <a:pPr lvl="1"/>
            <a:r>
              <a:rPr/>
              <a:t>But: it is time intensive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/>
              <a:t>C2Metadata: Automatic Transform Detection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C2Metadata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Continuous Capture of Metadata</a:t>
            </a:r>
          </a:p>
          <a:p>
            <a:pPr lvl="1"/>
            <a:r>
              <a:rPr/>
              <a:t>George Alter, PI</a:t>
            </a:r>
          </a:p>
          <a:p>
            <a:pPr lvl="1"/>
            <a:r>
              <a:rPr/>
              <a:t>Funding from National Science Foundation</a:t>
            </a:r>
          </a:p>
        </p:txBody>
      </p:sp>
      <p:pic>
        <p:nvPicPr>
          <p:cNvPr id="4" name="Picture 3" descr="images/c2metadata-logo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971834"/>
            <a:ext cx="8229600" cy="168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C2Metadata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Extract transforms by parsing statistical source code</a:t>
            </a:r>
          </a:p>
          <a:p>
            <a:pPr lvl="2"/>
            <a:r>
              <a:rPr/>
              <a:t>SPSS</a:t>
            </a:r>
          </a:p>
          <a:p>
            <a:pPr lvl="2"/>
            <a:r>
              <a:rPr/>
              <a:t>R</a:t>
            </a:r>
          </a:p>
          <a:p>
            <a:pPr lvl="2"/>
            <a:r>
              <a:rPr/>
              <a:t>Stata</a:t>
            </a:r>
          </a:p>
          <a:p>
            <a:pPr lvl="2"/>
            <a:r>
              <a:rPr/>
              <a:t>SAS</a:t>
            </a:r>
          </a:p>
          <a:p>
            <a:pPr lvl="1"/>
            <a:r>
              <a:rPr/>
              <a:t>Record information about the transforms in a structured way</a:t>
            </a:r>
          </a:p>
          <a:p>
            <a:pPr lvl="1"/>
            <a:r>
              <a:rPr/>
              <a:t>Update DDI metadata with information about the transforms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C2Metadata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In active development</a:t>
            </a:r>
          </a:p>
          <a:p>
            <a:pPr lvl="1"/>
            <a:r>
              <a:rPr/>
              <a:t>Desktop, command line, and web tools</a:t>
            </a:r>
          </a:p>
          <a:p>
            <a:pPr lvl="1"/>
            <a:r>
              <a:rPr/>
              <a:t>Developer libraries</a:t>
            </a:r>
          </a:p>
          <a:p>
            <a:pPr lvl="1"/>
            <a:r>
              <a:rPr/>
              <a:t>c2metadata.org and gitlab.com/c2metadata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MIDUS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Midlife in the United States</a:t>
            </a:r>
          </a:p>
          <a:p>
            <a:pPr lvl="2"/>
            <a:r>
              <a:rPr/>
              <a:t>Longitudinal study, since 1995</a:t>
            </a:r>
          </a:p>
          <a:p>
            <a:pPr lvl="2"/>
            <a:r>
              <a:rPr/>
              <a:t>MIDUS 3 Project 1</a:t>
            </a:r>
          </a:p>
          <a:p>
            <a:pPr lvl="3"/>
            <a:r>
              <a:rPr/>
              <a:t>2,339 questions</a:t>
            </a:r>
          </a:p>
          <a:p>
            <a:pPr lvl="3"/>
            <a:r>
              <a:rPr/>
              <a:t>2,575 public use variables</a:t>
            </a:r>
          </a:p>
          <a:p>
            <a:pPr lvl="3"/>
            <a:r>
              <a:rPr/>
              <a:t>21 transform files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MIDUS 3 Transform Pipeline</a:t>
            </a:r>
          </a:p>
        </p:txBody>
      </p:sp>
      <p:pic>
        <p:nvPicPr>
          <p:cNvPr id="3" name="Picture 1" descr="diagrams/midus-transform-pipelin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0100" y="1600200"/>
            <a:ext cx="4991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Applying C2Metadata to MIDUS</a:t>
            </a:r>
          </a:p>
        </p:txBody>
      </p:sp>
      <p:pic>
        <p:nvPicPr>
          <p:cNvPr id="3" name="Picture 1" descr="diagrams/auto-doc-pipelin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63800" y="1600200"/>
            <a:ext cx="42164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Applying C2Metadata to MIDUS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AutoNum type="arabicPeriod"/>
            </a:pPr>
            <a:r>
              <a:rPr/>
              <a:t>Read .sps syntax files</a:t>
            </a:r>
          </a:p>
          <a:p>
            <a:pPr lvl="1">
              <a:buAutoNum type="arabicPeriod"/>
            </a:pPr>
            <a:r>
              <a:rPr/>
              <a:t>Detect transforms, creating SDTL</a:t>
            </a:r>
          </a:p>
          <a:p>
            <a:pPr lvl="1">
              <a:buAutoNum type="arabicPeriod"/>
            </a:pPr>
            <a:r>
              <a:rPr/>
              <a:t>Read .sav files, extracting DDI variable metadata</a:t>
            </a:r>
          </a:p>
          <a:p>
            <a:pPr lvl="1">
              <a:buAutoNum type="arabicPeriod"/>
            </a:pPr>
            <a:r>
              <a:rPr/>
              <a:t>Apply lineage to DDI (set source variables)</a:t>
            </a:r>
          </a:p>
          <a:p>
            <a:pPr lvl="1">
              <a:buAutoNum type="arabicPeriod"/>
            </a:pPr>
            <a:r>
              <a:rPr/>
              <a:t>Apply transforms to DDI</a:t>
            </a:r>
          </a:p>
          <a:p>
            <a:pPr lvl="1">
              <a:buAutoNum type="arabicPeriod"/>
            </a:pPr>
            <a:r>
              <a:rPr/>
              <a:t>Publish to Portal</a:t>
            </a:r>
          </a:p>
          <a:p>
            <a:pPr lvl="1">
              <a:buAutoNum type="arabicPeriod"/>
            </a:pPr>
            <a:r>
              <a:rPr/>
              <a:t>Create reports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Lineage Builder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Dependencies</a:t>
            </a:r>
          </a:p>
          <a:p>
            <a:pPr lvl="2"/>
            <a:r>
              <a:rPr/>
              <a:t>C2Metadata.Common .NET library</a:t>
            </a:r>
          </a:p>
          <a:p>
            <a:pPr lvl="2"/>
            <a:r>
              <a:rPr/>
              <a:t>Colectica SDK</a:t>
            </a:r>
          </a:p>
          <a:p>
            <a:pPr lvl="1"/>
            <a:r>
              <a:rPr/>
              <a:t>Inputs</a:t>
            </a:r>
          </a:p>
          <a:p>
            <a:pPr lvl="2"/>
            <a:r>
              <a:rPr/>
              <a:t>21 SPSS syntax files (</a:t>
            </a:r>
            <a:r>
              <a:rPr i="1"/>
              <a:t>.sps</a:t>
            </a:r>
            <a:r>
              <a:rPr/>
              <a:t>)</a:t>
            </a:r>
          </a:p>
          <a:p>
            <a:pPr lvl="2"/>
            <a:r>
              <a:rPr/>
              <a:t>20 Data files (</a:t>
            </a:r>
            <a:r>
              <a:rPr i="1"/>
              <a:t>.sav</a:t>
            </a:r>
            <a:r>
              <a:rPr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Lots of gas…</a:t>
            </a:r>
          </a:p>
        </p:txBody>
      </p:sp>
      <p:pic>
        <p:nvPicPr>
          <p:cNvPr id="3" name="Picture 1" descr="images/intro-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6600" y="1600200"/>
            <a:ext cx="51181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Detected Transforms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Transform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Count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analysis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353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comment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261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unsupported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242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select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240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setValueLabels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151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recode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73</a:t>
                      </a:r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Detected Transforms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Transform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Count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setDatasetProperty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42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compute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38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setMissingValues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28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load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23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save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19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setVariableLabel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17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rename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13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setDisplayFormat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11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keepVariables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9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delete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5</a:t>
                      </a:r>
                    </a:p>
                  </a:txBody>
                  <a:tcPr marL="90593" marR="90593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/>
                        <a:t>mergeDatasets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lvl="0" indent="0" algn="r">
                        <a:buNone/>
                      </a:pPr>
                      <a:r>
                        <a:rPr/>
                        <a:t>2</a:t>
                      </a:r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Lineage Builder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DDI for 11,032 variables in 19 intermediate datasets</a:t>
            </a:r>
          </a:p>
          <a:p>
            <a:pPr lvl="1"/>
            <a:r>
              <a:rPr/>
              <a:t>2,575 public use variables with documented lineage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Lineage in Portal (before)</a:t>
            </a:r>
          </a:p>
        </p:txBody>
      </p:sp>
      <p:pic>
        <p:nvPicPr>
          <p:cNvPr id="3" name="Picture 1" descr="images/question-source-port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870200"/>
            <a:ext cx="8229600" cy="198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Lineage in Portal (after)</a:t>
            </a:r>
          </a:p>
        </p:txBody>
      </p:sp>
      <p:pic>
        <p:nvPicPr>
          <p:cNvPr id="3" name="Picture 1" descr="images/midus-fuller-lineag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500" y="1600200"/>
            <a:ext cx="39243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Variable-level lineage helps understand data</a:t>
            </a:r>
          </a:p>
          <a:p>
            <a:pPr lvl="1"/>
            <a:r>
              <a:rPr/>
              <a:t>Statistical packages do not provide much help here</a:t>
            </a:r>
          </a:p>
          <a:p>
            <a:pPr lvl="1"/>
            <a:r>
              <a:rPr/>
              <a:t>DDI Lifecycle allows rich descriptions of lineage</a:t>
            </a:r>
          </a:p>
          <a:p>
            <a:pPr lvl="1"/>
            <a:r>
              <a:rPr/>
              <a:t>Tools allow manual and automated recording of lineage in great detail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Is it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Is it enough detail?</a:t>
            </a:r>
          </a:p>
          <a:p>
            <a:pPr lvl="1"/>
            <a:r>
              <a:rPr/>
              <a:t>Too much?</a:t>
            </a:r>
          </a:p>
          <a:p>
            <a:pPr lvl="1"/>
            <a:r>
              <a:rPr/>
              <a:t>Useful for whom?</a:t>
            </a:r>
          </a:p>
          <a:p>
            <a:pPr lvl="2"/>
            <a:r>
              <a:rPr/>
              <a:t>Data users?</a:t>
            </a:r>
          </a:p>
          <a:p>
            <a:pPr lvl="2"/>
            <a:r>
              <a:rPr/>
              <a:t>Project staff?</a:t>
            </a:r>
          </a:p>
          <a:p>
            <a:pPr lvl="2"/>
            <a:r>
              <a:rPr/>
              <a:t>Others?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Thank You</a:t>
            </a:r>
          </a:p>
        </p:txBody>
      </p:sp>
      <p:sp>
        <p:nvSpPr>
          <p:cNvPr id="11" name="PB"/>
          <p:cNvSpPr/>
          <p:nvPr/>
        </p:nvSpPr>
        <p:spPr>
          <a:xfrm>
            <a:off x="0" y="6756400"/>
            <a:ext cx="8792308" cy="101600"/>
          </a:xfrm>
          <a:prstGeom prst="rect">
            <a:avLst/>
          </a:prstGeom>
          <a:solidFill>
            <a:srgbClr val="DFE8F0"/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31031"/>
              </p:ext>
            </p:extLst>
          </p:nvPr>
        </p:nvGraphicFramePr>
        <p:xfrm>
          <a:off x="1627909" y="5715000"/>
          <a:ext cx="4539673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37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Jeremy Iverson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jeremy@colectica.com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4400" y="4377744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Tim Wilson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03" y="2853921"/>
            <a:ext cx="1724393" cy="11501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57586" y="4311765"/>
            <a:ext cx="1886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by </a:t>
            </a:r>
            <a:r>
              <a:rPr lang="en-US" sz="1200" dirty="0" err="1">
                <a:solidFill>
                  <a:schemeClr val="bg1"/>
                </a:solidFill>
              </a:rPr>
              <a:t>johnanes</a:t>
            </a:r>
            <a:r>
              <a:rPr lang="en-US" sz="1200" dirty="0">
                <a:solidFill>
                  <a:schemeClr val="bg1"/>
                </a:solidFill>
              </a:rPr>
              <a:t> on </a:t>
            </a:r>
            <a:r>
              <a:rPr lang="en-US" sz="1200" dirty="0" err="1">
                <a:solidFill>
                  <a:schemeClr val="bg1"/>
                </a:solidFill>
              </a:rPr>
              <a:t>flickr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" name="Picture Placeholder 204">
            <a:extLst>
              <a:ext uri="{FF2B5EF4-FFF2-40B4-BE49-F238E27FC236}">
                <a16:creationId xmlns:a16="http://schemas.microsoft.com/office/drawing/2014/main" xmlns="" id="{A03338C2-5D68-4FC3-8480-C42CD4429B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8" b="13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68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Lots of other stuff, too</a:t>
            </a:r>
          </a:p>
        </p:txBody>
      </p:sp>
      <p:pic>
        <p:nvPicPr>
          <p:cNvPr id="3" name="Picture 1" descr="images/intro-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19300"/>
            <a:ext cx="8229600" cy="3683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Oh, I see</a:t>
            </a:r>
          </a:p>
        </p:txBody>
      </p:sp>
      <p:pic>
        <p:nvPicPr>
          <p:cNvPr id="3" name="Picture 1" descr="images/intro-4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0300" y="1600200"/>
            <a:ext cx="68834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Context matters</a:t>
            </a:r>
          </a:p>
        </p:txBody>
      </p:sp>
      <p:pic>
        <p:nvPicPr>
          <p:cNvPr id="3" name="Picture 1" descr="images/intro-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5019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" name="Picture 1" descr="images/intro-5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8200" y="2349500"/>
            <a:ext cx="4038600" cy="3022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Metadata provides context for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/>
              <a:t>Metadata provides context for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/>
              <a:t>Data</a:t>
            </a:r>
          </a:p>
        </p:txBody>
      </p:sp>
      <p:pic>
        <p:nvPicPr>
          <p:cNvPr id="3" name="Picture 1" descr="images/spss-dat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55700" y="1600200"/>
            <a:ext cx="6832600" cy="452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ish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anish" id="{00831A75-5465-4043-A95E-D7DB35BF1395}" vid="{F5D2EE08-4982-4312-8152-262B3253FB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Medianish</Template>
  <TotalTime>2</TotalTime>
  <Words>598</Words>
  <Application>Microsoft Office PowerPoint</Application>
  <PresentationFormat>On-screen Show (4:3)</PresentationFormat>
  <Paragraphs>171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</vt:lpstr>
      <vt:lpstr>Calibri Light</vt:lpstr>
      <vt:lpstr>Wingdings</vt:lpstr>
      <vt:lpstr>Wingdings 2</vt:lpstr>
      <vt:lpstr>Medianish</vt:lpstr>
      <vt:lpstr>Documenting Variable Lineage with DDI and Colectica</vt:lpstr>
      <vt:lpstr>Introduction</vt:lpstr>
      <vt:lpstr>A car?</vt:lpstr>
      <vt:lpstr>Lots of gas…</vt:lpstr>
      <vt:lpstr>Lots of other stuff, too</vt:lpstr>
      <vt:lpstr>Oh, I see</vt:lpstr>
      <vt:lpstr>Context matters</vt:lpstr>
      <vt:lpstr>Metadata provides context for data</vt:lpstr>
      <vt:lpstr>Data</vt:lpstr>
      <vt:lpstr>Metadata</vt:lpstr>
      <vt:lpstr>Metadata</vt:lpstr>
      <vt:lpstr>Statistical tools have limited metadata</vt:lpstr>
      <vt:lpstr>No metadata</vt:lpstr>
      <vt:lpstr>The metadata problem</vt:lpstr>
      <vt:lpstr>Variable Lineage in DDI and Colectica</vt:lpstr>
      <vt:lpstr>Variable Lineage in DDI</vt:lpstr>
      <vt:lpstr>Variable Concordance</vt:lpstr>
      <vt:lpstr>PowerPoint Presentation</vt:lpstr>
      <vt:lpstr>Variable Sources</vt:lpstr>
      <vt:lpstr>Combined Lineage</vt:lpstr>
      <vt:lpstr>PowerPoint Presentation</vt:lpstr>
      <vt:lpstr>Show the lineage in different ways</vt:lpstr>
      <vt:lpstr>Variables across time in Portal</vt:lpstr>
      <vt:lpstr>PowerPoint Presentation</vt:lpstr>
      <vt:lpstr>PowerPoint Presentation</vt:lpstr>
      <vt:lpstr>Sources in Portal</vt:lpstr>
      <vt:lpstr>Question text in a data dictionary</vt:lpstr>
      <vt:lpstr>Version history in Portal</vt:lpstr>
      <vt:lpstr>Recording variable lineage</vt:lpstr>
      <vt:lpstr>DDI Lifecycle is pretty good at variable lineage</vt:lpstr>
      <vt:lpstr>C2Metadata: Automatic Transform Detection</vt:lpstr>
      <vt:lpstr>C2Metadata Overview</vt:lpstr>
      <vt:lpstr>C2Metadata Overview</vt:lpstr>
      <vt:lpstr>C2Metadata Tools</vt:lpstr>
      <vt:lpstr>MIDUS Overview</vt:lpstr>
      <vt:lpstr>MIDUS 3 Transform Pipeline</vt:lpstr>
      <vt:lpstr>Applying C2Metadata to MIDUS</vt:lpstr>
      <vt:lpstr>Applying C2Metadata to MIDUS</vt:lpstr>
      <vt:lpstr>Lineage Builder Tool</vt:lpstr>
      <vt:lpstr>Detected Transforms</vt:lpstr>
      <vt:lpstr>Detected Transforms</vt:lpstr>
      <vt:lpstr>Lineage Builder Outputs</vt:lpstr>
      <vt:lpstr>Lineage in Portal (before)</vt:lpstr>
      <vt:lpstr>Lineage in Portal (after)</vt:lpstr>
      <vt:lpstr>Summary</vt:lpstr>
      <vt:lpstr>Summary</vt:lpstr>
      <vt:lpstr>Is it useful?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Title</vt:lpstr>
      <vt:lpstr>Slide 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Variable Lineage with DDI and Colectica</dc:title>
  <dc:creator>Jeremy Iverson</dc:creator>
  <cp:keywords/>
  <cp:lastModifiedBy>Jeremy Iverson</cp:lastModifiedBy>
  <cp:revision>3</cp:revision>
  <dcterms:created xsi:type="dcterms:W3CDTF">2019-04-24T14:10:04Z</dcterms:created>
  <dcterms:modified xsi:type="dcterms:W3CDTF">2019-04-24T14:21:50Z</dcterms:modified>
</cp:coreProperties>
</file>