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embedTrueTypeFonts="1" conformance="strict">
  <p:sldMasterIdLst>
    <p:sldMasterId id="2147483648" r:id="rId1"/>
  </p:sldMasterIdLst>
  <p:notesMasterIdLst>
    <p:notesMasterId r:id="rId49"/>
  </p:notesMasterIdLst>
  <p:sldIdLst>
    <p:sldId id="256" r:id="rId2"/>
    <p:sldId id="686" r:id="rId3"/>
    <p:sldId id="633" r:id="rId4"/>
    <p:sldId id="634" r:id="rId5"/>
    <p:sldId id="690" r:id="rId6"/>
    <p:sldId id="659" r:id="rId7"/>
    <p:sldId id="535" r:id="rId8"/>
    <p:sldId id="635" r:id="rId9"/>
    <p:sldId id="636" r:id="rId10"/>
    <p:sldId id="647" r:id="rId11"/>
    <p:sldId id="638" r:id="rId12"/>
    <p:sldId id="637" r:id="rId13"/>
    <p:sldId id="639" r:id="rId14"/>
    <p:sldId id="682" r:id="rId15"/>
    <p:sldId id="643" r:id="rId16"/>
    <p:sldId id="640" r:id="rId17"/>
    <p:sldId id="641" r:id="rId18"/>
    <p:sldId id="688" r:id="rId19"/>
    <p:sldId id="648" r:id="rId20"/>
    <p:sldId id="650" r:id="rId21"/>
    <p:sldId id="651" r:id="rId22"/>
    <p:sldId id="652" r:id="rId23"/>
    <p:sldId id="655" r:id="rId24"/>
    <p:sldId id="656" r:id="rId25"/>
    <p:sldId id="658" r:id="rId26"/>
    <p:sldId id="653" r:id="rId27"/>
    <p:sldId id="661" r:id="rId28"/>
    <p:sldId id="657" r:id="rId29"/>
    <p:sldId id="683" r:id="rId30"/>
    <p:sldId id="654" r:id="rId31"/>
    <p:sldId id="681" r:id="rId32"/>
    <p:sldId id="677" r:id="rId33"/>
    <p:sldId id="684" r:id="rId34"/>
    <p:sldId id="685" r:id="rId35"/>
    <p:sldId id="649" r:id="rId36"/>
    <p:sldId id="660" r:id="rId37"/>
    <p:sldId id="674" r:id="rId38"/>
    <p:sldId id="676" r:id="rId39"/>
    <p:sldId id="667" r:id="rId40"/>
    <p:sldId id="679" r:id="rId41"/>
    <p:sldId id="671" r:id="rId42"/>
    <p:sldId id="672" r:id="rId43"/>
    <p:sldId id="665" r:id="rId44"/>
    <p:sldId id="689" r:id="rId45"/>
    <p:sldId id="680" r:id="rId46"/>
    <p:sldId id="687" r:id="rId47"/>
    <p:sldId id="489"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Metropolis" panose="00000500000000000000" pitchFamily="2"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43B62C1-EA3D-4C96-AA3B-08056E3307EA}">
          <p14:sldIdLst>
            <p14:sldId id="256"/>
            <p14:sldId id="686"/>
            <p14:sldId id="633"/>
            <p14:sldId id="634"/>
            <p14:sldId id="690"/>
            <p14:sldId id="659"/>
            <p14:sldId id="535"/>
            <p14:sldId id="635"/>
            <p14:sldId id="636"/>
          </p14:sldIdLst>
        </p14:section>
        <p14:section name="words matter" id="{DDC6DE07-E89C-4A44-866E-A20F88AA9851}">
          <p14:sldIdLst>
            <p14:sldId id="647"/>
            <p14:sldId id="638"/>
            <p14:sldId id="637"/>
            <p14:sldId id="639"/>
            <p14:sldId id="682"/>
            <p14:sldId id="643"/>
            <p14:sldId id="640"/>
            <p14:sldId id="641"/>
          </p14:sldIdLst>
        </p14:section>
        <p14:section name="outcomes matter" id="{9DB1B967-C8ED-4C86-9970-5744C21D900D}">
          <p14:sldIdLst>
            <p14:sldId id="688"/>
            <p14:sldId id="648"/>
            <p14:sldId id="650"/>
            <p14:sldId id="651"/>
            <p14:sldId id="652"/>
            <p14:sldId id="655"/>
            <p14:sldId id="656"/>
            <p14:sldId id="658"/>
            <p14:sldId id="653"/>
            <p14:sldId id="661"/>
            <p14:sldId id="657"/>
            <p14:sldId id="683"/>
            <p14:sldId id="654"/>
            <p14:sldId id="681"/>
            <p14:sldId id="677"/>
            <p14:sldId id="684"/>
            <p14:sldId id="685"/>
          </p14:sldIdLst>
        </p14:section>
        <p14:section name="AI in open science" id="{427FD63A-851A-4936-97E4-92F7C2AAC502}">
          <p14:sldIdLst>
            <p14:sldId id="649"/>
            <p14:sldId id="660"/>
            <p14:sldId id="674"/>
            <p14:sldId id="676"/>
            <p14:sldId id="667"/>
            <p14:sldId id="679"/>
            <p14:sldId id="671"/>
            <p14:sldId id="672"/>
          </p14:sldIdLst>
        </p14:section>
        <p14:section name="end" id="{B0313CBF-9F4B-450D-BDF6-0EE618860F4B}">
          <p14:sldIdLst>
            <p14:sldId id="665"/>
            <p14:sldId id="689"/>
            <p14:sldId id="680"/>
            <p14:sldId id="687"/>
            <p14:sldId id="489"/>
          </p14:sldIdLst>
        </p14:section>
      </p14:sectionLst>
    </p:ex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1B1B1B"/>
    <a:srgbClr val="FDFCFD"/>
    <a:srgbClr val="0F2539"/>
    <a:srgbClr val="106EF9"/>
    <a:srgbClr val="191919"/>
    <a:srgbClr val="000000"/>
    <a:srgbClr val="FFFEFF"/>
    <a:srgbClr val="FDFDFF"/>
    <a:srgbClr val="FE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p:restoredLeft sz="15.465%" autoAdjust="0"/>
    <p:restoredTop sz="74.248%" autoAdjust="0"/>
  </p:normalViewPr>
  <p:slideViewPr>
    <p:cSldViewPr snapToGrid="0">
      <p:cViewPr varScale="1">
        <p:scale>
          <a:sx n="82" d="100"/>
          <a:sy n="82" d="100"/>
        </p:scale>
        <p:origin x="366" y="96"/>
      </p:cViewPr>
      <p:guideLst/>
    </p:cSldViewPr>
  </p:slideViewPr>
  <p:notesTextViewPr>
    <p:cViewPr>
      <p:scale>
        <a:sx n="1" d="1"/>
        <a:sy n="1" d="1"/>
      </p:scale>
      <p:origin x="0" y="0"/>
    </p:cViewPr>
  </p:notesTextViewPr>
  <p:sorterViewPr>
    <p:cViewPr>
      <p:scale>
        <a:sx n="100" d="100"/>
        <a:sy n="100" d="100"/>
      </p:scale>
      <p:origin x="0" y="-27104"/>
    </p:cViewPr>
  </p:sorterViewPr>
  <p:gridSpacing cx="72008" cy="72008"/>
</p:viewPr>
</file>

<file path=ppt/_rels/presentation.xml.rels><?xml version="1.0" encoding="UTF-8" standalone="yes"?>
<Relationships xmlns="http://schemas.openxmlformats.org/package/2006/relationships"><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9" Type="http://purl.oclc.org/ooxml/officeDocument/relationships/slide" Target="slides/slide38.xml"/><Relationship Id="rId21" Type="http://purl.oclc.org/ooxml/officeDocument/relationships/slide" Target="slides/slide20.xml"/><Relationship Id="rId34" Type="http://purl.oclc.org/ooxml/officeDocument/relationships/slide" Target="slides/slide33.xml"/><Relationship Id="rId42" Type="http://purl.oclc.org/ooxml/officeDocument/relationships/slide" Target="slides/slide41.xml"/><Relationship Id="rId47" Type="http://purl.oclc.org/ooxml/officeDocument/relationships/slide" Target="slides/slide46.xml"/><Relationship Id="rId50" Type="http://purl.oclc.org/ooxml/officeDocument/relationships/font" Target="fonts/font1.fntdata"/><Relationship Id="rId55" Type="http://purl.oclc.org/ooxml/officeDocument/relationships/font" Target="fonts/font6.fntdata"/><Relationship Id="rId7" Type="http://purl.oclc.org/ooxml/officeDocument/relationships/slide" Target="slides/slide6.xml"/><Relationship Id="rId2" Type="http://purl.oclc.org/ooxml/officeDocument/relationships/slide" Target="slides/slide1.xml"/><Relationship Id="rId16" Type="http://purl.oclc.org/ooxml/officeDocument/relationships/slide" Target="slides/slide15.xml"/><Relationship Id="rId29" Type="http://purl.oclc.org/ooxml/officeDocument/relationships/slide" Target="slides/slide28.xml"/><Relationship Id="rId11" Type="http://purl.oclc.org/ooxml/officeDocument/relationships/slide" Target="slides/slide10.xml"/><Relationship Id="rId24" Type="http://purl.oclc.org/ooxml/officeDocument/relationships/slide" Target="slides/slide23.xml"/><Relationship Id="rId32" Type="http://purl.oclc.org/ooxml/officeDocument/relationships/slide" Target="slides/slide31.xml"/><Relationship Id="rId37" Type="http://purl.oclc.org/ooxml/officeDocument/relationships/slide" Target="slides/slide36.xml"/><Relationship Id="rId40" Type="http://purl.oclc.org/ooxml/officeDocument/relationships/slide" Target="slides/slide39.xml"/><Relationship Id="rId45" Type="http://purl.oclc.org/ooxml/officeDocument/relationships/slide" Target="slides/slide44.xml"/><Relationship Id="rId53" Type="http://purl.oclc.org/ooxml/officeDocument/relationships/font" Target="fonts/font4.fntdata"/><Relationship Id="rId58" Type="http://purl.oclc.org/ooxml/officeDocument/relationships/presProps" Target="presProps.xml"/><Relationship Id="rId5" Type="http://purl.oclc.org/ooxml/officeDocument/relationships/slide" Target="slides/slide4.xml"/><Relationship Id="rId61" Type="http://purl.oclc.org/ooxml/officeDocument/relationships/tableStyles" Target="tableStyles.xml"/><Relationship Id="rId19" Type="http://purl.oclc.org/ooxml/officeDocument/relationships/slide" Target="slides/slide1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slide" Target="slides/slide29.xml"/><Relationship Id="rId35" Type="http://purl.oclc.org/ooxml/officeDocument/relationships/slide" Target="slides/slide34.xml"/><Relationship Id="rId43" Type="http://purl.oclc.org/ooxml/officeDocument/relationships/slide" Target="slides/slide42.xml"/><Relationship Id="rId48" Type="http://purl.oclc.org/ooxml/officeDocument/relationships/slide" Target="slides/slide47.xml"/><Relationship Id="rId56" Type="http://purl.oclc.org/ooxml/officeDocument/relationships/font" Target="fonts/font7.fntdata"/><Relationship Id="rId8" Type="http://purl.oclc.org/ooxml/officeDocument/relationships/slide" Target="slides/slide7.xml"/><Relationship Id="rId51" Type="http://purl.oclc.org/ooxml/officeDocument/relationships/font" Target="fonts/font2.fntdata"/><Relationship Id="rId3" Type="http://purl.oclc.org/ooxml/officeDocument/relationships/slide" Target="slides/slide2.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slide" Target="slides/slide32.xml"/><Relationship Id="rId38" Type="http://purl.oclc.org/ooxml/officeDocument/relationships/slide" Target="slides/slide37.xml"/><Relationship Id="rId46" Type="http://purl.oclc.org/ooxml/officeDocument/relationships/slide" Target="slides/slide45.xml"/><Relationship Id="rId59" Type="http://purl.oclc.org/ooxml/officeDocument/relationships/viewProps" Target="viewProps.xml"/><Relationship Id="rId20" Type="http://purl.oclc.org/ooxml/officeDocument/relationships/slide" Target="slides/slide19.xml"/><Relationship Id="rId41" Type="http://purl.oclc.org/ooxml/officeDocument/relationships/slide" Target="slides/slide40.xml"/><Relationship Id="rId54" Type="http://purl.oclc.org/ooxml/officeDocument/relationships/font" Target="fonts/font5.fntdata"/><Relationship Id="rId1" Type="http://purl.oclc.org/ooxml/officeDocument/relationships/slideMaster" Target="slideMasters/slideMaster1.xml"/><Relationship Id="rId6" Type="http://purl.oclc.org/ooxml/officeDocument/relationships/slide" Target="slides/slide5.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36" Type="http://purl.oclc.org/ooxml/officeDocument/relationships/slide" Target="slides/slide35.xml"/><Relationship Id="rId49" Type="http://purl.oclc.org/ooxml/officeDocument/relationships/notesMaster" Target="notesMasters/notesMaster1.xml"/><Relationship Id="rId57" Type="http://purl.oclc.org/ooxml/officeDocument/relationships/font" Target="fonts/font8.fntdata"/><Relationship Id="rId10" Type="http://purl.oclc.org/ooxml/officeDocument/relationships/slide" Target="slides/slide9.xml"/><Relationship Id="rId31" Type="http://purl.oclc.org/ooxml/officeDocument/relationships/slide" Target="slides/slide30.xml"/><Relationship Id="rId44" Type="http://purl.oclc.org/ooxml/officeDocument/relationships/slide" Target="slides/slide43.xml"/><Relationship Id="rId52" Type="http://purl.oclc.org/ooxml/officeDocument/relationships/font" Target="fonts/font3.fntdata"/><Relationship Id="rId60" Type="http://purl.oclc.org/ooxml/officeDocument/relationships/theme" Target="theme/theme1.xml"/><Relationship Id="rId4" Type="http://purl.oclc.org/ooxml/officeDocument/relationships/slide" Target="slides/slide3.xml"/><Relationship Id="rId9" Type="http://purl.oclc.org/ooxml/officeDocument/relationships/slide" Target="slides/slide8.xml"/></Relationships>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BA856-A9D7-4D3D-9F08-F7484DF077E8}" type="datetimeFigureOut">
              <a:rPr lang="en-GB" smtClean="0"/>
              <a:t>25/04/2024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E052D-2111-4FEC-93E6-A769448A764D}" type="slidenum">
              <a:rPr lang="en-GB" smtClean="0"/>
              <a:t>‹#›</a:t>
            </a:fld>
            <a:endParaRPr lang="en-GB"/>
          </a:p>
        </p:txBody>
      </p:sp>
    </p:spTree>
    <p:extLst>
      <p:ext uri="{BB962C8B-B14F-4D97-AF65-F5344CB8AC3E}">
        <p14:creationId xmlns:p14="http://schemas.microsoft.com/office/powerpoint/2010/main" val="178566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10.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_rels/notesSlide11.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12.xml.rels><?xml version="1.0" encoding="UTF-8" standalone="yes"?>
<Relationships xmlns="http://schemas.openxmlformats.org/package/2006/relationships"><Relationship Id="rId2" Type="http://purl.oclc.org/ooxml/officeDocument/relationships/slide" Target="../slides/slide12.xml"/><Relationship Id="rId1" Type="http://purl.oclc.org/ooxml/officeDocument/relationships/notesMaster" Target="../notesMasters/notesMaster1.xml"/></Relationships>
</file>

<file path=ppt/notesSlides/_rels/notesSlide13.xml.rels><?xml version="1.0" encoding="UTF-8" standalone="yes"?>
<Relationships xmlns="http://schemas.openxmlformats.org/package/2006/relationships"><Relationship Id="rId2" Type="http://purl.oclc.org/ooxml/officeDocument/relationships/slide" Target="../slides/slide13.xml"/><Relationship Id="rId1" Type="http://purl.oclc.org/ooxml/officeDocument/relationships/notesMaster" Target="../notesMasters/notesMaster1.xml"/></Relationships>
</file>

<file path=ppt/notesSlides/_rels/notesSlide14.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_rels/notesSlide15.xml.rels><?xml version="1.0" encoding="UTF-8" standalone="yes"?>
<Relationships xmlns="http://schemas.openxmlformats.org/package/2006/relationships"><Relationship Id="rId2" Type="http://purl.oclc.org/ooxml/officeDocument/relationships/slide" Target="../slides/slide15.xml"/><Relationship Id="rId1" Type="http://purl.oclc.org/ooxml/officeDocument/relationships/notesMaster" Target="../notesMasters/notesMaster1.xml"/></Relationships>
</file>

<file path=ppt/notesSlides/_rels/notesSlide16.xml.rels><?xml version="1.0" encoding="UTF-8" standalone="yes"?>
<Relationships xmlns="http://schemas.openxmlformats.org/package/2006/relationships"><Relationship Id="rId2" Type="http://purl.oclc.org/ooxml/officeDocument/relationships/slide" Target="../slides/slide16.xml"/><Relationship Id="rId1" Type="http://purl.oclc.org/ooxml/officeDocument/relationships/notesMaster" Target="../notesMasters/notesMaster1.xml"/></Relationships>
</file>

<file path=ppt/notesSlides/_rels/notesSlide17.xml.rels><?xml version="1.0" encoding="UTF-8" standalone="yes"?>
<Relationships xmlns="http://schemas.openxmlformats.org/package/2006/relationships"><Relationship Id="rId2" Type="http://purl.oclc.org/ooxml/officeDocument/relationships/slide" Target="../slides/slide17.xml"/><Relationship Id="rId1" Type="http://purl.oclc.org/ooxml/officeDocument/relationships/notesMaster" Target="../notesMasters/notesMaster1.xml"/></Relationships>
</file>

<file path=ppt/notesSlides/_rels/notesSlide18.xml.rels><?xml version="1.0" encoding="UTF-8" standalone="yes"?>
<Relationships xmlns="http://schemas.openxmlformats.org/package/2006/relationships"><Relationship Id="rId2" Type="http://purl.oclc.org/ooxml/officeDocument/relationships/slide" Target="../slides/slide18.xml"/><Relationship Id="rId1" Type="http://purl.oclc.org/ooxml/officeDocument/relationships/notesMaster" Target="../notesMasters/notesMaster1.xml"/></Relationships>
</file>

<file path=ppt/notesSlides/_rels/notesSlide19.xml.rels><?xml version="1.0" encoding="UTF-8" standalone="yes"?>
<Relationships xmlns="http://schemas.openxmlformats.org/package/2006/relationships"><Relationship Id="rId2" Type="http://purl.oclc.org/ooxml/officeDocument/relationships/slide" Target="../slides/slide19.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20.xml.rels><?xml version="1.0" encoding="UTF-8" standalone="yes"?>
<Relationships xmlns="http://schemas.openxmlformats.org/package/2006/relationships"><Relationship Id="rId2" Type="http://purl.oclc.org/ooxml/officeDocument/relationships/slide" Target="../slides/slide20.xml"/><Relationship Id="rId1" Type="http://purl.oclc.org/ooxml/officeDocument/relationships/notesMaster" Target="../notesMasters/notesMaster1.xml"/></Relationships>
</file>

<file path=ppt/notesSlides/_rels/notesSlide21.xml.rels><?xml version="1.0" encoding="UTF-8" standalone="yes"?>
<Relationships xmlns="http://schemas.openxmlformats.org/package/2006/relationships"><Relationship Id="rId2" Type="http://purl.oclc.org/ooxml/officeDocument/relationships/slide" Target="../slides/slide21.xml"/><Relationship Id="rId1" Type="http://purl.oclc.org/ooxml/officeDocument/relationships/notesMaster" Target="../notesMasters/notesMaster1.xml"/></Relationships>
</file>

<file path=ppt/notesSlides/_rels/notesSlide22.xml.rels><?xml version="1.0" encoding="UTF-8" standalone="yes"?>
<Relationships xmlns="http://schemas.openxmlformats.org/package/2006/relationships"><Relationship Id="rId2" Type="http://purl.oclc.org/ooxml/officeDocument/relationships/slide" Target="../slides/slide22.xml"/><Relationship Id="rId1" Type="http://purl.oclc.org/ooxml/officeDocument/relationships/notesMaster" Target="../notesMasters/notesMaster1.xml"/></Relationships>
</file>

<file path=ppt/notesSlides/_rels/notesSlide23.xml.rels><?xml version="1.0" encoding="UTF-8" standalone="yes"?>
<Relationships xmlns="http://schemas.openxmlformats.org/package/2006/relationships"><Relationship Id="rId2" Type="http://purl.oclc.org/ooxml/officeDocument/relationships/slide" Target="../slides/slide23.xml"/><Relationship Id="rId1" Type="http://purl.oclc.org/ooxml/officeDocument/relationships/notesMaster" Target="../notesMasters/notesMaster1.xml"/></Relationships>
</file>

<file path=ppt/notesSlides/_rels/notesSlide24.xml.rels><?xml version="1.0" encoding="UTF-8" standalone="yes"?>
<Relationships xmlns="http://schemas.openxmlformats.org/package/2006/relationships"><Relationship Id="rId2" Type="http://purl.oclc.org/ooxml/officeDocument/relationships/slide" Target="../slides/slide24.xml"/><Relationship Id="rId1" Type="http://purl.oclc.org/ooxml/officeDocument/relationships/notesMaster" Target="../notesMasters/notesMaster1.xml"/></Relationships>
</file>

<file path=ppt/notesSlides/_rels/notesSlide25.xml.rels><?xml version="1.0" encoding="UTF-8" standalone="yes"?>
<Relationships xmlns="http://schemas.openxmlformats.org/package/2006/relationships"><Relationship Id="rId2" Type="http://purl.oclc.org/ooxml/officeDocument/relationships/slide" Target="../slides/slide25.xml"/><Relationship Id="rId1" Type="http://purl.oclc.org/ooxml/officeDocument/relationships/notesMaster" Target="../notesMasters/notesMaster1.xml"/></Relationships>
</file>

<file path=ppt/notesSlides/_rels/notesSlide26.xml.rels><?xml version="1.0" encoding="UTF-8" standalone="yes"?>
<Relationships xmlns="http://schemas.openxmlformats.org/package/2006/relationships"><Relationship Id="rId2" Type="http://purl.oclc.org/ooxml/officeDocument/relationships/slide" Target="../slides/slide26.xml"/><Relationship Id="rId1" Type="http://purl.oclc.org/ooxml/officeDocument/relationships/notesMaster" Target="../notesMasters/notesMaster1.xml"/></Relationships>
</file>

<file path=ppt/notesSlides/_rels/notesSlide27.xml.rels><?xml version="1.0" encoding="UTF-8" standalone="yes"?>
<Relationships xmlns="http://schemas.openxmlformats.org/package/2006/relationships"><Relationship Id="rId2" Type="http://purl.oclc.org/ooxml/officeDocument/relationships/slide" Target="../slides/slide27.xml"/><Relationship Id="rId1" Type="http://purl.oclc.org/ooxml/officeDocument/relationships/notesMaster" Target="../notesMasters/notesMaster1.xml"/></Relationships>
</file>

<file path=ppt/notesSlides/_rels/notesSlide28.xml.rels><?xml version="1.0" encoding="UTF-8" standalone="yes"?>
<Relationships xmlns="http://schemas.openxmlformats.org/package/2006/relationships"><Relationship Id="rId2" Type="http://purl.oclc.org/ooxml/officeDocument/relationships/slide" Target="../slides/slide28.xml"/><Relationship Id="rId1" Type="http://purl.oclc.org/ooxml/officeDocument/relationships/notesMaster" Target="../notesMasters/notesMaster1.xml"/></Relationships>
</file>

<file path=ppt/notesSlides/_rels/notesSlide29.xml.rels><?xml version="1.0" encoding="UTF-8" standalone="yes"?>
<Relationships xmlns="http://schemas.openxmlformats.org/package/2006/relationships"><Relationship Id="rId2" Type="http://purl.oclc.org/ooxml/officeDocument/relationships/slide" Target="../slides/slide29.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30.xml.rels><?xml version="1.0" encoding="UTF-8" standalone="yes"?>
<Relationships xmlns="http://schemas.openxmlformats.org/package/2006/relationships"><Relationship Id="rId2" Type="http://purl.oclc.org/ooxml/officeDocument/relationships/slide" Target="../slides/slide30.xml"/><Relationship Id="rId1" Type="http://purl.oclc.org/ooxml/officeDocument/relationships/notesMaster" Target="../notesMasters/notesMaster1.xml"/></Relationships>
</file>

<file path=ppt/notesSlides/_rels/notesSlide31.xml.rels><?xml version="1.0" encoding="UTF-8" standalone="yes"?>
<Relationships xmlns="http://schemas.openxmlformats.org/package/2006/relationships"><Relationship Id="rId2" Type="http://purl.oclc.org/ooxml/officeDocument/relationships/slide" Target="../slides/slide31.xml"/><Relationship Id="rId1" Type="http://purl.oclc.org/ooxml/officeDocument/relationships/notesMaster" Target="../notesMasters/notesMaster1.xml"/></Relationships>
</file>

<file path=ppt/notesSlides/_rels/notesSlide32.xml.rels><?xml version="1.0" encoding="UTF-8" standalone="yes"?>
<Relationships xmlns="http://schemas.openxmlformats.org/package/2006/relationships"><Relationship Id="rId2" Type="http://purl.oclc.org/ooxml/officeDocument/relationships/slide" Target="../slides/slide32.xml"/><Relationship Id="rId1" Type="http://purl.oclc.org/ooxml/officeDocument/relationships/notesMaster" Target="../notesMasters/notesMaster1.xml"/></Relationships>
</file>

<file path=ppt/notesSlides/_rels/notesSlide33.xml.rels><?xml version="1.0" encoding="UTF-8" standalone="yes"?>
<Relationships xmlns="http://schemas.openxmlformats.org/package/2006/relationships"><Relationship Id="rId2" Type="http://purl.oclc.org/ooxml/officeDocument/relationships/slide" Target="../slides/slide33.xml"/><Relationship Id="rId1" Type="http://purl.oclc.org/ooxml/officeDocument/relationships/notesMaster" Target="../notesMasters/notesMaster1.xml"/></Relationships>
</file>

<file path=ppt/notesSlides/_rels/notesSlide34.xml.rels><?xml version="1.0" encoding="UTF-8" standalone="yes"?>
<Relationships xmlns="http://schemas.openxmlformats.org/package/2006/relationships"><Relationship Id="rId2" Type="http://purl.oclc.org/ooxml/officeDocument/relationships/slide" Target="../slides/slide34.xml"/><Relationship Id="rId1" Type="http://purl.oclc.org/ooxml/officeDocument/relationships/notesMaster" Target="../notesMasters/notesMaster1.xml"/></Relationships>
</file>

<file path=ppt/notesSlides/_rels/notesSlide35.xml.rels><?xml version="1.0" encoding="UTF-8" standalone="yes"?>
<Relationships xmlns="http://schemas.openxmlformats.org/package/2006/relationships"><Relationship Id="rId2" Type="http://purl.oclc.org/ooxml/officeDocument/relationships/slide" Target="../slides/slide35.xml"/><Relationship Id="rId1" Type="http://purl.oclc.org/ooxml/officeDocument/relationships/notesMaster" Target="../notesMasters/notesMaster1.xml"/></Relationships>
</file>

<file path=ppt/notesSlides/_rels/notesSlide36.xml.rels><?xml version="1.0" encoding="UTF-8" standalone="yes"?>
<Relationships xmlns="http://schemas.openxmlformats.org/package/2006/relationships"><Relationship Id="rId2" Type="http://purl.oclc.org/ooxml/officeDocument/relationships/slide" Target="../slides/slide36.xml"/><Relationship Id="rId1" Type="http://purl.oclc.org/ooxml/officeDocument/relationships/notesMaster" Target="../notesMasters/notesMaster1.xml"/></Relationships>
</file>

<file path=ppt/notesSlides/_rels/notesSlide37.xml.rels><?xml version="1.0" encoding="UTF-8" standalone="yes"?>
<Relationships xmlns="http://schemas.openxmlformats.org/package/2006/relationships"><Relationship Id="rId2" Type="http://purl.oclc.org/ooxml/officeDocument/relationships/slide" Target="../slides/slide37.xml"/><Relationship Id="rId1" Type="http://purl.oclc.org/ooxml/officeDocument/relationships/notesMaster" Target="../notesMasters/notesMaster1.xml"/></Relationships>
</file>

<file path=ppt/notesSlides/_rels/notesSlide38.xml.rels><?xml version="1.0" encoding="UTF-8" standalone="yes"?>
<Relationships xmlns="http://schemas.openxmlformats.org/package/2006/relationships"><Relationship Id="rId2" Type="http://purl.oclc.org/ooxml/officeDocument/relationships/slide" Target="../slides/slide38.xml"/><Relationship Id="rId1" Type="http://purl.oclc.org/ooxml/officeDocument/relationships/notesMaster" Target="../notesMasters/notesMaster1.xml"/></Relationships>
</file>

<file path=ppt/notesSlides/_rels/notesSlide39.xml.rels><?xml version="1.0" encoding="UTF-8" standalone="yes"?>
<Relationships xmlns="http://schemas.openxmlformats.org/package/2006/relationships"><Relationship Id="rId2" Type="http://purl.oclc.org/ooxml/officeDocument/relationships/slide" Target="../slides/slide39.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40.xml.rels><?xml version="1.0" encoding="UTF-8" standalone="yes"?>
<Relationships xmlns="http://schemas.openxmlformats.org/package/2006/relationships"><Relationship Id="rId2" Type="http://purl.oclc.org/ooxml/officeDocument/relationships/slide" Target="../slides/slide40.xml"/><Relationship Id="rId1" Type="http://purl.oclc.org/ooxml/officeDocument/relationships/notesMaster" Target="../notesMasters/notesMaster1.xml"/></Relationships>
</file>

<file path=ppt/notesSlides/_rels/notesSlide41.xml.rels><?xml version="1.0" encoding="UTF-8" standalone="yes"?>
<Relationships xmlns="http://schemas.openxmlformats.org/package/2006/relationships"><Relationship Id="rId2" Type="http://purl.oclc.org/ooxml/officeDocument/relationships/slide" Target="../slides/slide41.xml"/><Relationship Id="rId1" Type="http://purl.oclc.org/ooxml/officeDocument/relationships/notesMaster" Target="../notesMasters/notesMaster1.xml"/></Relationships>
</file>

<file path=ppt/notesSlides/_rels/notesSlide42.xml.rels><?xml version="1.0" encoding="UTF-8" standalone="yes"?>
<Relationships xmlns="http://schemas.openxmlformats.org/package/2006/relationships"><Relationship Id="rId2" Type="http://purl.oclc.org/ooxml/officeDocument/relationships/slide" Target="../slides/slide42.xml"/><Relationship Id="rId1" Type="http://purl.oclc.org/ooxml/officeDocument/relationships/notesMaster" Target="../notesMasters/notesMaster1.xml"/></Relationships>
</file>

<file path=ppt/notesSlides/_rels/notesSlide43.xml.rels><?xml version="1.0" encoding="UTF-8" standalone="yes"?>
<Relationships xmlns="http://schemas.openxmlformats.org/package/2006/relationships"><Relationship Id="rId2" Type="http://purl.oclc.org/ooxml/officeDocument/relationships/slide" Target="../slides/slide43.xml"/><Relationship Id="rId1" Type="http://purl.oclc.org/ooxml/officeDocument/relationships/notesMaster" Target="../notesMasters/notesMaster1.xml"/></Relationships>
</file>

<file path=ppt/notesSlides/_rels/notesSlide44.xml.rels><?xml version="1.0" encoding="UTF-8" standalone="yes"?>
<Relationships xmlns="http://schemas.openxmlformats.org/package/2006/relationships"><Relationship Id="rId2" Type="http://purl.oclc.org/ooxml/officeDocument/relationships/slide" Target="../slides/slide44.xml"/><Relationship Id="rId1" Type="http://purl.oclc.org/ooxml/officeDocument/relationships/notesMaster" Target="../notesMasters/notesMaster1.xml"/></Relationships>
</file>

<file path=ppt/notesSlides/_rels/notesSlide45.xml.rels><?xml version="1.0" encoding="UTF-8" standalone="yes"?>
<Relationships xmlns="http://schemas.openxmlformats.org/package/2006/relationships"><Relationship Id="rId2" Type="http://purl.oclc.org/ooxml/officeDocument/relationships/slide" Target="../slides/slide45.xml"/><Relationship Id="rId1" Type="http://purl.oclc.org/ooxml/officeDocument/relationships/notesMaster" Target="../notesMasters/notesMaster1.xml"/></Relationships>
</file>

<file path=ppt/notesSlides/_rels/notesSlide46.xml.rels><?xml version="1.0" encoding="UTF-8" standalone="yes"?>
<Relationships xmlns="http://schemas.openxmlformats.org/package/2006/relationships"><Relationship Id="rId2" Type="http://purl.oclc.org/ooxml/officeDocument/relationships/slide" Target="../slides/slide46.xml"/><Relationship Id="rId1" Type="http://purl.oclc.org/ooxml/officeDocument/relationships/notesMaster" Target="../notesMasters/notesMaster1.xml"/></Relationships>
</file>

<file path=ppt/notesSlides/_rels/notesSlide47.xml.rels><?xml version="1.0" encoding="UTF-8" standalone="yes"?>
<Relationships xmlns="http://schemas.openxmlformats.org/package/2006/relationships"><Relationship Id="rId2" Type="http://purl.oclc.org/ooxml/officeDocument/relationships/slide" Target="../slides/slide47.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9.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US" b="0" dirty="0">
                <a:solidFill>
                  <a:srgbClr val="BEBABF"/>
                </a:solidFill>
                <a:effectLst/>
                <a:latin typeface="+mn-lt"/>
              </a:rPr>
              <a:t>Thank you for the introduction. For this talk, I’m going to stay on a high level, and offer my reflections on how to situate "AI" in open science as it relates to wider society. There is a lot of understandable concern about how this technology will affect scientific practice. </a:t>
            </a:r>
          </a:p>
          <a:p>
            <a:pPr marL="0" marR="0" lvl="0" indent="0" algn="l" defTabSz="914400" rtl="0" eaLnBrk="1" fontAlgn="auto" latinLnBrk="0" hangingPunct="1">
              <a:lnSpc>
                <a:spcPct val="100%"/>
              </a:lnSpc>
              <a:spcBef>
                <a:spcPts val="0"/>
              </a:spcBef>
              <a:spcAft>
                <a:spcPts val="0"/>
              </a:spcAft>
              <a:buClrTx/>
              <a:buSzTx/>
              <a:buFontTx/>
              <a:buNone/>
              <a:tabLst/>
              <a:defRPr/>
            </a:pPr>
            <a:endParaRPr lang="en-US" b="0" dirty="0">
              <a:solidFill>
                <a:srgbClr val="BEBABF"/>
              </a:solidFill>
              <a:effectLst/>
              <a:latin typeface="+mn-lt"/>
            </a:endParaRPr>
          </a:p>
          <a:p>
            <a:pPr marL="0" marR="0" lvl="0" indent="0" algn="l" defTabSz="914400" rtl="0" eaLnBrk="1" fontAlgn="auto" latinLnBrk="0" hangingPunct="1">
              <a:lnSpc>
                <a:spcPct val="100%"/>
              </a:lnSpc>
              <a:spcBef>
                <a:spcPts val="0"/>
              </a:spcBef>
              <a:spcAft>
                <a:spcPts val="0"/>
              </a:spcAft>
              <a:buClrTx/>
              <a:buSzTx/>
              <a:buFontTx/>
              <a:buNone/>
              <a:tabLst/>
              <a:defRPr/>
            </a:pPr>
            <a:r>
              <a:rPr lang="en-US" b="0" dirty="0">
                <a:solidFill>
                  <a:srgbClr val="BEBABF"/>
                </a:solidFill>
                <a:effectLst/>
                <a:latin typeface="+mn-lt"/>
              </a:rPr>
              <a:t>And we've seen some pretty egregious examples in academic science. Last month…</a:t>
            </a:r>
          </a:p>
          <a:p>
            <a:pPr marL="0" marR="0" lvl="0" indent="0" algn="l" defTabSz="914400" rtl="0" eaLnBrk="1" fontAlgn="auto" latinLnBrk="0" hangingPunct="1">
              <a:lnSpc>
                <a:spcPct val="100%"/>
              </a:lnSpc>
              <a:spcBef>
                <a:spcPts val="0"/>
              </a:spcBef>
              <a:spcAft>
                <a:spcPts val="0"/>
              </a:spcAft>
              <a:buClrTx/>
              <a:buSzTx/>
              <a:buFontTx/>
              <a:buNone/>
              <a:tabLst/>
              <a:defRPr/>
            </a:pPr>
            <a:endParaRPr lang="en-US" b="0" dirty="0">
              <a:solidFill>
                <a:srgbClr val="BEBABF"/>
              </a:solidFill>
              <a:effectLst/>
              <a:latin typeface="+mn-lt"/>
            </a:endParaRPr>
          </a:p>
          <a:p>
            <a:pPr marL="0" marR="0" lvl="0" indent="0" algn="l" defTabSz="914400" rtl="0" eaLnBrk="1" fontAlgn="auto" latinLnBrk="0" hangingPunct="1">
              <a:lnSpc>
                <a:spcPct val="100%"/>
              </a:lnSpc>
              <a:spcBef>
                <a:spcPts val="0"/>
              </a:spcBef>
              <a:spcAft>
                <a:spcPts val="0"/>
              </a:spcAft>
              <a:buClrTx/>
              <a:buSzTx/>
              <a:buFontTx/>
              <a:buNone/>
              <a:tabLst/>
              <a:defRPr/>
            </a:pPr>
            <a:r>
              <a:rPr lang="en-US" dirty="0">
                <a:latin typeface="+mn-lt"/>
              </a:rPr>
              <a:t>[Turing Way logo from The Turing Way book, CC BY 4.0: https://book.the-turing-way.org/ ]</a:t>
            </a:r>
          </a:p>
        </p:txBody>
      </p:sp>
      <p:sp>
        <p:nvSpPr>
          <p:cNvPr id="4" name="Slide Number Placeholder 3"/>
          <p:cNvSpPr>
            <a:spLocks noGrp="1"/>
          </p:cNvSpPr>
          <p:nvPr>
            <p:ph type="sldNum" sz="quarter" idx="5"/>
          </p:nvPr>
        </p:nvSpPr>
        <p:spPr/>
        <p:txBody>
          <a:bodyPr/>
          <a:lstStyle/>
          <a:p>
            <a:fld id="{42DE052D-2111-4FEC-93E6-A769448A764D}" type="slidenum">
              <a:rPr lang="en-GB" smtClean="0"/>
              <a:t>1</a:t>
            </a:fld>
            <a:endParaRPr lang="en-GB"/>
          </a:p>
        </p:txBody>
      </p:sp>
    </p:spTree>
    <p:extLst>
      <p:ext uri="{BB962C8B-B14F-4D97-AF65-F5344CB8AC3E}">
        <p14:creationId xmlns:p14="http://schemas.microsoft.com/office/powerpoint/2010/main" val="2024985470"/>
      </p:ext>
    </p:extLst>
  </p:cSld>
  <p:clrMapOvr>
    <a:masterClrMapping/>
  </p:clrMapOvr>
</p:notes>
</file>

<file path=ppt/notesSlides/notesSlide1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GB" b="0" dirty="0">
                <a:solidFill>
                  <a:srgbClr val="BEBABF"/>
                </a:solidFill>
                <a:effectLst/>
                <a:latin typeface="Calibri" panose="020F0502020204030204" pitchFamily="34" charset="0"/>
                <a:cs typeface="Calibri" panose="020F0502020204030204" pitchFamily="34" charset="0"/>
              </a:rPr>
              <a:t>The first is that words matter. A lot. With all of the hype around “AI” right now, it’s important to realise that this is a big umbrella term for a bunch of different technologies.</a:t>
            </a:r>
          </a:p>
        </p:txBody>
      </p:sp>
      <p:sp>
        <p:nvSpPr>
          <p:cNvPr id="4" name="Slide Number Placeholder 3"/>
          <p:cNvSpPr>
            <a:spLocks noGrp="1"/>
          </p:cNvSpPr>
          <p:nvPr>
            <p:ph type="sldNum" sz="quarter" idx="5"/>
          </p:nvPr>
        </p:nvSpPr>
        <p:spPr/>
        <p:txBody>
          <a:bodyPr/>
          <a:lstStyle/>
          <a:p>
            <a:fld id="{5CB6D403-6AFB-487E-8534-4A9AFF913DDA}" type="slidenum">
              <a:rPr lang="en-GB" smtClean="0"/>
              <a:t>10</a:t>
            </a:fld>
            <a:endParaRPr lang="en-GB"/>
          </a:p>
        </p:txBody>
      </p:sp>
    </p:spTree>
    <p:extLst>
      <p:ext uri="{BB962C8B-B14F-4D97-AF65-F5344CB8AC3E}">
        <p14:creationId xmlns:p14="http://schemas.microsoft.com/office/powerpoint/2010/main" val="2245166864"/>
      </p:ext>
    </p:extLst>
  </p:cSld>
  <p:clrMapOvr>
    <a:masterClrMapping/>
  </p:clrMapOvr>
</p:notes>
</file>

<file path=ppt/notesSlides/notesSlide1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BEBABF"/>
                </a:solidFill>
                <a:effectLst/>
                <a:latin typeface="+mn-lt"/>
              </a:rPr>
              <a:t>And I really appreciate how Kate Crawford reminds us that these technologies are neither artificial nor intelligent. What we call AI is built on human labour, and it is certainly not intelligent in the way humans are.</a:t>
            </a:r>
          </a:p>
        </p:txBody>
      </p:sp>
      <p:sp>
        <p:nvSpPr>
          <p:cNvPr id="4" name="Slide Number Placeholder 3"/>
          <p:cNvSpPr>
            <a:spLocks noGrp="1"/>
          </p:cNvSpPr>
          <p:nvPr>
            <p:ph type="sldNum" sz="quarter" idx="5"/>
          </p:nvPr>
        </p:nvSpPr>
        <p:spPr/>
        <p:txBody>
          <a:bodyPr/>
          <a:lstStyle/>
          <a:p>
            <a:fld id="{42DE052D-2111-4FEC-93E6-A769448A764D}" type="slidenum">
              <a:rPr lang="en-GB" smtClean="0"/>
              <a:t>11</a:t>
            </a:fld>
            <a:endParaRPr lang="en-GB"/>
          </a:p>
        </p:txBody>
      </p:sp>
    </p:spTree>
    <p:extLst>
      <p:ext uri="{BB962C8B-B14F-4D97-AF65-F5344CB8AC3E}">
        <p14:creationId xmlns:p14="http://schemas.microsoft.com/office/powerpoint/2010/main" val="2397358172"/>
      </p:ext>
    </p:extLst>
  </p:cSld>
  <p:clrMapOvr>
    <a:masterClrMapping/>
  </p:clrMapOvr>
</p:notes>
</file>

<file path=ppt/notesSlides/notesSlide1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open science, there are calls for open source AI that is transparent, reproducible, and </a:t>
            </a:r>
            <a:r>
              <a:rPr lang="en-US" dirty="0" err="1"/>
              <a:t>reusuable</a:t>
            </a:r>
            <a:r>
              <a:rPr lang="en-US" dirty="0"/>
              <a:t> by others. I agree with this, but what counts as open source or open AI is also not clearly defined.</a:t>
            </a:r>
          </a:p>
        </p:txBody>
      </p:sp>
      <p:sp>
        <p:nvSpPr>
          <p:cNvPr id="4" name="Slide Number Placeholder 3"/>
          <p:cNvSpPr>
            <a:spLocks noGrp="1"/>
          </p:cNvSpPr>
          <p:nvPr>
            <p:ph type="sldNum" sz="quarter" idx="5"/>
          </p:nvPr>
        </p:nvSpPr>
        <p:spPr/>
        <p:txBody>
          <a:bodyPr/>
          <a:lstStyle/>
          <a:p>
            <a:fld id="{42DE052D-2111-4FEC-93E6-A769448A764D}" type="slidenum">
              <a:rPr lang="en-GB" smtClean="0"/>
              <a:t>12</a:t>
            </a:fld>
            <a:endParaRPr lang="en-GB"/>
          </a:p>
        </p:txBody>
      </p:sp>
    </p:spTree>
    <p:extLst>
      <p:ext uri="{BB962C8B-B14F-4D97-AF65-F5344CB8AC3E}">
        <p14:creationId xmlns:p14="http://schemas.microsoft.com/office/powerpoint/2010/main" val="2808180514"/>
      </p:ext>
    </p:extLst>
  </p:cSld>
  <p:clrMapOvr>
    <a:masterClrMapping/>
  </p:clrMapOvr>
</p:notes>
</file>

<file path=ppt/notesSlides/notesSlide1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Meta released a large language model called Llama 2 and marketed it as open source. However, the license for Llama 2 actually came with many restrictions on who can use it and how they can use it. We can agree with disagree with these restrictions, but these restrictions mean that Llama 2 is categorically not open source as it has been widely defined for software.</a:t>
            </a:r>
          </a:p>
        </p:txBody>
      </p:sp>
      <p:sp>
        <p:nvSpPr>
          <p:cNvPr id="4" name="Slide Number Placeholder 3"/>
          <p:cNvSpPr>
            <a:spLocks noGrp="1"/>
          </p:cNvSpPr>
          <p:nvPr>
            <p:ph type="sldNum" sz="quarter" idx="5"/>
          </p:nvPr>
        </p:nvSpPr>
        <p:spPr/>
        <p:txBody>
          <a:bodyPr/>
          <a:lstStyle/>
          <a:p>
            <a:fld id="{42DE052D-2111-4FEC-93E6-A769448A764D}" type="slidenum">
              <a:rPr lang="en-GB" smtClean="0"/>
              <a:t>13</a:t>
            </a:fld>
            <a:endParaRPr lang="en-GB"/>
          </a:p>
        </p:txBody>
      </p:sp>
    </p:spTree>
    <p:extLst>
      <p:ext uri="{BB962C8B-B14F-4D97-AF65-F5344CB8AC3E}">
        <p14:creationId xmlns:p14="http://schemas.microsoft.com/office/powerpoint/2010/main" val="2746057212"/>
      </p:ext>
    </p:extLst>
  </p:cSld>
  <p:clrMapOvr>
    <a:masterClrMapping/>
  </p:clrMapOvr>
</p:notes>
</file>

<file path=ppt/notesSlides/notesSlide1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this paper by </a:t>
            </a:r>
            <a:r>
              <a:rPr lang="en-US" dirty="0" err="1"/>
              <a:t>Widder</a:t>
            </a:r>
            <a:r>
              <a:rPr lang="en-US" dirty="0"/>
              <a:t>, Whittaker, and West in 2023 about how ambiguity in words like AI and open source AI has created an opening for the big players to </a:t>
            </a:r>
            <a:r>
              <a:rPr lang="en-US" dirty="0" err="1"/>
              <a:t>openwash</a:t>
            </a:r>
            <a:r>
              <a:rPr lang="en-US" dirty="0"/>
              <a:t> their products. What happens here is that the word “open” becomes a very fuzzy term that feels good, while meaning very little at the same time. And this furthers the power that these big players hold over technology and society.</a:t>
            </a:r>
          </a:p>
        </p:txBody>
      </p:sp>
      <p:sp>
        <p:nvSpPr>
          <p:cNvPr id="4" name="Slide Number Placeholder 3"/>
          <p:cNvSpPr>
            <a:spLocks noGrp="1"/>
          </p:cNvSpPr>
          <p:nvPr>
            <p:ph type="sldNum" sz="quarter" idx="5"/>
          </p:nvPr>
        </p:nvSpPr>
        <p:spPr/>
        <p:txBody>
          <a:bodyPr/>
          <a:lstStyle/>
          <a:p>
            <a:fld id="{42DE052D-2111-4FEC-93E6-A769448A764D}" type="slidenum">
              <a:rPr lang="en-GB" smtClean="0"/>
              <a:t>14</a:t>
            </a:fld>
            <a:endParaRPr lang="en-GB"/>
          </a:p>
        </p:txBody>
      </p:sp>
    </p:spTree>
    <p:extLst>
      <p:ext uri="{BB962C8B-B14F-4D97-AF65-F5344CB8AC3E}">
        <p14:creationId xmlns:p14="http://schemas.microsoft.com/office/powerpoint/2010/main" val="2191189983"/>
      </p:ext>
    </p:extLst>
  </p:cSld>
  <p:clrMapOvr>
    <a:masterClrMapping/>
  </p:clrMapOvr>
</p:notes>
</file>

<file path=ppt/notesSlides/notesSlide1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is to say that what people call open source AI is often neither open, artificial, nor intelligent! For the purposes of today’s meeting, I think this is a major problem because when a term is taken to mean everything, it ends up meaning nothing. And…</a:t>
            </a:r>
          </a:p>
        </p:txBody>
      </p:sp>
      <p:sp>
        <p:nvSpPr>
          <p:cNvPr id="4" name="Slide Number Placeholder 3"/>
          <p:cNvSpPr>
            <a:spLocks noGrp="1"/>
          </p:cNvSpPr>
          <p:nvPr>
            <p:ph type="sldNum" sz="quarter" idx="5"/>
          </p:nvPr>
        </p:nvSpPr>
        <p:spPr/>
        <p:txBody>
          <a:bodyPr/>
          <a:lstStyle/>
          <a:p>
            <a:fld id="{42DE052D-2111-4FEC-93E6-A769448A764D}" type="slidenum">
              <a:rPr lang="en-GB" smtClean="0"/>
              <a:t>15</a:t>
            </a:fld>
            <a:endParaRPr lang="en-GB"/>
          </a:p>
        </p:txBody>
      </p:sp>
    </p:spTree>
    <p:extLst>
      <p:ext uri="{BB962C8B-B14F-4D97-AF65-F5344CB8AC3E}">
        <p14:creationId xmlns:p14="http://schemas.microsoft.com/office/powerpoint/2010/main" val="342734163"/>
      </p:ext>
    </p:extLst>
  </p:cSld>
  <p:clrMapOvr>
    <a:masterClrMapping/>
  </p:clrMapOvr>
</p:notes>
</file>

<file path=ppt/notesSlides/notesSlide1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societal impact of this ambiguity is that the wider public will trust science even less than they already do. What this means in practice is that we should be clear about what we mean when talking about AI. If there’s a specific underlying concept like machine learning, training large language models, and so on, then let us use more specific terms.</a:t>
            </a:r>
          </a:p>
        </p:txBody>
      </p:sp>
      <p:sp>
        <p:nvSpPr>
          <p:cNvPr id="4" name="Slide Number Placeholder 3"/>
          <p:cNvSpPr>
            <a:spLocks noGrp="1"/>
          </p:cNvSpPr>
          <p:nvPr>
            <p:ph type="sldNum" sz="quarter" idx="5"/>
          </p:nvPr>
        </p:nvSpPr>
        <p:spPr/>
        <p:txBody>
          <a:bodyPr/>
          <a:lstStyle/>
          <a:p>
            <a:fld id="{42DE052D-2111-4FEC-93E6-A769448A764D}" type="slidenum">
              <a:rPr lang="en-GB" smtClean="0"/>
              <a:t>16</a:t>
            </a:fld>
            <a:endParaRPr lang="en-GB"/>
          </a:p>
        </p:txBody>
      </p:sp>
    </p:spTree>
    <p:extLst>
      <p:ext uri="{BB962C8B-B14F-4D97-AF65-F5344CB8AC3E}">
        <p14:creationId xmlns:p14="http://schemas.microsoft.com/office/powerpoint/2010/main" val="4105686975"/>
      </p:ext>
    </p:extLst>
  </p:cSld>
  <p:clrMapOvr>
    <a:masterClrMapping/>
  </p:clrMapOvr>
</p:notes>
</file>

<file path=ppt/notesSlides/notesSlide1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cross-cutting work to collaboratively define terms like open source AI, and I believe the scientific research community should absolutely be part of this conversation. The Open Source Initiative is one of the leaders on this and I encourage everyone to check it out.</a:t>
            </a:r>
          </a:p>
          <a:p>
            <a:endParaRPr lang="en-US" dirty="0"/>
          </a:p>
          <a:p>
            <a:r>
              <a:rPr lang="en-US" dirty="0"/>
              <a:t>Having said that. Even though having clearly defined terminology can help us </a:t>
            </a:r>
            <a:r>
              <a:rPr lang="en-US" dirty="0" err="1"/>
              <a:t>conceptualise</a:t>
            </a:r>
            <a:r>
              <a:rPr lang="en-US" dirty="0"/>
              <a:t> and communicate issues around artificial intelligence…</a:t>
            </a:r>
          </a:p>
        </p:txBody>
      </p:sp>
      <p:sp>
        <p:nvSpPr>
          <p:cNvPr id="4" name="Slide Number Placeholder 3"/>
          <p:cNvSpPr>
            <a:spLocks noGrp="1"/>
          </p:cNvSpPr>
          <p:nvPr>
            <p:ph type="sldNum" sz="quarter" idx="5"/>
          </p:nvPr>
        </p:nvSpPr>
        <p:spPr/>
        <p:txBody>
          <a:bodyPr/>
          <a:lstStyle/>
          <a:p>
            <a:fld id="{42DE052D-2111-4FEC-93E6-A769448A764D}" type="slidenum">
              <a:rPr lang="en-GB" smtClean="0"/>
              <a:t>17</a:t>
            </a:fld>
            <a:endParaRPr lang="en-GB"/>
          </a:p>
        </p:txBody>
      </p:sp>
    </p:spTree>
    <p:extLst>
      <p:ext uri="{BB962C8B-B14F-4D97-AF65-F5344CB8AC3E}">
        <p14:creationId xmlns:p14="http://schemas.microsoft.com/office/powerpoint/2010/main" val="1194181247"/>
      </p:ext>
    </p:extLst>
  </p:cSld>
  <p:clrMapOvr>
    <a:masterClrMapping/>
  </p:clrMapOvr>
</p:notes>
</file>

<file path=ppt/notesSlides/notesSlide1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necessary but insufficient step for addressing those issues. Because being effective communication doesn’t solve problems by itself. Yes, words matter, and…</a:t>
            </a:r>
          </a:p>
        </p:txBody>
      </p:sp>
      <p:sp>
        <p:nvSpPr>
          <p:cNvPr id="4" name="Slide Number Placeholder 3"/>
          <p:cNvSpPr>
            <a:spLocks noGrp="1"/>
          </p:cNvSpPr>
          <p:nvPr>
            <p:ph type="sldNum" sz="quarter" idx="5"/>
          </p:nvPr>
        </p:nvSpPr>
        <p:spPr/>
        <p:txBody>
          <a:bodyPr/>
          <a:lstStyle/>
          <a:p>
            <a:fld id="{42DE052D-2111-4FEC-93E6-A769448A764D}" type="slidenum">
              <a:rPr lang="en-GB" smtClean="0"/>
              <a:t>18</a:t>
            </a:fld>
            <a:endParaRPr lang="en-GB"/>
          </a:p>
        </p:txBody>
      </p:sp>
    </p:spTree>
    <p:extLst>
      <p:ext uri="{BB962C8B-B14F-4D97-AF65-F5344CB8AC3E}">
        <p14:creationId xmlns:p14="http://schemas.microsoft.com/office/powerpoint/2010/main" val="1823039990"/>
      </p:ext>
    </p:extLst>
  </p:cSld>
  <p:clrMapOvr>
    <a:masterClrMapping/>
  </p:clrMapOvr>
</p:notes>
</file>

<file path=ppt/notesSlides/notesSlide1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GB" b="0" dirty="0">
                <a:solidFill>
                  <a:srgbClr val="BEBABF"/>
                </a:solidFill>
                <a:effectLst/>
                <a:latin typeface="Calibri" panose="020F0502020204030204" pitchFamily="34" charset="0"/>
                <a:cs typeface="Calibri" panose="020F0502020204030204" pitchFamily="34" charset="0"/>
              </a:rPr>
              <a:t>…and outcomes also matter. And once again, there is a lot of work in this space on topics like reproducibility which is important in scientific research, to others like democracy, trustworthiness, inclusion, accountability, to safety. </a:t>
            </a:r>
          </a:p>
        </p:txBody>
      </p:sp>
      <p:sp>
        <p:nvSpPr>
          <p:cNvPr id="4" name="Slide Number Placeholder 3"/>
          <p:cNvSpPr>
            <a:spLocks noGrp="1"/>
          </p:cNvSpPr>
          <p:nvPr>
            <p:ph type="sldNum" sz="quarter" idx="5"/>
          </p:nvPr>
        </p:nvSpPr>
        <p:spPr/>
        <p:txBody>
          <a:bodyPr/>
          <a:lstStyle/>
          <a:p>
            <a:fld id="{5CB6D403-6AFB-487E-8534-4A9AFF913DDA}" type="slidenum">
              <a:rPr lang="en-GB" smtClean="0"/>
              <a:t>19</a:t>
            </a:fld>
            <a:endParaRPr lang="en-GB"/>
          </a:p>
        </p:txBody>
      </p:sp>
    </p:spTree>
    <p:extLst>
      <p:ext uri="{BB962C8B-B14F-4D97-AF65-F5344CB8AC3E}">
        <p14:creationId xmlns:p14="http://schemas.microsoft.com/office/powerpoint/2010/main" val="4156826083"/>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engineering paper published by Elsevier made the rounds because…</a:t>
            </a:r>
          </a:p>
        </p:txBody>
      </p:sp>
      <p:sp>
        <p:nvSpPr>
          <p:cNvPr id="4" name="Slide Number Placeholder 3"/>
          <p:cNvSpPr>
            <a:spLocks noGrp="1"/>
          </p:cNvSpPr>
          <p:nvPr>
            <p:ph type="sldNum" sz="quarter" idx="5"/>
          </p:nvPr>
        </p:nvSpPr>
        <p:spPr/>
        <p:txBody>
          <a:bodyPr/>
          <a:lstStyle/>
          <a:p>
            <a:fld id="{42DE052D-2111-4FEC-93E6-A769448A764D}" type="slidenum">
              <a:rPr lang="en-GB" smtClean="0"/>
              <a:t>2</a:t>
            </a:fld>
            <a:endParaRPr lang="en-GB"/>
          </a:p>
        </p:txBody>
      </p:sp>
    </p:spTree>
    <p:extLst>
      <p:ext uri="{BB962C8B-B14F-4D97-AF65-F5344CB8AC3E}">
        <p14:creationId xmlns:p14="http://schemas.microsoft.com/office/powerpoint/2010/main" val="1136554380"/>
      </p:ext>
    </p:extLst>
  </p:cSld>
  <p:clrMapOvr>
    <a:masterClrMapping/>
  </p:clrMapOvr>
</p:notes>
</file>

<file path=ppt/notesSlides/notesSlide2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source AI is the beginning, and serves as the foundation for outcomes we care about.</a:t>
            </a:r>
          </a:p>
        </p:txBody>
      </p:sp>
      <p:sp>
        <p:nvSpPr>
          <p:cNvPr id="4" name="Slide Number Placeholder 3"/>
          <p:cNvSpPr>
            <a:spLocks noGrp="1"/>
          </p:cNvSpPr>
          <p:nvPr>
            <p:ph type="sldNum" sz="quarter" idx="5"/>
          </p:nvPr>
        </p:nvSpPr>
        <p:spPr/>
        <p:txBody>
          <a:bodyPr/>
          <a:lstStyle/>
          <a:p>
            <a:fld id="{42DE052D-2111-4FEC-93E6-A769448A764D}" type="slidenum">
              <a:rPr lang="en-GB" smtClean="0"/>
              <a:t>20</a:t>
            </a:fld>
            <a:endParaRPr lang="en-GB"/>
          </a:p>
        </p:txBody>
      </p:sp>
    </p:spTree>
    <p:extLst>
      <p:ext uri="{BB962C8B-B14F-4D97-AF65-F5344CB8AC3E}">
        <p14:creationId xmlns:p14="http://schemas.microsoft.com/office/powerpoint/2010/main" val="971831833"/>
      </p:ext>
    </p:extLst>
  </p:cSld>
  <p:clrMapOvr>
    <a:masterClrMapping/>
  </p:clrMapOvr>
</p:notes>
</file>

<file path=ppt/notesSlides/notesSlide2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really like the work by the Mozilla Foundation, such as their thinking about trustworthy AI and the need for openness, competition, and accountability. There are so outcomes for us to consider, and…</a:t>
            </a:r>
          </a:p>
        </p:txBody>
      </p:sp>
      <p:sp>
        <p:nvSpPr>
          <p:cNvPr id="4" name="Slide Number Placeholder 3"/>
          <p:cNvSpPr>
            <a:spLocks noGrp="1"/>
          </p:cNvSpPr>
          <p:nvPr>
            <p:ph type="sldNum" sz="quarter" idx="5"/>
          </p:nvPr>
        </p:nvSpPr>
        <p:spPr/>
        <p:txBody>
          <a:bodyPr/>
          <a:lstStyle/>
          <a:p>
            <a:fld id="{42DE052D-2111-4FEC-93E6-A769448A764D}" type="slidenum">
              <a:rPr lang="en-GB" smtClean="0"/>
              <a:t>21</a:t>
            </a:fld>
            <a:endParaRPr lang="en-GB"/>
          </a:p>
        </p:txBody>
      </p:sp>
    </p:spTree>
    <p:extLst>
      <p:ext uri="{BB962C8B-B14F-4D97-AF65-F5344CB8AC3E}">
        <p14:creationId xmlns:p14="http://schemas.microsoft.com/office/powerpoint/2010/main" val="644905459"/>
      </p:ext>
    </p:extLst>
  </p:cSld>
  <p:clrMapOvr>
    <a:masterClrMapping/>
  </p:clrMapOvr>
</p:notes>
</file>

<file path=ppt/notesSlides/notesSlide2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things more concrete, I want to focus on a real world example which </a:t>
            </a:r>
            <a:r>
              <a:rPr lang="en-GB" b="0" dirty="0">
                <a:solidFill>
                  <a:srgbClr val="BEBABF"/>
                </a:solidFill>
                <a:effectLst/>
                <a:latin typeface="+mn-lt"/>
              </a:rPr>
              <a:t>challenges us to think more deeply about what outcomes we want to see. To make this point…</a:t>
            </a:r>
            <a:endParaRPr lang="en-US" dirty="0"/>
          </a:p>
        </p:txBody>
      </p:sp>
      <p:sp>
        <p:nvSpPr>
          <p:cNvPr id="4" name="Slide Number Placeholder 3"/>
          <p:cNvSpPr>
            <a:spLocks noGrp="1"/>
          </p:cNvSpPr>
          <p:nvPr>
            <p:ph type="sldNum" sz="quarter" idx="5"/>
          </p:nvPr>
        </p:nvSpPr>
        <p:spPr/>
        <p:txBody>
          <a:bodyPr/>
          <a:lstStyle/>
          <a:p>
            <a:fld id="{42DE052D-2111-4FEC-93E6-A769448A764D}" type="slidenum">
              <a:rPr lang="en-GB" smtClean="0"/>
              <a:t>22</a:t>
            </a:fld>
            <a:endParaRPr lang="en-GB"/>
          </a:p>
        </p:txBody>
      </p:sp>
    </p:spTree>
    <p:extLst>
      <p:ext uri="{BB962C8B-B14F-4D97-AF65-F5344CB8AC3E}">
        <p14:creationId xmlns:p14="http://schemas.microsoft.com/office/powerpoint/2010/main" val="3952171883"/>
      </p:ext>
    </p:extLst>
  </p:cSld>
  <p:clrMapOvr>
    <a:masterClrMapping/>
  </p:clrMapOvr>
</p:notes>
</file>

<file path=ppt/notesSlides/notesSlide2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a:t>
            </a:r>
            <a:r>
              <a:rPr lang="en-US" dirty="0" err="1"/>
              <a:t>realise</a:t>
            </a:r>
            <a:r>
              <a:rPr lang="en-US" dirty="0"/>
              <a:t> that what’s often called “artificial intelligence” is foundationally similar to autocorrect. In this case, your typing input is fed into a statistical model that suggests the correct spelling for a word. Now, I know this is simplifying things a bit, and not to </a:t>
            </a:r>
            <a:r>
              <a:rPr lang="en-US" dirty="0" err="1"/>
              <a:t>minimise</a:t>
            </a:r>
            <a:r>
              <a:rPr lang="en-US" dirty="0"/>
              <a:t> the amazing math and computer science research that went into it, but…</a:t>
            </a:r>
          </a:p>
        </p:txBody>
      </p:sp>
      <p:sp>
        <p:nvSpPr>
          <p:cNvPr id="4" name="Slide Number Placeholder 3"/>
          <p:cNvSpPr>
            <a:spLocks noGrp="1"/>
          </p:cNvSpPr>
          <p:nvPr>
            <p:ph type="sldNum" sz="quarter" idx="5"/>
          </p:nvPr>
        </p:nvSpPr>
        <p:spPr/>
        <p:txBody>
          <a:bodyPr/>
          <a:lstStyle/>
          <a:p>
            <a:fld id="{42DE052D-2111-4FEC-93E6-A769448A764D}" type="slidenum">
              <a:rPr lang="en-GB" smtClean="0"/>
              <a:t>23</a:t>
            </a:fld>
            <a:endParaRPr lang="en-GB"/>
          </a:p>
        </p:txBody>
      </p:sp>
    </p:spTree>
    <p:extLst>
      <p:ext uri="{BB962C8B-B14F-4D97-AF65-F5344CB8AC3E}">
        <p14:creationId xmlns:p14="http://schemas.microsoft.com/office/powerpoint/2010/main" val="2959414362"/>
      </p:ext>
    </p:extLst>
  </p:cSld>
  <p:clrMapOvr>
    <a:masterClrMapping/>
  </p:clrMapOvr>
</p:notes>
</file>

<file path=ppt/notesSlides/notesSlide2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 language models underlying much of generative AI today is – on a high level – an autocorrect that runs some very </a:t>
            </a:r>
            <a:r>
              <a:rPr lang="en-US" dirty="0" err="1"/>
              <a:t>very</a:t>
            </a:r>
            <a:r>
              <a:rPr lang="en-US" dirty="0"/>
              <a:t> sophisticated statistics on your input to produce natural feeling outputs. It’s important to know this because enormous amounts of human </a:t>
            </a:r>
            <a:r>
              <a:rPr lang="en-US" dirty="0" err="1"/>
              <a:t>labour</a:t>
            </a:r>
            <a:r>
              <a:rPr lang="en-US" dirty="0"/>
              <a:t> goes into labelling the huge datasets used to train these models.</a:t>
            </a:r>
          </a:p>
        </p:txBody>
      </p:sp>
      <p:sp>
        <p:nvSpPr>
          <p:cNvPr id="4" name="Slide Number Placeholder 3"/>
          <p:cNvSpPr>
            <a:spLocks noGrp="1"/>
          </p:cNvSpPr>
          <p:nvPr>
            <p:ph type="sldNum" sz="quarter" idx="5"/>
          </p:nvPr>
        </p:nvSpPr>
        <p:spPr/>
        <p:txBody>
          <a:bodyPr/>
          <a:lstStyle/>
          <a:p>
            <a:fld id="{42DE052D-2111-4FEC-93E6-A769448A764D}" type="slidenum">
              <a:rPr lang="en-GB" smtClean="0"/>
              <a:t>24</a:t>
            </a:fld>
            <a:endParaRPr lang="en-GB"/>
          </a:p>
        </p:txBody>
      </p:sp>
    </p:spTree>
    <p:extLst>
      <p:ext uri="{BB962C8B-B14F-4D97-AF65-F5344CB8AC3E}">
        <p14:creationId xmlns:p14="http://schemas.microsoft.com/office/powerpoint/2010/main" val="665001482"/>
      </p:ext>
    </p:extLst>
  </p:cSld>
  <p:clrMapOvr>
    <a:masterClrMapping/>
  </p:clrMapOvr>
</p:notes>
</file>

<file path=ppt/notesSlides/notesSlide2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https://arstechnica.com/information-technology/2018/01/we-test-the-worlds-first-amazon-go-watch-you-shop-grocery-store/ ]</a:t>
            </a:r>
          </a:p>
        </p:txBody>
      </p:sp>
      <p:sp>
        <p:nvSpPr>
          <p:cNvPr id="4" name="Slide Number Placeholder 3"/>
          <p:cNvSpPr>
            <a:spLocks noGrp="1"/>
          </p:cNvSpPr>
          <p:nvPr>
            <p:ph type="sldNum" sz="quarter" idx="5"/>
          </p:nvPr>
        </p:nvSpPr>
        <p:spPr/>
        <p:txBody>
          <a:bodyPr/>
          <a:lstStyle/>
          <a:p>
            <a:fld id="{42DE052D-2111-4FEC-93E6-A769448A764D}" type="slidenum">
              <a:rPr lang="en-GB" smtClean="0"/>
              <a:t>25</a:t>
            </a:fld>
            <a:endParaRPr lang="en-GB"/>
          </a:p>
        </p:txBody>
      </p:sp>
    </p:spTree>
    <p:extLst>
      <p:ext uri="{BB962C8B-B14F-4D97-AF65-F5344CB8AC3E}">
        <p14:creationId xmlns:p14="http://schemas.microsoft.com/office/powerpoint/2010/main" val="862532217"/>
      </p:ext>
    </p:extLst>
  </p:cSld>
  <p:clrMapOvr>
    <a:masterClrMapping/>
  </p:clrMapOvr>
</p:notes>
</file>

<file path=ppt/notesSlides/notesSlide2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this time last year (2023), workers for the companies behind </a:t>
            </a:r>
            <a:r>
              <a:rPr lang="en-US" dirty="0" err="1"/>
              <a:t>ChatGPT</a:t>
            </a:r>
            <a:r>
              <a:rPr lang="en-US" dirty="0"/>
              <a:t>, </a:t>
            </a:r>
            <a:r>
              <a:rPr lang="en-US" dirty="0" err="1"/>
              <a:t>TikTok</a:t>
            </a:r>
            <a:r>
              <a:rPr lang="en-US" dirty="0"/>
              <a:t>, and Facebook formed a union in response to the horrible working conditions they had to put up with.</a:t>
            </a:r>
          </a:p>
        </p:txBody>
      </p:sp>
      <p:sp>
        <p:nvSpPr>
          <p:cNvPr id="4" name="Slide Number Placeholder 3"/>
          <p:cNvSpPr>
            <a:spLocks noGrp="1"/>
          </p:cNvSpPr>
          <p:nvPr>
            <p:ph type="sldNum" sz="quarter" idx="5"/>
          </p:nvPr>
        </p:nvSpPr>
        <p:spPr/>
        <p:txBody>
          <a:bodyPr/>
          <a:lstStyle/>
          <a:p>
            <a:fld id="{42DE052D-2111-4FEC-93E6-A769448A764D}" type="slidenum">
              <a:rPr lang="en-GB" smtClean="0"/>
              <a:t>26</a:t>
            </a:fld>
            <a:endParaRPr lang="en-GB"/>
          </a:p>
        </p:txBody>
      </p:sp>
    </p:spTree>
    <p:extLst>
      <p:ext uri="{BB962C8B-B14F-4D97-AF65-F5344CB8AC3E}">
        <p14:creationId xmlns:p14="http://schemas.microsoft.com/office/powerpoint/2010/main" val="916515044"/>
      </p:ext>
    </p:extLst>
  </p:cSld>
  <p:clrMapOvr>
    <a:masterClrMapping/>
  </p:clrMapOvr>
</p:notes>
</file>

<file path=ppt/notesSlides/notesSlide2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behind the “artificial intelligence” façade is that many of them are sweatshop workers who manually label training data.</a:t>
            </a:r>
          </a:p>
          <a:p>
            <a:endParaRPr lang="en-US" dirty="0"/>
          </a:p>
          <a:p>
            <a:r>
              <a:rPr lang="en-US" dirty="0"/>
              <a:t>For </a:t>
            </a:r>
            <a:r>
              <a:rPr lang="en-US" dirty="0" err="1"/>
              <a:t>ChatGPT</a:t>
            </a:r>
            <a:r>
              <a:rPr lang="en-US" dirty="0"/>
              <a:t>, these sweatshop workers where hired to tag and filter text that describes extremely graphic details like sexual abuse, murder, suicide, or torture.</a:t>
            </a:r>
          </a:p>
          <a:p>
            <a:endParaRPr lang="en-US" dirty="0"/>
          </a:p>
          <a:p>
            <a:r>
              <a:rPr lang="en-US" dirty="0"/>
              <a:t>[from the article: “violence, hate speech, and sexual abuse”, “graphic detail like child sexual abuse, bestiality, murder, suicide, torture, self harm, and incest”.]</a:t>
            </a:r>
          </a:p>
        </p:txBody>
      </p:sp>
      <p:sp>
        <p:nvSpPr>
          <p:cNvPr id="4" name="Slide Number Placeholder 3"/>
          <p:cNvSpPr>
            <a:spLocks noGrp="1"/>
          </p:cNvSpPr>
          <p:nvPr>
            <p:ph type="sldNum" sz="quarter" idx="5"/>
          </p:nvPr>
        </p:nvSpPr>
        <p:spPr/>
        <p:txBody>
          <a:bodyPr/>
          <a:lstStyle/>
          <a:p>
            <a:fld id="{42DE052D-2111-4FEC-93E6-A769448A764D}" type="slidenum">
              <a:rPr lang="en-GB" smtClean="0"/>
              <a:t>27</a:t>
            </a:fld>
            <a:endParaRPr lang="en-GB"/>
          </a:p>
        </p:txBody>
      </p:sp>
    </p:spTree>
    <p:extLst>
      <p:ext uri="{BB962C8B-B14F-4D97-AF65-F5344CB8AC3E}">
        <p14:creationId xmlns:p14="http://schemas.microsoft.com/office/powerpoint/2010/main" val="3728252174"/>
      </p:ext>
    </p:extLst>
  </p:cSld>
  <p:clrMapOvr>
    <a:masterClrMapping/>
  </p:clrMapOvr>
</p:notes>
</file>

<file path=ppt/notesSlides/notesSlide2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BEBABF"/>
                </a:solidFill>
                <a:effectLst/>
                <a:latin typeface="+mn-lt"/>
              </a:rPr>
              <a:t>This reminds us of how “artificial intelligence” is neither artificial nor intelligent, and it has become a smokescreen for deeper issues like…</a:t>
            </a:r>
          </a:p>
        </p:txBody>
      </p:sp>
      <p:sp>
        <p:nvSpPr>
          <p:cNvPr id="4" name="Slide Number Placeholder 3"/>
          <p:cNvSpPr>
            <a:spLocks noGrp="1"/>
          </p:cNvSpPr>
          <p:nvPr>
            <p:ph type="sldNum" sz="quarter" idx="5"/>
          </p:nvPr>
        </p:nvSpPr>
        <p:spPr/>
        <p:txBody>
          <a:bodyPr/>
          <a:lstStyle/>
          <a:p>
            <a:fld id="{42DE052D-2111-4FEC-93E6-A769448A764D}" type="slidenum">
              <a:rPr lang="en-GB" smtClean="0"/>
              <a:t>28</a:t>
            </a:fld>
            <a:endParaRPr lang="en-GB"/>
          </a:p>
        </p:txBody>
      </p:sp>
    </p:spTree>
    <p:extLst>
      <p:ext uri="{BB962C8B-B14F-4D97-AF65-F5344CB8AC3E}">
        <p14:creationId xmlns:p14="http://schemas.microsoft.com/office/powerpoint/2010/main" val="2995729850"/>
      </p:ext>
    </p:extLst>
  </p:cSld>
  <p:clrMapOvr>
    <a:masterClrMapping/>
  </p:clrMapOvr>
</p:notes>
</file>

<file path=ppt/notesSlides/notesSlide2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BEBABF"/>
                </a:solidFill>
                <a:effectLst/>
                <a:latin typeface="+mn-lt"/>
              </a:rPr>
              <a:t>…how labour is not being replaced by machines when in fact it is being displaced and made even more invisible.</a:t>
            </a:r>
          </a:p>
        </p:txBody>
      </p:sp>
      <p:sp>
        <p:nvSpPr>
          <p:cNvPr id="4" name="Slide Number Placeholder 3"/>
          <p:cNvSpPr>
            <a:spLocks noGrp="1"/>
          </p:cNvSpPr>
          <p:nvPr>
            <p:ph type="sldNum" sz="quarter" idx="5"/>
          </p:nvPr>
        </p:nvSpPr>
        <p:spPr/>
        <p:txBody>
          <a:bodyPr/>
          <a:lstStyle/>
          <a:p>
            <a:fld id="{42DE052D-2111-4FEC-93E6-A769448A764D}" type="slidenum">
              <a:rPr lang="en-GB" smtClean="0"/>
              <a:t>29</a:t>
            </a:fld>
            <a:endParaRPr lang="en-GB"/>
          </a:p>
        </p:txBody>
      </p:sp>
    </p:spTree>
    <p:extLst>
      <p:ext uri="{BB962C8B-B14F-4D97-AF65-F5344CB8AC3E}">
        <p14:creationId xmlns:p14="http://schemas.microsoft.com/office/powerpoint/2010/main" val="1953928278"/>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soon as you start reading the introduction, you’ll see that…</a:t>
            </a:r>
          </a:p>
        </p:txBody>
      </p:sp>
      <p:sp>
        <p:nvSpPr>
          <p:cNvPr id="4" name="Slide Number Placeholder 3"/>
          <p:cNvSpPr>
            <a:spLocks noGrp="1"/>
          </p:cNvSpPr>
          <p:nvPr>
            <p:ph type="sldNum" sz="quarter" idx="5"/>
          </p:nvPr>
        </p:nvSpPr>
        <p:spPr/>
        <p:txBody>
          <a:bodyPr/>
          <a:lstStyle/>
          <a:p>
            <a:fld id="{42DE052D-2111-4FEC-93E6-A769448A764D}" type="slidenum">
              <a:rPr lang="en-GB" smtClean="0"/>
              <a:t>3</a:t>
            </a:fld>
            <a:endParaRPr lang="en-GB"/>
          </a:p>
        </p:txBody>
      </p:sp>
    </p:spTree>
    <p:extLst>
      <p:ext uri="{BB962C8B-B14F-4D97-AF65-F5344CB8AC3E}">
        <p14:creationId xmlns:p14="http://schemas.microsoft.com/office/powerpoint/2010/main" val="1292869303"/>
      </p:ext>
    </p:extLst>
  </p:cSld>
  <p:clrMapOvr>
    <a:masterClrMapping/>
  </p:clrMapOvr>
</p:notes>
</file>

<file path=ppt/notesSlides/notesSlide3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we think about what outcomes we want to see, we must consider underlying problems like outsourcing, </a:t>
            </a:r>
            <a:r>
              <a:rPr lang="en-US" dirty="0" err="1"/>
              <a:t>labour</a:t>
            </a:r>
            <a:r>
              <a:rPr lang="en-US" dirty="0"/>
              <a:t> rights, or colonialism. </a:t>
            </a:r>
          </a:p>
        </p:txBody>
      </p:sp>
      <p:sp>
        <p:nvSpPr>
          <p:cNvPr id="4" name="Slide Number Placeholder 3"/>
          <p:cNvSpPr>
            <a:spLocks noGrp="1"/>
          </p:cNvSpPr>
          <p:nvPr>
            <p:ph type="sldNum" sz="quarter" idx="5"/>
          </p:nvPr>
        </p:nvSpPr>
        <p:spPr/>
        <p:txBody>
          <a:bodyPr/>
          <a:lstStyle/>
          <a:p>
            <a:fld id="{42DE052D-2111-4FEC-93E6-A769448A764D}" type="slidenum">
              <a:rPr lang="en-GB" smtClean="0"/>
              <a:t>30</a:t>
            </a:fld>
            <a:endParaRPr lang="en-GB"/>
          </a:p>
        </p:txBody>
      </p:sp>
    </p:spTree>
    <p:extLst>
      <p:ext uri="{BB962C8B-B14F-4D97-AF65-F5344CB8AC3E}">
        <p14:creationId xmlns:p14="http://schemas.microsoft.com/office/powerpoint/2010/main" val="2623755823"/>
      </p:ext>
    </p:extLst>
  </p:cSld>
  <p:clrMapOvr>
    <a:masterClrMapping/>
  </p:clrMapOvr>
</p:notes>
</file>

<file path=ppt/notesSlides/notesSlide3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does this have to do with scientific research?</a:t>
            </a:r>
          </a:p>
        </p:txBody>
      </p:sp>
      <p:sp>
        <p:nvSpPr>
          <p:cNvPr id="4" name="Slide Number Placeholder 3"/>
          <p:cNvSpPr>
            <a:spLocks noGrp="1"/>
          </p:cNvSpPr>
          <p:nvPr>
            <p:ph type="sldNum" sz="quarter" idx="5"/>
          </p:nvPr>
        </p:nvSpPr>
        <p:spPr/>
        <p:txBody>
          <a:bodyPr/>
          <a:lstStyle/>
          <a:p>
            <a:fld id="{42DE052D-2111-4FEC-93E6-A769448A764D}" type="slidenum">
              <a:rPr lang="en-GB" smtClean="0"/>
              <a:t>31</a:t>
            </a:fld>
            <a:endParaRPr lang="en-GB"/>
          </a:p>
        </p:txBody>
      </p:sp>
    </p:spTree>
    <p:extLst>
      <p:ext uri="{BB962C8B-B14F-4D97-AF65-F5344CB8AC3E}">
        <p14:creationId xmlns:p14="http://schemas.microsoft.com/office/powerpoint/2010/main" val="1703727574"/>
      </p:ext>
    </p:extLst>
  </p:cSld>
  <p:clrMapOvr>
    <a:masterClrMapping/>
  </p:clrMapOvr>
</p:notes>
</file>

<file path=ppt/notesSlides/notesSlide3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there are similar things happening, where what some people call “crowd science” is used as a research methodology, where academic scientists crowdsource data collection and data labelling to online volunteers. </a:t>
            </a:r>
          </a:p>
          <a:p>
            <a:endParaRPr lang="en-US" dirty="0"/>
          </a:p>
          <a:p>
            <a:r>
              <a:rPr lang="en-US" dirty="0"/>
              <a:t>To be clear, there are positive things that can come from this, for example some scientists build crowdsourcing into science outreach and engagement activities, and there are ways to integrate crowd science into science education.</a:t>
            </a:r>
          </a:p>
        </p:txBody>
      </p:sp>
      <p:sp>
        <p:nvSpPr>
          <p:cNvPr id="4" name="Slide Number Placeholder 3"/>
          <p:cNvSpPr>
            <a:spLocks noGrp="1"/>
          </p:cNvSpPr>
          <p:nvPr>
            <p:ph type="sldNum" sz="quarter" idx="5"/>
          </p:nvPr>
        </p:nvSpPr>
        <p:spPr/>
        <p:txBody>
          <a:bodyPr/>
          <a:lstStyle/>
          <a:p>
            <a:fld id="{42DE052D-2111-4FEC-93E6-A769448A764D}" type="slidenum">
              <a:rPr lang="en-GB" smtClean="0"/>
              <a:t>32</a:t>
            </a:fld>
            <a:endParaRPr lang="en-GB"/>
          </a:p>
        </p:txBody>
      </p:sp>
    </p:spTree>
    <p:extLst>
      <p:ext uri="{BB962C8B-B14F-4D97-AF65-F5344CB8AC3E}">
        <p14:creationId xmlns:p14="http://schemas.microsoft.com/office/powerpoint/2010/main" val="3606816719"/>
      </p:ext>
    </p:extLst>
  </p:cSld>
  <p:clrMapOvr>
    <a:masterClrMapping/>
  </p:clrMapOvr>
</p:notes>
</file>

<file path=ppt/notesSlides/notesSlide3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I’ve reviewed many scientific papers about this over the years, and some are really focused on how crowdsourcing is a way to shorten the time needed to process data, and to lower costs for the scientist. </a:t>
            </a:r>
          </a:p>
          <a:p>
            <a:endParaRPr lang="en-US" dirty="0"/>
          </a:p>
          <a:p>
            <a:r>
              <a:rPr lang="en-US" dirty="0"/>
              <a:t>Right now, a lot of this is being used to train machine learning models and other AI applications. And I feel there is a risk that parts of the scientific community is inadvertently perpetuate not just the hype around AI, but also the exploitation of people.</a:t>
            </a:r>
          </a:p>
        </p:txBody>
      </p:sp>
      <p:sp>
        <p:nvSpPr>
          <p:cNvPr id="4" name="Slide Number Placeholder 3"/>
          <p:cNvSpPr>
            <a:spLocks noGrp="1"/>
          </p:cNvSpPr>
          <p:nvPr>
            <p:ph type="sldNum" sz="quarter" idx="5"/>
          </p:nvPr>
        </p:nvSpPr>
        <p:spPr/>
        <p:txBody>
          <a:bodyPr/>
          <a:lstStyle/>
          <a:p>
            <a:fld id="{42DE052D-2111-4FEC-93E6-A769448A764D}" type="slidenum">
              <a:rPr lang="en-GB" smtClean="0"/>
              <a:t>33</a:t>
            </a:fld>
            <a:endParaRPr lang="en-GB"/>
          </a:p>
        </p:txBody>
      </p:sp>
    </p:spTree>
    <p:extLst>
      <p:ext uri="{BB962C8B-B14F-4D97-AF65-F5344CB8AC3E}">
        <p14:creationId xmlns:p14="http://schemas.microsoft.com/office/powerpoint/2010/main" val="1693478780"/>
      </p:ext>
    </p:extLst>
  </p:cSld>
  <p:clrMapOvr>
    <a:masterClrMapping/>
  </p:clrMapOvr>
</p:notes>
</file>

<file path=ppt/notesSlides/notesSlide3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give these examples because I think that we, as members of the scientific community, should go outside of the ivory tower and engage with wider efforts to think about what outcomes we’d like to see in a world with AI. For instance, what can we learn from </a:t>
            </a:r>
            <a:r>
              <a:rPr lang="en-US" dirty="0" err="1"/>
              <a:t>labour</a:t>
            </a:r>
            <a:r>
              <a:rPr lang="en-US" dirty="0"/>
              <a:t> movements to inform more equitable practices when doing crowd science? </a:t>
            </a:r>
          </a:p>
          <a:p>
            <a:endParaRPr lang="en-US" dirty="0"/>
          </a:p>
          <a:p>
            <a:r>
              <a:rPr lang="en-US" dirty="0"/>
              <a:t>This is just one possibility for thinking about outcomes for science.</a:t>
            </a:r>
          </a:p>
        </p:txBody>
      </p:sp>
      <p:sp>
        <p:nvSpPr>
          <p:cNvPr id="4" name="Slide Number Placeholder 3"/>
          <p:cNvSpPr>
            <a:spLocks noGrp="1"/>
          </p:cNvSpPr>
          <p:nvPr>
            <p:ph type="sldNum" sz="quarter" idx="5"/>
          </p:nvPr>
        </p:nvSpPr>
        <p:spPr/>
        <p:txBody>
          <a:bodyPr/>
          <a:lstStyle/>
          <a:p>
            <a:fld id="{42DE052D-2111-4FEC-93E6-A769448A764D}" type="slidenum">
              <a:rPr lang="en-GB" smtClean="0"/>
              <a:t>34</a:t>
            </a:fld>
            <a:endParaRPr lang="en-GB"/>
          </a:p>
        </p:txBody>
      </p:sp>
    </p:spTree>
    <p:extLst>
      <p:ext uri="{BB962C8B-B14F-4D97-AF65-F5344CB8AC3E}">
        <p14:creationId xmlns:p14="http://schemas.microsoft.com/office/powerpoint/2010/main" val="2111138571"/>
      </p:ext>
    </p:extLst>
  </p:cSld>
  <p:clrMapOvr>
    <a:masterClrMapping/>
  </p:clrMapOvr>
</p:notes>
</file>

<file path=ppt/notesSlides/notesSlide3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GB" b="0" dirty="0">
                <a:solidFill>
                  <a:srgbClr val="BEBABF"/>
                </a:solidFill>
                <a:effectLst/>
                <a:latin typeface="Calibri" panose="020F0502020204030204" pitchFamily="34" charset="0"/>
                <a:cs typeface="Calibri" panose="020F0502020204030204" pitchFamily="34" charset="0"/>
              </a:rPr>
              <a:t>And the third thing I want to cover is what AI means for open science. To do this…</a:t>
            </a:r>
          </a:p>
        </p:txBody>
      </p:sp>
      <p:sp>
        <p:nvSpPr>
          <p:cNvPr id="4" name="Slide Number Placeholder 3"/>
          <p:cNvSpPr>
            <a:spLocks noGrp="1"/>
          </p:cNvSpPr>
          <p:nvPr>
            <p:ph type="sldNum" sz="quarter" idx="5"/>
          </p:nvPr>
        </p:nvSpPr>
        <p:spPr/>
        <p:txBody>
          <a:bodyPr/>
          <a:lstStyle/>
          <a:p>
            <a:fld id="{5CB6D403-6AFB-487E-8534-4A9AFF913DDA}" type="slidenum">
              <a:rPr lang="en-GB" smtClean="0"/>
              <a:t>35</a:t>
            </a:fld>
            <a:endParaRPr lang="en-GB"/>
          </a:p>
        </p:txBody>
      </p:sp>
    </p:spTree>
    <p:extLst>
      <p:ext uri="{BB962C8B-B14F-4D97-AF65-F5344CB8AC3E}">
        <p14:creationId xmlns:p14="http://schemas.microsoft.com/office/powerpoint/2010/main" val="1348792553"/>
      </p:ext>
    </p:extLst>
  </p:cSld>
  <p:clrMapOvr>
    <a:masterClrMapping/>
  </p:clrMapOvr>
</p:notes>
</file>

<file path=ppt/notesSlides/notesSlide3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take us back to this extraordinary generated figure of a lab rat. One response that we might have to AI-generated papers or peer reviews…</a:t>
            </a:r>
          </a:p>
        </p:txBody>
      </p:sp>
      <p:sp>
        <p:nvSpPr>
          <p:cNvPr id="4" name="Slide Number Placeholder 3"/>
          <p:cNvSpPr>
            <a:spLocks noGrp="1"/>
          </p:cNvSpPr>
          <p:nvPr>
            <p:ph type="sldNum" sz="quarter" idx="5"/>
          </p:nvPr>
        </p:nvSpPr>
        <p:spPr/>
        <p:txBody>
          <a:bodyPr/>
          <a:lstStyle/>
          <a:p>
            <a:fld id="{42DE052D-2111-4FEC-93E6-A769448A764D}" type="slidenum">
              <a:rPr lang="en-GB" smtClean="0"/>
              <a:t>36</a:t>
            </a:fld>
            <a:endParaRPr lang="en-GB"/>
          </a:p>
        </p:txBody>
      </p:sp>
    </p:spTree>
    <p:extLst>
      <p:ext uri="{BB962C8B-B14F-4D97-AF65-F5344CB8AC3E}">
        <p14:creationId xmlns:p14="http://schemas.microsoft.com/office/powerpoint/2010/main" val="2043202348"/>
      </p:ext>
    </p:extLst>
  </p:cSld>
  <p:clrMapOvr>
    <a:masterClrMapping/>
  </p:clrMapOvr>
</p:notes>
</file>

<file path=ppt/notesSlides/notesSlide3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to ban the use of AI tools for scientific papers. Some publishers and journals have already implemented these policies. But I’m concerned about if and what problems we actually solve if we focus on dealing with AI.</a:t>
            </a:r>
          </a:p>
        </p:txBody>
      </p:sp>
      <p:sp>
        <p:nvSpPr>
          <p:cNvPr id="4" name="Slide Number Placeholder 3"/>
          <p:cNvSpPr>
            <a:spLocks noGrp="1"/>
          </p:cNvSpPr>
          <p:nvPr>
            <p:ph type="sldNum" sz="quarter" idx="5"/>
          </p:nvPr>
        </p:nvSpPr>
        <p:spPr/>
        <p:txBody>
          <a:bodyPr/>
          <a:lstStyle/>
          <a:p>
            <a:fld id="{42DE052D-2111-4FEC-93E6-A769448A764D}" type="slidenum">
              <a:rPr lang="en-GB" smtClean="0"/>
              <a:t>37</a:t>
            </a:fld>
            <a:endParaRPr lang="en-GB"/>
          </a:p>
        </p:txBody>
      </p:sp>
    </p:spTree>
    <p:extLst>
      <p:ext uri="{BB962C8B-B14F-4D97-AF65-F5344CB8AC3E}">
        <p14:creationId xmlns:p14="http://schemas.microsoft.com/office/powerpoint/2010/main" val="4203621549"/>
      </p:ext>
    </p:extLst>
  </p:cSld>
  <p:clrMapOvr>
    <a:masterClrMapping/>
  </p:clrMapOvr>
</p:notes>
</file>

<file path=ppt/notesSlides/notesSlide3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fear that we might inadvertently think that we’ve “solved” the problem, when we are entrenching a much deeper problem.</a:t>
            </a:r>
          </a:p>
          <a:p>
            <a:endParaRPr lang="en-US" dirty="0"/>
          </a:p>
          <a:p>
            <a:r>
              <a:rPr lang="en-US" dirty="0"/>
              <a:t>For example, I wouldn’t be surprised if one of the big academic publishers would release a new proprietary tool for detecting AI generated text in submitted papers and reviews, and tie this feature into journals that they publish. On one hand, maybe the tool is really effective and would weed out these junk papers. </a:t>
            </a:r>
          </a:p>
          <a:p>
            <a:endParaRPr lang="en-US" dirty="0"/>
          </a:p>
          <a:p>
            <a:r>
              <a:rPr lang="en-US" dirty="0"/>
              <a:t>But “solutions” like this might concentrate even more power into these huge publishers, who are a big part of why peer review is so broken in the first place. And in this case, I think fixing peer review is more important than dealing with AI.</a:t>
            </a:r>
          </a:p>
        </p:txBody>
      </p:sp>
      <p:sp>
        <p:nvSpPr>
          <p:cNvPr id="4" name="Slide Number Placeholder 3"/>
          <p:cNvSpPr>
            <a:spLocks noGrp="1"/>
          </p:cNvSpPr>
          <p:nvPr>
            <p:ph type="sldNum" sz="quarter" idx="5"/>
          </p:nvPr>
        </p:nvSpPr>
        <p:spPr/>
        <p:txBody>
          <a:bodyPr/>
          <a:lstStyle/>
          <a:p>
            <a:fld id="{42DE052D-2111-4FEC-93E6-A769448A764D}" type="slidenum">
              <a:rPr lang="en-GB" smtClean="0"/>
              <a:t>38</a:t>
            </a:fld>
            <a:endParaRPr lang="en-GB"/>
          </a:p>
        </p:txBody>
      </p:sp>
    </p:spTree>
    <p:extLst>
      <p:ext uri="{BB962C8B-B14F-4D97-AF65-F5344CB8AC3E}">
        <p14:creationId xmlns:p14="http://schemas.microsoft.com/office/powerpoint/2010/main" val="2513715814"/>
      </p:ext>
    </p:extLst>
  </p:cSld>
  <p:clrMapOvr>
    <a:masterClrMapping/>
  </p:clrMapOvr>
</p:notes>
</file>

<file path=ppt/notesSlides/notesSlide3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 broader lesson is that we should support existing open science efforts. For example, there are many tools to help fix peer review, such as preregistration, publishing Registered Reports, publishing preprints followed by open post-publication peer review. Groups like </a:t>
            </a:r>
            <a:r>
              <a:rPr lang="en-US" dirty="0" err="1"/>
              <a:t>PREreview</a:t>
            </a:r>
            <a:r>
              <a:rPr lang="en-US" dirty="0"/>
              <a:t> or journals like the Journal of Open Source Software have been doing this work for years. </a:t>
            </a:r>
          </a:p>
          <a:p>
            <a:endParaRPr lang="en-US" dirty="0"/>
          </a:p>
          <a:p>
            <a:r>
              <a:rPr lang="en-US" dirty="0"/>
              <a:t>We also have to tackle even deeper problems like job precarity in academic research, where some researchers move from one short term job to another, or professors who live in tents. And many of us have to deal with toxic workloads where we are expected to do even more for less pay.</a:t>
            </a:r>
          </a:p>
        </p:txBody>
      </p:sp>
      <p:sp>
        <p:nvSpPr>
          <p:cNvPr id="4" name="Slide Number Placeholder 3"/>
          <p:cNvSpPr>
            <a:spLocks noGrp="1"/>
          </p:cNvSpPr>
          <p:nvPr>
            <p:ph type="sldNum" sz="quarter" idx="5"/>
          </p:nvPr>
        </p:nvSpPr>
        <p:spPr/>
        <p:txBody>
          <a:bodyPr/>
          <a:lstStyle/>
          <a:p>
            <a:fld id="{42DE052D-2111-4FEC-93E6-A769448A764D}" type="slidenum">
              <a:rPr lang="en-GB" smtClean="0"/>
              <a:t>39</a:t>
            </a:fld>
            <a:endParaRPr lang="en-GB"/>
          </a:p>
        </p:txBody>
      </p:sp>
    </p:spTree>
    <p:extLst>
      <p:ext uri="{BB962C8B-B14F-4D97-AF65-F5344CB8AC3E}">
        <p14:creationId xmlns:p14="http://schemas.microsoft.com/office/powerpoint/2010/main" val="4211342808"/>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starts with “Certainly, here is a possible introduction for your topic…” This is very likely a sentence generated by </a:t>
            </a:r>
            <a:r>
              <a:rPr lang="en-US" dirty="0" err="1"/>
              <a:t>ChatGPT</a:t>
            </a:r>
            <a:r>
              <a:rPr lang="en-US" dirty="0"/>
              <a:t>, a chatbot based on large language models, and brings into doubt the </a:t>
            </a:r>
            <a:r>
              <a:rPr lang="en-US" dirty="0" err="1"/>
              <a:t>rigour</a:t>
            </a:r>
            <a:r>
              <a:rPr lang="en-US" dirty="0"/>
              <a:t> of the rest of the paper.</a:t>
            </a:r>
          </a:p>
          <a:p>
            <a:endParaRPr lang="en-US" dirty="0"/>
          </a:p>
          <a:p>
            <a:r>
              <a:rPr lang="en-US" dirty="0"/>
              <a:t>I think the most dramatic example is…</a:t>
            </a:r>
          </a:p>
        </p:txBody>
      </p:sp>
      <p:sp>
        <p:nvSpPr>
          <p:cNvPr id="4" name="Slide Number Placeholder 3"/>
          <p:cNvSpPr>
            <a:spLocks noGrp="1"/>
          </p:cNvSpPr>
          <p:nvPr>
            <p:ph type="sldNum" sz="quarter" idx="5"/>
          </p:nvPr>
        </p:nvSpPr>
        <p:spPr/>
        <p:txBody>
          <a:bodyPr/>
          <a:lstStyle/>
          <a:p>
            <a:fld id="{42DE052D-2111-4FEC-93E6-A769448A764D}" type="slidenum">
              <a:rPr lang="en-GB" smtClean="0"/>
              <a:t>4</a:t>
            </a:fld>
            <a:endParaRPr lang="en-GB"/>
          </a:p>
        </p:txBody>
      </p:sp>
    </p:spTree>
    <p:extLst>
      <p:ext uri="{BB962C8B-B14F-4D97-AF65-F5344CB8AC3E}">
        <p14:creationId xmlns:p14="http://schemas.microsoft.com/office/powerpoint/2010/main" val="1552362526"/>
      </p:ext>
    </p:extLst>
  </p:cSld>
  <p:clrMapOvr>
    <a:masterClrMapping/>
  </p:clrMapOvr>
</p:notes>
</file>

<file path=ppt/notesSlides/notesSlide4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what’s most important to </a:t>
            </a:r>
            <a:r>
              <a:rPr lang="en-US" dirty="0" err="1"/>
              <a:t>realise</a:t>
            </a:r>
            <a:r>
              <a:rPr lang="en-US" dirty="0"/>
              <a:t> is that AI didn’t create these problems, just like how AI didn’t create sweatshops. So what I want to suggest is that…</a:t>
            </a:r>
          </a:p>
        </p:txBody>
      </p:sp>
      <p:sp>
        <p:nvSpPr>
          <p:cNvPr id="4" name="Slide Number Placeholder 3"/>
          <p:cNvSpPr>
            <a:spLocks noGrp="1"/>
          </p:cNvSpPr>
          <p:nvPr>
            <p:ph type="sldNum" sz="quarter" idx="5"/>
          </p:nvPr>
        </p:nvSpPr>
        <p:spPr/>
        <p:txBody>
          <a:bodyPr/>
          <a:lstStyle/>
          <a:p>
            <a:fld id="{42DE052D-2111-4FEC-93E6-A769448A764D}" type="slidenum">
              <a:rPr lang="en-GB" smtClean="0"/>
              <a:t>40</a:t>
            </a:fld>
            <a:endParaRPr lang="en-GB"/>
          </a:p>
        </p:txBody>
      </p:sp>
    </p:spTree>
    <p:extLst>
      <p:ext uri="{BB962C8B-B14F-4D97-AF65-F5344CB8AC3E}">
        <p14:creationId xmlns:p14="http://schemas.microsoft.com/office/powerpoint/2010/main" val="1337881929"/>
      </p:ext>
    </p:extLst>
  </p:cSld>
  <p:clrMapOvr>
    <a:masterClrMapping/>
  </p:clrMapOvr>
</p:notes>
</file>

<file path=ppt/notesSlides/notesSlide4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is not the problem. At least…</a:t>
            </a:r>
          </a:p>
        </p:txBody>
      </p:sp>
      <p:sp>
        <p:nvSpPr>
          <p:cNvPr id="4" name="Slide Number Placeholder 3"/>
          <p:cNvSpPr>
            <a:spLocks noGrp="1"/>
          </p:cNvSpPr>
          <p:nvPr>
            <p:ph type="sldNum" sz="quarter" idx="5"/>
          </p:nvPr>
        </p:nvSpPr>
        <p:spPr/>
        <p:txBody>
          <a:bodyPr/>
          <a:lstStyle/>
          <a:p>
            <a:fld id="{42DE052D-2111-4FEC-93E6-A769448A764D}" type="slidenum">
              <a:rPr lang="en-GB" smtClean="0"/>
              <a:t>41</a:t>
            </a:fld>
            <a:endParaRPr lang="en-GB"/>
          </a:p>
        </p:txBody>
      </p:sp>
    </p:spTree>
    <p:extLst>
      <p:ext uri="{BB962C8B-B14F-4D97-AF65-F5344CB8AC3E}">
        <p14:creationId xmlns:p14="http://schemas.microsoft.com/office/powerpoint/2010/main" val="3341087536"/>
      </p:ext>
    </p:extLst>
  </p:cSld>
  <p:clrMapOvr>
    <a:masterClrMapping/>
  </p:clrMapOvr>
</p:notes>
</file>

<file path=ppt/notesSlides/notesSlide4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often isn’t.</a:t>
            </a:r>
          </a:p>
          <a:p>
            <a:endParaRPr lang="en-US" dirty="0"/>
          </a:p>
          <a:p>
            <a:r>
              <a:rPr lang="en-US" dirty="0"/>
              <a:t>Instead, AI reminds us of existing systemic problems. And if we only focus on AI, then we risk making those problems much worse.</a:t>
            </a:r>
          </a:p>
        </p:txBody>
      </p:sp>
      <p:sp>
        <p:nvSpPr>
          <p:cNvPr id="4" name="Slide Number Placeholder 3"/>
          <p:cNvSpPr>
            <a:spLocks noGrp="1"/>
          </p:cNvSpPr>
          <p:nvPr>
            <p:ph type="sldNum" sz="quarter" idx="5"/>
          </p:nvPr>
        </p:nvSpPr>
        <p:spPr/>
        <p:txBody>
          <a:bodyPr/>
          <a:lstStyle/>
          <a:p>
            <a:fld id="{42DE052D-2111-4FEC-93E6-A769448A764D}" type="slidenum">
              <a:rPr lang="en-GB" smtClean="0"/>
              <a:t>42</a:t>
            </a:fld>
            <a:endParaRPr lang="en-GB"/>
          </a:p>
        </p:txBody>
      </p:sp>
    </p:spTree>
    <p:extLst>
      <p:ext uri="{BB962C8B-B14F-4D97-AF65-F5344CB8AC3E}">
        <p14:creationId xmlns:p14="http://schemas.microsoft.com/office/powerpoint/2010/main" val="311681825"/>
      </p:ext>
    </p:extLst>
  </p:cSld>
  <p:clrMapOvr>
    <a:masterClrMapping/>
  </p:clrMapOvr>
</p:notes>
</file>

<file path=ppt/notesSlides/notesSlide4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these are the three suggestions I want to make today: </a:t>
            </a:r>
          </a:p>
          <a:p>
            <a:endParaRPr lang="en-US" dirty="0"/>
          </a:p>
          <a:p>
            <a:r>
              <a:rPr lang="en-US" dirty="0"/>
              <a:t>Words matter, and we should work to clearly define key terms such as AI or open source AI. This is not only to make communication easier, but also to increase societal trust of scientific institutions. But this alone is not enough.</a:t>
            </a:r>
          </a:p>
          <a:p>
            <a:endParaRPr lang="en-US" dirty="0"/>
          </a:p>
          <a:p>
            <a:r>
              <a:rPr lang="en-US" dirty="0"/>
              <a:t>Because we should also reflect on what outcomes we want to see for underlying issues.</a:t>
            </a:r>
          </a:p>
          <a:p>
            <a:endParaRPr lang="en-US" dirty="0"/>
          </a:p>
          <a:p>
            <a:r>
              <a:rPr lang="en-US" dirty="0"/>
              <a:t>With the understanding that AI is very often not the cause of these problems, and if we focus too much on AI we risk making things worse.</a:t>
            </a:r>
          </a:p>
        </p:txBody>
      </p:sp>
      <p:sp>
        <p:nvSpPr>
          <p:cNvPr id="4" name="Slide Number Placeholder 3"/>
          <p:cNvSpPr>
            <a:spLocks noGrp="1"/>
          </p:cNvSpPr>
          <p:nvPr>
            <p:ph type="sldNum" sz="quarter" idx="5"/>
          </p:nvPr>
        </p:nvSpPr>
        <p:spPr/>
        <p:txBody>
          <a:bodyPr/>
          <a:lstStyle/>
          <a:p>
            <a:fld id="{42DE052D-2111-4FEC-93E6-A769448A764D}" type="slidenum">
              <a:rPr lang="en-GB" smtClean="0"/>
              <a:t>43</a:t>
            </a:fld>
            <a:endParaRPr lang="en-GB"/>
          </a:p>
        </p:txBody>
      </p:sp>
    </p:spTree>
    <p:extLst>
      <p:ext uri="{BB962C8B-B14F-4D97-AF65-F5344CB8AC3E}">
        <p14:creationId xmlns:p14="http://schemas.microsoft.com/office/powerpoint/2010/main" val="1051914650"/>
      </p:ext>
    </p:extLst>
  </p:cSld>
  <p:clrMapOvr>
    <a:masterClrMapping/>
  </p:clrMapOvr>
</p:notes>
</file>

<file path=ppt/notesSlides/notesSlide4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there was something useful in this talk and that it can provoke more conversations.</a:t>
            </a:r>
          </a:p>
        </p:txBody>
      </p:sp>
      <p:sp>
        <p:nvSpPr>
          <p:cNvPr id="4" name="Slide Number Placeholder 3"/>
          <p:cNvSpPr>
            <a:spLocks noGrp="1"/>
          </p:cNvSpPr>
          <p:nvPr>
            <p:ph type="sldNum" sz="quarter" idx="5"/>
          </p:nvPr>
        </p:nvSpPr>
        <p:spPr/>
        <p:txBody>
          <a:bodyPr/>
          <a:lstStyle/>
          <a:p>
            <a:fld id="{42DE052D-2111-4FEC-93E6-A769448A764D}" type="slidenum">
              <a:rPr lang="en-GB" smtClean="0"/>
              <a:t>44</a:t>
            </a:fld>
            <a:endParaRPr lang="en-GB"/>
          </a:p>
        </p:txBody>
      </p:sp>
    </p:spTree>
    <p:extLst>
      <p:ext uri="{BB962C8B-B14F-4D97-AF65-F5344CB8AC3E}">
        <p14:creationId xmlns:p14="http://schemas.microsoft.com/office/powerpoint/2010/main" val="2331181953"/>
      </p:ext>
    </p:extLst>
  </p:cSld>
  <p:clrMapOvr>
    <a:masterClrMapping/>
  </p:clrMapOvr>
</p:notes>
</file>

<file path=ppt/notesSlides/notesSlide4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US" dirty="0">
                <a:latin typeface="+mn-lt"/>
              </a:rPr>
              <a:t>And if you’re interested in continuing the conversation, I want to point to the Turing Way community.</a:t>
            </a:r>
          </a:p>
          <a:p>
            <a:pPr marL="0" marR="0" lvl="0" indent="0" algn="l" defTabSz="914400" rtl="0" eaLnBrk="1" fontAlgn="auto" latinLnBrk="0" hangingPunct="1">
              <a:lnSpc>
                <a:spcPct val="1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
              </a:lnSpc>
              <a:spcBef>
                <a:spcPts val="0"/>
              </a:spcBef>
              <a:spcAft>
                <a:spcPts val="0"/>
              </a:spcAft>
              <a:buClrTx/>
              <a:buSzTx/>
              <a:buFontTx/>
              <a:buNone/>
              <a:tabLst/>
              <a:defRPr/>
            </a:pPr>
            <a:r>
              <a:rPr lang="en-US" dirty="0">
                <a:latin typeface="+mn-lt"/>
              </a:rPr>
              <a:t>The Turing Way started as an online guide on open science practices, but over the past five years has turned into a global community of concerned researchers who reflect on some of the issues I talked about today.</a:t>
            </a:r>
          </a:p>
          <a:p>
            <a:pPr marL="0" marR="0" lvl="0" indent="0" algn="l" defTabSz="914400" rtl="0" eaLnBrk="1" fontAlgn="auto" latinLnBrk="0" hangingPunct="1">
              <a:lnSpc>
                <a:spcPct val="1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
              </a:lnSpc>
              <a:spcBef>
                <a:spcPts val="0"/>
              </a:spcBef>
              <a:spcAft>
                <a:spcPts val="0"/>
              </a:spcAft>
              <a:buClrTx/>
              <a:buSzTx/>
              <a:buFontTx/>
              <a:buNone/>
              <a:tabLst/>
              <a:defRPr/>
            </a:pPr>
            <a:r>
              <a:rPr lang="en-US" dirty="0">
                <a:latin typeface="+mn-lt"/>
              </a:rPr>
              <a:t>For example, last year my co-author Jennifer Ding led a Turing Way Fireside Chat about open source AI, and the </a:t>
            </a:r>
            <a:r>
              <a:rPr lang="en-US" dirty="0" err="1">
                <a:latin typeface="+mn-lt"/>
              </a:rPr>
              <a:t>labour</a:t>
            </a:r>
            <a:r>
              <a:rPr lang="en-US" dirty="0">
                <a:latin typeface="+mn-lt"/>
              </a:rPr>
              <a:t> issues behind it.</a:t>
            </a:r>
          </a:p>
          <a:p>
            <a:pPr marL="0" marR="0" lvl="0" indent="0" algn="l" defTabSz="914400" rtl="0" eaLnBrk="1" fontAlgn="auto" latinLnBrk="0" hangingPunct="1">
              <a:lnSpc>
                <a:spcPct val="1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
              </a:lnSpc>
              <a:spcBef>
                <a:spcPts val="0"/>
              </a:spcBef>
              <a:spcAft>
                <a:spcPts val="0"/>
              </a:spcAft>
              <a:buClrTx/>
              <a:buSzTx/>
              <a:buFontTx/>
              <a:buNone/>
              <a:tabLst/>
              <a:defRPr/>
            </a:pPr>
            <a:r>
              <a:rPr lang="en-US" dirty="0">
                <a:latin typeface="+mn-lt"/>
              </a:rPr>
              <a:t>[Turing Way logo from The Turing Way book, CC BY 4.0: https://book.the-turing-way.org/ ]</a:t>
            </a:r>
          </a:p>
        </p:txBody>
      </p:sp>
      <p:sp>
        <p:nvSpPr>
          <p:cNvPr id="4" name="Slide Number Placeholder 3"/>
          <p:cNvSpPr>
            <a:spLocks noGrp="1"/>
          </p:cNvSpPr>
          <p:nvPr>
            <p:ph type="sldNum" sz="quarter" idx="5"/>
          </p:nvPr>
        </p:nvSpPr>
        <p:spPr/>
        <p:txBody>
          <a:bodyPr/>
          <a:lstStyle/>
          <a:p>
            <a:fld id="{42DE052D-2111-4FEC-93E6-A769448A764D}" type="slidenum">
              <a:rPr lang="en-GB" smtClean="0"/>
              <a:t>45</a:t>
            </a:fld>
            <a:endParaRPr lang="en-GB"/>
          </a:p>
        </p:txBody>
      </p:sp>
    </p:spTree>
    <p:extLst>
      <p:ext uri="{BB962C8B-B14F-4D97-AF65-F5344CB8AC3E}">
        <p14:creationId xmlns:p14="http://schemas.microsoft.com/office/powerpoint/2010/main" val="2312321995"/>
      </p:ext>
    </p:extLst>
  </p:cSld>
  <p:clrMapOvr>
    <a:masterClrMapping/>
  </p:clrMapOvr>
</p:notes>
</file>

<file path=ppt/notesSlides/notesSlide4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US" dirty="0">
                <a:latin typeface="+mn-lt"/>
              </a:rPr>
              <a:t>I invited you to visit the Turing Way to talk about AI or other open science and open research topics.</a:t>
            </a:r>
          </a:p>
          <a:p>
            <a:pPr marL="0" marR="0" lvl="0" indent="0" algn="l" defTabSz="914400" rtl="0" eaLnBrk="1" fontAlgn="auto" latinLnBrk="0" hangingPunct="1">
              <a:lnSpc>
                <a:spcPct val="1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
              </a:lnSpc>
              <a:spcBef>
                <a:spcPts val="0"/>
              </a:spcBef>
              <a:spcAft>
                <a:spcPts val="0"/>
              </a:spcAft>
              <a:buClrTx/>
              <a:buSzTx/>
              <a:buFontTx/>
              <a:buNone/>
              <a:tabLst/>
              <a:defRPr/>
            </a:pPr>
            <a:r>
              <a:rPr lang="en-US" dirty="0">
                <a:latin typeface="+mn-lt"/>
              </a:rPr>
              <a:t>[Turing Way logo from The Turing Way book, CC BY 4.0: https://book.the-turing-way.org/ ]</a:t>
            </a:r>
          </a:p>
        </p:txBody>
      </p:sp>
      <p:sp>
        <p:nvSpPr>
          <p:cNvPr id="4" name="Slide Number Placeholder 3"/>
          <p:cNvSpPr>
            <a:spLocks noGrp="1"/>
          </p:cNvSpPr>
          <p:nvPr>
            <p:ph type="sldNum" sz="quarter" idx="5"/>
          </p:nvPr>
        </p:nvSpPr>
        <p:spPr/>
        <p:txBody>
          <a:bodyPr/>
          <a:lstStyle/>
          <a:p>
            <a:fld id="{42DE052D-2111-4FEC-93E6-A769448A764D}" type="slidenum">
              <a:rPr lang="en-GB" smtClean="0"/>
              <a:t>46</a:t>
            </a:fld>
            <a:endParaRPr lang="en-GB"/>
          </a:p>
        </p:txBody>
      </p:sp>
    </p:spTree>
    <p:extLst>
      <p:ext uri="{BB962C8B-B14F-4D97-AF65-F5344CB8AC3E}">
        <p14:creationId xmlns:p14="http://schemas.microsoft.com/office/powerpoint/2010/main" val="1805913284"/>
      </p:ext>
    </p:extLst>
  </p:cSld>
  <p:clrMapOvr>
    <a:masterClrMapping/>
  </p:clrMapOvr>
</p:notes>
</file>

<file path=ppt/notesSlides/notesSlide4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GB" b="0" dirty="0">
                <a:solidFill>
                  <a:srgbClr val="BEBABF"/>
                </a:solidFill>
                <a:effectLst/>
                <a:latin typeface="+mn-lt"/>
              </a:rPr>
              <a:t>With that, thank you very much for coming to my little show and tell today.</a:t>
            </a:r>
          </a:p>
          <a:p>
            <a:pPr marL="0" marR="0" lvl="0" indent="0" algn="l" defTabSz="914400" rtl="0" eaLnBrk="1" fontAlgn="auto" latinLnBrk="0" hangingPunct="1">
              <a:lnSpc>
                <a:spcPct val="100%"/>
              </a:lnSpc>
              <a:spcBef>
                <a:spcPts val="0"/>
              </a:spcBef>
              <a:spcAft>
                <a:spcPts val="0"/>
              </a:spcAft>
              <a:buClrTx/>
              <a:buSzTx/>
              <a:buFontTx/>
              <a:buNone/>
              <a:tabLst/>
              <a:defRPr/>
            </a:pPr>
            <a:endParaRPr lang="en-GB" b="0" dirty="0">
              <a:solidFill>
                <a:srgbClr val="BEBABF"/>
              </a:solidFill>
              <a:effectLst/>
              <a:latin typeface="+mn-lt"/>
            </a:endParaRPr>
          </a:p>
          <a:p>
            <a:pPr marL="0" marR="0" lvl="0" indent="0" algn="l" defTabSz="914400" rtl="0" eaLnBrk="1" fontAlgn="auto" latinLnBrk="0" hangingPunct="1">
              <a:lnSpc>
                <a:spcPct val="100%"/>
              </a:lnSpc>
              <a:spcBef>
                <a:spcPts val="0"/>
              </a:spcBef>
              <a:spcAft>
                <a:spcPts val="0"/>
              </a:spcAft>
              <a:buClrTx/>
              <a:buSzTx/>
              <a:buFontTx/>
              <a:buNone/>
              <a:tabLst/>
              <a:defRPr/>
            </a:pPr>
            <a:r>
              <a:rPr lang="en-GB" b="0" dirty="0">
                <a:solidFill>
                  <a:srgbClr val="BEBABF"/>
                </a:solidFill>
                <a:effectLst/>
                <a:latin typeface="+mn-lt"/>
              </a:rPr>
              <a:t>This talk is open source and I published it on Zenodo.org with this DOI along with a transcript, and I encourage you to check it out, fork it, turn it into what you like, and visit the Turing Way community where we can continue these conversations.</a:t>
            </a:r>
          </a:p>
        </p:txBody>
      </p:sp>
      <p:sp>
        <p:nvSpPr>
          <p:cNvPr id="4" name="Slide Number Placeholder 3"/>
          <p:cNvSpPr>
            <a:spLocks noGrp="1"/>
          </p:cNvSpPr>
          <p:nvPr>
            <p:ph type="sldNum" sz="quarter" idx="5"/>
          </p:nvPr>
        </p:nvSpPr>
        <p:spPr/>
        <p:txBody>
          <a:bodyPr/>
          <a:lstStyle/>
          <a:p>
            <a:fld id="{42DE052D-2111-4FEC-93E6-A769448A764D}" type="slidenum">
              <a:rPr lang="en-GB" smtClean="0"/>
              <a:t>47</a:t>
            </a:fld>
            <a:endParaRPr lang="en-GB"/>
          </a:p>
        </p:txBody>
      </p:sp>
    </p:spTree>
    <p:extLst>
      <p:ext uri="{BB962C8B-B14F-4D97-AF65-F5344CB8AC3E}">
        <p14:creationId xmlns:p14="http://schemas.microsoft.com/office/powerpoint/2010/main" val="855159025"/>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published by Frontiers in February 2024, where it’s pretty obvious that much of the contents are AI-generated, with a…</a:t>
            </a:r>
          </a:p>
        </p:txBody>
      </p:sp>
      <p:sp>
        <p:nvSpPr>
          <p:cNvPr id="4" name="Slide Number Placeholder 3"/>
          <p:cNvSpPr>
            <a:spLocks noGrp="1"/>
          </p:cNvSpPr>
          <p:nvPr>
            <p:ph type="sldNum" sz="quarter" idx="5"/>
          </p:nvPr>
        </p:nvSpPr>
        <p:spPr/>
        <p:txBody>
          <a:bodyPr/>
          <a:lstStyle/>
          <a:p>
            <a:fld id="{42DE052D-2111-4FEC-93E6-A769448A764D}" type="slidenum">
              <a:rPr lang="en-GB" smtClean="0"/>
              <a:t>5</a:t>
            </a:fld>
            <a:endParaRPr lang="en-GB"/>
          </a:p>
        </p:txBody>
      </p:sp>
    </p:spTree>
    <p:extLst>
      <p:ext uri="{BB962C8B-B14F-4D97-AF65-F5344CB8AC3E}">
        <p14:creationId xmlns:p14="http://schemas.microsoft.com/office/powerpoint/2010/main" val="349188220"/>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…dramatic figure of a lab rat with giant gonads. You can also see some gibberish text in the annotations.</a:t>
            </a:r>
          </a:p>
          <a:p>
            <a:endParaRPr lang="en-US" dirty="0"/>
          </a:p>
          <a:p>
            <a:r>
              <a:rPr lang="en-US" dirty="0"/>
              <a:t>What’s remarkable is that these papers were seen by peer reviewers, editors, and copyeditors and were still published.</a:t>
            </a:r>
          </a:p>
          <a:p>
            <a:endParaRPr lang="en-US" dirty="0"/>
          </a:p>
          <a:p>
            <a:pPr marL="0" marR="0" lvl="0" indent="0" algn="l" defTabSz="914400" rtl="0" eaLnBrk="1" fontAlgn="auto" latinLnBrk="0" hangingPunct="1">
              <a:lnSpc>
                <a:spcPct val="100%"/>
              </a:lnSpc>
              <a:spcBef>
                <a:spcPts val="0"/>
              </a:spcBef>
              <a:spcAft>
                <a:spcPts val="0"/>
              </a:spcAft>
              <a:buClrTx/>
              <a:buSzTx/>
              <a:buFontTx/>
              <a:buNone/>
              <a:tabLst/>
              <a:defRPr/>
            </a:pPr>
            <a:r>
              <a:rPr lang="en-US" dirty="0"/>
              <a:t>[This Ars </a:t>
            </a:r>
            <a:r>
              <a:rPr lang="en-US" dirty="0" err="1"/>
              <a:t>Technica</a:t>
            </a:r>
            <a:r>
              <a:rPr lang="en-US" dirty="0"/>
              <a:t> report has archived the original paper in PDF form: https://web.archive.org/web/20240404140733/https://arstechnica.com/science/2024/02/scientists-aghast-at-bizarre-ai-rat-with-huge-genitals-in-peer-reviewed-article/ ]</a:t>
            </a:r>
          </a:p>
        </p:txBody>
      </p:sp>
      <p:sp>
        <p:nvSpPr>
          <p:cNvPr id="4" name="Slide Number Placeholder 3"/>
          <p:cNvSpPr>
            <a:spLocks noGrp="1"/>
          </p:cNvSpPr>
          <p:nvPr>
            <p:ph type="sldNum" sz="quarter" idx="5"/>
          </p:nvPr>
        </p:nvSpPr>
        <p:spPr/>
        <p:txBody>
          <a:bodyPr/>
          <a:lstStyle/>
          <a:p>
            <a:fld id="{42DE052D-2111-4FEC-93E6-A769448A764D}" type="slidenum">
              <a:rPr lang="en-GB" smtClean="0"/>
              <a:t>6</a:t>
            </a:fld>
            <a:endParaRPr lang="en-GB"/>
          </a:p>
        </p:txBody>
      </p:sp>
    </p:spTree>
    <p:extLst>
      <p:ext uri="{BB962C8B-B14F-4D97-AF65-F5344CB8AC3E}">
        <p14:creationId xmlns:p14="http://schemas.microsoft.com/office/powerpoint/2010/main" val="1648907823"/>
      </p:ext>
    </p:extLst>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BEBABF"/>
                </a:solidFill>
                <a:effectLst/>
                <a:latin typeface="+mn-lt"/>
              </a:rPr>
              <a:t>On the other side of this is that there is growing evidence of academics using tools like </a:t>
            </a:r>
            <a:r>
              <a:rPr lang="en-GB" b="0" dirty="0" err="1">
                <a:solidFill>
                  <a:srgbClr val="BEBABF"/>
                </a:solidFill>
                <a:effectLst/>
                <a:latin typeface="+mn-lt"/>
              </a:rPr>
              <a:t>ChatGPT</a:t>
            </a:r>
            <a:r>
              <a:rPr lang="en-GB" b="0" dirty="0">
                <a:solidFill>
                  <a:srgbClr val="BEBABF"/>
                </a:solidFill>
                <a:effectLst/>
                <a:latin typeface="+mn-lt"/>
              </a:rPr>
              <a:t> to *write* their peer reviews.</a:t>
            </a:r>
          </a:p>
        </p:txBody>
      </p:sp>
      <p:sp>
        <p:nvSpPr>
          <p:cNvPr id="4" name="Slide Number Placeholder 3"/>
          <p:cNvSpPr>
            <a:spLocks noGrp="1"/>
          </p:cNvSpPr>
          <p:nvPr>
            <p:ph type="sldNum" sz="quarter" idx="5"/>
          </p:nvPr>
        </p:nvSpPr>
        <p:spPr/>
        <p:txBody>
          <a:bodyPr/>
          <a:lstStyle/>
          <a:p>
            <a:fld id="{42DE052D-2111-4FEC-93E6-A769448A764D}" type="slidenum">
              <a:rPr lang="en-GB" smtClean="0"/>
              <a:t>7</a:t>
            </a:fld>
            <a:endParaRPr lang="en-GB"/>
          </a:p>
        </p:txBody>
      </p:sp>
    </p:spTree>
    <p:extLst>
      <p:ext uri="{BB962C8B-B14F-4D97-AF65-F5344CB8AC3E}">
        <p14:creationId xmlns:p14="http://schemas.microsoft.com/office/powerpoint/2010/main" val="2140513403"/>
      </p:ext>
    </p:extLst>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higher education, we know that some students would use generative AI to write their essays. But now some instructors are using the same tools to grade those essays.</a:t>
            </a:r>
          </a:p>
        </p:txBody>
      </p:sp>
      <p:sp>
        <p:nvSpPr>
          <p:cNvPr id="4" name="Slide Number Placeholder 3"/>
          <p:cNvSpPr>
            <a:spLocks noGrp="1"/>
          </p:cNvSpPr>
          <p:nvPr>
            <p:ph type="sldNum" sz="quarter" idx="5"/>
          </p:nvPr>
        </p:nvSpPr>
        <p:spPr/>
        <p:txBody>
          <a:bodyPr/>
          <a:lstStyle/>
          <a:p>
            <a:fld id="{42DE052D-2111-4FEC-93E6-A769448A764D}" type="slidenum">
              <a:rPr lang="en-GB" smtClean="0"/>
              <a:t>8</a:t>
            </a:fld>
            <a:endParaRPr lang="en-GB"/>
          </a:p>
        </p:txBody>
      </p:sp>
    </p:spTree>
    <p:extLst>
      <p:ext uri="{BB962C8B-B14F-4D97-AF65-F5344CB8AC3E}">
        <p14:creationId xmlns:p14="http://schemas.microsoft.com/office/powerpoint/2010/main" val="1250500355"/>
      </p:ext>
    </p:extLst>
  </p:cSld>
  <p:clrMapOvr>
    <a:masterClrMapping/>
  </p:clrMapOvr>
</p:notes>
</file>

<file path=ppt/notesSlides/notesSlide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in mind, there are three things I’d like to cover today.</a:t>
            </a:r>
          </a:p>
        </p:txBody>
      </p:sp>
      <p:sp>
        <p:nvSpPr>
          <p:cNvPr id="4" name="Slide Number Placeholder 3"/>
          <p:cNvSpPr>
            <a:spLocks noGrp="1"/>
          </p:cNvSpPr>
          <p:nvPr>
            <p:ph type="sldNum" sz="quarter" idx="5"/>
          </p:nvPr>
        </p:nvSpPr>
        <p:spPr/>
        <p:txBody>
          <a:bodyPr/>
          <a:lstStyle/>
          <a:p>
            <a:fld id="{42DE052D-2111-4FEC-93E6-A769448A764D}" type="slidenum">
              <a:rPr lang="en-GB" smtClean="0"/>
              <a:t>9</a:t>
            </a:fld>
            <a:endParaRPr lang="en-GB"/>
          </a:p>
        </p:txBody>
      </p:sp>
    </p:spTree>
    <p:extLst>
      <p:ext uri="{BB962C8B-B14F-4D97-AF65-F5344CB8AC3E}">
        <p14:creationId xmlns:p14="http://schemas.microsoft.com/office/powerpoint/2010/main" val="1567956569"/>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665278"/>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8875-688F-483C-96B1-D7FBFEC6DDAE}"/>
              </a:ext>
            </a:extLst>
          </p:cNvPr>
          <p:cNvSpPr>
            <a:spLocks noGrp="1"/>
          </p:cNvSpPr>
          <p:nvPr>
            <p:ph type="ctrTitle"/>
          </p:nvPr>
        </p:nvSpPr>
        <p:spPr>
          <a:xfrm>
            <a:off x="1524000" y="1122363"/>
            <a:ext cx="9144000" cy="2387600"/>
          </a:xfrm>
        </p:spPr>
        <p:txBody>
          <a:bodyPr anchor="b">
            <a:normAutofit/>
          </a:bodyPr>
          <a:lstStyle>
            <a:lvl1pPr algn="ctr">
              <a:defRPr sz="8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7C2D7CB-E345-4F37-BB69-AED1D1E31F06}"/>
              </a:ext>
            </a:extLst>
          </p:cNvPr>
          <p:cNvSpPr>
            <a:spLocks noGrp="1"/>
          </p:cNvSpPr>
          <p:nvPr>
            <p:ph type="subTitle" idx="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178394343"/>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C4ED-77EA-4B75-B8DE-247401C1E856}"/>
              </a:ext>
            </a:extLst>
          </p:cNvPr>
          <p:cNvSpPr>
            <a:spLocks noGrp="1"/>
          </p:cNvSpPr>
          <p:nvPr>
            <p:ph type="title"/>
          </p:nvPr>
        </p:nvSpPr>
        <p:spPr>
          <a:xfrm>
            <a:off x="831850" y="1709738"/>
            <a:ext cx="10515600" cy="2852737"/>
          </a:xfrm>
        </p:spPr>
        <p:txBody>
          <a:bodyPr anchor="b">
            <a:normAutofit/>
          </a:bodyPr>
          <a:lstStyle>
            <a:lvl1pPr>
              <a:defRPr sz="6600" b="1"/>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D5B131A-CC93-4998-926F-4EB61CC25696}"/>
              </a:ext>
            </a:extLst>
          </p:cNvPr>
          <p:cNvSpPr>
            <a:spLocks noGrp="1"/>
          </p:cNvSpPr>
          <p:nvPr>
            <p:ph type="body" idx="1"/>
          </p:nvPr>
        </p:nvSpPr>
        <p:spPr>
          <a:xfrm>
            <a:off x="831850" y="4589463"/>
            <a:ext cx="10515600" cy="1500187"/>
          </a:xfrm>
        </p:spPr>
        <p:txBody>
          <a:bodyPr>
            <a:normAutofit/>
          </a:bodyPr>
          <a:lstStyle>
            <a:lvl1pPr marL="0" indent="0">
              <a:buNone/>
              <a:defRPr sz="40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dirty="0"/>
              <a:t>Click to edit Master text styles</a:t>
            </a:r>
          </a:p>
        </p:txBody>
      </p:sp>
    </p:spTree>
    <p:extLst>
      <p:ext uri="{BB962C8B-B14F-4D97-AF65-F5344CB8AC3E}">
        <p14:creationId xmlns:p14="http://schemas.microsoft.com/office/powerpoint/2010/main" val="348138219"/>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BAA0-FEA2-4155-BC5C-AFEEF432860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77702407"/>
      </p:ext>
    </p:extLst>
  </p:cSld>
  <p:clrMapOvr>
    <a:masterClrMapping/>
  </p:clrMapOvr>
</p:sldLayout>
</file>

<file path=ppt/slideMasters/_rels/slideMaster1.xml.rels><?xml version="1.0" encoding="UTF-8" standalone="yes"?>
<Relationships xmlns="http://schemas.openxmlformats.org/package/2006/relationships"><Relationship Id="rId3" Type="http://purl.oclc.org/ooxml/officeDocument/relationships/slideLayout" Target="../slideLayouts/slideLayout3.xml"/><Relationship Id="rId2" Type="http://purl.oclc.org/ooxml/officeDocument/relationships/slideLayout" Target="../slideLayouts/slideLayout2.xml"/><Relationship Id="rId1" Type="http://purl.oclc.org/ooxml/officeDocument/relationships/slideLayout" Target="../slideLayouts/slideLayout1.xml"/><Relationship Id="rId5" Type="http://purl.oclc.org/ooxml/officeDocument/relationships/theme" Target="../theme/theme1.xml"/><Relationship Id="rId4" Type="http://purl.oclc.org/ooxml/officeDocument/relationships/slideLayout" Target="../slideLayouts/slideLayout4.xml"/></Relationships>
</file>

<file path=ppt/slideMasters/slideMaster1.xml><?xml version="1.0" encoding="utf-8"?>
<p:sldMaster xmlns:a="http://purl.oclc.org/ooxml/drawingml/main" xmlns:r="http://purl.oclc.org/ooxml/officeDocument/relationships" xmlns:p="http://purl.oclc.org/ooxml/presentationml/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F3E7B-5716-43FD-B4A3-F8F3C560E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BB8C9AA-AB28-4274-93E3-1376B3FC4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0032961"/>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1" r:id="rId3"/>
    <p:sldLayoutId id="2147483654" r:id="rId4"/>
  </p:sldLayoutIdLst>
  <p:txStyles>
    <p:titleStyle>
      <a:lvl1pPr algn="l" defTabSz="914400" rtl="0" eaLnBrk="1" latinLnBrk="0" hangingPunct="1">
        <a:lnSpc>
          <a:spcPct val="90%"/>
        </a:lnSpc>
        <a:spcBef>
          <a:spcPct val="0%"/>
        </a:spcBef>
        <a:buNone/>
        <a:defRPr sz="5400" b="0" kern="1200">
          <a:solidFill>
            <a:schemeClr val="tx2"/>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purl.oclc.org/ooxml/officeDocument/relationships/hyperlink" Target="https://doi.org/10.5281/zenodo.11051128" TargetMode="External"/><Relationship Id="rId3" Type="http://purl.oclc.org/ooxml/officeDocument/relationships/hyperlink" Target="https://creativecommons.org/licenses/by-sa/4.0/" TargetMode="External"/><Relationship Id="rId7" Type="http://purl.oclc.org/ooxml/officeDocument/relationships/image" Target="../media/image3.png"/><Relationship Id="rId2" Type="http://purl.oclc.org/ooxml/officeDocument/relationships/notesSlide" Target="../notesSlides/notesSlide1.xml"/><Relationship Id="rId1" Type="http://purl.oclc.org/ooxml/officeDocument/relationships/slideLayout" Target="../slideLayouts/slideLayout4.xml"/><Relationship Id="rId6" Type="http://purl.oclc.org/ooxml/officeDocument/relationships/hyperlink" Target="https://book.the-turing-way.org/" TargetMode="External"/><Relationship Id="rId5" Type="http://purl.oclc.org/ooxml/officeDocument/relationships/image" Target="../media/image2.svg"/><Relationship Id="rId4" Type="http://purl.oclc.org/ooxml/officeDocument/relationships/image" Target="../media/image1.png"/></Relationships>
</file>

<file path=ppt/slides/_rels/slide10.xml.rels><?xml version="1.0" encoding="UTF-8" standalone="yes"?>
<Relationships xmlns="http://schemas.openxmlformats.org/package/2006/relationships"><Relationship Id="rId2" Type="http://purl.oclc.org/ooxml/officeDocument/relationships/notesSlide" Target="../notesSlides/notesSlide10.xml"/><Relationship Id="rId1" Type="http://purl.oclc.org/ooxml/officeDocument/relationships/slideLayout" Target="../slideLayouts/slideLayout3.xml"/></Relationships>
</file>

<file path=ppt/slides/_rels/slide11.xml.rels><?xml version="1.0" encoding="UTF-8" standalone="yes"?>
<Relationships xmlns="http://schemas.openxmlformats.org/package/2006/relationships"><Relationship Id="rId3" Type="http://purl.oclc.org/ooxml/officeDocument/relationships/notesSlide" Target="../notesSlides/notesSlide11.xml"/><Relationship Id="rId2" Type="http://purl.oclc.org/ooxml/officeDocument/relationships/slideLayout" Target="../slideLayouts/slideLayout1.xml"/><Relationship Id="rId1" Type="http://purl.oclc.org/ooxml/officeDocument/relationships/tags" Target="../tags/tag2.xml"/><Relationship Id="rId4" Type="http://purl.oclc.org/ooxml/officeDocument/relationships/hyperlink" Target="https://nicospage.eu/unethical-academics-ai-and-peer-review" TargetMode="External"/></Relationships>
</file>

<file path=ppt/slides/_rels/slide12.xml.rels><?xml version="1.0" encoding="UTF-8" standalone="yes"?>
<Relationships xmlns="http://schemas.openxmlformats.org/package/2006/relationships"><Relationship Id="rId3" Type="http://purl.oclc.org/ooxml/officeDocument/relationships/image" Target="../media/image9.jpeg"/><Relationship Id="rId2" Type="http://purl.oclc.org/ooxml/officeDocument/relationships/notesSlide" Target="../notesSlides/notesSlide12.xml"/><Relationship Id="rId1" Type="http://purl.oclc.org/ooxml/officeDocument/relationships/slideLayout" Target="../slideLayouts/slideLayout1.xml"/><Relationship Id="rId5" Type="http://purl.oclc.org/ooxml/officeDocument/relationships/hyperlink" Target="https://creativecommons.org/licenses/by/4.0/" TargetMode="External"/><Relationship Id="rId4" Type="http://purl.oclc.org/ooxml/officeDocument/relationships/hyperlink" Target="https://doi.org/10.5281/zenodo.7587336" TargetMode="External"/></Relationships>
</file>

<file path=ppt/slides/_rels/slide13.xml.rels><?xml version="1.0" encoding="UTF-8" standalone="yes"?>
<Relationships xmlns="http://schemas.openxmlformats.org/package/2006/relationships"><Relationship Id="rId3" Type="http://purl.oclc.org/ooxml/officeDocument/relationships/image" Target="../media/image10.jpg"/><Relationship Id="rId2" Type="http://purl.oclc.org/ooxml/officeDocument/relationships/notesSlide" Target="../notesSlides/notesSlide13.xml"/><Relationship Id="rId1" Type="http://purl.oclc.org/ooxml/officeDocument/relationships/slideLayout" Target="../slideLayouts/slideLayout1.xml"/><Relationship Id="rId4" Type="http://purl.oclc.org/ooxml/officeDocument/relationships/hyperlink" Target="https://llama.meta.com/llama2/" TargetMode="External"/></Relationships>
</file>

<file path=ppt/slides/_rels/slide14.xml.rels><?xml version="1.0" encoding="UTF-8" standalone="yes"?>
<Relationships xmlns="http://schemas.openxmlformats.org/package/2006/relationships"><Relationship Id="rId3" Type="http://purl.oclc.org/ooxml/officeDocument/relationships/image" Target="../media/image11.jpg"/><Relationship Id="rId2" Type="http://purl.oclc.org/ooxml/officeDocument/relationships/notesSlide" Target="../notesSlides/notesSlide14.xml"/><Relationship Id="rId1" Type="http://purl.oclc.org/ooxml/officeDocument/relationships/slideLayout" Target="../slideLayouts/slideLayout1.xml"/><Relationship Id="rId4" Type="http://purl.oclc.org/ooxml/officeDocument/relationships/hyperlink" Target="https://doi.org/10.2139/ssrn.4543807" TargetMode="External"/></Relationships>
</file>

<file path=ppt/slides/_rels/slide15.xml.rels><?xml version="1.0" encoding="UTF-8" standalone="yes"?>
<Relationships xmlns="http://schemas.openxmlformats.org/package/2006/relationships"><Relationship Id="rId2" Type="http://purl.oclc.org/ooxml/officeDocument/relationships/notesSlide" Target="../notesSlides/notesSlide15.xml"/><Relationship Id="rId1" Type="http://purl.oclc.org/ooxml/officeDocument/relationships/slideLayout" Target="../slideLayouts/slideLayout1.xml"/></Relationships>
</file>

<file path=ppt/slides/_rels/slide16.xml.rels><?xml version="1.0" encoding="UTF-8" standalone="yes"?>
<Relationships xmlns="http://schemas.openxmlformats.org/package/2006/relationships"><Relationship Id="rId2" Type="http://purl.oclc.org/ooxml/officeDocument/relationships/notesSlide" Target="../notesSlides/notesSlide16.xml"/><Relationship Id="rId1" Type="http://purl.oclc.org/ooxml/officeDocument/relationships/slideLayout" Target="../slideLayouts/slideLayout1.xml"/></Relationships>
</file>

<file path=ppt/slides/_rels/slide17.xml.rels><?xml version="1.0" encoding="UTF-8" standalone="yes"?>
<Relationships xmlns="http://schemas.openxmlformats.org/package/2006/relationships"><Relationship Id="rId3" Type="http://purl.oclc.org/ooxml/officeDocument/relationships/image" Target="../media/image12.jpg"/><Relationship Id="rId2" Type="http://purl.oclc.org/ooxml/officeDocument/relationships/notesSlide" Target="../notesSlides/notesSlide17.xml"/><Relationship Id="rId1" Type="http://purl.oclc.org/ooxml/officeDocument/relationships/slideLayout" Target="../slideLayouts/slideLayout1.xml"/><Relationship Id="rId5" Type="http://purl.oclc.org/ooxml/officeDocument/relationships/hyperlink" Target="https://creativecommons.org/licenses/by/4.0/" TargetMode="External"/><Relationship Id="rId4" Type="http://purl.oclc.org/ooxml/officeDocument/relationships/hyperlink" Target="https://opensource.org/deepdive" TargetMode="External"/></Relationships>
</file>

<file path=ppt/slides/_rels/slide18.xml.rels><?xml version="1.0" encoding="UTF-8" standalone="yes"?>
<Relationships xmlns="http://schemas.openxmlformats.org/package/2006/relationships"><Relationship Id="rId2" Type="http://purl.oclc.org/ooxml/officeDocument/relationships/notesSlide" Target="../notesSlides/notesSlide18.xml"/><Relationship Id="rId1" Type="http://purl.oclc.org/ooxml/officeDocument/relationships/slideLayout" Target="../slideLayouts/slideLayout1.xml"/></Relationships>
</file>

<file path=ppt/slides/_rels/slide19.xml.rels><?xml version="1.0" encoding="UTF-8" standalone="yes"?>
<Relationships xmlns="http://schemas.openxmlformats.org/package/2006/relationships"><Relationship Id="rId2" Type="http://purl.oclc.org/ooxml/officeDocument/relationships/notesSlide" Target="../notesSlides/notesSlide19.xml"/><Relationship Id="rId1" Type="http://purl.oclc.org/ooxml/officeDocument/relationships/slideLayout" Target="../slideLayouts/slideLayout3.xml"/></Relationships>
</file>

<file path=ppt/slides/_rels/slide2.xml.rels><?xml version="1.0" encoding="UTF-8" standalone="yes"?>
<Relationships xmlns="http://schemas.openxmlformats.org/package/2006/relationships"><Relationship Id="rId3" Type="http://purl.oclc.org/ooxml/officeDocument/relationships/hyperlink" Target="https://doi.org/10.1016/j.surfin.2024.104081" TargetMode="External"/><Relationship Id="rId2" Type="http://purl.oclc.org/ooxml/officeDocument/relationships/notesSlide" Target="../notesSlides/notesSlide2.xml"/><Relationship Id="rId1" Type="http://purl.oclc.org/ooxml/officeDocument/relationships/slideLayout" Target="../slideLayouts/slideLayout1.xml"/><Relationship Id="rId4" Type="http://purl.oclc.org/ooxml/officeDocument/relationships/image" Target="../media/image4.jpg"/></Relationships>
</file>

<file path=ppt/slides/_rels/slide20.xml.rels><?xml version="1.0" encoding="UTF-8" standalone="yes"?>
<Relationships xmlns="http://schemas.openxmlformats.org/package/2006/relationships"><Relationship Id="rId2" Type="http://purl.oclc.org/ooxml/officeDocument/relationships/notesSlide" Target="../notesSlides/notesSlide20.xml"/><Relationship Id="rId1" Type="http://purl.oclc.org/ooxml/officeDocument/relationships/slideLayout" Target="../slideLayouts/slideLayout1.xml"/></Relationships>
</file>

<file path=ppt/slides/_rels/slide21.xml.rels><?xml version="1.0" encoding="UTF-8" standalone="yes"?>
<Relationships xmlns="http://schemas.openxmlformats.org/package/2006/relationships"><Relationship Id="rId3" Type="http://purl.oclc.org/ooxml/officeDocument/relationships/image" Target="../media/image13.jpg"/><Relationship Id="rId2" Type="http://purl.oclc.org/ooxml/officeDocument/relationships/notesSlide" Target="../notesSlides/notesSlide21.xml"/><Relationship Id="rId1" Type="http://purl.oclc.org/ooxml/officeDocument/relationships/slideLayout" Target="../slideLayouts/slideLayout1.xml"/><Relationship Id="rId5" Type="http://purl.oclc.org/ooxml/officeDocument/relationships/hyperlink" Target="https://creativecommons.org/licenses/by/4.0/" TargetMode="External"/><Relationship Id="rId4" Type="http://purl.oclc.org/ooxml/officeDocument/relationships/hyperlink" Target="https://foundation.mozilla.org/en/research/library/accelerating-progress-toward-trustworthy-ai/whitepaper/" TargetMode="External"/></Relationships>
</file>

<file path=ppt/slides/_rels/slide22.xml.rels><?xml version="1.0" encoding="UTF-8" standalone="yes"?>
<Relationships xmlns="http://schemas.openxmlformats.org/package/2006/relationships"><Relationship Id="rId2" Type="http://purl.oclc.org/ooxml/officeDocument/relationships/notesSlide" Target="../notesSlides/notesSlide22.xml"/><Relationship Id="rId1" Type="http://purl.oclc.org/ooxml/officeDocument/relationships/slideLayout" Target="../slideLayouts/slideLayout2.xml"/></Relationships>
</file>

<file path=ppt/slides/_rels/slide23.xml.rels><?xml version="1.0" encoding="UTF-8" standalone="yes"?>
<Relationships xmlns="http://schemas.openxmlformats.org/package/2006/relationships"><Relationship Id="rId2" Type="http://purl.oclc.org/ooxml/officeDocument/relationships/notesSlide" Target="../notesSlides/notesSlide23.xml"/><Relationship Id="rId1" Type="http://purl.oclc.org/ooxml/officeDocument/relationships/slideLayout" Target="../slideLayouts/slideLayout1.xml"/></Relationships>
</file>

<file path=ppt/slides/_rels/slide24.xml.rels><?xml version="1.0" encoding="UTF-8" standalone="yes"?>
<Relationships xmlns="http://schemas.openxmlformats.org/package/2006/relationships"><Relationship Id="rId2" Type="http://purl.oclc.org/ooxml/officeDocument/relationships/notesSlide" Target="../notesSlides/notesSlide24.xml"/><Relationship Id="rId1" Type="http://purl.oclc.org/ooxml/officeDocument/relationships/slideLayout" Target="../slideLayouts/slideLayout1.xml"/></Relationships>
</file>

<file path=ppt/slides/_rels/slide25.xml.rels><?xml version="1.0" encoding="UTF-8" standalone="yes"?>
<Relationships xmlns="http://schemas.openxmlformats.org/package/2006/relationships"><Relationship Id="rId2" Type="http://purl.oclc.org/ooxml/officeDocument/relationships/notesSlide" Target="../notesSlides/notesSlide25.xml"/><Relationship Id="rId1" Type="http://purl.oclc.org/ooxml/officeDocument/relationships/slideLayout" Target="../slideLayouts/slideLayout2.xml"/></Relationships>
</file>

<file path=ppt/slides/_rels/slide26.xml.rels><?xml version="1.0" encoding="UTF-8" standalone="yes"?>
<Relationships xmlns="http://schemas.openxmlformats.org/package/2006/relationships"><Relationship Id="rId3" Type="http://purl.oclc.org/ooxml/officeDocument/relationships/image" Target="../media/image14.jpg"/><Relationship Id="rId2" Type="http://purl.oclc.org/ooxml/officeDocument/relationships/notesSlide" Target="../notesSlides/notesSlide26.xml"/><Relationship Id="rId1" Type="http://purl.oclc.org/ooxml/officeDocument/relationships/slideLayout" Target="../slideLayouts/slideLayout1.xml"/><Relationship Id="rId4" Type="http://purl.oclc.org/ooxml/officeDocument/relationships/hyperlink" Target="https://time.com/6275995/chatgpt-facebook-african-workers-union/" TargetMode="External"/></Relationships>
</file>

<file path=ppt/slides/_rels/slide27.xml.rels><?xml version="1.0" encoding="UTF-8" standalone="yes"?>
<Relationships xmlns="http://schemas.openxmlformats.org/package/2006/relationships"><Relationship Id="rId3" Type="http://purl.oclc.org/ooxml/officeDocument/relationships/image" Target="../media/image15.jpg"/><Relationship Id="rId2" Type="http://purl.oclc.org/ooxml/officeDocument/relationships/notesSlide" Target="../notesSlides/notesSlide27.xml"/><Relationship Id="rId1" Type="http://purl.oclc.org/ooxml/officeDocument/relationships/slideLayout" Target="../slideLayouts/slideLayout1.xml"/><Relationship Id="rId4" Type="http://purl.oclc.org/ooxml/officeDocument/relationships/hyperlink" Target="https://time.com/6247678/openai-chatgpt-kenya-workers/" TargetMode="External"/></Relationships>
</file>

<file path=ppt/slides/_rels/slide28.xml.rels><?xml version="1.0" encoding="UTF-8" standalone="yes"?>
<Relationships xmlns="http://schemas.openxmlformats.org/package/2006/relationships"><Relationship Id="rId3" Type="http://purl.oclc.org/ooxml/officeDocument/relationships/notesSlide" Target="../notesSlides/notesSlide28.xml"/><Relationship Id="rId2" Type="http://purl.oclc.org/ooxml/officeDocument/relationships/slideLayout" Target="../slideLayouts/slideLayout1.xml"/><Relationship Id="rId1" Type="http://purl.oclc.org/ooxml/officeDocument/relationships/tags" Target="../tags/tag3.xml"/><Relationship Id="rId4" Type="http://purl.oclc.org/ooxml/officeDocument/relationships/hyperlink" Target="https://nicospage.eu/unethical-academics-ai-and-peer-review" TargetMode="External"/></Relationships>
</file>

<file path=ppt/slides/_rels/slide29.xml.rels><?xml version="1.0" encoding="UTF-8" standalone="yes"?>
<Relationships xmlns="http://schemas.openxmlformats.org/package/2006/relationships"><Relationship Id="rId3" Type="http://purl.oclc.org/ooxml/officeDocument/relationships/notesSlide" Target="../notesSlides/notesSlide29.xml"/><Relationship Id="rId2" Type="http://purl.oclc.org/ooxml/officeDocument/relationships/slideLayout" Target="../slideLayouts/slideLayout1.xml"/><Relationship Id="rId1" Type="http://purl.oclc.org/ooxml/officeDocument/relationships/tags" Target="../tags/tag4.xml"/><Relationship Id="rId4" Type="http://purl.oclc.org/ooxml/officeDocument/relationships/hyperlink" Target="https://quote.ucsd.edu/lirani/white-house-nyu-ainow-summit-talk-the-labor-that-makes-ai-magic/" TargetMode="External"/></Relationships>
</file>

<file path=ppt/slides/_rels/slide3.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notesSlide" Target="../notesSlides/notesSlide3.xml"/><Relationship Id="rId1" Type="http://purl.oclc.org/ooxml/officeDocument/relationships/slideLayout" Target="../slideLayouts/slideLayout1.xml"/><Relationship Id="rId4" Type="http://purl.oclc.org/ooxml/officeDocument/relationships/hyperlink" Target="https://doi.org/10.1016/j.surfin.2024.104081" TargetMode="External"/></Relationships>
</file>

<file path=ppt/slides/_rels/slide30.xml.rels><?xml version="1.0" encoding="UTF-8" standalone="yes"?>
<Relationships xmlns="http://schemas.openxmlformats.org/package/2006/relationships"><Relationship Id="rId2" Type="http://purl.oclc.org/ooxml/officeDocument/relationships/notesSlide" Target="../notesSlides/notesSlide30.xml"/><Relationship Id="rId1" Type="http://purl.oclc.org/ooxml/officeDocument/relationships/slideLayout" Target="../slideLayouts/slideLayout2.xml"/></Relationships>
</file>

<file path=ppt/slides/_rels/slide31.xml.rels><?xml version="1.0" encoding="UTF-8" standalone="yes"?>
<Relationships xmlns="http://schemas.openxmlformats.org/package/2006/relationships"><Relationship Id="rId2" Type="http://purl.oclc.org/ooxml/officeDocument/relationships/notesSlide" Target="../notesSlides/notesSlide31.xml"/><Relationship Id="rId1" Type="http://purl.oclc.org/ooxml/officeDocument/relationships/slideLayout" Target="../slideLayouts/slideLayout2.xml"/></Relationships>
</file>

<file path=ppt/slides/_rels/slide32.xml.rels><?xml version="1.0" encoding="UTF-8" standalone="yes"?>
<Relationships xmlns="http://schemas.openxmlformats.org/package/2006/relationships"><Relationship Id="rId3" Type="http://purl.oclc.org/ooxml/officeDocument/relationships/hyperlink" Target="https://doi.org/10.1073/pnas.1408907112" TargetMode="External"/><Relationship Id="rId2" Type="http://purl.oclc.org/ooxml/officeDocument/relationships/notesSlide" Target="../notesSlides/notesSlide32.xml"/><Relationship Id="rId1" Type="http://purl.oclc.org/ooxml/officeDocument/relationships/slideLayout" Target="../slideLayouts/slideLayout1.xml"/><Relationship Id="rId4" Type="http://purl.oclc.org/ooxml/officeDocument/relationships/image" Target="../media/image16.jpg"/></Relationships>
</file>

<file path=ppt/slides/_rels/slide33.xml.rels><?xml version="1.0" encoding="UTF-8" standalone="yes"?>
<Relationships xmlns="http://schemas.openxmlformats.org/package/2006/relationships"><Relationship Id="rId3" Type="http://purl.oclc.org/ooxml/officeDocument/relationships/hyperlink" Target="https://doi.org/10.1073/pnas.1408907112" TargetMode="External"/><Relationship Id="rId2" Type="http://purl.oclc.org/ooxml/officeDocument/relationships/notesSlide" Target="../notesSlides/notesSlide33.xml"/><Relationship Id="rId1" Type="http://purl.oclc.org/ooxml/officeDocument/relationships/slideLayout" Target="../slideLayouts/slideLayout1.xml"/><Relationship Id="rId6" Type="http://schemas.microsoft.com/office/2007/relationships/hdphoto" Target="../media/hdphoto1.wdp"/><Relationship Id="rId5" Type="http://purl.oclc.org/ooxml/officeDocument/relationships/image" Target="../media/image17.png"/><Relationship Id="rId4" Type="http://purl.oclc.org/ooxml/officeDocument/relationships/image" Target="../media/image16.jpg"/></Relationships>
</file>

<file path=ppt/slides/_rels/slide34.xml.rels><?xml version="1.0" encoding="UTF-8" standalone="yes"?>
<Relationships xmlns="http://schemas.openxmlformats.org/package/2006/relationships"><Relationship Id="rId2" Type="http://purl.oclc.org/ooxml/officeDocument/relationships/notesSlide" Target="../notesSlides/notesSlide34.xml"/><Relationship Id="rId1" Type="http://purl.oclc.org/ooxml/officeDocument/relationships/slideLayout" Target="../slideLayouts/slideLayout2.xml"/></Relationships>
</file>

<file path=ppt/slides/_rels/slide35.xml.rels><?xml version="1.0" encoding="UTF-8" standalone="yes"?>
<Relationships xmlns="http://schemas.openxmlformats.org/package/2006/relationships"><Relationship Id="rId2" Type="http://purl.oclc.org/ooxml/officeDocument/relationships/notesSlide" Target="../notesSlides/notesSlide35.xml"/><Relationship Id="rId1" Type="http://purl.oclc.org/ooxml/officeDocument/relationships/slideLayout" Target="../slideLayouts/slideLayout3.xml"/></Relationships>
</file>

<file path=ppt/slides/_rels/slide36.xml.rels><?xml version="1.0" encoding="UTF-8" standalone="yes"?>
<Relationships xmlns="http://schemas.openxmlformats.org/package/2006/relationships"><Relationship Id="rId3" Type="http://purl.oclc.org/ooxml/officeDocument/relationships/image" Target="../media/image7.jpg"/><Relationship Id="rId2" Type="http://purl.oclc.org/ooxml/officeDocument/relationships/notesSlide" Target="../notesSlides/notesSlide36.xml"/><Relationship Id="rId1" Type="http://purl.oclc.org/ooxml/officeDocument/relationships/slideLayout" Target="../slideLayouts/slideLayout1.xml"/><Relationship Id="rId4" Type="http://purl.oclc.org/ooxml/officeDocument/relationships/hyperlink" Target="https://doi.org/10.3389/fcell.2023.1339390" TargetMode="External"/></Relationships>
</file>

<file path=ppt/slides/_rels/slide37.xml.rels><?xml version="1.0" encoding="UTF-8" standalone="yes"?>
<Relationships xmlns="http://schemas.openxmlformats.org/package/2006/relationships"><Relationship Id="rId2" Type="http://purl.oclc.org/ooxml/officeDocument/relationships/notesSlide" Target="../notesSlides/notesSlide37.xml"/><Relationship Id="rId1" Type="http://purl.oclc.org/ooxml/officeDocument/relationships/slideLayout" Target="../slideLayouts/slideLayout1.xml"/></Relationships>
</file>

<file path=ppt/slides/_rels/slide38.xml.rels><?xml version="1.0" encoding="UTF-8" standalone="yes"?>
<Relationships xmlns="http://schemas.openxmlformats.org/package/2006/relationships"><Relationship Id="rId3" Type="http://purl.oclc.org/ooxml/officeDocument/relationships/hyperlink" Target="https://www.threads.net/@maurogatti/post/CuVbVJIx7x4" TargetMode="External"/><Relationship Id="rId2" Type="http://purl.oclc.org/ooxml/officeDocument/relationships/notesSlide" Target="../notesSlides/notesSlide38.xml"/><Relationship Id="rId1" Type="http://purl.oclc.org/ooxml/officeDocument/relationships/slideLayout" Target="../slideLayouts/slideLayout1.xml"/><Relationship Id="rId4" Type="http://purl.oclc.org/ooxml/officeDocument/relationships/image" Target="../media/image18.jpg"/></Relationships>
</file>

<file path=ppt/slides/_rels/slide39.xml.rels><?xml version="1.0" encoding="UTF-8" standalone="yes"?>
<Relationships xmlns="http://schemas.openxmlformats.org/package/2006/relationships"><Relationship Id="rId2" Type="http://purl.oclc.org/ooxml/officeDocument/relationships/notesSlide" Target="../notesSlides/notesSlide39.xml"/><Relationship Id="rId1" Type="http://purl.oclc.org/ooxml/officeDocument/relationships/slideLayout" Target="../slideLayouts/slideLayout2.xml"/></Relationships>
</file>

<file path=ppt/slides/_rels/slide4.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notesSlide" Target="../notesSlides/notesSlide4.xml"/><Relationship Id="rId1" Type="http://purl.oclc.org/ooxml/officeDocument/relationships/slideLayout" Target="../slideLayouts/slideLayout1.xml"/></Relationships>
</file>

<file path=ppt/slides/_rels/slide40.xml.rels><?xml version="1.0" encoding="UTF-8" standalone="yes"?>
<Relationships xmlns="http://schemas.openxmlformats.org/package/2006/relationships"><Relationship Id="rId2" Type="http://purl.oclc.org/ooxml/officeDocument/relationships/notesSlide" Target="../notesSlides/notesSlide40.xml"/><Relationship Id="rId1" Type="http://purl.oclc.org/ooxml/officeDocument/relationships/slideLayout" Target="../slideLayouts/slideLayout2.xml"/></Relationships>
</file>

<file path=ppt/slides/_rels/slide41.xml.rels><?xml version="1.0" encoding="UTF-8" standalone="yes"?>
<Relationships xmlns="http://schemas.openxmlformats.org/package/2006/relationships"><Relationship Id="rId2" Type="http://purl.oclc.org/ooxml/officeDocument/relationships/notesSlide" Target="../notesSlides/notesSlide41.xml"/><Relationship Id="rId1" Type="http://purl.oclc.org/ooxml/officeDocument/relationships/slideLayout" Target="../slideLayouts/slideLayout1.xml"/></Relationships>
</file>

<file path=ppt/slides/_rels/slide42.xml.rels><?xml version="1.0" encoding="UTF-8" standalone="yes"?>
<Relationships xmlns="http://schemas.openxmlformats.org/package/2006/relationships"><Relationship Id="rId2" Type="http://purl.oclc.org/ooxml/officeDocument/relationships/notesSlide" Target="../notesSlides/notesSlide42.xml"/><Relationship Id="rId1" Type="http://purl.oclc.org/ooxml/officeDocument/relationships/slideLayout" Target="../slideLayouts/slideLayout1.xml"/></Relationships>
</file>

<file path=ppt/slides/_rels/slide43.xml.rels><?xml version="1.0" encoding="UTF-8" standalone="yes"?>
<Relationships xmlns="http://schemas.openxmlformats.org/package/2006/relationships"><Relationship Id="rId2" Type="http://purl.oclc.org/ooxml/officeDocument/relationships/notesSlide" Target="../notesSlides/notesSlide43.xml"/><Relationship Id="rId1" Type="http://purl.oclc.org/ooxml/officeDocument/relationships/slideLayout" Target="../slideLayouts/slideLayout1.xml"/></Relationships>
</file>

<file path=ppt/slides/_rels/slide44.xml.rels><?xml version="1.0" encoding="UTF-8" standalone="yes"?>
<Relationships xmlns="http://schemas.openxmlformats.org/package/2006/relationships"><Relationship Id="rId2" Type="http://purl.oclc.org/ooxml/officeDocument/relationships/notesSlide" Target="../notesSlides/notesSlide44.xml"/><Relationship Id="rId1" Type="http://purl.oclc.org/ooxml/officeDocument/relationships/slideLayout" Target="../slideLayouts/slideLayout1.xml"/></Relationships>
</file>

<file path=ppt/slides/_rels/slide45.xml.rels><?xml version="1.0" encoding="UTF-8" standalone="yes"?>
<Relationships xmlns="http://schemas.openxmlformats.org/package/2006/relationships"><Relationship Id="rId3" Type="http://purl.oclc.org/ooxml/officeDocument/relationships/hyperlink" Target="https://www.eventbrite.co.uk/e/who-is-building-open-source-ai-tickets-709277416847" TargetMode="External"/><Relationship Id="rId2" Type="http://purl.oclc.org/ooxml/officeDocument/relationships/notesSlide" Target="../notesSlides/notesSlide45.xml"/><Relationship Id="rId1" Type="http://purl.oclc.org/ooxml/officeDocument/relationships/slideLayout" Target="../slideLayouts/slideLayout1.xml"/><Relationship Id="rId4" Type="http://purl.oclc.org/ooxml/officeDocument/relationships/image" Target="../media/image19.jpg"/></Relationships>
</file>

<file path=ppt/slides/_rels/slide46.xml.rels><?xml version="1.0" encoding="UTF-8" standalone="yes"?>
<Relationships xmlns="http://schemas.openxmlformats.org/package/2006/relationships"><Relationship Id="rId3" Type="http://purl.oclc.org/ooxml/officeDocument/relationships/hyperlink" Target="https://book.the-turing-way.org/" TargetMode="External"/><Relationship Id="rId2" Type="http://purl.oclc.org/ooxml/officeDocument/relationships/notesSlide" Target="../notesSlides/notesSlide46.xml"/><Relationship Id="rId1" Type="http://purl.oclc.org/ooxml/officeDocument/relationships/slideLayout" Target="../slideLayouts/slideLayout1.xml"/><Relationship Id="rId4" Type="http://purl.oclc.org/ooxml/officeDocument/relationships/image" Target="../media/image3.png"/></Relationships>
</file>

<file path=ppt/slides/_rels/slide47.xml.rels><?xml version="1.0" encoding="UTF-8" standalone="yes"?>
<Relationships xmlns="http://schemas.openxmlformats.org/package/2006/relationships"><Relationship Id="rId8" Type="http://purl.oclc.org/ooxml/officeDocument/relationships/hyperlink" Target="https://creativecommons.org/licenses/by/3.0/" TargetMode="External"/><Relationship Id="rId3" Type="http://purl.oclc.org/ooxml/officeDocument/relationships/hyperlink" Target="https://creativecommons.org/licenses/by-sa/4.0/" TargetMode="External"/><Relationship Id="rId7" Type="http://purl.oclc.org/ooxml/officeDocument/relationships/hyperlink" Target="https://thenounproject.com/icon/1002247/" TargetMode="External"/><Relationship Id="rId12" Type="http://purl.oclc.org/ooxml/officeDocument/relationships/image" Target="../media/image22.svg"/><Relationship Id="rId2" Type="http://purl.oclc.org/ooxml/officeDocument/relationships/notesSlide" Target="../notesSlides/notesSlide47.xml"/><Relationship Id="rId1" Type="http://purl.oclc.org/ooxml/officeDocument/relationships/slideLayout" Target="../slideLayouts/slideLayout1.xml"/><Relationship Id="rId6" Type="http://purl.oclc.org/ooxml/officeDocument/relationships/hyperlink" Target="https://thenounproject.com/search/?q=internet&amp;i=1213108" TargetMode="External"/><Relationship Id="rId11" Type="http://purl.oclc.org/ooxml/officeDocument/relationships/image" Target="../media/image21.png"/><Relationship Id="rId5" Type="http://purl.oclc.org/ooxml/officeDocument/relationships/image" Target="../media/image2.svg"/><Relationship Id="rId10" Type="http://purl.oclc.org/ooxml/officeDocument/relationships/hyperlink" Target="https://doi.org/10.5281/zenodo.11051128" TargetMode="External"/><Relationship Id="rId4" Type="http://purl.oclc.org/ooxml/officeDocument/relationships/image" Target="../media/image1.png"/><Relationship Id="rId9" Type="http://purl.oclc.org/ooxml/officeDocument/relationships/image" Target="../media/image20.png"/></Relationships>
</file>

<file path=ppt/slides/_rels/slide5.xml.rels><?xml version="1.0" encoding="UTF-8" standalone="yes"?>
<Relationships xmlns="http://schemas.openxmlformats.org/package/2006/relationships"><Relationship Id="rId3" Type="http://purl.oclc.org/ooxml/officeDocument/relationships/hyperlink" Target="https://web.archive.org/web/20240324051904/https:/cdn.arstechnica.net/wp-content/uploads/2024/02/fcell-11-1339390-1.pdf" TargetMode="External"/><Relationship Id="rId2" Type="http://purl.oclc.org/ooxml/officeDocument/relationships/notesSlide" Target="../notesSlides/notesSlide5.xml"/><Relationship Id="rId1" Type="http://purl.oclc.org/ooxml/officeDocument/relationships/slideLayout" Target="../slideLayouts/slideLayout1.xml"/><Relationship Id="rId5" Type="http://purl.oclc.org/ooxml/officeDocument/relationships/hyperlink" Target="https://creativecommons.org/licenses/by/4.0/" TargetMode="External"/><Relationship Id="rId4" Type="http://purl.oclc.org/ooxml/officeDocument/relationships/image" Target="../media/image6.jpg"/></Relationships>
</file>

<file path=ppt/slides/_rels/slide6.xml.rels><?xml version="1.0" encoding="UTF-8" standalone="yes"?>
<Relationships xmlns="http://schemas.openxmlformats.org/package/2006/relationships"><Relationship Id="rId3" Type="http://purl.oclc.org/ooxml/officeDocument/relationships/image" Target="../media/image7.jpg"/><Relationship Id="rId2" Type="http://purl.oclc.org/ooxml/officeDocument/relationships/notesSlide" Target="../notesSlides/notesSlide6.xml"/><Relationship Id="rId1" Type="http://purl.oclc.org/ooxml/officeDocument/relationships/slideLayout" Target="../slideLayouts/slideLayout1.xml"/><Relationship Id="rId5" Type="http://purl.oclc.org/ooxml/officeDocument/relationships/hyperlink" Target="https://doi.org/10.3389/fcell.2023.1339390" TargetMode="External"/><Relationship Id="rId4" Type="http://purl.oclc.org/ooxml/officeDocument/relationships/hyperlink" Target="https://creativecommons.org/licenses/by/4.0/" TargetMode="External"/></Relationships>
</file>

<file path=ppt/slides/_rels/slide7.xml.rels><?xml version="1.0" encoding="UTF-8" standalone="yes"?>
<Relationships xmlns="http://schemas.openxmlformats.org/package/2006/relationships"><Relationship Id="rId3" Type="http://purl.oclc.org/ooxml/officeDocument/relationships/notesSlide" Target="../notesSlides/notesSlide7.xml"/><Relationship Id="rId2" Type="http://purl.oclc.org/ooxml/officeDocument/relationships/slideLayout" Target="../slideLayouts/slideLayout1.xml"/><Relationship Id="rId1" Type="http://purl.oclc.org/ooxml/officeDocument/relationships/tags" Target="../tags/tag1.xml"/><Relationship Id="rId4" Type="http://purl.oclc.org/ooxml/officeDocument/relationships/hyperlink" Target="https://nicospage.eu/unethical-academics-ai-and-peer-review" TargetMode="External"/></Relationships>
</file>

<file path=ppt/slides/_rels/slide8.xml.rels><?xml version="1.0" encoding="UTF-8" standalone="yes"?>
<Relationships xmlns="http://schemas.openxmlformats.org/package/2006/relationships"><Relationship Id="rId3" Type="http://purl.oclc.org/ooxml/officeDocument/relationships/image" Target="../media/image8.jpg"/><Relationship Id="rId2" Type="http://purl.oclc.org/ooxml/officeDocument/relationships/notesSlide" Target="../notesSlides/notesSlide8.xml"/><Relationship Id="rId1" Type="http://purl.oclc.org/ooxml/officeDocument/relationships/slideLayout" Target="../slideLayouts/slideLayout1.xml"/><Relationship Id="rId4" Type="http://purl.oclc.org/ooxml/officeDocument/relationships/hyperlink" Target="https://web.archive.org/web/20240410235524/https:/www.cnn.com/2024/04/06/tech/teachers-grading-ai/index.html" TargetMode="External"/></Relationships>
</file>

<file path=ppt/slides/_rels/slide9.xml.rels><?xml version="1.0" encoding="UTF-8" standalone="yes"?>
<Relationships xmlns="http://schemas.openxmlformats.org/package/2006/relationships"><Relationship Id="rId2" Type="http://purl.oclc.org/ooxml/officeDocument/relationships/notesSlide" Target="../notesSlides/notesSlide9.xml"/><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FA9A0-C9AA-4CDA-B81D-559811879621}"/>
              </a:ext>
            </a:extLst>
          </p:cNvPr>
          <p:cNvSpPr>
            <a:spLocks noGrp="1"/>
          </p:cNvSpPr>
          <p:nvPr>
            <p:ph type="title"/>
          </p:nvPr>
        </p:nvSpPr>
        <p:spPr>
          <a:xfrm>
            <a:off x="410815" y="424518"/>
            <a:ext cx="11781185" cy="2407892"/>
          </a:xfrm>
          <a:solidFill>
            <a:schemeClr val="accent2"/>
          </a:solidFill>
        </p:spPr>
        <p:txBody>
          <a:bodyPr>
            <a:normAutofit/>
          </a:bodyPr>
          <a:lstStyle/>
          <a:p>
            <a:r>
              <a:rPr lang="en-GB" dirty="0">
                <a:solidFill>
                  <a:schemeClr val="bg1"/>
                </a:solidFill>
              </a:rPr>
              <a:t>AI is </a:t>
            </a:r>
            <a:r>
              <a:rPr lang="en-GB" b="1" dirty="0">
                <a:solidFill>
                  <a:schemeClr val="bg1"/>
                </a:solidFill>
              </a:rPr>
              <a:t>not</a:t>
            </a:r>
            <a:r>
              <a:rPr lang="en-GB" dirty="0">
                <a:solidFill>
                  <a:schemeClr val="bg1"/>
                </a:solidFill>
              </a:rPr>
              <a:t> the problem (?!?!) </a:t>
            </a:r>
            <a:br>
              <a:rPr lang="en-GB" dirty="0">
                <a:solidFill>
                  <a:schemeClr val="bg1"/>
                </a:solidFill>
              </a:rPr>
            </a:br>
            <a:r>
              <a:rPr lang="en-GB" dirty="0">
                <a:solidFill>
                  <a:schemeClr val="bg1"/>
                </a:solidFill>
              </a:rPr>
              <a:t>- </a:t>
            </a:r>
            <a:r>
              <a:rPr lang="en-GB" sz="6000" dirty="0">
                <a:solidFill>
                  <a:schemeClr val="bg1"/>
                </a:solidFill>
              </a:rPr>
              <a:t>thinking about </a:t>
            </a:r>
            <a:r>
              <a:rPr lang="en-GB" sz="6000" b="1" dirty="0">
                <a:solidFill>
                  <a:schemeClr val="bg1"/>
                </a:solidFill>
              </a:rPr>
              <a:t>outcomes</a:t>
            </a:r>
          </a:p>
        </p:txBody>
      </p:sp>
      <p:sp>
        <p:nvSpPr>
          <p:cNvPr id="2" name="TextBox 1">
            <a:extLst>
              <a:ext uri="{FF2B5EF4-FFF2-40B4-BE49-F238E27FC236}">
                <a16:creationId xmlns:a16="http://schemas.microsoft.com/office/drawing/2014/main" id="{9682FFB2-077C-4D4A-B070-A50767A09A0A}"/>
              </a:ext>
            </a:extLst>
          </p:cNvPr>
          <p:cNvSpPr txBox="1"/>
          <p:nvPr/>
        </p:nvSpPr>
        <p:spPr>
          <a:xfrm>
            <a:off x="410815" y="3475704"/>
            <a:ext cx="6430659" cy="3046988"/>
          </a:xfrm>
          <a:prstGeom prst="rect">
            <a:avLst/>
          </a:prstGeom>
          <a:noFill/>
        </p:spPr>
        <p:txBody>
          <a:bodyPr wrap="square" rtlCol="0">
            <a:spAutoFit/>
          </a:bodyPr>
          <a:lstStyle/>
          <a:p>
            <a:r>
              <a:rPr lang="en-GB" sz="2400" dirty="0">
                <a:solidFill>
                  <a:schemeClr val="tx2"/>
                </a:solidFill>
              </a:rPr>
              <a:t>Pen-Yuan Hsing </a:t>
            </a:r>
            <a:r>
              <a:rPr lang="en-GB" sz="1400" dirty="0">
                <a:solidFill>
                  <a:schemeClr val="tx2"/>
                </a:solidFill>
              </a:rPr>
              <a:t>1,2</a:t>
            </a:r>
          </a:p>
          <a:p>
            <a:r>
              <a:rPr lang="en-GB" sz="2400" dirty="0">
                <a:solidFill>
                  <a:schemeClr val="tx2"/>
                </a:solidFill>
              </a:rPr>
              <a:t>Jennifer Ding </a:t>
            </a:r>
            <a:r>
              <a:rPr lang="en-GB" sz="1400" dirty="0">
                <a:solidFill>
                  <a:schemeClr val="tx2"/>
                </a:solidFill>
              </a:rPr>
              <a:t>2,3</a:t>
            </a:r>
            <a:endParaRPr lang="en-GB" sz="2400" dirty="0">
              <a:solidFill>
                <a:schemeClr val="tx2"/>
              </a:solidFill>
            </a:endParaRPr>
          </a:p>
          <a:p>
            <a:r>
              <a:rPr lang="en-GB" sz="1400" dirty="0"/>
              <a:t>1</a:t>
            </a:r>
            <a:r>
              <a:rPr lang="en-GB" sz="2400" dirty="0"/>
              <a:t> </a:t>
            </a:r>
            <a:r>
              <a:rPr lang="en-GB" sz="2000" dirty="0"/>
              <a:t>University of Bristol, United Kingdom</a:t>
            </a:r>
          </a:p>
          <a:p>
            <a:r>
              <a:rPr lang="en-GB" sz="1400" dirty="0"/>
              <a:t>2</a:t>
            </a:r>
            <a:r>
              <a:rPr lang="en-GB" sz="2400" dirty="0"/>
              <a:t> </a:t>
            </a:r>
            <a:r>
              <a:rPr lang="en-GB" sz="2000" dirty="0"/>
              <a:t>The Turing Way</a:t>
            </a:r>
          </a:p>
          <a:p>
            <a:r>
              <a:rPr lang="en-GB" sz="1400" dirty="0"/>
              <a:t>3</a:t>
            </a:r>
            <a:r>
              <a:rPr lang="en-GB" sz="2400" dirty="0"/>
              <a:t> </a:t>
            </a:r>
            <a:r>
              <a:rPr lang="en-GB" sz="2000" dirty="0"/>
              <a:t>Alan Turing Institute, United Kingdom</a:t>
            </a:r>
          </a:p>
          <a:p>
            <a:endParaRPr lang="en-GB" sz="2400" dirty="0"/>
          </a:p>
          <a:p>
            <a:r>
              <a:rPr lang="en-GB" sz="2400" dirty="0"/>
              <a:t>16:30 UTC, 25 April 2024</a:t>
            </a:r>
            <a:br>
              <a:rPr lang="en-GB" sz="2400" dirty="0"/>
            </a:br>
            <a:r>
              <a:rPr lang="en-US" sz="2400" dirty="0"/>
              <a:t>Open Science and Societal Impact</a:t>
            </a:r>
            <a:endParaRPr lang="en-GB" sz="2400" dirty="0"/>
          </a:p>
        </p:txBody>
      </p:sp>
      <p:pic>
        <p:nvPicPr>
          <p:cNvPr id="5" name="Graphic 4">
            <a:hlinkClick r:id="rId3"/>
            <a:extLst>
              <a:ext uri="{FF2B5EF4-FFF2-40B4-BE49-F238E27FC236}">
                <a16:creationId xmlns:a16="http://schemas.microsoft.com/office/drawing/2014/main" id="{F2A8261D-D9B3-4A56-ADE1-2B7CA51B3D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6543" y="5504908"/>
            <a:ext cx="2889194" cy="1017784"/>
          </a:xfrm>
          <a:prstGeom prst="rect">
            <a:avLst/>
          </a:prstGeom>
        </p:spPr>
      </p:pic>
      <p:pic>
        <p:nvPicPr>
          <p:cNvPr id="12" name="Picture 11">
            <a:hlinkClick r:id="rId6"/>
            <a:extLst>
              <a:ext uri="{FF2B5EF4-FFF2-40B4-BE49-F238E27FC236}">
                <a16:creationId xmlns:a16="http://schemas.microsoft.com/office/drawing/2014/main" id="{7A18CEDF-216B-4185-9C95-8889FEE6BF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4603" y="4254764"/>
            <a:ext cx="1978137" cy="2267928"/>
          </a:xfrm>
          <a:prstGeom prst="rect">
            <a:avLst/>
          </a:prstGeom>
        </p:spPr>
      </p:pic>
      <p:sp>
        <p:nvSpPr>
          <p:cNvPr id="6" name="TextBox 5">
            <a:extLst>
              <a:ext uri="{FF2B5EF4-FFF2-40B4-BE49-F238E27FC236}">
                <a16:creationId xmlns:a16="http://schemas.microsoft.com/office/drawing/2014/main" id="{05638123-05B8-4E3C-9CBE-D2E0D6A28EC1}"/>
              </a:ext>
            </a:extLst>
          </p:cNvPr>
          <p:cNvSpPr txBox="1"/>
          <p:nvPr/>
        </p:nvSpPr>
        <p:spPr>
          <a:xfrm>
            <a:off x="8822220" y="4645255"/>
            <a:ext cx="3217839" cy="707886"/>
          </a:xfrm>
          <a:prstGeom prst="rect">
            <a:avLst/>
          </a:prstGeom>
          <a:noFill/>
        </p:spPr>
        <p:txBody>
          <a:bodyPr wrap="square" rtlCol="0">
            <a:spAutoFit/>
          </a:bodyPr>
          <a:lstStyle/>
          <a:p>
            <a:r>
              <a:rPr lang="en-GB" sz="2000" dirty="0"/>
              <a:t>DOI: </a:t>
            </a:r>
            <a:br>
              <a:rPr lang="en-GB" sz="2000" dirty="0"/>
            </a:br>
            <a:r>
              <a:rPr lang="en-GB" sz="2000" dirty="0">
                <a:hlinkClick r:id="rId8"/>
              </a:rPr>
              <a:t>10.5281/zenodo.11051128</a:t>
            </a:r>
            <a:endParaRPr lang="en-GB" sz="2000" dirty="0"/>
          </a:p>
        </p:txBody>
      </p:sp>
    </p:spTree>
    <p:extLst>
      <p:ext uri="{BB962C8B-B14F-4D97-AF65-F5344CB8AC3E}">
        <p14:creationId xmlns:p14="http://schemas.microsoft.com/office/powerpoint/2010/main" val="1994023281"/>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55CE-6C15-4FE8-8083-BFA7787B7A08}"/>
              </a:ext>
            </a:extLst>
          </p:cNvPr>
          <p:cNvSpPr>
            <a:spLocks noGrp="1"/>
          </p:cNvSpPr>
          <p:nvPr>
            <p:ph type="title"/>
          </p:nvPr>
        </p:nvSpPr>
        <p:spPr>
          <a:xfrm>
            <a:off x="0" y="2272937"/>
            <a:ext cx="4044950" cy="4585063"/>
          </a:xfrm>
        </p:spPr>
        <p:txBody>
          <a:bodyPr anchor="ctr">
            <a:noAutofit/>
          </a:bodyPr>
          <a:lstStyle/>
          <a:p>
            <a:pPr algn="ctr"/>
            <a:r>
              <a:rPr lang="en-US" sz="37400" b="0" dirty="0">
                <a:solidFill>
                  <a:schemeClr val="tx1"/>
                </a:solidFill>
              </a:rPr>
              <a:t>1</a:t>
            </a:r>
            <a:endParaRPr lang="en-GB" sz="37400" dirty="0"/>
          </a:p>
        </p:txBody>
      </p:sp>
      <p:sp>
        <p:nvSpPr>
          <p:cNvPr id="3" name="Title 1">
            <a:extLst>
              <a:ext uri="{FF2B5EF4-FFF2-40B4-BE49-F238E27FC236}">
                <a16:creationId xmlns:a16="http://schemas.microsoft.com/office/drawing/2014/main" id="{D87141B6-981B-4D2C-8121-21EF3828E94E}"/>
              </a:ext>
            </a:extLst>
          </p:cNvPr>
          <p:cNvSpPr txBox="1">
            <a:spLocks/>
          </p:cNvSpPr>
          <p:nvPr/>
        </p:nvSpPr>
        <p:spPr>
          <a:xfrm>
            <a:off x="2695484" y="2024743"/>
            <a:ext cx="8669201" cy="143609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
              </a:lnSpc>
              <a:spcBef>
                <a:spcPct val="0%"/>
              </a:spcBef>
              <a:buNone/>
              <a:defRPr sz="6600" b="1" kern="1200">
                <a:solidFill>
                  <a:schemeClr val="tx2"/>
                </a:solidFill>
                <a:latin typeface="+mj-lt"/>
                <a:ea typeface="+mj-ea"/>
                <a:cs typeface="+mj-cs"/>
              </a:defRPr>
            </a:lvl1pPr>
          </a:lstStyle>
          <a:p>
            <a:pPr algn="ctr"/>
            <a:r>
              <a:rPr lang="en-US" dirty="0">
                <a:solidFill>
                  <a:schemeClr val="bg1"/>
                </a:solidFill>
              </a:rPr>
              <a:t>words matter</a:t>
            </a:r>
            <a:endParaRPr lang="en-GB" dirty="0">
              <a:solidFill>
                <a:schemeClr val="bg1"/>
              </a:solidFill>
            </a:endParaRPr>
          </a:p>
        </p:txBody>
      </p:sp>
    </p:spTree>
    <p:extLst>
      <p:ext uri="{BB962C8B-B14F-4D97-AF65-F5344CB8AC3E}">
        <p14:creationId xmlns:p14="http://schemas.microsoft.com/office/powerpoint/2010/main" val="1972823092"/>
      </p:ext>
    </p:extLst>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607D6D-09A3-4A35-9A19-48FD78B01BA9}"/>
              </a:ext>
            </a:extLst>
          </p:cNvPr>
          <p:cNvSpPr txBox="1"/>
          <p:nvPr/>
        </p:nvSpPr>
        <p:spPr>
          <a:xfrm>
            <a:off x="1470388" y="4357645"/>
            <a:ext cx="9215973" cy="1569660"/>
          </a:xfrm>
          <a:prstGeom prst="rect">
            <a:avLst/>
          </a:prstGeom>
          <a:noFill/>
        </p:spPr>
        <p:txBody>
          <a:bodyPr wrap="square" rtlCol="0">
            <a:spAutoFit/>
          </a:bodyPr>
          <a:lstStyle/>
          <a:p>
            <a:r>
              <a:rPr lang="en-GB" sz="4800" b="1" dirty="0"/>
              <a:t>Kate Crawford</a:t>
            </a:r>
            <a:br>
              <a:rPr lang="en-GB" sz="4800" dirty="0">
                <a:solidFill>
                  <a:schemeClr val="accent4"/>
                </a:solidFill>
              </a:rPr>
            </a:br>
            <a:r>
              <a:rPr lang="en-GB" sz="2400" i="1" dirty="0"/>
              <a:t>in</a:t>
            </a:r>
            <a:r>
              <a:rPr lang="en-GB" sz="2400" dirty="0"/>
              <a:t> “</a:t>
            </a:r>
            <a:r>
              <a:rPr lang="en-US" sz="2400" b="1" dirty="0"/>
              <a:t>Atlas of AI</a:t>
            </a:r>
            <a:r>
              <a:rPr lang="en-US" sz="2400" dirty="0"/>
              <a:t> - Power, Politics, and the Planetary Costs of Artificial Intelligence”</a:t>
            </a:r>
            <a:r>
              <a:rPr lang="en-US" sz="2400" b="1" dirty="0">
                <a:solidFill>
                  <a:schemeClr val="tx2"/>
                </a:solidFill>
              </a:rPr>
              <a:t>*</a:t>
            </a:r>
            <a:endParaRPr lang="en-GB" sz="2400" b="1" dirty="0">
              <a:solidFill>
                <a:schemeClr val="tx2"/>
              </a:solidFill>
            </a:endParaRPr>
          </a:p>
        </p:txBody>
      </p:sp>
      <p:sp>
        <p:nvSpPr>
          <p:cNvPr id="10" name="TextBox 9">
            <a:extLst>
              <a:ext uri="{FF2B5EF4-FFF2-40B4-BE49-F238E27FC236}">
                <a16:creationId xmlns:a16="http://schemas.microsoft.com/office/drawing/2014/main" id="{46BDA017-FF8A-4B1B-AB83-1D46771F6434}"/>
              </a:ext>
            </a:extLst>
          </p:cNvPr>
          <p:cNvSpPr txBox="1"/>
          <p:nvPr/>
        </p:nvSpPr>
        <p:spPr>
          <a:xfrm>
            <a:off x="0" y="6611779"/>
            <a:ext cx="4023360" cy="246221"/>
          </a:xfrm>
          <a:prstGeom prst="rect">
            <a:avLst/>
          </a:prstGeom>
          <a:noFill/>
        </p:spPr>
        <p:txBody>
          <a:bodyPr wrap="square" rtlCol="0">
            <a:spAutoFit/>
          </a:bodyPr>
          <a:lstStyle/>
          <a:p>
            <a:r>
              <a:rPr lang="en-GB" sz="1000" b="1" dirty="0">
                <a:solidFill>
                  <a:schemeClr val="accent4"/>
                </a:solidFill>
              </a:rPr>
              <a:t>*</a:t>
            </a:r>
            <a:r>
              <a:rPr lang="en-GB" sz="1000" dirty="0"/>
              <a:t> </a:t>
            </a:r>
            <a:r>
              <a:rPr lang="en-GB" sz="1000" dirty="0">
                <a:hlinkClick r:id="rId4"/>
              </a:rPr>
              <a:t>https://nicospage.eu/unethical-academics-ai-and-peer-review</a:t>
            </a:r>
            <a:r>
              <a:rPr lang="en-GB" sz="1000" dirty="0"/>
              <a:t> </a:t>
            </a:r>
          </a:p>
        </p:txBody>
      </p:sp>
      <p:sp>
        <p:nvSpPr>
          <p:cNvPr id="6" name="Rounded Rectangular Callout 4">
            <a:extLst>
              <a:ext uri="{FF2B5EF4-FFF2-40B4-BE49-F238E27FC236}">
                <a16:creationId xmlns:a16="http://schemas.microsoft.com/office/drawing/2014/main" id="{4F40AA4D-7A83-46E3-9612-8E1F049396B1}"/>
              </a:ext>
            </a:extLst>
          </p:cNvPr>
          <p:cNvSpPr/>
          <p:nvPr/>
        </p:nvSpPr>
        <p:spPr>
          <a:xfrm>
            <a:off x="2392517" y="603554"/>
            <a:ext cx="7371714" cy="3239121"/>
          </a:xfrm>
          <a:prstGeom prst="wedgeRoundRectCallout">
            <a:avLst>
              <a:gd name="adj1" fmla="val -36685"/>
              <a:gd name="adj2" fmla="val 63939"/>
              <a:gd name="adj3" fmla="val 16667"/>
            </a:avLst>
          </a:prstGeom>
          <a:solidFill>
            <a:schemeClr val="accent2"/>
          </a:solidFill>
          <a:ln>
            <a:noFill/>
          </a:ln>
          <a:effectLst>
            <a:outerShdw blurRad="50800" dist="38100" dir="5400000" algn="t" rotWithShape="0">
              <a:prstClr val="black">
                <a:alpha val="40%"/>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r>
              <a:rPr lang="en-US" sz="4800" dirty="0">
                <a:solidFill>
                  <a:schemeClr val="bg1"/>
                </a:solidFill>
              </a:rPr>
              <a:t>“AI” is… </a:t>
            </a:r>
            <a:br>
              <a:rPr lang="en-US" sz="4800" dirty="0">
                <a:solidFill>
                  <a:schemeClr val="bg1"/>
                </a:solidFill>
              </a:rPr>
            </a:br>
            <a:r>
              <a:rPr lang="en-US" sz="6600" b="1" dirty="0">
                <a:solidFill>
                  <a:schemeClr val="bg1"/>
                </a:solidFill>
              </a:rPr>
              <a:t>neither </a:t>
            </a:r>
            <a:r>
              <a:rPr lang="en-US" sz="6600" dirty="0">
                <a:solidFill>
                  <a:schemeClr val="bg1"/>
                </a:solidFill>
              </a:rPr>
              <a:t>artificial</a:t>
            </a:r>
            <a:r>
              <a:rPr lang="en-US" sz="6600" b="1" dirty="0">
                <a:solidFill>
                  <a:schemeClr val="bg1"/>
                </a:solidFill>
              </a:rPr>
              <a:t> nor </a:t>
            </a:r>
            <a:r>
              <a:rPr lang="en-US" sz="6600" dirty="0">
                <a:solidFill>
                  <a:schemeClr val="bg1"/>
                </a:solidFill>
              </a:rPr>
              <a:t>intelligent.</a:t>
            </a:r>
            <a:endParaRPr lang="en-GB" sz="6600" dirty="0">
              <a:solidFill>
                <a:schemeClr val="bg1"/>
              </a:solidFill>
            </a:endParaRPr>
          </a:p>
        </p:txBody>
      </p:sp>
    </p:spTree>
    <p:custDataLst>
      <p:tags r:id="rId1"/>
    </p:custDataLst>
    <p:extLst>
      <p:ext uri="{BB962C8B-B14F-4D97-AF65-F5344CB8AC3E}">
        <p14:creationId xmlns:p14="http://schemas.microsoft.com/office/powerpoint/2010/main" val="214730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
                                          <p:val>
                                            <p:strVal val="#ppt_x"/>
                                          </p:val>
                                        </p:tav>
                                      </p:tavLst>
                                    </p:anim>
                                    <p:anim calcmode="lin" valueType="num">
                                      <p:cBhvr>
                                        <p:cTn id="9" dur="500" fill="hold"/>
                                        <p:tgtEl>
                                          <p:spTgt spid="6"/>
                                        </p:tgtEl>
                                        <p:attrNameLst>
                                          <p:attrName>ppt_y</p:attrName>
                                        </p:attrNameLst>
                                      </p:cBhvr>
                                      <p:tavLst>
                                        <p:tav tm="0%">
                                          <p:val>
                                            <p:strVal val="#ppt_y+.1"/>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2AFE51-C33D-44DF-8517-56751CB3F299}"/>
              </a:ext>
            </a:extLst>
          </p:cNvPr>
          <p:cNvPicPr>
            <a:picLocks noChangeAspect="1"/>
          </p:cNvPicPr>
          <p:nvPr/>
        </p:nvPicPr>
        <p:blipFill rotWithShape="1">
          <a:blip r:embed="rId3">
            <a:extLst>
              <a:ext uri="{28A0092B-C50C-407E-A947-70E740481C1C}">
                <a14:useLocalDpi xmlns:a14="http://schemas.microsoft.com/office/drawing/2010/main" val="0"/>
              </a:ext>
            </a:extLst>
          </a:blip>
          <a:srcRect t="6.163%" b="4.574%"/>
          <a:stretch/>
        </p:blipFill>
        <p:spPr>
          <a:xfrm>
            <a:off x="1035079" y="1"/>
            <a:ext cx="10121841" cy="6857999"/>
          </a:xfrm>
          <a:prstGeom prst="rect">
            <a:avLst/>
          </a:prstGeom>
        </p:spPr>
      </p:pic>
      <p:sp>
        <p:nvSpPr>
          <p:cNvPr id="4" name="TextBox 3">
            <a:extLst>
              <a:ext uri="{FF2B5EF4-FFF2-40B4-BE49-F238E27FC236}">
                <a16:creationId xmlns:a16="http://schemas.microsoft.com/office/drawing/2014/main" id="{E9A56869-A21E-41E2-8F35-08107A1A8442}"/>
              </a:ext>
            </a:extLst>
          </p:cNvPr>
          <p:cNvSpPr txBox="1"/>
          <p:nvPr/>
        </p:nvSpPr>
        <p:spPr>
          <a:xfrm>
            <a:off x="0" y="6581000"/>
            <a:ext cx="4583723" cy="276999"/>
          </a:xfrm>
          <a:prstGeom prst="rect">
            <a:avLst/>
          </a:prstGeom>
          <a:noFill/>
        </p:spPr>
        <p:txBody>
          <a:bodyPr wrap="square" rtlCol="0">
            <a:spAutoFit/>
          </a:bodyPr>
          <a:lstStyle/>
          <a:p>
            <a:r>
              <a:rPr lang="en-US" sz="1200" dirty="0">
                <a:solidFill>
                  <a:schemeClr val="bg2"/>
                </a:solidFill>
              </a:rPr>
              <a:t>Turing Way </a:t>
            </a:r>
            <a:r>
              <a:rPr lang="en-US" sz="1200" dirty="0">
                <a:solidFill>
                  <a:schemeClr val="bg2"/>
                </a:solidFill>
                <a:hlinkClick r:id="rId4"/>
              </a:rPr>
              <a:t>Open AI illustration</a:t>
            </a:r>
            <a:r>
              <a:rPr lang="en-US" sz="1200" dirty="0">
                <a:solidFill>
                  <a:schemeClr val="bg2"/>
                </a:solidFill>
              </a:rPr>
              <a:t> by </a:t>
            </a:r>
            <a:r>
              <a:rPr lang="en-US" sz="1200" dirty="0" err="1">
                <a:solidFill>
                  <a:schemeClr val="bg2"/>
                </a:solidFill>
              </a:rPr>
              <a:t>Scriberia</a:t>
            </a:r>
            <a:r>
              <a:rPr lang="en-US" sz="1200" dirty="0">
                <a:solidFill>
                  <a:schemeClr val="bg2"/>
                </a:solidFill>
              </a:rPr>
              <a:t>, </a:t>
            </a:r>
            <a:r>
              <a:rPr lang="en-US" sz="1200" dirty="0">
                <a:solidFill>
                  <a:schemeClr val="bg2"/>
                </a:solidFill>
                <a:hlinkClick r:id="rId5"/>
              </a:rPr>
              <a:t>CC BY 4.0</a:t>
            </a:r>
            <a:endParaRPr lang="en-US" sz="1200" dirty="0">
              <a:solidFill>
                <a:schemeClr val="bg2"/>
              </a:solidFill>
            </a:endParaRPr>
          </a:p>
        </p:txBody>
      </p:sp>
    </p:spTree>
    <p:extLst>
      <p:ext uri="{BB962C8B-B14F-4D97-AF65-F5344CB8AC3E}">
        <p14:creationId xmlns:p14="http://schemas.microsoft.com/office/powerpoint/2010/main" val="2942493126"/>
      </p:ext>
    </p:extLst>
  </p:cSld>
  <p:clrMapOvr>
    <a:masterClrMapping/>
  </p:clrMapOvr>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A6CFA4-0792-490D-985A-23A4FDEBC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 y="0"/>
            <a:ext cx="12189493" cy="6858000"/>
          </a:xfrm>
          <a:prstGeom prst="rect">
            <a:avLst/>
          </a:prstGeom>
        </p:spPr>
      </p:pic>
      <p:cxnSp>
        <p:nvCxnSpPr>
          <p:cNvPr id="8" name="Straight Connector 7">
            <a:extLst>
              <a:ext uri="{FF2B5EF4-FFF2-40B4-BE49-F238E27FC236}">
                <a16:creationId xmlns:a16="http://schemas.microsoft.com/office/drawing/2014/main" id="{E2F15C20-405C-456F-BB41-A5F794EB4421}"/>
              </a:ext>
            </a:extLst>
          </p:cNvPr>
          <p:cNvCxnSpPr>
            <a:cxnSpLocks/>
          </p:cNvCxnSpPr>
          <p:nvPr/>
        </p:nvCxnSpPr>
        <p:spPr>
          <a:xfrm>
            <a:off x="1839817" y="2082188"/>
            <a:ext cx="2423711" cy="242371"/>
          </a:xfrm>
          <a:prstGeom prst="line">
            <a:avLst/>
          </a:prstGeom>
          <a:ln w="76200">
            <a:solidFill>
              <a:schemeClr val="accent5">
                <a:lumMod val="75%"/>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A2A9110-7B80-4046-A3FF-61072640FE54}"/>
              </a:ext>
            </a:extLst>
          </p:cNvPr>
          <p:cNvSpPr txBox="1"/>
          <p:nvPr/>
        </p:nvSpPr>
        <p:spPr>
          <a:xfrm>
            <a:off x="4263528" y="1687709"/>
            <a:ext cx="1740665" cy="830997"/>
          </a:xfrm>
          <a:prstGeom prst="rect">
            <a:avLst/>
          </a:prstGeom>
          <a:noFill/>
        </p:spPr>
        <p:txBody>
          <a:bodyPr wrap="square" rtlCol="0">
            <a:spAutoFit/>
          </a:bodyPr>
          <a:lstStyle/>
          <a:p>
            <a:r>
              <a:rPr lang="en-US" sz="4800" b="1" dirty="0">
                <a:solidFill>
                  <a:srgbClr val="FF0000"/>
                </a:solidFill>
              </a:rPr>
              <a:t>not!</a:t>
            </a:r>
          </a:p>
        </p:txBody>
      </p:sp>
      <p:sp>
        <p:nvSpPr>
          <p:cNvPr id="12" name="TextBox 11">
            <a:extLst>
              <a:ext uri="{FF2B5EF4-FFF2-40B4-BE49-F238E27FC236}">
                <a16:creationId xmlns:a16="http://schemas.microsoft.com/office/drawing/2014/main" id="{61511FC0-4B7D-46B0-AB92-3BF3E4782B85}"/>
              </a:ext>
            </a:extLst>
          </p:cNvPr>
          <p:cNvSpPr txBox="1"/>
          <p:nvPr/>
        </p:nvSpPr>
        <p:spPr>
          <a:xfrm>
            <a:off x="0" y="6581001"/>
            <a:ext cx="4284617" cy="276999"/>
          </a:xfrm>
          <a:prstGeom prst="rect">
            <a:avLst/>
          </a:prstGeom>
          <a:noFill/>
        </p:spPr>
        <p:txBody>
          <a:bodyPr wrap="square" rtlCol="0">
            <a:spAutoFit/>
          </a:bodyPr>
          <a:lstStyle/>
          <a:p>
            <a:r>
              <a:rPr lang="en-US" sz="1200" dirty="0">
                <a:solidFill>
                  <a:schemeClr val="bg2"/>
                </a:solidFill>
              </a:rPr>
              <a:t>Llama 2 website screenshot from </a:t>
            </a:r>
            <a:r>
              <a:rPr lang="en-US" sz="1200" dirty="0">
                <a:solidFill>
                  <a:schemeClr val="bg2"/>
                </a:solidFill>
                <a:hlinkClick r:id="rId4"/>
              </a:rPr>
              <a:t>llama.meta.com</a:t>
            </a:r>
            <a:r>
              <a:rPr lang="en-US" sz="1200" dirty="0">
                <a:solidFill>
                  <a:schemeClr val="bg2"/>
                </a:solidFill>
              </a:rPr>
              <a:t>, fair use</a:t>
            </a:r>
          </a:p>
        </p:txBody>
      </p:sp>
    </p:spTree>
    <p:extLst>
      <p:ext uri="{BB962C8B-B14F-4D97-AF65-F5344CB8AC3E}">
        <p14:creationId xmlns:p14="http://schemas.microsoft.com/office/powerpoint/2010/main" val="276144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2DD2C7-EEC0-444D-8219-4BE17BD72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 y="0"/>
            <a:ext cx="12188672" cy="6858000"/>
          </a:xfrm>
          <a:prstGeom prst="rect">
            <a:avLst/>
          </a:prstGeom>
        </p:spPr>
      </p:pic>
      <p:sp>
        <p:nvSpPr>
          <p:cNvPr id="6" name="TextBox 5">
            <a:extLst>
              <a:ext uri="{FF2B5EF4-FFF2-40B4-BE49-F238E27FC236}">
                <a16:creationId xmlns:a16="http://schemas.microsoft.com/office/drawing/2014/main" id="{1B71D0B9-B664-487F-B793-117DF07F74FF}"/>
              </a:ext>
            </a:extLst>
          </p:cNvPr>
          <p:cNvSpPr txBox="1"/>
          <p:nvPr/>
        </p:nvSpPr>
        <p:spPr>
          <a:xfrm>
            <a:off x="0" y="6396335"/>
            <a:ext cx="2175641" cy="461665"/>
          </a:xfrm>
          <a:prstGeom prst="rect">
            <a:avLst/>
          </a:prstGeom>
          <a:noFill/>
        </p:spPr>
        <p:txBody>
          <a:bodyPr wrap="square" rtlCol="0">
            <a:spAutoFit/>
          </a:bodyPr>
          <a:lstStyle/>
          <a:p>
            <a:r>
              <a:rPr lang="en-US" sz="1200" dirty="0">
                <a:solidFill>
                  <a:schemeClr val="bg2"/>
                </a:solidFill>
              </a:rPr>
              <a:t>screenshot from SSRN, </a:t>
            </a:r>
            <a:br>
              <a:rPr lang="en-US" sz="1200" dirty="0">
                <a:solidFill>
                  <a:schemeClr val="bg2"/>
                </a:solidFill>
              </a:rPr>
            </a:br>
            <a:r>
              <a:rPr lang="en-US" sz="1200" dirty="0">
                <a:solidFill>
                  <a:schemeClr val="bg2"/>
                </a:solidFill>
              </a:rPr>
              <a:t>DOI: </a:t>
            </a:r>
            <a:r>
              <a:rPr lang="en-US" sz="1200" dirty="0">
                <a:solidFill>
                  <a:schemeClr val="bg2"/>
                </a:solidFill>
                <a:hlinkClick r:id="rId4"/>
              </a:rPr>
              <a:t>10.2139/ssrn.4543807</a:t>
            </a:r>
            <a:endParaRPr lang="en-US" sz="1200" dirty="0">
              <a:solidFill>
                <a:schemeClr val="bg2"/>
              </a:solidFill>
            </a:endParaRPr>
          </a:p>
        </p:txBody>
      </p:sp>
    </p:spTree>
    <p:extLst>
      <p:ext uri="{BB962C8B-B14F-4D97-AF65-F5344CB8AC3E}">
        <p14:creationId xmlns:p14="http://schemas.microsoft.com/office/powerpoint/2010/main" val="2443097063"/>
      </p:ext>
    </p:extLst>
  </p:cSld>
  <p:clrMapOvr>
    <a:masterClrMapping/>
  </p:clrMapOvr>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B7AB0E-A9FF-4AC8-91DA-B3322E196352}"/>
              </a:ext>
            </a:extLst>
          </p:cNvPr>
          <p:cNvSpPr txBox="1"/>
          <p:nvPr/>
        </p:nvSpPr>
        <p:spPr>
          <a:xfrm>
            <a:off x="806631" y="424065"/>
            <a:ext cx="10578737" cy="5539978"/>
          </a:xfrm>
          <a:prstGeom prst="rect">
            <a:avLst/>
          </a:prstGeom>
          <a:noFill/>
        </p:spPr>
        <p:txBody>
          <a:bodyPr wrap="square" rtlCol="0">
            <a:spAutoFit/>
          </a:bodyPr>
          <a:lstStyle/>
          <a:p>
            <a:r>
              <a:rPr lang="en-US" sz="5400" dirty="0"/>
              <a:t>so… “open source AI” is often</a:t>
            </a:r>
            <a:r>
              <a:rPr lang="en-US" sz="6600" dirty="0"/>
              <a:t> </a:t>
            </a:r>
            <a:r>
              <a:rPr lang="en-US" sz="7200" b="1" dirty="0">
                <a:solidFill>
                  <a:schemeClr val="accent5"/>
                </a:solidFill>
              </a:rPr>
              <a:t>neither </a:t>
            </a:r>
            <a:br>
              <a:rPr lang="en-US" sz="7200" b="1" dirty="0">
                <a:solidFill>
                  <a:schemeClr val="accent5"/>
                </a:solidFill>
              </a:rPr>
            </a:br>
            <a:r>
              <a:rPr lang="en-US" sz="7200" b="1" dirty="0">
                <a:solidFill>
                  <a:schemeClr val="accent5"/>
                </a:solidFill>
              </a:rPr>
              <a:t>     open, </a:t>
            </a:r>
            <a:br>
              <a:rPr lang="en-US" sz="7200" b="1" dirty="0">
                <a:solidFill>
                  <a:schemeClr val="accent5"/>
                </a:solidFill>
              </a:rPr>
            </a:br>
            <a:r>
              <a:rPr lang="en-US" sz="7200" b="1" dirty="0">
                <a:solidFill>
                  <a:schemeClr val="accent5"/>
                </a:solidFill>
              </a:rPr>
              <a:t>          artificial, </a:t>
            </a:r>
            <a:br>
              <a:rPr lang="en-US" sz="7200" b="1" dirty="0">
                <a:solidFill>
                  <a:schemeClr val="accent5"/>
                </a:solidFill>
              </a:rPr>
            </a:br>
            <a:r>
              <a:rPr lang="en-US" sz="7200" b="1" dirty="0">
                <a:solidFill>
                  <a:schemeClr val="accent5"/>
                </a:solidFill>
              </a:rPr>
              <a:t>               nor intelligent!</a:t>
            </a:r>
          </a:p>
        </p:txBody>
      </p:sp>
    </p:spTree>
    <p:extLst>
      <p:ext uri="{BB962C8B-B14F-4D97-AF65-F5344CB8AC3E}">
        <p14:creationId xmlns:p14="http://schemas.microsoft.com/office/powerpoint/2010/main" val="1805213165"/>
      </p:ext>
    </p:extLst>
  </p:cSld>
  <p:clrMapOvr>
    <a:masterClrMapping/>
  </p:clrMapOvr>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D76BE2-AADC-4D2D-95F2-A49B29E510F3}"/>
              </a:ext>
            </a:extLst>
          </p:cNvPr>
          <p:cNvSpPr txBox="1"/>
          <p:nvPr/>
        </p:nvSpPr>
        <p:spPr>
          <a:xfrm>
            <a:off x="446314" y="1059685"/>
            <a:ext cx="11299371" cy="2862322"/>
          </a:xfrm>
          <a:prstGeom prst="rect">
            <a:avLst/>
          </a:prstGeom>
          <a:noFill/>
        </p:spPr>
        <p:txBody>
          <a:bodyPr wrap="square" rtlCol="0">
            <a:spAutoFit/>
          </a:bodyPr>
          <a:lstStyle/>
          <a:p>
            <a:r>
              <a:rPr lang="en-US" sz="5400" b="1" dirty="0"/>
              <a:t>ambiguity</a:t>
            </a:r>
            <a:r>
              <a:rPr lang="en-US" sz="5400" dirty="0"/>
              <a:t> increases confusion and adds to </a:t>
            </a:r>
            <a:br>
              <a:rPr lang="en-US" sz="5400" dirty="0"/>
            </a:br>
            <a:r>
              <a:rPr lang="en-US" sz="7200" b="1" dirty="0">
                <a:solidFill>
                  <a:schemeClr val="accent2"/>
                </a:solidFill>
              </a:rPr>
              <a:t>public distrust of science</a:t>
            </a:r>
            <a:endParaRPr lang="en-US" sz="5400" dirty="0"/>
          </a:p>
        </p:txBody>
      </p:sp>
    </p:spTree>
    <p:extLst>
      <p:ext uri="{BB962C8B-B14F-4D97-AF65-F5344CB8AC3E}">
        <p14:creationId xmlns:p14="http://schemas.microsoft.com/office/powerpoint/2010/main" val="439254555"/>
      </p:ext>
    </p:extLst>
  </p:cSld>
  <p:clrMapOvr>
    <a:masterClrMapping/>
  </p:clrMapOvr>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2F5549-022B-4D83-A115-F3661334E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
            <a:ext cx="12192000" cy="6857076"/>
          </a:xfrm>
          <a:prstGeom prst="rect">
            <a:avLst/>
          </a:prstGeom>
        </p:spPr>
      </p:pic>
      <p:sp>
        <p:nvSpPr>
          <p:cNvPr id="6" name="TextBox 5">
            <a:extLst>
              <a:ext uri="{FF2B5EF4-FFF2-40B4-BE49-F238E27FC236}">
                <a16:creationId xmlns:a16="http://schemas.microsoft.com/office/drawing/2014/main" id="{1D2B2DC8-4964-4F1D-A85A-8D6D9CB312CE}"/>
              </a:ext>
            </a:extLst>
          </p:cNvPr>
          <p:cNvSpPr txBox="1"/>
          <p:nvPr/>
        </p:nvSpPr>
        <p:spPr>
          <a:xfrm rot="16200000">
            <a:off x="9806689" y="4472689"/>
            <a:ext cx="4493622" cy="276999"/>
          </a:xfrm>
          <a:prstGeom prst="rect">
            <a:avLst/>
          </a:prstGeom>
          <a:noFill/>
        </p:spPr>
        <p:txBody>
          <a:bodyPr wrap="square" rtlCol="0">
            <a:spAutoFit/>
          </a:bodyPr>
          <a:lstStyle/>
          <a:p>
            <a:r>
              <a:rPr lang="en-US" sz="1200" dirty="0">
                <a:solidFill>
                  <a:schemeClr val="bg2"/>
                </a:solidFill>
              </a:rPr>
              <a:t>screenshot from </a:t>
            </a:r>
            <a:r>
              <a:rPr lang="en-US" sz="1200" dirty="0">
                <a:solidFill>
                  <a:schemeClr val="bg2"/>
                </a:solidFill>
                <a:hlinkClick r:id="rId4"/>
              </a:rPr>
              <a:t>Open Source Initiative website</a:t>
            </a:r>
            <a:r>
              <a:rPr lang="en-US" sz="1200" dirty="0">
                <a:solidFill>
                  <a:schemeClr val="bg2"/>
                </a:solidFill>
              </a:rPr>
              <a:t>, </a:t>
            </a:r>
            <a:r>
              <a:rPr lang="en-US" sz="1200" dirty="0">
                <a:solidFill>
                  <a:schemeClr val="bg2"/>
                </a:solidFill>
                <a:hlinkClick r:id="rId5"/>
              </a:rPr>
              <a:t>CC BY 4.0</a:t>
            </a:r>
            <a:endParaRPr lang="en-US" sz="1200" dirty="0">
              <a:solidFill>
                <a:schemeClr val="bg2"/>
              </a:solidFill>
            </a:endParaRPr>
          </a:p>
        </p:txBody>
      </p:sp>
    </p:spTree>
    <p:extLst>
      <p:ext uri="{BB962C8B-B14F-4D97-AF65-F5344CB8AC3E}">
        <p14:creationId xmlns:p14="http://schemas.microsoft.com/office/powerpoint/2010/main" val="3194721691"/>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C598CC-0C63-4CB2-9652-FB4B04A6E254}"/>
              </a:ext>
            </a:extLst>
          </p:cNvPr>
          <p:cNvSpPr txBox="1"/>
          <p:nvPr/>
        </p:nvSpPr>
        <p:spPr>
          <a:xfrm>
            <a:off x="446314" y="1059685"/>
            <a:ext cx="11299371" cy="3631763"/>
          </a:xfrm>
          <a:prstGeom prst="rect">
            <a:avLst/>
          </a:prstGeom>
          <a:noFill/>
        </p:spPr>
        <p:txBody>
          <a:bodyPr wrap="square" rtlCol="0">
            <a:spAutoFit/>
          </a:bodyPr>
          <a:lstStyle/>
          <a:p>
            <a:r>
              <a:rPr lang="en-US" sz="5400" dirty="0"/>
              <a:t>defining key terms is  </a:t>
            </a:r>
            <a:br>
              <a:rPr lang="en-US" sz="5400" dirty="0"/>
            </a:br>
            <a:r>
              <a:rPr lang="en-US" sz="8800" b="1" dirty="0">
                <a:solidFill>
                  <a:schemeClr val="accent6"/>
                </a:solidFill>
              </a:rPr>
              <a:t>necessary but insufficient</a:t>
            </a:r>
            <a:endParaRPr lang="en-US" sz="8800" dirty="0">
              <a:solidFill>
                <a:schemeClr val="accent6"/>
              </a:solidFill>
            </a:endParaRPr>
          </a:p>
        </p:txBody>
      </p:sp>
    </p:spTree>
    <p:extLst>
      <p:ext uri="{BB962C8B-B14F-4D97-AF65-F5344CB8AC3E}">
        <p14:creationId xmlns:p14="http://schemas.microsoft.com/office/powerpoint/2010/main" val="1800623567"/>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55CE-6C15-4FE8-8083-BFA7787B7A08}"/>
              </a:ext>
            </a:extLst>
          </p:cNvPr>
          <p:cNvSpPr>
            <a:spLocks noGrp="1"/>
          </p:cNvSpPr>
          <p:nvPr>
            <p:ph type="title"/>
          </p:nvPr>
        </p:nvSpPr>
        <p:spPr>
          <a:xfrm>
            <a:off x="0" y="2272937"/>
            <a:ext cx="4044950" cy="4585063"/>
          </a:xfrm>
        </p:spPr>
        <p:txBody>
          <a:bodyPr anchor="ctr">
            <a:noAutofit/>
          </a:bodyPr>
          <a:lstStyle/>
          <a:p>
            <a:pPr algn="ctr"/>
            <a:r>
              <a:rPr lang="en-US" sz="37400" b="0" dirty="0">
                <a:solidFill>
                  <a:schemeClr val="tx1"/>
                </a:solidFill>
              </a:rPr>
              <a:t>2</a:t>
            </a:r>
            <a:endParaRPr lang="en-GB" sz="37400" dirty="0"/>
          </a:p>
        </p:txBody>
      </p:sp>
      <p:sp>
        <p:nvSpPr>
          <p:cNvPr id="3" name="Title 1">
            <a:extLst>
              <a:ext uri="{FF2B5EF4-FFF2-40B4-BE49-F238E27FC236}">
                <a16:creationId xmlns:a16="http://schemas.microsoft.com/office/drawing/2014/main" id="{D87141B6-981B-4D2C-8121-21EF3828E94E}"/>
              </a:ext>
            </a:extLst>
          </p:cNvPr>
          <p:cNvSpPr txBox="1">
            <a:spLocks/>
          </p:cNvSpPr>
          <p:nvPr/>
        </p:nvSpPr>
        <p:spPr>
          <a:xfrm>
            <a:off x="2926080" y="2024743"/>
            <a:ext cx="8438605" cy="143609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
              </a:lnSpc>
              <a:spcBef>
                <a:spcPct val="0%"/>
              </a:spcBef>
              <a:buNone/>
              <a:defRPr sz="6600" b="1" kern="1200">
                <a:solidFill>
                  <a:schemeClr val="tx2"/>
                </a:solidFill>
                <a:latin typeface="+mj-lt"/>
                <a:ea typeface="+mj-ea"/>
                <a:cs typeface="+mj-cs"/>
              </a:defRPr>
            </a:lvl1pPr>
          </a:lstStyle>
          <a:p>
            <a:pPr algn="ctr"/>
            <a:r>
              <a:rPr lang="en-US" dirty="0">
                <a:solidFill>
                  <a:schemeClr val="bg1"/>
                </a:solidFill>
              </a:rPr>
              <a:t>outcomes matter</a:t>
            </a:r>
            <a:endParaRPr lang="en-GB" dirty="0">
              <a:solidFill>
                <a:schemeClr val="bg1"/>
              </a:solidFill>
            </a:endParaRPr>
          </a:p>
        </p:txBody>
      </p:sp>
      <p:sp>
        <p:nvSpPr>
          <p:cNvPr id="4" name="TextBox 3">
            <a:extLst>
              <a:ext uri="{FF2B5EF4-FFF2-40B4-BE49-F238E27FC236}">
                <a16:creationId xmlns:a16="http://schemas.microsoft.com/office/drawing/2014/main" id="{DB7EF62D-96E0-428C-8FF5-B43E075E4339}"/>
              </a:ext>
            </a:extLst>
          </p:cNvPr>
          <p:cNvSpPr txBox="1"/>
          <p:nvPr/>
        </p:nvSpPr>
        <p:spPr>
          <a:xfrm rot="21068113">
            <a:off x="278780" y="903135"/>
            <a:ext cx="3813717" cy="707886"/>
          </a:xfrm>
          <a:prstGeom prst="rect">
            <a:avLst/>
          </a:prstGeom>
          <a:noFill/>
        </p:spPr>
        <p:txBody>
          <a:bodyPr wrap="square" rtlCol="0">
            <a:spAutoFit/>
          </a:bodyPr>
          <a:lstStyle/>
          <a:p>
            <a:pPr algn="ctr"/>
            <a:r>
              <a:rPr lang="en-US" sz="4000" dirty="0"/>
              <a:t>democracy</a:t>
            </a:r>
          </a:p>
        </p:txBody>
      </p:sp>
      <p:sp>
        <p:nvSpPr>
          <p:cNvPr id="5" name="TextBox 4">
            <a:extLst>
              <a:ext uri="{FF2B5EF4-FFF2-40B4-BE49-F238E27FC236}">
                <a16:creationId xmlns:a16="http://schemas.microsoft.com/office/drawing/2014/main" id="{011F41CC-5E45-4E81-8B70-02C0B0BB5C93}"/>
              </a:ext>
            </a:extLst>
          </p:cNvPr>
          <p:cNvSpPr txBox="1"/>
          <p:nvPr/>
        </p:nvSpPr>
        <p:spPr>
          <a:xfrm rot="581620">
            <a:off x="7264045" y="639898"/>
            <a:ext cx="4319239" cy="707886"/>
          </a:xfrm>
          <a:prstGeom prst="rect">
            <a:avLst/>
          </a:prstGeom>
          <a:noFill/>
        </p:spPr>
        <p:txBody>
          <a:bodyPr wrap="square" rtlCol="0">
            <a:spAutoFit/>
          </a:bodyPr>
          <a:lstStyle/>
          <a:p>
            <a:pPr algn="ctr"/>
            <a:r>
              <a:rPr lang="en-US" sz="4000" dirty="0"/>
              <a:t>accountability</a:t>
            </a:r>
          </a:p>
        </p:txBody>
      </p:sp>
      <p:sp>
        <p:nvSpPr>
          <p:cNvPr id="6" name="TextBox 5">
            <a:extLst>
              <a:ext uri="{FF2B5EF4-FFF2-40B4-BE49-F238E27FC236}">
                <a16:creationId xmlns:a16="http://schemas.microsoft.com/office/drawing/2014/main" id="{F9C787FC-192A-4C52-B952-70D64D2C92AE}"/>
              </a:ext>
            </a:extLst>
          </p:cNvPr>
          <p:cNvSpPr txBox="1"/>
          <p:nvPr/>
        </p:nvSpPr>
        <p:spPr>
          <a:xfrm rot="750557">
            <a:off x="6832799" y="4211524"/>
            <a:ext cx="5021766" cy="707886"/>
          </a:xfrm>
          <a:prstGeom prst="rect">
            <a:avLst/>
          </a:prstGeom>
          <a:noFill/>
        </p:spPr>
        <p:txBody>
          <a:bodyPr wrap="square" rtlCol="0">
            <a:spAutoFit/>
          </a:bodyPr>
          <a:lstStyle/>
          <a:p>
            <a:pPr algn="ctr"/>
            <a:r>
              <a:rPr lang="en-US" sz="4000" dirty="0"/>
              <a:t>trustworthiness</a:t>
            </a:r>
          </a:p>
        </p:txBody>
      </p:sp>
      <p:sp>
        <p:nvSpPr>
          <p:cNvPr id="7" name="TextBox 6">
            <a:extLst>
              <a:ext uri="{FF2B5EF4-FFF2-40B4-BE49-F238E27FC236}">
                <a16:creationId xmlns:a16="http://schemas.microsoft.com/office/drawing/2014/main" id="{38364FF0-90E9-45FC-AC0B-1867C7787A01}"/>
              </a:ext>
            </a:extLst>
          </p:cNvPr>
          <p:cNvSpPr txBox="1"/>
          <p:nvPr/>
        </p:nvSpPr>
        <p:spPr>
          <a:xfrm rot="21196269">
            <a:off x="3396189" y="4687767"/>
            <a:ext cx="2667527" cy="707886"/>
          </a:xfrm>
          <a:prstGeom prst="rect">
            <a:avLst/>
          </a:prstGeom>
          <a:noFill/>
        </p:spPr>
        <p:txBody>
          <a:bodyPr wrap="square" rtlCol="0">
            <a:spAutoFit/>
          </a:bodyPr>
          <a:lstStyle/>
          <a:p>
            <a:pPr algn="ctr"/>
            <a:r>
              <a:rPr lang="en-US" sz="4000" dirty="0"/>
              <a:t>safety</a:t>
            </a:r>
          </a:p>
        </p:txBody>
      </p:sp>
      <p:sp>
        <p:nvSpPr>
          <p:cNvPr id="8" name="TextBox 7">
            <a:extLst>
              <a:ext uri="{FF2B5EF4-FFF2-40B4-BE49-F238E27FC236}">
                <a16:creationId xmlns:a16="http://schemas.microsoft.com/office/drawing/2014/main" id="{68662C14-6EE3-49CD-8CB4-2C51D2D21648}"/>
              </a:ext>
            </a:extLst>
          </p:cNvPr>
          <p:cNvSpPr txBox="1"/>
          <p:nvPr/>
        </p:nvSpPr>
        <p:spPr>
          <a:xfrm rot="21392228">
            <a:off x="4263483" y="771650"/>
            <a:ext cx="3074020" cy="707886"/>
          </a:xfrm>
          <a:prstGeom prst="rect">
            <a:avLst/>
          </a:prstGeom>
          <a:noFill/>
        </p:spPr>
        <p:txBody>
          <a:bodyPr wrap="square" rtlCol="0">
            <a:spAutoFit/>
          </a:bodyPr>
          <a:lstStyle/>
          <a:p>
            <a:pPr algn="ctr"/>
            <a:r>
              <a:rPr lang="en-US" sz="4000" dirty="0"/>
              <a:t>inclusion</a:t>
            </a:r>
          </a:p>
        </p:txBody>
      </p:sp>
      <p:sp>
        <p:nvSpPr>
          <p:cNvPr id="9" name="TextBox 8">
            <a:extLst>
              <a:ext uri="{FF2B5EF4-FFF2-40B4-BE49-F238E27FC236}">
                <a16:creationId xmlns:a16="http://schemas.microsoft.com/office/drawing/2014/main" id="{922BE4C9-FF30-411A-BC41-A549EC88D8CE}"/>
              </a:ext>
            </a:extLst>
          </p:cNvPr>
          <p:cNvSpPr txBox="1"/>
          <p:nvPr/>
        </p:nvSpPr>
        <p:spPr>
          <a:xfrm rot="437097">
            <a:off x="6009602" y="5301210"/>
            <a:ext cx="4528830" cy="707886"/>
          </a:xfrm>
          <a:prstGeom prst="rect">
            <a:avLst/>
          </a:prstGeom>
          <a:noFill/>
        </p:spPr>
        <p:txBody>
          <a:bodyPr wrap="square" rtlCol="0">
            <a:spAutoFit/>
          </a:bodyPr>
          <a:lstStyle/>
          <a:p>
            <a:pPr algn="ctr"/>
            <a:r>
              <a:rPr lang="en-US" sz="4000" dirty="0"/>
              <a:t>reproducibility</a:t>
            </a:r>
          </a:p>
        </p:txBody>
      </p:sp>
    </p:spTree>
    <p:extLst>
      <p:ext uri="{BB962C8B-B14F-4D97-AF65-F5344CB8AC3E}">
        <p14:creationId xmlns:p14="http://schemas.microsoft.com/office/powerpoint/2010/main" val="429364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5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CB71822A-3127-4F0D-A948-5DDF1CA69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 y="0"/>
            <a:ext cx="12187899" cy="6858000"/>
          </a:xfrm>
          <a:prstGeom prst="rect">
            <a:avLst/>
          </a:prstGeom>
        </p:spPr>
      </p:pic>
      <p:sp>
        <p:nvSpPr>
          <p:cNvPr id="7" name="TextBox 6">
            <a:extLst>
              <a:ext uri="{FF2B5EF4-FFF2-40B4-BE49-F238E27FC236}">
                <a16:creationId xmlns:a16="http://schemas.microsoft.com/office/drawing/2014/main" id="{079489F1-6762-4FC5-B515-6869C705FEF0}"/>
              </a:ext>
            </a:extLst>
          </p:cNvPr>
          <p:cNvSpPr txBox="1"/>
          <p:nvPr/>
        </p:nvSpPr>
        <p:spPr>
          <a:xfrm>
            <a:off x="0" y="6396335"/>
            <a:ext cx="3459297" cy="461665"/>
          </a:xfrm>
          <a:prstGeom prst="rect">
            <a:avLst/>
          </a:prstGeom>
          <a:noFill/>
        </p:spPr>
        <p:txBody>
          <a:bodyPr wrap="square" rtlCol="0">
            <a:spAutoFit/>
          </a:bodyPr>
          <a:lstStyle/>
          <a:p>
            <a:r>
              <a:rPr lang="en-US" sz="1200" dirty="0">
                <a:solidFill>
                  <a:schemeClr val="bg2"/>
                </a:solidFill>
              </a:rPr>
              <a:t>screenshot from Zhang et al. (2024), fair use: </a:t>
            </a:r>
            <a:r>
              <a:rPr lang="en-US" sz="1200" dirty="0">
                <a:solidFill>
                  <a:schemeClr val="bg2"/>
                </a:solidFill>
                <a:hlinkClick r:id="rId3"/>
              </a:rPr>
              <a:t>10.1016/j.surfin.2024.104081</a:t>
            </a:r>
            <a:endParaRPr lang="en-US" sz="1200" dirty="0">
              <a:solidFill>
                <a:schemeClr val="bg2"/>
              </a:solidFill>
            </a:endParaRPr>
          </a:p>
        </p:txBody>
      </p:sp>
    </p:spTree>
    <p:extLst>
      <p:ext uri="{BB962C8B-B14F-4D97-AF65-F5344CB8AC3E}">
        <p14:creationId xmlns:p14="http://schemas.microsoft.com/office/powerpoint/2010/main" val="2419013438"/>
      </p:ext>
    </p:extLst>
  </p:cSld>
  <p:clrMapOvr>
    <a:masterClrMapping/>
  </p:clrMapOvr>
</p:sld>
</file>

<file path=ppt/slides/slide20.xml><?xml version="1.0" encoding="utf-8"?>
<p:sld xmlns:a="http://purl.oclc.org/ooxml/drawingml/main" xmlns:r="http://purl.oclc.org/ooxml/officeDocument/relationships" xmlns:p="http://purl.oclc.org/ooxml/presentationml/main" show="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6ED872-1498-470D-8956-21D095B09F49}"/>
              </a:ext>
            </a:extLst>
          </p:cNvPr>
          <p:cNvSpPr/>
          <p:nvPr/>
        </p:nvSpPr>
        <p:spPr>
          <a:xfrm>
            <a:off x="431074" y="5068389"/>
            <a:ext cx="11273246" cy="1410788"/>
          </a:xfrm>
          <a:prstGeom prst="roundRect">
            <a:avLst/>
          </a:prstGeom>
          <a:solidFill>
            <a:schemeClr val="accent2"/>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sz="4400" b="1" dirty="0"/>
              <a:t>open source AI</a:t>
            </a:r>
            <a:r>
              <a:rPr lang="en-US" sz="4400" dirty="0"/>
              <a:t> (clearly defined!)</a:t>
            </a:r>
          </a:p>
        </p:txBody>
      </p:sp>
      <p:sp>
        <p:nvSpPr>
          <p:cNvPr id="7" name="Rectangle: Rounded Corners 6">
            <a:extLst>
              <a:ext uri="{FF2B5EF4-FFF2-40B4-BE49-F238E27FC236}">
                <a16:creationId xmlns:a16="http://schemas.microsoft.com/office/drawing/2014/main" id="{76C0D42D-CC93-450E-8847-24B59333C518}"/>
              </a:ext>
            </a:extLst>
          </p:cNvPr>
          <p:cNvSpPr/>
          <p:nvPr/>
        </p:nvSpPr>
        <p:spPr>
          <a:xfrm>
            <a:off x="6274525" y="689066"/>
            <a:ext cx="5146766" cy="1214846"/>
          </a:xfrm>
          <a:prstGeom prst="roundRect">
            <a:avLst/>
          </a:prstGeom>
          <a:solidFill>
            <a:schemeClr val="accent6"/>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sz="4000" dirty="0"/>
              <a:t>accountability</a:t>
            </a:r>
          </a:p>
        </p:txBody>
      </p:sp>
      <p:sp>
        <p:nvSpPr>
          <p:cNvPr id="10" name="Rectangle: Rounded Corners 9">
            <a:extLst>
              <a:ext uri="{FF2B5EF4-FFF2-40B4-BE49-F238E27FC236}">
                <a16:creationId xmlns:a16="http://schemas.microsoft.com/office/drawing/2014/main" id="{9FEC5DDB-AA54-4C40-8FCE-16F6A4C74AA7}"/>
              </a:ext>
            </a:extLst>
          </p:cNvPr>
          <p:cNvSpPr/>
          <p:nvPr/>
        </p:nvSpPr>
        <p:spPr>
          <a:xfrm>
            <a:off x="6274525" y="2132512"/>
            <a:ext cx="5146766" cy="1214846"/>
          </a:xfrm>
          <a:prstGeom prst="roundRect">
            <a:avLst/>
          </a:prstGeom>
          <a:solidFill>
            <a:schemeClr val="accent6"/>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sz="4000" dirty="0"/>
              <a:t>safety</a:t>
            </a:r>
          </a:p>
        </p:txBody>
      </p:sp>
      <p:sp>
        <p:nvSpPr>
          <p:cNvPr id="6" name="Rectangle: Rounded Corners 5">
            <a:extLst>
              <a:ext uri="{FF2B5EF4-FFF2-40B4-BE49-F238E27FC236}">
                <a16:creationId xmlns:a16="http://schemas.microsoft.com/office/drawing/2014/main" id="{3B0419C1-66CF-47F4-8097-7CFB8FFC4004}"/>
              </a:ext>
            </a:extLst>
          </p:cNvPr>
          <p:cNvSpPr/>
          <p:nvPr/>
        </p:nvSpPr>
        <p:spPr>
          <a:xfrm>
            <a:off x="779417" y="689066"/>
            <a:ext cx="5146766" cy="1214846"/>
          </a:xfrm>
          <a:prstGeom prst="roundRect">
            <a:avLst/>
          </a:prstGeom>
          <a:solidFill>
            <a:schemeClr val="accent6"/>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sz="4000" dirty="0"/>
              <a:t>democracy</a:t>
            </a:r>
          </a:p>
        </p:txBody>
      </p:sp>
      <p:sp>
        <p:nvSpPr>
          <p:cNvPr id="9" name="Rectangle: Rounded Corners 8">
            <a:extLst>
              <a:ext uri="{FF2B5EF4-FFF2-40B4-BE49-F238E27FC236}">
                <a16:creationId xmlns:a16="http://schemas.microsoft.com/office/drawing/2014/main" id="{CAC8ACFA-8A35-4D70-9892-6C6A1E48B53A}"/>
              </a:ext>
            </a:extLst>
          </p:cNvPr>
          <p:cNvSpPr/>
          <p:nvPr/>
        </p:nvSpPr>
        <p:spPr>
          <a:xfrm>
            <a:off x="779417" y="2132512"/>
            <a:ext cx="5146766" cy="1214846"/>
          </a:xfrm>
          <a:prstGeom prst="roundRect">
            <a:avLst/>
          </a:prstGeom>
          <a:solidFill>
            <a:schemeClr val="accent6"/>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sz="4000" dirty="0"/>
              <a:t>trustworthiness</a:t>
            </a:r>
          </a:p>
        </p:txBody>
      </p:sp>
      <p:sp>
        <p:nvSpPr>
          <p:cNvPr id="11" name="Rectangle: Rounded Corners 10">
            <a:extLst>
              <a:ext uri="{FF2B5EF4-FFF2-40B4-BE49-F238E27FC236}">
                <a16:creationId xmlns:a16="http://schemas.microsoft.com/office/drawing/2014/main" id="{275E8B53-B462-4225-AB49-5FED2DFEF3A8}"/>
              </a:ext>
            </a:extLst>
          </p:cNvPr>
          <p:cNvSpPr/>
          <p:nvPr/>
        </p:nvSpPr>
        <p:spPr>
          <a:xfrm>
            <a:off x="779417" y="3543301"/>
            <a:ext cx="5146766" cy="1214846"/>
          </a:xfrm>
          <a:prstGeom prst="roundRect">
            <a:avLst/>
          </a:prstGeom>
          <a:solidFill>
            <a:schemeClr val="accent6"/>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sz="4000" dirty="0"/>
              <a:t>inclusion</a:t>
            </a:r>
          </a:p>
        </p:txBody>
      </p:sp>
      <p:sp>
        <p:nvSpPr>
          <p:cNvPr id="13" name="Rectangle: Rounded Corners 12">
            <a:extLst>
              <a:ext uri="{FF2B5EF4-FFF2-40B4-BE49-F238E27FC236}">
                <a16:creationId xmlns:a16="http://schemas.microsoft.com/office/drawing/2014/main" id="{9A95B5F7-8EDD-47DE-8881-71BA462A51A2}"/>
              </a:ext>
            </a:extLst>
          </p:cNvPr>
          <p:cNvSpPr/>
          <p:nvPr/>
        </p:nvSpPr>
        <p:spPr>
          <a:xfrm>
            <a:off x="6274525" y="3543301"/>
            <a:ext cx="5146766" cy="1214846"/>
          </a:xfrm>
          <a:prstGeom prst="roundRect">
            <a:avLst/>
          </a:prstGeom>
          <a:solidFill>
            <a:schemeClr val="accent6"/>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sz="4000" dirty="0"/>
              <a:t>many others…</a:t>
            </a:r>
          </a:p>
        </p:txBody>
      </p:sp>
    </p:spTree>
    <p:extLst>
      <p:ext uri="{BB962C8B-B14F-4D97-AF65-F5344CB8AC3E}">
        <p14:creationId xmlns:p14="http://schemas.microsoft.com/office/powerpoint/2010/main" val="419893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6" grpId="0" animBg="1"/>
      <p:bldP spid="9" grpId="0" animBg="1"/>
      <p:bldP spid="11" grpId="0" animBg="1"/>
      <p:bldP spid="13" grpId="0" animBg="1"/>
    </p:bldLst>
  </p:timing>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94241A-F96F-4C07-9F2D-4FC69C271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 y="0"/>
            <a:ext cx="12189542" cy="6858000"/>
          </a:xfrm>
          <a:prstGeom prst="rect">
            <a:avLst/>
          </a:prstGeom>
        </p:spPr>
      </p:pic>
      <p:sp>
        <p:nvSpPr>
          <p:cNvPr id="6" name="TextBox 5">
            <a:extLst>
              <a:ext uri="{FF2B5EF4-FFF2-40B4-BE49-F238E27FC236}">
                <a16:creationId xmlns:a16="http://schemas.microsoft.com/office/drawing/2014/main" id="{01188ABB-3CC5-428E-B3CE-C28468E64658}"/>
              </a:ext>
            </a:extLst>
          </p:cNvPr>
          <p:cNvSpPr txBox="1"/>
          <p:nvPr/>
        </p:nvSpPr>
        <p:spPr>
          <a:xfrm rot="16200000">
            <a:off x="9683541" y="3984173"/>
            <a:ext cx="4676502" cy="276999"/>
          </a:xfrm>
          <a:prstGeom prst="rect">
            <a:avLst/>
          </a:prstGeom>
          <a:noFill/>
        </p:spPr>
        <p:txBody>
          <a:bodyPr wrap="square" rtlCol="0">
            <a:spAutoFit/>
          </a:bodyPr>
          <a:lstStyle/>
          <a:p>
            <a:r>
              <a:rPr lang="en-US" sz="1200" dirty="0"/>
              <a:t>screenshot of whitepaper </a:t>
            </a:r>
            <a:r>
              <a:rPr lang="en-US" sz="1200" dirty="0">
                <a:hlinkClick r:id="rId4"/>
              </a:rPr>
              <a:t>from Mozilla Foundation</a:t>
            </a:r>
            <a:r>
              <a:rPr lang="en-US" sz="1200" dirty="0"/>
              <a:t>, </a:t>
            </a:r>
            <a:r>
              <a:rPr lang="en-US" sz="1200" dirty="0">
                <a:hlinkClick r:id="rId5"/>
              </a:rPr>
              <a:t>CC BY 4.0</a:t>
            </a:r>
            <a:endParaRPr lang="en-US" sz="1200" dirty="0"/>
          </a:p>
        </p:txBody>
      </p:sp>
    </p:spTree>
    <p:extLst>
      <p:ext uri="{BB962C8B-B14F-4D97-AF65-F5344CB8AC3E}">
        <p14:creationId xmlns:p14="http://schemas.microsoft.com/office/powerpoint/2010/main" val="2357455814"/>
      </p:ext>
    </p:extLst>
  </p:cSld>
  <p:clrMapOvr>
    <a:masterClrMapping/>
  </p:clrMapOvr>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EFB4-3EA0-4557-8D86-D9D2554F7FFF}"/>
              </a:ext>
            </a:extLst>
          </p:cNvPr>
          <p:cNvSpPr>
            <a:spLocks noGrp="1"/>
          </p:cNvSpPr>
          <p:nvPr>
            <p:ph type="ctrTitle"/>
          </p:nvPr>
        </p:nvSpPr>
        <p:spPr>
          <a:xfrm>
            <a:off x="1142999" y="1214438"/>
            <a:ext cx="9906001" cy="2387600"/>
          </a:xfrm>
        </p:spPr>
        <p:txBody>
          <a:bodyPr/>
          <a:lstStyle/>
          <a:p>
            <a:r>
              <a:rPr lang="en-US" dirty="0"/>
              <a:t>an example</a:t>
            </a:r>
          </a:p>
        </p:txBody>
      </p:sp>
    </p:spTree>
    <p:extLst>
      <p:ext uri="{BB962C8B-B14F-4D97-AF65-F5344CB8AC3E}">
        <p14:creationId xmlns:p14="http://schemas.microsoft.com/office/powerpoint/2010/main" val="342400729"/>
      </p:ext>
    </p:extLst>
  </p:cSld>
  <p:clrMapOvr>
    <a:masterClrMapping/>
  </p:clrMapOvr>
</p:sld>
</file>

<file path=ppt/slides/slide23.xml><?xml version="1.0" encoding="utf-8"?>
<p:sld xmlns:a="http://purl.oclc.org/ooxml/drawingml/main" xmlns:r="http://purl.oclc.org/ooxml/officeDocument/relationships" xmlns:p="http://purl.oclc.org/ooxml/presentationml/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BFECA6-2A5F-47C8-8544-3DCE420E4351}"/>
              </a:ext>
            </a:extLst>
          </p:cNvPr>
          <p:cNvSpPr txBox="1"/>
          <p:nvPr/>
        </p:nvSpPr>
        <p:spPr>
          <a:xfrm>
            <a:off x="1074057" y="1436915"/>
            <a:ext cx="9434286" cy="1015663"/>
          </a:xfrm>
          <a:prstGeom prst="rect">
            <a:avLst/>
          </a:prstGeom>
          <a:noFill/>
        </p:spPr>
        <p:txBody>
          <a:bodyPr wrap="square" rtlCol="0">
            <a:spAutoFit/>
          </a:bodyPr>
          <a:lstStyle/>
          <a:p>
            <a:r>
              <a:rPr lang="en-US" sz="6000" dirty="0">
                <a:solidFill>
                  <a:schemeClr val="bg1"/>
                </a:solidFill>
              </a:rPr>
              <a:t>artificial </a:t>
            </a:r>
            <a:r>
              <a:rPr lang="en-US" sz="6000" dirty="0" err="1">
                <a:solidFill>
                  <a:schemeClr val="bg1"/>
                </a:solidFill>
              </a:rPr>
              <a:t>inteligence</a:t>
            </a:r>
            <a:endParaRPr lang="en-US" sz="6000" dirty="0">
              <a:solidFill>
                <a:schemeClr val="bg1"/>
              </a:solidFill>
            </a:endParaRPr>
          </a:p>
        </p:txBody>
      </p:sp>
      <p:cxnSp>
        <p:nvCxnSpPr>
          <p:cNvPr id="6" name="Straight Connector 5">
            <a:extLst>
              <a:ext uri="{FF2B5EF4-FFF2-40B4-BE49-F238E27FC236}">
                <a16:creationId xmlns:a16="http://schemas.microsoft.com/office/drawing/2014/main" id="{98394B2D-B36C-42F7-8FED-69554CD5C1E6}"/>
              </a:ext>
            </a:extLst>
          </p:cNvPr>
          <p:cNvCxnSpPr/>
          <p:nvPr/>
        </p:nvCxnSpPr>
        <p:spPr>
          <a:xfrm>
            <a:off x="3889829" y="2409370"/>
            <a:ext cx="3875314" cy="0"/>
          </a:xfrm>
          <a:prstGeom prst="line">
            <a:avLst/>
          </a:prstGeom>
          <a:ln w="7620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7" name="Speech Bubble: Rectangle with Corners Rounded 6">
            <a:extLst>
              <a:ext uri="{FF2B5EF4-FFF2-40B4-BE49-F238E27FC236}">
                <a16:creationId xmlns:a16="http://schemas.microsoft.com/office/drawing/2014/main" id="{A36C52EF-B6BD-44C0-8B86-91362A322899}"/>
              </a:ext>
            </a:extLst>
          </p:cNvPr>
          <p:cNvSpPr/>
          <p:nvPr/>
        </p:nvSpPr>
        <p:spPr>
          <a:xfrm rot="10800000" flipH="1">
            <a:off x="4034972" y="3135084"/>
            <a:ext cx="5711372" cy="2322285"/>
          </a:xfrm>
          <a:prstGeom prst="wedgeRoundRectCallout">
            <a:avLst>
              <a:gd name="adj1" fmla="val -21242"/>
              <a:gd name="adj2" fmla="val 73313"/>
              <a:gd name="adj3" fmla="val 16667"/>
            </a:avLst>
          </a:prstGeom>
          <a:solidFill>
            <a:schemeClr val="tx1">
              <a:lumMod val="90%"/>
            </a:schemeClr>
          </a:solidFill>
          <a:ln w="57150">
            <a:solidFill>
              <a:schemeClr val="tx1">
                <a:lumMod val="25%"/>
              </a:schemeClr>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962BF5-52F2-41FB-946D-ACCFDD13D391}"/>
              </a:ext>
            </a:extLst>
          </p:cNvPr>
          <p:cNvSpPr txBox="1"/>
          <p:nvPr/>
        </p:nvSpPr>
        <p:spPr>
          <a:xfrm>
            <a:off x="4388758" y="3425033"/>
            <a:ext cx="5003799" cy="1754326"/>
          </a:xfrm>
          <a:prstGeom prst="rect">
            <a:avLst/>
          </a:prstGeom>
          <a:noFill/>
        </p:spPr>
        <p:txBody>
          <a:bodyPr wrap="square" rtlCol="0">
            <a:spAutoFit/>
          </a:bodyPr>
          <a:lstStyle/>
          <a:p>
            <a:r>
              <a:rPr lang="en-US" sz="5400" dirty="0">
                <a:solidFill>
                  <a:schemeClr val="bg1"/>
                </a:solidFill>
              </a:rPr>
              <a:t>Did you mean: </a:t>
            </a:r>
          </a:p>
          <a:p>
            <a:r>
              <a:rPr lang="en-US" sz="5400" dirty="0">
                <a:solidFill>
                  <a:schemeClr val="bg1"/>
                </a:solidFill>
              </a:rPr>
              <a:t>“intelligence”</a:t>
            </a:r>
          </a:p>
        </p:txBody>
      </p:sp>
    </p:spTree>
    <p:extLst>
      <p:ext uri="{BB962C8B-B14F-4D97-AF65-F5344CB8AC3E}">
        <p14:creationId xmlns:p14="http://schemas.microsoft.com/office/powerpoint/2010/main" val="319874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24.xml><?xml version="1.0" encoding="utf-8"?>
<p:sld xmlns:a="http://purl.oclc.org/ooxml/drawingml/main" xmlns:r="http://purl.oclc.org/ooxml/officeDocument/relationships" xmlns:p="http://purl.oclc.org/ooxml/presentationml/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BFECA6-2A5F-47C8-8544-3DCE420E4351}"/>
              </a:ext>
            </a:extLst>
          </p:cNvPr>
          <p:cNvSpPr txBox="1"/>
          <p:nvPr/>
        </p:nvSpPr>
        <p:spPr>
          <a:xfrm>
            <a:off x="1074057" y="513586"/>
            <a:ext cx="9985829" cy="1938992"/>
          </a:xfrm>
          <a:prstGeom prst="rect">
            <a:avLst/>
          </a:prstGeom>
          <a:noFill/>
        </p:spPr>
        <p:txBody>
          <a:bodyPr wrap="square" rtlCol="0">
            <a:spAutoFit/>
          </a:bodyPr>
          <a:lstStyle/>
          <a:p>
            <a:r>
              <a:rPr lang="en-US" sz="6000" dirty="0">
                <a:solidFill>
                  <a:schemeClr val="bg1"/>
                </a:solidFill>
              </a:rPr>
              <a:t>Can you give me a summary of open science?</a:t>
            </a:r>
          </a:p>
        </p:txBody>
      </p:sp>
      <p:sp>
        <p:nvSpPr>
          <p:cNvPr id="10" name="Speech Bubble: Rectangle with Corners Rounded 9">
            <a:extLst>
              <a:ext uri="{FF2B5EF4-FFF2-40B4-BE49-F238E27FC236}">
                <a16:creationId xmlns:a16="http://schemas.microsoft.com/office/drawing/2014/main" id="{6644522C-6703-478D-8B41-F3A25F1FB801}"/>
              </a:ext>
            </a:extLst>
          </p:cNvPr>
          <p:cNvSpPr/>
          <p:nvPr/>
        </p:nvSpPr>
        <p:spPr>
          <a:xfrm rot="10800000" flipH="1">
            <a:off x="4034972" y="3135082"/>
            <a:ext cx="6458858" cy="2322285"/>
          </a:xfrm>
          <a:prstGeom prst="wedgeRoundRectCallout">
            <a:avLst>
              <a:gd name="adj1" fmla="val -21242"/>
              <a:gd name="adj2" fmla="val 73313"/>
              <a:gd name="adj3" fmla="val 16667"/>
            </a:avLst>
          </a:prstGeom>
          <a:solidFill>
            <a:schemeClr val="tx1">
              <a:lumMod val="90%"/>
            </a:schemeClr>
          </a:solidFill>
          <a:ln w="57150">
            <a:solidFill>
              <a:schemeClr val="tx1">
                <a:lumMod val="25%"/>
              </a:schemeClr>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5E1968-C16A-4683-BC75-638223492FF7}"/>
              </a:ext>
            </a:extLst>
          </p:cNvPr>
          <p:cNvSpPr txBox="1"/>
          <p:nvPr/>
        </p:nvSpPr>
        <p:spPr>
          <a:xfrm>
            <a:off x="4388758" y="3425033"/>
            <a:ext cx="5843813" cy="1754326"/>
          </a:xfrm>
          <a:prstGeom prst="rect">
            <a:avLst/>
          </a:prstGeom>
          <a:noFill/>
        </p:spPr>
        <p:txBody>
          <a:bodyPr wrap="square" rtlCol="0">
            <a:spAutoFit/>
          </a:bodyPr>
          <a:lstStyle/>
          <a:p>
            <a:r>
              <a:rPr lang="en-US" sz="5400" dirty="0">
                <a:solidFill>
                  <a:schemeClr val="bg1"/>
                </a:solidFill>
              </a:rPr>
              <a:t>Certainly. Here is a summary…</a:t>
            </a:r>
          </a:p>
        </p:txBody>
      </p:sp>
    </p:spTree>
    <p:extLst>
      <p:ext uri="{BB962C8B-B14F-4D97-AF65-F5344CB8AC3E}">
        <p14:creationId xmlns:p14="http://schemas.microsoft.com/office/powerpoint/2010/main" val="1179878058"/>
      </p:ext>
    </p:extLst>
  </p:cSld>
  <p:clrMapOvr>
    <a:masterClrMapping/>
  </p:clrMapOvr>
  <p:transition spd="slow">
    <p:fade/>
  </p:transition>
</p:sld>
</file>

<file path=ppt/slides/slide25.xml><?xml version="1.0" encoding="utf-8"?>
<p:sld xmlns:a="http://purl.oclc.org/ooxml/drawingml/main" xmlns:r="http://purl.oclc.org/ooxml/officeDocument/relationships" xmlns:p="http://purl.oclc.org/ooxml/presentationml/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185F-7622-45F5-83F1-F1E536C1129E}"/>
              </a:ext>
            </a:extLst>
          </p:cNvPr>
          <p:cNvSpPr>
            <a:spLocks noGrp="1"/>
          </p:cNvSpPr>
          <p:nvPr>
            <p:ph type="ctrTitle"/>
          </p:nvPr>
        </p:nvSpPr>
        <p:spPr/>
        <p:txBody>
          <a:bodyPr/>
          <a:lstStyle/>
          <a:p>
            <a:r>
              <a:rPr lang="en-US" dirty="0"/>
              <a:t>Amazon Go</a:t>
            </a:r>
          </a:p>
        </p:txBody>
      </p:sp>
      <p:sp>
        <p:nvSpPr>
          <p:cNvPr id="3" name="Subtitle 2">
            <a:extLst>
              <a:ext uri="{FF2B5EF4-FFF2-40B4-BE49-F238E27FC236}">
                <a16:creationId xmlns:a16="http://schemas.microsoft.com/office/drawing/2014/main" id="{8A8FE687-40D6-48CD-A9AE-27510283511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3490407"/>
      </p:ext>
    </p:extLst>
  </p:cSld>
  <p:clrMapOvr>
    <a:masterClrMapping/>
  </p:clrMapOvr>
</p:sld>
</file>

<file path=ppt/slides/slide26.xml><?xml version="1.0" encoding="utf-8"?>
<p:sld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12C7BD-B989-422A-8E12-4C40E9B70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117" y="0"/>
            <a:ext cx="8271765" cy="6858000"/>
          </a:xfrm>
          <a:prstGeom prst="rect">
            <a:avLst/>
          </a:prstGeom>
        </p:spPr>
      </p:pic>
      <p:sp>
        <p:nvSpPr>
          <p:cNvPr id="6" name="Rectangle 5">
            <a:extLst>
              <a:ext uri="{FF2B5EF4-FFF2-40B4-BE49-F238E27FC236}">
                <a16:creationId xmlns:a16="http://schemas.microsoft.com/office/drawing/2014/main" id="{0B60C351-1CB9-48CD-8444-39DDE007A907}"/>
              </a:ext>
            </a:extLst>
          </p:cNvPr>
          <p:cNvSpPr/>
          <p:nvPr/>
        </p:nvSpPr>
        <p:spPr>
          <a:xfrm>
            <a:off x="3773714" y="116114"/>
            <a:ext cx="4426857" cy="217715"/>
          </a:xfrm>
          <a:prstGeom prst="rect">
            <a:avLst/>
          </a:prstGeom>
          <a:solidFill>
            <a:srgbClr val="FFFFFF"/>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31CAC33-85CE-4CAB-AFFC-86B0F948F754}"/>
              </a:ext>
            </a:extLst>
          </p:cNvPr>
          <p:cNvSpPr txBox="1"/>
          <p:nvPr/>
        </p:nvSpPr>
        <p:spPr>
          <a:xfrm>
            <a:off x="7765143" y="6581001"/>
            <a:ext cx="4426857" cy="276999"/>
          </a:xfrm>
          <a:prstGeom prst="rect">
            <a:avLst/>
          </a:prstGeom>
          <a:noFill/>
        </p:spPr>
        <p:txBody>
          <a:bodyPr wrap="square" rtlCol="0">
            <a:spAutoFit/>
          </a:bodyPr>
          <a:lstStyle/>
          <a:p>
            <a:pPr algn="r"/>
            <a:r>
              <a:rPr lang="en-US" sz="1200" dirty="0">
                <a:solidFill>
                  <a:schemeClr val="bg1"/>
                </a:solidFill>
              </a:rPr>
              <a:t>screenshot modified </a:t>
            </a:r>
            <a:r>
              <a:rPr lang="en-US" sz="1200" dirty="0">
                <a:solidFill>
                  <a:schemeClr val="bg1"/>
                </a:solidFill>
                <a:hlinkClick r:id="rId4"/>
              </a:rPr>
              <a:t>from time.com</a:t>
            </a:r>
            <a:r>
              <a:rPr lang="en-US" sz="1200" dirty="0">
                <a:solidFill>
                  <a:schemeClr val="bg1"/>
                </a:solidFill>
              </a:rPr>
              <a:t>, fair use</a:t>
            </a:r>
          </a:p>
        </p:txBody>
      </p:sp>
    </p:spTree>
    <p:extLst>
      <p:ext uri="{BB962C8B-B14F-4D97-AF65-F5344CB8AC3E}">
        <p14:creationId xmlns:p14="http://schemas.microsoft.com/office/powerpoint/2010/main" val="1181172453"/>
      </p:ext>
    </p:extLst>
  </p:cSld>
  <p:clrMapOvr>
    <a:masterClrMapping/>
  </p:clrMapOvr>
</p:sld>
</file>

<file path=ppt/slides/slide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F989BF-F1B6-4FB4-B333-D250A8661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 y="0"/>
            <a:ext cx="12187818" cy="6858000"/>
          </a:xfrm>
          <a:prstGeom prst="rect">
            <a:avLst/>
          </a:prstGeom>
        </p:spPr>
      </p:pic>
      <p:sp>
        <p:nvSpPr>
          <p:cNvPr id="8" name="Rectangle 7">
            <a:extLst>
              <a:ext uri="{FF2B5EF4-FFF2-40B4-BE49-F238E27FC236}">
                <a16:creationId xmlns:a16="http://schemas.microsoft.com/office/drawing/2014/main" id="{781AC57B-B6BB-4FC6-8435-8E4013708DDF}"/>
              </a:ext>
            </a:extLst>
          </p:cNvPr>
          <p:cNvSpPr/>
          <p:nvPr/>
        </p:nvSpPr>
        <p:spPr>
          <a:xfrm>
            <a:off x="8374565" y="5285679"/>
            <a:ext cx="3815343" cy="1572322"/>
          </a:xfrm>
          <a:prstGeom prst="rect">
            <a:avLst/>
          </a:prstGeom>
          <a:solidFill>
            <a:srgbClr val="FFFFFF"/>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0FC848-6584-4D5E-AFBD-65460884691D}"/>
              </a:ext>
            </a:extLst>
          </p:cNvPr>
          <p:cNvSpPr/>
          <p:nvPr/>
        </p:nvSpPr>
        <p:spPr>
          <a:xfrm>
            <a:off x="4188328" y="-1"/>
            <a:ext cx="3684433" cy="356840"/>
          </a:xfrm>
          <a:prstGeom prst="rect">
            <a:avLst/>
          </a:prstGeom>
          <a:solidFill>
            <a:srgbClr val="FFFFFF"/>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B576B5B-5B74-4A2A-B061-5693F7715942}"/>
              </a:ext>
            </a:extLst>
          </p:cNvPr>
          <p:cNvSpPr txBox="1"/>
          <p:nvPr/>
        </p:nvSpPr>
        <p:spPr>
          <a:xfrm>
            <a:off x="7763051" y="6581001"/>
            <a:ext cx="4426857" cy="276999"/>
          </a:xfrm>
          <a:prstGeom prst="rect">
            <a:avLst/>
          </a:prstGeom>
          <a:noFill/>
        </p:spPr>
        <p:txBody>
          <a:bodyPr wrap="square" rtlCol="0">
            <a:spAutoFit/>
          </a:bodyPr>
          <a:lstStyle/>
          <a:p>
            <a:pPr algn="r"/>
            <a:r>
              <a:rPr lang="en-US" sz="1200" dirty="0">
                <a:solidFill>
                  <a:schemeClr val="bg1"/>
                </a:solidFill>
              </a:rPr>
              <a:t>screenshot modified </a:t>
            </a:r>
            <a:r>
              <a:rPr lang="en-US" sz="1200" dirty="0">
                <a:solidFill>
                  <a:schemeClr val="bg1"/>
                </a:solidFill>
                <a:hlinkClick r:id="rId4"/>
              </a:rPr>
              <a:t>from time.com</a:t>
            </a:r>
            <a:r>
              <a:rPr lang="en-US" sz="1200" dirty="0">
                <a:solidFill>
                  <a:schemeClr val="bg1"/>
                </a:solidFill>
              </a:rPr>
              <a:t>, fair use</a:t>
            </a:r>
          </a:p>
        </p:txBody>
      </p:sp>
    </p:spTree>
    <p:extLst>
      <p:ext uri="{BB962C8B-B14F-4D97-AF65-F5344CB8AC3E}">
        <p14:creationId xmlns:p14="http://schemas.microsoft.com/office/powerpoint/2010/main" val="3545263270"/>
      </p:ext>
    </p:extLst>
  </p:cSld>
  <p:clrMapOvr>
    <a:masterClrMapping/>
  </p:clrMapOvr>
</p:sld>
</file>

<file path=ppt/slides/slide2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607D6D-09A3-4A35-9A19-48FD78B01BA9}"/>
              </a:ext>
            </a:extLst>
          </p:cNvPr>
          <p:cNvSpPr txBox="1"/>
          <p:nvPr/>
        </p:nvSpPr>
        <p:spPr>
          <a:xfrm>
            <a:off x="1470388" y="4357645"/>
            <a:ext cx="9215973" cy="1569660"/>
          </a:xfrm>
          <a:prstGeom prst="rect">
            <a:avLst/>
          </a:prstGeom>
          <a:noFill/>
        </p:spPr>
        <p:txBody>
          <a:bodyPr wrap="square" rtlCol="0">
            <a:spAutoFit/>
          </a:bodyPr>
          <a:lstStyle/>
          <a:p>
            <a:r>
              <a:rPr lang="en-GB" sz="4800" b="1" dirty="0"/>
              <a:t>Kate Crawford</a:t>
            </a:r>
            <a:br>
              <a:rPr lang="en-GB" sz="4800" dirty="0">
                <a:solidFill>
                  <a:schemeClr val="accent4"/>
                </a:solidFill>
              </a:rPr>
            </a:br>
            <a:r>
              <a:rPr lang="en-GB" sz="2400" i="1" dirty="0"/>
              <a:t>in</a:t>
            </a:r>
            <a:r>
              <a:rPr lang="en-GB" sz="2400" dirty="0"/>
              <a:t> “</a:t>
            </a:r>
            <a:r>
              <a:rPr lang="en-US" sz="2400" b="1" dirty="0"/>
              <a:t>Atlas of AI</a:t>
            </a:r>
            <a:r>
              <a:rPr lang="en-US" sz="2400" dirty="0"/>
              <a:t> - Power, Politics, and the Planetary Costs of Artificial Intelligence”</a:t>
            </a:r>
            <a:r>
              <a:rPr lang="en-US" sz="2400" b="1" dirty="0">
                <a:solidFill>
                  <a:schemeClr val="tx2"/>
                </a:solidFill>
              </a:rPr>
              <a:t>*</a:t>
            </a:r>
            <a:endParaRPr lang="en-GB" sz="2400" b="1" dirty="0">
              <a:solidFill>
                <a:schemeClr val="tx2"/>
              </a:solidFill>
            </a:endParaRPr>
          </a:p>
        </p:txBody>
      </p:sp>
      <p:sp>
        <p:nvSpPr>
          <p:cNvPr id="10" name="TextBox 9">
            <a:extLst>
              <a:ext uri="{FF2B5EF4-FFF2-40B4-BE49-F238E27FC236}">
                <a16:creationId xmlns:a16="http://schemas.microsoft.com/office/drawing/2014/main" id="{46BDA017-FF8A-4B1B-AB83-1D46771F6434}"/>
              </a:ext>
            </a:extLst>
          </p:cNvPr>
          <p:cNvSpPr txBox="1"/>
          <p:nvPr/>
        </p:nvSpPr>
        <p:spPr>
          <a:xfrm>
            <a:off x="0" y="6611779"/>
            <a:ext cx="4023360" cy="246221"/>
          </a:xfrm>
          <a:prstGeom prst="rect">
            <a:avLst/>
          </a:prstGeom>
          <a:noFill/>
        </p:spPr>
        <p:txBody>
          <a:bodyPr wrap="square" rtlCol="0">
            <a:spAutoFit/>
          </a:bodyPr>
          <a:lstStyle/>
          <a:p>
            <a:r>
              <a:rPr lang="en-GB" sz="1000" b="1" dirty="0">
                <a:solidFill>
                  <a:schemeClr val="accent4"/>
                </a:solidFill>
              </a:rPr>
              <a:t>*</a:t>
            </a:r>
            <a:r>
              <a:rPr lang="en-GB" sz="1000" dirty="0"/>
              <a:t> </a:t>
            </a:r>
            <a:r>
              <a:rPr lang="en-GB" sz="1000" dirty="0">
                <a:hlinkClick r:id="rId4"/>
              </a:rPr>
              <a:t>https://nicospage.eu/unethical-academics-ai-and-peer-review</a:t>
            </a:r>
            <a:r>
              <a:rPr lang="en-GB" sz="1000" dirty="0"/>
              <a:t> </a:t>
            </a:r>
          </a:p>
        </p:txBody>
      </p:sp>
      <p:grpSp>
        <p:nvGrpSpPr>
          <p:cNvPr id="14" name="Group 13">
            <a:extLst>
              <a:ext uri="{FF2B5EF4-FFF2-40B4-BE49-F238E27FC236}">
                <a16:creationId xmlns:a16="http://schemas.microsoft.com/office/drawing/2014/main" id="{E900857F-77D9-4326-A529-1D74D2FC6864}"/>
              </a:ext>
            </a:extLst>
          </p:cNvPr>
          <p:cNvGrpSpPr/>
          <p:nvPr/>
        </p:nvGrpSpPr>
        <p:grpSpPr>
          <a:xfrm>
            <a:off x="2392517" y="603554"/>
            <a:ext cx="7371714" cy="3239121"/>
            <a:chOff x="3637024" y="1881106"/>
            <a:chExt cx="6694305" cy="2692587"/>
          </a:xfrm>
          <a:solidFill>
            <a:schemeClr val="accent2"/>
          </a:solidFill>
        </p:grpSpPr>
        <p:sp>
          <p:nvSpPr>
            <p:cNvPr id="6" name="Rounded Rectangular Callout 4">
              <a:extLst>
                <a:ext uri="{FF2B5EF4-FFF2-40B4-BE49-F238E27FC236}">
                  <a16:creationId xmlns:a16="http://schemas.microsoft.com/office/drawing/2014/main" id="{4F40AA4D-7A83-46E3-9612-8E1F049396B1}"/>
                </a:ext>
              </a:extLst>
            </p:cNvPr>
            <p:cNvSpPr/>
            <p:nvPr/>
          </p:nvSpPr>
          <p:spPr>
            <a:xfrm>
              <a:off x="3637024" y="1881106"/>
              <a:ext cx="6694305" cy="2692587"/>
            </a:xfrm>
            <a:prstGeom prst="wedgeRoundRectCallout">
              <a:avLst>
                <a:gd name="adj1" fmla="val -36685"/>
                <a:gd name="adj2" fmla="val 63939"/>
                <a:gd name="adj3" fmla="val 16667"/>
              </a:avLst>
            </a:prstGeom>
            <a:grpFill/>
            <a:ln>
              <a:noFill/>
            </a:ln>
            <a:effectLst>
              <a:outerShdw blurRad="50800" dist="38100" dir="5400000" algn="t" rotWithShape="0">
                <a:prstClr val="black">
                  <a:alpha val="40%"/>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F805BA0-AF28-4504-A2EC-F4401A11293B}"/>
                </a:ext>
              </a:extLst>
            </p:cNvPr>
            <p:cNvSpPr txBox="1"/>
            <p:nvPr/>
          </p:nvSpPr>
          <p:spPr>
            <a:xfrm>
              <a:off x="3872007" y="2063301"/>
              <a:ext cx="6167036" cy="2328196"/>
            </a:xfrm>
            <a:prstGeom prst="rect">
              <a:avLst/>
            </a:prstGeom>
            <a:grpFill/>
          </p:spPr>
          <p:txBody>
            <a:bodyPr wrap="square" rtlCol="0">
              <a:spAutoFit/>
            </a:bodyPr>
            <a:lstStyle/>
            <a:p>
              <a:r>
                <a:rPr lang="en-US" sz="4400" dirty="0">
                  <a:solidFill>
                    <a:schemeClr val="bg1"/>
                  </a:solidFill>
                </a:rPr>
                <a:t>“AI” is… </a:t>
              </a:r>
              <a:br>
                <a:rPr lang="en-US" sz="4400" dirty="0">
                  <a:solidFill>
                    <a:schemeClr val="bg1"/>
                  </a:solidFill>
                </a:rPr>
              </a:br>
              <a:r>
                <a:rPr lang="en-US" sz="6600" b="1" dirty="0">
                  <a:solidFill>
                    <a:schemeClr val="bg1"/>
                  </a:solidFill>
                </a:rPr>
                <a:t>neither </a:t>
              </a:r>
              <a:r>
                <a:rPr lang="en-US" sz="6600" dirty="0">
                  <a:solidFill>
                    <a:schemeClr val="bg1"/>
                  </a:solidFill>
                </a:rPr>
                <a:t>artificial</a:t>
              </a:r>
              <a:r>
                <a:rPr lang="en-US" sz="6600" b="1" dirty="0">
                  <a:solidFill>
                    <a:schemeClr val="bg1"/>
                  </a:solidFill>
                </a:rPr>
                <a:t> nor </a:t>
              </a:r>
              <a:r>
                <a:rPr lang="en-US" sz="6600" dirty="0">
                  <a:solidFill>
                    <a:schemeClr val="bg1"/>
                  </a:solidFill>
                </a:rPr>
                <a:t>intelligent</a:t>
              </a:r>
              <a:r>
                <a:rPr lang="en-US" sz="4400" dirty="0">
                  <a:solidFill>
                    <a:schemeClr val="bg1"/>
                  </a:solidFill>
                </a:rPr>
                <a:t>.</a:t>
              </a:r>
              <a:endParaRPr lang="en-GB" sz="4400" dirty="0">
                <a:solidFill>
                  <a:schemeClr val="bg1"/>
                </a:solidFill>
              </a:endParaRPr>
            </a:p>
          </p:txBody>
        </p:sp>
      </p:grpSp>
    </p:spTree>
    <p:custDataLst>
      <p:tags r:id="rId1"/>
    </p:custDataLst>
    <p:extLst>
      <p:ext uri="{BB962C8B-B14F-4D97-AF65-F5344CB8AC3E}">
        <p14:creationId xmlns:p14="http://schemas.microsoft.com/office/powerpoint/2010/main" val="2408499216"/>
      </p:ext>
    </p:extLst>
  </p:cSld>
  <p:clrMapOvr>
    <a:masterClrMapping/>
  </p:clrMapOvr>
</p:sld>
</file>

<file path=ppt/slides/slide2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607D6D-09A3-4A35-9A19-48FD78B01BA9}"/>
              </a:ext>
            </a:extLst>
          </p:cNvPr>
          <p:cNvSpPr txBox="1"/>
          <p:nvPr/>
        </p:nvSpPr>
        <p:spPr>
          <a:xfrm>
            <a:off x="3323064" y="4137674"/>
            <a:ext cx="6237024" cy="1200329"/>
          </a:xfrm>
          <a:prstGeom prst="rect">
            <a:avLst/>
          </a:prstGeom>
          <a:noFill/>
        </p:spPr>
        <p:txBody>
          <a:bodyPr wrap="square" rtlCol="0">
            <a:spAutoFit/>
          </a:bodyPr>
          <a:lstStyle/>
          <a:p>
            <a:pPr algn="r"/>
            <a:r>
              <a:rPr lang="en-GB" sz="4800" b="1" dirty="0"/>
              <a:t>Lilly Irani</a:t>
            </a:r>
            <a:br>
              <a:rPr lang="en-GB" sz="4800" dirty="0">
                <a:solidFill>
                  <a:schemeClr val="accent4"/>
                </a:solidFill>
              </a:rPr>
            </a:br>
            <a:r>
              <a:rPr lang="en-GB" sz="2400" i="1" dirty="0"/>
              <a:t>in</a:t>
            </a:r>
            <a:r>
              <a:rPr lang="en-GB" sz="2400" dirty="0"/>
              <a:t> “</a:t>
            </a:r>
            <a:r>
              <a:rPr lang="en-US" sz="2400" dirty="0"/>
              <a:t>The labor that makes AI ‘magic’”</a:t>
            </a:r>
            <a:r>
              <a:rPr lang="en-US" sz="2400" b="1" dirty="0">
                <a:solidFill>
                  <a:schemeClr val="tx2"/>
                </a:solidFill>
              </a:rPr>
              <a:t>*</a:t>
            </a:r>
            <a:endParaRPr lang="en-GB" sz="2400" b="1" dirty="0">
              <a:solidFill>
                <a:schemeClr val="tx2"/>
              </a:solidFill>
            </a:endParaRPr>
          </a:p>
        </p:txBody>
      </p:sp>
      <p:sp>
        <p:nvSpPr>
          <p:cNvPr id="10" name="TextBox 9">
            <a:extLst>
              <a:ext uri="{FF2B5EF4-FFF2-40B4-BE49-F238E27FC236}">
                <a16:creationId xmlns:a16="http://schemas.microsoft.com/office/drawing/2014/main" id="{46BDA017-FF8A-4B1B-AB83-1D46771F6434}"/>
              </a:ext>
            </a:extLst>
          </p:cNvPr>
          <p:cNvSpPr txBox="1"/>
          <p:nvPr/>
        </p:nvSpPr>
        <p:spPr>
          <a:xfrm>
            <a:off x="0" y="6611779"/>
            <a:ext cx="6568068" cy="246221"/>
          </a:xfrm>
          <a:prstGeom prst="rect">
            <a:avLst/>
          </a:prstGeom>
          <a:noFill/>
        </p:spPr>
        <p:txBody>
          <a:bodyPr wrap="square" rtlCol="0">
            <a:spAutoFit/>
          </a:bodyPr>
          <a:lstStyle/>
          <a:p>
            <a:r>
              <a:rPr lang="en-GB" sz="1000" b="1" dirty="0">
                <a:solidFill>
                  <a:schemeClr val="accent4"/>
                </a:solidFill>
              </a:rPr>
              <a:t>*</a:t>
            </a:r>
            <a:r>
              <a:rPr lang="en-GB" sz="1000" dirty="0"/>
              <a:t> </a:t>
            </a:r>
            <a:r>
              <a:rPr lang="en-GB" sz="1000" dirty="0">
                <a:hlinkClick r:id="rId4"/>
              </a:rPr>
              <a:t>https://quote.ucsd.edu/lirani/white-house-nyu-ainow-summit-talk-the-labor-that-makes-ai-magic/</a:t>
            </a:r>
            <a:endParaRPr lang="en-GB" sz="1000" dirty="0"/>
          </a:p>
        </p:txBody>
      </p:sp>
      <p:sp>
        <p:nvSpPr>
          <p:cNvPr id="6" name="Rounded Rectangular Callout 4">
            <a:extLst>
              <a:ext uri="{FF2B5EF4-FFF2-40B4-BE49-F238E27FC236}">
                <a16:creationId xmlns:a16="http://schemas.microsoft.com/office/drawing/2014/main" id="{4F40AA4D-7A83-46E3-9612-8E1F049396B1}"/>
              </a:ext>
            </a:extLst>
          </p:cNvPr>
          <p:cNvSpPr/>
          <p:nvPr/>
        </p:nvSpPr>
        <p:spPr>
          <a:xfrm>
            <a:off x="2013376" y="848881"/>
            <a:ext cx="7371714" cy="2987139"/>
          </a:xfrm>
          <a:prstGeom prst="wedgeRoundRectCallout">
            <a:avLst>
              <a:gd name="adj1" fmla="val 32294"/>
              <a:gd name="adj2" fmla="val 63939"/>
              <a:gd name="adj3" fmla="val 16667"/>
            </a:avLst>
          </a:prstGeom>
          <a:solidFill>
            <a:schemeClr val="accent6"/>
          </a:solidFill>
          <a:ln>
            <a:noFill/>
          </a:ln>
          <a:effectLst>
            <a:outerShdw blurRad="50800" dist="38100" dir="5400000" algn="t" rotWithShape="0">
              <a:prstClr val="black">
                <a:alpha val="40%"/>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r>
              <a:rPr lang="en-US" sz="4400" dirty="0">
                <a:solidFill>
                  <a:schemeClr val="bg1"/>
                </a:solidFill>
              </a:rPr>
              <a:t>…</a:t>
            </a:r>
            <a:r>
              <a:rPr lang="en-US" sz="4400" b="1" dirty="0">
                <a:solidFill>
                  <a:schemeClr val="bg1"/>
                </a:solidFill>
              </a:rPr>
              <a:t>labor</a:t>
            </a:r>
            <a:r>
              <a:rPr lang="en-US" sz="4400" dirty="0">
                <a:solidFill>
                  <a:schemeClr val="bg1"/>
                </a:solidFill>
              </a:rPr>
              <a:t> is not replaced by machines, it’s merely </a:t>
            </a:r>
            <a:r>
              <a:rPr lang="en-US" sz="6600" b="1" dirty="0">
                <a:solidFill>
                  <a:schemeClr val="bg1"/>
                </a:solidFill>
              </a:rPr>
              <a:t>displaced</a:t>
            </a:r>
            <a:r>
              <a:rPr lang="en-US" sz="4400" dirty="0">
                <a:solidFill>
                  <a:schemeClr val="bg1"/>
                </a:solidFill>
              </a:rPr>
              <a:t>.</a:t>
            </a:r>
            <a:endParaRPr lang="en-GB" sz="4400" dirty="0">
              <a:solidFill>
                <a:schemeClr val="bg1"/>
              </a:solidFill>
            </a:endParaRPr>
          </a:p>
        </p:txBody>
      </p:sp>
    </p:spTree>
    <p:custDataLst>
      <p:tags r:id="rId1"/>
    </p:custDataLst>
    <p:extLst>
      <p:ext uri="{BB962C8B-B14F-4D97-AF65-F5344CB8AC3E}">
        <p14:creationId xmlns:p14="http://schemas.microsoft.com/office/powerpoint/2010/main" val="136963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
                                          <p:val>
                                            <p:strVal val="#ppt_x"/>
                                          </p:val>
                                        </p:tav>
                                      </p:tavLst>
                                    </p:anim>
                                    <p:anim calcmode="lin" valueType="num">
                                      <p:cBhvr>
                                        <p:cTn id="9" dur="500" fill="hold"/>
                                        <p:tgtEl>
                                          <p:spTgt spid="6"/>
                                        </p:tgtEl>
                                        <p:attrNameLst>
                                          <p:attrName>ppt_y</p:attrName>
                                        </p:attrNameLst>
                                      </p:cBhvr>
                                      <p:tavLst>
                                        <p:tav tm="0%">
                                          <p:val>
                                            <p:strVal val="#ppt_y+.1"/>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046290-1D9F-41F4-B87D-6C13AD193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8"/>
            <a:ext cx="12192000" cy="6852923"/>
          </a:xfrm>
          <a:prstGeom prst="rect">
            <a:avLst/>
          </a:prstGeom>
        </p:spPr>
      </p:pic>
      <p:sp>
        <p:nvSpPr>
          <p:cNvPr id="5" name="TextBox 4">
            <a:extLst>
              <a:ext uri="{FF2B5EF4-FFF2-40B4-BE49-F238E27FC236}">
                <a16:creationId xmlns:a16="http://schemas.microsoft.com/office/drawing/2014/main" id="{4A212C31-4373-4BF7-8FC7-11D453E5880C}"/>
              </a:ext>
            </a:extLst>
          </p:cNvPr>
          <p:cNvSpPr txBox="1"/>
          <p:nvPr/>
        </p:nvSpPr>
        <p:spPr>
          <a:xfrm>
            <a:off x="8732703" y="6396335"/>
            <a:ext cx="3459297" cy="461665"/>
          </a:xfrm>
          <a:prstGeom prst="rect">
            <a:avLst/>
          </a:prstGeom>
          <a:noFill/>
        </p:spPr>
        <p:txBody>
          <a:bodyPr wrap="square" rtlCol="0">
            <a:spAutoFit/>
          </a:bodyPr>
          <a:lstStyle/>
          <a:p>
            <a:pPr algn="r"/>
            <a:r>
              <a:rPr lang="en-US" sz="1200" dirty="0">
                <a:solidFill>
                  <a:schemeClr val="bg2"/>
                </a:solidFill>
              </a:rPr>
              <a:t>screenshot from Zhang et al. (2024), fair use: </a:t>
            </a:r>
            <a:r>
              <a:rPr lang="en-US" sz="1200" dirty="0">
                <a:solidFill>
                  <a:schemeClr val="bg2"/>
                </a:solidFill>
                <a:hlinkClick r:id="rId4"/>
              </a:rPr>
              <a:t>10.1016/j.surfin.2024.104081</a:t>
            </a:r>
            <a:endParaRPr lang="en-US" sz="1200" dirty="0">
              <a:solidFill>
                <a:schemeClr val="bg2"/>
              </a:solidFill>
            </a:endParaRPr>
          </a:p>
        </p:txBody>
      </p:sp>
    </p:spTree>
    <p:extLst>
      <p:ext uri="{BB962C8B-B14F-4D97-AF65-F5344CB8AC3E}">
        <p14:creationId xmlns:p14="http://schemas.microsoft.com/office/powerpoint/2010/main" val="2344698923"/>
      </p:ext>
    </p:extLst>
  </p:cSld>
  <p:clrMapOvr>
    <a:masterClrMapping/>
  </p:clrMapOvr>
  <p:transition>
    <p:push dir="u"/>
  </p:transition>
</p:sld>
</file>

<file path=ppt/slides/slide3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FE31-5BB4-4695-ADAC-06454DBE3657}"/>
              </a:ext>
            </a:extLst>
          </p:cNvPr>
          <p:cNvSpPr>
            <a:spLocks noGrp="1"/>
          </p:cNvSpPr>
          <p:nvPr>
            <p:ph type="ctrTitle"/>
          </p:nvPr>
        </p:nvSpPr>
        <p:spPr/>
        <p:txBody>
          <a:bodyPr/>
          <a:lstStyle/>
          <a:p>
            <a:r>
              <a:rPr lang="en-US" dirty="0"/>
              <a:t>thinking about outcomes</a:t>
            </a:r>
          </a:p>
        </p:txBody>
      </p:sp>
      <p:sp>
        <p:nvSpPr>
          <p:cNvPr id="3" name="Subtitle 2">
            <a:extLst>
              <a:ext uri="{FF2B5EF4-FFF2-40B4-BE49-F238E27FC236}">
                <a16:creationId xmlns:a16="http://schemas.microsoft.com/office/drawing/2014/main" id="{7E05B560-6523-4ADF-A301-3D0ABDDD683F}"/>
              </a:ext>
            </a:extLst>
          </p:cNvPr>
          <p:cNvSpPr>
            <a:spLocks noGrp="1"/>
          </p:cNvSpPr>
          <p:nvPr>
            <p:ph type="subTitle" idx="1"/>
          </p:nvPr>
        </p:nvSpPr>
        <p:spPr/>
        <p:txBody>
          <a:bodyPr/>
          <a:lstStyle/>
          <a:p>
            <a:r>
              <a:rPr lang="en-US" dirty="0"/>
              <a:t>outsourcing? </a:t>
            </a:r>
            <a:r>
              <a:rPr lang="en-US" dirty="0" err="1"/>
              <a:t>labour</a:t>
            </a:r>
            <a:r>
              <a:rPr lang="en-US" dirty="0"/>
              <a:t> rights? colonialism?</a:t>
            </a:r>
          </a:p>
        </p:txBody>
      </p:sp>
    </p:spTree>
    <p:extLst>
      <p:ext uri="{BB962C8B-B14F-4D97-AF65-F5344CB8AC3E}">
        <p14:creationId xmlns:p14="http://schemas.microsoft.com/office/powerpoint/2010/main" val="3418653099"/>
      </p:ext>
    </p:extLst>
  </p:cSld>
  <p:clrMapOvr>
    <a:masterClrMapping/>
  </p:clrMapOvr>
</p:sld>
</file>

<file path=ppt/slides/slide3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DF8E-18C7-40E1-95DA-58AA27C83F98}"/>
              </a:ext>
            </a:extLst>
          </p:cNvPr>
          <p:cNvSpPr>
            <a:spLocks noGrp="1"/>
          </p:cNvSpPr>
          <p:nvPr>
            <p:ph type="ctrTitle"/>
          </p:nvPr>
        </p:nvSpPr>
        <p:spPr/>
        <p:txBody>
          <a:bodyPr>
            <a:normAutofit fontScale="90%"/>
          </a:bodyPr>
          <a:lstStyle/>
          <a:p>
            <a:r>
              <a:rPr lang="en-US" dirty="0"/>
              <a:t>what does science have to do with it?</a:t>
            </a:r>
          </a:p>
        </p:txBody>
      </p:sp>
    </p:spTree>
    <p:extLst>
      <p:ext uri="{BB962C8B-B14F-4D97-AF65-F5344CB8AC3E}">
        <p14:creationId xmlns:p14="http://schemas.microsoft.com/office/powerpoint/2010/main" val="495741710"/>
      </p:ext>
    </p:extLst>
  </p:cSld>
  <p:clrMapOvr>
    <a:masterClrMapping/>
  </p:clrMapOvr>
</p:sld>
</file>

<file path=ppt/slides/slide3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A79003A6-4A10-4F8F-86C3-7DDE69A9D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19"/>
            <a:ext cx="12192000" cy="6855181"/>
          </a:xfrm>
          <a:prstGeom prst="rect">
            <a:avLst/>
          </a:prstGeom>
        </p:spPr>
      </p:pic>
    </p:spTree>
    <p:extLst>
      <p:ext uri="{BB962C8B-B14F-4D97-AF65-F5344CB8AC3E}">
        <p14:creationId xmlns:p14="http://schemas.microsoft.com/office/powerpoint/2010/main" val="3453003889"/>
      </p:ext>
    </p:extLst>
  </p:cSld>
  <p:clrMapOvr>
    <a:masterClrMapping/>
  </p:clrMapOvr>
</p:sld>
</file>

<file path=ppt/slides/slide3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A79003A6-4A10-4F8F-86C3-7DDE69A9D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19"/>
            <a:ext cx="12192000" cy="6855181"/>
          </a:xfrm>
          <a:prstGeom prst="rect">
            <a:avLst/>
          </a:prstGeom>
        </p:spPr>
      </p:pic>
      <p:pic>
        <p:nvPicPr>
          <p:cNvPr id="9" name="Picture 8">
            <a:hlinkClick r:id="rId3"/>
            <a:extLst>
              <a:ext uri="{FF2B5EF4-FFF2-40B4-BE49-F238E27FC236}">
                <a16:creationId xmlns:a16="http://schemas.microsoft.com/office/drawing/2014/main" id="{160DC7EC-DD08-4772-9C11-FB14B8FA7A97}"/>
              </a:ext>
            </a:extLst>
          </p:cNvPr>
          <p:cNvPicPr>
            <a:picLocks noChangeAspect="1"/>
          </p:cNvPicPr>
          <p:nvPr/>
        </p:nvPicPr>
        <p:blipFill>
          <a:blip r:embed="rId5">
            <a:extLst>
              <a:ext uri="{BEBA8EAE-BF5A-486C-A8C5-ECC9F3942E4B}">
                <a14:imgProps xmlns:a14="http://schemas.microsoft.com/office/drawing/2010/main">
                  <a14:imgLayer r:embed="rId6">
                    <a14:imgEffect>
                      <a14:artisticBlur radius="15"/>
                    </a14:imgEffect>
                  </a14:imgLayer>
                </a14:imgProps>
              </a:ext>
              <a:ext uri="{28A0092B-C50C-407E-A947-70E740481C1C}">
                <a14:useLocalDpi xmlns:a14="http://schemas.microsoft.com/office/drawing/2010/main" val="0"/>
              </a:ext>
            </a:extLst>
          </a:blip>
          <a:stretch>
            <a:fillRect/>
          </a:stretch>
        </p:blipFill>
        <p:spPr>
          <a:xfrm>
            <a:off x="-1" y="0"/>
            <a:ext cx="12192000" cy="6855181"/>
          </a:xfrm>
          <a:prstGeom prst="rect">
            <a:avLst/>
          </a:prstGeom>
        </p:spPr>
      </p:pic>
      <p:sp>
        <p:nvSpPr>
          <p:cNvPr id="7" name="Speech Bubble: Rectangle with Corners Rounded 6">
            <a:extLst>
              <a:ext uri="{FF2B5EF4-FFF2-40B4-BE49-F238E27FC236}">
                <a16:creationId xmlns:a16="http://schemas.microsoft.com/office/drawing/2014/main" id="{B9227985-DEAE-4709-8D94-4C7C6A912CF4}"/>
              </a:ext>
            </a:extLst>
          </p:cNvPr>
          <p:cNvSpPr/>
          <p:nvPr/>
        </p:nvSpPr>
        <p:spPr>
          <a:xfrm>
            <a:off x="515006" y="2574380"/>
            <a:ext cx="5580993" cy="2386503"/>
          </a:xfrm>
          <a:prstGeom prst="wedgeRoundRectCallout">
            <a:avLst>
              <a:gd name="adj1" fmla="val 34159"/>
              <a:gd name="adj2" fmla="val 69383"/>
              <a:gd name="adj3" fmla="val 16667"/>
            </a:avLst>
          </a:prstGeom>
          <a:solidFill>
            <a:schemeClr val="accent2"/>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sz="3200" dirty="0"/>
              <a:t>…</a:t>
            </a:r>
            <a:r>
              <a:rPr lang="en-US" sz="3200" b="1" dirty="0"/>
              <a:t>lower the cost of labor </a:t>
            </a:r>
            <a:r>
              <a:rPr lang="en-US" sz="3200" dirty="0"/>
              <a:t>inputs compared with traditional employment…</a:t>
            </a:r>
          </a:p>
        </p:txBody>
      </p:sp>
      <p:sp>
        <p:nvSpPr>
          <p:cNvPr id="8" name="Speech Bubble: Rectangle with Corners Rounded 7">
            <a:extLst>
              <a:ext uri="{FF2B5EF4-FFF2-40B4-BE49-F238E27FC236}">
                <a16:creationId xmlns:a16="http://schemas.microsoft.com/office/drawing/2014/main" id="{B8F5D25C-C503-499C-8CF2-3D2CC93DFFE3}"/>
              </a:ext>
            </a:extLst>
          </p:cNvPr>
          <p:cNvSpPr/>
          <p:nvPr/>
        </p:nvSpPr>
        <p:spPr>
          <a:xfrm>
            <a:off x="6353503" y="1417582"/>
            <a:ext cx="5580993" cy="2558070"/>
          </a:xfrm>
          <a:prstGeom prst="wedgeRoundRectCallout">
            <a:avLst>
              <a:gd name="adj1" fmla="val -34768"/>
              <a:gd name="adj2" fmla="val 67483"/>
              <a:gd name="adj3" fmla="val 16667"/>
            </a:avLst>
          </a:prstGeom>
          <a:solidFill>
            <a:schemeClr val="accent4"/>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sz="2800" dirty="0"/>
              <a:t>…[participants] work in parallel, </a:t>
            </a:r>
            <a:r>
              <a:rPr lang="en-US" sz="2800" b="1" dirty="0"/>
              <a:t>shortening the time</a:t>
            </a:r>
            <a:r>
              <a:rPr lang="en-US" sz="2800" dirty="0"/>
              <a:t> to perform a fixed amount of work.</a:t>
            </a:r>
          </a:p>
        </p:txBody>
      </p:sp>
    </p:spTree>
    <p:extLst>
      <p:ext uri="{BB962C8B-B14F-4D97-AF65-F5344CB8AC3E}">
        <p14:creationId xmlns:p14="http://schemas.microsoft.com/office/powerpoint/2010/main" val="35490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anim calcmode="lin" valueType="num">
                                      <p:cBhvr>
                                        <p:cTn id="11" dur="250" fill="hold"/>
                                        <p:tgtEl>
                                          <p:spTgt spid="8"/>
                                        </p:tgtEl>
                                        <p:attrNameLst>
                                          <p:attrName>ppt_x</p:attrName>
                                        </p:attrNameLst>
                                      </p:cBhvr>
                                      <p:tavLst>
                                        <p:tav tm="0%">
                                          <p:val>
                                            <p:strVal val="#ppt_x"/>
                                          </p:val>
                                        </p:tav>
                                        <p:tav tm="100%">
                                          <p:val>
                                            <p:strVal val="#ppt_x"/>
                                          </p:val>
                                        </p:tav>
                                      </p:tavLst>
                                    </p:anim>
                                    <p:anim calcmode="lin" valueType="num">
                                      <p:cBhvr>
                                        <p:cTn id="12" dur="250" fill="hold"/>
                                        <p:tgtEl>
                                          <p:spTgt spid="8"/>
                                        </p:tgtEl>
                                        <p:attrNameLst>
                                          <p:attrName>ppt_y</p:attrName>
                                        </p:attrNameLst>
                                      </p:cBhvr>
                                      <p:tavLst>
                                        <p:tav tm="0%">
                                          <p:val>
                                            <p:strVal val="#ppt_y+.1"/>
                                          </p:val>
                                        </p:tav>
                                        <p:tav tm="1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
                                          <p:val>
                                            <p:strVal val="#ppt_x"/>
                                          </p:val>
                                        </p:tav>
                                      </p:tavLst>
                                    </p:anim>
                                    <p:anim calcmode="lin" valueType="num">
                                      <p:cBhvr>
                                        <p:cTn id="19" dur="250" fill="hold"/>
                                        <p:tgtEl>
                                          <p:spTgt spid="7"/>
                                        </p:tgtEl>
                                        <p:attrNameLst>
                                          <p:attrName>ppt_y</p:attrName>
                                        </p:attrNameLst>
                                      </p:cBhvr>
                                      <p:tavLst>
                                        <p:tav tm="0%">
                                          <p:val>
                                            <p:strVal val="#ppt_y+.1"/>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CB68-394D-4B5A-83F9-EAA46DAA0A97}"/>
              </a:ext>
            </a:extLst>
          </p:cNvPr>
          <p:cNvSpPr>
            <a:spLocks noGrp="1"/>
          </p:cNvSpPr>
          <p:nvPr>
            <p:ph type="ctrTitle"/>
          </p:nvPr>
        </p:nvSpPr>
        <p:spPr/>
        <p:txBody>
          <a:bodyPr>
            <a:normAutofit fontScale="90%"/>
          </a:bodyPr>
          <a:lstStyle/>
          <a:p>
            <a:r>
              <a:rPr lang="en-US" dirty="0"/>
              <a:t>learn from outside the ivory tower</a:t>
            </a:r>
          </a:p>
        </p:txBody>
      </p:sp>
    </p:spTree>
    <p:extLst>
      <p:ext uri="{BB962C8B-B14F-4D97-AF65-F5344CB8AC3E}">
        <p14:creationId xmlns:p14="http://schemas.microsoft.com/office/powerpoint/2010/main" val="3648034103"/>
      </p:ext>
    </p:extLst>
  </p:cSld>
  <p:clrMapOvr>
    <a:masterClrMapping/>
  </p:clrMapOvr>
</p:sld>
</file>

<file path=ppt/slides/slide3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55CE-6C15-4FE8-8083-BFA7787B7A08}"/>
              </a:ext>
            </a:extLst>
          </p:cNvPr>
          <p:cNvSpPr>
            <a:spLocks noGrp="1"/>
          </p:cNvSpPr>
          <p:nvPr>
            <p:ph type="title"/>
          </p:nvPr>
        </p:nvSpPr>
        <p:spPr>
          <a:xfrm>
            <a:off x="0" y="2272937"/>
            <a:ext cx="4044950" cy="4585063"/>
          </a:xfrm>
        </p:spPr>
        <p:txBody>
          <a:bodyPr anchor="ctr">
            <a:noAutofit/>
          </a:bodyPr>
          <a:lstStyle/>
          <a:p>
            <a:pPr algn="ctr"/>
            <a:r>
              <a:rPr lang="en-US" sz="37400" b="0" dirty="0">
                <a:solidFill>
                  <a:schemeClr val="tx1"/>
                </a:solidFill>
              </a:rPr>
              <a:t>3</a:t>
            </a:r>
            <a:endParaRPr lang="en-GB" sz="37400" dirty="0"/>
          </a:p>
        </p:txBody>
      </p:sp>
      <p:sp>
        <p:nvSpPr>
          <p:cNvPr id="3" name="Title 1">
            <a:extLst>
              <a:ext uri="{FF2B5EF4-FFF2-40B4-BE49-F238E27FC236}">
                <a16:creationId xmlns:a16="http://schemas.microsoft.com/office/drawing/2014/main" id="{D87141B6-981B-4D2C-8121-21EF3828E94E}"/>
              </a:ext>
            </a:extLst>
          </p:cNvPr>
          <p:cNvSpPr txBox="1">
            <a:spLocks/>
          </p:cNvSpPr>
          <p:nvPr/>
        </p:nvSpPr>
        <p:spPr>
          <a:xfrm>
            <a:off x="2926080" y="2024743"/>
            <a:ext cx="8438605" cy="143609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
              </a:lnSpc>
              <a:spcBef>
                <a:spcPct val="0%"/>
              </a:spcBef>
              <a:buNone/>
              <a:defRPr sz="6600" b="1" kern="1200">
                <a:solidFill>
                  <a:schemeClr val="tx2"/>
                </a:solidFill>
                <a:latin typeface="+mj-lt"/>
                <a:ea typeface="+mj-ea"/>
                <a:cs typeface="+mj-cs"/>
              </a:defRPr>
            </a:lvl1pPr>
          </a:lstStyle>
          <a:p>
            <a:pPr algn="ctr"/>
            <a:r>
              <a:rPr lang="en-US" dirty="0">
                <a:solidFill>
                  <a:schemeClr val="bg1"/>
                </a:solidFill>
              </a:rPr>
              <a:t>AI in open science</a:t>
            </a:r>
            <a:endParaRPr lang="en-GB" dirty="0">
              <a:solidFill>
                <a:schemeClr val="bg1"/>
              </a:solidFill>
            </a:endParaRPr>
          </a:p>
        </p:txBody>
      </p:sp>
    </p:spTree>
    <p:extLst>
      <p:ext uri="{BB962C8B-B14F-4D97-AF65-F5344CB8AC3E}">
        <p14:creationId xmlns:p14="http://schemas.microsoft.com/office/powerpoint/2010/main" val="257254552"/>
      </p:ext>
    </p:extLst>
  </p:cSld>
  <p:clrMapOvr>
    <a:masterClrMapping/>
  </p:clrMapOvr>
</p:sld>
</file>

<file path=ppt/slides/slide36.xml><?xml version="1.0" encoding="utf-8"?>
<p:sld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CC880A-F030-4A17-99B9-2A052167C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88" y="0"/>
            <a:ext cx="11878024" cy="6858000"/>
          </a:xfrm>
          <a:prstGeom prst="rect">
            <a:avLst/>
          </a:prstGeom>
        </p:spPr>
      </p:pic>
      <p:sp>
        <p:nvSpPr>
          <p:cNvPr id="6" name="TextBox 5">
            <a:extLst>
              <a:ext uri="{FF2B5EF4-FFF2-40B4-BE49-F238E27FC236}">
                <a16:creationId xmlns:a16="http://schemas.microsoft.com/office/drawing/2014/main" id="{6B894266-4A93-49B8-A1AE-F796A10D5CEA}"/>
              </a:ext>
            </a:extLst>
          </p:cNvPr>
          <p:cNvSpPr txBox="1"/>
          <p:nvPr/>
        </p:nvSpPr>
        <p:spPr>
          <a:xfrm>
            <a:off x="7672039" y="6396335"/>
            <a:ext cx="4519961" cy="461665"/>
          </a:xfrm>
          <a:prstGeom prst="rect">
            <a:avLst/>
          </a:prstGeom>
          <a:noFill/>
        </p:spPr>
        <p:txBody>
          <a:bodyPr wrap="square" rtlCol="0">
            <a:spAutoFit/>
          </a:bodyPr>
          <a:lstStyle/>
          <a:p>
            <a:pPr algn="r"/>
            <a:r>
              <a:rPr lang="en-US" sz="1200" dirty="0">
                <a:solidFill>
                  <a:schemeClr val="bg1"/>
                </a:solidFill>
              </a:rPr>
              <a:t>Guo et al. (2024) </a:t>
            </a:r>
            <a:r>
              <a:rPr lang="en-US" sz="1200" i="1" dirty="0">
                <a:solidFill>
                  <a:schemeClr val="bg1"/>
                </a:solidFill>
              </a:rPr>
              <a:t>Frontiers in Cell and Developmental Biology</a:t>
            </a:r>
            <a:r>
              <a:rPr lang="en-US" sz="1200" dirty="0">
                <a:solidFill>
                  <a:schemeClr val="bg1"/>
                </a:solidFill>
              </a:rPr>
              <a:t>, 11, 1339390: </a:t>
            </a:r>
            <a:r>
              <a:rPr lang="en-US" sz="1200" dirty="0">
                <a:solidFill>
                  <a:schemeClr val="bg1"/>
                </a:solidFill>
                <a:hlinkClick r:id="rId4"/>
              </a:rPr>
              <a:t>10.3389/fcell.2023.1339390</a:t>
            </a:r>
            <a:endParaRPr lang="en-US" sz="1200" dirty="0">
              <a:solidFill>
                <a:schemeClr val="bg1"/>
              </a:solidFill>
            </a:endParaRPr>
          </a:p>
        </p:txBody>
      </p:sp>
    </p:spTree>
    <p:extLst>
      <p:ext uri="{BB962C8B-B14F-4D97-AF65-F5344CB8AC3E}">
        <p14:creationId xmlns:p14="http://schemas.microsoft.com/office/powerpoint/2010/main" val="3326801228"/>
      </p:ext>
    </p:extLst>
  </p:cSld>
  <p:clrMapOvr>
    <a:masterClrMapping/>
  </p:clrMapOvr>
</p:sld>
</file>

<file path=ppt/slides/slide3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81D6E1-CF5C-4E2D-B0D9-D77824467A5C}"/>
              </a:ext>
            </a:extLst>
          </p:cNvPr>
          <p:cNvSpPr txBox="1"/>
          <p:nvPr/>
        </p:nvSpPr>
        <p:spPr>
          <a:xfrm>
            <a:off x="1828800" y="1413063"/>
            <a:ext cx="4927600" cy="4031873"/>
          </a:xfrm>
          <a:prstGeom prst="rect">
            <a:avLst/>
          </a:prstGeom>
          <a:noFill/>
        </p:spPr>
        <p:txBody>
          <a:bodyPr wrap="square" rtlCol="0">
            <a:spAutoFit/>
          </a:bodyPr>
          <a:lstStyle/>
          <a:p>
            <a:pPr algn="ctr"/>
            <a:r>
              <a:rPr lang="en-US" sz="25600" dirty="0"/>
              <a:t>AI</a:t>
            </a:r>
          </a:p>
        </p:txBody>
      </p:sp>
      <p:grpSp>
        <p:nvGrpSpPr>
          <p:cNvPr id="8" name="Group 7">
            <a:extLst>
              <a:ext uri="{FF2B5EF4-FFF2-40B4-BE49-F238E27FC236}">
                <a16:creationId xmlns:a16="http://schemas.microsoft.com/office/drawing/2014/main" id="{9C0047A2-6DFF-4515-921F-35FD39171B3D}"/>
              </a:ext>
            </a:extLst>
          </p:cNvPr>
          <p:cNvGrpSpPr/>
          <p:nvPr/>
        </p:nvGrpSpPr>
        <p:grpSpPr>
          <a:xfrm>
            <a:off x="1524000" y="488950"/>
            <a:ext cx="5880100" cy="5880100"/>
            <a:chOff x="1524000" y="488950"/>
            <a:chExt cx="5880100" cy="5880100"/>
          </a:xfrm>
        </p:grpSpPr>
        <p:sp>
          <p:nvSpPr>
            <p:cNvPr id="5" name="Oval 4">
              <a:extLst>
                <a:ext uri="{FF2B5EF4-FFF2-40B4-BE49-F238E27FC236}">
                  <a16:creationId xmlns:a16="http://schemas.microsoft.com/office/drawing/2014/main" id="{AA148611-5391-447C-9801-5987634C3428}"/>
                </a:ext>
              </a:extLst>
            </p:cNvPr>
            <p:cNvSpPr/>
            <p:nvPr/>
          </p:nvSpPr>
          <p:spPr>
            <a:xfrm>
              <a:off x="1524000" y="488950"/>
              <a:ext cx="5880100" cy="5880100"/>
            </a:xfrm>
            <a:prstGeom prst="ellipse">
              <a:avLst/>
            </a:prstGeom>
            <a:noFill/>
            <a:ln w="304800">
              <a:solidFill>
                <a:schemeClr val="accent5"/>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3239E10-8079-49F2-889E-A7227D6C4FBF}"/>
                </a:ext>
              </a:extLst>
            </p:cNvPr>
            <p:cNvCxnSpPr>
              <a:stCxn id="5" idx="3"/>
            </p:cNvCxnSpPr>
            <p:nvPr/>
          </p:nvCxnSpPr>
          <p:spPr>
            <a:xfrm flipV="1">
              <a:off x="2385121" y="1308100"/>
              <a:ext cx="4112661" cy="4199829"/>
            </a:xfrm>
            <a:prstGeom prst="line">
              <a:avLst/>
            </a:prstGeom>
            <a:ln w="3048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2E31059D-E5CC-45F6-A75D-A0D00DD3F94C}"/>
              </a:ext>
            </a:extLst>
          </p:cNvPr>
          <p:cNvSpPr txBox="1"/>
          <p:nvPr/>
        </p:nvSpPr>
        <p:spPr>
          <a:xfrm>
            <a:off x="7708900" y="1413063"/>
            <a:ext cx="3385127" cy="4031873"/>
          </a:xfrm>
          <a:prstGeom prst="rect">
            <a:avLst/>
          </a:prstGeom>
          <a:noFill/>
        </p:spPr>
        <p:txBody>
          <a:bodyPr wrap="square" rtlCol="0">
            <a:spAutoFit/>
          </a:bodyPr>
          <a:lstStyle/>
          <a:p>
            <a:pPr algn="ctr"/>
            <a:r>
              <a:rPr lang="en-US" sz="25600" dirty="0"/>
              <a:t>?</a:t>
            </a:r>
          </a:p>
        </p:txBody>
      </p:sp>
    </p:spTree>
    <p:extLst>
      <p:ext uri="{BB962C8B-B14F-4D97-AF65-F5344CB8AC3E}">
        <p14:creationId xmlns:p14="http://schemas.microsoft.com/office/powerpoint/2010/main" val="1576624775"/>
      </p:ext>
    </p:extLst>
  </p:cSld>
  <p:clrMapOvr>
    <a:masterClrMapping/>
  </p:clrMapOvr>
</p:sld>
</file>

<file path=ppt/slides/slide3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F1B2005D-C50E-455D-B3F7-9024B4442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6" name="TextBox 5">
            <a:extLst>
              <a:ext uri="{FF2B5EF4-FFF2-40B4-BE49-F238E27FC236}">
                <a16:creationId xmlns:a16="http://schemas.microsoft.com/office/drawing/2014/main" id="{F8AF65DD-D2D3-44FB-9F68-9EEE4BEA22CF}"/>
              </a:ext>
            </a:extLst>
          </p:cNvPr>
          <p:cNvSpPr txBox="1"/>
          <p:nvPr/>
        </p:nvSpPr>
        <p:spPr>
          <a:xfrm>
            <a:off x="9616964" y="6581001"/>
            <a:ext cx="2575036" cy="276999"/>
          </a:xfrm>
          <a:prstGeom prst="rect">
            <a:avLst/>
          </a:prstGeom>
          <a:noFill/>
        </p:spPr>
        <p:txBody>
          <a:bodyPr wrap="square" rtlCol="0">
            <a:spAutoFit/>
          </a:bodyPr>
          <a:lstStyle/>
          <a:p>
            <a:pPr algn="r"/>
            <a:r>
              <a:rPr lang="en-US" sz="1200" dirty="0">
                <a:hlinkClick r:id="rId3"/>
              </a:rPr>
              <a:t>meme</a:t>
            </a:r>
            <a:r>
              <a:rPr lang="en-US" sz="1200" dirty="0"/>
              <a:t> by Mauro </a:t>
            </a:r>
            <a:r>
              <a:rPr lang="en-US" sz="1200" dirty="0" err="1"/>
              <a:t>Gatti</a:t>
            </a:r>
            <a:r>
              <a:rPr lang="en-US" sz="1200" dirty="0"/>
              <a:t>, fair use</a:t>
            </a:r>
          </a:p>
        </p:txBody>
      </p:sp>
      <p:sp>
        <p:nvSpPr>
          <p:cNvPr id="7" name="TextBox 6">
            <a:extLst>
              <a:ext uri="{FF2B5EF4-FFF2-40B4-BE49-F238E27FC236}">
                <a16:creationId xmlns:a16="http://schemas.microsoft.com/office/drawing/2014/main" id="{E63A3396-1C93-4195-A9A0-1EF53D96045F}"/>
              </a:ext>
            </a:extLst>
          </p:cNvPr>
          <p:cNvSpPr txBox="1"/>
          <p:nvPr/>
        </p:nvSpPr>
        <p:spPr>
          <a:xfrm>
            <a:off x="7314600" y="1370956"/>
            <a:ext cx="4604727" cy="4093428"/>
          </a:xfrm>
          <a:prstGeom prst="rect">
            <a:avLst/>
          </a:prstGeom>
          <a:noFill/>
        </p:spPr>
        <p:txBody>
          <a:bodyPr wrap="square" rtlCol="0">
            <a:spAutoFit/>
          </a:bodyPr>
          <a:lstStyle/>
          <a:p>
            <a:r>
              <a:rPr lang="en-US" sz="4000" dirty="0"/>
              <a:t>Only “fixing” AI may </a:t>
            </a:r>
            <a:r>
              <a:rPr lang="en-US" sz="6000" b="1" dirty="0">
                <a:solidFill>
                  <a:schemeClr val="accent5"/>
                </a:solidFill>
              </a:rPr>
              <a:t>entrench</a:t>
            </a:r>
            <a:r>
              <a:rPr lang="en-US" sz="4000" dirty="0"/>
              <a:t> deeper problems (e.g. broken peer review, publish or perish).</a:t>
            </a:r>
          </a:p>
        </p:txBody>
      </p:sp>
    </p:spTree>
    <p:extLst>
      <p:ext uri="{BB962C8B-B14F-4D97-AF65-F5344CB8AC3E}">
        <p14:creationId xmlns:p14="http://schemas.microsoft.com/office/powerpoint/2010/main" val="1548423822"/>
      </p:ext>
    </p:extLst>
  </p:cSld>
  <p:clrMapOvr>
    <a:masterClrMapping/>
  </p:clrMapOvr>
</p:sld>
</file>

<file path=ppt/slides/slide3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6D8C-2645-4674-873B-BF7C052DEA44}"/>
              </a:ext>
            </a:extLst>
          </p:cNvPr>
          <p:cNvSpPr>
            <a:spLocks noGrp="1"/>
          </p:cNvSpPr>
          <p:nvPr>
            <p:ph type="ctrTitle"/>
          </p:nvPr>
        </p:nvSpPr>
        <p:spPr>
          <a:xfrm>
            <a:off x="683881" y="2235200"/>
            <a:ext cx="10044546" cy="2387600"/>
          </a:xfrm>
        </p:spPr>
        <p:txBody>
          <a:bodyPr>
            <a:normAutofit fontScale="90%"/>
          </a:bodyPr>
          <a:lstStyle/>
          <a:p>
            <a:r>
              <a:rPr lang="en-US" dirty="0"/>
              <a:t>let’s support </a:t>
            </a:r>
            <a:r>
              <a:rPr lang="en-US" i="1" dirty="0"/>
              <a:t>existing</a:t>
            </a:r>
            <a:r>
              <a:rPr lang="en-US" dirty="0"/>
              <a:t> open science</a:t>
            </a:r>
          </a:p>
        </p:txBody>
      </p:sp>
      <p:sp>
        <p:nvSpPr>
          <p:cNvPr id="6" name="TextBox 5">
            <a:extLst>
              <a:ext uri="{FF2B5EF4-FFF2-40B4-BE49-F238E27FC236}">
                <a16:creationId xmlns:a16="http://schemas.microsoft.com/office/drawing/2014/main" id="{6A805DCA-5684-4EF4-AC01-E8E588ECF757}"/>
              </a:ext>
            </a:extLst>
          </p:cNvPr>
          <p:cNvSpPr txBox="1"/>
          <p:nvPr/>
        </p:nvSpPr>
        <p:spPr>
          <a:xfrm>
            <a:off x="623454" y="5032235"/>
            <a:ext cx="4668981" cy="769441"/>
          </a:xfrm>
          <a:prstGeom prst="rect">
            <a:avLst/>
          </a:prstGeom>
          <a:noFill/>
        </p:spPr>
        <p:txBody>
          <a:bodyPr wrap="square" rtlCol="0">
            <a:spAutoFit/>
          </a:bodyPr>
          <a:lstStyle/>
          <a:p>
            <a:pPr algn="ctr"/>
            <a:r>
              <a:rPr lang="en-US" sz="4400" b="1" dirty="0"/>
              <a:t>job precarity</a:t>
            </a:r>
          </a:p>
        </p:txBody>
      </p:sp>
      <p:sp>
        <p:nvSpPr>
          <p:cNvPr id="8" name="TextBox 7">
            <a:extLst>
              <a:ext uri="{FF2B5EF4-FFF2-40B4-BE49-F238E27FC236}">
                <a16:creationId xmlns:a16="http://schemas.microsoft.com/office/drawing/2014/main" id="{DE013EA7-8AD8-4944-923C-204EB46313E8}"/>
              </a:ext>
            </a:extLst>
          </p:cNvPr>
          <p:cNvSpPr txBox="1"/>
          <p:nvPr/>
        </p:nvSpPr>
        <p:spPr>
          <a:xfrm>
            <a:off x="5971310" y="5032235"/>
            <a:ext cx="5597236" cy="769441"/>
          </a:xfrm>
          <a:prstGeom prst="rect">
            <a:avLst/>
          </a:prstGeom>
          <a:noFill/>
        </p:spPr>
        <p:txBody>
          <a:bodyPr wrap="square" rtlCol="0">
            <a:spAutoFit/>
          </a:bodyPr>
          <a:lstStyle/>
          <a:p>
            <a:pPr algn="ctr"/>
            <a:r>
              <a:rPr lang="en-US" sz="4400" b="1" dirty="0"/>
              <a:t>toxic workloads</a:t>
            </a:r>
          </a:p>
        </p:txBody>
      </p:sp>
      <p:sp>
        <p:nvSpPr>
          <p:cNvPr id="9" name="TextBox 8">
            <a:extLst>
              <a:ext uri="{FF2B5EF4-FFF2-40B4-BE49-F238E27FC236}">
                <a16:creationId xmlns:a16="http://schemas.microsoft.com/office/drawing/2014/main" id="{5D75976B-6F32-4750-908B-62155111E4EE}"/>
              </a:ext>
            </a:extLst>
          </p:cNvPr>
          <p:cNvSpPr txBox="1"/>
          <p:nvPr/>
        </p:nvSpPr>
        <p:spPr>
          <a:xfrm rot="21083961">
            <a:off x="228598" y="399257"/>
            <a:ext cx="2992582" cy="769441"/>
          </a:xfrm>
          <a:prstGeom prst="rect">
            <a:avLst/>
          </a:prstGeom>
          <a:noFill/>
        </p:spPr>
        <p:txBody>
          <a:bodyPr wrap="square" rtlCol="0">
            <a:spAutoFit/>
          </a:bodyPr>
          <a:lstStyle/>
          <a:p>
            <a:pPr algn="ctr"/>
            <a:r>
              <a:rPr lang="en-US" sz="4400" dirty="0"/>
              <a:t>preprints</a:t>
            </a:r>
          </a:p>
        </p:txBody>
      </p:sp>
      <p:sp>
        <p:nvSpPr>
          <p:cNvPr id="10" name="TextBox 9">
            <a:extLst>
              <a:ext uri="{FF2B5EF4-FFF2-40B4-BE49-F238E27FC236}">
                <a16:creationId xmlns:a16="http://schemas.microsoft.com/office/drawing/2014/main" id="{A1331A44-A68A-4AF3-B46A-3CF41B8C0793}"/>
              </a:ext>
            </a:extLst>
          </p:cNvPr>
          <p:cNvSpPr txBox="1"/>
          <p:nvPr/>
        </p:nvSpPr>
        <p:spPr>
          <a:xfrm rot="223913">
            <a:off x="4325628" y="290425"/>
            <a:ext cx="7661564" cy="769441"/>
          </a:xfrm>
          <a:prstGeom prst="rect">
            <a:avLst/>
          </a:prstGeom>
          <a:noFill/>
        </p:spPr>
        <p:txBody>
          <a:bodyPr wrap="square" rtlCol="0">
            <a:spAutoFit/>
          </a:bodyPr>
          <a:lstStyle/>
          <a:p>
            <a:pPr algn="ctr"/>
            <a:r>
              <a:rPr lang="en-US" sz="4400" dirty="0"/>
              <a:t>open/post-pub peer review</a:t>
            </a:r>
          </a:p>
        </p:txBody>
      </p:sp>
      <p:sp>
        <p:nvSpPr>
          <p:cNvPr id="11" name="TextBox 10">
            <a:extLst>
              <a:ext uri="{FF2B5EF4-FFF2-40B4-BE49-F238E27FC236}">
                <a16:creationId xmlns:a16="http://schemas.microsoft.com/office/drawing/2014/main" id="{6E0E63FD-D638-452C-800B-FA340E11E504}"/>
              </a:ext>
            </a:extLst>
          </p:cNvPr>
          <p:cNvSpPr txBox="1"/>
          <p:nvPr/>
        </p:nvSpPr>
        <p:spPr>
          <a:xfrm rot="21287270">
            <a:off x="5729533" y="1346896"/>
            <a:ext cx="5597235" cy="769441"/>
          </a:xfrm>
          <a:prstGeom prst="rect">
            <a:avLst/>
          </a:prstGeom>
          <a:noFill/>
        </p:spPr>
        <p:txBody>
          <a:bodyPr wrap="square" rtlCol="0">
            <a:spAutoFit/>
          </a:bodyPr>
          <a:lstStyle/>
          <a:p>
            <a:pPr algn="ctr"/>
            <a:r>
              <a:rPr lang="en-US" sz="4400" dirty="0"/>
              <a:t>Registered Reports</a:t>
            </a:r>
          </a:p>
        </p:txBody>
      </p:sp>
      <p:sp>
        <p:nvSpPr>
          <p:cNvPr id="12" name="TextBox 11">
            <a:extLst>
              <a:ext uri="{FF2B5EF4-FFF2-40B4-BE49-F238E27FC236}">
                <a16:creationId xmlns:a16="http://schemas.microsoft.com/office/drawing/2014/main" id="{88D4E71E-9E5C-456B-ABD3-2DEA8286B84D}"/>
              </a:ext>
            </a:extLst>
          </p:cNvPr>
          <p:cNvSpPr txBox="1"/>
          <p:nvPr/>
        </p:nvSpPr>
        <p:spPr>
          <a:xfrm rot="221221">
            <a:off x="837343" y="1230892"/>
            <a:ext cx="4849091" cy="769441"/>
          </a:xfrm>
          <a:prstGeom prst="rect">
            <a:avLst/>
          </a:prstGeom>
          <a:noFill/>
        </p:spPr>
        <p:txBody>
          <a:bodyPr wrap="square" rtlCol="0">
            <a:spAutoFit/>
          </a:bodyPr>
          <a:lstStyle/>
          <a:p>
            <a:pPr algn="ctr"/>
            <a:r>
              <a:rPr lang="en-US" sz="4400" dirty="0"/>
              <a:t>preregistration</a:t>
            </a:r>
          </a:p>
        </p:txBody>
      </p:sp>
    </p:spTree>
    <p:extLst>
      <p:ext uri="{BB962C8B-B14F-4D97-AF65-F5344CB8AC3E}">
        <p14:creationId xmlns:p14="http://schemas.microsoft.com/office/powerpoint/2010/main" val="165781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046290-1D9F-41F4-B87D-6C13AD193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62" y="-3203371"/>
            <a:ext cx="24389255" cy="13708800"/>
          </a:xfrm>
          <a:prstGeom prst="rect">
            <a:avLst/>
          </a:prstGeom>
        </p:spPr>
      </p:pic>
      <p:sp>
        <p:nvSpPr>
          <p:cNvPr id="10" name="Rectangle 9">
            <a:extLst>
              <a:ext uri="{FF2B5EF4-FFF2-40B4-BE49-F238E27FC236}">
                <a16:creationId xmlns:a16="http://schemas.microsoft.com/office/drawing/2014/main" id="{DEAECB2C-FE2B-424C-8175-EF25658A51BF}"/>
              </a:ext>
            </a:extLst>
          </p:cNvPr>
          <p:cNvSpPr/>
          <p:nvPr/>
        </p:nvSpPr>
        <p:spPr>
          <a:xfrm>
            <a:off x="-5199963" y="-3203371"/>
            <a:ext cx="24389256" cy="13708800"/>
          </a:xfrm>
          <a:prstGeom prst="rect">
            <a:avLst/>
          </a:prstGeom>
          <a:solidFill>
            <a:schemeClr val="bg1">
              <a:alpha val="8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5F159C3-2DE4-4F14-BD9D-951F01FC36E3}"/>
              </a:ext>
            </a:extLst>
          </p:cNvPr>
          <p:cNvPicPr>
            <a:picLocks noChangeAspect="1"/>
          </p:cNvPicPr>
          <p:nvPr/>
        </p:nvPicPr>
        <p:blipFill rotWithShape="1">
          <a:blip r:embed="rId3">
            <a:extLst>
              <a:ext uri="{28A0092B-C50C-407E-A947-70E740481C1C}">
                <a14:useLocalDpi xmlns:a14="http://schemas.microsoft.com/office/drawing/2010/main" val="0"/>
              </a:ext>
            </a:extLst>
          </a:blip>
          <a:srcRect l="27.141%" t="45.835%" r="41.089%" b="51.181%"/>
          <a:stretch/>
        </p:blipFill>
        <p:spPr>
          <a:xfrm>
            <a:off x="1419726" y="3080083"/>
            <a:ext cx="7748337" cy="409075"/>
          </a:xfrm>
          <a:prstGeom prst="rect">
            <a:avLst/>
          </a:prstGeom>
        </p:spPr>
      </p:pic>
    </p:spTree>
    <p:extLst>
      <p:ext uri="{BB962C8B-B14F-4D97-AF65-F5344CB8AC3E}">
        <p14:creationId xmlns:p14="http://schemas.microsoft.com/office/powerpoint/2010/main" val="3895759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xmlns:a="http://schemas.openxmlformats.org/drawingml/2006/main" xmlns:r="http://schemas.openxmlformats.org/officeDocument/2006/relationships" xmlns:p="http://schemas.openxmlformats.org/presentationml/2006/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6D8C-2645-4674-873B-BF7C052DEA44}"/>
              </a:ext>
            </a:extLst>
          </p:cNvPr>
          <p:cNvSpPr>
            <a:spLocks noGrp="1"/>
          </p:cNvSpPr>
          <p:nvPr>
            <p:ph type="ctrTitle"/>
          </p:nvPr>
        </p:nvSpPr>
        <p:spPr>
          <a:xfrm>
            <a:off x="1524000" y="2235200"/>
            <a:ext cx="9144000" cy="2387600"/>
          </a:xfrm>
        </p:spPr>
        <p:txBody>
          <a:bodyPr>
            <a:normAutofit/>
          </a:bodyPr>
          <a:lstStyle/>
          <a:p>
            <a:r>
              <a:rPr lang="en-US" dirty="0"/>
              <a:t>AI </a:t>
            </a:r>
            <a:r>
              <a:rPr lang="en-US" i="1" dirty="0"/>
              <a:t>didn’t</a:t>
            </a:r>
            <a:r>
              <a:rPr lang="en-US" dirty="0"/>
              <a:t> create these problems 👇</a:t>
            </a:r>
          </a:p>
        </p:txBody>
      </p:sp>
      <p:sp>
        <p:nvSpPr>
          <p:cNvPr id="4" name="TextBox 3">
            <a:extLst>
              <a:ext uri="{FF2B5EF4-FFF2-40B4-BE49-F238E27FC236}">
                <a16:creationId xmlns:a16="http://schemas.microsoft.com/office/drawing/2014/main" id="{FC623F18-105A-4AA3-A15C-2DB771869D6B}"/>
              </a:ext>
            </a:extLst>
          </p:cNvPr>
          <p:cNvSpPr txBox="1"/>
          <p:nvPr/>
        </p:nvSpPr>
        <p:spPr>
          <a:xfrm rot="21083961">
            <a:off x="228598" y="399257"/>
            <a:ext cx="2992582" cy="769441"/>
          </a:xfrm>
          <a:prstGeom prst="rect">
            <a:avLst/>
          </a:prstGeom>
          <a:noFill/>
        </p:spPr>
        <p:txBody>
          <a:bodyPr wrap="square" rtlCol="0">
            <a:spAutoFit/>
          </a:bodyPr>
          <a:lstStyle/>
          <a:p>
            <a:pPr algn="ctr"/>
            <a:r>
              <a:rPr lang="en-US" sz="4400" dirty="0"/>
              <a:t>preprints</a:t>
            </a:r>
          </a:p>
        </p:txBody>
      </p:sp>
      <p:sp>
        <p:nvSpPr>
          <p:cNvPr id="5" name="TextBox 4">
            <a:extLst>
              <a:ext uri="{FF2B5EF4-FFF2-40B4-BE49-F238E27FC236}">
                <a16:creationId xmlns:a16="http://schemas.microsoft.com/office/drawing/2014/main" id="{279C4BD4-53CF-4C4F-96A4-026397B73C94}"/>
              </a:ext>
            </a:extLst>
          </p:cNvPr>
          <p:cNvSpPr txBox="1"/>
          <p:nvPr/>
        </p:nvSpPr>
        <p:spPr>
          <a:xfrm rot="223913">
            <a:off x="4325628" y="290425"/>
            <a:ext cx="7661564" cy="769441"/>
          </a:xfrm>
          <a:prstGeom prst="rect">
            <a:avLst/>
          </a:prstGeom>
          <a:noFill/>
        </p:spPr>
        <p:txBody>
          <a:bodyPr wrap="square" rtlCol="0">
            <a:spAutoFit/>
          </a:bodyPr>
          <a:lstStyle/>
          <a:p>
            <a:pPr algn="ctr"/>
            <a:r>
              <a:rPr lang="en-US" sz="4400" dirty="0"/>
              <a:t>open/post-pub peer review</a:t>
            </a:r>
          </a:p>
        </p:txBody>
      </p:sp>
      <p:sp>
        <p:nvSpPr>
          <p:cNvPr id="6" name="TextBox 5">
            <a:extLst>
              <a:ext uri="{FF2B5EF4-FFF2-40B4-BE49-F238E27FC236}">
                <a16:creationId xmlns:a16="http://schemas.microsoft.com/office/drawing/2014/main" id="{6A805DCA-5684-4EF4-AC01-E8E588ECF757}"/>
              </a:ext>
            </a:extLst>
          </p:cNvPr>
          <p:cNvSpPr txBox="1"/>
          <p:nvPr/>
        </p:nvSpPr>
        <p:spPr>
          <a:xfrm>
            <a:off x="623454" y="5032235"/>
            <a:ext cx="4668981" cy="769441"/>
          </a:xfrm>
          <a:prstGeom prst="rect">
            <a:avLst/>
          </a:prstGeom>
          <a:noFill/>
        </p:spPr>
        <p:txBody>
          <a:bodyPr wrap="square" rtlCol="0">
            <a:spAutoFit/>
          </a:bodyPr>
          <a:lstStyle/>
          <a:p>
            <a:pPr algn="ctr"/>
            <a:r>
              <a:rPr lang="en-US" sz="4400" b="1" dirty="0"/>
              <a:t>job precarity</a:t>
            </a:r>
          </a:p>
        </p:txBody>
      </p:sp>
      <p:sp>
        <p:nvSpPr>
          <p:cNvPr id="7" name="TextBox 6">
            <a:extLst>
              <a:ext uri="{FF2B5EF4-FFF2-40B4-BE49-F238E27FC236}">
                <a16:creationId xmlns:a16="http://schemas.microsoft.com/office/drawing/2014/main" id="{6265B4EA-923B-4600-9F37-0DFD16F9F3D7}"/>
              </a:ext>
            </a:extLst>
          </p:cNvPr>
          <p:cNvSpPr txBox="1"/>
          <p:nvPr/>
        </p:nvSpPr>
        <p:spPr>
          <a:xfrm rot="21287270">
            <a:off x="5729533" y="1346896"/>
            <a:ext cx="5597235" cy="769441"/>
          </a:xfrm>
          <a:prstGeom prst="rect">
            <a:avLst/>
          </a:prstGeom>
          <a:noFill/>
        </p:spPr>
        <p:txBody>
          <a:bodyPr wrap="square" rtlCol="0">
            <a:spAutoFit/>
          </a:bodyPr>
          <a:lstStyle/>
          <a:p>
            <a:pPr algn="ctr"/>
            <a:r>
              <a:rPr lang="en-US" sz="4400" dirty="0"/>
              <a:t>Registered Reports</a:t>
            </a:r>
          </a:p>
        </p:txBody>
      </p:sp>
      <p:sp>
        <p:nvSpPr>
          <p:cNvPr id="8" name="TextBox 7">
            <a:extLst>
              <a:ext uri="{FF2B5EF4-FFF2-40B4-BE49-F238E27FC236}">
                <a16:creationId xmlns:a16="http://schemas.microsoft.com/office/drawing/2014/main" id="{DE013EA7-8AD8-4944-923C-204EB46313E8}"/>
              </a:ext>
            </a:extLst>
          </p:cNvPr>
          <p:cNvSpPr txBox="1"/>
          <p:nvPr/>
        </p:nvSpPr>
        <p:spPr>
          <a:xfrm>
            <a:off x="5971310" y="5032235"/>
            <a:ext cx="5597236" cy="769441"/>
          </a:xfrm>
          <a:prstGeom prst="rect">
            <a:avLst/>
          </a:prstGeom>
          <a:noFill/>
        </p:spPr>
        <p:txBody>
          <a:bodyPr wrap="square" rtlCol="0">
            <a:spAutoFit/>
          </a:bodyPr>
          <a:lstStyle/>
          <a:p>
            <a:pPr algn="ctr"/>
            <a:r>
              <a:rPr lang="en-US" sz="4400" b="1" dirty="0"/>
              <a:t>toxic workloads</a:t>
            </a:r>
          </a:p>
        </p:txBody>
      </p:sp>
      <p:sp>
        <p:nvSpPr>
          <p:cNvPr id="9" name="TextBox 8">
            <a:extLst>
              <a:ext uri="{FF2B5EF4-FFF2-40B4-BE49-F238E27FC236}">
                <a16:creationId xmlns:a16="http://schemas.microsoft.com/office/drawing/2014/main" id="{B82F8FE3-D638-467C-B3A6-21B66BABD1AE}"/>
              </a:ext>
            </a:extLst>
          </p:cNvPr>
          <p:cNvSpPr txBox="1"/>
          <p:nvPr/>
        </p:nvSpPr>
        <p:spPr>
          <a:xfrm rot="221221">
            <a:off x="837343" y="1230892"/>
            <a:ext cx="4849091" cy="769441"/>
          </a:xfrm>
          <a:prstGeom prst="rect">
            <a:avLst/>
          </a:prstGeom>
          <a:noFill/>
        </p:spPr>
        <p:txBody>
          <a:bodyPr wrap="square" rtlCol="0">
            <a:spAutoFit/>
          </a:bodyPr>
          <a:lstStyle/>
          <a:p>
            <a:pPr algn="ctr"/>
            <a:r>
              <a:rPr lang="en-US" sz="4400" dirty="0"/>
              <a:t>preregistration</a:t>
            </a:r>
          </a:p>
        </p:txBody>
      </p:sp>
    </p:spTree>
    <p:extLst>
      <p:ext uri="{BB962C8B-B14F-4D97-AF65-F5344CB8AC3E}">
        <p14:creationId xmlns:p14="http://schemas.microsoft.com/office/powerpoint/2010/main" val="3641361858"/>
      </p:ext>
    </p:extLst>
  </p:cSld>
  <p:clrMapOvr>
    <a:masterClrMapping/>
  </p:clrMapOvr>
</p:sld>
</file>

<file path=ppt/slides/slide4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ADCA6B-0A22-4E79-9141-D6C959F73B3A}"/>
              </a:ext>
            </a:extLst>
          </p:cNvPr>
          <p:cNvSpPr txBox="1"/>
          <p:nvPr/>
        </p:nvSpPr>
        <p:spPr>
          <a:xfrm>
            <a:off x="997350" y="1655181"/>
            <a:ext cx="1687978" cy="1015663"/>
          </a:xfrm>
          <a:prstGeom prst="rect">
            <a:avLst/>
          </a:prstGeom>
          <a:noFill/>
        </p:spPr>
        <p:txBody>
          <a:bodyPr wrap="square" rtlCol="0">
            <a:spAutoFit/>
          </a:bodyPr>
          <a:lstStyle/>
          <a:p>
            <a:r>
              <a:rPr lang="en-US" sz="6000" dirty="0"/>
              <a:t>AI is</a:t>
            </a:r>
          </a:p>
        </p:txBody>
      </p:sp>
      <p:sp>
        <p:nvSpPr>
          <p:cNvPr id="7" name="TextBox 6">
            <a:extLst>
              <a:ext uri="{FF2B5EF4-FFF2-40B4-BE49-F238E27FC236}">
                <a16:creationId xmlns:a16="http://schemas.microsoft.com/office/drawing/2014/main" id="{067CED56-6F32-483E-B065-4C3403BF253D}"/>
              </a:ext>
            </a:extLst>
          </p:cNvPr>
          <p:cNvSpPr txBox="1"/>
          <p:nvPr/>
        </p:nvSpPr>
        <p:spPr>
          <a:xfrm>
            <a:off x="2685328" y="1655180"/>
            <a:ext cx="7114573" cy="1015663"/>
          </a:xfrm>
          <a:prstGeom prst="rect">
            <a:avLst/>
          </a:prstGeom>
          <a:noFill/>
        </p:spPr>
        <p:txBody>
          <a:bodyPr wrap="square" rtlCol="0">
            <a:spAutoFit/>
          </a:bodyPr>
          <a:lstStyle/>
          <a:p>
            <a:r>
              <a:rPr lang="en-US" sz="6000" b="1" dirty="0"/>
              <a:t>not</a:t>
            </a:r>
            <a:r>
              <a:rPr lang="en-US" sz="6000" dirty="0"/>
              <a:t> the problem</a:t>
            </a:r>
          </a:p>
        </p:txBody>
      </p:sp>
    </p:spTree>
    <p:extLst>
      <p:ext uri="{BB962C8B-B14F-4D97-AF65-F5344CB8AC3E}">
        <p14:creationId xmlns:p14="http://schemas.microsoft.com/office/powerpoint/2010/main" val="2870740176"/>
      </p:ext>
    </p:extLst>
  </p:cSld>
  <p:clrMapOvr>
    <a:masterClrMapping/>
  </p:clrMapOvr>
</p:sld>
</file>

<file path=ppt/slides/slide4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ADCA6B-0A22-4E79-9141-D6C959F73B3A}"/>
              </a:ext>
            </a:extLst>
          </p:cNvPr>
          <p:cNvSpPr txBox="1"/>
          <p:nvPr/>
        </p:nvSpPr>
        <p:spPr>
          <a:xfrm>
            <a:off x="997349" y="1655181"/>
            <a:ext cx="1796007" cy="1015663"/>
          </a:xfrm>
          <a:prstGeom prst="rect">
            <a:avLst/>
          </a:prstGeom>
          <a:noFill/>
        </p:spPr>
        <p:txBody>
          <a:bodyPr wrap="square" rtlCol="0">
            <a:spAutoFit/>
          </a:bodyPr>
          <a:lstStyle/>
          <a:p>
            <a:r>
              <a:rPr lang="en-US" sz="6000" dirty="0"/>
              <a:t>AI is</a:t>
            </a:r>
          </a:p>
        </p:txBody>
      </p:sp>
      <p:sp>
        <p:nvSpPr>
          <p:cNvPr id="7" name="TextBox 6">
            <a:extLst>
              <a:ext uri="{FF2B5EF4-FFF2-40B4-BE49-F238E27FC236}">
                <a16:creationId xmlns:a16="http://schemas.microsoft.com/office/drawing/2014/main" id="{067CED56-6F32-483E-B065-4C3403BF253D}"/>
              </a:ext>
            </a:extLst>
          </p:cNvPr>
          <p:cNvSpPr txBox="1"/>
          <p:nvPr/>
        </p:nvSpPr>
        <p:spPr>
          <a:xfrm>
            <a:off x="5281914" y="1655179"/>
            <a:ext cx="7114573" cy="1015663"/>
          </a:xfrm>
          <a:prstGeom prst="rect">
            <a:avLst/>
          </a:prstGeom>
          <a:noFill/>
        </p:spPr>
        <p:txBody>
          <a:bodyPr wrap="square" rtlCol="0">
            <a:spAutoFit/>
          </a:bodyPr>
          <a:lstStyle/>
          <a:p>
            <a:r>
              <a:rPr lang="en-US" sz="6000" b="1" dirty="0"/>
              <a:t>not</a:t>
            </a:r>
            <a:r>
              <a:rPr lang="en-US" sz="6000" dirty="0"/>
              <a:t> the problem</a:t>
            </a:r>
          </a:p>
        </p:txBody>
      </p:sp>
      <p:sp>
        <p:nvSpPr>
          <p:cNvPr id="6" name="TextBox 5">
            <a:extLst>
              <a:ext uri="{FF2B5EF4-FFF2-40B4-BE49-F238E27FC236}">
                <a16:creationId xmlns:a16="http://schemas.microsoft.com/office/drawing/2014/main" id="{9E9F3B04-2B5D-4E50-A445-5A2273F9540C}"/>
              </a:ext>
            </a:extLst>
          </p:cNvPr>
          <p:cNvSpPr txBox="1"/>
          <p:nvPr/>
        </p:nvSpPr>
        <p:spPr>
          <a:xfrm>
            <a:off x="2689184" y="1655179"/>
            <a:ext cx="2725839" cy="1015663"/>
          </a:xfrm>
          <a:prstGeom prst="rect">
            <a:avLst/>
          </a:prstGeom>
          <a:noFill/>
        </p:spPr>
        <p:txBody>
          <a:bodyPr wrap="square" rtlCol="0">
            <a:spAutoFit/>
          </a:bodyPr>
          <a:lstStyle/>
          <a:p>
            <a:r>
              <a:rPr lang="en-US" sz="6000" dirty="0"/>
              <a:t>(often)</a:t>
            </a:r>
          </a:p>
        </p:txBody>
      </p:sp>
      <p:sp>
        <p:nvSpPr>
          <p:cNvPr id="2" name="TextBox 1">
            <a:extLst>
              <a:ext uri="{FF2B5EF4-FFF2-40B4-BE49-F238E27FC236}">
                <a16:creationId xmlns:a16="http://schemas.microsoft.com/office/drawing/2014/main" id="{54C91859-0104-4EAC-B13D-29FDAE808EB8}"/>
              </a:ext>
            </a:extLst>
          </p:cNvPr>
          <p:cNvSpPr txBox="1"/>
          <p:nvPr/>
        </p:nvSpPr>
        <p:spPr>
          <a:xfrm>
            <a:off x="621176" y="3517279"/>
            <a:ext cx="11088547" cy="1015663"/>
          </a:xfrm>
          <a:prstGeom prst="rect">
            <a:avLst/>
          </a:prstGeom>
          <a:noFill/>
        </p:spPr>
        <p:txBody>
          <a:bodyPr wrap="square" rtlCol="0">
            <a:spAutoFit/>
          </a:bodyPr>
          <a:lstStyle/>
          <a:p>
            <a:r>
              <a:rPr lang="en-US" sz="6000" dirty="0">
                <a:solidFill>
                  <a:schemeClr val="accent5"/>
                </a:solidFill>
              </a:rPr>
              <a:t>AI highlights </a:t>
            </a:r>
            <a:r>
              <a:rPr lang="en-US" sz="6000" b="1" dirty="0">
                <a:solidFill>
                  <a:schemeClr val="accent5"/>
                </a:solidFill>
              </a:rPr>
              <a:t>existing</a:t>
            </a:r>
            <a:r>
              <a:rPr lang="en-US" sz="6000" dirty="0">
                <a:solidFill>
                  <a:schemeClr val="accent5"/>
                </a:solidFill>
              </a:rPr>
              <a:t> problems</a:t>
            </a:r>
          </a:p>
        </p:txBody>
      </p:sp>
    </p:spTree>
    <p:extLst>
      <p:ext uri="{BB962C8B-B14F-4D97-AF65-F5344CB8AC3E}">
        <p14:creationId xmlns:p14="http://schemas.microsoft.com/office/powerpoint/2010/main" val="337420360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xmlns:a="http://schemas.openxmlformats.org/drawingml/2006/main" xmlns:r="http://schemas.openxmlformats.org/officeDocument/2006/relationships" xmlns:p="http://schemas.openxmlformats.org/presentationml/2006/main">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5C544-CFF7-421F-86F6-5090B19366E2}"/>
              </a:ext>
            </a:extLst>
          </p:cNvPr>
          <p:cNvSpPr txBox="1"/>
          <p:nvPr/>
        </p:nvSpPr>
        <p:spPr>
          <a:xfrm>
            <a:off x="1309250" y="619427"/>
            <a:ext cx="9573491" cy="1569660"/>
          </a:xfrm>
          <a:prstGeom prst="rect">
            <a:avLst/>
          </a:prstGeom>
          <a:noFill/>
        </p:spPr>
        <p:txBody>
          <a:bodyPr wrap="square" rtlCol="0">
            <a:spAutoFit/>
          </a:bodyPr>
          <a:lstStyle/>
          <a:p>
            <a:r>
              <a:rPr lang="en-US" sz="4800" b="1" dirty="0">
                <a:solidFill>
                  <a:schemeClr val="tx2"/>
                </a:solidFill>
              </a:rPr>
              <a:t>words matter</a:t>
            </a:r>
            <a:r>
              <a:rPr lang="en-US" sz="4800" dirty="0">
                <a:solidFill>
                  <a:schemeClr val="tx2"/>
                </a:solidFill>
              </a:rPr>
              <a:t>, defining key terms is </a:t>
            </a:r>
            <a:r>
              <a:rPr lang="en-US" sz="4800" i="1" dirty="0">
                <a:solidFill>
                  <a:schemeClr val="tx2"/>
                </a:solidFill>
              </a:rPr>
              <a:t>necessary but insufficient</a:t>
            </a:r>
          </a:p>
        </p:txBody>
      </p:sp>
      <p:sp>
        <p:nvSpPr>
          <p:cNvPr id="5" name="TextBox 4">
            <a:extLst>
              <a:ext uri="{FF2B5EF4-FFF2-40B4-BE49-F238E27FC236}">
                <a16:creationId xmlns:a16="http://schemas.microsoft.com/office/drawing/2014/main" id="{240C3D4A-B736-45B5-B76D-2415EFD13F94}"/>
              </a:ext>
            </a:extLst>
          </p:cNvPr>
          <p:cNvSpPr txBox="1"/>
          <p:nvPr/>
        </p:nvSpPr>
        <p:spPr>
          <a:xfrm>
            <a:off x="1309251" y="2644170"/>
            <a:ext cx="9573491" cy="1569660"/>
          </a:xfrm>
          <a:prstGeom prst="rect">
            <a:avLst/>
          </a:prstGeom>
          <a:noFill/>
        </p:spPr>
        <p:txBody>
          <a:bodyPr wrap="square" rtlCol="0">
            <a:spAutoFit/>
          </a:bodyPr>
          <a:lstStyle/>
          <a:p>
            <a:r>
              <a:rPr lang="en-US" sz="4800" dirty="0">
                <a:solidFill>
                  <a:schemeClr val="accent2"/>
                </a:solidFill>
              </a:rPr>
              <a:t>think about </a:t>
            </a:r>
            <a:r>
              <a:rPr lang="en-US" sz="4800" b="1" dirty="0">
                <a:solidFill>
                  <a:schemeClr val="accent2"/>
                </a:solidFill>
              </a:rPr>
              <a:t>outcomes</a:t>
            </a:r>
            <a:r>
              <a:rPr lang="en-US" sz="4800" dirty="0">
                <a:solidFill>
                  <a:schemeClr val="accent2"/>
                </a:solidFill>
              </a:rPr>
              <a:t> for underlying issues</a:t>
            </a:r>
          </a:p>
        </p:txBody>
      </p:sp>
      <p:sp>
        <p:nvSpPr>
          <p:cNvPr id="6" name="TextBox 5">
            <a:extLst>
              <a:ext uri="{FF2B5EF4-FFF2-40B4-BE49-F238E27FC236}">
                <a16:creationId xmlns:a16="http://schemas.microsoft.com/office/drawing/2014/main" id="{E6F22222-2FDE-4666-8401-AA3D05155376}"/>
              </a:ext>
            </a:extLst>
          </p:cNvPr>
          <p:cNvSpPr txBox="1"/>
          <p:nvPr/>
        </p:nvSpPr>
        <p:spPr>
          <a:xfrm>
            <a:off x="1309250" y="4668913"/>
            <a:ext cx="9573491" cy="830997"/>
          </a:xfrm>
          <a:prstGeom prst="rect">
            <a:avLst/>
          </a:prstGeom>
          <a:noFill/>
        </p:spPr>
        <p:txBody>
          <a:bodyPr wrap="square" rtlCol="0">
            <a:spAutoFit/>
          </a:bodyPr>
          <a:lstStyle/>
          <a:p>
            <a:r>
              <a:rPr lang="en-US" sz="4800" dirty="0">
                <a:solidFill>
                  <a:schemeClr val="accent5"/>
                </a:solidFill>
              </a:rPr>
              <a:t>“AI” is </a:t>
            </a:r>
            <a:r>
              <a:rPr lang="en-US" sz="4800" b="1" dirty="0">
                <a:solidFill>
                  <a:schemeClr val="accent5"/>
                </a:solidFill>
              </a:rPr>
              <a:t>not</a:t>
            </a:r>
            <a:r>
              <a:rPr lang="en-US" sz="4800" dirty="0">
                <a:solidFill>
                  <a:schemeClr val="accent5"/>
                </a:solidFill>
              </a:rPr>
              <a:t> the problem</a:t>
            </a:r>
          </a:p>
        </p:txBody>
      </p:sp>
    </p:spTree>
    <p:extLst>
      <p:ext uri="{BB962C8B-B14F-4D97-AF65-F5344CB8AC3E}">
        <p14:creationId xmlns:p14="http://schemas.microsoft.com/office/powerpoint/2010/main" val="23080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665931"/>
      </p:ext>
    </p:extLst>
  </p:cSld>
  <p:clrMapOvr>
    <a:masterClrMapping/>
  </p:clrMapOvr>
</p:sld>
</file>

<file path=ppt/slides/slide4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2DD65F-C497-457F-8BA3-0E922C0C3082}"/>
              </a:ext>
            </a:extLst>
          </p:cNvPr>
          <p:cNvSpPr txBox="1"/>
          <p:nvPr/>
        </p:nvSpPr>
        <p:spPr>
          <a:xfrm>
            <a:off x="374073" y="263237"/>
            <a:ext cx="8188036" cy="1323439"/>
          </a:xfrm>
          <a:prstGeom prst="rect">
            <a:avLst/>
          </a:prstGeom>
          <a:noFill/>
        </p:spPr>
        <p:txBody>
          <a:bodyPr wrap="square" rtlCol="0">
            <a:spAutoFit/>
          </a:bodyPr>
          <a:lstStyle/>
          <a:p>
            <a:r>
              <a:rPr lang="en-US" sz="4000" dirty="0"/>
              <a:t>continue the conversation with the </a:t>
            </a:r>
            <a:r>
              <a:rPr lang="en-US" sz="4000" b="1" dirty="0">
                <a:solidFill>
                  <a:schemeClr val="accent4"/>
                </a:solidFill>
              </a:rPr>
              <a:t>Turing Way</a:t>
            </a:r>
            <a:r>
              <a:rPr lang="en-US" sz="4000" dirty="0"/>
              <a:t> community…</a:t>
            </a:r>
          </a:p>
        </p:txBody>
      </p:sp>
      <p:pic>
        <p:nvPicPr>
          <p:cNvPr id="3" name="Picture 2">
            <a:hlinkClick r:id="rId3"/>
            <a:extLst>
              <a:ext uri="{FF2B5EF4-FFF2-40B4-BE49-F238E27FC236}">
                <a16:creationId xmlns:a16="http://schemas.microsoft.com/office/drawing/2014/main" id="{6FEEF5E6-5E4E-4205-A939-46D0518E3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488" y="2080399"/>
            <a:ext cx="8493512" cy="4777601"/>
          </a:xfrm>
          <a:prstGeom prst="rect">
            <a:avLst/>
          </a:prstGeom>
        </p:spPr>
      </p:pic>
      <p:sp>
        <p:nvSpPr>
          <p:cNvPr id="7" name="TextBox 6">
            <a:extLst>
              <a:ext uri="{FF2B5EF4-FFF2-40B4-BE49-F238E27FC236}">
                <a16:creationId xmlns:a16="http://schemas.microsoft.com/office/drawing/2014/main" id="{47F3FB20-2936-45AE-A3E8-A5CBE9D971E9}"/>
              </a:ext>
            </a:extLst>
          </p:cNvPr>
          <p:cNvSpPr txBox="1"/>
          <p:nvPr/>
        </p:nvSpPr>
        <p:spPr>
          <a:xfrm>
            <a:off x="0" y="6581001"/>
            <a:ext cx="3245005" cy="276999"/>
          </a:xfrm>
          <a:prstGeom prst="rect">
            <a:avLst/>
          </a:prstGeom>
          <a:noFill/>
        </p:spPr>
        <p:txBody>
          <a:bodyPr wrap="square" rtlCol="0">
            <a:spAutoFit/>
          </a:bodyPr>
          <a:lstStyle/>
          <a:p>
            <a:r>
              <a:rPr lang="en-US" sz="1200" dirty="0"/>
              <a:t>screenshot from </a:t>
            </a:r>
            <a:r>
              <a:rPr lang="en-US" sz="1200" dirty="0">
                <a:hlinkClick r:id="rId3"/>
              </a:rPr>
              <a:t>Eventbrite page</a:t>
            </a:r>
            <a:r>
              <a:rPr lang="en-US" sz="1200" dirty="0"/>
              <a:t>, fair use</a:t>
            </a:r>
          </a:p>
        </p:txBody>
      </p:sp>
    </p:spTree>
    <p:extLst>
      <p:ext uri="{BB962C8B-B14F-4D97-AF65-F5344CB8AC3E}">
        <p14:creationId xmlns:p14="http://schemas.microsoft.com/office/powerpoint/2010/main" val="382255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9AABAECE-5254-4C60-851F-63C65936EC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328" y="542882"/>
            <a:ext cx="5278586" cy="6051882"/>
          </a:xfrm>
          <a:prstGeom prst="rect">
            <a:avLst/>
          </a:prstGeom>
        </p:spPr>
      </p:pic>
      <p:sp>
        <p:nvSpPr>
          <p:cNvPr id="5" name="TextBox 4">
            <a:extLst>
              <a:ext uri="{FF2B5EF4-FFF2-40B4-BE49-F238E27FC236}">
                <a16:creationId xmlns:a16="http://schemas.microsoft.com/office/drawing/2014/main" id="{272DD65F-C497-457F-8BA3-0E922C0C3082}"/>
              </a:ext>
            </a:extLst>
          </p:cNvPr>
          <p:cNvSpPr txBox="1"/>
          <p:nvPr/>
        </p:nvSpPr>
        <p:spPr>
          <a:xfrm>
            <a:off x="374073" y="263237"/>
            <a:ext cx="8188036" cy="1323439"/>
          </a:xfrm>
          <a:prstGeom prst="rect">
            <a:avLst/>
          </a:prstGeom>
          <a:noFill/>
        </p:spPr>
        <p:txBody>
          <a:bodyPr wrap="square" rtlCol="0">
            <a:spAutoFit/>
          </a:bodyPr>
          <a:lstStyle/>
          <a:p>
            <a:r>
              <a:rPr lang="en-US" sz="4000" dirty="0"/>
              <a:t>continue the conversation with the </a:t>
            </a:r>
            <a:r>
              <a:rPr lang="en-US" sz="4000" b="1" dirty="0">
                <a:solidFill>
                  <a:schemeClr val="tx2"/>
                </a:solidFill>
              </a:rPr>
              <a:t>Turing Way</a:t>
            </a:r>
            <a:r>
              <a:rPr lang="en-US" sz="4000" dirty="0"/>
              <a:t> community…</a:t>
            </a:r>
          </a:p>
        </p:txBody>
      </p:sp>
      <p:sp>
        <p:nvSpPr>
          <p:cNvPr id="6" name="TextBox 5">
            <a:extLst>
              <a:ext uri="{FF2B5EF4-FFF2-40B4-BE49-F238E27FC236}">
                <a16:creationId xmlns:a16="http://schemas.microsoft.com/office/drawing/2014/main" id="{7662391D-FDB2-460D-A758-FB33B9F89262}"/>
              </a:ext>
            </a:extLst>
          </p:cNvPr>
          <p:cNvSpPr txBox="1"/>
          <p:nvPr/>
        </p:nvSpPr>
        <p:spPr>
          <a:xfrm>
            <a:off x="374073" y="3429000"/>
            <a:ext cx="6262255" cy="707886"/>
          </a:xfrm>
          <a:prstGeom prst="rect">
            <a:avLst/>
          </a:prstGeom>
          <a:noFill/>
        </p:spPr>
        <p:txBody>
          <a:bodyPr wrap="square" rtlCol="0">
            <a:spAutoFit/>
          </a:bodyPr>
          <a:lstStyle/>
          <a:p>
            <a:r>
              <a:rPr lang="en-US" sz="4000" dirty="0">
                <a:hlinkClick r:id="rId3"/>
              </a:rPr>
              <a:t>book.the-turing-way.org</a:t>
            </a:r>
            <a:endParaRPr lang="en-US" sz="4000" dirty="0"/>
          </a:p>
        </p:txBody>
      </p:sp>
    </p:spTree>
    <p:extLst>
      <p:ext uri="{BB962C8B-B14F-4D97-AF65-F5344CB8AC3E}">
        <p14:creationId xmlns:p14="http://schemas.microsoft.com/office/powerpoint/2010/main" val="2153776981"/>
      </p:ext>
    </p:extLst>
  </p:cSld>
  <p:clrMapOvr>
    <a:masterClrMapping/>
  </p:clrMapOvr>
</p:sld>
</file>

<file path=ppt/slides/slide4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182D7F-E964-45B5-A2B3-4DD0A27EA403}"/>
              </a:ext>
            </a:extLst>
          </p:cNvPr>
          <p:cNvSpPr/>
          <p:nvPr/>
        </p:nvSpPr>
        <p:spPr>
          <a:xfrm>
            <a:off x="0" y="3300347"/>
            <a:ext cx="12192000" cy="3557652"/>
          </a:xfrm>
          <a:prstGeom prst="rect">
            <a:avLst/>
          </a:prstGeom>
          <a:solidFill>
            <a:schemeClr val="accent3">
              <a:lumMod val="2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hlinkClick r:id="rId3"/>
            <a:extLst>
              <a:ext uri="{FF2B5EF4-FFF2-40B4-BE49-F238E27FC236}">
                <a16:creationId xmlns:a16="http://schemas.microsoft.com/office/drawing/2014/main" id="{9EFC6733-5283-4B94-90A6-D1B77C57A0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0297" y="5027178"/>
            <a:ext cx="4057277" cy="1429269"/>
          </a:xfrm>
          <a:prstGeom prst="rect">
            <a:avLst/>
          </a:prstGeom>
        </p:spPr>
      </p:pic>
      <p:sp>
        <p:nvSpPr>
          <p:cNvPr id="9" name="TextBox 8">
            <a:extLst>
              <a:ext uri="{FF2B5EF4-FFF2-40B4-BE49-F238E27FC236}">
                <a16:creationId xmlns:a16="http://schemas.microsoft.com/office/drawing/2014/main" id="{BAFE7F12-1FFB-4110-BE7E-D2DD70AC228C}"/>
              </a:ext>
            </a:extLst>
          </p:cNvPr>
          <p:cNvSpPr txBox="1"/>
          <p:nvPr/>
        </p:nvSpPr>
        <p:spPr>
          <a:xfrm>
            <a:off x="-1" y="6611779"/>
            <a:ext cx="8953501" cy="246221"/>
          </a:xfrm>
          <a:prstGeom prst="rect">
            <a:avLst/>
          </a:prstGeom>
          <a:noFill/>
        </p:spPr>
        <p:txBody>
          <a:bodyPr wrap="square" rtlCol="0">
            <a:spAutoFit/>
          </a:bodyPr>
          <a:lstStyle/>
          <a:p>
            <a:r>
              <a:rPr lang="en-GB" sz="1000" dirty="0">
                <a:hlinkClick r:id="rId6"/>
              </a:rPr>
              <a:t>internet</a:t>
            </a:r>
            <a:r>
              <a:rPr lang="en-GB" sz="1000" dirty="0"/>
              <a:t> by Adrien</a:t>
            </a:r>
            <a:r>
              <a:rPr lang="en-US" sz="1000" dirty="0"/>
              <a:t>, </a:t>
            </a:r>
            <a:r>
              <a:rPr lang="en-US" sz="1000" dirty="0">
                <a:hlinkClick r:id="rId7"/>
              </a:rPr>
              <a:t>email</a:t>
            </a:r>
            <a:r>
              <a:rPr lang="en-US" sz="1000" dirty="0"/>
              <a:t> by Gregor </a:t>
            </a:r>
            <a:r>
              <a:rPr lang="en-US" sz="1000" dirty="0" err="1"/>
              <a:t>Cresnar</a:t>
            </a:r>
            <a:r>
              <a:rPr lang="en-US" sz="1000" dirty="0"/>
              <a:t> from the Noun Project, </a:t>
            </a:r>
            <a:r>
              <a:rPr lang="en-US" sz="1000" dirty="0">
                <a:hlinkClick r:id="rId8"/>
              </a:rPr>
              <a:t>CC BY 3.0</a:t>
            </a:r>
            <a:endParaRPr lang="en-GB" sz="1000" dirty="0"/>
          </a:p>
        </p:txBody>
      </p:sp>
      <p:grpSp>
        <p:nvGrpSpPr>
          <p:cNvPr id="10" name="Group 9">
            <a:extLst>
              <a:ext uri="{FF2B5EF4-FFF2-40B4-BE49-F238E27FC236}">
                <a16:creationId xmlns:a16="http://schemas.microsoft.com/office/drawing/2014/main" id="{1A690CB2-E79E-4A3E-AF25-DCB6FA438F0A}"/>
              </a:ext>
            </a:extLst>
          </p:cNvPr>
          <p:cNvGrpSpPr/>
          <p:nvPr/>
        </p:nvGrpSpPr>
        <p:grpSpPr>
          <a:xfrm>
            <a:off x="267483" y="4752886"/>
            <a:ext cx="573970" cy="646829"/>
            <a:chOff x="2964979" y="2150608"/>
            <a:chExt cx="1125538" cy="1268413"/>
          </a:xfrm>
          <a:solidFill>
            <a:schemeClr val="tx1"/>
          </a:solidFill>
        </p:grpSpPr>
        <p:sp>
          <p:nvSpPr>
            <p:cNvPr id="11" name="Freeform 9">
              <a:extLst>
                <a:ext uri="{FF2B5EF4-FFF2-40B4-BE49-F238E27FC236}">
                  <a16:creationId xmlns:a16="http://schemas.microsoft.com/office/drawing/2014/main" id="{B2CE4FA4-9359-46F9-A226-8B04A4E93BC1}"/>
                </a:ext>
              </a:extLst>
            </p:cNvPr>
            <p:cNvSpPr>
              <a:spLocks noEditPoints="1"/>
            </p:cNvSpPr>
            <p:nvPr/>
          </p:nvSpPr>
          <p:spPr bwMode="auto">
            <a:xfrm>
              <a:off x="2964979" y="2150608"/>
              <a:ext cx="1125538" cy="1127125"/>
            </a:xfrm>
            <a:custGeom>
              <a:avLst/>
              <a:gdLst>
                <a:gd name="T0" fmla="*/ 0 w 1063"/>
                <a:gd name="T1" fmla="*/ 531 h 1063"/>
                <a:gd name="T2" fmla="*/ 489 w 1063"/>
                <a:gd name="T3" fmla="*/ 1010 h 1063"/>
                <a:gd name="T4" fmla="*/ 394 w 1063"/>
                <a:gd name="T5" fmla="*/ 863 h 1063"/>
                <a:gd name="T6" fmla="*/ 470 w 1063"/>
                <a:gd name="T7" fmla="*/ 819 h 1063"/>
                <a:gd name="T8" fmla="*/ 349 w 1063"/>
                <a:gd name="T9" fmla="*/ 739 h 1063"/>
                <a:gd name="T10" fmla="*/ 448 w 1063"/>
                <a:gd name="T11" fmla="*/ 573 h 1063"/>
                <a:gd name="T12" fmla="*/ 326 w 1063"/>
                <a:gd name="T13" fmla="*/ 493 h 1063"/>
                <a:gd name="T14" fmla="*/ 491 w 1063"/>
                <a:gd name="T15" fmla="*/ 326 h 1063"/>
                <a:gd name="T16" fmla="*/ 524 w 1063"/>
                <a:gd name="T17" fmla="*/ 436 h 1063"/>
                <a:gd name="T18" fmla="*/ 570 w 1063"/>
                <a:gd name="T19" fmla="*/ 326 h 1063"/>
                <a:gd name="T20" fmla="*/ 735 w 1063"/>
                <a:gd name="T21" fmla="*/ 493 h 1063"/>
                <a:gd name="T22" fmla="*/ 829 w 1063"/>
                <a:gd name="T23" fmla="*/ 573 h 1063"/>
                <a:gd name="T24" fmla="*/ 956 w 1063"/>
                <a:gd name="T25" fmla="*/ 678 h 1063"/>
                <a:gd name="T26" fmla="*/ 1021 w 1063"/>
                <a:gd name="T27" fmla="*/ 731 h 1063"/>
                <a:gd name="T28" fmla="*/ 531 w 1063"/>
                <a:gd name="T29" fmla="*/ 0 h 1063"/>
                <a:gd name="T30" fmla="*/ 266 w 1063"/>
                <a:gd name="T31" fmla="*/ 325 h 1063"/>
                <a:gd name="T32" fmla="*/ 81 w 1063"/>
                <a:gd name="T33" fmla="*/ 491 h 1063"/>
                <a:gd name="T34" fmla="*/ 129 w 1063"/>
                <a:gd name="T35" fmla="*/ 738 h 1063"/>
                <a:gd name="T36" fmla="*/ 246 w 1063"/>
                <a:gd name="T37" fmla="*/ 571 h 1063"/>
                <a:gd name="T38" fmla="*/ 129 w 1063"/>
                <a:gd name="T39" fmla="*/ 738 h 1063"/>
                <a:gd name="T40" fmla="*/ 181 w 1063"/>
                <a:gd name="T41" fmla="*/ 816 h 1063"/>
                <a:gd name="T42" fmla="*/ 350 w 1063"/>
                <a:gd name="T43" fmla="*/ 945 h 1063"/>
                <a:gd name="T44" fmla="*/ 181 w 1063"/>
                <a:gd name="T45" fmla="*/ 246 h 1063"/>
                <a:gd name="T46" fmla="*/ 289 w 1063"/>
                <a:gd name="T47" fmla="*/ 246 h 1063"/>
                <a:gd name="T48" fmla="*/ 374 w 1063"/>
                <a:gd name="T49" fmla="*/ 246 h 1063"/>
                <a:gd name="T50" fmla="*/ 493 w 1063"/>
                <a:gd name="T51" fmla="*/ 90 h 1063"/>
                <a:gd name="T52" fmla="*/ 491 w 1063"/>
                <a:gd name="T53" fmla="*/ 246 h 1063"/>
                <a:gd name="T54" fmla="*/ 571 w 1063"/>
                <a:gd name="T55" fmla="*/ 90 h 1063"/>
                <a:gd name="T56" fmla="*/ 690 w 1063"/>
                <a:gd name="T57" fmla="*/ 246 h 1063"/>
                <a:gd name="T58" fmla="*/ 713 w 1063"/>
                <a:gd name="T59" fmla="*/ 117 h 1063"/>
                <a:gd name="T60" fmla="*/ 774 w 1063"/>
                <a:gd name="T61" fmla="*/ 246 h 1063"/>
                <a:gd name="T62" fmla="*/ 816 w 1063"/>
                <a:gd name="T63" fmla="*/ 491 h 1063"/>
                <a:gd name="T64" fmla="*/ 932 w 1063"/>
                <a:gd name="T65" fmla="*/ 325 h 1063"/>
                <a:gd name="T66" fmla="*/ 816 w 1063"/>
                <a:gd name="T67" fmla="*/ 491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3" h="1063">
                  <a:moveTo>
                    <a:pt x="531" y="0"/>
                  </a:moveTo>
                  <a:cubicBezTo>
                    <a:pt x="239" y="0"/>
                    <a:pt x="0" y="239"/>
                    <a:pt x="0" y="531"/>
                  </a:cubicBezTo>
                  <a:cubicBezTo>
                    <a:pt x="0" y="815"/>
                    <a:pt x="224" y="1047"/>
                    <a:pt x="504" y="1063"/>
                  </a:cubicBezTo>
                  <a:cubicBezTo>
                    <a:pt x="496" y="1046"/>
                    <a:pt x="490" y="1029"/>
                    <a:pt x="489" y="1010"/>
                  </a:cubicBezTo>
                  <a:lnTo>
                    <a:pt x="485" y="971"/>
                  </a:lnTo>
                  <a:cubicBezTo>
                    <a:pt x="451" y="953"/>
                    <a:pt x="420" y="915"/>
                    <a:pt x="394" y="863"/>
                  </a:cubicBezTo>
                  <a:cubicBezTo>
                    <a:pt x="386" y="849"/>
                    <a:pt x="380" y="834"/>
                    <a:pt x="374" y="819"/>
                  </a:cubicBezTo>
                  <a:lnTo>
                    <a:pt x="470" y="819"/>
                  </a:lnTo>
                  <a:lnTo>
                    <a:pt x="463" y="739"/>
                  </a:lnTo>
                  <a:lnTo>
                    <a:pt x="349" y="739"/>
                  </a:lnTo>
                  <a:cubicBezTo>
                    <a:pt x="336" y="688"/>
                    <a:pt x="329" y="631"/>
                    <a:pt x="326" y="573"/>
                  </a:cubicBezTo>
                  <a:lnTo>
                    <a:pt x="448" y="573"/>
                  </a:lnTo>
                  <a:cubicBezTo>
                    <a:pt x="446" y="544"/>
                    <a:pt x="454" y="516"/>
                    <a:pt x="466" y="493"/>
                  </a:cubicBezTo>
                  <a:lnTo>
                    <a:pt x="326" y="493"/>
                  </a:lnTo>
                  <a:cubicBezTo>
                    <a:pt x="329" y="434"/>
                    <a:pt x="336" y="378"/>
                    <a:pt x="349" y="326"/>
                  </a:cubicBezTo>
                  <a:lnTo>
                    <a:pt x="491" y="326"/>
                  </a:lnTo>
                  <a:lnTo>
                    <a:pt x="491" y="460"/>
                  </a:lnTo>
                  <a:cubicBezTo>
                    <a:pt x="501" y="451"/>
                    <a:pt x="511" y="443"/>
                    <a:pt x="524" y="436"/>
                  </a:cubicBezTo>
                  <a:cubicBezTo>
                    <a:pt x="539" y="429"/>
                    <a:pt x="554" y="424"/>
                    <a:pt x="570" y="421"/>
                  </a:cubicBezTo>
                  <a:lnTo>
                    <a:pt x="570" y="326"/>
                  </a:lnTo>
                  <a:lnTo>
                    <a:pt x="713" y="326"/>
                  </a:lnTo>
                  <a:cubicBezTo>
                    <a:pt x="725" y="378"/>
                    <a:pt x="733" y="434"/>
                    <a:pt x="735" y="493"/>
                  </a:cubicBezTo>
                  <a:lnTo>
                    <a:pt x="732" y="493"/>
                  </a:lnTo>
                  <a:lnTo>
                    <a:pt x="829" y="573"/>
                  </a:lnTo>
                  <a:lnTo>
                    <a:pt x="979" y="573"/>
                  </a:lnTo>
                  <a:cubicBezTo>
                    <a:pt x="975" y="609"/>
                    <a:pt x="967" y="644"/>
                    <a:pt x="956" y="678"/>
                  </a:cubicBezTo>
                  <a:lnTo>
                    <a:pt x="1017" y="728"/>
                  </a:lnTo>
                  <a:lnTo>
                    <a:pt x="1021" y="731"/>
                  </a:lnTo>
                  <a:cubicBezTo>
                    <a:pt x="1046" y="670"/>
                    <a:pt x="1060" y="603"/>
                    <a:pt x="1060" y="533"/>
                  </a:cubicBezTo>
                  <a:cubicBezTo>
                    <a:pt x="1063" y="239"/>
                    <a:pt x="825" y="0"/>
                    <a:pt x="531" y="0"/>
                  </a:cubicBezTo>
                  <a:close/>
                  <a:moveTo>
                    <a:pt x="129" y="325"/>
                  </a:moveTo>
                  <a:lnTo>
                    <a:pt x="266" y="325"/>
                  </a:lnTo>
                  <a:cubicBezTo>
                    <a:pt x="255" y="376"/>
                    <a:pt x="247" y="433"/>
                    <a:pt x="245" y="491"/>
                  </a:cubicBezTo>
                  <a:lnTo>
                    <a:pt x="81" y="491"/>
                  </a:lnTo>
                  <a:cubicBezTo>
                    <a:pt x="86" y="432"/>
                    <a:pt x="104" y="376"/>
                    <a:pt x="129" y="325"/>
                  </a:cubicBezTo>
                  <a:close/>
                  <a:moveTo>
                    <a:pt x="129" y="738"/>
                  </a:moveTo>
                  <a:cubicBezTo>
                    <a:pt x="102" y="686"/>
                    <a:pt x="86" y="631"/>
                    <a:pt x="81" y="571"/>
                  </a:cubicBezTo>
                  <a:lnTo>
                    <a:pt x="246" y="571"/>
                  </a:lnTo>
                  <a:cubicBezTo>
                    <a:pt x="249" y="630"/>
                    <a:pt x="256" y="686"/>
                    <a:pt x="268" y="738"/>
                  </a:cubicBezTo>
                  <a:lnTo>
                    <a:pt x="129" y="738"/>
                  </a:lnTo>
                  <a:close/>
                  <a:moveTo>
                    <a:pt x="350" y="945"/>
                  </a:moveTo>
                  <a:cubicBezTo>
                    <a:pt x="284" y="916"/>
                    <a:pt x="226" y="871"/>
                    <a:pt x="181" y="816"/>
                  </a:cubicBezTo>
                  <a:lnTo>
                    <a:pt x="289" y="816"/>
                  </a:lnTo>
                  <a:cubicBezTo>
                    <a:pt x="305" y="866"/>
                    <a:pt x="326" y="910"/>
                    <a:pt x="350" y="945"/>
                  </a:cubicBezTo>
                  <a:close/>
                  <a:moveTo>
                    <a:pt x="289" y="246"/>
                  </a:moveTo>
                  <a:lnTo>
                    <a:pt x="181" y="246"/>
                  </a:lnTo>
                  <a:cubicBezTo>
                    <a:pt x="226" y="191"/>
                    <a:pt x="284" y="146"/>
                    <a:pt x="350" y="117"/>
                  </a:cubicBezTo>
                  <a:cubicBezTo>
                    <a:pt x="326" y="154"/>
                    <a:pt x="305" y="197"/>
                    <a:pt x="289" y="246"/>
                  </a:cubicBezTo>
                  <a:close/>
                  <a:moveTo>
                    <a:pt x="491" y="246"/>
                  </a:moveTo>
                  <a:lnTo>
                    <a:pt x="374" y="246"/>
                  </a:lnTo>
                  <a:cubicBezTo>
                    <a:pt x="380" y="231"/>
                    <a:pt x="386" y="216"/>
                    <a:pt x="394" y="202"/>
                  </a:cubicBezTo>
                  <a:cubicBezTo>
                    <a:pt x="423" y="146"/>
                    <a:pt x="456" y="107"/>
                    <a:pt x="493" y="90"/>
                  </a:cubicBezTo>
                  <a:lnTo>
                    <a:pt x="493" y="246"/>
                  </a:lnTo>
                  <a:lnTo>
                    <a:pt x="491" y="246"/>
                  </a:lnTo>
                  <a:close/>
                  <a:moveTo>
                    <a:pt x="571" y="246"/>
                  </a:moveTo>
                  <a:lnTo>
                    <a:pt x="571" y="90"/>
                  </a:lnTo>
                  <a:cubicBezTo>
                    <a:pt x="608" y="107"/>
                    <a:pt x="641" y="146"/>
                    <a:pt x="670" y="202"/>
                  </a:cubicBezTo>
                  <a:cubicBezTo>
                    <a:pt x="678" y="216"/>
                    <a:pt x="684" y="231"/>
                    <a:pt x="690" y="246"/>
                  </a:cubicBezTo>
                  <a:lnTo>
                    <a:pt x="571" y="246"/>
                  </a:lnTo>
                  <a:close/>
                  <a:moveTo>
                    <a:pt x="713" y="117"/>
                  </a:moveTo>
                  <a:cubicBezTo>
                    <a:pt x="779" y="146"/>
                    <a:pt x="836" y="191"/>
                    <a:pt x="881" y="246"/>
                  </a:cubicBezTo>
                  <a:lnTo>
                    <a:pt x="774" y="246"/>
                  </a:lnTo>
                  <a:cubicBezTo>
                    <a:pt x="758" y="197"/>
                    <a:pt x="736" y="154"/>
                    <a:pt x="713" y="117"/>
                  </a:cubicBezTo>
                  <a:close/>
                  <a:moveTo>
                    <a:pt x="816" y="491"/>
                  </a:moveTo>
                  <a:cubicBezTo>
                    <a:pt x="814" y="432"/>
                    <a:pt x="807" y="376"/>
                    <a:pt x="795" y="325"/>
                  </a:cubicBezTo>
                  <a:lnTo>
                    <a:pt x="932" y="325"/>
                  </a:lnTo>
                  <a:cubicBezTo>
                    <a:pt x="959" y="376"/>
                    <a:pt x="975" y="431"/>
                    <a:pt x="980" y="491"/>
                  </a:cubicBezTo>
                  <a:lnTo>
                    <a:pt x="816" y="49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0">
              <a:extLst>
                <a:ext uri="{FF2B5EF4-FFF2-40B4-BE49-F238E27FC236}">
                  <a16:creationId xmlns:a16="http://schemas.microsoft.com/office/drawing/2014/main" id="{AA3F638A-9B57-45CF-B0F7-349121B3399A}"/>
                </a:ext>
              </a:extLst>
            </p:cNvPr>
            <p:cNvSpPr>
              <a:spLocks/>
            </p:cNvSpPr>
            <p:nvPr/>
          </p:nvSpPr>
          <p:spPr bwMode="auto">
            <a:xfrm>
              <a:off x="3520604" y="2672896"/>
              <a:ext cx="512763" cy="746125"/>
            </a:xfrm>
            <a:custGeom>
              <a:avLst/>
              <a:gdLst>
                <a:gd name="T0" fmla="*/ 445 w 485"/>
                <a:gd name="T1" fmla="*/ 296 h 704"/>
                <a:gd name="T2" fmla="*/ 111 w 485"/>
                <a:gd name="T3" fmla="*/ 21 h 704"/>
                <a:gd name="T4" fmla="*/ 38 w 485"/>
                <a:gd name="T5" fmla="*/ 13 h 704"/>
                <a:gd name="T6" fmla="*/ 3 w 485"/>
                <a:gd name="T7" fmla="*/ 78 h 704"/>
                <a:gd name="T8" fmla="*/ 44 w 485"/>
                <a:gd name="T9" fmla="*/ 509 h 704"/>
                <a:gd name="T10" fmla="*/ 150 w 485"/>
                <a:gd name="T11" fmla="*/ 557 h 704"/>
                <a:gd name="T12" fmla="*/ 224 w 485"/>
                <a:gd name="T13" fmla="*/ 503 h 704"/>
                <a:gd name="T14" fmla="*/ 308 w 485"/>
                <a:gd name="T15" fmla="*/ 659 h 704"/>
                <a:gd name="T16" fmla="*/ 398 w 485"/>
                <a:gd name="T17" fmla="*/ 687 h 704"/>
                <a:gd name="T18" fmla="*/ 425 w 485"/>
                <a:gd name="T19" fmla="*/ 597 h 704"/>
                <a:gd name="T20" fmla="*/ 341 w 485"/>
                <a:gd name="T21" fmla="*/ 440 h 704"/>
                <a:gd name="T22" fmla="*/ 428 w 485"/>
                <a:gd name="T23" fmla="*/ 409 h 704"/>
                <a:gd name="T24" fmla="*/ 445 w 485"/>
                <a:gd name="T25" fmla="*/ 29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704">
                  <a:moveTo>
                    <a:pt x="445" y="296"/>
                  </a:moveTo>
                  <a:lnTo>
                    <a:pt x="111" y="21"/>
                  </a:lnTo>
                  <a:cubicBezTo>
                    <a:pt x="90" y="3"/>
                    <a:pt x="61" y="0"/>
                    <a:pt x="38" y="13"/>
                  </a:cubicBezTo>
                  <a:cubicBezTo>
                    <a:pt x="14" y="25"/>
                    <a:pt x="0" y="52"/>
                    <a:pt x="3" y="78"/>
                  </a:cubicBezTo>
                  <a:lnTo>
                    <a:pt x="44" y="509"/>
                  </a:lnTo>
                  <a:cubicBezTo>
                    <a:pt x="49" y="560"/>
                    <a:pt x="108" y="588"/>
                    <a:pt x="150" y="557"/>
                  </a:cubicBezTo>
                  <a:lnTo>
                    <a:pt x="224" y="503"/>
                  </a:lnTo>
                  <a:lnTo>
                    <a:pt x="308" y="659"/>
                  </a:lnTo>
                  <a:cubicBezTo>
                    <a:pt x="325" y="692"/>
                    <a:pt x="365" y="704"/>
                    <a:pt x="398" y="687"/>
                  </a:cubicBezTo>
                  <a:cubicBezTo>
                    <a:pt x="430" y="669"/>
                    <a:pt x="443" y="629"/>
                    <a:pt x="425" y="597"/>
                  </a:cubicBezTo>
                  <a:lnTo>
                    <a:pt x="341" y="440"/>
                  </a:lnTo>
                  <a:lnTo>
                    <a:pt x="428" y="409"/>
                  </a:lnTo>
                  <a:cubicBezTo>
                    <a:pt x="474" y="393"/>
                    <a:pt x="485" y="329"/>
                    <a:pt x="445" y="2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3" name="Picture 12">
            <a:extLst>
              <a:ext uri="{FF2B5EF4-FFF2-40B4-BE49-F238E27FC236}">
                <a16:creationId xmlns:a16="http://schemas.microsoft.com/office/drawing/2014/main" id="{9EF31E7C-B2BA-4EDF-8292-39FC0AD4C77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7483" y="5876897"/>
            <a:ext cx="575188" cy="584775"/>
          </a:xfrm>
          <a:prstGeom prst="rect">
            <a:avLst/>
          </a:prstGeom>
          <a:ln>
            <a:noFill/>
          </a:ln>
        </p:spPr>
      </p:pic>
      <p:sp>
        <p:nvSpPr>
          <p:cNvPr id="14" name="TextBox 13">
            <a:extLst>
              <a:ext uri="{FF2B5EF4-FFF2-40B4-BE49-F238E27FC236}">
                <a16:creationId xmlns:a16="http://schemas.microsoft.com/office/drawing/2014/main" id="{A42E60B0-03DE-415B-9207-3205DA171A9C}"/>
              </a:ext>
            </a:extLst>
          </p:cNvPr>
          <p:cNvSpPr txBox="1"/>
          <p:nvPr/>
        </p:nvSpPr>
        <p:spPr>
          <a:xfrm>
            <a:off x="1095651" y="4778665"/>
            <a:ext cx="6177346" cy="523220"/>
          </a:xfrm>
          <a:prstGeom prst="rect">
            <a:avLst/>
          </a:prstGeom>
          <a:noFill/>
        </p:spPr>
        <p:txBody>
          <a:bodyPr wrap="square" rtlCol="0">
            <a:spAutoFit/>
          </a:bodyPr>
          <a:lstStyle/>
          <a:p>
            <a:r>
              <a:rPr lang="en-GB" sz="2800" dirty="0"/>
              <a:t>https://</a:t>
            </a:r>
            <a:r>
              <a:rPr lang="en-GB" sz="2800" b="1" dirty="0"/>
              <a:t>book.the-turing-way.org</a:t>
            </a:r>
            <a:endParaRPr lang="en-GB" sz="2800" dirty="0"/>
          </a:p>
        </p:txBody>
      </p:sp>
      <p:sp>
        <p:nvSpPr>
          <p:cNvPr id="15" name="TextBox 14">
            <a:extLst>
              <a:ext uri="{FF2B5EF4-FFF2-40B4-BE49-F238E27FC236}">
                <a16:creationId xmlns:a16="http://schemas.microsoft.com/office/drawing/2014/main" id="{F40013C1-D601-4CF7-901D-820ED8EB27A7}"/>
              </a:ext>
            </a:extLst>
          </p:cNvPr>
          <p:cNvSpPr txBox="1"/>
          <p:nvPr/>
        </p:nvSpPr>
        <p:spPr>
          <a:xfrm>
            <a:off x="1110154" y="5855170"/>
            <a:ext cx="5747846" cy="523220"/>
          </a:xfrm>
          <a:prstGeom prst="rect">
            <a:avLst/>
          </a:prstGeom>
          <a:noFill/>
        </p:spPr>
        <p:txBody>
          <a:bodyPr wrap="square" rtlCol="0">
            <a:spAutoFit/>
          </a:bodyPr>
          <a:lstStyle/>
          <a:p>
            <a:r>
              <a:rPr lang="en-GB" sz="2800" dirty="0" err="1"/>
              <a:t>penyuanhsing</a:t>
            </a:r>
            <a:r>
              <a:rPr lang="en-GB" sz="2800" dirty="0"/>
              <a:t> {at} </a:t>
            </a:r>
            <a:r>
              <a:rPr lang="en-GB" sz="2800" dirty="0" err="1"/>
              <a:t>posteo</a:t>
            </a:r>
            <a:r>
              <a:rPr lang="en-GB" sz="2800" dirty="0"/>
              <a:t> [dot] is</a:t>
            </a:r>
          </a:p>
        </p:txBody>
      </p:sp>
      <p:sp>
        <p:nvSpPr>
          <p:cNvPr id="2" name="TextBox 1">
            <a:extLst>
              <a:ext uri="{FF2B5EF4-FFF2-40B4-BE49-F238E27FC236}">
                <a16:creationId xmlns:a16="http://schemas.microsoft.com/office/drawing/2014/main" id="{1AF1F809-57E0-4C93-A89F-78986E228E2C}"/>
              </a:ext>
            </a:extLst>
          </p:cNvPr>
          <p:cNvSpPr txBox="1"/>
          <p:nvPr/>
        </p:nvSpPr>
        <p:spPr>
          <a:xfrm>
            <a:off x="1993041" y="1041594"/>
            <a:ext cx="4967416" cy="1200329"/>
          </a:xfrm>
          <a:prstGeom prst="rect">
            <a:avLst/>
          </a:prstGeom>
          <a:noFill/>
        </p:spPr>
        <p:txBody>
          <a:bodyPr wrap="square" rtlCol="0">
            <a:spAutoFit/>
          </a:bodyPr>
          <a:lstStyle/>
          <a:p>
            <a:pPr algn="ctr"/>
            <a:r>
              <a:rPr lang="en-GB" sz="7200" dirty="0">
                <a:solidFill>
                  <a:schemeClr val="tx2"/>
                </a:solidFill>
              </a:rPr>
              <a:t>thank you</a:t>
            </a:r>
          </a:p>
        </p:txBody>
      </p:sp>
      <p:sp>
        <p:nvSpPr>
          <p:cNvPr id="3" name="TextBox 2">
            <a:extLst>
              <a:ext uri="{FF2B5EF4-FFF2-40B4-BE49-F238E27FC236}">
                <a16:creationId xmlns:a16="http://schemas.microsoft.com/office/drawing/2014/main" id="{453BA08D-E0A4-4237-90C9-5442759187B0}"/>
              </a:ext>
            </a:extLst>
          </p:cNvPr>
          <p:cNvSpPr txBox="1"/>
          <p:nvPr/>
        </p:nvSpPr>
        <p:spPr>
          <a:xfrm>
            <a:off x="267483" y="3450404"/>
            <a:ext cx="11744408" cy="954107"/>
          </a:xfrm>
          <a:prstGeom prst="rect">
            <a:avLst/>
          </a:prstGeom>
          <a:noFill/>
        </p:spPr>
        <p:txBody>
          <a:bodyPr wrap="square" rtlCol="0">
            <a:spAutoFit/>
          </a:bodyPr>
          <a:lstStyle/>
          <a:p>
            <a:r>
              <a:rPr lang="en-GB" sz="2800" dirty="0"/>
              <a:t>open source slides and references on Zenodo.org, DOI: </a:t>
            </a:r>
            <a:r>
              <a:rPr lang="en-GB" sz="2800" dirty="0">
                <a:hlinkClick r:id="rId10"/>
              </a:rPr>
              <a:t>10.5281/zenodo.11051128</a:t>
            </a:r>
            <a:endParaRPr lang="en-GB" sz="2800" dirty="0"/>
          </a:p>
        </p:txBody>
      </p:sp>
      <p:pic>
        <p:nvPicPr>
          <p:cNvPr id="18" name="Graphic 17">
            <a:extLst>
              <a:ext uri="{FF2B5EF4-FFF2-40B4-BE49-F238E27FC236}">
                <a16:creationId xmlns:a16="http://schemas.microsoft.com/office/drawing/2014/main" id="{4F05F54B-1946-4BC6-830D-2EF309E8A2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96928" y="0"/>
            <a:ext cx="3295072" cy="3295072"/>
          </a:xfrm>
          <a:prstGeom prst="rect">
            <a:avLst/>
          </a:prstGeom>
        </p:spPr>
      </p:pic>
    </p:spTree>
    <p:extLst>
      <p:ext uri="{BB962C8B-B14F-4D97-AF65-F5344CB8AC3E}">
        <p14:creationId xmlns:p14="http://schemas.microsoft.com/office/powerpoint/2010/main" val="141510971"/>
      </p:ext>
    </p:extLst>
  </p:cSld>
  <p:clrMapOvr>
    <a:masterClrMapping/>
  </p:clrMapOvr>
  <mc:AlternateContent xmlns:mc="http://schemas.openxmlformats.org/markup-compatibility/2006" xmlns:p14="http://schemas.microsoft.com/office/powerpoint/2010/main">
    <mc:Choice Requires="p14">
      <p:transition spd="slow" p14:dur="5000">
        <p:push dir="u"/>
      </p:transition>
    </mc:Choice>
    <mc:Fallback xmlns="" xmlns:a="http://schemas.openxmlformats.org/drawingml/2006/main" xmlns:r="http://schemas.openxmlformats.org/officeDocument/2006/relationships" xmlns:p="http://schemas.openxmlformats.org/presentationml/2006/main">
      <p:transition spd="slow">
        <p:push dir="u"/>
      </p:transition>
    </mc:Fallback>
  </mc:AlternateContent>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3EE286BE-2E68-4402-ABD2-A2A5BCEE1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6"/>
            <a:ext cx="12192000" cy="6855488"/>
          </a:xfrm>
          <a:prstGeom prst="rect">
            <a:avLst/>
          </a:prstGeom>
        </p:spPr>
      </p:pic>
      <p:sp>
        <p:nvSpPr>
          <p:cNvPr id="6" name="TextBox 5">
            <a:extLst>
              <a:ext uri="{FF2B5EF4-FFF2-40B4-BE49-F238E27FC236}">
                <a16:creationId xmlns:a16="http://schemas.microsoft.com/office/drawing/2014/main" id="{57D1957C-4624-4AF3-B8B8-10B5FE1F0FD8}"/>
              </a:ext>
            </a:extLst>
          </p:cNvPr>
          <p:cNvSpPr txBox="1"/>
          <p:nvPr/>
        </p:nvSpPr>
        <p:spPr>
          <a:xfrm rot="16200000">
            <a:off x="9356683" y="4022683"/>
            <a:ext cx="5393635" cy="276999"/>
          </a:xfrm>
          <a:prstGeom prst="rect">
            <a:avLst/>
          </a:prstGeom>
          <a:noFill/>
        </p:spPr>
        <p:txBody>
          <a:bodyPr wrap="square" rtlCol="0">
            <a:spAutoFit/>
          </a:bodyPr>
          <a:lstStyle/>
          <a:p>
            <a:r>
              <a:rPr lang="en-US" sz="1200" dirty="0">
                <a:solidFill>
                  <a:schemeClr val="bg1"/>
                </a:solidFill>
              </a:rPr>
              <a:t>screenshot of Guo et al. (2024), </a:t>
            </a:r>
            <a:r>
              <a:rPr lang="en-US" sz="1200" dirty="0">
                <a:solidFill>
                  <a:schemeClr val="bg1"/>
                </a:solidFill>
                <a:hlinkClick r:id="rId5"/>
              </a:rPr>
              <a:t>CC BY 4.0</a:t>
            </a:r>
            <a:r>
              <a:rPr lang="en-US" sz="1200" dirty="0">
                <a:solidFill>
                  <a:schemeClr val="bg1"/>
                </a:solidFill>
              </a:rPr>
              <a:t>, from </a:t>
            </a:r>
            <a:r>
              <a:rPr lang="en-US" sz="1200" dirty="0">
                <a:solidFill>
                  <a:schemeClr val="bg1"/>
                </a:solidFill>
                <a:hlinkClick r:id="rId3"/>
              </a:rPr>
              <a:t>archived snapshot</a:t>
            </a:r>
            <a:endParaRPr lang="en-US" sz="1200" dirty="0">
              <a:solidFill>
                <a:schemeClr val="bg1"/>
              </a:solidFill>
            </a:endParaRPr>
          </a:p>
        </p:txBody>
      </p:sp>
    </p:spTree>
    <p:extLst>
      <p:ext uri="{BB962C8B-B14F-4D97-AF65-F5344CB8AC3E}">
        <p14:creationId xmlns:p14="http://schemas.microsoft.com/office/powerpoint/2010/main" val="3629286394"/>
      </p:ext>
    </p:extLst>
  </p:cSld>
  <p:clrMapOvr>
    <a:masterClrMapping/>
  </p:clrMapOvr>
</p:sld>
</file>

<file path=ppt/slides/slide6.xml><?xml version="1.0" encoding="utf-8"?>
<p:sld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CC880A-F030-4A17-99B9-2A052167C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88" y="0"/>
            <a:ext cx="11878024" cy="6858000"/>
          </a:xfrm>
          <a:prstGeom prst="rect">
            <a:avLst/>
          </a:prstGeom>
        </p:spPr>
      </p:pic>
      <p:sp>
        <p:nvSpPr>
          <p:cNvPr id="6" name="TextBox 5">
            <a:extLst>
              <a:ext uri="{FF2B5EF4-FFF2-40B4-BE49-F238E27FC236}">
                <a16:creationId xmlns:a16="http://schemas.microsoft.com/office/drawing/2014/main" id="{6B894266-4A93-49B8-A1AE-F796A10D5CEA}"/>
              </a:ext>
            </a:extLst>
          </p:cNvPr>
          <p:cNvSpPr txBox="1"/>
          <p:nvPr/>
        </p:nvSpPr>
        <p:spPr>
          <a:xfrm>
            <a:off x="7672039" y="6396335"/>
            <a:ext cx="4519961" cy="461665"/>
          </a:xfrm>
          <a:prstGeom prst="rect">
            <a:avLst/>
          </a:prstGeom>
          <a:noFill/>
        </p:spPr>
        <p:txBody>
          <a:bodyPr wrap="square" rtlCol="0">
            <a:spAutoFit/>
          </a:bodyPr>
          <a:lstStyle/>
          <a:p>
            <a:pPr algn="r"/>
            <a:r>
              <a:rPr lang="en-US" sz="1200" dirty="0">
                <a:solidFill>
                  <a:schemeClr val="bg1"/>
                </a:solidFill>
              </a:rPr>
              <a:t>Guo et al. (2024) </a:t>
            </a:r>
            <a:r>
              <a:rPr lang="en-US" sz="1200" i="1" dirty="0">
                <a:solidFill>
                  <a:schemeClr val="bg1"/>
                </a:solidFill>
              </a:rPr>
              <a:t>Frontiers in Cell and Developmental Biology</a:t>
            </a:r>
            <a:r>
              <a:rPr lang="en-US" sz="1200" dirty="0">
                <a:solidFill>
                  <a:schemeClr val="bg1"/>
                </a:solidFill>
              </a:rPr>
              <a:t>, 11, 1339390, </a:t>
            </a:r>
            <a:r>
              <a:rPr lang="en-US" sz="1200" dirty="0">
                <a:solidFill>
                  <a:schemeClr val="bg1"/>
                </a:solidFill>
                <a:hlinkClick r:id="rId4"/>
              </a:rPr>
              <a:t>CC BY 4.0</a:t>
            </a:r>
            <a:r>
              <a:rPr lang="en-US" sz="1200" dirty="0">
                <a:solidFill>
                  <a:schemeClr val="bg1"/>
                </a:solidFill>
              </a:rPr>
              <a:t>: </a:t>
            </a:r>
            <a:r>
              <a:rPr lang="en-US" sz="1200" dirty="0">
                <a:solidFill>
                  <a:schemeClr val="bg1"/>
                </a:solidFill>
                <a:hlinkClick r:id="rId5"/>
              </a:rPr>
              <a:t>10.3389/fcell.2023.1339390</a:t>
            </a:r>
            <a:endParaRPr lang="en-US" sz="1200" dirty="0">
              <a:solidFill>
                <a:schemeClr val="bg1"/>
              </a:solidFill>
            </a:endParaRPr>
          </a:p>
        </p:txBody>
      </p:sp>
    </p:spTree>
    <p:extLst>
      <p:ext uri="{BB962C8B-B14F-4D97-AF65-F5344CB8AC3E}">
        <p14:creationId xmlns:p14="http://schemas.microsoft.com/office/powerpoint/2010/main" val="3451289333"/>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607D6D-09A3-4A35-9A19-48FD78B01BA9}"/>
              </a:ext>
            </a:extLst>
          </p:cNvPr>
          <p:cNvSpPr txBox="1"/>
          <p:nvPr/>
        </p:nvSpPr>
        <p:spPr>
          <a:xfrm>
            <a:off x="1470388" y="4357645"/>
            <a:ext cx="7371713" cy="1200329"/>
          </a:xfrm>
          <a:prstGeom prst="rect">
            <a:avLst/>
          </a:prstGeom>
          <a:noFill/>
        </p:spPr>
        <p:txBody>
          <a:bodyPr wrap="square" rtlCol="0">
            <a:spAutoFit/>
          </a:bodyPr>
          <a:lstStyle/>
          <a:p>
            <a:r>
              <a:rPr lang="en-GB" sz="4800" b="1" dirty="0"/>
              <a:t>Nicholas Lo Vecchio</a:t>
            </a:r>
            <a:br>
              <a:rPr lang="en-GB" sz="4800" dirty="0">
                <a:solidFill>
                  <a:schemeClr val="accent4"/>
                </a:solidFill>
              </a:rPr>
            </a:br>
            <a:r>
              <a:rPr lang="en-GB" sz="2400" i="1" dirty="0"/>
              <a:t>in</a:t>
            </a:r>
            <a:r>
              <a:rPr lang="en-GB" sz="2400" dirty="0"/>
              <a:t> “</a:t>
            </a:r>
            <a:r>
              <a:rPr lang="en-US" sz="2400" dirty="0"/>
              <a:t>Unethical academics, AI, and peer review”</a:t>
            </a:r>
            <a:r>
              <a:rPr lang="en-US" sz="2400" b="1" dirty="0">
                <a:solidFill>
                  <a:schemeClr val="tx2"/>
                </a:solidFill>
              </a:rPr>
              <a:t>*</a:t>
            </a:r>
            <a:endParaRPr lang="en-GB" sz="2400" b="1" dirty="0">
              <a:solidFill>
                <a:schemeClr val="tx2"/>
              </a:solidFill>
            </a:endParaRPr>
          </a:p>
        </p:txBody>
      </p:sp>
      <p:sp>
        <p:nvSpPr>
          <p:cNvPr id="10" name="TextBox 9">
            <a:extLst>
              <a:ext uri="{FF2B5EF4-FFF2-40B4-BE49-F238E27FC236}">
                <a16:creationId xmlns:a16="http://schemas.microsoft.com/office/drawing/2014/main" id="{46BDA017-FF8A-4B1B-AB83-1D46771F6434}"/>
              </a:ext>
            </a:extLst>
          </p:cNvPr>
          <p:cNvSpPr txBox="1"/>
          <p:nvPr/>
        </p:nvSpPr>
        <p:spPr>
          <a:xfrm>
            <a:off x="0" y="6581001"/>
            <a:ext cx="5515713" cy="276999"/>
          </a:xfrm>
          <a:prstGeom prst="rect">
            <a:avLst/>
          </a:prstGeom>
          <a:noFill/>
        </p:spPr>
        <p:txBody>
          <a:bodyPr wrap="square" rtlCol="0">
            <a:spAutoFit/>
          </a:bodyPr>
          <a:lstStyle/>
          <a:p>
            <a:r>
              <a:rPr lang="en-GB" sz="1200" b="1" dirty="0">
                <a:solidFill>
                  <a:schemeClr val="accent4"/>
                </a:solidFill>
              </a:rPr>
              <a:t>*</a:t>
            </a:r>
            <a:r>
              <a:rPr lang="en-GB" sz="1200" dirty="0"/>
              <a:t> </a:t>
            </a:r>
            <a:r>
              <a:rPr lang="en-GB" sz="1200" dirty="0">
                <a:hlinkClick r:id="rId4"/>
              </a:rPr>
              <a:t>https://nicospage.eu/unethical-academics-ai-and-peer-review</a:t>
            </a:r>
            <a:r>
              <a:rPr lang="en-GB" sz="1200" dirty="0"/>
              <a:t> </a:t>
            </a:r>
          </a:p>
        </p:txBody>
      </p:sp>
      <p:sp>
        <p:nvSpPr>
          <p:cNvPr id="13" name="TextBox 12">
            <a:extLst>
              <a:ext uri="{FF2B5EF4-FFF2-40B4-BE49-F238E27FC236}">
                <a16:creationId xmlns:a16="http://schemas.microsoft.com/office/drawing/2014/main" id="{AF6BB1B7-C032-49A0-B104-9D0B6E9D515A}"/>
              </a:ext>
            </a:extLst>
          </p:cNvPr>
          <p:cNvSpPr txBox="1"/>
          <p:nvPr/>
        </p:nvSpPr>
        <p:spPr>
          <a:xfrm>
            <a:off x="3883977" y="156174"/>
            <a:ext cx="6854188" cy="3785653"/>
          </a:xfrm>
          <a:prstGeom prst="rect">
            <a:avLst/>
          </a:prstGeom>
          <a:noFill/>
        </p:spPr>
        <p:txBody>
          <a:bodyPr wrap="square" rtlCol="0">
            <a:spAutoFit/>
          </a:bodyPr>
          <a:lstStyle/>
          <a:p>
            <a:r>
              <a:rPr lang="en-GB" sz="4000" dirty="0">
                <a:solidFill>
                  <a:schemeClr val="bg1"/>
                </a:solidFill>
              </a:rPr>
              <a:t>…Instead of tools being enablers of your creativity and what local needs are telling you what to explore, </a:t>
            </a:r>
            <a:r>
              <a:rPr lang="en-GB" sz="4000" b="1" dirty="0">
                <a:solidFill>
                  <a:schemeClr val="bg1"/>
                </a:solidFill>
              </a:rPr>
              <a:t>you are doing what the available tech </a:t>
            </a:r>
            <a:r>
              <a:rPr lang="en-GB" sz="4000" b="1" i="1" dirty="0">
                <a:solidFill>
                  <a:schemeClr val="bg1"/>
                </a:solidFill>
              </a:rPr>
              <a:t>lets</a:t>
            </a:r>
            <a:r>
              <a:rPr lang="en-GB" sz="4000" b="1" dirty="0">
                <a:solidFill>
                  <a:schemeClr val="bg1"/>
                </a:solidFill>
              </a:rPr>
              <a:t> you do</a:t>
            </a:r>
            <a:r>
              <a:rPr lang="en-GB" sz="4000" dirty="0">
                <a:solidFill>
                  <a:schemeClr val="bg1"/>
                </a:solidFill>
              </a:rPr>
              <a:t>…</a:t>
            </a:r>
          </a:p>
        </p:txBody>
      </p:sp>
      <p:grpSp>
        <p:nvGrpSpPr>
          <p:cNvPr id="14" name="Group 13">
            <a:extLst>
              <a:ext uri="{FF2B5EF4-FFF2-40B4-BE49-F238E27FC236}">
                <a16:creationId xmlns:a16="http://schemas.microsoft.com/office/drawing/2014/main" id="{E900857F-77D9-4326-A529-1D74D2FC6864}"/>
              </a:ext>
            </a:extLst>
          </p:cNvPr>
          <p:cNvGrpSpPr/>
          <p:nvPr/>
        </p:nvGrpSpPr>
        <p:grpSpPr>
          <a:xfrm>
            <a:off x="2116182" y="702706"/>
            <a:ext cx="8373291" cy="3239121"/>
            <a:chOff x="3637024" y="1881106"/>
            <a:chExt cx="6694305" cy="2692587"/>
          </a:xfrm>
        </p:grpSpPr>
        <p:sp>
          <p:nvSpPr>
            <p:cNvPr id="6" name="Rounded Rectangular Callout 4">
              <a:extLst>
                <a:ext uri="{FF2B5EF4-FFF2-40B4-BE49-F238E27FC236}">
                  <a16:creationId xmlns:a16="http://schemas.microsoft.com/office/drawing/2014/main" id="{4F40AA4D-7A83-46E3-9612-8E1F049396B1}"/>
                </a:ext>
              </a:extLst>
            </p:cNvPr>
            <p:cNvSpPr/>
            <p:nvPr/>
          </p:nvSpPr>
          <p:spPr>
            <a:xfrm>
              <a:off x="3637024" y="1881106"/>
              <a:ext cx="6694305" cy="2692587"/>
            </a:xfrm>
            <a:prstGeom prst="wedgeRoundRectCallout">
              <a:avLst>
                <a:gd name="adj1" fmla="val -36685"/>
                <a:gd name="adj2" fmla="val 63939"/>
                <a:gd name="adj3" fmla="val 16667"/>
              </a:avLst>
            </a:prstGeom>
            <a:solidFill>
              <a:srgbClr val="92D050"/>
            </a:solidFill>
            <a:ln>
              <a:noFill/>
            </a:ln>
            <a:effectLst>
              <a:outerShdw blurRad="50800" dist="38100" dir="5400000" algn="t" rotWithShape="0">
                <a:prstClr val="black">
                  <a:alpha val="40%"/>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F805BA0-AF28-4504-A2EC-F4401A11293B}"/>
                </a:ext>
              </a:extLst>
            </p:cNvPr>
            <p:cNvSpPr txBox="1"/>
            <p:nvPr/>
          </p:nvSpPr>
          <p:spPr>
            <a:xfrm>
              <a:off x="3872007" y="2063301"/>
              <a:ext cx="6224337" cy="2328196"/>
            </a:xfrm>
            <a:prstGeom prst="rect">
              <a:avLst/>
            </a:prstGeom>
            <a:noFill/>
          </p:spPr>
          <p:txBody>
            <a:bodyPr wrap="square" rtlCol="0">
              <a:spAutoFit/>
            </a:bodyPr>
            <a:lstStyle/>
            <a:p>
              <a:r>
                <a:rPr lang="en-GB" sz="4400" dirty="0">
                  <a:solidFill>
                    <a:schemeClr val="bg1"/>
                  </a:solidFill>
                </a:rPr>
                <a:t>…</a:t>
              </a:r>
              <a:r>
                <a:rPr lang="en-US" sz="4400" dirty="0">
                  <a:solidFill>
                    <a:schemeClr val="bg1"/>
                  </a:solidFill>
                </a:rPr>
                <a:t>academics are now using generative AI (</a:t>
              </a:r>
              <a:r>
                <a:rPr lang="en-US" sz="4400" dirty="0" err="1">
                  <a:solidFill>
                    <a:schemeClr val="bg1"/>
                  </a:solidFill>
                </a:rPr>
                <a:t>ChatGPT</a:t>
              </a:r>
              <a:r>
                <a:rPr lang="en-US" sz="4400" dirty="0">
                  <a:solidFill>
                    <a:schemeClr val="bg1"/>
                  </a:solidFill>
                </a:rPr>
                <a:t> or whatever) to </a:t>
              </a:r>
              <a:r>
                <a:rPr lang="en-US" sz="4400" b="1" dirty="0">
                  <a:solidFill>
                    <a:schemeClr val="bg1"/>
                  </a:solidFill>
                </a:rPr>
                <a:t>conduct their peer reviews</a:t>
              </a:r>
              <a:r>
                <a:rPr lang="en-US" sz="4400" dirty="0">
                  <a:solidFill>
                    <a:schemeClr val="bg1"/>
                  </a:solidFill>
                </a:rPr>
                <a:t>.</a:t>
              </a:r>
              <a:endParaRPr lang="en-GB" sz="4400" dirty="0">
                <a:solidFill>
                  <a:schemeClr val="bg1"/>
                </a:solidFill>
              </a:endParaRPr>
            </a:p>
          </p:txBody>
        </p:sp>
      </p:grpSp>
    </p:spTree>
    <p:custDataLst>
      <p:tags r:id="rId1"/>
    </p:custDataLst>
    <p:extLst>
      <p:ext uri="{BB962C8B-B14F-4D97-AF65-F5344CB8AC3E}">
        <p14:creationId xmlns:p14="http://schemas.microsoft.com/office/powerpoint/2010/main" val="32128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
                                          <p:val>
                                            <p:strVal val="#ppt_x"/>
                                          </p:val>
                                        </p:tav>
                                      </p:tavLst>
                                    </p:anim>
                                    <p:anim calcmode="lin" valueType="num">
                                      <p:cBhvr>
                                        <p:cTn id="9" dur="500" fill="hold"/>
                                        <p:tgtEl>
                                          <p:spTgt spid="14"/>
                                        </p:tgtEl>
                                        <p:attrNameLst>
                                          <p:attrName>ppt_y</p:attrName>
                                        </p:attrNameLst>
                                      </p:cBhvr>
                                      <p:tavLst>
                                        <p:tav tm="0%">
                                          <p:val>
                                            <p:strVal val="#ppt_y+.1"/>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BA1526-C556-4621-8F44-5CBC2D43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8263139"/>
          </a:xfrm>
          <a:prstGeom prst="rect">
            <a:avLst/>
          </a:prstGeom>
        </p:spPr>
      </p:pic>
      <p:sp>
        <p:nvSpPr>
          <p:cNvPr id="6" name="Rectangle 5">
            <a:extLst>
              <a:ext uri="{FF2B5EF4-FFF2-40B4-BE49-F238E27FC236}">
                <a16:creationId xmlns:a16="http://schemas.microsoft.com/office/drawing/2014/main" id="{C5668255-4A17-4393-8C70-595A348A30ED}"/>
              </a:ext>
            </a:extLst>
          </p:cNvPr>
          <p:cNvSpPr/>
          <p:nvPr/>
        </p:nvSpPr>
        <p:spPr>
          <a:xfrm>
            <a:off x="9052560" y="391887"/>
            <a:ext cx="3139440" cy="7871252"/>
          </a:xfrm>
          <a:prstGeom prst="rect">
            <a:avLst/>
          </a:prstGeom>
          <a:solidFill>
            <a:srgbClr val="FFFFFF"/>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211B5D-E536-4510-9433-37FF3C2187A9}"/>
              </a:ext>
            </a:extLst>
          </p:cNvPr>
          <p:cNvSpPr txBox="1"/>
          <p:nvPr/>
        </p:nvSpPr>
        <p:spPr>
          <a:xfrm>
            <a:off x="8138160" y="391886"/>
            <a:ext cx="4053840" cy="307777"/>
          </a:xfrm>
          <a:prstGeom prst="rect">
            <a:avLst/>
          </a:prstGeom>
          <a:noFill/>
        </p:spPr>
        <p:txBody>
          <a:bodyPr wrap="square" rtlCol="0">
            <a:spAutoFit/>
          </a:bodyPr>
          <a:lstStyle/>
          <a:p>
            <a:pPr algn="r"/>
            <a:r>
              <a:rPr lang="en-US" sz="1400" dirty="0">
                <a:solidFill>
                  <a:schemeClr val="bg2"/>
                </a:solidFill>
              </a:rPr>
              <a:t>screenshot from CNN Business </a:t>
            </a:r>
            <a:r>
              <a:rPr lang="en-US" sz="1400" dirty="0">
                <a:solidFill>
                  <a:schemeClr val="bg2"/>
                </a:solidFill>
                <a:hlinkClick r:id="rId4"/>
              </a:rPr>
              <a:t>report</a:t>
            </a:r>
            <a:r>
              <a:rPr lang="en-US" sz="1400" dirty="0">
                <a:solidFill>
                  <a:schemeClr val="bg2"/>
                </a:solidFill>
              </a:rPr>
              <a:t>, fair use</a:t>
            </a:r>
          </a:p>
        </p:txBody>
      </p:sp>
    </p:spTree>
    <p:extLst>
      <p:ext uri="{BB962C8B-B14F-4D97-AF65-F5344CB8AC3E}">
        <p14:creationId xmlns:p14="http://schemas.microsoft.com/office/powerpoint/2010/main" val="2074874898"/>
      </p:ext>
    </p:extLst>
  </p:cSld>
  <p:clrMapOvr>
    <a:masterClrMapping/>
  </p:clrMapOvr>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7E6F-EC39-4443-A06D-FDDB5BEB90E7}"/>
              </a:ext>
            </a:extLst>
          </p:cNvPr>
          <p:cNvSpPr>
            <a:spLocks noGrp="1"/>
          </p:cNvSpPr>
          <p:nvPr>
            <p:ph type="ctrTitle"/>
          </p:nvPr>
        </p:nvSpPr>
        <p:spPr/>
        <p:txBody>
          <a:bodyPr/>
          <a:lstStyle/>
          <a:p>
            <a:r>
              <a:rPr lang="en-US" dirty="0"/>
              <a:t>3 things</a:t>
            </a:r>
          </a:p>
        </p:txBody>
      </p:sp>
    </p:spTree>
    <p:extLst>
      <p:ext uri="{BB962C8B-B14F-4D97-AF65-F5344CB8AC3E}">
        <p14:creationId xmlns:p14="http://schemas.microsoft.com/office/powerpoint/2010/main" val="38887586"/>
      </p:ext>
    </p:extLst>
  </p:cSld>
  <p:clrMapOvr>
    <a:masterClrMapping/>
  </p:clrMapOvr>
</p:sld>
</file>

<file path=ppt/tags/tag1.xml><?xml version="1.0" encoding="utf-8"?>
<p:tagLst xmlns:a="http://purl.oclc.org/ooxml/drawingml/main" xmlns:r="http://purl.oclc.org/ooxml/officeDocument/relationships" xmlns:p="http://purl.oclc.org/ooxml/presentationml/main">
  <p:tag name="TIMING" val="|9.6|6.7"/>
</p:tagLst>
</file>

<file path=ppt/tags/tag2.xml><?xml version="1.0" encoding="utf-8"?>
<p:tagLst xmlns:a="http://purl.oclc.org/ooxml/drawingml/main" xmlns:r="http://purl.oclc.org/ooxml/officeDocument/relationships" xmlns:p="http://purl.oclc.org/ooxml/presentationml/main">
  <p:tag name="TIMING" val="|9.6|6.7"/>
</p:tagLst>
</file>

<file path=ppt/tags/tag3.xml><?xml version="1.0" encoding="utf-8"?>
<p:tagLst xmlns:a="http://purl.oclc.org/ooxml/drawingml/main" xmlns:r="http://purl.oclc.org/ooxml/officeDocument/relationships" xmlns:p="http://purl.oclc.org/ooxml/presentationml/main">
  <p:tag name="TIMING" val="|9.6|6.7"/>
</p:tagLst>
</file>

<file path=ppt/tags/tag4.xml><?xml version="1.0" encoding="utf-8"?>
<p:tagLst xmlns:a="http://purl.oclc.org/ooxml/drawingml/main" xmlns:r="http://purl.oclc.org/ooxml/officeDocument/relationships" xmlns:p="http://purl.oclc.org/ooxml/presentationml/main">
  <p:tag name="TIMING" val="|9.6|6.7"/>
</p:tagLst>
</file>

<file path=ppt/theme/theme1.xml><?xml version="1.0" encoding="utf-8"?>
<a:theme xmlns:a="http://purl.oclc.org/ooxml/drawingml/main" name="Pen 1">
  <a:themeElements>
    <a:clrScheme name="Pen 1">
      <a:dk1>
        <a:srgbClr val="F0F0F0"/>
      </a:dk1>
      <a:lt1>
        <a:srgbClr val="191919"/>
      </a:lt1>
      <a:dk2>
        <a:srgbClr val="FFC000"/>
      </a:dk2>
      <a:lt2>
        <a:srgbClr val="191919"/>
      </a:lt2>
      <a:accent1>
        <a:srgbClr val="5B9BD5"/>
      </a:accent1>
      <a:accent2>
        <a:srgbClr val="ED7D31"/>
      </a:accent2>
      <a:accent3>
        <a:srgbClr val="F0F0F0"/>
      </a:accent3>
      <a:accent4>
        <a:srgbClr val="FFC000"/>
      </a:accent4>
      <a:accent5>
        <a:srgbClr val="FF5050"/>
      </a:accent5>
      <a:accent6>
        <a:srgbClr val="70AD47"/>
      </a:accent6>
      <a:hlink>
        <a:srgbClr val="0A7DF5"/>
      </a:hlink>
      <a:folHlink>
        <a:srgbClr val="AA5F87"/>
      </a:folHlink>
    </a:clrScheme>
    <a:fontScheme name="Pen 1">
      <a:majorFont>
        <a:latin typeface="Metropolis"/>
        <a:ea typeface="Taipei Sans TC Beta"/>
        <a:cs typeface=""/>
      </a:majorFont>
      <a:minorFont>
        <a:latin typeface="Metropolis"/>
        <a:ea typeface="Taipei Sans TC Beta"/>
        <a:cs typeface=""/>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4291</TotalTime>
  <Words>3177</Words>
  <Application>Microsoft Office PowerPoint</Application>
  <PresentationFormat>Widescreen</PresentationFormat>
  <Paragraphs>248</Paragraphs>
  <Slides>47</Slides>
  <Notes>47</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Metropolis</vt:lpstr>
      <vt:lpstr>Arial</vt:lpstr>
      <vt:lpstr>Calibri</vt:lpstr>
      <vt:lpstr>Pen 1</vt:lpstr>
      <vt:lpstr>AI is not the problem (?!?!)  - thinking about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things</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an example</vt:lpstr>
      <vt:lpstr>PowerPoint Presentation</vt:lpstr>
      <vt:lpstr>PowerPoint Presentation</vt:lpstr>
      <vt:lpstr>Amazon Go</vt:lpstr>
      <vt:lpstr>PowerPoint Presentation</vt:lpstr>
      <vt:lpstr>PowerPoint Presentation</vt:lpstr>
      <vt:lpstr>PowerPoint Presentation</vt:lpstr>
      <vt:lpstr>PowerPoint Presentation</vt:lpstr>
      <vt:lpstr>thinking about outcomes</vt:lpstr>
      <vt:lpstr>what does science have to do with it?</vt:lpstr>
      <vt:lpstr>PowerPoint Presentation</vt:lpstr>
      <vt:lpstr>PowerPoint Presentation</vt:lpstr>
      <vt:lpstr>learn from outside the ivory tower</vt:lpstr>
      <vt:lpstr>3</vt:lpstr>
      <vt:lpstr>PowerPoint Presentation</vt:lpstr>
      <vt:lpstr>PowerPoint Presentation</vt:lpstr>
      <vt:lpstr>PowerPoint Presentation</vt:lpstr>
      <vt:lpstr>let’s support existing open science</vt:lpstr>
      <vt:lpstr>AI didn’t create these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critical role of open source for open research</dc:title>
  <dc:creator>Pen-Yuan Hsing;Jennifer Ding</dc:creator>
  <cp:lastModifiedBy>Pen-Yuan Hsing</cp:lastModifiedBy>
  <cp:revision>311</cp:revision>
  <dcterms:created xsi:type="dcterms:W3CDTF">2021-03-16T13:53:03Z</dcterms:created>
  <dcterms:modified xsi:type="dcterms:W3CDTF">2024-04-25T10:22:37Z</dcterms:modified>
</cp:coreProperties>
</file>