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10691813" cy="15119350"/>
  <p:notesSz cx="10234613" cy="146637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458" autoAdjust="0"/>
    <p:restoredTop sz="94660"/>
  </p:normalViewPr>
  <p:slideViewPr>
    <p:cSldViewPr snapToGrid="0">
      <p:cViewPr>
        <p:scale>
          <a:sx n="50" d="100"/>
          <a:sy n="50" d="100"/>
        </p:scale>
        <p:origin x="3810" y="90"/>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436114" cy="734009"/>
          </a:xfrm>
          <a:prstGeom prst="rect">
            <a:avLst/>
          </a:prstGeom>
        </p:spPr>
        <p:txBody>
          <a:bodyPr vert="horz" lIns="133048" tIns="66524" rIns="133048" bIns="66524" rtlCol="0"/>
          <a:lstStyle>
            <a:lvl1pPr algn="l">
              <a:defRPr sz="1800"/>
            </a:lvl1pPr>
          </a:lstStyle>
          <a:p>
            <a:endParaRPr lang="fr-CH"/>
          </a:p>
        </p:txBody>
      </p:sp>
      <p:sp>
        <p:nvSpPr>
          <p:cNvPr id="3" name="Date Placeholder 2"/>
          <p:cNvSpPr>
            <a:spLocks noGrp="1"/>
          </p:cNvSpPr>
          <p:nvPr>
            <p:ph type="dt" idx="1"/>
          </p:nvPr>
        </p:nvSpPr>
        <p:spPr>
          <a:xfrm>
            <a:off x="5796110" y="1"/>
            <a:ext cx="4436114" cy="734009"/>
          </a:xfrm>
          <a:prstGeom prst="rect">
            <a:avLst/>
          </a:prstGeom>
        </p:spPr>
        <p:txBody>
          <a:bodyPr vert="horz" lIns="133048" tIns="66524" rIns="133048" bIns="66524" rtlCol="0"/>
          <a:lstStyle>
            <a:lvl1pPr algn="r">
              <a:defRPr sz="1800"/>
            </a:lvl1pPr>
          </a:lstStyle>
          <a:p>
            <a:fld id="{AB459AEE-1062-497D-B02C-27A7C87E5542}" type="datetimeFigureOut">
              <a:rPr lang="fr-CH" smtClean="0"/>
              <a:t>02.08.2024</a:t>
            </a:fld>
            <a:endParaRPr lang="fr-CH"/>
          </a:p>
        </p:txBody>
      </p:sp>
      <p:sp>
        <p:nvSpPr>
          <p:cNvPr id="4" name="Slide Image Placeholder 3"/>
          <p:cNvSpPr>
            <a:spLocks noGrp="1" noRot="1" noChangeAspect="1"/>
          </p:cNvSpPr>
          <p:nvPr>
            <p:ph type="sldImg" idx="2"/>
          </p:nvPr>
        </p:nvSpPr>
        <p:spPr>
          <a:xfrm>
            <a:off x="3368675" y="1833563"/>
            <a:ext cx="3497263" cy="4948237"/>
          </a:xfrm>
          <a:prstGeom prst="rect">
            <a:avLst/>
          </a:prstGeom>
          <a:noFill/>
          <a:ln w="12700">
            <a:solidFill>
              <a:prstClr val="black"/>
            </a:solidFill>
          </a:ln>
        </p:spPr>
        <p:txBody>
          <a:bodyPr vert="horz" lIns="133048" tIns="66524" rIns="133048" bIns="66524" rtlCol="0" anchor="ctr"/>
          <a:lstStyle/>
          <a:p>
            <a:endParaRPr lang="fr-CH"/>
          </a:p>
        </p:txBody>
      </p:sp>
      <p:sp>
        <p:nvSpPr>
          <p:cNvPr id="5" name="Notes Placeholder 4"/>
          <p:cNvSpPr>
            <a:spLocks noGrp="1"/>
          </p:cNvSpPr>
          <p:nvPr>
            <p:ph type="body" sz="quarter" idx="3"/>
          </p:nvPr>
        </p:nvSpPr>
        <p:spPr>
          <a:xfrm>
            <a:off x="1022986" y="7056326"/>
            <a:ext cx="8188646" cy="5773568"/>
          </a:xfrm>
          <a:prstGeom prst="rect">
            <a:avLst/>
          </a:prstGeom>
        </p:spPr>
        <p:txBody>
          <a:bodyPr vert="horz" lIns="133048" tIns="66524" rIns="133048" bIns="66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6" name="Footer Placeholder 5"/>
          <p:cNvSpPr>
            <a:spLocks noGrp="1"/>
          </p:cNvSpPr>
          <p:nvPr>
            <p:ph type="ftr" sz="quarter" idx="4"/>
          </p:nvPr>
        </p:nvSpPr>
        <p:spPr>
          <a:xfrm>
            <a:off x="2" y="13929729"/>
            <a:ext cx="4436114" cy="734009"/>
          </a:xfrm>
          <a:prstGeom prst="rect">
            <a:avLst/>
          </a:prstGeom>
        </p:spPr>
        <p:txBody>
          <a:bodyPr vert="horz" lIns="133048" tIns="66524" rIns="133048" bIns="66524" rtlCol="0" anchor="b"/>
          <a:lstStyle>
            <a:lvl1pPr algn="l">
              <a:defRPr sz="1800"/>
            </a:lvl1pPr>
          </a:lstStyle>
          <a:p>
            <a:endParaRPr lang="fr-CH"/>
          </a:p>
        </p:txBody>
      </p:sp>
      <p:sp>
        <p:nvSpPr>
          <p:cNvPr id="7" name="Slide Number Placeholder 6"/>
          <p:cNvSpPr>
            <a:spLocks noGrp="1"/>
          </p:cNvSpPr>
          <p:nvPr>
            <p:ph type="sldNum" sz="quarter" idx="5"/>
          </p:nvPr>
        </p:nvSpPr>
        <p:spPr>
          <a:xfrm>
            <a:off x="5796110" y="13929729"/>
            <a:ext cx="4436114" cy="734009"/>
          </a:xfrm>
          <a:prstGeom prst="rect">
            <a:avLst/>
          </a:prstGeom>
        </p:spPr>
        <p:txBody>
          <a:bodyPr vert="horz" lIns="133048" tIns="66524" rIns="133048" bIns="66524" rtlCol="0" anchor="b"/>
          <a:lstStyle>
            <a:lvl1pPr algn="r">
              <a:defRPr sz="1800"/>
            </a:lvl1pPr>
          </a:lstStyle>
          <a:p>
            <a:fld id="{EAB18C6E-2663-44DD-BC1C-CF95D1405F42}" type="slidenum">
              <a:rPr lang="fr-CH" smtClean="0"/>
              <a:t>‹#›</a:t>
            </a:fld>
            <a:endParaRPr lang="fr-CH"/>
          </a:p>
        </p:txBody>
      </p:sp>
    </p:spTree>
    <p:extLst>
      <p:ext uri="{BB962C8B-B14F-4D97-AF65-F5344CB8AC3E}">
        <p14:creationId xmlns:p14="http://schemas.microsoft.com/office/powerpoint/2010/main" val="2035239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US"/>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DE7AE2-65B9-4AC8-8631-68F75A0D0834}" type="datetimeFigureOut">
              <a:rPr lang="fr-CH" smtClean="0"/>
              <a:t>02.08.2024</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811661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DE7AE2-65B9-4AC8-8631-68F75A0D0834}" type="datetimeFigureOut">
              <a:rPr lang="fr-CH" smtClean="0"/>
              <a:t>02.08.2024</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204134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DE7AE2-65B9-4AC8-8631-68F75A0D0834}" type="datetimeFigureOut">
              <a:rPr lang="fr-CH" smtClean="0"/>
              <a:t>02.08.2024</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3126181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DE7AE2-65B9-4AC8-8631-68F75A0D0834}" type="datetimeFigureOut">
              <a:rPr lang="fr-CH" smtClean="0"/>
              <a:t>02.08.2024</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16487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US"/>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DE7AE2-65B9-4AC8-8631-68F75A0D0834}" type="datetimeFigureOut">
              <a:rPr lang="fr-CH" smtClean="0"/>
              <a:t>02.08.2024</a:t>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214790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DE7AE2-65B9-4AC8-8631-68F75A0D0834}" type="datetimeFigureOut">
              <a:rPr lang="fr-CH" smtClean="0"/>
              <a:t>02.08.2024</a:t>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2733040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DE7AE2-65B9-4AC8-8631-68F75A0D0834}" type="datetimeFigureOut">
              <a:rPr lang="fr-CH" smtClean="0"/>
              <a:t>02.08.2024</a:t>
            </a:fld>
            <a:endParaRPr lang="fr-CH"/>
          </a:p>
        </p:txBody>
      </p:sp>
      <p:sp>
        <p:nvSpPr>
          <p:cNvPr id="8" name="Footer Placeholder 7"/>
          <p:cNvSpPr>
            <a:spLocks noGrp="1"/>
          </p:cNvSpPr>
          <p:nvPr>
            <p:ph type="ftr" sz="quarter" idx="11"/>
          </p:nvPr>
        </p:nvSpPr>
        <p:spPr/>
        <p:txBody>
          <a:bodyPr/>
          <a:lstStyle/>
          <a:p>
            <a:endParaRPr lang="fr-CH"/>
          </a:p>
        </p:txBody>
      </p:sp>
      <p:sp>
        <p:nvSpPr>
          <p:cNvPr id="9" name="Slide Number Placeholder 8"/>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103408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DE7AE2-65B9-4AC8-8631-68F75A0D0834}" type="datetimeFigureOut">
              <a:rPr lang="fr-CH" smtClean="0"/>
              <a:t>02.08.2024</a:t>
            </a:fld>
            <a:endParaRPr lang="fr-CH"/>
          </a:p>
        </p:txBody>
      </p:sp>
      <p:sp>
        <p:nvSpPr>
          <p:cNvPr id="4" name="Footer Placeholder 3"/>
          <p:cNvSpPr>
            <a:spLocks noGrp="1"/>
          </p:cNvSpPr>
          <p:nvPr>
            <p:ph type="ftr" sz="quarter" idx="11"/>
          </p:nvPr>
        </p:nvSpPr>
        <p:spPr/>
        <p:txBody>
          <a:bodyPr/>
          <a:lstStyle/>
          <a:p>
            <a:endParaRPr lang="fr-CH"/>
          </a:p>
        </p:txBody>
      </p:sp>
      <p:sp>
        <p:nvSpPr>
          <p:cNvPr id="5" name="Slide Number Placeholder 4"/>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319316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DE7AE2-65B9-4AC8-8631-68F75A0D0834}" type="datetimeFigureOut">
              <a:rPr lang="fr-CH" smtClean="0"/>
              <a:t>02.08.2024</a:t>
            </a:fld>
            <a:endParaRPr lang="fr-CH"/>
          </a:p>
        </p:txBody>
      </p:sp>
      <p:sp>
        <p:nvSpPr>
          <p:cNvPr id="3" name="Footer Placeholder 2"/>
          <p:cNvSpPr>
            <a:spLocks noGrp="1"/>
          </p:cNvSpPr>
          <p:nvPr>
            <p:ph type="ftr" sz="quarter" idx="11"/>
          </p:nvPr>
        </p:nvSpPr>
        <p:spPr/>
        <p:txBody>
          <a:bodyPr/>
          <a:lstStyle/>
          <a:p>
            <a:endParaRPr lang="fr-CH"/>
          </a:p>
        </p:txBody>
      </p:sp>
      <p:sp>
        <p:nvSpPr>
          <p:cNvPr id="4" name="Slide Number Placeholder 3"/>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177601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Edit Master text styles</a:t>
            </a:r>
          </a:p>
        </p:txBody>
      </p:sp>
      <p:sp>
        <p:nvSpPr>
          <p:cNvPr id="5" name="Date Placeholder 4"/>
          <p:cNvSpPr>
            <a:spLocks noGrp="1"/>
          </p:cNvSpPr>
          <p:nvPr>
            <p:ph type="dt" sz="half" idx="10"/>
          </p:nvPr>
        </p:nvSpPr>
        <p:spPr/>
        <p:txBody>
          <a:bodyPr/>
          <a:lstStyle/>
          <a:p>
            <a:fld id="{02DE7AE2-65B9-4AC8-8631-68F75A0D0834}" type="datetimeFigureOut">
              <a:rPr lang="fr-CH" smtClean="0"/>
              <a:t>02.08.2024</a:t>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293759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US"/>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Edit Master text styles</a:t>
            </a:r>
          </a:p>
        </p:txBody>
      </p:sp>
      <p:sp>
        <p:nvSpPr>
          <p:cNvPr id="5" name="Date Placeholder 4"/>
          <p:cNvSpPr>
            <a:spLocks noGrp="1"/>
          </p:cNvSpPr>
          <p:nvPr>
            <p:ph type="dt" sz="half" idx="10"/>
          </p:nvPr>
        </p:nvSpPr>
        <p:spPr/>
        <p:txBody>
          <a:bodyPr/>
          <a:lstStyle/>
          <a:p>
            <a:fld id="{02DE7AE2-65B9-4AC8-8631-68F75A0D0834}" type="datetimeFigureOut">
              <a:rPr lang="fr-CH" smtClean="0"/>
              <a:t>02.08.2024</a:t>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E991AEEF-E0BD-435C-B716-C6426214AB76}" type="slidenum">
              <a:rPr lang="fr-CH" smtClean="0"/>
              <a:t>‹#›</a:t>
            </a:fld>
            <a:endParaRPr lang="fr-CH"/>
          </a:p>
        </p:txBody>
      </p:sp>
    </p:spTree>
    <p:extLst>
      <p:ext uri="{BB962C8B-B14F-4D97-AF65-F5344CB8AC3E}">
        <p14:creationId xmlns:p14="http://schemas.microsoft.com/office/powerpoint/2010/main" val="51710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02DE7AE2-65B9-4AC8-8631-68F75A0D0834}" type="datetimeFigureOut">
              <a:rPr lang="fr-CH" smtClean="0"/>
              <a:t>02.08.2024</a:t>
            </a:fld>
            <a:endParaRPr lang="fr-CH"/>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fr-CH"/>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E991AEEF-E0BD-435C-B716-C6426214AB76}" type="slidenum">
              <a:rPr lang="fr-CH" smtClean="0"/>
              <a:t>‹#›</a:t>
            </a:fld>
            <a:endParaRPr lang="fr-CH"/>
          </a:p>
        </p:txBody>
      </p:sp>
    </p:spTree>
    <p:extLst>
      <p:ext uri="{BB962C8B-B14F-4D97-AF65-F5344CB8AC3E}">
        <p14:creationId xmlns:p14="http://schemas.microsoft.com/office/powerpoint/2010/main" val="32116705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5.png"/><Relationship Id="rId11" Type="http://schemas.microsoft.com/office/2007/relationships/hdphoto" Target="../media/hdphoto1.wdp"/><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 coins arrondis 16">
            <a:extLst>
              <a:ext uri="{FF2B5EF4-FFF2-40B4-BE49-F238E27FC236}">
                <a16:creationId xmlns:a16="http://schemas.microsoft.com/office/drawing/2014/main" id="{E5434EE6-AE32-47DB-8278-E59FFED5FA37}"/>
              </a:ext>
            </a:extLst>
          </p:cNvPr>
          <p:cNvSpPr/>
          <p:nvPr/>
        </p:nvSpPr>
        <p:spPr>
          <a:xfrm>
            <a:off x="6748461" y="9196033"/>
            <a:ext cx="3693259" cy="1113158"/>
          </a:xfrm>
          <a:prstGeom prst="roundRect">
            <a:avLst>
              <a:gd name="adj" fmla="val 13187"/>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Publications: 	</a:t>
            </a:r>
            <a:r>
              <a:rPr lang="en-US" sz="1600" dirty="0">
                <a:solidFill>
                  <a:schemeClr val="tx1"/>
                </a:solidFill>
                <a:latin typeface="Gotham Narrow Medium" pitchFamily="2" charset="0"/>
              </a:rPr>
              <a:t>CC BY-SA</a:t>
            </a:r>
          </a:p>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Databases: 	</a:t>
            </a:r>
            <a:r>
              <a:rPr lang="en-US" sz="1600" dirty="0" err="1">
                <a:solidFill>
                  <a:schemeClr val="tx1"/>
                </a:solidFill>
                <a:latin typeface="Gotham Narrow Medium" pitchFamily="2" charset="0"/>
              </a:rPr>
              <a:t>ODbL</a:t>
            </a:r>
            <a:endParaRPr lang="en-US" sz="1600" dirty="0">
              <a:solidFill>
                <a:schemeClr val="tx1"/>
              </a:solidFill>
              <a:latin typeface="Gotham Narrow Medium" pitchFamily="2" charset="0"/>
            </a:endParaRPr>
          </a:p>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Software: 	</a:t>
            </a:r>
            <a:r>
              <a:rPr lang="en-US" sz="1600" dirty="0">
                <a:solidFill>
                  <a:schemeClr val="tx1"/>
                </a:solidFill>
                <a:latin typeface="Gotham Narrow Medium" pitchFamily="2" charset="0"/>
              </a:rPr>
              <a:t>GNU</a:t>
            </a:r>
            <a:r>
              <a:rPr lang="en-US" sz="1600" b="1" dirty="0">
                <a:solidFill>
                  <a:schemeClr val="tx1"/>
                </a:solidFill>
                <a:latin typeface="Gotham Narrow Medium" pitchFamily="2" charset="0"/>
              </a:rPr>
              <a:t> </a:t>
            </a:r>
            <a:r>
              <a:rPr lang="en-US" sz="1600" dirty="0">
                <a:solidFill>
                  <a:schemeClr val="tx1"/>
                </a:solidFill>
                <a:latin typeface="Gotham Narrow Medium" pitchFamily="2" charset="0"/>
              </a:rPr>
              <a:t>GPL</a:t>
            </a:r>
          </a:p>
        </p:txBody>
      </p:sp>
      <p:sp>
        <p:nvSpPr>
          <p:cNvPr id="22" name="Rectangle : coins arrondis 16">
            <a:extLst>
              <a:ext uri="{FF2B5EF4-FFF2-40B4-BE49-F238E27FC236}">
                <a16:creationId xmlns:a16="http://schemas.microsoft.com/office/drawing/2014/main" id="{59C0FB53-798F-4CEB-A3AD-03832993DB49}"/>
              </a:ext>
            </a:extLst>
          </p:cNvPr>
          <p:cNvSpPr/>
          <p:nvPr/>
        </p:nvSpPr>
        <p:spPr>
          <a:xfrm>
            <a:off x="6748462" y="4242882"/>
            <a:ext cx="3705059" cy="1113157"/>
          </a:xfrm>
          <a:prstGeom prst="roundRect">
            <a:avLst>
              <a:gd name="adj" fmla="val 13187"/>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Technical works: 	</a:t>
            </a:r>
            <a:r>
              <a:rPr lang="en-US" sz="1600" dirty="0">
                <a:solidFill>
                  <a:schemeClr val="tx1"/>
                </a:solidFill>
                <a:latin typeface="Gotham Narrow Medium" pitchFamily="2" charset="0"/>
              </a:rPr>
              <a:t>CC0 </a:t>
            </a:r>
          </a:p>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Databases: 	</a:t>
            </a:r>
            <a:r>
              <a:rPr lang="en-US" sz="1600" dirty="0">
                <a:solidFill>
                  <a:schemeClr val="tx1"/>
                </a:solidFill>
                <a:latin typeface="Gotham Narrow Medium" pitchFamily="2" charset="0"/>
              </a:rPr>
              <a:t>PDDL </a:t>
            </a:r>
          </a:p>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Software: 	</a:t>
            </a:r>
            <a:r>
              <a:rPr lang="en-US" sz="1600" dirty="0">
                <a:solidFill>
                  <a:schemeClr val="tx1"/>
                </a:solidFill>
                <a:latin typeface="Gotham Narrow Medium" pitchFamily="2" charset="0"/>
              </a:rPr>
              <a:t>MIT-0</a:t>
            </a:r>
          </a:p>
        </p:txBody>
      </p:sp>
      <p:sp>
        <p:nvSpPr>
          <p:cNvPr id="48" name="Rectangle 47"/>
          <p:cNvSpPr/>
          <p:nvPr/>
        </p:nvSpPr>
        <p:spPr>
          <a:xfrm>
            <a:off x="230025" y="13354050"/>
            <a:ext cx="10223500" cy="15183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8169" tIns="59084" rIns="118169" bIns="59084" numCol="1" spcCol="0" rtlCol="0" fromWordArt="0" anchor="ctr" anchorCtr="0" forceAA="0" compatLnSpc="1">
            <a:prstTxWarp prst="textNoShape">
              <a:avLst/>
            </a:prstTxWarp>
            <a:noAutofit/>
          </a:bodyPr>
          <a:lstStyle/>
          <a:p>
            <a:pPr algn="ctr"/>
            <a:endParaRPr lang="fr-CH" sz="3108"/>
          </a:p>
        </p:txBody>
      </p:sp>
      <p:sp>
        <p:nvSpPr>
          <p:cNvPr id="5" name="Rectangle 4"/>
          <p:cNvSpPr/>
          <p:nvPr/>
        </p:nvSpPr>
        <p:spPr>
          <a:xfrm>
            <a:off x="230025" y="203902"/>
            <a:ext cx="10223500" cy="18982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8169" tIns="59084" rIns="118169" bIns="59084" numCol="1" spcCol="0" rtlCol="0" fromWordArt="0" anchor="ctr" anchorCtr="0" forceAA="0" compatLnSpc="1">
            <a:prstTxWarp prst="textNoShape">
              <a:avLst/>
            </a:prstTxWarp>
            <a:noAutofit/>
          </a:bodyPr>
          <a:lstStyle/>
          <a:p>
            <a:pPr algn="ctr"/>
            <a:endParaRPr lang="fr-CH" sz="3108"/>
          </a:p>
        </p:txBody>
      </p:sp>
      <p:sp>
        <p:nvSpPr>
          <p:cNvPr id="19" name="Rounded Rectangle 18"/>
          <p:cNvSpPr/>
          <p:nvPr/>
        </p:nvSpPr>
        <p:spPr>
          <a:xfrm>
            <a:off x="1939137" y="669330"/>
            <a:ext cx="6959793" cy="11945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947399" y="777133"/>
            <a:ext cx="6959793" cy="956865"/>
          </a:xfrm>
          <a:prstGeom prst="rect">
            <a:avLst/>
          </a:prstGeom>
          <a:noFill/>
        </p:spPr>
        <p:txBody>
          <a:bodyPr wrap="square" rtlCol="0">
            <a:spAutoFit/>
          </a:bodyPr>
          <a:lstStyle/>
          <a:p>
            <a:pPr algn="ctr"/>
            <a:r>
              <a:rPr lang="en-GB" sz="3618" dirty="0">
                <a:solidFill>
                  <a:schemeClr val="accent1"/>
                </a:solidFill>
                <a:latin typeface="Gotham Narrow Ultra" pitchFamily="2" charset="0"/>
              </a:rPr>
              <a:t>Selecting an Open License</a:t>
            </a:r>
          </a:p>
          <a:p>
            <a:pPr algn="ctr"/>
            <a:r>
              <a:rPr lang="en-GB" sz="2000" dirty="0">
                <a:solidFill>
                  <a:schemeClr val="accent1"/>
                </a:solidFill>
                <a:latin typeface="Gotham Narrow Bold" pitchFamily="2" charset="0"/>
              </a:rPr>
              <a:t>Options when opening your publications and data</a:t>
            </a:r>
          </a:p>
        </p:txBody>
      </p:sp>
      <p:sp>
        <p:nvSpPr>
          <p:cNvPr id="29" name="Rectangle : coins arrondis 16">
            <a:extLst>
              <a:ext uri="{FF2B5EF4-FFF2-40B4-BE49-F238E27FC236}">
                <a16:creationId xmlns:a16="http://schemas.microsoft.com/office/drawing/2014/main" id="{228D7258-FF57-4DFA-86D4-4C4D35FDA2BE}"/>
              </a:ext>
            </a:extLst>
          </p:cNvPr>
          <p:cNvSpPr/>
          <p:nvPr/>
        </p:nvSpPr>
        <p:spPr>
          <a:xfrm>
            <a:off x="237665" y="2313147"/>
            <a:ext cx="10223500" cy="1178774"/>
          </a:xfrm>
          <a:prstGeom prst="roundRect">
            <a:avLst>
              <a:gd name="adj" fmla="val 1318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550">
              <a:spcBef>
                <a:spcPts val="600"/>
              </a:spcBef>
            </a:pPr>
            <a:r>
              <a:rPr lang="en-US" sz="1600" dirty="0">
                <a:solidFill>
                  <a:schemeClr val="tx1"/>
                </a:solidFill>
                <a:latin typeface="Gotham Narrow Medium" pitchFamily="2" charset="0"/>
              </a:rPr>
              <a:t>To be considered </a:t>
            </a:r>
            <a:r>
              <a:rPr lang="en-US" sz="1600" b="1" dirty="0">
                <a:solidFill>
                  <a:schemeClr val="tx1"/>
                </a:solidFill>
                <a:latin typeface="Gotham Narrow Medium" pitchFamily="2" charset="0"/>
              </a:rPr>
              <a:t>“open”</a:t>
            </a:r>
            <a:r>
              <a:rPr lang="en-US" sz="1600" dirty="0">
                <a:solidFill>
                  <a:schemeClr val="tx1"/>
                </a:solidFill>
                <a:latin typeface="Gotham Narrow Medium" pitchFamily="2" charset="0"/>
              </a:rPr>
              <a:t>, publications, data, and software should clearly state how they can be used and shared by others. In most cases, </a:t>
            </a:r>
            <a:r>
              <a:rPr lang="en-US" sz="1600" b="1" dirty="0">
                <a:solidFill>
                  <a:schemeClr val="tx1"/>
                </a:solidFill>
                <a:latin typeface="Gotham Narrow Medium" pitchFamily="2" charset="0"/>
              </a:rPr>
              <a:t>Creative Commons </a:t>
            </a:r>
            <a:r>
              <a:rPr lang="en-US" sz="1600" dirty="0">
                <a:solidFill>
                  <a:schemeClr val="tx1"/>
                </a:solidFill>
                <a:latin typeface="Gotham Narrow Medium" pitchFamily="2" charset="0"/>
              </a:rPr>
              <a:t>licenses are used because they are simple and widely known, but the legal language of the similar </a:t>
            </a:r>
            <a:r>
              <a:rPr lang="en-US" sz="1600" b="1" dirty="0">
                <a:solidFill>
                  <a:schemeClr val="tx1"/>
                </a:solidFill>
                <a:latin typeface="Gotham Narrow Medium" pitchFamily="2" charset="0"/>
              </a:rPr>
              <a:t>Open Data Commons </a:t>
            </a:r>
            <a:r>
              <a:rPr lang="en-US" sz="1600" dirty="0">
                <a:solidFill>
                  <a:schemeClr val="tx1"/>
                </a:solidFill>
                <a:latin typeface="Gotham Narrow Medium" pitchFamily="2" charset="0"/>
              </a:rPr>
              <a:t>licenses can be considered more relevant for datasets, and other licenses such as </a:t>
            </a:r>
            <a:r>
              <a:rPr lang="en-US" sz="1600" b="1" dirty="0">
                <a:solidFill>
                  <a:schemeClr val="tx1"/>
                </a:solidFill>
                <a:latin typeface="Gotham Narrow Medium" pitchFamily="2" charset="0"/>
              </a:rPr>
              <a:t>MIT</a:t>
            </a:r>
            <a:r>
              <a:rPr lang="en-US" sz="1600" dirty="0">
                <a:solidFill>
                  <a:schemeClr val="tx1"/>
                </a:solidFill>
                <a:latin typeface="Gotham Narrow Medium" pitchFamily="2" charset="0"/>
              </a:rPr>
              <a:t> and </a:t>
            </a:r>
            <a:r>
              <a:rPr lang="en-US" sz="1600" b="1" dirty="0">
                <a:solidFill>
                  <a:schemeClr val="tx1"/>
                </a:solidFill>
                <a:latin typeface="Gotham Narrow Medium" pitchFamily="2" charset="0"/>
              </a:rPr>
              <a:t>GPL</a:t>
            </a:r>
            <a:r>
              <a:rPr lang="en-US" sz="1600" dirty="0">
                <a:solidFill>
                  <a:schemeClr val="tx1"/>
                </a:solidFill>
                <a:latin typeface="Gotham Narrow Medium" pitchFamily="2" charset="0"/>
              </a:rPr>
              <a:t> are more appropriate for software and code.</a:t>
            </a:r>
          </a:p>
        </p:txBody>
      </p:sp>
      <p:sp>
        <p:nvSpPr>
          <p:cNvPr id="12" name="Rectangle : coins arrondis 16">
            <a:extLst>
              <a:ext uri="{FF2B5EF4-FFF2-40B4-BE49-F238E27FC236}">
                <a16:creationId xmlns:a16="http://schemas.microsoft.com/office/drawing/2014/main" id="{D41F7265-0BA1-44A1-87E0-4A71F0EBAE68}"/>
              </a:ext>
            </a:extLst>
          </p:cNvPr>
          <p:cNvSpPr/>
          <p:nvPr/>
        </p:nvSpPr>
        <p:spPr>
          <a:xfrm>
            <a:off x="230023" y="7231843"/>
            <a:ext cx="6380327" cy="1233336"/>
          </a:xfrm>
          <a:prstGeom prst="roundRect">
            <a:avLst>
              <a:gd name="adj" fmla="val 1318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550">
              <a:spcBef>
                <a:spcPts val="600"/>
              </a:spcBef>
            </a:pPr>
            <a:r>
              <a:rPr lang="en-US" sz="1600" dirty="0">
                <a:solidFill>
                  <a:schemeClr val="tx1"/>
                </a:solidFill>
                <a:latin typeface="Gotham Narrow Medium" pitchFamily="2" charset="0"/>
              </a:rPr>
              <a:t>These licenses require </a:t>
            </a:r>
            <a:r>
              <a:rPr lang="en-US" sz="1600" b="1" dirty="0">
                <a:solidFill>
                  <a:schemeClr val="tx1"/>
                </a:solidFill>
                <a:latin typeface="Gotham Narrow Medium" pitchFamily="2" charset="0"/>
              </a:rPr>
              <a:t>citation</a:t>
            </a:r>
            <a:r>
              <a:rPr lang="en-US" sz="1600" dirty="0">
                <a:solidFill>
                  <a:schemeClr val="tx1"/>
                </a:solidFill>
                <a:latin typeface="Gotham Narrow Medium" pitchFamily="2" charset="0"/>
              </a:rPr>
              <a:t> for reuse, with no other restriction. </a:t>
            </a:r>
          </a:p>
          <a:p>
            <a:pPr marL="44550">
              <a:spcBef>
                <a:spcPts val="600"/>
              </a:spcBef>
            </a:pPr>
            <a:r>
              <a:rPr lang="en-US" sz="1600" dirty="0">
                <a:solidFill>
                  <a:schemeClr val="tx1"/>
                </a:solidFill>
                <a:latin typeface="Gotham Narrow Medium" pitchFamily="2" charset="0"/>
              </a:rPr>
              <a:t>This works well for articles and other </a:t>
            </a:r>
            <a:r>
              <a:rPr lang="en-US" sz="1600" b="1" dirty="0">
                <a:solidFill>
                  <a:schemeClr val="tx1"/>
                </a:solidFill>
                <a:latin typeface="Gotham Narrow Medium" pitchFamily="2" charset="0"/>
              </a:rPr>
              <a:t>publications </a:t>
            </a:r>
            <a:r>
              <a:rPr lang="en-US" sz="1600" dirty="0">
                <a:solidFill>
                  <a:schemeClr val="tx1"/>
                </a:solidFill>
                <a:latin typeface="Gotham Narrow Medium" pitchFamily="2" charset="0"/>
              </a:rPr>
              <a:t>as well as software, but the list of attributions may become difficult to maintain for merged datasets.</a:t>
            </a:r>
          </a:p>
        </p:txBody>
      </p:sp>
      <p:sp>
        <p:nvSpPr>
          <p:cNvPr id="14" name="Rectangle : coins arrondis 16">
            <a:extLst>
              <a:ext uri="{FF2B5EF4-FFF2-40B4-BE49-F238E27FC236}">
                <a16:creationId xmlns:a16="http://schemas.microsoft.com/office/drawing/2014/main" id="{EB02D3E2-875D-4E11-AFD6-2CD3AFD9CB6A}"/>
              </a:ext>
            </a:extLst>
          </p:cNvPr>
          <p:cNvSpPr/>
          <p:nvPr/>
        </p:nvSpPr>
        <p:spPr>
          <a:xfrm>
            <a:off x="230024" y="4243423"/>
            <a:ext cx="6380326" cy="2262595"/>
          </a:xfrm>
          <a:prstGeom prst="roundRect">
            <a:avLst>
              <a:gd name="adj" fmla="val 1318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550">
              <a:spcBef>
                <a:spcPts val="600"/>
              </a:spcBef>
            </a:pPr>
            <a:r>
              <a:rPr lang="en-US" sz="1600" dirty="0">
                <a:solidFill>
                  <a:schemeClr val="tx1"/>
                </a:solidFill>
                <a:latin typeface="Gotham Narrow Medium" pitchFamily="2" charset="0"/>
              </a:rPr>
              <a:t>These licenses </a:t>
            </a:r>
            <a:r>
              <a:rPr lang="en-US" sz="1600" b="1" dirty="0">
                <a:solidFill>
                  <a:schemeClr val="tx1"/>
                </a:solidFill>
                <a:latin typeface="Gotham Narrow Medium" pitchFamily="2" charset="0"/>
              </a:rPr>
              <a:t>waive copyright </a:t>
            </a:r>
            <a:r>
              <a:rPr lang="en-US" sz="1600" dirty="0">
                <a:solidFill>
                  <a:schemeClr val="tx1"/>
                </a:solidFill>
                <a:latin typeface="Gotham Narrow Medium" pitchFamily="2" charset="0"/>
              </a:rPr>
              <a:t>on the work, laying no restrictions on sharing and adaptation for new works. This is mainly used for data, software, and technical publications (posters, manuals). </a:t>
            </a:r>
          </a:p>
          <a:p>
            <a:pPr marL="44550">
              <a:spcBef>
                <a:spcPts val="600"/>
              </a:spcBef>
            </a:pPr>
            <a:r>
              <a:rPr lang="en-US" sz="1600" dirty="0">
                <a:solidFill>
                  <a:schemeClr val="tx1"/>
                </a:solidFill>
                <a:latin typeface="Gotham Narrow Medium" pitchFamily="2" charset="0"/>
              </a:rPr>
              <a:t>This makes </a:t>
            </a:r>
            <a:r>
              <a:rPr lang="en-US" sz="1600" b="1" dirty="0">
                <a:solidFill>
                  <a:schemeClr val="tx1"/>
                </a:solidFill>
                <a:latin typeface="Gotham Narrow Medium" pitchFamily="2" charset="0"/>
              </a:rPr>
              <a:t>data and code reuse </a:t>
            </a:r>
            <a:r>
              <a:rPr lang="en-US" sz="1600" dirty="0">
                <a:solidFill>
                  <a:schemeClr val="tx1"/>
                </a:solidFill>
                <a:latin typeface="Gotham Narrow Medium" pitchFamily="2" charset="0"/>
              </a:rPr>
              <a:t>much easier. Other researchers will still cite the sources of data and code (not doing so is plagiarism), but do not need to include the whole history of contributions, nor to check for the compatibility of licenses. </a:t>
            </a:r>
            <a:r>
              <a:rPr lang="en-US" sz="1600" b="1" dirty="0">
                <a:solidFill>
                  <a:schemeClr val="tx1"/>
                </a:solidFill>
                <a:latin typeface="Gotham Narrow Medium" pitchFamily="2" charset="0"/>
              </a:rPr>
              <a:t>Copyright cannot be entirely waived on original, creative works.</a:t>
            </a:r>
          </a:p>
        </p:txBody>
      </p:sp>
      <p:sp>
        <p:nvSpPr>
          <p:cNvPr id="20" name="Rectangle : coins arrondis 16">
            <a:extLst>
              <a:ext uri="{FF2B5EF4-FFF2-40B4-BE49-F238E27FC236}">
                <a16:creationId xmlns:a16="http://schemas.microsoft.com/office/drawing/2014/main" id="{CD1A1F4E-B7E6-47C1-83F9-79811C3CA841}"/>
              </a:ext>
            </a:extLst>
          </p:cNvPr>
          <p:cNvSpPr/>
          <p:nvPr/>
        </p:nvSpPr>
        <p:spPr>
          <a:xfrm>
            <a:off x="6748462" y="7237578"/>
            <a:ext cx="3705061" cy="1113158"/>
          </a:xfrm>
          <a:prstGeom prst="roundRect">
            <a:avLst>
              <a:gd name="adj" fmla="val 13187"/>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Publications: 	</a:t>
            </a:r>
            <a:r>
              <a:rPr lang="en-US" sz="1600" dirty="0">
                <a:solidFill>
                  <a:schemeClr val="tx1"/>
                </a:solidFill>
                <a:latin typeface="Gotham Narrow Medium" pitchFamily="2" charset="0"/>
              </a:rPr>
              <a:t>CC BY</a:t>
            </a:r>
          </a:p>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Databases: 	</a:t>
            </a:r>
            <a:r>
              <a:rPr lang="en-US" sz="1600" dirty="0">
                <a:solidFill>
                  <a:schemeClr val="tx1"/>
                </a:solidFill>
                <a:latin typeface="Gotham Narrow Medium" pitchFamily="2" charset="0"/>
              </a:rPr>
              <a:t>ODC-By</a:t>
            </a:r>
          </a:p>
          <a:p>
            <a:pPr marL="330300" indent="-285750">
              <a:spcBef>
                <a:spcPts val="600"/>
              </a:spcBef>
              <a:buFont typeface="Arial" panose="020B0604020202020204" pitchFamily="34" charset="0"/>
              <a:buChar char="•"/>
              <a:tabLst>
                <a:tab pos="2060575" algn="l"/>
              </a:tabLst>
            </a:pPr>
            <a:r>
              <a:rPr lang="en-US" sz="1600" b="1" dirty="0">
                <a:solidFill>
                  <a:schemeClr val="tx1"/>
                </a:solidFill>
                <a:latin typeface="Gotham Narrow Medium" pitchFamily="2" charset="0"/>
              </a:rPr>
              <a:t>Software: 	</a:t>
            </a:r>
            <a:r>
              <a:rPr lang="en-US" sz="1600" dirty="0">
                <a:solidFill>
                  <a:schemeClr val="tx1"/>
                </a:solidFill>
                <a:latin typeface="Gotham Narrow Medium" pitchFamily="2" charset="0"/>
              </a:rPr>
              <a:t>MIT License</a:t>
            </a:r>
          </a:p>
        </p:txBody>
      </p:sp>
      <p:sp>
        <p:nvSpPr>
          <p:cNvPr id="21" name="ZoneTexte 31">
            <a:extLst>
              <a:ext uri="{FF2B5EF4-FFF2-40B4-BE49-F238E27FC236}">
                <a16:creationId xmlns:a16="http://schemas.microsoft.com/office/drawing/2014/main" id="{83CC2C3E-1019-4AFB-90ED-E7E4A8B0A876}"/>
              </a:ext>
            </a:extLst>
          </p:cNvPr>
          <p:cNvSpPr txBox="1"/>
          <p:nvPr/>
        </p:nvSpPr>
        <p:spPr>
          <a:xfrm>
            <a:off x="230024" y="6683679"/>
            <a:ext cx="2948604" cy="537567"/>
          </a:xfrm>
          <a:prstGeom prst="roundRect">
            <a:avLst>
              <a:gd name="adj" fmla="val 25360"/>
            </a:avLst>
          </a:prstGeom>
          <a:solidFill>
            <a:schemeClr val="bg1"/>
          </a:solidFill>
          <a:ln>
            <a:solidFill>
              <a:schemeClr val="accent1"/>
            </a:solidFill>
          </a:ln>
          <a:effectLst>
            <a:outerShdw blurRad="50800" dist="38100" dir="2700000" algn="tl" rotWithShape="0">
              <a:prstClr val="black">
                <a:alpha val="40000"/>
              </a:prstClr>
            </a:outerShdw>
          </a:effectLst>
        </p:spPr>
        <p:txBody>
          <a:bodyPr wrap="square" rtlCol="0">
            <a:spAutoFit/>
          </a:bodyPr>
          <a:lstStyle/>
          <a:p>
            <a:r>
              <a:rPr lang="en-US" sz="2400" dirty="0">
                <a:solidFill>
                  <a:schemeClr val="accent1"/>
                </a:solidFill>
                <a:latin typeface="Gotham Narrow Bold" pitchFamily="2" charset="0"/>
              </a:rPr>
              <a:t>Attribution licenses</a:t>
            </a:r>
            <a:endParaRPr lang="fr-CH" sz="2400" dirty="0">
              <a:solidFill>
                <a:schemeClr val="accent1"/>
              </a:solidFill>
              <a:latin typeface="Gotham Narrow Bold" pitchFamily="2" charset="0"/>
            </a:endParaRPr>
          </a:p>
        </p:txBody>
      </p:sp>
      <p:sp>
        <p:nvSpPr>
          <p:cNvPr id="25" name="Rectangle : coins arrondis 16">
            <a:extLst>
              <a:ext uri="{FF2B5EF4-FFF2-40B4-BE49-F238E27FC236}">
                <a16:creationId xmlns:a16="http://schemas.microsoft.com/office/drawing/2014/main" id="{54BB9C1E-FD19-4E7E-AB1D-E3A5628DA43C}"/>
              </a:ext>
            </a:extLst>
          </p:cNvPr>
          <p:cNvSpPr/>
          <p:nvPr/>
        </p:nvSpPr>
        <p:spPr>
          <a:xfrm>
            <a:off x="230023" y="9193397"/>
            <a:ext cx="6380326" cy="1756427"/>
          </a:xfrm>
          <a:prstGeom prst="roundRect">
            <a:avLst>
              <a:gd name="adj" fmla="val 1318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550">
              <a:spcBef>
                <a:spcPts val="600"/>
              </a:spcBef>
            </a:pPr>
            <a:r>
              <a:rPr lang="en-US" sz="1600" dirty="0">
                <a:solidFill>
                  <a:schemeClr val="tx1"/>
                </a:solidFill>
                <a:latin typeface="Gotham Narrow Medium" pitchFamily="2" charset="0"/>
              </a:rPr>
              <a:t>These licenses require </a:t>
            </a:r>
            <a:r>
              <a:rPr lang="en-US" sz="1600" b="1" dirty="0">
                <a:solidFill>
                  <a:schemeClr val="tx1"/>
                </a:solidFill>
                <a:latin typeface="Gotham Narrow Medium" pitchFamily="2" charset="0"/>
              </a:rPr>
              <a:t>citation</a:t>
            </a:r>
            <a:r>
              <a:rPr lang="en-US" sz="1600" dirty="0">
                <a:solidFill>
                  <a:schemeClr val="tx1"/>
                </a:solidFill>
                <a:latin typeface="Gotham Narrow Medium" pitchFamily="2" charset="0"/>
              </a:rPr>
              <a:t> for reuse, and any new works produced through this reuse must be shared under the </a:t>
            </a:r>
            <a:r>
              <a:rPr lang="en-US" sz="1600" b="1" dirty="0">
                <a:solidFill>
                  <a:schemeClr val="tx1"/>
                </a:solidFill>
                <a:latin typeface="Gotham Narrow Medium" pitchFamily="2" charset="0"/>
              </a:rPr>
              <a:t>same license</a:t>
            </a:r>
            <a:r>
              <a:rPr lang="en-US" sz="1600" dirty="0">
                <a:solidFill>
                  <a:schemeClr val="tx1"/>
                </a:solidFill>
                <a:latin typeface="Gotham Narrow Medium" pitchFamily="2" charset="0"/>
              </a:rPr>
              <a:t>. It also forbids the addition of technological restrictions such as DRM software. This is also a part of copyleft principles.</a:t>
            </a:r>
          </a:p>
          <a:p>
            <a:pPr marL="44550">
              <a:spcBef>
                <a:spcPts val="600"/>
              </a:spcBef>
            </a:pPr>
            <a:r>
              <a:rPr lang="en-US" sz="1600" dirty="0">
                <a:solidFill>
                  <a:schemeClr val="tx1"/>
                </a:solidFill>
                <a:latin typeface="Gotham Narrow Medium" pitchFamily="2" charset="0"/>
              </a:rPr>
              <a:t>This encourages the development of open content, but can cause </a:t>
            </a:r>
            <a:r>
              <a:rPr lang="en-US" sz="1600" b="1" dirty="0">
                <a:solidFill>
                  <a:schemeClr val="tx1"/>
                </a:solidFill>
                <a:latin typeface="Gotham Narrow Bold" pitchFamily="2" charset="0"/>
              </a:rPr>
              <a:t>complications</a:t>
            </a:r>
            <a:r>
              <a:rPr lang="en-US" sz="1600" dirty="0">
                <a:solidFill>
                  <a:schemeClr val="tx1"/>
                </a:solidFill>
                <a:latin typeface="Gotham Narrow Medium" pitchFamily="2" charset="0"/>
              </a:rPr>
              <a:t> when merging items with incompatible licenses. </a:t>
            </a:r>
          </a:p>
        </p:txBody>
      </p:sp>
      <p:sp>
        <p:nvSpPr>
          <p:cNvPr id="13" name="ZoneTexte 31">
            <a:extLst>
              <a:ext uri="{FF2B5EF4-FFF2-40B4-BE49-F238E27FC236}">
                <a16:creationId xmlns:a16="http://schemas.microsoft.com/office/drawing/2014/main" id="{7DCF2A27-307D-4293-8BFC-CABA564B7DC5}"/>
              </a:ext>
            </a:extLst>
          </p:cNvPr>
          <p:cNvSpPr txBox="1"/>
          <p:nvPr/>
        </p:nvSpPr>
        <p:spPr>
          <a:xfrm>
            <a:off x="230024" y="3697406"/>
            <a:ext cx="3713325" cy="537567"/>
          </a:xfrm>
          <a:prstGeom prst="roundRect">
            <a:avLst>
              <a:gd name="adj" fmla="val 25360"/>
            </a:avLst>
          </a:prstGeom>
          <a:solidFill>
            <a:schemeClr val="bg1"/>
          </a:solidFill>
          <a:ln>
            <a:solidFill>
              <a:schemeClr val="accent1"/>
            </a:solidFill>
          </a:ln>
          <a:effectLst>
            <a:outerShdw blurRad="50800" dist="38100" dir="2700000" algn="tl" rotWithShape="0">
              <a:prstClr val="black">
                <a:alpha val="40000"/>
              </a:prstClr>
            </a:outerShdw>
          </a:effectLst>
        </p:spPr>
        <p:txBody>
          <a:bodyPr wrap="square" rtlCol="0">
            <a:spAutoFit/>
          </a:bodyPr>
          <a:lstStyle/>
          <a:p>
            <a:r>
              <a:rPr lang="en-US" sz="2400" dirty="0">
                <a:solidFill>
                  <a:schemeClr val="accent1"/>
                </a:solidFill>
                <a:latin typeface="Gotham Narrow Bold" pitchFamily="2" charset="0"/>
              </a:rPr>
              <a:t>Public domain dedication</a:t>
            </a:r>
          </a:p>
        </p:txBody>
      </p:sp>
      <p:pic>
        <p:nvPicPr>
          <p:cNvPr id="9" name="Picture 8">
            <a:extLst>
              <a:ext uri="{FF2B5EF4-FFF2-40B4-BE49-F238E27FC236}">
                <a16:creationId xmlns:a16="http://schemas.microsoft.com/office/drawing/2014/main" id="{F4DCE92B-00A4-4924-8ADF-06B6551D46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3685" y="3697406"/>
            <a:ext cx="1526604" cy="545477"/>
          </a:xfrm>
          <a:prstGeom prst="rect">
            <a:avLst/>
          </a:prstGeom>
        </p:spPr>
      </p:pic>
      <p:pic>
        <p:nvPicPr>
          <p:cNvPr id="3" name="Picture 2">
            <a:extLst>
              <a:ext uri="{FF2B5EF4-FFF2-40B4-BE49-F238E27FC236}">
                <a16:creationId xmlns:a16="http://schemas.microsoft.com/office/drawing/2014/main" id="{E23DA275-506D-442B-A097-A9E2C3A63D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5981" y="6682848"/>
            <a:ext cx="1540505" cy="548995"/>
          </a:xfrm>
          <a:prstGeom prst="rect">
            <a:avLst/>
          </a:prstGeom>
        </p:spPr>
      </p:pic>
      <p:sp>
        <p:nvSpPr>
          <p:cNvPr id="33" name="ZoneTexte 31">
            <a:extLst>
              <a:ext uri="{FF2B5EF4-FFF2-40B4-BE49-F238E27FC236}">
                <a16:creationId xmlns:a16="http://schemas.microsoft.com/office/drawing/2014/main" id="{FC01F076-B2D4-4BBF-A0DF-4F4B61FA0551}"/>
              </a:ext>
            </a:extLst>
          </p:cNvPr>
          <p:cNvSpPr txBox="1"/>
          <p:nvPr/>
        </p:nvSpPr>
        <p:spPr>
          <a:xfrm>
            <a:off x="230023" y="8646479"/>
            <a:ext cx="3103726" cy="537567"/>
          </a:xfrm>
          <a:prstGeom prst="roundRect">
            <a:avLst>
              <a:gd name="adj" fmla="val 25360"/>
            </a:avLst>
          </a:prstGeom>
          <a:solidFill>
            <a:schemeClr val="bg1"/>
          </a:solidFill>
          <a:ln>
            <a:solidFill>
              <a:schemeClr val="accent1"/>
            </a:solidFill>
          </a:ln>
          <a:effectLst>
            <a:outerShdw blurRad="50800" dist="38100" dir="2700000" algn="tl" rotWithShape="0">
              <a:prstClr val="black">
                <a:alpha val="40000"/>
              </a:prstClr>
            </a:outerShdw>
          </a:effectLst>
        </p:spPr>
        <p:txBody>
          <a:bodyPr wrap="square" rtlCol="0">
            <a:spAutoFit/>
          </a:bodyPr>
          <a:lstStyle/>
          <a:p>
            <a:r>
              <a:rPr lang="en-US" sz="2400" dirty="0">
                <a:solidFill>
                  <a:schemeClr val="accent1"/>
                </a:solidFill>
                <a:latin typeface="Gotham Narrow Bold" pitchFamily="2" charset="0"/>
              </a:rPr>
              <a:t>Share-alike licenses</a:t>
            </a:r>
            <a:endParaRPr lang="fr-CH" sz="2400" dirty="0">
              <a:solidFill>
                <a:schemeClr val="accent1"/>
              </a:solidFill>
              <a:latin typeface="Gotham Narrow Bold" pitchFamily="2" charset="0"/>
            </a:endParaRPr>
          </a:p>
        </p:txBody>
      </p:sp>
      <p:pic>
        <p:nvPicPr>
          <p:cNvPr id="16" name="Picture 15">
            <a:extLst>
              <a:ext uri="{FF2B5EF4-FFF2-40B4-BE49-F238E27FC236}">
                <a16:creationId xmlns:a16="http://schemas.microsoft.com/office/drawing/2014/main" id="{7E59E5EA-8695-48A2-BF1F-E10608B5D8F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5982" y="8650609"/>
            <a:ext cx="1540505" cy="542788"/>
          </a:xfrm>
          <a:prstGeom prst="rect">
            <a:avLst/>
          </a:prstGeom>
        </p:spPr>
      </p:pic>
      <p:sp>
        <p:nvSpPr>
          <p:cNvPr id="37" name="Rectangle : coins arrondis 16">
            <a:extLst>
              <a:ext uri="{FF2B5EF4-FFF2-40B4-BE49-F238E27FC236}">
                <a16:creationId xmlns:a16="http://schemas.microsoft.com/office/drawing/2014/main" id="{AA454397-A0AA-4A71-AE06-96355EFBA502}"/>
              </a:ext>
            </a:extLst>
          </p:cNvPr>
          <p:cNvSpPr/>
          <p:nvPr/>
        </p:nvSpPr>
        <p:spPr>
          <a:xfrm>
            <a:off x="6756103" y="5610913"/>
            <a:ext cx="3693259" cy="895105"/>
          </a:xfrm>
          <a:prstGeom prst="roundRect">
            <a:avLst>
              <a:gd name="adj" fmla="val 13187"/>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550">
              <a:spcBef>
                <a:spcPts val="600"/>
              </a:spcBef>
              <a:tabLst>
                <a:tab pos="1790700" algn="l"/>
              </a:tabLst>
            </a:pPr>
            <a:r>
              <a:rPr lang="en-US" sz="1600" dirty="0">
                <a:solidFill>
                  <a:schemeClr val="accent6"/>
                </a:solidFill>
                <a:latin typeface="Gotham Narrow Medium" pitchFamily="2" charset="0"/>
              </a:rPr>
              <a:t>To learn more about </a:t>
            </a:r>
            <a:br>
              <a:rPr lang="en-US" sz="1600" dirty="0">
                <a:solidFill>
                  <a:schemeClr val="accent6"/>
                </a:solidFill>
                <a:latin typeface="Gotham Narrow Medium" pitchFamily="2" charset="0"/>
              </a:rPr>
            </a:br>
            <a:r>
              <a:rPr lang="en-US" sz="1600" dirty="0">
                <a:solidFill>
                  <a:schemeClr val="accent6"/>
                </a:solidFill>
                <a:latin typeface="Gotham Narrow Medium" pitchFamily="2" charset="0"/>
              </a:rPr>
              <a:t>copyright and licensing, </a:t>
            </a:r>
            <a:br>
              <a:rPr lang="en-US" sz="1600" dirty="0">
                <a:solidFill>
                  <a:schemeClr val="accent6"/>
                </a:solidFill>
                <a:latin typeface="Gotham Narrow Medium" pitchFamily="2" charset="0"/>
              </a:rPr>
            </a:br>
            <a:r>
              <a:rPr lang="en-US" sz="1600" dirty="0">
                <a:solidFill>
                  <a:schemeClr val="accent6"/>
                </a:solidFill>
                <a:latin typeface="Gotham Narrow Medium" pitchFamily="2" charset="0"/>
              </a:rPr>
              <a:t>check our other guides</a:t>
            </a:r>
          </a:p>
        </p:txBody>
      </p:sp>
      <p:sp>
        <p:nvSpPr>
          <p:cNvPr id="38" name="Rectangle : coins arrondis 16">
            <a:extLst>
              <a:ext uri="{FF2B5EF4-FFF2-40B4-BE49-F238E27FC236}">
                <a16:creationId xmlns:a16="http://schemas.microsoft.com/office/drawing/2014/main" id="{DB8EE1C7-24BB-42D9-8BF1-09991B5FD7A8}"/>
              </a:ext>
            </a:extLst>
          </p:cNvPr>
          <p:cNvSpPr/>
          <p:nvPr/>
        </p:nvSpPr>
        <p:spPr>
          <a:xfrm>
            <a:off x="237665" y="11662904"/>
            <a:ext cx="6380326" cy="1478154"/>
          </a:xfrm>
          <a:prstGeom prst="roundRect">
            <a:avLst>
              <a:gd name="adj" fmla="val 1318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550">
              <a:spcBef>
                <a:spcPts val="600"/>
              </a:spcBef>
            </a:pPr>
            <a:r>
              <a:rPr lang="en-US" sz="1600" dirty="0">
                <a:solidFill>
                  <a:schemeClr val="tx1"/>
                </a:solidFill>
                <a:latin typeface="Gotham Narrow Medium" pitchFamily="2" charset="0"/>
              </a:rPr>
              <a:t>Other licenses may further restrict the usage of your publications, data, or software, including terms such as </a:t>
            </a:r>
            <a:r>
              <a:rPr lang="en-US" sz="1600" b="1" dirty="0">
                <a:solidFill>
                  <a:schemeClr val="tx1"/>
                </a:solidFill>
                <a:latin typeface="Gotham Narrow Medium" pitchFamily="2" charset="0"/>
              </a:rPr>
              <a:t>“non-commercial”</a:t>
            </a:r>
            <a:r>
              <a:rPr lang="en-US" sz="1600" dirty="0">
                <a:solidFill>
                  <a:schemeClr val="tx1"/>
                </a:solidFill>
                <a:latin typeface="Gotham Narrow Medium" pitchFamily="2" charset="0"/>
              </a:rPr>
              <a:t>, </a:t>
            </a:r>
            <a:r>
              <a:rPr lang="en-US" sz="1600" dirty="0">
                <a:solidFill>
                  <a:schemeClr val="tx1"/>
                </a:solidFill>
                <a:latin typeface="Gotham Narrow Bold" pitchFamily="2" charset="0"/>
              </a:rPr>
              <a:t>“</a:t>
            </a:r>
            <a:r>
              <a:rPr lang="en-US" sz="1600" b="1" dirty="0">
                <a:solidFill>
                  <a:schemeClr val="tx1"/>
                </a:solidFill>
                <a:latin typeface="Gotham Narrow Bold" pitchFamily="2" charset="0"/>
              </a:rPr>
              <a:t>no derivatives</a:t>
            </a:r>
            <a:r>
              <a:rPr lang="en-US" sz="1600" dirty="0">
                <a:solidFill>
                  <a:schemeClr val="tx1"/>
                </a:solidFill>
                <a:latin typeface="Gotham Narrow Bold" pitchFamily="2" charset="0"/>
              </a:rPr>
              <a:t>”,</a:t>
            </a:r>
            <a:r>
              <a:rPr lang="en-US" sz="1600" dirty="0">
                <a:solidFill>
                  <a:schemeClr val="tx1"/>
                </a:solidFill>
                <a:latin typeface="Gotham Narrow Medium" pitchFamily="2" charset="0"/>
              </a:rPr>
              <a:t> or various other combinations and conditions. </a:t>
            </a:r>
          </a:p>
          <a:p>
            <a:pPr marL="44550">
              <a:spcBef>
                <a:spcPts val="600"/>
              </a:spcBef>
            </a:pPr>
            <a:r>
              <a:rPr lang="en-US" sz="1600" dirty="0">
                <a:solidFill>
                  <a:schemeClr val="tx1"/>
                </a:solidFill>
                <a:latin typeface="Gotham Narrow Medium" pitchFamily="2" charset="0"/>
              </a:rPr>
              <a:t>Such limitations are sometimes considered against the principles of open science, but most institutions allow some level of flexibility.</a:t>
            </a:r>
          </a:p>
        </p:txBody>
      </p:sp>
      <p:sp>
        <p:nvSpPr>
          <p:cNvPr id="39" name="ZoneTexte 31">
            <a:extLst>
              <a:ext uri="{FF2B5EF4-FFF2-40B4-BE49-F238E27FC236}">
                <a16:creationId xmlns:a16="http://schemas.microsoft.com/office/drawing/2014/main" id="{21F4E3D5-8AA3-4450-8B25-3133E44E1870}"/>
              </a:ext>
            </a:extLst>
          </p:cNvPr>
          <p:cNvSpPr txBox="1"/>
          <p:nvPr/>
        </p:nvSpPr>
        <p:spPr>
          <a:xfrm>
            <a:off x="237665" y="11115260"/>
            <a:ext cx="2257884" cy="537567"/>
          </a:xfrm>
          <a:prstGeom prst="roundRect">
            <a:avLst>
              <a:gd name="adj" fmla="val 25360"/>
            </a:avLst>
          </a:prstGeom>
          <a:solidFill>
            <a:schemeClr val="bg1"/>
          </a:solidFill>
          <a:ln>
            <a:solidFill>
              <a:schemeClr val="accent1"/>
            </a:solidFill>
          </a:ln>
          <a:effectLst>
            <a:outerShdw blurRad="50800" dist="38100" dir="2700000" algn="tl" rotWithShape="0">
              <a:prstClr val="black">
                <a:alpha val="40000"/>
              </a:prstClr>
            </a:outerShdw>
          </a:effectLst>
        </p:spPr>
        <p:txBody>
          <a:bodyPr wrap="square" rtlCol="0">
            <a:spAutoFit/>
          </a:bodyPr>
          <a:lstStyle/>
          <a:p>
            <a:r>
              <a:rPr lang="en-US" sz="2400" dirty="0">
                <a:solidFill>
                  <a:schemeClr val="accent1"/>
                </a:solidFill>
                <a:latin typeface="Gotham Narrow Bold" pitchFamily="2" charset="0"/>
              </a:rPr>
              <a:t>Other licenses</a:t>
            </a:r>
            <a:endParaRPr lang="fr-CH" sz="2400" dirty="0">
              <a:solidFill>
                <a:schemeClr val="accent1"/>
              </a:solidFill>
              <a:latin typeface="Gotham Narrow Bold" pitchFamily="2" charset="0"/>
            </a:endParaRPr>
          </a:p>
        </p:txBody>
      </p:sp>
      <p:pic>
        <p:nvPicPr>
          <p:cNvPr id="6" name="Picture 5">
            <a:extLst>
              <a:ext uri="{FF2B5EF4-FFF2-40B4-BE49-F238E27FC236}">
                <a16:creationId xmlns:a16="http://schemas.microsoft.com/office/drawing/2014/main" id="{1F8B7783-D1AE-4388-9DD6-C42704904AA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30095" y="1290638"/>
            <a:ext cx="476366" cy="476366"/>
          </a:xfrm>
          <a:prstGeom prst="rect">
            <a:avLst/>
          </a:prstGeom>
        </p:spPr>
      </p:pic>
      <p:pic>
        <p:nvPicPr>
          <p:cNvPr id="17" name="Picture 16">
            <a:extLst>
              <a:ext uri="{FF2B5EF4-FFF2-40B4-BE49-F238E27FC236}">
                <a16:creationId xmlns:a16="http://schemas.microsoft.com/office/drawing/2014/main" id="{947D1057-1F9F-41A0-A55B-25700AD8721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20819" y="751436"/>
            <a:ext cx="488540" cy="488540"/>
          </a:xfrm>
          <a:prstGeom prst="rect">
            <a:avLst/>
          </a:prstGeom>
        </p:spPr>
      </p:pic>
      <p:pic>
        <p:nvPicPr>
          <p:cNvPr id="23" name="Picture 22">
            <a:extLst>
              <a:ext uri="{FF2B5EF4-FFF2-40B4-BE49-F238E27FC236}">
                <a16:creationId xmlns:a16="http://schemas.microsoft.com/office/drawing/2014/main" id="{B44CE3F6-1891-403D-842C-4C9255F089D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3580" r="23625"/>
          <a:stretch/>
        </p:blipFill>
        <p:spPr>
          <a:xfrm>
            <a:off x="683952" y="748765"/>
            <a:ext cx="470701" cy="468081"/>
          </a:xfrm>
          <a:prstGeom prst="rect">
            <a:avLst/>
          </a:prstGeom>
        </p:spPr>
      </p:pic>
      <p:pic>
        <p:nvPicPr>
          <p:cNvPr id="26" name="Picture 25">
            <a:extLst>
              <a:ext uri="{FF2B5EF4-FFF2-40B4-BE49-F238E27FC236}">
                <a16:creationId xmlns:a16="http://schemas.microsoft.com/office/drawing/2014/main" id="{84BF870E-A6BE-48AE-88DF-0C1904164938}"/>
              </a:ext>
            </a:extLst>
          </p:cNvPr>
          <p:cNvPicPr>
            <a:picLocks noChangeAspect="1"/>
          </p:cNvPicPr>
          <p:nvPr/>
        </p:nvPicPr>
        <p:blipFill>
          <a:blip r:embed="rId8" cstate="print">
            <a:grayscl/>
            <a:extLst>
              <a:ext uri="{28A0092B-C50C-407E-A947-70E740481C1C}">
                <a14:useLocalDpi xmlns:a14="http://schemas.microsoft.com/office/drawing/2010/main" val="0"/>
              </a:ext>
            </a:extLst>
          </a:blip>
          <a:stretch>
            <a:fillRect/>
          </a:stretch>
        </p:blipFill>
        <p:spPr>
          <a:xfrm>
            <a:off x="9113579" y="1322465"/>
            <a:ext cx="918207" cy="456712"/>
          </a:xfrm>
          <a:prstGeom prst="rect">
            <a:avLst/>
          </a:prstGeom>
        </p:spPr>
      </p:pic>
      <p:pic>
        <p:nvPicPr>
          <p:cNvPr id="28" name="Picture 27">
            <a:extLst>
              <a:ext uri="{FF2B5EF4-FFF2-40B4-BE49-F238E27FC236}">
                <a16:creationId xmlns:a16="http://schemas.microsoft.com/office/drawing/2014/main" id="{A158E553-3413-49A0-BB13-ED0C3221676D}"/>
              </a:ext>
            </a:extLst>
          </p:cNvPr>
          <p:cNvPicPr>
            <a:picLocks noChangeAspect="1"/>
          </p:cNvPicPr>
          <p:nvPr/>
        </p:nvPicPr>
        <p:blipFill>
          <a:blip r:embed="rId9" cstate="print">
            <a:grayscl/>
            <a:extLst>
              <a:ext uri="{28A0092B-C50C-407E-A947-70E740481C1C}">
                <a14:useLocalDpi xmlns:a14="http://schemas.microsoft.com/office/drawing/2010/main" val="0"/>
              </a:ext>
            </a:extLst>
          </a:blip>
          <a:stretch>
            <a:fillRect/>
          </a:stretch>
        </p:blipFill>
        <p:spPr>
          <a:xfrm>
            <a:off x="9136971" y="754060"/>
            <a:ext cx="894815" cy="462787"/>
          </a:xfrm>
          <a:prstGeom prst="rect">
            <a:avLst/>
          </a:prstGeom>
          <a:noFill/>
        </p:spPr>
      </p:pic>
      <p:pic>
        <p:nvPicPr>
          <p:cNvPr id="32" name="Picture 31">
            <a:extLst>
              <a:ext uri="{FF2B5EF4-FFF2-40B4-BE49-F238E27FC236}">
                <a16:creationId xmlns:a16="http://schemas.microsoft.com/office/drawing/2014/main" id="{D9B124B2-73D0-4964-9DCD-F2B4E37220EF}"/>
              </a:ext>
            </a:extLst>
          </p:cNvPr>
          <p:cNvPicPr>
            <a:picLocks noChangeAspect="1"/>
          </p:cNvPicPr>
          <p:nvPr/>
        </p:nvPicPr>
        <p:blipFill rotWithShape="1">
          <a:blip r:embed="rId10">
            <a:duotone>
              <a:prstClr val="black"/>
              <a:schemeClr val="tx2">
                <a:tint val="45000"/>
                <a:satMod val="400000"/>
              </a:schemeClr>
            </a:duotone>
            <a:extLst>
              <a:ext uri="{BEBA8EAE-BF5A-486C-A8C5-ECC9F3942E4B}">
                <a14:imgProps xmlns:a14="http://schemas.microsoft.com/office/drawing/2010/main">
                  <a14:imgLayer r:embed="rId11">
                    <a14:imgEffect>
                      <a14:saturation sat="0"/>
                    </a14:imgEffect>
                  </a14:imgLayer>
                </a14:imgProps>
              </a:ext>
              <a:ext uri="{28A0092B-C50C-407E-A947-70E740481C1C}">
                <a14:useLocalDpi xmlns:a14="http://schemas.microsoft.com/office/drawing/2010/main" val="0"/>
              </a:ext>
            </a:extLst>
          </a:blip>
          <a:srcRect r="67972"/>
          <a:stretch/>
        </p:blipFill>
        <p:spPr>
          <a:xfrm>
            <a:off x="683951" y="1291979"/>
            <a:ext cx="470701" cy="462787"/>
          </a:xfrm>
          <a:prstGeom prst="rect">
            <a:avLst/>
          </a:prstGeom>
        </p:spPr>
      </p:pic>
      <p:pic>
        <p:nvPicPr>
          <p:cNvPr id="35" name="Picture 34">
            <a:extLst>
              <a:ext uri="{FF2B5EF4-FFF2-40B4-BE49-F238E27FC236}">
                <a16:creationId xmlns:a16="http://schemas.microsoft.com/office/drawing/2014/main" id="{594FCBB8-3B63-4C4F-85BB-9386054163A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461207" y="5682311"/>
            <a:ext cx="752308" cy="752308"/>
          </a:xfrm>
          <a:prstGeom prst="rect">
            <a:avLst/>
          </a:prstGeom>
        </p:spPr>
      </p:pic>
      <p:pic>
        <p:nvPicPr>
          <p:cNvPr id="15" name="Picture 14">
            <a:extLst>
              <a:ext uri="{FF2B5EF4-FFF2-40B4-BE49-F238E27FC236}">
                <a16:creationId xmlns:a16="http://schemas.microsoft.com/office/drawing/2014/main" id="{1D6A6BDE-E088-4DD8-841F-8EDE522D549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645981" y="11126776"/>
            <a:ext cx="1540505" cy="538986"/>
          </a:xfrm>
          <a:prstGeom prst="rect">
            <a:avLst/>
          </a:prstGeom>
        </p:spPr>
      </p:pic>
      <p:sp>
        <p:nvSpPr>
          <p:cNvPr id="34" name="ZoneTexte 45">
            <a:extLst>
              <a:ext uri="{FF2B5EF4-FFF2-40B4-BE49-F238E27FC236}">
                <a16:creationId xmlns:a16="http://schemas.microsoft.com/office/drawing/2014/main" id="{8A7A427E-2A40-4825-A8F7-ADBF865EE8A7}"/>
              </a:ext>
            </a:extLst>
          </p:cNvPr>
          <p:cNvSpPr txBox="1"/>
          <p:nvPr/>
        </p:nvSpPr>
        <p:spPr>
          <a:xfrm>
            <a:off x="393430" y="13499503"/>
            <a:ext cx="4556601" cy="584775"/>
          </a:xfrm>
          <a:prstGeom prst="rect">
            <a:avLst/>
          </a:prstGeom>
          <a:noFill/>
        </p:spPr>
        <p:txBody>
          <a:bodyPr wrap="square" rtlCol="0">
            <a:spAutoFit/>
          </a:bodyPr>
          <a:lstStyle/>
          <a:p>
            <a:r>
              <a:rPr lang="fr-CH" sz="1600" b="1" dirty="0">
                <a:solidFill>
                  <a:schemeClr val="bg1"/>
                </a:solidFill>
                <a:latin typeface="Gotham Narrow Medium" pitchFamily="2" charset="0"/>
                <a:cs typeface="Arial" panose="020B0604020202020204" pitchFamily="34" charset="0"/>
              </a:rPr>
              <a:t>KATHRYN &amp; SHELBY CULLOM DAVIS LIBRARY </a:t>
            </a:r>
          </a:p>
          <a:p>
            <a:r>
              <a:rPr lang="fr-CH" sz="1600" b="1" dirty="0">
                <a:solidFill>
                  <a:schemeClr val="bg1"/>
                </a:solidFill>
                <a:latin typeface="Gotham Narrow Thin" pitchFamily="2" charset="0"/>
                <a:cs typeface="Arial" panose="020B0604020202020204" pitchFamily="34" charset="0"/>
              </a:rPr>
              <a:t>library@graduateinstitute.ch</a:t>
            </a:r>
          </a:p>
        </p:txBody>
      </p:sp>
      <p:pic>
        <p:nvPicPr>
          <p:cNvPr id="36" name="Picture 35">
            <a:extLst>
              <a:ext uri="{FF2B5EF4-FFF2-40B4-BE49-F238E27FC236}">
                <a16:creationId xmlns:a16="http://schemas.microsoft.com/office/drawing/2014/main" id="{8E75F656-5F74-4340-925F-991DABDACFB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25084" y="13588703"/>
            <a:ext cx="2088431" cy="1003532"/>
          </a:xfrm>
          <a:prstGeom prst="rect">
            <a:avLst/>
          </a:prstGeom>
        </p:spPr>
      </p:pic>
      <p:pic>
        <p:nvPicPr>
          <p:cNvPr id="40" name="Image 2">
            <a:extLst>
              <a:ext uri="{FF2B5EF4-FFF2-40B4-BE49-F238E27FC236}">
                <a16:creationId xmlns:a16="http://schemas.microsoft.com/office/drawing/2014/main" id="{1C70F90B-45F1-4FC0-B30A-5C91FF864B7C}"/>
              </a:ext>
            </a:extLst>
          </p:cNvPr>
          <p:cNvPicPr>
            <a:picLocks noChangeAspect="1"/>
          </p:cNvPicPr>
          <p:nvPr/>
        </p:nvPicPr>
        <p:blipFill>
          <a:blip r:embed="rId15"/>
          <a:stretch>
            <a:fillRect/>
          </a:stretch>
        </p:blipFill>
        <p:spPr>
          <a:xfrm>
            <a:off x="478298" y="14134940"/>
            <a:ext cx="1491609" cy="521878"/>
          </a:xfrm>
          <a:prstGeom prst="rect">
            <a:avLst/>
          </a:prstGeom>
        </p:spPr>
      </p:pic>
      <p:sp>
        <p:nvSpPr>
          <p:cNvPr id="41" name="TextBox 40">
            <a:extLst>
              <a:ext uri="{FF2B5EF4-FFF2-40B4-BE49-F238E27FC236}">
                <a16:creationId xmlns:a16="http://schemas.microsoft.com/office/drawing/2014/main" id="{A7032962-75FE-4CAA-AD8D-4ABD0249248C}"/>
              </a:ext>
            </a:extLst>
          </p:cNvPr>
          <p:cNvSpPr txBox="1"/>
          <p:nvPr/>
        </p:nvSpPr>
        <p:spPr>
          <a:xfrm>
            <a:off x="2066552" y="14131247"/>
            <a:ext cx="2629274" cy="553998"/>
          </a:xfrm>
          <a:prstGeom prst="rect">
            <a:avLst/>
          </a:prstGeom>
          <a:noFill/>
        </p:spPr>
        <p:txBody>
          <a:bodyPr wrap="square" rtlCol="0">
            <a:spAutoFit/>
          </a:bodyPr>
          <a:lstStyle/>
          <a:p>
            <a:r>
              <a:rPr lang="en-GB" sz="1400" dirty="0">
                <a:solidFill>
                  <a:schemeClr val="bg1"/>
                </a:solidFill>
                <a:latin typeface="Gotham Narrow Medium" pitchFamily="2" charset="0"/>
              </a:rPr>
              <a:t>Guillaume Pasquier, 2023</a:t>
            </a:r>
          </a:p>
          <a:p>
            <a:r>
              <a:rPr lang="en-GB" sz="800" dirty="0">
                <a:solidFill>
                  <a:schemeClr val="bg1"/>
                </a:solidFill>
                <a:latin typeface="Gotham Narrow Medium" pitchFamily="2" charset="0"/>
              </a:rPr>
              <a:t>This document is shared under a Creative Commons </a:t>
            </a:r>
            <a:br>
              <a:rPr lang="en-GB" sz="800" dirty="0">
                <a:solidFill>
                  <a:schemeClr val="bg1"/>
                </a:solidFill>
                <a:latin typeface="Gotham Narrow Medium" pitchFamily="2" charset="0"/>
              </a:rPr>
            </a:br>
            <a:r>
              <a:rPr lang="en-GB" sz="800" dirty="0">
                <a:solidFill>
                  <a:schemeClr val="bg1"/>
                </a:solidFill>
                <a:latin typeface="Gotham Narrow Medium" pitchFamily="2" charset="0"/>
              </a:rPr>
              <a:t>Attribution-</a:t>
            </a:r>
            <a:r>
              <a:rPr lang="en-GB" sz="800" dirty="0" err="1">
                <a:solidFill>
                  <a:schemeClr val="bg1"/>
                </a:solidFill>
                <a:latin typeface="Gotham Narrow Medium" pitchFamily="2" charset="0"/>
              </a:rPr>
              <a:t>ShareAlike</a:t>
            </a:r>
            <a:r>
              <a:rPr lang="en-GB" sz="800" dirty="0">
                <a:solidFill>
                  <a:schemeClr val="bg1"/>
                </a:solidFill>
                <a:latin typeface="Gotham Narrow Medium" pitchFamily="2" charset="0"/>
              </a:rPr>
              <a:t> 4.0 International License</a:t>
            </a:r>
            <a:endParaRPr lang="fr-CH" sz="800" dirty="0">
              <a:solidFill>
                <a:schemeClr val="bg1"/>
              </a:solidFill>
              <a:latin typeface="Gotham Narrow Medium" pitchFamily="2" charset="0"/>
            </a:endParaRPr>
          </a:p>
        </p:txBody>
      </p:sp>
      <p:sp>
        <p:nvSpPr>
          <p:cNvPr id="42" name="Rectangle : coins arrondis 16">
            <a:extLst>
              <a:ext uri="{FF2B5EF4-FFF2-40B4-BE49-F238E27FC236}">
                <a16:creationId xmlns:a16="http://schemas.microsoft.com/office/drawing/2014/main" id="{3F368105-A5C2-486E-8B96-743F33033A48}"/>
              </a:ext>
            </a:extLst>
          </p:cNvPr>
          <p:cNvSpPr/>
          <p:nvPr/>
        </p:nvSpPr>
        <p:spPr>
          <a:xfrm>
            <a:off x="5352163" y="13591926"/>
            <a:ext cx="2532911" cy="1000309"/>
          </a:xfrm>
          <a:prstGeom prst="roundRect">
            <a:avLst>
              <a:gd name="adj" fmla="val 1318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550">
              <a:spcBef>
                <a:spcPts val="600"/>
              </a:spcBef>
              <a:tabLst>
                <a:tab pos="812800" algn="l"/>
              </a:tabLst>
            </a:pPr>
            <a:r>
              <a:rPr lang="en-US" sz="200" dirty="0">
                <a:solidFill>
                  <a:schemeClr val="tx1">
                    <a:lumMod val="75000"/>
                    <a:lumOff val="25000"/>
                  </a:schemeClr>
                </a:solidFill>
                <a:latin typeface="Gotham Narrow Bold" pitchFamily="2" charset="0"/>
              </a:rPr>
              <a:t>	</a:t>
            </a:r>
          </a:p>
          <a:p>
            <a:pPr marL="44550">
              <a:spcBef>
                <a:spcPts val="600"/>
              </a:spcBef>
              <a:tabLst>
                <a:tab pos="812800" algn="l"/>
              </a:tabLst>
            </a:pPr>
            <a:r>
              <a:rPr lang="en-US" sz="1200" dirty="0">
                <a:solidFill>
                  <a:schemeClr val="tx1"/>
                </a:solidFill>
                <a:latin typeface="Gotham Narrow Bold" pitchFamily="2" charset="0"/>
              </a:rPr>
              <a:t>	IHEID Research Data </a:t>
            </a:r>
            <a:br>
              <a:rPr lang="en-US" sz="1200" dirty="0">
                <a:solidFill>
                  <a:schemeClr val="tx1"/>
                </a:solidFill>
                <a:latin typeface="Gotham Narrow Bold" pitchFamily="2" charset="0"/>
              </a:rPr>
            </a:br>
            <a:r>
              <a:rPr lang="en-US" sz="1200" dirty="0">
                <a:solidFill>
                  <a:schemeClr val="tx1"/>
                </a:solidFill>
                <a:latin typeface="Gotham Narrow Bold" pitchFamily="2" charset="0"/>
              </a:rPr>
              <a:t>	Management Guide</a:t>
            </a:r>
          </a:p>
          <a:p>
            <a:pPr marL="44550">
              <a:lnSpc>
                <a:spcPct val="200000"/>
              </a:lnSpc>
              <a:spcBef>
                <a:spcPts val="600"/>
              </a:spcBef>
              <a:tabLst>
                <a:tab pos="812800" algn="l"/>
              </a:tabLst>
            </a:pPr>
            <a:r>
              <a:rPr lang="en-US" sz="900" dirty="0">
                <a:solidFill>
                  <a:schemeClr val="tx1">
                    <a:lumMod val="75000"/>
                    <a:lumOff val="25000"/>
                  </a:schemeClr>
                </a:solidFill>
                <a:latin typeface="Gotham Narrow Medium" pitchFamily="2" charset="0"/>
              </a:rPr>
              <a:t>https://libguides.graduateinstitute.ch/rdm</a:t>
            </a:r>
          </a:p>
        </p:txBody>
      </p:sp>
      <p:pic>
        <p:nvPicPr>
          <p:cNvPr id="43" name="Picture 42">
            <a:extLst>
              <a:ext uri="{FF2B5EF4-FFF2-40B4-BE49-F238E27FC236}">
                <a16:creationId xmlns:a16="http://schemas.microsoft.com/office/drawing/2014/main" id="{BAA05359-44F5-4AFC-98E6-A153BFA24BBD}"/>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560061" y="13665638"/>
            <a:ext cx="653914" cy="653914"/>
          </a:xfrm>
          <a:prstGeom prst="rect">
            <a:avLst/>
          </a:prstGeom>
        </p:spPr>
      </p:pic>
      <p:sp>
        <p:nvSpPr>
          <p:cNvPr id="44" name="Rectangle : coins arrondis 16">
            <a:extLst>
              <a:ext uri="{FF2B5EF4-FFF2-40B4-BE49-F238E27FC236}">
                <a16:creationId xmlns:a16="http://schemas.microsoft.com/office/drawing/2014/main" id="{492EBBE4-846D-4A46-9833-BE646FDA42D5}"/>
              </a:ext>
            </a:extLst>
          </p:cNvPr>
          <p:cNvSpPr/>
          <p:nvPr/>
        </p:nvSpPr>
        <p:spPr>
          <a:xfrm>
            <a:off x="6756103" y="11662904"/>
            <a:ext cx="3685617" cy="1113159"/>
          </a:xfrm>
          <a:prstGeom prst="roundRect">
            <a:avLst>
              <a:gd name="adj" fmla="val 1318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550" algn="ctr">
              <a:spcBef>
                <a:spcPts val="600"/>
              </a:spcBef>
            </a:pPr>
            <a:r>
              <a:rPr lang="en-US" sz="1600" dirty="0">
                <a:solidFill>
                  <a:schemeClr val="accent2"/>
                </a:solidFill>
                <a:latin typeface="Gotham Narrow Bold" pitchFamily="2" charset="0"/>
              </a:rPr>
              <a:t>More questions about open licenses? Ask a Librarian!</a:t>
            </a:r>
          </a:p>
          <a:p>
            <a:pPr marL="44550">
              <a:spcBef>
                <a:spcPts val="1500"/>
              </a:spcBef>
              <a:tabLst>
                <a:tab pos="1076325" algn="l"/>
              </a:tabLst>
            </a:pPr>
            <a:r>
              <a:rPr lang="en-US" sz="1400" dirty="0">
                <a:solidFill>
                  <a:schemeClr val="accent2"/>
                </a:solidFill>
                <a:latin typeface="Gotham Narrow Medium" pitchFamily="2" charset="0"/>
              </a:rPr>
              <a:t>catherine.brendow@graduateinstitute.ch</a:t>
            </a:r>
          </a:p>
        </p:txBody>
      </p:sp>
    </p:spTree>
    <p:extLst>
      <p:ext uri="{BB962C8B-B14F-4D97-AF65-F5344CB8AC3E}">
        <p14:creationId xmlns:p14="http://schemas.microsoft.com/office/powerpoint/2010/main" val="10952505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2051</TotalTime>
  <Words>468</Words>
  <Application>Microsoft Office PowerPoint</Application>
  <PresentationFormat>Custom</PresentationFormat>
  <Paragraphs>34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Gotham Narrow Bold</vt:lpstr>
      <vt:lpstr>Gotham Narrow Medium</vt:lpstr>
      <vt:lpstr>Gotham Narrow Thin</vt:lpstr>
      <vt:lpstr>Gotham Narrow Ultra</vt:lpstr>
      <vt:lpstr>Office Theme</vt:lpstr>
      <vt:lpstr>PowerPoint Presentation</vt:lpstr>
    </vt:vector>
  </TitlesOfParts>
  <Company>IHEID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Guillaume Pasquier</dc:creator>
  <cp:lastModifiedBy>Pasquier Guillaume</cp:lastModifiedBy>
  <cp:revision>157</cp:revision>
  <cp:lastPrinted>2023-12-15T12:43:54Z</cp:lastPrinted>
  <dcterms:created xsi:type="dcterms:W3CDTF">2023-09-28T11:22:23Z</dcterms:created>
  <dcterms:modified xsi:type="dcterms:W3CDTF">2024-08-02T12:07:38Z</dcterms:modified>
</cp:coreProperties>
</file>