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y="5143500" cx="9144000"/>
  <p:notesSz cx="6858000" cy="9144000"/>
  <p:embeddedFontLst>
    <p:embeddedFont>
      <p:font typeface="Raleway"/>
      <p:regular r:id="rId40"/>
      <p:bold r:id="rId41"/>
      <p:italic r:id="rId42"/>
      <p:boldItalic r:id="rId43"/>
    </p:embeddedFont>
    <p:embeddedFont>
      <p:font typeface="Lato"/>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aleway-regular.fntdata"/><Relationship Id="rId20" Type="http://schemas.openxmlformats.org/officeDocument/2006/relationships/slide" Target="slides/slide15.xml"/><Relationship Id="rId42" Type="http://schemas.openxmlformats.org/officeDocument/2006/relationships/font" Target="fonts/Raleway-italic.fntdata"/><Relationship Id="rId41" Type="http://schemas.openxmlformats.org/officeDocument/2006/relationships/font" Target="fonts/Raleway-bold.fntdata"/><Relationship Id="rId22" Type="http://schemas.openxmlformats.org/officeDocument/2006/relationships/slide" Target="slides/slide17.xml"/><Relationship Id="rId44" Type="http://schemas.openxmlformats.org/officeDocument/2006/relationships/font" Target="fonts/Lato-regular.fntdata"/><Relationship Id="rId21" Type="http://schemas.openxmlformats.org/officeDocument/2006/relationships/slide" Target="slides/slide16.xml"/><Relationship Id="rId43" Type="http://schemas.openxmlformats.org/officeDocument/2006/relationships/font" Target="fonts/Raleway-boldItalic.fntdata"/><Relationship Id="rId24" Type="http://schemas.openxmlformats.org/officeDocument/2006/relationships/slide" Target="slides/slide19.xml"/><Relationship Id="rId46" Type="http://schemas.openxmlformats.org/officeDocument/2006/relationships/font" Target="fonts/Lato-italic.fntdata"/><Relationship Id="rId23" Type="http://schemas.openxmlformats.org/officeDocument/2006/relationships/slide" Target="slides/slide18.xml"/><Relationship Id="rId45" Type="http://schemas.openxmlformats.org/officeDocument/2006/relationships/font" Target="fonts/Lato-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47" Type="http://schemas.openxmlformats.org/officeDocument/2006/relationships/font" Target="fonts/Lato-boldItalic.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solidFill>
                  <a:schemeClr val="dk1"/>
                </a:solidFill>
              </a:rPr>
              <a:t>Wikimedia platforms have been used to share knowledge in various forms, whether it be articles, structured data, images or news during times of crisis. In this presentation, I and Daniel will be talking about the COVID-19 </a:t>
            </a:r>
            <a:r>
              <a:rPr lang="en-GB">
                <a:solidFill>
                  <a:schemeClr val="dk1"/>
                </a:solidFill>
              </a:rPr>
              <a:t>related</a:t>
            </a:r>
            <a:r>
              <a:rPr lang="en-GB">
                <a:solidFill>
                  <a:schemeClr val="dk1"/>
                </a:solidFill>
              </a:rPr>
              <a:t> content of Wikimedia projects. I will be talking about the state of the content on Wikipedia and Daniel will talk about the COVID-19 content on Wikidata, Commons and other sister projects.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Wikimedia </a:t>
            </a:r>
            <a:r>
              <a:rPr lang="en-GB">
                <a:solidFill>
                  <a:schemeClr val="dk1"/>
                </a:solidFill>
              </a:rPr>
              <a:t>movement was able to respond to COVID-19 crisis so efficiently because our vibrant community of volunteers, the robust policies that we have in place as well as due to the technological backing that we have. Together with this, our experience of dealing with past crises, including medical crises, such as the Ebola virus outbreak in West Africa in 2014, have greatly helped in navigating our way through the pandemic situation.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In this presentation, I shall try to show how the medical content related to COVID-19 has developed on Wikipedia. I will mainly focus on the English language Wikipedia, but I will also talk about various translation initiatives and about the medical content in language editions other than English.</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e8b5d32750_1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e8b5d32750_1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e8b5d32750_1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e8b5d32750_1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e8b5d32750_1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e8b5d32750_1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e8b5d32750_1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e8b5d32750_1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e8b5d32750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e8b5d32750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e8b5d32750_1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e8b5d32750_1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bd8b7b08b8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2bd8b7b08b8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e8b5d32750_1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e8b5d32750_1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e8b5d32750_1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e8b5d32750_1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e8b5d32750_1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e8b5d32750_1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bd8b7b08b8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2bd8b7b08b8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Here is an overview of the talk. I am starting by zooming in on how Wikipedia - and the English version in particular (the red rectangle) - has developed content related to the COVID-19 disease, the pandemic and the underlying virus. Daniel will then zoom out to provide examples of COVID-19 coverage in other languages and other Wikimedia projects. We hope that this will lead to a fruitful discussion.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e8b5d32750_1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e8b5d32750_1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e8b5d32750_1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e8b5d32750_1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e8b5d32750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e8b5d32750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be0d06b925_2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2be0d06b925_2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be0d06b925_2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2be0d06b925_2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be0d06b925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2be0d06b925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be0d06b925_2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2be0d06b925_2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be0d06b925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2be0d06b925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2be0d06b92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2be0d06b92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2be0d06b925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2be0d06b925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e8b5d32750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e8b5d32750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be0d06b925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2be0d06b92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2be0d06b925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2be0d06b925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be0d06b925_2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2be0d06b925_2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be0d06b925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2be0d06b925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e8b5d32750_1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e8b5d32750_1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bd8b7b08b8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2bd8b7b08b8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e8b5d32750_1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e8b5d32750_1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e8b5d32750_1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e8b5d32750_1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bd8b7b08b8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bd8b7b08b8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bd8b7b08b8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bd8b7b08b8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e8b5d32750_1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e8b5d32750_1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5" name="Google Shape;15;p2"/>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73"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79" name="Google Shape;79;p1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1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7"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2" name="Google Shape;22;p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p4"/>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9" name="Google Shape;29;p4"/>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0" name="Google Shape;30;p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5"/>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37" name="Google Shape;37;p5"/>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8" name="Google Shape;38;p5"/>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9" name="Google Shape;39;p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46" name="Google Shape;46;p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7"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7"/>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53" name="Google Shape;53;p7"/>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p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55"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8"/>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0" name="Google Shape;60;p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9"/>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67" name="Google Shape;67;p9"/>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8" name="Google Shape;68;p9"/>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9" name="Google Shape;69;p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p10"/>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72" name="Google Shape;72;p1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www.wikidata.org/wiki/User:Daniel_Mietchen" TargetMode="External"/><Relationship Id="rId4" Type="http://schemas.openxmlformats.org/officeDocument/2006/relationships/hyperlink" Target="https://www.polyglotgathering.com/2024/de/online/" TargetMode="External"/><Relationship Id="rId5" Type="http://schemas.openxmlformats.org/officeDocument/2006/relationships/hyperlink" Target="https://doi.org/10.5281/zenodo.10725824" TargetMode="External"/><Relationship Id="rId6" Type="http://schemas.openxmlformats.org/officeDocument/2006/relationships/hyperlink" Target="https://etherpad.wikimedia.org/p/Polyglot-Gathering-Online-2024-Wikimedia" TargetMode="External"/><Relationship Id="rId7" Type="http://schemas.openxmlformats.org/officeDocument/2006/relationships/hyperlink" Target="https://commons.wikimedia.org/wiki/File:Wikimedia_logo_family_complete-2023.svg" TargetMode="External"/><Relationship Id="rId8" Type="http://schemas.openxmlformats.org/officeDocument/2006/relationships/image" Target="../media/image2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he.m.wikiquote.org/wiki/%D7%9E%D7%92%D7%A4%D7%AA_%D7%94%D7%A7%D7%95%D7%A8%D7%95%D7%A0%D7%94" TargetMode="External"/><Relationship Id="rId4" Type="http://schemas.openxmlformats.org/officeDocument/2006/relationships/image" Target="../media/image63.png"/><Relationship Id="rId5" Type="http://schemas.openxmlformats.org/officeDocument/2006/relationships/hyperlink" Target="https://commons.wikimedia.org/wiki/File:Wikimedia_logo_family_complete-2023.svg" TargetMode="External"/><Relationship Id="rId6" Type="http://schemas.openxmlformats.org/officeDocument/2006/relationships/image" Target="../media/image24.png"/><Relationship Id="rId7" Type="http://schemas.openxmlformats.org/officeDocument/2006/relationships/hyperlink" Target="https://uk.m.wikiquote.org/wiki/%D0%94%D0%B2%D0%BE%D0%BC%D0%BE%D0%B2%D0%BD%D1%96%D1%81%D1%82%D1%8C" TargetMode="External"/><Relationship Id="rId8"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commons.wikimedia.org/wiki/File:Wikimedia_logo_family_complete-2023.svg" TargetMode="External"/><Relationship Id="rId4" Type="http://schemas.openxmlformats.org/officeDocument/2006/relationships/image" Target="../media/image24.png"/><Relationship Id="rId5" Type="http://schemas.openxmlformats.org/officeDocument/2006/relationships/hyperlink" Target="https://species.m.wikimedia.org/wiki/Artiofabula" TargetMode="External"/><Relationship Id="rId6"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commons.wikimedia.org/wiki/File:Wikimedia_logo_family_complete-2023.svg" TargetMode="External"/><Relationship Id="rId4" Type="http://schemas.openxmlformats.org/officeDocument/2006/relationships/image" Target="../media/image24.png"/><Relationship Id="rId5" Type="http://schemas.openxmlformats.org/officeDocument/2006/relationships/hyperlink" Target="https://m.mediawiki.org/wiki/Wikimedia_Hackathon_2024" TargetMode="External"/><Relationship Id="rId6"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9.png"/><Relationship Id="rId4" Type="http://schemas.openxmlformats.org/officeDocument/2006/relationships/hyperlink" Target="https://dag.m.wikipedia.org/wiki/COVID-19" TargetMode="External"/><Relationship Id="rId5" Type="http://schemas.openxmlformats.org/officeDocument/2006/relationships/image" Target="../media/image58.png"/><Relationship Id="rId6" Type="http://schemas.openxmlformats.org/officeDocument/2006/relationships/hyperlink" Target="https://commons.wikimedia.org/wiki/File:Wikimedia_logo_family_complete-2023.svg" TargetMode="External"/><Relationship Id="rId7"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s://m.wikidata.org/wiki/Wikidata:WikiProject_COVID-19/mk?uselang=mk" TargetMode="External"/><Relationship Id="rId4" Type="http://schemas.openxmlformats.org/officeDocument/2006/relationships/image" Target="../media/image23.png"/><Relationship Id="rId9" Type="http://schemas.openxmlformats.org/officeDocument/2006/relationships/image" Target="../media/image25.png"/><Relationship Id="rId5" Type="http://schemas.openxmlformats.org/officeDocument/2006/relationships/hyperlink" Target="https://commons.wikimedia.org/wiki/File:Wikimedia_logo_family_complete-2023.svg" TargetMode="External"/><Relationship Id="rId6" Type="http://schemas.openxmlformats.org/officeDocument/2006/relationships/image" Target="../media/image24.png"/><Relationship Id="rId7" Type="http://schemas.openxmlformats.org/officeDocument/2006/relationships/image" Target="../media/image22.png"/><Relationship Id="rId8" Type="http://schemas.openxmlformats.org/officeDocument/2006/relationships/hyperlink" Target="https://commons.wikimedia.org/wiki/File:Screenshot_of_the_Scholia_Topic_profile_for_text_mining_as_of_2024-02-29.png"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s://tr.m.wikivoyage.org/wiki/COVID-19_pandemisi" TargetMode="External"/><Relationship Id="rId4" Type="http://schemas.openxmlformats.org/officeDocument/2006/relationships/image" Target="../media/image59.png"/><Relationship Id="rId5" Type="http://schemas.openxmlformats.org/officeDocument/2006/relationships/hyperlink" Target="https://eo.m.wikivoyage.org/wiki/KOVIM-19" TargetMode="External"/><Relationship Id="rId6" Type="http://schemas.openxmlformats.org/officeDocument/2006/relationships/image" Target="../media/image67.png"/><Relationship Id="rId7" Type="http://schemas.openxmlformats.org/officeDocument/2006/relationships/hyperlink" Target="https://commons.wikimedia.org/wiki/File:Wikimedia_logo_family_complete-2023.svg" TargetMode="External"/><Relationship Id="rId8"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s://el.m.wikiversity.org/wiki/%CE%91%CE%BB%CF%86%CE%AC%CE%B2%CE%B7%CF%84%CE%BF/%CE%9A%CE%BF%CF%81%CE%B5%CE%B1%CF%84%CE%B9%CE%BA%CE%AC" TargetMode="External"/><Relationship Id="rId4" Type="http://schemas.openxmlformats.org/officeDocument/2006/relationships/image" Target="../media/image26.png"/><Relationship Id="rId5" Type="http://schemas.openxmlformats.org/officeDocument/2006/relationships/hyperlink" Target="https://commons.wikimedia.org/wiki/File:Wikimedia_logo_family_complete-2023.svg" TargetMode="External"/><Relationship Id="rId6"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56.png"/><Relationship Id="rId4" Type="http://schemas.openxmlformats.org/officeDocument/2006/relationships/hyperlink" Target="https://commons.wikimedia.org/wiki/File:Wikimedia_logo_family_complete-2023.svg" TargetMode="External"/><Relationship Id="rId5" Type="http://schemas.openxmlformats.org/officeDocument/2006/relationships/image" Target="../media/image24.png"/><Relationship Id="rId6" Type="http://schemas.openxmlformats.org/officeDocument/2006/relationships/hyperlink" Target="https://qu.m.wiktionary.org/wiki/ama%C3%B1achiy" TargetMode="External"/><Relationship Id="rId7" Type="http://schemas.openxmlformats.org/officeDocument/2006/relationships/image" Target="../media/image33.png"/></Relationships>
</file>

<file path=ppt/slides/_rels/slide18.xml.rels><?xml version="1.0" encoding="UTF-8" standalone="yes"?><Relationships xmlns="http://schemas.openxmlformats.org/package/2006/relationships"><Relationship Id="rId10" Type="http://schemas.openxmlformats.org/officeDocument/2006/relationships/image" Target="../media/image24.png"/><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s://ru.m.wikinews.org/wiki/%D0%9A%D0%B0%D1%82%D0%B5%D0%B3%D0%BE%D1%80%D0%B8%D1%8F:COVID-19" TargetMode="External"/><Relationship Id="rId4" Type="http://schemas.openxmlformats.org/officeDocument/2006/relationships/image" Target="../media/image68.png"/><Relationship Id="rId9" Type="http://schemas.openxmlformats.org/officeDocument/2006/relationships/hyperlink" Target="https://commons.wikimedia.org/wiki/File:Wikimedia_logo_family_complete-2023.svg" TargetMode="External"/><Relationship Id="rId5" Type="http://schemas.openxmlformats.org/officeDocument/2006/relationships/hyperlink" Target="https://ru.m.wikinews.org/wiki/%D0%9A%D0%B0%D1%82%D0%B5%D0%B3%D0%BE%D1%80%D0%B8%D1%8F:SARS-CoV-2" TargetMode="External"/><Relationship Id="rId6" Type="http://schemas.openxmlformats.org/officeDocument/2006/relationships/image" Target="../media/image65.png"/><Relationship Id="rId7" Type="http://schemas.openxmlformats.org/officeDocument/2006/relationships/hyperlink" Target="https://fi.m.wikinews.org/wiki/Kiinassa_jo_yli_200_koronavirukseen_kuollutta" TargetMode="External"/><Relationship Id="rId8" Type="http://schemas.openxmlformats.org/officeDocument/2006/relationships/image" Target="../media/image66.png"/></Relationships>
</file>

<file path=ppt/slides/_rels/slide19.xml.rels><?xml version="1.0" encoding="UTF-8" standalone="yes"?><Relationships xmlns="http://schemas.openxmlformats.org/package/2006/relationships"><Relationship Id="rId11" Type="http://schemas.openxmlformats.org/officeDocument/2006/relationships/hyperlink" Target="https://en.m.wikisource.org/wiki/Field_Notes_of_Junius_Henderson/Notebook_1" TargetMode="External"/><Relationship Id="rId10" Type="http://schemas.openxmlformats.org/officeDocument/2006/relationships/image" Target="../media/image32.png"/><Relationship Id="rId12" Type="http://schemas.openxmlformats.org/officeDocument/2006/relationships/image" Target="../media/image35.png"/><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s://commons.wikimedia.org/wiki/File:Wikimedia_logo_family_complete-2023.svg" TargetMode="External"/><Relationship Id="rId4" Type="http://schemas.openxmlformats.org/officeDocument/2006/relationships/image" Target="../media/image24.png"/><Relationship Id="rId9" Type="http://schemas.openxmlformats.org/officeDocument/2006/relationships/hyperlink" Target="https://es.m.wikisource.org/wiki/P%C3%A1gina:El_ingenioso_hidalgo_Don_Quijote_de_la_Mancha.djvu/106" TargetMode="External"/><Relationship Id="rId5" Type="http://schemas.openxmlformats.org/officeDocument/2006/relationships/hyperlink" Target="https://de.m.wikisource.org/wiki/Erlk%C3%B6nig" TargetMode="External"/><Relationship Id="rId6" Type="http://schemas.openxmlformats.org/officeDocument/2006/relationships/image" Target="../media/image29.png"/><Relationship Id="rId7" Type="http://schemas.openxmlformats.org/officeDocument/2006/relationships/hyperlink" Target="https://es.m.wikisource.org/wiki/%C3%8Dndice:El_ingenioso_hidalgo_Don_Quijote_de_la_Mancha.djvu" TargetMode="External"/><Relationship Id="rId8" Type="http://schemas.openxmlformats.org/officeDocument/2006/relationships/image" Target="../media/image27.png"/></Relationships>
</file>

<file path=ppt/slides/_rels/slide2.xml.rels><?xml version="1.0" encoding="UTF-8" standalone="yes"?><Relationships xmlns="http://schemas.openxmlformats.org/package/2006/relationships"><Relationship Id="rId11" Type="http://schemas.openxmlformats.org/officeDocument/2006/relationships/hyperlink" Target="https://commons.wikimedia.org/wiki/File:Korean_wikipedia_corona_banner.png" TargetMode="External"/><Relationship Id="rId10" Type="http://schemas.openxmlformats.org/officeDocument/2006/relationships/image" Target="../media/image11.png"/><Relationship Id="rId13" Type="http://schemas.openxmlformats.org/officeDocument/2006/relationships/hyperlink" Target="https://commons.wikimedia.org/wiki/File:Logo_Wikipedia_Ti%E1%BA%BFng_Vi%E1%BB%87t_ch%E1%BB%91ng_d%E1%BB%8Bch_COVID-19.png" TargetMode="External"/><Relationship Id="rId12" Type="http://schemas.openxmlformats.org/officeDocument/2006/relationships/image" Target="../media/image5.png"/><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hyperlink" Target="https://commons.wikimedia.org/wiki/File:WikiProject_COVID-19_Urdu_Logo.svg" TargetMode="External"/><Relationship Id="rId15" Type="http://schemas.openxmlformats.org/officeDocument/2006/relationships/hyperlink" Target="https://commons.wikimedia.org/wiki/File:Logo_da_Wikip%C3%A9dia_na_quarentena.svg" TargetMode="External"/><Relationship Id="rId14" Type="http://schemas.openxmlformats.org/officeDocument/2006/relationships/image" Target="../media/image19.png"/><Relationship Id="rId17" Type="http://schemas.openxmlformats.org/officeDocument/2006/relationships/hyperlink" Target="https://commons.wikimedia.org/wiki/File:Wiki_Cuarentena_logo.svg" TargetMode="External"/><Relationship Id="rId16" Type="http://schemas.openxmlformats.org/officeDocument/2006/relationships/image" Target="../media/image18.png"/><Relationship Id="rId5" Type="http://schemas.openxmlformats.org/officeDocument/2006/relationships/hyperlink" Target="https://meta.m.wikimedia.org/wiki/Special:SiteMatrix" TargetMode="External"/><Relationship Id="rId19" Type="http://schemas.openxmlformats.org/officeDocument/2006/relationships/image" Target="../media/image17.png"/><Relationship Id="rId6" Type="http://schemas.openxmlformats.org/officeDocument/2006/relationships/image" Target="../media/image1.png"/><Relationship Id="rId18" Type="http://schemas.openxmlformats.org/officeDocument/2006/relationships/image" Target="../media/image14.png"/><Relationship Id="rId7" Type="http://schemas.openxmlformats.org/officeDocument/2006/relationships/hyperlink" Target="https://commons.wikimedia.org/wiki/File:Wikiproject_COVID-19_-_logo.svg" TargetMode="External"/><Relationship Id="rId8" Type="http://schemas.openxmlformats.org/officeDocument/2006/relationships/image" Target="../media/image8.png"/></Relationships>
</file>

<file path=ppt/slides/_rels/slide20.xml.rels><?xml version="1.0" encoding="UTF-8" standalone="yes"?><Relationships xmlns="http://schemas.openxmlformats.org/package/2006/relationships"><Relationship Id="rId11" Type="http://schemas.openxmlformats.org/officeDocument/2006/relationships/image" Target="../media/image28.gif"/><Relationship Id="rId10" Type="http://schemas.openxmlformats.org/officeDocument/2006/relationships/hyperlink" Target="https://commons.wikimedia.org/wiki/File:Latin_alphabet_on_a_14_segement_display.gif" TargetMode="External"/><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s://commons.wikimedia.org/wiki/Category:COVID-19_guideline_cartoons_by_Anika_Nawar_Eeha_and_Abdullah_Al_Mamun_in_Bengali" TargetMode="External"/><Relationship Id="rId4" Type="http://schemas.openxmlformats.org/officeDocument/2006/relationships/image" Target="../media/image55.png"/><Relationship Id="rId9" Type="http://schemas.openxmlformats.org/officeDocument/2006/relationships/image" Target="../media/image24.png"/><Relationship Id="rId5" Type="http://schemas.openxmlformats.org/officeDocument/2006/relationships/hyperlink" Target="https://sw.wikipedia.org/wiki/Picha:Stop_the_Spread_of_Germs_updated_(Swahili).pdf" TargetMode="External"/><Relationship Id="rId6" Type="http://schemas.openxmlformats.org/officeDocument/2006/relationships/image" Target="../media/image34.jpg"/><Relationship Id="rId7" Type="http://schemas.openxmlformats.org/officeDocument/2006/relationships/image" Target="../media/image31.png"/><Relationship Id="rId8" Type="http://schemas.openxmlformats.org/officeDocument/2006/relationships/hyperlink" Target="https://commons.wikimedia.org/wiki/File:Wikimedia_logo_family_complete-2023.svg" TargetMode="External"/></Relationships>
</file>

<file path=ppt/slides/_rels/slide21.xml.rels><?xml version="1.0" encoding="UTF-8" standalone="yes"?><Relationships xmlns="http://schemas.openxmlformats.org/package/2006/relationships"><Relationship Id="rId10" Type="http://schemas.openxmlformats.org/officeDocument/2006/relationships/image" Target="../media/image36.png"/><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zh.m.wikipedia.org/zh-cn/%E7%BB%B4%E5%9F%BA%E5%AA%92%E4%BD%93%E5%AF%B92019%E5%86%A0%E7%8A%B6%E7%97%85%E6%AF%92%E7%97%85%E7%96%AB%E6%83%85%E7%9A%84%E5%8F%8D%E5%BA%94?uselang=zh" TargetMode="External"/><Relationship Id="rId4" Type="http://schemas.openxmlformats.org/officeDocument/2006/relationships/image" Target="../media/image37.png"/><Relationship Id="rId9" Type="http://schemas.openxmlformats.org/officeDocument/2006/relationships/image" Target="../media/image60.png"/><Relationship Id="rId5" Type="http://schemas.openxmlformats.org/officeDocument/2006/relationships/hyperlink" Target="https://ky.m.wikipedia.org/wiki/COVID-19_%D0%BF%D0%B0%D0%BD%D0%B4%D0%B5%D0%BC%D0%B8%D1%8F%D1%81%D1%8B?uselang=ky" TargetMode="External"/><Relationship Id="rId6" Type="http://schemas.openxmlformats.org/officeDocument/2006/relationships/image" Target="../media/image64.png"/><Relationship Id="rId7" Type="http://schemas.openxmlformats.org/officeDocument/2006/relationships/hyperlink" Target="https://commons.wikimedia.org/wiki/File:Wikimedia_logo_family_complete-2023.svg" TargetMode="External"/><Relationship Id="rId8"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s://en.m.wikipedia.org/wiki/Wikipedia:WikiProject_Medicine/Translation_task_force/Ebola_translation_task_force" TargetMode="External"/><Relationship Id="rId4" Type="http://schemas.openxmlformats.org/officeDocument/2006/relationships/image" Target="../media/image40.png"/><Relationship Id="rId5" Type="http://schemas.openxmlformats.org/officeDocument/2006/relationships/image" Target="../media/image43.png"/><Relationship Id="rId6" Type="http://schemas.openxmlformats.org/officeDocument/2006/relationships/hyperlink" Target="https://commons.wikimedia.org/wiki/File:Wikimedia_logo_family_complete-2023.svg" TargetMode="External"/><Relationship Id="rId7" Type="http://schemas.openxmlformats.org/officeDocument/2006/relationships/image" Target="../media/image24.png"/></Relationships>
</file>

<file path=ppt/slides/_rels/slide23.xml.rels><?xml version="1.0" encoding="UTF-8" standalone="yes"?><Relationships xmlns="http://schemas.openxmlformats.org/package/2006/relationships"><Relationship Id="rId10" Type="http://schemas.openxmlformats.org/officeDocument/2006/relationships/image" Target="../media/image62.png"/><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s://meta.m.wikimedia.org/wiki/Wikimedians_of_Turkic_Languages_User_Group/tk" TargetMode="External"/><Relationship Id="rId4" Type="http://schemas.openxmlformats.org/officeDocument/2006/relationships/image" Target="../media/image39.png"/><Relationship Id="rId9" Type="http://schemas.openxmlformats.org/officeDocument/2006/relationships/hyperlink" Target="https://commons.wikimedia.org/wiki/File:Yor%C3%B9b%C3%A1_Wikimedians_User_Group.svg" TargetMode="External"/><Relationship Id="rId5" Type="http://schemas.openxmlformats.org/officeDocument/2006/relationships/hyperlink" Target="https://commons.wikimedia.org/wiki/File:Wikimedia_Language_Diversity_Hub_logo.svg" TargetMode="External"/><Relationship Id="rId6" Type="http://schemas.openxmlformats.org/officeDocument/2006/relationships/image" Target="../media/image53.png"/><Relationship Id="rId7" Type="http://schemas.openxmlformats.org/officeDocument/2006/relationships/hyperlink" Target="https://meta.m.wikimedia.org/wiki/Wikitongues" TargetMode="External"/><Relationship Id="rId8"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s://id.m.wikipedia.org/wiki/Kategori:User_fr" TargetMode="Externa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s://ordia.toolforge.org/" TargetMode="External"/><Relationship Id="rId4" Type="http://schemas.openxmlformats.org/officeDocument/2006/relationships/hyperlink" Target="https://ordia.toolforge.org/language/" TargetMode="External"/><Relationship Id="rId5" Type="http://schemas.openxmlformats.org/officeDocument/2006/relationships/image" Target="../media/image41.png"/><Relationship Id="rId6" Type="http://schemas.openxmlformats.org/officeDocument/2006/relationships/hyperlink" Target="https://ordia.toolforge.org/L25779" TargetMode="External"/><Relationship Id="rId7"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s://lingualibre.org/" TargetMode="External"/><Relationship Id="rId4" Type="http://schemas.openxmlformats.org/officeDocument/2006/relationships/hyperlink" Target="https://lingualibre.org/" TargetMode="External"/><Relationship Id="rId5" Type="http://schemas.openxmlformats.org/officeDocument/2006/relationships/image" Target="../media/image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hyperlink" Target="https://commons.wikimedia.org/wiki/File:Wikipedia_Community_cartoon_-_high_quality.png" TargetMode="Externa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hyperlink" Target="https://en.m.wikibooks.org/wiki/Wikibooks:Correct_typos_in_one_click/14" TargetMode="Externa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s://commons.m.wikimedia.org/wiki/Category:Spelling_mistakes_by_language" TargetMode="External"/><Relationship Id="rId4" Type="http://schemas.openxmlformats.org/officeDocument/2006/relationships/image" Target="../media/image50.png"/><Relationship Id="rId5" Type="http://schemas.openxmlformats.org/officeDocument/2006/relationships/hyperlink" Target="https://commons.wikimedia.org/wiki/File:M%C3%BCnchen,_Flughafen,_Handgep%C3%A4ckskarren,_1.jpeg" TargetMode="External"/><Relationship Id="rId6" Type="http://schemas.openxmlformats.org/officeDocument/2006/relationships/image" Target="../media/image6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s://wikimedia.org" TargetMode="External"/><Relationship Id="rId4" Type="http://schemas.openxmlformats.org/officeDocument/2006/relationships/image" Target="../media/image3.png"/><Relationship Id="rId5" Type="http://schemas.openxmlformats.org/officeDocument/2006/relationships/hyperlink" Target="https://wikimedia.org"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hyperlink" Target="https://machtsinn.toolforge.org/?lang=1412" TargetMode="Externa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54.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hyperlink" Target="https://dicare.toolforge.org/lexemes/challenge.php" TargetMode="Externa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hyperlink" Target="https://commons.wikimedia.org/wiki/File:Scholia_page_for_missing_information_related_to_an_author_profile_as_of_2019-12-02_at_20.47.22_(cropped).png" TargetMode="External"/><Relationship Id="rId4" Type="http://schemas.openxmlformats.org/officeDocument/2006/relationships/image" Target="../media/image57.png"/><Relationship Id="rId5" Type="http://schemas.openxmlformats.org/officeDocument/2006/relationships/hyperlink" Target="https://commons.wikimedia.org/wiki/File:Scholia_comparison_page_for_seven_people_named_Li_Li_as_of_2019-12-02_(cropped).png" TargetMode="External"/><Relationship Id="rId6" Type="http://schemas.openxmlformats.org/officeDocument/2006/relationships/image" Target="../media/image5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hyperlink" Target="https://doi.org/10.5281/zenodo.10725824" TargetMode="External"/><Relationship Id="rId4" Type="http://schemas.openxmlformats.org/officeDocument/2006/relationships/hyperlink" Target="https://doi.org/10.5281/zenodo.5201623"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4.png"/><Relationship Id="rId5" Type="http://schemas.openxmlformats.org/officeDocument/2006/relationships/hyperlink" Target="https://meta.m.wikimedia.org/wiki/Special:SiteMatrix" TargetMode="External"/><Relationship Id="rId6" Type="http://schemas.openxmlformats.org/officeDocument/2006/relationships/image" Target="../media/image1.png"/><Relationship Id="rId7" Type="http://schemas.openxmlformats.org/officeDocument/2006/relationships/hyperlink" Target="https://meta.wikimedia.org/wiki/Special:SiteMatrix"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s://commons.wikimedia.org/wiki/File:Wikimedia_logo_family_complete-2023.svg" TargetMode="Externa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11" Type="http://schemas.openxmlformats.org/officeDocument/2006/relationships/hyperlink" Target="https://wikimania.m.wikimedia.org/wiki/2024:Wikimania" TargetMode="External"/><Relationship Id="rId10" Type="http://schemas.openxmlformats.org/officeDocument/2006/relationships/image" Target="../media/image24.png"/><Relationship Id="rId12" Type="http://schemas.openxmlformats.org/officeDocument/2006/relationships/image" Target="../media/image9.png"/><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wikimania.m.wikimedia.org/w/index.php?title=2020:Wikimania/th&amp;uselang=th&amp;mobileaction=toggle_view_mobile" TargetMode="External"/><Relationship Id="rId4" Type="http://schemas.openxmlformats.org/officeDocument/2006/relationships/image" Target="../media/image2.png"/><Relationship Id="rId9" Type="http://schemas.openxmlformats.org/officeDocument/2006/relationships/hyperlink" Target="https://commons.wikimedia.org/wiki/File:Wikimedia_logo_family_complete-2023.svg" TargetMode="External"/><Relationship Id="rId5" Type="http://schemas.openxmlformats.org/officeDocument/2006/relationships/hyperlink" Target="https://wikimania.m.wikimedia.org/w/index.php?title=2021:Moving_Wikimania_to_a_Virtual_Event/ca&amp;mobileaction=toggle_view_mobile&amp;uselang=ca" TargetMode="External"/><Relationship Id="rId6" Type="http://schemas.openxmlformats.org/officeDocument/2006/relationships/image" Target="../media/image13.png"/><Relationship Id="rId7" Type="http://schemas.openxmlformats.org/officeDocument/2006/relationships/hyperlink" Target="https://wikimania.m.wikimedia.org/wiki/Wikimania/sv" TargetMode="External"/><Relationship Id="rId8"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commons.wikimedia.org/wiki/File:Wikimedia_logo_family_complete-2023.svg" TargetMode="External"/><Relationship Id="rId4" Type="http://schemas.openxmlformats.org/officeDocument/2006/relationships/image" Target="../media/image24.png"/><Relationship Id="rId5" Type="http://schemas.openxmlformats.org/officeDocument/2006/relationships/hyperlink" Target="https://m.wikifunctions.org/wiki/Special:ViewObject/en/Z12186" TargetMode="External"/><Relationship Id="rId6"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bn.m.wikibooks.org/wiki/%E0%A6%89%E0%A6%87%E0%A6%95%E0%A6%BF%E0%A6%B6%E0%A7%88%E0%A6%B6%E0%A6%AC:%E0%A6%87%E0%A6%82%E0%A6%B0%E0%A7%87%E0%A6%9C%E0%A6%BF_%E0%A6%AC%E0%A6%B0%E0%A7%8D%E0%A6%A3%E0%A6%AE%E0%A6%BE%E0%A6%B2%E0%A6%BE/B" TargetMode="External"/><Relationship Id="rId4" Type="http://schemas.openxmlformats.org/officeDocument/2006/relationships/image" Target="../media/image7.png"/><Relationship Id="rId5" Type="http://schemas.openxmlformats.org/officeDocument/2006/relationships/hyperlink" Target="https://commons.wikimedia.org/wiki/File:Wikimedia_logo_family_complete-2023.svg" TargetMode="External"/><Relationship Id="rId6"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meta.m.wikimedia.org/wiki/COVID-19/ja?uselang=ja" TargetMode="External"/><Relationship Id="rId4" Type="http://schemas.openxmlformats.org/officeDocument/2006/relationships/image" Target="../media/image12.png"/><Relationship Id="rId5" Type="http://schemas.openxmlformats.org/officeDocument/2006/relationships/hyperlink" Target="https://commons.wikimedia.org/wiki/File:Stopcovid19.svg" TargetMode="External"/><Relationship Id="rId6" Type="http://schemas.openxmlformats.org/officeDocument/2006/relationships/image" Target="../media/image10.png"/><Relationship Id="rId7" Type="http://schemas.openxmlformats.org/officeDocument/2006/relationships/hyperlink" Target="https://commons.wikimedia.org/wiki/File:Wikimedia_logo_family_complete-2023.svg" TargetMode="External"/><Relationship Id="rId8"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3"/>
          <p:cNvSpPr txBox="1"/>
          <p:nvPr>
            <p:ph type="ctrTitle"/>
          </p:nvPr>
        </p:nvSpPr>
        <p:spPr>
          <a:xfrm>
            <a:off x="348450" y="1246250"/>
            <a:ext cx="5061300" cy="2818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Engaging with language diversity via the Wikipedia ecosystem</a:t>
            </a:r>
            <a:endParaRPr/>
          </a:p>
        </p:txBody>
      </p:sp>
      <p:sp>
        <p:nvSpPr>
          <p:cNvPr id="87" name="Google Shape;87;p13"/>
          <p:cNvSpPr txBox="1"/>
          <p:nvPr>
            <p:ph idx="1" type="subTitle"/>
          </p:nvPr>
        </p:nvSpPr>
        <p:spPr>
          <a:xfrm>
            <a:off x="729625" y="4315900"/>
            <a:ext cx="7688100" cy="726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u="sng">
                <a:solidFill>
                  <a:schemeClr val="hlink"/>
                </a:solidFill>
                <a:hlinkClick r:id="rId3"/>
              </a:rPr>
              <a:t>Daniel Mietchen</a:t>
            </a:r>
            <a:r>
              <a:rPr lang="en-GB"/>
              <a:t>, </a:t>
            </a:r>
            <a:r>
              <a:rPr lang="en-GB" u="sng">
                <a:solidFill>
                  <a:schemeClr val="hlink"/>
                </a:solidFill>
                <a:hlinkClick r:id="rId4"/>
              </a:rPr>
              <a:t>Polyglot Gathering Online 2024</a:t>
            </a:r>
            <a:r>
              <a:rPr lang="en-GB"/>
              <a:t>, 29 February 2024</a:t>
            </a:r>
            <a:endParaRPr/>
          </a:p>
          <a:p>
            <a:pPr indent="0" lvl="0" marL="0" rtl="0" algn="l">
              <a:spcBef>
                <a:spcPts val="0"/>
              </a:spcBef>
              <a:spcAft>
                <a:spcPts val="0"/>
              </a:spcAft>
              <a:buNone/>
            </a:pPr>
            <a:r>
              <a:rPr lang="en-GB"/>
              <a:t>DOI: </a:t>
            </a:r>
            <a:r>
              <a:rPr lang="en-GB" u="sng">
                <a:solidFill>
                  <a:schemeClr val="hlink"/>
                </a:solidFill>
                <a:hlinkClick r:id="rId5"/>
              </a:rPr>
              <a:t>10.5281/zenodo.10725824</a:t>
            </a:r>
            <a:r>
              <a:rPr lang="en-GB"/>
              <a:t> / </a:t>
            </a:r>
            <a:r>
              <a:rPr lang="en-GB" u="sng">
                <a:solidFill>
                  <a:schemeClr val="hlink"/>
                </a:solidFill>
                <a:hlinkClick r:id="rId6"/>
              </a:rPr>
              <a:t>Etherpad for discussion</a:t>
            </a:r>
            <a:endParaRPr/>
          </a:p>
        </p:txBody>
      </p:sp>
      <p:pic>
        <p:nvPicPr>
          <p:cNvPr id="88" name="Google Shape;88;p13">
            <a:hlinkClick r:id="rId7"/>
          </p:cNvPr>
          <p:cNvPicPr preferRelativeResize="0"/>
          <p:nvPr/>
        </p:nvPicPr>
        <p:blipFill>
          <a:blip r:embed="rId8">
            <a:alphaModFix/>
          </a:blip>
          <a:stretch>
            <a:fillRect/>
          </a:stretch>
        </p:blipFill>
        <p:spPr>
          <a:xfrm>
            <a:off x="5562150" y="838200"/>
            <a:ext cx="3429451" cy="34294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2"/>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Wikiquote</a:t>
            </a:r>
            <a:endParaRPr/>
          </a:p>
        </p:txBody>
      </p:sp>
      <p:pic>
        <p:nvPicPr>
          <p:cNvPr id="178" name="Google Shape;178;p22">
            <a:hlinkClick r:id="rId3"/>
          </p:cNvPr>
          <p:cNvPicPr preferRelativeResize="0"/>
          <p:nvPr/>
        </p:nvPicPr>
        <p:blipFill>
          <a:blip r:embed="rId4">
            <a:alphaModFix/>
          </a:blip>
          <a:stretch>
            <a:fillRect/>
          </a:stretch>
        </p:blipFill>
        <p:spPr>
          <a:xfrm>
            <a:off x="4063250" y="1853850"/>
            <a:ext cx="4885602" cy="2984850"/>
          </a:xfrm>
          <a:prstGeom prst="rect">
            <a:avLst/>
          </a:prstGeom>
          <a:noFill/>
          <a:ln>
            <a:noFill/>
          </a:ln>
        </p:spPr>
      </p:pic>
      <p:pic>
        <p:nvPicPr>
          <p:cNvPr id="179" name="Google Shape;179;p22">
            <a:hlinkClick r:id="rId5"/>
          </p:cNvPr>
          <p:cNvPicPr preferRelativeResize="0"/>
          <p:nvPr/>
        </p:nvPicPr>
        <p:blipFill>
          <a:blip r:embed="rId6">
            <a:alphaModFix/>
          </a:blip>
          <a:stretch>
            <a:fillRect/>
          </a:stretch>
        </p:blipFill>
        <p:spPr>
          <a:xfrm>
            <a:off x="-450" y="0"/>
            <a:ext cx="1241999" cy="1241999"/>
          </a:xfrm>
          <a:prstGeom prst="rect">
            <a:avLst/>
          </a:prstGeom>
          <a:noFill/>
          <a:ln>
            <a:noFill/>
          </a:ln>
        </p:spPr>
      </p:pic>
      <p:pic>
        <p:nvPicPr>
          <p:cNvPr id="180" name="Google Shape;180;p22">
            <a:hlinkClick r:id="rId7"/>
          </p:cNvPr>
          <p:cNvPicPr preferRelativeResize="0"/>
          <p:nvPr/>
        </p:nvPicPr>
        <p:blipFill>
          <a:blip r:embed="rId8">
            <a:alphaModFix/>
          </a:blip>
          <a:stretch>
            <a:fillRect/>
          </a:stretch>
        </p:blipFill>
        <p:spPr>
          <a:xfrm>
            <a:off x="152400" y="2006250"/>
            <a:ext cx="3152728" cy="2984851"/>
          </a:xfrm>
          <a:prstGeom prst="rect">
            <a:avLst/>
          </a:prstGeom>
          <a:noFill/>
          <a:ln>
            <a:noFill/>
          </a:ln>
        </p:spPr>
      </p:pic>
      <p:sp>
        <p:nvSpPr>
          <p:cNvPr id="181" name="Google Shape;181;p22"/>
          <p:cNvSpPr txBox="1"/>
          <p:nvPr>
            <p:ph idx="1" type="body"/>
          </p:nvPr>
        </p:nvSpPr>
        <p:spPr>
          <a:xfrm>
            <a:off x="3929850" y="478675"/>
            <a:ext cx="5019000" cy="11541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GB"/>
              <a:t>left: page about bilingualism on the Ukrainian Wikiquote, with banner inviting to a folklore-themed photo contest</a:t>
            </a:r>
            <a:endParaRPr/>
          </a:p>
          <a:p>
            <a:pPr indent="-311150" lvl="0" marL="457200" rtl="0" algn="l">
              <a:spcBef>
                <a:spcPts val="0"/>
              </a:spcBef>
              <a:spcAft>
                <a:spcPts val="0"/>
              </a:spcAft>
              <a:buSzPts val="1300"/>
              <a:buChar char="●"/>
            </a:pPr>
            <a:r>
              <a:rPr lang="en-GB"/>
              <a:t>right: Hebrew Wikiquote on COVID-19</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3"/>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Wikispecies</a:t>
            </a:r>
            <a:endParaRPr/>
          </a:p>
        </p:txBody>
      </p:sp>
      <p:pic>
        <p:nvPicPr>
          <p:cNvPr id="187" name="Google Shape;187;p23">
            <a:hlinkClick r:id="rId3"/>
          </p:cNvPr>
          <p:cNvPicPr preferRelativeResize="0"/>
          <p:nvPr/>
        </p:nvPicPr>
        <p:blipFill>
          <a:blip r:embed="rId4">
            <a:alphaModFix/>
          </a:blip>
          <a:stretch>
            <a:fillRect/>
          </a:stretch>
        </p:blipFill>
        <p:spPr>
          <a:xfrm>
            <a:off x="-450" y="0"/>
            <a:ext cx="1241999" cy="1241999"/>
          </a:xfrm>
          <a:prstGeom prst="rect">
            <a:avLst/>
          </a:prstGeom>
          <a:noFill/>
          <a:ln>
            <a:noFill/>
          </a:ln>
        </p:spPr>
      </p:pic>
      <p:pic>
        <p:nvPicPr>
          <p:cNvPr id="188" name="Google Shape;188;p23">
            <a:hlinkClick r:id="rId5"/>
          </p:cNvPr>
          <p:cNvPicPr preferRelativeResize="0"/>
          <p:nvPr/>
        </p:nvPicPr>
        <p:blipFill>
          <a:blip r:embed="rId6">
            <a:alphaModFix/>
          </a:blip>
          <a:stretch>
            <a:fillRect/>
          </a:stretch>
        </p:blipFill>
        <p:spPr>
          <a:xfrm>
            <a:off x="3439145" y="217825"/>
            <a:ext cx="5374658" cy="4849475"/>
          </a:xfrm>
          <a:prstGeom prst="rect">
            <a:avLst/>
          </a:prstGeom>
          <a:noFill/>
          <a:ln>
            <a:noFill/>
          </a:ln>
        </p:spPr>
      </p:pic>
      <p:sp>
        <p:nvSpPr>
          <p:cNvPr id="189" name="Google Shape;189;p23"/>
          <p:cNvSpPr txBox="1"/>
          <p:nvPr>
            <p:ph idx="1" type="body"/>
          </p:nvPr>
        </p:nvSpPr>
        <p:spPr>
          <a:xfrm>
            <a:off x="729450" y="2078875"/>
            <a:ext cx="2728800" cy="27009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GB"/>
              <a:t>etymology for taxonomic names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4"/>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MediaWiki</a:t>
            </a:r>
            <a:endParaRPr/>
          </a:p>
        </p:txBody>
      </p:sp>
      <p:pic>
        <p:nvPicPr>
          <p:cNvPr id="195" name="Google Shape;195;p24">
            <a:hlinkClick r:id="rId3"/>
          </p:cNvPr>
          <p:cNvPicPr preferRelativeResize="0"/>
          <p:nvPr/>
        </p:nvPicPr>
        <p:blipFill>
          <a:blip r:embed="rId4">
            <a:alphaModFix/>
          </a:blip>
          <a:stretch>
            <a:fillRect/>
          </a:stretch>
        </p:blipFill>
        <p:spPr>
          <a:xfrm>
            <a:off x="-450" y="0"/>
            <a:ext cx="1241999" cy="1241999"/>
          </a:xfrm>
          <a:prstGeom prst="rect">
            <a:avLst/>
          </a:prstGeom>
          <a:noFill/>
          <a:ln>
            <a:noFill/>
          </a:ln>
        </p:spPr>
      </p:pic>
      <p:pic>
        <p:nvPicPr>
          <p:cNvPr id="196" name="Google Shape;196;p24">
            <a:hlinkClick r:id="rId5"/>
          </p:cNvPr>
          <p:cNvPicPr preferRelativeResize="0"/>
          <p:nvPr/>
        </p:nvPicPr>
        <p:blipFill>
          <a:blip r:embed="rId6">
            <a:alphaModFix/>
          </a:blip>
          <a:stretch>
            <a:fillRect/>
          </a:stretch>
        </p:blipFill>
        <p:spPr>
          <a:xfrm>
            <a:off x="3078453" y="382000"/>
            <a:ext cx="5764099" cy="4707350"/>
          </a:xfrm>
          <a:prstGeom prst="rect">
            <a:avLst/>
          </a:prstGeom>
          <a:noFill/>
          <a:ln>
            <a:noFill/>
          </a:ln>
        </p:spPr>
      </p:pic>
      <p:sp>
        <p:nvSpPr>
          <p:cNvPr id="197" name="Google Shape;197;p24"/>
          <p:cNvSpPr txBox="1"/>
          <p:nvPr>
            <p:ph idx="1" type="body"/>
          </p:nvPr>
        </p:nvSpPr>
        <p:spPr>
          <a:xfrm>
            <a:off x="729450" y="2078875"/>
            <a:ext cx="2728800" cy="27009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GB"/>
              <a:t>multilingual information for attendees of the Wikimedia Hackathon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25"/>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Incubator</a:t>
            </a:r>
            <a:endParaRPr/>
          </a:p>
        </p:txBody>
      </p:sp>
      <p:pic>
        <p:nvPicPr>
          <p:cNvPr id="203" name="Google Shape;203;p25"/>
          <p:cNvPicPr preferRelativeResize="0"/>
          <p:nvPr/>
        </p:nvPicPr>
        <p:blipFill>
          <a:blip r:embed="rId3">
            <a:alphaModFix/>
          </a:blip>
          <a:stretch>
            <a:fillRect/>
          </a:stretch>
        </p:blipFill>
        <p:spPr>
          <a:xfrm>
            <a:off x="152400" y="2006250"/>
            <a:ext cx="3935471" cy="2984850"/>
          </a:xfrm>
          <a:prstGeom prst="rect">
            <a:avLst/>
          </a:prstGeom>
          <a:noFill/>
          <a:ln>
            <a:noFill/>
          </a:ln>
        </p:spPr>
      </p:pic>
      <p:pic>
        <p:nvPicPr>
          <p:cNvPr id="204" name="Google Shape;204;p25">
            <a:hlinkClick r:id="rId4"/>
          </p:cNvPr>
          <p:cNvPicPr preferRelativeResize="0"/>
          <p:nvPr/>
        </p:nvPicPr>
        <p:blipFill>
          <a:blip r:embed="rId5">
            <a:alphaModFix/>
          </a:blip>
          <a:stretch>
            <a:fillRect/>
          </a:stretch>
        </p:blipFill>
        <p:spPr>
          <a:xfrm>
            <a:off x="4240271" y="2006250"/>
            <a:ext cx="4751332" cy="2730382"/>
          </a:xfrm>
          <a:prstGeom prst="rect">
            <a:avLst/>
          </a:prstGeom>
          <a:noFill/>
          <a:ln>
            <a:noFill/>
          </a:ln>
        </p:spPr>
      </p:pic>
      <p:pic>
        <p:nvPicPr>
          <p:cNvPr id="205" name="Google Shape;205;p25">
            <a:hlinkClick r:id="rId6"/>
          </p:cNvPr>
          <p:cNvPicPr preferRelativeResize="0"/>
          <p:nvPr/>
        </p:nvPicPr>
        <p:blipFill>
          <a:blip r:embed="rId7">
            <a:alphaModFix/>
          </a:blip>
          <a:stretch>
            <a:fillRect/>
          </a:stretch>
        </p:blipFill>
        <p:spPr>
          <a:xfrm>
            <a:off x="-450" y="0"/>
            <a:ext cx="1241999" cy="1241999"/>
          </a:xfrm>
          <a:prstGeom prst="rect">
            <a:avLst/>
          </a:prstGeom>
          <a:noFill/>
          <a:ln>
            <a:noFill/>
          </a:ln>
        </p:spPr>
      </p:pic>
      <p:sp>
        <p:nvSpPr>
          <p:cNvPr id="206" name="Google Shape;206;p25"/>
          <p:cNvSpPr txBox="1"/>
          <p:nvPr>
            <p:ph idx="1" type="body"/>
          </p:nvPr>
        </p:nvSpPr>
        <p:spPr>
          <a:xfrm>
            <a:off x="3625050" y="554875"/>
            <a:ext cx="5173200" cy="11778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GB"/>
              <a:t>content in languages for which no dedicated wiki exists can be prepared in the Incubator</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26"/>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Wikidata</a:t>
            </a:r>
            <a:endParaRPr/>
          </a:p>
        </p:txBody>
      </p:sp>
      <p:pic>
        <p:nvPicPr>
          <p:cNvPr id="212" name="Google Shape;212;p26">
            <a:hlinkClick r:id="rId3"/>
          </p:cNvPr>
          <p:cNvPicPr preferRelativeResize="0"/>
          <p:nvPr/>
        </p:nvPicPr>
        <p:blipFill>
          <a:blip r:embed="rId4">
            <a:alphaModFix/>
          </a:blip>
          <a:stretch>
            <a:fillRect/>
          </a:stretch>
        </p:blipFill>
        <p:spPr>
          <a:xfrm>
            <a:off x="65699" y="2028700"/>
            <a:ext cx="4237051" cy="2784699"/>
          </a:xfrm>
          <a:prstGeom prst="rect">
            <a:avLst/>
          </a:prstGeom>
          <a:noFill/>
          <a:ln>
            <a:noFill/>
          </a:ln>
        </p:spPr>
      </p:pic>
      <p:pic>
        <p:nvPicPr>
          <p:cNvPr id="213" name="Google Shape;213;p26">
            <a:hlinkClick r:id="rId5"/>
          </p:cNvPr>
          <p:cNvPicPr preferRelativeResize="0"/>
          <p:nvPr/>
        </p:nvPicPr>
        <p:blipFill>
          <a:blip r:embed="rId6">
            <a:alphaModFix/>
          </a:blip>
          <a:stretch>
            <a:fillRect/>
          </a:stretch>
        </p:blipFill>
        <p:spPr>
          <a:xfrm>
            <a:off x="-450" y="0"/>
            <a:ext cx="1241999" cy="1241999"/>
          </a:xfrm>
          <a:prstGeom prst="rect">
            <a:avLst/>
          </a:prstGeom>
          <a:noFill/>
          <a:ln>
            <a:noFill/>
          </a:ln>
        </p:spPr>
      </p:pic>
      <p:pic>
        <p:nvPicPr>
          <p:cNvPr id="214" name="Google Shape;214;p26"/>
          <p:cNvPicPr preferRelativeResize="0"/>
          <p:nvPr/>
        </p:nvPicPr>
        <p:blipFill>
          <a:blip r:embed="rId7">
            <a:alphaModFix/>
          </a:blip>
          <a:stretch>
            <a:fillRect/>
          </a:stretch>
        </p:blipFill>
        <p:spPr>
          <a:xfrm>
            <a:off x="2527125" y="38100"/>
            <a:ext cx="5854876" cy="2371225"/>
          </a:xfrm>
          <a:prstGeom prst="rect">
            <a:avLst/>
          </a:prstGeom>
          <a:noFill/>
          <a:ln>
            <a:noFill/>
          </a:ln>
        </p:spPr>
      </p:pic>
      <p:sp>
        <p:nvSpPr>
          <p:cNvPr id="215" name="Google Shape;215;p26"/>
          <p:cNvSpPr txBox="1"/>
          <p:nvPr>
            <p:ph idx="1" type="body"/>
          </p:nvPr>
        </p:nvSpPr>
        <p:spPr>
          <a:xfrm>
            <a:off x="4691850" y="2536075"/>
            <a:ext cx="3321300" cy="22527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GB"/>
              <a:t>top: Wikidata query service with autocompletion and autosuggestion in Hindi</a:t>
            </a:r>
            <a:endParaRPr/>
          </a:p>
          <a:p>
            <a:pPr indent="-311150" lvl="0" marL="457200" rtl="0" algn="l">
              <a:spcBef>
                <a:spcPts val="0"/>
              </a:spcBef>
              <a:spcAft>
                <a:spcPts val="0"/>
              </a:spcAft>
              <a:buSzPts val="1300"/>
              <a:buChar char="●"/>
            </a:pPr>
            <a:r>
              <a:rPr lang="en-GB"/>
              <a:t>left: WikiProject COVID-19 in Macedonian</a:t>
            </a:r>
            <a:endParaRPr/>
          </a:p>
          <a:p>
            <a:pPr indent="-311150" lvl="0" marL="457200" rtl="0" algn="l">
              <a:spcBef>
                <a:spcPts val="0"/>
              </a:spcBef>
              <a:spcAft>
                <a:spcPts val="0"/>
              </a:spcAft>
              <a:buSzPts val="1300"/>
              <a:buChar char="●"/>
            </a:pPr>
            <a:r>
              <a:rPr lang="en-GB"/>
              <a:t>right: Wikidata-based </a:t>
            </a:r>
            <a:r>
              <a:rPr lang="en-GB"/>
              <a:t>profile </a:t>
            </a:r>
            <a:r>
              <a:rPr lang="en-GB"/>
              <a:t>of the scholarly literature on text mining</a:t>
            </a:r>
            <a:endParaRPr/>
          </a:p>
        </p:txBody>
      </p:sp>
      <p:pic>
        <p:nvPicPr>
          <p:cNvPr id="216" name="Google Shape;216;p26">
            <a:hlinkClick r:id="rId8"/>
          </p:cNvPr>
          <p:cNvPicPr preferRelativeResize="0"/>
          <p:nvPr/>
        </p:nvPicPr>
        <p:blipFill>
          <a:blip r:embed="rId9">
            <a:alphaModFix/>
          </a:blip>
          <a:stretch>
            <a:fillRect/>
          </a:stretch>
        </p:blipFill>
        <p:spPr>
          <a:xfrm>
            <a:off x="8555421" y="0"/>
            <a:ext cx="567559"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27"/>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Wikivoyage</a:t>
            </a:r>
            <a:endParaRPr/>
          </a:p>
        </p:txBody>
      </p:sp>
      <p:pic>
        <p:nvPicPr>
          <p:cNvPr id="222" name="Google Shape;222;p27">
            <a:hlinkClick r:id="rId3"/>
          </p:cNvPr>
          <p:cNvPicPr preferRelativeResize="0"/>
          <p:nvPr/>
        </p:nvPicPr>
        <p:blipFill>
          <a:blip r:embed="rId4">
            <a:alphaModFix/>
          </a:blip>
          <a:stretch>
            <a:fillRect/>
          </a:stretch>
        </p:blipFill>
        <p:spPr>
          <a:xfrm>
            <a:off x="4739812" y="0"/>
            <a:ext cx="4352578" cy="5067300"/>
          </a:xfrm>
          <a:prstGeom prst="rect">
            <a:avLst/>
          </a:prstGeom>
          <a:noFill/>
          <a:ln>
            <a:noFill/>
          </a:ln>
        </p:spPr>
      </p:pic>
      <p:pic>
        <p:nvPicPr>
          <p:cNvPr id="223" name="Google Shape;223;p27">
            <a:hlinkClick r:id="rId5"/>
          </p:cNvPr>
          <p:cNvPicPr preferRelativeResize="0"/>
          <p:nvPr/>
        </p:nvPicPr>
        <p:blipFill>
          <a:blip r:embed="rId6">
            <a:alphaModFix/>
          </a:blip>
          <a:stretch>
            <a:fillRect/>
          </a:stretch>
        </p:blipFill>
        <p:spPr>
          <a:xfrm>
            <a:off x="304800" y="1825350"/>
            <a:ext cx="4184101" cy="3241950"/>
          </a:xfrm>
          <a:prstGeom prst="rect">
            <a:avLst/>
          </a:prstGeom>
          <a:noFill/>
          <a:ln>
            <a:noFill/>
          </a:ln>
        </p:spPr>
      </p:pic>
      <p:pic>
        <p:nvPicPr>
          <p:cNvPr id="224" name="Google Shape;224;p27">
            <a:hlinkClick r:id="rId7"/>
          </p:cNvPr>
          <p:cNvPicPr preferRelativeResize="0"/>
          <p:nvPr/>
        </p:nvPicPr>
        <p:blipFill>
          <a:blip r:embed="rId8">
            <a:alphaModFix/>
          </a:blip>
          <a:stretch>
            <a:fillRect/>
          </a:stretch>
        </p:blipFill>
        <p:spPr>
          <a:xfrm>
            <a:off x="-450" y="0"/>
            <a:ext cx="1241999" cy="12419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28"/>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Wikiversity</a:t>
            </a:r>
            <a:endParaRPr/>
          </a:p>
        </p:txBody>
      </p:sp>
      <p:pic>
        <p:nvPicPr>
          <p:cNvPr id="230" name="Google Shape;230;p28">
            <a:hlinkClick r:id="rId3"/>
          </p:cNvPr>
          <p:cNvPicPr preferRelativeResize="0"/>
          <p:nvPr/>
        </p:nvPicPr>
        <p:blipFill>
          <a:blip r:embed="rId4">
            <a:alphaModFix/>
          </a:blip>
          <a:stretch>
            <a:fillRect/>
          </a:stretch>
        </p:blipFill>
        <p:spPr>
          <a:xfrm>
            <a:off x="3326250" y="337875"/>
            <a:ext cx="5681650" cy="4558475"/>
          </a:xfrm>
          <a:prstGeom prst="rect">
            <a:avLst/>
          </a:prstGeom>
          <a:noFill/>
          <a:ln>
            <a:noFill/>
          </a:ln>
        </p:spPr>
      </p:pic>
      <p:sp>
        <p:nvSpPr>
          <p:cNvPr id="231" name="Google Shape;231;p28"/>
          <p:cNvSpPr txBox="1"/>
          <p:nvPr>
            <p:ph idx="1" type="body"/>
          </p:nvPr>
        </p:nvSpPr>
        <p:spPr>
          <a:xfrm>
            <a:off x="729450" y="1774075"/>
            <a:ext cx="2728800" cy="27009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GB"/>
              <a:t>Page for Korean alphabets on the </a:t>
            </a:r>
            <a:r>
              <a:rPr lang="en-GB"/>
              <a:t>Greek Wikiversity </a:t>
            </a:r>
            <a:endParaRPr/>
          </a:p>
        </p:txBody>
      </p:sp>
      <p:pic>
        <p:nvPicPr>
          <p:cNvPr id="232" name="Google Shape;232;p28">
            <a:hlinkClick r:id="rId5"/>
          </p:cNvPr>
          <p:cNvPicPr preferRelativeResize="0"/>
          <p:nvPr/>
        </p:nvPicPr>
        <p:blipFill>
          <a:blip r:embed="rId6">
            <a:alphaModFix/>
          </a:blip>
          <a:stretch>
            <a:fillRect/>
          </a:stretch>
        </p:blipFill>
        <p:spPr>
          <a:xfrm>
            <a:off x="-450" y="0"/>
            <a:ext cx="1241999" cy="12419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29"/>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Wiktionary</a:t>
            </a:r>
            <a:endParaRPr/>
          </a:p>
        </p:txBody>
      </p:sp>
      <p:pic>
        <p:nvPicPr>
          <p:cNvPr id="238" name="Google Shape;238;p29"/>
          <p:cNvPicPr preferRelativeResize="0"/>
          <p:nvPr/>
        </p:nvPicPr>
        <p:blipFill>
          <a:blip r:embed="rId3">
            <a:alphaModFix/>
          </a:blip>
          <a:stretch>
            <a:fillRect/>
          </a:stretch>
        </p:blipFill>
        <p:spPr>
          <a:xfrm>
            <a:off x="6313750" y="568150"/>
            <a:ext cx="2647749" cy="4539874"/>
          </a:xfrm>
          <a:prstGeom prst="rect">
            <a:avLst/>
          </a:prstGeom>
          <a:noFill/>
          <a:ln>
            <a:noFill/>
          </a:ln>
        </p:spPr>
      </p:pic>
      <p:pic>
        <p:nvPicPr>
          <p:cNvPr id="239" name="Google Shape;239;p29">
            <a:hlinkClick r:id="rId4"/>
          </p:cNvPr>
          <p:cNvPicPr preferRelativeResize="0"/>
          <p:nvPr/>
        </p:nvPicPr>
        <p:blipFill>
          <a:blip r:embed="rId5">
            <a:alphaModFix/>
          </a:blip>
          <a:stretch>
            <a:fillRect/>
          </a:stretch>
        </p:blipFill>
        <p:spPr>
          <a:xfrm>
            <a:off x="-450" y="0"/>
            <a:ext cx="1241999" cy="1241999"/>
          </a:xfrm>
          <a:prstGeom prst="rect">
            <a:avLst/>
          </a:prstGeom>
          <a:noFill/>
          <a:ln>
            <a:noFill/>
          </a:ln>
        </p:spPr>
      </p:pic>
      <p:pic>
        <p:nvPicPr>
          <p:cNvPr id="240" name="Google Shape;240;p29">
            <a:hlinkClick r:id="rId6"/>
          </p:cNvPr>
          <p:cNvPicPr preferRelativeResize="0"/>
          <p:nvPr/>
        </p:nvPicPr>
        <p:blipFill>
          <a:blip r:embed="rId7">
            <a:alphaModFix/>
          </a:blip>
          <a:stretch>
            <a:fillRect/>
          </a:stretch>
        </p:blipFill>
        <p:spPr>
          <a:xfrm>
            <a:off x="2743200" y="558450"/>
            <a:ext cx="3466350" cy="4378050"/>
          </a:xfrm>
          <a:prstGeom prst="rect">
            <a:avLst/>
          </a:prstGeom>
          <a:noFill/>
          <a:ln>
            <a:noFill/>
          </a:ln>
        </p:spPr>
      </p:pic>
      <p:sp>
        <p:nvSpPr>
          <p:cNvPr id="241" name="Google Shape;241;p29"/>
          <p:cNvSpPr txBox="1"/>
          <p:nvPr>
            <p:ph idx="1" type="body"/>
          </p:nvPr>
        </p:nvSpPr>
        <p:spPr>
          <a:xfrm>
            <a:off x="119850" y="2078875"/>
            <a:ext cx="2728800" cy="27009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GB"/>
              <a:t>Left: Quechua Wiktionary page for amañachiy</a:t>
            </a:r>
            <a:endParaRPr/>
          </a:p>
          <a:p>
            <a:pPr indent="-311150" lvl="0" marL="457200" rtl="0" algn="l">
              <a:spcBef>
                <a:spcPts val="0"/>
              </a:spcBef>
              <a:spcAft>
                <a:spcPts val="0"/>
              </a:spcAft>
              <a:buSzPts val="1300"/>
              <a:buChar char="●"/>
            </a:pPr>
            <a:r>
              <a:rPr lang="en-GB"/>
              <a:t>Right: German Wiktionary entry for Long Covid</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id="246" name="Google Shape;246;p30">
            <a:hlinkClick r:id="rId3"/>
          </p:cNvPr>
          <p:cNvPicPr preferRelativeResize="0"/>
          <p:nvPr/>
        </p:nvPicPr>
        <p:blipFill>
          <a:blip r:embed="rId4">
            <a:alphaModFix/>
          </a:blip>
          <a:stretch>
            <a:fillRect/>
          </a:stretch>
        </p:blipFill>
        <p:spPr>
          <a:xfrm>
            <a:off x="3231900" y="251625"/>
            <a:ext cx="4616785" cy="3748874"/>
          </a:xfrm>
          <a:prstGeom prst="rect">
            <a:avLst/>
          </a:prstGeom>
          <a:noFill/>
          <a:ln>
            <a:noFill/>
          </a:ln>
        </p:spPr>
      </p:pic>
      <p:sp>
        <p:nvSpPr>
          <p:cNvPr id="247" name="Google Shape;247;p30"/>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Wikinews</a:t>
            </a:r>
            <a:endParaRPr/>
          </a:p>
          <a:p>
            <a:pPr indent="0" lvl="0" marL="0" rtl="0" algn="l">
              <a:spcBef>
                <a:spcPts val="0"/>
              </a:spcBef>
              <a:spcAft>
                <a:spcPts val="0"/>
              </a:spcAft>
              <a:buNone/>
            </a:pPr>
            <a:r>
              <a:t/>
            </a:r>
            <a:endParaRPr/>
          </a:p>
        </p:txBody>
      </p:sp>
      <p:pic>
        <p:nvPicPr>
          <p:cNvPr id="248" name="Google Shape;248;p30">
            <a:hlinkClick r:id="rId5"/>
          </p:cNvPr>
          <p:cNvPicPr preferRelativeResize="0"/>
          <p:nvPr/>
        </p:nvPicPr>
        <p:blipFill>
          <a:blip r:embed="rId6">
            <a:alphaModFix/>
          </a:blip>
          <a:stretch>
            <a:fillRect/>
          </a:stretch>
        </p:blipFill>
        <p:spPr>
          <a:xfrm>
            <a:off x="152400" y="2006250"/>
            <a:ext cx="4298696" cy="2984851"/>
          </a:xfrm>
          <a:prstGeom prst="rect">
            <a:avLst/>
          </a:prstGeom>
          <a:noFill/>
          <a:ln>
            <a:noFill/>
          </a:ln>
        </p:spPr>
      </p:pic>
      <p:pic>
        <p:nvPicPr>
          <p:cNvPr id="249" name="Google Shape;249;p30">
            <a:hlinkClick r:id="rId7"/>
          </p:cNvPr>
          <p:cNvPicPr preferRelativeResize="0"/>
          <p:nvPr/>
        </p:nvPicPr>
        <p:blipFill>
          <a:blip r:embed="rId8">
            <a:alphaModFix/>
          </a:blip>
          <a:stretch>
            <a:fillRect/>
          </a:stretch>
        </p:blipFill>
        <p:spPr>
          <a:xfrm>
            <a:off x="4800600" y="2343155"/>
            <a:ext cx="4209074" cy="2571746"/>
          </a:xfrm>
          <a:prstGeom prst="rect">
            <a:avLst/>
          </a:prstGeom>
          <a:noFill/>
          <a:ln>
            <a:noFill/>
          </a:ln>
        </p:spPr>
      </p:pic>
      <p:pic>
        <p:nvPicPr>
          <p:cNvPr id="250" name="Google Shape;250;p30">
            <a:hlinkClick r:id="rId9"/>
          </p:cNvPr>
          <p:cNvPicPr preferRelativeResize="0"/>
          <p:nvPr/>
        </p:nvPicPr>
        <p:blipFill>
          <a:blip r:embed="rId10">
            <a:alphaModFix/>
          </a:blip>
          <a:stretch>
            <a:fillRect/>
          </a:stretch>
        </p:blipFill>
        <p:spPr>
          <a:xfrm>
            <a:off x="-450" y="0"/>
            <a:ext cx="1241999" cy="12419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1"/>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Wikisource</a:t>
            </a:r>
            <a:endParaRPr/>
          </a:p>
        </p:txBody>
      </p:sp>
      <p:pic>
        <p:nvPicPr>
          <p:cNvPr id="256" name="Google Shape;256;p31">
            <a:hlinkClick r:id="rId3"/>
          </p:cNvPr>
          <p:cNvPicPr preferRelativeResize="0"/>
          <p:nvPr/>
        </p:nvPicPr>
        <p:blipFill>
          <a:blip r:embed="rId4">
            <a:alphaModFix/>
          </a:blip>
          <a:stretch>
            <a:fillRect/>
          </a:stretch>
        </p:blipFill>
        <p:spPr>
          <a:xfrm>
            <a:off x="-450" y="0"/>
            <a:ext cx="1241999" cy="1241999"/>
          </a:xfrm>
          <a:prstGeom prst="rect">
            <a:avLst/>
          </a:prstGeom>
          <a:noFill/>
          <a:ln>
            <a:noFill/>
          </a:ln>
        </p:spPr>
      </p:pic>
      <p:pic>
        <p:nvPicPr>
          <p:cNvPr id="257" name="Google Shape;257;p31">
            <a:hlinkClick r:id="rId5"/>
          </p:cNvPr>
          <p:cNvPicPr preferRelativeResize="0"/>
          <p:nvPr/>
        </p:nvPicPr>
        <p:blipFill>
          <a:blip r:embed="rId6">
            <a:alphaModFix/>
          </a:blip>
          <a:stretch>
            <a:fillRect/>
          </a:stretch>
        </p:blipFill>
        <p:spPr>
          <a:xfrm>
            <a:off x="7275240" y="0"/>
            <a:ext cx="1908721" cy="5143501"/>
          </a:xfrm>
          <a:prstGeom prst="rect">
            <a:avLst/>
          </a:prstGeom>
          <a:noFill/>
          <a:ln>
            <a:noFill/>
          </a:ln>
        </p:spPr>
      </p:pic>
      <p:pic>
        <p:nvPicPr>
          <p:cNvPr id="258" name="Google Shape;258;p31">
            <a:hlinkClick r:id="rId7"/>
          </p:cNvPr>
          <p:cNvPicPr preferRelativeResize="0"/>
          <p:nvPr/>
        </p:nvPicPr>
        <p:blipFill>
          <a:blip r:embed="rId8">
            <a:alphaModFix/>
          </a:blip>
          <a:stretch>
            <a:fillRect/>
          </a:stretch>
        </p:blipFill>
        <p:spPr>
          <a:xfrm>
            <a:off x="2657921" y="0"/>
            <a:ext cx="1084957" cy="5143501"/>
          </a:xfrm>
          <a:prstGeom prst="rect">
            <a:avLst/>
          </a:prstGeom>
          <a:noFill/>
          <a:ln>
            <a:noFill/>
          </a:ln>
        </p:spPr>
      </p:pic>
      <p:pic>
        <p:nvPicPr>
          <p:cNvPr id="259" name="Google Shape;259;p31">
            <a:hlinkClick r:id="rId9"/>
          </p:cNvPr>
          <p:cNvPicPr preferRelativeResize="0"/>
          <p:nvPr/>
        </p:nvPicPr>
        <p:blipFill>
          <a:blip r:embed="rId10">
            <a:alphaModFix/>
          </a:blip>
          <a:stretch>
            <a:fillRect/>
          </a:stretch>
        </p:blipFill>
        <p:spPr>
          <a:xfrm>
            <a:off x="609600" y="2006250"/>
            <a:ext cx="1984966" cy="2984848"/>
          </a:xfrm>
          <a:prstGeom prst="rect">
            <a:avLst/>
          </a:prstGeom>
          <a:noFill/>
          <a:ln>
            <a:noFill/>
          </a:ln>
        </p:spPr>
      </p:pic>
      <p:pic>
        <p:nvPicPr>
          <p:cNvPr id="260" name="Google Shape;260;p31">
            <a:hlinkClick r:id="rId11"/>
          </p:cNvPr>
          <p:cNvPicPr preferRelativeResize="0"/>
          <p:nvPr/>
        </p:nvPicPr>
        <p:blipFill>
          <a:blip r:embed="rId12">
            <a:alphaModFix/>
          </a:blip>
          <a:stretch>
            <a:fillRect/>
          </a:stretch>
        </p:blipFill>
        <p:spPr>
          <a:xfrm>
            <a:off x="2632900" y="3450875"/>
            <a:ext cx="4642351" cy="1715425"/>
          </a:xfrm>
          <a:prstGeom prst="rect">
            <a:avLst/>
          </a:prstGeom>
          <a:noFill/>
          <a:ln>
            <a:noFill/>
          </a:ln>
        </p:spPr>
      </p:pic>
      <p:sp>
        <p:nvSpPr>
          <p:cNvPr id="261" name="Google Shape;261;p31"/>
          <p:cNvSpPr txBox="1"/>
          <p:nvPr>
            <p:ph idx="1" type="body"/>
          </p:nvPr>
        </p:nvSpPr>
        <p:spPr>
          <a:xfrm>
            <a:off x="4082250" y="707275"/>
            <a:ext cx="2728800" cy="27009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GB"/>
              <a:t>Left: Transcription page and index page on the Spanish Wikisource for </a:t>
            </a:r>
            <a:r>
              <a:rPr i="1" lang="en-GB"/>
              <a:t>El ingenioso hidalgo Don Quijote de la Mancha</a:t>
            </a:r>
            <a:r>
              <a:rPr lang="en-GB"/>
              <a:t> (1608) by Cervantes</a:t>
            </a:r>
            <a:endParaRPr/>
          </a:p>
          <a:p>
            <a:pPr indent="-311150" lvl="0" marL="457200" rtl="0" algn="l">
              <a:spcBef>
                <a:spcPts val="0"/>
              </a:spcBef>
              <a:spcAft>
                <a:spcPts val="0"/>
              </a:spcAft>
              <a:buSzPts val="1300"/>
              <a:buChar char="●"/>
            </a:pPr>
            <a:r>
              <a:rPr lang="en-GB"/>
              <a:t>Bottom: </a:t>
            </a:r>
            <a:r>
              <a:rPr lang="en-GB"/>
              <a:t>Field Notes of Junius Henderson (1905), with annotations</a:t>
            </a:r>
            <a:endParaRPr/>
          </a:p>
          <a:p>
            <a:pPr indent="-311150" lvl="0" marL="457200" rtl="0" algn="l">
              <a:spcBef>
                <a:spcPts val="0"/>
              </a:spcBef>
              <a:spcAft>
                <a:spcPts val="0"/>
              </a:spcAft>
              <a:buSzPts val="1300"/>
              <a:buChar char="●"/>
            </a:pPr>
            <a:r>
              <a:rPr lang="en-GB"/>
              <a:t>Right: Erlkönig (1782) by Goethe, with spoken audio files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4"/>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Structure of the talk</a:t>
            </a:r>
            <a:endParaRPr/>
          </a:p>
        </p:txBody>
      </p:sp>
      <p:grpSp>
        <p:nvGrpSpPr>
          <p:cNvPr id="94" name="Google Shape;94;p14"/>
          <p:cNvGrpSpPr/>
          <p:nvPr/>
        </p:nvGrpSpPr>
        <p:grpSpPr>
          <a:xfrm>
            <a:off x="4016525" y="913461"/>
            <a:ext cx="4265075" cy="1859110"/>
            <a:chOff x="4016525" y="913461"/>
            <a:chExt cx="4265075" cy="1859110"/>
          </a:xfrm>
        </p:grpSpPr>
        <p:pic>
          <p:nvPicPr>
            <p:cNvPr id="95" name="Google Shape;95;p14"/>
            <p:cNvPicPr preferRelativeResize="0"/>
            <p:nvPr/>
          </p:nvPicPr>
          <p:blipFill>
            <a:blip r:embed="rId3">
              <a:alphaModFix/>
            </a:blip>
            <a:stretch>
              <a:fillRect/>
            </a:stretch>
          </p:blipFill>
          <p:spPr>
            <a:xfrm>
              <a:off x="4016525" y="1411996"/>
              <a:ext cx="4265075" cy="1360575"/>
            </a:xfrm>
            <a:prstGeom prst="rect">
              <a:avLst/>
            </a:prstGeom>
            <a:noFill/>
            <a:ln>
              <a:noFill/>
            </a:ln>
          </p:spPr>
        </p:pic>
        <p:pic>
          <p:nvPicPr>
            <p:cNvPr id="96" name="Google Shape;96;p14"/>
            <p:cNvPicPr preferRelativeResize="0"/>
            <p:nvPr/>
          </p:nvPicPr>
          <p:blipFill>
            <a:blip r:embed="rId4">
              <a:alphaModFix/>
            </a:blip>
            <a:stretch>
              <a:fillRect/>
            </a:stretch>
          </p:blipFill>
          <p:spPr>
            <a:xfrm>
              <a:off x="4016525" y="913461"/>
              <a:ext cx="4265075" cy="405189"/>
            </a:xfrm>
            <a:prstGeom prst="rect">
              <a:avLst/>
            </a:prstGeom>
            <a:noFill/>
            <a:ln>
              <a:noFill/>
            </a:ln>
          </p:spPr>
        </p:pic>
      </p:grpSp>
      <p:grpSp>
        <p:nvGrpSpPr>
          <p:cNvPr id="97" name="Google Shape;97;p14"/>
          <p:cNvGrpSpPr/>
          <p:nvPr/>
        </p:nvGrpSpPr>
        <p:grpSpPr>
          <a:xfrm>
            <a:off x="5148850" y="345775"/>
            <a:ext cx="3840825" cy="4601498"/>
            <a:chOff x="5148850" y="345775"/>
            <a:chExt cx="3840825" cy="4601498"/>
          </a:xfrm>
        </p:grpSpPr>
        <p:pic>
          <p:nvPicPr>
            <p:cNvPr id="98" name="Google Shape;98;p14">
              <a:hlinkClick r:id="rId5"/>
            </p:cNvPr>
            <p:cNvPicPr preferRelativeResize="0"/>
            <p:nvPr/>
          </p:nvPicPr>
          <p:blipFill>
            <a:blip r:embed="rId6">
              <a:alphaModFix/>
            </a:blip>
            <a:stretch>
              <a:fillRect/>
            </a:stretch>
          </p:blipFill>
          <p:spPr>
            <a:xfrm>
              <a:off x="8565025" y="345775"/>
              <a:ext cx="424650" cy="4601498"/>
            </a:xfrm>
            <a:prstGeom prst="rect">
              <a:avLst/>
            </a:prstGeom>
            <a:noFill/>
            <a:ln>
              <a:noFill/>
            </a:ln>
          </p:spPr>
        </p:pic>
        <p:cxnSp>
          <p:nvCxnSpPr>
            <p:cNvPr id="99" name="Google Shape;99;p14"/>
            <p:cNvCxnSpPr/>
            <p:nvPr/>
          </p:nvCxnSpPr>
          <p:spPr>
            <a:xfrm rot="10800000">
              <a:off x="8268100" y="973556"/>
              <a:ext cx="341700" cy="267000"/>
            </a:xfrm>
            <a:prstGeom prst="straightConnector1">
              <a:avLst/>
            </a:prstGeom>
            <a:noFill/>
            <a:ln cap="flat" cmpd="sng" w="9525">
              <a:solidFill>
                <a:schemeClr val="dk2"/>
              </a:solidFill>
              <a:prstDash val="solid"/>
              <a:round/>
              <a:headEnd len="med" w="med" type="none"/>
              <a:tailEnd len="med" w="med" type="none"/>
            </a:ln>
          </p:spPr>
        </p:cxnSp>
        <p:cxnSp>
          <p:nvCxnSpPr>
            <p:cNvPr id="100" name="Google Shape;100;p14"/>
            <p:cNvCxnSpPr/>
            <p:nvPr/>
          </p:nvCxnSpPr>
          <p:spPr>
            <a:xfrm flipH="1">
              <a:off x="8257275" y="1388700"/>
              <a:ext cx="363300" cy="1388700"/>
            </a:xfrm>
            <a:prstGeom prst="straightConnector1">
              <a:avLst/>
            </a:prstGeom>
            <a:noFill/>
            <a:ln cap="flat" cmpd="sng" w="9525">
              <a:solidFill>
                <a:schemeClr val="dk2"/>
              </a:solidFill>
              <a:prstDash val="solid"/>
              <a:round/>
              <a:headEnd len="med" w="med" type="none"/>
              <a:tailEnd len="med" w="med" type="none"/>
            </a:ln>
          </p:spPr>
        </p:cxnSp>
        <p:sp>
          <p:nvSpPr>
            <p:cNvPr id="101" name="Google Shape;101;p14"/>
            <p:cNvSpPr/>
            <p:nvPr/>
          </p:nvSpPr>
          <p:spPr>
            <a:xfrm>
              <a:off x="5148850" y="1944175"/>
              <a:ext cx="363300" cy="1347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descr="https://upload.wikimedia.org/wikipedia/commons/thumb/8/80/Wikiproject_COVID-19_-_logo.svg/570px-Wikiproject_COVID-19_-_logo.svg.png" id="102" name="Google Shape;102;p14">
            <a:hlinkClick r:id="rId7"/>
          </p:cNvPr>
          <p:cNvPicPr preferRelativeResize="0"/>
          <p:nvPr/>
        </p:nvPicPr>
        <p:blipFill>
          <a:blip r:embed="rId8">
            <a:alphaModFix/>
          </a:blip>
          <a:stretch>
            <a:fillRect/>
          </a:stretch>
        </p:blipFill>
        <p:spPr>
          <a:xfrm>
            <a:off x="90080" y="3385925"/>
            <a:ext cx="776050" cy="816925"/>
          </a:xfrm>
          <a:prstGeom prst="rect">
            <a:avLst/>
          </a:prstGeom>
          <a:noFill/>
          <a:ln>
            <a:noFill/>
          </a:ln>
        </p:spPr>
      </p:pic>
      <p:pic>
        <p:nvPicPr>
          <p:cNvPr descr="https://upload.wikimedia.org/wikipedia/commons/thumb/f/fc/WikiProject_COVID-19_Urdu_Logo.svg/703px-WikiProject_COVID-19_Urdu_Logo.svg.png" id="103" name="Google Shape;103;p14">
            <a:hlinkClick r:id="rId9"/>
          </p:cNvPr>
          <p:cNvPicPr preferRelativeResize="0"/>
          <p:nvPr/>
        </p:nvPicPr>
        <p:blipFill>
          <a:blip r:embed="rId10">
            <a:alphaModFix/>
          </a:blip>
          <a:stretch>
            <a:fillRect/>
          </a:stretch>
        </p:blipFill>
        <p:spPr>
          <a:xfrm>
            <a:off x="5946343" y="3872632"/>
            <a:ext cx="1001951" cy="1093037"/>
          </a:xfrm>
          <a:prstGeom prst="rect">
            <a:avLst/>
          </a:prstGeom>
          <a:noFill/>
          <a:ln>
            <a:noFill/>
          </a:ln>
        </p:spPr>
      </p:pic>
      <p:pic>
        <p:nvPicPr>
          <p:cNvPr descr="https://upload.wikimedia.org/wikipedia/commons/f/f6/Korean_wikipedia_corona_banner.png" id="104" name="Google Shape;104;p14">
            <a:hlinkClick r:id="rId11"/>
          </p:cNvPr>
          <p:cNvPicPr preferRelativeResize="0"/>
          <p:nvPr/>
        </p:nvPicPr>
        <p:blipFill>
          <a:blip r:embed="rId12">
            <a:alphaModFix/>
          </a:blip>
          <a:stretch>
            <a:fillRect/>
          </a:stretch>
        </p:blipFill>
        <p:spPr>
          <a:xfrm>
            <a:off x="4094400" y="2983676"/>
            <a:ext cx="4265075" cy="891299"/>
          </a:xfrm>
          <a:prstGeom prst="rect">
            <a:avLst/>
          </a:prstGeom>
          <a:noFill/>
          <a:ln>
            <a:noFill/>
          </a:ln>
        </p:spPr>
      </p:pic>
      <p:pic>
        <p:nvPicPr>
          <p:cNvPr descr="https://upload.wikimedia.org/wikipedia/commons/thumb/0/0b/Logo_Wikipedia_Ti%E1%BA%BFng_Vi%E1%BB%87t_ch%E1%BB%91ng_d%E1%BB%8Bch_COVID-19.png/669px-Logo_Wikipedia_Ti%E1%BA%BFng_Vi%E1%BB%87t_ch%E1%BB%91ng_d%E1%BB%8Bch_COVID-19.png" id="105" name="Google Shape;105;p14">
            <a:hlinkClick r:id="rId13"/>
          </p:cNvPr>
          <p:cNvPicPr preferRelativeResize="0"/>
          <p:nvPr/>
        </p:nvPicPr>
        <p:blipFill>
          <a:blip r:embed="rId14">
            <a:alphaModFix/>
          </a:blip>
          <a:stretch>
            <a:fillRect/>
          </a:stretch>
        </p:blipFill>
        <p:spPr>
          <a:xfrm>
            <a:off x="4257550" y="3941626"/>
            <a:ext cx="891300" cy="1024045"/>
          </a:xfrm>
          <a:prstGeom prst="rect">
            <a:avLst/>
          </a:prstGeom>
          <a:noFill/>
          <a:ln>
            <a:noFill/>
          </a:ln>
        </p:spPr>
      </p:pic>
      <p:pic>
        <p:nvPicPr>
          <p:cNvPr descr="https://upload.wikimedia.org/wikipedia/commons/thumb/a/a5/Logo_da_Wikip%C3%A9dia_na_quarentena.svg/724px-Logo_da_Wikip%C3%A9dia_na_quarentena.svg.png" id="106" name="Google Shape;106;p14">
            <a:hlinkClick r:id="rId15"/>
          </p:cNvPr>
          <p:cNvPicPr preferRelativeResize="0"/>
          <p:nvPr/>
        </p:nvPicPr>
        <p:blipFill>
          <a:blip r:embed="rId16">
            <a:alphaModFix/>
          </a:blip>
          <a:stretch>
            <a:fillRect/>
          </a:stretch>
        </p:blipFill>
        <p:spPr>
          <a:xfrm>
            <a:off x="1400720" y="3884426"/>
            <a:ext cx="965255" cy="1024051"/>
          </a:xfrm>
          <a:prstGeom prst="rect">
            <a:avLst/>
          </a:prstGeom>
          <a:noFill/>
          <a:ln>
            <a:noFill/>
          </a:ln>
        </p:spPr>
      </p:pic>
      <p:pic>
        <p:nvPicPr>
          <p:cNvPr descr="https://upload.wikimedia.org/wikipedia/commons/thumb/0/08/Wiki_Cuarentena_logo.svg/604px-Wiki_Cuarentena_logo.svg.png" id="107" name="Google Shape;107;p14">
            <a:hlinkClick r:id="rId17"/>
          </p:cNvPr>
          <p:cNvPicPr preferRelativeResize="0"/>
          <p:nvPr/>
        </p:nvPicPr>
        <p:blipFill>
          <a:blip r:embed="rId18">
            <a:alphaModFix/>
          </a:blip>
          <a:stretch>
            <a:fillRect/>
          </a:stretch>
        </p:blipFill>
        <p:spPr>
          <a:xfrm>
            <a:off x="7332879" y="3872638"/>
            <a:ext cx="1101121" cy="1093025"/>
          </a:xfrm>
          <a:prstGeom prst="rect">
            <a:avLst/>
          </a:prstGeom>
          <a:noFill/>
          <a:ln>
            <a:noFill/>
          </a:ln>
        </p:spPr>
      </p:pic>
      <p:sp>
        <p:nvSpPr>
          <p:cNvPr id="108" name="Google Shape;108;p14"/>
          <p:cNvSpPr txBox="1"/>
          <p:nvPr>
            <p:ph idx="1" type="body"/>
          </p:nvPr>
        </p:nvSpPr>
        <p:spPr>
          <a:xfrm>
            <a:off x="729450" y="2078875"/>
            <a:ext cx="3236700" cy="13863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b="1" lang="en-GB"/>
              <a:t>Introduction to the Wikimedia ecosystem</a:t>
            </a:r>
            <a:endParaRPr/>
          </a:p>
          <a:p>
            <a:pPr indent="-311150" lvl="0" marL="457200" rtl="0" algn="l">
              <a:spcBef>
                <a:spcPts val="0"/>
              </a:spcBef>
              <a:spcAft>
                <a:spcPts val="0"/>
              </a:spcAft>
              <a:buSzPts val="1300"/>
              <a:buChar char="●"/>
            </a:pPr>
            <a:r>
              <a:rPr b="1" lang="en-GB"/>
              <a:t>T</a:t>
            </a:r>
            <a:r>
              <a:rPr b="1" lang="en-GB"/>
              <a:t>our across Wikimedia projects</a:t>
            </a:r>
            <a:endParaRPr b="1"/>
          </a:p>
          <a:p>
            <a:pPr indent="-311150" lvl="0" marL="457200" rtl="0" algn="l">
              <a:spcBef>
                <a:spcPts val="0"/>
              </a:spcBef>
              <a:spcAft>
                <a:spcPts val="0"/>
              </a:spcAft>
              <a:buSzPts val="1300"/>
              <a:buChar char="●"/>
            </a:pPr>
            <a:r>
              <a:rPr b="1" lang="en-GB"/>
              <a:t>Ways to engage with languages</a:t>
            </a:r>
            <a:endParaRPr b="1"/>
          </a:p>
          <a:p>
            <a:pPr indent="-311150" lvl="0" marL="457200" rtl="0" algn="l">
              <a:spcBef>
                <a:spcPts val="0"/>
              </a:spcBef>
              <a:spcAft>
                <a:spcPts val="0"/>
              </a:spcAft>
              <a:buSzPts val="1300"/>
              <a:buChar char="●"/>
            </a:pPr>
            <a:r>
              <a:rPr b="1" lang="en-GB"/>
              <a:t>Discussion</a:t>
            </a:r>
            <a:endParaRPr b="1"/>
          </a:p>
        </p:txBody>
      </p:sp>
      <p:pic>
        <p:nvPicPr>
          <p:cNvPr descr="https://upload.wikimedia.org/wikipedia/commons/thumb/d/dd/Wikipedia-logo-fa-coronavirus2.svg/665px-Wikipedia-logo-fa-coronavirus2.svg.png" id="109" name="Google Shape;109;p14"/>
          <p:cNvPicPr preferRelativeResize="0"/>
          <p:nvPr/>
        </p:nvPicPr>
        <p:blipFill>
          <a:blip r:embed="rId19">
            <a:alphaModFix/>
          </a:blip>
          <a:stretch>
            <a:fillRect/>
          </a:stretch>
        </p:blipFill>
        <p:spPr>
          <a:xfrm>
            <a:off x="2655450" y="3690200"/>
            <a:ext cx="1149475" cy="13206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2"/>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Wikimedia Commons</a:t>
            </a:r>
            <a:endParaRPr/>
          </a:p>
        </p:txBody>
      </p:sp>
      <p:pic>
        <p:nvPicPr>
          <p:cNvPr id="267" name="Google Shape;267;p32">
            <a:hlinkClick r:id="rId3"/>
          </p:cNvPr>
          <p:cNvPicPr preferRelativeResize="0"/>
          <p:nvPr/>
        </p:nvPicPr>
        <p:blipFill>
          <a:blip r:embed="rId4">
            <a:alphaModFix/>
          </a:blip>
          <a:stretch>
            <a:fillRect/>
          </a:stretch>
        </p:blipFill>
        <p:spPr>
          <a:xfrm>
            <a:off x="4401875" y="63900"/>
            <a:ext cx="2089395" cy="2984850"/>
          </a:xfrm>
          <a:prstGeom prst="rect">
            <a:avLst/>
          </a:prstGeom>
          <a:noFill/>
          <a:ln>
            <a:noFill/>
          </a:ln>
        </p:spPr>
      </p:pic>
      <p:pic>
        <p:nvPicPr>
          <p:cNvPr descr="https://upload.wikimedia.org/wikipedia/commons/thumb/5/54/Stop_the_Spread_of_Germs_updated_%28Swahili%29.pdf/page1-464px-Stop_the_Spread_of_Germs_updated_%28Swahili%29.pdf.jpg" id="268" name="Google Shape;268;p32">
            <a:hlinkClick r:id="rId5"/>
          </p:cNvPr>
          <p:cNvPicPr preferRelativeResize="0"/>
          <p:nvPr/>
        </p:nvPicPr>
        <p:blipFill>
          <a:blip r:embed="rId6">
            <a:alphaModFix/>
          </a:blip>
          <a:stretch>
            <a:fillRect/>
          </a:stretch>
        </p:blipFill>
        <p:spPr>
          <a:xfrm>
            <a:off x="6491270" y="93825"/>
            <a:ext cx="2310495" cy="2984850"/>
          </a:xfrm>
          <a:prstGeom prst="rect">
            <a:avLst/>
          </a:prstGeom>
          <a:noFill/>
          <a:ln>
            <a:noFill/>
          </a:ln>
        </p:spPr>
      </p:pic>
      <p:pic>
        <p:nvPicPr>
          <p:cNvPr id="269" name="Google Shape;269;p32"/>
          <p:cNvPicPr preferRelativeResize="0"/>
          <p:nvPr/>
        </p:nvPicPr>
        <p:blipFill>
          <a:blip r:embed="rId7">
            <a:alphaModFix/>
          </a:blip>
          <a:stretch>
            <a:fillRect/>
          </a:stretch>
        </p:blipFill>
        <p:spPr>
          <a:xfrm>
            <a:off x="685800" y="2006250"/>
            <a:ext cx="3296286" cy="2984850"/>
          </a:xfrm>
          <a:prstGeom prst="rect">
            <a:avLst/>
          </a:prstGeom>
          <a:noFill/>
          <a:ln>
            <a:noFill/>
          </a:ln>
        </p:spPr>
      </p:pic>
      <p:sp>
        <p:nvSpPr>
          <p:cNvPr id="270" name="Google Shape;270;p32"/>
          <p:cNvSpPr txBox="1"/>
          <p:nvPr>
            <p:ph idx="1" type="body"/>
          </p:nvPr>
        </p:nvSpPr>
        <p:spPr>
          <a:xfrm>
            <a:off x="3929850" y="3374275"/>
            <a:ext cx="3261900" cy="1426800"/>
          </a:xfrm>
          <a:prstGeom prst="rect">
            <a:avLst/>
          </a:prstGeom>
        </p:spPr>
        <p:txBody>
          <a:bodyPr anchorCtr="0" anchor="t" bIns="91425" lIns="91425" spcFirstLastPara="1" rIns="91425" wrap="square" tIns="91425">
            <a:normAutofit lnSpcReduction="10000"/>
          </a:bodyPr>
          <a:lstStyle/>
          <a:p>
            <a:pPr indent="-311150" lvl="0" marL="457200" rtl="0" algn="l">
              <a:spcBef>
                <a:spcPts val="0"/>
              </a:spcBef>
              <a:spcAft>
                <a:spcPts val="0"/>
              </a:spcAft>
              <a:buSzPts val="1300"/>
              <a:buChar char="●"/>
            </a:pPr>
            <a:r>
              <a:rPr b="1" lang="en-GB"/>
              <a:t>Top: COVID infographics in Bengali and Swahili </a:t>
            </a:r>
            <a:endParaRPr b="1"/>
          </a:p>
          <a:p>
            <a:pPr indent="-311150" lvl="0" marL="457200" rtl="0" algn="l">
              <a:spcBef>
                <a:spcPts val="0"/>
              </a:spcBef>
              <a:spcAft>
                <a:spcPts val="0"/>
              </a:spcAft>
              <a:buSzPts val="1300"/>
              <a:buChar char="●"/>
            </a:pPr>
            <a:r>
              <a:rPr b="1" lang="en-GB"/>
              <a:t>Left: digitized and transcribed palm leave manuscripts in Balinese</a:t>
            </a:r>
            <a:endParaRPr b="1"/>
          </a:p>
          <a:p>
            <a:pPr indent="-311150" lvl="0" marL="457200" rtl="0" algn="l">
              <a:spcBef>
                <a:spcPts val="0"/>
              </a:spcBef>
              <a:spcAft>
                <a:spcPts val="0"/>
              </a:spcAft>
              <a:buSzPts val="1300"/>
              <a:buChar char="●"/>
            </a:pPr>
            <a:r>
              <a:rPr b="1" lang="en-GB"/>
              <a:t>Right: animation of the letters of the English alphabet</a:t>
            </a:r>
            <a:endParaRPr b="1"/>
          </a:p>
        </p:txBody>
      </p:sp>
      <p:pic>
        <p:nvPicPr>
          <p:cNvPr id="271" name="Google Shape;271;p32">
            <a:hlinkClick r:id="rId8"/>
          </p:cNvPr>
          <p:cNvPicPr preferRelativeResize="0"/>
          <p:nvPr/>
        </p:nvPicPr>
        <p:blipFill>
          <a:blip r:embed="rId9">
            <a:alphaModFix/>
          </a:blip>
          <a:stretch>
            <a:fillRect/>
          </a:stretch>
        </p:blipFill>
        <p:spPr>
          <a:xfrm>
            <a:off x="-450" y="0"/>
            <a:ext cx="1241999" cy="1241999"/>
          </a:xfrm>
          <a:prstGeom prst="rect">
            <a:avLst/>
          </a:prstGeom>
          <a:noFill/>
          <a:ln>
            <a:noFill/>
          </a:ln>
        </p:spPr>
      </p:pic>
      <p:pic>
        <p:nvPicPr>
          <p:cNvPr id="272" name="Google Shape;272;p32">
            <a:hlinkClick r:id="rId10"/>
          </p:cNvPr>
          <p:cNvPicPr preferRelativeResize="0"/>
          <p:nvPr/>
        </p:nvPicPr>
        <p:blipFill>
          <a:blip r:embed="rId11">
            <a:alphaModFix/>
          </a:blip>
          <a:stretch>
            <a:fillRect/>
          </a:stretch>
        </p:blipFill>
        <p:spPr>
          <a:xfrm>
            <a:off x="7748588" y="3357563"/>
            <a:ext cx="962025" cy="16287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33"/>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Wikipedia</a:t>
            </a:r>
            <a:endParaRPr/>
          </a:p>
        </p:txBody>
      </p:sp>
      <p:pic>
        <p:nvPicPr>
          <p:cNvPr id="278" name="Google Shape;278;p33">
            <a:hlinkClick r:id="rId3"/>
          </p:cNvPr>
          <p:cNvPicPr preferRelativeResize="0"/>
          <p:nvPr/>
        </p:nvPicPr>
        <p:blipFill>
          <a:blip r:embed="rId4">
            <a:alphaModFix/>
          </a:blip>
          <a:stretch>
            <a:fillRect/>
          </a:stretch>
        </p:blipFill>
        <p:spPr>
          <a:xfrm>
            <a:off x="152400" y="2006250"/>
            <a:ext cx="4130386" cy="2984849"/>
          </a:xfrm>
          <a:prstGeom prst="rect">
            <a:avLst/>
          </a:prstGeom>
          <a:noFill/>
          <a:ln>
            <a:noFill/>
          </a:ln>
        </p:spPr>
      </p:pic>
      <p:pic>
        <p:nvPicPr>
          <p:cNvPr id="279" name="Google Shape;279;p33">
            <a:hlinkClick r:id="rId5"/>
          </p:cNvPr>
          <p:cNvPicPr preferRelativeResize="0"/>
          <p:nvPr/>
        </p:nvPicPr>
        <p:blipFill>
          <a:blip r:embed="rId6">
            <a:alphaModFix/>
          </a:blip>
          <a:stretch>
            <a:fillRect/>
          </a:stretch>
        </p:blipFill>
        <p:spPr>
          <a:xfrm>
            <a:off x="2301567" y="1898524"/>
            <a:ext cx="4361974" cy="3092575"/>
          </a:xfrm>
          <a:prstGeom prst="rect">
            <a:avLst/>
          </a:prstGeom>
          <a:noFill/>
          <a:ln>
            <a:noFill/>
          </a:ln>
        </p:spPr>
      </p:pic>
      <p:pic>
        <p:nvPicPr>
          <p:cNvPr id="280" name="Google Shape;280;p33">
            <a:hlinkClick r:id="rId7"/>
          </p:cNvPr>
          <p:cNvPicPr preferRelativeResize="0"/>
          <p:nvPr/>
        </p:nvPicPr>
        <p:blipFill>
          <a:blip r:embed="rId8">
            <a:alphaModFix/>
          </a:blip>
          <a:stretch>
            <a:fillRect/>
          </a:stretch>
        </p:blipFill>
        <p:spPr>
          <a:xfrm>
            <a:off x="-450" y="0"/>
            <a:ext cx="1241999" cy="1241999"/>
          </a:xfrm>
          <a:prstGeom prst="rect">
            <a:avLst/>
          </a:prstGeom>
          <a:noFill/>
          <a:ln>
            <a:noFill/>
          </a:ln>
        </p:spPr>
      </p:pic>
      <p:pic>
        <p:nvPicPr>
          <p:cNvPr id="281" name="Google Shape;281;p33"/>
          <p:cNvPicPr preferRelativeResize="0"/>
          <p:nvPr/>
        </p:nvPicPr>
        <p:blipFill>
          <a:blip r:embed="rId9">
            <a:alphaModFix/>
          </a:blip>
          <a:stretch>
            <a:fillRect/>
          </a:stretch>
        </p:blipFill>
        <p:spPr>
          <a:xfrm>
            <a:off x="3468600" y="244700"/>
            <a:ext cx="2844574" cy="4913350"/>
          </a:xfrm>
          <a:prstGeom prst="rect">
            <a:avLst/>
          </a:prstGeom>
          <a:noFill/>
          <a:ln>
            <a:noFill/>
          </a:ln>
        </p:spPr>
      </p:pic>
      <p:pic>
        <p:nvPicPr>
          <p:cNvPr id="282" name="Google Shape;282;p33"/>
          <p:cNvPicPr preferRelativeResize="0"/>
          <p:nvPr/>
        </p:nvPicPr>
        <p:blipFill>
          <a:blip r:embed="rId10">
            <a:alphaModFix/>
          </a:blip>
          <a:stretch>
            <a:fillRect/>
          </a:stretch>
        </p:blipFill>
        <p:spPr>
          <a:xfrm>
            <a:off x="6249591" y="76200"/>
            <a:ext cx="2893220" cy="514350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34"/>
          <p:cNvSpPr txBox="1"/>
          <p:nvPr>
            <p:ph type="title"/>
          </p:nvPr>
        </p:nvSpPr>
        <p:spPr>
          <a:xfrm>
            <a:off x="1262850" y="-529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Wikipedia</a:t>
            </a:r>
            <a:endParaRPr/>
          </a:p>
        </p:txBody>
      </p:sp>
      <p:pic>
        <p:nvPicPr>
          <p:cNvPr id="288" name="Google Shape;288;p34">
            <a:hlinkClick r:id="rId3"/>
          </p:cNvPr>
          <p:cNvPicPr preferRelativeResize="0"/>
          <p:nvPr/>
        </p:nvPicPr>
        <p:blipFill>
          <a:blip r:embed="rId4">
            <a:alphaModFix/>
          </a:blip>
          <a:stretch>
            <a:fillRect/>
          </a:stretch>
        </p:blipFill>
        <p:spPr>
          <a:xfrm>
            <a:off x="3276600" y="634650"/>
            <a:ext cx="5654927" cy="2984852"/>
          </a:xfrm>
          <a:prstGeom prst="rect">
            <a:avLst/>
          </a:prstGeom>
          <a:noFill/>
          <a:ln>
            <a:noFill/>
          </a:ln>
        </p:spPr>
      </p:pic>
      <p:pic>
        <p:nvPicPr>
          <p:cNvPr id="289" name="Google Shape;289;p34"/>
          <p:cNvPicPr preferRelativeResize="0"/>
          <p:nvPr/>
        </p:nvPicPr>
        <p:blipFill>
          <a:blip r:embed="rId5">
            <a:alphaModFix/>
          </a:blip>
          <a:stretch>
            <a:fillRect/>
          </a:stretch>
        </p:blipFill>
        <p:spPr>
          <a:xfrm>
            <a:off x="2286000" y="1165800"/>
            <a:ext cx="5114876" cy="3977700"/>
          </a:xfrm>
          <a:prstGeom prst="rect">
            <a:avLst/>
          </a:prstGeom>
          <a:noFill/>
          <a:ln>
            <a:noFill/>
          </a:ln>
        </p:spPr>
      </p:pic>
      <p:pic>
        <p:nvPicPr>
          <p:cNvPr id="290" name="Google Shape;290;p34">
            <a:hlinkClick r:id="rId6"/>
          </p:cNvPr>
          <p:cNvPicPr preferRelativeResize="0"/>
          <p:nvPr/>
        </p:nvPicPr>
        <p:blipFill>
          <a:blip r:embed="rId7">
            <a:alphaModFix/>
          </a:blip>
          <a:stretch>
            <a:fillRect/>
          </a:stretch>
        </p:blipFill>
        <p:spPr>
          <a:xfrm>
            <a:off x="-450" y="0"/>
            <a:ext cx="1241999" cy="1241999"/>
          </a:xfrm>
          <a:prstGeom prst="rect">
            <a:avLst/>
          </a:prstGeom>
          <a:noFill/>
          <a:ln>
            <a:noFill/>
          </a:ln>
        </p:spPr>
      </p:pic>
      <p:sp>
        <p:nvSpPr>
          <p:cNvPr id="291" name="Google Shape;291;p34"/>
          <p:cNvSpPr txBox="1"/>
          <p:nvPr>
            <p:ph idx="1" type="body"/>
          </p:nvPr>
        </p:nvSpPr>
        <p:spPr>
          <a:xfrm>
            <a:off x="-32550" y="2078875"/>
            <a:ext cx="2617800" cy="27009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GB"/>
              <a:t>Foreground: </a:t>
            </a:r>
            <a:r>
              <a:rPr lang="en-GB"/>
              <a:t>Page about Multilingualism on the Esperanto Wikipedia</a:t>
            </a:r>
            <a:endParaRPr/>
          </a:p>
          <a:p>
            <a:pPr indent="-311150" lvl="0" marL="457200" rtl="0" algn="l">
              <a:spcBef>
                <a:spcPts val="0"/>
              </a:spcBef>
              <a:spcAft>
                <a:spcPts val="0"/>
              </a:spcAft>
              <a:buSzPts val="1300"/>
              <a:buChar char="●"/>
            </a:pPr>
            <a:r>
              <a:rPr lang="en-GB"/>
              <a:t>Background: Page of the Ebola translation task force on the English Wikipedia</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35"/>
          <p:cNvSpPr txBox="1"/>
          <p:nvPr>
            <p:ph type="title"/>
          </p:nvPr>
        </p:nvSpPr>
        <p:spPr>
          <a:xfrm>
            <a:off x="1262850" y="-529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Other Wikimedia channels</a:t>
            </a:r>
            <a:endParaRPr/>
          </a:p>
        </p:txBody>
      </p:sp>
      <p:sp>
        <p:nvSpPr>
          <p:cNvPr id="297" name="Google Shape;297;p35"/>
          <p:cNvSpPr txBox="1"/>
          <p:nvPr>
            <p:ph idx="1" type="body"/>
          </p:nvPr>
        </p:nvSpPr>
        <p:spPr>
          <a:xfrm>
            <a:off x="-32550" y="478675"/>
            <a:ext cx="2617800" cy="27009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GB"/>
              <a:t>community organizations with a language focus</a:t>
            </a:r>
            <a:endParaRPr/>
          </a:p>
        </p:txBody>
      </p:sp>
      <p:pic>
        <p:nvPicPr>
          <p:cNvPr id="298" name="Google Shape;298;p35">
            <a:hlinkClick r:id="rId3"/>
          </p:cNvPr>
          <p:cNvPicPr preferRelativeResize="0"/>
          <p:nvPr/>
        </p:nvPicPr>
        <p:blipFill>
          <a:blip r:embed="rId4">
            <a:alphaModFix/>
          </a:blip>
          <a:stretch>
            <a:fillRect/>
          </a:stretch>
        </p:blipFill>
        <p:spPr>
          <a:xfrm>
            <a:off x="2890050" y="558450"/>
            <a:ext cx="5550823" cy="4356451"/>
          </a:xfrm>
          <a:prstGeom prst="rect">
            <a:avLst/>
          </a:prstGeom>
          <a:noFill/>
          <a:ln>
            <a:noFill/>
          </a:ln>
        </p:spPr>
      </p:pic>
      <p:pic>
        <p:nvPicPr>
          <p:cNvPr id="299" name="Google Shape;299;p35">
            <a:hlinkClick r:id="rId5"/>
          </p:cNvPr>
          <p:cNvPicPr preferRelativeResize="0"/>
          <p:nvPr/>
        </p:nvPicPr>
        <p:blipFill>
          <a:blip r:embed="rId6">
            <a:alphaModFix/>
          </a:blip>
          <a:stretch>
            <a:fillRect/>
          </a:stretch>
        </p:blipFill>
        <p:spPr>
          <a:xfrm>
            <a:off x="246625" y="1569100"/>
            <a:ext cx="1145274" cy="1145274"/>
          </a:xfrm>
          <a:prstGeom prst="rect">
            <a:avLst/>
          </a:prstGeom>
          <a:noFill/>
          <a:ln>
            <a:noFill/>
          </a:ln>
        </p:spPr>
      </p:pic>
      <p:pic>
        <p:nvPicPr>
          <p:cNvPr id="300" name="Google Shape;300;p35">
            <a:hlinkClick r:id="rId7"/>
          </p:cNvPr>
          <p:cNvPicPr preferRelativeResize="0"/>
          <p:nvPr/>
        </p:nvPicPr>
        <p:blipFill>
          <a:blip r:embed="rId8">
            <a:alphaModFix/>
          </a:blip>
          <a:stretch>
            <a:fillRect/>
          </a:stretch>
        </p:blipFill>
        <p:spPr>
          <a:xfrm>
            <a:off x="14296" y="2755100"/>
            <a:ext cx="6090225" cy="2264575"/>
          </a:xfrm>
          <a:prstGeom prst="rect">
            <a:avLst/>
          </a:prstGeom>
          <a:noFill/>
          <a:ln>
            <a:noFill/>
          </a:ln>
        </p:spPr>
      </p:pic>
      <p:pic>
        <p:nvPicPr>
          <p:cNvPr id="301" name="Google Shape;301;p35">
            <a:hlinkClick r:id="rId9"/>
          </p:cNvPr>
          <p:cNvPicPr preferRelativeResize="0"/>
          <p:nvPr/>
        </p:nvPicPr>
        <p:blipFill>
          <a:blip r:embed="rId10">
            <a:alphaModFix/>
          </a:blip>
          <a:stretch>
            <a:fillRect/>
          </a:stretch>
        </p:blipFill>
        <p:spPr>
          <a:xfrm>
            <a:off x="1513225" y="1316100"/>
            <a:ext cx="2003699" cy="14652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36"/>
          <p:cNvSpPr txBox="1"/>
          <p:nvPr>
            <p:ph type="title"/>
          </p:nvPr>
        </p:nvSpPr>
        <p:spPr>
          <a:xfrm>
            <a:off x="1262850" y="-529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Other Wikimedia channels</a:t>
            </a:r>
            <a:endParaRPr/>
          </a:p>
        </p:txBody>
      </p:sp>
      <p:sp>
        <p:nvSpPr>
          <p:cNvPr id="307" name="Google Shape;307;p36"/>
          <p:cNvSpPr txBox="1"/>
          <p:nvPr>
            <p:ph idx="1" type="body"/>
          </p:nvPr>
        </p:nvSpPr>
        <p:spPr>
          <a:xfrm>
            <a:off x="-32550" y="1850275"/>
            <a:ext cx="2617800" cy="27009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GB"/>
              <a:t>find users by language, e.g. users who know French and contribute to the Indonesian Wikipedia</a:t>
            </a:r>
            <a:endParaRPr/>
          </a:p>
        </p:txBody>
      </p:sp>
      <p:pic>
        <p:nvPicPr>
          <p:cNvPr id="308" name="Google Shape;308;p36">
            <a:hlinkClick r:id="rId3"/>
          </p:cNvPr>
          <p:cNvPicPr preferRelativeResize="0"/>
          <p:nvPr/>
        </p:nvPicPr>
        <p:blipFill>
          <a:blip r:embed="rId4">
            <a:alphaModFix/>
          </a:blip>
          <a:stretch>
            <a:fillRect/>
          </a:stretch>
        </p:blipFill>
        <p:spPr>
          <a:xfrm>
            <a:off x="3728250" y="634650"/>
            <a:ext cx="4878794" cy="435645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37"/>
          <p:cNvSpPr txBox="1"/>
          <p:nvPr>
            <p:ph type="title"/>
          </p:nvPr>
        </p:nvSpPr>
        <p:spPr>
          <a:xfrm>
            <a:off x="1262850" y="-529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Other Wikimedia channels</a:t>
            </a:r>
            <a:endParaRPr/>
          </a:p>
        </p:txBody>
      </p:sp>
      <p:sp>
        <p:nvSpPr>
          <p:cNvPr id="314" name="Google Shape;314;p37"/>
          <p:cNvSpPr txBox="1"/>
          <p:nvPr>
            <p:ph idx="1" type="body"/>
          </p:nvPr>
        </p:nvSpPr>
        <p:spPr>
          <a:xfrm>
            <a:off x="-32550" y="2078875"/>
            <a:ext cx="2617800" cy="27009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GB" u="sng">
                <a:solidFill>
                  <a:schemeClr val="hlink"/>
                </a:solidFill>
                <a:hlinkClick r:id="rId3"/>
              </a:rPr>
              <a:t>https://ordia.toolforge.org/</a:t>
            </a:r>
            <a:r>
              <a:rPr lang="en-GB"/>
              <a:t> has profiles of languages, lexemes and related matters</a:t>
            </a:r>
            <a:endParaRPr/>
          </a:p>
        </p:txBody>
      </p:sp>
      <p:pic>
        <p:nvPicPr>
          <p:cNvPr id="315" name="Google Shape;315;p37">
            <a:hlinkClick r:id="rId4"/>
          </p:cNvPr>
          <p:cNvPicPr preferRelativeResize="0"/>
          <p:nvPr/>
        </p:nvPicPr>
        <p:blipFill>
          <a:blip r:embed="rId5">
            <a:alphaModFix/>
          </a:blip>
          <a:stretch>
            <a:fillRect/>
          </a:stretch>
        </p:blipFill>
        <p:spPr>
          <a:xfrm>
            <a:off x="2737650" y="634650"/>
            <a:ext cx="6212893" cy="4356451"/>
          </a:xfrm>
          <a:prstGeom prst="rect">
            <a:avLst/>
          </a:prstGeom>
          <a:noFill/>
          <a:ln>
            <a:noFill/>
          </a:ln>
        </p:spPr>
      </p:pic>
      <p:pic>
        <p:nvPicPr>
          <p:cNvPr id="316" name="Google Shape;316;p37">
            <a:hlinkClick r:id="rId6"/>
          </p:cNvPr>
          <p:cNvPicPr preferRelativeResize="0"/>
          <p:nvPr/>
        </p:nvPicPr>
        <p:blipFill>
          <a:blip r:embed="rId7">
            <a:alphaModFix/>
          </a:blip>
          <a:stretch>
            <a:fillRect/>
          </a:stretch>
        </p:blipFill>
        <p:spPr>
          <a:xfrm>
            <a:off x="5104676" y="1071000"/>
            <a:ext cx="3969900" cy="33483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38"/>
          <p:cNvSpPr txBox="1"/>
          <p:nvPr>
            <p:ph type="title"/>
          </p:nvPr>
        </p:nvSpPr>
        <p:spPr>
          <a:xfrm>
            <a:off x="1262850" y="-529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Other Wikimedia channels</a:t>
            </a:r>
            <a:endParaRPr/>
          </a:p>
        </p:txBody>
      </p:sp>
      <p:sp>
        <p:nvSpPr>
          <p:cNvPr id="322" name="Google Shape;322;p38"/>
          <p:cNvSpPr txBox="1"/>
          <p:nvPr>
            <p:ph idx="1" type="body"/>
          </p:nvPr>
        </p:nvSpPr>
        <p:spPr>
          <a:xfrm>
            <a:off x="-32550" y="2078875"/>
            <a:ext cx="2617800" cy="27009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GB" u="sng">
                <a:solidFill>
                  <a:schemeClr val="hlink"/>
                </a:solidFill>
                <a:hlinkClick r:id="rId3"/>
              </a:rPr>
              <a:t>https://lingualibre.org/</a:t>
            </a:r>
            <a:r>
              <a:rPr lang="en-GB"/>
              <a:t> facilitates systematic recording of words or phrases in any language</a:t>
            </a:r>
            <a:endParaRPr/>
          </a:p>
        </p:txBody>
      </p:sp>
      <p:pic>
        <p:nvPicPr>
          <p:cNvPr id="323" name="Google Shape;323;p38">
            <a:hlinkClick r:id="rId4"/>
          </p:cNvPr>
          <p:cNvPicPr preferRelativeResize="0"/>
          <p:nvPr/>
        </p:nvPicPr>
        <p:blipFill>
          <a:blip r:embed="rId5">
            <a:alphaModFix/>
          </a:blip>
          <a:stretch>
            <a:fillRect/>
          </a:stretch>
        </p:blipFill>
        <p:spPr>
          <a:xfrm>
            <a:off x="3042450" y="634650"/>
            <a:ext cx="5326894" cy="43564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39"/>
          <p:cNvSpPr txBox="1"/>
          <p:nvPr>
            <p:ph type="title"/>
          </p:nvPr>
        </p:nvSpPr>
        <p:spPr>
          <a:xfrm>
            <a:off x="1262850" y="-529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Ways to engage</a:t>
            </a:r>
            <a:endParaRPr/>
          </a:p>
        </p:txBody>
      </p:sp>
      <p:sp>
        <p:nvSpPr>
          <p:cNvPr id="329" name="Google Shape;329;p39"/>
          <p:cNvSpPr txBox="1"/>
          <p:nvPr>
            <p:ph idx="1" type="body"/>
          </p:nvPr>
        </p:nvSpPr>
        <p:spPr>
          <a:xfrm>
            <a:off x="1110450" y="1240675"/>
            <a:ext cx="7538100" cy="3686400"/>
          </a:xfrm>
          <a:prstGeom prst="rect">
            <a:avLst/>
          </a:prstGeom>
        </p:spPr>
        <p:txBody>
          <a:bodyPr anchorCtr="0" anchor="t" bIns="91425" lIns="91425" spcFirstLastPara="1" rIns="91425" wrap="square" tIns="91425">
            <a:normAutofit fontScale="92500" lnSpcReduction="20000"/>
          </a:bodyPr>
          <a:lstStyle/>
          <a:p>
            <a:pPr indent="-304958" lvl="0" marL="457200" rtl="0" algn="l">
              <a:spcBef>
                <a:spcPts val="0"/>
              </a:spcBef>
              <a:spcAft>
                <a:spcPts val="0"/>
              </a:spcAft>
              <a:buSzPct val="100000"/>
              <a:buChar char="●"/>
            </a:pPr>
            <a:r>
              <a:rPr lang="en-GB"/>
              <a:t>Explore</a:t>
            </a:r>
            <a:endParaRPr/>
          </a:p>
          <a:p>
            <a:pPr indent="-293211" lvl="1" marL="914400" rtl="0" algn="l">
              <a:spcBef>
                <a:spcPts val="0"/>
              </a:spcBef>
              <a:spcAft>
                <a:spcPts val="0"/>
              </a:spcAft>
              <a:buSzPct val="100000"/>
              <a:buChar char="○"/>
            </a:pPr>
            <a:r>
              <a:rPr lang="en-GB"/>
              <a:t>read</a:t>
            </a:r>
            <a:endParaRPr/>
          </a:p>
          <a:p>
            <a:pPr indent="-293211" lvl="2" marL="1371600" rtl="0" algn="l">
              <a:spcBef>
                <a:spcPts val="0"/>
              </a:spcBef>
              <a:spcAft>
                <a:spcPts val="0"/>
              </a:spcAft>
              <a:buSzPct val="100000"/>
              <a:buChar char="■"/>
            </a:pPr>
            <a:r>
              <a:rPr lang="en-GB"/>
              <a:t>extend vocabulary</a:t>
            </a:r>
            <a:endParaRPr/>
          </a:p>
          <a:p>
            <a:pPr indent="-293211" lvl="1" marL="914400" rtl="0" algn="l">
              <a:spcBef>
                <a:spcPts val="0"/>
              </a:spcBef>
              <a:spcAft>
                <a:spcPts val="0"/>
              </a:spcAft>
              <a:buSzPct val="100000"/>
              <a:buChar char="○"/>
            </a:pPr>
            <a:r>
              <a:rPr lang="en-GB"/>
              <a:t>listen</a:t>
            </a:r>
            <a:endParaRPr/>
          </a:p>
          <a:p>
            <a:pPr indent="-293211" lvl="1" marL="914400" rtl="0" algn="l">
              <a:spcBef>
                <a:spcPts val="0"/>
              </a:spcBef>
              <a:spcAft>
                <a:spcPts val="0"/>
              </a:spcAft>
              <a:buSzPct val="100000"/>
              <a:buChar char="○"/>
            </a:pPr>
            <a:r>
              <a:rPr lang="en-GB"/>
              <a:t>watch</a:t>
            </a:r>
            <a:endParaRPr/>
          </a:p>
          <a:p>
            <a:pPr indent="-293211" lvl="1" marL="914400" rtl="0" algn="l">
              <a:spcBef>
                <a:spcPts val="0"/>
              </a:spcBef>
              <a:spcAft>
                <a:spcPts val="0"/>
              </a:spcAft>
              <a:buSzPct val="100000"/>
              <a:buChar char="○"/>
            </a:pPr>
            <a:r>
              <a:rPr lang="en-GB"/>
              <a:t>search </a:t>
            </a:r>
            <a:endParaRPr/>
          </a:p>
          <a:p>
            <a:pPr indent="-293211" lvl="1" marL="914400" rtl="0" algn="l">
              <a:spcBef>
                <a:spcPts val="0"/>
              </a:spcBef>
              <a:spcAft>
                <a:spcPts val="0"/>
              </a:spcAft>
              <a:buSzPct val="100000"/>
              <a:buChar char="○"/>
            </a:pPr>
            <a:r>
              <a:rPr lang="en-GB"/>
              <a:t>query</a:t>
            </a:r>
            <a:endParaRPr/>
          </a:p>
          <a:p>
            <a:pPr indent="-304958" lvl="0" marL="457200" rtl="0" algn="l">
              <a:spcBef>
                <a:spcPts val="0"/>
              </a:spcBef>
              <a:spcAft>
                <a:spcPts val="0"/>
              </a:spcAft>
              <a:buSzPct val="100000"/>
              <a:buChar char="●"/>
            </a:pPr>
            <a:r>
              <a:rPr lang="en-GB"/>
              <a:t>Contribute</a:t>
            </a:r>
            <a:endParaRPr/>
          </a:p>
          <a:p>
            <a:pPr indent="-293211" lvl="1" marL="914400" rtl="0" algn="l">
              <a:spcBef>
                <a:spcPts val="0"/>
              </a:spcBef>
              <a:spcAft>
                <a:spcPts val="0"/>
              </a:spcAft>
              <a:buSzPct val="100000"/>
              <a:buChar char="○"/>
            </a:pPr>
            <a:r>
              <a:rPr lang="en-GB"/>
              <a:t>check</a:t>
            </a:r>
            <a:endParaRPr/>
          </a:p>
          <a:p>
            <a:pPr indent="-293211" lvl="1" marL="914400" rtl="0" algn="l">
              <a:spcBef>
                <a:spcPts val="0"/>
              </a:spcBef>
              <a:spcAft>
                <a:spcPts val="0"/>
              </a:spcAft>
              <a:buSzPct val="100000"/>
              <a:buChar char="○"/>
            </a:pPr>
            <a:r>
              <a:rPr lang="en-GB"/>
              <a:t>improve</a:t>
            </a:r>
            <a:endParaRPr/>
          </a:p>
          <a:p>
            <a:pPr indent="-293211" lvl="2" marL="1371600" rtl="0" algn="l">
              <a:spcBef>
                <a:spcPts val="0"/>
              </a:spcBef>
              <a:spcAft>
                <a:spcPts val="0"/>
              </a:spcAft>
              <a:buSzPct val="100000"/>
              <a:buChar char="■"/>
            </a:pPr>
            <a:r>
              <a:rPr lang="en-GB"/>
              <a:t>write</a:t>
            </a:r>
            <a:endParaRPr/>
          </a:p>
          <a:p>
            <a:pPr indent="-293211" lvl="2" marL="1371600" rtl="0" algn="l">
              <a:spcBef>
                <a:spcPts val="0"/>
              </a:spcBef>
              <a:spcAft>
                <a:spcPts val="0"/>
              </a:spcAft>
              <a:buSzPct val="100000"/>
              <a:buChar char="■"/>
            </a:pPr>
            <a:r>
              <a:rPr lang="en-GB"/>
              <a:t>speak</a:t>
            </a:r>
            <a:endParaRPr/>
          </a:p>
          <a:p>
            <a:pPr indent="-293211" lvl="2" marL="1371600" rtl="0" algn="l">
              <a:spcBef>
                <a:spcPts val="0"/>
              </a:spcBef>
              <a:spcAft>
                <a:spcPts val="0"/>
              </a:spcAft>
              <a:buSzPct val="100000"/>
              <a:buChar char="■"/>
            </a:pPr>
            <a:r>
              <a:rPr lang="en-GB"/>
              <a:t>categorize</a:t>
            </a:r>
            <a:endParaRPr/>
          </a:p>
          <a:p>
            <a:pPr indent="-293211" lvl="2" marL="1371600" rtl="0" algn="l">
              <a:spcBef>
                <a:spcPts val="0"/>
              </a:spcBef>
              <a:spcAft>
                <a:spcPts val="0"/>
              </a:spcAft>
              <a:buSzPct val="100000"/>
              <a:buChar char="■"/>
            </a:pPr>
            <a:r>
              <a:rPr lang="en-GB"/>
              <a:t>fix mistakes</a:t>
            </a:r>
            <a:endParaRPr/>
          </a:p>
          <a:p>
            <a:pPr indent="-293211" lvl="1" marL="914400" rtl="0" algn="l">
              <a:spcBef>
                <a:spcPts val="0"/>
              </a:spcBef>
              <a:spcAft>
                <a:spcPts val="0"/>
              </a:spcAft>
              <a:buSzPct val="100000"/>
              <a:buChar char="○"/>
            </a:pPr>
            <a:r>
              <a:rPr lang="en-GB"/>
              <a:t>add</a:t>
            </a:r>
            <a:endParaRPr/>
          </a:p>
          <a:p>
            <a:pPr indent="-293211" lvl="2" marL="1371600" rtl="0" algn="l">
              <a:spcBef>
                <a:spcPts val="0"/>
              </a:spcBef>
              <a:spcAft>
                <a:spcPts val="0"/>
              </a:spcAft>
              <a:buSzPct val="100000"/>
              <a:buChar char="■"/>
            </a:pPr>
            <a:r>
              <a:rPr lang="en-GB"/>
              <a:t>references</a:t>
            </a:r>
            <a:endParaRPr/>
          </a:p>
          <a:p>
            <a:pPr indent="-293211" lvl="2" marL="1371600" rtl="0" algn="l">
              <a:spcBef>
                <a:spcPts val="0"/>
              </a:spcBef>
              <a:spcAft>
                <a:spcPts val="0"/>
              </a:spcAft>
              <a:buSzPct val="100000"/>
              <a:buChar char="■"/>
            </a:pPr>
            <a:r>
              <a:rPr lang="en-GB"/>
              <a:t>illustrations</a:t>
            </a:r>
            <a:endParaRPr/>
          </a:p>
          <a:p>
            <a:pPr indent="-293211" lvl="2" marL="1371600" rtl="0" algn="l">
              <a:spcBef>
                <a:spcPts val="0"/>
              </a:spcBef>
              <a:spcAft>
                <a:spcPts val="0"/>
              </a:spcAft>
              <a:buSzPct val="100000"/>
              <a:buChar char="■"/>
            </a:pPr>
            <a:r>
              <a:rPr lang="en-GB"/>
              <a:t>captions</a:t>
            </a:r>
            <a:endParaRPr/>
          </a:p>
          <a:p>
            <a:pPr indent="-293211" lvl="2" marL="1371600" rtl="0" algn="l">
              <a:spcBef>
                <a:spcPts val="0"/>
              </a:spcBef>
              <a:spcAft>
                <a:spcPts val="0"/>
              </a:spcAft>
              <a:buSzPct val="100000"/>
              <a:buChar char="■"/>
            </a:pPr>
            <a:r>
              <a:rPr lang="en-GB"/>
              <a:t>data</a:t>
            </a:r>
            <a:endParaRPr/>
          </a:p>
          <a:p>
            <a:pPr indent="-293211" lvl="1" marL="914400" rtl="0" algn="l">
              <a:spcBef>
                <a:spcPts val="0"/>
              </a:spcBef>
              <a:spcAft>
                <a:spcPts val="0"/>
              </a:spcAft>
              <a:buSzPct val="100000"/>
              <a:buChar char="○"/>
            </a:pPr>
            <a:r>
              <a:rPr lang="en-GB"/>
              <a:t>suggest</a:t>
            </a:r>
            <a:endParaRPr/>
          </a:p>
          <a:p>
            <a:pPr indent="-293211" lvl="2" marL="1371600" rtl="0" algn="l">
              <a:spcBef>
                <a:spcPts val="0"/>
              </a:spcBef>
              <a:spcAft>
                <a:spcPts val="0"/>
              </a:spcAft>
              <a:buSzPct val="100000"/>
              <a:buChar char="■"/>
            </a:pPr>
            <a:r>
              <a:rPr lang="en-GB"/>
              <a:t>updates</a:t>
            </a:r>
            <a:endParaRPr/>
          </a:p>
          <a:p>
            <a:pPr indent="-293211" lvl="2" marL="1371600" rtl="0" algn="l">
              <a:spcBef>
                <a:spcPts val="0"/>
              </a:spcBef>
              <a:spcAft>
                <a:spcPts val="0"/>
              </a:spcAft>
              <a:buSzPct val="100000"/>
              <a:buChar char="■"/>
            </a:pPr>
            <a:r>
              <a:rPr lang="en-GB"/>
              <a:t>rearrangements</a:t>
            </a:r>
            <a:endParaRPr/>
          </a:p>
          <a:p>
            <a:pPr indent="-304958" lvl="0" marL="457200" rtl="0" algn="l">
              <a:spcBef>
                <a:spcPts val="0"/>
              </a:spcBef>
              <a:spcAft>
                <a:spcPts val="0"/>
              </a:spcAft>
              <a:buSzPct val="100000"/>
              <a:buChar char="●"/>
            </a:pPr>
            <a:r>
              <a:rPr lang="en-GB"/>
              <a:t>…</a:t>
            </a:r>
            <a:endParaRPr/>
          </a:p>
        </p:txBody>
      </p:sp>
      <p:pic>
        <p:nvPicPr>
          <p:cNvPr id="330" name="Google Shape;330;p39">
            <a:hlinkClick r:id="rId3"/>
          </p:cNvPr>
          <p:cNvPicPr preferRelativeResize="0"/>
          <p:nvPr/>
        </p:nvPicPr>
        <p:blipFill>
          <a:blip r:embed="rId4">
            <a:alphaModFix/>
          </a:blip>
          <a:stretch>
            <a:fillRect/>
          </a:stretch>
        </p:blipFill>
        <p:spPr>
          <a:xfrm>
            <a:off x="3754094" y="0"/>
            <a:ext cx="5293409" cy="514349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40"/>
          <p:cNvSpPr txBox="1"/>
          <p:nvPr>
            <p:ph type="title"/>
          </p:nvPr>
        </p:nvSpPr>
        <p:spPr>
          <a:xfrm>
            <a:off x="1262850" y="-529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Ways to engage</a:t>
            </a:r>
            <a:endParaRPr/>
          </a:p>
        </p:txBody>
      </p:sp>
      <p:sp>
        <p:nvSpPr>
          <p:cNvPr id="336" name="Google Shape;336;p40"/>
          <p:cNvSpPr txBox="1"/>
          <p:nvPr>
            <p:ph idx="1" type="body"/>
          </p:nvPr>
        </p:nvSpPr>
        <p:spPr>
          <a:xfrm>
            <a:off x="-32550" y="2078875"/>
            <a:ext cx="2617800" cy="27009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GB"/>
              <a:t>Fix typos</a:t>
            </a:r>
            <a:endParaRPr/>
          </a:p>
        </p:txBody>
      </p:sp>
      <p:pic>
        <p:nvPicPr>
          <p:cNvPr id="337" name="Google Shape;337;p40">
            <a:hlinkClick r:id="rId3"/>
          </p:cNvPr>
          <p:cNvPicPr preferRelativeResize="0"/>
          <p:nvPr/>
        </p:nvPicPr>
        <p:blipFill>
          <a:blip r:embed="rId4">
            <a:alphaModFix/>
          </a:blip>
          <a:stretch>
            <a:fillRect/>
          </a:stretch>
        </p:blipFill>
        <p:spPr>
          <a:xfrm>
            <a:off x="2737650" y="634650"/>
            <a:ext cx="6253950" cy="391619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41"/>
          <p:cNvSpPr txBox="1"/>
          <p:nvPr>
            <p:ph type="title"/>
          </p:nvPr>
        </p:nvSpPr>
        <p:spPr>
          <a:xfrm>
            <a:off x="1262850" y="-529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Ways to engage</a:t>
            </a:r>
            <a:endParaRPr/>
          </a:p>
        </p:txBody>
      </p:sp>
      <p:sp>
        <p:nvSpPr>
          <p:cNvPr id="343" name="Google Shape;343;p41"/>
          <p:cNvSpPr txBox="1"/>
          <p:nvPr>
            <p:ph idx="1" type="body"/>
          </p:nvPr>
        </p:nvSpPr>
        <p:spPr>
          <a:xfrm>
            <a:off x="43650" y="1697875"/>
            <a:ext cx="2617800" cy="27009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GB"/>
              <a:t>Categorize images with</a:t>
            </a:r>
            <a:r>
              <a:rPr lang="en-GB"/>
              <a:t> typos</a:t>
            </a:r>
            <a:endParaRPr/>
          </a:p>
        </p:txBody>
      </p:sp>
      <p:pic>
        <p:nvPicPr>
          <p:cNvPr id="344" name="Google Shape;344;p41">
            <a:hlinkClick r:id="rId3"/>
          </p:cNvPr>
          <p:cNvPicPr preferRelativeResize="0"/>
          <p:nvPr/>
        </p:nvPicPr>
        <p:blipFill>
          <a:blip r:embed="rId4">
            <a:alphaModFix/>
          </a:blip>
          <a:stretch>
            <a:fillRect/>
          </a:stretch>
        </p:blipFill>
        <p:spPr>
          <a:xfrm>
            <a:off x="3499650" y="634650"/>
            <a:ext cx="5226799" cy="4356450"/>
          </a:xfrm>
          <a:prstGeom prst="rect">
            <a:avLst/>
          </a:prstGeom>
          <a:noFill/>
          <a:ln>
            <a:noFill/>
          </a:ln>
        </p:spPr>
      </p:pic>
      <p:pic>
        <p:nvPicPr>
          <p:cNvPr id="345" name="Google Shape;345;p41">
            <a:hlinkClick r:id="rId5"/>
          </p:cNvPr>
          <p:cNvPicPr preferRelativeResize="0"/>
          <p:nvPr/>
        </p:nvPicPr>
        <p:blipFill>
          <a:blip r:embed="rId6">
            <a:alphaModFix/>
          </a:blip>
          <a:stretch>
            <a:fillRect/>
          </a:stretch>
        </p:blipFill>
        <p:spPr>
          <a:xfrm>
            <a:off x="13179" y="2536150"/>
            <a:ext cx="3736874" cy="25311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15"/>
          <p:cNvSpPr txBox="1"/>
          <p:nvPr>
            <p:ph type="title"/>
          </p:nvPr>
        </p:nvSpPr>
        <p:spPr>
          <a:xfrm>
            <a:off x="729450" y="-529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Introduction to the Wikimedia ecosystem</a:t>
            </a:r>
            <a:endParaRPr/>
          </a:p>
        </p:txBody>
      </p:sp>
      <p:pic>
        <p:nvPicPr>
          <p:cNvPr id="115" name="Google Shape;115;p15">
            <a:hlinkClick r:id="rId3"/>
          </p:cNvPr>
          <p:cNvPicPr preferRelativeResize="0"/>
          <p:nvPr/>
        </p:nvPicPr>
        <p:blipFill>
          <a:blip r:embed="rId4">
            <a:alphaModFix/>
          </a:blip>
          <a:stretch>
            <a:fillRect/>
          </a:stretch>
        </p:blipFill>
        <p:spPr>
          <a:xfrm>
            <a:off x="152400" y="634650"/>
            <a:ext cx="6480278" cy="4356450"/>
          </a:xfrm>
          <a:prstGeom prst="rect">
            <a:avLst/>
          </a:prstGeom>
          <a:noFill/>
          <a:ln>
            <a:noFill/>
          </a:ln>
        </p:spPr>
      </p:pic>
      <p:sp>
        <p:nvSpPr>
          <p:cNvPr id="116" name="Google Shape;116;p15"/>
          <p:cNvSpPr txBox="1"/>
          <p:nvPr>
            <p:ph idx="1" type="body"/>
          </p:nvPr>
        </p:nvSpPr>
        <p:spPr>
          <a:xfrm>
            <a:off x="5072850" y="4364875"/>
            <a:ext cx="3698100" cy="492900"/>
          </a:xfrm>
          <a:prstGeom prst="rect">
            <a:avLst/>
          </a:prstGeom>
        </p:spPr>
        <p:txBody>
          <a:bodyPr anchorCtr="0" anchor="t" bIns="91425" lIns="91425" spcFirstLastPara="1" rIns="91425" wrap="square" tIns="91425">
            <a:normAutofit/>
          </a:bodyPr>
          <a:lstStyle/>
          <a:p>
            <a:pPr indent="0" lvl="0" marL="457200" rtl="0" algn="l">
              <a:spcBef>
                <a:spcPts val="0"/>
              </a:spcBef>
              <a:spcAft>
                <a:spcPts val="1200"/>
              </a:spcAft>
              <a:buNone/>
            </a:pPr>
            <a:r>
              <a:rPr b="1" lang="en-GB" sz="2000" u="sng">
                <a:solidFill>
                  <a:schemeClr val="hlink"/>
                </a:solidFill>
                <a:hlinkClick r:id="rId5"/>
              </a:rPr>
              <a:t>https://wikimedia.org</a:t>
            </a:r>
            <a:r>
              <a:rPr b="1" lang="en-GB" sz="2000"/>
              <a:t> </a:t>
            </a:r>
            <a:endParaRPr b="1" sz="20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42"/>
          <p:cNvSpPr txBox="1"/>
          <p:nvPr>
            <p:ph type="title"/>
          </p:nvPr>
        </p:nvSpPr>
        <p:spPr>
          <a:xfrm>
            <a:off x="1262850" y="-529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Ways to engage</a:t>
            </a:r>
            <a:endParaRPr/>
          </a:p>
        </p:txBody>
      </p:sp>
      <p:sp>
        <p:nvSpPr>
          <p:cNvPr id="351" name="Google Shape;351;p42"/>
          <p:cNvSpPr txBox="1"/>
          <p:nvPr>
            <p:ph idx="1" type="body"/>
          </p:nvPr>
        </p:nvSpPr>
        <p:spPr>
          <a:xfrm>
            <a:off x="-32550" y="2078875"/>
            <a:ext cx="2617800" cy="27009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GB"/>
              <a:t>Link Wikidata lexemes to Wikidata concepts</a:t>
            </a:r>
            <a:endParaRPr/>
          </a:p>
        </p:txBody>
      </p:sp>
      <p:pic>
        <p:nvPicPr>
          <p:cNvPr id="352" name="Google Shape;352;p42">
            <a:hlinkClick r:id="rId3"/>
          </p:cNvPr>
          <p:cNvPicPr preferRelativeResize="0"/>
          <p:nvPr/>
        </p:nvPicPr>
        <p:blipFill>
          <a:blip r:embed="rId4">
            <a:alphaModFix/>
          </a:blip>
          <a:stretch>
            <a:fillRect/>
          </a:stretch>
        </p:blipFill>
        <p:spPr>
          <a:xfrm>
            <a:off x="3652050" y="634650"/>
            <a:ext cx="5284875" cy="435645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43"/>
          <p:cNvSpPr txBox="1"/>
          <p:nvPr>
            <p:ph type="title"/>
          </p:nvPr>
        </p:nvSpPr>
        <p:spPr>
          <a:xfrm>
            <a:off x="1262850" y="-529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Ways to engage</a:t>
            </a:r>
            <a:endParaRPr/>
          </a:p>
        </p:txBody>
      </p:sp>
      <p:sp>
        <p:nvSpPr>
          <p:cNvPr id="358" name="Google Shape;358;p43"/>
          <p:cNvSpPr txBox="1"/>
          <p:nvPr>
            <p:ph idx="1" type="body"/>
          </p:nvPr>
        </p:nvSpPr>
        <p:spPr>
          <a:xfrm>
            <a:off x="-32550" y="1469275"/>
            <a:ext cx="5609100" cy="27009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GB"/>
              <a:t>Query Wikidata for mottos of Wikipedia</a:t>
            </a:r>
            <a:endParaRPr/>
          </a:p>
        </p:txBody>
      </p:sp>
      <p:pic>
        <p:nvPicPr>
          <p:cNvPr id="359" name="Google Shape;359;p43"/>
          <p:cNvPicPr preferRelativeResize="0"/>
          <p:nvPr/>
        </p:nvPicPr>
        <p:blipFill>
          <a:blip r:embed="rId3">
            <a:alphaModFix/>
          </a:blip>
          <a:stretch>
            <a:fillRect/>
          </a:stretch>
        </p:blipFill>
        <p:spPr>
          <a:xfrm>
            <a:off x="825425" y="2087650"/>
            <a:ext cx="7146000" cy="21795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44"/>
          <p:cNvSpPr txBox="1"/>
          <p:nvPr>
            <p:ph type="title"/>
          </p:nvPr>
        </p:nvSpPr>
        <p:spPr>
          <a:xfrm>
            <a:off x="1262850" y="-529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Ways to engage</a:t>
            </a:r>
            <a:endParaRPr/>
          </a:p>
        </p:txBody>
      </p:sp>
      <p:sp>
        <p:nvSpPr>
          <p:cNvPr id="365" name="Google Shape;365;p44"/>
          <p:cNvSpPr txBox="1"/>
          <p:nvPr>
            <p:ph idx="1" type="body"/>
          </p:nvPr>
        </p:nvSpPr>
        <p:spPr>
          <a:xfrm>
            <a:off x="-32550" y="1469275"/>
            <a:ext cx="3883500" cy="27009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GB"/>
              <a:t>Weekly Lexeme challenge</a:t>
            </a:r>
            <a:endParaRPr/>
          </a:p>
          <a:p>
            <a:pPr indent="-298450" lvl="1" marL="914400" rtl="0" algn="l">
              <a:spcBef>
                <a:spcPts val="0"/>
              </a:spcBef>
              <a:spcAft>
                <a:spcPts val="0"/>
              </a:spcAft>
              <a:buSzPts val="1100"/>
              <a:buChar char="○"/>
            </a:pPr>
            <a:r>
              <a:rPr lang="en-GB"/>
              <a:t>improve lexemes related to a set of 7 concepts from a given domain</a:t>
            </a:r>
            <a:endParaRPr/>
          </a:p>
        </p:txBody>
      </p:sp>
      <p:pic>
        <p:nvPicPr>
          <p:cNvPr id="366" name="Google Shape;366;p44">
            <a:hlinkClick r:id="rId3"/>
          </p:cNvPr>
          <p:cNvPicPr preferRelativeResize="0"/>
          <p:nvPr/>
        </p:nvPicPr>
        <p:blipFill>
          <a:blip r:embed="rId4">
            <a:alphaModFix/>
          </a:blip>
          <a:stretch>
            <a:fillRect/>
          </a:stretch>
        </p:blipFill>
        <p:spPr>
          <a:xfrm>
            <a:off x="4114800" y="329850"/>
            <a:ext cx="4876800" cy="477594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45"/>
          <p:cNvSpPr txBox="1"/>
          <p:nvPr>
            <p:ph type="title"/>
          </p:nvPr>
        </p:nvSpPr>
        <p:spPr>
          <a:xfrm>
            <a:off x="1262850" y="-529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Ways to engage</a:t>
            </a:r>
            <a:endParaRPr/>
          </a:p>
        </p:txBody>
      </p:sp>
      <p:sp>
        <p:nvSpPr>
          <p:cNvPr id="372" name="Google Shape;372;p45"/>
          <p:cNvSpPr txBox="1"/>
          <p:nvPr>
            <p:ph idx="1" type="body"/>
          </p:nvPr>
        </p:nvSpPr>
        <p:spPr>
          <a:xfrm>
            <a:off x="-32550" y="1469275"/>
            <a:ext cx="3883500" cy="27009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GB"/>
              <a:t>Disambiguate names</a:t>
            </a:r>
            <a:endParaRPr/>
          </a:p>
          <a:p>
            <a:pPr indent="-298450" lvl="1" marL="914400" rtl="0" algn="l">
              <a:spcBef>
                <a:spcPts val="0"/>
              </a:spcBef>
              <a:spcAft>
                <a:spcPts val="0"/>
              </a:spcAft>
              <a:buSzPts val="1100"/>
              <a:buChar char="○"/>
            </a:pPr>
            <a:r>
              <a:rPr lang="en-GB"/>
              <a:t>people</a:t>
            </a:r>
            <a:endParaRPr/>
          </a:p>
          <a:p>
            <a:pPr indent="-298450" lvl="1" marL="914400" rtl="0" algn="l">
              <a:spcBef>
                <a:spcPts val="0"/>
              </a:spcBef>
              <a:spcAft>
                <a:spcPts val="0"/>
              </a:spcAft>
              <a:buSzPts val="1100"/>
              <a:buChar char="○"/>
            </a:pPr>
            <a:r>
              <a:rPr lang="en-GB"/>
              <a:t>places</a:t>
            </a:r>
            <a:endParaRPr/>
          </a:p>
          <a:p>
            <a:pPr indent="-298450" lvl="1" marL="914400" rtl="0" algn="l">
              <a:spcBef>
                <a:spcPts val="0"/>
              </a:spcBef>
              <a:spcAft>
                <a:spcPts val="0"/>
              </a:spcAft>
              <a:buSzPts val="1100"/>
              <a:buChar char="○"/>
            </a:pPr>
            <a:r>
              <a:rPr lang="en-GB"/>
              <a:t>songs</a:t>
            </a:r>
            <a:endParaRPr/>
          </a:p>
          <a:p>
            <a:pPr indent="-298450" lvl="1" marL="914400" rtl="0" algn="l">
              <a:spcBef>
                <a:spcPts val="0"/>
              </a:spcBef>
              <a:spcAft>
                <a:spcPts val="0"/>
              </a:spcAft>
              <a:buSzPts val="1100"/>
              <a:buChar char="○"/>
            </a:pPr>
            <a:r>
              <a:rPr lang="en-GB"/>
              <a:t>…</a:t>
            </a:r>
            <a:endParaRPr/>
          </a:p>
        </p:txBody>
      </p:sp>
      <p:pic>
        <p:nvPicPr>
          <p:cNvPr id="373" name="Google Shape;373;p45">
            <a:hlinkClick r:id="rId3"/>
          </p:cNvPr>
          <p:cNvPicPr preferRelativeResize="0"/>
          <p:nvPr/>
        </p:nvPicPr>
        <p:blipFill>
          <a:blip r:embed="rId4">
            <a:alphaModFix/>
          </a:blip>
          <a:stretch>
            <a:fillRect/>
          </a:stretch>
        </p:blipFill>
        <p:spPr>
          <a:xfrm>
            <a:off x="2555550" y="634650"/>
            <a:ext cx="3418250" cy="4356451"/>
          </a:xfrm>
          <a:prstGeom prst="rect">
            <a:avLst/>
          </a:prstGeom>
          <a:noFill/>
          <a:ln>
            <a:noFill/>
          </a:ln>
        </p:spPr>
      </p:pic>
      <p:pic>
        <p:nvPicPr>
          <p:cNvPr id="374" name="Google Shape;374;p45">
            <a:hlinkClick r:id="rId5"/>
          </p:cNvPr>
          <p:cNvPicPr preferRelativeResize="0"/>
          <p:nvPr/>
        </p:nvPicPr>
        <p:blipFill>
          <a:blip r:embed="rId6">
            <a:alphaModFix/>
          </a:blip>
          <a:stretch>
            <a:fillRect/>
          </a:stretch>
        </p:blipFill>
        <p:spPr>
          <a:xfrm>
            <a:off x="6126200" y="634650"/>
            <a:ext cx="2486025" cy="43338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46"/>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Thank you for your attention! </a:t>
            </a:r>
            <a:endParaRPr/>
          </a:p>
          <a:p>
            <a:pPr indent="0" lvl="0" marL="0" rtl="0" algn="l">
              <a:spcBef>
                <a:spcPts val="0"/>
              </a:spcBef>
              <a:spcAft>
                <a:spcPts val="0"/>
              </a:spcAft>
              <a:buNone/>
            </a:pPr>
            <a:r>
              <a:rPr lang="en-GB"/>
              <a:t>Questions and comments are most welcome.</a:t>
            </a:r>
            <a:endParaRPr/>
          </a:p>
        </p:txBody>
      </p:sp>
      <p:sp>
        <p:nvSpPr>
          <p:cNvPr id="380" name="Google Shape;380;p46"/>
          <p:cNvSpPr txBox="1"/>
          <p:nvPr>
            <p:ph idx="1" type="body"/>
          </p:nvPr>
        </p:nvSpPr>
        <p:spPr>
          <a:xfrm>
            <a:off x="729450" y="3069475"/>
            <a:ext cx="7688700" cy="16365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GB" sz="1600"/>
              <a:t>You can find the slides at </a:t>
            </a:r>
            <a:r>
              <a:rPr lang="en-GB" sz="1600" u="sng">
                <a:solidFill>
                  <a:schemeClr val="hlink"/>
                </a:solidFill>
                <a:hlinkClick r:id="rId3"/>
              </a:rPr>
              <a:t>https://doi.org/10.5281/zenodo.10725824</a:t>
            </a:r>
            <a:r>
              <a:rPr lang="en-GB" sz="1600"/>
              <a:t> .</a:t>
            </a:r>
            <a:endParaRPr sz="1600"/>
          </a:p>
          <a:p>
            <a:pPr indent="0" lvl="0" marL="0" rtl="0" algn="l">
              <a:spcBef>
                <a:spcPts val="1200"/>
              </a:spcBef>
              <a:spcAft>
                <a:spcPts val="0"/>
              </a:spcAft>
              <a:buNone/>
            </a:pPr>
            <a:r>
              <a:rPr lang="en-GB" sz="1600"/>
              <a:t>Some of the materials are based on Mietchen, D., &amp; Hussain, N. (2021). An overview of the COVID-19 related content of Wikimedia projects. Wikimania 2021. Zenodo. </a:t>
            </a:r>
            <a:r>
              <a:rPr lang="en-GB" sz="1600" u="sng">
                <a:solidFill>
                  <a:schemeClr val="hlink"/>
                </a:solidFill>
                <a:hlinkClick r:id="rId4"/>
              </a:rPr>
              <a:t>https://doi.org/10.5281/zenodo.5201623</a:t>
            </a:r>
            <a:r>
              <a:rPr lang="en-GB" sz="1600"/>
              <a:t> .</a:t>
            </a:r>
            <a:endParaRPr sz="1600"/>
          </a:p>
          <a:p>
            <a:pPr indent="0" lvl="0" marL="0" rtl="0" algn="l">
              <a:spcBef>
                <a:spcPts val="1200"/>
              </a:spcBef>
              <a:spcAft>
                <a:spcPts val="1200"/>
              </a:spcAft>
              <a:buNone/>
            </a:pPr>
            <a:r>
              <a:t/>
            </a:r>
            <a:endParaRPr sz="16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16"/>
          <p:cNvSpPr txBox="1"/>
          <p:nvPr>
            <p:ph type="title"/>
          </p:nvPr>
        </p:nvSpPr>
        <p:spPr>
          <a:xfrm>
            <a:off x="729450" y="-529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Introduction to the Wikimedia ecosystem</a:t>
            </a:r>
            <a:endParaRPr/>
          </a:p>
        </p:txBody>
      </p:sp>
      <p:sp>
        <p:nvSpPr>
          <p:cNvPr id="122" name="Google Shape;122;p16"/>
          <p:cNvSpPr txBox="1"/>
          <p:nvPr>
            <p:ph idx="1" type="body"/>
          </p:nvPr>
        </p:nvSpPr>
        <p:spPr>
          <a:xfrm>
            <a:off x="729450" y="2536075"/>
            <a:ext cx="4974900" cy="24375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GB"/>
              <a:t>group of ca. 1000 websites</a:t>
            </a:r>
            <a:endParaRPr/>
          </a:p>
          <a:p>
            <a:pPr indent="-311150" lvl="0" marL="457200" rtl="0" algn="l">
              <a:spcBef>
                <a:spcPts val="0"/>
              </a:spcBef>
              <a:spcAft>
                <a:spcPts val="0"/>
              </a:spcAft>
              <a:buSzPts val="1300"/>
              <a:buChar char="●"/>
            </a:pPr>
            <a:r>
              <a:rPr lang="en-GB"/>
              <a:t>roughly organized by information channel</a:t>
            </a:r>
            <a:endParaRPr/>
          </a:p>
          <a:p>
            <a:pPr indent="-311150" lvl="0" marL="457200" rtl="0" algn="l">
              <a:spcBef>
                <a:spcPts val="0"/>
              </a:spcBef>
              <a:spcAft>
                <a:spcPts val="0"/>
              </a:spcAft>
              <a:buSzPts val="1300"/>
              <a:buChar char="●"/>
            </a:pPr>
            <a:r>
              <a:rPr lang="en-GB"/>
              <a:t>some exist in multiple monolingual versions, e.g. Wikipedia in ca. 300 languages</a:t>
            </a:r>
            <a:endParaRPr/>
          </a:p>
          <a:p>
            <a:pPr indent="-311150" lvl="0" marL="457200" rtl="0" algn="l">
              <a:spcBef>
                <a:spcPts val="0"/>
              </a:spcBef>
              <a:spcAft>
                <a:spcPts val="0"/>
              </a:spcAft>
              <a:buSzPts val="1300"/>
              <a:buChar char="●"/>
            </a:pPr>
            <a:r>
              <a:rPr lang="en-GB"/>
              <a:t>some are multilingual, e.g. Wikimedia Commons &amp; Wikidata</a:t>
            </a:r>
            <a:endParaRPr/>
          </a:p>
          <a:p>
            <a:pPr indent="-311150" lvl="0" marL="457200" rtl="0" algn="l">
              <a:spcBef>
                <a:spcPts val="0"/>
              </a:spcBef>
              <a:spcAft>
                <a:spcPts val="0"/>
              </a:spcAft>
              <a:buSzPts val="1300"/>
              <a:buChar char="●"/>
            </a:pPr>
            <a:r>
              <a:rPr lang="en-GB"/>
              <a:t>openly licensed, i.e. with no limits on any kinds of reuse</a:t>
            </a:r>
            <a:endParaRPr/>
          </a:p>
          <a:p>
            <a:pPr indent="-311150" lvl="0" marL="457200" rtl="0" algn="l">
              <a:spcBef>
                <a:spcPts val="0"/>
              </a:spcBef>
              <a:spcAft>
                <a:spcPts val="0"/>
              </a:spcAft>
              <a:buSzPts val="1300"/>
              <a:buChar char="●"/>
            </a:pPr>
            <a:r>
              <a:rPr lang="en-GB"/>
              <a:t>served using open-source software</a:t>
            </a:r>
            <a:endParaRPr/>
          </a:p>
          <a:p>
            <a:pPr indent="-311150" lvl="0" marL="457200" rtl="0" algn="l">
              <a:spcBef>
                <a:spcPts val="0"/>
              </a:spcBef>
              <a:spcAft>
                <a:spcPts val="0"/>
              </a:spcAft>
              <a:buSzPts val="1300"/>
              <a:buChar char="●"/>
            </a:pPr>
            <a:r>
              <a:rPr lang="en-GB"/>
              <a:t>open for anyone to contribute</a:t>
            </a:r>
            <a:endParaRPr/>
          </a:p>
          <a:p>
            <a:pPr indent="-311150" lvl="0" marL="457200" rtl="0" algn="l">
              <a:spcBef>
                <a:spcPts val="0"/>
              </a:spcBef>
              <a:spcAft>
                <a:spcPts val="0"/>
              </a:spcAft>
              <a:buSzPts val="1300"/>
              <a:buChar char="●"/>
            </a:pPr>
            <a:r>
              <a:rPr lang="en-GB"/>
              <a:t>governed by a global community</a:t>
            </a:r>
            <a:endParaRPr/>
          </a:p>
        </p:txBody>
      </p:sp>
      <p:grpSp>
        <p:nvGrpSpPr>
          <p:cNvPr id="123" name="Google Shape;123;p16"/>
          <p:cNvGrpSpPr/>
          <p:nvPr/>
        </p:nvGrpSpPr>
        <p:grpSpPr>
          <a:xfrm>
            <a:off x="4016525" y="913461"/>
            <a:ext cx="4265075" cy="1859110"/>
            <a:chOff x="4016525" y="913461"/>
            <a:chExt cx="4265075" cy="1859110"/>
          </a:xfrm>
        </p:grpSpPr>
        <p:pic>
          <p:nvPicPr>
            <p:cNvPr id="124" name="Google Shape;124;p16"/>
            <p:cNvPicPr preferRelativeResize="0"/>
            <p:nvPr/>
          </p:nvPicPr>
          <p:blipFill>
            <a:blip r:embed="rId3">
              <a:alphaModFix/>
            </a:blip>
            <a:stretch>
              <a:fillRect/>
            </a:stretch>
          </p:blipFill>
          <p:spPr>
            <a:xfrm>
              <a:off x="4016525" y="1411996"/>
              <a:ext cx="4265075" cy="1360575"/>
            </a:xfrm>
            <a:prstGeom prst="rect">
              <a:avLst/>
            </a:prstGeom>
            <a:noFill/>
            <a:ln>
              <a:noFill/>
            </a:ln>
          </p:spPr>
        </p:pic>
        <p:pic>
          <p:nvPicPr>
            <p:cNvPr id="125" name="Google Shape;125;p16"/>
            <p:cNvPicPr preferRelativeResize="0"/>
            <p:nvPr/>
          </p:nvPicPr>
          <p:blipFill>
            <a:blip r:embed="rId4">
              <a:alphaModFix/>
            </a:blip>
            <a:stretch>
              <a:fillRect/>
            </a:stretch>
          </p:blipFill>
          <p:spPr>
            <a:xfrm>
              <a:off x="4016525" y="913461"/>
              <a:ext cx="4265075" cy="405189"/>
            </a:xfrm>
            <a:prstGeom prst="rect">
              <a:avLst/>
            </a:prstGeom>
            <a:noFill/>
            <a:ln>
              <a:noFill/>
            </a:ln>
          </p:spPr>
        </p:pic>
      </p:grpSp>
      <p:grpSp>
        <p:nvGrpSpPr>
          <p:cNvPr id="126" name="Google Shape;126;p16"/>
          <p:cNvGrpSpPr/>
          <p:nvPr/>
        </p:nvGrpSpPr>
        <p:grpSpPr>
          <a:xfrm>
            <a:off x="5148850" y="345775"/>
            <a:ext cx="3840825" cy="4601498"/>
            <a:chOff x="5148850" y="345775"/>
            <a:chExt cx="3840825" cy="4601498"/>
          </a:xfrm>
        </p:grpSpPr>
        <p:pic>
          <p:nvPicPr>
            <p:cNvPr id="127" name="Google Shape;127;p16">
              <a:hlinkClick r:id="rId5"/>
            </p:cNvPr>
            <p:cNvPicPr preferRelativeResize="0"/>
            <p:nvPr/>
          </p:nvPicPr>
          <p:blipFill>
            <a:blip r:embed="rId6">
              <a:alphaModFix/>
            </a:blip>
            <a:stretch>
              <a:fillRect/>
            </a:stretch>
          </p:blipFill>
          <p:spPr>
            <a:xfrm>
              <a:off x="8565025" y="345775"/>
              <a:ext cx="424650" cy="4601498"/>
            </a:xfrm>
            <a:prstGeom prst="rect">
              <a:avLst/>
            </a:prstGeom>
            <a:noFill/>
            <a:ln>
              <a:noFill/>
            </a:ln>
          </p:spPr>
        </p:pic>
        <p:cxnSp>
          <p:nvCxnSpPr>
            <p:cNvPr id="128" name="Google Shape;128;p16"/>
            <p:cNvCxnSpPr/>
            <p:nvPr/>
          </p:nvCxnSpPr>
          <p:spPr>
            <a:xfrm rot="10800000">
              <a:off x="8268100" y="973556"/>
              <a:ext cx="341700" cy="267000"/>
            </a:xfrm>
            <a:prstGeom prst="straightConnector1">
              <a:avLst/>
            </a:prstGeom>
            <a:noFill/>
            <a:ln cap="flat" cmpd="sng" w="9525">
              <a:solidFill>
                <a:schemeClr val="dk2"/>
              </a:solidFill>
              <a:prstDash val="solid"/>
              <a:round/>
              <a:headEnd len="med" w="med" type="none"/>
              <a:tailEnd len="med" w="med" type="none"/>
            </a:ln>
          </p:spPr>
        </p:cxnSp>
        <p:cxnSp>
          <p:nvCxnSpPr>
            <p:cNvPr id="129" name="Google Shape;129;p16"/>
            <p:cNvCxnSpPr/>
            <p:nvPr/>
          </p:nvCxnSpPr>
          <p:spPr>
            <a:xfrm flipH="1">
              <a:off x="8257275" y="1388700"/>
              <a:ext cx="363300" cy="1388700"/>
            </a:xfrm>
            <a:prstGeom prst="straightConnector1">
              <a:avLst/>
            </a:prstGeom>
            <a:noFill/>
            <a:ln cap="flat" cmpd="sng" w="9525">
              <a:solidFill>
                <a:schemeClr val="dk2"/>
              </a:solidFill>
              <a:prstDash val="solid"/>
              <a:round/>
              <a:headEnd len="med" w="med" type="none"/>
              <a:tailEnd len="med" w="med" type="none"/>
            </a:ln>
          </p:spPr>
        </p:cxnSp>
        <p:sp>
          <p:nvSpPr>
            <p:cNvPr id="130" name="Google Shape;130;p16"/>
            <p:cNvSpPr/>
            <p:nvPr/>
          </p:nvSpPr>
          <p:spPr>
            <a:xfrm>
              <a:off x="5148850" y="1944175"/>
              <a:ext cx="363300" cy="1347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1" name="Google Shape;131;p16"/>
          <p:cNvSpPr txBox="1"/>
          <p:nvPr>
            <p:ph idx="1" type="body"/>
          </p:nvPr>
        </p:nvSpPr>
        <p:spPr>
          <a:xfrm>
            <a:off x="3015450" y="478675"/>
            <a:ext cx="5469900" cy="688200"/>
          </a:xfrm>
          <a:prstGeom prst="rect">
            <a:avLst/>
          </a:prstGeom>
        </p:spPr>
        <p:txBody>
          <a:bodyPr anchorCtr="0" anchor="t" bIns="91425" lIns="91425" spcFirstLastPara="1" rIns="91425" wrap="square" tIns="91425">
            <a:normAutofit/>
          </a:bodyPr>
          <a:lstStyle/>
          <a:p>
            <a:pPr indent="0" lvl="0" marL="0" rtl="0" algn="r">
              <a:spcBef>
                <a:spcPts val="0"/>
              </a:spcBef>
              <a:spcAft>
                <a:spcPts val="1200"/>
              </a:spcAft>
              <a:buNone/>
            </a:pPr>
            <a:r>
              <a:rPr b="1" lang="en-GB" u="sng">
                <a:solidFill>
                  <a:schemeClr val="hlink"/>
                </a:solidFill>
                <a:hlinkClick r:id="rId7"/>
              </a:rPr>
              <a:t>https://meta.wikimedia.org/wiki/Special:SiteMatrix</a:t>
            </a:r>
            <a:r>
              <a:rPr b="1" lang="en-GB"/>
              <a:t> </a:t>
            </a:r>
            <a:endParaRPr b="1"/>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17"/>
          <p:cNvSpPr txBox="1"/>
          <p:nvPr>
            <p:ph idx="1" type="body"/>
          </p:nvPr>
        </p:nvSpPr>
        <p:spPr>
          <a:xfrm>
            <a:off x="729450" y="2155075"/>
            <a:ext cx="7688700" cy="10116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GB"/>
              <a:t>Use the image as a guide</a:t>
            </a:r>
            <a:endParaRPr/>
          </a:p>
          <a:p>
            <a:pPr indent="-311150" lvl="0" marL="457200" rtl="0" algn="l">
              <a:spcBef>
                <a:spcPts val="0"/>
              </a:spcBef>
              <a:spcAft>
                <a:spcPts val="0"/>
              </a:spcAft>
              <a:buSzPts val="1300"/>
              <a:buChar char="●"/>
            </a:pPr>
            <a:r>
              <a:rPr lang="en-GB"/>
              <a:t>We are starting at the top and going clockwise</a:t>
            </a:r>
            <a:endParaRPr/>
          </a:p>
        </p:txBody>
      </p:sp>
      <p:pic>
        <p:nvPicPr>
          <p:cNvPr id="137" name="Google Shape;137;p17">
            <a:hlinkClick r:id="rId3"/>
          </p:cNvPr>
          <p:cNvPicPr preferRelativeResize="0"/>
          <p:nvPr/>
        </p:nvPicPr>
        <p:blipFill>
          <a:blip r:embed="rId4">
            <a:alphaModFix/>
          </a:blip>
          <a:stretch>
            <a:fillRect/>
          </a:stretch>
        </p:blipFill>
        <p:spPr>
          <a:xfrm>
            <a:off x="5790750" y="533400"/>
            <a:ext cx="3429451" cy="3429451"/>
          </a:xfrm>
          <a:prstGeom prst="rect">
            <a:avLst/>
          </a:prstGeom>
          <a:noFill/>
          <a:ln>
            <a:noFill/>
          </a:ln>
        </p:spPr>
      </p:pic>
      <p:sp>
        <p:nvSpPr>
          <p:cNvPr id="138" name="Google Shape;138;p17"/>
          <p:cNvSpPr txBox="1"/>
          <p:nvPr>
            <p:ph type="title"/>
          </p:nvPr>
        </p:nvSpPr>
        <p:spPr>
          <a:xfrm>
            <a:off x="729450" y="1166250"/>
            <a:ext cx="3222900" cy="13209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Tour across Wikimedia projects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18"/>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Wikimania</a:t>
            </a:r>
            <a:endParaRPr/>
          </a:p>
          <a:p>
            <a:pPr indent="0" lvl="0" marL="0" rtl="0" algn="l">
              <a:spcBef>
                <a:spcPts val="0"/>
              </a:spcBef>
              <a:spcAft>
                <a:spcPts val="0"/>
              </a:spcAft>
              <a:buNone/>
            </a:pPr>
            <a:r>
              <a:t/>
            </a:r>
            <a:endParaRPr/>
          </a:p>
        </p:txBody>
      </p:sp>
      <p:pic>
        <p:nvPicPr>
          <p:cNvPr id="144" name="Google Shape;144;p18">
            <a:hlinkClick r:id="rId3"/>
          </p:cNvPr>
          <p:cNvPicPr preferRelativeResize="0"/>
          <p:nvPr/>
        </p:nvPicPr>
        <p:blipFill>
          <a:blip r:embed="rId4">
            <a:alphaModFix/>
          </a:blip>
          <a:stretch>
            <a:fillRect/>
          </a:stretch>
        </p:blipFill>
        <p:spPr>
          <a:xfrm>
            <a:off x="3352800" y="25050"/>
            <a:ext cx="4122030" cy="2984849"/>
          </a:xfrm>
          <a:prstGeom prst="rect">
            <a:avLst/>
          </a:prstGeom>
          <a:noFill/>
          <a:ln>
            <a:noFill/>
          </a:ln>
        </p:spPr>
      </p:pic>
      <p:pic>
        <p:nvPicPr>
          <p:cNvPr id="145" name="Google Shape;145;p18">
            <a:hlinkClick r:id="rId5"/>
          </p:cNvPr>
          <p:cNvPicPr preferRelativeResize="0"/>
          <p:nvPr/>
        </p:nvPicPr>
        <p:blipFill>
          <a:blip r:embed="rId6">
            <a:alphaModFix/>
          </a:blip>
          <a:stretch>
            <a:fillRect/>
          </a:stretch>
        </p:blipFill>
        <p:spPr>
          <a:xfrm>
            <a:off x="3645500" y="1783385"/>
            <a:ext cx="3099524" cy="3360114"/>
          </a:xfrm>
          <a:prstGeom prst="rect">
            <a:avLst/>
          </a:prstGeom>
          <a:noFill/>
          <a:ln>
            <a:noFill/>
          </a:ln>
        </p:spPr>
      </p:pic>
      <p:pic>
        <p:nvPicPr>
          <p:cNvPr id="146" name="Google Shape;146;p18">
            <a:hlinkClick r:id="rId7"/>
          </p:cNvPr>
          <p:cNvPicPr preferRelativeResize="0"/>
          <p:nvPr/>
        </p:nvPicPr>
        <p:blipFill>
          <a:blip r:embed="rId8">
            <a:alphaModFix/>
          </a:blip>
          <a:stretch>
            <a:fillRect/>
          </a:stretch>
        </p:blipFill>
        <p:spPr>
          <a:xfrm>
            <a:off x="6745025" y="1184125"/>
            <a:ext cx="2370600" cy="3463474"/>
          </a:xfrm>
          <a:prstGeom prst="rect">
            <a:avLst/>
          </a:prstGeom>
          <a:noFill/>
          <a:ln>
            <a:noFill/>
          </a:ln>
        </p:spPr>
      </p:pic>
      <p:pic>
        <p:nvPicPr>
          <p:cNvPr id="147" name="Google Shape;147;p18">
            <a:hlinkClick r:id="rId9"/>
          </p:cNvPr>
          <p:cNvPicPr preferRelativeResize="0"/>
          <p:nvPr/>
        </p:nvPicPr>
        <p:blipFill>
          <a:blip r:embed="rId10">
            <a:alphaModFix/>
          </a:blip>
          <a:stretch>
            <a:fillRect/>
          </a:stretch>
        </p:blipFill>
        <p:spPr>
          <a:xfrm>
            <a:off x="-450" y="0"/>
            <a:ext cx="1241999" cy="1241999"/>
          </a:xfrm>
          <a:prstGeom prst="rect">
            <a:avLst/>
          </a:prstGeom>
          <a:noFill/>
          <a:ln>
            <a:noFill/>
          </a:ln>
        </p:spPr>
      </p:pic>
      <p:pic>
        <p:nvPicPr>
          <p:cNvPr id="148" name="Google Shape;148;p18">
            <a:hlinkClick r:id="rId11"/>
          </p:cNvPr>
          <p:cNvPicPr preferRelativeResize="0"/>
          <p:nvPr/>
        </p:nvPicPr>
        <p:blipFill>
          <a:blip r:embed="rId12">
            <a:alphaModFix/>
          </a:blip>
          <a:stretch>
            <a:fillRect/>
          </a:stretch>
        </p:blipFill>
        <p:spPr>
          <a:xfrm>
            <a:off x="779" y="1807000"/>
            <a:ext cx="3653574" cy="33365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19"/>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Wikifunctions</a:t>
            </a:r>
            <a:endParaRPr/>
          </a:p>
          <a:p>
            <a:pPr indent="0" lvl="0" marL="0" rtl="0" algn="l">
              <a:spcBef>
                <a:spcPts val="0"/>
              </a:spcBef>
              <a:spcAft>
                <a:spcPts val="0"/>
              </a:spcAft>
              <a:buNone/>
            </a:pPr>
            <a:r>
              <a:t/>
            </a:r>
            <a:endParaRPr/>
          </a:p>
        </p:txBody>
      </p:sp>
      <p:pic>
        <p:nvPicPr>
          <p:cNvPr id="154" name="Google Shape;154;p19">
            <a:hlinkClick r:id="rId3"/>
          </p:cNvPr>
          <p:cNvPicPr preferRelativeResize="0"/>
          <p:nvPr/>
        </p:nvPicPr>
        <p:blipFill>
          <a:blip r:embed="rId4">
            <a:alphaModFix/>
          </a:blip>
          <a:stretch>
            <a:fillRect/>
          </a:stretch>
        </p:blipFill>
        <p:spPr>
          <a:xfrm>
            <a:off x="-450" y="0"/>
            <a:ext cx="1241999" cy="1241999"/>
          </a:xfrm>
          <a:prstGeom prst="rect">
            <a:avLst/>
          </a:prstGeom>
          <a:noFill/>
          <a:ln>
            <a:noFill/>
          </a:ln>
        </p:spPr>
      </p:pic>
      <p:pic>
        <p:nvPicPr>
          <p:cNvPr id="155" name="Google Shape;155;p19">
            <a:hlinkClick r:id="rId5"/>
          </p:cNvPr>
          <p:cNvPicPr preferRelativeResize="0"/>
          <p:nvPr/>
        </p:nvPicPr>
        <p:blipFill>
          <a:blip r:embed="rId6">
            <a:alphaModFix/>
          </a:blip>
          <a:stretch>
            <a:fillRect/>
          </a:stretch>
        </p:blipFill>
        <p:spPr>
          <a:xfrm>
            <a:off x="3306245" y="395525"/>
            <a:ext cx="5559276" cy="4497576"/>
          </a:xfrm>
          <a:prstGeom prst="rect">
            <a:avLst/>
          </a:prstGeom>
          <a:noFill/>
          <a:ln>
            <a:noFill/>
          </a:ln>
        </p:spPr>
      </p:pic>
      <p:sp>
        <p:nvSpPr>
          <p:cNvPr id="156" name="Google Shape;156;p19"/>
          <p:cNvSpPr txBox="1"/>
          <p:nvPr>
            <p:ph idx="1" type="body"/>
          </p:nvPr>
        </p:nvSpPr>
        <p:spPr>
          <a:xfrm>
            <a:off x="729450" y="2078875"/>
            <a:ext cx="2728800" cy="27009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GB"/>
              <a:t>Function that takes a Rohingya Fonna noun as input and generates the ergative case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0"/>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Wikibooks</a:t>
            </a:r>
            <a:endParaRPr/>
          </a:p>
        </p:txBody>
      </p:sp>
      <p:pic>
        <p:nvPicPr>
          <p:cNvPr id="162" name="Google Shape;162;p20">
            <a:hlinkClick r:id="rId3"/>
          </p:cNvPr>
          <p:cNvPicPr preferRelativeResize="0"/>
          <p:nvPr/>
        </p:nvPicPr>
        <p:blipFill>
          <a:blip r:embed="rId4">
            <a:alphaModFix/>
          </a:blip>
          <a:stretch>
            <a:fillRect/>
          </a:stretch>
        </p:blipFill>
        <p:spPr>
          <a:xfrm>
            <a:off x="4270444" y="192500"/>
            <a:ext cx="4710551" cy="4917175"/>
          </a:xfrm>
          <a:prstGeom prst="rect">
            <a:avLst/>
          </a:prstGeom>
          <a:noFill/>
          <a:ln>
            <a:noFill/>
          </a:ln>
        </p:spPr>
      </p:pic>
      <p:sp>
        <p:nvSpPr>
          <p:cNvPr id="163" name="Google Shape;163;p20"/>
          <p:cNvSpPr txBox="1"/>
          <p:nvPr>
            <p:ph idx="1" type="body"/>
          </p:nvPr>
        </p:nvSpPr>
        <p:spPr>
          <a:xfrm>
            <a:off x="729450" y="2078875"/>
            <a:ext cx="2728800" cy="27009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GB"/>
              <a:t>Page for the English letter B on the Bengali Wikibooks</a:t>
            </a:r>
            <a:endParaRPr/>
          </a:p>
        </p:txBody>
      </p:sp>
      <p:pic>
        <p:nvPicPr>
          <p:cNvPr id="164" name="Google Shape;164;p20">
            <a:hlinkClick r:id="rId5"/>
          </p:cNvPr>
          <p:cNvPicPr preferRelativeResize="0"/>
          <p:nvPr/>
        </p:nvPicPr>
        <p:blipFill>
          <a:blip r:embed="rId6">
            <a:alphaModFix/>
          </a:blip>
          <a:stretch>
            <a:fillRect/>
          </a:stretch>
        </p:blipFill>
        <p:spPr>
          <a:xfrm>
            <a:off x="-450" y="0"/>
            <a:ext cx="1241999" cy="12419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1"/>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Meta</a:t>
            </a:r>
            <a:endParaRPr/>
          </a:p>
        </p:txBody>
      </p:sp>
      <p:pic>
        <p:nvPicPr>
          <p:cNvPr id="170" name="Google Shape;170;p21">
            <a:hlinkClick r:id="rId3"/>
          </p:cNvPr>
          <p:cNvPicPr preferRelativeResize="0"/>
          <p:nvPr/>
        </p:nvPicPr>
        <p:blipFill>
          <a:blip r:embed="rId4">
            <a:alphaModFix/>
          </a:blip>
          <a:stretch>
            <a:fillRect/>
          </a:stretch>
        </p:blipFill>
        <p:spPr>
          <a:xfrm>
            <a:off x="1835699" y="683725"/>
            <a:ext cx="6976998" cy="4231174"/>
          </a:xfrm>
          <a:prstGeom prst="rect">
            <a:avLst/>
          </a:prstGeom>
          <a:noFill/>
          <a:ln>
            <a:noFill/>
          </a:ln>
        </p:spPr>
      </p:pic>
      <p:pic>
        <p:nvPicPr>
          <p:cNvPr descr="https://upload.wikimedia.org/wikipedia/commons/thumb/3/38/Stopcovid19.svg/637px-Stopcovid19.svg.png" id="171" name="Google Shape;171;p21">
            <a:hlinkClick r:id="rId5"/>
          </p:cNvPr>
          <p:cNvPicPr preferRelativeResize="0"/>
          <p:nvPr/>
        </p:nvPicPr>
        <p:blipFill>
          <a:blip r:embed="rId6">
            <a:alphaModFix/>
          </a:blip>
          <a:stretch>
            <a:fillRect/>
          </a:stretch>
        </p:blipFill>
        <p:spPr>
          <a:xfrm>
            <a:off x="187159" y="3233875"/>
            <a:ext cx="1648542" cy="1242226"/>
          </a:xfrm>
          <a:prstGeom prst="rect">
            <a:avLst/>
          </a:prstGeom>
          <a:noFill/>
          <a:ln>
            <a:noFill/>
          </a:ln>
        </p:spPr>
      </p:pic>
      <p:pic>
        <p:nvPicPr>
          <p:cNvPr id="172" name="Google Shape;172;p21">
            <a:hlinkClick r:id="rId7"/>
          </p:cNvPr>
          <p:cNvPicPr preferRelativeResize="0"/>
          <p:nvPr/>
        </p:nvPicPr>
        <p:blipFill>
          <a:blip r:embed="rId8">
            <a:alphaModFix/>
          </a:blip>
          <a:stretch>
            <a:fillRect/>
          </a:stretch>
        </p:blipFill>
        <p:spPr>
          <a:xfrm>
            <a:off x="-450" y="0"/>
            <a:ext cx="1241999" cy="12419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