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52" r:id="rId1"/>
  </p:sldMasterIdLst>
  <p:notesMasterIdLst>
    <p:notesMasterId r:id="rId25"/>
  </p:notesMasterIdLst>
  <p:sldIdLst>
    <p:sldId id="256" r:id="rId2"/>
    <p:sldId id="313" r:id="rId3"/>
    <p:sldId id="376" r:id="rId4"/>
    <p:sldId id="303" r:id="rId5"/>
    <p:sldId id="321" r:id="rId6"/>
    <p:sldId id="257" r:id="rId7"/>
    <p:sldId id="259" r:id="rId8"/>
    <p:sldId id="302" r:id="rId9"/>
    <p:sldId id="304" r:id="rId10"/>
    <p:sldId id="307" r:id="rId11"/>
    <p:sldId id="368" r:id="rId12"/>
    <p:sldId id="305" r:id="rId13"/>
    <p:sldId id="306" r:id="rId14"/>
    <p:sldId id="309" r:id="rId15"/>
    <p:sldId id="369" r:id="rId16"/>
    <p:sldId id="291" r:id="rId17"/>
    <p:sldId id="295" r:id="rId18"/>
    <p:sldId id="310" r:id="rId19"/>
    <p:sldId id="311" r:id="rId20"/>
    <p:sldId id="308" r:id="rId21"/>
    <p:sldId id="312" r:id="rId22"/>
    <p:sldId id="294" r:id="rId23"/>
    <p:sldId id="377"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a Maire" initials="MM" lastIdx="2" clrIdx="0">
    <p:extLst>
      <p:ext uri="{19B8F6BF-5375-455C-9EA6-DF929625EA0E}">
        <p15:presenceInfo xmlns:p15="http://schemas.microsoft.com/office/powerpoint/2012/main" userId="S-1-5-21-515422283-4077433341-1561936192-114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1BF"/>
    <a:srgbClr val="E84242"/>
    <a:srgbClr val="F7BB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80233" autoAdjust="0"/>
  </p:normalViewPr>
  <p:slideViewPr>
    <p:cSldViewPr snapToGrid="0" snapToObjects="1">
      <p:cViewPr varScale="1">
        <p:scale>
          <a:sx n="92" d="100"/>
          <a:sy n="92" d="100"/>
        </p:scale>
        <p:origin x="70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A8158-EC1A-4BFA-BF53-6845B672D87B}" type="datetimeFigureOut">
              <a:rPr lang="fr-FR" smtClean="0"/>
              <a:t>06/04/2024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D06E51-CFD2-43CE-997E-EF2AAC14F5A8}" type="slidenum">
              <a:rPr lang="fr-FR" smtClean="0"/>
              <a:t>‹N°›</a:t>
            </a:fld>
            <a:endParaRPr lang="fr-FR"/>
          </a:p>
        </p:txBody>
      </p:sp>
    </p:spTree>
    <p:extLst>
      <p:ext uri="{BB962C8B-B14F-4D97-AF65-F5344CB8AC3E}">
        <p14:creationId xmlns:p14="http://schemas.microsoft.com/office/powerpoint/2010/main" val="295588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baseline="0" dirty="0">
                <a:solidFill>
                  <a:schemeClr val="tx1"/>
                </a:solidFill>
                <a:effectLst/>
                <a:latin typeface="+mn-lt"/>
                <a:ea typeface="+mn-ea"/>
                <a:cs typeface="+mn-cs"/>
              </a:rPr>
              <a:t>Bonjour et bienvenue à toutes et tous.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Présentation</a:t>
            </a:r>
            <a:endParaRPr lang="fr-FR" sz="120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7ECDD3B-7BC3-4C96-9315-143EB04F30AC}" type="slidenum">
              <a:rPr lang="fr-FR" smtClean="0"/>
              <a:t>2</a:t>
            </a:fld>
            <a:endParaRPr lang="fr-FR"/>
          </a:p>
        </p:txBody>
      </p:sp>
    </p:spTree>
    <p:extLst>
      <p:ext uri="{BB962C8B-B14F-4D97-AF65-F5344CB8AC3E}">
        <p14:creationId xmlns:p14="http://schemas.microsoft.com/office/powerpoint/2010/main" val="435287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Comment faire pour continuer à profiter des bénéfices du numérique en limitant ses effets négatifs ?</a:t>
            </a:r>
          </a:p>
        </p:txBody>
      </p:sp>
      <p:sp>
        <p:nvSpPr>
          <p:cNvPr id="4" name="Espace réservé du numéro de diapositive 3"/>
          <p:cNvSpPr>
            <a:spLocks noGrp="1"/>
          </p:cNvSpPr>
          <p:nvPr>
            <p:ph type="sldNum" sz="quarter" idx="10"/>
          </p:nvPr>
        </p:nvSpPr>
        <p:spPr/>
        <p:txBody>
          <a:bodyPr/>
          <a:lstStyle/>
          <a:p>
            <a:fld id="{27ECDD3B-7BC3-4C96-9315-143EB04F30AC}" type="slidenum">
              <a:rPr lang="fr-FR" smtClean="0"/>
              <a:t>11</a:t>
            </a:fld>
            <a:endParaRPr lang="fr-FR"/>
          </a:p>
        </p:txBody>
      </p:sp>
    </p:spTree>
    <p:extLst>
      <p:ext uri="{BB962C8B-B14F-4D97-AF65-F5344CB8AC3E}">
        <p14:creationId xmlns:p14="http://schemas.microsoft.com/office/powerpoint/2010/main" val="670626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rapport de </a:t>
            </a:r>
            <a:r>
              <a:rPr lang="fr-FR" dirty="0" err="1"/>
              <a:t>GreenIT</a:t>
            </a:r>
            <a:r>
              <a:rPr lang="fr-FR" dirty="0"/>
              <a:t> donne des pistes générales qu’on va développer juste après.</a:t>
            </a:r>
          </a:p>
        </p:txBody>
      </p:sp>
      <p:sp>
        <p:nvSpPr>
          <p:cNvPr id="4" name="Espace réservé du numéro de diapositive 3"/>
          <p:cNvSpPr>
            <a:spLocks noGrp="1"/>
          </p:cNvSpPr>
          <p:nvPr>
            <p:ph type="sldNum" sz="quarter" idx="5"/>
          </p:nvPr>
        </p:nvSpPr>
        <p:spPr/>
        <p:txBody>
          <a:bodyPr/>
          <a:lstStyle/>
          <a:p>
            <a:fld id="{6FD06E51-CFD2-43CE-997E-EF2AAC14F5A8}" type="slidenum">
              <a:rPr lang="fr-FR" smtClean="0"/>
              <a:t>12</a:t>
            </a:fld>
            <a:endParaRPr lang="fr-FR"/>
          </a:p>
        </p:txBody>
      </p:sp>
    </p:spTree>
    <p:extLst>
      <p:ext uri="{BB962C8B-B14F-4D97-AF65-F5344CB8AC3E}">
        <p14:creationId xmlns:p14="http://schemas.microsoft.com/office/powerpoint/2010/main" val="1226329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AGEC, </a:t>
            </a:r>
            <a:r>
              <a:rPr lang="fr-FR" sz="1200" dirty="0"/>
              <a:t>pas que pour le </a:t>
            </a:r>
            <a:r>
              <a:rPr lang="fr-FR" sz="1200" dirty="0" err="1"/>
              <a:t>num</a:t>
            </a:r>
            <a:r>
              <a:rPr lang="fr-FR" sz="1200" dirty="0"/>
              <a:t>. &gt; privilégier l’achat reconditionné et issu du recyclage dans l’achat public | indice de réparabilité</a:t>
            </a:r>
          </a:p>
          <a:p>
            <a:endParaRPr lang="fr-FR" dirty="0"/>
          </a:p>
        </p:txBody>
      </p:sp>
      <p:sp>
        <p:nvSpPr>
          <p:cNvPr id="4" name="Espace réservé du numéro de diapositive 3"/>
          <p:cNvSpPr>
            <a:spLocks noGrp="1"/>
          </p:cNvSpPr>
          <p:nvPr>
            <p:ph type="sldNum" sz="quarter" idx="5"/>
          </p:nvPr>
        </p:nvSpPr>
        <p:spPr/>
        <p:txBody>
          <a:bodyPr/>
          <a:lstStyle/>
          <a:p>
            <a:fld id="{6FD06E51-CFD2-43CE-997E-EF2AAC14F5A8}" type="slidenum">
              <a:rPr lang="fr-FR" smtClean="0"/>
              <a:t>14</a:t>
            </a:fld>
            <a:endParaRPr lang="fr-FR"/>
          </a:p>
        </p:txBody>
      </p:sp>
    </p:spTree>
    <p:extLst>
      <p:ext uri="{BB962C8B-B14F-4D97-AF65-F5344CB8AC3E}">
        <p14:creationId xmlns:p14="http://schemas.microsoft.com/office/powerpoint/2010/main" val="1635356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7ECDD3B-7BC3-4C96-9315-143EB04F30AC}" type="slidenum">
              <a:rPr lang="fr-FR" smtClean="0"/>
              <a:t>15</a:t>
            </a:fld>
            <a:endParaRPr lang="fr-FR"/>
          </a:p>
        </p:txBody>
      </p:sp>
    </p:spTree>
    <p:extLst>
      <p:ext uri="{BB962C8B-B14F-4D97-AF65-F5344CB8AC3E}">
        <p14:creationId xmlns:p14="http://schemas.microsoft.com/office/powerpoint/2010/main" val="2502440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Alternatives de logiciels : Libre Office, PDFCreator, </a:t>
            </a:r>
            <a:r>
              <a:rPr lang="fr-FR" sz="1200" kern="1200" dirty="0" err="1">
                <a:solidFill>
                  <a:schemeClr val="tx1"/>
                </a:solidFill>
                <a:effectLst/>
                <a:latin typeface="+mn-lt"/>
                <a:ea typeface="+mn-ea"/>
                <a:cs typeface="+mn-cs"/>
              </a:rPr>
              <a:t>SumatraPDF</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Sunbird</a:t>
            </a:r>
            <a:r>
              <a:rPr lang="fr-FR" sz="1200" kern="1200" dirty="0">
                <a:solidFill>
                  <a:schemeClr val="tx1"/>
                </a:solidFill>
                <a:effectLst/>
                <a:latin typeface="+mn-lt"/>
                <a:ea typeface="+mn-ea"/>
                <a:cs typeface="+mn-cs"/>
              </a:rPr>
              <a:t>, Firefox, Thunderbird, Pidgin, </a:t>
            </a:r>
            <a:r>
              <a:rPr lang="fr-FR" sz="1200" kern="1200" dirty="0" err="1">
                <a:solidFill>
                  <a:schemeClr val="tx1"/>
                </a:solidFill>
                <a:effectLst/>
                <a:latin typeface="+mn-lt"/>
                <a:ea typeface="+mn-ea"/>
                <a:cs typeface="+mn-cs"/>
              </a:rPr>
              <a:t>Deluge</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6FD06E51-CFD2-43CE-997E-EF2AAC14F5A8}" type="slidenum">
              <a:rPr lang="fr-FR" smtClean="0"/>
              <a:t>16</a:t>
            </a:fld>
            <a:endParaRPr lang="fr-FR"/>
          </a:p>
        </p:txBody>
      </p:sp>
    </p:spTree>
    <p:extLst>
      <p:ext uri="{BB962C8B-B14F-4D97-AF65-F5344CB8AC3E}">
        <p14:creationId xmlns:p14="http://schemas.microsoft.com/office/powerpoint/2010/main" val="3266898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Moteurs de recherche : </a:t>
            </a:r>
            <a:r>
              <a:rPr lang="fr-FR" sz="1200" kern="1200" dirty="0">
                <a:solidFill>
                  <a:srgbClr val="000000"/>
                </a:solidFill>
                <a:latin typeface="+mn-lt"/>
                <a:ea typeface="Times New Roman" panose="02020603050405020304" pitchFamily="18" charset="0"/>
                <a:cs typeface="+mn-cs"/>
              </a:rPr>
              <a:t>Ecosia fonctionne avec Bing (Microsoft). Ne permet pas de réduire la consommation d’énergie, juste de planter des arbres. Pareil pour </a:t>
            </a:r>
            <a:r>
              <a:rPr lang="fr-FR" sz="1200" kern="1200" dirty="0" err="1">
                <a:solidFill>
                  <a:srgbClr val="000000"/>
                </a:solidFill>
                <a:latin typeface="+mn-lt"/>
                <a:ea typeface="Times New Roman" panose="02020603050405020304" pitchFamily="18" charset="0"/>
                <a:cs typeface="+mn-cs"/>
              </a:rPr>
              <a:t>Lilo</a:t>
            </a:r>
            <a:r>
              <a:rPr lang="fr-FR" sz="1200" kern="1200" dirty="0">
                <a:solidFill>
                  <a:srgbClr val="000000"/>
                </a:solidFill>
                <a:latin typeface="+mn-lt"/>
                <a:ea typeface="Times New Roman" panose="02020603050405020304" pitchFamily="18" charset="0"/>
                <a:cs typeface="+mn-cs"/>
              </a:rPr>
              <a:t>.</a:t>
            </a:r>
          </a:p>
          <a:p>
            <a:r>
              <a:rPr lang="fr-FR" sz="1200" kern="1200" dirty="0">
                <a:solidFill>
                  <a:srgbClr val="000000"/>
                </a:solidFill>
                <a:latin typeface="+mn-lt"/>
                <a:ea typeface="Times New Roman" panose="02020603050405020304" pitchFamily="18" charset="0"/>
                <a:cs typeface="+mn-cs"/>
              </a:rPr>
              <a:t>Le seul moteur de recherche éthique est </a:t>
            </a:r>
            <a:r>
              <a:rPr lang="fr-FR" sz="1200" kern="1200" dirty="0" err="1">
                <a:solidFill>
                  <a:srgbClr val="000000"/>
                </a:solidFill>
                <a:latin typeface="+mn-lt"/>
                <a:ea typeface="Times New Roman" panose="02020603050405020304" pitchFamily="18" charset="0"/>
                <a:cs typeface="+mn-cs"/>
              </a:rPr>
              <a:t>Qwant</a:t>
            </a:r>
            <a:r>
              <a:rPr lang="fr-FR" sz="1200" kern="1200" dirty="0">
                <a:solidFill>
                  <a:srgbClr val="000000"/>
                </a:solidFill>
                <a:latin typeface="+mn-lt"/>
                <a:ea typeface="Times New Roman" panose="02020603050405020304" pitchFamily="18" charset="0"/>
                <a:cs typeface="+mn-cs"/>
              </a:rPr>
              <a:t> mais moins efficace.</a:t>
            </a:r>
          </a:p>
          <a:p>
            <a:endParaRPr lang="fr-FR" dirty="0"/>
          </a:p>
        </p:txBody>
      </p:sp>
      <p:sp>
        <p:nvSpPr>
          <p:cNvPr id="4" name="Espace réservé du numéro de diapositive 3"/>
          <p:cNvSpPr>
            <a:spLocks noGrp="1"/>
          </p:cNvSpPr>
          <p:nvPr>
            <p:ph type="sldNum" sz="quarter" idx="5"/>
          </p:nvPr>
        </p:nvSpPr>
        <p:spPr/>
        <p:txBody>
          <a:bodyPr/>
          <a:lstStyle/>
          <a:p>
            <a:fld id="{6FD06E51-CFD2-43CE-997E-EF2AAC14F5A8}" type="slidenum">
              <a:rPr lang="fr-FR" smtClean="0"/>
              <a:t>17</a:t>
            </a:fld>
            <a:endParaRPr lang="fr-FR"/>
          </a:p>
        </p:txBody>
      </p:sp>
    </p:spTree>
    <p:extLst>
      <p:ext uri="{BB962C8B-B14F-4D97-AF65-F5344CB8AC3E}">
        <p14:creationId xmlns:p14="http://schemas.microsoft.com/office/powerpoint/2010/main" val="292530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a typeface="Times New Roman" panose="02020603050405020304" pitchFamily="18" charset="0"/>
              </a:rPr>
              <a:t>Consomme du - au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a typeface="Times New Roman" panose="02020603050405020304" pitchFamily="18" charset="0"/>
              </a:rPr>
              <a:t>Local &gt; intranet &gt; extranet &gt; internet</a:t>
            </a:r>
          </a:p>
          <a:p>
            <a:endParaRPr lang="fr-FR" dirty="0"/>
          </a:p>
        </p:txBody>
      </p:sp>
      <p:sp>
        <p:nvSpPr>
          <p:cNvPr id="4" name="Espace réservé du numéro de diapositive 3"/>
          <p:cNvSpPr>
            <a:spLocks noGrp="1"/>
          </p:cNvSpPr>
          <p:nvPr>
            <p:ph type="sldNum" sz="quarter" idx="5"/>
          </p:nvPr>
        </p:nvSpPr>
        <p:spPr/>
        <p:txBody>
          <a:bodyPr/>
          <a:lstStyle/>
          <a:p>
            <a:fld id="{6FD06E51-CFD2-43CE-997E-EF2AAC14F5A8}" type="slidenum">
              <a:rPr lang="fr-FR" smtClean="0"/>
              <a:t>18</a:t>
            </a:fld>
            <a:endParaRPr lang="fr-FR"/>
          </a:p>
        </p:txBody>
      </p:sp>
    </p:spTree>
    <p:extLst>
      <p:ext uri="{BB962C8B-B14F-4D97-AF65-F5344CB8AC3E}">
        <p14:creationId xmlns:p14="http://schemas.microsoft.com/office/powerpoint/2010/main" val="4264196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TROUVER POSTER</a:t>
            </a:r>
          </a:p>
        </p:txBody>
      </p:sp>
      <p:sp>
        <p:nvSpPr>
          <p:cNvPr id="4" name="Espace réservé du numéro de diapositive 3"/>
          <p:cNvSpPr>
            <a:spLocks noGrp="1"/>
          </p:cNvSpPr>
          <p:nvPr>
            <p:ph type="sldNum" sz="quarter" idx="5"/>
          </p:nvPr>
        </p:nvSpPr>
        <p:spPr/>
        <p:txBody>
          <a:bodyPr/>
          <a:lstStyle/>
          <a:p>
            <a:fld id="{6FD06E51-CFD2-43CE-997E-EF2AAC14F5A8}" type="slidenum">
              <a:rPr lang="fr-FR" smtClean="0"/>
              <a:t>19</a:t>
            </a:fld>
            <a:endParaRPr lang="fr-FR"/>
          </a:p>
        </p:txBody>
      </p:sp>
    </p:spTree>
    <p:extLst>
      <p:ext uri="{BB962C8B-B14F-4D97-AF65-F5344CB8AC3E}">
        <p14:creationId xmlns:p14="http://schemas.microsoft.com/office/powerpoint/2010/main" val="1104194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https://www.solidatech.fr/utiliser/ressources/sobriete-numerique-comment-reduire-impact-environnemental</a:t>
            </a:r>
          </a:p>
        </p:txBody>
      </p:sp>
      <p:sp>
        <p:nvSpPr>
          <p:cNvPr id="4" name="Espace réservé du numéro de diapositive 3"/>
          <p:cNvSpPr>
            <a:spLocks noGrp="1"/>
          </p:cNvSpPr>
          <p:nvPr>
            <p:ph type="sldNum" sz="quarter" idx="5"/>
          </p:nvPr>
        </p:nvSpPr>
        <p:spPr/>
        <p:txBody>
          <a:bodyPr/>
          <a:lstStyle/>
          <a:p>
            <a:fld id="{6FD06E51-CFD2-43CE-997E-EF2AAC14F5A8}" type="slidenum">
              <a:rPr lang="fr-FR" smtClean="0"/>
              <a:t>20</a:t>
            </a:fld>
            <a:endParaRPr lang="fr-FR"/>
          </a:p>
        </p:txBody>
      </p:sp>
    </p:spTree>
    <p:extLst>
      <p:ext uri="{BB962C8B-B14F-4D97-AF65-F5344CB8AC3E}">
        <p14:creationId xmlns:p14="http://schemas.microsoft.com/office/powerpoint/2010/main" val="1311413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rgbClr val="000000"/>
                </a:solidFill>
                <a:latin typeface="+mn-lt"/>
                <a:ea typeface="Times New Roman" panose="02020603050405020304" pitchFamily="18" charset="0"/>
                <a:cs typeface="+mn-cs"/>
              </a:rPr>
              <a:t>&gt; rallonge la durée de vie des appareils des utilisateurs, limiter l’obsolescence des équipements par les logiciels installés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000000"/>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000000"/>
                </a:solidFill>
                <a:ea typeface="Times New Roman" panose="02020603050405020304" pitchFamily="18" charset="0"/>
              </a:rPr>
              <a:t>La sobriété dans la conception augmente la compatibilité.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000000"/>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000000"/>
                </a:solidFill>
                <a:ea typeface="Times New Roman" panose="02020603050405020304" pitchFamily="18" charset="0"/>
              </a:rPr>
              <a:t>Ex des sites gouvernementaux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000000"/>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000000"/>
                </a:solidFill>
                <a:ea typeface="Times New Roman" panose="02020603050405020304" pitchFamily="18" charset="0"/>
              </a:rPr>
              <a:t>Communs : </a:t>
            </a:r>
            <a:r>
              <a:rPr lang="fr-FR" i="1" dirty="0"/>
              <a:t>« Les communs sont des ressources partagées, gérées et maintenues collectivement par une communauté ; celle-ci établit des règles dans le but de préserver et pérenniser ces ressources tout en fournissant aux membres de cette communauté la possibilité et le droit de les utiliser, voire, si la communauté le décide, en octroyant ce droit à tous. » (Wikipédia)</a:t>
            </a:r>
            <a:endParaRPr lang="fr-FR" dirty="0">
              <a:solidFill>
                <a:srgbClr val="000000"/>
              </a:solidFill>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FD06E51-CFD2-43CE-997E-EF2AAC14F5A8}" type="slidenum">
              <a:rPr lang="fr-FR" smtClean="0"/>
              <a:t>22</a:t>
            </a:fld>
            <a:endParaRPr lang="fr-FR"/>
          </a:p>
        </p:txBody>
      </p:sp>
    </p:spTree>
    <p:extLst>
      <p:ext uri="{BB962C8B-B14F-4D97-AF65-F5344CB8AC3E}">
        <p14:creationId xmlns:p14="http://schemas.microsoft.com/office/powerpoint/2010/main" val="3778169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u="none" dirty="0" smtClean="0"/>
              <a:t>Lien vers un outil de type </a:t>
            </a:r>
            <a:r>
              <a:rPr lang="fr-FR" b="0" u="none" dirty="0" err="1" smtClean="0"/>
              <a:t>padlet</a:t>
            </a:r>
            <a:r>
              <a:rPr lang="fr-FR" b="0" u="none" dirty="0" smtClean="0"/>
              <a:t> :</a:t>
            </a:r>
            <a:endParaRPr lang="fr-FR" b="0" u="none" dirty="0"/>
          </a:p>
          <a:p>
            <a:r>
              <a:rPr lang="fr-FR" b="0" u="none" dirty="0"/>
              <a:t>Demander ce qu’ils/elles savent déjà des sources de pollution du numérique + des bonnes pratiques</a:t>
            </a:r>
          </a:p>
        </p:txBody>
      </p:sp>
      <p:sp>
        <p:nvSpPr>
          <p:cNvPr id="4" name="Espace réservé du numéro de diapositive 3"/>
          <p:cNvSpPr>
            <a:spLocks noGrp="1"/>
          </p:cNvSpPr>
          <p:nvPr>
            <p:ph type="sldNum" sz="quarter" idx="5"/>
          </p:nvPr>
        </p:nvSpPr>
        <p:spPr/>
        <p:txBody>
          <a:bodyPr/>
          <a:lstStyle/>
          <a:p>
            <a:fld id="{27ECDD3B-7BC3-4C96-9315-143EB04F30AC}" type="slidenum">
              <a:rPr lang="fr-FR" smtClean="0"/>
              <a:t>3</a:t>
            </a:fld>
            <a:endParaRPr lang="fr-FR"/>
          </a:p>
        </p:txBody>
      </p:sp>
    </p:spTree>
    <p:extLst>
      <p:ext uri="{BB962C8B-B14F-4D97-AF65-F5344CB8AC3E}">
        <p14:creationId xmlns:p14="http://schemas.microsoft.com/office/powerpoint/2010/main" val="814206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7ECDD3B-7BC3-4C96-9315-143EB04F30AC}" type="slidenum">
              <a:rPr lang="fr-FR" smtClean="0"/>
              <a:t>23</a:t>
            </a:fld>
            <a:endParaRPr lang="fr-FR"/>
          </a:p>
        </p:txBody>
      </p:sp>
    </p:spTree>
    <p:extLst>
      <p:ext uri="{BB962C8B-B14F-4D97-AF65-F5344CB8AC3E}">
        <p14:creationId xmlns:p14="http://schemas.microsoft.com/office/powerpoint/2010/main" val="435287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un 1</a:t>
            </a:r>
            <a:r>
              <a:rPr lang="fr-FR" baseline="30000" dirty="0"/>
              <a:t>er</a:t>
            </a:r>
            <a:r>
              <a:rPr lang="fr-FR" dirty="0"/>
              <a:t> temps on va définir ce que recouvre la démarche du numérique responsable, puis nous discuterons des pistes de réflexions pour répondre à cette problématique. Et enfin nous verrons des actions concrètes à mettre en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Comme je vous le disais, je ne suis pas une experte, l’objectif est de partager nos connaissances. Donc n’hésitez pas à intervenir oralement ou par le tchat, que ce soit pour poser des questions ou donner des compléments d’informations.</a:t>
            </a:r>
          </a:p>
          <a:p>
            <a:endParaRPr lang="fr-FR" dirty="0"/>
          </a:p>
          <a:p>
            <a:pPr lvl="0">
              <a:defRPr/>
            </a:pPr>
            <a:r>
              <a:rPr lang="fr-FR" dirty="0"/>
              <a:t>Le support de présentation vous sera transmis par mail à la fin de la séance. </a:t>
            </a:r>
          </a:p>
          <a:p>
            <a:pPr lvl="0">
              <a:defRPr/>
            </a:pPr>
            <a:endParaRPr lang="fr-FR" dirty="0"/>
          </a:p>
        </p:txBody>
      </p:sp>
      <p:sp>
        <p:nvSpPr>
          <p:cNvPr id="4" name="Espace réservé du numéro de diapositive 3"/>
          <p:cNvSpPr>
            <a:spLocks noGrp="1"/>
          </p:cNvSpPr>
          <p:nvPr>
            <p:ph type="sldNum" sz="quarter" idx="10"/>
          </p:nvPr>
        </p:nvSpPr>
        <p:spPr/>
        <p:txBody>
          <a:bodyPr/>
          <a:lstStyle/>
          <a:p>
            <a:fld id="{27ECDD3B-7BC3-4C96-9315-143EB04F30AC}" type="slidenum">
              <a:rPr lang="fr-FR" smtClean="0"/>
              <a:t>4</a:t>
            </a:fld>
            <a:endParaRPr lang="fr-FR"/>
          </a:p>
        </p:txBody>
      </p:sp>
    </p:spTree>
    <p:extLst>
      <p:ext uri="{BB962C8B-B14F-4D97-AF65-F5344CB8AC3E}">
        <p14:creationId xmlns:p14="http://schemas.microsoft.com/office/powerpoint/2010/main" val="43528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7ECDD3B-7BC3-4C96-9315-143EB04F30AC}" type="slidenum">
              <a:rPr lang="fr-FR" smtClean="0"/>
              <a:t>5</a:t>
            </a:fld>
            <a:endParaRPr lang="fr-FR"/>
          </a:p>
        </p:txBody>
      </p:sp>
    </p:spTree>
    <p:extLst>
      <p:ext uri="{BB962C8B-B14F-4D97-AF65-F5344CB8AC3E}">
        <p14:creationId xmlns:p14="http://schemas.microsoft.com/office/powerpoint/2010/main" val="4253488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https://ecoresponsable.numerique.gouv.fr/publications/guide-pratique-achats-numeriques-responsables/demarche-numerique-responsable/definition/</a:t>
            </a:r>
          </a:p>
        </p:txBody>
      </p:sp>
      <p:sp>
        <p:nvSpPr>
          <p:cNvPr id="4" name="Espace réservé du numéro de diapositive 3"/>
          <p:cNvSpPr>
            <a:spLocks noGrp="1"/>
          </p:cNvSpPr>
          <p:nvPr>
            <p:ph type="sldNum" sz="quarter" idx="5"/>
          </p:nvPr>
        </p:nvSpPr>
        <p:spPr/>
        <p:txBody>
          <a:bodyPr/>
          <a:lstStyle/>
          <a:p>
            <a:fld id="{6FD06E51-CFD2-43CE-997E-EF2AAC14F5A8}" type="slidenum">
              <a:rPr lang="fr-FR" smtClean="0"/>
              <a:t>6</a:t>
            </a:fld>
            <a:endParaRPr lang="fr-FR"/>
          </a:p>
        </p:txBody>
      </p:sp>
    </p:spTree>
    <p:extLst>
      <p:ext uri="{BB962C8B-B14F-4D97-AF65-F5344CB8AC3E}">
        <p14:creationId xmlns:p14="http://schemas.microsoft.com/office/powerpoint/2010/main" val="975831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Eloignement du numérique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accès = problématiques de connexion, matériel, territoire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compétences : cognitives, sociales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capabilités : capacité à mobiliser des connaissances et compétences qui permet de tirer des bénéfices du numérique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&gt; Ce n’est pas parce qu’on a accès au numérique qu’on est en capacité d’en tirer des bénéfices. &gt; Inégalités face au </a:t>
            </a:r>
            <a:r>
              <a:rPr lang="fr-FR" sz="1200" kern="1200" dirty="0" err="1">
                <a:solidFill>
                  <a:schemeClr val="tx1"/>
                </a:solidFill>
                <a:effectLst/>
                <a:latin typeface="+mn-lt"/>
                <a:ea typeface="+mn-ea"/>
                <a:cs typeface="+mn-cs"/>
              </a:rPr>
              <a:t>nnumérique</a:t>
            </a: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fr-FR" dirty="0"/>
          </a:p>
          <a:p>
            <a:r>
              <a:rPr lang="fr-FR" dirty="0"/>
              <a:t>Compétences numériques : </a:t>
            </a:r>
          </a:p>
          <a:p>
            <a:r>
              <a:rPr lang="fr-FR" dirty="0"/>
              <a:t>Selon l’OCDE (2000), la littératie numérique se définit comme étant l’« aptitude à comprendre et à utiliser le numérique dans la vie courante, à la maison, au travail et dans la collectivité en vue d’atteindre des buts personnels et d’étendre ses connaissances et ses capacités. » OCDE (2000). La Littératie à l’ère de l’information [En ligne] http://www.oecd.org/</a:t>
            </a:r>
            <a:r>
              <a:rPr lang="fr-FR" dirty="0" err="1"/>
              <a:t>fr</a:t>
            </a:r>
            <a:r>
              <a:rPr lang="fr-FR" dirty="0"/>
              <a:t>/Éducation/</a:t>
            </a:r>
            <a:r>
              <a:rPr lang="fr-FR" dirty="0" err="1"/>
              <a:t>etudespays</a:t>
            </a:r>
            <a:r>
              <a:rPr lang="fr-FR" dirty="0"/>
              <a:t>/39438013.pdf.</a:t>
            </a:r>
          </a:p>
          <a:p>
            <a:endParaRPr lang="fr-FR" dirty="0"/>
          </a:p>
          <a:p>
            <a:r>
              <a:rPr lang="fr-FR" dirty="0"/>
              <a:t>Les capabilités constituent l’ensemble des actions qu’un individu a le pouvoir de mettre en œuvre et l’ensemble des états qu’il peut effectivement atteindre pour accroître son bien-être et favoriser son pouvoir d’agir (Bacqué, 2013), elles comprennent donc non seulement des compétences et des connaissances, mais aussi les ressources et les opportunités nécessaires pour les utiliser.</a:t>
            </a:r>
          </a:p>
          <a:p>
            <a:r>
              <a:rPr lang="fr-FR" dirty="0"/>
              <a:t>Bacqué, M-H. (2013). L’</a:t>
            </a:r>
            <a:r>
              <a:rPr lang="fr-FR" dirty="0" err="1"/>
              <a:t>empowerment</a:t>
            </a:r>
            <a:r>
              <a:rPr lang="fr-FR" dirty="0"/>
              <a:t>, une pratique émancipatrice, Paris : La Découverte.</a:t>
            </a:r>
          </a:p>
        </p:txBody>
      </p:sp>
      <p:sp>
        <p:nvSpPr>
          <p:cNvPr id="4" name="Espace réservé du numéro de diapositive 3"/>
          <p:cNvSpPr>
            <a:spLocks noGrp="1"/>
          </p:cNvSpPr>
          <p:nvPr>
            <p:ph type="sldNum" sz="quarter" idx="5"/>
          </p:nvPr>
        </p:nvSpPr>
        <p:spPr/>
        <p:txBody>
          <a:bodyPr/>
          <a:lstStyle/>
          <a:p>
            <a:fld id="{6FD06E51-CFD2-43CE-997E-EF2AAC14F5A8}" type="slidenum">
              <a:rPr lang="fr-FR" smtClean="0"/>
              <a:t>7</a:t>
            </a:fld>
            <a:endParaRPr lang="fr-FR"/>
          </a:p>
        </p:txBody>
      </p:sp>
    </p:spTree>
    <p:extLst>
      <p:ext uri="{BB962C8B-B14F-4D97-AF65-F5344CB8AC3E}">
        <p14:creationId xmlns:p14="http://schemas.microsoft.com/office/powerpoint/2010/main" val="2902345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 données prennent en compte à la fois la fabrication et l’utilisation des appareils.</a:t>
            </a:r>
          </a:p>
          <a:p>
            <a:endParaRPr lang="fr-FR" dirty="0"/>
          </a:p>
          <a:p>
            <a:r>
              <a:rPr lang="fr-FR" dirty="0"/>
              <a:t>Le numérique représente aujourd’hui 3 à 4 % des émissions de gaz à effet de serre (GES) dans le monde et </a:t>
            </a:r>
            <a:r>
              <a:rPr lang="fr-FR" b="1" dirty="0"/>
              <a:t>2,5 % de l’empreinte carbone nationale.</a:t>
            </a:r>
          </a:p>
          <a:p>
            <a:r>
              <a:rPr lang="fr-FR" dirty="0"/>
              <a:t>Selon le pré-rapport de la </a:t>
            </a:r>
            <a:r>
              <a:rPr lang="fr-FR" i="1" dirty="0"/>
              <a:t>mission d’information sur l’empreinte environnementale du numérique</a:t>
            </a:r>
            <a:r>
              <a:rPr lang="fr-FR" dirty="0"/>
              <a:t> du Sénat [3], les émissions en GES du numérique pourrait augmenter de manière significative si rien n’est fait pour en réduire l’empreinte : </a:t>
            </a:r>
            <a:r>
              <a:rPr lang="fr-FR" b="1" dirty="0"/>
              <a:t>+ 60 % d’ici à 2040,</a:t>
            </a:r>
            <a:r>
              <a:rPr lang="fr-FR" dirty="0"/>
              <a:t> soit 6,7 % des émissions de GES nationales.</a:t>
            </a:r>
          </a:p>
          <a:p>
            <a:r>
              <a:rPr lang="fr-FR" dirty="0"/>
              <a:t>10% de la consommation électrique de la France</a:t>
            </a:r>
          </a:p>
          <a:p>
            <a:endParaRPr lang="fr-FR" dirty="0"/>
          </a:p>
          <a:p>
            <a:r>
              <a:rPr lang="fr-FR" dirty="0"/>
              <a:t>https://www.arcep.fr/la-regulation/grands-dossiers-thematiques-transverses/lempreinte-environnementale-du-numerique.html</a:t>
            </a:r>
          </a:p>
          <a:p>
            <a:r>
              <a:rPr lang="fr-FR" dirty="0"/>
              <a:t>https://infos.ademe.fr/magazine-avril-2022/faits-et-chiffres/numerique-quel-impact-environnemental/</a:t>
            </a:r>
          </a:p>
          <a:p>
            <a:endParaRPr lang="fr-FR" dirty="0"/>
          </a:p>
          <a:p>
            <a:r>
              <a:rPr lang="fr-FR" dirty="0"/>
              <a:t>Source : </a:t>
            </a:r>
            <a:r>
              <a:rPr lang="fr-FR" b="1" dirty="0"/>
              <a:t>Evaluation de l'impact environnemental du numérique en France et analyse prospective : Etat des lieux et pistes d'action</a:t>
            </a:r>
          </a:p>
          <a:p>
            <a:r>
              <a:rPr lang="fr-FR" b="0" dirty="0"/>
              <a:t>Rapport de l’ADEME et de l’Arcep de janvier 2022</a:t>
            </a:r>
          </a:p>
          <a:p>
            <a:endParaRPr lang="fr-FR" dirty="0"/>
          </a:p>
          <a:p>
            <a:r>
              <a:rPr lang="fr-FR" dirty="0"/>
              <a:t>ADEME : agence de la transition écologique</a:t>
            </a:r>
          </a:p>
          <a:p>
            <a:r>
              <a:rPr lang="fr-FR" dirty="0"/>
              <a:t>Arcep : autorité de régulation des communications électroniques, des postes et de la distribution de la presse</a:t>
            </a:r>
          </a:p>
          <a:p>
            <a:endParaRPr lang="fr-FR" dirty="0"/>
          </a:p>
        </p:txBody>
      </p:sp>
      <p:sp>
        <p:nvSpPr>
          <p:cNvPr id="4" name="Espace réservé du numéro de diapositive 3"/>
          <p:cNvSpPr>
            <a:spLocks noGrp="1"/>
          </p:cNvSpPr>
          <p:nvPr>
            <p:ph type="sldNum" sz="quarter" idx="5"/>
          </p:nvPr>
        </p:nvSpPr>
        <p:spPr/>
        <p:txBody>
          <a:bodyPr/>
          <a:lstStyle/>
          <a:p>
            <a:fld id="{6FD06E51-CFD2-43CE-997E-EF2AAC14F5A8}" type="slidenum">
              <a:rPr lang="fr-FR" smtClean="0"/>
              <a:t>8</a:t>
            </a:fld>
            <a:endParaRPr lang="fr-FR"/>
          </a:p>
        </p:txBody>
      </p:sp>
    </p:spTree>
    <p:extLst>
      <p:ext uri="{BB962C8B-B14F-4D97-AF65-F5344CB8AC3E}">
        <p14:creationId xmlns:p14="http://schemas.microsoft.com/office/powerpoint/2010/main" val="3202082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Sauf pour l’énergie, logique.</a:t>
            </a:r>
          </a:p>
        </p:txBody>
      </p:sp>
      <p:sp>
        <p:nvSpPr>
          <p:cNvPr id="4" name="Espace réservé du numéro de diapositive 3"/>
          <p:cNvSpPr>
            <a:spLocks noGrp="1"/>
          </p:cNvSpPr>
          <p:nvPr>
            <p:ph type="sldNum" sz="quarter" idx="5"/>
          </p:nvPr>
        </p:nvSpPr>
        <p:spPr/>
        <p:txBody>
          <a:bodyPr/>
          <a:lstStyle/>
          <a:p>
            <a:fld id="{6FD06E51-CFD2-43CE-997E-EF2AAC14F5A8}" type="slidenum">
              <a:rPr lang="fr-FR" smtClean="0"/>
              <a:t>9</a:t>
            </a:fld>
            <a:endParaRPr lang="fr-FR"/>
          </a:p>
        </p:txBody>
      </p:sp>
    </p:spTree>
    <p:extLst>
      <p:ext uri="{BB962C8B-B14F-4D97-AF65-F5344CB8AC3E}">
        <p14:creationId xmlns:p14="http://schemas.microsoft.com/office/powerpoint/2010/main" val="380931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Extraction des minerais &gt; épuisement de ressources naturelles non renouvelables</a:t>
            </a:r>
          </a:p>
          <a:p>
            <a:endParaRPr lang="fr-FR" dirty="0"/>
          </a:p>
          <a:p>
            <a:r>
              <a:rPr lang="fr-FR" dirty="0"/>
              <a:t>Consommation d’énergie et pollution liée à la fabrication et au transports</a:t>
            </a:r>
          </a:p>
          <a:p>
            <a:endParaRPr lang="fr-FR" dirty="0"/>
          </a:p>
          <a:p>
            <a:r>
              <a:rPr lang="fr-FR" dirty="0"/>
              <a:t>Impacts sociaux et sanitaires : conséquences de l’extraction des minerais et de la fabrication sur la population locale et son environnement (conditions de travail, conséquences sanitaires, économiques et environnementales)</a:t>
            </a:r>
          </a:p>
          <a:p>
            <a:endParaRPr lang="fr-FR" dirty="0"/>
          </a:p>
          <a:p>
            <a:r>
              <a:rPr lang="fr-FR" sz="1000" kern="1200" dirty="0">
                <a:solidFill>
                  <a:srgbClr val="000000"/>
                </a:solidFill>
                <a:latin typeface="+mn-lt"/>
                <a:ea typeface="Times New Roman" panose="02020603050405020304" pitchFamily="18" charset="0"/>
                <a:cs typeface="+mn-cs"/>
              </a:rPr>
              <a:t>Effet rebond/d’usage : + la technologie avance, + le besoin augmente &gt; </a:t>
            </a:r>
            <a:r>
              <a:rPr lang="fr-FR" sz="1000" b="1" kern="1200" dirty="0">
                <a:solidFill>
                  <a:srgbClr val="000000"/>
                </a:solidFill>
                <a:latin typeface="+mn-lt"/>
                <a:ea typeface="Times New Roman" panose="02020603050405020304" pitchFamily="18" charset="0"/>
                <a:cs typeface="+mn-cs"/>
              </a:rPr>
              <a:t>Problématique entre l’envie et le besoin</a:t>
            </a:r>
          </a:p>
          <a:p>
            <a:endParaRPr lang="fr-FR" sz="1000" b="1" kern="1200" dirty="0">
              <a:solidFill>
                <a:srgbClr val="000000"/>
              </a:solidFill>
              <a:latin typeface="+mn-lt"/>
              <a:ea typeface="Times New Roman" panose="02020603050405020304" pitchFamily="18" charset="0"/>
              <a:cs typeface="+mn-cs"/>
            </a:endParaRPr>
          </a:p>
          <a:p>
            <a:r>
              <a:rPr lang="fr-FR" sz="1000" b="1" u="sng" kern="1200" dirty="0">
                <a:solidFill>
                  <a:srgbClr val="000000"/>
                </a:solidFill>
                <a:latin typeface="+mn-lt"/>
                <a:ea typeface="Times New Roman" panose="02020603050405020304" pitchFamily="18" charset="0"/>
                <a:cs typeface="+mn-cs"/>
              </a:rPr>
              <a:t>Le numérique progresse, évolutions technologiques &gt; plus de bénéfices mais aussi plus de conséquences néfastes.</a:t>
            </a:r>
            <a:endParaRPr lang="fr-FR" sz="1000" u="sng" kern="1200" dirty="0">
              <a:solidFill>
                <a:srgbClr val="000000"/>
              </a:solidFill>
              <a:latin typeface="+mn-lt"/>
              <a:ea typeface="Times New Roman" panose="02020603050405020304" pitchFamily="18" charset="0"/>
              <a:cs typeface="+mn-cs"/>
            </a:endParaRPr>
          </a:p>
          <a:p>
            <a:endParaRPr lang="fr-FR" dirty="0"/>
          </a:p>
        </p:txBody>
      </p:sp>
      <p:sp>
        <p:nvSpPr>
          <p:cNvPr id="4" name="Espace réservé du numéro de diapositive 3"/>
          <p:cNvSpPr>
            <a:spLocks noGrp="1"/>
          </p:cNvSpPr>
          <p:nvPr>
            <p:ph type="sldNum" sz="quarter" idx="5"/>
          </p:nvPr>
        </p:nvSpPr>
        <p:spPr/>
        <p:txBody>
          <a:bodyPr/>
          <a:lstStyle/>
          <a:p>
            <a:fld id="{6FD06E51-CFD2-43CE-997E-EF2AAC14F5A8}" type="slidenum">
              <a:rPr lang="fr-FR" smtClean="0"/>
              <a:t>10</a:t>
            </a:fld>
            <a:endParaRPr lang="fr-FR"/>
          </a:p>
        </p:txBody>
      </p:sp>
    </p:spTree>
    <p:extLst>
      <p:ext uri="{BB962C8B-B14F-4D97-AF65-F5344CB8AC3E}">
        <p14:creationId xmlns:p14="http://schemas.microsoft.com/office/powerpoint/2010/main" val="66084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A761C093-FE76-4E89-A42F-FAB537C07578}" type="datetimeFigureOut">
              <a:rPr lang="fr-FR" smtClean="0"/>
              <a:t>06/04/2024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7AD0E4-C1F9-4B47-BC8C-D7160AD831BD}" type="slidenum">
              <a:rPr lang="fr-FR" smtClean="0"/>
              <a:t>‹N°›</a:t>
            </a:fld>
            <a:endParaRPr lang="fr-FR"/>
          </a:p>
        </p:txBody>
      </p:sp>
    </p:spTree>
    <p:extLst>
      <p:ext uri="{BB962C8B-B14F-4D97-AF65-F5344CB8AC3E}">
        <p14:creationId xmlns:p14="http://schemas.microsoft.com/office/powerpoint/2010/main" val="248024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61C093-FE76-4E89-A42F-FAB537C07578}" type="datetimeFigureOut">
              <a:rPr lang="fr-FR" smtClean="0"/>
              <a:t>06/04/2024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7AD0E4-C1F9-4B47-BC8C-D7160AD831BD}" type="slidenum">
              <a:rPr lang="fr-FR" smtClean="0"/>
              <a:t>‹N°›</a:t>
            </a:fld>
            <a:endParaRPr lang="fr-FR"/>
          </a:p>
        </p:txBody>
      </p:sp>
    </p:spTree>
    <p:extLst>
      <p:ext uri="{BB962C8B-B14F-4D97-AF65-F5344CB8AC3E}">
        <p14:creationId xmlns:p14="http://schemas.microsoft.com/office/powerpoint/2010/main" val="2847299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61C093-FE76-4E89-A42F-FAB537C07578}" type="datetimeFigureOut">
              <a:rPr lang="fr-FR" smtClean="0"/>
              <a:t>06/04/2024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7AD0E4-C1F9-4B47-BC8C-D7160AD831BD}" type="slidenum">
              <a:rPr lang="fr-FR" smtClean="0"/>
              <a:t>‹N°›</a:t>
            </a:fld>
            <a:endParaRPr lang="fr-FR"/>
          </a:p>
        </p:txBody>
      </p:sp>
    </p:spTree>
    <p:extLst>
      <p:ext uri="{BB962C8B-B14F-4D97-AF65-F5344CB8AC3E}">
        <p14:creationId xmlns:p14="http://schemas.microsoft.com/office/powerpoint/2010/main" val="3446650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472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B452B654-5BCE-5547-91CD-7A68F08F54CD}" type="slidenum">
              <a:rPr lang="fr-FR" smtClean="0"/>
              <a:t>‹N°›</a:t>
            </a:fld>
            <a:endParaRPr lang="fr-F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spTree>
    <p:extLst>
      <p:ext uri="{BB962C8B-B14F-4D97-AF65-F5344CB8AC3E}">
        <p14:creationId xmlns:p14="http://schemas.microsoft.com/office/powerpoint/2010/main" val="313666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61C093-FE76-4E89-A42F-FAB537C07578}" type="datetimeFigureOut">
              <a:rPr lang="fr-FR" smtClean="0"/>
              <a:t>06/04/2024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7AD0E4-C1F9-4B47-BC8C-D7160AD831BD}" type="slidenum">
              <a:rPr lang="fr-FR" smtClean="0"/>
              <a:t>‹N°›</a:t>
            </a:fld>
            <a:endParaRPr lang="fr-FR"/>
          </a:p>
        </p:txBody>
      </p:sp>
    </p:spTree>
    <p:extLst>
      <p:ext uri="{BB962C8B-B14F-4D97-AF65-F5344CB8AC3E}">
        <p14:creationId xmlns:p14="http://schemas.microsoft.com/office/powerpoint/2010/main" val="311847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A761C093-FE76-4E89-A42F-FAB537C07578}" type="datetimeFigureOut">
              <a:rPr lang="fr-FR" smtClean="0"/>
              <a:t>06/04/2024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7AD0E4-C1F9-4B47-BC8C-D7160AD831BD}" type="slidenum">
              <a:rPr lang="fr-FR" smtClean="0"/>
              <a:t>‹N°›</a:t>
            </a:fld>
            <a:endParaRPr lang="fr-FR"/>
          </a:p>
        </p:txBody>
      </p:sp>
    </p:spTree>
    <p:extLst>
      <p:ext uri="{BB962C8B-B14F-4D97-AF65-F5344CB8AC3E}">
        <p14:creationId xmlns:p14="http://schemas.microsoft.com/office/powerpoint/2010/main" val="16423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761C093-FE76-4E89-A42F-FAB537C07578}" type="datetimeFigureOut">
              <a:rPr lang="fr-FR" smtClean="0"/>
              <a:t>06/04/2024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7AD0E4-C1F9-4B47-BC8C-D7160AD831BD}" type="slidenum">
              <a:rPr lang="fr-FR" smtClean="0"/>
              <a:t>‹N°›</a:t>
            </a:fld>
            <a:endParaRPr lang="fr-FR"/>
          </a:p>
        </p:txBody>
      </p:sp>
    </p:spTree>
    <p:extLst>
      <p:ext uri="{BB962C8B-B14F-4D97-AF65-F5344CB8AC3E}">
        <p14:creationId xmlns:p14="http://schemas.microsoft.com/office/powerpoint/2010/main" val="361793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761C093-FE76-4E89-A42F-FAB537C07578}" type="datetimeFigureOut">
              <a:rPr lang="fr-FR" smtClean="0"/>
              <a:t>06/04/2024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A7AD0E4-C1F9-4B47-BC8C-D7160AD831BD}" type="slidenum">
              <a:rPr lang="fr-FR" smtClean="0"/>
              <a:t>‹N°›</a:t>
            </a:fld>
            <a:endParaRPr lang="fr-FR"/>
          </a:p>
        </p:txBody>
      </p:sp>
    </p:spTree>
    <p:extLst>
      <p:ext uri="{BB962C8B-B14F-4D97-AF65-F5344CB8AC3E}">
        <p14:creationId xmlns:p14="http://schemas.microsoft.com/office/powerpoint/2010/main" val="101481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761C093-FE76-4E89-A42F-FAB537C07578}" type="datetimeFigureOut">
              <a:rPr lang="fr-FR" smtClean="0"/>
              <a:t>06/04/2024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7AD0E4-C1F9-4B47-BC8C-D7160AD831BD}" type="slidenum">
              <a:rPr lang="fr-FR" smtClean="0"/>
              <a:t>‹N°›</a:t>
            </a:fld>
            <a:endParaRPr lang="fr-FR"/>
          </a:p>
        </p:txBody>
      </p:sp>
    </p:spTree>
    <p:extLst>
      <p:ext uri="{BB962C8B-B14F-4D97-AF65-F5344CB8AC3E}">
        <p14:creationId xmlns:p14="http://schemas.microsoft.com/office/powerpoint/2010/main" val="3387140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61C093-FE76-4E89-A42F-FAB537C07578}" type="datetimeFigureOut">
              <a:rPr lang="fr-FR" smtClean="0"/>
              <a:t>06/04/2024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A7AD0E4-C1F9-4B47-BC8C-D7160AD831BD}" type="slidenum">
              <a:rPr lang="fr-FR" smtClean="0"/>
              <a:t>‹N°›</a:t>
            </a:fld>
            <a:endParaRPr lang="fr-FR"/>
          </a:p>
        </p:txBody>
      </p:sp>
    </p:spTree>
    <p:extLst>
      <p:ext uri="{BB962C8B-B14F-4D97-AF65-F5344CB8AC3E}">
        <p14:creationId xmlns:p14="http://schemas.microsoft.com/office/powerpoint/2010/main" val="2825290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761C093-FE76-4E89-A42F-FAB537C07578}" type="datetimeFigureOut">
              <a:rPr lang="fr-FR" smtClean="0"/>
              <a:t>06/04/2024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7AD0E4-C1F9-4B47-BC8C-D7160AD831BD}" type="slidenum">
              <a:rPr lang="fr-FR" smtClean="0"/>
              <a:t>‹N°›</a:t>
            </a:fld>
            <a:endParaRPr lang="fr-FR"/>
          </a:p>
        </p:txBody>
      </p:sp>
    </p:spTree>
    <p:extLst>
      <p:ext uri="{BB962C8B-B14F-4D97-AF65-F5344CB8AC3E}">
        <p14:creationId xmlns:p14="http://schemas.microsoft.com/office/powerpoint/2010/main" val="2385404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761C093-FE76-4E89-A42F-FAB537C07578}" type="datetimeFigureOut">
              <a:rPr lang="fr-FR" smtClean="0"/>
              <a:t>06/04/2024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7AD0E4-C1F9-4B47-BC8C-D7160AD831BD}" type="slidenum">
              <a:rPr lang="fr-FR" smtClean="0"/>
              <a:t>‹N°›</a:t>
            </a:fld>
            <a:endParaRPr lang="fr-FR"/>
          </a:p>
        </p:txBody>
      </p:sp>
    </p:spTree>
    <p:extLst>
      <p:ext uri="{BB962C8B-B14F-4D97-AF65-F5344CB8AC3E}">
        <p14:creationId xmlns:p14="http://schemas.microsoft.com/office/powerpoint/2010/main" val="2746779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61C093-FE76-4E89-A42F-FAB537C07578}" type="datetimeFigureOut">
              <a:rPr lang="fr-FR" smtClean="0"/>
              <a:t>06/04/2024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AD0E4-C1F9-4B47-BC8C-D7160AD831BD}" type="slidenum">
              <a:rPr lang="fr-FR" smtClean="0"/>
              <a:t>‹N°›</a:t>
            </a:fld>
            <a:endParaRPr lang="fr-FR"/>
          </a:p>
        </p:txBody>
      </p:sp>
    </p:spTree>
    <p:extLst>
      <p:ext uri="{BB962C8B-B14F-4D97-AF65-F5344CB8AC3E}">
        <p14:creationId xmlns:p14="http://schemas.microsoft.com/office/powerpoint/2010/main" val="307993712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Segoe UI Symbol" panose="020B0502040204020203"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egoe UI Symbol" panose="020B0502040204020203"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Symbol" panose="020B050204020402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Symbol" panose="020B0502040204020203"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Symbol" panose="020B0502040204020203"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7.svg"/><Relationship Id="rId11" Type="http://schemas.openxmlformats.org/officeDocument/2006/relationships/hyperlink" Target="https://www.solidatech.fr/utiliser/ressources/sobriete-numerique-defi-social-environnemental" TargetMode="External"/><Relationship Id="rId5" Type="http://schemas.openxmlformats.org/officeDocument/2006/relationships/image" Target="../media/image39.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greenit.fr/impacts-environnementaux-du-numerique-en-france/" TargetMode="External"/><Relationship Id="rId5" Type="http://schemas.openxmlformats.org/officeDocument/2006/relationships/image" Target="../media/image55.sv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hyperlink" Target="https://www.greenit.fr/impacts-environnementaux-du-numerique-en-france/" TargetMode="External"/><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55.sv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www.ecologie.gouv.fr/numerique-responsable" TargetMode="External"/><Relationship Id="rId7" Type="http://schemas.openxmlformats.org/officeDocument/2006/relationships/hyperlink" Target="https://www.ecologie.gouv.fr/loi-anti-gaspillage-economie-circulaire" TargetMode="External"/><Relationship Id="rId12" Type="http://schemas.openxmlformats.org/officeDocument/2006/relationships/image" Target="../media/image62.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8.svg"/><Relationship Id="rId11" Type="http://schemas.openxmlformats.org/officeDocument/2006/relationships/image" Target="../media/image48.png"/><Relationship Id="rId5" Type="http://schemas.openxmlformats.org/officeDocument/2006/relationships/image" Target="../media/image46.png"/><Relationship Id="rId10" Type="http://schemas.openxmlformats.org/officeDocument/2006/relationships/hyperlink" Target="https://www.ecologie.gouv.fr/numerique-responsable#scroll-nav__3" TargetMode="External"/><Relationship Id="rId4" Type="http://schemas.openxmlformats.org/officeDocument/2006/relationships/hyperlink" Target="https://moodle-ouvert.univ-lyon2.fr/mod/resource/view.php?id=7272" TargetMode="External"/><Relationship Id="rId9" Type="http://schemas.openxmlformats.org/officeDocument/2006/relationships/image" Target="../media/image60.sv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0.jpg"/><Relationship Id="rId7" Type="http://schemas.openxmlformats.org/officeDocument/2006/relationships/image" Target="../media/image60.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hyperlink" Target="https://www.goodplanet.info/vdj/la-regle-des-5r-de-la-demarche-pour-moins-consommer-a-son-application-par-des-collegiens-et-lyceens-en-france/" TargetMode="External"/><Relationship Id="rId4" Type="http://schemas.openxmlformats.org/officeDocument/2006/relationships/hyperlink" Target="https://www.ecologie.gouv.fr/lancement-du-bonus-reparation-appareils-electriques-et-electronique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8.svg"/><Relationship Id="rId5" Type="http://schemas.openxmlformats.org/officeDocument/2006/relationships/image" Target="../media/image52.png"/><Relationship Id="rId4" Type="http://schemas.openxmlformats.org/officeDocument/2006/relationships/image" Target="../media/image66.sv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4.svg"/><Relationship Id="rId5" Type="http://schemas.openxmlformats.org/officeDocument/2006/relationships/image" Target="../media/image55.png"/><Relationship Id="rId4" Type="http://schemas.openxmlformats.org/officeDocument/2006/relationships/image" Target="../media/image72.sv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6.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79.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hyperlink" Target="https://moodle-ouvert.univ-lyon2.fr/mod/resource/view.php?id=7272" TargetMode="External"/><Relationship Id="rId4" Type="http://schemas.openxmlformats.org/officeDocument/2006/relationships/hyperlink" Target="https://www.solidatech.fr/utiliser/ressources/sobriete-numerique-comment-reduire-impact-environnementa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82.svg"/><Relationship Id="rId5" Type="http://schemas.openxmlformats.org/officeDocument/2006/relationships/image" Target="../media/image6.png"/><Relationship Id="rId4" Type="http://schemas.openxmlformats.org/officeDocument/2006/relationships/hyperlink" Target="https://archives.qqf.fr/infographie/69/pollution-numerique-du-clic-au-declic"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accessibilite.numerique.gouv.fr/" TargetMode="External"/><Relationship Id="rId7" Type="http://schemas.openxmlformats.org/officeDocument/2006/relationships/image" Target="../media/image84.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hyperlink" Target="https://ecoresponsable.numerique.gouv.fr/publications/referentiel-general-ecoconception/" TargetMode="External"/><Relationship Id="rId4" Type="http://schemas.openxmlformats.org/officeDocument/2006/relationships/hyperlink" Target="https://www.cnil.fr/fr/reglement-europeen-protection-donne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1.png"/><Relationship Id="rId3" Type="http://schemas.openxmlformats.org/officeDocument/2006/relationships/hyperlink" Target="https://ecoresponsable.numerique.gouv.fr/publications/guide-pratique-achats-numeriques-responsables/demarche-numerique-responsable/definition/" TargetMode="External"/><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hyperlink" Target="https://www.un.org/sustainabledevelopment/fr/objectifs-de-developpement-durable/" TargetMode="External"/><Relationship Id="rId2" Type="http://schemas.openxmlformats.org/officeDocument/2006/relationships/notesSlide" Target="../notesSlides/notesSlide5.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hyperlink" Target="https://www.enseignementsup-recherche.gouv.fr/fr/plan-climat-biodiversite-et-transition-ecologique-de-l-enseignement-superieur-et-de-la-recherche-91292" TargetMode="External"/><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4.sv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7.sv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3.png"/><Relationship Id="rId4" Type="http://schemas.openxmlformats.org/officeDocument/2006/relationships/image" Target="../media/image35.svg"/></Relationships>
</file>

<file path=ppt/slides/_rels/slide8.xml.rels><?xml version="1.0" encoding="UTF-8" standalone="yes"?>
<Relationships xmlns="http://schemas.openxmlformats.org/package/2006/relationships"><Relationship Id="rId8" Type="http://schemas.openxmlformats.org/officeDocument/2006/relationships/hyperlink" Target="https://www.arcep.fr/la-regulation/grands-dossiers-thematiques-transverses/lempreinte-environnementale-du-numerique.html" TargetMode="External"/><Relationship Id="rId3" Type="http://schemas.openxmlformats.org/officeDocument/2006/relationships/image" Target="../media/image34.png"/><Relationship Id="rId7" Type="http://schemas.openxmlformats.org/officeDocument/2006/relationships/hyperlink" Target="https://infos.ademe.fr/magazine-avril-2022/faits-et-chiffres/numerique-quel-impact-environnementa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greenit.fr/impacts-environnementaux-du-numerique-en-france/" TargetMode="External"/><Relationship Id="rId5" Type="http://schemas.openxmlformats.org/officeDocument/2006/relationships/image" Target="../media/image40.svg"/><Relationship Id="rId28" Type="http://schemas.openxmlformats.org/officeDocument/2006/relationships/image" Target="../media/image7.svg"/><Relationship Id="rId4" Type="http://schemas.openxmlformats.org/officeDocument/2006/relationships/image" Target="../media/image35.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greenit.fr/impacts-environnementaux-du-numerique-en-france/" TargetMode="External"/><Relationship Id="rId5" Type="http://schemas.openxmlformats.org/officeDocument/2006/relationships/image" Target="../media/image43.sv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6DF22CB8-791A-402A-A6B6-6E02370E6752}"/>
              </a:ext>
            </a:extLst>
          </p:cNvPr>
          <p:cNvGrpSpPr/>
          <p:nvPr/>
        </p:nvGrpSpPr>
        <p:grpSpPr>
          <a:xfrm>
            <a:off x="-50710" y="-297295"/>
            <a:ext cx="12242710" cy="7155295"/>
            <a:chOff x="-50710" y="-297295"/>
            <a:chExt cx="12242710" cy="7155295"/>
          </a:xfrm>
        </p:grpSpPr>
        <p:sp>
          <p:nvSpPr>
            <p:cNvPr id="7" name="Rectangle 6">
              <a:extLst>
                <a:ext uri="{FF2B5EF4-FFF2-40B4-BE49-F238E27FC236}">
                  <a16:creationId xmlns:a16="http://schemas.microsoft.com/office/drawing/2014/main" id="{443DB09A-4C88-4C19-A3D8-9A6841ACD5EA}"/>
                </a:ext>
              </a:extLst>
            </p:cNvPr>
            <p:cNvSpPr/>
            <p:nvPr/>
          </p:nvSpPr>
          <p:spPr>
            <a:xfrm>
              <a:off x="-50710" y="-297295"/>
              <a:ext cx="12242710" cy="7155295"/>
            </a:xfrm>
            <a:prstGeom prst="rect">
              <a:avLst/>
            </a:prstGeom>
            <a:solidFill>
              <a:srgbClr val="66C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AC446743-81B9-4040-92E8-AA7649C37565}"/>
                </a:ext>
              </a:extLst>
            </p:cNvPr>
            <p:cNvSpPr/>
            <p:nvPr/>
          </p:nvSpPr>
          <p:spPr>
            <a:xfrm>
              <a:off x="1504140" y="6522720"/>
              <a:ext cx="1371473" cy="335276"/>
            </a:xfrm>
            <a:prstGeom prst="rect">
              <a:avLst/>
            </a:prstGeom>
            <a:solidFill>
              <a:srgbClr val="66C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9" name="Image 8">
            <a:extLst>
              <a:ext uri="{FF2B5EF4-FFF2-40B4-BE49-F238E27FC236}">
                <a16:creationId xmlns:a16="http://schemas.microsoft.com/office/drawing/2014/main" id="{6B1522FA-6985-43BA-9E56-DD917361B03B}"/>
              </a:ext>
            </a:extLst>
          </p:cNvPr>
          <p:cNvPicPr>
            <a:picLocks noChangeAspect="1"/>
          </p:cNvPicPr>
          <p:nvPr/>
        </p:nvPicPr>
        <p:blipFill>
          <a:blip r:embed="rId2"/>
          <a:stretch>
            <a:fillRect/>
          </a:stretch>
        </p:blipFill>
        <p:spPr>
          <a:xfrm>
            <a:off x="122729" y="446114"/>
            <a:ext cx="3768665" cy="3770832"/>
          </a:xfrm>
          <a:prstGeom prst="rect">
            <a:avLst/>
          </a:prstGeom>
        </p:spPr>
      </p:pic>
      <p:cxnSp>
        <p:nvCxnSpPr>
          <p:cNvPr id="10" name="Connecteur droit 9">
            <a:extLst>
              <a:ext uri="{FF2B5EF4-FFF2-40B4-BE49-F238E27FC236}">
                <a16:creationId xmlns:a16="http://schemas.microsoft.com/office/drawing/2014/main" id="{AA0DCD7E-F19C-4530-93D8-3CB239A968AB}"/>
              </a:ext>
            </a:extLst>
          </p:cNvPr>
          <p:cNvCxnSpPr>
            <a:cxnSpLocks/>
          </p:cNvCxnSpPr>
          <p:nvPr/>
        </p:nvCxnSpPr>
        <p:spPr>
          <a:xfrm>
            <a:off x="7932420" y="2134477"/>
            <a:ext cx="4259580" cy="0"/>
          </a:xfrm>
          <a:prstGeom prst="line">
            <a:avLst/>
          </a:prstGeom>
          <a:ln w="571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843D062E-3835-4F99-9F85-BBF5AC6C7514}"/>
              </a:ext>
            </a:extLst>
          </p:cNvPr>
          <p:cNvCxnSpPr>
            <a:cxnSpLocks/>
          </p:cNvCxnSpPr>
          <p:nvPr/>
        </p:nvCxnSpPr>
        <p:spPr>
          <a:xfrm>
            <a:off x="-50710" y="4712970"/>
            <a:ext cx="7983130" cy="0"/>
          </a:xfrm>
          <a:prstGeom prst="line">
            <a:avLst/>
          </a:prstGeom>
          <a:ln w="57150">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5EA4B52B-22CE-4798-B9A3-33B89A6F4795}"/>
              </a:ext>
            </a:extLst>
          </p:cNvPr>
          <p:cNvPicPr>
            <a:picLocks noChangeAspect="1"/>
          </p:cNvPicPr>
          <p:nvPr/>
        </p:nvPicPr>
        <p:blipFill rotWithShape="1">
          <a:blip r:embed="rId3"/>
          <a:srcRect t="84019" r="68779"/>
          <a:stretch/>
        </p:blipFill>
        <p:spPr>
          <a:xfrm>
            <a:off x="-7373" y="5767852"/>
            <a:ext cx="2839650" cy="1090148"/>
          </a:xfrm>
          <a:prstGeom prst="rect">
            <a:avLst/>
          </a:prstGeom>
        </p:spPr>
      </p:pic>
      <p:sp>
        <p:nvSpPr>
          <p:cNvPr id="13" name="ZoneTexte 12">
            <a:extLst>
              <a:ext uri="{FF2B5EF4-FFF2-40B4-BE49-F238E27FC236}">
                <a16:creationId xmlns:a16="http://schemas.microsoft.com/office/drawing/2014/main" id="{C9762A2E-0842-471D-A7F0-B95E86A5294D}"/>
              </a:ext>
            </a:extLst>
          </p:cNvPr>
          <p:cNvSpPr txBox="1"/>
          <p:nvPr/>
        </p:nvSpPr>
        <p:spPr>
          <a:xfrm>
            <a:off x="9164548" y="6005149"/>
            <a:ext cx="3001568" cy="307777"/>
          </a:xfrm>
          <a:prstGeom prst="rect">
            <a:avLst/>
          </a:prstGeom>
          <a:noFill/>
        </p:spPr>
        <p:txBody>
          <a:bodyPr wrap="square" rtlCol="0">
            <a:spAutoFit/>
          </a:bodyPr>
          <a:lstStyle/>
          <a:p>
            <a:pPr algn="ctr"/>
            <a:r>
              <a:rPr lang="fr-FR" sz="1400" dirty="0">
                <a:solidFill>
                  <a:schemeClr val="bg1"/>
                </a:solidFill>
              </a:rPr>
              <a:t>Mariana MAIRE</a:t>
            </a:r>
          </a:p>
        </p:txBody>
      </p:sp>
      <p:cxnSp>
        <p:nvCxnSpPr>
          <p:cNvPr id="14" name="Connecteur droit 13">
            <a:extLst>
              <a:ext uri="{FF2B5EF4-FFF2-40B4-BE49-F238E27FC236}">
                <a16:creationId xmlns:a16="http://schemas.microsoft.com/office/drawing/2014/main" id="{C5B04187-2BB0-465B-B092-20FBC0869028}"/>
              </a:ext>
            </a:extLst>
          </p:cNvPr>
          <p:cNvCxnSpPr>
            <a:cxnSpLocks/>
          </p:cNvCxnSpPr>
          <p:nvPr/>
        </p:nvCxnSpPr>
        <p:spPr>
          <a:xfrm>
            <a:off x="9370031" y="5897366"/>
            <a:ext cx="282196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28620AE0-6ABA-4FF6-96BE-2602864161C4}"/>
              </a:ext>
            </a:extLst>
          </p:cNvPr>
          <p:cNvSpPr txBox="1"/>
          <p:nvPr/>
        </p:nvSpPr>
        <p:spPr>
          <a:xfrm>
            <a:off x="4226766" y="2526299"/>
            <a:ext cx="7983129" cy="1569660"/>
          </a:xfrm>
          <a:prstGeom prst="rect">
            <a:avLst/>
          </a:prstGeom>
          <a:noFill/>
        </p:spPr>
        <p:txBody>
          <a:bodyPr wrap="square" rtlCol="0">
            <a:spAutoFit/>
          </a:bodyPr>
          <a:lstStyle/>
          <a:p>
            <a:r>
              <a:rPr lang="fr-FR" sz="5600" b="1" dirty="0">
                <a:solidFill>
                  <a:schemeClr val="bg1"/>
                </a:solidFill>
                <a:cs typeface="Carlito" panose="020F0502020204030204" pitchFamily="34" charset="0"/>
              </a:rPr>
              <a:t>Numérique Responsable</a:t>
            </a:r>
          </a:p>
          <a:p>
            <a:r>
              <a:rPr lang="fr-FR" sz="4000" b="1" i="1" dirty="0">
                <a:solidFill>
                  <a:schemeClr val="bg1"/>
                </a:solidFill>
                <a:cs typeface="Carlito" panose="020F0502020204030204" pitchFamily="34" charset="0"/>
              </a:rPr>
              <a:t>Démarche et bonnes pratiques</a:t>
            </a:r>
          </a:p>
        </p:txBody>
      </p:sp>
      <p:sp>
        <p:nvSpPr>
          <p:cNvPr id="16" name="Rectangle 15">
            <a:extLst>
              <a:ext uri="{FF2B5EF4-FFF2-40B4-BE49-F238E27FC236}">
                <a16:creationId xmlns:a16="http://schemas.microsoft.com/office/drawing/2014/main" id="{BC436063-2E83-443D-9643-312F0ACB743C}"/>
              </a:ext>
            </a:extLst>
          </p:cNvPr>
          <p:cNvSpPr/>
          <p:nvPr/>
        </p:nvSpPr>
        <p:spPr>
          <a:xfrm>
            <a:off x="1504140" y="6522720"/>
            <a:ext cx="1371473" cy="335273"/>
          </a:xfrm>
          <a:prstGeom prst="rect">
            <a:avLst/>
          </a:prstGeom>
          <a:solidFill>
            <a:srgbClr val="66C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hlinkClick r:id="rId4"/>
            <a:extLst>
              <a:ext uri="{FF2B5EF4-FFF2-40B4-BE49-F238E27FC236}">
                <a16:creationId xmlns:a16="http://schemas.microsoft.com/office/drawing/2014/main" id="{F28A5E20-B0D0-4618-8683-60627FEBAB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4634" y="5496201"/>
            <a:ext cx="781396" cy="275442"/>
          </a:xfrm>
          <a:prstGeom prst="rect">
            <a:avLst/>
          </a:prstGeom>
        </p:spPr>
      </p:pic>
    </p:spTree>
    <p:extLst>
      <p:ext uri="{BB962C8B-B14F-4D97-AF65-F5344CB8AC3E}">
        <p14:creationId xmlns:p14="http://schemas.microsoft.com/office/powerpoint/2010/main" val="425995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A91577-E517-4F8E-AE72-88B0F0E1111E}"/>
              </a:ext>
            </a:extLst>
          </p:cNvPr>
          <p:cNvSpPr/>
          <p:nvPr/>
        </p:nvSpPr>
        <p:spPr>
          <a:xfrm>
            <a:off x="1118543" y="1715280"/>
            <a:ext cx="10647680" cy="1477328"/>
          </a:xfrm>
          <a:prstGeom prst="rect">
            <a:avLst/>
          </a:prstGeom>
        </p:spPr>
        <p:txBody>
          <a:bodyPr wrap="square">
            <a:spAutoFit/>
          </a:bodyPr>
          <a:lstStyle/>
          <a:p>
            <a:pPr>
              <a:spcAft>
                <a:spcPts val="600"/>
              </a:spcAft>
            </a:pPr>
            <a:r>
              <a:rPr lang="fr-FR" sz="2000" b="1" dirty="0"/>
              <a:t>Extraction des minerais </a:t>
            </a:r>
            <a:r>
              <a:rPr lang="fr-FR" sz="2000" dirty="0"/>
              <a:t>: produits toxiques très polluants, nécessite beaucoup d’eau, ainsi que des processus produisant de nombreux impacts en termes d’émissions de gaz à effet de serre.</a:t>
            </a:r>
          </a:p>
          <a:p>
            <a:pPr>
              <a:spcAft>
                <a:spcPts val="600"/>
              </a:spcAft>
            </a:pPr>
            <a:r>
              <a:rPr lang="fr-FR" sz="2000" b="1" dirty="0"/>
              <a:t>Processus de fabrication et des transports</a:t>
            </a:r>
          </a:p>
          <a:p>
            <a:pPr>
              <a:spcAft>
                <a:spcPts val="600"/>
              </a:spcAft>
            </a:pPr>
            <a:r>
              <a:rPr lang="fr-FR" sz="2000" b="1" dirty="0"/>
              <a:t>+ Impacts sociaux et sanitaires</a:t>
            </a:r>
          </a:p>
        </p:txBody>
      </p:sp>
      <p:sp>
        <p:nvSpPr>
          <p:cNvPr id="4" name="Rectangle 3">
            <a:extLst>
              <a:ext uri="{FF2B5EF4-FFF2-40B4-BE49-F238E27FC236}">
                <a16:creationId xmlns:a16="http://schemas.microsoft.com/office/drawing/2014/main" id="{F56C2166-C1EA-4A9C-BF8C-DB6C25E91557}"/>
              </a:ext>
            </a:extLst>
          </p:cNvPr>
          <p:cNvSpPr/>
          <p:nvPr/>
        </p:nvSpPr>
        <p:spPr>
          <a:xfrm>
            <a:off x="3403600" y="4151797"/>
            <a:ext cx="6929120" cy="1538883"/>
          </a:xfrm>
          <a:prstGeom prst="rect">
            <a:avLst/>
          </a:prstGeom>
        </p:spPr>
        <p:txBody>
          <a:bodyPr wrap="square">
            <a:spAutoFit/>
          </a:bodyPr>
          <a:lstStyle/>
          <a:p>
            <a:pPr>
              <a:spcAft>
                <a:spcPts val="600"/>
              </a:spcAft>
            </a:pPr>
            <a:r>
              <a:rPr lang="fr-FR" sz="2000" b="1" dirty="0"/>
              <a:t>De plus en plus d’équipements, de plus en plus complexes</a:t>
            </a:r>
            <a:endParaRPr lang="fr-FR" sz="2000" dirty="0"/>
          </a:p>
          <a:p>
            <a:pPr>
              <a:spcAft>
                <a:spcPts val="600"/>
              </a:spcAft>
            </a:pPr>
            <a:r>
              <a:rPr lang="fr-FR" sz="2000" b="1" dirty="0"/>
              <a:t>Usage exponentiel d’internet et des réseaux </a:t>
            </a:r>
            <a:r>
              <a:rPr lang="fr-FR" sz="2000" dirty="0"/>
              <a:t>: de nouvelles façons de consommer (streaming, achats en ligne…)</a:t>
            </a:r>
          </a:p>
          <a:p>
            <a:r>
              <a:rPr lang="fr-FR" sz="2400" dirty="0">
                <a:latin typeface="Segoe UI Emoji" panose="020B0502040204020203" pitchFamily="34" charset="0"/>
                <a:ea typeface="Segoe UI Emoji" panose="020B0502040204020203" pitchFamily="34" charset="0"/>
              </a:rPr>
              <a:t>→ </a:t>
            </a:r>
            <a:r>
              <a:rPr lang="fr-FR" sz="2000" b="1" dirty="0">
                <a:latin typeface="+mj-lt"/>
                <a:ea typeface="Segoe UI Emoji" panose="020B0502040204020203" pitchFamily="34" charset="0"/>
              </a:rPr>
              <a:t>Effet rebond : t</a:t>
            </a:r>
            <a:r>
              <a:rPr lang="fr-FR" sz="2000" b="1" dirty="0">
                <a:latin typeface="+mj-lt"/>
              </a:rPr>
              <a:t>oujours plus d’impacts</a:t>
            </a:r>
            <a:endParaRPr lang="fr-FR" sz="2400" b="1" dirty="0">
              <a:latin typeface="+mj-lt"/>
            </a:endParaRPr>
          </a:p>
        </p:txBody>
      </p:sp>
      <p:sp>
        <p:nvSpPr>
          <p:cNvPr id="7" name="ZoneTexte 6">
            <a:extLst>
              <a:ext uri="{FF2B5EF4-FFF2-40B4-BE49-F238E27FC236}">
                <a16:creationId xmlns:a16="http://schemas.microsoft.com/office/drawing/2014/main" id="{E26DB555-6183-430C-B4E4-B18B03A0F6FF}"/>
              </a:ext>
            </a:extLst>
          </p:cNvPr>
          <p:cNvSpPr txBox="1"/>
          <p:nvPr/>
        </p:nvSpPr>
        <p:spPr>
          <a:xfrm>
            <a:off x="425777" y="296788"/>
            <a:ext cx="11340446" cy="523220"/>
          </a:xfrm>
          <a:prstGeom prst="rect">
            <a:avLst/>
          </a:prstGeom>
          <a:noFill/>
        </p:spPr>
        <p:txBody>
          <a:bodyPr wrap="square" rtlCol="0">
            <a:spAutoFit/>
          </a:bodyPr>
          <a:lstStyle/>
          <a:p>
            <a:r>
              <a:rPr lang="fr-FR" altLang="fr-FR" sz="2800" b="1" dirty="0">
                <a:latin typeface="Neutra Text" panose="02000000000000000000" pitchFamily="50" charset="0"/>
                <a:ea typeface="Trebuchet MS" panose="020B0603020202020204" pitchFamily="34" charset="0"/>
                <a:cs typeface="Trebuchet MS" panose="020B0603020202020204" pitchFamily="34" charset="0"/>
              </a:rPr>
              <a:t>Focus sur la fabrication</a:t>
            </a:r>
          </a:p>
        </p:txBody>
      </p:sp>
      <p:pic>
        <p:nvPicPr>
          <p:cNvPr id="9" name="Graphique 8" descr="Marteau piqueur">
            <a:extLst>
              <a:ext uri="{FF2B5EF4-FFF2-40B4-BE49-F238E27FC236}">
                <a16:creationId xmlns:a16="http://schemas.microsoft.com/office/drawing/2014/main" id="{CBFDF975-1656-4550-9CC7-218D243E75E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86104" y="1927986"/>
            <a:ext cx="360000" cy="360000"/>
          </a:xfrm>
          <a:prstGeom prst="rect">
            <a:avLst/>
          </a:prstGeom>
        </p:spPr>
      </p:pic>
      <p:pic>
        <p:nvPicPr>
          <p:cNvPr id="11" name="Graphique 10" descr="Outils d'exploitation minière">
            <a:extLst>
              <a:ext uri="{FF2B5EF4-FFF2-40B4-BE49-F238E27FC236}">
                <a16:creationId xmlns:a16="http://schemas.microsoft.com/office/drawing/2014/main" id="{1C283DE0-8134-4481-A403-72DBBB53FB3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86104" y="2397442"/>
            <a:ext cx="360000" cy="360000"/>
          </a:xfrm>
          <a:prstGeom prst="rect">
            <a:avLst/>
          </a:prstGeom>
        </p:spPr>
      </p:pic>
      <p:pic>
        <p:nvPicPr>
          <p:cNvPr id="13" name="Graphique 12" descr="Avion">
            <a:extLst>
              <a:ext uri="{FF2B5EF4-FFF2-40B4-BE49-F238E27FC236}">
                <a16:creationId xmlns:a16="http://schemas.microsoft.com/office/drawing/2014/main" id="{47D17DB0-1B7D-45F4-A5B5-7529D63B2B19}"/>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2256123">
            <a:off x="686104" y="2866899"/>
            <a:ext cx="360000" cy="360000"/>
          </a:xfrm>
          <a:prstGeom prst="rect">
            <a:avLst/>
          </a:prstGeom>
        </p:spPr>
      </p:pic>
      <p:grpSp>
        <p:nvGrpSpPr>
          <p:cNvPr id="20" name="Groupe 19">
            <a:extLst>
              <a:ext uri="{FF2B5EF4-FFF2-40B4-BE49-F238E27FC236}">
                <a16:creationId xmlns:a16="http://schemas.microsoft.com/office/drawing/2014/main" id="{B209C900-A4F6-45A2-91EE-7777CEA7E389}"/>
              </a:ext>
            </a:extLst>
          </p:cNvPr>
          <p:cNvGrpSpPr/>
          <p:nvPr/>
        </p:nvGrpSpPr>
        <p:grpSpPr>
          <a:xfrm>
            <a:off x="2262953" y="4190174"/>
            <a:ext cx="958711" cy="961486"/>
            <a:chOff x="159833" y="3709431"/>
            <a:chExt cx="958711" cy="961486"/>
          </a:xfrm>
          <a:solidFill>
            <a:srgbClr val="66C1BF"/>
          </a:solidFill>
        </p:grpSpPr>
        <p:sp>
          <p:nvSpPr>
            <p:cNvPr id="17" name="Ellipse 16">
              <a:extLst>
                <a:ext uri="{FF2B5EF4-FFF2-40B4-BE49-F238E27FC236}">
                  <a16:creationId xmlns:a16="http://schemas.microsoft.com/office/drawing/2014/main" id="{39A78B2B-E4E9-4B22-B703-0FAB99DFA890}"/>
                </a:ext>
              </a:extLst>
            </p:cNvPr>
            <p:cNvSpPr/>
            <p:nvPr/>
          </p:nvSpPr>
          <p:spPr>
            <a:xfrm>
              <a:off x="159833" y="3709431"/>
              <a:ext cx="958711" cy="9614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b="1" dirty="0">
                <a:latin typeface="Neutra Text" panose="02000000000000000000" pitchFamily="50" charset="0"/>
              </a:endParaRPr>
            </a:p>
          </p:txBody>
        </p:sp>
        <p:pic>
          <p:nvPicPr>
            <p:cNvPr id="15" name="Graphique 14" descr="Tendance à la hausse">
              <a:extLst>
                <a:ext uri="{FF2B5EF4-FFF2-40B4-BE49-F238E27FC236}">
                  <a16:creationId xmlns:a16="http://schemas.microsoft.com/office/drawing/2014/main" id="{DD997E88-31A4-47D8-B921-B46AA64493BE}"/>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24067" y="3789289"/>
              <a:ext cx="779194" cy="779194"/>
            </a:xfrm>
            <a:prstGeom prst="rect">
              <a:avLst/>
            </a:prstGeom>
          </p:spPr>
        </p:pic>
      </p:grpSp>
      <p:sp>
        <p:nvSpPr>
          <p:cNvPr id="12" name="Signe Moins 11">
            <a:extLst>
              <a:ext uri="{FF2B5EF4-FFF2-40B4-BE49-F238E27FC236}">
                <a16:creationId xmlns:a16="http://schemas.microsoft.com/office/drawing/2014/main" id="{540B1B27-F769-4438-BCAE-2E5F2346ECC5}"/>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3" name="Rectangle 2">
            <a:extLst>
              <a:ext uri="{FF2B5EF4-FFF2-40B4-BE49-F238E27FC236}">
                <a16:creationId xmlns:a16="http://schemas.microsoft.com/office/drawing/2014/main" id="{D676B282-0D9A-4041-9A37-66E9EFBBD43B}"/>
              </a:ext>
            </a:extLst>
          </p:cNvPr>
          <p:cNvSpPr/>
          <p:nvPr/>
        </p:nvSpPr>
        <p:spPr>
          <a:xfrm>
            <a:off x="4146223" y="6126649"/>
            <a:ext cx="7620000" cy="523220"/>
          </a:xfrm>
          <a:prstGeom prst="rect">
            <a:avLst/>
          </a:prstGeom>
        </p:spPr>
        <p:txBody>
          <a:bodyPr wrap="square">
            <a:spAutoFit/>
          </a:bodyPr>
          <a:lstStyle/>
          <a:p>
            <a:r>
              <a:rPr lang="fr-FR" sz="1400" dirty="0" err="1"/>
              <a:t>Solidatech</a:t>
            </a:r>
            <a:r>
              <a:rPr lang="fr-FR" sz="1400" dirty="0"/>
              <a:t>, « La sobriété numérique (1/2) : un défi social et environnemental »,2023. URL :  </a:t>
            </a:r>
            <a:r>
              <a:rPr lang="fr-FR" sz="1400" dirty="0">
                <a:hlinkClick r:id="rId11"/>
              </a:rPr>
              <a:t>https://www.solidatech.fr/utiliser/ressources/sobriete-numerique-defi-social-environnemental</a:t>
            </a:r>
            <a:endParaRPr lang="fr-FR" sz="1400" dirty="0">
              <a:effectLst/>
            </a:endParaRPr>
          </a:p>
        </p:txBody>
      </p:sp>
    </p:spTree>
    <p:extLst>
      <p:ext uri="{BB962C8B-B14F-4D97-AF65-F5344CB8AC3E}">
        <p14:creationId xmlns:p14="http://schemas.microsoft.com/office/powerpoint/2010/main" val="1180189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16B4CC5E-677D-4878-B105-417225D851FB}"/>
              </a:ext>
            </a:extLst>
          </p:cNvPr>
          <p:cNvGrpSpPr/>
          <p:nvPr/>
        </p:nvGrpSpPr>
        <p:grpSpPr>
          <a:xfrm>
            <a:off x="125730" y="571500"/>
            <a:ext cx="7620000" cy="5715000"/>
            <a:chOff x="125730" y="571500"/>
            <a:chExt cx="7620000" cy="5715000"/>
          </a:xfrm>
        </p:grpSpPr>
        <p:pic>
          <p:nvPicPr>
            <p:cNvPr id="11" name="Image 10">
              <a:extLst>
                <a:ext uri="{FF2B5EF4-FFF2-40B4-BE49-F238E27FC236}">
                  <a16:creationId xmlns:a16="http://schemas.microsoft.com/office/drawing/2014/main" id="{A0CDC6C2-EB24-4838-BD49-62BB2CD709B5}"/>
                </a:ext>
              </a:extLst>
            </p:cNvPr>
            <p:cNvPicPr>
              <a:picLocks noChangeAspect="1"/>
            </p:cNvPicPr>
            <p:nvPr/>
          </p:nvPicPr>
          <p:blipFill>
            <a:blip r:embed="rId3"/>
            <a:stretch>
              <a:fillRect/>
            </a:stretch>
          </p:blipFill>
          <p:spPr>
            <a:xfrm>
              <a:off x="125730" y="571500"/>
              <a:ext cx="7620000" cy="5715000"/>
            </a:xfrm>
            <a:prstGeom prst="rect">
              <a:avLst/>
            </a:prstGeom>
          </p:spPr>
        </p:pic>
        <p:sp>
          <p:nvSpPr>
            <p:cNvPr id="6" name="ZoneTexte 5">
              <a:extLst>
                <a:ext uri="{FF2B5EF4-FFF2-40B4-BE49-F238E27FC236}">
                  <a16:creationId xmlns:a16="http://schemas.microsoft.com/office/drawing/2014/main" id="{EAB6C300-D823-4DDA-AA5C-A32325C2D344}"/>
                </a:ext>
              </a:extLst>
            </p:cNvPr>
            <p:cNvSpPr txBox="1"/>
            <p:nvPr/>
          </p:nvSpPr>
          <p:spPr>
            <a:xfrm>
              <a:off x="1275325" y="2848366"/>
              <a:ext cx="5690552" cy="1080000"/>
            </a:xfrm>
            <a:prstGeom prst="rect">
              <a:avLst/>
            </a:prstGeom>
            <a:solidFill>
              <a:srgbClr val="D0ECEB"/>
            </a:solidFill>
          </p:spPr>
          <p:txBody>
            <a:bodyPr wrap="square" rtlCol="0" anchor="ctr" anchorCtr="0">
              <a:noAutofit/>
            </a:bodyPr>
            <a:lstStyle/>
            <a:p>
              <a:pPr>
                <a:lnSpc>
                  <a:spcPct val="120000"/>
                </a:lnSpc>
              </a:pPr>
              <a:r>
                <a:rPr lang="fr-FR" sz="3200" b="1" dirty="0">
                  <a:ea typeface="Yu Gothic Light" panose="020B0300000000000000" pitchFamily="34" charset="-128"/>
                </a:rPr>
                <a:t>Des pistes</a:t>
              </a:r>
            </a:p>
          </p:txBody>
        </p:sp>
      </p:grpSp>
    </p:spTree>
    <p:extLst>
      <p:ext uri="{BB962C8B-B14F-4D97-AF65-F5344CB8AC3E}">
        <p14:creationId xmlns:p14="http://schemas.microsoft.com/office/powerpoint/2010/main" val="178104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B20658F-E319-435F-8009-8A1650D83A30}"/>
              </a:ext>
            </a:extLst>
          </p:cNvPr>
          <p:cNvPicPr>
            <a:picLocks noChangeAspect="1"/>
          </p:cNvPicPr>
          <p:nvPr/>
        </p:nvPicPr>
        <p:blipFill>
          <a:blip r:embed="rId3"/>
          <a:stretch>
            <a:fillRect/>
          </a:stretch>
        </p:blipFill>
        <p:spPr>
          <a:xfrm>
            <a:off x="2457576" y="1072501"/>
            <a:ext cx="7297168" cy="47536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Graphique 4" descr="Ampoule et engrenage">
            <a:extLst>
              <a:ext uri="{FF2B5EF4-FFF2-40B4-BE49-F238E27FC236}">
                <a16:creationId xmlns:a16="http://schemas.microsoft.com/office/drawing/2014/main" id="{0FBADCF1-6E33-4E39-AEDD-C33A7423EB7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21238429">
            <a:off x="877989" y="1763293"/>
            <a:ext cx="914400" cy="914400"/>
          </a:xfrm>
          <a:prstGeom prst="rect">
            <a:avLst/>
          </a:prstGeom>
        </p:spPr>
      </p:pic>
      <p:sp>
        <p:nvSpPr>
          <p:cNvPr id="6" name="Signe Moins 5">
            <a:extLst>
              <a:ext uri="{FF2B5EF4-FFF2-40B4-BE49-F238E27FC236}">
                <a16:creationId xmlns:a16="http://schemas.microsoft.com/office/drawing/2014/main" id="{32BA1736-9C73-4937-B077-57EE3094EAE6}"/>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7" name="ZoneTexte 6">
            <a:extLst>
              <a:ext uri="{FF2B5EF4-FFF2-40B4-BE49-F238E27FC236}">
                <a16:creationId xmlns:a16="http://schemas.microsoft.com/office/drawing/2014/main" id="{DADED7B8-42CC-41A1-A5C4-6150551908D2}"/>
              </a:ext>
            </a:extLst>
          </p:cNvPr>
          <p:cNvSpPr txBox="1"/>
          <p:nvPr/>
        </p:nvSpPr>
        <p:spPr>
          <a:xfrm>
            <a:off x="425777" y="296788"/>
            <a:ext cx="11340446" cy="523220"/>
          </a:xfrm>
          <a:prstGeom prst="rect">
            <a:avLst/>
          </a:prstGeom>
          <a:noFill/>
        </p:spPr>
        <p:txBody>
          <a:bodyPr wrap="square" rtlCol="0">
            <a:spAutoFit/>
          </a:bodyPr>
          <a:lstStyle/>
          <a:p>
            <a:r>
              <a:rPr lang="fr-FR" altLang="fr-FR" sz="2800" b="1" dirty="0">
                <a:latin typeface="Neutra Text" panose="02000000000000000000" pitchFamily="50" charset="0"/>
                <a:ea typeface="Trebuchet MS" panose="020B0603020202020204" pitchFamily="34" charset="0"/>
                <a:cs typeface="Trebuchet MS" panose="020B0603020202020204" pitchFamily="34" charset="0"/>
              </a:rPr>
              <a:t>Des pistes</a:t>
            </a:r>
          </a:p>
        </p:txBody>
      </p:sp>
      <p:sp>
        <p:nvSpPr>
          <p:cNvPr id="8" name="Rectangle 7">
            <a:extLst>
              <a:ext uri="{FF2B5EF4-FFF2-40B4-BE49-F238E27FC236}">
                <a16:creationId xmlns:a16="http://schemas.microsoft.com/office/drawing/2014/main" id="{9AD5A2E9-E32F-4498-921D-6EA33F9FE5A0}"/>
              </a:ext>
            </a:extLst>
          </p:cNvPr>
          <p:cNvSpPr/>
          <p:nvPr/>
        </p:nvSpPr>
        <p:spPr>
          <a:xfrm>
            <a:off x="5301212" y="6152442"/>
            <a:ext cx="6465011" cy="523220"/>
          </a:xfrm>
          <a:prstGeom prst="rect">
            <a:avLst/>
          </a:prstGeom>
        </p:spPr>
        <p:txBody>
          <a:bodyPr wrap="square">
            <a:spAutoFit/>
          </a:bodyPr>
          <a:lstStyle/>
          <a:p>
            <a:r>
              <a:rPr lang="fr-FR" sz="1400" dirty="0" err="1"/>
              <a:t>GreenIT</a:t>
            </a:r>
            <a:r>
              <a:rPr lang="fr-FR" sz="1400" dirty="0"/>
              <a:t>, « “iNum2020”, Impact environnementaux du numérique en France. », 2021. URL : </a:t>
            </a:r>
            <a:r>
              <a:rPr lang="fr-FR" sz="1400" dirty="0">
                <a:hlinkClick r:id="rId6"/>
              </a:rPr>
              <a:t>https://www.greenit.fr/impacts-environnementaux-du-numerique-en-france/</a:t>
            </a:r>
            <a:r>
              <a:rPr lang="fr-FR" sz="1400" dirty="0"/>
              <a:t> </a:t>
            </a:r>
          </a:p>
        </p:txBody>
      </p:sp>
      <p:pic>
        <p:nvPicPr>
          <p:cNvPr id="9" name="Graphique 8" descr="Ampoule et engrenage">
            <a:extLst>
              <a:ext uri="{FF2B5EF4-FFF2-40B4-BE49-F238E27FC236}">
                <a16:creationId xmlns:a16="http://schemas.microsoft.com/office/drawing/2014/main" id="{D02B82A6-1045-4590-B215-EB7E8E251A8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21238429">
            <a:off x="1187847" y="4455693"/>
            <a:ext cx="914400" cy="914400"/>
          </a:xfrm>
          <a:prstGeom prst="rect">
            <a:avLst/>
          </a:prstGeom>
        </p:spPr>
      </p:pic>
    </p:spTree>
    <p:extLst>
      <p:ext uri="{BB962C8B-B14F-4D97-AF65-F5344CB8AC3E}">
        <p14:creationId xmlns:p14="http://schemas.microsoft.com/office/powerpoint/2010/main" val="370267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2C97E98-F4D4-4C1F-89C8-3C8E9BE81616}"/>
              </a:ext>
            </a:extLst>
          </p:cNvPr>
          <p:cNvPicPr>
            <a:picLocks noChangeAspect="1"/>
          </p:cNvPicPr>
          <p:nvPr/>
        </p:nvPicPr>
        <p:blipFill>
          <a:blip r:embed="rId2"/>
          <a:stretch>
            <a:fillRect/>
          </a:stretch>
        </p:blipFill>
        <p:spPr>
          <a:xfrm>
            <a:off x="2480758" y="1695208"/>
            <a:ext cx="7230484" cy="34675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Signe Moins 5">
            <a:extLst>
              <a:ext uri="{FF2B5EF4-FFF2-40B4-BE49-F238E27FC236}">
                <a16:creationId xmlns:a16="http://schemas.microsoft.com/office/drawing/2014/main" id="{1339F4F9-FF08-4649-BFF6-B64A6A1DB84C}"/>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7" name="ZoneTexte 6">
            <a:extLst>
              <a:ext uri="{FF2B5EF4-FFF2-40B4-BE49-F238E27FC236}">
                <a16:creationId xmlns:a16="http://schemas.microsoft.com/office/drawing/2014/main" id="{0E5EFC9A-9CAA-4D9A-BA18-A7CAA6BE4CA3}"/>
              </a:ext>
            </a:extLst>
          </p:cNvPr>
          <p:cNvSpPr txBox="1"/>
          <p:nvPr/>
        </p:nvSpPr>
        <p:spPr>
          <a:xfrm>
            <a:off x="425777" y="296788"/>
            <a:ext cx="11340446" cy="523220"/>
          </a:xfrm>
          <a:prstGeom prst="rect">
            <a:avLst/>
          </a:prstGeom>
          <a:noFill/>
        </p:spPr>
        <p:txBody>
          <a:bodyPr wrap="square" rtlCol="0">
            <a:spAutoFit/>
          </a:bodyPr>
          <a:lstStyle/>
          <a:p>
            <a:r>
              <a:rPr lang="fr-FR" altLang="fr-FR" sz="2800" b="1" dirty="0">
                <a:latin typeface="Neutra Text" panose="02000000000000000000" pitchFamily="50" charset="0"/>
                <a:ea typeface="Trebuchet MS" panose="020B0603020202020204" pitchFamily="34" charset="0"/>
                <a:cs typeface="Trebuchet MS" panose="020B0603020202020204" pitchFamily="34" charset="0"/>
              </a:rPr>
              <a:t>Des pistes</a:t>
            </a:r>
          </a:p>
        </p:txBody>
      </p:sp>
      <p:sp>
        <p:nvSpPr>
          <p:cNvPr id="8" name="Rectangle 7">
            <a:extLst>
              <a:ext uri="{FF2B5EF4-FFF2-40B4-BE49-F238E27FC236}">
                <a16:creationId xmlns:a16="http://schemas.microsoft.com/office/drawing/2014/main" id="{AEB7B685-559E-4DE7-B4E8-1F759E549CD1}"/>
              </a:ext>
            </a:extLst>
          </p:cNvPr>
          <p:cNvSpPr/>
          <p:nvPr/>
        </p:nvSpPr>
        <p:spPr>
          <a:xfrm>
            <a:off x="5301212" y="6152442"/>
            <a:ext cx="6465011" cy="523220"/>
          </a:xfrm>
          <a:prstGeom prst="rect">
            <a:avLst/>
          </a:prstGeom>
        </p:spPr>
        <p:txBody>
          <a:bodyPr wrap="square">
            <a:spAutoFit/>
          </a:bodyPr>
          <a:lstStyle/>
          <a:p>
            <a:r>
              <a:rPr lang="fr-FR" sz="1400" dirty="0" err="1"/>
              <a:t>GreenIT</a:t>
            </a:r>
            <a:r>
              <a:rPr lang="fr-FR" sz="1400" dirty="0"/>
              <a:t>, « “iNum2020”, Impact environnementaux du numérique en France. », 2021. URL : </a:t>
            </a:r>
            <a:r>
              <a:rPr lang="fr-FR" sz="1400" dirty="0">
                <a:hlinkClick r:id="rId3"/>
              </a:rPr>
              <a:t>https://www.greenit.fr/impacts-environnementaux-du-numerique-en-france/</a:t>
            </a:r>
            <a:r>
              <a:rPr lang="fr-FR" sz="1400" dirty="0"/>
              <a:t> </a:t>
            </a:r>
          </a:p>
        </p:txBody>
      </p:sp>
      <p:pic>
        <p:nvPicPr>
          <p:cNvPr id="10" name="Graphique 9" descr="Ampoule et engrenage">
            <a:extLst>
              <a:ext uri="{FF2B5EF4-FFF2-40B4-BE49-F238E27FC236}">
                <a16:creationId xmlns:a16="http://schemas.microsoft.com/office/drawing/2014/main" id="{2AD20457-7CF4-4A54-B43C-98F2E396CCE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21199456">
            <a:off x="1400981" y="4705591"/>
            <a:ext cx="914400" cy="914400"/>
          </a:xfrm>
          <a:prstGeom prst="rect">
            <a:avLst/>
          </a:prstGeom>
        </p:spPr>
      </p:pic>
      <p:pic>
        <p:nvPicPr>
          <p:cNvPr id="11" name="Graphique 10" descr="Ampoule et engrenage">
            <a:extLst>
              <a:ext uri="{FF2B5EF4-FFF2-40B4-BE49-F238E27FC236}">
                <a16:creationId xmlns:a16="http://schemas.microsoft.com/office/drawing/2014/main" id="{BF3197C9-6462-4295-9C34-36E6A98BC05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21199456">
            <a:off x="1157142" y="2790782"/>
            <a:ext cx="914400" cy="914400"/>
          </a:xfrm>
          <a:prstGeom prst="rect">
            <a:avLst/>
          </a:prstGeom>
        </p:spPr>
      </p:pic>
    </p:spTree>
    <p:extLst>
      <p:ext uri="{BB962C8B-B14F-4D97-AF65-F5344CB8AC3E}">
        <p14:creationId xmlns:p14="http://schemas.microsoft.com/office/powerpoint/2010/main" val="2787215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0795F18B-5F89-4983-8F2B-35BFB49963E1}"/>
              </a:ext>
            </a:extLst>
          </p:cNvPr>
          <p:cNvSpPr txBox="1"/>
          <p:nvPr/>
        </p:nvSpPr>
        <p:spPr>
          <a:xfrm>
            <a:off x="425777" y="276468"/>
            <a:ext cx="11340446" cy="523220"/>
          </a:xfrm>
          <a:prstGeom prst="rect">
            <a:avLst/>
          </a:prstGeom>
          <a:noFill/>
        </p:spPr>
        <p:txBody>
          <a:bodyPr wrap="square" rtlCol="0">
            <a:spAutoFit/>
          </a:bodyPr>
          <a:lstStyle/>
          <a:p>
            <a:r>
              <a:rPr lang="fr-FR" altLang="fr-FR" sz="2800" b="1" dirty="0">
                <a:latin typeface="Neutra Text" panose="02000000000000000000" pitchFamily="50" charset="0"/>
                <a:ea typeface="Trebuchet MS" panose="020B0603020202020204" pitchFamily="34" charset="0"/>
                <a:cs typeface="Trebuchet MS" panose="020B0603020202020204" pitchFamily="34" charset="0"/>
              </a:rPr>
              <a:t>Un cadre légal, en France</a:t>
            </a:r>
          </a:p>
        </p:txBody>
      </p:sp>
      <p:sp>
        <p:nvSpPr>
          <p:cNvPr id="2" name="ZoneTexte 1">
            <a:extLst>
              <a:ext uri="{FF2B5EF4-FFF2-40B4-BE49-F238E27FC236}">
                <a16:creationId xmlns:a16="http://schemas.microsoft.com/office/drawing/2014/main" id="{0E074127-9D50-433B-A03B-ABC0D91A8EC2}"/>
              </a:ext>
            </a:extLst>
          </p:cNvPr>
          <p:cNvSpPr txBox="1"/>
          <p:nvPr/>
        </p:nvSpPr>
        <p:spPr>
          <a:xfrm>
            <a:off x="654848" y="3508573"/>
            <a:ext cx="10882303" cy="2323713"/>
          </a:xfrm>
          <a:prstGeom prst="rect">
            <a:avLst/>
          </a:prstGeom>
          <a:noFill/>
        </p:spPr>
        <p:txBody>
          <a:bodyPr wrap="square" rtlCol="0">
            <a:spAutoFit/>
          </a:bodyPr>
          <a:lstStyle/>
          <a:p>
            <a:pPr>
              <a:spcAft>
                <a:spcPts val="600"/>
              </a:spcAft>
            </a:pPr>
            <a:r>
              <a:rPr lang="fr-FR" sz="2000" b="1" dirty="0"/>
              <a:t>La loi visant à réduire l’empreinte environnementale du numérique (REEN)</a:t>
            </a:r>
            <a:r>
              <a:rPr lang="fr-FR" sz="2000" dirty="0"/>
              <a:t> (15 novembre 2021)</a:t>
            </a:r>
          </a:p>
          <a:p>
            <a:r>
              <a:rPr lang="fr-FR" sz="2000" dirty="0"/>
              <a:t>5 objectifs :</a:t>
            </a:r>
          </a:p>
          <a:p>
            <a:pPr marL="800100" lvl="1" indent="-342900">
              <a:buFont typeface="Segoe UI Emoji" panose="020B0502040204020203" pitchFamily="34" charset="0"/>
              <a:buChar char="▸"/>
            </a:pPr>
            <a:r>
              <a:rPr lang="fr-FR" sz="2000" dirty="0"/>
              <a:t>Faire prendre conscience aux utilisateurs de l'impact environnemental du numérique</a:t>
            </a:r>
          </a:p>
          <a:p>
            <a:pPr marL="800100" lvl="1" indent="-342900">
              <a:buFont typeface="Segoe UI Emoji" panose="020B0502040204020203" pitchFamily="34" charset="0"/>
              <a:buChar char="▸"/>
            </a:pPr>
            <a:r>
              <a:rPr lang="fr-FR" sz="2000" dirty="0"/>
              <a:t>Limiter le renouvellement des terminaux</a:t>
            </a:r>
          </a:p>
          <a:p>
            <a:pPr marL="800100" lvl="1" indent="-342900">
              <a:buFont typeface="Segoe UI Emoji" panose="020B0502040204020203" pitchFamily="34" charset="0"/>
              <a:buChar char="▸"/>
            </a:pPr>
            <a:r>
              <a:rPr lang="fr-FR" sz="2000" dirty="0"/>
              <a:t>Faire émerger et développer des usages du numérique écologiquement vertueux</a:t>
            </a:r>
          </a:p>
          <a:p>
            <a:pPr marL="800100" lvl="1" indent="-342900">
              <a:buFont typeface="Segoe UI Emoji" panose="020B0502040204020203" pitchFamily="34" charset="0"/>
              <a:buChar char="▸"/>
            </a:pPr>
            <a:r>
              <a:rPr lang="fr-FR" sz="2000" dirty="0"/>
              <a:t>Promouvoir des centres de données et des réseaux moins énergivore</a:t>
            </a:r>
          </a:p>
          <a:p>
            <a:pPr marL="800100" lvl="1" indent="-342900">
              <a:buFont typeface="Segoe UI Emoji" panose="020B0502040204020203" pitchFamily="34" charset="0"/>
              <a:buChar char="▸"/>
            </a:pPr>
            <a:r>
              <a:rPr lang="fr-FR" sz="2000" dirty="0"/>
              <a:t>Promouvoir une stratégie numérique responsable dans les territoires</a:t>
            </a:r>
          </a:p>
        </p:txBody>
      </p:sp>
      <p:sp>
        <p:nvSpPr>
          <p:cNvPr id="8" name="Rectangle 7">
            <a:extLst>
              <a:ext uri="{FF2B5EF4-FFF2-40B4-BE49-F238E27FC236}">
                <a16:creationId xmlns:a16="http://schemas.microsoft.com/office/drawing/2014/main" id="{653FA8A2-4927-45F3-A7A9-CDCC651FF8A3}"/>
              </a:ext>
            </a:extLst>
          </p:cNvPr>
          <p:cNvSpPr/>
          <p:nvPr/>
        </p:nvSpPr>
        <p:spPr>
          <a:xfrm>
            <a:off x="3309301" y="6018014"/>
            <a:ext cx="5241820" cy="369332"/>
          </a:xfrm>
          <a:prstGeom prst="rect">
            <a:avLst/>
          </a:prstGeom>
        </p:spPr>
        <p:txBody>
          <a:bodyPr wrap="none">
            <a:spAutoFit/>
          </a:bodyPr>
          <a:lstStyle/>
          <a:p>
            <a:r>
              <a:rPr lang="fr-FR" dirty="0">
                <a:hlinkClick r:id="rId3"/>
              </a:rPr>
              <a:t>https://www.ecologie.gouv.fr/numerique-responsable</a:t>
            </a:r>
            <a:r>
              <a:rPr lang="fr-FR" dirty="0"/>
              <a:t> </a:t>
            </a:r>
          </a:p>
        </p:txBody>
      </p:sp>
      <p:grpSp>
        <p:nvGrpSpPr>
          <p:cNvPr id="16" name="Groupe 15">
            <a:extLst>
              <a:ext uri="{FF2B5EF4-FFF2-40B4-BE49-F238E27FC236}">
                <a16:creationId xmlns:a16="http://schemas.microsoft.com/office/drawing/2014/main" id="{FBE51AF7-E4F5-4355-A6E0-C6D2A0BECE6C}"/>
              </a:ext>
            </a:extLst>
          </p:cNvPr>
          <p:cNvGrpSpPr/>
          <p:nvPr/>
        </p:nvGrpSpPr>
        <p:grpSpPr>
          <a:xfrm>
            <a:off x="2776219" y="5963138"/>
            <a:ext cx="515756" cy="517952"/>
            <a:chOff x="2518341" y="3281412"/>
            <a:chExt cx="515756" cy="517952"/>
          </a:xfrm>
          <a:solidFill>
            <a:srgbClr val="66C1BF"/>
          </a:solidFill>
        </p:grpSpPr>
        <p:sp>
          <p:nvSpPr>
            <p:cNvPr id="14" name="Ellipse 13">
              <a:extLst>
                <a:ext uri="{FF2B5EF4-FFF2-40B4-BE49-F238E27FC236}">
                  <a16:creationId xmlns:a16="http://schemas.microsoft.com/office/drawing/2014/main" id="{2421867E-7080-4ED4-A510-24033815E1CD}"/>
                </a:ext>
              </a:extLst>
            </p:cNvPr>
            <p:cNvSpPr/>
            <p:nvPr/>
          </p:nvSpPr>
          <p:spPr>
            <a:xfrm>
              <a:off x="2518341" y="3281412"/>
              <a:ext cx="515756" cy="5179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Graphique 14" descr="Ajouter">
              <a:hlinkClick r:id="rId4"/>
              <a:extLst>
                <a:ext uri="{FF2B5EF4-FFF2-40B4-BE49-F238E27FC236}">
                  <a16:creationId xmlns:a16="http://schemas.microsoft.com/office/drawing/2014/main" id="{8EAF8B9D-87D2-42B7-B271-8AB620C8DB6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564225" y="3329643"/>
              <a:ext cx="433372" cy="436579"/>
            </a:xfrm>
            <a:prstGeom prst="rect">
              <a:avLst/>
            </a:prstGeom>
          </p:spPr>
        </p:pic>
      </p:grpSp>
      <p:sp>
        <p:nvSpPr>
          <p:cNvPr id="9" name="Signe Moins 8">
            <a:extLst>
              <a:ext uri="{FF2B5EF4-FFF2-40B4-BE49-F238E27FC236}">
                <a16:creationId xmlns:a16="http://schemas.microsoft.com/office/drawing/2014/main" id="{3870DA75-536A-4E93-9258-6AE41E140DC6}"/>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4" name="Graphique 3" descr="Lien">
            <a:hlinkClick r:id="rId7"/>
            <a:extLst>
              <a:ext uri="{FF2B5EF4-FFF2-40B4-BE49-F238E27FC236}">
                <a16:creationId xmlns:a16="http://schemas.microsoft.com/office/drawing/2014/main" id="{3C1C5101-83C1-46FB-A580-6EAE859A1E7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252161" y="1231087"/>
            <a:ext cx="523220" cy="523220"/>
          </a:xfrm>
          <a:prstGeom prst="rect">
            <a:avLst/>
          </a:prstGeom>
        </p:spPr>
      </p:pic>
      <p:pic>
        <p:nvPicPr>
          <p:cNvPr id="17" name="Graphique 16" descr="Lien">
            <a:hlinkClick r:id="rId10"/>
            <a:extLst>
              <a:ext uri="{FF2B5EF4-FFF2-40B4-BE49-F238E27FC236}">
                <a16:creationId xmlns:a16="http://schemas.microsoft.com/office/drawing/2014/main" id="{D9AE902D-3748-4F24-A45E-496E208FB66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0918401" y="3448918"/>
            <a:ext cx="523220" cy="523220"/>
          </a:xfrm>
          <a:prstGeom prst="rect">
            <a:avLst/>
          </a:prstGeom>
        </p:spPr>
      </p:pic>
      <p:grpSp>
        <p:nvGrpSpPr>
          <p:cNvPr id="12" name="Groupe 11">
            <a:extLst>
              <a:ext uri="{FF2B5EF4-FFF2-40B4-BE49-F238E27FC236}">
                <a16:creationId xmlns:a16="http://schemas.microsoft.com/office/drawing/2014/main" id="{3A3B8555-1F14-463A-A088-116FA4B79229}"/>
              </a:ext>
            </a:extLst>
          </p:cNvPr>
          <p:cNvGrpSpPr/>
          <p:nvPr/>
        </p:nvGrpSpPr>
        <p:grpSpPr>
          <a:xfrm>
            <a:off x="425777" y="1393384"/>
            <a:ext cx="995680" cy="995680"/>
            <a:chOff x="6451600" y="863600"/>
            <a:chExt cx="995680" cy="995680"/>
          </a:xfrm>
        </p:grpSpPr>
        <p:sp>
          <p:nvSpPr>
            <p:cNvPr id="6" name="Ellipse 5">
              <a:extLst>
                <a:ext uri="{FF2B5EF4-FFF2-40B4-BE49-F238E27FC236}">
                  <a16:creationId xmlns:a16="http://schemas.microsoft.com/office/drawing/2014/main" id="{001A98CA-A0FC-4287-BC3A-B029F672BB39}"/>
                </a:ext>
              </a:extLst>
            </p:cNvPr>
            <p:cNvSpPr/>
            <p:nvPr/>
          </p:nvSpPr>
          <p:spPr>
            <a:xfrm>
              <a:off x="6451600" y="863600"/>
              <a:ext cx="995680" cy="995680"/>
            </a:xfrm>
            <a:prstGeom prst="ellipse">
              <a:avLst/>
            </a:prstGeom>
            <a:solidFill>
              <a:srgbClr val="66C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descr="Tribunal">
              <a:extLst>
                <a:ext uri="{FF2B5EF4-FFF2-40B4-BE49-F238E27FC236}">
                  <a16:creationId xmlns:a16="http://schemas.microsoft.com/office/drawing/2014/main" id="{BC818FD5-E15C-4081-B562-EC20090DCBB4}"/>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590447" y="1002447"/>
              <a:ext cx="717987" cy="717987"/>
            </a:xfrm>
            <a:prstGeom prst="rect">
              <a:avLst/>
            </a:prstGeom>
          </p:spPr>
        </p:pic>
      </p:grpSp>
      <p:sp>
        <p:nvSpPr>
          <p:cNvPr id="13" name="Rectangle 12">
            <a:extLst>
              <a:ext uri="{FF2B5EF4-FFF2-40B4-BE49-F238E27FC236}">
                <a16:creationId xmlns:a16="http://schemas.microsoft.com/office/drawing/2014/main" id="{769C1244-6778-4491-A02E-0B8699E6A1C8}"/>
              </a:ext>
            </a:extLst>
          </p:cNvPr>
          <p:cNvSpPr/>
          <p:nvPr/>
        </p:nvSpPr>
        <p:spPr>
          <a:xfrm>
            <a:off x="1766740" y="1290742"/>
            <a:ext cx="8489151" cy="2015936"/>
          </a:xfrm>
          <a:prstGeom prst="rect">
            <a:avLst/>
          </a:prstGeom>
        </p:spPr>
        <p:txBody>
          <a:bodyPr wrap="square">
            <a:spAutoFit/>
          </a:bodyPr>
          <a:lstStyle/>
          <a:p>
            <a:pPr>
              <a:spcAft>
                <a:spcPts val="600"/>
              </a:spcAft>
            </a:pPr>
            <a:r>
              <a:rPr lang="fr-FR" sz="2000" b="1" dirty="0"/>
              <a:t>La loi Anti gaspillage et économie circulaire (AGEC) </a:t>
            </a:r>
            <a:r>
              <a:rPr lang="fr-FR" sz="2000" dirty="0"/>
              <a:t>(10 février 2020)</a:t>
            </a:r>
          </a:p>
          <a:p>
            <a:r>
              <a:rPr lang="fr-FR" sz="2000" dirty="0"/>
              <a:t>Premier texte à fixer des dispositions pour :</a:t>
            </a:r>
          </a:p>
          <a:p>
            <a:pPr marL="800100" lvl="1" indent="-342900">
              <a:buFont typeface="Segoe UI Emoji" panose="020B0502040204020203" pitchFamily="34" charset="0"/>
              <a:buChar char="▸"/>
            </a:pPr>
            <a:r>
              <a:rPr lang="fr-FR" sz="2000" dirty="0"/>
              <a:t>mieux informer et protéger le consommateur ;</a:t>
            </a:r>
          </a:p>
          <a:p>
            <a:pPr marL="800100" lvl="1" indent="-342900">
              <a:buFont typeface="Segoe UI Emoji" panose="020B0502040204020203" pitchFamily="34" charset="0"/>
              <a:buChar char="▸"/>
            </a:pPr>
            <a:r>
              <a:rPr lang="fr-FR" sz="2000" dirty="0"/>
              <a:t>rallonger la durée de vie des produits numériques ;</a:t>
            </a:r>
          </a:p>
          <a:p>
            <a:pPr marL="800100" lvl="1" indent="-342900">
              <a:buFont typeface="Segoe UI Emoji" panose="020B0502040204020203" pitchFamily="34" charset="0"/>
              <a:buChar char="▸"/>
            </a:pPr>
            <a:r>
              <a:rPr lang="fr-FR" sz="2000" dirty="0"/>
              <a:t>obliger l’État, les collectivités et leur groupement à intégrer ces enjeux dans leur politique d’achat.</a:t>
            </a:r>
          </a:p>
        </p:txBody>
      </p:sp>
    </p:spTree>
    <p:extLst>
      <p:ext uri="{BB962C8B-B14F-4D97-AF65-F5344CB8AC3E}">
        <p14:creationId xmlns:p14="http://schemas.microsoft.com/office/powerpoint/2010/main" val="1602929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D3DA15AA-6B21-46E2-ACE6-61F224DB78C1}"/>
              </a:ext>
            </a:extLst>
          </p:cNvPr>
          <p:cNvGrpSpPr/>
          <p:nvPr/>
        </p:nvGrpSpPr>
        <p:grpSpPr>
          <a:xfrm>
            <a:off x="125730" y="571500"/>
            <a:ext cx="7620000" cy="5715000"/>
            <a:chOff x="125730" y="571500"/>
            <a:chExt cx="7620000" cy="5715000"/>
          </a:xfrm>
        </p:grpSpPr>
        <p:pic>
          <p:nvPicPr>
            <p:cNvPr id="11" name="Image 10">
              <a:extLst>
                <a:ext uri="{FF2B5EF4-FFF2-40B4-BE49-F238E27FC236}">
                  <a16:creationId xmlns:a16="http://schemas.microsoft.com/office/drawing/2014/main" id="{A0CDC6C2-EB24-4838-BD49-62BB2CD709B5}"/>
                </a:ext>
              </a:extLst>
            </p:cNvPr>
            <p:cNvPicPr>
              <a:picLocks noChangeAspect="1"/>
            </p:cNvPicPr>
            <p:nvPr/>
          </p:nvPicPr>
          <p:blipFill>
            <a:blip r:embed="rId3"/>
            <a:stretch>
              <a:fillRect/>
            </a:stretch>
          </p:blipFill>
          <p:spPr>
            <a:xfrm>
              <a:off x="125730" y="571500"/>
              <a:ext cx="7620000" cy="5715000"/>
            </a:xfrm>
            <a:prstGeom prst="rect">
              <a:avLst/>
            </a:prstGeom>
          </p:spPr>
        </p:pic>
        <p:sp>
          <p:nvSpPr>
            <p:cNvPr id="6" name="ZoneTexte 5">
              <a:extLst>
                <a:ext uri="{FF2B5EF4-FFF2-40B4-BE49-F238E27FC236}">
                  <a16:creationId xmlns:a16="http://schemas.microsoft.com/office/drawing/2014/main" id="{EAB6C300-D823-4DDA-AA5C-A32325C2D344}"/>
                </a:ext>
              </a:extLst>
            </p:cNvPr>
            <p:cNvSpPr txBox="1"/>
            <p:nvPr/>
          </p:nvSpPr>
          <p:spPr>
            <a:xfrm>
              <a:off x="1275325" y="2848372"/>
              <a:ext cx="5690552" cy="1116000"/>
            </a:xfrm>
            <a:prstGeom prst="rect">
              <a:avLst/>
            </a:prstGeom>
            <a:solidFill>
              <a:srgbClr val="D0ECEB"/>
            </a:solidFill>
          </p:spPr>
          <p:txBody>
            <a:bodyPr wrap="square" rtlCol="0" anchor="ctr" anchorCtr="0">
              <a:noAutofit/>
            </a:bodyPr>
            <a:lstStyle/>
            <a:p>
              <a:pPr>
                <a:lnSpc>
                  <a:spcPct val="120000"/>
                </a:lnSpc>
              </a:pPr>
              <a:r>
                <a:rPr lang="fr-FR" sz="3200" b="1" dirty="0">
                  <a:ea typeface="Yu Gothic Light" panose="020B0300000000000000" pitchFamily="34" charset="-128"/>
                </a:rPr>
                <a:t>Des bonnes pratiques</a:t>
              </a:r>
            </a:p>
          </p:txBody>
        </p:sp>
      </p:grpSp>
      <p:sp>
        <p:nvSpPr>
          <p:cNvPr id="8" name="ZoneTexte 7">
            <a:extLst>
              <a:ext uri="{FF2B5EF4-FFF2-40B4-BE49-F238E27FC236}">
                <a16:creationId xmlns:a16="http://schemas.microsoft.com/office/drawing/2014/main" id="{205D2CD8-18C4-4E06-B0A2-05C352C795AC}"/>
              </a:ext>
            </a:extLst>
          </p:cNvPr>
          <p:cNvSpPr txBox="1"/>
          <p:nvPr/>
        </p:nvSpPr>
        <p:spPr>
          <a:xfrm>
            <a:off x="7188265" y="2617335"/>
            <a:ext cx="5156135" cy="1623330"/>
          </a:xfrm>
          <a:prstGeom prst="rect">
            <a:avLst/>
          </a:prstGeom>
          <a:noFill/>
        </p:spPr>
        <p:txBody>
          <a:bodyPr wrap="square" rtlCol="0">
            <a:spAutoFit/>
          </a:bodyPr>
          <a:lstStyle/>
          <a:p>
            <a:pPr marL="263525" indent="-263525">
              <a:lnSpc>
                <a:spcPct val="114000"/>
              </a:lnSpc>
              <a:spcAft>
                <a:spcPts val="600"/>
              </a:spcAft>
              <a:buFont typeface="Segoe UI Emoji" panose="020B0502040204020203" pitchFamily="34" charset="0"/>
              <a:buChar char="▸"/>
            </a:pPr>
            <a:r>
              <a:rPr lang="fr-FR" sz="2000" b="1" dirty="0">
                <a:latin typeface="Neutra Text" panose="02000000000000000000" pitchFamily="50" charset="0"/>
              </a:rPr>
              <a:t>Allonger la durée de vie du matériel</a:t>
            </a:r>
          </a:p>
          <a:p>
            <a:pPr marL="263525" indent="-263525">
              <a:lnSpc>
                <a:spcPct val="114000"/>
              </a:lnSpc>
              <a:spcAft>
                <a:spcPts val="600"/>
              </a:spcAft>
              <a:buFont typeface="Segoe UI Emoji" panose="020B0502040204020203" pitchFamily="34" charset="0"/>
              <a:buChar char="▸"/>
            </a:pPr>
            <a:r>
              <a:rPr lang="fr-FR" sz="2000" b="1" dirty="0">
                <a:latin typeface="Neutra Text" panose="02000000000000000000" pitchFamily="50" charset="0"/>
              </a:rPr>
              <a:t>Des pratiques professionnelles et individuelles sobres et responsables</a:t>
            </a:r>
          </a:p>
          <a:p>
            <a:pPr marL="263525" indent="-263525">
              <a:lnSpc>
                <a:spcPct val="114000"/>
              </a:lnSpc>
              <a:buFont typeface="Segoe UI Emoji" panose="020B0502040204020203" pitchFamily="34" charset="0"/>
              <a:buChar char="▸"/>
            </a:pPr>
            <a:r>
              <a:rPr lang="fr-FR" sz="2000" b="1" dirty="0">
                <a:latin typeface="Neutra Text" panose="02000000000000000000" pitchFamily="50" charset="0"/>
              </a:rPr>
              <a:t>Eco-concevoir les services numériques</a:t>
            </a:r>
          </a:p>
        </p:txBody>
      </p:sp>
    </p:spTree>
    <p:extLst>
      <p:ext uri="{BB962C8B-B14F-4D97-AF65-F5344CB8AC3E}">
        <p14:creationId xmlns:p14="http://schemas.microsoft.com/office/powerpoint/2010/main" val="304402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6090775-A0D3-43BB-A16A-F17387EA1F67}"/>
              </a:ext>
            </a:extLst>
          </p:cNvPr>
          <p:cNvPicPr>
            <a:picLocks noChangeAspect="1"/>
          </p:cNvPicPr>
          <p:nvPr/>
        </p:nvPicPr>
        <p:blipFill>
          <a:blip r:embed="rId3"/>
          <a:stretch>
            <a:fillRect/>
          </a:stretch>
        </p:blipFill>
        <p:spPr>
          <a:xfrm>
            <a:off x="763461" y="1429790"/>
            <a:ext cx="4709962" cy="4709962"/>
          </a:xfrm>
          <a:prstGeom prst="rect">
            <a:avLst/>
          </a:prstGeom>
          <a:ln>
            <a:noFill/>
          </a:ln>
          <a:effectLst>
            <a:outerShdw blurRad="190500" algn="tl" rotWithShape="0">
              <a:srgbClr val="000000">
                <a:alpha val="70000"/>
              </a:srgbClr>
            </a:outerShdw>
          </a:effectLst>
        </p:spPr>
      </p:pic>
      <p:sp>
        <p:nvSpPr>
          <p:cNvPr id="6" name="Rectangle 5">
            <a:extLst>
              <a:ext uri="{FF2B5EF4-FFF2-40B4-BE49-F238E27FC236}">
                <a16:creationId xmlns:a16="http://schemas.microsoft.com/office/drawing/2014/main" id="{7BF057F8-8666-45D8-AEDE-AE45882DC80D}"/>
              </a:ext>
            </a:extLst>
          </p:cNvPr>
          <p:cNvSpPr/>
          <p:nvPr/>
        </p:nvSpPr>
        <p:spPr>
          <a:xfrm>
            <a:off x="5937720" y="1745494"/>
            <a:ext cx="5709385" cy="3367012"/>
          </a:xfrm>
          <a:prstGeom prst="rect">
            <a:avLst/>
          </a:prstGeom>
        </p:spPr>
        <p:txBody>
          <a:bodyPr wrap="square">
            <a:spAutoFit/>
          </a:bodyPr>
          <a:lstStyle/>
          <a:p>
            <a:pPr marL="285750" indent="-285750">
              <a:lnSpc>
                <a:spcPct val="150000"/>
              </a:lnSpc>
              <a:buFont typeface="Segoe UI Emoji" panose="020B0502040204020203" pitchFamily="34" charset="0"/>
              <a:buChar char="▸"/>
            </a:pPr>
            <a:r>
              <a:rPr lang="fr-FR" dirty="0">
                <a:solidFill>
                  <a:srgbClr val="000000"/>
                </a:solidFill>
                <a:latin typeface="+mj-lt"/>
                <a:ea typeface="Times New Roman" panose="02020603050405020304" pitchFamily="18" charset="0"/>
              </a:rPr>
              <a:t>Limiter le nombre d’équipements : besoin ou envie ?</a:t>
            </a:r>
          </a:p>
          <a:p>
            <a:pPr marL="285750" indent="-285750">
              <a:lnSpc>
                <a:spcPct val="150000"/>
              </a:lnSpc>
              <a:buFont typeface="Segoe UI Emoji" panose="020B0502040204020203" pitchFamily="34" charset="0"/>
              <a:buChar char="▸"/>
            </a:pPr>
            <a:r>
              <a:rPr lang="fr-FR" dirty="0">
                <a:solidFill>
                  <a:srgbClr val="000000"/>
                </a:solidFill>
                <a:latin typeface="+mj-lt"/>
                <a:ea typeface="Times New Roman" panose="02020603050405020304" pitchFamily="18" charset="0"/>
              </a:rPr>
              <a:t>Privilégier le reconditionné</a:t>
            </a:r>
          </a:p>
          <a:p>
            <a:pPr marL="285750" indent="-285750">
              <a:lnSpc>
                <a:spcPct val="150000"/>
              </a:lnSpc>
              <a:buFont typeface="Segoe UI Emoji" panose="020B0502040204020203" pitchFamily="34" charset="0"/>
              <a:buChar char="▸"/>
            </a:pPr>
            <a:r>
              <a:rPr lang="fr-FR" dirty="0">
                <a:solidFill>
                  <a:srgbClr val="000000"/>
                </a:solidFill>
                <a:latin typeface="+mj-lt"/>
                <a:ea typeface="Times New Roman" panose="02020603050405020304" pitchFamily="18" charset="0"/>
              </a:rPr>
              <a:t>En cas d’achat neuf :</a:t>
            </a:r>
          </a:p>
          <a:p>
            <a:pPr marL="742950" lvl="1" indent="-285750">
              <a:lnSpc>
                <a:spcPct val="150000"/>
              </a:lnSpc>
              <a:buFont typeface="Segoe UI Emoji" panose="020B0502040204020203" pitchFamily="34" charset="0"/>
              <a:buChar char="▸"/>
            </a:pPr>
            <a:r>
              <a:rPr lang="fr-FR" dirty="0">
                <a:solidFill>
                  <a:srgbClr val="000000"/>
                </a:solidFill>
                <a:latin typeface="+mj-lt"/>
                <a:ea typeface="Times New Roman" panose="02020603050405020304" pitchFamily="18" charset="0"/>
              </a:rPr>
              <a:t>Privilégier les écolabels de l’UE</a:t>
            </a:r>
          </a:p>
          <a:p>
            <a:pPr marL="742950" lvl="1" indent="-285750">
              <a:lnSpc>
                <a:spcPct val="150000"/>
              </a:lnSpc>
              <a:buFont typeface="Segoe UI Emoji" panose="020B0502040204020203" pitchFamily="34" charset="0"/>
              <a:buChar char="▸"/>
            </a:pPr>
            <a:r>
              <a:rPr lang="fr-FR" dirty="0">
                <a:solidFill>
                  <a:srgbClr val="000000"/>
                </a:solidFill>
                <a:latin typeface="+mj-lt"/>
                <a:ea typeface="Times New Roman" panose="02020603050405020304" pitchFamily="18" charset="0"/>
              </a:rPr>
              <a:t>Vérifier l’indice de réparabilité (durabilité)</a:t>
            </a:r>
          </a:p>
          <a:p>
            <a:pPr marL="742950" lvl="1" indent="-285750">
              <a:lnSpc>
                <a:spcPct val="150000"/>
              </a:lnSpc>
              <a:buFont typeface="Segoe UI Emoji" panose="020B0502040204020203" pitchFamily="34" charset="0"/>
              <a:buChar char="▸"/>
            </a:pPr>
            <a:r>
              <a:rPr lang="fr-FR" dirty="0">
                <a:solidFill>
                  <a:srgbClr val="000000"/>
                </a:solidFill>
                <a:latin typeface="+mj-lt"/>
                <a:ea typeface="Times New Roman" panose="02020603050405020304" pitchFamily="18" charset="0"/>
              </a:rPr>
              <a:t>Limiter l’obsolescence des équipements par les logiciels installés</a:t>
            </a:r>
          </a:p>
          <a:p>
            <a:pPr marL="285750" indent="-285750" algn="just">
              <a:lnSpc>
                <a:spcPct val="150000"/>
              </a:lnSpc>
              <a:spcAft>
                <a:spcPts val="0"/>
              </a:spcAft>
              <a:buFont typeface="Segoe UI Emoji" panose="020B0502040204020203" pitchFamily="34" charset="0"/>
              <a:buChar char="▸"/>
            </a:pPr>
            <a:r>
              <a:rPr lang="fr-FR" dirty="0">
                <a:solidFill>
                  <a:srgbClr val="000000"/>
                </a:solidFill>
                <a:latin typeface="+mj-lt"/>
                <a:ea typeface="Times New Roman" panose="02020603050405020304" pitchFamily="18" charset="0"/>
              </a:rPr>
              <a:t>Réparer, recycler : </a:t>
            </a:r>
            <a:r>
              <a:rPr lang="fr-FR" dirty="0" err="1">
                <a:solidFill>
                  <a:srgbClr val="000000"/>
                </a:solidFill>
                <a:latin typeface="+mj-lt"/>
                <a:ea typeface="Times New Roman" panose="02020603050405020304" pitchFamily="18" charset="0"/>
              </a:rPr>
              <a:t>Ecosystem</a:t>
            </a:r>
            <a:r>
              <a:rPr lang="fr-FR" dirty="0">
                <a:solidFill>
                  <a:srgbClr val="000000"/>
                </a:solidFill>
                <a:latin typeface="+mj-lt"/>
                <a:ea typeface="Times New Roman" panose="02020603050405020304" pitchFamily="18" charset="0"/>
              </a:rPr>
              <a:t> (</a:t>
            </a:r>
            <a:r>
              <a:rPr lang="fr-FR" dirty="0">
                <a:solidFill>
                  <a:srgbClr val="000000"/>
                </a:solidFill>
                <a:latin typeface="+mj-lt"/>
                <a:ea typeface="Times New Roman" panose="02020603050405020304" pitchFamily="18" charset="0"/>
                <a:hlinkClick r:id="rId4"/>
              </a:rPr>
              <a:t>bonus réparation</a:t>
            </a:r>
            <a:r>
              <a:rPr lang="fr-FR" dirty="0">
                <a:solidFill>
                  <a:srgbClr val="000000"/>
                </a:solidFill>
                <a:latin typeface="+mj-lt"/>
                <a:ea typeface="Times New Roman" panose="02020603050405020304" pitchFamily="18" charset="0"/>
              </a:rPr>
              <a:t>)</a:t>
            </a:r>
          </a:p>
        </p:txBody>
      </p:sp>
      <p:sp>
        <p:nvSpPr>
          <p:cNvPr id="7" name="Signe Moins 6">
            <a:extLst>
              <a:ext uri="{FF2B5EF4-FFF2-40B4-BE49-F238E27FC236}">
                <a16:creationId xmlns:a16="http://schemas.microsoft.com/office/drawing/2014/main" id="{ADC74D19-51D6-474E-9FFD-0D2D996CBA25}"/>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8" name="ZoneTexte 7">
            <a:extLst>
              <a:ext uri="{FF2B5EF4-FFF2-40B4-BE49-F238E27FC236}">
                <a16:creationId xmlns:a16="http://schemas.microsoft.com/office/drawing/2014/main" id="{3D855494-F27F-43E6-89AF-E740B0D184AF}"/>
              </a:ext>
            </a:extLst>
          </p:cNvPr>
          <p:cNvSpPr txBox="1"/>
          <p:nvPr/>
        </p:nvSpPr>
        <p:spPr>
          <a:xfrm>
            <a:off x="425777" y="276468"/>
            <a:ext cx="11340446" cy="523220"/>
          </a:xfrm>
          <a:prstGeom prst="rect">
            <a:avLst/>
          </a:prstGeom>
          <a:noFill/>
        </p:spPr>
        <p:txBody>
          <a:bodyPr wrap="square" rtlCol="0">
            <a:spAutoFit/>
          </a:bodyPr>
          <a:lstStyle/>
          <a:p>
            <a:r>
              <a:rPr lang="fr-FR" altLang="fr-FR" sz="2800" b="1" dirty="0">
                <a:latin typeface="Neutra Text" panose="02000000000000000000" pitchFamily="50" charset="0"/>
                <a:ea typeface="Trebuchet MS" panose="020B0603020202020204" pitchFamily="34" charset="0"/>
                <a:cs typeface="Trebuchet MS" panose="020B0603020202020204" pitchFamily="34" charset="0"/>
              </a:rPr>
              <a:t>Allonger la durée de vie du matériel</a:t>
            </a:r>
          </a:p>
        </p:txBody>
      </p:sp>
      <p:pic>
        <p:nvPicPr>
          <p:cNvPr id="9" name="Graphique 8" descr="Lien">
            <a:hlinkClick r:id="rId5"/>
            <a:extLst>
              <a:ext uri="{FF2B5EF4-FFF2-40B4-BE49-F238E27FC236}">
                <a16:creationId xmlns:a16="http://schemas.microsoft.com/office/drawing/2014/main" id="{714BFDB4-B52A-46F4-A5C5-9872FA2AB5D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258551" y="1121614"/>
            <a:ext cx="523220" cy="523220"/>
          </a:xfrm>
          <a:prstGeom prst="rect">
            <a:avLst/>
          </a:prstGeom>
        </p:spPr>
      </p:pic>
    </p:spTree>
    <p:extLst>
      <p:ext uri="{BB962C8B-B14F-4D97-AF65-F5344CB8AC3E}">
        <p14:creationId xmlns:p14="http://schemas.microsoft.com/office/powerpoint/2010/main" val="2013620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0EB2A7-D74D-4781-96DA-7E0BE9C80039}"/>
              </a:ext>
            </a:extLst>
          </p:cNvPr>
          <p:cNvSpPr/>
          <p:nvPr/>
        </p:nvSpPr>
        <p:spPr>
          <a:xfrm>
            <a:off x="2670543" y="1232414"/>
            <a:ext cx="6522720" cy="1554272"/>
          </a:xfrm>
          <a:prstGeom prst="rect">
            <a:avLst/>
          </a:prstGeom>
        </p:spPr>
        <p:txBody>
          <a:bodyPr wrap="square">
            <a:spAutoFit/>
          </a:bodyPr>
          <a:lstStyle/>
          <a:p>
            <a:pPr>
              <a:spcAft>
                <a:spcPts val="600"/>
              </a:spcAft>
            </a:pPr>
            <a:r>
              <a:rPr lang="fr-FR" sz="2000" b="1" dirty="0">
                <a:solidFill>
                  <a:srgbClr val="000000"/>
                </a:solidFill>
                <a:latin typeface="+mj-lt"/>
                <a:ea typeface="Times New Roman" panose="02020603050405020304" pitchFamily="18" charset="0"/>
              </a:rPr>
              <a:t>GÉRER L’ÉNERGIE</a:t>
            </a:r>
          </a:p>
          <a:p>
            <a:pPr marL="342900" indent="-342900">
              <a:spcAft>
                <a:spcPts val="600"/>
              </a:spcAft>
              <a:buFont typeface="Segoe UI Emoji" panose="020B0502040204020203" pitchFamily="34" charset="0"/>
              <a:buChar char="▸"/>
            </a:pPr>
            <a:r>
              <a:rPr lang="fr-FR" sz="2000" dirty="0">
                <a:solidFill>
                  <a:srgbClr val="000000"/>
                </a:solidFill>
                <a:latin typeface="+mj-lt"/>
                <a:ea typeface="Times New Roman" panose="02020603050405020304" pitchFamily="18" charset="0"/>
              </a:rPr>
              <a:t>Extinction plutôt que veille</a:t>
            </a:r>
          </a:p>
          <a:p>
            <a:pPr marL="342900" indent="-342900">
              <a:spcAft>
                <a:spcPts val="600"/>
              </a:spcAft>
              <a:buFont typeface="Segoe UI Emoji" panose="020B0502040204020203" pitchFamily="34" charset="0"/>
              <a:buChar char="▸"/>
            </a:pPr>
            <a:r>
              <a:rPr lang="fr-FR" sz="2000" dirty="0">
                <a:solidFill>
                  <a:srgbClr val="000000"/>
                </a:solidFill>
                <a:latin typeface="+mj-lt"/>
                <a:ea typeface="Times New Roman" panose="02020603050405020304" pitchFamily="18" charset="0"/>
              </a:rPr>
              <a:t>Paramétrer la mise en veille</a:t>
            </a:r>
          </a:p>
          <a:p>
            <a:pPr marL="342900" indent="-342900">
              <a:spcAft>
                <a:spcPts val="600"/>
              </a:spcAft>
              <a:buFont typeface="Segoe UI Emoji" panose="020B0502040204020203" pitchFamily="34" charset="0"/>
              <a:buChar char="▸"/>
            </a:pPr>
            <a:r>
              <a:rPr lang="fr-FR" sz="2000" dirty="0">
                <a:solidFill>
                  <a:srgbClr val="000000"/>
                </a:solidFill>
                <a:latin typeface="+mj-lt"/>
                <a:ea typeface="Times New Roman" panose="02020603050405020304" pitchFamily="18" charset="0"/>
              </a:rPr>
              <a:t>Adapter la luminosité</a:t>
            </a:r>
          </a:p>
        </p:txBody>
      </p:sp>
      <p:pic>
        <p:nvPicPr>
          <p:cNvPr id="3" name="Graphique 2" descr="Batterie en charge">
            <a:extLst>
              <a:ext uri="{FF2B5EF4-FFF2-40B4-BE49-F238E27FC236}">
                <a16:creationId xmlns:a16="http://schemas.microsoft.com/office/drawing/2014/main" id="{0068C15F-3D66-4CD8-BCA4-331E7D65B32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658888" y="1276732"/>
            <a:ext cx="720000" cy="720000"/>
          </a:xfrm>
          <a:prstGeom prst="rect">
            <a:avLst/>
          </a:prstGeom>
        </p:spPr>
      </p:pic>
      <p:pic>
        <p:nvPicPr>
          <p:cNvPr id="5" name="Graphique 4" descr="Fenêtre de navigateur">
            <a:extLst>
              <a:ext uri="{FF2B5EF4-FFF2-40B4-BE49-F238E27FC236}">
                <a16:creationId xmlns:a16="http://schemas.microsoft.com/office/drawing/2014/main" id="{AE104470-3C13-44C2-89C7-FF606688EA7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670543" y="3886951"/>
            <a:ext cx="720000" cy="720000"/>
          </a:xfrm>
          <a:prstGeom prst="rect">
            <a:avLst/>
          </a:prstGeom>
        </p:spPr>
      </p:pic>
      <p:sp>
        <p:nvSpPr>
          <p:cNvPr id="12" name="Rectangle 11">
            <a:extLst>
              <a:ext uri="{FF2B5EF4-FFF2-40B4-BE49-F238E27FC236}">
                <a16:creationId xmlns:a16="http://schemas.microsoft.com/office/drawing/2014/main" id="{2B659335-064E-4C55-819A-E1799A0DCA64}"/>
              </a:ext>
            </a:extLst>
          </p:cNvPr>
          <p:cNvSpPr/>
          <p:nvPr/>
        </p:nvSpPr>
        <p:spPr>
          <a:xfrm>
            <a:off x="3451503" y="3269123"/>
            <a:ext cx="7487920" cy="3093154"/>
          </a:xfrm>
          <a:prstGeom prst="rect">
            <a:avLst/>
          </a:prstGeom>
        </p:spPr>
        <p:txBody>
          <a:bodyPr wrap="square">
            <a:spAutoFit/>
          </a:bodyPr>
          <a:lstStyle/>
          <a:p>
            <a:pPr>
              <a:spcAft>
                <a:spcPts val="600"/>
              </a:spcAft>
            </a:pPr>
            <a:r>
              <a:rPr lang="fr-FR" sz="2000" b="1" dirty="0">
                <a:solidFill>
                  <a:srgbClr val="000000"/>
                </a:solidFill>
                <a:ea typeface="Times New Roman" panose="02020603050405020304" pitchFamily="18" charset="0"/>
              </a:rPr>
              <a:t>LIMITER LES FLUX DE DONNÉES</a:t>
            </a:r>
          </a:p>
          <a:p>
            <a:pPr>
              <a:spcAft>
                <a:spcPts val="600"/>
              </a:spcAft>
            </a:pPr>
            <a:endParaRPr lang="fr-FR" sz="2000" dirty="0">
              <a:solidFill>
                <a:srgbClr val="000000"/>
              </a:solidFill>
              <a:ea typeface="Times New Roman" panose="02020603050405020304" pitchFamily="18" charset="0"/>
            </a:endParaRPr>
          </a:p>
          <a:p>
            <a:pPr>
              <a:spcAft>
                <a:spcPts val="600"/>
              </a:spcAft>
            </a:pPr>
            <a:r>
              <a:rPr lang="fr-FR" sz="2000" b="1" dirty="0">
                <a:solidFill>
                  <a:srgbClr val="000000"/>
                </a:solidFill>
                <a:ea typeface="Times New Roman" panose="02020603050405020304" pitchFamily="18" charset="0"/>
              </a:rPr>
              <a:t>Recherche web</a:t>
            </a:r>
            <a:r>
              <a:rPr lang="fr-FR" sz="2000" dirty="0">
                <a:solidFill>
                  <a:srgbClr val="000000"/>
                </a:solidFill>
                <a:ea typeface="Times New Roman" panose="02020603050405020304" pitchFamily="18" charset="0"/>
              </a:rPr>
              <a:t>, aller au plus court : </a:t>
            </a:r>
          </a:p>
          <a:p>
            <a:pPr marL="342900" indent="-342900">
              <a:spcAft>
                <a:spcPts val="600"/>
              </a:spcAft>
              <a:buFont typeface="Segoe UI Emoji" panose="020B0502040204020203" pitchFamily="34" charset="0"/>
              <a:buChar char="▸"/>
            </a:pPr>
            <a:r>
              <a:rPr lang="fr-FR" sz="2000" dirty="0">
                <a:solidFill>
                  <a:srgbClr val="000000"/>
                </a:solidFill>
                <a:ea typeface="Times New Roman" panose="02020603050405020304" pitchFamily="18" charset="0"/>
              </a:rPr>
              <a:t>Renseigner l’URL plutôt qu’utiliser un moteur de recherche</a:t>
            </a:r>
          </a:p>
          <a:p>
            <a:pPr marL="342900" indent="-342900">
              <a:spcAft>
                <a:spcPts val="600"/>
              </a:spcAft>
              <a:buFont typeface="Segoe UI Emoji" panose="020B0502040204020203" pitchFamily="34" charset="0"/>
              <a:buChar char="▸"/>
            </a:pPr>
            <a:r>
              <a:rPr lang="fr-FR" sz="2000" dirty="0">
                <a:solidFill>
                  <a:srgbClr val="000000"/>
                </a:solidFill>
                <a:ea typeface="Times New Roman" panose="02020603050405020304" pitchFamily="18" charset="0"/>
              </a:rPr>
              <a:t>Passer par l’historique et les favoris</a:t>
            </a:r>
          </a:p>
          <a:p>
            <a:pPr marL="342900" indent="-342900">
              <a:spcAft>
                <a:spcPts val="600"/>
              </a:spcAft>
              <a:buFont typeface="Segoe UI Emoji" panose="020B0502040204020203" pitchFamily="34" charset="0"/>
              <a:buChar char="▸"/>
            </a:pPr>
            <a:r>
              <a:rPr lang="fr-FR" sz="2000" dirty="0">
                <a:solidFill>
                  <a:srgbClr val="000000"/>
                </a:solidFill>
                <a:ea typeface="Times New Roman" panose="02020603050405020304" pitchFamily="18" charset="0"/>
              </a:rPr>
              <a:t>Ne pas vider le cache trop souvent</a:t>
            </a:r>
          </a:p>
          <a:p>
            <a:pPr marL="342900" indent="-342900">
              <a:spcAft>
                <a:spcPts val="600"/>
              </a:spcAft>
              <a:buFont typeface="Segoe UI Emoji" panose="020B0502040204020203" pitchFamily="34" charset="0"/>
              <a:buChar char="▸"/>
            </a:pPr>
            <a:r>
              <a:rPr lang="fr-FR" sz="2000" dirty="0">
                <a:solidFill>
                  <a:srgbClr val="000000"/>
                </a:solidFill>
                <a:ea typeface="Times New Roman" panose="02020603050405020304" pitchFamily="18" charset="0"/>
              </a:rPr>
              <a:t>Préciser sa recherche (recherche avancée) </a:t>
            </a:r>
          </a:p>
          <a:p>
            <a:pPr>
              <a:spcAft>
                <a:spcPts val="1200"/>
              </a:spcAft>
            </a:pPr>
            <a:r>
              <a:rPr lang="fr-FR" sz="2000" dirty="0">
                <a:solidFill>
                  <a:srgbClr val="000000"/>
                </a:solidFill>
                <a:ea typeface="Times New Roman" panose="02020603050405020304" pitchFamily="18" charset="0"/>
              </a:rPr>
              <a:t>&gt; Nécessite des compétences et prend du temps</a:t>
            </a:r>
            <a:endParaRPr lang="fr-FR" sz="2000" dirty="0"/>
          </a:p>
        </p:txBody>
      </p:sp>
      <p:pic>
        <p:nvPicPr>
          <p:cNvPr id="15" name="Graphique 14" descr="Transfert">
            <a:extLst>
              <a:ext uri="{FF2B5EF4-FFF2-40B4-BE49-F238E27FC236}">
                <a16:creationId xmlns:a16="http://schemas.microsoft.com/office/drawing/2014/main" id="{0AE46548-6F1D-443D-A06B-E88BC559687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508240" y="3033000"/>
            <a:ext cx="792000" cy="792000"/>
          </a:xfrm>
          <a:prstGeom prst="rect">
            <a:avLst/>
          </a:prstGeom>
        </p:spPr>
      </p:pic>
      <p:sp>
        <p:nvSpPr>
          <p:cNvPr id="8" name="Signe Moins 7">
            <a:extLst>
              <a:ext uri="{FF2B5EF4-FFF2-40B4-BE49-F238E27FC236}">
                <a16:creationId xmlns:a16="http://schemas.microsoft.com/office/drawing/2014/main" id="{DE3AC600-BEAB-4D42-90B0-8C4EB86BA9A9}"/>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1" name="ZoneTexte 10">
            <a:extLst>
              <a:ext uri="{FF2B5EF4-FFF2-40B4-BE49-F238E27FC236}">
                <a16:creationId xmlns:a16="http://schemas.microsoft.com/office/drawing/2014/main" id="{D0D60203-1482-4BF0-8343-DAD26166C9C1}"/>
              </a:ext>
            </a:extLst>
          </p:cNvPr>
          <p:cNvSpPr txBox="1"/>
          <p:nvPr/>
        </p:nvSpPr>
        <p:spPr>
          <a:xfrm>
            <a:off x="425777" y="276468"/>
            <a:ext cx="11340446" cy="523220"/>
          </a:xfrm>
          <a:prstGeom prst="rect">
            <a:avLst/>
          </a:prstGeom>
          <a:noFill/>
        </p:spPr>
        <p:txBody>
          <a:bodyPr wrap="square" rtlCol="0">
            <a:spAutoFit/>
          </a:bodyPr>
          <a:lstStyle/>
          <a:p>
            <a:r>
              <a:rPr lang="fr-FR" altLang="fr-FR" sz="2800" b="1" dirty="0">
                <a:latin typeface="Neutra Text" panose="02000000000000000000" pitchFamily="50" charset="0"/>
                <a:ea typeface="Trebuchet MS" panose="020B0603020202020204" pitchFamily="34" charset="0"/>
                <a:cs typeface="Trebuchet MS" panose="020B0603020202020204" pitchFamily="34" charset="0"/>
              </a:rPr>
              <a:t>Des pratiques sobres et responsable</a:t>
            </a:r>
          </a:p>
        </p:txBody>
      </p:sp>
    </p:spTree>
    <p:extLst>
      <p:ext uri="{BB962C8B-B14F-4D97-AF65-F5344CB8AC3E}">
        <p14:creationId xmlns:p14="http://schemas.microsoft.com/office/powerpoint/2010/main" val="1061996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0EB2A7-D74D-4781-96DA-7E0BE9C80039}"/>
              </a:ext>
            </a:extLst>
          </p:cNvPr>
          <p:cNvSpPr/>
          <p:nvPr/>
        </p:nvSpPr>
        <p:spPr>
          <a:xfrm>
            <a:off x="2503981" y="1413474"/>
            <a:ext cx="8539940" cy="4555093"/>
          </a:xfrm>
          <a:prstGeom prst="rect">
            <a:avLst/>
          </a:prstGeom>
        </p:spPr>
        <p:txBody>
          <a:bodyPr wrap="square">
            <a:spAutoFit/>
          </a:bodyPr>
          <a:lstStyle/>
          <a:p>
            <a:pPr>
              <a:spcAft>
                <a:spcPts val="600"/>
              </a:spcAft>
            </a:pPr>
            <a:r>
              <a:rPr lang="fr-FR" sz="2000" b="1" dirty="0">
                <a:solidFill>
                  <a:srgbClr val="000000"/>
                </a:solidFill>
                <a:ea typeface="Times New Roman" panose="02020603050405020304" pitchFamily="18" charset="0"/>
              </a:rPr>
              <a:t>Alléger les mails</a:t>
            </a:r>
            <a:r>
              <a:rPr lang="fr-FR" sz="2000" dirty="0">
                <a:solidFill>
                  <a:srgbClr val="000000"/>
                </a:solidFill>
                <a:ea typeface="Times New Roman" panose="02020603050405020304" pitchFamily="18" charset="0"/>
              </a:rPr>
              <a:t> : </a:t>
            </a:r>
          </a:p>
          <a:p>
            <a:pPr marL="342900" indent="-342900">
              <a:spcAft>
                <a:spcPts val="600"/>
              </a:spcAft>
              <a:buFont typeface="Segoe UI Emoji" panose="020B0502040204020203" pitchFamily="34" charset="0"/>
              <a:buChar char="▸"/>
            </a:pPr>
            <a:r>
              <a:rPr lang="fr-FR" sz="2000" dirty="0">
                <a:solidFill>
                  <a:srgbClr val="000000"/>
                </a:solidFill>
                <a:ea typeface="Times New Roman" panose="02020603050405020304" pitchFamily="18" charset="0"/>
              </a:rPr>
              <a:t>Optimiser la taille des PJ</a:t>
            </a:r>
          </a:p>
          <a:p>
            <a:pPr marL="342900" indent="-342900">
              <a:spcAft>
                <a:spcPts val="600"/>
              </a:spcAft>
              <a:buFont typeface="Segoe UI Emoji" panose="020B0502040204020203" pitchFamily="34" charset="0"/>
              <a:buChar char="▸"/>
            </a:pPr>
            <a:r>
              <a:rPr lang="fr-FR" sz="2000" dirty="0">
                <a:solidFill>
                  <a:srgbClr val="000000"/>
                </a:solidFill>
                <a:ea typeface="Times New Roman" panose="02020603050405020304" pitchFamily="18" charset="0"/>
              </a:rPr>
              <a:t>Utiliser des alternatives pour les fichiers les plus lourds (services de transfert, chemin d’accès vers un fichier partagé)</a:t>
            </a:r>
          </a:p>
          <a:p>
            <a:pPr marL="342900" indent="-342900">
              <a:spcAft>
                <a:spcPts val="600"/>
              </a:spcAft>
              <a:buFont typeface="Segoe UI Emoji" panose="020B0502040204020203" pitchFamily="34" charset="0"/>
              <a:buChar char="▸"/>
            </a:pPr>
            <a:r>
              <a:rPr lang="fr-FR" sz="2000" dirty="0">
                <a:solidFill>
                  <a:srgbClr val="000000"/>
                </a:solidFill>
                <a:ea typeface="Times New Roman" panose="02020603050405020304" pitchFamily="18" charset="0"/>
              </a:rPr>
              <a:t>Supprimer les PJ des réponses</a:t>
            </a:r>
          </a:p>
          <a:p>
            <a:pPr marL="342900" indent="-342900">
              <a:spcAft>
                <a:spcPts val="600"/>
              </a:spcAft>
              <a:buFont typeface="Segoe UI Emoji" panose="020B0502040204020203" pitchFamily="34" charset="0"/>
              <a:buChar char="▸"/>
            </a:pPr>
            <a:r>
              <a:rPr lang="fr-FR" sz="2000" dirty="0">
                <a:solidFill>
                  <a:srgbClr val="000000"/>
                </a:solidFill>
                <a:ea typeface="Times New Roman" panose="02020603050405020304" pitchFamily="18" charset="0"/>
              </a:rPr>
              <a:t>Réduire le nombre de destinataires</a:t>
            </a:r>
          </a:p>
          <a:p>
            <a:pPr marL="342900" indent="-342900">
              <a:spcAft>
                <a:spcPts val="600"/>
              </a:spcAft>
              <a:buFont typeface="Segoe UI Emoji" panose="020B0502040204020203" pitchFamily="34" charset="0"/>
              <a:buChar char="▸"/>
            </a:pPr>
            <a:r>
              <a:rPr lang="fr-FR" sz="2000" dirty="0">
                <a:solidFill>
                  <a:srgbClr val="000000"/>
                </a:solidFill>
                <a:ea typeface="Times New Roman" panose="02020603050405020304" pitchFamily="18" charset="0"/>
              </a:rPr>
              <a:t>Préférer le client de messagerie installé en local</a:t>
            </a:r>
          </a:p>
          <a:p>
            <a:pPr>
              <a:spcAft>
                <a:spcPts val="600"/>
              </a:spcAft>
            </a:pPr>
            <a:endParaRPr lang="fr-FR" sz="2000" b="1" dirty="0">
              <a:solidFill>
                <a:srgbClr val="000000"/>
              </a:solidFill>
              <a:ea typeface="Times New Roman" panose="02020603050405020304" pitchFamily="18" charset="0"/>
            </a:endParaRPr>
          </a:p>
          <a:p>
            <a:pPr>
              <a:spcAft>
                <a:spcPts val="600"/>
              </a:spcAft>
            </a:pPr>
            <a:r>
              <a:rPr lang="fr-FR" sz="2000" b="1" dirty="0">
                <a:solidFill>
                  <a:srgbClr val="000000"/>
                </a:solidFill>
                <a:ea typeface="Times New Roman" panose="02020603050405020304" pitchFamily="18" charset="0"/>
              </a:rPr>
              <a:t>Stockage des données</a:t>
            </a:r>
            <a:r>
              <a:rPr lang="fr-FR" sz="2000" dirty="0">
                <a:solidFill>
                  <a:srgbClr val="000000"/>
                </a:solidFill>
                <a:ea typeface="Times New Roman" panose="02020603050405020304" pitchFamily="18" charset="0"/>
              </a:rPr>
              <a:t> : </a:t>
            </a:r>
          </a:p>
          <a:p>
            <a:pPr marL="342900" indent="-342900">
              <a:spcAft>
                <a:spcPts val="600"/>
              </a:spcAft>
              <a:buFont typeface="Segoe UI Emoji" panose="020B0502040204020203" pitchFamily="34" charset="0"/>
              <a:buChar char="▸"/>
            </a:pPr>
            <a:r>
              <a:rPr lang="fr-FR" sz="2000" dirty="0">
                <a:solidFill>
                  <a:srgbClr val="000000"/>
                </a:solidFill>
                <a:ea typeface="Times New Roman" panose="02020603050405020304" pitchFamily="18" charset="0"/>
              </a:rPr>
              <a:t>Ne conserver que ce qui est utile sur le cloud</a:t>
            </a:r>
          </a:p>
          <a:p>
            <a:pPr marL="342900" indent="-342900">
              <a:spcAft>
                <a:spcPts val="600"/>
              </a:spcAft>
              <a:buFont typeface="Segoe UI Emoji" panose="020B0502040204020203" pitchFamily="34" charset="0"/>
              <a:buChar char="▸"/>
            </a:pPr>
            <a:r>
              <a:rPr lang="fr-FR" sz="2000" dirty="0">
                <a:solidFill>
                  <a:srgbClr val="000000"/>
                </a:solidFill>
                <a:ea typeface="Times New Roman" panose="02020603050405020304" pitchFamily="18" charset="0"/>
              </a:rPr>
              <a:t>Stocker en local</a:t>
            </a:r>
          </a:p>
          <a:p>
            <a:pPr marL="342900" indent="-342900">
              <a:spcAft>
                <a:spcPts val="600"/>
              </a:spcAft>
              <a:buFont typeface="Segoe UI Emoji" panose="020B0502040204020203" pitchFamily="34" charset="0"/>
              <a:buChar char="▸"/>
            </a:pPr>
            <a:r>
              <a:rPr lang="fr-FR" sz="2000" dirty="0">
                <a:solidFill>
                  <a:srgbClr val="000000"/>
                </a:solidFill>
                <a:ea typeface="Times New Roman" panose="02020603050405020304" pitchFamily="18" charset="0"/>
              </a:rPr>
              <a:t>Désactiver la synchronisation automatique</a:t>
            </a:r>
          </a:p>
        </p:txBody>
      </p:sp>
      <p:pic>
        <p:nvPicPr>
          <p:cNvPr id="4" name="Graphique 3" descr="Serveur">
            <a:extLst>
              <a:ext uri="{FF2B5EF4-FFF2-40B4-BE49-F238E27FC236}">
                <a16:creationId xmlns:a16="http://schemas.microsoft.com/office/drawing/2014/main" id="{9AB728AE-0733-420D-B34B-51BE6527067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658888" y="4410927"/>
            <a:ext cx="720000" cy="720000"/>
          </a:xfrm>
          <a:prstGeom prst="rect">
            <a:avLst/>
          </a:prstGeom>
        </p:spPr>
      </p:pic>
      <p:pic>
        <p:nvPicPr>
          <p:cNvPr id="5" name="Graphique 4" descr="Courrier">
            <a:extLst>
              <a:ext uri="{FF2B5EF4-FFF2-40B4-BE49-F238E27FC236}">
                <a16:creationId xmlns:a16="http://schemas.microsoft.com/office/drawing/2014/main" id="{8644AF89-C336-4D19-AD30-01251002FDE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658888" y="1413474"/>
            <a:ext cx="720000" cy="720000"/>
          </a:xfrm>
          <a:prstGeom prst="rect">
            <a:avLst/>
          </a:prstGeom>
        </p:spPr>
      </p:pic>
      <p:sp>
        <p:nvSpPr>
          <p:cNvPr id="6" name="Signe Moins 5">
            <a:extLst>
              <a:ext uri="{FF2B5EF4-FFF2-40B4-BE49-F238E27FC236}">
                <a16:creationId xmlns:a16="http://schemas.microsoft.com/office/drawing/2014/main" id="{1799F9FC-EE66-42B8-8926-CBEED4CD5076}"/>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7" name="ZoneTexte 6">
            <a:extLst>
              <a:ext uri="{FF2B5EF4-FFF2-40B4-BE49-F238E27FC236}">
                <a16:creationId xmlns:a16="http://schemas.microsoft.com/office/drawing/2014/main" id="{95D97A55-12A4-4B82-937B-367D18314CC2}"/>
              </a:ext>
            </a:extLst>
          </p:cNvPr>
          <p:cNvSpPr txBox="1"/>
          <p:nvPr/>
        </p:nvSpPr>
        <p:spPr>
          <a:xfrm>
            <a:off x="425777" y="276468"/>
            <a:ext cx="11340446" cy="523220"/>
          </a:xfrm>
          <a:prstGeom prst="rect">
            <a:avLst/>
          </a:prstGeom>
          <a:noFill/>
        </p:spPr>
        <p:txBody>
          <a:bodyPr wrap="square" rtlCol="0">
            <a:spAutoFit/>
          </a:bodyPr>
          <a:lstStyle/>
          <a:p>
            <a:r>
              <a:rPr lang="fr-FR" altLang="fr-FR" sz="2800" b="1" dirty="0">
                <a:latin typeface="Neutra Text" panose="02000000000000000000" pitchFamily="50" charset="0"/>
                <a:ea typeface="Trebuchet MS" panose="020B0603020202020204" pitchFamily="34" charset="0"/>
                <a:cs typeface="Trebuchet MS" panose="020B0603020202020204" pitchFamily="34" charset="0"/>
              </a:rPr>
              <a:t>Des pratiques sobres et responsable</a:t>
            </a:r>
          </a:p>
        </p:txBody>
      </p:sp>
    </p:spTree>
    <p:extLst>
      <p:ext uri="{BB962C8B-B14F-4D97-AF65-F5344CB8AC3E}">
        <p14:creationId xmlns:p14="http://schemas.microsoft.com/office/powerpoint/2010/main" val="3333341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0EB2A7-D74D-4781-96DA-7E0BE9C80039}"/>
              </a:ext>
            </a:extLst>
          </p:cNvPr>
          <p:cNvSpPr/>
          <p:nvPr/>
        </p:nvSpPr>
        <p:spPr>
          <a:xfrm>
            <a:off x="2569120" y="1509273"/>
            <a:ext cx="7356978" cy="2246769"/>
          </a:xfrm>
          <a:prstGeom prst="rect">
            <a:avLst/>
          </a:prstGeom>
        </p:spPr>
        <p:txBody>
          <a:bodyPr wrap="square">
            <a:spAutoFit/>
          </a:bodyPr>
          <a:lstStyle/>
          <a:p>
            <a:pPr>
              <a:spcAft>
                <a:spcPts val="600"/>
              </a:spcAft>
            </a:pPr>
            <a:r>
              <a:rPr lang="fr-FR" sz="2000" b="1" dirty="0">
                <a:solidFill>
                  <a:srgbClr val="000000"/>
                </a:solidFill>
                <a:ea typeface="Times New Roman" panose="02020603050405020304" pitchFamily="18" charset="0"/>
              </a:rPr>
              <a:t>Organiser son environnement de travail</a:t>
            </a:r>
          </a:p>
          <a:p>
            <a:pPr marL="342900" indent="-342900">
              <a:spcAft>
                <a:spcPts val="600"/>
              </a:spcAft>
              <a:buFont typeface="Segoe UI Emoji" panose="020B0502040204020203" pitchFamily="34" charset="0"/>
              <a:buChar char="▸"/>
            </a:pPr>
            <a:r>
              <a:rPr lang="fr-FR" sz="2000" dirty="0">
                <a:solidFill>
                  <a:srgbClr val="000000"/>
                </a:solidFill>
                <a:ea typeface="Times New Roman" panose="02020603050405020304" pitchFamily="18" charset="0"/>
              </a:rPr>
              <a:t>Circuits courts d’accès aux fichiers (nommer, classer, ranger)</a:t>
            </a:r>
          </a:p>
          <a:p>
            <a:pPr marL="342900" indent="-342900">
              <a:spcAft>
                <a:spcPts val="600"/>
              </a:spcAft>
              <a:buFont typeface="Segoe UI Emoji" panose="020B0502040204020203" pitchFamily="34" charset="0"/>
              <a:buChar char="▸"/>
            </a:pPr>
            <a:r>
              <a:rPr lang="fr-FR" sz="2000" dirty="0">
                <a:solidFill>
                  <a:srgbClr val="000000"/>
                </a:solidFill>
                <a:ea typeface="Times New Roman" panose="02020603050405020304" pitchFamily="18" charset="0"/>
              </a:rPr>
              <a:t>Bonnes pratiques d’impression</a:t>
            </a:r>
          </a:p>
          <a:p>
            <a:pPr marL="342900" indent="-342900">
              <a:spcAft>
                <a:spcPts val="600"/>
              </a:spcAft>
              <a:buFont typeface="Segoe UI Emoji" panose="020B0502040204020203" pitchFamily="34" charset="0"/>
              <a:buChar char="▸"/>
            </a:pPr>
            <a:r>
              <a:rPr lang="fr-FR" sz="2000" dirty="0">
                <a:solidFill>
                  <a:srgbClr val="000000"/>
                </a:solidFill>
                <a:ea typeface="Times New Roman" panose="02020603050405020304" pitchFamily="18" charset="0"/>
              </a:rPr>
              <a:t>Polices éco-responsables</a:t>
            </a:r>
          </a:p>
          <a:p>
            <a:pPr marL="342900" indent="-342900">
              <a:spcAft>
                <a:spcPts val="600"/>
              </a:spcAft>
              <a:buFont typeface="Segoe UI Emoji" panose="020B0502040204020203" pitchFamily="34" charset="0"/>
              <a:buChar char="▸"/>
            </a:pPr>
            <a:r>
              <a:rPr lang="fr-FR" sz="2000" dirty="0">
                <a:solidFill>
                  <a:srgbClr val="000000"/>
                </a:solidFill>
                <a:ea typeface="Times New Roman" panose="02020603050405020304" pitchFamily="18" charset="0"/>
              </a:rPr>
              <a:t>Réunions : privilégier l’audio à la </a:t>
            </a:r>
            <a:r>
              <a:rPr lang="fr-FR" sz="2000" dirty="0" err="1">
                <a:solidFill>
                  <a:srgbClr val="000000"/>
                </a:solidFill>
                <a:ea typeface="Times New Roman" panose="02020603050405020304" pitchFamily="18" charset="0"/>
              </a:rPr>
              <a:t>visio</a:t>
            </a:r>
            <a:r>
              <a:rPr lang="fr-FR" sz="2000" dirty="0">
                <a:solidFill>
                  <a:srgbClr val="000000"/>
                </a:solidFill>
                <a:ea typeface="Times New Roman" panose="02020603050405020304" pitchFamily="18" charset="0"/>
              </a:rPr>
              <a:t>, privilégier le Wifi et le filaire</a:t>
            </a:r>
          </a:p>
        </p:txBody>
      </p:sp>
      <p:pic>
        <p:nvPicPr>
          <p:cNvPr id="7" name="Graphique 6" descr="Porte-documents">
            <a:extLst>
              <a:ext uri="{FF2B5EF4-FFF2-40B4-BE49-F238E27FC236}">
                <a16:creationId xmlns:a16="http://schemas.microsoft.com/office/drawing/2014/main" id="{35040B86-702B-4A63-B064-678F19E14A3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658888" y="1509273"/>
            <a:ext cx="720000" cy="720000"/>
          </a:xfrm>
          <a:prstGeom prst="rect">
            <a:avLst/>
          </a:prstGeom>
        </p:spPr>
      </p:pic>
      <p:sp>
        <p:nvSpPr>
          <p:cNvPr id="5" name="Signe Moins 4">
            <a:extLst>
              <a:ext uri="{FF2B5EF4-FFF2-40B4-BE49-F238E27FC236}">
                <a16:creationId xmlns:a16="http://schemas.microsoft.com/office/drawing/2014/main" id="{57DB7993-3A43-4050-B730-B2F0D659FDFF}"/>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6" name="ZoneTexte 5">
            <a:extLst>
              <a:ext uri="{FF2B5EF4-FFF2-40B4-BE49-F238E27FC236}">
                <a16:creationId xmlns:a16="http://schemas.microsoft.com/office/drawing/2014/main" id="{D0136388-60A4-40FF-A6BA-EDA43686740A}"/>
              </a:ext>
            </a:extLst>
          </p:cNvPr>
          <p:cNvSpPr txBox="1"/>
          <p:nvPr/>
        </p:nvSpPr>
        <p:spPr>
          <a:xfrm>
            <a:off x="425777" y="276468"/>
            <a:ext cx="11340446" cy="523220"/>
          </a:xfrm>
          <a:prstGeom prst="rect">
            <a:avLst/>
          </a:prstGeom>
          <a:noFill/>
        </p:spPr>
        <p:txBody>
          <a:bodyPr wrap="square" rtlCol="0">
            <a:spAutoFit/>
          </a:bodyPr>
          <a:lstStyle/>
          <a:p>
            <a:r>
              <a:rPr lang="fr-FR" altLang="fr-FR" sz="2800" b="1" dirty="0">
                <a:latin typeface="Neutra Text" panose="02000000000000000000" pitchFamily="50" charset="0"/>
                <a:ea typeface="Trebuchet MS" panose="020B0603020202020204" pitchFamily="34" charset="0"/>
                <a:cs typeface="Trebuchet MS" panose="020B0603020202020204" pitchFamily="34" charset="0"/>
              </a:rPr>
              <a:t>Des pratiques sobres et responsable</a:t>
            </a:r>
          </a:p>
        </p:txBody>
      </p:sp>
      <p:sp>
        <p:nvSpPr>
          <p:cNvPr id="8" name="Rectangle 7">
            <a:extLst>
              <a:ext uri="{FF2B5EF4-FFF2-40B4-BE49-F238E27FC236}">
                <a16:creationId xmlns:a16="http://schemas.microsoft.com/office/drawing/2014/main" id="{EB6C46D8-63BD-4BFE-98E1-56F3EC80EEE2}"/>
              </a:ext>
            </a:extLst>
          </p:cNvPr>
          <p:cNvSpPr/>
          <p:nvPr/>
        </p:nvSpPr>
        <p:spPr>
          <a:xfrm>
            <a:off x="5365070" y="4210563"/>
            <a:ext cx="1461860" cy="1400383"/>
          </a:xfrm>
          <a:prstGeom prst="rect">
            <a:avLst/>
          </a:prstGeom>
        </p:spPr>
        <p:txBody>
          <a:bodyPr wrap="square">
            <a:spAutoFit/>
          </a:bodyPr>
          <a:lstStyle/>
          <a:p>
            <a:pPr algn="ctr">
              <a:spcAft>
                <a:spcPts val="600"/>
              </a:spcAft>
            </a:pPr>
            <a:r>
              <a:rPr lang="fr-FR" sz="4000" b="1" dirty="0">
                <a:solidFill>
                  <a:srgbClr val="000000"/>
                </a:solidFill>
                <a:ea typeface="Times New Roman" panose="02020603050405020304" pitchFamily="18" charset="0"/>
              </a:rPr>
              <a:t>…</a:t>
            </a:r>
          </a:p>
          <a:p>
            <a:pPr algn="ctr">
              <a:spcAft>
                <a:spcPts val="600"/>
              </a:spcAft>
            </a:pPr>
            <a:r>
              <a:rPr lang="fr-FR" sz="4000" b="1" dirty="0">
                <a:solidFill>
                  <a:srgbClr val="000000"/>
                </a:solidFill>
                <a:ea typeface="Times New Roman" panose="02020603050405020304" pitchFamily="18" charset="0"/>
              </a:rPr>
              <a:t>???</a:t>
            </a:r>
          </a:p>
        </p:txBody>
      </p:sp>
    </p:spTree>
    <p:extLst>
      <p:ext uri="{BB962C8B-B14F-4D97-AF65-F5344CB8AC3E}">
        <p14:creationId xmlns:p14="http://schemas.microsoft.com/office/powerpoint/2010/main" val="2474684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t="4315" b="7895"/>
          <a:stretch/>
        </p:blipFill>
        <p:spPr>
          <a:xfrm>
            <a:off x="1258475" y="243871"/>
            <a:ext cx="9675051" cy="6370258"/>
          </a:xfrm>
          <a:prstGeom prst="rect">
            <a:avLst/>
          </a:prstGeom>
        </p:spPr>
      </p:pic>
    </p:spTree>
    <p:extLst>
      <p:ext uri="{BB962C8B-B14F-4D97-AF65-F5344CB8AC3E}">
        <p14:creationId xmlns:p14="http://schemas.microsoft.com/office/powerpoint/2010/main" val="520133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35B016C-F00E-40C1-9C06-596F7BC42680}"/>
              </a:ext>
            </a:extLst>
          </p:cNvPr>
          <p:cNvPicPr>
            <a:picLocks noChangeAspect="1"/>
          </p:cNvPicPr>
          <p:nvPr/>
        </p:nvPicPr>
        <p:blipFill>
          <a:blip r:embed="rId3"/>
          <a:stretch>
            <a:fillRect/>
          </a:stretch>
        </p:blipFill>
        <p:spPr>
          <a:xfrm>
            <a:off x="2512342" y="-40640"/>
            <a:ext cx="7309556" cy="6858000"/>
          </a:xfrm>
          <a:prstGeom prst="rect">
            <a:avLst/>
          </a:prstGeom>
        </p:spPr>
      </p:pic>
      <p:sp>
        <p:nvSpPr>
          <p:cNvPr id="3" name="Rectangle 2">
            <a:extLst>
              <a:ext uri="{FF2B5EF4-FFF2-40B4-BE49-F238E27FC236}">
                <a16:creationId xmlns:a16="http://schemas.microsoft.com/office/drawing/2014/main" id="{A976F0CC-263B-489F-8D00-0398C646B143}"/>
              </a:ext>
            </a:extLst>
          </p:cNvPr>
          <p:cNvSpPr/>
          <p:nvPr/>
        </p:nvSpPr>
        <p:spPr>
          <a:xfrm rot="16200000">
            <a:off x="6391622" y="2932434"/>
            <a:ext cx="7122162" cy="261610"/>
          </a:xfrm>
          <a:prstGeom prst="rect">
            <a:avLst/>
          </a:prstGeom>
        </p:spPr>
        <p:txBody>
          <a:bodyPr wrap="square">
            <a:spAutoFit/>
          </a:bodyPr>
          <a:lstStyle/>
          <a:p>
            <a:r>
              <a:rPr lang="fr-FR" sz="1100" dirty="0">
                <a:hlinkClick r:id="rId4"/>
              </a:rPr>
              <a:t>https://www.solidatech.fr/utiliser/ressources/sobriete-numerique-comment-reduire-impact-environnemental</a:t>
            </a:r>
            <a:r>
              <a:rPr lang="fr-FR" sz="1100" dirty="0"/>
              <a:t> </a:t>
            </a:r>
          </a:p>
        </p:txBody>
      </p:sp>
      <p:pic>
        <p:nvPicPr>
          <p:cNvPr id="5" name="Graphique 4" descr="Ajouter">
            <a:hlinkClick r:id="rId5"/>
            <a:extLst>
              <a:ext uri="{FF2B5EF4-FFF2-40B4-BE49-F238E27FC236}">
                <a16:creationId xmlns:a16="http://schemas.microsoft.com/office/drawing/2014/main" id="{E5EAEB01-7560-47C5-A36C-912AEEBFE59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822103" y="6011369"/>
            <a:ext cx="433372" cy="436579"/>
          </a:xfrm>
          <a:prstGeom prst="rect">
            <a:avLst/>
          </a:prstGeom>
        </p:spPr>
      </p:pic>
    </p:spTree>
    <p:extLst>
      <p:ext uri="{BB962C8B-B14F-4D97-AF65-F5344CB8AC3E}">
        <p14:creationId xmlns:p14="http://schemas.microsoft.com/office/powerpoint/2010/main" val="1397693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CB62B16-9A56-4713-8825-C8092633C6E6}"/>
              </a:ext>
            </a:extLst>
          </p:cNvPr>
          <p:cNvPicPr>
            <a:picLocks noChangeAspect="1"/>
          </p:cNvPicPr>
          <p:nvPr/>
        </p:nvPicPr>
        <p:blipFill>
          <a:blip r:embed="rId2"/>
          <a:stretch>
            <a:fillRect/>
          </a:stretch>
        </p:blipFill>
        <p:spPr>
          <a:xfrm>
            <a:off x="1145067" y="162560"/>
            <a:ext cx="10206666" cy="6858000"/>
          </a:xfrm>
          <a:prstGeom prst="rect">
            <a:avLst/>
          </a:prstGeom>
        </p:spPr>
      </p:pic>
      <p:pic>
        <p:nvPicPr>
          <p:cNvPr id="6" name="Image 5">
            <a:extLst>
              <a:ext uri="{FF2B5EF4-FFF2-40B4-BE49-F238E27FC236}">
                <a16:creationId xmlns:a16="http://schemas.microsoft.com/office/drawing/2014/main" id="{AF60257A-BD41-423B-8FAD-843F6AD4CB7A}"/>
              </a:ext>
            </a:extLst>
          </p:cNvPr>
          <p:cNvPicPr>
            <a:picLocks noChangeAspect="1"/>
          </p:cNvPicPr>
          <p:nvPr/>
        </p:nvPicPr>
        <p:blipFill>
          <a:blip r:embed="rId3"/>
          <a:stretch>
            <a:fillRect/>
          </a:stretch>
        </p:blipFill>
        <p:spPr>
          <a:xfrm>
            <a:off x="1145733" y="-201247"/>
            <a:ext cx="10206000" cy="504095"/>
          </a:xfrm>
          <a:prstGeom prst="rect">
            <a:avLst/>
          </a:prstGeom>
        </p:spPr>
      </p:pic>
      <p:sp>
        <p:nvSpPr>
          <p:cNvPr id="3" name="Rectangle 2">
            <a:extLst>
              <a:ext uri="{FF2B5EF4-FFF2-40B4-BE49-F238E27FC236}">
                <a16:creationId xmlns:a16="http://schemas.microsoft.com/office/drawing/2014/main" id="{DF04CD1B-FD42-4E8D-93AC-447BBAF7D3E8}"/>
              </a:ext>
            </a:extLst>
          </p:cNvPr>
          <p:cNvSpPr/>
          <p:nvPr/>
        </p:nvSpPr>
        <p:spPr>
          <a:xfrm>
            <a:off x="1642906" y="0"/>
            <a:ext cx="7318213" cy="338554"/>
          </a:xfrm>
          <a:prstGeom prst="rect">
            <a:avLst/>
          </a:prstGeom>
        </p:spPr>
        <p:txBody>
          <a:bodyPr wrap="square">
            <a:spAutoFit/>
          </a:bodyPr>
          <a:lstStyle/>
          <a:p>
            <a:r>
              <a:rPr lang="fr-FR" sz="1600" dirty="0">
                <a:hlinkClick r:id="rId4">
                  <a:extLst>
                    <a:ext uri="{A12FA001-AC4F-418D-AE19-62706E023703}">
                      <ahyp:hlinkClr xmlns:ahyp="http://schemas.microsoft.com/office/drawing/2018/hyperlinkcolor" xmlns="" val="tx"/>
                    </a:ext>
                  </a:extLst>
                </a:hlinkClick>
              </a:rPr>
              <a:t>https://archives.qqf.fr/infographie/69/pollution-numerique-du-clic-au-declic</a:t>
            </a:r>
            <a:endParaRPr lang="fr-FR" sz="1600" dirty="0"/>
          </a:p>
        </p:txBody>
      </p:sp>
      <p:pic>
        <p:nvPicPr>
          <p:cNvPr id="5" name="Graphique 4" descr="Lien">
            <a:extLst>
              <a:ext uri="{FF2B5EF4-FFF2-40B4-BE49-F238E27FC236}">
                <a16:creationId xmlns:a16="http://schemas.microsoft.com/office/drawing/2014/main" id="{0F8B9BBC-DA3E-4263-81C6-0043CC67FA1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239520" y="-30480"/>
            <a:ext cx="574040" cy="574040"/>
          </a:xfrm>
          <a:prstGeom prst="rect">
            <a:avLst/>
          </a:prstGeom>
        </p:spPr>
      </p:pic>
    </p:spTree>
    <p:extLst>
      <p:ext uri="{BB962C8B-B14F-4D97-AF65-F5344CB8AC3E}">
        <p14:creationId xmlns:p14="http://schemas.microsoft.com/office/powerpoint/2010/main" val="1711143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5A06DF-AFD5-442D-B4A6-602AC63275A6}"/>
              </a:ext>
            </a:extLst>
          </p:cNvPr>
          <p:cNvSpPr/>
          <p:nvPr/>
        </p:nvSpPr>
        <p:spPr>
          <a:xfrm>
            <a:off x="662219" y="1266869"/>
            <a:ext cx="10867562" cy="4016484"/>
          </a:xfrm>
          <a:prstGeom prst="rect">
            <a:avLst/>
          </a:prstGeom>
        </p:spPr>
        <p:txBody>
          <a:bodyPr wrap="square">
            <a:spAutoFit/>
          </a:bodyPr>
          <a:lstStyle/>
          <a:p>
            <a:pPr>
              <a:spcAft>
                <a:spcPts val="1200"/>
              </a:spcAft>
            </a:pPr>
            <a:r>
              <a:rPr lang="fr-FR" sz="2000" b="1" dirty="0">
                <a:solidFill>
                  <a:srgbClr val="000000"/>
                </a:solidFill>
                <a:latin typeface="+mj-lt"/>
                <a:ea typeface="Times New Roman" panose="02020603050405020304" pitchFamily="18" charset="0"/>
              </a:rPr>
              <a:t>CONCEVOIR DES SERVICES SOBRES, INCLUSIFS, ÉTHIQUES</a:t>
            </a:r>
          </a:p>
          <a:p>
            <a:pPr>
              <a:spcAft>
                <a:spcPts val="600"/>
              </a:spcAft>
            </a:pPr>
            <a:r>
              <a:rPr lang="fr-FR" sz="2000" b="1" dirty="0">
                <a:solidFill>
                  <a:srgbClr val="000000"/>
                </a:solidFill>
                <a:latin typeface="+mj-lt"/>
                <a:ea typeface="Times New Roman" panose="02020603050405020304" pitchFamily="18" charset="0"/>
              </a:rPr>
              <a:t>Eliminer les fonctionnalités inutiles </a:t>
            </a:r>
            <a:r>
              <a:rPr lang="fr-FR" sz="2000" dirty="0">
                <a:solidFill>
                  <a:srgbClr val="000000"/>
                </a:solidFill>
                <a:latin typeface="+mj-lt"/>
                <a:ea typeface="Times New Roman" panose="02020603050405020304" pitchFamily="18" charset="0"/>
              </a:rPr>
              <a:t>à partir des besoins réels des utilisateurs</a:t>
            </a:r>
          </a:p>
          <a:p>
            <a:pPr>
              <a:spcAft>
                <a:spcPts val="600"/>
              </a:spcAft>
            </a:pPr>
            <a:r>
              <a:rPr lang="fr-FR" sz="2000" b="1" dirty="0">
                <a:solidFill>
                  <a:srgbClr val="000000"/>
                </a:solidFill>
                <a:latin typeface="+mj-lt"/>
                <a:ea typeface="Times New Roman" panose="02020603050405020304" pitchFamily="18" charset="0"/>
              </a:rPr>
              <a:t>Faciliter le parcours de l’utilisateur</a:t>
            </a:r>
          </a:p>
          <a:p>
            <a:pPr>
              <a:spcAft>
                <a:spcPts val="600"/>
              </a:spcAft>
            </a:pPr>
            <a:r>
              <a:rPr lang="fr-FR" sz="2000" dirty="0">
                <a:solidFill>
                  <a:srgbClr val="000000"/>
                </a:solidFill>
                <a:latin typeface="+mj-lt"/>
                <a:ea typeface="Times New Roman" panose="02020603050405020304" pitchFamily="18" charset="0"/>
              </a:rPr>
              <a:t>Attention à la </a:t>
            </a:r>
            <a:r>
              <a:rPr lang="fr-FR" sz="2000" b="1" dirty="0">
                <a:solidFill>
                  <a:srgbClr val="000000"/>
                </a:solidFill>
                <a:latin typeface="+mj-lt"/>
                <a:ea typeface="Times New Roman" panose="02020603050405020304" pitchFamily="18" charset="0"/>
              </a:rPr>
              <a:t>compatibilité</a:t>
            </a:r>
            <a:r>
              <a:rPr lang="fr-FR" sz="2000" dirty="0">
                <a:solidFill>
                  <a:srgbClr val="000000"/>
                </a:solidFill>
                <a:latin typeface="+mj-lt"/>
                <a:ea typeface="Times New Roman" panose="02020603050405020304" pitchFamily="18" charset="0"/>
              </a:rPr>
              <a:t> avec les équipements anciens et une connectivité limitée</a:t>
            </a:r>
          </a:p>
          <a:p>
            <a:pPr>
              <a:spcAft>
                <a:spcPts val="1200"/>
              </a:spcAft>
            </a:pPr>
            <a:r>
              <a:rPr lang="fr-FR" sz="2000" dirty="0">
                <a:solidFill>
                  <a:srgbClr val="000000"/>
                </a:solidFill>
                <a:latin typeface="+mj-lt"/>
                <a:ea typeface="Times New Roman" panose="02020603050405020304" pitchFamily="18" charset="0"/>
              </a:rPr>
              <a:t>Stratégie pour l’</a:t>
            </a:r>
            <a:r>
              <a:rPr lang="fr-FR" sz="2000" b="1" dirty="0">
                <a:solidFill>
                  <a:srgbClr val="000000"/>
                </a:solidFill>
                <a:latin typeface="+mj-lt"/>
                <a:ea typeface="Times New Roman" panose="02020603050405020304" pitchFamily="18" charset="0"/>
              </a:rPr>
              <a:t>inclusion</a:t>
            </a:r>
            <a:r>
              <a:rPr lang="fr-FR" sz="2000" dirty="0">
                <a:solidFill>
                  <a:srgbClr val="000000"/>
                </a:solidFill>
                <a:latin typeface="+mj-lt"/>
                <a:ea typeface="Times New Roman" panose="02020603050405020304" pitchFamily="18" charset="0"/>
              </a:rPr>
              <a:t> numérique : approche corrective | approche incrémentale</a:t>
            </a:r>
          </a:p>
          <a:p>
            <a:pPr>
              <a:spcAft>
                <a:spcPts val="600"/>
              </a:spcAft>
            </a:pPr>
            <a:r>
              <a:rPr lang="fr-FR" sz="2000" b="1" dirty="0">
                <a:solidFill>
                  <a:srgbClr val="000000"/>
                </a:solidFill>
                <a:latin typeface="+mj-lt"/>
                <a:ea typeface="Times New Roman" panose="02020603050405020304" pitchFamily="18" charset="0"/>
              </a:rPr>
              <a:t>Des contenus web responsables et vertueux :</a:t>
            </a:r>
          </a:p>
          <a:p>
            <a:pPr>
              <a:spcAft>
                <a:spcPts val="600"/>
              </a:spcAft>
            </a:pPr>
            <a:r>
              <a:rPr lang="fr-FR" sz="2000" dirty="0">
                <a:solidFill>
                  <a:srgbClr val="000000"/>
                </a:solidFill>
                <a:latin typeface="+mj-lt"/>
                <a:ea typeface="Times New Roman" panose="02020603050405020304" pitchFamily="18" charset="0"/>
              </a:rPr>
              <a:t>Accessibilité (</a:t>
            </a:r>
            <a:r>
              <a:rPr lang="fr-FR" sz="2000" dirty="0">
                <a:solidFill>
                  <a:srgbClr val="000000"/>
                </a:solidFill>
                <a:latin typeface="+mj-lt"/>
                <a:ea typeface="Times New Roman" panose="02020603050405020304" pitchFamily="18" charset="0"/>
                <a:hlinkClick r:id="rId3"/>
              </a:rPr>
              <a:t>RGAA 4</a:t>
            </a:r>
            <a:r>
              <a:rPr lang="fr-FR" sz="2000" dirty="0">
                <a:solidFill>
                  <a:srgbClr val="000000"/>
                </a:solidFill>
                <a:latin typeface="+mj-lt"/>
                <a:ea typeface="Times New Roman" panose="02020603050405020304" pitchFamily="18" charset="0"/>
              </a:rPr>
              <a:t> : référentiel général d’amélioration de l’accessibilité)</a:t>
            </a:r>
          </a:p>
          <a:p>
            <a:pPr>
              <a:spcAft>
                <a:spcPts val="600"/>
              </a:spcAft>
            </a:pPr>
            <a:r>
              <a:rPr lang="fr-FR" sz="2000" dirty="0">
                <a:solidFill>
                  <a:srgbClr val="000000"/>
                </a:solidFill>
                <a:latin typeface="+mj-lt"/>
                <a:ea typeface="Times New Roman" panose="02020603050405020304" pitchFamily="18" charset="0"/>
              </a:rPr>
              <a:t>Respect de la vie privée (</a:t>
            </a:r>
            <a:r>
              <a:rPr lang="fr-FR" sz="2000" dirty="0">
                <a:solidFill>
                  <a:srgbClr val="000000"/>
                </a:solidFill>
                <a:latin typeface="+mj-lt"/>
                <a:ea typeface="Times New Roman" panose="02020603050405020304" pitchFamily="18" charset="0"/>
                <a:hlinkClick r:id="rId4"/>
              </a:rPr>
              <a:t>RGPD</a:t>
            </a:r>
            <a:r>
              <a:rPr lang="fr-FR" sz="2000" dirty="0">
                <a:solidFill>
                  <a:srgbClr val="000000"/>
                </a:solidFill>
                <a:latin typeface="+mj-lt"/>
                <a:ea typeface="Times New Roman" panose="02020603050405020304" pitchFamily="18" charset="0"/>
              </a:rPr>
              <a:t> : </a:t>
            </a:r>
            <a:r>
              <a:rPr lang="fr-FR" sz="2000" dirty="0"/>
              <a:t>règlement général sur la protection des données)</a:t>
            </a:r>
            <a:endParaRPr lang="fr-FR" sz="2000" dirty="0">
              <a:solidFill>
                <a:srgbClr val="000000"/>
              </a:solidFill>
              <a:latin typeface="+mj-lt"/>
              <a:ea typeface="Times New Roman" panose="02020603050405020304" pitchFamily="18" charset="0"/>
            </a:endParaRPr>
          </a:p>
          <a:p>
            <a:pPr>
              <a:spcAft>
                <a:spcPts val="600"/>
              </a:spcAft>
            </a:pPr>
            <a:r>
              <a:rPr lang="fr-FR" sz="2000" dirty="0">
                <a:solidFill>
                  <a:srgbClr val="000000"/>
                </a:solidFill>
                <a:latin typeface="+mj-lt"/>
                <a:ea typeface="Times New Roman" panose="02020603050405020304" pitchFamily="18" charset="0"/>
              </a:rPr>
              <a:t>Données ouvertes et communs numériques</a:t>
            </a:r>
          </a:p>
          <a:p>
            <a:pPr>
              <a:spcAft>
                <a:spcPts val="600"/>
              </a:spcAft>
            </a:pPr>
            <a:r>
              <a:rPr lang="fr-FR" sz="2000" dirty="0">
                <a:solidFill>
                  <a:srgbClr val="000000"/>
                </a:solidFill>
                <a:latin typeface="+mj-lt"/>
                <a:ea typeface="Times New Roman" panose="02020603050405020304" pitchFamily="18" charset="0"/>
              </a:rPr>
              <a:t>Sécurité</a:t>
            </a:r>
          </a:p>
        </p:txBody>
      </p:sp>
      <p:sp>
        <p:nvSpPr>
          <p:cNvPr id="6" name="ZoneTexte 5">
            <a:extLst>
              <a:ext uri="{FF2B5EF4-FFF2-40B4-BE49-F238E27FC236}">
                <a16:creationId xmlns:a16="http://schemas.microsoft.com/office/drawing/2014/main" id="{7CC52DA4-2F35-4E67-8E75-4056BA5688D1}"/>
              </a:ext>
            </a:extLst>
          </p:cNvPr>
          <p:cNvSpPr txBox="1"/>
          <p:nvPr/>
        </p:nvSpPr>
        <p:spPr>
          <a:xfrm>
            <a:off x="1668956" y="5616958"/>
            <a:ext cx="9860825" cy="825449"/>
          </a:xfrm>
          <a:prstGeom prst="rect">
            <a:avLst/>
          </a:prstGeom>
          <a:solidFill>
            <a:srgbClr val="66C1BF"/>
          </a:solidFill>
        </p:spPr>
        <p:txBody>
          <a:bodyPr wrap="square" lIns="180000" tIns="180000" rIns="180000" bIns="180000" rtlCol="0" anchor="ctr" anchorCtr="0">
            <a:noAutofit/>
          </a:bodyPr>
          <a:lstStyle/>
          <a:p>
            <a:pPr>
              <a:spcAft>
                <a:spcPts val="600"/>
              </a:spcAft>
            </a:pPr>
            <a:r>
              <a:rPr lang="fr-FR" sz="2000" b="1" dirty="0">
                <a:solidFill>
                  <a:schemeClr val="bg1"/>
                </a:solidFill>
              </a:rPr>
              <a:t>Référentiel général d'écoconception de services numériques (RGESN) </a:t>
            </a:r>
            <a:r>
              <a:rPr lang="fr-FR" sz="2000" u="sng" dirty="0">
                <a:solidFill>
                  <a:schemeClr val="bg1"/>
                </a:solidFill>
                <a:ea typeface="Times New Roman" panose="02020603050405020304" pitchFamily="18" charset="0"/>
                <a:hlinkClick r:id="rId5">
                  <a:extLst>
                    <a:ext uri="{A12FA001-AC4F-418D-AE19-62706E023703}">
                      <ahyp:hlinkClr xmlns:ahyp="http://schemas.microsoft.com/office/drawing/2018/hyperlinkcolor" xmlns="" val="tx"/>
                    </a:ext>
                  </a:extLst>
                </a:hlinkClick>
              </a:rPr>
              <a:t>https://ecoresponsable.numerique.gouv.fr/publications/referentiel-general-ecoconception/</a:t>
            </a:r>
            <a:r>
              <a:rPr lang="fr-FR" sz="2000" u="sng" dirty="0">
                <a:solidFill>
                  <a:schemeClr val="bg1"/>
                </a:solidFill>
                <a:ea typeface="Times New Roman" panose="02020603050405020304" pitchFamily="18" charset="0"/>
              </a:rPr>
              <a:t> </a:t>
            </a:r>
            <a:endParaRPr lang="fr-FR" sz="2000" dirty="0">
              <a:solidFill>
                <a:schemeClr val="bg1"/>
              </a:solidFill>
              <a:ea typeface="Times New Roman" panose="02020603050405020304" pitchFamily="18" charset="0"/>
            </a:endParaRPr>
          </a:p>
        </p:txBody>
      </p:sp>
      <p:pic>
        <p:nvPicPr>
          <p:cNvPr id="7" name="Graphique 6" descr="Épingler">
            <a:extLst>
              <a:ext uri="{FF2B5EF4-FFF2-40B4-BE49-F238E27FC236}">
                <a16:creationId xmlns:a16="http://schemas.microsoft.com/office/drawing/2014/main" id="{A5A35A0E-C319-429D-8429-495264A28B63}"/>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1858245">
            <a:off x="1395163" y="5216850"/>
            <a:ext cx="547585" cy="547585"/>
          </a:xfrm>
          <a:prstGeom prst="rect">
            <a:avLst/>
          </a:prstGeom>
        </p:spPr>
      </p:pic>
      <p:sp>
        <p:nvSpPr>
          <p:cNvPr id="8" name="Signe Moins 7">
            <a:extLst>
              <a:ext uri="{FF2B5EF4-FFF2-40B4-BE49-F238E27FC236}">
                <a16:creationId xmlns:a16="http://schemas.microsoft.com/office/drawing/2014/main" id="{36363E8D-32FB-42F5-ABEB-F9FCBF02CAA2}"/>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9" name="ZoneTexte 8">
            <a:extLst>
              <a:ext uri="{FF2B5EF4-FFF2-40B4-BE49-F238E27FC236}">
                <a16:creationId xmlns:a16="http://schemas.microsoft.com/office/drawing/2014/main" id="{1FD2FDE1-9F0C-4D83-A4E1-E7D7E4D07D94}"/>
              </a:ext>
            </a:extLst>
          </p:cNvPr>
          <p:cNvSpPr txBox="1"/>
          <p:nvPr/>
        </p:nvSpPr>
        <p:spPr>
          <a:xfrm>
            <a:off x="425777" y="276468"/>
            <a:ext cx="8546773" cy="523220"/>
          </a:xfrm>
          <a:prstGeom prst="rect">
            <a:avLst/>
          </a:prstGeom>
          <a:noFill/>
        </p:spPr>
        <p:txBody>
          <a:bodyPr wrap="square" rtlCol="0">
            <a:spAutoFit/>
          </a:bodyPr>
          <a:lstStyle/>
          <a:p>
            <a:r>
              <a:rPr lang="fr-FR" sz="2800" b="1" dirty="0">
                <a:solidFill>
                  <a:srgbClr val="000000"/>
                </a:solidFill>
                <a:ea typeface="Times New Roman" panose="02020603050405020304" pitchFamily="18" charset="0"/>
              </a:rPr>
              <a:t>Eco-concevoir les services numériques</a:t>
            </a:r>
          </a:p>
        </p:txBody>
      </p:sp>
    </p:spTree>
    <p:extLst>
      <p:ext uri="{BB962C8B-B14F-4D97-AF65-F5344CB8AC3E}">
        <p14:creationId xmlns:p14="http://schemas.microsoft.com/office/powerpoint/2010/main" val="2950045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C18085-03AB-46D9-AB73-BC82E7300E40}"/>
              </a:ext>
            </a:extLst>
          </p:cNvPr>
          <p:cNvSpPr/>
          <p:nvPr/>
        </p:nvSpPr>
        <p:spPr>
          <a:xfrm>
            <a:off x="-50710" y="-297295"/>
            <a:ext cx="12242710" cy="7155295"/>
          </a:xfrm>
          <a:prstGeom prst="rect">
            <a:avLst/>
          </a:prstGeom>
          <a:solidFill>
            <a:srgbClr val="66C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a:extLst>
              <a:ext uri="{FF2B5EF4-FFF2-40B4-BE49-F238E27FC236}">
                <a16:creationId xmlns:a16="http://schemas.microsoft.com/office/drawing/2014/main" id="{53E5B34D-7ED9-4384-AECA-D58309BFBE04}"/>
              </a:ext>
            </a:extLst>
          </p:cNvPr>
          <p:cNvPicPr>
            <a:picLocks noChangeAspect="1"/>
          </p:cNvPicPr>
          <p:nvPr/>
        </p:nvPicPr>
        <p:blipFill>
          <a:blip r:embed="rId3"/>
          <a:stretch>
            <a:fillRect/>
          </a:stretch>
        </p:blipFill>
        <p:spPr>
          <a:xfrm>
            <a:off x="1524000" y="0"/>
            <a:ext cx="9144000" cy="6858000"/>
          </a:xfrm>
          <a:prstGeom prst="rect">
            <a:avLst/>
          </a:prstGeom>
        </p:spPr>
      </p:pic>
      <p:sp>
        <p:nvSpPr>
          <p:cNvPr id="2" name="Rectangle 1">
            <a:extLst>
              <a:ext uri="{FF2B5EF4-FFF2-40B4-BE49-F238E27FC236}">
                <a16:creationId xmlns:a16="http://schemas.microsoft.com/office/drawing/2014/main" id="{9285363D-A208-4107-B1A3-BEDC4849A5DE}"/>
              </a:ext>
            </a:extLst>
          </p:cNvPr>
          <p:cNvSpPr/>
          <p:nvPr/>
        </p:nvSpPr>
        <p:spPr>
          <a:xfrm>
            <a:off x="3197289" y="2341983"/>
            <a:ext cx="7470711" cy="2174033"/>
          </a:xfrm>
          <a:prstGeom prst="rect">
            <a:avLst/>
          </a:prstGeom>
          <a:solidFill>
            <a:srgbClr val="66C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00601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Graphique 8" descr="Lien">
            <a:extLst>
              <a:ext uri="{FF2B5EF4-FFF2-40B4-BE49-F238E27FC236}">
                <a16:creationId xmlns:a16="http://schemas.microsoft.com/office/drawing/2014/main" id="{018F6BEF-640C-477A-B8D5-2993F59C13BC}"/>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5500254" y="2139593"/>
            <a:ext cx="914400" cy="914400"/>
          </a:xfrm>
          <a:prstGeom prst="rect">
            <a:avLst/>
          </a:prstGeom>
        </p:spPr>
      </p:pic>
      <p:sp>
        <p:nvSpPr>
          <p:cNvPr id="10" name="ZoneTexte 9">
            <a:extLst>
              <a:ext uri="{FF2B5EF4-FFF2-40B4-BE49-F238E27FC236}">
                <a16:creationId xmlns:a16="http://schemas.microsoft.com/office/drawing/2014/main" id="{A74CABC9-EDFA-4569-B5FD-02F2E01FE2C3}"/>
              </a:ext>
            </a:extLst>
          </p:cNvPr>
          <p:cNvSpPr txBox="1"/>
          <p:nvPr/>
        </p:nvSpPr>
        <p:spPr>
          <a:xfrm>
            <a:off x="3112178" y="2887741"/>
            <a:ext cx="5690552" cy="1664414"/>
          </a:xfrm>
          <a:prstGeom prst="rect">
            <a:avLst/>
          </a:prstGeom>
          <a:noFill/>
          <a:ln>
            <a:noFill/>
          </a:ln>
        </p:spPr>
        <p:txBody>
          <a:bodyPr wrap="square" rtlCol="0" anchor="ctr" anchorCtr="0">
            <a:noAutofit/>
          </a:bodyPr>
          <a:lstStyle/>
          <a:p>
            <a:pPr algn="ctr">
              <a:lnSpc>
                <a:spcPct val="120000"/>
              </a:lnSpc>
            </a:pPr>
            <a:r>
              <a:rPr lang="fr-FR" sz="3200" b="1" dirty="0">
                <a:ea typeface="Yu Gothic Light" panose="020B0300000000000000" pitchFamily="34" charset="-128"/>
              </a:rPr>
              <a:t>Le numérique responsable selon vous…</a:t>
            </a:r>
          </a:p>
        </p:txBody>
      </p:sp>
    </p:spTree>
    <p:extLst>
      <p:ext uri="{BB962C8B-B14F-4D97-AF65-F5344CB8AC3E}">
        <p14:creationId xmlns:p14="http://schemas.microsoft.com/office/powerpoint/2010/main" val="12448413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683753"/>
            <a:ext cx="113148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12AA40FE-4462-46CB-8816-487D987738E5}"/>
              </a:ext>
            </a:extLst>
          </p:cNvPr>
          <p:cNvSpPr txBox="1"/>
          <p:nvPr/>
        </p:nvSpPr>
        <p:spPr>
          <a:xfrm>
            <a:off x="1520575" y="3244923"/>
            <a:ext cx="1671264" cy="1323439"/>
          </a:xfrm>
          <a:prstGeom prst="rect">
            <a:avLst/>
          </a:prstGeom>
          <a:solidFill>
            <a:srgbClr val="D0ECEB"/>
          </a:solidFill>
        </p:spPr>
        <p:txBody>
          <a:bodyPr wrap="square" rtlCol="0">
            <a:spAutoFit/>
          </a:bodyPr>
          <a:lstStyle/>
          <a:p>
            <a:pPr algn="r"/>
            <a:r>
              <a:rPr lang="fr-FR" sz="2000" b="1" dirty="0">
                <a:latin typeface="Aleo" panose="020F0502020204030203" pitchFamily="34" charset="0"/>
                <a:ea typeface="Yu Gothic Light" panose="020B0300000000000000" pitchFamily="34" charset="-128"/>
              </a:rPr>
              <a:t>Connaître &amp; utiliser des extensions </a:t>
            </a:r>
            <a:br>
              <a:rPr lang="fr-FR" sz="2000" b="1" dirty="0">
                <a:latin typeface="Aleo" panose="020F0502020204030203" pitchFamily="34" charset="0"/>
                <a:ea typeface="Yu Gothic Light" panose="020B0300000000000000" pitchFamily="34" charset="-128"/>
              </a:rPr>
            </a:br>
            <a:r>
              <a:rPr lang="fr-FR" sz="2000" b="1" dirty="0">
                <a:latin typeface="Aleo" panose="020F0502020204030203" pitchFamily="34" charset="0"/>
                <a:ea typeface="Yu Gothic Light" panose="020B0300000000000000" pitchFamily="34" charset="-128"/>
              </a:rPr>
              <a:t>utiles</a:t>
            </a:r>
          </a:p>
        </p:txBody>
      </p:sp>
      <p:sp>
        <p:nvSpPr>
          <p:cNvPr id="8" name="Rectangle 7">
            <a:extLst>
              <a:ext uri="{FF2B5EF4-FFF2-40B4-BE49-F238E27FC236}">
                <a16:creationId xmlns:a16="http://schemas.microsoft.com/office/drawing/2014/main" id="{13B0ED80-3088-4894-9632-409B39D615F8}"/>
              </a:ext>
            </a:extLst>
          </p:cNvPr>
          <p:cNvSpPr/>
          <p:nvPr/>
        </p:nvSpPr>
        <p:spPr>
          <a:xfrm>
            <a:off x="718144" y="2752460"/>
            <a:ext cx="2662054" cy="2343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a:extLst>
              <a:ext uri="{FF2B5EF4-FFF2-40B4-BE49-F238E27FC236}">
                <a16:creationId xmlns:a16="http://schemas.microsoft.com/office/drawing/2014/main" id="{1AB89137-1CD6-4E98-AE50-F085562DEC67}"/>
              </a:ext>
            </a:extLst>
          </p:cNvPr>
          <p:cNvGrpSpPr/>
          <p:nvPr/>
        </p:nvGrpSpPr>
        <p:grpSpPr>
          <a:xfrm>
            <a:off x="280880" y="603812"/>
            <a:ext cx="11630239" cy="5650376"/>
            <a:chOff x="280880" y="603812"/>
            <a:chExt cx="11630239" cy="5650376"/>
          </a:xfrm>
        </p:grpSpPr>
        <p:grpSp>
          <p:nvGrpSpPr>
            <p:cNvPr id="2" name="Groupe 1">
              <a:extLst>
                <a:ext uri="{FF2B5EF4-FFF2-40B4-BE49-F238E27FC236}">
                  <a16:creationId xmlns:a16="http://schemas.microsoft.com/office/drawing/2014/main" id="{D033B661-C6FA-4C88-A845-C9D0A76D4B71}"/>
                </a:ext>
              </a:extLst>
            </p:cNvPr>
            <p:cNvGrpSpPr/>
            <p:nvPr/>
          </p:nvGrpSpPr>
          <p:grpSpPr>
            <a:xfrm>
              <a:off x="280880" y="603812"/>
              <a:ext cx="11630239" cy="5650376"/>
              <a:chOff x="280880" y="603812"/>
              <a:chExt cx="11630239" cy="5650376"/>
            </a:xfrm>
          </p:grpSpPr>
          <p:grpSp>
            <p:nvGrpSpPr>
              <p:cNvPr id="10" name="Groupe 9">
                <a:extLst>
                  <a:ext uri="{FF2B5EF4-FFF2-40B4-BE49-F238E27FC236}">
                    <a16:creationId xmlns:a16="http://schemas.microsoft.com/office/drawing/2014/main" id="{A76EEA1D-5370-49E4-BEB8-FC28134FFF1A}"/>
                  </a:ext>
                </a:extLst>
              </p:cNvPr>
              <p:cNvGrpSpPr/>
              <p:nvPr/>
            </p:nvGrpSpPr>
            <p:grpSpPr>
              <a:xfrm>
                <a:off x="280880" y="603812"/>
                <a:ext cx="11630239" cy="5650376"/>
                <a:chOff x="280880" y="603812"/>
                <a:chExt cx="11630239" cy="5650376"/>
              </a:xfrm>
            </p:grpSpPr>
            <p:pic>
              <p:nvPicPr>
                <p:cNvPr id="11" name="Image 10">
                  <a:extLst>
                    <a:ext uri="{FF2B5EF4-FFF2-40B4-BE49-F238E27FC236}">
                      <a16:creationId xmlns:a16="http://schemas.microsoft.com/office/drawing/2014/main" id="{F941EEC4-4E09-459F-9DC7-35F285766314}"/>
                    </a:ext>
                  </a:extLst>
                </p:cNvPr>
                <p:cNvPicPr>
                  <a:picLocks noChangeAspect="1"/>
                </p:cNvPicPr>
                <p:nvPr/>
              </p:nvPicPr>
              <p:blipFill rotWithShape="1">
                <a:blip r:embed="rId3"/>
                <a:srcRect t="17200" b="18022"/>
                <a:stretch/>
              </p:blipFill>
              <p:spPr>
                <a:xfrm>
                  <a:off x="280880" y="603812"/>
                  <a:ext cx="11630239" cy="5650376"/>
                </a:xfrm>
                <a:prstGeom prst="rect">
                  <a:avLst/>
                </a:prstGeom>
              </p:spPr>
            </p:pic>
            <p:sp>
              <p:nvSpPr>
                <p:cNvPr id="12" name="Rectangle 11">
                  <a:extLst>
                    <a:ext uri="{FF2B5EF4-FFF2-40B4-BE49-F238E27FC236}">
                      <a16:creationId xmlns:a16="http://schemas.microsoft.com/office/drawing/2014/main" id="{D6090563-D76C-47ED-ABE2-CE87EEE2564E}"/>
                    </a:ext>
                  </a:extLst>
                </p:cNvPr>
                <p:cNvSpPr/>
                <p:nvPr/>
              </p:nvSpPr>
              <p:spPr>
                <a:xfrm>
                  <a:off x="3532909" y="1565564"/>
                  <a:ext cx="2327564" cy="1015663"/>
                </a:xfrm>
                <a:prstGeom prst="rect">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6E4A3E32-2CC0-4C11-9D83-240DDFA94564}"/>
                    </a:ext>
                  </a:extLst>
                </p:cNvPr>
                <p:cNvSpPr/>
                <p:nvPr/>
              </p:nvSpPr>
              <p:spPr>
                <a:xfrm>
                  <a:off x="9417302" y="1469750"/>
                  <a:ext cx="2327564" cy="1015663"/>
                </a:xfrm>
                <a:prstGeom prst="rect">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E3B4957-BED8-4ED2-8D99-A100B8C8C159}"/>
                    </a:ext>
                  </a:extLst>
                </p:cNvPr>
                <p:cNvSpPr/>
                <p:nvPr/>
              </p:nvSpPr>
              <p:spPr>
                <a:xfrm>
                  <a:off x="1131488" y="4087835"/>
                  <a:ext cx="1761820" cy="1323439"/>
                </a:xfrm>
                <a:prstGeom prst="rect">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ZoneTexte 14">
                <a:extLst>
                  <a:ext uri="{FF2B5EF4-FFF2-40B4-BE49-F238E27FC236}">
                    <a16:creationId xmlns:a16="http://schemas.microsoft.com/office/drawing/2014/main" id="{540E3BDF-49F0-4A3C-84C9-3288F697B123}"/>
                  </a:ext>
                </a:extLst>
              </p:cNvPr>
              <p:cNvSpPr txBox="1"/>
              <p:nvPr/>
            </p:nvSpPr>
            <p:spPr>
              <a:xfrm>
                <a:off x="3612767" y="1723076"/>
                <a:ext cx="2167847" cy="707886"/>
              </a:xfrm>
              <a:prstGeom prst="rect">
                <a:avLst/>
              </a:prstGeom>
              <a:solidFill>
                <a:srgbClr val="D0ECEB"/>
              </a:solidFill>
            </p:spPr>
            <p:txBody>
              <a:bodyPr wrap="square" rtlCol="0">
                <a:spAutoFit/>
              </a:bodyPr>
              <a:lstStyle/>
              <a:p>
                <a:pPr algn="r"/>
                <a:r>
                  <a:rPr lang="fr-FR" sz="2000" b="1" dirty="0">
                    <a:ea typeface="Yu Gothic Light" panose="020B0300000000000000" pitchFamily="34" charset="-128"/>
                  </a:rPr>
                  <a:t>Une approche globale</a:t>
                </a:r>
              </a:p>
            </p:txBody>
          </p:sp>
          <p:sp>
            <p:nvSpPr>
              <p:cNvPr id="16" name="ZoneTexte 15">
                <a:extLst>
                  <a:ext uri="{FF2B5EF4-FFF2-40B4-BE49-F238E27FC236}">
                    <a16:creationId xmlns:a16="http://schemas.microsoft.com/office/drawing/2014/main" id="{BDF713AC-E4B1-4B35-80E3-295353E4C35D}"/>
                  </a:ext>
                </a:extLst>
              </p:cNvPr>
              <p:cNvSpPr txBox="1"/>
              <p:nvPr/>
            </p:nvSpPr>
            <p:spPr>
              <a:xfrm>
                <a:off x="9451807" y="1565564"/>
                <a:ext cx="2167847" cy="1015663"/>
              </a:xfrm>
              <a:prstGeom prst="rect">
                <a:avLst/>
              </a:prstGeom>
              <a:solidFill>
                <a:srgbClr val="D0ECEB"/>
              </a:solidFill>
            </p:spPr>
            <p:txBody>
              <a:bodyPr wrap="square" rtlCol="0" anchor="ctr" anchorCtr="0">
                <a:noAutofit/>
              </a:bodyPr>
              <a:lstStyle/>
              <a:p>
                <a:pPr algn="r"/>
                <a:r>
                  <a:rPr lang="fr-FR" sz="2000" b="1" dirty="0">
                    <a:ea typeface="Yu Gothic Light" panose="020B0300000000000000" pitchFamily="34" charset="-128"/>
                  </a:rPr>
                  <a:t>Des pistes</a:t>
                </a:r>
              </a:p>
            </p:txBody>
          </p:sp>
          <p:sp>
            <p:nvSpPr>
              <p:cNvPr id="17" name="ZoneTexte 16">
                <a:extLst>
                  <a:ext uri="{FF2B5EF4-FFF2-40B4-BE49-F238E27FC236}">
                    <a16:creationId xmlns:a16="http://schemas.microsoft.com/office/drawing/2014/main" id="{08F8BC5F-A4DD-4FE7-A90A-62831F690246}"/>
                  </a:ext>
                </a:extLst>
              </p:cNvPr>
              <p:cNvSpPr txBox="1"/>
              <p:nvPr/>
            </p:nvSpPr>
            <p:spPr>
              <a:xfrm>
                <a:off x="1116747" y="4568362"/>
                <a:ext cx="1671264" cy="707886"/>
              </a:xfrm>
              <a:prstGeom prst="rect">
                <a:avLst/>
              </a:prstGeom>
              <a:solidFill>
                <a:srgbClr val="D0ECEB"/>
              </a:solidFill>
            </p:spPr>
            <p:txBody>
              <a:bodyPr wrap="square" rtlCol="0">
                <a:spAutoFit/>
              </a:bodyPr>
              <a:lstStyle/>
              <a:p>
                <a:pPr algn="r"/>
                <a:r>
                  <a:rPr lang="fr-FR" sz="2000" b="1" dirty="0">
                    <a:ea typeface="Yu Gothic Light" panose="020B0300000000000000" pitchFamily="34" charset="-128"/>
                  </a:rPr>
                  <a:t>Des bonnes pratiques</a:t>
                </a:r>
              </a:p>
            </p:txBody>
          </p:sp>
        </p:grpSp>
        <p:pic>
          <p:nvPicPr>
            <p:cNvPr id="5" name="Image 4">
              <a:extLst>
                <a:ext uri="{FF2B5EF4-FFF2-40B4-BE49-F238E27FC236}">
                  <a16:creationId xmlns:a16="http://schemas.microsoft.com/office/drawing/2014/main" id="{43291850-A717-44DB-A6D5-704CF55065CF}"/>
                </a:ext>
              </a:extLst>
            </p:cNvPr>
            <p:cNvPicPr>
              <a:picLocks noChangeAspect="1"/>
            </p:cNvPicPr>
            <p:nvPr/>
          </p:nvPicPr>
          <p:blipFill rotWithShape="1">
            <a:blip r:embed="rId4"/>
            <a:srcRect l="13800" t="399" r="10590" b="-399"/>
            <a:stretch/>
          </p:blipFill>
          <p:spPr>
            <a:xfrm>
              <a:off x="365178" y="830469"/>
              <a:ext cx="2700000" cy="2376927"/>
            </a:xfrm>
            <a:prstGeom prst="rect">
              <a:avLst/>
            </a:prstGeom>
          </p:spPr>
        </p:pic>
        <p:pic>
          <p:nvPicPr>
            <p:cNvPr id="9" name="Image 8">
              <a:extLst>
                <a:ext uri="{FF2B5EF4-FFF2-40B4-BE49-F238E27FC236}">
                  <a16:creationId xmlns:a16="http://schemas.microsoft.com/office/drawing/2014/main" id="{2C1BC16B-5CA1-42F8-B627-6611453E0923}"/>
                </a:ext>
              </a:extLst>
            </p:cNvPr>
            <p:cNvPicPr>
              <a:picLocks noChangeAspect="1"/>
            </p:cNvPicPr>
            <p:nvPr/>
          </p:nvPicPr>
          <p:blipFill rotWithShape="1">
            <a:blip r:embed="rId5"/>
            <a:srcRect l="19798" r="15240"/>
            <a:stretch/>
          </p:blipFill>
          <p:spPr>
            <a:xfrm>
              <a:off x="6222580" y="818437"/>
              <a:ext cx="2700000" cy="2376927"/>
            </a:xfrm>
            <a:prstGeom prst="rect">
              <a:avLst/>
            </a:prstGeom>
          </p:spPr>
        </p:pic>
        <p:pic>
          <p:nvPicPr>
            <p:cNvPr id="18" name="Image 17">
              <a:extLst>
                <a:ext uri="{FF2B5EF4-FFF2-40B4-BE49-F238E27FC236}">
                  <a16:creationId xmlns:a16="http://schemas.microsoft.com/office/drawing/2014/main" id="{0C907CE4-F811-4756-8CEC-6310020A114F}"/>
                </a:ext>
              </a:extLst>
            </p:cNvPr>
            <p:cNvPicPr>
              <a:picLocks noChangeAspect="1"/>
            </p:cNvPicPr>
            <p:nvPr/>
          </p:nvPicPr>
          <p:blipFill rotWithShape="1">
            <a:blip r:embed="rId6"/>
            <a:srcRect l="14092" r="10029" b="1367"/>
            <a:stretch/>
          </p:blipFill>
          <p:spPr>
            <a:xfrm>
              <a:off x="3294426" y="3630249"/>
              <a:ext cx="2703009" cy="2343522"/>
            </a:xfrm>
            <a:prstGeom prst="rect">
              <a:avLst/>
            </a:prstGeom>
          </p:spPr>
        </p:pic>
      </p:grpSp>
    </p:spTree>
    <p:extLst>
      <p:ext uri="{BB962C8B-B14F-4D97-AF65-F5344CB8AC3E}">
        <p14:creationId xmlns:p14="http://schemas.microsoft.com/office/powerpoint/2010/main" val="3649940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D0869533-1AF0-4B2B-8D8C-6E921AD186E7}"/>
              </a:ext>
            </a:extLst>
          </p:cNvPr>
          <p:cNvGrpSpPr/>
          <p:nvPr/>
        </p:nvGrpSpPr>
        <p:grpSpPr>
          <a:xfrm>
            <a:off x="126000" y="571500"/>
            <a:ext cx="7620000" cy="5715000"/>
            <a:chOff x="126000" y="571500"/>
            <a:chExt cx="7620000" cy="5715000"/>
          </a:xfrm>
        </p:grpSpPr>
        <p:pic>
          <p:nvPicPr>
            <p:cNvPr id="3" name="Image 2">
              <a:extLst>
                <a:ext uri="{FF2B5EF4-FFF2-40B4-BE49-F238E27FC236}">
                  <a16:creationId xmlns:a16="http://schemas.microsoft.com/office/drawing/2014/main" id="{FFD8E3AD-11C7-4603-A355-D4AD47CCAE7E}"/>
                </a:ext>
              </a:extLst>
            </p:cNvPr>
            <p:cNvPicPr>
              <a:picLocks noChangeAspect="1"/>
            </p:cNvPicPr>
            <p:nvPr/>
          </p:nvPicPr>
          <p:blipFill>
            <a:blip r:embed="rId3"/>
            <a:stretch>
              <a:fillRect/>
            </a:stretch>
          </p:blipFill>
          <p:spPr>
            <a:xfrm>
              <a:off x="126000" y="571500"/>
              <a:ext cx="7620000" cy="5715000"/>
            </a:xfrm>
            <a:prstGeom prst="rect">
              <a:avLst/>
            </a:prstGeom>
          </p:spPr>
        </p:pic>
        <p:sp>
          <p:nvSpPr>
            <p:cNvPr id="6" name="ZoneTexte 5">
              <a:extLst>
                <a:ext uri="{FF2B5EF4-FFF2-40B4-BE49-F238E27FC236}">
                  <a16:creationId xmlns:a16="http://schemas.microsoft.com/office/drawing/2014/main" id="{EAB6C300-D823-4DDA-AA5C-A32325C2D344}"/>
                </a:ext>
              </a:extLst>
            </p:cNvPr>
            <p:cNvSpPr txBox="1"/>
            <p:nvPr/>
          </p:nvSpPr>
          <p:spPr>
            <a:xfrm>
              <a:off x="1275325" y="2445249"/>
              <a:ext cx="5690552" cy="1664414"/>
            </a:xfrm>
            <a:prstGeom prst="rect">
              <a:avLst/>
            </a:prstGeom>
            <a:solidFill>
              <a:srgbClr val="D0ECEB"/>
            </a:solidFill>
          </p:spPr>
          <p:txBody>
            <a:bodyPr wrap="square" rtlCol="0" anchor="ctr" anchorCtr="0">
              <a:noAutofit/>
            </a:bodyPr>
            <a:lstStyle/>
            <a:p>
              <a:pPr>
                <a:lnSpc>
                  <a:spcPct val="120000"/>
                </a:lnSpc>
              </a:pPr>
              <a:r>
                <a:rPr lang="fr-FR" sz="3200" b="1" dirty="0">
                  <a:ea typeface="Yu Gothic Light" panose="020B0300000000000000" pitchFamily="34" charset="-128"/>
                </a:rPr>
                <a:t>Une approche globale</a:t>
              </a:r>
            </a:p>
          </p:txBody>
        </p:sp>
      </p:grpSp>
    </p:spTree>
    <p:extLst>
      <p:ext uri="{BB962C8B-B14F-4D97-AF65-F5344CB8AC3E}">
        <p14:creationId xmlns:p14="http://schemas.microsoft.com/office/powerpoint/2010/main" val="2116841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a:extLst>
              <a:ext uri="{FF2B5EF4-FFF2-40B4-BE49-F238E27FC236}">
                <a16:creationId xmlns:a16="http://schemas.microsoft.com/office/drawing/2014/main" id="{E92B8F25-AF70-4FEC-82D7-56EAC0C613AF}"/>
              </a:ext>
            </a:extLst>
          </p:cNvPr>
          <p:cNvSpPr txBox="1"/>
          <p:nvPr/>
        </p:nvSpPr>
        <p:spPr>
          <a:xfrm>
            <a:off x="622123" y="647232"/>
            <a:ext cx="10947754" cy="1548455"/>
          </a:xfrm>
          <a:prstGeom prst="rect">
            <a:avLst/>
          </a:prstGeom>
          <a:solidFill>
            <a:srgbClr val="66C1BF"/>
          </a:solidFill>
        </p:spPr>
        <p:txBody>
          <a:bodyPr wrap="square" lIns="180000" tIns="180000" rIns="180000" bIns="180000" rtlCol="0">
            <a:spAutoFit/>
          </a:bodyPr>
          <a:lstStyle/>
          <a:p>
            <a:pPr>
              <a:spcAft>
                <a:spcPts val="600"/>
              </a:spcAft>
            </a:pPr>
            <a:r>
              <a:rPr lang="fr-FR" sz="2400" b="1" dirty="0">
                <a:solidFill>
                  <a:schemeClr val="bg1"/>
                </a:solidFill>
                <a:latin typeface="Neutra Text" panose="02000000000000000000" pitchFamily="50" charset="0"/>
              </a:rPr>
              <a:t>« Le numérique responsable est une démarche d’amélioration continue qui vise </a:t>
            </a:r>
            <a:br>
              <a:rPr lang="fr-FR" sz="2400" b="1" dirty="0">
                <a:solidFill>
                  <a:schemeClr val="bg1"/>
                </a:solidFill>
                <a:latin typeface="Neutra Text" panose="02000000000000000000" pitchFamily="50" charset="0"/>
              </a:rPr>
            </a:br>
            <a:r>
              <a:rPr lang="fr-FR" sz="2400" b="1" dirty="0">
                <a:solidFill>
                  <a:schemeClr val="bg1"/>
                </a:solidFill>
                <a:latin typeface="Neutra Text" panose="02000000000000000000" pitchFamily="50" charset="0"/>
              </a:rPr>
              <a:t>à améliorer l’empreinte écologique et sociale du numérique. » </a:t>
            </a:r>
          </a:p>
          <a:p>
            <a:r>
              <a:rPr lang="fr-FR" sz="1200" dirty="0"/>
              <a:t>Mission interministérielle numérique écoresponsable (2021).</a:t>
            </a:r>
            <a:r>
              <a:rPr lang="fr-FR" sz="1200" i="1" dirty="0"/>
              <a:t> Qu’est-ce que le numérique responsable ?</a:t>
            </a:r>
            <a:r>
              <a:rPr lang="fr-FR" sz="1200" dirty="0"/>
              <a:t>  </a:t>
            </a:r>
            <a:r>
              <a:rPr lang="fr-FR" sz="1200" dirty="0">
                <a:hlinkClick r:id="rId3"/>
              </a:rPr>
              <a:t>https://ecoresponsable.numerique.gouv.fr/publications/guide-pratique-achats-numeriques-responsables/demarche-numerique-responsable/definition/</a:t>
            </a:r>
            <a:endParaRPr lang="fr-FR" sz="1200" dirty="0"/>
          </a:p>
        </p:txBody>
      </p:sp>
      <p:pic>
        <p:nvPicPr>
          <p:cNvPr id="24" name="Graphique 23" descr="Épingler">
            <a:extLst>
              <a:ext uri="{FF2B5EF4-FFF2-40B4-BE49-F238E27FC236}">
                <a16:creationId xmlns:a16="http://schemas.microsoft.com/office/drawing/2014/main" id="{B6904795-0055-456B-B752-EE91E929639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858245">
            <a:off x="316308" y="131678"/>
            <a:ext cx="707887" cy="707887"/>
          </a:xfrm>
          <a:prstGeom prst="rect">
            <a:avLst/>
          </a:prstGeom>
        </p:spPr>
      </p:pic>
      <p:sp>
        <p:nvSpPr>
          <p:cNvPr id="2" name="Rectangle 1">
            <a:extLst>
              <a:ext uri="{FF2B5EF4-FFF2-40B4-BE49-F238E27FC236}">
                <a16:creationId xmlns:a16="http://schemas.microsoft.com/office/drawing/2014/main" id="{3661C9D1-9357-4FCE-9B75-9987FCCB9ED4}"/>
              </a:ext>
            </a:extLst>
          </p:cNvPr>
          <p:cNvSpPr/>
          <p:nvPr/>
        </p:nvSpPr>
        <p:spPr>
          <a:xfrm>
            <a:off x="1074147" y="2384591"/>
            <a:ext cx="9860825" cy="416076"/>
          </a:xfrm>
          <a:prstGeom prst="rect">
            <a:avLst/>
          </a:prstGeom>
        </p:spPr>
        <p:txBody>
          <a:bodyPr wrap="square">
            <a:spAutoFit/>
          </a:bodyPr>
          <a:lstStyle/>
          <a:p>
            <a:pPr algn="ctr">
              <a:lnSpc>
                <a:spcPct val="114000"/>
              </a:lnSpc>
            </a:pPr>
            <a:r>
              <a:rPr lang="fr-FR" sz="2000" dirty="0"/>
              <a:t>Cette démarche s’inscrit dans le cadre de :</a:t>
            </a:r>
          </a:p>
        </p:txBody>
      </p:sp>
      <p:pic>
        <p:nvPicPr>
          <p:cNvPr id="6" name="Image 5">
            <a:hlinkClick r:id="rId6"/>
            <a:extLst>
              <a:ext uri="{FF2B5EF4-FFF2-40B4-BE49-F238E27FC236}">
                <a16:creationId xmlns:a16="http://schemas.microsoft.com/office/drawing/2014/main" id="{E87F8F95-96F0-49A4-8D50-F76924095550}"/>
              </a:ext>
            </a:extLst>
          </p:cNvPr>
          <p:cNvPicPr>
            <a:picLocks noChangeAspect="1"/>
          </p:cNvPicPr>
          <p:nvPr/>
        </p:nvPicPr>
        <p:blipFill>
          <a:blip r:embed="rId7"/>
          <a:stretch>
            <a:fillRect/>
          </a:stretch>
        </p:blipFill>
        <p:spPr>
          <a:xfrm rot="647633">
            <a:off x="640629" y="4492294"/>
            <a:ext cx="1525542" cy="216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fov="600000">
              <a:rot lat="19859992" lon="0" rev="0"/>
            </a:camera>
            <a:lightRig rig="twoPt" dir="t">
              <a:rot lat="0" lon="0" rev="7200000"/>
            </a:lightRig>
          </a:scene3d>
          <a:sp3d prstMaterial="matte">
            <a:bevelT w="22860" h="12700"/>
            <a:contourClr>
              <a:srgbClr val="FFFFFF"/>
            </a:contourClr>
          </a:sp3d>
        </p:spPr>
      </p:pic>
      <p:grpSp>
        <p:nvGrpSpPr>
          <p:cNvPr id="45" name="Groupe 44">
            <a:extLst>
              <a:ext uri="{FF2B5EF4-FFF2-40B4-BE49-F238E27FC236}">
                <a16:creationId xmlns:a16="http://schemas.microsoft.com/office/drawing/2014/main" id="{571E2C21-B67A-4888-A216-2ABEE3E2D28E}"/>
              </a:ext>
            </a:extLst>
          </p:cNvPr>
          <p:cNvGrpSpPr/>
          <p:nvPr/>
        </p:nvGrpSpPr>
        <p:grpSpPr>
          <a:xfrm>
            <a:off x="0" y="3536949"/>
            <a:ext cx="12193030" cy="900000"/>
            <a:chOff x="-3694" y="3466299"/>
            <a:chExt cx="12193030" cy="900000"/>
          </a:xfrm>
        </p:grpSpPr>
        <p:pic>
          <p:nvPicPr>
            <p:cNvPr id="10" name="Image 9">
              <a:extLst>
                <a:ext uri="{FF2B5EF4-FFF2-40B4-BE49-F238E27FC236}">
                  <a16:creationId xmlns:a16="http://schemas.microsoft.com/office/drawing/2014/main" id="{943A4A44-D623-488D-B934-D90584C9E3A7}"/>
                </a:ext>
              </a:extLst>
            </p:cNvPr>
            <p:cNvPicPr>
              <a:picLocks noChangeAspect="1"/>
            </p:cNvPicPr>
            <p:nvPr/>
          </p:nvPicPr>
          <p:blipFill>
            <a:blip r:embed="rId8"/>
            <a:stretch>
              <a:fillRect/>
            </a:stretch>
          </p:blipFill>
          <p:spPr>
            <a:xfrm>
              <a:off x="-3694" y="3573103"/>
              <a:ext cx="702000" cy="702000"/>
            </a:xfrm>
            <a:prstGeom prst="rect">
              <a:avLst/>
            </a:prstGeom>
          </p:spPr>
        </p:pic>
        <p:pic>
          <p:nvPicPr>
            <p:cNvPr id="12" name="Image 11">
              <a:extLst>
                <a:ext uri="{FF2B5EF4-FFF2-40B4-BE49-F238E27FC236}">
                  <a16:creationId xmlns:a16="http://schemas.microsoft.com/office/drawing/2014/main" id="{2A19A6CC-5BAF-4950-AA81-50D34ECDE5CF}"/>
                </a:ext>
              </a:extLst>
            </p:cNvPr>
            <p:cNvPicPr>
              <a:picLocks noChangeAspect="1"/>
            </p:cNvPicPr>
            <p:nvPr/>
          </p:nvPicPr>
          <p:blipFill>
            <a:blip r:embed="rId9"/>
            <a:stretch>
              <a:fillRect/>
            </a:stretch>
          </p:blipFill>
          <p:spPr>
            <a:xfrm>
              <a:off x="698006" y="3573103"/>
              <a:ext cx="702000" cy="702000"/>
            </a:xfrm>
            <a:prstGeom prst="rect">
              <a:avLst/>
            </a:prstGeom>
          </p:spPr>
        </p:pic>
        <p:pic>
          <p:nvPicPr>
            <p:cNvPr id="14" name="Image 13">
              <a:extLst>
                <a:ext uri="{FF2B5EF4-FFF2-40B4-BE49-F238E27FC236}">
                  <a16:creationId xmlns:a16="http://schemas.microsoft.com/office/drawing/2014/main" id="{0FFEF719-BECF-4D70-8823-602E2A6047A2}"/>
                </a:ext>
              </a:extLst>
            </p:cNvPr>
            <p:cNvPicPr>
              <a:picLocks noChangeAspect="1"/>
            </p:cNvPicPr>
            <p:nvPr/>
          </p:nvPicPr>
          <p:blipFill>
            <a:blip r:embed="rId10"/>
            <a:stretch>
              <a:fillRect/>
            </a:stretch>
          </p:blipFill>
          <p:spPr>
            <a:xfrm>
              <a:off x="1399706" y="3573103"/>
              <a:ext cx="702000" cy="702000"/>
            </a:xfrm>
            <a:prstGeom prst="rect">
              <a:avLst/>
            </a:prstGeom>
          </p:spPr>
        </p:pic>
        <p:pic>
          <p:nvPicPr>
            <p:cNvPr id="16" name="Image 15">
              <a:extLst>
                <a:ext uri="{FF2B5EF4-FFF2-40B4-BE49-F238E27FC236}">
                  <a16:creationId xmlns:a16="http://schemas.microsoft.com/office/drawing/2014/main" id="{10CB69BB-C34A-441F-BC9A-9C015F375763}"/>
                </a:ext>
              </a:extLst>
            </p:cNvPr>
            <p:cNvPicPr>
              <a:picLocks noChangeAspect="1"/>
            </p:cNvPicPr>
            <p:nvPr/>
          </p:nvPicPr>
          <p:blipFill>
            <a:blip r:embed="rId11"/>
            <a:stretch>
              <a:fillRect/>
            </a:stretch>
          </p:blipFill>
          <p:spPr>
            <a:xfrm>
              <a:off x="2095850" y="3573103"/>
              <a:ext cx="702000" cy="702000"/>
            </a:xfrm>
            <a:prstGeom prst="rect">
              <a:avLst/>
            </a:prstGeom>
          </p:spPr>
        </p:pic>
        <p:pic>
          <p:nvPicPr>
            <p:cNvPr id="18" name="Image 17">
              <a:extLst>
                <a:ext uri="{FF2B5EF4-FFF2-40B4-BE49-F238E27FC236}">
                  <a16:creationId xmlns:a16="http://schemas.microsoft.com/office/drawing/2014/main" id="{870D476C-F822-47B0-AE6C-2D1E49EAE2A2}"/>
                </a:ext>
              </a:extLst>
            </p:cNvPr>
            <p:cNvPicPr>
              <a:picLocks noChangeAspect="1"/>
            </p:cNvPicPr>
            <p:nvPr/>
          </p:nvPicPr>
          <p:blipFill>
            <a:blip r:embed="rId12"/>
            <a:stretch>
              <a:fillRect/>
            </a:stretch>
          </p:blipFill>
          <p:spPr>
            <a:xfrm>
              <a:off x="2795169" y="3573103"/>
              <a:ext cx="702000" cy="702000"/>
            </a:xfrm>
            <a:prstGeom prst="rect">
              <a:avLst/>
            </a:prstGeom>
          </p:spPr>
        </p:pic>
        <p:pic>
          <p:nvPicPr>
            <p:cNvPr id="20" name="Image 19">
              <a:extLst>
                <a:ext uri="{FF2B5EF4-FFF2-40B4-BE49-F238E27FC236}">
                  <a16:creationId xmlns:a16="http://schemas.microsoft.com/office/drawing/2014/main" id="{74297391-DDF6-46A8-AD39-B2E93FBEEE0A}"/>
                </a:ext>
              </a:extLst>
            </p:cNvPr>
            <p:cNvPicPr>
              <a:picLocks noChangeAspect="1"/>
            </p:cNvPicPr>
            <p:nvPr/>
          </p:nvPicPr>
          <p:blipFill>
            <a:blip r:embed="rId13"/>
            <a:stretch>
              <a:fillRect/>
            </a:stretch>
          </p:blipFill>
          <p:spPr>
            <a:xfrm>
              <a:off x="3498457" y="3573103"/>
              <a:ext cx="702000" cy="702000"/>
            </a:xfrm>
            <a:prstGeom prst="rect">
              <a:avLst/>
            </a:prstGeom>
          </p:spPr>
        </p:pic>
        <p:pic>
          <p:nvPicPr>
            <p:cNvPr id="23" name="Image 22">
              <a:extLst>
                <a:ext uri="{FF2B5EF4-FFF2-40B4-BE49-F238E27FC236}">
                  <a16:creationId xmlns:a16="http://schemas.microsoft.com/office/drawing/2014/main" id="{287B9628-AEC8-435D-B8BD-AD193C329091}"/>
                </a:ext>
              </a:extLst>
            </p:cNvPr>
            <p:cNvPicPr>
              <a:picLocks noChangeAspect="1"/>
            </p:cNvPicPr>
            <p:nvPr/>
          </p:nvPicPr>
          <p:blipFill>
            <a:blip r:embed="rId14"/>
            <a:stretch>
              <a:fillRect/>
            </a:stretch>
          </p:blipFill>
          <p:spPr>
            <a:xfrm>
              <a:off x="4200155" y="3573103"/>
              <a:ext cx="702000" cy="702000"/>
            </a:xfrm>
            <a:prstGeom prst="rect">
              <a:avLst/>
            </a:prstGeom>
          </p:spPr>
        </p:pic>
        <p:pic>
          <p:nvPicPr>
            <p:cNvPr id="26" name="Image 25">
              <a:extLst>
                <a:ext uri="{FF2B5EF4-FFF2-40B4-BE49-F238E27FC236}">
                  <a16:creationId xmlns:a16="http://schemas.microsoft.com/office/drawing/2014/main" id="{F86AF67B-76AD-4622-A054-6BDA186FA3DC}"/>
                </a:ext>
              </a:extLst>
            </p:cNvPr>
            <p:cNvPicPr>
              <a:picLocks noChangeAspect="1"/>
            </p:cNvPicPr>
            <p:nvPr/>
          </p:nvPicPr>
          <p:blipFill>
            <a:blip r:embed="rId15"/>
            <a:stretch>
              <a:fillRect/>
            </a:stretch>
          </p:blipFill>
          <p:spPr>
            <a:xfrm>
              <a:off x="4895198" y="3573103"/>
              <a:ext cx="702000" cy="702000"/>
            </a:xfrm>
            <a:prstGeom prst="rect">
              <a:avLst/>
            </a:prstGeom>
          </p:spPr>
        </p:pic>
        <p:pic>
          <p:nvPicPr>
            <p:cNvPr id="28" name="Image 27">
              <a:extLst>
                <a:ext uri="{FF2B5EF4-FFF2-40B4-BE49-F238E27FC236}">
                  <a16:creationId xmlns:a16="http://schemas.microsoft.com/office/drawing/2014/main" id="{A84E06F6-B260-443B-A05E-5F8867E20582}"/>
                </a:ext>
              </a:extLst>
            </p:cNvPr>
            <p:cNvPicPr>
              <a:picLocks noChangeAspect="1"/>
            </p:cNvPicPr>
            <p:nvPr/>
          </p:nvPicPr>
          <p:blipFill>
            <a:blip r:embed="rId16"/>
            <a:stretch>
              <a:fillRect/>
            </a:stretch>
          </p:blipFill>
          <p:spPr>
            <a:xfrm>
              <a:off x="5515926" y="3466299"/>
              <a:ext cx="900000" cy="900000"/>
            </a:xfrm>
            <a:prstGeom prst="rect">
              <a:avLst/>
            </a:prstGeom>
          </p:spPr>
        </p:pic>
        <p:pic>
          <p:nvPicPr>
            <p:cNvPr id="30" name="Image 29">
              <a:extLst>
                <a:ext uri="{FF2B5EF4-FFF2-40B4-BE49-F238E27FC236}">
                  <a16:creationId xmlns:a16="http://schemas.microsoft.com/office/drawing/2014/main" id="{68EDF3C4-AAA4-48FB-B0F5-1BC4D5C94DE0}"/>
                </a:ext>
              </a:extLst>
            </p:cNvPr>
            <p:cNvPicPr>
              <a:picLocks noChangeAspect="1"/>
            </p:cNvPicPr>
            <p:nvPr/>
          </p:nvPicPr>
          <p:blipFill>
            <a:blip r:embed="rId17"/>
            <a:stretch>
              <a:fillRect/>
            </a:stretch>
          </p:blipFill>
          <p:spPr>
            <a:xfrm>
              <a:off x="6324306" y="3466299"/>
              <a:ext cx="900000" cy="900000"/>
            </a:xfrm>
            <a:prstGeom prst="rect">
              <a:avLst/>
            </a:prstGeom>
          </p:spPr>
        </p:pic>
        <p:pic>
          <p:nvPicPr>
            <p:cNvPr id="32" name="Image 31">
              <a:extLst>
                <a:ext uri="{FF2B5EF4-FFF2-40B4-BE49-F238E27FC236}">
                  <a16:creationId xmlns:a16="http://schemas.microsoft.com/office/drawing/2014/main" id="{2228F61D-ECCE-4725-8E41-368F19A4DEFA}"/>
                </a:ext>
              </a:extLst>
            </p:cNvPr>
            <p:cNvPicPr>
              <a:picLocks noChangeAspect="1"/>
            </p:cNvPicPr>
            <p:nvPr/>
          </p:nvPicPr>
          <p:blipFill>
            <a:blip r:embed="rId18"/>
            <a:stretch>
              <a:fillRect/>
            </a:stretch>
          </p:blipFill>
          <p:spPr>
            <a:xfrm>
              <a:off x="7041881" y="3573103"/>
              <a:ext cx="702000" cy="702000"/>
            </a:xfrm>
            <a:prstGeom prst="rect">
              <a:avLst/>
            </a:prstGeom>
          </p:spPr>
        </p:pic>
        <p:pic>
          <p:nvPicPr>
            <p:cNvPr id="34" name="Image 33">
              <a:extLst>
                <a:ext uri="{FF2B5EF4-FFF2-40B4-BE49-F238E27FC236}">
                  <a16:creationId xmlns:a16="http://schemas.microsoft.com/office/drawing/2014/main" id="{CEEB1494-2077-44AD-80FD-8C9B28B0DEC2}"/>
                </a:ext>
              </a:extLst>
            </p:cNvPr>
            <p:cNvPicPr>
              <a:picLocks noChangeAspect="1"/>
            </p:cNvPicPr>
            <p:nvPr/>
          </p:nvPicPr>
          <p:blipFill>
            <a:blip r:embed="rId19"/>
            <a:stretch>
              <a:fillRect/>
            </a:stretch>
          </p:blipFill>
          <p:spPr>
            <a:xfrm>
              <a:off x="7649828" y="3466299"/>
              <a:ext cx="900000" cy="900000"/>
            </a:xfrm>
            <a:prstGeom prst="rect">
              <a:avLst/>
            </a:prstGeom>
          </p:spPr>
        </p:pic>
        <p:pic>
          <p:nvPicPr>
            <p:cNvPr id="38" name="Image 37">
              <a:extLst>
                <a:ext uri="{FF2B5EF4-FFF2-40B4-BE49-F238E27FC236}">
                  <a16:creationId xmlns:a16="http://schemas.microsoft.com/office/drawing/2014/main" id="{E716A7AF-8B4E-46EF-A7F4-E65D1013C531}"/>
                </a:ext>
              </a:extLst>
            </p:cNvPr>
            <p:cNvPicPr>
              <a:picLocks noChangeAspect="1"/>
            </p:cNvPicPr>
            <p:nvPr/>
          </p:nvPicPr>
          <p:blipFill>
            <a:blip r:embed="rId20"/>
            <a:stretch>
              <a:fillRect/>
            </a:stretch>
          </p:blipFill>
          <p:spPr>
            <a:xfrm>
              <a:off x="9381444" y="3573103"/>
              <a:ext cx="702000" cy="702000"/>
            </a:xfrm>
            <a:prstGeom prst="rect">
              <a:avLst/>
            </a:prstGeom>
          </p:spPr>
        </p:pic>
        <p:pic>
          <p:nvPicPr>
            <p:cNvPr id="36" name="Image 35">
              <a:extLst>
                <a:ext uri="{FF2B5EF4-FFF2-40B4-BE49-F238E27FC236}">
                  <a16:creationId xmlns:a16="http://schemas.microsoft.com/office/drawing/2014/main" id="{A60970CA-EF07-4297-B3BB-17A64D4448A1}"/>
                </a:ext>
              </a:extLst>
            </p:cNvPr>
            <p:cNvPicPr>
              <a:picLocks noChangeAspect="1"/>
            </p:cNvPicPr>
            <p:nvPr/>
          </p:nvPicPr>
          <p:blipFill>
            <a:blip r:embed="rId21"/>
            <a:stretch>
              <a:fillRect/>
            </a:stretch>
          </p:blipFill>
          <p:spPr>
            <a:xfrm>
              <a:off x="8484828" y="3466299"/>
              <a:ext cx="900000" cy="900000"/>
            </a:xfrm>
            <a:prstGeom prst="rect">
              <a:avLst/>
            </a:prstGeom>
          </p:spPr>
        </p:pic>
        <p:pic>
          <p:nvPicPr>
            <p:cNvPr id="40" name="Image 39">
              <a:extLst>
                <a:ext uri="{FF2B5EF4-FFF2-40B4-BE49-F238E27FC236}">
                  <a16:creationId xmlns:a16="http://schemas.microsoft.com/office/drawing/2014/main" id="{A5DE7E47-C12C-455D-BF0A-A47B803FF54A}"/>
                </a:ext>
              </a:extLst>
            </p:cNvPr>
            <p:cNvPicPr>
              <a:picLocks noChangeAspect="1"/>
            </p:cNvPicPr>
            <p:nvPr/>
          </p:nvPicPr>
          <p:blipFill>
            <a:blip r:embed="rId22"/>
            <a:stretch>
              <a:fillRect/>
            </a:stretch>
          </p:blipFill>
          <p:spPr>
            <a:xfrm>
              <a:off x="10083938" y="3573103"/>
              <a:ext cx="702000" cy="702000"/>
            </a:xfrm>
            <a:prstGeom prst="rect">
              <a:avLst/>
            </a:prstGeom>
          </p:spPr>
        </p:pic>
        <p:pic>
          <p:nvPicPr>
            <p:cNvPr id="42" name="Image 41">
              <a:extLst>
                <a:ext uri="{FF2B5EF4-FFF2-40B4-BE49-F238E27FC236}">
                  <a16:creationId xmlns:a16="http://schemas.microsoft.com/office/drawing/2014/main" id="{56AE322B-D757-419A-A3D3-B8D7D5252064}"/>
                </a:ext>
              </a:extLst>
            </p:cNvPr>
            <p:cNvPicPr>
              <a:picLocks noChangeAspect="1"/>
            </p:cNvPicPr>
            <p:nvPr/>
          </p:nvPicPr>
          <p:blipFill>
            <a:blip r:embed="rId23"/>
            <a:stretch>
              <a:fillRect/>
            </a:stretch>
          </p:blipFill>
          <p:spPr>
            <a:xfrm>
              <a:off x="10785638" y="3573103"/>
              <a:ext cx="702000" cy="702000"/>
            </a:xfrm>
            <a:prstGeom prst="rect">
              <a:avLst/>
            </a:prstGeom>
          </p:spPr>
        </p:pic>
        <p:pic>
          <p:nvPicPr>
            <p:cNvPr id="44" name="Image 43">
              <a:extLst>
                <a:ext uri="{FF2B5EF4-FFF2-40B4-BE49-F238E27FC236}">
                  <a16:creationId xmlns:a16="http://schemas.microsoft.com/office/drawing/2014/main" id="{95004763-D813-4D3B-9A91-049E14CEC481}"/>
                </a:ext>
              </a:extLst>
            </p:cNvPr>
            <p:cNvPicPr>
              <a:picLocks noChangeAspect="1"/>
            </p:cNvPicPr>
            <p:nvPr/>
          </p:nvPicPr>
          <p:blipFill>
            <a:blip r:embed="rId24"/>
            <a:stretch>
              <a:fillRect/>
            </a:stretch>
          </p:blipFill>
          <p:spPr>
            <a:xfrm>
              <a:off x="11487336" y="3573103"/>
              <a:ext cx="702000" cy="702000"/>
            </a:xfrm>
            <a:prstGeom prst="rect">
              <a:avLst/>
            </a:prstGeom>
          </p:spPr>
        </p:pic>
      </p:grpSp>
      <p:pic>
        <p:nvPicPr>
          <p:cNvPr id="47" name="Image 46">
            <a:hlinkClick r:id="rId25"/>
            <a:extLst>
              <a:ext uri="{FF2B5EF4-FFF2-40B4-BE49-F238E27FC236}">
                <a16:creationId xmlns:a16="http://schemas.microsoft.com/office/drawing/2014/main" id="{016DB29A-57EA-4C81-91D8-1F599BA9BBDF}"/>
              </a:ext>
            </a:extLst>
          </p:cNvPr>
          <p:cNvPicPr>
            <a:picLocks noChangeAspect="1"/>
          </p:cNvPicPr>
          <p:nvPr/>
        </p:nvPicPr>
        <p:blipFill>
          <a:blip r:embed="rId26"/>
          <a:stretch>
            <a:fillRect/>
          </a:stretch>
        </p:blipFill>
        <p:spPr>
          <a:xfrm>
            <a:off x="509287" y="2662228"/>
            <a:ext cx="1171085" cy="972000"/>
          </a:xfrm>
          <a:prstGeom prst="rect">
            <a:avLst/>
          </a:prstGeom>
        </p:spPr>
      </p:pic>
      <p:sp>
        <p:nvSpPr>
          <p:cNvPr id="48" name="Rectangle 47">
            <a:extLst>
              <a:ext uri="{FF2B5EF4-FFF2-40B4-BE49-F238E27FC236}">
                <a16:creationId xmlns:a16="http://schemas.microsoft.com/office/drawing/2014/main" id="{8E54887D-D1C6-4291-B88D-29FD8D054AE9}"/>
              </a:ext>
            </a:extLst>
          </p:cNvPr>
          <p:cNvSpPr/>
          <p:nvPr/>
        </p:nvSpPr>
        <p:spPr>
          <a:xfrm>
            <a:off x="2807894" y="5219233"/>
            <a:ext cx="7941590" cy="766941"/>
          </a:xfrm>
          <a:prstGeom prst="rect">
            <a:avLst/>
          </a:prstGeom>
        </p:spPr>
        <p:txBody>
          <a:bodyPr wrap="square">
            <a:spAutoFit/>
          </a:bodyPr>
          <a:lstStyle/>
          <a:p>
            <a:pPr marL="342900" indent="-342900">
              <a:lnSpc>
                <a:spcPct val="114000"/>
              </a:lnSpc>
              <a:buFont typeface="Segoe UI Emoji" panose="020B0502040204020203" pitchFamily="34" charset="0"/>
              <a:buChar char="▸"/>
            </a:pPr>
            <a:r>
              <a:rPr lang="fr-FR" sz="2000" dirty="0"/>
              <a:t>le « Plan climat-biodiversité et transition écologique » </a:t>
            </a:r>
            <a:br>
              <a:rPr lang="fr-FR" sz="2000" dirty="0"/>
            </a:br>
            <a:r>
              <a:rPr lang="fr-FR" sz="2000" dirty="0"/>
              <a:t>lancé par le ministère de l’Enseignement Supérieur et de la Recherche</a:t>
            </a:r>
          </a:p>
        </p:txBody>
      </p:sp>
      <p:sp>
        <p:nvSpPr>
          <p:cNvPr id="49" name="Rectangle 48">
            <a:extLst>
              <a:ext uri="{FF2B5EF4-FFF2-40B4-BE49-F238E27FC236}">
                <a16:creationId xmlns:a16="http://schemas.microsoft.com/office/drawing/2014/main" id="{9B9CC5CF-142B-4C52-BB9D-98097FA8B703}"/>
              </a:ext>
            </a:extLst>
          </p:cNvPr>
          <p:cNvSpPr/>
          <p:nvPr/>
        </p:nvSpPr>
        <p:spPr>
          <a:xfrm>
            <a:off x="2807894" y="2994673"/>
            <a:ext cx="8711381" cy="416717"/>
          </a:xfrm>
          <a:prstGeom prst="rect">
            <a:avLst/>
          </a:prstGeom>
        </p:spPr>
        <p:txBody>
          <a:bodyPr wrap="square">
            <a:spAutoFit/>
          </a:bodyPr>
          <a:lstStyle/>
          <a:p>
            <a:pPr marL="342900" indent="-342900">
              <a:lnSpc>
                <a:spcPct val="114000"/>
              </a:lnSpc>
              <a:buFont typeface="Segoe UI Emoji" panose="020B0502040204020203" pitchFamily="34" charset="0"/>
              <a:buChar char="▸"/>
            </a:pPr>
            <a:r>
              <a:rPr lang="fr-FR" sz="2000" dirty="0"/>
              <a:t>les </a:t>
            </a:r>
            <a:r>
              <a:rPr lang="fr-FR" sz="2000" b="1" dirty="0">
                <a:hlinkClick r:id="rId25"/>
              </a:rPr>
              <a:t>Objectifs de Développement Durable </a:t>
            </a:r>
            <a:r>
              <a:rPr lang="fr-FR" sz="2000" dirty="0">
                <a:hlinkClick r:id="rId25"/>
              </a:rPr>
              <a:t>des Nations Unies</a:t>
            </a:r>
            <a:endParaRPr lang="fr-FR" sz="2000" dirty="0"/>
          </a:p>
        </p:txBody>
      </p:sp>
      <p:pic>
        <p:nvPicPr>
          <p:cNvPr id="27" name="Graphique 26" descr="Lien">
            <a:hlinkClick r:id="rId6"/>
            <a:extLst>
              <a:ext uri="{FF2B5EF4-FFF2-40B4-BE49-F238E27FC236}">
                <a16:creationId xmlns:a16="http://schemas.microsoft.com/office/drawing/2014/main" id="{225DF38C-75A4-4107-9EAF-2CDF523C0999}"/>
              </a:ext>
            </a:extLst>
          </p:cNvPr>
          <p:cNvPicPr>
            <a:picLocks noChangeAspect="1"/>
          </p:cNvPicPr>
          <p:nvPr/>
        </p:nvPicPr>
        <p:blipFill>
          <a:blip r:embed="rId27">
            <a:extLst>
              <a:ext uri="{96DAC541-7B7A-43D3-8B79-37D633B846F1}">
                <asvg:svgBlip xmlns:asvg="http://schemas.microsoft.com/office/drawing/2016/SVG/main" xmlns="" r:embed="rId28"/>
              </a:ext>
            </a:extLst>
          </a:blip>
          <a:stretch>
            <a:fillRect/>
          </a:stretch>
        </p:blipFill>
        <p:spPr>
          <a:xfrm>
            <a:off x="2054464" y="4730393"/>
            <a:ext cx="290946" cy="290946"/>
          </a:xfrm>
          <a:prstGeom prst="rect">
            <a:avLst/>
          </a:prstGeom>
        </p:spPr>
      </p:pic>
    </p:spTree>
    <p:extLst>
      <p:ext uri="{BB962C8B-B14F-4D97-AF65-F5344CB8AC3E}">
        <p14:creationId xmlns:p14="http://schemas.microsoft.com/office/powerpoint/2010/main" val="880234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9695D36-F9A2-41E8-AC6B-7FDC1288C5CE}"/>
              </a:ext>
            </a:extLst>
          </p:cNvPr>
          <p:cNvSpPr/>
          <p:nvPr/>
        </p:nvSpPr>
        <p:spPr>
          <a:xfrm>
            <a:off x="0" y="5588814"/>
            <a:ext cx="1166658" cy="1090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699E550E-1454-4B4A-B669-2161A4A1E26B}"/>
              </a:ext>
            </a:extLst>
          </p:cNvPr>
          <p:cNvSpPr txBox="1"/>
          <p:nvPr/>
        </p:nvSpPr>
        <p:spPr>
          <a:xfrm>
            <a:off x="2416338" y="1729589"/>
            <a:ext cx="7318212" cy="1200329"/>
          </a:xfrm>
          <a:prstGeom prst="rect">
            <a:avLst/>
          </a:prstGeom>
          <a:noFill/>
        </p:spPr>
        <p:txBody>
          <a:bodyPr wrap="square" rtlCol="0">
            <a:spAutoFit/>
          </a:bodyPr>
          <a:lstStyle/>
          <a:p>
            <a:pPr marL="342900" indent="-342900">
              <a:buFont typeface="Segoe UI Emoji" panose="020B0502040204020203" pitchFamily="34" charset="0"/>
              <a:buChar char="▸"/>
            </a:pPr>
            <a:r>
              <a:rPr lang="fr-FR" sz="2400" dirty="0">
                <a:latin typeface="Neutra Text" panose="02000000000000000000" pitchFamily="50" charset="0"/>
              </a:rPr>
              <a:t>Dès la fabrication du matériel </a:t>
            </a:r>
          </a:p>
          <a:p>
            <a:pPr marL="342900" indent="-342900">
              <a:buFont typeface="Segoe UI Emoji" panose="020B0502040204020203" pitchFamily="34" charset="0"/>
              <a:buChar char="▸"/>
            </a:pPr>
            <a:r>
              <a:rPr lang="fr-FR" sz="2400" dirty="0">
                <a:latin typeface="Neutra Text" panose="02000000000000000000" pitchFamily="50" charset="0"/>
              </a:rPr>
              <a:t>Pendant son utilisation</a:t>
            </a:r>
          </a:p>
          <a:p>
            <a:pPr marL="342900" indent="-342900">
              <a:buFont typeface="Segoe UI Emoji" panose="020B0502040204020203" pitchFamily="34" charset="0"/>
              <a:buChar char="▸"/>
            </a:pPr>
            <a:r>
              <a:rPr lang="fr-FR" sz="2400" dirty="0">
                <a:latin typeface="Neutra Text" panose="02000000000000000000" pitchFamily="50" charset="0"/>
              </a:rPr>
              <a:t>Jusqu’à sa mise hors service</a:t>
            </a:r>
          </a:p>
        </p:txBody>
      </p:sp>
      <p:sp>
        <p:nvSpPr>
          <p:cNvPr id="13" name="ZoneTexte 12">
            <a:extLst>
              <a:ext uri="{FF2B5EF4-FFF2-40B4-BE49-F238E27FC236}">
                <a16:creationId xmlns:a16="http://schemas.microsoft.com/office/drawing/2014/main" id="{35DFDDEC-D294-4E6D-A418-03319117AFED}"/>
              </a:ext>
            </a:extLst>
          </p:cNvPr>
          <p:cNvSpPr txBox="1"/>
          <p:nvPr/>
        </p:nvSpPr>
        <p:spPr>
          <a:xfrm>
            <a:off x="1376655" y="3326844"/>
            <a:ext cx="8357895" cy="1569660"/>
          </a:xfrm>
          <a:prstGeom prst="rect">
            <a:avLst/>
          </a:prstGeom>
          <a:noFill/>
        </p:spPr>
        <p:txBody>
          <a:bodyPr wrap="square" rtlCol="0">
            <a:spAutoFit/>
          </a:bodyPr>
          <a:lstStyle/>
          <a:p>
            <a:pPr marL="342900" indent="-342900">
              <a:buFont typeface="Segoe UI Emoji" panose="020B0502040204020203" pitchFamily="34" charset="0"/>
              <a:buChar char="▸"/>
            </a:pPr>
            <a:r>
              <a:rPr lang="fr-FR" sz="2400" dirty="0">
                <a:latin typeface="Neutra Text" panose="02000000000000000000" pitchFamily="50" charset="0"/>
              </a:rPr>
              <a:t>Eloignement du numérique (accès, compétences, capabilités)</a:t>
            </a:r>
          </a:p>
          <a:p>
            <a:pPr marL="342900" indent="-342900">
              <a:buFont typeface="Segoe UI Emoji" panose="020B0502040204020203" pitchFamily="34" charset="0"/>
              <a:buChar char="▸"/>
            </a:pPr>
            <a:r>
              <a:rPr lang="fr-FR" sz="2400" dirty="0">
                <a:latin typeface="Neutra Text" panose="02000000000000000000" pitchFamily="50" charset="0"/>
              </a:rPr>
              <a:t>Accessibilité</a:t>
            </a:r>
          </a:p>
          <a:p>
            <a:pPr marL="342900" indent="-342900">
              <a:buFont typeface="Segoe UI Emoji" panose="020B0502040204020203" pitchFamily="34" charset="0"/>
              <a:buChar char="▸"/>
            </a:pPr>
            <a:r>
              <a:rPr lang="fr-FR" sz="2400" dirty="0">
                <a:latin typeface="Neutra Text" panose="02000000000000000000" pitchFamily="50" charset="0"/>
              </a:rPr>
              <a:t>Protection des données personnelles</a:t>
            </a:r>
          </a:p>
          <a:p>
            <a:pPr marL="342900" indent="-342900">
              <a:buFont typeface="Segoe UI Emoji" panose="020B0502040204020203" pitchFamily="34" charset="0"/>
              <a:buChar char="▸"/>
            </a:pPr>
            <a:r>
              <a:rPr lang="fr-FR" sz="2400" dirty="0">
                <a:latin typeface="Neutra Text" panose="02000000000000000000" pitchFamily="50" charset="0"/>
              </a:rPr>
              <a:t>Economie…</a:t>
            </a:r>
          </a:p>
        </p:txBody>
      </p:sp>
      <p:sp>
        <p:nvSpPr>
          <p:cNvPr id="14" name="ZoneTexte 13">
            <a:extLst>
              <a:ext uri="{FF2B5EF4-FFF2-40B4-BE49-F238E27FC236}">
                <a16:creationId xmlns:a16="http://schemas.microsoft.com/office/drawing/2014/main" id="{E9AE3FFC-BAEA-488D-A09C-E83D67824B87}"/>
              </a:ext>
            </a:extLst>
          </p:cNvPr>
          <p:cNvSpPr txBox="1"/>
          <p:nvPr/>
        </p:nvSpPr>
        <p:spPr>
          <a:xfrm>
            <a:off x="425777" y="296788"/>
            <a:ext cx="11340446" cy="523220"/>
          </a:xfrm>
          <a:prstGeom prst="rect">
            <a:avLst/>
          </a:prstGeom>
          <a:noFill/>
        </p:spPr>
        <p:txBody>
          <a:bodyPr wrap="square" rtlCol="0">
            <a:spAutoFit/>
          </a:bodyPr>
          <a:lstStyle/>
          <a:p>
            <a:r>
              <a:rPr lang="fr-FR" altLang="fr-FR" sz="2800" b="1" dirty="0">
                <a:latin typeface="Neutra Text" panose="02000000000000000000" pitchFamily="50" charset="0"/>
                <a:ea typeface="Trebuchet MS" panose="020B0603020202020204" pitchFamily="34" charset="0"/>
                <a:cs typeface="Trebuchet MS" panose="020B0603020202020204" pitchFamily="34" charset="0"/>
              </a:rPr>
              <a:t>UNE APPROCHE GLOBALE</a:t>
            </a:r>
          </a:p>
        </p:txBody>
      </p:sp>
      <p:grpSp>
        <p:nvGrpSpPr>
          <p:cNvPr id="9" name="Groupe 8">
            <a:extLst>
              <a:ext uri="{FF2B5EF4-FFF2-40B4-BE49-F238E27FC236}">
                <a16:creationId xmlns:a16="http://schemas.microsoft.com/office/drawing/2014/main" id="{2979784B-2462-48C8-AFE9-C59FBD89D62F}"/>
              </a:ext>
            </a:extLst>
          </p:cNvPr>
          <p:cNvGrpSpPr/>
          <p:nvPr/>
        </p:nvGrpSpPr>
        <p:grpSpPr>
          <a:xfrm>
            <a:off x="9993682" y="3118833"/>
            <a:ext cx="1772541" cy="1777671"/>
            <a:chOff x="286913" y="3254372"/>
            <a:chExt cx="2204423" cy="2210803"/>
          </a:xfrm>
          <a:solidFill>
            <a:srgbClr val="66C1BF"/>
          </a:solidFill>
        </p:grpSpPr>
        <p:sp>
          <p:nvSpPr>
            <p:cNvPr id="11" name="Ellipse 10">
              <a:extLst>
                <a:ext uri="{FF2B5EF4-FFF2-40B4-BE49-F238E27FC236}">
                  <a16:creationId xmlns:a16="http://schemas.microsoft.com/office/drawing/2014/main" id="{74B5C3DA-01C6-411A-A141-22DF174A8780}"/>
                </a:ext>
              </a:extLst>
            </p:cNvPr>
            <p:cNvSpPr/>
            <p:nvPr/>
          </p:nvSpPr>
          <p:spPr>
            <a:xfrm>
              <a:off x="286913" y="3254372"/>
              <a:ext cx="2204423" cy="22108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b="1" dirty="0">
                <a:latin typeface="Neutra Text" panose="02000000000000000000" pitchFamily="50" charset="0"/>
              </a:endParaRPr>
            </a:p>
          </p:txBody>
        </p:sp>
        <p:grpSp>
          <p:nvGrpSpPr>
            <p:cNvPr id="8" name="Groupe 7">
              <a:extLst>
                <a:ext uri="{FF2B5EF4-FFF2-40B4-BE49-F238E27FC236}">
                  <a16:creationId xmlns:a16="http://schemas.microsoft.com/office/drawing/2014/main" id="{409B5E82-9D4A-4920-BEE1-820F20F1663E}"/>
                </a:ext>
              </a:extLst>
            </p:cNvPr>
            <p:cNvGrpSpPr/>
            <p:nvPr/>
          </p:nvGrpSpPr>
          <p:grpSpPr>
            <a:xfrm>
              <a:off x="516853" y="3486378"/>
              <a:ext cx="1743224" cy="1647911"/>
              <a:chOff x="516853" y="3486378"/>
              <a:chExt cx="1743224" cy="1647911"/>
            </a:xfrm>
            <a:grpFill/>
          </p:grpSpPr>
          <p:pic>
            <p:nvPicPr>
              <p:cNvPr id="15" name="Graphique 14" descr="Tchin-tchin">
                <a:extLst>
                  <a:ext uri="{FF2B5EF4-FFF2-40B4-BE49-F238E27FC236}">
                    <a16:creationId xmlns:a16="http://schemas.microsoft.com/office/drawing/2014/main" id="{B2B342EF-D959-41D1-A93F-8A37C7910DB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31924" y="3486378"/>
                <a:ext cx="914400" cy="914400"/>
              </a:xfrm>
              <a:prstGeom prst="rect">
                <a:avLst/>
              </a:prstGeom>
            </p:spPr>
          </p:pic>
          <p:sp>
            <p:nvSpPr>
              <p:cNvPr id="4" name="Rectangle 3">
                <a:extLst>
                  <a:ext uri="{FF2B5EF4-FFF2-40B4-BE49-F238E27FC236}">
                    <a16:creationId xmlns:a16="http://schemas.microsoft.com/office/drawing/2014/main" id="{56AD0796-EFF7-48AB-94A9-D966F9091129}"/>
                  </a:ext>
                </a:extLst>
              </p:cNvPr>
              <p:cNvSpPr/>
              <p:nvPr/>
            </p:nvSpPr>
            <p:spPr>
              <a:xfrm>
                <a:off x="516853" y="4330479"/>
                <a:ext cx="1743224" cy="803810"/>
              </a:xfrm>
              <a:prstGeom prst="rect">
                <a:avLst/>
              </a:prstGeom>
              <a:noFill/>
              <a:ln>
                <a:noFill/>
              </a:ln>
            </p:spPr>
            <p:txBody>
              <a:bodyPr wrap="square">
                <a:spAutoFit/>
              </a:bodyPr>
              <a:lstStyle/>
              <a:p>
                <a:pPr algn="ctr"/>
                <a:r>
                  <a:rPr lang="fr-FR" b="1" dirty="0">
                    <a:solidFill>
                      <a:schemeClr val="bg1"/>
                    </a:solidFill>
                    <a:latin typeface="Neutra Text" panose="02000000000000000000" pitchFamily="50" charset="0"/>
                  </a:rPr>
                  <a:t>Impacts sur la société</a:t>
                </a:r>
                <a:endParaRPr lang="fr-FR" dirty="0">
                  <a:solidFill>
                    <a:schemeClr val="bg1"/>
                  </a:solidFill>
                </a:endParaRPr>
              </a:p>
            </p:txBody>
          </p:sp>
        </p:grpSp>
      </p:grpSp>
      <p:grpSp>
        <p:nvGrpSpPr>
          <p:cNvPr id="6" name="Groupe 5">
            <a:extLst>
              <a:ext uri="{FF2B5EF4-FFF2-40B4-BE49-F238E27FC236}">
                <a16:creationId xmlns:a16="http://schemas.microsoft.com/office/drawing/2014/main" id="{38AD0924-7453-419C-A06E-3287AF986007}"/>
              </a:ext>
            </a:extLst>
          </p:cNvPr>
          <p:cNvGrpSpPr/>
          <p:nvPr/>
        </p:nvGrpSpPr>
        <p:grpSpPr>
          <a:xfrm>
            <a:off x="425777" y="1313688"/>
            <a:ext cx="1772541" cy="1777671"/>
            <a:chOff x="487536" y="885095"/>
            <a:chExt cx="2204423" cy="2210803"/>
          </a:xfrm>
          <a:solidFill>
            <a:srgbClr val="66C1BF"/>
          </a:solidFill>
        </p:grpSpPr>
        <p:sp>
          <p:nvSpPr>
            <p:cNvPr id="7" name="Ellipse 6">
              <a:extLst>
                <a:ext uri="{FF2B5EF4-FFF2-40B4-BE49-F238E27FC236}">
                  <a16:creationId xmlns:a16="http://schemas.microsoft.com/office/drawing/2014/main" id="{6B046814-BB51-49DB-874A-D3AC8E3634AB}"/>
                </a:ext>
              </a:extLst>
            </p:cNvPr>
            <p:cNvSpPr/>
            <p:nvPr/>
          </p:nvSpPr>
          <p:spPr>
            <a:xfrm>
              <a:off x="487536" y="885095"/>
              <a:ext cx="2204423" cy="22108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b="1" dirty="0">
                <a:latin typeface="Neutra Text" panose="02000000000000000000" pitchFamily="50" charset="0"/>
              </a:endParaRPr>
            </a:p>
          </p:txBody>
        </p:sp>
        <p:pic>
          <p:nvPicPr>
            <p:cNvPr id="3" name="Graphique 2" descr="Feuille">
              <a:extLst>
                <a:ext uri="{FF2B5EF4-FFF2-40B4-BE49-F238E27FC236}">
                  <a16:creationId xmlns:a16="http://schemas.microsoft.com/office/drawing/2014/main" id="{B397A90D-0FB3-406E-87DD-BDEE1B14761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66658" y="934375"/>
              <a:ext cx="838416" cy="838416"/>
            </a:xfrm>
            <a:prstGeom prst="rect">
              <a:avLst/>
            </a:prstGeom>
          </p:spPr>
        </p:pic>
        <p:sp>
          <p:nvSpPr>
            <p:cNvPr id="5" name="Rectangle 4">
              <a:extLst>
                <a:ext uri="{FF2B5EF4-FFF2-40B4-BE49-F238E27FC236}">
                  <a16:creationId xmlns:a16="http://schemas.microsoft.com/office/drawing/2014/main" id="{838C429E-1EC4-49CE-9718-29BA8ABE1EDC}"/>
                </a:ext>
              </a:extLst>
            </p:cNvPr>
            <p:cNvSpPr/>
            <p:nvPr/>
          </p:nvSpPr>
          <p:spPr>
            <a:xfrm>
              <a:off x="569396" y="1785099"/>
              <a:ext cx="2027349" cy="727256"/>
            </a:xfrm>
            <a:prstGeom prst="rect">
              <a:avLst/>
            </a:prstGeom>
            <a:noFill/>
            <a:ln>
              <a:noFill/>
            </a:ln>
          </p:spPr>
          <p:txBody>
            <a:bodyPr wrap="square">
              <a:spAutoFit/>
            </a:bodyPr>
            <a:lstStyle/>
            <a:p>
              <a:pPr algn="ctr"/>
              <a:r>
                <a:rPr lang="fr-FR" sz="1600" b="1" dirty="0">
                  <a:solidFill>
                    <a:schemeClr val="bg1"/>
                  </a:solidFill>
                  <a:latin typeface="Neutra Text" panose="02000000000000000000" pitchFamily="50" charset="0"/>
                </a:rPr>
                <a:t>Impacts sur l’environnement</a:t>
              </a:r>
              <a:endParaRPr lang="fr-FR" sz="1600" dirty="0">
                <a:solidFill>
                  <a:schemeClr val="bg1"/>
                </a:solidFill>
              </a:endParaRPr>
            </a:p>
          </p:txBody>
        </p:sp>
      </p:grpSp>
      <p:sp>
        <p:nvSpPr>
          <p:cNvPr id="17" name="ZoneTexte 16">
            <a:extLst>
              <a:ext uri="{FF2B5EF4-FFF2-40B4-BE49-F238E27FC236}">
                <a16:creationId xmlns:a16="http://schemas.microsoft.com/office/drawing/2014/main" id="{4EA326D1-7424-4270-BEC2-2149B01F2B56}"/>
              </a:ext>
            </a:extLst>
          </p:cNvPr>
          <p:cNvSpPr txBox="1"/>
          <p:nvPr/>
        </p:nvSpPr>
        <p:spPr>
          <a:xfrm>
            <a:off x="1165587" y="5281456"/>
            <a:ext cx="9860825" cy="1016492"/>
          </a:xfrm>
          <a:prstGeom prst="rect">
            <a:avLst/>
          </a:prstGeom>
          <a:solidFill>
            <a:srgbClr val="66C1BF"/>
          </a:solidFill>
        </p:spPr>
        <p:txBody>
          <a:bodyPr wrap="square" lIns="360000" tIns="360000" rIns="360000" bIns="360000" rtlCol="0" anchor="ctr" anchorCtr="0">
            <a:noAutofit/>
          </a:bodyPr>
          <a:lstStyle/>
          <a:p>
            <a:pPr algn="ctr"/>
            <a:r>
              <a:rPr lang="fr-FR" sz="2400" b="1" dirty="0">
                <a:solidFill>
                  <a:schemeClr val="bg1"/>
                </a:solidFill>
                <a:latin typeface="Neutra Text" panose="02000000000000000000" pitchFamily="50" charset="0"/>
              </a:rPr>
              <a:t>Objectif :  </a:t>
            </a:r>
            <a:r>
              <a:rPr lang="fr-FR" sz="2400" b="1" dirty="0">
                <a:latin typeface="Neutra Text" panose="02000000000000000000" pitchFamily="50" charset="0"/>
              </a:rPr>
              <a:t>être en pleine conscience des impacts du numérique </a:t>
            </a:r>
            <a:br>
              <a:rPr lang="fr-FR" sz="2400" b="1" dirty="0">
                <a:latin typeface="Neutra Text" panose="02000000000000000000" pitchFamily="50" charset="0"/>
              </a:rPr>
            </a:br>
            <a:r>
              <a:rPr lang="fr-FR" sz="2400" b="1" dirty="0">
                <a:latin typeface="Neutra Text" panose="02000000000000000000" pitchFamily="50" charset="0"/>
              </a:rPr>
              <a:t>tout en gardant les effets positifs de son utilisation</a:t>
            </a:r>
            <a:endParaRPr lang="fr-FR" sz="2400" dirty="0">
              <a:latin typeface="Neutra Text" panose="02000000000000000000" pitchFamily="50" charset="0"/>
            </a:endParaRPr>
          </a:p>
        </p:txBody>
      </p:sp>
      <p:sp>
        <p:nvSpPr>
          <p:cNvPr id="16" name="Signe Moins 11">
            <a:extLst>
              <a:ext uri="{FF2B5EF4-FFF2-40B4-BE49-F238E27FC236}">
                <a16:creationId xmlns:a16="http://schemas.microsoft.com/office/drawing/2014/main" id="{369C4FC0-7C5E-43A1-B08B-10AE68E8A754}"/>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748586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2422E0E3-8339-4A08-A64B-8D804414911C}"/>
              </a:ext>
            </a:extLst>
          </p:cNvPr>
          <p:cNvPicPr>
            <a:picLocks noChangeAspect="1"/>
          </p:cNvPicPr>
          <p:nvPr/>
        </p:nvPicPr>
        <p:blipFill>
          <a:blip r:embed="rId3"/>
          <a:stretch>
            <a:fillRect/>
          </a:stretch>
        </p:blipFill>
        <p:spPr>
          <a:xfrm>
            <a:off x="425777" y="1889867"/>
            <a:ext cx="6512560" cy="4004403"/>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8C2E09C2-AA13-4B84-8778-E79AA57C1194}"/>
              </a:ext>
            </a:extLst>
          </p:cNvPr>
          <p:cNvSpPr/>
          <p:nvPr/>
        </p:nvSpPr>
        <p:spPr>
          <a:xfrm>
            <a:off x="7368583" y="2856064"/>
            <a:ext cx="4508226" cy="1569660"/>
          </a:xfrm>
          <a:prstGeom prst="rect">
            <a:avLst/>
          </a:prstGeom>
        </p:spPr>
        <p:txBody>
          <a:bodyPr wrap="square">
            <a:spAutoFit/>
          </a:bodyPr>
          <a:lstStyle/>
          <a:p>
            <a:r>
              <a:rPr lang="fr-FR" sz="2400" dirty="0"/>
              <a:t>Les </a:t>
            </a:r>
            <a:r>
              <a:rPr lang="fr-FR" sz="2400" b="1" dirty="0"/>
              <a:t>utilisateurs</a:t>
            </a:r>
            <a:r>
              <a:rPr lang="fr-FR" sz="2400" dirty="0"/>
              <a:t> sont la principale source des impacts écologiques du numérique (fabrication et utilisation cumulées).</a:t>
            </a:r>
          </a:p>
        </p:txBody>
      </p:sp>
      <p:sp>
        <p:nvSpPr>
          <p:cNvPr id="15" name="ZoneTexte 14">
            <a:extLst>
              <a:ext uri="{FF2B5EF4-FFF2-40B4-BE49-F238E27FC236}">
                <a16:creationId xmlns:a16="http://schemas.microsoft.com/office/drawing/2014/main" id="{D34066DB-13B5-41B0-8636-3D084DB7A433}"/>
              </a:ext>
            </a:extLst>
          </p:cNvPr>
          <p:cNvSpPr txBox="1"/>
          <p:nvPr/>
        </p:nvSpPr>
        <p:spPr>
          <a:xfrm>
            <a:off x="425777" y="296788"/>
            <a:ext cx="11340446" cy="523220"/>
          </a:xfrm>
          <a:prstGeom prst="rect">
            <a:avLst/>
          </a:prstGeom>
          <a:noFill/>
        </p:spPr>
        <p:txBody>
          <a:bodyPr wrap="square" rtlCol="0">
            <a:spAutoFit/>
          </a:bodyPr>
          <a:lstStyle/>
          <a:p>
            <a:r>
              <a:rPr lang="fr-FR" altLang="fr-FR" sz="2800" b="1" dirty="0">
                <a:latin typeface="Neutra Text" panose="02000000000000000000" pitchFamily="50" charset="0"/>
                <a:ea typeface="Trebuchet MS" panose="020B0603020202020204" pitchFamily="34" charset="0"/>
                <a:cs typeface="Trebuchet MS" panose="020B0603020202020204" pitchFamily="34" charset="0"/>
              </a:rPr>
              <a:t>L’impact du numérique sur l’environnement</a:t>
            </a:r>
          </a:p>
        </p:txBody>
      </p:sp>
      <p:sp>
        <p:nvSpPr>
          <p:cNvPr id="16" name="Rectangle 15">
            <a:extLst>
              <a:ext uri="{FF2B5EF4-FFF2-40B4-BE49-F238E27FC236}">
                <a16:creationId xmlns:a16="http://schemas.microsoft.com/office/drawing/2014/main" id="{36CF85D1-FA4A-41B5-A4BA-DF5615364B42}"/>
              </a:ext>
            </a:extLst>
          </p:cNvPr>
          <p:cNvSpPr/>
          <p:nvPr/>
        </p:nvSpPr>
        <p:spPr>
          <a:xfrm>
            <a:off x="425777" y="1283382"/>
            <a:ext cx="10425287" cy="400110"/>
          </a:xfrm>
          <a:prstGeom prst="rect">
            <a:avLst/>
          </a:prstGeom>
        </p:spPr>
        <p:txBody>
          <a:bodyPr wrap="square">
            <a:spAutoFit/>
          </a:bodyPr>
          <a:lstStyle/>
          <a:p>
            <a:r>
              <a:rPr lang="fr-FR" sz="2000" dirty="0"/>
              <a:t>3 acteurs impliqués : les utilisateurs, le réseau et les centres informatiques (infrastructures)</a:t>
            </a:r>
          </a:p>
        </p:txBody>
      </p:sp>
      <p:pic>
        <p:nvPicPr>
          <p:cNvPr id="18" name="Graphique 17" descr="Utilisateur">
            <a:extLst>
              <a:ext uri="{FF2B5EF4-FFF2-40B4-BE49-F238E27FC236}">
                <a16:creationId xmlns:a16="http://schemas.microsoft.com/office/drawing/2014/main" id="{A69271AA-55A3-4057-BF8F-870DFCC829A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717278" y="1941664"/>
            <a:ext cx="914400" cy="914400"/>
          </a:xfrm>
          <a:prstGeom prst="rect">
            <a:avLst/>
          </a:prstGeom>
        </p:spPr>
      </p:pic>
      <p:sp>
        <p:nvSpPr>
          <p:cNvPr id="7" name="Signe Moins 11">
            <a:extLst>
              <a:ext uri="{FF2B5EF4-FFF2-40B4-BE49-F238E27FC236}">
                <a16:creationId xmlns:a16="http://schemas.microsoft.com/office/drawing/2014/main" id="{C6A60794-BCB6-45A9-AB92-E890CC69D739}"/>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9" name="Rectangle 8">
            <a:extLst>
              <a:ext uri="{FF2B5EF4-FFF2-40B4-BE49-F238E27FC236}">
                <a16:creationId xmlns:a16="http://schemas.microsoft.com/office/drawing/2014/main" id="{9C2011A6-F490-4C66-9255-C1AA2E04EE57}"/>
              </a:ext>
            </a:extLst>
          </p:cNvPr>
          <p:cNvSpPr/>
          <p:nvPr/>
        </p:nvSpPr>
        <p:spPr>
          <a:xfrm>
            <a:off x="5301212" y="6152442"/>
            <a:ext cx="6465011" cy="523220"/>
          </a:xfrm>
          <a:prstGeom prst="rect">
            <a:avLst/>
          </a:prstGeom>
        </p:spPr>
        <p:txBody>
          <a:bodyPr wrap="square">
            <a:spAutoFit/>
          </a:bodyPr>
          <a:lstStyle/>
          <a:p>
            <a:r>
              <a:rPr lang="fr-FR" sz="1400" dirty="0" err="1"/>
              <a:t>GreenIT</a:t>
            </a:r>
            <a:r>
              <a:rPr lang="fr-FR" sz="1400" dirty="0"/>
              <a:t>, « “iNum2020”, Impact environnementaux du numérique en France. », 2021. URL : </a:t>
            </a:r>
            <a:r>
              <a:rPr lang="fr-FR" sz="1400" dirty="0">
                <a:hlinkClick r:id="rId6"/>
              </a:rPr>
              <a:t>https://www.greenit.fr/impacts-environnementaux-du-numerique-en-france/</a:t>
            </a:r>
            <a:r>
              <a:rPr lang="fr-FR" sz="1400" dirty="0"/>
              <a:t> </a:t>
            </a:r>
          </a:p>
        </p:txBody>
      </p:sp>
      <p:grpSp>
        <p:nvGrpSpPr>
          <p:cNvPr id="2" name="Groupe 1"/>
          <p:cNvGrpSpPr/>
          <p:nvPr/>
        </p:nvGrpSpPr>
        <p:grpSpPr>
          <a:xfrm>
            <a:off x="8407622" y="4755024"/>
            <a:ext cx="1702395" cy="923330"/>
            <a:chOff x="7181487" y="1840364"/>
            <a:chExt cx="1702395" cy="923330"/>
          </a:xfrm>
        </p:grpSpPr>
        <p:sp>
          <p:nvSpPr>
            <p:cNvPr id="11" name="Rectangle 10">
              <a:extLst>
                <a:ext uri="{FF2B5EF4-FFF2-40B4-BE49-F238E27FC236}">
                  <a16:creationId xmlns:a16="http://schemas.microsoft.com/office/drawing/2014/main" id="{8C2E09C2-AA13-4B84-8778-E79AA57C1194}"/>
                </a:ext>
              </a:extLst>
            </p:cNvPr>
            <p:cNvSpPr/>
            <p:nvPr/>
          </p:nvSpPr>
          <p:spPr>
            <a:xfrm>
              <a:off x="7181487" y="1840364"/>
              <a:ext cx="1702395" cy="923330"/>
            </a:xfrm>
            <a:prstGeom prst="rect">
              <a:avLst/>
            </a:prstGeom>
            <a:solidFill>
              <a:srgbClr val="66C1BF">
                <a:alpha val="50000"/>
              </a:srgbClr>
            </a:solidFill>
          </p:spPr>
          <p:txBody>
            <a:bodyPr wrap="square">
              <a:spAutoFit/>
            </a:bodyPr>
            <a:lstStyle/>
            <a:p>
              <a:r>
                <a:rPr lang="fr-FR" dirty="0" smtClean="0"/>
                <a:t>En savoir plus :</a:t>
              </a:r>
            </a:p>
            <a:p>
              <a:r>
                <a:rPr lang="fr-FR" dirty="0" smtClean="0">
                  <a:hlinkClick r:id="rId7"/>
                </a:rPr>
                <a:t>ADEME</a:t>
              </a:r>
              <a:endParaRPr lang="fr-FR" dirty="0" smtClean="0"/>
            </a:p>
            <a:p>
              <a:r>
                <a:rPr lang="fr-FR" dirty="0" err="1" smtClean="0">
                  <a:hlinkClick r:id="rId8"/>
                </a:rPr>
                <a:t>Arcep</a:t>
              </a:r>
              <a:endParaRPr lang="fr-FR" dirty="0"/>
            </a:p>
          </p:txBody>
        </p:sp>
        <p:pic>
          <p:nvPicPr>
            <p:cNvPr id="12" name="Graphique 26" descr="Lien">
              <a:extLst>
                <a:ext uri="{FF2B5EF4-FFF2-40B4-BE49-F238E27FC236}">
                  <a16:creationId xmlns:a16="http://schemas.microsoft.com/office/drawing/2014/main" id="{225DF38C-75A4-4107-9EAF-2CDF523C0999}"/>
                </a:ext>
              </a:extLst>
            </p:cNvPr>
            <p:cNvPicPr>
              <a:picLocks noChangeAspect="1"/>
            </p:cNvPicPr>
            <p:nvPr/>
          </p:nvPicPr>
          <p:blipFill>
            <a:blip r:embed="rId9">
              <a:extLst>
                <a:ext uri="{96DAC541-7B7A-43D3-8B79-37D633B846F1}">
                  <asvg:svgBlip xmlns:asvg="http://schemas.microsoft.com/office/drawing/2016/SVG/main" xmlns="" r:embed="rId28"/>
                </a:ext>
              </a:extLst>
            </a:blip>
            <a:stretch>
              <a:fillRect/>
            </a:stretch>
          </p:blipFill>
          <p:spPr>
            <a:xfrm>
              <a:off x="8221063" y="2195908"/>
              <a:ext cx="499331" cy="499331"/>
            </a:xfrm>
            <a:prstGeom prst="rect">
              <a:avLst/>
            </a:prstGeom>
          </p:spPr>
        </p:pic>
      </p:grpSp>
    </p:spTree>
    <p:extLst>
      <p:ext uri="{BB962C8B-B14F-4D97-AF65-F5344CB8AC3E}">
        <p14:creationId xmlns:p14="http://schemas.microsoft.com/office/powerpoint/2010/main" val="2386379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47CBB50-0418-46FB-B565-188FCD860A11}"/>
              </a:ext>
            </a:extLst>
          </p:cNvPr>
          <p:cNvPicPr>
            <a:picLocks noChangeAspect="1"/>
          </p:cNvPicPr>
          <p:nvPr/>
        </p:nvPicPr>
        <p:blipFill>
          <a:blip r:embed="rId3"/>
          <a:stretch>
            <a:fillRect/>
          </a:stretch>
        </p:blipFill>
        <p:spPr>
          <a:xfrm>
            <a:off x="5301212" y="2222651"/>
            <a:ext cx="6465011" cy="2308324"/>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18866D48-D6B5-4720-AC34-FBF51CF1B727}"/>
              </a:ext>
            </a:extLst>
          </p:cNvPr>
          <p:cNvSpPr/>
          <p:nvPr/>
        </p:nvSpPr>
        <p:spPr>
          <a:xfrm>
            <a:off x="425776" y="2893452"/>
            <a:ext cx="4603423" cy="1200329"/>
          </a:xfrm>
          <a:prstGeom prst="rect">
            <a:avLst/>
          </a:prstGeom>
        </p:spPr>
        <p:txBody>
          <a:bodyPr wrap="square">
            <a:spAutoFit/>
          </a:bodyPr>
          <a:lstStyle/>
          <a:p>
            <a:r>
              <a:rPr lang="fr-FR" sz="2400" dirty="0"/>
              <a:t>La </a:t>
            </a:r>
            <a:r>
              <a:rPr lang="fr-FR" sz="2400" b="1" dirty="0"/>
              <a:t>fabrication des équipements </a:t>
            </a:r>
            <a:r>
              <a:rPr lang="fr-FR" sz="2400" dirty="0"/>
              <a:t>des utilisateurs est la principale source des impacts écologiques.</a:t>
            </a:r>
          </a:p>
        </p:txBody>
      </p:sp>
      <p:sp>
        <p:nvSpPr>
          <p:cNvPr id="12" name="ZoneTexte 11">
            <a:extLst>
              <a:ext uri="{FF2B5EF4-FFF2-40B4-BE49-F238E27FC236}">
                <a16:creationId xmlns:a16="http://schemas.microsoft.com/office/drawing/2014/main" id="{82AC8569-EFC0-487F-B1A0-C99B8152E994}"/>
              </a:ext>
            </a:extLst>
          </p:cNvPr>
          <p:cNvSpPr txBox="1"/>
          <p:nvPr/>
        </p:nvSpPr>
        <p:spPr>
          <a:xfrm>
            <a:off x="425777" y="296788"/>
            <a:ext cx="11340446" cy="523220"/>
          </a:xfrm>
          <a:prstGeom prst="rect">
            <a:avLst/>
          </a:prstGeom>
          <a:noFill/>
        </p:spPr>
        <p:txBody>
          <a:bodyPr wrap="square" rtlCol="0">
            <a:spAutoFit/>
          </a:bodyPr>
          <a:lstStyle/>
          <a:p>
            <a:r>
              <a:rPr lang="fr-FR" altLang="fr-FR" sz="2800" b="1" dirty="0">
                <a:latin typeface="Neutra Text" panose="02000000000000000000" pitchFamily="50" charset="0"/>
                <a:ea typeface="Trebuchet MS" panose="020B0603020202020204" pitchFamily="34" charset="0"/>
                <a:cs typeface="Trebuchet MS" panose="020B0603020202020204" pitchFamily="34" charset="0"/>
              </a:rPr>
              <a:t>L’impact du numérique sur l’environnement</a:t>
            </a:r>
          </a:p>
        </p:txBody>
      </p:sp>
      <p:pic>
        <p:nvPicPr>
          <p:cNvPr id="6" name="Graphique 5" descr="Outils">
            <a:extLst>
              <a:ext uri="{FF2B5EF4-FFF2-40B4-BE49-F238E27FC236}">
                <a16:creationId xmlns:a16="http://schemas.microsoft.com/office/drawing/2014/main" id="{BB7EA539-87F2-42DD-AE97-62894606091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122497" y="1935997"/>
            <a:ext cx="914400" cy="914400"/>
          </a:xfrm>
          <a:prstGeom prst="rect">
            <a:avLst/>
          </a:prstGeom>
        </p:spPr>
      </p:pic>
      <p:sp>
        <p:nvSpPr>
          <p:cNvPr id="7" name="Signe Moins 11">
            <a:extLst>
              <a:ext uri="{FF2B5EF4-FFF2-40B4-BE49-F238E27FC236}">
                <a16:creationId xmlns:a16="http://schemas.microsoft.com/office/drawing/2014/main" id="{D426F021-C33A-4C6C-9D63-2FD8FAAB13D4}"/>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1" name="Rectangle 10">
            <a:extLst>
              <a:ext uri="{FF2B5EF4-FFF2-40B4-BE49-F238E27FC236}">
                <a16:creationId xmlns:a16="http://schemas.microsoft.com/office/drawing/2014/main" id="{370635BB-EB94-49ED-9B1F-322D3D9BF37E}"/>
              </a:ext>
            </a:extLst>
          </p:cNvPr>
          <p:cNvSpPr/>
          <p:nvPr/>
        </p:nvSpPr>
        <p:spPr>
          <a:xfrm>
            <a:off x="5301212" y="6152442"/>
            <a:ext cx="6465011" cy="523220"/>
          </a:xfrm>
          <a:prstGeom prst="rect">
            <a:avLst/>
          </a:prstGeom>
        </p:spPr>
        <p:txBody>
          <a:bodyPr wrap="square">
            <a:spAutoFit/>
          </a:bodyPr>
          <a:lstStyle/>
          <a:p>
            <a:r>
              <a:rPr lang="fr-FR" sz="1400" dirty="0" err="1"/>
              <a:t>GreenIT</a:t>
            </a:r>
            <a:r>
              <a:rPr lang="fr-FR" sz="1400" dirty="0"/>
              <a:t>, « “iNum2020”, Impact environnementaux du numérique en France. », 2021. URL : </a:t>
            </a:r>
            <a:r>
              <a:rPr lang="fr-FR" sz="1400" dirty="0">
                <a:hlinkClick r:id="rId6"/>
              </a:rPr>
              <a:t>https://www.greenit.fr/impacts-environnementaux-du-numerique-en-france/</a:t>
            </a:r>
            <a:r>
              <a:rPr lang="fr-FR" sz="1400" dirty="0"/>
              <a:t> </a:t>
            </a:r>
          </a:p>
        </p:txBody>
      </p:sp>
    </p:spTree>
    <p:extLst>
      <p:ext uri="{BB962C8B-B14F-4D97-AF65-F5344CB8AC3E}">
        <p14:creationId xmlns:p14="http://schemas.microsoft.com/office/powerpoint/2010/main" val="3354632868"/>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yon 2">
      <a:majorFont>
        <a:latin typeface="Neutra Text"/>
        <a:ea typeface=""/>
        <a:cs typeface=""/>
      </a:majorFont>
      <a:minorFont>
        <a:latin typeface="Neutr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3299</TotalTime>
  <Words>1818</Words>
  <Application>Microsoft Office PowerPoint</Application>
  <PresentationFormat>Grand écran</PresentationFormat>
  <Paragraphs>206</Paragraphs>
  <Slides>23</Slides>
  <Notes>20</Notes>
  <HiddenSlides>1</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23</vt:i4>
      </vt:variant>
    </vt:vector>
  </HeadingPairs>
  <TitlesOfParts>
    <vt:vector size="35" baseType="lpstr">
      <vt:lpstr>Yu Gothic Light</vt:lpstr>
      <vt:lpstr>Aleo</vt:lpstr>
      <vt:lpstr>Arial</vt:lpstr>
      <vt:lpstr>Calibri</vt:lpstr>
      <vt:lpstr>Carlito</vt:lpstr>
      <vt:lpstr>Neutra Text</vt:lpstr>
      <vt:lpstr>Rockwell</vt:lpstr>
      <vt:lpstr>Segoe UI Emoji</vt:lpstr>
      <vt:lpstr>Segoe UI Symbol</vt:lpstr>
      <vt:lpstr>Times New Roman</vt:lpstr>
      <vt:lpstr>Trebuchet MS</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Mariana Maire</cp:lastModifiedBy>
  <cp:revision>250</cp:revision>
  <dcterms:created xsi:type="dcterms:W3CDTF">2018-05-30T13:26:23Z</dcterms:created>
  <dcterms:modified xsi:type="dcterms:W3CDTF">2024-04-06T13:51:16Z</dcterms:modified>
</cp:coreProperties>
</file>