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0691813" cy="15119350"/>
  <p:notesSz cx="9926638" cy="1435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85" userDrawn="1">
          <p15:clr>
            <a:srgbClr val="A4A3A4"/>
          </p15:clr>
        </p15:guide>
        <p15:guide id="2" pos="33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458" autoAdjust="0"/>
    <p:restoredTop sz="94660"/>
  </p:normalViewPr>
  <p:slideViewPr>
    <p:cSldViewPr snapToGrid="0">
      <p:cViewPr varScale="1">
        <p:scale>
          <a:sx n="49" d="100"/>
          <a:sy n="49" d="100"/>
        </p:scale>
        <p:origin x="3126" y="54"/>
      </p:cViewPr>
      <p:guideLst>
        <p:guide orient="horz" pos="4785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26.01.2024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1166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26.01.2024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41345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26.01.2024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2618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26.01.2024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487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26.01.2024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4790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26.01.2024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33040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26.01.2024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3408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26.01.2024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93161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26.01.2024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601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26.01.2024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37598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26.01.2024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17104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E7AE2-65B9-4AC8-8631-68F75A0D0834}" type="datetimeFigureOut">
              <a:rPr lang="fr-CH" smtClean="0"/>
              <a:t>26.01.2024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1167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30018BE-4E94-47D3-B99F-073A936439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3"/>
          <a:stretch/>
        </p:blipFill>
        <p:spPr>
          <a:xfrm>
            <a:off x="238288" y="210803"/>
            <a:ext cx="10210023" cy="3404432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4143C15F-6286-4BCF-A0AA-A38F082FBAC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675" y="6247861"/>
            <a:ext cx="2678254" cy="2828236"/>
          </a:xfrm>
          <a:prstGeom prst="rect">
            <a:avLst/>
          </a:prstGeom>
        </p:spPr>
      </p:pic>
      <p:sp>
        <p:nvSpPr>
          <p:cNvPr id="48" name="Rectangle 47"/>
          <p:cNvSpPr/>
          <p:nvPr/>
        </p:nvSpPr>
        <p:spPr>
          <a:xfrm>
            <a:off x="230025" y="13354049"/>
            <a:ext cx="10223500" cy="1518301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8169" tIns="59084" rIns="118169" bIns="5908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CH" sz="3108"/>
          </a:p>
        </p:txBody>
      </p:sp>
      <p:sp>
        <p:nvSpPr>
          <p:cNvPr id="7" name="ZoneTexte 45">
            <a:extLst>
              <a:ext uri="{FF2B5EF4-FFF2-40B4-BE49-F238E27FC236}">
                <a16:creationId xmlns:a16="http://schemas.microsoft.com/office/drawing/2014/main" id="{8FB2FF89-DCB3-4292-BE9E-C55BFFEBF6D7}"/>
              </a:ext>
            </a:extLst>
          </p:cNvPr>
          <p:cNvSpPr txBox="1"/>
          <p:nvPr/>
        </p:nvSpPr>
        <p:spPr>
          <a:xfrm>
            <a:off x="393430" y="13499503"/>
            <a:ext cx="45566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 b="1" dirty="0">
                <a:solidFill>
                  <a:schemeClr val="bg1"/>
                </a:solidFill>
                <a:latin typeface="Gotham Narrow Medium" pitchFamily="2" charset="0"/>
                <a:cs typeface="Arial" panose="020B0604020202020204" pitchFamily="34" charset="0"/>
              </a:rPr>
              <a:t>KATHRYN &amp; SHELBY CULLOM DAVIS LIBRARY </a:t>
            </a:r>
          </a:p>
          <a:p>
            <a:r>
              <a:rPr lang="fr-CH" sz="1600" b="1" dirty="0">
                <a:solidFill>
                  <a:schemeClr val="bg1"/>
                </a:solidFill>
                <a:latin typeface="Gotham Narrow Thin" pitchFamily="2" charset="0"/>
                <a:cs typeface="Arial" panose="020B0604020202020204" pitchFamily="34" charset="0"/>
              </a:rPr>
              <a:t>library@graduateinstitute.ch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5084" y="13588703"/>
            <a:ext cx="2088431" cy="1003532"/>
          </a:xfrm>
          <a:prstGeom prst="rect">
            <a:avLst/>
          </a:prstGeom>
        </p:spPr>
      </p:pic>
      <p:pic>
        <p:nvPicPr>
          <p:cNvPr id="10" name="Image 2">
            <a:extLst>
              <a:ext uri="{FF2B5EF4-FFF2-40B4-BE49-F238E27FC236}">
                <a16:creationId xmlns:a16="http://schemas.microsoft.com/office/drawing/2014/main" id="{3429143E-BDA2-4E8B-9D27-7E9CEBD9A2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8298" y="14134940"/>
            <a:ext cx="1491609" cy="52187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066552" y="14131247"/>
            <a:ext cx="26292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Gotham Narrow Medium" pitchFamily="2" charset="0"/>
              </a:rPr>
              <a:t>Guillaume Pasquier, 2023</a:t>
            </a:r>
          </a:p>
          <a:p>
            <a:r>
              <a:rPr lang="en-GB" sz="800" dirty="0">
                <a:solidFill>
                  <a:schemeClr val="bg1"/>
                </a:solidFill>
                <a:latin typeface="Gotham Narrow Medium" pitchFamily="2" charset="0"/>
              </a:rPr>
              <a:t>This document is shared under a Creative Commons </a:t>
            </a:r>
            <a:br>
              <a:rPr lang="en-GB" sz="800" dirty="0">
                <a:solidFill>
                  <a:schemeClr val="bg1"/>
                </a:solidFill>
                <a:latin typeface="Gotham Narrow Medium" pitchFamily="2" charset="0"/>
              </a:rPr>
            </a:br>
            <a:r>
              <a:rPr lang="en-GB" sz="800" dirty="0">
                <a:solidFill>
                  <a:schemeClr val="bg1"/>
                </a:solidFill>
                <a:latin typeface="Gotham Narrow Medium" pitchFamily="2" charset="0"/>
              </a:rPr>
              <a:t>Attribution-</a:t>
            </a:r>
            <a:r>
              <a:rPr lang="en-GB" sz="800" dirty="0" err="1">
                <a:solidFill>
                  <a:schemeClr val="bg1"/>
                </a:solidFill>
                <a:latin typeface="Gotham Narrow Medium" pitchFamily="2" charset="0"/>
              </a:rPr>
              <a:t>ShareAlike</a:t>
            </a:r>
            <a:r>
              <a:rPr lang="en-GB" sz="800" dirty="0">
                <a:solidFill>
                  <a:schemeClr val="bg1"/>
                </a:solidFill>
                <a:latin typeface="Gotham Narrow Medium" pitchFamily="2" charset="0"/>
              </a:rPr>
              <a:t> 4.0 International License</a:t>
            </a:r>
            <a:endParaRPr lang="fr-CH" sz="800" dirty="0">
              <a:solidFill>
                <a:schemeClr val="bg1"/>
              </a:solidFill>
              <a:latin typeface="Gotham Narrow Medium" pitchFamily="2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660058" y="958160"/>
            <a:ext cx="6263206" cy="123646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accent6"/>
                </a:solidFill>
                <a:latin typeface="Gotham Narrow Ultra" pitchFamily="2" charset="0"/>
              </a:rPr>
              <a:t>The Research Data Lifecycle</a:t>
            </a:r>
          </a:p>
          <a:p>
            <a:pPr algn="ctr"/>
            <a:r>
              <a:rPr lang="en-GB" sz="2000" dirty="0">
                <a:solidFill>
                  <a:schemeClr val="accent6"/>
                </a:solidFill>
                <a:latin typeface="Gotham Narrow Bold" pitchFamily="2" charset="0"/>
              </a:rPr>
              <a:t>A roadmap to open data and more</a:t>
            </a:r>
          </a:p>
        </p:txBody>
      </p:sp>
      <p:sp>
        <p:nvSpPr>
          <p:cNvPr id="29" name="Rectangle : coins arrondis 16">
            <a:extLst>
              <a:ext uri="{FF2B5EF4-FFF2-40B4-BE49-F238E27FC236}">
                <a16:creationId xmlns:a16="http://schemas.microsoft.com/office/drawing/2014/main" id="{228D7258-FF57-4DFA-86D4-4C4D35FDA2BE}"/>
              </a:ext>
            </a:extLst>
          </p:cNvPr>
          <p:cNvSpPr/>
          <p:nvPr/>
        </p:nvSpPr>
        <p:spPr>
          <a:xfrm>
            <a:off x="3898379" y="3772447"/>
            <a:ext cx="2893467" cy="1445288"/>
          </a:xfrm>
          <a:prstGeom prst="roundRect">
            <a:avLst>
              <a:gd name="adj" fmla="val 1318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4550" algn="ctr">
              <a:spcBef>
                <a:spcPts val="600"/>
              </a:spcBef>
            </a:pP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Writing a data management plan (</a:t>
            </a:r>
            <a:r>
              <a:rPr lang="en-US" sz="1600" b="1" dirty="0">
                <a:solidFill>
                  <a:schemeClr val="tx1"/>
                </a:solidFill>
                <a:latin typeface="Gotham Narrow Medium" pitchFamily="2" charset="0"/>
              </a:rPr>
              <a:t>DMP</a:t>
            </a: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) before your project even starts will help you avoid multiple issues through the whole process.</a:t>
            </a:r>
          </a:p>
        </p:txBody>
      </p:sp>
      <p:sp>
        <p:nvSpPr>
          <p:cNvPr id="30" name="ZoneTexte 31">
            <a:extLst>
              <a:ext uri="{FF2B5EF4-FFF2-40B4-BE49-F238E27FC236}">
                <a16:creationId xmlns:a16="http://schemas.microsoft.com/office/drawing/2014/main" id="{D0F3EB95-FBF8-4756-A411-C3779426735B}"/>
              </a:ext>
            </a:extLst>
          </p:cNvPr>
          <p:cNvSpPr txBox="1"/>
          <p:nvPr/>
        </p:nvSpPr>
        <p:spPr>
          <a:xfrm>
            <a:off x="4432043" y="5447726"/>
            <a:ext cx="1826141" cy="537567"/>
          </a:xfrm>
          <a:prstGeom prst="roundRect">
            <a:avLst>
              <a:gd name="adj" fmla="val 25360"/>
            </a:avLst>
          </a:prstGeom>
          <a:solidFill>
            <a:schemeClr val="bg1"/>
          </a:solidFill>
          <a:ln w="1905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6"/>
                </a:solidFill>
                <a:latin typeface="Gotham Narrow Bold" pitchFamily="2" charset="0"/>
              </a:rPr>
              <a:t>Planning</a:t>
            </a:r>
            <a:endParaRPr lang="fr-CH" sz="2400" dirty="0">
              <a:solidFill>
                <a:schemeClr val="accent6"/>
              </a:solidFill>
              <a:latin typeface="Gotham Narrow Bold" pitchFamily="2" charset="0"/>
            </a:endParaRPr>
          </a:p>
        </p:txBody>
      </p:sp>
      <p:sp>
        <p:nvSpPr>
          <p:cNvPr id="12" name="ZoneTexte 31">
            <a:extLst>
              <a:ext uri="{FF2B5EF4-FFF2-40B4-BE49-F238E27FC236}">
                <a16:creationId xmlns:a16="http://schemas.microsoft.com/office/drawing/2014/main" id="{6B30099B-0574-485A-A5D4-6977FD40F033}"/>
              </a:ext>
            </a:extLst>
          </p:cNvPr>
          <p:cNvSpPr txBox="1"/>
          <p:nvPr/>
        </p:nvSpPr>
        <p:spPr>
          <a:xfrm>
            <a:off x="6258184" y="6418242"/>
            <a:ext cx="2044319" cy="537567"/>
          </a:xfrm>
          <a:prstGeom prst="roundRect">
            <a:avLst>
              <a:gd name="adj" fmla="val 25360"/>
            </a:avLst>
          </a:prstGeom>
          <a:solidFill>
            <a:schemeClr val="bg1"/>
          </a:solidFill>
          <a:ln w="1905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6"/>
                </a:solidFill>
                <a:latin typeface="Gotham Narrow Bold" pitchFamily="2" charset="0"/>
              </a:rPr>
              <a:t>Collecting</a:t>
            </a:r>
          </a:p>
        </p:txBody>
      </p:sp>
      <p:sp>
        <p:nvSpPr>
          <p:cNvPr id="13" name="ZoneTexte 31">
            <a:extLst>
              <a:ext uri="{FF2B5EF4-FFF2-40B4-BE49-F238E27FC236}">
                <a16:creationId xmlns:a16="http://schemas.microsoft.com/office/drawing/2014/main" id="{90B07F50-A364-4FC0-9ACC-9CF7B3E796E5}"/>
              </a:ext>
            </a:extLst>
          </p:cNvPr>
          <p:cNvSpPr txBox="1"/>
          <p:nvPr/>
        </p:nvSpPr>
        <p:spPr>
          <a:xfrm>
            <a:off x="6258184" y="8583479"/>
            <a:ext cx="2044319" cy="537567"/>
          </a:xfrm>
          <a:prstGeom prst="roundRect">
            <a:avLst>
              <a:gd name="adj" fmla="val 25360"/>
            </a:avLst>
          </a:prstGeom>
          <a:solidFill>
            <a:schemeClr val="bg1"/>
          </a:solidFill>
          <a:ln w="1905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6"/>
                </a:solidFill>
                <a:latin typeface="Gotham Narrow Bold" pitchFamily="2" charset="0"/>
              </a:rPr>
              <a:t>Processing</a:t>
            </a:r>
            <a:endParaRPr lang="fr-CH" sz="2400" dirty="0">
              <a:solidFill>
                <a:schemeClr val="accent6"/>
              </a:solidFill>
              <a:latin typeface="Gotham Narrow Bold" pitchFamily="2" charset="0"/>
            </a:endParaRPr>
          </a:p>
        </p:txBody>
      </p:sp>
      <p:sp>
        <p:nvSpPr>
          <p:cNvPr id="14" name="ZoneTexte 31">
            <a:extLst>
              <a:ext uri="{FF2B5EF4-FFF2-40B4-BE49-F238E27FC236}">
                <a16:creationId xmlns:a16="http://schemas.microsoft.com/office/drawing/2014/main" id="{7BD2495B-D811-4FF8-87A2-2156236CB3E2}"/>
              </a:ext>
            </a:extLst>
          </p:cNvPr>
          <p:cNvSpPr txBox="1"/>
          <p:nvPr/>
        </p:nvSpPr>
        <p:spPr>
          <a:xfrm>
            <a:off x="4432042" y="9602881"/>
            <a:ext cx="1826142" cy="537567"/>
          </a:xfrm>
          <a:prstGeom prst="roundRect">
            <a:avLst>
              <a:gd name="adj" fmla="val 25360"/>
            </a:avLst>
          </a:prstGeom>
          <a:solidFill>
            <a:schemeClr val="bg1"/>
          </a:solidFill>
          <a:ln w="1905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chemeClr val="accent6"/>
                </a:solidFill>
                <a:latin typeface="Gotham Narrow Bold" pitchFamily="2" charset="0"/>
              </a:rPr>
              <a:t>Analysing</a:t>
            </a:r>
            <a:endParaRPr lang="fr-CH" sz="2400" dirty="0">
              <a:solidFill>
                <a:schemeClr val="accent6"/>
              </a:solidFill>
              <a:latin typeface="Gotham Narrow Bold" pitchFamily="2" charset="0"/>
            </a:endParaRPr>
          </a:p>
        </p:txBody>
      </p:sp>
      <p:sp>
        <p:nvSpPr>
          <p:cNvPr id="15" name="ZoneTexte 31">
            <a:extLst>
              <a:ext uri="{FF2B5EF4-FFF2-40B4-BE49-F238E27FC236}">
                <a16:creationId xmlns:a16="http://schemas.microsoft.com/office/drawing/2014/main" id="{3024C2A4-3BB6-42A2-A307-AF3A7C6F8BD4}"/>
              </a:ext>
            </a:extLst>
          </p:cNvPr>
          <p:cNvSpPr txBox="1"/>
          <p:nvPr/>
        </p:nvSpPr>
        <p:spPr>
          <a:xfrm>
            <a:off x="2389310" y="8580796"/>
            <a:ext cx="2044319" cy="537567"/>
          </a:xfrm>
          <a:prstGeom prst="roundRect">
            <a:avLst>
              <a:gd name="adj" fmla="val 25360"/>
            </a:avLst>
          </a:prstGeom>
          <a:solidFill>
            <a:schemeClr val="bg1"/>
          </a:solidFill>
          <a:ln w="1905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6"/>
                </a:solidFill>
                <a:latin typeface="Gotham Narrow Bold" pitchFamily="2" charset="0"/>
              </a:rPr>
              <a:t>Preserving</a:t>
            </a:r>
            <a:endParaRPr lang="fr-CH" sz="2400" dirty="0">
              <a:solidFill>
                <a:schemeClr val="accent6"/>
              </a:solidFill>
              <a:latin typeface="Gotham Narrow Bold" pitchFamily="2" charset="0"/>
            </a:endParaRPr>
          </a:p>
        </p:txBody>
      </p:sp>
      <p:sp>
        <p:nvSpPr>
          <p:cNvPr id="16" name="ZoneTexte 31">
            <a:extLst>
              <a:ext uri="{FF2B5EF4-FFF2-40B4-BE49-F238E27FC236}">
                <a16:creationId xmlns:a16="http://schemas.microsoft.com/office/drawing/2014/main" id="{4C5E38A4-3AAD-426D-B774-45481F1BE20F}"/>
              </a:ext>
            </a:extLst>
          </p:cNvPr>
          <p:cNvSpPr txBox="1"/>
          <p:nvPr/>
        </p:nvSpPr>
        <p:spPr>
          <a:xfrm>
            <a:off x="2389568" y="6421241"/>
            <a:ext cx="2044319" cy="537567"/>
          </a:xfrm>
          <a:prstGeom prst="roundRect">
            <a:avLst>
              <a:gd name="adj" fmla="val 25360"/>
            </a:avLst>
          </a:prstGeom>
          <a:solidFill>
            <a:schemeClr val="bg1"/>
          </a:solidFill>
          <a:ln w="1905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6"/>
                </a:solidFill>
                <a:latin typeface="Gotham Narrow Bold" pitchFamily="2" charset="0"/>
              </a:rPr>
              <a:t>Sharing</a:t>
            </a:r>
            <a:endParaRPr lang="fr-CH" sz="2400" dirty="0">
              <a:solidFill>
                <a:schemeClr val="accent6"/>
              </a:solidFill>
              <a:latin typeface="Gotham Narrow Bold" pitchFamily="2" charset="0"/>
            </a:endParaRP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A6306851-1F2B-4F01-B9ED-5125F090D3CC}"/>
              </a:ext>
            </a:extLst>
          </p:cNvPr>
          <p:cNvSpPr/>
          <p:nvPr/>
        </p:nvSpPr>
        <p:spPr>
          <a:xfrm>
            <a:off x="7595738" y="3767523"/>
            <a:ext cx="2857786" cy="1841406"/>
          </a:xfrm>
          <a:prstGeom prst="roundRect">
            <a:avLst>
              <a:gd name="adj" fmla="val 1318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4550" algn="ctr">
              <a:spcBef>
                <a:spcPts val="600"/>
              </a:spcBef>
            </a:pP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Collection often includes </a:t>
            </a:r>
            <a:b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</a:b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the </a:t>
            </a:r>
            <a:r>
              <a:rPr lang="en-US" sz="1600" b="1" dirty="0">
                <a:solidFill>
                  <a:schemeClr val="tx1"/>
                </a:solidFill>
                <a:latin typeface="Gotham Narrow Medium" pitchFamily="2" charset="0"/>
              </a:rPr>
              <a:t>reuse</a:t>
            </a: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 of existing data. </a:t>
            </a:r>
          </a:p>
          <a:p>
            <a:pPr marL="44550" algn="ctr">
              <a:spcBef>
                <a:spcPts val="600"/>
              </a:spcBef>
            </a:pP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Proper data management and </a:t>
            </a:r>
            <a:r>
              <a:rPr lang="en-US" sz="1600" b="1" dirty="0">
                <a:solidFill>
                  <a:schemeClr val="tx1"/>
                </a:solidFill>
                <a:latin typeface="Gotham Narrow Medium" pitchFamily="2" charset="0"/>
              </a:rPr>
              <a:t>documentation</a:t>
            </a: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 are necessary to understand and trust secondary data.</a:t>
            </a:r>
          </a:p>
        </p:txBody>
      </p:sp>
      <p:sp>
        <p:nvSpPr>
          <p:cNvPr id="18" name="Rectangle : coins arrondis 16">
            <a:extLst>
              <a:ext uri="{FF2B5EF4-FFF2-40B4-BE49-F238E27FC236}">
                <a16:creationId xmlns:a16="http://schemas.microsoft.com/office/drawing/2014/main" id="{A19D3AD9-0F1E-453A-A179-1FBAB48B84F1}"/>
              </a:ext>
            </a:extLst>
          </p:cNvPr>
          <p:cNvSpPr/>
          <p:nvPr/>
        </p:nvSpPr>
        <p:spPr>
          <a:xfrm>
            <a:off x="230026" y="12143068"/>
            <a:ext cx="7050318" cy="945734"/>
          </a:xfrm>
          <a:prstGeom prst="roundRect">
            <a:avLst>
              <a:gd name="adj" fmla="val 13187"/>
            </a:avLst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4550">
              <a:spcBef>
                <a:spcPts val="600"/>
              </a:spcBef>
              <a:tabLst>
                <a:tab pos="806450" algn="l"/>
              </a:tabLst>
            </a:pP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	</a:t>
            </a:r>
            <a:r>
              <a:rPr lang="en-US" sz="1600" b="1" dirty="0">
                <a:solidFill>
                  <a:schemeClr val="tx1"/>
                </a:solidFill>
                <a:latin typeface="Gotham Narrow Medium" pitchFamily="2" charset="0"/>
              </a:rPr>
              <a:t>Love Data Week 2024 </a:t>
            </a: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(February 12-16) is an international event 	about research data management and open data. Check out </a:t>
            </a:r>
            <a:b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</a:b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	our </a:t>
            </a:r>
            <a:r>
              <a:rPr lang="en-US" sz="1600" dirty="0" err="1">
                <a:solidFill>
                  <a:schemeClr val="tx1"/>
                </a:solidFill>
                <a:latin typeface="Gotham Narrow Medium" pitchFamily="2" charset="0"/>
              </a:rPr>
              <a:t>programme</a:t>
            </a: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 and register for online or in-person sessions!</a:t>
            </a:r>
          </a:p>
        </p:txBody>
      </p:sp>
      <p:sp>
        <p:nvSpPr>
          <p:cNvPr id="20" name="Rectangle : coins arrondis 16">
            <a:extLst>
              <a:ext uri="{FF2B5EF4-FFF2-40B4-BE49-F238E27FC236}">
                <a16:creationId xmlns:a16="http://schemas.microsoft.com/office/drawing/2014/main" id="{505C0A2C-21E8-4BE3-8C35-B90D9F92B2A6}"/>
              </a:ext>
            </a:extLst>
          </p:cNvPr>
          <p:cNvSpPr/>
          <p:nvPr/>
        </p:nvSpPr>
        <p:spPr>
          <a:xfrm>
            <a:off x="7595738" y="9328186"/>
            <a:ext cx="2857783" cy="1924587"/>
          </a:xfrm>
          <a:prstGeom prst="roundRect">
            <a:avLst>
              <a:gd name="adj" fmla="val 1318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4550" algn="ctr">
              <a:spcBef>
                <a:spcPts val="600"/>
              </a:spcBef>
            </a:pP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Data cleaning, </a:t>
            </a:r>
            <a:b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</a:b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interview transcription, anonymisation and </a:t>
            </a:r>
            <a:b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</a:b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other operations </a:t>
            </a:r>
            <a:b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</a:b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should be referenced </a:t>
            </a:r>
            <a:b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</a:b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in </a:t>
            </a:r>
            <a:r>
              <a:rPr lang="en-US" sz="1600" b="1" dirty="0">
                <a:solidFill>
                  <a:schemeClr val="tx1"/>
                </a:solidFill>
                <a:latin typeface="Gotham Narrow Medium" pitchFamily="2" charset="0"/>
              </a:rPr>
              <a:t>documentation</a:t>
            </a: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b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</a:b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such as a Readme file.</a:t>
            </a:r>
          </a:p>
        </p:txBody>
      </p:sp>
      <p:sp>
        <p:nvSpPr>
          <p:cNvPr id="21" name="Rectangle : coins arrondis 16">
            <a:extLst>
              <a:ext uri="{FF2B5EF4-FFF2-40B4-BE49-F238E27FC236}">
                <a16:creationId xmlns:a16="http://schemas.microsoft.com/office/drawing/2014/main" id="{CF330348-F7F6-4397-BA5D-6FE7FA1EDFC3}"/>
              </a:ext>
            </a:extLst>
          </p:cNvPr>
          <p:cNvSpPr/>
          <p:nvPr/>
        </p:nvSpPr>
        <p:spPr>
          <a:xfrm>
            <a:off x="3411470" y="10382936"/>
            <a:ext cx="3868874" cy="1550307"/>
          </a:xfrm>
          <a:prstGeom prst="roundRect">
            <a:avLst>
              <a:gd name="adj" fmla="val 1318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4550" algn="ctr">
              <a:spcBef>
                <a:spcPts val="600"/>
              </a:spcBef>
            </a:pP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Qualitative coding, regressions, </a:t>
            </a:r>
            <a:r>
              <a:rPr lang="en-US" sz="1600" dirty="0" err="1">
                <a:solidFill>
                  <a:schemeClr val="tx1"/>
                </a:solidFill>
                <a:latin typeface="Gotham Narrow Medium" pitchFamily="2" charset="0"/>
              </a:rPr>
              <a:t>visualisations</a:t>
            </a: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, and other operations </a:t>
            </a:r>
            <a:b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</a:b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are central to your research. </a:t>
            </a:r>
          </a:p>
          <a:p>
            <a:pPr marL="44550" algn="ctr">
              <a:spcBef>
                <a:spcPts val="600"/>
              </a:spcBef>
            </a:pPr>
            <a:r>
              <a:rPr lang="en-US" sz="1600" b="1" dirty="0">
                <a:solidFill>
                  <a:schemeClr val="tx1"/>
                </a:solidFill>
                <a:latin typeface="Gotham Narrow Medium" pitchFamily="2" charset="0"/>
              </a:rPr>
              <a:t>Document</a:t>
            </a: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 your choices for </a:t>
            </a:r>
            <a:b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</a:b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replicability and reproducibility.</a:t>
            </a:r>
          </a:p>
        </p:txBody>
      </p:sp>
      <p:sp>
        <p:nvSpPr>
          <p:cNvPr id="22" name="Rectangle : coins arrondis 16">
            <a:extLst>
              <a:ext uri="{FF2B5EF4-FFF2-40B4-BE49-F238E27FC236}">
                <a16:creationId xmlns:a16="http://schemas.microsoft.com/office/drawing/2014/main" id="{5E7A6400-6781-46D2-B72D-7139EF4F22DB}"/>
              </a:ext>
            </a:extLst>
          </p:cNvPr>
          <p:cNvSpPr/>
          <p:nvPr/>
        </p:nvSpPr>
        <p:spPr>
          <a:xfrm>
            <a:off x="7600950" y="7189349"/>
            <a:ext cx="2852573" cy="1219038"/>
          </a:xfrm>
          <a:prstGeom prst="roundRect">
            <a:avLst>
              <a:gd name="adj" fmla="val 13187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4550" algn="ctr">
              <a:spcBef>
                <a:spcPts val="600"/>
              </a:spcBef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 Narrow Medium" pitchFamily="2" charset="0"/>
              </a:rPr>
              <a:t>The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Narrow Medium" pitchFamily="2" charset="0"/>
              </a:rPr>
              <a:t>safety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 Narrow Medium" pitchFamily="2" charset="0"/>
              </a:rPr>
              <a:t> and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Narrow Medium" pitchFamily="2" charset="0"/>
              </a:rPr>
              <a:t>security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 Narrow Medium" pitchFamily="2" charset="0"/>
              </a:rPr>
              <a:t> of data storage and transfer are important, especially for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Narrow Medium" pitchFamily="2" charset="0"/>
              </a:rPr>
              <a:t>personal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 Narrow Medium" pitchFamily="2" charset="0"/>
              </a:rPr>
              <a:t> and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Narrow Medium" pitchFamily="2" charset="0"/>
              </a:rPr>
              <a:t>sensitive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 Narrow Medium" pitchFamily="2" charset="0"/>
              </a:rPr>
              <a:t> data.</a:t>
            </a:r>
          </a:p>
        </p:txBody>
      </p:sp>
      <p:sp>
        <p:nvSpPr>
          <p:cNvPr id="23" name="Rectangle : coins arrondis 16">
            <a:extLst>
              <a:ext uri="{FF2B5EF4-FFF2-40B4-BE49-F238E27FC236}">
                <a16:creationId xmlns:a16="http://schemas.microsoft.com/office/drawing/2014/main" id="{744AE233-2B26-447B-9A90-76D014158885}"/>
              </a:ext>
            </a:extLst>
          </p:cNvPr>
          <p:cNvSpPr/>
          <p:nvPr/>
        </p:nvSpPr>
        <p:spPr>
          <a:xfrm>
            <a:off x="230025" y="9328186"/>
            <a:ext cx="2864461" cy="2605058"/>
          </a:xfrm>
          <a:prstGeom prst="roundRect">
            <a:avLst>
              <a:gd name="adj" fmla="val 1318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4550" algn="ctr">
              <a:spcBef>
                <a:spcPts val="600"/>
              </a:spcBef>
            </a:pPr>
            <a:r>
              <a:rPr lang="en-US" sz="1600" b="1" dirty="0">
                <a:solidFill>
                  <a:schemeClr val="tx1"/>
                </a:solidFill>
                <a:latin typeface="Gotham Narrow Medium" pitchFamily="2" charset="0"/>
              </a:rPr>
              <a:t>Select</a:t>
            </a: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 what to keep or delete, such as old versions or identifier keys for </a:t>
            </a:r>
            <a:r>
              <a:rPr lang="en-US" sz="1600" dirty="0" err="1">
                <a:solidFill>
                  <a:schemeClr val="tx1"/>
                </a:solidFill>
                <a:latin typeface="Gotham Narrow Medium" pitchFamily="2" charset="0"/>
              </a:rPr>
              <a:t>pseudonymised</a:t>
            </a: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 personal data.</a:t>
            </a:r>
          </a:p>
          <a:p>
            <a:pPr marL="44550" algn="ctr">
              <a:spcBef>
                <a:spcPts val="600"/>
              </a:spcBef>
            </a:pP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Export the data in durable file formats, determine the </a:t>
            </a:r>
            <a:r>
              <a:rPr lang="en-US" sz="1600" b="1" dirty="0">
                <a:solidFill>
                  <a:schemeClr val="tx1"/>
                </a:solidFill>
                <a:latin typeface="Gotham Narrow Medium" pitchFamily="2" charset="0"/>
              </a:rPr>
              <a:t>preservation</a:t>
            </a: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 </a:t>
            </a:r>
            <a:r>
              <a:rPr lang="en-US" sz="1600" b="1" dirty="0">
                <a:solidFill>
                  <a:schemeClr val="tx1"/>
                </a:solidFill>
                <a:latin typeface="Gotham Narrow Medium" pitchFamily="2" charset="0"/>
              </a:rPr>
              <a:t>schedule</a:t>
            </a: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, and </a:t>
            </a:r>
            <a:r>
              <a:rPr lang="en-US" sz="1600" b="1" dirty="0">
                <a:solidFill>
                  <a:schemeClr val="tx1"/>
                </a:solidFill>
                <a:latin typeface="Gotham Narrow Medium" pitchFamily="2" charset="0"/>
              </a:rPr>
              <a:t>archive</a:t>
            </a: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 the data.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2C065E-AD72-445F-BA78-90648BA32FD2}"/>
              </a:ext>
            </a:extLst>
          </p:cNvPr>
          <p:cNvCxnSpPr>
            <a:cxnSpLocks/>
            <a:stCxn id="14" idx="2"/>
            <a:endCxn id="21" idx="0"/>
          </p:cNvCxnSpPr>
          <p:nvPr/>
        </p:nvCxnSpPr>
        <p:spPr>
          <a:xfrm>
            <a:off x="5345113" y="10140448"/>
            <a:ext cx="794" cy="242488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or: Elbow 24">
            <a:extLst>
              <a:ext uri="{FF2B5EF4-FFF2-40B4-BE49-F238E27FC236}">
                <a16:creationId xmlns:a16="http://schemas.microsoft.com/office/drawing/2014/main" id="{DFD0E3A0-519E-4F05-AC4C-03EC277D61C0}"/>
              </a:ext>
            </a:extLst>
          </p:cNvPr>
          <p:cNvCxnSpPr>
            <a:cxnSpLocks/>
            <a:stCxn id="15" idx="1"/>
            <a:endCxn id="23" idx="0"/>
          </p:cNvCxnSpPr>
          <p:nvPr/>
        </p:nvCxnSpPr>
        <p:spPr>
          <a:xfrm rot="10800000" flipV="1">
            <a:off x="1662256" y="8849580"/>
            <a:ext cx="727054" cy="478606"/>
          </a:xfrm>
          <a:prstGeom prst="bentConnector2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5A1CEEDE-8AC9-4A75-B1E1-C37545722D3C}"/>
              </a:ext>
            </a:extLst>
          </p:cNvPr>
          <p:cNvCxnSpPr>
            <a:cxnSpLocks/>
            <a:stCxn id="13" idx="3"/>
            <a:endCxn id="20" idx="0"/>
          </p:cNvCxnSpPr>
          <p:nvPr/>
        </p:nvCxnSpPr>
        <p:spPr>
          <a:xfrm>
            <a:off x="8302503" y="8852263"/>
            <a:ext cx="722127" cy="475923"/>
          </a:xfrm>
          <a:prstGeom prst="bentConnector2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98684ECA-2952-4538-BD4F-7C99FC07D478}"/>
              </a:ext>
            </a:extLst>
          </p:cNvPr>
          <p:cNvCxnSpPr>
            <a:cxnSpLocks/>
            <a:stCxn id="17" idx="2"/>
            <a:endCxn id="12" idx="3"/>
          </p:cNvCxnSpPr>
          <p:nvPr/>
        </p:nvCxnSpPr>
        <p:spPr>
          <a:xfrm rot="5400000">
            <a:off x="8124519" y="5786913"/>
            <a:ext cx="1078097" cy="722128"/>
          </a:xfrm>
          <a:prstGeom prst="bentConnector2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28832E9-2F97-415C-B244-6F2F18A5EBC0}"/>
              </a:ext>
            </a:extLst>
          </p:cNvPr>
          <p:cNvCxnSpPr>
            <a:stCxn id="29" idx="2"/>
            <a:endCxn id="30" idx="0"/>
          </p:cNvCxnSpPr>
          <p:nvPr/>
        </p:nvCxnSpPr>
        <p:spPr>
          <a:xfrm>
            <a:off x="5345113" y="5217735"/>
            <a:ext cx="1" cy="229991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 : coins arrondis 16">
            <a:extLst>
              <a:ext uri="{FF2B5EF4-FFF2-40B4-BE49-F238E27FC236}">
                <a16:creationId xmlns:a16="http://schemas.microsoft.com/office/drawing/2014/main" id="{C0C23407-A956-4FAE-BC54-367F0253DBB9}"/>
              </a:ext>
            </a:extLst>
          </p:cNvPr>
          <p:cNvSpPr/>
          <p:nvPr/>
        </p:nvSpPr>
        <p:spPr>
          <a:xfrm>
            <a:off x="230026" y="3772447"/>
            <a:ext cx="2860066" cy="2064453"/>
          </a:xfrm>
          <a:prstGeom prst="roundRect">
            <a:avLst>
              <a:gd name="adj" fmla="val 1318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4550" algn="ctr">
              <a:spcBef>
                <a:spcPts val="600"/>
              </a:spcBef>
            </a:pP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Sharing your dataset </a:t>
            </a:r>
            <a:b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</a:b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on your own website does not make it </a:t>
            </a:r>
            <a:r>
              <a:rPr lang="en-US" sz="1600" b="1" dirty="0">
                <a:solidFill>
                  <a:schemeClr val="tx1"/>
                </a:solidFill>
                <a:latin typeface="Gotham Narrow Medium" pitchFamily="2" charset="0"/>
              </a:rPr>
              <a:t>open data</a:t>
            </a: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.</a:t>
            </a:r>
          </a:p>
          <a:p>
            <a:pPr marL="44550" algn="ctr">
              <a:spcBef>
                <a:spcPts val="600"/>
              </a:spcBef>
            </a:pP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Select a </a:t>
            </a:r>
            <a:r>
              <a:rPr lang="en-US" sz="1600" b="1" dirty="0">
                <a:solidFill>
                  <a:schemeClr val="tx1"/>
                </a:solidFill>
                <a:latin typeface="Gotham Narrow Medium" pitchFamily="2" charset="0"/>
              </a:rPr>
              <a:t>license</a:t>
            </a: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 for your dataset and pick a FAIR data </a:t>
            </a:r>
            <a:r>
              <a:rPr lang="en-US" sz="1600" b="1" dirty="0">
                <a:solidFill>
                  <a:schemeClr val="tx1"/>
                </a:solidFill>
                <a:latin typeface="Gotham Narrow Medium" pitchFamily="2" charset="0"/>
              </a:rPr>
              <a:t>repository</a:t>
            </a:r>
            <a:r>
              <a:rPr lang="en-US" sz="1600" dirty="0">
                <a:solidFill>
                  <a:schemeClr val="tx1"/>
                </a:solidFill>
                <a:latin typeface="Gotham Narrow Medium" pitchFamily="2" charset="0"/>
              </a:rPr>
              <a:t> to host it so it can be reused.</a:t>
            </a:r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7A9550E7-6030-4FD2-BD60-D2D7302D583C}"/>
              </a:ext>
            </a:extLst>
          </p:cNvPr>
          <p:cNvCxnSpPr>
            <a:cxnSpLocks/>
            <a:stCxn id="37" idx="2"/>
            <a:endCxn id="16" idx="1"/>
          </p:cNvCxnSpPr>
          <p:nvPr/>
        </p:nvCxnSpPr>
        <p:spPr>
          <a:xfrm rot="16200000" flipH="1">
            <a:off x="1598251" y="5898707"/>
            <a:ext cx="853125" cy="729509"/>
          </a:xfrm>
          <a:prstGeom prst="bentConnector2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23E447AC-5942-491E-A83D-CEDFA347562D}"/>
              </a:ext>
            </a:extLst>
          </p:cNvPr>
          <p:cNvCxnSpPr>
            <a:cxnSpLocks/>
            <a:stCxn id="12" idx="3"/>
            <a:endCxn id="22" idx="0"/>
          </p:cNvCxnSpPr>
          <p:nvPr/>
        </p:nvCxnSpPr>
        <p:spPr>
          <a:xfrm>
            <a:off x="8302503" y="6687026"/>
            <a:ext cx="724734" cy="502323"/>
          </a:xfrm>
          <a:prstGeom prst="bentConnector2">
            <a:avLst/>
          </a:prstGeom>
          <a:ln w="1905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D598E459-104A-4B76-A775-0FE48B4FAE6A}"/>
              </a:ext>
            </a:extLst>
          </p:cNvPr>
          <p:cNvCxnSpPr>
            <a:cxnSpLocks/>
            <a:stCxn id="13" idx="3"/>
            <a:endCxn id="22" idx="2"/>
          </p:cNvCxnSpPr>
          <p:nvPr/>
        </p:nvCxnSpPr>
        <p:spPr>
          <a:xfrm flipV="1">
            <a:off x="8302503" y="8408387"/>
            <a:ext cx="724734" cy="443876"/>
          </a:xfrm>
          <a:prstGeom prst="bentConnector2">
            <a:avLst/>
          </a:prstGeom>
          <a:ln w="1905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Rectangle : coins arrondis 16">
            <a:extLst>
              <a:ext uri="{FF2B5EF4-FFF2-40B4-BE49-F238E27FC236}">
                <a16:creationId xmlns:a16="http://schemas.microsoft.com/office/drawing/2014/main" id="{A9EF16E5-74A7-44F2-BD21-96B0A9707243}"/>
              </a:ext>
            </a:extLst>
          </p:cNvPr>
          <p:cNvSpPr/>
          <p:nvPr/>
        </p:nvSpPr>
        <p:spPr>
          <a:xfrm>
            <a:off x="230025" y="7186312"/>
            <a:ext cx="2860066" cy="1222075"/>
          </a:xfrm>
          <a:prstGeom prst="roundRect">
            <a:avLst>
              <a:gd name="adj" fmla="val 13187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550" algn="ctr">
              <a:spcBef>
                <a:spcPts val="600"/>
              </a:spcBef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 Narrow Medium" pitchFamily="2" charset="0"/>
              </a:rPr>
              <a:t>What can be legally shared and preserved may differ.</a:t>
            </a:r>
          </a:p>
          <a:p>
            <a:pPr marL="44550" algn="ctr">
              <a:spcBef>
                <a:spcPts val="600"/>
              </a:spcBef>
            </a:pPr>
            <a:r>
              <a:rPr lang="en-US" sz="16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Narrow Medium" pitchFamily="2" charset="0"/>
              </a:rPr>
              <a:t>“As open as possible, </a:t>
            </a:r>
            <a:br>
              <a:rPr lang="en-US" sz="16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Narrow Medium" pitchFamily="2" charset="0"/>
              </a:rPr>
            </a:br>
            <a:r>
              <a:rPr lang="en-US" sz="16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Gotham Narrow Medium" pitchFamily="2" charset="0"/>
              </a:rPr>
              <a:t>as closed as necessary.”</a:t>
            </a:r>
          </a:p>
        </p:txBody>
      </p:sp>
      <p:cxnSp>
        <p:nvCxnSpPr>
          <p:cNvPr id="129" name="Connector: Elbow 128">
            <a:extLst>
              <a:ext uri="{FF2B5EF4-FFF2-40B4-BE49-F238E27FC236}">
                <a16:creationId xmlns:a16="http://schemas.microsoft.com/office/drawing/2014/main" id="{E7670AA6-5823-48CB-92D5-121869205E9D}"/>
              </a:ext>
            </a:extLst>
          </p:cNvPr>
          <p:cNvCxnSpPr>
            <a:stCxn id="30" idx="3"/>
            <a:endCxn id="12" idx="0"/>
          </p:cNvCxnSpPr>
          <p:nvPr/>
        </p:nvCxnSpPr>
        <p:spPr>
          <a:xfrm>
            <a:off x="6258184" y="5716510"/>
            <a:ext cx="1022160" cy="701732"/>
          </a:xfrm>
          <a:prstGeom prst="bentConnector2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702E1A61-4583-44DF-98AF-D95EB17E2A75}"/>
              </a:ext>
            </a:extLst>
          </p:cNvPr>
          <p:cNvCxnSpPr>
            <a:stCxn id="12" idx="2"/>
            <a:endCxn id="13" idx="0"/>
          </p:cNvCxnSpPr>
          <p:nvPr/>
        </p:nvCxnSpPr>
        <p:spPr>
          <a:xfrm>
            <a:off x="7280344" y="6955809"/>
            <a:ext cx="0" cy="1627670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or: Elbow 134">
            <a:extLst>
              <a:ext uri="{FF2B5EF4-FFF2-40B4-BE49-F238E27FC236}">
                <a16:creationId xmlns:a16="http://schemas.microsoft.com/office/drawing/2014/main" id="{BCCE1DC7-80F8-40DF-AC09-1F41E93B104D}"/>
              </a:ext>
            </a:extLst>
          </p:cNvPr>
          <p:cNvCxnSpPr>
            <a:stCxn id="13" idx="2"/>
            <a:endCxn id="14" idx="3"/>
          </p:cNvCxnSpPr>
          <p:nvPr/>
        </p:nvCxnSpPr>
        <p:spPr>
          <a:xfrm rot="5400000">
            <a:off x="6393955" y="8985275"/>
            <a:ext cx="750619" cy="1022160"/>
          </a:xfrm>
          <a:prstGeom prst="bentConnector2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ctor: Elbow 136">
            <a:extLst>
              <a:ext uri="{FF2B5EF4-FFF2-40B4-BE49-F238E27FC236}">
                <a16:creationId xmlns:a16="http://schemas.microsoft.com/office/drawing/2014/main" id="{49329859-1801-45F3-BE62-7EBE6FC65620}"/>
              </a:ext>
            </a:extLst>
          </p:cNvPr>
          <p:cNvCxnSpPr>
            <a:stCxn id="14" idx="1"/>
            <a:endCxn id="15" idx="2"/>
          </p:cNvCxnSpPr>
          <p:nvPr/>
        </p:nvCxnSpPr>
        <p:spPr>
          <a:xfrm rot="10800000">
            <a:off x="3411470" y="9118363"/>
            <a:ext cx="1020572" cy="753302"/>
          </a:xfrm>
          <a:prstGeom prst="bentConnector2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A547042E-D05E-4263-BF83-A48875C7C5E1}"/>
              </a:ext>
            </a:extLst>
          </p:cNvPr>
          <p:cNvCxnSpPr>
            <a:stCxn id="15" idx="0"/>
            <a:endCxn id="16" idx="2"/>
          </p:cNvCxnSpPr>
          <p:nvPr/>
        </p:nvCxnSpPr>
        <p:spPr>
          <a:xfrm flipV="1">
            <a:off x="3411470" y="6958808"/>
            <a:ext cx="258" cy="1621988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ctor: Elbow 140">
            <a:extLst>
              <a:ext uri="{FF2B5EF4-FFF2-40B4-BE49-F238E27FC236}">
                <a16:creationId xmlns:a16="http://schemas.microsoft.com/office/drawing/2014/main" id="{D6EADFD3-407A-4C70-8A2A-05AC6B6BEBFD}"/>
              </a:ext>
            </a:extLst>
          </p:cNvPr>
          <p:cNvCxnSpPr>
            <a:stCxn id="16" idx="0"/>
            <a:endCxn id="30" idx="1"/>
          </p:cNvCxnSpPr>
          <p:nvPr/>
        </p:nvCxnSpPr>
        <p:spPr>
          <a:xfrm rot="5400000" flipH="1" flipV="1">
            <a:off x="3569520" y="5558719"/>
            <a:ext cx="704731" cy="1020315"/>
          </a:xfrm>
          <a:prstGeom prst="bentConnector2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ctor: Elbow 183">
            <a:extLst>
              <a:ext uri="{FF2B5EF4-FFF2-40B4-BE49-F238E27FC236}">
                <a16:creationId xmlns:a16="http://schemas.microsoft.com/office/drawing/2014/main" id="{EAC36C1B-D5B4-46EE-8E0D-A47B5A521843}"/>
              </a:ext>
            </a:extLst>
          </p:cNvPr>
          <p:cNvCxnSpPr>
            <a:cxnSpLocks/>
            <a:stCxn id="16" idx="1"/>
            <a:endCxn id="114" idx="0"/>
          </p:cNvCxnSpPr>
          <p:nvPr/>
        </p:nvCxnSpPr>
        <p:spPr>
          <a:xfrm rot="10800000" flipV="1">
            <a:off x="1660058" y="6690024"/>
            <a:ext cx="729510" cy="496287"/>
          </a:xfrm>
          <a:prstGeom prst="bentConnector2">
            <a:avLst/>
          </a:prstGeom>
          <a:ln w="1905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ctor: Elbow 185">
            <a:extLst>
              <a:ext uri="{FF2B5EF4-FFF2-40B4-BE49-F238E27FC236}">
                <a16:creationId xmlns:a16="http://schemas.microsoft.com/office/drawing/2014/main" id="{614AB0AA-5F88-4B89-9503-2D05B2D877FA}"/>
              </a:ext>
            </a:extLst>
          </p:cNvPr>
          <p:cNvCxnSpPr>
            <a:cxnSpLocks/>
            <a:stCxn id="15" idx="1"/>
            <a:endCxn id="114" idx="2"/>
          </p:cNvCxnSpPr>
          <p:nvPr/>
        </p:nvCxnSpPr>
        <p:spPr>
          <a:xfrm rot="10800000">
            <a:off x="1660058" y="8408388"/>
            <a:ext cx="729252" cy="441193"/>
          </a:xfrm>
          <a:prstGeom prst="bentConnector2">
            <a:avLst/>
          </a:prstGeom>
          <a:ln w="19050">
            <a:solidFill>
              <a:schemeClr val="accent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7" name="Rectangle : coins arrondis 16">
            <a:extLst>
              <a:ext uri="{FF2B5EF4-FFF2-40B4-BE49-F238E27FC236}">
                <a16:creationId xmlns:a16="http://schemas.microsoft.com/office/drawing/2014/main" id="{B21EAA2D-E6EC-4E91-A718-242F595AC56B}"/>
              </a:ext>
            </a:extLst>
          </p:cNvPr>
          <p:cNvSpPr/>
          <p:nvPr/>
        </p:nvSpPr>
        <p:spPr>
          <a:xfrm>
            <a:off x="1415249" y="2410825"/>
            <a:ext cx="8058151" cy="935625"/>
          </a:xfrm>
          <a:prstGeom prst="roundRect">
            <a:avLst>
              <a:gd name="adj" fmla="val 13187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4550" algn="ctr">
              <a:spcBef>
                <a:spcPts val="600"/>
              </a:spcBef>
            </a:pPr>
            <a:r>
              <a:rPr lang="en-US" sz="1600" dirty="0">
                <a:solidFill>
                  <a:schemeClr val="bg1"/>
                </a:solidFill>
                <a:latin typeface="Gotham Narrow Medium" pitchFamily="2" charset="0"/>
              </a:rPr>
              <a:t>By integrating proper research data management practices throughout a project, </a:t>
            </a:r>
            <a:br>
              <a:rPr lang="en-US" sz="1600" dirty="0">
                <a:solidFill>
                  <a:schemeClr val="bg1"/>
                </a:solidFill>
                <a:latin typeface="Gotham Narrow Medium" pitchFamily="2" charset="0"/>
              </a:rPr>
            </a:br>
            <a:r>
              <a:rPr lang="en-US" sz="1600" dirty="0">
                <a:solidFill>
                  <a:schemeClr val="bg1"/>
                </a:solidFill>
                <a:latin typeface="Gotham Narrow Medium" pitchFamily="2" charset="0"/>
              </a:rPr>
              <a:t>your shared </a:t>
            </a:r>
            <a:r>
              <a:rPr lang="en-US" sz="1600" b="1" dirty="0">
                <a:solidFill>
                  <a:schemeClr val="bg1"/>
                </a:solidFill>
                <a:latin typeface="Gotham Narrow Medium" pitchFamily="2" charset="0"/>
              </a:rPr>
              <a:t>open data </a:t>
            </a:r>
            <a:r>
              <a:rPr lang="en-US" sz="1600" dirty="0">
                <a:solidFill>
                  <a:schemeClr val="bg1"/>
                </a:solidFill>
                <a:latin typeface="Gotham Narrow Medium" pitchFamily="2" charset="0"/>
              </a:rPr>
              <a:t>can be reused in later projects by yourself or other researchers. </a:t>
            </a:r>
            <a:br>
              <a:rPr lang="en-US" sz="1600" dirty="0">
                <a:solidFill>
                  <a:schemeClr val="bg1"/>
                </a:solidFill>
                <a:latin typeface="Gotham Narrow Medium" pitchFamily="2" charset="0"/>
              </a:rPr>
            </a:br>
            <a:r>
              <a:rPr lang="en-US" sz="1600" dirty="0">
                <a:solidFill>
                  <a:schemeClr val="bg1"/>
                </a:solidFill>
                <a:latin typeface="Gotham Narrow Medium" pitchFamily="2" charset="0"/>
              </a:rPr>
              <a:t>These good practices also support the </a:t>
            </a:r>
            <a:r>
              <a:rPr lang="en-US" sz="1600" b="1" dirty="0">
                <a:solidFill>
                  <a:schemeClr val="bg1"/>
                </a:solidFill>
                <a:latin typeface="Gotham Narrow Medium" pitchFamily="2" charset="0"/>
              </a:rPr>
              <a:t>replicability</a:t>
            </a:r>
            <a:r>
              <a:rPr lang="en-US" sz="1600" dirty="0">
                <a:solidFill>
                  <a:schemeClr val="bg1"/>
                </a:solidFill>
                <a:latin typeface="Gotham Narrow Medium" pitchFamily="2" charset="0"/>
              </a:rPr>
              <a:t> of your research.</a:t>
            </a:r>
          </a:p>
        </p:txBody>
      </p:sp>
      <p:sp>
        <p:nvSpPr>
          <p:cNvPr id="191" name="ZoneTexte 31">
            <a:extLst>
              <a:ext uri="{FF2B5EF4-FFF2-40B4-BE49-F238E27FC236}">
                <a16:creationId xmlns:a16="http://schemas.microsoft.com/office/drawing/2014/main" id="{01647D49-12F0-4742-AB01-4A64D3C2064D}"/>
              </a:ext>
            </a:extLst>
          </p:cNvPr>
          <p:cNvSpPr txBox="1"/>
          <p:nvPr/>
        </p:nvSpPr>
        <p:spPr>
          <a:xfrm>
            <a:off x="4166278" y="7322496"/>
            <a:ext cx="2350986" cy="967621"/>
          </a:xfrm>
          <a:prstGeom prst="roundRect">
            <a:avLst>
              <a:gd name="adj" fmla="val 25360"/>
            </a:avLst>
          </a:prstGeom>
          <a:solidFill>
            <a:schemeClr val="accent6"/>
          </a:solidFill>
          <a:ln w="19050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Gotham Narrow Bold" pitchFamily="2" charset="0"/>
              </a:rPr>
              <a:t>Research Data Management</a:t>
            </a:r>
            <a:endParaRPr lang="fr-CH" sz="2400" dirty="0">
              <a:solidFill>
                <a:schemeClr val="bg1"/>
              </a:solidFill>
              <a:latin typeface="Gotham Narrow Bold" pitchFamily="2" charset="0"/>
            </a:endParaRPr>
          </a:p>
        </p:txBody>
      </p:sp>
      <p:sp>
        <p:nvSpPr>
          <p:cNvPr id="47" name="Rectangle : coins arrondis 16">
            <a:extLst>
              <a:ext uri="{FF2B5EF4-FFF2-40B4-BE49-F238E27FC236}">
                <a16:creationId xmlns:a16="http://schemas.microsoft.com/office/drawing/2014/main" id="{8A69E238-9273-4E01-ADFB-0F8DFB141592}"/>
              </a:ext>
            </a:extLst>
          </p:cNvPr>
          <p:cNvSpPr/>
          <p:nvPr/>
        </p:nvSpPr>
        <p:spPr>
          <a:xfrm>
            <a:off x="7595738" y="11459913"/>
            <a:ext cx="2852573" cy="1635173"/>
          </a:xfrm>
          <a:prstGeom prst="roundRect">
            <a:avLst>
              <a:gd name="adj" fmla="val 13187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44550" algn="ctr">
              <a:spcBef>
                <a:spcPts val="600"/>
              </a:spcBef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 Narrow Bold" pitchFamily="2" charset="0"/>
              </a:rPr>
              <a:t>Register for our session Introduction to RDM</a:t>
            </a:r>
          </a:p>
          <a:p>
            <a:pPr marL="44550">
              <a:spcBef>
                <a:spcPts val="600"/>
              </a:spcBef>
              <a:tabLst>
                <a:tab pos="808038" algn="l"/>
              </a:tabLst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 Narrow Medium" pitchFamily="2" charset="0"/>
              </a:rPr>
              <a:t>	Mon. 12 February 12,	10:15-11:00 (online)</a:t>
            </a:r>
            <a:b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 Narrow Medium" pitchFamily="2" charset="0"/>
              </a:rPr>
            </a:b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 Narrow Medium" pitchFamily="2" charset="0"/>
              </a:rPr>
              <a:t>	w/ G. Pasquier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B6A10D0-F246-4125-B9DE-C543C12DFBD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6283" y="12143068"/>
            <a:ext cx="717602" cy="71760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1187243B-7D8D-400B-9B7A-3F44C37C072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280" y="12245570"/>
            <a:ext cx="717602" cy="717602"/>
          </a:xfrm>
          <a:prstGeom prst="rect">
            <a:avLst/>
          </a:prstGeom>
        </p:spPr>
      </p:pic>
      <p:sp>
        <p:nvSpPr>
          <p:cNvPr id="50" name="Rectangle : coins arrondis 16">
            <a:extLst>
              <a:ext uri="{FF2B5EF4-FFF2-40B4-BE49-F238E27FC236}">
                <a16:creationId xmlns:a16="http://schemas.microsoft.com/office/drawing/2014/main" id="{F403B919-F18F-4D66-B607-B7E6603AD73E}"/>
              </a:ext>
            </a:extLst>
          </p:cNvPr>
          <p:cNvSpPr/>
          <p:nvPr/>
        </p:nvSpPr>
        <p:spPr>
          <a:xfrm>
            <a:off x="5352163" y="13591926"/>
            <a:ext cx="2532911" cy="1000309"/>
          </a:xfrm>
          <a:prstGeom prst="roundRect">
            <a:avLst>
              <a:gd name="adj" fmla="val 1318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550">
              <a:spcBef>
                <a:spcPts val="600"/>
              </a:spcBef>
              <a:tabLst>
                <a:tab pos="812800" algn="l"/>
              </a:tabLst>
            </a:pPr>
            <a:r>
              <a:rPr lang="en-US" sz="2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 Narrow Bold" pitchFamily="2" charset="0"/>
              </a:rPr>
              <a:t>	</a:t>
            </a:r>
          </a:p>
          <a:p>
            <a:pPr marL="44550">
              <a:spcBef>
                <a:spcPts val="600"/>
              </a:spcBef>
              <a:tabLst>
                <a:tab pos="812800" algn="l"/>
              </a:tabLst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 Narrow Bold" pitchFamily="2" charset="0"/>
              </a:rPr>
              <a:t>	IHEID Research Data </a:t>
            </a:r>
            <a:b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 Narrow Bold" pitchFamily="2" charset="0"/>
              </a:rPr>
            </a:b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 Narrow Bold" pitchFamily="2" charset="0"/>
              </a:rPr>
              <a:t>	Management Guide</a:t>
            </a:r>
          </a:p>
          <a:p>
            <a:pPr marL="44550">
              <a:lnSpc>
                <a:spcPct val="200000"/>
              </a:lnSpc>
              <a:spcBef>
                <a:spcPts val="600"/>
              </a:spcBef>
              <a:tabLst>
                <a:tab pos="812800" algn="l"/>
              </a:tabLst>
            </a:pP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Gotham Narrow Medium" pitchFamily="2" charset="0"/>
              </a:rPr>
              <a:t>https://libguides.graduateinstitute.ch/rdm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F82AA559-340C-454F-9233-536D8AF9D0C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061" y="13665638"/>
            <a:ext cx="653914" cy="653914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50ECB2EC-0D50-4753-9890-4BE9B1A2A6B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7253" y="958160"/>
            <a:ext cx="1170897" cy="1236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250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2342</TotalTime>
  <Words>382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Gotham Narrow Bold</vt:lpstr>
      <vt:lpstr>Gotham Narrow Medium</vt:lpstr>
      <vt:lpstr>Gotham Narrow Thin</vt:lpstr>
      <vt:lpstr>Gotham Narrow Ultra</vt:lpstr>
      <vt:lpstr>Office Theme</vt:lpstr>
      <vt:lpstr>PowerPoint Presentation</vt:lpstr>
    </vt:vector>
  </TitlesOfParts>
  <Company>IHEID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Guillaume Pasquier</dc:creator>
  <cp:lastModifiedBy>Pasquier Guillaume</cp:lastModifiedBy>
  <cp:revision>152</cp:revision>
  <cp:lastPrinted>2024-01-18T12:47:16Z</cp:lastPrinted>
  <dcterms:created xsi:type="dcterms:W3CDTF">2023-09-28T11:22:23Z</dcterms:created>
  <dcterms:modified xsi:type="dcterms:W3CDTF">2024-01-26T13:47:24Z</dcterms:modified>
</cp:coreProperties>
</file>