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ppt/tags/tag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4.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purl.oclc.org/ooxml/officeDocument/relationships/metadata/thumbnail" Target="docProps/thumbnail.jpeg"/><Relationship Id="rId1" Type="http://purl.oclc.org/ooxml/officeDocument/relationships/officeDocument" Target="ppt/presentation.xml"/><Relationship Id="rId4" Type="http://purl.oclc.org/ooxml/officeDocument/relationships/extendedProperties" Target="docProps/app.xml"/></Relationships>
</file>

<file path=ppt/presentation.xml><?xml version="1.0" encoding="utf-8"?>
<p:presentation xmlns:a="http://purl.oclc.org/ooxml/drawingml/main" xmlns:r="http://purl.oclc.org/ooxml/officeDocument/relationships" xmlns:p="http://purl.oclc.org/ooxml/presentationml/main" embedTrueTypeFonts="1" conformance="strict">
  <p:sldMasterIdLst>
    <p:sldMasterId id="2147483648" r:id="rId1"/>
  </p:sldMasterIdLst>
  <p:notesMasterIdLst>
    <p:notesMasterId r:id="rId39"/>
  </p:notesMasterIdLst>
  <p:sldIdLst>
    <p:sldId id="256" r:id="rId2"/>
    <p:sldId id="694" r:id="rId3"/>
    <p:sldId id="695" r:id="rId4"/>
    <p:sldId id="696" r:id="rId5"/>
    <p:sldId id="690" r:id="rId6"/>
    <p:sldId id="659" r:id="rId7"/>
    <p:sldId id="535" r:id="rId8"/>
    <p:sldId id="699" r:id="rId9"/>
    <p:sldId id="647" r:id="rId10"/>
    <p:sldId id="637" r:id="rId11"/>
    <p:sldId id="639" r:id="rId12"/>
    <p:sldId id="682" r:id="rId13"/>
    <p:sldId id="641" r:id="rId14"/>
    <p:sldId id="648" r:id="rId15"/>
    <p:sldId id="652" r:id="rId16"/>
    <p:sldId id="655" r:id="rId17"/>
    <p:sldId id="656" r:id="rId18"/>
    <p:sldId id="661" r:id="rId19"/>
    <p:sldId id="657" r:id="rId20"/>
    <p:sldId id="683" r:id="rId21"/>
    <p:sldId id="681" r:id="rId22"/>
    <p:sldId id="643" r:id="rId23"/>
    <p:sldId id="697" r:id="rId24"/>
    <p:sldId id="640" r:id="rId25"/>
    <p:sldId id="698" r:id="rId26"/>
    <p:sldId id="700" r:id="rId27"/>
    <p:sldId id="701" r:id="rId28"/>
    <p:sldId id="649" r:id="rId29"/>
    <p:sldId id="660" r:id="rId30"/>
    <p:sldId id="674" r:id="rId31"/>
    <p:sldId id="676" r:id="rId32"/>
    <p:sldId id="667" r:id="rId33"/>
    <p:sldId id="679" r:id="rId34"/>
    <p:sldId id="671" r:id="rId35"/>
    <p:sldId id="672" r:id="rId36"/>
    <p:sldId id="665" r:id="rId37"/>
    <p:sldId id="489" r:id="rId38"/>
  </p:sldIdLst>
  <p:sldSz cx="12192000" cy="6858000"/>
  <p:notesSz cx="6858000" cy="9144000"/>
  <p:embeddedFontLst>
    <p:embeddedFont>
      <p:font typeface="Calibri" panose="020F0502020204030204" pitchFamily="34" charset="0"/>
      <p:regular r:id="rId40"/>
      <p:bold r:id="rId41"/>
      <p:italic r:id="rId42"/>
      <p:boldItalic r:id="rId43"/>
    </p:embeddedFont>
    <p:embeddedFont>
      <p:font typeface="Metropolis" panose="00000500000000000000" pitchFamily="2"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843B62C1-EA3D-4C96-AA3B-08056E3307EA}">
          <p14:sldIdLst>
            <p14:sldId id="256"/>
            <p14:sldId id="694"/>
            <p14:sldId id="695"/>
            <p14:sldId id="696"/>
            <p14:sldId id="690"/>
            <p14:sldId id="659"/>
            <p14:sldId id="535"/>
            <p14:sldId id="699"/>
          </p14:sldIdLst>
        </p14:section>
        <p14:section name="words matter" id="{DDC6DE07-E89C-4A44-866E-A20F88AA9851}">
          <p14:sldIdLst>
            <p14:sldId id="647"/>
            <p14:sldId id="637"/>
            <p14:sldId id="639"/>
            <p14:sldId id="682"/>
            <p14:sldId id="641"/>
          </p14:sldIdLst>
        </p14:section>
        <p14:section name="outcomes matter" id="{9DB1B967-C8ED-4C86-9970-5744C21D900D}">
          <p14:sldIdLst>
            <p14:sldId id="648"/>
            <p14:sldId id="652"/>
            <p14:sldId id="655"/>
            <p14:sldId id="656"/>
            <p14:sldId id="661"/>
            <p14:sldId id="657"/>
            <p14:sldId id="683"/>
            <p14:sldId id="681"/>
            <p14:sldId id="643"/>
            <p14:sldId id="697"/>
            <p14:sldId id="640"/>
            <p14:sldId id="698"/>
            <p14:sldId id="700"/>
            <p14:sldId id="701"/>
          </p14:sldIdLst>
        </p14:section>
        <p14:section name="AI in open science" id="{427FD63A-851A-4936-97E4-92F7C2AAC502}">
          <p14:sldIdLst>
            <p14:sldId id="649"/>
            <p14:sldId id="660"/>
            <p14:sldId id="674"/>
            <p14:sldId id="676"/>
            <p14:sldId id="667"/>
            <p14:sldId id="679"/>
            <p14:sldId id="671"/>
            <p14:sldId id="672"/>
          </p14:sldIdLst>
        </p14:section>
        <p14:section name="end" id="{B0313CBF-9F4B-450D-BDF6-0EE618860F4B}">
          <p14:sldIdLst>
            <p14:sldId id="665"/>
            <p14:sldId id="489"/>
          </p14:sldIdLst>
        </p14:section>
      </p14:sectionLst>
    </p:ext>
    <p:ext uri="{EFAFB233-063F-42B5-8137-9DF3F51BA10A}">
      <p15:sldGuideLst xmlns:p15="http://schemas.microsoft.com/office/powerpoint/2012/main"/>
    </p:ext>
  </p:extLst>
</p:presentation>
</file>

<file path=ppt/commentAuthors.xml><?xml version="1.0" encoding="utf-8"?>
<p:cmAuthorLst xmlns:a="http://purl.oclc.org/ooxml/drawingml/main" xmlns:r="http://purl.oclc.org/ooxml/officeDocument/relationships" xmlns:p="http://purl.oclc.org/ooxml/presentationml/main">
  <p:cmAuthor id="1" name="Pen-Yuan Hsing" initials="PYH" lastIdx="2" clrIdx="0">
    <p:extLst>
      <p:ext uri="{19B8F6BF-5375-455C-9EA6-DF929625EA0E}">
        <p15:presenceInfo xmlns:p15="http://schemas.microsoft.com/office/powerpoint/2012/main" userId="Pen-Yuan Hsing" providerId="None"/>
      </p:ext>
    </p:extLst>
  </p:cmAuthor>
</p:cmAuthorLst>
</file>

<file path=ppt/presProps.xml><?xml version="1.0" encoding="utf-8"?>
<p:presentationPr xmlns:a="http://purl.oclc.org/ooxml/drawingml/main" xmlns:r="http://purl.oclc.org/ooxml/officeDocument/relationships" xmlns:p="http://purl.oclc.org/ooxml/presentationml/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1B1B1B"/>
    <a:srgbClr val="FDFCFD"/>
    <a:srgbClr val="0F2539"/>
    <a:srgbClr val="106EF9"/>
    <a:srgbClr val="191919"/>
    <a:srgbClr val="000000"/>
    <a:srgbClr val="FFFEFF"/>
    <a:srgbClr val="FDFDFF"/>
    <a:srgbClr val="FEF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purl.oclc.org/ooxml/drawingml/main" def="{5C22544A-7EE6-4342-B048-85BDC9FD1C3A}"/>
</file>

<file path=ppt/viewProps.xml><?xml version="1.0" encoding="utf-8"?>
<p:viewPr xmlns:a="http://purl.oclc.org/ooxml/drawingml/main" xmlns:r="http://purl.oclc.org/ooxml/officeDocument/relationships" xmlns:p="http://purl.oclc.org/ooxml/presentationml/main" lastView="sldThumbnailView">
  <p:normalViewPr>
    <p:restoredLeft sz="15.465%" autoAdjust="0"/>
    <p:restoredTop sz="74.248%" autoAdjust="0"/>
  </p:normalViewPr>
  <p:slideViewPr>
    <p:cSldViewPr snapToGrid="0">
      <p:cViewPr varScale="1">
        <p:scale>
          <a:sx n="73" d="100"/>
          <a:sy n="73" d="100"/>
        </p:scale>
        <p:origin x="384"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purl.oclc.org/ooxml/officeDocument/relationships/slide" Target="slides/slide12.xml"/><Relationship Id="rId18" Type="http://purl.oclc.org/ooxml/officeDocument/relationships/slide" Target="slides/slide17.xml"/><Relationship Id="rId26" Type="http://purl.oclc.org/ooxml/officeDocument/relationships/slide" Target="slides/slide25.xml"/><Relationship Id="rId39" Type="http://purl.oclc.org/ooxml/officeDocument/relationships/notesMaster" Target="notesMasters/notesMaster1.xml"/><Relationship Id="rId21" Type="http://purl.oclc.org/ooxml/officeDocument/relationships/slide" Target="slides/slide20.xml"/><Relationship Id="rId34" Type="http://purl.oclc.org/ooxml/officeDocument/relationships/slide" Target="slides/slide33.xml"/><Relationship Id="rId42" Type="http://purl.oclc.org/ooxml/officeDocument/relationships/font" Target="fonts/font3.fntdata"/><Relationship Id="rId47" Type="http://purl.oclc.org/ooxml/officeDocument/relationships/font" Target="fonts/font8.fntdata"/><Relationship Id="rId50" Type="http://purl.oclc.org/ooxml/officeDocument/relationships/viewProps" Target="viewProps.xml"/><Relationship Id="rId7" Type="http://purl.oclc.org/ooxml/officeDocument/relationships/slide" Target="slides/slide6.xml"/><Relationship Id="rId2" Type="http://purl.oclc.org/ooxml/officeDocument/relationships/slide" Target="slides/slide1.xml"/><Relationship Id="rId16" Type="http://purl.oclc.org/ooxml/officeDocument/relationships/slide" Target="slides/slide15.xml"/><Relationship Id="rId29" Type="http://purl.oclc.org/ooxml/officeDocument/relationships/slide" Target="slides/slide28.xml"/><Relationship Id="rId11" Type="http://purl.oclc.org/ooxml/officeDocument/relationships/slide" Target="slides/slide10.xml"/><Relationship Id="rId24" Type="http://purl.oclc.org/ooxml/officeDocument/relationships/slide" Target="slides/slide23.xml"/><Relationship Id="rId32" Type="http://purl.oclc.org/ooxml/officeDocument/relationships/slide" Target="slides/slide31.xml"/><Relationship Id="rId37" Type="http://purl.oclc.org/ooxml/officeDocument/relationships/slide" Target="slides/slide36.xml"/><Relationship Id="rId40" Type="http://purl.oclc.org/ooxml/officeDocument/relationships/font" Target="fonts/font1.fntdata"/><Relationship Id="rId45" Type="http://purl.oclc.org/ooxml/officeDocument/relationships/font" Target="fonts/font6.fntdata"/><Relationship Id="rId5" Type="http://purl.oclc.org/ooxml/officeDocument/relationships/slide" Target="slides/slide4.xml"/><Relationship Id="rId15" Type="http://purl.oclc.org/ooxml/officeDocument/relationships/slide" Target="slides/slide14.xml"/><Relationship Id="rId23" Type="http://purl.oclc.org/ooxml/officeDocument/relationships/slide" Target="slides/slide22.xml"/><Relationship Id="rId28" Type="http://purl.oclc.org/ooxml/officeDocument/relationships/slide" Target="slides/slide27.xml"/><Relationship Id="rId36" Type="http://purl.oclc.org/ooxml/officeDocument/relationships/slide" Target="slides/slide35.xml"/><Relationship Id="rId49" Type="http://purl.oclc.org/ooxml/officeDocument/relationships/presProps" Target="presProps.xml"/><Relationship Id="rId10" Type="http://purl.oclc.org/ooxml/officeDocument/relationships/slide" Target="slides/slide9.xml"/><Relationship Id="rId19" Type="http://purl.oclc.org/ooxml/officeDocument/relationships/slide" Target="slides/slide18.xml"/><Relationship Id="rId31" Type="http://purl.oclc.org/ooxml/officeDocument/relationships/slide" Target="slides/slide30.xml"/><Relationship Id="rId44" Type="http://purl.oclc.org/ooxml/officeDocument/relationships/font" Target="fonts/font5.fntdata"/><Relationship Id="rId52" Type="http://purl.oclc.org/ooxml/officeDocument/relationships/tableStyles" Target="tableStyles.xml"/><Relationship Id="rId4" Type="http://purl.oclc.org/ooxml/officeDocument/relationships/slide" Target="slides/slide3.xml"/><Relationship Id="rId9" Type="http://purl.oclc.org/ooxml/officeDocument/relationships/slide" Target="slides/slide8.xml"/><Relationship Id="rId14" Type="http://purl.oclc.org/ooxml/officeDocument/relationships/slide" Target="slides/slide13.xml"/><Relationship Id="rId22" Type="http://purl.oclc.org/ooxml/officeDocument/relationships/slide" Target="slides/slide21.xml"/><Relationship Id="rId27" Type="http://purl.oclc.org/ooxml/officeDocument/relationships/slide" Target="slides/slide26.xml"/><Relationship Id="rId30" Type="http://purl.oclc.org/ooxml/officeDocument/relationships/slide" Target="slides/slide29.xml"/><Relationship Id="rId35" Type="http://purl.oclc.org/ooxml/officeDocument/relationships/slide" Target="slides/slide34.xml"/><Relationship Id="rId43" Type="http://purl.oclc.org/ooxml/officeDocument/relationships/font" Target="fonts/font4.fntdata"/><Relationship Id="rId48" Type="http://purl.oclc.org/ooxml/officeDocument/relationships/commentAuthors" Target="commentAuthors.xml"/><Relationship Id="rId8" Type="http://purl.oclc.org/ooxml/officeDocument/relationships/slide" Target="slides/slide7.xml"/><Relationship Id="rId51" Type="http://purl.oclc.org/ooxml/officeDocument/relationships/theme" Target="theme/theme1.xml"/><Relationship Id="rId3" Type="http://purl.oclc.org/ooxml/officeDocument/relationships/slide" Target="slides/slide2.xml"/><Relationship Id="rId12" Type="http://purl.oclc.org/ooxml/officeDocument/relationships/slide" Target="slides/slide11.xml"/><Relationship Id="rId17" Type="http://purl.oclc.org/ooxml/officeDocument/relationships/slide" Target="slides/slide16.xml"/><Relationship Id="rId25" Type="http://purl.oclc.org/ooxml/officeDocument/relationships/slide" Target="slides/slide24.xml"/><Relationship Id="rId33" Type="http://purl.oclc.org/ooxml/officeDocument/relationships/slide" Target="slides/slide32.xml"/><Relationship Id="rId38" Type="http://purl.oclc.org/ooxml/officeDocument/relationships/slide" Target="slides/slide37.xml"/><Relationship Id="rId46" Type="http://purl.oclc.org/ooxml/officeDocument/relationships/font" Target="fonts/font7.fntdata"/><Relationship Id="rId20" Type="http://purl.oclc.org/ooxml/officeDocument/relationships/slide" Target="slides/slide19.xml"/><Relationship Id="rId41" Type="http://purl.oclc.org/ooxml/officeDocument/relationships/font" Target="fonts/font2.fntdata"/><Relationship Id="rId1" Type="http://purl.oclc.org/ooxml/officeDocument/relationships/slideMaster" Target="slideMasters/slideMaster1.xml"/><Relationship Id="rId6" Type="http://purl.oclc.org/ooxml/officeDocument/relationships/slide" Target="slides/slide5.xml"/></Relationships>
</file>

<file path=ppt/notesMasters/_rels/notesMaster1.xml.rels><?xml version="1.0" encoding="UTF-8" standalone="yes"?>
<Relationships xmlns="http://schemas.openxmlformats.org/package/2006/relationships"><Relationship Id="rId1" Type="http://purl.oclc.org/ooxml/officeDocument/relationships/theme" Target="../theme/theme2.xml"/></Relationships>
</file>

<file path=ppt/notesMasters/notesMaster1.xml><?xml version="1.0" encoding="utf-8"?>
<p:notesMaster xmlns:a="http://purl.oclc.org/ooxml/drawingml/main" xmlns:r="http://purl.oclc.org/ooxml/officeDocument/relationships" xmlns:p="http://purl.oclc.org/ooxml/presentationml/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2BA856-A9D7-4D3D-9F08-F7484DF077E8}" type="datetimeFigureOut">
              <a:rPr lang="en-GB" smtClean="0"/>
              <a:t>27/06/2024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DE052D-2111-4FEC-93E6-A769448A764D}" type="slidenum">
              <a:rPr lang="en-GB" smtClean="0"/>
              <a:t>‹#›</a:t>
            </a:fld>
            <a:endParaRPr lang="en-GB"/>
          </a:p>
        </p:txBody>
      </p:sp>
    </p:spTree>
    <p:extLst>
      <p:ext uri="{BB962C8B-B14F-4D97-AF65-F5344CB8AC3E}">
        <p14:creationId xmlns:p14="http://schemas.microsoft.com/office/powerpoint/2010/main" val="1785669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purl.oclc.org/ooxml/officeDocument/relationships/slide" Target="../slides/slide1.xml"/><Relationship Id="rId1" Type="http://purl.oclc.org/ooxml/officeDocument/relationships/notesMaster" Target="../notesMasters/notesMaster1.xml"/></Relationships>
</file>

<file path=ppt/notesSlides/_rels/notesSlide10.xml.rels><?xml version="1.0" encoding="UTF-8" standalone="yes"?>
<Relationships xmlns="http://schemas.openxmlformats.org/package/2006/relationships"><Relationship Id="rId2" Type="http://purl.oclc.org/ooxml/officeDocument/relationships/slide" Target="../slides/slide10.xml"/><Relationship Id="rId1" Type="http://purl.oclc.org/ooxml/officeDocument/relationships/notesMaster" Target="../notesMasters/notesMaster1.xml"/></Relationships>
</file>

<file path=ppt/notesSlides/_rels/notesSlide11.xml.rels><?xml version="1.0" encoding="UTF-8" standalone="yes"?>
<Relationships xmlns="http://schemas.openxmlformats.org/package/2006/relationships"><Relationship Id="rId2" Type="http://purl.oclc.org/ooxml/officeDocument/relationships/slide" Target="../slides/slide11.xml"/><Relationship Id="rId1" Type="http://purl.oclc.org/ooxml/officeDocument/relationships/notesMaster" Target="../notesMasters/notesMaster1.xml"/></Relationships>
</file>

<file path=ppt/notesSlides/_rels/notesSlide12.xml.rels><?xml version="1.0" encoding="UTF-8" standalone="yes"?>
<Relationships xmlns="http://schemas.openxmlformats.org/package/2006/relationships"><Relationship Id="rId2" Type="http://purl.oclc.org/ooxml/officeDocument/relationships/slide" Target="../slides/slide12.xml"/><Relationship Id="rId1" Type="http://purl.oclc.org/ooxml/officeDocument/relationships/notesMaster" Target="../notesMasters/notesMaster1.xml"/></Relationships>
</file>

<file path=ppt/notesSlides/_rels/notesSlide13.xml.rels><?xml version="1.0" encoding="UTF-8" standalone="yes"?>
<Relationships xmlns="http://schemas.openxmlformats.org/package/2006/relationships"><Relationship Id="rId2" Type="http://purl.oclc.org/ooxml/officeDocument/relationships/slide" Target="../slides/slide13.xml"/><Relationship Id="rId1" Type="http://purl.oclc.org/ooxml/officeDocument/relationships/notesMaster" Target="../notesMasters/notesMaster1.xml"/></Relationships>
</file>

<file path=ppt/notesSlides/_rels/notesSlide14.xml.rels><?xml version="1.0" encoding="UTF-8" standalone="yes"?>
<Relationships xmlns="http://schemas.openxmlformats.org/package/2006/relationships"><Relationship Id="rId2" Type="http://purl.oclc.org/ooxml/officeDocument/relationships/slide" Target="../slides/slide14.xml"/><Relationship Id="rId1" Type="http://purl.oclc.org/ooxml/officeDocument/relationships/notesMaster" Target="../notesMasters/notesMaster1.xml"/></Relationships>
</file>

<file path=ppt/notesSlides/_rels/notesSlide15.xml.rels><?xml version="1.0" encoding="UTF-8" standalone="yes"?>
<Relationships xmlns="http://schemas.openxmlformats.org/package/2006/relationships"><Relationship Id="rId2" Type="http://purl.oclc.org/ooxml/officeDocument/relationships/slide" Target="../slides/slide15.xml"/><Relationship Id="rId1" Type="http://purl.oclc.org/ooxml/officeDocument/relationships/notesMaster" Target="../notesMasters/notesMaster1.xml"/></Relationships>
</file>

<file path=ppt/notesSlides/_rels/notesSlide16.xml.rels><?xml version="1.0" encoding="UTF-8" standalone="yes"?>
<Relationships xmlns="http://schemas.openxmlformats.org/package/2006/relationships"><Relationship Id="rId2" Type="http://purl.oclc.org/ooxml/officeDocument/relationships/slide" Target="../slides/slide16.xml"/><Relationship Id="rId1" Type="http://purl.oclc.org/ooxml/officeDocument/relationships/notesMaster" Target="../notesMasters/notesMaster1.xml"/></Relationships>
</file>

<file path=ppt/notesSlides/_rels/notesSlide17.xml.rels><?xml version="1.0" encoding="UTF-8" standalone="yes"?>
<Relationships xmlns="http://schemas.openxmlformats.org/package/2006/relationships"><Relationship Id="rId2" Type="http://purl.oclc.org/ooxml/officeDocument/relationships/slide" Target="../slides/slide17.xml"/><Relationship Id="rId1" Type="http://purl.oclc.org/ooxml/officeDocument/relationships/notesMaster" Target="../notesMasters/notesMaster1.xml"/></Relationships>
</file>

<file path=ppt/notesSlides/_rels/notesSlide18.xml.rels><?xml version="1.0" encoding="UTF-8" standalone="yes"?>
<Relationships xmlns="http://schemas.openxmlformats.org/package/2006/relationships"><Relationship Id="rId2" Type="http://purl.oclc.org/ooxml/officeDocument/relationships/slide" Target="../slides/slide18.xml"/><Relationship Id="rId1" Type="http://purl.oclc.org/ooxml/officeDocument/relationships/notesMaster" Target="../notesMasters/notesMaster1.xml"/></Relationships>
</file>

<file path=ppt/notesSlides/_rels/notesSlide19.xml.rels><?xml version="1.0" encoding="UTF-8" standalone="yes"?>
<Relationships xmlns="http://schemas.openxmlformats.org/package/2006/relationships"><Relationship Id="rId2" Type="http://purl.oclc.org/ooxml/officeDocument/relationships/slide" Target="../slides/slide19.xml"/><Relationship Id="rId1" Type="http://purl.oclc.org/ooxml/officeDocument/relationships/notesMaster" Target="../notesMasters/notesMaster1.xml"/></Relationships>
</file>

<file path=ppt/notesSlides/_rels/notesSlide2.xml.rels><?xml version="1.0" encoding="UTF-8" standalone="yes"?>
<Relationships xmlns="http://schemas.openxmlformats.org/package/2006/relationships"><Relationship Id="rId2" Type="http://purl.oclc.org/ooxml/officeDocument/relationships/slide" Target="../slides/slide2.xml"/><Relationship Id="rId1" Type="http://purl.oclc.org/ooxml/officeDocument/relationships/notesMaster" Target="../notesMasters/notesMaster1.xml"/></Relationships>
</file>

<file path=ppt/notesSlides/_rels/notesSlide20.xml.rels><?xml version="1.0" encoding="UTF-8" standalone="yes"?>
<Relationships xmlns="http://schemas.openxmlformats.org/package/2006/relationships"><Relationship Id="rId2" Type="http://purl.oclc.org/ooxml/officeDocument/relationships/slide" Target="../slides/slide20.xml"/><Relationship Id="rId1" Type="http://purl.oclc.org/ooxml/officeDocument/relationships/notesMaster" Target="../notesMasters/notesMaster1.xml"/></Relationships>
</file>

<file path=ppt/notesSlides/_rels/notesSlide21.xml.rels><?xml version="1.0" encoding="UTF-8" standalone="yes"?>
<Relationships xmlns="http://schemas.openxmlformats.org/package/2006/relationships"><Relationship Id="rId2" Type="http://purl.oclc.org/ooxml/officeDocument/relationships/slide" Target="../slides/slide21.xml"/><Relationship Id="rId1" Type="http://purl.oclc.org/ooxml/officeDocument/relationships/notesMaster" Target="../notesMasters/notesMaster1.xml"/></Relationships>
</file>

<file path=ppt/notesSlides/_rels/notesSlide22.xml.rels><?xml version="1.0" encoding="UTF-8" standalone="yes"?>
<Relationships xmlns="http://schemas.openxmlformats.org/package/2006/relationships"><Relationship Id="rId2" Type="http://purl.oclc.org/ooxml/officeDocument/relationships/slide" Target="../slides/slide22.xml"/><Relationship Id="rId1" Type="http://purl.oclc.org/ooxml/officeDocument/relationships/notesMaster" Target="../notesMasters/notesMaster1.xml"/></Relationships>
</file>

<file path=ppt/notesSlides/_rels/notesSlide23.xml.rels><?xml version="1.0" encoding="UTF-8" standalone="yes"?>
<Relationships xmlns="http://schemas.openxmlformats.org/package/2006/relationships"><Relationship Id="rId2" Type="http://purl.oclc.org/ooxml/officeDocument/relationships/slide" Target="../slides/slide23.xml"/><Relationship Id="rId1" Type="http://purl.oclc.org/ooxml/officeDocument/relationships/notesMaster" Target="../notesMasters/notesMaster1.xml"/></Relationships>
</file>

<file path=ppt/notesSlides/_rels/notesSlide24.xml.rels><?xml version="1.0" encoding="UTF-8" standalone="yes"?>
<Relationships xmlns="http://schemas.openxmlformats.org/package/2006/relationships"><Relationship Id="rId2" Type="http://purl.oclc.org/ooxml/officeDocument/relationships/slide" Target="../slides/slide24.xml"/><Relationship Id="rId1" Type="http://purl.oclc.org/ooxml/officeDocument/relationships/notesMaster" Target="../notesMasters/notesMaster1.xml"/></Relationships>
</file>

<file path=ppt/notesSlides/_rels/notesSlide25.xml.rels><?xml version="1.0" encoding="UTF-8" standalone="yes"?>
<Relationships xmlns="http://schemas.openxmlformats.org/package/2006/relationships"><Relationship Id="rId2" Type="http://purl.oclc.org/ooxml/officeDocument/relationships/slide" Target="../slides/slide27.xml"/><Relationship Id="rId1" Type="http://purl.oclc.org/ooxml/officeDocument/relationships/notesMaster" Target="../notesMasters/notesMaster1.xml"/></Relationships>
</file>

<file path=ppt/notesSlides/_rels/notesSlide26.xml.rels><?xml version="1.0" encoding="UTF-8" standalone="yes"?>
<Relationships xmlns="http://schemas.openxmlformats.org/package/2006/relationships"><Relationship Id="rId2" Type="http://purl.oclc.org/ooxml/officeDocument/relationships/slide" Target="../slides/slide28.xml"/><Relationship Id="rId1" Type="http://purl.oclc.org/ooxml/officeDocument/relationships/notesMaster" Target="../notesMasters/notesMaster1.xml"/></Relationships>
</file>

<file path=ppt/notesSlides/_rels/notesSlide27.xml.rels><?xml version="1.0" encoding="UTF-8" standalone="yes"?>
<Relationships xmlns="http://schemas.openxmlformats.org/package/2006/relationships"><Relationship Id="rId2" Type="http://purl.oclc.org/ooxml/officeDocument/relationships/slide" Target="../slides/slide29.xml"/><Relationship Id="rId1" Type="http://purl.oclc.org/ooxml/officeDocument/relationships/notesMaster" Target="../notesMasters/notesMaster1.xml"/></Relationships>
</file>

<file path=ppt/notesSlides/_rels/notesSlide28.xml.rels><?xml version="1.0" encoding="UTF-8" standalone="yes"?>
<Relationships xmlns="http://schemas.openxmlformats.org/package/2006/relationships"><Relationship Id="rId2" Type="http://purl.oclc.org/ooxml/officeDocument/relationships/slide" Target="../slides/slide30.xml"/><Relationship Id="rId1" Type="http://purl.oclc.org/ooxml/officeDocument/relationships/notesMaster" Target="../notesMasters/notesMaster1.xml"/></Relationships>
</file>

<file path=ppt/notesSlides/_rels/notesSlide29.xml.rels><?xml version="1.0" encoding="UTF-8" standalone="yes"?>
<Relationships xmlns="http://schemas.openxmlformats.org/package/2006/relationships"><Relationship Id="rId2" Type="http://purl.oclc.org/ooxml/officeDocument/relationships/slide" Target="../slides/slide31.xml"/><Relationship Id="rId1" Type="http://purl.oclc.org/ooxml/officeDocument/relationships/notesMaster" Target="../notesMasters/notesMaster1.xml"/></Relationships>
</file>

<file path=ppt/notesSlides/_rels/notesSlide3.xml.rels><?xml version="1.0" encoding="UTF-8" standalone="yes"?>
<Relationships xmlns="http://schemas.openxmlformats.org/package/2006/relationships"><Relationship Id="rId2" Type="http://purl.oclc.org/ooxml/officeDocument/relationships/slide" Target="../slides/slide3.xml"/><Relationship Id="rId1" Type="http://purl.oclc.org/ooxml/officeDocument/relationships/notesMaster" Target="../notesMasters/notesMaster1.xml"/></Relationships>
</file>

<file path=ppt/notesSlides/_rels/notesSlide30.xml.rels><?xml version="1.0" encoding="UTF-8" standalone="yes"?>
<Relationships xmlns="http://schemas.openxmlformats.org/package/2006/relationships"><Relationship Id="rId2" Type="http://purl.oclc.org/ooxml/officeDocument/relationships/slide" Target="../slides/slide32.xml"/><Relationship Id="rId1" Type="http://purl.oclc.org/ooxml/officeDocument/relationships/notesMaster" Target="../notesMasters/notesMaster1.xml"/></Relationships>
</file>

<file path=ppt/notesSlides/_rels/notesSlide31.xml.rels><?xml version="1.0" encoding="UTF-8" standalone="yes"?>
<Relationships xmlns="http://schemas.openxmlformats.org/package/2006/relationships"><Relationship Id="rId2" Type="http://purl.oclc.org/ooxml/officeDocument/relationships/slide" Target="../slides/slide33.xml"/><Relationship Id="rId1" Type="http://purl.oclc.org/ooxml/officeDocument/relationships/notesMaster" Target="../notesMasters/notesMaster1.xml"/></Relationships>
</file>

<file path=ppt/notesSlides/_rels/notesSlide32.xml.rels><?xml version="1.0" encoding="UTF-8" standalone="yes"?>
<Relationships xmlns="http://schemas.openxmlformats.org/package/2006/relationships"><Relationship Id="rId2" Type="http://purl.oclc.org/ooxml/officeDocument/relationships/slide" Target="../slides/slide34.xml"/><Relationship Id="rId1" Type="http://purl.oclc.org/ooxml/officeDocument/relationships/notesMaster" Target="../notesMasters/notesMaster1.xml"/></Relationships>
</file>

<file path=ppt/notesSlides/_rels/notesSlide33.xml.rels><?xml version="1.0" encoding="UTF-8" standalone="yes"?>
<Relationships xmlns="http://schemas.openxmlformats.org/package/2006/relationships"><Relationship Id="rId2" Type="http://purl.oclc.org/ooxml/officeDocument/relationships/slide" Target="../slides/slide35.xml"/><Relationship Id="rId1" Type="http://purl.oclc.org/ooxml/officeDocument/relationships/notesMaster" Target="../notesMasters/notesMaster1.xml"/></Relationships>
</file>

<file path=ppt/notesSlides/_rels/notesSlide34.xml.rels><?xml version="1.0" encoding="UTF-8" standalone="yes"?>
<Relationships xmlns="http://schemas.openxmlformats.org/package/2006/relationships"><Relationship Id="rId2" Type="http://purl.oclc.org/ooxml/officeDocument/relationships/slide" Target="../slides/slide36.xml"/><Relationship Id="rId1" Type="http://purl.oclc.org/ooxml/officeDocument/relationships/notesMaster" Target="../notesMasters/notesMaster1.xml"/></Relationships>
</file>

<file path=ppt/notesSlides/_rels/notesSlide35.xml.rels><?xml version="1.0" encoding="UTF-8" standalone="yes"?>
<Relationships xmlns="http://schemas.openxmlformats.org/package/2006/relationships"><Relationship Id="rId2" Type="http://purl.oclc.org/ooxml/officeDocument/relationships/slide" Target="../slides/slide37.xml"/><Relationship Id="rId1" Type="http://purl.oclc.org/ooxml/officeDocument/relationships/notesMaster" Target="../notesMasters/notesMaster1.xml"/></Relationships>
</file>

<file path=ppt/notesSlides/_rels/notesSlide4.xml.rels><?xml version="1.0" encoding="UTF-8" standalone="yes"?>
<Relationships xmlns="http://schemas.openxmlformats.org/package/2006/relationships"><Relationship Id="rId2" Type="http://purl.oclc.org/ooxml/officeDocument/relationships/slide" Target="../slides/slide4.xml"/><Relationship Id="rId1" Type="http://purl.oclc.org/ooxml/officeDocument/relationships/notesMaster" Target="../notesMasters/notesMaster1.xml"/></Relationships>
</file>

<file path=ppt/notesSlides/_rels/notesSlide5.xml.rels><?xml version="1.0" encoding="UTF-8" standalone="yes"?>
<Relationships xmlns="http://schemas.openxmlformats.org/package/2006/relationships"><Relationship Id="rId2" Type="http://purl.oclc.org/ooxml/officeDocument/relationships/slide" Target="../slides/slide5.xml"/><Relationship Id="rId1" Type="http://purl.oclc.org/ooxml/officeDocument/relationships/notesMaster" Target="../notesMasters/notesMaster1.xml"/></Relationships>
</file>

<file path=ppt/notesSlides/_rels/notesSlide6.xml.rels><?xml version="1.0" encoding="UTF-8" standalone="yes"?>
<Relationships xmlns="http://schemas.openxmlformats.org/package/2006/relationships"><Relationship Id="rId2" Type="http://purl.oclc.org/ooxml/officeDocument/relationships/slide" Target="../slides/slide6.xml"/><Relationship Id="rId1" Type="http://purl.oclc.org/ooxml/officeDocument/relationships/notesMaster" Target="../notesMasters/notesMaster1.xml"/></Relationships>
</file>

<file path=ppt/notesSlides/_rels/notesSlide7.xml.rels><?xml version="1.0" encoding="UTF-8" standalone="yes"?>
<Relationships xmlns="http://schemas.openxmlformats.org/package/2006/relationships"><Relationship Id="rId2" Type="http://purl.oclc.org/ooxml/officeDocument/relationships/slide" Target="../slides/slide7.xml"/><Relationship Id="rId1" Type="http://purl.oclc.org/ooxml/officeDocument/relationships/notesMaster" Target="../notesMasters/notesMaster1.xml"/></Relationships>
</file>

<file path=ppt/notesSlides/_rels/notesSlide8.xml.rels><?xml version="1.0" encoding="UTF-8" standalone="yes"?>
<Relationships xmlns="http://schemas.openxmlformats.org/package/2006/relationships"><Relationship Id="rId2" Type="http://purl.oclc.org/ooxml/officeDocument/relationships/slide" Target="../slides/slide8.xml"/><Relationship Id="rId1" Type="http://purl.oclc.org/ooxml/officeDocument/relationships/notesMaster" Target="../notesMasters/notesMaster1.xml"/></Relationships>
</file>

<file path=ppt/notesSlides/_rels/notesSlide9.xml.rels><?xml version="1.0" encoding="UTF-8" standalone="yes"?>
<Relationships xmlns="http://schemas.openxmlformats.org/package/2006/relationships"><Relationship Id="rId2" Type="http://purl.oclc.org/ooxml/officeDocument/relationships/slide" Target="../slides/slide9.xml"/><Relationship Id="rId1" Type="http://purl.oclc.org/ooxml/officeDocument/relationships/notesMaster" Target="../notesMasters/notesMaster1.xml"/></Relationships>
</file>

<file path=ppt/notesSlides/notesSlide1.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
              </a:lnSpc>
              <a:spcBef>
                <a:spcPts val="0"/>
              </a:spcBef>
              <a:spcAft>
                <a:spcPts val="0"/>
              </a:spcAft>
              <a:buClrTx/>
              <a:buSzTx/>
              <a:buFontTx/>
              <a:buNone/>
              <a:tabLst/>
              <a:defRPr/>
            </a:pPr>
            <a:r>
              <a:rPr lang="en-US" b="0" dirty="0">
                <a:solidFill>
                  <a:srgbClr val="BEBABF"/>
                </a:solidFill>
                <a:effectLst/>
                <a:latin typeface="+mn-lt"/>
              </a:rPr>
              <a:t>Thanks for the introduction. I originally developed this talk with my colleague Jennifer Ding at the Alan Turing Institute to do some reflection on so-called AI technologies, go beyond the hype, and think more deeply on what are the issues we should really think about. And for today, I’ve tweaked this talk to also address how some of these issues relate to reproducibility in scientific research. And there’s really useful work going on in this space. For example…</a:t>
            </a:r>
          </a:p>
        </p:txBody>
      </p:sp>
      <p:sp>
        <p:nvSpPr>
          <p:cNvPr id="4" name="Slide Number Placeholder 3"/>
          <p:cNvSpPr>
            <a:spLocks noGrp="1"/>
          </p:cNvSpPr>
          <p:nvPr>
            <p:ph type="sldNum" sz="quarter" idx="5"/>
          </p:nvPr>
        </p:nvSpPr>
        <p:spPr/>
        <p:txBody>
          <a:bodyPr/>
          <a:lstStyle/>
          <a:p>
            <a:fld id="{42DE052D-2111-4FEC-93E6-A769448A764D}" type="slidenum">
              <a:rPr lang="en-GB" smtClean="0"/>
              <a:t>1</a:t>
            </a:fld>
            <a:endParaRPr lang="en-GB"/>
          </a:p>
        </p:txBody>
      </p:sp>
    </p:spTree>
    <p:extLst>
      <p:ext uri="{BB962C8B-B14F-4D97-AF65-F5344CB8AC3E}">
        <p14:creationId xmlns:p14="http://schemas.microsoft.com/office/powerpoint/2010/main" val="2024985470"/>
      </p:ext>
    </p:extLst>
  </p:cSld>
  <p:clrMapOvr>
    <a:masterClrMapping/>
  </p:clrMapOvr>
</p:notes>
</file>

<file path=ppt/notesSlides/notesSlide10.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context of open science, there are calls for open source AI that is transparent, </a:t>
            </a:r>
            <a:r>
              <a:rPr lang="en-US" dirty="0" err="1"/>
              <a:t>reusuable</a:t>
            </a:r>
            <a:r>
              <a:rPr lang="en-US" dirty="0"/>
              <a:t>, reproducible by others. I agree with this, but what counts as open source or open AI is also not clearly defined.</a:t>
            </a:r>
          </a:p>
        </p:txBody>
      </p:sp>
      <p:sp>
        <p:nvSpPr>
          <p:cNvPr id="4" name="Slide Number Placeholder 3"/>
          <p:cNvSpPr>
            <a:spLocks noGrp="1"/>
          </p:cNvSpPr>
          <p:nvPr>
            <p:ph type="sldNum" sz="quarter" idx="5"/>
          </p:nvPr>
        </p:nvSpPr>
        <p:spPr/>
        <p:txBody>
          <a:bodyPr/>
          <a:lstStyle/>
          <a:p>
            <a:fld id="{42DE052D-2111-4FEC-93E6-A769448A764D}" type="slidenum">
              <a:rPr lang="en-GB" smtClean="0"/>
              <a:t>10</a:t>
            </a:fld>
            <a:endParaRPr lang="en-GB"/>
          </a:p>
        </p:txBody>
      </p:sp>
    </p:spTree>
    <p:extLst>
      <p:ext uri="{BB962C8B-B14F-4D97-AF65-F5344CB8AC3E}">
        <p14:creationId xmlns:p14="http://schemas.microsoft.com/office/powerpoint/2010/main" val="2808180514"/>
      </p:ext>
    </p:extLst>
  </p:cSld>
  <p:clrMapOvr>
    <a:masterClrMapping/>
  </p:clrMapOvr>
</p:notes>
</file>

<file path=ppt/notesSlides/notesSlide11.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year Meta released a large language model called Llama 2 and marketed it as open source. However, the license for Llama 2 actually came with many restrictions on who can use it and how they can use it. We can agree with disagree with these restrictions, but these restrictions mean that Llama 2 is categorically not open source as it has been widely defined for software.</a:t>
            </a:r>
          </a:p>
        </p:txBody>
      </p:sp>
      <p:sp>
        <p:nvSpPr>
          <p:cNvPr id="4" name="Slide Number Placeholder 3"/>
          <p:cNvSpPr>
            <a:spLocks noGrp="1"/>
          </p:cNvSpPr>
          <p:nvPr>
            <p:ph type="sldNum" sz="quarter" idx="5"/>
          </p:nvPr>
        </p:nvSpPr>
        <p:spPr/>
        <p:txBody>
          <a:bodyPr/>
          <a:lstStyle/>
          <a:p>
            <a:fld id="{42DE052D-2111-4FEC-93E6-A769448A764D}" type="slidenum">
              <a:rPr lang="en-GB" smtClean="0"/>
              <a:t>11</a:t>
            </a:fld>
            <a:endParaRPr lang="en-GB"/>
          </a:p>
        </p:txBody>
      </p:sp>
    </p:spTree>
    <p:extLst>
      <p:ext uri="{BB962C8B-B14F-4D97-AF65-F5344CB8AC3E}">
        <p14:creationId xmlns:p14="http://schemas.microsoft.com/office/powerpoint/2010/main" val="2746057212"/>
      </p:ext>
    </p:extLst>
  </p:cSld>
  <p:clrMapOvr>
    <a:masterClrMapping/>
  </p:clrMapOvr>
</p:notes>
</file>

<file path=ppt/notesSlides/notesSlide12.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this paper by </a:t>
            </a:r>
            <a:r>
              <a:rPr lang="en-US" dirty="0" err="1"/>
              <a:t>Widder</a:t>
            </a:r>
            <a:r>
              <a:rPr lang="en-US" dirty="0"/>
              <a:t>, Whittaker, and West in 2023 about how ambiguity in words like AI and open source AI has created an opening for the big players to </a:t>
            </a:r>
            <a:r>
              <a:rPr lang="en-US" dirty="0" err="1"/>
              <a:t>openwash</a:t>
            </a:r>
            <a:r>
              <a:rPr lang="en-US" dirty="0"/>
              <a:t> their products. What happens here is that the word “open” becomes a very fuzzy term that feels good, while meaning very little at the same time. And this furthers the power that these big players hold over technology and society.</a:t>
            </a:r>
          </a:p>
        </p:txBody>
      </p:sp>
      <p:sp>
        <p:nvSpPr>
          <p:cNvPr id="4" name="Slide Number Placeholder 3"/>
          <p:cNvSpPr>
            <a:spLocks noGrp="1"/>
          </p:cNvSpPr>
          <p:nvPr>
            <p:ph type="sldNum" sz="quarter" idx="5"/>
          </p:nvPr>
        </p:nvSpPr>
        <p:spPr/>
        <p:txBody>
          <a:bodyPr/>
          <a:lstStyle/>
          <a:p>
            <a:fld id="{42DE052D-2111-4FEC-93E6-A769448A764D}" type="slidenum">
              <a:rPr lang="en-GB" smtClean="0"/>
              <a:t>12</a:t>
            </a:fld>
            <a:endParaRPr lang="en-GB"/>
          </a:p>
        </p:txBody>
      </p:sp>
    </p:spTree>
    <p:extLst>
      <p:ext uri="{BB962C8B-B14F-4D97-AF65-F5344CB8AC3E}">
        <p14:creationId xmlns:p14="http://schemas.microsoft.com/office/powerpoint/2010/main" val="2191189983"/>
      </p:ext>
    </p:extLst>
  </p:cSld>
  <p:clrMapOvr>
    <a:masterClrMapping/>
  </p:clrMapOvr>
</p:notes>
</file>

<file path=ppt/notesSlides/notesSlide13.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also cross-cutting work to collaboratively define terms like open source AI, and I believe the scientific research community should absolutely be part of this conversation. The Open Source Initiative is one of the leaders on this and I encourage everyone to check it out.</a:t>
            </a:r>
          </a:p>
          <a:p>
            <a:endParaRPr lang="en-US" dirty="0"/>
          </a:p>
          <a:p>
            <a:r>
              <a:rPr lang="en-US" dirty="0"/>
              <a:t>Having said that. Even though having clearly defined terminology can help us </a:t>
            </a:r>
            <a:r>
              <a:rPr lang="en-US" dirty="0" err="1"/>
              <a:t>conceptualise</a:t>
            </a:r>
            <a:r>
              <a:rPr lang="en-US" dirty="0"/>
              <a:t> and communicate issues around artificial intelligence…</a:t>
            </a:r>
          </a:p>
        </p:txBody>
      </p:sp>
      <p:sp>
        <p:nvSpPr>
          <p:cNvPr id="4" name="Slide Number Placeholder 3"/>
          <p:cNvSpPr>
            <a:spLocks noGrp="1"/>
          </p:cNvSpPr>
          <p:nvPr>
            <p:ph type="sldNum" sz="quarter" idx="5"/>
          </p:nvPr>
        </p:nvSpPr>
        <p:spPr/>
        <p:txBody>
          <a:bodyPr/>
          <a:lstStyle/>
          <a:p>
            <a:fld id="{42DE052D-2111-4FEC-93E6-A769448A764D}" type="slidenum">
              <a:rPr lang="en-GB" smtClean="0"/>
              <a:t>13</a:t>
            </a:fld>
            <a:endParaRPr lang="en-GB"/>
          </a:p>
        </p:txBody>
      </p:sp>
    </p:spTree>
    <p:extLst>
      <p:ext uri="{BB962C8B-B14F-4D97-AF65-F5344CB8AC3E}">
        <p14:creationId xmlns:p14="http://schemas.microsoft.com/office/powerpoint/2010/main" val="1194181247"/>
      </p:ext>
    </p:extLst>
  </p:cSld>
  <p:clrMapOvr>
    <a:masterClrMapping/>
  </p:clrMapOvr>
</p:notes>
</file>

<file path=ppt/notesSlides/notesSlide14.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
              </a:lnSpc>
              <a:spcBef>
                <a:spcPts val="0"/>
              </a:spcBef>
              <a:spcAft>
                <a:spcPts val="0"/>
              </a:spcAft>
              <a:buClrTx/>
              <a:buSzTx/>
              <a:buFontTx/>
              <a:buNone/>
              <a:tabLst/>
              <a:defRPr/>
            </a:pPr>
            <a:r>
              <a:rPr lang="en-GB" b="0" dirty="0">
                <a:solidFill>
                  <a:srgbClr val="BEBABF"/>
                </a:solidFill>
                <a:effectLst/>
                <a:latin typeface="Calibri" panose="020F0502020204030204" pitchFamily="34" charset="0"/>
                <a:cs typeface="Calibri" panose="020F0502020204030204" pitchFamily="34" charset="0"/>
              </a:rPr>
              <a:t>…and outcomes also matter. And once again, there is a lot of work in this space on topics like reproducibility which is important in scientific research, to others like democracy, trustworthiness, inclusion, accountability, to safety. </a:t>
            </a:r>
          </a:p>
        </p:txBody>
      </p:sp>
      <p:sp>
        <p:nvSpPr>
          <p:cNvPr id="4" name="Slide Number Placeholder 3"/>
          <p:cNvSpPr>
            <a:spLocks noGrp="1"/>
          </p:cNvSpPr>
          <p:nvPr>
            <p:ph type="sldNum" sz="quarter" idx="5"/>
          </p:nvPr>
        </p:nvSpPr>
        <p:spPr/>
        <p:txBody>
          <a:bodyPr/>
          <a:lstStyle/>
          <a:p>
            <a:fld id="{5CB6D403-6AFB-487E-8534-4A9AFF913DDA}" type="slidenum">
              <a:rPr lang="en-GB" smtClean="0"/>
              <a:t>14</a:t>
            </a:fld>
            <a:endParaRPr lang="en-GB"/>
          </a:p>
        </p:txBody>
      </p:sp>
    </p:spTree>
    <p:extLst>
      <p:ext uri="{BB962C8B-B14F-4D97-AF65-F5344CB8AC3E}">
        <p14:creationId xmlns:p14="http://schemas.microsoft.com/office/powerpoint/2010/main" val="4156826083"/>
      </p:ext>
    </p:extLst>
  </p:cSld>
  <p:clrMapOvr>
    <a:masterClrMapping/>
  </p:clrMapOvr>
</p:notes>
</file>

<file path=ppt/notesSlides/notesSlide15.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make things more concrete, I want to focus on a real world example which </a:t>
            </a:r>
            <a:r>
              <a:rPr lang="en-GB" b="0" dirty="0">
                <a:solidFill>
                  <a:srgbClr val="BEBABF"/>
                </a:solidFill>
                <a:effectLst/>
                <a:latin typeface="+mn-lt"/>
              </a:rPr>
              <a:t>challenges us to think more deeply about what outcomes we want to see. To make this point…</a:t>
            </a:r>
            <a:endParaRPr lang="en-US" dirty="0"/>
          </a:p>
        </p:txBody>
      </p:sp>
      <p:sp>
        <p:nvSpPr>
          <p:cNvPr id="4" name="Slide Number Placeholder 3"/>
          <p:cNvSpPr>
            <a:spLocks noGrp="1"/>
          </p:cNvSpPr>
          <p:nvPr>
            <p:ph type="sldNum" sz="quarter" idx="5"/>
          </p:nvPr>
        </p:nvSpPr>
        <p:spPr/>
        <p:txBody>
          <a:bodyPr/>
          <a:lstStyle/>
          <a:p>
            <a:fld id="{42DE052D-2111-4FEC-93E6-A769448A764D}" type="slidenum">
              <a:rPr lang="en-GB" smtClean="0"/>
              <a:t>15</a:t>
            </a:fld>
            <a:endParaRPr lang="en-GB"/>
          </a:p>
        </p:txBody>
      </p:sp>
    </p:spTree>
    <p:extLst>
      <p:ext uri="{BB962C8B-B14F-4D97-AF65-F5344CB8AC3E}">
        <p14:creationId xmlns:p14="http://schemas.microsoft.com/office/powerpoint/2010/main" val="3952171883"/>
      </p:ext>
    </p:extLst>
  </p:cSld>
  <p:clrMapOvr>
    <a:masterClrMapping/>
  </p:clrMapOvr>
</p:notes>
</file>

<file path=ppt/notesSlides/notesSlide16.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should </a:t>
            </a:r>
            <a:r>
              <a:rPr lang="en-US" dirty="0" err="1"/>
              <a:t>realise</a:t>
            </a:r>
            <a:r>
              <a:rPr lang="en-US" dirty="0"/>
              <a:t> that what’s often called “artificial intelligence” is foundationally similar to spell check. In this case, your typing input is fed into a statistical model that suggests the correct spelling for a word. Now, I know this is simplifying things a bit, and not to </a:t>
            </a:r>
            <a:r>
              <a:rPr lang="en-US" dirty="0" err="1"/>
              <a:t>minimise</a:t>
            </a:r>
            <a:r>
              <a:rPr lang="en-US" dirty="0"/>
              <a:t> the amazing math and computer science research that went into it, but…</a:t>
            </a:r>
          </a:p>
        </p:txBody>
      </p:sp>
      <p:sp>
        <p:nvSpPr>
          <p:cNvPr id="4" name="Slide Number Placeholder 3"/>
          <p:cNvSpPr>
            <a:spLocks noGrp="1"/>
          </p:cNvSpPr>
          <p:nvPr>
            <p:ph type="sldNum" sz="quarter" idx="5"/>
          </p:nvPr>
        </p:nvSpPr>
        <p:spPr/>
        <p:txBody>
          <a:bodyPr/>
          <a:lstStyle/>
          <a:p>
            <a:fld id="{42DE052D-2111-4FEC-93E6-A769448A764D}" type="slidenum">
              <a:rPr lang="en-GB" smtClean="0"/>
              <a:t>16</a:t>
            </a:fld>
            <a:endParaRPr lang="en-GB"/>
          </a:p>
        </p:txBody>
      </p:sp>
    </p:spTree>
    <p:extLst>
      <p:ext uri="{BB962C8B-B14F-4D97-AF65-F5344CB8AC3E}">
        <p14:creationId xmlns:p14="http://schemas.microsoft.com/office/powerpoint/2010/main" val="2959414362"/>
      </p:ext>
    </p:extLst>
  </p:cSld>
  <p:clrMapOvr>
    <a:masterClrMapping/>
  </p:clrMapOvr>
</p:notes>
</file>

<file path=ppt/notesSlides/notesSlide17.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large language models underlying much of generative AI today is – on a high level – an autocorrect that runs some very </a:t>
            </a:r>
            <a:r>
              <a:rPr lang="en-US" dirty="0" err="1"/>
              <a:t>very</a:t>
            </a:r>
            <a:r>
              <a:rPr lang="en-US" dirty="0"/>
              <a:t> sophisticated statistics on your input to produce natural-looking outputs. It’s important to know this because enormous amounts of human </a:t>
            </a:r>
            <a:r>
              <a:rPr lang="en-US" dirty="0" err="1"/>
              <a:t>labour</a:t>
            </a:r>
            <a:r>
              <a:rPr lang="en-US" dirty="0"/>
              <a:t> goes into labelling the huge datasets used to train these models.</a:t>
            </a:r>
          </a:p>
        </p:txBody>
      </p:sp>
      <p:sp>
        <p:nvSpPr>
          <p:cNvPr id="4" name="Slide Number Placeholder 3"/>
          <p:cNvSpPr>
            <a:spLocks noGrp="1"/>
          </p:cNvSpPr>
          <p:nvPr>
            <p:ph type="sldNum" sz="quarter" idx="5"/>
          </p:nvPr>
        </p:nvSpPr>
        <p:spPr/>
        <p:txBody>
          <a:bodyPr/>
          <a:lstStyle/>
          <a:p>
            <a:fld id="{42DE052D-2111-4FEC-93E6-A769448A764D}" type="slidenum">
              <a:rPr lang="en-GB" smtClean="0"/>
              <a:t>17</a:t>
            </a:fld>
            <a:endParaRPr lang="en-GB"/>
          </a:p>
        </p:txBody>
      </p:sp>
    </p:spTree>
    <p:extLst>
      <p:ext uri="{BB962C8B-B14F-4D97-AF65-F5344CB8AC3E}">
        <p14:creationId xmlns:p14="http://schemas.microsoft.com/office/powerpoint/2010/main" val="665001482"/>
      </p:ext>
    </p:extLst>
  </p:cSld>
  <p:clrMapOvr>
    <a:masterClrMapping/>
  </p:clrMapOvr>
</p:notes>
</file>

<file path=ppt/notesSlides/notesSlide18.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because what’s behind the “artificial intelligence” façade is that many of them are sweatshop workers who manually label training data.</a:t>
            </a:r>
          </a:p>
          <a:p>
            <a:endParaRPr lang="en-US" dirty="0"/>
          </a:p>
          <a:p>
            <a:r>
              <a:rPr lang="en-US" dirty="0"/>
              <a:t>For </a:t>
            </a:r>
            <a:r>
              <a:rPr lang="en-US" dirty="0" err="1"/>
              <a:t>ChatGPT</a:t>
            </a:r>
            <a:r>
              <a:rPr lang="en-US" dirty="0"/>
              <a:t>, these sweatshop workers where hired to tag and filter text that describes extremely graphic details like sexual abuse, murder, suicide, or torture.</a:t>
            </a:r>
          </a:p>
          <a:p>
            <a:endParaRPr lang="en-US" dirty="0"/>
          </a:p>
          <a:p>
            <a:r>
              <a:rPr lang="en-US" dirty="0"/>
              <a:t>[from the article: “violence, hate speech, and sexual abuse”, “graphic detail like child sexual abuse, bestiality, murder, suicide, torture, self harm, and incest”.]</a:t>
            </a:r>
          </a:p>
        </p:txBody>
      </p:sp>
      <p:sp>
        <p:nvSpPr>
          <p:cNvPr id="4" name="Slide Number Placeholder 3"/>
          <p:cNvSpPr>
            <a:spLocks noGrp="1"/>
          </p:cNvSpPr>
          <p:nvPr>
            <p:ph type="sldNum" sz="quarter" idx="5"/>
          </p:nvPr>
        </p:nvSpPr>
        <p:spPr/>
        <p:txBody>
          <a:bodyPr/>
          <a:lstStyle/>
          <a:p>
            <a:fld id="{42DE052D-2111-4FEC-93E6-A769448A764D}" type="slidenum">
              <a:rPr lang="en-GB" smtClean="0"/>
              <a:t>18</a:t>
            </a:fld>
            <a:endParaRPr lang="en-GB"/>
          </a:p>
        </p:txBody>
      </p:sp>
    </p:spTree>
    <p:extLst>
      <p:ext uri="{BB962C8B-B14F-4D97-AF65-F5344CB8AC3E}">
        <p14:creationId xmlns:p14="http://schemas.microsoft.com/office/powerpoint/2010/main" val="3728252174"/>
      </p:ext>
    </p:extLst>
  </p:cSld>
  <p:clrMapOvr>
    <a:masterClrMapping/>
  </p:clrMapOvr>
</p:notes>
</file>

<file path=ppt/notesSlides/notesSlide19.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solidFill>
                  <a:srgbClr val="BEBABF"/>
                </a:solidFill>
                <a:effectLst/>
                <a:latin typeface="+mn-lt"/>
              </a:rPr>
              <a:t>This reminds me of how Kate Crawford tells us that so called “artificial intelligence” technologies are neither artificial nor intelligent. What we call AI is built on human labour, and it is certainly not intelligent in the way humans are. And it has become a smokescreen for deeper issues like…</a:t>
            </a:r>
          </a:p>
        </p:txBody>
      </p:sp>
      <p:sp>
        <p:nvSpPr>
          <p:cNvPr id="4" name="Slide Number Placeholder 3"/>
          <p:cNvSpPr>
            <a:spLocks noGrp="1"/>
          </p:cNvSpPr>
          <p:nvPr>
            <p:ph type="sldNum" sz="quarter" idx="5"/>
          </p:nvPr>
        </p:nvSpPr>
        <p:spPr/>
        <p:txBody>
          <a:bodyPr/>
          <a:lstStyle/>
          <a:p>
            <a:fld id="{42DE052D-2111-4FEC-93E6-A769448A764D}" type="slidenum">
              <a:rPr lang="en-GB" smtClean="0"/>
              <a:t>19</a:t>
            </a:fld>
            <a:endParaRPr lang="en-GB"/>
          </a:p>
        </p:txBody>
      </p:sp>
    </p:spTree>
    <p:extLst>
      <p:ext uri="{BB962C8B-B14F-4D97-AF65-F5344CB8AC3E}">
        <p14:creationId xmlns:p14="http://schemas.microsoft.com/office/powerpoint/2010/main" val="2995729850"/>
      </p:ext>
    </p:extLst>
  </p:cSld>
  <p:clrMapOvr>
    <a:masterClrMapping/>
  </p:clrMapOvr>
</p:notes>
</file>

<file path=ppt/notesSlides/notesSlide2.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colleague </a:t>
            </a:r>
            <a:r>
              <a:rPr lang="en-US" dirty="0" err="1"/>
              <a:t>Shern</a:t>
            </a:r>
            <a:r>
              <a:rPr lang="en-US" dirty="0"/>
              <a:t> Tee shared with me this example called Speech Schema Filling: </a:t>
            </a:r>
          </a:p>
          <a:p>
            <a:r>
              <a:rPr lang="en-US" dirty="0"/>
              <a:t>https://www.linkedin.com/posts/juliaschumann_as-part-of-the-2024-llm-hackathon-for-applications-activity-7194416033728724993-tHYj</a:t>
            </a:r>
          </a:p>
          <a:p>
            <a:endParaRPr lang="en-US" dirty="0"/>
          </a:p>
          <a:p>
            <a:r>
              <a:rPr lang="en-US" dirty="0"/>
              <a:t>This tool was developed for chemists to help them better document their experiments. How it works is that it uses speech recognition and a large language model running locally on your computer, so that you talk through each step in your experiment as you are doing it, and this tool records everything into an electronic lab notebook. </a:t>
            </a:r>
          </a:p>
          <a:p>
            <a:endParaRPr lang="en-US" dirty="0"/>
          </a:p>
          <a:p>
            <a:r>
              <a:rPr lang="en-US" dirty="0"/>
              <a:t>And it is not merely doing dictation. Because…</a:t>
            </a:r>
          </a:p>
        </p:txBody>
      </p:sp>
      <p:sp>
        <p:nvSpPr>
          <p:cNvPr id="4" name="Slide Number Placeholder 3"/>
          <p:cNvSpPr>
            <a:spLocks noGrp="1"/>
          </p:cNvSpPr>
          <p:nvPr>
            <p:ph type="sldNum" sz="quarter" idx="5"/>
          </p:nvPr>
        </p:nvSpPr>
        <p:spPr/>
        <p:txBody>
          <a:bodyPr/>
          <a:lstStyle/>
          <a:p>
            <a:fld id="{42DE052D-2111-4FEC-93E6-A769448A764D}" type="slidenum">
              <a:rPr lang="en-GB" smtClean="0"/>
              <a:t>2</a:t>
            </a:fld>
            <a:endParaRPr lang="en-GB"/>
          </a:p>
        </p:txBody>
      </p:sp>
    </p:spTree>
    <p:extLst>
      <p:ext uri="{BB962C8B-B14F-4D97-AF65-F5344CB8AC3E}">
        <p14:creationId xmlns:p14="http://schemas.microsoft.com/office/powerpoint/2010/main" val="1981320257"/>
      </p:ext>
    </p:extLst>
  </p:cSld>
  <p:clrMapOvr>
    <a:masterClrMapping/>
  </p:clrMapOvr>
</p:notes>
</file>

<file path=ppt/notesSlides/notesSlide20.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solidFill>
                  <a:srgbClr val="BEBABF"/>
                </a:solidFill>
                <a:effectLst/>
                <a:latin typeface="+mn-lt"/>
              </a:rPr>
              <a:t>…how labour is not being replaced by machines when in fact it is being displaced and made even more invisible.</a:t>
            </a:r>
          </a:p>
        </p:txBody>
      </p:sp>
      <p:sp>
        <p:nvSpPr>
          <p:cNvPr id="4" name="Slide Number Placeholder 3"/>
          <p:cNvSpPr>
            <a:spLocks noGrp="1"/>
          </p:cNvSpPr>
          <p:nvPr>
            <p:ph type="sldNum" sz="quarter" idx="5"/>
          </p:nvPr>
        </p:nvSpPr>
        <p:spPr/>
        <p:txBody>
          <a:bodyPr/>
          <a:lstStyle/>
          <a:p>
            <a:fld id="{42DE052D-2111-4FEC-93E6-A769448A764D}" type="slidenum">
              <a:rPr lang="en-GB" smtClean="0"/>
              <a:t>20</a:t>
            </a:fld>
            <a:endParaRPr lang="en-GB"/>
          </a:p>
        </p:txBody>
      </p:sp>
    </p:spTree>
    <p:extLst>
      <p:ext uri="{BB962C8B-B14F-4D97-AF65-F5344CB8AC3E}">
        <p14:creationId xmlns:p14="http://schemas.microsoft.com/office/powerpoint/2010/main" val="1953928278"/>
      </p:ext>
    </p:extLst>
  </p:cSld>
  <p:clrMapOvr>
    <a:masterClrMapping/>
  </p:clrMapOvr>
</p:notes>
</file>

<file path=ppt/notesSlides/notesSlide21.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what does this have to do with scientific research?</a:t>
            </a:r>
          </a:p>
        </p:txBody>
      </p:sp>
      <p:sp>
        <p:nvSpPr>
          <p:cNvPr id="4" name="Slide Number Placeholder 3"/>
          <p:cNvSpPr>
            <a:spLocks noGrp="1"/>
          </p:cNvSpPr>
          <p:nvPr>
            <p:ph type="sldNum" sz="quarter" idx="5"/>
          </p:nvPr>
        </p:nvSpPr>
        <p:spPr/>
        <p:txBody>
          <a:bodyPr/>
          <a:lstStyle/>
          <a:p>
            <a:fld id="{42DE052D-2111-4FEC-93E6-A769448A764D}" type="slidenum">
              <a:rPr lang="en-GB" smtClean="0"/>
              <a:t>21</a:t>
            </a:fld>
            <a:endParaRPr lang="en-GB"/>
          </a:p>
        </p:txBody>
      </p:sp>
    </p:spTree>
    <p:extLst>
      <p:ext uri="{BB962C8B-B14F-4D97-AF65-F5344CB8AC3E}">
        <p14:creationId xmlns:p14="http://schemas.microsoft.com/office/powerpoint/2010/main" val="1703727574"/>
      </p:ext>
    </p:extLst>
  </p:cSld>
  <p:clrMapOvr>
    <a:masterClrMapping/>
  </p:clrMapOvr>
</p:notes>
</file>

<file path=ppt/notesSlides/notesSlide22.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DE052D-2111-4FEC-93E6-A769448A764D}" type="slidenum">
              <a:rPr lang="en-GB" smtClean="0"/>
              <a:t>22</a:t>
            </a:fld>
            <a:endParaRPr lang="en-GB"/>
          </a:p>
        </p:txBody>
      </p:sp>
    </p:spTree>
    <p:extLst>
      <p:ext uri="{BB962C8B-B14F-4D97-AF65-F5344CB8AC3E}">
        <p14:creationId xmlns:p14="http://schemas.microsoft.com/office/powerpoint/2010/main" val="342734163"/>
      </p:ext>
    </p:extLst>
  </p:cSld>
  <p:clrMapOvr>
    <a:masterClrMapping/>
  </p:clrMapOvr>
</p:notes>
</file>

<file path=ppt/notesSlides/notesSlide23.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DE052D-2111-4FEC-93E6-A769448A764D}" type="slidenum">
              <a:rPr lang="en-GB" smtClean="0"/>
              <a:t>23</a:t>
            </a:fld>
            <a:endParaRPr lang="en-GB"/>
          </a:p>
        </p:txBody>
      </p:sp>
    </p:spTree>
    <p:extLst>
      <p:ext uri="{BB962C8B-B14F-4D97-AF65-F5344CB8AC3E}">
        <p14:creationId xmlns:p14="http://schemas.microsoft.com/office/powerpoint/2010/main" val="821540388"/>
      </p:ext>
    </p:extLst>
  </p:cSld>
  <p:clrMapOvr>
    <a:masterClrMapping/>
  </p:clrMapOvr>
</p:notes>
</file>

<file path=ppt/notesSlides/notesSlide24.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is </a:t>
            </a:r>
            <a:r>
              <a:rPr lang="en-US" dirty="0" err="1"/>
              <a:t>howthis</a:t>
            </a:r>
            <a:r>
              <a:rPr lang="en-US" dirty="0"/>
              <a:t> is deeply harmful to the reproducibility, because if we go with the hype and build</a:t>
            </a:r>
          </a:p>
        </p:txBody>
      </p:sp>
      <p:sp>
        <p:nvSpPr>
          <p:cNvPr id="4" name="Slide Number Placeholder 3"/>
          <p:cNvSpPr>
            <a:spLocks noGrp="1"/>
          </p:cNvSpPr>
          <p:nvPr>
            <p:ph type="sldNum" sz="quarter" idx="5"/>
          </p:nvPr>
        </p:nvSpPr>
        <p:spPr/>
        <p:txBody>
          <a:bodyPr/>
          <a:lstStyle/>
          <a:p>
            <a:fld id="{42DE052D-2111-4FEC-93E6-A769448A764D}" type="slidenum">
              <a:rPr lang="en-GB" smtClean="0"/>
              <a:t>24</a:t>
            </a:fld>
            <a:endParaRPr lang="en-GB"/>
          </a:p>
        </p:txBody>
      </p:sp>
    </p:spTree>
    <p:extLst>
      <p:ext uri="{BB962C8B-B14F-4D97-AF65-F5344CB8AC3E}">
        <p14:creationId xmlns:p14="http://schemas.microsoft.com/office/powerpoint/2010/main" val="4105686975"/>
      </p:ext>
    </p:extLst>
  </p:cSld>
  <p:clrMapOvr>
    <a:masterClrMapping/>
  </p:clrMapOvr>
</p:notes>
</file>

<file path=ppt/notesSlides/notesSlide25.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solidFill>
                <a:srgbClr val="BEBABF"/>
              </a:solidFill>
              <a:effectLst/>
              <a:latin typeface="+mn-lt"/>
            </a:endParaRPr>
          </a:p>
        </p:txBody>
      </p:sp>
      <p:sp>
        <p:nvSpPr>
          <p:cNvPr id="4" name="Slide Number Placeholder 3"/>
          <p:cNvSpPr>
            <a:spLocks noGrp="1"/>
          </p:cNvSpPr>
          <p:nvPr>
            <p:ph type="sldNum" sz="quarter" idx="5"/>
          </p:nvPr>
        </p:nvSpPr>
        <p:spPr/>
        <p:txBody>
          <a:bodyPr/>
          <a:lstStyle/>
          <a:p>
            <a:fld id="{42DE052D-2111-4FEC-93E6-A769448A764D}" type="slidenum">
              <a:rPr lang="en-GB" smtClean="0"/>
              <a:t>27</a:t>
            </a:fld>
            <a:endParaRPr lang="en-GB"/>
          </a:p>
        </p:txBody>
      </p:sp>
    </p:spTree>
    <p:extLst>
      <p:ext uri="{BB962C8B-B14F-4D97-AF65-F5344CB8AC3E}">
        <p14:creationId xmlns:p14="http://schemas.microsoft.com/office/powerpoint/2010/main" val="3599054468"/>
      </p:ext>
    </p:extLst>
  </p:cSld>
  <p:clrMapOvr>
    <a:masterClrMapping/>
  </p:clrMapOvr>
</p:notes>
</file>

<file path=ppt/notesSlides/notesSlide26.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
              </a:lnSpc>
              <a:spcBef>
                <a:spcPts val="0"/>
              </a:spcBef>
              <a:spcAft>
                <a:spcPts val="0"/>
              </a:spcAft>
              <a:buClrTx/>
              <a:buSzTx/>
              <a:buFontTx/>
              <a:buNone/>
              <a:tabLst/>
              <a:defRPr/>
            </a:pPr>
            <a:r>
              <a:rPr lang="en-GB" b="0" dirty="0">
                <a:solidFill>
                  <a:srgbClr val="BEBABF"/>
                </a:solidFill>
                <a:effectLst/>
                <a:latin typeface="Calibri" panose="020F0502020204030204" pitchFamily="34" charset="0"/>
                <a:cs typeface="Calibri" panose="020F0502020204030204" pitchFamily="34" charset="0"/>
              </a:rPr>
              <a:t>And the third thing I want to cover is what AI means for open science. To do this…</a:t>
            </a:r>
          </a:p>
        </p:txBody>
      </p:sp>
      <p:sp>
        <p:nvSpPr>
          <p:cNvPr id="4" name="Slide Number Placeholder 3"/>
          <p:cNvSpPr>
            <a:spLocks noGrp="1"/>
          </p:cNvSpPr>
          <p:nvPr>
            <p:ph type="sldNum" sz="quarter" idx="5"/>
          </p:nvPr>
        </p:nvSpPr>
        <p:spPr/>
        <p:txBody>
          <a:bodyPr/>
          <a:lstStyle/>
          <a:p>
            <a:fld id="{5CB6D403-6AFB-487E-8534-4A9AFF913DDA}" type="slidenum">
              <a:rPr lang="en-GB" smtClean="0"/>
              <a:t>28</a:t>
            </a:fld>
            <a:endParaRPr lang="en-GB"/>
          </a:p>
        </p:txBody>
      </p:sp>
    </p:spTree>
    <p:extLst>
      <p:ext uri="{BB962C8B-B14F-4D97-AF65-F5344CB8AC3E}">
        <p14:creationId xmlns:p14="http://schemas.microsoft.com/office/powerpoint/2010/main" val="1348792553"/>
      </p:ext>
    </p:extLst>
  </p:cSld>
  <p:clrMapOvr>
    <a:masterClrMapping/>
  </p:clrMapOvr>
</p:notes>
</file>

<file path=ppt/notesSlides/notesSlide27.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take us back to this extraordinary generated figure of a lab rat. One response that we might have to AI-generated papers or peer reviews…</a:t>
            </a:r>
          </a:p>
        </p:txBody>
      </p:sp>
      <p:sp>
        <p:nvSpPr>
          <p:cNvPr id="4" name="Slide Number Placeholder 3"/>
          <p:cNvSpPr>
            <a:spLocks noGrp="1"/>
          </p:cNvSpPr>
          <p:nvPr>
            <p:ph type="sldNum" sz="quarter" idx="5"/>
          </p:nvPr>
        </p:nvSpPr>
        <p:spPr/>
        <p:txBody>
          <a:bodyPr/>
          <a:lstStyle/>
          <a:p>
            <a:fld id="{42DE052D-2111-4FEC-93E6-A769448A764D}" type="slidenum">
              <a:rPr lang="en-GB" smtClean="0"/>
              <a:t>29</a:t>
            </a:fld>
            <a:endParaRPr lang="en-GB"/>
          </a:p>
        </p:txBody>
      </p:sp>
    </p:spTree>
    <p:extLst>
      <p:ext uri="{BB962C8B-B14F-4D97-AF65-F5344CB8AC3E}">
        <p14:creationId xmlns:p14="http://schemas.microsoft.com/office/powerpoint/2010/main" val="2043202348"/>
      </p:ext>
    </p:extLst>
  </p:cSld>
  <p:clrMapOvr>
    <a:masterClrMapping/>
  </p:clrMapOvr>
</p:notes>
</file>

<file path=ppt/notesSlides/notesSlide28.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to ban the use of AI tools for scientific papers. Some publishers and journals have already implemented these policies. But I’m concerned about if and what problems we actually solve if we focus on dealing with AI.</a:t>
            </a:r>
          </a:p>
        </p:txBody>
      </p:sp>
      <p:sp>
        <p:nvSpPr>
          <p:cNvPr id="4" name="Slide Number Placeholder 3"/>
          <p:cNvSpPr>
            <a:spLocks noGrp="1"/>
          </p:cNvSpPr>
          <p:nvPr>
            <p:ph type="sldNum" sz="quarter" idx="5"/>
          </p:nvPr>
        </p:nvSpPr>
        <p:spPr/>
        <p:txBody>
          <a:bodyPr/>
          <a:lstStyle/>
          <a:p>
            <a:fld id="{42DE052D-2111-4FEC-93E6-A769448A764D}" type="slidenum">
              <a:rPr lang="en-GB" smtClean="0"/>
              <a:t>30</a:t>
            </a:fld>
            <a:endParaRPr lang="en-GB"/>
          </a:p>
        </p:txBody>
      </p:sp>
    </p:spTree>
    <p:extLst>
      <p:ext uri="{BB962C8B-B14F-4D97-AF65-F5344CB8AC3E}">
        <p14:creationId xmlns:p14="http://schemas.microsoft.com/office/powerpoint/2010/main" val="4203621549"/>
      </p:ext>
    </p:extLst>
  </p:cSld>
  <p:clrMapOvr>
    <a:masterClrMapping/>
  </p:clrMapOvr>
</p:notes>
</file>

<file path=ppt/notesSlides/notesSlide29.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fear that we might inadvertently think that we’ve “solved” the problem, when we are entrenching a much deeper problem.</a:t>
            </a:r>
          </a:p>
          <a:p>
            <a:endParaRPr lang="en-US" dirty="0"/>
          </a:p>
          <a:p>
            <a:r>
              <a:rPr lang="en-US" dirty="0"/>
              <a:t>For example, I wouldn’t be surprised if one of the big academic publishers would release a new proprietary tool for detecting AI generated text in submitted papers and reviews, and tie this feature into journals that they publish. On one hand, maybe the tool is really effective and would weed out these junk papers. </a:t>
            </a:r>
          </a:p>
          <a:p>
            <a:endParaRPr lang="en-US" dirty="0"/>
          </a:p>
          <a:p>
            <a:r>
              <a:rPr lang="en-US" dirty="0"/>
              <a:t>But “solutions” like this might concentrate even more power into these huge publishers, who are a big part of why peer review is so broken in the first place. And in this case, I think fixing peer review is more important than dealing with AI.</a:t>
            </a:r>
          </a:p>
        </p:txBody>
      </p:sp>
      <p:sp>
        <p:nvSpPr>
          <p:cNvPr id="4" name="Slide Number Placeholder 3"/>
          <p:cNvSpPr>
            <a:spLocks noGrp="1"/>
          </p:cNvSpPr>
          <p:nvPr>
            <p:ph type="sldNum" sz="quarter" idx="5"/>
          </p:nvPr>
        </p:nvSpPr>
        <p:spPr/>
        <p:txBody>
          <a:bodyPr/>
          <a:lstStyle/>
          <a:p>
            <a:fld id="{42DE052D-2111-4FEC-93E6-A769448A764D}" type="slidenum">
              <a:rPr lang="en-GB" smtClean="0"/>
              <a:t>31</a:t>
            </a:fld>
            <a:endParaRPr lang="en-GB"/>
          </a:p>
        </p:txBody>
      </p:sp>
    </p:spTree>
    <p:extLst>
      <p:ext uri="{BB962C8B-B14F-4D97-AF65-F5344CB8AC3E}">
        <p14:creationId xmlns:p14="http://schemas.microsoft.com/office/powerpoint/2010/main" val="2513715814"/>
      </p:ext>
    </p:extLst>
  </p:cSld>
  <p:clrMapOvr>
    <a:masterClrMapping/>
  </p:clrMapOvr>
</p:notes>
</file>

<file path=ppt/notesSlides/notesSlide3.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…their language model actually parses what you are saying and records the details of your experiment into a standardized structured data format that can go with your lab notebook. </a:t>
            </a:r>
          </a:p>
          <a:p>
            <a:endParaRPr lang="en-US" dirty="0"/>
          </a:p>
          <a:p>
            <a:r>
              <a:rPr lang="en-US" dirty="0"/>
              <a:t>I think this is super cool because as long as you’re willing to talk into a microphone as you work, this tool makes documentation so much easier, and help with data quality and reproducibility. </a:t>
            </a:r>
          </a:p>
          <a:p>
            <a:endParaRPr lang="en-US" dirty="0"/>
          </a:p>
          <a:p>
            <a:r>
              <a:rPr lang="en-US" dirty="0"/>
              <a:t>Having said that…</a:t>
            </a:r>
          </a:p>
        </p:txBody>
      </p:sp>
      <p:sp>
        <p:nvSpPr>
          <p:cNvPr id="4" name="Slide Number Placeholder 3"/>
          <p:cNvSpPr>
            <a:spLocks noGrp="1"/>
          </p:cNvSpPr>
          <p:nvPr>
            <p:ph type="sldNum" sz="quarter" idx="5"/>
          </p:nvPr>
        </p:nvSpPr>
        <p:spPr/>
        <p:txBody>
          <a:bodyPr/>
          <a:lstStyle/>
          <a:p>
            <a:fld id="{42DE052D-2111-4FEC-93E6-A769448A764D}" type="slidenum">
              <a:rPr lang="en-GB" smtClean="0"/>
              <a:t>3</a:t>
            </a:fld>
            <a:endParaRPr lang="en-GB"/>
          </a:p>
        </p:txBody>
      </p:sp>
    </p:spTree>
    <p:extLst>
      <p:ext uri="{BB962C8B-B14F-4D97-AF65-F5344CB8AC3E}">
        <p14:creationId xmlns:p14="http://schemas.microsoft.com/office/powerpoint/2010/main" val="1562448971"/>
      </p:ext>
    </p:extLst>
  </p:cSld>
  <p:clrMapOvr>
    <a:masterClrMapping/>
  </p:clrMapOvr>
</p:notes>
</file>

<file path=ppt/notesSlides/notesSlide30.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the broader lesson is that we should support existing open science efforts. For example, there are many tools to help fix peer review, such as preregistration, publishing Registered Reports, publishing preprints followed by open post-publication peer review. And of course everything we have been hearing about reproducibility today. </a:t>
            </a:r>
          </a:p>
          <a:p>
            <a:endParaRPr lang="en-US" dirty="0"/>
          </a:p>
          <a:p>
            <a:r>
              <a:rPr lang="en-US" dirty="0"/>
              <a:t>We also have to tackle even deeper problems like job precarity in academic research, where some researchers move from one short term job to another, or professors who live in tents. And many of us have to deal with toxic workloads where we are expected to do even more for less pay. </a:t>
            </a:r>
          </a:p>
        </p:txBody>
      </p:sp>
      <p:sp>
        <p:nvSpPr>
          <p:cNvPr id="4" name="Slide Number Placeholder 3"/>
          <p:cNvSpPr>
            <a:spLocks noGrp="1"/>
          </p:cNvSpPr>
          <p:nvPr>
            <p:ph type="sldNum" sz="quarter" idx="5"/>
          </p:nvPr>
        </p:nvSpPr>
        <p:spPr/>
        <p:txBody>
          <a:bodyPr/>
          <a:lstStyle/>
          <a:p>
            <a:fld id="{42DE052D-2111-4FEC-93E6-A769448A764D}" type="slidenum">
              <a:rPr lang="en-GB" smtClean="0"/>
              <a:t>32</a:t>
            </a:fld>
            <a:endParaRPr lang="en-GB"/>
          </a:p>
        </p:txBody>
      </p:sp>
    </p:spTree>
    <p:extLst>
      <p:ext uri="{BB962C8B-B14F-4D97-AF65-F5344CB8AC3E}">
        <p14:creationId xmlns:p14="http://schemas.microsoft.com/office/powerpoint/2010/main" val="4211342808"/>
      </p:ext>
    </p:extLst>
  </p:cSld>
  <p:clrMapOvr>
    <a:masterClrMapping/>
  </p:clrMapOvr>
</p:notes>
</file>

<file path=ppt/notesSlides/notesSlide31.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what’s most important to </a:t>
            </a:r>
            <a:r>
              <a:rPr lang="en-US" dirty="0" err="1"/>
              <a:t>realise</a:t>
            </a:r>
            <a:r>
              <a:rPr lang="en-US" dirty="0"/>
              <a:t> is that AI didn’t create these problems, just like how AI didn’t create sweatshops. So what I want to suggest is that…</a:t>
            </a:r>
          </a:p>
        </p:txBody>
      </p:sp>
      <p:sp>
        <p:nvSpPr>
          <p:cNvPr id="4" name="Slide Number Placeholder 3"/>
          <p:cNvSpPr>
            <a:spLocks noGrp="1"/>
          </p:cNvSpPr>
          <p:nvPr>
            <p:ph type="sldNum" sz="quarter" idx="5"/>
          </p:nvPr>
        </p:nvSpPr>
        <p:spPr/>
        <p:txBody>
          <a:bodyPr/>
          <a:lstStyle/>
          <a:p>
            <a:fld id="{42DE052D-2111-4FEC-93E6-A769448A764D}" type="slidenum">
              <a:rPr lang="en-GB" smtClean="0"/>
              <a:t>33</a:t>
            </a:fld>
            <a:endParaRPr lang="en-GB"/>
          </a:p>
        </p:txBody>
      </p:sp>
    </p:spTree>
    <p:extLst>
      <p:ext uri="{BB962C8B-B14F-4D97-AF65-F5344CB8AC3E}">
        <p14:creationId xmlns:p14="http://schemas.microsoft.com/office/powerpoint/2010/main" val="1337881929"/>
      </p:ext>
    </p:extLst>
  </p:cSld>
  <p:clrMapOvr>
    <a:masterClrMapping/>
  </p:clrMapOvr>
</p:notes>
</file>

<file path=ppt/notesSlides/notesSlide32.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 is not the problem. At least…</a:t>
            </a:r>
          </a:p>
        </p:txBody>
      </p:sp>
      <p:sp>
        <p:nvSpPr>
          <p:cNvPr id="4" name="Slide Number Placeholder 3"/>
          <p:cNvSpPr>
            <a:spLocks noGrp="1"/>
          </p:cNvSpPr>
          <p:nvPr>
            <p:ph type="sldNum" sz="quarter" idx="5"/>
          </p:nvPr>
        </p:nvSpPr>
        <p:spPr/>
        <p:txBody>
          <a:bodyPr/>
          <a:lstStyle/>
          <a:p>
            <a:fld id="{42DE052D-2111-4FEC-93E6-A769448A764D}" type="slidenum">
              <a:rPr lang="en-GB" smtClean="0"/>
              <a:t>34</a:t>
            </a:fld>
            <a:endParaRPr lang="en-GB"/>
          </a:p>
        </p:txBody>
      </p:sp>
    </p:spTree>
    <p:extLst>
      <p:ext uri="{BB962C8B-B14F-4D97-AF65-F5344CB8AC3E}">
        <p14:creationId xmlns:p14="http://schemas.microsoft.com/office/powerpoint/2010/main" val="3341087536"/>
      </p:ext>
    </p:extLst>
  </p:cSld>
  <p:clrMapOvr>
    <a:masterClrMapping/>
  </p:clrMapOvr>
</p:notes>
</file>

<file path=ppt/notesSlides/notesSlide33.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often isn’t.</a:t>
            </a:r>
          </a:p>
          <a:p>
            <a:endParaRPr lang="en-US" dirty="0"/>
          </a:p>
          <a:p>
            <a:r>
              <a:rPr lang="en-US" dirty="0"/>
              <a:t>Instead, AI reminds us of existing systemic problems. And if we only focus on AI, then we risk making those problems much worse.</a:t>
            </a:r>
          </a:p>
        </p:txBody>
      </p:sp>
      <p:sp>
        <p:nvSpPr>
          <p:cNvPr id="4" name="Slide Number Placeholder 3"/>
          <p:cNvSpPr>
            <a:spLocks noGrp="1"/>
          </p:cNvSpPr>
          <p:nvPr>
            <p:ph type="sldNum" sz="quarter" idx="5"/>
          </p:nvPr>
        </p:nvSpPr>
        <p:spPr/>
        <p:txBody>
          <a:bodyPr/>
          <a:lstStyle/>
          <a:p>
            <a:fld id="{42DE052D-2111-4FEC-93E6-A769448A764D}" type="slidenum">
              <a:rPr lang="en-GB" smtClean="0"/>
              <a:t>35</a:t>
            </a:fld>
            <a:endParaRPr lang="en-GB"/>
          </a:p>
        </p:txBody>
      </p:sp>
    </p:spTree>
    <p:extLst>
      <p:ext uri="{BB962C8B-B14F-4D97-AF65-F5344CB8AC3E}">
        <p14:creationId xmlns:p14="http://schemas.microsoft.com/office/powerpoint/2010/main" val="311681825"/>
      </p:ext>
    </p:extLst>
  </p:cSld>
  <p:clrMapOvr>
    <a:masterClrMapping/>
  </p:clrMapOvr>
</p:notes>
</file>

<file path=ppt/notesSlides/notesSlide34.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these are the three suggestions I want to make today: </a:t>
            </a:r>
          </a:p>
          <a:p>
            <a:endParaRPr lang="en-US" dirty="0"/>
          </a:p>
          <a:p>
            <a:r>
              <a:rPr lang="en-US" dirty="0"/>
              <a:t>Words matter, and we should work to clearly define key terms such as AI or open source AI. This is not only to make communication easier, but also forces us to actually understand what the technology really is.</a:t>
            </a:r>
          </a:p>
          <a:p>
            <a:endParaRPr lang="en-US" dirty="0"/>
          </a:p>
          <a:p>
            <a:r>
              <a:rPr lang="en-US" dirty="0"/>
              <a:t>We should also reflect on what outcomes we want to see for underlying issues.</a:t>
            </a:r>
          </a:p>
          <a:p>
            <a:endParaRPr lang="en-US" dirty="0"/>
          </a:p>
          <a:p>
            <a:r>
              <a:rPr lang="en-US" dirty="0"/>
              <a:t>With the understanding that AI is very often not the cause of these problems, and if we focus too much on AI we risk making things worse.</a:t>
            </a:r>
          </a:p>
        </p:txBody>
      </p:sp>
      <p:sp>
        <p:nvSpPr>
          <p:cNvPr id="4" name="Slide Number Placeholder 3"/>
          <p:cNvSpPr>
            <a:spLocks noGrp="1"/>
          </p:cNvSpPr>
          <p:nvPr>
            <p:ph type="sldNum" sz="quarter" idx="5"/>
          </p:nvPr>
        </p:nvSpPr>
        <p:spPr/>
        <p:txBody>
          <a:bodyPr/>
          <a:lstStyle/>
          <a:p>
            <a:fld id="{42DE052D-2111-4FEC-93E6-A769448A764D}" type="slidenum">
              <a:rPr lang="en-GB" smtClean="0"/>
              <a:t>36</a:t>
            </a:fld>
            <a:endParaRPr lang="en-GB"/>
          </a:p>
        </p:txBody>
      </p:sp>
    </p:spTree>
    <p:extLst>
      <p:ext uri="{BB962C8B-B14F-4D97-AF65-F5344CB8AC3E}">
        <p14:creationId xmlns:p14="http://schemas.microsoft.com/office/powerpoint/2010/main" val="1051914650"/>
      </p:ext>
    </p:extLst>
  </p:cSld>
  <p:clrMapOvr>
    <a:masterClrMapping/>
  </p:clrMapOvr>
</p:notes>
</file>

<file path=ppt/notesSlides/notesSlide35.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
              </a:lnSpc>
              <a:spcBef>
                <a:spcPts val="0"/>
              </a:spcBef>
              <a:spcAft>
                <a:spcPts val="0"/>
              </a:spcAft>
              <a:buClrTx/>
              <a:buSzTx/>
              <a:buFontTx/>
              <a:buNone/>
              <a:tabLst/>
              <a:defRPr/>
            </a:pPr>
            <a:r>
              <a:rPr lang="en-GB" b="0" dirty="0">
                <a:solidFill>
                  <a:srgbClr val="BEBABF"/>
                </a:solidFill>
                <a:effectLst/>
                <a:latin typeface="+mn-lt"/>
              </a:rPr>
              <a:t>With that, thank you very much for coming to my little show and tell today.</a:t>
            </a:r>
          </a:p>
          <a:p>
            <a:pPr marL="0" marR="0" lvl="0" indent="0" algn="l" defTabSz="914400" rtl="0" eaLnBrk="1" fontAlgn="auto" latinLnBrk="0" hangingPunct="1">
              <a:lnSpc>
                <a:spcPct val="100%"/>
              </a:lnSpc>
              <a:spcBef>
                <a:spcPts val="0"/>
              </a:spcBef>
              <a:spcAft>
                <a:spcPts val="0"/>
              </a:spcAft>
              <a:buClrTx/>
              <a:buSzTx/>
              <a:buFontTx/>
              <a:buNone/>
              <a:tabLst/>
              <a:defRPr/>
            </a:pPr>
            <a:endParaRPr lang="en-GB" b="0" dirty="0">
              <a:solidFill>
                <a:srgbClr val="BEBABF"/>
              </a:solidFill>
              <a:effectLst/>
              <a:latin typeface="+mn-lt"/>
            </a:endParaRPr>
          </a:p>
          <a:p>
            <a:pPr marL="0" marR="0" lvl="0" indent="0" algn="l" defTabSz="914400" rtl="0" eaLnBrk="1" fontAlgn="auto" latinLnBrk="0" hangingPunct="1">
              <a:lnSpc>
                <a:spcPct val="100%"/>
              </a:lnSpc>
              <a:spcBef>
                <a:spcPts val="0"/>
              </a:spcBef>
              <a:spcAft>
                <a:spcPts val="0"/>
              </a:spcAft>
              <a:buClrTx/>
              <a:buSzTx/>
              <a:buFontTx/>
              <a:buNone/>
              <a:tabLst/>
              <a:defRPr/>
            </a:pPr>
            <a:r>
              <a:rPr lang="en-GB" b="0" dirty="0">
                <a:solidFill>
                  <a:srgbClr val="BEBABF"/>
                </a:solidFill>
                <a:effectLst/>
                <a:latin typeface="+mn-lt"/>
              </a:rPr>
              <a:t>This talk is open source and I published it on Zenodo.org with this DOI along with a transcript, and I encourage you to check it out, fork it, turn it into what you like, and visit the Turing Way community where we can continue these conversations.</a:t>
            </a:r>
          </a:p>
        </p:txBody>
      </p:sp>
      <p:sp>
        <p:nvSpPr>
          <p:cNvPr id="4" name="Slide Number Placeholder 3"/>
          <p:cNvSpPr>
            <a:spLocks noGrp="1"/>
          </p:cNvSpPr>
          <p:nvPr>
            <p:ph type="sldNum" sz="quarter" idx="5"/>
          </p:nvPr>
        </p:nvSpPr>
        <p:spPr/>
        <p:txBody>
          <a:bodyPr/>
          <a:lstStyle/>
          <a:p>
            <a:fld id="{42DE052D-2111-4FEC-93E6-A769448A764D}" type="slidenum">
              <a:rPr lang="en-GB" smtClean="0"/>
              <a:t>37</a:t>
            </a:fld>
            <a:endParaRPr lang="en-GB"/>
          </a:p>
        </p:txBody>
      </p:sp>
    </p:spTree>
    <p:extLst>
      <p:ext uri="{BB962C8B-B14F-4D97-AF65-F5344CB8AC3E}">
        <p14:creationId xmlns:p14="http://schemas.microsoft.com/office/powerpoint/2010/main" val="855159025"/>
      </p:ext>
    </p:extLst>
  </p:cSld>
  <p:clrMapOvr>
    <a:masterClrMapping/>
  </p:clrMapOvr>
</p:notes>
</file>

<file path=ppt/notesSlides/notesSlide4.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
              </a:lnSpc>
              <a:spcBef>
                <a:spcPts val="0"/>
              </a:spcBef>
              <a:spcAft>
                <a:spcPts val="0"/>
              </a:spcAft>
              <a:buClrTx/>
              <a:buSzTx/>
              <a:buFontTx/>
              <a:buNone/>
              <a:tabLst/>
              <a:defRPr/>
            </a:pPr>
            <a:r>
              <a:rPr lang="en-US" b="0" dirty="0">
                <a:solidFill>
                  <a:srgbClr val="BEBABF"/>
                </a:solidFill>
                <a:effectLst/>
                <a:latin typeface="+mn-lt"/>
              </a:rPr>
              <a:t>There is a lot of understandable concern about how so-called artificial intelligence might harm scientific practice. And we've seen some pretty egregious examples in academic science. Last month…</a:t>
            </a:r>
            <a:endParaRPr lang="en-US" dirty="0">
              <a:latin typeface="+mn-lt"/>
            </a:endParaRPr>
          </a:p>
        </p:txBody>
      </p:sp>
      <p:sp>
        <p:nvSpPr>
          <p:cNvPr id="4" name="Slide Number Placeholder 3"/>
          <p:cNvSpPr>
            <a:spLocks noGrp="1"/>
          </p:cNvSpPr>
          <p:nvPr>
            <p:ph type="sldNum" sz="quarter" idx="5"/>
          </p:nvPr>
        </p:nvSpPr>
        <p:spPr/>
        <p:txBody>
          <a:bodyPr/>
          <a:lstStyle/>
          <a:p>
            <a:fld id="{42DE052D-2111-4FEC-93E6-A769448A764D}" type="slidenum">
              <a:rPr lang="en-GB" smtClean="0"/>
              <a:t>4</a:t>
            </a:fld>
            <a:endParaRPr lang="en-GB"/>
          </a:p>
        </p:txBody>
      </p:sp>
    </p:spTree>
    <p:extLst>
      <p:ext uri="{BB962C8B-B14F-4D97-AF65-F5344CB8AC3E}">
        <p14:creationId xmlns:p14="http://schemas.microsoft.com/office/powerpoint/2010/main" val="2305923264"/>
      </p:ext>
    </p:extLst>
  </p:cSld>
  <p:clrMapOvr>
    <a:masterClrMapping/>
  </p:clrMapOvr>
</p:notes>
</file>

<file path=ppt/notesSlides/notesSlide5.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published by Frontiers in February 2024, where it’s pretty obvious that much of the contents are AI-generated, with a…</a:t>
            </a:r>
          </a:p>
        </p:txBody>
      </p:sp>
      <p:sp>
        <p:nvSpPr>
          <p:cNvPr id="4" name="Slide Number Placeholder 3"/>
          <p:cNvSpPr>
            <a:spLocks noGrp="1"/>
          </p:cNvSpPr>
          <p:nvPr>
            <p:ph type="sldNum" sz="quarter" idx="5"/>
          </p:nvPr>
        </p:nvSpPr>
        <p:spPr/>
        <p:txBody>
          <a:bodyPr/>
          <a:lstStyle/>
          <a:p>
            <a:fld id="{42DE052D-2111-4FEC-93E6-A769448A764D}" type="slidenum">
              <a:rPr lang="en-GB" smtClean="0"/>
              <a:t>5</a:t>
            </a:fld>
            <a:endParaRPr lang="en-GB"/>
          </a:p>
        </p:txBody>
      </p:sp>
    </p:spTree>
    <p:extLst>
      <p:ext uri="{BB962C8B-B14F-4D97-AF65-F5344CB8AC3E}">
        <p14:creationId xmlns:p14="http://schemas.microsoft.com/office/powerpoint/2010/main" val="349188220"/>
      </p:ext>
    </p:extLst>
  </p:cSld>
  <p:clrMapOvr>
    <a:masterClrMapping/>
  </p:clrMapOvr>
</p:notes>
</file>

<file path=ppt/notesSlides/notesSlide6.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…dramatic figure of a lab rat with giant gonads. You can also see some gibberish text in the annotations.</a:t>
            </a:r>
          </a:p>
          <a:p>
            <a:endParaRPr lang="en-US" dirty="0"/>
          </a:p>
          <a:p>
            <a:r>
              <a:rPr lang="en-US" dirty="0"/>
              <a:t>What’s remarkable is that these papers were seen by peer reviewers, editors, and copyeditors and were still published.</a:t>
            </a:r>
          </a:p>
          <a:p>
            <a:endParaRPr lang="en-US" dirty="0"/>
          </a:p>
          <a:p>
            <a:pPr marL="0" marR="0" lvl="0" indent="0" algn="l" defTabSz="914400" rtl="0" eaLnBrk="1" fontAlgn="auto" latinLnBrk="0" hangingPunct="1">
              <a:lnSpc>
                <a:spcPct val="100%"/>
              </a:lnSpc>
              <a:spcBef>
                <a:spcPts val="0"/>
              </a:spcBef>
              <a:spcAft>
                <a:spcPts val="0"/>
              </a:spcAft>
              <a:buClrTx/>
              <a:buSzTx/>
              <a:buFontTx/>
              <a:buNone/>
              <a:tabLst/>
              <a:defRPr/>
            </a:pPr>
            <a:r>
              <a:rPr lang="en-US" dirty="0"/>
              <a:t>[This Ars </a:t>
            </a:r>
            <a:r>
              <a:rPr lang="en-US" dirty="0" err="1"/>
              <a:t>Technica</a:t>
            </a:r>
            <a:r>
              <a:rPr lang="en-US" dirty="0"/>
              <a:t> report has archived the original paper in PDF form: https://web.archive.org/web/20240404140733/https://arstechnica.com/science/2024/02/scientists-aghast-at-bizarre-ai-rat-with-huge-genitals-in-peer-reviewed-article/ ]</a:t>
            </a:r>
          </a:p>
        </p:txBody>
      </p:sp>
      <p:sp>
        <p:nvSpPr>
          <p:cNvPr id="4" name="Slide Number Placeholder 3"/>
          <p:cNvSpPr>
            <a:spLocks noGrp="1"/>
          </p:cNvSpPr>
          <p:nvPr>
            <p:ph type="sldNum" sz="quarter" idx="5"/>
          </p:nvPr>
        </p:nvSpPr>
        <p:spPr/>
        <p:txBody>
          <a:bodyPr/>
          <a:lstStyle/>
          <a:p>
            <a:fld id="{42DE052D-2111-4FEC-93E6-A769448A764D}" type="slidenum">
              <a:rPr lang="en-GB" smtClean="0"/>
              <a:t>6</a:t>
            </a:fld>
            <a:endParaRPr lang="en-GB"/>
          </a:p>
        </p:txBody>
      </p:sp>
    </p:spTree>
    <p:extLst>
      <p:ext uri="{BB962C8B-B14F-4D97-AF65-F5344CB8AC3E}">
        <p14:creationId xmlns:p14="http://schemas.microsoft.com/office/powerpoint/2010/main" val="1648907823"/>
      </p:ext>
    </p:extLst>
  </p:cSld>
  <p:clrMapOvr>
    <a:masterClrMapping/>
  </p:clrMapOvr>
</p:notes>
</file>

<file path=ppt/notesSlides/notesSlide7.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solidFill>
                  <a:srgbClr val="BEBABF"/>
                </a:solidFill>
                <a:effectLst/>
                <a:latin typeface="+mn-lt"/>
              </a:rPr>
              <a:t>On the other side of this is that there is growing evidence of academics using tools like </a:t>
            </a:r>
            <a:r>
              <a:rPr lang="en-GB" b="0" dirty="0" err="1">
                <a:solidFill>
                  <a:srgbClr val="BEBABF"/>
                </a:solidFill>
                <a:effectLst/>
                <a:latin typeface="+mn-lt"/>
              </a:rPr>
              <a:t>ChatGPT</a:t>
            </a:r>
            <a:r>
              <a:rPr lang="en-GB" b="0" dirty="0">
                <a:solidFill>
                  <a:srgbClr val="BEBABF"/>
                </a:solidFill>
                <a:effectLst/>
                <a:latin typeface="+mn-lt"/>
              </a:rPr>
              <a:t> to *write* their peer reviews.</a:t>
            </a:r>
          </a:p>
        </p:txBody>
      </p:sp>
      <p:sp>
        <p:nvSpPr>
          <p:cNvPr id="4" name="Slide Number Placeholder 3"/>
          <p:cNvSpPr>
            <a:spLocks noGrp="1"/>
          </p:cNvSpPr>
          <p:nvPr>
            <p:ph type="sldNum" sz="quarter" idx="5"/>
          </p:nvPr>
        </p:nvSpPr>
        <p:spPr/>
        <p:txBody>
          <a:bodyPr/>
          <a:lstStyle/>
          <a:p>
            <a:fld id="{42DE052D-2111-4FEC-93E6-A769448A764D}" type="slidenum">
              <a:rPr lang="en-GB" smtClean="0"/>
              <a:t>7</a:t>
            </a:fld>
            <a:endParaRPr lang="en-GB"/>
          </a:p>
        </p:txBody>
      </p:sp>
    </p:spTree>
    <p:extLst>
      <p:ext uri="{BB962C8B-B14F-4D97-AF65-F5344CB8AC3E}">
        <p14:creationId xmlns:p14="http://schemas.microsoft.com/office/powerpoint/2010/main" val="2140513403"/>
      </p:ext>
    </p:extLst>
  </p:cSld>
  <p:clrMapOvr>
    <a:masterClrMapping/>
  </p:clrMapOvr>
</p:notes>
</file>

<file path=ppt/notesSlides/notesSlide8.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with that in mind, there are three themes I’d like to address in this talk.</a:t>
            </a:r>
          </a:p>
        </p:txBody>
      </p:sp>
      <p:sp>
        <p:nvSpPr>
          <p:cNvPr id="4" name="Slide Number Placeholder 3"/>
          <p:cNvSpPr>
            <a:spLocks noGrp="1"/>
          </p:cNvSpPr>
          <p:nvPr>
            <p:ph type="sldNum" sz="quarter" idx="5"/>
          </p:nvPr>
        </p:nvSpPr>
        <p:spPr/>
        <p:txBody>
          <a:bodyPr/>
          <a:lstStyle/>
          <a:p>
            <a:fld id="{42DE052D-2111-4FEC-93E6-A769448A764D}" type="slidenum">
              <a:rPr lang="en-GB" smtClean="0"/>
              <a:t>8</a:t>
            </a:fld>
            <a:endParaRPr lang="en-GB"/>
          </a:p>
        </p:txBody>
      </p:sp>
    </p:spTree>
    <p:extLst>
      <p:ext uri="{BB962C8B-B14F-4D97-AF65-F5344CB8AC3E}">
        <p14:creationId xmlns:p14="http://schemas.microsoft.com/office/powerpoint/2010/main" val="3139368827"/>
      </p:ext>
    </p:extLst>
  </p:cSld>
  <p:clrMapOvr>
    <a:masterClrMapping/>
  </p:clrMapOvr>
</p:notes>
</file>

<file path=ppt/notesSlides/notesSlide9.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
              </a:lnSpc>
              <a:spcBef>
                <a:spcPts val="0"/>
              </a:spcBef>
              <a:spcAft>
                <a:spcPts val="0"/>
              </a:spcAft>
              <a:buClrTx/>
              <a:buSzTx/>
              <a:buFontTx/>
              <a:buNone/>
              <a:tabLst/>
              <a:defRPr/>
            </a:pPr>
            <a:r>
              <a:rPr lang="en-GB" b="0" dirty="0">
                <a:solidFill>
                  <a:srgbClr val="BEBABF"/>
                </a:solidFill>
                <a:effectLst/>
                <a:latin typeface="Calibri" panose="020F0502020204030204" pitchFamily="34" charset="0"/>
                <a:cs typeface="Calibri" panose="020F0502020204030204" pitchFamily="34" charset="0"/>
              </a:rPr>
              <a:t>The first is that words matter. A lot. With all of the hype around so-called “AI” right now, it’s important to realise that this is a marketing term for a bunch of different technologies.</a:t>
            </a:r>
          </a:p>
        </p:txBody>
      </p:sp>
      <p:sp>
        <p:nvSpPr>
          <p:cNvPr id="4" name="Slide Number Placeholder 3"/>
          <p:cNvSpPr>
            <a:spLocks noGrp="1"/>
          </p:cNvSpPr>
          <p:nvPr>
            <p:ph type="sldNum" sz="quarter" idx="5"/>
          </p:nvPr>
        </p:nvSpPr>
        <p:spPr/>
        <p:txBody>
          <a:bodyPr/>
          <a:lstStyle/>
          <a:p>
            <a:fld id="{5CB6D403-6AFB-487E-8534-4A9AFF913DDA}" type="slidenum">
              <a:rPr lang="en-GB" smtClean="0"/>
              <a:t>9</a:t>
            </a:fld>
            <a:endParaRPr lang="en-GB"/>
          </a:p>
        </p:txBody>
      </p:sp>
    </p:spTree>
    <p:extLst>
      <p:ext uri="{BB962C8B-B14F-4D97-AF65-F5344CB8AC3E}">
        <p14:creationId xmlns:p14="http://schemas.microsoft.com/office/powerpoint/2010/main" val="2245166864"/>
      </p:ext>
    </p:extLst>
  </p:cSld>
  <p:clrMapOvr>
    <a:masterClrMapping/>
  </p:clrMapOvr>
</p:notes>
</file>

<file path=ppt/slideLayouts/_rels/slideLayout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3.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xml.rels><?xml version="1.0" encoding="UTF-8" standalone="yes"?>
<Relationships xmlns="http://schemas.openxmlformats.org/package/2006/relationships"><Relationship Id="rId1" Type="http://purl.oclc.org/ooxml/officeDocument/relationships/slideMaster" Target="../slideMasters/slideMaster1.xml"/></Relationships>
</file>

<file path=ppt/slideLayouts/slideLayout1.xml><?xml version="1.0" encoding="utf-8"?>
<p:sldLayout xmlns:a="http://purl.oclc.org/ooxml/drawingml/main" xmlns:r="http://purl.oclc.org/ooxml/officeDocument/relationships" xmlns:p="http://purl.oclc.org/ooxml/presentationml/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5665278"/>
      </p:ext>
    </p:extLst>
  </p:cSld>
  <p:clrMapOvr>
    <a:masterClrMapping/>
  </p:clrMapOvr>
</p:sldLayout>
</file>

<file path=ppt/slideLayouts/slideLayout2.xml><?xml version="1.0" encoding="utf-8"?>
<p:sldLayout xmlns:a="http://purl.oclc.org/ooxml/drawingml/main" xmlns:r="http://purl.oclc.org/ooxml/officeDocument/relationships" xmlns:p="http://purl.oclc.org/ooxml/presentationml/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98875-688F-483C-96B1-D7FBFEC6DDAE}"/>
              </a:ext>
            </a:extLst>
          </p:cNvPr>
          <p:cNvSpPr>
            <a:spLocks noGrp="1"/>
          </p:cNvSpPr>
          <p:nvPr>
            <p:ph type="ctrTitle"/>
          </p:nvPr>
        </p:nvSpPr>
        <p:spPr>
          <a:xfrm>
            <a:off x="1524000" y="1122363"/>
            <a:ext cx="9144000" cy="2387600"/>
          </a:xfrm>
        </p:spPr>
        <p:txBody>
          <a:bodyPr anchor="b">
            <a:normAutofit/>
          </a:bodyPr>
          <a:lstStyle>
            <a:lvl1pPr algn="ctr">
              <a:defRPr sz="8000" b="1"/>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C7C2D7CB-E345-4F37-BB69-AED1D1E31F06}"/>
              </a:ext>
            </a:extLst>
          </p:cNvPr>
          <p:cNvSpPr>
            <a:spLocks noGrp="1"/>
          </p:cNvSpPr>
          <p:nvPr>
            <p:ph type="subTitle" idx="1"/>
          </p:nvPr>
        </p:nvSpPr>
        <p:spPr>
          <a:xfrm>
            <a:off x="1524000" y="3602038"/>
            <a:ext cx="9144000" cy="1655762"/>
          </a:xfrm>
        </p:spPr>
        <p:txBody>
          <a:bodyPr>
            <a:normAutofit/>
          </a:bodyPr>
          <a:lstStyle>
            <a:lvl1pPr marL="0" indent="0" algn="ctr">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178394343"/>
      </p:ext>
    </p:extLst>
  </p:cSld>
  <p:clrMapOvr>
    <a:masterClrMapping/>
  </p:clrMapOvr>
</p:sldLayout>
</file>

<file path=ppt/slideLayouts/slideLayout3.xml><?xml version="1.0" encoding="utf-8"?>
<p:sldLayout xmlns:a="http://purl.oclc.org/ooxml/drawingml/main" xmlns:r="http://purl.oclc.org/ooxml/officeDocument/relationships" xmlns:p="http://purl.oclc.org/ooxml/presentationml/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3C4ED-77EA-4B75-B8DE-247401C1E856}"/>
              </a:ext>
            </a:extLst>
          </p:cNvPr>
          <p:cNvSpPr>
            <a:spLocks noGrp="1"/>
          </p:cNvSpPr>
          <p:nvPr>
            <p:ph type="title"/>
          </p:nvPr>
        </p:nvSpPr>
        <p:spPr>
          <a:xfrm>
            <a:off x="831850" y="1709738"/>
            <a:ext cx="10515600" cy="2852737"/>
          </a:xfrm>
        </p:spPr>
        <p:txBody>
          <a:bodyPr anchor="b">
            <a:normAutofit/>
          </a:bodyPr>
          <a:lstStyle>
            <a:lvl1pPr>
              <a:defRPr sz="6600" b="1"/>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AD5B131A-CC93-4998-926F-4EB61CC25696}"/>
              </a:ext>
            </a:extLst>
          </p:cNvPr>
          <p:cNvSpPr>
            <a:spLocks noGrp="1"/>
          </p:cNvSpPr>
          <p:nvPr>
            <p:ph type="body" idx="1"/>
          </p:nvPr>
        </p:nvSpPr>
        <p:spPr>
          <a:xfrm>
            <a:off x="831850" y="4589463"/>
            <a:ext cx="10515600" cy="1500187"/>
          </a:xfrm>
        </p:spPr>
        <p:txBody>
          <a:bodyPr>
            <a:normAutofit/>
          </a:bodyPr>
          <a:lstStyle>
            <a:lvl1pPr marL="0" indent="0">
              <a:buNone/>
              <a:defRPr sz="4000">
                <a:solidFill>
                  <a:schemeClr val="tx1">
                    <a:tint val="75%"/>
                  </a:schemeClr>
                </a:solidFill>
              </a:defRPr>
            </a:lvl1pPr>
            <a:lvl2pPr marL="457200" indent="0">
              <a:buNone/>
              <a:defRPr sz="2000">
                <a:solidFill>
                  <a:schemeClr val="tx1">
                    <a:tint val="75%"/>
                  </a:schemeClr>
                </a:solidFill>
              </a:defRPr>
            </a:lvl2pPr>
            <a:lvl3pPr marL="914400" indent="0">
              <a:buNone/>
              <a:defRPr sz="1800">
                <a:solidFill>
                  <a:schemeClr val="tx1">
                    <a:tint val="75%"/>
                  </a:schemeClr>
                </a:solidFill>
              </a:defRPr>
            </a:lvl3pPr>
            <a:lvl4pPr marL="1371600" indent="0">
              <a:buNone/>
              <a:defRPr sz="1600">
                <a:solidFill>
                  <a:schemeClr val="tx1">
                    <a:tint val="75%"/>
                  </a:schemeClr>
                </a:solidFill>
              </a:defRPr>
            </a:lvl4pPr>
            <a:lvl5pPr marL="1828800" indent="0">
              <a:buNone/>
              <a:defRPr sz="1600">
                <a:solidFill>
                  <a:schemeClr val="tx1">
                    <a:tint val="75%"/>
                  </a:schemeClr>
                </a:solidFill>
              </a:defRPr>
            </a:lvl5pPr>
            <a:lvl6pPr marL="2286000" indent="0">
              <a:buNone/>
              <a:defRPr sz="1600">
                <a:solidFill>
                  <a:schemeClr val="tx1">
                    <a:tint val="75%"/>
                  </a:schemeClr>
                </a:solidFill>
              </a:defRPr>
            </a:lvl6pPr>
            <a:lvl7pPr marL="2743200" indent="0">
              <a:buNone/>
              <a:defRPr sz="1600">
                <a:solidFill>
                  <a:schemeClr val="tx1">
                    <a:tint val="75%"/>
                  </a:schemeClr>
                </a:solidFill>
              </a:defRPr>
            </a:lvl7pPr>
            <a:lvl8pPr marL="3200400" indent="0">
              <a:buNone/>
              <a:defRPr sz="1600">
                <a:solidFill>
                  <a:schemeClr val="tx1">
                    <a:tint val="75%"/>
                  </a:schemeClr>
                </a:solidFill>
              </a:defRPr>
            </a:lvl8pPr>
            <a:lvl9pPr marL="3657600" indent="0">
              <a:buNone/>
              <a:defRPr sz="1600">
                <a:solidFill>
                  <a:schemeClr val="tx1">
                    <a:tint val="75%"/>
                  </a:schemeClr>
                </a:solidFill>
              </a:defRPr>
            </a:lvl9pPr>
          </a:lstStyle>
          <a:p>
            <a:pPr lvl="0"/>
            <a:r>
              <a:rPr lang="en-US" dirty="0"/>
              <a:t>Click to edit Master text styles</a:t>
            </a:r>
          </a:p>
        </p:txBody>
      </p:sp>
    </p:spTree>
    <p:extLst>
      <p:ext uri="{BB962C8B-B14F-4D97-AF65-F5344CB8AC3E}">
        <p14:creationId xmlns:p14="http://schemas.microsoft.com/office/powerpoint/2010/main" val="348138219"/>
      </p:ext>
    </p:extLst>
  </p:cSld>
  <p:clrMapOvr>
    <a:masterClrMapping/>
  </p:clrMapOvr>
</p:sldLayout>
</file>

<file path=ppt/slideLayouts/slideLayout4.xml><?xml version="1.0" encoding="utf-8"?>
<p:sldLayout xmlns:a="http://purl.oclc.org/ooxml/drawingml/main" xmlns:r="http://purl.oclc.org/ooxml/officeDocument/relationships" xmlns:p="http://purl.oclc.org/ooxml/presentationml/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BAA0-FEA2-4155-BC5C-AFEEF4328609}"/>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77702407"/>
      </p:ext>
    </p:extLst>
  </p:cSld>
  <p:clrMapOvr>
    <a:masterClrMapping/>
  </p:clrMapOvr>
</p:sldLayout>
</file>

<file path=ppt/slideMasters/_rels/slideMaster1.xml.rels><?xml version="1.0" encoding="UTF-8" standalone="yes"?>
<Relationships xmlns="http://schemas.openxmlformats.org/package/2006/relationships"><Relationship Id="rId3" Type="http://purl.oclc.org/ooxml/officeDocument/relationships/slideLayout" Target="../slideLayouts/slideLayout3.xml"/><Relationship Id="rId2" Type="http://purl.oclc.org/ooxml/officeDocument/relationships/slideLayout" Target="../slideLayouts/slideLayout2.xml"/><Relationship Id="rId1" Type="http://purl.oclc.org/ooxml/officeDocument/relationships/slideLayout" Target="../slideLayouts/slideLayout1.xml"/><Relationship Id="rId5" Type="http://purl.oclc.org/ooxml/officeDocument/relationships/theme" Target="../theme/theme1.xml"/><Relationship Id="rId4" Type="http://purl.oclc.org/ooxml/officeDocument/relationships/slideLayout" Target="../slideLayouts/slideLayout4.xml"/></Relationships>
</file>

<file path=ppt/slideMasters/slideMaster1.xml><?xml version="1.0" encoding="utf-8"?>
<p:sldMaster xmlns:a="http://purl.oclc.org/ooxml/drawingml/main" xmlns:r="http://purl.oclc.org/ooxml/officeDocument/relationships" xmlns:p="http://purl.oclc.org/ooxml/presentationml/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4F3E7B-5716-43FD-B4A3-F8F3C560EA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BB8C9AA-AB28-4274-93E3-1376B3FC43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20032961"/>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1" r:id="rId3"/>
    <p:sldLayoutId id="2147483654" r:id="rId4"/>
  </p:sldLayoutIdLst>
  <p:txStyles>
    <p:titleStyle>
      <a:lvl1pPr algn="l" defTabSz="914400" rtl="0" eaLnBrk="1" latinLnBrk="0" hangingPunct="1">
        <a:lnSpc>
          <a:spcPct val="90%"/>
        </a:lnSpc>
        <a:spcBef>
          <a:spcPct val="0%"/>
        </a:spcBef>
        <a:buNone/>
        <a:defRPr sz="5400" b="0" kern="1200">
          <a:solidFill>
            <a:schemeClr val="tx2"/>
          </a:solidFill>
          <a:latin typeface="+mj-lt"/>
          <a:ea typeface="+mj-ea"/>
          <a:cs typeface="+mj-cs"/>
        </a:defRPr>
      </a:lvl1pPr>
    </p:titleStyle>
    <p:bodyStyle>
      <a:lvl1pPr marL="228600" indent="-228600" algn="l" defTabSz="914400" rtl="0" eaLnBrk="1" latinLnBrk="0" hangingPunct="1">
        <a:lnSpc>
          <a:spcPct val="90%"/>
        </a:lnSpc>
        <a:spcBef>
          <a:spcPts val="1000"/>
        </a:spcBef>
        <a:buFont typeface="Arial" panose="020B0604020202020204" pitchFamily="34" charset="0"/>
        <a:buChar char="•"/>
        <a:defRPr sz="4400" kern="1200">
          <a:solidFill>
            <a:schemeClr val="tx1"/>
          </a:solidFill>
          <a:latin typeface="+mn-lt"/>
          <a:ea typeface="+mn-ea"/>
          <a:cs typeface="+mn-cs"/>
        </a:defRPr>
      </a:lvl1pPr>
      <a:lvl2pPr marL="685800" indent="-228600" algn="l" defTabSz="914400" rtl="0" eaLnBrk="1" latinLnBrk="0" hangingPunct="1">
        <a:lnSpc>
          <a:spcPct val="90%"/>
        </a:lnSpc>
        <a:spcBef>
          <a:spcPts val="500"/>
        </a:spcBef>
        <a:buFont typeface="Arial" panose="020B0604020202020204" pitchFamily="34" charset="0"/>
        <a:buChar char="•"/>
        <a:defRPr sz="4000" kern="1200">
          <a:solidFill>
            <a:schemeClr val="tx1"/>
          </a:solidFill>
          <a:latin typeface="+mn-lt"/>
          <a:ea typeface="+mn-ea"/>
          <a:cs typeface="+mn-cs"/>
        </a:defRPr>
      </a:lvl2pPr>
      <a:lvl3pPr marL="1143000" indent="-228600" algn="l" defTabSz="914400" rtl="0" eaLnBrk="1" latinLnBrk="0" hangingPunct="1">
        <a:lnSpc>
          <a:spcPct val="90%"/>
        </a:lnSpc>
        <a:spcBef>
          <a:spcPts val="500"/>
        </a:spcBef>
        <a:buFont typeface="Arial" panose="020B0604020202020204" pitchFamily="34" charset="0"/>
        <a:buChar char="•"/>
        <a:defRPr sz="3600" kern="1200">
          <a:solidFill>
            <a:schemeClr val="tx1"/>
          </a:solidFill>
          <a:latin typeface="+mn-lt"/>
          <a:ea typeface="+mn-ea"/>
          <a:cs typeface="+mn-cs"/>
        </a:defRPr>
      </a:lvl3pPr>
      <a:lvl4pPr marL="1600200" indent="-228600" algn="l" defTabSz="914400" rtl="0" eaLnBrk="1" latinLnBrk="0" hangingPunct="1">
        <a:lnSpc>
          <a:spcPct val="90%"/>
        </a:lnSpc>
        <a:spcBef>
          <a:spcPts val="500"/>
        </a:spcBef>
        <a:buFont typeface="Arial" panose="020B0604020202020204" pitchFamily="34" charset="0"/>
        <a:buChar char="•"/>
        <a:defRPr sz="3200" kern="1200">
          <a:solidFill>
            <a:schemeClr val="tx1"/>
          </a:solidFill>
          <a:latin typeface="+mn-lt"/>
          <a:ea typeface="+mn-ea"/>
          <a:cs typeface="+mn-cs"/>
        </a:defRPr>
      </a:lvl4pPr>
      <a:lvl5pPr marL="2057400" indent="-228600" algn="l" defTabSz="914400" rtl="0" eaLnBrk="1" latinLnBrk="0" hangingPunct="1">
        <a:lnSpc>
          <a:spcPct val="9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purl.oclc.org/ooxml/officeDocument/relationships/hyperlink" Target="https://creativecommons.org/licenses/by-sa/4.0/" TargetMode="External"/><Relationship Id="rId2" Type="http://purl.oclc.org/ooxml/officeDocument/relationships/notesSlide" Target="../notesSlides/notesSlide1.xml"/><Relationship Id="rId1" Type="http://purl.oclc.org/ooxml/officeDocument/relationships/slideLayout" Target="../slideLayouts/slideLayout4.xml"/><Relationship Id="rId6" Type="http://purl.oclc.org/ooxml/officeDocument/relationships/hyperlink" Target="https://doi.org/10.5281/zenodo.11051128" TargetMode="External"/><Relationship Id="rId5" Type="http://purl.oclc.org/ooxml/officeDocument/relationships/image" Target="../media/image2.svg"/><Relationship Id="rId4" Type="http://purl.oclc.org/ooxml/officeDocument/relationships/image" Target="../media/image1.png"/></Relationships>
</file>

<file path=ppt/slides/_rels/slide10.xml.rels><?xml version="1.0" encoding="UTF-8" standalone="yes"?>
<Relationships xmlns="http://schemas.openxmlformats.org/package/2006/relationships"><Relationship Id="rId3" Type="http://purl.oclc.org/ooxml/officeDocument/relationships/image" Target="../media/image7.jpeg"/><Relationship Id="rId2" Type="http://purl.oclc.org/ooxml/officeDocument/relationships/notesSlide" Target="../notesSlides/notesSlide10.xml"/><Relationship Id="rId1" Type="http://purl.oclc.org/ooxml/officeDocument/relationships/slideLayout" Target="../slideLayouts/slideLayout1.xml"/><Relationship Id="rId5" Type="http://purl.oclc.org/ooxml/officeDocument/relationships/hyperlink" Target="https://creativecommons.org/licenses/by/4.0/" TargetMode="External"/><Relationship Id="rId4" Type="http://purl.oclc.org/ooxml/officeDocument/relationships/hyperlink" Target="https://doi.org/10.5281/zenodo.7587336" TargetMode="External"/></Relationships>
</file>

<file path=ppt/slides/_rels/slide11.xml.rels><?xml version="1.0" encoding="UTF-8" standalone="yes"?>
<Relationships xmlns="http://schemas.openxmlformats.org/package/2006/relationships"><Relationship Id="rId3" Type="http://purl.oclc.org/ooxml/officeDocument/relationships/image" Target="../media/image8.jpg"/><Relationship Id="rId2" Type="http://purl.oclc.org/ooxml/officeDocument/relationships/notesSlide" Target="../notesSlides/notesSlide11.xml"/><Relationship Id="rId1" Type="http://purl.oclc.org/ooxml/officeDocument/relationships/slideLayout" Target="../slideLayouts/slideLayout1.xml"/><Relationship Id="rId4" Type="http://purl.oclc.org/ooxml/officeDocument/relationships/hyperlink" Target="https://llama.meta.com/llama2/" TargetMode="External"/></Relationships>
</file>

<file path=ppt/slides/_rels/slide12.xml.rels><?xml version="1.0" encoding="UTF-8" standalone="yes"?>
<Relationships xmlns="http://schemas.openxmlformats.org/package/2006/relationships"><Relationship Id="rId3" Type="http://purl.oclc.org/ooxml/officeDocument/relationships/image" Target="../media/image9.jpg"/><Relationship Id="rId2" Type="http://purl.oclc.org/ooxml/officeDocument/relationships/notesSlide" Target="../notesSlides/notesSlide12.xml"/><Relationship Id="rId1" Type="http://purl.oclc.org/ooxml/officeDocument/relationships/slideLayout" Target="../slideLayouts/slideLayout1.xml"/><Relationship Id="rId4" Type="http://purl.oclc.org/ooxml/officeDocument/relationships/hyperlink" Target="https://doi.org/10.2139/ssrn.4543807" TargetMode="External"/></Relationships>
</file>

<file path=ppt/slides/_rels/slide13.xml.rels><?xml version="1.0" encoding="UTF-8" standalone="yes"?>
<Relationships xmlns="http://schemas.openxmlformats.org/package/2006/relationships"><Relationship Id="rId3" Type="http://purl.oclc.org/ooxml/officeDocument/relationships/image" Target="../media/image10.jpg"/><Relationship Id="rId2" Type="http://purl.oclc.org/ooxml/officeDocument/relationships/notesSlide" Target="../notesSlides/notesSlide13.xml"/><Relationship Id="rId1" Type="http://purl.oclc.org/ooxml/officeDocument/relationships/slideLayout" Target="../slideLayouts/slideLayout1.xml"/><Relationship Id="rId5" Type="http://purl.oclc.org/ooxml/officeDocument/relationships/hyperlink" Target="https://creativecommons.org/licenses/by/4.0/" TargetMode="External"/><Relationship Id="rId4" Type="http://purl.oclc.org/ooxml/officeDocument/relationships/hyperlink" Target="https://opensource.org/deepdive" TargetMode="External"/></Relationships>
</file>

<file path=ppt/slides/_rels/slide14.xml.rels><?xml version="1.0" encoding="UTF-8" standalone="yes"?>
<Relationships xmlns="http://schemas.openxmlformats.org/package/2006/relationships"><Relationship Id="rId2" Type="http://purl.oclc.org/ooxml/officeDocument/relationships/notesSlide" Target="../notesSlides/notesSlide14.xml"/><Relationship Id="rId1" Type="http://purl.oclc.org/ooxml/officeDocument/relationships/slideLayout" Target="../slideLayouts/slideLayout3.xml"/></Relationships>
</file>

<file path=ppt/slides/_rels/slide15.xml.rels><?xml version="1.0" encoding="UTF-8" standalone="yes"?>
<Relationships xmlns="http://schemas.openxmlformats.org/package/2006/relationships"><Relationship Id="rId2" Type="http://purl.oclc.org/ooxml/officeDocument/relationships/notesSlide" Target="../notesSlides/notesSlide15.xml"/><Relationship Id="rId1" Type="http://purl.oclc.org/ooxml/officeDocument/relationships/slideLayout" Target="../slideLayouts/slideLayout2.xml"/></Relationships>
</file>

<file path=ppt/slides/_rels/slide16.xml.rels><?xml version="1.0" encoding="UTF-8" standalone="yes"?>
<Relationships xmlns="http://schemas.openxmlformats.org/package/2006/relationships"><Relationship Id="rId2" Type="http://purl.oclc.org/ooxml/officeDocument/relationships/notesSlide" Target="../notesSlides/notesSlide16.xml"/><Relationship Id="rId1" Type="http://purl.oclc.org/ooxml/officeDocument/relationships/slideLayout" Target="../slideLayouts/slideLayout1.xml"/></Relationships>
</file>

<file path=ppt/slides/_rels/slide17.xml.rels><?xml version="1.0" encoding="UTF-8" standalone="yes"?>
<Relationships xmlns="http://schemas.openxmlformats.org/package/2006/relationships"><Relationship Id="rId2" Type="http://purl.oclc.org/ooxml/officeDocument/relationships/notesSlide" Target="../notesSlides/notesSlide17.xml"/><Relationship Id="rId1" Type="http://purl.oclc.org/ooxml/officeDocument/relationships/slideLayout" Target="../slideLayouts/slideLayout1.xml"/></Relationships>
</file>

<file path=ppt/slides/_rels/slide18.xml.rels><?xml version="1.0" encoding="UTF-8" standalone="yes"?>
<Relationships xmlns="http://schemas.openxmlformats.org/package/2006/relationships"><Relationship Id="rId3" Type="http://purl.oclc.org/ooxml/officeDocument/relationships/image" Target="../media/image11.jpg"/><Relationship Id="rId2" Type="http://purl.oclc.org/ooxml/officeDocument/relationships/notesSlide" Target="../notesSlides/notesSlide18.xml"/><Relationship Id="rId1" Type="http://purl.oclc.org/ooxml/officeDocument/relationships/slideLayout" Target="../slideLayouts/slideLayout1.xml"/><Relationship Id="rId4" Type="http://purl.oclc.org/ooxml/officeDocument/relationships/hyperlink" Target="https://time.com/6247678/openai-chatgpt-kenya-workers/" TargetMode="External"/></Relationships>
</file>

<file path=ppt/slides/_rels/slide19.xml.rels><?xml version="1.0" encoding="UTF-8" standalone="yes"?>
<Relationships xmlns="http://schemas.openxmlformats.org/package/2006/relationships"><Relationship Id="rId3" Type="http://purl.oclc.org/ooxml/officeDocument/relationships/notesSlide" Target="../notesSlides/notesSlide19.xml"/><Relationship Id="rId2" Type="http://purl.oclc.org/ooxml/officeDocument/relationships/slideLayout" Target="../slideLayouts/slideLayout1.xml"/><Relationship Id="rId1" Type="http://purl.oclc.org/ooxml/officeDocument/relationships/tags" Target="../tags/tag2.xml"/><Relationship Id="rId4" Type="http://purl.oclc.org/ooxml/officeDocument/relationships/hyperlink" Target="https://www.technologyreview.com/2021/04/23/1023549/kate-crawford-atlas-of-ai-review/" TargetMode="External"/></Relationships>
</file>

<file path=ppt/slides/_rels/slide2.xml.rels><?xml version="1.0" encoding="UTF-8" standalone="yes"?>
<Relationships xmlns="http://schemas.openxmlformats.org/package/2006/relationships"><Relationship Id="rId3" Type="http://purl.oclc.org/ooxml/officeDocument/relationships/image" Target="../media/image3.jpg"/><Relationship Id="rId2" Type="http://purl.oclc.org/ooxml/officeDocument/relationships/notesSlide" Target="../notesSlides/notesSlide2.xml"/><Relationship Id="rId1" Type="http://purl.oclc.org/ooxml/officeDocument/relationships/slideLayout" Target="../slideLayouts/slideLayout1.xml"/><Relationship Id="rId5" Type="http://purl.oclc.org/ooxml/officeDocument/relationships/hyperlink" Target="https://github.com/hampusnasstrom/speech-schema-filling/blob/main/LICENSE" TargetMode="External"/><Relationship Id="rId4" Type="http://purl.oclc.org/ooxml/officeDocument/relationships/hyperlink" Target="https://github.com/hampusnasstrom/speech-schema-filling" TargetMode="External"/></Relationships>
</file>

<file path=ppt/slides/_rels/slide20.xml.rels><?xml version="1.0" encoding="UTF-8" standalone="yes"?>
<Relationships xmlns="http://schemas.openxmlformats.org/package/2006/relationships"><Relationship Id="rId3" Type="http://purl.oclc.org/ooxml/officeDocument/relationships/notesSlide" Target="../notesSlides/notesSlide20.xml"/><Relationship Id="rId2" Type="http://purl.oclc.org/ooxml/officeDocument/relationships/slideLayout" Target="../slideLayouts/slideLayout1.xml"/><Relationship Id="rId1" Type="http://purl.oclc.org/ooxml/officeDocument/relationships/tags" Target="../tags/tag3.xml"/><Relationship Id="rId4" Type="http://purl.oclc.org/ooxml/officeDocument/relationships/hyperlink" Target="https://quote.ucsd.edu/lirani/white-house-nyu-ainow-summit-talk-the-labor-that-makes-ai-magic/" TargetMode="External"/></Relationships>
</file>

<file path=ppt/slides/_rels/slide21.xml.rels><?xml version="1.0" encoding="UTF-8" standalone="yes"?>
<Relationships xmlns="http://schemas.openxmlformats.org/package/2006/relationships"><Relationship Id="rId2" Type="http://purl.oclc.org/ooxml/officeDocument/relationships/notesSlide" Target="../notesSlides/notesSlide21.xml"/><Relationship Id="rId1" Type="http://purl.oclc.org/ooxml/officeDocument/relationships/slideLayout" Target="../slideLayouts/slideLayout2.xml"/></Relationships>
</file>

<file path=ppt/slides/_rels/slide22.xml.rels><?xml version="1.0" encoding="UTF-8" standalone="yes"?>
<Relationships xmlns="http://schemas.openxmlformats.org/package/2006/relationships"><Relationship Id="rId2" Type="http://purl.oclc.org/ooxml/officeDocument/relationships/notesSlide" Target="../notesSlides/notesSlide22.xml"/><Relationship Id="rId1" Type="http://purl.oclc.org/ooxml/officeDocument/relationships/slideLayout" Target="../slideLayouts/slideLayout1.xml"/></Relationships>
</file>

<file path=ppt/slides/_rels/slide23.xml.rels><?xml version="1.0" encoding="UTF-8" standalone="yes"?>
<Relationships xmlns="http://schemas.openxmlformats.org/package/2006/relationships"><Relationship Id="rId3" Type="http://purl.oclc.org/ooxml/officeDocument/relationships/hyperlink" Target="https://doi.org/10.1145/3630106.3659005" TargetMode="External"/><Relationship Id="rId2" Type="http://purl.oclc.org/ooxml/officeDocument/relationships/notesSlide" Target="../notesSlides/notesSlide23.xml"/><Relationship Id="rId1" Type="http://purl.oclc.org/ooxml/officeDocument/relationships/slideLayout" Target="../slideLayouts/slideLayout1.xml"/><Relationship Id="rId5" Type="http://purl.oclc.org/ooxml/officeDocument/relationships/hyperlink" Target="https://creativecommons.org/licenses/by-nc-nd/4.0/" TargetMode="External"/><Relationship Id="rId4" Type="http://purl.oclc.org/ooxml/officeDocument/relationships/image" Target="../media/image12.png"/></Relationships>
</file>

<file path=ppt/slides/_rels/slide24.xml.rels><?xml version="1.0" encoding="UTF-8" standalone="yes"?>
<Relationships xmlns="http://schemas.openxmlformats.org/package/2006/relationships"><Relationship Id="rId2" Type="http://purl.oclc.org/ooxml/officeDocument/relationships/notesSlide" Target="../notesSlides/notesSlide24.xml"/><Relationship Id="rId1" Type="http://purl.oclc.org/ooxml/officeDocument/relationships/slideLayout" Target="../slideLayouts/slideLayout1.xml"/></Relationships>
</file>

<file path=ppt/slides/_rels/slide25.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26.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27.xml.rels><?xml version="1.0" encoding="UTF-8" standalone="yes"?>
<Relationships xmlns="http://schemas.openxmlformats.org/package/2006/relationships"><Relationship Id="rId3" Type="http://purl.oclc.org/ooxml/officeDocument/relationships/notesSlide" Target="../notesSlides/notesSlide25.xml"/><Relationship Id="rId2" Type="http://purl.oclc.org/ooxml/officeDocument/relationships/slideLayout" Target="../slideLayouts/slideLayout1.xml"/><Relationship Id="rId1" Type="http://purl.oclc.org/ooxml/officeDocument/relationships/tags" Target="../tags/tag4.xml"/><Relationship Id="rId4" Type="http://purl.oclc.org/ooxml/officeDocument/relationships/hyperlink" Target="https://doi.org/10.1038/s41586-024-07146-0" TargetMode="External"/></Relationships>
</file>

<file path=ppt/slides/_rels/slide28.xml.rels><?xml version="1.0" encoding="UTF-8" standalone="yes"?>
<Relationships xmlns="http://schemas.openxmlformats.org/package/2006/relationships"><Relationship Id="rId2" Type="http://purl.oclc.org/ooxml/officeDocument/relationships/notesSlide" Target="../notesSlides/notesSlide26.xml"/><Relationship Id="rId1" Type="http://purl.oclc.org/ooxml/officeDocument/relationships/slideLayout" Target="../slideLayouts/slideLayout3.xml"/></Relationships>
</file>

<file path=ppt/slides/_rels/slide29.xml.rels><?xml version="1.0" encoding="UTF-8" standalone="yes"?>
<Relationships xmlns="http://schemas.openxmlformats.org/package/2006/relationships"><Relationship Id="rId3" Type="http://purl.oclc.org/ooxml/officeDocument/relationships/image" Target="../media/image6.jpg"/><Relationship Id="rId2" Type="http://purl.oclc.org/ooxml/officeDocument/relationships/notesSlide" Target="../notesSlides/notesSlide27.xml"/><Relationship Id="rId1" Type="http://purl.oclc.org/ooxml/officeDocument/relationships/slideLayout" Target="../slideLayouts/slideLayout1.xml"/><Relationship Id="rId4" Type="http://purl.oclc.org/ooxml/officeDocument/relationships/hyperlink" Target="https://doi.org/10.3389/fcell.2023.1339390" TargetMode="External"/></Relationships>
</file>

<file path=ppt/slides/_rels/slide3.xml.rels><?xml version="1.0" encoding="UTF-8" standalone="yes"?>
<Relationships xmlns="http://schemas.openxmlformats.org/package/2006/relationships"><Relationship Id="rId3" Type="http://purl.oclc.org/ooxml/officeDocument/relationships/image" Target="../media/image4.jpg"/><Relationship Id="rId2" Type="http://purl.oclc.org/ooxml/officeDocument/relationships/notesSlide" Target="../notesSlides/notesSlide3.xml"/><Relationship Id="rId1" Type="http://purl.oclc.org/ooxml/officeDocument/relationships/slideLayout" Target="../slideLayouts/slideLayout1.xml"/><Relationship Id="rId4" Type="http://purl.oclc.org/ooxml/officeDocument/relationships/hyperlink" Target="https://nomad-lab.eu/prod/v1/oasis/gui/user/uploads/upload/id/_3d9bVH6Qa2vnhLGA3U5rw/entry/id/GMER924PLNU_Bz8sqeD9-INx322m" TargetMode="External"/></Relationships>
</file>

<file path=ppt/slides/_rels/slide30.xml.rels><?xml version="1.0" encoding="UTF-8" standalone="yes"?>
<Relationships xmlns="http://schemas.openxmlformats.org/package/2006/relationships"><Relationship Id="rId2" Type="http://purl.oclc.org/ooxml/officeDocument/relationships/notesSlide" Target="../notesSlides/notesSlide28.xml"/><Relationship Id="rId1" Type="http://purl.oclc.org/ooxml/officeDocument/relationships/slideLayout" Target="../slideLayouts/slideLayout1.xml"/></Relationships>
</file>

<file path=ppt/slides/_rels/slide31.xml.rels><?xml version="1.0" encoding="UTF-8" standalone="yes"?>
<Relationships xmlns="http://schemas.openxmlformats.org/package/2006/relationships"><Relationship Id="rId3" Type="http://purl.oclc.org/ooxml/officeDocument/relationships/hyperlink" Target="https://www.threads.net/@maurogatti/post/CuVbVJIx7x4" TargetMode="External"/><Relationship Id="rId2" Type="http://purl.oclc.org/ooxml/officeDocument/relationships/notesSlide" Target="../notesSlides/notesSlide29.xml"/><Relationship Id="rId1" Type="http://purl.oclc.org/ooxml/officeDocument/relationships/slideLayout" Target="../slideLayouts/slideLayout1.xml"/><Relationship Id="rId4" Type="http://purl.oclc.org/ooxml/officeDocument/relationships/image" Target="../media/image13.jpg"/></Relationships>
</file>

<file path=ppt/slides/_rels/slide32.xml.rels><?xml version="1.0" encoding="UTF-8" standalone="yes"?>
<Relationships xmlns="http://schemas.openxmlformats.org/package/2006/relationships"><Relationship Id="rId2" Type="http://purl.oclc.org/ooxml/officeDocument/relationships/notesSlide" Target="../notesSlides/notesSlide30.xml"/><Relationship Id="rId1" Type="http://purl.oclc.org/ooxml/officeDocument/relationships/slideLayout" Target="../slideLayouts/slideLayout2.xml"/></Relationships>
</file>

<file path=ppt/slides/_rels/slide33.xml.rels><?xml version="1.0" encoding="UTF-8" standalone="yes"?>
<Relationships xmlns="http://schemas.openxmlformats.org/package/2006/relationships"><Relationship Id="rId2" Type="http://purl.oclc.org/ooxml/officeDocument/relationships/notesSlide" Target="../notesSlides/notesSlide31.xml"/><Relationship Id="rId1" Type="http://purl.oclc.org/ooxml/officeDocument/relationships/slideLayout" Target="../slideLayouts/slideLayout2.xml"/></Relationships>
</file>

<file path=ppt/slides/_rels/slide34.xml.rels><?xml version="1.0" encoding="UTF-8" standalone="yes"?>
<Relationships xmlns="http://schemas.openxmlformats.org/package/2006/relationships"><Relationship Id="rId2" Type="http://purl.oclc.org/ooxml/officeDocument/relationships/notesSlide" Target="../notesSlides/notesSlide32.xml"/><Relationship Id="rId1" Type="http://purl.oclc.org/ooxml/officeDocument/relationships/slideLayout" Target="../slideLayouts/slideLayout1.xml"/></Relationships>
</file>

<file path=ppt/slides/_rels/slide35.xml.rels><?xml version="1.0" encoding="UTF-8" standalone="yes"?>
<Relationships xmlns="http://schemas.openxmlformats.org/package/2006/relationships"><Relationship Id="rId2" Type="http://purl.oclc.org/ooxml/officeDocument/relationships/notesSlide" Target="../notesSlides/notesSlide33.xml"/><Relationship Id="rId1" Type="http://purl.oclc.org/ooxml/officeDocument/relationships/slideLayout" Target="../slideLayouts/slideLayout1.xml"/></Relationships>
</file>

<file path=ppt/slides/_rels/slide36.xml.rels><?xml version="1.0" encoding="UTF-8" standalone="yes"?>
<Relationships xmlns="http://schemas.openxmlformats.org/package/2006/relationships"><Relationship Id="rId2" Type="http://purl.oclc.org/ooxml/officeDocument/relationships/notesSlide" Target="../notesSlides/notesSlide34.xml"/><Relationship Id="rId1" Type="http://purl.oclc.org/ooxml/officeDocument/relationships/slideLayout" Target="../slideLayouts/slideLayout1.xml"/></Relationships>
</file>

<file path=ppt/slides/_rels/slide37.xml.rels><?xml version="1.0" encoding="UTF-8" standalone="yes"?>
<Relationships xmlns="http://schemas.openxmlformats.org/package/2006/relationships"><Relationship Id="rId8" Type="http://purl.oclc.org/ooxml/officeDocument/relationships/hyperlink" Target="https://thenounproject.com/icon/1002247/" TargetMode="External"/><Relationship Id="rId3" Type="http://purl.oclc.org/ooxml/officeDocument/relationships/image" Target="../media/image14.png"/><Relationship Id="rId7" Type="http://purl.oclc.org/ooxml/officeDocument/relationships/hyperlink" Target="https://thenounproject.com/search/?q=internet&amp;i=1213108" TargetMode="External"/><Relationship Id="rId2" Type="http://purl.oclc.org/ooxml/officeDocument/relationships/notesSlide" Target="../notesSlides/notesSlide35.xml"/><Relationship Id="rId1" Type="http://purl.oclc.org/ooxml/officeDocument/relationships/slideLayout" Target="../slideLayouts/slideLayout1.xml"/><Relationship Id="rId6" Type="http://purl.oclc.org/ooxml/officeDocument/relationships/image" Target="../media/image2.svg"/><Relationship Id="rId11" Type="http://purl.oclc.org/ooxml/officeDocument/relationships/hyperlink" Target="https://doi.org/10.5281/zenodo.11051128" TargetMode="External"/><Relationship Id="rId5" Type="http://purl.oclc.org/ooxml/officeDocument/relationships/image" Target="../media/image1.png"/><Relationship Id="rId10" Type="http://purl.oclc.org/ooxml/officeDocument/relationships/image" Target="../media/image15.png"/><Relationship Id="rId4" Type="http://purl.oclc.org/ooxml/officeDocument/relationships/hyperlink" Target="https://creativecommons.org/licenses/by-sa/4.0/" TargetMode="External"/><Relationship Id="rId9" Type="http://purl.oclc.org/ooxml/officeDocument/relationships/hyperlink" Target="https://creativecommons.org/licenses/by/3.0/" TargetMode="External"/></Relationships>
</file>

<file path=ppt/slides/_rels/slide4.xml.rels><?xml version="1.0" encoding="UTF-8" standalone="yes"?>
<Relationships xmlns="http://schemas.openxmlformats.org/package/2006/relationships"><Relationship Id="rId2" Type="http://purl.oclc.org/ooxml/officeDocument/relationships/notesSlide" Target="../notesSlides/notesSlide4.xml"/><Relationship Id="rId1" Type="http://purl.oclc.org/ooxml/officeDocument/relationships/slideLayout" Target="../slideLayouts/slideLayout1.xml"/></Relationships>
</file>

<file path=ppt/slides/_rels/slide5.xml.rels><?xml version="1.0" encoding="UTF-8" standalone="yes"?>
<Relationships xmlns="http://schemas.openxmlformats.org/package/2006/relationships"><Relationship Id="rId3" Type="http://purl.oclc.org/ooxml/officeDocument/relationships/hyperlink" Target="https://web.archive.org/web/20240324051904/https:/cdn.arstechnica.net/wp-content/uploads/2024/02/fcell-11-1339390-1.pdf" TargetMode="External"/><Relationship Id="rId2" Type="http://purl.oclc.org/ooxml/officeDocument/relationships/notesSlide" Target="../notesSlides/notesSlide5.xml"/><Relationship Id="rId1" Type="http://purl.oclc.org/ooxml/officeDocument/relationships/slideLayout" Target="../slideLayouts/slideLayout1.xml"/><Relationship Id="rId5" Type="http://purl.oclc.org/ooxml/officeDocument/relationships/hyperlink" Target="https://creativecommons.org/licenses/by/4.0/" TargetMode="External"/><Relationship Id="rId4" Type="http://purl.oclc.org/ooxml/officeDocument/relationships/image" Target="../media/image5.jpg"/></Relationships>
</file>

<file path=ppt/slides/_rels/slide6.xml.rels><?xml version="1.0" encoding="UTF-8" standalone="yes"?>
<Relationships xmlns="http://schemas.openxmlformats.org/package/2006/relationships"><Relationship Id="rId3" Type="http://purl.oclc.org/ooxml/officeDocument/relationships/image" Target="../media/image6.jpg"/><Relationship Id="rId2" Type="http://purl.oclc.org/ooxml/officeDocument/relationships/notesSlide" Target="../notesSlides/notesSlide6.xml"/><Relationship Id="rId1" Type="http://purl.oclc.org/ooxml/officeDocument/relationships/slideLayout" Target="../slideLayouts/slideLayout1.xml"/><Relationship Id="rId5" Type="http://purl.oclc.org/ooxml/officeDocument/relationships/hyperlink" Target="https://doi.org/10.3389/fcell.2023.1339390" TargetMode="External"/><Relationship Id="rId4" Type="http://purl.oclc.org/ooxml/officeDocument/relationships/hyperlink" Target="https://creativecommons.org/licenses/by/4.0/" TargetMode="External"/></Relationships>
</file>

<file path=ppt/slides/_rels/slide7.xml.rels><?xml version="1.0" encoding="UTF-8" standalone="yes"?>
<Relationships xmlns="http://schemas.openxmlformats.org/package/2006/relationships"><Relationship Id="rId3" Type="http://purl.oclc.org/ooxml/officeDocument/relationships/notesSlide" Target="../notesSlides/notesSlide7.xml"/><Relationship Id="rId2" Type="http://purl.oclc.org/ooxml/officeDocument/relationships/slideLayout" Target="../slideLayouts/slideLayout1.xml"/><Relationship Id="rId1" Type="http://purl.oclc.org/ooxml/officeDocument/relationships/tags" Target="../tags/tag1.xml"/><Relationship Id="rId4" Type="http://purl.oclc.org/ooxml/officeDocument/relationships/hyperlink" Target="https://nicospage.eu/unethical-academics-ai-and-peer-review" TargetMode="External"/></Relationships>
</file>

<file path=ppt/slides/_rels/slide8.xml.rels><?xml version="1.0" encoding="UTF-8" standalone="yes"?>
<Relationships xmlns="http://schemas.openxmlformats.org/package/2006/relationships"><Relationship Id="rId2" Type="http://purl.oclc.org/ooxml/officeDocument/relationships/notesSlide" Target="../notesSlides/notesSlide8.xml"/><Relationship Id="rId1" Type="http://purl.oclc.org/ooxml/officeDocument/relationships/slideLayout" Target="../slideLayouts/slideLayout1.xml"/></Relationships>
</file>

<file path=ppt/slides/_rels/slide9.xml.rels><?xml version="1.0" encoding="UTF-8" standalone="yes"?>
<Relationships xmlns="http://schemas.openxmlformats.org/package/2006/relationships"><Relationship Id="rId2" Type="http://purl.oclc.org/ooxml/officeDocument/relationships/notesSlide" Target="../notesSlides/notesSlide9.xml"/><Relationship Id="rId1" Type="http://purl.oclc.org/ooxml/officeDocument/relationships/slideLayout" Target="../slideLayouts/slideLayout3.xml"/></Relationships>
</file>

<file path=ppt/slides/slide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4FA9A0-C9AA-4CDA-B81D-559811879621}"/>
              </a:ext>
            </a:extLst>
          </p:cNvPr>
          <p:cNvSpPr>
            <a:spLocks noGrp="1"/>
          </p:cNvSpPr>
          <p:nvPr>
            <p:ph type="title"/>
          </p:nvPr>
        </p:nvSpPr>
        <p:spPr>
          <a:xfrm>
            <a:off x="410815" y="424518"/>
            <a:ext cx="11781185" cy="2407892"/>
          </a:xfrm>
          <a:solidFill>
            <a:schemeClr val="accent2"/>
          </a:solidFill>
        </p:spPr>
        <p:txBody>
          <a:bodyPr>
            <a:normAutofit/>
          </a:bodyPr>
          <a:lstStyle/>
          <a:p>
            <a:r>
              <a:rPr lang="en-GB" dirty="0">
                <a:solidFill>
                  <a:schemeClr val="bg1"/>
                </a:solidFill>
              </a:rPr>
              <a:t>“AI” is </a:t>
            </a:r>
            <a:r>
              <a:rPr lang="en-GB" b="1" dirty="0">
                <a:solidFill>
                  <a:schemeClr val="bg1"/>
                </a:solidFill>
              </a:rPr>
              <a:t>not</a:t>
            </a:r>
            <a:r>
              <a:rPr lang="en-GB" dirty="0">
                <a:solidFill>
                  <a:schemeClr val="bg1"/>
                </a:solidFill>
              </a:rPr>
              <a:t> the problem – </a:t>
            </a:r>
            <a:br>
              <a:rPr lang="en-GB" dirty="0">
                <a:solidFill>
                  <a:schemeClr val="bg1"/>
                </a:solidFill>
              </a:rPr>
            </a:br>
            <a:r>
              <a:rPr lang="en-US" sz="4900" dirty="0">
                <a:solidFill>
                  <a:schemeClr val="bg1"/>
                </a:solidFill>
              </a:rPr>
              <a:t>implications for institutions &amp; reproducibility</a:t>
            </a:r>
            <a:endParaRPr lang="en-GB" sz="4900" b="1" dirty="0">
              <a:solidFill>
                <a:schemeClr val="bg1"/>
              </a:solidFill>
            </a:endParaRPr>
          </a:p>
        </p:txBody>
      </p:sp>
      <p:sp>
        <p:nvSpPr>
          <p:cNvPr id="2" name="TextBox 1">
            <a:extLst>
              <a:ext uri="{FF2B5EF4-FFF2-40B4-BE49-F238E27FC236}">
                <a16:creationId xmlns:a16="http://schemas.microsoft.com/office/drawing/2014/main" id="{9682FFB2-077C-4D4A-B070-A50767A09A0A}"/>
              </a:ext>
            </a:extLst>
          </p:cNvPr>
          <p:cNvSpPr txBox="1"/>
          <p:nvPr/>
        </p:nvSpPr>
        <p:spPr>
          <a:xfrm>
            <a:off x="410815" y="3475704"/>
            <a:ext cx="8064970" cy="3046988"/>
          </a:xfrm>
          <a:prstGeom prst="rect">
            <a:avLst/>
          </a:prstGeom>
          <a:noFill/>
        </p:spPr>
        <p:txBody>
          <a:bodyPr wrap="square" rtlCol="0">
            <a:spAutoFit/>
          </a:bodyPr>
          <a:lstStyle/>
          <a:p>
            <a:r>
              <a:rPr lang="en-GB" sz="2400" dirty="0">
                <a:solidFill>
                  <a:schemeClr val="tx2"/>
                </a:solidFill>
              </a:rPr>
              <a:t>Pen-Yuan Hsing </a:t>
            </a:r>
            <a:r>
              <a:rPr lang="en-GB" sz="1400" dirty="0">
                <a:solidFill>
                  <a:schemeClr val="tx2"/>
                </a:solidFill>
              </a:rPr>
              <a:t>1,2</a:t>
            </a:r>
          </a:p>
          <a:p>
            <a:r>
              <a:rPr lang="en-GB" sz="2400" dirty="0">
                <a:solidFill>
                  <a:schemeClr val="tx2"/>
                </a:solidFill>
              </a:rPr>
              <a:t>Jennifer Ding </a:t>
            </a:r>
            <a:r>
              <a:rPr lang="en-GB" sz="1400" dirty="0">
                <a:solidFill>
                  <a:schemeClr val="tx2"/>
                </a:solidFill>
              </a:rPr>
              <a:t>2,3</a:t>
            </a:r>
            <a:endParaRPr lang="en-GB" sz="2400" dirty="0">
              <a:solidFill>
                <a:schemeClr val="tx2"/>
              </a:solidFill>
            </a:endParaRPr>
          </a:p>
          <a:p>
            <a:r>
              <a:rPr lang="en-GB" sz="1400" dirty="0"/>
              <a:t>1</a:t>
            </a:r>
            <a:r>
              <a:rPr lang="en-GB" sz="2400" dirty="0"/>
              <a:t> </a:t>
            </a:r>
            <a:r>
              <a:rPr lang="en-GB" sz="2000" dirty="0"/>
              <a:t>University of Bristol, United Kingdom</a:t>
            </a:r>
          </a:p>
          <a:p>
            <a:r>
              <a:rPr lang="en-GB" sz="1400" dirty="0"/>
              <a:t>2</a:t>
            </a:r>
            <a:r>
              <a:rPr lang="en-GB" sz="2400" dirty="0"/>
              <a:t> </a:t>
            </a:r>
            <a:r>
              <a:rPr lang="en-GB" sz="2000" dirty="0"/>
              <a:t>The Turing Way</a:t>
            </a:r>
          </a:p>
          <a:p>
            <a:r>
              <a:rPr lang="en-GB" sz="1400" dirty="0"/>
              <a:t>3</a:t>
            </a:r>
            <a:r>
              <a:rPr lang="en-GB" sz="2400" dirty="0"/>
              <a:t> </a:t>
            </a:r>
            <a:r>
              <a:rPr lang="en-GB" sz="2000" dirty="0"/>
              <a:t>Alan Turing Institute, United Kingdom</a:t>
            </a:r>
          </a:p>
          <a:p>
            <a:endParaRPr lang="en-GB" sz="2400" dirty="0"/>
          </a:p>
          <a:p>
            <a:r>
              <a:rPr lang="en-GB" sz="2400" dirty="0"/>
              <a:t>12:50 BST, 26 June 2024</a:t>
            </a:r>
            <a:br>
              <a:rPr lang="en-GB" sz="2400" dirty="0"/>
            </a:br>
            <a:r>
              <a:rPr lang="en-US" sz="2400" dirty="0"/>
              <a:t>Reproducibility by Design Symposium</a:t>
            </a:r>
            <a:endParaRPr lang="en-GB" sz="2400" dirty="0"/>
          </a:p>
        </p:txBody>
      </p:sp>
      <p:pic>
        <p:nvPicPr>
          <p:cNvPr id="5" name="Graphic 4">
            <a:hlinkClick r:id="rId3"/>
            <a:extLst>
              <a:ext uri="{FF2B5EF4-FFF2-40B4-BE49-F238E27FC236}">
                <a16:creationId xmlns:a16="http://schemas.microsoft.com/office/drawing/2014/main" id="{F2A8261D-D9B3-4A56-ADE1-2B7CA51B3DF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86543" y="5504908"/>
            <a:ext cx="2889194" cy="1017784"/>
          </a:xfrm>
          <a:prstGeom prst="rect">
            <a:avLst/>
          </a:prstGeom>
        </p:spPr>
      </p:pic>
      <p:sp>
        <p:nvSpPr>
          <p:cNvPr id="6" name="TextBox 5">
            <a:extLst>
              <a:ext uri="{FF2B5EF4-FFF2-40B4-BE49-F238E27FC236}">
                <a16:creationId xmlns:a16="http://schemas.microsoft.com/office/drawing/2014/main" id="{05638123-05B8-4E3C-9CBE-D2E0D6A28EC1}"/>
              </a:ext>
            </a:extLst>
          </p:cNvPr>
          <p:cNvSpPr txBox="1"/>
          <p:nvPr/>
        </p:nvSpPr>
        <p:spPr>
          <a:xfrm>
            <a:off x="8822220" y="4645255"/>
            <a:ext cx="3217839" cy="707886"/>
          </a:xfrm>
          <a:prstGeom prst="rect">
            <a:avLst/>
          </a:prstGeom>
          <a:noFill/>
        </p:spPr>
        <p:txBody>
          <a:bodyPr wrap="square" rtlCol="0">
            <a:spAutoFit/>
          </a:bodyPr>
          <a:lstStyle/>
          <a:p>
            <a:r>
              <a:rPr lang="en-GB" sz="2000" dirty="0"/>
              <a:t>DOI: </a:t>
            </a:r>
            <a:br>
              <a:rPr lang="en-GB" sz="2000" dirty="0"/>
            </a:br>
            <a:r>
              <a:rPr lang="en-GB" sz="2000" dirty="0">
                <a:hlinkClick r:id="rId6"/>
              </a:rPr>
              <a:t>10.5281/zenodo.11051128</a:t>
            </a:r>
            <a:endParaRPr lang="en-GB" sz="2000" dirty="0"/>
          </a:p>
        </p:txBody>
      </p:sp>
    </p:spTree>
    <p:extLst>
      <p:ext uri="{BB962C8B-B14F-4D97-AF65-F5344CB8AC3E}">
        <p14:creationId xmlns:p14="http://schemas.microsoft.com/office/powerpoint/2010/main" val="1994023281"/>
      </p:ext>
    </p:extLst>
  </p:cSld>
  <p:clrMapOvr>
    <a:masterClrMapping/>
  </p:clrMapOvr>
</p:sld>
</file>

<file path=ppt/slides/slide10.xml><?xml version="1.0" encoding="utf-8"?>
<p:sld xmlns:a="http://purl.oclc.org/ooxml/drawingml/main" xmlns:r="http://purl.oclc.org/ooxml/officeDocument/relationships" xmlns:p="http://purl.oclc.org/ooxml/presentationml/main">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2AFE51-C33D-44DF-8517-56751CB3F299}"/>
              </a:ext>
            </a:extLst>
          </p:cNvPr>
          <p:cNvPicPr>
            <a:picLocks noChangeAspect="1"/>
          </p:cNvPicPr>
          <p:nvPr/>
        </p:nvPicPr>
        <p:blipFill rotWithShape="1">
          <a:blip r:embed="rId3">
            <a:extLst>
              <a:ext uri="{28A0092B-C50C-407E-A947-70E740481C1C}">
                <a14:useLocalDpi xmlns:a14="http://schemas.microsoft.com/office/drawing/2010/main" val="0"/>
              </a:ext>
            </a:extLst>
          </a:blip>
          <a:srcRect t="6.161%" b="4.574%"/>
          <a:stretch/>
        </p:blipFill>
        <p:spPr>
          <a:xfrm>
            <a:off x="1035079" y="1"/>
            <a:ext cx="10121841" cy="6857999"/>
          </a:xfrm>
          <a:prstGeom prst="rect">
            <a:avLst/>
          </a:prstGeom>
        </p:spPr>
      </p:pic>
      <p:sp>
        <p:nvSpPr>
          <p:cNvPr id="4" name="TextBox 3">
            <a:extLst>
              <a:ext uri="{FF2B5EF4-FFF2-40B4-BE49-F238E27FC236}">
                <a16:creationId xmlns:a16="http://schemas.microsoft.com/office/drawing/2014/main" id="{E9A56869-A21E-41E2-8F35-08107A1A8442}"/>
              </a:ext>
            </a:extLst>
          </p:cNvPr>
          <p:cNvSpPr txBox="1"/>
          <p:nvPr/>
        </p:nvSpPr>
        <p:spPr>
          <a:xfrm>
            <a:off x="0" y="6581000"/>
            <a:ext cx="4583723" cy="276999"/>
          </a:xfrm>
          <a:prstGeom prst="rect">
            <a:avLst/>
          </a:prstGeom>
          <a:noFill/>
        </p:spPr>
        <p:txBody>
          <a:bodyPr wrap="square" rtlCol="0">
            <a:spAutoFit/>
          </a:bodyPr>
          <a:lstStyle/>
          <a:p>
            <a:r>
              <a:rPr lang="en-US" sz="1200" dirty="0">
                <a:solidFill>
                  <a:schemeClr val="bg2"/>
                </a:solidFill>
              </a:rPr>
              <a:t>Turing Way </a:t>
            </a:r>
            <a:r>
              <a:rPr lang="en-US" sz="1200" dirty="0">
                <a:solidFill>
                  <a:schemeClr val="bg2"/>
                </a:solidFill>
                <a:hlinkClick r:id="rId4"/>
              </a:rPr>
              <a:t>Open AI illustration</a:t>
            </a:r>
            <a:r>
              <a:rPr lang="en-US" sz="1200" dirty="0">
                <a:solidFill>
                  <a:schemeClr val="bg2"/>
                </a:solidFill>
              </a:rPr>
              <a:t> by </a:t>
            </a:r>
            <a:r>
              <a:rPr lang="en-US" sz="1200" dirty="0" err="1">
                <a:solidFill>
                  <a:schemeClr val="bg2"/>
                </a:solidFill>
              </a:rPr>
              <a:t>Scriberia</a:t>
            </a:r>
            <a:r>
              <a:rPr lang="en-US" sz="1200" dirty="0">
                <a:solidFill>
                  <a:schemeClr val="bg2"/>
                </a:solidFill>
              </a:rPr>
              <a:t>, </a:t>
            </a:r>
            <a:r>
              <a:rPr lang="en-US" sz="1200" dirty="0">
                <a:solidFill>
                  <a:schemeClr val="bg2"/>
                </a:solidFill>
                <a:hlinkClick r:id="rId5"/>
              </a:rPr>
              <a:t>CC BY 4.0</a:t>
            </a:r>
            <a:endParaRPr lang="en-US" sz="1200" dirty="0">
              <a:solidFill>
                <a:schemeClr val="bg2"/>
              </a:solidFill>
            </a:endParaRPr>
          </a:p>
        </p:txBody>
      </p:sp>
    </p:spTree>
    <p:extLst>
      <p:ext uri="{BB962C8B-B14F-4D97-AF65-F5344CB8AC3E}">
        <p14:creationId xmlns:p14="http://schemas.microsoft.com/office/powerpoint/2010/main" val="2942493126"/>
      </p:ext>
    </p:extLst>
  </p:cSld>
  <p:clrMapOvr>
    <a:masterClrMapping/>
  </p:clrMapOvr>
</p:sld>
</file>

<file path=ppt/slides/slide1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A6CFA4-0792-490D-985A-23A4FDEBC5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 y="0"/>
            <a:ext cx="12189493" cy="6858000"/>
          </a:xfrm>
          <a:prstGeom prst="rect">
            <a:avLst/>
          </a:prstGeom>
        </p:spPr>
      </p:pic>
      <p:cxnSp>
        <p:nvCxnSpPr>
          <p:cNvPr id="8" name="Straight Connector 7">
            <a:extLst>
              <a:ext uri="{FF2B5EF4-FFF2-40B4-BE49-F238E27FC236}">
                <a16:creationId xmlns:a16="http://schemas.microsoft.com/office/drawing/2014/main" id="{E2F15C20-405C-456F-BB41-A5F794EB4421}"/>
              </a:ext>
            </a:extLst>
          </p:cNvPr>
          <p:cNvCxnSpPr>
            <a:cxnSpLocks/>
          </p:cNvCxnSpPr>
          <p:nvPr/>
        </p:nvCxnSpPr>
        <p:spPr>
          <a:xfrm>
            <a:off x="1839817" y="2082188"/>
            <a:ext cx="2423711" cy="242371"/>
          </a:xfrm>
          <a:prstGeom prst="line">
            <a:avLst/>
          </a:prstGeom>
          <a:ln w="76200">
            <a:solidFill>
              <a:schemeClr val="accent5">
                <a:lumMod val="75%"/>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A2A9110-7B80-4046-A3FF-61072640FE54}"/>
              </a:ext>
            </a:extLst>
          </p:cNvPr>
          <p:cNvSpPr txBox="1"/>
          <p:nvPr/>
        </p:nvSpPr>
        <p:spPr>
          <a:xfrm>
            <a:off x="4263528" y="1687709"/>
            <a:ext cx="1740665" cy="830997"/>
          </a:xfrm>
          <a:prstGeom prst="rect">
            <a:avLst/>
          </a:prstGeom>
          <a:noFill/>
        </p:spPr>
        <p:txBody>
          <a:bodyPr wrap="square" rtlCol="0">
            <a:spAutoFit/>
          </a:bodyPr>
          <a:lstStyle/>
          <a:p>
            <a:r>
              <a:rPr lang="en-US" sz="4800" b="1" dirty="0">
                <a:solidFill>
                  <a:srgbClr val="FF0000"/>
                </a:solidFill>
              </a:rPr>
              <a:t>not!</a:t>
            </a:r>
          </a:p>
        </p:txBody>
      </p:sp>
      <p:sp>
        <p:nvSpPr>
          <p:cNvPr id="12" name="TextBox 11">
            <a:extLst>
              <a:ext uri="{FF2B5EF4-FFF2-40B4-BE49-F238E27FC236}">
                <a16:creationId xmlns:a16="http://schemas.microsoft.com/office/drawing/2014/main" id="{61511FC0-4B7D-46B0-AB92-3BF3E4782B85}"/>
              </a:ext>
            </a:extLst>
          </p:cNvPr>
          <p:cNvSpPr txBox="1"/>
          <p:nvPr/>
        </p:nvSpPr>
        <p:spPr>
          <a:xfrm>
            <a:off x="0" y="6581001"/>
            <a:ext cx="4284617" cy="276999"/>
          </a:xfrm>
          <a:prstGeom prst="rect">
            <a:avLst/>
          </a:prstGeom>
          <a:noFill/>
        </p:spPr>
        <p:txBody>
          <a:bodyPr wrap="square" rtlCol="0">
            <a:spAutoFit/>
          </a:bodyPr>
          <a:lstStyle/>
          <a:p>
            <a:r>
              <a:rPr lang="en-US" sz="1200" dirty="0">
                <a:solidFill>
                  <a:schemeClr val="bg2"/>
                </a:solidFill>
              </a:rPr>
              <a:t>Llama 2 website screenshot from </a:t>
            </a:r>
            <a:r>
              <a:rPr lang="en-US" sz="1200" dirty="0">
                <a:solidFill>
                  <a:schemeClr val="bg2"/>
                </a:solidFill>
                <a:hlinkClick r:id="rId4"/>
              </a:rPr>
              <a:t>llama.meta.com</a:t>
            </a:r>
            <a:r>
              <a:rPr lang="en-US" sz="1200" dirty="0">
                <a:solidFill>
                  <a:schemeClr val="bg2"/>
                </a:solidFill>
              </a:rPr>
              <a:t>, fair use</a:t>
            </a:r>
          </a:p>
        </p:txBody>
      </p:sp>
    </p:spTree>
    <p:extLst>
      <p:ext uri="{BB962C8B-B14F-4D97-AF65-F5344CB8AC3E}">
        <p14:creationId xmlns:p14="http://schemas.microsoft.com/office/powerpoint/2010/main" val="276144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50"/>
                                        <p:tgtEl>
                                          <p:spTgt spid="8"/>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2DD2C7-EEC0-444D-8219-4BE17BD72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 y="0"/>
            <a:ext cx="12188672" cy="6858000"/>
          </a:xfrm>
          <a:prstGeom prst="rect">
            <a:avLst/>
          </a:prstGeom>
        </p:spPr>
      </p:pic>
      <p:sp>
        <p:nvSpPr>
          <p:cNvPr id="6" name="TextBox 5">
            <a:extLst>
              <a:ext uri="{FF2B5EF4-FFF2-40B4-BE49-F238E27FC236}">
                <a16:creationId xmlns:a16="http://schemas.microsoft.com/office/drawing/2014/main" id="{1B71D0B9-B664-487F-B793-117DF07F74FF}"/>
              </a:ext>
            </a:extLst>
          </p:cNvPr>
          <p:cNvSpPr txBox="1"/>
          <p:nvPr/>
        </p:nvSpPr>
        <p:spPr>
          <a:xfrm>
            <a:off x="0" y="6396335"/>
            <a:ext cx="2175641" cy="461665"/>
          </a:xfrm>
          <a:prstGeom prst="rect">
            <a:avLst/>
          </a:prstGeom>
          <a:noFill/>
        </p:spPr>
        <p:txBody>
          <a:bodyPr wrap="square" rtlCol="0">
            <a:spAutoFit/>
          </a:bodyPr>
          <a:lstStyle/>
          <a:p>
            <a:r>
              <a:rPr lang="en-US" sz="1200" dirty="0">
                <a:solidFill>
                  <a:schemeClr val="bg2"/>
                </a:solidFill>
              </a:rPr>
              <a:t>screenshot from SSRN, </a:t>
            </a:r>
            <a:br>
              <a:rPr lang="en-US" sz="1200" dirty="0">
                <a:solidFill>
                  <a:schemeClr val="bg2"/>
                </a:solidFill>
              </a:rPr>
            </a:br>
            <a:r>
              <a:rPr lang="en-US" sz="1200" dirty="0">
                <a:solidFill>
                  <a:schemeClr val="bg2"/>
                </a:solidFill>
              </a:rPr>
              <a:t>DOI: </a:t>
            </a:r>
            <a:r>
              <a:rPr lang="en-US" sz="1200" dirty="0">
                <a:solidFill>
                  <a:schemeClr val="bg2"/>
                </a:solidFill>
                <a:hlinkClick r:id="rId4"/>
              </a:rPr>
              <a:t>10.2139/ssrn.4543807</a:t>
            </a:r>
            <a:endParaRPr lang="en-US" sz="1200" dirty="0">
              <a:solidFill>
                <a:schemeClr val="bg2"/>
              </a:solidFill>
            </a:endParaRPr>
          </a:p>
        </p:txBody>
      </p:sp>
    </p:spTree>
    <p:extLst>
      <p:ext uri="{BB962C8B-B14F-4D97-AF65-F5344CB8AC3E}">
        <p14:creationId xmlns:p14="http://schemas.microsoft.com/office/powerpoint/2010/main" val="2443097063"/>
      </p:ext>
    </p:extLst>
  </p:cSld>
  <p:clrMapOvr>
    <a:masterClrMapping/>
  </p:clrMapOvr>
</p:sld>
</file>

<file path=ppt/slides/slide1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2F5549-022B-4D83-A115-F3661334E0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
            <a:ext cx="12192000" cy="6857076"/>
          </a:xfrm>
          <a:prstGeom prst="rect">
            <a:avLst/>
          </a:prstGeom>
        </p:spPr>
      </p:pic>
      <p:sp>
        <p:nvSpPr>
          <p:cNvPr id="6" name="TextBox 5">
            <a:extLst>
              <a:ext uri="{FF2B5EF4-FFF2-40B4-BE49-F238E27FC236}">
                <a16:creationId xmlns:a16="http://schemas.microsoft.com/office/drawing/2014/main" id="{1D2B2DC8-4964-4F1D-A85A-8D6D9CB312CE}"/>
              </a:ext>
            </a:extLst>
          </p:cNvPr>
          <p:cNvSpPr txBox="1"/>
          <p:nvPr/>
        </p:nvSpPr>
        <p:spPr>
          <a:xfrm rot="16200000">
            <a:off x="9806689" y="4472689"/>
            <a:ext cx="4493622" cy="276999"/>
          </a:xfrm>
          <a:prstGeom prst="rect">
            <a:avLst/>
          </a:prstGeom>
          <a:noFill/>
        </p:spPr>
        <p:txBody>
          <a:bodyPr wrap="square" rtlCol="0">
            <a:spAutoFit/>
          </a:bodyPr>
          <a:lstStyle/>
          <a:p>
            <a:r>
              <a:rPr lang="en-US" sz="1200" dirty="0">
                <a:solidFill>
                  <a:schemeClr val="bg2"/>
                </a:solidFill>
              </a:rPr>
              <a:t>screenshot from </a:t>
            </a:r>
            <a:r>
              <a:rPr lang="en-US" sz="1200" dirty="0">
                <a:solidFill>
                  <a:schemeClr val="bg2"/>
                </a:solidFill>
                <a:hlinkClick r:id="rId4"/>
              </a:rPr>
              <a:t>Open Source Initiative website</a:t>
            </a:r>
            <a:r>
              <a:rPr lang="en-US" sz="1200" dirty="0">
                <a:solidFill>
                  <a:schemeClr val="bg2"/>
                </a:solidFill>
              </a:rPr>
              <a:t>, </a:t>
            </a:r>
            <a:r>
              <a:rPr lang="en-US" sz="1200" dirty="0">
                <a:solidFill>
                  <a:schemeClr val="bg2"/>
                </a:solidFill>
                <a:hlinkClick r:id="rId5"/>
              </a:rPr>
              <a:t>CC BY 4.0</a:t>
            </a:r>
            <a:endParaRPr lang="en-US" sz="1200" dirty="0">
              <a:solidFill>
                <a:schemeClr val="bg2"/>
              </a:solidFill>
            </a:endParaRPr>
          </a:p>
        </p:txBody>
      </p:sp>
    </p:spTree>
    <p:extLst>
      <p:ext uri="{BB962C8B-B14F-4D97-AF65-F5344CB8AC3E}">
        <p14:creationId xmlns:p14="http://schemas.microsoft.com/office/powerpoint/2010/main" val="3194721691"/>
      </p:ext>
    </p:extLst>
  </p:cSld>
  <p:clrMapOvr>
    <a:masterClrMapping/>
  </p:clrMapOvr>
</p:sld>
</file>

<file path=ppt/slides/slide1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655CE-6C15-4FE8-8083-BFA7787B7A08}"/>
              </a:ext>
            </a:extLst>
          </p:cNvPr>
          <p:cNvSpPr>
            <a:spLocks noGrp="1"/>
          </p:cNvSpPr>
          <p:nvPr>
            <p:ph type="title"/>
          </p:nvPr>
        </p:nvSpPr>
        <p:spPr>
          <a:xfrm>
            <a:off x="0" y="2272937"/>
            <a:ext cx="4044950" cy="4585063"/>
          </a:xfrm>
        </p:spPr>
        <p:txBody>
          <a:bodyPr anchor="ctr">
            <a:noAutofit/>
          </a:bodyPr>
          <a:lstStyle/>
          <a:p>
            <a:pPr algn="ctr"/>
            <a:r>
              <a:rPr lang="en-US" sz="37400" b="0" dirty="0">
                <a:solidFill>
                  <a:schemeClr val="tx1"/>
                </a:solidFill>
              </a:rPr>
              <a:t>2</a:t>
            </a:r>
            <a:endParaRPr lang="en-GB" sz="37400" dirty="0"/>
          </a:p>
        </p:txBody>
      </p:sp>
      <p:sp>
        <p:nvSpPr>
          <p:cNvPr id="3" name="Title 1">
            <a:extLst>
              <a:ext uri="{FF2B5EF4-FFF2-40B4-BE49-F238E27FC236}">
                <a16:creationId xmlns:a16="http://schemas.microsoft.com/office/drawing/2014/main" id="{D87141B6-981B-4D2C-8121-21EF3828E94E}"/>
              </a:ext>
            </a:extLst>
          </p:cNvPr>
          <p:cNvSpPr txBox="1">
            <a:spLocks/>
          </p:cNvSpPr>
          <p:nvPr/>
        </p:nvSpPr>
        <p:spPr>
          <a:xfrm>
            <a:off x="2926080" y="2024743"/>
            <a:ext cx="8438605" cy="1436098"/>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
              </a:lnSpc>
              <a:spcBef>
                <a:spcPct val="0%"/>
              </a:spcBef>
              <a:buNone/>
              <a:defRPr sz="6600" b="1" kern="1200">
                <a:solidFill>
                  <a:schemeClr val="tx2"/>
                </a:solidFill>
                <a:latin typeface="+mj-lt"/>
                <a:ea typeface="+mj-ea"/>
                <a:cs typeface="+mj-cs"/>
              </a:defRPr>
            </a:lvl1pPr>
          </a:lstStyle>
          <a:p>
            <a:pPr algn="ctr"/>
            <a:r>
              <a:rPr lang="en-US" dirty="0">
                <a:solidFill>
                  <a:schemeClr val="bg1"/>
                </a:solidFill>
              </a:rPr>
              <a:t>outcomes matter</a:t>
            </a:r>
            <a:endParaRPr lang="en-GB" dirty="0">
              <a:solidFill>
                <a:schemeClr val="bg1"/>
              </a:solidFill>
            </a:endParaRPr>
          </a:p>
        </p:txBody>
      </p:sp>
      <p:sp>
        <p:nvSpPr>
          <p:cNvPr id="5" name="TextBox 4">
            <a:extLst>
              <a:ext uri="{FF2B5EF4-FFF2-40B4-BE49-F238E27FC236}">
                <a16:creationId xmlns:a16="http://schemas.microsoft.com/office/drawing/2014/main" id="{011F41CC-5E45-4E81-8B70-02C0B0BB5C93}"/>
              </a:ext>
            </a:extLst>
          </p:cNvPr>
          <p:cNvSpPr txBox="1"/>
          <p:nvPr/>
        </p:nvSpPr>
        <p:spPr>
          <a:xfrm rot="581620">
            <a:off x="5696502" y="940578"/>
            <a:ext cx="4319239" cy="707886"/>
          </a:xfrm>
          <a:prstGeom prst="rect">
            <a:avLst/>
          </a:prstGeom>
          <a:noFill/>
        </p:spPr>
        <p:txBody>
          <a:bodyPr wrap="square" rtlCol="0">
            <a:spAutoFit/>
          </a:bodyPr>
          <a:lstStyle/>
          <a:p>
            <a:pPr algn="ctr"/>
            <a:r>
              <a:rPr lang="en-US" sz="4000" dirty="0"/>
              <a:t>accountability</a:t>
            </a:r>
          </a:p>
        </p:txBody>
      </p:sp>
      <p:sp>
        <p:nvSpPr>
          <p:cNvPr id="6" name="TextBox 5">
            <a:extLst>
              <a:ext uri="{FF2B5EF4-FFF2-40B4-BE49-F238E27FC236}">
                <a16:creationId xmlns:a16="http://schemas.microsoft.com/office/drawing/2014/main" id="{F9C787FC-192A-4C52-B952-70D64D2C92AE}"/>
              </a:ext>
            </a:extLst>
          </p:cNvPr>
          <p:cNvSpPr txBox="1"/>
          <p:nvPr/>
        </p:nvSpPr>
        <p:spPr>
          <a:xfrm rot="750557">
            <a:off x="6832799" y="4211524"/>
            <a:ext cx="5021766" cy="707886"/>
          </a:xfrm>
          <a:prstGeom prst="rect">
            <a:avLst/>
          </a:prstGeom>
          <a:noFill/>
        </p:spPr>
        <p:txBody>
          <a:bodyPr wrap="square" rtlCol="0">
            <a:spAutoFit/>
          </a:bodyPr>
          <a:lstStyle/>
          <a:p>
            <a:pPr algn="ctr"/>
            <a:r>
              <a:rPr lang="en-US" sz="4000" dirty="0"/>
              <a:t>trustworthiness</a:t>
            </a:r>
          </a:p>
        </p:txBody>
      </p:sp>
      <p:sp>
        <p:nvSpPr>
          <p:cNvPr id="7" name="TextBox 6">
            <a:extLst>
              <a:ext uri="{FF2B5EF4-FFF2-40B4-BE49-F238E27FC236}">
                <a16:creationId xmlns:a16="http://schemas.microsoft.com/office/drawing/2014/main" id="{38364FF0-90E9-45FC-AC0B-1867C7787A01}"/>
              </a:ext>
            </a:extLst>
          </p:cNvPr>
          <p:cNvSpPr txBox="1"/>
          <p:nvPr/>
        </p:nvSpPr>
        <p:spPr>
          <a:xfrm rot="21196269">
            <a:off x="3396189" y="4687767"/>
            <a:ext cx="2667527" cy="707886"/>
          </a:xfrm>
          <a:prstGeom prst="rect">
            <a:avLst/>
          </a:prstGeom>
          <a:noFill/>
        </p:spPr>
        <p:txBody>
          <a:bodyPr wrap="square" rtlCol="0">
            <a:spAutoFit/>
          </a:bodyPr>
          <a:lstStyle/>
          <a:p>
            <a:pPr algn="ctr"/>
            <a:r>
              <a:rPr lang="en-US" sz="4000" dirty="0"/>
              <a:t>safety</a:t>
            </a:r>
          </a:p>
        </p:txBody>
      </p:sp>
      <p:sp>
        <p:nvSpPr>
          <p:cNvPr id="8" name="TextBox 7">
            <a:extLst>
              <a:ext uri="{FF2B5EF4-FFF2-40B4-BE49-F238E27FC236}">
                <a16:creationId xmlns:a16="http://schemas.microsoft.com/office/drawing/2014/main" id="{68662C14-6EE3-49CD-8CB4-2C51D2D21648}"/>
              </a:ext>
            </a:extLst>
          </p:cNvPr>
          <p:cNvSpPr txBox="1"/>
          <p:nvPr/>
        </p:nvSpPr>
        <p:spPr>
          <a:xfrm rot="21392228">
            <a:off x="1141459" y="688122"/>
            <a:ext cx="3074020" cy="707886"/>
          </a:xfrm>
          <a:prstGeom prst="rect">
            <a:avLst/>
          </a:prstGeom>
          <a:noFill/>
        </p:spPr>
        <p:txBody>
          <a:bodyPr wrap="square" rtlCol="0">
            <a:spAutoFit/>
          </a:bodyPr>
          <a:lstStyle/>
          <a:p>
            <a:pPr algn="ctr"/>
            <a:r>
              <a:rPr lang="en-US" sz="4000" dirty="0"/>
              <a:t>inclusion</a:t>
            </a:r>
          </a:p>
        </p:txBody>
      </p:sp>
      <p:sp>
        <p:nvSpPr>
          <p:cNvPr id="9" name="TextBox 8">
            <a:extLst>
              <a:ext uri="{FF2B5EF4-FFF2-40B4-BE49-F238E27FC236}">
                <a16:creationId xmlns:a16="http://schemas.microsoft.com/office/drawing/2014/main" id="{922BE4C9-FF30-411A-BC41-A549EC88D8CE}"/>
              </a:ext>
            </a:extLst>
          </p:cNvPr>
          <p:cNvSpPr txBox="1"/>
          <p:nvPr/>
        </p:nvSpPr>
        <p:spPr>
          <a:xfrm rot="437097">
            <a:off x="6009602" y="5301210"/>
            <a:ext cx="4528830" cy="707886"/>
          </a:xfrm>
          <a:prstGeom prst="rect">
            <a:avLst/>
          </a:prstGeom>
          <a:noFill/>
        </p:spPr>
        <p:txBody>
          <a:bodyPr wrap="square" rtlCol="0">
            <a:spAutoFit/>
          </a:bodyPr>
          <a:lstStyle/>
          <a:p>
            <a:pPr algn="ctr"/>
            <a:r>
              <a:rPr lang="en-US" sz="4000" dirty="0"/>
              <a:t>reproducibility</a:t>
            </a:r>
          </a:p>
        </p:txBody>
      </p:sp>
    </p:spTree>
    <p:extLst>
      <p:ext uri="{BB962C8B-B14F-4D97-AF65-F5344CB8AC3E}">
        <p14:creationId xmlns:p14="http://schemas.microsoft.com/office/powerpoint/2010/main" val="429364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5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5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EEFB4-3EA0-4557-8D86-D9D2554F7FFF}"/>
              </a:ext>
            </a:extLst>
          </p:cNvPr>
          <p:cNvSpPr>
            <a:spLocks noGrp="1"/>
          </p:cNvSpPr>
          <p:nvPr>
            <p:ph type="ctrTitle"/>
          </p:nvPr>
        </p:nvSpPr>
        <p:spPr>
          <a:xfrm>
            <a:off x="1142999" y="1214438"/>
            <a:ext cx="9906001" cy="2387600"/>
          </a:xfrm>
        </p:spPr>
        <p:txBody>
          <a:bodyPr/>
          <a:lstStyle/>
          <a:p>
            <a:r>
              <a:rPr lang="en-US" dirty="0"/>
              <a:t>an example</a:t>
            </a:r>
          </a:p>
        </p:txBody>
      </p:sp>
    </p:spTree>
    <p:extLst>
      <p:ext uri="{BB962C8B-B14F-4D97-AF65-F5344CB8AC3E}">
        <p14:creationId xmlns:p14="http://schemas.microsoft.com/office/powerpoint/2010/main" val="342400729"/>
      </p:ext>
    </p:extLst>
  </p:cSld>
  <p:clrMapOvr>
    <a:masterClrMapping/>
  </p:clrMapOvr>
</p:sld>
</file>

<file path=ppt/slides/slide16.xml><?xml version="1.0" encoding="utf-8"?>
<p:sld xmlns:a="http://purl.oclc.org/ooxml/drawingml/main" xmlns:r="http://purl.oclc.org/ooxml/officeDocument/relationships" xmlns:p="http://purl.oclc.org/ooxml/presentationml/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BFECA6-2A5F-47C8-8544-3DCE420E4351}"/>
              </a:ext>
            </a:extLst>
          </p:cNvPr>
          <p:cNvSpPr txBox="1"/>
          <p:nvPr/>
        </p:nvSpPr>
        <p:spPr>
          <a:xfrm>
            <a:off x="1074057" y="1436915"/>
            <a:ext cx="9434286" cy="1015663"/>
          </a:xfrm>
          <a:prstGeom prst="rect">
            <a:avLst/>
          </a:prstGeom>
          <a:noFill/>
        </p:spPr>
        <p:txBody>
          <a:bodyPr wrap="square" rtlCol="0">
            <a:spAutoFit/>
          </a:bodyPr>
          <a:lstStyle/>
          <a:p>
            <a:r>
              <a:rPr lang="en-US" sz="6000" dirty="0">
                <a:solidFill>
                  <a:schemeClr val="bg1"/>
                </a:solidFill>
              </a:rPr>
              <a:t>artificial </a:t>
            </a:r>
            <a:r>
              <a:rPr lang="en-US" sz="6000" dirty="0" err="1">
                <a:solidFill>
                  <a:schemeClr val="bg1"/>
                </a:solidFill>
              </a:rPr>
              <a:t>inteligence</a:t>
            </a:r>
            <a:endParaRPr lang="en-US" sz="6000" dirty="0">
              <a:solidFill>
                <a:schemeClr val="bg1"/>
              </a:solidFill>
            </a:endParaRPr>
          </a:p>
        </p:txBody>
      </p:sp>
      <p:cxnSp>
        <p:nvCxnSpPr>
          <p:cNvPr id="6" name="Straight Connector 5">
            <a:extLst>
              <a:ext uri="{FF2B5EF4-FFF2-40B4-BE49-F238E27FC236}">
                <a16:creationId xmlns:a16="http://schemas.microsoft.com/office/drawing/2014/main" id="{98394B2D-B36C-42F7-8FED-69554CD5C1E6}"/>
              </a:ext>
            </a:extLst>
          </p:cNvPr>
          <p:cNvCxnSpPr/>
          <p:nvPr/>
        </p:nvCxnSpPr>
        <p:spPr>
          <a:xfrm>
            <a:off x="3889829" y="2436666"/>
            <a:ext cx="3875314" cy="0"/>
          </a:xfrm>
          <a:prstGeom prst="line">
            <a:avLst/>
          </a:prstGeom>
          <a:ln w="180975">
            <a:solidFill>
              <a:schemeClr val="accent5"/>
            </a:solidFill>
            <a:prstDash val="sysDot"/>
          </a:ln>
        </p:spPr>
        <p:style>
          <a:lnRef idx="1">
            <a:schemeClr val="accent1"/>
          </a:lnRef>
          <a:fillRef idx="0">
            <a:schemeClr val="accent1"/>
          </a:fillRef>
          <a:effectRef idx="0">
            <a:schemeClr val="accent1"/>
          </a:effectRef>
          <a:fontRef idx="minor">
            <a:schemeClr val="tx1"/>
          </a:fontRef>
        </p:style>
      </p:cxnSp>
      <p:sp>
        <p:nvSpPr>
          <p:cNvPr id="7" name="Speech Bubble: Rectangle with Corners Rounded 6">
            <a:extLst>
              <a:ext uri="{FF2B5EF4-FFF2-40B4-BE49-F238E27FC236}">
                <a16:creationId xmlns:a16="http://schemas.microsoft.com/office/drawing/2014/main" id="{A36C52EF-B6BD-44C0-8B86-91362A322899}"/>
              </a:ext>
            </a:extLst>
          </p:cNvPr>
          <p:cNvSpPr/>
          <p:nvPr/>
        </p:nvSpPr>
        <p:spPr>
          <a:xfrm rot="10800000" flipH="1">
            <a:off x="4034972" y="3135084"/>
            <a:ext cx="5711372" cy="2322285"/>
          </a:xfrm>
          <a:prstGeom prst="wedgeRoundRectCallout">
            <a:avLst>
              <a:gd name="adj1" fmla="val -21242"/>
              <a:gd name="adj2" fmla="val 73313"/>
              <a:gd name="adj3" fmla="val 16667"/>
            </a:avLst>
          </a:prstGeom>
          <a:solidFill>
            <a:schemeClr val="tx1">
              <a:lumMod val="90%"/>
            </a:schemeClr>
          </a:solidFill>
          <a:ln w="57150">
            <a:solidFill>
              <a:schemeClr val="tx1">
                <a:lumMod val="25%"/>
              </a:schemeClr>
            </a:solid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3962BF5-52F2-41FB-946D-ACCFDD13D391}"/>
              </a:ext>
            </a:extLst>
          </p:cNvPr>
          <p:cNvSpPr txBox="1"/>
          <p:nvPr/>
        </p:nvSpPr>
        <p:spPr>
          <a:xfrm>
            <a:off x="4388758" y="3425033"/>
            <a:ext cx="5003799" cy="1754326"/>
          </a:xfrm>
          <a:prstGeom prst="rect">
            <a:avLst/>
          </a:prstGeom>
          <a:noFill/>
        </p:spPr>
        <p:txBody>
          <a:bodyPr wrap="square" rtlCol="0">
            <a:spAutoFit/>
          </a:bodyPr>
          <a:lstStyle/>
          <a:p>
            <a:r>
              <a:rPr lang="en-US" sz="5400" dirty="0">
                <a:solidFill>
                  <a:schemeClr val="bg1"/>
                </a:solidFill>
              </a:rPr>
              <a:t>Did you mean: </a:t>
            </a:r>
          </a:p>
          <a:p>
            <a:r>
              <a:rPr lang="en-US" sz="5400" dirty="0">
                <a:solidFill>
                  <a:schemeClr val="bg1"/>
                </a:solidFill>
              </a:rPr>
              <a:t>“intelligence”</a:t>
            </a:r>
          </a:p>
        </p:txBody>
      </p:sp>
    </p:spTree>
    <p:extLst>
      <p:ext uri="{BB962C8B-B14F-4D97-AF65-F5344CB8AC3E}">
        <p14:creationId xmlns:p14="http://schemas.microsoft.com/office/powerpoint/2010/main" val="319874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5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5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Lst>
  </p:timing>
</p:sld>
</file>

<file path=ppt/slides/slide17.xml><?xml version="1.0" encoding="utf-8"?>
<p:sld xmlns:a="http://purl.oclc.org/ooxml/drawingml/main" xmlns:r="http://purl.oclc.org/ooxml/officeDocument/relationships" xmlns:p="http://purl.oclc.org/ooxml/presentationml/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BFECA6-2A5F-47C8-8544-3DCE420E4351}"/>
              </a:ext>
            </a:extLst>
          </p:cNvPr>
          <p:cNvSpPr txBox="1"/>
          <p:nvPr/>
        </p:nvSpPr>
        <p:spPr>
          <a:xfrm>
            <a:off x="1074057" y="513586"/>
            <a:ext cx="9985829" cy="1938992"/>
          </a:xfrm>
          <a:prstGeom prst="rect">
            <a:avLst/>
          </a:prstGeom>
          <a:noFill/>
        </p:spPr>
        <p:txBody>
          <a:bodyPr wrap="square" rtlCol="0">
            <a:spAutoFit/>
          </a:bodyPr>
          <a:lstStyle/>
          <a:p>
            <a:r>
              <a:rPr lang="en-US" sz="6000" dirty="0">
                <a:solidFill>
                  <a:schemeClr val="bg1"/>
                </a:solidFill>
              </a:rPr>
              <a:t>Can you give me a summary of reproducibility?</a:t>
            </a:r>
          </a:p>
        </p:txBody>
      </p:sp>
      <p:sp>
        <p:nvSpPr>
          <p:cNvPr id="10" name="Speech Bubble: Rectangle with Corners Rounded 9">
            <a:extLst>
              <a:ext uri="{FF2B5EF4-FFF2-40B4-BE49-F238E27FC236}">
                <a16:creationId xmlns:a16="http://schemas.microsoft.com/office/drawing/2014/main" id="{6644522C-6703-478D-8B41-F3A25F1FB801}"/>
              </a:ext>
            </a:extLst>
          </p:cNvPr>
          <p:cNvSpPr/>
          <p:nvPr/>
        </p:nvSpPr>
        <p:spPr>
          <a:xfrm rot="10800000" flipH="1">
            <a:off x="4034972" y="3135082"/>
            <a:ext cx="6458858" cy="2322285"/>
          </a:xfrm>
          <a:prstGeom prst="wedgeRoundRectCallout">
            <a:avLst>
              <a:gd name="adj1" fmla="val -21242"/>
              <a:gd name="adj2" fmla="val 73313"/>
              <a:gd name="adj3" fmla="val 16667"/>
            </a:avLst>
          </a:prstGeom>
          <a:solidFill>
            <a:schemeClr val="tx1">
              <a:lumMod val="90%"/>
            </a:schemeClr>
          </a:solidFill>
          <a:ln w="57150">
            <a:solidFill>
              <a:schemeClr val="tx1">
                <a:lumMod val="25%"/>
              </a:schemeClr>
            </a:solid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25E1968-C16A-4683-BC75-638223492FF7}"/>
              </a:ext>
            </a:extLst>
          </p:cNvPr>
          <p:cNvSpPr txBox="1"/>
          <p:nvPr/>
        </p:nvSpPr>
        <p:spPr>
          <a:xfrm>
            <a:off x="4388758" y="3425033"/>
            <a:ext cx="5843813" cy="1754326"/>
          </a:xfrm>
          <a:prstGeom prst="rect">
            <a:avLst/>
          </a:prstGeom>
          <a:noFill/>
        </p:spPr>
        <p:txBody>
          <a:bodyPr wrap="square" rtlCol="0">
            <a:spAutoFit/>
          </a:bodyPr>
          <a:lstStyle/>
          <a:p>
            <a:r>
              <a:rPr lang="en-US" sz="5400" dirty="0">
                <a:solidFill>
                  <a:schemeClr val="bg1"/>
                </a:solidFill>
              </a:rPr>
              <a:t>Certainly. Here is a summary…</a:t>
            </a:r>
          </a:p>
        </p:txBody>
      </p:sp>
    </p:spTree>
    <p:extLst>
      <p:ext uri="{BB962C8B-B14F-4D97-AF65-F5344CB8AC3E}">
        <p14:creationId xmlns:p14="http://schemas.microsoft.com/office/powerpoint/2010/main" val="1179878058"/>
      </p:ext>
    </p:extLst>
  </p:cSld>
  <p:clrMapOvr>
    <a:masterClrMapping/>
  </p:clrMapOvr>
  <p:transition spd="slow">
    <p:fade/>
  </p:transition>
</p:sld>
</file>

<file path=ppt/slides/slide1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F989BF-F1B6-4FB4-B333-D250A8661D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1" y="0"/>
            <a:ext cx="12187818" cy="6858000"/>
          </a:xfrm>
          <a:prstGeom prst="rect">
            <a:avLst/>
          </a:prstGeom>
        </p:spPr>
      </p:pic>
      <p:sp>
        <p:nvSpPr>
          <p:cNvPr id="8" name="Rectangle 7">
            <a:extLst>
              <a:ext uri="{FF2B5EF4-FFF2-40B4-BE49-F238E27FC236}">
                <a16:creationId xmlns:a16="http://schemas.microsoft.com/office/drawing/2014/main" id="{781AC57B-B6BB-4FC6-8435-8E4013708DDF}"/>
              </a:ext>
            </a:extLst>
          </p:cNvPr>
          <p:cNvSpPr/>
          <p:nvPr/>
        </p:nvSpPr>
        <p:spPr>
          <a:xfrm>
            <a:off x="8374565" y="5285679"/>
            <a:ext cx="3815343" cy="1572322"/>
          </a:xfrm>
          <a:prstGeom prst="rect">
            <a:avLst/>
          </a:prstGeom>
          <a:solidFill>
            <a:srgbClr val="FFFFFF"/>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B0FC848-6584-4D5E-AFBD-65460884691D}"/>
              </a:ext>
            </a:extLst>
          </p:cNvPr>
          <p:cNvSpPr/>
          <p:nvPr/>
        </p:nvSpPr>
        <p:spPr>
          <a:xfrm>
            <a:off x="4188328" y="-1"/>
            <a:ext cx="3684433" cy="356840"/>
          </a:xfrm>
          <a:prstGeom prst="rect">
            <a:avLst/>
          </a:prstGeom>
          <a:solidFill>
            <a:srgbClr val="FFFFFF"/>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B576B5B-5B74-4A2A-B061-5693F7715942}"/>
              </a:ext>
            </a:extLst>
          </p:cNvPr>
          <p:cNvSpPr txBox="1"/>
          <p:nvPr/>
        </p:nvSpPr>
        <p:spPr>
          <a:xfrm>
            <a:off x="7763051" y="6581001"/>
            <a:ext cx="4426857" cy="276999"/>
          </a:xfrm>
          <a:prstGeom prst="rect">
            <a:avLst/>
          </a:prstGeom>
          <a:noFill/>
        </p:spPr>
        <p:txBody>
          <a:bodyPr wrap="square" rtlCol="0">
            <a:spAutoFit/>
          </a:bodyPr>
          <a:lstStyle/>
          <a:p>
            <a:pPr algn="r"/>
            <a:r>
              <a:rPr lang="en-US" sz="1200" dirty="0">
                <a:solidFill>
                  <a:schemeClr val="bg1"/>
                </a:solidFill>
              </a:rPr>
              <a:t>screenshot modified </a:t>
            </a:r>
            <a:r>
              <a:rPr lang="en-US" sz="1200" dirty="0">
                <a:solidFill>
                  <a:schemeClr val="bg1"/>
                </a:solidFill>
                <a:hlinkClick r:id="rId4"/>
              </a:rPr>
              <a:t>from time.com</a:t>
            </a:r>
            <a:r>
              <a:rPr lang="en-US" sz="1200" dirty="0">
                <a:solidFill>
                  <a:schemeClr val="bg1"/>
                </a:solidFill>
              </a:rPr>
              <a:t>, fair use</a:t>
            </a:r>
          </a:p>
        </p:txBody>
      </p:sp>
    </p:spTree>
    <p:extLst>
      <p:ext uri="{BB962C8B-B14F-4D97-AF65-F5344CB8AC3E}">
        <p14:creationId xmlns:p14="http://schemas.microsoft.com/office/powerpoint/2010/main" val="3545263270"/>
      </p:ext>
    </p:extLst>
  </p:cSld>
  <p:clrMapOvr>
    <a:masterClrMapping/>
  </p:clrMapOvr>
</p:sld>
</file>

<file path=ppt/slides/slide1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E607D6D-09A3-4A35-9A19-48FD78B01BA9}"/>
              </a:ext>
            </a:extLst>
          </p:cNvPr>
          <p:cNvSpPr txBox="1"/>
          <p:nvPr/>
        </p:nvSpPr>
        <p:spPr>
          <a:xfrm>
            <a:off x="1470388" y="4357645"/>
            <a:ext cx="9215973" cy="1569660"/>
          </a:xfrm>
          <a:prstGeom prst="rect">
            <a:avLst/>
          </a:prstGeom>
          <a:noFill/>
        </p:spPr>
        <p:txBody>
          <a:bodyPr wrap="square" rtlCol="0">
            <a:spAutoFit/>
          </a:bodyPr>
          <a:lstStyle/>
          <a:p>
            <a:r>
              <a:rPr lang="en-GB" sz="4800" b="1" dirty="0"/>
              <a:t>Kate Crawford</a:t>
            </a:r>
            <a:br>
              <a:rPr lang="en-GB" sz="4800" dirty="0">
                <a:solidFill>
                  <a:schemeClr val="accent4"/>
                </a:solidFill>
              </a:rPr>
            </a:br>
            <a:r>
              <a:rPr lang="en-GB" sz="2400" i="1" dirty="0"/>
              <a:t>in</a:t>
            </a:r>
            <a:r>
              <a:rPr lang="en-GB" sz="2400" dirty="0"/>
              <a:t> “</a:t>
            </a:r>
            <a:r>
              <a:rPr lang="en-US" sz="2400" b="1" dirty="0"/>
              <a:t>Atlas of AI</a:t>
            </a:r>
            <a:r>
              <a:rPr lang="en-US" sz="2400" dirty="0"/>
              <a:t> - Power, Politics, and the Planetary Costs of Artificial Intelligence”</a:t>
            </a:r>
            <a:r>
              <a:rPr lang="en-US" sz="2400" b="1" dirty="0">
                <a:solidFill>
                  <a:schemeClr val="tx2"/>
                </a:solidFill>
              </a:rPr>
              <a:t>*</a:t>
            </a:r>
            <a:endParaRPr lang="en-GB" sz="2400" b="1" dirty="0">
              <a:solidFill>
                <a:schemeClr val="tx2"/>
              </a:solidFill>
            </a:endParaRPr>
          </a:p>
        </p:txBody>
      </p:sp>
      <p:sp>
        <p:nvSpPr>
          <p:cNvPr id="10" name="TextBox 9">
            <a:extLst>
              <a:ext uri="{FF2B5EF4-FFF2-40B4-BE49-F238E27FC236}">
                <a16:creationId xmlns:a16="http://schemas.microsoft.com/office/drawing/2014/main" id="{46BDA017-FF8A-4B1B-AB83-1D46771F6434}"/>
              </a:ext>
            </a:extLst>
          </p:cNvPr>
          <p:cNvSpPr txBox="1"/>
          <p:nvPr/>
        </p:nvSpPr>
        <p:spPr>
          <a:xfrm>
            <a:off x="0" y="6611779"/>
            <a:ext cx="7315200" cy="246221"/>
          </a:xfrm>
          <a:prstGeom prst="rect">
            <a:avLst/>
          </a:prstGeom>
          <a:noFill/>
        </p:spPr>
        <p:txBody>
          <a:bodyPr wrap="square" rtlCol="0">
            <a:spAutoFit/>
          </a:bodyPr>
          <a:lstStyle/>
          <a:p>
            <a:r>
              <a:rPr lang="en-GB" sz="1000" b="1" dirty="0">
                <a:solidFill>
                  <a:schemeClr val="accent4"/>
                </a:solidFill>
              </a:rPr>
              <a:t>*</a:t>
            </a:r>
            <a:r>
              <a:rPr lang="en-GB" sz="1000" dirty="0"/>
              <a:t> </a:t>
            </a:r>
            <a:r>
              <a:rPr lang="en-GB" sz="1000" dirty="0">
                <a:hlinkClick r:id="rId4"/>
              </a:rPr>
              <a:t>https://www.technologyreview.com/2021/04/23/1023549/kate-crawford-atlas-of-ai-review/</a:t>
            </a:r>
            <a:r>
              <a:rPr lang="en-GB" sz="1000" dirty="0"/>
              <a:t> </a:t>
            </a:r>
          </a:p>
        </p:txBody>
      </p:sp>
      <p:grpSp>
        <p:nvGrpSpPr>
          <p:cNvPr id="14" name="Group 13">
            <a:extLst>
              <a:ext uri="{FF2B5EF4-FFF2-40B4-BE49-F238E27FC236}">
                <a16:creationId xmlns:a16="http://schemas.microsoft.com/office/drawing/2014/main" id="{E900857F-77D9-4326-A529-1D74D2FC6864}"/>
              </a:ext>
            </a:extLst>
          </p:cNvPr>
          <p:cNvGrpSpPr/>
          <p:nvPr/>
        </p:nvGrpSpPr>
        <p:grpSpPr>
          <a:xfrm>
            <a:off x="2392517" y="603554"/>
            <a:ext cx="7371714" cy="3239121"/>
            <a:chOff x="3637024" y="1881106"/>
            <a:chExt cx="6694305" cy="2692587"/>
          </a:xfrm>
          <a:solidFill>
            <a:schemeClr val="accent2"/>
          </a:solidFill>
        </p:grpSpPr>
        <p:sp>
          <p:nvSpPr>
            <p:cNvPr id="6" name="Rounded Rectangular Callout 4">
              <a:extLst>
                <a:ext uri="{FF2B5EF4-FFF2-40B4-BE49-F238E27FC236}">
                  <a16:creationId xmlns:a16="http://schemas.microsoft.com/office/drawing/2014/main" id="{4F40AA4D-7A83-46E3-9612-8E1F049396B1}"/>
                </a:ext>
              </a:extLst>
            </p:cNvPr>
            <p:cNvSpPr/>
            <p:nvPr/>
          </p:nvSpPr>
          <p:spPr>
            <a:xfrm>
              <a:off x="3637024" y="1881106"/>
              <a:ext cx="6694305" cy="2692587"/>
            </a:xfrm>
            <a:prstGeom prst="wedgeRoundRectCallout">
              <a:avLst>
                <a:gd name="adj1" fmla="val -36685"/>
                <a:gd name="adj2" fmla="val 63939"/>
                <a:gd name="adj3" fmla="val 16667"/>
              </a:avLst>
            </a:prstGeom>
            <a:grpFill/>
            <a:ln>
              <a:noFill/>
            </a:ln>
            <a:effectLst>
              <a:outerShdw blurRad="50800" dist="38100" dir="5400000" algn="t" rotWithShape="0">
                <a:prstClr val="black">
                  <a:alpha val="40%"/>
                </a:prstClr>
              </a:outerShdw>
            </a:effec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FF805BA0-AF28-4504-A2EC-F4401A11293B}"/>
                </a:ext>
              </a:extLst>
            </p:cNvPr>
            <p:cNvSpPr txBox="1"/>
            <p:nvPr/>
          </p:nvSpPr>
          <p:spPr>
            <a:xfrm>
              <a:off x="3872007" y="2063301"/>
              <a:ext cx="6167036" cy="2328196"/>
            </a:xfrm>
            <a:prstGeom prst="rect">
              <a:avLst/>
            </a:prstGeom>
            <a:grpFill/>
          </p:spPr>
          <p:txBody>
            <a:bodyPr wrap="square" rtlCol="0">
              <a:spAutoFit/>
            </a:bodyPr>
            <a:lstStyle/>
            <a:p>
              <a:r>
                <a:rPr lang="en-US" sz="4400" dirty="0">
                  <a:solidFill>
                    <a:schemeClr val="bg1"/>
                  </a:solidFill>
                </a:rPr>
                <a:t>“AI” is… </a:t>
              </a:r>
              <a:br>
                <a:rPr lang="en-US" sz="4400" dirty="0">
                  <a:solidFill>
                    <a:schemeClr val="bg1"/>
                  </a:solidFill>
                </a:rPr>
              </a:br>
              <a:r>
                <a:rPr lang="en-US" sz="6600" b="1" dirty="0">
                  <a:solidFill>
                    <a:schemeClr val="bg1"/>
                  </a:solidFill>
                </a:rPr>
                <a:t>neither </a:t>
              </a:r>
              <a:r>
                <a:rPr lang="en-US" sz="6600" dirty="0">
                  <a:solidFill>
                    <a:schemeClr val="bg1"/>
                  </a:solidFill>
                </a:rPr>
                <a:t>artificial</a:t>
              </a:r>
              <a:r>
                <a:rPr lang="en-US" sz="6600" b="1" dirty="0">
                  <a:solidFill>
                    <a:schemeClr val="bg1"/>
                  </a:solidFill>
                </a:rPr>
                <a:t> nor </a:t>
              </a:r>
              <a:r>
                <a:rPr lang="en-US" sz="6600" dirty="0">
                  <a:solidFill>
                    <a:schemeClr val="bg1"/>
                  </a:solidFill>
                </a:rPr>
                <a:t>intelligent</a:t>
              </a:r>
              <a:r>
                <a:rPr lang="en-US" sz="4400" dirty="0">
                  <a:solidFill>
                    <a:schemeClr val="bg1"/>
                  </a:solidFill>
                </a:rPr>
                <a:t>.</a:t>
              </a:r>
              <a:endParaRPr lang="en-GB" sz="4400" dirty="0">
                <a:solidFill>
                  <a:schemeClr val="bg1"/>
                </a:solidFill>
              </a:endParaRPr>
            </a:p>
          </p:txBody>
        </p:sp>
      </p:grpSp>
    </p:spTree>
    <p:custDataLst>
      <p:tags r:id="rId1"/>
    </p:custDataLst>
    <p:extLst>
      <p:ext uri="{BB962C8B-B14F-4D97-AF65-F5344CB8AC3E}">
        <p14:creationId xmlns:p14="http://schemas.microsoft.com/office/powerpoint/2010/main" val="240849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
                                          <p:val>
                                            <p:strVal val="#ppt_x"/>
                                          </p:val>
                                        </p:tav>
                                      </p:tavLst>
                                    </p:anim>
                                    <p:anim calcmode="lin" valueType="num">
                                      <p:cBhvr>
                                        <p:cTn id="9" dur="500" fill="hold"/>
                                        <p:tgtEl>
                                          <p:spTgt spid="14"/>
                                        </p:tgtEl>
                                        <p:attrNameLst>
                                          <p:attrName>ppt_y</p:attrName>
                                        </p:attrNameLst>
                                      </p:cBhvr>
                                      <p:tavLst>
                                        <p:tav tm="0%">
                                          <p:val>
                                            <p:strVal val="#ppt_y+.1"/>
                                          </p:val>
                                        </p:tav>
                                        <p:tav tm="1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1C6B9E-9B55-45B2-B17A-266D44AE43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6779021" cy="6858000"/>
          </a:xfrm>
          <a:prstGeom prst="rect">
            <a:avLst/>
          </a:prstGeom>
        </p:spPr>
      </p:pic>
      <p:sp>
        <p:nvSpPr>
          <p:cNvPr id="6" name="TextBox 5">
            <a:extLst>
              <a:ext uri="{FF2B5EF4-FFF2-40B4-BE49-F238E27FC236}">
                <a16:creationId xmlns:a16="http://schemas.microsoft.com/office/drawing/2014/main" id="{B06867F1-00F6-4DF7-AD5F-E18155894929}"/>
              </a:ext>
            </a:extLst>
          </p:cNvPr>
          <p:cNvSpPr txBox="1"/>
          <p:nvPr/>
        </p:nvSpPr>
        <p:spPr>
          <a:xfrm>
            <a:off x="7045567" y="2561492"/>
            <a:ext cx="4302369" cy="1077218"/>
          </a:xfrm>
          <a:prstGeom prst="rect">
            <a:avLst/>
          </a:prstGeom>
          <a:noFill/>
        </p:spPr>
        <p:txBody>
          <a:bodyPr wrap="square" rtlCol="0">
            <a:spAutoFit/>
          </a:bodyPr>
          <a:lstStyle/>
          <a:p>
            <a:r>
              <a:rPr lang="en-US" sz="3200" dirty="0"/>
              <a:t>Hands-free electronic lab notebooks (ELNs)</a:t>
            </a:r>
          </a:p>
        </p:txBody>
      </p:sp>
      <p:sp>
        <p:nvSpPr>
          <p:cNvPr id="7" name="TextBox 6">
            <a:extLst>
              <a:ext uri="{FF2B5EF4-FFF2-40B4-BE49-F238E27FC236}">
                <a16:creationId xmlns:a16="http://schemas.microsoft.com/office/drawing/2014/main" id="{DC6C5E11-F57E-4440-9C5D-61D7A7F1958B}"/>
              </a:ext>
            </a:extLst>
          </p:cNvPr>
          <p:cNvSpPr txBox="1"/>
          <p:nvPr/>
        </p:nvSpPr>
        <p:spPr>
          <a:xfrm>
            <a:off x="7045568" y="187571"/>
            <a:ext cx="4783017" cy="1754326"/>
          </a:xfrm>
          <a:prstGeom prst="rect">
            <a:avLst/>
          </a:prstGeom>
          <a:noFill/>
        </p:spPr>
        <p:txBody>
          <a:bodyPr wrap="square" rtlCol="0">
            <a:spAutoFit/>
          </a:bodyPr>
          <a:lstStyle/>
          <a:p>
            <a:r>
              <a:rPr lang="en-US" sz="5400" dirty="0">
                <a:solidFill>
                  <a:schemeClr val="tx2"/>
                </a:solidFill>
              </a:rPr>
              <a:t>Speech Schema Filling</a:t>
            </a:r>
          </a:p>
        </p:txBody>
      </p:sp>
      <p:sp>
        <p:nvSpPr>
          <p:cNvPr id="8" name="TextBox 7">
            <a:extLst>
              <a:ext uri="{FF2B5EF4-FFF2-40B4-BE49-F238E27FC236}">
                <a16:creationId xmlns:a16="http://schemas.microsoft.com/office/drawing/2014/main" id="{63D760A3-AA16-460A-8494-5DF3B161601A}"/>
              </a:ext>
            </a:extLst>
          </p:cNvPr>
          <p:cNvSpPr txBox="1"/>
          <p:nvPr/>
        </p:nvSpPr>
        <p:spPr>
          <a:xfrm>
            <a:off x="7045567" y="5650193"/>
            <a:ext cx="4911971" cy="923330"/>
          </a:xfrm>
          <a:prstGeom prst="rect">
            <a:avLst/>
          </a:prstGeom>
          <a:noFill/>
        </p:spPr>
        <p:txBody>
          <a:bodyPr wrap="square" rtlCol="0">
            <a:spAutoFit/>
          </a:bodyPr>
          <a:lstStyle/>
          <a:p>
            <a:r>
              <a:rPr lang="en-US" dirty="0" err="1"/>
              <a:t>Näsström</a:t>
            </a:r>
            <a:r>
              <a:rPr lang="en-US" dirty="0"/>
              <a:t>, H, </a:t>
            </a:r>
            <a:r>
              <a:rPr lang="en-US" dirty="0" err="1"/>
              <a:t>Götte</a:t>
            </a:r>
            <a:r>
              <a:rPr lang="en-US" dirty="0"/>
              <a:t>, H, Schumann, J. (2024) </a:t>
            </a:r>
            <a:r>
              <a:rPr lang="en-US" dirty="0">
                <a:hlinkClick r:id="rId4"/>
              </a:rPr>
              <a:t>https://github.com/hampusnasstrom/speech-schema-filling</a:t>
            </a:r>
            <a:endParaRPr lang="en-US" dirty="0"/>
          </a:p>
        </p:txBody>
      </p:sp>
      <p:sp>
        <p:nvSpPr>
          <p:cNvPr id="9" name="TextBox 8">
            <a:extLst>
              <a:ext uri="{FF2B5EF4-FFF2-40B4-BE49-F238E27FC236}">
                <a16:creationId xmlns:a16="http://schemas.microsoft.com/office/drawing/2014/main" id="{EF387E0A-E611-4243-A6C8-07AFC9599A2F}"/>
              </a:ext>
            </a:extLst>
          </p:cNvPr>
          <p:cNvSpPr txBox="1"/>
          <p:nvPr/>
        </p:nvSpPr>
        <p:spPr>
          <a:xfrm rot="625771">
            <a:off x="2885340" y="6292551"/>
            <a:ext cx="3212123" cy="276999"/>
          </a:xfrm>
          <a:prstGeom prst="rect">
            <a:avLst/>
          </a:prstGeom>
          <a:noFill/>
        </p:spPr>
        <p:txBody>
          <a:bodyPr wrap="square" rtlCol="0">
            <a:spAutoFit/>
          </a:bodyPr>
          <a:lstStyle/>
          <a:p>
            <a:r>
              <a:rPr lang="en-US" sz="1200" dirty="0"/>
              <a:t>image </a:t>
            </a:r>
            <a:r>
              <a:rPr lang="en-US" sz="1200" dirty="0">
                <a:hlinkClick r:id="rId4"/>
              </a:rPr>
              <a:t>from project GitHub repository</a:t>
            </a:r>
            <a:r>
              <a:rPr lang="en-US" sz="1200" dirty="0"/>
              <a:t>, </a:t>
            </a:r>
            <a:r>
              <a:rPr lang="en-US" sz="1200" dirty="0">
                <a:hlinkClick r:id="rId5"/>
              </a:rPr>
              <a:t>MIT</a:t>
            </a:r>
            <a:endParaRPr lang="en-US" sz="1200" dirty="0"/>
          </a:p>
        </p:txBody>
      </p:sp>
    </p:spTree>
    <p:extLst>
      <p:ext uri="{BB962C8B-B14F-4D97-AF65-F5344CB8AC3E}">
        <p14:creationId xmlns:p14="http://schemas.microsoft.com/office/powerpoint/2010/main" val="589717293"/>
      </p:ext>
    </p:extLst>
  </p:cSld>
  <p:clrMapOvr>
    <a:masterClrMapping/>
  </p:clrMapOvr>
</p:sld>
</file>

<file path=ppt/slides/slide2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E607D6D-09A3-4A35-9A19-48FD78B01BA9}"/>
              </a:ext>
            </a:extLst>
          </p:cNvPr>
          <p:cNvSpPr txBox="1"/>
          <p:nvPr/>
        </p:nvSpPr>
        <p:spPr>
          <a:xfrm>
            <a:off x="3323064" y="4137674"/>
            <a:ext cx="6237024" cy="1200329"/>
          </a:xfrm>
          <a:prstGeom prst="rect">
            <a:avLst/>
          </a:prstGeom>
          <a:noFill/>
        </p:spPr>
        <p:txBody>
          <a:bodyPr wrap="square" rtlCol="0">
            <a:spAutoFit/>
          </a:bodyPr>
          <a:lstStyle/>
          <a:p>
            <a:pPr algn="r"/>
            <a:r>
              <a:rPr lang="en-GB" sz="4800" b="1" dirty="0"/>
              <a:t>Lilly Irani</a:t>
            </a:r>
            <a:br>
              <a:rPr lang="en-GB" sz="4800" dirty="0">
                <a:solidFill>
                  <a:schemeClr val="accent4"/>
                </a:solidFill>
              </a:rPr>
            </a:br>
            <a:r>
              <a:rPr lang="en-GB" sz="2400" i="1" dirty="0"/>
              <a:t>in</a:t>
            </a:r>
            <a:r>
              <a:rPr lang="en-GB" sz="2400" dirty="0"/>
              <a:t> “</a:t>
            </a:r>
            <a:r>
              <a:rPr lang="en-US" sz="2400" dirty="0"/>
              <a:t>The labor that makes AI ‘magic’”</a:t>
            </a:r>
            <a:r>
              <a:rPr lang="en-US" sz="2400" b="1" dirty="0">
                <a:solidFill>
                  <a:schemeClr val="tx2"/>
                </a:solidFill>
              </a:rPr>
              <a:t>*</a:t>
            </a:r>
            <a:endParaRPr lang="en-GB" sz="2400" b="1" dirty="0">
              <a:solidFill>
                <a:schemeClr val="tx2"/>
              </a:solidFill>
            </a:endParaRPr>
          </a:p>
        </p:txBody>
      </p:sp>
      <p:sp>
        <p:nvSpPr>
          <p:cNvPr id="10" name="TextBox 9">
            <a:extLst>
              <a:ext uri="{FF2B5EF4-FFF2-40B4-BE49-F238E27FC236}">
                <a16:creationId xmlns:a16="http://schemas.microsoft.com/office/drawing/2014/main" id="{46BDA017-FF8A-4B1B-AB83-1D46771F6434}"/>
              </a:ext>
            </a:extLst>
          </p:cNvPr>
          <p:cNvSpPr txBox="1"/>
          <p:nvPr/>
        </p:nvSpPr>
        <p:spPr>
          <a:xfrm>
            <a:off x="0" y="6611779"/>
            <a:ext cx="6568068" cy="246221"/>
          </a:xfrm>
          <a:prstGeom prst="rect">
            <a:avLst/>
          </a:prstGeom>
          <a:noFill/>
        </p:spPr>
        <p:txBody>
          <a:bodyPr wrap="square" rtlCol="0">
            <a:spAutoFit/>
          </a:bodyPr>
          <a:lstStyle/>
          <a:p>
            <a:r>
              <a:rPr lang="en-GB" sz="1000" b="1" dirty="0">
                <a:solidFill>
                  <a:schemeClr val="accent4"/>
                </a:solidFill>
              </a:rPr>
              <a:t>*</a:t>
            </a:r>
            <a:r>
              <a:rPr lang="en-GB" sz="1000" dirty="0"/>
              <a:t> </a:t>
            </a:r>
            <a:r>
              <a:rPr lang="en-GB" sz="1000" dirty="0">
                <a:hlinkClick r:id="rId4"/>
              </a:rPr>
              <a:t>https://quote.ucsd.edu/lirani/white-house-nyu-ainow-summit-talk-the-labor-that-makes-ai-magic/</a:t>
            </a:r>
            <a:endParaRPr lang="en-GB" sz="1000" dirty="0"/>
          </a:p>
        </p:txBody>
      </p:sp>
      <p:sp>
        <p:nvSpPr>
          <p:cNvPr id="6" name="Rounded Rectangular Callout 4">
            <a:extLst>
              <a:ext uri="{FF2B5EF4-FFF2-40B4-BE49-F238E27FC236}">
                <a16:creationId xmlns:a16="http://schemas.microsoft.com/office/drawing/2014/main" id="{4F40AA4D-7A83-46E3-9612-8E1F049396B1}"/>
              </a:ext>
            </a:extLst>
          </p:cNvPr>
          <p:cNvSpPr/>
          <p:nvPr/>
        </p:nvSpPr>
        <p:spPr>
          <a:xfrm>
            <a:off x="2013376" y="848881"/>
            <a:ext cx="7371714" cy="2987139"/>
          </a:xfrm>
          <a:prstGeom prst="wedgeRoundRectCallout">
            <a:avLst>
              <a:gd name="adj1" fmla="val 32294"/>
              <a:gd name="adj2" fmla="val 63939"/>
              <a:gd name="adj3" fmla="val 16667"/>
            </a:avLst>
          </a:prstGeom>
          <a:solidFill>
            <a:schemeClr val="accent6"/>
          </a:solidFill>
          <a:ln>
            <a:noFill/>
          </a:ln>
          <a:effectLst>
            <a:outerShdw blurRad="50800" dist="38100" dir="5400000" algn="t" rotWithShape="0">
              <a:prstClr val="black">
                <a:alpha val="40%"/>
              </a:prstClr>
            </a:outerShdw>
          </a:effectLst>
        </p:spPr>
        <p:style>
          <a:lnRef idx="2">
            <a:schemeClr val="accent1">
              <a:shade val="50%"/>
            </a:schemeClr>
          </a:lnRef>
          <a:fillRef idx="1">
            <a:schemeClr val="accent1"/>
          </a:fillRef>
          <a:effectRef idx="0">
            <a:schemeClr val="accent1"/>
          </a:effectRef>
          <a:fontRef idx="minor">
            <a:schemeClr val="lt1"/>
          </a:fontRef>
        </p:style>
        <p:txBody>
          <a:bodyPr rtlCol="0" anchor="ctr"/>
          <a:lstStyle/>
          <a:p>
            <a:r>
              <a:rPr lang="en-US" sz="4400" dirty="0">
                <a:solidFill>
                  <a:schemeClr val="bg1"/>
                </a:solidFill>
              </a:rPr>
              <a:t>…</a:t>
            </a:r>
            <a:r>
              <a:rPr lang="en-US" sz="4400" b="1" dirty="0">
                <a:solidFill>
                  <a:schemeClr val="bg1"/>
                </a:solidFill>
              </a:rPr>
              <a:t>labor</a:t>
            </a:r>
            <a:r>
              <a:rPr lang="en-US" sz="4400" dirty="0">
                <a:solidFill>
                  <a:schemeClr val="bg1"/>
                </a:solidFill>
              </a:rPr>
              <a:t> is not replaced by machines, it’s merely </a:t>
            </a:r>
            <a:r>
              <a:rPr lang="en-US" sz="6600" b="1" dirty="0">
                <a:solidFill>
                  <a:schemeClr val="bg1"/>
                </a:solidFill>
              </a:rPr>
              <a:t>displaced</a:t>
            </a:r>
            <a:r>
              <a:rPr lang="en-US" sz="4400" dirty="0">
                <a:solidFill>
                  <a:schemeClr val="bg1"/>
                </a:solidFill>
              </a:rPr>
              <a:t>.</a:t>
            </a:r>
            <a:endParaRPr lang="en-GB" sz="4400" dirty="0">
              <a:solidFill>
                <a:schemeClr val="bg1"/>
              </a:solidFill>
            </a:endParaRPr>
          </a:p>
        </p:txBody>
      </p:sp>
    </p:spTree>
    <p:custDataLst>
      <p:tags r:id="rId1"/>
    </p:custDataLst>
    <p:extLst>
      <p:ext uri="{BB962C8B-B14F-4D97-AF65-F5344CB8AC3E}">
        <p14:creationId xmlns:p14="http://schemas.microsoft.com/office/powerpoint/2010/main" val="136963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
                                          <p:val>
                                            <p:strVal val="#ppt_x"/>
                                          </p:val>
                                        </p:tav>
                                      </p:tavLst>
                                    </p:anim>
                                    <p:anim calcmode="lin" valueType="num">
                                      <p:cBhvr>
                                        <p:cTn id="9" dur="500" fill="hold"/>
                                        <p:tgtEl>
                                          <p:spTgt spid="6"/>
                                        </p:tgtEl>
                                        <p:attrNameLst>
                                          <p:attrName>ppt_y</p:attrName>
                                        </p:attrNameLst>
                                      </p:cBhvr>
                                      <p:tavLst>
                                        <p:tav tm="0%">
                                          <p:val>
                                            <p:strVal val="#ppt_y+.1"/>
                                          </p:val>
                                        </p:tav>
                                        <p:tav tm="1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0DF8E-18C7-40E1-95DA-58AA27C83F98}"/>
              </a:ext>
            </a:extLst>
          </p:cNvPr>
          <p:cNvSpPr>
            <a:spLocks noGrp="1"/>
          </p:cNvSpPr>
          <p:nvPr>
            <p:ph type="ctrTitle"/>
          </p:nvPr>
        </p:nvSpPr>
        <p:spPr/>
        <p:txBody>
          <a:bodyPr>
            <a:normAutofit/>
          </a:bodyPr>
          <a:lstStyle/>
          <a:p>
            <a:r>
              <a:rPr lang="en-US" b="0" dirty="0"/>
              <a:t>what does </a:t>
            </a:r>
            <a:r>
              <a:rPr lang="en-US" dirty="0"/>
              <a:t>science</a:t>
            </a:r>
            <a:r>
              <a:rPr lang="en-US" b="0" dirty="0"/>
              <a:t> have to do with it?</a:t>
            </a:r>
          </a:p>
        </p:txBody>
      </p:sp>
    </p:spTree>
    <p:extLst>
      <p:ext uri="{BB962C8B-B14F-4D97-AF65-F5344CB8AC3E}">
        <p14:creationId xmlns:p14="http://schemas.microsoft.com/office/powerpoint/2010/main" val="495741710"/>
      </p:ext>
    </p:extLst>
  </p:cSld>
  <p:clrMapOvr>
    <a:masterClrMapping/>
  </p:clrMapOvr>
</p:sld>
</file>

<file path=ppt/slides/slide2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B7AB0E-A9FF-4AC8-91DA-B3322E196352}"/>
              </a:ext>
            </a:extLst>
          </p:cNvPr>
          <p:cNvSpPr txBox="1"/>
          <p:nvPr/>
        </p:nvSpPr>
        <p:spPr>
          <a:xfrm>
            <a:off x="806631" y="424065"/>
            <a:ext cx="10578737" cy="5539978"/>
          </a:xfrm>
          <a:prstGeom prst="rect">
            <a:avLst/>
          </a:prstGeom>
          <a:noFill/>
        </p:spPr>
        <p:txBody>
          <a:bodyPr wrap="square" rtlCol="0">
            <a:spAutoFit/>
          </a:bodyPr>
          <a:lstStyle/>
          <a:p>
            <a:r>
              <a:rPr lang="en-US" sz="5400" dirty="0"/>
              <a:t>“open source AI” is often</a:t>
            </a:r>
            <a:r>
              <a:rPr lang="en-US" sz="6600" dirty="0"/>
              <a:t> </a:t>
            </a:r>
            <a:r>
              <a:rPr lang="en-US" sz="7200" b="1" dirty="0">
                <a:solidFill>
                  <a:schemeClr val="accent5"/>
                </a:solidFill>
              </a:rPr>
              <a:t>neither </a:t>
            </a:r>
            <a:br>
              <a:rPr lang="en-US" sz="7200" b="1" dirty="0">
                <a:solidFill>
                  <a:schemeClr val="accent5"/>
                </a:solidFill>
              </a:rPr>
            </a:br>
            <a:r>
              <a:rPr lang="en-US" sz="7200" b="1" dirty="0">
                <a:solidFill>
                  <a:schemeClr val="accent5"/>
                </a:solidFill>
              </a:rPr>
              <a:t>     open, </a:t>
            </a:r>
            <a:br>
              <a:rPr lang="en-US" sz="7200" b="1" dirty="0">
                <a:solidFill>
                  <a:schemeClr val="accent5"/>
                </a:solidFill>
              </a:rPr>
            </a:br>
            <a:r>
              <a:rPr lang="en-US" sz="7200" b="1" dirty="0">
                <a:solidFill>
                  <a:schemeClr val="accent5"/>
                </a:solidFill>
              </a:rPr>
              <a:t>          artificial, </a:t>
            </a:r>
            <a:br>
              <a:rPr lang="en-US" sz="7200" b="1" dirty="0">
                <a:solidFill>
                  <a:schemeClr val="accent5"/>
                </a:solidFill>
              </a:rPr>
            </a:br>
            <a:r>
              <a:rPr lang="en-US" sz="7200" b="1" dirty="0">
                <a:solidFill>
                  <a:schemeClr val="accent5"/>
                </a:solidFill>
              </a:rPr>
              <a:t>               nor intelligent</a:t>
            </a:r>
          </a:p>
        </p:txBody>
      </p:sp>
    </p:spTree>
    <p:extLst>
      <p:ext uri="{BB962C8B-B14F-4D97-AF65-F5344CB8AC3E}">
        <p14:creationId xmlns:p14="http://schemas.microsoft.com/office/powerpoint/2010/main" val="1805213165"/>
      </p:ext>
    </p:extLst>
  </p:cSld>
  <p:clrMapOvr>
    <a:masterClrMapping/>
  </p:clrMapOvr>
</p:sld>
</file>

<file path=ppt/slides/slide2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5" name="Picture 4">
            <a:hlinkClick r:id="rId3"/>
            <a:extLst>
              <a:ext uri="{FF2B5EF4-FFF2-40B4-BE49-F238E27FC236}">
                <a16:creationId xmlns:a16="http://schemas.microsoft.com/office/drawing/2014/main" id="{1BCC797A-B21B-4E43-8F20-DB31A7A6A3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6604" y="0"/>
            <a:ext cx="6145396" cy="6858000"/>
          </a:xfrm>
          <a:prstGeom prst="rect">
            <a:avLst/>
          </a:prstGeom>
        </p:spPr>
      </p:pic>
      <p:sp>
        <p:nvSpPr>
          <p:cNvPr id="6" name="TextBox 5">
            <a:extLst>
              <a:ext uri="{FF2B5EF4-FFF2-40B4-BE49-F238E27FC236}">
                <a16:creationId xmlns:a16="http://schemas.microsoft.com/office/drawing/2014/main" id="{FF5411D0-7D0B-4668-849B-8285126436D2}"/>
              </a:ext>
            </a:extLst>
          </p:cNvPr>
          <p:cNvSpPr txBox="1"/>
          <p:nvPr/>
        </p:nvSpPr>
        <p:spPr>
          <a:xfrm>
            <a:off x="259954" y="368490"/>
            <a:ext cx="5499401" cy="2585323"/>
          </a:xfrm>
          <a:prstGeom prst="rect">
            <a:avLst/>
          </a:prstGeom>
          <a:noFill/>
        </p:spPr>
        <p:txBody>
          <a:bodyPr wrap="square" rtlCol="0">
            <a:spAutoFit/>
          </a:bodyPr>
          <a:lstStyle/>
          <a:p>
            <a:r>
              <a:rPr lang="en-US" sz="5400" dirty="0"/>
              <a:t>generative AI is mostly </a:t>
            </a:r>
            <a:br>
              <a:rPr lang="en-US" sz="5400" dirty="0">
                <a:solidFill>
                  <a:schemeClr val="tx2"/>
                </a:solidFill>
              </a:rPr>
            </a:br>
            <a:r>
              <a:rPr lang="en-US" sz="5400" b="1" dirty="0">
                <a:solidFill>
                  <a:schemeClr val="tx2"/>
                </a:solidFill>
              </a:rPr>
              <a:t>closed source</a:t>
            </a:r>
          </a:p>
        </p:txBody>
      </p:sp>
      <p:sp>
        <p:nvSpPr>
          <p:cNvPr id="7" name="TextBox 6">
            <a:extLst>
              <a:ext uri="{FF2B5EF4-FFF2-40B4-BE49-F238E27FC236}">
                <a16:creationId xmlns:a16="http://schemas.microsoft.com/office/drawing/2014/main" id="{D8D9C4D3-F474-4274-B77A-264C8F277C0F}"/>
              </a:ext>
            </a:extLst>
          </p:cNvPr>
          <p:cNvSpPr txBox="1"/>
          <p:nvPr/>
        </p:nvSpPr>
        <p:spPr>
          <a:xfrm>
            <a:off x="0" y="5934670"/>
            <a:ext cx="5164428" cy="923330"/>
          </a:xfrm>
          <a:prstGeom prst="rect">
            <a:avLst/>
          </a:prstGeom>
          <a:noFill/>
        </p:spPr>
        <p:txBody>
          <a:bodyPr wrap="square" rtlCol="0">
            <a:spAutoFit/>
          </a:bodyPr>
          <a:lstStyle/>
          <a:p>
            <a:r>
              <a:rPr lang="en-US" dirty="0"/>
              <a:t>Figure 2 </a:t>
            </a:r>
            <a:r>
              <a:rPr lang="en-US" i="1" dirty="0"/>
              <a:t>from</a:t>
            </a:r>
            <a:r>
              <a:rPr lang="en-US" dirty="0"/>
              <a:t> </a:t>
            </a:r>
            <a:r>
              <a:rPr lang="en-US" dirty="0" err="1"/>
              <a:t>Liesenfeld</a:t>
            </a:r>
            <a:r>
              <a:rPr lang="en-US" dirty="0"/>
              <a:t> &amp; </a:t>
            </a:r>
            <a:r>
              <a:rPr lang="en-US" dirty="0" err="1"/>
              <a:t>Dingemanse</a:t>
            </a:r>
            <a:r>
              <a:rPr lang="en-US" dirty="0"/>
              <a:t> (2024) </a:t>
            </a:r>
            <a:r>
              <a:rPr lang="en-US" i="1" dirty="0"/>
              <a:t>in</a:t>
            </a:r>
            <a:r>
              <a:rPr lang="en-US" dirty="0"/>
              <a:t> </a:t>
            </a:r>
            <a:r>
              <a:rPr lang="en-US" dirty="0" err="1"/>
              <a:t>FAccT</a:t>
            </a:r>
            <a:r>
              <a:rPr lang="en-US" dirty="0"/>
              <a:t> ’24, DOI:  </a:t>
            </a:r>
            <a:r>
              <a:rPr lang="en-US" dirty="0">
                <a:hlinkClick r:id="rId3"/>
              </a:rPr>
              <a:t>10.1145/3630106.3659005</a:t>
            </a:r>
            <a:r>
              <a:rPr lang="en-US" dirty="0"/>
              <a:t> </a:t>
            </a:r>
            <a:br>
              <a:rPr lang="en-US" dirty="0"/>
            </a:br>
            <a:r>
              <a:rPr lang="en-US" dirty="0">
                <a:hlinkClick r:id="rId5"/>
              </a:rPr>
              <a:t>CC BY-NC-ND 4.0</a:t>
            </a:r>
            <a:endParaRPr lang="en-US" dirty="0"/>
          </a:p>
        </p:txBody>
      </p:sp>
    </p:spTree>
    <p:extLst>
      <p:ext uri="{BB962C8B-B14F-4D97-AF65-F5344CB8AC3E}">
        <p14:creationId xmlns:p14="http://schemas.microsoft.com/office/powerpoint/2010/main" val="14898024"/>
      </p:ext>
    </p:extLst>
  </p:cSld>
  <p:clrMapOvr>
    <a:masterClrMapping/>
  </p:clrMapOvr>
</p:sld>
</file>

<file path=ppt/slides/slide2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D76BE2-AADC-4D2D-95F2-A49B29E510F3}"/>
              </a:ext>
            </a:extLst>
          </p:cNvPr>
          <p:cNvSpPr txBox="1"/>
          <p:nvPr/>
        </p:nvSpPr>
        <p:spPr>
          <a:xfrm>
            <a:off x="446315" y="1059685"/>
            <a:ext cx="7091624" cy="2031325"/>
          </a:xfrm>
          <a:prstGeom prst="rect">
            <a:avLst/>
          </a:prstGeom>
          <a:noFill/>
        </p:spPr>
        <p:txBody>
          <a:bodyPr wrap="square" rtlCol="0">
            <a:spAutoFit/>
          </a:bodyPr>
          <a:lstStyle/>
          <a:p>
            <a:r>
              <a:rPr lang="en-US" sz="5400" dirty="0"/>
              <a:t>closed AI </a:t>
            </a:r>
            <a:r>
              <a:rPr lang="en-US" sz="5400" b="1" dirty="0"/>
              <a:t>harms</a:t>
            </a:r>
            <a:br>
              <a:rPr lang="en-US" sz="5400" dirty="0"/>
            </a:br>
            <a:r>
              <a:rPr lang="en-US" sz="7200" b="1" dirty="0">
                <a:solidFill>
                  <a:schemeClr val="accent2"/>
                </a:solidFill>
              </a:rPr>
              <a:t>reproducibility</a:t>
            </a:r>
            <a:endParaRPr lang="en-US" sz="5400" dirty="0"/>
          </a:p>
        </p:txBody>
      </p:sp>
    </p:spTree>
    <p:extLst>
      <p:ext uri="{BB962C8B-B14F-4D97-AF65-F5344CB8AC3E}">
        <p14:creationId xmlns:p14="http://schemas.microsoft.com/office/powerpoint/2010/main" val="439254555"/>
      </p:ext>
    </p:extLst>
  </p:cSld>
  <p:clrMapOvr>
    <a:masterClrMapping/>
  </p:clrMapOvr>
</p:sld>
</file>

<file path=ppt/slides/slide2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8F32202-7911-4D2A-961A-3FFA25F818D6}"/>
              </a:ext>
            </a:extLst>
          </p:cNvPr>
          <p:cNvGrpSpPr/>
          <p:nvPr/>
        </p:nvGrpSpPr>
        <p:grpSpPr>
          <a:xfrm>
            <a:off x="2611270" y="1122529"/>
            <a:ext cx="6969457" cy="2306471"/>
            <a:chOff x="2611270" y="1122529"/>
            <a:chExt cx="6969457" cy="2306471"/>
          </a:xfrm>
        </p:grpSpPr>
        <p:sp>
          <p:nvSpPr>
            <p:cNvPr id="5" name="Rectangle: Rounded Corners 4">
              <a:extLst>
                <a:ext uri="{FF2B5EF4-FFF2-40B4-BE49-F238E27FC236}">
                  <a16:creationId xmlns:a16="http://schemas.microsoft.com/office/drawing/2014/main" id="{59E5F172-BB2A-4468-A901-BB9BA86AB3C4}"/>
                </a:ext>
              </a:extLst>
            </p:cNvPr>
            <p:cNvSpPr/>
            <p:nvPr/>
          </p:nvSpPr>
          <p:spPr>
            <a:xfrm>
              <a:off x="2611270" y="1122529"/>
              <a:ext cx="6969457" cy="2306471"/>
            </a:xfrm>
            <a:custGeom>
              <a:avLst/>
              <a:gdLst>
                <a:gd name="connsiteX0" fmla="*/ 0 w 6969457"/>
                <a:gd name="connsiteY0" fmla="*/ 384420 h 2306471"/>
                <a:gd name="connsiteX1" fmla="*/ 384420 w 6969457"/>
                <a:gd name="connsiteY1" fmla="*/ 0 h 2306471"/>
                <a:gd name="connsiteX2" fmla="*/ 1072125 w 6969457"/>
                <a:gd name="connsiteY2" fmla="*/ 0 h 2306471"/>
                <a:gd name="connsiteX3" fmla="*/ 1759830 w 6969457"/>
                <a:gd name="connsiteY3" fmla="*/ 0 h 2306471"/>
                <a:gd name="connsiteX4" fmla="*/ 2447534 w 6969457"/>
                <a:gd name="connsiteY4" fmla="*/ 0 h 2306471"/>
                <a:gd name="connsiteX5" fmla="*/ 2825208 w 6969457"/>
                <a:gd name="connsiteY5" fmla="*/ 0 h 2306471"/>
                <a:gd name="connsiteX6" fmla="*/ 3450907 w 6969457"/>
                <a:gd name="connsiteY6" fmla="*/ 0 h 2306471"/>
                <a:gd name="connsiteX7" fmla="*/ 4076606 w 6969457"/>
                <a:gd name="connsiteY7" fmla="*/ 0 h 2306471"/>
                <a:gd name="connsiteX8" fmla="*/ 4640298 w 6969457"/>
                <a:gd name="connsiteY8" fmla="*/ 0 h 2306471"/>
                <a:gd name="connsiteX9" fmla="*/ 5141984 w 6969457"/>
                <a:gd name="connsiteY9" fmla="*/ 0 h 2306471"/>
                <a:gd name="connsiteX10" fmla="*/ 5581664 w 6969457"/>
                <a:gd name="connsiteY10" fmla="*/ 0 h 2306471"/>
                <a:gd name="connsiteX11" fmla="*/ 6585037 w 6969457"/>
                <a:gd name="connsiteY11" fmla="*/ 0 h 2306471"/>
                <a:gd name="connsiteX12" fmla="*/ 6969457 w 6969457"/>
                <a:gd name="connsiteY12" fmla="*/ 384420 h 2306471"/>
                <a:gd name="connsiteX13" fmla="*/ 6969457 w 6969457"/>
                <a:gd name="connsiteY13" fmla="*/ 896964 h 2306471"/>
                <a:gd name="connsiteX14" fmla="*/ 6969457 w 6969457"/>
                <a:gd name="connsiteY14" fmla="*/ 1363378 h 2306471"/>
                <a:gd name="connsiteX15" fmla="*/ 6969457 w 6969457"/>
                <a:gd name="connsiteY15" fmla="*/ 1922051 h 2306471"/>
                <a:gd name="connsiteX16" fmla="*/ 6585037 w 6969457"/>
                <a:gd name="connsiteY16" fmla="*/ 2306471 h 2306471"/>
                <a:gd name="connsiteX17" fmla="*/ 5959338 w 6969457"/>
                <a:gd name="connsiteY17" fmla="*/ 2306471 h 2306471"/>
                <a:gd name="connsiteX18" fmla="*/ 5271634 w 6969457"/>
                <a:gd name="connsiteY18" fmla="*/ 2306471 h 2306471"/>
                <a:gd name="connsiteX19" fmla="*/ 4645935 w 6969457"/>
                <a:gd name="connsiteY19" fmla="*/ 2306471 h 2306471"/>
                <a:gd name="connsiteX20" fmla="*/ 4082243 w 6969457"/>
                <a:gd name="connsiteY20" fmla="*/ 2306471 h 2306471"/>
                <a:gd name="connsiteX21" fmla="*/ 3704569 w 6969457"/>
                <a:gd name="connsiteY21" fmla="*/ 2306471 h 2306471"/>
                <a:gd name="connsiteX22" fmla="*/ 3202882 w 6969457"/>
                <a:gd name="connsiteY22" fmla="*/ 2306471 h 2306471"/>
                <a:gd name="connsiteX23" fmla="*/ 2577184 w 6969457"/>
                <a:gd name="connsiteY23" fmla="*/ 2306471 h 2306471"/>
                <a:gd name="connsiteX24" fmla="*/ 1951485 w 6969457"/>
                <a:gd name="connsiteY24" fmla="*/ 2306471 h 2306471"/>
                <a:gd name="connsiteX25" fmla="*/ 1387793 w 6969457"/>
                <a:gd name="connsiteY25" fmla="*/ 2306471 h 2306471"/>
                <a:gd name="connsiteX26" fmla="*/ 384420 w 6969457"/>
                <a:gd name="connsiteY26" fmla="*/ 2306471 h 2306471"/>
                <a:gd name="connsiteX27" fmla="*/ 0 w 6969457"/>
                <a:gd name="connsiteY27" fmla="*/ 1922051 h 2306471"/>
                <a:gd name="connsiteX28" fmla="*/ 0 w 6969457"/>
                <a:gd name="connsiteY28" fmla="*/ 1394131 h 2306471"/>
                <a:gd name="connsiteX29" fmla="*/ 0 w 6969457"/>
                <a:gd name="connsiteY29" fmla="*/ 927716 h 2306471"/>
                <a:gd name="connsiteX30" fmla="*/ 0 w 6969457"/>
                <a:gd name="connsiteY30" fmla="*/ 384420 h 230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969457" h="2306471" extrusionOk="0">
                  <a:moveTo>
                    <a:pt x="0" y="384420"/>
                  </a:moveTo>
                  <a:cubicBezTo>
                    <a:pt x="-1264" y="159307"/>
                    <a:pt x="193455" y="3814"/>
                    <a:pt x="384420" y="0"/>
                  </a:cubicBezTo>
                  <a:cubicBezTo>
                    <a:pt x="721131" y="-61823"/>
                    <a:pt x="816930" y="41475"/>
                    <a:pt x="1072125" y="0"/>
                  </a:cubicBezTo>
                  <a:cubicBezTo>
                    <a:pt x="1327320" y="-41475"/>
                    <a:pt x="1513138" y="78738"/>
                    <a:pt x="1759830" y="0"/>
                  </a:cubicBezTo>
                  <a:cubicBezTo>
                    <a:pt x="2006523" y="-78738"/>
                    <a:pt x="2146794" y="47147"/>
                    <a:pt x="2447534" y="0"/>
                  </a:cubicBezTo>
                  <a:cubicBezTo>
                    <a:pt x="2748274" y="-47147"/>
                    <a:pt x="2689103" y="8804"/>
                    <a:pt x="2825208" y="0"/>
                  </a:cubicBezTo>
                  <a:cubicBezTo>
                    <a:pt x="2961313" y="-8804"/>
                    <a:pt x="3262561" y="37866"/>
                    <a:pt x="3450907" y="0"/>
                  </a:cubicBezTo>
                  <a:cubicBezTo>
                    <a:pt x="3639253" y="-37866"/>
                    <a:pt x="3774360" y="69407"/>
                    <a:pt x="4076606" y="0"/>
                  </a:cubicBezTo>
                  <a:cubicBezTo>
                    <a:pt x="4378852" y="-69407"/>
                    <a:pt x="4462341" y="20798"/>
                    <a:pt x="4640298" y="0"/>
                  </a:cubicBezTo>
                  <a:cubicBezTo>
                    <a:pt x="4818255" y="-20798"/>
                    <a:pt x="4943602" y="35468"/>
                    <a:pt x="5141984" y="0"/>
                  </a:cubicBezTo>
                  <a:cubicBezTo>
                    <a:pt x="5340366" y="-35468"/>
                    <a:pt x="5446792" y="27488"/>
                    <a:pt x="5581664" y="0"/>
                  </a:cubicBezTo>
                  <a:cubicBezTo>
                    <a:pt x="5716536" y="-27488"/>
                    <a:pt x="6169582" y="27545"/>
                    <a:pt x="6585037" y="0"/>
                  </a:cubicBezTo>
                  <a:cubicBezTo>
                    <a:pt x="6756935" y="10554"/>
                    <a:pt x="6977190" y="178314"/>
                    <a:pt x="6969457" y="384420"/>
                  </a:cubicBezTo>
                  <a:cubicBezTo>
                    <a:pt x="7030498" y="583957"/>
                    <a:pt x="6914829" y="770661"/>
                    <a:pt x="6969457" y="896964"/>
                  </a:cubicBezTo>
                  <a:cubicBezTo>
                    <a:pt x="7024085" y="1023267"/>
                    <a:pt x="6958185" y="1245021"/>
                    <a:pt x="6969457" y="1363378"/>
                  </a:cubicBezTo>
                  <a:cubicBezTo>
                    <a:pt x="6980729" y="1481735"/>
                    <a:pt x="6920677" y="1653728"/>
                    <a:pt x="6969457" y="1922051"/>
                  </a:cubicBezTo>
                  <a:cubicBezTo>
                    <a:pt x="6989604" y="2171879"/>
                    <a:pt x="6792499" y="2298672"/>
                    <a:pt x="6585037" y="2306471"/>
                  </a:cubicBezTo>
                  <a:cubicBezTo>
                    <a:pt x="6349377" y="2328923"/>
                    <a:pt x="6133911" y="2240041"/>
                    <a:pt x="5959338" y="2306471"/>
                  </a:cubicBezTo>
                  <a:cubicBezTo>
                    <a:pt x="5784765" y="2372901"/>
                    <a:pt x="5471479" y="2295336"/>
                    <a:pt x="5271634" y="2306471"/>
                  </a:cubicBezTo>
                  <a:cubicBezTo>
                    <a:pt x="5071789" y="2317606"/>
                    <a:pt x="4955566" y="2268960"/>
                    <a:pt x="4645935" y="2306471"/>
                  </a:cubicBezTo>
                  <a:cubicBezTo>
                    <a:pt x="4336304" y="2343982"/>
                    <a:pt x="4207956" y="2251232"/>
                    <a:pt x="4082243" y="2306471"/>
                  </a:cubicBezTo>
                  <a:cubicBezTo>
                    <a:pt x="3956530" y="2361710"/>
                    <a:pt x="3850482" y="2293576"/>
                    <a:pt x="3704569" y="2306471"/>
                  </a:cubicBezTo>
                  <a:cubicBezTo>
                    <a:pt x="3558656" y="2319366"/>
                    <a:pt x="3451672" y="2300373"/>
                    <a:pt x="3202882" y="2306471"/>
                  </a:cubicBezTo>
                  <a:cubicBezTo>
                    <a:pt x="2954092" y="2312569"/>
                    <a:pt x="2784695" y="2242922"/>
                    <a:pt x="2577184" y="2306471"/>
                  </a:cubicBezTo>
                  <a:cubicBezTo>
                    <a:pt x="2369673" y="2370020"/>
                    <a:pt x="2233199" y="2272714"/>
                    <a:pt x="1951485" y="2306471"/>
                  </a:cubicBezTo>
                  <a:cubicBezTo>
                    <a:pt x="1669771" y="2340228"/>
                    <a:pt x="1517117" y="2276685"/>
                    <a:pt x="1387793" y="2306471"/>
                  </a:cubicBezTo>
                  <a:cubicBezTo>
                    <a:pt x="1258469" y="2336257"/>
                    <a:pt x="876833" y="2268154"/>
                    <a:pt x="384420" y="2306471"/>
                  </a:cubicBezTo>
                  <a:cubicBezTo>
                    <a:pt x="138167" y="2254279"/>
                    <a:pt x="18348" y="2139157"/>
                    <a:pt x="0" y="1922051"/>
                  </a:cubicBezTo>
                  <a:cubicBezTo>
                    <a:pt x="-16829" y="1710997"/>
                    <a:pt x="22655" y="1645932"/>
                    <a:pt x="0" y="1394131"/>
                  </a:cubicBezTo>
                  <a:cubicBezTo>
                    <a:pt x="-22655" y="1142330"/>
                    <a:pt x="7999" y="1056947"/>
                    <a:pt x="0" y="927716"/>
                  </a:cubicBezTo>
                  <a:cubicBezTo>
                    <a:pt x="-7999" y="798486"/>
                    <a:pt x="64375" y="548512"/>
                    <a:pt x="0" y="384420"/>
                  </a:cubicBezTo>
                  <a:close/>
                </a:path>
              </a:pathLst>
            </a:custGeom>
            <a:noFill/>
            <a:ln w="127000">
              <a:solidFill>
                <a:schemeClr val="tx1"/>
              </a:solidFill>
              <a:extLst>
                <a:ext uri="{C807C97D-BFC1-408E-A445-0C87EB9F89A2}">
                  <ask:lineSketchStyleProps xmlns:ask="http://schemas.microsoft.com/office/drawing/2018/sketchyshapes" sd="2997524768">
                    <a:prstGeom prst="roundRect">
                      <a:avLst/>
                    </a:prstGeom>
                    <ask:type>
                      <ask:lineSketchScribble/>
                    </ask:type>
                  </ask:lineSketchStyleProps>
                </a:ext>
              </a:extLst>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C1250FF-B384-4AD3-9821-8AFE7E1F6138}"/>
                </a:ext>
              </a:extLst>
            </p:cNvPr>
            <p:cNvSpPr txBox="1"/>
            <p:nvPr/>
          </p:nvSpPr>
          <p:spPr>
            <a:xfrm>
              <a:off x="3653051" y="1689247"/>
              <a:ext cx="4885898" cy="1200329"/>
            </a:xfrm>
            <a:prstGeom prst="rect">
              <a:avLst/>
            </a:prstGeom>
            <a:noFill/>
          </p:spPr>
          <p:txBody>
            <a:bodyPr wrap="square" rtlCol="0">
              <a:spAutoFit/>
            </a:bodyPr>
            <a:lstStyle/>
            <a:p>
              <a:pPr algn="ctr"/>
              <a:r>
                <a:rPr lang="en-US" sz="7200" b="1" dirty="0">
                  <a:solidFill>
                    <a:schemeClr val="tx2"/>
                  </a:solidFill>
                </a:rPr>
                <a:t>science</a:t>
              </a:r>
            </a:p>
          </p:txBody>
        </p:sp>
      </p:grpSp>
      <p:grpSp>
        <p:nvGrpSpPr>
          <p:cNvPr id="9" name="Group 8">
            <a:extLst>
              <a:ext uri="{FF2B5EF4-FFF2-40B4-BE49-F238E27FC236}">
                <a16:creationId xmlns:a16="http://schemas.microsoft.com/office/drawing/2014/main" id="{7DDEE7FE-A491-4FA1-A76A-2212C7DB7ED6}"/>
              </a:ext>
            </a:extLst>
          </p:cNvPr>
          <p:cNvGrpSpPr/>
          <p:nvPr/>
        </p:nvGrpSpPr>
        <p:grpSpPr>
          <a:xfrm>
            <a:off x="2611271" y="3930555"/>
            <a:ext cx="6969457" cy="2306471"/>
            <a:chOff x="2611271" y="3930555"/>
            <a:chExt cx="6969457" cy="2306471"/>
          </a:xfrm>
        </p:grpSpPr>
        <p:sp>
          <p:nvSpPr>
            <p:cNvPr id="4" name="Rectangle: Rounded Corners 3">
              <a:extLst>
                <a:ext uri="{FF2B5EF4-FFF2-40B4-BE49-F238E27FC236}">
                  <a16:creationId xmlns:a16="http://schemas.microsoft.com/office/drawing/2014/main" id="{FC150359-EE08-4B94-A5C2-A197E9D41B98}"/>
                </a:ext>
              </a:extLst>
            </p:cNvPr>
            <p:cNvSpPr/>
            <p:nvPr/>
          </p:nvSpPr>
          <p:spPr>
            <a:xfrm>
              <a:off x="2611271" y="3930555"/>
              <a:ext cx="6969457" cy="2306471"/>
            </a:xfrm>
            <a:custGeom>
              <a:avLst/>
              <a:gdLst>
                <a:gd name="connsiteX0" fmla="*/ 0 w 6969457"/>
                <a:gd name="connsiteY0" fmla="*/ 384420 h 2306471"/>
                <a:gd name="connsiteX1" fmla="*/ 384420 w 6969457"/>
                <a:gd name="connsiteY1" fmla="*/ 0 h 2306471"/>
                <a:gd name="connsiteX2" fmla="*/ 1072125 w 6969457"/>
                <a:gd name="connsiteY2" fmla="*/ 0 h 2306471"/>
                <a:gd name="connsiteX3" fmla="*/ 1759830 w 6969457"/>
                <a:gd name="connsiteY3" fmla="*/ 0 h 2306471"/>
                <a:gd name="connsiteX4" fmla="*/ 2447534 w 6969457"/>
                <a:gd name="connsiteY4" fmla="*/ 0 h 2306471"/>
                <a:gd name="connsiteX5" fmla="*/ 2825208 w 6969457"/>
                <a:gd name="connsiteY5" fmla="*/ 0 h 2306471"/>
                <a:gd name="connsiteX6" fmla="*/ 3450907 w 6969457"/>
                <a:gd name="connsiteY6" fmla="*/ 0 h 2306471"/>
                <a:gd name="connsiteX7" fmla="*/ 4076606 w 6969457"/>
                <a:gd name="connsiteY7" fmla="*/ 0 h 2306471"/>
                <a:gd name="connsiteX8" fmla="*/ 4640298 w 6969457"/>
                <a:gd name="connsiteY8" fmla="*/ 0 h 2306471"/>
                <a:gd name="connsiteX9" fmla="*/ 5141984 w 6969457"/>
                <a:gd name="connsiteY9" fmla="*/ 0 h 2306471"/>
                <a:gd name="connsiteX10" fmla="*/ 5581664 w 6969457"/>
                <a:gd name="connsiteY10" fmla="*/ 0 h 2306471"/>
                <a:gd name="connsiteX11" fmla="*/ 6585037 w 6969457"/>
                <a:gd name="connsiteY11" fmla="*/ 0 h 2306471"/>
                <a:gd name="connsiteX12" fmla="*/ 6969457 w 6969457"/>
                <a:gd name="connsiteY12" fmla="*/ 384420 h 2306471"/>
                <a:gd name="connsiteX13" fmla="*/ 6969457 w 6969457"/>
                <a:gd name="connsiteY13" fmla="*/ 896964 h 2306471"/>
                <a:gd name="connsiteX14" fmla="*/ 6969457 w 6969457"/>
                <a:gd name="connsiteY14" fmla="*/ 1363378 h 2306471"/>
                <a:gd name="connsiteX15" fmla="*/ 6969457 w 6969457"/>
                <a:gd name="connsiteY15" fmla="*/ 1922051 h 2306471"/>
                <a:gd name="connsiteX16" fmla="*/ 6585037 w 6969457"/>
                <a:gd name="connsiteY16" fmla="*/ 2306471 h 2306471"/>
                <a:gd name="connsiteX17" fmla="*/ 5959338 w 6969457"/>
                <a:gd name="connsiteY17" fmla="*/ 2306471 h 2306471"/>
                <a:gd name="connsiteX18" fmla="*/ 5271634 w 6969457"/>
                <a:gd name="connsiteY18" fmla="*/ 2306471 h 2306471"/>
                <a:gd name="connsiteX19" fmla="*/ 4645935 w 6969457"/>
                <a:gd name="connsiteY19" fmla="*/ 2306471 h 2306471"/>
                <a:gd name="connsiteX20" fmla="*/ 4082243 w 6969457"/>
                <a:gd name="connsiteY20" fmla="*/ 2306471 h 2306471"/>
                <a:gd name="connsiteX21" fmla="*/ 3704569 w 6969457"/>
                <a:gd name="connsiteY21" fmla="*/ 2306471 h 2306471"/>
                <a:gd name="connsiteX22" fmla="*/ 3202882 w 6969457"/>
                <a:gd name="connsiteY22" fmla="*/ 2306471 h 2306471"/>
                <a:gd name="connsiteX23" fmla="*/ 2577184 w 6969457"/>
                <a:gd name="connsiteY23" fmla="*/ 2306471 h 2306471"/>
                <a:gd name="connsiteX24" fmla="*/ 1951485 w 6969457"/>
                <a:gd name="connsiteY24" fmla="*/ 2306471 h 2306471"/>
                <a:gd name="connsiteX25" fmla="*/ 1387793 w 6969457"/>
                <a:gd name="connsiteY25" fmla="*/ 2306471 h 2306471"/>
                <a:gd name="connsiteX26" fmla="*/ 384420 w 6969457"/>
                <a:gd name="connsiteY26" fmla="*/ 2306471 h 2306471"/>
                <a:gd name="connsiteX27" fmla="*/ 0 w 6969457"/>
                <a:gd name="connsiteY27" fmla="*/ 1922051 h 2306471"/>
                <a:gd name="connsiteX28" fmla="*/ 0 w 6969457"/>
                <a:gd name="connsiteY28" fmla="*/ 1394131 h 2306471"/>
                <a:gd name="connsiteX29" fmla="*/ 0 w 6969457"/>
                <a:gd name="connsiteY29" fmla="*/ 927716 h 2306471"/>
                <a:gd name="connsiteX30" fmla="*/ 0 w 6969457"/>
                <a:gd name="connsiteY30" fmla="*/ 384420 h 230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969457" h="2306471" extrusionOk="0">
                  <a:moveTo>
                    <a:pt x="0" y="384420"/>
                  </a:moveTo>
                  <a:cubicBezTo>
                    <a:pt x="-1264" y="159307"/>
                    <a:pt x="193455" y="3814"/>
                    <a:pt x="384420" y="0"/>
                  </a:cubicBezTo>
                  <a:cubicBezTo>
                    <a:pt x="721131" y="-61823"/>
                    <a:pt x="816930" y="41475"/>
                    <a:pt x="1072125" y="0"/>
                  </a:cubicBezTo>
                  <a:cubicBezTo>
                    <a:pt x="1327320" y="-41475"/>
                    <a:pt x="1513138" y="78738"/>
                    <a:pt x="1759830" y="0"/>
                  </a:cubicBezTo>
                  <a:cubicBezTo>
                    <a:pt x="2006523" y="-78738"/>
                    <a:pt x="2146794" y="47147"/>
                    <a:pt x="2447534" y="0"/>
                  </a:cubicBezTo>
                  <a:cubicBezTo>
                    <a:pt x="2748274" y="-47147"/>
                    <a:pt x="2689103" y="8804"/>
                    <a:pt x="2825208" y="0"/>
                  </a:cubicBezTo>
                  <a:cubicBezTo>
                    <a:pt x="2961313" y="-8804"/>
                    <a:pt x="3262561" y="37866"/>
                    <a:pt x="3450907" y="0"/>
                  </a:cubicBezTo>
                  <a:cubicBezTo>
                    <a:pt x="3639253" y="-37866"/>
                    <a:pt x="3774360" y="69407"/>
                    <a:pt x="4076606" y="0"/>
                  </a:cubicBezTo>
                  <a:cubicBezTo>
                    <a:pt x="4378852" y="-69407"/>
                    <a:pt x="4462341" y="20798"/>
                    <a:pt x="4640298" y="0"/>
                  </a:cubicBezTo>
                  <a:cubicBezTo>
                    <a:pt x="4818255" y="-20798"/>
                    <a:pt x="4943602" y="35468"/>
                    <a:pt x="5141984" y="0"/>
                  </a:cubicBezTo>
                  <a:cubicBezTo>
                    <a:pt x="5340366" y="-35468"/>
                    <a:pt x="5446792" y="27488"/>
                    <a:pt x="5581664" y="0"/>
                  </a:cubicBezTo>
                  <a:cubicBezTo>
                    <a:pt x="5716536" y="-27488"/>
                    <a:pt x="6169582" y="27545"/>
                    <a:pt x="6585037" y="0"/>
                  </a:cubicBezTo>
                  <a:cubicBezTo>
                    <a:pt x="6756935" y="10554"/>
                    <a:pt x="6977190" y="178314"/>
                    <a:pt x="6969457" y="384420"/>
                  </a:cubicBezTo>
                  <a:cubicBezTo>
                    <a:pt x="7030498" y="583957"/>
                    <a:pt x="6914829" y="770661"/>
                    <a:pt x="6969457" y="896964"/>
                  </a:cubicBezTo>
                  <a:cubicBezTo>
                    <a:pt x="7024085" y="1023267"/>
                    <a:pt x="6958185" y="1245021"/>
                    <a:pt x="6969457" y="1363378"/>
                  </a:cubicBezTo>
                  <a:cubicBezTo>
                    <a:pt x="6980729" y="1481735"/>
                    <a:pt x="6920677" y="1653728"/>
                    <a:pt x="6969457" y="1922051"/>
                  </a:cubicBezTo>
                  <a:cubicBezTo>
                    <a:pt x="6989604" y="2171879"/>
                    <a:pt x="6792499" y="2298672"/>
                    <a:pt x="6585037" y="2306471"/>
                  </a:cubicBezTo>
                  <a:cubicBezTo>
                    <a:pt x="6349377" y="2328923"/>
                    <a:pt x="6133911" y="2240041"/>
                    <a:pt x="5959338" y="2306471"/>
                  </a:cubicBezTo>
                  <a:cubicBezTo>
                    <a:pt x="5784765" y="2372901"/>
                    <a:pt x="5471479" y="2295336"/>
                    <a:pt x="5271634" y="2306471"/>
                  </a:cubicBezTo>
                  <a:cubicBezTo>
                    <a:pt x="5071789" y="2317606"/>
                    <a:pt x="4955566" y="2268960"/>
                    <a:pt x="4645935" y="2306471"/>
                  </a:cubicBezTo>
                  <a:cubicBezTo>
                    <a:pt x="4336304" y="2343982"/>
                    <a:pt x="4207956" y="2251232"/>
                    <a:pt x="4082243" y="2306471"/>
                  </a:cubicBezTo>
                  <a:cubicBezTo>
                    <a:pt x="3956530" y="2361710"/>
                    <a:pt x="3850482" y="2293576"/>
                    <a:pt x="3704569" y="2306471"/>
                  </a:cubicBezTo>
                  <a:cubicBezTo>
                    <a:pt x="3558656" y="2319366"/>
                    <a:pt x="3451672" y="2300373"/>
                    <a:pt x="3202882" y="2306471"/>
                  </a:cubicBezTo>
                  <a:cubicBezTo>
                    <a:pt x="2954092" y="2312569"/>
                    <a:pt x="2784695" y="2242922"/>
                    <a:pt x="2577184" y="2306471"/>
                  </a:cubicBezTo>
                  <a:cubicBezTo>
                    <a:pt x="2369673" y="2370020"/>
                    <a:pt x="2233199" y="2272714"/>
                    <a:pt x="1951485" y="2306471"/>
                  </a:cubicBezTo>
                  <a:cubicBezTo>
                    <a:pt x="1669771" y="2340228"/>
                    <a:pt x="1517117" y="2276685"/>
                    <a:pt x="1387793" y="2306471"/>
                  </a:cubicBezTo>
                  <a:cubicBezTo>
                    <a:pt x="1258469" y="2336257"/>
                    <a:pt x="876833" y="2268154"/>
                    <a:pt x="384420" y="2306471"/>
                  </a:cubicBezTo>
                  <a:cubicBezTo>
                    <a:pt x="138167" y="2254279"/>
                    <a:pt x="18348" y="2139157"/>
                    <a:pt x="0" y="1922051"/>
                  </a:cubicBezTo>
                  <a:cubicBezTo>
                    <a:pt x="-16829" y="1710997"/>
                    <a:pt x="22655" y="1645932"/>
                    <a:pt x="0" y="1394131"/>
                  </a:cubicBezTo>
                  <a:cubicBezTo>
                    <a:pt x="-22655" y="1142330"/>
                    <a:pt x="7999" y="1056947"/>
                    <a:pt x="0" y="927716"/>
                  </a:cubicBezTo>
                  <a:cubicBezTo>
                    <a:pt x="-7999" y="798486"/>
                    <a:pt x="64375" y="548512"/>
                    <a:pt x="0" y="384420"/>
                  </a:cubicBezTo>
                  <a:close/>
                </a:path>
              </a:pathLst>
            </a:custGeom>
            <a:noFill/>
            <a:ln w="127000">
              <a:solidFill>
                <a:schemeClr val="tx1"/>
              </a:solidFill>
              <a:extLst>
                <a:ext uri="{C807C97D-BFC1-408E-A445-0C87EB9F89A2}">
                  <ask:lineSketchStyleProps xmlns:ask="http://schemas.microsoft.com/office/drawing/2018/sketchyshapes" sd="2997524768">
                    <a:prstGeom prst="roundRect">
                      <a:avLst/>
                    </a:prstGeom>
                    <ask:type>
                      <ask:lineSketchScribble/>
                    </ask:type>
                  </ask:lineSketchStyleProps>
                </a:ext>
              </a:extLst>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2CAE724-2A22-44AC-BEB0-E5470E601FFD}"/>
                </a:ext>
              </a:extLst>
            </p:cNvPr>
            <p:cNvSpPr txBox="1"/>
            <p:nvPr/>
          </p:nvSpPr>
          <p:spPr>
            <a:xfrm>
              <a:off x="3653049" y="4483625"/>
              <a:ext cx="4885898" cy="1200329"/>
            </a:xfrm>
            <a:prstGeom prst="rect">
              <a:avLst/>
            </a:prstGeom>
            <a:noFill/>
          </p:spPr>
          <p:txBody>
            <a:bodyPr wrap="square" rtlCol="0">
              <a:spAutoFit/>
            </a:bodyPr>
            <a:lstStyle/>
            <a:p>
              <a:pPr algn="ctr"/>
              <a:r>
                <a:rPr lang="en-US" sz="7200" b="1" dirty="0">
                  <a:solidFill>
                    <a:schemeClr val="tx2"/>
                  </a:solidFill>
                </a:rPr>
                <a:t>“AI”</a:t>
              </a:r>
            </a:p>
          </p:txBody>
        </p:sp>
      </p:grpSp>
    </p:spTree>
    <p:extLst>
      <p:ext uri="{BB962C8B-B14F-4D97-AF65-F5344CB8AC3E}">
        <p14:creationId xmlns:p14="http://schemas.microsoft.com/office/powerpoint/2010/main" val="342969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
                                          <p:val>
                                            <p:strVal val="#ppt_x"/>
                                          </p:val>
                                        </p:tav>
                                      </p:tavLst>
                                    </p:anim>
                                    <p:anim calcmode="lin" valueType="num">
                                      <p:cBhvr>
                                        <p:cTn id="9" dur="1000" fill="hold"/>
                                        <p:tgtEl>
                                          <p:spTgt spid="8"/>
                                        </p:tgtEl>
                                        <p:attrNameLst>
                                          <p:attrName>ppt_y</p:attrName>
                                        </p:attrNameLst>
                                      </p:cBhvr>
                                      <p:tavLst>
                                        <p:tav tm="0%">
                                          <p:val>
                                            <p:strVal val="#ppt_y-.1"/>
                                          </p:val>
                                        </p:tav>
                                        <p:tav tm="1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8F32202-7911-4D2A-961A-3FFA25F818D6}"/>
              </a:ext>
            </a:extLst>
          </p:cNvPr>
          <p:cNvGrpSpPr/>
          <p:nvPr/>
        </p:nvGrpSpPr>
        <p:grpSpPr>
          <a:xfrm>
            <a:off x="2611270" y="1122529"/>
            <a:ext cx="6969457" cy="2306471"/>
            <a:chOff x="2611270" y="1122529"/>
            <a:chExt cx="6969457" cy="2306471"/>
          </a:xfrm>
        </p:grpSpPr>
        <p:sp>
          <p:nvSpPr>
            <p:cNvPr id="5" name="Rectangle: Rounded Corners 4">
              <a:extLst>
                <a:ext uri="{FF2B5EF4-FFF2-40B4-BE49-F238E27FC236}">
                  <a16:creationId xmlns:a16="http://schemas.microsoft.com/office/drawing/2014/main" id="{59E5F172-BB2A-4468-A901-BB9BA86AB3C4}"/>
                </a:ext>
              </a:extLst>
            </p:cNvPr>
            <p:cNvSpPr/>
            <p:nvPr/>
          </p:nvSpPr>
          <p:spPr>
            <a:xfrm>
              <a:off x="2611270" y="1122529"/>
              <a:ext cx="6969457" cy="2306471"/>
            </a:xfrm>
            <a:custGeom>
              <a:avLst/>
              <a:gdLst>
                <a:gd name="connsiteX0" fmla="*/ 0 w 6969457"/>
                <a:gd name="connsiteY0" fmla="*/ 384420 h 2306471"/>
                <a:gd name="connsiteX1" fmla="*/ 384420 w 6969457"/>
                <a:gd name="connsiteY1" fmla="*/ 0 h 2306471"/>
                <a:gd name="connsiteX2" fmla="*/ 1072125 w 6969457"/>
                <a:gd name="connsiteY2" fmla="*/ 0 h 2306471"/>
                <a:gd name="connsiteX3" fmla="*/ 1759830 w 6969457"/>
                <a:gd name="connsiteY3" fmla="*/ 0 h 2306471"/>
                <a:gd name="connsiteX4" fmla="*/ 2447534 w 6969457"/>
                <a:gd name="connsiteY4" fmla="*/ 0 h 2306471"/>
                <a:gd name="connsiteX5" fmla="*/ 2825208 w 6969457"/>
                <a:gd name="connsiteY5" fmla="*/ 0 h 2306471"/>
                <a:gd name="connsiteX6" fmla="*/ 3450907 w 6969457"/>
                <a:gd name="connsiteY6" fmla="*/ 0 h 2306471"/>
                <a:gd name="connsiteX7" fmla="*/ 4076606 w 6969457"/>
                <a:gd name="connsiteY7" fmla="*/ 0 h 2306471"/>
                <a:gd name="connsiteX8" fmla="*/ 4640298 w 6969457"/>
                <a:gd name="connsiteY8" fmla="*/ 0 h 2306471"/>
                <a:gd name="connsiteX9" fmla="*/ 5141984 w 6969457"/>
                <a:gd name="connsiteY9" fmla="*/ 0 h 2306471"/>
                <a:gd name="connsiteX10" fmla="*/ 5581664 w 6969457"/>
                <a:gd name="connsiteY10" fmla="*/ 0 h 2306471"/>
                <a:gd name="connsiteX11" fmla="*/ 6585037 w 6969457"/>
                <a:gd name="connsiteY11" fmla="*/ 0 h 2306471"/>
                <a:gd name="connsiteX12" fmla="*/ 6969457 w 6969457"/>
                <a:gd name="connsiteY12" fmla="*/ 384420 h 2306471"/>
                <a:gd name="connsiteX13" fmla="*/ 6969457 w 6969457"/>
                <a:gd name="connsiteY13" fmla="*/ 896964 h 2306471"/>
                <a:gd name="connsiteX14" fmla="*/ 6969457 w 6969457"/>
                <a:gd name="connsiteY14" fmla="*/ 1363378 h 2306471"/>
                <a:gd name="connsiteX15" fmla="*/ 6969457 w 6969457"/>
                <a:gd name="connsiteY15" fmla="*/ 1922051 h 2306471"/>
                <a:gd name="connsiteX16" fmla="*/ 6585037 w 6969457"/>
                <a:gd name="connsiteY16" fmla="*/ 2306471 h 2306471"/>
                <a:gd name="connsiteX17" fmla="*/ 5959338 w 6969457"/>
                <a:gd name="connsiteY17" fmla="*/ 2306471 h 2306471"/>
                <a:gd name="connsiteX18" fmla="*/ 5271634 w 6969457"/>
                <a:gd name="connsiteY18" fmla="*/ 2306471 h 2306471"/>
                <a:gd name="connsiteX19" fmla="*/ 4645935 w 6969457"/>
                <a:gd name="connsiteY19" fmla="*/ 2306471 h 2306471"/>
                <a:gd name="connsiteX20" fmla="*/ 4082243 w 6969457"/>
                <a:gd name="connsiteY20" fmla="*/ 2306471 h 2306471"/>
                <a:gd name="connsiteX21" fmla="*/ 3704569 w 6969457"/>
                <a:gd name="connsiteY21" fmla="*/ 2306471 h 2306471"/>
                <a:gd name="connsiteX22" fmla="*/ 3202882 w 6969457"/>
                <a:gd name="connsiteY22" fmla="*/ 2306471 h 2306471"/>
                <a:gd name="connsiteX23" fmla="*/ 2577184 w 6969457"/>
                <a:gd name="connsiteY23" fmla="*/ 2306471 h 2306471"/>
                <a:gd name="connsiteX24" fmla="*/ 1951485 w 6969457"/>
                <a:gd name="connsiteY24" fmla="*/ 2306471 h 2306471"/>
                <a:gd name="connsiteX25" fmla="*/ 1387793 w 6969457"/>
                <a:gd name="connsiteY25" fmla="*/ 2306471 h 2306471"/>
                <a:gd name="connsiteX26" fmla="*/ 384420 w 6969457"/>
                <a:gd name="connsiteY26" fmla="*/ 2306471 h 2306471"/>
                <a:gd name="connsiteX27" fmla="*/ 0 w 6969457"/>
                <a:gd name="connsiteY27" fmla="*/ 1922051 h 2306471"/>
                <a:gd name="connsiteX28" fmla="*/ 0 w 6969457"/>
                <a:gd name="connsiteY28" fmla="*/ 1394131 h 2306471"/>
                <a:gd name="connsiteX29" fmla="*/ 0 w 6969457"/>
                <a:gd name="connsiteY29" fmla="*/ 927716 h 2306471"/>
                <a:gd name="connsiteX30" fmla="*/ 0 w 6969457"/>
                <a:gd name="connsiteY30" fmla="*/ 384420 h 230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969457" h="2306471" extrusionOk="0">
                  <a:moveTo>
                    <a:pt x="0" y="384420"/>
                  </a:moveTo>
                  <a:cubicBezTo>
                    <a:pt x="-1264" y="159307"/>
                    <a:pt x="193455" y="3814"/>
                    <a:pt x="384420" y="0"/>
                  </a:cubicBezTo>
                  <a:cubicBezTo>
                    <a:pt x="721131" y="-61823"/>
                    <a:pt x="816930" y="41475"/>
                    <a:pt x="1072125" y="0"/>
                  </a:cubicBezTo>
                  <a:cubicBezTo>
                    <a:pt x="1327320" y="-41475"/>
                    <a:pt x="1513138" y="78738"/>
                    <a:pt x="1759830" y="0"/>
                  </a:cubicBezTo>
                  <a:cubicBezTo>
                    <a:pt x="2006523" y="-78738"/>
                    <a:pt x="2146794" y="47147"/>
                    <a:pt x="2447534" y="0"/>
                  </a:cubicBezTo>
                  <a:cubicBezTo>
                    <a:pt x="2748274" y="-47147"/>
                    <a:pt x="2689103" y="8804"/>
                    <a:pt x="2825208" y="0"/>
                  </a:cubicBezTo>
                  <a:cubicBezTo>
                    <a:pt x="2961313" y="-8804"/>
                    <a:pt x="3262561" y="37866"/>
                    <a:pt x="3450907" y="0"/>
                  </a:cubicBezTo>
                  <a:cubicBezTo>
                    <a:pt x="3639253" y="-37866"/>
                    <a:pt x="3774360" y="69407"/>
                    <a:pt x="4076606" y="0"/>
                  </a:cubicBezTo>
                  <a:cubicBezTo>
                    <a:pt x="4378852" y="-69407"/>
                    <a:pt x="4462341" y="20798"/>
                    <a:pt x="4640298" y="0"/>
                  </a:cubicBezTo>
                  <a:cubicBezTo>
                    <a:pt x="4818255" y="-20798"/>
                    <a:pt x="4943602" y="35468"/>
                    <a:pt x="5141984" y="0"/>
                  </a:cubicBezTo>
                  <a:cubicBezTo>
                    <a:pt x="5340366" y="-35468"/>
                    <a:pt x="5446792" y="27488"/>
                    <a:pt x="5581664" y="0"/>
                  </a:cubicBezTo>
                  <a:cubicBezTo>
                    <a:pt x="5716536" y="-27488"/>
                    <a:pt x="6169582" y="27545"/>
                    <a:pt x="6585037" y="0"/>
                  </a:cubicBezTo>
                  <a:cubicBezTo>
                    <a:pt x="6756935" y="10554"/>
                    <a:pt x="6977190" y="178314"/>
                    <a:pt x="6969457" y="384420"/>
                  </a:cubicBezTo>
                  <a:cubicBezTo>
                    <a:pt x="7030498" y="583957"/>
                    <a:pt x="6914829" y="770661"/>
                    <a:pt x="6969457" y="896964"/>
                  </a:cubicBezTo>
                  <a:cubicBezTo>
                    <a:pt x="7024085" y="1023267"/>
                    <a:pt x="6958185" y="1245021"/>
                    <a:pt x="6969457" y="1363378"/>
                  </a:cubicBezTo>
                  <a:cubicBezTo>
                    <a:pt x="6980729" y="1481735"/>
                    <a:pt x="6920677" y="1653728"/>
                    <a:pt x="6969457" y="1922051"/>
                  </a:cubicBezTo>
                  <a:cubicBezTo>
                    <a:pt x="6989604" y="2171879"/>
                    <a:pt x="6792499" y="2298672"/>
                    <a:pt x="6585037" y="2306471"/>
                  </a:cubicBezTo>
                  <a:cubicBezTo>
                    <a:pt x="6349377" y="2328923"/>
                    <a:pt x="6133911" y="2240041"/>
                    <a:pt x="5959338" y="2306471"/>
                  </a:cubicBezTo>
                  <a:cubicBezTo>
                    <a:pt x="5784765" y="2372901"/>
                    <a:pt x="5471479" y="2295336"/>
                    <a:pt x="5271634" y="2306471"/>
                  </a:cubicBezTo>
                  <a:cubicBezTo>
                    <a:pt x="5071789" y="2317606"/>
                    <a:pt x="4955566" y="2268960"/>
                    <a:pt x="4645935" y="2306471"/>
                  </a:cubicBezTo>
                  <a:cubicBezTo>
                    <a:pt x="4336304" y="2343982"/>
                    <a:pt x="4207956" y="2251232"/>
                    <a:pt x="4082243" y="2306471"/>
                  </a:cubicBezTo>
                  <a:cubicBezTo>
                    <a:pt x="3956530" y="2361710"/>
                    <a:pt x="3850482" y="2293576"/>
                    <a:pt x="3704569" y="2306471"/>
                  </a:cubicBezTo>
                  <a:cubicBezTo>
                    <a:pt x="3558656" y="2319366"/>
                    <a:pt x="3451672" y="2300373"/>
                    <a:pt x="3202882" y="2306471"/>
                  </a:cubicBezTo>
                  <a:cubicBezTo>
                    <a:pt x="2954092" y="2312569"/>
                    <a:pt x="2784695" y="2242922"/>
                    <a:pt x="2577184" y="2306471"/>
                  </a:cubicBezTo>
                  <a:cubicBezTo>
                    <a:pt x="2369673" y="2370020"/>
                    <a:pt x="2233199" y="2272714"/>
                    <a:pt x="1951485" y="2306471"/>
                  </a:cubicBezTo>
                  <a:cubicBezTo>
                    <a:pt x="1669771" y="2340228"/>
                    <a:pt x="1517117" y="2276685"/>
                    <a:pt x="1387793" y="2306471"/>
                  </a:cubicBezTo>
                  <a:cubicBezTo>
                    <a:pt x="1258469" y="2336257"/>
                    <a:pt x="876833" y="2268154"/>
                    <a:pt x="384420" y="2306471"/>
                  </a:cubicBezTo>
                  <a:cubicBezTo>
                    <a:pt x="138167" y="2254279"/>
                    <a:pt x="18348" y="2139157"/>
                    <a:pt x="0" y="1922051"/>
                  </a:cubicBezTo>
                  <a:cubicBezTo>
                    <a:pt x="-16829" y="1710997"/>
                    <a:pt x="22655" y="1645932"/>
                    <a:pt x="0" y="1394131"/>
                  </a:cubicBezTo>
                  <a:cubicBezTo>
                    <a:pt x="-22655" y="1142330"/>
                    <a:pt x="7999" y="1056947"/>
                    <a:pt x="0" y="927716"/>
                  </a:cubicBezTo>
                  <a:cubicBezTo>
                    <a:pt x="-7999" y="798486"/>
                    <a:pt x="64375" y="548512"/>
                    <a:pt x="0" y="384420"/>
                  </a:cubicBezTo>
                  <a:close/>
                </a:path>
              </a:pathLst>
            </a:custGeom>
            <a:noFill/>
            <a:ln w="127000">
              <a:solidFill>
                <a:schemeClr val="tx1"/>
              </a:solidFill>
              <a:extLst>
                <a:ext uri="{C807C97D-BFC1-408E-A445-0C87EB9F89A2}">
                  <ask:lineSketchStyleProps xmlns:ask="http://schemas.microsoft.com/office/drawing/2018/sketchyshapes" sd="2997524768">
                    <a:prstGeom prst="roundRect">
                      <a:avLst/>
                    </a:prstGeom>
                    <ask:type>
                      <ask:lineSketchScribble/>
                    </ask:type>
                  </ask:lineSketchStyleProps>
                </a:ext>
              </a:extLst>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C1250FF-B384-4AD3-9821-8AFE7E1F6138}"/>
                </a:ext>
              </a:extLst>
            </p:cNvPr>
            <p:cNvSpPr txBox="1"/>
            <p:nvPr/>
          </p:nvSpPr>
          <p:spPr>
            <a:xfrm>
              <a:off x="3653051" y="1689247"/>
              <a:ext cx="4885898" cy="1200329"/>
            </a:xfrm>
            <a:prstGeom prst="rect">
              <a:avLst/>
            </a:prstGeom>
            <a:noFill/>
          </p:spPr>
          <p:txBody>
            <a:bodyPr wrap="square" rtlCol="0">
              <a:spAutoFit/>
            </a:bodyPr>
            <a:lstStyle/>
            <a:p>
              <a:pPr algn="ctr"/>
              <a:r>
                <a:rPr lang="en-US" sz="7200" b="1" dirty="0">
                  <a:solidFill>
                    <a:schemeClr val="accent5"/>
                  </a:solidFill>
                </a:rPr>
                <a:t>alchemy!</a:t>
              </a:r>
            </a:p>
          </p:txBody>
        </p:sp>
      </p:grpSp>
      <p:grpSp>
        <p:nvGrpSpPr>
          <p:cNvPr id="9" name="Group 8">
            <a:extLst>
              <a:ext uri="{FF2B5EF4-FFF2-40B4-BE49-F238E27FC236}">
                <a16:creationId xmlns:a16="http://schemas.microsoft.com/office/drawing/2014/main" id="{7DDEE7FE-A491-4FA1-A76A-2212C7DB7ED6}"/>
              </a:ext>
            </a:extLst>
          </p:cNvPr>
          <p:cNvGrpSpPr/>
          <p:nvPr/>
        </p:nvGrpSpPr>
        <p:grpSpPr>
          <a:xfrm>
            <a:off x="2611271" y="3930555"/>
            <a:ext cx="6969457" cy="2306471"/>
            <a:chOff x="2611271" y="3930555"/>
            <a:chExt cx="6969457" cy="2306471"/>
          </a:xfrm>
        </p:grpSpPr>
        <p:sp>
          <p:nvSpPr>
            <p:cNvPr id="4" name="Rectangle: Rounded Corners 3">
              <a:extLst>
                <a:ext uri="{FF2B5EF4-FFF2-40B4-BE49-F238E27FC236}">
                  <a16:creationId xmlns:a16="http://schemas.microsoft.com/office/drawing/2014/main" id="{FC150359-EE08-4B94-A5C2-A197E9D41B98}"/>
                </a:ext>
              </a:extLst>
            </p:cNvPr>
            <p:cNvSpPr/>
            <p:nvPr/>
          </p:nvSpPr>
          <p:spPr>
            <a:xfrm>
              <a:off x="2611271" y="3930555"/>
              <a:ext cx="6969457" cy="2306471"/>
            </a:xfrm>
            <a:custGeom>
              <a:avLst/>
              <a:gdLst>
                <a:gd name="connsiteX0" fmla="*/ 0 w 6969457"/>
                <a:gd name="connsiteY0" fmla="*/ 384420 h 2306471"/>
                <a:gd name="connsiteX1" fmla="*/ 384420 w 6969457"/>
                <a:gd name="connsiteY1" fmla="*/ 0 h 2306471"/>
                <a:gd name="connsiteX2" fmla="*/ 1072125 w 6969457"/>
                <a:gd name="connsiteY2" fmla="*/ 0 h 2306471"/>
                <a:gd name="connsiteX3" fmla="*/ 1759830 w 6969457"/>
                <a:gd name="connsiteY3" fmla="*/ 0 h 2306471"/>
                <a:gd name="connsiteX4" fmla="*/ 2447534 w 6969457"/>
                <a:gd name="connsiteY4" fmla="*/ 0 h 2306471"/>
                <a:gd name="connsiteX5" fmla="*/ 2825208 w 6969457"/>
                <a:gd name="connsiteY5" fmla="*/ 0 h 2306471"/>
                <a:gd name="connsiteX6" fmla="*/ 3450907 w 6969457"/>
                <a:gd name="connsiteY6" fmla="*/ 0 h 2306471"/>
                <a:gd name="connsiteX7" fmla="*/ 4076606 w 6969457"/>
                <a:gd name="connsiteY7" fmla="*/ 0 h 2306471"/>
                <a:gd name="connsiteX8" fmla="*/ 4640298 w 6969457"/>
                <a:gd name="connsiteY8" fmla="*/ 0 h 2306471"/>
                <a:gd name="connsiteX9" fmla="*/ 5141984 w 6969457"/>
                <a:gd name="connsiteY9" fmla="*/ 0 h 2306471"/>
                <a:gd name="connsiteX10" fmla="*/ 5581664 w 6969457"/>
                <a:gd name="connsiteY10" fmla="*/ 0 h 2306471"/>
                <a:gd name="connsiteX11" fmla="*/ 6585037 w 6969457"/>
                <a:gd name="connsiteY11" fmla="*/ 0 h 2306471"/>
                <a:gd name="connsiteX12" fmla="*/ 6969457 w 6969457"/>
                <a:gd name="connsiteY12" fmla="*/ 384420 h 2306471"/>
                <a:gd name="connsiteX13" fmla="*/ 6969457 w 6969457"/>
                <a:gd name="connsiteY13" fmla="*/ 896964 h 2306471"/>
                <a:gd name="connsiteX14" fmla="*/ 6969457 w 6969457"/>
                <a:gd name="connsiteY14" fmla="*/ 1363378 h 2306471"/>
                <a:gd name="connsiteX15" fmla="*/ 6969457 w 6969457"/>
                <a:gd name="connsiteY15" fmla="*/ 1922051 h 2306471"/>
                <a:gd name="connsiteX16" fmla="*/ 6585037 w 6969457"/>
                <a:gd name="connsiteY16" fmla="*/ 2306471 h 2306471"/>
                <a:gd name="connsiteX17" fmla="*/ 5959338 w 6969457"/>
                <a:gd name="connsiteY17" fmla="*/ 2306471 h 2306471"/>
                <a:gd name="connsiteX18" fmla="*/ 5271634 w 6969457"/>
                <a:gd name="connsiteY18" fmla="*/ 2306471 h 2306471"/>
                <a:gd name="connsiteX19" fmla="*/ 4645935 w 6969457"/>
                <a:gd name="connsiteY19" fmla="*/ 2306471 h 2306471"/>
                <a:gd name="connsiteX20" fmla="*/ 4082243 w 6969457"/>
                <a:gd name="connsiteY20" fmla="*/ 2306471 h 2306471"/>
                <a:gd name="connsiteX21" fmla="*/ 3704569 w 6969457"/>
                <a:gd name="connsiteY21" fmla="*/ 2306471 h 2306471"/>
                <a:gd name="connsiteX22" fmla="*/ 3202882 w 6969457"/>
                <a:gd name="connsiteY22" fmla="*/ 2306471 h 2306471"/>
                <a:gd name="connsiteX23" fmla="*/ 2577184 w 6969457"/>
                <a:gd name="connsiteY23" fmla="*/ 2306471 h 2306471"/>
                <a:gd name="connsiteX24" fmla="*/ 1951485 w 6969457"/>
                <a:gd name="connsiteY24" fmla="*/ 2306471 h 2306471"/>
                <a:gd name="connsiteX25" fmla="*/ 1387793 w 6969457"/>
                <a:gd name="connsiteY25" fmla="*/ 2306471 h 2306471"/>
                <a:gd name="connsiteX26" fmla="*/ 384420 w 6969457"/>
                <a:gd name="connsiteY26" fmla="*/ 2306471 h 2306471"/>
                <a:gd name="connsiteX27" fmla="*/ 0 w 6969457"/>
                <a:gd name="connsiteY27" fmla="*/ 1922051 h 2306471"/>
                <a:gd name="connsiteX28" fmla="*/ 0 w 6969457"/>
                <a:gd name="connsiteY28" fmla="*/ 1394131 h 2306471"/>
                <a:gd name="connsiteX29" fmla="*/ 0 w 6969457"/>
                <a:gd name="connsiteY29" fmla="*/ 927716 h 2306471"/>
                <a:gd name="connsiteX30" fmla="*/ 0 w 6969457"/>
                <a:gd name="connsiteY30" fmla="*/ 384420 h 230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969457" h="2306471" extrusionOk="0">
                  <a:moveTo>
                    <a:pt x="0" y="384420"/>
                  </a:moveTo>
                  <a:cubicBezTo>
                    <a:pt x="-1264" y="159307"/>
                    <a:pt x="193455" y="3814"/>
                    <a:pt x="384420" y="0"/>
                  </a:cubicBezTo>
                  <a:cubicBezTo>
                    <a:pt x="721131" y="-61823"/>
                    <a:pt x="816930" y="41475"/>
                    <a:pt x="1072125" y="0"/>
                  </a:cubicBezTo>
                  <a:cubicBezTo>
                    <a:pt x="1327320" y="-41475"/>
                    <a:pt x="1513138" y="78738"/>
                    <a:pt x="1759830" y="0"/>
                  </a:cubicBezTo>
                  <a:cubicBezTo>
                    <a:pt x="2006523" y="-78738"/>
                    <a:pt x="2146794" y="47147"/>
                    <a:pt x="2447534" y="0"/>
                  </a:cubicBezTo>
                  <a:cubicBezTo>
                    <a:pt x="2748274" y="-47147"/>
                    <a:pt x="2689103" y="8804"/>
                    <a:pt x="2825208" y="0"/>
                  </a:cubicBezTo>
                  <a:cubicBezTo>
                    <a:pt x="2961313" y="-8804"/>
                    <a:pt x="3262561" y="37866"/>
                    <a:pt x="3450907" y="0"/>
                  </a:cubicBezTo>
                  <a:cubicBezTo>
                    <a:pt x="3639253" y="-37866"/>
                    <a:pt x="3774360" y="69407"/>
                    <a:pt x="4076606" y="0"/>
                  </a:cubicBezTo>
                  <a:cubicBezTo>
                    <a:pt x="4378852" y="-69407"/>
                    <a:pt x="4462341" y="20798"/>
                    <a:pt x="4640298" y="0"/>
                  </a:cubicBezTo>
                  <a:cubicBezTo>
                    <a:pt x="4818255" y="-20798"/>
                    <a:pt x="4943602" y="35468"/>
                    <a:pt x="5141984" y="0"/>
                  </a:cubicBezTo>
                  <a:cubicBezTo>
                    <a:pt x="5340366" y="-35468"/>
                    <a:pt x="5446792" y="27488"/>
                    <a:pt x="5581664" y="0"/>
                  </a:cubicBezTo>
                  <a:cubicBezTo>
                    <a:pt x="5716536" y="-27488"/>
                    <a:pt x="6169582" y="27545"/>
                    <a:pt x="6585037" y="0"/>
                  </a:cubicBezTo>
                  <a:cubicBezTo>
                    <a:pt x="6756935" y="10554"/>
                    <a:pt x="6977190" y="178314"/>
                    <a:pt x="6969457" y="384420"/>
                  </a:cubicBezTo>
                  <a:cubicBezTo>
                    <a:pt x="7030498" y="583957"/>
                    <a:pt x="6914829" y="770661"/>
                    <a:pt x="6969457" y="896964"/>
                  </a:cubicBezTo>
                  <a:cubicBezTo>
                    <a:pt x="7024085" y="1023267"/>
                    <a:pt x="6958185" y="1245021"/>
                    <a:pt x="6969457" y="1363378"/>
                  </a:cubicBezTo>
                  <a:cubicBezTo>
                    <a:pt x="6980729" y="1481735"/>
                    <a:pt x="6920677" y="1653728"/>
                    <a:pt x="6969457" y="1922051"/>
                  </a:cubicBezTo>
                  <a:cubicBezTo>
                    <a:pt x="6989604" y="2171879"/>
                    <a:pt x="6792499" y="2298672"/>
                    <a:pt x="6585037" y="2306471"/>
                  </a:cubicBezTo>
                  <a:cubicBezTo>
                    <a:pt x="6349377" y="2328923"/>
                    <a:pt x="6133911" y="2240041"/>
                    <a:pt x="5959338" y="2306471"/>
                  </a:cubicBezTo>
                  <a:cubicBezTo>
                    <a:pt x="5784765" y="2372901"/>
                    <a:pt x="5471479" y="2295336"/>
                    <a:pt x="5271634" y="2306471"/>
                  </a:cubicBezTo>
                  <a:cubicBezTo>
                    <a:pt x="5071789" y="2317606"/>
                    <a:pt x="4955566" y="2268960"/>
                    <a:pt x="4645935" y="2306471"/>
                  </a:cubicBezTo>
                  <a:cubicBezTo>
                    <a:pt x="4336304" y="2343982"/>
                    <a:pt x="4207956" y="2251232"/>
                    <a:pt x="4082243" y="2306471"/>
                  </a:cubicBezTo>
                  <a:cubicBezTo>
                    <a:pt x="3956530" y="2361710"/>
                    <a:pt x="3850482" y="2293576"/>
                    <a:pt x="3704569" y="2306471"/>
                  </a:cubicBezTo>
                  <a:cubicBezTo>
                    <a:pt x="3558656" y="2319366"/>
                    <a:pt x="3451672" y="2300373"/>
                    <a:pt x="3202882" y="2306471"/>
                  </a:cubicBezTo>
                  <a:cubicBezTo>
                    <a:pt x="2954092" y="2312569"/>
                    <a:pt x="2784695" y="2242922"/>
                    <a:pt x="2577184" y="2306471"/>
                  </a:cubicBezTo>
                  <a:cubicBezTo>
                    <a:pt x="2369673" y="2370020"/>
                    <a:pt x="2233199" y="2272714"/>
                    <a:pt x="1951485" y="2306471"/>
                  </a:cubicBezTo>
                  <a:cubicBezTo>
                    <a:pt x="1669771" y="2340228"/>
                    <a:pt x="1517117" y="2276685"/>
                    <a:pt x="1387793" y="2306471"/>
                  </a:cubicBezTo>
                  <a:cubicBezTo>
                    <a:pt x="1258469" y="2336257"/>
                    <a:pt x="876833" y="2268154"/>
                    <a:pt x="384420" y="2306471"/>
                  </a:cubicBezTo>
                  <a:cubicBezTo>
                    <a:pt x="138167" y="2254279"/>
                    <a:pt x="18348" y="2139157"/>
                    <a:pt x="0" y="1922051"/>
                  </a:cubicBezTo>
                  <a:cubicBezTo>
                    <a:pt x="-16829" y="1710997"/>
                    <a:pt x="22655" y="1645932"/>
                    <a:pt x="0" y="1394131"/>
                  </a:cubicBezTo>
                  <a:cubicBezTo>
                    <a:pt x="-22655" y="1142330"/>
                    <a:pt x="7999" y="1056947"/>
                    <a:pt x="0" y="927716"/>
                  </a:cubicBezTo>
                  <a:cubicBezTo>
                    <a:pt x="-7999" y="798486"/>
                    <a:pt x="64375" y="548512"/>
                    <a:pt x="0" y="384420"/>
                  </a:cubicBezTo>
                  <a:close/>
                </a:path>
              </a:pathLst>
            </a:custGeom>
            <a:noFill/>
            <a:ln w="127000">
              <a:solidFill>
                <a:schemeClr val="tx1"/>
              </a:solidFill>
              <a:extLst>
                <a:ext uri="{C807C97D-BFC1-408E-A445-0C87EB9F89A2}">
                  <ask:lineSketchStyleProps xmlns:ask="http://schemas.microsoft.com/office/drawing/2018/sketchyshapes" sd="2997524768">
                    <a:prstGeom prst="roundRect">
                      <a:avLst/>
                    </a:prstGeom>
                    <ask:type>
                      <ask:lineSketchScribble/>
                    </ask:type>
                  </ask:lineSketchStyleProps>
                </a:ext>
              </a:extLst>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2CAE724-2A22-44AC-BEB0-E5470E601FFD}"/>
                </a:ext>
              </a:extLst>
            </p:cNvPr>
            <p:cNvSpPr txBox="1"/>
            <p:nvPr/>
          </p:nvSpPr>
          <p:spPr>
            <a:xfrm>
              <a:off x="3653049" y="4483625"/>
              <a:ext cx="4885898" cy="1200329"/>
            </a:xfrm>
            <a:prstGeom prst="rect">
              <a:avLst/>
            </a:prstGeom>
            <a:noFill/>
          </p:spPr>
          <p:txBody>
            <a:bodyPr wrap="square" rtlCol="0">
              <a:spAutoFit/>
            </a:bodyPr>
            <a:lstStyle/>
            <a:p>
              <a:pPr algn="ctr"/>
              <a:r>
                <a:rPr lang="en-US" sz="7200" b="1" dirty="0">
                  <a:solidFill>
                    <a:schemeClr val="tx2"/>
                  </a:solidFill>
                </a:rPr>
                <a:t>“AI”</a:t>
              </a:r>
            </a:p>
          </p:txBody>
        </p:sp>
      </p:grpSp>
    </p:spTree>
    <p:extLst>
      <p:ext uri="{BB962C8B-B14F-4D97-AF65-F5344CB8AC3E}">
        <p14:creationId xmlns:p14="http://schemas.microsoft.com/office/powerpoint/2010/main" val="2469594683"/>
      </p:ext>
    </p:extLst>
  </p:cSld>
  <p:clrMapOvr>
    <a:masterClrMapping/>
  </p:clrMapOvr>
</p:sld>
</file>

<file path=ppt/slides/slide2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E607D6D-09A3-4A35-9A19-48FD78B01BA9}"/>
              </a:ext>
            </a:extLst>
          </p:cNvPr>
          <p:cNvSpPr txBox="1"/>
          <p:nvPr/>
        </p:nvSpPr>
        <p:spPr>
          <a:xfrm>
            <a:off x="1470388" y="4357645"/>
            <a:ext cx="9215973" cy="1569660"/>
          </a:xfrm>
          <a:prstGeom prst="rect">
            <a:avLst/>
          </a:prstGeom>
          <a:noFill/>
        </p:spPr>
        <p:txBody>
          <a:bodyPr wrap="square" rtlCol="0">
            <a:spAutoFit/>
          </a:bodyPr>
          <a:lstStyle/>
          <a:p>
            <a:r>
              <a:rPr lang="en-GB" sz="4800" b="1" dirty="0"/>
              <a:t>Lisa </a:t>
            </a:r>
            <a:r>
              <a:rPr lang="en-GB" sz="4800" b="1" dirty="0" err="1"/>
              <a:t>Messeri</a:t>
            </a:r>
            <a:br>
              <a:rPr lang="en-GB" sz="4800" dirty="0">
                <a:solidFill>
                  <a:schemeClr val="accent4"/>
                </a:solidFill>
              </a:rPr>
            </a:br>
            <a:r>
              <a:rPr lang="en-GB" sz="2400" i="1" dirty="0"/>
              <a:t>in</a:t>
            </a:r>
            <a:r>
              <a:rPr lang="en-GB" sz="2400" dirty="0"/>
              <a:t> </a:t>
            </a:r>
            <a:r>
              <a:rPr lang="en-GB" sz="2400" dirty="0" err="1"/>
              <a:t>Messeri</a:t>
            </a:r>
            <a:r>
              <a:rPr lang="en-GB" sz="2400" dirty="0"/>
              <a:t> &amp; Crockett (2024) “</a:t>
            </a:r>
            <a:r>
              <a:rPr lang="en-US" sz="2400" dirty="0"/>
              <a:t>Artificial intelligence and illusions of understanding in scientific research</a:t>
            </a:r>
            <a:r>
              <a:rPr lang="en-GB" sz="2400" dirty="0"/>
              <a:t>” </a:t>
            </a:r>
            <a:r>
              <a:rPr lang="en-GB" sz="2400" i="1" dirty="0"/>
              <a:t>Nature</a:t>
            </a:r>
            <a:r>
              <a:rPr lang="en-GB" sz="2400" dirty="0"/>
              <a:t> 627, 49–58</a:t>
            </a:r>
            <a:r>
              <a:rPr lang="en-US" sz="2400" b="1" dirty="0">
                <a:solidFill>
                  <a:schemeClr val="tx2"/>
                </a:solidFill>
              </a:rPr>
              <a:t>*</a:t>
            </a:r>
            <a:endParaRPr lang="en-GB" sz="2400" b="1" dirty="0">
              <a:solidFill>
                <a:schemeClr val="tx2"/>
              </a:solidFill>
            </a:endParaRPr>
          </a:p>
        </p:txBody>
      </p:sp>
      <p:sp>
        <p:nvSpPr>
          <p:cNvPr id="10" name="TextBox 9">
            <a:extLst>
              <a:ext uri="{FF2B5EF4-FFF2-40B4-BE49-F238E27FC236}">
                <a16:creationId xmlns:a16="http://schemas.microsoft.com/office/drawing/2014/main" id="{46BDA017-FF8A-4B1B-AB83-1D46771F6434}"/>
              </a:ext>
            </a:extLst>
          </p:cNvPr>
          <p:cNvSpPr txBox="1"/>
          <p:nvPr/>
        </p:nvSpPr>
        <p:spPr>
          <a:xfrm>
            <a:off x="0" y="6396335"/>
            <a:ext cx="5602310" cy="461665"/>
          </a:xfrm>
          <a:prstGeom prst="rect">
            <a:avLst/>
          </a:prstGeom>
          <a:noFill/>
        </p:spPr>
        <p:txBody>
          <a:bodyPr wrap="square" rtlCol="0">
            <a:spAutoFit/>
          </a:bodyPr>
          <a:lstStyle/>
          <a:p>
            <a:r>
              <a:rPr lang="en-GB" sz="2400" b="1" dirty="0">
                <a:solidFill>
                  <a:schemeClr val="accent4"/>
                </a:solidFill>
              </a:rPr>
              <a:t>*</a:t>
            </a:r>
            <a:r>
              <a:rPr lang="en-GB" sz="2400" dirty="0"/>
              <a:t> DOI: </a:t>
            </a:r>
            <a:r>
              <a:rPr lang="en-GB" sz="2400" dirty="0">
                <a:hlinkClick r:id="rId4"/>
              </a:rPr>
              <a:t>10.1038/s41586-024-07146-0</a:t>
            </a:r>
            <a:r>
              <a:rPr lang="en-GB" sz="2400" dirty="0"/>
              <a:t> </a:t>
            </a:r>
          </a:p>
        </p:txBody>
      </p:sp>
      <p:grpSp>
        <p:nvGrpSpPr>
          <p:cNvPr id="14" name="Group 13">
            <a:extLst>
              <a:ext uri="{FF2B5EF4-FFF2-40B4-BE49-F238E27FC236}">
                <a16:creationId xmlns:a16="http://schemas.microsoft.com/office/drawing/2014/main" id="{E900857F-77D9-4326-A529-1D74D2FC6864}"/>
              </a:ext>
            </a:extLst>
          </p:cNvPr>
          <p:cNvGrpSpPr/>
          <p:nvPr/>
        </p:nvGrpSpPr>
        <p:grpSpPr>
          <a:xfrm>
            <a:off x="609600" y="1456252"/>
            <a:ext cx="10972800" cy="2216919"/>
            <a:chOff x="2946745" y="1881106"/>
            <a:chExt cx="7384585" cy="1842860"/>
          </a:xfrm>
          <a:solidFill>
            <a:schemeClr val="accent2"/>
          </a:solidFill>
        </p:grpSpPr>
        <p:sp>
          <p:nvSpPr>
            <p:cNvPr id="6" name="Rounded Rectangular Callout 4">
              <a:extLst>
                <a:ext uri="{FF2B5EF4-FFF2-40B4-BE49-F238E27FC236}">
                  <a16:creationId xmlns:a16="http://schemas.microsoft.com/office/drawing/2014/main" id="{4F40AA4D-7A83-46E3-9612-8E1F049396B1}"/>
                </a:ext>
              </a:extLst>
            </p:cNvPr>
            <p:cNvSpPr/>
            <p:nvPr/>
          </p:nvSpPr>
          <p:spPr>
            <a:xfrm>
              <a:off x="2946745" y="1881106"/>
              <a:ext cx="7384585" cy="1842860"/>
            </a:xfrm>
            <a:prstGeom prst="wedgeRoundRectCallout">
              <a:avLst>
                <a:gd name="adj1" fmla="val -33852"/>
                <a:gd name="adj2" fmla="val 77881"/>
                <a:gd name="adj3" fmla="val 16667"/>
              </a:avLst>
            </a:prstGeom>
            <a:grpFill/>
            <a:ln>
              <a:noFill/>
            </a:ln>
            <a:effectLst>
              <a:outerShdw blurRad="50800" dist="38100" dir="5400000" algn="t" rotWithShape="0">
                <a:prstClr val="black">
                  <a:alpha val="40%"/>
                </a:prstClr>
              </a:outerShdw>
            </a:effec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FF805BA0-AF28-4504-A2EC-F4401A11293B}"/>
                </a:ext>
              </a:extLst>
            </p:cNvPr>
            <p:cNvSpPr txBox="1"/>
            <p:nvPr/>
          </p:nvSpPr>
          <p:spPr>
            <a:xfrm>
              <a:off x="3210371" y="2063301"/>
              <a:ext cx="6990948" cy="1407151"/>
            </a:xfrm>
            <a:prstGeom prst="rect">
              <a:avLst/>
            </a:prstGeom>
            <a:grpFill/>
          </p:spPr>
          <p:txBody>
            <a:bodyPr wrap="square" rtlCol="0">
              <a:spAutoFit/>
            </a:bodyPr>
            <a:lstStyle/>
            <a:p>
              <a:r>
                <a:rPr lang="en-US" sz="4400" dirty="0">
                  <a:solidFill>
                    <a:schemeClr val="bg1"/>
                  </a:solidFill>
                </a:rPr>
                <a:t>…AI solutions [make us vulnerable to]… </a:t>
              </a:r>
              <a:br>
                <a:rPr lang="en-US" sz="4400" dirty="0">
                  <a:solidFill>
                    <a:schemeClr val="bg1"/>
                  </a:solidFill>
                </a:rPr>
              </a:br>
              <a:r>
                <a:rPr lang="en-US" sz="6000" b="1" dirty="0">
                  <a:solidFill>
                    <a:schemeClr val="bg1"/>
                  </a:solidFill>
                </a:rPr>
                <a:t>illusions of understanding</a:t>
              </a:r>
              <a:endParaRPr lang="en-GB" sz="6000" b="1" dirty="0">
                <a:solidFill>
                  <a:schemeClr val="bg1"/>
                </a:solidFill>
              </a:endParaRPr>
            </a:p>
          </p:txBody>
        </p:sp>
      </p:grpSp>
    </p:spTree>
    <p:custDataLst>
      <p:tags r:id="rId1"/>
    </p:custDataLst>
    <p:extLst>
      <p:ext uri="{BB962C8B-B14F-4D97-AF65-F5344CB8AC3E}">
        <p14:creationId xmlns:p14="http://schemas.microsoft.com/office/powerpoint/2010/main" val="489152903"/>
      </p:ext>
    </p:extLst>
  </p:cSld>
  <p:clrMapOvr>
    <a:masterClrMapping/>
  </p:clrMapOvr>
</p:sld>
</file>

<file path=ppt/slides/slide2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655CE-6C15-4FE8-8083-BFA7787B7A08}"/>
              </a:ext>
            </a:extLst>
          </p:cNvPr>
          <p:cNvSpPr>
            <a:spLocks noGrp="1"/>
          </p:cNvSpPr>
          <p:nvPr>
            <p:ph type="title"/>
          </p:nvPr>
        </p:nvSpPr>
        <p:spPr>
          <a:xfrm>
            <a:off x="0" y="2272937"/>
            <a:ext cx="4044950" cy="4585063"/>
          </a:xfrm>
        </p:spPr>
        <p:txBody>
          <a:bodyPr anchor="ctr">
            <a:noAutofit/>
          </a:bodyPr>
          <a:lstStyle/>
          <a:p>
            <a:pPr algn="ctr"/>
            <a:r>
              <a:rPr lang="en-US" sz="37400" b="0" dirty="0">
                <a:solidFill>
                  <a:schemeClr val="tx1"/>
                </a:solidFill>
              </a:rPr>
              <a:t>3</a:t>
            </a:r>
            <a:endParaRPr lang="en-GB" sz="37400" dirty="0"/>
          </a:p>
        </p:txBody>
      </p:sp>
      <p:sp>
        <p:nvSpPr>
          <p:cNvPr id="3" name="Title 1">
            <a:extLst>
              <a:ext uri="{FF2B5EF4-FFF2-40B4-BE49-F238E27FC236}">
                <a16:creationId xmlns:a16="http://schemas.microsoft.com/office/drawing/2014/main" id="{D87141B6-981B-4D2C-8121-21EF3828E94E}"/>
              </a:ext>
            </a:extLst>
          </p:cNvPr>
          <p:cNvSpPr txBox="1">
            <a:spLocks/>
          </p:cNvSpPr>
          <p:nvPr/>
        </p:nvSpPr>
        <p:spPr>
          <a:xfrm>
            <a:off x="2926080" y="2024743"/>
            <a:ext cx="8438605" cy="1436098"/>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
              </a:lnSpc>
              <a:spcBef>
                <a:spcPct val="0%"/>
              </a:spcBef>
              <a:buNone/>
              <a:defRPr sz="6600" b="1" kern="1200">
                <a:solidFill>
                  <a:schemeClr val="tx2"/>
                </a:solidFill>
                <a:latin typeface="+mj-lt"/>
                <a:ea typeface="+mj-ea"/>
                <a:cs typeface="+mj-cs"/>
              </a:defRPr>
            </a:lvl1pPr>
          </a:lstStyle>
          <a:p>
            <a:pPr algn="ctr"/>
            <a:r>
              <a:rPr lang="en-US" dirty="0">
                <a:solidFill>
                  <a:schemeClr val="bg1"/>
                </a:solidFill>
              </a:rPr>
              <a:t>AI in open science</a:t>
            </a:r>
            <a:endParaRPr lang="en-GB" dirty="0">
              <a:solidFill>
                <a:schemeClr val="bg1"/>
              </a:solidFill>
            </a:endParaRPr>
          </a:p>
        </p:txBody>
      </p:sp>
    </p:spTree>
    <p:extLst>
      <p:ext uri="{BB962C8B-B14F-4D97-AF65-F5344CB8AC3E}">
        <p14:creationId xmlns:p14="http://schemas.microsoft.com/office/powerpoint/2010/main" val="257254552"/>
      </p:ext>
    </p:extLst>
  </p:cSld>
  <p:clrMapOvr>
    <a:masterClrMapping/>
  </p:clrMapOvr>
</p:sld>
</file>

<file path=ppt/slides/slide29.xml><?xml version="1.0" encoding="utf-8"?>
<p:sld xmlns:a="http://purl.oclc.org/ooxml/drawingml/main" xmlns:r="http://purl.oclc.org/ooxml/officeDocument/relationships" xmlns:p="http://purl.oclc.org/ooxml/presentationml/main">
  <p:cSld>
    <p:bg>
      <p:bgPr>
        <a:solidFill>
          <a:srgbClr val="FFFF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CC880A-F030-4A17-99B9-2A052167C9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88" y="0"/>
            <a:ext cx="11878024" cy="6858000"/>
          </a:xfrm>
          <a:prstGeom prst="rect">
            <a:avLst/>
          </a:prstGeom>
        </p:spPr>
      </p:pic>
      <p:sp>
        <p:nvSpPr>
          <p:cNvPr id="6" name="TextBox 5">
            <a:extLst>
              <a:ext uri="{FF2B5EF4-FFF2-40B4-BE49-F238E27FC236}">
                <a16:creationId xmlns:a16="http://schemas.microsoft.com/office/drawing/2014/main" id="{6B894266-4A93-49B8-A1AE-F796A10D5CEA}"/>
              </a:ext>
            </a:extLst>
          </p:cNvPr>
          <p:cNvSpPr txBox="1"/>
          <p:nvPr/>
        </p:nvSpPr>
        <p:spPr>
          <a:xfrm>
            <a:off x="7672039" y="6396335"/>
            <a:ext cx="4519961" cy="461665"/>
          </a:xfrm>
          <a:prstGeom prst="rect">
            <a:avLst/>
          </a:prstGeom>
          <a:noFill/>
        </p:spPr>
        <p:txBody>
          <a:bodyPr wrap="square" rtlCol="0">
            <a:spAutoFit/>
          </a:bodyPr>
          <a:lstStyle/>
          <a:p>
            <a:pPr algn="r"/>
            <a:r>
              <a:rPr lang="en-US" sz="1200" dirty="0">
                <a:solidFill>
                  <a:schemeClr val="bg1"/>
                </a:solidFill>
              </a:rPr>
              <a:t>Guo et al. (2024) </a:t>
            </a:r>
            <a:r>
              <a:rPr lang="en-US" sz="1200" i="1" dirty="0">
                <a:solidFill>
                  <a:schemeClr val="bg1"/>
                </a:solidFill>
              </a:rPr>
              <a:t>Frontiers in Cell and Developmental Biology</a:t>
            </a:r>
            <a:r>
              <a:rPr lang="en-US" sz="1200" dirty="0">
                <a:solidFill>
                  <a:schemeClr val="bg1"/>
                </a:solidFill>
              </a:rPr>
              <a:t>, 11, 1339390: </a:t>
            </a:r>
            <a:r>
              <a:rPr lang="en-US" sz="1200" dirty="0">
                <a:solidFill>
                  <a:schemeClr val="bg1"/>
                </a:solidFill>
                <a:hlinkClick r:id="rId4"/>
              </a:rPr>
              <a:t>10.3389/fcell.2023.1339390</a:t>
            </a:r>
            <a:endParaRPr lang="en-US" sz="1200" dirty="0">
              <a:solidFill>
                <a:schemeClr val="bg1"/>
              </a:solidFill>
            </a:endParaRPr>
          </a:p>
        </p:txBody>
      </p:sp>
    </p:spTree>
    <p:extLst>
      <p:ext uri="{BB962C8B-B14F-4D97-AF65-F5344CB8AC3E}">
        <p14:creationId xmlns:p14="http://schemas.microsoft.com/office/powerpoint/2010/main" val="3326801228"/>
      </p:ext>
    </p:extLst>
  </p:cSld>
  <p:clrMapOvr>
    <a:masterClrMapping/>
  </p:clrMapOvr>
</p:sld>
</file>

<file path=ppt/slides/slide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CADFA9-8A89-478B-B64F-F931AD7070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0" y="0"/>
            <a:ext cx="12187899" cy="6858000"/>
          </a:xfrm>
          <a:prstGeom prst="rect">
            <a:avLst/>
          </a:prstGeom>
        </p:spPr>
      </p:pic>
      <p:sp>
        <p:nvSpPr>
          <p:cNvPr id="6" name="TextBox 5">
            <a:extLst>
              <a:ext uri="{FF2B5EF4-FFF2-40B4-BE49-F238E27FC236}">
                <a16:creationId xmlns:a16="http://schemas.microsoft.com/office/drawing/2014/main" id="{3FE9792E-471C-4CDB-82A5-37FFDE460282}"/>
              </a:ext>
            </a:extLst>
          </p:cNvPr>
          <p:cNvSpPr txBox="1"/>
          <p:nvPr/>
        </p:nvSpPr>
        <p:spPr>
          <a:xfrm rot="16200000">
            <a:off x="10435151" y="5103202"/>
            <a:ext cx="3232597" cy="276999"/>
          </a:xfrm>
          <a:prstGeom prst="rect">
            <a:avLst/>
          </a:prstGeom>
          <a:noFill/>
        </p:spPr>
        <p:txBody>
          <a:bodyPr wrap="square" rtlCol="0">
            <a:spAutoFit/>
          </a:bodyPr>
          <a:lstStyle/>
          <a:p>
            <a:r>
              <a:rPr lang="en-US" sz="1200" dirty="0">
                <a:solidFill>
                  <a:schemeClr val="bg1"/>
                </a:solidFill>
              </a:rPr>
              <a:t>screenshot </a:t>
            </a:r>
            <a:r>
              <a:rPr lang="en-US" sz="1200" dirty="0">
                <a:solidFill>
                  <a:schemeClr val="bg1"/>
                </a:solidFill>
                <a:hlinkClick r:id="rId4"/>
              </a:rPr>
              <a:t>from NOMAD project</a:t>
            </a:r>
            <a:r>
              <a:rPr lang="en-US" sz="1200" dirty="0">
                <a:solidFill>
                  <a:schemeClr val="bg1"/>
                </a:solidFill>
              </a:rPr>
              <a:t>, fair use</a:t>
            </a:r>
          </a:p>
        </p:txBody>
      </p:sp>
    </p:spTree>
    <p:extLst>
      <p:ext uri="{BB962C8B-B14F-4D97-AF65-F5344CB8AC3E}">
        <p14:creationId xmlns:p14="http://schemas.microsoft.com/office/powerpoint/2010/main" val="2416919006"/>
      </p:ext>
    </p:extLst>
  </p:cSld>
  <p:clrMapOvr>
    <a:masterClrMapping/>
  </p:clrMapOvr>
</p:sld>
</file>

<file path=ppt/slides/slide3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81D6E1-CF5C-4E2D-B0D9-D77824467A5C}"/>
              </a:ext>
            </a:extLst>
          </p:cNvPr>
          <p:cNvSpPr txBox="1"/>
          <p:nvPr/>
        </p:nvSpPr>
        <p:spPr>
          <a:xfrm>
            <a:off x="1828800" y="1413063"/>
            <a:ext cx="4927600" cy="4031873"/>
          </a:xfrm>
          <a:prstGeom prst="rect">
            <a:avLst/>
          </a:prstGeom>
          <a:noFill/>
        </p:spPr>
        <p:txBody>
          <a:bodyPr wrap="square" rtlCol="0">
            <a:spAutoFit/>
          </a:bodyPr>
          <a:lstStyle/>
          <a:p>
            <a:pPr algn="ctr"/>
            <a:r>
              <a:rPr lang="en-US" sz="25600" dirty="0"/>
              <a:t>AI</a:t>
            </a:r>
          </a:p>
        </p:txBody>
      </p:sp>
      <p:grpSp>
        <p:nvGrpSpPr>
          <p:cNvPr id="8" name="Group 7">
            <a:extLst>
              <a:ext uri="{FF2B5EF4-FFF2-40B4-BE49-F238E27FC236}">
                <a16:creationId xmlns:a16="http://schemas.microsoft.com/office/drawing/2014/main" id="{9C0047A2-6DFF-4515-921F-35FD39171B3D}"/>
              </a:ext>
            </a:extLst>
          </p:cNvPr>
          <p:cNvGrpSpPr/>
          <p:nvPr/>
        </p:nvGrpSpPr>
        <p:grpSpPr>
          <a:xfrm>
            <a:off x="1524000" y="488950"/>
            <a:ext cx="5880100" cy="5880100"/>
            <a:chOff x="1524000" y="488950"/>
            <a:chExt cx="5880100" cy="5880100"/>
          </a:xfrm>
        </p:grpSpPr>
        <p:sp>
          <p:nvSpPr>
            <p:cNvPr id="5" name="Oval 4">
              <a:extLst>
                <a:ext uri="{FF2B5EF4-FFF2-40B4-BE49-F238E27FC236}">
                  <a16:creationId xmlns:a16="http://schemas.microsoft.com/office/drawing/2014/main" id="{AA148611-5391-447C-9801-5987634C3428}"/>
                </a:ext>
              </a:extLst>
            </p:cNvPr>
            <p:cNvSpPr/>
            <p:nvPr/>
          </p:nvSpPr>
          <p:spPr>
            <a:xfrm>
              <a:off x="1524000" y="488950"/>
              <a:ext cx="5880100" cy="5880100"/>
            </a:xfrm>
            <a:prstGeom prst="ellipse">
              <a:avLst/>
            </a:prstGeom>
            <a:noFill/>
            <a:ln w="304800">
              <a:solidFill>
                <a:schemeClr val="accent5"/>
              </a:solid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93239E10-8079-49F2-889E-A7227D6C4FBF}"/>
                </a:ext>
              </a:extLst>
            </p:cNvPr>
            <p:cNvCxnSpPr>
              <a:stCxn id="5" idx="3"/>
            </p:cNvCxnSpPr>
            <p:nvPr/>
          </p:nvCxnSpPr>
          <p:spPr>
            <a:xfrm flipV="1">
              <a:off x="2385121" y="1308100"/>
              <a:ext cx="4112661" cy="4199829"/>
            </a:xfrm>
            <a:prstGeom prst="line">
              <a:avLst/>
            </a:prstGeom>
            <a:ln w="3048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2E31059D-E5CC-45F6-A75D-A0D00DD3F94C}"/>
              </a:ext>
            </a:extLst>
          </p:cNvPr>
          <p:cNvSpPr txBox="1"/>
          <p:nvPr/>
        </p:nvSpPr>
        <p:spPr>
          <a:xfrm>
            <a:off x="7708900" y="1413063"/>
            <a:ext cx="3385127" cy="4031873"/>
          </a:xfrm>
          <a:prstGeom prst="rect">
            <a:avLst/>
          </a:prstGeom>
          <a:noFill/>
        </p:spPr>
        <p:txBody>
          <a:bodyPr wrap="square" rtlCol="0">
            <a:spAutoFit/>
          </a:bodyPr>
          <a:lstStyle/>
          <a:p>
            <a:pPr algn="ctr"/>
            <a:r>
              <a:rPr lang="en-US" sz="25600" dirty="0"/>
              <a:t>?</a:t>
            </a:r>
          </a:p>
        </p:txBody>
      </p:sp>
    </p:spTree>
    <p:extLst>
      <p:ext uri="{BB962C8B-B14F-4D97-AF65-F5344CB8AC3E}">
        <p14:creationId xmlns:p14="http://schemas.microsoft.com/office/powerpoint/2010/main" val="1576624775"/>
      </p:ext>
    </p:extLst>
  </p:cSld>
  <p:clrMapOvr>
    <a:masterClrMapping/>
  </p:clrMapOvr>
</p:sld>
</file>

<file path=ppt/slides/slide3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4" name="Picture 3">
            <a:hlinkClick r:id="rId3"/>
            <a:extLst>
              <a:ext uri="{FF2B5EF4-FFF2-40B4-BE49-F238E27FC236}">
                <a16:creationId xmlns:a16="http://schemas.microsoft.com/office/drawing/2014/main" id="{F1B2005D-C50E-455D-B3F7-9024B44423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
        <p:nvSpPr>
          <p:cNvPr id="6" name="TextBox 5">
            <a:extLst>
              <a:ext uri="{FF2B5EF4-FFF2-40B4-BE49-F238E27FC236}">
                <a16:creationId xmlns:a16="http://schemas.microsoft.com/office/drawing/2014/main" id="{F8AF65DD-D2D3-44FB-9F68-9EEE4BEA22CF}"/>
              </a:ext>
            </a:extLst>
          </p:cNvPr>
          <p:cNvSpPr txBox="1"/>
          <p:nvPr/>
        </p:nvSpPr>
        <p:spPr>
          <a:xfrm>
            <a:off x="9616964" y="6581001"/>
            <a:ext cx="2575036" cy="276999"/>
          </a:xfrm>
          <a:prstGeom prst="rect">
            <a:avLst/>
          </a:prstGeom>
          <a:noFill/>
        </p:spPr>
        <p:txBody>
          <a:bodyPr wrap="square" rtlCol="0">
            <a:spAutoFit/>
          </a:bodyPr>
          <a:lstStyle/>
          <a:p>
            <a:pPr algn="r"/>
            <a:r>
              <a:rPr lang="en-US" sz="1200" dirty="0">
                <a:hlinkClick r:id="rId3"/>
              </a:rPr>
              <a:t>meme</a:t>
            </a:r>
            <a:r>
              <a:rPr lang="en-US" sz="1200" dirty="0"/>
              <a:t> by Mauro </a:t>
            </a:r>
            <a:r>
              <a:rPr lang="en-US" sz="1200" dirty="0" err="1"/>
              <a:t>Gatti</a:t>
            </a:r>
            <a:r>
              <a:rPr lang="en-US" sz="1200" dirty="0"/>
              <a:t>, fair use</a:t>
            </a:r>
          </a:p>
        </p:txBody>
      </p:sp>
      <p:sp>
        <p:nvSpPr>
          <p:cNvPr id="7" name="TextBox 6">
            <a:extLst>
              <a:ext uri="{FF2B5EF4-FFF2-40B4-BE49-F238E27FC236}">
                <a16:creationId xmlns:a16="http://schemas.microsoft.com/office/drawing/2014/main" id="{E63A3396-1C93-4195-A9A0-1EF53D96045F}"/>
              </a:ext>
            </a:extLst>
          </p:cNvPr>
          <p:cNvSpPr txBox="1"/>
          <p:nvPr/>
        </p:nvSpPr>
        <p:spPr>
          <a:xfrm>
            <a:off x="7314600" y="1370956"/>
            <a:ext cx="4604727" cy="4093428"/>
          </a:xfrm>
          <a:prstGeom prst="rect">
            <a:avLst/>
          </a:prstGeom>
          <a:noFill/>
        </p:spPr>
        <p:txBody>
          <a:bodyPr wrap="square" rtlCol="0">
            <a:spAutoFit/>
          </a:bodyPr>
          <a:lstStyle/>
          <a:p>
            <a:r>
              <a:rPr lang="en-US" sz="4000" dirty="0"/>
              <a:t>“fixing” AI may </a:t>
            </a:r>
            <a:r>
              <a:rPr lang="en-US" sz="6000" b="1" dirty="0">
                <a:solidFill>
                  <a:schemeClr val="accent5"/>
                </a:solidFill>
              </a:rPr>
              <a:t>entrench</a:t>
            </a:r>
            <a:r>
              <a:rPr lang="en-US" sz="4000" dirty="0"/>
              <a:t> deeper problems (</a:t>
            </a:r>
            <a:r>
              <a:rPr lang="en-US" sz="4000" i="1" dirty="0"/>
              <a:t>e.g.</a:t>
            </a:r>
            <a:r>
              <a:rPr lang="en-US" sz="4000" dirty="0"/>
              <a:t> broken peer review, publish or perish).</a:t>
            </a:r>
          </a:p>
        </p:txBody>
      </p:sp>
    </p:spTree>
    <p:extLst>
      <p:ext uri="{BB962C8B-B14F-4D97-AF65-F5344CB8AC3E}">
        <p14:creationId xmlns:p14="http://schemas.microsoft.com/office/powerpoint/2010/main" val="1548423822"/>
      </p:ext>
    </p:extLst>
  </p:cSld>
  <p:clrMapOvr>
    <a:masterClrMapping/>
  </p:clrMapOvr>
</p:sld>
</file>

<file path=ppt/slides/slide3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6D8C-2645-4674-873B-BF7C052DEA44}"/>
              </a:ext>
            </a:extLst>
          </p:cNvPr>
          <p:cNvSpPr>
            <a:spLocks noGrp="1"/>
          </p:cNvSpPr>
          <p:nvPr>
            <p:ph type="ctrTitle"/>
          </p:nvPr>
        </p:nvSpPr>
        <p:spPr>
          <a:xfrm>
            <a:off x="683881" y="2235200"/>
            <a:ext cx="10044546" cy="2387600"/>
          </a:xfrm>
        </p:spPr>
        <p:txBody>
          <a:bodyPr>
            <a:normAutofit fontScale="90%"/>
          </a:bodyPr>
          <a:lstStyle/>
          <a:p>
            <a:r>
              <a:rPr lang="en-US" dirty="0"/>
              <a:t>let’s support </a:t>
            </a:r>
            <a:r>
              <a:rPr lang="en-US" i="1" dirty="0"/>
              <a:t>existing</a:t>
            </a:r>
            <a:r>
              <a:rPr lang="en-US" dirty="0"/>
              <a:t> open science</a:t>
            </a:r>
          </a:p>
        </p:txBody>
      </p:sp>
      <p:sp>
        <p:nvSpPr>
          <p:cNvPr id="6" name="TextBox 5">
            <a:extLst>
              <a:ext uri="{FF2B5EF4-FFF2-40B4-BE49-F238E27FC236}">
                <a16:creationId xmlns:a16="http://schemas.microsoft.com/office/drawing/2014/main" id="{6A805DCA-5684-4EF4-AC01-E8E588ECF757}"/>
              </a:ext>
            </a:extLst>
          </p:cNvPr>
          <p:cNvSpPr txBox="1"/>
          <p:nvPr/>
        </p:nvSpPr>
        <p:spPr>
          <a:xfrm>
            <a:off x="623454" y="5032235"/>
            <a:ext cx="4668981" cy="769441"/>
          </a:xfrm>
          <a:prstGeom prst="rect">
            <a:avLst/>
          </a:prstGeom>
          <a:noFill/>
        </p:spPr>
        <p:txBody>
          <a:bodyPr wrap="square" rtlCol="0">
            <a:spAutoFit/>
          </a:bodyPr>
          <a:lstStyle/>
          <a:p>
            <a:pPr algn="ctr"/>
            <a:r>
              <a:rPr lang="en-US" sz="4400" b="1" dirty="0"/>
              <a:t>job precarity</a:t>
            </a:r>
          </a:p>
        </p:txBody>
      </p:sp>
      <p:sp>
        <p:nvSpPr>
          <p:cNvPr id="8" name="TextBox 7">
            <a:extLst>
              <a:ext uri="{FF2B5EF4-FFF2-40B4-BE49-F238E27FC236}">
                <a16:creationId xmlns:a16="http://schemas.microsoft.com/office/drawing/2014/main" id="{DE013EA7-8AD8-4944-923C-204EB46313E8}"/>
              </a:ext>
            </a:extLst>
          </p:cNvPr>
          <p:cNvSpPr txBox="1"/>
          <p:nvPr/>
        </p:nvSpPr>
        <p:spPr>
          <a:xfrm>
            <a:off x="5971310" y="5032235"/>
            <a:ext cx="5597236" cy="769441"/>
          </a:xfrm>
          <a:prstGeom prst="rect">
            <a:avLst/>
          </a:prstGeom>
          <a:noFill/>
        </p:spPr>
        <p:txBody>
          <a:bodyPr wrap="square" rtlCol="0">
            <a:spAutoFit/>
          </a:bodyPr>
          <a:lstStyle/>
          <a:p>
            <a:pPr algn="ctr"/>
            <a:r>
              <a:rPr lang="en-US" sz="4400" b="1" dirty="0"/>
              <a:t>toxic workloads</a:t>
            </a:r>
          </a:p>
        </p:txBody>
      </p:sp>
      <p:sp>
        <p:nvSpPr>
          <p:cNvPr id="9" name="TextBox 8">
            <a:extLst>
              <a:ext uri="{FF2B5EF4-FFF2-40B4-BE49-F238E27FC236}">
                <a16:creationId xmlns:a16="http://schemas.microsoft.com/office/drawing/2014/main" id="{5D75976B-6F32-4750-908B-62155111E4EE}"/>
              </a:ext>
            </a:extLst>
          </p:cNvPr>
          <p:cNvSpPr txBox="1"/>
          <p:nvPr/>
        </p:nvSpPr>
        <p:spPr>
          <a:xfrm rot="21083961">
            <a:off x="228598" y="399257"/>
            <a:ext cx="2992582" cy="769441"/>
          </a:xfrm>
          <a:prstGeom prst="rect">
            <a:avLst/>
          </a:prstGeom>
          <a:noFill/>
        </p:spPr>
        <p:txBody>
          <a:bodyPr wrap="square" rtlCol="0">
            <a:spAutoFit/>
          </a:bodyPr>
          <a:lstStyle/>
          <a:p>
            <a:pPr algn="ctr"/>
            <a:r>
              <a:rPr lang="en-US" sz="4400" dirty="0"/>
              <a:t>UKRN</a:t>
            </a:r>
          </a:p>
        </p:txBody>
      </p:sp>
      <p:sp>
        <p:nvSpPr>
          <p:cNvPr id="10" name="TextBox 9">
            <a:extLst>
              <a:ext uri="{FF2B5EF4-FFF2-40B4-BE49-F238E27FC236}">
                <a16:creationId xmlns:a16="http://schemas.microsoft.com/office/drawing/2014/main" id="{A1331A44-A68A-4AF3-B46A-3CF41B8C0793}"/>
              </a:ext>
            </a:extLst>
          </p:cNvPr>
          <p:cNvSpPr txBox="1"/>
          <p:nvPr/>
        </p:nvSpPr>
        <p:spPr>
          <a:xfrm rot="223913">
            <a:off x="4325628" y="290425"/>
            <a:ext cx="7661564" cy="769441"/>
          </a:xfrm>
          <a:prstGeom prst="rect">
            <a:avLst/>
          </a:prstGeom>
          <a:noFill/>
        </p:spPr>
        <p:txBody>
          <a:bodyPr wrap="square" rtlCol="0">
            <a:spAutoFit/>
          </a:bodyPr>
          <a:lstStyle/>
          <a:p>
            <a:pPr algn="ctr"/>
            <a:r>
              <a:rPr lang="en-US" sz="4400" dirty="0"/>
              <a:t>computational notebooks</a:t>
            </a:r>
          </a:p>
        </p:txBody>
      </p:sp>
      <p:sp>
        <p:nvSpPr>
          <p:cNvPr id="11" name="TextBox 10">
            <a:extLst>
              <a:ext uri="{FF2B5EF4-FFF2-40B4-BE49-F238E27FC236}">
                <a16:creationId xmlns:a16="http://schemas.microsoft.com/office/drawing/2014/main" id="{6E0E63FD-D638-452C-800B-FA340E11E504}"/>
              </a:ext>
            </a:extLst>
          </p:cNvPr>
          <p:cNvSpPr txBox="1"/>
          <p:nvPr/>
        </p:nvSpPr>
        <p:spPr>
          <a:xfrm rot="21287270">
            <a:off x="5729533" y="1346896"/>
            <a:ext cx="5597235" cy="769441"/>
          </a:xfrm>
          <a:prstGeom prst="rect">
            <a:avLst/>
          </a:prstGeom>
          <a:noFill/>
        </p:spPr>
        <p:txBody>
          <a:bodyPr wrap="square" rtlCol="0">
            <a:spAutoFit/>
          </a:bodyPr>
          <a:lstStyle/>
          <a:p>
            <a:pPr algn="ctr"/>
            <a:r>
              <a:rPr lang="en-US" sz="4400" dirty="0"/>
              <a:t>open peer review</a:t>
            </a:r>
          </a:p>
        </p:txBody>
      </p:sp>
      <p:sp>
        <p:nvSpPr>
          <p:cNvPr id="12" name="TextBox 11">
            <a:extLst>
              <a:ext uri="{FF2B5EF4-FFF2-40B4-BE49-F238E27FC236}">
                <a16:creationId xmlns:a16="http://schemas.microsoft.com/office/drawing/2014/main" id="{88D4E71E-9E5C-456B-ABD3-2DEA8286B84D}"/>
              </a:ext>
            </a:extLst>
          </p:cNvPr>
          <p:cNvSpPr txBox="1"/>
          <p:nvPr/>
        </p:nvSpPr>
        <p:spPr>
          <a:xfrm rot="221221">
            <a:off x="837343" y="1230892"/>
            <a:ext cx="4849091" cy="769441"/>
          </a:xfrm>
          <a:prstGeom prst="rect">
            <a:avLst/>
          </a:prstGeom>
          <a:noFill/>
        </p:spPr>
        <p:txBody>
          <a:bodyPr wrap="square" rtlCol="0">
            <a:spAutoFit/>
          </a:bodyPr>
          <a:lstStyle/>
          <a:p>
            <a:pPr algn="ctr"/>
            <a:r>
              <a:rPr lang="en-US" sz="4400" dirty="0"/>
              <a:t>Octopus.ac</a:t>
            </a:r>
          </a:p>
        </p:txBody>
      </p:sp>
    </p:spTree>
    <p:extLst>
      <p:ext uri="{BB962C8B-B14F-4D97-AF65-F5344CB8AC3E}">
        <p14:creationId xmlns:p14="http://schemas.microsoft.com/office/powerpoint/2010/main" val="165781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5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5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5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Lst>
  </p:timing>
</p:sld>
</file>

<file path=ppt/slides/slide3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6D8C-2645-4674-873B-BF7C052DEA44}"/>
              </a:ext>
            </a:extLst>
          </p:cNvPr>
          <p:cNvSpPr>
            <a:spLocks noGrp="1"/>
          </p:cNvSpPr>
          <p:nvPr>
            <p:ph type="ctrTitle"/>
          </p:nvPr>
        </p:nvSpPr>
        <p:spPr>
          <a:xfrm>
            <a:off x="1524000" y="2235200"/>
            <a:ext cx="9144000" cy="2387600"/>
          </a:xfrm>
        </p:spPr>
        <p:txBody>
          <a:bodyPr>
            <a:normAutofit/>
          </a:bodyPr>
          <a:lstStyle/>
          <a:p>
            <a:r>
              <a:rPr lang="en-US" dirty="0"/>
              <a:t>AI </a:t>
            </a:r>
            <a:r>
              <a:rPr lang="en-US" i="1" dirty="0"/>
              <a:t>didn’t</a:t>
            </a:r>
            <a:r>
              <a:rPr lang="en-US" dirty="0"/>
              <a:t> create these problems 👇</a:t>
            </a:r>
          </a:p>
        </p:txBody>
      </p:sp>
      <p:sp>
        <p:nvSpPr>
          <p:cNvPr id="4" name="TextBox 3">
            <a:extLst>
              <a:ext uri="{FF2B5EF4-FFF2-40B4-BE49-F238E27FC236}">
                <a16:creationId xmlns:a16="http://schemas.microsoft.com/office/drawing/2014/main" id="{FC623F18-105A-4AA3-A15C-2DB771869D6B}"/>
              </a:ext>
            </a:extLst>
          </p:cNvPr>
          <p:cNvSpPr txBox="1"/>
          <p:nvPr/>
        </p:nvSpPr>
        <p:spPr>
          <a:xfrm rot="21083961">
            <a:off x="228598" y="399257"/>
            <a:ext cx="2992582" cy="769441"/>
          </a:xfrm>
          <a:prstGeom prst="rect">
            <a:avLst/>
          </a:prstGeom>
          <a:noFill/>
        </p:spPr>
        <p:txBody>
          <a:bodyPr wrap="square" rtlCol="0">
            <a:spAutoFit/>
          </a:bodyPr>
          <a:lstStyle/>
          <a:p>
            <a:pPr algn="ctr"/>
            <a:r>
              <a:rPr lang="en-US" sz="4400" dirty="0"/>
              <a:t>UKRN</a:t>
            </a:r>
          </a:p>
        </p:txBody>
      </p:sp>
      <p:sp>
        <p:nvSpPr>
          <p:cNvPr id="5" name="TextBox 4">
            <a:extLst>
              <a:ext uri="{FF2B5EF4-FFF2-40B4-BE49-F238E27FC236}">
                <a16:creationId xmlns:a16="http://schemas.microsoft.com/office/drawing/2014/main" id="{279C4BD4-53CF-4C4F-96A4-026397B73C94}"/>
              </a:ext>
            </a:extLst>
          </p:cNvPr>
          <p:cNvSpPr txBox="1"/>
          <p:nvPr/>
        </p:nvSpPr>
        <p:spPr>
          <a:xfrm rot="223913">
            <a:off x="4325628" y="290425"/>
            <a:ext cx="7661564" cy="769441"/>
          </a:xfrm>
          <a:prstGeom prst="rect">
            <a:avLst/>
          </a:prstGeom>
          <a:noFill/>
        </p:spPr>
        <p:txBody>
          <a:bodyPr wrap="square" rtlCol="0">
            <a:spAutoFit/>
          </a:bodyPr>
          <a:lstStyle/>
          <a:p>
            <a:pPr algn="ctr"/>
            <a:r>
              <a:rPr lang="en-US" sz="4400" dirty="0"/>
              <a:t>computational notebooks</a:t>
            </a:r>
          </a:p>
        </p:txBody>
      </p:sp>
      <p:sp>
        <p:nvSpPr>
          <p:cNvPr id="6" name="TextBox 5">
            <a:extLst>
              <a:ext uri="{FF2B5EF4-FFF2-40B4-BE49-F238E27FC236}">
                <a16:creationId xmlns:a16="http://schemas.microsoft.com/office/drawing/2014/main" id="{6A805DCA-5684-4EF4-AC01-E8E588ECF757}"/>
              </a:ext>
            </a:extLst>
          </p:cNvPr>
          <p:cNvSpPr txBox="1"/>
          <p:nvPr/>
        </p:nvSpPr>
        <p:spPr>
          <a:xfrm>
            <a:off x="623454" y="5032235"/>
            <a:ext cx="4668981" cy="769441"/>
          </a:xfrm>
          <a:prstGeom prst="rect">
            <a:avLst/>
          </a:prstGeom>
          <a:noFill/>
        </p:spPr>
        <p:txBody>
          <a:bodyPr wrap="square" rtlCol="0">
            <a:spAutoFit/>
          </a:bodyPr>
          <a:lstStyle/>
          <a:p>
            <a:pPr algn="ctr"/>
            <a:r>
              <a:rPr lang="en-US" sz="4400" b="1" dirty="0"/>
              <a:t>job precarity</a:t>
            </a:r>
          </a:p>
        </p:txBody>
      </p:sp>
      <p:sp>
        <p:nvSpPr>
          <p:cNvPr id="7" name="TextBox 6">
            <a:extLst>
              <a:ext uri="{FF2B5EF4-FFF2-40B4-BE49-F238E27FC236}">
                <a16:creationId xmlns:a16="http://schemas.microsoft.com/office/drawing/2014/main" id="{6265B4EA-923B-4600-9F37-0DFD16F9F3D7}"/>
              </a:ext>
            </a:extLst>
          </p:cNvPr>
          <p:cNvSpPr txBox="1"/>
          <p:nvPr/>
        </p:nvSpPr>
        <p:spPr>
          <a:xfrm rot="21287270">
            <a:off x="5729533" y="1346896"/>
            <a:ext cx="5597235" cy="769441"/>
          </a:xfrm>
          <a:prstGeom prst="rect">
            <a:avLst/>
          </a:prstGeom>
          <a:noFill/>
        </p:spPr>
        <p:txBody>
          <a:bodyPr wrap="square" rtlCol="0">
            <a:spAutoFit/>
          </a:bodyPr>
          <a:lstStyle/>
          <a:p>
            <a:pPr algn="ctr"/>
            <a:r>
              <a:rPr lang="en-US" sz="4400" dirty="0"/>
              <a:t>open peer review</a:t>
            </a:r>
          </a:p>
        </p:txBody>
      </p:sp>
      <p:sp>
        <p:nvSpPr>
          <p:cNvPr id="8" name="TextBox 7">
            <a:extLst>
              <a:ext uri="{FF2B5EF4-FFF2-40B4-BE49-F238E27FC236}">
                <a16:creationId xmlns:a16="http://schemas.microsoft.com/office/drawing/2014/main" id="{DE013EA7-8AD8-4944-923C-204EB46313E8}"/>
              </a:ext>
            </a:extLst>
          </p:cNvPr>
          <p:cNvSpPr txBox="1"/>
          <p:nvPr/>
        </p:nvSpPr>
        <p:spPr>
          <a:xfrm>
            <a:off x="5971310" y="5032235"/>
            <a:ext cx="5597236" cy="769441"/>
          </a:xfrm>
          <a:prstGeom prst="rect">
            <a:avLst/>
          </a:prstGeom>
          <a:noFill/>
        </p:spPr>
        <p:txBody>
          <a:bodyPr wrap="square" rtlCol="0">
            <a:spAutoFit/>
          </a:bodyPr>
          <a:lstStyle/>
          <a:p>
            <a:pPr algn="ctr"/>
            <a:r>
              <a:rPr lang="en-US" sz="4400" b="1" dirty="0"/>
              <a:t>toxic workloads</a:t>
            </a:r>
          </a:p>
        </p:txBody>
      </p:sp>
      <p:sp>
        <p:nvSpPr>
          <p:cNvPr id="9" name="TextBox 8">
            <a:extLst>
              <a:ext uri="{FF2B5EF4-FFF2-40B4-BE49-F238E27FC236}">
                <a16:creationId xmlns:a16="http://schemas.microsoft.com/office/drawing/2014/main" id="{B82F8FE3-D638-467C-B3A6-21B66BABD1AE}"/>
              </a:ext>
            </a:extLst>
          </p:cNvPr>
          <p:cNvSpPr txBox="1"/>
          <p:nvPr/>
        </p:nvSpPr>
        <p:spPr>
          <a:xfrm rot="221221">
            <a:off x="837343" y="1230892"/>
            <a:ext cx="4849091" cy="769441"/>
          </a:xfrm>
          <a:prstGeom prst="rect">
            <a:avLst/>
          </a:prstGeom>
          <a:noFill/>
        </p:spPr>
        <p:txBody>
          <a:bodyPr wrap="square" rtlCol="0">
            <a:spAutoFit/>
          </a:bodyPr>
          <a:lstStyle/>
          <a:p>
            <a:pPr algn="ctr"/>
            <a:r>
              <a:rPr lang="en-US" sz="4400" dirty="0"/>
              <a:t>Octopus.ac</a:t>
            </a:r>
          </a:p>
        </p:txBody>
      </p:sp>
    </p:spTree>
    <p:extLst>
      <p:ext uri="{BB962C8B-B14F-4D97-AF65-F5344CB8AC3E}">
        <p14:creationId xmlns:p14="http://schemas.microsoft.com/office/powerpoint/2010/main" val="3641361858"/>
      </p:ext>
    </p:extLst>
  </p:cSld>
  <p:clrMapOvr>
    <a:masterClrMapping/>
  </p:clrMapOvr>
</p:sld>
</file>

<file path=ppt/slides/slide3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ADCA6B-0A22-4E79-9141-D6C959F73B3A}"/>
              </a:ext>
            </a:extLst>
          </p:cNvPr>
          <p:cNvSpPr txBox="1"/>
          <p:nvPr/>
        </p:nvSpPr>
        <p:spPr>
          <a:xfrm>
            <a:off x="997350" y="1655181"/>
            <a:ext cx="1687978" cy="1015663"/>
          </a:xfrm>
          <a:prstGeom prst="rect">
            <a:avLst/>
          </a:prstGeom>
          <a:noFill/>
        </p:spPr>
        <p:txBody>
          <a:bodyPr wrap="square" rtlCol="0">
            <a:spAutoFit/>
          </a:bodyPr>
          <a:lstStyle/>
          <a:p>
            <a:r>
              <a:rPr lang="en-US" sz="6000" dirty="0"/>
              <a:t>AI is</a:t>
            </a:r>
          </a:p>
        </p:txBody>
      </p:sp>
      <p:sp>
        <p:nvSpPr>
          <p:cNvPr id="7" name="TextBox 6">
            <a:extLst>
              <a:ext uri="{FF2B5EF4-FFF2-40B4-BE49-F238E27FC236}">
                <a16:creationId xmlns:a16="http://schemas.microsoft.com/office/drawing/2014/main" id="{067CED56-6F32-483E-B065-4C3403BF253D}"/>
              </a:ext>
            </a:extLst>
          </p:cNvPr>
          <p:cNvSpPr txBox="1"/>
          <p:nvPr/>
        </p:nvSpPr>
        <p:spPr>
          <a:xfrm>
            <a:off x="2685328" y="1655180"/>
            <a:ext cx="7114573" cy="1015663"/>
          </a:xfrm>
          <a:prstGeom prst="rect">
            <a:avLst/>
          </a:prstGeom>
          <a:noFill/>
        </p:spPr>
        <p:txBody>
          <a:bodyPr wrap="square" rtlCol="0">
            <a:spAutoFit/>
          </a:bodyPr>
          <a:lstStyle/>
          <a:p>
            <a:r>
              <a:rPr lang="en-US" sz="6000" b="1" dirty="0"/>
              <a:t>not</a:t>
            </a:r>
            <a:r>
              <a:rPr lang="en-US" sz="6000" dirty="0"/>
              <a:t> the problem</a:t>
            </a:r>
          </a:p>
        </p:txBody>
      </p:sp>
    </p:spTree>
    <p:extLst>
      <p:ext uri="{BB962C8B-B14F-4D97-AF65-F5344CB8AC3E}">
        <p14:creationId xmlns:p14="http://schemas.microsoft.com/office/powerpoint/2010/main" val="2870740176"/>
      </p:ext>
    </p:extLst>
  </p:cSld>
  <p:clrMapOvr>
    <a:masterClrMapping/>
  </p:clrMapOvr>
</p:sld>
</file>

<file path=ppt/slides/slide3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ADCA6B-0A22-4E79-9141-D6C959F73B3A}"/>
              </a:ext>
            </a:extLst>
          </p:cNvPr>
          <p:cNvSpPr txBox="1"/>
          <p:nvPr/>
        </p:nvSpPr>
        <p:spPr>
          <a:xfrm>
            <a:off x="997349" y="1655181"/>
            <a:ext cx="1796007" cy="1015663"/>
          </a:xfrm>
          <a:prstGeom prst="rect">
            <a:avLst/>
          </a:prstGeom>
          <a:noFill/>
        </p:spPr>
        <p:txBody>
          <a:bodyPr wrap="square" rtlCol="0">
            <a:spAutoFit/>
          </a:bodyPr>
          <a:lstStyle/>
          <a:p>
            <a:r>
              <a:rPr lang="en-US" sz="6000" dirty="0"/>
              <a:t>AI is</a:t>
            </a:r>
          </a:p>
        </p:txBody>
      </p:sp>
      <p:sp>
        <p:nvSpPr>
          <p:cNvPr id="7" name="TextBox 6">
            <a:extLst>
              <a:ext uri="{FF2B5EF4-FFF2-40B4-BE49-F238E27FC236}">
                <a16:creationId xmlns:a16="http://schemas.microsoft.com/office/drawing/2014/main" id="{067CED56-6F32-483E-B065-4C3403BF253D}"/>
              </a:ext>
            </a:extLst>
          </p:cNvPr>
          <p:cNvSpPr txBox="1"/>
          <p:nvPr/>
        </p:nvSpPr>
        <p:spPr>
          <a:xfrm>
            <a:off x="5281914" y="1655179"/>
            <a:ext cx="7114573" cy="1015663"/>
          </a:xfrm>
          <a:prstGeom prst="rect">
            <a:avLst/>
          </a:prstGeom>
          <a:noFill/>
        </p:spPr>
        <p:txBody>
          <a:bodyPr wrap="square" rtlCol="0">
            <a:spAutoFit/>
          </a:bodyPr>
          <a:lstStyle/>
          <a:p>
            <a:r>
              <a:rPr lang="en-US" sz="6000" b="1" dirty="0"/>
              <a:t>not</a:t>
            </a:r>
            <a:r>
              <a:rPr lang="en-US" sz="6000" dirty="0"/>
              <a:t> the problem</a:t>
            </a:r>
          </a:p>
        </p:txBody>
      </p:sp>
      <p:sp>
        <p:nvSpPr>
          <p:cNvPr id="6" name="TextBox 5">
            <a:extLst>
              <a:ext uri="{FF2B5EF4-FFF2-40B4-BE49-F238E27FC236}">
                <a16:creationId xmlns:a16="http://schemas.microsoft.com/office/drawing/2014/main" id="{9E9F3B04-2B5D-4E50-A445-5A2273F9540C}"/>
              </a:ext>
            </a:extLst>
          </p:cNvPr>
          <p:cNvSpPr txBox="1"/>
          <p:nvPr/>
        </p:nvSpPr>
        <p:spPr>
          <a:xfrm>
            <a:off x="2689184" y="1655179"/>
            <a:ext cx="2725839" cy="1015663"/>
          </a:xfrm>
          <a:prstGeom prst="rect">
            <a:avLst/>
          </a:prstGeom>
          <a:noFill/>
        </p:spPr>
        <p:txBody>
          <a:bodyPr wrap="square" rtlCol="0">
            <a:spAutoFit/>
          </a:bodyPr>
          <a:lstStyle/>
          <a:p>
            <a:r>
              <a:rPr lang="en-US" sz="6000" dirty="0"/>
              <a:t>(often)</a:t>
            </a:r>
          </a:p>
        </p:txBody>
      </p:sp>
      <p:sp>
        <p:nvSpPr>
          <p:cNvPr id="2" name="TextBox 1">
            <a:extLst>
              <a:ext uri="{FF2B5EF4-FFF2-40B4-BE49-F238E27FC236}">
                <a16:creationId xmlns:a16="http://schemas.microsoft.com/office/drawing/2014/main" id="{54C91859-0104-4EAC-B13D-29FDAE808EB8}"/>
              </a:ext>
            </a:extLst>
          </p:cNvPr>
          <p:cNvSpPr txBox="1"/>
          <p:nvPr/>
        </p:nvSpPr>
        <p:spPr>
          <a:xfrm>
            <a:off x="621176" y="3517279"/>
            <a:ext cx="11088547" cy="1015663"/>
          </a:xfrm>
          <a:prstGeom prst="rect">
            <a:avLst/>
          </a:prstGeom>
          <a:noFill/>
        </p:spPr>
        <p:txBody>
          <a:bodyPr wrap="square" rtlCol="0">
            <a:spAutoFit/>
          </a:bodyPr>
          <a:lstStyle/>
          <a:p>
            <a:r>
              <a:rPr lang="en-US" sz="6000" dirty="0">
                <a:solidFill>
                  <a:schemeClr val="accent5"/>
                </a:solidFill>
              </a:rPr>
              <a:t>AI highlights </a:t>
            </a:r>
            <a:r>
              <a:rPr lang="en-US" sz="6000" b="1" dirty="0">
                <a:solidFill>
                  <a:schemeClr val="accent5"/>
                </a:solidFill>
              </a:rPr>
              <a:t>existing</a:t>
            </a:r>
            <a:r>
              <a:rPr lang="en-US" sz="6000" dirty="0">
                <a:solidFill>
                  <a:schemeClr val="accent5"/>
                </a:solidFill>
              </a:rPr>
              <a:t> problems</a:t>
            </a:r>
          </a:p>
        </p:txBody>
      </p:sp>
    </p:spTree>
    <p:extLst>
      <p:ext uri="{BB962C8B-B14F-4D97-AF65-F5344CB8AC3E}">
        <p14:creationId xmlns:p14="http://schemas.microsoft.com/office/powerpoint/2010/main" val="337420360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p="http://schemas.openxmlformats.org/presentationml/2006/main" xmlns:r="http://schemas.openxmlformats.org/officeDocument/2006/relationships" xmlns:a="http://schemas.openxmlformats.org/drawingml/2006/main"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3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25C544-CFF7-421F-86F6-5090B19366E2}"/>
              </a:ext>
            </a:extLst>
          </p:cNvPr>
          <p:cNvSpPr txBox="1"/>
          <p:nvPr/>
        </p:nvSpPr>
        <p:spPr>
          <a:xfrm>
            <a:off x="1309254" y="1024236"/>
            <a:ext cx="9573491" cy="830997"/>
          </a:xfrm>
          <a:prstGeom prst="rect">
            <a:avLst/>
          </a:prstGeom>
          <a:noFill/>
        </p:spPr>
        <p:txBody>
          <a:bodyPr wrap="square" rtlCol="0">
            <a:spAutoFit/>
          </a:bodyPr>
          <a:lstStyle/>
          <a:p>
            <a:r>
              <a:rPr lang="en-US" sz="4800" b="1" dirty="0">
                <a:solidFill>
                  <a:schemeClr val="tx2"/>
                </a:solidFill>
              </a:rPr>
              <a:t>words matter</a:t>
            </a:r>
            <a:endParaRPr lang="en-US" sz="4800" i="1" dirty="0">
              <a:solidFill>
                <a:schemeClr val="tx2"/>
              </a:solidFill>
            </a:endParaRPr>
          </a:p>
        </p:txBody>
      </p:sp>
      <p:sp>
        <p:nvSpPr>
          <p:cNvPr id="5" name="TextBox 4">
            <a:extLst>
              <a:ext uri="{FF2B5EF4-FFF2-40B4-BE49-F238E27FC236}">
                <a16:creationId xmlns:a16="http://schemas.microsoft.com/office/drawing/2014/main" id="{240C3D4A-B736-45B5-B76D-2415EFD13F94}"/>
              </a:ext>
            </a:extLst>
          </p:cNvPr>
          <p:cNvSpPr txBox="1"/>
          <p:nvPr/>
        </p:nvSpPr>
        <p:spPr>
          <a:xfrm>
            <a:off x="1309255" y="2274385"/>
            <a:ext cx="9573491" cy="830997"/>
          </a:xfrm>
          <a:prstGeom prst="rect">
            <a:avLst/>
          </a:prstGeom>
          <a:noFill/>
        </p:spPr>
        <p:txBody>
          <a:bodyPr wrap="square" rtlCol="0">
            <a:spAutoFit/>
          </a:bodyPr>
          <a:lstStyle/>
          <a:p>
            <a:r>
              <a:rPr lang="en-US" sz="4800" dirty="0">
                <a:solidFill>
                  <a:schemeClr val="accent2"/>
                </a:solidFill>
              </a:rPr>
              <a:t>think about </a:t>
            </a:r>
            <a:r>
              <a:rPr lang="en-US" sz="4800" b="1" dirty="0">
                <a:solidFill>
                  <a:schemeClr val="accent2"/>
                </a:solidFill>
              </a:rPr>
              <a:t>underlying issues</a:t>
            </a:r>
          </a:p>
        </p:txBody>
      </p:sp>
      <p:sp>
        <p:nvSpPr>
          <p:cNvPr id="6" name="TextBox 5">
            <a:extLst>
              <a:ext uri="{FF2B5EF4-FFF2-40B4-BE49-F238E27FC236}">
                <a16:creationId xmlns:a16="http://schemas.microsoft.com/office/drawing/2014/main" id="{E6F22222-2FDE-4666-8401-AA3D05155376}"/>
              </a:ext>
            </a:extLst>
          </p:cNvPr>
          <p:cNvSpPr txBox="1"/>
          <p:nvPr/>
        </p:nvSpPr>
        <p:spPr>
          <a:xfrm>
            <a:off x="1309254" y="3524534"/>
            <a:ext cx="9573491" cy="830997"/>
          </a:xfrm>
          <a:prstGeom prst="rect">
            <a:avLst/>
          </a:prstGeom>
          <a:noFill/>
        </p:spPr>
        <p:txBody>
          <a:bodyPr wrap="square" rtlCol="0">
            <a:spAutoFit/>
          </a:bodyPr>
          <a:lstStyle/>
          <a:p>
            <a:r>
              <a:rPr lang="en-US" sz="4800" dirty="0">
                <a:solidFill>
                  <a:schemeClr val="accent5"/>
                </a:solidFill>
              </a:rPr>
              <a:t>“AI” is </a:t>
            </a:r>
            <a:r>
              <a:rPr lang="en-US" sz="4800" b="1" dirty="0">
                <a:solidFill>
                  <a:schemeClr val="accent5"/>
                </a:solidFill>
              </a:rPr>
              <a:t>not</a:t>
            </a:r>
            <a:r>
              <a:rPr lang="en-US" sz="4800" dirty="0">
                <a:solidFill>
                  <a:schemeClr val="accent5"/>
                </a:solidFill>
              </a:rPr>
              <a:t> the problem!</a:t>
            </a:r>
          </a:p>
        </p:txBody>
      </p:sp>
      <p:sp>
        <p:nvSpPr>
          <p:cNvPr id="8" name="TextBox 7">
            <a:extLst>
              <a:ext uri="{FF2B5EF4-FFF2-40B4-BE49-F238E27FC236}">
                <a16:creationId xmlns:a16="http://schemas.microsoft.com/office/drawing/2014/main" id="{3C91F5D6-66E1-4A49-8C34-A809070A3833}"/>
              </a:ext>
            </a:extLst>
          </p:cNvPr>
          <p:cNvSpPr txBox="1"/>
          <p:nvPr/>
        </p:nvSpPr>
        <p:spPr>
          <a:xfrm>
            <a:off x="1309254" y="4778337"/>
            <a:ext cx="9573491" cy="830997"/>
          </a:xfrm>
          <a:prstGeom prst="rect">
            <a:avLst/>
          </a:prstGeom>
          <a:noFill/>
        </p:spPr>
        <p:txBody>
          <a:bodyPr wrap="square" rtlCol="0">
            <a:spAutoFit/>
          </a:bodyPr>
          <a:lstStyle/>
          <a:p>
            <a:r>
              <a:rPr lang="en-US" sz="4800" dirty="0"/>
              <a:t>closed “AI” in science is </a:t>
            </a:r>
            <a:r>
              <a:rPr lang="en-US" sz="4800" b="1" dirty="0"/>
              <a:t>alchemy</a:t>
            </a:r>
            <a:endParaRPr lang="en-US" sz="4800" b="1" i="1" dirty="0"/>
          </a:p>
        </p:txBody>
      </p:sp>
    </p:spTree>
    <p:extLst>
      <p:ext uri="{BB962C8B-B14F-4D97-AF65-F5344CB8AC3E}">
        <p14:creationId xmlns:p14="http://schemas.microsoft.com/office/powerpoint/2010/main" val="230809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8" grpId="0"/>
    </p:bldLst>
  </p:timing>
</p:sld>
</file>

<file path=ppt/slides/slide3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63B159-266D-45DE-9BB6-FE79961573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4856" y="-316930"/>
            <a:ext cx="3974530" cy="3974530"/>
          </a:xfrm>
          <a:prstGeom prst="rect">
            <a:avLst/>
          </a:prstGeom>
        </p:spPr>
      </p:pic>
      <p:sp>
        <p:nvSpPr>
          <p:cNvPr id="7" name="Rectangle 6">
            <a:extLst>
              <a:ext uri="{FF2B5EF4-FFF2-40B4-BE49-F238E27FC236}">
                <a16:creationId xmlns:a16="http://schemas.microsoft.com/office/drawing/2014/main" id="{6B182D7F-E964-45B5-A2B3-4DD0A27EA403}"/>
              </a:ext>
            </a:extLst>
          </p:cNvPr>
          <p:cNvSpPr/>
          <p:nvPr/>
        </p:nvSpPr>
        <p:spPr>
          <a:xfrm>
            <a:off x="0" y="3300347"/>
            <a:ext cx="12192000" cy="3557652"/>
          </a:xfrm>
          <a:prstGeom prst="rect">
            <a:avLst/>
          </a:prstGeom>
          <a:solidFill>
            <a:schemeClr val="accent3">
              <a:lumMod val="25%"/>
            </a:schemeClr>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phic 3">
            <a:hlinkClick r:id="rId4"/>
            <a:extLst>
              <a:ext uri="{FF2B5EF4-FFF2-40B4-BE49-F238E27FC236}">
                <a16:creationId xmlns:a16="http://schemas.microsoft.com/office/drawing/2014/main" id="{9EFC6733-5283-4B94-90A6-D1B77C57A0D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20297" y="5027178"/>
            <a:ext cx="4057277" cy="1429269"/>
          </a:xfrm>
          <a:prstGeom prst="rect">
            <a:avLst/>
          </a:prstGeom>
        </p:spPr>
      </p:pic>
      <p:sp>
        <p:nvSpPr>
          <p:cNvPr id="9" name="TextBox 8">
            <a:extLst>
              <a:ext uri="{FF2B5EF4-FFF2-40B4-BE49-F238E27FC236}">
                <a16:creationId xmlns:a16="http://schemas.microsoft.com/office/drawing/2014/main" id="{BAFE7F12-1FFB-4110-BE7E-D2DD70AC228C}"/>
              </a:ext>
            </a:extLst>
          </p:cNvPr>
          <p:cNvSpPr txBox="1"/>
          <p:nvPr/>
        </p:nvSpPr>
        <p:spPr>
          <a:xfrm>
            <a:off x="-1" y="6611779"/>
            <a:ext cx="8953501" cy="246221"/>
          </a:xfrm>
          <a:prstGeom prst="rect">
            <a:avLst/>
          </a:prstGeom>
          <a:noFill/>
        </p:spPr>
        <p:txBody>
          <a:bodyPr wrap="square" rtlCol="0">
            <a:spAutoFit/>
          </a:bodyPr>
          <a:lstStyle/>
          <a:p>
            <a:r>
              <a:rPr lang="en-GB" sz="1000" dirty="0">
                <a:hlinkClick r:id="rId7"/>
              </a:rPr>
              <a:t>internet</a:t>
            </a:r>
            <a:r>
              <a:rPr lang="en-GB" sz="1000" dirty="0"/>
              <a:t> by Adrien</a:t>
            </a:r>
            <a:r>
              <a:rPr lang="en-US" sz="1000" dirty="0"/>
              <a:t>, </a:t>
            </a:r>
            <a:r>
              <a:rPr lang="en-US" sz="1000" dirty="0">
                <a:hlinkClick r:id="rId8"/>
              </a:rPr>
              <a:t>email</a:t>
            </a:r>
            <a:r>
              <a:rPr lang="en-US" sz="1000" dirty="0"/>
              <a:t> by Gregor </a:t>
            </a:r>
            <a:r>
              <a:rPr lang="en-US" sz="1000" dirty="0" err="1"/>
              <a:t>Cresnar</a:t>
            </a:r>
            <a:r>
              <a:rPr lang="en-US" sz="1000" dirty="0"/>
              <a:t> from the Noun Project, </a:t>
            </a:r>
            <a:r>
              <a:rPr lang="en-US" sz="1000" dirty="0">
                <a:hlinkClick r:id="rId9"/>
              </a:rPr>
              <a:t>CC BY 3.0</a:t>
            </a:r>
            <a:endParaRPr lang="en-GB" sz="1000" dirty="0"/>
          </a:p>
        </p:txBody>
      </p:sp>
      <p:pic>
        <p:nvPicPr>
          <p:cNvPr id="13" name="Picture 12">
            <a:extLst>
              <a:ext uri="{FF2B5EF4-FFF2-40B4-BE49-F238E27FC236}">
                <a16:creationId xmlns:a16="http://schemas.microsoft.com/office/drawing/2014/main" id="{9EF31E7C-B2BA-4EDF-8292-39FC0AD4C77E}"/>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67483" y="5876897"/>
            <a:ext cx="575188" cy="584775"/>
          </a:xfrm>
          <a:prstGeom prst="rect">
            <a:avLst/>
          </a:prstGeom>
          <a:ln>
            <a:noFill/>
          </a:ln>
        </p:spPr>
      </p:pic>
      <p:sp>
        <p:nvSpPr>
          <p:cNvPr id="15" name="TextBox 14">
            <a:extLst>
              <a:ext uri="{FF2B5EF4-FFF2-40B4-BE49-F238E27FC236}">
                <a16:creationId xmlns:a16="http://schemas.microsoft.com/office/drawing/2014/main" id="{F40013C1-D601-4CF7-901D-820ED8EB27A7}"/>
              </a:ext>
            </a:extLst>
          </p:cNvPr>
          <p:cNvSpPr txBox="1"/>
          <p:nvPr/>
        </p:nvSpPr>
        <p:spPr>
          <a:xfrm>
            <a:off x="1110154" y="5855170"/>
            <a:ext cx="5736124" cy="523220"/>
          </a:xfrm>
          <a:prstGeom prst="rect">
            <a:avLst/>
          </a:prstGeom>
          <a:noFill/>
        </p:spPr>
        <p:txBody>
          <a:bodyPr wrap="square" rtlCol="0">
            <a:spAutoFit/>
          </a:bodyPr>
          <a:lstStyle/>
          <a:p>
            <a:r>
              <a:rPr lang="en-GB" sz="2800" dirty="0" err="1"/>
              <a:t>penyuan.hsing</a:t>
            </a:r>
            <a:r>
              <a:rPr lang="en-GB" sz="2800" dirty="0"/>
              <a:t> {at} bristol.ac.uk</a:t>
            </a:r>
          </a:p>
        </p:txBody>
      </p:sp>
      <p:sp>
        <p:nvSpPr>
          <p:cNvPr id="2" name="TextBox 1">
            <a:extLst>
              <a:ext uri="{FF2B5EF4-FFF2-40B4-BE49-F238E27FC236}">
                <a16:creationId xmlns:a16="http://schemas.microsoft.com/office/drawing/2014/main" id="{1AF1F809-57E0-4C93-A89F-78986E228E2C}"/>
              </a:ext>
            </a:extLst>
          </p:cNvPr>
          <p:cNvSpPr txBox="1"/>
          <p:nvPr/>
        </p:nvSpPr>
        <p:spPr>
          <a:xfrm>
            <a:off x="1993041" y="1041594"/>
            <a:ext cx="4967416" cy="1200329"/>
          </a:xfrm>
          <a:prstGeom prst="rect">
            <a:avLst/>
          </a:prstGeom>
          <a:noFill/>
        </p:spPr>
        <p:txBody>
          <a:bodyPr wrap="square" rtlCol="0">
            <a:spAutoFit/>
          </a:bodyPr>
          <a:lstStyle/>
          <a:p>
            <a:pPr algn="ctr"/>
            <a:r>
              <a:rPr lang="en-GB" sz="7200" dirty="0">
                <a:solidFill>
                  <a:schemeClr val="tx2"/>
                </a:solidFill>
              </a:rPr>
              <a:t>thank you</a:t>
            </a:r>
          </a:p>
        </p:txBody>
      </p:sp>
      <p:sp>
        <p:nvSpPr>
          <p:cNvPr id="3" name="TextBox 2">
            <a:extLst>
              <a:ext uri="{FF2B5EF4-FFF2-40B4-BE49-F238E27FC236}">
                <a16:creationId xmlns:a16="http://schemas.microsoft.com/office/drawing/2014/main" id="{453BA08D-E0A4-4237-90C9-5442759187B0}"/>
              </a:ext>
            </a:extLst>
          </p:cNvPr>
          <p:cNvSpPr txBox="1"/>
          <p:nvPr/>
        </p:nvSpPr>
        <p:spPr>
          <a:xfrm>
            <a:off x="170733" y="3451056"/>
            <a:ext cx="11744408" cy="954107"/>
          </a:xfrm>
          <a:prstGeom prst="rect">
            <a:avLst/>
          </a:prstGeom>
          <a:noFill/>
        </p:spPr>
        <p:txBody>
          <a:bodyPr wrap="square" rtlCol="0">
            <a:spAutoFit/>
          </a:bodyPr>
          <a:lstStyle/>
          <a:p>
            <a:r>
              <a:rPr lang="en-GB" sz="2800" dirty="0"/>
              <a:t>most slides and references on Zenodo.org, DOI: </a:t>
            </a:r>
            <a:r>
              <a:rPr lang="en-GB" sz="2800" dirty="0">
                <a:hlinkClick r:id="rId11"/>
              </a:rPr>
              <a:t>10.5281/zenodo.11051128</a:t>
            </a:r>
            <a:endParaRPr lang="en-GB" sz="2800" dirty="0"/>
          </a:p>
        </p:txBody>
      </p:sp>
      <p:sp>
        <p:nvSpPr>
          <p:cNvPr id="16" name="TextBox 15">
            <a:extLst>
              <a:ext uri="{FF2B5EF4-FFF2-40B4-BE49-F238E27FC236}">
                <a16:creationId xmlns:a16="http://schemas.microsoft.com/office/drawing/2014/main" id="{7D50D36F-927C-49A7-8F81-5FCBE4A49013}"/>
              </a:ext>
            </a:extLst>
          </p:cNvPr>
          <p:cNvSpPr txBox="1"/>
          <p:nvPr/>
        </p:nvSpPr>
        <p:spPr>
          <a:xfrm>
            <a:off x="170733" y="4651407"/>
            <a:ext cx="7335138" cy="954107"/>
          </a:xfrm>
          <a:prstGeom prst="rect">
            <a:avLst/>
          </a:prstGeom>
          <a:noFill/>
        </p:spPr>
        <p:txBody>
          <a:bodyPr wrap="square" rtlCol="0">
            <a:spAutoFit/>
          </a:bodyPr>
          <a:lstStyle/>
          <a:p>
            <a:r>
              <a:rPr lang="en-GB" sz="2800" dirty="0"/>
              <a:t>thanks to </a:t>
            </a:r>
            <a:r>
              <a:rPr lang="en-GB" sz="2800" dirty="0" err="1"/>
              <a:t>Shern</a:t>
            </a:r>
            <a:r>
              <a:rPr lang="en-GB" sz="2800" dirty="0"/>
              <a:t> Tee for Speech Schema Filling example</a:t>
            </a:r>
          </a:p>
        </p:txBody>
      </p:sp>
    </p:spTree>
    <p:extLst>
      <p:ext uri="{BB962C8B-B14F-4D97-AF65-F5344CB8AC3E}">
        <p14:creationId xmlns:p14="http://schemas.microsoft.com/office/powerpoint/2010/main" val="141510971"/>
      </p:ext>
    </p:extLst>
  </p:cSld>
  <p:clrMapOvr>
    <a:masterClrMapping/>
  </p:clrMapOvr>
  <mc:AlternateContent xmlns:mc="http://schemas.openxmlformats.org/markup-compatibility/2006" xmlns:p14="http://schemas.microsoft.com/office/powerpoint/2010/main">
    <mc:Choice Requires="p14">
      <p:transition spd="slow" p14:dur="2500">
        <p:push dir="u"/>
      </p:transition>
    </mc:Choice>
    <mc:Fallback xmlns:p="http://schemas.openxmlformats.org/presentationml/2006/main" xmlns:r="http://schemas.openxmlformats.org/officeDocument/2006/relationships" xmlns:a="http://schemas.openxmlformats.org/drawingml/2006/main" xmlns="">
      <p:transition spd="slow">
        <p:push dir="u"/>
      </p:transition>
    </mc:Fallback>
  </mc:AlternateContent>
</p:sld>
</file>

<file path=ppt/slides/slide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0660363"/>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p="http://schemas.openxmlformats.org/presentationml/2006/main" xmlns:r="http://schemas.openxmlformats.org/officeDocument/2006/relationships" xmlns:a="http://schemas.openxmlformats.org/drawingml/2006/main" xmlns="">
      <p:transition spd="slow">
        <p:fade/>
      </p:transition>
    </mc:Fallback>
  </mc:AlternateContent>
</p:sld>
</file>

<file path=ppt/slides/slide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5" name="Picture 4">
            <a:hlinkClick r:id="rId3"/>
            <a:extLst>
              <a:ext uri="{FF2B5EF4-FFF2-40B4-BE49-F238E27FC236}">
                <a16:creationId xmlns:a16="http://schemas.microsoft.com/office/drawing/2014/main" id="{3EE286BE-2E68-4402-ABD2-A2A5BCEE19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56"/>
            <a:ext cx="12192000" cy="6855488"/>
          </a:xfrm>
          <a:prstGeom prst="rect">
            <a:avLst/>
          </a:prstGeom>
        </p:spPr>
      </p:pic>
      <p:sp>
        <p:nvSpPr>
          <p:cNvPr id="6" name="TextBox 5">
            <a:extLst>
              <a:ext uri="{FF2B5EF4-FFF2-40B4-BE49-F238E27FC236}">
                <a16:creationId xmlns:a16="http://schemas.microsoft.com/office/drawing/2014/main" id="{57D1957C-4624-4AF3-B8B8-10B5FE1F0FD8}"/>
              </a:ext>
            </a:extLst>
          </p:cNvPr>
          <p:cNvSpPr txBox="1"/>
          <p:nvPr/>
        </p:nvSpPr>
        <p:spPr>
          <a:xfrm rot="16200000">
            <a:off x="9356683" y="4022683"/>
            <a:ext cx="5393635" cy="276999"/>
          </a:xfrm>
          <a:prstGeom prst="rect">
            <a:avLst/>
          </a:prstGeom>
          <a:noFill/>
        </p:spPr>
        <p:txBody>
          <a:bodyPr wrap="square" rtlCol="0">
            <a:spAutoFit/>
          </a:bodyPr>
          <a:lstStyle/>
          <a:p>
            <a:r>
              <a:rPr lang="en-US" sz="1200" dirty="0">
                <a:solidFill>
                  <a:schemeClr val="bg1"/>
                </a:solidFill>
              </a:rPr>
              <a:t>screenshot of Guo et al. (2024), </a:t>
            </a:r>
            <a:r>
              <a:rPr lang="en-US" sz="1200" dirty="0">
                <a:solidFill>
                  <a:schemeClr val="bg1"/>
                </a:solidFill>
                <a:hlinkClick r:id="rId5"/>
              </a:rPr>
              <a:t>CC BY 4.0</a:t>
            </a:r>
            <a:r>
              <a:rPr lang="en-US" sz="1200" dirty="0">
                <a:solidFill>
                  <a:schemeClr val="bg1"/>
                </a:solidFill>
              </a:rPr>
              <a:t>, from </a:t>
            </a:r>
            <a:r>
              <a:rPr lang="en-US" sz="1200" dirty="0">
                <a:solidFill>
                  <a:schemeClr val="bg1"/>
                </a:solidFill>
                <a:hlinkClick r:id="rId3"/>
              </a:rPr>
              <a:t>archived snapshot</a:t>
            </a:r>
            <a:endParaRPr lang="en-US" sz="1200" dirty="0">
              <a:solidFill>
                <a:schemeClr val="bg1"/>
              </a:solidFill>
            </a:endParaRPr>
          </a:p>
        </p:txBody>
      </p:sp>
    </p:spTree>
    <p:extLst>
      <p:ext uri="{BB962C8B-B14F-4D97-AF65-F5344CB8AC3E}">
        <p14:creationId xmlns:p14="http://schemas.microsoft.com/office/powerpoint/2010/main" val="3629286394"/>
      </p:ext>
    </p:extLst>
  </p:cSld>
  <p:clrMapOvr>
    <a:masterClrMapping/>
  </p:clrMapOvr>
</p:sld>
</file>

<file path=ppt/slides/slide6.xml><?xml version="1.0" encoding="utf-8"?>
<p:sld xmlns:a="http://purl.oclc.org/ooxml/drawingml/main" xmlns:r="http://purl.oclc.org/ooxml/officeDocument/relationships" xmlns:p="http://purl.oclc.org/ooxml/presentationml/main">
  <p:cSld>
    <p:bg>
      <p:bgPr>
        <a:solidFill>
          <a:srgbClr val="FFFF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CC880A-F030-4A17-99B9-2A052167C9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88" y="0"/>
            <a:ext cx="11878024" cy="6858000"/>
          </a:xfrm>
          <a:prstGeom prst="rect">
            <a:avLst/>
          </a:prstGeom>
        </p:spPr>
      </p:pic>
      <p:sp>
        <p:nvSpPr>
          <p:cNvPr id="6" name="TextBox 5">
            <a:extLst>
              <a:ext uri="{FF2B5EF4-FFF2-40B4-BE49-F238E27FC236}">
                <a16:creationId xmlns:a16="http://schemas.microsoft.com/office/drawing/2014/main" id="{6B894266-4A93-49B8-A1AE-F796A10D5CEA}"/>
              </a:ext>
            </a:extLst>
          </p:cNvPr>
          <p:cNvSpPr txBox="1"/>
          <p:nvPr/>
        </p:nvSpPr>
        <p:spPr>
          <a:xfrm>
            <a:off x="7672039" y="6396335"/>
            <a:ext cx="4519961" cy="461665"/>
          </a:xfrm>
          <a:prstGeom prst="rect">
            <a:avLst/>
          </a:prstGeom>
          <a:noFill/>
        </p:spPr>
        <p:txBody>
          <a:bodyPr wrap="square" rtlCol="0">
            <a:spAutoFit/>
          </a:bodyPr>
          <a:lstStyle/>
          <a:p>
            <a:pPr algn="r"/>
            <a:r>
              <a:rPr lang="en-US" sz="1200" dirty="0">
                <a:solidFill>
                  <a:schemeClr val="bg1"/>
                </a:solidFill>
              </a:rPr>
              <a:t>Guo et al. (2024) </a:t>
            </a:r>
            <a:r>
              <a:rPr lang="en-US" sz="1200" i="1" dirty="0">
                <a:solidFill>
                  <a:schemeClr val="bg1"/>
                </a:solidFill>
              </a:rPr>
              <a:t>Frontiers in Cell and Developmental Biology</a:t>
            </a:r>
            <a:r>
              <a:rPr lang="en-US" sz="1200" dirty="0">
                <a:solidFill>
                  <a:schemeClr val="bg1"/>
                </a:solidFill>
              </a:rPr>
              <a:t>, 11, 1339390, </a:t>
            </a:r>
            <a:r>
              <a:rPr lang="en-US" sz="1200" dirty="0">
                <a:solidFill>
                  <a:schemeClr val="bg1"/>
                </a:solidFill>
                <a:hlinkClick r:id="rId4"/>
              </a:rPr>
              <a:t>CC BY 4.0</a:t>
            </a:r>
            <a:r>
              <a:rPr lang="en-US" sz="1200" dirty="0">
                <a:solidFill>
                  <a:schemeClr val="bg1"/>
                </a:solidFill>
              </a:rPr>
              <a:t>: </a:t>
            </a:r>
            <a:r>
              <a:rPr lang="en-US" sz="1200" dirty="0">
                <a:solidFill>
                  <a:schemeClr val="bg1"/>
                </a:solidFill>
                <a:hlinkClick r:id="rId5"/>
              </a:rPr>
              <a:t>10.3389/fcell.2023.1339390</a:t>
            </a:r>
            <a:endParaRPr lang="en-US" sz="1200" dirty="0">
              <a:solidFill>
                <a:schemeClr val="bg1"/>
              </a:solidFill>
            </a:endParaRPr>
          </a:p>
        </p:txBody>
      </p:sp>
    </p:spTree>
    <p:extLst>
      <p:ext uri="{BB962C8B-B14F-4D97-AF65-F5344CB8AC3E}">
        <p14:creationId xmlns:p14="http://schemas.microsoft.com/office/powerpoint/2010/main" val="3451289333"/>
      </p:ext>
    </p:extLst>
  </p:cSld>
  <p:clrMapOvr>
    <a:masterClrMapping/>
  </p:clrMapOvr>
</p:sld>
</file>

<file path=ppt/slides/slide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E607D6D-09A3-4A35-9A19-48FD78B01BA9}"/>
              </a:ext>
            </a:extLst>
          </p:cNvPr>
          <p:cNvSpPr txBox="1"/>
          <p:nvPr/>
        </p:nvSpPr>
        <p:spPr>
          <a:xfrm>
            <a:off x="1470388" y="4357645"/>
            <a:ext cx="7371713" cy="1200329"/>
          </a:xfrm>
          <a:prstGeom prst="rect">
            <a:avLst/>
          </a:prstGeom>
          <a:noFill/>
        </p:spPr>
        <p:txBody>
          <a:bodyPr wrap="square" rtlCol="0">
            <a:spAutoFit/>
          </a:bodyPr>
          <a:lstStyle/>
          <a:p>
            <a:r>
              <a:rPr lang="en-GB" sz="4800" b="1" dirty="0"/>
              <a:t>Nicholas Lo Vecchio</a:t>
            </a:r>
            <a:br>
              <a:rPr lang="en-GB" sz="4800" dirty="0">
                <a:solidFill>
                  <a:schemeClr val="accent4"/>
                </a:solidFill>
              </a:rPr>
            </a:br>
            <a:r>
              <a:rPr lang="en-GB" sz="2400" i="1" dirty="0"/>
              <a:t>in</a:t>
            </a:r>
            <a:r>
              <a:rPr lang="en-GB" sz="2400" dirty="0"/>
              <a:t> “</a:t>
            </a:r>
            <a:r>
              <a:rPr lang="en-US" sz="2400" dirty="0"/>
              <a:t>Unethical academics, AI, and peer review”</a:t>
            </a:r>
            <a:r>
              <a:rPr lang="en-US" sz="2400" b="1" dirty="0">
                <a:solidFill>
                  <a:schemeClr val="tx2"/>
                </a:solidFill>
              </a:rPr>
              <a:t>*</a:t>
            </a:r>
            <a:endParaRPr lang="en-GB" sz="2400" b="1" dirty="0">
              <a:solidFill>
                <a:schemeClr val="tx2"/>
              </a:solidFill>
            </a:endParaRPr>
          </a:p>
        </p:txBody>
      </p:sp>
      <p:sp>
        <p:nvSpPr>
          <p:cNvPr id="10" name="TextBox 9">
            <a:extLst>
              <a:ext uri="{FF2B5EF4-FFF2-40B4-BE49-F238E27FC236}">
                <a16:creationId xmlns:a16="http://schemas.microsoft.com/office/drawing/2014/main" id="{46BDA017-FF8A-4B1B-AB83-1D46771F6434}"/>
              </a:ext>
            </a:extLst>
          </p:cNvPr>
          <p:cNvSpPr txBox="1"/>
          <p:nvPr/>
        </p:nvSpPr>
        <p:spPr>
          <a:xfrm>
            <a:off x="0" y="6581001"/>
            <a:ext cx="5515713" cy="276999"/>
          </a:xfrm>
          <a:prstGeom prst="rect">
            <a:avLst/>
          </a:prstGeom>
          <a:noFill/>
        </p:spPr>
        <p:txBody>
          <a:bodyPr wrap="square" rtlCol="0">
            <a:spAutoFit/>
          </a:bodyPr>
          <a:lstStyle/>
          <a:p>
            <a:r>
              <a:rPr lang="en-GB" sz="1200" b="1" dirty="0">
                <a:solidFill>
                  <a:schemeClr val="accent4"/>
                </a:solidFill>
              </a:rPr>
              <a:t>*</a:t>
            </a:r>
            <a:r>
              <a:rPr lang="en-GB" sz="1200" dirty="0"/>
              <a:t> </a:t>
            </a:r>
            <a:r>
              <a:rPr lang="en-GB" sz="1200" dirty="0">
                <a:hlinkClick r:id="rId4"/>
              </a:rPr>
              <a:t>https://nicospage.eu/unethical-academics-ai-and-peer-review</a:t>
            </a:r>
            <a:r>
              <a:rPr lang="en-GB" sz="1200" dirty="0"/>
              <a:t> </a:t>
            </a:r>
          </a:p>
        </p:txBody>
      </p:sp>
      <p:sp>
        <p:nvSpPr>
          <p:cNvPr id="13" name="TextBox 12">
            <a:extLst>
              <a:ext uri="{FF2B5EF4-FFF2-40B4-BE49-F238E27FC236}">
                <a16:creationId xmlns:a16="http://schemas.microsoft.com/office/drawing/2014/main" id="{AF6BB1B7-C032-49A0-B104-9D0B6E9D515A}"/>
              </a:ext>
            </a:extLst>
          </p:cNvPr>
          <p:cNvSpPr txBox="1"/>
          <p:nvPr/>
        </p:nvSpPr>
        <p:spPr>
          <a:xfrm>
            <a:off x="3883977" y="156174"/>
            <a:ext cx="6854188" cy="3785653"/>
          </a:xfrm>
          <a:prstGeom prst="rect">
            <a:avLst/>
          </a:prstGeom>
          <a:noFill/>
        </p:spPr>
        <p:txBody>
          <a:bodyPr wrap="square" rtlCol="0">
            <a:spAutoFit/>
          </a:bodyPr>
          <a:lstStyle/>
          <a:p>
            <a:r>
              <a:rPr lang="en-GB" sz="4000" dirty="0">
                <a:solidFill>
                  <a:schemeClr val="bg1"/>
                </a:solidFill>
              </a:rPr>
              <a:t>…Instead of tools being enablers of your creativity and what local needs are telling you what to explore, </a:t>
            </a:r>
            <a:r>
              <a:rPr lang="en-GB" sz="4000" b="1" dirty="0">
                <a:solidFill>
                  <a:schemeClr val="bg1"/>
                </a:solidFill>
              </a:rPr>
              <a:t>you are doing what the available tech </a:t>
            </a:r>
            <a:r>
              <a:rPr lang="en-GB" sz="4000" b="1" i="1" dirty="0">
                <a:solidFill>
                  <a:schemeClr val="bg1"/>
                </a:solidFill>
              </a:rPr>
              <a:t>lets</a:t>
            </a:r>
            <a:r>
              <a:rPr lang="en-GB" sz="4000" b="1" dirty="0">
                <a:solidFill>
                  <a:schemeClr val="bg1"/>
                </a:solidFill>
              </a:rPr>
              <a:t> you do</a:t>
            </a:r>
            <a:r>
              <a:rPr lang="en-GB" sz="4000" dirty="0">
                <a:solidFill>
                  <a:schemeClr val="bg1"/>
                </a:solidFill>
              </a:rPr>
              <a:t>…</a:t>
            </a:r>
          </a:p>
        </p:txBody>
      </p:sp>
      <p:grpSp>
        <p:nvGrpSpPr>
          <p:cNvPr id="14" name="Group 13">
            <a:extLst>
              <a:ext uri="{FF2B5EF4-FFF2-40B4-BE49-F238E27FC236}">
                <a16:creationId xmlns:a16="http://schemas.microsoft.com/office/drawing/2014/main" id="{E900857F-77D9-4326-A529-1D74D2FC6864}"/>
              </a:ext>
            </a:extLst>
          </p:cNvPr>
          <p:cNvGrpSpPr/>
          <p:nvPr/>
        </p:nvGrpSpPr>
        <p:grpSpPr>
          <a:xfrm>
            <a:off x="2116182" y="702706"/>
            <a:ext cx="8373291" cy="3239121"/>
            <a:chOff x="3637024" y="1881106"/>
            <a:chExt cx="6694305" cy="2692587"/>
          </a:xfrm>
        </p:grpSpPr>
        <p:sp>
          <p:nvSpPr>
            <p:cNvPr id="6" name="Rounded Rectangular Callout 4">
              <a:extLst>
                <a:ext uri="{FF2B5EF4-FFF2-40B4-BE49-F238E27FC236}">
                  <a16:creationId xmlns:a16="http://schemas.microsoft.com/office/drawing/2014/main" id="{4F40AA4D-7A83-46E3-9612-8E1F049396B1}"/>
                </a:ext>
              </a:extLst>
            </p:cNvPr>
            <p:cNvSpPr/>
            <p:nvPr/>
          </p:nvSpPr>
          <p:spPr>
            <a:xfrm>
              <a:off x="3637024" y="1881106"/>
              <a:ext cx="6694305" cy="2692587"/>
            </a:xfrm>
            <a:prstGeom prst="wedgeRoundRectCallout">
              <a:avLst>
                <a:gd name="adj1" fmla="val -36685"/>
                <a:gd name="adj2" fmla="val 63939"/>
                <a:gd name="adj3" fmla="val 16667"/>
              </a:avLst>
            </a:prstGeom>
            <a:solidFill>
              <a:srgbClr val="92D050"/>
            </a:solidFill>
            <a:ln>
              <a:noFill/>
            </a:ln>
            <a:effectLst>
              <a:outerShdw blurRad="50800" dist="38100" dir="5400000" algn="t" rotWithShape="0">
                <a:prstClr val="black">
                  <a:alpha val="40%"/>
                </a:prstClr>
              </a:outerShdw>
            </a:effec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FF805BA0-AF28-4504-A2EC-F4401A11293B}"/>
                </a:ext>
              </a:extLst>
            </p:cNvPr>
            <p:cNvSpPr txBox="1"/>
            <p:nvPr/>
          </p:nvSpPr>
          <p:spPr>
            <a:xfrm>
              <a:off x="3872007" y="2063301"/>
              <a:ext cx="6224337" cy="2328196"/>
            </a:xfrm>
            <a:prstGeom prst="rect">
              <a:avLst/>
            </a:prstGeom>
            <a:noFill/>
          </p:spPr>
          <p:txBody>
            <a:bodyPr wrap="square" rtlCol="0">
              <a:spAutoFit/>
            </a:bodyPr>
            <a:lstStyle/>
            <a:p>
              <a:r>
                <a:rPr lang="en-GB" sz="4400" dirty="0">
                  <a:solidFill>
                    <a:schemeClr val="bg1"/>
                  </a:solidFill>
                </a:rPr>
                <a:t>…</a:t>
              </a:r>
              <a:r>
                <a:rPr lang="en-US" sz="4400" dirty="0">
                  <a:solidFill>
                    <a:schemeClr val="bg1"/>
                  </a:solidFill>
                </a:rPr>
                <a:t>academics are now using generative AI (</a:t>
              </a:r>
              <a:r>
                <a:rPr lang="en-US" sz="4400" dirty="0" err="1">
                  <a:solidFill>
                    <a:schemeClr val="bg1"/>
                  </a:solidFill>
                </a:rPr>
                <a:t>ChatGPT</a:t>
              </a:r>
              <a:r>
                <a:rPr lang="en-US" sz="4400" dirty="0">
                  <a:solidFill>
                    <a:schemeClr val="bg1"/>
                  </a:solidFill>
                </a:rPr>
                <a:t> or whatever) to </a:t>
              </a:r>
              <a:r>
                <a:rPr lang="en-US" sz="4400" b="1" dirty="0">
                  <a:solidFill>
                    <a:schemeClr val="bg1"/>
                  </a:solidFill>
                </a:rPr>
                <a:t>conduct their peer reviews</a:t>
              </a:r>
              <a:r>
                <a:rPr lang="en-US" sz="4400" dirty="0">
                  <a:solidFill>
                    <a:schemeClr val="bg1"/>
                  </a:solidFill>
                </a:rPr>
                <a:t>.</a:t>
              </a:r>
              <a:endParaRPr lang="en-GB" sz="4400" dirty="0">
                <a:solidFill>
                  <a:schemeClr val="bg1"/>
                </a:solidFill>
              </a:endParaRPr>
            </a:p>
          </p:txBody>
        </p:sp>
      </p:grpSp>
    </p:spTree>
    <p:custDataLst>
      <p:tags r:id="rId1"/>
    </p:custDataLst>
    <p:extLst>
      <p:ext uri="{BB962C8B-B14F-4D97-AF65-F5344CB8AC3E}">
        <p14:creationId xmlns:p14="http://schemas.microsoft.com/office/powerpoint/2010/main" val="321287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
                                          <p:val>
                                            <p:strVal val="#ppt_x"/>
                                          </p:val>
                                        </p:tav>
                                      </p:tavLst>
                                    </p:anim>
                                    <p:anim calcmode="lin" valueType="num">
                                      <p:cBhvr>
                                        <p:cTn id="9" dur="500" fill="hold"/>
                                        <p:tgtEl>
                                          <p:spTgt spid="14"/>
                                        </p:tgtEl>
                                        <p:attrNameLst>
                                          <p:attrName>ppt_y</p:attrName>
                                        </p:attrNameLst>
                                      </p:cBhvr>
                                      <p:tavLst>
                                        <p:tav tm="0%">
                                          <p:val>
                                            <p:strVal val="#ppt_y+.1"/>
                                          </p:val>
                                        </p:tav>
                                        <p:tav tm="1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73479F-A068-43C6-8B0B-C7BAAB07AD58}"/>
              </a:ext>
            </a:extLst>
          </p:cNvPr>
          <p:cNvSpPr txBox="1"/>
          <p:nvPr/>
        </p:nvSpPr>
        <p:spPr>
          <a:xfrm>
            <a:off x="3423634" y="2176529"/>
            <a:ext cx="5344732" cy="1569660"/>
          </a:xfrm>
          <a:prstGeom prst="rect">
            <a:avLst/>
          </a:prstGeom>
          <a:noFill/>
        </p:spPr>
        <p:txBody>
          <a:bodyPr wrap="square" rtlCol="0">
            <a:spAutoFit/>
          </a:bodyPr>
          <a:lstStyle/>
          <a:p>
            <a:pPr algn="ctr"/>
            <a:r>
              <a:rPr lang="en-US" sz="9600" dirty="0"/>
              <a:t>3</a:t>
            </a:r>
          </a:p>
        </p:txBody>
      </p:sp>
    </p:spTree>
    <p:extLst>
      <p:ext uri="{BB962C8B-B14F-4D97-AF65-F5344CB8AC3E}">
        <p14:creationId xmlns:p14="http://schemas.microsoft.com/office/powerpoint/2010/main" val="456336531"/>
      </p:ext>
    </p:extLst>
  </p:cSld>
  <p:clrMapOvr>
    <a:masterClrMapping/>
  </p:clrMapOvr>
</p:sld>
</file>

<file path=ppt/slides/slide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655CE-6C15-4FE8-8083-BFA7787B7A08}"/>
              </a:ext>
            </a:extLst>
          </p:cNvPr>
          <p:cNvSpPr>
            <a:spLocks noGrp="1"/>
          </p:cNvSpPr>
          <p:nvPr>
            <p:ph type="title"/>
          </p:nvPr>
        </p:nvSpPr>
        <p:spPr>
          <a:xfrm>
            <a:off x="0" y="2272937"/>
            <a:ext cx="4044950" cy="4585063"/>
          </a:xfrm>
        </p:spPr>
        <p:txBody>
          <a:bodyPr anchor="ctr">
            <a:noAutofit/>
          </a:bodyPr>
          <a:lstStyle/>
          <a:p>
            <a:pPr algn="ctr"/>
            <a:r>
              <a:rPr lang="en-US" sz="37400" b="0" dirty="0">
                <a:solidFill>
                  <a:schemeClr val="tx1"/>
                </a:solidFill>
              </a:rPr>
              <a:t>1</a:t>
            </a:r>
            <a:endParaRPr lang="en-GB" sz="37400" dirty="0"/>
          </a:p>
        </p:txBody>
      </p:sp>
      <p:sp>
        <p:nvSpPr>
          <p:cNvPr id="3" name="Title 1">
            <a:extLst>
              <a:ext uri="{FF2B5EF4-FFF2-40B4-BE49-F238E27FC236}">
                <a16:creationId xmlns:a16="http://schemas.microsoft.com/office/drawing/2014/main" id="{D87141B6-981B-4D2C-8121-21EF3828E94E}"/>
              </a:ext>
            </a:extLst>
          </p:cNvPr>
          <p:cNvSpPr txBox="1">
            <a:spLocks/>
          </p:cNvSpPr>
          <p:nvPr/>
        </p:nvSpPr>
        <p:spPr>
          <a:xfrm>
            <a:off x="2695484" y="2024743"/>
            <a:ext cx="8669201" cy="1436098"/>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
              </a:lnSpc>
              <a:spcBef>
                <a:spcPct val="0%"/>
              </a:spcBef>
              <a:buNone/>
              <a:defRPr sz="6600" b="1" kern="1200">
                <a:solidFill>
                  <a:schemeClr val="tx2"/>
                </a:solidFill>
                <a:latin typeface="+mj-lt"/>
                <a:ea typeface="+mj-ea"/>
                <a:cs typeface="+mj-cs"/>
              </a:defRPr>
            </a:lvl1pPr>
          </a:lstStyle>
          <a:p>
            <a:pPr algn="ctr"/>
            <a:r>
              <a:rPr lang="en-US" dirty="0">
                <a:solidFill>
                  <a:schemeClr val="bg1"/>
                </a:solidFill>
              </a:rPr>
              <a:t>words matter</a:t>
            </a:r>
            <a:endParaRPr lang="en-GB" dirty="0">
              <a:solidFill>
                <a:schemeClr val="bg1"/>
              </a:solidFill>
            </a:endParaRPr>
          </a:p>
        </p:txBody>
      </p:sp>
    </p:spTree>
    <p:extLst>
      <p:ext uri="{BB962C8B-B14F-4D97-AF65-F5344CB8AC3E}">
        <p14:creationId xmlns:p14="http://schemas.microsoft.com/office/powerpoint/2010/main" val="1972823092"/>
      </p:ext>
    </p:extLst>
  </p:cSld>
  <p:clrMapOvr>
    <a:masterClrMapping/>
  </p:clrMapOvr>
</p:sld>
</file>

<file path=ppt/tags/tag1.xml><?xml version="1.0" encoding="utf-8"?>
<p:tagLst xmlns:a="http://purl.oclc.org/ooxml/drawingml/main" xmlns:r="http://purl.oclc.org/ooxml/officeDocument/relationships" xmlns:p="http://purl.oclc.org/ooxml/presentationml/main">
  <p:tag name="TIMING" val="|9.6|6.7"/>
</p:tagLst>
</file>

<file path=ppt/tags/tag2.xml><?xml version="1.0" encoding="utf-8"?>
<p:tagLst xmlns:a="http://purl.oclc.org/ooxml/drawingml/main" xmlns:r="http://purl.oclc.org/ooxml/officeDocument/relationships" xmlns:p="http://purl.oclc.org/ooxml/presentationml/main">
  <p:tag name="TIMING" val="|9.6|6.7"/>
</p:tagLst>
</file>

<file path=ppt/tags/tag3.xml><?xml version="1.0" encoding="utf-8"?>
<p:tagLst xmlns:a="http://purl.oclc.org/ooxml/drawingml/main" xmlns:r="http://purl.oclc.org/ooxml/officeDocument/relationships" xmlns:p="http://purl.oclc.org/ooxml/presentationml/main">
  <p:tag name="TIMING" val="|9.6|6.7"/>
</p:tagLst>
</file>

<file path=ppt/tags/tag4.xml><?xml version="1.0" encoding="utf-8"?>
<p:tagLst xmlns:a="http://purl.oclc.org/ooxml/drawingml/main" xmlns:r="http://purl.oclc.org/ooxml/officeDocument/relationships" xmlns:p="http://purl.oclc.org/ooxml/presentationml/main">
  <p:tag name="TIMING" val="|9.6|6.7"/>
</p:tagLst>
</file>

<file path=ppt/theme/theme1.xml><?xml version="1.0" encoding="utf-8"?>
<a:theme xmlns:a="http://purl.oclc.org/ooxml/drawingml/main" name="Pen 1">
  <a:themeElements>
    <a:clrScheme name="Pen 1">
      <a:dk1>
        <a:srgbClr val="F0F0F0"/>
      </a:dk1>
      <a:lt1>
        <a:srgbClr val="191919"/>
      </a:lt1>
      <a:dk2>
        <a:srgbClr val="FFC000"/>
      </a:dk2>
      <a:lt2>
        <a:srgbClr val="191919"/>
      </a:lt2>
      <a:accent1>
        <a:srgbClr val="5B9BD5"/>
      </a:accent1>
      <a:accent2>
        <a:srgbClr val="ED7D31"/>
      </a:accent2>
      <a:accent3>
        <a:srgbClr val="F0F0F0"/>
      </a:accent3>
      <a:accent4>
        <a:srgbClr val="FFC000"/>
      </a:accent4>
      <a:accent5>
        <a:srgbClr val="FF5050"/>
      </a:accent5>
      <a:accent6>
        <a:srgbClr val="70AD47"/>
      </a:accent6>
      <a:hlink>
        <a:srgbClr val="0A7DF5"/>
      </a:hlink>
      <a:folHlink>
        <a:srgbClr val="AA5F87"/>
      </a:folHlink>
    </a:clrScheme>
    <a:fontScheme name="Pen 1">
      <a:majorFont>
        <a:latin typeface="Metropolis"/>
        <a:ea typeface="Taipei Sans TC Beta"/>
        <a:cs typeface=""/>
      </a:majorFont>
      <a:minorFont>
        <a:latin typeface="Metropolis"/>
        <a:ea typeface="Taipei Sans TC Beta"/>
        <a:cs typeface=""/>
      </a:minorFont>
    </a:fontScheme>
    <a:fmtScheme name="Office">
      <a:fillStyleLst>
        <a:solidFill>
          <a:schemeClr val="phClr"/>
        </a:solidFill>
        <a:gradFill rotWithShape="1">
          <a:gsLst>
            <a:gs pos="0%">
              <a:schemeClr val="phClr">
                <a:lumMod val="110%"/>
                <a:satMod val="105%"/>
                <a:tint val="67%"/>
              </a:schemeClr>
            </a:gs>
            <a:gs pos="50%">
              <a:schemeClr val="phClr">
                <a:lumMod val="105%"/>
                <a:satMod val="103%"/>
                <a:tint val="73%"/>
              </a:schemeClr>
            </a:gs>
            <a:gs pos="100%">
              <a:schemeClr val="phClr">
                <a:lumMod val="105%"/>
                <a:satMod val="109%"/>
                <a:tint val="81%"/>
              </a:schemeClr>
            </a:gs>
          </a:gsLst>
          <a:lin ang="5400000" scaled="0"/>
        </a:gradFill>
        <a:gradFill rotWithShape="1">
          <a:gsLst>
            <a:gs pos="0%">
              <a:schemeClr val="phClr">
                <a:satMod val="103%"/>
                <a:lumMod val="102%"/>
                <a:tint val="94%"/>
              </a:schemeClr>
            </a:gs>
            <a:gs pos="50%">
              <a:schemeClr val="phClr">
                <a:satMod val="110%"/>
                <a:lumMod val="100%"/>
                <a:shade val="100%"/>
              </a:schemeClr>
            </a:gs>
            <a:gs pos="100%">
              <a:schemeClr val="phClr">
                <a:lumMod val="99%"/>
                <a:satMod val="120%"/>
                <a:shade val="78%"/>
              </a:schemeClr>
            </a:gs>
          </a:gsLst>
          <a:lin ang="5400000" scaled="0"/>
        </a:gradFill>
      </a:fillStyleLst>
      <a:lnStyleLst>
        <a:ln w="6350" cap="flat" cmpd="sng" algn="ctr">
          <a:solidFill>
            <a:schemeClr val="phClr"/>
          </a:solidFill>
          <a:prstDash val="solid"/>
          <a:miter lim="800%"/>
        </a:ln>
        <a:ln w="12700" cap="flat" cmpd="sng" algn="ctr">
          <a:solidFill>
            <a:schemeClr val="phClr"/>
          </a:solidFill>
          <a:prstDash val="solid"/>
          <a:miter lim="800%"/>
        </a:ln>
        <a:ln w="19050" cap="flat" cmpd="sng" algn="ctr">
          <a:solidFill>
            <a:schemeClr val="phClr"/>
          </a:solidFill>
          <a:prstDash val="solid"/>
          <a:miter lim="800%"/>
        </a:ln>
      </a:lnStyleLst>
      <a:effectStyleLst>
        <a:effectStyle>
          <a:effectLst/>
        </a:effectStyle>
        <a:effectStyle>
          <a:effectLst/>
        </a:effectStyle>
        <a:effectStyle>
          <a:effectLst>
            <a:outerShdw blurRad="57150" dist="19050" dir="5400000" algn="ctr" rotWithShape="0">
              <a:srgbClr val="000000">
                <a:alpha val="63%"/>
              </a:srgbClr>
            </a:outerShdw>
          </a:effectLst>
        </a:effectStyle>
      </a:effectStyleLst>
      <a:bgFillStyleLst>
        <a:solidFill>
          <a:schemeClr val="phClr"/>
        </a:solidFill>
        <a:solidFill>
          <a:schemeClr val="phClr">
            <a:tint val="95%"/>
            <a:satMod val="170%"/>
          </a:schemeClr>
        </a:solidFill>
        <a:gradFill rotWithShape="1">
          <a:gsLst>
            <a:gs pos="0%">
              <a:schemeClr val="phClr">
                <a:tint val="93%"/>
                <a:satMod val="150%"/>
                <a:shade val="98%"/>
                <a:lumMod val="102%"/>
              </a:schemeClr>
            </a:gs>
            <a:gs pos="50%">
              <a:schemeClr val="phClr">
                <a:tint val="98%"/>
                <a:satMod val="130%"/>
                <a:shade val="90%"/>
                <a:lumMod val="103%"/>
              </a:schemeClr>
            </a:gs>
            <a:gs pos="100%">
              <a:schemeClr val="phClr">
                <a:shade val="63%"/>
                <a:satMod val="12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purl.oclc.org/ooxml/drawingml/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
                <a:satMod val="105%"/>
                <a:tint val="67%"/>
              </a:schemeClr>
            </a:gs>
            <a:gs pos="50%">
              <a:schemeClr val="phClr">
                <a:lumMod val="105%"/>
                <a:satMod val="103%"/>
                <a:tint val="73%"/>
              </a:schemeClr>
            </a:gs>
            <a:gs pos="100%">
              <a:schemeClr val="phClr">
                <a:lumMod val="105%"/>
                <a:satMod val="109%"/>
                <a:tint val="81%"/>
              </a:schemeClr>
            </a:gs>
          </a:gsLst>
          <a:lin ang="5400000" scaled="0"/>
        </a:gradFill>
        <a:gradFill rotWithShape="1">
          <a:gsLst>
            <a:gs pos="0%">
              <a:schemeClr val="phClr">
                <a:satMod val="103%"/>
                <a:lumMod val="102%"/>
                <a:tint val="94%"/>
              </a:schemeClr>
            </a:gs>
            <a:gs pos="50%">
              <a:schemeClr val="phClr">
                <a:satMod val="110%"/>
                <a:lumMod val="100%"/>
                <a:shade val="100%"/>
              </a:schemeClr>
            </a:gs>
            <a:gs pos="100%">
              <a:schemeClr val="phClr">
                <a:lumMod val="99%"/>
                <a:satMod val="120%"/>
                <a:shade val="78%"/>
              </a:schemeClr>
            </a:gs>
          </a:gsLst>
          <a:lin ang="5400000" scaled="0"/>
        </a:gradFill>
      </a:fillStyleLst>
      <a:lnStyleLst>
        <a:ln w="6350" cap="flat" cmpd="sng" algn="ctr">
          <a:solidFill>
            <a:schemeClr val="phClr"/>
          </a:solidFill>
          <a:prstDash val="solid"/>
          <a:miter lim="800%"/>
        </a:ln>
        <a:ln w="12700" cap="flat" cmpd="sng" algn="ctr">
          <a:solidFill>
            <a:schemeClr val="phClr"/>
          </a:solidFill>
          <a:prstDash val="solid"/>
          <a:miter lim="800%"/>
        </a:ln>
        <a:ln w="19050" cap="flat" cmpd="sng" algn="ctr">
          <a:solidFill>
            <a:schemeClr val="phClr"/>
          </a:solidFill>
          <a:prstDash val="solid"/>
          <a:miter lim="800%"/>
        </a:ln>
      </a:lnStyleLst>
      <a:effectStyleLst>
        <a:effectStyle>
          <a:effectLst/>
        </a:effectStyle>
        <a:effectStyle>
          <a:effectLst/>
        </a:effectStyle>
        <a:effectStyle>
          <a:effectLst>
            <a:outerShdw blurRad="57150" dist="19050" dir="5400000" algn="ctr" rotWithShape="0">
              <a:srgbClr val="000000">
                <a:alpha val="63%"/>
              </a:srgbClr>
            </a:outerShdw>
          </a:effectLst>
        </a:effectStyle>
      </a:effectStyleLst>
      <a:bgFillStyleLst>
        <a:solidFill>
          <a:schemeClr val="phClr"/>
        </a:solidFill>
        <a:solidFill>
          <a:schemeClr val="phClr">
            <a:tint val="95%"/>
            <a:satMod val="170%"/>
          </a:schemeClr>
        </a:solidFill>
        <a:gradFill rotWithShape="1">
          <a:gsLst>
            <a:gs pos="0%">
              <a:schemeClr val="phClr">
                <a:tint val="93%"/>
                <a:satMod val="150%"/>
                <a:shade val="98%"/>
                <a:lumMod val="102%"/>
              </a:schemeClr>
            </a:gs>
            <a:gs pos="50%">
              <a:schemeClr val="phClr">
                <a:tint val="98%"/>
                <a:satMod val="130%"/>
                <a:shade val="90%"/>
                <a:lumMod val="103%"/>
              </a:schemeClr>
            </a:gs>
            <a:gs pos="100%">
              <a:schemeClr val="phClr">
                <a:shade val="63%"/>
                <a:satMod val="12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purl.oclc.org/ooxml/officeDocument/extendedProperties" xmlns:vt="http://purl.oclc.org/ooxml/officeDocument/docPropsVTypes">
  <TotalTime>4882</TotalTime>
  <Words>2465</Words>
  <Application>Microsoft Office PowerPoint</Application>
  <PresentationFormat>Widescreen</PresentationFormat>
  <Paragraphs>198</Paragraphs>
  <Slides>37</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Calibri</vt:lpstr>
      <vt:lpstr>Metropolis</vt:lpstr>
      <vt:lpstr>Arial</vt:lpstr>
      <vt:lpstr>Pen 1</vt:lpstr>
      <vt:lpstr>“AI” is not the problem –  implications for institutions &amp; reproducibility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vt:lpstr>
      <vt:lpstr>PowerPoint Presentation</vt:lpstr>
      <vt:lpstr>PowerPoint Presentation</vt:lpstr>
      <vt:lpstr>PowerPoint Presentation</vt:lpstr>
      <vt:lpstr>PowerPoint Presentation</vt:lpstr>
      <vt:lpstr>2</vt:lpstr>
      <vt:lpstr>an example</vt:lpstr>
      <vt:lpstr>PowerPoint Presentation</vt:lpstr>
      <vt:lpstr>PowerPoint Presentation</vt:lpstr>
      <vt:lpstr>PowerPoint Presentation</vt:lpstr>
      <vt:lpstr>PowerPoint Presentation</vt:lpstr>
      <vt:lpstr>PowerPoint Presentation</vt:lpstr>
      <vt:lpstr>what does science have to do with it?</vt:lpstr>
      <vt:lpstr>PowerPoint Presentation</vt:lpstr>
      <vt:lpstr>PowerPoint Presentation</vt:lpstr>
      <vt:lpstr>PowerPoint Presentation</vt:lpstr>
      <vt:lpstr>PowerPoint Presentation</vt:lpstr>
      <vt:lpstr>PowerPoint Presentation</vt:lpstr>
      <vt:lpstr>PowerPoint Presentation</vt:lpstr>
      <vt:lpstr>3</vt:lpstr>
      <vt:lpstr>PowerPoint Presentation</vt:lpstr>
      <vt:lpstr>PowerPoint Presentation</vt:lpstr>
      <vt:lpstr>PowerPoint Presentation</vt:lpstr>
      <vt:lpstr>let’s support existing open science</vt:lpstr>
      <vt:lpstr>AI didn’t create these problems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critical role of open source for open research</dc:title>
  <dc:creator>Pen-Yuan Hsing;Jennifer Ding</dc:creator>
  <cp:lastModifiedBy>Pen-Yuan Hsing</cp:lastModifiedBy>
  <cp:revision>351</cp:revision>
  <dcterms:created xsi:type="dcterms:W3CDTF">2021-03-16T13:53:03Z</dcterms:created>
  <dcterms:modified xsi:type="dcterms:W3CDTF">2024-06-27T19:27:28Z</dcterms:modified>
</cp:coreProperties>
</file>