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0" r:id="rId3"/>
  </p:sldMasterIdLst>
  <p:notesMasterIdLst>
    <p:notesMasterId r:id="rId35"/>
  </p:notesMasterIdLst>
  <p:sldIdLst>
    <p:sldId id="256" r:id="rId4"/>
    <p:sldId id="379" r:id="rId5"/>
    <p:sldId id="281" r:id="rId6"/>
    <p:sldId id="284" r:id="rId7"/>
    <p:sldId id="288" r:id="rId8"/>
    <p:sldId id="314" r:id="rId9"/>
    <p:sldId id="301" r:id="rId10"/>
    <p:sldId id="334" r:id="rId11"/>
    <p:sldId id="338" r:id="rId12"/>
    <p:sldId id="336" r:id="rId13"/>
    <p:sldId id="337" r:id="rId14"/>
    <p:sldId id="310" r:id="rId15"/>
    <p:sldId id="325" r:id="rId16"/>
    <p:sldId id="331" r:id="rId17"/>
    <p:sldId id="330" r:id="rId18"/>
    <p:sldId id="333" r:id="rId19"/>
    <p:sldId id="311" r:id="rId20"/>
    <p:sldId id="339" r:id="rId21"/>
    <p:sldId id="363" r:id="rId22"/>
    <p:sldId id="341" r:id="rId23"/>
    <p:sldId id="349" r:id="rId24"/>
    <p:sldId id="344" r:id="rId25"/>
    <p:sldId id="312" r:id="rId26"/>
    <p:sldId id="350" r:id="rId27"/>
    <p:sldId id="351" r:id="rId28"/>
    <p:sldId id="352" r:id="rId29"/>
    <p:sldId id="353" r:id="rId30"/>
    <p:sldId id="355" r:id="rId31"/>
    <p:sldId id="364" r:id="rId32"/>
    <p:sldId id="358" r:id="rId33"/>
    <p:sldId id="36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1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33"/>
    <p:restoredTop sz="62363" autoAdjust="0"/>
  </p:normalViewPr>
  <p:slideViewPr>
    <p:cSldViewPr snapToGrid="0" snapToObjects="1" showGuides="1">
      <p:cViewPr varScale="1">
        <p:scale>
          <a:sx n="45" d="100"/>
          <a:sy n="45" d="100"/>
        </p:scale>
        <p:origin x="1572" y="42"/>
      </p:cViewPr>
      <p:guideLst>
        <p:guide orient="horz" pos="3216"/>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inhard Kettler" userId="429f6bca-a620-45f5-b93a-943a3a3240c5" providerId="ADAL" clId="{98B4F38B-B7AF-43EE-94D7-47F0E2D71DC0}"/>
    <pc:docChg chg="undo custSel addSld delSld modSld sldOrd">
      <pc:chgData name="Meinhard Kettler" userId="429f6bca-a620-45f5-b93a-943a3a3240c5" providerId="ADAL" clId="{98B4F38B-B7AF-43EE-94D7-47F0E2D71DC0}" dt="2022-09-08T08:40:10.039" v="424"/>
      <pc:docMkLst>
        <pc:docMk/>
      </pc:docMkLst>
      <pc:sldChg chg="modSp mod">
        <pc:chgData name="Meinhard Kettler" userId="429f6bca-a620-45f5-b93a-943a3a3240c5" providerId="ADAL" clId="{98B4F38B-B7AF-43EE-94D7-47F0E2D71DC0}" dt="2022-09-02T16:17:43.627" v="104" actId="20577"/>
        <pc:sldMkLst>
          <pc:docMk/>
          <pc:sldMk cId="850407318" sldId="256"/>
        </pc:sldMkLst>
        <pc:spChg chg="mod">
          <ac:chgData name="Meinhard Kettler" userId="429f6bca-a620-45f5-b93a-943a3a3240c5" providerId="ADAL" clId="{98B4F38B-B7AF-43EE-94D7-47F0E2D71DC0}" dt="2022-09-02T16:17:43.627" v="104" actId="20577"/>
          <ac:spMkLst>
            <pc:docMk/>
            <pc:sldMk cId="850407318" sldId="256"/>
            <ac:spMk id="2" creationId="{00000000-0000-0000-0000-000000000000}"/>
          </ac:spMkLst>
        </pc:spChg>
        <pc:spChg chg="mod">
          <ac:chgData name="Meinhard Kettler" userId="429f6bca-a620-45f5-b93a-943a3a3240c5" providerId="ADAL" clId="{98B4F38B-B7AF-43EE-94D7-47F0E2D71DC0}" dt="2022-09-02T16:15:49.059" v="33"/>
          <ac:spMkLst>
            <pc:docMk/>
            <pc:sldMk cId="850407318" sldId="256"/>
            <ac:spMk id="3" creationId="{00000000-0000-0000-0000-000000000000}"/>
          </ac:spMkLst>
        </pc:spChg>
      </pc:sldChg>
      <pc:sldChg chg="modSp mod">
        <pc:chgData name="Meinhard Kettler" userId="429f6bca-a620-45f5-b93a-943a3a3240c5" providerId="ADAL" clId="{98B4F38B-B7AF-43EE-94D7-47F0E2D71DC0}" dt="2022-09-02T16:30:02.158" v="296" actId="207"/>
        <pc:sldMkLst>
          <pc:docMk/>
          <pc:sldMk cId="1221830650" sldId="281"/>
        </pc:sldMkLst>
        <pc:spChg chg="mod">
          <ac:chgData name="Meinhard Kettler" userId="429f6bca-a620-45f5-b93a-943a3a3240c5" providerId="ADAL" clId="{98B4F38B-B7AF-43EE-94D7-47F0E2D71DC0}" dt="2022-09-02T16:30:02.158" v="296" actId="207"/>
          <ac:spMkLst>
            <pc:docMk/>
            <pc:sldMk cId="1221830650" sldId="281"/>
            <ac:spMk id="5" creationId="{00000000-0000-0000-0000-000000000000}"/>
          </ac:spMkLst>
        </pc:spChg>
      </pc:sldChg>
      <pc:sldChg chg="del">
        <pc:chgData name="Meinhard Kettler" userId="429f6bca-a620-45f5-b93a-943a3a3240c5" providerId="ADAL" clId="{98B4F38B-B7AF-43EE-94D7-47F0E2D71DC0}" dt="2022-09-02T14:28:53.319" v="8" actId="47"/>
        <pc:sldMkLst>
          <pc:docMk/>
          <pc:sldMk cId="987250733" sldId="287"/>
        </pc:sldMkLst>
      </pc:sldChg>
      <pc:sldChg chg="delSp modSp mod">
        <pc:chgData name="Meinhard Kettler" userId="429f6bca-a620-45f5-b93a-943a3a3240c5" providerId="ADAL" clId="{98B4F38B-B7AF-43EE-94D7-47F0E2D71DC0}" dt="2022-09-07T22:32:33.583" v="299" actId="478"/>
        <pc:sldMkLst>
          <pc:docMk/>
          <pc:sldMk cId="1403485975" sldId="288"/>
        </pc:sldMkLst>
        <pc:spChg chg="del mod">
          <ac:chgData name="Meinhard Kettler" userId="429f6bca-a620-45f5-b93a-943a3a3240c5" providerId="ADAL" clId="{98B4F38B-B7AF-43EE-94D7-47F0E2D71DC0}" dt="2022-09-07T22:32:33.583" v="299" actId="478"/>
          <ac:spMkLst>
            <pc:docMk/>
            <pc:sldMk cId="1403485975" sldId="288"/>
            <ac:spMk id="6" creationId="{00000000-0000-0000-0000-000000000000}"/>
          </ac:spMkLst>
        </pc:spChg>
      </pc:sldChg>
      <pc:sldChg chg="del modNotesTx">
        <pc:chgData name="Meinhard Kettler" userId="429f6bca-a620-45f5-b93a-943a3a3240c5" providerId="ADAL" clId="{98B4F38B-B7AF-43EE-94D7-47F0E2D71DC0}" dt="2022-09-07T22:35:38.328" v="301" actId="47"/>
        <pc:sldMkLst>
          <pc:docMk/>
          <pc:sldMk cId="1019479975" sldId="296"/>
        </pc:sldMkLst>
      </pc:sldChg>
      <pc:sldChg chg="del">
        <pc:chgData name="Meinhard Kettler" userId="429f6bca-a620-45f5-b93a-943a3a3240c5" providerId="ADAL" clId="{98B4F38B-B7AF-43EE-94D7-47F0E2D71DC0}" dt="2022-09-07T22:37:11.275" v="313" actId="47"/>
        <pc:sldMkLst>
          <pc:docMk/>
          <pc:sldMk cId="759800540" sldId="297"/>
        </pc:sldMkLst>
      </pc:sldChg>
      <pc:sldChg chg="modNotesTx">
        <pc:chgData name="Meinhard Kettler" userId="429f6bca-a620-45f5-b93a-943a3a3240c5" providerId="ADAL" clId="{98B4F38B-B7AF-43EE-94D7-47F0E2D71DC0}" dt="2022-09-07T22:36:56.696" v="312" actId="5793"/>
        <pc:sldMkLst>
          <pc:docMk/>
          <pc:sldMk cId="314898208" sldId="301"/>
        </pc:sldMkLst>
      </pc:sldChg>
      <pc:sldChg chg="del">
        <pc:chgData name="Meinhard Kettler" userId="429f6bca-a620-45f5-b93a-943a3a3240c5" providerId="ADAL" clId="{98B4F38B-B7AF-43EE-94D7-47F0E2D71DC0}" dt="2022-09-07T22:51:10.555" v="320" actId="47"/>
        <pc:sldMkLst>
          <pc:docMk/>
          <pc:sldMk cId="1244530475" sldId="313"/>
        </pc:sldMkLst>
      </pc:sldChg>
      <pc:sldChg chg="modSp mod ord">
        <pc:chgData name="Meinhard Kettler" userId="429f6bca-a620-45f5-b93a-943a3a3240c5" providerId="ADAL" clId="{98B4F38B-B7AF-43EE-94D7-47F0E2D71DC0}" dt="2022-09-02T16:24:41.735" v="292" actId="12"/>
        <pc:sldMkLst>
          <pc:docMk/>
          <pc:sldMk cId="725831153" sldId="314"/>
        </pc:sldMkLst>
        <pc:spChg chg="mod">
          <ac:chgData name="Meinhard Kettler" userId="429f6bca-a620-45f5-b93a-943a3a3240c5" providerId="ADAL" clId="{98B4F38B-B7AF-43EE-94D7-47F0E2D71DC0}" dt="2022-09-02T16:24:41.735" v="292" actId="12"/>
          <ac:spMkLst>
            <pc:docMk/>
            <pc:sldMk cId="725831153" sldId="314"/>
            <ac:spMk id="3" creationId="{00000000-0000-0000-0000-000000000000}"/>
          </ac:spMkLst>
        </pc:spChg>
      </pc:sldChg>
      <pc:sldChg chg="del">
        <pc:chgData name="Meinhard Kettler" userId="429f6bca-a620-45f5-b93a-943a3a3240c5" providerId="ADAL" clId="{98B4F38B-B7AF-43EE-94D7-47F0E2D71DC0}" dt="2022-09-07T22:56:07.816" v="324" actId="47"/>
        <pc:sldMkLst>
          <pc:docMk/>
          <pc:sldMk cId="2000161897" sldId="321"/>
        </pc:sldMkLst>
      </pc:sldChg>
      <pc:sldChg chg="del">
        <pc:chgData name="Meinhard Kettler" userId="429f6bca-a620-45f5-b93a-943a3a3240c5" providerId="ADAL" clId="{98B4F38B-B7AF-43EE-94D7-47F0E2D71DC0}" dt="2022-09-07T22:41:31.659" v="314" actId="47"/>
        <pc:sldMkLst>
          <pc:docMk/>
          <pc:sldMk cId="1846018816" sldId="322"/>
        </pc:sldMkLst>
      </pc:sldChg>
      <pc:sldChg chg="add del">
        <pc:chgData name="Meinhard Kettler" userId="429f6bca-a620-45f5-b93a-943a3a3240c5" providerId="ADAL" clId="{98B4F38B-B7AF-43EE-94D7-47F0E2D71DC0}" dt="2022-09-07T22:55:08.527" v="323" actId="47"/>
        <pc:sldMkLst>
          <pc:docMk/>
          <pc:sldMk cId="949241679" sldId="333"/>
        </pc:sldMkLst>
      </pc:sldChg>
      <pc:sldChg chg="addSp delSp modSp mod ord">
        <pc:chgData name="Meinhard Kettler" userId="429f6bca-a620-45f5-b93a-943a3a3240c5" providerId="ADAL" clId="{98B4F38B-B7AF-43EE-94D7-47F0E2D71DC0}" dt="2022-09-08T08:40:10.039" v="424"/>
        <pc:sldMkLst>
          <pc:docMk/>
          <pc:sldMk cId="1064921934" sldId="338"/>
        </pc:sldMkLst>
        <pc:spChg chg="mod">
          <ac:chgData name="Meinhard Kettler" userId="429f6bca-a620-45f5-b93a-943a3a3240c5" providerId="ADAL" clId="{98B4F38B-B7AF-43EE-94D7-47F0E2D71DC0}" dt="2022-09-08T08:36:20.386" v="402" actId="20577"/>
          <ac:spMkLst>
            <pc:docMk/>
            <pc:sldMk cId="1064921934" sldId="338"/>
            <ac:spMk id="2" creationId="{00000000-0000-0000-0000-000000000000}"/>
          </ac:spMkLst>
        </pc:spChg>
        <pc:spChg chg="mod ord">
          <ac:chgData name="Meinhard Kettler" userId="429f6bca-a620-45f5-b93a-943a3a3240c5" providerId="ADAL" clId="{98B4F38B-B7AF-43EE-94D7-47F0E2D71DC0}" dt="2022-09-08T08:38:55.777" v="416" actId="5793"/>
          <ac:spMkLst>
            <pc:docMk/>
            <pc:sldMk cId="1064921934" sldId="338"/>
            <ac:spMk id="3" creationId="{00000000-0000-0000-0000-000000000000}"/>
          </ac:spMkLst>
        </pc:spChg>
        <pc:spChg chg="del mod">
          <ac:chgData name="Meinhard Kettler" userId="429f6bca-a620-45f5-b93a-943a3a3240c5" providerId="ADAL" clId="{98B4F38B-B7AF-43EE-94D7-47F0E2D71DC0}" dt="2022-09-08T08:39:16.388" v="418"/>
          <ac:spMkLst>
            <pc:docMk/>
            <pc:sldMk cId="1064921934" sldId="338"/>
            <ac:spMk id="5" creationId="{00000000-0000-0000-0000-000000000000}"/>
          </ac:spMkLst>
        </pc:spChg>
        <pc:picChg chg="ord">
          <ac:chgData name="Meinhard Kettler" userId="429f6bca-a620-45f5-b93a-943a3a3240c5" providerId="ADAL" clId="{98B4F38B-B7AF-43EE-94D7-47F0E2D71DC0}" dt="2022-09-08T08:36:12.620" v="400" actId="167"/>
          <ac:picMkLst>
            <pc:docMk/>
            <pc:sldMk cId="1064921934" sldId="338"/>
            <ac:picMk id="4" creationId="{00000000-0000-0000-0000-000000000000}"/>
          </ac:picMkLst>
        </pc:picChg>
        <pc:picChg chg="add mod">
          <ac:chgData name="Meinhard Kettler" userId="429f6bca-a620-45f5-b93a-943a3a3240c5" providerId="ADAL" clId="{98B4F38B-B7AF-43EE-94D7-47F0E2D71DC0}" dt="2022-09-08T08:39:45.742" v="422" actId="1076"/>
          <ac:picMkLst>
            <pc:docMk/>
            <pc:sldMk cId="1064921934" sldId="338"/>
            <ac:picMk id="9" creationId="{91C346D5-1A24-34FC-47C1-88450CADB2B0}"/>
          </ac:picMkLst>
        </pc:picChg>
      </pc:sldChg>
      <pc:sldChg chg="del">
        <pc:chgData name="Meinhard Kettler" userId="429f6bca-a620-45f5-b93a-943a3a3240c5" providerId="ADAL" clId="{98B4F38B-B7AF-43EE-94D7-47F0E2D71DC0}" dt="2022-09-02T14:23:20.885" v="0" actId="47"/>
        <pc:sldMkLst>
          <pc:docMk/>
          <pc:sldMk cId="1249798697" sldId="340"/>
        </pc:sldMkLst>
      </pc:sldChg>
      <pc:sldChg chg="del">
        <pc:chgData name="Meinhard Kettler" userId="429f6bca-a620-45f5-b93a-943a3a3240c5" providerId="ADAL" clId="{98B4F38B-B7AF-43EE-94D7-47F0E2D71DC0}" dt="2022-09-07T22:57:07.880" v="325" actId="47"/>
        <pc:sldMkLst>
          <pc:docMk/>
          <pc:sldMk cId="551484587" sldId="342"/>
        </pc:sldMkLst>
      </pc:sldChg>
      <pc:sldChg chg="del">
        <pc:chgData name="Meinhard Kettler" userId="429f6bca-a620-45f5-b93a-943a3a3240c5" providerId="ADAL" clId="{98B4F38B-B7AF-43EE-94D7-47F0E2D71DC0}" dt="2022-09-02T14:23:54.239" v="4" actId="47"/>
        <pc:sldMkLst>
          <pc:docMk/>
          <pc:sldMk cId="1651474049" sldId="343"/>
        </pc:sldMkLst>
      </pc:sldChg>
      <pc:sldChg chg="del">
        <pc:chgData name="Meinhard Kettler" userId="429f6bca-a620-45f5-b93a-943a3a3240c5" providerId="ADAL" clId="{98B4F38B-B7AF-43EE-94D7-47F0E2D71DC0}" dt="2022-09-02T14:23:55.955" v="5" actId="47"/>
        <pc:sldMkLst>
          <pc:docMk/>
          <pc:sldMk cId="948777576" sldId="347"/>
        </pc:sldMkLst>
      </pc:sldChg>
      <pc:sldChg chg="del">
        <pc:chgData name="Meinhard Kettler" userId="429f6bca-a620-45f5-b93a-943a3a3240c5" providerId="ADAL" clId="{98B4F38B-B7AF-43EE-94D7-47F0E2D71DC0}" dt="2022-09-02T14:23:58.180" v="6" actId="47"/>
        <pc:sldMkLst>
          <pc:docMk/>
          <pc:sldMk cId="1689800783" sldId="348"/>
        </pc:sldMkLst>
      </pc:sldChg>
      <pc:sldChg chg="modSp mod">
        <pc:chgData name="Meinhard Kettler" userId="429f6bca-a620-45f5-b93a-943a3a3240c5" providerId="ADAL" clId="{98B4F38B-B7AF-43EE-94D7-47F0E2D71DC0}" dt="2022-09-02T14:24:05.573" v="7" actId="207"/>
        <pc:sldMkLst>
          <pc:docMk/>
          <pc:sldMk cId="855579888" sldId="349"/>
        </pc:sldMkLst>
        <pc:spChg chg="mod">
          <ac:chgData name="Meinhard Kettler" userId="429f6bca-a620-45f5-b93a-943a3a3240c5" providerId="ADAL" clId="{98B4F38B-B7AF-43EE-94D7-47F0E2D71DC0}" dt="2022-09-02T14:24:05.573" v="7" actId="207"/>
          <ac:spMkLst>
            <pc:docMk/>
            <pc:sldMk cId="855579888" sldId="349"/>
            <ac:spMk id="179" creationId="{00000000-0000-0000-0000-000000000000}"/>
          </ac:spMkLst>
        </pc:spChg>
      </pc:sldChg>
      <pc:sldChg chg="add del">
        <pc:chgData name="Meinhard Kettler" userId="429f6bca-a620-45f5-b93a-943a3a3240c5" providerId="ADAL" clId="{98B4F38B-B7AF-43EE-94D7-47F0E2D71DC0}" dt="2022-09-07T22:48:40.695" v="316" actId="47"/>
        <pc:sldMkLst>
          <pc:docMk/>
          <pc:sldMk cId="1419429563" sldId="355"/>
        </pc:sldMkLst>
      </pc:sldChg>
      <pc:sldChg chg="del">
        <pc:chgData name="Meinhard Kettler" userId="429f6bca-a620-45f5-b93a-943a3a3240c5" providerId="ADAL" clId="{98B4F38B-B7AF-43EE-94D7-47F0E2D71DC0}" dt="2022-09-07T22:49:14.714" v="317" actId="47"/>
        <pc:sldMkLst>
          <pc:docMk/>
          <pc:sldMk cId="700066722" sldId="357"/>
        </pc:sldMkLst>
      </pc:sldChg>
      <pc:sldChg chg="del">
        <pc:chgData name="Meinhard Kettler" userId="429f6bca-a620-45f5-b93a-943a3a3240c5" providerId="ADAL" clId="{98B4F38B-B7AF-43EE-94D7-47F0E2D71DC0}" dt="2022-09-02T14:23:22.120" v="1" actId="47"/>
        <pc:sldMkLst>
          <pc:docMk/>
          <pc:sldMk cId="1285013597" sldId="361"/>
        </pc:sldMkLst>
      </pc:sldChg>
      <pc:sldChg chg="del">
        <pc:chgData name="Meinhard Kettler" userId="429f6bca-a620-45f5-b93a-943a3a3240c5" providerId="ADAL" clId="{98B4F38B-B7AF-43EE-94D7-47F0E2D71DC0}" dt="2022-09-02T14:23:23.794" v="2" actId="47"/>
        <pc:sldMkLst>
          <pc:docMk/>
          <pc:sldMk cId="608326291" sldId="362"/>
        </pc:sldMkLst>
      </pc:sldChg>
      <pc:sldChg chg="modSp mod">
        <pc:chgData name="Meinhard Kettler" userId="429f6bca-a620-45f5-b93a-943a3a3240c5" providerId="ADAL" clId="{98B4F38B-B7AF-43EE-94D7-47F0E2D71DC0}" dt="2022-09-02T14:23:33.662" v="3" actId="207"/>
        <pc:sldMkLst>
          <pc:docMk/>
          <pc:sldMk cId="1691092041" sldId="363"/>
        </pc:sldMkLst>
        <pc:spChg chg="mod">
          <ac:chgData name="Meinhard Kettler" userId="429f6bca-a620-45f5-b93a-943a3a3240c5" providerId="ADAL" clId="{98B4F38B-B7AF-43EE-94D7-47F0E2D71DC0}" dt="2022-09-02T14:23:33.662" v="3" actId="207"/>
          <ac:spMkLst>
            <pc:docMk/>
            <pc:sldMk cId="1691092041" sldId="363"/>
            <ac:spMk id="153" creationId="{00000000-0000-0000-0000-000000000000}"/>
          </ac:spMkLst>
        </pc:spChg>
      </pc:sldChg>
      <pc:sldChg chg="del">
        <pc:chgData name="Meinhard Kettler" userId="429f6bca-a620-45f5-b93a-943a3a3240c5" providerId="ADAL" clId="{98B4F38B-B7AF-43EE-94D7-47F0E2D71DC0}" dt="2022-09-07T22:50:23.019" v="319" actId="47"/>
        <pc:sldMkLst>
          <pc:docMk/>
          <pc:sldMk cId="1562865585" sldId="365"/>
        </pc:sldMkLst>
      </pc:sldChg>
      <pc:sldChg chg="del">
        <pc:chgData name="Meinhard Kettler" userId="429f6bca-a620-45f5-b93a-943a3a3240c5" providerId="ADAL" clId="{98B4F38B-B7AF-43EE-94D7-47F0E2D71DC0}" dt="2022-09-07T22:50:13.459" v="318" actId="47"/>
        <pc:sldMkLst>
          <pc:docMk/>
          <pc:sldMk cId="654383978" sldId="375"/>
        </pc:sldMkLst>
      </pc:sldChg>
      <pc:sldChg chg="del">
        <pc:chgData name="Meinhard Kettler" userId="429f6bca-a620-45f5-b93a-943a3a3240c5" providerId="ADAL" clId="{98B4F38B-B7AF-43EE-94D7-47F0E2D71DC0}" dt="2022-09-07T22:52:54.979" v="321" actId="47"/>
        <pc:sldMkLst>
          <pc:docMk/>
          <pc:sldMk cId="203825204" sldId="378"/>
        </pc:sldMkLst>
      </pc:sldChg>
      <pc:sldChg chg="modSp new mod ord">
        <pc:chgData name="Meinhard Kettler" userId="429f6bca-a620-45f5-b93a-943a3a3240c5" providerId="ADAL" clId="{98B4F38B-B7AF-43EE-94D7-47F0E2D71DC0}" dt="2022-09-08T08:09:59.306" v="365" actId="20577"/>
        <pc:sldMkLst>
          <pc:docMk/>
          <pc:sldMk cId="2367583750" sldId="379"/>
        </pc:sldMkLst>
        <pc:spChg chg="mod">
          <ac:chgData name="Meinhard Kettler" userId="429f6bca-a620-45f5-b93a-943a3a3240c5" providerId="ADAL" clId="{98B4F38B-B7AF-43EE-94D7-47F0E2D71DC0}" dt="2022-09-02T16:18:25.492" v="113" actId="20577"/>
          <ac:spMkLst>
            <pc:docMk/>
            <pc:sldMk cId="2367583750" sldId="379"/>
            <ac:spMk id="2" creationId="{413C89DB-F6DA-DC37-340D-9169E01B5F50}"/>
          </ac:spMkLst>
        </pc:spChg>
        <pc:spChg chg="mod">
          <ac:chgData name="Meinhard Kettler" userId="429f6bca-a620-45f5-b93a-943a3a3240c5" providerId="ADAL" clId="{98B4F38B-B7AF-43EE-94D7-47F0E2D71DC0}" dt="2022-09-08T08:09:59.306" v="365" actId="20577"/>
          <ac:spMkLst>
            <pc:docMk/>
            <pc:sldMk cId="2367583750" sldId="379"/>
            <ac:spMk id="3" creationId="{1446F58A-8B8B-42FA-01AE-C44BFBC57915}"/>
          </ac:spMkLst>
        </pc:spChg>
      </pc:sldChg>
      <pc:sldChg chg="del">
        <pc:chgData name="Meinhard Kettler" userId="429f6bca-a620-45f5-b93a-943a3a3240c5" providerId="ADAL" clId="{98B4F38B-B7AF-43EE-94D7-47F0E2D71DC0}" dt="2022-09-02T16:13:48.014" v="11" actId="47"/>
        <pc:sldMkLst>
          <pc:docMk/>
          <pc:sldMk cId="1613411794" sldId="380"/>
        </pc:sldMkLst>
      </pc:sldChg>
    </pc:docChg>
  </pc:docChgLst>
</pc:chgInfo>
</file>

<file path=ppt/ink/ink1.xml><?xml version="1.0" encoding="utf-8"?>
<inkml:ink xmlns:inkml="http://www.w3.org/2003/InkML">
  <inkml:definitions>
    <inkml:context xml:id="ctx0">
      <inkml:inkSource xml:id="inkSrc0">
        <inkml:traceFormat>
          <inkml:channel name="X" type="integer" max="2646" units="cm"/>
          <inkml:channel name="Y" type="integer" max="768" units="cm"/>
          <inkml:channel name="T" type="integer" max="2.14748E9" units="dev"/>
        </inkml:traceFormat>
        <inkml:channelProperties>
          <inkml:channelProperty channel="X" name="resolution" value="85.63107" units="1/cm"/>
          <inkml:channelProperty channel="Y" name="resolution" value="44.13793" units="1/cm"/>
          <inkml:channelProperty channel="T" name="resolution" value="1" units="1/dev"/>
        </inkml:channelProperties>
      </inkml:inkSource>
      <inkml:timestamp xml:id="ts0" timeString="2022-09-08T12:06:35.923"/>
    </inkml:context>
    <inkml:brush xml:id="br0">
      <inkml:brushProperty name="width" value="0.05292" units="cm"/>
      <inkml:brushProperty name="height" value="0.05292" units="cm"/>
      <inkml:brushProperty name="color" value="#FF0000"/>
    </inkml:brush>
  </inkml:definitions>
  <inkml:trace contextRef="#ctx0" brushRef="#br0">20143 17406 0,'-160'-41'16,"-1"-39"-16,121 0 15</inkml:trace>
  <inkml:trace contextRef="#ctx0" brushRef="#br0" timeOffset="4222.14">11717 12874 0,'-120'-201'15,"39"1"-15,81 79 16,0 1-16</inkml:trace>
  <inkml:trace contextRef="#ctx0" brushRef="#br0" timeOffset="5492.29">21307 8502 0,'-80'0'0,"40"0"15,40-40 1,0-40-16,80 0 16,80-1-1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873D14-C69E-264E-BCDB-23CD4C0211DE}" type="datetimeFigureOut">
              <a:rPr lang="en-US" smtClean="0"/>
              <a:t>9/8/2022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AC5D8E-5B41-FC48-A35B-1A0C49AA2FCF}" type="slidenum">
              <a:rPr lang="en-US" smtClean="0"/>
              <a:t>‹#›</a:t>
            </a:fld>
            <a:endParaRPr lang="en-US"/>
          </a:p>
        </p:txBody>
      </p:sp>
    </p:spTree>
    <p:extLst>
      <p:ext uri="{BB962C8B-B14F-4D97-AF65-F5344CB8AC3E}">
        <p14:creationId xmlns:p14="http://schemas.microsoft.com/office/powerpoint/2010/main" val="869959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digitalpreservation.gov/formats/content/content_categories.shtml"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loc.gov/preservation/resources/rfs/"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archives.gov/preservation/products/definitions/original.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robustlinks.mementoweb.org/"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perma.cc/" TargetMode="External"/><Relationship Id="rId4" Type="http://schemas.openxmlformats.org/officeDocument/2006/relationships/hyperlink" Target="https://archive-it.org/"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AC5D8E-5B41-FC48-A35B-1A0C49AA2FCF}" type="slidenum">
              <a:rPr lang="en-US" smtClean="0"/>
              <a:t>1</a:t>
            </a:fld>
            <a:endParaRPr lang="en-US"/>
          </a:p>
        </p:txBody>
      </p:sp>
    </p:spTree>
    <p:extLst>
      <p:ext uri="{BB962C8B-B14F-4D97-AF65-F5344CB8AC3E}">
        <p14:creationId xmlns:p14="http://schemas.microsoft.com/office/powerpoint/2010/main" val="986035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AC5D8E-5B41-FC48-A35B-1A0C49AA2FCF}" type="slidenum">
              <a:rPr lang="en-US" smtClean="0"/>
              <a:t>11</a:t>
            </a:fld>
            <a:endParaRPr lang="en-US"/>
          </a:p>
        </p:txBody>
      </p:sp>
    </p:spTree>
    <p:extLst>
      <p:ext uri="{BB962C8B-B14F-4D97-AF65-F5344CB8AC3E}">
        <p14:creationId xmlns:p14="http://schemas.microsoft.com/office/powerpoint/2010/main" val="854354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Flipping that around from the negative</a:t>
            </a:r>
            <a:r>
              <a:rPr lang="en-US" baseline="0" dirty="0"/>
              <a:t> to the positive, what do you GAIN by having good data management practices engrained in your research from the start?</a:t>
            </a:r>
            <a:endParaRPr lang="en-US" dirty="0"/>
          </a:p>
        </p:txBody>
      </p:sp>
      <p:sp>
        <p:nvSpPr>
          <p:cNvPr id="4" name="Slide Number Placeholder 3"/>
          <p:cNvSpPr>
            <a:spLocks noGrp="1"/>
          </p:cNvSpPr>
          <p:nvPr>
            <p:ph type="sldNum" sz="quarter" idx="10"/>
          </p:nvPr>
        </p:nvSpPr>
        <p:spPr/>
        <p:txBody>
          <a:bodyPr/>
          <a:lstStyle/>
          <a:p>
            <a:fld id="{A0AC5D8E-5B41-FC48-A35B-1A0C49AA2FCF}" type="slidenum">
              <a:rPr lang="en-US" smtClean="0"/>
              <a:t>14</a:t>
            </a:fld>
            <a:endParaRPr lang="en-US"/>
          </a:p>
        </p:txBody>
      </p:sp>
    </p:spTree>
    <p:extLst>
      <p:ext uri="{BB962C8B-B14F-4D97-AF65-F5344CB8AC3E}">
        <p14:creationId xmlns:p14="http://schemas.microsoft.com/office/powerpoint/2010/main" val="278002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mn-lt"/>
                <a:ea typeface="Calibri"/>
                <a:cs typeface="Calibri"/>
                <a:sym typeface="Calibri"/>
              </a:rPr>
              <a:t>The following questions should be considered for any project that gathers data. These questions should be considered first at the planning stage, again as data is being gathered and stored, and once more prior to final deposit into a digital archive or repository.</a:t>
            </a:r>
          </a:p>
          <a:p>
            <a:pPr marL="0" marR="0" lvl="0" indent="0" algn="l" rtl="0">
              <a:lnSpc>
                <a:spcPct val="100000"/>
              </a:lnSpc>
              <a:spcBef>
                <a:spcPts val="360"/>
              </a:spcBef>
              <a:spcAft>
                <a:spcPts val="0"/>
              </a:spcAft>
              <a:buClr>
                <a:schemeClr val="dk1"/>
              </a:buClr>
              <a:buSzPct val="250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360"/>
              </a:spcBef>
              <a:spcAft>
                <a:spcPts val="0"/>
              </a:spcAft>
              <a:buClr>
                <a:schemeClr val="dk1"/>
              </a:buClr>
              <a:buSzPct val="25000"/>
              <a:buFont typeface="Calibri"/>
              <a:buNone/>
            </a:pPr>
            <a:r>
              <a:rPr lang="en-US" sz="1200" b="1" i="0" u="none" strike="noStrike" cap="none" dirty="0">
                <a:solidFill>
                  <a:schemeClr val="dk1"/>
                </a:solidFill>
                <a:latin typeface="+mn-lt"/>
                <a:ea typeface="Calibri"/>
                <a:cs typeface="Calibri"/>
                <a:sym typeface="Calibri"/>
              </a:rPr>
              <a:t>What are the data organization standards for your field?</a:t>
            </a:r>
            <a:r>
              <a:rPr lang="en-US" sz="1200" b="0" i="0" u="none" strike="noStrike" cap="none" dirty="0">
                <a:solidFill>
                  <a:schemeClr val="dk1"/>
                </a:solidFill>
                <a:latin typeface="+mn-lt"/>
                <a:ea typeface="Calibri"/>
                <a:cs typeface="Calibri"/>
                <a:sym typeface="Calibri"/>
              </a:rPr>
              <a:t> For example, there are often standards for labeling data fields that will make your data machine-readable. There may also be specific variables and coding guidelines that you can use that will make your work interoperable with other datasets. Lastly, there may be accepted hierarchies and directory structures in your discipline that you can build upon.</a:t>
            </a:r>
          </a:p>
          <a:p>
            <a:pPr marL="0" marR="0" lvl="0" indent="0" algn="l" rtl="0">
              <a:spcBef>
                <a:spcPts val="360"/>
              </a:spcBef>
              <a:spcAft>
                <a:spcPts val="0"/>
              </a:spcAft>
              <a:buClr>
                <a:schemeClr val="dk1"/>
              </a:buClr>
              <a:buSzPct val="25000"/>
              <a:buFont typeface="Calibri"/>
              <a:buNone/>
            </a:pPr>
            <a:endParaRPr lang="en-US" sz="1200" b="1" i="0" u="none" strike="noStrike" cap="none" dirty="0">
              <a:solidFill>
                <a:schemeClr val="dk1"/>
              </a:solidFill>
              <a:latin typeface="+mn-lt"/>
              <a:ea typeface="Calibri"/>
              <a:cs typeface="Calibri"/>
              <a:sym typeface="Calibri"/>
            </a:endParaRPr>
          </a:p>
          <a:p>
            <a:pPr marL="0" marR="0" lvl="0" indent="0" algn="l" rtl="0">
              <a:spcBef>
                <a:spcPts val="360"/>
              </a:spcBef>
              <a:spcAft>
                <a:spcPts val="0"/>
              </a:spcAft>
              <a:buClr>
                <a:schemeClr val="dk1"/>
              </a:buClr>
              <a:buSzPct val="25000"/>
              <a:buFont typeface="Calibri"/>
              <a:buNone/>
            </a:pPr>
            <a:r>
              <a:rPr lang="en-US" sz="1200" b="1" i="0" u="none" strike="noStrike" cap="none" dirty="0">
                <a:solidFill>
                  <a:schemeClr val="dk1"/>
                </a:solidFill>
                <a:latin typeface="+mn-lt"/>
                <a:ea typeface="Calibri"/>
                <a:cs typeface="Calibri"/>
                <a:sym typeface="Calibri"/>
              </a:rPr>
              <a:t>What are the data export options in the software you are using?</a:t>
            </a:r>
            <a:r>
              <a:rPr lang="en-US" sz="1200" b="0" i="0" u="none" strike="noStrike" cap="none" dirty="0">
                <a:solidFill>
                  <a:schemeClr val="dk1"/>
                </a:solidFill>
                <a:latin typeface="+mn-lt"/>
                <a:ea typeface="Calibri"/>
                <a:cs typeface="Calibri"/>
                <a:sym typeface="Calibri"/>
              </a:rPr>
              <a:t> If using proprietary and/or highly specialized software to analyze large data sets, export the data in a format that is likely to be supported in the future, and that will be accessible from other software programs. This usually means choosing an open format that is not proprietary. Remember that you may not have access to the same software in the future, and not all software upgrades can read old file types.</a:t>
            </a:r>
          </a:p>
          <a:p>
            <a:pPr marL="0" marR="0" lvl="0" indent="0" algn="l" rtl="0">
              <a:spcBef>
                <a:spcPts val="360"/>
              </a:spcBef>
              <a:spcAft>
                <a:spcPts val="0"/>
              </a:spcAft>
              <a:buClr>
                <a:schemeClr val="dk1"/>
              </a:buClr>
              <a:buSzPct val="25000"/>
              <a:buFont typeface="Calibri"/>
              <a:buNone/>
            </a:pPr>
            <a:endParaRPr lang="en-US" sz="1200" b="1" i="0" u="none" strike="noStrike" cap="none" dirty="0">
              <a:solidFill>
                <a:schemeClr val="dk1"/>
              </a:solidFill>
              <a:latin typeface="+mn-lt"/>
              <a:ea typeface="Calibri"/>
              <a:cs typeface="Calibri"/>
              <a:sym typeface="Calibri"/>
            </a:endParaRPr>
          </a:p>
          <a:p>
            <a:pPr marL="0" marR="0" lvl="0" indent="0" algn="l" rtl="0">
              <a:spcBef>
                <a:spcPts val="360"/>
              </a:spcBef>
              <a:spcAft>
                <a:spcPts val="0"/>
              </a:spcAft>
              <a:buClr>
                <a:schemeClr val="dk1"/>
              </a:buClr>
              <a:buSzPct val="25000"/>
              <a:buFont typeface="Calibri"/>
              <a:buNone/>
            </a:pPr>
            <a:r>
              <a:rPr lang="en-US" sz="1200" b="1" i="0" u="none" strike="noStrike" cap="none" dirty="0">
                <a:solidFill>
                  <a:schemeClr val="dk1"/>
                </a:solidFill>
                <a:latin typeface="+mn-lt"/>
                <a:ea typeface="Calibri"/>
                <a:cs typeface="Calibri"/>
                <a:sym typeface="Calibri"/>
              </a:rPr>
              <a:t>What forms of the data will be needed for future access? </a:t>
            </a:r>
            <a:r>
              <a:rPr lang="en-US" sz="1200" b="0" i="0" u="none" strike="noStrike" cap="none" dirty="0">
                <a:solidFill>
                  <a:schemeClr val="dk1"/>
                </a:solidFill>
                <a:latin typeface="+mn-lt"/>
                <a:ea typeface="Calibri"/>
                <a:cs typeface="Calibri"/>
                <a:sym typeface="Calibri"/>
              </a:rPr>
              <a:t>Consider the various forms the data may take, and the scale of the data involved. You may need to preserve not only the underlying raw data, but also the resulting analyses you have created from it.</a:t>
            </a:r>
          </a:p>
          <a:p>
            <a:endParaRPr lang="en-US" dirty="0"/>
          </a:p>
        </p:txBody>
      </p:sp>
      <p:sp>
        <p:nvSpPr>
          <p:cNvPr id="4" name="Slide Number Placeholder 3"/>
          <p:cNvSpPr>
            <a:spLocks noGrp="1"/>
          </p:cNvSpPr>
          <p:nvPr>
            <p:ph type="sldNum" sz="quarter" idx="10"/>
          </p:nvPr>
        </p:nvSpPr>
        <p:spPr/>
        <p:txBody>
          <a:bodyPr/>
          <a:lstStyle/>
          <a:p>
            <a:fld id="{A0AC5D8E-5B41-FC48-A35B-1A0C49AA2FCF}" type="slidenum">
              <a:rPr lang="en-US" smtClean="0"/>
              <a:t>15</a:t>
            </a:fld>
            <a:endParaRPr lang="en-US"/>
          </a:p>
        </p:txBody>
      </p:sp>
    </p:spTree>
    <p:extLst>
      <p:ext uri="{BB962C8B-B14F-4D97-AF65-F5344CB8AC3E}">
        <p14:creationId xmlns:p14="http://schemas.microsoft.com/office/powerpoint/2010/main" val="962844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mn-lt"/>
                <a:ea typeface="Calibri"/>
                <a:cs typeface="Calibri"/>
                <a:sym typeface="Calibri"/>
              </a:rPr>
              <a:t>Some fundamental basics in data organization include the following:</a:t>
            </a:r>
          </a:p>
          <a:p>
            <a:pPr marL="0" marR="0" lvl="0" indent="0" algn="l" rtl="0">
              <a:spcBef>
                <a:spcPts val="360"/>
              </a:spcBef>
              <a:spcAft>
                <a:spcPts val="0"/>
              </a:spcAft>
              <a:buClr>
                <a:schemeClr val="dk1"/>
              </a:buClr>
              <a:buSzPct val="25000"/>
              <a:buFont typeface="Calibri"/>
              <a:buNone/>
            </a:pPr>
            <a:endParaRPr lang="en-US" sz="1200" b="0" i="0" u="none" strike="noStrike" cap="none" dirty="0">
              <a:solidFill>
                <a:schemeClr val="dk1"/>
              </a:solidFill>
              <a:latin typeface="+mn-lt"/>
              <a:ea typeface="Calibri"/>
              <a:cs typeface="Calibri"/>
              <a:sym typeface="Calibri"/>
            </a:endParaRPr>
          </a:p>
          <a:p>
            <a:pPr marL="228600" marR="0" lvl="0" indent="-228600" algn="l" rtl="0">
              <a:spcBef>
                <a:spcPts val="360"/>
              </a:spcBef>
              <a:spcAft>
                <a:spcPts val="0"/>
              </a:spcAft>
              <a:buClr>
                <a:schemeClr val="dk1"/>
              </a:buClr>
              <a:buSzPct val="100000"/>
              <a:buFont typeface="Calibri"/>
              <a:buAutoNum type="arabicPeriod"/>
            </a:pPr>
            <a:r>
              <a:rPr lang="en-US" sz="1200" b="0" i="0" u="none" strike="noStrike" cap="none" dirty="0">
                <a:solidFill>
                  <a:schemeClr val="dk1"/>
                </a:solidFill>
                <a:latin typeface="+mn-lt"/>
                <a:ea typeface="Calibri"/>
                <a:cs typeface="Calibri"/>
                <a:sym typeface="Calibri"/>
              </a:rPr>
              <a:t>Use one and ONLY one variable per column, and one and ONLY one observation per row. Embedding multiple variables in the same column or row will compromise your ability to understand, let alone parse, the data. This becomes particularly challenging after time has passed and your memory fades (and it will!!)</a:t>
            </a:r>
          </a:p>
          <a:p>
            <a:pPr marL="228600" marR="0" lvl="0" indent="-228600" algn="l" rtl="0">
              <a:spcBef>
                <a:spcPts val="360"/>
              </a:spcBef>
              <a:spcAft>
                <a:spcPts val="0"/>
              </a:spcAft>
              <a:buClr>
                <a:schemeClr val="dk1"/>
              </a:buClr>
              <a:buSzPct val="100000"/>
              <a:buFont typeface="Calibri"/>
              <a:buAutoNum type="arabicPeriod"/>
            </a:pPr>
            <a:r>
              <a:rPr lang="en-US" sz="1200" b="0" i="0" u="none" strike="noStrike" cap="none" dirty="0">
                <a:solidFill>
                  <a:schemeClr val="dk1"/>
                </a:solidFill>
                <a:latin typeface="+mn-lt"/>
                <a:ea typeface="Calibri"/>
                <a:cs typeface="Calibri"/>
                <a:sym typeface="Calibri"/>
              </a:rPr>
              <a:t>Use human-readable column names. This ensures that if the data dictionary is lost or unable to be rendered in the future, you can still understand the basic features of the dataset by looking at the dataset itself.</a:t>
            </a:r>
          </a:p>
          <a:p>
            <a:pPr marL="228600" marR="0" lvl="0" indent="-228600" algn="l" rtl="0">
              <a:spcBef>
                <a:spcPts val="360"/>
              </a:spcBef>
              <a:spcAft>
                <a:spcPts val="0"/>
              </a:spcAft>
              <a:buClr>
                <a:schemeClr val="dk1"/>
              </a:buClr>
              <a:buSzPct val="100000"/>
              <a:buFont typeface="Calibri"/>
              <a:buNone/>
            </a:pPr>
            <a:endParaRPr lang="en-US" sz="1200" b="0" i="0" u="none" strike="noStrike" cap="none" dirty="0">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10"/>
          </p:nvPr>
        </p:nvSpPr>
        <p:spPr/>
        <p:txBody>
          <a:bodyPr/>
          <a:lstStyle/>
          <a:p>
            <a:fld id="{A0AC5D8E-5B41-FC48-A35B-1A0C49AA2FCF}" type="slidenum">
              <a:rPr lang="en-US" smtClean="0"/>
              <a:t>16</a:t>
            </a:fld>
            <a:endParaRPr lang="en-US"/>
          </a:p>
        </p:txBody>
      </p:sp>
    </p:spTree>
    <p:extLst>
      <p:ext uri="{BB962C8B-B14F-4D97-AF65-F5344CB8AC3E}">
        <p14:creationId xmlns:p14="http://schemas.microsoft.com/office/powerpoint/2010/main" val="2061897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40" name="Shape 14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There is no perfect file format. Each will have advantages and disadvantages depending on your research uses. However, it is important to find a file format, or set of file formats, that helps you complete your research now, and that you can access again in the future. This is true both for your research outputs (what you create) and your research inputs (materials you use in the research process).</a:t>
            </a:r>
          </a:p>
        </p:txBody>
      </p:sp>
      <p:sp>
        <p:nvSpPr>
          <p:cNvPr id="141" name="Shape 14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882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00000"/>
              </a:lnSpc>
              <a:spcBef>
                <a:spcPts val="360"/>
              </a:spcBef>
              <a:spcAft>
                <a:spcPts val="0"/>
              </a:spcAft>
              <a:buClr>
                <a:schemeClr val="dk1"/>
              </a:buClr>
              <a:buSzPct val="25000"/>
              <a:buFont typeface="Calibri"/>
              <a:buNone/>
            </a:pPr>
            <a:r>
              <a:rPr lang="en-US" sz="1200" b="1" i="0" u="none" strike="noStrike" cap="none" dirty="0">
                <a:solidFill>
                  <a:schemeClr val="dk1"/>
                </a:solidFill>
                <a:latin typeface="+mn-lt"/>
                <a:ea typeface="Calibri"/>
                <a:cs typeface="Calibri"/>
                <a:sym typeface="Calibri"/>
              </a:rPr>
              <a:t>And, to be safe, save versions of your final content in multiple formats to spread your risk across multiple software platforms.</a:t>
            </a: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865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8" name="Shape 15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 choice of file formats depends on your field, subfield, or specialization workflows. </a:t>
            </a:r>
          </a:p>
          <a:p>
            <a:pPr marL="0" marR="0" lvl="0" indent="0" algn="l" rtl="0">
              <a:lnSpc>
                <a:spcPct val="100000"/>
              </a:lnSpc>
              <a:spcBef>
                <a:spcPts val="36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Two potential resources you can use to help you make your decisions about file formats are the </a:t>
            </a:r>
            <a:r>
              <a:rPr lang="en-US" sz="1200" b="0" i="0" u="sng" strike="noStrike" cap="none">
                <a:solidFill>
                  <a:schemeClr val="hlink"/>
                </a:solidFill>
                <a:latin typeface="Calibri"/>
                <a:ea typeface="Calibri"/>
                <a:cs typeface="Calibri"/>
                <a:sym typeface="Calibri"/>
                <a:hlinkClick r:id="rId3"/>
              </a:rPr>
              <a:t>Sustainability of Digital Formats</a:t>
            </a:r>
            <a:r>
              <a:rPr lang="en-US" sz="1200" b="0" i="0" u="none" strike="noStrike" cap="none">
                <a:solidFill>
                  <a:schemeClr val="dk1"/>
                </a:solidFill>
                <a:latin typeface="Calibri"/>
                <a:ea typeface="Calibri"/>
                <a:cs typeface="Calibri"/>
                <a:sym typeface="Calibri"/>
              </a:rPr>
              <a:t> site and the </a:t>
            </a:r>
            <a:r>
              <a:rPr lang="en-US" sz="1200" b="0" i="0" u="sng" strike="noStrike" cap="none">
                <a:solidFill>
                  <a:schemeClr val="hlink"/>
                </a:solidFill>
                <a:latin typeface="Calibri"/>
                <a:ea typeface="Calibri"/>
                <a:cs typeface="Calibri"/>
                <a:sym typeface="Calibri"/>
                <a:hlinkClick r:id="rId4"/>
              </a:rPr>
              <a:t>Recommended Formats Statement</a:t>
            </a:r>
            <a:r>
              <a:rPr lang="en-US" sz="1200" b="0" i="0" u="none" strike="noStrike" cap="none">
                <a:solidFill>
                  <a:schemeClr val="dk1"/>
                </a:solidFill>
                <a:latin typeface="Calibri"/>
                <a:ea typeface="Calibri"/>
                <a:cs typeface="Calibri"/>
                <a:sym typeface="Calibri"/>
              </a:rPr>
              <a:t>, both created by the Library of Congress. </a:t>
            </a:r>
          </a:p>
          <a:p>
            <a:pPr marL="0" marR="0" lvl="0" indent="0" algn="l" rtl="0">
              <a:lnSpc>
                <a:spcPct val="100000"/>
              </a:lnSpc>
              <a:spcBef>
                <a:spcPts val="36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These resources document the quality and functionality of many file formats, grouped by the type of content they can store.</a:t>
            </a:r>
          </a:p>
          <a:p>
            <a:pPr marL="0" marR="0" lvl="0" indent="0" algn="l" rtl="0">
              <a:spcBef>
                <a:spcPts val="36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59" name="Shape 15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761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5" name="Shape 17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36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36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Before you undertake any conversion, you need to identify what characteristics of your data are important to maintain during the conversion. For example, are the colors in a document or image important? Is the pagination essential? What about references? You will want to test these after your conversion is complete to ensure that you have a conversion that will meet your needs. This evaluation process may include comparing the size of an image or the length of an audio track before and after conversion. </a:t>
            </a:r>
          </a:p>
          <a:p>
            <a:pPr marL="0" marR="0" lvl="0" indent="0" algn="l" rtl="0">
              <a:spcBef>
                <a:spcPts val="36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36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For helpful guides to these types of quality control characteristics, see the </a:t>
            </a:r>
            <a:r>
              <a:rPr lang="en-US" sz="1200" b="0" i="0" u="sng" strike="noStrike" cap="none" dirty="0">
                <a:solidFill>
                  <a:schemeClr val="hlink"/>
                </a:solidFill>
                <a:latin typeface="Calibri"/>
                <a:ea typeface="Calibri"/>
                <a:cs typeface="Calibri"/>
                <a:sym typeface="Calibri"/>
                <a:hlinkClick r:id="rId3"/>
              </a:rPr>
              <a:t>National Archives’ reformatting guides</a:t>
            </a:r>
            <a:r>
              <a:rPr lang="en-US" sz="1200" b="0" i="0" u="none" strike="noStrike" cap="none" dirty="0">
                <a:solidFill>
                  <a:schemeClr val="dk1"/>
                </a:solidFill>
                <a:latin typeface="Calibri"/>
                <a:ea typeface="Calibri"/>
                <a:cs typeface="Calibri"/>
                <a:sym typeface="Calibri"/>
              </a:rPr>
              <a:t>.  </a:t>
            </a:r>
          </a:p>
          <a:p>
            <a:pPr marL="228600" marR="0" lvl="0" indent="-228600" algn="l" rtl="0">
              <a:spcBef>
                <a:spcPts val="360"/>
              </a:spcBef>
              <a:spcAft>
                <a:spcPts val="0"/>
              </a:spcAft>
              <a:buClr>
                <a:schemeClr val="dk1"/>
              </a:buClr>
              <a:buSzPct val="100000"/>
              <a:buFont typeface="Calibri"/>
              <a:buNone/>
            </a:pPr>
            <a:endParaRPr sz="1200" b="0" i="0" u="none" strike="noStrike" cap="none" dirty="0">
              <a:solidFill>
                <a:schemeClr val="dk1"/>
              </a:solidFill>
              <a:latin typeface="Calibri"/>
              <a:ea typeface="Calibri"/>
              <a:cs typeface="Calibri"/>
              <a:sym typeface="Calibri"/>
            </a:endParaRPr>
          </a:p>
        </p:txBody>
      </p:sp>
      <p:sp>
        <p:nvSpPr>
          <p:cNvPr id="176" name="Shape 17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677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4" name="Shape 18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1200" b="1" i="0" u="none" strike="noStrike" cap="none">
                <a:solidFill>
                  <a:schemeClr val="dk1"/>
                </a:solidFill>
                <a:latin typeface="Calibri"/>
                <a:ea typeface="Calibri"/>
                <a:cs typeface="Calibri"/>
                <a:sym typeface="Calibri"/>
              </a:rPr>
              <a:t>Embed fonts. </a:t>
            </a:r>
            <a:r>
              <a:rPr lang="en-US" sz="1200" b="0" i="0" u="none" strike="noStrike" cap="none">
                <a:solidFill>
                  <a:schemeClr val="dk1"/>
                </a:solidFill>
                <a:latin typeface="Calibri"/>
                <a:ea typeface="Calibri"/>
                <a:cs typeface="Calibri"/>
                <a:sym typeface="Calibri"/>
              </a:rPr>
              <a:t>You can embed all of your fonts as you convert your content to pdf (e.g., from Microsoft Word to Adobe Acrobat) by selecting this option as you make the conversion (e.g., “save as PDF,” and then select “Options” and choose any of the PDF/A options). Note that this is often an explicit requirement (e.g., UMI ProQuest requires embedded fonts). Ultimately, this ensures that your font will look the way you intended it to look when future researchers view it.</a:t>
            </a:r>
          </a:p>
          <a:p>
            <a:pPr marL="0" marR="0" lvl="0" indent="0" algn="l" rtl="0">
              <a:spcBef>
                <a:spcPts val="360"/>
              </a:spcBef>
              <a:spcAft>
                <a:spcPts val="0"/>
              </a:spcAft>
              <a:buClr>
                <a:schemeClr val="dk1"/>
              </a:buClr>
              <a:buSzPct val="25000"/>
              <a:buFont typeface="Calibri"/>
              <a:buNone/>
            </a:pPr>
            <a:r>
              <a:rPr lang="en-US" sz="1200" b="1" i="0" u="none" strike="noStrike" cap="none">
                <a:solidFill>
                  <a:schemeClr val="dk1"/>
                </a:solidFill>
                <a:latin typeface="Calibri"/>
                <a:ea typeface="Calibri"/>
                <a:cs typeface="Calibri"/>
                <a:sym typeface="Calibri"/>
              </a:rPr>
              <a:t>Embed hyperlinks.</a:t>
            </a:r>
            <a:r>
              <a:rPr lang="en-US" sz="1200" b="0" i="0" u="none" strike="noStrike" cap="none">
                <a:solidFill>
                  <a:schemeClr val="dk1"/>
                </a:solidFill>
                <a:latin typeface="Calibri"/>
                <a:ea typeface="Calibri"/>
                <a:cs typeface="Calibri"/>
                <a:sym typeface="Calibri"/>
              </a:rPr>
              <a:t> Hyperlinks in a document may not be maintained when that document is converted into pdf format. If you do not actively choose to convert your hyperlinks, your pdf may contain blue text and underlines that signal links, but not actually have operative links (so that you click on the link and nothing happens). In order to ensure your document’s links are “live,” pay attention to the settings you use, and select “convert hyperlinks” (usually in the advanced settings). </a:t>
            </a:r>
          </a:p>
          <a:p>
            <a:pPr marL="0" marR="0" lvl="0" indent="0" algn="l" rtl="0">
              <a:spcBef>
                <a:spcPts val="360"/>
              </a:spcBef>
              <a:spcAft>
                <a:spcPts val="0"/>
              </a:spcAft>
              <a:buClr>
                <a:schemeClr val="dk1"/>
              </a:buClr>
              <a:buSzPct val="25000"/>
              <a:buFont typeface="Calibri"/>
              <a:buNone/>
            </a:pPr>
            <a:r>
              <a:rPr lang="en-US" sz="1200" b="1" i="0" u="none" strike="noStrike" cap="none">
                <a:solidFill>
                  <a:schemeClr val="dk1"/>
                </a:solidFill>
                <a:latin typeface="Calibri"/>
                <a:ea typeface="Calibri"/>
                <a:cs typeface="Calibri"/>
                <a:sym typeface="Calibri"/>
              </a:rPr>
              <a:t>Stabilize hyperlinks.</a:t>
            </a:r>
            <a:r>
              <a:rPr lang="en-US" sz="1200" b="0" i="0" u="none" strike="noStrike" cap="none">
                <a:solidFill>
                  <a:schemeClr val="dk1"/>
                </a:solidFill>
                <a:latin typeface="Calibri"/>
                <a:ea typeface="Calibri"/>
                <a:cs typeface="Calibri"/>
                <a:sym typeface="Calibri"/>
              </a:rPr>
              <a:t> For every link you include, use a web-archiving tool (e.g., </a:t>
            </a:r>
            <a:r>
              <a:rPr lang="en-US" sz="1200" b="0" i="0" u="sng" strike="noStrike" cap="none">
                <a:solidFill>
                  <a:schemeClr val="hlink"/>
                </a:solidFill>
                <a:latin typeface="Calibri"/>
                <a:ea typeface="Calibri"/>
                <a:cs typeface="Calibri"/>
                <a:sym typeface="Calibri"/>
                <a:hlinkClick r:id="rId3"/>
              </a:rPr>
              <a:t>Robust Links</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hlink"/>
                </a:solidFill>
                <a:latin typeface="Calibri"/>
                <a:ea typeface="Calibri"/>
                <a:cs typeface="Calibri"/>
                <a:sym typeface="Calibri"/>
                <a:hlinkClick r:id="rId4"/>
              </a:rPr>
              <a:t>Archive-It</a:t>
            </a:r>
            <a:r>
              <a:rPr lang="en-US" sz="1200" b="0" i="0" u="none" strike="noStrike" cap="none">
                <a:solidFill>
                  <a:schemeClr val="dk1"/>
                </a:solidFill>
                <a:latin typeface="Calibri"/>
                <a:ea typeface="Calibri"/>
                <a:cs typeface="Calibri"/>
                <a:sym typeface="Calibri"/>
              </a:rPr>
              <a:t>, or </a:t>
            </a:r>
            <a:r>
              <a:rPr lang="en-US" sz="1200" b="0" i="0" u="sng" strike="noStrike" cap="none">
                <a:solidFill>
                  <a:schemeClr val="hlink"/>
                </a:solidFill>
                <a:latin typeface="Calibri"/>
                <a:ea typeface="Calibri"/>
                <a:cs typeface="Calibri"/>
                <a:sym typeface="Calibri"/>
                <a:hlinkClick r:id="rId5"/>
              </a:rPr>
              <a:t>PermaCC</a:t>
            </a:r>
            <a:r>
              <a:rPr lang="en-US" sz="1200" b="0" i="0" u="none" strike="noStrike" cap="none">
                <a:solidFill>
                  <a:schemeClr val="dk1"/>
                </a:solidFill>
                <a:latin typeface="Calibri"/>
                <a:ea typeface="Calibri"/>
                <a:cs typeface="Calibri"/>
                <a:sym typeface="Calibri"/>
              </a:rPr>
              <a:t>) to stabilize the version of the content to which you are linking. Web-based materials are notoriously ephemeral. They often change, are moved, or disappear entirely. Using a web-archiving tool will help you to avert a range of problems, including content changes, link rot, and 404 errors that could compromise your research findings’ legitimacy in the future.</a:t>
            </a:r>
          </a:p>
          <a:p>
            <a:pPr marL="0" marR="0" lvl="0" indent="0" algn="l" rtl="0">
              <a:spcBef>
                <a:spcPts val="360"/>
              </a:spcBef>
              <a:spcAft>
                <a:spcPts val="0"/>
              </a:spcAft>
              <a:buClr>
                <a:schemeClr val="dk1"/>
              </a:buClr>
              <a:buSzPct val="25000"/>
              <a:buFont typeface="Calibri"/>
              <a:buNone/>
            </a:pPr>
            <a:r>
              <a:rPr lang="en-US" sz="1200" b="1" i="0" u="none" strike="noStrike" cap="none">
                <a:solidFill>
                  <a:schemeClr val="dk1"/>
                </a:solidFill>
                <a:latin typeface="Calibri"/>
                <a:ea typeface="Calibri"/>
                <a:cs typeface="Calibri"/>
                <a:sym typeface="Calibri"/>
              </a:rPr>
              <a:t>Store supplementary materials as separate files.</a:t>
            </a:r>
            <a:r>
              <a:rPr lang="en-US" sz="1200" b="0" i="0" u="none" strike="noStrike" cap="none">
                <a:solidFill>
                  <a:schemeClr val="dk1"/>
                </a:solidFill>
                <a:latin typeface="Calibri"/>
                <a:ea typeface="Calibri"/>
                <a:cs typeface="Calibri"/>
                <a:sym typeface="Calibri"/>
              </a:rPr>
              <a:t> PDF is sometimes used to bundle research materials (e.g., lab notebooks, multimedia files, datasets) into a single pdf document. Embedding multimedia components within the full text document might seem helpful for keeping your files together. However, file formats change over time, and inevitably, different components of your research will need to be converted or migrated to new formats in the future in order to be viewable. As such, storing them as separate-but-affiliated files (e.g., embedding links to multimedia within the full text and including the multimedia as separate files) will help to ensure their longevity. If you are required by your institution to embed your files in a pdf, be sure to use standard file formats such as bmp, jpg, gif, or tif for graphics, mpeg for video, and wav or mp3 for audio. </a:t>
            </a:r>
          </a:p>
          <a:p>
            <a:pPr marL="0" marR="0" lvl="0" indent="0" algn="l" rtl="0">
              <a:spcBef>
                <a:spcPts val="360"/>
              </a:spcBef>
              <a:spcAft>
                <a:spcPts val="0"/>
              </a:spcAft>
              <a:buClr>
                <a:schemeClr val="dk1"/>
              </a:buClr>
              <a:buSzPct val="25000"/>
              <a:buFont typeface="Calibri"/>
              <a:buNone/>
            </a:pPr>
            <a:r>
              <a:rPr lang="en-US" sz="1200" b="1" i="0" u="none" strike="noStrike" cap="none">
                <a:solidFill>
                  <a:schemeClr val="dk1"/>
                </a:solidFill>
                <a:latin typeface="Calibri"/>
                <a:ea typeface="Calibri"/>
                <a:cs typeface="Calibri"/>
                <a:sym typeface="Calibri"/>
              </a:rPr>
              <a:t>Verify the PDF/A compliance.</a:t>
            </a:r>
            <a:r>
              <a:rPr lang="en-US" sz="1200" b="0" i="0" u="none" strike="noStrike" cap="none">
                <a:solidFill>
                  <a:schemeClr val="dk1"/>
                </a:solidFill>
                <a:latin typeface="Calibri"/>
                <a:ea typeface="Calibri"/>
                <a:cs typeface="Calibri"/>
                <a:sym typeface="Calibri"/>
              </a:rPr>
              <a:t> Use the Acrobat Pro “Preflight” feature (on the Acrobat Pro menu, look under “Edit”) to verify the PDF/A compliance. </a:t>
            </a:r>
          </a:p>
        </p:txBody>
      </p:sp>
      <p:sp>
        <p:nvSpPr>
          <p:cNvPr id="185" name="Shape 18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4226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0" name="Shape 9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b="0" i="0" u="none" strike="noStrike" cap="none">
                <a:solidFill>
                  <a:schemeClr val="dk1"/>
                </a:solidFill>
                <a:latin typeface="Calibri"/>
                <a:ea typeface="Calibri"/>
                <a:cs typeface="Calibri"/>
                <a:sym typeface="Calibri"/>
              </a:rPr>
              <a:t>Where and how you choose to store your research materials and writings will determine how long they survive. </a:t>
            </a:r>
          </a:p>
          <a:p>
            <a:pPr marL="0" marR="0" lvl="0" indent="0" algn="l" rtl="0">
              <a:spcBef>
                <a:spcPts val="360"/>
              </a:spcBef>
              <a:spcAft>
                <a:spcPts val="0"/>
              </a:spcAft>
              <a:buClr>
                <a:schemeClr val="dk1"/>
              </a:buClr>
              <a:buSzPct val="25000"/>
              <a:buFont typeface="Calibri"/>
              <a:buNone/>
            </a:pPr>
            <a:endParaRPr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Clr>
                <a:schemeClr val="dk1"/>
              </a:buClr>
              <a:buSzPct val="25000"/>
              <a:buFont typeface="Calibri"/>
              <a:buNone/>
            </a:pPr>
            <a:r>
              <a:rPr lang="en-US" b="0" i="0" u="none" strike="noStrike" cap="none">
                <a:solidFill>
                  <a:schemeClr val="dk1"/>
                </a:solidFill>
                <a:latin typeface="Calibri"/>
                <a:ea typeface="Calibri"/>
                <a:cs typeface="Calibri"/>
                <a:sym typeface="Calibri"/>
              </a:rPr>
              <a:t>The risks to your digital files are many and varied, from file corruption to viruses, environmental disasters to theft, and from storage device malfunctions to accidental or malicious deletions. </a:t>
            </a:r>
          </a:p>
          <a:p>
            <a:pPr marL="0" marR="0" lvl="0" indent="0" algn="l" rtl="0">
              <a:spcBef>
                <a:spcPts val="360"/>
              </a:spcBef>
              <a:spcAft>
                <a:spcPts val="0"/>
              </a:spcAft>
              <a:buClr>
                <a:schemeClr val="dk1"/>
              </a:buClr>
              <a:buSzPct val="25000"/>
              <a:buFont typeface="Calibri"/>
              <a:buNone/>
            </a:pPr>
            <a:endParaRPr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Clr>
                <a:schemeClr val="dk1"/>
              </a:buClr>
              <a:buSzPct val="25000"/>
              <a:buFont typeface="Calibri"/>
              <a:buNone/>
            </a:pPr>
            <a:r>
              <a:rPr lang="en-US" b="0" i="0" u="none" strike="noStrike" cap="none">
                <a:solidFill>
                  <a:schemeClr val="dk1"/>
                </a:solidFill>
                <a:latin typeface="Calibri"/>
                <a:ea typeface="Calibri"/>
                <a:cs typeface="Calibri"/>
                <a:sym typeface="Calibri"/>
              </a:rPr>
              <a:t>By mindfully planning, choosing, and documenting where you store your digital materials, you can make sure that you and others will have access to them in the future. </a:t>
            </a:r>
          </a:p>
          <a:p>
            <a:pPr marL="0" marR="0" lvl="0" indent="0" algn="l" rtl="0">
              <a:spcBef>
                <a:spcPts val="360"/>
              </a:spcBef>
              <a:spcAft>
                <a:spcPts val="0"/>
              </a:spcAft>
              <a:buClr>
                <a:schemeClr val="dk1"/>
              </a:buClr>
              <a:buSzPct val="25000"/>
              <a:buFont typeface="Calibri"/>
              <a:buNone/>
            </a:pPr>
            <a:endParaRPr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91" name="Shape 9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3507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0AC5D8E-5B41-FC48-A35B-1A0C49AA2FCF}" type="slidenum">
              <a:rPr lang="en-US" smtClean="0"/>
              <a:t>3</a:t>
            </a:fld>
            <a:endParaRPr lang="en-US"/>
          </a:p>
        </p:txBody>
      </p:sp>
    </p:spTree>
    <p:extLst>
      <p:ext uri="{BB962C8B-B14F-4D97-AF65-F5344CB8AC3E}">
        <p14:creationId xmlns:p14="http://schemas.microsoft.com/office/powerpoint/2010/main" val="3482320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7" name="Shape 10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So, there are different levels of protection you can afford your content.</a:t>
            </a:r>
          </a:p>
          <a:p>
            <a:pPr marL="0" marR="0" lvl="0" indent="0" algn="l" rtl="0">
              <a:spcBef>
                <a:spcPts val="36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Here, we’re mostly going to focus on good back-up routines, plus a bit of planning around where and how you store that content.</a:t>
            </a:r>
          </a:p>
          <a:p>
            <a:pPr marL="0" marR="0" lvl="0" indent="0" algn="l" rtl="0">
              <a:spcBef>
                <a:spcPts val="36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So what is a back up? </a:t>
            </a:r>
          </a:p>
          <a:p>
            <a:pPr marL="0" marR="0" lvl="0" indent="0" algn="l" rtl="0">
              <a:spcBef>
                <a:spcPts val="36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Backup practices might include:</a:t>
            </a:r>
          </a:p>
          <a:p>
            <a:pPr marL="0" marR="0" lvl="0" indent="0" algn="l" rtl="0">
              <a:spcBef>
                <a:spcPts val="36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Copying your files to a departmental or university-based storage network</a:t>
            </a:r>
          </a:p>
          <a:p>
            <a:pPr marL="0" marR="0" lvl="0" indent="0" algn="l" rtl="0">
              <a:spcBef>
                <a:spcPts val="36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Copying your files to an external hard drive or solid state media, like a thumb drive</a:t>
            </a:r>
          </a:p>
          <a:p>
            <a:pPr marL="0" marR="0" lvl="0" indent="0" algn="l" rtl="0">
              <a:spcBef>
                <a:spcPts val="36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Copying your files to a third-party storage solution, like Google, iCloud or others</a:t>
            </a:r>
          </a:p>
          <a:p>
            <a:pPr marL="0" marR="0" lvl="0" indent="0" algn="l" rtl="0">
              <a:spcBef>
                <a:spcPts val="36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This “backup” process does not need to be arduous or complicated.</a:t>
            </a:r>
          </a:p>
        </p:txBody>
      </p:sp>
      <p:sp>
        <p:nvSpPr>
          <p:cNvPr id="108" name="Shape 10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6465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5" name="Shape 11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Taking simple steps now to create a systematic storage process, whereby you make multiple copies and store them in geographically dispersed locations, will secure your content against a wide range of mishaps and disaster scenarios.</a:t>
            </a:r>
          </a:p>
          <a:p>
            <a:pPr marL="0" marR="0" lvl="0" indent="0" algn="l" rtl="0">
              <a:spcBef>
                <a:spcPts val="36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36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What might that look like?</a:t>
            </a:r>
          </a:p>
          <a:p>
            <a:pPr marL="0" marR="0" lvl="0" indent="0" algn="l" rtl="0">
              <a:spcBef>
                <a:spcPts val="36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36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Well, let’s start with your storage options.</a:t>
            </a:r>
          </a:p>
          <a:p>
            <a:pPr marL="0" marR="0" lvl="0" indent="0" algn="l" rtl="0">
              <a:spcBef>
                <a:spcPts val="36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You’ve likely got a lot already. Here’s what some of them might be:</a:t>
            </a:r>
          </a:p>
          <a:p>
            <a:pPr marL="0" marR="0" lvl="0" indent="0" algn="l" rtl="0">
              <a:spcBef>
                <a:spcPts val="360"/>
              </a:spcBef>
              <a:spcAft>
                <a:spcPts val="0"/>
              </a:spcAft>
              <a:buClr>
                <a:schemeClr val="dk1"/>
              </a:buClr>
              <a:buSzPct val="25000"/>
              <a:buFont typeface="Calibri"/>
              <a:buNone/>
            </a:pPr>
            <a:endParaRPr sz="1200" b="1" i="0" u="none" strike="noStrike" cap="none" dirty="0">
              <a:solidFill>
                <a:schemeClr val="dk1"/>
              </a:solidFill>
              <a:latin typeface="Calibri"/>
              <a:ea typeface="Calibri"/>
              <a:cs typeface="Calibri"/>
              <a:sym typeface="Calibri"/>
            </a:endParaRPr>
          </a:p>
          <a:p>
            <a:pPr marL="0" marR="0" lvl="0" indent="0" algn="l" rtl="0">
              <a:spcBef>
                <a:spcPts val="36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Your laptop or desktop:</a:t>
            </a:r>
            <a:r>
              <a:rPr lang="en-US" sz="1200" b="0" i="0" u="none" strike="noStrike" cap="none" dirty="0">
                <a:solidFill>
                  <a:schemeClr val="dk1"/>
                </a:solidFill>
                <a:latin typeface="Calibri"/>
                <a:ea typeface="Calibri"/>
                <a:cs typeface="Calibri"/>
                <a:sym typeface="Calibri"/>
              </a:rPr>
              <a:t> This may be your primary work location and/or where you save documents and files as you work on them, either on a computer’s hard drive or internal flash storage (either on a spinning disk or a solid state drive, SSD). </a:t>
            </a:r>
          </a:p>
          <a:p>
            <a:pPr marL="0" marR="0" lvl="0" indent="0" algn="l" rtl="0">
              <a:spcBef>
                <a:spcPts val="36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External hard drives (spinning or SSD):</a:t>
            </a:r>
            <a:r>
              <a:rPr lang="en-US" sz="1200" b="0" i="0" u="none" strike="noStrike" cap="none" dirty="0">
                <a:solidFill>
                  <a:schemeClr val="dk1"/>
                </a:solidFill>
                <a:latin typeface="Calibri"/>
                <a:ea typeface="Calibri"/>
                <a:cs typeface="Calibri"/>
                <a:sym typeface="Calibri"/>
              </a:rPr>
              <a:t> You may use an external drive that permits creating backup files of the documents you need to store. Ideally, this is a dedicated drive that is not used for any other purpose and that stays in one location.</a:t>
            </a:r>
          </a:p>
          <a:p>
            <a:pPr marL="0" marR="0" lvl="0" indent="0" algn="l" rtl="0">
              <a:spcBef>
                <a:spcPts val="36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Flash drives and other solid state media: </a:t>
            </a:r>
            <a:r>
              <a:rPr lang="en-US" sz="1200" b="0" i="0" u="none" strike="noStrike" cap="none" dirty="0">
                <a:solidFill>
                  <a:schemeClr val="dk1"/>
                </a:solidFill>
                <a:latin typeface="Calibri"/>
                <a:ea typeface="Calibri"/>
                <a:cs typeface="Calibri"/>
                <a:sym typeface="Calibri"/>
              </a:rPr>
              <a:t>You may use a thumb drive, flash drive, or memory card to store a variety of your research outputs, including multimedia files and datasets. These are inexpensive, easily obtainable, and portable. </a:t>
            </a:r>
          </a:p>
          <a:p>
            <a:pPr marL="0" marR="0" lvl="0" indent="0" algn="l" rtl="0">
              <a:spcBef>
                <a:spcPts val="36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The cloud: </a:t>
            </a:r>
            <a:r>
              <a:rPr lang="en-US" sz="1200" b="0" i="0" u="none" strike="noStrike" cap="none" dirty="0">
                <a:solidFill>
                  <a:schemeClr val="dk1"/>
                </a:solidFill>
                <a:latin typeface="Calibri"/>
                <a:ea typeface="Calibri"/>
                <a:cs typeface="Calibri"/>
                <a:sym typeface="Calibri"/>
              </a:rPr>
              <a:t>You may store your research files and outputs in “the cloud.” This means that they are stored on a server that is managed by a third party that you can access via an Internet connection. “Cloud” environments include a range of options, including a solution that your own academic institution may offer or a service offered by a for-profit company (e.g., Google Drive, Amazon S3, Flickr, YouTube, Dropbox, Apple iCloud.) </a:t>
            </a:r>
          </a:p>
          <a:p>
            <a:pPr marL="0" marR="0" lvl="0" indent="0" algn="l" rtl="0">
              <a:spcBef>
                <a:spcPts val="36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116" name="Shape 11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7025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3" name="Shape 12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2"/>
              </a:buClr>
              <a:buSzPct val="25000"/>
              <a:buFont typeface="Noto Sans Symbols"/>
              <a:buNone/>
            </a:pPr>
            <a:r>
              <a:rPr lang="en-US" sz="1200" b="1" i="0" u="none" strike="noStrike" cap="none" dirty="0">
                <a:solidFill>
                  <a:schemeClr val="dk1"/>
                </a:solidFill>
                <a:latin typeface="Calibri"/>
                <a:ea typeface="Calibri"/>
                <a:cs typeface="Calibri"/>
                <a:sym typeface="Calibri"/>
              </a:rPr>
              <a:t>Core principle: having multiple copies stored in multiple places can help to offset risks of loss.</a:t>
            </a:r>
          </a:p>
          <a:p>
            <a:pPr marL="0" marR="0" lvl="0" indent="0" algn="l" rtl="0">
              <a:spcBef>
                <a:spcPts val="200"/>
              </a:spcBef>
              <a:spcAft>
                <a:spcPts val="0"/>
              </a:spcAft>
              <a:buClr>
                <a:schemeClr val="dk2"/>
              </a:buClr>
              <a:buSzPct val="25000"/>
              <a:buFont typeface="Noto Sans Symbols"/>
              <a:buNone/>
            </a:pPr>
            <a:endParaRPr sz="1200" b="0" i="0" u="none" strike="noStrike" cap="none" dirty="0">
              <a:solidFill>
                <a:schemeClr val="dk1"/>
              </a:solidFill>
              <a:latin typeface="Calibri"/>
              <a:ea typeface="Calibri"/>
              <a:cs typeface="Calibri"/>
              <a:sym typeface="Calibri"/>
            </a:endParaRPr>
          </a:p>
          <a:p>
            <a:pPr marL="0" marR="0" lvl="0" indent="0" algn="l" rtl="0">
              <a:spcBef>
                <a:spcPts val="200"/>
              </a:spcBef>
              <a:spcAft>
                <a:spcPts val="0"/>
              </a:spcAft>
              <a:buClr>
                <a:schemeClr val="dk2"/>
              </a:buClr>
              <a:buSzPct val="25000"/>
              <a:buFont typeface="Noto Sans Symbols"/>
              <a:buNone/>
            </a:pPr>
            <a:r>
              <a:rPr lang="en-US" sz="1200" b="0" i="0" u="none" strike="noStrike" cap="none" dirty="0">
                <a:solidFill>
                  <a:schemeClr val="dk1"/>
                </a:solidFill>
                <a:latin typeface="Calibri"/>
                <a:ea typeface="Calibri"/>
                <a:cs typeface="Calibri"/>
                <a:sym typeface="Calibri"/>
              </a:rPr>
              <a:t>You always want to make sure you have one copy of each file that is under your own physical control—e.g., NOT in a cloud environment. Otherwise, you’re relying on internet connectivity to get to your files, something you can’t depend upon in all circumstances. Note that Google Drive, Dropbox, iCloud, </a:t>
            </a:r>
            <a:r>
              <a:rPr lang="en-US" sz="1200" b="0" i="0" u="none" strike="noStrike" cap="none" dirty="0" err="1">
                <a:solidFill>
                  <a:schemeClr val="dk1"/>
                </a:solidFill>
                <a:latin typeface="Calibri"/>
                <a:ea typeface="Calibri"/>
                <a:cs typeface="Calibri"/>
                <a:sym typeface="Calibri"/>
              </a:rPr>
              <a:t>etc</a:t>
            </a:r>
            <a:r>
              <a:rPr lang="en-US" sz="1200" b="0" i="0" u="none" strike="noStrike" cap="none" dirty="0">
                <a:solidFill>
                  <a:schemeClr val="dk1"/>
                </a:solidFill>
                <a:latin typeface="Calibri"/>
                <a:ea typeface="Calibri"/>
                <a:cs typeface="Calibri"/>
                <a:sym typeface="Calibri"/>
              </a:rPr>
              <a:t> are all cloud-based environments.</a:t>
            </a:r>
          </a:p>
          <a:p>
            <a:pPr marL="0" marR="0" lvl="0" indent="0" algn="l" rtl="0">
              <a:spcBef>
                <a:spcPts val="200"/>
              </a:spcBef>
              <a:spcAft>
                <a:spcPts val="0"/>
              </a:spcAft>
              <a:buClr>
                <a:schemeClr val="dk2"/>
              </a:buClr>
              <a:buSzPct val="25000"/>
              <a:buFont typeface="Noto Sans Symbols"/>
              <a:buNone/>
            </a:pPr>
            <a:endParaRPr sz="1200" b="0" i="0" u="none" strike="noStrike" cap="none" dirty="0">
              <a:solidFill>
                <a:schemeClr val="dk1"/>
              </a:solidFill>
              <a:latin typeface="Calibri"/>
              <a:ea typeface="Calibri"/>
              <a:cs typeface="Calibri"/>
              <a:sym typeface="Calibri"/>
            </a:endParaRPr>
          </a:p>
          <a:p>
            <a:pPr marL="0" marR="0" lvl="0" indent="0" algn="l" rtl="0">
              <a:spcBef>
                <a:spcPts val="200"/>
              </a:spcBef>
              <a:spcAft>
                <a:spcPts val="0"/>
              </a:spcAft>
              <a:buClr>
                <a:schemeClr val="dk2"/>
              </a:buClr>
              <a:buSzPct val="25000"/>
              <a:buFont typeface="Noto Sans Symbols"/>
              <a:buNone/>
            </a:pPr>
            <a:r>
              <a:rPr lang="en-US" sz="1200" b="0" i="0" u="none" strike="noStrike" cap="none" dirty="0">
                <a:solidFill>
                  <a:schemeClr val="dk1"/>
                </a:solidFill>
                <a:latin typeface="Calibri"/>
                <a:ea typeface="Calibri"/>
                <a:cs typeface="Calibri"/>
                <a:sym typeface="Calibri"/>
              </a:rPr>
              <a:t>You also want to make sure you have at least three complete copies of your research content. You might have one copy of each stored on your local drive of your own computer, another on an external drive, and another in Dropbox or on your university’s server.</a:t>
            </a:r>
          </a:p>
          <a:p>
            <a:pPr marL="0" marR="0" lvl="0" indent="0" algn="l" rtl="0">
              <a:spcBef>
                <a:spcPts val="200"/>
              </a:spcBef>
              <a:spcAft>
                <a:spcPts val="0"/>
              </a:spcAft>
              <a:buClr>
                <a:schemeClr val="dk2"/>
              </a:buClr>
              <a:buSzPct val="25000"/>
              <a:buFont typeface="Noto Sans Symbols"/>
              <a:buNone/>
            </a:pPr>
            <a:endParaRPr sz="1200" b="0" i="0" u="none" strike="noStrike" cap="none" dirty="0">
              <a:solidFill>
                <a:schemeClr val="dk1"/>
              </a:solidFill>
              <a:latin typeface="Calibri"/>
              <a:ea typeface="Calibri"/>
              <a:cs typeface="Calibri"/>
              <a:sym typeface="Calibri"/>
            </a:endParaRPr>
          </a:p>
          <a:p>
            <a:pPr marL="0" marR="0" lvl="0" indent="0" algn="l" rtl="0">
              <a:spcBef>
                <a:spcPts val="200"/>
              </a:spcBef>
              <a:spcAft>
                <a:spcPts val="0"/>
              </a:spcAft>
              <a:buClr>
                <a:schemeClr val="dk2"/>
              </a:buClr>
              <a:buSzPct val="25000"/>
              <a:buFont typeface="Noto Sans Symbols"/>
              <a:buNone/>
            </a:pPr>
            <a:r>
              <a:rPr lang="en-US" sz="1200" b="0" i="0" u="none" strike="noStrike" cap="none" dirty="0">
                <a:solidFill>
                  <a:schemeClr val="dk1"/>
                </a:solidFill>
                <a:latin typeface="Calibri"/>
                <a:ea typeface="Calibri"/>
                <a:cs typeface="Calibri"/>
                <a:sym typeface="Calibri"/>
              </a:rPr>
              <a:t>You will want to have at least one copy stored in a geographically different location than the others. If you have one in a “cloud” environment, that does count as long as the server on which the content is stored is not physically in your location.</a:t>
            </a:r>
          </a:p>
          <a:p>
            <a:pPr marL="0" marR="0" lvl="0" indent="0" algn="l" rtl="0">
              <a:spcBef>
                <a:spcPts val="200"/>
              </a:spcBef>
              <a:spcAft>
                <a:spcPts val="0"/>
              </a:spcAft>
              <a:buClr>
                <a:schemeClr val="dk2"/>
              </a:buClr>
              <a:buSzPct val="25000"/>
              <a:buFont typeface="Noto Sans Symbols"/>
              <a:buNone/>
            </a:pPr>
            <a:endParaRPr sz="1200" b="1" i="0" u="none" strike="noStrike" cap="none"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rgbClr val="000000"/>
              </a:buClr>
              <a:buSzPct val="25000"/>
              <a:buFont typeface="Cambria"/>
              <a:buNone/>
            </a:pPr>
            <a:r>
              <a:rPr lang="en-US" sz="1200" b="0" i="0" u="none" strike="noStrike" cap="none" dirty="0">
                <a:solidFill>
                  <a:schemeClr val="dk1"/>
                </a:solidFill>
                <a:latin typeface="+mn-lt"/>
                <a:ea typeface="Calibri"/>
                <a:cs typeface="Calibri"/>
                <a:sym typeface="Calibri"/>
              </a:rPr>
              <a:t>There are a number of software packages that are designed to help you make sure you do not lose your content, including changes you make to it over time. One of the easiest is the “Time Capsule” package, which takes snapshots of all of the files on your computer at particular moments that you designate. You can have the Time Capsule run all the time (capturing incremental changes as they happen) or you can plug it in weekly. </a:t>
            </a:r>
          </a:p>
          <a:p>
            <a:pPr marL="228600" marR="0" lvl="0" indent="-228600" algn="l" rtl="0">
              <a:lnSpc>
                <a:spcPct val="100000"/>
              </a:lnSpc>
              <a:spcBef>
                <a:spcPts val="200"/>
              </a:spcBef>
              <a:spcAft>
                <a:spcPts val="0"/>
              </a:spcAft>
              <a:buClr>
                <a:srgbClr val="000000"/>
              </a:buClr>
              <a:buSzPct val="25000"/>
              <a:buFont typeface="Cambria"/>
              <a:buNone/>
            </a:pPr>
            <a:endParaRPr lang="en-US" sz="1200" b="0" i="0" u="none" strike="noStrike" cap="none" dirty="0">
              <a:solidFill>
                <a:schemeClr val="dk1"/>
              </a:solidFill>
              <a:latin typeface="+mn-lt"/>
              <a:ea typeface="Calibri"/>
              <a:cs typeface="Calibri"/>
              <a:sym typeface="Calibri"/>
            </a:endParaRPr>
          </a:p>
          <a:p>
            <a:pPr marL="228600" marR="0" lvl="0" indent="-228600" algn="l" rtl="0">
              <a:lnSpc>
                <a:spcPct val="100000"/>
              </a:lnSpc>
              <a:spcBef>
                <a:spcPts val="200"/>
              </a:spcBef>
              <a:spcAft>
                <a:spcPts val="0"/>
              </a:spcAft>
              <a:buClr>
                <a:srgbClr val="000000"/>
              </a:buClr>
              <a:buSzPct val="25000"/>
              <a:buFont typeface="Cambria"/>
              <a:buNone/>
            </a:pPr>
            <a:r>
              <a:rPr lang="en-US" sz="1200" b="0" i="0" u="none" strike="noStrike" cap="none" dirty="0">
                <a:solidFill>
                  <a:schemeClr val="dk1"/>
                </a:solidFill>
                <a:latin typeface="+mn-lt"/>
                <a:ea typeface="Calibri"/>
                <a:cs typeface="Calibri"/>
                <a:sym typeface="Calibri"/>
              </a:rPr>
              <a:t>This provides a history of your research outputs. Figuratively, it gives you a way to return to a different moment in time and access your research outputs as they existed at that time.</a:t>
            </a:r>
          </a:p>
          <a:p>
            <a:pPr marL="0" marR="0" lvl="0" indent="0" algn="l" rtl="0">
              <a:spcBef>
                <a:spcPts val="200"/>
              </a:spcBef>
              <a:spcAft>
                <a:spcPts val="0"/>
              </a:spcAft>
              <a:buClr>
                <a:schemeClr val="dk2"/>
              </a:buClr>
              <a:buSzPct val="25000"/>
              <a:buFont typeface="Noto Sans Symbols"/>
              <a:buNone/>
            </a:pPr>
            <a:endParaRPr sz="1200" b="1" i="0" u="none" strike="noStrike" cap="none" dirty="0">
              <a:solidFill>
                <a:schemeClr val="dk1"/>
              </a:solidFill>
              <a:latin typeface="Calibri"/>
              <a:ea typeface="Calibri"/>
              <a:cs typeface="Calibri"/>
              <a:sym typeface="Calibri"/>
            </a:endParaRPr>
          </a:p>
          <a:p>
            <a:pPr marL="0" marR="0" lvl="0" indent="0" algn="l" rtl="0">
              <a:spcBef>
                <a:spcPts val="200"/>
              </a:spcBef>
              <a:spcAft>
                <a:spcPts val="0"/>
              </a:spcAft>
              <a:buClr>
                <a:schemeClr val="dk2"/>
              </a:buClr>
              <a:buSzPct val="25000"/>
              <a:buFont typeface="Noto Sans Symbols"/>
              <a:buNone/>
            </a:pPr>
            <a:endParaRPr sz="1200" b="0" i="0" u="none" strike="noStrike" cap="none" dirty="0">
              <a:solidFill>
                <a:schemeClr val="dk1"/>
              </a:solidFill>
              <a:latin typeface="Calibri"/>
              <a:ea typeface="Calibri"/>
              <a:cs typeface="Calibri"/>
              <a:sym typeface="Calibri"/>
            </a:endParaRPr>
          </a:p>
        </p:txBody>
      </p:sp>
      <p:sp>
        <p:nvSpPr>
          <p:cNvPr id="124" name="Shape 12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98729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9" name="Shape 13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20320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So that takes care of “back-ups”, but what else can you do to secure your content?</a:t>
            </a:r>
          </a:p>
          <a:p>
            <a:pPr marL="203200" marR="0" lvl="0" indent="0" algn="l" rtl="0">
              <a:spcBef>
                <a:spcPts val="36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203200" marR="0" lvl="0" indent="0" algn="l" rtl="0">
              <a:spcBef>
                <a:spcPts val="36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That brings us to “Preservation”.</a:t>
            </a:r>
          </a:p>
          <a:p>
            <a:pPr marL="203200" marR="0" lvl="0" indent="0" algn="l" rtl="0">
              <a:spcBef>
                <a:spcPts val="36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203200" marR="0" lvl="0" indent="0" algn="l" rtl="0">
              <a:spcBef>
                <a:spcPts val="36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 DPC defines preservation as follows: The “series of managed activities necessary to ensure continued access to digital materials for as long as necessary”. </a:t>
            </a:r>
          </a:p>
          <a:p>
            <a:pPr marL="203200" marR="0" lvl="0" indent="0" algn="l" rtl="0">
              <a:spcBef>
                <a:spcPts val="36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203200" marR="0" lvl="0" indent="0" algn="l" rtl="0">
              <a:spcBef>
                <a:spcPts val="36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Note the most important words here—MANAGED ACTIVITIES. CONTINUED ACCESS. AS LONG AS NECESSARY.</a:t>
            </a:r>
          </a:p>
          <a:p>
            <a:pPr marL="203200" marR="0" lvl="0" indent="0" algn="l" rtl="0">
              <a:spcBef>
                <a:spcPts val="36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203200" marR="0" lvl="0" indent="0" algn="l" rtl="0">
              <a:spcBef>
                <a:spcPts val="36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What might ”managed activities” look like?</a:t>
            </a:r>
          </a:p>
        </p:txBody>
      </p:sp>
      <p:sp>
        <p:nvSpPr>
          <p:cNvPr id="140" name="Shape 14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43144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6" name="Shape 14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There are other, more advanced options you can explore as well.</a:t>
            </a:r>
          </a:p>
          <a:p>
            <a:pPr marL="0" marR="0" lvl="0" indent="0" algn="l" rtl="0">
              <a:spcBef>
                <a:spcPts val="36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Checksums can be generated by several open source tools and utilities, and they can be stored in your inventory. </a:t>
            </a:r>
          </a:p>
          <a:p>
            <a:pPr marL="0" marR="0" lvl="0" indent="0" algn="l" rtl="0">
              <a:spcBef>
                <a:spcPts val="36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 checksum is a number that serves kind of like a digital fingerprint or digital signature for a file. It’s generated by an algorithm, a mathematical equation that is run against a file. No matter how many times you run that algorithm against a particular file, it will always give you the same number. If anything in the file changes—accidentally, on purpose, or maliciously—the checksum will change.</a:t>
            </a:r>
          </a:p>
          <a:p>
            <a:pPr marL="0" marR="0" lvl="0" indent="0" algn="l" rtl="0">
              <a:spcBef>
                <a:spcPts val="36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Comparing two checksums generated at different moments in time against the same file tells you whether the file has changed or not.</a:t>
            </a:r>
          </a:p>
          <a:p>
            <a:pPr marL="0" marR="0" lvl="0" indent="0" algn="l" rtl="0">
              <a:spcBef>
                <a:spcPts val="36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 tool “Fixity” by AV Preserve runs checksums on files, folders, and directories that you specify. It does this at regular intervals, and if the same file results in two different checksums over time, the Fixity tool will send you an email alert telling you where the problem has been detected.</a:t>
            </a:r>
          </a:p>
        </p:txBody>
      </p:sp>
      <p:sp>
        <p:nvSpPr>
          <p:cNvPr id="147" name="Shape 14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50505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798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AC5D8E-5B41-FC48-A35B-1A0C49AA2FCF}" type="slidenum">
              <a:rPr lang="en-US" smtClean="0"/>
              <a:t>4</a:t>
            </a:fld>
            <a:endParaRPr lang="en-US"/>
          </a:p>
        </p:txBody>
      </p:sp>
    </p:spTree>
    <p:extLst>
      <p:ext uri="{BB962C8B-B14F-4D97-AF65-F5344CB8AC3E}">
        <p14:creationId xmlns:p14="http://schemas.microsoft.com/office/powerpoint/2010/main" val="950558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Taking</a:t>
            </a:r>
            <a:r>
              <a:rPr lang="en-US" baseline="0" dirty="0"/>
              <a:t> it one step further—most practitioners in the field now recommend </a:t>
            </a:r>
            <a:r>
              <a:rPr lang="en-US" i="1" baseline="0" dirty="0"/>
              <a:t>Distributed Digital Preservation</a:t>
            </a:r>
            <a:r>
              <a:rPr lang="en-US" i="0" baseline="0" dirty="0"/>
              <a:t> approaches rather than centralized approaches, especially for preservation storage.</a:t>
            </a:r>
          </a:p>
          <a:p>
            <a:endParaRPr lang="en-US" i="0" baseline="0" dirty="0"/>
          </a:p>
          <a:p>
            <a:r>
              <a:rPr lang="en-US" i="0" baseline="0" dirty="0"/>
              <a:t>What that means is that we replicate content—make copies of it. We make sure each copy is independent of the other copies, that each copy is under different control. In other words, let’s not make lots of copies and then have the same systems administrator in charge of each. That makes it too easy to corrupt the content. And finally, we coordinate the copies in order to ensure that we know if any of the copies change over time, whether that change is deliberate or accidental, malicious or happenstance.</a:t>
            </a:r>
          </a:p>
          <a:p>
            <a:endParaRPr lang="en-US" i="0" baseline="0" dirty="0"/>
          </a:p>
          <a:p>
            <a:r>
              <a:rPr lang="en-US" i="0" baseline="0" dirty="0"/>
              <a:t>Big issues here, as per </a:t>
            </a:r>
            <a:r>
              <a:rPr lang="en-US" i="0" baseline="0" dirty="0" err="1"/>
              <a:t>ScholarsPortal</a:t>
            </a:r>
            <a:r>
              <a:rPr lang="en-US" i="0" baseline="0" dirty="0"/>
              <a:t> conversation.</a:t>
            </a:r>
          </a:p>
          <a:p>
            <a:endParaRPr lang="en-US" i="0" baseline="0" dirty="0"/>
          </a:p>
          <a:p>
            <a:r>
              <a:rPr lang="en-US" i="0" baseline="0" dirty="0"/>
              <a:t>Issues extend to organizational ones—”difficult” but it’s just swapping out drives</a:t>
            </a:r>
            <a:r>
              <a:rPr lang="is-IS" i="0" baseline="0" dirty="0"/>
              <a:t>…</a:t>
            </a:r>
            <a:endParaRPr lang="en-US" i="0" baseline="0" dirty="0"/>
          </a:p>
          <a:p>
            <a:endParaRPr lang="en-US" i="0" baseline="0" dirty="0"/>
          </a:p>
          <a:p>
            <a:endParaRPr lang="en-US" i="0" baseline="0" dirty="0"/>
          </a:p>
        </p:txBody>
      </p:sp>
      <p:sp>
        <p:nvSpPr>
          <p:cNvPr id="4" name="Slide Number Placeholder 3"/>
          <p:cNvSpPr>
            <a:spLocks noGrp="1"/>
          </p:cNvSpPr>
          <p:nvPr>
            <p:ph type="sldNum" sz="quarter" idx="10"/>
          </p:nvPr>
        </p:nvSpPr>
        <p:spPr/>
        <p:txBody>
          <a:bodyPr/>
          <a:lstStyle/>
          <a:p>
            <a:fld id="{47384964-E0B8-DB47-AE63-D366BF6865AA}" type="slidenum">
              <a:rPr lang="en-US" smtClean="0"/>
              <a:t>5</a:t>
            </a:fld>
            <a:endParaRPr lang="en-US"/>
          </a:p>
        </p:txBody>
      </p:sp>
    </p:spTree>
    <p:extLst>
      <p:ext uri="{BB962C8B-B14F-4D97-AF65-F5344CB8AC3E}">
        <p14:creationId xmlns:p14="http://schemas.microsoft.com/office/powerpoint/2010/main" val="2861035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We knew that a range of efforts have been launched in the last five years to train and prepare data scientists to manage, share, and ensure the sustainability of their data outputs, including </a:t>
            </a:r>
            <a:r>
              <a:rPr lang="en-US" sz="1200" kern="1200" dirty="0" err="1">
                <a:solidFill>
                  <a:schemeClr val="tx1"/>
                </a:solidFill>
                <a:effectLst/>
                <a:latin typeface="+mn-lt"/>
                <a:ea typeface="ＭＳ Ｐゴシック" charset="0"/>
                <a:cs typeface="ＭＳ Ｐゴシック" charset="0"/>
              </a:rPr>
              <a:t>DataONE’s</a:t>
            </a:r>
            <a:r>
              <a:rPr lang="en-US" sz="1200" kern="1200" dirty="0">
                <a:solidFill>
                  <a:schemeClr val="tx1"/>
                </a:solidFill>
                <a:effectLst/>
                <a:latin typeface="+mn-lt"/>
                <a:ea typeface="ＭＳ Ｐゴシック" charset="0"/>
                <a:cs typeface="ＭＳ Ｐゴシック" charset="0"/>
              </a:rPr>
              <a:t> webinars and education modules, the </a:t>
            </a:r>
            <a:r>
              <a:rPr lang="en-US" sz="1200" kern="1200" dirty="0" err="1">
                <a:solidFill>
                  <a:schemeClr val="tx1"/>
                </a:solidFill>
                <a:effectLst/>
                <a:latin typeface="+mn-lt"/>
                <a:ea typeface="ＭＳ Ｐゴシック" charset="0"/>
                <a:cs typeface="ＭＳ Ｐゴシック" charset="0"/>
              </a:rPr>
              <a:t>DMPTool</a:t>
            </a:r>
            <a:r>
              <a:rPr lang="en-US" sz="1200" kern="1200" dirty="0">
                <a:solidFill>
                  <a:schemeClr val="tx1"/>
                </a:solidFill>
                <a:effectLst/>
                <a:latin typeface="+mn-lt"/>
                <a:ea typeface="ＭＳ Ｐゴシック" charset="0"/>
                <a:cs typeface="ＭＳ Ｐゴシック" charset="0"/>
              </a:rPr>
              <a:t> Data Management General Guidance, and the Virginia-based </a:t>
            </a:r>
            <a:r>
              <a:rPr lang="en-US" sz="1200" i="1" kern="1200" dirty="0">
                <a:solidFill>
                  <a:schemeClr val="tx1"/>
                </a:solidFill>
                <a:effectLst/>
                <a:latin typeface="+mn-lt"/>
                <a:ea typeface="ＭＳ Ｐゴシック" charset="0"/>
                <a:cs typeface="ＭＳ Ｐゴシック" charset="0"/>
              </a:rPr>
              <a:t>Data Management Bootcamp</a:t>
            </a:r>
            <a:r>
              <a:rPr lang="en-US" sz="1200" kern="1200" dirty="0">
                <a:solidFill>
                  <a:schemeClr val="tx1"/>
                </a:solidFill>
                <a:effectLst/>
                <a:latin typeface="+mn-lt"/>
                <a:ea typeface="ＭＳ Ｐゴシック" charset="0"/>
                <a:cs typeface="ＭＳ Ｐゴシック" charset="0"/>
              </a:rPr>
              <a:t> </a:t>
            </a:r>
            <a:r>
              <a:rPr lang="en-US" sz="1200" i="1" kern="1200" dirty="0">
                <a:solidFill>
                  <a:schemeClr val="tx1"/>
                </a:solidFill>
                <a:effectLst/>
                <a:latin typeface="+mn-lt"/>
                <a:ea typeface="ＭＳ Ｐゴシック" charset="0"/>
                <a:cs typeface="ＭＳ Ｐゴシック" charset="0"/>
              </a:rPr>
              <a:t>for Graduate Students</a:t>
            </a:r>
            <a:r>
              <a:rPr lang="en-US" sz="1200" kern="1200" dirty="0">
                <a:solidFill>
                  <a:schemeClr val="tx1"/>
                </a:solidFill>
                <a:effectLst/>
                <a:latin typeface="+mn-lt"/>
                <a:ea typeface="ＭＳ Ｐゴシック" charset="0"/>
                <a:cs typeface="ＭＳ Ｐゴシック" charset="0"/>
              </a:rPr>
              <a:t>.  These data science resources are connecting researchers with the different university-based units that can help support and sustain their data outputs (e.g., IT, library, Offices of Sponsored Research, etc.).</a:t>
            </a:r>
          </a:p>
          <a:p>
            <a:r>
              <a:rPr lang="en-US" sz="1200" kern="1200" dirty="0">
                <a:solidFill>
                  <a:schemeClr val="tx1"/>
                </a:solidFill>
                <a:effectLst/>
                <a:latin typeface="+mn-lt"/>
                <a:ea typeface="ＭＳ Ｐゴシック" charset="0"/>
                <a:cs typeface="ＭＳ Ｐゴシック" charset="0"/>
              </a:rPr>
              <a:t> </a:t>
            </a:r>
          </a:p>
          <a:p>
            <a:r>
              <a:rPr lang="en-US" sz="1200" kern="1200" dirty="0">
                <a:solidFill>
                  <a:schemeClr val="tx1"/>
                </a:solidFill>
                <a:effectLst/>
                <a:latin typeface="+mn-lt"/>
                <a:ea typeface="ＭＳ Ｐゴシック" charset="0"/>
                <a:cs typeface="ＭＳ Ｐゴシック" charset="0"/>
              </a:rPr>
              <a:t>Beyond data science, however, we could locate few attempts to address the training needs of the broad array of researchers—humanities, social science, arts, and sciences alike—who increasingly need to manage complex digital objects. We determined that this was a critical area that needed improvement.</a:t>
            </a:r>
            <a:r>
              <a:rPr lang="en-US" sz="1200" kern="1200" baseline="0" dirty="0">
                <a:solidFill>
                  <a:schemeClr val="tx1"/>
                </a:solidFill>
                <a:effectLst/>
                <a:latin typeface="+mn-lt"/>
                <a:ea typeface="ＭＳ Ｐゴシック" charset="0"/>
                <a:cs typeface="ＭＳ Ｐゴシック" charset="0"/>
              </a:rPr>
              <a:t> We also determined that this need dovetailed with the need of ETD programs to provide a strong foundation for replication of research findings in ETDs. </a:t>
            </a:r>
          </a:p>
          <a:p>
            <a:endParaRPr lang="en-US" sz="1200" kern="1200" baseline="0" dirty="0">
              <a:solidFill>
                <a:schemeClr val="tx1"/>
              </a:solidFill>
              <a:effectLst/>
              <a:latin typeface="+mn-lt"/>
              <a:ea typeface="ＭＳ Ｐゴシック" charset="0"/>
              <a:cs typeface="ＭＳ Ｐゴシック" charset="0"/>
            </a:endParaRPr>
          </a:p>
          <a:p>
            <a:r>
              <a:rPr lang="en-US" sz="1200" kern="1200" baseline="0" dirty="0">
                <a:solidFill>
                  <a:schemeClr val="tx1"/>
                </a:solidFill>
                <a:effectLst/>
                <a:latin typeface="+mn-lt"/>
                <a:ea typeface="ＭＳ Ｐゴシック" charset="0"/>
                <a:cs typeface="ＭＳ Ｐゴシック" charset="0"/>
              </a:rPr>
              <a:t>Or to say that another way, ETDs are a core output of the university. They’re also a key training mechanism for students. Part of what the ETD process should produce is a record of research that enables it to be validated and replicated. In many cases, a text-based PDF will not do that—many “theses and dissertations” are not text-based in reality—instead, they are often better represented in a range of other formats:</a:t>
            </a:r>
          </a:p>
          <a:p>
            <a:r>
              <a:rPr lang="en-US" sz="1200" kern="1200" baseline="0" dirty="0">
                <a:solidFill>
                  <a:schemeClr val="tx1"/>
                </a:solidFill>
                <a:effectLst/>
                <a:latin typeface="+mn-lt"/>
                <a:ea typeface="ＭＳ Ｐゴシック" charset="0"/>
                <a:cs typeface="ＭＳ Ｐゴシック" charset="0"/>
              </a:rPr>
              <a:t>e.g., </a:t>
            </a:r>
          </a:p>
          <a:p>
            <a:r>
              <a:rPr lang="en-US" sz="1200" kern="1200" baseline="0" dirty="0">
                <a:solidFill>
                  <a:schemeClr val="tx1"/>
                </a:solidFill>
                <a:effectLst/>
                <a:latin typeface="+mn-lt"/>
                <a:ea typeface="ＭＳ Ｐゴシック" charset="0"/>
                <a:cs typeface="ＭＳ Ｐゴシック" charset="0"/>
              </a:rPr>
              <a:t>video/audio files of performances </a:t>
            </a:r>
          </a:p>
          <a:p>
            <a:r>
              <a:rPr lang="en-US" sz="1200" kern="1200" baseline="0" dirty="0">
                <a:solidFill>
                  <a:schemeClr val="tx1"/>
                </a:solidFill>
                <a:effectLst/>
                <a:latin typeface="+mn-lt"/>
                <a:ea typeface="ＭＳ Ｐゴシック" charset="0"/>
                <a:cs typeface="ＭＳ Ｐゴシック" charset="0"/>
              </a:rPr>
              <a:t>datasets from experiments</a:t>
            </a:r>
          </a:p>
          <a:p>
            <a:r>
              <a:rPr lang="en-US" sz="1200" kern="1200" baseline="0" dirty="0">
                <a:solidFill>
                  <a:schemeClr val="tx1"/>
                </a:solidFill>
                <a:effectLst/>
                <a:latin typeface="+mn-lt"/>
                <a:ea typeface="ＭＳ Ｐゴシック" charset="0"/>
                <a:cs typeface="ＭＳ Ｐゴシック" charset="0"/>
              </a:rPr>
              <a:t>computer programs </a:t>
            </a:r>
          </a:p>
          <a:p>
            <a:r>
              <a:rPr lang="en-US" sz="1200" kern="1200" baseline="0" dirty="0">
                <a:solidFill>
                  <a:schemeClr val="tx1"/>
                </a:solidFill>
                <a:effectLst/>
                <a:latin typeface="+mn-lt"/>
                <a:ea typeface="ＭＳ Ｐゴシック" charset="0"/>
                <a:cs typeface="ＭＳ Ｐゴシック" charset="0"/>
              </a:rPr>
              <a:t>GIS-based visualizations</a:t>
            </a:r>
          </a:p>
          <a:p>
            <a:endParaRPr lang="en-US" sz="1200" kern="1200" dirty="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C367EBFA-77BD-6E47-8321-AD691D61AD5B}" type="slidenum">
              <a:rPr lang="en-US" smtClean="0"/>
              <a:pPr>
                <a:defRPr/>
              </a:pPr>
              <a:t>6</a:t>
            </a:fld>
            <a:endParaRPr lang="en-US"/>
          </a:p>
        </p:txBody>
      </p:sp>
    </p:spTree>
    <p:extLst>
      <p:ext uri="{BB962C8B-B14F-4D97-AF65-F5344CB8AC3E}">
        <p14:creationId xmlns:p14="http://schemas.microsoft.com/office/powerpoint/2010/main" val="1337073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4048" lvl="1" indent="-182880">
              <a:lnSpc>
                <a:spcPct val="90000"/>
              </a:lnSpc>
              <a:spcBef>
                <a:spcPts val="200"/>
              </a:spcBef>
              <a:spcAft>
                <a:spcPts val="400"/>
              </a:spcAft>
              <a:buClr>
                <a:schemeClr val="accent1"/>
              </a:buClr>
              <a:buFont typeface="Arial" charset="0"/>
              <a:buChar char="•"/>
            </a:pPr>
            <a:r>
              <a:rPr lang="en-US" sz="3300" dirty="0">
                <a:solidFill>
                  <a:schemeClr val="tx1">
                    <a:lumMod val="75000"/>
                    <a:lumOff val="25000"/>
                  </a:schemeClr>
                </a:solidFill>
              </a:rPr>
              <a:t>Software code (29%)</a:t>
            </a:r>
          </a:p>
          <a:p>
            <a:pPr marL="384048" lvl="1" indent="-182880">
              <a:lnSpc>
                <a:spcPct val="90000"/>
              </a:lnSpc>
              <a:spcBef>
                <a:spcPts val="200"/>
              </a:spcBef>
              <a:spcAft>
                <a:spcPts val="400"/>
              </a:spcAft>
              <a:buClr>
                <a:schemeClr val="accent1"/>
              </a:buClr>
              <a:buFont typeface="Arial" charset="0"/>
              <a:buChar char="•"/>
            </a:pPr>
            <a:r>
              <a:rPr lang="en-US" sz="3300" dirty="0">
                <a:solidFill>
                  <a:schemeClr val="tx1">
                    <a:lumMod val="75000"/>
                    <a:lumOff val="25000"/>
                  </a:schemeClr>
                </a:solidFill>
              </a:rPr>
              <a:t>Digital text (28%)</a:t>
            </a:r>
            <a:endParaRPr lang="en-US" sz="4800" dirty="0"/>
          </a:p>
          <a:p>
            <a:pPr lvl="1">
              <a:buFont typeface="Arial" charset="0"/>
              <a:buChar char="•"/>
            </a:pPr>
            <a:r>
              <a:rPr lang="en-US" sz="3600" dirty="0"/>
              <a:t>Tabular data (43%)</a:t>
            </a:r>
          </a:p>
          <a:p>
            <a:pPr lvl="1">
              <a:buFont typeface="Arial" charset="0"/>
              <a:buChar char="•"/>
            </a:pPr>
            <a:r>
              <a:rPr lang="en-US" sz="3600" dirty="0"/>
              <a:t>Digital images (38%)</a:t>
            </a:r>
          </a:p>
          <a:p>
            <a:pPr lvl="1">
              <a:buFont typeface="Arial" charset="0"/>
              <a:buNone/>
            </a:pPr>
            <a:endParaRPr lang="en-US" sz="3600" dirty="0"/>
          </a:p>
          <a:p>
            <a:r>
              <a:rPr lang="en-US" sz="3600" kern="1200" dirty="0">
                <a:solidFill>
                  <a:schemeClr val="tx1"/>
                </a:solidFill>
                <a:effectLst/>
                <a:latin typeface="+mn-lt"/>
                <a:ea typeface="ＭＳ Ｐゴシック" charset="0"/>
                <a:cs typeface="ＭＳ Ｐゴシック" charset="0"/>
              </a:rPr>
              <a:t>We knew that a range of efforts have been launched in the last five years to train and prepare data scientists to manage, share, and ensure the sustainability of their data outputs, including </a:t>
            </a:r>
            <a:r>
              <a:rPr lang="en-US" sz="3600" kern="1200" dirty="0" err="1">
                <a:solidFill>
                  <a:schemeClr val="tx1"/>
                </a:solidFill>
                <a:effectLst/>
                <a:latin typeface="+mn-lt"/>
                <a:ea typeface="ＭＳ Ｐゴシック" charset="0"/>
                <a:cs typeface="ＭＳ Ｐゴシック" charset="0"/>
              </a:rPr>
              <a:t>DataONE’s</a:t>
            </a:r>
            <a:r>
              <a:rPr lang="en-US" sz="3600" kern="1200" dirty="0">
                <a:solidFill>
                  <a:schemeClr val="tx1"/>
                </a:solidFill>
                <a:effectLst/>
                <a:latin typeface="+mn-lt"/>
                <a:ea typeface="ＭＳ Ｐゴシック" charset="0"/>
                <a:cs typeface="ＭＳ Ｐゴシック" charset="0"/>
              </a:rPr>
              <a:t> webinars and education modules, the </a:t>
            </a:r>
            <a:r>
              <a:rPr lang="en-US" sz="3600" kern="1200" dirty="0" err="1">
                <a:solidFill>
                  <a:schemeClr val="tx1"/>
                </a:solidFill>
                <a:effectLst/>
                <a:latin typeface="+mn-lt"/>
                <a:ea typeface="ＭＳ Ｐゴシック" charset="0"/>
                <a:cs typeface="ＭＳ Ｐゴシック" charset="0"/>
              </a:rPr>
              <a:t>DMPTool</a:t>
            </a:r>
            <a:r>
              <a:rPr lang="en-US" sz="3600" kern="1200" dirty="0">
                <a:solidFill>
                  <a:schemeClr val="tx1"/>
                </a:solidFill>
                <a:effectLst/>
                <a:latin typeface="+mn-lt"/>
                <a:ea typeface="ＭＳ Ｐゴシック" charset="0"/>
                <a:cs typeface="ＭＳ Ｐゴシック" charset="0"/>
              </a:rPr>
              <a:t> Data Management General Guidance, and the Virginia-based </a:t>
            </a:r>
            <a:r>
              <a:rPr lang="en-US" sz="3600" i="1" kern="1200" dirty="0">
                <a:solidFill>
                  <a:schemeClr val="tx1"/>
                </a:solidFill>
                <a:effectLst/>
                <a:latin typeface="+mn-lt"/>
                <a:ea typeface="ＭＳ Ｐゴシック" charset="0"/>
                <a:cs typeface="ＭＳ Ｐゴシック" charset="0"/>
              </a:rPr>
              <a:t>Data Management Bootcamp</a:t>
            </a:r>
            <a:r>
              <a:rPr lang="en-US" sz="3600" kern="1200" dirty="0">
                <a:solidFill>
                  <a:schemeClr val="tx1"/>
                </a:solidFill>
                <a:effectLst/>
                <a:latin typeface="+mn-lt"/>
                <a:ea typeface="ＭＳ Ｐゴシック" charset="0"/>
                <a:cs typeface="ＭＳ Ｐゴシック" charset="0"/>
              </a:rPr>
              <a:t> </a:t>
            </a:r>
            <a:r>
              <a:rPr lang="en-US" sz="3600" i="1" kern="1200" dirty="0">
                <a:solidFill>
                  <a:schemeClr val="tx1"/>
                </a:solidFill>
                <a:effectLst/>
                <a:latin typeface="+mn-lt"/>
                <a:ea typeface="ＭＳ Ｐゴシック" charset="0"/>
                <a:cs typeface="ＭＳ Ｐゴシック" charset="0"/>
              </a:rPr>
              <a:t>for Graduate Students</a:t>
            </a:r>
            <a:r>
              <a:rPr lang="en-US" sz="3600" kern="1200" dirty="0">
                <a:solidFill>
                  <a:schemeClr val="tx1"/>
                </a:solidFill>
                <a:effectLst/>
                <a:latin typeface="+mn-lt"/>
                <a:ea typeface="ＭＳ Ｐゴシック" charset="0"/>
                <a:cs typeface="ＭＳ Ｐゴシック" charset="0"/>
              </a:rPr>
              <a:t>.  These data science resources are connecting researchers with the different university-based units that can help support and sustain their data outputs (e.g., IT, library, Offices of Sponsored Research, etc.).</a:t>
            </a:r>
          </a:p>
          <a:p>
            <a:r>
              <a:rPr lang="en-US" sz="3600" kern="1200" dirty="0">
                <a:solidFill>
                  <a:schemeClr val="tx1"/>
                </a:solidFill>
                <a:effectLst/>
                <a:latin typeface="+mn-lt"/>
                <a:ea typeface="ＭＳ Ｐゴシック" charset="0"/>
                <a:cs typeface="ＭＳ Ｐゴシック" charset="0"/>
              </a:rPr>
              <a:t> </a:t>
            </a:r>
          </a:p>
          <a:p>
            <a:r>
              <a:rPr lang="en-US" sz="3600" kern="1200" dirty="0">
                <a:solidFill>
                  <a:schemeClr val="tx1"/>
                </a:solidFill>
                <a:effectLst/>
                <a:latin typeface="+mn-lt"/>
                <a:ea typeface="ＭＳ Ｐゴシック" charset="0"/>
                <a:cs typeface="ＭＳ Ｐゴシック" charset="0"/>
              </a:rPr>
              <a:t>Beyond data science, however, we could locate few attempts to address the training needs of the broad array of researchers—humanities, social science, arts, and sciences alike—who increasingly need to manage complex digital objects. We determined that this was a critical area that needed improvement.</a:t>
            </a:r>
            <a:r>
              <a:rPr lang="en-US" sz="3600" kern="1200" baseline="0" dirty="0">
                <a:solidFill>
                  <a:schemeClr val="tx1"/>
                </a:solidFill>
                <a:effectLst/>
                <a:latin typeface="+mn-lt"/>
                <a:ea typeface="ＭＳ Ｐゴシック" charset="0"/>
                <a:cs typeface="ＭＳ Ｐゴシック" charset="0"/>
              </a:rPr>
              <a:t> We also determined that this need dovetailed with the need of ETD programs to provide a strong foundation for replication of research findings in ETDs. </a:t>
            </a:r>
          </a:p>
          <a:p>
            <a:endParaRPr lang="en-US" sz="3600" kern="1200" baseline="0" dirty="0">
              <a:solidFill>
                <a:schemeClr val="tx1"/>
              </a:solidFill>
              <a:effectLst/>
              <a:latin typeface="+mn-lt"/>
              <a:ea typeface="ＭＳ Ｐゴシック" charset="0"/>
              <a:cs typeface="ＭＳ Ｐゴシック" charset="0"/>
            </a:endParaRPr>
          </a:p>
          <a:p>
            <a:r>
              <a:rPr lang="en-US" sz="3600" kern="1200" baseline="0" dirty="0">
                <a:solidFill>
                  <a:schemeClr val="tx1"/>
                </a:solidFill>
                <a:effectLst/>
                <a:latin typeface="+mn-lt"/>
                <a:ea typeface="ＭＳ Ｐゴシック" charset="0"/>
                <a:cs typeface="ＭＳ Ｐゴシック" charset="0"/>
              </a:rPr>
              <a:t>Or to say that another way, ETDs are a core output of the university. They’re also a key training mechanism for students. Part of what the ETD process should produce is a record of research that enables it to be validated and replicated. In many cases, a text-based PDF will not do that—many “theses and dissertations” are not text-based in reality—instead, they are often better represented in a range of other formats:</a:t>
            </a:r>
          </a:p>
          <a:p>
            <a:r>
              <a:rPr lang="en-US" sz="3600" kern="1200" baseline="0" dirty="0">
                <a:solidFill>
                  <a:schemeClr val="tx1"/>
                </a:solidFill>
                <a:effectLst/>
                <a:latin typeface="+mn-lt"/>
                <a:ea typeface="ＭＳ Ｐゴシック" charset="0"/>
                <a:cs typeface="ＭＳ Ｐゴシック" charset="0"/>
              </a:rPr>
              <a:t>e.g., </a:t>
            </a:r>
          </a:p>
          <a:p>
            <a:r>
              <a:rPr lang="en-US" sz="3600" kern="1200" baseline="0" dirty="0">
                <a:solidFill>
                  <a:schemeClr val="tx1"/>
                </a:solidFill>
                <a:effectLst/>
                <a:latin typeface="+mn-lt"/>
                <a:ea typeface="ＭＳ Ｐゴシック" charset="0"/>
                <a:cs typeface="ＭＳ Ｐゴシック" charset="0"/>
              </a:rPr>
              <a:t>video/audio files of performances </a:t>
            </a:r>
          </a:p>
          <a:p>
            <a:r>
              <a:rPr lang="en-US" sz="3600" kern="1200" baseline="0" dirty="0">
                <a:solidFill>
                  <a:schemeClr val="tx1"/>
                </a:solidFill>
                <a:effectLst/>
                <a:latin typeface="+mn-lt"/>
                <a:ea typeface="ＭＳ Ｐゴシック" charset="0"/>
                <a:cs typeface="ＭＳ Ｐゴシック" charset="0"/>
              </a:rPr>
              <a:t>datasets from experiments</a:t>
            </a:r>
          </a:p>
          <a:p>
            <a:r>
              <a:rPr lang="en-US" sz="3600" kern="1200" baseline="0" dirty="0">
                <a:solidFill>
                  <a:schemeClr val="tx1"/>
                </a:solidFill>
                <a:effectLst/>
                <a:latin typeface="+mn-lt"/>
                <a:ea typeface="ＭＳ Ｐゴシック" charset="0"/>
                <a:cs typeface="ＭＳ Ｐゴシック" charset="0"/>
              </a:rPr>
              <a:t>computer programs </a:t>
            </a:r>
          </a:p>
          <a:p>
            <a:r>
              <a:rPr lang="en-US" sz="3600" kern="1200" baseline="0" dirty="0">
                <a:solidFill>
                  <a:schemeClr val="tx1"/>
                </a:solidFill>
                <a:effectLst/>
                <a:latin typeface="+mn-lt"/>
                <a:ea typeface="ＭＳ Ｐゴシック" charset="0"/>
                <a:cs typeface="ＭＳ Ｐゴシック" charset="0"/>
              </a:rPr>
              <a:t>GIS-based visualizations</a:t>
            </a:r>
          </a:p>
          <a:p>
            <a:pPr lvl="0">
              <a:buFont typeface="Arial" charset="0"/>
              <a:buNone/>
            </a:pPr>
            <a:endParaRPr lang="en-US" sz="3600" dirty="0"/>
          </a:p>
          <a:p>
            <a:endParaRPr lang="en-US" dirty="0"/>
          </a:p>
        </p:txBody>
      </p:sp>
      <p:sp>
        <p:nvSpPr>
          <p:cNvPr id="4" name="Slide Number Placeholder 3"/>
          <p:cNvSpPr>
            <a:spLocks noGrp="1"/>
          </p:cNvSpPr>
          <p:nvPr>
            <p:ph type="sldNum" sz="quarter" idx="10"/>
          </p:nvPr>
        </p:nvSpPr>
        <p:spPr/>
        <p:txBody>
          <a:bodyPr/>
          <a:lstStyle/>
          <a:p>
            <a:fld id="{A0AC5D8E-5B41-FC48-A35B-1A0C49AA2FCF}" type="slidenum">
              <a:rPr lang="en-US" smtClean="0"/>
              <a:t>7</a:t>
            </a:fld>
            <a:endParaRPr lang="en-US"/>
          </a:p>
        </p:txBody>
      </p:sp>
    </p:spTree>
    <p:extLst>
      <p:ext uri="{BB962C8B-B14F-4D97-AF65-F5344CB8AC3E}">
        <p14:creationId xmlns:p14="http://schemas.microsoft.com/office/powerpoint/2010/main" val="388050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Based on our findings, we designed this Toolkit to:</a:t>
            </a:r>
            <a:endParaRPr lang="en-US" b="0" dirty="0">
              <a:effectLst/>
            </a:endParaRPr>
          </a:p>
          <a:p>
            <a:pPr marL="285750" indent="-285750" algn="just" fontAlgn="base">
              <a:buFont typeface="Arial" charset="0"/>
              <a:buChar char="•"/>
            </a:pPr>
            <a:r>
              <a:rPr lang="en-US" dirty="0"/>
              <a:t>Help students make sure that their research outputs are stored and maintained in durable formats and on durable devices; </a:t>
            </a:r>
          </a:p>
          <a:p>
            <a:pPr marL="285750" indent="-285750" algn="just" fontAlgn="base">
              <a:buFont typeface="Arial" charset="0"/>
              <a:buChar char="•"/>
            </a:pPr>
            <a:r>
              <a:rPr lang="en-US" dirty="0"/>
              <a:t>Help students make informed decisions about file formats, documentation, and rights.</a:t>
            </a:r>
          </a:p>
          <a:p>
            <a:pPr algn="just" fontAlgn="base"/>
            <a:endParaRPr lang="en-US" dirty="0"/>
          </a:p>
          <a:p>
            <a:pPr algn="just" fontAlgn="base"/>
            <a:r>
              <a:rPr lang="en-US" dirty="0"/>
              <a:t>The Toolkit also contains resources to help administrators better understand the digital research outputs students are creating and assess what they need to collect and care for as part of the institutional memory.</a:t>
            </a:r>
          </a:p>
          <a:p>
            <a:pPr algn="just" fontAlgn="base"/>
            <a:endParaRPr lang="en-US" dirty="0"/>
          </a:p>
        </p:txBody>
      </p:sp>
      <p:sp>
        <p:nvSpPr>
          <p:cNvPr id="4" name="Slide Number Placeholder 3"/>
          <p:cNvSpPr>
            <a:spLocks noGrp="1"/>
          </p:cNvSpPr>
          <p:nvPr>
            <p:ph type="sldNum" sz="quarter" idx="10"/>
          </p:nvPr>
        </p:nvSpPr>
        <p:spPr/>
        <p:txBody>
          <a:bodyPr/>
          <a:lstStyle/>
          <a:p>
            <a:fld id="{A0AC5D8E-5B41-FC48-A35B-1A0C49AA2FCF}" type="slidenum">
              <a:rPr lang="en-US" smtClean="0"/>
              <a:t>8</a:t>
            </a:fld>
            <a:endParaRPr lang="en-US"/>
          </a:p>
        </p:txBody>
      </p:sp>
    </p:spTree>
    <p:extLst>
      <p:ext uri="{BB962C8B-B14F-4D97-AF65-F5344CB8AC3E}">
        <p14:creationId xmlns:p14="http://schemas.microsoft.com/office/powerpoint/2010/main" val="1040789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We especially recommend its use by administrators, faculty, and librarians teaching students </a:t>
            </a:r>
            <a:r>
              <a:rPr lang="en-US" sz="1200" i="1" dirty="0"/>
              <a:t>and </a:t>
            </a:r>
            <a:r>
              <a:rPr lang="en-US" sz="1200" dirty="0"/>
              <a:t>by students seeking practical advice about digital content management. </a:t>
            </a:r>
          </a:p>
          <a:p>
            <a:endParaRPr lang="en-US" sz="1200" dirty="0"/>
          </a:p>
          <a:p>
            <a:r>
              <a:rPr lang="en-US" sz="1200" dirty="0"/>
              <a:t>You can get</a:t>
            </a:r>
            <a:r>
              <a:rPr lang="en-US" sz="1200" baseline="0" dirty="0"/>
              <a:t> started by going to the URL http://</a:t>
            </a:r>
            <a:r>
              <a:rPr lang="en-US" sz="1200" baseline="0" dirty="0" err="1"/>
              <a:t>educopia.org</a:t>
            </a:r>
            <a:r>
              <a:rPr lang="en-US" sz="1200" baseline="0" dirty="0"/>
              <a:t>/publications/</a:t>
            </a:r>
            <a:r>
              <a:rPr lang="en-US" sz="1200" baseline="0" dirty="0" err="1"/>
              <a:t>etdplustoolkit</a:t>
            </a:r>
            <a:endParaRPr lang="en-US" dirty="0"/>
          </a:p>
        </p:txBody>
      </p:sp>
      <p:sp>
        <p:nvSpPr>
          <p:cNvPr id="4" name="Slide Number Placeholder 3"/>
          <p:cNvSpPr>
            <a:spLocks noGrp="1"/>
          </p:cNvSpPr>
          <p:nvPr>
            <p:ph type="sldNum" sz="quarter" idx="10"/>
          </p:nvPr>
        </p:nvSpPr>
        <p:spPr/>
        <p:txBody>
          <a:bodyPr/>
          <a:lstStyle/>
          <a:p>
            <a:fld id="{A0AC5D8E-5B41-FC48-A35B-1A0C49AA2FCF}" type="slidenum">
              <a:rPr lang="en-US" smtClean="0"/>
              <a:t>9</a:t>
            </a:fld>
            <a:endParaRPr lang="en-US"/>
          </a:p>
        </p:txBody>
      </p:sp>
    </p:spTree>
    <p:extLst>
      <p:ext uri="{BB962C8B-B14F-4D97-AF65-F5344CB8AC3E}">
        <p14:creationId xmlns:p14="http://schemas.microsoft.com/office/powerpoint/2010/main" val="1014230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on this slide, the modules cover a wide range of practices.</a:t>
            </a:r>
            <a:r>
              <a:rPr lang="en-US" baseline="0" dirty="0"/>
              <a:t> These modules are introductory in nature; they present a concise set of information that can be covered by a one-hour workshop, and then they also provide a lot of “jumping off points” to deeper materials and resources that students may consult following that workshop.</a:t>
            </a:r>
            <a:endParaRPr lang="en-US" dirty="0"/>
          </a:p>
        </p:txBody>
      </p:sp>
      <p:sp>
        <p:nvSpPr>
          <p:cNvPr id="4" name="Slide Number Placeholder 3"/>
          <p:cNvSpPr>
            <a:spLocks noGrp="1"/>
          </p:cNvSpPr>
          <p:nvPr>
            <p:ph type="sldNum" sz="quarter" idx="10"/>
          </p:nvPr>
        </p:nvSpPr>
        <p:spPr/>
        <p:txBody>
          <a:bodyPr/>
          <a:lstStyle/>
          <a:p>
            <a:fld id="{A0AC5D8E-5B41-FC48-A35B-1A0C49AA2FCF}" type="slidenum">
              <a:rPr lang="en-US" smtClean="0"/>
              <a:t>10</a:t>
            </a:fld>
            <a:endParaRPr lang="en-US"/>
          </a:p>
        </p:txBody>
      </p:sp>
    </p:spTree>
    <p:extLst>
      <p:ext uri="{BB962C8B-B14F-4D97-AF65-F5344CB8AC3E}">
        <p14:creationId xmlns:p14="http://schemas.microsoft.com/office/powerpoint/2010/main" val="1270705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A94BE4-ED3E-4445-8EFD-8C4E7EE4AFA9}"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6A2328-287D-E443-93B6-63B641EFE2A9}"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A94BE4-ED3E-4445-8EFD-8C4E7EE4AFA9}"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6A2328-287D-E443-93B6-63B641EFE2A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A94BE4-ED3E-4445-8EFD-8C4E7EE4AFA9}"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6A2328-287D-E443-93B6-63B641EFE2A9}"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A94BE4-ED3E-4445-8EFD-8C4E7EE4AFA9}"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6A2328-287D-E443-93B6-63B641EFE2A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A94BE4-ED3E-4445-8EFD-8C4E7EE4AFA9}"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6A2328-287D-E443-93B6-63B641EFE2A9}"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2A94BE4-ED3E-4445-8EFD-8C4E7EE4AFA9}" type="datetimeFigureOut">
              <a:rPr lang="en-US" smtClean="0"/>
              <a:t>9/8/2022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6A2328-287D-E443-93B6-63B641EFE2A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2A94BE4-ED3E-4445-8EFD-8C4E7EE4AFA9}" type="datetimeFigureOut">
              <a:rPr lang="en-US" smtClean="0"/>
              <a:t>9/8/2022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6A2328-287D-E443-93B6-63B641EFE2A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A94BE4-ED3E-4445-8EFD-8C4E7EE4AFA9}" type="datetimeFigureOut">
              <a:rPr lang="en-US" smtClean="0"/>
              <a:t>9/8/2022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6A2328-287D-E443-93B6-63B641EFE2A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2A94BE4-ED3E-4445-8EFD-8C4E7EE4AFA9}" type="datetimeFigureOut">
              <a:rPr lang="en-US" smtClean="0"/>
              <a:t>9/8/2022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EB6A2328-287D-E443-93B6-63B641EFE2A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94BE4-ED3E-4445-8EFD-8C4E7EE4AFA9}" type="datetimeFigureOut">
              <a:rPr lang="en-US" smtClean="0"/>
              <a:t>9/8/2022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B6A2328-287D-E443-93B6-63B641EFE2A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A94BE4-ED3E-4445-8EFD-8C4E7EE4AFA9}" type="datetimeFigureOut">
              <a:rPr lang="en-US" smtClean="0"/>
              <a:t>9/8/2022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6A2328-287D-E443-93B6-63B641EFE2A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2A94BE4-ED3E-4445-8EFD-8C4E7EE4AFA9}" type="datetimeFigureOut">
              <a:rPr lang="en-US" smtClean="0"/>
              <a:t>9/8/2022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B6A2328-287D-E443-93B6-63B641EFE2A9}"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696635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image" Target="../media/image2.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hyperlink" Target="https://unsplash.com/photos/h6xNSDlgciU?utm_source=unsplash&amp;utm_medium=referral&amp;utm_content=creditCopyText" TargetMode="External"/><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hyperlink" Target="https://unsplash.com/?utm_source=unsplash&amp;utm_medium=referral&amp;utm_content=creditCopyText"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unsplash.com/?utm_source=unsplash&amp;utm_medium=referral&amp;utm_content=creditCopyText" TargetMode="External"/><Relationship Id="rId2" Type="http://schemas.openxmlformats.org/officeDocument/2006/relationships/hyperlink" Target="https://unsplash.com/photos/9HkBtMf_3TU?utm_source=unsplash&amp;utm_medium=referral&amp;utm_content=creditCopyText" TargetMode="Externa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hyperlink" Target="https://unsplash.com/photos/qJXIYTIO5BM?utm_source=unsplash&amp;utm_medium=referral&amp;utm_content=creditCopyText"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hyperlink" Target="https://unsplash.com/?utm_source=unsplash&amp;utm_medium=referral&amp;utm_content=creditCopyTex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digitalpreservation.gov/formats/content/content_categories.shtm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loc.gov/preservation/resources/rfs/"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unsplash.com/photos/JuFcQxgCXwA?utm_source=unsplash&amp;utm_medium=referral&amp;utm_content=creditCopyText" TargetMode="External"/><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hyperlink" Target="https://unsplash.com/?utm_source=unsplash&amp;utm_medium=referral&amp;utm_content=creditCopyText"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unsplash.com/photos/HnWoAM0bMec?utm_source=unsplash&amp;utm_medium=referral&amp;utm_content=creditCopyText"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hyperlink" Target="https://unsplash.com/?utm_source=unsplash&amp;utm_medium=referral&amp;utm_content=creditCopyText"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unsplash.com/photos/ae0MPMx5-aU?utm_source=unsplash&amp;utm_medium=referral&amp;utm_content=creditCopyText"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hyperlink" Target="https://unsplash.com/?utm_source=unsplash&amp;utm_medium=referral&amp;utm_content=creditCopyText"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github.com/avpreserve/fixity"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dataone.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techrepublic.com/article/world-backup-day-best-practices-to-backup-your-data/"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digitalpreservation.gov/personalarchiving/"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unsplash.com/photos/z_L0sZoxlCk?utm_source=unsplash&amp;utm_medium=referral&amp;utm_content=creditCopyText" TargetMode="External"/><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hyperlink" Target="https://unsplash.com/?utm_source=unsplash&amp;utm_medium=referral&amp;utm_content=creditCopyTex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tiff"/><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image" Target="../media/image2.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hyperlink" Target="http://educopia.org/etdplustoolkit" TargetMode="External"/><Relationship Id="rId7" Type="http://schemas.openxmlformats.org/officeDocument/2006/relationships/image" Target="../media/image7.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000" dirty="0"/>
              <a:t>ETD Best Practices</a:t>
            </a:r>
            <a:br>
              <a:rPr lang="en-US" sz="6000" dirty="0"/>
            </a:br>
            <a:r>
              <a:rPr lang="en-US" sz="6000" dirty="0"/>
              <a:t> </a:t>
            </a:r>
            <a:br>
              <a:rPr lang="en-US" sz="6000" dirty="0"/>
            </a:br>
            <a:r>
              <a:rPr lang="en-US" sz="3200" dirty="0"/>
              <a:t>ETD 2022, Novi Sad 8 September 2022</a:t>
            </a:r>
            <a:br>
              <a:rPr lang="en-US" sz="3200" dirty="0"/>
            </a:br>
            <a:r>
              <a:rPr lang="en-US" sz="3200" dirty="0"/>
              <a:t>Meinhard Kettler, ProQuest</a:t>
            </a:r>
            <a:endParaRPr lang="en-US" sz="6000" dirty="0"/>
          </a:p>
        </p:txBody>
      </p:sp>
      <p:sp>
        <p:nvSpPr>
          <p:cNvPr id="3" name="Subtitle 2"/>
          <p:cNvSpPr>
            <a:spLocks noGrp="1"/>
          </p:cNvSpPr>
          <p:nvPr>
            <p:ph type="subTitle" idx="1"/>
          </p:nvPr>
        </p:nvSpPr>
        <p:spPr/>
        <p:txBody>
          <a:bodyPr>
            <a:normAutofit/>
          </a:bodyPr>
          <a:lstStyle/>
          <a:p>
            <a:r>
              <a:rPr lang="en-US" sz="2400" dirty="0"/>
              <a:t>Highlights from: </a:t>
            </a:r>
            <a:br>
              <a:rPr lang="en-US" sz="2400" dirty="0"/>
            </a:br>
            <a:r>
              <a:rPr lang="en-US" sz="2400" dirty="0"/>
              <a:t>Managing and Preserving Data and Complex Digital Objects</a:t>
            </a:r>
            <a:endParaRPr lang="en-US" dirty="0"/>
          </a:p>
        </p:txBody>
      </p:sp>
      <p:pic>
        <p:nvPicPr>
          <p:cNvPr id="4" name="Picture 3"/>
          <p:cNvPicPr>
            <a:picLocks noChangeAspect="1"/>
          </p:cNvPicPr>
          <p:nvPr/>
        </p:nvPicPr>
        <p:blipFill rotWithShape="1">
          <a:blip r:embed="rId3">
            <a:alphaModFix/>
            <a:extLst>
              <a:ext uri="{28A0092B-C50C-407E-A947-70E740481C1C}">
                <a14:useLocalDpi xmlns:a14="http://schemas.microsoft.com/office/drawing/2010/main"/>
              </a:ext>
            </a:extLst>
          </a:blip>
          <a:srcRect/>
          <a:stretch/>
        </p:blipFill>
        <p:spPr bwMode="auto">
          <a:xfrm>
            <a:off x="6917509" y="-1"/>
            <a:ext cx="5274491" cy="2105892"/>
          </a:xfrm>
          <a:prstGeom prst="rect">
            <a:avLst/>
          </a:prstGeom>
          <a:noFill/>
          <a:ln>
            <a:noFill/>
          </a:ln>
          <a:extLst>
            <a:ext uri="{53640926-AAD7-44d8-BBD7-CCE9431645EC}">
              <a14:shadowObscured xmlns="" xmlns:a14="http://schemas.microsoft.com/office/drawing/2010/main"/>
            </a:ext>
          </a:extLst>
        </p:spPr>
      </p:pic>
      <p:pic>
        <p:nvPicPr>
          <p:cNvPr id="7" name="Shape 69"/>
          <p:cNvPicPr preferRelativeResize="0"/>
          <p:nvPr/>
        </p:nvPicPr>
        <p:blipFill rotWithShape="1">
          <a:blip r:embed="rId4">
            <a:alphaModFix/>
          </a:blip>
          <a:srcRect/>
          <a:stretch/>
        </p:blipFill>
        <p:spPr>
          <a:xfrm>
            <a:off x="10099039" y="5689599"/>
            <a:ext cx="1944845" cy="583641"/>
          </a:xfrm>
          <a:prstGeom prst="rect">
            <a:avLst/>
          </a:prstGeom>
          <a:noFill/>
          <a:ln>
            <a:noFill/>
          </a:ln>
        </p:spPr>
      </p:pic>
    </p:spTree>
    <p:extLst>
      <p:ext uri="{BB962C8B-B14F-4D97-AF65-F5344CB8AC3E}">
        <p14:creationId xmlns:p14="http://schemas.microsoft.com/office/powerpoint/2010/main" val="850407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6447" y="480589"/>
            <a:ext cx="5465134" cy="5632311"/>
          </a:xfrm>
          <a:prstGeom prst="rect">
            <a:avLst/>
          </a:prstGeom>
          <a:noFill/>
        </p:spPr>
        <p:txBody>
          <a:bodyPr wrap="square" numCol="1" rtlCol="0">
            <a:spAutoFit/>
          </a:bodyPr>
          <a:lstStyle/>
          <a:p>
            <a:pPr algn="just"/>
            <a:r>
              <a:rPr lang="en-US" sz="2400" b="1" dirty="0">
                <a:latin typeface="+mj-lt"/>
              </a:rPr>
              <a:t>MODULE 1: COPYRIGHT</a:t>
            </a:r>
          </a:p>
          <a:p>
            <a:pPr lvl="1" algn="just"/>
            <a:r>
              <a:rPr lang="en-US" sz="2400" dirty="0"/>
              <a:t>How can students gain appropriate permissions and how can students signal copyright for their own works?</a:t>
            </a:r>
          </a:p>
          <a:p>
            <a:pPr lvl="1" algn="just"/>
            <a:endParaRPr lang="en-US" sz="2400" dirty="0"/>
          </a:p>
          <a:p>
            <a:pPr algn="just"/>
            <a:r>
              <a:rPr lang="en-US" sz="2400" b="1" dirty="0">
                <a:latin typeface="+mj-lt"/>
              </a:rPr>
              <a:t>MODULE 2: DATA ORGANIZATION</a:t>
            </a:r>
          </a:p>
          <a:p>
            <a:pPr lvl="1" algn="just"/>
            <a:r>
              <a:rPr lang="en-US" sz="2400" dirty="0"/>
              <a:t>How can students structure, describe, store, and deposit data and research files for reuse and/or future access?</a:t>
            </a:r>
          </a:p>
          <a:p>
            <a:pPr lvl="1" algn="just"/>
            <a:endParaRPr lang="en-US" sz="2400" dirty="0"/>
          </a:p>
          <a:p>
            <a:pPr algn="just"/>
            <a:r>
              <a:rPr lang="en-US" sz="2400" b="1" dirty="0">
                <a:latin typeface="+mj-lt"/>
              </a:rPr>
              <a:t>MODULE 3: FILE FORMATS</a:t>
            </a:r>
          </a:p>
          <a:p>
            <a:pPr lvl="1" algn="just"/>
            <a:r>
              <a:rPr lang="en-US" sz="2400" dirty="0"/>
              <a:t>How will the formats students choose make future access to their research easier or more difficult?</a:t>
            </a:r>
            <a:endParaRPr lang="en-US" sz="2400" b="1" dirty="0"/>
          </a:p>
          <a:p>
            <a:pPr algn="just"/>
            <a:endParaRPr lang="en-US" sz="2400" b="1" dirty="0"/>
          </a:p>
        </p:txBody>
      </p:sp>
      <p:sp>
        <p:nvSpPr>
          <p:cNvPr id="2" name="TextBox 1"/>
          <p:cNvSpPr txBox="1"/>
          <p:nvPr/>
        </p:nvSpPr>
        <p:spPr>
          <a:xfrm>
            <a:off x="6288506" y="480589"/>
            <a:ext cx="5705020" cy="5736110"/>
          </a:xfrm>
          <a:prstGeom prst="rect">
            <a:avLst/>
          </a:prstGeom>
          <a:noFill/>
        </p:spPr>
        <p:txBody>
          <a:bodyPr wrap="square" rtlCol="0">
            <a:spAutoFit/>
          </a:bodyPr>
          <a:lstStyle/>
          <a:p>
            <a:pPr algn="just"/>
            <a:r>
              <a:rPr lang="en-US" sz="2400" b="1" dirty="0">
                <a:latin typeface="+mj-lt"/>
              </a:rPr>
              <a:t>MODULE 4: METADATA</a:t>
            </a:r>
          </a:p>
          <a:p>
            <a:pPr lvl="1" algn="just"/>
            <a:r>
              <a:rPr lang="en-US" sz="2400" dirty="0"/>
              <a:t>How can students store information describing their files to make sure they can tell what they are in the future?</a:t>
            </a:r>
          </a:p>
          <a:p>
            <a:pPr lvl="1" algn="just"/>
            <a:endParaRPr lang="en-US" sz="2400" dirty="0"/>
          </a:p>
          <a:p>
            <a:pPr algn="just"/>
            <a:r>
              <a:rPr lang="en-US" sz="2400" b="1" dirty="0">
                <a:latin typeface="+mj-lt"/>
              </a:rPr>
              <a:t>MODULE 5: STORAGE</a:t>
            </a:r>
          </a:p>
          <a:p>
            <a:pPr lvl="1" algn="just"/>
            <a:r>
              <a:rPr lang="en-US" sz="2400" dirty="0"/>
              <a:t>How can students make well informed choices about where to store their research materials?</a:t>
            </a:r>
          </a:p>
          <a:p>
            <a:pPr lvl="1" algn="just"/>
            <a:endParaRPr lang="en-US" sz="2400" dirty="0"/>
          </a:p>
          <a:p>
            <a:pPr algn="just"/>
            <a:r>
              <a:rPr lang="en-US" sz="2400" b="1" dirty="0">
                <a:latin typeface="+mj-lt"/>
              </a:rPr>
              <a:t>MODULE 6: VERSION CONTROL</a:t>
            </a:r>
          </a:p>
          <a:p>
            <a:pPr lvl="1" algn="just"/>
            <a:r>
              <a:rPr lang="en-US" sz="2400" dirty="0"/>
              <a:t>What mechanisms can students use to make it easier to see the history of a file with multiple versions?</a:t>
            </a:r>
          </a:p>
          <a:p>
            <a:endParaRPr lang="en-US" dirty="0"/>
          </a:p>
        </p:txBody>
      </p:sp>
    </p:spTree>
    <p:extLst>
      <p:ext uri="{BB962C8B-B14F-4D97-AF65-F5344CB8AC3E}">
        <p14:creationId xmlns:p14="http://schemas.microsoft.com/office/powerpoint/2010/main" val="1117963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Each module includes:</a:t>
            </a:r>
          </a:p>
        </p:txBody>
      </p:sp>
      <p:sp>
        <p:nvSpPr>
          <p:cNvPr id="3" name="Content Placeholder 2"/>
          <p:cNvSpPr>
            <a:spLocks noGrp="1"/>
          </p:cNvSpPr>
          <p:nvPr>
            <p:ph idx="1"/>
          </p:nvPr>
        </p:nvSpPr>
        <p:spPr/>
        <p:txBody>
          <a:bodyPr>
            <a:normAutofit/>
          </a:bodyPr>
          <a:lstStyle/>
          <a:p>
            <a:pPr marL="914400" indent="-914400">
              <a:buFont typeface="+mj-lt"/>
              <a:buAutoNum type="arabicPeriod"/>
            </a:pPr>
            <a:r>
              <a:rPr lang="en-US" sz="3600" dirty="0"/>
              <a:t>Learning Objectives</a:t>
            </a:r>
          </a:p>
          <a:p>
            <a:pPr marL="914400" indent="-914400">
              <a:buFont typeface="+mj-lt"/>
              <a:buAutoNum type="arabicPeriod"/>
            </a:pPr>
            <a:r>
              <a:rPr lang="en-US" sz="3600" dirty="0"/>
              <a:t>One-page Handout</a:t>
            </a:r>
          </a:p>
          <a:p>
            <a:pPr marL="914400" indent="-914400">
              <a:buFont typeface="+mj-lt"/>
              <a:buAutoNum type="arabicPeriod"/>
            </a:pPr>
            <a:r>
              <a:rPr lang="en-US" sz="3600" dirty="0"/>
              <a:t>Guidance Brief (customizable)</a:t>
            </a:r>
          </a:p>
          <a:p>
            <a:pPr marL="914400" indent="-914400">
              <a:buFont typeface="+mj-lt"/>
              <a:buAutoNum type="arabicPeriod"/>
            </a:pPr>
            <a:r>
              <a:rPr lang="en-US" sz="3600" dirty="0"/>
              <a:t>Slideshow with presenter notes</a:t>
            </a:r>
          </a:p>
          <a:p>
            <a:pPr marL="914400" indent="-914400">
              <a:buFont typeface="+mj-lt"/>
              <a:buAutoNum type="arabicPeriod"/>
            </a:pPr>
            <a:r>
              <a:rPr lang="en-US" sz="3600" dirty="0"/>
              <a:t>Evaluation survey</a:t>
            </a:r>
          </a:p>
        </p:txBody>
      </p:sp>
      <p:pic>
        <p:nvPicPr>
          <p:cNvPr id="4" name="Picture 3"/>
          <p:cNvPicPr>
            <a:picLocks noChangeAspect="1"/>
          </p:cNvPicPr>
          <p:nvPr/>
        </p:nvPicPr>
        <p:blipFill rotWithShape="1">
          <a:blip r:embed="rId3">
            <a:alphaModFix/>
            <a:extLst>
              <a:ext uri="{28A0092B-C50C-407E-A947-70E740481C1C}">
                <a14:useLocalDpi xmlns:a14="http://schemas.microsoft.com/office/drawing/2010/main"/>
              </a:ext>
            </a:extLst>
          </a:blip>
          <a:srcRect/>
          <a:stretch/>
        </p:blipFill>
        <p:spPr bwMode="auto">
          <a:xfrm>
            <a:off x="8285018" y="0"/>
            <a:ext cx="3906982" cy="1559901"/>
          </a:xfrm>
          <a:prstGeom prst="rect">
            <a:avLst/>
          </a:prstGeom>
          <a:noFill/>
          <a:ln>
            <a:noFill/>
          </a:ln>
          <a:extLst>
            <a:ext uri="{53640926-AAD7-44d8-BBD7-CCE9431645EC}">
              <a14:shadowObscured xmlns="" xmlns:a14="http://schemas.microsoft.com/office/drawing/2010/main"/>
            </a:ext>
          </a:extLst>
        </p:spPr>
      </p:pic>
      <p:pic>
        <p:nvPicPr>
          <p:cNvPr id="5" name="Shape 68"/>
          <p:cNvPicPr preferRelativeResize="0">
            <a:picLocks noChangeAspect="1"/>
          </p:cNvPicPr>
          <p:nvPr/>
        </p:nvPicPr>
        <p:blipFill rotWithShape="1">
          <a:blip r:embed="rId4">
            <a:alphaModFix/>
          </a:blip>
          <a:srcRect/>
          <a:stretch/>
        </p:blipFill>
        <p:spPr>
          <a:xfrm>
            <a:off x="40640" y="5800243"/>
            <a:ext cx="1346726" cy="499857"/>
          </a:xfrm>
          <a:prstGeom prst="rect">
            <a:avLst/>
          </a:prstGeom>
          <a:noFill/>
          <a:ln>
            <a:noFill/>
          </a:ln>
        </p:spPr>
      </p:pic>
      <p:pic>
        <p:nvPicPr>
          <p:cNvPr id="6" name="Shape 69"/>
          <p:cNvPicPr preferRelativeResize="0">
            <a:picLocks noChangeAspect="1"/>
          </p:cNvPicPr>
          <p:nvPr/>
        </p:nvPicPr>
        <p:blipFill rotWithShape="1">
          <a:blip r:embed="rId5">
            <a:alphaModFix/>
          </a:blip>
          <a:srcRect/>
          <a:stretch/>
        </p:blipFill>
        <p:spPr>
          <a:xfrm>
            <a:off x="10660558" y="5858108"/>
            <a:ext cx="1383326" cy="415131"/>
          </a:xfrm>
          <a:prstGeom prst="rect">
            <a:avLst/>
          </a:prstGeom>
          <a:noFill/>
          <a:ln>
            <a:noFill/>
          </a:ln>
        </p:spPr>
      </p:pic>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252345" y="5621036"/>
            <a:ext cx="1543234" cy="694087"/>
          </a:xfrm>
          <a:prstGeom prst="rect">
            <a:avLst/>
          </a:prstGeom>
        </p:spPr>
      </p:pic>
    </p:spTree>
    <p:extLst>
      <p:ext uri="{BB962C8B-B14F-4D97-AF65-F5344CB8AC3E}">
        <p14:creationId xmlns:p14="http://schemas.microsoft.com/office/powerpoint/2010/main" val="14233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Organization</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a:ext>
            </a:extLst>
          </a:blip>
          <a:srcRect/>
          <a:stretch/>
        </p:blipFill>
        <p:spPr>
          <a:xfrm>
            <a:off x="2860431" y="1905902"/>
            <a:ext cx="6660512" cy="4099519"/>
          </a:xfrm>
        </p:spPr>
      </p:pic>
      <p:sp>
        <p:nvSpPr>
          <p:cNvPr id="4" name="Rectangle 3"/>
          <p:cNvSpPr/>
          <p:nvPr/>
        </p:nvSpPr>
        <p:spPr>
          <a:xfrm>
            <a:off x="4520420" y="5989297"/>
            <a:ext cx="3332964" cy="369332"/>
          </a:xfrm>
          <a:prstGeom prst="rect">
            <a:avLst/>
          </a:prstGeom>
        </p:spPr>
        <p:txBody>
          <a:bodyPr wrap="none">
            <a:spAutoFit/>
          </a:bodyPr>
          <a:lstStyle/>
          <a:p>
            <a:r>
              <a:rPr lang="en-US" dirty="0">
                <a:solidFill>
                  <a:srgbClr val="111111"/>
                </a:solidFill>
                <a:latin typeface="-apple-system" charset="0"/>
              </a:rPr>
              <a:t>Photo by </a:t>
            </a:r>
            <a:r>
              <a:rPr lang="en-US" dirty="0">
                <a:solidFill>
                  <a:srgbClr val="999999"/>
                </a:solidFill>
                <a:latin typeface="-apple-system" charset="0"/>
                <a:hlinkClick r:id="rId3"/>
              </a:rPr>
              <a:t>jesse orrico</a:t>
            </a:r>
            <a:r>
              <a:rPr lang="en-US" dirty="0">
                <a:solidFill>
                  <a:srgbClr val="111111"/>
                </a:solidFill>
                <a:latin typeface="-apple-system" charset="0"/>
              </a:rPr>
              <a:t> on </a:t>
            </a:r>
            <a:r>
              <a:rPr lang="en-US" dirty="0">
                <a:solidFill>
                  <a:srgbClr val="999999"/>
                </a:solidFill>
                <a:latin typeface="-apple-system" charset="0"/>
                <a:hlinkClick r:id="rId4"/>
              </a:rPr>
              <a:t>Unsplash</a:t>
            </a:r>
            <a:endParaRPr lang="en-US" dirty="0"/>
          </a:p>
        </p:txBody>
      </p:sp>
    </p:spTree>
    <p:extLst>
      <p:ext uri="{BB962C8B-B14F-4D97-AF65-F5344CB8AC3E}">
        <p14:creationId xmlns:p14="http://schemas.microsoft.com/office/powerpoint/2010/main" val="1048280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takeaway</a:t>
            </a:r>
          </a:p>
        </p:txBody>
      </p:sp>
      <p:sp>
        <p:nvSpPr>
          <p:cNvPr id="3" name="Content Placeholder 2"/>
          <p:cNvSpPr>
            <a:spLocks noGrp="1"/>
          </p:cNvSpPr>
          <p:nvPr>
            <p:ph idx="1"/>
          </p:nvPr>
        </p:nvSpPr>
        <p:spPr/>
        <p:txBody>
          <a:bodyPr/>
          <a:lstStyle/>
          <a:p>
            <a:r>
              <a:rPr lang="en-US" sz="3600" dirty="0">
                <a:solidFill>
                  <a:schemeClr val="accent5"/>
                </a:solidFill>
                <a:ea typeface="Calibri"/>
                <a:cs typeface="Calibri"/>
                <a:sym typeface="Calibri"/>
              </a:rPr>
              <a:t>The decisions you make about how you organize and structure your data today will have implications for how you and others can access and make use (or sense!) of that data in the future. </a:t>
            </a:r>
          </a:p>
          <a:p>
            <a:endParaRPr lang="en-US" dirty="0"/>
          </a:p>
        </p:txBody>
      </p:sp>
      <p:sp>
        <p:nvSpPr>
          <p:cNvPr id="4" name="Rectangle 3"/>
          <p:cNvSpPr/>
          <p:nvPr/>
        </p:nvSpPr>
        <p:spPr>
          <a:xfrm>
            <a:off x="7700634" y="5977468"/>
            <a:ext cx="3679212" cy="369332"/>
          </a:xfrm>
          <a:prstGeom prst="rect">
            <a:avLst/>
          </a:prstGeom>
        </p:spPr>
        <p:txBody>
          <a:bodyPr wrap="none">
            <a:spAutoFit/>
          </a:bodyPr>
          <a:lstStyle/>
          <a:p>
            <a:r>
              <a:rPr lang="en-US" dirty="0">
                <a:solidFill>
                  <a:srgbClr val="111111"/>
                </a:solidFill>
                <a:latin typeface="-apple-system" charset="0"/>
              </a:rPr>
              <a:t>Photo by </a:t>
            </a:r>
            <a:r>
              <a:rPr lang="en-US" dirty="0">
                <a:solidFill>
                  <a:srgbClr val="999999"/>
                </a:solidFill>
                <a:latin typeface="-apple-system" charset="0"/>
                <a:hlinkClick r:id="rId2"/>
              </a:rPr>
              <a:t>Fede Casanova</a:t>
            </a:r>
            <a:r>
              <a:rPr lang="en-US" dirty="0">
                <a:solidFill>
                  <a:srgbClr val="111111"/>
                </a:solidFill>
                <a:latin typeface="-apple-system" charset="0"/>
              </a:rPr>
              <a:t> on </a:t>
            </a:r>
            <a:r>
              <a:rPr lang="en-US" dirty="0">
                <a:solidFill>
                  <a:srgbClr val="999999"/>
                </a:solidFill>
                <a:latin typeface="-apple-system" charset="0"/>
                <a:hlinkClick r:id="rId3"/>
              </a:rPr>
              <a:t>Unsplash</a:t>
            </a:r>
            <a:endParaRPr lang="en-US"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924800" y="3857414"/>
            <a:ext cx="3230880" cy="1916812"/>
          </a:xfrm>
          <a:prstGeom prst="rect">
            <a:avLst/>
          </a:prstGeom>
          <a:effectLst>
            <a:outerShdw blurRad="50800" dist="165100" dir="5400000" algn="ctr" rotWithShape="0">
              <a:srgbClr val="000000">
                <a:alpha val="43137"/>
              </a:srgbClr>
            </a:outerShdw>
          </a:effectLst>
        </p:spPr>
      </p:pic>
    </p:spTree>
    <p:extLst>
      <p:ext uri="{BB962C8B-B14F-4D97-AF65-F5344CB8AC3E}">
        <p14:creationId xmlns:p14="http://schemas.microsoft.com/office/powerpoint/2010/main" val="900501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Structuring your data well helps you to</a:t>
            </a:r>
            <a:r>
              <a:rPr lang="mr-IN" dirty="0"/>
              <a:t>…</a:t>
            </a:r>
            <a:endParaRPr lang="en-US" dirty="0"/>
          </a:p>
        </p:txBody>
      </p:sp>
      <p:sp>
        <p:nvSpPr>
          <p:cNvPr id="3" name="Content Placeholder 2"/>
          <p:cNvSpPr>
            <a:spLocks noGrp="1"/>
          </p:cNvSpPr>
          <p:nvPr>
            <p:ph idx="1"/>
          </p:nvPr>
        </p:nvSpPr>
        <p:spPr/>
        <p:txBody>
          <a:bodyPr/>
          <a:lstStyle/>
          <a:p>
            <a:r>
              <a:rPr lang="en-US" sz="3600" dirty="0"/>
              <a:t>Reproduce results</a:t>
            </a:r>
          </a:p>
          <a:p>
            <a:r>
              <a:rPr lang="en-US" sz="3600" dirty="0"/>
              <a:t>Reuse it in the future </a:t>
            </a:r>
          </a:p>
          <a:p>
            <a:r>
              <a:rPr lang="en-US" sz="3600" dirty="0"/>
              <a:t>Share it with others</a:t>
            </a:r>
          </a:p>
          <a:p>
            <a:r>
              <a:rPr lang="en-US" sz="3600" dirty="0"/>
              <a:t>Gain and retain credibility</a:t>
            </a:r>
          </a:p>
          <a:p>
            <a:r>
              <a:rPr lang="en-US" sz="3600" dirty="0"/>
              <a:t>Comply with IRB/funder requirements</a:t>
            </a:r>
          </a:p>
          <a:p>
            <a:endParaRPr lang="en-US" dirty="0"/>
          </a:p>
        </p:txBody>
      </p:sp>
      <p:sp>
        <p:nvSpPr>
          <p:cNvPr id="4" name="Rectangle 3"/>
          <p:cNvSpPr/>
          <p:nvPr/>
        </p:nvSpPr>
        <p:spPr>
          <a:xfrm>
            <a:off x="8496519" y="5869094"/>
            <a:ext cx="2884123" cy="338554"/>
          </a:xfrm>
          <a:prstGeom prst="rect">
            <a:avLst/>
          </a:prstGeom>
        </p:spPr>
        <p:txBody>
          <a:bodyPr wrap="none">
            <a:spAutoFit/>
          </a:bodyPr>
          <a:lstStyle/>
          <a:p>
            <a:r>
              <a:rPr lang="en-US" sz="1600" dirty="0">
                <a:solidFill>
                  <a:srgbClr val="111111"/>
                </a:solidFill>
                <a:latin typeface="-apple-system" charset="0"/>
              </a:rPr>
              <a:t>Photo by </a:t>
            </a:r>
            <a:r>
              <a:rPr lang="en-US" sz="1600" dirty="0">
                <a:solidFill>
                  <a:srgbClr val="999999"/>
                </a:solidFill>
                <a:latin typeface="-apple-system" charset="0"/>
                <a:hlinkClick r:id="rId3"/>
              </a:rPr>
              <a:t>Joe Pizzio</a:t>
            </a:r>
            <a:r>
              <a:rPr lang="en-US" sz="1600" dirty="0">
                <a:solidFill>
                  <a:srgbClr val="111111"/>
                </a:solidFill>
                <a:latin typeface="-apple-system" charset="0"/>
              </a:rPr>
              <a:t> on </a:t>
            </a:r>
            <a:r>
              <a:rPr lang="en-US" sz="1600" dirty="0">
                <a:solidFill>
                  <a:srgbClr val="999999"/>
                </a:solidFill>
                <a:latin typeface="-apple-system" charset="0"/>
                <a:hlinkClick r:id="rId4"/>
              </a:rPr>
              <a:t>Unsplash</a:t>
            </a:r>
            <a:endParaRPr lang="en-US" sz="1600" dirty="0"/>
          </a:p>
        </p:txBody>
      </p:sp>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590303" y="1845734"/>
            <a:ext cx="2613462" cy="3914986"/>
          </a:xfrm>
          <a:prstGeom prst="rect">
            <a:avLst/>
          </a:prstGeom>
        </p:spPr>
      </p:pic>
    </p:spTree>
    <p:extLst>
      <p:ext uri="{BB962C8B-B14F-4D97-AF65-F5344CB8AC3E}">
        <p14:creationId xmlns:p14="http://schemas.microsoft.com/office/powerpoint/2010/main" val="1228805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to ask</a:t>
            </a:r>
            <a:r>
              <a:rPr lang="mr-IN" dirty="0"/>
              <a:t>…</a:t>
            </a:r>
            <a:r>
              <a:rPr lang="en-US" dirty="0"/>
              <a:t>repeatedly!</a:t>
            </a:r>
          </a:p>
        </p:txBody>
      </p:sp>
      <p:sp>
        <p:nvSpPr>
          <p:cNvPr id="3" name="Content Placeholder 2"/>
          <p:cNvSpPr>
            <a:spLocks noGrp="1"/>
          </p:cNvSpPr>
          <p:nvPr>
            <p:ph idx="1"/>
          </p:nvPr>
        </p:nvSpPr>
        <p:spPr/>
        <p:txBody>
          <a:bodyPr/>
          <a:lstStyle/>
          <a:p>
            <a:pPr marL="514350" indent="-514350">
              <a:buFont typeface="+mj-lt"/>
              <a:buAutoNum type="arabicPeriod"/>
            </a:pPr>
            <a:r>
              <a:rPr lang="en-US" sz="3600" dirty="0"/>
              <a:t>What are the data organization standards for your field?</a:t>
            </a:r>
          </a:p>
          <a:p>
            <a:pPr marL="514350" indent="-514350">
              <a:buFont typeface="+mj-lt"/>
              <a:buAutoNum type="arabicPeriod"/>
            </a:pPr>
            <a:r>
              <a:rPr lang="en-US" sz="3600" dirty="0"/>
              <a:t>What are the data export options in the software you are using?</a:t>
            </a:r>
          </a:p>
          <a:p>
            <a:pPr marL="514350" indent="-514350">
              <a:buFont typeface="+mj-lt"/>
              <a:buAutoNum type="arabicPeriod"/>
            </a:pPr>
            <a:r>
              <a:rPr lang="en-US" sz="3600" dirty="0"/>
              <a:t>What forms of the data will be needed for future access?</a:t>
            </a:r>
          </a:p>
          <a:p>
            <a:endParaRPr lang="en-US" sz="2800" dirty="0"/>
          </a:p>
        </p:txBody>
      </p:sp>
      <p:sp>
        <p:nvSpPr>
          <p:cNvPr id="4" name="Rectangle 3"/>
          <p:cNvSpPr/>
          <p:nvPr/>
        </p:nvSpPr>
        <p:spPr>
          <a:xfrm>
            <a:off x="1097280" y="6330406"/>
            <a:ext cx="3528338" cy="369332"/>
          </a:xfrm>
          <a:prstGeom prst="rect">
            <a:avLst/>
          </a:prstGeom>
        </p:spPr>
        <p:txBody>
          <a:bodyPr wrap="none">
            <a:spAutoFit/>
          </a:bodyPr>
          <a:lstStyle/>
          <a:p>
            <a:r>
              <a:rPr lang="en-US" dirty="0">
                <a:latin typeface="-apple-system" charset="0"/>
              </a:rPr>
              <a:t>Photo by Khara Woods on Unsplash</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5627076"/>
            <a:ext cx="12192000" cy="703329"/>
          </a:xfrm>
          <a:prstGeom prst="rect">
            <a:avLst/>
          </a:prstGeom>
        </p:spPr>
      </p:pic>
    </p:spTree>
    <p:extLst>
      <p:ext uri="{BB962C8B-B14F-4D97-AF65-F5344CB8AC3E}">
        <p14:creationId xmlns:p14="http://schemas.microsoft.com/office/powerpoint/2010/main" val="316664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organization principles</a:t>
            </a:r>
          </a:p>
        </p:txBody>
      </p:sp>
      <p:sp>
        <p:nvSpPr>
          <p:cNvPr id="3" name="Content Placeholder 2"/>
          <p:cNvSpPr>
            <a:spLocks noGrp="1"/>
          </p:cNvSpPr>
          <p:nvPr>
            <p:ph idx="1"/>
          </p:nvPr>
        </p:nvSpPr>
        <p:spPr/>
        <p:txBody>
          <a:bodyPr/>
          <a:lstStyle/>
          <a:p>
            <a:pPr marL="457200" indent="-457200">
              <a:lnSpc>
                <a:spcPct val="100000"/>
              </a:lnSpc>
              <a:spcBef>
                <a:spcPts val="0"/>
              </a:spcBef>
              <a:spcAft>
                <a:spcPts val="0"/>
              </a:spcAft>
              <a:buClr>
                <a:schemeClr val="dk1"/>
              </a:buClr>
              <a:buFont typeface="Arial"/>
              <a:buChar char="•"/>
            </a:pPr>
            <a:r>
              <a:rPr lang="en-US" sz="3200" dirty="0">
                <a:solidFill>
                  <a:schemeClr val="dk1"/>
                </a:solidFill>
                <a:ea typeface="Calibri"/>
                <a:cs typeface="Calibri"/>
                <a:sym typeface="Calibri"/>
              </a:rPr>
              <a:t>Use one variable per column.</a:t>
            </a:r>
          </a:p>
          <a:p>
            <a:pPr marL="457200" indent="-457200">
              <a:lnSpc>
                <a:spcPct val="100000"/>
              </a:lnSpc>
              <a:spcBef>
                <a:spcPts val="640"/>
              </a:spcBef>
              <a:spcAft>
                <a:spcPts val="0"/>
              </a:spcAft>
              <a:buClr>
                <a:schemeClr val="dk1"/>
              </a:buClr>
              <a:buFont typeface="Arial"/>
              <a:buChar char="•"/>
            </a:pPr>
            <a:r>
              <a:rPr lang="en-US" sz="3200" dirty="0">
                <a:solidFill>
                  <a:schemeClr val="dk1"/>
                </a:solidFill>
                <a:ea typeface="Calibri"/>
                <a:cs typeface="Calibri"/>
                <a:sym typeface="Calibri"/>
              </a:rPr>
              <a:t>Make one observation per row.</a:t>
            </a:r>
          </a:p>
          <a:p>
            <a:pPr marL="457200" indent="-457200">
              <a:lnSpc>
                <a:spcPct val="100000"/>
              </a:lnSpc>
              <a:spcBef>
                <a:spcPts val="640"/>
              </a:spcBef>
              <a:spcAft>
                <a:spcPts val="0"/>
              </a:spcAft>
              <a:buClr>
                <a:schemeClr val="dk1"/>
              </a:buClr>
              <a:buFont typeface="Arial"/>
              <a:buChar char="•"/>
            </a:pPr>
            <a:r>
              <a:rPr lang="en-US" sz="3200" dirty="0">
                <a:solidFill>
                  <a:schemeClr val="dk1"/>
                </a:solidFill>
                <a:ea typeface="Calibri"/>
                <a:cs typeface="Calibri"/>
                <a:sym typeface="Calibri"/>
              </a:rPr>
              <a:t>Use human-readable column names.</a:t>
            </a:r>
          </a:p>
          <a:p>
            <a:pPr marL="457200" indent="-457200">
              <a:lnSpc>
                <a:spcPct val="100000"/>
              </a:lnSpc>
              <a:spcBef>
                <a:spcPts val="640"/>
              </a:spcBef>
              <a:spcAft>
                <a:spcPts val="0"/>
              </a:spcAft>
              <a:buClr>
                <a:schemeClr val="dk1"/>
              </a:buClr>
              <a:buFont typeface="Arial"/>
              <a:buChar char="•"/>
            </a:pPr>
            <a:r>
              <a:rPr lang="en-US" sz="3200" dirty="0">
                <a:solidFill>
                  <a:schemeClr val="dk1"/>
                </a:solidFill>
                <a:ea typeface="Calibri"/>
                <a:cs typeface="Calibri"/>
                <a:sym typeface="Calibri"/>
              </a:rPr>
              <a:t>Include one table per tab.</a:t>
            </a:r>
          </a:p>
          <a:p>
            <a:pPr marL="457200" indent="-457200">
              <a:lnSpc>
                <a:spcPct val="100000"/>
              </a:lnSpc>
              <a:spcBef>
                <a:spcPts val="640"/>
              </a:spcBef>
              <a:spcAft>
                <a:spcPts val="0"/>
              </a:spcAft>
              <a:buClr>
                <a:schemeClr val="dk1"/>
              </a:buClr>
              <a:buFont typeface="Arial"/>
              <a:buChar char="•"/>
            </a:pPr>
            <a:r>
              <a:rPr lang="en-US" sz="3200" dirty="0">
                <a:solidFill>
                  <a:schemeClr val="dk1"/>
                </a:solidFill>
                <a:ea typeface="Calibri"/>
                <a:cs typeface="Calibri"/>
                <a:sym typeface="Calibri"/>
              </a:rPr>
              <a:t>Indicate relationships between tables using a key. </a:t>
            </a:r>
          </a:p>
          <a:p>
            <a:endParaRPr lang="en-US" dirty="0"/>
          </a:p>
        </p:txBody>
      </p:sp>
      <p:graphicFrame>
        <p:nvGraphicFramePr>
          <p:cNvPr id="4" name="Shape 134"/>
          <p:cNvGraphicFramePr/>
          <p:nvPr>
            <p:extLst>
              <p:ext uri="{D42A27DB-BD31-4B8C-83A1-F6EECF244321}">
                <p14:modId xmlns:p14="http://schemas.microsoft.com/office/powerpoint/2010/main" val="594501800"/>
              </p:ext>
            </p:extLst>
          </p:nvPr>
        </p:nvGraphicFramePr>
        <p:xfrm>
          <a:off x="328244" y="4850214"/>
          <a:ext cx="11605848" cy="1500022"/>
        </p:xfrm>
        <a:graphic>
          <a:graphicData uri="http://schemas.openxmlformats.org/drawingml/2006/table">
            <a:tbl>
              <a:tblPr firstRow="1" firstCol="1" bandRow="1">
                <a:noFill/>
              </a:tblPr>
              <a:tblGrid>
                <a:gridCol w="1934308">
                  <a:extLst>
                    <a:ext uri="{9D8B030D-6E8A-4147-A177-3AD203B41FA5}">
                      <a16:colId xmlns:a16="http://schemas.microsoft.com/office/drawing/2014/main" val="20000"/>
                    </a:ext>
                  </a:extLst>
                </a:gridCol>
                <a:gridCol w="1934308">
                  <a:extLst>
                    <a:ext uri="{9D8B030D-6E8A-4147-A177-3AD203B41FA5}">
                      <a16:colId xmlns:a16="http://schemas.microsoft.com/office/drawing/2014/main" val="20001"/>
                    </a:ext>
                  </a:extLst>
                </a:gridCol>
                <a:gridCol w="1934308">
                  <a:extLst>
                    <a:ext uri="{9D8B030D-6E8A-4147-A177-3AD203B41FA5}">
                      <a16:colId xmlns:a16="http://schemas.microsoft.com/office/drawing/2014/main" val="20002"/>
                    </a:ext>
                  </a:extLst>
                </a:gridCol>
                <a:gridCol w="1934308">
                  <a:extLst>
                    <a:ext uri="{9D8B030D-6E8A-4147-A177-3AD203B41FA5}">
                      <a16:colId xmlns:a16="http://schemas.microsoft.com/office/drawing/2014/main" val="20003"/>
                    </a:ext>
                  </a:extLst>
                </a:gridCol>
                <a:gridCol w="1934308">
                  <a:extLst>
                    <a:ext uri="{9D8B030D-6E8A-4147-A177-3AD203B41FA5}">
                      <a16:colId xmlns:a16="http://schemas.microsoft.com/office/drawing/2014/main" val="20004"/>
                    </a:ext>
                  </a:extLst>
                </a:gridCol>
                <a:gridCol w="1934308">
                  <a:extLst>
                    <a:ext uri="{9D8B030D-6E8A-4147-A177-3AD203B41FA5}">
                      <a16:colId xmlns:a16="http://schemas.microsoft.com/office/drawing/2014/main" val="20005"/>
                    </a:ext>
                  </a:extLst>
                </a:gridCol>
              </a:tblGrid>
              <a:tr h="281441">
                <a:tc>
                  <a:txBody>
                    <a:bodyPr/>
                    <a:lstStyle/>
                    <a:p>
                      <a:pPr marL="0" marR="0" lvl="0" indent="0" algn="l" rtl="0">
                        <a:lnSpc>
                          <a:spcPct val="115000"/>
                        </a:lnSpc>
                        <a:spcBef>
                          <a:spcPts val="0"/>
                        </a:spcBef>
                        <a:spcAft>
                          <a:spcPts val="0"/>
                        </a:spcAft>
                        <a:buClr>
                          <a:srgbClr val="000000"/>
                        </a:buClr>
                        <a:buSzPct val="25000"/>
                        <a:buFont typeface="Arial"/>
                        <a:buNone/>
                      </a:pPr>
                      <a:r>
                        <a:rPr lang="en-US" sz="1800" u="none" strike="noStrike" cap="none"/>
                        <a:t>Movie Title</a:t>
                      </a:r>
                    </a:p>
                  </a:txBody>
                  <a:tcPr marL="68575" marR="68575" marT="0" marB="0"/>
                </a:tc>
                <a:tc>
                  <a:txBody>
                    <a:bodyPr/>
                    <a:lstStyle/>
                    <a:p>
                      <a:pPr marL="0" marR="0" lvl="0" indent="0" algn="l" rtl="0">
                        <a:lnSpc>
                          <a:spcPct val="115000"/>
                        </a:lnSpc>
                        <a:spcBef>
                          <a:spcPts val="0"/>
                        </a:spcBef>
                        <a:spcAft>
                          <a:spcPts val="0"/>
                        </a:spcAft>
                        <a:buClr>
                          <a:srgbClr val="000000"/>
                        </a:buClr>
                        <a:buSzPct val="25000"/>
                        <a:buFont typeface="Arial"/>
                        <a:buNone/>
                      </a:pPr>
                      <a:r>
                        <a:rPr lang="en-US" sz="1800" u="none" strike="noStrike" cap="none"/>
                        <a:t>Director</a:t>
                      </a:r>
                    </a:p>
                  </a:txBody>
                  <a:tcPr marL="68575" marR="68575" marT="0" marB="0"/>
                </a:tc>
                <a:tc>
                  <a:txBody>
                    <a:bodyPr/>
                    <a:lstStyle/>
                    <a:p>
                      <a:pPr marL="0" marR="0" lvl="0" indent="0" algn="l" rtl="0">
                        <a:lnSpc>
                          <a:spcPct val="115000"/>
                        </a:lnSpc>
                        <a:spcBef>
                          <a:spcPts val="0"/>
                        </a:spcBef>
                        <a:spcAft>
                          <a:spcPts val="0"/>
                        </a:spcAft>
                        <a:buClr>
                          <a:srgbClr val="000000"/>
                        </a:buClr>
                        <a:buSzPct val="25000"/>
                        <a:buFont typeface="Arial"/>
                        <a:buNone/>
                      </a:pPr>
                      <a:r>
                        <a:rPr lang="en-US" sz="1800" u="none" strike="noStrike" cap="none"/>
                        <a:t>Distributor</a:t>
                      </a:r>
                    </a:p>
                  </a:txBody>
                  <a:tcPr marL="68575" marR="68575" marT="0" marB="0"/>
                </a:tc>
                <a:tc>
                  <a:txBody>
                    <a:bodyPr/>
                    <a:lstStyle/>
                    <a:p>
                      <a:pPr marL="0" marR="0" lvl="0" indent="0" algn="l" rtl="0">
                        <a:lnSpc>
                          <a:spcPct val="115000"/>
                        </a:lnSpc>
                        <a:spcBef>
                          <a:spcPts val="0"/>
                        </a:spcBef>
                        <a:spcAft>
                          <a:spcPts val="0"/>
                        </a:spcAft>
                        <a:buClr>
                          <a:srgbClr val="000000"/>
                        </a:buClr>
                        <a:buSzPct val="25000"/>
                        <a:buFont typeface="Arial"/>
                        <a:buNone/>
                      </a:pPr>
                      <a:r>
                        <a:rPr lang="en-US" sz="1800" u="none" strike="noStrike" cap="none"/>
                        <a:t>Running Time</a:t>
                      </a:r>
                    </a:p>
                  </a:txBody>
                  <a:tcPr marL="68575" marR="68575" marT="0" marB="0"/>
                </a:tc>
                <a:tc>
                  <a:txBody>
                    <a:bodyPr/>
                    <a:lstStyle/>
                    <a:p>
                      <a:pPr marL="0" marR="0" lvl="0" indent="0" algn="l" rtl="0">
                        <a:lnSpc>
                          <a:spcPct val="115000"/>
                        </a:lnSpc>
                        <a:spcBef>
                          <a:spcPts val="0"/>
                        </a:spcBef>
                        <a:spcAft>
                          <a:spcPts val="0"/>
                        </a:spcAft>
                        <a:buClr>
                          <a:srgbClr val="000000"/>
                        </a:buClr>
                        <a:buSzPct val="25000"/>
                        <a:buFont typeface="Arial"/>
                        <a:buNone/>
                      </a:pPr>
                      <a:r>
                        <a:rPr lang="en-US" sz="1800" u="none" strike="noStrike" cap="none"/>
                        <a:t>Budget</a:t>
                      </a:r>
                    </a:p>
                  </a:txBody>
                  <a:tcPr marL="68575" marR="68575" marT="0" marB="0"/>
                </a:tc>
                <a:tc>
                  <a:txBody>
                    <a:bodyPr/>
                    <a:lstStyle/>
                    <a:p>
                      <a:pPr marL="0" marR="0" lvl="0" indent="0" algn="l" rtl="0">
                        <a:lnSpc>
                          <a:spcPct val="115000"/>
                        </a:lnSpc>
                        <a:spcBef>
                          <a:spcPts val="0"/>
                        </a:spcBef>
                        <a:spcAft>
                          <a:spcPts val="0"/>
                        </a:spcAft>
                        <a:buClr>
                          <a:srgbClr val="000000"/>
                        </a:buClr>
                        <a:buSzPct val="25000"/>
                        <a:buFont typeface="Arial"/>
                        <a:buNone/>
                      </a:pPr>
                      <a:r>
                        <a:rPr lang="en-US" sz="1800" u="none" strike="noStrike" cap="none"/>
                        <a:t>Released</a:t>
                      </a:r>
                    </a:p>
                  </a:txBody>
                  <a:tcPr marL="68575" marR="68575" marT="0" marB="0"/>
                </a:tc>
                <a:extLst>
                  <a:ext uri="{0D108BD9-81ED-4DB2-BD59-A6C34878D82A}">
                    <a16:rowId xmlns:a16="http://schemas.microsoft.com/office/drawing/2014/main" val="10000"/>
                  </a:ext>
                </a:extLst>
              </a:tr>
              <a:tr h="250468">
                <a:tc>
                  <a:txBody>
                    <a:bodyPr/>
                    <a:lstStyle/>
                    <a:p>
                      <a:pPr marL="0" marR="0" lvl="0" indent="0" algn="l" rtl="0">
                        <a:lnSpc>
                          <a:spcPct val="115000"/>
                        </a:lnSpc>
                        <a:spcBef>
                          <a:spcPts val="0"/>
                        </a:spcBef>
                        <a:spcAft>
                          <a:spcPts val="0"/>
                        </a:spcAft>
                        <a:buClr>
                          <a:srgbClr val="000000"/>
                        </a:buClr>
                        <a:buSzPct val="25000"/>
                        <a:buFont typeface="Arial"/>
                        <a:buNone/>
                      </a:pPr>
                      <a:r>
                        <a:rPr lang="en-US" sz="1400" u="none" strike="noStrike" cap="none"/>
                        <a:t>Peter Pan</a:t>
                      </a:r>
                    </a:p>
                  </a:txBody>
                  <a:tcPr marL="68575" marR="68575" marT="0" marB="0"/>
                </a:tc>
                <a:tc>
                  <a:txBody>
                    <a:bodyPr/>
                    <a:lstStyle/>
                    <a:p>
                      <a:pPr marL="0" marR="0" lvl="0" indent="0" algn="l" rtl="0">
                        <a:lnSpc>
                          <a:spcPct val="115000"/>
                        </a:lnSpc>
                        <a:spcBef>
                          <a:spcPts val="0"/>
                        </a:spcBef>
                        <a:spcAft>
                          <a:spcPts val="0"/>
                        </a:spcAft>
                        <a:buClr>
                          <a:srgbClr val="000000"/>
                        </a:buClr>
                        <a:buSzPct val="25000"/>
                        <a:buFont typeface="Arial"/>
                        <a:buNone/>
                      </a:pPr>
                      <a:r>
                        <a:rPr lang="en-US" sz="1400" u="none" strike="noStrike" cap="none"/>
                        <a:t>Herbert Brenon</a:t>
                      </a:r>
                    </a:p>
                  </a:txBody>
                  <a:tcPr marL="68575" marR="68575" marT="0" marB="0"/>
                </a:tc>
                <a:tc>
                  <a:txBody>
                    <a:bodyPr/>
                    <a:lstStyle/>
                    <a:p>
                      <a:pPr marL="0" marR="0" lvl="0" indent="0" algn="l" rtl="0">
                        <a:lnSpc>
                          <a:spcPct val="115000"/>
                        </a:lnSpc>
                        <a:spcBef>
                          <a:spcPts val="0"/>
                        </a:spcBef>
                        <a:spcAft>
                          <a:spcPts val="0"/>
                        </a:spcAft>
                        <a:buClr>
                          <a:srgbClr val="000000"/>
                        </a:buClr>
                        <a:buSzPct val="25000"/>
                        <a:buFont typeface="Arial"/>
                        <a:buNone/>
                      </a:pPr>
                      <a:r>
                        <a:rPr lang="en-US" sz="1400" u="none" strike="noStrike" cap="none"/>
                        <a:t>Paramount Pictures</a:t>
                      </a:r>
                    </a:p>
                  </a:txBody>
                  <a:tcPr marL="68575" marR="68575" marT="0" marB="0"/>
                </a:tc>
                <a:tc>
                  <a:txBody>
                    <a:bodyPr/>
                    <a:lstStyle/>
                    <a:p>
                      <a:pPr marL="0" marR="0" lvl="0" indent="0" algn="l" rtl="0">
                        <a:lnSpc>
                          <a:spcPct val="115000"/>
                        </a:lnSpc>
                        <a:spcBef>
                          <a:spcPts val="0"/>
                        </a:spcBef>
                        <a:spcAft>
                          <a:spcPts val="0"/>
                        </a:spcAft>
                        <a:buClr>
                          <a:srgbClr val="000000"/>
                        </a:buClr>
                        <a:buSzPct val="25000"/>
                        <a:buFont typeface="Arial"/>
                        <a:buNone/>
                      </a:pPr>
                      <a:r>
                        <a:rPr lang="en-US" sz="1400" u="none" strike="noStrike" cap="none"/>
                        <a:t>105 minutes</a:t>
                      </a:r>
                    </a:p>
                  </a:txBody>
                  <a:tcPr marL="68575" marR="68575" marT="0" marB="0"/>
                </a:tc>
                <a:tc>
                  <a:txBody>
                    <a:bodyPr/>
                    <a:lstStyle/>
                    <a:p>
                      <a:pPr marL="0" marR="0" lvl="0" indent="0" algn="l" rtl="0">
                        <a:lnSpc>
                          <a:spcPct val="115000"/>
                        </a:lnSpc>
                        <a:spcBef>
                          <a:spcPts val="0"/>
                        </a:spcBef>
                        <a:spcAft>
                          <a:spcPts val="0"/>
                        </a:spcAft>
                        <a:buClr>
                          <a:srgbClr val="000000"/>
                        </a:buClr>
                        <a:buSzPct val="25000"/>
                        <a:buFont typeface="Arial"/>
                        <a:buNone/>
                      </a:pPr>
                      <a:r>
                        <a:rPr lang="en-US" sz="1400" u="none" strike="noStrike" cap="none"/>
                        <a:t>40,030</a:t>
                      </a:r>
                    </a:p>
                  </a:txBody>
                  <a:tcPr marL="68575" marR="68575" marT="0" marB="0"/>
                </a:tc>
                <a:tc>
                  <a:txBody>
                    <a:bodyPr/>
                    <a:lstStyle/>
                    <a:p>
                      <a:pPr marL="0" marR="0" lvl="0" indent="0" algn="l" rtl="0">
                        <a:lnSpc>
                          <a:spcPct val="115000"/>
                        </a:lnSpc>
                        <a:spcBef>
                          <a:spcPts val="0"/>
                        </a:spcBef>
                        <a:spcAft>
                          <a:spcPts val="0"/>
                        </a:spcAft>
                        <a:buClr>
                          <a:srgbClr val="000000"/>
                        </a:buClr>
                        <a:buSzPct val="25000"/>
                        <a:buFont typeface="Arial"/>
                        <a:buNone/>
                      </a:pPr>
                      <a:r>
                        <a:rPr lang="en-US" sz="1400" u="none" strike="noStrike" cap="none"/>
                        <a:t>Dec 29 1924</a:t>
                      </a:r>
                    </a:p>
                  </a:txBody>
                  <a:tcPr marL="68575" marR="68575" marT="0" marB="0"/>
                </a:tc>
                <a:extLst>
                  <a:ext uri="{0D108BD9-81ED-4DB2-BD59-A6C34878D82A}">
                    <a16:rowId xmlns:a16="http://schemas.microsoft.com/office/drawing/2014/main" val="10001"/>
                  </a:ext>
                </a:extLst>
              </a:tr>
              <a:tr h="439000">
                <a:tc>
                  <a:txBody>
                    <a:bodyPr/>
                    <a:lstStyle/>
                    <a:p>
                      <a:pPr marL="0" marR="0" lvl="0" indent="0" algn="l" rtl="0">
                        <a:lnSpc>
                          <a:spcPct val="115000"/>
                        </a:lnSpc>
                        <a:spcBef>
                          <a:spcPts val="0"/>
                        </a:spcBef>
                        <a:spcAft>
                          <a:spcPts val="0"/>
                        </a:spcAft>
                        <a:buClr>
                          <a:srgbClr val="000000"/>
                        </a:buClr>
                        <a:buSzPct val="25000"/>
                        <a:buFont typeface="Arial"/>
                        <a:buNone/>
                      </a:pPr>
                      <a:r>
                        <a:rPr lang="en-US" sz="1400" u="none" strike="noStrike" cap="none"/>
                        <a:t>Girl Shy</a:t>
                      </a:r>
                    </a:p>
                  </a:txBody>
                  <a:tcPr marL="68575" marR="68575" marT="0" marB="0"/>
                </a:tc>
                <a:tc>
                  <a:txBody>
                    <a:bodyPr/>
                    <a:lstStyle/>
                    <a:p>
                      <a:pPr marL="0" marR="0" lvl="0" indent="0" algn="l" rtl="0">
                        <a:lnSpc>
                          <a:spcPct val="115000"/>
                        </a:lnSpc>
                        <a:spcBef>
                          <a:spcPts val="0"/>
                        </a:spcBef>
                        <a:spcAft>
                          <a:spcPts val="0"/>
                        </a:spcAft>
                        <a:buClr>
                          <a:srgbClr val="000000"/>
                        </a:buClr>
                        <a:buSzPct val="25000"/>
                        <a:buFont typeface="Arial"/>
                        <a:buNone/>
                      </a:pPr>
                      <a:r>
                        <a:rPr lang="en-US" sz="1400" u="none" strike="noStrike" cap="none"/>
                        <a:t>Fred C. Newmeyer and Sam Taylor</a:t>
                      </a:r>
                    </a:p>
                  </a:txBody>
                  <a:tcPr marL="68575" marR="68575" marT="0" marB="0"/>
                </a:tc>
                <a:tc>
                  <a:txBody>
                    <a:bodyPr/>
                    <a:lstStyle/>
                    <a:p>
                      <a:pPr marL="0" marR="0" lvl="0" indent="0" algn="l" rtl="0">
                        <a:lnSpc>
                          <a:spcPct val="115000"/>
                        </a:lnSpc>
                        <a:spcBef>
                          <a:spcPts val="0"/>
                        </a:spcBef>
                        <a:spcAft>
                          <a:spcPts val="0"/>
                        </a:spcAft>
                        <a:buClr>
                          <a:srgbClr val="000000"/>
                        </a:buClr>
                        <a:buSzPct val="25000"/>
                        <a:buFont typeface="Arial"/>
                        <a:buNone/>
                      </a:pPr>
                      <a:r>
                        <a:rPr lang="en-US" sz="1400" u="none" strike="noStrike" cap="none"/>
                        <a:t>Pathe Exchange</a:t>
                      </a:r>
                    </a:p>
                  </a:txBody>
                  <a:tcPr marL="68575" marR="68575" marT="0" marB="0"/>
                </a:tc>
                <a:tc>
                  <a:txBody>
                    <a:bodyPr/>
                    <a:lstStyle/>
                    <a:p>
                      <a:pPr marL="0" marR="0" lvl="0" indent="0" algn="l" rtl="0">
                        <a:lnSpc>
                          <a:spcPct val="115000"/>
                        </a:lnSpc>
                        <a:spcBef>
                          <a:spcPts val="0"/>
                        </a:spcBef>
                        <a:spcAft>
                          <a:spcPts val="0"/>
                        </a:spcAft>
                        <a:buClr>
                          <a:srgbClr val="000000"/>
                        </a:buClr>
                        <a:buSzPct val="25000"/>
                        <a:buFont typeface="Arial"/>
                        <a:buNone/>
                      </a:pPr>
                      <a:r>
                        <a:rPr lang="en-US" sz="1400" u="none" strike="noStrike" cap="none"/>
                        <a:t>82 minutes</a:t>
                      </a:r>
                    </a:p>
                  </a:txBody>
                  <a:tcPr marL="68575" marR="68575" marT="0" marB="0"/>
                </a:tc>
                <a:tc>
                  <a:txBody>
                    <a:bodyPr/>
                    <a:lstStyle/>
                    <a:p>
                      <a:pPr marL="0" marR="0" lvl="0" indent="0" algn="l" rtl="0">
                        <a:lnSpc>
                          <a:spcPct val="115000"/>
                        </a:lnSpc>
                        <a:spcBef>
                          <a:spcPts val="0"/>
                        </a:spcBef>
                        <a:spcAft>
                          <a:spcPts val="0"/>
                        </a:spcAft>
                        <a:buClr>
                          <a:srgbClr val="000000"/>
                        </a:buClr>
                        <a:buSzPct val="25000"/>
                        <a:buFont typeface="Arial"/>
                        <a:buNone/>
                      </a:pPr>
                      <a:r>
                        <a:rPr lang="en-US" sz="1400" u="none" strike="noStrike" cap="none" dirty="0"/>
                        <a:t>400,000</a:t>
                      </a:r>
                    </a:p>
                  </a:txBody>
                  <a:tcPr marL="68575" marR="68575" marT="0" marB="0"/>
                </a:tc>
                <a:tc>
                  <a:txBody>
                    <a:bodyPr/>
                    <a:lstStyle/>
                    <a:p>
                      <a:pPr marL="0" marR="0" lvl="0" indent="0" algn="l" rtl="0">
                        <a:lnSpc>
                          <a:spcPct val="115000"/>
                        </a:lnSpc>
                        <a:spcBef>
                          <a:spcPts val="0"/>
                        </a:spcBef>
                        <a:spcAft>
                          <a:spcPts val="0"/>
                        </a:spcAft>
                        <a:buClr>
                          <a:srgbClr val="000000"/>
                        </a:buClr>
                        <a:buSzPct val="25000"/>
                        <a:buFont typeface="Arial"/>
                        <a:buNone/>
                      </a:pPr>
                      <a:r>
                        <a:rPr lang="en-US" sz="1400" u="none" strike="noStrike" cap="none"/>
                        <a:t>Apr 20 1924</a:t>
                      </a:r>
                    </a:p>
                  </a:txBody>
                  <a:tcPr marL="68575" marR="68575" marT="0" marB="0"/>
                </a:tc>
                <a:extLst>
                  <a:ext uri="{0D108BD9-81ED-4DB2-BD59-A6C34878D82A}">
                    <a16:rowId xmlns:a16="http://schemas.microsoft.com/office/drawing/2014/main" val="10002"/>
                  </a:ext>
                </a:extLst>
              </a:tr>
              <a:tr h="439000">
                <a:tc>
                  <a:txBody>
                    <a:bodyPr/>
                    <a:lstStyle/>
                    <a:p>
                      <a:pPr marL="0" marR="0" lvl="0" indent="0" algn="l" rtl="0">
                        <a:lnSpc>
                          <a:spcPct val="115000"/>
                        </a:lnSpc>
                        <a:spcBef>
                          <a:spcPts val="0"/>
                        </a:spcBef>
                        <a:spcAft>
                          <a:spcPts val="0"/>
                        </a:spcAft>
                        <a:buClr>
                          <a:srgbClr val="000000"/>
                        </a:buClr>
                        <a:buSzPct val="25000"/>
                        <a:buFont typeface="Arial"/>
                        <a:buNone/>
                      </a:pPr>
                      <a:r>
                        <a:rPr lang="en-US" sz="1400" u="none" strike="noStrike" cap="none"/>
                        <a:t>Greed</a:t>
                      </a:r>
                    </a:p>
                  </a:txBody>
                  <a:tcPr marL="68575" marR="68575" marT="0" marB="0"/>
                </a:tc>
                <a:tc>
                  <a:txBody>
                    <a:bodyPr/>
                    <a:lstStyle/>
                    <a:p>
                      <a:pPr marL="0" marR="0" lvl="0" indent="0" algn="l" rtl="0">
                        <a:lnSpc>
                          <a:spcPct val="115000"/>
                        </a:lnSpc>
                        <a:spcBef>
                          <a:spcPts val="0"/>
                        </a:spcBef>
                        <a:spcAft>
                          <a:spcPts val="0"/>
                        </a:spcAft>
                        <a:buClr>
                          <a:srgbClr val="000000"/>
                        </a:buClr>
                        <a:buSzPct val="25000"/>
                        <a:buFont typeface="Arial"/>
                        <a:buNone/>
                      </a:pPr>
                      <a:r>
                        <a:rPr lang="en-US" sz="1400" u="none" strike="noStrike" cap="none"/>
                        <a:t>Eric Von Stroheim</a:t>
                      </a:r>
                    </a:p>
                  </a:txBody>
                  <a:tcPr marL="68575" marR="68575" marT="0" marB="0"/>
                </a:tc>
                <a:tc>
                  <a:txBody>
                    <a:bodyPr/>
                    <a:lstStyle/>
                    <a:p>
                      <a:pPr marL="0" marR="0" lvl="0" indent="0" algn="l" rtl="0">
                        <a:lnSpc>
                          <a:spcPct val="115000"/>
                        </a:lnSpc>
                        <a:spcBef>
                          <a:spcPts val="0"/>
                        </a:spcBef>
                        <a:spcAft>
                          <a:spcPts val="0"/>
                        </a:spcAft>
                        <a:buClr>
                          <a:srgbClr val="000000"/>
                        </a:buClr>
                        <a:buSzPct val="25000"/>
                        <a:buFont typeface="Arial"/>
                        <a:buNone/>
                      </a:pPr>
                      <a:r>
                        <a:rPr lang="en-US" sz="1400" u="none" strike="noStrike" cap="none"/>
                        <a:t>Metro-Goldwyn-Mayer</a:t>
                      </a:r>
                    </a:p>
                  </a:txBody>
                  <a:tcPr marL="68575" marR="68575" marT="0" marB="0"/>
                </a:tc>
                <a:tc>
                  <a:txBody>
                    <a:bodyPr/>
                    <a:lstStyle/>
                    <a:p>
                      <a:pPr marL="0" marR="0" lvl="0" indent="0" algn="l" rtl="0">
                        <a:lnSpc>
                          <a:spcPct val="115000"/>
                        </a:lnSpc>
                        <a:spcBef>
                          <a:spcPts val="0"/>
                        </a:spcBef>
                        <a:spcAft>
                          <a:spcPts val="0"/>
                        </a:spcAft>
                        <a:buClr>
                          <a:srgbClr val="000000"/>
                        </a:buClr>
                        <a:buSzPct val="25000"/>
                        <a:buFont typeface="Arial"/>
                        <a:buNone/>
                      </a:pPr>
                      <a:r>
                        <a:rPr lang="en-US" sz="1400" u="none" strike="noStrike" cap="none"/>
                        <a:t>140 minutes</a:t>
                      </a:r>
                    </a:p>
                  </a:txBody>
                  <a:tcPr marL="68575" marR="68575" marT="0" marB="0"/>
                </a:tc>
                <a:tc>
                  <a:txBody>
                    <a:bodyPr/>
                    <a:lstStyle/>
                    <a:p>
                      <a:pPr marL="0" marR="0" lvl="0" indent="0" algn="l" rtl="0">
                        <a:lnSpc>
                          <a:spcPct val="115000"/>
                        </a:lnSpc>
                        <a:spcBef>
                          <a:spcPts val="0"/>
                        </a:spcBef>
                        <a:spcAft>
                          <a:spcPts val="0"/>
                        </a:spcAft>
                        <a:buClr>
                          <a:srgbClr val="000000"/>
                        </a:buClr>
                        <a:buSzPct val="25000"/>
                        <a:buFont typeface="Arial"/>
                        <a:buNone/>
                      </a:pPr>
                      <a:r>
                        <a:rPr lang="en-US" sz="1400" u="none" strike="noStrike" cap="none"/>
                        <a:t>665,603</a:t>
                      </a:r>
                    </a:p>
                    <a:p>
                      <a:pPr marL="0" marR="0" lvl="0" indent="0" algn="l" rtl="0">
                        <a:lnSpc>
                          <a:spcPct val="115000"/>
                        </a:lnSpc>
                        <a:spcBef>
                          <a:spcPts val="0"/>
                        </a:spcBef>
                        <a:spcAft>
                          <a:spcPts val="0"/>
                        </a:spcAft>
                        <a:buClr>
                          <a:srgbClr val="000000"/>
                        </a:buClr>
                        <a:buSzPct val="25000"/>
                        <a:buFont typeface="Arial"/>
                        <a:buNone/>
                      </a:pPr>
                      <a:r>
                        <a:rPr lang="en-US" sz="1400" u="none" strike="noStrike" cap="none"/>
                        <a:t> </a:t>
                      </a:r>
                    </a:p>
                  </a:txBody>
                  <a:tcPr marL="68575" marR="68575" marT="0" marB="0"/>
                </a:tc>
                <a:tc>
                  <a:txBody>
                    <a:bodyPr/>
                    <a:lstStyle/>
                    <a:p>
                      <a:pPr marL="0" marR="0" lvl="0" indent="0" algn="l" rtl="0">
                        <a:lnSpc>
                          <a:spcPct val="115000"/>
                        </a:lnSpc>
                        <a:spcBef>
                          <a:spcPts val="0"/>
                        </a:spcBef>
                        <a:spcAft>
                          <a:spcPts val="0"/>
                        </a:spcAft>
                        <a:buClr>
                          <a:srgbClr val="000000"/>
                        </a:buClr>
                        <a:buSzPct val="25000"/>
                        <a:buFont typeface="Arial"/>
                        <a:buNone/>
                      </a:pPr>
                      <a:r>
                        <a:rPr lang="en-US" sz="1400" u="none" strike="noStrike" cap="none" dirty="0"/>
                        <a:t>Dec 4,</a:t>
                      </a:r>
                      <a:r>
                        <a:rPr lang="en-US" sz="1400" u="none" strike="noStrike" cap="none" baseline="0" dirty="0"/>
                        <a:t> </a:t>
                      </a:r>
                      <a:r>
                        <a:rPr lang="en-US" sz="1400" u="none" strike="noStrike" cap="none" dirty="0"/>
                        <a:t>1924</a:t>
                      </a:r>
                    </a:p>
                  </a:txBody>
                  <a:tcPr marL="68575" marR="68575"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949241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File Formats</a:t>
            </a:r>
          </a:p>
        </p:txBody>
      </p:sp>
      <p:sp>
        <p:nvSpPr>
          <p:cNvPr id="3" name="Content Placeholder 2"/>
          <p:cNvSpPr>
            <a:spLocks noGrp="1"/>
          </p:cNvSpPr>
          <p:nvPr>
            <p:ph idx="1"/>
          </p:nvPr>
        </p:nvSpPr>
        <p:spPr/>
        <p:txBody>
          <a:bodyPr/>
          <a:lstStyle/>
          <a:p>
            <a:endParaRPr lang="en-US"/>
          </a:p>
        </p:txBody>
      </p:sp>
      <p:sp>
        <p:nvSpPr>
          <p:cNvPr id="4" name="Rectangle 3"/>
          <p:cNvSpPr/>
          <p:nvPr/>
        </p:nvSpPr>
        <p:spPr>
          <a:xfrm>
            <a:off x="5977217" y="3244334"/>
            <a:ext cx="290464" cy="369332"/>
          </a:xfrm>
          <a:prstGeom prst="rect">
            <a:avLst/>
          </a:prstGeom>
        </p:spPr>
        <p:txBody>
          <a:bodyPr wrap="none">
            <a:spAutoFit/>
          </a:bodyPr>
          <a:lstStyle/>
          <a:p>
            <a:r>
              <a:rPr lang="sk-SK" dirty="0"/>
              <a:t>  </a:t>
            </a:r>
            <a:endParaRPr lang="en-US" dirty="0"/>
          </a:p>
        </p:txBody>
      </p:sp>
      <p:sp>
        <p:nvSpPr>
          <p:cNvPr id="5" name="Rectangle 4"/>
          <p:cNvSpPr/>
          <p:nvPr/>
        </p:nvSpPr>
        <p:spPr>
          <a:xfrm>
            <a:off x="5977217" y="3244334"/>
            <a:ext cx="237566" cy="369332"/>
          </a:xfrm>
          <a:prstGeom prst="rect">
            <a:avLst/>
          </a:prstGeom>
        </p:spPr>
        <p:txBody>
          <a:bodyPr wrap="none">
            <a:spAutoFit/>
          </a:bodyPr>
          <a:lstStyle/>
          <a:p>
            <a:r>
              <a:rPr lang="sk-SK" dirty="0"/>
              <a:t> </a:t>
            </a:r>
            <a:endParaRPr lang="en-US" dirty="0"/>
          </a:p>
        </p:txBody>
      </p:sp>
      <p:pic>
        <p:nvPicPr>
          <p:cNvPr id="6" name="Shape 199"/>
          <p:cNvPicPr preferRelativeResize="0"/>
          <p:nvPr/>
        </p:nvPicPr>
        <p:blipFill rotWithShape="1">
          <a:blip r:embed="rId2">
            <a:alphaModFix/>
          </a:blip>
          <a:srcRect/>
          <a:stretch/>
        </p:blipFill>
        <p:spPr>
          <a:xfrm>
            <a:off x="2334444" y="2215327"/>
            <a:ext cx="7666893" cy="3284173"/>
          </a:xfrm>
          <a:prstGeom prst="rect">
            <a:avLst/>
          </a:prstGeom>
          <a:noFill/>
          <a:ln>
            <a:noFill/>
          </a:ln>
        </p:spPr>
      </p:pic>
    </p:spTree>
    <p:extLst>
      <p:ext uri="{BB962C8B-B14F-4D97-AF65-F5344CB8AC3E}">
        <p14:creationId xmlns:p14="http://schemas.microsoft.com/office/powerpoint/2010/main" val="1271567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a:spLocks noGrp="1"/>
          </p:cNvSpPr>
          <p:nvPr>
            <p:ph type="body" idx="1"/>
          </p:nvPr>
        </p:nvSpPr>
        <p:spPr>
          <a:xfrm>
            <a:off x="1191064" y="1794419"/>
            <a:ext cx="8229600" cy="4526100"/>
          </a:xfrm>
          <a:prstGeom prst="rect">
            <a:avLst/>
          </a:prstGeom>
          <a:noFill/>
          <a:ln>
            <a:noFill/>
          </a:ln>
        </p:spPr>
        <p:txBody>
          <a:bodyPr vert="horz" lIns="91425" tIns="45700" rIns="91425" bIns="45700" rtlCol="0" anchor="t" anchorCtr="0">
            <a:noAutofit/>
          </a:bodyPr>
          <a:lstStyle/>
          <a:p>
            <a:pPr marL="457200" indent="-457200">
              <a:lnSpc>
                <a:spcPct val="100000"/>
              </a:lnSpc>
              <a:spcBef>
                <a:spcPts val="0"/>
              </a:spcBef>
              <a:spcAft>
                <a:spcPts val="0"/>
              </a:spcAft>
              <a:buClr>
                <a:schemeClr val="dk1"/>
              </a:buClr>
              <a:buFont typeface="Arial"/>
              <a:buChar char="•"/>
            </a:pPr>
            <a:r>
              <a:rPr lang="en-US" sz="4000" b="1" dirty="0">
                <a:solidFill>
                  <a:schemeClr val="accent6"/>
                </a:solidFill>
                <a:latin typeface="Calibri"/>
                <a:ea typeface="Calibri"/>
                <a:cs typeface="Calibri"/>
                <a:sym typeface="Calibri"/>
              </a:rPr>
              <a:t>Images: </a:t>
            </a:r>
            <a:r>
              <a:rPr lang="en-US" sz="4000" dirty="0">
                <a:solidFill>
                  <a:schemeClr val="accent6"/>
                </a:solidFill>
                <a:latin typeface="Calibri"/>
                <a:ea typeface="Calibri"/>
                <a:cs typeface="Calibri"/>
                <a:sym typeface="Calibri"/>
              </a:rPr>
              <a:t>jpg, gif, tiff, </a:t>
            </a:r>
            <a:r>
              <a:rPr lang="en-US" sz="4000" dirty="0" err="1">
                <a:solidFill>
                  <a:schemeClr val="accent6"/>
                </a:solidFill>
                <a:latin typeface="Calibri"/>
                <a:ea typeface="Calibri"/>
                <a:cs typeface="Calibri"/>
                <a:sym typeface="Calibri"/>
              </a:rPr>
              <a:t>png</a:t>
            </a:r>
            <a:r>
              <a:rPr lang="en-US" sz="4000" dirty="0">
                <a:solidFill>
                  <a:schemeClr val="accent6"/>
                </a:solidFill>
                <a:latin typeface="Calibri"/>
                <a:ea typeface="Calibri"/>
                <a:cs typeface="Calibri"/>
                <a:sym typeface="Calibri"/>
              </a:rPr>
              <a:t>, </a:t>
            </a:r>
            <a:r>
              <a:rPr lang="en-US" sz="4000" dirty="0" err="1">
                <a:solidFill>
                  <a:schemeClr val="accent6"/>
                </a:solidFill>
                <a:latin typeface="Calibri"/>
                <a:ea typeface="Calibri"/>
                <a:cs typeface="Calibri"/>
                <a:sym typeface="Calibri"/>
              </a:rPr>
              <a:t>ai</a:t>
            </a:r>
            <a:r>
              <a:rPr lang="en-US" sz="4000" dirty="0">
                <a:solidFill>
                  <a:schemeClr val="accent6"/>
                </a:solidFill>
                <a:latin typeface="Calibri"/>
                <a:ea typeface="Calibri"/>
                <a:cs typeface="Calibri"/>
                <a:sym typeface="Calibri"/>
              </a:rPr>
              <a:t>, </a:t>
            </a:r>
            <a:r>
              <a:rPr lang="en-US" sz="4000" dirty="0" err="1">
                <a:solidFill>
                  <a:schemeClr val="accent6"/>
                </a:solidFill>
                <a:latin typeface="Calibri"/>
                <a:ea typeface="Calibri"/>
                <a:cs typeface="Calibri"/>
                <a:sym typeface="Calibri"/>
              </a:rPr>
              <a:t>svg</a:t>
            </a:r>
            <a:r>
              <a:rPr lang="en-US" sz="4000" dirty="0">
                <a:solidFill>
                  <a:schemeClr val="accent6"/>
                </a:solidFill>
                <a:latin typeface="Calibri"/>
                <a:ea typeface="Calibri"/>
                <a:cs typeface="Calibri"/>
                <a:sym typeface="Calibri"/>
              </a:rPr>
              <a:t>, ...</a:t>
            </a:r>
          </a:p>
          <a:p>
            <a:pPr marL="457200" indent="-457200">
              <a:lnSpc>
                <a:spcPct val="100000"/>
              </a:lnSpc>
              <a:spcBef>
                <a:spcPts val="1240"/>
              </a:spcBef>
              <a:spcAft>
                <a:spcPts val="0"/>
              </a:spcAft>
              <a:buClr>
                <a:schemeClr val="dk1"/>
              </a:buClr>
              <a:buFont typeface="Arial"/>
              <a:buChar char="•"/>
            </a:pPr>
            <a:r>
              <a:rPr lang="en-US" sz="4000" b="1" dirty="0">
                <a:solidFill>
                  <a:schemeClr val="accent5"/>
                </a:solidFill>
                <a:latin typeface="Calibri"/>
                <a:ea typeface="Calibri"/>
                <a:cs typeface="Calibri"/>
                <a:sym typeface="Calibri"/>
              </a:rPr>
              <a:t>Video: </a:t>
            </a:r>
            <a:r>
              <a:rPr lang="en-US" sz="4000" dirty="0">
                <a:solidFill>
                  <a:schemeClr val="accent5"/>
                </a:solidFill>
                <a:latin typeface="Calibri"/>
                <a:ea typeface="Calibri"/>
                <a:cs typeface="Calibri"/>
                <a:sym typeface="Calibri"/>
              </a:rPr>
              <a:t>mpeg, m2tvs, </a:t>
            </a:r>
            <a:r>
              <a:rPr lang="en-US" sz="4000" dirty="0" err="1">
                <a:solidFill>
                  <a:schemeClr val="accent5"/>
                </a:solidFill>
                <a:latin typeface="Calibri"/>
                <a:ea typeface="Calibri"/>
                <a:cs typeface="Calibri"/>
                <a:sym typeface="Calibri"/>
              </a:rPr>
              <a:t>flv</a:t>
            </a:r>
            <a:r>
              <a:rPr lang="en-US" sz="4000" dirty="0">
                <a:solidFill>
                  <a:schemeClr val="accent5"/>
                </a:solidFill>
                <a:latin typeface="Calibri"/>
                <a:ea typeface="Calibri"/>
                <a:cs typeface="Calibri"/>
                <a:sym typeface="Calibri"/>
              </a:rPr>
              <a:t>, dv, ...</a:t>
            </a:r>
          </a:p>
          <a:p>
            <a:pPr marL="457200" indent="-457200">
              <a:lnSpc>
                <a:spcPct val="100000"/>
              </a:lnSpc>
              <a:spcBef>
                <a:spcPts val="1240"/>
              </a:spcBef>
              <a:spcAft>
                <a:spcPts val="0"/>
              </a:spcAft>
              <a:buClr>
                <a:schemeClr val="dk1"/>
              </a:buClr>
              <a:buFont typeface="Arial"/>
              <a:buChar char="•"/>
            </a:pPr>
            <a:r>
              <a:rPr lang="en-US" sz="4000" b="1" dirty="0">
                <a:solidFill>
                  <a:schemeClr val="accent4"/>
                </a:solidFill>
                <a:latin typeface="Calibri"/>
                <a:ea typeface="Calibri"/>
                <a:cs typeface="Calibri"/>
                <a:sym typeface="Calibri"/>
              </a:rPr>
              <a:t>GIS: </a:t>
            </a:r>
            <a:r>
              <a:rPr lang="en-US" sz="4000" dirty="0" err="1">
                <a:solidFill>
                  <a:schemeClr val="accent4"/>
                </a:solidFill>
                <a:latin typeface="Calibri"/>
                <a:ea typeface="Calibri"/>
                <a:cs typeface="Calibri"/>
                <a:sym typeface="Calibri"/>
              </a:rPr>
              <a:t>kml</a:t>
            </a:r>
            <a:r>
              <a:rPr lang="en-US" sz="4000" dirty="0">
                <a:solidFill>
                  <a:schemeClr val="accent4"/>
                </a:solidFill>
                <a:latin typeface="Calibri"/>
                <a:ea typeface="Calibri"/>
                <a:cs typeface="Calibri"/>
                <a:sym typeface="Calibri"/>
              </a:rPr>
              <a:t>, </a:t>
            </a:r>
            <a:r>
              <a:rPr lang="en-US" sz="4000" dirty="0" err="1">
                <a:solidFill>
                  <a:schemeClr val="accent4"/>
                </a:solidFill>
                <a:latin typeface="Calibri"/>
                <a:ea typeface="Calibri"/>
                <a:cs typeface="Calibri"/>
                <a:sym typeface="Calibri"/>
              </a:rPr>
              <a:t>dxf</a:t>
            </a:r>
            <a:r>
              <a:rPr lang="en-US" sz="4000" dirty="0">
                <a:solidFill>
                  <a:schemeClr val="accent4"/>
                </a:solidFill>
                <a:latin typeface="Calibri"/>
                <a:ea typeface="Calibri"/>
                <a:cs typeface="Calibri"/>
                <a:sym typeface="Calibri"/>
              </a:rPr>
              <a:t>, </a:t>
            </a:r>
            <a:r>
              <a:rPr lang="en-US" sz="4000" dirty="0" err="1">
                <a:solidFill>
                  <a:schemeClr val="accent4"/>
                </a:solidFill>
                <a:latin typeface="Calibri"/>
                <a:ea typeface="Calibri"/>
                <a:cs typeface="Calibri"/>
                <a:sym typeface="Calibri"/>
              </a:rPr>
              <a:t>shp</a:t>
            </a:r>
            <a:r>
              <a:rPr lang="en-US" sz="4000" dirty="0">
                <a:solidFill>
                  <a:schemeClr val="accent4"/>
                </a:solidFill>
                <a:latin typeface="Calibri"/>
                <a:ea typeface="Calibri"/>
                <a:cs typeface="Calibri"/>
                <a:sym typeface="Calibri"/>
              </a:rPr>
              <a:t>, tiff, ...</a:t>
            </a:r>
          </a:p>
          <a:p>
            <a:pPr marL="457200" indent="-457200">
              <a:lnSpc>
                <a:spcPct val="100000"/>
              </a:lnSpc>
              <a:spcBef>
                <a:spcPts val="1240"/>
              </a:spcBef>
              <a:spcAft>
                <a:spcPts val="0"/>
              </a:spcAft>
              <a:buClr>
                <a:schemeClr val="dk1"/>
              </a:buClr>
              <a:buFont typeface="Arial"/>
              <a:buChar char="•"/>
            </a:pPr>
            <a:r>
              <a:rPr lang="en-US" sz="4000" b="1" dirty="0">
                <a:solidFill>
                  <a:schemeClr val="accent3"/>
                </a:solidFill>
                <a:latin typeface="Calibri"/>
                <a:ea typeface="Calibri"/>
                <a:cs typeface="Calibri"/>
                <a:sym typeface="Calibri"/>
              </a:rPr>
              <a:t>CAD: </a:t>
            </a:r>
            <a:r>
              <a:rPr lang="en-US" sz="4000" dirty="0" err="1">
                <a:solidFill>
                  <a:schemeClr val="accent3"/>
                </a:solidFill>
                <a:latin typeface="Calibri"/>
                <a:ea typeface="Calibri"/>
                <a:cs typeface="Calibri"/>
                <a:sym typeface="Calibri"/>
              </a:rPr>
              <a:t>dxf</a:t>
            </a:r>
            <a:r>
              <a:rPr lang="en-US" sz="4000" dirty="0">
                <a:solidFill>
                  <a:schemeClr val="accent3"/>
                </a:solidFill>
                <a:latin typeface="Calibri"/>
                <a:ea typeface="Calibri"/>
                <a:cs typeface="Calibri"/>
                <a:sym typeface="Calibri"/>
              </a:rPr>
              <a:t>, </a:t>
            </a:r>
            <a:r>
              <a:rPr lang="en-US" sz="4000" dirty="0" err="1">
                <a:solidFill>
                  <a:schemeClr val="accent3"/>
                </a:solidFill>
                <a:latin typeface="Calibri"/>
                <a:ea typeface="Calibri"/>
                <a:cs typeface="Calibri"/>
                <a:sym typeface="Calibri"/>
              </a:rPr>
              <a:t>dwg</a:t>
            </a:r>
            <a:r>
              <a:rPr lang="en-US" sz="4000" dirty="0">
                <a:solidFill>
                  <a:schemeClr val="accent3"/>
                </a:solidFill>
                <a:latin typeface="Calibri"/>
                <a:ea typeface="Calibri"/>
                <a:cs typeface="Calibri"/>
                <a:sym typeface="Calibri"/>
              </a:rPr>
              <a:t>, pdf, …</a:t>
            </a:r>
          </a:p>
          <a:p>
            <a:pPr marL="457200" indent="-457200">
              <a:lnSpc>
                <a:spcPct val="100000"/>
              </a:lnSpc>
              <a:spcBef>
                <a:spcPts val="1240"/>
              </a:spcBef>
              <a:spcAft>
                <a:spcPts val="0"/>
              </a:spcAft>
              <a:buClr>
                <a:schemeClr val="dk1"/>
              </a:buClr>
              <a:buFont typeface="Arial"/>
              <a:buChar char="•"/>
            </a:pPr>
            <a:r>
              <a:rPr lang="en-US" sz="4000" b="1" dirty="0">
                <a:solidFill>
                  <a:schemeClr val="accent2"/>
                </a:solidFill>
                <a:latin typeface="Calibri"/>
                <a:ea typeface="Calibri"/>
                <a:cs typeface="Calibri"/>
                <a:sym typeface="Calibri"/>
              </a:rPr>
              <a:t>Data: </a:t>
            </a:r>
            <a:r>
              <a:rPr lang="en-US" sz="4000" dirty="0">
                <a:solidFill>
                  <a:schemeClr val="accent2"/>
                </a:solidFill>
                <a:latin typeface="Calibri"/>
                <a:ea typeface="Calibri"/>
                <a:cs typeface="Calibri"/>
                <a:sym typeface="Calibri"/>
              </a:rPr>
              <a:t>csv, </a:t>
            </a:r>
            <a:r>
              <a:rPr lang="en-US" sz="4000" dirty="0" err="1">
                <a:solidFill>
                  <a:schemeClr val="accent2"/>
                </a:solidFill>
                <a:latin typeface="Calibri"/>
                <a:ea typeface="Calibri"/>
                <a:cs typeface="Calibri"/>
                <a:sym typeface="Calibri"/>
              </a:rPr>
              <a:t>mdf</a:t>
            </a:r>
            <a:r>
              <a:rPr lang="en-US" sz="4000" dirty="0">
                <a:solidFill>
                  <a:schemeClr val="accent2"/>
                </a:solidFill>
                <a:latin typeface="Calibri"/>
                <a:ea typeface="Calibri"/>
                <a:cs typeface="Calibri"/>
                <a:sym typeface="Calibri"/>
              </a:rPr>
              <a:t>, </a:t>
            </a:r>
            <a:r>
              <a:rPr lang="en-US" sz="4000" dirty="0" err="1">
                <a:solidFill>
                  <a:schemeClr val="accent2"/>
                </a:solidFill>
                <a:latin typeface="Calibri"/>
                <a:ea typeface="Calibri"/>
                <a:cs typeface="Calibri"/>
                <a:sym typeface="Calibri"/>
              </a:rPr>
              <a:t>fp</a:t>
            </a:r>
            <a:r>
              <a:rPr lang="en-US" sz="4000" dirty="0">
                <a:solidFill>
                  <a:schemeClr val="accent2"/>
                </a:solidFill>
                <a:latin typeface="Calibri"/>
                <a:ea typeface="Calibri"/>
                <a:cs typeface="Calibri"/>
                <a:sym typeface="Calibri"/>
              </a:rPr>
              <a:t>, </a:t>
            </a:r>
            <a:r>
              <a:rPr lang="en-US" sz="4000" dirty="0" err="1">
                <a:solidFill>
                  <a:schemeClr val="accent2"/>
                </a:solidFill>
                <a:latin typeface="Calibri"/>
                <a:ea typeface="Calibri"/>
                <a:cs typeface="Calibri"/>
                <a:sym typeface="Calibri"/>
              </a:rPr>
              <a:t>spv</a:t>
            </a:r>
            <a:r>
              <a:rPr lang="en-US" sz="4000" dirty="0">
                <a:solidFill>
                  <a:schemeClr val="accent2"/>
                </a:solidFill>
                <a:latin typeface="Calibri"/>
                <a:ea typeface="Calibri"/>
                <a:cs typeface="Calibri"/>
                <a:sym typeface="Calibri"/>
              </a:rPr>
              <a:t>, </a:t>
            </a:r>
            <a:r>
              <a:rPr lang="en-US" sz="4000" dirty="0" err="1">
                <a:solidFill>
                  <a:schemeClr val="accent2"/>
                </a:solidFill>
                <a:latin typeface="Calibri"/>
                <a:ea typeface="Calibri"/>
                <a:cs typeface="Calibri"/>
                <a:sym typeface="Calibri"/>
              </a:rPr>
              <a:t>xlx</a:t>
            </a:r>
            <a:r>
              <a:rPr lang="en-US" sz="4000" dirty="0">
                <a:solidFill>
                  <a:schemeClr val="accent2"/>
                </a:solidFill>
                <a:latin typeface="Calibri"/>
                <a:ea typeface="Calibri"/>
                <a:cs typeface="Calibri"/>
                <a:sym typeface="Calibri"/>
              </a:rPr>
              <a:t>, </a:t>
            </a:r>
            <a:r>
              <a:rPr lang="en-US" sz="4000" dirty="0" err="1">
                <a:solidFill>
                  <a:schemeClr val="accent2"/>
                </a:solidFill>
                <a:latin typeface="Calibri"/>
                <a:ea typeface="Calibri"/>
                <a:cs typeface="Calibri"/>
                <a:sym typeface="Calibri"/>
              </a:rPr>
              <a:t>tsv</a:t>
            </a:r>
            <a:r>
              <a:rPr lang="en-US" sz="4000" dirty="0">
                <a:solidFill>
                  <a:schemeClr val="accent2"/>
                </a:solidFill>
                <a:latin typeface="Calibri"/>
                <a:ea typeface="Calibri"/>
                <a:cs typeface="Calibri"/>
                <a:sym typeface="Calibri"/>
              </a:rPr>
              <a:t>, ...</a:t>
            </a:r>
          </a:p>
        </p:txBody>
      </p:sp>
      <p:sp>
        <p:nvSpPr>
          <p:cNvPr id="6" name="Title 1"/>
          <p:cNvSpPr>
            <a:spLocks noGrp="1"/>
          </p:cNvSpPr>
          <p:nvPr>
            <p:ph type="title"/>
          </p:nvPr>
        </p:nvSpPr>
        <p:spPr>
          <a:xfrm>
            <a:off x="1097280" y="286603"/>
            <a:ext cx="10058400" cy="1450757"/>
          </a:xfrm>
        </p:spPr>
        <p:txBody>
          <a:bodyPr/>
          <a:lstStyle/>
          <a:p>
            <a:r>
              <a:rPr lang="en-US" dirty="0"/>
              <a:t>Examples of File Formats</a:t>
            </a:r>
          </a:p>
        </p:txBody>
      </p:sp>
    </p:spTree>
    <p:extLst>
      <p:ext uri="{BB962C8B-B14F-4D97-AF65-F5344CB8AC3E}">
        <p14:creationId xmlns:p14="http://schemas.microsoft.com/office/powerpoint/2010/main" val="1424804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Shape 153"/>
          <p:cNvSpPr txBox="1">
            <a:spLocks noGrp="1"/>
          </p:cNvSpPr>
          <p:nvPr>
            <p:ph type="body" idx="1"/>
          </p:nvPr>
        </p:nvSpPr>
        <p:spPr>
          <a:xfrm>
            <a:off x="1184030" y="1713959"/>
            <a:ext cx="10679724" cy="4525963"/>
          </a:xfrm>
          <a:prstGeom prst="rect">
            <a:avLst/>
          </a:prstGeom>
          <a:noFill/>
          <a:ln>
            <a:noFill/>
          </a:ln>
        </p:spPr>
        <p:txBody>
          <a:bodyPr vert="horz" lIns="91425" tIns="91425" rIns="91425" bIns="91425" rtlCol="0" anchor="t" anchorCtr="0">
            <a:noAutofit/>
          </a:bodyPr>
          <a:lstStyle/>
          <a:p>
            <a:pPr marL="457200" indent="-457200">
              <a:lnSpc>
                <a:spcPct val="100000"/>
              </a:lnSpc>
              <a:spcBef>
                <a:spcPts val="0"/>
              </a:spcBef>
              <a:spcAft>
                <a:spcPts val="0"/>
              </a:spcAft>
              <a:buClr>
                <a:schemeClr val="dk1"/>
              </a:buClr>
              <a:buFont typeface="Arial"/>
              <a:buChar char="•"/>
            </a:pPr>
            <a:r>
              <a:rPr lang="en-US" sz="3200" dirty="0">
                <a:solidFill>
                  <a:schemeClr val="tx1">
                    <a:lumMod val="95000"/>
                    <a:lumOff val="5000"/>
                  </a:schemeClr>
                </a:solidFill>
                <a:latin typeface="Calibri"/>
                <a:ea typeface="Calibri"/>
                <a:cs typeface="Calibri"/>
                <a:sym typeface="Calibri"/>
              </a:rPr>
              <a:t>Use software that imports and exports data in common formats.</a:t>
            </a:r>
          </a:p>
          <a:p>
            <a:pPr marL="457200" indent="-457200">
              <a:lnSpc>
                <a:spcPct val="100000"/>
              </a:lnSpc>
              <a:spcBef>
                <a:spcPts val="640"/>
              </a:spcBef>
              <a:spcAft>
                <a:spcPts val="0"/>
              </a:spcAft>
              <a:buClr>
                <a:schemeClr val="dk1"/>
              </a:buClr>
              <a:buFont typeface="Arial"/>
              <a:buChar char="•"/>
            </a:pPr>
            <a:r>
              <a:rPr lang="en-US" sz="3200" dirty="0">
                <a:solidFill>
                  <a:schemeClr val="tx1">
                    <a:lumMod val="95000"/>
                    <a:lumOff val="5000"/>
                  </a:schemeClr>
                </a:solidFill>
                <a:latin typeface="Calibri"/>
                <a:ea typeface="Calibri"/>
                <a:cs typeface="Calibri"/>
                <a:sym typeface="Calibri"/>
              </a:rPr>
              <a:t>Ask advisors and colleagues what formats they use and why.</a:t>
            </a:r>
          </a:p>
          <a:p>
            <a:pPr marL="457200" indent="-457200">
              <a:lnSpc>
                <a:spcPct val="100000"/>
              </a:lnSpc>
              <a:spcBef>
                <a:spcPts val="640"/>
              </a:spcBef>
              <a:spcAft>
                <a:spcPts val="0"/>
              </a:spcAft>
              <a:buClr>
                <a:schemeClr val="dk1"/>
              </a:buClr>
              <a:buFont typeface="Arial"/>
              <a:buChar char="•"/>
            </a:pPr>
            <a:r>
              <a:rPr lang="en-US" sz="3200" dirty="0">
                <a:solidFill>
                  <a:schemeClr val="tx1">
                    <a:lumMod val="95000"/>
                    <a:lumOff val="5000"/>
                  </a:schemeClr>
                </a:solidFill>
                <a:latin typeface="Calibri"/>
                <a:ea typeface="Calibri"/>
                <a:cs typeface="Calibri"/>
                <a:sym typeface="Calibri"/>
              </a:rPr>
              <a:t>Choose a format with functions that support your research needs.</a:t>
            </a:r>
          </a:p>
          <a:p>
            <a:pPr marL="457200" indent="-457200">
              <a:lnSpc>
                <a:spcPct val="100000"/>
              </a:lnSpc>
              <a:spcBef>
                <a:spcPts val="640"/>
              </a:spcBef>
              <a:spcAft>
                <a:spcPts val="0"/>
              </a:spcAft>
              <a:buClr>
                <a:schemeClr val="dk1"/>
              </a:buClr>
              <a:buFont typeface="Arial"/>
              <a:buChar char="•"/>
            </a:pPr>
            <a:r>
              <a:rPr lang="en-US" sz="3200" dirty="0">
                <a:solidFill>
                  <a:schemeClr val="tx1">
                    <a:lumMod val="95000"/>
                    <a:lumOff val="5000"/>
                  </a:schemeClr>
                </a:solidFill>
                <a:latin typeface="Calibri"/>
                <a:ea typeface="Calibri"/>
                <a:cs typeface="Calibri"/>
                <a:sym typeface="Calibri"/>
              </a:rPr>
              <a:t>Save your content in multiple formats to spread your risk across software platforms (e.g., </a:t>
            </a:r>
            <a:r>
              <a:rPr lang="en-US" sz="3200" dirty="0" err="1">
                <a:solidFill>
                  <a:schemeClr val="tx1">
                    <a:lumMod val="95000"/>
                    <a:lumOff val="5000"/>
                  </a:schemeClr>
                </a:solidFill>
                <a:latin typeface="Calibri"/>
                <a:ea typeface="Calibri"/>
                <a:cs typeface="Calibri"/>
                <a:sym typeface="Calibri"/>
              </a:rPr>
              <a:t>docx</a:t>
            </a:r>
            <a:r>
              <a:rPr lang="en-US" sz="3200" dirty="0">
                <a:solidFill>
                  <a:schemeClr val="tx1">
                    <a:lumMod val="95000"/>
                    <a:lumOff val="5000"/>
                  </a:schemeClr>
                </a:solidFill>
                <a:latin typeface="Calibri"/>
                <a:ea typeface="Calibri"/>
                <a:cs typeface="Calibri"/>
                <a:sym typeface="Calibri"/>
              </a:rPr>
              <a:t>, pdf, &amp; txt; or mp4, </a:t>
            </a:r>
            <a:r>
              <a:rPr lang="en-US" sz="3200" dirty="0" err="1">
                <a:solidFill>
                  <a:schemeClr val="tx1">
                    <a:lumMod val="95000"/>
                    <a:lumOff val="5000"/>
                  </a:schemeClr>
                </a:solidFill>
                <a:latin typeface="Calibri"/>
                <a:ea typeface="Calibri"/>
                <a:cs typeface="Calibri"/>
                <a:sym typeface="Calibri"/>
              </a:rPr>
              <a:t>avi</a:t>
            </a:r>
            <a:r>
              <a:rPr lang="en-US" sz="3200" dirty="0">
                <a:solidFill>
                  <a:schemeClr val="tx1">
                    <a:lumMod val="95000"/>
                    <a:lumOff val="5000"/>
                  </a:schemeClr>
                </a:solidFill>
                <a:latin typeface="Calibri"/>
                <a:ea typeface="Calibri"/>
                <a:cs typeface="Calibri"/>
                <a:sym typeface="Calibri"/>
              </a:rPr>
              <a:t>, &amp; mpg).</a:t>
            </a:r>
          </a:p>
          <a:p>
            <a:pPr marL="342900" indent="-139700">
              <a:lnSpc>
                <a:spcPct val="100000"/>
              </a:lnSpc>
              <a:spcBef>
                <a:spcPts val="640"/>
              </a:spcBef>
              <a:spcAft>
                <a:spcPts val="0"/>
              </a:spcAft>
              <a:buClr>
                <a:schemeClr val="dk2"/>
              </a:buClr>
              <a:buNone/>
            </a:pPr>
            <a:endParaRPr sz="3200" dirty="0">
              <a:solidFill>
                <a:schemeClr val="dk2"/>
              </a:solidFill>
              <a:latin typeface="Calibri"/>
              <a:ea typeface="Calibri"/>
              <a:cs typeface="Calibri"/>
              <a:sym typeface="Calibri"/>
            </a:endParaRPr>
          </a:p>
          <a:p>
            <a:pPr marL="342900" indent="-139700">
              <a:lnSpc>
                <a:spcPct val="100000"/>
              </a:lnSpc>
              <a:spcBef>
                <a:spcPts val="640"/>
              </a:spcBef>
              <a:spcAft>
                <a:spcPts val="0"/>
              </a:spcAft>
              <a:buClr>
                <a:schemeClr val="dk2"/>
              </a:buClr>
              <a:buNone/>
            </a:pPr>
            <a:endParaRPr sz="3200" dirty="0">
              <a:solidFill>
                <a:schemeClr val="dk2"/>
              </a:solidFill>
              <a:latin typeface="Calibri"/>
              <a:ea typeface="Calibri"/>
              <a:cs typeface="Calibri"/>
              <a:sym typeface="Calibri"/>
            </a:endParaRPr>
          </a:p>
        </p:txBody>
      </p:sp>
      <p:sp>
        <p:nvSpPr>
          <p:cNvPr id="2" name="Title 1"/>
          <p:cNvSpPr>
            <a:spLocks noGrp="1"/>
          </p:cNvSpPr>
          <p:nvPr>
            <p:ph type="title"/>
          </p:nvPr>
        </p:nvSpPr>
        <p:spPr/>
        <p:txBody>
          <a:bodyPr/>
          <a:lstStyle/>
          <a:p>
            <a:r>
              <a:rPr lang="en-US" dirty="0"/>
              <a:t>Key Concepts</a:t>
            </a:r>
          </a:p>
        </p:txBody>
      </p:sp>
    </p:spTree>
    <p:extLst>
      <p:ext uri="{BB962C8B-B14F-4D97-AF65-F5344CB8AC3E}">
        <p14:creationId xmlns:p14="http://schemas.microsoft.com/office/powerpoint/2010/main" val="1691092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3C89DB-F6DA-DC37-340D-9169E01B5F50}"/>
              </a:ext>
            </a:extLst>
          </p:cNvPr>
          <p:cNvSpPr>
            <a:spLocks noGrp="1"/>
          </p:cNvSpPr>
          <p:nvPr>
            <p:ph type="title"/>
          </p:nvPr>
        </p:nvSpPr>
        <p:spPr/>
        <p:txBody>
          <a:bodyPr/>
          <a:lstStyle/>
          <a:p>
            <a:r>
              <a:rPr lang="de-DE" dirty="0"/>
              <a:t>Agenda</a:t>
            </a:r>
          </a:p>
        </p:txBody>
      </p:sp>
      <p:sp>
        <p:nvSpPr>
          <p:cNvPr id="3" name="Inhaltsplatzhalter 2">
            <a:extLst>
              <a:ext uri="{FF2B5EF4-FFF2-40B4-BE49-F238E27FC236}">
                <a16:creationId xmlns:a16="http://schemas.microsoft.com/office/drawing/2014/main" id="{1446F58A-8B8B-42FA-01AE-C44BFBC57915}"/>
              </a:ext>
            </a:extLst>
          </p:cNvPr>
          <p:cNvSpPr>
            <a:spLocks noGrp="1"/>
          </p:cNvSpPr>
          <p:nvPr>
            <p:ph idx="1"/>
          </p:nvPr>
        </p:nvSpPr>
        <p:spPr/>
        <p:txBody>
          <a:bodyPr/>
          <a:lstStyle/>
          <a:p>
            <a:pPr marL="530225" indent="-354013">
              <a:buFont typeface="Arial" panose="020B0604020202020204" pitchFamily="34" charset="0"/>
              <a:buChar char="•"/>
            </a:pPr>
            <a:r>
              <a:rPr lang="de-DE" sz="2800" dirty="0"/>
              <a:t>Challenges </a:t>
            </a:r>
            <a:r>
              <a:rPr lang="de-DE" sz="2800" dirty="0" err="1"/>
              <a:t>to</a:t>
            </a:r>
            <a:r>
              <a:rPr lang="de-DE" sz="2800" dirty="0"/>
              <a:t> Digital </a:t>
            </a:r>
            <a:r>
              <a:rPr lang="de-DE" sz="2800" dirty="0" err="1"/>
              <a:t>Preservation</a:t>
            </a:r>
            <a:endParaRPr lang="de-DE" sz="2800" dirty="0"/>
          </a:p>
          <a:p>
            <a:pPr marL="530225" indent="-354013">
              <a:buFont typeface="Arial" panose="020B0604020202020204" pitchFamily="34" charset="0"/>
              <a:buChar char="•"/>
            </a:pPr>
            <a:r>
              <a:rPr lang="de-DE" sz="2800" dirty="0"/>
              <a:t>The ETD+ Toolkit</a:t>
            </a:r>
          </a:p>
          <a:p>
            <a:pPr marL="822833" lvl="1" indent="-354013">
              <a:buFont typeface="Arial" panose="020B0604020202020204" pitchFamily="34" charset="0"/>
              <a:buChar char="•"/>
            </a:pPr>
            <a:r>
              <a:rPr lang="de-DE" sz="2600" dirty="0"/>
              <a:t>Project and </a:t>
            </a:r>
            <a:r>
              <a:rPr lang="de-DE" sz="2600" dirty="0" err="1"/>
              <a:t>Results</a:t>
            </a:r>
            <a:endParaRPr lang="de-DE" sz="2600" dirty="0"/>
          </a:p>
          <a:p>
            <a:pPr marL="822833" lvl="1" indent="-354013">
              <a:buFont typeface="Arial" panose="020B0604020202020204" pitchFamily="34" charset="0"/>
              <a:buChar char="•"/>
            </a:pPr>
            <a:r>
              <a:rPr lang="de-DE" sz="2600" dirty="0"/>
              <a:t>Module Data </a:t>
            </a:r>
            <a:r>
              <a:rPr lang="de-DE" sz="2600" dirty="0" err="1"/>
              <a:t>Organization</a:t>
            </a:r>
            <a:endParaRPr lang="de-DE" sz="2600" dirty="0"/>
          </a:p>
          <a:p>
            <a:pPr marL="822833" lvl="1" indent="-354013">
              <a:buFont typeface="Arial" panose="020B0604020202020204" pitchFamily="34" charset="0"/>
              <a:buChar char="•"/>
            </a:pPr>
            <a:r>
              <a:rPr lang="de-DE" sz="2600" dirty="0"/>
              <a:t>Module File Formats</a:t>
            </a:r>
          </a:p>
          <a:p>
            <a:pPr marL="822833" lvl="1" indent="-354013">
              <a:buFont typeface="Arial" panose="020B0604020202020204" pitchFamily="34" charset="0"/>
              <a:buChar char="•"/>
            </a:pPr>
            <a:r>
              <a:rPr lang="de-DE" sz="2600" dirty="0"/>
              <a:t>Module Storage</a:t>
            </a:r>
          </a:p>
          <a:p>
            <a:pPr marL="530225" lvl="1" indent="-354013">
              <a:spcBef>
                <a:spcPts val="1200"/>
              </a:spcBef>
              <a:spcAft>
                <a:spcPts val="200"/>
              </a:spcAft>
              <a:buSzPct val="100000"/>
              <a:buFont typeface="Arial" panose="020B0604020202020204" pitchFamily="34" charset="0"/>
              <a:buChar char="•"/>
            </a:pPr>
            <a:endParaRPr lang="de-DE" sz="2800" dirty="0"/>
          </a:p>
          <a:p>
            <a:pPr lvl="1"/>
            <a:endParaRPr lang="de-DE" dirty="0"/>
          </a:p>
          <a:p>
            <a:endParaRPr lang="de-DE" dirty="0"/>
          </a:p>
        </p:txBody>
      </p:sp>
      <mc:AlternateContent xmlns:mc="http://schemas.openxmlformats.org/markup-compatibility/2006">
        <mc:Choice xmlns:p14="http://schemas.microsoft.com/office/powerpoint/2010/main" Requires="p14">
          <p:contentPart p14:bwMode="auto" r:id="rId2">
            <p14:nvContentPartPr>
              <p14:cNvPr id="4" name="Ink 3">
                <a:extLst>
                  <a:ext uri="{FF2B5EF4-FFF2-40B4-BE49-F238E27FC236}">
                    <a16:creationId xmlns:a16="http://schemas.microsoft.com/office/drawing/2014/main" id="{21F7E13F-5E9B-4099-9BD5-D31AEA29E837}"/>
                  </a:ext>
                </a:extLst>
              </p14:cNvPr>
              <p14:cNvContentPartPr/>
              <p14:nvPr/>
            </p14:nvContentPartPr>
            <p14:xfrm>
              <a:off x="4145760" y="2959560"/>
              <a:ext cx="3568320" cy="3306960"/>
            </p14:xfrm>
          </p:contentPart>
        </mc:Choice>
        <mc:Fallback>
          <p:pic>
            <p:nvPicPr>
              <p:cNvPr id="4" name="Ink 3">
                <a:extLst>
                  <a:ext uri="{FF2B5EF4-FFF2-40B4-BE49-F238E27FC236}">
                    <a16:creationId xmlns:a16="http://schemas.microsoft.com/office/drawing/2014/main" id="{21F7E13F-5E9B-4099-9BD5-D31AEA29E837}"/>
                  </a:ext>
                </a:extLst>
              </p:cNvPr>
              <p:cNvPicPr/>
              <p:nvPr/>
            </p:nvPicPr>
            <p:blipFill>
              <a:blip r:embed="rId3"/>
              <a:stretch>
                <a:fillRect/>
              </a:stretch>
            </p:blipFill>
            <p:spPr>
              <a:xfrm>
                <a:off x="4136400" y="2950200"/>
                <a:ext cx="3587040" cy="3325680"/>
              </a:xfrm>
              <a:prstGeom prst="rect">
                <a:avLst/>
              </a:prstGeom>
            </p:spPr>
          </p:pic>
        </mc:Fallback>
      </mc:AlternateContent>
    </p:spTree>
    <p:extLst>
      <p:ext uri="{BB962C8B-B14F-4D97-AF65-F5344CB8AC3E}">
        <p14:creationId xmlns:p14="http://schemas.microsoft.com/office/powerpoint/2010/main" val="2367583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2" name="Shape 162"/>
          <p:cNvSpPr txBox="1">
            <a:spLocks noGrp="1"/>
          </p:cNvSpPr>
          <p:nvPr>
            <p:ph type="body" idx="1"/>
          </p:nvPr>
        </p:nvSpPr>
        <p:spPr>
          <a:xfrm>
            <a:off x="1277815" y="1782787"/>
            <a:ext cx="10445262" cy="4525963"/>
          </a:xfrm>
          <a:prstGeom prst="rect">
            <a:avLst/>
          </a:prstGeom>
          <a:noFill/>
          <a:ln>
            <a:noFill/>
          </a:ln>
        </p:spPr>
        <p:txBody>
          <a:bodyPr vert="horz" lIns="91425" tIns="91425" rIns="91425" bIns="91425" rtlCol="0" anchor="t" anchorCtr="0">
            <a:noAutofit/>
          </a:bodyPr>
          <a:lstStyle/>
          <a:p>
            <a:pPr marL="457200" indent="-457200">
              <a:lnSpc>
                <a:spcPct val="100000"/>
              </a:lnSpc>
              <a:spcBef>
                <a:spcPts val="0"/>
              </a:spcBef>
              <a:spcAft>
                <a:spcPts val="0"/>
              </a:spcAft>
              <a:buClr>
                <a:schemeClr val="dk1"/>
              </a:buClr>
              <a:buFont typeface="Arial"/>
              <a:buChar char="•"/>
            </a:pPr>
            <a:r>
              <a:rPr lang="en-US" sz="3200">
                <a:solidFill>
                  <a:schemeClr val="dk1"/>
                </a:solidFill>
                <a:latin typeface="Calibri"/>
                <a:ea typeface="Calibri"/>
                <a:cs typeface="Calibri"/>
                <a:sym typeface="Calibri"/>
              </a:rPr>
              <a:t>Sustainability of Digital Formats </a:t>
            </a:r>
            <a:r>
              <a:rPr lang="en-US" sz="3200" u="sng">
                <a:solidFill>
                  <a:schemeClr val="hlink"/>
                </a:solidFill>
                <a:latin typeface="Calibri"/>
                <a:ea typeface="Calibri"/>
                <a:cs typeface="Calibri"/>
                <a:sym typeface="Calibri"/>
                <a:hlinkClick r:id="rId3"/>
              </a:rPr>
              <a:t>http://</a:t>
            </a:r>
            <a:r>
              <a:rPr lang="en-US" sz="3200" u="sng" dirty="0">
                <a:solidFill>
                  <a:schemeClr val="hlink"/>
                </a:solidFill>
                <a:latin typeface="Calibri"/>
                <a:ea typeface="Calibri"/>
                <a:cs typeface="Calibri"/>
                <a:sym typeface="Calibri"/>
                <a:hlinkClick r:id="rId3"/>
              </a:rPr>
              <a:t>www.digitalpreservation.gov/formats/content/content_categories.shtml</a:t>
            </a:r>
          </a:p>
          <a:p>
            <a:pPr marL="457200" indent="-457200">
              <a:lnSpc>
                <a:spcPct val="100000"/>
              </a:lnSpc>
              <a:spcBef>
                <a:spcPts val="640"/>
              </a:spcBef>
              <a:spcAft>
                <a:spcPts val="0"/>
              </a:spcAft>
              <a:buClr>
                <a:schemeClr val="dk1"/>
              </a:buClr>
              <a:buSzPct val="25000"/>
              <a:buNone/>
            </a:pPr>
            <a:r>
              <a:rPr lang="en-US" sz="3200" dirty="0">
                <a:solidFill>
                  <a:schemeClr val="dk1"/>
                </a:solidFill>
                <a:latin typeface="Calibri"/>
                <a:ea typeface="Calibri"/>
                <a:cs typeface="Calibri"/>
                <a:sym typeface="Calibri"/>
              </a:rPr>
              <a:t> </a:t>
            </a:r>
          </a:p>
          <a:p>
            <a:pPr marL="457200" indent="-457200">
              <a:lnSpc>
                <a:spcPct val="100000"/>
              </a:lnSpc>
              <a:spcBef>
                <a:spcPts val="640"/>
              </a:spcBef>
              <a:spcAft>
                <a:spcPts val="0"/>
              </a:spcAft>
              <a:buClr>
                <a:schemeClr val="dk1"/>
              </a:buClr>
              <a:buFont typeface="Arial"/>
              <a:buChar char="•"/>
            </a:pPr>
            <a:r>
              <a:rPr lang="en-US" sz="3200" dirty="0">
                <a:solidFill>
                  <a:schemeClr val="dk1"/>
                </a:solidFill>
                <a:latin typeface="Calibri"/>
                <a:ea typeface="Calibri"/>
                <a:cs typeface="Calibri"/>
                <a:sym typeface="Calibri"/>
              </a:rPr>
              <a:t>Recommended Formats Statement </a:t>
            </a:r>
            <a:r>
              <a:rPr lang="en-US" sz="3200" u="sng" dirty="0">
                <a:solidFill>
                  <a:schemeClr val="hlink"/>
                </a:solidFill>
                <a:latin typeface="Calibri"/>
                <a:ea typeface="Calibri"/>
                <a:cs typeface="Calibri"/>
                <a:sym typeface="Calibri"/>
                <a:hlinkClick r:id="rId4"/>
              </a:rPr>
              <a:t>https://www.loc.gov/preservation/resources/rfs/</a:t>
            </a:r>
          </a:p>
        </p:txBody>
      </p:sp>
      <p:sp>
        <p:nvSpPr>
          <p:cNvPr id="2" name="Title 1"/>
          <p:cNvSpPr>
            <a:spLocks noGrp="1"/>
          </p:cNvSpPr>
          <p:nvPr>
            <p:ph type="title"/>
          </p:nvPr>
        </p:nvSpPr>
        <p:spPr/>
        <p:txBody>
          <a:bodyPr/>
          <a:lstStyle/>
          <a:p>
            <a:r>
              <a:rPr lang="en-US" dirty="0"/>
              <a:t>Choosing a file format</a:t>
            </a:r>
          </a:p>
        </p:txBody>
      </p:sp>
    </p:spTree>
    <p:extLst>
      <p:ext uri="{BB962C8B-B14F-4D97-AF65-F5344CB8AC3E}">
        <p14:creationId xmlns:p14="http://schemas.microsoft.com/office/powerpoint/2010/main" val="488748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9" name="Shape 179"/>
          <p:cNvSpPr txBox="1">
            <a:spLocks noGrp="1"/>
          </p:cNvSpPr>
          <p:nvPr>
            <p:ph type="body" idx="1"/>
          </p:nvPr>
        </p:nvSpPr>
        <p:spPr>
          <a:xfrm>
            <a:off x="1097280" y="1737360"/>
            <a:ext cx="10508566" cy="4822200"/>
          </a:xfrm>
          <a:prstGeom prst="rect">
            <a:avLst/>
          </a:prstGeom>
          <a:noFill/>
          <a:ln>
            <a:noFill/>
          </a:ln>
        </p:spPr>
        <p:txBody>
          <a:bodyPr vert="horz" lIns="91425" tIns="91425" rIns="91425" bIns="91425" rtlCol="0" anchor="t" anchorCtr="0">
            <a:noAutofit/>
          </a:bodyPr>
          <a:lstStyle/>
          <a:p>
            <a:pPr marL="457200" indent="-457200">
              <a:lnSpc>
                <a:spcPct val="100000"/>
              </a:lnSpc>
              <a:spcBef>
                <a:spcPts val="0"/>
              </a:spcBef>
              <a:spcAft>
                <a:spcPts val="0"/>
              </a:spcAft>
              <a:buClr>
                <a:schemeClr val="dk1"/>
              </a:buClr>
              <a:buFont typeface="Arial"/>
              <a:buChar char="•"/>
            </a:pPr>
            <a:r>
              <a:rPr lang="en-US" sz="3200" dirty="0">
                <a:solidFill>
                  <a:schemeClr val="tx1">
                    <a:lumMod val="95000"/>
                    <a:lumOff val="5000"/>
                  </a:schemeClr>
                </a:solidFill>
                <a:latin typeface="Calibri"/>
                <a:ea typeface="Calibri"/>
                <a:cs typeface="Calibri"/>
                <a:sym typeface="Calibri"/>
              </a:rPr>
              <a:t>Options include proprietary, freeware, and open source solutions.</a:t>
            </a:r>
          </a:p>
          <a:p>
            <a:pPr marL="457200" indent="-457200">
              <a:lnSpc>
                <a:spcPct val="100000"/>
              </a:lnSpc>
              <a:spcBef>
                <a:spcPts val="640"/>
              </a:spcBef>
              <a:spcAft>
                <a:spcPts val="0"/>
              </a:spcAft>
              <a:buClr>
                <a:schemeClr val="dk1"/>
              </a:buClr>
              <a:buFont typeface="Arial"/>
              <a:buChar char="•"/>
            </a:pPr>
            <a:r>
              <a:rPr lang="en-US" sz="3200" dirty="0">
                <a:solidFill>
                  <a:schemeClr val="tx1">
                    <a:lumMod val="95000"/>
                    <a:lumOff val="5000"/>
                  </a:schemeClr>
                </a:solidFill>
                <a:latin typeface="Calibri"/>
                <a:ea typeface="Calibri"/>
                <a:cs typeface="Calibri"/>
                <a:sym typeface="Calibri"/>
              </a:rPr>
              <a:t>Formats in broad use usually have more available options for conversion.</a:t>
            </a:r>
          </a:p>
          <a:p>
            <a:pPr marL="457200" indent="-457200">
              <a:lnSpc>
                <a:spcPct val="100000"/>
              </a:lnSpc>
              <a:spcBef>
                <a:spcPts val="640"/>
              </a:spcBef>
              <a:spcAft>
                <a:spcPts val="0"/>
              </a:spcAft>
              <a:buClr>
                <a:schemeClr val="dk1"/>
              </a:buClr>
              <a:buFont typeface="Arial"/>
              <a:buChar char="•"/>
            </a:pPr>
            <a:r>
              <a:rPr lang="en-US" sz="3200" dirty="0">
                <a:solidFill>
                  <a:schemeClr val="tx1">
                    <a:lumMod val="95000"/>
                    <a:lumOff val="5000"/>
                  </a:schemeClr>
                </a:solidFill>
                <a:latin typeface="Calibri"/>
                <a:ea typeface="Calibri"/>
                <a:cs typeface="Calibri"/>
                <a:sym typeface="Calibri"/>
              </a:rPr>
              <a:t>When you convert the file, recognize that the process may transform your content.</a:t>
            </a:r>
          </a:p>
          <a:p>
            <a:pPr marL="457200" indent="-457200">
              <a:lnSpc>
                <a:spcPct val="100000"/>
              </a:lnSpc>
              <a:spcBef>
                <a:spcPts val="640"/>
              </a:spcBef>
              <a:spcAft>
                <a:spcPts val="0"/>
              </a:spcAft>
              <a:buClr>
                <a:schemeClr val="dk1"/>
              </a:buClr>
              <a:buFont typeface="Arial"/>
              <a:buChar char="•"/>
            </a:pPr>
            <a:r>
              <a:rPr lang="en-US" sz="3200" dirty="0">
                <a:solidFill>
                  <a:schemeClr val="tx1">
                    <a:lumMod val="95000"/>
                    <a:lumOff val="5000"/>
                  </a:schemeClr>
                </a:solidFill>
                <a:latin typeface="Calibri"/>
                <a:ea typeface="Calibri"/>
                <a:cs typeface="Calibri"/>
                <a:sym typeface="Calibri"/>
              </a:rPr>
              <a:t>Before you convert, identify what characteristics are most important to maintain in the conversion process.</a:t>
            </a:r>
          </a:p>
        </p:txBody>
      </p:sp>
      <p:sp>
        <p:nvSpPr>
          <p:cNvPr id="2" name="Title 1"/>
          <p:cNvSpPr>
            <a:spLocks noGrp="1"/>
          </p:cNvSpPr>
          <p:nvPr>
            <p:ph type="title"/>
          </p:nvPr>
        </p:nvSpPr>
        <p:spPr/>
        <p:txBody>
          <a:bodyPr/>
          <a:lstStyle/>
          <a:p>
            <a:r>
              <a:rPr lang="en-US" dirty="0"/>
              <a:t>File Format Conversions</a:t>
            </a:r>
          </a:p>
        </p:txBody>
      </p:sp>
    </p:spTree>
    <p:extLst>
      <p:ext uri="{BB962C8B-B14F-4D97-AF65-F5344CB8AC3E}">
        <p14:creationId xmlns:p14="http://schemas.microsoft.com/office/powerpoint/2010/main" val="855579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8" name="Shape 188"/>
          <p:cNvSpPr txBox="1">
            <a:spLocks noGrp="1"/>
          </p:cNvSpPr>
          <p:nvPr>
            <p:ph type="body" idx="1"/>
          </p:nvPr>
        </p:nvSpPr>
        <p:spPr>
          <a:xfrm>
            <a:off x="1212048" y="1782787"/>
            <a:ext cx="8686800" cy="4525963"/>
          </a:xfrm>
          <a:prstGeom prst="rect">
            <a:avLst/>
          </a:prstGeom>
          <a:noFill/>
          <a:ln>
            <a:noFill/>
          </a:ln>
        </p:spPr>
        <p:txBody>
          <a:bodyPr vert="horz" lIns="91425" tIns="91425" rIns="91425" bIns="91425" rtlCol="0" anchor="t" anchorCtr="0">
            <a:noAutofit/>
          </a:bodyPr>
          <a:lstStyle/>
          <a:p>
            <a:pPr marL="457200" indent="-457200">
              <a:lnSpc>
                <a:spcPct val="100000"/>
              </a:lnSpc>
              <a:spcBef>
                <a:spcPts val="0"/>
              </a:spcBef>
              <a:spcAft>
                <a:spcPts val="0"/>
              </a:spcAft>
              <a:buClr>
                <a:schemeClr val="dk1"/>
              </a:buClr>
              <a:buFont typeface="Arial"/>
              <a:buChar char="•"/>
            </a:pPr>
            <a:r>
              <a:rPr lang="en-US" sz="3200" dirty="0">
                <a:solidFill>
                  <a:schemeClr val="dk1"/>
                </a:solidFill>
                <a:latin typeface="Calibri"/>
                <a:ea typeface="Calibri"/>
                <a:cs typeface="Calibri"/>
                <a:sym typeface="Calibri"/>
              </a:rPr>
              <a:t>Embed fonts.</a:t>
            </a:r>
          </a:p>
          <a:p>
            <a:pPr marL="457200" indent="-457200">
              <a:lnSpc>
                <a:spcPct val="100000"/>
              </a:lnSpc>
              <a:spcBef>
                <a:spcPts val="640"/>
              </a:spcBef>
              <a:spcAft>
                <a:spcPts val="0"/>
              </a:spcAft>
              <a:buClr>
                <a:schemeClr val="dk1"/>
              </a:buClr>
              <a:buFont typeface="Arial"/>
              <a:buChar char="•"/>
            </a:pPr>
            <a:r>
              <a:rPr lang="en-US" sz="3200" dirty="0">
                <a:solidFill>
                  <a:schemeClr val="dk1"/>
                </a:solidFill>
                <a:latin typeface="Calibri"/>
                <a:ea typeface="Calibri"/>
                <a:cs typeface="Calibri"/>
                <a:sym typeface="Calibri"/>
              </a:rPr>
              <a:t>Embed hyperlinks.</a:t>
            </a:r>
          </a:p>
          <a:p>
            <a:pPr marL="457200" indent="-457200">
              <a:lnSpc>
                <a:spcPct val="100000"/>
              </a:lnSpc>
              <a:spcBef>
                <a:spcPts val="640"/>
              </a:spcBef>
              <a:spcAft>
                <a:spcPts val="0"/>
              </a:spcAft>
              <a:buClr>
                <a:schemeClr val="dk1"/>
              </a:buClr>
              <a:buFont typeface="Arial"/>
              <a:buChar char="•"/>
            </a:pPr>
            <a:r>
              <a:rPr lang="en-US" sz="3200" dirty="0">
                <a:solidFill>
                  <a:schemeClr val="dk1"/>
                </a:solidFill>
                <a:latin typeface="Calibri"/>
                <a:ea typeface="Calibri"/>
                <a:cs typeface="Calibri"/>
                <a:sym typeface="Calibri"/>
              </a:rPr>
              <a:t>Stabilize hyperlinks.</a:t>
            </a:r>
          </a:p>
          <a:p>
            <a:pPr marL="457200" indent="-457200">
              <a:lnSpc>
                <a:spcPct val="100000"/>
              </a:lnSpc>
              <a:spcBef>
                <a:spcPts val="640"/>
              </a:spcBef>
              <a:spcAft>
                <a:spcPts val="0"/>
              </a:spcAft>
              <a:buClr>
                <a:schemeClr val="dk1"/>
              </a:buClr>
              <a:buFont typeface="Arial"/>
              <a:buChar char="•"/>
            </a:pPr>
            <a:r>
              <a:rPr lang="en-US" sz="3200" dirty="0">
                <a:solidFill>
                  <a:schemeClr val="dk1"/>
                </a:solidFill>
                <a:latin typeface="Calibri"/>
                <a:ea typeface="Calibri"/>
                <a:cs typeface="Calibri"/>
                <a:sym typeface="Calibri"/>
              </a:rPr>
              <a:t>Store supplementary materials as separate files. </a:t>
            </a:r>
          </a:p>
          <a:p>
            <a:pPr marL="457200" indent="-457200">
              <a:lnSpc>
                <a:spcPct val="100000"/>
              </a:lnSpc>
              <a:spcBef>
                <a:spcPts val="640"/>
              </a:spcBef>
              <a:spcAft>
                <a:spcPts val="0"/>
              </a:spcAft>
              <a:buClr>
                <a:schemeClr val="dk1"/>
              </a:buClr>
              <a:buFont typeface="Arial"/>
              <a:buChar char="•"/>
            </a:pPr>
            <a:r>
              <a:rPr lang="en-US" sz="3200" dirty="0">
                <a:solidFill>
                  <a:schemeClr val="dk1"/>
                </a:solidFill>
                <a:latin typeface="Calibri"/>
                <a:ea typeface="Calibri"/>
                <a:cs typeface="Calibri"/>
                <a:sym typeface="Calibri"/>
              </a:rPr>
              <a:t>Verify PDF/A compliance.</a:t>
            </a:r>
          </a:p>
          <a:p>
            <a:pPr marL="457200" indent="-457200">
              <a:lnSpc>
                <a:spcPct val="100000"/>
              </a:lnSpc>
              <a:spcBef>
                <a:spcPts val="640"/>
              </a:spcBef>
              <a:spcAft>
                <a:spcPts val="0"/>
              </a:spcAft>
              <a:buClr>
                <a:schemeClr val="dk1"/>
              </a:buClr>
              <a:buFont typeface="Arial"/>
              <a:buChar char="•"/>
            </a:pPr>
            <a:r>
              <a:rPr lang="en-US" sz="3200" dirty="0">
                <a:solidFill>
                  <a:schemeClr val="dk1"/>
                </a:solidFill>
                <a:latin typeface="Calibri"/>
                <a:ea typeface="Calibri"/>
                <a:cs typeface="Calibri"/>
                <a:sym typeface="Calibri"/>
              </a:rPr>
              <a:t>Test EVERYTHING.</a:t>
            </a:r>
          </a:p>
          <a:p>
            <a:pPr marL="342900" indent="-139700">
              <a:lnSpc>
                <a:spcPct val="100000"/>
              </a:lnSpc>
              <a:spcBef>
                <a:spcPts val="640"/>
              </a:spcBef>
              <a:spcAft>
                <a:spcPts val="0"/>
              </a:spcAft>
              <a:buClr>
                <a:schemeClr val="dk2"/>
              </a:buClr>
              <a:buNone/>
            </a:pPr>
            <a:endParaRPr sz="2400" dirty="0">
              <a:solidFill>
                <a:schemeClr val="dk2"/>
              </a:solidFill>
              <a:latin typeface="Calibri"/>
              <a:ea typeface="Calibri"/>
              <a:cs typeface="Calibri"/>
              <a:sym typeface="Calibri"/>
            </a:endParaRPr>
          </a:p>
        </p:txBody>
      </p:sp>
      <p:sp>
        <p:nvSpPr>
          <p:cNvPr id="2" name="Title 1"/>
          <p:cNvSpPr>
            <a:spLocks noGrp="1"/>
          </p:cNvSpPr>
          <p:nvPr>
            <p:ph type="title"/>
          </p:nvPr>
        </p:nvSpPr>
        <p:spPr/>
        <p:txBody>
          <a:bodyPr/>
          <a:lstStyle/>
          <a:p>
            <a:r>
              <a:rPr lang="en-US" dirty="0"/>
              <a:t>PDF-specific advice</a:t>
            </a:r>
          </a:p>
        </p:txBody>
      </p:sp>
    </p:spTree>
    <p:extLst>
      <p:ext uri="{BB962C8B-B14F-4D97-AF65-F5344CB8AC3E}">
        <p14:creationId xmlns:p14="http://schemas.microsoft.com/office/powerpoint/2010/main" val="1248329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Storage</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109119" y="1846263"/>
            <a:ext cx="6034087" cy="4022725"/>
          </a:xfrm>
        </p:spPr>
      </p:pic>
      <p:sp>
        <p:nvSpPr>
          <p:cNvPr id="4" name="Rectangle 3"/>
          <p:cNvSpPr/>
          <p:nvPr/>
        </p:nvSpPr>
        <p:spPr>
          <a:xfrm>
            <a:off x="4307690" y="5977468"/>
            <a:ext cx="3576620" cy="369332"/>
          </a:xfrm>
          <a:prstGeom prst="rect">
            <a:avLst/>
          </a:prstGeom>
        </p:spPr>
        <p:txBody>
          <a:bodyPr wrap="none">
            <a:spAutoFit/>
          </a:bodyPr>
          <a:lstStyle/>
          <a:p>
            <a:r>
              <a:rPr lang="en-US" dirty="0">
                <a:solidFill>
                  <a:srgbClr val="111111"/>
                </a:solidFill>
                <a:latin typeface="-apple-system" charset="0"/>
              </a:rPr>
              <a:t>Photo by </a:t>
            </a:r>
            <a:r>
              <a:rPr lang="en-US" dirty="0">
                <a:solidFill>
                  <a:srgbClr val="999999"/>
                </a:solidFill>
                <a:latin typeface="-apple-system" charset="0"/>
                <a:hlinkClick r:id="rId3"/>
              </a:rPr>
              <a:t>Samuel Zeller</a:t>
            </a:r>
            <a:r>
              <a:rPr lang="en-US" dirty="0">
                <a:solidFill>
                  <a:srgbClr val="111111"/>
                </a:solidFill>
                <a:latin typeface="-apple-system" charset="0"/>
              </a:rPr>
              <a:t> on </a:t>
            </a:r>
            <a:r>
              <a:rPr lang="en-US" dirty="0">
                <a:solidFill>
                  <a:srgbClr val="999999"/>
                </a:solidFill>
                <a:latin typeface="-apple-system" charset="0"/>
                <a:hlinkClick r:id="rId4"/>
              </a:rPr>
              <a:t>Unsplash</a:t>
            </a:r>
            <a:endParaRPr lang="en-US" dirty="0"/>
          </a:p>
        </p:txBody>
      </p:sp>
    </p:spTree>
    <p:extLst>
      <p:ext uri="{BB962C8B-B14F-4D97-AF65-F5344CB8AC3E}">
        <p14:creationId xmlns:p14="http://schemas.microsoft.com/office/powerpoint/2010/main" val="16184279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14" name="Rectangle 13"/>
          <p:cNvSpPr/>
          <p:nvPr/>
        </p:nvSpPr>
        <p:spPr>
          <a:xfrm>
            <a:off x="731097" y="1456686"/>
            <a:ext cx="11167403" cy="515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Shape 93"/>
          <p:cNvSpPr txBox="1">
            <a:spLocks noGrp="1"/>
          </p:cNvSpPr>
          <p:nvPr>
            <p:ph type="title"/>
          </p:nvPr>
        </p:nvSpPr>
        <p:spPr>
          <a:xfrm>
            <a:off x="2673807" y="274637"/>
            <a:ext cx="6940094" cy="1143000"/>
          </a:xfrm>
          <a:prstGeom prst="rect">
            <a:avLst/>
          </a:prstGeom>
          <a:noFill/>
          <a:ln>
            <a:noFill/>
          </a:ln>
        </p:spPr>
        <p:txBody>
          <a:bodyPr vert="horz" lIns="91425" tIns="91425" rIns="91425" bIns="91425" rtlCol="0" anchor="ctr" anchorCtr="0">
            <a:noAutofit/>
          </a:bodyPr>
          <a:lstStyle/>
          <a:p>
            <a:pPr algn="ctr">
              <a:lnSpc>
                <a:spcPct val="100000"/>
              </a:lnSpc>
              <a:spcBef>
                <a:spcPts val="0"/>
              </a:spcBef>
              <a:buClr>
                <a:schemeClr val="accent1"/>
              </a:buClr>
              <a:buSzPct val="25000"/>
            </a:pPr>
            <a:r>
              <a:rPr lang="en-US" sz="3200" b="1">
                <a:solidFill>
                  <a:schemeClr val="accent1"/>
                </a:solidFill>
                <a:latin typeface="Cambria"/>
                <a:ea typeface="Cambria"/>
                <a:cs typeface="Cambria"/>
                <a:sym typeface="Cambria"/>
              </a:rPr>
              <a:t>Why Storing Copies in Multiple Locations Matters…</a:t>
            </a:r>
          </a:p>
        </p:txBody>
      </p:sp>
      <p:sp>
        <p:nvSpPr>
          <p:cNvPr id="94" name="Shape 94"/>
          <p:cNvSpPr txBox="1">
            <a:spLocks noGrp="1"/>
          </p:cNvSpPr>
          <p:nvPr>
            <p:ph type="body" idx="1"/>
          </p:nvPr>
        </p:nvSpPr>
        <p:spPr>
          <a:xfrm>
            <a:off x="1526514" y="1480583"/>
            <a:ext cx="8229600" cy="4525963"/>
          </a:xfrm>
          <a:prstGeom prst="rect">
            <a:avLst/>
          </a:prstGeom>
          <a:noFill/>
          <a:ln>
            <a:noFill/>
          </a:ln>
        </p:spPr>
        <p:txBody>
          <a:bodyPr vert="horz" lIns="91425" tIns="91425" rIns="91425" bIns="91425" rtlCol="0" anchor="t" anchorCtr="0">
            <a:noAutofit/>
          </a:bodyPr>
          <a:lstStyle/>
          <a:p>
            <a:pPr marL="0" indent="0">
              <a:lnSpc>
                <a:spcPct val="100000"/>
              </a:lnSpc>
              <a:spcBef>
                <a:spcPts val="0"/>
              </a:spcBef>
              <a:spcAft>
                <a:spcPts val="0"/>
              </a:spcAft>
              <a:buClr>
                <a:schemeClr val="dk2"/>
              </a:buClr>
              <a:buSzPct val="25000"/>
              <a:buNone/>
            </a:pPr>
            <a:r>
              <a:rPr lang="en-US" sz="3200" dirty="0">
                <a:solidFill>
                  <a:schemeClr val="dk2"/>
                </a:solidFill>
                <a:latin typeface="Arial"/>
                <a:ea typeface="Arial"/>
                <a:cs typeface="Arial"/>
                <a:sym typeface="Arial"/>
              </a:rPr>
              <a:t>Viruses</a:t>
            </a:r>
          </a:p>
        </p:txBody>
      </p:sp>
      <p:sp>
        <p:nvSpPr>
          <p:cNvPr id="95" name="Shape 95"/>
          <p:cNvSpPr txBox="1"/>
          <p:nvPr/>
        </p:nvSpPr>
        <p:spPr>
          <a:xfrm>
            <a:off x="5480030" y="3138508"/>
            <a:ext cx="3461656" cy="584774"/>
          </a:xfrm>
          <a:prstGeom prst="rect">
            <a:avLst/>
          </a:prstGeom>
          <a:noFill/>
          <a:ln>
            <a:noFill/>
          </a:ln>
        </p:spPr>
        <p:txBody>
          <a:bodyPr lIns="91425" tIns="45700" rIns="91425" bIns="45700" anchor="t" anchorCtr="0">
            <a:noAutofit/>
          </a:bodyPr>
          <a:lstStyle/>
          <a:p>
            <a:pPr>
              <a:buClr>
                <a:schemeClr val="dk1"/>
              </a:buClr>
              <a:buSzPct val="25000"/>
            </a:pPr>
            <a:r>
              <a:rPr lang="en-US" sz="3200">
                <a:solidFill>
                  <a:schemeClr val="dk1"/>
                </a:solidFill>
                <a:latin typeface="Cutive"/>
                <a:ea typeface="Cutive"/>
                <a:cs typeface="Cutive"/>
                <a:sym typeface="Cutive"/>
              </a:rPr>
              <a:t>File Corruption</a:t>
            </a:r>
          </a:p>
        </p:txBody>
      </p:sp>
      <p:sp>
        <p:nvSpPr>
          <p:cNvPr id="96" name="Shape 96"/>
          <p:cNvSpPr txBox="1"/>
          <p:nvPr/>
        </p:nvSpPr>
        <p:spPr>
          <a:xfrm>
            <a:off x="3804975" y="4261710"/>
            <a:ext cx="5965370" cy="1077217"/>
          </a:xfrm>
          <a:prstGeom prst="rect">
            <a:avLst/>
          </a:prstGeom>
          <a:noFill/>
          <a:ln>
            <a:noFill/>
          </a:ln>
        </p:spPr>
        <p:txBody>
          <a:bodyPr lIns="91425" tIns="45700" rIns="91425" bIns="45700" anchor="t" anchorCtr="0">
            <a:noAutofit/>
          </a:bodyPr>
          <a:lstStyle/>
          <a:p>
            <a:pPr>
              <a:buClr>
                <a:schemeClr val="accent1"/>
              </a:buClr>
              <a:buSzPct val="25000"/>
            </a:pPr>
            <a:r>
              <a:rPr lang="en-US" sz="3200">
                <a:solidFill>
                  <a:schemeClr val="accent1"/>
                </a:solidFill>
                <a:latin typeface="Arial"/>
                <a:ea typeface="Arial"/>
                <a:cs typeface="Arial"/>
                <a:sym typeface="Arial"/>
              </a:rPr>
              <a:t>Physical</a:t>
            </a:r>
          </a:p>
          <a:p>
            <a:pPr>
              <a:buClr>
                <a:schemeClr val="accent1"/>
              </a:buClr>
              <a:buSzPct val="25000"/>
            </a:pPr>
            <a:r>
              <a:rPr lang="en-US" sz="3200" dirty="0">
                <a:solidFill>
                  <a:schemeClr val="accent1"/>
                </a:solidFill>
                <a:latin typeface="Arial"/>
                <a:ea typeface="Arial"/>
                <a:cs typeface="Arial"/>
                <a:sym typeface="Arial"/>
              </a:rPr>
              <a:t>disasters</a:t>
            </a:r>
          </a:p>
        </p:txBody>
      </p:sp>
      <p:sp>
        <p:nvSpPr>
          <p:cNvPr id="97" name="Shape 97"/>
          <p:cNvSpPr txBox="1"/>
          <p:nvPr/>
        </p:nvSpPr>
        <p:spPr>
          <a:xfrm>
            <a:off x="2306319" y="2565096"/>
            <a:ext cx="1676399" cy="584774"/>
          </a:xfrm>
          <a:prstGeom prst="rect">
            <a:avLst/>
          </a:prstGeom>
          <a:noFill/>
          <a:ln>
            <a:noFill/>
          </a:ln>
        </p:spPr>
        <p:txBody>
          <a:bodyPr lIns="91425" tIns="45700" rIns="91425" bIns="45700" anchor="t" anchorCtr="0">
            <a:noAutofit/>
          </a:bodyPr>
          <a:lstStyle/>
          <a:p>
            <a:pPr>
              <a:buClr>
                <a:schemeClr val="accent2"/>
              </a:buClr>
              <a:buSzPct val="25000"/>
            </a:pPr>
            <a:r>
              <a:rPr lang="en-US" sz="3200" b="1">
                <a:solidFill>
                  <a:schemeClr val="accent2"/>
                </a:solidFill>
                <a:latin typeface="Rokkitt"/>
                <a:ea typeface="Rokkitt"/>
                <a:cs typeface="Rokkitt"/>
                <a:sym typeface="Rokkitt"/>
              </a:rPr>
              <a:t>Theft</a:t>
            </a:r>
          </a:p>
        </p:txBody>
      </p:sp>
      <p:sp>
        <p:nvSpPr>
          <p:cNvPr id="98" name="Shape 98"/>
          <p:cNvSpPr txBox="1"/>
          <p:nvPr/>
        </p:nvSpPr>
        <p:spPr>
          <a:xfrm>
            <a:off x="1025789" y="3606672"/>
            <a:ext cx="3298371" cy="1077217"/>
          </a:xfrm>
          <a:prstGeom prst="rect">
            <a:avLst/>
          </a:prstGeom>
          <a:noFill/>
          <a:ln>
            <a:noFill/>
          </a:ln>
        </p:spPr>
        <p:txBody>
          <a:bodyPr lIns="91425" tIns="45700" rIns="91425" bIns="45700" anchor="t" anchorCtr="0">
            <a:noAutofit/>
          </a:bodyPr>
          <a:lstStyle/>
          <a:p>
            <a:pPr>
              <a:buClr>
                <a:schemeClr val="accent3"/>
              </a:buClr>
              <a:buSzPct val="25000"/>
            </a:pPr>
            <a:r>
              <a:rPr lang="en-US" sz="3200">
                <a:solidFill>
                  <a:schemeClr val="accent3"/>
                </a:solidFill>
                <a:latin typeface="Permanent Marker"/>
                <a:ea typeface="Permanent Marker"/>
                <a:cs typeface="Permanent Marker"/>
                <a:sym typeface="Permanent Marker"/>
              </a:rPr>
              <a:t>Storage device malfunctions</a:t>
            </a:r>
          </a:p>
        </p:txBody>
      </p:sp>
      <p:sp>
        <p:nvSpPr>
          <p:cNvPr id="99" name="Shape 99"/>
          <p:cNvSpPr txBox="1"/>
          <p:nvPr/>
        </p:nvSpPr>
        <p:spPr>
          <a:xfrm>
            <a:off x="4687663" y="1997310"/>
            <a:ext cx="2491464" cy="738528"/>
          </a:xfrm>
          <a:prstGeom prst="rect">
            <a:avLst/>
          </a:prstGeom>
          <a:noFill/>
          <a:ln>
            <a:noFill/>
          </a:ln>
        </p:spPr>
        <p:txBody>
          <a:bodyPr lIns="91425" tIns="45700" rIns="91425" bIns="45700" anchor="t" anchorCtr="0">
            <a:noAutofit/>
          </a:bodyPr>
          <a:lstStyle/>
          <a:p>
            <a:pPr>
              <a:buClr>
                <a:schemeClr val="lt2"/>
              </a:buClr>
              <a:buSzPct val="25000"/>
            </a:pPr>
            <a:r>
              <a:rPr lang="en-US" sz="2800" spc="300" dirty="0">
                <a:solidFill>
                  <a:schemeClr val="accent5"/>
                </a:solidFill>
                <a:latin typeface="American Typewriter" charset="0"/>
                <a:ea typeface="American Typewriter" charset="0"/>
                <a:cs typeface="American Typewriter" charset="0"/>
                <a:sym typeface="Play"/>
              </a:rPr>
              <a:t>Accidental erasure</a:t>
            </a:r>
          </a:p>
        </p:txBody>
      </p:sp>
      <p:sp>
        <p:nvSpPr>
          <p:cNvPr id="100" name="Shape 100"/>
          <p:cNvSpPr txBox="1"/>
          <p:nvPr/>
        </p:nvSpPr>
        <p:spPr>
          <a:xfrm>
            <a:off x="7882508" y="5399878"/>
            <a:ext cx="3799097" cy="1261706"/>
          </a:xfrm>
          <a:prstGeom prst="rect">
            <a:avLst/>
          </a:prstGeom>
          <a:noFill/>
          <a:ln>
            <a:noFill/>
          </a:ln>
        </p:spPr>
        <p:txBody>
          <a:bodyPr lIns="91425" tIns="45700" rIns="91425" bIns="45700" anchor="t" anchorCtr="0">
            <a:noAutofit/>
          </a:bodyPr>
          <a:lstStyle/>
          <a:p>
            <a:pPr>
              <a:buClr>
                <a:schemeClr val="accent4"/>
              </a:buClr>
              <a:buSzPct val="25000"/>
            </a:pPr>
            <a:r>
              <a:rPr lang="en-US" sz="3600" dirty="0">
                <a:solidFill>
                  <a:schemeClr val="tx2">
                    <a:lumMod val="60000"/>
                    <a:lumOff val="40000"/>
                  </a:schemeClr>
                </a:solidFill>
                <a:latin typeface="Quattrocento Sans"/>
                <a:ea typeface="Quattrocento Sans"/>
                <a:cs typeface="Quattrocento Sans"/>
                <a:sym typeface="Quattrocento Sans"/>
              </a:rPr>
              <a:t>Malicious</a:t>
            </a:r>
            <a:r>
              <a:rPr lang="en-US" sz="3200" dirty="0">
                <a:solidFill>
                  <a:schemeClr val="tx2">
                    <a:lumMod val="60000"/>
                    <a:lumOff val="40000"/>
                  </a:schemeClr>
                </a:solidFill>
                <a:latin typeface="Quattrocento Sans"/>
                <a:ea typeface="Quattrocento Sans"/>
                <a:cs typeface="Quattrocento Sans"/>
                <a:sym typeface="Quattrocento Sans"/>
              </a:rPr>
              <a:t> </a:t>
            </a:r>
            <a:r>
              <a:rPr lang="en-US" sz="3600" dirty="0">
                <a:solidFill>
                  <a:schemeClr val="tx2">
                    <a:lumMod val="60000"/>
                    <a:lumOff val="40000"/>
                  </a:schemeClr>
                </a:solidFill>
                <a:latin typeface="Quattrocento Sans"/>
                <a:ea typeface="Quattrocento Sans"/>
                <a:cs typeface="Quattrocento Sans"/>
                <a:sym typeface="Quattrocento Sans"/>
              </a:rPr>
              <a:t>deletion</a:t>
            </a:r>
            <a:endParaRPr lang="en-US" sz="3200" dirty="0">
              <a:solidFill>
                <a:schemeClr val="tx2">
                  <a:lumMod val="60000"/>
                  <a:lumOff val="40000"/>
                </a:schemeClr>
              </a:solidFill>
              <a:latin typeface="Quattrocento Sans"/>
              <a:ea typeface="Quattrocento Sans"/>
              <a:cs typeface="Quattrocento Sans"/>
              <a:sym typeface="Quattrocento Sans"/>
            </a:endParaRPr>
          </a:p>
        </p:txBody>
      </p:sp>
      <p:sp>
        <p:nvSpPr>
          <p:cNvPr id="101" name="Shape 101"/>
          <p:cNvSpPr txBox="1"/>
          <p:nvPr/>
        </p:nvSpPr>
        <p:spPr>
          <a:xfrm>
            <a:off x="7882508" y="1612636"/>
            <a:ext cx="3303814" cy="584774"/>
          </a:xfrm>
          <a:prstGeom prst="rect">
            <a:avLst/>
          </a:prstGeom>
          <a:noFill/>
          <a:ln>
            <a:noFill/>
          </a:ln>
        </p:spPr>
        <p:txBody>
          <a:bodyPr lIns="91425" tIns="45700" rIns="91425" bIns="45700" anchor="t" anchorCtr="0">
            <a:noAutofit/>
          </a:bodyPr>
          <a:lstStyle/>
          <a:p>
            <a:pPr>
              <a:buClr>
                <a:schemeClr val="accent4"/>
              </a:buClr>
              <a:buSzPct val="25000"/>
            </a:pPr>
            <a:r>
              <a:rPr lang="en-US" sz="3200">
                <a:solidFill>
                  <a:schemeClr val="accent4"/>
                </a:solidFill>
                <a:latin typeface="Arial"/>
                <a:ea typeface="Arial"/>
                <a:cs typeface="Arial"/>
                <a:sym typeface="Arial"/>
              </a:rPr>
              <a:t>Overwritten files</a:t>
            </a:r>
          </a:p>
        </p:txBody>
      </p:sp>
      <p:sp>
        <p:nvSpPr>
          <p:cNvPr id="102" name="Shape 102"/>
          <p:cNvSpPr txBox="1"/>
          <p:nvPr/>
        </p:nvSpPr>
        <p:spPr>
          <a:xfrm>
            <a:off x="8818750" y="3301103"/>
            <a:ext cx="3079750" cy="1077217"/>
          </a:xfrm>
          <a:prstGeom prst="rect">
            <a:avLst/>
          </a:prstGeom>
          <a:noFill/>
          <a:ln>
            <a:noFill/>
          </a:ln>
        </p:spPr>
        <p:txBody>
          <a:bodyPr lIns="91425" tIns="45700" rIns="91425" bIns="45700" anchor="t" anchorCtr="0">
            <a:noAutofit/>
          </a:bodyPr>
          <a:lstStyle/>
          <a:p>
            <a:pPr>
              <a:buClr>
                <a:schemeClr val="lt2"/>
              </a:buClr>
              <a:buSzPct val="25000"/>
            </a:pPr>
            <a:r>
              <a:rPr lang="en-US" sz="3200" b="1" dirty="0">
                <a:solidFill>
                  <a:schemeClr val="accent5"/>
                </a:solidFill>
                <a:latin typeface="Balthazar"/>
                <a:ea typeface="Balthazar"/>
                <a:cs typeface="Balthazar"/>
                <a:sym typeface="Balthazar"/>
              </a:rPr>
              <a:t>Lost password or key</a:t>
            </a:r>
          </a:p>
        </p:txBody>
      </p:sp>
      <p:sp>
        <p:nvSpPr>
          <p:cNvPr id="103" name="Shape 103"/>
          <p:cNvSpPr txBox="1"/>
          <p:nvPr/>
        </p:nvSpPr>
        <p:spPr>
          <a:xfrm>
            <a:off x="2560658" y="5413896"/>
            <a:ext cx="3929743" cy="584774"/>
          </a:xfrm>
          <a:prstGeom prst="rect">
            <a:avLst/>
          </a:prstGeom>
          <a:noFill/>
          <a:ln>
            <a:noFill/>
          </a:ln>
        </p:spPr>
        <p:txBody>
          <a:bodyPr lIns="91425" tIns="45700" rIns="91425" bIns="45700" anchor="t" anchorCtr="0">
            <a:noAutofit/>
          </a:bodyPr>
          <a:lstStyle/>
          <a:p>
            <a:pPr>
              <a:buClr>
                <a:schemeClr val="accent2"/>
              </a:buClr>
              <a:buSzPct val="25000"/>
            </a:pPr>
            <a:r>
              <a:rPr lang="en-US" sz="3200">
                <a:solidFill>
                  <a:schemeClr val="accent2"/>
                </a:solidFill>
                <a:latin typeface="Impact"/>
                <a:ea typeface="Impact"/>
                <a:cs typeface="Impact"/>
                <a:sym typeface="Impact"/>
              </a:rPr>
              <a:t>Hacking</a:t>
            </a:r>
          </a:p>
        </p:txBody>
      </p:sp>
      <p:sp>
        <p:nvSpPr>
          <p:cNvPr id="15" name="Shape 100"/>
          <p:cNvSpPr txBox="1"/>
          <p:nvPr/>
        </p:nvSpPr>
        <p:spPr>
          <a:xfrm>
            <a:off x="6249651" y="4402217"/>
            <a:ext cx="2692035" cy="1077217"/>
          </a:xfrm>
          <a:prstGeom prst="rect">
            <a:avLst/>
          </a:prstGeom>
          <a:noFill/>
          <a:ln>
            <a:noFill/>
          </a:ln>
        </p:spPr>
        <p:txBody>
          <a:bodyPr lIns="91425" tIns="45700" rIns="91425" bIns="45700" anchor="t" anchorCtr="0">
            <a:noAutofit/>
          </a:bodyPr>
          <a:lstStyle/>
          <a:p>
            <a:pPr>
              <a:buClr>
                <a:schemeClr val="accent4"/>
              </a:buClr>
              <a:buSzPct val="25000"/>
            </a:pPr>
            <a:r>
              <a:rPr lang="en-US" sz="3600" dirty="0">
                <a:solidFill>
                  <a:schemeClr val="accent4"/>
                </a:solidFill>
                <a:latin typeface="Quattrocento Sans"/>
                <a:ea typeface="Quattrocento Sans"/>
                <a:cs typeface="Quattrocento Sans"/>
                <a:sym typeface="Quattrocento Sans"/>
              </a:rPr>
              <a:t>Bit Rot</a:t>
            </a:r>
          </a:p>
        </p:txBody>
      </p:sp>
    </p:spTree>
    <p:extLst>
      <p:ext uri="{BB962C8B-B14F-4D97-AF65-F5344CB8AC3E}">
        <p14:creationId xmlns:p14="http://schemas.microsoft.com/office/powerpoint/2010/main" val="523825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1" name="Shape 111"/>
          <p:cNvSpPr txBox="1">
            <a:spLocks noGrp="1"/>
          </p:cNvSpPr>
          <p:nvPr>
            <p:ph type="body" idx="1"/>
          </p:nvPr>
        </p:nvSpPr>
        <p:spPr>
          <a:xfrm>
            <a:off x="1097280" y="2008208"/>
            <a:ext cx="10508566" cy="4525963"/>
          </a:xfrm>
          <a:prstGeom prst="rect">
            <a:avLst/>
          </a:prstGeom>
          <a:noFill/>
          <a:ln>
            <a:noFill/>
          </a:ln>
        </p:spPr>
        <p:txBody>
          <a:bodyPr vert="horz" lIns="91425" tIns="91425" rIns="91425" bIns="91425" rtlCol="0" anchor="t" anchorCtr="0">
            <a:noAutofit/>
          </a:bodyPr>
          <a:lstStyle/>
          <a:p>
            <a:pPr marL="0" indent="0">
              <a:lnSpc>
                <a:spcPct val="100000"/>
              </a:lnSpc>
              <a:spcBef>
                <a:spcPts val="0"/>
              </a:spcBef>
              <a:spcAft>
                <a:spcPts val="0"/>
              </a:spcAft>
              <a:buClr>
                <a:schemeClr val="dk1"/>
              </a:buClr>
              <a:buNone/>
            </a:pPr>
            <a:r>
              <a:rPr lang="en-US" sz="3200">
                <a:solidFill>
                  <a:schemeClr val="dk1"/>
                </a:solidFill>
                <a:latin typeface="Calibri"/>
                <a:ea typeface="Calibri"/>
                <a:cs typeface="Calibri"/>
                <a:sym typeface="Calibri"/>
              </a:rPr>
              <a:t>A copy of your digital content, ideally stored in a different location from the original, usually made to prevent data loss.</a:t>
            </a:r>
          </a:p>
          <a:p>
            <a:pPr marL="203200" indent="0">
              <a:lnSpc>
                <a:spcPct val="100000"/>
              </a:lnSpc>
              <a:spcBef>
                <a:spcPts val="640"/>
              </a:spcBef>
              <a:spcAft>
                <a:spcPts val="0"/>
              </a:spcAft>
              <a:buClr>
                <a:schemeClr val="dk2"/>
              </a:buClr>
              <a:buSzPct val="25000"/>
              <a:buNone/>
            </a:pPr>
            <a:endParaRPr sz="3200" b="1" dirty="0">
              <a:solidFill>
                <a:schemeClr val="dk2"/>
              </a:solidFill>
              <a:latin typeface="Calibri"/>
              <a:ea typeface="Calibri"/>
              <a:cs typeface="Calibri"/>
              <a:sym typeface="Calibri"/>
            </a:endParaRPr>
          </a:p>
        </p:txBody>
      </p:sp>
      <p:sp>
        <p:nvSpPr>
          <p:cNvPr id="2" name="Title 1"/>
          <p:cNvSpPr>
            <a:spLocks noGrp="1"/>
          </p:cNvSpPr>
          <p:nvPr>
            <p:ph type="title"/>
          </p:nvPr>
        </p:nvSpPr>
        <p:spPr/>
        <p:txBody>
          <a:bodyPr/>
          <a:lstStyle/>
          <a:p>
            <a:r>
              <a:rPr lang="en-US" dirty="0"/>
              <a:t>Back-up</a:t>
            </a:r>
          </a:p>
        </p:txBody>
      </p:sp>
      <p:sp>
        <p:nvSpPr>
          <p:cNvPr id="4" name="Rectangle 3"/>
          <p:cNvSpPr/>
          <p:nvPr/>
        </p:nvSpPr>
        <p:spPr>
          <a:xfrm>
            <a:off x="2112111" y="4577890"/>
            <a:ext cx="2999539" cy="369332"/>
          </a:xfrm>
          <a:prstGeom prst="rect">
            <a:avLst/>
          </a:prstGeom>
        </p:spPr>
        <p:txBody>
          <a:bodyPr wrap="none">
            <a:spAutoFit/>
          </a:bodyPr>
          <a:lstStyle/>
          <a:p>
            <a:r>
              <a:rPr lang="en-US" dirty="0">
                <a:solidFill>
                  <a:srgbClr val="111111"/>
                </a:solidFill>
                <a:latin typeface="-apple-system" charset="0"/>
              </a:rPr>
              <a:t>Photo by </a:t>
            </a:r>
            <a:r>
              <a:rPr lang="en-US" dirty="0">
                <a:solidFill>
                  <a:srgbClr val="999999"/>
                </a:solidFill>
                <a:latin typeface="-apple-system" charset="0"/>
                <a:hlinkClick r:id="rId3"/>
              </a:rPr>
              <a:t>Kalle K</a:t>
            </a:r>
            <a:r>
              <a:rPr lang="en-US" dirty="0">
                <a:solidFill>
                  <a:srgbClr val="111111"/>
                </a:solidFill>
                <a:latin typeface="-apple-system" charset="0"/>
              </a:rPr>
              <a:t> on </a:t>
            </a:r>
            <a:r>
              <a:rPr lang="en-US" dirty="0">
                <a:solidFill>
                  <a:srgbClr val="999999"/>
                </a:solidFill>
                <a:latin typeface="-apple-system" charset="0"/>
                <a:hlinkClick r:id="rId4"/>
              </a:rPr>
              <a:t>Unsplash</a:t>
            </a:r>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26480" y="3267836"/>
            <a:ext cx="4352192" cy="2901461"/>
          </a:xfrm>
          <a:prstGeom prst="rect">
            <a:avLst/>
          </a:prstGeom>
        </p:spPr>
      </p:pic>
    </p:spTree>
    <p:extLst>
      <p:ext uri="{BB962C8B-B14F-4D97-AF65-F5344CB8AC3E}">
        <p14:creationId xmlns:p14="http://schemas.microsoft.com/office/powerpoint/2010/main" val="226654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9" name="Shape 119"/>
          <p:cNvSpPr txBox="1">
            <a:spLocks noGrp="1"/>
          </p:cNvSpPr>
          <p:nvPr>
            <p:ph type="body" idx="1"/>
          </p:nvPr>
        </p:nvSpPr>
        <p:spPr>
          <a:xfrm>
            <a:off x="1097280" y="1833534"/>
            <a:ext cx="8229600" cy="4525963"/>
          </a:xfrm>
          <a:prstGeom prst="rect">
            <a:avLst/>
          </a:prstGeom>
          <a:noFill/>
          <a:ln>
            <a:noFill/>
          </a:ln>
        </p:spPr>
        <p:txBody>
          <a:bodyPr vert="horz" lIns="91425" tIns="91425" rIns="91425" bIns="91425" rtlCol="0" anchor="t" anchorCtr="0">
            <a:noAutofit/>
          </a:bodyPr>
          <a:lstStyle/>
          <a:p>
            <a:pPr marL="457200" indent="-457200">
              <a:lnSpc>
                <a:spcPct val="100000"/>
              </a:lnSpc>
              <a:spcBef>
                <a:spcPts val="0"/>
              </a:spcBef>
              <a:spcAft>
                <a:spcPts val="0"/>
              </a:spcAft>
              <a:buClr>
                <a:schemeClr val="dk1"/>
              </a:buClr>
              <a:buFont typeface="Arial"/>
              <a:buChar char="•"/>
            </a:pPr>
            <a:r>
              <a:rPr lang="en-US" sz="4000" dirty="0">
                <a:solidFill>
                  <a:schemeClr val="dk1"/>
                </a:solidFill>
                <a:latin typeface="Calibri"/>
                <a:ea typeface="Calibri"/>
                <a:cs typeface="Calibri"/>
                <a:sym typeface="Calibri"/>
              </a:rPr>
              <a:t>Laptop</a:t>
            </a:r>
          </a:p>
          <a:p>
            <a:pPr marL="457200" indent="-457200">
              <a:lnSpc>
                <a:spcPct val="100000"/>
              </a:lnSpc>
              <a:spcBef>
                <a:spcPts val="640"/>
              </a:spcBef>
              <a:spcAft>
                <a:spcPts val="0"/>
              </a:spcAft>
              <a:buClr>
                <a:schemeClr val="dk1"/>
              </a:buClr>
              <a:buFont typeface="Arial"/>
              <a:buChar char="•"/>
            </a:pPr>
            <a:r>
              <a:rPr lang="en-US" sz="4000" dirty="0">
                <a:solidFill>
                  <a:schemeClr val="dk1"/>
                </a:solidFill>
                <a:latin typeface="Calibri"/>
                <a:ea typeface="Calibri"/>
                <a:cs typeface="Calibri"/>
                <a:sym typeface="Calibri"/>
              </a:rPr>
              <a:t>Desktop</a:t>
            </a:r>
          </a:p>
          <a:p>
            <a:pPr marL="457200" indent="-457200">
              <a:lnSpc>
                <a:spcPct val="100000"/>
              </a:lnSpc>
              <a:spcBef>
                <a:spcPts val="640"/>
              </a:spcBef>
              <a:spcAft>
                <a:spcPts val="0"/>
              </a:spcAft>
              <a:buClr>
                <a:schemeClr val="dk1"/>
              </a:buClr>
              <a:buFont typeface="Arial"/>
              <a:buChar char="•"/>
            </a:pPr>
            <a:r>
              <a:rPr lang="en-US" sz="4000" dirty="0">
                <a:solidFill>
                  <a:schemeClr val="dk1"/>
                </a:solidFill>
                <a:latin typeface="Calibri"/>
                <a:ea typeface="Calibri"/>
                <a:cs typeface="Calibri"/>
                <a:sym typeface="Calibri"/>
              </a:rPr>
              <a:t>External hard drive (spinning or SSD)</a:t>
            </a:r>
          </a:p>
          <a:p>
            <a:pPr marL="457200" indent="-457200">
              <a:lnSpc>
                <a:spcPct val="100000"/>
              </a:lnSpc>
              <a:spcBef>
                <a:spcPts val="640"/>
              </a:spcBef>
              <a:spcAft>
                <a:spcPts val="0"/>
              </a:spcAft>
              <a:buClr>
                <a:schemeClr val="dk1"/>
              </a:buClr>
              <a:buFont typeface="Arial"/>
              <a:buChar char="•"/>
            </a:pPr>
            <a:r>
              <a:rPr lang="en-US" sz="4000" dirty="0">
                <a:solidFill>
                  <a:schemeClr val="dk1"/>
                </a:solidFill>
                <a:latin typeface="Calibri"/>
                <a:ea typeface="Calibri"/>
                <a:cs typeface="Calibri"/>
                <a:sym typeface="Calibri"/>
              </a:rPr>
              <a:t>Flash drive</a:t>
            </a:r>
          </a:p>
          <a:p>
            <a:pPr marL="457200" indent="-457200">
              <a:lnSpc>
                <a:spcPct val="100000"/>
              </a:lnSpc>
              <a:spcBef>
                <a:spcPts val="640"/>
              </a:spcBef>
              <a:spcAft>
                <a:spcPts val="0"/>
              </a:spcAft>
              <a:buClr>
                <a:schemeClr val="dk1"/>
              </a:buClr>
              <a:buFont typeface="Arial"/>
              <a:buChar char="•"/>
            </a:pPr>
            <a:r>
              <a:rPr lang="en-US" sz="4000" dirty="0">
                <a:solidFill>
                  <a:schemeClr val="dk1"/>
                </a:solidFill>
                <a:latin typeface="Calibri"/>
                <a:ea typeface="Calibri"/>
                <a:cs typeface="Calibri"/>
                <a:sym typeface="Calibri"/>
              </a:rPr>
              <a:t>The “cloud”</a:t>
            </a:r>
          </a:p>
          <a:p>
            <a:pPr marL="342900" indent="-139700">
              <a:lnSpc>
                <a:spcPct val="100000"/>
              </a:lnSpc>
              <a:spcBef>
                <a:spcPts val="640"/>
              </a:spcBef>
              <a:spcAft>
                <a:spcPts val="0"/>
              </a:spcAft>
              <a:buClr>
                <a:schemeClr val="dk2"/>
              </a:buClr>
              <a:buNone/>
            </a:pPr>
            <a:endParaRPr sz="3200" dirty="0">
              <a:solidFill>
                <a:schemeClr val="dk2"/>
              </a:solidFill>
              <a:latin typeface="Calibri"/>
              <a:ea typeface="Calibri"/>
              <a:cs typeface="Calibri"/>
              <a:sym typeface="Calibri"/>
            </a:endParaRPr>
          </a:p>
        </p:txBody>
      </p:sp>
      <p:sp>
        <p:nvSpPr>
          <p:cNvPr id="2" name="Title 1"/>
          <p:cNvSpPr>
            <a:spLocks noGrp="1"/>
          </p:cNvSpPr>
          <p:nvPr>
            <p:ph type="title"/>
          </p:nvPr>
        </p:nvSpPr>
        <p:spPr/>
        <p:txBody>
          <a:bodyPr/>
          <a:lstStyle/>
          <a:p>
            <a:r>
              <a:rPr lang="en-US" dirty="0"/>
              <a:t>Common storage options</a:t>
            </a:r>
          </a:p>
        </p:txBody>
      </p:sp>
      <p:pic>
        <p:nvPicPr>
          <p:cNvPr id="6" name="Picture 5"/>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627077" y="4433737"/>
            <a:ext cx="5061091" cy="1440148"/>
          </a:xfrm>
          <a:prstGeom prst="rect">
            <a:avLst/>
          </a:prstGeom>
        </p:spPr>
      </p:pic>
    </p:spTree>
    <p:extLst>
      <p:ext uri="{BB962C8B-B14F-4D97-AF65-F5344CB8AC3E}">
        <p14:creationId xmlns:p14="http://schemas.microsoft.com/office/powerpoint/2010/main" val="940529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Shape 127"/>
          <p:cNvSpPr txBox="1">
            <a:spLocks noGrp="1"/>
          </p:cNvSpPr>
          <p:nvPr>
            <p:ph type="body" idx="1"/>
          </p:nvPr>
        </p:nvSpPr>
        <p:spPr>
          <a:xfrm>
            <a:off x="1097280" y="1737360"/>
            <a:ext cx="10058400" cy="4525963"/>
          </a:xfrm>
          <a:prstGeom prst="rect">
            <a:avLst/>
          </a:prstGeom>
          <a:noFill/>
          <a:ln>
            <a:noFill/>
          </a:ln>
        </p:spPr>
        <p:txBody>
          <a:bodyPr vert="horz" lIns="91425" tIns="91425" rIns="91425" bIns="91425" rtlCol="0" anchor="t" anchorCtr="0">
            <a:noAutofit/>
          </a:bodyPr>
          <a:lstStyle/>
          <a:p>
            <a:pPr marL="457200" indent="-457200">
              <a:lnSpc>
                <a:spcPct val="100000"/>
              </a:lnSpc>
              <a:spcBef>
                <a:spcPts val="0"/>
              </a:spcBef>
              <a:spcAft>
                <a:spcPts val="0"/>
              </a:spcAft>
              <a:buClr>
                <a:schemeClr val="dk1"/>
              </a:buClr>
              <a:buFont typeface="Arial"/>
              <a:buChar char="•"/>
            </a:pPr>
            <a:r>
              <a:rPr lang="en-US" sz="3200" dirty="0">
                <a:solidFill>
                  <a:schemeClr val="dk1"/>
                </a:solidFill>
                <a:latin typeface="Calibri"/>
                <a:ea typeface="Calibri"/>
                <a:cs typeface="Calibri"/>
                <a:sym typeface="Calibri"/>
              </a:rPr>
              <a:t>Maintain at least one local (i.e., non-cloud-based) copy of your content.</a:t>
            </a:r>
          </a:p>
          <a:p>
            <a:pPr marL="457200" indent="-457200">
              <a:lnSpc>
                <a:spcPct val="100000"/>
              </a:lnSpc>
              <a:spcBef>
                <a:spcPts val="640"/>
              </a:spcBef>
              <a:spcAft>
                <a:spcPts val="0"/>
              </a:spcAft>
              <a:buClr>
                <a:schemeClr val="dk1"/>
              </a:buClr>
              <a:buFont typeface="Arial"/>
              <a:buChar char="•"/>
            </a:pPr>
            <a:r>
              <a:rPr lang="en-US" sz="3200" dirty="0">
                <a:solidFill>
                  <a:schemeClr val="dk1"/>
                </a:solidFill>
                <a:latin typeface="Calibri"/>
                <a:ea typeface="Calibri"/>
                <a:cs typeface="Calibri"/>
                <a:sym typeface="Calibri"/>
              </a:rPr>
              <a:t>Maintain at least three separate complete copies of your research content.</a:t>
            </a:r>
          </a:p>
          <a:p>
            <a:pPr marL="457200" indent="-457200">
              <a:lnSpc>
                <a:spcPct val="100000"/>
              </a:lnSpc>
              <a:spcBef>
                <a:spcPts val="640"/>
              </a:spcBef>
              <a:spcAft>
                <a:spcPts val="0"/>
              </a:spcAft>
              <a:buClr>
                <a:schemeClr val="dk1"/>
              </a:buClr>
              <a:buFont typeface="Arial"/>
              <a:buChar char="•"/>
            </a:pPr>
            <a:r>
              <a:rPr lang="en-US" sz="3200" dirty="0">
                <a:solidFill>
                  <a:schemeClr val="dk1"/>
                </a:solidFill>
                <a:latin typeface="Calibri"/>
                <a:ea typeface="Calibri"/>
                <a:cs typeface="Calibri"/>
                <a:sym typeface="Calibri"/>
              </a:rPr>
              <a:t>Maintain at least one of those copies in a different geographic location.</a:t>
            </a:r>
          </a:p>
          <a:p>
            <a:pPr marL="457200" indent="-457200">
              <a:lnSpc>
                <a:spcPct val="100000"/>
              </a:lnSpc>
              <a:spcBef>
                <a:spcPts val="640"/>
              </a:spcBef>
              <a:spcAft>
                <a:spcPts val="0"/>
              </a:spcAft>
              <a:buClr>
                <a:schemeClr val="dk1"/>
              </a:buClr>
              <a:buFont typeface="Arial"/>
              <a:buChar char="•"/>
            </a:pPr>
            <a:r>
              <a:rPr lang="en-US" sz="3200" dirty="0">
                <a:solidFill>
                  <a:schemeClr val="dk1"/>
                </a:solidFill>
                <a:ea typeface="Calibri"/>
                <a:cs typeface="Calibri"/>
                <a:sym typeface="Calibri"/>
              </a:rPr>
              <a:t>Maintain a history of changes in at least one location (e.g., using a “Time Capsule”).</a:t>
            </a:r>
          </a:p>
          <a:p>
            <a:pPr marL="457200" indent="-457200">
              <a:lnSpc>
                <a:spcPct val="100000"/>
              </a:lnSpc>
              <a:spcBef>
                <a:spcPts val="640"/>
              </a:spcBef>
              <a:spcAft>
                <a:spcPts val="0"/>
              </a:spcAft>
              <a:buClr>
                <a:schemeClr val="dk1"/>
              </a:buClr>
              <a:buFont typeface="Arial"/>
              <a:buChar char="•"/>
            </a:pPr>
            <a:endParaRPr lang="en-US" sz="3200" dirty="0">
              <a:solidFill>
                <a:schemeClr val="dk1"/>
              </a:solidFill>
              <a:latin typeface="Calibri"/>
              <a:ea typeface="Calibri"/>
              <a:cs typeface="Calibri"/>
              <a:sym typeface="Calibri"/>
            </a:endParaRPr>
          </a:p>
        </p:txBody>
      </p:sp>
      <p:sp>
        <p:nvSpPr>
          <p:cNvPr id="2" name="Title 1"/>
          <p:cNvSpPr>
            <a:spLocks noGrp="1"/>
          </p:cNvSpPr>
          <p:nvPr>
            <p:ph type="title"/>
          </p:nvPr>
        </p:nvSpPr>
        <p:spPr/>
        <p:txBody>
          <a:bodyPr/>
          <a:lstStyle/>
          <a:p>
            <a:r>
              <a:rPr lang="en-US" dirty="0"/>
              <a:t>Storage recommendations</a:t>
            </a:r>
          </a:p>
        </p:txBody>
      </p:sp>
    </p:spTree>
    <p:extLst>
      <p:ext uri="{BB962C8B-B14F-4D97-AF65-F5344CB8AC3E}">
        <p14:creationId xmlns:p14="http://schemas.microsoft.com/office/powerpoint/2010/main" val="992063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body" idx="1"/>
          </p:nvPr>
        </p:nvSpPr>
        <p:spPr>
          <a:xfrm>
            <a:off x="1160718" y="1600200"/>
            <a:ext cx="10421682" cy="4525963"/>
          </a:xfrm>
          <a:prstGeom prst="rect">
            <a:avLst/>
          </a:prstGeom>
          <a:noFill/>
          <a:ln>
            <a:noFill/>
          </a:ln>
        </p:spPr>
        <p:txBody>
          <a:bodyPr vert="horz" lIns="91425" tIns="91425" rIns="91425" bIns="91425" rtlCol="0" anchor="t" anchorCtr="0">
            <a:noAutofit/>
          </a:bodyPr>
          <a:lstStyle/>
          <a:p>
            <a:pPr marL="203200" indent="0">
              <a:lnSpc>
                <a:spcPct val="100000"/>
              </a:lnSpc>
              <a:spcBef>
                <a:spcPts val="0"/>
              </a:spcBef>
              <a:spcAft>
                <a:spcPts val="0"/>
              </a:spcAft>
              <a:buClr>
                <a:schemeClr val="dk2"/>
              </a:buClr>
              <a:buSzPct val="25000"/>
              <a:buNone/>
            </a:pPr>
            <a:endParaRPr sz="3200" b="1" dirty="0">
              <a:solidFill>
                <a:schemeClr val="dk2"/>
              </a:solidFill>
              <a:latin typeface="Calibri"/>
              <a:ea typeface="Calibri"/>
              <a:cs typeface="Calibri"/>
              <a:sym typeface="Calibri"/>
            </a:endParaRPr>
          </a:p>
          <a:p>
            <a:pPr marL="0" indent="0">
              <a:lnSpc>
                <a:spcPct val="100000"/>
              </a:lnSpc>
              <a:spcBef>
                <a:spcPts val="640"/>
              </a:spcBef>
              <a:spcAft>
                <a:spcPts val="0"/>
              </a:spcAft>
              <a:buClr>
                <a:schemeClr val="dk1"/>
              </a:buClr>
              <a:buSzPct val="25000"/>
              <a:buNone/>
            </a:pPr>
            <a:r>
              <a:rPr lang="en-US" sz="3200" dirty="0">
                <a:solidFill>
                  <a:srgbClr val="000000"/>
                </a:solidFill>
                <a:latin typeface="Calibri"/>
                <a:ea typeface="Calibri"/>
                <a:cs typeface="Calibri"/>
                <a:sym typeface="Calibri"/>
              </a:rPr>
              <a:t>The series of managed activities necessary to ensure continued access to digital materials for as long as necessary </a:t>
            </a:r>
            <a:br>
              <a:rPr lang="en-US" sz="3200" dirty="0">
                <a:solidFill>
                  <a:srgbClr val="000000"/>
                </a:solidFill>
                <a:latin typeface="Calibri"/>
                <a:ea typeface="Calibri"/>
                <a:cs typeface="Calibri"/>
                <a:sym typeface="Calibri"/>
              </a:rPr>
            </a:br>
            <a:r>
              <a:rPr lang="en-US" sz="3200" dirty="0">
                <a:solidFill>
                  <a:srgbClr val="000000"/>
                </a:solidFill>
                <a:latin typeface="Calibri"/>
                <a:ea typeface="Calibri"/>
                <a:cs typeface="Calibri"/>
                <a:sym typeface="Calibri"/>
              </a:rPr>
              <a:t>							     </a:t>
            </a:r>
            <a:r>
              <a:rPr lang="en-US" sz="2000" dirty="0">
                <a:solidFill>
                  <a:srgbClr val="000000"/>
                </a:solidFill>
                <a:latin typeface="Calibri"/>
                <a:ea typeface="Calibri"/>
                <a:cs typeface="Calibri"/>
                <a:sym typeface="Calibri"/>
              </a:rPr>
              <a:t>-Digital Preservation Coalition</a:t>
            </a:r>
          </a:p>
          <a:p>
            <a:pPr marL="342900" indent="-139700">
              <a:lnSpc>
                <a:spcPct val="100000"/>
              </a:lnSpc>
              <a:spcBef>
                <a:spcPts val="640"/>
              </a:spcBef>
              <a:spcAft>
                <a:spcPts val="0"/>
              </a:spcAft>
              <a:buClr>
                <a:schemeClr val="dk2"/>
              </a:buClr>
              <a:buNone/>
            </a:pPr>
            <a:endParaRPr sz="3200" dirty="0">
              <a:solidFill>
                <a:schemeClr val="dk2"/>
              </a:solidFill>
              <a:latin typeface="Calibri"/>
              <a:ea typeface="Calibri"/>
              <a:cs typeface="Calibri"/>
              <a:sym typeface="Calibri"/>
            </a:endParaRPr>
          </a:p>
        </p:txBody>
      </p:sp>
      <p:sp>
        <p:nvSpPr>
          <p:cNvPr id="4" name="Title 1"/>
          <p:cNvSpPr>
            <a:spLocks noGrp="1"/>
          </p:cNvSpPr>
          <p:nvPr>
            <p:ph type="title"/>
          </p:nvPr>
        </p:nvSpPr>
        <p:spPr>
          <a:xfrm>
            <a:off x="1097280" y="286603"/>
            <a:ext cx="10058400" cy="1450757"/>
          </a:xfrm>
        </p:spPr>
        <p:txBody>
          <a:bodyPr/>
          <a:lstStyle/>
          <a:p>
            <a:r>
              <a:rPr lang="en-US" dirty="0"/>
              <a:t>Preservation</a:t>
            </a:r>
          </a:p>
        </p:txBody>
      </p:sp>
      <p:sp>
        <p:nvSpPr>
          <p:cNvPr id="2" name="Rectangle 1"/>
          <p:cNvSpPr/>
          <p:nvPr/>
        </p:nvSpPr>
        <p:spPr>
          <a:xfrm>
            <a:off x="1231056" y="4770471"/>
            <a:ext cx="3512500" cy="369332"/>
          </a:xfrm>
          <a:prstGeom prst="rect">
            <a:avLst/>
          </a:prstGeom>
        </p:spPr>
        <p:txBody>
          <a:bodyPr wrap="none">
            <a:spAutoFit/>
          </a:bodyPr>
          <a:lstStyle/>
          <a:p>
            <a:r>
              <a:rPr lang="en-US" dirty="0">
                <a:solidFill>
                  <a:srgbClr val="111111"/>
                </a:solidFill>
                <a:latin typeface="-apple-system" charset="0"/>
              </a:rPr>
              <a:t>Photo by </a:t>
            </a:r>
            <a:r>
              <a:rPr lang="en-US" dirty="0">
                <a:solidFill>
                  <a:srgbClr val="999999"/>
                </a:solidFill>
                <a:latin typeface="-apple-system" charset="0"/>
                <a:hlinkClick r:id="rId3"/>
              </a:rPr>
              <a:t>Jakob Owens</a:t>
            </a:r>
            <a:r>
              <a:rPr lang="en-US" dirty="0">
                <a:solidFill>
                  <a:srgbClr val="111111"/>
                </a:solidFill>
                <a:latin typeface="-apple-system" charset="0"/>
              </a:rPr>
              <a:t> on </a:t>
            </a:r>
            <a:r>
              <a:rPr lang="en-US" dirty="0">
                <a:solidFill>
                  <a:srgbClr val="999999"/>
                </a:solidFill>
                <a:latin typeface="-apple-system" charset="0"/>
                <a:hlinkClick r:id="rId4"/>
              </a:rPr>
              <a:t>Unsplash</a:t>
            </a:r>
            <a:endParaRPr lang="en-US" dirty="0"/>
          </a:p>
        </p:txBody>
      </p:sp>
      <p:pic>
        <p:nvPicPr>
          <p:cNvPr id="3" name="Picture 2"/>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364480" y="4012767"/>
            <a:ext cx="5791200" cy="2113396"/>
          </a:xfrm>
          <a:prstGeom prst="rect">
            <a:avLst/>
          </a:prstGeom>
        </p:spPr>
      </p:pic>
    </p:spTree>
    <p:extLst>
      <p:ext uri="{BB962C8B-B14F-4D97-AF65-F5344CB8AC3E}">
        <p14:creationId xmlns:p14="http://schemas.microsoft.com/office/powerpoint/2010/main" val="1419429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0" name="Shape 150"/>
          <p:cNvSpPr txBox="1">
            <a:spLocks noGrp="1"/>
          </p:cNvSpPr>
          <p:nvPr>
            <p:ph type="body" idx="1"/>
          </p:nvPr>
        </p:nvSpPr>
        <p:spPr>
          <a:xfrm>
            <a:off x="1097280" y="1737360"/>
            <a:ext cx="10058400" cy="4525963"/>
          </a:xfrm>
          <a:prstGeom prst="rect">
            <a:avLst/>
          </a:prstGeom>
          <a:noFill/>
          <a:ln>
            <a:noFill/>
          </a:ln>
        </p:spPr>
        <p:txBody>
          <a:bodyPr vert="horz" lIns="91425" tIns="91425" rIns="91425" bIns="91425" rtlCol="0" anchor="t" anchorCtr="0">
            <a:noAutofit/>
          </a:bodyPr>
          <a:lstStyle/>
          <a:p>
            <a:pPr marL="457200" indent="-457200">
              <a:lnSpc>
                <a:spcPct val="100000"/>
              </a:lnSpc>
              <a:spcBef>
                <a:spcPts val="0"/>
              </a:spcBef>
              <a:spcAft>
                <a:spcPts val="0"/>
              </a:spcAft>
              <a:buClr>
                <a:schemeClr val="dk1"/>
              </a:buClr>
              <a:buFont typeface="Arial"/>
              <a:buChar char="•"/>
            </a:pPr>
            <a:r>
              <a:rPr lang="en-US" sz="3200" dirty="0">
                <a:solidFill>
                  <a:schemeClr val="dk1"/>
                </a:solidFill>
                <a:latin typeface="Calibri"/>
                <a:ea typeface="Calibri"/>
                <a:cs typeface="Calibri"/>
                <a:sym typeface="Calibri"/>
              </a:rPr>
              <a:t>Produce and maintain an inventory of all of your content, documenting file names, sizes, locations, types, and “checksums”.</a:t>
            </a:r>
          </a:p>
          <a:p>
            <a:pPr marL="457200" indent="-457200">
              <a:lnSpc>
                <a:spcPct val="100000"/>
              </a:lnSpc>
              <a:spcBef>
                <a:spcPts val="640"/>
              </a:spcBef>
              <a:spcAft>
                <a:spcPts val="0"/>
              </a:spcAft>
              <a:buClr>
                <a:schemeClr val="dk1"/>
              </a:buClr>
              <a:buFont typeface="Arial"/>
              <a:buChar char="•"/>
            </a:pPr>
            <a:r>
              <a:rPr lang="en-US" sz="3200" dirty="0">
                <a:solidFill>
                  <a:schemeClr val="dk1"/>
                </a:solidFill>
                <a:latin typeface="Calibri"/>
                <a:ea typeface="Calibri"/>
                <a:cs typeface="Calibri"/>
                <a:sym typeface="Calibri"/>
              </a:rPr>
              <a:t>Create and regularly check “checksums” for your most important research files. </a:t>
            </a:r>
          </a:p>
          <a:p>
            <a:pPr marL="457200" indent="-457200">
              <a:lnSpc>
                <a:spcPct val="100000"/>
              </a:lnSpc>
              <a:spcBef>
                <a:spcPts val="640"/>
              </a:spcBef>
              <a:spcAft>
                <a:spcPts val="0"/>
              </a:spcAft>
              <a:buClr>
                <a:schemeClr val="dk1"/>
              </a:buClr>
              <a:buFont typeface="Arial"/>
              <a:buChar char="•"/>
            </a:pPr>
            <a:r>
              <a:rPr lang="en-US" sz="3200" dirty="0">
                <a:solidFill>
                  <a:schemeClr val="dk1"/>
                </a:solidFill>
                <a:latin typeface="Calibri"/>
                <a:ea typeface="Calibri"/>
                <a:cs typeface="Calibri"/>
                <a:sym typeface="Calibri"/>
              </a:rPr>
              <a:t>Employ a tool like “Fixity” to scan specified folders or directories on a regular basis and report changes to you via email. </a:t>
            </a:r>
            <a:r>
              <a:rPr lang="en-US" sz="3200" u="sng" dirty="0">
                <a:solidFill>
                  <a:schemeClr val="hlink"/>
                </a:solidFill>
                <a:latin typeface="Calibri"/>
                <a:ea typeface="Calibri"/>
                <a:cs typeface="Calibri"/>
                <a:sym typeface="Calibri"/>
                <a:hlinkClick r:id="rId3"/>
              </a:rPr>
              <a:t>https://github.com/avpreserve/fixity</a:t>
            </a:r>
          </a:p>
        </p:txBody>
      </p:sp>
      <p:sp>
        <p:nvSpPr>
          <p:cNvPr id="2" name="Title 1"/>
          <p:cNvSpPr>
            <a:spLocks noGrp="1"/>
          </p:cNvSpPr>
          <p:nvPr>
            <p:ph type="title"/>
          </p:nvPr>
        </p:nvSpPr>
        <p:spPr/>
        <p:txBody>
          <a:bodyPr/>
          <a:lstStyle/>
          <a:p>
            <a:r>
              <a:rPr lang="en-US" dirty="0"/>
              <a:t>Managed activities and preservation</a:t>
            </a:r>
          </a:p>
        </p:txBody>
      </p:sp>
    </p:spTree>
    <p:extLst>
      <p:ext uri="{BB962C8B-B14F-4D97-AF65-F5344CB8AC3E}">
        <p14:creationId xmlns:p14="http://schemas.microsoft.com/office/powerpoint/2010/main" val="451032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Threats to digital content include:</a:t>
            </a:r>
          </a:p>
        </p:txBody>
      </p:sp>
      <p:sp>
        <p:nvSpPr>
          <p:cNvPr id="3" name="Content Placeholder 2"/>
          <p:cNvSpPr>
            <a:spLocks noGrp="1"/>
          </p:cNvSpPr>
          <p:nvPr>
            <p:ph idx="1"/>
          </p:nvPr>
        </p:nvSpPr>
        <p:spPr>
          <a:xfrm>
            <a:off x="1097280" y="2066984"/>
            <a:ext cx="10485120" cy="4023360"/>
          </a:xfrm>
        </p:spPr>
        <p:txBody>
          <a:bodyPr numCol="2">
            <a:normAutofit/>
          </a:bodyPr>
          <a:lstStyle/>
          <a:p>
            <a:r>
              <a:rPr lang="en-US" sz="2400" dirty="0"/>
              <a:t>-</a:t>
            </a:r>
            <a:r>
              <a:rPr lang="en-US" sz="3200" dirty="0"/>
              <a:t>Storage failure   </a:t>
            </a:r>
            <a:br>
              <a:rPr lang="en-US" sz="3200" dirty="0"/>
            </a:br>
            <a:r>
              <a:rPr lang="en-US" sz="3200" dirty="0"/>
              <a:t>-Hardware/software failure   </a:t>
            </a:r>
            <a:br>
              <a:rPr lang="en-US" sz="3200" dirty="0"/>
            </a:br>
            <a:r>
              <a:rPr lang="en-US" sz="3200" dirty="0"/>
              <a:t>-Application software failure</a:t>
            </a:r>
            <a:br>
              <a:rPr lang="en-US" sz="3200" dirty="0"/>
            </a:br>
            <a:r>
              <a:rPr lang="en-US" sz="3200" dirty="0"/>
              <a:t>-Format obsolescence</a:t>
            </a:r>
            <a:br>
              <a:rPr lang="en-US" sz="3200" dirty="0"/>
            </a:br>
            <a:r>
              <a:rPr lang="en-US" sz="3200" dirty="0"/>
              <a:t>-Legal encumbrance </a:t>
            </a:r>
            <a:br>
              <a:rPr lang="en-US" sz="3200" dirty="0"/>
            </a:br>
            <a:r>
              <a:rPr lang="en-US" sz="3200" dirty="0"/>
              <a:t>-Human error</a:t>
            </a:r>
            <a:br>
              <a:rPr lang="en-US" sz="3200" dirty="0"/>
            </a:br>
            <a:r>
              <a:rPr lang="en-US" sz="3200" dirty="0"/>
              <a:t>-Malicious attack (e.g., </a:t>
            </a:r>
            <a:br>
              <a:rPr lang="en-US" sz="3200" dirty="0"/>
            </a:br>
            <a:r>
              <a:rPr lang="en-US" sz="3200" dirty="0"/>
              <a:t> hacking)</a:t>
            </a:r>
          </a:p>
          <a:p>
            <a:r>
              <a:rPr lang="en-US" sz="3200" dirty="0"/>
              <a:t>-Natural disaster </a:t>
            </a:r>
            <a:br>
              <a:rPr lang="en-US" sz="3200" dirty="0"/>
            </a:br>
            <a:r>
              <a:rPr lang="en-US" sz="3200" dirty="0"/>
              <a:t>-Loss of access to the software </a:t>
            </a:r>
            <a:br>
              <a:rPr lang="en-US" sz="3200" dirty="0"/>
            </a:br>
            <a:r>
              <a:rPr lang="en-US" sz="3200" dirty="0"/>
              <a:t> needed to render the file</a:t>
            </a:r>
            <a:br>
              <a:rPr lang="en-US" sz="3200" dirty="0"/>
            </a:br>
            <a:r>
              <a:rPr lang="en-US" sz="3200" dirty="0"/>
              <a:t>-Loss of institutional </a:t>
            </a:r>
            <a:br>
              <a:rPr lang="en-US" sz="3200" dirty="0"/>
            </a:br>
            <a:r>
              <a:rPr lang="en-US" sz="3200" dirty="0"/>
              <a:t> commitment </a:t>
            </a:r>
            <a:br>
              <a:rPr lang="en-US" sz="3200" dirty="0"/>
            </a:br>
            <a:r>
              <a:rPr lang="en-US" sz="3200" dirty="0"/>
              <a:t>-Lack of versioning control </a:t>
            </a:r>
            <a:br>
              <a:rPr lang="en-US" sz="3200" dirty="0"/>
            </a:br>
            <a:r>
              <a:rPr lang="en-US" sz="3200" dirty="0"/>
              <a:t> (which file is the “final” file?)</a:t>
            </a:r>
          </a:p>
        </p:txBody>
      </p:sp>
      <p:sp>
        <p:nvSpPr>
          <p:cNvPr id="5" name="Rectangle 4"/>
          <p:cNvSpPr/>
          <p:nvPr/>
        </p:nvSpPr>
        <p:spPr>
          <a:xfrm>
            <a:off x="2186152" y="6413664"/>
            <a:ext cx="8460828" cy="369332"/>
          </a:xfrm>
          <a:prstGeom prst="rect">
            <a:avLst/>
          </a:prstGeom>
        </p:spPr>
        <p:txBody>
          <a:bodyPr wrap="square">
            <a:spAutoFit/>
          </a:bodyPr>
          <a:lstStyle/>
          <a:p>
            <a:r>
              <a:rPr lang="en-US" dirty="0">
                <a:solidFill>
                  <a:schemeClr val="bg1"/>
                </a:solidFill>
                <a:latin typeface="Calibri" charset="0"/>
                <a:hlinkClick r:id="rId3">
                  <a:extLst>
                    <a:ext uri="{A12FA001-AC4F-418D-AE19-62706E023703}">
                      <ahyp:hlinkClr xmlns:ahyp="http://schemas.microsoft.com/office/drawing/2018/hyperlinkcolor" val="tx"/>
                    </a:ext>
                  </a:extLst>
                </a:hlinkClick>
              </a:rPr>
              <a:t>https://www.dataone.org/</a:t>
            </a:r>
            <a:endParaRPr lang="en-US" dirty="0">
              <a:solidFill>
                <a:schemeClr val="bg1"/>
              </a:solidFill>
            </a:endParaRPr>
          </a:p>
        </p:txBody>
      </p:sp>
    </p:spTree>
    <p:extLst>
      <p:ext uri="{BB962C8B-B14F-4D97-AF65-F5344CB8AC3E}">
        <p14:creationId xmlns:p14="http://schemas.microsoft.com/office/powerpoint/2010/main" val="12218306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txBox="1">
            <a:spLocks noGrp="1"/>
          </p:cNvSpPr>
          <p:nvPr>
            <p:ph type="body" idx="1"/>
          </p:nvPr>
        </p:nvSpPr>
        <p:spPr>
          <a:xfrm>
            <a:off x="1097280" y="1760714"/>
            <a:ext cx="10058400" cy="4526100"/>
          </a:xfrm>
          <a:prstGeom prst="rect">
            <a:avLst/>
          </a:prstGeom>
          <a:noFill/>
          <a:ln>
            <a:noFill/>
          </a:ln>
        </p:spPr>
        <p:txBody>
          <a:bodyPr vert="horz" lIns="91425" tIns="91425" rIns="91425" bIns="91425" rtlCol="0" anchor="t" anchorCtr="0">
            <a:noAutofit/>
          </a:bodyPr>
          <a:lstStyle/>
          <a:p>
            <a:pPr marL="457200" indent="-457200">
              <a:lnSpc>
                <a:spcPct val="100000"/>
              </a:lnSpc>
              <a:spcBef>
                <a:spcPts val="0"/>
              </a:spcBef>
              <a:spcAft>
                <a:spcPts val="0"/>
              </a:spcAft>
              <a:buClr>
                <a:schemeClr val="dk1"/>
              </a:buClr>
              <a:buFont typeface="Arial"/>
              <a:buChar char="•"/>
            </a:pPr>
            <a:r>
              <a:rPr lang="en-US" sz="3200">
                <a:solidFill>
                  <a:schemeClr val="dk1"/>
                </a:solidFill>
                <a:latin typeface="Calibri"/>
                <a:ea typeface="Calibri"/>
                <a:cs typeface="Calibri"/>
                <a:sym typeface="Calibri"/>
              </a:rPr>
              <a:t>Jesus Vigo, “World Backup Day: Best Practices to Back up Your Data,” </a:t>
            </a:r>
            <a:r>
              <a:rPr lang="en-US" sz="3200" i="1">
                <a:solidFill>
                  <a:schemeClr val="dk1"/>
                </a:solidFill>
                <a:latin typeface="Calibri"/>
                <a:ea typeface="Calibri"/>
                <a:cs typeface="Calibri"/>
                <a:sym typeface="Calibri"/>
              </a:rPr>
              <a:t>Tech Republic </a:t>
            </a:r>
            <a:r>
              <a:rPr lang="en-US" sz="3200" u="sng">
                <a:solidFill>
                  <a:schemeClr val="hlink"/>
                </a:solidFill>
                <a:latin typeface="Calibri"/>
                <a:ea typeface="Calibri"/>
                <a:cs typeface="Calibri"/>
                <a:sym typeface="Calibri"/>
                <a:hlinkClick r:id="rId3"/>
              </a:rPr>
              <a:t>http://</a:t>
            </a:r>
            <a:r>
              <a:rPr lang="en-US" sz="3200" u="sng" dirty="0">
                <a:solidFill>
                  <a:schemeClr val="hlink"/>
                </a:solidFill>
                <a:latin typeface="Calibri"/>
                <a:ea typeface="Calibri"/>
                <a:cs typeface="Calibri"/>
                <a:sym typeface="Calibri"/>
                <a:hlinkClick r:id="rId3"/>
              </a:rPr>
              <a:t>www.techrepublic.com/article/world-backup-day-best-practices-to-backup-your-data/</a:t>
            </a:r>
            <a:r>
              <a:rPr lang="en-US" sz="3200" dirty="0">
                <a:solidFill>
                  <a:schemeClr val="dk1"/>
                </a:solidFill>
                <a:latin typeface="Calibri"/>
                <a:ea typeface="Calibri"/>
                <a:cs typeface="Calibri"/>
                <a:sym typeface="Calibri"/>
              </a:rPr>
              <a:t> </a:t>
            </a:r>
          </a:p>
          <a:p>
            <a:pPr marL="457200" indent="-457200">
              <a:lnSpc>
                <a:spcPct val="100000"/>
              </a:lnSpc>
              <a:spcBef>
                <a:spcPts val="640"/>
              </a:spcBef>
              <a:spcAft>
                <a:spcPts val="0"/>
              </a:spcAft>
              <a:buClr>
                <a:schemeClr val="dk1"/>
              </a:buClr>
              <a:buFont typeface="Arial"/>
              <a:buChar char="•"/>
            </a:pPr>
            <a:r>
              <a:rPr lang="en-US" sz="3200" dirty="0">
                <a:solidFill>
                  <a:schemeClr val="dk1"/>
                </a:solidFill>
                <a:latin typeface="Calibri"/>
                <a:ea typeface="Calibri"/>
                <a:cs typeface="Calibri"/>
                <a:sym typeface="Calibri"/>
              </a:rPr>
              <a:t>For general info on archiving and backing up content, see the Personal Digital Archiving resources. </a:t>
            </a:r>
            <a:r>
              <a:rPr lang="en-US" sz="3200" u="sng" dirty="0">
                <a:solidFill>
                  <a:schemeClr val="hlink"/>
                </a:solidFill>
                <a:latin typeface="Calibri"/>
                <a:ea typeface="Calibri"/>
                <a:cs typeface="Calibri"/>
                <a:sym typeface="Calibri"/>
                <a:hlinkClick r:id="rId4"/>
              </a:rPr>
              <a:t>http://digitalpreservation.gov/personalarchiving/</a:t>
            </a:r>
            <a:r>
              <a:rPr lang="en-US" sz="3200" dirty="0">
                <a:solidFill>
                  <a:schemeClr val="dk1"/>
                </a:solidFill>
                <a:latin typeface="Calibri"/>
                <a:ea typeface="Calibri"/>
                <a:cs typeface="Calibri"/>
                <a:sym typeface="Calibri"/>
              </a:rPr>
              <a:t>  </a:t>
            </a:r>
          </a:p>
          <a:p>
            <a:pPr marL="342900" indent="-139700">
              <a:lnSpc>
                <a:spcPct val="100000"/>
              </a:lnSpc>
              <a:spcBef>
                <a:spcPts val="640"/>
              </a:spcBef>
              <a:spcAft>
                <a:spcPts val="0"/>
              </a:spcAft>
              <a:buClr>
                <a:schemeClr val="dk2"/>
              </a:buClr>
              <a:buNone/>
            </a:pPr>
            <a:endParaRPr sz="3200" dirty="0">
              <a:solidFill>
                <a:schemeClr val="dk2"/>
              </a:solidFill>
              <a:latin typeface="Calibri"/>
              <a:ea typeface="Calibri"/>
              <a:cs typeface="Calibri"/>
              <a:sym typeface="Calibri"/>
            </a:endParaRPr>
          </a:p>
        </p:txBody>
      </p:sp>
      <p:sp>
        <p:nvSpPr>
          <p:cNvPr id="2" name="Title 1"/>
          <p:cNvSpPr>
            <a:spLocks noGrp="1"/>
          </p:cNvSpPr>
          <p:nvPr>
            <p:ph type="title"/>
          </p:nvPr>
        </p:nvSpPr>
        <p:spPr/>
        <p:txBody>
          <a:bodyPr/>
          <a:lstStyle/>
          <a:p>
            <a:r>
              <a:rPr lang="en-US" dirty="0"/>
              <a:t>Resources</a:t>
            </a:r>
          </a:p>
        </p:txBody>
      </p:sp>
    </p:spTree>
    <p:extLst>
      <p:ext uri="{BB962C8B-B14F-4D97-AF65-F5344CB8AC3E}">
        <p14:creationId xmlns:p14="http://schemas.microsoft.com/office/powerpoint/2010/main" val="3532972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alphaModFix amt="20000"/>
            <a:extLst>
              <a:ext uri="{28A0092B-C50C-407E-A947-70E740481C1C}">
                <a14:useLocalDpi xmlns:a14="http://schemas.microsoft.com/office/drawing/2010/main"/>
              </a:ext>
            </a:extLst>
          </a:blip>
          <a:stretch>
            <a:fillRect/>
          </a:stretch>
        </p:blipFill>
        <p:spPr>
          <a:xfrm>
            <a:off x="0" y="0"/>
            <a:ext cx="12192000" cy="6712888"/>
          </a:xfrm>
          <a:prstGeom prst="rect">
            <a:avLst/>
          </a:prstGeom>
        </p:spPr>
      </p:pic>
      <p:sp>
        <p:nvSpPr>
          <p:cNvPr id="2" name="Title 1"/>
          <p:cNvSpPr>
            <a:spLocks noGrp="1"/>
          </p:cNvSpPr>
          <p:nvPr>
            <p:ph type="title"/>
          </p:nvPr>
        </p:nvSpPr>
        <p:spPr/>
        <p:txBody>
          <a:bodyPr/>
          <a:lstStyle/>
          <a:p>
            <a:r>
              <a:rPr lang="en-US" dirty="0"/>
              <a:t>Student needs</a:t>
            </a:r>
          </a:p>
        </p:txBody>
      </p:sp>
      <p:sp>
        <p:nvSpPr>
          <p:cNvPr id="3" name="Content Placeholder 2"/>
          <p:cNvSpPr>
            <a:spLocks noGrp="1"/>
          </p:cNvSpPr>
          <p:nvPr>
            <p:ph idx="1"/>
          </p:nvPr>
        </p:nvSpPr>
        <p:spPr/>
        <p:txBody>
          <a:bodyPr>
            <a:normAutofit/>
          </a:bodyPr>
          <a:lstStyle/>
          <a:p>
            <a:r>
              <a:rPr lang="en-US" sz="3200" dirty="0"/>
              <a:t>Training opportunities</a:t>
            </a:r>
          </a:p>
          <a:p>
            <a:r>
              <a:rPr lang="en-US" sz="3200" dirty="0"/>
              <a:t>Relevant examples</a:t>
            </a:r>
          </a:p>
          <a:p>
            <a:r>
              <a:rPr lang="en-US" sz="3200" dirty="0"/>
              <a:t>University “seal of approval”</a:t>
            </a:r>
          </a:p>
          <a:p>
            <a:r>
              <a:rPr lang="en-US" sz="3200" dirty="0"/>
              <a:t>Faith in institutional safety</a:t>
            </a:r>
          </a:p>
          <a:p>
            <a:r>
              <a:rPr lang="en-US" sz="3200" dirty="0"/>
              <a:t>Guidelines and rewards</a:t>
            </a:r>
          </a:p>
        </p:txBody>
      </p:sp>
      <p:sp>
        <p:nvSpPr>
          <p:cNvPr id="4" name="Title 1"/>
          <p:cNvSpPr txBox="1">
            <a:spLocks/>
          </p:cNvSpPr>
          <p:nvPr/>
        </p:nvSpPr>
        <p:spPr>
          <a:xfrm>
            <a:off x="1109004" y="274881"/>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en-US" dirty="0"/>
              <a:t>University needs</a:t>
            </a:r>
          </a:p>
        </p:txBody>
      </p:sp>
      <p:sp>
        <p:nvSpPr>
          <p:cNvPr id="5" name="Content Placeholder 2"/>
          <p:cNvSpPr txBox="1">
            <a:spLocks/>
          </p:cNvSpPr>
          <p:nvPr/>
        </p:nvSpPr>
        <p:spPr>
          <a:xfrm>
            <a:off x="1109004" y="1834012"/>
            <a:ext cx="10058400"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a:r>
              <a:rPr lang="en-US" sz="3200" dirty="0"/>
              <a:t>Training materials</a:t>
            </a:r>
          </a:p>
          <a:p>
            <a:pPr algn="r"/>
            <a:r>
              <a:rPr lang="en-US" sz="3200" dirty="0"/>
              <a:t>Professional demonstrators</a:t>
            </a:r>
          </a:p>
          <a:p>
            <a:pPr algn="r"/>
            <a:r>
              <a:rPr lang="en-US" sz="3200" dirty="0"/>
              <a:t>Branding power</a:t>
            </a:r>
          </a:p>
          <a:p>
            <a:pPr algn="r"/>
            <a:r>
              <a:rPr lang="en-US" sz="3200" dirty="0"/>
              <a:t>Contributions to repository</a:t>
            </a:r>
          </a:p>
          <a:p>
            <a:pPr algn="r"/>
            <a:r>
              <a:rPr lang="en-US" sz="3200" dirty="0"/>
              <a:t>Standards and expectations</a:t>
            </a:r>
          </a:p>
        </p:txBody>
      </p:sp>
      <p:sp>
        <p:nvSpPr>
          <p:cNvPr id="6" name="Rectangle 5"/>
          <p:cNvSpPr/>
          <p:nvPr/>
        </p:nvSpPr>
        <p:spPr>
          <a:xfrm>
            <a:off x="4269218" y="5869094"/>
            <a:ext cx="3653564" cy="369332"/>
          </a:xfrm>
          <a:prstGeom prst="rect">
            <a:avLst/>
          </a:prstGeom>
        </p:spPr>
        <p:txBody>
          <a:bodyPr wrap="none">
            <a:spAutoFit/>
          </a:bodyPr>
          <a:lstStyle/>
          <a:p>
            <a:r>
              <a:rPr lang="en-US" dirty="0">
                <a:solidFill>
                  <a:srgbClr val="111111"/>
                </a:solidFill>
                <a:latin typeface="-apple-system" charset="0"/>
              </a:rPr>
              <a:t>Photo by </a:t>
            </a:r>
            <a:r>
              <a:rPr lang="en-US" dirty="0">
                <a:solidFill>
                  <a:srgbClr val="999999"/>
                </a:solidFill>
                <a:latin typeface="-apple-system" charset="0"/>
                <a:hlinkClick r:id="rId3"/>
              </a:rPr>
              <a:t>Ivars Krutainis</a:t>
            </a:r>
            <a:r>
              <a:rPr lang="en-US" dirty="0">
                <a:solidFill>
                  <a:srgbClr val="111111"/>
                </a:solidFill>
                <a:latin typeface="-apple-system" charset="0"/>
              </a:rPr>
              <a:t> on </a:t>
            </a:r>
            <a:r>
              <a:rPr lang="en-US" dirty="0">
                <a:solidFill>
                  <a:srgbClr val="999999"/>
                </a:solidFill>
                <a:latin typeface="-apple-system" charset="0"/>
                <a:hlinkClick r:id="rId4"/>
              </a:rPr>
              <a:t>Unsplash</a:t>
            </a:r>
            <a:endParaRPr lang="en-US" dirty="0"/>
          </a:p>
        </p:txBody>
      </p:sp>
    </p:spTree>
    <p:extLst>
      <p:ext uri="{BB962C8B-B14F-4D97-AF65-F5344CB8AC3E}">
        <p14:creationId xmlns:p14="http://schemas.microsoft.com/office/powerpoint/2010/main" val="24420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you do to offset these?</a:t>
            </a:r>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US" sz="2800" dirty="0"/>
              <a:t>Identify what content you have that might be valuable to you later</a:t>
            </a:r>
          </a:p>
          <a:p>
            <a:pPr marL="457200" indent="-457200">
              <a:buFont typeface="+mj-lt"/>
              <a:buAutoNum type="arabicPeriod"/>
            </a:pPr>
            <a:r>
              <a:rPr lang="en-US" sz="2800" dirty="0"/>
              <a:t>Manage that content deliberately to ensure its longevity</a:t>
            </a:r>
          </a:p>
          <a:p>
            <a:pPr marL="457200" indent="-457200">
              <a:buFont typeface="+mj-lt"/>
              <a:buAutoNum type="arabicPeriod"/>
            </a:pPr>
            <a:r>
              <a:rPr lang="en-US" sz="2800" dirty="0"/>
              <a:t>Store that content in safe locations where you can reach it </a:t>
            </a:r>
          </a:p>
          <a:p>
            <a:pPr marL="457200" indent="-457200">
              <a:buFont typeface="+mj-lt"/>
              <a:buAutoNum type="arabicPeriod"/>
            </a:pPr>
            <a:r>
              <a:rPr lang="en-US" sz="2800" dirty="0"/>
              <a:t>Use </a:t>
            </a:r>
            <a:r>
              <a:rPr lang="sk-SK" sz="2800" dirty="0"/>
              <a:t> </a:t>
            </a:r>
            <a:r>
              <a:rPr lang="en-US" sz="2800" dirty="0"/>
              <a:t>tools and services to help you protect it</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3269" t="56858" r="16236" b="21686"/>
          <a:stretch/>
        </p:blipFill>
        <p:spPr>
          <a:xfrm>
            <a:off x="2343807" y="4052891"/>
            <a:ext cx="7992669" cy="2274337"/>
          </a:xfrm>
          <a:prstGeom prst="rect">
            <a:avLst/>
          </a:prstGeom>
        </p:spPr>
      </p:pic>
    </p:spTree>
    <p:extLst>
      <p:ext uri="{BB962C8B-B14F-4D97-AF65-F5344CB8AC3E}">
        <p14:creationId xmlns:p14="http://schemas.microsoft.com/office/powerpoint/2010/main" val="489133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i="1" dirty="0"/>
              <a:t>Distributed</a:t>
            </a:r>
            <a:r>
              <a:rPr lang="en-US" dirty="0"/>
              <a:t> Digital Preservation</a:t>
            </a:r>
          </a:p>
        </p:txBody>
      </p:sp>
      <p:sp>
        <p:nvSpPr>
          <p:cNvPr id="3" name="Content Placeholder 2"/>
          <p:cNvSpPr>
            <a:spLocks noGrp="1"/>
          </p:cNvSpPr>
          <p:nvPr>
            <p:ph idx="1"/>
          </p:nvPr>
        </p:nvSpPr>
        <p:spPr>
          <a:xfrm>
            <a:off x="1981200" y="1781501"/>
            <a:ext cx="8229600" cy="4321175"/>
          </a:xfrm>
        </p:spPr>
        <p:txBody>
          <a:bodyPr>
            <a:normAutofit/>
          </a:bodyPr>
          <a:lstStyle/>
          <a:p>
            <a:pPr>
              <a:defRPr/>
            </a:pPr>
            <a:r>
              <a:rPr lang="en-AU" sz="2800" dirty="0"/>
              <a:t>DDP</a:t>
            </a:r>
            <a:r>
              <a:rPr lang="en-US" sz="2800" dirty="0"/>
              <a:t> emphasizes the importance of such factors as content </a:t>
            </a:r>
            <a:r>
              <a:rPr lang="en-US" sz="2800" b="1" i="1" dirty="0"/>
              <a:t>replication</a:t>
            </a:r>
            <a:r>
              <a:rPr lang="en-US" sz="2800" dirty="0"/>
              <a:t>, </a:t>
            </a:r>
            <a:r>
              <a:rPr lang="en-US" sz="2800" b="1" i="1" dirty="0"/>
              <a:t>independence</a:t>
            </a:r>
            <a:r>
              <a:rPr lang="en-US" sz="2800" dirty="0"/>
              <a:t>, and </a:t>
            </a:r>
            <a:r>
              <a:rPr lang="en-US" sz="2800" b="1" i="1" dirty="0"/>
              <a:t>coordination</a:t>
            </a:r>
            <a:r>
              <a:rPr lang="en-US" sz="2800" dirty="0"/>
              <a:t> for ensuring the longevity of digital objects</a:t>
            </a:r>
          </a:p>
          <a:p>
            <a:pPr>
              <a:defRPr/>
            </a:pPr>
            <a:endParaRPr lang="en-US" dirty="0"/>
          </a:p>
          <a:p>
            <a:pPr>
              <a:defRPr/>
            </a:pPr>
            <a:endParaRPr lang="en-US" dirty="0"/>
          </a:p>
        </p:txBody>
      </p:sp>
      <p:sp>
        <p:nvSpPr>
          <p:cNvPr id="4" name="Footer Placeholder 3"/>
          <p:cNvSpPr>
            <a:spLocks noGrp="1"/>
          </p:cNvSpPr>
          <p:nvPr>
            <p:ph type="ftr" sz="quarter" idx="10"/>
          </p:nvPr>
        </p:nvSpPr>
        <p:spPr/>
        <p:txBody>
          <a:bodyPr/>
          <a:lstStyle/>
          <a:p>
            <a:pPr>
              <a:defRPr/>
            </a:pPr>
            <a:r>
              <a:rPr lang="en-US"/>
              <a:t>Skinner 2013</a:t>
            </a:r>
          </a:p>
        </p:txBody>
      </p:sp>
      <p:pic>
        <p:nvPicPr>
          <p:cNvPr id="5" name="Picture 4" descr="DDP.tiff"/>
          <p:cNvPicPr>
            <a:picLocks noChangeAspect="1"/>
          </p:cNvPicPr>
          <p:nvPr/>
        </p:nvPicPr>
        <p:blipFill>
          <a:blip r:embed="rId3" cstate="print"/>
          <a:stretch>
            <a:fillRect/>
          </a:stretch>
        </p:blipFill>
        <p:spPr>
          <a:xfrm>
            <a:off x="2089429" y="2963917"/>
            <a:ext cx="3512585" cy="288032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8" name="TextBox 7"/>
          <p:cNvSpPr txBox="1"/>
          <p:nvPr/>
        </p:nvSpPr>
        <p:spPr>
          <a:xfrm>
            <a:off x="6345621" y="2963917"/>
            <a:ext cx="4246179" cy="2123658"/>
          </a:xfrm>
          <a:prstGeom prst="rect">
            <a:avLst/>
          </a:prstGeom>
          <a:noFill/>
        </p:spPr>
        <p:txBody>
          <a:bodyPr wrap="square" rtlCol="0">
            <a:spAutoFit/>
          </a:bodyPr>
          <a:lstStyle/>
          <a:p>
            <a:pPr>
              <a:defRPr/>
            </a:pPr>
            <a:endParaRPr lang="en-US" dirty="0"/>
          </a:p>
          <a:p>
            <a:pPr marL="119062" indent="0">
              <a:buNone/>
              <a:defRPr/>
            </a:pPr>
            <a:r>
              <a:rPr lang="en-US" sz="2400" dirty="0"/>
              <a:t>Key features:   </a:t>
            </a:r>
          </a:p>
          <a:p>
            <a:pPr marL="404812" indent="-285750">
              <a:buFont typeface="Arial" charset="0"/>
              <a:buChar char="•"/>
              <a:defRPr/>
            </a:pPr>
            <a:r>
              <a:rPr lang="en-US" sz="2400" dirty="0"/>
              <a:t>geographic distribution	     </a:t>
            </a:r>
          </a:p>
          <a:p>
            <a:pPr marL="404812" indent="-285750">
              <a:buFont typeface="Arial" charset="0"/>
              <a:buChar char="•"/>
              <a:defRPr/>
            </a:pPr>
            <a:r>
              <a:rPr lang="en-US" sz="2400" dirty="0"/>
              <a:t>infrastructure heterogeneity    </a:t>
            </a:r>
          </a:p>
          <a:p>
            <a:pPr marL="404812" indent="-285750">
              <a:buFont typeface="Arial" charset="0"/>
              <a:buChar char="•"/>
              <a:defRPr/>
            </a:pPr>
            <a:r>
              <a:rPr lang="en-US" sz="2400" dirty="0"/>
              <a:t> organizational diversity</a:t>
            </a:r>
          </a:p>
          <a:p>
            <a:endParaRPr lang="en-US" dirty="0"/>
          </a:p>
        </p:txBody>
      </p:sp>
    </p:spTree>
    <p:extLst>
      <p:ext uri="{BB962C8B-B14F-4D97-AF65-F5344CB8AC3E}">
        <p14:creationId xmlns:p14="http://schemas.microsoft.com/office/powerpoint/2010/main" val="1403485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tx1"/>
                </a:solidFill>
              </a:rPr>
              <a:t>ETDplus</a:t>
            </a:r>
            <a:r>
              <a:rPr lang="en-US" dirty="0">
                <a:solidFill>
                  <a:schemeClr val="tx1"/>
                </a:solidFill>
              </a:rPr>
              <a:t> team:</a:t>
            </a:r>
          </a:p>
        </p:txBody>
      </p:sp>
      <p:sp>
        <p:nvSpPr>
          <p:cNvPr id="3" name="Content Placeholder 2"/>
          <p:cNvSpPr>
            <a:spLocks noGrp="1"/>
          </p:cNvSpPr>
          <p:nvPr>
            <p:ph idx="1"/>
          </p:nvPr>
        </p:nvSpPr>
        <p:spPr>
          <a:xfrm>
            <a:off x="1746392" y="1481769"/>
            <a:ext cx="10025193" cy="4876800"/>
          </a:xfrm>
        </p:spPr>
        <p:txBody>
          <a:bodyPr numCol="2">
            <a:normAutofit/>
          </a:bodyPr>
          <a:lstStyle/>
          <a:p>
            <a:endParaRPr lang="en-US" dirty="0"/>
          </a:p>
          <a:p>
            <a:r>
              <a:rPr lang="en-US" dirty="0"/>
              <a:t>Educopia Institute</a:t>
            </a:r>
          </a:p>
          <a:p>
            <a:r>
              <a:rPr lang="en-US" dirty="0" err="1"/>
              <a:t>MetaArchive</a:t>
            </a:r>
            <a:r>
              <a:rPr lang="en-US" dirty="0"/>
              <a:t> Cooperative </a:t>
            </a:r>
          </a:p>
          <a:p>
            <a:r>
              <a:rPr lang="en-US" dirty="0"/>
              <a:t>NDLTD</a:t>
            </a:r>
          </a:p>
          <a:p>
            <a:r>
              <a:rPr lang="en-US" dirty="0" err="1"/>
              <a:t>ProQuest</a:t>
            </a:r>
            <a:endParaRPr lang="en-US" dirty="0"/>
          </a:p>
          <a:p>
            <a:r>
              <a:rPr lang="en-US" dirty="0"/>
              <a:t>Carnegie Mellon University</a:t>
            </a:r>
          </a:p>
          <a:p>
            <a:r>
              <a:rPr lang="en-US" dirty="0"/>
              <a:t>Colorado State University</a:t>
            </a:r>
          </a:p>
          <a:p>
            <a:r>
              <a:rPr lang="en-US" dirty="0"/>
              <a:t>HBCU Library Alliance</a:t>
            </a:r>
          </a:p>
          <a:p>
            <a:r>
              <a:rPr lang="en-US" dirty="0"/>
              <a:t>Indiana State University</a:t>
            </a:r>
          </a:p>
          <a:p>
            <a:endParaRPr lang="en-US" dirty="0"/>
          </a:p>
          <a:p>
            <a:endParaRPr lang="en-US" dirty="0"/>
          </a:p>
          <a:p>
            <a:r>
              <a:rPr lang="en-US" dirty="0"/>
              <a:t>Oregon State University</a:t>
            </a:r>
          </a:p>
          <a:p>
            <a:r>
              <a:rPr lang="en-US" dirty="0"/>
              <a:t>Penn State University </a:t>
            </a:r>
          </a:p>
          <a:p>
            <a:r>
              <a:rPr lang="en-US" dirty="0"/>
              <a:t>Purdue University </a:t>
            </a:r>
          </a:p>
          <a:p>
            <a:r>
              <a:rPr lang="en-US" dirty="0"/>
              <a:t>University of Louisville</a:t>
            </a:r>
          </a:p>
          <a:p>
            <a:r>
              <a:rPr lang="en-US" dirty="0"/>
              <a:t>UNC School of Library and Information Science</a:t>
            </a:r>
          </a:p>
          <a:p>
            <a:r>
              <a:rPr lang="en-US" dirty="0"/>
              <a:t>University of North Texas</a:t>
            </a:r>
          </a:p>
          <a:p>
            <a:r>
              <a:rPr lang="en-US" dirty="0"/>
              <a:t>University of Tennessee - Knoxville</a:t>
            </a:r>
          </a:p>
          <a:p>
            <a:r>
              <a:rPr lang="en-US" dirty="0"/>
              <a:t>Virginia Tech University</a:t>
            </a:r>
          </a:p>
          <a:p>
            <a:pPr marL="0" indent="0">
              <a:buNone/>
            </a:pPr>
            <a:r>
              <a:rPr lang="en-US" dirty="0"/>
              <a:t>		</a:t>
            </a:r>
            <a:endParaRPr lang="en-US" sz="1200" dirty="0"/>
          </a:p>
        </p:txBody>
      </p:sp>
      <p:sp>
        <p:nvSpPr>
          <p:cNvPr id="4" name="Slide Number Placeholder 3"/>
          <p:cNvSpPr>
            <a:spLocks noGrp="1"/>
          </p:cNvSpPr>
          <p:nvPr>
            <p:ph type="sldNum" sz="quarter" idx="12"/>
          </p:nvPr>
        </p:nvSpPr>
        <p:spPr/>
        <p:txBody>
          <a:bodyPr/>
          <a:lstStyle/>
          <a:p>
            <a:pPr>
              <a:defRPr/>
            </a:pPr>
            <a:fld id="{3B6B4561-F30F-B54B-9AC2-5FB253D66F6D}" type="slidenum">
              <a:rPr lang="en-US" smtClean="0"/>
              <a:pPr>
                <a:defRPr/>
              </a:pPr>
              <a:t>6</a:t>
            </a:fld>
            <a:endParaRPr lang="en-US"/>
          </a:p>
        </p:txBody>
      </p:sp>
      <p:pic>
        <p:nvPicPr>
          <p:cNvPr id="8" name="Shape 68"/>
          <p:cNvPicPr preferRelativeResize="0">
            <a:picLocks noChangeAspect="1"/>
          </p:cNvPicPr>
          <p:nvPr/>
        </p:nvPicPr>
        <p:blipFill rotWithShape="1">
          <a:blip r:embed="rId3">
            <a:alphaModFix/>
          </a:blip>
          <a:srcRect/>
          <a:stretch/>
        </p:blipFill>
        <p:spPr>
          <a:xfrm>
            <a:off x="40640" y="5800243"/>
            <a:ext cx="1346726" cy="499857"/>
          </a:xfrm>
          <a:prstGeom prst="rect">
            <a:avLst/>
          </a:prstGeom>
          <a:noFill/>
          <a:ln>
            <a:noFill/>
          </a:ln>
        </p:spPr>
      </p:pic>
      <p:pic>
        <p:nvPicPr>
          <p:cNvPr id="9" name="Shape 69"/>
          <p:cNvPicPr preferRelativeResize="0">
            <a:picLocks noChangeAspect="1"/>
          </p:cNvPicPr>
          <p:nvPr/>
        </p:nvPicPr>
        <p:blipFill rotWithShape="1">
          <a:blip r:embed="rId4">
            <a:alphaModFix/>
          </a:blip>
          <a:srcRect/>
          <a:stretch/>
        </p:blipFill>
        <p:spPr>
          <a:xfrm>
            <a:off x="10660558" y="5858108"/>
            <a:ext cx="1383326" cy="415131"/>
          </a:xfrm>
          <a:prstGeom prst="rect">
            <a:avLst/>
          </a:prstGeom>
          <a:noFill/>
          <a:ln>
            <a:noFill/>
          </a:ln>
        </p:spPr>
      </p:pic>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52345" y="5621036"/>
            <a:ext cx="1543234" cy="694087"/>
          </a:xfrm>
          <a:prstGeom prst="rect">
            <a:avLst/>
          </a:prstGeom>
        </p:spPr>
      </p:pic>
      <p:pic>
        <p:nvPicPr>
          <p:cNvPr id="11" name="Picture 10"/>
          <p:cNvPicPr>
            <a:picLocks noChangeAspect="1"/>
          </p:cNvPicPr>
          <p:nvPr/>
        </p:nvPicPr>
        <p:blipFill rotWithShape="1">
          <a:blip r:embed="rId6">
            <a:alphaModFix/>
            <a:extLst>
              <a:ext uri="{28A0092B-C50C-407E-A947-70E740481C1C}">
                <a14:useLocalDpi xmlns:a14="http://schemas.microsoft.com/office/drawing/2010/main"/>
              </a:ext>
            </a:extLst>
          </a:blip>
          <a:srcRect/>
          <a:stretch/>
        </p:blipFill>
        <p:spPr bwMode="auto">
          <a:xfrm>
            <a:off x="8285018" y="0"/>
            <a:ext cx="3906982" cy="1559901"/>
          </a:xfrm>
          <a:prstGeom prst="rect">
            <a:avLst/>
          </a:prstGeom>
          <a:noFill/>
          <a:ln>
            <a:noFill/>
          </a:ln>
          <a:extLst>
            <a:ext uri="{53640926-AAD7-44d8-BBD7-CCE9431645EC}">
              <a14:shadowObscured xmlns="" xmlns:a14="http://schemas.microsoft.com/office/drawing/2010/main"/>
            </a:ext>
          </a:extLst>
        </p:spPr>
      </p:pic>
    </p:spTree>
    <p:extLst>
      <p:ext uri="{BB962C8B-B14F-4D97-AF65-F5344CB8AC3E}">
        <p14:creationId xmlns:p14="http://schemas.microsoft.com/office/powerpoint/2010/main" val="725831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09.png"/>
          <p:cNvPicPr>
            <a:picLocks noChangeAspect="1"/>
          </p:cNvPicPr>
          <p:nvPr/>
        </p:nvPicPr>
        <p:blipFill rotWithShape="1">
          <a:blip r:embed="rId3">
            <a:extLst>
              <a:ext uri="{28A0092B-C50C-407E-A947-70E740481C1C}">
                <a14:useLocalDpi xmlns:a14="http://schemas.microsoft.com/office/drawing/2010/main"/>
              </a:ext>
            </a:extLst>
          </a:blip>
          <a:srcRect/>
          <a:stretch/>
        </p:blipFill>
        <p:spPr bwMode="auto">
          <a:xfrm>
            <a:off x="971062" y="472112"/>
            <a:ext cx="10011507" cy="5763588"/>
          </a:xfrm>
          <a:prstGeom prst="rect">
            <a:avLst/>
          </a:prstGeom>
          <a:ln>
            <a:noFill/>
          </a:ln>
          <a:extLst>
            <a:ext uri="{53640926-AAD7-44d8-BBD7-CCE9431645EC}">
              <a14:shadowObscured xmlns="" xmlns:a14="http://schemas.microsoft.com/office/drawing/2010/main"/>
            </a:ext>
          </a:extLst>
        </p:spPr>
      </p:pic>
      <p:sp>
        <p:nvSpPr>
          <p:cNvPr id="5" name="Rectangle 4"/>
          <p:cNvSpPr/>
          <p:nvPr/>
        </p:nvSpPr>
        <p:spPr>
          <a:xfrm>
            <a:off x="609599" y="6399505"/>
            <a:ext cx="12801600" cy="400110"/>
          </a:xfrm>
          <a:prstGeom prst="rect">
            <a:avLst/>
          </a:prstGeom>
        </p:spPr>
        <p:txBody>
          <a:bodyPr wrap="square">
            <a:spAutoFit/>
          </a:bodyPr>
          <a:lstStyle/>
          <a:p>
            <a:r>
              <a:rPr lang="en-US" sz="2000"/>
              <a:t>Fully 80% of 795 students report they will produce non-text files in their dissertation or thesis research</a:t>
            </a:r>
          </a:p>
        </p:txBody>
      </p:sp>
      <p:sp>
        <p:nvSpPr>
          <p:cNvPr id="6" name="Rectangle 5"/>
          <p:cNvSpPr/>
          <p:nvPr/>
        </p:nvSpPr>
        <p:spPr>
          <a:xfrm>
            <a:off x="1130300" y="2209800"/>
            <a:ext cx="266700" cy="1193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900507" y="1016000"/>
            <a:ext cx="266700" cy="1193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898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4800" dirty="0"/>
              <a:t>The ETD+ Toolkit helps the academic community to train students to ensure the longevity and accessibility of their research outputs.</a:t>
            </a:r>
          </a:p>
          <a:p>
            <a:endParaRPr lang="en-US" dirty="0"/>
          </a:p>
        </p:txBody>
      </p:sp>
      <p:pic>
        <p:nvPicPr>
          <p:cNvPr id="6" name="Picture 5"/>
          <p:cNvPicPr>
            <a:picLocks noChangeAspect="1"/>
          </p:cNvPicPr>
          <p:nvPr/>
        </p:nvPicPr>
        <p:blipFill rotWithShape="1">
          <a:blip r:embed="rId3">
            <a:alphaModFix/>
            <a:extLst>
              <a:ext uri="{28A0092B-C50C-407E-A947-70E740481C1C}">
                <a14:useLocalDpi xmlns:a14="http://schemas.microsoft.com/office/drawing/2010/main"/>
              </a:ext>
            </a:extLst>
          </a:blip>
          <a:srcRect/>
          <a:stretch/>
        </p:blipFill>
        <p:spPr bwMode="auto">
          <a:xfrm>
            <a:off x="8285018" y="0"/>
            <a:ext cx="3906982" cy="1559901"/>
          </a:xfrm>
          <a:prstGeom prst="rect">
            <a:avLst/>
          </a:prstGeom>
          <a:noFill/>
          <a:ln>
            <a:noFill/>
          </a:ln>
          <a:extLst>
            <a:ext uri="{53640926-AAD7-44d8-BBD7-CCE9431645EC}">
              <a14:shadowObscured xmlns="" xmlns:a14="http://schemas.microsoft.com/office/drawing/2010/main"/>
            </a:ext>
          </a:extLst>
        </p:spPr>
      </p:pic>
      <p:pic>
        <p:nvPicPr>
          <p:cNvPr id="4" name="Shape 68"/>
          <p:cNvPicPr preferRelativeResize="0">
            <a:picLocks noChangeAspect="1"/>
          </p:cNvPicPr>
          <p:nvPr/>
        </p:nvPicPr>
        <p:blipFill rotWithShape="1">
          <a:blip r:embed="rId4">
            <a:alphaModFix/>
          </a:blip>
          <a:srcRect/>
          <a:stretch/>
        </p:blipFill>
        <p:spPr>
          <a:xfrm>
            <a:off x="40640" y="5800243"/>
            <a:ext cx="1346726" cy="499857"/>
          </a:xfrm>
          <a:prstGeom prst="rect">
            <a:avLst/>
          </a:prstGeom>
          <a:noFill/>
          <a:ln>
            <a:noFill/>
          </a:ln>
        </p:spPr>
      </p:pic>
      <p:pic>
        <p:nvPicPr>
          <p:cNvPr id="5" name="Shape 69"/>
          <p:cNvPicPr preferRelativeResize="0">
            <a:picLocks noChangeAspect="1"/>
          </p:cNvPicPr>
          <p:nvPr/>
        </p:nvPicPr>
        <p:blipFill rotWithShape="1">
          <a:blip r:embed="rId5">
            <a:alphaModFix/>
          </a:blip>
          <a:srcRect/>
          <a:stretch/>
        </p:blipFill>
        <p:spPr>
          <a:xfrm>
            <a:off x="10660558" y="5858108"/>
            <a:ext cx="1383326" cy="415131"/>
          </a:xfrm>
          <a:prstGeom prst="rect">
            <a:avLst/>
          </a:prstGeom>
          <a:noFill/>
          <a:ln>
            <a:noFill/>
          </a:ln>
        </p:spPr>
      </p:pic>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252345" y="5621036"/>
            <a:ext cx="1543234" cy="694087"/>
          </a:xfrm>
          <a:prstGeom prst="rect">
            <a:avLst/>
          </a:prstGeom>
        </p:spPr>
      </p:pic>
    </p:spTree>
    <p:extLst>
      <p:ext uri="{BB962C8B-B14F-4D97-AF65-F5344CB8AC3E}">
        <p14:creationId xmlns:p14="http://schemas.microsoft.com/office/powerpoint/2010/main" val="1400966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457200" indent="-457200">
              <a:buFont typeface="Arial" panose="020B0604020202020204" pitchFamily="34" charset="0"/>
              <a:buChar char="•"/>
            </a:pPr>
            <a:r>
              <a:rPr lang="en-US" sz="4000" dirty="0"/>
              <a:t>An open set of six modules and evaluation instruments that prepare students to create, store, and maintain their research outputs. </a:t>
            </a:r>
          </a:p>
          <a:p>
            <a:pPr marL="457200" indent="-457200">
              <a:buFont typeface="Arial" panose="020B0604020202020204" pitchFamily="34" charset="0"/>
              <a:buChar char="•"/>
            </a:pPr>
            <a:r>
              <a:rPr lang="en-US" sz="4000" dirty="0"/>
              <a:t>Anyone may freely adopt and adapt this toolkit.  </a:t>
            </a:r>
          </a:p>
          <a:p>
            <a:pPr marL="0" indent="0">
              <a:buNone/>
            </a:pPr>
            <a:r>
              <a:rPr lang="en-US" sz="4000" dirty="0">
                <a:hlinkClick r:id="rId3"/>
              </a:rPr>
              <a:t>http://educopia.org/etdplustoolkit</a:t>
            </a:r>
            <a:r>
              <a:rPr lang="en-US" sz="4000" dirty="0"/>
              <a:t> </a:t>
            </a:r>
          </a:p>
          <a:p>
            <a:pPr marL="457200" indent="-457200">
              <a:buFont typeface="Arial" panose="020B0604020202020204" pitchFamily="34" charset="0"/>
              <a:buChar char="•"/>
            </a:pPr>
            <a:endParaRPr lang="en-US" sz="4000" dirty="0"/>
          </a:p>
        </p:txBody>
      </p:sp>
      <p:pic>
        <p:nvPicPr>
          <p:cNvPr id="4" name="Picture 3"/>
          <p:cNvPicPr>
            <a:picLocks noChangeAspect="1"/>
          </p:cNvPicPr>
          <p:nvPr/>
        </p:nvPicPr>
        <p:blipFill rotWithShape="1">
          <a:blip r:embed="rId4">
            <a:alphaModFix/>
            <a:extLst>
              <a:ext uri="{28A0092B-C50C-407E-A947-70E740481C1C}">
                <a14:useLocalDpi xmlns:a14="http://schemas.microsoft.com/office/drawing/2010/main"/>
              </a:ext>
            </a:extLst>
          </a:blip>
          <a:srcRect/>
          <a:stretch/>
        </p:blipFill>
        <p:spPr bwMode="auto">
          <a:xfrm>
            <a:off x="8285018" y="0"/>
            <a:ext cx="3906982" cy="1559901"/>
          </a:xfrm>
          <a:prstGeom prst="rect">
            <a:avLst/>
          </a:prstGeom>
          <a:noFill/>
          <a:ln>
            <a:noFill/>
          </a:ln>
          <a:extLst>
            <a:ext uri="{53640926-AAD7-44d8-BBD7-CCE9431645EC}">
              <a14:shadowObscured xmlns="" xmlns:a14="http://schemas.microsoft.com/office/drawing/2010/main"/>
            </a:ext>
          </a:extLst>
        </p:spPr>
      </p:pic>
      <p:sp>
        <p:nvSpPr>
          <p:cNvPr id="2" name="Title 1"/>
          <p:cNvSpPr>
            <a:spLocks noGrp="1"/>
          </p:cNvSpPr>
          <p:nvPr>
            <p:ph type="title"/>
          </p:nvPr>
        </p:nvSpPr>
        <p:spPr/>
        <p:txBody>
          <a:bodyPr/>
          <a:lstStyle/>
          <a:p>
            <a:r>
              <a:rPr lang="en-US" dirty="0"/>
              <a:t>What is the Toolkit and who can use it?</a:t>
            </a:r>
          </a:p>
        </p:txBody>
      </p:sp>
      <p:pic>
        <p:nvPicPr>
          <p:cNvPr id="6" name="Shape 68"/>
          <p:cNvPicPr preferRelativeResize="0">
            <a:picLocks noChangeAspect="1"/>
          </p:cNvPicPr>
          <p:nvPr/>
        </p:nvPicPr>
        <p:blipFill rotWithShape="1">
          <a:blip r:embed="rId5">
            <a:alphaModFix/>
          </a:blip>
          <a:srcRect/>
          <a:stretch/>
        </p:blipFill>
        <p:spPr>
          <a:xfrm>
            <a:off x="40640" y="5800243"/>
            <a:ext cx="1346726" cy="499857"/>
          </a:xfrm>
          <a:prstGeom prst="rect">
            <a:avLst/>
          </a:prstGeom>
          <a:noFill/>
          <a:ln>
            <a:noFill/>
          </a:ln>
        </p:spPr>
      </p:pic>
      <p:pic>
        <p:nvPicPr>
          <p:cNvPr id="7" name="Shape 69"/>
          <p:cNvPicPr preferRelativeResize="0">
            <a:picLocks noChangeAspect="1"/>
          </p:cNvPicPr>
          <p:nvPr/>
        </p:nvPicPr>
        <p:blipFill rotWithShape="1">
          <a:blip r:embed="rId6">
            <a:alphaModFix/>
          </a:blip>
          <a:srcRect/>
          <a:stretch/>
        </p:blipFill>
        <p:spPr>
          <a:xfrm>
            <a:off x="10660558" y="5858108"/>
            <a:ext cx="1383326" cy="415131"/>
          </a:xfrm>
          <a:prstGeom prst="rect">
            <a:avLst/>
          </a:prstGeom>
          <a:noFill/>
          <a:ln>
            <a:noFill/>
          </a:ln>
        </p:spPr>
      </p:pic>
      <p:pic>
        <p:nvPicPr>
          <p:cNvPr id="8" name="Picture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252345" y="5621036"/>
            <a:ext cx="1543234" cy="694087"/>
          </a:xfrm>
          <a:prstGeom prst="rect">
            <a:avLst/>
          </a:prstGeom>
        </p:spPr>
      </p:pic>
      <p:pic>
        <p:nvPicPr>
          <p:cNvPr id="9" name="Picture 7">
            <a:extLst>
              <a:ext uri="{FF2B5EF4-FFF2-40B4-BE49-F238E27FC236}">
                <a16:creationId xmlns:a16="http://schemas.microsoft.com/office/drawing/2014/main" id="{91C346D5-1A24-34FC-47C1-88450CADB2B0}"/>
              </a:ext>
            </a:extLst>
          </p:cNvPr>
          <p:cNvPicPr>
            <a:picLocks noChangeAspect="1"/>
          </p:cNvPicPr>
          <p:nvPr/>
        </p:nvPicPr>
        <p:blipFill>
          <a:blip r:embed="rId8"/>
          <a:stretch>
            <a:fillRect/>
          </a:stretch>
        </p:blipFill>
        <p:spPr>
          <a:xfrm>
            <a:off x="9138770" y="4404184"/>
            <a:ext cx="2858960" cy="1007895"/>
          </a:xfrm>
          <a:prstGeom prst="rect">
            <a:avLst/>
          </a:prstGeom>
        </p:spPr>
      </p:pic>
    </p:spTree>
    <p:extLst>
      <p:ext uri="{BB962C8B-B14F-4D97-AF65-F5344CB8AC3E}">
        <p14:creationId xmlns:p14="http://schemas.microsoft.com/office/powerpoint/2010/main" val="1064921934"/>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29426E7603BA240A8AACD82EA9268CE" ma:contentTypeVersion="7" ma:contentTypeDescription="Create a new document." ma:contentTypeScope="" ma:versionID="5752cadaaa2da4ec2a5675ec597b05e0">
  <xsd:schema xmlns:xsd="http://www.w3.org/2001/XMLSchema" xmlns:xs="http://www.w3.org/2001/XMLSchema" xmlns:p="http://schemas.microsoft.com/office/2006/metadata/properties" xmlns:ns2="63ec8510-db9c-45b3-ae51-d0e7924d949f" xmlns:ns3="928572f7-4c26-4a4e-b808-f8c8db9bba11" xmlns:ns4="305fbb0b-c132-4967-bd4a-3f03b9d5ee18" xmlns:ns5="01a18367-5f57-4828-a782-ea134d04b467" targetNamespace="http://schemas.microsoft.com/office/2006/metadata/properties" ma:root="true" ma:fieldsID="12836be1855b7607ca64e7afbf805244" ns2:_="" ns3:_="" ns4:_="" ns5:_="">
    <xsd:import namespace="63ec8510-db9c-45b3-ae51-d0e7924d949f"/>
    <xsd:import namespace="928572f7-4c26-4a4e-b808-f8c8db9bba11"/>
    <xsd:import namespace="305fbb0b-c132-4967-bd4a-3f03b9d5ee18"/>
    <xsd:import namespace="01a18367-5f57-4828-a782-ea134d04b46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Comments" minOccurs="0"/>
                <xsd:element ref="ns2:_x0036__x002f_24TechSupportTrainingRecording"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4:lcf76f155ced4ddcb4097134ff3c332f" minOccurs="0"/>
                <xsd:element ref="ns5: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ec8510-db9c-45b3-ae51-d0e7924d94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Comments" ma:index="14" nillable="true" ma:displayName="Comments" ma:format="Dropdown" ma:internalName="Comments">
      <xsd:simpleType>
        <xsd:restriction base="dms:Text">
          <xsd:maxLength value="255"/>
        </xsd:restriction>
      </xsd:simpleType>
    </xsd:element>
    <xsd:element name="_x0036__x002f_24TechSupportTrainingRecording" ma:index="15" nillable="true" ma:displayName="Links" ma:format="Hyperlink" ma:internalName="_x0036__x002f_24TechSupportTrainingRecording">
      <xsd:complexType>
        <xsd:complexContent>
          <xsd:extension base="dms:URL">
            <xsd:sequence>
              <xsd:element name="Url" type="dms:ValidUrl" minOccurs="0" nillable="true"/>
              <xsd:element name="Description" type="xsd:string" nillable="true"/>
            </xsd:sequence>
          </xsd:extension>
        </xsd:complexContent>
      </xsd:complex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28572f7-4c26-4a4e-b808-f8c8db9bba1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05fbb0b-c132-4967-bd4a-3f03b9d5ee18" elementFormDefault="qualified">
    <xsd:import namespace="http://schemas.microsoft.com/office/2006/documentManagement/types"/>
    <xsd:import namespace="http://schemas.microsoft.com/office/infopath/2007/PartnerControls"/>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3a12c3c9-0c32-41ec-8727-1f7e712bea8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1a18367-5f57-4828-a782-ea134d04b467"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01a18367-5f57-4828-a782-ea134d04b467}" ma:internalName="TaxCatchAll" ma:showField="CatchAllData" ma:web="428f2a26-18a1-46f9-8e07-19c52f1e6d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B840DD6-F131-4B15-AFA1-093C7ECACC76}">
  <ds:schemaRefs>
    <ds:schemaRef ds:uri="http://schemas.microsoft.com/sharepoint/v3/contenttype/forms"/>
  </ds:schemaRefs>
</ds:datastoreItem>
</file>

<file path=customXml/itemProps2.xml><?xml version="1.0" encoding="utf-8"?>
<ds:datastoreItem xmlns:ds="http://schemas.openxmlformats.org/officeDocument/2006/customXml" ds:itemID="{99A11686-257E-464E-BAB9-3A0925D152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ec8510-db9c-45b3-ae51-d0e7924d949f"/>
    <ds:schemaRef ds:uri="928572f7-4c26-4a4e-b808-f8c8db9bba11"/>
    <ds:schemaRef ds:uri="305fbb0b-c132-4967-bd4a-3f03b9d5ee18"/>
    <ds:schemaRef ds:uri="01a18367-5f57-4828-a782-ea134d04b4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Retrospect</Template>
  <TotalTime>106</TotalTime>
  <Words>4588</Words>
  <Application>Microsoft Office PowerPoint</Application>
  <PresentationFormat>Widescreen</PresentationFormat>
  <Paragraphs>359</Paragraphs>
  <Slides>31</Slides>
  <Notes>25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31</vt:i4>
      </vt:variant>
    </vt:vector>
  </HeadingPairs>
  <TitlesOfParts>
    <vt:vector size="45" baseType="lpstr">
      <vt:lpstr>American Typewriter</vt:lpstr>
      <vt:lpstr>-apple-system</vt:lpstr>
      <vt:lpstr>Arial</vt:lpstr>
      <vt:lpstr>Balthazar</vt:lpstr>
      <vt:lpstr>Calibri</vt:lpstr>
      <vt:lpstr>Calibri Light</vt:lpstr>
      <vt:lpstr>Cambria</vt:lpstr>
      <vt:lpstr>Cutive</vt:lpstr>
      <vt:lpstr>Impact</vt:lpstr>
      <vt:lpstr>Noto Sans Symbols</vt:lpstr>
      <vt:lpstr>Permanent Marker</vt:lpstr>
      <vt:lpstr>Quattrocento Sans</vt:lpstr>
      <vt:lpstr>Rokkitt</vt:lpstr>
      <vt:lpstr>Retrospect</vt:lpstr>
      <vt:lpstr>ETD Best Practices   ETD 2022, Novi Sad 8 September 2022 Meinhard Kettler, ProQuest</vt:lpstr>
      <vt:lpstr>Agenda</vt:lpstr>
      <vt:lpstr>Threats to digital content include:</vt:lpstr>
      <vt:lpstr>What can you do to offset these?</vt:lpstr>
      <vt:lpstr>Distributed Digital Preservation</vt:lpstr>
      <vt:lpstr>ETDplus team:</vt:lpstr>
      <vt:lpstr>PowerPoint Presentation</vt:lpstr>
      <vt:lpstr>PowerPoint Presentation</vt:lpstr>
      <vt:lpstr>What is the Toolkit and who can use it?</vt:lpstr>
      <vt:lpstr>PowerPoint Presentation</vt:lpstr>
      <vt:lpstr>Each module includes:</vt:lpstr>
      <vt:lpstr>Data Organization</vt:lpstr>
      <vt:lpstr>Key takeaway</vt:lpstr>
      <vt:lpstr>Structuring your data well helps you to…</vt:lpstr>
      <vt:lpstr>Questions to ask…repeatedly!</vt:lpstr>
      <vt:lpstr>Data organization principles</vt:lpstr>
      <vt:lpstr>File Formats</vt:lpstr>
      <vt:lpstr>Examples of File Formats</vt:lpstr>
      <vt:lpstr>Key Concepts</vt:lpstr>
      <vt:lpstr>Choosing a file format</vt:lpstr>
      <vt:lpstr>File Format Conversions</vt:lpstr>
      <vt:lpstr>PDF-specific advice</vt:lpstr>
      <vt:lpstr>Storage</vt:lpstr>
      <vt:lpstr>Why Storing Copies in Multiple Locations Matters…</vt:lpstr>
      <vt:lpstr>Back-up</vt:lpstr>
      <vt:lpstr>Common storage options</vt:lpstr>
      <vt:lpstr>Storage recommendations</vt:lpstr>
      <vt:lpstr>Preservation</vt:lpstr>
      <vt:lpstr>Managed activities and preservation</vt:lpstr>
      <vt:lpstr>Resources</vt:lpstr>
      <vt:lpstr>Student needs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ETD+ Toolkit</dc:title>
  <dc:creator>Microsoft Office User</dc:creator>
  <cp:lastModifiedBy>Petar Lazarevic</cp:lastModifiedBy>
  <cp:revision>99</cp:revision>
  <cp:lastPrinted>2017-08-09T01:57:36Z</cp:lastPrinted>
  <dcterms:created xsi:type="dcterms:W3CDTF">2017-05-16T16:54:24Z</dcterms:created>
  <dcterms:modified xsi:type="dcterms:W3CDTF">2022-09-08T13:12:01Z</dcterms:modified>
</cp:coreProperties>
</file>