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1" r:id="rId4"/>
    <p:sldMasterId id="2147483674" r:id="rId5"/>
    <p:sldMasterId id="2147483687" r:id="rId6"/>
    <p:sldMasterId id="2147483700" r:id="rId7"/>
    <p:sldMasterId id="2147483713" r:id="rId8"/>
    <p:sldMasterId id="2147483726" r:id="rId9"/>
    <p:sldMasterId id="2147483739" r:id="rId10"/>
    <p:sldMasterId id="2147483752" r:id="rId11"/>
    <p:sldMasterId id="2147483765" r:id="rId12"/>
    <p:sldMasterId id="2147483778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4" r:id="rId41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6" y="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1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0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0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8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9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ubTitle"/>
          </p:nvPr>
        </p:nvSpPr>
        <p:spPr>
          <a:xfrm>
            <a:off x="1523880" y="219420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3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3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_tradnl" sz="18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9"/>
          <p:cNvPicPr/>
          <p:nvPr/>
        </p:nvPicPr>
        <p:blipFill>
          <a:blip r:embed="rId1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70400" y="1716480"/>
            <a:ext cx="8830440" cy="2385720"/>
          </a:xfrm>
          <a:prstGeom prst="rect">
            <a:avLst/>
          </a:prstGeom>
        </p:spPr>
        <p:txBody>
          <a:bodyPr lIns="0" tIns="0" rIns="0" bIns="0">
            <a:normAutofit fontScale="77000"/>
          </a:bodyPr>
          <a:lstStyle/>
          <a:p>
            <a:pPr>
              <a:lnSpc>
                <a:spcPct val="80000"/>
              </a:lnSpc>
            </a:pPr>
            <a:r>
              <a:rPr lang="es-ES_tradnl" sz="11500" b="1" strike="noStrike" cap="all" spc="-1">
                <a:solidFill>
                  <a:srgbClr val="FFFFFF"/>
                </a:solidFill>
                <a:latin typeface="Arial Black"/>
                <a:ea typeface="Arial"/>
              </a:rPr>
              <a:t>Título ponencia</a:t>
            </a:r>
            <a:endParaRPr lang="es-ES_tradnl" sz="11500" b="0" strike="noStrike" spc="-1">
              <a:solidFill>
                <a:srgbClr val="23282D"/>
              </a:solidFill>
              <a:latin typeface="Arial"/>
            </a:endParaRPr>
          </a:p>
        </p:txBody>
      </p:sp>
      <p:pic>
        <p:nvPicPr>
          <p:cNvPr id="2" name="Imagen 11"/>
          <p:cNvPicPr/>
          <p:nvPr/>
        </p:nvPicPr>
        <p:blipFill>
          <a:blip r:embed="rId15"/>
          <a:stretch/>
        </p:blipFill>
        <p:spPr>
          <a:xfrm>
            <a:off x="8816040" y="506880"/>
            <a:ext cx="2664000" cy="353520"/>
          </a:xfrm>
          <a:prstGeom prst="rect">
            <a:avLst/>
          </a:prstGeom>
          <a:ln>
            <a:noFill/>
          </a:ln>
        </p:spPr>
      </p:pic>
      <p:pic>
        <p:nvPicPr>
          <p:cNvPr id="3" name="Imagen 13"/>
          <p:cNvPicPr/>
          <p:nvPr/>
        </p:nvPicPr>
        <p:blipFill>
          <a:blip r:embed="rId16"/>
          <a:stretch/>
        </p:blipFill>
        <p:spPr>
          <a:xfrm>
            <a:off x="820080" y="5758200"/>
            <a:ext cx="5401440" cy="646920"/>
          </a:xfrm>
          <a:prstGeom prst="rect">
            <a:avLst/>
          </a:prstGeom>
          <a:ln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800280" y="781560"/>
            <a:ext cx="8800560" cy="894960"/>
          </a:xfrm>
          <a:prstGeom prst="rect">
            <a:avLst/>
          </a:prstGeom>
        </p:spPr>
        <p:txBody>
          <a:bodyPr lIns="0" anchor="b">
            <a:no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600" b="0" strike="noStrike" cap="all" spc="-1">
                <a:solidFill>
                  <a:srgbClr val="FFFFFF"/>
                </a:solidFill>
                <a:latin typeface="Arial Black"/>
                <a:ea typeface="Arial"/>
              </a:rPr>
              <a:t>SECTOR</a:t>
            </a:r>
            <a:endParaRPr lang="es-ES_tradnl" sz="26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770400" y="4132440"/>
            <a:ext cx="8244000" cy="907200"/>
          </a:xfrm>
          <a:prstGeom prst="rect">
            <a:avLst/>
          </a:prstGeom>
        </p:spPr>
        <p:txBody>
          <a:bodyPr lIns="72000" tIns="0" rIns="0" bIns="0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3200" b="0" strike="noStrike" spc="-1">
                <a:solidFill>
                  <a:srgbClr val="FFFFFF"/>
                </a:solidFill>
                <a:latin typeface="Arial"/>
                <a:ea typeface="Arial"/>
              </a:rPr>
              <a:t>Descriptivo</a:t>
            </a:r>
            <a:endParaRPr lang="es-ES_tradnl" sz="32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Haga clic para modificar el estilo de título del patrón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1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5348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685800" lvl="1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Segundo nivel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  <a:p>
            <a:pPr marL="1143000" lvl="2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000" b="0" strike="noStrike" spc="-1">
                <a:solidFill>
                  <a:srgbClr val="10145D"/>
                </a:solidFill>
                <a:latin typeface="Arial"/>
                <a:ea typeface="Arial"/>
              </a:rPr>
              <a:t>Tercer nivel</a:t>
            </a:r>
            <a:endParaRPr lang="es-ES_tradnl" sz="2000" b="0" strike="noStrike" spc="-1">
              <a:solidFill>
                <a:srgbClr val="10145D"/>
              </a:solidFill>
              <a:latin typeface="Arial"/>
            </a:endParaRPr>
          </a:p>
          <a:p>
            <a:pPr marL="1600200" lvl="3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Cuarto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  <a:p>
            <a:pPr marL="2057400" lvl="4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Quinto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1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5348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685800" lvl="1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Segundo nivel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  <a:p>
            <a:pPr marL="1143000" lvl="2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000" b="0" strike="noStrike" spc="-1">
                <a:solidFill>
                  <a:srgbClr val="10145D"/>
                </a:solidFill>
                <a:latin typeface="Arial"/>
                <a:ea typeface="Arial"/>
              </a:rPr>
              <a:t>Tercer nivel</a:t>
            </a:r>
            <a:endParaRPr lang="es-ES_tradnl" sz="2000" b="0" strike="noStrike" spc="-1">
              <a:solidFill>
                <a:srgbClr val="10145D"/>
              </a:solidFill>
              <a:latin typeface="Arial"/>
            </a:endParaRPr>
          </a:p>
          <a:p>
            <a:pPr marL="1600200" lvl="3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Cuarto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  <a:p>
            <a:pPr marL="2057400" lvl="4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Quinto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79" name="CustomShape 6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204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0" name="Imagen 11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381" name="Imagen 12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n 13"/>
          <p:cNvPicPr/>
          <p:nvPr/>
        </p:nvPicPr>
        <p:blipFill>
          <a:blip r:embed="rId1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523880" y="2194200"/>
            <a:ext cx="9143640" cy="2387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_tradnl" sz="5000" b="1" strike="noStrike" spc="-1">
                <a:solidFill>
                  <a:srgbClr val="FFFFFF"/>
                </a:solidFill>
                <a:latin typeface="Arial Black"/>
                <a:ea typeface="Arial"/>
              </a:rPr>
              <a:t>Texto despedida</a:t>
            </a:r>
            <a:endParaRPr lang="es-ES_tradnl" sz="5000" b="0" strike="noStrike" spc="-1">
              <a:solidFill>
                <a:srgbClr val="23282D"/>
              </a:solidFill>
              <a:latin typeface="Arial"/>
            </a:endParaRPr>
          </a:p>
        </p:txBody>
      </p:sp>
      <p:pic>
        <p:nvPicPr>
          <p:cNvPr id="420" name="Imagen 8"/>
          <p:cNvPicPr/>
          <p:nvPr/>
        </p:nvPicPr>
        <p:blipFill>
          <a:blip r:embed="rId15"/>
          <a:stretch/>
        </p:blipFill>
        <p:spPr>
          <a:xfrm>
            <a:off x="4723920" y="684720"/>
            <a:ext cx="2743560" cy="363960"/>
          </a:xfrm>
          <a:prstGeom prst="rect">
            <a:avLst/>
          </a:prstGeom>
          <a:ln>
            <a:noFill/>
          </a:ln>
        </p:spPr>
      </p:pic>
      <p:pic>
        <p:nvPicPr>
          <p:cNvPr id="421" name="Imagen 10"/>
          <p:cNvPicPr/>
          <p:nvPr/>
        </p:nvPicPr>
        <p:blipFill>
          <a:blip r:embed="rId16"/>
          <a:stretch/>
        </p:blipFill>
        <p:spPr>
          <a:xfrm>
            <a:off x="3395160" y="5758200"/>
            <a:ext cx="5401440" cy="646920"/>
          </a:xfrm>
          <a:prstGeom prst="rect">
            <a:avLst/>
          </a:prstGeom>
          <a:ln>
            <a:noFill/>
          </a:ln>
        </p:spPr>
      </p:pic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1800" b="0" strike="noStrike" spc="-1">
                <a:solidFill>
                  <a:srgbClr val="10145D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_tradnl" sz="1800" b="0" strike="noStrike" spc="-1">
                <a:solidFill>
                  <a:srgbClr val="10145D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490000" y="1460880"/>
            <a:ext cx="5326560" cy="21088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4000" b="1" strike="noStrike" spc="-1">
                <a:solidFill>
                  <a:srgbClr val="0D3DFF"/>
                </a:solidFill>
                <a:latin typeface="Arial Black"/>
                <a:ea typeface="Arial"/>
              </a:rPr>
              <a:t>¡Hola!</a:t>
            </a:r>
            <a:br/>
            <a:r>
              <a:rPr lang="es-ES" sz="4000" b="1" strike="noStrike" spc="-1">
                <a:solidFill>
                  <a:srgbClr val="0D3DFF"/>
                </a:solidFill>
                <a:latin typeface="Arial Black"/>
                <a:ea typeface="Arial"/>
              </a:rPr>
              <a:t>Mi nombre es…</a:t>
            </a:r>
            <a:endParaRPr lang="es-ES_tradnl" sz="40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490000" y="3764160"/>
            <a:ext cx="5326560" cy="14522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_tradnl" sz="2400" b="0" strike="noStrike" spc="-1">
                <a:solidFill>
                  <a:srgbClr val="10145D"/>
                </a:solidFill>
                <a:latin typeface="Arial"/>
                <a:ea typeface="Arial"/>
              </a:rPr>
              <a:t>Mi labor profesional se centra en…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1446840" y="1460880"/>
            <a:ext cx="3749760" cy="3755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23282D"/>
                </a:solidFill>
                <a:latin typeface="Arial"/>
                <a:ea typeface="Arial"/>
              </a:rPr>
              <a:t>Haga clic en el icono para agregar una imagen</a:t>
            </a:r>
            <a:endParaRPr lang="es-ES_tradnl" sz="32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5" name="CustomShape 4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004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" name="Imagen 6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47" name="Imagen 5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1960" y="1460880"/>
            <a:ext cx="10515240" cy="21088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s-ES_tradnl" sz="5400" b="1" strike="noStrike" spc="-1">
                <a:solidFill>
                  <a:srgbClr val="0D3DFF"/>
                </a:solidFill>
                <a:latin typeface="Arial Black"/>
                <a:ea typeface="Arial"/>
              </a:rPr>
              <a:t>Section</a:t>
            </a:r>
            <a:endParaRPr lang="es-ES_tradnl" sz="5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831960" y="3764160"/>
            <a:ext cx="10515240" cy="14522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004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7" name="Imagen 7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88" name="Imagen 8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body"/>
          </p:nvPr>
        </p:nvSpPr>
        <p:spPr>
          <a:xfrm>
            <a:off x="2538360" y="4591440"/>
            <a:ext cx="6272640" cy="64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1" strike="noStrike" spc="-1">
                <a:solidFill>
                  <a:srgbClr val="0D3DFF"/>
                </a:solidFill>
                <a:latin typeface="Arial"/>
                <a:ea typeface="Arial"/>
              </a:rPr>
              <a:t>Autor de la cita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2538360" y="1179360"/>
            <a:ext cx="5752080" cy="29077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200" b="1" strike="noStrike" spc="-1">
                <a:solidFill>
                  <a:srgbClr val="2041F7"/>
                </a:solidFill>
                <a:latin typeface="Arial Black"/>
                <a:ea typeface="Arial"/>
              </a:rPr>
              <a:t>Haga clic para modificar el estilo de título del patrón</a:t>
            </a:r>
            <a:endParaRPr lang="es-ES_tradnl" sz="42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204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8" name="Imagen 8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129" name="Imagen 10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  <p:sp>
        <p:nvSpPr>
          <p:cNvPr id="130" name="CustomShape 4"/>
          <p:cNvSpPr/>
          <p:nvPr/>
        </p:nvSpPr>
        <p:spPr>
          <a:xfrm>
            <a:off x="1365120" y="1500480"/>
            <a:ext cx="1288080" cy="14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15000" b="1" strike="noStrike" spc="-1">
                <a:solidFill>
                  <a:srgbClr val="99B9F7"/>
                </a:solidFill>
                <a:latin typeface="Arial Black"/>
                <a:ea typeface="Arial"/>
              </a:rPr>
              <a:t>“</a:t>
            </a:r>
            <a:endParaRPr lang="es-ES" sz="15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68709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23282D"/>
                </a:solidFill>
                <a:latin typeface="Arial"/>
                <a:ea typeface="Arial"/>
              </a:rPr>
              <a:t>Haga clic en el icono para agregar una imagen</a:t>
            </a:r>
            <a:endParaRPr lang="es-ES_tradnl" sz="32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title"/>
          </p:nvPr>
        </p:nvSpPr>
        <p:spPr>
          <a:xfrm>
            <a:off x="838080" y="210348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trike="noStrike" spc="-1">
                <a:solidFill>
                  <a:srgbClr val="FFFFFF"/>
                </a:solidFill>
                <a:latin typeface="Arial Black"/>
                <a:ea typeface="Arial"/>
              </a:rPr>
              <a:t>Haga clic para modificar el estilo de título del patrón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204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0" name="Imagen 10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171" name="Imagen 11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n 7"/>
          <p:cNvPicPr/>
          <p:nvPr/>
        </p:nvPicPr>
        <p:blipFill>
          <a:blip r:embed="rId1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831960" y="2374560"/>
            <a:ext cx="10515240" cy="210888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sz="5600" b="1" strike="noStrike" cap="all" spc="-1">
                <a:solidFill>
                  <a:srgbClr val="FFFFFF"/>
                </a:solidFill>
                <a:latin typeface="Arial Black"/>
                <a:ea typeface="Arial"/>
              </a:rPr>
              <a:t>MENSAJE PRINCIPAL</a:t>
            </a:r>
            <a:endParaRPr lang="es-ES_tradnl" sz="5600" b="0" strike="noStrike" spc="-1">
              <a:solidFill>
                <a:srgbClr val="23282D"/>
              </a:solidFill>
              <a:latin typeface="Arial"/>
            </a:endParaRPr>
          </a:p>
        </p:txBody>
      </p:sp>
      <p:pic>
        <p:nvPicPr>
          <p:cNvPr id="210" name="Imagen 4"/>
          <p:cNvPicPr/>
          <p:nvPr/>
        </p:nvPicPr>
        <p:blipFill>
          <a:blip r:embed="rId15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211" name="Imagen 6"/>
          <p:cNvPicPr/>
          <p:nvPr/>
        </p:nvPicPr>
        <p:blipFill>
          <a:blip r:embed="rId16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1800" b="0" strike="noStrike" spc="-1">
                <a:solidFill>
                  <a:srgbClr val="10145D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_tradnl" sz="1800" b="0" strike="noStrike" spc="-1">
                <a:solidFill>
                  <a:srgbClr val="10145D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_tradnl" sz="2000" b="0" strike="noStrike" spc="-1">
                <a:solidFill>
                  <a:srgbClr val="10145D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6057720" cy="61902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23282D"/>
                </a:solidFill>
                <a:latin typeface="Arial"/>
                <a:ea typeface="Arial"/>
              </a:rPr>
              <a:t>Haga clic en el icono para agregar una imagen</a:t>
            </a:r>
            <a:endParaRPr lang="es-ES_tradnl" sz="32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title"/>
          </p:nvPr>
        </p:nvSpPr>
        <p:spPr>
          <a:xfrm>
            <a:off x="6426720" y="574920"/>
            <a:ext cx="5181120" cy="1473480"/>
          </a:xfrm>
          <a:prstGeom prst="rect">
            <a:avLst/>
          </a:prstGeom>
        </p:spPr>
        <p:txBody>
          <a:bodyPr anchor="ctr">
            <a:normAutofit fontScale="65000"/>
          </a:bodyPr>
          <a:lstStyle/>
          <a:p>
            <a:pPr>
              <a:lnSpc>
                <a:spcPct val="100000"/>
              </a:lnSpc>
            </a:pPr>
            <a:r>
              <a:rPr lang="es-E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Haga clic para modificar el estilo de título del patrón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6426720" y="2122560"/>
            <a:ext cx="5181120" cy="36860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685800" lvl="1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Segundo nivel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  <a:p>
            <a:pPr marL="1143000" lvl="2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000" b="0" strike="noStrike" spc="-1">
                <a:solidFill>
                  <a:srgbClr val="10145D"/>
                </a:solidFill>
                <a:latin typeface="Arial"/>
                <a:ea typeface="Arial"/>
              </a:rPr>
              <a:t>Tercer nivel</a:t>
            </a:r>
            <a:endParaRPr lang="es-ES_tradnl" sz="2000" b="0" strike="noStrike" spc="-1">
              <a:solidFill>
                <a:srgbClr val="10145D"/>
              </a:solidFill>
              <a:latin typeface="Arial"/>
            </a:endParaRPr>
          </a:p>
          <a:p>
            <a:pPr marL="1600200" lvl="3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Cuarto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  <a:p>
            <a:pPr marL="2057400" lvl="4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Quinto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52" name="CustomShape 4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204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3" name="Imagen 9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254" name="Imagen 10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body"/>
          </p:nvPr>
        </p:nvSpPr>
        <p:spPr>
          <a:xfrm>
            <a:off x="6119280" y="0"/>
            <a:ext cx="6061320" cy="61902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23282D"/>
                </a:solidFill>
                <a:latin typeface="Arial"/>
                <a:ea typeface="Arial"/>
              </a:rPr>
              <a:t>Haga clic en el icono para agregar una imagen</a:t>
            </a:r>
            <a:endParaRPr lang="es-ES_tradnl" sz="32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title"/>
          </p:nvPr>
        </p:nvSpPr>
        <p:spPr>
          <a:xfrm>
            <a:off x="476280" y="465840"/>
            <a:ext cx="5181120" cy="1473480"/>
          </a:xfrm>
          <a:prstGeom prst="rect">
            <a:avLst/>
          </a:prstGeom>
        </p:spPr>
        <p:txBody>
          <a:bodyPr anchor="ctr">
            <a:normAutofit fontScale="65000"/>
          </a:bodyPr>
          <a:lstStyle/>
          <a:p>
            <a:pPr>
              <a:lnSpc>
                <a:spcPct val="100000"/>
              </a:lnSpc>
            </a:pPr>
            <a:r>
              <a:rPr lang="es-E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Haga clic para modificar el estilo de título del patrón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476280" y="2022120"/>
            <a:ext cx="5181120" cy="36860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685800" lvl="1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Segundo nivel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  <a:p>
            <a:pPr marL="1143000" lvl="2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000" b="0" strike="noStrike" spc="-1">
                <a:solidFill>
                  <a:srgbClr val="10145D"/>
                </a:solidFill>
                <a:latin typeface="Arial"/>
                <a:ea typeface="Arial"/>
              </a:rPr>
              <a:t>Tercer nivel</a:t>
            </a:r>
            <a:endParaRPr lang="es-ES_tradnl" sz="2000" b="0" strike="noStrike" spc="-1">
              <a:solidFill>
                <a:srgbClr val="10145D"/>
              </a:solidFill>
              <a:latin typeface="Arial"/>
            </a:endParaRPr>
          </a:p>
          <a:p>
            <a:pPr marL="1600200" lvl="3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Cuarto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  <a:p>
            <a:pPr marL="2057400" lvl="4" indent="-228240">
              <a:lnSpc>
                <a:spcPct val="12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Quinto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204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5" name="Imagen 10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296" name="Imagen 11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Haga clic para modificar el estilo de título del patrón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838080" y="1690560"/>
            <a:ext cx="10515240" cy="42235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Haga clic para modificar los estilos de texto del patrón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685800" lvl="1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Segundo nivel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  <a:p>
            <a:pPr marL="1143000" lvl="2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000" b="0" strike="noStrike" spc="-1">
                <a:solidFill>
                  <a:srgbClr val="10145D"/>
                </a:solidFill>
                <a:latin typeface="Arial"/>
                <a:ea typeface="Arial"/>
              </a:rPr>
              <a:t>Tercer nivel</a:t>
            </a:r>
            <a:endParaRPr lang="es-ES_tradnl" sz="2000" b="0" strike="noStrike" spc="-1">
              <a:solidFill>
                <a:srgbClr val="10145D"/>
              </a:solidFill>
              <a:latin typeface="Arial"/>
            </a:endParaRPr>
          </a:p>
          <a:p>
            <a:pPr marL="1600200" lvl="3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Cuarto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  <a:p>
            <a:pPr marL="2057400" lvl="4" indent="-228240">
              <a:lnSpc>
                <a:spcPct val="130000"/>
              </a:lnSpc>
              <a:spcBef>
                <a:spcPts val="499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1800" b="0" strike="noStrike" spc="-1">
                <a:solidFill>
                  <a:srgbClr val="10145D"/>
                </a:solidFill>
                <a:latin typeface="Arial"/>
                <a:ea typeface="Arial"/>
              </a:rPr>
              <a:t>Quinto nivel</a:t>
            </a:r>
            <a:endParaRPr lang="es-ES_tradnl" sz="1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0" y="6176880"/>
            <a:ext cx="12191760" cy="680760"/>
          </a:xfrm>
          <a:prstGeom prst="rect">
            <a:avLst/>
          </a:prstGeom>
          <a:solidFill>
            <a:srgbClr val="204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6" name="Imagen 8"/>
          <p:cNvPicPr/>
          <p:nvPr/>
        </p:nvPicPr>
        <p:blipFill>
          <a:blip r:embed="rId14"/>
          <a:stretch/>
        </p:blipFill>
        <p:spPr>
          <a:xfrm>
            <a:off x="537840" y="6365520"/>
            <a:ext cx="2354040" cy="312480"/>
          </a:xfrm>
          <a:prstGeom prst="rect">
            <a:avLst/>
          </a:prstGeom>
          <a:ln>
            <a:noFill/>
          </a:ln>
        </p:spPr>
      </p:pic>
      <p:pic>
        <p:nvPicPr>
          <p:cNvPr id="337" name="Imagen 9"/>
          <p:cNvPicPr/>
          <p:nvPr/>
        </p:nvPicPr>
        <p:blipFill>
          <a:blip r:embed="rId15"/>
          <a:stretch/>
        </p:blipFill>
        <p:spPr>
          <a:xfrm>
            <a:off x="9869400" y="6325560"/>
            <a:ext cx="1784160" cy="3834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770400" y="1716480"/>
            <a:ext cx="8955360" cy="2385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32000"/>
          </a:bodyPr>
          <a:lstStyle/>
          <a:p>
            <a:pPr>
              <a:lnSpc>
                <a:spcPct val="80000"/>
              </a:lnSpc>
            </a:pPr>
            <a:r>
              <a:rPr lang="es-ES" sz="11500" b="1" strike="noStrike" cap="all" spc="-1">
                <a:solidFill>
                  <a:srgbClr val="FFFFFF"/>
                </a:solidFill>
                <a:latin typeface="Arial Black"/>
                <a:ea typeface="Arial"/>
              </a:rPr>
              <a:t>PROYECTO</a:t>
            </a:r>
            <a:br/>
            <a:r>
              <a:rPr lang="es-ES" sz="11500" b="1" strike="noStrike" cap="all" spc="-1">
                <a:solidFill>
                  <a:srgbClr val="FFFFFF"/>
                </a:solidFill>
                <a:latin typeface="Arial Black"/>
                <a:ea typeface="Arial"/>
              </a:rPr>
              <a:t>aitana-MOVEC</a:t>
            </a:r>
            <a:endParaRPr lang="es-ES_tradnl" sz="115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60" name="TextShape 2"/>
          <p:cNvSpPr txBox="1"/>
          <p:nvPr/>
        </p:nvSpPr>
        <p:spPr>
          <a:xfrm>
            <a:off x="800280" y="781560"/>
            <a:ext cx="8800560" cy="894960"/>
          </a:xfrm>
          <a:prstGeom prst="rect">
            <a:avLst/>
          </a:prstGeom>
          <a:noFill/>
          <a:ln>
            <a:noFill/>
          </a:ln>
        </p:spPr>
        <p:txBody>
          <a:bodyPr lIns="0" anchor="b">
            <a:no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600" b="0" strike="noStrike" cap="all" spc="-1">
                <a:solidFill>
                  <a:srgbClr val="FFFFFF"/>
                </a:solidFill>
                <a:latin typeface="Arial Black"/>
                <a:ea typeface="Arial"/>
              </a:rPr>
              <a:t>SECTOR industria tic</a:t>
            </a:r>
            <a:endParaRPr lang="es-ES_tradnl" sz="26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770400" y="3412440"/>
            <a:ext cx="8244000" cy="907200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>
            <a:normAutofit fontScale="4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3200" b="0" strike="noStrike" spc="-1">
                <a:solidFill>
                  <a:srgbClr val="FFFFFF"/>
                </a:solidFill>
                <a:latin typeface="Arial"/>
                <a:ea typeface="Arial"/>
              </a:rPr>
              <a:t>Entorno estandarizado de trabajo para proyectos de aprendizaje automático y reconocimiento de patrones</a:t>
            </a:r>
            <a:endParaRPr lang="es-ES_tradnl" sz="32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6426720" y="574920"/>
            <a:ext cx="5181120" cy="1473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VENTAJAS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84" name="TextShape 2"/>
          <p:cNvSpPr txBox="1"/>
          <p:nvPr/>
        </p:nvSpPr>
        <p:spPr>
          <a:xfrm>
            <a:off x="6426720" y="2122560"/>
            <a:ext cx="5181120" cy="3686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0000"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La principal ventaja de AITANA es que flexibiliza y facilita la experimentación y desarrollo formal de modelos IA hasta su puesta en producción, acompañando al usuario en todas las fases de un proyecto ML.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pic>
        <p:nvPicPr>
          <p:cNvPr id="485" name="Imagen 6"/>
          <p:cNvPicPr/>
          <p:nvPr/>
        </p:nvPicPr>
        <p:blipFill>
          <a:blip r:embed="rId2"/>
          <a:stretch/>
        </p:blipFill>
        <p:spPr>
          <a:xfrm>
            <a:off x="385920" y="643320"/>
            <a:ext cx="5503680" cy="507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831960" y="1460880"/>
            <a:ext cx="10515240" cy="2108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0D3DFF"/>
                </a:solidFill>
                <a:latin typeface="Arial Black"/>
                <a:ea typeface="Arial"/>
              </a:rPr>
              <a:t>Sección 2</a:t>
            </a:r>
            <a:endParaRPr lang="es-ES_tradnl" sz="5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87" name="TextShape 2"/>
          <p:cNvSpPr txBox="1"/>
          <p:nvPr/>
        </p:nvSpPr>
        <p:spPr>
          <a:xfrm>
            <a:off x="831960" y="3764160"/>
            <a:ext cx="10515240" cy="1452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0" strike="noStrike" spc="-1">
                <a:solidFill>
                  <a:srgbClr val="10145D"/>
                </a:solidFill>
                <a:latin typeface="Arial"/>
                <a:ea typeface="Arial"/>
              </a:rPr>
              <a:t>Presentación de la herramienta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agen 4"/>
          <p:cNvPicPr/>
          <p:nvPr/>
        </p:nvPicPr>
        <p:blipFill>
          <a:blip r:embed="rId2"/>
          <a:stretch/>
        </p:blipFill>
        <p:spPr>
          <a:xfrm>
            <a:off x="0" y="0"/>
            <a:ext cx="12189960" cy="5897880"/>
          </a:xfrm>
          <a:prstGeom prst="rect">
            <a:avLst/>
          </a:prstGeom>
          <a:ln>
            <a:noFill/>
          </a:ln>
        </p:spPr>
      </p:pic>
      <p:sp>
        <p:nvSpPr>
          <p:cNvPr id="489" name="TextShape 1"/>
          <p:cNvSpPr txBox="1"/>
          <p:nvPr/>
        </p:nvSpPr>
        <p:spPr>
          <a:xfrm>
            <a:off x="410400" y="48956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Proyectos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5898960"/>
          </a:xfrm>
          <a:prstGeom prst="rect">
            <a:avLst/>
          </a:prstGeom>
          <a:ln>
            <a:noFill/>
          </a:ln>
        </p:spPr>
      </p:pic>
      <p:sp>
        <p:nvSpPr>
          <p:cNvPr id="491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Dashboard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5898960"/>
          </a:xfrm>
          <a:prstGeom prst="rect">
            <a:avLst/>
          </a:prstGeom>
          <a:ln>
            <a:noFill/>
          </a:ln>
        </p:spPr>
      </p:pic>
      <p:sp>
        <p:nvSpPr>
          <p:cNvPr id="493" name="TextShape 1"/>
          <p:cNvSpPr txBox="1"/>
          <p:nvPr/>
        </p:nvSpPr>
        <p:spPr>
          <a:xfrm>
            <a:off x="40968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Datasets &amp; EDA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grpSp>
        <p:nvGrpSpPr>
          <p:cNvPr id="494" name="Group 2"/>
          <p:cNvGrpSpPr/>
          <p:nvPr/>
        </p:nvGrpSpPr>
        <p:grpSpPr>
          <a:xfrm>
            <a:off x="9288000" y="-167040"/>
            <a:ext cx="2905560" cy="2759040"/>
            <a:chOff x="9288000" y="-167040"/>
            <a:chExt cx="2905560" cy="2759040"/>
          </a:xfrm>
        </p:grpSpPr>
        <p:pic>
          <p:nvPicPr>
            <p:cNvPr id="495" name="Imagen 148" descr="Diagrama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9329040" y="-7920"/>
              <a:ext cx="2864520" cy="2547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6" name="CustomShape 3"/>
            <p:cNvSpPr/>
            <p:nvPr/>
          </p:nvSpPr>
          <p:spPr>
            <a:xfrm>
              <a:off x="9288720" y="1352160"/>
              <a:ext cx="2903040" cy="123984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497" name="CustomShape 4"/>
            <p:cNvSpPr/>
            <p:nvPr/>
          </p:nvSpPr>
          <p:spPr>
            <a:xfrm>
              <a:off x="9288000" y="-167040"/>
              <a:ext cx="1096200" cy="151848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498" name="Group 5"/>
          <p:cNvGrpSpPr/>
          <p:nvPr/>
        </p:nvGrpSpPr>
        <p:grpSpPr>
          <a:xfrm>
            <a:off x="4704120" y="1800000"/>
            <a:ext cx="6311880" cy="3047400"/>
            <a:chOff x="4704120" y="1800000"/>
            <a:chExt cx="6311880" cy="3047400"/>
          </a:xfrm>
        </p:grpSpPr>
        <p:sp>
          <p:nvSpPr>
            <p:cNvPr id="499" name="CustomShape 6"/>
            <p:cNvSpPr/>
            <p:nvPr/>
          </p:nvSpPr>
          <p:spPr>
            <a:xfrm>
              <a:off x="4847400" y="1800000"/>
              <a:ext cx="5527800" cy="323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108000" algn="just">
                <a:lnSpc>
                  <a:spcPct val="100000"/>
                </a:lnSpc>
                <a:spcBef>
                  <a:spcPts val="1417"/>
                </a:spcBef>
              </a:pPr>
              <a:r>
                <a:rPr lang="es-ES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Adquisición de datos y EDA:</a:t>
              </a:r>
              <a:endParaRPr lang="es-ES" sz="2000" b="0" strike="noStrike" spc="-1">
                <a:latin typeface="Arial"/>
              </a:endParaRPr>
            </a:p>
            <a:p>
              <a:pPr marL="108000" algn="just">
                <a:lnSpc>
                  <a:spcPct val="100000"/>
                </a:lnSpc>
                <a:spcBef>
                  <a:spcPts val="1417"/>
                </a:spcBef>
              </a:pPr>
              <a:endParaRPr lang="es-ES" sz="2000" b="0" strike="noStrike" spc="-1">
                <a:latin typeface="Arial"/>
              </a:endParaRPr>
            </a:p>
          </p:txBody>
        </p:sp>
        <p:pic>
          <p:nvPicPr>
            <p:cNvPr id="500" name="Imagen 12" descr="Logotipo&#10;&#10;Descripción generada automáticamente"/>
            <p:cNvPicPr/>
            <p:nvPr/>
          </p:nvPicPr>
          <p:blipFill>
            <a:blip r:embed="rId4"/>
            <a:stretch/>
          </p:blipFill>
          <p:spPr>
            <a:xfrm>
              <a:off x="4704120" y="3663360"/>
              <a:ext cx="2742840" cy="559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1" name="CustomShape 7"/>
            <p:cNvSpPr/>
            <p:nvPr/>
          </p:nvSpPr>
          <p:spPr>
            <a:xfrm>
              <a:off x="8407800" y="3660480"/>
              <a:ext cx="2284560" cy="11869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ES" sz="1200" b="0" i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dataset = Dataset.load("id")</a:t>
              </a:r>
              <a:br/>
              <a:r>
                <a:rPr lang="es-ES" sz="1200" b="0" i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dataset.X_train</a:t>
              </a:r>
              <a:br/>
              <a:r>
                <a:rPr lang="es-ES" sz="1200" b="0" i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dataset.y_train</a:t>
              </a:r>
              <a:br/>
              <a:r>
                <a:rPr lang="es-ES" sz="1200" b="0" i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dataset.X_val</a:t>
              </a:r>
              <a:endParaRPr lang="es-ES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s-ES" sz="1200" b="0" i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dataset.y_val</a:t>
              </a:r>
              <a:br/>
              <a:r>
                <a:rPr lang="es-ES" sz="1200" b="0" i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...</a:t>
              </a:r>
              <a:endParaRPr lang="es-ES" sz="1200" b="0" strike="noStrike" spc="-1">
                <a:latin typeface="Arial"/>
              </a:endParaRPr>
            </a:p>
          </p:txBody>
        </p:sp>
        <p:sp>
          <p:nvSpPr>
            <p:cNvPr id="502" name="CustomShape 8"/>
            <p:cNvSpPr/>
            <p:nvPr/>
          </p:nvSpPr>
          <p:spPr>
            <a:xfrm>
              <a:off x="4947120" y="2168640"/>
              <a:ext cx="583524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Optimización de datos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​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503" name="CustomShape 9"/>
            <p:cNvSpPr/>
            <p:nvPr/>
          </p:nvSpPr>
          <p:spPr>
            <a:xfrm>
              <a:off x="4947120" y="2510280"/>
              <a:ext cx="561924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Carga de datos simple y preparada para ML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​​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504" name="CustomShape 10"/>
            <p:cNvSpPr/>
            <p:nvPr/>
          </p:nvSpPr>
          <p:spPr>
            <a:xfrm>
              <a:off x="4947120" y="2878560"/>
              <a:ext cx="606888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Herramientas de exploración preconfiguradas</a:t>
              </a:r>
              <a:endParaRPr lang="es-ES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89960" cy="5897880"/>
          </a:xfrm>
          <a:prstGeom prst="rect">
            <a:avLst/>
          </a:prstGeom>
          <a:ln>
            <a:noFill/>
          </a:ln>
        </p:spPr>
      </p:pic>
      <p:sp>
        <p:nvSpPr>
          <p:cNvPr id="506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Datasets &amp; EDA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4"/>
          <p:cNvPicPr/>
          <p:nvPr/>
        </p:nvPicPr>
        <p:blipFill>
          <a:blip r:embed="rId2">
            <a:alphaModFix amt="17000"/>
          </a:blip>
          <a:stretch/>
        </p:blipFill>
        <p:spPr>
          <a:xfrm>
            <a:off x="0" y="0"/>
            <a:ext cx="12193920" cy="5906160"/>
          </a:xfrm>
          <a:prstGeom prst="rect">
            <a:avLst/>
          </a:prstGeom>
          <a:ln>
            <a:noFill/>
          </a:ln>
        </p:spPr>
      </p:pic>
      <p:sp>
        <p:nvSpPr>
          <p:cNvPr id="508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Editores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pic>
        <p:nvPicPr>
          <p:cNvPr id="509" name="Imagen 148_0" descr="Diagrama&#10;&#10;Descripción generada automáticamente"/>
          <p:cNvPicPr/>
          <p:nvPr/>
        </p:nvPicPr>
        <p:blipFill>
          <a:blip r:embed="rId3"/>
          <a:stretch/>
        </p:blipFill>
        <p:spPr>
          <a:xfrm>
            <a:off x="9327600" y="15120"/>
            <a:ext cx="2864520" cy="2547360"/>
          </a:xfrm>
          <a:prstGeom prst="rect">
            <a:avLst/>
          </a:prstGeom>
          <a:ln>
            <a:noFill/>
          </a:ln>
        </p:spPr>
      </p:pic>
      <p:sp>
        <p:nvSpPr>
          <p:cNvPr id="510" name="CustomShape 2"/>
          <p:cNvSpPr/>
          <p:nvPr/>
        </p:nvSpPr>
        <p:spPr>
          <a:xfrm>
            <a:off x="10347840" y="-144000"/>
            <a:ext cx="1599480" cy="1437840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11" name="CustomShape 3"/>
          <p:cNvSpPr/>
          <p:nvPr/>
        </p:nvSpPr>
        <p:spPr>
          <a:xfrm>
            <a:off x="9286560" y="-144000"/>
            <a:ext cx="1096200" cy="2049120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12" name="CustomShape 4"/>
          <p:cNvSpPr/>
          <p:nvPr/>
        </p:nvSpPr>
        <p:spPr>
          <a:xfrm>
            <a:off x="1321560" y="864000"/>
            <a:ext cx="5527800" cy="3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8000" algn="just">
              <a:lnSpc>
                <a:spcPct val="100000"/>
              </a:lnSpc>
              <a:spcBef>
                <a:spcPts val="1417"/>
              </a:spcBef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Experimentación:</a:t>
            </a:r>
            <a:endParaRPr lang="es-ES" sz="2000" b="0" strike="noStrike" spc="-1">
              <a:latin typeface="Arial"/>
            </a:endParaRPr>
          </a:p>
          <a:p>
            <a:pPr marL="108000" algn="just">
              <a:lnSpc>
                <a:spcPct val="100000"/>
              </a:lnSpc>
              <a:spcBef>
                <a:spcPts val="1417"/>
              </a:spcBef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13" name="CustomShape 5"/>
          <p:cNvSpPr/>
          <p:nvPr/>
        </p:nvSpPr>
        <p:spPr>
          <a:xfrm>
            <a:off x="1421280" y="1232640"/>
            <a:ext cx="58352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Múltiples editores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14" name="CustomShape 6"/>
          <p:cNvSpPr/>
          <p:nvPr/>
        </p:nvSpPr>
        <p:spPr>
          <a:xfrm>
            <a:off x="1421280" y="1574280"/>
            <a:ext cx="56192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Definición de flujos de dependencias entre experimentos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15" name="CustomShape 7"/>
          <p:cNvSpPr/>
          <p:nvPr/>
        </p:nvSpPr>
        <p:spPr>
          <a:xfrm>
            <a:off x="1421280" y="1942560"/>
            <a:ext cx="606888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Facilidad de tracking de resultados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516" name="CustomShape 8"/>
          <p:cNvSpPr/>
          <p:nvPr/>
        </p:nvSpPr>
        <p:spPr>
          <a:xfrm>
            <a:off x="1421280" y="2311200"/>
            <a:ext cx="750708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Configuración de parámetros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​, resultados, instancias de ejecución...</a:t>
            </a:r>
            <a:endParaRPr lang="es-ES" sz="1800" b="0" strike="noStrike" spc="-1">
              <a:latin typeface="Arial"/>
            </a:endParaRPr>
          </a:p>
        </p:txBody>
      </p:sp>
      <p:grpSp>
        <p:nvGrpSpPr>
          <p:cNvPr id="517" name="Group 9"/>
          <p:cNvGrpSpPr/>
          <p:nvPr/>
        </p:nvGrpSpPr>
        <p:grpSpPr>
          <a:xfrm>
            <a:off x="1152000" y="3232800"/>
            <a:ext cx="3066480" cy="1591560"/>
            <a:chOff x="1152000" y="3232800"/>
            <a:chExt cx="3066480" cy="1591560"/>
          </a:xfrm>
        </p:grpSpPr>
        <p:pic>
          <p:nvPicPr>
            <p:cNvPr id="518" name="Imagen 9" descr="Texto&#10;&#10;Descripción generada automáticamente"/>
            <p:cNvPicPr/>
            <p:nvPr/>
          </p:nvPicPr>
          <p:blipFill>
            <a:blip r:embed="rId4"/>
            <a:stretch/>
          </p:blipFill>
          <p:spPr>
            <a:xfrm>
              <a:off x="1152000" y="3664080"/>
              <a:ext cx="2160360" cy="1044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9" name="Imagen 17" descr="Interfaz de usuario gráfica, Aplicación&#10;&#10;Descripción generada automáticamente"/>
            <p:cNvPicPr/>
            <p:nvPr/>
          </p:nvPicPr>
          <p:blipFill>
            <a:blip r:embed="rId5"/>
            <a:stretch/>
          </p:blipFill>
          <p:spPr>
            <a:xfrm>
              <a:off x="1555560" y="3232800"/>
              <a:ext cx="2160360" cy="1044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0" name="Imagen 19" descr="Diagrama&#10;&#10;Descripción generada automáticamente"/>
            <p:cNvPicPr/>
            <p:nvPr/>
          </p:nvPicPr>
          <p:blipFill>
            <a:blip r:embed="rId6"/>
            <a:stretch/>
          </p:blipFill>
          <p:spPr>
            <a:xfrm>
              <a:off x="2058120" y="3774960"/>
              <a:ext cx="2160360" cy="1049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21" name="CustomShape 10"/>
          <p:cNvSpPr/>
          <p:nvPr/>
        </p:nvSpPr>
        <p:spPr>
          <a:xfrm>
            <a:off x="6913440" y="2715480"/>
            <a:ext cx="3722760" cy="5486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i="1" strike="noStrike" spc="-1">
                <a:solidFill>
                  <a:srgbClr val="FFFFFF"/>
                </a:solidFill>
                <a:latin typeface="Arial"/>
                <a:ea typeface="Arial"/>
              </a:rPr>
              <a:t>from aitana_core.tracking.metrics import start_run, log_metric</a:t>
            </a:r>
            <a:endParaRPr lang="es-ES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0" i="1" strike="noStrike" spc="-1">
                <a:solidFill>
                  <a:srgbClr val="FFFFFF"/>
                </a:solidFill>
                <a:latin typeface="Droid Sans Mono"/>
                <a:ea typeface="DejaVu Sans"/>
              </a:rPr>
              <a:t>start_run()</a:t>
            </a:r>
            <a:br/>
            <a:r>
              <a:rPr lang="en-US" sz="1000" b="0" i="1" strike="noStrike" spc="-1">
                <a:solidFill>
                  <a:srgbClr val="FFFFFF"/>
                </a:solidFill>
                <a:latin typeface="Droid Sans Mono"/>
                <a:ea typeface="DejaVu Sans"/>
              </a:rPr>
              <a:t>log_metric("score", score)</a:t>
            </a:r>
            <a:endParaRPr lang="es-ES" sz="1000" b="0" strike="noStrike" spc="-1">
              <a:latin typeface="Arial"/>
            </a:endParaRPr>
          </a:p>
        </p:txBody>
      </p:sp>
      <p:pic>
        <p:nvPicPr>
          <p:cNvPr id="522" name="Imagen 25" descr="Interfaz de usuario gráfica&#10;&#10;Descripción generada automáticamente"/>
          <p:cNvPicPr/>
          <p:nvPr/>
        </p:nvPicPr>
        <p:blipFill>
          <a:blip r:embed="rId7"/>
          <a:stretch/>
        </p:blipFill>
        <p:spPr>
          <a:xfrm>
            <a:off x="6994800" y="3391920"/>
            <a:ext cx="3615120" cy="1783080"/>
          </a:xfrm>
          <a:prstGeom prst="rect">
            <a:avLst/>
          </a:prstGeom>
          <a:ln>
            <a:noFill/>
          </a:ln>
        </p:spPr>
      </p:pic>
      <p:grpSp>
        <p:nvGrpSpPr>
          <p:cNvPr id="523" name="Group 11"/>
          <p:cNvGrpSpPr/>
          <p:nvPr/>
        </p:nvGrpSpPr>
        <p:grpSpPr>
          <a:xfrm>
            <a:off x="4464000" y="2808000"/>
            <a:ext cx="2275920" cy="2144520"/>
            <a:chOff x="4464000" y="2808000"/>
            <a:chExt cx="2275920" cy="2144520"/>
          </a:xfrm>
        </p:grpSpPr>
        <p:pic>
          <p:nvPicPr>
            <p:cNvPr id="524" name="Imagen 6_0"/>
            <p:cNvPicPr/>
            <p:nvPr/>
          </p:nvPicPr>
          <p:blipFill>
            <a:blip r:embed="rId8"/>
            <a:stretch/>
          </p:blipFill>
          <p:spPr>
            <a:xfrm>
              <a:off x="4500360" y="2808000"/>
              <a:ext cx="2239560" cy="944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5" name="Imagen 23_0" descr="Diagrama&#10;&#10;Descripción generada automáticamente"/>
            <p:cNvPicPr/>
            <p:nvPr/>
          </p:nvPicPr>
          <p:blipFill>
            <a:blip r:embed="rId9"/>
            <a:stretch/>
          </p:blipFill>
          <p:spPr>
            <a:xfrm>
              <a:off x="4464000" y="3684600"/>
              <a:ext cx="2275560" cy="126792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5898960"/>
          </a:xfrm>
          <a:prstGeom prst="rect">
            <a:avLst/>
          </a:prstGeom>
          <a:ln>
            <a:noFill/>
          </a:ln>
        </p:spPr>
      </p:pic>
      <p:sp>
        <p:nvSpPr>
          <p:cNvPr id="527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Editores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89960" cy="5897880"/>
          </a:xfrm>
          <a:prstGeom prst="rect">
            <a:avLst/>
          </a:prstGeom>
          <a:ln>
            <a:noFill/>
          </a:ln>
        </p:spPr>
      </p:pic>
      <p:sp>
        <p:nvSpPr>
          <p:cNvPr id="529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Editores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icture 4_0"/>
          <p:cNvPicPr/>
          <p:nvPr/>
        </p:nvPicPr>
        <p:blipFill>
          <a:blip r:embed="rId2"/>
          <a:stretch/>
        </p:blipFill>
        <p:spPr>
          <a:xfrm>
            <a:off x="0" y="0"/>
            <a:ext cx="12193920" cy="5906160"/>
          </a:xfrm>
          <a:prstGeom prst="rect">
            <a:avLst/>
          </a:prstGeom>
          <a:ln>
            <a:noFill/>
          </a:ln>
        </p:spPr>
      </p:pic>
      <p:sp>
        <p:nvSpPr>
          <p:cNvPr id="531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Editores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5490000" y="1460880"/>
            <a:ext cx="5326560" cy="2108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4000" b="1" strike="noStrike" spc="-1">
                <a:solidFill>
                  <a:srgbClr val="0D3DFF"/>
                </a:solidFill>
                <a:latin typeface="Arial Black"/>
                <a:ea typeface="Arial"/>
              </a:rPr>
              <a:t>¡Hola!</a:t>
            </a:r>
            <a:br/>
            <a:r>
              <a:rPr lang="es-ES_tradnl" sz="4000" b="1" strike="noStrike" spc="-1">
                <a:solidFill>
                  <a:srgbClr val="0D3DFF"/>
                </a:solidFill>
                <a:latin typeface="Arial Black"/>
                <a:ea typeface="Arial"/>
              </a:rPr>
              <a:t>Mi nombre es</a:t>
            </a:r>
            <a:br/>
            <a:r>
              <a:rPr lang="es-ES_tradnl" sz="4000" b="1" strike="noStrike" spc="-1">
                <a:solidFill>
                  <a:srgbClr val="0D3DFF"/>
                </a:solidFill>
                <a:latin typeface="Arial Black"/>
                <a:ea typeface="Arial"/>
              </a:rPr>
              <a:t>David Millán</a:t>
            </a:r>
            <a:endParaRPr lang="es-ES_tradnl" sz="40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5490000" y="3764160"/>
            <a:ext cx="5326560" cy="1452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_tradnl" sz="2400" b="0" strike="noStrike" spc="-1">
                <a:solidFill>
                  <a:srgbClr val="10145D"/>
                </a:solidFill>
                <a:latin typeface="Arial"/>
                <a:ea typeface="Arial"/>
              </a:rPr>
              <a:t>Mi trabajo profesional se centra en la investigación de Inteligencia artificial y Visión por computador.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pic>
        <p:nvPicPr>
          <p:cNvPr id="464" name="Picture 7"/>
          <p:cNvPicPr/>
          <p:nvPr/>
        </p:nvPicPr>
        <p:blipFill>
          <a:blip r:embed="rId2"/>
          <a:srcRect l="13" r="13"/>
          <a:stretch/>
        </p:blipFill>
        <p:spPr>
          <a:xfrm>
            <a:off x="1446840" y="1460880"/>
            <a:ext cx="3749760" cy="375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n 4"/>
          <p:cNvPicPr/>
          <p:nvPr/>
        </p:nvPicPr>
        <p:blipFill>
          <a:blip r:embed="rId2"/>
          <a:stretch/>
        </p:blipFill>
        <p:spPr>
          <a:xfrm>
            <a:off x="0" y="3600"/>
            <a:ext cx="12191760" cy="5896440"/>
          </a:xfrm>
          <a:prstGeom prst="rect">
            <a:avLst/>
          </a:prstGeom>
          <a:ln>
            <a:noFill/>
          </a:ln>
        </p:spPr>
      </p:pic>
      <p:sp>
        <p:nvSpPr>
          <p:cNvPr id="533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Métricas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grpSp>
        <p:nvGrpSpPr>
          <p:cNvPr id="534" name="Group 2"/>
          <p:cNvGrpSpPr/>
          <p:nvPr/>
        </p:nvGrpSpPr>
        <p:grpSpPr>
          <a:xfrm>
            <a:off x="9155880" y="0"/>
            <a:ext cx="3084120" cy="2831040"/>
            <a:chOff x="9155880" y="0"/>
            <a:chExt cx="3084120" cy="2831040"/>
          </a:xfrm>
        </p:grpSpPr>
        <p:pic>
          <p:nvPicPr>
            <p:cNvPr id="535" name="Imagen 148_1" descr="Diagrama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9260640" y="159120"/>
              <a:ext cx="2864520" cy="2547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6" name="CustomShape 3"/>
            <p:cNvSpPr/>
            <p:nvPr/>
          </p:nvSpPr>
          <p:spPr>
            <a:xfrm>
              <a:off x="10280880" y="0"/>
              <a:ext cx="1959120" cy="280404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537" name="CustomShape 4"/>
            <p:cNvSpPr/>
            <p:nvPr/>
          </p:nvSpPr>
          <p:spPr>
            <a:xfrm>
              <a:off x="9219600" y="0"/>
              <a:ext cx="1096200" cy="143784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538" name="CustomShape 5"/>
            <p:cNvSpPr/>
            <p:nvPr/>
          </p:nvSpPr>
          <p:spPr>
            <a:xfrm>
              <a:off x="9155880" y="1878480"/>
              <a:ext cx="1159200" cy="95256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539" name="Group 6"/>
          <p:cNvGrpSpPr/>
          <p:nvPr/>
        </p:nvGrpSpPr>
        <p:grpSpPr>
          <a:xfrm>
            <a:off x="509040" y="2710800"/>
            <a:ext cx="6168600" cy="1444680"/>
            <a:chOff x="509040" y="2710800"/>
            <a:chExt cx="6168600" cy="1444680"/>
          </a:xfrm>
        </p:grpSpPr>
        <p:sp>
          <p:nvSpPr>
            <p:cNvPr id="540" name="CustomShape 7"/>
            <p:cNvSpPr/>
            <p:nvPr/>
          </p:nvSpPr>
          <p:spPr>
            <a:xfrm>
              <a:off x="509040" y="2710800"/>
              <a:ext cx="5527800" cy="323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108000" algn="just">
                <a:lnSpc>
                  <a:spcPct val="100000"/>
                </a:lnSpc>
                <a:spcBef>
                  <a:spcPts val="1417"/>
                </a:spcBef>
              </a:pPr>
              <a:r>
                <a:rPr lang="es-ES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Evaluación de resultados/métricas:</a:t>
              </a:r>
              <a:endParaRPr lang="es-ES" sz="2000" b="0" strike="noStrike" spc="-1">
                <a:latin typeface="Arial"/>
              </a:endParaRPr>
            </a:p>
            <a:p>
              <a:pPr marL="108000" algn="just">
                <a:lnSpc>
                  <a:spcPct val="100000"/>
                </a:lnSpc>
                <a:spcBef>
                  <a:spcPts val="1417"/>
                </a:spcBef>
              </a:pP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541" name="CustomShape 8"/>
            <p:cNvSpPr/>
            <p:nvPr/>
          </p:nvSpPr>
          <p:spPr>
            <a:xfrm>
              <a:off x="608760" y="3421080"/>
              <a:ext cx="561924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Detalles de cada resultado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542" name="CustomShape 9"/>
            <p:cNvSpPr/>
            <p:nvPr/>
          </p:nvSpPr>
          <p:spPr>
            <a:xfrm>
              <a:off x="608760" y="3789360"/>
              <a:ext cx="606888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Puesta en producción directa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543" name="CustomShape 10"/>
            <p:cNvSpPr/>
            <p:nvPr/>
          </p:nvSpPr>
          <p:spPr>
            <a:xfrm>
              <a:off x="660240" y="3084840"/>
              <a:ext cx="583524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Facilidad en revisión de los resultados</a:t>
              </a:r>
              <a:endParaRPr lang="es-ES" sz="18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Shape 1"/>
          <p:cNvSpPr txBox="1"/>
          <p:nvPr/>
        </p:nvSpPr>
        <p:spPr>
          <a:xfrm>
            <a:off x="410400" y="48960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Puesta en producción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pic>
        <p:nvPicPr>
          <p:cNvPr id="545" name="Imagen 6_1" descr="Interfaz de usuario gráfica, Texto, Aplicación, Correo electrónico&#10;&#10;Descripción generada automáticamente"/>
          <p:cNvPicPr/>
          <p:nvPr/>
        </p:nvPicPr>
        <p:blipFill>
          <a:blip r:embed="rId2"/>
          <a:stretch/>
        </p:blipFill>
        <p:spPr>
          <a:xfrm>
            <a:off x="0" y="-9720"/>
            <a:ext cx="12175200" cy="4257720"/>
          </a:xfrm>
          <a:prstGeom prst="rect">
            <a:avLst/>
          </a:prstGeom>
          <a:ln>
            <a:noFill/>
          </a:ln>
        </p:spPr>
      </p:pic>
      <p:grpSp>
        <p:nvGrpSpPr>
          <p:cNvPr id="546" name="Group 2"/>
          <p:cNvGrpSpPr/>
          <p:nvPr/>
        </p:nvGrpSpPr>
        <p:grpSpPr>
          <a:xfrm>
            <a:off x="776520" y="2500200"/>
            <a:ext cx="6168600" cy="1444680"/>
            <a:chOff x="776520" y="2500200"/>
            <a:chExt cx="6168600" cy="1444680"/>
          </a:xfrm>
        </p:grpSpPr>
        <p:sp>
          <p:nvSpPr>
            <p:cNvPr id="547" name="CustomShape 3"/>
            <p:cNvSpPr/>
            <p:nvPr/>
          </p:nvSpPr>
          <p:spPr>
            <a:xfrm>
              <a:off x="776520" y="2500200"/>
              <a:ext cx="5527800" cy="323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marL="108000" algn="just">
                <a:lnSpc>
                  <a:spcPct val="100000"/>
                </a:lnSpc>
                <a:spcBef>
                  <a:spcPts val="1417"/>
                </a:spcBef>
              </a:pPr>
              <a:r>
                <a:rPr lang="es-ES" sz="20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Puesta en producción:</a:t>
              </a:r>
              <a:endParaRPr lang="es-ES" sz="2000" b="0" strike="noStrike" spc="-1">
                <a:latin typeface="Arial"/>
              </a:endParaRPr>
            </a:p>
            <a:p>
              <a:pPr marL="108000" algn="just">
                <a:lnSpc>
                  <a:spcPct val="100000"/>
                </a:lnSpc>
                <a:spcBef>
                  <a:spcPts val="1417"/>
                </a:spcBef>
              </a:pPr>
              <a:endParaRPr lang="es-ES" sz="2000" b="0" strike="noStrike" spc="-1">
                <a:latin typeface="Arial"/>
              </a:endParaRPr>
            </a:p>
          </p:txBody>
        </p:sp>
        <p:sp>
          <p:nvSpPr>
            <p:cNvPr id="548" name="CustomShape 4"/>
            <p:cNvSpPr/>
            <p:nvPr/>
          </p:nvSpPr>
          <p:spPr>
            <a:xfrm>
              <a:off x="876240" y="2868840"/>
              <a:ext cx="583524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Definición de entradas y salidas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549" name="CustomShape 5"/>
            <p:cNvSpPr/>
            <p:nvPr/>
          </p:nvSpPr>
          <p:spPr>
            <a:xfrm>
              <a:off x="876240" y="3210480"/>
              <a:ext cx="561924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Monitorización de estado del modelo en producción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550" name="CustomShape 6"/>
            <p:cNvSpPr/>
            <p:nvPr/>
          </p:nvSpPr>
          <p:spPr>
            <a:xfrm>
              <a:off x="876240" y="3578760"/>
              <a:ext cx="6068880" cy="36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E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- Gestión de los modelos en producción</a:t>
              </a:r>
              <a:endParaRPr lang="es-ES" sz="1800" b="0" strike="noStrike" spc="-1">
                <a:latin typeface="Arial"/>
              </a:endParaRPr>
            </a:p>
          </p:txBody>
        </p:sp>
      </p:grpSp>
      <p:grpSp>
        <p:nvGrpSpPr>
          <p:cNvPr id="551" name="Group 7"/>
          <p:cNvGrpSpPr/>
          <p:nvPr/>
        </p:nvGrpSpPr>
        <p:grpSpPr>
          <a:xfrm>
            <a:off x="9108000" y="-9720"/>
            <a:ext cx="3084120" cy="2831040"/>
            <a:chOff x="9108000" y="-9720"/>
            <a:chExt cx="3084120" cy="2831040"/>
          </a:xfrm>
        </p:grpSpPr>
        <p:pic>
          <p:nvPicPr>
            <p:cNvPr id="552" name="Imagen 148_2" descr="Diagrama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9212760" y="149400"/>
              <a:ext cx="2864520" cy="2547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3" name="CustomShape 8"/>
            <p:cNvSpPr/>
            <p:nvPr/>
          </p:nvSpPr>
          <p:spPr>
            <a:xfrm>
              <a:off x="10233000" y="-9720"/>
              <a:ext cx="1959120" cy="280404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554" name="CustomShape 9"/>
            <p:cNvSpPr/>
            <p:nvPr/>
          </p:nvSpPr>
          <p:spPr>
            <a:xfrm>
              <a:off x="9171720" y="-9720"/>
              <a:ext cx="1096200" cy="71856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555" name="CustomShape 10"/>
            <p:cNvSpPr/>
            <p:nvPr/>
          </p:nvSpPr>
          <p:spPr>
            <a:xfrm>
              <a:off x="9108000" y="1464480"/>
              <a:ext cx="1159200" cy="135684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CustomShape 1"/>
          <p:cNvSpPr/>
          <p:nvPr/>
        </p:nvSpPr>
        <p:spPr>
          <a:xfrm>
            <a:off x="838440" y="1628640"/>
            <a:ext cx="1051380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endParaRPr lang="es-ES" sz="1800" b="0" strike="noStrike" spc="-1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557" name="Imagen 2_1"/>
          <p:cNvPicPr/>
          <p:nvPr/>
        </p:nvPicPr>
        <p:blipFill>
          <a:blip r:embed="rId2"/>
          <a:stretch/>
        </p:blipFill>
        <p:spPr>
          <a:xfrm>
            <a:off x="0" y="754200"/>
            <a:ext cx="12192120" cy="5293800"/>
          </a:xfrm>
          <a:prstGeom prst="rect">
            <a:avLst/>
          </a:prstGeom>
          <a:ln>
            <a:noFill/>
          </a:ln>
        </p:spPr>
      </p:pic>
      <p:grpSp>
        <p:nvGrpSpPr>
          <p:cNvPr id="558" name="Group 2"/>
          <p:cNvGrpSpPr/>
          <p:nvPr/>
        </p:nvGrpSpPr>
        <p:grpSpPr>
          <a:xfrm>
            <a:off x="4153680" y="1274760"/>
            <a:ext cx="5931360" cy="3966480"/>
            <a:chOff x="4153680" y="1274760"/>
            <a:chExt cx="5931360" cy="3966480"/>
          </a:xfrm>
        </p:grpSpPr>
        <p:pic>
          <p:nvPicPr>
            <p:cNvPr id="559" name="Imagen 6_2" descr="Imagen que contiene viendo, alambre, oscuro, parado&#10;&#10;Descripción generada automáticamente"/>
            <p:cNvPicPr/>
            <p:nvPr/>
          </p:nvPicPr>
          <p:blipFill>
            <a:blip r:embed="rId3"/>
            <a:stretch/>
          </p:blipFill>
          <p:spPr>
            <a:xfrm>
              <a:off x="5071680" y="2531880"/>
              <a:ext cx="5013360" cy="2709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0" name="Imagen 7_1"/>
            <p:cNvPicPr/>
            <p:nvPr/>
          </p:nvPicPr>
          <p:blipFill>
            <a:blip r:embed="rId4"/>
            <a:stretch/>
          </p:blipFill>
          <p:spPr>
            <a:xfrm>
              <a:off x="4153680" y="1274760"/>
              <a:ext cx="4449240" cy="360576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Shape 1"/>
          <p:cNvSpPr txBox="1"/>
          <p:nvPr/>
        </p:nvSpPr>
        <p:spPr>
          <a:xfrm>
            <a:off x="831960" y="1460880"/>
            <a:ext cx="10515240" cy="2108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ES" sz="5400" b="1" strike="noStrike" spc="-1">
                <a:solidFill>
                  <a:srgbClr val="0D3DFF"/>
                </a:solidFill>
                <a:latin typeface="Arial Black"/>
                <a:ea typeface="Arial"/>
              </a:rPr>
              <a:t>Sección</a:t>
            </a:r>
            <a:r>
              <a:rPr lang="en-US" sz="5400" b="1" strike="noStrike" spc="-1">
                <a:solidFill>
                  <a:srgbClr val="0D3DFF"/>
                </a:solidFill>
                <a:latin typeface="Arial Black"/>
                <a:ea typeface="Arial"/>
              </a:rPr>
              <a:t> 3</a:t>
            </a:r>
            <a:endParaRPr lang="es-ES_tradnl" sz="5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62" name="TextShape 2"/>
          <p:cNvSpPr txBox="1"/>
          <p:nvPr/>
        </p:nvSpPr>
        <p:spPr>
          <a:xfrm>
            <a:off x="831960" y="3764160"/>
            <a:ext cx="10515240" cy="1452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n-US" sz="2400" b="0" strike="noStrike" spc="-1">
                <a:solidFill>
                  <a:srgbClr val="10145D"/>
                </a:solidFill>
                <a:latin typeface="Arial"/>
                <a:ea typeface="Arial"/>
              </a:rPr>
              <a:t>Transferencia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5"/>
          <p:cNvPicPr/>
          <p:nvPr/>
        </p:nvPicPr>
        <p:blipFill>
          <a:blip r:embed="rId2"/>
          <a:srcRect l="13281" r="13281"/>
          <a:stretch/>
        </p:blipFill>
        <p:spPr>
          <a:xfrm>
            <a:off x="6119280" y="0"/>
            <a:ext cx="6061320" cy="6190200"/>
          </a:xfrm>
          <a:prstGeom prst="rect">
            <a:avLst/>
          </a:prstGeom>
          <a:ln>
            <a:noFill/>
          </a:ln>
        </p:spPr>
      </p:pic>
      <p:sp>
        <p:nvSpPr>
          <p:cNvPr id="564" name="TextShape 1"/>
          <p:cNvSpPr txBox="1"/>
          <p:nvPr/>
        </p:nvSpPr>
        <p:spPr>
          <a:xfrm>
            <a:off x="476280" y="465840"/>
            <a:ext cx="5181120" cy="1473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Empresas beneficiarias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65" name="TextShape 2"/>
          <p:cNvSpPr txBox="1"/>
          <p:nvPr/>
        </p:nvSpPr>
        <p:spPr>
          <a:xfrm>
            <a:off x="476280" y="2022120"/>
            <a:ext cx="5181120" cy="3868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Los resultados que genere AITANA pueden tener un impacto muy alto en el tejido empresarial valenciano.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AITANA beneficiará a multitud de empresas de distintas tipologías y ámbitos de trabajo.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Picture 5"/>
          <p:cNvPicPr/>
          <p:nvPr/>
        </p:nvPicPr>
        <p:blipFill>
          <a:blip r:embed="rId2"/>
          <a:srcRect l="17254" r="17254"/>
          <a:stretch/>
        </p:blipFill>
        <p:spPr>
          <a:xfrm>
            <a:off x="0" y="0"/>
            <a:ext cx="6057720" cy="6190200"/>
          </a:xfrm>
          <a:prstGeom prst="rect">
            <a:avLst/>
          </a:prstGeom>
          <a:ln>
            <a:noFill/>
          </a:ln>
        </p:spPr>
      </p:pic>
      <p:sp>
        <p:nvSpPr>
          <p:cNvPr id="567" name="TextShape 1"/>
          <p:cNvSpPr txBox="1"/>
          <p:nvPr/>
        </p:nvSpPr>
        <p:spPr>
          <a:xfrm>
            <a:off x="6426720" y="574920"/>
            <a:ext cx="5181120" cy="1473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Opciones de transferencia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68" name="CustomShape 2"/>
          <p:cNvSpPr/>
          <p:nvPr/>
        </p:nvSpPr>
        <p:spPr>
          <a:xfrm>
            <a:off x="6426720" y="2022120"/>
            <a:ext cx="5181120" cy="368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56000"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Dada la variada tipología de empresas que se pueden beneficiar de AITANA, se plantea la generación de distintas licencias de uso, tanto para intermediarios, creadores de servicios avanzados a través de AITANA (empresas TIC), como para su explotación por usuarios finales</a:t>
            </a:r>
            <a:endParaRPr lang="es-E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 txBox="1"/>
          <p:nvPr/>
        </p:nvSpPr>
        <p:spPr>
          <a:xfrm>
            <a:off x="831960" y="1460880"/>
            <a:ext cx="10515240" cy="2108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0D3DFF"/>
                </a:solidFill>
                <a:latin typeface="Arial Black"/>
                <a:ea typeface="Arial"/>
              </a:rPr>
              <a:t>Sección 4</a:t>
            </a:r>
            <a:endParaRPr lang="es-ES_tradnl" sz="5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70" name="TextShape 2"/>
          <p:cNvSpPr txBox="1"/>
          <p:nvPr/>
        </p:nvSpPr>
        <p:spPr>
          <a:xfrm>
            <a:off x="831960" y="3764160"/>
            <a:ext cx="10515240" cy="1452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n-US" sz="2400" b="0" strike="noStrike" spc="-1">
                <a:solidFill>
                  <a:srgbClr val="10145D"/>
                </a:solidFill>
                <a:latin typeface="Arial"/>
                <a:ea typeface="Arial"/>
              </a:rPr>
              <a:t>Conclusiones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Picture 5"/>
          <p:cNvPicPr/>
          <p:nvPr/>
        </p:nvPicPr>
        <p:blipFill>
          <a:blip r:embed="rId2"/>
          <a:srcRect l="13295" r="13295"/>
          <a:stretch/>
        </p:blipFill>
        <p:spPr>
          <a:xfrm>
            <a:off x="0" y="0"/>
            <a:ext cx="6057720" cy="6190200"/>
          </a:xfrm>
          <a:prstGeom prst="rect">
            <a:avLst/>
          </a:prstGeom>
          <a:ln>
            <a:noFill/>
          </a:ln>
        </p:spPr>
      </p:pic>
      <p:sp>
        <p:nvSpPr>
          <p:cNvPr id="572" name="TextShape 1"/>
          <p:cNvSpPr txBox="1"/>
          <p:nvPr/>
        </p:nvSpPr>
        <p:spPr>
          <a:xfrm>
            <a:off x="6426720" y="548640"/>
            <a:ext cx="5181120" cy="1473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Conclusiones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573" name="TextShape 2"/>
          <p:cNvSpPr txBox="1"/>
          <p:nvPr/>
        </p:nvSpPr>
        <p:spPr>
          <a:xfrm>
            <a:off x="6426720" y="2122560"/>
            <a:ext cx="5181120" cy="3686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8000"/>
          </a:bodyPr>
          <a:lstStyle/>
          <a:p>
            <a:pPr marL="228600" indent="-228240"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El proyecto finaliza en octubre 2022.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Actualmente estamos trabajando en el control de versiones de código.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Al final del proyecto esperamos tener un </a:t>
            </a:r>
            <a:r>
              <a:rPr lang="es-ES" sz="2800" b="1" strike="noStrike" spc="-1">
                <a:solidFill>
                  <a:srgbClr val="10145D"/>
                </a:solidFill>
                <a:latin typeface="Arial"/>
                <a:ea typeface="Arial"/>
              </a:rPr>
              <a:t>entorno </a:t>
            </a: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de desarrollo, experimentación y puesta en producción de modelos de IA/ML tanto con una </a:t>
            </a:r>
            <a:r>
              <a:rPr lang="es-ES" sz="2800" b="1" strike="noStrike" spc="-1">
                <a:solidFill>
                  <a:srgbClr val="10145D"/>
                </a:solidFill>
                <a:latin typeface="Arial"/>
                <a:ea typeface="Arial"/>
              </a:rPr>
              <a:t>interfaz de línea de comandos, como con interfaz gráfica estable y preparada para producción.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</a:pP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</a:pP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Shape 1"/>
          <p:cNvSpPr txBox="1"/>
          <p:nvPr/>
        </p:nvSpPr>
        <p:spPr>
          <a:xfrm>
            <a:off x="1523880" y="219420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_tradnl" sz="5000" b="1" strike="noStrike" spc="-1">
                <a:solidFill>
                  <a:srgbClr val="FFFFFF"/>
                </a:solidFill>
                <a:latin typeface="Arial Black"/>
                <a:ea typeface="Arial"/>
              </a:rPr>
              <a:t>GRACIAS!</a:t>
            </a:r>
            <a:endParaRPr lang="es-ES_tradnl" sz="50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Marcador de imagen 3"/>
          <p:cNvPicPr/>
          <p:nvPr/>
        </p:nvPicPr>
        <p:blipFill>
          <a:blip r:embed="rId2">
            <a:alphaModFix amt="25000"/>
          </a:blip>
          <a:srcRect t="3561" b="3440"/>
          <a:stretch/>
        </p:blipFill>
        <p:spPr>
          <a:xfrm>
            <a:off x="0" y="0"/>
            <a:ext cx="12197160" cy="6863760"/>
          </a:xfrm>
          <a:prstGeom prst="rect">
            <a:avLst/>
          </a:prstGeom>
          <a:ln>
            <a:noFill/>
          </a:ln>
        </p:spPr>
      </p:pic>
      <p:sp>
        <p:nvSpPr>
          <p:cNvPr id="466" name="TextShape 1"/>
          <p:cNvSpPr txBox="1"/>
          <p:nvPr/>
        </p:nvSpPr>
        <p:spPr>
          <a:xfrm>
            <a:off x="838080" y="21034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36000"/>
          </a:bodyPr>
          <a:lstStyle/>
          <a:p>
            <a:pPr algn="ctr">
              <a:lnSpc>
                <a:spcPct val="100000"/>
              </a:lnSpc>
            </a:pPr>
            <a:r>
              <a:rPr lang="es-ES_tradnl" sz="4400" b="1" strike="noStrike" spc="-1">
                <a:solidFill>
                  <a:srgbClr val="FFFFFF"/>
                </a:solidFill>
                <a:latin typeface="Arial Black"/>
                <a:ea typeface="Arial"/>
              </a:rPr>
              <a:t>LA INTELIGENCIA ARTIFICIAL ESTÁ SIENDO CLAVE EN LA </a:t>
            </a:r>
            <a:br/>
            <a:r>
              <a:rPr lang="es-ES_tradnl" sz="4400" b="1" strike="noStrike" spc="-1">
                <a:solidFill>
                  <a:srgbClr val="FFFFFF"/>
                </a:solidFill>
                <a:latin typeface="Arial Black"/>
                <a:ea typeface="Arial"/>
              </a:rPr>
              <a:t>4ª REVOLUCIÓN INDUSTRIAL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Shape 1"/>
          <p:cNvSpPr txBox="1"/>
          <p:nvPr/>
        </p:nvSpPr>
        <p:spPr>
          <a:xfrm>
            <a:off x="831960" y="2374560"/>
            <a:ext cx="10515240" cy="2108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18000"/>
          </a:bodyPr>
          <a:lstStyle/>
          <a:p>
            <a:pPr algn="ctr">
              <a:lnSpc>
                <a:spcPct val="100000"/>
              </a:lnSpc>
            </a:pPr>
            <a:r>
              <a:rPr lang="es-ES" sz="5600" b="0" strike="noStrike" cap="all" spc="-1">
                <a:solidFill>
                  <a:srgbClr val="FFFFFF"/>
                </a:solidFill>
                <a:latin typeface="Arial Black"/>
                <a:ea typeface="Arial"/>
              </a:rPr>
              <a:t>ES POR ELLO QUE SE NECESITAN LAS MEJORES HERRAMIENTAS PARA SER COMPETITIVOS EN ESTA REVOLUCIÓN</a:t>
            </a:r>
            <a:endParaRPr lang="es-ES_tradnl" sz="5600" b="0" strike="noStrike" spc="-1">
              <a:solidFill>
                <a:srgbClr val="23282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831960" y="1460880"/>
            <a:ext cx="10515240" cy="2108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0D3DFF"/>
                </a:solidFill>
                <a:latin typeface="Arial Black"/>
                <a:ea typeface="Arial"/>
              </a:rPr>
              <a:t>Sección 1</a:t>
            </a:r>
            <a:endParaRPr lang="es-ES_tradnl" sz="5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69" name="TextShape 2"/>
          <p:cNvSpPr txBox="1"/>
          <p:nvPr/>
        </p:nvSpPr>
        <p:spPr>
          <a:xfrm>
            <a:off x="831960" y="3764160"/>
            <a:ext cx="10515240" cy="1452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n-US" sz="2400" b="0" strike="noStrike" spc="-1">
                <a:solidFill>
                  <a:srgbClr val="10145D"/>
                </a:solidFill>
                <a:latin typeface="Arial"/>
                <a:ea typeface="Arial"/>
              </a:rPr>
              <a:t>AITANA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Marcador de imagen 4"/>
          <p:cNvPicPr/>
          <p:nvPr/>
        </p:nvPicPr>
        <p:blipFill>
          <a:blip r:embed="rId2"/>
          <a:srcRect l="26620" t="30" r="-111" b="-148"/>
          <a:stretch/>
        </p:blipFill>
        <p:spPr>
          <a:xfrm>
            <a:off x="0" y="0"/>
            <a:ext cx="6064560" cy="6183000"/>
          </a:xfrm>
          <a:prstGeom prst="rect">
            <a:avLst/>
          </a:prstGeom>
          <a:ln>
            <a:noFill/>
          </a:ln>
        </p:spPr>
      </p:pic>
      <p:sp>
        <p:nvSpPr>
          <p:cNvPr id="471" name="TextShape 1"/>
          <p:cNvSpPr txBox="1"/>
          <p:nvPr/>
        </p:nvSpPr>
        <p:spPr>
          <a:xfrm>
            <a:off x="6426720" y="574920"/>
            <a:ext cx="5181120" cy="14734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AITANA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72" name="TextShape 2"/>
          <p:cNvSpPr txBox="1"/>
          <p:nvPr/>
        </p:nvSpPr>
        <p:spPr>
          <a:xfrm>
            <a:off x="6426720" y="1992240"/>
            <a:ext cx="5377680" cy="368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Una nueva herramienta que facilita el desarrollo de modelos de IA para alcanzar la competitividad en el mercado, sin impedimentos y centrándose en el desarrollo de la IA.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Shape 1"/>
          <p:cNvSpPr txBox="1"/>
          <p:nvPr/>
        </p:nvSpPr>
        <p:spPr>
          <a:xfrm>
            <a:off x="476280" y="465840"/>
            <a:ext cx="5181120" cy="1473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D3DFF"/>
                </a:solidFill>
                <a:latin typeface="Arial Black"/>
                <a:ea typeface="Arial"/>
              </a:rPr>
              <a:t>Ciclo de vida</a:t>
            </a:r>
            <a:endParaRPr lang="es-ES_tradnl" sz="3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74" name="TextShape 2"/>
          <p:cNvSpPr txBox="1"/>
          <p:nvPr/>
        </p:nvSpPr>
        <p:spPr>
          <a:xfrm>
            <a:off x="476280" y="2022120"/>
            <a:ext cx="5181120" cy="368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n-US" sz="2800" b="0" strike="noStrike" spc="-1">
                <a:solidFill>
                  <a:srgbClr val="10145D"/>
                </a:solidFill>
                <a:latin typeface="Arial"/>
                <a:ea typeface="Arial"/>
              </a:rPr>
              <a:t>Adquisición y EDA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n-US" sz="2800" b="0" strike="noStrike" spc="-1">
                <a:solidFill>
                  <a:srgbClr val="10145D"/>
                </a:solidFill>
                <a:latin typeface="Arial"/>
                <a:ea typeface="Arial"/>
              </a:rPr>
              <a:t>Modelado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n-US" sz="2800" b="0" strike="noStrike" spc="-1">
                <a:solidFill>
                  <a:srgbClr val="10145D"/>
                </a:solidFill>
                <a:latin typeface="Arial"/>
                <a:ea typeface="Arial"/>
              </a:rPr>
              <a:t>Entrenamiento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n-US" sz="2800" b="0" strike="noStrike" spc="-1">
                <a:solidFill>
                  <a:srgbClr val="10145D"/>
                </a:solidFill>
                <a:latin typeface="Arial"/>
                <a:ea typeface="Arial"/>
              </a:rPr>
              <a:t>Evaluación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n-US" sz="2800" b="0" strike="noStrike" spc="-1">
                <a:solidFill>
                  <a:srgbClr val="10145D"/>
                </a:solidFill>
                <a:latin typeface="Arial"/>
                <a:ea typeface="Arial"/>
              </a:rPr>
              <a:t>Puesta en producción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pic>
        <p:nvPicPr>
          <p:cNvPr id="475" name="Imagen 5"/>
          <p:cNvPicPr/>
          <p:nvPr/>
        </p:nvPicPr>
        <p:blipFill>
          <a:blip r:embed="rId2"/>
          <a:stretch/>
        </p:blipFill>
        <p:spPr>
          <a:xfrm>
            <a:off x="5865480" y="732240"/>
            <a:ext cx="5503680" cy="507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Objetivos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77" name="TextShape 2"/>
          <p:cNvSpPr txBox="1"/>
          <p:nvPr/>
        </p:nvSpPr>
        <p:spPr>
          <a:xfrm>
            <a:off x="838080" y="1506240"/>
            <a:ext cx="10515240" cy="4223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13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1" strike="noStrike" spc="-1">
                <a:solidFill>
                  <a:srgbClr val="10145D"/>
                </a:solidFill>
                <a:latin typeface="Arial"/>
                <a:ea typeface="Arial"/>
              </a:rPr>
              <a:t>El objetivo principal </a:t>
            </a: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de AITANA es proporcionar una herramienta versátil, flexible e intuitiva que facilite el desarrollo de modelos de inteligencia artificial permitiendo a los científicos centrarse en la tarea de experimentación eliminando las complejidades de infraestructura y desarrollo repetitivo. 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Shape 1"/>
          <p:cNvSpPr txBox="1"/>
          <p:nvPr/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ES_tradnl" sz="4400" b="1" strike="noStrike" spc="-1">
                <a:solidFill>
                  <a:srgbClr val="0D3DFF"/>
                </a:solidFill>
                <a:latin typeface="Arial Black"/>
                <a:ea typeface="Arial"/>
              </a:rPr>
              <a:t>AITANA</a:t>
            </a:r>
            <a:endParaRPr lang="es-ES_tradnl" sz="4400" b="0" strike="noStrike" spc="-1">
              <a:solidFill>
                <a:srgbClr val="23282D"/>
              </a:solidFill>
              <a:latin typeface="Arial"/>
            </a:endParaRPr>
          </a:p>
        </p:txBody>
      </p:sp>
      <p:sp>
        <p:nvSpPr>
          <p:cNvPr id="479" name="TextShape 2"/>
          <p:cNvSpPr txBox="1"/>
          <p:nvPr/>
        </p:nvSpPr>
        <p:spPr>
          <a:xfrm>
            <a:off x="839880" y="137916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1" strike="noStrike" spc="-1">
                <a:solidFill>
                  <a:srgbClr val="10145D"/>
                </a:solidFill>
                <a:latin typeface="Arial"/>
                <a:ea typeface="Arial"/>
              </a:rPr>
              <a:t>Objetivos a corto plazo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80" name="TextShape 3"/>
          <p:cNvSpPr txBox="1"/>
          <p:nvPr/>
        </p:nvSpPr>
        <p:spPr>
          <a:xfrm>
            <a:off x="839880" y="2203200"/>
            <a:ext cx="5157360" cy="3534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0000"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Experimentación de modelos de IA/ML de forma ágil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Desarrollo flexible, no intrusivo e intuitivo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Diseñar y desarrollar un conjunto de herramientas, librerías y utilidades para aumentar la productividad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Facilitar la búsqueda de los mejores parámetros. 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Definir y diseñar un proceso de paralelización de modelos y experimentos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" sz="2800" b="0" strike="noStrike" spc="-1">
                <a:solidFill>
                  <a:srgbClr val="10145D"/>
                </a:solidFill>
                <a:latin typeface="Arial"/>
                <a:ea typeface="Arial"/>
              </a:rPr>
              <a:t>Despliegue en producción de los modelos de una forma simple e intuitiva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_tradnl" sz="2800" b="1" strike="noStrike" spc="-1">
                <a:solidFill>
                  <a:srgbClr val="10145D"/>
                </a:solidFill>
                <a:latin typeface="Arial"/>
                <a:ea typeface="Arial"/>
              </a:rPr>
              <a:t>Control de versiones de los modelos desarrollados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81" name="TextShape 4"/>
          <p:cNvSpPr txBox="1"/>
          <p:nvPr/>
        </p:nvSpPr>
        <p:spPr>
          <a:xfrm>
            <a:off x="6172200" y="1379160"/>
            <a:ext cx="518292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2400" b="1" strike="noStrike" spc="-1">
                <a:solidFill>
                  <a:srgbClr val="10145D"/>
                </a:solidFill>
                <a:latin typeface="Arial"/>
                <a:ea typeface="Arial"/>
              </a:rPr>
              <a:t>Objetivos a largo plazo</a:t>
            </a:r>
            <a:endParaRPr lang="es-ES_tradnl" sz="2400" b="0" strike="noStrike" spc="-1">
              <a:solidFill>
                <a:srgbClr val="10145D"/>
              </a:solidFill>
              <a:latin typeface="Arial"/>
            </a:endParaRPr>
          </a:p>
        </p:txBody>
      </p:sp>
      <p:sp>
        <p:nvSpPr>
          <p:cNvPr id="482" name="TextShape 5"/>
          <p:cNvSpPr txBox="1"/>
          <p:nvPr/>
        </p:nvSpPr>
        <p:spPr>
          <a:xfrm>
            <a:off x="6172200" y="2203200"/>
            <a:ext cx="5182920" cy="3534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7000"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  <a:ea typeface="Arial"/>
              </a:rPr>
              <a:t>Herramientas colaborativas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  <a:ea typeface="Arial"/>
              </a:rPr>
              <a:t>Monitorización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  <a:ea typeface="Arial"/>
              </a:rPr>
              <a:t>Automatización de pipelines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  <a:ea typeface="Arial"/>
              </a:rPr>
              <a:t>Reentrenamiento a partir de modelos en producción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  <a:buClr>
                <a:srgbClr val="0D3DFF"/>
              </a:buClr>
              <a:buSzPct val="125000"/>
              <a:buFont typeface="Arial"/>
              <a:buChar char="•"/>
            </a:pPr>
            <a:r>
              <a:rPr lang="es-ES_tradnl" sz="2800" b="0" strike="noStrike" spc="-1">
                <a:solidFill>
                  <a:srgbClr val="10145D"/>
                </a:solidFill>
                <a:latin typeface="Arial"/>
                <a:ea typeface="Arial"/>
              </a:rPr>
              <a:t>...</a:t>
            </a: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</a:pP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spcAft>
                <a:spcPts val="601"/>
              </a:spcAft>
            </a:pPr>
            <a:endParaRPr lang="es-ES_tradnl" sz="2800" b="0" strike="noStrike" spc="-1">
              <a:solidFill>
                <a:srgbClr val="10145D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282D"/>
      </a:dk2>
      <a:lt2>
        <a:srgbClr val="E7E6E6"/>
      </a:lt2>
      <a:accent1>
        <a:srgbClr val="F8B132"/>
      </a:accent1>
      <a:accent2>
        <a:srgbClr val="ED7D31"/>
      </a:accent2>
      <a:accent3>
        <a:srgbClr val="E84E1A"/>
      </a:accent3>
      <a:accent4>
        <a:srgbClr val="E53229"/>
      </a:accent4>
      <a:accent5>
        <a:srgbClr val="BD1721"/>
      </a:accent5>
      <a:accent6>
        <a:srgbClr val="23282D"/>
      </a:accent6>
      <a:hlink>
        <a:srgbClr val="23282D"/>
      </a:hlink>
      <a:folHlink>
        <a:srgbClr val="23282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123E377C6C6643B858F2C28DAE636C" ma:contentTypeVersion="17" ma:contentTypeDescription="Create a new document." ma:contentTypeScope="" ma:versionID="980bd5e79566d93d66dd97a1f37ade05">
  <xsd:schema xmlns:xsd="http://www.w3.org/2001/XMLSchema" xmlns:xs="http://www.w3.org/2001/XMLSchema" xmlns:p="http://schemas.microsoft.com/office/2006/metadata/properties" xmlns:ns2="86d5c52d-a2e5-4adc-b0f8-62fdb67ed444" xmlns:ns3="a7763446-6e2c-4d9b-8e33-4935b28cd49b" targetNamespace="http://schemas.microsoft.com/office/2006/metadata/properties" ma:root="true" ma:fieldsID="bc784e97fba5ac68555b4196399cd024" ns2:_="" ns3:_="">
    <xsd:import namespace="86d5c52d-a2e5-4adc-b0f8-62fdb67ed444"/>
    <xsd:import namespace="a7763446-6e2c-4d9b-8e33-4935b28cd4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5c52d-a2e5-4adc-b0f8-62fdb67ed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ba44d5-c287-4a8e-a562-73f5647052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763446-6e2c-4d9b-8e33-4935b28cd49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c77a00-a8bf-4daa-aa83-f626fb682930}" ma:internalName="TaxCatchAll" ma:showField="CatchAllData" ma:web="a7763446-6e2c-4d9b-8e33-4935b28cd4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E58E25-9FE9-4BB3-9006-65EA18BADE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8631D0-72DB-483F-9451-24DDC2ABB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d5c52d-a2e5-4adc-b0f8-62fdb67ed444"/>
    <ds:schemaRef ds:uri="a7763446-6e2c-4d9b-8e33-4935b28cd4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TECH4CV</Template>
  <TotalTime>26</TotalTime>
  <Words>630</Words>
  <Application>Microsoft Office PowerPoint</Application>
  <PresentationFormat>Panorámica</PresentationFormat>
  <Paragraphs>83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28</vt:i4>
      </vt:variant>
    </vt:vector>
  </HeadingPairs>
  <TitlesOfParts>
    <vt:vector size="45" baseType="lpstr">
      <vt:lpstr>Arial</vt:lpstr>
      <vt:lpstr>Arial Black</vt:lpstr>
      <vt:lpstr>Calibri</vt:lpstr>
      <vt:lpstr>Droid Sans Mono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Seo Action</dc:creator>
  <dc:description/>
  <cp:lastModifiedBy>Ana Gimeno Sabater</cp:lastModifiedBy>
  <cp:revision>320</cp:revision>
  <dcterms:created xsi:type="dcterms:W3CDTF">2021-03-25T00:49:45Z</dcterms:created>
  <dcterms:modified xsi:type="dcterms:W3CDTF">2024-07-31T07:05:48Z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DocSecurity">
    <vt:i4>0</vt:i4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Panorámica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