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0" r:id="rId1"/>
    <p:sldMasterId id="2147484037" r:id="rId2"/>
  </p:sldMasterIdLst>
  <p:notesMasterIdLst>
    <p:notesMasterId r:id="rId33"/>
  </p:notesMasterIdLst>
  <p:handoutMasterIdLst>
    <p:handoutMasterId r:id="rId34"/>
  </p:handoutMasterIdLst>
  <p:sldIdLst>
    <p:sldId id="2889" r:id="rId3"/>
    <p:sldId id="2346" r:id="rId4"/>
    <p:sldId id="2344" r:id="rId5"/>
    <p:sldId id="2211" r:id="rId6"/>
    <p:sldId id="2332" r:id="rId7"/>
    <p:sldId id="2213" r:id="rId8"/>
    <p:sldId id="2336" r:id="rId9"/>
    <p:sldId id="2363" r:id="rId10"/>
    <p:sldId id="2364" r:id="rId11"/>
    <p:sldId id="2343" r:id="rId12"/>
    <p:sldId id="2347" r:id="rId13"/>
    <p:sldId id="2348" r:id="rId14"/>
    <p:sldId id="2349" r:id="rId15"/>
    <p:sldId id="2350" r:id="rId16"/>
    <p:sldId id="2351" r:id="rId17"/>
    <p:sldId id="2352" r:id="rId18"/>
    <p:sldId id="2353" r:id="rId19"/>
    <p:sldId id="2354" r:id="rId20"/>
    <p:sldId id="2355" r:id="rId21"/>
    <p:sldId id="2356" r:id="rId22"/>
    <p:sldId id="2357" r:id="rId23"/>
    <p:sldId id="2358" r:id="rId24"/>
    <p:sldId id="2359" r:id="rId25"/>
    <p:sldId id="2360" r:id="rId26"/>
    <p:sldId id="2361" r:id="rId27"/>
    <p:sldId id="2362" r:id="rId28"/>
    <p:sldId id="2365" r:id="rId29"/>
    <p:sldId id="2366" r:id="rId30"/>
    <p:sldId id="2368" r:id="rId31"/>
    <p:sldId id="2369" r:id="rId32"/>
  </p:sldIdLst>
  <p:sldSz cx="12192000" cy="6858000"/>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43" userDrawn="1">
          <p15:clr>
            <a:srgbClr val="A4A3A4"/>
          </p15:clr>
        </p15:guide>
        <p15:guide id="4" pos="30" userDrawn="1">
          <p15:clr>
            <a:srgbClr val="A4A3A4"/>
          </p15:clr>
        </p15:guide>
        <p15:guide id="6" pos="7310" userDrawn="1">
          <p15:clr>
            <a:srgbClr val="A4A3A4"/>
          </p15:clr>
        </p15:guide>
        <p15:guide id="7"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2C3"/>
    <a:srgbClr val="FFCC00"/>
    <a:srgbClr val="FFFFCC"/>
    <a:srgbClr val="4285F5"/>
    <a:srgbClr val="EB5B53"/>
    <a:srgbClr val="6DC236"/>
    <a:srgbClr val="184669"/>
    <a:srgbClr val="69DDD5"/>
    <a:srgbClr val="53585E"/>
    <a:srgbClr val="FAFB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91" autoAdjust="0"/>
    <p:restoredTop sz="84359" autoAdjust="0"/>
  </p:normalViewPr>
  <p:slideViewPr>
    <p:cSldViewPr snapToGrid="0" snapToObjects="1">
      <p:cViewPr varScale="1">
        <p:scale>
          <a:sx n="60" d="100"/>
          <a:sy n="60" d="100"/>
        </p:scale>
        <p:origin x="576" y="48"/>
      </p:cViewPr>
      <p:guideLst>
        <p:guide pos="143"/>
        <p:guide pos="30"/>
        <p:guide pos="7310"/>
        <p:guide orient="horz" pos="2160"/>
      </p:guideLst>
    </p:cSldViewPr>
  </p:slideViewPr>
  <p:notesTextViewPr>
    <p:cViewPr>
      <p:scale>
        <a:sx n="1" d="1"/>
        <a:sy n="1" d="1"/>
      </p:scale>
      <p:origin x="0" y="0"/>
    </p:cViewPr>
  </p:notesTextViewPr>
  <p:notesViewPr>
    <p:cSldViewPr snapToGrid="0" snapToObjects="1" showGuide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4" y="0"/>
            <a:ext cx="2945659" cy="495348"/>
          </a:xfrm>
          <a:prstGeom prst="rect">
            <a:avLst/>
          </a:prstGeom>
        </p:spPr>
        <p:txBody>
          <a:bodyPr vert="horz" lIns="91440" tIns="45720" rIns="91440" bIns="45720" rtlCol="0"/>
          <a:lstStyle>
            <a:lvl1pPr algn="r">
              <a:defRPr sz="1200"/>
            </a:lvl1pPr>
          </a:lstStyle>
          <a:p>
            <a:fld id="{9880B1DF-F060-BD49-8E47-E683CBCAC2D5}" type="datetimeFigureOut">
              <a:rPr lang="fr-FR" smtClean="0"/>
              <a:t>21/01/2024</a:t>
            </a:fld>
            <a:endParaRPr lang="fr-FR"/>
          </a:p>
        </p:txBody>
      </p:sp>
      <p:sp>
        <p:nvSpPr>
          <p:cNvPr id="4" name="Espace réservé du pied de page 3"/>
          <p:cNvSpPr>
            <a:spLocks noGrp="1"/>
          </p:cNvSpPr>
          <p:nvPr>
            <p:ph type="ftr" sz="quarter" idx="2"/>
          </p:nvPr>
        </p:nvSpPr>
        <p:spPr>
          <a:xfrm>
            <a:off x="1" y="9377318"/>
            <a:ext cx="2945659" cy="49534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4" y="9377318"/>
            <a:ext cx="2945659" cy="495347"/>
          </a:xfrm>
          <a:prstGeom prst="rect">
            <a:avLst/>
          </a:prstGeom>
        </p:spPr>
        <p:txBody>
          <a:bodyPr vert="horz" lIns="91440" tIns="45720" rIns="91440" bIns="45720" rtlCol="0" anchor="b"/>
          <a:lstStyle>
            <a:lvl1pPr algn="r">
              <a:defRPr sz="1200"/>
            </a:lvl1pPr>
          </a:lstStyle>
          <a:p>
            <a:fld id="{CFEE5FA2-DC64-A444-AD69-74F2F3DFFA61}" type="slidenum">
              <a:rPr lang="fr-FR" smtClean="0"/>
              <a:t>‹N°›</a:t>
            </a:fld>
            <a:endParaRPr lang="fr-FR"/>
          </a:p>
        </p:txBody>
      </p:sp>
    </p:spTree>
    <p:extLst>
      <p:ext uri="{BB962C8B-B14F-4D97-AF65-F5344CB8AC3E}">
        <p14:creationId xmlns:p14="http://schemas.microsoft.com/office/powerpoint/2010/main" val="375884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4" y="0"/>
            <a:ext cx="2945659" cy="495348"/>
          </a:xfrm>
          <a:prstGeom prst="rect">
            <a:avLst/>
          </a:prstGeom>
        </p:spPr>
        <p:txBody>
          <a:bodyPr vert="horz" lIns="91440" tIns="45720" rIns="91440" bIns="45720" rtlCol="0"/>
          <a:lstStyle>
            <a:lvl1pPr algn="r">
              <a:defRPr sz="1200"/>
            </a:lvl1pPr>
          </a:lstStyle>
          <a:p>
            <a:fld id="{AF002338-440B-8D40-8BD5-DB16F3C5BA8B}" type="datetimeFigureOut">
              <a:rPr lang="fr-FR" smtClean="0"/>
              <a:t>21/01/2024</a:t>
            </a:fld>
            <a:endParaRPr lang="fr-FR"/>
          </a:p>
        </p:txBody>
      </p:sp>
      <p:sp>
        <p:nvSpPr>
          <p:cNvPr id="4" name="Espace réservé de l’image des diapositives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377318"/>
            <a:ext cx="2945659"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4" y="9377318"/>
            <a:ext cx="2945659" cy="495347"/>
          </a:xfrm>
          <a:prstGeom prst="rect">
            <a:avLst/>
          </a:prstGeom>
        </p:spPr>
        <p:txBody>
          <a:bodyPr vert="horz" lIns="91440" tIns="45720" rIns="91440" bIns="45720" rtlCol="0" anchor="b"/>
          <a:lstStyle>
            <a:lvl1pPr algn="r">
              <a:defRPr sz="1200"/>
            </a:lvl1pPr>
          </a:lstStyle>
          <a:p>
            <a:fld id="{D9DE0DF0-0C21-5146-94C6-4B0BEDB7C9C6}" type="slidenum">
              <a:rPr lang="fr-FR" smtClean="0"/>
              <a:t>‹N°›</a:t>
            </a:fld>
            <a:endParaRPr lang="fr-FR"/>
          </a:p>
        </p:txBody>
      </p:sp>
    </p:spTree>
    <p:extLst>
      <p:ext uri="{BB962C8B-B14F-4D97-AF65-F5344CB8AC3E}">
        <p14:creationId xmlns:p14="http://schemas.microsoft.com/office/powerpoint/2010/main" val="361465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Slide de présentation</a:t>
            </a:r>
          </a:p>
        </p:txBody>
      </p:sp>
      <p:sp>
        <p:nvSpPr>
          <p:cNvPr id="4" name="Espace réservé du numéro de diapositive 3"/>
          <p:cNvSpPr>
            <a:spLocks noGrp="1"/>
          </p:cNvSpPr>
          <p:nvPr>
            <p:ph type="sldNum" sz="quarter" idx="10"/>
          </p:nvPr>
        </p:nvSpPr>
        <p:spPr/>
        <p:txBody>
          <a:bodyPr/>
          <a:lstStyle/>
          <a:p>
            <a:pPr marL="0" marR="0" lvl="0" indent="0" algn="r" defTabSz="950793" rtl="0" eaLnBrk="1" fontAlgn="auto" latinLnBrk="0" hangingPunct="1">
              <a:lnSpc>
                <a:spcPct val="100000"/>
              </a:lnSpc>
              <a:spcBef>
                <a:spcPts val="0"/>
              </a:spcBef>
              <a:spcAft>
                <a:spcPts val="0"/>
              </a:spcAft>
              <a:buClrTx/>
              <a:buSzTx/>
              <a:buFontTx/>
              <a:buNone/>
              <a:tabLst/>
              <a:defRPr/>
            </a:pPr>
            <a:fld id="{D9DE0DF0-0C21-5146-94C6-4B0BEDB7C9C6}"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0793"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684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It is not always easy to find the ideal need by directly answering the question “</a:t>
            </a:r>
            <a:r>
              <a:rPr lang="en-US" sz="1200" b="1" i="1" dirty="0">
                <a:solidFill>
                  <a:srgbClr val="000000"/>
                </a:solidFill>
              </a:rPr>
              <a:t>for what purpose do we need a computer keyboard?</a:t>
            </a:r>
            <a:r>
              <a:rPr lang="en-US" sz="1200" dirty="0">
                <a:solidFill>
                  <a:srgbClr val="000000"/>
                </a:solidFill>
              </a:rPr>
              <a:t>”. Practice in a table to propose several alternative answers.  For each of the alternative answers, propose other solutions that meet this goal. You will quickly notice that your formulation is either too weak because it covers too many goals or, conversely, too specific. Another golden rule is to define the scope of the </a:t>
            </a:r>
            <a:r>
              <a:rPr lang="en-US" sz="1200" b="1" dirty="0">
                <a:solidFill>
                  <a:srgbClr val="0762C3"/>
                </a:solidFill>
                <a:hlinkClick r:id="" action="ppaction://noaction"/>
              </a:rPr>
              <a:t>ideal goal</a:t>
            </a:r>
            <a:r>
              <a:rPr lang="en-US" sz="1200" dirty="0">
                <a:solidFill>
                  <a:srgbClr val="000000"/>
                </a:solidFill>
              </a:rPr>
              <a:t> by allowing yourself to describe what is outside this border (e.g. ASCII code) as precisely as possible, without mentioning what is inside this border (see </a:t>
            </a:r>
            <a:r>
              <a:rPr lang="en-US" sz="1200" b="1" dirty="0">
                <a:solidFill>
                  <a:srgbClr val="0762C3"/>
                </a:solidFill>
                <a:hlinkClick r:id="rId3" action="ppaction://hlinksldjump"/>
              </a:rPr>
              <a:t>reframing</a:t>
            </a:r>
            <a:r>
              <a:rPr lang="en-US" sz="1200" dirty="0">
                <a:solidFill>
                  <a:srgbClr val="000000"/>
                </a:solidFill>
              </a:rPr>
              <a:t>).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E0DF0-0C21-5146-94C6-4B0BEDB7C9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203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E0DF0-0C21-5146-94C6-4B0BEDB7C9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289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value </a:t>
            </a:r>
            <a:r>
              <a:rPr lang="fr-FR" dirty="0" err="1"/>
              <a:t>bucket</a:t>
            </a:r>
            <a:r>
              <a:rPr lang="fr-FR" dirty="0"/>
              <a:t> item » to change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E0DF0-0C21-5146-94C6-4B0BEDB7C9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82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57AA37EE-387F-F344-8ABB-D8756D584960}"/>
              </a:ext>
            </a:extLst>
          </p:cNvPr>
          <p:cNvSpPr>
            <a:spLocks noGrp="1" noChangeArrowheads="1"/>
          </p:cNvSpPr>
          <p:nvPr>
            <p:ph type="sldNum" sz="quarter" idx="12"/>
          </p:nvPr>
        </p:nvSpPr>
        <p:spPr>
          <a:xfrm>
            <a:off x="11391902" y="6489700"/>
            <a:ext cx="1625600" cy="457200"/>
          </a:xfrm>
          <a:prstGeom prst="rect">
            <a:avLst/>
          </a:prstGeom>
          <a:ln/>
        </p:spPr>
        <p:txBody>
          <a:bodyPr/>
          <a:lstStyle>
            <a:lvl1pPr>
              <a:defRPr sz="1400">
                <a:solidFill>
                  <a:schemeClr val="tx1">
                    <a:lumMod val="75000"/>
                    <a:lumOff val="25000"/>
                  </a:schemeClr>
                </a:solidFill>
                <a:latin typeface="Montserrat" pitchFamily="2" charset="77"/>
              </a:defRPr>
            </a:lvl1pPr>
          </a:lstStyle>
          <a:p>
            <a:pPr>
              <a:defRPr/>
            </a:pPr>
            <a:fld id="{351F50B1-1100-48AB-B022-FFBC30F3FE92}" type="slidenum">
              <a:rPr lang="fr-FR" smtClean="0">
                <a:solidFill>
                  <a:prstClr val="black">
                    <a:lumMod val="75000"/>
                    <a:lumOff val="25000"/>
                  </a:prstClr>
                </a:solidFill>
              </a:rPr>
              <a:pPr>
                <a:defRPr/>
              </a:pPr>
              <a:t>‹N°›</a:t>
            </a:fld>
            <a:endParaRPr lang="fr-FR">
              <a:solidFill>
                <a:prstClr val="black">
                  <a:lumMod val="75000"/>
                  <a:lumOff val="25000"/>
                </a:prstClr>
              </a:solidFill>
            </a:endParaRPr>
          </a:p>
        </p:txBody>
      </p:sp>
    </p:spTree>
    <p:extLst>
      <p:ext uri="{BB962C8B-B14F-4D97-AF65-F5344CB8AC3E}">
        <p14:creationId xmlns:p14="http://schemas.microsoft.com/office/powerpoint/2010/main" val="4126029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Diapositive de titre">
    <p:spTree>
      <p:nvGrpSpPr>
        <p:cNvPr id="1" name=""/>
        <p:cNvGrpSpPr/>
        <p:nvPr/>
      </p:nvGrpSpPr>
      <p:grpSpPr>
        <a:xfrm>
          <a:off x="0" y="0"/>
          <a:ext cx="0" cy="0"/>
          <a:chOff x="0" y="0"/>
          <a:chExt cx="0" cy="0"/>
        </a:xfrm>
      </p:grpSpPr>
      <p:sp>
        <p:nvSpPr>
          <p:cNvPr id="18" name="Espace réservé du numéro de diapositive 17">
            <a:extLst>
              <a:ext uri="{FF2B5EF4-FFF2-40B4-BE49-F238E27FC236}">
                <a16:creationId xmlns:a16="http://schemas.microsoft.com/office/drawing/2014/main" id="{856655A6-0EAC-E543-A5E0-42B5DC75CDB9}"/>
              </a:ext>
            </a:extLst>
          </p:cNvPr>
          <p:cNvSpPr>
            <a:spLocks noGrp="1" noChangeArrowheads="1"/>
          </p:cNvSpPr>
          <p:nvPr>
            <p:ph type="sldNum" sz="quarter" idx="12"/>
          </p:nvPr>
        </p:nvSpPr>
        <p:spPr>
          <a:xfrm>
            <a:off x="11391902" y="6489700"/>
            <a:ext cx="1625600" cy="457200"/>
          </a:xfrm>
          <a:prstGeom prst="rect">
            <a:avLst/>
          </a:prstGeom>
          <a:ln/>
        </p:spPr>
        <p:txBody>
          <a:bodyPr/>
          <a:lstStyle>
            <a:lvl1pPr>
              <a:defRPr sz="1400">
                <a:solidFill>
                  <a:schemeClr val="tx1">
                    <a:lumMod val="75000"/>
                    <a:lumOff val="25000"/>
                  </a:schemeClr>
                </a:solidFill>
                <a:latin typeface="Montserrat" pitchFamily="2" charset="77"/>
              </a:defRPr>
            </a:lvl1pPr>
          </a:lstStyle>
          <a:p>
            <a:pPr>
              <a:defRPr/>
            </a:pPr>
            <a:fld id="{351F50B1-1100-48AB-B022-FFBC30F3FE92}" type="slidenum">
              <a:rPr lang="fr-FR" smtClean="0">
                <a:solidFill>
                  <a:prstClr val="black">
                    <a:lumMod val="75000"/>
                    <a:lumOff val="25000"/>
                  </a:prstClr>
                </a:solidFill>
              </a:rPr>
              <a:pPr>
                <a:defRPr/>
              </a:pPr>
              <a:t>‹N°›</a:t>
            </a:fld>
            <a:endParaRPr lang="fr-FR">
              <a:solidFill>
                <a:prstClr val="black">
                  <a:lumMod val="75000"/>
                  <a:lumOff val="25000"/>
                </a:prstClr>
              </a:solidFill>
            </a:endParaRPr>
          </a:p>
        </p:txBody>
      </p:sp>
      <p:sp>
        <p:nvSpPr>
          <p:cNvPr id="14" name="Title 1">
            <a:extLst>
              <a:ext uri="{FF2B5EF4-FFF2-40B4-BE49-F238E27FC236}">
                <a16:creationId xmlns:a16="http://schemas.microsoft.com/office/drawing/2014/main" id="{4609739D-421D-9D40-9337-1D9EC6BBE7E5}"/>
              </a:ext>
            </a:extLst>
          </p:cNvPr>
          <p:cNvSpPr>
            <a:spLocks noGrp="1"/>
          </p:cNvSpPr>
          <p:nvPr>
            <p:ph type="title"/>
          </p:nvPr>
        </p:nvSpPr>
        <p:spPr>
          <a:xfrm>
            <a:off x="441063" y="365127"/>
            <a:ext cx="11478409" cy="968821"/>
          </a:xfrm>
          <a:prstGeom prst="rect">
            <a:avLst/>
          </a:prstGeom>
        </p:spPr>
        <p:txBody>
          <a:bodyPr/>
          <a:lstStyle>
            <a:lvl1pPr>
              <a:defRPr sz="4000" b="1">
                <a:latin typeface="Montserrat" pitchFamily="2" charset="77"/>
              </a:defRPr>
            </a:lvl1pPr>
          </a:lstStyle>
          <a:p>
            <a:r>
              <a:rPr lang="en-US" dirty="0"/>
              <a:t>Click to edit Master title style</a:t>
            </a:r>
          </a:p>
        </p:txBody>
      </p:sp>
      <p:sp>
        <p:nvSpPr>
          <p:cNvPr id="17" name="Espace réservé du contenu 2">
            <a:extLst>
              <a:ext uri="{FF2B5EF4-FFF2-40B4-BE49-F238E27FC236}">
                <a16:creationId xmlns:a16="http://schemas.microsoft.com/office/drawing/2014/main" id="{77B0DD3D-B006-AB43-94C3-503D01B56753}"/>
              </a:ext>
            </a:extLst>
          </p:cNvPr>
          <p:cNvSpPr>
            <a:spLocks noGrp="1"/>
          </p:cNvSpPr>
          <p:nvPr>
            <p:ph idx="1"/>
          </p:nvPr>
        </p:nvSpPr>
        <p:spPr>
          <a:xfrm>
            <a:off x="441063" y="1613647"/>
            <a:ext cx="11478409" cy="4689226"/>
          </a:xfrm>
          <a:prstGeom prst="rect">
            <a:avLst/>
          </a:prstGeom>
        </p:spPr>
        <p:txBody>
          <a:bodyPr/>
          <a:lstStyle>
            <a:lvl1pPr marL="319088" indent="-319088">
              <a:tabLst/>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pic>
        <p:nvPicPr>
          <p:cNvPr id="2" name="Image 1">
            <a:extLst>
              <a:ext uri="{FF2B5EF4-FFF2-40B4-BE49-F238E27FC236}">
                <a16:creationId xmlns:a16="http://schemas.microsoft.com/office/drawing/2014/main" id="{24DC4AC1-9EB5-8063-3248-E35FDF6AED9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713029" y="91554"/>
            <a:ext cx="411861" cy="418842"/>
          </a:xfrm>
          <a:prstGeom prst="rect">
            <a:avLst/>
          </a:prstGeom>
        </p:spPr>
      </p:pic>
    </p:spTree>
    <p:extLst>
      <p:ext uri="{BB962C8B-B14F-4D97-AF65-F5344CB8AC3E}">
        <p14:creationId xmlns:p14="http://schemas.microsoft.com/office/powerpoint/2010/main" val="414414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22DD9-FE4C-7D40-9800-C9FD0D3D3BEA}"/>
              </a:ext>
            </a:extLst>
          </p:cNvPr>
          <p:cNvSpPr>
            <a:spLocks noGrp="1"/>
          </p:cNvSpPr>
          <p:nvPr>
            <p:ph type="ctrTitle"/>
          </p:nvPr>
        </p:nvSpPr>
        <p:spPr>
          <a:xfrm>
            <a:off x="1524000" y="1122363"/>
            <a:ext cx="9144000" cy="2387600"/>
          </a:xfrm>
          <a:prstGeom prst="rect">
            <a:avLst/>
          </a:prstGeom>
        </p:spPr>
        <p:txBody>
          <a:bodyPr anchor="b"/>
          <a:lstStyle>
            <a:lvl1pPr algn="ctr">
              <a:defRPr sz="8000"/>
            </a:lvl1pPr>
          </a:lstStyle>
          <a:p>
            <a:r>
              <a:rPr lang="en-US"/>
              <a:t>Click to edit Master title style</a:t>
            </a:r>
            <a:endParaRPr lang="fr-FR"/>
          </a:p>
        </p:txBody>
      </p:sp>
      <p:sp>
        <p:nvSpPr>
          <p:cNvPr id="3" name="Subtitle 2">
            <a:extLst>
              <a:ext uri="{FF2B5EF4-FFF2-40B4-BE49-F238E27FC236}">
                <a16:creationId xmlns:a16="http://schemas.microsoft.com/office/drawing/2014/main" id="{BBFBD870-D97C-5B48-9439-F052EE41FCD8}"/>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59914572-2BBB-2940-8DD8-6F841B7CE7DA}"/>
              </a:ext>
            </a:extLst>
          </p:cNvPr>
          <p:cNvSpPr>
            <a:spLocks noGrp="1"/>
          </p:cNvSpPr>
          <p:nvPr>
            <p:ph type="dt" sz="half" idx="10"/>
          </p:nvPr>
        </p:nvSpPr>
        <p:spPr>
          <a:xfrm>
            <a:off x="838200" y="6356352"/>
            <a:ext cx="2743200" cy="365125"/>
          </a:xfrm>
          <a:prstGeom prst="rect">
            <a:avLst/>
          </a:prstGeom>
        </p:spPr>
        <p:txBody>
          <a:bodyPr/>
          <a:lstStyle/>
          <a:p>
            <a:fld id="{2FA9125F-E821-084B-ADE5-CC08C99CF045}" type="datetimeFigureOut">
              <a:rPr lang="fr-FR" smtClean="0">
                <a:solidFill>
                  <a:prstClr val="black"/>
                </a:solidFill>
              </a:rPr>
              <a:pPr/>
              <a:t>21/01/2024</a:t>
            </a:fld>
            <a:endParaRPr lang="fr-FR">
              <a:solidFill>
                <a:prstClr val="black"/>
              </a:solidFill>
            </a:endParaRPr>
          </a:p>
        </p:txBody>
      </p:sp>
      <p:sp>
        <p:nvSpPr>
          <p:cNvPr id="5" name="Footer Placeholder 4">
            <a:extLst>
              <a:ext uri="{FF2B5EF4-FFF2-40B4-BE49-F238E27FC236}">
                <a16:creationId xmlns:a16="http://schemas.microsoft.com/office/drawing/2014/main" id="{02C0B393-FC4A-4743-ADD0-A0169EA8EB26}"/>
              </a:ext>
            </a:extLst>
          </p:cNvPr>
          <p:cNvSpPr>
            <a:spLocks noGrp="1"/>
          </p:cNvSpPr>
          <p:nvPr>
            <p:ph type="ftr" sz="quarter" idx="11"/>
          </p:nvPr>
        </p:nvSpPr>
        <p:spPr>
          <a:xfrm>
            <a:off x="4038600" y="6356352"/>
            <a:ext cx="4114800" cy="365125"/>
          </a:xfrm>
          <a:prstGeom prst="rect">
            <a:avLst/>
          </a:prstGeom>
        </p:spPr>
        <p:txBody>
          <a:bodyPr/>
          <a:lstStyle/>
          <a:p>
            <a:endParaRPr lang="fr-FR">
              <a:solidFill>
                <a:prstClr val="black"/>
              </a:solidFill>
            </a:endParaRPr>
          </a:p>
        </p:txBody>
      </p:sp>
      <p:sp>
        <p:nvSpPr>
          <p:cNvPr id="6" name="Slide Number Placeholder 5">
            <a:extLst>
              <a:ext uri="{FF2B5EF4-FFF2-40B4-BE49-F238E27FC236}">
                <a16:creationId xmlns:a16="http://schemas.microsoft.com/office/drawing/2014/main" id="{34539CFB-D463-6843-8BDB-A871FE4F765D}"/>
              </a:ext>
            </a:extLst>
          </p:cNvPr>
          <p:cNvSpPr>
            <a:spLocks noGrp="1"/>
          </p:cNvSpPr>
          <p:nvPr>
            <p:ph type="sldNum" sz="quarter" idx="12"/>
          </p:nvPr>
        </p:nvSpPr>
        <p:spPr>
          <a:xfrm>
            <a:off x="8610600" y="6356352"/>
            <a:ext cx="2743200" cy="365125"/>
          </a:xfrm>
          <a:prstGeom prst="rect">
            <a:avLst/>
          </a:prstGeom>
        </p:spPr>
        <p:txBody>
          <a:bodyPr/>
          <a:lstStyle/>
          <a:p>
            <a:fld id="{657D7912-CABB-8E44-8283-F7F7AC607E83}"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220365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07692B-05B1-1648-A6DE-214375F7F960}"/>
              </a:ext>
            </a:extLst>
          </p:cNvPr>
          <p:cNvSpPr>
            <a:spLocks noGrp="1"/>
          </p:cNvSpPr>
          <p:nvPr>
            <p:ph type="dt" sz="half" idx="10"/>
          </p:nvPr>
        </p:nvSpPr>
        <p:spPr>
          <a:xfrm>
            <a:off x="838200" y="6356350"/>
            <a:ext cx="2743200" cy="365125"/>
          </a:xfrm>
          <a:prstGeom prst="rect">
            <a:avLst/>
          </a:prstGeom>
        </p:spPr>
        <p:txBody>
          <a:bodyPr/>
          <a:lstStyle/>
          <a:p>
            <a:fld id="{2FA9125F-E821-084B-ADE5-CC08C99CF045}" type="datetimeFigureOut">
              <a:rPr lang="fr-FR" smtClean="0">
                <a:solidFill>
                  <a:prstClr val="black"/>
                </a:solidFill>
              </a:rPr>
              <a:pPr/>
              <a:t>21/01/2024</a:t>
            </a:fld>
            <a:endParaRPr lang="fr-FR">
              <a:solidFill>
                <a:prstClr val="black"/>
              </a:solidFill>
            </a:endParaRPr>
          </a:p>
        </p:txBody>
      </p:sp>
      <p:sp>
        <p:nvSpPr>
          <p:cNvPr id="3" name="Footer Placeholder 2">
            <a:extLst>
              <a:ext uri="{FF2B5EF4-FFF2-40B4-BE49-F238E27FC236}">
                <a16:creationId xmlns:a16="http://schemas.microsoft.com/office/drawing/2014/main" id="{B484614E-4705-6644-8C78-81367640D766}"/>
              </a:ext>
            </a:extLst>
          </p:cNvPr>
          <p:cNvSpPr>
            <a:spLocks noGrp="1"/>
          </p:cNvSpPr>
          <p:nvPr>
            <p:ph type="ftr" sz="quarter" idx="11"/>
          </p:nvPr>
        </p:nvSpPr>
        <p:spPr>
          <a:xfrm>
            <a:off x="4038600" y="6356350"/>
            <a:ext cx="4114800" cy="365125"/>
          </a:xfrm>
          <a:prstGeom prst="rect">
            <a:avLst/>
          </a:prstGeom>
        </p:spPr>
        <p:txBody>
          <a:bodyPr/>
          <a:lstStyle/>
          <a:p>
            <a:endParaRPr lang="fr-FR">
              <a:solidFill>
                <a:prstClr val="black"/>
              </a:solidFill>
            </a:endParaRPr>
          </a:p>
        </p:txBody>
      </p:sp>
      <p:sp>
        <p:nvSpPr>
          <p:cNvPr id="4" name="Slide Number Placeholder 3">
            <a:extLst>
              <a:ext uri="{FF2B5EF4-FFF2-40B4-BE49-F238E27FC236}">
                <a16:creationId xmlns:a16="http://schemas.microsoft.com/office/drawing/2014/main" id="{FF6F8EE9-FD20-D040-8B67-76248AA85828}"/>
              </a:ext>
            </a:extLst>
          </p:cNvPr>
          <p:cNvSpPr>
            <a:spLocks noGrp="1"/>
          </p:cNvSpPr>
          <p:nvPr>
            <p:ph type="sldNum" sz="quarter" idx="12"/>
          </p:nvPr>
        </p:nvSpPr>
        <p:spPr>
          <a:xfrm>
            <a:off x="8610600" y="6356350"/>
            <a:ext cx="2743200" cy="365125"/>
          </a:xfrm>
          <a:prstGeom prst="rect">
            <a:avLst/>
          </a:prstGeom>
        </p:spPr>
        <p:txBody>
          <a:bodyPr/>
          <a:lstStyle/>
          <a:p>
            <a:fld id="{657D7912-CABB-8E44-8283-F7F7AC607E83}"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25539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57AA37EE-387F-F344-8ABB-D8756D584960}"/>
              </a:ext>
            </a:extLst>
          </p:cNvPr>
          <p:cNvSpPr>
            <a:spLocks noGrp="1" noChangeArrowheads="1"/>
          </p:cNvSpPr>
          <p:nvPr>
            <p:ph type="sldNum" sz="quarter" idx="12"/>
          </p:nvPr>
        </p:nvSpPr>
        <p:spPr>
          <a:xfrm>
            <a:off x="11391902" y="6489700"/>
            <a:ext cx="1625600" cy="457200"/>
          </a:xfrm>
          <a:prstGeom prst="rect">
            <a:avLst/>
          </a:prstGeom>
          <a:ln/>
        </p:spPr>
        <p:txBody>
          <a:bodyPr/>
          <a:lstStyle>
            <a:lvl1pPr>
              <a:defRPr sz="1400">
                <a:solidFill>
                  <a:schemeClr val="tx1">
                    <a:lumMod val="75000"/>
                    <a:lumOff val="25000"/>
                  </a:schemeClr>
                </a:solidFill>
                <a:latin typeface="Montserrat" pitchFamily="2" charset="77"/>
              </a:defRPr>
            </a:lvl1pPr>
          </a:lstStyle>
          <a:p>
            <a:pPr>
              <a:defRPr/>
            </a:pPr>
            <a:fld id="{351F50B1-1100-48AB-B022-FFBC30F3FE92}" type="slidenum">
              <a:rPr lang="fr-FR" smtClean="0"/>
              <a:pPr>
                <a:defRPr/>
              </a:pPr>
              <a:t>‹N°›</a:t>
            </a:fld>
            <a:endParaRPr lang="fr-FR"/>
          </a:p>
        </p:txBody>
      </p:sp>
      <p:sp>
        <p:nvSpPr>
          <p:cNvPr id="3" name="Title 1">
            <a:extLst>
              <a:ext uri="{FF2B5EF4-FFF2-40B4-BE49-F238E27FC236}">
                <a16:creationId xmlns:a16="http://schemas.microsoft.com/office/drawing/2014/main" id="{732FC178-1E11-314B-B6F0-A365AA13CFB4}"/>
              </a:ext>
            </a:extLst>
          </p:cNvPr>
          <p:cNvSpPr>
            <a:spLocks noGrp="1"/>
          </p:cNvSpPr>
          <p:nvPr>
            <p:ph type="title"/>
          </p:nvPr>
        </p:nvSpPr>
        <p:spPr>
          <a:xfrm>
            <a:off x="441062" y="104870"/>
            <a:ext cx="11478409" cy="968821"/>
          </a:xfrm>
          <a:prstGeom prst="rect">
            <a:avLst/>
          </a:prstGeom>
        </p:spPr>
        <p:txBody>
          <a:bodyPr/>
          <a:lstStyle>
            <a:lvl1pPr>
              <a:defRPr sz="4000" b="1">
                <a:latin typeface="Montserrat" pitchFamily="2" charset="77"/>
              </a:defRPr>
            </a:lvl1pPr>
          </a:lstStyle>
          <a:p>
            <a:r>
              <a:rPr lang="en-US" dirty="0"/>
              <a:t>Click to edit Master title style</a:t>
            </a:r>
          </a:p>
        </p:txBody>
      </p:sp>
      <p:sp>
        <p:nvSpPr>
          <p:cNvPr id="4" name="Espace réservé du contenu 2">
            <a:extLst>
              <a:ext uri="{FF2B5EF4-FFF2-40B4-BE49-F238E27FC236}">
                <a16:creationId xmlns:a16="http://schemas.microsoft.com/office/drawing/2014/main" id="{CF175397-8059-C24C-A4B5-84856EF115E9}"/>
              </a:ext>
            </a:extLst>
          </p:cNvPr>
          <p:cNvSpPr>
            <a:spLocks noGrp="1"/>
          </p:cNvSpPr>
          <p:nvPr>
            <p:ph idx="1"/>
          </p:nvPr>
        </p:nvSpPr>
        <p:spPr>
          <a:xfrm>
            <a:off x="441063" y="1613647"/>
            <a:ext cx="11478409" cy="4689226"/>
          </a:xfrm>
          <a:prstGeom prst="rect">
            <a:avLst/>
          </a:prstGeom>
        </p:spPr>
        <p:txBody>
          <a:bodyPr/>
          <a:lstStyle>
            <a:lvl1pPr marL="319088" indent="-319088">
              <a:tabLst/>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15377" y="0"/>
            <a:ext cx="676623" cy="236734"/>
          </a:xfrm>
          <a:prstGeom prst="rect">
            <a:avLst/>
          </a:prstGeom>
        </p:spPr>
      </p:pic>
    </p:spTree>
    <p:extLst>
      <p:ext uri="{BB962C8B-B14F-4D97-AF65-F5344CB8AC3E}">
        <p14:creationId xmlns:p14="http://schemas.microsoft.com/office/powerpoint/2010/main" val="80134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eadé">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a:xfrm>
            <a:off x="623292" y="6480000"/>
            <a:ext cx="7200900" cy="215900"/>
          </a:xfrm>
        </p:spPr>
        <p:txBody>
          <a:bodyPr/>
          <a:lstStyle>
            <a:lvl1pPr>
              <a:defRPr/>
            </a:lvl1pPr>
          </a:lstStyle>
          <a:p>
            <a:pPr>
              <a:defRPr/>
            </a:pPr>
            <a:r>
              <a:rPr lang="en" dirty="0"/>
              <a:t>© </a:t>
            </a:r>
            <a:r>
              <a:rPr lang="fr-FR" dirty="0" err="1"/>
              <a:t>Hyb'RID</a:t>
            </a:r>
            <a:r>
              <a:rPr lang="en" dirty="0"/>
              <a:t> – All rights reserved</a:t>
            </a:r>
            <a:endParaRPr lang="en-US" dirty="0"/>
          </a:p>
        </p:txBody>
      </p:sp>
      <p:sp>
        <p:nvSpPr>
          <p:cNvPr id="11" name="Rectangle 10"/>
          <p:cNvSpPr/>
          <p:nvPr userDrawn="1"/>
        </p:nvSpPr>
        <p:spPr>
          <a:xfrm flipV="1">
            <a:off x="1" y="0"/>
            <a:ext cx="12192002" cy="980728"/>
          </a:xfrm>
          <a:prstGeom prst="rect">
            <a:avLst/>
          </a:prstGeom>
          <a:solidFill>
            <a:srgbClr val="F3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666712" y="357166"/>
            <a:ext cx="10858576" cy="571504"/>
          </a:xfrm>
          <a:prstGeom prst="rect">
            <a:avLst/>
          </a:prstGeom>
        </p:spPr>
        <p:txBody>
          <a:bodyPr anchor="ctr"/>
          <a:lstStyle>
            <a:lvl1pPr>
              <a:defRPr sz="1800" b="1" baseline="0">
                <a:latin typeface="Century Gothic" pitchFamily="34" charset="0"/>
                <a:cs typeface="Arial" pitchFamily="34" charset="0"/>
              </a:defRPr>
            </a:lvl1pPr>
          </a:lstStyle>
          <a:p>
            <a:r>
              <a:rPr lang="fr-FR" dirty="0"/>
              <a:t>Cliquez pour ajouter un message</a:t>
            </a:r>
            <a:br>
              <a:rPr lang="fr-FR" dirty="0"/>
            </a:br>
            <a:r>
              <a:rPr lang="fr-FR" dirty="0"/>
              <a:t>(2 lignes)</a:t>
            </a:r>
          </a:p>
        </p:txBody>
      </p:sp>
      <p:sp>
        <p:nvSpPr>
          <p:cNvPr id="3" name="Espace réservé du contenu 2"/>
          <p:cNvSpPr>
            <a:spLocks noGrp="1"/>
          </p:cNvSpPr>
          <p:nvPr>
            <p:ph idx="1"/>
          </p:nvPr>
        </p:nvSpPr>
        <p:spPr>
          <a:xfrm>
            <a:off x="666712" y="1357299"/>
            <a:ext cx="10858576" cy="5000659"/>
          </a:xfrm>
          <a:prstGeom prst="rect">
            <a:avLst/>
          </a:prstGeom>
        </p:spPr>
        <p:txBody>
          <a:bodyPr>
            <a:normAutofit/>
          </a:bodyPr>
          <a:lstStyle>
            <a:lvl1pPr algn="l">
              <a:buClr>
                <a:schemeClr val="tx2"/>
              </a:buClr>
              <a:defRPr sz="1600" b="0" baseline="0">
                <a:solidFill>
                  <a:srgbClr val="85999E"/>
                </a:solidFill>
                <a:latin typeface="Helvetica" pitchFamily="34" charset="0"/>
              </a:defRPr>
            </a:lvl1pPr>
            <a:lvl2pPr algn="l">
              <a:buClr>
                <a:schemeClr val="tx2"/>
              </a:buClr>
              <a:defRPr sz="1400" b="0">
                <a:latin typeface="Helvetica" pitchFamily="34" charset="0"/>
              </a:defRPr>
            </a:lvl2pPr>
            <a:lvl3pPr algn="l">
              <a:defRPr sz="1300" b="0">
                <a:latin typeface="Helvetica" pitchFamily="34" charset="0"/>
              </a:defRPr>
            </a:lvl3pPr>
            <a:lvl4pPr algn="l">
              <a:defRPr sz="1200" b="0">
                <a:latin typeface="Helvetica" pitchFamily="34" charset="0"/>
              </a:defRPr>
            </a:lvl4pPr>
            <a:lvl5pPr algn="l">
              <a:defRPr sz="1200" b="0">
                <a:latin typeface="Helvetic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9" name="Espace réservé du texte 8"/>
          <p:cNvSpPr>
            <a:spLocks noGrp="1"/>
          </p:cNvSpPr>
          <p:nvPr>
            <p:ph type="body" sz="quarter" idx="13" hasCustomPrompt="1"/>
          </p:nvPr>
        </p:nvSpPr>
        <p:spPr>
          <a:xfrm>
            <a:off x="666714" y="0"/>
            <a:ext cx="11525289" cy="214290"/>
          </a:xfrm>
          <a:prstGeom prst="rect">
            <a:avLst/>
          </a:prstGeom>
        </p:spPr>
        <p:txBody>
          <a:bodyPr/>
          <a:lstStyle>
            <a:lvl1pPr algn="r">
              <a:buNone/>
              <a:defRPr sz="1000" b="1">
                <a:solidFill>
                  <a:schemeClr val="tx1"/>
                </a:solidFill>
              </a:defRPr>
            </a:lvl1pPr>
          </a:lstStyle>
          <a:p>
            <a:pPr lvl="0"/>
            <a:r>
              <a:rPr lang="fr-FR" dirty="0" err="1"/>
              <a:t>Ghost</a:t>
            </a:r>
            <a:endParaRPr lang="fr-FR" dirty="0"/>
          </a:p>
        </p:txBody>
      </p:sp>
      <p:sp>
        <p:nvSpPr>
          <p:cNvPr id="12" name="Espace réservé du texte 11"/>
          <p:cNvSpPr>
            <a:spLocks noGrp="1"/>
          </p:cNvSpPr>
          <p:nvPr>
            <p:ph type="body" sz="quarter" idx="14" hasCustomPrompt="1"/>
          </p:nvPr>
        </p:nvSpPr>
        <p:spPr>
          <a:xfrm>
            <a:off x="666749" y="1031206"/>
            <a:ext cx="10858539" cy="254654"/>
          </a:xfrm>
          <a:prstGeom prst="rect">
            <a:avLst/>
          </a:prstGeom>
        </p:spPr>
        <p:txBody>
          <a:bodyPr/>
          <a:lstStyle>
            <a:lvl1pPr>
              <a:buNone/>
              <a:defRPr sz="1100" cap="all" baseline="0">
                <a:solidFill>
                  <a:schemeClr val="tx1"/>
                </a:solidFill>
                <a:latin typeface="Century Gothic" pitchFamily="34" charset="0"/>
              </a:defRPr>
            </a:lvl1pPr>
          </a:lstStyle>
          <a:p>
            <a:pPr lvl="0"/>
            <a:r>
              <a:rPr lang="fr-FR" dirty="0"/>
              <a:t>ILLUSTRATION</a:t>
            </a:r>
          </a:p>
        </p:txBody>
      </p:sp>
      <p:cxnSp>
        <p:nvCxnSpPr>
          <p:cNvPr id="13" name="Connecteur droit 12"/>
          <p:cNvCxnSpPr/>
          <p:nvPr userDrawn="1"/>
        </p:nvCxnSpPr>
        <p:spPr>
          <a:xfrm>
            <a:off x="570000" y="6381328"/>
            <a:ext cx="1105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5"/>
          <p:cNvSpPr>
            <a:spLocks noGrp="1"/>
          </p:cNvSpPr>
          <p:nvPr>
            <p:ph type="sldNum" sz="quarter" idx="4"/>
          </p:nvPr>
        </p:nvSpPr>
        <p:spPr>
          <a:xfrm>
            <a:off x="11253265" y="6479999"/>
            <a:ext cx="387351" cy="245846"/>
          </a:xfrm>
          <a:prstGeom prst="rect">
            <a:avLst/>
          </a:prstGeom>
        </p:spPr>
        <p:txBody>
          <a:bodyPr/>
          <a:lstStyle>
            <a:lvl1pPr marL="0" algn="ctr" defTabSz="914400" rtl="0" eaLnBrk="1" fontAlgn="auto" latinLnBrk="0" hangingPunct="1">
              <a:spcBef>
                <a:spcPts val="0"/>
              </a:spcBef>
              <a:spcAft>
                <a:spcPts val="0"/>
              </a:spcAft>
              <a:defRPr lang="fr-FR" sz="1200" b="0" kern="1200">
                <a:solidFill>
                  <a:schemeClr val="accent3"/>
                </a:solidFill>
                <a:latin typeface="Century Gothic" pitchFamily="34" charset="0"/>
                <a:ea typeface="+mn-ea"/>
                <a:cs typeface="Arial" pitchFamily="34" charset="0"/>
              </a:defRPr>
            </a:lvl1pPr>
          </a:lstStyle>
          <a:p>
            <a:pPr>
              <a:defRPr/>
            </a:pPr>
            <a:fld id="{D814D094-87B0-46EB-94AF-490CB83A5F0C}" type="slidenum">
              <a:rPr lang="fr-FR" smtClean="0"/>
              <a:pPr>
                <a:defRPr/>
              </a:pPr>
              <a:t>‹N°›</a:t>
            </a:fld>
            <a:endParaRPr lang="fr-FR" dirty="0"/>
          </a:p>
        </p:txBody>
      </p:sp>
    </p:spTree>
    <p:extLst>
      <p:ext uri="{BB962C8B-B14F-4D97-AF65-F5344CB8AC3E}">
        <p14:creationId xmlns:p14="http://schemas.microsoft.com/office/powerpoint/2010/main" val="14675818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189280"/>
      </p:ext>
    </p:extLst>
  </p:cSld>
  <p:clrMap bg1="lt1" tx1="dk1" bg2="lt2" tx2="dk2" accent1="accent1" accent2="accent2" accent3="accent3" accent4="accent4" accent5="accent5" accent6="accent6" hlink="hlink" folHlink="folHlink"/>
  <p:sldLayoutIdLst>
    <p:sldLayoutId id="2147484031" r:id="rId1"/>
    <p:sldLayoutId id="2147484033" r:id="rId2"/>
    <p:sldLayoutId id="2147484034" r:id="rId3"/>
    <p:sldLayoutId id="214748403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217A40D-C9C7-4540-AC78-736F8F38FF14}"/>
              </a:ext>
            </a:extLst>
          </p:cNvPr>
          <p:cNvSpPr/>
          <p:nvPr userDrawn="1"/>
        </p:nvSpPr>
        <p:spPr>
          <a:xfrm>
            <a:off x="0" y="6609030"/>
            <a:ext cx="12192000" cy="2489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a:extLst>
              <a:ext uri="{FF2B5EF4-FFF2-40B4-BE49-F238E27FC236}">
                <a16:creationId xmlns:a16="http://schemas.microsoft.com/office/drawing/2014/main" id="{2EB5E074-41BB-7140-AF09-EE19627D31B1}"/>
              </a:ext>
            </a:extLst>
          </p:cNvPr>
          <p:cNvSpPr>
            <a:spLocks noGrp="1"/>
          </p:cNvSpPr>
          <p:nvPr>
            <p:ph type="title"/>
          </p:nvPr>
        </p:nvSpPr>
        <p:spPr>
          <a:xfrm>
            <a:off x="412687" y="365126"/>
            <a:ext cx="8568753" cy="801824"/>
          </a:xfrm>
          <a:prstGeom prst="rect">
            <a:avLst/>
          </a:prstGeom>
        </p:spPr>
        <p:txBody>
          <a:bodyPr vert="horz" lIns="91440" tIns="45720" rIns="91440" bIns="45720" rtlCol="0" anchor="b">
            <a:normAutofit/>
          </a:bodyPr>
          <a:lstStyle/>
          <a:p>
            <a:r>
              <a:rPr lang="fr-FR" dirty="0"/>
              <a:t>Modifiez le style de titre</a:t>
            </a:r>
          </a:p>
        </p:txBody>
      </p:sp>
      <p:sp>
        <p:nvSpPr>
          <p:cNvPr id="3" name="Espace réservé du texte 2">
            <a:extLst>
              <a:ext uri="{FF2B5EF4-FFF2-40B4-BE49-F238E27FC236}">
                <a16:creationId xmlns:a16="http://schemas.microsoft.com/office/drawing/2014/main" id="{821551F6-AADD-D840-A47A-0D377DF00413}"/>
              </a:ext>
            </a:extLst>
          </p:cNvPr>
          <p:cNvSpPr>
            <a:spLocks noGrp="1"/>
          </p:cNvSpPr>
          <p:nvPr>
            <p:ph type="body" idx="1"/>
          </p:nvPr>
        </p:nvSpPr>
        <p:spPr>
          <a:xfrm>
            <a:off x="412687" y="1825625"/>
            <a:ext cx="10515600" cy="4351338"/>
          </a:xfrm>
          <a:prstGeom prst="rect">
            <a:avLst/>
          </a:prstGeom>
        </p:spPr>
        <p:txBody>
          <a:bodyPr vert="horz" lIns="91440" tIns="45720" rIns="91440" bIns="45720" rtlCol="0">
            <a:normAutofit/>
          </a:bodyPr>
          <a:lstStyle/>
          <a:p>
            <a:r>
              <a:rPr lang="fr-FR" dirty="0"/>
              <a:t>Premier niveau
Deuxième niveau
Troisième niveau
Quatrième niveau
Cinquième niveau</a:t>
            </a:r>
          </a:p>
        </p:txBody>
      </p:sp>
      <p:sp>
        <p:nvSpPr>
          <p:cNvPr id="4" name="Espace réservé de la date 3">
            <a:extLst>
              <a:ext uri="{FF2B5EF4-FFF2-40B4-BE49-F238E27FC236}">
                <a16:creationId xmlns:a16="http://schemas.microsoft.com/office/drawing/2014/main" id="{1D89DA29-59E3-9540-B801-4FF13AE3EEAC}"/>
              </a:ext>
            </a:extLst>
          </p:cNvPr>
          <p:cNvSpPr>
            <a:spLocks noGrp="1"/>
          </p:cNvSpPr>
          <p:nvPr>
            <p:ph type="dt" sz="half" idx="2"/>
          </p:nvPr>
        </p:nvSpPr>
        <p:spPr>
          <a:xfrm>
            <a:off x="0" y="6609030"/>
            <a:ext cx="2743200" cy="248970"/>
          </a:xfrm>
          <a:prstGeom prst="rect">
            <a:avLst/>
          </a:prstGeom>
        </p:spPr>
        <p:txBody>
          <a:bodyPr vert="horz" lIns="91440" tIns="45720" rIns="91440" bIns="45720" rtlCol="0" anchor="ctr"/>
          <a:lstStyle>
            <a:lvl1pPr algn="l">
              <a:defRPr sz="1000">
                <a:solidFill>
                  <a:srgbClr val="16212B"/>
                </a:solidFill>
                <a:latin typeface="IBM Plex Sans" panose="020B0503050203000203" pitchFamily="34" charset="77"/>
              </a:defRPr>
            </a:lvl1pPr>
          </a:lstStyle>
          <a:p>
            <a:fld id="{1E0C59BD-610B-5640-8020-C8AFE44797C7}" type="datetimeFigureOut">
              <a:rPr lang="fr-FR" smtClean="0"/>
              <a:pPr/>
              <a:t>21/01/2024</a:t>
            </a:fld>
            <a:endParaRPr lang="fr-FR" dirty="0"/>
          </a:p>
        </p:txBody>
      </p:sp>
      <p:sp>
        <p:nvSpPr>
          <p:cNvPr id="6" name="Espace réservé du numéro de diapositive 5">
            <a:extLst>
              <a:ext uri="{FF2B5EF4-FFF2-40B4-BE49-F238E27FC236}">
                <a16:creationId xmlns:a16="http://schemas.microsoft.com/office/drawing/2014/main" id="{5C58BBB3-BFD6-7D4B-BFB5-8A522C6B1258}"/>
              </a:ext>
            </a:extLst>
          </p:cNvPr>
          <p:cNvSpPr>
            <a:spLocks noGrp="1"/>
          </p:cNvSpPr>
          <p:nvPr>
            <p:ph type="sldNum" sz="quarter" idx="4"/>
          </p:nvPr>
        </p:nvSpPr>
        <p:spPr>
          <a:xfrm>
            <a:off x="9448800" y="6609030"/>
            <a:ext cx="2743200" cy="250557"/>
          </a:xfrm>
          <a:prstGeom prst="rect">
            <a:avLst/>
          </a:prstGeom>
        </p:spPr>
        <p:txBody>
          <a:bodyPr vert="horz" lIns="91440" tIns="45720" rIns="91440" bIns="45720" rtlCol="0" anchor="ctr"/>
          <a:lstStyle>
            <a:lvl1pPr algn="r">
              <a:defRPr sz="1000" b="1" i="0">
                <a:solidFill>
                  <a:srgbClr val="16212B"/>
                </a:solidFill>
                <a:latin typeface="IBM Plex Sans" panose="020B0503050203000203" pitchFamily="34" charset="77"/>
              </a:defRPr>
            </a:lvl1pPr>
          </a:lstStyle>
          <a:p>
            <a:fld id="{21B0BD0E-416C-FE45-873B-CA5AC2F55768}" type="slidenum">
              <a:rPr lang="fr-FR" smtClean="0"/>
              <a:pPr/>
              <a:t>‹N°›</a:t>
            </a:fld>
            <a:endParaRPr lang="fr-FR" dirty="0"/>
          </a:p>
        </p:txBody>
      </p:sp>
      <p:cxnSp>
        <p:nvCxnSpPr>
          <p:cNvPr id="19" name="Connecteur droit 18">
            <a:extLst>
              <a:ext uri="{FF2B5EF4-FFF2-40B4-BE49-F238E27FC236}">
                <a16:creationId xmlns:a16="http://schemas.microsoft.com/office/drawing/2014/main" id="{9B47FDFD-0972-0F4F-BEF2-DC439BC259AD}"/>
              </a:ext>
            </a:extLst>
          </p:cNvPr>
          <p:cNvCxnSpPr>
            <a:cxnSpLocks/>
          </p:cNvCxnSpPr>
          <p:nvPr userDrawn="1"/>
        </p:nvCxnSpPr>
        <p:spPr>
          <a:xfrm>
            <a:off x="0" y="6595698"/>
            <a:ext cx="12192000" cy="0"/>
          </a:xfrm>
          <a:prstGeom prst="line">
            <a:avLst/>
          </a:prstGeom>
          <a:ln w="12700">
            <a:solidFill>
              <a:srgbClr val="16212B"/>
            </a:solidFill>
          </a:ln>
        </p:spPr>
        <p:style>
          <a:lnRef idx="1">
            <a:schemeClr val="dk1"/>
          </a:lnRef>
          <a:fillRef idx="0">
            <a:schemeClr val="dk1"/>
          </a:fillRef>
          <a:effectRef idx="0">
            <a:schemeClr val="dk1"/>
          </a:effectRef>
          <a:fontRef idx="minor">
            <a:schemeClr val="tx1"/>
          </a:fontRef>
        </p:style>
      </p:cxnSp>
      <p:sp>
        <p:nvSpPr>
          <p:cNvPr id="5" name="Espace réservé du pied de page 4">
            <a:extLst>
              <a:ext uri="{FF2B5EF4-FFF2-40B4-BE49-F238E27FC236}">
                <a16:creationId xmlns:a16="http://schemas.microsoft.com/office/drawing/2014/main" id="{65481E95-ACFD-BF42-89F3-A89EFA490400}"/>
              </a:ext>
            </a:extLst>
          </p:cNvPr>
          <p:cNvSpPr>
            <a:spLocks noGrp="1"/>
          </p:cNvSpPr>
          <p:nvPr>
            <p:ph type="ftr" sz="quarter" idx="3"/>
          </p:nvPr>
        </p:nvSpPr>
        <p:spPr>
          <a:xfrm>
            <a:off x="4038600" y="6609030"/>
            <a:ext cx="4114800" cy="248970"/>
          </a:xfrm>
          <a:prstGeom prst="rect">
            <a:avLst/>
          </a:prstGeom>
        </p:spPr>
        <p:txBody>
          <a:bodyPr vert="horz" lIns="91440" tIns="45720" rIns="91440" bIns="45720" rtlCol="0" anchor="ctr"/>
          <a:lstStyle>
            <a:lvl1pPr algn="ctr">
              <a:defRPr sz="1000">
                <a:solidFill>
                  <a:schemeClr val="tx1"/>
                </a:solidFill>
                <a:latin typeface="IBM Plex Sans" panose="020B0503050203000203" pitchFamily="34" charset="77"/>
              </a:defRPr>
            </a:lvl1pPr>
          </a:lstStyle>
          <a:p>
            <a:r>
              <a:rPr lang="fr-FR" dirty="0"/>
              <a:t>Laboratoire Génie Industriel</a:t>
            </a:r>
          </a:p>
        </p:txBody>
      </p:sp>
    </p:spTree>
    <p:extLst>
      <p:ext uri="{BB962C8B-B14F-4D97-AF65-F5344CB8AC3E}">
        <p14:creationId xmlns:p14="http://schemas.microsoft.com/office/powerpoint/2010/main" val="3202617127"/>
      </p:ext>
    </p:extLst>
  </p:cSld>
  <p:clrMap bg1="lt1" tx1="dk1" bg2="lt2" tx2="dk2" accent1="accent1" accent2="accent2" accent3="accent3" accent4="accent4" accent5="accent5" accent6="accent6" hlink="hlink" folHlink="folHlink"/>
  <p:sldLayoutIdLst>
    <p:sldLayoutId id="2147484058" r:id="rId1"/>
    <p:sldLayoutId id="2147484059" r:id="rId2"/>
  </p:sldLayoutIdLst>
  <p:txStyles>
    <p:titleStyle>
      <a:lvl1pPr algn="l" defTabSz="914400" rtl="0" eaLnBrk="1" latinLnBrk="0" hangingPunct="1">
        <a:lnSpc>
          <a:spcPct val="90000"/>
        </a:lnSpc>
        <a:spcBef>
          <a:spcPct val="0"/>
        </a:spcBef>
        <a:buNone/>
        <a:defRPr sz="2800" b="1" i="0" kern="1200">
          <a:solidFill>
            <a:schemeClr val="tx1"/>
          </a:solidFill>
          <a:latin typeface="IBM Plex Sans" panose="020B0503050203000203" pitchFamily="34" charset="77"/>
          <a:ea typeface="+mj-ea"/>
          <a:cs typeface="+mj-cs"/>
        </a:defRPr>
      </a:lvl1pPr>
    </p:titleStyle>
    <p:bodyStyle>
      <a:lvl1pPr marL="228600" indent="-228600" algn="l" defTabSz="914400" rtl="0" eaLnBrk="1" latinLnBrk="0" hangingPunct="1">
        <a:lnSpc>
          <a:spcPct val="90000"/>
        </a:lnSpc>
        <a:spcBef>
          <a:spcPts val="1000"/>
        </a:spcBef>
        <a:buSzPct val="50000"/>
        <a:buFont typeface="Arial" panose="020B0604020202020204" pitchFamily="34" charset="0"/>
        <a:buChar char="•"/>
        <a:defRPr sz="2800" kern="1200">
          <a:solidFill>
            <a:schemeClr val="tx1"/>
          </a:solidFill>
          <a:latin typeface="IBM Plex Sans" panose="020B050305020300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sv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hyperlink" Target="https://fr.freepik.com/photos-gratuite/composition-effets-meteorologiques_33609915.htm#query=raining%20outside&amp;position=5&amp;from_view=search&amp;track=ais&amp;uuid=b9266d0f-66b0-4177-898f-40a66a5eca68" TargetMode="External"/><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hyperlink" Target="https://fr.freepik.com/photos-gratuite/portrait-pluie-belle-jeune-femme-parapluie_20929596.htm#query=raining%20outside&amp;position=0&amp;from_view=search&amp;track=ais&amp;uuid=8f8a19f1-0c57-4f97-92c5-964f0db36243"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4.jpg"/><Relationship Id="rId7" Type="http://schemas.openxmlformats.org/officeDocument/2006/relationships/image" Target="../media/image86.png"/><Relationship Id="rId12" Type="http://schemas.openxmlformats.org/officeDocument/2006/relationships/image" Target="../media/image91.jp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jpg"/><Relationship Id="rId5" Type="http://schemas.openxmlformats.org/officeDocument/2006/relationships/image" Target="../media/image74.png"/><Relationship Id="rId10" Type="http://schemas.openxmlformats.org/officeDocument/2006/relationships/image" Target="../media/image89.png"/><Relationship Id="rId4" Type="http://schemas.openxmlformats.org/officeDocument/2006/relationships/image" Target="../media/image72.png"/><Relationship Id="rId9" Type="http://schemas.openxmlformats.org/officeDocument/2006/relationships/image" Target="../media/image88.jp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93.jpg"/><Relationship Id="rId7" Type="http://schemas.openxmlformats.org/officeDocument/2006/relationships/image" Target="../media/image72.png"/><Relationship Id="rId12" Type="http://schemas.openxmlformats.org/officeDocument/2006/relationships/image" Target="../media/image92.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96.jpg"/><Relationship Id="rId11" Type="http://schemas.openxmlformats.org/officeDocument/2006/relationships/image" Target="../media/image87.png"/><Relationship Id="rId5" Type="http://schemas.openxmlformats.org/officeDocument/2006/relationships/image" Target="../media/image95.jpg"/><Relationship Id="rId10" Type="http://schemas.openxmlformats.org/officeDocument/2006/relationships/image" Target="../media/image86.png"/><Relationship Id="rId4" Type="http://schemas.openxmlformats.org/officeDocument/2006/relationships/image" Target="../media/image94.png"/><Relationship Id="rId9"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5.jpeg"/><Relationship Id="rId7" Type="http://schemas.openxmlformats.org/officeDocument/2006/relationships/image" Target="../media/image108.jpg"/><Relationship Id="rId2"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06.w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5.jpe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hyperlink" Target="http://www.google.fr/imgres?imgurl=http://www.hellopro.fr/images/produit-2/7/4/1/pilulier-memo-7-56147.jpg&amp;imgrefurl=http://www.hellopro.fr/pilulier-memo-7-2000462-56147-produit.html&amp;usg=__OT7DqZLKtsKe_-MpXPqPZaBXzOo=&amp;h=1200&amp;w=1800&amp;sz=340&amp;hl=fr&amp;start=6&amp;zoom=1&amp;um=1&amp;itbs=1&amp;tbnid=6Fv4x7VSMEiUhM:&amp;tbnh=100&amp;tbnw=150&amp;prev=/images?q%3Dpilulier%26um%3D1%26hl%3Dfr%26sa%3DN%26rlz%3D1T4SKPB_frFR298FR298%26tbs%3Disch:1" TargetMode="External"/><Relationship Id="rId5" Type="http://schemas.openxmlformats.org/officeDocument/2006/relationships/image" Target="../media/image114.jpeg"/><Relationship Id="rId4" Type="http://schemas.openxmlformats.org/officeDocument/2006/relationships/image" Target="../media/image113.jpeg"/></Relationships>
</file>

<file path=ppt/slides/_rels/slide23.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jpeg"/><Relationship Id="rId3" Type="http://schemas.openxmlformats.org/officeDocument/2006/relationships/image" Target="../media/image117.jpeg"/><Relationship Id="rId7" Type="http://schemas.openxmlformats.org/officeDocument/2006/relationships/image" Target="../media/image120.wmf"/><Relationship Id="rId12" Type="http://schemas.openxmlformats.org/officeDocument/2006/relationships/image" Target="../media/image125.jpe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oleObject" Target="../embeddings/oleObject5.bin"/><Relationship Id="rId11" Type="http://schemas.openxmlformats.org/officeDocument/2006/relationships/image" Target="../media/image124.jpeg"/><Relationship Id="rId5" Type="http://schemas.openxmlformats.org/officeDocument/2006/relationships/image" Target="../media/image119.jpeg"/><Relationship Id="rId15" Type="http://schemas.openxmlformats.org/officeDocument/2006/relationships/image" Target="../media/image128.jpeg"/><Relationship Id="rId10" Type="http://schemas.openxmlformats.org/officeDocument/2006/relationships/image" Target="../media/image123.jpeg"/><Relationship Id="rId4" Type="http://schemas.openxmlformats.org/officeDocument/2006/relationships/image" Target="../media/image118.jpeg"/><Relationship Id="rId9" Type="http://schemas.openxmlformats.org/officeDocument/2006/relationships/image" Target="../media/image122.jpeg"/><Relationship Id="rId14" Type="http://schemas.openxmlformats.org/officeDocument/2006/relationships/image" Target="../media/image127.png"/></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2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hyperlink" Target="https://fr.freepik.com/photos-gratuite/sourire-parfait-dents-blanches-gros-plan_8537949.htm#query=tooth&amp;position=9&amp;from_view=search&amp;track=sph&amp;uuid=be29d498-700b-42b1-9789-60fc4a397586" TargetMode="External"/><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png"/></Relationships>
</file>

<file path=ppt/slides/_rels/slide29.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6.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hyperlink" Target="https://doi.org/10.5281/zenodo.10510153"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8.png"/><Relationship Id="rId7" Type="http://schemas.openxmlformats.org/officeDocument/2006/relationships/image" Target="../media/image56.pn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5.png"/><Relationship Id="rId5" Type="http://schemas.openxmlformats.org/officeDocument/2006/relationships/image" Target="../media/image150.jpeg"/><Relationship Id="rId10" Type="http://schemas.openxmlformats.org/officeDocument/2006/relationships/image" Target="../media/image59.png"/><Relationship Id="rId4" Type="http://schemas.openxmlformats.org/officeDocument/2006/relationships/image" Target="../media/image149.jpe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oleObject" Target="../embeddings/oleObject1.bin"/><Relationship Id="rId7" Type="http://schemas.openxmlformats.org/officeDocument/2006/relationships/hyperlink" Target="https://fr.freepik.com/photos-gratuite/homme-vue-cote-utilisation-tablette_7133542.htm#query=tablet&amp;position=38&amp;from_view=search&amp;track=sph&amp;uuid=03568457-8464-43a4-bf18-c905f99d07dc"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4.jpeg"/><Relationship Id="rId3" Type="http://schemas.openxmlformats.org/officeDocument/2006/relationships/image" Target="../media/image26.jpe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hyperlink" Target="https://www.youtube.com/watch?v=VG-o0zW1o24" TargetMode="Externa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oleObject" Target="../embeddings/oleObject3.bin"/><Relationship Id="rId5" Type="http://schemas.openxmlformats.org/officeDocument/2006/relationships/image" Target="../media/image28.jpeg"/><Relationship Id="rId15" Type="http://schemas.openxmlformats.org/officeDocument/2006/relationships/image" Target="../media/image36.jpeg"/><Relationship Id="rId10" Type="http://schemas.openxmlformats.org/officeDocument/2006/relationships/image" Target="../media/image32.png"/><Relationship Id="rId4" Type="http://schemas.openxmlformats.org/officeDocument/2006/relationships/image" Target="../media/image27.jpeg"/><Relationship Id="rId9" Type="http://schemas.openxmlformats.org/officeDocument/2006/relationships/oleObject" Target="../embeddings/oleObject2.bin"/><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8.png"/><Relationship Id="rId7" Type="http://schemas.openxmlformats.org/officeDocument/2006/relationships/image" Target="../media/image39.jp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26.jpeg"/><Relationship Id="rId10" Type="http://schemas.openxmlformats.org/officeDocument/2006/relationships/image" Target="../media/image42.jpg"/><Relationship Id="rId4" Type="http://schemas.openxmlformats.org/officeDocument/2006/relationships/hyperlink" Target="https://www.youtube.com/watch?v=IHANHYh1nIQ" TargetMode="External"/><Relationship Id="rId9"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5340350" y="0"/>
            <a:ext cx="6858000" cy="6858000"/>
          </a:xfrm>
          <a:prstGeom prst="rect">
            <a:avLst/>
          </a:prstGeom>
        </p:spPr>
      </p:pic>
      <p:sp>
        <p:nvSpPr>
          <p:cNvPr id="11" name="ZoneTexte 10"/>
          <p:cNvSpPr txBox="1"/>
          <p:nvPr/>
        </p:nvSpPr>
        <p:spPr>
          <a:xfrm>
            <a:off x="107203" y="1095103"/>
            <a:ext cx="5148661"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16212B"/>
                </a:solidFill>
                <a:effectLst/>
                <a:uLnTx/>
                <a:uFillTx/>
                <a:latin typeface="IBM Plex Sans" panose="020B0503050203000203" pitchFamily="34" charset="77"/>
                <a:ea typeface="+mn-ea"/>
                <a:cs typeface="+mn-cs"/>
              </a:rPr>
              <a:t>RID </a:t>
            </a:r>
            <a:r>
              <a:rPr kumimoji="0" lang="fr-FR" sz="3200" b="1" i="0" u="none" strike="noStrike" kern="1200" cap="none" spc="0" normalizeH="0" baseline="0" noProof="0" dirty="0" err="1">
                <a:ln>
                  <a:noFill/>
                </a:ln>
                <a:solidFill>
                  <a:srgbClr val="16212B"/>
                </a:solidFill>
                <a:effectLst/>
                <a:uLnTx/>
                <a:uFillTx/>
                <a:latin typeface="IBM Plex Sans" panose="020B0503050203000203" pitchFamily="34" charset="77"/>
                <a:ea typeface="+mn-ea"/>
                <a:cs typeface="+mn-cs"/>
              </a:rPr>
              <a:t>exercise</a:t>
            </a:r>
            <a:r>
              <a:rPr kumimoji="0" lang="fr-FR" sz="3200" b="1" i="0" u="none" strike="noStrike" kern="1200" cap="none" spc="0" normalizeH="0" baseline="0" noProof="0" dirty="0">
                <a:ln>
                  <a:noFill/>
                </a:ln>
                <a:solidFill>
                  <a:srgbClr val="16212B"/>
                </a:solidFill>
                <a:effectLst/>
                <a:uLnTx/>
                <a:uFillTx/>
                <a:latin typeface="IBM Plex Sans" panose="020B0503050203000203" pitchFamily="34" charset="77"/>
                <a:ea typeface="+mn-ea"/>
                <a:cs typeface="+mn-cs"/>
              </a:rPr>
              <a:t> </a:t>
            </a:r>
            <a:r>
              <a:rPr kumimoji="0" lang="fr-FR" sz="3200" b="1" i="0" u="none" strike="noStrike" kern="1200" cap="none" spc="0" normalizeH="0" baseline="0" noProof="0" dirty="0" err="1">
                <a:ln>
                  <a:noFill/>
                </a:ln>
                <a:solidFill>
                  <a:srgbClr val="16212B"/>
                </a:solidFill>
                <a:effectLst/>
                <a:uLnTx/>
                <a:uFillTx/>
                <a:latin typeface="IBM Plex Sans" panose="020B0503050203000203" pitchFamily="34" charset="77"/>
                <a:ea typeface="+mn-ea"/>
                <a:cs typeface="+mn-cs"/>
              </a:rPr>
              <a:t>booklet</a:t>
            </a:r>
            <a:endParaRPr kumimoji="0" lang="fr-FR" sz="3200" b="1" i="0" u="none" strike="noStrike" kern="1200" cap="none" spc="0" normalizeH="0" baseline="0" noProof="0" dirty="0">
              <a:ln>
                <a:noFill/>
              </a:ln>
              <a:solidFill>
                <a:srgbClr val="16212B"/>
              </a:solidFill>
              <a:effectLst/>
              <a:uLnTx/>
              <a:uFillTx/>
              <a:latin typeface="IBM Plex Sans" panose="020B05030502030002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6212B"/>
                </a:solidFill>
                <a:effectLst/>
                <a:uLnTx/>
                <a:uFillTx/>
                <a:latin typeface="IBM Plex Sans" panose="020B0503050203000203" pitchFamily="34" charset="77"/>
                <a:ea typeface="+mn-ea"/>
                <a:cs typeface="+mn-cs"/>
              </a:rPr>
              <a:t>Version 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16212B"/>
              </a:solidFill>
              <a:effectLst/>
              <a:uLnTx/>
              <a:uFillTx/>
              <a:latin typeface="IBM Plex Sans" panose="020B05030502030002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6212B"/>
                </a:solidFill>
                <a:effectLst/>
                <a:uLnTx/>
                <a:uFillTx/>
                <a:latin typeface="IBM Plex Sans" panose="020B0503050203000203" pitchFamily="34" charset="77"/>
                <a:ea typeface="+mn-ea"/>
                <a:cs typeface="+mn-cs"/>
              </a:rPr>
              <a:t>Radical Innovation Design® </a:t>
            </a:r>
            <a:r>
              <a:rPr kumimoji="0" lang="fr-FR" sz="2400" b="1" i="0" u="none" strike="noStrike" kern="1200" cap="none" spc="0" normalizeH="0" baseline="0" noProof="0" dirty="0" err="1">
                <a:ln>
                  <a:noFill/>
                </a:ln>
                <a:solidFill>
                  <a:srgbClr val="16212B"/>
                </a:solidFill>
                <a:effectLst/>
                <a:uLnTx/>
                <a:uFillTx/>
                <a:latin typeface="IBM Plex Sans" panose="020B0503050203000203" pitchFamily="34" charset="77"/>
                <a:ea typeface="+mn-ea"/>
                <a:cs typeface="+mn-cs"/>
              </a:rPr>
              <a:t>methodology</a:t>
            </a:r>
            <a:endParaRPr kumimoji="0" lang="fr-FR" sz="2400" b="1" i="0" u="none" strike="noStrike" kern="1200" cap="none" spc="0" normalizeH="0" baseline="0" noProof="0" dirty="0">
              <a:ln>
                <a:noFill/>
              </a:ln>
              <a:solidFill>
                <a:srgbClr val="16212B"/>
              </a:solidFill>
              <a:effectLst/>
              <a:uLnTx/>
              <a:uFillTx/>
              <a:latin typeface="IBM Plex Sans" panose="020B0503050203000203" pitchFamily="34" charset="77"/>
              <a:ea typeface="+mn-ea"/>
              <a:cs typeface="+mn-cs"/>
            </a:endParaRPr>
          </a:p>
        </p:txBody>
      </p:sp>
      <p:pic>
        <p:nvPicPr>
          <p:cNvPr id="7"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9134" y="143387"/>
            <a:ext cx="1183906" cy="609017"/>
          </a:xfrm>
          <a:prstGeom prst="rect">
            <a:avLst/>
          </a:prstGeom>
          <a:noFill/>
          <a:ln w="9525">
            <a:noFill/>
            <a:miter lim="800000"/>
            <a:headEnd/>
            <a:tailEnd/>
          </a:ln>
        </p:spPr>
      </p:pic>
      <p:pic>
        <p:nvPicPr>
          <p:cNvPr id="2" name="Image 1">
            <a:extLst>
              <a:ext uri="{FF2B5EF4-FFF2-40B4-BE49-F238E27FC236}">
                <a16:creationId xmlns:a16="http://schemas.microsoft.com/office/drawing/2014/main" id="{3634DF12-B186-C63B-2833-836954825B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625" y="3263365"/>
            <a:ext cx="3066967" cy="3066967"/>
          </a:xfrm>
          <a:prstGeom prst="rect">
            <a:avLst/>
          </a:prstGeom>
        </p:spPr>
      </p:pic>
      <p:pic>
        <p:nvPicPr>
          <p:cNvPr id="5" name="Image 4" descr="Une image contenant Police, symbole, capture d’écran, Graphique&#10;&#10;Description générée automatiquement">
            <a:extLst>
              <a:ext uri="{FF2B5EF4-FFF2-40B4-BE49-F238E27FC236}">
                <a16:creationId xmlns:a16="http://schemas.microsoft.com/office/drawing/2014/main" id="{446921C7-BB8A-E382-C41A-84974BF0E045}"/>
              </a:ext>
            </a:extLst>
          </p:cNvPr>
          <p:cNvPicPr>
            <a:picLocks noChangeAspect="1"/>
          </p:cNvPicPr>
          <p:nvPr/>
        </p:nvPicPr>
        <p:blipFill>
          <a:blip r:embed="rId6"/>
          <a:stretch>
            <a:fillRect/>
          </a:stretch>
        </p:blipFill>
        <p:spPr>
          <a:xfrm>
            <a:off x="1956862" y="6292713"/>
            <a:ext cx="1534491" cy="536882"/>
          </a:xfrm>
          <a:prstGeom prst="rect">
            <a:avLst/>
          </a:prstGeom>
        </p:spPr>
      </p:pic>
      <p:pic>
        <p:nvPicPr>
          <p:cNvPr id="3" name="Image 2">
            <a:extLst>
              <a:ext uri="{FF2B5EF4-FFF2-40B4-BE49-F238E27FC236}">
                <a16:creationId xmlns:a16="http://schemas.microsoft.com/office/drawing/2014/main" id="{0B9BFBBE-0620-AE92-7453-BE75929F20E7}"/>
              </a:ext>
            </a:extLst>
          </p:cNvPr>
          <p:cNvPicPr/>
          <p:nvPr/>
        </p:nvPicPr>
        <p:blipFill>
          <a:blip r:embed="rId7">
            <a:extLst>
              <a:ext uri="{28A0092B-C50C-407E-A947-70E740481C1C}">
                <a14:useLocalDpi xmlns:a14="http://schemas.microsoft.com/office/drawing/2010/main"/>
              </a:ext>
            </a:extLst>
          </a:blip>
          <a:srcRect/>
          <a:stretch>
            <a:fillRect/>
          </a:stretch>
        </p:blipFill>
        <p:spPr bwMode="auto">
          <a:xfrm>
            <a:off x="1890220" y="197816"/>
            <a:ext cx="1337956" cy="450461"/>
          </a:xfrm>
          <a:prstGeom prst="rect">
            <a:avLst/>
          </a:prstGeom>
          <a:noFill/>
          <a:ln>
            <a:noFill/>
          </a:ln>
        </p:spPr>
      </p:pic>
    </p:spTree>
    <p:extLst>
      <p:ext uri="{BB962C8B-B14F-4D97-AF65-F5344CB8AC3E}">
        <p14:creationId xmlns:p14="http://schemas.microsoft.com/office/powerpoint/2010/main" val="429258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e 36"/>
          <p:cNvGrpSpPr/>
          <p:nvPr/>
        </p:nvGrpSpPr>
        <p:grpSpPr>
          <a:xfrm>
            <a:off x="188667" y="5164665"/>
            <a:ext cx="5718659" cy="1583820"/>
            <a:chOff x="0" y="5363080"/>
            <a:chExt cx="5718659" cy="1583820"/>
          </a:xfrm>
        </p:grpSpPr>
        <p:sp>
          <p:nvSpPr>
            <p:cNvPr id="36" name="Rectangle 35"/>
            <p:cNvSpPr/>
            <p:nvPr/>
          </p:nvSpPr>
          <p:spPr>
            <a:xfrm>
              <a:off x="0" y="5363080"/>
              <a:ext cx="5718659" cy="158382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2153136" y="5805586"/>
              <a:ext cx="348050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Montserrat"/>
                  <a:ea typeface="+mn-ea"/>
                  <a:cs typeface="+mn-cs"/>
                </a:rPr>
                <a:t>Example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a:ea typeface="+mn-ea"/>
                  <a:cs typeface="+mn-cs"/>
                </a:rPr>
                <a:t>“</a:t>
              </a:r>
              <a:r>
                <a:rPr kumimoji="0" lang="en-US" sz="1400" b="0" i="1" u="none" strike="noStrike" kern="1200" cap="none" spc="0" normalizeH="0" baseline="0" noProof="0" dirty="0">
                  <a:ln>
                    <a:noFill/>
                  </a:ln>
                  <a:solidFill>
                    <a:prstClr val="black"/>
                  </a:solidFill>
                  <a:effectLst/>
                  <a:uLnTx/>
                  <a:uFillTx/>
                  <a:latin typeface="Montserrat"/>
                  <a:ea typeface="+mn-ea"/>
                  <a:cs typeface="+mn-cs"/>
                </a:rPr>
                <a:t>the first time I planted salads, when they were just starting to grow, the slugs ate them all in 2 days.</a:t>
              </a:r>
              <a:r>
                <a:rPr kumimoji="0" lang="en-US" sz="1400" b="0" i="0" u="none" strike="noStrike" kern="1200" cap="none" spc="0" normalizeH="0" baseline="0" noProof="0" dirty="0">
                  <a:ln>
                    <a:noFill/>
                  </a:ln>
                  <a:solidFill>
                    <a:prstClr val="black"/>
                  </a:solidFill>
                  <a:effectLst/>
                  <a:uLnTx/>
                  <a:uFillTx/>
                  <a:latin typeface="Montserrat"/>
                  <a:ea typeface="+mn-ea"/>
                  <a:cs typeface="+mn-cs"/>
                </a:rPr>
                <a:t>”</a:t>
              </a:r>
            </a:p>
          </p:txBody>
        </p:sp>
        <p:pic>
          <p:nvPicPr>
            <p:cNvPr id="33" name="Image 32"/>
            <p:cNvPicPr>
              <a:picLocks noChangeAspect="1"/>
            </p:cNvPicPr>
            <p:nvPr/>
          </p:nvPicPr>
          <p:blipFill>
            <a:blip r:embed="rId2"/>
            <a:stretch>
              <a:fillRect/>
            </a:stretch>
          </p:blipFill>
          <p:spPr>
            <a:xfrm>
              <a:off x="217382" y="5569118"/>
              <a:ext cx="853035" cy="1238932"/>
            </a:xfrm>
            <a:prstGeom prst="rect">
              <a:avLst/>
            </a:prstGeom>
            <a:ln>
              <a:noFill/>
            </a:ln>
            <a:effectLst>
              <a:outerShdw blurRad="190500" algn="tl" rotWithShape="0">
                <a:srgbClr val="000000">
                  <a:alpha val="70000"/>
                </a:srgbClr>
              </a:outerShdw>
            </a:effectLst>
          </p:spPr>
        </p:pic>
        <p:pic>
          <p:nvPicPr>
            <p:cNvPr id="34" name="Image 33"/>
            <p:cNvPicPr>
              <a:picLocks noChangeAspect="1"/>
            </p:cNvPicPr>
            <p:nvPr/>
          </p:nvPicPr>
          <p:blipFill rotWithShape="1">
            <a:blip r:embed="rId3"/>
            <a:srcRect r="67923"/>
            <a:stretch/>
          </p:blipFill>
          <p:spPr>
            <a:xfrm>
              <a:off x="1192144" y="5569118"/>
              <a:ext cx="799819" cy="1238932"/>
            </a:xfrm>
            <a:prstGeom prst="rect">
              <a:avLst/>
            </a:prstGeom>
            <a:ln>
              <a:noFill/>
            </a:ln>
            <a:effectLst>
              <a:outerShdw blurRad="190500" algn="tl" rotWithShape="0">
                <a:srgbClr val="000000">
                  <a:alpha val="70000"/>
                </a:srgbClr>
              </a:outerShdw>
            </a:effectLst>
          </p:spPr>
        </p:pic>
      </p:grpSp>
      <p:sp>
        <p:nvSpPr>
          <p:cNvPr id="8" name="Forme libre 7"/>
          <p:cNvSpPr/>
          <p:nvPr/>
        </p:nvSpPr>
        <p:spPr>
          <a:xfrm>
            <a:off x="5718659" y="1648998"/>
            <a:ext cx="3754525" cy="2110308"/>
          </a:xfrm>
          <a:custGeom>
            <a:avLst/>
            <a:gdLst>
              <a:gd name="connsiteX0" fmla="*/ 0 w 3538728"/>
              <a:gd name="connsiteY0" fmla="*/ 1972026 h 2110308"/>
              <a:gd name="connsiteX1" fmla="*/ 466344 w 3538728"/>
              <a:gd name="connsiteY1" fmla="*/ 2017746 h 2110308"/>
              <a:gd name="connsiteX2" fmla="*/ 1783080 w 3538728"/>
              <a:gd name="connsiteY2" fmla="*/ 911322 h 2110308"/>
              <a:gd name="connsiteX3" fmla="*/ 2569464 w 3538728"/>
              <a:gd name="connsiteY3" fmla="*/ 134082 h 2110308"/>
              <a:gd name="connsiteX4" fmla="*/ 3538728 w 3538728"/>
              <a:gd name="connsiteY4" fmla="*/ 6066 h 2110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8728" h="2110308">
                <a:moveTo>
                  <a:pt x="0" y="1972026"/>
                </a:moveTo>
                <a:cubicBezTo>
                  <a:pt x="84582" y="2083278"/>
                  <a:pt x="169164" y="2194530"/>
                  <a:pt x="466344" y="2017746"/>
                </a:cubicBezTo>
                <a:cubicBezTo>
                  <a:pt x="763524" y="1840962"/>
                  <a:pt x="1432560" y="1225266"/>
                  <a:pt x="1783080" y="911322"/>
                </a:cubicBezTo>
                <a:cubicBezTo>
                  <a:pt x="2133600" y="597378"/>
                  <a:pt x="2276856" y="284958"/>
                  <a:pt x="2569464" y="134082"/>
                </a:cubicBezTo>
                <a:cubicBezTo>
                  <a:pt x="2862072" y="-16794"/>
                  <a:pt x="3200400" y="-5364"/>
                  <a:pt x="3538728" y="6066"/>
                </a:cubicBezTo>
              </a:path>
            </a:pathLst>
          </a:custGeom>
          <a:noFill/>
          <a:ln w="762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p:txBody>
          <a:bodyPr/>
          <a:lstStyle/>
          <a:p>
            <a:r>
              <a:rPr lang="fr-FR" dirty="0"/>
              <a:t>Match Up!</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35" y="886156"/>
            <a:ext cx="1494632" cy="1494632"/>
          </a:xfrm>
          <a:prstGeom prst="rect">
            <a:avLst/>
          </a:prstGeom>
        </p:spPr>
      </p:pic>
      <p:grpSp>
        <p:nvGrpSpPr>
          <p:cNvPr id="5" name="Groupe 4"/>
          <p:cNvGrpSpPr/>
          <p:nvPr/>
        </p:nvGrpSpPr>
        <p:grpSpPr>
          <a:xfrm>
            <a:off x="661980" y="1983063"/>
            <a:ext cx="5337863" cy="3533314"/>
            <a:chOff x="3608460" y="1210815"/>
            <a:chExt cx="8338204" cy="5519342"/>
          </a:xfrm>
        </p:grpSpPr>
        <p:grpSp>
          <p:nvGrpSpPr>
            <p:cNvPr id="23" name="Groupe 22"/>
            <p:cNvGrpSpPr/>
            <p:nvPr/>
          </p:nvGrpSpPr>
          <p:grpSpPr>
            <a:xfrm>
              <a:off x="4211186" y="4124617"/>
              <a:ext cx="6315905" cy="2605540"/>
              <a:chOff x="4400653" y="4498107"/>
              <a:chExt cx="6315905" cy="2605540"/>
            </a:xfrm>
          </p:grpSpPr>
          <p:pic>
            <p:nvPicPr>
              <p:cNvPr id="13" name="Image 12"/>
              <p:cNvPicPr>
                <a:picLocks noChangeAspect="1"/>
              </p:cNvPicPr>
              <p:nvPr/>
            </p:nvPicPr>
            <p:blipFill rotWithShape="1">
              <a:blip r:embed="rId3"/>
              <a:srcRect r="67923"/>
              <a:stretch/>
            </p:blipFill>
            <p:spPr>
              <a:xfrm>
                <a:off x="7015853" y="4964452"/>
                <a:ext cx="1381004" cy="2139195"/>
              </a:xfrm>
              <a:prstGeom prst="rect">
                <a:avLst/>
              </a:prstGeom>
              <a:ln>
                <a:noFill/>
              </a:ln>
              <a:effectLst>
                <a:outerShdw blurRad="190500" algn="tl" rotWithShape="0">
                  <a:srgbClr val="000000">
                    <a:alpha val="70000"/>
                  </a:srgbClr>
                </a:outerShdw>
              </a:effectLst>
            </p:spPr>
          </p:pic>
          <p:pic>
            <p:nvPicPr>
              <p:cNvPr id="14" name="Image 13"/>
              <p:cNvPicPr>
                <a:picLocks noChangeAspect="1"/>
              </p:cNvPicPr>
              <p:nvPr/>
            </p:nvPicPr>
            <p:blipFill rotWithShape="1">
              <a:blip r:embed="rId3"/>
              <a:srcRect l="32297" r="32917"/>
              <a:stretch/>
            </p:blipFill>
            <p:spPr>
              <a:xfrm rot="20878289">
                <a:off x="8043555" y="4830637"/>
                <a:ext cx="1497626" cy="2139195"/>
              </a:xfrm>
              <a:prstGeom prst="rect">
                <a:avLst/>
              </a:prstGeom>
              <a:ln>
                <a:noFill/>
              </a:ln>
              <a:effectLst>
                <a:outerShdw blurRad="190500" algn="tl" rotWithShape="0">
                  <a:srgbClr val="000000">
                    <a:alpha val="70000"/>
                  </a:srgbClr>
                </a:outerShdw>
              </a:effectLst>
            </p:spPr>
          </p:pic>
          <p:pic>
            <p:nvPicPr>
              <p:cNvPr id="15" name="Image 14"/>
              <p:cNvPicPr>
                <a:picLocks noChangeAspect="1"/>
              </p:cNvPicPr>
              <p:nvPr/>
            </p:nvPicPr>
            <p:blipFill rotWithShape="1">
              <a:blip r:embed="rId3"/>
              <a:srcRect l="67995"/>
              <a:stretch/>
            </p:blipFill>
            <p:spPr>
              <a:xfrm rot="19897790">
                <a:off x="9338657" y="4498107"/>
                <a:ext cx="1377901" cy="2139195"/>
              </a:xfrm>
              <a:prstGeom prst="rect">
                <a:avLst/>
              </a:prstGeom>
              <a:ln>
                <a:noFill/>
              </a:ln>
              <a:effectLst>
                <a:outerShdw blurRad="190500" algn="tl" rotWithShape="0">
                  <a:srgbClr val="000000">
                    <a:alpha val="70000"/>
                  </a:srgbClr>
                </a:outerShdw>
              </a:effectLst>
            </p:spPr>
          </p:pic>
          <p:pic>
            <p:nvPicPr>
              <p:cNvPr id="18" name="Image 17"/>
              <p:cNvPicPr>
                <a:picLocks noChangeAspect="1"/>
              </p:cNvPicPr>
              <p:nvPr/>
            </p:nvPicPr>
            <p:blipFill>
              <a:blip r:embed="rId5"/>
              <a:stretch>
                <a:fillRect/>
              </a:stretch>
            </p:blipFill>
            <p:spPr>
              <a:xfrm rot="366136">
                <a:off x="5682433" y="4958145"/>
                <a:ext cx="1482743" cy="2072563"/>
              </a:xfrm>
              <a:prstGeom prst="rect">
                <a:avLst/>
              </a:prstGeom>
              <a:ln>
                <a:noFill/>
              </a:ln>
              <a:effectLst>
                <a:outerShdw blurRad="190500" algn="tl" rotWithShape="0">
                  <a:srgbClr val="000000">
                    <a:alpha val="70000"/>
                  </a:srgbClr>
                </a:outerShdw>
              </a:effectLst>
            </p:spPr>
          </p:pic>
          <p:pic>
            <p:nvPicPr>
              <p:cNvPr id="19" name="Image 18"/>
              <p:cNvPicPr>
                <a:picLocks noChangeAspect="1"/>
              </p:cNvPicPr>
              <p:nvPr/>
            </p:nvPicPr>
            <p:blipFill>
              <a:blip r:embed="rId6"/>
              <a:stretch>
                <a:fillRect/>
              </a:stretch>
            </p:blipFill>
            <p:spPr>
              <a:xfrm rot="998721">
                <a:off x="4400653" y="4661788"/>
                <a:ext cx="1516138" cy="2164709"/>
              </a:xfrm>
              <a:prstGeom prst="rect">
                <a:avLst/>
              </a:prstGeom>
              <a:ln>
                <a:noFill/>
              </a:ln>
              <a:effectLst>
                <a:outerShdw blurRad="190500" algn="tl" rotWithShape="0">
                  <a:srgbClr val="000000">
                    <a:alpha val="70000"/>
                  </a:srgbClr>
                </a:outerShdw>
              </a:effectLst>
            </p:spPr>
          </p:pic>
        </p:grpSp>
        <p:grpSp>
          <p:nvGrpSpPr>
            <p:cNvPr id="24" name="Groupe 23"/>
            <p:cNvGrpSpPr/>
            <p:nvPr/>
          </p:nvGrpSpPr>
          <p:grpSpPr>
            <a:xfrm>
              <a:off x="3608460" y="1210815"/>
              <a:ext cx="8338204" cy="3287821"/>
              <a:chOff x="3410502" y="1132655"/>
              <a:chExt cx="8338204" cy="3287821"/>
            </a:xfrm>
          </p:grpSpPr>
          <p:pic>
            <p:nvPicPr>
              <p:cNvPr id="21" name="Image 20"/>
              <p:cNvPicPr>
                <a:picLocks noChangeAspect="1"/>
              </p:cNvPicPr>
              <p:nvPr/>
            </p:nvPicPr>
            <p:blipFill>
              <a:blip r:embed="rId2"/>
              <a:stretch>
                <a:fillRect/>
              </a:stretch>
            </p:blipFill>
            <p:spPr>
              <a:xfrm rot="472542">
                <a:off x="7777967" y="1203349"/>
                <a:ext cx="1618456" cy="2350615"/>
              </a:xfrm>
              <a:prstGeom prst="rect">
                <a:avLst/>
              </a:prstGeom>
              <a:ln>
                <a:noFill/>
              </a:ln>
              <a:effectLst>
                <a:outerShdw blurRad="190500" algn="tl" rotWithShape="0">
                  <a:srgbClr val="000000">
                    <a:alpha val="70000"/>
                  </a:srgbClr>
                </a:outerShdw>
              </a:effectLst>
            </p:spPr>
          </p:pic>
          <p:pic>
            <p:nvPicPr>
              <p:cNvPr id="20" name="Image 19"/>
              <p:cNvPicPr>
                <a:picLocks noChangeAspect="1"/>
              </p:cNvPicPr>
              <p:nvPr/>
            </p:nvPicPr>
            <p:blipFill>
              <a:blip r:embed="rId7"/>
              <a:stretch>
                <a:fillRect/>
              </a:stretch>
            </p:blipFill>
            <p:spPr>
              <a:xfrm rot="20533747">
                <a:off x="3410502" y="1504174"/>
                <a:ext cx="1683397" cy="2360626"/>
              </a:xfrm>
              <a:prstGeom prst="rect">
                <a:avLst/>
              </a:prstGeom>
              <a:ln>
                <a:noFill/>
              </a:ln>
              <a:effectLst>
                <a:outerShdw blurRad="190500" algn="tl" rotWithShape="0">
                  <a:srgbClr val="000000">
                    <a:alpha val="70000"/>
                  </a:srgbClr>
                </a:outerShdw>
              </a:effectLst>
            </p:spPr>
          </p:pic>
          <p:pic>
            <p:nvPicPr>
              <p:cNvPr id="9" name="Image 8"/>
              <p:cNvPicPr>
                <a:picLocks noChangeAspect="1"/>
              </p:cNvPicPr>
              <p:nvPr/>
            </p:nvPicPr>
            <p:blipFill rotWithShape="1">
              <a:blip r:embed="rId8"/>
              <a:srcRect l="66722"/>
              <a:stretch/>
            </p:blipFill>
            <p:spPr>
              <a:xfrm rot="21135537">
                <a:off x="4716672" y="1244860"/>
                <a:ext cx="1660578" cy="2345832"/>
              </a:xfrm>
              <a:prstGeom prst="rect">
                <a:avLst/>
              </a:prstGeom>
              <a:ln>
                <a:noFill/>
              </a:ln>
              <a:effectLst>
                <a:outerShdw blurRad="190500" algn="tl" rotWithShape="0">
                  <a:srgbClr val="000000">
                    <a:alpha val="70000"/>
                  </a:srgbClr>
                </a:outerShdw>
              </a:effectLst>
            </p:spPr>
          </p:pic>
          <p:pic>
            <p:nvPicPr>
              <p:cNvPr id="10" name="Image 9"/>
              <p:cNvPicPr>
                <a:picLocks noChangeAspect="1"/>
              </p:cNvPicPr>
              <p:nvPr/>
            </p:nvPicPr>
            <p:blipFill rotWithShape="1">
              <a:blip r:embed="rId8"/>
              <a:srcRect r="68207"/>
              <a:stretch/>
            </p:blipFill>
            <p:spPr>
              <a:xfrm rot="1068770">
                <a:off x="9034782" y="1550031"/>
                <a:ext cx="1586426" cy="2345832"/>
              </a:xfrm>
              <a:prstGeom prst="rect">
                <a:avLst/>
              </a:prstGeom>
              <a:ln>
                <a:noFill/>
              </a:ln>
              <a:effectLst>
                <a:outerShdw blurRad="190500" algn="tl" rotWithShape="0">
                  <a:srgbClr val="000000">
                    <a:alpha val="70000"/>
                  </a:srgbClr>
                </a:outerShdw>
              </a:effectLst>
            </p:spPr>
          </p:pic>
          <p:pic>
            <p:nvPicPr>
              <p:cNvPr id="11" name="Image 10"/>
              <p:cNvPicPr>
                <a:picLocks noChangeAspect="1"/>
              </p:cNvPicPr>
              <p:nvPr/>
            </p:nvPicPr>
            <p:blipFill rotWithShape="1">
              <a:blip r:embed="rId8"/>
              <a:srcRect l="32391" r="33421"/>
              <a:stretch/>
            </p:blipFill>
            <p:spPr>
              <a:xfrm>
                <a:off x="6293409" y="1132655"/>
                <a:ext cx="1705951" cy="2345832"/>
              </a:xfrm>
              <a:prstGeom prst="rect">
                <a:avLst/>
              </a:prstGeom>
              <a:ln>
                <a:noFill/>
              </a:ln>
              <a:effectLst>
                <a:outerShdw blurRad="190500" algn="tl" rotWithShape="0">
                  <a:srgbClr val="000000">
                    <a:alpha val="70000"/>
                  </a:srgbClr>
                </a:outerShdw>
              </a:effectLst>
            </p:spPr>
          </p:pic>
          <p:pic>
            <p:nvPicPr>
              <p:cNvPr id="22" name="Image 21"/>
              <p:cNvPicPr>
                <a:picLocks noChangeAspect="1"/>
              </p:cNvPicPr>
              <p:nvPr/>
            </p:nvPicPr>
            <p:blipFill>
              <a:blip r:embed="rId9"/>
              <a:stretch>
                <a:fillRect/>
              </a:stretch>
            </p:blipFill>
            <p:spPr>
              <a:xfrm rot="20680683">
                <a:off x="10544303" y="2760170"/>
                <a:ext cx="1204403" cy="1660306"/>
              </a:xfrm>
              <a:prstGeom prst="rect">
                <a:avLst/>
              </a:prstGeom>
              <a:ln>
                <a:noFill/>
              </a:ln>
              <a:effectLst>
                <a:outerShdw blurRad="190500" algn="tl" rotWithShape="0">
                  <a:srgbClr val="000000">
                    <a:alpha val="70000"/>
                  </a:srgbClr>
                </a:outerShdw>
              </a:effectLst>
            </p:spPr>
          </p:pic>
        </p:grpSp>
      </p:grpSp>
      <p:pic>
        <p:nvPicPr>
          <p:cNvPr id="27" name="Image 26"/>
          <p:cNvPicPr>
            <a:picLocks noChangeAspect="1"/>
          </p:cNvPicPr>
          <p:nvPr/>
        </p:nvPicPr>
        <p:blipFill rotWithShape="1">
          <a:blip r:embed="rId3"/>
          <a:srcRect r="67923"/>
          <a:stretch/>
        </p:blipFill>
        <p:spPr>
          <a:xfrm>
            <a:off x="6703042" y="3442533"/>
            <a:ext cx="948310" cy="1468944"/>
          </a:xfrm>
          <a:prstGeom prst="rect">
            <a:avLst/>
          </a:prstGeom>
          <a:ln>
            <a:noFill/>
          </a:ln>
          <a:effectLst>
            <a:outerShdw blurRad="190500" algn="tl" rotWithShape="0">
              <a:srgbClr val="000000">
                <a:alpha val="70000"/>
              </a:srgbClr>
            </a:outerShdw>
          </a:effectLst>
        </p:spPr>
      </p:pic>
      <p:pic>
        <p:nvPicPr>
          <p:cNvPr id="28" name="Image 27"/>
          <p:cNvPicPr>
            <a:picLocks noChangeAspect="1"/>
          </p:cNvPicPr>
          <p:nvPr/>
        </p:nvPicPr>
        <p:blipFill rotWithShape="1">
          <a:blip r:embed="rId3"/>
          <a:srcRect l="32297" r="32917"/>
          <a:stretch/>
        </p:blipFill>
        <p:spPr>
          <a:xfrm rot="20878289">
            <a:off x="6704836" y="4628608"/>
            <a:ext cx="1028392" cy="1468944"/>
          </a:xfrm>
          <a:prstGeom prst="rect">
            <a:avLst/>
          </a:prstGeom>
          <a:ln>
            <a:noFill/>
          </a:ln>
          <a:effectLst>
            <a:outerShdw blurRad="190500" algn="tl" rotWithShape="0">
              <a:srgbClr val="000000">
                <a:alpha val="70000"/>
              </a:srgbClr>
            </a:outerShdw>
          </a:effectLst>
        </p:spPr>
      </p:pic>
      <p:pic>
        <p:nvPicPr>
          <p:cNvPr id="29" name="Image 28"/>
          <p:cNvPicPr>
            <a:picLocks noChangeAspect="1"/>
          </p:cNvPicPr>
          <p:nvPr/>
        </p:nvPicPr>
        <p:blipFill rotWithShape="1">
          <a:blip r:embed="rId3"/>
          <a:srcRect l="67995"/>
          <a:stretch/>
        </p:blipFill>
        <p:spPr>
          <a:xfrm rot="19897790">
            <a:off x="6910091" y="5680938"/>
            <a:ext cx="946179" cy="1468944"/>
          </a:xfrm>
          <a:prstGeom prst="rect">
            <a:avLst/>
          </a:prstGeom>
          <a:ln>
            <a:noFill/>
          </a:ln>
          <a:effectLst>
            <a:outerShdw blurRad="190500" algn="tl" rotWithShape="0">
              <a:srgbClr val="000000">
                <a:alpha val="70000"/>
              </a:srgbClr>
            </a:outerShdw>
          </a:effectLst>
        </p:spPr>
      </p:pic>
      <p:pic>
        <p:nvPicPr>
          <p:cNvPr id="30" name="Image 29"/>
          <p:cNvPicPr>
            <a:picLocks noChangeAspect="1"/>
          </p:cNvPicPr>
          <p:nvPr/>
        </p:nvPicPr>
        <p:blipFill>
          <a:blip r:embed="rId5"/>
          <a:stretch>
            <a:fillRect/>
          </a:stretch>
        </p:blipFill>
        <p:spPr>
          <a:xfrm rot="366136">
            <a:off x="6626775" y="2540466"/>
            <a:ext cx="1018172" cy="1423190"/>
          </a:xfrm>
          <a:prstGeom prst="rect">
            <a:avLst/>
          </a:prstGeom>
          <a:ln>
            <a:noFill/>
          </a:ln>
          <a:effectLst>
            <a:outerShdw blurRad="190500" algn="tl" rotWithShape="0">
              <a:srgbClr val="000000">
                <a:alpha val="70000"/>
              </a:srgbClr>
            </a:outerShdw>
          </a:effectLst>
        </p:spPr>
      </p:pic>
      <p:pic>
        <p:nvPicPr>
          <p:cNvPr id="31" name="Image 30"/>
          <p:cNvPicPr>
            <a:picLocks noChangeAspect="1"/>
          </p:cNvPicPr>
          <p:nvPr/>
        </p:nvPicPr>
        <p:blipFill>
          <a:blip r:embed="rId6"/>
          <a:stretch>
            <a:fillRect/>
          </a:stretch>
        </p:blipFill>
        <p:spPr>
          <a:xfrm rot="998721">
            <a:off x="6645728" y="1498348"/>
            <a:ext cx="1041104" cy="1486465"/>
          </a:xfrm>
          <a:prstGeom prst="rect">
            <a:avLst/>
          </a:prstGeom>
          <a:ln>
            <a:noFill/>
          </a:ln>
          <a:effectLst>
            <a:outerShdw blurRad="190500" algn="tl" rotWithShape="0">
              <a:srgbClr val="000000">
                <a:alpha val="70000"/>
              </a:srgbClr>
            </a:outerShdw>
          </a:effectLst>
        </p:spPr>
      </p:pic>
      <p:pic>
        <p:nvPicPr>
          <p:cNvPr id="32" name="Image 31"/>
          <p:cNvPicPr>
            <a:picLocks noChangeAspect="1"/>
          </p:cNvPicPr>
          <p:nvPr/>
        </p:nvPicPr>
        <p:blipFill>
          <a:blip r:embed="rId9"/>
          <a:stretch>
            <a:fillRect/>
          </a:stretch>
        </p:blipFill>
        <p:spPr>
          <a:xfrm>
            <a:off x="9499796" y="365127"/>
            <a:ext cx="1231587" cy="1697780"/>
          </a:xfrm>
          <a:prstGeom prst="rect">
            <a:avLst/>
          </a:prstGeom>
          <a:ln>
            <a:noFill/>
          </a:ln>
          <a:effectLst>
            <a:outerShdw blurRad="190500" algn="tl" rotWithShape="0">
              <a:srgbClr val="000000">
                <a:alpha val="70000"/>
              </a:srgbClr>
            </a:outerShdw>
          </a:effectLst>
        </p:spPr>
      </p:pic>
      <p:sp>
        <p:nvSpPr>
          <p:cNvPr id="12" name="Rectangle 11"/>
          <p:cNvSpPr/>
          <p:nvPr/>
        </p:nvSpPr>
        <p:spPr>
          <a:xfrm>
            <a:off x="9473184" y="251460"/>
            <a:ext cx="1408176" cy="191967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ZoneTexte 16"/>
          <p:cNvSpPr txBox="1"/>
          <p:nvPr/>
        </p:nvSpPr>
        <p:spPr>
          <a:xfrm rot="20383042">
            <a:off x="7806624" y="1405496"/>
            <a:ext cx="12908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put a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card</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here</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Rectangle 34"/>
          <p:cNvSpPr/>
          <p:nvPr/>
        </p:nvSpPr>
        <p:spPr>
          <a:xfrm>
            <a:off x="3414447" y="320007"/>
            <a:ext cx="4226889" cy="1754326"/>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r>
              <a:rPr kumimoji="0" lang="en-US" b="0" i="0" u="none" strike="noStrike" kern="1200" cap="none" spc="0" normalizeH="0" baseline="0" noProof="0" dirty="0">
                <a:ln>
                  <a:noFill/>
                </a:ln>
                <a:solidFill>
                  <a:srgbClr val="0762C3"/>
                </a:solidFill>
                <a:effectLst/>
                <a:uLnTx/>
                <a:uFillTx/>
                <a:latin typeface="Montserrat"/>
                <a:ea typeface="+mn-ea"/>
                <a:cs typeface="+mn-cs"/>
              </a:rPr>
              <a:t>Take one USAGE/ACTIVITY card</a:t>
            </a: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r>
              <a:rPr kumimoji="0" lang="en-US" b="0" i="0" u="none" strike="noStrike" kern="1200" cap="none" spc="0" normalizeH="0" baseline="0" noProof="0" dirty="0">
                <a:ln>
                  <a:noFill/>
                </a:ln>
                <a:solidFill>
                  <a:srgbClr val="0762C3"/>
                </a:solidFill>
                <a:effectLst/>
                <a:uLnTx/>
                <a:uFillTx/>
                <a:latin typeface="Montserrat"/>
                <a:ea typeface="+mn-ea"/>
                <a:cs typeface="+mn-cs"/>
              </a:rPr>
              <a:t>Improvise for all 5 PROBLEM cards a one-sentence story based on your personal experience</a:t>
            </a:r>
          </a:p>
        </p:txBody>
      </p:sp>
      <p:sp>
        <p:nvSpPr>
          <p:cNvPr id="4" name="Espace réservé du contenu 3">
            <a:extLst>
              <a:ext uri="{FF2B5EF4-FFF2-40B4-BE49-F238E27FC236}">
                <a16:creationId xmlns:a16="http://schemas.microsoft.com/office/drawing/2014/main" id="{2C3F53DF-90EB-CBAD-34BB-B5C4C1A83822}"/>
              </a:ext>
            </a:extLst>
          </p:cNvPr>
          <p:cNvSpPr txBox="1">
            <a:spLocks/>
          </p:cNvSpPr>
          <p:nvPr/>
        </p:nvSpPr>
        <p:spPr>
          <a:xfrm>
            <a:off x="8445152" y="2284801"/>
            <a:ext cx="3474320" cy="4183083"/>
          </a:xfrm>
          <a:prstGeom prst="rect">
            <a:avLst/>
          </a:prstGeom>
          <a:ln>
            <a:solidFill>
              <a:srgbClr val="0762C3"/>
            </a:solidFill>
          </a:ln>
        </p:spPr>
        <p:txBody>
          <a:bodyPr/>
          <a:lstStyle>
            <a:lvl1pPr marL="319088" indent="-319088"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PROBLEM #1: </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xxx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PROBLEM #2: </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xxx</a:t>
            </a: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PROBLEM #3: </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xxx</a:t>
            </a: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PROBLEM #4: </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xxx</a:t>
            </a: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PROBLEM #5: </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xxx</a:t>
            </a: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indent="0">
              <a:buNone/>
            </a:pPr>
            <a:endParaRPr lang="en-US" sz="1400" dirty="0">
              <a:solidFill>
                <a:srgbClr val="0762C3"/>
              </a:solidFill>
            </a:endParaRPr>
          </a:p>
        </p:txBody>
      </p:sp>
    </p:spTree>
    <p:extLst>
      <p:ext uri="{BB962C8B-B14F-4D97-AF65-F5344CB8AC3E}">
        <p14:creationId xmlns:p14="http://schemas.microsoft.com/office/powerpoint/2010/main" val="3268768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34045" y="155481"/>
            <a:ext cx="11478409" cy="968821"/>
          </a:xfrm>
        </p:spPr>
        <p:txBody>
          <a:bodyPr/>
          <a:lstStyle/>
          <a:p>
            <a:r>
              <a:rPr lang="fr-FR" dirty="0" err="1"/>
              <a:t>Reframing</a:t>
            </a:r>
            <a:r>
              <a:rPr lang="fr-FR" dirty="0"/>
              <a:t> by the </a:t>
            </a:r>
            <a:r>
              <a:rPr lang="fr-FR" dirty="0" err="1"/>
              <a:t>activity</a:t>
            </a:r>
            <a:endParaRPr lang="fr-FR" dirty="0"/>
          </a:p>
        </p:txBody>
      </p:sp>
      <p:pic>
        <p:nvPicPr>
          <p:cNvPr id="17" name="Image 49">
            <a:extLst>
              <a:ext uri="{FF2B5EF4-FFF2-40B4-BE49-F238E27FC236}">
                <a16:creationId xmlns:a16="http://schemas.microsoft.com/office/drawing/2014/main" id="{D606ABB3-F3D8-2343-B558-6BE3EAFE86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3553018" y="1362288"/>
            <a:ext cx="1446735" cy="1468530"/>
          </a:xfrm>
          <a:prstGeom prst="rect">
            <a:avLst/>
          </a:prstGeom>
          <a:ln/>
        </p:spPr>
        <p:style>
          <a:lnRef idx="1">
            <a:schemeClr val="dk1"/>
          </a:lnRef>
          <a:fillRef idx="2">
            <a:schemeClr val="dk1"/>
          </a:fillRef>
          <a:effectRef idx="1">
            <a:schemeClr val="dk1"/>
          </a:effectRef>
          <a:fontRef idx="minor">
            <a:schemeClr val="dk1"/>
          </a:fontRef>
        </p:style>
      </p:pic>
      <p:sp>
        <p:nvSpPr>
          <p:cNvPr id="27" name="Rectangle 3"/>
          <p:cNvSpPr txBox="1">
            <a:spLocks noChangeArrowheads="1"/>
          </p:cNvSpPr>
          <p:nvPr/>
        </p:nvSpPr>
        <p:spPr>
          <a:xfrm>
            <a:off x="6253575" y="1656332"/>
            <a:ext cx="5521003" cy="5061967"/>
          </a:xfrm>
          <a:prstGeom prst="rect">
            <a:avLst/>
          </a:prstGeom>
          <a:ln>
            <a:solidFill>
              <a:srgbClr val="0762C3"/>
            </a:solidFill>
          </a:ln>
        </p:spPr>
        <p:txBody>
          <a:bodyPr/>
          <a:lstStyle>
            <a:lvl1pPr marL="319088" indent="-319088"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rPr>
              <a:t>1) Define who the people you want to help in their activity are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srgbClr val="0762C3"/>
                </a:solidFill>
                <a:effectLst/>
                <a:uLnTx/>
                <a:uFillTx/>
                <a:latin typeface="Montserrat" pitchFamily="2" charset="77"/>
                <a:ea typeface="+mn-ea"/>
                <a:cs typeface="+mn-cs"/>
              </a:rPr>
              <a:t>Xxxx</a:t>
            </a:r>
            <a:endPar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rPr>
              <a:t>2) Define the fields of the activity in nature, space and time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srgbClr val="0762C3"/>
                </a:solidFill>
                <a:effectLst/>
                <a:uLnTx/>
                <a:uFillTx/>
                <a:latin typeface="Montserrat" pitchFamily="2" charset="77"/>
                <a:ea typeface="+mn-ea"/>
                <a:cs typeface="+mn-cs"/>
              </a:rPr>
              <a:t>Xxxx</a:t>
            </a:r>
            <a:endPar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rPr>
              <a:t>3) Imagine what can be an ideal activity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rPr>
              <a:t>Xxx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rPr>
              <a:t>4) Formulate the ideal goal For </a:t>
            </a:r>
            <a:r>
              <a:rPr kumimoji="0" lang="en-US" sz="1400" b="0" i="0" u="none" strike="noStrike" kern="1200" cap="none" spc="0" normalizeH="0" baseline="0" noProof="0" dirty="0">
                <a:ln>
                  <a:noFill/>
                </a:ln>
                <a:solidFill>
                  <a:srgbClr val="FF0000"/>
                </a:solidFill>
                <a:effectLst/>
                <a:uLnTx/>
                <a:uFillTx/>
                <a:latin typeface="Montserrat" pitchFamily="2" charset="77"/>
                <a:ea typeface="+mn-ea"/>
                <a:cs typeface="+mn-cs"/>
              </a:rPr>
              <a:t>What Purpose? </a:t>
            </a:r>
            <a:r>
              <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rPr>
              <a:t>as a sentence with verb(s) and complements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err="1">
                <a:ln>
                  <a:noFill/>
                </a:ln>
                <a:solidFill>
                  <a:srgbClr val="0762C3"/>
                </a:solidFill>
                <a:effectLst/>
                <a:uLnTx/>
                <a:uFillTx/>
                <a:latin typeface="Montserrat" pitchFamily="2" charset="77"/>
                <a:ea typeface="+mn-ea"/>
                <a:cs typeface="+mn-cs"/>
              </a:rPr>
              <a:t>Xxxx</a:t>
            </a:r>
            <a:endPar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0762C3"/>
                </a:solidFill>
                <a:effectLst/>
                <a:uLnTx/>
                <a:uFillTx/>
                <a:latin typeface="Montserrat" pitchFamily="2" charset="77"/>
                <a:ea typeface="+mn-ea"/>
                <a:cs typeface="+mn-cs"/>
              </a:rPr>
              <a:t>This formulation </a:t>
            </a:r>
            <a:r>
              <a:rPr kumimoji="0" lang="fr-FR" sz="1400" b="0" i="0" u="none" strike="noStrike" kern="1200" cap="none" spc="0" normalizeH="0" baseline="0" noProof="0" dirty="0" err="1">
                <a:ln>
                  <a:noFill/>
                </a:ln>
                <a:solidFill>
                  <a:srgbClr val="0762C3"/>
                </a:solidFill>
                <a:effectLst/>
                <a:uLnTx/>
                <a:uFillTx/>
                <a:latin typeface="Montserrat" pitchFamily="2" charset="77"/>
                <a:ea typeface="+mn-ea"/>
                <a:cs typeface="+mn-cs"/>
              </a:rPr>
              <a:t>allows</a:t>
            </a:r>
            <a:r>
              <a:rPr kumimoji="0" lang="fr-FR" sz="1400" b="0" i="0" u="none" strike="noStrike" kern="1200" cap="none" spc="0" normalizeH="0" baseline="0" noProof="0" dirty="0">
                <a:ln>
                  <a:noFill/>
                </a:ln>
                <a:solidFill>
                  <a:srgbClr val="0762C3"/>
                </a:solidFill>
                <a:effectLst/>
                <a:uLnTx/>
                <a:uFillTx/>
                <a:latin typeface="Montserrat" pitchFamily="2" charset="77"/>
                <a:ea typeface="+mn-ea"/>
                <a:cs typeface="+mn-cs"/>
              </a:rPr>
              <a:t> us to envisage </a:t>
            </a:r>
            <a:r>
              <a:rPr kumimoji="0" lang="fr-FR" sz="1400" b="0" i="0" u="none" strike="noStrike" kern="1200" cap="none" spc="0" normalizeH="0" baseline="0" noProof="0" dirty="0" err="1">
                <a:ln>
                  <a:noFill/>
                </a:ln>
                <a:solidFill>
                  <a:srgbClr val="0762C3"/>
                </a:solidFill>
                <a:effectLst/>
                <a:uLnTx/>
                <a:uFillTx/>
                <a:latin typeface="Montserrat" pitchFamily="2" charset="77"/>
                <a:ea typeface="+mn-ea"/>
                <a:cs typeface="+mn-cs"/>
              </a:rPr>
              <a:t>innovative</a:t>
            </a:r>
            <a:r>
              <a:rPr kumimoji="0" lang="fr-FR" sz="1400" b="0" i="0" u="none" strike="noStrike" kern="1200" cap="none" spc="0" normalizeH="0" baseline="0" noProof="0" dirty="0">
                <a:ln>
                  <a:noFill/>
                </a:ln>
                <a:solidFill>
                  <a:srgbClr val="0762C3"/>
                </a:solidFill>
                <a:effectLst/>
                <a:uLnTx/>
                <a:uFillTx/>
                <a:latin typeface="Montserrat" pitchFamily="2" charset="77"/>
                <a:ea typeface="+mn-ea"/>
                <a:cs typeface="+mn-cs"/>
              </a:rPr>
              <a:t> solutions </a:t>
            </a:r>
            <a:r>
              <a:rPr kumimoji="0" lang="fr-FR" sz="1400" b="0" i="0" u="none" strike="noStrike" kern="1200" cap="none" spc="0" normalizeH="0" baseline="0" noProof="0" dirty="0" err="1">
                <a:ln>
                  <a:noFill/>
                </a:ln>
                <a:solidFill>
                  <a:srgbClr val="0762C3"/>
                </a:solidFill>
                <a:effectLst/>
                <a:uLnTx/>
                <a:uFillTx/>
                <a:latin typeface="Montserrat" pitchFamily="2" charset="77"/>
                <a:ea typeface="+mn-ea"/>
                <a:cs typeface="+mn-cs"/>
              </a:rPr>
              <a:t>like</a:t>
            </a:r>
            <a:r>
              <a:rPr kumimoji="0" lang="fr-FR" sz="1400" b="0" i="0" u="none" strike="noStrike" kern="1200" cap="none" spc="0" normalizeH="0" baseline="0" noProof="0" dirty="0">
                <a:ln>
                  <a:noFill/>
                </a:ln>
                <a:solidFill>
                  <a:srgbClr val="0762C3"/>
                </a:solidFill>
                <a:effectLst/>
                <a:uLnTx/>
                <a:uFillTx/>
                <a:latin typeface="Montserrat" pitchFamily="2" charset="77"/>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endParaRPr>
          </a:p>
        </p:txBody>
      </p:sp>
      <p:cxnSp>
        <p:nvCxnSpPr>
          <p:cNvPr id="28" name="Connecteur droit 27"/>
          <p:cNvCxnSpPr/>
          <p:nvPr/>
        </p:nvCxnSpPr>
        <p:spPr>
          <a:xfrm>
            <a:off x="5831114" y="1633771"/>
            <a:ext cx="0" cy="501955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507998" y="921674"/>
            <a:ext cx="749115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One wants to innovate on “</a:t>
            </a:r>
            <a:r>
              <a:rPr kumimoji="0" lang="en-US" sz="1800" b="1" i="1" u="none" strike="noStrike" kern="1200" cap="none" spc="0" normalizeH="0" baseline="0" noProof="0" dirty="0">
                <a:ln>
                  <a:noFill/>
                </a:ln>
                <a:solidFill>
                  <a:srgbClr val="000000"/>
                </a:solidFill>
                <a:effectLst/>
                <a:uLnTx/>
                <a:uFillTx/>
                <a:latin typeface="Montserrat"/>
                <a:ea typeface="+mn-ea"/>
                <a:cs typeface="+mn-cs"/>
              </a:rPr>
              <a:t>smart lighting for DIY activities</a:t>
            </a:r>
            <a:r>
              <a:rPr kumimoji="0" lang="en-US" sz="1800" b="1" i="0" u="none" strike="noStrike" kern="1200" cap="none" spc="0" normalizeH="0" baseline="0" noProof="0" dirty="0">
                <a:ln>
                  <a:noFill/>
                </a:ln>
                <a:solidFill>
                  <a:srgbClr val="000000"/>
                </a:solidFill>
                <a:effectLst/>
                <a:uLnTx/>
                <a:uFillTx/>
                <a:latin typeface="Montserrat"/>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e 7">
            <a:extLst>
              <a:ext uri="{FF2B5EF4-FFF2-40B4-BE49-F238E27FC236}">
                <a16:creationId xmlns:a16="http://schemas.microsoft.com/office/drawing/2014/main" id="{5B5E52F0-8F61-3E3B-47A9-F44143581931}"/>
              </a:ext>
            </a:extLst>
          </p:cNvPr>
          <p:cNvGrpSpPr/>
          <p:nvPr/>
        </p:nvGrpSpPr>
        <p:grpSpPr>
          <a:xfrm>
            <a:off x="1895829" y="2079311"/>
            <a:ext cx="1646291" cy="734837"/>
            <a:chOff x="1136411" y="3270797"/>
            <a:chExt cx="1646291" cy="734837"/>
          </a:xfrm>
        </p:grpSpPr>
        <p:sp>
          <p:nvSpPr>
            <p:cNvPr id="9" name="Rectangle 8">
              <a:extLst>
                <a:ext uri="{FF2B5EF4-FFF2-40B4-BE49-F238E27FC236}">
                  <a16:creationId xmlns:a16="http://schemas.microsoft.com/office/drawing/2014/main" id="{034180AD-333D-FC21-5B26-FB74242FFE04}"/>
                </a:ext>
              </a:extLst>
            </p:cNvPr>
            <p:cNvSpPr/>
            <p:nvPr/>
          </p:nvSpPr>
          <p:spPr>
            <a:xfrm>
              <a:off x="1136411" y="3270797"/>
              <a:ext cx="1646291" cy="734837"/>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600" b="1" i="1" u="none" strike="noStrike" kern="0" cap="none" spc="0" normalizeH="0" baseline="0" noProof="0" dirty="0">
                  <a:ln>
                    <a:noFill/>
                  </a:ln>
                  <a:solidFill>
                    <a:prstClr val="black"/>
                  </a:solidFill>
                  <a:effectLst/>
                  <a:uLnTx/>
                  <a:uFillTx/>
                  <a:latin typeface="Calibri" panose="020F0502020204030204"/>
                  <a:ea typeface="+mn-ea"/>
                  <a:cs typeface="+mn-cs"/>
                </a:rPr>
                <a:t>Smart</a:t>
              </a:r>
            </a:p>
            <a:p>
              <a:pPr marL="0" marR="0" lvl="0" indent="0" defTabSz="457200" eaLnBrk="1" fontAlgn="auto" latinLnBrk="0" hangingPunct="1">
                <a:lnSpc>
                  <a:spcPct val="100000"/>
                </a:lnSpc>
                <a:spcBef>
                  <a:spcPts val="0"/>
                </a:spcBef>
                <a:spcAft>
                  <a:spcPts val="0"/>
                </a:spcAft>
                <a:buClrTx/>
                <a:buSzTx/>
                <a:buFontTx/>
                <a:buNone/>
                <a:tabLst/>
                <a:defRPr/>
              </a:pPr>
              <a:r>
                <a:rPr kumimoji="0" lang="fr-FR" sz="1600" b="1" i="1" u="none" strike="noStrike" kern="0" cap="none" spc="0" normalizeH="0" baseline="0" noProof="0" dirty="0" err="1">
                  <a:ln>
                    <a:noFill/>
                  </a:ln>
                  <a:solidFill>
                    <a:prstClr val="black"/>
                  </a:solidFill>
                  <a:effectLst/>
                  <a:uLnTx/>
                  <a:uFillTx/>
                  <a:latin typeface="Calibri" panose="020F0502020204030204"/>
                  <a:ea typeface="+mn-ea"/>
                  <a:cs typeface="+mn-cs"/>
                </a:rPr>
                <a:t>Lighting</a:t>
              </a:r>
              <a:endParaRPr kumimoji="0" lang="fr-FR" sz="1600" b="1" i="1"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fr-FR" sz="1600" b="1" i="1" u="none" strike="noStrike" kern="0" cap="none" spc="0" normalizeH="0" baseline="0" noProof="0" dirty="0" err="1">
                  <a:ln>
                    <a:noFill/>
                  </a:ln>
                  <a:solidFill>
                    <a:prstClr val="black"/>
                  </a:solidFill>
                  <a:effectLst/>
                  <a:uLnTx/>
                  <a:uFillTx/>
                  <a:latin typeface="Calibri" panose="020F0502020204030204"/>
                  <a:ea typeface="+mn-ea"/>
                  <a:cs typeface="+mn-cs"/>
                </a:rPr>
                <a:t>example</a:t>
              </a:r>
              <a:endParaRPr kumimoji="0" lang="fr-FR" sz="1600" b="1" i="1"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phique 9" descr="Cierge magique avec un remplissage uni">
              <a:extLst>
                <a:ext uri="{FF2B5EF4-FFF2-40B4-BE49-F238E27FC236}">
                  <a16:creationId xmlns:a16="http://schemas.microsoft.com/office/drawing/2014/main" id="{BD501AD1-083F-FBBB-9571-B389D9D64F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4112" y="3347886"/>
              <a:ext cx="563287" cy="563287"/>
            </a:xfrm>
            <a:prstGeom prst="rect">
              <a:avLst/>
            </a:prstGeom>
          </p:spPr>
        </p:pic>
      </p:grpSp>
      <p:grpSp>
        <p:nvGrpSpPr>
          <p:cNvPr id="11" name="Groupe 10">
            <a:extLst>
              <a:ext uri="{FF2B5EF4-FFF2-40B4-BE49-F238E27FC236}">
                <a16:creationId xmlns:a16="http://schemas.microsoft.com/office/drawing/2014/main" id="{2A4EA905-480B-FEF7-8C63-A3AFF1F2128F}"/>
              </a:ext>
            </a:extLst>
          </p:cNvPr>
          <p:cNvGrpSpPr/>
          <p:nvPr/>
        </p:nvGrpSpPr>
        <p:grpSpPr>
          <a:xfrm>
            <a:off x="1188377" y="2908538"/>
            <a:ext cx="3822274" cy="3809761"/>
            <a:chOff x="4582983" y="958466"/>
            <a:chExt cx="3822274" cy="3809761"/>
          </a:xfrm>
        </p:grpSpPr>
        <p:pic>
          <p:nvPicPr>
            <p:cNvPr id="12" name="Image 11" descr="Une image contenant arbre, extérieur, plante, saleté&#10;&#10;Description générée automatiquement">
              <a:extLst>
                <a:ext uri="{FF2B5EF4-FFF2-40B4-BE49-F238E27FC236}">
                  <a16:creationId xmlns:a16="http://schemas.microsoft.com/office/drawing/2014/main" id="{D7697216-174D-A1DC-01AC-95C85690A6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2983" y="958466"/>
              <a:ext cx="1916969" cy="1279368"/>
            </a:xfrm>
            <a:prstGeom prst="rect">
              <a:avLst/>
            </a:prstGeom>
          </p:spPr>
        </p:pic>
        <p:pic>
          <p:nvPicPr>
            <p:cNvPr id="13" name="Image 12" descr="Une image contenant personne, pièce&#10;&#10;Description générée automatiquement">
              <a:extLst>
                <a:ext uri="{FF2B5EF4-FFF2-40B4-BE49-F238E27FC236}">
                  <a16:creationId xmlns:a16="http://schemas.microsoft.com/office/drawing/2014/main" id="{2B80B80E-0BD3-2CA5-0B15-BC002B2FF3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9109" y="2227964"/>
              <a:ext cx="1906148" cy="1270765"/>
            </a:xfrm>
            <a:prstGeom prst="rect">
              <a:avLst/>
            </a:prstGeom>
          </p:spPr>
        </p:pic>
        <p:pic>
          <p:nvPicPr>
            <p:cNvPr id="14" name="Image 13" descr="Une image contenant personne&#10;&#10;Description générée automatiquement">
              <a:extLst>
                <a:ext uri="{FF2B5EF4-FFF2-40B4-BE49-F238E27FC236}">
                  <a16:creationId xmlns:a16="http://schemas.microsoft.com/office/drawing/2014/main" id="{65DEB70A-F11C-0A7B-DB25-EF9F6AB692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3836" y="2237834"/>
              <a:ext cx="1915262" cy="1384048"/>
            </a:xfrm>
            <a:prstGeom prst="rect">
              <a:avLst/>
            </a:prstGeom>
          </p:spPr>
        </p:pic>
        <p:pic>
          <p:nvPicPr>
            <p:cNvPr id="16" name="Image 15">
              <a:extLst>
                <a:ext uri="{FF2B5EF4-FFF2-40B4-BE49-F238E27FC236}">
                  <a16:creationId xmlns:a16="http://schemas.microsoft.com/office/drawing/2014/main" id="{AEB7E83F-E1F0-B0EA-CEFB-1DA81C0CBD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9109" y="3497463"/>
              <a:ext cx="1906148" cy="1270764"/>
            </a:xfrm>
            <a:prstGeom prst="rect">
              <a:avLst/>
            </a:prstGeom>
          </p:spPr>
        </p:pic>
        <p:pic>
          <p:nvPicPr>
            <p:cNvPr id="31" name="Image 30" descr="Une image contenant personne, intérieur&#10;&#10;Description générée automatiquement">
              <a:extLst>
                <a:ext uri="{FF2B5EF4-FFF2-40B4-BE49-F238E27FC236}">
                  <a16:creationId xmlns:a16="http://schemas.microsoft.com/office/drawing/2014/main" id="{AA3FAC5F-45DA-DDE0-98FD-6E7C7CD8A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9109" y="958466"/>
              <a:ext cx="1906148" cy="1270765"/>
            </a:xfrm>
            <a:prstGeom prst="rect">
              <a:avLst/>
            </a:prstGeom>
          </p:spPr>
        </p:pic>
        <p:pic>
          <p:nvPicPr>
            <p:cNvPr id="32" name="Image 31" descr="Une image contenant personne, intérieur, mur, cuisine&#10;&#10;Description générée automatiquement">
              <a:extLst>
                <a:ext uri="{FF2B5EF4-FFF2-40B4-BE49-F238E27FC236}">
                  <a16:creationId xmlns:a16="http://schemas.microsoft.com/office/drawing/2014/main" id="{BEBB56EE-85D5-9A87-1C39-FFCBEC450AAF}"/>
                </a:ext>
              </a:extLst>
            </p:cNvPr>
            <p:cNvPicPr>
              <a:picLocks noChangeAspect="1"/>
            </p:cNvPicPr>
            <p:nvPr/>
          </p:nvPicPr>
          <p:blipFill rotWithShape="1">
            <a:blip r:embed="rId10">
              <a:extLst>
                <a:ext uri="{28A0092B-C50C-407E-A947-70E740481C1C}">
                  <a14:useLocalDpi xmlns:a14="http://schemas.microsoft.com/office/drawing/2010/main" val="0"/>
                </a:ext>
              </a:extLst>
            </a:blip>
            <a:srcRect b="287"/>
            <a:stretch/>
          </p:blipFill>
          <p:spPr>
            <a:xfrm>
              <a:off x="4582983" y="3495058"/>
              <a:ext cx="1915261" cy="1273169"/>
            </a:xfrm>
            <a:prstGeom prst="rect">
              <a:avLst/>
            </a:prstGeom>
          </p:spPr>
        </p:pic>
      </p:grpSp>
    </p:spTree>
    <p:extLst>
      <p:ext uri="{BB962C8B-B14F-4D97-AF65-F5344CB8AC3E}">
        <p14:creationId xmlns:p14="http://schemas.microsoft.com/office/powerpoint/2010/main" val="37422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7">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41063" y="191391"/>
            <a:ext cx="11478409" cy="968821"/>
          </a:xfrm>
        </p:spPr>
        <p:txBody>
          <a:bodyPr/>
          <a:lstStyle/>
          <a:p>
            <a:r>
              <a:rPr lang="fr-FR" dirty="0" err="1"/>
              <a:t>Difference</a:t>
            </a:r>
            <a:r>
              <a:rPr lang="fr-FR" dirty="0"/>
              <a:t> </a:t>
            </a:r>
            <a:r>
              <a:rPr lang="fr-FR" dirty="0" err="1"/>
              <a:t>between</a:t>
            </a:r>
            <a:r>
              <a:rPr lang="fr-FR" dirty="0"/>
              <a:t> </a:t>
            </a:r>
            <a:r>
              <a:rPr lang="fr-FR" dirty="0" err="1">
                <a:solidFill>
                  <a:srgbClr val="FF0000"/>
                </a:solidFill>
              </a:rPr>
              <a:t>reasons</a:t>
            </a:r>
            <a:r>
              <a:rPr lang="fr-FR" dirty="0">
                <a:solidFill>
                  <a:srgbClr val="FF0000"/>
                </a:solidFill>
              </a:rPr>
              <a:t> </a:t>
            </a:r>
            <a:r>
              <a:rPr lang="fr-FR" dirty="0"/>
              <a:t>and </a:t>
            </a:r>
            <a:r>
              <a:rPr lang="fr-FR" dirty="0">
                <a:solidFill>
                  <a:srgbClr val="FF0000"/>
                </a:solidFill>
              </a:rPr>
              <a:t>goals</a:t>
            </a:r>
          </a:p>
        </p:txBody>
      </p:sp>
      <p:sp>
        <p:nvSpPr>
          <p:cNvPr id="10" name="ZoneTexte 9"/>
          <p:cNvSpPr txBox="1"/>
          <p:nvPr/>
        </p:nvSpPr>
        <p:spPr>
          <a:xfrm>
            <a:off x="2251510" y="1632318"/>
            <a:ext cx="58368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black"/>
                </a:solidFill>
                <a:effectLst/>
                <a:uLnTx/>
                <a:uFillTx/>
                <a:latin typeface="Montserrat" panose="00000500000000000000"/>
                <a:ea typeface="+mn-ea"/>
                <a:cs typeface="+mn-cs"/>
              </a:rPr>
              <a:t>It’s</a:t>
            </a:r>
            <a:r>
              <a:rPr kumimoji="0" lang="fr-FR" sz="18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800" b="1" i="0" u="none" strike="noStrike" kern="1200" cap="none" spc="0" normalizeH="0" baseline="0" noProof="0" dirty="0" err="1">
                <a:ln>
                  <a:noFill/>
                </a:ln>
                <a:solidFill>
                  <a:prstClr val="black"/>
                </a:solidFill>
                <a:effectLst/>
                <a:uLnTx/>
                <a:uFillTx/>
                <a:latin typeface="Montserrat" panose="00000500000000000000"/>
                <a:ea typeface="+mn-ea"/>
                <a:cs typeface="+mn-cs"/>
              </a:rPr>
              <a:t>rainsing</a:t>
            </a:r>
            <a:r>
              <a:rPr kumimoji="0" lang="fr-FR" sz="18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800" b="1" i="0" u="none" strike="noStrike" kern="1200" cap="none" spc="0" normalizeH="0" baseline="0" noProof="0" dirty="0" err="1">
                <a:ln>
                  <a:noFill/>
                </a:ln>
                <a:solidFill>
                  <a:prstClr val="black"/>
                </a:solidFill>
                <a:effectLst/>
                <a:uLnTx/>
                <a:uFillTx/>
                <a:latin typeface="Montserrat" panose="00000500000000000000"/>
                <a:ea typeface="+mn-ea"/>
                <a:cs typeface="+mn-cs"/>
              </a:rPr>
              <a:t>outside</a:t>
            </a:r>
            <a:r>
              <a:rPr kumimoji="0" lang="fr-FR" sz="18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800" b="1" i="0" u="none" strike="noStrike" kern="1200" cap="none" spc="0" normalizeH="0" baseline="0" noProof="0" dirty="0" err="1">
                <a:ln>
                  <a:noFill/>
                </a:ln>
                <a:solidFill>
                  <a:prstClr val="black"/>
                </a:solidFill>
                <a:effectLst/>
                <a:uLnTx/>
                <a:uFillTx/>
                <a:latin typeface="Montserrat" panose="00000500000000000000"/>
                <a:ea typeface="+mn-ea"/>
                <a:cs typeface="+mn-cs"/>
              </a:rPr>
              <a:t>I’m</a:t>
            </a:r>
            <a:r>
              <a:rPr kumimoji="0" lang="fr-FR" sz="18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800" b="1" i="0" u="none" strike="noStrike" kern="1200" cap="none" spc="0" normalizeH="0" baseline="0" noProof="0" dirty="0" err="1">
                <a:ln>
                  <a:noFill/>
                </a:ln>
                <a:solidFill>
                  <a:prstClr val="black"/>
                </a:solidFill>
                <a:effectLst/>
                <a:uLnTx/>
                <a:uFillTx/>
                <a:latin typeface="Montserrat" panose="00000500000000000000"/>
                <a:ea typeface="+mn-ea"/>
                <a:cs typeface="+mn-cs"/>
              </a:rPr>
              <a:t>going</a:t>
            </a:r>
            <a:r>
              <a:rPr kumimoji="0" lang="fr-FR" sz="1800" b="1" i="0" u="none" strike="noStrike" kern="1200" cap="none" spc="0" normalizeH="0" baseline="0" noProof="0" dirty="0">
                <a:ln>
                  <a:noFill/>
                </a:ln>
                <a:solidFill>
                  <a:prstClr val="black"/>
                </a:solidFill>
                <a:effectLst/>
                <a:uLnTx/>
                <a:uFillTx/>
                <a:latin typeface="Montserrat" panose="00000500000000000000"/>
                <a:ea typeface="+mn-ea"/>
                <a:cs typeface="+mn-cs"/>
              </a:rPr>
              <a:t> to </a:t>
            </a:r>
            <a:r>
              <a:rPr kumimoji="0" lang="fr-FR" sz="1800" b="1" i="0" u="none" strike="noStrike" kern="1200" cap="none" spc="0" normalizeH="0" baseline="0" noProof="0" dirty="0" err="1">
                <a:ln>
                  <a:noFill/>
                </a:ln>
                <a:solidFill>
                  <a:prstClr val="black"/>
                </a:solidFill>
                <a:effectLst/>
                <a:uLnTx/>
                <a:uFillTx/>
                <a:latin typeface="Montserrat" panose="00000500000000000000"/>
                <a:ea typeface="+mn-ea"/>
                <a:cs typeface="+mn-cs"/>
              </a:rPr>
              <a:t>take</a:t>
            </a:r>
            <a:r>
              <a:rPr kumimoji="0" lang="fr-FR" sz="18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800" b="1" i="0" u="none" strike="noStrike" kern="1200" cap="none" spc="0" normalizeH="0" baseline="0" noProof="0" dirty="0" err="1">
                <a:ln>
                  <a:noFill/>
                </a:ln>
                <a:solidFill>
                  <a:prstClr val="black"/>
                </a:solidFill>
                <a:effectLst/>
                <a:uLnTx/>
                <a:uFillTx/>
                <a:latin typeface="Montserrat" panose="00000500000000000000"/>
                <a:ea typeface="+mn-ea"/>
                <a:cs typeface="+mn-cs"/>
              </a:rPr>
              <a:t>my</a:t>
            </a:r>
            <a:r>
              <a:rPr kumimoji="0" lang="fr-FR" sz="18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800" b="1" i="0" u="none" strike="noStrike" kern="1200" cap="none" spc="0" normalizeH="0" baseline="0" noProof="0" dirty="0" err="1">
                <a:ln>
                  <a:noFill/>
                </a:ln>
                <a:solidFill>
                  <a:prstClr val="black"/>
                </a:solidFill>
                <a:effectLst/>
                <a:uLnTx/>
                <a:uFillTx/>
                <a:latin typeface="Montserrat" panose="00000500000000000000"/>
                <a:ea typeface="+mn-ea"/>
                <a:cs typeface="+mn-cs"/>
              </a:rPr>
              <a:t>umbrella</a:t>
            </a:r>
            <a:r>
              <a:rPr kumimoji="0" lang="fr-FR" sz="1800" b="1" i="0" u="none" strike="noStrike" kern="1200" cap="none" spc="0" normalizeH="0" baseline="0" noProof="0" dirty="0">
                <a:ln>
                  <a:noFill/>
                </a:ln>
                <a:solidFill>
                  <a:prstClr val="black"/>
                </a:solidFill>
                <a:effectLst/>
                <a:uLnTx/>
                <a:uFillTx/>
                <a:latin typeface="Montserrat" panose="00000500000000000000"/>
                <a:ea typeface="+mn-ea"/>
                <a:cs typeface="+mn-cs"/>
              </a:rPr>
              <a:t>!</a:t>
            </a:r>
          </a:p>
        </p:txBody>
      </p:sp>
      <p:grpSp>
        <p:nvGrpSpPr>
          <p:cNvPr id="17" name="Groupe 16"/>
          <p:cNvGrpSpPr/>
          <p:nvPr/>
        </p:nvGrpSpPr>
        <p:grpSpPr>
          <a:xfrm>
            <a:off x="5914698" y="531135"/>
            <a:ext cx="995909" cy="1046471"/>
            <a:chOff x="5310996" y="329184"/>
            <a:chExt cx="995909" cy="1046471"/>
          </a:xfrm>
        </p:grpSpPr>
        <p:sp>
          <p:nvSpPr>
            <p:cNvPr id="11" name="ZoneTexte 10"/>
            <p:cNvSpPr txBox="1"/>
            <p:nvPr/>
          </p:nvSpPr>
          <p:spPr>
            <a:xfrm>
              <a:off x="5325546" y="790880"/>
              <a:ext cx="98135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0000"/>
                  </a:solidFill>
                  <a:effectLst/>
                  <a:uLnTx/>
                  <a:uFillTx/>
                  <a:latin typeface="Montserrat" panose="00000500000000000000"/>
                  <a:ea typeface="+mn-ea"/>
                  <a:cs typeface="+mn-cs"/>
                </a:rPr>
                <a:t>Causes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0000"/>
                  </a:solidFill>
                  <a:effectLst/>
                  <a:uLnTx/>
                  <a:uFillTx/>
                  <a:latin typeface="Montserrat" panose="00000500000000000000"/>
                  <a:ea typeface="+mn-ea"/>
                  <a:cs typeface="+mn-cs"/>
                </a:rPr>
                <a:t>Motives</a:t>
              </a:r>
            </a:p>
          </p:txBody>
        </p:sp>
        <p:cxnSp>
          <p:nvCxnSpPr>
            <p:cNvPr id="14" name="Connecteur droit 13"/>
            <p:cNvCxnSpPr/>
            <p:nvPr/>
          </p:nvCxnSpPr>
          <p:spPr>
            <a:xfrm>
              <a:off x="5310996" y="329184"/>
              <a:ext cx="0" cy="10265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e 15"/>
          <p:cNvGrpSpPr/>
          <p:nvPr/>
        </p:nvGrpSpPr>
        <p:grpSpPr>
          <a:xfrm>
            <a:off x="9267153" y="582095"/>
            <a:ext cx="1263487" cy="1026571"/>
            <a:chOff x="8271244" y="398569"/>
            <a:chExt cx="1263487" cy="1026571"/>
          </a:xfrm>
        </p:grpSpPr>
        <p:sp>
          <p:nvSpPr>
            <p:cNvPr id="12" name="ZoneTexte 11"/>
            <p:cNvSpPr txBox="1"/>
            <p:nvPr/>
          </p:nvSpPr>
          <p:spPr>
            <a:xfrm>
              <a:off x="8271244" y="800828"/>
              <a:ext cx="12634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FF0000"/>
                  </a:solidFill>
                  <a:effectLst/>
                  <a:uLnTx/>
                  <a:uFillTx/>
                  <a:latin typeface="Montserrat" panose="00000500000000000000"/>
                  <a:ea typeface="+mn-ea"/>
                  <a:cs typeface="+mn-cs"/>
                </a:rPr>
                <a:t>Purposes</a:t>
              </a:r>
              <a:endParaRPr kumimoji="0" lang="fr-FR" sz="1600" b="0" i="0" u="none" strike="noStrike" kern="1200" cap="none" spc="0" normalizeH="0" baseline="0" noProof="0" dirty="0">
                <a:ln>
                  <a:noFill/>
                </a:ln>
                <a:solidFill>
                  <a:srgbClr val="FF0000"/>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0000"/>
                  </a:solidFill>
                  <a:effectLst/>
                  <a:uLnTx/>
                  <a:uFillTx/>
                  <a:latin typeface="Montserrat" panose="00000500000000000000"/>
                  <a:ea typeface="+mn-ea"/>
                  <a:cs typeface="+mn-cs"/>
                </a:rPr>
                <a:t>Objectives</a:t>
              </a:r>
            </a:p>
          </p:txBody>
        </p:sp>
        <p:cxnSp>
          <p:nvCxnSpPr>
            <p:cNvPr id="15" name="Connecteur droit 14"/>
            <p:cNvCxnSpPr/>
            <p:nvPr/>
          </p:nvCxnSpPr>
          <p:spPr>
            <a:xfrm>
              <a:off x="8271244" y="398569"/>
              <a:ext cx="0" cy="10265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Flèche droite 17"/>
          <p:cNvSpPr/>
          <p:nvPr/>
        </p:nvSpPr>
        <p:spPr>
          <a:xfrm>
            <a:off x="4149315" y="3450937"/>
            <a:ext cx="2100665" cy="521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p:cNvSpPr txBox="1"/>
          <p:nvPr/>
        </p:nvSpPr>
        <p:spPr>
          <a:xfrm>
            <a:off x="4102233" y="3081605"/>
            <a:ext cx="17556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Montserrat" panose="00000500000000000000"/>
                <a:ea typeface="+mn-ea"/>
                <a:cs typeface="+mn-cs"/>
              </a:rPr>
              <a:t>Causal </a:t>
            </a:r>
            <a:r>
              <a:rPr kumimoji="0" lang="fr-FR" sz="1600" b="1" i="0" u="none" strike="noStrike" kern="1200" cap="none" spc="0" normalizeH="0" baseline="0" noProof="0" dirty="0" err="1">
                <a:ln>
                  <a:noFill/>
                </a:ln>
                <a:solidFill>
                  <a:prstClr val="black"/>
                </a:solidFill>
                <a:effectLst/>
                <a:uLnTx/>
                <a:uFillTx/>
                <a:latin typeface="Montserrat" panose="00000500000000000000"/>
                <a:ea typeface="+mn-ea"/>
                <a:cs typeface="+mn-cs"/>
              </a:rPr>
              <a:t>inference</a:t>
            </a:r>
            <a:endParaRPr kumimoji="0" lang="fr-FR" sz="1600" b="1"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sp>
        <p:nvSpPr>
          <p:cNvPr id="20" name="ZoneTexte 19"/>
          <p:cNvSpPr txBox="1"/>
          <p:nvPr/>
        </p:nvSpPr>
        <p:spPr>
          <a:xfrm>
            <a:off x="472072" y="4869446"/>
            <a:ext cx="4727576" cy="1815882"/>
          </a:xfrm>
          <a:prstGeom prst="rect">
            <a:avLst/>
          </a:prstGeom>
          <a:noFill/>
          <a:ln>
            <a:solidFill>
              <a:srgbClr val="0762C3"/>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srgbClr val="0762C3"/>
                </a:solidFill>
                <a:effectLst/>
                <a:uLnTx/>
                <a:uFillTx/>
                <a:latin typeface="Montserrat" panose="00000500000000000000"/>
                <a:ea typeface="+mn-ea"/>
                <a:cs typeface="+mn-cs"/>
              </a:rPr>
              <a:t>Why</a:t>
            </a:r>
            <a:r>
              <a:rPr kumimoji="0" lang="fr-FR" sz="1400" b="1"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Because</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there</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are </a:t>
            </a: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some</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potential</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problems</a:t>
            </a: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0762C3"/>
                </a:solidFill>
                <a:effectLst/>
                <a:uLnTx/>
                <a:uFillTx/>
                <a:latin typeface="Montserrat" panose="00000500000000000000"/>
                <a:ea typeface="+mn-ea"/>
                <a:cs typeface="+mn-cs"/>
              </a:rPr>
              <a:t>(</a:t>
            </a:r>
            <a:r>
              <a:rPr kumimoji="0" lang="fr-FR" sz="1400" b="0" i="1" u="none" strike="noStrike" kern="1200" cap="none" spc="0" normalizeH="0" baseline="0" noProof="0" dirty="0" err="1">
                <a:ln>
                  <a:noFill/>
                </a:ln>
                <a:solidFill>
                  <a:srgbClr val="0762C3"/>
                </a:solidFill>
                <a:effectLst/>
                <a:uLnTx/>
                <a:uFillTx/>
                <a:latin typeface="Montserrat" panose="00000500000000000000"/>
                <a:ea typeface="+mn-ea"/>
                <a:cs typeface="+mn-cs"/>
              </a:rPr>
              <a:t>please</a:t>
            </a:r>
            <a:r>
              <a:rPr kumimoji="0" lang="fr-FR" sz="1400" b="0" i="1"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0" i="1" u="none" strike="noStrike" kern="1200" cap="none" spc="0" normalizeH="0" baseline="0" noProof="0" dirty="0" err="1">
                <a:ln>
                  <a:noFill/>
                </a:ln>
                <a:solidFill>
                  <a:srgbClr val="0762C3"/>
                </a:solidFill>
                <a:effectLst/>
                <a:uLnTx/>
                <a:uFillTx/>
                <a:latin typeface="Montserrat" panose="00000500000000000000"/>
                <a:ea typeface="+mn-ea"/>
                <a:cs typeface="+mn-cs"/>
              </a:rPr>
              <a:t>answer</a:t>
            </a:r>
            <a:r>
              <a:rPr kumimoji="0" lang="fr-FR" sz="1400" b="0" i="1" u="none" strike="noStrike" kern="1200" cap="none" spc="0" normalizeH="0" baseline="0" noProof="0" dirty="0">
                <a:ln>
                  <a:noFill/>
                </a:ln>
                <a:solidFill>
                  <a:srgbClr val="0762C3"/>
                </a:solidFill>
                <a:effectLst/>
                <a:uLnTx/>
                <a:uFillTx/>
                <a:latin typeface="Montserrat" panose="0000050000000000000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rgbClr val="0762C3"/>
              </a:solidFill>
              <a:latin typeface="Montserrat"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rgbClr val="0762C3"/>
              </a:solidFill>
              <a:latin typeface="Montserrat"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p:txBody>
      </p:sp>
      <p:sp>
        <p:nvSpPr>
          <p:cNvPr id="21" name="ZoneTexte 20"/>
          <p:cNvSpPr txBox="1"/>
          <p:nvPr/>
        </p:nvSpPr>
        <p:spPr>
          <a:xfrm>
            <a:off x="8819637" y="2065942"/>
            <a:ext cx="2900291" cy="3754874"/>
          </a:xfrm>
          <a:prstGeom prst="rect">
            <a:avLst/>
          </a:prstGeom>
          <a:noFill/>
          <a:ln>
            <a:solidFill>
              <a:srgbClr val="0762C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762C3"/>
                </a:solidFill>
                <a:effectLst/>
                <a:uLnTx/>
                <a:uFillTx/>
                <a:latin typeface="Montserrat" panose="00000500000000000000"/>
                <a:ea typeface="+mn-ea"/>
                <a:cs typeface="+mn-cs"/>
              </a:rPr>
              <a:t>For </a:t>
            </a:r>
            <a:r>
              <a:rPr kumimoji="0" lang="fr-FR" sz="1400" b="1" i="0" u="none" strike="noStrike" kern="1200" cap="none" spc="0" normalizeH="0" baseline="0" noProof="0" dirty="0" err="1">
                <a:ln>
                  <a:noFill/>
                </a:ln>
                <a:solidFill>
                  <a:srgbClr val="0762C3"/>
                </a:solidFill>
                <a:effectLst/>
                <a:uLnTx/>
                <a:uFillTx/>
                <a:latin typeface="Montserrat" panose="00000500000000000000"/>
                <a:ea typeface="+mn-ea"/>
                <a:cs typeface="+mn-cs"/>
              </a:rPr>
              <a:t>What</a:t>
            </a:r>
            <a:r>
              <a:rPr kumimoji="0" lang="fr-FR" sz="1400" b="1"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1" i="0" u="none" strike="noStrike" kern="1200" cap="none" spc="0" normalizeH="0" baseline="0" noProof="0" dirty="0" err="1">
                <a:ln>
                  <a:noFill/>
                </a:ln>
                <a:solidFill>
                  <a:srgbClr val="0762C3"/>
                </a:solidFill>
                <a:effectLst/>
                <a:uLnTx/>
                <a:uFillTx/>
                <a:latin typeface="Montserrat" panose="00000500000000000000"/>
                <a:ea typeface="+mn-ea"/>
                <a:cs typeface="+mn-cs"/>
              </a:rPr>
              <a:t>Purpose</a:t>
            </a:r>
            <a:r>
              <a:rPr kumimoji="0" lang="fr-FR" sz="1400" b="1"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To solve all or a part of the </a:t>
            </a: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problems</a:t>
            </a: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0762C3"/>
                </a:solidFill>
                <a:effectLst/>
                <a:uLnTx/>
                <a:uFillTx/>
                <a:latin typeface="Montserrat" panose="00000500000000000000"/>
                <a:ea typeface="+mn-ea"/>
                <a:cs typeface="+mn-cs"/>
              </a:rPr>
              <a:t>(</a:t>
            </a:r>
            <a:r>
              <a:rPr kumimoji="0" lang="fr-FR" sz="1400" b="0" i="1" u="none" strike="noStrike" kern="1200" cap="none" spc="0" normalizeH="0" baseline="0" noProof="0" dirty="0" err="1">
                <a:ln>
                  <a:noFill/>
                </a:ln>
                <a:solidFill>
                  <a:srgbClr val="0762C3"/>
                </a:solidFill>
                <a:effectLst/>
                <a:uLnTx/>
                <a:uFillTx/>
                <a:latin typeface="Montserrat" panose="00000500000000000000"/>
                <a:ea typeface="+mn-ea"/>
                <a:cs typeface="+mn-cs"/>
              </a:rPr>
              <a:t>please</a:t>
            </a:r>
            <a:r>
              <a:rPr kumimoji="0" lang="fr-FR" sz="1400" b="0" i="1"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0" i="1" u="none" strike="noStrike" kern="1200" cap="none" spc="0" normalizeH="0" baseline="0" noProof="0" dirty="0" err="1">
                <a:ln>
                  <a:noFill/>
                </a:ln>
                <a:solidFill>
                  <a:srgbClr val="0762C3"/>
                </a:solidFill>
                <a:effectLst/>
                <a:uLnTx/>
                <a:uFillTx/>
                <a:latin typeface="Montserrat" panose="00000500000000000000"/>
                <a:ea typeface="+mn-ea"/>
                <a:cs typeface="+mn-cs"/>
              </a:rPr>
              <a:t>answer</a:t>
            </a:r>
            <a:r>
              <a:rPr kumimoji="0" lang="fr-FR" sz="1400" b="0" i="1" u="none" strike="noStrike" kern="1200" cap="none" spc="0" normalizeH="0" baseline="0" noProof="0" dirty="0">
                <a:ln>
                  <a:noFill/>
                </a:ln>
                <a:solidFill>
                  <a:srgbClr val="0762C3"/>
                </a:solidFill>
                <a:effectLst/>
                <a:uLnTx/>
                <a:uFillTx/>
                <a:latin typeface="Montserrat" panose="0000050000000000000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rgbClr val="0762C3"/>
              </a:solidFill>
              <a:latin typeface="Montserrat"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rgbClr val="0762C3"/>
              </a:solidFill>
              <a:latin typeface="Montserrat"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rgbClr val="0762C3"/>
              </a:solidFill>
              <a:latin typeface="Montserrat"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rgbClr val="0762C3"/>
              </a:solidFill>
              <a:latin typeface="Montserrat"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rgbClr val="0762C3"/>
              </a:solidFill>
              <a:latin typeface="Montserrat"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rgbClr val="0762C3"/>
              </a:solidFill>
              <a:latin typeface="Montserrat"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endParaRPr>
          </a:p>
        </p:txBody>
      </p:sp>
      <p:pic>
        <p:nvPicPr>
          <p:cNvPr id="8" name="Espace réservé du contenu 7" descr="Une image contenant plein air, arbre, plante, nature&#10;&#10;Description générée automatiquement">
            <a:extLst>
              <a:ext uri="{FF2B5EF4-FFF2-40B4-BE49-F238E27FC236}">
                <a16:creationId xmlns:a16="http://schemas.microsoft.com/office/drawing/2014/main" id="{9754245A-6467-30B3-789B-F7F0F837E5EF}"/>
              </a:ext>
            </a:extLst>
          </p:cNvPr>
          <p:cNvPicPr>
            <a:picLocks noGrp="1" noChangeAspect="1"/>
          </p:cNvPicPr>
          <p:nvPr>
            <p:ph idx="1"/>
          </p:nvPr>
        </p:nvPicPr>
        <p:blipFill>
          <a:blip r:embed="rId2"/>
          <a:stretch>
            <a:fillRect/>
          </a:stretch>
        </p:blipFill>
        <p:spPr>
          <a:xfrm>
            <a:off x="472072" y="2109933"/>
            <a:ext cx="3630161" cy="2420259"/>
          </a:xfrm>
        </p:spPr>
      </p:pic>
      <p:sp>
        <p:nvSpPr>
          <p:cNvPr id="23" name="ZoneTexte 22">
            <a:extLst>
              <a:ext uri="{FF2B5EF4-FFF2-40B4-BE49-F238E27FC236}">
                <a16:creationId xmlns:a16="http://schemas.microsoft.com/office/drawing/2014/main" id="{3B9690A8-AB70-92F7-5084-E5FE4269AF05}"/>
              </a:ext>
            </a:extLst>
          </p:cNvPr>
          <p:cNvSpPr txBox="1"/>
          <p:nvPr/>
        </p:nvSpPr>
        <p:spPr>
          <a:xfrm>
            <a:off x="1522937" y="4548320"/>
            <a:ext cx="1528429" cy="276999"/>
          </a:xfrm>
          <a:prstGeom prst="rect">
            <a:avLst/>
          </a:prstGeom>
          <a:noFill/>
        </p:spPr>
        <p:txBody>
          <a:bodyPr wrap="square">
            <a:spAutoFit/>
          </a:bodyPr>
          <a:lstStyle/>
          <a:p>
            <a:pPr algn="ctr"/>
            <a:r>
              <a:rPr lang="fr-FR" sz="1200" dirty="0" err="1">
                <a:latin typeface="Montserrat" panose="00000500000000000000" pitchFamily="2" charset="0"/>
              </a:rPr>
              <a:t>Credit</a:t>
            </a:r>
            <a:r>
              <a:rPr lang="fr-FR" sz="1200" dirty="0">
                <a:latin typeface="Montserrat" panose="00000500000000000000" pitchFamily="2" charset="0"/>
              </a:rPr>
              <a:t> </a:t>
            </a:r>
            <a:r>
              <a:rPr lang="fr-FR" sz="1200" dirty="0" err="1">
                <a:latin typeface="Montserrat" panose="00000500000000000000" pitchFamily="2" charset="0"/>
                <a:hlinkClick r:id="rId3"/>
              </a:rPr>
              <a:t>freepik</a:t>
            </a:r>
            <a:endParaRPr lang="fr-FR" sz="1200" dirty="0">
              <a:latin typeface="Montserrat" panose="00000500000000000000" pitchFamily="2" charset="0"/>
            </a:endParaRPr>
          </a:p>
        </p:txBody>
      </p:sp>
      <p:sp>
        <p:nvSpPr>
          <p:cNvPr id="24" name="ZoneTexte 23">
            <a:extLst>
              <a:ext uri="{FF2B5EF4-FFF2-40B4-BE49-F238E27FC236}">
                <a16:creationId xmlns:a16="http://schemas.microsoft.com/office/drawing/2014/main" id="{82DD253F-EC64-8C41-7EEB-25EFEE2BF688}"/>
              </a:ext>
            </a:extLst>
          </p:cNvPr>
          <p:cNvSpPr txBox="1"/>
          <p:nvPr/>
        </p:nvSpPr>
        <p:spPr>
          <a:xfrm>
            <a:off x="6419927" y="5419570"/>
            <a:ext cx="1528429" cy="276999"/>
          </a:xfrm>
          <a:prstGeom prst="rect">
            <a:avLst/>
          </a:prstGeom>
          <a:noFill/>
        </p:spPr>
        <p:txBody>
          <a:bodyPr wrap="square">
            <a:spAutoFit/>
          </a:bodyPr>
          <a:lstStyle/>
          <a:p>
            <a:pPr algn="ctr"/>
            <a:r>
              <a:rPr lang="fr-FR" sz="1200" dirty="0" err="1">
                <a:latin typeface="Montserrat" panose="00000500000000000000" pitchFamily="2" charset="0"/>
              </a:rPr>
              <a:t>Credit</a:t>
            </a:r>
            <a:r>
              <a:rPr lang="fr-FR" sz="1200" dirty="0">
                <a:latin typeface="Montserrat" panose="00000500000000000000" pitchFamily="2" charset="0"/>
              </a:rPr>
              <a:t> </a:t>
            </a:r>
            <a:r>
              <a:rPr lang="fr-FR" sz="1200" dirty="0" err="1">
                <a:latin typeface="Montserrat" panose="00000500000000000000" pitchFamily="2" charset="0"/>
                <a:hlinkClick r:id="rId4"/>
              </a:rPr>
              <a:t>freepik</a:t>
            </a:r>
            <a:endParaRPr lang="fr-FR" sz="1200" dirty="0">
              <a:latin typeface="Montserrat" panose="00000500000000000000" pitchFamily="2" charset="0"/>
            </a:endParaRPr>
          </a:p>
        </p:txBody>
      </p:sp>
      <p:pic>
        <p:nvPicPr>
          <p:cNvPr id="26" name="Image 25" descr="Une image contenant plein air, habits, personne, barrière&#10;&#10;Description générée automatiquement">
            <a:extLst>
              <a:ext uri="{FF2B5EF4-FFF2-40B4-BE49-F238E27FC236}">
                <a16:creationId xmlns:a16="http://schemas.microsoft.com/office/drawing/2014/main" id="{9072AAB8-5FF5-0D4C-515A-EA5B488B8D1C}"/>
              </a:ext>
            </a:extLst>
          </p:cNvPr>
          <p:cNvPicPr>
            <a:picLocks noChangeAspect="1"/>
          </p:cNvPicPr>
          <p:nvPr/>
        </p:nvPicPr>
        <p:blipFill>
          <a:blip r:embed="rId5"/>
          <a:stretch>
            <a:fillRect/>
          </a:stretch>
        </p:blipFill>
        <p:spPr>
          <a:xfrm>
            <a:off x="6306905" y="2049712"/>
            <a:ext cx="2200213" cy="3306726"/>
          </a:xfrm>
          <a:prstGeom prst="rect">
            <a:avLst/>
          </a:prstGeom>
        </p:spPr>
      </p:pic>
    </p:spTree>
    <p:extLst>
      <p:ext uri="{BB962C8B-B14F-4D97-AF65-F5344CB8AC3E}">
        <p14:creationId xmlns:p14="http://schemas.microsoft.com/office/powerpoint/2010/main" val="441665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41064" y="129425"/>
            <a:ext cx="11478409" cy="968821"/>
          </a:xfrm>
        </p:spPr>
        <p:txBody>
          <a:bodyPr/>
          <a:lstStyle/>
          <a:p>
            <a:r>
              <a:rPr lang="fr-FR" dirty="0" err="1"/>
              <a:t>Reframing</a:t>
            </a:r>
            <a:r>
              <a:rPr lang="fr-FR" dirty="0"/>
              <a:t> by the </a:t>
            </a:r>
            <a:r>
              <a:rPr lang="fr-FR" dirty="0" err="1"/>
              <a:t>problems</a:t>
            </a:r>
            <a:r>
              <a:rPr lang="fr-FR" dirty="0"/>
              <a:t>/</a:t>
            </a:r>
            <a:r>
              <a:rPr lang="fr-FR" dirty="0" err="1"/>
              <a:t>needs</a:t>
            </a:r>
            <a:endParaRPr lang="fr-FR" i="1" dirty="0"/>
          </a:p>
        </p:txBody>
      </p:sp>
      <p:sp>
        <p:nvSpPr>
          <p:cNvPr id="4" name="Espace réservé du contenu 3"/>
          <p:cNvSpPr>
            <a:spLocks noGrp="1"/>
          </p:cNvSpPr>
          <p:nvPr>
            <p:ph idx="1"/>
          </p:nvPr>
        </p:nvSpPr>
        <p:spPr>
          <a:xfrm>
            <a:off x="1550129" y="859209"/>
            <a:ext cx="5944942" cy="403295"/>
          </a:xfrm>
        </p:spPr>
        <p:txBody>
          <a:bodyPr/>
          <a:lstStyle/>
          <a:p>
            <a:pPr marL="0" indent="0" algn="ctr">
              <a:buNone/>
            </a:pPr>
            <a:r>
              <a:rPr lang="en-US" sz="1600" b="1" dirty="0">
                <a:solidFill>
                  <a:schemeClr val="tx2"/>
                </a:solidFill>
              </a:rPr>
              <a:t>Innovate on a security system for mountain climbing</a:t>
            </a:r>
            <a:endParaRPr lang="en-US" sz="1600" dirty="0">
              <a:solidFill>
                <a:schemeClr val="tx2"/>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3920665474"/>
              </p:ext>
            </p:extLst>
          </p:nvPr>
        </p:nvGraphicFramePr>
        <p:xfrm>
          <a:off x="342150" y="1464152"/>
          <a:ext cx="4000154" cy="4618451"/>
        </p:xfrm>
        <a:graphic>
          <a:graphicData uri="http://schemas.openxmlformats.org/drawingml/2006/table">
            <a:tbl>
              <a:tblPr firstRow="1" firstCol="1" bandRow="1">
                <a:tableStyleId>{5C22544A-7EE6-4342-B048-85BDC9FD1C3A}</a:tableStyleId>
              </a:tblPr>
              <a:tblGrid>
                <a:gridCol w="4000154">
                  <a:extLst>
                    <a:ext uri="{9D8B030D-6E8A-4147-A177-3AD203B41FA5}">
                      <a16:colId xmlns:a16="http://schemas.microsoft.com/office/drawing/2014/main" val="20000"/>
                    </a:ext>
                  </a:extLst>
                </a:gridCol>
              </a:tblGrid>
              <a:tr h="829515">
                <a:tc>
                  <a:txBody>
                    <a:bodyPr/>
                    <a:lstStyle/>
                    <a:p>
                      <a:pPr algn="l">
                        <a:lnSpc>
                          <a:spcPct val="115000"/>
                        </a:lnSpc>
                        <a:spcBef>
                          <a:spcPts val="600"/>
                        </a:spcBef>
                        <a:spcAft>
                          <a:spcPts val="0"/>
                        </a:spcAft>
                      </a:pPr>
                      <a:r>
                        <a:rPr lang="fr-FR" sz="1800" b="1" kern="1200" dirty="0">
                          <a:solidFill>
                            <a:srgbClr val="FF0000"/>
                          </a:solidFill>
                          <a:effectLst/>
                          <a:latin typeface="Montserrat" panose="00000500000000000000"/>
                        </a:rPr>
                        <a:t>Initial </a:t>
                      </a:r>
                      <a:r>
                        <a:rPr lang="fr-FR" sz="1800" b="1" kern="1200" dirty="0" err="1">
                          <a:solidFill>
                            <a:srgbClr val="FF0000"/>
                          </a:solidFill>
                          <a:effectLst/>
                          <a:latin typeface="Montserrat" panose="00000500000000000000"/>
                        </a:rPr>
                        <a:t>idea</a:t>
                      </a:r>
                      <a:endParaRPr lang="fr-FR" sz="1800" b="1" kern="1200" dirty="0">
                        <a:solidFill>
                          <a:srgbClr val="FF0000"/>
                        </a:solidFill>
                        <a:effectLst/>
                        <a:latin typeface="Montserrat" panose="00000500000000000000"/>
                      </a:endParaRPr>
                    </a:p>
                    <a:p>
                      <a:pPr algn="l">
                        <a:lnSpc>
                          <a:spcPct val="115000"/>
                        </a:lnSpc>
                        <a:spcBef>
                          <a:spcPts val="600"/>
                        </a:spcBef>
                        <a:spcAft>
                          <a:spcPts val="0"/>
                        </a:spcAft>
                      </a:pPr>
                      <a:endParaRPr lang="fr-FR" sz="1800" b="1" dirty="0">
                        <a:solidFill>
                          <a:srgbClr val="FF0000"/>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tc>
                <a:extLst>
                  <a:ext uri="{0D108BD9-81ED-4DB2-BD59-A6C34878D82A}">
                    <a16:rowId xmlns:a16="http://schemas.microsoft.com/office/drawing/2014/main" val="10000"/>
                  </a:ext>
                </a:extLst>
              </a:tr>
              <a:tr h="977191">
                <a:tc>
                  <a:txBody>
                    <a:bodyPr/>
                    <a:lstStyle/>
                    <a:p>
                      <a:pPr algn="l">
                        <a:lnSpc>
                          <a:spcPct val="115000"/>
                        </a:lnSpc>
                        <a:spcBef>
                          <a:spcPts val="600"/>
                        </a:spcBef>
                        <a:spcAft>
                          <a:spcPts val="0"/>
                        </a:spcAft>
                      </a:pPr>
                      <a:r>
                        <a:rPr lang="en-US" sz="1600" b="1" kern="1200" dirty="0">
                          <a:solidFill>
                            <a:schemeClr val="tx1"/>
                          </a:solidFill>
                          <a:effectLst/>
                          <a:latin typeface="Montserrat" panose="00000500000000000000"/>
                        </a:rPr>
                        <a:t>Why? </a:t>
                      </a:r>
                      <a:r>
                        <a:rPr lang="en-US" sz="1200" b="0" u="sng" kern="1200" dirty="0">
                          <a:solidFill>
                            <a:schemeClr val="tx1"/>
                          </a:solidFill>
                          <a:effectLst/>
                          <a:latin typeface="Montserrat" panose="00000500000000000000"/>
                        </a:rPr>
                        <a:t>Response</a:t>
                      </a:r>
                      <a:r>
                        <a:rPr lang="en-US" sz="1200" b="0" kern="1200" dirty="0">
                          <a:solidFill>
                            <a:schemeClr val="tx1"/>
                          </a:solidFill>
                          <a:effectLst/>
                          <a:latin typeface="Montserrat" panose="00000500000000000000"/>
                        </a:rPr>
                        <a:t> : </a:t>
                      </a:r>
                      <a:r>
                        <a:rPr lang="en-US" sz="1200" b="1" i="1" kern="1200" dirty="0">
                          <a:solidFill>
                            <a:schemeClr val="tx1"/>
                          </a:solidFill>
                          <a:effectLst/>
                          <a:latin typeface="Montserrat" panose="00000500000000000000"/>
                        </a:rPr>
                        <a:t>Because… there are problems. </a:t>
                      </a:r>
                      <a:endParaRPr lang="fr-FR" sz="1200" b="1" i="1" dirty="0">
                        <a:solidFill>
                          <a:schemeClr val="tx1"/>
                        </a:solidFill>
                        <a:effectLst/>
                        <a:latin typeface="Montserrat" panose="00000500000000000000"/>
                      </a:endParaRPr>
                    </a:p>
                    <a:p>
                      <a:pPr algn="l">
                        <a:lnSpc>
                          <a:spcPct val="115000"/>
                        </a:lnSpc>
                        <a:spcBef>
                          <a:spcPts val="600"/>
                        </a:spcBef>
                        <a:spcAft>
                          <a:spcPts val="0"/>
                        </a:spcAft>
                      </a:pPr>
                      <a:r>
                        <a:rPr lang="fr-FR" sz="1200" b="0" kern="1200" dirty="0" err="1">
                          <a:solidFill>
                            <a:schemeClr val="tx1"/>
                          </a:solidFill>
                          <a:effectLst/>
                          <a:latin typeface="Montserrat" panose="00000500000000000000"/>
                        </a:rPr>
                        <a:t>They</a:t>
                      </a:r>
                      <a:r>
                        <a:rPr lang="fr-FR" sz="1200" b="0" kern="1200" dirty="0">
                          <a:solidFill>
                            <a:schemeClr val="tx1"/>
                          </a:solidFill>
                          <a:effectLst/>
                          <a:latin typeface="Montserrat" panose="00000500000000000000"/>
                        </a:rPr>
                        <a:t> are the </a:t>
                      </a:r>
                      <a:r>
                        <a:rPr lang="fr-FR" sz="1200" b="0" kern="1200" dirty="0" err="1">
                          <a:solidFill>
                            <a:schemeClr val="tx1"/>
                          </a:solidFill>
                          <a:effectLst/>
                          <a:latin typeface="Montserrat" panose="00000500000000000000"/>
                        </a:rPr>
                        <a:t>reasons</a:t>
                      </a:r>
                      <a:r>
                        <a:rPr lang="fr-FR" sz="1200" b="0" kern="1200" dirty="0">
                          <a:solidFill>
                            <a:schemeClr val="tx1"/>
                          </a:solidFill>
                          <a:effectLst/>
                          <a:latin typeface="Montserrat" panose="00000500000000000000"/>
                        </a:rPr>
                        <a:t> or causes.</a:t>
                      </a:r>
                      <a:endParaRPr lang="fr-FR" sz="1200" b="0" dirty="0">
                        <a:solidFill>
                          <a:schemeClr val="tx1"/>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tc>
                <a:extLst>
                  <a:ext uri="{0D108BD9-81ED-4DB2-BD59-A6C34878D82A}">
                    <a16:rowId xmlns:a16="http://schemas.microsoft.com/office/drawing/2014/main" val="10001"/>
                  </a:ext>
                </a:extLst>
              </a:tr>
              <a:tr h="941749">
                <a:tc>
                  <a:txBody>
                    <a:bodyPr/>
                    <a:lstStyle/>
                    <a:p>
                      <a:pPr algn="l">
                        <a:lnSpc>
                          <a:spcPct val="115000"/>
                        </a:lnSpc>
                        <a:spcBef>
                          <a:spcPts val="600"/>
                        </a:spcBef>
                        <a:spcAft>
                          <a:spcPts val="0"/>
                        </a:spcAft>
                      </a:pPr>
                      <a:r>
                        <a:rPr lang="en-US" sz="1600" b="1" kern="1200" dirty="0">
                          <a:solidFill>
                            <a:schemeClr val="tx1"/>
                          </a:solidFill>
                          <a:effectLst/>
                          <a:latin typeface="Montserrat" panose="00000500000000000000"/>
                        </a:rPr>
                        <a:t>For what purpose? </a:t>
                      </a:r>
                      <a:r>
                        <a:rPr lang="en-US" sz="1200" b="0" u="sng" kern="1200" dirty="0">
                          <a:solidFill>
                            <a:schemeClr val="tx1"/>
                          </a:solidFill>
                          <a:effectLst/>
                          <a:latin typeface="Montserrat" panose="00000500000000000000"/>
                        </a:rPr>
                        <a:t>Response</a:t>
                      </a:r>
                      <a:r>
                        <a:rPr lang="en-US" sz="1200" b="0" kern="1200" dirty="0">
                          <a:solidFill>
                            <a:schemeClr val="tx1"/>
                          </a:solidFill>
                          <a:effectLst/>
                          <a:latin typeface="Montserrat" panose="00000500000000000000"/>
                        </a:rPr>
                        <a:t> : </a:t>
                      </a:r>
                      <a:r>
                        <a:rPr lang="en-US" sz="1200" b="1" i="1" kern="1200" dirty="0">
                          <a:solidFill>
                            <a:schemeClr val="tx1"/>
                          </a:solidFill>
                          <a:effectLst/>
                          <a:latin typeface="Montserrat" panose="00000500000000000000"/>
                        </a:rPr>
                        <a:t>For… solving some or all of these problems. </a:t>
                      </a:r>
                      <a:endParaRPr lang="fr-FR" sz="1200" b="1" i="1" dirty="0">
                        <a:solidFill>
                          <a:schemeClr val="tx1"/>
                        </a:solidFill>
                        <a:effectLst/>
                        <a:latin typeface="Montserrat" panose="00000500000000000000"/>
                      </a:endParaRPr>
                    </a:p>
                    <a:p>
                      <a:pPr algn="l">
                        <a:spcBef>
                          <a:spcPts val="600"/>
                        </a:spcBef>
                        <a:spcAft>
                          <a:spcPts val="0"/>
                        </a:spcAft>
                      </a:pPr>
                      <a:r>
                        <a:rPr lang="en-US" sz="1200" b="0" kern="1200" dirty="0">
                          <a:solidFill>
                            <a:schemeClr val="tx1"/>
                          </a:solidFill>
                          <a:effectLst/>
                          <a:latin typeface="Montserrat" panose="00000500000000000000"/>
                        </a:rPr>
                        <a:t>This is the</a:t>
                      </a:r>
                      <a:r>
                        <a:rPr lang="en-US" sz="1200" b="0" kern="1200" baseline="0" dirty="0">
                          <a:solidFill>
                            <a:schemeClr val="tx1"/>
                          </a:solidFill>
                          <a:effectLst/>
                          <a:latin typeface="Montserrat" panose="00000500000000000000"/>
                        </a:rPr>
                        <a:t> </a:t>
                      </a:r>
                      <a:r>
                        <a:rPr lang="en-US" sz="1200" b="1" kern="1200" baseline="0" dirty="0">
                          <a:solidFill>
                            <a:srgbClr val="FF0000"/>
                          </a:solidFill>
                          <a:effectLst/>
                          <a:latin typeface="Montserrat" panose="00000500000000000000"/>
                        </a:rPr>
                        <a:t>i</a:t>
                      </a:r>
                      <a:r>
                        <a:rPr lang="en-US" sz="1200" b="1" kern="1200" dirty="0">
                          <a:solidFill>
                            <a:srgbClr val="FF0000"/>
                          </a:solidFill>
                          <a:effectLst/>
                          <a:latin typeface="Montserrat" panose="00000500000000000000"/>
                        </a:rPr>
                        <a:t>deal goal</a:t>
                      </a:r>
                      <a:r>
                        <a:rPr lang="en-US" sz="1200" b="0" kern="1200" dirty="0">
                          <a:solidFill>
                            <a:schemeClr val="tx1"/>
                          </a:solidFill>
                          <a:effectLst/>
                          <a:latin typeface="Montserrat" panose="00000500000000000000"/>
                        </a:rPr>
                        <a:t>!</a:t>
                      </a:r>
                      <a:endParaRPr lang="fr-FR" sz="1200" b="0" dirty="0">
                        <a:solidFill>
                          <a:schemeClr val="tx1"/>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tc>
                <a:extLst>
                  <a:ext uri="{0D108BD9-81ED-4DB2-BD59-A6C34878D82A}">
                    <a16:rowId xmlns:a16="http://schemas.microsoft.com/office/drawing/2014/main" val="10002"/>
                  </a:ext>
                </a:extLst>
              </a:tr>
              <a:tr h="621082">
                <a:tc>
                  <a:txBody>
                    <a:bodyPr/>
                    <a:lstStyle/>
                    <a:p>
                      <a:pPr algn="l">
                        <a:lnSpc>
                          <a:spcPct val="115000"/>
                        </a:lnSpc>
                        <a:spcBef>
                          <a:spcPts val="600"/>
                        </a:spcBef>
                        <a:spcAft>
                          <a:spcPts val="0"/>
                        </a:spcAft>
                      </a:pPr>
                      <a:r>
                        <a:rPr lang="en-US" sz="1600" b="1" kern="1200" dirty="0">
                          <a:solidFill>
                            <a:schemeClr val="tx1"/>
                          </a:solidFill>
                          <a:effectLst/>
                          <a:latin typeface="Montserrat" panose="00000500000000000000"/>
                        </a:rPr>
                        <a:t>Sustainability</a:t>
                      </a:r>
                      <a:r>
                        <a:rPr lang="en-US" sz="1200" b="0" kern="1200" dirty="0">
                          <a:solidFill>
                            <a:schemeClr val="tx1"/>
                          </a:solidFill>
                          <a:effectLst/>
                          <a:latin typeface="Montserrat" panose="00000500000000000000"/>
                        </a:rPr>
                        <a:t>: Will this need evolve or disappear in the short term?</a:t>
                      </a:r>
                      <a:endParaRPr lang="fr-FR" sz="1200" b="0" dirty="0">
                        <a:solidFill>
                          <a:schemeClr val="tx1"/>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tc>
                <a:extLst>
                  <a:ext uri="{0D108BD9-81ED-4DB2-BD59-A6C34878D82A}">
                    <a16:rowId xmlns:a16="http://schemas.microsoft.com/office/drawing/2014/main" val="10003"/>
                  </a:ext>
                </a:extLst>
              </a:tr>
              <a:tr h="1248914">
                <a:tc>
                  <a:txBody>
                    <a:bodyPr/>
                    <a:lstStyle/>
                    <a:p>
                      <a:pPr algn="l">
                        <a:lnSpc>
                          <a:spcPct val="115000"/>
                        </a:lnSpc>
                        <a:spcBef>
                          <a:spcPts val="600"/>
                        </a:spcBef>
                        <a:spcAft>
                          <a:spcPts val="0"/>
                        </a:spcAft>
                      </a:pPr>
                      <a:r>
                        <a:rPr lang="en-US" sz="1600" b="1" kern="1200" dirty="0">
                          <a:solidFill>
                            <a:schemeClr val="tx1"/>
                          </a:solidFill>
                          <a:effectLst/>
                          <a:latin typeface="Montserrat" panose="00000500000000000000"/>
                        </a:rPr>
                        <a:t>What competencies</a:t>
                      </a:r>
                      <a:r>
                        <a:rPr lang="en-US" sz="1600" b="1" kern="1200" baseline="0" dirty="0">
                          <a:solidFill>
                            <a:schemeClr val="tx1"/>
                          </a:solidFill>
                          <a:effectLst/>
                          <a:latin typeface="Montserrat" panose="00000500000000000000"/>
                        </a:rPr>
                        <a:t> and knowledge</a:t>
                      </a:r>
                      <a:r>
                        <a:rPr lang="en-US" sz="1600" b="1" kern="1200" dirty="0">
                          <a:solidFill>
                            <a:schemeClr val="tx1"/>
                          </a:solidFill>
                          <a:effectLst/>
                          <a:latin typeface="Montserrat" panose="00000500000000000000"/>
                        </a:rPr>
                        <a:t> </a:t>
                      </a:r>
                      <a:r>
                        <a:rPr lang="en-US" sz="1200" b="0" kern="1200" dirty="0">
                          <a:solidFill>
                            <a:schemeClr val="tx1"/>
                          </a:solidFill>
                          <a:effectLst/>
                          <a:latin typeface="Montserrat" panose="00000500000000000000"/>
                        </a:rPr>
                        <a:t>do we</a:t>
                      </a:r>
                      <a:r>
                        <a:rPr lang="en-US" sz="1200" b="0" kern="1200" baseline="0" dirty="0">
                          <a:solidFill>
                            <a:schemeClr val="tx1"/>
                          </a:solidFill>
                          <a:effectLst/>
                          <a:latin typeface="Montserrat" panose="00000500000000000000"/>
                        </a:rPr>
                        <a:t> need to acquire</a:t>
                      </a:r>
                      <a:r>
                        <a:rPr lang="en-US" sz="1200" b="0" kern="1200" dirty="0">
                          <a:solidFill>
                            <a:schemeClr val="tx1"/>
                          </a:solidFill>
                          <a:effectLst/>
                          <a:latin typeface="Montserrat" panose="00000500000000000000"/>
                        </a:rPr>
                        <a:t>? It must be related to the reasons / causes and goals discussed.</a:t>
                      </a:r>
                    </a:p>
                    <a:p>
                      <a:pPr algn="l">
                        <a:lnSpc>
                          <a:spcPct val="115000"/>
                        </a:lnSpc>
                        <a:spcBef>
                          <a:spcPts val="600"/>
                        </a:spcBef>
                        <a:spcAft>
                          <a:spcPts val="0"/>
                        </a:spcAft>
                      </a:pPr>
                      <a:endParaRPr lang="fr-FR" sz="1200" b="0" dirty="0">
                        <a:solidFill>
                          <a:schemeClr val="tx1"/>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tc>
                <a:extLst>
                  <a:ext uri="{0D108BD9-81ED-4DB2-BD59-A6C34878D82A}">
                    <a16:rowId xmlns:a16="http://schemas.microsoft.com/office/drawing/2014/main" val="10004"/>
                  </a:ext>
                </a:extLst>
              </a:tr>
            </a:tbl>
          </a:graphicData>
        </a:graphic>
      </p:graphicFrame>
      <p:sp>
        <p:nvSpPr>
          <p:cNvPr id="11" name="Rectangle 10"/>
          <p:cNvSpPr/>
          <p:nvPr/>
        </p:nvSpPr>
        <p:spPr>
          <a:xfrm>
            <a:off x="2691051" y="6177138"/>
            <a:ext cx="3302507"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Montserrat"/>
                <a:ea typeface="+mn-ea"/>
                <a:cs typeface="+mn-cs"/>
              </a:rPr>
              <a:t>“For What Purpose” table</a:t>
            </a:r>
          </a:p>
        </p:txBody>
      </p:sp>
      <p:graphicFrame>
        <p:nvGraphicFramePr>
          <p:cNvPr id="15" name="Tableau 14"/>
          <p:cNvGraphicFramePr>
            <a:graphicFrameLocks noGrp="1"/>
          </p:cNvGraphicFramePr>
          <p:nvPr>
            <p:extLst>
              <p:ext uri="{D42A27DB-BD31-4B8C-83A1-F6EECF244321}">
                <p14:modId xmlns:p14="http://schemas.microsoft.com/office/powerpoint/2010/main" val="3318821705"/>
              </p:ext>
            </p:extLst>
          </p:nvPr>
        </p:nvGraphicFramePr>
        <p:xfrm>
          <a:off x="4342304" y="1464152"/>
          <a:ext cx="4000154" cy="4547135"/>
        </p:xfrm>
        <a:graphic>
          <a:graphicData uri="http://schemas.openxmlformats.org/drawingml/2006/table">
            <a:tbl>
              <a:tblPr firstRow="1" firstCol="1" bandRow="1">
                <a:tableStyleId>{5C22544A-7EE6-4342-B048-85BDC9FD1C3A}</a:tableStyleId>
              </a:tblPr>
              <a:tblGrid>
                <a:gridCol w="4000154">
                  <a:extLst>
                    <a:ext uri="{9D8B030D-6E8A-4147-A177-3AD203B41FA5}">
                      <a16:colId xmlns:a16="http://schemas.microsoft.com/office/drawing/2014/main" val="20001"/>
                    </a:ext>
                  </a:extLst>
                </a:gridCol>
              </a:tblGrid>
              <a:tr h="748671">
                <a:tc>
                  <a:txBody>
                    <a:bodyPr/>
                    <a:lstStyle/>
                    <a:p>
                      <a:pPr algn="l">
                        <a:lnSpc>
                          <a:spcPct val="115000"/>
                        </a:lnSpc>
                        <a:spcBef>
                          <a:spcPts val="600"/>
                        </a:spcBef>
                        <a:spcAft>
                          <a:spcPts val="0"/>
                        </a:spcAft>
                      </a:pPr>
                      <a:r>
                        <a:rPr lang="fr-FR" sz="1800" b="1" kern="1200" dirty="0" err="1">
                          <a:solidFill>
                            <a:srgbClr val="FF0000"/>
                          </a:solidFill>
                          <a:effectLst/>
                          <a:latin typeface="Montserrat" panose="00000500000000000000"/>
                        </a:rPr>
                        <a:t>Develop</a:t>
                      </a:r>
                      <a:r>
                        <a:rPr lang="fr-FR" sz="1800" b="1" kern="1200" dirty="0">
                          <a:solidFill>
                            <a:srgbClr val="FF0000"/>
                          </a:solidFill>
                          <a:effectLst/>
                          <a:latin typeface="Montserrat" panose="00000500000000000000"/>
                        </a:rPr>
                        <a:t> a new </a:t>
                      </a:r>
                      <a:r>
                        <a:rPr lang="en-US" sz="1800" b="1" kern="1200" dirty="0">
                          <a:solidFill>
                            <a:srgbClr val="FF0000"/>
                          </a:solidFill>
                          <a:effectLst/>
                          <a:latin typeface="Montserrat" panose="00000500000000000000"/>
                        </a:rPr>
                        <a:t>security system for mountain climbing</a:t>
                      </a:r>
                      <a:endParaRPr lang="fr-FR" sz="1800" b="1" dirty="0">
                        <a:solidFill>
                          <a:srgbClr val="FF0000"/>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solidFill>
                      <a:schemeClr val="bg1">
                        <a:lumMod val="95000"/>
                      </a:schemeClr>
                    </a:solidFill>
                  </a:tcPr>
                </a:tc>
                <a:extLst>
                  <a:ext uri="{0D108BD9-81ED-4DB2-BD59-A6C34878D82A}">
                    <a16:rowId xmlns:a16="http://schemas.microsoft.com/office/drawing/2014/main" val="10000"/>
                  </a:ext>
                </a:extLst>
              </a:tr>
              <a:tr h="949616">
                <a:tc>
                  <a:txBody>
                    <a:bodyPr/>
                    <a:lstStyle/>
                    <a:p>
                      <a:pPr algn="l">
                        <a:spcBef>
                          <a:spcPts val="600"/>
                        </a:spcBef>
                        <a:spcAft>
                          <a:spcPts val="0"/>
                        </a:spcAft>
                      </a:pPr>
                      <a:r>
                        <a:rPr lang="en-US" sz="1600" b="1" kern="1200" dirty="0">
                          <a:solidFill>
                            <a:schemeClr val="tx1"/>
                          </a:solidFill>
                          <a:effectLst/>
                          <a:latin typeface="Montserrat" panose="00000500000000000000"/>
                        </a:rPr>
                        <a:t>Because… </a:t>
                      </a:r>
                      <a:r>
                        <a:rPr lang="en-US" sz="1200" b="0" i="1" kern="1200" dirty="0">
                          <a:solidFill>
                            <a:schemeClr val="tx1"/>
                          </a:solidFill>
                          <a:effectLst/>
                          <a:latin typeface="Montserrat" panose="00000500000000000000"/>
                        </a:rPr>
                        <a:t>xxx</a:t>
                      </a:r>
                    </a:p>
                    <a:p>
                      <a:pPr algn="l">
                        <a:spcBef>
                          <a:spcPts val="600"/>
                        </a:spcBef>
                        <a:spcAft>
                          <a:spcPts val="0"/>
                        </a:spcAft>
                      </a:pPr>
                      <a:r>
                        <a:rPr lang="fr-FR" sz="1200" b="0" i="1" dirty="0">
                          <a:solidFill>
                            <a:schemeClr val="tx1"/>
                          </a:solidFill>
                          <a:effectLst/>
                          <a:latin typeface="Montserrat" panose="00000500000000000000"/>
                          <a:ea typeface="Times New Roman" panose="02020603050405020304" pitchFamily="18" charset="0"/>
                          <a:cs typeface="Times New Roman" panose="02020603050405020304" pitchFamily="18" charset="0"/>
                        </a:rPr>
                        <a:t> </a:t>
                      </a:r>
                    </a:p>
                    <a:p>
                      <a:pPr algn="l">
                        <a:spcBef>
                          <a:spcPts val="600"/>
                        </a:spcBef>
                        <a:spcAft>
                          <a:spcPts val="0"/>
                        </a:spcAft>
                      </a:pPr>
                      <a:endParaRPr lang="fr-FR" sz="1200" b="0" i="1" dirty="0">
                        <a:solidFill>
                          <a:schemeClr val="tx1"/>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solidFill>
                      <a:schemeClr val="bg1">
                        <a:lumMod val="95000"/>
                      </a:schemeClr>
                    </a:solidFill>
                  </a:tcPr>
                </a:tc>
                <a:extLst>
                  <a:ext uri="{0D108BD9-81ED-4DB2-BD59-A6C34878D82A}">
                    <a16:rowId xmlns:a16="http://schemas.microsoft.com/office/drawing/2014/main" val="10001"/>
                  </a:ext>
                </a:extLst>
              </a:tr>
              <a:tr h="949616">
                <a:tc>
                  <a:txBody>
                    <a:bodyPr/>
                    <a:lstStyle/>
                    <a:p>
                      <a:pPr algn="l">
                        <a:spcBef>
                          <a:spcPts val="600"/>
                        </a:spcBef>
                        <a:spcAft>
                          <a:spcPts val="0"/>
                        </a:spcAft>
                      </a:pPr>
                      <a:r>
                        <a:rPr lang="en-US" sz="1600" b="1" kern="1200" dirty="0">
                          <a:solidFill>
                            <a:schemeClr val="tx1"/>
                          </a:solidFill>
                          <a:effectLst/>
                          <a:latin typeface="Montserrat" panose="00000500000000000000"/>
                        </a:rPr>
                        <a:t>For… </a:t>
                      </a:r>
                      <a:r>
                        <a:rPr lang="en-US" sz="1200" b="1" i="0" kern="1200" dirty="0">
                          <a:solidFill>
                            <a:srgbClr val="0762C3"/>
                          </a:solidFill>
                          <a:effectLst/>
                          <a:latin typeface="Montserrat" panose="00000500000000000000"/>
                        </a:rPr>
                        <a:t>xxx</a:t>
                      </a:r>
                      <a:endParaRPr lang="fr-FR" sz="1200" b="1" i="0" dirty="0">
                        <a:solidFill>
                          <a:srgbClr val="0762C3"/>
                        </a:solidFill>
                        <a:effectLst/>
                        <a:latin typeface="Montserrat" panose="00000500000000000000"/>
                      </a:endParaRPr>
                    </a:p>
                    <a:p>
                      <a:pPr algn="l">
                        <a:spcBef>
                          <a:spcPts val="600"/>
                        </a:spcBef>
                        <a:spcAft>
                          <a:spcPts val="0"/>
                        </a:spcAft>
                      </a:pPr>
                      <a:r>
                        <a:rPr lang="en-US" sz="1200" b="0" kern="1200" dirty="0">
                          <a:solidFill>
                            <a:schemeClr val="tx1"/>
                          </a:solidFill>
                          <a:effectLst/>
                          <a:latin typeface="Montserrat" panose="00000500000000000000"/>
                        </a:rPr>
                        <a:t>This is the </a:t>
                      </a:r>
                      <a:r>
                        <a:rPr lang="en-US" sz="1200" b="1" kern="1200" baseline="0" dirty="0">
                          <a:solidFill>
                            <a:srgbClr val="FF0000"/>
                          </a:solidFill>
                          <a:effectLst/>
                          <a:latin typeface="Montserrat" panose="00000500000000000000"/>
                        </a:rPr>
                        <a:t>i</a:t>
                      </a:r>
                      <a:r>
                        <a:rPr lang="en-US" sz="1200" b="1" kern="1200" dirty="0">
                          <a:solidFill>
                            <a:srgbClr val="FF0000"/>
                          </a:solidFill>
                          <a:effectLst/>
                          <a:latin typeface="Montserrat" panose="00000500000000000000"/>
                        </a:rPr>
                        <a:t>deal goal</a:t>
                      </a:r>
                      <a:r>
                        <a:rPr lang="en-US" sz="1200" b="0" kern="1200" dirty="0">
                          <a:solidFill>
                            <a:schemeClr val="tx1"/>
                          </a:solidFill>
                          <a:effectLst/>
                          <a:latin typeface="Montserrat" panose="00000500000000000000"/>
                        </a:rPr>
                        <a:t>!</a:t>
                      </a:r>
                    </a:p>
                    <a:p>
                      <a:pPr algn="l">
                        <a:spcBef>
                          <a:spcPts val="600"/>
                        </a:spcBef>
                        <a:spcAft>
                          <a:spcPts val="0"/>
                        </a:spcAft>
                      </a:pPr>
                      <a:endParaRPr lang="en-US" sz="1200" b="0" kern="1200" dirty="0">
                        <a:solidFill>
                          <a:schemeClr val="tx1"/>
                        </a:solidFill>
                        <a:effectLst/>
                        <a:latin typeface="Montserrat" panose="00000500000000000000"/>
                      </a:endParaRPr>
                    </a:p>
                  </a:txBody>
                  <a:tcPr marL="49199" marR="49199" marT="0" marB="0">
                    <a:solidFill>
                      <a:schemeClr val="bg1">
                        <a:lumMod val="95000"/>
                      </a:schemeClr>
                    </a:solidFill>
                  </a:tcPr>
                </a:tc>
                <a:extLst>
                  <a:ext uri="{0D108BD9-81ED-4DB2-BD59-A6C34878D82A}">
                    <a16:rowId xmlns:a16="http://schemas.microsoft.com/office/drawing/2014/main" val="10002"/>
                  </a:ext>
                </a:extLst>
              </a:tr>
              <a:tr h="627425">
                <a:tc>
                  <a:txBody>
                    <a:bodyPr/>
                    <a:lstStyle/>
                    <a:p>
                      <a:pPr algn="l">
                        <a:spcBef>
                          <a:spcPts val="600"/>
                        </a:spcBef>
                        <a:spcAft>
                          <a:spcPts val="0"/>
                        </a:spcAft>
                      </a:pPr>
                      <a:r>
                        <a:rPr lang="en-US" sz="1600" b="1" kern="1200" dirty="0">
                          <a:solidFill>
                            <a:schemeClr val="tx1"/>
                          </a:solidFill>
                          <a:effectLst/>
                          <a:latin typeface="Montserrat" panose="00000500000000000000"/>
                        </a:rPr>
                        <a:t>Sustainability</a:t>
                      </a:r>
                      <a:r>
                        <a:rPr lang="en-US" sz="1200" b="0" kern="1200" dirty="0">
                          <a:solidFill>
                            <a:schemeClr val="tx1"/>
                          </a:solidFill>
                          <a:effectLst/>
                          <a:latin typeface="Montserrat" panose="00000500000000000000"/>
                        </a:rPr>
                        <a:t> : </a:t>
                      </a:r>
                      <a:r>
                        <a:rPr lang="en-US" sz="1200" b="1" kern="1200" dirty="0">
                          <a:solidFill>
                            <a:srgbClr val="0762C3"/>
                          </a:solidFill>
                          <a:effectLst/>
                          <a:latin typeface="Montserrat" panose="00000500000000000000"/>
                        </a:rPr>
                        <a:t>xxx</a:t>
                      </a:r>
                    </a:p>
                    <a:p>
                      <a:pPr algn="l">
                        <a:spcBef>
                          <a:spcPts val="600"/>
                        </a:spcBef>
                        <a:spcAft>
                          <a:spcPts val="0"/>
                        </a:spcAft>
                      </a:pPr>
                      <a:endParaRPr lang="fr-FR" sz="1200" b="1" dirty="0">
                        <a:solidFill>
                          <a:srgbClr val="0762C3"/>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solidFill>
                      <a:schemeClr val="bg1">
                        <a:lumMod val="95000"/>
                      </a:schemeClr>
                    </a:solidFill>
                  </a:tcPr>
                </a:tc>
                <a:extLst>
                  <a:ext uri="{0D108BD9-81ED-4DB2-BD59-A6C34878D82A}">
                    <a16:rowId xmlns:a16="http://schemas.microsoft.com/office/drawing/2014/main" val="10003"/>
                  </a:ext>
                </a:extLst>
              </a:tr>
              <a:tr h="1271807">
                <a:tc>
                  <a:txBody>
                    <a:bodyPr/>
                    <a:lstStyle/>
                    <a:p>
                      <a:pPr algn="l">
                        <a:spcBef>
                          <a:spcPts val="600"/>
                        </a:spcBef>
                        <a:spcAft>
                          <a:spcPts val="0"/>
                        </a:spcAft>
                      </a:pPr>
                      <a:r>
                        <a:rPr lang="en-US" sz="1600" b="1" kern="1200" dirty="0">
                          <a:solidFill>
                            <a:schemeClr val="tx1"/>
                          </a:solidFill>
                          <a:effectLst/>
                          <a:latin typeface="Montserrat" panose="00000500000000000000"/>
                        </a:rPr>
                        <a:t>Competencies</a:t>
                      </a:r>
                      <a:r>
                        <a:rPr lang="en-US" sz="1600" b="1" kern="1200" baseline="0" dirty="0">
                          <a:solidFill>
                            <a:schemeClr val="tx1"/>
                          </a:solidFill>
                          <a:effectLst/>
                          <a:latin typeface="Montserrat" panose="00000500000000000000"/>
                        </a:rPr>
                        <a:t> and knowledge</a:t>
                      </a:r>
                      <a:r>
                        <a:rPr lang="en-US" sz="1600" b="1" kern="1200" dirty="0">
                          <a:solidFill>
                            <a:schemeClr val="tx1"/>
                          </a:solidFill>
                          <a:effectLst/>
                          <a:latin typeface="Montserrat" panose="00000500000000000000"/>
                        </a:rPr>
                        <a:t> </a:t>
                      </a:r>
                    </a:p>
                    <a:p>
                      <a:pPr algn="l">
                        <a:spcBef>
                          <a:spcPts val="600"/>
                        </a:spcBef>
                        <a:spcAft>
                          <a:spcPts val="0"/>
                        </a:spcAft>
                      </a:pPr>
                      <a:r>
                        <a:rPr lang="en-US" sz="1200" b="1" kern="1200" dirty="0">
                          <a:solidFill>
                            <a:srgbClr val="0762C3"/>
                          </a:solidFill>
                          <a:effectLst/>
                          <a:latin typeface="Montserrat" panose="00000500000000000000"/>
                        </a:rPr>
                        <a:t>x lots of study </a:t>
                      </a:r>
                      <a:r>
                        <a:rPr lang="en-US" sz="1200" b="0" kern="1200" dirty="0">
                          <a:solidFill>
                            <a:srgbClr val="0762C3"/>
                          </a:solidFill>
                          <a:effectLst/>
                          <a:latin typeface="Montserrat" panose="00000500000000000000"/>
                        </a:rPr>
                        <a:t>can be performed… </a:t>
                      </a:r>
                      <a:r>
                        <a:rPr lang="en-US" sz="1200" b="0" kern="1200" dirty="0" err="1">
                          <a:solidFill>
                            <a:srgbClr val="0762C3"/>
                          </a:solidFill>
                          <a:effectLst/>
                          <a:latin typeface="Montserrat" panose="00000500000000000000"/>
                        </a:rPr>
                        <a:t>xxxx</a:t>
                      </a:r>
                      <a:endParaRPr lang="en-US" sz="1200" b="0" kern="1200" dirty="0">
                        <a:solidFill>
                          <a:srgbClr val="0762C3"/>
                        </a:solidFill>
                        <a:effectLst/>
                        <a:latin typeface="Montserrat" panose="00000500000000000000"/>
                      </a:endParaRPr>
                    </a:p>
                    <a:p>
                      <a:pPr algn="l">
                        <a:spcBef>
                          <a:spcPts val="600"/>
                        </a:spcBef>
                        <a:spcAft>
                          <a:spcPts val="0"/>
                        </a:spcAft>
                      </a:pPr>
                      <a:endParaRPr lang="en-US" sz="1200" b="0" kern="1200" dirty="0">
                        <a:solidFill>
                          <a:srgbClr val="0762C3"/>
                        </a:solidFill>
                        <a:effectLst/>
                        <a:latin typeface="Montserrat" panose="00000500000000000000"/>
                        <a:ea typeface="Times New Roman" panose="02020603050405020304" pitchFamily="18" charset="0"/>
                        <a:cs typeface="Times New Roman" panose="02020603050405020304" pitchFamily="18" charset="0"/>
                      </a:endParaRPr>
                    </a:p>
                    <a:p>
                      <a:pPr algn="l">
                        <a:spcBef>
                          <a:spcPts val="600"/>
                        </a:spcBef>
                        <a:spcAft>
                          <a:spcPts val="0"/>
                        </a:spcAft>
                      </a:pPr>
                      <a:endParaRPr lang="fr-FR" sz="1200" b="0" dirty="0">
                        <a:solidFill>
                          <a:srgbClr val="0762C3"/>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solidFill>
                      <a:schemeClr val="bg1">
                        <a:lumMod val="95000"/>
                      </a:schemeClr>
                    </a:solidFill>
                  </a:tcPr>
                </a:tc>
                <a:extLst>
                  <a:ext uri="{0D108BD9-81ED-4DB2-BD59-A6C34878D82A}">
                    <a16:rowId xmlns:a16="http://schemas.microsoft.com/office/drawing/2014/main" val="10004"/>
                  </a:ext>
                </a:extLst>
              </a:tr>
            </a:tbl>
          </a:graphicData>
        </a:graphic>
      </p:graphicFrame>
      <p:grpSp>
        <p:nvGrpSpPr>
          <p:cNvPr id="41" name="Groupe 40"/>
          <p:cNvGrpSpPr/>
          <p:nvPr/>
        </p:nvGrpSpPr>
        <p:grpSpPr>
          <a:xfrm>
            <a:off x="8563961" y="959590"/>
            <a:ext cx="3318213" cy="5318619"/>
            <a:chOff x="8861684" y="953936"/>
            <a:chExt cx="3318213" cy="5318619"/>
          </a:xfrm>
        </p:grpSpPr>
        <p:grpSp>
          <p:nvGrpSpPr>
            <p:cNvPr id="38" name="Groupe 37"/>
            <p:cNvGrpSpPr/>
            <p:nvPr/>
          </p:nvGrpSpPr>
          <p:grpSpPr>
            <a:xfrm>
              <a:off x="8861684" y="953936"/>
              <a:ext cx="3318213" cy="5318619"/>
              <a:chOff x="6769358" y="-1190674"/>
              <a:chExt cx="4945469" cy="7926876"/>
            </a:xfrm>
          </p:grpSpPr>
          <p:pic>
            <p:nvPicPr>
              <p:cNvPr id="16" name="Espace réservé du contenu 16"/>
              <p:cNvPicPr>
                <a:picLocks noChangeAspect="1"/>
              </p:cNvPicPr>
              <p:nvPr/>
            </p:nvPicPr>
            <p:blipFill rotWithShape="1">
              <a:blip r:embed="rId2">
                <a:extLst>
                  <a:ext uri="{28A0092B-C50C-407E-A947-70E740481C1C}">
                    <a14:useLocalDpi xmlns:a14="http://schemas.microsoft.com/office/drawing/2010/main" val="0"/>
                  </a:ext>
                </a:extLst>
              </a:blip>
              <a:srcRect l="33042" r="35400"/>
              <a:stretch/>
            </p:blipFill>
            <p:spPr>
              <a:xfrm>
                <a:off x="8102929" y="3853591"/>
                <a:ext cx="695437" cy="2279650"/>
              </a:xfrm>
              <a:prstGeom prst="rect">
                <a:avLst/>
              </a:prstGeom>
            </p:spPr>
          </p:pic>
          <p:pic>
            <p:nvPicPr>
              <p:cNvPr id="17" name="Picture 3"/>
              <p:cNvPicPr>
                <a:picLocks noChangeAspect="1" noChangeArrowheads="1"/>
              </p:cNvPicPr>
              <p:nvPr/>
            </p:nvPicPr>
            <p:blipFill>
              <a:blip r:embed="rId3" cstate="print"/>
              <a:srcRect/>
              <a:stretch>
                <a:fillRect/>
              </a:stretch>
            </p:blipFill>
            <p:spPr bwMode="auto">
              <a:xfrm rot="5400000">
                <a:off x="6763583" y="5294333"/>
                <a:ext cx="1068869" cy="608947"/>
              </a:xfrm>
              <a:prstGeom prst="rect">
                <a:avLst/>
              </a:prstGeom>
              <a:noFill/>
              <a:ln w="9525">
                <a:noFill/>
                <a:miter lim="800000"/>
                <a:headEnd/>
                <a:tailEnd/>
              </a:ln>
            </p:spPr>
          </p:pic>
          <p:pic>
            <p:nvPicPr>
              <p:cNvPr id="18" name="Picture 7" descr="http://www.pierre-blanche-escalade.fr/photos/273/273-chute-original.jpg"/>
              <p:cNvPicPr>
                <a:picLocks noChangeAspect="1" noChangeArrowheads="1"/>
              </p:cNvPicPr>
              <p:nvPr/>
            </p:nvPicPr>
            <p:blipFill>
              <a:blip r:embed="rId4" cstate="print"/>
              <a:srcRect/>
              <a:stretch>
                <a:fillRect/>
              </a:stretch>
            </p:blipFill>
            <p:spPr bwMode="auto">
              <a:xfrm>
                <a:off x="10166002" y="-1190674"/>
                <a:ext cx="1402740" cy="2104110"/>
              </a:xfrm>
              <a:prstGeom prst="rect">
                <a:avLst/>
              </a:prstGeom>
              <a:ln>
                <a:noFill/>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grpSp>
            <p:nvGrpSpPr>
              <p:cNvPr id="19" name="Groupe 18"/>
              <p:cNvGrpSpPr/>
              <p:nvPr/>
            </p:nvGrpSpPr>
            <p:grpSpPr>
              <a:xfrm>
                <a:off x="8841406" y="1398277"/>
                <a:ext cx="2873421" cy="3298897"/>
                <a:chOff x="4449763" y="979189"/>
                <a:chExt cx="4622800" cy="5307311"/>
              </a:xfrm>
            </p:grpSpPr>
            <p:pic>
              <p:nvPicPr>
                <p:cNvPr id="20" name="Picture 2" descr="http://www.flambeaudelest.com/imgs/dynamique/articles/gros/Escalade_3.jpg"/>
                <p:cNvPicPr>
                  <a:picLocks noChangeAspect="1" noChangeArrowheads="1"/>
                </p:cNvPicPr>
                <p:nvPr/>
              </p:nvPicPr>
              <p:blipFill>
                <a:blip r:embed="rId5" cstate="print"/>
                <a:srcRect/>
                <a:stretch>
                  <a:fillRect/>
                </a:stretch>
              </p:blipFill>
              <p:spPr bwMode="auto">
                <a:xfrm>
                  <a:off x="6307138" y="2133600"/>
                  <a:ext cx="2765425" cy="4152900"/>
                </a:xfrm>
                <a:prstGeom prst="rect">
                  <a:avLst/>
                </a:prstGeom>
                <a:ln>
                  <a:headEnd/>
                  <a:tailEnd/>
                </a:ln>
              </p:spPr>
              <p:style>
                <a:lnRef idx="0">
                  <a:schemeClr val="accent3"/>
                </a:lnRef>
                <a:fillRef idx="3">
                  <a:schemeClr val="accent3"/>
                </a:fillRef>
                <a:effectRef idx="3">
                  <a:schemeClr val="accent3"/>
                </a:effectRef>
                <a:fontRef idx="minor">
                  <a:schemeClr val="lt1"/>
                </a:fontRef>
              </p:style>
            </p:pic>
            <p:sp>
              <p:nvSpPr>
                <p:cNvPr id="21" name="Légende sans bordure 3 5"/>
                <p:cNvSpPr>
                  <a:spLocks/>
                </p:cNvSpPr>
                <p:nvPr/>
              </p:nvSpPr>
              <p:spPr bwMode="auto">
                <a:xfrm flipH="1">
                  <a:off x="4449763" y="1990725"/>
                  <a:ext cx="1428750" cy="857250"/>
                </a:xfrm>
                <a:prstGeom prst="callout3">
                  <a:avLst>
                    <a:gd name="adj1" fmla="val 25116"/>
                    <a:gd name="adj2" fmla="val 2171"/>
                    <a:gd name="adj3" fmla="val 25116"/>
                    <a:gd name="adj4" fmla="val -16667"/>
                    <a:gd name="adj5" fmla="val 100000"/>
                    <a:gd name="adj6" fmla="val -16667"/>
                    <a:gd name="adj7" fmla="val 49282"/>
                    <a:gd name="adj8" fmla="val -119431"/>
                  </a:avLst>
                </a:prstGeom>
                <a:noFill/>
                <a:ln w="12700" algn="ctr">
                  <a:solidFill>
                    <a:srgbClr val="FF0000"/>
                  </a:solidFill>
                  <a:round/>
                  <a:headEnd type="none" w="med" len="med"/>
                  <a:tailEnd type="arrow" w="med" len="med"/>
                </a:ln>
              </p:spPr>
              <p:txBody>
                <a:bodyPr wrap="none"/>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Montserrat" panose="00000500000000000000"/>
                      <a:ea typeface="+mn-ea"/>
                      <a:cs typeface="+mn-cs"/>
                    </a:rPr>
                    <a:t>Quickdraw</a:t>
                  </a:r>
                  <a:endParaRPr kumimoji="0" lang="fr-FR" sz="11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sp>
              <p:nvSpPr>
                <p:cNvPr id="22" name="Légende sans bordure 3 6"/>
                <p:cNvSpPr>
                  <a:spLocks/>
                </p:cNvSpPr>
                <p:nvPr/>
              </p:nvSpPr>
              <p:spPr bwMode="auto">
                <a:xfrm flipH="1">
                  <a:off x="4449763" y="2776538"/>
                  <a:ext cx="1428750" cy="857250"/>
                </a:xfrm>
                <a:prstGeom prst="callout3">
                  <a:avLst>
                    <a:gd name="adj1" fmla="val 25116"/>
                    <a:gd name="adj2" fmla="val 2171"/>
                    <a:gd name="adj3" fmla="val 25116"/>
                    <a:gd name="adj4" fmla="val -16667"/>
                    <a:gd name="adj5" fmla="val 100000"/>
                    <a:gd name="adj6" fmla="val -16667"/>
                    <a:gd name="adj7" fmla="val 46097"/>
                    <a:gd name="adj8" fmla="val -125162"/>
                  </a:avLst>
                </a:prstGeom>
                <a:noFill/>
                <a:ln w="12700" algn="ctr">
                  <a:solidFill>
                    <a:srgbClr val="FF0000"/>
                  </a:solidFill>
                  <a:round/>
                  <a:headEnd type="none" w="med" len="med"/>
                  <a:tailEnd type="arrow" w="med" len="med"/>
                </a:ln>
              </p:spPr>
              <p:txBody>
                <a:bodyPr wrap="none"/>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Montserrat" panose="00000500000000000000"/>
                      <a:ea typeface="+mn-ea"/>
                      <a:cs typeface="+mn-cs"/>
                    </a:rPr>
                    <a:t>Primary</a:t>
                  </a:r>
                  <a:r>
                    <a:rPr kumimoji="0" lang="fr-FR" sz="11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100" b="0" i="0" u="none" strike="noStrike" kern="1200" cap="none" spc="0" normalizeH="0" baseline="0" noProof="0" dirty="0" err="1">
                      <a:ln>
                        <a:noFill/>
                      </a:ln>
                      <a:solidFill>
                        <a:prstClr val="black"/>
                      </a:solidFill>
                      <a:effectLst/>
                      <a:uLnTx/>
                      <a:uFillTx/>
                      <a:latin typeface="Montserrat" panose="00000500000000000000"/>
                      <a:ea typeface="+mn-ea"/>
                      <a:cs typeface="+mn-cs"/>
                    </a:rPr>
                    <a:t>rope</a:t>
                  </a:r>
                  <a:endParaRPr kumimoji="0" lang="fr-FR" sz="11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sp>
              <p:nvSpPr>
                <p:cNvPr id="23" name="Légende sans bordure 3 7"/>
                <p:cNvSpPr>
                  <a:spLocks/>
                </p:cNvSpPr>
                <p:nvPr/>
              </p:nvSpPr>
              <p:spPr bwMode="auto">
                <a:xfrm flipH="1">
                  <a:off x="4449763" y="3562350"/>
                  <a:ext cx="1428750" cy="857250"/>
                </a:xfrm>
                <a:prstGeom prst="callout3">
                  <a:avLst>
                    <a:gd name="adj1" fmla="val 25116"/>
                    <a:gd name="adj2" fmla="val 2171"/>
                    <a:gd name="adj3" fmla="val 25116"/>
                    <a:gd name="adj4" fmla="val -16667"/>
                    <a:gd name="adj5" fmla="val 100000"/>
                    <a:gd name="adj6" fmla="val -16667"/>
                    <a:gd name="adj7" fmla="val 1519"/>
                    <a:gd name="adj8" fmla="val -96509"/>
                  </a:avLst>
                </a:prstGeom>
                <a:noFill/>
                <a:ln w="12700" algn="ctr">
                  <a:solidFill>
                    <a:srgbClr val="FF0000"/>
                  </a:solidFill>
                  <a:round/>
                  <a:headEnd type="none" w="med" len="med"/>
                  <a:tailEnd type="arrow" w="med" len="med"/>
                </a:ln>
              </p:spPr>
              <p:txBody>
                <a:bodyPr wrap="none"/>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Montserrat" panose="00000500000000000000"/>
                      <a:ea typeface="+mn-ea"/>
                      <a:cs typeface="+mn-cs"/>
                    </a:rPr>
                    <a:t>Secondary</a:t>
                  </a:r>
                  <a:r>
                    <a:rPr kumimoji="0" lang="fr-FR" sz="11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100" b="0" i="0" u="none" strike="noStrike" kern="1200" cap="none" spc="0" normalizeH="0" baseline="0" noProof="0" dirty="0" err="1">
                      <a:ln>
                        <a:noFill/>
                      </a:ln>
                      <a:solidFill>
                        <a:prstClr val="black"/>
                      </a:solidFill>
                      <a:effectLst/>
                      <a:uLnTx/>
                      <a:uFillTx/>
                      <a:latin typeface="Montserrat" panose="00000500000000000000"/>
                      <a:ea typeface="+mn-ea"/>
                      <a:cs typeface="+mn-cs"/>
                    </a:rPr>
                    <a:t>rope</a:t>
                  </a:r>
                  <a:endParaRPr kumimoji="0" lang="fr-FR" sz="11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sp>
              <p:nvSpPr>
                <p:cNvPr id="24" name="Légende sans bordure 3 8"/>
                <p:cNvSpPr>
                  <a:spLocks/>
                </p:cNvSpPr>
                <p:nvPr/>
              </p:nvSpPr>
              <p:spPr bwMode="auto">
                <a:xfrm flipH="1">
                  <a:off x="4449763" y="4419600"/>
                  <a:ext cx="1428750" cy="857250"/>
                </a:xfrm>
                <a:prstGeom prst="callout3">
                  <a:avLst>
                    <a:gd name="adj1" fmla="val 25116"/>
                    <a:gd name="adj2" fmla="val 2171"/>
                    <a:gd name="adj3" fmla="val 25116"/>
                    <a:gd name="adj4" fmla="val -16667"/>
                    <a:gd name="adj5" fmla="val 100000"/>
                    <a:gd name="adj6" fmla="val -16667"/>
                    <a:gd name="adj7" fmla="val 15847"/>
                    <a:gd name="adj8" fmla="val -137583"/>
                  </a:avLst>
                </a:prstGeom>
                <a:noFill/>
                <a:ln w="12700" algn="ctr">
                  <a:solidFill>
                    <a:srgbClr val="FF0000"/>
                  </a:solidFill>
                  <a:round/>
                  <a:headEnd type="none" w="med" len="med"/>
                  <a:tailEnd type="arrow" w="med" len="med"/>
                </a:ln>
              </p:spPr>
              <p:txBody>
                <a:bodyPr wrap="none"/>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Montserrat" panose="00000500000000000000"/>
                      <a:ea typeface="+mn-ea"/>
                      <a:cs typeface="+mn-cs"/>
                    </a:rPr>
                    <a:t>Harness</a:t>
                  </a:r>
                  <a:endParaRPr kumimoji="0" lang="fr-FR" sz="1100" b="0" i="1"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sp>
              <p:nvSpPr>
                <p:cNvPr id="25" name="Légende sans bordure 3 9"/>
                <p:cNvSpPr>
                  <a:spLocks/>
                </p:cNvSpPr>
                <p:nvPr/>
              </p:nvSpPr>
              <p:spPr bwMode="auto">
                <a:xfrm flipH="1">
                  <a:off x="6331569" y="979189"/>
                  <a:ext cx="1313907" cy="912540"/>
                </a:xfrm>
                <a:prstGeom prst="callout3">
                  <a:avLst>
                    <a:gd name="adj1" fmla="val 35419"/>
                    <a:gd name="adj2" fmla="val 23143"/>
                    <a:gd name="adj3" fmla="val 35419"/>
                    <a:gd name="adj4" fmla="val -19904"/>
                    <a:gd name="adj5" fmla="val 98303"/>
                    <a:gd name="adj6" fmla="val -21381"/>
                    <a:gd name="adj7" fmla="val 138435"/>
                    <a:gd name="adj8" fmla="val 139"/>
                  </a:avLst>
                </a:prstGeom>
                <a:noFill/>
                <a:ln w="12700" algn="ctr">
                  <a:solidFill>
                    <a:srgbClr val="FF0000"/>
                  </a:solidFill>
                  <a:round/>
                  <a:headEnd type="none" w="med" len="med"/>
                  <a:tailEnd type="arrow" w="med" len="med"/>
                </a:ln>
              </p:spPr>
              <p:txBody>
                <a:bodyPr wrap="none"/>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Montserrat" panose="00000500000000000000"/>
                      <a:ea typeface="+mn-ea"/>
                      <a:cs typeface="+mn-cs"/>
                    </a:rPr>
                    <a:t>Piton    </a:t>
                  </a:r>
                </a:p>
              </p:txBody>
            </p:sp>
          </p:grpSp>
          <p:pic>
            <p:nvPicPr>
              <p:cNvPr id="26" name="Imag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2814" y="4873223"/>
                <a:ext cx="1559432" cy="1458069"/>
              </a:xfrm>
              <a:prstGeom prst="rect">
                <a:avLst/>
              </a:prstGeom>
            </p:spPr>
          </p:pic>
          <p:pic>
            <p:nvPicPr>
              <p:cNvPr id="27" name="Image 26"/>
              <p:cNvPicPr>
                <a:picLocks noChangeAspect="1"/>
              </p:cNvPicPr>
              <p:nvPr/>
            </p:nvPicPr>
            <p:blipFill rotWithShape="1">
              <a:blip r:embed="rId7">
                <a:extLst>
                  <a:ext uri="{28A0092B-C50C-407E-A947-70E740481C1C}">
                    <a14:useLocalDpi xmlns:a14="http://schemas.microsoft.com/office/drawing/2010/main" val="0"/>
                  </a:ext>
                </a:extLst>
              </a:blip>
              <a:srcRect l="30953" r="32666"/>
              <a:stretch/>
            </p:blipFill>
            <p:spPr>
              <a:xfrm>
                <a:off x="7527689" y="1993708"/>
                <a:ext cx="631672" cy="1736271"/>
              </a:xfrm>
              <a:prstGeom prst="rect">
                <a:avLst/>
              </a:prstGeom>
            </p:spPr>
          </p:pic>
          <p:pic>
            <p:nvPicPr>
              <p:cNvPr id="28" name="Image 27"/>
              <p:cNvPicPr>
                <a:picLocks noChangeAspect="1"/>
              </p:cNvPicPr>
              <p:nvPr/>
            </p:nvPicPr>
            <p:blipFill rotWithShape="1">
              <a:blip r:embed="rId8">
                <a:extLst>
                  <a:ext uri="{28A0092B-C50C-407E-A947-70E740481C1C}">
                    <a14:useLocalDpi xmlns:a14="http://schemas.microsoft.com/office/drawing/2010/main" val="0"/>
                  </a:ext>
                </a:extLst>
              </a:blip>
              <a:srcRect l="12064" t="32064" r="10951" b="32222"/>
              <a:stretch/>
            </p:blipFill>
            <p:spPr>
              <a:xfrm>
                <a:off x="7619218" y="1221225"/>
                <a:ext cx="1665129" cy="772483"/>
              </a:xfrm>
              <a:prstGeom prst="rect">
                <a:avLst/>
              </a:prstGeom>
            </p:spPr>
          </p:pic>
          <p:cxnSp>
            <p:nvCxnSpPr>
              <p:cNvPr id="29" name="Connecteur droit 28"/>
              <p:cNvCxnSpPr>
                <a:endCxn id="16" idx="0"/>
              </p:cNvCxnSpPr>
              <p:nvPr/>
            </p:nvCxnSpPr>
            <p:spPr>
              <a:xfrm flipH="1">
                <a:off x="8450648" y="1757830"/>
                <a:ext cx="347718" cy="20957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a:endCxn id="27" idx="3"/>
              </p:cNvCxnSpPr>
              <p:nvPr/>
            </p:nvCxnSpPr>
            <p:spPr>
              <a:xfrm flipH="1">
                <a:off x="8159361" y="2781191"/>
                <a:ext cx="443687" cy="806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a:endCxn id="27" idx="3"/>
              </p:cNvCxnSpPr>
              <p:nvPr/>
            </p:nvCxnSpPr>
            <p:spPr>
              <a:xfrm flipH="1" flipV="1">
                <a:off x="8159361" y="2861844"/>
                <a:ext cx="202862" cy="3607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a:stCxn id="26" idx="0"/>
              </p:cNvCxnSpPr>
              <p:nvPr/>
            </p:nvCxnSpPr>
            <p:spPr>
              <a:xfrm flipH="1" flipV="1">
                <a:off x="9298806" y="3771091"/>
                <a:ext cx="613724" cy="11021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H="1">
                <a:off x="8849551" y="1607466"/>
                <a:ext cx="12083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a:stCxn id="16" idx="1"/>
              </p:cNvCxnSpPr>
              <p:nvPr/>
            </p:nvCxnSpPr>
            <p:spPr>
              <a:xfrm flipH="1" flipV="1">
                <a:off x="7105729" y="4504923"/>
                <a:ext cx="997200" cy="4884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a:stCxn id="16" idx="1"/>
                <a:endCxn id="17" idx="0"/>
              </p:cNvCxnSpPr>
              <p:nvPr/>
            </p:nvCxnSpPr>
            <p:spPr>
              <a:xfrm flipH="1">
                <a:off x="7602491" y="4993416"/>
                <a:ext cx="500438" cy="605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769359" y="6094007"/>
                <a:ext cx="2256989" cy="6421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Montserrat" panose="00000500000000000000"/>
                    <a:ea typeface="+mn-ea"/>
                    <a:cs typeface="+mn-cs"/>
                  </a:rPr>
                  <a:t>Quickdraw</a:t>
                </a:r>
                <a:r>
                  <a:rPr kumimoji="0" lang="fr-FR" sz="1100" b="0" i="0" u="none" strike="noStrike" kern="1200" cap="none" spc="0" normalizeH="0" baseline="0" noProof="0" dirty="0">
                    <a:ln>
                      <a:noFill/>
                    </a:ln>
                    <a:solidFill>
                      <a:prstClr val="black"/>
                    </a:solidFill>
                    <a:effectLst/>
                    <a:uLnTx/>
                    <a:uFillTx/>
                    <a:latin typeface="Montserrat" panose="00000500000000000000"/>
                    <a:ea typeface="+mn-ea"/>
                    <a:cs typeface="+mn-cs"/>
                  </a:rPr>
                  <a:t> made of </a:t>
                </a:r>
                <a:r>
                  <a:rPr kumimoji="0" lang="fr-FR" sz="1100" b="0" i="0" u="none" strike="noStrike" kern="1200" cap="none" spc="0" normalizeH="0" baseline="0" noProof="0" dirty="0" err="1">
                    <a:ln>
                      <a:noFill/>
                    </a:ln>
                    <a:solidFill>
                      <a:prstClr val="black"/>
                    </a:solidFill>
                    <a:effectLst/>
                    <a:uLnTx/>
                    <a:uFillTx/>
                    <a:latin typeface="Montserrat" panose="00000500000000000000"/>
                    <a:ea typeface="+mn-ea"/>
                    <a:cs typeface="+mn-cs"/>
                  </a:rPr>
                  <a:t>two</a:t>
                </a:r>
                <a:r>
                  <a:rPr kumimoji="0" lang="fr-FR" sz="11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100" b="0" i="0" u="none" strike="noStrike" kern="1200" cap="none" spc="0" normalizeH="0" baseline="0" noProof="0" dirty="0" err="1">
                    <a:ln>
                      <a:noFill/>
                    </a:ln>
                    <a:solidFill>
                      <a:prstClr val="black"/>
                    </a:solidFill>
                    <a:effectLst/>
                    <a:uLnTx/>
                    <a:uFillTx/>
                    <a:latin typeface="Montserrat" panose="00000500000000000000"/>
                    <a:ea typeface="+mn-ea"/>
                    <a:cs typeface="+mn-cs"/>
                  </a:rPr>
                  <a:t>carabiners</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
              <p:cNvPicPr>
                <a:picLocks noChangeAspect="1" noChangeArrowheads="1"/>
              </p:cNvPicPr>
              <p:nvPr/>
            </p:nvPicPr>
            <p:blipFill>
              <a:blip r:embed="rId3" cstate="print"/>
              <a:srcRect/>
              <a:stretch>
                <a:fillRect/>
              </a:stretch>
            </p:blipFill>
            <p:spPr bwMode="auto">
              <a:xfrm rot="5400000">
                <a:off x="6539397" y="4083552"/>
                <a:ext cx="1068869" cy="608947"/>
              </a:xfrm>
              <a:prstGeom prst="rect">
                <a:avLst/>
              </a:prstGeom>
              <a:noFill/>
              <a:ln w="9525">
                <a:noFill/>
                <a:miter lim="800000"/>
                <a:headEnd/>
                <a:tailEnd/>
              </a:ln>
            </p:spPr>
          </p:pic>
        </p:grpSp>
        <p:pic>
          <p:nvPicPr>
            <p:cNvPr id="40" name="Picture 4" descr="Chris Sharma, Face de rats 8a+, Céüse, France - © Lafouche"/>
            <p:cNvPicPr>
              <a:picLocks noChangeAspect="1" noChangeArrowheads="1"/>
            </p:cNvPicPr>
            <p:nvPr/>
          </p:nvPicPr>
          <p:blipFill>
            <a:blip r:embed="rId9" cstate="print"/>
            <a:srcRect/>
            <a:stretch>
              <a:fillRect/>
            </a:stretch>
          </p:blipFill>
          <p:spPr bwMode="auto">
            <a:xfrm>
              <a:off x="9087376" y="1005642"/>
              <a:ext cx="1713893" cy="1024838"/>
            </a:xfrm>
            <a:prstGeom prst="rect">
              <a:avLst/>
            </a:prstGeom>
            <a:ln>
              <a:headEnd/>
              <a:tailEnd/>
            </a:ln>
          </p:spPr>
          <p:style>
            <a:lnRef idx="0">
              <a:schemeClr val="accent3"/>
            </a:lnRef>
            <a:fillRef idx="3">
              <a:schemeClr val="accent3"/>
            </a:fillRef>
            <a:effectRef idx="3">
              <a:schemeClr val="accent3"/>
            </a:effectRef>
            <a:fontRef idx="minor">
              <a:schemeClr val="lt1"/>
            </a:fontRef>
          </p:style>
        </p:pic>
      </p:grpSp>
    </p:spTree>
    <p:extLst>
      <p:ext uri="{BB962C8B-B14F-4D97-AF65-F5344CB8AC3E}">
        <p14:creationId xmlns:p14="http://schemas.microsoft.com/office/powerpoint/2010/main" val="309271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41064" y="129425"/>
            <a:ext cx="11478409" cy="968821"/>
          </a:xfrm>
        </p:spPr>
        <p:txBody>
          <a:bodyPr/>
          <a:lstStyle/>
          <a:p>
            <a:r>
              <a:rPr lang="fr-FR" dirty="0" err="1"/>
              <a:t>Reframing</a:t>
            </a:r>
            <a:r>
              <a:rPr lang="fr-FR" dirty="0"/>
              <a:t> by the </a:t>
            </a:r>
            <a:r>
              <a:rPr lang="fr-FR" dirty="0" err="1"/>
              <a:t>problems</a:t>
            </a:r>
            <a:r>
              <a:rPr lang="fr-FR" dirty="0"/>
              <a:t>/</a:t>
            </a:r>
            <a:r>
              <a:rPr lang="fr-FR" dirty="0" err="1"/>
              <a:t>needs</a:t>
            </a:r>
            <a:endParaRPr lang="fr-FR" i="1" dirty="0"/>
          </a:p>
        </p:txBody>
      </p:sp>
      <p:sp>
        <p:nvSpPr>
          <p:cNvPr id="4" name="Espace réservé du contenu 3"/>
          <p:cNvSpPr>
            <a:spLocks noGrp="1"/>
          </p:cNvSpPr>
          <p:nvPr>
            <p:ph idx="1"/>
          </p:nvPr>
        </p:nvSpPr>
        <p:spPr>
          <a:xfrm>
            <a:off x="1562360" y="1060857"/>
            <a:ext cx="6301480" cy="767943"/>
          </a:xfrm>
        </p:spPr>
        <p:txBody>
          <a:bodyPr/>
          <a:lstStyle/>
          <a:p>
            <a:pPr marL="0" indent="0" algn="ctr">
              <a:buNone/>
            </a:pPr>
            <a:r>
              <a:rPr lang="en-US" sz="1600" b="1" dirty="0">
                <a:solidFill>
                  <a:schemeClr val="tx2"/>
                </a:solidFill>
              </a:rPr>
              <a:t>Innovate on a carabiner, </a:t>
            </a:r>
            <a:r>
              <a:rPr lang="en-US" sz="1600" dirty="0">
                <a:solidFill>
                  <a:schemeClr val="tx2"/>
                </a:solidFill>
              </a:rPr>
              <a:t>providing the mountain climbing security system “harness + rope + piton + carabiner” is taken as granted</a:t>
            </a:r>
          </a:p>
        </p:txBody>
      </p:sp>
      <p:graphicFrame>
        <p:nvGraphicFramePr>
          <p:cNvPr id="6" name="Tableau 5"/>
          <p:cNvGraphicFramePr>
            <a:graphicFrameLocks noGrp="1"/>
          </p:cNvGraphicFramePr>
          <p:nvPr>
            <p:extLst>
              <p:ext uri="{D42A27DB-BD31-4B8C-83A1-F6EECF244321}">
                <p14:modId xmlns:p14="http://schemas.microsoft.com/office/powerpoint/2010/main" val="1660272564"/>
              </p:ext>
            </p:extLst>
          </p:nvPr>
        </p:nvGraphicFramePr>
        <p:xfrm>
          <a:off x="342150" y="1912176"/>
          <a:ext cx="4000154" cy="3353619"/>
        </p:xfrm>
        <a:graphic>
          <a:graphicData uri="http://schemas.openxmlformats.org/drawingml/2006/table">
            <a:tbl>
              <a:tblPr firstRow="1" firstCol="1" bandRow="1">
                <a:tableStyleId>{5C22544A-7EE6-4342-B048-85BDC9FD1C3A}</a:tableStyleId>
              </a:tblPr>
              <a:tblGrid>
                <a:gridCol w="4000154">
                  <a:extLst>
                    <a:ext uri="{9D8B030D-6E8A-4147-A177-3AD203B41FA5}">
                      <a16:colId xmlns:a16="http://schemas.microsoft.com/office/drawing/2014/main" val="20000"/>
                    </a:ext>
                  </a:extLst>
                </a:gridCol>
              </a:tblGrid>
              <a:tr h="302119">
                <a:tc>
                  <a:txBody>
                    <a:bodyPr/>
                    <a:lstStyle/>
                    <a:p>
                      <a:pPr algn="l">
                        <a:lnSpc>
                          <a:spcPct val="115000"/>
                        </a:lnSpc>
                        <a:spcBef>
                          <a:spcPts val="600"/>
                        </a:spcBef>
                        <a:spcAft>
                          <a:spcPts val="0"/>
                        </a:spcAft>
                      </a:pPr>
                      <a:r>
                        <a:rPr lang="fr-FR" sz="1800" b="1" kern="1200" dirty="0">
                          <a:solidFill>
                            <a:srgbClr val="FF0000"/>
                          </a:solidFill>
                          <a:effectLst/>
                          <a:latin typeface="Montserrat" panose="00000500000000000000"/>
                        </a:rPr>
                        <a:t>Initial </a:t>
                      </a:r>
                      <a:r>
                        <a:rPr lang="fr-FR" sz="1800" b="1" kern="1200" dirty="0" err="1">
                          <a:solidFill>
                            <a:srgbClr val="FF0000"/>
                          </a:solidFill>
                          <a:effectLst/>
                          <a:latin typeface="Montserrat" panose="00000500000000000000"/>
                        </a:rPr>
                        <a:t>idea</a:t>
                      </a:r>
                      <a:endParaRPr lang="fr-FR" sz="1800" b="1" dirty="0">
                        <a:solidFill>
                          <a:srgbClr val="FF0000"/>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tc>
                <a:extLst>
                  <a:ext uri="{0D108BD9-81ED-4DB2-BD59-A6C34878D82A}">
                    <a16:rowId xmlns:a16="http://schemas.microsoft.com/office/drawing/2014/main" val="10000"/>
                  </a:ext>
                </a:extLst>
              </a:tr>
              <a:tr h="785734">
                <a:tc>
                  <a:txBody>
                    <a:bodyPr/>
                    <a:lstStyle/>
                    <a:p>
                      <a:pPr algn="l">
                        <a:lnSpc>
                          <a:spcPct val="115000"/>
                        </a:lnSpc>
                        <a:spcBef>
                          <a:spcPts val="600"/>
                        </a:spcBef>
                        <a:spcAft>
                          <a:spcPts val="0"/>
                        </a:spcAft>
                      </a:pPr>
                      <a:r>
                        <a:rPr lang="en-US" sz="1600" b="1" kern="1200" dirty="0">
                          <a:solidFill>
                            <a:schemeClr val="tx1"/>
                          </a:solidFill>
                          <a:effectLst/>
                          <a:latin typeface="Montserrat" panose="00000500000000000000"/>
                        </a:rPr>
                        <a:t>Why? </a:t>
                      </a:r>
                      <a:r>
                        <a:rPr lang="en-US" sz="1200" b="0" u="sng" kern="1200" dirty="0">
                          <a:solidFill>
                            <a:schemeClr val="tx1"/>
                          </a:solidFill>
                          <a:effectLst/>
                          <a:latin typeface="Montserrat" panose="00000500000000000000"/>
                        </a:rPr>
                        <a:t>Response</a:t>
                      </a:r>
                      <a:r>
                        <a:rPr lang="en-US" sz="1200" b="0" kern="1200" dirty="0">
                          <a:solidFill>
                            <a:schemeClr val="tx1"/>
                          </a:solidFill>
                          <a:effectLst/>
                          <a:latin typeface="Montserrat" panose="00000500000000000000"/>
                        </a:rPr>
                        <a:t> : </a:t>
                      </a:r>
                      <a:r>
                        <a:rPr lang="en-US" sz="1200" b="1" i="1" kern="1200" dirty="0">
                          <a:solidFill>
                            <a:schemeClr val="tx1"/>
                          </a:solidFill>
                          <a:effectLst/>
                          <a:latin typeface="Montserrat" panose="00000500000000000000"/>
                        </a:rPr>
                        <a:t>Because… there are problems. </a:t>
                      </a:r>
                      <a:endParaRPr lang="fr-FR" sz="1200" b="1" i="1" dirty="0">
                        <a:solidFill>
                          <a:schemeClr val="tx1"/>
                        </a:solidFill>
                        <a:effectLst/>
                        <a:latin typeface="Montserrat" panose="00000500000000000000"/>
                      </a:endParaRPr>
                    </a:p>
                    <a:p>
                      <a:pPr algn="l">
                        <a:lnSpc>
                          <a:spcPct val="115000"/>
                        </a:lnSpc>
                        <a:spcBef>
                          <a:spcPts val="600"/>
                        </a:spcBef>
                        <a:spcAft>
                          <a:spcPts val="0"/>
                        </a:spcAft>
                      </a:pPr>
                      <a:r>
                        <a:rPr lang="fr-FR" sz="1200" b="0" kern="1200" dirty="0" err="1">
                          <a:solidFill>
                            <a:schemeClr val="tx1"/>
                          </a:solidFill>
                          <a:effectLst/>
                          <a:latin typeface="Montserrat" panose="00000500000000000000"/>
                        </a:rPr>
                        <a:t>They</a:t>
                      </a:r>
                      <a:r>
                        <a:rPr lang="fr-FR" sz="1200" b="0" kern="1200" dirty="0">
                          <a:solidFill>
                            <a:schemeClr val="tx1"/>
                          </a:solidFill>
                          <a:effectLst/>
                          <a:latin typeface="Montserrat" panose="00000500000000000000"/>
                        </a:rPr>
                        <a:t> are the </a:t>
                      </a:r>
                      <a:r>
                        <a:rPr lang="fr-FR" sz="1200" b="0" kern="1200" dirty="0" err="1">
                          <a:solidFill>
                            <a:schemeClr val="tx1"/>
                          </a:solidFill>
                          <a:effectLst/>
                          <a:latin typeface="Montserrat" panose="00000500000000000000"/>
                        </a:rPr>
                        <a:t>reasons</a:t>
                      </a:r>
                      <a:r>
                        <a:rPr lang="fr-FR" sz="1200" b="0" kern="1200" dirty="0">
                          <a:solidFill>
                            <a:schemeClr val="tx1"/>
                          </a:solidFill>
                          <a:effectLst/>
                          <a:latin typeface="Montserrat" panose="00000500000000000000"/>
                        </a:rPr>
                        <a:t> or causes.</a:t>
                      </a:r>
                      <a:endParaRPr lang="fr-FR" sz="1200" b="0" dirty="0">
                        <a:solidFill>
                          <a:schemeClr val="tx1"/>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tc>
                <a:extLst>
                  <a:ext uri="{0D108BD9-81ED-4DB2-BD59-A6C34878D82A}">
                    <a16:rowId xmlns:a16="http://schemas.microsoft.com/office/drawing/2014/main" val="10001"/>
                  </a:ext>
                </a:extLst>
              </a:tr>
              <a:tr h="772839">
                <a:tc>
                  <a:txBody>
                    <a:bodyPr/>
                    <a:lstStyle/>
                    <a:p>
                      <a:pPr algn="l">
                        <a:lnSpc>
                          <a:spcPct val="115000"/>
                        </a:lnSpc>
                        <a:spcBef>
                          <a:spcPts val="600"/>
                        </a:spcBef>
                        <a:spcAft>
                          <a:spcPts val="0"/>
                        </a:spcAft>
                      </a:pPr>
                      <a:r>
                        <a:rPr lang="en-US" sz="1600" b="1" kern="1200" dirty="0">
                          <a:solidFill>
                            <a:schemeClr val="tx1"/>
                          </a:solidFill>
                          <a:effectLst/>
                          <a:latin typeface="Montserrat" panose="00000500000000000000"/>
                        </a:rPr>
                        <a:t>For what purpose? </a:t>
                      </a:r>
                      <a:r>
                        <a:rPr lang="en-US" sz="1200" b="0" u="sng" kern="1200" dirty="0">
                          <a:solidFill>
                            <a:schemeClr val="tx1"/>
                          </a:solidFill>
                          <a:effectLst/>
                          <a:latin typeface="Montserrat" panose="00000500000000000000"/>
                        </a:rPr>
                        <a:t>Response</a:t>
                      </a:r>
                      <a:r>
                        <a:rPr lang="en-US" sz="1200" b="0" kern="1200" dirty="0">
                          <a:solidFill>
                            <a:schemeClr val="tx1"/>
                          </a:solidFill>
                          <a:effectLst/>
                          <a:latin typeface="Montserrat" panose="00000500000000000000"/>
                        </a:rPr>
                        <a:t> : </a:t>
                      </a:r>
                      <a:r>
                        <a:rPr lang="en-US" sz="1200" b="1" i="1" kern="1200" dirty="0">
                          <a:solidFill>
                            <a:schemeClr val="tx1"/>
                          </a:solidFill>
                          <a:effectLst/>
                          <a:latin typeface="Montserrat" panose="00000500000000000000"/>
                        </a:rPr>
                        <a:t>For… solving some or all of these problems. </a:t>
                      </a:r>
                      <a:endParaRPr lang="fr-FR" sz="1200" b="1" i="1" dirty="0">
                        <a:solidFill>
                          <a:schemeClr val="tx1"/>
                        </a:solidFill>
                        <a:effectLst/>
                        <a:latin typeface="Montserrat" panose="00000500000000000000"/>
                      </a:endParaRPr>
                    </a:p>
                    <a:p>
                      <a:pPr algn="l">
                        <a:spcBef>
                          <a:spcPts val="600"/>
                        </a:spcBef>
                        <a:spcAft>
                          <a:spcPts val="0"/>
                        </a:spcAft>
                      </a:pPr>
                      <a:r>
                        <a:rPr lang="en-US" sz="1200" b="0" kern="1200" dirty="0">
                          <a:solidFill>
                            <a:schemeClr val="tx1"/>
                          </a:solidFill>
                          <a:effectLst/>
                          <a:latin typeface="Montserrat" panose="00000500000000000000"/>
                        </a:rPr>
                        <a:t>This is the</a:t>
                      </a:r>
                      <a:r>
                        <a:rPr lang="en-US" sz="1200" b="0" kern="1200" baseline="0" dirty="0">
                          <a:solidFill>
                            <a:schemeClr val="tx1"/>
                          </a:solidFill>
                          <a:effectLst/>
                          <a:latin typeface="Montserrat" panose="00000500000000000000"/>
                        </a:rPr>
                        <a:t> </a:t>
                      </a:r>
                      <a:r>
                        <a:rPr lang="en-US" sz="1200" b="1" kern="1200" baseline="0" dirty="0">
                          <a:solidFill>
                            <a:srgbClr val="FF0000"/>
                          </a:solidFill>
                          <a:effectLst/>
                          <a:latin typeface="Montserrat" panose="00000500000000000000"/>
                        </a:rPr>
                        <a:t>i</a:t>
                      </a:r>
                      <a:r>
                        <a:rPr lang="en-US" sz="1200" b="1" kern="1200" dirty="0">
                          <a:solidFill>
                            <a:srgbClr val="FF0000"/>
                          </a:solidFill>
                          <a:effectLst/>
                          <a:latin typeface="Montserrat" panose="00000500000000000000"/>
                        </a:rPr>
                        <a:t>deal goal</a:t>
                      </a:r>
                      <a:r>
                        <a:rPr lang="en-US" sz="1200" b="0" kern="1200" dirty="0">
                          <a:solidFill>
                            <a:schemeClr val="tx1"/>
                          </a:solidFill>
                          <a:effectLst/>
                          <a:latin typeface="Montserrat" panose="00000500000000000000"/>
                        </a:rPr>
                        <a:t>!</a:t>
                      </a:r>
                      <a:endParaRPr lang="fr-FR" sz="1200" b="0" dirty="0">
                        <a:solidFill>
                          <a:schemeClr val="tx1"/>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tc>
                <a:extLst>
                  <a:ext uri="{0D108BD9-81ED-4DB2-BD59-A6C34878D82A}">
                    <a16:rowId xmlns:a16="http://schemas.microsoft.com/office/drawing/2014/main" val="10002"/>
                  </a:ext>
                </a:extLst>
              </a:tr>
              <a:tr h="490421">
                <a:tc>
                  <a:txBody>
                    <a:bodyPr/>
                    <a:lstStyle/>
                    <a:p>
                      <a:pPr algn="l">
                        <a:lnSpc>
                          <a:spcPct val="115000"/>
                        </a:lnSpc>
                        <a:spcBef>
                          <a:spcPts val="600"/>
                        </a:spcBef>
                        <a:spcAft>
                          <a:spcPts val="0"/>
                        </a:spcAft>
                      </a:pPr>
                      <a:r>
                        <a:rPr lang="en-US" sz="1600" b="1" kern="1200" dirty="0">
                          <a:solidFill>
                            <a:schemeClr val="tx1"/>
                          </a:solidFill>
                          <a:effectLst/>
                          <a:latin typeface="Montserrat" panose="00000500000000000000"/>
                        </a:rPr>
                        <a:t>Sustainability</a:t>
                      </a:r>
                      <a:r>
                        <a:rPr lang="en-US" sz="1200" b="0" kern="1200" dirty="0">
                          <a:solidFill>
                            <a:schemeClr val="tx1"/>
                          </a:solidFill>
                          <a:effectLst/>
                          <a:latin typeface="Montserrat" panose="00000500000000000000"/>
                        </a:rPr>
                        <a:t>: Will this need evolve or disappear in the short term?</a:t>
                      </a:r>
                      <a:endParaRPr lang="fr-FR" sz="1200" b="0" dirty="0">
                        <a:solidFill>
                          <a:schemeClr val="tx1"/>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tc>
                <a:extLst>
                  <a:ext uri="{0D108BD9-81ED-4DB2-BD59-A6C34878D82A}">
                    <a16:rowId xmlns:a16="http://schemas.microsoft.com/office/drawing/2014/main" val="10003"/>
                  </a:ext>
                </a:extLst>
              </a:tr>
              <a:tr h="1002506">
                <a:tc>
                  <a:txBody>
                    <a:bodyPr/>
                    <a:lstStyle/>
                    <a:p>
                      <a:pPr algn="l">
                        <a:lnSpc>
                          <a:spcPct val="115000"/>
                        </a:lnSpc>
                        <a:spcBef>
                          <a:spcPts val="600"/>
                        </a:spcBef>
                        <a:spcAft>
                          <a:spcPts val="0"/>
                        </a:spcAft>
                      </a:pPr>
                      <a:r>
                        <a:rPr lang="en-US" sz="1600" b="1" kern="1200" dirty="0">
                          <a:solidFill>
                            <a:schemeClr val="tx1"/>
                          </a:solidFill>
                          <a:effectLst/>
                          <a:latin typeface="Montserrat" panose="00000500000000000000"/>
                        </a:rPr>
                        <a:t>What competencies</a:t>
                      </a:r>
                      <a:r>
                        <a:rPr lang="en-US" sz="1600" b="1" kern="1200" baseline="0" dirty="0">
                          <a:solidFill>
                            <a:schemeClr val="tx1"/>
                          </a:solidFill>
                          <a:effectLst/>
                          <a:latin typeface="Montserrat" panose="00000500000000000000"/>
                        </a:rPr>
                        <a:t> and knowledge</a:t>
                      </a:r>
                      <a:r>
                        <a:rPr lang="en-US" sz="1600" b="1" kern="1200" dirty="0">
                          <a:solidFill>
                            <a:schemeClr val="tx1"/>
                          </a:solidFill>
                          <a:effectLst/>
                          <a:latin typeface="Montserrat" panose="00000500000000000000"/>
                        </a:rPr>
                        <a:t> </a:t>
                      </a:r>
                      <a:r>
                        <a:rPr lang="en-US" sz="1200" b="0" kern="1200" dirty="0">
                          <a:solidFill>
                            <a:schemeClr val="tx1"/>
                          </a:solidFill>
                          <a:effectLst/>
                          <a:latin typeface="Montserrat" panose="00000500000000000000"/>
                        </a:rPr>
                        <a:t>do we</a:t>
                      </a:r>
                      <a:r>
                        <a:rPr lang="en-US" sz="1200" b="0" kern="1200" baseline="0" dirty="0">
                          <a:solidFill>
                            <a:schemeClr val="tx1"/>
                          </a:solidFill>
                          <a:effectLst/>
                          <a:latin typeface="Montserrat" panose="00000500000000000000"/>
                        </a:rPr>
                        <a:t> need to acquire</a:t>
                      </a:r>
                      <a:r>
                        <a:rPr lang="en-US" sz="1200" b="0" kern="1200" dirty="0">
                          <a:solidFill>
                            <a:schemeClr val="tx1"/>
                          </a:solidFill>
                          <a:effectLst/>
                          <a:latin typeface="Montserrat" panose="00000500000000000000"/>
                        </a:rPr>
                        <a:t>? It must be related to the reasons / causes and goals discussed.</a:t>
                      </a:r>
                    </a:p>
                    <a:p>
                      <a:pPr algn="l">
                        <a:lnSpc>
                          <a:spcPct val="115000"/>
                        </a:lnSpc>
                        <a:spcBef>
                          <a:spcPts val="600"/>
                        </a:spcBef>
                        <a:spcAft>
                          <a:spcPts val="0"/>
                        </a:spcAft>
                      </a:pPr>
                      <a:endParaRPr lang="fr-FR" sz="1200" b="0" dirty="0">
                        <a:solidFill>
                          <a:schemeClr val="tx1"/>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tc>
                <a:extLst>
                  <a:ext uri="{0D108BD9-81ED-4DB2-BD59-A6C34878D82A}">
                    <a16:rowId xmlns:a16="http://schemas.microsoft.com/office/drawing/2014/main" val="10004"/>
                  </a:ext>
                </a:extLst>
              </a:tr>
            </a:tbl>
          </a:graphicData>
        </a:graphic>
      </p:graphicFrame>
      <p:sp>
        <p:nvSpPr>
          <p:cNvPr id="11" name="Rectangle 10"/>
          <p:cNvSpPr/>
          <p:nvPr/>
        </p:nvSpPr>
        <p:spPr>
          <a:xfrm>
            <a:off x="2701470" y="5884413"/>
            <a:ext cx="3281668" cy="40011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ontserrat"/>
                <a:ea typeface="+mn-ea"/>
                <a:cs typeface="+mn-cs"/>
              </a:rPr>
              <a:t>“For What Purpose” table</a:t>
            </a:r>
          </a:p>
        </p:txBody>
      </p:sp>
      <p:graphicFrame>
        <p:nvGraphicFramePr>
          <p:cNvPr id="15" name="Tableau 14"/>
          <p:cNvGraphicFramePr>
            <a:graphicFrameLocks noGrp="1"/>
          </p:cNvGraphicFramePr>
          <p:nvPr>
            <p:extLst>
              <p:ext uri="{D42A27DB-BD31-4B8C-83A1-F6EECF244321}">
                <p14:modId xmlns:p14="http://schemas.microsoft.com/office/powerpoint/2010/main" val="4167181447"/>
              </p:ext>
            </p:extLst>
          </p:nvPr>
        </p:nvGraphicFramePr>
        <p:xfrm>
          <a:off x="4342304" y="1924680"/>
          <a:ext cx="4000154" cy="3341116"/>
        </p:xfrm>
        <a:graphic>
          <a:graphicData uri="http://schemas.openxmlformats.org/drawingml/2006/table">
            <a:tbl>
              <a:tblPr firstRow="1" firstCol="1" bandRow="1">
                <a:tableStyleId>{5C22544A-7EE6-4342-B048-85BDC9FD1C3A}</a:tableStyleId>
              </a:tblPr>
              <a:tblGrid>
                <a:gridCol w="4000154">
                  <a:extLst>
                    <a:ext uri="{9D8B030D-6E8A-4147-A177-3AD203B41FA5}">
                      <a16:colId xmlns:a16="http://schemas.microsoft.com/office/drawing/2014/main" val="20001"/>
                    </a:ext>
                  </a:extLst>
                </a:gridCol>
              </a:tblGrid>
              <a:tr h="113351">
                <a:tc>
                  <a:txBody>
                    <a:bodyPr/>
                    <a:lstStyle/>
                    <a:p>
                      <a:pPr algn="l">
                        <a:lnSpc>
                          <a:spcPct val="115000"/>
                        </a:lnSpc>
                        <a:spcBef>
                          <a:spcPts val="600"/>
                        </a:spcBef>
                        <a:spcAft>
                          <a:spcPts val="0"/>
                        </a:spcAft>
                      </a:pPr>
                      <a:r>
                        <a:rPr lang="fr-FR" sz="1800" b="1" kern="1200" dirty="0" err="1">
                          <a:solidFill>
                            <a:srgbClr val="FF0000"/>
                          </a:solidFill>
                          <a:effectLst/>
                          <a:latin typeface="Montserrat" panose="00000500000000000000"/>
                        </a:rPr>
                        <a:t>Develop</a:t>
                      </a:r>
                      <a:r>
                        <a:rPr lang="fr-FR" sz="1800" b="1" kern="1200" dirty="0">
                          <a:solidFill>
                            <a:srgbClr val="FF0000"/>
                          </a:solidFill>
                          <a:effectLst/>
                          <a:latin typeface="Montserrat" panose="00000500000000000000"/>
                        </a:rPr>
                        <a:t> a new </a:t>
                      </a:r>
                      <a:r>
                        <a:rPr lang="fr-FR" sz="1800" b="1" kern="1200" dirty="0" err="1">
                          <a:solidFill>
                            <a:srgbClr val="FF0000"/>
                          </a:solidFill>
                          <a:effectLst/>
                          <a:latin typeface="Montserrat" panose="00000500000000000000"/>
                        </a:rPr>
                        <a:t>carabiner</a:t>
                      </a:r>
                      <a:endParaRPr lang="fr-FR" sz="1800" b="1" dirty="0">
                        <a:solidFill>
                          <a:srgbClr val="FF0000"/>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solidFill>
                      <a:schemeClr val="bg1">
                        <a:lumMod val="95000"/>
                      </a:schemeClr>
                    </a:solidFill>
                  </a:tcPr>
                </a:tc>
                <a:extLst>
                  <a:ext uri="{0D108BD9-81ED-4DB2-BD59-A6C34878D82A}">
                    <a16:rowId xmlns:a16="http://schemas.microsoft.com/office/drawing/2014/main" val="10000"/>
                  </a:ext>
                </a:extLst>
              </a:tr>
              <a:tr h="324768">
                <a:tc>
                  <a:txBody>
                    <a:bodyPr/>
                    <a:lstStyle/>
                    <a:p>
                      <a:pPr algn="l">
                        <a:spcBef>
                          <a:spcPts val="600"/>
                        </a:spcBef>
                        <a:spcAft>
                          <a:spcPts val="0"/>
                        </a:spcAft>
                      </a:pPr>
                      <a:r>
                        <a:rPr lang="en-US" sz="1600" b="1" kern="1200" dirty="0">
                          <a:solidFill>
                            <a:schemeClr val="tx1"/>
                          </a:solidFill>
                          <a:effectLst/>
                          <a:latin typeface="Montserrat" panose="00000500000000000000"/>
                        </a:rPr>
                        <a:t>Because… </a:t>
                      </a:r>
                      <a:r>
                        <a:rPr lang="en-US" sz="1200" b="0" i="1" kern="1200" dirty="0">
                          <a:solidFill>
                            <a:schemeClr val="tx1"/>
                          </a:solidFill>
                          <a:effectLst/>
                          <a:latin typeface="Montserrat" panose="00000500000000000000"/>
                        </a:rPr>
                        <a:t>xxx</a:t>
                      </a:r>
                    </a:p>
                    <a:p>
                      <a:pPr algn="l">
                        <a:spcBef>
                          <a:spcPts val="600"/>
                        </a:spcBef>
                        <a:spcAft>
                          <a:spcPts val="0"/>
                        </a:spcAft>
                      </a:pPr>
                      <a:r>
                        <a:rPr lang="fr-FR" sz="1200" b="0" i="1" dirty="0">
                          <a:solidFill>
                            <a:schemeClr val="tx1"/>
                          </a:solidFill>
                          <a:effectLst/>
                          <a:latin typeface="Montserrat" panose="00000500000000000000"/>
                          <a:ea typeface="Times New Roman" panose="02020603050405020304" pitchFamily="18" charset="0"/>
                          <a:cs typeface="Times New Roman" panose="02020603050405020304" pitchFamily="18" charset="0"/>
                        </a:rPr>
                        <a:t> </a:t>
                      </a:r>
                    </a:p>
                    <a:p>
                      <a:pPr algn="l">
                        <a:spcBef>
                          <a:spcPts val="600"/>
                        </a:spcBef>
                        <a:spcAft>
                          <a:spcPts val="0"/>
                        </a:spcAft>
                      </a:pPr>
                      <a:endParaRPr lang="fr-FR" sz="1200" b="0" i="1" dirty="0">
                        <a:solidFill>
                          <a:schemeClr val="tx1"/>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solidFill>
                      <a:schemeClr val="bg1">
                        <a:lumMod val="95000"/>
                      </a:schemeClr>
                    </a:solidFill>
                  </a:tcPr>
                </a:tc>
                <a:extLst>
                  <a:ext uri="{0D108BD9-81ED-4DB2-BD59-A6C34878D82A}">
                    <a16:rowId xmlns:a16="http://schemas.microsoft.com/office/drawing/2014/main" val="10001"/>
                  </a:ext>
                </a:extLst>
              </a:tr>
              <a:tr h="616039">
                <a:tc>
                  <a:txBody>
                    <a:bodyPr/>
                    <a:lstStyle/>
                    <a:p>
                      <a:pPr algn="l">
                        <a:spcBef>
                          <a:spcPts val="600"/>
                        </a:spcBef>
                        <a:spcAft>
                          <a:spcPts val="0"/>
                        </a:spcAft>
                      </a:pPr>
                      <a:r>
                        <a:rPr lang="en-US" sz="1600" b="1" kern="1200" dirty="0">
                          <a:solidFill>
                            <a:schemeClr val="tx1"/>
                          </a:solidFill>
                          <a:effectLst/>
                          <a:latin typeface="Montserrat" panose="00000500000000000000"/>
                        </a:rPr>
                        <a:t>For… </a:t>
                      </a:r>
                      <a:r>
                        <a:rPr lang="en-US" sz="1200" b="1" i="0" kern="1200" dirty="0">
                          <a:solidFill>
                            <a:srgbClr val="0762C3"/>
                          </a:solidFill>
                          <a:effectLst/>
                          <a:latin typeface="Montserrat" panose="00000500000000000000"/>
                        </a:rPr>
                        <a:t>xxx</a:t>
                      </a:r>
                      <a:endParaRPr lang="fr-FR" sz="1200" b="1" i="0" dirty="0">
                        <a:solidFill>
                          <a:srgbClr val="0762C3"/>
                        </a:solidFill>
                        <a:effectLst/>
                        <a:latin typeface="Montserrat" panose="00000500000000000000"/>
                      </a:endParaRPr>
                    </a:p>
                    <a:p>
                      <a:pPr algn="l">
                        <a:spcBef>
                          <a:spcPts val="600"/>
                        </a:spcBef>
                        <a:spcAft>
                          <a:spcPts val="0"/>
                        </a:spcAft>
                      </a:pPr>
                      <a:r>
                        <a:rPr lang="en-US" sz="1200" b="0" kern="1200" dirty="0">
                          <a:solidFill>
                            <a:schemeClr val="tx1"/>
                          </a:solidFill>
                          <a:effectLst/>
                          <a:latin typeface="Montserrat" panose="00000500000000000000"/>
                        </a:rPr>
                        <a:t>This is the </a:t>
                      </a:r>
                      <a:r>
                        <a:rPr lang="en-US" sz="1200" b="1" kern="1200" baseline="0" dirty="0">
                          <a:solidFill>
                            <a:srgbClr val="FF0000"/>
                          </a:solidFill>
                          <a:effectLst/>
                          <a:latin typeface="Montserrat" panose="00000500000000000000"/>
                        </a:rPr>
                        <a:t>i</a:t>
                      </a:r>
                      <a:r>
                        <a:rPr lang="en-US" sz="1200" b="1" kern="1200" dirty="0">
                          <a:solidFill>
                            <a:srgbClr val="FF0000"/>
                          </a:solidFill>
                          <a:effectLst/>
                          <a:latin typeface="Montserrat" panose="00000500000000000000"/>
                        </a:rPr>
                        <a:t>deal goal</a:t>
                      </a:r>
                      <a:r>
                        <a:rPr lang="en-US" sz="1200" b="0" kern="1200" dirty="0">
                          <a:solidFill>
                            <a:schemeClr val="tx1"/>
                          </a:solidFill>
                          <a:effectLst/>
                          <a:latin typeface="Montserrat" panose="00000500000000000000"/>
                        </a:rPr>
                        <a:t>!</a:t>
                      </a:r>
                    </a:p>
                    <a:p>
                      <a:pPr algn="l">
                        <a:spcBef>
                          <a:spcPts val="600"/>
                        </a:spcBef>
                        <a:spcAft>
                          <a:spcPts val="0"/>
                        </a:spcAft>
                      </a:pPr>
                      <a:endParaRPr lang="en-US" sz="1200" b="0" kern="1200" dirty="0">
                        <a:solidFill>
                          <a:schemeClr val="tx1"/>
                        </a:solidFill>
                        <a:effectLst/>
                        <a:latin typeface="Montserrat" panose="00000500000000000000"/>
                      </a:endParaRPr>
                    </a:p>
                  </a:txBody>
                  <a:tcPr marL="49199" marR="49199" marT="0" marB="0">
                    <a:solidFill>
                      <a:schemeClr val="bg1">
                        <a:lumMod val="95000"/>
                      </a:schemeClr>
                    </a:solidFill>
                  </a:tcPr>
                </a:tc>
                <a:extLst>
                  <a:ext uri="{0D108BD9-81ED-4DB2-BD59-A6C34878D82A}">
                    <a16:rowId xmlns:a16="http://schemas.microsoft.com/office/drawing/2014/main" val="10002"/>
                  </a:ext>
                </a:extLst>
              </a:tr>
              <a:tr h="334597">
                <a:tc>
                  <a:txBody>
                    <a:bodyPr/>
                    <a:lstStyle/>
                    <a:p>
                      <a:pPr algn="l">
                        <a:spcBef>
                          <a:spcPts val="600"/>
                        </a:spcBef>
                        <a:spcAft>
                          <a:spcPts val="0"/>
                        </a:spcAft>
                      </a:pPr>
                      <a:r>
                        <a:rPr lang="en-US" sz="1600" b="1" kern="1200" dirty="0">
                          <a:solidFill>
                            <a:schemeClr val="tx1"/>
                          </a:solidFill>
                          <a:effectLst/>
                          <a:latin typeface="Montserrat" panose="00000500000000000000"/>
                        </a:rPr>
                        <a:t>Sustainability</a:t>
                      </a:r>
                      <a:r>
                        <a:rPr lang="en-US" sz="1200" b="0" kern="1200" dirty="0">
                          <a:solidFill>
                            <a:schemeClr val="tx1"/>
                          </a:solidFill>
                          <a:effectLst/>
                          <a:latin typeface="Montserrat" panose="00000500000000000000"/>
                        </a:rPr>
                        <a:t> : </a:t>
                      </a:r>
                      <a:r>
                        <a:rPr lang="en-US" sz="1200" b="1" kern="1200" dirty="0">
                          <a:solidFill>
                            <a:srgbClr val="0762C3"/>
                          </a:solidFill>
                          <a:effectLst/>
                          <a:latin typeface="Montserrat" panose="00000500000000000000"/>
                        </a:rPr>
                        <a:t>xxx</a:t>
                      </a:r>
                    </a:p>
                    <a:p>
                      <a:pPr algn="l">
                        <a:spcBef>
                          <a:spcPts val="600"/>
                        </a:spcBef>
                        <a:spcAft>
                          <a:spcPts val="0"/>
                        </a:spcAft>
                      </a:pPr>
                      <a:endParaRPr lang="fr-FR" sz="1200" b="1" dirty="0">
                        <a:solidFill>
                          <a:srgbClr val="0762C3"/>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solidFill>
                      <a:schemeClr val="bg1">
                        <a:lumMod val="95000"/>
                      </a:schemeClr>
                    </a:solidFill>
                  </a:tcPr>
                </a:tc>
                <a:extLst>
                  <a:ext uri="{0D108BD9-81ED-4DB2-BD59-A6C34878D82A}">
                    <a16:rowId xmlns:a16="http://schemas.microsoft.com/office/drawing/2014/main" val="10003"/>
                  </a:ext>
                </a:extLst>
              </a:tr>
              <a:tr h="543719">
                <a:tc>
                  <a:txBody>
                    <a:bodyPr/>
                    <a:lstStyle/>
                    <a:p>
                      <a:pPr algn="l">
                        <a:spcBef>
                          <a:spcPts val="600"/>
                        </a:spcBef>
                        <a:spcAft>
                          <a:spcPts val="0"/>
                        </a:spcAft>
                      </a:pPr>
                      <a:r>
                        <a:rPr lang="en-US" sz="1600" b="1" kern="1200" dirty="0">
                          <a:solidFill>
                            <a:schemeClr val="tx1"/>
                          </a:solidFill>
                          <a:effectLst/>
                          <a:latin typeface="Montserrat" panose="00000500000000000000"/>
                        </a:rPr>
                        <a:t>Competencies</a:t>
                      </a:r>
                      <a:r>
                        <a:rPr lang="en-US" sz="1600" b="1" kern="1200" baseline="0" dirty="0">
                          <a:solidFill>
                            <a:schemeClr val="tx1"/>
                          </a:solidFill>
                          <a:effectLst/>
                          <a:latin typeface="Montserrat" panose="00000500000000000000"/>
                        </a:rPr>
                        <a:t> and knowledge</a:t>
                      </a:r>
                      <a:r>
                        <a:rPr lang="en-US" sz="1600" b="1" kern="1200" dirty="0">
                          <a:solidFill>
                            <a:schemeClr val="tx1"/>
                          </a:solidFill>
                          <a:effectLst/>
                          <a:latin typeface="Montserrat" panose="00000500000000000000"/>
                        </a:rPr>
                        <a:t> </a:t>
                      </a:r>
                    </a:p>
                    <a:p>
                      <a:pPr algn="l">
                        <a:spcBef>
                          <a:spcPts val="600"/>
                        </a:spcBef>
                        <a:spcAft>
                          <a:spcPts val="0"/>
                        </a:spcAft>
                      </a:pPr>
                      <a:r>
                        <a:rPr lang="en-US" sz="1200" b="1" kern="1200" dirty="0">
                          <a:solidFill>
                            <a:srgbClr val="0762C3"/>
                          </a:solidFill>
                          <a:effectLst/>
                          <a:latin typeface="Montserrat" panose="00000500000000000000"/>
                        </a:rPr>
                        <a:t>x lots of study </a:t>
                      </a:r>
                      <a:r>
                        <a:rPr lang="en-US" sz="1200" b="0" kern="1200" dirty="0">
                          <a:solidFill>
                            <a:srgbClr val="0762C3"/>
                          </a:solidFill>
                          <a:effectLst/>
                          <a:latin typeface="Montserrat" panose="00000500000000000000"/>
                        </a:rPr>
                        <a:t>can be performed… </a:t>
                      </a:r>
                      <a:r>
                        <a:rPr lang="en-US" sz="1200" b="0" kern="1200" dirty="0" err="1">
                          <a:solidFill>
                            <a:srgbClr val="0762C3"/>
                          </a:solidFill>
                          <a:effectLst/>
                          <a:latin typeface="Montserrat" panose="00000500000000000000"/>
                        </a:rPr>
                        <a:t>xxxx</a:t>
                      </a:r>
                      <a:endParaRPr lang="en-US" sz="1200" b="0" kern="1200" dirty="0">
                        <a:solidFill>
                          <a:srgbClr val="0762C3"/>
                        </a:solidFill>
                        <a:effectLst/>
                        <a:latin typeface="Montserrat" panose="00000500000000000000"/>
                      </a:endParaRPr>
                    </a:p>
                    <a:p>
                      <a:pPr algn="l">
                        <a:spcBef>
                          <a:spcPts val="600"/>
                        </a:spcBef>
                        <a:spcAft>
                          <a:spcPts val="0"/>
                        </a:spcAft>
                      </a:pPr>
                      <a:endParaRPr lang="en-US" sz="1200" b="0" kern="1200" dirty="0">
                        <a:solidFill>
                          <a:srgbClr val="0762C3"/>
                        </a:solidFill>
                        <a:effectLst/>
                        <a:latin typeface="Montserrat" panose="00000500000000000000"/>
                        <a:ea typeface="Times New Roman" panose="02020603050405020304" pitchFamily="18" charset="0"/>
                        <a:cs typeface="Times New Roman" panose="02020603050405020304" pitchFamily="18" charset="0"/>
                      </a:endParaRPr>
                    </a:p>
                    <a:p>
                      <a:pPr algn="l">
                        <a:spcBef>
                          <a:spcPts val="600"/>
                        </a:spcBef>
                        <a:spcAft>
                          <a:spcPts val="0"/>
                        </a:spcAft>
                      </a:pPr>
                      <a:endParaRPr lang="fr-FR" sz="1200" b="0" dirty="0">
                        <a:solidFill>
                          <a:srgbClr val="0762C3"/>
                        </a:solidFill>
                        <a:effectLst/>
                        <a:latin typeface="Montserrat" panose="00000500000000000000"/>
                        <a:ea typeface="Times New Roman" panose="02020603050405020304" pitchFamily="18" charset="0"/>
                        <a:cs typeface="Times New Roman" panose="02020603050405020304" pitchFamily="18" charset="0"/>
                      </a:endParaRPr>
                    </a:p>
                  </a:txBody>
                  <a:tcPr marL="49199" marR="49199" marT="0" marB="0">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0961" y="924026"/>
            <a:ext cx="2598232" cy="2598232"/>
          </a:xfrm>
          <a:prstGeom prst="rect">
            <a:avLst/>
          </a:prstGeom>
        </p:spPr>
      </p:pic>
      <p:pic>
        <p:nvPicPr>
          <p:cNvPr id="8" name="Image 7"/>
          <p:cNvPicPr>
            <a:picLocks noChangeAspect="1"/>
          </p:cNvPicPr>
          <p:nvPr/>
        </p:nvPicPr>
        <p:blipFill>
          <a:blip r:embed="rId3"/>
          <a:stretch>
            <a:fillRect/>
          </a:stretch>
        </p:blipFill>
        <p:spPr>
          <a:xfrm>
            <a:off x="9796002" y="3722732"/>
            <a:ext cx="1595900" cy="2461600"/>
          </a:xfrm>
          <a:prstGeom prst="rect">
            <a:avLst/>
          </a:prstGeom>
        </p:spPr>
      </p:pic>
    </p:spTree>
    <p:extLst>
      <p:ext uri="{BB962C8B-B14F-4D97-AF65-F5344CB8AC3E}">
        <p14:creationId xmlns:p14="http://schemas.microsoft.com/office/powerpoint/2010/main" val="141579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nvGraphicFramePr>
        <p:xfrm>
          <a:off x="3153245" y="1862431"/>
          <a:ext cx="1304603" cy="4224472"/>
        </p:xfrm>
        <a:graphic>
          <a:graphicData uri="http://schemas.openxmlformats.org/drawingml/2006/table">
            <a:tbl>
              <a:tblPr firstRow="1" firstCol="1" bandRow="1">
                <a:tableStyleId>{5C22544A-7EE6-4342-B048-85BDC9FD1C3A}</a:tableStyleId>
              </a:tblPr>
              <a:tblGrid>
                <a:gridCol w="1304603">
                  <a:extLst>
                    <a:ext uri="{9D8B030D-6E8A-4147-A177-3AD203B41FA5}">
                      <a16:colId xmlns:a16="http://schemas.microsoft.com/office/drawing/2014/main" val="20000"/>
                    </a:ext>
                  </a:extLst>
                </a:gridCol>
              </a:tblGrid>
              <a:tr h="400226">
                <a:tc>
                  <a:txBody>
                    <a:bodyPr/>
                    <a:lstStyle/>
                    <a:p>
                      <a:pPr>
                        <a:spcAft>
                          <a:spcPts val="0"/>
                        </a:spcAft>
                      </a:pPr>
                      <a:r>
                        <a:rPr lang="fr-FR" sz="1200" kern="1200" dirty="0" err="1">
                          <a:solidFill>
                            <a:schemeClr val="tx1"/>
                          </a:solidFill>
                          <a:effectLst/>
                          <a:latin typeface="Montserrat"/>
                        </a:rPr>
                        <a:t>Spontaneous</a:t>
                      </a:r>
                      <a:r>
                        <a:rPr lang="fr-FR" sz="1200" kern="1200" dirty="0">
                          <a:solidFill>
                            <a:schemeClr val="tx1"/>
                          </a:solidFill>
                          <a:effectLst/>
                          <a:latin typeface="Montserrat"/>
                        </a:rPr>
                        <a:t> </a:t>
                      </a:r>
                      <a:r>
                        <a:rPr lang="fr-FR" sz="1200" kern="1200" dirty="0" err="1">
                          <a:solidFill>
                            <a:schemeClr val="tx1"/>
                          </a:solidFill>
                          <a:effectLst/>
                          <a:latin typeface="Montserrat"/>
                        </a:rPr>
                        <a:t>answer</a:t>
                      </a:r>
                      <a:endParaRPr lang="fr-FR" sz="1200" dirty="0">
                        <a:solidFill>
                          <a:schemeClr val="tx1"/>
                        </a:solidFill>
                        <a:effectLst/>
                        <a:latin typeface="Montserrat"/>
                      </a:endParaRPr>
                    </a:p>
                  </a:txBody>
                  <a:tcPr marL="61912" marR="61912" marT="0" marB="0"/>
                </a:tc>
                <a:extLst>
                  <a:ext uri="{0D108BD9-81ED-4DB2-BD59-A6C34878D82A}">
                    <a16:rowId xmlns:a16="http://schemas.microsoft.com/office/drawing/2014/main" val="10000"/>
                  </a:ext>
                </a:extLst>
              </a:tr>
              <a:tr h="564652">
                <a:tc>
                  <a:txBody>
                    <a:bodyPr/>
                    <a:lstStyle/>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rgbClr val="0762C3"/>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tc>
                <a:extLst>
                  <a:ext uri="{0D108BD9-81ED-4DB2-BD59-A6C34878D82A}">
                    <a16:rowId xmlns:a16="http://schemas.microsoft.com/office/drawing/2014/main" val="10001"/>
                  </a:ext>
                </a:extLst>
              </a:tr>
              <a:tr h="421905">
                <a:tc>
                  <a:txBody>
                    <a:bodyPr/>
                    <a:lstStyle/>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rgbClr val="0762C3"/>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tc>
                <a:extLst>
                  <a:ext uri="{0D108BD9-81ED-4DB2-BD59-A6C34878D82A}">
                    <a16:rowId xmlns:a16="http://schemas.microsoft.com/office/drawing/2014/main" val="10002"/>
                  </a:ext>
                </a:extLst>
              </a:tr>
              <a:tr h="56465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rgbClr val="0762C3"/>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tc>
                <a:extLst>
                  <a:ext uri="{0D108BD9-81ED-4DB2-BD59-A6C34878D82A}">
                    <a16:rowId xmlns:a16="http://schemas.microsoft.com/office/drawing/2014/main" val="10003"/>
                  </a:ext>
                </a:extLst>
              </a:tr>
              <a:tr h="27915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rgbClr val="0762C3"/>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tc>
                <a:extLst>
                  <a:ext uri="{0D108BD9-81ED-4DB2-BD59-A6C34878D82A}">
                    <a16:rowId xmlns:a16="http://schemas.microsoft.com/office/drawing/2014/main" val="10004"/>
                  </a:ext>
                </a:extLst>
              </a:tr>
              <a:tr h="27915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tc>
                <a:extLst>
                  <a:ext uri="{0D108BD9-81ED-4DB2-BD59-A6C34878D82A}">
                    <a16:rowId xmlns:a16="http://schemas.microsoft.com/office/drawing/2014/main" val="10005"/>
                  </a:ext>
                </a:extLst>
              </a:tr>
              <a:tr h="564652">
                <a:tc>
                  <a:txBody>
                    <a:bodyPr/>
                    <a:lstStyle/>
                    <a:p>
                      <a:pPr>
                        <a:lnSpc>
                          <a:spcPct val="107000"/>
                        </a:lnSpc>
                        <a:spcAft>
                          <a:spcPts val="0"/>
                        </a:spcAft>
                      </a:pPr>
                      <a:endParaRPr lang="fr-FR" sz="800" b="0" i="1" dirty="0">
                        <a:solidFill>
                          <a:schemeClr val="tx1"/>
                        </a:solidFill>
                        <a:effectLst/>
                        <a:latin typeface="Montserrat"/>
                      </a:endParaRPr>
                    </a:p>
                  </a:txBody>
                  <a:tcPr marL="61912" marR="61912" marT="0" marB="0"/>
                </a:tc>
                <a:extLst>
                  <a:ext uri="{0D108BD9-81ED-4DB2-BD59-A6C34878D82A}">
                    <a16:rowId xmlns:a16="http://schemas.microsoft.com/office/drawing/2014/main" val="10006"/>
                  </a:ext>
                </a:extLst>
              </a:tr>
            </a:tbl>
          </a:graphicData>
        </a:graphic>
      </p:graphicFrame>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305314" y="49707"/>
            <a:ext cx="11647200" cy="652466"/>
          </a:xfrm>
        </p:spPr>
        <p:txBody>
          <a:bodyPr/>
          <a:lstStyle/>
          <a:p>
            <a:r>
              <a:rPr lang="fr-FR" sz="3200" dirty="0" err="1"/>
              <a:t>Reframing</a:t>
            </a:r>
            <a:r>
              <a:rPr lang="fr-FR" sz="3200" dirty="0"/>
              <a:t> by the </a:t>
            </a:r>
            <a:r>
              <a:rPr lang="fr-FR" sz="3200" dirty="0" err="1"/>
              <a:t>problems</a:t>
            </a:r>
            <a:r>
              <a:rPr lang="fr-FR" sz="3200" dirty="0"/>
              <a:t>/</a:t>
            </a:r>
            <a:r>
              <a:rPr lang="fr-FR" sz="3200" dirty="0" err="1"/>
              <a:t>needs</a:t>
            </a:r>
            <a:r>
              <a:rPr lang="fr-FR" sz="3200" dirty="0"/>
              <a:t>: </a:t>
            </a:r>
            <a:r>
              <a:rPr lang="fr-FR" sz="2800" b="0" dirty="0"/>
              <a:t>For </a:t>
            </a:r>
            <a:r>
              <a:rPr lang="fr-FR" sz="2800" b="0" dirty="0" err="1"/>
              <a:t>What</a:t>
            </a:r>
            <a:r>
              <a:rPr lang="fr-FR" sz="2800" b="0" dirty="0"/>
              <a:t> </a:t>
            </a:r>
            <a:r>
              <a:rPr lang="fr-FR" sz="2800" b="0" dirty="0" err="1"/>
              <a:t>Purpose</a:t>
            </a:r>
            <a:r>
              <a:rPr lang="fr-FR" sz="2800" b="0" dirty="0"/>
              <a:t>?</a:t>
            </a:r>
            <a:endParaRPr lang="fr-FR" sz="3200" b="0" dirty="0"/>
          </a:p>
        </p:txBody>
      </p:sp>
      <p:sp>
        <p:nvSpPr>
          <p:cNvPr id="45" name="Espace réservé du contenu 3"/>
          <p:cNvSpPr>
            <a:spLocks noGrp="1"/>
          </p:cNvSpPr>
          <p:nvPr>
            <p:ph idx="1"/>
          </p:nvPr>
        </p:nvSpPr>
        <p:spPr>
          <a:xfrm>
            <a:off x="272657" y="683621"/>
            <a:ext cx="4925228" cy="968200"/>
          </a:xfrm>
        </p:spPr>
        <p:txBody>
          <a:bodyPr/>
          <a:lstStyle/>
          <a:p>
            <a:pPr marL="0" indent="0">
              <a:buNone/>
            </a:pPr>
            <a:r>
              <a:rPr lang="en-US" sz="1800" dirty="0"/>
              <a:t>To know if your formulation of the ideal goal (For What Purpose) is </a:t>
            </a:r>
            <a:r>
              <a:rPr lang="en-US" sz="1800" b="1" dirty="0"/>
              <a:t>good enough</a:t>
            </a:r>
            <a:r>
              <a:rPr lang="en-US" sz="1800" dirty="0"/>
              <a:t>, build a </a:t>
            </a:r>
            <a:r>
              <a:rPr lang="en-US" sz="1800" b="1" dirty="0"/>
              <a:t>purpose consolidation table</a:t>
            </a:r>
            <a:r>
              <a:rPr lang="en-US" sz="1800" dirty="0"/>
              <a:t>.</a:t>
            </a:r>
            <a:endParaRPr lang="fr-FR" sz="1800" dirty="0"/>
          </a:p>
        </p:txBody>
      </p:sp>
      <p:sp>
        <p:nvSpPr>
          <p:cNvPr id="47" name="Rectangle 46"/>
          <p:cNvSpPr/>
          <p:nvPr/>
        </p:nvSpPr>
        <p:spPr>
          <a:xfrm>
            <a:off x="4598588" y="6127560"/>
            <a:ext cx="3546164" cy="40011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ontserrat"/>
                <a:ea typeface="+mn-ea"/>
                <a:cs typeface="+mn-cs"/>
              </a:rPr>
              <a:t>Purpose consolidation table</a:t>
            </a:r>
          </a:p>
        </p:txBody>
      </p:sp>
      <p:sp>
        <p:nvSpPr>
          <p:cNvPr id="5" name="Rectangle 4"/>
          <p:cNvSpPr/>
          <p:nvPr/>
        </p:nvSpPr>
        <p:spPr>
          <a:xfrm>
            <a:off x="115222" y="3123659"/>
            <a:ext cx="2632237" cy="101566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2000" b="1" i="1" u="none" strike="noStrike" kern="1200" cap="none" spc="0" normalizeH="0" baseline="0" noProof="0" dirty="0">
                <a:ln>
                  <a:noFill/>
                </a:ln>
                <a:solidFill>
                  <a:srgbClr val="000000"/>
                </a:solidFill>
                <a:effectLst/>
                <a:uLnTx/>
                <a:uFillTx/>
                <a:latin typeface="Calibri" panose="020F0502020204030204"/>
                <a:ea typeface="+mn-ea"/>
                <a:cs typeface="+mn-cs"/>
              </a:rPr>
              <a:t>For What Purpose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do we need a computer mouse?</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e 11"/>
          <p:cNvGrpSpPr/>
          <p:nvPr/>
        </p:nvGrpSpPr>
        <p:grpSpPr>
          <a:xfrm>
            <a:off x="537692" y="2437353"/>
            <a:ext cx="2475236" cy="3624037"/>
            <a:chOff x="537692" y="2241408"/>
            <a:chExt cx="2475236" cy="3624037"/>
          </a:xfrm>
        </p:grpSpPr>
        <p:pic>
          <p:nvPicPr>
            <p:cNvPr id="20" name="Image 19"/>
            <p:cNvPicPr>
              <a:picLocks noChangeAspect="1"/>
            </p:cNvPicPr>
            <p:nvPr/>
          </p:nvPicPr>
          <p:blipFill>
            <a:blip r:embed="rId3"/>
            <a:stretch>
              <a:fillRect/>
            </a:stretch>
          </p:blipFill>
          <p:spPr>
            <a:xfrm>
              <a:off x="537692" y="4327069"/>
              <a:ext cx="422172" cy="431990"/>
            </a:xfrm>
            <a:prstGeom prst="rect">
              <a:avLst/>
            </a:prstGeom>
          </p:spPr>
        </p:pic>
        <p:sp>
          <p:nvSpPr>
            <p:cNvPr id="7" name="Accolade ouvrante 6"/>
            <p:cNvSpPr/>
            <p:nvPr/>
          </p:nvSpPr>
          <p:spPr>
            <a:xfrm>
              <a:off x="2632237" y="2241408"/>
              <a:ext cx="380691" cy="3624037"/>
            </a:xfrm>
            <a:prstGeom prst="lef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929182" y="4300071"/>
              <a:ext cx="19922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Propose several alternative answers</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e 12"/>
          <p:cNvGrpSpPr/>
          <p:nvPr/>
        </p:nvGrpSpPr>
        <p:grpSpPr>
          <a:xfrm>
            <a:off x="4584237" y="1028549"/>
            <a:ext cx="5224140" cy="783984"/>
            <a:chOff x="4584237" y="832604"/>
            <a:chExt cx="5224140" cy="783984"/>
          </a:xfrm>
        </p:grpSpPr>
        <p:pic>
          <p:nvPicPr>
            <p:cNvPr id="21" name="Image 20"/>
            <p:cNvPicPr>
              <a:picLocks noChangeAspect="1"/>
            </p:cNvPicPr>
            <p:nvPr/>
          </p:nvPicPr>
          <p:blipFill>
            <a:blip r:embed="rId4"/>
            <a:stretch>
              <a:fillRect/>
            </a:stretch>
          </p:blipFill>
          <p:spPr>
            <a:xfrm>
              <a:off x="5102091" y="832604"/>
              <a:ext cx="446717" cy="434445"/>
            </a:xfrm>
            <a:prstGeom prst="rect">
              <a:avLst/>
            </a:prstGeom>
          </p:spPr>
        </p:pic>
        <p:sp>
          <p:nvSpPr>
            <p:cNvPr id="9" name="Rectangle 8"/>
            <p:cNvSpPr/>
            <p:nvPr/>
          </p:nvSpPr>
          <p:spPr>
            <a:xfrm>
              <a:off x="5654320" y="846942"/>
              <a:ext cx="415405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For each of the alternative answers, propose other solutions that meet this goal. </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Accolade ouvrante 9"/>
            <p:cNvSpPr/>
            <p:nvPr/>
          </p:nvSpPr>
          <p:spPr>
            <a:xfrm rot="5400000">
              <a:off x="5375360" y="511138"/>
              <a:ext cx="314327" cy="1896574"/>
            </a:xfrm>
            <a:prstGeom prst="lef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e 13"/>
          <p:cNvGrpSpPr/>
          <p:nvPr/>
        </p:nvGrpSpPr>
        <p:grpSpPr>
          <a:xfrm>
            <a:off x="9776004" y="2428185"/>
            <a:ext cx="2499457" cy="3663907"/>
            <a:chOff x="9776004" y="2232240"/>
            <a:chExt cx="2499457" cy="3663907"/>
          </a:xfrm>
        </p:grpSpPr>
        <p:pic>
          <p:nvPicPr>
            <p:cNvPr id="22" name="Image 21"/>
            <p:cNvPicPr>
              <a:picLocks noChangeAspect="1"/>
            </p:cNvPicPr>
            <p:nvPr/>
          </p:nvPicPr>
          <p:blipFill>
            <a:blip r:embed="rId5"/>
            <a:stretch>
              <a:fillRect/>
            </a:stretch>
          </p:blipFill>
          <p:spPr>
            <a:xfrm>
              <a:off x="10268139" y="2889213"/>
              <a:ext cx="446717" cy="434445"/>
            </a:xfrm>
            <a:prstGeom prst="rect">
              <a:avLst/>
            </a:prstGeom>
          </p:spPr>
        </p:pic>
        <p:sp>
          <p:nvSpPr>
            <p:cNvPr id="11" name="Rectangle 10"/>
            <p:cNvSpPr/>
            <p:nvPr/>
          </p:nvSpPr>
          <p:spPr>
            <a:xfrm>
              <a:off x="10228098" y="3251769"/>
              <a:ext cx="204736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Notice that your formulation is either too weak because it covers too many goals or, conversely, too specific. </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Accolade ouvrante 35"/>
            <p:cNvSpPr/>
            <p:nvPr/>
          </p:nvSpPr>
          <p:spPr>
            <a:xfrm flipH="1">
              <a:off x="9776004" y="2232240"/>
              <a:ext cx="715494" cy="3663907"/>
            </a:xfrm>
            <a:prstGeom prst="lef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23" name="Tableau 22"/>
          <p:cNvGraphicFramePr>
            <a:graphicFrameLocks noGrp="1"/>
          </p:cNvGraphicFramePr>
          <p:nvPr/>
        </p:nvGraphicFramePr>
        <p:xfrm>
          <a:off x="4496370" y="1892032"/>
          <a:ext cx="2073432" cy="4209070"/>
        </p:xfrm>
        <a:graphic>
          <a:graphicData uri="http://schemas.openxmlformats.org/drawingml/2006/table">
            <a:tbl>
              <a:tblPr firstRow="1" firstCol="1" bandRow="1">
                <a:tableStyleId>{5C22544A-7EE6-4342-B048-85BDC9FD1C3A}</a:tableStyleId>
              </a:tblPr>
              <a:tblGrid>
                <a:gridCol w="2073432">
                  <a:extLst>
                    <a:ext uri="{9D8B030D-6E8A-4147-A177-3AD203B41FA5}">
                      <a16:colId xmlns:a16="http://schemas.microsoft.com/office/drawing/2014/main" val="20001"/>
                    </a:ext>
                  </a:extLst>
                </a:gridCol>
              </a:tblGrid>
              <a:tr h="396196">
                <a:tc>
                  <a:txBody>
                    <a:bodyPr/>
                    <a:lstStyle/>
                    <a:p>
                      <a:pPr>
                        <a:spcAft>
                          <a:spcPts val="0"/>
                        </a:spcAft>
                      </a:pPr>
                      <a:r>
                        <a:rPr lang="en-US" sz="1200" kern="1200" dirty="0">
                          <a:solidFill>
                            <a:schemeClr val="tx1"/>
                          </a:solidFill>
                          <a:effectLst/>
                          <a:latin typeface="Montserrat"/>
                        </a:rPr>
                        <a:t>Other solution responding to this need</a:t>
                      </a:r>
                      <a:endParaRPr lang="fr-FR" sz="1200" dirty="0">
                        <a:solidFill>
                          <a:schemeClr val="tx1"/>
                        </a:solidFill>
                        <a:effectLst/>
                        <a:latin typeface="Montserrat"/>
                        <a:ea typeface="Times New Roman" panose="02020603050405020304" pitchFamily="18" charset="0"/>
                        <a:cs typeface="Times New Roman" panose="02020603050405020304" pitchFamily="18" charset="0"/>
                      </a:endParaRPr>
                    </a:p>
                  </a:txBody>
                  <a:tcPr marL="61912" marR="61912" marT="0" marB="0"/>
                </a:tc>
                <a:extLst>
                  <a:ext uri="{0D108BD9-81ED-4DB2-BD59-A6C34878D82A}">
                    <a16:rowId xmlns:a16="http://schemas.microsoft.com/office/drawing/2014/main" val="10000"/>
                  </a:ext>
                </a:extLst>
              </a:tr>
              <a:tr h="760676">
                <a:tc>
                  <a:txBody>
                    <a:bodyPr/>
                    <a:lstStyle/>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solidFill>
                      <a:schemeClr val="bg1">
                        <a:lumMod val="95000"/>
                      </a:schemeClr>
                    </a:solidFill>
                  </a:tcPr>
                </a:tc>
                <a:extLst>
                  <a:ext uri="{0D108BD9-81ED-4DB2-BD59-A6C34878D82A}">
                    <a16:rowId xmlns:a16="http://schemas.microsoft.com/office/drawing/2014/main" val="10001"/>
                  </a:ext>
                </a:extLst>
              </a:tr>
              <a:tr h="760676">
                <a:tc>
                  <a:txBody>
                    <a:bodyPr/>
                    <a:lstStyle/>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solidFill>
                      <a:schemeClr val="bg1">
                        <a:lumMod val="95000"/>
                      </a:schemeClr>
                    </a:solidFill>
                  </a:tcPr>
                </a:tc>
                <a:extLst>
                  <a:ext uri="{0D108BD9-81ED-4DB2-BD59-A6C34878D82A}">
                    <a16:rowId xmlns:a16="http://schemas.microsoft.com/office/drawing/2014/main" val="10002"/>
                  </a:ext>
                </a:extLst>
              </a:tr>
              <a:tr h="55896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rgbClr val="0762C3"/>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solidFill>
                      <a:schemeClr val="bg1">
                        <a:lumMod val="95000"/>
                      </a:schemeClr>
                    </a:solidFill>
                  </a:tcPr>
                </a:tc>
                <a:extLst>
                  <a:ext uri="{0D108BD9-81ED-4DB2-BD59-A6C34878D82A}">
                    <a16:rowId xmlns:a16="http://schemas.microsoft.com/office/drawing/2014/main" val="10003"/>
                  </a:ext>
                </a:extLst>
              </a:tr>
              <a:tr h="56694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solidFill>
                      <a:schemeClr val="bg1">
                        <a:lumMod val="95000"/>
                      </a:schemeClr>
                    </a:solidFill>
                  </a:tcPr>
                </a:tc>
                <a:extLst>
                  <a:ext uri="{0D108BD9-81ED-4DB2-BD59-A6C34878D82A}">
                    <a16:rowId xmlns:a16="http://schemas.microsoft.com/office/drawing/2014/main" val="10004"/>
                  </a:ext>
                </a:extLst>
              </a:tr>
              <a:tr h="56694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solidFill>
                      <a:schemeClr val="bg1">
                        <a:lumMod val="95000"/>
                      </a:schemeClr>
                    </a:solidFill>
                  </a:tcPr>
                </a:tc>
                <a:extLst>
                  <a:ext uri="{0D108BD9-81ED-4DB2-BD59-A6C34878D82A}">
                    <a16:rowId xmlns:a16="http://schemas.microsoft.com/office/drawing/2014/main" val="10005"/>
                  </a:ext>
                </a:extLst>
              </a:tr>
              <a:tr h="558966">
                <a:tc>
                  <a:txBody>
                    <a:bodyPr/>
                    <a:lstStyle/>
                    <a:p>
                      <a:pPr>
                        <a:lnSpc>
                          <a:spcPct val="107000"/>
                        </a:lnSpc>
                        <a:spcAft>
                          <a:spcPts val="0"/>
                        </a:spcAft>
                      </a:pPr>
                      <a:endParaRPr lang="fr-FR" sz="1200" b="0" i="1"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solidFill>
                      <a:schemeClr val="bg1">
                        <a:lumMod val="95000"/>
                      </a:schemeClr>
                    </a:solidFill>
                  </a:tcPr>
                </a:tc>
                <a:extLst>
                  <a:ext uri="{0D108BD9-81ED-4DB2-BD59-A6C34878D82A}">
                    <a16:rowId xmlns:a16="http://schemas.microsoft.com/office/drawing/2014/main" val="10006"/>
                  </a:ext>
                </a:extLst>
              </a:tr>
            </a:tbl>
          </a:graphicData>
        </a:graphic>
      </p:graphicFrame>
      <p:graphicFrame>
        <p:nvGraphicFramePr>
          <p:cNvPr id="24" name="Tableau 23"/>
          <p:cNvGraphicFramePr>
            <a:graphicFrameLocks noGrp="1"/>
          </p:cNvGraphicFramePr>
          <p:nvPr/>
        </p:nvGraphicFramePr>
        <p:xfrm>
          <a:off x="6648463" y="1885682"/>
          <a:ext cx="3277097" cy="4224472"/>
        </p:xfrm>
        <a:graphic>
          <a:graphicData uri="http://schemas.openxmlformats.org/drawingml/2006/table">
            <a:tbl>
              <a:tblPr firstRow="1" firstCol="1" bandRow="1">
                <a:tableStyleId>{5C22544A-7EE6-4342-B048-85BDC9FD1C3A}</a:tableStyleId>
              </a:tblPr>
              <a:tblGrid>
                <a:gridCol w="3277097">
                  <a:extLst>
                    <a:ext uri="{9D8B030D-6E8A-4147-A177-3AD203B41FA5}">
                      <a16:colId xmlns:a16="http://schemas.microsoft.com/office/drawing/2014/main" val="20002"/>
                    </a:ext>
                  </a:extLst>
                </a:gridCol>
              </a:tblGrid>
              <a:tr h="400226">
                <a:tc>
                  <a:txBody>
                    <a:bodyPr/>
                    <a:lstStyle/>
                    <a:p>
                      <a:pPr>
                        <a:spcAft>
                          <a:spcPts val="0"/>
                        </a:spcAft>
                      </a:pPr>
                      <a:r>
                        <a:rPr lang="fr-FR" sz="1200" kern="1200" dirty="0" err="1">
                          <a:solidFill>
                            <a:schemeClr val="tx1"/>
                          </a:solidFill>
                          <a:effectLst/>
                          <a:latin typeface="Montserrat"/>
                        </a:rPr>
                        <a:t>Comments</a:t>
                      </a:r>
                      <a:r>
                        <a:rPr lang="fr-FR" sz="1200" kern="1200" dirty="0">
                          <a:solidFill>
                            <a:schemeClr val="tx1"/>
                          </a:solidFill>
                          <a:effectLst/>
                          <a:latin typeface="Montserrat"/>
                        </a:rPr>
                        <a:t> and golden </a:t>
                      </a:r>
                      <a:r>
                        <a:rPr lang="fr-FR" sz="1200" kern="1200" dirty="0" err="1">
                          <a:solidFill>
                            <a:schemeClr val="tx1"/>
                          </a:solidFill>
                          <a:effectLst/>
                          <a:latin typeface="Montserrat"/>
                        </a:rPr>
                        <a:t>rules</a:t>
                      </a:r>
                      <a:endParaRPr lang="fr-FR" sz="1200" dirty="0">
                        <a:solidFill>
                          <a:schemeClr val="tx1"/>
                        </a:solidFill>
                        <a:effectLst/>
                        <a:latin typeface="Montserrat"/>
                        <a:ea typeface="Times New Roman" panose="02020603050405020304" pitchFamily="18" charset="0"/>
                        <a:cs typeface="Times New Roman" panose="02020603050405020304" pitchFamily="18" charset="0"/>
                      </a:endParaRPr>
                    </a:p>
                  </a:txBody>
                  <a:tcPr marL="61912" marR="61912" marT="0" marB="0"/>
                </a:tc>
                <a:extLst>
                  <a:ext uri="{0D108BD9-81ED-4DB2-BD59-A6C34878D82A}">
                    <a16:rowId xmlns:a16="http://schemas.microsoft.com/office/drawing/2014/main" val="10000"/>
                  </a:ext>
                </a:extLst>
              </a:tr>
              <a:tr h="564652">
                <a:tc>
                  <a:txBody>
                    <a:bodyPr/>
                    <a:lstStyle/>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tc>
                <a:extLst>
                  <a:ext uri="{0D108BD9-81ED-4DB2-BD59-A6C34878D82A}">
                    <a16:rowId xmlns:a16="http://schemas.microsoft.com/office/drawing/2014/main" val="10001"/>
                  </a:ext>
                </a:extLst>
              </a:tr>
              <a:tr h="421905">
                <a:tc>
                  <a:txBody>
                    <a:bodyPr/>
                    <a:lstStyle/>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tc>
                <a:extLst>
                  <a:ext uri="{0D108BD9-81ED-4DB2-BD59-A6C34878D82A}">
                    <a16:rowId xmlns:a16="http://schemas.microsoft.com/office/drawing/2014/main" val="10002"/>
                  </a:ext>
                </a:extLst>
              </a:tr>
              <a:tr h="56465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rgbClr val="0762C3"/>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tc>
                <a:extLst>
                  <a:ext uri="{0D108BD9-81ED-4DB2-BD59-A6C34878D82A}">
                    <a16:rowId xmlns:a16="http://schemas.microsoft.com/office/drawing/2014/main" val="10003"/>
                  </a:ext>
                </a:extLst>
              </a:tr>
              <a:tr h="27915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i="1" dirty="0">
                        <a:solidFill>
                          <a:srgbClr val="0762C3"/>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tc>
                <a:extLst>
                  <a:ext uri="{0D108BD9-81ED-4DB2-BD59-A6C34878D82A}">
                    <a16:rowId xmlns:a16="http://schemas.microsoft.com/office/drawing/2014/main" val="10004"/>
                  </a:ext>
                </a:extLst>
              </a:tr>
              <a:tr h="27915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200" b="0" i="1" dirty="0" err="1">
                          <a:solidFill>
                            <a:srgbClr val="0762C3"/>
                          </a:solidFill>
                          <a:effectLst/>
                          <a:latin typeface="Montserrat"/>
                          <a:ea typeface="Calibri" panose="020F0502020204030204" pitchFamily="34" charset="0"/>
                          <a:cs typeface="Times New Roman" panose="02020603050405020304" pitchFamily="18" charset="0"/>
                        </a:rPr>
                        <a:t>xxxx</a:t>
                      </a: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tc>
                <a:extLst>
                  <a:ext uri="{0D108BD9-81ED-4DB2-BD59-A6C34878D82A}">
                    <a16:rowId xmlns:a16="http://schemas.microsoft.com/office/drawing/2014/main" val="10005"/>
                  </a:ext>
                </a:extLst>
              </a:tr>
              <a:tr h="564652">
                <a:tc>
                  <a:txBody>
                    <a:bodyPr/>
                    <a:lstStyle/>
                    <a:p>
                      <a:pPr>
                        <a:lnSpc>
                          <a:spcPct val="107000"/>
                        </a:lnSpc>
                        <a:spcAft>
                          <a:spcPts val="0"/>
                        </a:spcAft>
                      </a:pPr>
                      <a:endParaRPr lang="fr-FR" sz="1200" b="0" dirty="0">
                        <a:solidFill>
                          <a:schemeClr val="tx1"/>
                        </a:solidFill>
                        <a:effectLst/>
                        <a:latin typeface="Montserrat"/>
                        <a:ea typeface="Calibri" panose="020F0502020204030204" pitchFamily="34" charset="0"/>
                        <a:cs typeface="Times New Roman" panose="02020603050405020304" pitchFamily="18" charset="0"/>
                      </a:endParaRPr>
                    </a:p>
                  </a:txBody>
                  <a:tcPr marL="61912" marR="61912" marT="0" marB="0"/>
                </a:tc>
                <a:extLst>
                  <a:ext uri="{0D108BD9-81ED-4DB2-BD59-A6C34878D82A}">
                    <a16:rowId xmlns:a16="http://schemas.microsoft.com/office/drawing/2014/main" val="10006"/>
                  </a:ext>
                </a:extLst>
              </a:tr>
            </a:tbl>
          </a:graphicData>
        </a:graphic>
      </p:graphicFrame>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625" y="1722302"/>
            <a:ext cx="1939254" cy="1335838"/>
          </a:xfrm>
          <a:prstGeom prst="rect">
            <a:avLst/>
          </a:prstGeom>
        </p:spPr>
      </p:pic>
    </p:spTree>
    <p:extLst>
      <p:ext uri="{BB962C8B-B14F-4D97-AF65-F5344CB8AC3E}">
        <p14:creationId xmlns:p14="http://schemas.microsoft.com/office/powerpoint/2010/main" val="48736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41063" y="199769"/>
            <a:ext cx="11478409" cy="968821"/>
          </a:xfrm>
        </p:spPr>
        <p:txBody>
          <a:bodyPr/>
          <a:lstStyle/>
          <a:p>
            <a:r>
              <a:rPr lang="fr-FR" sz="3200" dirty="0" err="1"/>
              <a:t>Reframing</a:t>
            </a:r>
            <a:r>
              <a:rPr lang="fr-FR" sz="3200" dirty="0"/>
              <a:t> by the </a:t>
            </a:r>
            <a:r>
              <a:rPr lang="fr-FR" sz="3200" dirty="0" err="1"/>
              <a:t>problems</a:t>
            </a:r>
            <a:r>
              <a:rPr lang="fr-FR" sz="3200" dirty="0"/>
              <a:t>/</a:t>
            </a:r>
            <a:r>
              <a:rPr lang="fr-FR" sz="3200" dirty="0" err="1"/>
              <a:t>needs</a:t>
            </a:r>
            <a:r>
              <a:rPr lang="fr-FR" sz="3200" dirty="0"/>
              <a:t>: </a:t>
            </a:r>
            <a:r>
              <a:rPr lang="fr-FR" sz="2800" b="0" dirty="0"/>
              <a:t>For </a:t>
            </a:r>
            <a:r>
              <a:rPr lang="fr-FR" sz="2800" b="0" dirty="0" err="1"/>
              <a:t>What</a:t>
            </a:r>
            <a:r>
              <a:rPr lang="fr-FR" sz="2800" b="0" dirty="0"/>
              <a:t> </a:t>
            </a:r>
            <a:r>
              <a:rPr lang="fr-FR" sz="2800" b="0" dirty="0" err="1"/>
              <a:t>Purpose</a:t>
            </a:r>
            <a:r>
              <a:rPr lang="fr-FR" sz="2800" b="0" dirty="0"/>
              <a:t>?</a:t>
            </a:r>
            <a:endParaRPr lang="fr-FR" sz="3200" dirty="0"/>
          </a:p>
        </p:txBody>
      </p:sp>
      <p:sp>
        <p:nvSpPr>
          <p:cNvPr id="16" name="Rectangle 3"/>
          <p:cNvSpPr txBox="1">
            <a:spLocks noChangeArrowheads="1"/>
          </p:cNvSpPr>
          <p:nvPr/>
        </p:nvSpPr>
        <p:spPr>
          <a:xfrm>
            <a:off x="6157724" y="3607229"/>
            <a:ext cx="5521003" cy="1302296"/>
          </a:xfrm>
          <a:prstGeom prst="rect">
            <a:avLst/>
          </a:prstGeom>
        </p:spPr>
        <p:txBody>
          <a:bodyPr/>
          <a:lstStyle>
            <a:lvl1pPr marL="319088" indent="-319088"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762C3"/>
                </a:solidFill>
                <a:effectLst/>
                <a:uLnTx/>
                <a:uFillTx/>
                <a:latin typeface="Montserrat" pitchFamily="2" charset="77"/>
                <a:ea typeface="+mn-ea"/>
                <a:cs typeface="+mn-cs"/>
              </a:rPr>
              <a:t>For What Purpose? </a:t>
            </a:r>
            <a:r>
              <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rPr>
              <a:t>Xxx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rPr>
              <a:t>This formulation </a:t>
            </a:r>
            <a:r>
              <a:rPr kumimoji="0" lang="fr-FR" sz="1600" b="0" i="0" u="none" strike="noStrike" kern="1200" cap="none" spc="0" normalizeH="0" baseline="0" noProof="0" dirty="0" err="1">
                <a:ln>
                  <a:noFill/>
                </a:ln>
                <a:solidFill>
                  <a:srgbClr val="0762C3"/>
                </a:solidFill>
                <a:effectLst/>
                <a:uLnTx/>
                <a:uFillTx/>
                <a:latin typeface="Montserrat" pitchFamily="2" charset="77"/>
                <a:ea typeface="+mn-ea"/>
                <a:cs typeface="+mn-cs"/>
              </a:rPr>
              <a:t>allows</a:t>
            </a:r>
            <a:r>
              <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rPr>
              <a:t> us to envisage </a:t>
            </a:r>
            <a:r>
              <a:rPr kumimoji="0" lang="fr-FR" sz="1600" b="0" i="0" u="none" strike="noStrike" kern="1200" cap="none" spc="0" normalizeH="0" baseline="0" noProof="0" dirty="0" err="1">
                <a:ln>
                  <a:noFill/>
                </a:ln>
                <a:solidFill>
                  <a:srgbClr val="0762C3"/>
                </a:solidFill>
                <a:effectLst/>
                <a:uLnTx/>
                <a:uFillTx/>
                <a:latin typeface="Montserrat" pitchFamily="2" charset="77"/>
                <a:ea typeface="+mn-ea"/>
                <a:cs typeface="+mn-cs"/>
              </a:rPr>
              <a:t>innovative</a:t>
            </a:r>
            <a:r>
              <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rPr>
              <a:t> solutions </a:t>
            </a:r>
            <a:r>
              <a:rPr kumimoji="0" lang="fr-FR" sz="1600" b="0" i="0" u="none" strike="noStrike" kern="1200" cap="none" spc="0" normalizeH="0" baseline="0" noProof="0" dirty="0" err="1">
                <a:ln>
                  <a:noFill/>
                </a:ln>
                <a:solidFill>
                  <a:srgbClr val="0762C3"/>
                </a:solidFill>
                <a:effectLst/>
                <a:uLnTx/>
                <a:uFillTx/>
                <a:latin typeface="Montserrat" pitchFamily="2" charset="77"/>
                <a:ea typeface="+mn-ea"/>
                <a:cs typeface="+mn-cs"/>
              </a:rPr>
              <a:t>like</a:t>
            </a:r>
            <a:r>
              <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rgbClr val="0762C3"/>
              </a:solidFill>
              <a:effectLst/>
              <a:uLnTx/>
              <a:uFillTx/>
              <a:latin typeface="Montserrat" pitchFamily="2" charset="77"/>
              <a:ea typeface="+mn-ea"/>
              <a:cs typeface="+mn-cs"/>
            </a:endParaRPr>
          </a:p>
        </p:txBody>
      </p:sp>
      <p:cxnSp>
        <p:nvCxnSpPr>
          <p:cNvPr id="55" name="Connecteur droit 54"/>
          <p:cNvCxnSpPr/>
          <p:nvPr/>
        </p:nvCxnSpPr>
        <p:spPr>
          <a:xfrm>
            <a:off x="5475514" y="1633771"/>
            <a:ext cx="0" cy="5019555"/>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9" name="Group 20"/>
          <p:cNvGrpSpPr>
            <a:grpSpLocks/>
          </p:cNvGrpSpPr>
          <p:nvPr/>
        </p:nvGrpSpPr>
        <p:grpSpPr bwMode="auto">
          <a:xfrm>
            <a:off x="1992243" y="1160148"/>
            <a:ext cx="2992438" cy="1911351"/>
            <a:chOff x="1056" y="2255"/>
            <a:chExt cx="1885" cy="1204"/>
          </a:xfrm>
        </p:grpSpPr>
        <p:grpSp>
          <p:nvGrpSpPr>
            <p:cNvPr id="60" name="Group 4"/>
            <p:cNvGrpSpPr>
              <a:grpSpLocks/>
            </p:cNvGrpSpPr>
            <p:nvPr/>
          </p:nvGrpSpPr>
          <p:grpSpPr bwMode="auto">
            <a:xfrm>
              <a:off x="1056" y="2255"/>
              <a:ext cx="838" cy="1063"/>
              <a:chOff x="2106" y="2160"/>
              <a:chExt cx="1206" cy="1531"/>
            </a:xfrm>
          </p:grpSpPr>
          <p:pic>
            <p:nvPicPr>
              <p:cNvPr id="64" name="Picture 5" descr="Logitech Marble Mouse trackball"/>
              <p:cNvPicPr>
                <a:picLocks noChangeAspect="1" noChangeArrowheads="1"/>
              </p:cNvPicPr>
              <p:nvPr/>
            </p:nvPicPr>
            <p:blipFill>
              <a:blip r:embed="rId3" cstate="print"/>
              <a:srcRect/>
              <a:stretch>
                <a:fillRect/>
              </a:stretch>
            </p:blipFill>
            <p:spPr bwMode="auto">
              <a:xfrm>
                <a:off x="2112" y="2160"/>
                <a:ext cx="1174" cy="1174"/>
              </a:xfrm>
              <a:prstGeom prst="rect">
                <a:avLst/>
              </a:prstGeom>
              <a:noFill/>
              <a:ln w="9525">
                <a:noFill/>
                <a:miter lim="800000"/>
                <a:headEnd/>
                <a:tailEnd/>
              </a:ln>
            </p:spPr>
          </p:pic>
          <p:sp>
            <p:nvSpPr>
              <p:cNvPr id="65" name="Rectangle 6"/>
              <p:cNvSpPr>
                <a:spLocks noChangeArrowheads="1"/>
              </p:cNvSpPr>
              <p:nvPr/>
            </p:nvSpPr>
            <p:spPr bwMode="auto">
              <a:xfrm>
                <a:off x="2106" y="3217"/>
                <a:ext cx="1206" cy="474"/>
              </a:xfrm>
              <a:prstGeom prst="rect">
                <a:avLst/>
              </a:prstGeom>
              <a:solidFill>
                <a:srgbClr val="FFFFFF"/>
              </a:solidFill>
              <a:ln w="9525">
                <a:noFill/>
                <a:miter lim="800000"/>
                <a:headEnd/>
                <a:tailEnd/>
              </a:ln>
            </p:spPr>
            <p:txBody>
              <a:bodyPr>
                <a:spAutoFit/>
              </a:bodyPr>
              <a:lstStyle/>
              <a:p>
                <a:pPr marL="0" marR="0" lvl="0" indent="0" algn="ctr" defTabSz="914400" rtl="0" eaLnBrk="0" fontAlgn="auto" latinLnBrk="0" hangingPunct="0">
                  <a:lnSpc>
                    <a:spcPct val="100000"/>
                  </a:lnSpc>
                  <a:spcBef>
                    <a:spcPct val="20000"/>
                  </a:spcBef>
                  <a:spcAft>
                    <a:spcPts val="0"/>
                  </a:spcAft>
                  <a:buClrTx/>
                  <a:buSzTx/>
                  <a:buFont typeface="Monotype Sorts" pitchFamily="2" charset="2"/>
                  <a:buNone/>
                  <a:tabLst/>
                  <a:defRPr/>
                </a:pPr>
                <a:r>
                  <a:rPr kumimoji="1" lang="fr-FR" sz="1400" b="0" i="0" u="none" strike="noStrike" kern="1200" cap="none" spc="0" normalizeH="0" baseline="0" noProof="0">
                    <a:ln>
                      <a:noFill/>
                    </a:ln>
                    <a:solidFill>
                      <a:prstClr val="black"/>
                    </a:solidFill>
                    <a:effectLst/>
                    <a:uLnTx/>
                    <a:uFillTx/>
                    <a:latin typeface="Montserrat" panose="00000500000000000000"/>
                    <a:ea typeface="+mn-ea"/>
                    <a:cs typeface="+mn-cs"/>
                  </a:rPr>
                  <a:t>Logitech Marble Mouse</a:t>
                </a:r>
              </a:p>
            </p:txBody>
          </p:sp>
        </p:grpSp>
        <p:grpSp>
          <p:nvGrpSpPr>
            <p:cNvPr id="61" name="Group 7"/>
            <p:cNvGrpSpPr>
              <a:grpSpLocks/>
            </p:cNvGrpSpPr>
            <p:nvPr/>
          </p:nvGrpSpPr>
          <p:grpSpPr bwMode="auto">
            <a:xfrm>
              <a:off x="2064" y="2305"/>
              <a:ext cx="877" cy="1154"/>
              <a:chOff x="2016" y="3120"/>
              <a:chExt cx="1274" cy="1676"/>
            </a:xfrm>
          </p:grpSpPr>
          <p:pic>
            <p:nvPicPr>
              <p:cNvPr id="62" name="Picture 8" descr="Kensington Expert Mouse Pro Trackball"/>
              <p:cNvPicPr>
                <a:picLocks noChangeAspect="1" noChangeArrowheads="1"/>
              </p:cNvPicPr>
              <p:nvPr/>
            </p:nvPicPr>
            <p:blipFill>
              <a:blip r:embed="rId4" cstate="print"/>
              <a:srcRect/>
              <a:stretch>
                <a:fillRect/>
              </a:stretch>
            </p:blipFill>
            <p:spPr bwMode="auto">
              <a:xfrm>
                <a:off x="2016" y="3120"/>
                <a:ext cx="1274" cy="1044"/>
              </a:xfrm>
              <a:prstGeom prst="rect">
                <a:avLst/>
              </a:prstGeom>
              <a:noFill/>
              <a:ln w="9525">
                <a:noFill/>
                <a:miter lim="800000"/>
                <a:headEnd/>
                <a:tailEnd/>
              </a:ln>
            </p:spPr>
          </p:pic>
          <p:sp>
            <p:nvSpPr>
              <p:cNvPr id="63" name="Rectangle 9"/>
              <p:cNvSpPr>
                <a:spLocks noChangeArrowheads="1"/>
              </p:cNvSpPr>
              <p:nvPr/>
            </p:nvSpPr>
            <p:spPr bwMode="auto">
              <a:xfrm>
                <a:off x="2036" y="4120"/>
                <a:ext cx="1248" cy="676"/>
              </a:xfrm>
              <a:prstGeom prst="rect">
                <a:avLst/>
              </a:prstGeom>
              <a:solidFill>
                <a:srgbClr val="FFFFFF"/>
              </a:solidFill>
              <a:ln w="9525">
                <a:noFill/>
                <a:miter lim="800000"/>
                <a:headEnd/>
                <a:tailEnd/>
              </a:ln>
            </p:spPr>
            <p:txBody>
              <a:bodyPr>
                <a:spAutoFit/>
              </a:bodyPr>
              <a:lstStyle/>
              <a:p>
                <a:pPr marL="0" marR="0" lvl="0" indent="0" algn="ctr" defTabSz="914400" rtl="0" eaLnBrk="0" fontAlgn="auto" latinLnBrk="0" hangingPunct="0">
                  <a:lnSpc>
                    <a:spcPct val="100000"/>
                  </a:lnSpc>
                  <a:spcBef>
                    <a:spcPct val="20000"/>
                  </a:spcBef>
                  <a:spcAft>
                    <a:spcPts val="0"/>
                  </a:spcAft>
                  <a:buClrTx/>
                  <a:buSzTx/>
                  <a:buFont typeface="Monotype Sorts" pitchFamily="2" charset="2"/>
                  <a:buNone/>
                  <a:tabLst/>
                  <a:defRPr/>
                </a:pPr>
                <a:r>
                  <a:rPr kumimoji="1" lang="fr-FR" sz="1400" b="0" i="0" u="none" strike="noStrike" kern="1200" cap="none" spc="0" normalizeH="0" baseline="0" noProof="0">
                    <a:ln>
                      <a:noFill/>
                    </a:ln>
                    <a:solidFill>
                      <a:prstClr val="black"/>
                    </a:solidFill>
                    <a:effectLst/>
                    <a:uLnTx/>
                    <a:uFillTx/>
                    <a:latin typeface="Montserrat" panose="00000500000000000000"/>
                    <a:ea typeface="+mn-ea"/>
                    <a:cs typeface="+mn-cs"/>
                  </a:rPr>
                  <a:t>Kensington Expert Mouse Pro</a:t>
                </a:r>
              </a:p>
            </p:txBody>
          </p:sp>
        </p:grpSp>
      </p:grpSp>
      <p:pic>
        <p:nvPicPr>
          <p:cNvPr id="66" name="Picture 10" descr="Cirque Cruise Cat programmable touchpad for PC"/>
          <p:cNvPicPr>
            <a:picLocks noChangeAspect="1" noChangeArrowheads="1"/>
          </p:cNvPicPr>
          <p:nvPr/>
        </p:nvPicPr>
        <p:blipFill>
          <a:blip r:embed="rId5" cstate="print"/>
          <a:srcRect/>
          <a:stretch>
            <a:fillRect/>
          </a:stretch>
        </p:blipFill>
        <p:spPr bwMode="auto">
          <a:xfrm>
            <a:off x="539842" y="4963164"/>
            <a:ext cx="2133600" cy="1389063"/>
          </a:xfrm>
          <a:prstGeom prst="rect">
            <a:avLst/>
          </a:prstGeom>
          <a:noFill/>
          <a:ln w="9525">
            <a:noFill/>
            <a:miter lim="800000"/>
            <a:headEnd/>
            <a:tailEnd/>
          </a:ln>
        </p:spPr>
      </p:pic>
      <p:grpSp>
        <p:nvGrpSpPr>
          <p:cNvPr id="67" name="Group 11"/>
          <p:cNvGrpSpPr>
            <a:grpSpLocks/>
          </p:cNvGrpSpPr>
          <p:nvPr/>
        </p:nvGrpSpPr>
        <p:grpSpPr bwMode="auto">
          <a:xfrm>
            <a:off x="2798653" y="3282844"/>
            <a:ext cx="2516642" cy="3192633"/>
            <a:chOff x="3552" y="1536"/>
            <a:chExt cx="2119" cy="2688"/>
          </a:xfrm>
        </p:grpSpPr>
        <p:sp>
          <p:nvSpPr>
            <p:cNvPr id="68" name="Rectangle 12"/>
            <p:cNvSpPr>
              <a:spLocks noChangeArrowheads="1"/>
            </p:cNvSpPr>
            <p:nvPr/>
          </p:nvSpPr>
          <p:spPr bwMode="auto">
            <a:xfrm>
              <a:off x="3552" y="1536"/>
              <a:ext cx="2119" cy="2688"/>
            </a:xfrm>
            <a:prstGeom prst="rect">
              <a:avLst/>
            </a:prstGeom>
            <a:solidFill>
              <a:srgbClr val="FFFFFF"/>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9" name="Picture 13" descr="magic3"/>
            <p:cNvPicPr>
              <a:picLocks noChangeAspect="1" noChangeArrowheads="1" noCrop="1"/>
            </p:cNvPicPr>
            <p:nvPr/>
          </p:nvPicPr>
          <p:blipFill>
            <a:blip r:embed="rId6" cstate="print"/>
            <a:srcRect/>
            <a:stretch>
              <a:fillRect/>
            </a:stretch>
          </p:blipFill>
          <p:spPr bwMode="auto">
            <a:xfrm>
              <a:off x="3559" y="1550"/>
              <a:ext cx="2077" cy="1310"/>
            </a:xfrm>
            <a:prstGeom prst="rect">
              <a:avLst/>
            </a:prstGeom>
            <a:noFill/>
            <a:ln w="9525">
              <a:noFill/>
              <a:miter lim="800000"/>
              <a:headEnd/>
              <a:tailEnd/>
            </a:ln>
          </p:spPr>
        </p:pic>
        <p:pic>
          <p:nvPicPr>
            <p:cNvPr id="70" name="Picture 14" descr="NaturalPoint trackIR"/>
            <p:cNvPicPr>
              <a:picLocks noChangeAspect="1" noChangeArrowheads="1"/>
            </p:cNvPicPr>
            <p:nvPr/>
          </p:nvPicPr>
          <p:blipFill>
            <a:blip r:embed="rId7" cstate="print"/>
            <a:srcRect/>
            <a:stretch>
              <a:fillRect/>
            </a:stretch>
          </p:blipFill>
          <p:spPr bwMode="auto">
            <a:xfrm>
              <a:off x="3559" y="2860"/>
              <a:ext cx="2112" cy="1363"/>
            </a:xfrm>
            <a:prstGeom prst="rect">
              <a:avLst/>
            </a:prstGeom>
            <a:noFill/>
            <a:ln w="9525">
              <a:noFill/>
              <a:miter lim="800000"/>
              <a:headEnd/>
              <a:tailEnd/>
            </a:ln>
          </p:spPr>
        </p:pic>
      </p:grpSp>
      <p:grpSp>
        <p:nvGrpSpPr>
          <p:cNvPr id="71" name="Group 15"/>
          <p:cNvGrpSpPr>
            <a:grpSpLocks/>
          </p:cNvGrpSpPr>
          <p:nvPr/>
        </p:nvGrpSpPr>
        <p:grpSpPr bwMode="auto">
          <a:xfrm>
            <a:off x="640719" y="2963345"/>
            <a:ext cx="1752491" cy="1719030"/>
            <a:chOff x="576" y="432"/>
            <a:chExt cx="1788" cy="1753"/>
          </a:xfrm>
        </p:grpSpPr>
        <p:pic>
          <p:nvPicPr>
            <p:cNvPr id="72" name="Picture 16" descr="1807117910"/>
            <p:cNvPicPr>
              <a:picLocks noChangeAspect="1" noChangeArrowheads="1"/>
            </p:cNvPicPr>
            <p:nvPr/>
          </p:nvPicPr>
          <p:blipFill>
            <a:blip r:embed="rId8" cstate="print"/>
            <a:srcRect/>
            <a:stretch>
              <a:fillRect/>
            </a:stretch>
          </p:blipFill>
          <p:spPr bwMode="auto">
            <a:xfrm>
              <a:off x="576" y="432"/>
              <a:ext cx="1440" cy="1440"/>
            </a:xfrm>
            <a:prstGeom prst="rect">
              <a:avLst/>
            </a:prstGeom>
            <a:noFill/>
            <a:ln w="9525">
              <a:noFill/>
              <a:miter lim="800000"/>
              <a:headEnd/>
              <a:tailEnd/>
            </a:ln>
          </p:spPr>
        </p:pic>
        <p:sp>
          <p:nvSpPr>
            <p:cNvPr id="73" name="Rectangle 17"/>
            <p:cNvSpPr>
              <a:spLocks noChangeArrowheads="1"/>
            </p:cNvSpPr>
            <p:nvPr/>
          </p:nvSpPr>
          <p:spPr bwMode="auto">
            <a:xfrm>
              <a:off x="864" y="1871"/>
              <a:ext cx="1500" cy="31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sz="1400" b="0" i="0" u="none" strike="noStrike" kern="1200" cap="none" spc="0" normalizeH="0" baseline="0" noProof="0">
                  <a:ln>
                    <a:noFill/>
                  </a:ln>
                  <a:solidFill>
                    <a:prstClr val="black"/>
                  </a:solidFill>
                  <a:effectLst/>
                  <a:uLnTx/>
                  <a:uFillTx/>
                  <a:latin typeface="Montserrat" panose="00000500000000000000"/>
                  <a:ea typeface="+mn-ea"/>
                  <a:cs typeface="+mn-cs"/>
                </a:rPr>
                <a:t>Logitech MX700</a:t>
              </a:r>
            </a:p>
          </p:txBody>
        </p:sp>
      </p:grpSp>
      <p:pic>
        <p:nvPicPr>
          <p:cNvPr id="74" name="Picture 19" descr="1802220002"/>
          <p:cNvPicPr>
            <a:picLocks noChangeAspect="1" noChangeArrowheads="1"/>
          </p:cNvPicPr>
          <p:nvPr/>
        </p:nvPicPr>
        <p:blipFill>
          <a:blip r:embed="rId9" cstate="print"/>
          <a:srcRect/>
          <a:stretch>
            <a:fillRect/>
          </a:stretch>
        </p:blipFill>
        <p:spPr bwMode="auto">
          <a:xfrm>
            <a:off x="123917" y="1241109"/>
            <a:ext cx="1524000" cy="1524000"/>
          </a:xfrm>
          <a:prstGeom prst="rect">
            <a:avLst/>
          </a:prstGeom>
          <a:noFill/>
          <a:ln w="9525">
            <a:noFill/>
            <a:miter lim="800000"/>
            <a:headEnd/>
            <a:tailEnd/>
          </a:ln>
        </p:spPr>
      </p:pic>
      <p:sp>
        <p:nvSpPr>
          <p:cNvPr id="75" name="Rectangle 74"/>
          <p:cNvSpPr/>
          <p:nvPr/>
        </p:nvSpPr>
        <p:spPr>
          <a:xfrm>
            <a:off x="4734330" y="913262"/>
            <a:ext cx="249780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Innovate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a:t>
            </a:r>
            <a:r>
              <a:rPr kumimoji="0" lang="en-US" sz="1800" b="1" i="1" u="none" strike="noStrike" kern="1200" cap="none" spc="0" normalizeH="0" baseline="0" noProof="0" dirty="0">
                <a:ln>
                  <a:noFill/>
                </a:ln>
                <a:solidFill>
                  <a:srgbClr val="000000"/>
                </a:solidFill>
                <a:effectLst/>
                <a:uLnTx/>
                <a:uFillTx/>
                <a:latin typeface="Montserrat"/>
                <a:ea typeface="+mn-ea"/>
                <a:cs typeface="+mn-cs"/>
              </a:rPr>
              <a:t>a computer mouse</a:t>
            </a:r>
            <a:r>
              <a:rPr kumimoji="0" lang="en-US" sz="1800" b="1" i="0" u="none" strike="noStrike" kern="1200" cap="none" spc="0" normalizeH="0" baseline="0" noProof="0" dirty="0">
                <a:ln>
                  <a:noFill/>
                </a:ln>
                <a:solidFill>
                  <a:srgbClr val="000000"/>
                </a:solidFill>
                <a:effectLst/>
                <a:uLnTx/>
                <a:uFillTx/>
                <a:latin typeface="Montserrat"/>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E4518EE-FBE5-A75C-21C4-C2E2191AFE9C}"/>
              </a:ext>
            </a:extLst>
          </p:cNvPr>
          <p:cNvSpPr/>
          <p:nvPr/>
        </p:nvSpPr>
        <p:spPr>
          <a:xfrm>
            <a:off x="8374017" y="1444062"/>
            <a:ext cx="1332678" cy="1031767"/>
          </a:xfrm>
          <a:prstGeom prst="rect">
            <a:avLst/>
          </a:prstGeom>
          <a:solidFill>
            <a:srgbClr val="FFCB00"/>
          </a:solidFill>
          <a:ln w="38100" cap="flat" cmpd="sng" algn="ctr">
            <a:solidFill>
              <a:sysClr val="windowText" lastClr="000000"/>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rPr>
              <a:t>Flow </a:t>
            </a:r>
            <a:r>
              <a:rPr kumimoji="0" lang="fr-FR" sz="1400" b="1" i="0" u="none" strike="noStrike" kern="0" cap="none" spc="0" normalizeH="0" baseline="0" noProof="0" dirty="0" err="1">
                <a:ln>
                  <a:noFill/>
                </a:ln>
                <a:solidFill>
                  <a:prstClr val="black"/>
                </a:solidFill>
                <a:effectLst/>
                <a:uLnTx/>
                <a:uFillTx/>
                <a:latin typeface="Calibri" panose="020F0502020204030204"/>
                <a:ea typeface="+mn-ea"/>
                <a:cs typeface="+mn-cs"/>
              </a:rPr>
              <a:t>transfer</a:t>
            </a:r>
            <a:endPar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Connecteur droit avec flèche 10">
            <a:extLst>
              <a:ext uri="{FF2B5EF4-FFF2-40B4-BE49-F238E27FC236}">
                <a16:creationId xmlns:a16="http://schemas.microsoft.com/office/drawing/2014/main" id="{CD13A2E6-F332-01FD-C007-121283DA0A9D}"/>
              </a:ext>
            </a:extLst>
          </p:cNvPr>
          <p:cNvCxnSpPr>
            <a:cxnSpLocks/>
            <a:stCxn id="13" idx="3"/>
            <a:endCxn id="10" idx="1"/>
          </p:cNvCxnSpPr>
          <p:nvPr/>
        </p:nvCxnSpPr>
        <p:spPr>
          <a:xfrm flipV="1">
            <a:off x="7809468" y="1959946"/>
            <a:ext cx="564549" cy="3160"/>
          </a:xfrm>
          <a:prstGeom prst="straightConnector1">
            <a:avLst/>
          </a:prstGeom>
          <a:noFill/>
          <a:ln w="38100" cap="flat" cmpd="sng" algn="ctr">
            <a:solidFill>
              <a:srgbClr val="FFCB00"/>
            </a:solidFill>
            <a:prstDash val="solid"/>
            <a:miter lim="800000"/>
            <a:tailEnd type="triangle"/>
          </a:ln>
          <a:effectLst/>
        </p:spPr>
      </p:cxnSp>
      <p:cxnSp>
        <p:nvCxnSpPr>
          <p:cNvPr id="12" name="Connecteur droit avec flèche 11">
            <a:extLst>
              <a:ext uri="{FF2B5EF4-FFF2-40B4-BE49-F238E27FC236}">
                <a16:creationId xmlns:a16="http://schemas.microsoft.com/office/drawing/2014/main" id="{9D198C0F-08FE-BB6E-2B91-22EF9FBA3355}"/>
              </a:ext>
            </a:extLst>
          </p:cNvPr>
          <p:cNvCxnSpPr>
            <a:cxnSpLocks/>
            <a:stCxn id="10" idx="3"/>
            <a:endCxn id="14" idx="1"/>
          </p:cNvCxnSpPr>
          <p:nvPr/>
        </p:nvCxnSpPr>
        <p:spPr>
          <a:xfrm>
            <a:off x="9706695" y="1959946"/>
            <a:ext cx="553082" cy="2004"/>
          </a:xfrm>
          <a:prstGeom prst="straightConnector1">
            <a:avLst/>
          </a:prstGeom>
          <a:noFill/>
          <a:ln w="38100" cap="flat" cmpd="sng" algn="ctr">
            <a:solidFill>
              <a:srgbClr val="FFCB00"/>
            </a:solidFill>
            <a:prstDash val="solid"/>
            <a:miter lim="800000"/>
            <a:tailEnd type="triangle"/>
          </a:ln>
          <a:effectLst/>
        </p:spPr>
      </p:cxnSp>
      <p:sp>
        <p:nvSpPr>
          <p:cNvPr id="13" name="ZoneTexte 12">
            <a:extLst>
              <a:ext uri="{FF2B5EF4-FFF2-40B4-BE49-F238E27FC236}">
                <a16:creationId xmlns:a16="http://schemas.microsoft.com/office/drawing/2014/main" id="{F865A2A1-3CAB-1D93-8551-6BBC54DE4B72}"/>
              </a:ext>
            </a:extLst>
          </p:cNvPr>
          <p:cNvSpPr txBox="1"/>
          <p:nvPr/>
        </p:nvSpPr>
        <p:spPr>
          <a:xfrm>
            <a:off x="6975208" y="1701496"/>
            <a:ext cx="834260" cy="523220"/>
          </a:xfrm>
          <a:prstGeom prst="rect">
            <a:avLst/>
          </a:prstGeom>
          <a:noFill/>
        </p:spPr>
        <p:txBody>
          <a:bodyPr wrap="square" rtlCol="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err="1">
                <a:ln>
                  <a:noFill/>
                </a:ln>
                <a:solidFill>
                  <a:prstClr val="black"/>
                </a:solidFill>
                <a:effectLst/>
                <a:uLnTx/>
                <a:uFillTx/>
              </a:rPr>
              <a:t>Entering</a:t>
            </a:r>
            <a:r>
              <a:rPr kumimoji="0" lang="fr-FR" sz="1400" b="1" i="0" u="none" strike="noStrike" kern="0" cap="none" spc="0" normalizeH="0" baseline="0" noProof="0" dirty="0">
                <a:ln>
                  <a:noFill/>
                </a:ln>
                <a:solidFill>
                  <a:prstClr val="black"/>
                </a:solidFill>
                <a:effectLst/>
                <a:uLnTx/>
                <a:uFillTx/>
              </a:rPr>
              <a:t> flow</a:t>
            </a:r>
          </a:p>
        </p:txBody>
      </p:sp>
      <p:sp>
        <p:nvSpPr>
          <p:cNvPr id="14" name="ZoneTexte 13">
            <a:extLst>
              <a:ext uri="{FF2B5EF4-FFF2-40B4-BE49-F238E27FC236}">
                <a16:creationId xmlns:a16="http://schemas.microsoft.com/office/drawing/2014/main" id="{83D95FB0-C9FD-7527-4450-67549AFF2354}"/>
              </a:ext>
            </a:extLst>
          </p:cNvPr>
          <p:cNvSpPr txBox="1"/>
          <p:nvPr/>
        </p:nvSpPr>
        <p:spPr>
          <a:xfrm>
            <a:off x="10259777" y="1700340"/>
            <a:ext cx="704961" cy="52322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err="1">
                <a:ln>
                  <a:noFill/>
                </a:ln>
                <a:solidFill>
                  <a:prstClr val="black"/>
                </a:solidFill>
                <a:effectLst/>
                <a:uLnTx/>
                <a:uFillTx/>
              </a:rPr>
              <a:t>Exiting</a:t>
            </a:r>
            <a:r>
              <a:rPr kumimoji="0" lang="fr-FR" sz="1400" b="1" i="0" u="none" strike="noStrike" kern="0" cap="none" spc="0" normalizeH="0" baseline="0" noProof="0" dirty="0">
                <a:ln>
                  <a:noFill/>
                </a:ln>
                <a:solidFill>
                  <a:prstClr val="black"/>
                </a:solidFill>
                <a:effectLst/>
                <a:uLnTx/>
                <a:uFillTx/>
              </a:rPr>
              <a:t> flow</a:t>
            </a:r>
          </a:p>
        </p:txBody>
      </p:sp>
      <p:pic>
        <p:nvPicPr>
          <p:cNvPr id="15" name="Image 14">
            <a:extLst>
              <a:ext uri="{FF2B5EF4-FFF2-40B4-BE49-F238E27FC236}">
                <a16:creationId xmlns:a16="http://schemas.microsoft.com/office/drawing/2014/main" id="{DDFD1F02-C308-759F-932F-E2044697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53586" y="1769336"/>
            <a:ext cx="604908" cy="604908"/>
          </a:xfrm>
          <a:prstGeom prst="rect">
            <a:avLst/>
          </a:prstGeom>
        </p:spPr>
      </p:pic>
    </p:spTree>
    <p:extLst>
      <p:ext uri="{BB962C8B-B14F-4D97-AF65-F5344CB8AC3E}">
        <p14:creationId xmlns:p14="http://schemas.microsoft.com/office/powerpoint/2010/main" val="46994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 63"/>
          <p:cNvPicPr>
            <a:picLocks noChangeAspect="1"/>
          </p:cNvPicPr>
          <p:nvPr/>
        </p:nvPicPr>
        <p:blipFill>
          <a:blip r:embed="rId2"/>
          <a:stretch>
            <a:fillRect/>
          </a:stretch>
        </p:blipFill>
        <p:spPr>
          <a:xfrm>
            <a:off x="6042604" y="3237419"/>
            <a:ext cx="446717" cy="434445"/>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366145" y="149059"/>
            <a:ext cx="11478409" cy="968821"/>
          </a:xfrm>
        </p:spPr>
        <p:txBody>
          <a:bodyPr/>
          <a:lstStyle/>
          <a:p>
            <a:r>
              <a:rPr lang="fr-FR" sz="3200" dirty="0" err="1">
                <a:latin typeface="Montserrat" panose="00000500000000000000"/>
              </a:rPr>
              <a:t>Reframing</a:t>
            </a:r>
            <a:r>
              <a:rPr lang="fr-FR" sz="3200" dirty="0">
                <a:latin typeface="Montserrat" panose="00000500000000000000"/>
              </a:rPr>
              <a:t> by the </a:t>
            </a:r>
            <a:r>
              <a:rPr lang="fr-FR" sz="3200" dirty="0" err="1">
                <a:latin typeface="Montserrat" panose="00000500000000000000"/>
              </a:rPr>
              <a:t>problems</a:t>
            </a:r>
            <a:r>
              <a:rPr lang="fr-FR" sz="3200" dirty="0">
                <a:latin typeface="Montserrat" panose="00000500000000000000"/>
              </a:rPr>
              <a:t>/</a:t>
            </a:r>
            <a:r>
              <a:rPr lang="fr-FR" sz="3200" dirty="0" err="1">
                <a:latin typeface="Montserrat" panose="00000500000000000000"/>
              </a:rPr>
              <a:t>needs</a:t>
            </a:r>
            <a:r>
              <a:rPr lang="fr-FR" sz="3200" dirty="0">
                <a:latin typeface="Montserrat" panose="00000500000000000000"/>
              </a:rPr>
              <a:t>: </a:t>
            </a:r>
            <a:r>
              <a:rPr lang="fr-FR" sz="2800" b="0" dirty="0">
                <a:latin typeface="Montserrat" panose="00000500000000000000"/>
              </a:rPr>
              <a:t>For </a:t>
            </a:r>
            <a:r>
              <a:rPr lang="fr-FR" sz="2800" b="0" dirty="0" err="1">
                <a:latin typeface="Montserrat" panose="00000500000000000000"/>
              </a:rPr>
              <a:t>What</a:t>
            </a:r>
            <a:r>
              <a:rPr lang="fr-FR" sz="2800" b="0" dirty="0">
                <a:latin typeface="Montserrat" panose="00000500000000000000"/>
              </a:rPr>
              <a:t> </a:t>
            </a:r>
            <a:r>
              <a:rPr lang="fr-FR" sz="2800" b="0" dirty="0" err="1">
                <a:latin typeface="Montserrat" panose="00000500000000000000"/>
              </a:rPr>
              <a:t>Purpose</a:t>
            </a:r>
            <a:r>
              <a:rPr lang="fr-FR" sz="2800" b="0" dirty="0">
                <a:latin typeface="Montserrat" panose="00000500000000000000"/>
              </a:rPr>
              <a:t>?</a:t>
            </a:r>
            <a:endParaRPr lang="fr-FR" sz="3200" dirty="0"/>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992" y="2025980"/>
            <a:ext cx="1377950" cy="1377950"/>
          </a:xfrm>
        </p:spPr>
      </p:pic>
      <p:sp>
        <p:nvSpPr>
          <p:cNvPr id="33" name="Rectangle 32"/>
          <p:cNvSpPr/>
          <p:nvPr/>
        </p:nvSpPr>
        <p:spPr>
          <a:xfrm>
            <a:off x="8944018" y="2924790"/>
            <a:ext cx="3247982" cy="3859518"/>
          </a:xfrm>
          <a:prstGeom prst="rect">
            <a:avLst/>
          </a:prstGeom>
        </p:spPr>
        <p:txBody>
          <a:bodyPr wrap="square">
            <a:spAutoFit/>
          </a:bodyPr>
          <a:lstStyle/>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r>
              <a:rPr kumimoji="0" lang="en-US" sz="1600" b="0" i="0" u="none" strike="noStrike" kern="1200" cap="none" spc="0" normalizeH="0" baseline="0" noProof="0" dirty="0">
                <a:ln>
                  <a:noFill/>
                </a:ln>
                <a:solidFill>
                  <a:srgbClr val="0762C3"/>
                </a:solidFill>
                <a:effectLst/>
                <a:uLnTx/>
                <a:uFillTx/>
                <a:latin typeface="Montserrat" panose="00000500000000000000"/>
                <a:ea typeface="+mn-ea"/>
                <a:cs typeface="+mn-cs"/>
              </a:rPr>
              <a:t>Summarize </a:t>
            </a:r>
            <a:r>
              <a:rPr kumimoji="0" lang="en-US" sz="1600" b="1" i="0" u="none" strike="noStrike" kern="1200" cap="none" spc="0" normalizeH="0" baseline="0" noProof="0" dirty="0" err="1">
                <a:ln>
                  <a:noFill/>
                </a:ln>
                <a:solidFill>
                  <a:srgbClr val="FF0000"/>
                </a:solidFill>
                <a:effectLst/>
                <a:uLnTx/>
                <a:uFillTx/>
                <a:latin typeface="Montserrat" panose="00000500000000000000"/>
                <a:ea typeface="+mn-ea"/>
                <a:cs typeface="+mn-cs"/>
              </a:rPr>
              <a:t>FT</a:t>
            </a:r>
            <a:r>
              <a:rPr kumimoji="0" lang="en-US" sz="1600" b="1" i="1" u="none" strike="noStrike" kern="1200" cap="none" spc="0" normalizeH="0" baseline="0" noProof="0" dirty="0" err="1">
                <a:ln>
                  <a:noFill/>
                </a:ln>
                <a:solidFill>
                  <a:srgbClr val="FF0000"/>
                </a:solidFill>
                <a:effectLst/>
                <a:uLnTx/>
                <a:uFillTx/>
                <a:latin typeface="Montserrat" panose="00000500000000000000"/>
                <a:ea typeface="+mn-ea"/>
                <a:cs typeface="+mn-cs"/>
              </a:rPr>
              <a:t>i</a:t>
            </a:r>
            <a:r>
              <a:rPr kumimoji="0" lang="en-US" sz="1600" b="1" i="0" u="none" strike="noStrike" kern="1200" cap="none" spc="0" normalizeH="0" baseline="0" noProof="0" dirty="0">
                <a:ln>
                  <a:noFill/>
                </a:ln>
                <a:solidFill>
                  <a:srgbClr val="FF0000"/>
                </a:solidFill>
                <a:effectLst/>
                <a:uLnTx/>
                <a:uFillTx/>
                <a:latin typeface="Montserrat" panose="00000500000000000000"/>
                <a:ea typeface="+mn-ea"/>
                <a:cs typeface="+mn-cs"/>
              </a:rPr>
              <a:t> </a:t>
            </a:r>
            <a:r>
              <a:rPr kumimoji="0" lang="en-US" sz="1600" b="0" i="0" u="none" strike="noStrike" kern="1200" cap="none" spc="0" normalizeH="0" baseline="0" noProof="0" dirty="0">
                <a:ln>
                  <a:noFill/>
                </a:ln>
                <a:solidFill>
                  <a:srgbClr val="0762C3"/>
                </a:solidFill>
                <a:effectLst/>
                <a:uLnTx/>
                <a:uFillTx/>
                <a:latin typeface="Montserrat" panose="00000500000000000000"/>
                <a:ea typeface="+mn-ea"/>
                <a:cs typeface="+mn-cs"/>
              </a:rPr>
              <a:t>and </a:t>
            </a:r>
            <a:r>
              <a:rPr kumimoji="0" lang="en-US" sz="1600" b="1" i="0" u="none" strike="noStrike" kern="1200" cap="none" spc="0" normalizeH="0" baseline="0" noProof="0" dirty="0" err="1">
                <a:ln>
                  <a:noFill/>
                </a:ln>
                <a:solidFill>
                  <a:srgbClr val="FF0000"/>
                </a:solidFill>
                <a:effectLst/>
                <a:uLnTx/>
                <a:uFillTx/>
                <a:latin typeface="Montserrat" panose="00000500000000000000"/>
                <a:ea typeface="+mn-ea"/>
                <a:cs typeface="+mn-cs"/>
              </a:rPr>
              <a:t>EC</a:t>
            </a:r>
            <a:r>
              <a:rPr kumimoji="0" lang="en-US" sz="1600" b="1" i="1" u="none" strike="noStrike" kern="1200" cap="none" spc="0" normalizeH="0" baseline="0" noProof="0" dirty="0" err="1">
                <a:ln>
                  <a:noFill/>
                </a:ln>
                <a:solidFill>
                  <a:srgbClr val="FF0000"/>
                </a:solidFill>
                <a:effectLst/>
                <a:uLnTx/>
                <a:uFillTx/>
                <a:latin typeface="Montserrat" panose="00000500000000000000"/>
                <a:ea typeface="+mn-ea"/>
                <a:cs typeface="+mn-cs"/>
              </a:rPr>
              <a:t>j</a:t>
            </a:r>
            <a:r>
              <a:rPr kumimoji="0" lang="en-US" sz="1600" b="0" i="0" u="none" strike="noStrike" kern="1200" cap="none" spc="0" normalizeH="0" baseline="0" noProof="0" dirty="0">
                <a:ln>
                  <a:noFill/>
                </a:ln>
                <a:solidFill>
                  <a:srgbClr val="0762C3"/>
                </a:solidFill>
                <a:effectLst/>
                <a:uLnTx/>
                <a:uFillTx/>
                <a:latin typeface="Montserrat" panose="00000500000000000000"/>
                <a:ea typeface="+mn-ea"/>
                <a:cs typeface="+mn-cs"/>
              </a:rPr>
              <a:t> into </a:t>
            </a: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r>
              <a:rPr kumimoji="0" lang="en-US" sz="1600" b="1" i="0" u="none" strike="noStrike" kern="1200" cap="none" spc="0" normalizeH="0" baseline="0" noProof="0" dirty="0">
                <a:ln>
                  <a:noFill/>
                </a:ln>
                <a:solidFill>
                  <a:srgbClr val="0762C3"/>
                </a:solidFill>
                <a:effectLst/>
                <a:uLnTx/>
                <a:uFillTx/>
                <a:latin typeface="Montserrat" panose="00000500000000000000"/>
                <a:ea typeface="+mn-ea"/>
                <a:cs typeface="+mn-cs"/>
              </a:rPr>
              <a:t>For what purpose? </a:t>
            </a:r>
            <a:r>
              <a:rPr kumimoji="0" lang="en-US" sz="1600" b="0" i="0" u="none" strike="noStrike" kern="1200" cap="none" spc="0" normalizeH="0" baseline="0" noProof="0" dirty="0">
                <a:ln>
                  <a:noFill/>
                </a:ln>
                <a:solidFill>
                  <a:prstClr val="black"/>
                </a:solidFill>
                <a:effectLst/>
                <a:uLnTx/>
                <a:uFillTx/>
                <a:latin typeface="Montserrat" panose="00000500000000000000"/>
                <a:ea typeface="+mn-ea"/>
                <a:cs typeface="+mn-cs"/>
              </a:rPr>
              <a:t>“</a:t>
            </a:r>
            <a:r>
              <a:rPr kumimoji="0" lang="en-US" sz="1400" b="1" i="1" u="none" strike="noStrike" kern="1200" cap="none" spc="0" normalizeH="0" baseline="0" noProof="0" dirty="0" err="1">
                <a:ln>
                  <a:noFill/>
                </a:ln>
                <a:solidFill>
                  <a:srgbClr val="0762C3"/>
                </a:solidFill>
                <a:effectLst/>
                <a:uLnTx/>
                <a:uFillTx/>
                <a:latin typeface="Montserrat" panose="00000500000000000000"/>
                <a:ea typeface="+mn-ea"/>
                <a:cs typeface="+mn-cs"/>
              </a:rPr>
              <a:t>xxxx</a:t>
            </a:r>
            <a:r>
              <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rPr>
              <a:t>”.</a:t>
            </a: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r>
              <a:rPr kumimoji="0" lang="fr-FR" sz="1400" b="0" i="0" u="none" strike="noStrike" kern="1200" cap="none" spc="0" normalizeH="0" baseline="0" noProof="0" dirty="0">
                <a:ln>
                  <a:noFill/>
                </a:ln>
                <a:solidFill>
                  <a:srgbClr val="0762C3"/>
                </a:solidFill>
                <a:effectLst/>
                <a:uLnTx/>
                <a:uFillTx/>
                <a:latin typeface="Calibri" panose="020F0502020204030204"/>
                <a:ea typeface="+mn-ea"/>
                <a:cs typeface="+mn-cs"/>
              </a:rPr>
              <a:t>This formulation </a:t>
            </a:r>
            <a:r>
              <a:rPr kumimoji="0" lang="fr-FR" sz="1400" b="0" i="0" u="none" strike="noStrike" kern="1200" cap="none" spc="0" normalizeH="0" baseline="0" noProof="0" dirty="0" err="1">
                <a:ln>
                  <a:noFill/>
                </a:ln>
                <a:solidFill>
                  <a:srgbClr val="0762C3"/>
                </a:solidFill>
                <a:effectLst/>
                <a:uLnTx/>
                <a:uFillTx/>
                <a:latin typeface="Calibri" panose="020F0502020204030204"/>
                <a:ea typeface="+mn-ea"/>
                <a:cs typeface="+mn-cs"/>
              </a:rPr>
              <a:t>allows</a:t>
            </a:r>
            <a:r>
              <a:rPr kumimoji="0" lang="fr-FR" sz="1400" b="0" i="0" u="none" strike="noStrike" kern="1200" cap="none" spc="0" normalizeH="0" baseline="0" noProof="0" dirty="0">
                <a:ln>
                  <a:noFill/>
                </a:ln>
                <a:solidFill>
                  <a:srgbClr val="0762C3"/>
                </a:solidFill>
                <a:effectLst/>
                <a:uLnTx/>
                <a:uFillTx/>
                <a:latin typeface="Calibri" panose="020F0502020204030204"/>
                <a:ea typeface="+mn-ea"/>
                <a:cs typeface="+mn-cs"/>
              </a:rPr>
              <a:t> us to envisage </a:t>
            </a:r>
            <a:r>
              <a:rPr kumimoji="0" lang="fr-FR" sz="1400" b="0" i="0" u="none" strike="noStrike" kern="1200" cap="none" spc="0" normalizeH="0" baseline="0" noProof="0" dirty="0" err="1">
                <a:ln>
                  <a:noFill/>
                </a:ln>
                <a:solidFill>
                  <a:srgbClr val="0762C3"/>
                </a:solidFill>
                <a:effectLst/>
                <a:uLnTx/>
                <a:uFillTx/>
                <a:latin typeface="Calibri" panose="020F0502020204030204"/>
                <a:ea typeface="+mn-ea"/>
                <a:cs typeface="+mn-cs"/>
              </a:rPr>
              <a:t>innovative</a:t>
            </a:r>
            <a:r>
              <a:rPr kumimoji="0" lang="fr-FR" sz="1400" b="0" i="0" u="none" strike="noStrike" kern="1200" cap="none" spc="0" normalizeH="0" baseline="0" noProof="0" dirty="0">
                <a:ln>
                  <a:noFill/>
                </a:ln>
                <a:solidFill>
                  <a:srgbClr val="0762C3"/>
                </a:solidFill>
                <a:effectLst/>
                <a:uLnTx/>
                <a:uFillTx/>
                <a:latin typeface="Calibri" panose="020F0502020204030204"/>
                <a:ea typeface="+mn-ea"/>
                <a:cs typeface="+mn-cs"/>
              </a:rPr>
              <a:t> solutions </a:t>
            </a:r>
            <a:r>
              <a:rPr kumimoji="0" lang="fr-FR" sz="1400" b="0" i="0" u="none" strike="noStrike" kern="1200" cap="none" spc="0" normalizeH="0" baseline="0" noProof="0" dirty="0" err="1">
                <a:ln>
                  <a:noFill/>
                </a:ln>
                <a:solidFill>
                  <a:srgbClr val="0762C3"/>
                </a:solidFill>
                <a:effectLst/>
                <a:uLnTx/>
                <a:uFillTx/>
                <a:latin typeface="Calibri" panose="020F0502020204030204"/>
                <a:ea typeface="+mn-ea"/>
                <a:cs typeface="+mn-cs"/>
              </a:rPr>
              <a:t>like</a:t>
            </a:r>
            <a:r>
              <a:rPr kumimoji="0" lang="fr-FR" sz="1400" b="0" i="0" u="none" strike="noStrike" kern="1200" cap="none" spc="0" normalizeH="0" baseline="0" noProof="0" dirty="0">
                <a:ln>
                  <a:noFill/>
                </a:ln>
                <a:solidFill>
                  <a:srgbClr val="0762C3"/>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r>
              <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rPr>
              <a:t> </a:t>
            </a:r>
          </a:p>
        </p:txBody>
      </p:sp>
      <p:cxnSp>
        <p:nvCxnSpPr>
          <p:cNvPr id="36" name="Connecteur droit 35"/>
          <p:cNvCxnSpPr>
            <a:cxnSpLocks/>
          </p:cNvCxnSpPr>
          <p:nvPr/>
        </p:nvCxnSpPr>
        <p:spPr>
          <a:xfrm>
            <a:off x="8740630" y="1582975"/>
            <a:ext cx="0" cy="5151796"/>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44" name="Espace réservé du contenu 4"/>
          <p:cNvGraphicFramePr>
            <a:graphicFrameLocks/>
          </p:cNvGraphicFramePr>
          <p:nvPr>
            <p:extLst>
              <p:ext uri="{D42A27DB-BD31-4B8C-83A1-F6EECF244321}">
                <p14:modId xmlns:p14="http://schemas.microsoft.com/office/powerpoint/2010/main" val="3567667557"/>
              </p:ext>
            </p:extLst>
          </p:nvPr>
        </p:nvGraphicFramePr>
        <p:xfrm>
          <a:off x="3443973" y="2886514"/>
          <a:ext cx="5078327" cy="2482332"/>
        </p:xfrm>
        <a:graphic>
          <a:graphicData uri="http://schemas.openxmlformats.org/drawingml/2006/table">
            <a:tbl>
              <a:tblPr/>
              <a:tblGrid>
                <a:gridCol w="2088240">
                  <a:extLst>
                    <a:ext uri="{9D8B030D-6E8A-4147-A177-3AD203B41FA5}">
                      <a16:colId xmlns:a16="http://schemas.microsoft.com/office/drawing/2014/main" val="20000"/>
                    </a:ext>
                  </a:extLst>
                </a:gridCol>
                <a:gridCol w="960120">
                  <a:extLst>
                    <a:ext uri="{9D8B030D-6E8A-4147-A177-3AD203B41FA5}">
                      <a16:colId xmlns:a16="http://schemas.microsoft.com/office/drawing/2014/main" val="20001"/>
                    </a:ext>
                  </a:extLst>
                </a:gridCol>
                <a:gridCol w="2029967">
                  <a:extLst>
                    <a:ext uri="{9D8B030D-6E8A-4147-A177-3AD203B41FA5}">
                      <a16:colId xmlns:a16="http://schemas.microsoft.com/office/drawing/2014/main" val="20002"/>
                    </a:ext>
                  </a:extLst>
                </a:gridCol>
              </a:tblGrid>
              <a:tr h="393627">
                <a:tc>
                  <a:txBody>
                    <a:bodyPr/>
                    <a:lstStyle/>
                    <a:p>
                      <a:pPr algn="ctr">
                        <a:spcBef>
                          <a:spcPts val="200"/>
                        </a:spcBef>
                        <a:spcAft>
                          <a:spcPts val="200"/>
                        </a:spcAft>
                      </a:pPr>
                      <a:r>
                        <a:rPr lang="fr-FR" sz="1200" b="1" dirty="0">
                          <a:solidFill>
                            <a:schemeClr val="bg2">
                              <a:lumMod val="50000"/>
                            </a:schemeClr>
                          </a:solidFill>
                          <a:latin typeface="IBM Plex Sans" panose="020B0503050203000203" pitchFamily="34" charset="0"/>
                          <a:ea typeface="Times New Roman"/>
                          <a:cs typeface="Times New Roman"/>
                        </a:rPr>
                        <a:t>Initial</a:t>
                      </a:r>
                      <a:r>
                        <a:rPr lang="fr-FR" sz="1200" b="1" baseline="0" dirty="0">
                          <a:solidFill>
                            <a:schemeClr val="bg2">
                              <a:lumMod val="50000"/>
                            </a:schemeClr>
                          </a:solidFill>
                          <a:latin typeface="IBM Plex Sans" panose="020B0503050203000203" pitchFamily="34" charset="0"/>
                          <a:ea typeface="Times New Roman"/>
                          <a:cs typeface="Times New Roman"/>
                        </a:rPr>
                        <a:t> state</a:t>
                      </a:r>
                      <a:endParaRPr lang="fr-FR" sz="1800" b="1" dirty="0">
                        <a:solidFill>
                          <a:schemeClr val="bg2">
                            <a:lumMod val="50000"/>
                          </a:schemeClr>
                        </a:solidFill>
                        <a:latin typeface="IBM Plex Sans" panose="020B0503050203000203" pitchFamily="34" charset="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endParaRPr lang="fr-FR" sz="1200" b="1" dirty="0">
                        <a:solidFill>
                          <a:schemeClr val="bg2">
                            <a:lumMod val="50000"/>
                          </a:schemeClr>
                        </a:solidFill>
                        <a:latin typeface="IBM Plex Sans" panose="020B0503050203000203" pitchFamily="34" charset="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fr-FR" sz="1200" b="1" dirty="0">
                          <a:solidFill>
                            <a:schemeClr val="bg2">
                              <a:lumMod val="50000"/>
                            </a:schemeClr>
                          </a:solidFill>
                          <a:latin typeface="IBM Plex Sans" panose="020B0503050203000203" pitchFamily="34" charset="0"/>
                          <a:ea typeface="Times New Roman"/>
                          <a:cs typeface="Times New Roman"/>
                        </a:rPr>
                        <a:t>Final</a:t>
                      </a:r>
                      <a:r>
                        <a:rPr lang="fr-FR" sz="1200" b="1" baseline="0" dirty="0">
                          <a:solidFill>
                            <a:schemeClr val="bg2">
                              <a:lumMod val="50000"/>
                            </a:schemeClr>
                          </a:solidFill>
                          <a:latin typeface="IBM Plex Sans" panose="020B0503050203000203" pitchFamily="34" charset="0"/>
                          <a:ea typeface="Times New Roman"/>
                          <a:cs typeface="Times New Roman"/>
                        </a:rPr>
                        <a:t> state</a:t>
                      </a:r>
                      <a:endParaRPr lang="fr-FR" sz="1800" b="1" dirty="0">
                        <a:solidFill>
                          <a:schemeClr val="bg2">
                            <a:lumMod val="50000"/>
                          </a:schemeClr>
                        </a:solidFill>
                        <a:latin typeface="IBM Plex Sans" panose="020B0503050203000203" pitchFamily="34" charset="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88705">
                <a:tc>
                  <a:txBody>
                    <a:bodyPr/>
                    <a:lstStyle/>
                    <a:p>
                      <a:pPr algn="l">
                        <a:spcBef>
                          <a:spcPts val="200"/>
                        </a:spcBef>
                        <a:spcAft>
                          <a:spcPts val="200"/>
                        </a:spcAft>
                      </a:pPr>
                      <a:r>
                        <a:rPr lang="fr-FR" sz="1100" dirty="0" err="1">
                          <a:solidFill>
                            <a:srgbClr val="0762C3"/>
                          </a:solidFill>
                          <a:latin typeface="Montserrat" panose="00000500000000000000"/>
                          <a:ea typeface="Times New Roman"/>
                          <a:cs typeface="Times New Roman"/>
                        </a:rPr>
                        <a:t>Describe</a:t>
                      </a:r>
                      <a:r>
                        <a:rPr lang="fr-FR" sz="1100" dirty="0">
                          <a:solidFill>
                            <a:srgbClr val="0762C3"/>
                          </a:solidFill>
                          <a:latin typeface="Montserrat" panose="00000500000000000000"/>
                          <a:ea typeface="Times New Roman"/>
                          <a:cs typeface="Times New Roman"/>
                        </a:rPr>
                        <a:t> </a:t>
                      </a:r>
                      <a:r>
                        <a:rPr lang="fr-FR" sz="1100" dirty="0" err="1">
                          <a:solidFill>
                            <a:srgbClr val="0762C3"/>
                          </a:solidFill>
                          <a:latin typeface="Montserrat" panose="00000500000000000000"/>
                          <a:ea typeface="Times New Roman"/>
                          <a:cs typeface="Times New Roman"/>
                        </a:rPr>
                        <a:t>here</a:t>
                      </a:r>
                      <a:r>
                        <a:rPr lang="fr-FR" sz="1100" dirty="0">
                          <a:solidFill>
                            <a:srgbClr val="0762C3"/>
                          </a:solidFill>
                          <a:latin typeface="Montserrat" panose="00000500000000000000"/>
                          <a:ea typeface="Times New Roman"/>
                          <a:cs typeface="Times New Roman"/>
                        </a:rPr>
                        <a:t> the </a:t>
                      </a:r>
                      <a:r>
                        <a:rPr lang="fr-FR" sz="1100" b="1" dirty="0" err="1">
                          <a:solidFill>
                            <a:srgbClr val="0762C3"/>
                          </a:solidFill>
                          <a:latin typeface="Montserrat" panose="00000500000000000000"/>
                          <a:ea typeface="Times New Roman"/>
                          <a:cs typeface="Times New Roman"/>
                        </a:rPr>
                        <a:t>charactreristics</a:t>
                      </a:r>
                      <a:r>
                        <a:rPr lang="fr-FR" sz="1100" b="1" dirty="0">
                          <a:solidFill>
                            <a:srgbClr val="0762C3"/>
                          </a:solidFill>
                          <a:latin typeface="Montserrat" panose="00000500000000000000"/>
                          <a:ea typeface="Times New Roman"/>
                          <a:cs typeface="Times New Roman"/>
                        </a:rPr>
                        <a:t> of the initial state</a:t>
                      </a:r>
                      <a:r>
                        <a:rPr lang="fr-FR" sz="1100" dirty="0">
                          <a:solidFill>
                            <a:srgbClr val="0762C3"/>
                          </a:solidFill>
                          <a:latin typeface="Montserrat" panose="00000500000000000000"/>
                          <a:ea typeface="Times New Roman"/>
                          <a:cs typeface="Times New Roman"/>
                        </a:rPr>
                        <a:t> (</a:t>
                      </a:r>
                      <a:r>
                        <a:rPr lang="en-US" sz="1100" dirty="0">
                          <a:solidFill>
                            <a:srgbClr val="0762C3"/>
                          </a:solidFill>
                          <a:latin typeface="Montserrat" panose="00000500000000000000"/>
                        </a:rPr>
                        <a:t>Who, What, Where, When, How</a:t>
                      </a:r>
                      <a:r>
                        <a:rPr lang="fr-FR" sz="1100" dirty="0">
                          <a:solidFill>
                            <a:srgbClr val="0762C3"/>
                          </a:solidFill>
                          <a:latin typeface="Montserrat" panose="00000500000000000000"/>
                          <a:ea typeface="Times New Roman"/>
                          <a:cs typeface="Times New Roman"/>
                        </a:rPr>
                        <a:t>)</a:t>
                      </a:r>
                    </a:p>
                    <a:p>
                      <a:pPr marL="171450" indent="-171450" algn="l">
                        <a:spcBef>
                          <a:spcPts val="200"/>
                        </a:spcBef>
                        <a:spcAft>
                          <a:spcPts val="200"/>
                        </a:spcAft>
                        <a:buFont typeface="Arial" panose="020B0604020202020204" pitchFamily="34" charset="0"/>
                        <a:buChar char="•"/>
                      </a:pPr>
                      <a:r>
                        <a:rPr lang="fr-FR" sz="11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1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1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1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1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endParaRPr lang="fr-FR" sz="1100" baseline="0" dirty="0">
                        <a:solidFill>
                          <a:srgbClr val="0762C3"/>
                        </a:solidFill>
                        <a:latin typeface="Montserrat" panose="0000050000000000000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200"/>
                        </a:spcBef>
                        <a:spcAft>
                          <a:spcPts val="200"/>
                        </a:spcAft>
                      </a:pPr>
                      <a:endParaRPr lang="fr-FR" sz="1100" dirty="0">
                        <a:latin typeface="IBM Plex Sans" panose="020B0503050203000203" pitchFamily="34" charset="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200"/>
                        </a:spcBef>
                        <a:spcAft>
                          <a:spcPts val="200"/>
                        </a:spcAft>
                      </a:pPr>
                      <a:r>
                        <a:rPr lang="fr-FR" sz="1100" dirty="0" err="1">
                          <a:solidFill>
                            <a:srgbClr val="0762C3"/>
                          </a:solidFill>
                          <a:latin typeface="Montserrat" panose="00000500000000000000"/>
                          <a:ea typeface="Times New Roman"/>
                          <a:cs typeface="Times New Roman"/>
                        </a:rPr>
                        <a:t>Describe</a:t>
                      </a:r>
                      <a:r>
                        <a:rPr lang="fr-FR" sz="1100" dirty="0">
                          <a:solidFill>
                            <a:srgbClr val="0762C3"/>
                          </a:solidFill>
                          <a:latin typeface="Montserrat" panose="00000500000000000000"/>
                          <a:ea typeface="Times New Roman"/>
                          <a:cs typeface="Times New Roman"/>
                        </a:rPr>
                        <a:t> </a:t>
                      </a:r>
                      <a:r>
                        <a:rPr lang="fr-FR" sz="1100" dirty="0" err="1">
                          <a:solidFill>
                            <a:srgbClr val="0762C3"/>
                          </a:solidFill>
                          <a:latin typeface="Montserrat" panose="00000500000000000000"/>
                          <a:ea typeface="Times New Roman"/>
                          <a:cs typeface="Times New Roman"/>
                        </a:rPr>
                        <a:t>here</a:t>
                      </a:r>
                      <a:r>
                        <a:rPr lang="fr-FR" sz="1100" dirty="0">
                          <a:solidFill>
                            <a:srgbClr val="0762C3"/>
                          </a:solidFill>
                          <a:latin typeface="Montserrat" panose="00000500000000000000"/>
                          <a:ea typeface="Times New Roman"/>
                          <a:cs typeface="Times New Roman"/>
                        </a:rPr>
                        <a:t> the </a:t>
                      </a:r>
                      <a:r>
                        <a:rPr lang="fr-FR" sz="1100" b="1" dirty="0" err="1">
                          <a:solidFill>
                            <a:srgbClr val="0762C3"/>
                          </a:solidFill>
                          <a:latin typeface="Montserrat" panose="00000500000000000000"/>
                          <a:ea typeface="Times New Roman"/>
                          <a:cs typeface="Times New Roman"/>
                        </a:rPr>
                        <a:t>charactreristics</a:t>
                      </a:r>
                      <a:r>
                        <a:rPr lang="fr-FR" sz="1100" b="1" dirty="0">
                          <a:solidFill>
                            <a:srgbClr val="0762C3"/>
                          </a:solidFill>
                          <a:latin typeface="Montserrat" panose="00000500000000000000"/>
                          <a:ea typeface="Times New Roman"/>
                          <a:cs typeface="Times New Roman"/>
                        </a:rPr>
                        <a:t> of the final state </a:t>
                      </a:r>
                      <a:r>
                        <a:rPr lang="fr-FR" sz="1100" dirty="0">
                          <a:solidFill>
                            <a:srgbClr val="0762C3"/>
                          </a:solidFill>
                          <a:latin typeface="Montserrat" panose="00000500000000000000"/>
                          <a:ea typeface="Times New Roman"/>
                          <a:cs typeface="Times New Roman"/>
                        </a:rPr>
                        <a:t>(</a:t>
                      </a:r>
                      <a:r>
                        <a:rPr lang="en-US" sz="1100" dirty="0">
                          <a:solidFill>
                            <a:srgbClr val="0762C3"/>
                          </a:solidFill>
                          <a:latin typeface="Montserrat" panose="00000500000000000000"/>
                        </a:rPr>
                        <a:t>Who, What, Where, When, How</a:t>
                      </a:r>
                      <a:r>
                        <a:rPr lang="fr-FR" sz="1100" dirty="0">
                          <a:solidFill>
                            <a:srgbClr val="0762C3"/>
                          </a:solidFill>
                          <a:latin typeface="Montserrat" panose="00000500000000000000"/>
                          <a:ea typeface="Times New Roman"/>
                          <a:cs typeface="Times New Roman"/>
                        </a:rPr>
                        <a:t>)</a:t>
                      </a:r>
                    </a:p>
                    <a:p>
                      <a:pPr marL="171450" indent="-171450" algn="l">
                        <a:spcBef>
                          <a:spcPts val="200"/>
                        </a:spcBef>
                        <a:spcAft>
                          <a:spcPts val="200"/>
                        </a:spcAft>
                        <a:buFont typeface="Arial" panose="020B0604020202020204" pitchFamily="34" charset="0"/>
                        <a:buChar char="•"/>
                      </a:pPr>
                      <a:r>
                        <a:rPr lang="fr-FR" sz="11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1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1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1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100" baseline="0" dirty="0">
                          <a:solidFill>
                            <a:srgbClr val="0762C3"/>
                          </a:solidFill>
                          <a:latin typeface="Montserrat" panose="00000500000000000000"/>
                          <a:ea typeface="Times New Roman"/>
                          <a:cs typeface="Times New Roman"/>
                        </a:rPr>
                        <a:t>X</a:t>
                      </a:r>
                    </a:p>
                    <a:p>
                      <a:pPr algn="l">
                        <a:spcBef>
                          <a:spcPts val="200"/>
                        </a:spcBef>
                        <a:spcAft>
                          <a:spcPts val="200"/>
                        </a:spcAft>
                      </a:pPr>
                      <a:endParaRPr lang="fr-FR" sz="1100" dirty="0">
                        <a:latin typeface="IBM Plex Sans" panose="020B0503050203000203" pitchFamily="34" charset="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45" name="Groupe 44"/>
          <p:cNvGrpSpPr/>
          <p:nvPr/>
        </p:nvGrpSpPr>
        <p:grpSpPr>
          <a:xfrm>
            <a:off x="4553805" y="2012588"/>
            <a:ext cx="3072384" cy="3414152"/>
            <a:chOff x="7379209" y="517768"/>
            <a:chExt cx="3072384" cy="3414152"/>
          </a:xfrm>
        </p:grpSpPr>
        <p:sp>
          <p:nvSpPr>
            <p:cNvPr id="46" name="Forme libre 45"/>
            <p:cNvSpPr/>
            <p:nvPr/>
          </p:nvSpPr>
          <p:spPr>
            <a:xfrm>
              <a:off x="7379209" y="825195"/>
              <a:ext cx="3072384" cy="548646"/>
            </a:xfrm>
            <a:custGeom>
              <a:avLst/>
              <a:gdLst>
                <a:gd name="connsiteX0" fmla="*/ 0 w 3072384"/>
                <a:gd name="connsiteY0" fmla="*/ 548646 h 548646"/>
                <a:gd name="connsiteX1" fmla="*/ 1426464 w 3072384"/>
                <a:gd name="connsiteY1" fmla="*/ 6 h 548646"/>
                <a:gd name="connsiteX2" fmla="*/ 3072384 w 3072384"/>
                <a:gd name="connsiteY2" fmla="*/ 539502 h 548646"/>
              </a:gdLst>
              <a:ahLst/>
              <a:cxnLst>
                <a:cxn ang="0">
                  <a:pos x="connsiteX0" y="connsiteY0"/>
                </a:cxn>
                <a:cxn ang="0">
                  <a:pos x="connsiteX1" y="connsiteY1"/>
                </a:cxn>
                <a:cxn ang="0">
                  <a:pos x="connsiteX2" y="connsiteY2"/>
                </a:cxn>
              </a:cxnLst>
              <a:rect l="l" t="t" r="r" b="b"/>
              <a:pathLst>
                <a:path w="3072384" h="548646">
                  <a:moveTo>
                    <a:pt x="0" y="548646"/>
                  </a:moveTo>
                  <a:cubicBezTo>
                    <a:pt x="457200" y="275088"/>
                    <a:pt x="914400" y="1530"/>
                    <a:pt x="1426464" y="6"/>
                  </a:cubicBezTo>
                  <a:cubicBezTo>
                    <a:pt x="1938528" y="-1518"/>
                    <a:pt x="2505456" y="268992"/>
                    <a:pt x="3072384" y="539502"/>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Connecteur droit avec flèche 46"/>
            <p:cNvCxnSpPr/>
            <p:nvPr/>
          </p:nvCxnSpPr>
          <p:spPr>
            <a:xfrm>
              <a:off x="8339329" y="1867617"/>
              <a:ext cx="9692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V="1">
              <a:off x="8001000" y="2333961"/>
              <a:ext cx="1307593" cy="647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8074153" y="3769570"/>
              <a:ext cx="1234440" cy="162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V="1">
              <a:off x="7924801" y="2882601"/>
              <a:ext cx="1383792" cy="98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a:off x="8339329" y="1840184"/>
              <a:ext cx="969264" cy="1569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8673727" y="1631276"/>
              <a:ext cx="423514"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Times New Roman"/>
                  <a:cs typeface="Times New Roman"/>
                </a:rPr>
                <a:t>FT1</a:t>
              </a:r>
              <a:endParaRPr kumimoji="0" lang="fr-FR" sz="10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4" name="Rectangle 53"/>
            <p:cNvSpPr/>
            <p:nvPr/>
          </p:nvSpPr>
          <p:spPr>
            <a:xfrm>
              <a:off x="8808540" y="2298378"/>
              <a:ext cx="423514"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mn-ea"/>
                  <a:cs typeface="Times New Roman"/>
                </a:rPr>
                <a:t>FT3</a:t>
              </a:r>
              <a:endParaRPr kumimoji="0" lang="fr-FR" sz="10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5" name="Rectangle 54"/>
            <p:cNvSpPr/>
            <p:nvPr/>
          </p:nvSpPr>
          <p:spPr>
            <a:xfrm>
              <a:off x="8481884" y="1981386"/>
              <a:ext cx="423514"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Times New Roman"/>
                  <a:cs typeface="Times New Roman"/>
                </a:rPr>
                <a:t>FT2</a:t>
              </a:r>
              <a:endParaRPr kumimoji="0" lang="fr-FR" sz="10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6" name="Rectangle 55"/>
            <p:cNvSpPr/>
            <p:nvPr/>
          </p:nvSpPr>
          <p:spPr>
            <a:xfrm>
              <a:off x="8645775" y="2706102"/>
              <a:ext cx="423514"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Times New Roman"/>
                  <a:cs typeface="Times New Roman"/>
                </a:rPr>
                <a:t>FT4</a:t>
              </a:r>
              <a:endParaRPr kumimoji="0" lang="fr-FR" sz="10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7" name="Rectangle 56"/>
            <p:cNvSpPr/>
            <p:nvPr/>
          </p:nvSpPr>
          <p:spPr>
            <a:xfrm>
              <a:off x="8715455" y="3621208"/>
              <a:ext cx="423514"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mn-ea"/>
                  <a:cs typeface="Times New Roman"/>
                </a:rPr>
                <a:t>FT5</a:t>
              </a:r>
              <a:endParaRPr kumimoji="0" lang="fr-FR" sz="10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8" name="Rectangle 57"/>
            <p:cNvSpPr/>
            <p:nvPr/>
          </p:nvSpPr>
          <p:spPr>
            <a:xfrm>
              <a:off x="8636858" y="517768"/>
              <a:ext cx="447558"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mn-ea"/>
                  <a:cs typeface="Times New Roman"/>
                </a:rPr>
                <a:t>EC1</a:t>
              </a:r>
              <a:endParaRPr kumimoji="0" lang="fr-FR" sz="10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cxnSp>
        <p:nvCxnSpPr>
          <p:cNvPr id="59" name="Connecteur droit 58"/>
          <p:cNvCxnSpPr/>
          <p:nvPr/>
        </p:nvCxnSpPr>
        <p:spPr>
          <a:xfrm>
            <a:off x="3165661" y="1117880"/>
            <a:ext cx="0" cy="56260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4464791" y="1634455"/>
            <a:ext cx="33970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Express </a:t>
            </a:r>
            <a:r>
              <a:rPr kumimoji="0" lang="fr-FR" sz="1400" b="1" i="0" u="none" strike="noStrike" kern="1200" cap="none" spc="0" normalizeH="0" baseline="0" noProof="0" dirty="0" err="1">
                <a:ln>
                  <a:noFill/>
                </a:ln>
                <a:solidFill>
                  <a:srgbClr val="FF0000"/>
                </a:solidFill>
                <a:effectLst/>
                <a:uLnTx/>
                <a:uFillTx/>
                <a:latin typeface="Montserrat" panose="00000500000000000000"/>
                <a:ea typeface="+mn-ea"/>
                <a:cs typeface="+mn-cs"/>
              </a:rPr>
              <a:t>F</a:t>
            </a: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unctions</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1" i="0" u="none" strike="noStrike" kern="1200" cap="none" spc="0" normalizeH="0" baseline="0" noProof="0" dirty="0">
                <a:ln>
                  <a:noFill/>
                </a:ln>
                <a:solidFill>
                  <a:srgbClr val="0762C3"/>
                </a:solidFill>
                <a:effectLst/>
                <a:uLnTx/>
                <a:uFillTx/>
                <a:latin typeface="Montserrat" panose="00000500000000000000"/>
                <a:ea typeface="+mn-ea"/>
                <a:cs typeface="+mn-cs"/>
              </a:rPr>
              <a:t>of</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1" i="0" u="none" strike="noStrike" kern="1200" cap="none" spc="0" normalizeH="0" baseline="0" noProof="0" dirty="0">
                <a:ln>
                  <a:noFill/>
                </a:ln>
                <a:solidFill>
                  <a:srgbClr val="FF0000"/>
                </a:solidFill>
                <a:effectLst/>
                <a:uLnTx/>
                <a:uFillTx/>
                <a:latin typeface="Montserrat" panose="00000500000000000000"/>
                <a:ea typeface="+mn-ea"/>
                <a:cs typeface="+mn-cs"/>
              </a:rPr>
              <a:t>T</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ransformation </a:t>
            </a:r>
            <a:r>
              <a:rPr kumimoji="0" lang="fr-FR" sz="1400" b="1" i="0" u="none" strike="noStrike" kern="1200" cap="none" spc="0" normalizeH="0" baseline="0" noProof="0" dirty="0" err="1">
                <a:ln>
                  <a:noFill/>
                </a:ln>
                <a:solidFill>
                  <a:srgbClr val="FF0000"/>
                </a:solidFill>
                <a:effectLst/>
                <a:uLnTx/>
                <a:uFillTx/>
                <a:latin typeface="Montserrat" panose="00000500000000000000"/>
                <a:ea typeface="+mn-ea"/>
                <a:cs typeface="+mn-cs"/>
              </a:rPr>
              <a:t>FTs</a:t>
            </a:r>
            <a:endParaRPr kumimoji="0" lang="fr-FR" sz="1400" b="1" i="0" u="none" strike="noStrike" kern="1200" cap="none" spc="0" normalizeH="0" baseline="0" noProof="0" dirty="0">
              <a:ln>
                <a:noFill/>
              </a:ln>
              <a:solidFill>
                <a:srgbClr val="FF0000"/>
              </a:solidFill>
              <a:effectLst/>
              <a:uLnTx/>
              <a:uFillTx/>
              <a:latin typeface="Montserrat" panose="00000500000000000000"/>
              <a:ea typeface="+mn-ea"/>
              <a:cs typeface="+mn-cs"/>
            </a:endParaRPr>
          </a:p>
        </p:txBody>
      </p:sp>
      <p:sp>
        <p:nvSpPr>
          <p:cNvPr id="61" name="ZoneTexte 60"/>
          <p:cNvSpPr txBox="1"/>
          <p:nvPr/>
        </p:nvSpPr>
        <p:spPr>
          <a:xfrm>
            <a:off x="4680109" y="5653323"/>
            <a:ext cx="27130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Express </a:t>
            </a:r>
            <a:r>
              <a:rPr kumimoji="0" lang="fr-FR" sz="1400" b="1" i="0" u="none" strike="noStrike" kern="1200" cap="none" spc="0" normalizeH="0" baseline="0" noProof="0" dirty="0" err="1">
                <a:ln>
                  <a:noFill/>
                </a:ln>
                <a:solidFill>
                  <a:srgbClr val="FF0000"/>
                </a:solidFill>
                <a:effectLst/>
                <a:uLnTx/>
                <a:uFillTx/>
                <a:latin typeface="Montserrat" panose="00000500000000000000"/>
                <a:ea typeface="+mn-ea"/>
                <a:cs typeface="+mn-cs"/>
              </a:rPr>
              <a:t>E</a:t>
            </a: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xpected</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1" i="0" u="none" strike="noStrike" kern="1200" cap="none" spc="0" normalizeH="0" baseline="0" noProof="0" dirty="0">
                <a:ln>
                  <a:noFill/>
                </a:ln>
                <a:solidFill>
                  <a:srgbClr val="FF0000"/>
                </a:solidFill>
                <a:effectLst/>
                <a:uLnTx/>
                <a:uFillTx/>
                <a:latin typeface="Montserrat" panose="00000500000000000000"/>
                <a:ea typeface="+mn-ea"/>
                <a:cs typeface="+mn-cs"/>
              </a:rPr>
              <a:t>C</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onditions </a:t>
            </a:r>
            <a:r>
              <a:rPr kumimoji="0" lang="fr-FR" sz="1400" b="1" i="0" u="none" strike="noStrike" kern="1200" cap="none" spc="0" normalizeH="0" baseline="0" noProof="0" dirty="0" err="1">
                <a:ln>
                  <a:noFill/>
                </a:ln>
                <a:solidFill>
                  <a:srgbClr val="0762C3"/>
                </a:solidFill>
                <a:effectLst/>
                <a:uLnTx/>
                <a:uFillTx/>
                <a:latin typeface="Montserrat" panose="00000500000000000000"/>
                <a:ea typeface="+mn-ea"/>
                <a:cs typeface="+mn-cs"/>
              </a:rPr>
              <a:t>during</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the transformation </a:t>
            </a:r>
            <a:r>
              <a:rPr kumimoji="0" lang="fr-FR" sz="1400" b="1" i="0" u="none" strike="noStrike" kern="1200" cap="none" spc="0" normalizeH="0" baseline="0" noProof="0" dirty="0" err="1">
                <a:ln>
                  <a:noFill/>
                </a:ln>
                <a:solidFill>
                  <a:srgbClr val="FF0000"/>
                </a:solidFill>
                <a:effectLst/>
                <a:uLnTx/>
                <a:uFillTx/>
                <a:latin typeface="Montserrat" panose="00000500000000000000"/>
                <a:ea typeface="+mn-ea"/>
                <a:cs typeface="+mn-cs"/>
              </a:rPr>
              <a:t>ECs</a:t>
            </a:r>
            <a:endParaRPr kumimoji="0" lang="fr-FR" sz="1400" b="1" i="0" u="none" strike="noStrike" kern="1200" cap="none" spc="0" normalizeH="0" baseline="0" noProof="0" dirty="0">
              <a:ln>
                <a:noFill/>
              </a:ln>
              <a:solidFill>
                <a:srgbClr val="FF0000"/>
              </a:solidFill>
              <a:effectLst/>
              <a:uLnTx/>
              <a:uFillTx/>
              <a:latin typeface="Montserrat" panose="00000500000000000000"/>
              <a:ea typeface="+mn-ea"/>
              <a:cs typeface="+mn-cs"/>
            </a:endParaRPr>
          </a:p>
        </p:txBody>
      </p:sp>
      <p:sp>
        <p:nvSpPr>
          <p:cNvPr id="62" name="ZoneTexte 61"/>
          <p:cNvSpPr txBox="1"/>
          <p:nvPr/>
        </p:nvSpPr>
        <p:spPr>
          <a:xfrm>
            <a:off x="4617185" y="759194"/>
            <a:ext cx="27319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Montserrat" panose="00000500000000000000"/>
                <a:ea typeface="+mn-ea"/>
                <a:cs typeface="+mn-cs"/>
              </a:rPr>
              <a:t>Innovate</a:t>
            </a:r>
            <a:r>
              <a:rPr kumimoji="0" lang="fr-FR" sz="1400" b="1" i="0" u="none" strike="noStrike" kern="1200" cap="none" spc="0" normalizeH="0" baseline="0" noProof="0" dirty="0">
                <a:ln>
                  <a:noFill/>
                </a:ln>
                <a:solidFill>
                  <a:prstClr val="black"/>
                </a:solidFill>
                <a:effectLst/>
                <a:uLnTx/>
                <a:uFillTx/>
                <a:latin typeface="Montserrat" panose="00000500000000000000"/>
                <a:ea typeface="+mn-ea"/>
                <a:cs typeface="+mn-cs"/>
              </a:rPr>
              <a:t> on a </a:t>
            </a:r>
            <a:r>
              <a:rPr kumimoji="0" lang="fr-FR" sz="1400" b="1" i="0" u="none" strike="noStrike" kern="1200" cap="none" spc="0" normalizeH="0" baseline="0" noProof="0" dirty="0" err="1">
                <a:ln>
                  <a:noFill/>
                </a:ln>
                <a:solidFill>
                  <a:prstClr val="black"/>
                </a:solidFill>
                <a:effectLst/>
                <a:uLnTx/>
                <a:uFillTx/>
                <a:latin typeface="Montserrat" panose="00000500000000000000"/>
                <a:ea typeface="+mn-ea"/>
                <a:cs typeface="+mn-cs"/>
              </a:rPr>
              <a:t>lawn</a:t>
            </a:r>
            <a:r>
              <a:rPr kumimoji="0" lang="fr-FR" sz="14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400" b="1" i="0" u="none" strike="noStrike" kern="1200" cap="none" spc="0" normalizeH="0" baseline="0" noProof="0" dirty="0" err="1">
                <a:ln>
                  <a:noFill/>
                </a:ln>
                <a:solidFill>
                  <a:prstClr val="black"/>
                </a:solidFill>
                <a:effectLst/>
                <a:uLnTx/>
                <a:uFillTx/>
                <a:latin typeface="Montserrat" panose="00000500000000000000"/>
                <a:ea typeface="+mn-ea"/>
                <a:cs typeface="+mn-cs"/>
              </a:rPr>
              <a:t>mower</a:t>
            </a:r>
            <a:endParaRPr kumimoji="0" lang="fr-FR" sz="1400" b="1"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pic>
        <p:nvPicPr>
          <p:cNvPr id="63" name="Image 62"/>
          <p:cNvPicPr>
            <a:picLocks noChangeAspect="1"/>
          </p:cNvPicPr>
          <p:nvPr/>
        </p:nvPicPr>
        <p:blipFill>
          <a:blip r:embed="rId4"/>
          <a:stretch>
            <a:fillRect/>
          </a:stretch>
        </p:blipFill>
        <p:spPr>
          <a:xfrm>
            <a:off x="2996720" y="3214645"/>
            <a:ext cx="422172" cy="431990"/>
          </a:xfrm>
          <a:prstGeom prst="rect">
            <a:avLst/>
          </a:prstGeom>
        </p:spPr>
      </p:pic>
      <p:pic>
        <p:nvPicPr>
          <p:cNvPr id="65" name="Image 64"/>
          <p:cNvPicPr>
            <a:picLocks noChangeAspect="1"/>
          </p:cNvPicPr>
          <p:nvPr/>
        </p:nvPicPr>
        <p:blipFill>
          <a:blip r:embed="rId5"/>
          <a:stretch>
            <a:fillRect/>
          </a:stretch>
        </p:blipFill>
        <p:spPr>
          <a:xfrm>
            <a:off x="4348641" y="5683480"/>
            <a:ext cx="446717" cy="434445"/>
          </a:xfrm>
          <a:prstGeom prst="rect">
            <a:avLst/>
          </a:prstGeom>
        </p:spPr>
      </p:pic>
      <p:pic>
        <p:nvPicPr>
          <p:cNvPr id="66" name="Image 65"/>
          <p:cNvPicPr>
            <a:picLocks noChangeAspect="1"/>
          </p:cNvPicPr>
          <p:nvPr/>
        </p:nvPicPr>
        <p:blipFill>
          <a:blip r:embed="rId6"/>
          <a:stretch>
            <a:fillRect/>
          </a:stretch>
        </p:blipFill>
        <p:spPr>
          <a:xfrm>
            <a:off x="4044965" y="1582975"/>
            <a:ext cx="446717" cy="434445"/>
          </a:xfrm>
          <a:prstGeom prst="rect">
            <a:avLst/>
          </a:prstGeom>
        </p:spPr>
      </p:pic>
      <p:pic>
        <p:nvPicPr>
          <p:cNvPr id="67" name="Image 66"/>
          <p:cNvPicPr>
            <a:picLocks noChangeAspect="1"/>
          </p:cNvPicPr>
          <p:nvPr/>
        </p:nvPicPr>
        <p:blipFill>
          <a:blip r:embed="rId7"/>
          <a:stretch>
            <a:fillRect/>
          </a:stretch>
        </p:blipFill>
        <p:spPr>
          <a:xfrm>
            <a:off x="8970013" y="2490345"/>
            <a:ext cx="446717" cy="434445"/>
          </a:xfrm>
          <a:prstGeom prst="rect">
            <a:avLst/>
          </a:prstGeom>
        </p:spPr>
      </p:pic>
      <p:pic>
        <p:nvPicPr>
          <p:cNvPr id="68" name="Image 67"/>
          <p:cNvPicPr>
            <a:picLocks noChangeAspect="1"/>
          </p:cNvPicPr>
          <p:nvPr/>
        </p:nvPicPr>
        <p:blipFill>
          <a:blip r:embed="rId8"/>
          <a:stretch>
            <a:fillRect/>
          </a:stretch>
        </p:blipFill>
        <p:spPr>
          <a:xfrm>
            <a:off x="8953877" y="4639286"/>
            <a:ext cx="446717" cy="434445"/>
          </a:xfrm>
          <a:prstGeom prst="rect">
            <a:avLst/>
          </a:prstGeom>
        </p:spPr>
      </p:pic>
      <p:pic>
        <p:nvPicPr>
          <p:cNvPr id="51" name="Espace réservé pour une image  3"/>
          <p:cNvPicPr>
            <a:picLocks noChangeAspect="1"/>
          </p:cNvPicPr>
          <p:nvPr/>
        </p:nvPicPr>
        <p:blipFill>
          <a:blip r:embed="rId9">
            <a:extLst>
              <a:ext uri="{28A0092B-C50C-407E-A947-70E740481C1C}">
                <a14:useLocalDpi xmlns:a14="http://schemas.microsoft.com/office/drawing/2010/main" val="0"/>
              </a:ext>
            </a:extLst>
          </a:blip>
          <a:srcRect l="7359" r="7359"/>
          <a:stretch>
            <a:fillRect/>
          </a:stretch>
        </p:blipFill>
        <p:spPr>
          <a:xfrm>
            <a:off x="52348" y="3325288"/>
            <a:ext cx="3077166" cy="2239550"/>
          </a:xfrm>
          <a:prstGeom prst="rect">
            <a:avLst/>
          </a:prstGeom>
        </p:spPr>
      </p:pic>
      <p:pic>
        <p:nvPicPr>
          <p:cNvPr id="6" name="Image 5"/>
          <p:cNvPicPr>
            <a:picLocks noChangeAspect="1"/>
          </p:cNvPicPr>
          <p:nvPr/>
        </p:nvPicPr>
        <p:blipFill rotWithShape="1">
          <a:blip r:embed="rId10">
            <a:extLst>
              <a:ext uri="{28A0092B-C50C-407E-A947-70E740481C1C}">
                <a14:useLocalDpi xmlns:a14="http://schemas.microsoft.com/office/drawing/2010/main" val="0"/>
              </a:ext>
            </a:extLst>
          </a:blip>
          <a:srcRect l="23502" t="9199" r="22097" b="9621"/>
          <a:stretch/>
        </p:blipFill>
        <p:spPr>
          <a:xfrm>
            <a:off x="1683172" y="905979"/>
            <a:ext cx="1429469" cy="2133139"/>
          </a:xfrm>
          <a:prstGeom prst="rect">
            <a:avLst/>
          </a:prstGeom>
        </p:spPr>
      </p:pic>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64" y="5177124"/>
            <a:ext cx="1742724" cy="1648692"/>
          </a:xfrm>
          <a:prstGeom prst="rect">
            <a:avLst/>
          </a:prstGeom>
        </p:spPr>
      </p:pic>
      <p:pic>
        <p:nvPicPr>
          <p:cNvPr id="8" name="Imag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494" y="923135"/>
            <a:ext cx="1438749" cy="1079062"/>
          </a:xfrm>
          <a:prstGeom prst="rect">
            <a:avLst/>
          </a:prstGeom>
        </p:spPr>
      </p:pic>
      <p:grpSp>
        <p:nvGrpSpPr>
          <p:cNvPr id="4" name="Groupe 3">
            <a:extLst>
              <a:ext uri="{FF2B5EF4-FFF2-40B4-BE49-F238E27FC236}">
                <a16:creationId xmlns:a16="http://schemas.microsoft.com/office/drawing/2014/main" id="{F2313D68-065A-3203-746F-57CBFE557962}"/>
              </a:ext>
            </a:extLst>
          </p:cNvPr>
          <p:cNvGrpSpPr/>
          <p:nvPr/>
        </p:nvGrpSpPr>
        <p:grpSpPr>
          <a:xfrm>
            <a:off x="8327111" y="779464"/>
            <a:ext cx="3877591" cy="1031767"/>
            <a:chOff x="8898530" y="684016"/>
            <a:chExt cx="3877591" cy="1031767"/>
          </a:xfrm>
        </p:grpSpPr>
        <p:sp>
          <p:nvSpPr>
            <p:cNvPr id="9" name="Rectangle 8">
              <a:extLst>
                <a:ext uri="{FF2B5EF4-FFF2-40B4-BE49-F238E27FC236}">
                  <a16:creationId xmlns:a16="http://schemas.microsoft.com/office/drawing/2014/main" id="{533C812A-8C64-D5BE-0198-6665E59C6BA4}"/>
                </a:ext>
              </a:extLst>
            </p:cNvPr>
            <p:cNvSpPr/>
            <p:nvPr/>
          </p:nvSpPr>
          <p:spPr>
            <a:xfrm>
              <a:off x="10195674" y="684016"/>
              <a:ext cx="1332678" cy="1031767"/>
            </a:xfrm>
            <a:prstGeom prst="rect">
              <a:avLst/>
            </a:prstGeom>
            <a:solidFill>
              <a:srgbClr val="FFCB00"/>
            </a:solidFill>
            <a:ln w="38100" cap="flat" cmpd="sng" algn="ctr">
              <a:solidFill>
                <a:sysClr val="windowText" lastClr="000000"/>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rPr>
                <a:t>Transformation</a:t>
              </a:r>
            </a:p>
          </p:txBody>
        </p:sp>
        <p:cxnSp>
          <p:nvCxnSpPr>
            <p:cNvPr id="10" name="Connecteur droit avec flèche 9">
              <a:extLst>
                <a:ext uri="{FF2B5EF4-FFF2-40B4-BE49-F238E27FC236}">
                  <a16:creationId xmlns:a16="http://schemas.microsoft.com/office/drawing/2014/main" id="{3C97F065-0616-29F4-289C-104A8CF21CC9}"/>
                </a:ext>
              </a:extLst>
            </p:cNvPr>
            <p:cNvCxnSpPr>
              <a:cxnSpLocks/>
              <a:stCxn id="12" idx="3"/>
              <a:endCxn id="9" idx="1"/>
            </p:cNvCxnSpPr>
            <p:nvPr/>
          </p:nvCxnSpPr>
          <p:spPr>
            <a:xfrm>
              <a:off x="9603491" y="1199899"/>
              <a:ext cx="592183" cy="1"/>
            </a:xfrm>
            <a:prstGeom prst="straightConnector1">
              <a:avLst/>
            </a:prstGeom>
            <a:noFill/>
            <a:ln w="38100" cap="flat" cmpd="sng" algn="ctr">
              <a:solidFill>
                <a:srgbClr val="FFCB00"/>
              </a:solidFill>
              <a:prstDash val="solid"/>
              <a:miter lim="800000"/>
              <a:tailEnd type="triangle"/>
            </a:ln>
            <a:effectLst/>
          </p:spPr>
        </p:cxnSp>
        <p:cxnSp>
          <p:nvCxnSpPr>
            <p:cNvPr id="11" name="Connecteur droit avec flèche 10">
              <a:extLst>
                <a:ext uri="{FF2B5EF4-FFF2-40B4-BE49-F238E27FC236}">
                  <a16:creationId xmlns:a16="http://schemas.microsoft.com/office/drawing/2014/main" id="{14F37AE2-BF4A-7CA6-2A16-CB12FD8CD45F}"/>
                </a:ext>
              </a:extLst>
            </p:cNvPr>
            <p:cNvCxnSpPr>
              <a:cxnSpLocks/>
              <a:stCxn id="9" idx="3"/>
              <a:endCxn id="13" idx="1"/>
            </p:cNvCxnSpPr>
            <p:nvPr/>
          </p:nvCxnSpPr>
          <p:spPr>
            <a:xfrm flipV="1">
              <a:off x="11528352" y="1199899"/>
              <a:ext cx="542808" cy="1"/>
            </a:xfrm>
            <a:prstGeom prst="straightConnector1">
              <a:avLst/>
            </a:prstGeom>
            <a:noFill/>
            <a:ln w="38100" cap="flat" cmpd="sng" algn="ctr">
              <a:solidFill>
                <a:srgbClr val="FFCB00"/>
              </a:solidFill>
              <a:prstDash val="solid"/>
              <a:miter lim="800000"/>
              <a:tailEnd type="triangle"/>
            </a:ln>
            <a:effectLst/>
          </p:spPr>
        </p:cxnSp>
        <p:sp>
          <p:nvSpPr>
            <p:cNvPr id="12" name="ZoneTexte 11">
              <a:extLst>
                <a:ext uri="{FF2B5EF4-FFF2-40B4-BE49-F238E27FC236}">
                  <a16:creationId xmlns:a16="http://schemas.microsoft.com/office/drawing/2014/main" id="{9077419F-E1A8-8144-6DF9-393631E8515C}"/>
                </a:ext>
              </a:extLst>
            </p:cNvPr>
            <p:cNvSpPr txBox="1"/>
            <p:nvPr/>
          </p:nvSpPr>
          <p:spPr>
            <a:xfrm>
              <a:off x="8898530" y="1046010"/>
              <a:ext cx="704961" cy="307777"/>
            </a:xfrm>
            <a:prstGeom prst="rect">
              <a:avLst/>
            </a:prstGeom>
            <a:noFill/>
          </p:spPr>
          <p:txBody>
            <a:bodyPr wrap="square" rtlCol="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rPr>
                <a:t>Before</a:t>
              </a:r>
            </a:p>
          </p:txBody>
        </p:sp>
        <p:sp>
          <p:nvSpPr>
            <p:cNvPr id="13" name="ZoneTexte 12">
              <a:extLst>
                <a:ext uri="{FF2B5EF4-FFF2-40B4-BE49-F238E27FC236}">
                  <a16:creationId xmlns:a16="http://schemas.microsoft.com/office/drawing/2014/main" id="{54BE6AC1-4B60-2AF4-8D9F-96122D6CD1F3}"/>
                </a:ext>
              </a:extLst>
            </p:cNvPr>
            <p:cNvSpPr txBox="1"/>
            <p:nvPr/>
          </p:nvSpPr>
          <p:spPr>
            <a:xfrm>
              <a:off x="12071160" y="1046010"/>
              <a:ext cx="704961"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err="1">
                  <a:ln>
                    <a:noFill/>
                  </a:ln>
                  <a:solidFill>
                    <a:prstClr val="black"/>
                  </a:solidFill>
                  <a:effectLst/>
                  <a:uLnTx/>
                  <a:uFillTx/>
                </a:rPr>
                <a:t>After</a:t>
              </a:r>
              <a:endParaRPr kumimoji="0" lang="fr-FR" sz="1400" b="1" i="0" u="none" strike="noStrike" kern="0" cap="none" spc="0" normalizeH="0" baseline="0" noProof="0" dirty="0">
                <a:ln>
                  <a:noFill/>
                </a:ln>
                <a:solidFill>
                  <a:prstClr val="black"/>
                </a:solidFill>
                <a:effectLst/>
                <a:uLnTx/>
                <a:uFillTx/>
              </a:endParaRPr>
            </a:p>
          </p:txBody>
        </p:sp>
        <p:pic>
          <p:nvPicPr>
            <p:cNvPr id="14" name="Image 13">
              <a:extLst>
                <a:ext uri="{FF2B5EF4-FFF2-40B4-BE49-F238E27FC236}">
                  <a16:creationId xmlns:a16="http://schemas.microsoft.com/office/drawing/2014/main" id="{B69BDFF0-28FE-25FF-B745-255B4BECF3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19513" y="1018820"/>
              <a:ext cx="627725" cy="627725"/>
            </a:xfrm>
            <a:prstGeom prst="rect">
              <a:avLst/>
            </a:prstGeom>
          </p:spPr>
        </p:pic>
      </p:grpSp>
    </p:spTree>
    <p:extLst>
      <p:ext uri="{BB962C8B-B14F-4D97-AF65-F5344CB8AC3E}">
        <p14:creationId xmlns:p14="http://schemas.microsoft.com/office/powerpoint/2010/main" val="69808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 63"/>
          <p:cNvPicPr>
            <a:picLocks noChangeAspect="1"/>
          </p:cNvPicPr>
          <p:nvPr/>
        </p:nvPicPr>
        <p:blipFill>
          <a:blip r:embed="rId2"/>
          <a:stretch>
            <a:fillRect/>
          </a:stretch>
        </p:blipFill>
        <p:spPr>
          <a:xfrm>
            <a:off x="6042604" y="3237419"/>
            <a:ext cx="446717" cy="434445"/>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366145" y="149059"/>
            <a:ext cx="11478409" cy="968821"/>
          </a:xfrm>
        </p:spPr>
        <p:txBody>
          <a:bodyPr/>
          <a:lstStyle/>
          <a:p>
            <a:r>
              <a:rPr lang="fr-FR" sz="3600" dirty="0" err="1">
                <a:latin typeface="Montserrat" panose="00000500000000000000"/>
              </a:rPr>
              <a:t>Reframing</a:t>
            </a:r>
            <a:r>
              <a:rPr lang="fr-FR" sz="3600" dirty="0">
                <a:latin typeface="Montserrat" panose="00000500000000000000"/>
              </a:rPr>
              <a:t> by the </a:t>
            </a:r>
            <a:r>
              <a:rPr lang="fr-FR" sz="3600" dirty="0" err="1">
                <a:latin typeface="Montserrat" panose="00000500000000000000"/>
              </a:rPr>
              <a:t>problems</a:t>
            </a:r>
            <a:r>
              <a:rPr lang="fr-FR" sz="3600" dirty="0">
                <a:latin typeface="Montserrat" panose="00000500000000000000"/>
              </a:rPr>
              <a:t>/</a:t>
            </a:r>
            <a:r>
              <a:rPr lang="fr-FR" sz="3600" dirty="0" err="1">
                <a:latin typeface="Montserrat" panose="00000500000000000000"/>
              </a:rPr>
              <a:t>needs</a:t>
            </a:r>
            <a:r>
              <a:rPr lang="fr-FR" sz="3600" dirty="0">
                <a:latin typeface="Montserrat" panose="00000500000000000000"/>
              </a:rPr>
              <a:t>: </a:t>
            </a:r>
            <a:r>
              <a:rPr lang="fr-FR" sz="3200" b="0" dirty="0">
                <a:latin typeface="Montserrat" panose="00000500000000000000"/>
              </a:rPr>
              <a:t>For </a:t>
            </a:r>
            <a:r>
              <a:rPr lang="fr-FR" sz="3200" b="0" dirty="0" err="1">
                <a:latin typeface="Montserrat" panose="00000500000000000000"/>
              </a:rPr>
              <a:t>What</a:t>
            </a:r>
            <a:r>
              <a:rPr lang="fr-FR" sz="3200" b="0" dirty="0">
                <a:latin typeface="Montserrat" panose="00000500000000000000"/>
              </a:rPr>
              <a:t> </a:t>
            </a:r>
            <a:r>
              <a:rPr lang="fr-FR" sz="3200" b="0" dirty="0" err="1">
                <a:latin typeface="Montserrat" panose="00000500000000000000"/>
              </a:rPr>
              <a:t>Purpose</a:t>
            </a:r>
            <a:r>
              <a:rPr lang="fr-FR" sz="3200" b="0" dirty="0">
                <a:latin typeface="Montserrat" panose="00000500000000000000"/>
              </a:rPr>
              <a:t>?</a:t>
            </a:r>
            <a:endParaRPr lang="fr-FR" sz="3600" dirty="0"/>
          </a:p>
        </p:txBody>
      </p:sp>
      <p:sp>
        <p:nvSpPr>
          <p:cNvPr id="33" name="Rectangle 32"/>
          <p:cNvSpPr/>
          <p:nvPr/>
        </p:nvSpPr>
        <p:spPr>
          <a:xfrm>
            <a:off x="8944018" y="2924790"/>
            <a:ext cx="3247982" cy="3859518"/>
          </a:xfrm>
          <a:prstGeom prst="rect">
            <a:avLst/>
          </a:prstGeom>
        </p:spPr>
        <p:txBody>
          <a:bodyPr wrap="square">
            <a:spAutoFit/>
          </a:bodyPr>
          <a:lstStyle/>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r>
              <a:rPr kumimoji="0" lang="en-US" sz="1600" b="0" i="0" u="none" strike="noStrike" kern="1200" cap="none" spc="0" normalizeH="0" baseline="0" noProof="0" dirty="0">
                <a:ln>
                  <a:noFill/>
                </a:ln>
                <a:solidFill>
                  <a:srgbClr val="0762C3"/>
                </a:solidFill>
                <a:effectLst/>
                <a:uLnTx/>
                <a:uFillTx/>
                <a:latin typeface="Montserrat" panose="00000500000000000000"/>
                <a:ea typeface="+mn-ea"/>
                <a:cs typeface="+mn-cs"/>
              </a:rPr>
              <a:t>Summarize </a:t>
            </a:r>
            <a:r>
              <a:rPr kumimoji="0" lang="en-US" sz="1600" b="1" i="0" u="none" strike="noStrike" kern="1200" cap="none" spc="0" normalizeH="0" baseline="0" noProof="0" dirty="0" err="1">
                <a:ln>
                  <a:noFill/>
                </a:ln>
                <a:solidFill>
                  <a:srgbClr val="FF0000"/>
                </a:solidFill>
                <a:effectLst/>
                <a:uLnTx/>
                <a:uFillTx/>
                <a:latin typeface="Montserrat" panose="00000500000000000000"/>
                <a:ea typeface="+mn-ea"/>
                <a:cs typeface="+mn-cs"/>
              </a:rPr>
              <a:t>FT</a:t>
            </a:r>
            <a:r>
              <a:rPr kumimoji="0" lang="en-US" sz="1600" b="1" i="1" u="none" strike="noStrike" kern="1200" cap="none" spc="0" normalizeH="0" baseline="0" noProof="0" dirty="0" err="1">
                <a:ln>
                  <a:noFill/>
                </a:ln>
                <a:solidFill>
                  <a:srgbClr val="FF0000"/>
                </a:solidFill>
                <a:effectLst/>
                <a:uLnTx/>
                <a:uFillTx/>
                <a:latin typeface="Montserrat" panose="00000500000000000000"/>
                <a:ea typeface="+mn-ea"/>
                <a:cs typeface="+mn-cs"/>
              </a:rPr>
              <a:t>i</a:t>
            </a:r>
            <a:r>
              <a:rPr kumimoji="0" lang="en-US" sz="1600" b="1" i="0" u="none" strike="noStrike" kern="1200" cap="none" spc="0" normalizeH="0" baseline="0" noProof="0" dirty="0">
                <a:ln>
                  <a:noFill/>
                </a:ln>
                <a:solidFill>
                  <a:srgbClr val="FF0000"/>
                </a:solidFill>
                <a:effectLst/>
                <a:uLnTx/>
                <a:uFillTx/>
                <a:latin typeface="Montserrat" panose="00000500000000000000"/>
                <a:ea typeface="+mn-ea"/>
                <a:cs typeface="+mn-cs"/>
              </a:rPr>
              <a:t> </a:t>
            </a:r>
            <a:r>
              <a:rPr kumimoji="0" lang="en-US" sz="1600" b="0" i="0" u="none" strike="noStrike" kern="1200" cap="none" spc="0" normalizeH="0" baseline="0" noProof="0" dirty="0">
                <a:ln>
                  <a:noFill/>
                </a:ln>
                <a:solidFill>
                  <a:srgbClr val="0762C3"/>
                </a:solidFill>
                <a:effectLst/>
                <a:uLnTx/>
                <a:uFillTx/>
                <a:latin typeface="Montserrat" panose="00000500000000000000"/>
                <a:ea typeface="+mn-ea"/>
                <a:cs typeface="+mn-cs"/>
              </a:rPr>
              <a:t>and </a:t>
            </a:r>
            <a:r>
              <a:rPr kumimoji="0" lang="en-US" sz="1600" b="1" i="0" u="none" strike="noStrike" kern="1200" cap="none" spc="0" normalizeH="0" baseline="0" noProof="0" dirty="0" err="1">
                <a:ln>
                  <a:noFill/>
                </a:ln>
                <a:solidFill>
                  <a:srgbClr val="FF0000"/>
                </a:solidFill>
                <a:effectLst/>
                <a:uLnTx/>
                <a:uFillTx/>
                <a:latin typeface="Montserrat" panose="00000500000000000000"/>
                <a:ea typeface="+mn-ea"/>
                <a:cs typeface="+mn-cs"/>
              </a:rPr>
              <a:t>EC</a:t>
            </a:r>
            <a:r>
              <a:rPr kumimoji="0" lang="en-US" sz="1600" b="1" i="1" u="none" strike="noStrike" kern="1200" cap="none" spc="0" normalizeH="0" baseline="0" noProof="0" dirty="0" err="1">
                <a:ln>
                  <a:noFill/>
                </a:ln>
                <a:solidFill>
                  <a:srgbClr val="FF0000"/>
                </a:solidFill>
                <a:effectLst/>
                <a:uLnTx/>
                <a:uFillTx/>
                <a:latin typeface="Montserrat" panose="00000500000000000000"/>
                <a:ea typeface="+mn-ea"/>
                <a:cs typeface="+mn-cs"/>
              </a:rPr>
              <a:t>j</a:t>
            </a:r>
            <a:r>
              <a:rPr kumimoji="0" lang="en-US" sz="1600" b="0" i="0" u="none" strike="noStrike" kern="1200" cap="none" spc="0" normalizeH="0" baseline="0" noProof="0" dirty="0">
                <a:ln>
                  <a:noFill/>
                </a:ln>
                <a:solidFill>
                  <a:srgbClr val="0762C3"/>
                </a:solidFill>
                <a:effectLst/>
                <a:uLnTx/>
                <a:uFillTx/>
                <a:latin typeface="Montserrat" panose="00000500000000000000"/>
                <a:ea typeface="+mn-ea"/>
                <a:cs typeface="+mn-cs"/>
              </a:rPr>
              <a:t> into </a:t>
            </a: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r>
              <a:rPr kumimoji="0" lang="en-US" sz="1600" b="1" i="0" u="none" strike="noStrike" kern="1200" cap="none" spc="0" normalizeH="0" baseline="0" noProof="0" dirty="0">
                <a:ln>
                  <a:noFill/>
                </a:ln>
                <a:solidFill>
                  <a:srgbClr val="0762C3"/>
                </a:solidFill>
                <a:effectLst/>
                <a:uLnTx/>
                <a:uFillTx/>
                <a:latin typeface="Montserrat" panose="00000500000000000000"/>
                <a:ea typeface="+mn-ea"/>
                <a:cs typeface="+mn-cs"/>
              </a:rPr>
              <a:t>For what purpose? </a:t>
            </a:r>
            <a:r>
              <a:rPr kumimoji="0" lang="en-US" sz="1600" b="0" i="0" u="none" strike="noStrike" kern="1200" cap="none" spc="0" normalizeH="0" baseline="0" noProof="0" dirty="0">
                <a:ln>
                  <a:noFill/>
                </a:ln>
                <a:solidFill>
                  <a:prstClr val="black"/>
                </a:solidFill>
                <a:effectLst/>
                <a:uLnTx/>
                <a:uFillTx/>
                <a:latin typeface="Montserrat" panose="00000500000000000000"/>
                <a:ea typeface="+mn-ea"/>
                <a:cs typeface="+mn-cs"/>
              </a:rPr>
              <a:t>“</a:t>
            </a:r>
            <a:r>
              <a:rPr kumimoji="0" lang="en-US" sz="1400" b="1" i="1" u="none" strike="noStrike" kern="1200" cap="none" spc="0" normalizeH="0" baseline="0" noProof="0" dirty="0" err="1">
                <a:ln>
                  <a:noFill/>
                </a:ln>
                <a:solidFill>
                  <a:srgbClr val="0762C3"/>
                </a:solidFill>
                <a:effectLst/>
                <a:uLnTx/>
                <a:uFillTx/>
                <a:latin typeface="Montserrat" panose="00000500000000000000"/>
                <a:ea typeface="+mn-ea"/>
                <a:cs typeface="+mn-cs"/>
              </a:rPr>
              <a:t>xxxx</a:t>
            </a:r>
            <a:r>
              <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rPr>
              <a:t>”.</a:t>
            </a: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r>
              <a:rPr kumimoji="0" lang="en-US" sz="1400" b="1" i="1" u="none" strike="noStrike" kern="1200" cap="none" spc="0" normalizeH="0" baseline="0" noProof="0" dirty="0">
                <a:ln>
                  <a:noFill/>
                </a:ln>
                <a:solidFill>
                  <a:srgbClr val="FF0000"/>
                </a:solidFill>
                <a:effectLst/>
                <a:uLnTx/>
                <a:uFillTx/>
                <a:latin typeface="Montserrat" panose="00000500000000000000"/>
                <a:ea typeface="+mn-ea"/>
                <a:cs typeface="+mn-cs"/>
              </a:rPr>
              <a:t>FT1</a:t>
            </a:r>
            <a:r>
              <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rPr>
              <a:t>: Move from location X to Y</a:t>
            </a: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r>
              <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rPr>
              <a:t>…..</a:t>
            </a: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r>
              <a:rPr kumimoji="0" lang="fr-FR" sz="1400" b="0" i="0" u="none" strike="noStrike" kern="1200" cap="none" spc="0" normalizeH="0" baseline="0" noProof="0" dirty="0">
                <a:ln>
                  <a:noFill/>
                </a:ln>
                <a:solidFill>
                  <a:srgbClr val="0762C3"/>
                </a:solidFill>
                <a:effectLst/>
                <a:uLnTx/>
                <a:uFillTx/>
                <a:latin typeface="Calibri" panose="020F0502020204030204"/>
                <a:ea typeface="+mn-ea"/>
                <a:cs typeface="+mn-cs"/>
              </a:rPr>
              <a:t>This formulation </a:t>
            </a:r>
            <a:r>
              <a:rPr kumimoji="0" lang="fr-FR" sz="1400" b="0" i="0" u="none" strike="noStrike" kern="1200" cap="none" spc="0" normalizeH="0" baseline="0" noProof="0" dirty="0" err="1">
                <a:ln>
                  <a:noFill/>
                </a:ln>
                <a:solidFill>
                  <a:srgbClr val="0762C3"/>
                </a:solidFill>
                <a:effectLst/>
                <a:uLnTx/>
                <a:uFillTx/>
                <a:latin typeface="Calibri" panose="020F0502020204030204"/>
                <a:ea typeface="+mn-ea"/>
                <a:cs typeface="+mn-cs"/>
              </a:rPr>
              <a:t>allows</a:t>
            </a:r>
            <a:r>
              <a:rPr kumimoji="0" lang="fr-FR" sz="1400" b="0" i="0" u="none" strike="noStrike" kern="1200" cap="none" spc="0" normalizeH="0" baseline="0" noProof="0" dirty="0">
                <a:ln>
                  <a:noFill/>
                </a:ln>
                <a:solidFill>
                  <a:srgbClr val="0762C3"/>
                </a:solidFill>
                <a:effectLst/>
                <a:uLnTx/>
                <a:uFillTx/>
                <a:latin typeface="Calibri" panose="020F0502020204030204"/>
                <a:ea typeface="+mn-ea"/>
                <a:cs typeface="+mn-cs"/>
              </a:rPr>
              <a:t> us to envisage </a:t>
            </a:r>
            <a:r>
              <a:rPr kumimoji="0" lang="fr-FR" sz="1400" b="0" i="0" u="none" strike="noStrike" kern="1200" cap="none" spc="0" normalizeH="0" baseline="0" noProof="0" dirty="0" err="1">
                <a:ln>
                  <a:noFill/>
                </a:ln>
                <a:solidFill>
                  <a:srgbClr val="0762C3"/>
                </a:solidFill>
                <a:effectLst/>
                <a:uLnTx/>
                <a:uFillTx/>
                <a:latin typeface="Calibri" panose="020F0502020204030204"/>
                <a:ea typeface="+mn-ea"/>
                <a:cs typeface="+mn-cs"/>
              </a:rPr>
              <a:t>innovative</a:t>
            </a:r>
            <a:r>
              <a:rPr kumimoji="0" lang="fr-FR" sz="1400" b="0" i="0" u="none" strike="noStrike" kern="1200" cap="none" spc="0" normalizeH="0" baseline="0" noProof="0" dirty="0">
                <a:ln>
                  <a:noFill/>
                </a:ln>
                <a:solidFill>
                  <a:srgbClr val="0762C3"/>
                </a:solidFill>
                <a:effectLst/>
                <a:uLnTx/>
                <a:uFillTx/>
                <a:latin typeface="Calibri" panose="020F0502020204030204"/>
                <a:ea typeface="+mn-ea"/>
                <a:cs typeface="+mn-cs"/>
              </a:rPr>
              <a:t> solutions </a:t>
            </a:r>
            <a:r>
              <a:rPr kumimoji="0" lang="fr-FR" sz="1400" b="0" i="0" u="none" strike="noStrike" kern="1200" cap="none" spc="0" normalizeH="0" baseline="0" noProof="0" dirty="0" err="1">
                <a:ln>
                  <a:noFill/>
                </a:ln>
                <a:solidFill>
                  <a:srgbClr val="0762C3"/>
                </a:solidFill>
                <a:effectLst/>
                <a:uLnTx/>
                <a:uFillTx/>
                <a:latin typeface="Calibri" panose="020F0502020204030204"/>
                <a:ea typeface="+mn-ea"/>
                <a:cs typeface="+mn-cs"/>
              </a:rPr>
              <a:t>like</a:t>
            </a:r>
            <a:r>
              <a:rPr kumimoji="0" lang="fr-FR" sz="1400" b="0" i="0" u="none" strike="noStrike" kern="1200" cap="none" spc="0" normalizeH="0" baseline="0" noProof="0" dirty="0">
                <a:ln>
                  <a:noFill/>
                </a:ln>
                <a:solidFill>
                  <a:srgbClr val="0762C3"/>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endPar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ct val="20000"/>
              </a:spcBef>
              <a:spcAft>
                <a:spcPts val="0"/>
              </a:spcAft>
              <a:buClr>
                <a:srgbClr val="DDDDDD"/>
              </a:buClr>
              <a:buSzPct val="70000"/>
              <a:buFontTx/>
              <a:buNone/>
              <a:tabLst/>
              <a:defRPr/>
            </a:pPr>
            <a:r>
              <a:rPr kumimoji="0" lang="en-US" sz="1400" b="0" i="1" u="none" strike="noStrike" kern="1200" cap="none" spc="0" normalizeH="0" baseline="0" noProof="0" dirty="0">
                <a:ln>
                  <a:noFill/>
                </a:ln>
                <a:solidFill>
                  <a:prstClr val="black"/>
                </a:solidFill>
                <a:effectLst/>
                <a:uLnTx/>
                <a:uFillTx/>
                <a:latin typeface="Montserrat" panose="00000500000000000000"/>
                <a:ea typeface="+mn-ea"/>
                <a:cs typeface="+mn-cs"/>
              </a:rPr>
              <a:t> </a:t>
            </a:r>
          </a:p>
        </p:txBody>
      </p:sp>
      <p:cxnSp>
        <p:nvCxnSpPr>
          <p:cNvPr id="36" name="Connecteur droit 35"/>
          <p:cNvCxnSpPr>
            <a:cxnSpLocks/>
          </p:cNvCxnSpPr>
          <p:nvPr/>
        </p:nvCxnSpPr>
        <p:spPr>
          <a:xfrm>
            <a:off x="8740630" y="1694016"/>
            <a:ext cx="0" cy="5040755"/>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7" name="Groupe 36"/>
          <p:cNvGrpSpPr/>
          <p:nvPr/>
        </p:nvGrpSpPr>
        <p:grpSpPr>
          <a:xfrm>
            <a:off x="38492" y="832015"/>
            <a:ext cx="2908592" cy="4185550"/>
            <a:chOff x="-1" y="1245766"/>
            <a:chExt cx="3721101" cy="5354775"/>
          </a:xfrm>
        </p:grpSpPr>
        <p:pic>
          <p:nvPicPr>
            <p:cNvPr id="38" name="Image 37"/>
            <p:cNvPicPr>
              <a:picLocks noChangeAspect="1"/>
            </p:cNvPicPr>
            <p:nvPr/>
          </p:nvPicPr>
          <p:blipFill rotWithShape="1">
            <a:blip r:embed="rId3">
              <a:extLst>
                <a:ext uri="{28A0092B-C50C-407E-A947-70E740481C1C}">
                  <a14:useLocalDpi xmlns:a14="http://schemas.microsoft.com/office/drawing/2010/main" val="0"/>
                </a:ext>
              </a:extLst>
            </a:blip>
            <a:srcRect r="25481"/>
            <a:stretch/>
          </p:blipFill>
          <p:spPr>
            <a:xfrm>
              <a:off x="2235429" y="5282791"/>
              <a:ext cx="1472971" cy="1317750"/>
            </a:xfrm>
            <a:prstGeom prst="rect">
              <a:avLst/>
            </a:prstGeom>
          </p:spPr>
        </p:pic>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45766"/>
              <a:ext cx="3721100" cy="110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40" name="Imag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333100"/>
              <a:ext cx="2245431" cy="1267441"/>
            </a:xfrm>
            <a:prstGeom prst="rect">
              <a:avLst/>
            </a:prstGeom>
          </p:spPr>
        </p:pic>
        <p:pic>
          <p:nvPicPr>
            <p:cNvPr id="41" name="Imag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48565"/>
              <a:ext cx="3714058" cy="2974206"/>
            </a:xfrm>
            <a:prstGeom prst="rect">
              <a:avLst/>
            </a:prstGeom>
          </p:spPr>
        </p:pic>
      </p:grpSp>
      <p:sp>
        <p:nvSpPr>
          <p:cNvPr id="43" name="ZoneTexte 42"/>
          <p:cNvSpPr txBox="1"/>
          <p:nvPr/>
        </p:nvSpPr>
        <p:spPr>
          <a:xfrm>
            <a:off x="38494" y="5167263"/>
            <a:ext cx="3108967" cy="181588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Registering an Online Account for Your International Shipments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Open a FedEx Online Account </a:t>
            </a:r>
            <a:r>
              <a:rPr kumimoji="0" lang="en-US" sz="1050" b="1"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today</a:t>
            </a:r>
            <a:r>
              <a:rPr kumimoji="0" lang="en-US" sz="1050" b="0"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 and take advantage of all the benefits FedEx offers, such as the </a:t>
            </a:r>
            <a:r>
              <a:rPr kumimoji="0" lang="en-US" sz="1050" b="1"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convenience of online shipping </a:t>
            </a:r>
            <a:r>
              <a:rPr kumimoji="0" lang="en-US" sz="1050" b="0"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with FedEx® Ship Manager at fedex.com, </a:t>
            </a:r>
            <a:r>
              <a:rPr kumimoji="0" lang="en-US" sz="1050" b="1"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reliable</a:t>
            </a:r>
            <a:r>
              <a:rPr kumimoji="0" lang="en-US" sz="1050" b="0"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 delivery, parcel </a:t>
            </a:r>
            <a:r>
              <a:rPr kumimoji="0" lang="en-US" sz="1050" b="1"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tracking</a:t>
            </a:r>
            <a:r>
              <a:rPr kumimoji="0" lang="en-US" sz="1050" b="0"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 </a:t>
            </a:r>
            <a:r>
              <a:rPr kumimoji="0" lang="en-US" sz="1050" b="1"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personalized billing</a:t>
            </a:r>
            <a:r>
              <a:rPr kumimoji="0" lang="en-US" sz="1050" b="0"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 and </a:t>
            </a:r>
            <a:r>
              <a:rPr kumimoji="0" lang="en-US" sz="1050" b="1"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free packaging and supplies </a:t>
            </a:r>
            <a:r>
              <a:rPr kumimoji="0" lang="en-US" sz="1050" b="0" i="1"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for all your shipments, and much more.</a:t>
            </a:r>
          </a:p>
        </p:txBody>
      </p:sp>
      <p:graphicFrame>
        <p:nvGraphicFramePr>
          <p:cNvPr id="44" name="Espace réservé du contenu 4"/>
          <p:cNvGraphicFramePr>
            <a:graphicFrameLocks/>
          </p:cNvGraphicFramePr>
          <p:nvPr/>
        </p:nvGraphicFramePr>
        <p:xfrm>
          <a:off x="3443973" y="2886514"/>
          <a:ext cx="5078327" cy="2527227"/>
        </p:xfrm>
        <a:graphic>
          <a:graphicData uri="http://schemas.openxmlformats.org/drawingml/2006/table">
            <a:tbl>
              <a:tblPr/>
              <a:tblGrid>
                <a:gridCol w="2088240">
                  <a:extLst>
                    <a:ext uri="{9D8B030D-6E8A-4147-A177-3AD203B41FA5}">
                      <a16:colId xmlns:a16="http://schemas.microsoft.com/office/drawing/2014/main" val="20000"/>
                    </a:ext>
                  </a:extLst>
                </a:gridCol>
                <a:gridCol w="960120">
                  <a:extLst>
                    <a:ext uri="{9D8B030D-6E8A-4147-A177-3AD203B41FA5}">
                      <a16:colId xmlns:a16="http://schemas.microsoft.com/office/drawing/2014/main" val="20001"/>
                    </a:ext>
                  </a:extLst>
                </a:gridCol>
                <a:gridCol w="2029967">
                  <a:extLst>
                    <a:ext uri="{9D8B030D-6E8A-4147-A177-3AD203B41FA5}">
                      <a16:colId xmlns:a16="http://schemas.microsoft.com/office/drawing/2014/main" val="20002"/>
                    </a:ext>
                  </a:extLst>
                </a:gridCol>
              </a:tblGrid>
              <a:tr h="393627">
                <a:tc>
                  <a:txBody>
                    <a:bodyPr/>
                    <a:lstStyle/>
                    <a:p>
                      <a:pPr algn="ctr">
                        <a:spcBef>
                          <a:spcPts val="200"/>
                        </a:spcBef>
                        <a:spcAft>
                          <a:spcPts val="200"/>
                        </a:spcAft>
                      </a:pPr>
                      <a:r>
                        <a:rPr lang="fr-FR" sz="1400" b="1" dirty="0">
                          <a:solidFill>
                            <a:schemeClr val="bg2">
                              <a:lumMod val="50000"/>
                            </a:schemeClr>
                          </a:solidFill>
                          <a:latin typeface="IBM Plex Sans" panose="020B0503050203000203" pitchFamily="34" charset="0"/>
                          <a:ea typeface="Times New Roman"/>
                          <a:cs typeface="Times New Roman"/>
                        </a:rPr>
                        <a:t>Initial</a:t>
                      </a:r>
                      <a:r>
                        <a:rPr lang="fr-FR" sz="1400" b="1" baseline="0" dirty="0">
                          <a:solidFill>
                            <a:schemeClr val="bg2">
                              <a:lumMod val="50000"/>
                            </a:schemeClr>
                          </a:solidFill>
                          <a:latin typeface="IBM Plex Sans" panose="020B0503050203000203" pitchFamily="34" charset="0"/>
                          <a:ea typeface="Times New Roman"/>
                          <a:cs typeface="Times New Roman"/>
                        </a:rPr>
                        <a:t> state</a:t>
                      </a:r>
                      <a:endParaRPr lang="fr-FR" sz="2000" b="1" dirty="0">
                        <a:solidFill>
                          <a:schemeClr val="bg2">
                            <a:lumMod val="50000"/>
                          </a:schemeClr>
                        </a:solidFill>
                        <a:latin typeface="IBM Plex Sans" panose="020B0503050203000203" pitchFamily="34" charset="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endParaRPr lang="fr-FR" sz="1400" b="1" dirty="0">
                        <a:solidFill>
                          <a:schemeClr val="bg2">
                            <a:lumMod val="50000"/>
                          </a:schemeClr>
                        </a:solidFill>
                        <a:latin typeface="IBM Plex Sans" panose="020B0503050203000203" pitchFamily="34" charset="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Bef>
                          <a:spcPts val="200"/>
                        </a:spcBef>
                        <a:spcAft>
                          <a:spcPts val="200"/>
                        </a:spcAft>
                      </a:pPr>
                      <a:r>
                        <a:rPr lang="fr-FR" sz="1400" b="1" dirty="0">
                          <a:solidFill>
                            <a:schemeClr val="bg2">
                              <a:lumMod val="50000"/>
                            </a:schemeClr>
                          </a:solidFill>
                          <a:latin typeface="IBM Plex Sans" panose="020B0503050203000203" pitchFamily="34" charset="0"/>
                          <a:ea typeface="Times New Roman"/>
                          <a:cs typeface="Times New Roman"/>
                        </a:rPr>
                        <a:t>Final</a:t>
                      </a:r>
                      <a:r>
                        <a:rPr lang="fr-FR" sz="1400" b="1" baseline="0" dirty="0">
                          <a:solidFill>
                            <a:schemeClr val="bg2">
                              <a:lumMod val="50000"/>
                            </a:schemeClr>
                          </a:solidFill>
                          <a:latin typeface="IBM Plex Sans" panose="020B0503050203000203" pitchFamily="34" charset="0"/>
                          <a:ea typeface="Times New Roman"/>
                          <a:cs typeface="Times New Roman"/>
                        </a:rPr>
                        <a:t> state</a:t>
                      </a:r>
                      <a:endParaRPr lang="fr-FR" sz="2000" b="1" dirty="0">
                        <a:solidFill>
                          <a:schemeClr val="bg2">
                            <a:lumMod val="50000"/>
                          </a:schemeClr>
                        </a:solidFill>
                        <a:latin typeface="IBM Plex Sans" panose="020B0503050203000203" pitchFamily="34" charset="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88705">
                <a:tc>
                  <a:txBody>
                    <a:bodyPr/>
                    <a:lstStyle/>
                    <a:p>
                      <a:pPr algn="l">
                        <a:spcBef>
                          <a:spcPts val="200"/>
                        </a:spcBef>
                        <a:spcAft>
                          <a:spcPts val="200"/>
                        </a:spcAft>
                      </a:pPr>
                      <a:r>
                        <a:rPr lang="fr-FR" sz="1200" dirty="0" err="1">
                          <a:solidFill>
                            <a:srgbClr val="0762C3"/>
                          </a:solidFill>
                          <a:latin typeface="Montserrat" panose="00000500000000000000"/>
                          <a:ea typeface="Times New Roman"/>
                          <a:cs typeface="Times New Roman"/>
                        </a:rPr>
                        <a:t>Describe</a:t>
                      </a:r>
                      <a:r>
                        <a:rPr lang="fr-FR" sz="1200" dirty="0">
                          <a:solidFill>
                            <a:srgbClr val="0762C3"/>
                          </a:solidFill>
                          <a:latin typeface="Montserrat" panose="00000500000000000000"/>
                          <a:ea typeface="Times New Roman"/>
                          <a:cs typeface="Times New Roman"/>
                        </a:rPr>
                        <a:t> </a:t>
                      </a:r>
                      <a:r>
                        <a:rPr lang="fr-FR" sz="1200" dirty="0" err="1">
                          <a:solidFill>
                            <a:srgbClr val="0762C3"/>
                          </a:solidFill>
                          <a:latin typeface="Montserrat" panose="00000500000000000000"/>
                          <a:ea typeface="Times New Roman"/>
                          <a:cs typeface="Times New Roman"/>
                        </a:rPr>
                        <a:t>here</a:t>
                      </a:r>
                      <a:r>
                        <a:rPr lang="fr-FR" sz="1200" dirty="0">
                          <a:solidFill>
                            <a:srgbClr val="0762C3"/>
                          </a:solidFill>
                          <a:latin typeface="Montserrat" panose="00000500000000000000"/>
                          <a:ea typeface="Times New Roman"/>
                          <a:cs typeface="Times New Roman"/>
                        </a:rPr>
                        <a:t> the </a:t>
                      </a:r>
                      <a:r>
                        <a:rPr lang="fr-FR" sz="1200" b="1" dirty="0" err="1">
                          <a:solidFill>
                            <a:srgbClr val="0762C3"/>
                          </a:solidFill>
                          <a:latin typeface="Montserrat" panose="00000500000000000000"/>
                          <a:ea typeface="Times New Roman"/>
                          <a:cs typeface="Times New Roman"/>
                        </a:rPr>
                        <a:t>charactreristics</a:t>
                      </a:r>
                      <a:r>
                        <a:rPr lang="fr-FR" sz="1200" b="1" dirty="0">
                          <a:solidFill>
                            <a:srgbClr val="0762C3"/>
                          </a:solidFill>
                          <a:latin typeface="Montserrat" panose="00000500000000000000"/>
                          <a:ea typeface="Times New Roman"/>
                          <a:cs typeface="Times New Roman"/>
                        </a:rPr>
                        <a:t> of the initial state</a:t>
                      </a:r>
                      <a:r>
                        <a:rPr lang="fr-FR" sz="1200" dirty="0">
                          <a:solidFill>
                            <a:srgbClr val="0762C3"/>
                          </a:solidFill>
                          <a:latin typeface="Montserrat" panose="00000500000000000000"/>
                          <a:ea typeface="Times New Roman"/>
                          <a:cs typeface="Times New Roman"/>
                        </a:rPr>
                        <a:t> (</a:t>
                      </a:r>
                      <a:r>
                        <a:rPr lang="en-US" sz="1200" dirty="0">
                          <a:solidFill>
                            <a:srgbClr val="0762C3"/>
                          </a:solidFill>
                          <a:latin typeface="Montserrat" panose="00000500000000000000"/>
                        </a:rPr>
                        <a:t>Who, What, Where, When, How</a:t>
                      </a:r>
                      <a:r>
                        <a:rPr lang="fr-FR" sz="1200" dirty="0">
                          <a:solidFill>
                            <a:srgbClr val="0762C3"/>
                          </a:solidFill>
                          <a:latin typeface="Montserrat" panose="00000500000000000000"/>
                          <a:ea typeface="Times New Roman"/>
                          <a:cs typeface="Times New Roman"/>
                        </a:rPr>
                        <a:t>)</a:t>
                      </a:r>
                    </a:p>
                    <a:p>
                      <a:pPr marL="171450" indent="-171450" algn="l">
                        <a:spcBef>
                          <a:spcPts val="200"/>
                        </a:spcBef>
                        <a:spcAft>
                          <a:spcPts val="200"/>
                        </a:spcAft>
                        <a:buFont typeface="Arial" panose="020B0604020202020204" pitchFamily="34" charset="0"/>
                        <a:buChar char="•"/>
                      </a:pPr>
                      <a:r>
                        <a:rPr lang="fr-FR" sz="12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2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2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2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200" baseline="0" dirty="0" err="1">
                          <a:solidFill>
                            <a:schemeClr val="tx1"/>
                          </a:solidFill>
                          <a:latin typeface="Montserrat" panose="00000500000000000000"/>
                          <a:ea typeface="Times New Roman"/>
                          <a:cs typeface="Times New Roman"/>
                        </a:rPr>
                        <a:t>Parcel</a:t>
                      </a:r>
                      <a:r>
                        <a:rPr lang="fr-FR" sz="1200" baseline="0" dirty="0">
                          <a:solidFill>
                            <a:schemeClr val="tx1"/>
                          </a:solidFill>
                          <a:latin typeface="Montserrat" panose="00000500000000000000"/>
                          <a:ea typeface="Times New Roman"/>
                          <a:cs typeface="Times New Roman"/>
                        </a:rPr>
                        <a:t> at location X</a:t>
                      </a:r>
                    </a:p>
                    <a:p>
                      <a:pPr marL="171450" indent="-171450" algn="l">
                        <a:spcBef>
                          <a:spcPts val="200"/>
                        </a:spcBef>
                        <a:spcAft>
                          <a:spcPts val="200"/>
                        </a:spcAft>
                        <a:buFont typeface="Arial" panose="020B0604020202020204" pitchFamily="34" charset="0"/>
                        <a:buChar char="•"/>
                      </a:pPr>
                      <a:endParaRPr lang="fr-FR" sz="1200" baseline="0" dirty="0">
                        <a:solidFill>
                          <a:srgbClr val="0762C3"/>
                        </a:solidFill>
                        <a:latin typeface="Montserrat" panose="0000050000000000000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200"/>
                        </a:spcBef>
                        <a:spcAft>
                          <a:spcPts val="200"/>
                        </a:spcAft>
                      </a:pPr>
                      <a:endParaRPr lang="fr-FR" sz="1200" dirty="0">
                        <a:latin typeface="IBM Plex Sans" panose="020B0503050203000203" pitchFamily="34" charset="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a:spcBef>
                          <a:spcPts val="200"/>
                        </a:spcBef>
                        <a:spcAft>
                          <a:spcPts val="200"/>
                        </a:spcAft>
                      </a:pPr>
                      <a:r>
                        <a:rPr lang="fr-FR" sz="1200" dirty="0" err="1">
                          <a:solidFill>
                            <a:srgbClr val="0762C3"/>
                          </a:solidFill>
                          <a:latin typeface="Montserrat" panose="00000500000000000000"/>
                          <a:ea typeface="Times New Roman"/>
                          <a:cs typeface="Times New Roman"/>
                        </a:rPr>
                        <a:t>Describe</a:t>
                      </a:r>
                      <a:r>
                        <a:rPr lang="fr-FR" sz="1200" dirty="0">
                          <a:solidFill>
                            <a:srgbClr val="0762C3"/>
                          </a:solidFill>
                          <a:latin typeface="Montserrat" panose="00000500000000000000"/>
                          <a:ea typeface="Times New Roman"/>
                          <a:cs typeface="Times New Roman"/>
                        </a:rPr>
                        <a:t> </a:t>
                      </a:r>
                      <a:r>
                        <a:rPr lang="fr-FR" sz="1200" dirty="0" err="1">
                          <a:solidFill>
                            <a:srgbClr val="0762C3"/>
                          </a:solidFill>
                          <a:latin typeface="Montserrat" panose="00000500000000000000"/>
                          <a:ea typeface="Times New Roman"/>
                          <a:cs typeface="Times New Roman"/>
                        </a:rPr>
                        <a:t>here</a:t>
                      </a:r>
                      <a:r>
                        <a:rPr lang="fr-FR" sz="1200" dirty="0">
                          <a:solidFill>
                            <a:srgbClr val="0762C3"/>
                          </a:solidFill>
                          <a:latin typeface="Montserrat" panose="00000500000000000000"/>
                          <a:ea typeface="Times New Roman"/>
                          <a:cs typeface="Times New Roman"/>
                        </a:rPr>
                        <a:t> the </a:t>
                      </a:r>
                      <a:r>
                        <a:rPr lang="fr-FR" sz="1200" b="1" dirty="0" err="1">
                          <a:solidFill>
                            <a:srgbClr val="0762C3"/>
                          </a:solidFill>
                          <a:latin typeface="Montserrat" panose="00000500000000000000"/>
                          <a:ea typeface="Times New Roman"/>
                          <a:cs typeface="Times New Roman"/>
                        </a:rPr>
                        <a:t>charactreristics</a:t>
                      </a:r>
                      <a:r>
                        <a:rPr lang="fr-FR" sz="1200" b="1" dirty="0">
                          <a:solidFill>
                            <a:srgbClr val="0762C3"/>
                          </a:solidFill>
                          <a:latin typeface="Montserrat" panose="00000500000000000000"/>
                          <a:ea typeface="Times New Roman"/>
                          <a:cs typeface="Times New Roman"/>
                        </a:rPr>
                        <a:t> of the final state </a:t>
                      </a:r>
                      <a:r>
                        <a:rPr lang="fr-FR" sz="1200" dirty="0">
                          <a:solidFill>
                            <a:srgbClr val="0762C3"/>
                          </a:solidFill>
                          <a:latin typeface="Montserrat" panose="00000500000000000000"/>
                          <a:ea typeface="Times New Roman"/>
                          <a:cs typeface="Times New Roman"/>
                        </a:rPr>
                        <a:t>(</a:t>
                      </a:r>
                      <a:r>
                        <a:rPr lang="en-US" sz="1200" dirty="0">
                          <a:solidFill>
                            <a:srgbClr val="0762C3"/>
                          </a:solidFill>
                          <a:latin typeface="Montserrat" panose="00000500000000000000"/>
                        </a:rPr>
                        <a:t>Who, What, Where, When, How</a:t>
                      </a:r>
                      <a:r>
                        <a:rPr lang="fr-FR" sz="1200" dirty="0">
                          <a:solidFill>
                            <a:srgbClr val="0762C3"/>
                          </a:solidFill>
                          <a:latin typeface="Montserrat" panose="00000500000000000000"/>
                          <a:ea typeface="Times New Roman"/>
                          <a:cs typeface="Times New Roman"/>
                        </a:rPr>
                        <a:t>)</a:t>
                      </a:r>
                    </a:p>
                    <a:p>
                      <a:pPr marL="171450" indent="-171450" algn="l">
                        <a:spcBef>
                          <a:spcPts val="200"/>
                        </a:spcBef>
                        <a:spcAft>
                          <a:spcPts val="200"/>
                        </a:spcAft>
                        <a:buFont typeface="Arial" panose="020B0604020202020204" pitchFamily="34" charset="0"/>
                        <a:buChar char="•"/>
                      </a:pPr>
                      <a:r>
                        <a:rPr lang="fr-FR" sz="12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2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2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200" baseline="0" dirty="0">
                          <a:solidFill>
                            <a:srgbClr val="0762C3"/>
                          </a:solidFill>
                          <a:latin typeface="Montserrat" panose="00000500000000000000"/>
                          <a:ea typeface="Times New Roman"/>
                          <a:cs typeface="Times New Roman"/>
                        </a:rPr>
                        <a:t>X</a:t>
                      </a:r>
                    </a:p>
                    <a:p>
                      <a:pPr marL="171450" indent="-171450" algn="l">
                        <a:spcBef>
                          <a:spcPts val="200"/>
                        </a:spcBef>
                        <a:spcAft>
                          <a:spcPts val="200"/>
                        </a:spcAft>
                        <a:buFont typeface="Arial" panose="020B0604020202020204" pitchFamily="34" charset="0"/>
                        <a:buChar char="•"/>
                      </a:pPr>
                      <a:r>
                        <a:rPr lang="fr-FR" sz="1200" baseline="0" dirty="0" err="1">
                          <a:solidFill>
                            <a:schemeClr val="tx1"/>
                          </a:solidFill>
                          <a:latin typeface="Montserrat" panose="00000500000000000000"/>
                          <a:ea typeface="Times New Roman"/>
                          <a:cs typeface="Times New Roman"/>
                        </a:rPr>
                        <a:t>Parcel</a:t>
                      </a:r>
                      <a:r>
                        <a:rPr lang="fr-FR" sz="1200" baseline="0" dirty="0">
                          <a:solidFill>
                            <a:schemeClr val="tx1"/>
                          </a:solidFill>
                          <a:latin typeface="Montserrat" panose="00000500000000000000"/>
                          <a:ea typeface="Times New Roman"/>
                          <a:cs typeface="Times New Roman"/>
                        </a:rPr>
                        <a:t> at location Y</a:t>
                      </a:r>
                    </a:p>
                    <a:p>
                      <a:pPr algn="l">
                        <a:spcBef>
                          <a:spcPts val="200"/>
                        </a:spcBef>
                        <a:spcAft>
                          <a:spcPts val="200"/>
                        </a:spcAft>
                      </a:pPr>
                      <a:endParaRPr lang="fr-FR" sz="1200" dirty="0">
                        <a:latin typeface="IBM Plex Sans" panose="020B0503050203000203" pitchFamily="34" charset="0"/>
                        <a:ea typeface="Times New Roman"/>
                        <a:cs typeface="Times New Roman"/>
                      </a:endParaRPr>
                    </a:p>
                  </a:txBody>
                  <a:tcPr marL="33462" marR="3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45" name="Groupe 44"/>
          <p:cNvGrpSpPr/>
          <p:nvPr/>
        </p:nvGrpSpPr>
        <p:grpSpPr>
          <a:xfrm>
            <a:off x="4553805" y="2012588"/>
            <a:ext cx="3072384" cy="3161934"/>
            <a:chOff x="7379209" y="517768"/>
            <a:chExt cx="3072384" cy="3161934"/>
          </a:xfrm>
        </p:grpSpPr>
        <p:sp>
          <p:nvSpPr>
            <p:cNvPr id="46" name="Forme libre 45"/>
            <p:cNvSpPr/>
            <p:nvPr/>
          </p:nvSpPr>
          <p:spPr>
            <a:xfrm>
              <a:off x="7379209" y="825195"/>
              <a:ext cx="3072384" cy="548646"/>
            </a:xfrm>
            <a:custGeom>
              <a:avLst/>
              <a:gdLst>
                <a:gd name="connsiteX0" fmla="*/ 0 w 3072384"/>
                <a:gd name="connsiteY0" fmla="*/ 548646 h 548646"/>
                <a:gd name="connsiteX1" fmla="*/ 1426464 w 3072384"/>
                <a:gd name="connsiteY1" fmla="*/ 6 h 548646"/>
                <a:gd name="connsiteX2" fmla="*/ 3072384 w 3072384"/>
                <a:gd name="connsiteY2" fmla="*/ 539502 h 548646"/>
              </a:gdLst>
              <a:ahLst/>
              <a:cxnLst>
                <a:cxn ang="0">
                  <a:pos x="connsiteX0" y="connsiteY0"/>
                </a:cxn>
                <a:cxn ang="0">
                  <a:pos x="connsiteX1" y="connsiteY1"/>
                </a:cxn>
                <a:cxn ang="0">
                  <a:pos x="connsiteX2" y="connsiteY2"/>
                </a:cxn>
              </a:cxnLst>
              <a:rect l="l" t="t" r="r" b="b"/>
              <a:pathLst>
                <a:path w="3072384" h="548646">
                  <a:moveTo>
                    <a:pt x="0" y="548646"/>
                  </a:moveTo>
                  <a:cubicBezTo>
                    <a:pt x="457200" y="275088"/>
                    <a:pt x="914400" y="1530"/>
                    <a:pt x="1426464" y="6"/>
                  </a:cubicBezTo>
                  <a:cubicBezTo>
                    <a:pt x="1938528" y="-1518"/>
                    <a:pt x="2505456" y="268992"/>
                    <a:pt x="3072384" y="539502"/>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Connecteur droit avec flèche 46"/>
            <p:cNvCxnSpPr/>
            <p:nvPr/>
          </p:nvCxnSpPr>
          <p:spPr>
            <a:xfrm flipV="1">
              <a:off x="7854604" y="3612249"/>
              <a:ext cx="1453989" cy="10316"/>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V="1">
              <a:off x="8001000" y="2333961"/>
              <a:ext cx="1307593" cy="647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8074153" y="3220930"/>
              <a:ext cx="1234440" cy="162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V="1">
              <a:off x="7924801" y="2882601"/>
              <a:ext cx="1383792" cy="98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a:off x="8339329" y="1840184"/>
              <a:ext cx="969264" cy="1569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8673727" y="3425786"/>
              <a:ext cx="393056"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Times New Roman"/>
                  <a:cs typeface="Times New Roman"/>
                </a:rPr>
                <a:t>FT1</a:t>
              </a:r>
              <a:endParaRPr kumimoji="0" lang="fr-FR" sz="105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4" name="Rectangle 53"/>
            <p:cNvSpPr/>
            <p:nvPr/>
          </p:nvSpPr>
          <p:spPr>
            <a:xfrm>
              <a:off x="8808540" y="2298378"/>
              <a:ext cx="423514"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mn-ea"/>
                  <a:cs typeface="Times New Roman"/>
                </a:rPr>
                <a:t>FT3</a:t>
              </a:r>
              <a:endParaRPr kumimoji="0" lang="fr-FR" sz="10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5" name="Rectangle 54"/>
            <p:cNvSpPr/>
            <p:nvPr/>
          </p:nvSpPr>
          <p:spPr>
            <a:xfrm>
              <a:off x="8481884" y="1981386"/>
              <a:ext cx="423514"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Times New Roman"/>
                  <a:cs typeface="Times New Roman"/>
                </a:rPr>
                <a:t>FT2</a:t>
              </a:r>
              <a:endParaRPr kumimoji="0" lang="fr-FR" sz="10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6" name="Rectangle 55"/>
            <p:cNvSpPr/>
            <p:nvPr/>
          </p:nvSpPr>
          <p:spPr>
            <a:xfrm>
              <a:off x="8645775" y="2706102"/>
              <a:ext cx="423514"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Times New Roman"/>
                  <a:cs typeface="Times New Roman"/>
                </a:rPr>
                <a:t>FT4</a:t>
              </a:r>
              <a:endParaRPr kumimoji="0" lang="fr-FR" sz="10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7" name="Rectangle 56"/>
            <p:cNvSpPr/>
            <p:nvPr/>
          </p:nvSpPr>
          <p:spPr>
            <a:xfrm>
              <a:off x="8715455" y="3072568"/>
              <a:ext cx="423514"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mn-ea"/>
                  <a:cs typeface="Times New Roman"/>
                </a:rPr>
                <a:t>FT5</a:t>
              </a:r>
              <a:endParaRPr kumimoji="0" lang="fr-FR" sz="10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8" name="Rectangle 57"/>
            <p:cNvSpPr/>
            <p:nvPr/>
          </p:nvSpPr>
          <p:spPr>
            <a:xfrm>
              <a:off x="8636858" y="517768"/>
              <a:ext cx="447558"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0000"/>
                  </a:solidFill>
                  <a:effectLst/>
                  <a:uLnTx/>
                  <a:uFillTx/>
                  <a:latin typeface="IBM Plex Sans" panose="020B0503050203000203" pitchFamily="34" charset="0"/>
                  <a:ea typeface="+mn-ea"/>
                  <a:cs typeface="Times New Roman"/>
                </a:rPr>
                <a:t>EC1</a:t>
              </a:r>
              <a:endParaRPr kumimoji="0" lang="fr-FR" sz="10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cxnSp>
        <p:nvCxnSpPr>
          <p:cNvPr id="59" name="Connecteur droit 58"/>
          <p:cNvCxnSpPr/>
          <p:nvPr/>
        </p:nvCxnSpPr>
        <p:spPr>
          <a:xfrm>
            <a:off x="3165661" y="1117880"/>
            <a:ext cx="0" cy="56260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4464791" y="1634455"/>
            <a:ext cx="33970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Express </a:t>
            </a:r>
            <a:r>
              <a:rPr kumimoji="0" lang="fr-FR" sz="1400" b="1" i="0" u="none" strike="noStrike" kern="1200" cap="none" spc="0" normalizeH="0" baseline="0" noProof="0" dirty="0" err="1">
                <a:ln>
                  <a:noFill/>
                </a:ln>
                <a:solidFill>
                  <a:srgbClr val="FF0000"/>
                </a:solidFill>
                <a:effectLst/>
                <a:uLnTx/>
                <a:uFillTx/>
                <a:latin typeface="Montserrat" panose="00000500000000000000"/>
                <a:ea typeface="+mn-ea"/>
                <a:cs typeface="+mn-cs"/>
              </a:rPr>
              <a:t>F</a:t>
            </a: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unctions</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1" i="0" u="none" strike="noStrike" kern="1200" cap="none" spc="0" normalizeH="0" baseline="0" noProof="0" dirty="0">
                <a:ln>
                  <a:noFill/>
                </a:ln>
                <a:solidFill>
                  <a:srgbClr val="0762C3"/>
                </a:solidFill>
                <a:effectLst/>
                <a:uLnTx/>
                <a:uFillTx/>
                <a:latin typeface="Montserrat" panose="00000500000000000000"/>
                <a:ea typeface="+mn-ea"/>
                <a:cs typeface="+mn-cs"/>
              </a:rPr>
              <a:t>of</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1" i="0" u="none" strike="noStrike" kern="1200" cap="none" spc="0" normalizeH="0" baseline="0" noProof="0" dirty="0">
                <a:ln>
                  <a:noFill/>
                </a:ln>
                <a:solidFill>
                  <a:srgbClr val="FF0000"/>
                </a:solidFill>
                <a:effectLst/>
                <a:uLnTx/>
                <a:uFillTx/>
                <a:latin typeface="Montserrat" panose="00000500000000000000"/>
                <a:ea typeface="+mn-ea"/>
                <a:cs typeface="+mn-cs"/>
              </a:rPr>
              <a:t>T</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ransformation </a:t>
            </a:r>
            <a:r>
              <a:rPr kumimoji="0" lang="fr-FR" sz="1400" b="1" i="0" u="none" strike="noStrike" kern="1200" cap="none" spc="0" normalizeH="0" baseline="0" noProof="0" dirty="0" err="1">
                <a:ln>
                  <a:noFill/>
                </a:ln>
                <a:solidFill>
                  <a:srgbClr val="FF0000"/>
                </a:solidFill>
                <a:effectLst/>
                <a:uLnTx/>
                <a:uFillTx/>
                <a:latin typeface="Montserrat" panose="00000500000000000000"/>
                <a:ea typeface="+mn-ea"/>
                <a:cs typeface="+mn-cs"/>
              </a:rPr>
              <a:t>FTs</a:t>
            </a:r>
            <a:endParaRPr kumimoji="0" lang="fr-FR" sz="1400" b="1" i="0" u="none" strike="noStrike" kern="1200" cap="none" spc="0" normalizeH="0" baseline="0" noProof="0" dirty="0">
              <a:ln>
                <a:noFill/>
              </a:ln>
              <a:solidFill>
                <a:srgbClr val="FF0000"/>
              </a:solidFill>
              <a:effectLst/>
              <a:uLnTx/>
              <a:uFillTx/>
              <a:latin typeface="Montserrat" panose="00000500000000000000"/>
              <a:ea typeface="+mn-ea"/>
              <a:cs typeface="+mn-cs"/>
            </a:endParaRPr>
          </a:p>
        </p:txBody>
      </p:sp>
      <p:sp>
        <p:nvSpPr>
          <p:cNvPr id="61" name="ZoneTexte 60"/>
          <p:cNvSpPr txBox="1"/>
          <p:nvPr/>
        </p:nvSpPr>
        <p:spPr>
          <a:xfrm>
            <a:off x="4680109" y="5653323"/>
            <a:ext cx="27130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Express </a:t>
            </a:r>
            <a:r>
              <a:rPr kumimoji="0" lang="fr-FR" sz="1400" b="1" i="0" u="none" strike="noStrike" kern="1200" cap="none" spc="0" normalizeH="0" baseline="0" noProof="0" dirty="0" err="1">
                <a:ln>
                  <a:noFill/>
                </a:ln>
                <a:solidFill>
                  <a:srgbClr val="FF0000"/>
                </a:solidFill>
                <a:effectLst/>
                <a:uLnTx/>
                <a:uFillTx/>
                <a:latin typeface="Montserrat" panose="00000500000000000000"/>
                <a:ea typeface="+mn-ea"/>
                <a:cs typeface="+mn-cs"/>
              </a:rPr>
              <a:t>E</a:t>
            </a:r>
            <a:r>
              <a:rPr kumimoji="0" lang="fr-FR" sz="1400" b="0" i="0" u="none" strike="noStrike" kern="1200" cap="none" spc="0" normalizeH="0" baseline="0" noProof="0" dirty="0" err="1">
                <a:ln>
                  <a:noFill/>
                </a:ln>
                <a:solidFill>
                  <a:srgbClr val="0762C3"/>
                </a:solidFill>
                <a:effectLst/>
                <a:uLnTx/>
                <a:uFillTx/>
                <a:latin typeface="Montserrat" panose="00000500000000000000"/>
                <a:ea typeface="+mn-ea"/>
                <a:cs typeface="+mn-cs"/>
              </a:rPr>
              <a:t>xpected</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400" b="1" i="0" u="none" strike="noStrike" kern="1200" cap="none" spc="0" normalizeH="0" baseline="0" noProof="0" dirty="0">
                <a:ln>
                  <a:noFill/>
                </a:ln>
                <a:solidFill>
                  <a:srgbClr val="FF0000"/>
                </a:solidFill>
                <a:effectLst/>
                <a:uLnTx/>
                <a:uFillTx/>
                <a:latin typeface="Montserrat" panose="00000500000000000000"/>
                <a:ea typeface="+mn-ea"/>
                <a:cs typeface="+mn-cs"/>
              </a:rPr>
              <a:t>C</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onditions </a:t>
            </a:r>
            <a:r>
              <a:rPr kumimoji="0" lang="fr-FR" sz="1400" b="1" i="0" u="none" strike="noStrike" kern="1200" cap="none" spc="0" normalizeH="0" baseline="0" noProof="0" dirty="0" err="1">
                <a:ln>
                  <a:noFill/>
                </a:ln>
                <a:solidFill>
                  <a:srgbClr val="0762C3"/>
                </a:solidFill>
                <a:effectLst/>
                <a:uLnTx/>
                <a:uFillTx/>
                <a:latin typeface="Montserrat" panose="00000500000000000000"/>
                <a:ea typeface="+mn-ea"/>
                <a:cs typeface="+mn-cs"/>
              </a:rPr>
              <a:t>during</a:t>
            </a:r>
            <a:r>
              <a:rPr kumimoji="0" lang="fr-FR" sz="1400" b="0" i="0" u="none" strike="noStrike" kern="1200" cap="none" spc="0" normalizeH="0" baseline="0" noProof="0" dirty="0">
                <a:ln>
                  <a:noFill/>
                </a:ln>
                <a:solidFill>
                  <a:srgbClr val="0762C3"/>
                </a:solidFill>
                <a:effectLst/>
                <a:uLnTx/>
                <a:uFillTx/>
                <a:latin typeface="Montserrat" panose="00000500000000000000"/>
                <a:ea typeface="+mn-ea"/>
                <a:cs typeface="+mn-cs"/>
              </a:rPr>
              <a:t> the transformation </a:t>
            </a:r>
            <a:r>
              <a:rPr kumimoji="0" lang="fr-FR" sz="1400" b="1" i="0" u="none" strike="noStrike" kern="1200" cap="none" spc="0" normalizeH="0" baseline="0" noProof="0" dirty="0" err="1">
                <a:ln>
                  <a:noFill/>
                </a:ln>
                <a:solidFill>
                  <a:srgbClr val="FF0000"/>
                </a:solidFill>
                <a:effectLst/>
                <a:uLnTx/>
                <a:uFillTx/>
                <a:latin typeface="Montserrat" panose="00000500000000000000"/>
                <a:ea typeface="+mn-ea"/>
                <a:cs typeface="+mn-cs"/>
              </a:rPr>
              <a:t>ECs</a:t>
            </a:r>
            <a:endParaRPr kumimoji="0" lang="fr-FR" sz="1400" b="1" i="0" u="none" strike="noStrike" kern="1200" cap="none" spc="0" normalizeH="0" baseline="0" noProof="0" dirty="0">
              <a:ln>
                <a:noFill/>
              </a:ln>
              <a:solidFill>
                <a:srgbClr val="FF0000"/>
              </a:solidFill>
              <a:effectLst/>
              <a:uLnTx/>
              <a:uFillTx/>
              <a:latin typeface="Montserrat" panose="00000500000000000000"/>
              <a:ea typeface="+mn-ea"/>
              <a:cs typeface="+mn-cs"/>
            </a:endParaRPr>
          </a:p>
        </p:txBody>
      </p:sp>
      <p:sp>
        <p:nvSpPr>
          <p:cNvPr id="62" name="ZoneTexte 61"/>
          <p:cNvSpPr txBox="1"/>
          <p:nvPr/>
        </p:nvSpPr>
        <p:spPr>
          <a:xfrm>
            <a:off x="3371632" y="759564"/>
            <a:ext cx="51058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black"/>
                </a:solidFill>
                <a:effectLst/>
                <a:uLnTx/>
                <a:uFillTx/>
                <a:latin typeface="Montserrat" panose="00000500000000000000"/>
                <a:ea typeface="+mn-ea"/>
                <a:cs typeface="+mn-cs"/>
              </a:rPr>
              <a:t>Innovate</a:t>
            </a:r>
            <a:r>
              <a:rPr kumimoji="0" lang="fr-FR" sz="1600" b="1" i="0" u="none" strike="noStrike" kern="1200" cap="none" spc="0" normalizeH="0" baseline="0" noProof="0" dirty="0">
                <a:ln>
                  <a:noFill/>
                </a:ln>
                <a:solidFill>
                  <a:prstClr val="black"/>
                </a:solidFill>
                <a:effectLst/>
                <a:uLnTx/>
                <a:uFillTx/>
                <a:latin typeface="Montserrat" panose="00000500000000000000"/>
                <a:ea typeface="+mn-ea"/>
                <a:cs typeface="+mn-cs"/>
              </a:rPr>
              <a:t> on an international </a:t>
            </a:r>
            <a:r>
              <a:rPr kumimoji="0" lang="fr-FR" sz="1600" b="1" i="0" u="none" strike="noStrike" kern="1200" cap="none" spc="0" normalizeH="0" baseline="0" noProof="0" dirty="0" err="1">
                <a:ln>
                  <a:noFill/>
                </a:ln>
                <a:solidFill>
                  <a:prstClr val="black"/>
                </a:solidFill>
                <a:effectLst/>
                <a:uLnTx/>
                <a:uFillTx/>
                <a:latin typeface="Montserrat" panose="00000500000000000000"/>
                <a:ea typeface="+mn-ea"/>
                <a:cs typeface="+mn-cs"/>
              </a:rPr>
              <a:t>parcel</a:t>
            </a:r>
            <a:r>
              <a:rPr kumimoji="0" lang="fr-FR" sz="16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600" b="1" i="0" u="none" strike="noStrike" kern="1200" cap="none" spc="0" normalizeH="0" baseline="0" noProof="0" dirty="0" err="1">
                <a:ln>
                  <a:noFill/>
                </a:ln>
                <a:solidFill>
                  <a:prstClr val="black"/>
                </a:solidFill>
                <a:effectLst/>
                <a:uLnTx/>
                <a:uFillTx/>
                <a:latin typeface="Montserrat" panose="00000500000000000000"/>
                <a:ea typeface="+mn-ea"/>
                <a:cs typeface="+mn-cs"/>
              </a:rPr>
              <a:t>delivery</a:t>
            </a:r>
            <a:r>
              <a:rPr kumimoji="0" lang="fr-FR" sz="1600" b="1" i="0" u="none" strike="noStrike" kern="1200" cap="none" spc="0" normalizeH="0" baseline="0" noProof="0" dirty="0">
                <a:ln>
                  <a:noFill/>
                </a:ln>
                <a:solidFill>
                  <a:prstClr val="black"/>
                </a:solidFill>
                <a:effectLst/>
                <a:uLnTx/>
                <a:uFillTx/>
                <a:latin typeface="Montserrat" panose="00000500000000000000"/>
                <a:ea typeface="+mn-ea"/>
                <a:cs typeface="+mn-cs"/>
              </a:rPr>
              <a:t> service</a:t>
            </a:r>
          </a:p>
        </p:txBody>
      </p:sp>
      <p:pic>
        <p:nvPicPr>
          <p:cNvPr id="63" name="Image 62"/>
          <p:cNvPicPr>
            <a:picLocks noChangeAspect="1"/>
          </p:cNvPicPr>
          <p:nvPr/>
        </p:nvPicPr>
        <p:blipFill>
          <a:blip r:embed="rId7"/>
          <a:stretch>
            <a:fillRect/>
          </a:stretch>
        </p:blipFill>
        <p:spPr>
          <a:xfrm>
            <a:off x="2996720" y="3214645"/>
            <a:ext cx="422172" cy="431990"/>
          </a:xfrm>
          <a:prstGeom prst="rect">
            <a:avLst/>
          </a:prstGeom>
        </p:spPr>
      </p:pic>
      <p:pic>
        <p:nvPicPr>
          <p:cNvPr id="65" name="Image 64"/>
          <p:cNvPicPr>
            <a:picLocks noChangeAspect="1"/>
          </p:cNvPicPr>
          <p:nvPr/>
        </p:nvPicPr>
        <p:blipFill>
          <a:blip r:embed="rId8"/>
          <a:stretch>
            <a:fillRect/>
          </a:stretch>
        </p:blipFill>
        <p:spPr>
          <a:xfrm>
            <a:off x="4348641" y="5683480"/>
            <a:ext cx="446717" cy="434445"/>
          </a:xfrm>
          <a:prstGeom prst="rect">
            <a:avLst/>
          </a:prstGeom>
        </p:spPr>
      </p:pic>
      <p:pic>
        <p:nvPicPr>
          <p:cNvPr id="66" name="Image 65"/>
          <p:cNvPicPr>
            <a:picLocks noChangeAspect="1"/>
          </p:cNvPicPr>
          <p:nvPr/>
        </p:nvPicPr>
        <p:blipFill>
          <a:blip r:embed="rId9"/>
          <a:stretch>
            <a:fillRect/>
          </a:stretch>
        </p:blipFill>
        <p:spPr>
          <a:xfrm>
            <a:off x="4044965" y="1582975"/>
            <a:ext cx="446717" cy="434445"/>
          </a:xfrm>
          <a:prstGeom prst="rect">
            <a:avLst/>
          </a:prstGeom>
        </p:spPr>
      </p:pic>
      <p:pic>
        <p:nvPicPr>
          <p:cNvPr id="67" name="Image 66"/>
          <p:cNvPicPr>
            <a:picLocks noChangeAspect="1"/>
          </p:cNvPicPr>
          <p:nvPr/>
        </p:nvPicPr>
        <p:blipFill>
          <a:blip r:embed="rId10"/>
          <a:stretch>
            <a:fillRect/>
          </a:stretch>
        </p:blipFill>
        <p:spPr>
          <a:xfrm>
            <a:off x="8970013" y="2490345"/>
            <a:ext cx="446717" cy="434445"/>
          </a:xfrm>
          <a:prstGeom prst="rect">
            <a:avLst/>
          </a:prstGeom>
        </p:spPr>
      </p:pic>
      <p:pic>
        <p:nvPicPr>
          <p:cNvPr id="68" name="Image 67"/>
          <p:cNvPicPr>
            <a:picLocks noChangeAspect="1"/>
          </p:cNvPicPr>
          <p:nvPr/>
        </p:nvPicPr>
        <p:blipFill>
          <a:blip r:embed="rId11"/>
          <a:stretch>
            <a:fillRect/>
          </a:stretch>
        </p:blipFill>
        <p:spPr>
          <a:xfrm>
            <a:off x="8953877" y="4639286"/>
            <a:ext cx="446717" cy="434445"/>
          </a:xfrm>
          <a:prstGeom prst="rect">
            <a:avLst/>
          </a:prstGeom>
        </p:spPr>
      </p:pic>
      <p:grpSp>
        <p:nvGrpSpPr>
          <p:cNvPr id="4" name="Groupe 3">
            <a:extLst>
              <a:ext uri="{FF2B5EF4-FFF2-40B4-BE49-F238E27FC236}">
                <a16:creationId xmlns:a16="http://schemas.microsoft.com/office/drawing/2014/main" id="{019584A3-C2BF-752C-3D74-3B99F3BDD5A1}"/>
              </a:ext>
            </a:extLst>
          </p:cNvPr>
          <p:cNvGrpSpPr/>
          <p:nvPr/>
        </p:nvGrpSpPr>
        <p:grpSpPr>
          <a:xfrm>
            <a:off x="8361354" y="890065"/>
            <a:ext cx="3877591" cy="1031767"/>
            <a:chOff x="8898530" y="684016"/>
            <a:chExt cx="3877591" cy="1031767"/>
          </a:xfrm>
        </p:grpSpPr>
        <p:sp>
          <p:nvSpPr>
            <p:cNvPr id="5" name="Rectangle 4">
              <a:extLst>
                <a:ext uri="{FF2B5EF4-FFF2-40B4-BE49-F238E27FC236}">
                  <a16:creationId xmlns:a16="http://schemas.microsoft.com/office/drawing/2014/main" id="{40E030D4-6E1F-2A73-EA4F-93101058AF98}"/>
                </a:ext>
              </a:extLst>
            </p:cNvPr>
            <p:cNvSpPr/>
            <p:nvPr/>
          </p:nvSpPr>
          <p:spPr>
            <a:xfrm>
              <a:off x="10195674" y="684016"/>
              <a:ext cx="1332678" cy="1031767"/>
            </a:xfrm>
            <a:prstGeom prst="rect">
              <a:avLst/>
            </a:prstGeom>
            <a:solidFill>
              <a:srgbClr val="FFCB00"/>
            </a:solidFill>
            <a:ln w="38100" cap="flat" cmpd="sng" algn="ctr">
              <a:solidFill>
                <a:sysClr val="windowText" lastClr="000000"/>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rPr>
                <a:t>Transformation</a:t>
              </a:r>
            </a:p>
          </p:txBody>
        </p:sp>
        <p:cxnSp>
          <p:nvCxnSpPr>
            <p:cNvPr id="6" name="Connecteur droit avec flèche 5">
              <a:extLst>
                <a:ext uri="{FF2B5EF4-FFF2-40B4-BE49-F238E27FC236}">
                  <a16:creationId xmlns:a16="http://schemas.microsoft.com/office/drawing/2014/main" id="{49C75D52-A096-5187-6F6D-24803722E921}"/>
                </a:ext>
              </a:extLst>
            </p:cNvPr>
            <p:cNvCxnSpPr>
              <a:cxnSpLocks/>
              <a:stCxn id="8" idx="3"/>
              <a:endCxn id="5" idx="1"/>
            </p:cNvCxnSpPr>
            <p:nvPr/>
          </p:nvCxnSpPr>
          <p:spPr>
            <a:xfrm>
              <a:off x="9603491" y="1199899"/>
              <a:ext cx="592183" cy="1"/>
            </a:xfrm>
            <a:prstGeom prst="straightConnector1">
              <a:avLst/>
            </a:prstGeom>
            <a:noFill/>
            <a:ln w="38100" cap="flat" cmpd="sng" algn="ctr">
              <a:solidFill>
                <a:srgbClr val="FFCB00"/>
              </a:solidFill>
              <a:prstDash val="solid"/>
              <a:miter lim="800000"/>
              <a:tailEnd type="triangle"/>
            </a:ln>
            <a:effectLst/>
          </p:spPr>
        </p:cxnSp>
        <p:cxnSp>
          <p:nvCxnSpPr>
            <p:cNvPr id="7" name="Connecteur droit avec flèche 6">
              <a:extLst>
                <a:ext uri="{FF2B5EF4-FFF2-40B4-BE49-F238E27FC236}">
                  <a16:creationId xmlns:a16="http://schemas.microsoft.com/office/drawing/2014/main" id="{E5249D07-D4CB-8C3D-D221-A281B57FBDD2}"/>
                </a:ext>
              </a:extLst>
            </p:cNvPr>
            <p:cNvCxnSpPr>
              <a:cxnSpLocks/>
              <a:stCxn id="5" idx="3"/>
              <a:endCxn id="9" idx="1"/>
            </p:cNvCxnSpPr>
            <p:nvPr/>
          </p:nvCxnSpPr>
          <p:spPr>
            <a:xfrm flipV="1">
              <a:off x="11528352" y="1199899"/>
              <a:ext cx="542808" cy="1"/>
            </a:xfrm>
            <a:prstGeom prst="straightConnector1">
              <a:avLst/>
            </a:prstGeom>
            <a:noFill/>
            <a:ln w="38100" cap="flat" cmpd="sng" algn="ctr">
              <a:solidFill>
                <a:srgbClr val="FFCB00"/>
              </a:solidFill>
              <a:prstDash val="solid"/>
              <a:miter lim="800000"/>
              <a:tailEnd type="triangle"/>
            </a:ln>
            <a:effectLst/>
          </p:spPr>
        </p:cxnSp>
        <p:sp>
          <p:nvSpPr>
            <p:cNvPr id="8" name="ZoneTexte 7">
              <a:extLst>
                <a:ext uri="{FF2B5EF4-FFF2-40B4-BE49-F238E27FC236}">
                  <a16:creationId xmlns:a16="http://schemas.microsoft.com/office/drawing/2014/main" id="{A2AF8158-3932-8AD9-6235-2670B9CBCED6}"/>
                </a:ext>
              </a:extLst>
            </p:cNvPr>
            <p:cNvSpPr txBox="1"/>
            <p:nvPr/>
          </p:nvSpPr>
          <p:spPr>
            <a:xfrm>
              <a:off x="8898530" y="1046010"/>
              <a:ext cx="704961" cy="307777"/>
            </a:xfrm>
            <a:prstGeom prst="rect">
              <a:avLst/>
            </a:prstGeom>
            <a:noFill/>
          </p:spPr>
          <p:txBody>
            <a:bodyPr wrap="square" rtlCol="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rPr>
                <a:t>Before</a:t>
              </a:r>
            </a:p>
          </p:txBody>
        </p:sp>
        <p:sp>
          <p:nvSpPr>
            <p:cNvPr id="9" name="ZoneTexte 8">
              <a:extLst>
                <a:ext uri="{FF2B5EF4-FFF2-40B4-BE49-F238E27FC236}">
                  <a16:creationId xmlns:a16="http://schemas.microsoft.com/office/drawing/2014/main" id="{F5D26BEC-2F66-BA7C-A18D-1204EA13CEE7}"/>
                </a:ext>
              </a:extLst>
            </p:cNvPr>
            <p:cNvSpPr txBox="1"/>
            <p:nvPr/>
          </p:nvSpPr>
          <p:spPr>
            <a:xfrm>
              <a:off x="12071160" y="1046010"/>
              <a:ext cx="704961"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err="1">
                  <a:ln>
                    <a:noFill/>
                  </a:ln>
                  <a:solidFill>
                    <a:prstClr val="black"/>
                  </a:solidFill>
                  <a:effectLst/>
                  <a:uLnTx/>
                  <a:uFillTx/>
                </a:rPr>
                <a:t>After</a:t>
              </a:r>
              <a:endParaRPr kumimoji="0" lang="fr-FR" sz="1400" b="1" i="0" u="none" strike="noStrike" kern="0" cap="none" spc="0" normalizeH="0" baseline="0" noProof="0" dirty="0">
                <a:ln>
                  <a:noFill/>
                </a:ln>
                <a:solidFill>
                  <a:prstClr val="black"/>
                </a:solidFill>
                <a:effectLst/>
                <a:uLnTx/>
                <a:uFillTx/>
              </a:endParaRPr>
            </a:p>
          </p:txBody>
        </p:sp>
        <p:pic>
          <p:nvPicPr>
            <p:cNvPr id="10" name="Image 9">
              <a:extLst>
                <a:ext uri="{FF2B5EF4-FFF2-40B4-BE49-F238E27FC236}">
                  <a16:creationId xmlns:a16="http://schemas.microsoft.com/office/drawing/2014/main" id="{825BAE83-DD4B-6E22-574E-D428BAB38B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19513" y="1018820"/>
              <a:ext cx="627725" cy="627725"/>
            </a:xfrm>
            <a:prstGeom prst="rect">
              <a:avLst/>
            </a:prstGeom>
          </p:spPr>
        </p:pic>
      </p:grpSp>
    </p:spTree>
    <p:extLst>
      <p:ext uri="{BB962C8B-B14F-4D97-AF65-F5344CB8AC3E}">
        <p14:creationId xmlns:p14="http://schemas.microsoft.com/office/powerpoint/2010/main" val="356275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41063" y="172830"/>
            <a:ext cx="11478409" cy="696905"/>
          </a:xfrm>
        </p:spPr>
        <p:txBody>
          <a:bodyPr/>
          <a:lstStyle/>
          <a:p>
            <a:r>
              <a:rPr lang="fr-FR" dirty="0" err="1"/>
              <a:t>Deep</a:t>
            </a:r>
            <a:r>
              <a:rPr lang="fr-FR" dirty="0"/>
              <a:t> </a:t>
            </a:r>
            <a:r>
              <a:rPr lang="fr-FR" dirty="0" err="1"/>
              <a:t>Knowledge</a:t>
            </a:r>
            <a:endParaRPr lang="fr-FR" dirty="0"/>
          </a:p>
        </p:txBody>
      </p:sp>
      <p:sp>
        <p:nvSpPr>
          <p:cNvPr id="4" name="Espace réservé du contenu 3"/>
          <p:cNvSpPr>
            <a:spLocks noGrp="1"/>
          </p:cNvSpPr>
          <p:nvPr>
            <p:ph idx="1"/>
          </p:nvPr>
        </p:nvSpPr>
        <p:spPr>
          <a:xfrm>
            <a:off x="7653012" y="1267329"/>
            <a:ext cx="4126405" cy="5222371"/>
          </a:xfrm>
          <a:ln>
            <a:solidFill>
              <a:srgbClr val="0762C3"/>
            </a:solidFill>
          </a:ln>
        </p:spPr>
        <p:txBody>
          <a:bodyPr/>
          <a:lstStyle/>
          <a:p>
            <a:pPr marL="0" indent="0">
              <a:buNone/>
            </a:pPr>
            <a:r>
              <a:rPr lang="en-US" sz="1800" dirty="0">
                <a:solidFill>
                  <a:srgbClr val="0762C3"/>
                </a:solidFill>
              </a:rPr>
              <a:t>Imagine which knowledge and skills you would like to investigate.</a:t>
            </a:r>
          </a:p>
          <a:p>
            <a:pPr marL="0" indent="0">
              <a:buNone/>
            </a:pPr>
            <a:r>
              <a:rPr lang="en-US" sz="1600" dirty="0">
                <a:solidFill>
                  <a:srgbClr val="0762C3"/>
                </a:solidFill>
              </a:rPr>
              <a:t>DK items may be:</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Arial" panose="020B0604020202020204" pitchFamily="34" charset="0"/>
              <a:buAutoNum type="alphaLcParenR" startAt="2"/>
            </a:pPr>
            <a:endParaRPr lang="en-US" sz="1800" dirty="0">
              <a:solidFill>
                <a:srgbClr val="0762C3"/>
              </a:solidFill>
            </a:endParaRPr>
          </a:p>
          <a:p>
            <a:pPr marL="457200" indent="-457200">
              <a:buFont typeface="Arial" panose="020B0604020202020204" pitchFamily="34" charset="0"/>
              <a:buAutoNum type="alphaLcParenR" startAt="2"/>
            </a:pPr>
            <a:endParaRPr lang="fr-FR" sz="1800" dirty="0">
              <a:solidFill>
                <a:srgbClr val="0762C3"/>
              </a:solidFill>
            </a:endParaRPr>
          </a:p>
        </p:txBody>
      </p:sp>
      <p:sp>
        <p:nvSpPr>
          <p:cNvPr id="16" name="Rectangle 15"/>
          <p:cNvSpPr/>
          <p:nvPr/>
        </p:nvSpPr>
        <p:spPr>
          <a:xfrm>
            <a:off x="5950021" y="213855"/>
            <a:ext cx="235833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Innovate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a:t>
            </a:r>
            <a:r>
              <a:rPr kumimoji="0" lang="en-US" sz="1800" b="1" i="1" u="none" strike="noStrike" kern="1200" cap="none" spc="0" normalizeH="0" baseline="0" noProof="0" dirty="0">
                <a:ln>
                  <a:noFill/>
                </a:ln>
                <a:solidFill>
                  <a:srgbClr val="000000"/>
                </a:solidFill>
                <a:effectLst/>
                <a:uLnTx/>
                <a:uFillTx/>
                <a:latin typeface="Montserrat"/>
                <a:ea typeface="+mn-ea"/>
                <a:cs typeface="+mn-cs"/>
              </a:rPr>
              <a:t>a vacuum cleaner</a:t>
            </a:r>
            <a:r>
              <a:rPr kumimoji="0" lang="en-US" sz="1800" b="1" i="0" u="none" strike="noStrike" kern="1200" cap="none" spc="0" normalizeH="0" baseline="0" noProof="0" dirty="0">
                <a:ln>
                  <a:noFill/>
                </a:ln>
                <a:solidFill>
                  <a:srgbClr val="000000"/>
                </a:solidFill>
                <a:effectLst/>
                <a:uLnTx/>
                <a:uFillTx/>
                <a:latin typeface="Montserrat"/>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6" name="Groupe 14"/>
          <p:cNvGrpSpPr>
            <a:grpSpLocks/>
          </p:cNvGrpSpPr>
          <p:nvPr/>
        </p:nvGrpSpPr>
        <p:grpSpPr bwMode="auto">
          <a:xfrm>
            <a:off x="1485638" y="4749874"/>
            <a:ext cx="3199653" cy="2140703"/>
            <a:chOff x="7577946" y="3800078"/>
            <a:chExt cx="3199650" cy="2140312"/>
          </a:xfrm>
        </p:grpSpPr>
        <p:pic>
          <p:nvPicPr>
            <p:cNvPr id="34" name="Picture 2"/>
            <p:cNvPicPr>
              <a:picLocks noChangeAspect="1" noChangeArrowheads="1"/>
            </p:cNvPicPr>
            <p:nvPr/>
          </p:nvPicPr>
          <p:blipFill>
            <a:blip r:embed="rId2" cstate="print"/>
            <a:srcRect/>
            <a:stretch>
              <a:fillRect/>
            </a:stretch>
          </p:blipFill>
          <p:spPr bwMode="auto">
            <a:xfrm>
              <a:off x="8764345" y="4343492"/>
              <a:ext cx="2013251" cy="1596898"/>
            </a:xfrm>
            <a:prstGeom prst="rect">
              <a:avLst/>
            </a:prstGeom>
            <a:noFill/>
            <a:ln w="28575">
              <a:noFill/>
              <a:miter lim="800000"/>
              <a:headEnd/>
              <a:tailEnd/>
            </a:ln>
          </p:spPr>
        </p:pic>
        <p:sp>
          <p:nvSpPr>
            <p:cNvPr id="35" name="ZoneTexte 13"/>
            <p:cNvSpPr txBox="1">
              <a:spLocks noChangeArrowheads="1"/>
            </p:cNvSpPr>
            <p:nvPr/>
          </p:nvSpPr>
          <p:spPr bwMode="auto">
            <a:xfrm>
              <a:off x="7577946" y="3800078"/>
              <a:ext cx="2093063" cy="16155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ontserrat" panose="00000500000000000000"/>
                  <a:ea typeface="+mn-ea"/>
                  <a:cs typeface="+mn-cs"/>
                </a:rPr>
                <a:t>EUREKA </a:t>
              </a:r>
              <a:r>
                <a:rPr kumimoji="0" lang="en-US" sz="1100" b="1" i="0" u="none" strike="noStrike" kern="1200" cap="none" spc="0" normalizeH="0" baseline="0" noProof="0" dirty="0" err="1">
                  <a:ln>
                    <a:noFill/>
                  </a:ln>
                  <a:solidFill>
                    <a:prstClr val="black"/>
                  </a:solidFill>
                  <a:effectLst/>
                  <a:uLnTx/>
                  <a:uFillTx/>
                  <a:latin typeface="Montserrat" panose="00000500000000000000"/>
                  <a:ea typeface="+mn-ea"/>
                  <a:cs typeface="+mn-cs"/>
                </a:rPr>
                <a:t>bagless</a:t>
              </a:r>
              <a:r>
                <a:rPr kumimoji="0" lang="en-US" sz="1100" b="1" i="0" u="none" strike="noStrike" kern="1200" cap="none" spc="0" normalizeH="0" baseline="0" noProof="0" dirty="0">
                  <a:ln>
                    <a:noFill/>
                  </a:ln>
                  <a:solidFill>
                    <a:prstClr val="black"/>
                  </a:solidFill>
                  <a:effectLst/>
                  <a:uLnTx/>
                  <a:uFillTx/>
                  <a:latin typeface="Montserrat" panose="00000500000000000000"/>
                  <a:ea typeface="+mn-ea"/>
                  <a:cs typeface="+mn-cs"/>
                </a:rPr>
                <a:t> vacuum blower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panose="00000500000000000000"/>
                  <a:ea typeface="+mn-ea"/>
                  <a:cs typeface="+mn-cs"/>
                </a:rPr>
                <a:t>Dual action: powerful (1000 W), hygienic and easy to use, it sucks tiny particles. Cleverly, the blower function makes it necessary to clean your computer and all devices "Hi-Tech" of the house!</a:t>
              </a:r>
              <a:endParaRPr kumimoji="0" lang="fr-FR" sz="105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grpSp>
      <p:grpSp>
        <p:nvGrpSpPr>
          <p:cNvPr id="37" name="Groupe 10"/>
          <p:cNvGrpSpPr>
            <a:grpSpLocks/>
          </p:cNvGrpSpPr>
          <p:nvPr/>
        </p:nvGrpSpPr>
        <p:grpSpPr bwMode="auto">
          <a:xfrm>
            <a:off x="4718103" y="4499882"/>
            <a:ext cx="2483732" cy="2252291"/>
            <a:chOff x="5286380" y="1814521"/>
            <a:chExt cx="3857620" cy="3498750"/>
          </a:xfrm>
        </p:grpSpPr>
        <p:pic>
          <p:nvPicPr>
            <p:cNvPr id="40" name="Picture 5"/>
            <p:cNvPicPr>
              <a:picLocks noChangeAspect="1" noChangeArrowheads="1"/>
            </p:cNvPicPr>
            <p:nvPr/>
          </p:nvPicPr>
          <p:blipFill>
            <a:blip r:embed="rId3" cstate="print"/>
            <a:srcRect/>
            <a:stretch>
              <a:fillRect/>
            </a:stretch>
          </p:blipFill>
          <p:spPr bwMode="auto">
            <a:xfrm>
              <a:off x="5495925" y="1814521"/>
              <a:ext cx="3648075" cy="2828925"/>
            </a:xfrm>
            <a:prstGeom prst="rect">
              <a:avLst/>
            </a:prstGeom>
            <a:noFill/>
            <a:ln w="28575">
              <a:noFill/>
              <a:miter lim="800000"/>
              <a:headEnd/>
              <a:tailEnd/>
            </a:ln>
          </p:spPr>
        </p:pic>
        <p:sp>
          <p:nvSpPr>
            <p:cNvPr id="41" name="Rectangle 40"/>
            <p:cNvSpPr/>
            <p:nvPr/>
          </p:nvSpPr>
          <p:spPr>
            <a:xfrm>
              <a:off x="5286380" y="4643923"/>
              <a:ext cx="3857620" cy="669348"/>
            </a:xfrm>
            <a:prstGeom prst="rect">
              <a:avLst/>
            </a:prstGeom>
          </p:spPr>
          <p:txBody>
            <a:bodyPr>
              <a:spAutoFit/>
            </a:bodyPr>
            <a:lstStyle/>
            <a:p>
              <a:pPr marL="0" marR="0" lvl="0" indent="0" algn="ctr" defTabSz="914400" rtl="0" eaLnBrk="0" fontAlgn="auto" latinLnBrk="0" hangingPunct="0">
                <a:lnSpc>
                  <a:spcPct val="100000"/>
                </a:lnSpc>
                <a:spcBef>
                  <a:spcPct val="20000"/>
                </a:spcBef>
                <a:spcAft>
                  <a:spcPts val="0"/>
                </a:spcAft>
                <a:buClrTx/>
                <a:buSzTx/>
                <a:buFont typeface="Monotype Sorts" pitchFamily="2" charset="2"/>
                <a:buNone/>
                <a:tabLst/>
                <a:defRPr/>
              </a:pPr>
              <a:r>
                <a:rPr kumimoji="1" lang="en-US" sz="1100" b="1" i="0" u="none" strike="noStrike" kern="1200" cap="none" spc="0" normalizeH="0" baseline="0" noProof="0" dirty="0">
                  <a:ln>
                    <a:noFill/>
                  </a:ln>
                  <a:solidFill>
                    <a:prstClr val="black"/>
                  </a:solidFill>
                  <a:effectLst/>
                  <a:uLnTx/>
                  <a:uFillTx/>
                  <a:latin typeface="Montserrat" panose="00000500000000000000"/>
                  <a:ea typeface="+mn-ea"/>
                  <a:cs typeface="+mn-cs"/>
                </a:rPr>
                <a:t>Combined steam cleaner / wet vacuum </a:t>
              </a:r>
              <a:r>
                <a:rPr kumimoji="1" lang="en-US" sz="1100" b="0" i="0" u="none" strike="noStrike" kern="1200" cap="none" spc="0" normalizeH="0" baseline="0" noProof="0" dirty="0">
                  <a:ln>
                    <a:noFill/>
                  </a:ln>
                  <a:solidFill>
                    <a:prstClr val="black"/>
                  </a:solidFill>
                  <a:effectLst/>
                  <a:uLnTx/>
                  <a:uFillTx/>
                  <a:latin typeface="Montserrat" panose="00000500000000000000"/>
                  <a:ea typeface="+mn-ea"/>
                  <a:cs typeface="+mn-cs"/>
                </a:rPr>
                <a:t>SIMAC EVT 500</a:t>
              </a:r>
              <a:endParaRPr kumimoji="1" lang="fr-FR" sz="11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grpSp>
      <p:pic>
        <p:nvPicPr>
          <p:cNvPr id="42" name="Picture 3"/>
          <p:cNvPicPr>
            <a:picLocks noChangeAspect="1" noChangeArrowheads="1"/>
          </p:cNvPicPr>
          <p:nvPr/>
        </p:nvPicPr>
        <p:blipFill>
          <a:blip r:embed="rId4" cstate="print"/>
          <a:srcRect/>
          <a:stretch>
            <a:fillRect/>
          </a:stretch>
        </p:blipFill>
        <p:spPr bwMode="auto">
          <a:xfrm>
            <a:off x="393606" y="1149677"/>
            <a:ext cx="825466" cy="1932923"/>
          </a:xfrm>
          <a:prstGeom prst="rect">
            <a:avLst/>
          </a:prstGeom>
          <a:noFill/>
          <a:ln w="28575">
            <a:no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1418114" y="1200119"/>
            <a:ext cx="1515427" cy="1824039"/>
          </a:xfrm>
          <a:prstGeom prst="rect">
            <a:avLst/>
          </a:prstGeom>
          <a:noFill/>
          <a:ln w="28575">
            <a:noFill/>
            <a:miter lim="800000"/>
            <a:headEnd/>
            <a:tailEnd/>
          </a:ln>
        </p:spPr>
      </p:pic>
      <p:grpSp>
        <p:nvGrpSpPr>
          <p:cNvPr id="44" name="Groupe 18"/>
          <p:cNvGrpSpPr>
            <a:grpSpLocks/>
          </p:cNvGrpSpPr>
          <p:nvPr/>
        </p:nvGrpSpPr>
        <p:grpSpPr bwMode="auto">
          <a:xfrm>
            <a:off x="83731" y="3377946"/>
            <a:ext cx="2876811" cy="2564904"/>
            <a:chOff x="3952605" y="169213"/>
            <a:chExt cx="2876814" cy="2564904"/>
          </a:xfrm>
        </p:grpSpPr>
        <p:pic>
          <p:nvPicPr>
            <p:cNvPr id="45" name="Picture 6"/>
            <p:cNvPicPr>
              <a:picLocks noChangeAspect="1" noChangeArrowheads="1"/>
            </p:cNvPicPr>
            <p:nvPr/>
          </p:nvPicPr>
          <p:blipFill>
            <a:blip r:embed="rId6" cstate="print"/>
            <a:srcRect/>
            <a:stretch>
              <a:fillRect/>
            </a:stretch>
          </p:blipFill>
          <p:spPr bwMode="auto">
            <a:xfrm>
              <a:off x="3952605" y="169213"/>
              <a:ext cx="1206234" cy="2564904"/>
            </a:xfrm>
            <a:prstGeom prst="rect">
              <a:avLst/>
            </a:prstGeom>
            <a:noFill/>
            <a:ln w="28575">
              <a:noFill/>
              <a:miter lim="800000"/>
              <a:headEnd/>
              <a:tailEnd/>
            </a:ln>
          </p:spPr>
        </p:pic>
        <p:sp>
          <p:nvSpPr>
            <p:cNvPr id="46" name="ZoneTexte 10"/>
            <p:cNvSpPr txBox="1">
              <a:spLocks noChangeArrowheads="1"/>
            </p:cNvSpPr>
            <p:nvPr/>
          </p:nvSpPr>
          <p:spPr bwMode="auto">
            <a:xfrm>
              <a:off x="5123876" y="195605"/>
              <a:ext cx="1705543" cy="1107996"/>
            </a:xfrm>
            <a:prstGeom prst="rect">
              <a:avLst/>
            </a:prstGeom>
            <a:noFill/>
            <a:ln w="9525">
              <a:noFill/>
              <a:miter lim="800000"/>
              <a:headEnd/>
              <a:tailEnd/>
            </a:ln>
          </p:spPr>
          <p:txBody>
            <a:bodyPr wrap="square">
              <a:spAutoFit/>
            </a:bodyPr>
            <a:lstStyle/>
            <a:p>
              <a:pPr lvl="0">
                <a:defRPr/>
              </a:pPr>
              <a:r>
                <a:rPr lang="en-US" sz="1100" b="1" dirty="0">
                  <a:solidFill>
                    <a:prstClr val="black"/>
                  </a:solidFill>
                  <a:latin typeface="Montserrat" panose="00000500000000000000"/>
                </a:rPr>
                <a:t>Waxy fan SIMAC FL8500 500W </a:t>
              </a:r>
              <a:r>
                <a:rPr kumimoji="0" lang="en-US" sz="1100" b="0" i="0" u="none" strike="noStrike" kern="1200" cap="none" spc="0" normalizeH="0" baseline="0" noProof="0" dirty="0">
                  <a:ln>
                    <a:noFill/>
                  </a:ln>
                  <a:solidFill>
                    <a:prstClr val="black"/>
                  </a:solidFill>
                  <a:effectLst/>
                  <a:uLnTx/>
                  <a:uFillTx/>
                  <a:latin typeface="Montserrat" panose="00000500000000000000"/>
                  <a:ea typeface="+mn-ea"/>
                  <a:cs typeface="+mn-cs"/>
                </a:rPr>
                <a:t>With its headlights, it aspires to flush walls, wax, gloss, polish all floors</a:t>
              </a:r>
              <a:endParaRPr kumimoji="0" lang="fr-FR" sz="11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grpSp>
      <p:grpSp>
        <p:nvGrpSpPr>
          <p:cNvPr id="47" name="Groupe 17"/>
          <p:cNvGrpSpPr>
            <a:grpSpLocks/>
          </p:cNvGrpSpPr>
          <p:nvPr/>
        </p:nvGrpSpPr>
        <p:grpSpPr bwMode="auto">
          <a:xfrm>
            <a:off x="3462402" y="1067680"/>
            <a:ext cx="2093064" cy="3720647"/>
            <a:chOff x="255368" y="68846"/>
            <a:chExt cx="2093056" cy="3720441"/>
          </a:xfrm>
        </p:grpSpPr>
        <p:pic>
          <p:nvPicPr>
            <p:cNvPr id="48" name="Picture 7"/>
            <p:cNvPicPr>
              <a:picLocks noChangeAspect="1" noChangeArrowheads="1"/>
            </p:cNvPicPr>
            <p:nvPr/>
          </p:nvPicPr>
          <p:blipFill>
            <a:blip r:embed="rId7" cstate="print"/>
            <a:srcRect/>
            <a:stretch>
              <a:fillRect/>
            </a:stretch>
          </p:blipFill>
          <p:spPr bwMode="auto">
            <a:xfrm>
              <a:off x="310945" y="68846"/>
              <a:ext cx="1554821" cy="2217820"/>
            </a:xfrm>
            <a:prstGeom prst="rect">
              <a:avLst/>
            </a:prstGeom>
            <a:noFill/>
            <a:ln w="28575">
              <a:noFill/>
              <a:miter lim="800000"/>
              <a:headEnd/>
              <a:tailEnd/>
            </a:ln>
          </p:spPr>
        </p:pic>
        <p:sp>
          <p:nvSpPr>
            <p:cNvPr id="49" name="ZoneTexte 12"/>
            <p:cNvSpPr txBox="1">
              <a:spLocks noChangeArrowheads="1"/>
            </p:cNvSpPr>
            <p:nvPr/>
          </p:nvSpPr>
          <p:spPr bwMode="auto">
            <a:xfrm>
              <a:off x="255368" y="2342817"/>
              <a:ext cx="2093056" cy="144647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ontserrat" panose="00000500000000000000"/>
                  <a:ea typeface="+mn-ea"/>
                  <a:cs typeface="+mn-cs"/>
                </a:rPr>
                <a:t>Electric broom DIRT DEVIL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panose="00000500000000000000"/>
                  <a:ea typeface="+mn-ea"/>
                  <a:cs typeface="+mn-cs"/>
                </a:rPr>
                <a:t>Empowered and high-performance with 2 rotating brushes. No need of bag, just to empty dust drawers. No wire, it goes everywhere ...</a:t>
              </a:r>
              <a:endParaRPr kumimoji="0" lang="fr-FR" sz="11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grpSp>
      <p:grpSp>
        <p:nvGrpSpPr>
          <p:cNvPr id="50" name="Groupe 19"/>
          <p:cNvGrpSpPr>
            <a:grpSpLocks/>
          </p:cNvGrpSpPr>
          <p:nvPr/>
        </p:nvGrpSpPr>
        <p:grpSpPr bwMode="auto">
          <a:xfrm>
            <a:off x="5438656" y="1267329"/>
            <a:ext cx="1510996" cy="2597053"/>
            <a:chOff x="5847082" y="2786058"/>
            <a:chExt cx="1511001" cy="2597723"/>
          </a:xfrm>
        </p:grpSpPr>
        <p:pic>
          <p:nvPicPr>
            <p:cNvPr id="51" name="Picture 10"/>
            <p:cNvPicPr>
              <a:picLocks noChangeAspect="1" noChangeArrowheads="1"/>
            </p:cNvPicPr>
            <p:nvPr/>
          </p:nvPicPr>
          <p:blipFill>
            <a:blip r:embed="rId8" cstate="print"/>
            <a:srcRect/>
            <a:stretch>
              <a:fillRect/>
            </a:stretch>
          </p:blipFill>
          <p:spPr bwMode="auto">
            <a:xfrm>
              <a:off x="5847082" y="2786058"/>
              <a:ext cx="1511001" cy="1802278"/>
            </a:xfrm>
            <a:prstGeom prst="rect">
              <a:avLst/>
            </a:prstGeom>
            <a:noFill/>
            <a:ln w="28575">
              <a:noFill/>
              <a:miter lim="800000"/>
              <a:headEnd/>
              <a:tailEnd/>
            </a:ln>
          </p:spPr>
        </p:pic>
        <p:sp>
          <p:nvSpPr>
            <p:cNvPr id="52" name="ZoneTexte 15"/>
            <p:cNvSpPr txBox="1">
              <a:spLocks noChangeArrowheads="1"/>
            </p:cNvSpPr>
            <p:nvPr/>
          </p:nvSpPr>
          <p:spPr bwMode="auto">
            <a:xfrm>
              <a:off x="5922919" y="4614141"/>
              <a:ext cx="1435164" cy="76964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ontserrat" panose="00000500000000000000"/>
                  <a:ea typeface="+mn-ea"/>
                  <a:cs typeface="+mn-cs"/>
                </a:rPr>
                <a:t>Vacuum cleaner for dust and liquids </a:t>
              </a:r>
              <a:r>
                <a:rPr kumimoji="0" lang="en-US" sz="1100" b="0" i="0" u="none" strike="noStrike" kern="1200" cap="none" spc="0" normalizeH="0" baseline="0" noProof="0" dirty="0">
                  <a:ln>
                    <a:noFill/>
                  </a:ln>
                  <a:solidFill>
                    <a:prstClr val="black"/>
                  </a:solidFill>
                  <a:effectLst/>
                  <a:uLnTx/>
                  <a:uFillTx/>
                  <a:latin typeface="Montserrat" panose="00000500000000000000"/>
                  <a:ea typeface="+mn-ea"/>
                  <a:cs typeface="+mn-cs"/>
                </a:rPr>
                <a:t>Wireless EUREKA</a:t>
              </a:r>
              <a:endParaRPr kumimoji="0" lang="fr-FR" sz="11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grpSp>
      <p:cxnSp>
        <p:nvCxnSpPr>
          <p:cNvPr id="53" name="Connecteur droit 52"/>
          <p:cNvCxnSpPr/>
          <p:nvPr/>
        </p:nvCxnSpPr>
        <p:spPr>
          <a:xfrm>
            <a:off x="7371359" y="1075955"/>
            <a:ext cx="0" cy="562602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79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41063" y="175941"/>
            <a:ext cx="11478409" cy="968821"/>
          </a:xfrm>
        </p:spPr>
        <p:txBody>
          <a:bodyPr/>
          <a:lstStyle/>
          <a:p>
            <a:r>
              <a:rPr lang="fr-FR" dirty="0"/>
              <a:t>Nature of an </a:t>
            </a:r>
            <a:r>
              <a:rPr lang="fr-FR" dirty="0" err="1"/>
              <a:t>idea</a:t>
            </a:r>
            <a:endParaRPr lang="fr-FR" dirty="0"/>
          </a:p>
        </p:txBody>
      </p:sp>
      <p:sp>
        <p:nvSpPr>
          <p:cNvPr id="5" name="Espace réservé du contenu 3"/>
          <p:cNvSpPr>
            <a:spLocks noGrp="1"/>
          </p:cNvSpPr>
          <p:nvPr>
            <p:ph idx="1"/>
          </p:nvPr>
        </p:nvSpPr>
        <p:spPr>
          <a:xfrm>
            <a:off x="5475064" y="229883"/>
            <a:ext cx="5844105" cy="2316458"/>
          </a:xfrm>
        </p:spPr>
        <p:txBody>
          <a:bodyPr/>
          <a:lstStyle/>
          <a:p>
            <a:pPr marL="0" indent="0">
              <a:buNone/>
            </a:pPr>
            <a:r>
              <a:rPr lang="en-US" sz="2000" dirty="0"/>
              <a:t>“</a:t>
            </a:r>
            <a:r>
              <a:rPr lang="en-US" sz="2000" i="1" dirty="0"/>
              <a:t>Ooh! I have an </a:t>
            </a:r>
            <a:r>
              <a:rPr lang="en-US" sz="2000" b="1" i="1" dirty="0">
                <a:solidFill>
                  <a:srgbClr val="FF0000"/>
                </a:solidFill>
              </a:rPr>
              <a:t>idea</a:t>
            </a:r>
            <a:r>
              <a:rPr lang="en-US" sz="2000" i="1" dirty="0"/>
              <a:t>!</a:t>
            </a:r>
            <a:r>
              <a:rPr lang="en-US" sz="2000" dirty="0"/>
              <a:t>” is something that is hopefully expressed many times during an innovation project. In RID, an idea is characterized by its </a:t>
            </a:r>
            <a:r>
              <a:rPr lang="en-US" sz="2000" b="1" dirty="0"/>
              <a:t>nature…</a:t>
            </a:r>
          </a:p>
          <a:p>
            <a:pPr marL="0" indent="0">
              <a:buNone/>
            </a:pPr>
            <a:r>
              <a:rPr lang="en-US" sz="2000" b="1" dirty="0">
                <a:solidFill>
                  <a:srgbClr val="0762C3"/>
                </a:solidFill>
              </a:rPr>
              <a:t>What is the nature of this initial idea proposed to us by partners?</a:t>
            </a:r>
          </a:p>
        </p:txBody>
      </p:sp>
      <p:grpSp>
        <p:nvGrpSpPr>
          <p:cNvPr id="4" name="Groupe 3"/>
          <p:cNvGrpSpPr/>
          <p:nvPr/>
        </p:nvGrpSpPr>
        <p:grpSpPr>
          <a:xfrm>
            <a:off x="6019163" y="2713981"/>
            <a:ext cx="5774123" cy="3662541"/>
            <a:chOff x="5972834" y="1434521"/>
            <a:chExt cx="5774123" cy="3662541"/>
          </a:xfrm>
        </p:grpSpPr>
        <p:sp>
          <p:nvSpPr>
            <p:cNvPr id="6" name="Rectangle 5"/>
            <p:cNvSpPr/>
            <p:nvPr/>
          </p:nvSpPr>
          <p:spPr>
            <a:xfrm>
              <a:off x="7346699" y="1803853"/>
              <a:ext cx="4400258" cy="3293209"/>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prstClr val="black"/>
                  </a:solidFill>
                  <a:effectLst/>
                  <a:uLnTx/>
                  <a:uFillTx/>
                  <a:latin typeface="Montserrat" panose="00000500000000000000"/>
                  <a:ea typeface="+mn-ea"/>
                  <a:cs typeface="+mn-cs"/>
                </a:rPr>
                <a:t>Problem (a piece of the overall problem to solve), “pain”, lack, dysfunction, dissatisfaction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prstClr val="black"/>
                  </a:solidFill>
                  <a:effectLst/>
                  <a:uLnTx/>
                  <a:uFillTx/>
                  <a:latin typeface="Montserrat" panose="00000500000000000000"/>
                  <a:ea typeface="+mn-ea"/>
                  <a:cs typeface="+mn-cs"/>
                </a:rPr>
                <a:t>Storytelling of some usage contexts and situations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prstClr val="black"/>
                  </a:solidFill>
                  <a:effectLst/>
                  <a:uLnTx/>
                  <a:uFillTx/>
                  <a:latin typeface="Montserrat" panose="00000500000000000000"/>
                  <a:ea typeface="+mn-ea"/>
                  <a:cs typeface="+mn-cs"/>
                </a:rPr>
                <a:t>Desired improvements in an activity, new activity</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prstClr val="black"/>
                  </a:solidFill>
                  <a:effectLst/>
                  <a:uLnTx/>
                  <a:uFillTx/>
                  <a:latin typeface="Montserrat" panose="00000500000000000000"/>
                  <a:ea typeface="+mn-ea"/>
                  <a:cs typeface="+mn-cs"/>
                </a:rPr>
                <a:t>Dreaming of a better world, of ideal services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prstClr val="black"/>
                  </a:solidFill>
                  <a:effectLst/>
                  <a:uLnTx/>
                  <a:uFillTx/>
                  <a:latin typeface="Montserrat" panose="00000500000000000000"/>
                  <a:ea typeface="+mn-ea"/>
                  <a:cs typeface="+mn-cs"/>
                </a:rPr>
                <a:t>New design principle</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prstClr val="black"/>
                  </a:solidFill>
                  <a:effectLst/>
                  <a:uLnTx/>
                  <a:uFillTx/>
                  <a:latin typeface="Montserrat" panose="00000500000000000000"/>
                  <a:ea typeface="+mn-ea"/>
                  <a:cs typeface="+mn-cs"/>
                </a:rPr>
                <a:t>New design brief, concept, structure of solution. Use of component.</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prstClr val="black"/>
                  </a:solidFill>
                  <a:effectLst/>
                  <a:uLnTx/>
                  <a:uFillTx/>
                  <a:latin typeface="Montserrat" panose="00000500000000000000"/>
                  <a:ea typeface="+mn-ea"/>
                  <a:cs typeface="+mn-cs"/>
                </a:rPr>
                <a:t>Detailed design solution and interaction scenarios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prstClr val="black"/>
                  </a:solidFill>
                  <a:effectLst/>
                  <a:uLnTx/>
                  <a:uFillTx/>
                  <a:latin typeface="Montserrat" panose="00000500000000000000"/>
                  <a:ea typeface="+mn-ea"/>
                  <a:cs typeface="+mn-cs"/>
                </a:rPr>
                <a:t>Precise business expectations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prstClr val="black"/>
                  </a:solidFill>
                  <a:effectLst/>
                  <a:uLnTx/>
                  <a:uFillTx/>
                  <a:latin typeface="Montserrat" panose="00000500000000000000"/>
                  <a:ea typeface="+mn-ea"/>
                  <a:cs typeface="+mn-cs"/>
                </a:rPr>
                <a:t>Fuzzy and futile business injunction “You must innovate within this product/business line!” (</a:t>
              </a:r>
              <a:r>
                <a:rPr kumimoji="0" lang="en-US" sz="1300" b="0" i="0" u="none" strike="noStrike" kern="1200" cap="none" spc="0" normalizeH="0" baseline="0" noProof="0" dirty="0">
                  <a:ln>
                    <a:noFill/>
                  </a:ln>
                  <a:solidFill>
                    <a:srgbClr val="FF0000"/>
                  </a:solidFill>
                  <a:effectLst/>
                  <a:uLnTx/>
                  <a:uFillTx/>
                  <a:latin typeface="Montserrat" panose="00000500000000000000"/>
                  <a:ea typeface="+mn-ea"/>
                  <a:cs typeface="+mn-cs"/>
                </a:rPr>
                <a:t>to be avoided</a:t>
              </a:r>
              <a:r>
                <a:rPr kumimoji="0" lang="en-US" sz="1300" b="0" i="0" u="none" strike="noStrike" kern="1200" cap="none" spc="0" normalizeH="0" baseline="0" noProof="0" dirty="0">
                  <a:ln>
                    <a:noFill/>
                  </a:ln>
                  <a:solidFill>
                    <a:prstClr val="black"/>
                  </a:solidFill>
                  <a:effectLst/>
                  <a:uLnTx/>
                  <a:uFillTx/>
                  <a:latin typeface="Montserrat" panose="00000500000000000000"/>
                  <a:ea typeface="+mn-ea"/>
                  <a:cs typeface="+mn-cs"/>
                </a:rPr>
                <a:t>)</a:t>
              </a:r>
            </a:p>
          </p:txBody>
        </p:sp>
        <p:sp>
          <p:nvSpPr>
            <p:cNvPr id="7" name="Rectangle 6"/>
            <p:cNvSpPr/>
            <p:nvPr/>
          </p:nvSpPr>
          <p:spPr>
            <a:xfrm>
              <a:off x="6640180" y="1434521"/>
              <a:ext cx="2077813"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ontserrat"/>
                  <a:ea typeface="+mn-ea"/>
                  <a:cs typeface="+mn-cs"/>
                </a:rPr>
                <a:t>Nature of an idea</a:t>
              </a:r>
            </a:p>
          </p:txBody>
        </p:sp>
        <p:grpSp>
          <p:nvGrpSpPr>
            <p:cNvPr id="13" name="Groupe 12"/>
            <p:cNvGrpSpPr/>
            <p:nvPr/>
          </p:nvGrpSpPr>
          <p:grpSpPr>
            <a:xfrm>
              <a:off x="5972834" y="1897037"/>
              <a:ext cx="1373864" cy="2952328"/>
              <a:chOff x="2489888" y="2564904"/>
              <a:chExt cx="1373864" cy="2952328"/>
            </a:xfrm>
          </p:grpSpPr>
          <p:sp>
            <p:nvSpPr>
              <p:cNvPr id="14" name="Accolade ouvrante 13"/>
              <p:cNvSpPr/>
              <p:nvPr/>
            </p:nvSpPr>
            <p:spPr bwMode="auto">
              <a:xfrm>
                <a:off x="3503712" y="2564904"/>
                <a:ext cx="360040" cy="1002348"/>
              </a:xfrm>
              <a:prstGeom prst="leftBrace">
                <a:avLst>
                  <a:gd name="adj1" fmla="val 8333"/>
                  <a:gd name="adj2" fmla="val 50725"/>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Montserrat" panose="00000500000000000000"/>
                  <a:ea typeface="+mn-ea"/>
                  <a:cs typeface="+mn-cs"/>
                </a:endParaRPr>
              </a:p>
            </p:txBody>
          </p:sp>
          <p:sp>
            <p:nvSpPr>
              <p:cNvPr id="15" name="Accolade ouvrante 14"/>
              <p:cNvSpPr/>
              <p:nvPr/>
            </p:nvSpPr>
            <p:spPr bwMode="auto">
              <a:xfrm>
                <a:off x="3503711" y="3649652"/>
                <a:ext cx="360041" cy="1867580"/>
              </a:xfrm>
              <a:prstGeom prst="leftBrace">
                <a:avLst>
                  <a:gd name="adj1" fmla="val 8333"/>
                  <a:gd name="adj2" fmla="val 50725"/>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Montserrat" panose="00000500000000000000"/>
                  <a:ea typeface="+mn-ea"/>
                  <a:cs typeface="+mn-cs"/>
                </a:endParaRPr>
              </a:p>
            </p:txBody>
          </p:sp>
          <p:sp>
            <p:nvSpPr>
              <p:cNvPr id="16" name="Rectangle 15"/>
              <p:cNvSpPr/>
              <p:nvPr/>
            </p:nvSpPr>
            <p:spPr>
              <a:xfrm>
                <a:off x="2489888" y="2893429"/>
                <a:ext cx="950901"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err="1">
                    <a:ln>
                      <a:noFill/>
                    </a:ln>
                    <a:solidFill>
                      <a:prstClr val="black"/>
                    </a:solidFill>
                    <a:effectLst/>
                    <a:uLnTx/>
                    <a:uFillTx/>
                    <a:latin typeface="Montserrat" panose="00000500000000000000"/>
                    <a:ea typeface="+mn-ea"/>
                    <a:cs typeface="+mn-cs"/>
                  </a:rPr>
                  <a:t>problem</a:t>
                </a:r>
                <a:endParaRPr kumimoji="0" lang="fr-FR" sz="16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sp>
            <p:nvSpPr>
              <p:cNvPr id="17" name="Rectangle 16"/>
              <p:cNvSpPr/>
              <p:nvPr/>
            </p:nvSpPr>
            <p:spPr>
              <a:xfrm>
                <a:off x="2531737" y="4430542"/>
                <a:ext cx="910827"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Montserrat" panose="00000500000000000000"/>
                    <a:ea typeface="+mn-ea"/>
                    <a:cs typeface="+mn-cs"/>
                  </a:rPr>
                  <a:t>solution</a:t>
                </a:r>
              </a:p>
            </p:txBody>
          </p:sp>
        </p:grpSp>
      </p:grpSp>
      <p:sp>
        <p:nvSpPr>
          <p:cNvPr id="18" name="ZoneTexte 17"/>
          <p:cNvSpPr txBox="1"/>
          <p:nvPr/>
        </p:nvSpPr>
        <p:spPr>
          <a:xfrm>
            <a:off x="0" y="6571210"/>
            <a:ext cx="120320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Motte D., Yannou B., </a:t>
            </a:r>
            <a:r>
              <a:rPr kumimoji="0" lang="en-US" sz="10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Bjärnemo</a:t>
            </a: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R., 2011. The specificities of radical innovation, In </a:t>
            </a:r>
            <a:r>
              <a:rPr kumimoji="0" lang="en-US" sz="10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ICoRD</a:t>
            </a: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3rd Int. Conf. on Research into Design, January 10-12, Bangalore, India.</a:t>
            </a:r>
          </a:p>
        </p:txBody>
      </p:sp>
      <p:sp>
        <p:nvSpPr>
          <p:cNvPr id="19" name="Espace réservé du contenu 2"/>
          <p:cNvSpPr txBox="1">
            <a:spLocks/>
          </p:cNvSpPr>
          <p:nvPr/>
        </p:nvSpPr>
        <p:spPr>
          <a:xfrm>
            <a:off x="162753" y="2304761"/>
            <a:ext cx="4526090" cy="3824064"/>
          </a:xfrm>
          <a:prstGeom prst="rect">
            <a:avLst/>
          </a:prstGeom>
        </p:spPr>
        <p:txBody>
          <a:bodyPr/>
          <a:lstStyle>
            <a:lvl1pPr marL="319088" indent="-319088"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9088" marR="0" lvl="0" indent="-3190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mn-cs"/>
              </a:rPr>
              <a:t>I am "the yellow pages" and "the white pages" and offer a unique service to find a phone number or conversely the identity of a person from his number. I would like to increase my income through advertising.</a:t>
            </a:r>
          </a:p>
          <a:p>
            <a:pPr marL="319088" marR="0" lvl="0" indent="-3190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mn-cs"/>
              </a:rPr>
              <a:t>I want to do like my real estate agency competitors who have developed a virtual tour application of properties for rent or sale. </a:t>
            </a:r>
          </a:p>
          <a:p>
            <a:pPr marL="319088" marR="0" lvl="0" indent="-3190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mn-cs"/>
              </a:rPr>
              <a:t>I sell products that detect lead in the walls of apartments and houses to be compatible with the standard before a resale. The sales curves of my product range are starting to fall, unlike my German competitor. I want to "renovate" my product range.</a:t>
            </a:r>
          </a:p>
          <a:p>
            <a:pPr marL="319088" marR="0" lvl="0" indent="-3190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mn-cs"/>
              </a:rPr>
              <a:t>I want to make synergy with my existing products, to use at best my pre-existing products and apps to increase my revenue and incent my clients to buy even more them (increasing of their Average Revenue Per User. </a:t>
            </a:r>
          </a:p>
          <a:p>
            <a:pPr marL="319088" marR="0" lvl="0" indent="-3190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mn-cs"/>
              </a:rPr>
              <a:t>I sell bracelets for elderly people to detect when they fall. I want to develop the market without affecting the solution.</a:t>
            </a:r>
          </a:p>
          <a:p>
            <a:pPr marL="319088" marR="0" lvl="0" indent="-3190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mn-cs"/>
              </a:rPr>
              <a:t>I want to help detect undernutrition in young Malian children. To do this, I would like to develop weighing machines adapted to this context.</a:t>
            </a:r>
            <a:endParaRPr kumimoji="0" lang="fr-FR" sz="11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grpSp>
        <p:nvGrpSpPr>
          <p:cNvPr id="34" name="Groupe 33"/>
          <p:cNvGrpSpPr/>
          <p:nvPr/>
        </p:nvGrpSpPr>
        <p:grpSpPr>
          <a:xfrm>
            <a:off x="5672667" y="2088682"/>
            <a:ext cx="1540339" cy="2962001"/>
            <a:chOff x="5672667" y="2088682"/>
            <a:chExt cx="1540339" cy="2962001"/>
          </a:xfrm>
        </p:grpSpPr>
        <p:sp>
          <p:nvSpPr>
            <p:cNvPr id="32" name="Ellipse 31"/>
            <p:cNvSpPr/>
            <p:nvPr/>
          </p:nvSpPr>
          <p:spPr>
            <a:xfrm>
              <a:off x="5672667" y="3994384"/>
              <a:ext cx="1540339" cy="1056299"/>
            </a:xfrm>
            <a:prstGeom prst="ellipse">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Connecteur droit avec flèche 11"/>
            <p:cNvCxnSpPr/>
            <p:nvPr/>
          </p:nvCxnSpPr>
          <p:spPr>
            <a:xfrm>
              <a:off x="5823284" y="4261245"/>
              <a:ext cx="1116531" cy="330006"/>
            </a:xfrm>
            <a:prstGeom prst="straightConnector1">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V="1">
              <a:off x="5948572" y="4241075"/>
              <a:ext cx="931893" cy="221549"/>
            </a:xfrm>
            <a:prstGeom prst="straightConnector1">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5943039" y="4686888"/>
              <a:ext cx="931893" cy="91337"/>
            </a:xfrm>
            <a:prstGeom prst="straightConnector1">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Forme libre 32"/>
            <p:cNvSpPr/>
            <p:nvPr/>
          </p:nvSpPr>
          <p:spPr>
            <a:xfrm>
              <a:off x="5847077" y="2088682"/>
              <a:ext cx="758327" cy="1953929"/>
            </a:xfrm>
            <a:custGeom>
              <a:avLst/>
              <a:gdLst>
                <a:gd name="connsiteX0" fmla="*/ 216839 w 758327"/>
                <a:gd name="connsiteY0" fmla="*/ 0 h 1953929"/>
                <a:gd name="connsiteX1" fmla="*/ 755854 w 758327"/>
                <a:gd name="connsiteY1" fmla="*/ 760396 h 1953929"/>
                <a:gd name="connsiteX2" fmla="*/ 24334 w 758327"/>
                <a:gd name="connsiteY2" fmla="*/ 1424539 h 1953929"/>
                <a:gd name="connsiteX3" fmla="*/ 245715 w 758327"/>
                <a:gd name="connsiteY3" fmla="*/ 1953929 h 1953929"/>
              </a:gdLst>
              <a:ahLst/>
              <a:cxnLst>
                <a:cxn ang="0">
                  <a:pos x="connsiteX0" y="connsiteY0"/>
                </a:cxn>
                <a:cxn ang="0">
                  <a:pos x="connsiteX1" y="connsiteY1"/>
                </a:cxn>
                <a:cxn ang="0">
                  <a:pos x="connsiteX2" y="connsiteY2"/>
                </a:cxn>
                <a:cxn ang="0">
                  <a:pos x="connsiteX3" y="connsiteY3"/>
                </a:cxn>
              </a:cxnLst>
              <a:rect l="l" t="t" r="r" b="b"/>
              <a:pathLst>
                <a:path w="758327" h="1953929">
                  <a:moveTo>
                    <a:pt x="216839" y="0"/>
                  </a:moveTo>
                  <a:cubicBezTo>
                    <a:pt x="502388" y="261486"/>
                    <a:pt x="787938" y="522973"/>
                    <a:pt x="755854" y="760396"/>
                  </a:cubicBezTo>
                  <a:cubicBezTo>
                    <a:pt x="723770" y="997819"/>
                    <a:pt x="109357" y="1225617"/>
                    <a:pt x="24334" y="1424539"/>
                  </a:cubicBezTo>
                  <a:cubicBezTo>
                    <a:pt x="-60689" y="1623461"/>
                    <a:pt x="92513" y="1788695"/>
                    <a:pt x="245715" y="195392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5" name="Image 34">
            <a:extLst>
              <a:ext uri="{FF2B5EF4-FFF2-40B4-BE49-F238E27FC236}">
                <a16:creationId xmlns:a16="http://schemas.microsoft.com/office/drawing/2014/main" id="{563B643D-E512-7A46-AB2D-FB5EEA8B91E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70213" y="818147"/>
            <a:ext cx="1043286" cy="1338941"/>
          </a:xfrm>
          <a:prstGeom prst="rect">
            <a:avLst/>
          </a:prstGeom>
        </p:spPr>
      </p:pic>
      <p:sp>
        <p:nvSpPr>
          <p:cNvPr id="9" name="ZoneTexte 8"/>
          <p:cNvSpPr txBox="1"/>
          <p:nvPr/>
        </p:nvSpPr>
        <p:spPr>
          <a:xfrm rot="19377648">
            <a:off x="5636776" y="2889494"/>
            <a:ext cx="10002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Use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arrows</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930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41063" y="303537"/>
            <a:ext cx="11478409" cy="696905"/>
          </a:xfrm>
        </p:spPr>
        <p:txBody>
          <a:bodyPr/>
          <a:lstStyle/>
          <a:p>
            <a:r>
              <a:rPr lang="fr-FR" dirty="0" err="1"/>
              <a:t>Deep</a:t>
            </a:r>
            <a:r>
              <a:rPr lang="fr-FR" dirty="0"/>
              <a:t> </a:t>
            </a:r>
            <a:r>
              <a:rPr lang="fr-FR" dirty="0" err="1"/>
              <a:t>Knowledge</a:t>
            </a:r>
            <a:endParaRPr lang="fr-FR" dirty="0"/>
          </a:p>
        </p:txBody>
      </p:sp>
      <p:sp>
        <p:nvSpPr>
          <p:cNvPr id="4" name="Espace réservé du contenu 3"/>
          <p:cNvSpPr>
            <a:spLocks noGrp="1"/>
          </p:cNvSpPr>
          <p:nvPr>
            <p:ph idx="1"/>
          </p:nvPr>
        </p:nvSpPr>
        <p:spPr>
          <a:xfrm>
            <a:off x="7254631" y="1400020"/>
            <a:ext cx="4517286" cy="4784880"/>
          </a:xfrm>
          <a:ln>
            <a:solidFill>
              <a:srgbClr val="0762C3"/>
            </a:solidFill>
          </a:ln>
        </p:spPr>
        <p:txBody>
          <a:bodyPr/>
          <a:lstStyle/>
          <a:p>
            <a:pPr marL="0" indent="0">
              <a:buNone/>
            </a:pPr>
            <a:r>
              <a:rPr lang="en-US" sz="1800" dirty="0">
                <a:solidFill>
                  <a:srgbClr val="0762C3"/>
                </a:solidFill>
              </a:rPr>
              <a:t>Imagine which knowledge and skills you would like to investigate.</a:t>
            </a:r>
          </a:p>
          <a:p>
            <a:pPr marL="0" indent="0">
              <a:buNone/>
            </a:pPr>
            <a:r>
              <a:rPr lang="en-US" sz="1600" dirty="0">
                <a:solidFill>
                  <a:srgbClr val="0762C3"/>
                </a:solidFill>
              </a:rPr>
              <a:t>DK items may be:</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Arial" panose="020B0604020202020204" pitchFamily="34" charset="0"/>
              <a:buAutoNum type="alphaLcParenR" startAt="2"/>
            </a:pPr>
            <a:endParaRPr lang="en-US" sz="1600" dirty="0">
              <a:solidFill>
                <a:srgbClr val="0762C3"/>
              </a:solidFill>
            </a:endParaRPr>
          </a:p>
          <a:p>
            <a:pPr marL="457200" indent="-457200">
              <a:buFont typeface="Arial" panose="020B0604020202020204" pitchFamily="34" charset="0"/>
              <a:buAutoNum type="alphaLcParenR" startAt="2"/>
            </a:pPr>
            <a:endParaRPr lang="fr-FR" sz="1800" dirty="0">
              <a:solidFill>
                <a:srgbClr val="0762C3"/>
              </a:solidFill>
            </a:endParaRPr>
          </a:p>
        </p:txBody>
      </p:sp>
      <p:sp>
        <p:nvSpPr>
          <p:cNvPr id="16" name="Rectangle 15"/>
          <p:cNvSpPr/>
          <p:nvPr/>
        </p:nvSpPr>
        <p:spPr>
          <a:xfrm>
            <a:off x="6006120" y="354111"/>
            <a:ext cx="319510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Innovate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a:t>
            </a:r>
            <a:r>
              <a:rPr kumimoji="0" lang="en-US" sz="1800" b="1" i="1" u="none" strike="noStrike" kern="1200" cap="none" spc="0" normalizeH="0" baseline="0" noProof="0" dirty="0">
                <a:ln>
                  <a:noFill/>
                </a:ln>
                <a:solidFill>
                  <a:srgbClr val="000000"/>
                </a:solidFill>
                <a:effectLst/>
                <a:uLnTx/>
                <a:uFillTx/>
                <a:latin typeface="Montserrat"/>
                <a:ea typeface="+mn-ea"/>
                <a:cs typeface="+mn-cs"/>
              </a:rPr>
              <a:t>gardening for the elderly</a:t>
            </a:r>
            <a:r>
              <a:rPr kumimoji="0" lang="en-US" sz="1800" b="1" i="0" u="none" strike="noStrike" kern="1200" cap="none" spc="0" normalizeH="0" baseline="0" noProof="0" dirty="0">
                <a:ln>
                  <a:noFill/>
                </a:ln>
                <a:solidFill>
                  <a:srgbClr val="000000"/>
                </a:solidFill>
                <a:effectLst/>
                <a:uLnTx/>
                <a:uFillTx/>
                <a:latin typeface="Montserrat"/>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3" name="Connecteur droit 52"/>
          <p:cNvCxnSpPr/>
          <p:nvPr/>
        </p:nvCxnSpPr>
        <p:spPr>
          <a:xfrm>
            <a:off x="6760606" y="1136121"/>
            <a:ext cx="0" cy="5626028"/>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id="{CC55FF46-CD34-F161-2278-A91C48A50F1E}"/>
              </a:ext>
            </a:extLst>
          </p:cNvPr>
          <p:cNvGrpSpPr/>
          <p:nvPr/>
        </p:nvGrpSpPr>
        <p:grpSpPr>
          <a:xfrm>
            <a:off x="0" y="1400020"/>
            <a:ext cx="6497503" cy="5161816"/>
            <a:chOff x="-320100" y="1226608"/>
            <a:chExt cx="6497503" cy="5161816"/>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b="10317"/>
            <a:stretch/>
          </p:blipFill>
          <p:spPr>
            <a:xfrm>
              <a:off x="3405095" y="4593643"/>
              <a:ext cx="2772308" cy="1794781"/>
            </a:xfrm>
            <a:prstGeom prst="rect">
              <a:avLst/>
            </a:prstGeom>
          </p:spPr>
        </p:pic>
        <p:grpSp>
          <p:nvGrpSpPr>
            <p:cNvPr id="9" name="Groupe 8"/>
            <p:cNvGrpSpPr/>
            <p:nvPr/>
          </p:nvGrpSpPr>
          <p:grpSpPr>
            <a:xfrm>
              <a:off x="-320100" y="1226608"/>
              <a:ext cx="3278249" cy="2192749"/>
              <a:chOff x="176353" y="3826926"/>
              <a:chExt cx="4474530" cy="2992915"/>
            </a:xfrm>
          </p:grpSpPr>
          <p:pic>
            <p:nvPicPr>
              <p:cNvPr id="29" name="Picture 7" descr="imsis577-050"/>
              <p:cNvPicPr>
                <a:picLocks noChangeAspect="1" noChangeArrowheads="1"/>
              </p:cNvPicPr>
              <p:nvPr/>
            </p:nvPicPr>
            <p:blipFill>
              <a:blip r:embed="rId3" cstate="print"/>
              <a:srcRect/>
              <a:stretch>
                <a:fillRect/>
              </a:stretch>
            </p:blipFill>
            <p:spPr bwMode="auto">
              <a:xfrm>
                <a:off x="2861890" y="3909048"/>
                <a:ext cx="1788993" cy="2910793"/>
              </a:xfrm>
              <a:prstGeom prst="rect">
                <a:avLst/>
              </a:prstGeom>
              <a:noFill/>
              <a:ln w="9525">
                <a:noFill/>
                <a:miter lim="800000"/>
                <a:headEnd/>
                <a:tailEnd/>
              </a:ln>
            </p:spPr>
          </p:pic>
          <p:graphicFrame>
            <p:nvGraphicFramePr>
              <p:cNvPr id="30" name="Objet 29"/>
              <p:cNvGraphicFramePr>
                <a:graphicFrameLocks noChangeAspect="1"/>
              </p:cNvGraphicFramePr>
              <p:nvPr/>
            </p:nvGraphicFramePr>
            <p:xfrm>
              <a:off x="176353" y="3826926"/>
              <a:ext cx="2740348" cy="2992915"/>
            </p:xfrm>
            <a:graphic>
              <a:graphicData uri="http://schemas.openxmlformats.org/presentationml/2006/ole">
                <mc:AlternateContent xmlns:mc="http://schemas.openxmlformats.org/markup-compatibility/2006">
                  <mc:Choice xmlns:v="urn:schemas-microsoft-com:vml" Requires="v">
                    <p:oleObj r:id="rId4" imgW="6200640" imgH="6772320" progId="">
                      <p:embed/>
                    </p:oleObj>
                  </mc:Choice>
                  <mc:Fallback>
                    <p:oleObj r:id="rId4" imgW="6200640" imgH="6772320" progId="">
                      <p:embed/>
                      <p:pic>
                        <p:nvPicPr>
                          <p:cNvPr id="30" name="Objet 29"/>
                          <p:cNvPicPr/>
                          <p:nvPr/>
                        </p:nvPicPr>
                        <p:blipFill>
                          <a:blip r:embed="rId5"/>
                          <a:stretch>
                            <a:fillRect/>
                          </a:stretch>
                        </p:blipFill>
                        <p:spPr>
                          <a:xfrm>
                            <a:off x="176353" y="3826926"/>
                            <a:ext cx="2740348" cy="2992915"/>
                          </a:xfrm>
                          <a:prstGeom prst="rect">
                            <a:avLst/>
                          </a:prstGeom>
                        </p:spPr>
                      </p:pic>
                    </p:oleObj>
                  </mc:Fallback>
                </mc:AlternateContent>
              </a:graphicData>
            </a:graphic>
          </p:graphicFrame>
        </p:gr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1485" y="3438644"/>
              <a:ext cx="2713593" cy="1809062"/>
            </a:xfrm>
            <a:prstGeom prst="rect">
              <a:avLst/>
            </a:prstGeom>
          </p:spPr>
        </p:pic>
        <p:pic>
          <p:nvPicPr>
            <p:cNvPr id="7" name="Image 6"/>
            <p:cNvPicPr>
              <a:picLocks noChangeAspect="1"/>
            </p:cNvPicPr>
            <p:nvPr/>
          </p:nvPicPr>
          <p:blipFill rotWithShape="1">
            <a:blip r:embed="rId7">
              <a:extLst>
                <a:ext uri="{28A0092B-C50C-407E-A947-70E740481C1C}">
                  <a14:useLocalDpi xmlns:a14="http://schemas.microsoft.com/office/drawing/2010/main" val="0"/>
                </a:ext>
              </a:extLst>
            </a:blip>
            <a:srcRect b="7222"/>
            <a:stretch/>
          </p:blipFill>
          <p:spPr>
            <a:xfrm>
              <a:off x="229999" y="3419357"/>
              <a:ext cx="1991486" cy="2969067"/>
            </a:xfrm>
            <a:prstGeom prst="rect">
              <a:avLst/>
            </a:prstGeom>
          </p:spPr>
        </p:pic>
        <p:pic>
          <p:nvPicPr>
            <p:cNvPr id="36" name="Imag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7747" y="1286774"/>
              <a:ext cx="3199656" cy="2132583"/>
            </a:xfrm>
            <a:prstGeom prst="rect">
              <a:avLst/>
            </a:prstGeom>
          </p:spPr>
        </p:pic>
      </p:grpSp>
    </p:spTree>
    <p:extLst>
      <p:ext uri="{BB962C8B-B14F-4D97-AF65-F5344CB8AC3E}">
        <p14:creationId xmlns:p14="http://schemas.microsoft.com/office/powerpoint/2010/main" val="3244449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606163" y="385185"/>
            <a:ext cx="11478409" cy="696905"/>
          </a:xfrm>
        </p:spPr>
        <p:txBody>
          <a:bodyPr/>
          <a:lstStyle/>
          <a:p>
            <a:r>
              <a:rPr lang="fr-FR" dirty="0" err="1"/>
              <a:t>Deep</a:t>
            </a:r>
            <a:r>
              <a:rPr lang="fr-FR" dirty="0"/>
              <a:t> </a:t>
            </a:r>
            <a:r>
              <a:rPr lang="fr-FR" dirty="0" err="1"/>
              <a:t>Knowledge</a:t>
            </a:r>
            <a:endParaRPr lang="fr-FR" dirty="0"/>
          </a:p>
        </p:txBody>
      </p:sp>
      <p:sp>
        <p:nvSpPr>
          <p:cNvPr id="4" name="Espace réservé du contenu 3"/>
          <p:cNvSpPr>
            <a:spLocks noGrp="1"/>
          </p:cNvSpPr>
          <p:nvPr>
            <p:ph idx="1"/>
          </p:nvPr>
        </p:nvSpPr>
        <p:spPr>
          <a:xfrm>
            <a:off x="7793067" y="1400020"/>
            <a:ext cx="4094133" cy="4657880"/>
          </a:xfrm>
          <a:ln>
            <a:solidFill>
              <a:srgbClr val="0762C3"/>
            </a:solidFill>
          </a:ln>
        </p:spPr>
        <p:txBody>
          <a:bodyPr/>
          <a:lstStyle/>
          <a:p>
            <a:pPr marL="0" indent="0">
              <a:buNone/>
            </a:pPr>
            <a:r>
              <a:rPr lang="en-US" sz="1800" dirty="0">
                <a:solidFill>
                  <a:srgbClr val="0762C3"/>
                </a:solidFill>
              </a:rPr>
              <a:t>Imagine which knowledge and skills you would like to investigate.</a:t>
            </a:r>
          </a:p>
          <a:p>
            <a:pPr marL="0" indent="0">
              <a:buNone/>
            </a:pPr>
            <a:r>
              <a:rPr lang="en-US" sz="1600" dirty="0">
                <a:solidFill>
                  <a:srgbClr val="0762C3"/>
                </a:solidFill>
              </a:rPr>
              <a:t>DK items may be:</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Arial" panose="020B0604020202020204" pitchFamily="34" charset="0"/>
              <a:buAutoNum type="alphaLcParenR" startAt="2"/>
            </a:pPr>
            <a:endParaRPr lang="en-US" sz="1800" dirty="0">
              <a:solidFill>
                <a:srgbClr val="0762C3"/>
              </a:solidFill>
            </a:endParaRPr>
          </a:p>
          <a:p>
            <a:pPr marL="457200" indent="-457200">
              <a:buFont typeface="Arial" panose="020B0604020202020204" pitchFamily="34" charset="0"/>
              <a:buAutoNum type="alphaLcParenR" startAt="2"/>
            </a:pPr>
            <a:endParaRPr lang="fr-FR" sz="1800" dirty="0">
              <a:solidFill>
                <a:srgbClr val="0762C3"/>
              </a:solidFill>
            </a:endParaRPr>
          </a:p>
        </p:txBody>
      </p:sp>
      <p:sp>
        <p:nvSpPr>
          <p:cNvPr id="16" name="Rectangle 15"/>
          <p:cNvSpPr/>
          <p:nvPr/>
        </p:nvSpPr>
        <p:spPr>
          <a:xfrm>
            <a:off x="6004341" y="385185"/>
            <a:ext cx="504016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Innovate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a:t>
            </a:r>
            <a:r>
              <a:rPr kumimoji="0" lang="en-US" sz="1800" b="1" i="1" u="none" strike="noStrike" kern="1200" cap="none" spc="0" normalizeH="0" baseline="0" noProof="0" dirty="0">
                <a:ln>
                  <a:noFill/>
                </a:ln>
                <a:solidFill>
                  <a:srgbClr val="000000"/>
                </a:solidFill>
                <a:effectLst/>
                <a:uLnTx/>
                <a:uFillTx/>
                <a:latin typeface="Montserrat"/>
                <a:ea typeface="+mn-ea"/>
                <a:cs typeface="+mn-cs"/>
              </a:rPr>
              <a:t>a solution for reassuring pregnant women</a:t>
            </a:r>
            <a:r>
              <a:rPr kumimoji="0" lang="en-US" sz="1800" b="1" i="0" u="none" strike="noStrike" kern="1200" cap="none" spc="0" normalizeH="0" baseline="0" noProof="0" dirty="0">
                <a:ln>
                  <a:noFill/>
                </a:ln>
                <a:solidFill>
                  <a:srgbClr val="000000"/>
                </a:solidFill>
                <a:effectLst/>
                <a:uLnTx/>
                <a:uFillTx/>
                <a:latin typeface="Montserrat"/>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3" name="Connecteur droit 52"/>
          <p:cNvCxnSpPr/>
          <p:nvPr/>
        </p:nvCxnSpPr>
        <p:spPr>
          <a:xfrm>
            <a:off x="7371359" y="1075955"/>
            <a:ext cx="0" cy="562602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063" y="1333425"/>
            <a:ext cx="6589732" cy="511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75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41063" y="209812"/>
            <a:ext cx="11478409" cy="696905"/>
          </a:xfrm>
        </p:spPr>
        <p:txBody>
          <a:bodyPr/>
          <a:lstStyle/>
          <a:p>
            <a:r>
              <a:rPr lang="fr-FR" dirty="0" err="1"/>
              <a:t>Deep</a:t>
            </a:r>
            <a:r>
              <a:rPr lang="fr-FR" dirty="0"/>
              <a:t> </a:t>
            </a:r>
            <a:r>
              <a:rPr lang="fr-FR" dirty="0" err="1"/>
              <a:t>Knowledge</a:t>
            </a:r>
            <a:endParaRPr lang="fr-FR" dirty="0"/>
          </a:p>
        </p:txBody>
      </p:sp>
      <p:sp>
        <p:nvSpPr>
          <p:cNvPr id="4" name="Espace réservé du contenu 3"/>
          <p:cNvSpPr>
            <a:spLocks noGrp="1"/>
          </p:cNvSpPr>
          <p:nvPr>
            <p:ph idx="1"/>
          </p:nvPr>
        </p:nvSpPr>
        <p:spPr>
          <a:xfrm>
            <a:off x="7793067" y="1400020"/>
            <a:ext cx="4126405" cy="4835680"/>
          </a:xfrm>
          <a:ln>
            <a:solidFill>
              <a:srgbClr val="0762C3"/>
            </a:solidFill>
          </a:ln>
        </p:spPr>
        <p:txBody>
          <a:bodyPr/>
          <a:lstStyle/>
          <a:p>
            <a:pPr marL="0" indent="0">
              <a:buNone/>
            </a:pPr>
            <a:r>
              <a:rPr lang="en-US" sz="1800" dirty="0">
                <a:solidFill>
                  <a:srgbClr val="0762C3"/>
                </a:solidFill>
              </a:rPr>
              <a:t>Imagine which knowledge and skills you would like to investigate.</a:t>
            </a:r>
          </a:p>
          <a:p>
            <a:pPr marL="0" indent="0">
              <a:buNone/>
            </a:pPr>
            <a:r>
              <a:rPr lang="en-US" sz="1600" dirty="0">
                <a:solidFill>
                  <a:srgbClr val="0762C3"/>
                </a:solidFill>
              </a:rPr>
              <a:t>DK items may be:</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Arial" panose="020B0604020202020204" pitchFamily="34" charset="0"/>
              <a:buAutoNum type="alphaLcParenR" startAt="2"/>
            </a:pPr>
            <a:endParaRPr lang="en-US" sz="1800" dirty="0">
              <a:solidFill>
                <a:srgbClr val="0762C3"/>
              </a:solidFill>
            </a:endParaRPr>
          </a:p>
          <a:p>
            <a:pPr marL="457200" indent="-457200">
              <a:buFont typeface="Arial" panose="020B0604020202020204" pitchFamily="34" charset="0"/>
              <a:buAutoNum type="alphaLcParenR" startAt="2"/>
            </a:pPr>
            <a:endParaRPr lang="fr-FR" sz="1800" dirty="0">
              <a:solidFill>
                <a:srgbClr val="0762C3"/>
              </a:solidFill>
            </a:endParaRPr>
          </a:p>
        </p:txBody>
      </p:sp>
      <p:sp>
        <p:nvSpPr>
          <p:cNvPr id="16" name="Rectangle 15"/>
          <p:cNvSpPr/>
          <p:nvPr/>
        </p:nvSpPr>
        <p:spPr>
          <a:xfrm>
            <a:off x="5476989" y="411905"/>
            <a:ext cx="378874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Innovate on “</a:t>
            </a:r>
            <a:r>
              <a:rPr kumimoji="0" lang="en-US" sz="1800" b="1" i="1" u="none" strike="noStrike" kern="1200" cap="none" spc="0" normalizeH="0" baseline="0" noProof="0" dirty="0">
                <a:ln>
                  <a:noFill/>
                </a:ln>
                <a:solidFill>
                  <a:srgbClr val="000000"/>
                </a:solidFill>
                <a:effectLst/>
                <a:uLnTx/>
                <a:uFillTx/>
                <a:latin typeface="Montserrat"/>
                <a:ea typeface="+mn-ea"/>
                <a:cs typeface="+mn-cs"/>
              </a:rPr>
              <a:t>a pillbox</a:t>
            </a:r>
            <a:r>
              <a:rPr kumimoji="0" lang="en-US" sz="1800" b="1" i="0" u="none" strike="noStrike" kern="1200" cap="none" spc="0" normalizeH="0" baseline="0" noProof="0" dirty="0">
                <a:ln>
                  <a:noFill/>
                </a:ln>
                <a:solidFill>
                  <a:srgbClr val="000000"/>
                </a:solidFill>
                <a:effectLst/>
                <a:uLnTx/>
                <a:uFillTx/>
                <a:latin typeface="Montserrat"/>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3" name="Connecteur droit 52"/>
          <p:cNvCxnSpPr/>
          <p:nvPr/>
        </p:nvCxnSpPr>
        <p:spPr>
          <a:xfrm>
            <a:off x="7371359" y="1075955"/>
            <a:ext cx="0" cy="562602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41063" y="957284"/>
            <a:ext cx="2611421" cy="228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441" y="4605213"/>
            <a:ext cx="2857500" cy="24098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44" y="3158519"/>
            <a:ext cx="2598043" cy="18166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191" y="1206276"/>
            <a:ext cx="2266492" cy="20398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t0.gstatic.com/images?q=tbn:6Fv4x7VSMEiUhM:http://www.hellopro.fr/images/produit-2/7/4/1/pilulier-memo-7-56147.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8828" y="3246119"/>
            <a:ext cx="2662534" cy="177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20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41063" y="172830"/>
            <a:ext cx="11478409" cy="696905"/>
          </a:xfrm>
        </p:spPr>
        <p:txBody>
          <a:bodyPr/>
          <a:lstStyle/>
          <a:p>
            <a:r>
              <a:rPr lang="fr-FR" dirty="0" err="1"/>
              <a:t>Deep</a:t>
            </a:r>
            <a:r>
              <a:rPr lang="fr-FR" dirty="0"/>
              <a:t> </a:t>
            </a:r>
            <a:r>
              <a:rPr lang="fr-FR" dirty="0" err="1"/>
              <a:t>Knowledge</a:t>
            </a:r>
            <a:endParaRPr lang="fr-FR" dirty="0"/>
          </a:p>
        </p:txBody>
      </p:sp>
      <p:sp>
        <p:nvSpPr>
          <p:cNvPr id="4" name="Espace réservé du contenu 3"/>
          <p:cNvSpPr>
            <a:spLocks noGrp="1"/>
          </p:cNvSpPr>
          <p:nvPr>
            <p:ph idx="1"/>
          </p:nvPr>
        </p:nvSpPr>
        <p:spPr>
          <a:xfrm>
            <a:off x="7793067" y="1400020"/>
            <a:ext cx="4259229" cy="4797580"/>
          </a:xfrm>
          <a:ln>
            <a:solidFill>
              <a:srgbClr val="0762C3"/>
            </a:solidFill>
          </a:ln>
        </p:spPr>
        <p:txBody>
          <a:bodyPr/>
          <a:lstStyle/>
          <a:p>
            <a:pPr marL="0" indent="0">
              <a:buNone/>
            </a:pPr>
            <a:r>
              <a:rPr lang="en-US" sz="1800" dirty="0">
                <a:solidFill>
                  <a:srgbClr val="0762C3"/>
                </a:solidFill>
              </a:rPr>
              <a:t>Imagine which knowledge and skills you would like to investigate.</a:t>
            </a:r>
          </a:p>
          <a:p>
            <a:pPr marL="0" indent="0">
              <a:buNone/>
            </a:pPr>
            <a:r>
              <a:rPr lang="en-US" sz="1600" dirty="0">
                <a:solidFill>
                  <a:srgbClr val="0762C3"/>
                </a:solidFill>
              </a:rPr>
              <a:t>DK items may be:</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Arial" panose="020B0604020202020204" pitchFamily="34" charset="0"/>
              <a:buAutoNum type="alphaLcParenR" startAt="2"/>
            </a:pPr>
            <a:endParaRPr lang="en-US" sz="1600" dirty="0">
              <a:solidFill>
                <a:srgbClr val="0762C3"/>
              </a:solidFill>
            </a:endParaRPr>
          </a:p>
          <a:p>
            <a:pPr marL="457200" indent="-457200">
              <a:buFont typeface="Arial" panose="020B0604020202020204" pitchFamily="34" charset="0"/>
              <a:buAutoNum type="alphaLcParenR" startAt="2"/>
            </a:pPr>
            <a:endParaRPr lang="fr-FR" sz="1800" dirty="0">
              <a:solidFill>
                <a:srgbClr val="0762C3"/>
              </a:solidFill>
            </a:endParaRPr>
          </a:p>
        </p:txBody>
      </p:sp>
      <p:sp>
        <p:nvSpPr>
          <p:cNvPr id="16" name="Rectangle 15"/>
          <p:cNvSpPr/>
          <p:nvPr/>
        </p:nvSpPr>
        <p:spPr>
          <a:xfrm>
            <a:off x="5315655" y="225076"/>
            <a:ext cx="514914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Innovate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a:t>
            </a:r>
            <a:r>
              <a:rPr kumimoji="0" lang="en-US" sz="1800" b="1" i="1" u="none" strike="noStrike" kern="1200" cap="none" spc="0" normalizeH="0" baseline="0" noProof="0" dirty="0">
                <a:ln>
                  <a:noFill/>
                </a:ln>
                <a:solidFill>
                  <a:srgbClr val="000000"/>
                </a:solidFill>
                <a:effectLst/>
                <a:uLnTx/>
                <a:uFillTx/>
                <a:latin typeface="Montserrat"/>
                <a:ea typeface="+mn-ea"/>
                <a:cs typeface="+mn-cs"/>
              </a:rPr>
              <a:t>a supermarket shopping cart </a:t>
            </a:r>
            <a:r>
              <a:rPr kumimoji="0" lang="en-US" sz="1800" b="1" i="0" u="none" strike="noStrike" kern="1200" cap="none" spc="0" normalizeH="0" baseline="0" noProof="0" dirty="0">
                <a:ln>
                  <a:noFill/>
                </a:ln>
                <a:solidFill>
                  <a:srgbClr val="000000"/>
                </a:solidFill>
                <a:effectLst/>
                <a:uLnTx/>
                <a:uFillTx/>
                <a:latin typeface="Montserrat"/>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3" name="Connecteur droit 52"/>
          <p:cNvCxnSpPr/>
          <p:nvPr/>
        </p:nvCxnSpPr>
        <p:spPr>
          <a:xfrm>
            <a:off x="7371359" y="1075955"/>
            <a:ext cx="0" cy="5626028"/>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 name="Groupe 4"/>
          <p:cNvGrpSpPr/>
          <p:nvPr/>
        </p:nvGrpSpPr>
        <p:grpSpPr>
          <a:xfrm>
            <a:off x="0" y="3465776"/>
            <a:ext cx="7259836" cy="3172514"/>
            <a:chOff x="1522885" y="2852936"/>
            <a:chExt cx="9174684" cy="4009293"/>
          </a:xfrm>
        </p:grpSpPr>
        <p:pic>
          <p:nvPicPr>
            <p:cNvPr id="7" name="Picture 2" descr="http://www.monafm.fr/public/videos/images/vignettecadeaux_caddie5emsema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885" y="4811256"/>
              <a:ext cx="2052836" cy="204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emoboyfriend.com/blog/wp-content/uploads/2008/08/shopping-c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721" y="4811256"/>
              <a:ext cx="2728992" cy="204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657" y="4811257"/>
              <a:ext cx="1918855" cy="204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0" name="Picture 7" descr="http://www.barbacado.com/images/Sac%20caddie%20supermarche%20isother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2016" y="2852936"/>
              <a:ext cx="1761855" cy="195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t 10"/>
            <p:cNvGraphicFramePr>
              <a:graphicFrameLocks noChangeAspect="1"/>
            </p:cNvGraphicFramePr>
            <p:nvPr/>
          </p:nvGraphicFramePr>
          <p:xfrm>
            <a:off x="3297654" y="2870071"/>
            <a:ext cx="2781300" cy="1924050"/>
          </p:xfrm>
          <a:graphic>
            <a:graphicData uri="http://schemas.openxmlformats.org/presentationml/2006/ole">
              <mc:AlternateContent xmlns:mc="http://schemas.openxmlformats.org/markup-compatibility/2006">
                <mc:Choice xmlns:v="urn:schemas-microsoft-com:vml" Requires="v">
                  <p:oleObj r:id="rId6" imgW="2781360" imgH="1924200" progId="">
                    <p:embed/>
                  </p:oleObj>
                </mc:Choice>
                <mc:Fallback>
                  <p:oleObj r:id="rId6" imgW="2781360" imgH="1924200" progId="">
                    <p:embed/>
                    <p:pic>
                      <p:nvPicPr>
                        <p:cNvPr id="11" name="Objet 10"/>
                        <p:cNvPicPr/>
                        <p:nvPr/>
                      </p:nvPicPr>
                      <p:blipFill>
                        <a:blip r:embed="rId7"/>
                        <a:stretch>
                          <a:fillRect/>
                        </a:stretch>
                      </p:blipFill>
                      <p:spPr>
                        <a:xfrm>
                          <a:off x="3297654" y="2870071"/>
                          <a:ext cx="2781300" cy="1924050"/>
                        </a:xfrm>
                        <a:prstGeom prst="rect">
                          <a:avLst/>
                        </a:prstGeom>
                      </p:spPr>
                    </p:pic>
                  </p:oleObj>
                </mc:Fallback>
              </mc:AlternateContent>
            </a:graphicData>
          </a:graphic>
        </p:graphicFrame>
        <p:pic>
          <p:nvPicPr>
            <p:cNvPr id="12" name="Picture 4" descr="http://jeffekol.files.wordpress.com/2009/10/caddie_cc_marc_lagneau.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0592" y="4005064"/>
              <a:ext cx="2427409" cy="162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http://www.marcelgreen.com/_uploads/_tiny_galerie/20080730/caddie_ag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7454" y="5634571"/>
              <a:ext cx="1835212" cy="122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http://www.c95.com/files/u2/bar_cod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31057" y="5624282"/>
              <a:ext cx="1066512" cy="123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http://karlshifflett.files.wordpress.com/2008/04/ethical-shopping-cart-vob.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2870071"/>
              <a:ext cx="2659070" cy="193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www.3dweave.com/blog3d/uploads/caddie_voiture_03_pt.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85234" y="2872948"/>
              <a:ext cx="1893530" cy="142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e 17"/>
          <p:cNvGrpSpPr/>
          <p:nvPr/>
        </p:nvGrpSpPr>
        <p:grpSpPr>
          <a:xfrm>
            <a:off x="700306" y="1595780"/>
            <a:ext cx="6065051" cy="1790422"/>
            <a:chOff x="2987823" y="13545"/>
            <a:chExt cx="6065051" cy="1790422"/>
          </a:xfrm>
        </p:grpSpPr>
        <p:pic>
          <p:nvPicPr>
            <p:cNvPr id="19" name="Picture 7" descr="http://www.chinatraderonline.com/Files/Household/Shopping-Cart/Folding-Shopping-Cart-2140362280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05700" y="102076"/>
              <a:ext cx="1547174" cy="170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20072" y="114856"/>
              <a:ext cx="2069539" cy="155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1" name="Picture 6" descr="http://www.ubergizmo.com/photos/2007/1/conceirge.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87823" y="13545"/>
              <a:ext cx="2194265" cy="164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1537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41063" y="172830"/>
            <a:ext cx="11478409" cy="696905"/>
          </a:xfrm>
        </p:spPr>
        <p:txBody>
          <a:bodyPr/>
          <a:lstStyle/>
          <a:p>
            <a:r>
              <a:rPr lang="fr-FR" dirty="0" err="1"/>
              <a:t>Deep</a:t>
            </a:r>
            <a:r>
              <a:rPr lang="fr-FR" dirty="0"/>
              <a:t> </a:t>
            </a:r>
            <a:r>
              <a:rPr lang="fr-FR" dirty="0" err="1"/>
              <a:t>Knowledge</a:t>
            </a:r>
            <a:endParaRPr lang="fr-FR" dirty="0"/>
          </a:p>
        </p:txBody>
      </p:sp>
      <p:sp>
        <p:nvSpPr>
          <p:cNvPr id="4" name="Espace réservé du contenu 3"/>
          <p:cNvSpPr>
            <a:spLocks noGrp="1"/>
          </p:cNvSpPr>
          <p:nvPr>
            <p:ph idx="1"/>
          </p:nvPr>
        </p:nvSpPr>
        <p:spPr>
          <a:xfrm>
            <a:off x="7793067" y="1400020"/>
            <a:ext cx="4126403" cy="4873780"/>
          </a:xfrm>
          <a:ln>
            <a:solidFill>
              <a:srgbClr val="0762C3"/>
            </a:solidFill>
          </a:ln>
        </p:spPr>
        <p:txBody>
          <a:bodyPr/>
          <a:lstStyle/>
          <a:p>
            <a:pPr marL="0" indent="0">
              <a:buNone/>
            </a:pPr>
            <a:r>
              <a:rPr lang="en-US" sz="1800" dirty="0">
                <a:solidFill>
                  <a:srgbClr val="0762C3"/>
                </a:solidFill>
              </a:rPr>
              <a:t>Imagine which knowledge and skills you would like to investigate.</a:t>
            </a:r>
          </a:p>
          <a:p>
            <a:pPr marL="0" indent="0">
              <a:buNone/>
            </a:pPr>
            <a:r>
              <a:rPr lang="en-US" sz="1600" dirty="0">
                <a:solidFill>
                  <a:srgbClr val="0762C3"/>
                </a:solidFill>
              </a:rPr>
              <a:t>DK items may be:</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mj-lt"/>
              <a:buAutoNum type="alphaLcParenR"/>
            </a:pPr>
            <a:r>
              <a:rPr lang="en-US" sz="1600" dirty="0">
                <a:solidFill>
                  <a:srgbClr val="0762C3"/>
                </a:solidFill>
              </a:rPr>
              <a:t>xxx</a:t>
            </a:r>
          </a:p>
          <a:p>
            <a:pPr marL="457200" indent="-457200">
              <a:buFont typeface="Arial" panose="020B0604020202020204" pitchFamily="34" charset="0"/>
              <a:buAutoNum type="alphaLcParenR" startAt="2"/>
            </a:pPr>
            <a:endParaRPr lang="en-US" sz="1600" dirty="0">
              <a:solidFill>
                <a:srgbClr val="0762C3"/>
              </a:solidFill>
            </a:endParaRPr>
          </a:p>
          <a:p>
            <a:pPr marL="457200" indent="-457200">
              <a:buFont typeface="Arial" panose="020B0604020202020204" pitchFamily="34" charset="0"/>
              <a:buAutoNum type="alphaLcParenR" startAt="2"/>
            </a:pPr>
            <a:endParaRPr lang="fr-FR" sz="1800" dirty="0">
              <a:solidFill>
                <a:srgbClr val="0762C3"/>
              </a:solidFill>
            </a:endParaRPr>
          </a:p>
        </p:txBody>
      </p:sp>
      <p:cxnSp>
        <p:nvCxnSpPr>
          <p:cNvPr id="53" name="Connecteur droit 52"/>
          <p:cNvCxnSpPr/>
          <p:nvPr/>
        </p:nvCxnSpPr>
        <p:spPr>
          <a:xfrm>
            <a:off x="7371359" y="1075955"/>
            <a:ext cx="0" cy="56260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307679" y="167068"/>
            <a:ext cx="599934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Innovate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a:t>
            </a:r>
            <a:r>
              <a:rPr kumimoji="0" lang="en-US" sz="1800" b="1" i="1" u="none" strike="noStrike" kern="1200" cap="none" spc="0" normalizeH="0" baseline="0" noProof="0" dirty="0">
                <a:ln>
                  <a:noFill/>
                </a:ln>
                <a:solidFill>
                  <a:srgbClr val="000000"/>
                </a:solidFill>
                <a:effectLst/>
                <a:uLnTx/>
                <a:uFillTx/>
                <a:latin typeface="Montserrat"/>
                <a:ea typeface="+mn-ea"/>
                <a:cs typeface="+mn-cs"/>
              </a:rPr>
              <a:t>a weighting machine for African babies/children to follow-up </a:t>
            </a:r>
            <a:r>
              <a:rPr kumimoji="0" lang="en-US" sz="1800" b="1" i="1" u="none" strike="noStrike" kern="1200" cap="none" spc="0" normalizeH="0" baseline="0" noProof="0" dirty="0" err="1">
                <a:ln>
                  <a:noFill/>
                </a:ln>
                <a:solidFill>
                  <a:srgbClr val="000000"/>
                </a:solidFill>
                <a:effectLst/>
                <a:uLnTx/>
                <a:uFillTx/>
                <a:latin typeface="Montserrat"/>
                <a:ea typeface="+mn-ea"/>
                <a:cs typeface="+mn-cs"/>
              </a:rPr>
              <a:t>denutrition</a:t>
            </a:r>
            <a:r>
              <a:rPr kumimoji="0" lang="en-US" sz="1800" b="1" i="1" u="none" strike="noStrike" kern="1200" cap="none" spc="0" normalizeH="0" baseline="0" noProof="0" dirty="0">
                <a:ln>
                  <a:noFill/>
                </a:ln>
                <a:solidFill>
                  <a:srgbClr val="000000"/>
                </a:solidFill>
                <a:effectLst/>
                <a:uLnTx/>
                <a:uFillTx/>
                <a:latin typeface="Montserrat"/>
                <a:ea typeface="+mn-ea"/>
                <a:cs typeface="+mn-cs"/>
              </a:rPr>
              <a:t> and alert in time</a:t>
            </a:r>
            <a:r>
              <a:rPr kumimoji="0" lang="en-US" sz="1800" b="1" i="0" u="none" strike="noStrike" kern="1200" cap="none" spc="0" normalizeH="0" baseline="0" noProof="0" dirty="0">
                <a:ln>
                  <a:noFill/>
                </a:ln>
                <a:solidFill>
                  <a:srgbClr val="000000"/>
                </a:solidFill>
                <a:effectLst/>
                <a:uLnTx/>
                <a:uFillTx/>
                <a:latin typeface="Montserrat"/>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e 4"/>
          <p:cNvGrpSpPr/>
          <p:nvPr/>
        </p:nvGrpSpPr>
        <p:grpSpPr>
          <a:xfrm>
            <a:off x="99900" y="2339491"/>
            <a:ext cx="7135290" cy="3740291"/>
            <a:chOff x="99900" y="2691183"/>
            <a:chExt cx="7675564" cy="402350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01" y="2691183"/>
              <a:ext cx="3117851" cy="217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00" y="4841845"/>
              <a:ext cx="3131840" cy="186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752" y="3788921"/>
              <a:ext cx="247967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589" y="3801621"/>
              <a:ext cx="217487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02694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2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69131" y="189129"/>
            <a:ext cx="11478409" cy="968821"/>
          </a:xfrm>
        </p:spPr>
        <p:txBody>
          <a:bodyPr/>
          <a:lstStyle/>
          <a:p>
            <a:r>
              <a:rPr lang="fr-FR" sz="2800" dirty="0" err="1">
                <a:latin typeface="Montserrat" panose="00000500000000000000"/>
              </a:rPr>
              <a:t>Consciously</a:t>
            </a:r>
            <a:r>
              <a:rPr lang="fr-FR" sz="2800" dirty="0">
                <a:latin typeface="Montserrat" panose="00000500000000000000"/>
              </a:rPr>
              <a:t> </a:t>
            </a:r>
            <a:r>
              <a:rPr lang="fr-FR" sz="2800" dirty="0" err="1">
                <a:latin typeface="Montserrat" panose="00000500000000000000"/>
              </a:rPr>
              <a:t>extending</a:t>
            </a:r>
            <a:r>
              <a:rPr lang="fr-FR" sz="2800" dirty="0">
                <a:latin typeface="Montserrat" panose="00000500000000000000"/>
              </a:rPr>
              <a:t> </a:t>
            </a:r>
            <a:r>
              <a:rPr lang="fr-FR" sz="2800" dirty="0" err="1">
                <a:latin typeface="Montserrat" panose="00000500000000000000"/>
              </a:rPr>
              <a:t>your</a:t>
            </a:r>
            <a:r>
              <a:rPr lang="fr-FR" sz="2800" dirty="0">
                <a:latin typeface="Montserrat" panose="00000500000000000000"/>
              </a:rPr>
              <a:t> </a:t>
            </a:r>
            <a:r>
              <a:rPr lang="fr-FR" sz="2800" dirty="0" err="1">
                <a:latin typeface="Montserrat" panose="00000500000000000000"/>
              </a:rPr>
              <a:t>awareness</a:t>
            </a:r>
            <a:r>
              <a:rPr lang="fr-FR" sz="2800" dirty="0">
                <a:latin typeface="Montserrat" panose="00000500000000000000"/>
              </a:rPr>
              <a:t> to the </a:t>
            </a:r>
            <a:r>
              <a:rPr lang="fr-FR" sz="2800" dirty="0" err="1">
                <a:latin typeface="Montserrat" panose="00000500000000000000"/>
              </a:rPr>
              <a:t>problem</a:t>
            </a:r>
            <a:endParaRPr lang="fr-FR" sz="2800" dirty="0"/>
          </a:p>
        </p:txBody>
      </p:sp>
      <p:sp>
        <p:nvSpPr>
          <p:cNvPr id="5" name="Pensées 4"/>
          <p:cNvSpPr/>
          <p:nvPr/>
        </p:nvSpPr>
        <p:spPr>
          <a:xfrm>
            <a:off x="2697870" y="2626365"/>
            <a:ext cx="3985755" cy="3950480"/>
          </a:xfrm>
          <a:prstGeom prst="cloudCallout">
            <a:avLst>
              <a:gd name="adj1" fmla="val -15444"/>
              <a:gd name="adj2" fmla="val 429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Montserrat" panose="00000500000000000000"/>
              <a:ea typeface="+mn-ea"/>
              <a:cs typeface="+mn-cs"/>
            </a:endParaRPr>
          </a:p>
        </p:txBody>
      </p:sp>
      <p:grpSp>
        <p:nvGrpSpPr>
          <p:cNvPr id="6" name="Groupe 5"/>
          <p:cNvGrpSpPr/>
          <p:nvPr/>
        </p:nvGrpSpPr>
        <p:grpSpPr>
          <a:xfrm>
            <a:off x="593080" y="2902557"/>
            <a:ext cx="3244425" cy="3244425"/>
            <a:chOff x="677264" y="2491943"/>
            <a:chExt cx="3244425" cy="3244425"/>
          </a:xfrm>
        </p:grpSpPr>
        <p:sp>
          <p:nvSpPr>
            <p:cNvPr id="7" name="Secteurs 6"/>
            <p:cNvSpPr/>
            <p:nvPr/>
          </p:nvSpPr>
          <p:spPr>
            <a:xfrm>
              <a:off x="677264" y="2491943"/>
              <a:ext cx="3244425" cy="3244425"/>
            </a:xfrm>
            <a:prstGeom prst="pie">
              <a:avLst>
                <a:gd name="adj1" fmla="val 2065102"/>
                <a:gd name="adj2" fmla="val 191374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Montserrat" panose="00000500000000000000"/>
                <a:ea typeface="+mn-ea"/>
                <a:cs typeface="+mn-cs"/>
              </a:endParaRPr>
            </a:p>
          </p:txBody>
        </p:sp>
        <p:sp>
          <p:nvSpPr>
            <p:cNvPr id="8" name="ZoneTexte 7"/>
            <p:cNvSpPr txBox="1"/>
            <p:nvPr/>
          </p:nvSpPr>
          <p:spPr>
            <a:xfrm>
              <a:off x="969912" y="2954668"/>
              <a:ext cx="22981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Things</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don’t</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realize</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don’t</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know</a:t>
              </a:r>
            </a:p>
          </p:txBody>
        </p:sp>
      </p:grpSp>
      <p:sp>
        <p:nvSpPr>
          <p:cNvPr id="9" name="Pensées 8"/>
          <p:cNvSpPr/>
          <p:nvPr/>
        </p:nvSpPr>
        <p:spPr>
          <a:xfrm>
            <a:off x="3851412" y="2321466"/>
            <a:ext cx="2496281" cy="3134072"/>
          </a:xfrm>
          <a:prstGeom prst="cloudCallout">
            <a:avLst>
              <a:gd name="adj1" fmla="val -15444"/>
              <a:gd name="adj2" fmla="val 42965"/>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Montserrat" panose="00000500000000000000"/>
              <a:ea typeface="+mn-ea"/>
              <a:cs typeface="+mn-cs"/>
            </a:endParaRPr>
          </a:p>
        </p:txBody>
      </p:sp>
      <p:grpSp>
        <p:nvGrpSpPr>
          <p:cNvPr id="10" name="Groupe 9"/>
          <p:cNvGrpSpPr/>
          <p:nvPr/>
        </p:nvGrpSpPr>
        <p:grpSpPr>
          <a:xfrm>
            <a:off x="1076127" y="2963088"/>
            <a:ext cx="5110951" cy="3244425"/>
            <a:chOff x="1160311" y="2552474"/>
            <a:chExt cx="5110951" cy="3244425"/>
          </a:xfrm>
        </p:grpSpPr>
        <p:sp>
          <p:nvSpPr>
            <p:cNvPr id="11" name="Secteurs 10"/>
            <p:cNvSpPr/>
            <p:nvPr/>
          </p:nvSpPr>
          <p:spPr>
            <a:xfrm>
              <a:off x="1160311" y="2552474"/>
              <a:ext cx="3244425" cy="3244425"/>
            </a:xfrm>
            <a:prstGeom prst="pie">
              <a:avLst>
                <a:gd name="adj1" fmla="val 20369834"/>
                <a:gd name="adj2" fmla="val 213486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Montserrat" panose="00000500000000000000"/>
                <a:ea typeface="+mn-ea"/>
                <a:cs typeface="+mn-cs"/>
              </a:endParaRPr>
            </a:p>
          </p:txBody>
        </p:sp>
        <p:sp>
          <p:nvSpPr>
            <p:cNvPr id="12" name="ZoneTexte 11"/>
            <p:cNvSpPr txBox="1"/>
            <p:nvPr/>
          </p:nvSpPr>
          <p:spPr>
            <a:xfrm>
              <a:off x="4380552" y="3867132"/>
              <a:ext cx="18907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Things</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realize</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don’t</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know</a:t>
              </a:r>
            </a:p>
          </p:txBody>
        </p:sp>
        <p:cxnSp>
          <p:nvCxnSpPr>
            <p:cNvPr id="13" name="Connecteur droit 12"/>
            <p:cNvCxnSpPr/>
            <p:nvPr/>
          </p:nvCxnSpPr>
          <p:spPr>
            <a:xfrm flipV="1">
              <a:off x="4287469" y="4114155"/>
              <a:ext cx="309223" cy="45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ZoneTexte 13"/>
          <p:cNvSpPr txBox="1"/>
          <p:nvPr/>
        </p:nvSpPr>
        <p:spPr>
          <a:xfrm>
            <a:off x="4530819" y="2626558"/>
            <a:ext cx="12885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Montserrat" panose="00000500000000000000"/>
                <a:ea typeface="+mn-ea"/>
                <a:cs typeface="+mn-cs"/>
              </a:rPr>
              <a:t>Your</a:t>
            </a:r>
            <a:r>
              <a:rPr kumimoji="0" lang="fr-FR" sz="14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400" b="1" i="0" u="none" strike="noStrike" kern="1200" cap="none" spc="0" normalizeH="0" baseline="0" noProof="0" dirty="0" err="1">
                <a:ln>
                  <a:noFill/>
                </a:ln>
                <a:solidFill>
                  <a:prstClr val="black"/>
                </a:solidFill>
                <a:effectLst/>
                <a:uLnTx/>
                <a:uFillTx/>
                <a:latin typeface="Montserrat" panose="00000500000000000000"/>
                <a:ea typeface="+mn-ea"/>
                <a:cs typeface="+mn-cs"/>
              </a:rPr>
              <a:t>today</a:t>
            </a:r>
            <a:r>
              <a:rPr kumimoji="0" lang="fr-FR" sz="14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400" b="1" i="0" u="none" strike="noStrike" kern="1200" cap="none" spc="0" normalizeH="0" baseline="0" noProof="0" dirty="0" err="1">
                <a:ln>
                  <a:noFill/>
                </a:ln>
                <a:solidFill>
                  <a:prstClr val="black"/>
                </a:solidFill>
                <a:effectLst/>
                <a:uLnTx/>
                <a:uFillTx/>
                <a:latin typeface="Montserrat" panose="00000500000000000000"/>
                <a:ea typeface="+mn-ea"/>
                <a:cs typeface="+mn-cs"/>
              </a:rPr>
              <a:t>awareness</a:t>
            </a:r>
            <a:endParaRPr kumimoji="0" lang="fr-FR" sz="1400" b="1"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sp>
        <p:nvSpPr>
          <p:cNvPr id="15" name="ZoneTexte 14"/>
          <p:cNvSpPr txBox="1"/>
          <p:nvPr/>
        </p:nvSpPr>
        <p:spPr>
          <a:xfrm>
            <a:off x="521273" y="1083312"/>
            <a:ext cx="5620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err="1">
                <a:solidFill>
                  <a:srgbClr val="0762C3"/>
                </a:solidFill>
                <a:latin typeface="Montserrat" panose="00000500000000000000"/>
              </a:rPr>
              <a:t>Enumerate</a:t>
            </a:r>
            <a:r>
              <a:rPr lang="fr-FR" b="1" dirty="0">
                <a:solidFill>
                  <a:srgbClr val="0762C3"/>
                </a:solidFill>
                <a:latin typeface="Montserrat" panose="00000500000000000000"/>
              </a:rPr>
              <a:t> all possible </a:t>
            </a:r>
            <a:r>
              <a:rPr lang="fr-FR" b="1" dirty="0" err="1">
                <a:solidFill>
                  <a:srgbClr val="0762C3"/>
                </a:solidFill>
                <a:latin typeface="Montserrat" panose="00000500000000000000"/>
              </a:rPr>
              <a:t>knowledge</a:t>
            </a:r>
            <a:r>
              <a:rPr lang="fr-FR" b="1" dirty="0">
                <a:solidFill>
                  <a:srgbClr val="0762C3"/>
                </a:solidFill>
                <a:latin typeface="Montserrat" panose="00000500000000000000"/>
              </a:rPr>
              <a:t> for one of </a:t>
            </a:r>
            <a:r>
              <a:rPr lang="fr-FR" b="1" dirty="0" err="1">
                <a:solidFill>
                  <a:srgbClr val="0762C3"/>
                </a:solidFill>
                <a:latin typeface="Montserrat" panose="00000500000000000000"/>
              </a:rPr>
              <a:t>your</a:t>
            </a:r>
            <a:r>
              <a:rPr lang="fr-FR" b="1" dirty="0">
                <a:solidFill>
                  <a:srgbClr val="0762C3"/>
                </a:solidFill>
                <a:latin typeface="Montserrat" panose="00000500000000000000"/>
              </a:rPr>
              <a:t> </a:t>
            </a:r>
            <a:r>
              <a:rPr lang="fr-FR" b="1" dirty="0" err="1">
                <a:solidFill>
                  <a:srgbClr val="0762C3"/>
                </a:solidFill>
                <a:latin typeface="Montserrat" panose="00000500000000000000"/>
              </a:rPr>
              <a:t>today</a:t>
            </a:r>
            <a:r>
              <a:rPr lang="fr-FR" b="1" dirty="0">
                <a:solidFill>
                  <a:srgbClr val="0762C3"/>
                </a:solidFill>
                <a:latin typeface="Montserrat" panose="00000500000000000000"/>
              </a:rPr>
              <a:t> </a:t>
            </a:r>
            <a:r>
              <a:rPr lang="fr-FR" b="1" dirty="0" err="1">
                <a:solidFill>
                  <a:srgbClr val="0762C3"/>
                </a:solidFill>
                <a:latin typeface="Montserrat" panose="00000500000000000000"/>
              </a:rPr>
              <a:t>starting</a:t>
            </a:r>
            <a:r>
              <a:rPr lang="fr-FR" b="1" dirty="0">
                <a:solidFill>
                  <a:srgbClr val="0762C3"/>
                </a:solidFill>
                <a:latin typeface="Montserrat" panose="00000500000000000000"/>
              </a:rPr>
              <a:t> </a:t>
            </a:r>
            <a:r>
              <a:rPr lang="fr-FR" b="1" dirty="0" err="1">
                <a:solidFill>
                  <a:srgbClr val="0762C3"/>
                </a:solidFill>
                <a:latin typeface="Montserrat" panose="00000500000000000000"/>
              </a:rPr>
              <a:t>project</a:t>
            </a:r>
            <a:endParaRPr lang="fr-FR" b="1" dirty="0">
              <a:solidFill>
                <a:srgbClr val="0762C3"/>
              </a:solidFill>
              <a:latin typeface="Montserrat" panose="00000500000000000000"/>
            </a:endParaRPr>
          </a:p>
        </p:txBody>
      </p:sp>
      <p:grpSp>
        <p:nvGrpSpPr>
          <p:cNvPr id="16" name="Groupe 15"/>
          <p:cNvGrpSpPr/>
          <p:nvPr/>
        </p:nvGrpSpPr>
        <p:grpSpPr>
          <a:xfrm>
            <a:off x="977167" y="2842027"/>
            <a:ext cx="5076632" cy="3244425"/>
            <a:chOff x="1061351" y="2431413"/>
            <a:chExt cx="5076632" cy="3244425"/>
          </a:xfrm>
        </p:grpSpPr>
        <p:sp>
          <p:nvSpPr>
            <p:cNvPr id="17" name="Secteurs 16"/>
            <p:cNvSpPr/>
            <p:nvPr/>
          </p:nvSpPr>
          <p:spPr>
            <a:xfrm>
              <a:off x="1061351" y="2431413"/>
              <a:ext cx="3244425" cy="3244425"/>
            </a:xfrm>
            <a:prstGeom prst="pie">
              <a:avLst>
                <a:gd name="adj1" fmla="val 19139964"/>
                <a:gd name="adj2" fmla="val 203535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Montserrat" panose="00000500000000000000"/>
                <a:ea typeface="+mn-ea"/>
                <a:cs typeface="+mn-cs"/>
              </a:endParaRPr>
            </a:p>
          </p:txBody>
        </p:sp>
        <p:sp>
          <p:nvSpPr>
            <p:cNvPr id="18" name="ZoneTexte 17"/>
            <p:cNvSpPr txBox="1"/>
            <p:nvPr/>
          </p:nvSpPr>
          <p:spPr>
            <a:xfrm>
              <a:off x="4380552" y="2846858"/>
              <a:ext cx="17574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Things</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realize</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know</a:t>
              </a:r>
            </a:p>
          </p:txBody>
        </p:sp>
        <p:cxnSp>
          <p:nvCxnSpPr>
            <p:cNvPr id="19" name="Connecteur droit 18"/>
            <p:cNvCxnSpPr/>
            <p:nvPr/>
          </p:nvCxnSpPr>
          <p:spPr>
            <a:xfrm flipV="1">
              <a:off x="4095426" y="3108468"/>
              <a:ext cx="384087" cy="261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e 19"/>
          <p:cNvGrpSpPr/>
          <p:nvPr/>
        </p:nvGrpSpPr>
        <p:grpSpPr>
          <a:xfrm>
            <a:off x="1081369" y="2953555"/>
            <a:ext cx="7791883" cy="3244425"/>
            <a:chOff x="1165553" y="2542941"/>
            <a:chExt cx="7791883" cy="3244425"/>
          </a:xfrm>
        </p:grpSpPr>
        <p:sp>
          <p:nvSpPr>
            <p:cNvPr id="21" name="Secteurs 20"/>
            <p:cNvSpPr/>
            <p:nvPr/>
          </p:nvSpPr>
          <p:spPr>
            <a:xfrm>
              <a:off x="1165553" y="2542941"/>
              <a:ext cx="3244425" cy="3244425"/>
            </a:xfrm>
            <a:prstGeom prst="pie">
              <a:avLst>
                <a:gd name="adj1" fmla="val 20389684"/>
                <a:gd name="adj2" fmla="val 2107794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Montserrat" panose="00000500000000000000"/>
                <a:ea typeface="+mn-ea"/>
                <a:cs typeface="+mn-cs"/>
              </a:endParaRPr>
            </a:p>
          </p:txBody>
        </p:sp>
        <p:sp>
          <p:nvSpPr>
            <p:cNvPr id="22" name="ZoneTexte 21"/>
            <p:cNvSpPr txBox="1"/>
            <p:nvPr/>
          </p:nvSpPr>
          <p:spPr>
            <a:xfrm>
              <a:off x="6929751" y="2957716"/>
              <a:ext cx="2027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Things</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don’t</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know but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know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useful</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for the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problem</a:t>
              </a:r>
              <a:endPar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cxnSp>
          <p:nvCxnSpPr>
            <p:cNvPr id="23" name="Connecteur droit 22"/>
            <p:cNvCxnSpPr>
              <a:endCxn id="22" idx="1"/>
            </p:cNvCxnSpPr>
            <p:nvPr/>
          </p:nvCxnSpPr>
          <p:spPr>
            <a:xfrm flipV="1">
              <a:off x="4251465" y="3280882"/>
              <a:ext cx="2678286" cy="586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e 23"/>
          <p:cNvGrpSpPr/>
          <p:nvPr/>
        </p:nvGrpSpPr>
        <p:grpSpPr>
          <a:xfrm>
            <a:off x="587839" y="2893024"/>
            <a:ext cx="8232864" cy="3811427"/>
            <a:chOff x="672023" y="2482410"/>
            <a:chExt cx="8232864" cy="3811427"/>
          </a:xfrm>
        </p:grpSpPr>
        <p:sp>
          <p:nvSpPr>
            <p:cNvPr id="25" name="Secteurs 24"/>
            <p:cNvSpPr/>
            <p:nvPr/>
          </p:nvSpPr>
          <p:spPr>
            <a:xfrm>
              <a:off x="672023" y="2482410"/>
              <a:ext cx="3244425" cy="3244425"/>
            </a:xfrm>
            <a:prstGeom prst="pie">
              <a:avLst>
                <a:gd name="adj1" fmla="val 2053173"/>
                <a:gd name="adj2" fmla="val 384266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Montserrat" panose="00000500000000000000"/>
                <a:ea typeface="+mn-ea"/>
                <a:cs typeface="+mn-cs"/>
              </a:endParaRPr>
            </a:p>
          </p:txBody>
        </p:sp>
        <p:sp>
          <p:nvSpPr>
            <p:cNvPr id="26" name="ZoneTexte 25"/>
            <p:cNvSpPr txBox="1"/>
            <p:nvPr/>
          </p:nvSpPr>
          <p:spPr>
            <a:xfrm>
              <a:off x="6789137" y="5647506"/>
              <a:ext cx="2115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Things</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could</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realize</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if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put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yourself</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in situation of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realizing</a:t>
              </a:r>
              <a:endPar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cxnSp>
          <p:nvCxnSpPr>
            <p:cNvPr id="27" name="Connecteur droit 26"/>
            <p:cNvCxnSpPr>
              <a:stCxn id="44" idx="1"/>
              <a:endCxn id="26" idx="1"/>
            </p:cNvCxnSpPr>
            <p:nvPr/>
          </p:nvCxnSpPr>
          <p:spPr>
            <a:xfrm>
              <a:off x="3247225" y="5216875"/>
              <a:ext cx="3541912" cy="753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e 27"/>
          <p:cNvGrpSpPr/>
          <p:nvPr/>
        </p:nvGrpSpPr>
        <p:grpSpPr>
          <a:xfrm>
            <a:off x="8681444" y="6217166"/>
            <a:ext cx="3080098" cy="461665"/>
            <a:chOff x="7069742" y="5544433"/>
            <a:chExt cx="3080098" cy="461665"/>
          </a:xfrm>
        </p:grpSpPr>
        <p:sp>
          <p:nvSpPr>
            <p:cNvPr id="29" name="ZoneTexte 28"/>
            <p:cNvSpPr txBox="1"/>
            <p:nvPr/>
          </p:nvSpPr>
          <p:spPr>
            <a:xfrm>
              <a:off x="8085357" y="5544433"/>
              <a:ext cx="20644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Montserrat" panose="00000500000000000000"/>
                  <a:ea typeface="+mn-ea"/>
                  <a:cs typeface="+mn-cs"/>
                </a:rPr>
                <a:t>How to put </a:t>
              </a:r>
              <a:r>
                <a:rPr kumimoji="0" lang="fr-FR" sz="1200" b="1" i="0" u="none" strike="noStrike" kern="1200" cap="none" spc="0" normalizeH="0" baseline="0" noProof="0" dirty="0" err="1">
                  <a:ln>
                    <a:noFill/>
                  </a:ln>
                  <a:solidFill>
                    <a:prstClr val="black"/>
                  </a:solidFill>
                  <a:effectLst/>
                  <a:uLnTx/>
                  <a:uFillTx/>
                  <a:latin typeface="Montserrat" panose="00000500000000000000"/>
                  <a:ea typeface="+mn-ea"/>
                  <a:cs typeface="+mn-cs"/>
                </a:rPr>
                <a:t>oneself</a:t>
              </a:r>
              <a:r>
                <a:rPr kumimoji="0" lang="fr-FR" sz="1200" b="1" i="0" u="none" strike="noStrike" kern="1200" cap="none" spc="0" normalizeH="0" baseline="0" noProof="0" dirty="0">
                  <a:ln>
                    <a:noFill/>
                  </a:ln>
                  <a:solidFill>
                    <a:prstClr val="black"/>
                  </a:solidFill>
                  <a:effectLst/>
                  <a:uLnTx/>
                  <a:uFillTx/>
                  <a:latin typeface="Montserrat" panose="00000500000000000000"/>
                  <a:ea typeface="+mn-ea"/>
                  <a:cs typeface="+mn-cs"/>
                </a:rPr>
                <a:t> in situation to </a:t>
              </a:r>
              <a:r>
                <a:rPr kumimoji="0" lang="fr-FR" sz="1200" b="1" i="0" u="none" strike="noStrike" kern="1200" cap="none" spc="0" normalizeH="0" baseline="0" noProof="0" dirty="0" err="1">
                  <a:ln>
                    <a:noFill/>
                  </a:ln>
                  <a:solidFill>
                    <a:prstClr val="black"/>
                  </a:solidFill>
                  <a:effectLst/>
                  <a:uLnTx/>
                  <a:uFillTx/>
                  <a:latin typeface="Montserrat" panose="00000500000000000000"/>
                  <a:ea typeface="+mn-ea"/>
                  <a:cs typeface="+mn-cs"/>
                </a:rPr>
                <a:t>realize</a:t>
              </a:r>
              <a:r>
                <a:rPr kumimoji="0" lang="fr-FR" sz="1200" b="1" i="0" u="none" strike="noStrike" kern="1200" cap="none" spc="0" normalizeH="0" baseline="0" noProof="0" dirty="0">
                  <a:ln>
                    <a:noFill/>
                  </a:ln>
                  <a:solidFill>
                    <a:prstClr val="black"/>
                  </a:solidFill>
                  <a:effectLst/>
                  <a:uLnTx/>
                  <a:uFillTx/>
                  <a:latin typeface="Montserrat" panose="00000500000000000000"/>
                  <a:ea typeface="+mn-ea"/>
                  <a:cs typeface="+mn-cs"/>
                </a:rPr>
                <a:t>?</a:t>
              </a:r>
            </a:p>
          </p:txBody>
        </p:sp>
        <p:cxnSp>
          <p:nvCxnSpPr>
            <p:cNvPr id="31" name="Connecteur droit avec flèche 30"/>
            <p:cNvCxnSpPr/>
            <p:nvPr/>
          </p:nvCxnSpPr>
          <p:spPr>
            <a:xfrm>
              <a:off x="7069742" y="5796510"/>
              <a:ext cx="1017076" cy="0"/>
            </a:xfrm>
            <a:prstGeom prst="straightConnector1">
              <a:avLst/>
            </a:prstGeom>
            <a:ln w="95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 name="Groupe 31"/>
          <p:cNvGrpSpPr/>
          <p:nvPr/>
        </p:nvGrpSpPr>
        <p:grpSpPr>
          <a:xfrm>
            <a:off x="8681444" y="3303638"/>
            <a:ext cx="3269741" cy="830997"/>
            <a:chOff x="8765628" y="2893024"/>
            <a:chExt cx="3269741" cy="830997"/>
          </a:xfrm>
        </p:grpSpPr>
        <p:cxnSp>
          <p:nvCxnSpPr>
            <p:cNvPr id="34" name="Connecteur droit avec flèche 33"/>
            <p:cNvCxnSpPr/>
            <p:nvPr/>
          </p:nvCxnSpPr>
          <p:spPr>
            <a:xfrm>
              <a:off x="8765628" y="3327932"/>
              <a:ext cx="1017076" cy="0"/>
            </a:xfrm>
            <a:prstGeom prst="straightConnector1">
              <a:avLst/>
            </a:prstGeom>
            <a:ln w="95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9782704" y="2893024"/>
              <a:ext cx="22526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Montserrat" panose="00000500000000000000"/>
                  <a:ea typeface="+mn-ea"/>
                  <a:cs typeface="+mn-cs"/>
                </a:rPr>
                <a:t>How to </a:t>
              </a:r>
              <a:r>
                <a:rPr kumimoji="0" lang="fr-FR" sz="1200" b="1" i="0" u="none" strike="noStrike" kern="1200" cap="none" spc="0" normalizeH="0" baseline="0" noProof="0" dirty="0" err="1">
                  <a:ln>
                    <a:noFill/>
                  </a:ln>
                  <a:solidFill>
                    <a:prstClr val="black"/>
                  </a:solidFill>
                  <a:effectLst/>
                  <a:uLnTx/>
                  <a:uFillTx/>
                  <a:latin typeface="Montserrat" panose="00000500000000000000"/>
                  <a:ea typeface="+mn-ea"/>
                  <a:cs typeface="+mn-cs"/>
                </a:rPr>
                <a:t>acquire</a:t>
              </a:r>
              <a:r>
                <a:rPr kumimoji="0" lang="fr-FR" sz="12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1" i="0" u="none" strike="noStrike" kern="1200" cap="none" spc="0" normalizeH="0" baseline="0" noProof="0" dirty="0" err="1">
                  <a:ln>
                    <a:noFill/>
                  </a:ln>
                  <a:solidFill>
                    <a:prstClr val="black"/>
                  </a:solidFill>
                  <a:effectLst/>
                  <a:uLnTx/>
                  <a:uFillTx/>
                  <a:latin typeface="Montserrat" panose="00000500000000000000"/>
                  <a:ea typeface="+mn-ea"/>
                  <a:cs typeface="+mn-cs"/>
                </a:rPr>
                <a:t>knowledge</a:t>
              </a:r>
              <a:r>
                <a:rPr kumimoji="0" lang="fr-FR" sz="12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1"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1" i="0" u="none" strike="noStrike" kern="1200" cap="none" spc="0" normalizeH="0" baseline="0" noProof="0" dirty="0" err="1">
                  <a:ln>
                    <a:noFill/>
                  </a:ln>
                  <a:solidFill>
                    <a:prstClr val="black"/>
                  </a:solidFill>
                  <a:effectLst/>
                  <a:uLnTx/>
                  <a:uFillTx/>
                  <a:latin typeface="Montserrat" panose="00000500000000000000"/>
                  <a:ea typeface="+mn-ea"/>
                  <a:cs typeface="+mn-cs"/>
                </a:rPr>
                <a:t>don’t</a:t>
              </a:r>
              <a:r>
                <a:rPr kumimoji="0" lang="fr-FR" sz="1200" b="1" i="0" u="none" strike="noStrike" kern="1200" cap="none" spc="0" normalizeH="0" baseline="0" noProof="0" dirty="0">
                  <a:ln>
                    <a:noFill/>
                  </a:ln>
                  <a:solidFill>
                    <a:prstClr val="black"/>
                  </a:solidFill>
                  <a:effectLst/>
                  <a:uLnTx/>
                  <a:uFillTx/>
                  <a:latin typeface="Montserrat" panose="00000500000000000000"/>
                  <a:ea typeface="+mn-ea"/>
                  <a:cs typeface="+mn-cs"/>
                </a:rPr>
                <a:t> know but </a:t>
              </a:r>
              <a:r>
                <a:rPr kumimoji="0" lang="fr-FR" sz="1200" b="1" i="0" u="none" strike="noStrike" kern="1200" cap="none" spc="0" normalizeH="0" baseline="0" noProof="0" dirty="0" err="1">
                  <a:ln>
                    <a:noFill/>
                  </a:ln>
                  <a:solidFill>
                    <a:prstClr val="black"/>
                  </a:solidFill>
                  <a:effectLst/>
                  <a:uLnTx/>
                  <a:uFillTx/>
                  <a:latin typeface="Montserrat" panose="00000500000000000000"/>
                  <a:ea typeface="+mn-ea"/>
                  <a:cs typeface="+mn-cs"/>
                </a:rPr>
                <a:t>you</a:t>
              </a:r>
              <a:r>
                <a:rPr kumimoji="0" lang="fr-FR" sz="1200" b="1" i="0" u="none" strike="noStrike" kern="1200" cap="none" spc="0" normalizeH="0" baseline="0" noProof="0" dirty="0">
                  <a:ln>
                    <a:noFill/>
                  </a:ln>
                  <a:solidFill>
                    <a:prstClr val="black"/>
                  </a:solidFill>
                  <a:effectLst/>
                  <a:uLnTx/>
                  <a:uFillTx/>
                  <a:latin typeface="Montserrat" panose="00000500000000000000"/>
                  <a:ea typeface="+mn-ea"/>
                  <a:cs typeface="+mn-cs"/>
                </a:rPr>
                <a:t> know </a:t>
              </a:r>
              <a:r>
                <a:rPr kumimoji="0" lang="fr-FR" sz="1200" b="1" i="0" u="none" strike="noStrike" kern="1200" cap="none" spc="0" normalizeH="0" baseline="0" noProof="0" dirty="0" err="1">
                  <a:ln>
                    <a:noFill/>
                  </a:ln>
                  <a:solidFill>
                    <a:prstClr val="black"/>
                  </a:solidFill>
                  <a:effectLst/>
                  <a:uLnTx/>
                  <a:uFillTx/>
                  <a:latin typeface="Montserrat" panose="00000500000000000000"/>
                  <a:ea typeface="+mn-ea"/>
                  <a:cs typeface="+mn-cs"/>
                </a:rPr>
                <a:t>useful</a:t>
              </a:r>
              <a:r>
                <a:rPr kumimoji="0" lang="fr-FR" sz="1200" b="1" i="0" u="none" strike="noStrike" kern="1200" cap="none" spc="0" normalizeH="0" baseline="0" noProof="0" dirty="0">
                  <a:ln>
                    <a:noFill/>
                  </a:ln>
                  <a:solidFill>
                    <a:prstClr val="black"/>
                  </a:solidFill>
                  <a:effectLst/>
                  <a:uLnTx/>
                  <a:uFillTx/>
                  <a:latin typeface="Montserrat" panose="00000500000000000000"/>
                  <a:ea typeface="+mn-ea"/>
                  <a:cs typeface="+mn-cs"/>
                </a:rPr>
                <a:t> for the </a:t>
              </a:r>
              <a:r>
                <a:rPr kumimoji="0" lang="fr-FR" sz="1200" b="1" i="0" u="none" strike="noStrike" kern="1200" cap="none" spc="0" normalizeH="0" baseline="0" noProof="0" dirty="0" err="1">
                  <a:ln>
                    <a:noFill/>
                  </a:ln>
                  <a:solidFill>
                    <a:prstClr val="black"/>
                  </a:solidFill>
                  <a:effectLst/>
                  <a:uLnTx/>
                  <a:uFillTx/>
                  <a:latin typeface="Montserrat" panose="00000500000000000000"/>
                  <a:ea typeface="+mn-ea"/>
                  <a:cs typeface="+mn-cs"/>
                </a:rPr>
                <a:t>problem</a:t>
              </a:r>
              <a:r>
                <a:rPr kumimoji="0" lang="fr-FR" sz="1200" b="1" i="0" u="none" strike="noStrike" kern="1200" cap="none" spc="0" normalizeH="0" baseline="0" noProof="0" dirty="0">
                  <a:ln>
                    <a:noFill/>
                  </a:ln>
                  <a:solidFill>
                    <a:prstClr val="black"/>
                  </a:solidFill>
                  <a:effectLst/>
                  <a:uLnTx/>
                  <a:uFillTx/>
                  <a:latin typeface="Montserrat" panose="00000500000000000000"/>
                  <a:ea typeface="+mn-ea"/>
                  <a:cs typeface="+mn-cs"/>
                </a:rPr>
                <a:t>?</a:t>
              </a:r>
            </a:p>
          </p:txBody>
        </p:sp>
      </p:grpSp>
      <p:grpSp>
        <p:nvGrpSpPr>
          <p:cNvPr id="36" name="Groupe 35"/>
          <p:cNvGrpSpPr/>
          <p:nvPr/>
        </p:nvGrpSpPr>
        <p:grpSpPr>
          <a:xfrm>
            <a:off x="7031318" y="4170673"/>
            <a:ext cx="1460937" cy="1887447"/>
            <a:chOff x="6873765" y="3760059"/>
            <a:chExt cx="1460937" cy="1887447"/>
          </a:xfrm>
        </p:grpSpPr>
        <p:pic>
          <p:nvPicPr>
            <p:cNvPr id="37" name="Image 36"/>
            <p:cNvPicPr>
              <a:picLocks noChangeAspect="1"/>
            </p:cNvPicPr>
            <p:nvPr/>
          </p:nvPicPr>
          <p:blipFill rotWithShape="1">
            <a:blip r:embed="rId2"/>
            <a:srcRect l="19619" t="17785" r="52697" b="55604"/>
            <a:stretch/>
          </p:blipFill>
          <p:spPr>
            <a:xfrm>
              <a:off x="6873765" y="4329496"/>
              <a:ext cx="1460937" cy="789512"/>
            </a:xfrm>
            <a:prstGeom prst="rect">
              <a:avLst/>
            </a:prstGeom>
          </p:spPr>
        </p:pic>
        <p:cxnSp>
          <p:nvCxnSpPr>
            <p:cNvPr id="38" name="Connecteur droit avec flèche 37"/>
            <p:cNvCxnSpPr/>
            <p:nvPr/>
          </p:nvCxnSpPr>
          <p:spPr>
            <a:xfrm>
              <a:off x="7604897" y="3760059"/>
              <a:ext cx="1" cy="543221"/>
            </a:xfrm>
            <a:prstGeom prst="straightConnector1">
              <a:avLst/>
            </a:prstGeom>
            <a:ln w="9525">
              <a:solidFill>
                <a:srgbClr val="0762C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a:stCxn id="26" idx="0"/>
              <a:endCxn id="37" idx="2"/>
            </p:cNvCxnSpPr>
            <p:nvPr/>
          </p:nvCxnSpPr>
          <p:spPr>
            <a:xfrm flipH="1" flipV="1">
              <a:off x="7604234" y="5119008"/>
              <a:ext cx="1041" cy="528498"/>
            </a:xfrm>
            <a:prstGeom prst="straightConnector1">
              <a:avLst/>
            </a:prstGeom>
            <a:ln w="9525">
              <a:solidFill>
                <a:srgbClr val="0762C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0" name="Groupe 39"/>
          <p:cNvGrpSpPr/>
          <p:nvPr/>
        </p:nvGrpSpPr>
        <p:grpSpPr>
          <a:xfrm>
            <a:off x="9438188" y="4277746"/>
            <a:ext cx="2228194" cy="1920234"/>
            <a:chOff x="9522372" y="3740099"/>
            <a:chExt cx="2228194" cy="2159452"/>
          </a:xfrm>
        </p:grpSpPr>
        <p:pic>
          <p:nvPicPr>
            <p:cNvPr id="41" name="Image 40"/>
            <p:cNvPicPr>
              <a:picLocks noChangeAspect="1"/>
            </p:cNvPicPr>
            <p:nvPr/>
          </p:nvPicPr>
          <p:blipFill rotWithShape="1">
            <a:blip r:embed="rId3" cstate="hqprint">
              <a:extLst>
                <a:ext uri="{28A0092B-C50C-407E-A947-70E740481C1C}">
                  <a14:useLocalDpi xmlns:a14="http://schemas.microsoft.com/office/drawing/2010/main"/>
                </a:ext>
              </a:extLst>
            </a:blip>
            <a:srcRect l="11145" r="10070" b="66425"/>
            <a:stretch/>
          </p:blipFill>
          <p:spPr>
            <a:xfrm>
              <a:off x="9522372" y="4329496"/>
              <a:ext cx="2228194" cy="880435"/>
            </a:xfrm>
            <a:prstGeom prst="rect">
              <a:avLst/>
            </a:prstGeom>
          </p:spPr>
        </p:pic>
        <p:cxnSp>
          <p:nvCxnSpPr>
            <p:cNvPr id="42" name="Connecteur droit avec flèche 41"/>
            <p:cNvCxnSpPr/>
            <p:nvPr/>
          </p:nvCxnSpPr>
          <p:spPr>
            <a:xfrm flipV="1">
              <a:off x="10616439" y="5213677"/>
              <a:ext cx="0" cy="685874"/>
            </a:xfrm>
            <a:prstGeom prst="straightConnector1">
              <a:avLst/>
            </a:prstGeom>
            <a:ln w="9525">
              <a:solidFill>
                <a:srgbClr val="0762C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10615943" y="3740099"/>
              <a:ext cx="1" cy="616475"/>
            </a:xfrm>
            <a:prstGeom prst="straightConnector1">
              <a:avLst/>
            </a:prstGeom>
            <a:ln w="9525">
              <a:solidFill>
                <a:srgbClr val="0762C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4" name="ZoneTexte 43"/>
          <p:cNvSpPr txBox="1"/>
          <p:nvPr/>
        </p:nvSpPr>
        <p:spPr>
          <a:xfrm>
            <a:off x="3163041" y="5473600"/>
            <a:ext cx="32811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Montserrat" panose="00000500000000000000"/>
                <a:ea typeface="+mn-ea"/>
                <a:cs typeface="+mn-cs"/>
              </a:rPr>
              <a:t>Your</a:t>
            </a:r>
            <a:r>
              <a:rPr kumimoji="0" lang="fr-FR" sz="14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400" b="1" i="0" u="none" strike="noStrike" kern="1200" cap="none" spc="0" normalizeH="0" baseline="0" noProof="0" dirty="0" err="1">
                <a:ln>
                  <a:noFill/>
                </a:ln>
                <a:solidFill>
                  <a:prstClr val="black"/>
                </a:solidFill>
                <a:effectLst/>
                <a:uLnTx/>
                <a:uFillTx/>
                <a:latin typeface="Montserrat" panose="00000500000000000000"/>
                <a:ea typeface="+mn-ea"/>
                <a:cs typeface="+mn-cs"/>
              </a:rPr>
              <a:t>tomorrow</a:t>
            </a:r>
            <a:r>
              <a:rPr kumimoji="0" lang="fr-FR" sz="1400" b="1"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400" b="1" i="0" u="none" strike="noStrike" kern="1200" cap="none" spc="0" normalizeH="0" baseline="0" noProof="0" dirty="0" err="1">
                <a:ln>
                  <a:noFill/>
                </a:ln>
                <a:solidFill>
                  <a:prstClr val="black"/>
                </a:solidFill>
                <a:effectLst/>
                <a:uLnTx/>
                <a:uFillTx/>
                <a:latin typeface="Montserrat" panose="00000500000000000000"/>
                <a:ea typeface="+mn-ea"/>
                <a:cs typeface="+mn-cs"/>
              </a:rPr>
              <a:t>awareness</a:t>
            </a:r>
            <a:endParaRPr kumimoji="0" lang="fr-FR" sz="1400" b="1"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pic>
        <p:nvPicPr>
          <p:cNvPr id="45" name="Image 44"/>
          <p:cNvPicPr>
            <a:picLocks noChangeAspect="1"/>
          </p:cNvPicPr>
          <p:nvPr/>
        </p:nvPicPr>
        <p:blipFill>
          <a:blip r:embed="rId4"/>
          <a:stretch>
            <a:fillRect/>
          </a:stretch>
        </p:blipFill>
        <p:spPr>
          <a:xfrm>
            <a:off x="6435410" y="1117788"/>
            <a:ext cx="422172" cy="431990"/>
          </a:xfrm>
          <a:prstGeom prst="rect">
            <a:avLst/>
          </a:prstGeom>
        </p:spPr>
      </p:pic>
      <p:pic>
        <p:nvPicPr>
          <p:cNvPr id="46" name="Image 45"/>
          <p:cNvPicPr>
            <a:picLocks noChangeAspect="1"/>
          </p:cNvPicPr>
          <p:nvPr/>
        </p:nvPicPr>
        <p:blipFill>
          <a:blip r:embed="rId5"/>
          <a:stretch>
            <a:fillRect/>
          </a:stretch>
        </p:blipFill>
        <p:spPr>
          <a:xfrm>
            <a:off x="9384825" y="1111314"/>
            <a:ext cx="446717" cy="434445"/>
          </a:xfrm>
          <a:prstGeom prst="rect">
            <a:avLst/>
          </a:prstGeom>
        </p:spPr>
      </p:pic>
      <p:sp>
        <p:nvSpPr>
          <p:cNvPr id="49" name="ZoneTexte 48"/>
          <p:cNvSpPr txBox="1"/>
          <p:nvPr/>
        </p:nvSpPr>
        <p:spPr>
          <a:xfrm>
            <a:off x="6865309" y="1111314"/>
            <a:ext cx="2197553" cy="1815882"/>
          </a:xfrm>
          <a:prstGeom prst="rect">
            <a:avLst/>
          </a:prstGeom>
          <a:noFill/>
          <a:ln>
            <a:solidFill>
              <a:srgbClr val="0762C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762C3"/>
                </a:solidFill>
                <a:effectLst/>
                <a:uLnTx/>
                <a:uFillTx/>
                <a:latin typeface="Montserrat" panose="00000500000000000000"/>
                <a:ea typeface="+mn-ea"/>
                <a:cs typeface="+mn-cs"/>
              </a:rPr>
              <a:t>Start </a:t>
            </a:r>
            <a:r>
              <a:rPr kumimoji="0" lang="fr-FR" sz="1200" b="0" i="0" u="none" strike="noStrike" kern="1200" cap="none" spc="0" normalizeH="0" baseline="0" noProof="0" dirty="0" err="1">
                <a:ln>
                  <a:noFill/>
                </a:ln>
                <a:solidFill>
                  <a:srgbClr val="0762C3"/>
                </a:solidFill>
                <a:effectLst/>
                <a:uLnTx/>
                <a:uFillTx/>
                <a:latin typeface="Montserrat" panose="00000500000000000000"/>
                <a:ea typeface="+mn-ea"/>
                <a:cs typeface="+mn-cs"/>
              </a:rPr>
              <a:t>enumerating</a:t>
            </a:r>
            <a:r>
              <a:rPr kumimoji="0" lang="fr-FR" sz="1200" b="0" i="0" u="none" strike="noStrike" kern="1200" cap="none" spc="0" normalizeH="0" baseline="0" noProof="0" dirty="0">
                <a:ln>
                  <a:noFill/>
                </a:ln>
                <a:solidFill>
                  <a:srgbClr val="0762C3"/>
                </a:solidFill>
                <a:effectLst/>
                <a:uLnTx/>
                <a:uFillTx/>
                <a:latin typeface="Montserrat" panose="00000500000000000000"/>
                <a:ea typeface="+mn-ea"/>
                <a:cs typeface="+mn-cs"/>
              </a:rPr>
              <a:t> DK items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Xxxxx</a:t>
            </a: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Xxxxx</a:t>
            </a: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100" dirty="0">
              <a:solidFill>
                <a:srgbClr val="0762C3"/>
              </a:solidFill>
              <a:latin typeface="Montserrat" panose="0000050000000000000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100" dirty="0">
              <a:solidFill>
                <a:srgbClr val="0762C3"/>
              </a:solidFill>
              <a:latin typeface="Montserrat" panose="0000050000000000000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p:txBody>
      </p:sp>
      <p:sp>
        <p:nvSpPr>
          <p:cNvPr id="50" name="ZoneTexte 49"/>
          <p:cNvSpPr txBox="1"/>
          <p:nvPr/>
        </p:nvSpPr>
        <p:spPr>
          <a:xfrm>
            <a:off x="9831542" y="1117788"/>
            <a:ext cx="2135146" cy="1815882"/>
          </a:xfrm>
          <a:prstGeom prst="rect">
            <a:avLst/>
          </a:prstGeom>
          <a:noFill/>
          <a:ln>
            <a:solidFill>
              <a:srgbClr val="0762C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762C3"/>
                </a:solidFill>
                <a:effectLst/>
                <a:uLnTx/>
                <a:uFillTx/>
                <a:latin typeface="Montserrat" panose="00000500000000000000"/>
                <a:ea typeface="+mn-ea"/>
                <a:cs typeface="+mn-cs"/>
              </a:rPr>
              <a:t>Start </a:t>
            </a:r>
            <a:r>
              <a:rPr kumimoji="0" lang="fr-FR" sz="1200" b="0" i="0" u="none" strike="noStrike" kern="1200" cap="none" spc="0" normalizeH="0" baseline="0" noProof="0" dirty="0" err="1">
                <a:ln>
                  <a:noFill/>
                </a:ln>
                <a:solidFill>
                  <a:srgbClr val="0762C3"/>
                </a:solidFill>
                <a:effectLst/>
                <a:uLnTx/>
                <a:uFillTx/>
                <a:latin typeface="Montserrat" panose="00000500000000000000"/>
                <a:ea typeface="+mn-ea"/>
                <a:cs typeface="+mn-cs"/>
              </a:rPr>
              <a:t>enumerating</a:t>
            </a:r>
            <a:r>
              <a:rPr kumimoji="0" lang="fr-FR" sz="1200" b="0" i="0" u="none" strike="noStrike" kern="1200" cap="none" spc="0" normalizeH="0" baseline="0" noProof="0" dirty="0">
                <a:ln>
                  <a:noFill/>
                </a:ln>
                <a:solidFill>
                  <a:srgbClr val="0762C3"/>
                </a:solidFill>
                <a:effectLst/>
                <a:uLnTx/>
                <a:uFillTx/>
                <a:latin typeface="Montserrat" panose="00000500000000000000"/>
                <a:ea typeface="+mn-ea"/>
                <a:cs typeface="+mn-cs"/>
              </a:rPr>
              <a:t> IS items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Xxxxx</a:t>
            </a: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Xxxxx</a:t>
            </a: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100" dirty="0">
              <a:solidFill>
                <a:srgbClr val="0762C3"/>
              </a:solidFill>
              <a:latin typeface="Montserrat" panose="0000050000000000000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100" dirty="0">
              <a:solidFill>
                <a:srgbClr val="0762C3"/>
              </a:solidFill>
              <a:latin typeface="Montserrat" panose="0000050000000000000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p:txBody>
      </p:sp>
    </p:spTree>
    <p:extLst>
      <p:ext uri="{BB962C8B-B14F-4D97-AF65-F5344CB8AC3E}">
        <p14:creationId xmlns:p14="http://schemas.microsoft.com/office/powerpoint/2010/main" val="5530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07567" y="6498601"/>
            <a:ext cx="16256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2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06970" y="195464"/>
            <a:ext cx="11478409" cy="968821"/>
          </a:xfrm>
        </p:spPr>
        <p:txBody>
          <a:bodyPr/>
          <a:lstStyle/>
          <a:p>
            <a:r>
              <a:rPr lang="fr-FR" sz="2800" dirty="0"/>
              <a:t>Observation of usage and </a:t>
            </a:r>
            <a:r>
              <a:rPr lang="fr-FR" sz="2800" dirty="0" err="1"/>
              <a:t>experimentation</a:t>
            </a:r>
            <a:r>
              <a:rPr lang="fr-FR" sz="2800" dirty="0"/>
              <a:t> </a:t>
            </a:r>
            <a:r>
              <a:rPr lang="fr-FR" sz="2800" dirty="0" err="1"/>
              <a:t>during</a:t>
            </a:r>
            <a:r>
              <a:rPr lang="fr-FR" sz="2800" dirty="0"/>
              <a:t> the </a:t>
            </a:r>
            <a:r>
              <a:rPr lang="fr-FR" sz="2800" dirty="0" err="1"/>
              <a:t>Knowledge</a:t>
            </a:r>
            <a:r>
              <a:rPr lang="fr-FR" sz="2800" dirty="0"/>
              <a:t> design</a:t>
            </a:r>
          </a:p>
        </p:txBody>
      </p:sp>
      <p:sp>
        <p:nvSpPr>
          <p:cNvPr id="4" name="Espace réservé du contenu 3"/>
          <p:cNvSpPr>
            <a:spLocks noGrp="1"/>
          </p:cNvSpPr>
          <p:nvPr>
            <p:ph idx="1"/>
          </p:nvPr>
        </p:nvSpPr>
        <p:spPr>
          <a:xfrm>
            <a:off x="-3207393" y="1695943"/>
            <a:ext cx="3079377" cy="4689226"/>
          </a:xfrm>
        </p:spPr>
        <p:txBody>
          <a:bodyPr/>
          <a:lstStyle/>
          <a:p>
            <a:endParaRPr lang="fr-FR" sz="2400" dirty="0"/>
          </a:p>
        </p:txBody>
      </p:sp>
      <p:sp>
        <p:nvSpPr>
          <p:cNvPr id="6" name="Rectangle 5"/>
          <p:cNvSpPr/>
          <p:nvPr/>
        </p:nvSpPr>
        <p:spPr bwMode="auto">
          <a:xfrm>
            <a:off x="810504" y="1887227"/>
            <a:ext cx="10671343" cy="4824658"/>
          </a:xfrm>
          <a:prstGeom prst="rect">
            <a:avLst/>
          </a:prstGeom>
          <a:solidFill>
            <a:schemeClr val="accent1">
              <a:lumMod val="20000"/>
              <a:lumOff val="80000"/>
            </a:schemeClr>
          </a:solidFill>
          <a:ln w="1905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a:ln>
                <a:noFill/>
              </a:ln>
              <a:solidFill>
                <a:prstClr val="black"/>
              </a:solidFill>
              <a:effectLst/>
              <a:uLnTx/>
              <a:uFillTx/>
              <a:latin typeface="Montserrat" panose="00000500000000000000"/>
              <a:ea typeface="+mn-ea"/>
              <a:cs typeface="+mn-cs"/>
            </a:endParaRPr>
          </a:p>
        </p:txBody>
      </p:sp>
      <p:sp>
        <p:nvSpPr>
          <p:cNvPr id="8" name="ZoneTexte 7"/>
          <p:cNvSpPr txBox="1"/>
          <p:nvPr/>
        </p:nvSpPr>
        <p:spPr>
          <a:xfrm>
            <a:off x="1234775" y="2169643"/>
            <a:ext cx="2870633" cy="2308324"/>
          </a:xfrm>
          <a:prstGeom prst="rect">
            <a:avLst/>
          </a:prstGeom>
          <a:solidFill>
            <a:schemeClr val="bg1"/>
          </a:solidFill>
          <a:ln w="19050">
            <a:solidFill>
              <a:srgbClr val="0762C3"/>
            </a:solidFill>
          </a:ln>
        </p:spPr>
        <p:txBody>
          <a:bodyPr wrap="square" rtlCol="0">
            <a:spAutoFit/>
          </a:bodyPr>
          <a:lstStyle>
            <a:defPPr>
              <a:defRPr lang="fr-FR"/>
            </a:defPPr>
            <a:lvl1pPr>
              <a:defRPr sz="1000" b="1" i="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200" b="1" i="0" u="none" strike="noStrike" kern="1200" cap="none" spc="0" normalizeH="0" baseline="0" noProof="0" dirty="0" err="1">
                <a:ln>
                  <a:noFill/>
                </a:ln>
                <a:solidFill>
                  <a:srgbClr val="0762C3"/>
                </a:solidFill>
                <a:effectLst/>
                <a:uLnTx/>
                <a:uFillTx/>
                <a:latin typeface="Montserrat" panose="00000500000000000000"/>
                <a:ea typeface="+mn-ea"/>
                <a:cs typeface="+mn-cs"/>
              </a:rPr>
              <a:t>What</a:t>
            </a:r>
            <a:r>
              <a:rPr kumimoji="0" lang="fr-FR" sz="1200" b="1"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200" b="1" i="0" u="none" strike="noStrike" kern="1200" cap="none" spc="0" normalizeH="0" baseline="0" noProof="0" dirty="0" err="1">
                <a:ln>
                  <a:noFill/>
                </a:ln>
                <a:solidFill>
                  <a:srgbClr val="0762C3"/>
                </a:solidFill>
                <a:effectLst/>
                <a:uLnTx/>
                <a:uFillTx/>
                <a:latin typeface="Montserrat" panose="00000500000000000000"/>
                <a:ea typeface="+mn-ea"/>
                <a:cs typeface="+mn-cs"/>
              </a:rPr>
              <a:t>should</a:t>
            </a:r>
            <a:r>
              <a:rPr kumimoji="0" lang="fr-FR" sz="1200" b="1" i="0" u="none" strike="noStrike" kern="1200" cap="none" spc="0" normalizeH="0" baseline="0" noProof="0" dirty="0">
                <a:ln>
                  <a:noFill/>
                </a:ln>
                <a:solidFill>
                  <a:srgbClr val="0762C3"/>
                </a:solidFill>
                <a:effectLst/>
                <a:uLnTx/>
                <a:uFillTx/>
                <a:latin typeface="Montserrat" panose="00000500000000000000"/>
                <a:ea typeface="+mn-ea"/>
                <a:cs typeface="+mn-cs"/>
              </a:rPr>
              <a:t> I observe </a:t>
            </a:r>
            <a:r>
              <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rPr>
              <a:t>(usage situation, </a:t>
            </a:r>
            <a:r>
              <a:rPr kumimoji="0" lang="fr-FR" sz="1100" b="0" i="0" u="none" strike="noStrike" kern="1200" cap="none" spc="0" normalizeH="0" baseline="0" noProof="0" dirty="0" err="1">
                <a:ln>
                  <a:noFill/>
                </a:ln>
                <a:solidFill>
                  <a:srgbClr val="0762C3"/>
                </a:solidFill>
                <a:effectLst/>
                <a:uLnTx/>
                <a:uFillTx/>
                <a:latin typeface="Montserrat" panose="00000500000000000000"/>
                <a:ea typeface="+mn-ea"/>
                <a:cs typeface="+mn-cs"/>
              </a:rPr>
              <a:t>typical</a:t>
            </a:r>
            <a:r>
              <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rPr>
              <a:t> user, practices, </a:t>
            </a:r>
            <a:r>
              <a:rPr kumimoji="0" lang="fr-FR" sz="1100" b="0" i="0" u="none" strike="noStrike" kern="1200" cap="none" spc="0" normalizeH="0" baseline="0" noProof="0" dirty="0" err="1">
                <a:ln>
                  <a:noFill/>
                </a:ln>
                <a:solidFill>
                  <a:srgbClr val="0762C3"/>
                </a:solidFill>
                <a:effectLst/>
                <a:uLnTx/>
                <a:uFillTx/>
                <a:latin typeface="Montserrat" panose="00000500000000000000"/>
                <a:ea typeface="+mn-ea"/>
                <a:cs typeface="+mn-cs"/>
              </a:rPr>
              <a:t>problems</a:t>
            </a:r>
            <a:r>
              <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rPr>
              <a:t>…)</a:t>
            </a:r>
            <a:r>
              <a:rPr kumimoji="0" lang="fr-FR" sz="1100" b="1" i="0" u="none" strike="noStrike" kern="1200" cap="none" spc="0" normalizeH="0" baseline="0" noProof="0" dirty="0">
                <a:ln>
                  <a:noFill/>
                </a:ln>
                <a:solidFill>
                  <a:srgbClr val="0762C3"/>
                </a:solidFill>
                <a:effectLst/>
                <a:uLnTx/>
                <a:uFillTx/>
                <a:latin typeface="Montserrat" panose="0000050000000000000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p:txBody>
      </p:sp>
      <p:sp>
        <p:nvSpPr>
          <p:cNvPr id="9" name="ZoneTexte 8"/>
          <p:cNvSpPr txBox="1"/>
          <p:nvPr/>
        </p:nvSpPr>
        <p:spPr>
          <a:xfrm>
            <a:off x="4279767" y="2169643"/>
            <a:ext cx="2099262" cy="2339102"/>
          </a:xfrm>
          <a:prstGeom prst="rect">
            <a:avLst/>
          </a:prstGeom>
          <a:solidFill>
            <a:schemeClr val="bg1"/>
          </a:solidFill>
          <a:ln w="19050">
            <a:solidFill>
              <a:srgbClr val="0762C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762C3"/>
                </a:solidFill>
                <a:effectLst/>
                <a:uLnTx/>
                <a:uFillTx/>
                <a:latin typeface="Montserrat" panose="00000500000000000000"/>
                <a:ea typeface="+mn-ea"/>
                <a:cs typeface="+mn-cs"/>
              </a:rPr>
              <a:t>   Which contexts and precise objectives of observation?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p:txBody>
      </p:sp>
      <p:sp>
        <p:nvSpPr>
          <p:cNvPr id="10" name="ZoneTexte 9"/>
          <p:cNvSpPr txBox="1"/>
          <p:nvPr/>
        </p:nvSpPr>
        <p:spPr>
          <a:xfrm>
            <a:off x="6657521" y="2173867"/>
            <a:ext cx="4583227" cy="1461939"/>
          </a:xfrm>
          <a:prstGeom prst="rect">
            <a:avLst/>
          </a:prstGeom>
          <a:solidFill>
            <a:schemeClr val="bg1"/>
          </a:solidFill>
          <a:ln w="19050">
            <a:solidFill>
              <a:srgbClr val="0762C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200" b="1" i="0" u="none" strike="noStrike" kern="1200" cap="none" spc="0" normalizeH="0" baseline="0" noProof="0" dirty="0" err="1">
                <a:ln>
                  <a:noFill/>
                </a:ln>
                <a:solidFill>
                  <a:srgbClr val="0762C3"/>
                </a:solidFill>
                <a:effectLst/>
                <a:uLnTx/>
                <a:uFillTx/>
                <a:latin typeface="Montserrat" panose="00000500000000000000"/>
                <a:ea typeface="+mn-ea"/>
                <a:cs typeface="+mn-cs"/>
              </a:rPr>
              <a:t>What</a:t>
            </a:r>
            <a:r>
              <a:rPr kumimoji="0" lang="fr-FR" sz="1200" b="1" i="0" u="none" strike="noStrike" kern="1200" cap="none" spc="0" normalizeH="0" baseline="0" noProof="0" dirty="0">
                <a:ln>
                  <a:noFill/>
                </a:ln>
                <a:solidFill>
                  <a:srgbClr val="0762C3"/>
                </a:solidFill>
                <a:effectLst/>
                <a:uLnTx/>
                <a:uFillTx/>
                <a:latin typeface="Montserrat" panose="00000500000000000000"/>
                <a:ea typeface="+mn-ea"/>
                <a:cs typeface="+mn-cs"/>
              </a:rPr>
              <a:t> </a:t>
            </a:r>
            <a:r>
              <a:rPr kumimoji="0" lang="fr-FR" sz="1200" b="1" i="0" u="none" strike="noStrike" kern="1200" cap="none" spc="0" normalizeH="0" baseline="0" noProof="0" dirty="0" err="1">
                <a:ln>
                  <a:noFill/>
                </a:ln>
                <a:solidFill>
                  <a:srgbClr val="0762C3"/>
                </a:solidFill>
                <a:effectLst/>
                <a:uLnTx/>
                <a:uFillTx/>
                <a:latin typeface="Montserrat" panose="00000500000000000000"/>
                <a:ea typeface="+mn-ea"/>
                <a:cs typeface="+mn-cs"/>
              </a:rPr>
              <a:t>should</a:t>
            </a:r>
            <a:r>
              <a:rPr kumimoji="0" lang="fr-FR" sz="1200" b="1" i="0" u="none" strike="noStrike" kern="1200" cap="none" spc="0" normalizeH="0" baseline="0" noProof="0" dirty="0">
                <a:ln>
                  <a:noFill/>
                </a:ln>
                <a:solidFill>
                  <a:srgbClr val="0762C3"/>
                </a:solidFill>
                <a:effectLst/>
                <a:uLnTx/>
                <a:uFillTx/>
                <a:latin typeface="Montserrat" panose="00000500000000000000"/>
                <a:ea typeface="+mn-ea"/>
                <a:cs typeface="+mn-cs"/>
              </a:rPr>
              <a:t> I </a:t>
            </a:r>
            <a:r>
              <a:rPr kumimoji="0" lang="fr-FR" sz="1200" b="1" i="0" u="none" strike="noStrike" kern="1200" cap="none" spc="0" normalizeH="0" baseline="0" noProof="0" dirty="0" err="1">
                <a:ln>
                  <a:noFill/>
                </a:ln>
                <a:solidFill>
                  <a:srgbClr val="0762C3"/>
                </a:solidFill>
                <a:effectLst/>
                <a:uLnTx/>
                <a:uFillTx/>
                <a:latin typeface="Montserrat" panose="00000500000000000000"/>
                <a:ea typeface="+mn-ea"/>
                <a:cs typeface="+mn-cs"/>
              </a:rPr>
              <a:t>quantify</a:t>
            </a:r>
            <a:r>
              <a:rPr kumimoji="0" lang="fr-FR" sz="1200" b="1" i="0" u="none" strike="noStrike" kern="1200" cap="none" spc="0" normalizeH="0" baseline="0" noProof="0" dirty="0">
                <a:ln>
                  <a:noFill/>
                </a:ln>
                <a:solidFill>
                  <a:srgbClr val="0762C3"/>
                </a:solidFill>
                <a:effectLst/>
                <a:uLnTx/>
                <a:uFillTx/>
                <a:latin typeface="Montserrat" panose="0000050000000000000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p:txBody>
      </p:sp>
      <p:sp>
        <p:nvSpPr>
          <p:cNvPr id="11" name="Rectangle 10"/>
          <p:cNvSpPr/>
          <p:nvPr/>
        </p:nvSpPr>
        <p:spPr>
          <a:xfrm>
            <a:off x="3984921" y="1333948"/>
            <a:ext cx="439069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ontserrat" panose="00000500000000000000"/>
                <a:ea typeface="+mn-ea"/>
                <a:cs typeface="+mn-cs"/>
              </a:rPr>
              <a:t>I want to innovate on a lawn mower</a:t>
            </a:r>
          </a:p>
        </p:txBody>
      </p:sp>
      <p:grpSp>
        <p:nvGrpSpPr>
          <p:cNvPr id="20" name="Groupe 19"/>
          <p:cNvGrpSpPr/>
          <p:nvPr/>
        </p:nvGrpSpPr>
        <p:grpSpPr>
          <a:xfrm>
            <a:off x="6638827" y="3944056"/>
            <a:ext cx="4601922" cy="2308324"/>
            <a:chOff x="7317550" y="3754333"/>
            <a:chExt cx="4601922" cy="2308324"/>
          </a:xfrm>
        </p:grpSpPr>
        <p:sp>
          <p:nvSpPr>
            <p:cNvPr id="19" name="ZoneTexte 18"/>
            <p:cNvSpPr txBox="1"/>
            <p:nvPr/>
          </p:nvSpPr>
          <p:spPr>
            <a:xfrm>
              <a:off x="7317550" y="3754333"/>
              <a:ext cx="4601922" cy="2308324"/>
            </a:xfrm>
            <a:prstGeom prst="rect">
              <a:avLst/>
            </a:prstGeom>
            <a:solidFill>
              <a:schemeClr val="bg1"/>
            </a:solidFill>
            <a:ln w="19050">
              <a:solidFill>
                <a:srgbClr val="0762C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762C3"/>
                </a:solidFill>
                <a:effectLst/>
                <a:uLnTx/>
                <a:uFillTx/>
                <a:latin typeface="Montserrat" panose="00000500000000000000"/>
                <a:ea typeface="+mn-ea"/>
                <a:cs typeface="+mn-cs"/>
              </a:endParaRPr>
            </a:p>
          </p:txBody>
        </p:sp>
        <p:grpSp>
          <p:nvGrpSpPr>
            <p:cNvPr id="13" name="Groupe 12"/>
            <p:cNvGrpSpPr/>
            <p:nvPr/>
          </p:nvGrpSpPr>
          <p:grpSpPr>
            <a:xfrm>
              <a:off x="7471927" y="3771916"/>
              <a:ext cx="3831626" cy="744888"/>
              <a:chOff x="5351578" y="3886822"/>
              <a:chExt cx="3831626" cy="744888"/>
            </a:xfrm>
          </p:grpSpPr>
          <p:sp>
            <p:nvSpPr>
              <p:cNvPr id="15" name="ZoneTexte 14"/>
              <p:cNvSpPr txBox="1"/>
              <p:nvPr/>
            </p:nvSpPr>
            <p:spPr>
              <a:xfrm>
                <a:off x="5351578" y="4216212"/>
                <a:ext cx="2273896" cy="415498"/>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en-US" sz="105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en-US" sz="1050" b="0" i="0" u="none" strike="noStrike" kern="1200" cap="none" spc="0" normalizeH="0" baseline="0" noProof="0" dirty="0">
                  <a:ln>
                    <a:noFill/>
                  </a:ln>
                  <a:solidFill>
                    <a:srgbClr val="0762C3"/>
                  </a:solidFill>
                  <a:effectLst/>
                  <a:uLnTx/>
                  <a:uFillTx/>
                  <a:latin typeface="Montserrat" panose="00000500000000000000"/>
                  <a:ea typeface="+mn-ea"/>
                  <a:cs typeface="+mn-cs"/>
                </a:endParaRPr>
              </a:p>
            </p:txBody>
          </p:sp>
          <p:sp>
            <p:nvSpPr>
              <p:cNvPr id="16" name="Rectangle 15"/>
              <p:cNvSpPr/>
              <p:nvPr/>
            </p:nvSpPr>
            <p:spPr>
              <a:xfrm>
                <a:off x="5433460" y="3886822"/>
                <a:ext cx="3749744" cy="276999"/>
              </a:xfrm>
              <a:prstGeom prst="rect">
                <a:avLst/>
              </a:prstGeom>
              <a:ln>
                <a:noFill/>
              </a:ln>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762C3"/>
                    </a:solidFill>
                    <a:effectLst/>
                    <a:uLnTx/>
                    <a:uFillTx/>
                    <a:latin typeface="Montserrat" panose="00000500000000000000"/>
                    <a:ea typeface="+mn-ea"/>
                    <a:cs typeface="+mn-cs"/>
                  </a:rPr>
                  <a:t>Which appropriate observation techniques?</a:t>
                </a:r>
              </a:p>
            </p:txBody>
          </p:sp>
        </p:grpSp>
      </p:grpSp>
      <p:pic>
        <p:nvPicPr>
          <p:cNvPr id="18" name="Espace réservé pour une image  3"/>
          <p:cNvPicPr>
            <a:picLocks noChangeAspect="1"/>
          </p:cNvPicPr>
          <p:nvPr/>
        </p:nvPicPr>
        <p:blipFill>
          <a:blip r:embed="rId2">
            <a:extLst>
              <a:ext uri="{28A0092B-C50C-407E-A947-70E740481C1C}">
                <a14:useLocalDpi xmlns:a14="http://schemas.microsoft.com/office/drawing/2010/main" val="0"/>
              </a:ext>
            </a:extLst>
          </a:blip>
          <a:srcRect l="7359" r="7359"/>
          <a:stretch>
            <a:fillRect/>
          </a:stretch>
        </p:blipFill>
        <p:spPr>
          <a:xfrm>
            <a:off x="1234775" y="4896167"/>
            <a:ext cx="2201762" cy="1602434"/>
          </a:xfrm>
          <a:prstGeom prst="rect">
            <a:avLst/>
          </a:prstGeom>
        </p:spPr>
      </p:pic>
      <p:sp>
        <p:nvSpPr>
          <p:cNvPr id="21" name="ZoneTexte 20"/>
          <p:cNvSpPr txBox="1"/>
          <p:nvPr/>
        </p:nvSpPr>
        <p:spPr>
          <a:xfrm>
            <a:off x="3873785" y="5137991"/>
            <a:ext cx="2783736" cy="1123384"/>
          </a:xfrm>
          <a:prstGeom prst="rect">
            <a:avLst/>
          </a:prstGeom>
          <a:solidFill>
            <a:schemeClr val="bg1"/>
          </a:solidFill>
          <a:ln w="19050">
            <a:solidFill>
              <a:srgbClr val="0762C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762C3"/>
                </a:solidFill>
                <a:effectLst/>
                <a:uLnTx/>
                <a:uFillTx/>
                <a:latin typeface="Montserrat" panose="00000500000000000000"/>
                <a:ea typeface="+mn-ea"/>
                <a:cs typeface="+mn-cs"/>
              </a:rPr>
              <a:t>Which </a:t>
            </a:r>
            <a:r>
              <a:rPr kumimoji="0" lang="fr-FR" sz="1200" b="1" i="0" u="none" strike="noStrike" kern="1200" cap="none" spc="0" normalizeH="0" baseline="0" noProof="0" dirty="0">
                <a:ln>
                  <a:noFill/>
                </a:ln>
                <a:solidFill>
                  <a:srgbClr val="0762C3"/>
                </a:solidFill>
                <a:effectLst/>
                <a:uLnTx/>
                <a:uFillTx/>
                <a:latin typeface="Montserrat" panose="00000500000000000000"/>
                <a:ea typeface="+mn-ea"/>
                <a:cs typeface="+mn-cs"/>
              </a:rPr>
              <a:t>observation </a:t>
            </a:r>
            <a:r>
              <a:rPr kumimoji="0" lang="fr-FR" sz="1200" b="1" i="0" u="none" strike="noStrike" kern="1200" cap="none" spc="0" normalizeH="0" baseline="0" noProof="0" dirty="0" err="1">
                <a:ln>
                  <a:noFill/>
                </a:ln>
                <a:solidFill>
                  <a:srgbClr val="0762C3"/>
                </a:solidFill>
                <a:effectLst/>
                <a:uLnTx/>
                <a:uFillTx/>
                <a:latin typeface="Montserrat" panose="00000500000000000000"/>
                <a:ea typeface="+mn-ea"/>
                <a:cs typeface="+mn-cs"/>
              </a:rPr>
              <a:t>protocol</a:t>
            </a:r>
            <a:r>
              <a:rPr kumimoji="0" lang="fr-FR" sz="1200" b="1" i="0" u="none" strike="noStrike" kern="1200" cap="none" spc="0" normalizeH="0" baseline="0" noProof="0" dirty="0">
                <a:ln>
                  <a:noFill/>
                </a:ln>
                <a:solidFill>
                  <a:srgbClr val="0762C3"/>
                </a:solidFill>
                <a:effectLst/>
                <a:uLnTx/>
                <a:uFillTx/>
                <a:latin typeface="Montserrat" panose="0000050000000000000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762C3"/>
                </a:solidFill>
                <a:effectLst/>
                <a:uLnTx/>
                <a:uFillTx/>
                <a:latin typeface="Montserrat" panose="00000500000000000000"/>
                <a:ea typeface="+mn-ea"/>
                <a:cs typeface="+mn-cs"/>
              </a:rPr>
              <a:t>xxxx</a:t>
            </a: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0762C3"/>
              </a:solidFill>
              <a:effectLst/>
              <a:uLnTx/>
              <a:uFillTx/>
              <a:latin typeface="Montserrat" panose="00000500000000000000"/>
              <a:ea typeface="+mn-ea"/>
              <a:cs typeface="+mn-cs"/>
            </a:endParaRPr>
          </a:p>
        </p:txBody>
      </p:sp>
      <p:pic>
        <p:nvPicPr>
          <p:cNvPr id="30" name="Image 29"/>
          <p:cNvPicPr>
            <a:picLocks noChangeAspect="1"/>
          </p:cNvPicPr>
          <p:nvPr/>
        </p:nvPicPr>
        <p:blipFill>
          <a:blip r:embed="rId3"/>
          <a:stretch>
            <a:fillRect/>
          </a:stretch>
        </p:blipFill>
        <p:spPr>
          <a:xfrm>
            <a:off x="997847" y="2038326"/>
            <a:ext cx="422172" cy="431990"/>
          </a:xfrm>
          <a:prstGeom prst="rect">
            <a:avLst/>
          </a:prstGeom>
        </p:spPr>
      </p:pic>
      <p:pic>
        <p:nvPicPr>
          <p:cNvPr id="31" name="Image 30"/>
          <p:cNvPicPr>
            <a:picLocks noChangeAspect="1"/>
          </p:cNvPicPr>
          <p:nvPr/>
        </p:nvPicPr>
        <p:blipFill>
          <a:blip r:embed="rId4"/>
          <a:stretch>
            <a:fillRect/>
          </a:stretch>
        </p:blipFill>
        <p:spPr>
          <a:xfrm>
            <a:off x="4085889" y="2050094"/>
            <a:ext cx="446717" cy="434445"/>
          </a:xfrm>
          <a:prstGeom prst="rect">
            <a:avLst/>
          </a:prstGeom>
        </p:spPr>
      </p:pic>
      <p:pic>
        <p:nvPicPr>
          <p:cNvPr id="32" name="Image 31"/>
          <p:cNvPicPr>
            <a:picLocks noChangeAspect="1"/>
          </p:cNvPicPr>
          <p:nvPr/>
        </p:nvPicPr>
        <p:blipFill>
          <a:blip r:embed="rId5"/>
          <a:stretch>
            <a:fillRect/>
          </a:stretch>
        </p:blipFill>
        <p:spPr>
          <a:xfrm>
            <a:off x="6433458" y="2038326"/>
            <a:ext cx="446717" cy="434445"/>
          </a:xfrm>
          <a:prstGeom prst="rect">
            <a:avLst/>
          </a:prstGeom>
        </p:spPr>
      </p:pic>
      <p:pic>
        <p:nvPicPr>
          <p:cNvPr id="33" name="Image 32"/>
          <p:cNvPicPr>
            <a:picLocks noChangeAspect="1"/>
          </p:cNvPicPr>
          <p:nvPr/>
        </p:nvPicPr>
        <p:blipFill>
          <a:blip r:embed="rId6"/>
          <a:stretch>
            <a:fillRect/>
          </a:stretch>
        </p:blipFill>
        <p:spPr>
          <a:xfrm>
            <a:off x="6425642" y="3865345"/>
            <a:ext cx="446717" cy="434445"/>
          </a:xfrm>
          <a:prstGeom prst="rect">
            <a:avLst/>
          </a:prstGeom>
        </p:spPr>
      </p:pic>
    </p:spTree>
    <p:extLst>
      <p:ext uri="{BB962C8B-B14F-4D97-AF65-F5344CB8AC3E}">
        <p14:creationId xmlns:p14="http://schemas.microsoft.com/office/powerpoint/2010/main" val="196513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2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p:txBody>
          <a:bodyPr/>
          <a:lstStyle/>
          <a:p>
            <a:r>
              <a:rPr lang="fr-FR" sz="3600" dirty="0" err="1"/>
              <a:t>Problems</a:t>
            </a:r>
            <a:r>
              <a:rPr lang="fr-FR" sz="3600" dirty="0"/>
              <a:t> </a:t>
            </a:r>
            <a:r>
              <a:rPr lang="fr-FR" sz="3600" b="0" dirty="0"/>
              <a:t>- </a:t>
            </a:r>
            <a:r>
              <a:rPr lang="fr-FR" sz="3600" b="0" dirty="0" err="1"/>
              <a:t>causality</a:t>
            </a:r>
            <a:r>
              <a:rPr lang="fr-FR" sz="3600" b="0" dirty="0"/>
              <a:t> graph</a:t>
            </a:r>
            <a:endParaRPr lang="fr-FR" sz="3600" dirty="0"/>
          </a:p>
        </p:txBody>
      </p:sp>
      <p:sp>
        <p:nvSpPr>
          <p:cNvPr id="4" name="Espace réservé du contenu 3"/>
          <p:cNvSpPr>
            <a:spLocks noGrp="1"/>
          </p:cNvSpPr>
          <p:nvPr>
            <p:ph idx="1"/>
          </p:nvPr>
        </p:nvSpPr>
        <p:spPr>
          <a:xfrm>
            <a:off x="513827" y="1567211"/>
            <a:ext cx="4217188" cy="3832044"/>
          </a:xfrm>
        </p:spPr>
        <p:txBody>
          <a:bodyPr/>
          <a:lstStyle/>
          <a:p>
            <a:pPr marL="0" indent="0">
              <a:buNone/>
            </a:pPr>
            <a:r>
              <a:rPr lang="fr-FR" sz="1800" dirty="0">
                <a:solidFill>
                  <a:srgbClr val="0762C3"/>
                </a:solidFill>
              </a:rPr>
              <a:t>For </a:t>
            </a:r>
            <a:r>
              <a:rPr lang="fr-FR" sz="1800" dirty="0" err="1">
                <a:solidFill>
                  <a:srgbClr val="0762C3"/>
                </a:solidFill>
              </a:rPr>
              <a:t>activity</a:t>
            </a:r>
            <a:r>
              <a:rPr lang="fr-FR" sz="1800" dirty="0">
                <a:solidFill>
                  <a:srgbClr val="0762C3"/>
                </a:solidFill>
              </a:rPr>
              <a:t>/</a:t>
            </a:r>
            <a:r>
              <a:rPr lang="fr-FR" sz="1800" dirty="0" err="1">
                <a:solidFill>
                  <a:srgbClr val="0762C3"/>
                </a:solidFill>
              </a:rPr>
              <a:t>concern</a:t>
            </a:r>
            <a:r>
              <a:rPr lang="fr-FR" sz="1800" dirty="0">
                <a:solidFill>
                  <a:srgbClr val="0762C3"/>
                </a:solidFill>
              </a:rPr>
              <a:t> « </a:t>
            </a:r>
            <a:r>
              <a:rPr lang="fr-FR" sz="1800" dirty="0" err="1">
                <a:solidFill>
                  <a:srgbClr val="0762C3"/>
                </a:solidFill>
              </a:rPr>
              <a:t>maintaining</a:t>
            </a:r>
            <a:r>
              <a:rPr lang="fr-FR" sz="1800" dirty="0">
                <a:solidFill>
                  <a:srgbClr val="0762C3"/>
                </a:solidFill>
              </a:rPr>
              <a:t> oral </a:t>
            </a:r>
            <a:r>
              <a:rPr lang="fr-FR" sz="1800" dirty="0" err="1">
                <a:solidFill>
                  <a:srgbClr val="0762C3"/>
                </a:solidFill>
              </a:rPr>
              <a:t>health</a:t>
            </a:r>
            <a:r>
              <a:rPr lang="fr-FR" sz="1800" dirty="0">
                <a:solidFill>
                  <a:srgbClr val="0762C3"/>
                </a:solidFill>
              </a:rPr>
              <a:t> and </a:t>
            </a:r>
            <a:r>
              <a:rPr lang="fr-FR" sz="1800" dirty="0" err="1">
                <a:solidFill>
                  <a:srgbClr val="0762C3"/>
                </a:solidFill>
              </a:rPr>
              <a:t>comfort</a:t>
            </a:r>
            <a:r>
              <a:rPr lang="fr-FR" sz="1800" dirty="0">
                <a:solidFill>
                  <a:srgbClr val="0762C3"/>
                </a:solidFill>
              </a:rPr>
              <a:t>, </a:t>
            </a:r>
            <a:r>
              <a:rPr lang="fr-FR" sz="1800" dirty="0" err="1">
                <a:solidFill>
                  <a:srgbClr val="0762C3"/>
                </a:solidFill>
              </a:rPr>
              <a:t>draw</a:t>
            </a:r>
            <a:r>
              <a:rPr lang="fr-FR" sz="1800" dirty="0">
                <a:solidFill>
                  <a:srgbClr val="0762C3"/>
                </a:solidFill>
              </a:rPr>
              <a:t> causal influences </a:t>
            </a:r>
            <a:r>
              <a:rPr lang="fr-FR" sz="1800" dirty="0" err="1">
                <a:solidFill>
                  <a:srgbClr val="0762C3"/>
                </a:solidFill>
              </a:rPr>
              <a:t>between</a:t>
            </a:r>
            <a:r>
              <a:rPr lang="fr-FR" sz="1800" dirty="0">
                <a:solidFill>
                  <a:srgbClr val="0762C3"/>
                </a:solidFill>
              </a:rPr>
              <a:t> </a:t>
            </a:r>
            <a:r>
              <a:rPr lang="fr-FR" sz="1800" dirty="0" err="1">
                <a:solidFill>
                  <a:srgbClr val="0762C3"/>
                </a:solidFill>
              </a:rPr>
              <a:t>problems</a:t>
            </a:r>
            <a:r>
              <a:rPr lang="fr-FR" sz="1800" dirty="0">
                <a:solidFill>
                  <a:srgbClr val="0762C3"/>
                </a:solidFill>
              </a:rPr>
              <a:t> (</a:t>
            </a:r>
            <a:r>
              <a:rPr lang="fr-FR" sz="1800" dirty="0" err="1">
                <a:solidFill>
                  <a:srgbClr val="0762C3"/>
                </a:solidFill>
              </a:rPr>
              <a:t>arrows</a:t>
            </a:r>
            <a:r>
              <a:rPr lang="fr-FR" sz="1800" dirty="0">
                <a:solidFill>
                  <a:srgbClr val="0762C3"/>
                </a:solidFill>
              </a:rPr>
              <a:t> with positive or </a:t>
            </a:r>
            <a:r>
              <a:rPr lang="fr-FR" sz="1800" dirty="0" err="1">
                <a:solidFill>
                  <a:srgbClr val="0762C3"/>
                </a:solidFill>
              </a:rPr>
              <a:t>negative</a:t>
            </a:r>
            <a:r>
              <a:rPr lang="fr-FR" sz="1800" dirty="0">
                <a:solidFill>
                  <a:srgbClr val="0762C3"/>
                </a:solidFill>
              </a:rPr>
              <a:t> influences)</a:t>
            </a:r>
          </a:p>
        </p:txBody>
      </p:sp>
      <p:grpSp>
        <p:nvGrpSpPr>
          <p:cNvPr id="25" name="Groupe 24"/>
          <p:cNvGrpSpPr/>
          <p:nvPr/>
        </p:nvGrpSpPr>
        <p:grpSpPr>
          <a:xfrm>
            <a:off x="4938831" y="1979225"/>
            <a:ext cx="7486248" cy="4227511"/>
            <a:chOff x="1727141" y="1538289"/>
            <a:chExt cx="8553509" cy="4830198"/>
          </a:xfrm>
        </p:grpSpPr>
        <p:grpSp>
          <p:nvGrpSpPr>
            <p:cNvPr id="26" name="Groupe 25"/>
            <p:cNvGrpSpPr/>
            <p:nvPr/>
          </p:nvGrpSpPr>
          <p:grpSpPr>
            <a:xfrm>
              <a:off x="1727141" y="2213662"/>
              <a:ext cx="3232646" cy="4154825"/>
              <a:chOff x="1727141" y="2213662"/>
              <a:chExt cx="3232646" cy="4154825"/>
            </a:xfrm>
          </p:grpSpPr>
          <p:sp>
            <p:nvSpPr>
              <p:cNvPr id="37" name="Forme libre 36"/>
              <p:cNvSpPr/>
              <p:nvPr/>
            </p:nvSpPr>
            <p:spPr bwMode="auto">
              <a:xfrm>
                <a:off x="1727141" y="2213662"/>
                <a:ext cx="3232646" cy="4154825"/>
              </a:xfrm>
              <a:custGeom>
                <a:avLst/>
                <a:gdLst>
                  <a:gd name="connsiteX0" fmla="*/ 2044759 w 3232646"/>
                  <a:gd name="connsiteY0" fmla="*/ 440638 h 4154825"/>
                  <a:gd name="connsiteX1" fmla="*/ 3213159 w 3232646"/>
                  <a:gd name="connsiteY1" fmla="*/ 2574238 h 4154825"/>
                  <a:gd name="connsiteX2" fmla="*/ 1028759 w 3232646"/>
                  <a:gd name="connsiteY2" fmla="*/ 4123638 h 4154825"/>
                  <a:gd name="connsiteX3" fmla="*/ 59 w 3232646"/>
                  <a:gd name="connsiteY3" fmla="*/ 1151838 h 4154825"/>
                  <a:gd name="connsiteX4" fmla="*/ 1066859 w 3232646"/>
                  <a:gd name="connsiteY4" fmla="*/ 46938 h 4154825"/>
                  <a:gd name="connsiteX5" fmla="*/ 2044759 w 3232646"/>
                  <a:gd name="connsiteY5" fmla="*/ 440638 h 41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2646" h="4154825">
                    <a:moveTo>
                      <a:pt x="2044759" y="440638"/>
                    </a:moveTo>
                    <a:cubicBezTo>
                      <a:pt x="2402476" y="861855"/>
                      <a:pt x="3382492" y="1960405"/>
                      <a:pt x="3213159" y="2574238"/>
                    </a:cubicBezTo>
                    <a:cubicBezTo>
                      <a:pt x="3043826" y="3188071"/>
                      <a:pt x="1564276" y="4360705"/>
                      <a:pt x="1028759" y="4123638"/>
                    </a:cubicBezTo>
                    <a:cubicBezTo>
                      <a:pt x="493242" y="3886571"/>
                      <a:pt x="-6291" y="1831288"/>
                      <a:pt x="59" y="1151838"/>
                    </a:cubicBezTo>
                    <a:cubicBezTo>
                      <a:pt x="6409" y="472388"/>
                      <a:pt x="726076" y="163355"/>
                      <a:pt x="1066859" y="46938"/>
                    </a:cubicBezTo>
                    <a:cubicBezTo>
                      <a:pt x="1407642" y="-69479"/>
                      <a:pt x="1687042" y="19421"/>
                      <a:pt x="2044759" y="440638"/>
                    </a:cubicBezTo>
                    <a:close/>
                  </a:path>
                </a:pathLst>
              </a:custGeom>
              <a:solidFill>
                <a:srgbClr val="CC9900">
                  <a:lumMod val="20000"/>
                  <a:lumOff val="80000"/>
                </a:srgbClr>
              </a:solidFill>
              <a:ln w="28575" cap="flat" cmpd="sng" algn="ctr">
                <a:solidFill>
                  <a:srgbClr val="292929"/>
                </a:solidFill>
                <a:prstDash val="solid"/>
                <a:round/>
                <a:headEnd type="none" w="med" len="med"/>
                <a:tailEnd type="triangl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1" i="0" u="none" strike="noStrike" kern="0" cap="none" spc="0" normalizeH="0" baseline="0" noProof="0">
                  <a:ln w="18000">
                    <a:solidFill>
                      <a:srgbClr val="CCCC99">
                        <a:satMod val="140000"/>
                      </a:srgbClr>
                    </a:solidFill>
                    <a:prstDash val="solid"/>
                    <a:miter lim="800000"/>
                  </a:ln>
                  <a:solidFill>
                    <a:srgbClr val="292929"/>
                  </a:solidFill>
                  <a:effectLst>
                    <a:outerShdw blurRad="25500" dist="23000" dir="7020000" algn="tl">
                      <a:srgbClr val="000000">
                        <a:alpha val="50000"/>
                      </a:srgbClr>
                    </a:outerShdw>
                  </a:effectLst>
                  <a:uLnTx/>
                  <a:uFillTx/>
                  <a:latin typeface="Montserrat" panose="00000500000000000000"/>
                  <a:ea typeface="+mn-ea"/>
                  <a:cs typeface="+mn-cs"/>
                </a:endParaRPr>
              </a:p>
            </p:txBody>
          </p:sp>
          <p:sp>
            <p:nvSpPr>
              <p:cNvPr id="38" name="Text Box 7"/>
              <p:cNvSpPr txBox="1">
                <a:spLocks noChangeArrowheads="1"/>
              </p:cNvSpPr>
              <p:nvPr/>
            </p:nvSpPr>
            <p:spPr bwMode="auto">
              <a:xfrm>
                <a:off x="2160588" y="3443289"/>
                <a:ext cx="1219200"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Food</a:t>
                </a:r>
              </a:p>
            </p:txBody>
          </p:sp>
          <p:sp>
            <p:nvSpPr>
              <p:cNvPr id="39" name="Text Box 8"/>
              <p:cNvSpPr txBox="1">
                <a:spLocks noChangeArrowheads="1"/>
              </p:cNvSpPr>
              <p:nvPr/>
            </p:nvSpPr>
            <p:spPr bwMode="auto">
              <a:xfrm>
                <a:off x="2232025" y="2757488"/>
                <a:ext cx="1143000"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a:ln>
                      <a:noFill/>
                    </a:ln>
                    <a:solidFill>
                      <a:srgbClr val="292929"/>
                    </a:solidFill>
                    <a:effectLst/>
                    <a:uLnTx/>
                    <a:uFillTx/>
                    <a:latin typeface="Montserrat" panose="00000500000000000000"/>
                    <a:ea typeface="Arial Unicode MS" pitchFamily="34" charset="-128"/>
                    <a:cs typeface="Arial Unicode MS" pitchFamily="34" charset="-128"/>
                  </a:rPr>
                  <a:t>Cigarette</a:t>
                </a:r>
              </a:p>
            </p:txBody>
          </p:sp>
          <p:sp>
            <p:nvSpPr>
              <p:cNvPr id="40" name="Text Box 9"/>
              <p:cNvSpPr txBox="1">
                <a:spLocks noChangeArrowheads="1"/>
              </p:cNvSpPr>
              <p:nvPr/>
            </p:nvSpPr>
            <p:spPr bwMode="auto">
              <a:xfrm>
                <a:off x="3608388" y="4433888"/>
                <a:ext cx="1143000"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Bacteria</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41" name="Text Box 12"/>
              <p:cNvSpPr txBox="1">
                <a:spLocks noChangeArrowheads="1"/>
              </p:cNvSpPr>
              <p:nvPr/>
            </p:nvSpPr>
            <p:spPr bwMode="auto">
              <a:xfrm>
                <a:off x="2312988" y="5419726"/>
                <a:ext cx="1066801"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a:ln>
                      <a:noFill/>
                    </a:ln>
                    <a:solidFill>
                      <a:srgbClr val="292929"/>
                    </a:solidFill>
                    <a:effectLst/>
                    <a:uLnTx/>
                    <a:uFillTx/>
                    <a:latin typeface="Montserrat" panose="00000500000000000000"/>
                    <a:ea typeface="Arial Unicode MS" pitchFamily="34" charset="-128"/>
                    <a:cs typeface="Arial Unicode MS" pitchFamily="34" charset="-128"/>
                  </a:rPr>
                  <a:t>Age</a:t>
                </a:r>
              </a:p>
            </p:txBody>
          </p:sp>
        </p:grpSp>
        <p:grpSp>
          <p:nvGrpSpPr>
            <p:cNvPr id="27" name="Groupe 26"/>
            <p:cNvGrpSpPr/>
            <p:nvPr/>
          </p:nvGrpSpPr>
          <p:grpSpPr>
            <a:xfrm>
              <a:off x="4943475" y="1538289"/>
              <a:ext cx="5337175" cy="4752975"/>
              <a:chOff x="4943475" y="1538289"/>
              <a:chExt cx="5337175" cy="4752975"/>
            </a:xfrm>
          </p:grpSpPr>
          <p:sp>
            <p:nvSpPr>
              <p:cNvPr id="28" name="Forme libre 27"/>
              <p:cNvSpPr/>
              <p:nvPr/>
            </p:nvSpPr>
            <p:spPr bwMode="auto">
              <a:xfrm>
                <a:off x="4943475" y="1538289"/>
                <a:ext cx="5337175" cy="4752975"/>
              </a:xfrm>
              <a:custGeom>
                <a:avLst/>
                <a:gdLst>
                  <a:gd name="connsiteX0" fmla="*/ 1530439 w 5336147"/>
                  <a:gd name="connsiteY0" fmla="*/ 158839 h 4752305"/>
                  <a:gd name="connsiteX1" fmla="*/ 422856 w 5336147"/>
                  <a:gd name="connsiteY1" fmla="*/ 442175 h 4752305"/>
                  <a:gd name="connsiteX2" fmla="*/ 397099 w 5336147"/>
                  <a:gd name="connsiteY2" fmla="*/ 2811887 h 4752305"/>
                  <a:gd name="connsiteX3" fmla="*/ 719070 w 5336147"/>
                  <a:gd name="connsiteY3" fmla="*/ 4511899 h 4752305"/>
                  <a:gd name="connsiteX4" fmla="*/ 4711521 w 5336147"/>
                  <a:gd name="connsiteY4" fmla="*/ 4254321 h 4752305"/>
                  <a:gd name="connsiteX5" fmla="*/ 4466823 w 5336147"/>
                  <a:gd name="connsiteY5" fmla="*/ 2618704 h 4752305"/>
                  <a:gd name="connsiteX6" fmla="*/ 2406203 w 5336147"/>
                  <a:gd name="connsiteY6" fmla="*/ 455054 h 4752305"/>
                  <a:gd name="connsiteX7" fmla="*/ 1530439 w 5336147"/>
                  <a:gd name="connsiteY7" fmla="*/ 158839 h 47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6147" h="4752305">
                    <a:moveTo>
                      <a:pt x="1530439" y="158839"/>
                    </a:moveTo>
                    <a:cubicBezTo>
                      <a:pt x="1199881" y="156693"/>
                      <a:pt x="611746" y="0"/>
                      <a:pt x="422856" y="442175"/>
                    </a:cubicBezTo>
                    <a:cubicBezTo>
                      <a:pt x="233966" y="884350"/>
                      <a:pt x="347730" y="2133600"/>
                      <a:pt x="397099" y="2811887"/>
                    </a:cubicBezTo>
                    <a:cubicBezTo>
                      <a:pt x="446468" y="3490174"/>
                      <a:pt x="0" y="4271493"/>
                      <a:pt x="719070" y="4511899"/>
                    </a:cubicBezTo>
                    <a:cubicBezTo>
                      <a:pt x="1438140" y="4752305"/>
                      <a:pt x="4086896" y="4569854"/>
                      <a:pt x="4711521" y="4254321"/>
                    </a:cubicBezTo>
                    <a:cubicBezTo>
                      <a:pt x="5336147" y="3938789"/>
                      <a:pt x="4851043" y="3251915"/>
                      <a:pt x="4466823" y="2618704"/>
                    </a:cubicBezTo>
                    <a:cubicBezTo>
                      <a:pt x="4082603" y="1985493"/>
                      <a:pt x="2902040" y="869324"/>
                      <a:pt x="2406203" y="455054"/>
                    </a:cubicBezTo>
                    <a:cubicBezTo>
                      <a:pt x="1910366" y="40784"/>
                      <a:pt x="1860997" y="160986"/>
                      <a:pt x="1530439" y="158839"/>
                    </a:cubicBezTo>
                    <a:close/>
                  </a:path>
                </a:pathLst>
              </a:custGeom>
              <a:solidFill>
                <a:srgbClr val="CC9900">
                  <a:lumMod val="20000"/>
                  <a:lumOff val="80000"/>
                </a:srgbClr>
              </a:solidFill>
              <a:ln w="28575" cap="flat" cmpd="sng" algn="ctr">
                <a:solidFill>
                  <a:srgbClr val="292929"/>
                </a:solidFill>
                <a:prstDash val="solid"/>
                <a:round/>
                <a:headEnd type="none" w="med" len="med"/>
                <a:tailEnd type="triangl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1" i="0" u="none" strike="noStrike" kern="0" cap="none" spc="0" normalizeH="0" baseline="0" noProof="0">
                  <a:ln w="18000">
                    <a:solidFill>
                      <a:srgbClr val="CCCC99">
                        <a:satMod val="140000"/>
                      </a:srgbClr>
                    </a:solidFill>
                    <a:prstDash val="solid"/>
                    <a:miter lim="800000"/>
                  </a:ln>
                  <a:solidFill>
                    <a:srgbClr val="292929"/>
                  </a:solidFill>
                  <a:effectLst>
                    <a:outerShdw blurRad="25500" dist="23000" dir="7020000" algn="tl">
                      <a:srgbClr val="000000">
                        <a:alpha val="50000"/>
                      </a:srgbClr>
                    </a:outerShdw>
                  </a:effectLst>
                  <a:uLnTx/>
                  <a:uFillTx/>
                  <a:latin typeface="Montserrat" panose="00000500000000000000"/>
                  <a:ea typeface="+mn-ea"/>
                  <a:cs typeface="+mn-cs"/>
                </a:endParaRPr>
              </a:p>
            </p:txBody>
          </p:sp>
          <p:sp>
            <p:nvSpPr>
              <p:cNvPr id="29" name="Text Box 4"/>
              <p:cNvSpPr txBox="1">
                <a:spLocks noChangeArrowheads="1"/>
              </p:cNvSpPr>
              <p:nvPr/>
            </p:nvSpPr>
            <p:spPr bwMode="auto">
              <a:xfrm>
                <a:off x="7050088" y="3367088"/>
                <a:ext cx="1219201" cy="52748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Acidity</a:t>
                </a: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level</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0" name="Text Box 5"/>
              <p:cNvSpPr txBox="1">
                <a:spLocks noChangeArrowheads="1"/>
              </p:cNvSpPr>
              <p:nvPr/>
            </p:nvSpPr>
            <p:spPr bwMode="auto">
              <a:xfrm>
                <a:off x="5803900" y="2573339"/>
                <a:ext cx="1066801" cy="52748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Tartar</a:t>
                </a: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deposits</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1" name="Text Box 6"/>
              <p:cNvSpPr txBox="1">
                <a:spLocks noChangeArrowheads="1"/>
              </p:cNvSpPr>
              <p:nvPr/>
            </p:nvSpPr>
            <p:spPr bwMode="auto">
              <a:xfrm>
                <a:off x="8116888" y="4129088"/>
                <a:ext cx="1066801"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a:ln>
                      <a:noFill/>
                    </a:ln>
                    <a:solidFill>
                      <a:srgbClr val="292929"/>
                    </a:solidFill>
                    <a:effectLst/>
                    <a:uLnTx/>
                    <a:uFillTx/>
                    <a:latin typeface="Montserrat" panose="00000500000000000000"/>
                    <a:ea typeface="Arial Unicode MS" pitchFamily="34" charset="-128"/>
                    <a:cs typeface="Arial Unicode MS" pitchFamily="34" charset="-128"/>
                  </a:rPr>
                  <a:t>Caries</a:t>
                </a:r>
              </a:p>
            </p:txBody>
          </p:sp>
          <p:sp>
            <p:nvSpPr>
              <p:cNvPr id="32" name="Text Box 10"/>
              <p:cNvSpPr txBox="1">
                <a:spLocks noChangeArrowheads="1"/>
              </p:cNvSpPr>
              <p:nvPr/>
            </p:nvSpPr>
            <p:spPr bwMode="auto">
              <a:xfrm>
                <a:off x="7008813" y="4281488"/>
                <a:ext cx="1019176" cy="52748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Bad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breath</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3" name="Text Box 11"/>
              <p:cNvSpPr txBox="1">
                <a:spLocks noChangeArrowheads="1"/>
              </p:cNvSpPr>
              <p:nvPr/>
            </p:nvSpPr>
            <p:spPr bwMode="auto">
              <a:xfrm>
                <a:off x="5907089" y="3367088"/>
                <a:ext cx="1066801" cy="52748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Food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deposits</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4" name="Text Box 13"/>
              <p:cNvSpPr txBox="1">
                <a:spLocks noChangeArrowheads="1"/>
              </p:cNvSpPr>
              <p:nvPr/>
            </p:nvSpPr>
            <p:spPr bwMode="auto">
              <a:xfrm>
                <a:off x="5875338" y="5295902"/>
                <a:ext cx="1319212" cy="52748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Gum</a:t>
                </a: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receding</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5" name="Text Box 14"/>
              <p:cNvSpPr txBox="1">
                <a:spLocks noChangeArrowheads="1"/>
              </p:cNvSpPr>
              <p:nvPr/>
            </p:nvSpPr>
            <p:spPr bwMode="auto">
              <a:xfrm>
                <a:off x="5678488" y="1905467"/>
                <a:ext cx="1295400" cy="52748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Staining</a:t>
                </a: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 of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teeth</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6" name="Text Box 28"/>
              <p:cNvSpPr txBox="1">
                <a:spLocks noChangeArrowheads="1"/>
              </p:cNvSpPr>
              <p:nvPr/>
            </p:nvSpPr>
            <p:spPr bwMode="auto">
              <a:xfrm>
                <a:off x="8574088" y="5043488"/>
                <a:ext cx="1295400"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a:ln>
                      <a:noFill/>
                    </a:ln>
                    <a:solidFill>
                      <a:srgbClr val="292929"/>
                    </a:solidFill>
                    <a:effectLst/>
                    <a:uLnTx/>
                    <a:uFillTx/>
                    <a:latin typeface="Montserrat" panose="00000500000000000000"/>
                    <a:ea typeface="Arial Unicode MS" pitchFamily="34" charset="-128"/>
                    <a:cs typeface="Arial Unicode MS" pitchFamily="34" charset="-128"/>
                  </a:rPr>
                  <a:t>Infections</a:t>
                </a:r>
              </a:p>
            </p:txBody>
          </p:sp>
        </p:grpSp>
      </p:grpSp>
      <p:grpSp>
        <p:nvGrpSpPr>
          <p:cNvPr id="42" name="Groupe 41"/>
          <p:cNvGrpSpPr/>
          <p:nvPr/>
        </p:nvGrpSpPr>
        <p:grpSpPr>
          <a:xfrm>
            <a:off x="4632549" y="1555953"/>
            <a:ext cx="6646400" cy="342548"/>
            <a:chOff x="950959" y="1942342"/>
            <a:chExt cx="6646400" cy="342548"/>
          </a:xfrm>
        </p:grpSpPr>
        <p:sp>
          <p:nvSpPr>
            <p:cNvPr id="43" name="ZoneTexte 43"/>
            <p:cNvSpPr txBox="1">
              <a:spLocks noChangeArrowheads="1"/>
            </p:cNvSpPr>
            <p:nvPr/>
          </p:nvSpPr>
          <p:spPr bwMode="auto">
            <a:xfrm>
              <a:off x="4033898" y="1946336"/>
              <a:ext cx="3563461" cy="33855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err="1">
                  <a:ln>
                    <a:noFill/>
                  </a:ln>
                  <a:solidFill>
                    <a:srgbClr val="292929"/>
                  </a:solidFill>
                  <a:effectLst/>
                  <a:uLnTx/>
                  <a:uFillTx/>
                  <a:latin typeface="Montserrat" panose="00000500000000000000"/>
                  <a:ea typeface="+mn-ea"/>
                  <a:cs typeface="+mn-cs"/>
                </a:rPr>
                <a:t>Problems</a:t>
              </a:r>
              <a:r>
                <a:rPr kumimoji="0" lang="fr-FR" sz="1600" b="1" i="0" u="none" strike="noStrike" kern="1200" cap="none" spc="0" normalizeH="0" baseline="0" noProof="0" dirty="0">
                  <a:ln>
                    <a:noFill/>
                  </a:ln>
                  <a:solidFill>
                    <a:srgbClr val="292929"/>
                  </a:solidFill>
                  <a:effectLst/>
                  <a:uLnTx/>
                  <a:uFillTx/>
                  <a:latin typeface="Montserrat" panose="00000500000000000000"/>
                  <a:ea typeface="+mn-ea"/>
                  <a:cs typeface="+mn-cs"/>
                </a:rPr>
                <a:t> and </a:t>
              </a:r>
              <a:r>
                <a:rPr kumimoji="0" lang="fr-FR" sz="1600" b="1" i="0" u="none" strike="noStrike" kern="1200" cap="none" spc="0" normalizeH="0" baseline="0" noProof="0" dirty="0" err="1">
                  <a:ln>
                    <a:noFill/>
                  </a:ln>
                  <a:solidFill>
                    <a:srgbClr val="292929"/>
                  </a:solidFill>
                  <a:effectLst/>
                  <a:uLnTx/>
                  <a:uFillTx/>
                  <a:latin typeface="Montserrat" panose="00000500000000000000"/>
                  <a:ea typeface="+mn-ea"/>
                  <a:cs typeface="+mn-cs"/>
                </a:rPr>
                <a:t>consequences</a:t>
              </a:r>
              <a:endParaRPr kumimoji="0" lang="fr-FR" sz="1600" b="1" i="0" u="none" strike="noStrike" kern="1200" cap="none" spc="0" normalizeH="0" baseline="0" noProof="0" dirty="0">
                <a:ln>
                  <a:noFill/>
                </a:ln>
                <a:solidFill>
                  <a:srgbClr val="292929"/>
                </a:solidFill>
                <a:effectLst/>
                <a:uLnTx/>
                <a:uFillTx/>
                <a:latin typeface="Montserrat" panose="00000500000000000000"/>
                <a:ea typeface="+mn-ea"/>
                <a:cs typeface="+mn-cs"/>
              </a:endParaRPr>
            </a:p>
          </p:txBody>
        </p:sp>
        <p:sp>
          <p:nvSpPr>
            <p:cNvPr id="44" name="ZoneTexte 43"/>
            <p:cNvSpPr txBox="1">
              <a:spLocks noChangeArrowheads="1"/>
            </p:cNvSpPr>
            <p:nvPr/>
          </p:nvSpPr>
          <p:spPr bwMode="auto">
            <a:xfrm>
              <a:off x="950959" y="1942342"/>
              <a:ext cx="2571750" cy="33855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292929"/>
                  </a:solidFill>
                  <a:effectLst/>
                  <a:uLnTx/>
                  <a:uFillTx/>
                  <a:latin typeface="Montserrat" panose="00000500000000000000"/>
                  <a:ea typeface="+mn-ea"/>
                  <a:cs typeface="+mn-cs"/>
                </a:rPr>
                <a:t>Causes</a:t>
              </a:r>
            </a:p>
          </p:txBody>
        </p:sp>
      </p:grpSp>
      <p:grpSp>
        <p:nvGrpSpPr>
          <p:cNvPr id="49" name="Groupe 48"/>
          <p:cNvGrpSpPr/>
          <p:nvPr/>
        </p:nvGrpSpPr>
        <p:grpSpPr>
          <a:xfrm>
            <a:off x="1757887" y="3200852"/>
            <a:ext cx="1192212" cy="888343"/>
            <a:chOff x="3062288" y="5601357"/>
            <a:chExt cx="1192212" cy="888343"/>
          </a:xfrm>
        </p:grpSpPr>
        <p:sp>
          <p:nvSpPr>
            <p:cNvPr id="45" name="Line 27"/>
            <p:cNvSpPr>
              <a:spLocks noChangeShapeType="1"/>
            </p:cNvSpPr>
            <p:nvPr/>
          </p:nvSpPr>
          <p:spPr bwMode="auto">
            <a:xfrm>
              <a:off x="3062288" y="6337300"/>
              <a:ext cx="1192212" cy="152400"/>
            </a:xfrm>
            <a:prstGeom prst="line">
              <a:avLst/>
            </a:prstGeom>
            <a:noFill/>
            <a:ln w="19050">
              <a:solidFill>
                <a:srgbClr val="FF0000"/>
              </a:solidFill>
              <a:round/>
              <a:headEnd type="none" w="med" len="med"/>
              <a:tailEnd type="arrow" w="med" len="me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Montserrat" panose="00000500000000000000"/>
                <a:ea typeface="+mn-ea"/>
                <a:cs typeface="+mn-cs"/>
              </a:endParaRPr>
            </a:p>
          </p:txBody>
        </p:sp>
        <p:sp>
          <p:nvSpPr>
            <p:cNvPr id="46" name="Text Box 34"/>
            <p:cNvSpPr txBox="1">
              <a:spLocks noChangeArrowheads="1"/>
            </p:cNvSpPr>
            <p:nvPr/>
          </p:nvSpPr>
          <p:spPr bwMode="auto">
            <a:xfrm>
              <a:off x="3562869" y="6057999"/>
              <a:ext cx="381000" cy="36933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b="1" i="0" u="none" strike="noStrike" kern="1200" cap="none" spc="0" normalizeH="0" baseline="0" noProof="0" dirty="0">
                  <a:ln>
                    <a:noFill/>
                  </a:ln>
                  <a:solidFill>
                    <a:srgbClr val="FF0000"/>
                  </a:solidFill>
                  <a:effectLst/>
                  <a:uLnTx/>
                  <a:uFillTx/>
                  <a:latin typeface="Montserrat" panose="00000500000000000000"/>
                  <a:ea typeface="Arial Unicode MS" pitchFamily="34" charset="-128"/>
                  <a:cs typeface="Arial Unicode MS" pitchFamily="34" charset="-128"/>
                </a:rPr>
                <a:t>+</a:t>
              </a:r>
            </a:p>
          </p:txBody>
        </p:sp>
        <p:sp>
          <p:nvSpPr>
            <p:cNvPr id="47" name="Line 27"/>
            <p:cNvSpPr>
              <a:spLocks noChangeShapeType="1"/>
            </p:cNvSpPr>
            <p:nvPr/>
          </p:nvSpPr>
          <p:spPr bwMode="auto">
            <a:xfrm flipV="1">
              <a:off x="3145472" y="5939899"/>
              <a:ext cx="1068495" cy="125133"/>
            </a:xfrm>
            <a:prstGeom prst="line">
              <a:avLst/>
            </a:prstGeom>
            <a:noFill/>
            <a:ln w="19050">
              <a:solidFill>
                <a:srgbClr val="FF0000"/>
              </a:solidFill>
              <a:round/>
              <a:headEnd type="none" w="med" len="med"/>
              <a:tailEnd type="arrow" w="med" len="me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Montserrat" panose="00000500000000000000"/>
                <a:ea typeface="+mn-ea"/>
                <a:cs typeface="+mn-cs"/>
              </a:endParaRPr>
            </a:p>
          </p:txBody>
        </p:sp>
        <p:sp>
          <p:nvSpPr>
            <p:cNvPr id="48" name="Text Box 34"/>
            <p:cNvSpPr txBox="1">
              <a:spLocks noChangeArrowheads="1"/>
            </p:cNvSpPr>
            <p:nvPr/>
          </p:nvSpPr>
          <p:spPr bwMode="auto">
            <a:xfrm>
              <a:off x="3489219" y="5601357"/>
              <a:ext cx="381000" cy="36933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b="1" i="0" u="none" strike="noStrike" kern="1200" cap="none" spc="0" normalizeH="0" baseline="0" noProof="0" dirty="0">
                  <a:ln>
                    <a:noFill/>
                  </a:ln>
                  <a:solidFill>
                    <a:srgbClr val="FF0000"/>
                  </a:solidFill>
                  <a:effectLst/>
                  <a:uLnTx/>
                  <a:uFillTx/>
                  <a:latin typeface="Montserrat" panose="00000500000000000000"/>
                  <a:ea typeface="Arial Unicode MS" pitchFamily="34" charset="-128"/>
                  <a:cs typeface="Arial Unicode MS" pitchFamily="34" charset="-128"/>
                </a:rPr>
                <a:t>-</a:t>
              </a:r>
            </a:p>
          </p:txBody>
        </p:sp>
      </p:grpSp>
      <p:pic>
        <p:nvPicPr>
          <p:cNvPr id="6" name="Image 5" descr="Une image contenant Dent, sourire, personne, lèvre&#10;&#10;Description générée automatiquement">
            <a:extLst>
              <a:ext uri="{FF2B5EF4-FFF2-40B4-BE49-F238E27FC236}">
                <a16:creationId xmlns:a16="http://schemas.microsoft.com/office/drawing/2014/main" id="{762C1064-08B8-E73F-8E9A-93CA6569E710}"/>
              </a:ext>
            </a:extLst>
          </p:cNvPr>
          <p:cNvPicPr>
            <a:picLocks noChangeAspect="1"/>
          </p:cNvPicPr>
          <p:nvPr/>
        </p:nvPicPr>
        <p:blipFill>
          <a:blip r:embed="rId2"/>
          <a:stretch>
            <a:fillRect/>
          </a:stretch>
        </p:blipFill>
        <p:spPr>
          <a:xfrm>
            <a:off x="727009" y="4299094"/>
            <a:ext cx="3106973" cy="2071107"/>
          </a:xfrm>
          <a:prstGeom prst="rect">
            <a:avLst/>
          </a:prstGeom>
        </p:spPr>
      </p:pic>
      <p:sp>
        <p:nvSpPr>
          <p:cNvPr id="7" name="ZoneTexte 6">
            <a:extLst>
              <a:ext uri="{FF2B5EF4-FFF2-40B4-BE49-F238E27FC236}">
                <a16:creationId xmlns:a16="http://schemas.microsoft.com/office/drawing/2014/main" id="{50FF6715-2896-BCB9-47CF-F0C5344178F5}"/>
              </a:ext>
            </a:extLst>
          </p:cNvPr>
          <p:cNvSpPr txBox="1"/>
          <p:nvPr/>
        </p:nvSpPr>
        <p:spPr>
          <a:xfrm>
            <a:off x="1053696" y="6429520"/>
            <a:ext cx="2845253" cy="276999"/>
          </a:xfrm>
          <a:prstGeom prst="rect">
            <a:avLst/>
          </a:prstGeom>
          <a:noFill/>
        </p:spPr>
        <p:txBody>
          <a:bodyPr wrap="square">
            <a:spAutoFit/>
          </a:bodyPr>
          <a:lstStyle/>
          <a:p>
            <a:pPr algn="ctr"/>
            <a:r>
              <a:rPr lang="fr-FR" sz="1200" dirty="0" err="1">
                <a:latin typeface="Montserrat" panose="00000500000000000000" pitchFamily="2" charset="0"/>
              </a:rPr>
              <a:t>Credit</a:t>
            </a:r>
            <a:r>
              <a:rPr lang="fr-FR" sz="1200" dirty="0">
                <a:latin typeface="Montserrat" panose="00000500000000000000" pitchFamily="2" charset="0"/>
              </a:rPr>
              <a:t> </a:t>
            </a:r>
            <a:r>
              <a:rPr lang="fr-FR" sz="1200" dirty="0" err="1">
                <a:latin typeface="Montserrat" panose="00000500000000000000" pitchFamily="2" charset="0"/>
              </a:rPr>
              <a:t>Racool_studio</a:t>
            </a:r>
            <a:r>
              <a:rPr lang="fr-FR" sz="1200" dirty="0">
                <a:latin typeface="Montserrat" panose="00000500000000000000" pitchFamily="2" charset="0"/>
              </a:rPr>
              <a:t> on </a:t>
            </a:r>
            <a:r>
              <a:rPr lang="fr-FR" sz="1200" dirty="0" err="1">
                <a:latin typeface="Montserrat" panose="00000500000000000000" pitchFamily="2" charset="0"/>
                <a:hlinkClick r:id="rId3"/>
              </a:rPr>
              <a:t>freepik</a:t>
            </a:r>
            <a:endParaRPr lang="fr-FR" sz="1200" dirty="0">
              <a:latin typeface="Montserrat" panose="00000500000000000000" pitchFamily="2" charset="0"/>
            </a:endParaRPr>
          </a:p>
        </p:txBody>
      </p:sp>
    </p:spTree>
    <p:extLst>
      <p:ext uri="{BB962C8B-B14F-4D97-AF65-F5344CB8AC3E}">
        <p14:creationId xmlns:p14="http://schemas.microsoft.com/office/powerpoint/2010/main" val="2918222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2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07131" y="38314"/>
            <a:ext cx="11478409" cy="665002"/>
          </a:xfrm>
        </p:spPr>
        <p:txBody>
          <a:bodyPr/>
          <a:lstStyle/>
          <a:p>
            <a:r>
              <a:rPr lang="fr-FR" sz="3600" dirty="0" err="1"/>
              <a:t>Problems</a:t>
            </a:r>
            <a:r>
              <a:rPr lang="fr-FR" sz="3600" dirty="0"/>
              <a:t> </a:t>
            </a:r>
            <a:r>
              <a:rPr lang="fr-FR" sz="3600" b="0" dirty="0"/>
              <a:t>– building the </a:t>
            </a:r>
            <a:r>
              <a:rPr lang="fr-FR" sz="3600" b="0" dirty="0" err="1"/>
              <a:t>covered</a:t>
            </a:r>
            <a:r>
              <a:rPr lang="fr-FR" sz="3600" b="0" dirty="0"/>
              <a:t> </a:t>
            </a:r>
            <a:r>
              <a:rPr lang="fr-FR" sz="3600" b="0" dirty="0" err="1"/>
              <a:t>problems</a:t>
            </a:r>
            <a:r>
              <a:rPr lang="fr-FR" sz="3600" b="0" dirty="0"/>
              <a:t> </a:t>
            </a:r>
            <a:r>
              <a:rPr lang="fr-FR" sz="3600" b="0" dirty="0" err="1"/>
              <a:t>space</a:t>
            </a:r>
            <a:endParaRPr lang="fr-FR" sz="3600" dirty="0"/>
          </a:p>
        </p:txBody>
      </p:sp>
      <p:sp>
        <p:nvSpPr>
          <p:cNvPr id="4" name="Espace réservé du contenu 3"/>
          <p:cNvSpPr>
            <a:spLocks noGrp="1"/>
          </p:cNvSpPr>
          <p:nvPr>
            <p:ph idx="1"/>
          </p:nvPr>
        </p:nvSpPr>
        <p:spPr>
          <a:xfrm>
            <a:off x="407131" y="1234718"/>
            <a:ext cx="4588686" cy="3832044"/>
          </a:xfrm>
        </p:spPr>
        <p:txBody>
          <a:bodyPr/>
          <a:lstStyle/>
          <a:p>
            <a:pPr marL="457200" indent="-457200">
              <a:buAutoNum type="arabicParenR"/>
            </a:pPr>
            <a:r>
              <a:rPr lang="fr-FR" sz="1800" b="1" dirty="0" err="1">
                <a:solidFill>
                  <a:srgbClr val="0762C3"/>
                </a:solidFill>
              </a:rPr>
              <a:t>Paste</a:t>
            </a:r>
            <a:r>
              <a:rPr lang="fr-FR" sz="1800" dirty="0">
                <a:solidFill>
                  <a:srgbClr val="0762C3"/>
                </a:solidFill>
              </a:rPr>
              <a:t> </a:t>
            </a:r>
            <a:r>
              <a:rPr lang="fr-FR" sz="1800" dirty="0" err="1">
                <a:solidFill>
                  <a:srgbClr val="0762C3"/>
                </a:solidFill>
              </a:rPr>
              <a:t>here</a:t>
            </a:r>
            <a:r>
              <a:rPr lang="fr-FR" sz="1800" dirty="0">
                <a:solidFill>
                  <a:srgbClr val="0762C3"/>
                </a:solidFill>
              </a:rPr>
              <a:t> the graph </a:t>
            </a:r>
            <a:r>
              <a:rPr lang="fr-FR" sz="1800" dirty="0" err="1">
                <a:solidFill>
                  <a:srgbClr val="0762C3"/>
                </a:solidFill>
              </a:rPr>
              <a:t>resulting</a:t>
            </a:r>
            <a:r>
              <a:rPr lang="fr-FR" sz="1800" dirty="0">
                <a:solidFill>
                  <a:srgbClr val="0762C3"/>
                </a:solidFill>
              </a:rPr>
              <a:t> </a:t>
            </a:r>
            <a:r>
              <a:rPr lang="fr-FR" sz="1800" dirty="0" err="1">
                <a:solidFill>
                  <a:srgbClr val="0762C3"/>
                </a:solidFill>
              </a:rPr>
              <a:t>from</a:t>
            </a:r>
            <a:r>
              <a:rPr lang="fr-FR" sz="1800" dirty="0">
                <a:solidFill>
                  <a:srgbClr val="0762C3"/>
                </a:solidFill>
              </a:rPr>
              <a:t> the </a:t>
            </a:r>
            <a:r>
              <a:rPr lang="fr-FR" sz="1800" dirty="0" err="1">
                <a:solidFill>
                  <a:srgbClr val="0762C3"/>
                </a:solidFill>
              </a:rPr>
              <a:t>previous</a:t>
            </a:r>
            <a:r>
              <a:rPr lang="fr-FR" sz="1800" dirty="0">
                <a:solidFill>
                  <a:srgbClr val="0762C3"/>
                </a:solidFill>
              </a:rPr>
              <a:t> </a:t>
            </a:r>
            <a:r>
              <a:rPr lang="fr-FR" sz="1800" dirty="0" err="1">
                <a:solidFill>
                  <a:srgbClr val="0762C3"/>
                </a:solidFill>
              </a:rPr>
              <a:t>exercise</a:t>
            </a:r>
            <a:endParaRPr lang="fr-FR" sz="1800" dirty="0">
              <a:solidFill>
                <a:srgbClr val="0762C3"/>
              </a:solidFill>
            </a:endParaRPr>
          </a:p>
          <a:p>
            <a:pPr marL="457200" indent="-457200">
              <a:buAutoNum type="arabicParenR"/>
            </a:pPr>
            <a:r>
              <a:rPr lang="fr-FR" sz="1800" dirty="0" err="1">
                <a:solidFill>
                  <a:srgbClr val="0762C3"/>
                </a:solidFill>
              </a:rPr>
              <a:t>Consider</a:t>
            </a:r>
            <a:r>
              <a:rPr lang="fr-FR" sz="1800" dirty="0">
                <a:solidFill>
                  <a:srgbClr val="0762C3"/>
                </a:solidFill>
              </a:rPr>
              <a:t> the 6 </a:t>
            </a:r>
            <a:r>
              <a:rPr lang="fr-FR" sz="1800" dirty="0" err="1">
                <a:solidFill>
                  <a:srgbClr val="0762C3"/>
                </a:solidFill>
              </a:rPr>
              <a:t>existing</a:t>
            </a:r>
            <a:r>
              <a:rPr lang="fr-FR" sz="1800" dirty="0">
                <a:solidFill>
                  <a:srgbClr val="0762C3"/>
                </a:solidFill>
              </a:rPr>
              <a:t> solutions and </a:t>
            </a:r>
            <a:r>
              <a:rPr lang="fr-FR" sz="1800" b="1" dirty="0" err="1">
                <a:solidFill>
                  <a:srgbClr val="0762C3"/>
                </a:solidFill>
              </a:rPr>
              <a:t>represent</a:t>
            </a:r>
            <a:r>
              <a:rPr lang="fr-FR" sz="1800" dirty="0">
                <a:solidFill>
                  <a:srgbClr val="0762C3"/>
                </a:solidFill>
              </a:rPr>
              <a:t> the </a:t>
            </a:r>
            <a:r>
              <a:rPr lang="fr-FR" sz="1800" dirty="0" err="1">
                <a:solidFill>
                  <a:srgbClr val="0762C3"/>
                </a:solidFill>
              </a:rPr>
              <a:t>corresponding</a:t>
            </a:r>
            <a:r>
              <a:rPr lang="fr-FR" sz="1800" dirty="0">
                <a:solidFill>
                  <a:srgbClr val="0762C3"/>
                </a:solidFill>
              </a:rPr>
              <a:t> </a:t>
            </a:r>
            <a:r>
              <a:rPr lang="fr-FR" sz="1800" dirty="0" err="1">
                <a:solidFill>
                  <a:srgbClr val="0762C3"/>
                </a:solidFill>
              </a:rPr>
              <a:t>covered</a:t>
            </a:r>
            <a:r>
              <a:rPr lang="fr-FR" sz="1800" dirty="0">
                <a:solidFill>
                  <a:srgbClr val="0762C3"/>
                </a:solidFill>
              </a:rPr>
              <a:t> parts of the causal graph.</a:t>
            </a:r>
          </a:p>
          <a:p>
            <a:pPr marL="0" indent="0">
              <a:buNone/>
            </a:pPr>
            <a:endParaRPr lang="fr-FR" sz="1800" dirty="0">
              <a:solidFill>
                <a:srgbClr val="0762C3"/>
              </a:solidFill>
            </a:endParaRPr>
          </a:p>
        </p:txBody>
      </p:sp>
      <p:grpSp>
        <p:nvGrpSpPr>
          <p:cNvPr id="25" name="Groupe 24"/>
          <p:cNvGrpSpPr/>
          <p:nvPr/>
        </p:nvGrpSpPr>
        <p:grpSpPr>
          <a:xfrm>
            <a:off x="4938831" y="1979225"/>
            <a:ext cx="7486248" cy="4227511"/>
            <a:chOff x="1727141" y="1538289"/>
            <a:chExt cx="8553509" cy="4830198"/>
          </a:xfrm>
        </p:grpSpPr>
        <p:grpSp>
          <p:nvGrpSpPr>
            <p:cNvPr id="26" name="Groupe 25"/>
            <p:cNvGrpSpPr/>
            <p:nvPr/>
          </p:nvGrpSpPr>
          <p:grpSpPr>
            <a:xfrm>
              <a:off x="1727141" y="2213662"/>
              <a:ext cx="3232646" cy="4154825"/>
              <a:chOff x="1727141" y="2213662"/>
              <a:chExt cx="3232646" cy="4154825"/>
            </a:xfrm>
          </p:grpSpPr>
          <p:sp>
            <p:nvSpPr>
              <p:cNvPr id="37" name="Forme libre 36"/>
              <p:cNvSpPr/>
              <p:nvPr/>
            </p:nvSpPr>
            <p:spPr bwMode="auto">
              <a:xfrm>
                <a:off x="1727141" y="2213662"/>
                <a:ext cx="3232646" cy="4154825"/>
              </a:xfrm>
              <a:custGeom>
                <a:avLst/>
                <a:gdLst>
                  <a:gd name="connsiteX0" fmla="*/ 2044759 w 3232646"/>
                  <a:gd name="connsiteY0" fmla="*/ 440638 h 4154825"/>
                  <a:gd name="connsiteX1" fmla="*/ 3213159 w 3232646"/>
                  <a:gd name="connsiteY1" fmla="*/ 2574238 h 4154825"/>
                  <a:gd name="connsiteX2" fmla="*/ 1028759 w 3232646"/>
                  <a:gd name="connsiteY2" fmla="*/ 4123638 h 4154825"/>
                  <a:gd name="connsiteX3" fmla="*/ 59 w 3232646"/>
                  <a:gd name="connsiteY3" fmla="*/ 1151838 h 4154825"/>
                  <a:gd name="connsiteX4" fmla="*/ 1066859 w 3232646"/>
                  <a:gd name="connsiteY4" fmla="*/ 46938 h 4154825"/>
                  <a:gd name="connsiteX5" fmla="*/ 2044759 w 3232646"/>
                  <a:gd name="connsiteY5" fmla="*/ 440638 h 41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2646" h="4154825">
                    <a:moveTo>
                      <a:pt x="2044759" y="440638"/>
                    </a:moveTo>
                    <a:cubicBezTo>
                      <a:pt x="2402476" y="861855"/>
                      <a:pt x="3382492" y="1960405"/>
                      <a:pt x="3213159" y="2574238"/>
                    </a:cubicBezTo>
                    <a:cubicBezTo>
                      <a:pt x="3043826" y="3188071"/>
                      <a:pt x="1564276" y="4360705"/>
                      <a:pt x="1028759" y="4123638"/>
                    </a:cubicBezTo>
                    <a:cubicBezTo>
                      <a:pt x="493242" y="3886571"/>
                      <a:pt x="-6291" y="1831288"/>
                      <a:pt x="59" y="1151838"/>
                    </a:cubicBezTo>
                    <a:cubicBezTo>
                      <a:pt x="6409" y="472388"/>
                      <a:pt x="726076" y="163355"/>
                      <a:pt x="1066859" y="46938"/>
                    </a:cubicBezTo>
                    <a:cubicBezTo>
                      <a:pt x="1407642" y="-69479"/>
                      <a:pt x="1687042" y="19421"/>
                      <a:pt x="2044759" y="440638"/>
                    </a:cubicBezTo>
                    <a:close/>
                  </a:path>
                </a:pathLst>
              </a:custGeom>
              <a:solidFill>
                <a:srgbClr val="CC9900">
                  <a:lumMod val="20000"/>
                  <a:lumOff val="80000"/>
                </a:srgbClr>
              </a:solidFill>
              <a:ln w="28575" cap="flat" cmpd="sng" algn="ctr">
                <a:solidFill>
                  <a:srgbClr val="292929"/>
                </a:solidFill>
                <a:prstDash val="solid"/>
                <a:round/>
                <a:headEnd type="none" w="med" len="med"/>
                <a:tailEnd type="triangl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1" i="0" u="none" strike="noStrike" kern="0" cap="none" spc="0" normalizeH="0" baseline="0" noProof="0">
                  <a:ln w="18000">
                    <a:solidFill>
                      <a:srgbClr val="CCCC99">
                        <a:satMod val="140000"/>
                      </a:srgbClr>
                    </a:solidFill>
                    <a:prstDash val="solid"/>
                    <a:miter lim="800000"/>
                  </a:ln>
                  <a:solidFill>
                    <a:srgbClr val="292929"/>
                  </a:solidFill>
                  <a:effectLst>
                    <a:outerShdw blurRad="25500" dist="23000" dir="7020000" algn="tl">
                      <a:srgbClr val="000000">
                        <a:alpha val="50000"/>
                      </a:srgbClr>
                    </a:outerShdw>
                  </a:effectLst>
                  <a:uLnTx/>
                  <a:uFillTx/>
                  <a:latin typeface="Montserrat" panose="00000500000000000000"/>
                  <a:ea typeface="+mn-ea"/>
                  <a:cs typeface="+mn-cs"/>
                </a:endParaRPr>
              </a:p>
            </p:txBody>
          </p:sp>
          <p:sp>
            <p:nvSpPr>
              <p:cNvPr id="38" name="Text Box 7"/>
              <p:cNvSpPr txBox="1">
                <a:spLocks noChangeArrowheads="1"/>
              </p:cNvSpPr>
              <p:nvPr/>
            </p:nvSpPr>
            <p:spPr bwMode="auto">
              <a:xfrm>
                <a:off x="2160588" y="3443289"/>
                <a:ext cx="1219200"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Food</a:t>
                </a:r>
              </a:p>
            </p:txBody>
          </p:sp>
          <p:sp>
            <p:nvSpPr>
              <p:cNvPr id="39" name="Text Box 8"/>
              <p:cNvSpPr txBox="1">
                <a:spLocks noChangeArrowheads="1"/>
              </p:cNvSpPr>
              <p:nvPr/>
            </p:nvSpPr>
            <p:spPr bwMode="auto">
              <a:xfrm>
                <a:off x="2232025" y="2757488"/>
                <a:ext cx="1143000"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Cigarette</a:t>
                </a:r>
              </a:p>
            </p:txBody>
          </p:sp>
          <p:sp>
            <p:nvSpPr>
              <p:cNvPr id="40" name="Text Box 9"/>
              <p:cNvSpPr txBox="1">
                <a:spLocks noChangeArrowheads="1"/>
              </p:cNvSpPr>
              <p:nvPr/>
            </p:nvSpPr>
            <p:spPr bwMode="auto">
              <a:xfrm>
                <a:off x="3608388" y="4433888"/>
                <a:ext cx="1143000"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Bacteria</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41" name="Text Box 12"/>
              <p:cNvSpPr txBox="1">
                <a:spLocks noChangeArrowheads="1"/>
              </p:cNvSpPr>
              <p:nvPr/>
            </p:nvSpPr>
            <p:spPr bwMode="auto">
              <a:xfrm>
                <a:off x="2312988" y="5419726"/>
                <a:ext cx="1066801"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a:ln>
                      <a:noFill/>
                    </a:ln>
                    <a:solidFill>
                      <a:srgbClr val="292929"/>
                    </a:solidFill>
                    <a:effectLst/>
                    <a:uLnTx/>
                    <a:uFillTx/>
                    <a:latin typeface="Montserrat" panose="00000500000000000000"/>
                    <a:ea typeface="Arial Unicode MS" pitchFamily="34" charset="-128"/>
                    <a:cs typeface="Arial Unicode MS" pitchFamily="34" charset="-128"/>
                  </a:rPr>
                  <a:t>Age</a:t>
                </a:r>
              </a:p>
            </p:txBody>
          </p:sp>
        </p:grpSp>
        <p:grpSp>
          <p:nvGrpSpPr>
            <p:cNvPr id="27" name="Groupe 26"/>
            <p:cNvGrpSpPr/>
            <p:nvPr/>
          </p:nvGrpSpPr>
          <p:grpSpPr>
            <a:xfrm>
              <a:off x="4943475" y="1538289"/>
              <a:ext cx="5337175" cy="4752975"/>
              <a:chOff x="4943475" y="1538289"/>
              <a:chExt cx="5337175" cy="4752975"/>
            </a:xfrm>
          </p:grpSpPr>
          <p:sp>
            <p:nvSpPr>
              <p:cNvPr id="28" name="Forme libre 27"/>
              <p:cNvSpPr/>
              <p:nvPr/>
            </p:nvSpPr>
            <p:spPr bwMode="auto">
              <a:xfrm>
                <a:off x="4943475" y="1538289"/>
                <a:ext cx="5337175" cy="4752975"/>
              </a:xfrm>
              <a:custGeom>
                <a:avLst/>
                <a:gdLst>
                  <a:gd name="connsiteX0" fmla="*/ 1530439 w 5336147"/>
                  <a:gd name="connsiteY0" fmla="*/ 158839 h 4752305"/>
                  <a:gd name="connsiteX1" fmla="*/ 422856 w 5336147"/>
                  <a:gd name="connsiteY1" fmla="*/ 442175 h 4752305"/>
                  <a:gd name="connsiteX2" fmla="*/ 397099 w 5336147"/>
                  <a:gd name="connsiteY2" fmla="*/ 2811887 h 4752305"/>
                  <a:gd name="connsiteX3" fmla="*/ 719070 w 5336147"/>
                  <a:gd name="connsiteY3" fmla="*/ 4511899 h 4752305"/>
                  <a:gd name="connsiteX4" fmla="*/ 4711521 w 5336147"/>
                  <a:gd name="connsiteY4" fmla="*/ 4254321 h 4752305"/>
                  <a:gd name="connsiteX5" fmla="*/ 4466823 w 5336147"/>
                  <a:gd name="connsiteY5" fmla="*/ 2618704 h 4752305"/>
                  <a:gd name="connsiteX6" fmla="*/ 2406203 w 5336147"/>
                  <a:gd name="connsiteY6" fmla="*/ 455054 h 4752305"/>
                  <a:gd name="connsiteX7" fmla="*/ 1530439 w 5336147"/>
                  <a:gd name="connsiteY7" fmla="*/ 158839 h 47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6147" h="4752305">
                    <a:moveTo>
                      <a:pt x="1530439" y="158839"/>
                    </a:moveTo>
                    <a:cubicBezTo>
                      <a:pt x="1199881" y="156693"/>
                      <a:pt x="611746" y="0"/>
                      <a:pt x="422856" y="442175"/>
                    </a:cubicBezTo>
                    <a:cubicBezTo>
                      <a:pt x="233966" y="884350"/>
                      <a:pt x="347730" y="2133600"/>
                      <a:pt x="397099" y="2811887"/>
                    </a:cubicBezTo>
                    <a:cubicBezTo>
                      <a:pt x="446468" y="3490174"/>
                      <a:pt x="0" y="4271493"/>
                      <a:pt x="719070" y="4511899"/>
                    </a:cubicBezTo>
                    <a:cubicBezTo>
                      <a:pt x="1438140" y="4752305"/>
                      <a:pt x="4086896" y="4569854"/>
                      <a:pt x="4711521" y="4254321"/>
                    </a:cubicBezTo>
                    <a:cubicBezTo>
                      <a:pt x="5336147" y="3938789"/>
                      <a:pt x="4851043" y="3251915"/>
                      <a:pt x="4466823" y="2618704"/>
                    </a:cubicBezTo>
                    <a:cubicBezTo>
                      <a:pt x="4082603" y="1985493"/>
                      <a:pt x="2902040" y="869324"/>
                      <a:pt x="2406203" y="455054"/>
                    </a:cubicBezTo>
                    <a:cubicBezTo>
                      <a:pt x="1910366" y="40784"/>
                      <a:pt x="1860997" y="160986"/>
                      <a:pt x="1530439" y="158839"/>
                    </a:cubicBezTo>
                    <a:close/>
                  </a:path>
                </a:pathLst>
              </a:custGeom>
              <a:solidFill>
                <a:srgbClr val="CC9900">
                  <a:lumMod val="20000"/>
                  <a:lumOff val="80000"/>
                </a:srgbClr>
              </a:solidFill>
              <a:ln w="28575" cap="flat" cmpd="sng" algn="ctr">
                <a:solidFill>
                  <a:srgbClr val="292929"/>
                </a:solidFill>
                <a:prstDash val="solid"/>
                <a:round/>
                <a:headEnd type="none" w="med" len="med"/>
                <a:tailEnd type="triangl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1" i="0" u="none" strike="noStrike" kern="0" cap="none" spc="0" normalizeH="0" baseline="0" noProof="0">
                  <a:ln w="18000">
                    <a:solidFill>
                      <a:srgbClr val="CCCC99">
                        <a:satMod val="140000"/>
                      </a:srgbClr>
                    </a:solidFill>
                    <a:prstDash val="solid"/>
                    <a:miter lim="800000"/>
                  </a:ln>
                  <a:solidFill>
                    <a:srgbClr val="292929"/>
                  </a:solidFill>
                  <a:effectLst>
                    <a:outerShdw blurRad="25500" dist="23000" dir="7020000" algn="tl">
                      <a:srgbClr val="000000">
                        <a:alpha val="50000"/>
                      </a:srgbClr>
                    </a:outerShdw>
                  </a:effectLst>
                  <a:uLnTx/>
                  <a:uFillTx/>
                  <a:latin typeface="Montserrat" panose="00000500000000000000"/>
                  <a:ea typeface="+mn-ea"/>
                  <a:cs typeface="+mn-cs"/>
                </a:endParaRPr>
              </a:p>
            </p:txBody>
          </p:sp>
          <p:sp>
            <p:nvSpPr>
              <p:cNvPr id="29" name="Text Box 4"/>
              <p:cNvSpPr txBox="1">
                <a:spLocks noChangeArrowheads="1"/>
              </p:cNvSpPr>
              <p:nvPr/>
            </p:nvSpPr>
            <p:spPr bwMode="auto">
              <a:xfrm>
                <a:off x="7050088" y="3367088"/>
                <a:ext cx="1219201" cy="52748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Acidity</a:t>
                </a: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level</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0" name="Text Box 5"/>
              <p:cNvSpPr txBox="1">
                <a:spLocks noChangeArrowheads="1"/>
              </p:cNvSpPr>
              <p:nvPr/>
            </p:nvSpPr>
            <p:spPr bwMode="auto">
              <a:xfrm>
                <a:off x="5803900" y="2573339"/>
                <a:ext cx="1066801" cy="52748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Tartar</a:t>
                </a: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deposits</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1" name="Text Box 6"/>
              <p:cNvSpPr txBox="1">
                <a:spLocks noChangeArrowheads="1"/>
              </p:cNvSpPr>
              <p:nvPr/>
            </p:nvSpPr>
            <p:spPr bwMode="auto">
              <a:xfrm>
                <a:off x="8116888" y="4129088"/>
                <a:ext cx="1066801"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a:ln>
                      <a:noFill/>
                    </a:ln>
                    <a:solidFill>
                      <a:srgbClr val="292929"/>
                    </a:solidFill>
                    <a:effectLst/>
                    <a:uLnTx/>
                    <a:uFillTx/>
                    <a:latin typeface="Montserrat" panose="00000500000000000000"/>
                    <a:ea typeface="Arial Unicode MS" pitchFamily="34" charset="-128"/>
                    <a:cs typeface="Arial Unicode MS" pitchFamily="34" charset="-128"/>
                  </a:rPr>
                  <a:t>Caries</a:t>
                </a:r>
              </a:p>
            </p:txBody>
          </p:sp>
          <p:sp>
            <p:nvSpPr>
              <p:cNvPr id="32" name="Text Box 10"/>
              <p:cNvSpPr txBox="1">
                <a:spLocks noChangeArrowheads="1"/>
              </p:cNvSpPr>
              <p:nvPr/>
            </p:nvSpPr>
            <p:spPr bwMode="auto">
              <a:xfrm>
                <a:off x="7008813" y="4281488"/>
                <a:ext cx="1019176" cy="52748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Bad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breath</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3" name="Text Box 11"/>
              <p:cNvSpPr txBox="1">
                <a:spLocks noChangeArrowheads="1"/>
              </p:cNvSpPr>
              <p:nvPr/>
            </p:nvSpPr>
            <p:spPr bwMode="auto">
              <a:xfrm>
                <a:off x="5907089" y="3367088"/>
                <a:ext cx="1066801" cy="52748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Food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deposits</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4" name="Text Box 13"/>
              <p:cNvSpPr txBox="1">
                <a:spLocks noChangeArrowheads="1"/>
              </p:cNvSpPr>
              <p:nvPr/>
            </p:nvSpPr>
            <p:spPr bwMode="auto">
              <a:xfrm>
                <a:off x="5875338" y="5295902"/>
                <a:ext cx="1319212" cy="52748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Gum</a:t>
                </a: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receding</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5" name="Text Box 14"/>
              <p:cNvSpPr txBox="1">
                <a:spLocks noChangeArrowheads="1"/>
              </p:cNvSpPr>
              <p:nvPr/>
            </p:nvSpPr>
            <p:spPr bwMode="auto">
              <a:xfrm>
                <a:off x="5678488" y="1905467"/>
                <a:ext cx="1295400" cy="52748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Staining</a:t>
                </a:r>
                <a:r>
                  <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rPr>
                  <a:t> of </a:t>
                </a:r>
                <a:r>
                  <a:rPr kumimoji="0" lang="fr-FR" sz="1200" b="0" i="0" u="none" strike="noStrike" kern="0" cap="none" spc="0" normalizeH="0" baseline="0" noProof="0" dirty="0" err="1">
                    <a:ln>
                      <a:noFill/>
                    </a:ln>
                    <a:solidFill>
                      <a:srgbClr val="292929"/>
                    </a:solidFill>
                    <a:effectLst/>
                    <a:uLnTx/>
                    <a:uFillTx/>
                    <a:latin typeface="Montserrat" panose="00000500000000000000"/>
                    <a:ea typeface="Arial Unicode MS" pitchFamily="34" charset="-128"/>
                    <a:cs typeface="Arial Unicode MS" pitchFamily="34" charset="-128"/>
                  </a:rPr>
                  <a:t>teeth</a:t>
                </a:r>
                <a:endParaRPr kumimoji="0" lang="fr-FR" sz="1200" b="0" i="0" u="none" strike="noStrike" kern="0" cap="none" spc="0" normalizeH="0" baseline="0" noProof="0" dirty="0">
                  <a:ln>
                    <a:noFill/>
                  </a:ln>
                  <a:solidFill>
                    <a:srgbClr val="292929"/>
                  </a:solidFill>
                  <a:effectLst/>
                  <a:uLnTx/>
                  <a:uFillTx/>
                  <a:latin typeface="Montserrat" panose="00000500000000000000"/>
                  <a:ea typeface="Arial Unicode MS" pitchFamily="34" charset="-128"/>
                  <a:cs typeface="Arial Unicode MS" pitchFamily="34" charset="-128"/>
                </a:endParaRPr>
              </a:p>
            </p:txBody>
          </p:sp>
          <p:sp>
            <p:nvSpPr>
              <p:cNvPr id="36" name="Text Box 28"/>
              <p:cNvSpPr txBox="1">
                <a:spLocks noChangeArrowheads="1"/>
              </p:cNvSpPr>
              <p:nvPr/>
            </p:nvSpPr>
            <p:spPr bwMode="auto">
              <a:xfrm>
                <a:off x="8574088" y="5043488"/>
                <a:ext cx="1295400" cy="31648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0" u="none" strike="noStrike" kern="0" cap="none" spc="0" normalizeH="0" baseline="0" noProof="0">
                    <a:ln>
                      <a:noFill/>
                    </a:ln>
                    <a:solidFill>
                      <a:srgbClr val="292929"/>
                    </a:solidFill>
                    <a:effectLst/>
                    <a:uLnTx/>
                    <a:uFillTx/>
                    <a:latin typeface="Montserrat" panose="00000500000000000000"/>
                    <a:ea typeface="Arial Unicode MS" pitchFamily="34" charset="-128"/>
                    <a:cs typeface="Arial Unicode MS" pitchFamily="34" charset="-128"/>
                  </a:rPr>
                  <a:t>Infections</a:t>
                </a:r>
              </a:p>
            </p:txBody>
          </p:sp>
        </p:grpSp>
      </p:grpSp>
      <p:grpSp>
        <p:nvGrpSpPr>
          <p:cNvPr id="42" name="Groupe 41"/>
          <p:cNvGrpSpPr/>
          <p:nvPr/>
        </p:nvGrpSpPr>
        <p:grpSpPr>
          <a:xfrm>
            <a:off x="4632549" y="784424"/>
            <a:ext cx="6646400" cy="342548"/>
            <a:chOff x="950959" y="1942342"/>
            <a:chExt cx="6646400" cy="342548"/>
          </a:xfrm>
        </p:grpSpPr>
        <p:sp>
          <p:nvSpPr>
            <p:cNvPr id="43" name="ZoneTexte 43"/>
            <p:cNvSpPr txBox="1">
              <a:spLocks noChangeArrowheads="1"/>
            </p:cNvSpPr>
            <p:nvPr/>
          </p:nvSpPr>
          <p:spPr bwMode="auto">
            <a:xfrm>
              <a:off x="4033898" y="1946336"/>
              <a:ext cx="3563461" cy="33855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err="1">
                  <a:ln>
                    <a:noFill/>
                  </a:ln>
                  <a:solidFill>
                    <a:srgbClr val="292929"/>
                  </a:solidFill>
                  <a:effectLst/>
                  <a:uLnTx/>
                  <a:uFillTx/>
                  <a:latin typeface="Montserrat" panose="00000500000000000000"/>
                  <a:ea typeface="+mn-ea"/>
                  <a:cs typeface="+mn-cs"/>
                </a:rPr>
                <a:t>Problems</a:t>
              </a:r>
              <a:r>
                <a:rPr kumimoji="0" lang="fr-FR" sz="1600" b="1" i="0" u="none" strike="noStrike" kern="1200" cap="none" spc="0" normalizeH="0" baseline="0" noProof="0" dirty="0">
                  <a:ln>
                    <a:noFill/>
                  </a:ln>
                  <a:solidFill>
                    <a:srgbClr val="292929"/>
                  </a:solidFill>
                  <a:effectLst/>
                  <a:uLnTx/>
                  <a:uFillTx/>
                  <a:latin typeface="Montserrat" panose="00000500000000000000"/>
                  <a:ea typeface="+mn-ea"/>
                  <a:cs typeface="+mn-cs"/>
                </a:rPr>
                <a:t> and </a:t>
              </a:r>
              <a:r>
                <a:rPr kumimoji="0" lang="fr-FR" sz="1600" b="1" i="0" u="none" strike="noStrike" kern="1200" cap="none" spc="0" normalizeH="0" baseline="0" noProof="0" dirty="0" err="1">
                  <a:ln>
                    <a:noFill/>
                  </a:ln>
                  <a:solidFill>
                    <a:srgbClr val="292929"/>
                  </a:solidFill>
                  <a:effectLst/>
                  <a:uLnTx/>
                  <a:uFillTx/>
                  <a:latin typeface="Montserrat" panose="00000500000000000000"/>
                  <a:ea typeface="+mn-ea"/>
                  <a:cs typeface="+mn-cs"/>
                </a:rPr>
                <a:t>consequences</a:t>
              </a:r>
              <a:endParaRPr kumimoji="0" lang="fr-FR" sz="1600" b="1" i="0" u="none" strike="noStrike" kern="1200" cap="none" spc="0" normalizeH="0" baseline="0" noProof="0" dirty="0">
                <a:ln>
                  <a:noFill/>
                </a:ln>
                <a:solidFill>
                  <a:srgbClr val="292929"/>
                </a:solidFill>
                <a:effectLst/>
                <a:uLnTx/>
                <a:uFillTx/>
                <a:latin typeface="Montserrat" panose="00000500000000000000"/>
                <a:ea typeface="+mn-ea"/>
                <a:cs typeface="+mn-cs"/>
              </a:endParaRPr>
            </a:p>
          </p:txBody>
        </p:sp>
        <p:sp>
          <p:nvSpPr>
            <p:cNvPr id="44" name="ZoneTexte 43"/>
            <p:cNvSpPr txBox="1">
              <a:spLocks noChangeArrowheads="1"/>
            </p:cNvSpPr>
            <p:nvPr/>
          </p:nvSpPr>
          <p:spPr bwMode="auto">
            <a:xfrm>
              <a:off x="950959" y="1942342"/>
              <a:ext cx="2571750" cy="33855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292929"/>
                  </a:solidFill>
                  <a:effectLst/>
                  <a:uLnTx/>
                  <a:uFillTx/>
                  <a:latin typeface="Montserrat" panose="00000500000000000000"/>
                  <a:ea typeface="+mn-ea"/>
                  <a:cs typeface="+mn-cs"/>
                </a:rPr>
                <a:t>Causes</a:t>
              </a:r>
            </a:p>
          </p:txBody>
        </p:sp>
      </p:grpSp>
      <p:grpSp>
        <p:nvGrpSpPr>
          <p:cNvPr id="7" name="Groupe 6"/>
          <p:cNvGrpSpPr/>
          <p:nvPr/>
        </p:nvGrpSpPr>
        <p:grpSpPr>
          <a:xfrm>
            <a:off x="543490" y="3026418"/>
            <a:ext cx="3844023" cy="3634691"/>
            <a:chOff x="758836" y="2570328"/>
            <a:chExt cx="3844023" cy="3634691"/>
          </a:xfrm>
        </p:grpSpPr>
        <p:pic>
          <p:nvPicPr>
            <p:cNvPr id="51" name="Picture 2"/>
            <p:cNvPicPr>
              <a:picLocks noChangeAspect="1" noChangeArrowheads="1"/>
            </p:cNvPicPr>
            <p:nvPr/>
          </p:nvPicPr>
          <p:blipFill>
            <a:blip r:embed="rId2" cstate="print"/>
            <a:srcRect/>
            <a:stretch>
              <a:fillRect/>
            </a:stretch>
          </p:blipFill>
          <p:spPr bwMode="auto">
            <a:xfrm>
              <a:off x="794324" y="2589557"/>
              <a:ext cx="1115372" cy="947119"/>
            </a:xfrm>
            <a:prstGeom prst="rect">
              <a:avLst/>
            </a:prstGeom>
            <a:noFill/>
            <a:ln w="28575">
              <a:noFill/>
              <a:miter lim="800000"/>
              <a:headEnd/>
              <a:tailEnd/>
            </a:ln>
          </p:spPr>
        </p:pic>
        <p:pic>
          <p:nvPicPr>
            <p:cNvPr id="52" name="Picture 3"/>
            <p:cNvPicPr>
              <a:picLocks noChangeAspect="1" noChangeArrowheads="1"/>
            </p:cNvPicPr>
            <p:nvPr/>
          </p:nvPicPr>
          <p:blipFill>
            <a:blip r:embed="rId3" cstate="print"/>
            <a:srcRect/>
            <a:stretch>
              <a:fillRect/>
            </a:stretch>
          </p:blipFill>
          <p:spPr bwMode="auto">
            <a:xfrm>
              <a:off x="758836" y="3942555"/>
              <a:ext cx="1081479" cy="1700304"/>
            </a:xfrm>
            <a:prstGeom prst="rect">
              <a:avLst/>
            </a:prstGeom>
            <a:noFill/>
            <a:ln w="28575">
              <a:noFill/>
              <a:miter lim="800000"/>
              <a:headEnd/>
              <a:tailEnd/>
            </a:ln>
          </p:spPr>
        </p:pic>
        <p:pic>
          <p:nvPicPr>
            <p:cNvPr id="53" name="Picture 1"/>
            <p:cNvPicPr>
              <a:picLocks noChangeAspect="1" noChangeArrowheads="1"/>
            </p:cNvPicPr>
            <p:nvPr/>
          </p:nvPicPr>
          <p:blipFill>
            <a:blip r:embed="rId4" cstate="print"/>
            <a:srcRect/>
            <a:stretch>
              <a:fillRect/>
            </a:stretch>
          </p:blipFill>
          <p:spPr bwMode="auto">
            <a:xfrm>
              <a:off x="1992235" y="4091967"/>
              <a:ext cx="1056028" cy="1132296"/>
            </a:xfrm>
            <a:prstGeom prst="rect">
              <a:avLst/>
            </a:prstGeom>
            <a:noFill/>
            <a:ln w="28575">
              <a:noFill/>
              <a:miter lim="800000"/>
              <a:headEnd/>
              <a:tailEnd/>
            </a:ln>
          </p:spPr>
        </p:pic>
        <p:pic>
          <p:nvPicPr>
            <p:cNvPr id="54" name="Picture 2" descr="http://www.bium.univ-paris5.fr/sfhad/vol7/img/pt/09-033a.jpg"/>
            <p:cNvPicPr>
              <a:picLocks noChangeAspect="1" noChangeArrowheads="1"/>
            </p:cNvPicPr>
            <p:nvPr/>
          </p:nvPicPr>
          <p:blipFill>
            <a:blip r:embed="rId5" cstate="print"/>
            <a:srcRect/>
            <a:stretch>
              <a:fillRect/>
            </a:stretch>
          </p:blipFill>
          <p:spPr bwMode="auto">
            <a:xfrm>
              <a:off x="3406891" y="4120371"/>
              <a:ext cx="857272" cy="1400851"/>
            </a:xfrm>
            <a:prstGeom prst="rect">
              <a:avLst/>
            </a:prstGeom>
            <a:noFill/>
            <a:ln w="9525">
              <a:noFill/>
              <a:miter lim="800000"/>
              <a:headEnd/>
              <a:tailEnd/>
            </a:ln>
          </p:spPr>
        </p:pic>
        <p:pic>
          <p:nvPicPr>
            <p:cNvPr id="55" name="Picture 2" descr="http://3.bp.blogspot.com/_whxfPogGTrM/Ry4O7IOukJI/AAAAAAAAAC0/uwMvvy8AffI/s320/cure_dent2.png"/>
            <p:cNvPicPr>
              <a:picLocks noChangeAspect="1" noChangeArrowheads="1"/>
            </p:cNvPicPr>
            <p:nvPr/>
          </p:nvPicPr>
          <p:blipFill>
            <a:blip r:embed="rId6" cstate="print"/>
            <a:srcRect/>
            <a:stretch>
              <a:fillRect/>
            </a:stretch>
          </p:blipFill>
          <p:spPr bwMode="auto">
            <a:xfrm>
              <a:off x="1995232" y="2570328"/>
              <a:ext cx="1038120" cy="1115716"/>
            </a:xfrm>
            <a:prstGeom prst="rect">
              <a:avLst/>
            </a:prstGeom>
            <a:noFill/>
            <a:ln w="9525">
              <a:noFill/>
              <a:miter lim="800000"/>
              <a:headEnd/>
              <a:tailEnd/>
            </a:ln>
          </p:spPr>
        </p:pic>
        <p:pic>
          <p:nvPicPr>
            <p:cNvPr id="56" name="Picture 2" descr="http://farm1.static.flickr.com/192/509495525_b9bed7bb04.jpg"/>
            <p:cNvPicPr>
              <a:picLocks noChangeAspect="1" noChangeArrowheads="1"/>
            </p:cNvPicPr>
            <p:nvPr/>
          </p:nvPicPr>
          <p:blipFill>
            <a:blip r:embed="rId7" cstate="print"/>
            <a:srcRect/>
            <a:stretch>
              <a:fillRect/>
            </a:stretch>
          </p:blipFill>
          <p:spPr bwMode="auto">
            <a:xfrm>
              <a:off x="3301561" y="2588646"/>
              <a:ext cx="1115372" cy="975950"/>
            </a:xfrm>
            <a:prstGeom prst="rect">
              <a:avLst/>
            </a:prstGeom>
            <a:noFill/>
            <a:ln w="9525">
              <a:noFill/>
              <a:miter lim="800000"/>
              <a:headEnd/>
              <a:tailEnd/>
            </a:ln>
          </p:spPr>
        </p:pic>
        <p:sp>
          <p:nvSpPr>
            <p:cNvPr id="6" name="ZoneTexte 5"/>
            <p:cNvSpPr txBox="1"/>
            <p:nvPr/>
          </p:nvSpPr>
          <p:spPr>
            <a:xfrm>
              <a:off x="798960" y="3546050"/>
              <a:ext cx="10583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Toothpaste</a:t>
              </a:r>
              <a:endPar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sp>
          <p:nvSpPr>
            <p:cNvPr id="57" name="ZoneTexte 56"/>
            <p:cNvSpPr txBox="1"/>
            <p:nvPr/>
          </p:nvSpPr>
          <p:spPr>
            <a:xfrm>
              <a:off x="782442" y="5558688"/>
              <a:ext cx="10900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Anti-</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scale</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abrasive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paste</a:t>
              </a:r>
              <a:endPar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sp>
          <p:nvSpPr>
            <p:cNvPr id="60" name="ZoneTexte 59"/>
            <p:cNvSpPr txBox="1"/>
            <p:nvPr/>
          </p:nvSpPr>
          <p:spPr>
            <a:xfrm>
              <a:off x="1659980" y="5274852"/>
              <a:ext cx="17611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Disinfectant</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mouthwash</a:t>
              </a:r>
              <a:endPar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sp>
          <p:nvSpPr>
            <p:cNvPr id="61" name="ZoneTexte 60"/>
            <p:cNvSpPr txBox="1"/>
            <p:nvPr/>
          </p:nvSpPr>
          <p:spPr>
            <a:xfrm>
              <a:off x="3038007" y="5531969"/>
              <a:ext cx="15648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Fluorinated</a:t>
              </a: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 water</a:t>
              </a:r>
            </a:p>
          </p:txBody>
        </p:sp>
        <p:sp>
          <p:nvSpPr>
            <p:cNvPr id="62" name="ZoneTexte 61"/>
            <p:cNvSpPr txBox="1"/>
            <p:nvPr/>
          </p:nvSpPr>
          <p:spPr>
            <a:xfrm>
              <a:off x="3314385" y="3580311"/>
              <a:ext cx="108555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rPr>
                <a:t>Dental </a:t>
              </a: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floss</a:t>
              </a:r>
              <a:endPar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sp>
          <p:nvSpPr>
            <p:cNvPr id="63" name="ZoneTexte 62"/>
            <p:cNvSpPr txBox="1"/>
            <p:nvPr/>
          </p:nvSpPr>
          <p:spPr>
            <a:xfrm>
              <a:off x="2047182" y="3596412"/>
              <a:ext cx="95731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Montserrat" panose="00000500000000000000"/>
                  <a:ea typeface="+mn-ea"/>
                  <a:cs typeface="+mn-cs"/>
                </a:rPr>
                <a:t>Toothpick</a:t>
              </a:r>
              <a:endParaRPr kumimoji="0" lang="fr-FR" sz="1200" b="0" i="0" u="none" strike="noStrike" kern="1200" cap="none" spc="0" normalizeH="0" baseline="0" noProof="0" dirty="0">
                <a:ln>
                  <a:noFill/>
                </a:ln>
                <a:solidFill>
                  <a:prstClr val="black"/>
                </a:solidFill>
                <a:effectLst/>
                <a:uLnTx/>
                <a:uFillTx/>
                <a:latin typeface="Montserrat" panose="00000500000000000000"/>
                <a:ea typeface="+mn-ea"/>
                <a:cs typeface="+mn-cs"/>
              </a:endParaRPr>
            </a:p>
          </p:txBody>
        </p:sp>
      </p:grpSp>
      <p:sp>
        <p:nvSpPr>
          <p:cNvPr id="64" name="Ellipse 63"/>
          <p:cNvSpPr/>
          <p:nvPr/>
        </p:nvSpPr>
        <p:spPr bwMode="auto">
          <a:xfrm rot="502992">
            <a:off x="6380329" y="3788514"/>
            <a:ext cx="4893281" cy="681429"/>
          </a:xfrm>
          <a:prstGeom prst="ellipse">
            <a:avLst/>
          </a:prstGeom>
          <a:solidFill>
            <a:schemeClr val="accent1">
              <a:alpha val="27000"/>
            </a:schemeClr>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srgbClr val="292929"/>
              </a:solidFill>
              <a:effectLst/>
              <a:uLnTx/>
              <a:uFillTx/>
              <a:latin typeface="Calibri" panose="020F0502020204030204"/>
              <a:ea typeface="+mn-ea"/>
              <a:cs typeface="+mn-cs"/>
            </a:endParaRPr>
          </a:p>
        </p:txBody>
      </p:sp>
      <p:pic>
        <p:nvPicPr>
          <p:cNvPr id="65" name="Picture 2" descr="http://www.bium.univ-paris5.fr/sfhad/vol7/img/pt/09-033a.jpg"/>
          <p:cNvPicPr>
            <a:picLocks noChangeAspect="1" noChangeArrowheads="1"/>
          </p:cNvPicPr>
          <p:nvPr/>
        </p:nvPicPr>
        <p:blipFill>
          <a:blip r:embed="rId5" cstate="print"/>
          <a:srcRect/>
          <a:stretch>
            <a:fillRect/>
          </a:stretch>
        </p:blipFill>
        <p:spPr bwMode="auto">
          <a:xfrm>
            <a:off x="11524245" y="1954733"/>
            <a:ext cx="392059" cy="640656"/>
          </a:xfrm>
          <a:prstGeom prst="rect">
            <a:avLst/>
          </a:prstGeom>
          <a:noFill/>
          <a:ln w="9525">
            <a:noFill/>
            <a:miter lim="800000"/>
            <a:headEnd/>
            <a:tailEnd/>
          </a:ln>
        </p:spPr>
      </p:pic>
      <p:cxnSp>
        <p:nvCxnSpPr>
          <p:cNvPr id="66" name="Connecteur droit 65"/>
          <p:cNvCxnSpPr>
            <a:endCxn id="65" idx="1"/>
          </p:cNvCxnSpPr>
          <p:nvPr/>
        </p:nvCxnSpPr>
        <p:spPr bwMode="auto">
          <a:xfrm flipV="1">
            <a:off x="10732156" y="2275061"/>
            <a:ext cx="792088" cy="329084"/>
          </a:xfrm>
          <a:prstGeom prst="line">
            <a:avLst/>
          </a:prstGeom>
          <a:solidFill>
            <a:schemeClr val="accent1"/>
          </a:solidFill>
          <a:ln w="12700" cap="flat" cmpd="sng" algn="ctr">
            <a:solidFill>
              <a:srgbClr val="FF0000"/>
            </a:solidFill>
            <a:prstDash val="sysDash"/>
            <a:round/>
            <a:headEnd type="none" w="med" len="med"/>
            <a:tailEnd type="none" w="med" len="med"/>
          </a:ln>
          <a:effectLst/>
        </p:spPr>
      </p:cxnSp>
      <p:pic>
        <p:nvPicPr>
          <p:cNvPr id="45" name="Image 44"/>
          <p:cNvPicPr>
            <a:picLocks noChangeAspect="1"/>
          </p:cNvPicPr>
          <p:nvPr/>
        </p:nvPicPr>
        <p:blipFill>
          <a:blip r:embed="rId8"/>
          <a:stretch>
            <a:fillRect/>
          </a:stretch>
        </p:blipFill>
        <p:spPr>
          <a:xfrm>
            <a:off x="6356797" y="1192693"/>
            <a:ext cx="1498372" cy="1068570"/>
          </a:xfrm>
          <a:prstGeom prst="rect">
            <a:avLst/>
          </a:prstGeom>
        </p:spPr>
      </p:pic>
      <p:sp>
        <p:nvSpPr>
          <p:cNvPr id="5" name="Forme libre 4"/>
          <p:cNvSpPr/>
          <p:nvPr/>
        </p:nvSpPr>
        <p:spPr>
          <a:xfrm>
            <a:off x="8371353" y="2192547"/>
            <a:ext cx="2322439" cy="2148066"/>
          </a:xfrm>
          <a:custGeom>
            <a:avLst/>
            <a:gdLst>
              <a:gd name="connsiteX0" fmla="*/ 281759 w 2322439"/>
              <a:gd name="connsiteY0" fmla="*/ 1253297 h 2148066"/>
              <a:gd name="connsiteX1" fmla="*/ 31502 w 2322439"/>
              <a:gd name="connsiteY1" fmla="*/ 223394 h 2148066"/>
              <a:gd name="connsiteX2" fmla="*/ 1099906 w 2322439"/>
              <a:gd name="connsiteY2" fmla="*/ 98266 h 2148066"/>
              <a:gd name="connsiteX3" fmla="*/ 1167283 w 2322439"/>
              <a:gd name="connsiteY3" fmla="*/ 1407301 h 2148066"/>
              <a:gd name="connsiteX4" fmla="*/ 1821801 w 2322439"/>
              <a:gd name="connsiteY4" fmla="*/ 1359175 h 2148066"/>
              <a:gd name="connsiteX5" fmla="*/ 2322314 w 2322439"/>
              <a:gd name="connsiteY5" fmla="*/ 1628682 h 2148066"/>
              <a:gd name="connsiteX6" fmla="*/ 1850676 w 2322439"/>
              <a:gd name="connsiteY6" fmla="*/ 2042569 h 2148066"/>
              <a:gd name="connsiteX7" fmla="*/ 262508 w 2322439"/>
              <a:gd name="connsiteY7" fmla="*/ 2081070 h 2148066"/>
              <a:gd name="connsiteX8" fmla="*/ 281759 w 2322439"/>
              <a:gd name="connsiteY8" fmla="*/ 1253297 h 214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2439" h="2148066">
                <a:moveTo>
                  <a:pt x="281759" y="1253297"/>
                </a:moveTo>
                <a:cubicBezTo>
                  <a:pt x="243258" y="943684"/>
                  <a:pt x="-104856" y="415899"/>
                  <a:pt x="31502" y="223394"/>
                </a:cubicBezTo>
                <a:cubicBezTo>
                  <a:pt x="167860" y="30889"/>
                  <a:pt x="910609" y="-99052"/>
                  <a:pt x="1099906" y="98266"/>
                </a:cubicBezTo>
                <a:cubicBezTo>
                  <a:pt x="1289203" y="295584"/>
                  <a:pt x="1046967" y="1197150"/>
                  <a:pt x="1167283" y="1407301"/>
                </a:cubicBezTo>
                <a:cubicBezTo>
                  <a:pt x="1287599" y="1617452"/>
                  <a:pt x="1629296" y="1322278"/>
                  <a:pt x="1821801" y="1359175"/>
                </a:cubicBezTo>
                <a:cubicBezTo>
                  <a:pt x="2014306" y="1396072"/>
                  <a:pt x="2317502" y="1514783"/>
                  <a:pt x="2322314" y="1628682"/>
                </a:cubicBezTo>
                <a:cubicBezTo>
                  <a:pt x="2327126" y="1742581"/>
                  <a:pt x="2193977" y="1967171"/>
                  <a:pt x="1850676" y="2042569"/>
                </a:cubicBezTo>
                <a:cubicBezTo>
                  <a:pt x="1507375" y="2117967"/>
                  <a:pt x="528807" y="2215824"/>
                  <a:pt x="262508" y="2081070"/>
                </a:cubicBezTo>
                <a:cubicBezTo>
                  <a:pt x="-3791" y="1946316"/>
                  <a:pt x="320260" y="1562910"/>
                  <a:pt x="281759" y="1253297"/>
                </a:cubicBezTo>
                <a:close/>
              </a:path>
            </a:pathLst>
          </a:custGeom>
          <a:solidFill>
            <a:schemeClr val="accent1">
              <a:alpha val="27000"/>
            </a:schemeClr>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srgbClr val="292929"/>
              </a:solidFill>
              <a:effectLst/>
              <a:uLnTx/>
              <a:uFillTx/>
              <a:latin typeface="Calibri" panose="020F0502020204030204"/>
              <a:ea typeface="+mn-ea"/>
              <a:cs typeface="+mn-cs"/>
            </a:endParaRPr>
          </a:p>
        </p:txBody>
      </p:sp>
      <p:pic>
        <p:nvPicPr>
          <p:cNvPr id="46" name="Picture 2" descr="http://farm1.static.flickr.com/192/509495525_b9bed7bb04.jpg"/>
          <p:cNvPicPr>
            <a:picLocks noChangeAspect="1" noChangeArrowheads="1"/>
          </p:cNvPicPr>
          <p:nvPr/>
        </p:nvPicPr>
        <p:blipFill>
          <a:blip r:embed="rId7" cstate="print"/>
          <a:srcRect/>
          <a:stretch>
            <a:fillRect/>
          </a:stretch>
        </p:blipFill>
        <p:spPr bwMode="auto">
          <a:xfrm>
            <a:off x="8795849" y="1260163"/>
            <a:ext cx="644756" cy="564161"/>
          </a:xfrm>
          <a:prstGeom prst="rect">
            <a:avLst/>
          </a:prstGeom>
          <a:noFill/>
          <a:ln w="9525">
            <a:noFill/>
            <a:miter lim="800000"/>
            <a:headEnd/>
            <a:tailEnd/>
          </a:ln>
        </p:spPr>
      </p:pic>
      <p:cxnSp>
        <p:nvCxnSpPr>
          <p:cNvPr id="47" name="Connecteur droit 46"/>
          <p:cNvCxnSpPr>
            <a:endCxn id="46" idx="2"/>
          </p:cNvCxnSpPr>
          <p:nvPr/>
        </p:nvCxnSpPr>
        <p:spPr bwMode="auto">
          <a:xfrm flipV="1">
            <a:off x="8807527" y="1824324"/>
            <a:ext cx="310700" cy="398168"/>
          </a:xfrm>
          <a:prstGeom prst="line">
            <a:avLst/>
          </a:prstGeom>
          <a:solidFill>
            <a:schemeClr val="accent1"/>
          </a:solidFill>
          <a:ln w="12700" cap="flat" cmpd="sng" algn="ctr">
            <a:solidFill>
              <a:srgbClr val="FF0000"/>
            </a:solidFill>
            <a:prstDash val="sysDash"/>
            <a:round/>
            <a:headEnd type="none" w="med" len="med"/>
            <a:tailEnd type="none" w="med" len="med"/>
          </a:ln>
          <a:effectLst/>
        </p:spPr>
      </p:cxnSp>
      <p:cxnSp>
        <p:nvCxnSpPr>
          <p:cNvPr id="48" name="Connecteur droit 47"/>
          <p:cNvCxnSpPr>
            <a:endCxn id="5" idx="1"/>
          </p:cNvCxnSpPr>
          <p:nvPr/>
        </p:nvCxnSpPr>
        <p:spPr bwMode="auto">
          <a:xfrm>
            <a:off x="7553893" y="2233000"/>
            <a:ext cx="848962" cy="182941"/>
          </a:xfrm>
          <a:prstGeom prst="line">
            <a:avLst/>
          </a:prstGeom>
          <a:solidFill>
            <a:schemeClr val="accent1"/>
          </a:solidFill>
          <a:ln w="12700" cap="flat" cmpd="sng" algn="ctr">
            <a:solidFill>
              <a:schemeClr val="tx1"/>
            </a:solidFill>
            <a:prstDash val="sysDash"/>
            <a:round/>
            <a:headEnd type="none" w="med" len="med"/>
            <a:tailEnd type="arrow" w="med" len="med"/>
          </a:ln>
          <a:effectLst/>
        </p:spPr>
      </p:cxnSp>
      <p:cxnSp>
        <p:nvCxnSpPr>
          <p:cNvPr id="9" name="Connecteur droit avec flèche 8"/>
          <p:cNvCxnSpPr>
            <a:stCxn id="40" idx="3"/>
          </p:cNvCxnSpPr>
          <p:nvPr/>
        </p:nvCxnSpPr>
        <p:spPr>
          <a:xfrm flipV="1">
            <a:off x="7585729" y="4398645"/>
            <a:ext cx="3078956" cy="2533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6286580" y="3785064"/>
            <a:ext cx="4331668" cy="6006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750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p:cNvGrpSpPr/>
          <p:nvPr/>
        </p:nvGrpSpPr>
        <p:grpSpPr>
          <a:xfrm>
            <a:off x="3071703" y="3133190"/>
            <a:ext cx="5034959" cy="3616074"/>
            <a:chOff x="2964295" y="3107237"/>
            <a:chExt cx="9205709" cy="3701152"/>
          </a:xfrm>
        </p:grpSpPr>
        <p:pic>
          <p:nvPicPr>
            <p:cNvPr id="22" name="Image 21"/>
            <p:cNvPicPr/>
            <p:nvPr/>
          </p:nvPicPr>
          <p:blipFill>
            <a:blip r:embed="rId3">
              <a:extLst>
                <a:ext uri="{28A0092B-C50C-407E-A947-70E740481C1C}">
                  <a14:useLocalDpi xmlns:a14="http://schemas.microsoft.com/office/drawing/2010/main" val="0"/>
                </a:ext>
              </a:extLst>
            </a:blip>
            <a:srcRect/>
            <a:stretch>
              <a:fillRect/>
            </a:stretch>
          </p:blipFill>
          <p:spPr bwMode="auto">
            <a:xfrm>
              <a:off x="2964295" y="3107237"/>
              <a:ext cx="6045414" cy="3701152"/>
            </a:xfrm>
            <a:prstGeom prst="rect">
              <a:avLst/>
            </a:prstGeom>
            <a:noFill/>
          </p:spPr>
        </p:pic>
        <p:pic>
          <p:nvPicPr>
            <p:cNvPr id="23" name="Image 22"/>
            <p:cNvPicPr/>
            <p:nvPr/>
          </p:nvPicPr>
          <p:blipFill rotWithShape="1">
            <a:blip r:embed="rId3">
              <a:extLst>
                <a:ext uri="{28A0092B-C50C-407E-A947-70E740481C1C}">
                  <a14:useLocalDpi xmlns:a14="http://schemas.microsoft.com/office/drawing/2010/main" val="0"/>
                </a:ext>
              </a:extLst>
            </a:blip>
            <a:srcRect r="43737"/>
            <a:stretch/>
          </p:blipFill>
          <p:spPr bwMode="auto">
            <a:xfrm>
              <a:off x="8768679" y="3107237"/>
              <a:ext cx="3401325" cy="3701152"/>
            </a:xfrm>
            <a:prstGeom prst="rect">
              <a:avLst/>
            </a:prstGeom>
            <a:noFill/>
          </p:spPr>
        </p:pic>
      </p:grpSp>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203200" y="113097"/>
            <a:ext cx="8724899" cy="576705"/>
          </a:xfrm>
        </p:spPr>
        <p:txBody>
          <a:bodyPr/>
          <a:lstStyle/>
          <a:p>
            <a:r>
              <a:rPr lang="fr-FR" dirty="0"/>
              <a:t>RID </a:t>
            </a:r>
            <a:r>
              <a:rPr lang="fr-FR" dirty="0" err="1"/>
              <a:t>creativity</a:t>
            </a:r>
            <a:r>
              <a:rPr lang="fr-FR" dirty="0"/>
              <a:t> </a:t>
            </a:r>
            <a:r>
              <a:rPr lang="fr-FR" dirty="0" err="1"/>
              <a:t>tool</a:t>
            </a:r>
            <a:r>
              <a:rPr lang="fr-FR" dirty="0"/>
              <a:t> – </a:t>
            </a:r>
            <a:r>
              <a:rPr lang="fr-FR" sz="3200" b="0" dirty="0" err="1"/>
              <a:t>Generate</a:t>
            </a:r>
            <a:r>
              <a:rPr lang="fr-FR" sz="3200" b="0" dirty="0"/>
              <a:t> </a:t>
            </a:r>
            <a:r>
              <a:rPr lang="fr-FR" sz="3200" b="0" dirty="0" err="1"/>
              <a:t>ideas</a:t>
            </a:r>
            <a:endParaRPr lang="fr-FR" b="0" dirty="0"/>
          </a:p>
        </p:txBody>
      </p:sp>
      <p:sp>
        <p:nvSpPr>
          <p:cNvPr id="5" name="Espace réservé du contenu 3"/>
          <p:cNvSpPr>
            <a:spLocks noGrp="1"/>
          </p:cNvSpPr>
          <p:nvPr>
            <p:ph idx="1"/>
          </p:nvPr>
        </p:nvSpPr>
        <p:spPr>
          <a:xfrm>
            <a:off x="8425977" y="4131871"/>
            <a:ext cx="3594810" cy="1980645"/>
          </a:xfrm>
        </p:spPr>
        <p:txBody>
          <a:bodyPr/>
          <a:lstStyle/>
          <a:p>
            <a:pPr marL="342900" indent="-342900">
              <a:buFont typeface="+mj-lt"/>
              <a:buAutoNum type="arabicPeriod"/>
            </a:pPr>
            <a:r>
              <a:rPr lang="fr-FR" sz="1600" b="1" dirty="0">
                <a:solidFill>
                  <a:srgbClr val="0070C0"/>
                </a:solidFill>
              </a:rPr>
              <a:t>Download</a:t>
            </a:r>
            <a:r>
              <a:rPr lang="fr-FR" sz="1600" dirty="0">
                <a:solidFill>
                  <a:srgbClr val="0070C0"/>
                </a:solidFill>
              </a:rPr>
              <a:t> the Excel version of « </a:t>
            </a:r>
            <a:r>
              <a:rPr lang="fr-FR" sz="1600" i="1" dirty="0">
                <a:solidFill>
                  <a:srgbClr val="0070C0"/>
                </a:solidFill>
              </a:rPr>
              <a:t>RID </a:t>
            </a:r>
            <a:r>
              <a:rPr lang="fr-FR" sz="1600" i="1" dirty="0" err="1">
                <a:solidFill>
                  <a:srgbClr val="0070C0"/>
                </a:solidFill>
              </a:rPr>
              <a:t>creativity</a:t>
            </a:r>
            <a:r>
              <a:rPr lang="fr-FR" sz="1600" i="1" dirty="0">
                <a:solidFill>
                  <a:srgbClr val="0070C0"/>
                </a:solidFill>
              </a:rPr>
              <a:t> </a:t>
            </a:r>
            <a:r>
              <a:rPr lang="fr-FR" sz="1600" i="1" dirty="0" err="1">
                <a:solidFill>
                  <a:srgbClr val="0070C0"/>
                </a:solidFill>
              </a:rPr>
              <a:t>tool</a:t>
            </a:r>
            <a:r>
              <a:rPr lang="fr-FR" sz="1600" dirty="0">
                <a:solidFill>
                  <a:srgbClr val="0070C0"/>
                </a:solidFill>
              </a:rPr>
              <a:t> » </a:t>
            </a:r>
            <a:r>
              <a:rPr lang="fr-FR" sz="1600" dirty="0" err="1">
                <a:solidFill>
                  <a:srgbClr val="0070C0"/>
                </a:solidFill>
              </a:rPr>
              <a:t>from</a:t>
            </a:r>
            <a:r>
              <a:rPr lang="fr-FR" sz="1600" dirty="0">
                <a:solidFill>
                  <a:srgbClr val="0070C0"/>
                </a:solidFill>
              </a:rPr>
              <a:t> </a:t>
            </a:r>
            <a:r>
              <a:rPr lang="fr-FR" sz="1600" dirty="0">
                <a:solidFill>
                  <a:srgbClr val="0070C0"/>
                </a:solidFill>
                <a:hlinkClick r:id="rId4"/>
              </a:rPr>
              <a:t>https://doi.org/10.5281/zenodo.10510153</a:t>
            </a:r>
            <a:r>
              <a:rPr lang="fr-FR" sz="1600" dirty="0">
                <a:solidFill>
                  <a:srgbClr val="0070C0"/>
                </a:solidFill>
              </a:rPr>
              <a:t> </a:t>
            </a:r>
          </a:p>
          <a:p>
            <a:pPr marL="342900" indent="-342900">
              <a:buFont typeface="+mj-lt"/>
              <a:buAutoNum type="arabicPeriod"/>
            </a:pPr>
            <a:r>
              <a:rPr lang="fr-FR" sz="1600" b="1" dirty="0" err="1">
                <a:solidFill>
                  <a:srgbClr val="0070C0"/>
                </a:solidFill>
              </a:rPr>
              <a:t>Extend</a:t>
            </a:r>
            <a:r>
              <a:rPr lang="fr-FR" sz="1600" dirty="0">
                <a:solidFill>
                  <a:srgbClr val="0070C0"/>
                </a:solidFill>
              </a:rPr>
              <a:t> as </a:t>
            </a:r>
            <a:r>
              <a:rPr lang="fr-FR" sz="1600" dirty="0" err="1">
                <a:solidFill>
                  <a:srgbClr val="0070C0"/>
                </a:solidFill>
              </a:rPr>
              <a:t>much</a:t>
            </a:r>
            <a:r>
              <a:rPr lang="fr-FR" sz="1600" dirty="0">
                <a:solidFill>
                  <a:srgbClr val="0070C0"/>
                </a:solidFill>
              </a:rPr>
              <a:t> as </a:t>
            </a:r>
            <a:r>
              <a:rPr lang="fr-FR" sz="1600" dirty="0" err="1">
                <a:solidFill>
                  <a:srgbClr val="0070C0"/>
                </a:solidFill>
              </a:rPr>
              <a:t>you</a:t>
            </a:r>
            <a:r>
              <a:rPr lang="fr-FR" sz="1600" dirty="0">
                <a:solidFill>
                  <a:srgbClr val="0070C0"/>
                </a:solidFill>
              </a:rPr>
              <a:t> can the </a:t>
            </a:r>
            <a:r>
              <a:rPr lang="fr-FR" sz="1600" dirty="0" err="1">
                <a:solidFill>
                  <a:srgbClr val="0070C0"/>
                </a:solidFill>
              </a:rPr>
              <a:t>example</a:t>
            </a:r>
            <a:r>
              <a:rPr lang="fr-FR" sz="1600" dirty="0">
                <a:solidFill>
                  <a:srgbClr val="0070C0"/>
                </a:solidFill>
              </a:rPr>
              <a:t> (</a:t>
            </a:r>
            <a:r>
              <a:rPr lang="fr-FR" sz="1600" dirty="0" err="1">
                <a:solidFill>
                  <a:srgbClr val="0070C0"/>
                </a:solidFill>
              </a:rPr>
              <a:t>quantity</a:t>
            </a:r>
            <a:r>
              <a:rPr lang="fr-FR" sz="1600" dirty="0">
                <a:solidFill>
                  <a:srgbClr val="0070C0"/>
                </a:solidFill>
              </a:rPr>
              <a:t> and </a:t>
            </a:r>
            <a:r>
              <a:rPr lang="fr-FR" sz="1600" dirty="0" err="1">
                <a:solidFill>
                  <a:srgbClr val="0070C0"/>
                </a:solidFill>
              </a:rPr>
              <a:t>quality</a:t>
            </a:r>
            <a:r>
              <a:rPr lang="fr-FR" sz="1600" dirty="0">
                <a:solidFill>
                  <a:srgbClr val="0070C0"/>
                </a:solidFill>
              </a:rPr>
              <a:t> of </a:t>
            </a:r>
            <a:r>
              <a:rPr lang="fr-FR" sz="1600" dirty="0" err="1">
                <a:solidFill>
                  <a:srgbClr val="0070C0"/>
                </a:solidFill>
              </a:rPr>
              <a:t>ideas</a:t>
            </a:r>
            <a:r>
              <a:rPr lang="fr-FR" sz="1600" dirty="0">
                <a:solidFill>
                  <a:srgbClr val="0070C0"/>
                </a:solidFill>
              </a:rPr>
              <a:t>)</a:t>
            </a:r>
          </a:p>
        </p:txBody>
      </p:sp>
      <p:sp>
        <p:nvSpPr>
          <p:cNvPr id="6" name="Rectangle 5"/>
          <p:cNvSpPr/>
          <p:nvPr/>
        </p:nvSpPr>
        <p:spPr>
          <a:xfrm>
            <a:off x="3137536" y="4097484"/>
            <a:ext cx="4941695"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ontserrat"/>
                <a:ea typeface="+mn-ea"/>
                <a:cs typeface="+mn-cs"/>
              </a:rPr>
              <a:t>Comparing the defective and painful </a:t>
            </a:r>
            <a:r>
              <a:rPr kumimoji="0" lang="en-US" sz="1400" b="1" i="0" u="none" strike="noStrike" kern="1200" cap="none" spc="0" normalizeH="0" baseline="0" noProof="0" dirty="0">
                <a:ln>
                  <a:noFill/>
                </a:ln>
                <a:solidFill>
                  <a:srgbClr val="FF0000"/>
                </a:solidFill>
                <a:effectLst/>
                <a:uLnTx/>
                <a:uFillTx/>
                <a:latin typeface="Montserrat"/>
                <a:ea typeface="+mn-ea"/>
                <a:cs typeface="+mn-cs"/>
              </a:rPr>
              <a:t>existing situation, the “IS” situation</a:t>
            </a:r>
            <a:r>
              <a:rPr kumimoji="0" lang="en-US" sz="1400" b="0" i="0" u="none" strike="noStrike" kern="1200" cap="none" spc="0" normalizeH="0" baseline="0" noProof="0" dirty="0">
                <a:ln>
                  <a:noFill/>
                </a:ln>
                <a:solidFill>
                  <a:srgbClr val="FF0000"/>
                </a:solidFill>
                <a:effectLst/>
                <a:uLnTx/>
                <a:uFillTx/>
                <a:latin typeface="Montserrat"/>
                <a:ea typeface="+mn-ea"/>
                <a:cs typeface="+mn-cs"/>
              </a:rPr>
              <a:t>, to </a:t>
            </a:r>
            <a:r>
              <a:rPr kumimoji="0" lang="en-US" sz="1400" b="1" i="0" u="none" strike="noStrike" kern="1200" cap="none" spc="0" normalizeH="0" baseline="0" noProof="0" dirty="0">
                <a:ln>
                  <a:noFill/>
                </a:ln>
                <a:solidFill>
                  <a:srgbClr val="FF0000"/>
                </a:solidFill>
                <a:effectLst/>
                <a:uLnTx/>
                <a:uFillTx/>
                <a:latin typeface="Montserrat"/>
                <a:ea typeface="+mn-ea"/>
                <a:cs typeface="+mn-cs"/>
              </a:rPr>
              <a:t>other similar but trouble-free situations, the </a:t>
            </a:r>
            <a:r>
              <a:rPr kumimoji="0" lang="en-US" sz="1400" b="1" i="1" u="none" strike="noStrike" kern="1200" cap="none" spc="0" normalizeH="0" baseline="0" noProof="0" dirty="0">
                <a:ln>
                  <a:noFill/>
                </a:ln>
                <a:solidFill>
                  <a:srgbClr val="FF0000"/>
                </a:solidFill>
                <a:effectLst/>
                <a:uLnTx/>
                <a:uFillTx/>
                <a:latin typeface="Montserrat"/>
                <a:ea typeface="+mn-ea"/>
                <a:cs typeface="+mn-cs"/>
              </a:rPr>
              <a:t>“IS NOT</a:t>
            </a:r>
            <a:r>
              <a:rPr kumimoji="0" lang="en-US" sz="1400" b="1" i="0" u="none" strike="noStrike" kern="1200" cap="none" spc="0" normalizeH="0" baseline="0" noProof="0" dirty="0">
                <a:ln>
                  <a:noFill/>
                </a:ln>
                <a:solidFill>
                  <a:srgbClr val="FF0000"/>
                </a:solidFill>
                <a:effectLst/>
                <a:uLnTx/>
                <a:uFillTx/>
                <a:latin typeface="Montserrat"/>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ontserra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ontserrat"/>
                <a:ea typeface="+mn-ea"/>
                <a:cs typeface="+mn-cs"/>
              </a:rPr>
              <a:t>Each attribute of the MVB is shifted to imagine the “IS NOT” situations. Four questions lead to express the distinction between IS and IS NOT situations :</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noFill/>
                </a:ln>
                <a:solidFill>
                  <a:srgbClr val="000000"/>
                </a:solidFill>
                <a:effectLst/>
                <a:uLnTx/>
                <a:uFillTx/>
                <a:latin typeface="Montserrat"/>
                <a:ea typeface="+mn-ea"/>
                <a:cs typeface="+mn-cs"/>
              </a:rPr>
              <a:t>What</a:t>
            </a:r>
            <a:r>
              <a:rPr kumimoji="0" lang="en-US" sz="1400" b="0" i="0" u="none" strike="noStrike" kern="1200" cap="none" spc="0" normalizeH="0" baseline="0" noProof="0" dirty="0">
                <a:ln>
                  <a:noFill/>
                </a:ln>
                <a:solidFill>
                  <a:srgbClr val="000000"/>
                </a:solidFill>
                <a:effectLst/>
                <a:uLnTx/>
                <a:uFillTx/>
                <a:latin typeface="Montserrat"/>
                <a:ea typeface="+mn-ea"/>
                <a:cs typeface="+mn-cs"/>
              </a:rPr>
              <a:t> is different?</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noFill/>
                </a:ln>
                <a:solidFill>
                  <a:srgbClr val="000000"/>
                </a:solidFill>
                <a:effectLst/>
                <a:uLnTx/>
                <a:uFillTx/>
                <a:latin typeface="Montserrat"/>
                <a:ea typeface="+mn-ea"/>
                <a:cs typeface="+mn-cs"/>
              </a:rPr>
              <a:t>Why</a:t>
            </a:r>
            <a:r>
              <a:rPr kumimoji="0" lang="en-US" sz="1400" b="0" i="0" u="none" strike="noStrike" kern="1200" cap="none" spc="0" normalizeH="0" baseline="0" noProof="0" dirty="0">
                <a:ln>
                  <a:noFill/>
                </a:ln>
                <a:solidFill>
                  <a:srgbClr val="000000"/>
                </a:solidFill>
                <a:effectLst/>
                <a:uLnTx/>
                <a:uFillTx/>
                <a:latin typeface="Montserrat"/>
                <a:ea typeface="+mn-ea"/>
                <a:cs typeface="+mn-cs"/>
              </a:rPr>
              <a:t> is it different?</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Montserrat"/>
                <a:ea typeface="+mn-ea"/>
                <a:cs typeface="+mn-cs"/>
              </a:rPr>
              <a:t>Regarding the cause of distinction, imagine a </a:t>
            </a:r>
            <a:r>
              <a:rPr kumimoji="0" lang="en-US" sz="1400" b="1" i="0" u="none" strike="noStrike" kern="1200" cap="none" spc="0" normalizeH="0" baseline="0" noProof="0" dirty="0">
                <a:ln>
                  <a:noFill/>
                </a:ln>
                <a:solidFill>
                  <a:srgbClr val="000000"/>
                </a:solidFill>
                <a:effectLst/>
                <a:uLnTx/>
                <a:uFillTx/>
                <a:latin typeface="Montserrat"/>
                <a:ea typeface="+mn-ea"/>
                <a:cs typeface="+mn-cs"/>
              </a:rPr>
              <a:t>dreamt usage scenario</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Montserrat"/>
                <a:ea typeface="+mn-ea"/>
                <a:cs typeface="+mn-cs"/>
              </a:rPr>
              <a:t>Imagine a </a:t>
            </a:r>
            <a:r>
              <a:rPr kumimoji="0" lang="en-US" sz="1400" b="1" i="0" u="none" strike="noStrike" kern="1200" cap="none" spc="0" normalizeH="0" baseline="0" noProof="0" dirty="0">
                <a:ln>
                  <a:noFill/>
                </a:ln>
                <a:solidFill>
                  <a:srgbClr val="000000"/>
                </a:solidFill>
                <a:effectLst/>
                <a:uLnTx/>
                <a:uFillTx/>
                <a:latin typeface="Montserrat"/>
                <a:ea typeface="+mn-ea"/>
                <a:cs typeface="+mn-cs"/>
              </a:rPr>
              <a:t>conceptual solution</a:t>
            </a:r>
          </a:p>
        </p:txBody>
      </p:sp>
      <p:sp>
        <p:nvSpPr>
          <p:cNvPr id="7" name="Rectangle 6"/>
          <p:cNvSpPr/>
          <p:nvPr/>
        </p:nvSpPr>
        <p:spPr>
          <a:xfrm>
            <a:off x="5022268" y="3309437"/>
            <a:ext cx="1287532"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Principles</a:t>
            </a:r>
          </a:p>
        </p:txBody>
      </p:sp>
      <p:sp>
        <p:nvSpPr>
          <p:cNvPr id="4" name="ZoneTexte 3"/>
          <p:cNvSpPr txBox="1"/>
          <p:nvPr/>
        </p:nvSpPr>
        <p:spPr>
          <a:xfrm>
            <a:off x="476113" y="2683169"/>
            <a:ext cx="24881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black"/>
                </a:solidFill>
                <a:effectLst/>
                <a:uLnTx/>
                <a:uFillTx/>
                <a:latin typeface="Montserrat"/>
                <a:ea typeface="+mn-ea"/>
                <a:cs typeface="+mn-cs"/>
              </a:rPr>
              <a:t>Attributes</a:t>
            </a:r>
            <a:r>
              <a:rPr kumimoji="0" lang="fr-FR" sz="1800" b="1" i="0" u="none" strike="noStrike" kern="1200" cap="none" spc="0" normalizeH="0" baseline="0" noProof="0" dirty="0">
                <a:ln>
                  <a:noFill/>
                </a:ln>
                <a:solidFill>
                  <a:prstClr val="black"/>
                </a:solidFill>
                <a:effectLst/>
                <a:uLnTx/>
                <a:uFillTx/>
                <a:latin typeface="Montserrat"/>
                <a:ea typeface="+mn-ea"/>
                <a:cs typeface="+mn-cs"/>
              </a:rPr>
              <a:t> of an MVB</a:t>
            </a:r>
          </a:p>
        </p:txBody>
      </p:sp>
      <p:sp>
        <p:nvSpPr>
          <p:cNvPr id="19" name="Rectangle 18"/>
          <p:cNvSpPr/>
          <p:nvPr/>
        </p:nvSpPr>
        <p:spPr>
          <a:xfrm>
            <a:off x="4505039" y="1750394"/>
            <a:ext cx="1253869"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Shift item</a:t>
            </a:r>
          </a:p>
        </p:txBody>
      </p:sp>
      <p:graphicFrame>
        <p:nvGraphicFramePr>
          <p:cNvPr id="15" name="Tableau 14"/>
          <p:cNvGraphicFramePr>
            <a:graphicFrameLocks noGrp="1"/>
          </p:cNvGraphicFramePr>
          <p:nvPr/>
        </p:nvGraphicFramePr>
        <p:xfrm>
          <a:off x="624524" y="2180540"/>
          <a:ext cx="7482138" cy="527812"/>
        </p:xfrm>
        <a:graphic>
          <a:graphicData uri="http://schemas.openxmlformats.org/drawingml/2006/table">
            <a:tbl>
              <a:tblPr firstRow="1" firstCol="1" bandRow="1">
                <a:tableStyleId>{073A0DAA-6AF3-43AB-8588-CEC1D06C72B9}</a:tableStyleId>
              </a:tblPr>
              <a:tblGrid>
                <a:gridCol w="723378">
                  <a:extLst>
                    <a:ext uri="{9D8B030D-6E8A-4147-A177-3AD203B41FA5}">
                      <a16:colId xmlns:a16="http://schemas.microsoft.com/office/drawing/2014/main" val="20000"/>
                    </a:ext>
                  </a:extLst>
                </a:gridCol>
                <a:gridCol w="1458812">
                  <a:extLst>
                    <a:ext uri="{9D8B030D-6E8A-4147-A177-3AD203B41FA5}">
                      <a16:colId xmlns:a16="http://schemas.microsoft.com/office/drawing/2014/main" val="20001"/>
                    </a:ext>
                  </a:extLst>
                </a:gridCol>
                <a:gridCol w="1343326">
                  <a:extLst>
                    <a:ext uri="{9D8B030D-6E8A-4147-A177-3AD203B41FA5}">
                      <a16:colId xmlns:a16="http://schemas.microsoft.com/office/drawing/2014/main" val="20002"/>
                    </a:ext>
                  </a:extLst>
                </a:gridCol>
                <a:gridCol w="936558">
                  <a:extLst>
                    <a:ext uri="{9D8B030D-6E8A-4147-A177-3AD203B41FA5}">
                      <a16:colId xmlns:a16="http://schemas.microsoft.com/office/drawing/2014/main" val="20003"/>
                    </a:ext>
                  </a:extLst>
                </a:gridCol>
                <a:gridCol w="894080">
                  <a:extLst>
                    <a:ext uri="{9D8B030D-6E8A-4147-A177-3AD203B41FA5}">
                      <a16:colId xmlns:a16="http://schemas.microsoft.com/office/drawing/2014/main" val="20004"/>
                    </a:ext>
                  </a:extLst>
                </a:gridCol>
                <a:gridCol w="1097280">
                  <a:extLst>
                    <a:ext uri="{9D8B030D-6E8A-4147-A177-3AD203B41FA5}">
                      <a16:colId xmlns:a16="http://schemas.microsoft.com/office/drawing/2014/main" val="20005"/>
                    </a:ext>
                  </a:extLst>
                </a:gridCol>
                <a:gridCol w="1028704">
                  <a:extLst>
                    <a:ext uri="{9D8B030D-6E8A-4147-A177-3AD203B41FA5}">
                      <a16:colId xmlns:a16="http://schemas.microsoft.com/office/drawing/2014/main" val="20006"/>
                    </a:ext>
                  </a:extLst>
                </a:gridCol>
              </a:tblGrid>
              <a:tr h="478805">
                <a:tc>
                  <a:txBody>
                    <a:bodyPr/>
                    <a:lstStyle/>
                    <a:p>
                      <a:pPr algn="ctr">
                        <a:lnSpc>
                          <a:spcPct val="107000"/>
                        </a:lnSpc>
                        <a:spcAft>
                          <a:spcPts val="0"/>
                        </a:spcAft>
                      </a:pPr>
                      <a:r>
                        <a:rPr lang="fr-FR" sz="1100" b="1" dirty="0">
                          <a:effectLst/>
                          <a:latin typeface="Montserrat"/>
                        </a:rPr>
                        <a:t>Type of shift</a:t>
                      </a:r>
                      <a:endParaRPr lang="fr-FR" sz="1100" b="1" dirty="0">
                        <a:effectLst/>
                        <a:latin typeface="Montserra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b="1" dirty="0">
                          <a:effectLst/>
                          <a:latin typeface="Montserrat"/>
                        </a:rPr>
                        <a:t>IS</a:t>
                      </a:r>
                      <a:br>
                        <a:rPr lang="en-US" sz="1100" b="1" dirty="0">
                          <a:effectLst/>
                          <a:latin typeface="Montserrat"/>
                        </a:rPr>
                      </a:br>
                      <a:r>
                        <a:rPr lang="en-US" sz="900" b="1" dirty="0">
                          <a:effectLst/>
                          <a:latin typeface="Montserrat"/>
                        </a:rPr>
                        <a:t>(painful situation)</a:t>
                      </a:r>
                      <a:endParaRPr lang="fr-FR" sz="1100" b="1" dirty="0">
                        <a:effectLst/>
                        <a:latin typeface="Montserra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b="1" dirty="0">
                          <a:effectLst/>
                          <a:latin typeface="Montserrat"/>
                        </a:rPr>
                        <a:t>IS NOT</a:t>
                      </a:r>
                      <a:br>
                        <a:rPr lang="en-US" sz="1100" b="1" dirty="0">
                          <a:effectLst/>
                          <a:latin typeface="Montserrat"/>
                        </a:rPr>
                      </a:br>
                      <a:r>
                        <a:rPr lang="en-US" sz="900" b="1" dirty="0">
                          <a:effectLst/>
                          <a:latin typeface="Montserrat"/>
                        </a:rPr>
                        <a:t>(similar painless situation)</a:t>
                      </a:r>
                      <a:endParaRPr lang="fr-FR" sz="1100" b="1" dirty="0">
                        <a:effectLst/>
                        <a:latin typeface="Montserra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b="1" dirty="0">
                          <a:effectLst/>
                          <a:latin typeface="Montserrat"/>
                        </a:rPr>
                        <a:t>Distinction </a:t>
                      </a:r>
                      <a:r>
                        <a:rPr lang="fr-FR" sz="1100" b="1" dirty="0" err="1">
                          <a:effectLst/>
                          <a:latin typeface="Montserrat"/>
                        </a:rPr>
                        <a:t>contrast</a:t>
                      </a:r>
                      <a:endParaRPr lang="fr-FR" sz="1100" b="1" dirty="0">
                        <a:effectLst/>
                        <a:latin typeface="Montserra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b="1" dirty="0" err="1">
                          <a:effectLst/>
                          <a:latin typeface="Montserrat"/>
                        </a:rPr>
                        <a:t>Disctinction</a:t>
                      </a:r>
                      <a:r>
                        <a:rPr lang="fr-FR" sz="1100" b="1" dirty="0">
                          <a:effectLst/>
                          <a:latin typeface="Montserrat"/>
                        </a:rPr>
                        <a:t> cause</a:t>
                      </a:r>
                      <a:endParaRPr lang="fr-FR" sz="1100" b="1" dirty="0">
                        <a:effectLst/>
                        <a:latin typeface="Montserra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b="1" dirty="0" err="1">
                          <a:effectLst/>
                          <a:latin typeface="Montserrat"/>
                        </a:rPr>
                        <a:t>Dreamt</a:t>
                      </a:r>
                      <a:r>
                        <a:rPr lang="fr-FR" sz="1100" b="1" dirty="0">
                          <a:effectLst/>
                          <a:latin typeface="Montserrat"/>
                        </a:rPr>
                        <a:t> usage scenario</a:t>
                      </a:r>
                      <a:endParaRPr lang="fr-FR" sz="1100" b="1" dirty="0">
                        <a:effectLst/>
                        <a:latin typeface="Montserra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b="1" dirty="0" err="1">
                          <a:effectLst/>
                          <a:latin typeface="Montserrat"/>
                        </a:rPr>
                        <a:t>Conceptual</a:t>
                      </a:r>
                      <a:r>
                        <a:rPr lang="fr-FR" sz="1100" b="1" dirty="0">
                          <a:effectLst/>
                          <a:latin typeface="Montserrat"/>
                        </a:rPr>
                        <a:t> solution</a:t>
                      </a:r>
                      <a:endParaRPr lang="fr-FR" sz="1100" b="1" dirty="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bl>
          </a:graphicData>
        </a:graphic>
      </p:graphicFrame>
      <p:graphicFrame>
        <p:nvGraphicFramePr>
          <p:cNvPr id="16" name="Tableau 15"/>
          <p:cNvGraphicFramePr>
            <a:graphicFrameLocks noGrp="1"/>
          </p:cNvGraphicFramePr>
          <p:nvPr/>
        </p:nvGraphicFramePr>
        <p:xfrm>
          <a:off x="490527" y="3155336"/>
          <a:ext cx="2459355" cy="3568790"/>
        </p:xfrm>
        <a:graphic>
          <a:graphicData uri="http://schemas.openxmlformats.org/drawingml/2006/table">
            <a:tbl>
              <a:tblPr firstRow="1" firstCol="1" bandRow="1">
                <a:tableStyleId>{073A0DAA-6AF3-43AB-8588-CEC1D06C72B9}</a:tableStyleId>
              </a:tblPr>
              <a:tblGrid>
                <a:gridCol w="1322705">
                  <a:extLst>
                    <a:ext uri="{9D8B030D-6E8A-4147-A177-3AD203B41FA5}">
                      <a16:colId xmlns:a16="http://schemas.microsoft.com/office/drawing/2014/main" val="20000"/>
                    </a:ext>
                  </a:extLst>
                </a:gridCol>
                <a:gridCol w="1136650">
                  <a:extLst>
                    <a:ext uri="{9D8B030D-6E8A-4147-A177-3AD203B41FA5}">
                      <a16:colId xmlns:a16="http://schemas.microsoft.com/office/drawing/2014/main" val="20001"/>
                    </a:ext>
                  </a:extLst>
                </a:gridCol>
              </a:tblGrid>
              <a:tr h="324703">
                <a:tc>
                  <a:txBody>
                    <a:bodyPr/>
                    <a:lstStyle/>
                    <a:p>
                      <a:pPr algn="ctr">
                        <a:lnSpc>
                          <a:spcPct val="107000"/>
                        </a:lnSpc>
                        <a:spcAft>
                          <a:spcPts val="0"/>
                        </a:spcAft>
                      </a:pPr>
                      <a:r>
                        <a:rPr lang="fr-FR" sz="1100" b="1" dirty="0" err="1">
                          <a:effectLst/>
                          <a:latin typeface="Montserrat"/>
                          <a:ea typeface="Calibri" panose="020F0502020204030204" pitchFamily="34" charset="0"/>
                          <a:cs typeface="Times New Roman" panose="02020603050405020304" pitchFamily="18" charset="0"/>
                        </a:rPr>
                        <a:t>Attribute</a:t>
                      </a:r>
                      <a:r>
                        <a:rPr lang="fr-FR" sz="1100" b="1" dirty="0">
                          <a:effectLst/>
                          <a:latin typeface="Montserrat"/>
                          <a:ea typeface="Calibri" panose="020F0502020204030204" pitchFamily="34" charset="0"/>
                          <a:cs typeface="Times New Roman" panose="02020603050405020304" pitchFamily="18" charset="0"/>
                        </a:rPr>
                        <a:t> of an MVB</a:t>
                      </a:r>
                    </a:p>
                  </a:txBody>
                  <a:tcPr marL="68580" marR="68580" marT="0" marB="0"/>
                </a:tc>
                <a:tc>
                  <a:txBody>
                    <a:bodyPr/>
                    <a:lstStyle/>
                    <a:p>
                      <a:pPr>
                        <a:lnSpc>
                          <a:spcPct val="107000"/>
                        </a:lnSpc>
                        <a:spcAft>
                          <a:spcPts val="0"/>
                        </a:spcAft>
                      </a:pPr>
                      <a:r>
                        <a:rPr lang="fr-FR" sz="1100" b="1" dirty="0">
                          <a:effectLst/>
                          <a:latin typeface="Montserrat"/>
                          <a:ea typeface="Calibri" panose="020F0502020204030204" pitchFamily="34" charset="0"/>
                          <a:cs typeface="Times New Roman" panose="02020603050405020304" pitchFamily="18" charset="0"/>
                        </a:rPr>
                        <a:t>Type of shift</a:t>
                      </a:r>
                    </a:p>
                  </a:txBody>
                  <a:tcPr marL="68580" marR="68580" marT="0" marB="0"/>
                </a:tc>
                <a:extLst>
                  <a:ext uri="{0D108BD9-81ED-4DB2-BD59-A6C34878D82A}">
                    <a16:rowId xmlns:a16="http://schemas.microsoft.com/office/drawing/2014/main" val="10000"/>
                  </a:ext>
                </a:extLst>
              </a:tr>
              <a:tr h="175371">
                <a:tc>
                  <a:txBody>
                    <a:bodyPr/>
                    <a:lstStyle/>
                    <a:p>
                      <a:pPr>
                        <a:lnSpc>
                          <a:spcPct val="107000"/>
                        </a:lnSpc>
                        <a:spcAft>
                          <a:spcPts val="0"/>
                        </a:spcAft>
                      </a:pPr>
                      <a:r>
                        <a:rPr lang="en-US" sz="1100" b="0" dirty="0">
                          <a:effectLst/>
                          <a:latin typeface="Montserrat"/>
                        </a:rPr>
                        <a:t>  User</a:t>
                      </a:r>
                      <a:endParaRPr lang="fr-FR" sz="1100" b="0" dirty="0">
                        <a:effectLst/>
                        <a:latin typeface="Montserra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latin typeface="Montserrat"/>
                        </a:rPr>
                        <a:t>User</a:t>
                      </a:r>
                      <a:endParaRPr lang="fr-FR" sz="1100" dirty="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12501">
                <a:tc rowSpan="8">
                  <a:txBody>
                    <a:bodyPr/>
                    <a:lstStyle/>
                    <a:p>
                      <a:pPr marL="0" algn="l" defTabSz="914400" rtl="0" eaLnBrk="1" latinLnBrk="0" hangingPunct="1">
                        <a:lnSpc>
                          <a:spcPct val="107000"/>
                        </a:lnSpc>
                        <a:spcAft>
                          <a:spcPts val="0"/>
                        </a:spcAft>
                      </a:pPr>
                      <a:r>
                        <a:rPr lang="en-US" sz="1100" b="0" kern="1200" dirty="0">
                          <a:effectLst/>
                          <a:latin typeface="Montserrat"/>
                        </a:rPr>
                        <a:t>  Problem</a:t>
                      </a:r>
                      <a:endParaRPr lang="fr-FR" sz="1100" b="0" kern="1200" dirty="0">
                        <a:solidFill>
                          <a:schemeClr val="lt1"/>
                        </a:solidFill>
                        <a:effectLst/>
                        <a:latin typeface="Montserrat"/>
                        <a:ea typeface="+mn-ea"/>
                        <a:cs typeface="+mn-cs"/>
                      </a:endParaRPr>
                    </a:p>
                  </a:txBody>
                  <a:tcPr marL="68580" marR="68580" marT="0" marB="0"/>
                </a:tc>
                <a:tc>
                  <a:txBody>
                    <a:bodyPr/>
                    <a:lstStyle/>
                    <a:p>
                      <a:pPr>
                        <a:lnSpc>
                          <a:spcPct val="107000"/>
                        </a:lnSpc>
                        <a:spcAft>
                          <a:spcPts val="0"/>
                        </a:spcAft>
                      </a:pPr>
                      <a:r>
                        <a:rPr lang="en-US" sz="1100" dirty="0">
                          <a:effectLst/>
                          <a:latin typeface="Montserrat"/>
                        </a:rPr>
                        <a:t>Nature </a:t>
                      </a:r>
                      <a:br>
                        <a:rPr lang="en-US" sz="1100" dirty="0">
                          <a:effectLst/>
                          <a:latin typeface="Montserrat"/>
                        </a:rPr>
                      </a:br>
                      <a:r>
                        <a:rPr lang="en-US" sz="900" dirty="0">
                          <a:effectLst/>
                          <a:latin typeface="Montserrat"/>
                        </a:rPr>
                        <a:t>(failure mode)</a:t>
                      </a:r>
                      <a:endParaRPr lang="fr-FR" sz="1100" dirty="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75371">
                <a:tc vMerge="1">
                  <a:txBody>
                    <a:bodyPr/>
                    <a:lstStyle/>
                    <a:p>
                      <a:endParaRPr lang="fr-FR"/>
                    </a:p>
                  </a:txBody>
                  <a:tcPr/>
                </a:tc>
                <a:tc>
                  <a:txBody>
                    <a:bodyPr/>
                    <a:lstStyle/>
                    <a:p>
                      <a:pPr>
                        <a:lnSpc>
                          <a:spcPct val="107000"/>
                        </a:lnSpc>
                        <a:spcAft>
                          <a:spcPts val="0"/>
                        </a:spcAft>
                      </a:pPr>
                      <a:r>
                        <a:rPr lang="fr-FR" sz="1100">
                          <a:effectLst/>
                          <a:latin typeface="Montserrat"/>
                        </a:rPr>
                        <a:t>Cause</a:t>
                      </a:r>
                      <a:endParaRPr lang="fr-FR" sz="110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94925">
                <a:tc vMerge="1">
                  <a:txBody>
                    <a:bodyPr/>
                    <a:lstStyle/>
                    <a:p>
                      <a:endParaRPr lang="fr-FR"/>
                    </a:p>
                  </a:txBody>
                  <a:tcPr/>
                </a:tc>
                <a:tc>
                  <a:txBody>
                    <a:bodyPr/>
                    <a:lstStyle/>
                    <a:p>
                      <a:pPr>
                        <a:lnSpc>
                          <a:spcPct val="107000"/>
                        </a:lnSpc>
                        <a:spcAft>
                          <a:spcPts val="0"/>
                        </a:spcAft>
                      </a:pPr>
                      <a:r>
                        <a:rPr lang="en-US" sz="1100" dirty="0">
                          <a:effectLst/>
                          <a:latin typeface="Montserrat"/>
                        </a:rPr>
                        <a:t>Consequence</a:t>
                      </a:r>
                      <a:endParaRPr lang="fr-FR" sz="1100" dirty="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03616">
                <a:tc vMerge="1">
                  <a:txBody>
                    <a:bodyPr/>
                    <a:lstStyle/>
                    <a:p>
                      <a:endParaRPr lang="fr-FR"/>
                    </a:p>
                  </a:txBody>
                  <a:tcPr/>
                </a:tc>
                <a:tc>
                  <a:txBody>
                    <a:bodyPr/>
                    <a:lstStyle/>
                    <a:p>
                      <a:pPr>
                        <a:lnSpc>
                          <a:spcPct val="107000"/>
                        </a:lnSpc>
                        <a:spcAft>
                          <a:spcPts val="0"/>
                        </a:spcAft>
                      </a:pPr>
                      <a:r>
                        <a:rPr lang="en-US" sz="1100" dirty="0">
                          <a:effectLst/>
                          <a:latin typeface="Montserrat"/>
                        </a:rPr>
                        <a:t>Importance</a:t>
                      </a:r>
                      <a:endParaRPr lang="fr-FR" sz="1100" dirty="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75371">
                <a:tc vMerge="1">
                  <a:txBody>
                    <a:bodyPr/>
                    <a:lstStyle/>
                    <a:p>
                      <a:endParaRPr lang="fr-FR"/>
                    </a:p>
                  </a:txBody>
                  <a:tcPr/>
                </a:tc>
                <a:tc>
                  <a:txBody>
                    <a:bodyPr/>
                    <a:lstStyle/>
                    <a:p>
                      <a:pPr marL="0" algn="l" defTabSz="914400" rtl="0" eaLnBrk="1" latinLnBrk="0" hangingPunct="1">
                        <a:lnSpc>
                          <a:spcPct val="107000"/>
                        </a:lnSpc>
                        <a:spcAft>
                          <a:spcPts val="0"/>
                        </a:spcAft>
                      </a:pPr>
                      <a:r>
                        <a:rPr lang="en-US" sz="1100" kern="1200" dirty="0">
                          <a:effectLst/>
                          <a:latin typeface="Montserrat"/>
                        </a:rPr>
                        <a:t>Period</a:t>
                      </a:r>
                      <a:endParaRPr lang="fr-FR" sz="1100" b="0" kern="1200" dirty="0">
                        <a:solidFill>
                          <a:schemeClr val="lt1"/>
                        </a:solidFill>
                        <a:effectLst/>
                        <a:latin typeface="Montserrat"/>
                        <a:ea typeface="+mn-ea"/>
                        <a:cs typeface="+mn-cs"/>
                      </a:endParaRPr>
                    </a:p>
                  </a:txBody>
                  <a:tcPr marL="68580" marR="68580" marT="0" marB="0"/>
                </a:tc>
                <a:extLst>
                  <a:ext uri="{0D108BD9-81ED-4DB2-BD59-A6C34878D82A}">
                    <a16:rowId xmlns:a16="http://schemas.microsoft.com/office/drawing/2014/main" val="10006"/>
                  </a:ext>
                </a:extLst>
              </a:tr>
              <a:tr h="220998">
                <a:tc vMerge="1">
                  <a:txBody>
                    <a:bodyPr/>
                    <a:lstStyle/>
                    <a:p>
                      <a:endParaRPr lang="fr-FR"/>
                    </a:p>
                  </a:txBody>
                  <a:tcPr/>
                </a:tc>
                <a:tc>
                  <a:txBody>
                    <a:bodyPr/>
                    <a:lstStyle/>
                    <a:p>
                      <a:pPr>
                        <a:lnSpc>
                          <a:spcPct val="107000"/>
                        </a:lnSpc>
                        <a:spcAft>
                          <a:spcPts val="0"/>
                        </a:spcAft>
                      </a:pPr>
                      <a:r>
                        <a:rPr lang="fr-FR" sz="1100">
                          <a:effectLst/>
                          <a:latin typeface="Montserrat"/>
                        </a:rPr>
                        <a:t>Timing</a:t>
                      </a:r>
                      <a:endParaRPr lang="fr-FR" sz="110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29689">
                <a:tc vMerge="1">
                  <a:txBody>
                    <a:bodyPr/>
                    <a:lstStyle/>
                    <a:p>
                      <a:endParaRPr lang="fr-FR"/>
                    </a:p>
                  </a:txBody>
                  <a:tcPr/>
                </a:tc>
                <a:tc>
                  <a:txBody>
                    <a:bodyPr/>
                    <a:lstStyle/>
                    <a:p>
                      <a:pPr>
                        <a:lnSpc>
                          <a:spcPct val="107000"/>
                        </a:lnSpc>
                        <a:spcAft>
                          <a:spcPts val="0"/>
                        </a:spcAft>
                      </a:pPr>
                      <a:r>
                        <a:rPr lang="fr-FR" sz="1100">
                          <a:effectLst/>
                          <a:latin typeface="Montserrat"/>
                        </a:rPr>
                        <a:t>Conditions</a:t>
                      </a:r>
                      <a:endParaRPr lang="fr-FR" sz="110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38380">
                <a:tc vMerge="1">
                  <a:txBody>
                    <a:bodyPr/>
                    <a:lstStyle/>
                    <a:p>
                      <a:endParaRPr lang="fr-FR"/>
                    </a:p>
                  </a:txBody>
                  <a:tcPr/>
                </a:tc>
                <a:tc>
                  <a:txBody>
                    <a:bodyPr/>
                    <a:lstStyle/>
                    <a:p>
                      <a:pPr>
                        <a:lnSpc>
                          <a:spcPct val="107000"/>
                        </a:lnSpc>
                        <a:spcAft>
                          <a:spcPts val="0"/>
                        </a:spcAft>
                      </a:pPr>
                      <a:r>
                        <a:rPr lang="fr-FR" sz="1100">
                          <a:effectLst/>
                          <a:latin typeface="Montserrat"/>
                        </a:rPr>
                        <a:t>Location</a:t>
                      </a:r>
                      <a:endParaRPr lang="fr-FR" sz="110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18515">
                <a:tc>
                  <a:txBody>
                    <a:bodyPr/>
                    <a:lstStyle/>
                    <a:p>
                      <a:pPr>
                        <a:lnSpc>
                          <a:spcPct val="107000"/>
                        </a:lnSpc>
                        <a:spcAft>
                          <a:spcPts val="0"/>
                        </a:spcAft>
                      </a:pPr>
                      <a:r>
                        <a:rPr lang="en-US" sz="1100" b="0" dirty="0">
                          <a:effectLst/>
                          <a:latin typeface="Montserrat"/>
                        </a:rPr>
                        <a:t>Nowadays</a:t>
                      </a:r>
                      <a:endParaRPr lang="fr-FR" sz="1100" b="0" dirty="0">
                        <a:effectLst/>
                        <a:latin typeface="Montserra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latin typeface="Montserrat"/>
                        </a:rPr>
                        <a:t>Emergence</a:t>
                      </a:r>
                      <a:endParaRPr lang="fr-FR" sz="1100" dirty="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340809">
                <a:tc rowSpan="2">
                  <a:txBody>
                    <a:bodyPr/>
                    <a:lstStyle/>
                    <a:p>
                      <a:pPr>
                        <a:lnSpc>
                          <a:spcPct val="107000"/>
                        </a:lnSpc>
                        <a:spcAft>
                          <a:spcPts val="0"/>
                        </a:spcAft>
                      </a:pPr>
                      <a:r>
                        <a:rPr lang="en-US" sz="1100" b="0" dirty="0">
                          <a:effectLst/>
                          <a:latin typeface="Montserrat"/>
                        </a:rPr>
                        <a:t>Usage situation</a:t>
                      </a:r>
                      <a:endParaRPr lang="fr-FR" sz="1100" b="0" dirty="0">
                        <a:effectLst/>
                        <a:latin typeface="Montserrat"/>
                        <a:ea typeface="Calibri" panose="020F0502020204030204" pitchFamily="34" charset="0"/>
                        <a:cs typeface="Times New Roman" panose="02020603050405020304" pitchFamily="18" charset="0"/>
                      </a:endParaRPr>
                    </a:p>
                    <a:p>
                      <a:pPr>
                        <a:lnSpc>
                          <a:spcPct val="107000"/>
                        </a:lnSpc>
                        <a:spcAft>
                          <a:spcPts val="0"/>
                        </a:spcAft>
                      </a:pPr>
                      <a:r>
                        <a:rPr lang="en-US" sz="1100" b="0" dirty="0">
                          <a:effectLst/>
                          <a:latin typeface="Montserrat"/>
                        </a:rPr>
                        <a:t> </a:t>
                      </a:r>
                      <a:endParaRPr lang="fr-FR" sz="1100" b="0" dirty="0">
                        <a:effectLst/>
                        <a:latin typeface="Montserra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latin typeface="Montserrat"/>
                        </a:rPr>
                        <a:t>Nature</a:t>
                      </a:r>
                      <a:endParaRPr lang="fr-FR" sz="110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201754">
                <a:tc vMerge="1">
                  <a:txBody>
                    <a:bodyPr/>
                    <a:lstStyle/>
                    <a:p>
                      <a:pPr>
                        <a:lnSpc>
                          <a:spcPct val="107000"/>
                        </a:lnSpc>
                        <a:spcAft>
                          <a:spcPts val="0"/>
                        </a:spcAft>
                      </a:pP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a:effectLst/>
                          <a:latin typeface="Montserrat"/>
                        </a:rPr>
                        <a:t>Size</a:t>
                      </a:r>
                      <a:endParaRPr lang="fr-FR" sz="110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526113">
                <a:tc>
                  <a:txBody>
                    <a:bodyPr/>
                    <a:lstStyle/>
                    <a:p>
                      <a:pPr>
                        <a:lnSpc>
                          <a:spcPct val="107000"/>
                        </a:lnSpc>
                        <a:spcAft>
                          <a:spcPts val="0"/>
                        </a:spcAft>
                      </a:pPr>
                      <a:r>
                        <a:rPr lang="en-US" sz="1100" b="0" dirty="0">
                          <a:effectLst/>
                          <a:latin typeface="Montserrat"/>
                        </a:rPr>
                        <a:t>No other satisfactory solutions</a:t>
                      </a:r>
                      <a:endParaRPr lang="fr-FR" sz="1100" b="0" dirty="0">
                        <a:effectLst/>
                        <a:latin typeface="Montserra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latin typeface="Montserrat"/>
                        </a:rPr>
                        <a:t>Solutions</a:t>
                      </a:r>
                      <a:endParaRPr lang="fr-FR" sz="1100" dirty="0">
                        <a:effectLst/>
                        <a:latin typeface="Montserra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bl>
          </a:graphicData>
        </a:graphic>
      </p:graphicFrame>
      <p:cxnSp>
        <p:nvCxnSpPr>
          <p:cNvPr id="24" name="Connecteur droit 23"/>
          <p:cNvCxnSpPr/>
          <p:nvPr/>
        </p:nvCxnSpPr>
        <p:spPr>
          <a:xfrm>
            <a:off x="8125170" y="1149112"/>
            <a:ext cx="0" cy="562602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5942" y="2119693"/>
            <a:ext cx="2403107" cy="1351358"/>
          </a:xfrm>
          <a:prstGeom prst="rect">
            <a:avLst/>
          </a:prstGeom>
        </p:spPr>
      </p:pic>
      <p:sp>
        <p:nvSpPr>
          <p:cNvPr id="26" name="ZoneTexte 25"/>
          <p:cNvSpPr txBox="1"/>
          <p:nvPr/>
        </p:nvSpPr>
        <p:spPr>
          <a:xfrm>
            <a:off x="9135941" y="1133978"/>
            <a:ext cx="24031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Montserrat"/>
                <a:ea typeface="+mn-ea"/>
                <a:cs typeface="+mn-cs"/>
              </a:rPr>
              <a:t>Waste of time and other irritants during traffic jam</a:t>
            </a:r>
            <a:endParaRPr kumimoji="0" lang="fr-FR" sz="1800" b="0" i="1" u="none" strike="noStrike" kern="1200" cap="none" spc="0" normalizeH="0" baseline="0" noProof="0" dirty="0">
              <a:ln>
                <a:noFill/>
              </a:ln>
              <a:solidFill>
                <a:prstClr val="black"/>
              </a:solidFill>
              <a:effectLst/>
              <a:uLnTx/>
              <a:uFillTx/>
              <a:latin typeface="Montserrat"/>
              <a:ea typeface="+mn-ea"/>
              <a:cs typeface="+mn-cs"/>
            </a:endParaRPr>
          </a:p>
        </p:txBody>
      </p:sp>
      <p:sp>
        <p:nvSpPr>
          <p:cNvPr id="27" name="Rectangle 26"/>
          <p:cNvSpPr/>
          <p:nvPr/>
        </p:nvSpPr>
        <p:spPr>
          <a:xfrm>
            <a:off x="5768320" y="1202483"/>
            <a:ext cx="1173719" cy="338554"/>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Montserrat"/>
                <a:ea typeface="+mn-ea"/>
                <a:cs typeface="+mn-cs"/>
              </a:rPr>
              <a:t>Mandatory</a:t>
            </a:r>
          </a:p>
        </p:txBody>
      </p:sp>
      <p:sp>
        <p:nvSpPr>
          <p:cNvPr id="28" name="Rectangle 27"/>
          <p:cNvSpPr/>
          <p:nvPr/>
        </p:nvSpPr>
        <p:spPr>
          <a:xfrm>
            <a:off x="7005665" y="1206229"/>
            <a:ext cx="968535" cy="338554"/>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Montserrat"/>
                <a:ea typeface="+mn-ea"/>
                <a:cs typeface="+mn-cs"/>
              </a:rPr>
              <a:t>Optional</a:t>
            </a:r>
          </a:p>
        </p:txBody>
      </p:sp>
      <p:cxnSp>
        <p:nvCxnSpPr>
          <p:cNvPr id="10" name="Connecteur droit avec flèche 9"/>
          <p:cNvCxnSpPr>
            <a:stCxn id="27" idx="2"/>
          </p:cNvCxnSpPr>
          <p:nvPr/>
        </p:nvCxnSpPr>
        <p:spPr>
          <a:xfrm>
            <a:off x="6355180" y="1541037"/>
            <a:ext cx="185320" cy="6395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7447140" y="1541037"/>
            <a:ext cx="185320" cy="6395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6B7CAA43-FC9D-F913-E025-140DDA8328A1}"/>
              </a:ext>
            </a:extLst>
          </p:cNvPr>
          <p:cNvGrpSpPr/>
          <p:nvPr/>
        </p:nvGrpSpPr>
        <p:grpSpPr>
          <a:xfrm>
            <a:off x="630927" y="888156"/>
            <a:ext cx="1127515" cy="993718"/>
            <a:chOff x="876627" y="4431816"/>
            <a:chExt cx="1825533" cy="1608906"/>
          </a:xfrm>
        </p:grpSpPr>
        <p:sp>
          <p:nvSpPr>
            <p:cNvPr id="11" name="Rectangle 10">
              <a:extLst>
                <a:ext uri="{FF2B5EF4-FFF2-40B4-BE49-F238E27FC236}">
                  <a16:creationId xmlns:a16="http://schemas.microsoft.com/office/drawing/2014/main" id="{529C4A4F-C25D-B94C-C774-630624AD0F20}"/>
                </a:ext>
              </a:extLst>
            </p:cNvPr>
            <p:cNvSpPr/>
            <p:nvPr/>
          </p:nvSpPr>
          <p:spPr>
            <a:xfrm>
              <a:off x="880502" y="4431816"/>
              <a:ext cx="1821658" cy="1608906"/>
            </a:xfrm>
            <a:prstGeom prst="rect">
              <a:avLst/>
            </a:prstGeom>
            <a:solidFill>
              <a:srgbClr val="FFCC00">
                <a:alpha val="19000"/>
              </a:srgbClr>
            </a:solidFill>
            <a:ln w="57150">
              <a:solidFill>
                <a:srgbClr val="F6CD4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12" name="ZoneTexte 11">
              <a:extLst>
                <a:ext uri="{FF2B5EF4-FFF2-40B4-BE49-F238E27FC236}">
                  <a16:creationId xmlns:a16="http://schemas.microsoft.com/office/drawing/2014/main" id="{B6106C0E-31FF-81D2-AC58-16E2C5A13548}"/>
                </a:ext>
              </a:extLst>
            </p:cNvPr>
            <p:cNvSpPr txBox="1"/>
            <p:nvPr/>
          </p:nvSpPr>
          <p:spPr>
            <a:xfrm>
              <a:off x="876627" y="5546581"/>
              <a:ext cx="1825533" cy="423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Light" panose="020F0302020204030204"/>
                  <a:ea typeface="+mn-ea"/>
                  <a:cs typeface="+mn-cs"/>
                </a:rPr>
                <a:t>RID creativity</a:t>
              </a:r>
              <a:endParaRPr kumimoji="0" lang="fr-FR" sz="105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3" name="Graphique 12" descr="Ampoule avec un remplissage uni">
              <a:extLst>
                <a:ext uri="{FF2B5EF4-FFF2-40B4-BE49-F238E27FC236}">
                  <a16:creationId xmlns:a16="http://schemas.microsoft.com/office/drawing/2014/main" id="{1E5DDF8A-A609-5796-47B1-7D91F4632E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8960" y="4512271"/>
              <a:ext cx="1075267" cy="1075267"/>
            </a:xfrm>
            <a:prstGeom prst="rect">
              <a:avLst/>
            </a:prstGeom>
          </p:spPr>
        </p:pic>
      </p:grpSp>
    </p:spTree>
    <p:extLst>
      <p:ext uri="{BB962C8B-B14F-4D97-AF65-F5344CB8AC3E}">
        <p14:creationId xmlns:p14="http://schemas.microsoft.com/office/powerpoint/2010/main" val="3896025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p:txBody>
          <a:bodyPr/>
          <a:lstStyle/>
          <a:p>
            <a:r>
              <a:rPr lang="en-US" dirty="0">
                <a:latin typeface="Montserrat"/>
              </a:rPr>
              <a:t>Intensity of Innovation</a:t>
            </a:r>
            <a:endParaRPr lang="fr-FR" dirty="0"/>
          </a:p>
        </p:txBody>
      </p:sp>
      <p:sp>
        <p:nvSpPr>
          <p:cNvPr id="4" name="Espace réservé du contenu 3"/>
          <p:cNvSpPr>
            <a:spLocks noGrp="1"/>
          </p:cNvSpPr>
          <p:nvPr>
            <p:ph idx="1"/>
          </p:nvPr>
        </p:nvSpPr>
        <p:spPr>
          <a:xfrm>
            <a:off x="303287" y="4089781"/>
            <a:ext cx="3971563" cy="2073530"/>
          </a:xfrm>
        </p:spPr>
        <p:txBody>
          <a:bodyPr/>
          <a:lstStyle/>
          <a:p>
            <a:r>
              <a:rPr lang="en-US" sz="1600" i="1" dirty="0"/>
              <a:t>The model by Henderson and Clark (1990) is based on architectural modifications along with the possibility of adopting a new core technology.</a:t>
            </a:r>
          </a:p>
          <a:p>
            <a:r>
              <a:rPr lang="en-US" sz="1600" i="1" dirty="0"/>
              <a:t>It results in four types of innovation with different impacts on industrial organization, investments and risk management. </a:t>
            </a:r>
            <a:endParaRPr lang="fr-FR" sz="1600" i="1" dirty="0"/>
          </a:p>
        </p:txBody>
      </p:sp>
      <p:graphicFrame>
        <p:nvGraphicFramePr>
          <p:cNvPr id="19" name="Table 26">
            <a:extLst>
              <a:ext uri="{FF2B5EF4-FFF2-40B4-BE49-F238E27FC236}">
                <a16:creationId xmlns:a16="http://schemas.microsoft.com/office/drawing/2014/main" id="{20D12F60-8AE7-8849-AC88-DC2D27651767}"/>
              </a:ext>
            </a:extLst>
          </p:cNvPr>
          <p:cNvGraphicFramePr>
            <a:graphicFrameLocks noGrp="1"/>
          </p:cNvGraphicFramePr>
          <p:nvPr/>
        </p:nvGraphicFramePr>
        <p:xfrm>
          <a:off x="4757973" y="2801283"/>
          <a:ext cx="6504940" cy="2316480"/>
        </p:xfrm>
        <a:graphic>
          <a:graphicData uri="http://schemas.openxmlformats.org/drawingml/2006/table">
            <a:tbl>
              <a:tblPr firstRow="1" bandRow="1">
                <a:tableStyleId>{5940675A-B579-460E-94D1-54222C63F5DA}</a:tableStyleId>
              </a:tblPr>
              <a:tblGrid>
                <a:gridCol w="1656080">
                  <a:extLst>
                    <a:ext uri="{9D8B030D-6E8A-4147-A177-3AD203B41FA5}">
                      <a16:colId xmlns:a16="http://schemas.microsoft.com/office/drawing/2014/main" val="320272284"/>
                    </a:ext>
                  </a:extLst>
                </a:gridCol>
                <a:gridCol w="1560830">
                  <a:extLst>
                    <a:ext uri="{9D8B030D-6E8A-4147-A177-3AD203B41FA5}">
                      <a16:colId xmlns:a16="http://schemas.microsoft.com/office/drawing/2014/main" val="3428892577"/>
                    </a:ext>
                  </a:extLst>
                </a:gridCol>
                <a:gridCol w="1560830">
                  <a:extLst>
                    <a:ext uri="{9D8B030D-6E8A-4147-A177-3AD203B41FA5}">
                      <a16:colId xmlns:a16="http://schemas.microsoft.com/office/drawing/2014/main" val="2135288233"/>
                    </a:ext>
                  </a:extLst>
                </a:gridCol>
                <a:gridCol w="1727200">
                  <a:extLst>
                    <a:ext uri="{9D8B030D-6E8A-4147-A177-3AD203B41FA5}">
                      <a16:colId xmlns:a16="http://schemas.microsoft.com/office/drawing/2014/main" val="3375559001"/>
                    </a:ext>
                  </a:extLst>
                </a:gridCol>
              </a:tblGrid>
              <a:tr h="278710">
                <a:tc rowSpan="2" gridSpan="2">
                  <a:txBody>
                    <a:bodyPr/>
                    <a:lstStyle/>
                    <a:p>
                      <a:endParaRPr lang="en-US" sz="1600" noProof="0" dirty="0">
                        <a:latin typeface="Montserrat" panose="00000500000000000000"/>
                        <a:cs typeface="Arial" panose="020B0604020202020204" pitchFamily="34" charset="0"/>
                      </a:endParaRPr>
                    </a:p>
                  </a:txBody>
                  <a:tcPr>
                    <a:lnL w="12700" cmpd="sng">
                      <a:noFill/>
                    </a:lnL>
                    <a:lnT w="12700" cmpd="sng">
                      <a:noFill/>
                    </a:lnT>
                  </a:tcPr>
                </a:tc>
                <a:tc rowSpan="2" hMerge="1">
                  <a:txBody>
                    <a:bodyPr/>
                    <a:lstStyle/>
                    <a:p>
                      <a:endParaRPr lang="fr-FR"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prstClr val="black"/>
                          </a:solidFill>
                          <a:latin typeface="Montserrat" panose="00000500000000000000"/>
                          <a:cs typeface="Arial" panose="020B0604020202020204" pitchFamily="34" charset="0"/>
                        </a:rPr>
                        <a:t>Relations between components</a:t>
                      </a:r>
                    </a:p>
                  </a:txBody>
                  <a:tcPr>
                    <a:solidFill>
                      <a:schemeClr val="bg1">
                        <a:lumMod val="85000"/>
                      </a:schemeClr>
                    </a:solidFill>
                  </a:tcPr>
                </a:tc>
                <a:tc hMerge="1">
                  <a:txBody>
                    <a:bodyPr/>
                    <a:lstStyle/>
                    <a:p>
                      <a:endParaRPr lang="fr-FR" dirty="0"/>
                    </a:p>
                  </a:txBody>
                  <a:tcPr/>
                </a:tc>
                <a:extLst>
                  <a:ext uri="{0D108BD9-81ED-4DB2-BD59-A6C34878D82A}">
                    <a16:rowId xmlns:a16="http://schemas.microsoft.com/office/drawing/2014/main" val="3827296007"/>
                  </a:ext>
                </a:extLst>
              </a:tr>
              <a:tr h="215780">
                <a:tc gridSpan="2" vMerge="1">
                  <a:txBody>
                    <a:bodyPr/>
                    <a:lstStyle/>
                    <a:p>
                      <a:endParaRPr lang="fr-FR" dirty="0"/>
                    </a:p>
                  </a:txBody>
                  <a:tcPr/>
                </a:tc>
                <a:tc hMerge="1" vMerge="1">
                  <a:txBody>
                    <a:bodyPr/>
                    <a:lstStyle/>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latin typeface="Montserrat" panose="00000500000000000000"/>
                          <a:cs typeface="Arial" panose="020B0604020202020204" pitchFamily="34" charset="0"/>
                        </a:rPr>
                        <a:t>Do not change</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latin typeface="Montserrat" panose="00000500000000000000"/>
                          <a:cs typeface="Arial" panose="020B0604020202020204" pitchFamily="34" charset="0"/>
                        </a:rPr>
                        <a:t>Change</a:t>
                      </a:r>
                    </a:p>
                  </a:txBody>
                  <a:tcPr>
                    <a:solidFill>
                      <a:schemeClr val="bg1">
                        <a:lumMod val="85000"/>
                      </a:schemeClr>
                    </a:solidFill>
                  </a:tcPr>
                </a:tc>
                <a:extLst>
                  <a:ext uri="{0D108BD9-81ED-4DB2-BD59-A6C34878D82A}">
                    <a16:rowId xmlns:a16="http://schemas.microsoft.com/office/drawing/2014/main" val="3525741244"/>
                  </a:ext>
                </a:extLst>
              </a:tr>
              <a:tr h="370840">
                <a:tc rowSpan="2">
                  <a:txBody>
                    <a:bodyPr/>
                    <a:lstStyle/>
                    <a:p>
                      <a:r>
                        <a:rPr lang="en-US" sz="1800" b="1" noProof="0" dirty="0">
                          <a:latin typeface="Montserrat" panose="00000500000000000000"/>
                          <a:cs typeface="Arial" panose="020B0604020202020204" pitchFamily="34" charset="0"/>
                        </a:rPr>
                        <a:t>Reference</a:t>
                      </a:r>
                    </a:p>
                    <a:p>
                      <a:r>
                        <a:rPr lang="en-US" sz="1800" b="1" noProof="0" dirty="0">
                          <a:latin typeface="Montserrat" panose="00000500000000000000"/>
                          <a:cs typeface="Arial" panose="020B0604020202020204" pitchFamily="34" charset="0"/>
                        </a:rPr>
                        <a:t>technologies</a:t>
                      </a:r>
                    </a:p>
                  </a:txBody>
                  <a:tcPr>
                    <a:solidFill>
                      <a:schemeClr val="bg1">
                        <a:lumMod val="85000"/>
                      </a:schemeClr>
                    </a:solidFill>
                  </a:tcPr>
                </a:tc>
                <a:tc>
                  <a:txBody>
                    <a:bodyPr/>
                    <a:lstStyle/>
                    <a:p>
                      <a:r>
                        <a:rPr lang="en-US" sz="1600" noProof="0" dirty="0">
                          <a:latin typeface="Montserrat" panose="00000500000000000000"/>
                          <a:cs typeface="Arial" panose="020B0604020202020204" pitchFamily="34" charset="0"/>
                        </a:rPr>
                        <a:t>Change</a:t>
                      </a:r>
                    </a:p>
                  </a:txBody>
                  <a:tcPr>
                    <a:solidFill>
                      <a:schemeClr val="bg1">
                        <a:lumMod val="85000"/>
                      </a:schemeClr>
                    </a:solidFill>
                  </a:tcPr>
                </a:tc>
                <a:tc>
                  <a:txBody>
                    <a:bodyPr/>
                    <a:lstStyle/>
                    <a:p>
                      <a:r>
                        <a:rPr lang="en-US" sz="1600" b="1" noProof="0" dirty="0">
                          <a:latin typeface="Montserrat" panose="00000500000000000000"/>
                          <a:cs typeface="Arial" panose="020B0604020202020204" pitchFamily="34" charset="0"/>
                        </a:rPr>
                        <a:t>Modular</a:t>
                      </a:r>
                      <a:r>
                        <a:rPr lang="en-US" sz="1600" noProof="0" dirty="0">
                          <a:latin typeface="Montserrat" panose="00000500000000000000"/>
                          <a:cs typeface="Arial" panose="020B0604020202020204" pitchFamily="34" charset="0"/>
                        </a:rPr>
                        <a:t> </a:t>
                      </a:r>
                    </a:p>
                    <a:p>
                      <a:r>
                        <a:rPr lang="en-US" sz="1600" noProof="0" dirty="0">
                          <a:latin typeface="Montserrat" panose="00000500000000000000"/>
                          <a:cs typeface="Arial" panose="020B0604020202020204" pitchFamily="34" charset="0"/>
                        </a:rPr>
                        <a:t>Innovation</a:t>
                      </a:r>
                    </a:p>
                  </a:txBody>
                  <a:tcPr/>
                </a:tc>
                <a:tc>
                  <a:txBody>
                    <a:bodyPr/>
                    <a:lstStyle/>
                    <a:p>
                      <a:r>
                        <a:rPr lang="en-US" sz="1600" b="1" noProof="0" dirty="0">
                          <a:latin typeface="Montserrat" panose="00000500000000000000"/>
                          <a:cs typeface="Arial" panose="020B0604020202020204" pitchFamily="34" charset="0"/>
                        </a:rPr>
                        <a:t>Radical</a:t>
                      </a:r>
                    </a:p>
                    <a:p>
                      <a:r>
                        <a:rPr lang="en-US" sz="1600" b="0" noProof="0" dirty="0">
                          <a:latin typeface="Montserrat" panose="00000500000000000000"/>
                          <a:cs typeface="Arial" panose="020B0604020202020204" pitchFamily="34" charset="0"/>
                        </a:rPr>
                        <a:t>Innovation</a:t>
                      </a:r>
                    </a:p>
                  </a:txBody>
                  <a:tcPr/>
                </a:tc>
                <a:extLst>
                  <a:ext uri="{0D108BD9-81ED-4DB2-BD59-A6C34878D82A}">
                    <a16:rowId xmlns:a16="http://schemas.microsoft.com/office/drawing/2014/main" val="1948503560"/>
                  </a:ext>
                </a:extLst>
              </a:tr>
              <a:tr h="370840">
                <a:tc vMerge="1">
                  <a:txBody>
                    <a:bodyPr/>
                    <a:lstStyle/>
                    <a:p>
                      <a:endParaRPr lang="fr-FR" dirty="0"/>
                    </a:p>
                  </a:txBody>
                  <a:tcPr/>
                </a:tc>
                <a:tc>
                  <a:txBody>
                    <a:bodyPr/>
                    <a:lstStyle/>
                    <a:p>
                      <a:r>
                        <a:rPr lang="en-US" sz="1600" noProof="0" dirty="0">
                          <a:latin typeface="Montserrat" panose="00000500000000000000"/>
                          <a:cs typeface="Arial" panose="020B0604020202020204" pitchFamily="34" charset="0"/>
                        </a:rPr>
                        <a:t>Do not change</a:t>
                      </a:r>
                    </a:p>
                  </a:txBody>
                  <a:tcPr>
                    <a:solidFill>
                      <a:schemeClr val="bg1">
                        <a:lumMod val="85000"/>
                      </a:schemeClr>
                    </a:solidFill>
                  </a:tcPr>
                </a:tc>
                <a:tc>
                  <a:txBody>
                    <a:bodyPr/>
                    <a:lstStyle/>
                    <a:p>
                      <a:r>
                        <a:rPr lang="en-US" sz="1600" b="1" noProof="0">
                          <a:latin typeface="Montserrat" panose="00000500000000000000"/>
                          <a:cs typeface="Arial" panose="020B0604020202020204" pitchFamily="34" charset="0"/>
                        </a:rPr>
                        <a:t>Incremental</a:t>
                      </a:r>
                    </a:p>
                    <a:p>
                      <a:r>
                        <a:rPr lang="en-US" sz="1600" noProof="0">
                          <a:latin typeface="Montserrat" panose="00000500000000000000"/>
                          <a:cs typeface="Arial" panose="020B0604020202020204" pitchFamily="34" charset="0"/>
                        </a:rPr>
                        <a:t>Innovation</a:t>
                      </a:r>
                    </a:p>
                  </a:txBody>
                  <a:tcPr/>
                </a:tc>
                <a:tc>
                  <a:txBody>
                    <a:bodyPr/>
                    <a:lstStyle/>
                    <a:p>
                      <a:r>
                        <a:rPr lang="en-US" sz="1600" b="1" noProof="0" dirty="0">
                          <a:latin typeface="Montserrat" panose="00000500000000000000"/>
                          <a:cs typeface="Arial" panose="020B0604020202020204" pitchFamily="34" charset="0"/>
                        </a:rPr>
                        <a:t>Architectural</a:t>
                      </a:r>
                    </a:p>
                    <a:p>
                      <a:r>
                        <a:rPr lang="en-US" sz="1600" noProof="0" dirty="0">
                          <a:latin typeface="Montserrat" panose="00000500000000000000"/>
                          <a:cs typeface="Arial" panose="020B0604020202020204" pitchFamily="34" charset="0"/>
                        </a:rPr>
                        <a:t>Innovation</a:t>
                      </a:r>
                    </a:p>
                  </a:txBody>
                  <a:tcPr/>
                </a:tc>
                <a:extLst>
                  <a:ext uri="{0D108BD9-81ED-4DB2-BD59-A6C34878D82A}">
                    <a16:rowId xmlns:a16="http://schemas.microsoft.com/office/drawing/2014/main" val="4191741804"/>
                  </a:ext>
                </a:extLst>
              </a:tr>
            </a:tbl>
          </a:graphicData>
        </a:graphic>
      </p:graphicFrame>
      <p:sp>
        <p:nvSpPr>
          <p:cNvPr id="20" name="Forme libre 19"/>
          <p:cNvSpPr/>
          <p:nvPr/>
        </p:nvSpPr>
        <p:spPr>
          <a:xfrm>
            <a:off x="7367604" y="2421526"/>
            <a:ext cx="770021" cy="1751798"/>
          </a:xfrm>
          <a:custGeom>
            <a:avLst/>
            <a:gdLst>
              <a:gd name="connsiteX0" fmla="*/ 0 w 770021"/>
              <a:gd name="connsiteY0" fmla="*/ 0 h 1751798"/>
              <a:gd name="connsiteX1" fmla="*/ 433137 w 770021"/>
              <a:gd name="connsiteY1" fmla="*/ 394636 h 1751798"/>
              <a:gd name="connsiteX2" fmla="*/ 105878 w 770021"/>
              <a:gd name="connsiteY2" fmla="*/ 1222408 h 1751798"/>
              <a:gd name="connsiteX3" fmla="*/ 770021 w 770021"/>
              <a:gd name="connsiteY3" fmla="*/ 1751798 h 1751798"/>
            </a:gdLst>
            <a:ahLst/>
            <a:cxnLst>
              <a:cxn ang="0">
                <a:pos x="connsiteX0" y="connsiteY0"/>
              </a:cxn>
              <a:cxn ang="0">
                <a:pos x="connsiteX1" y="connsiteY1"/>
              </a:cxn>
              <a:cxn ang="0">
                <a:pos x="connsiteX2" y="connsiteY2"/>
              </a:cxn>
              <a:cxn ang="0">
                <a:pos x="connsiteX3" y="connsiteY3"/>
              </a:cxn>
            </a:cxnLst>
            <a:rect l="l" t="t" r="r" b="b"/>
            <a:pathLst>
              <a:path w="770021" h="1751798">
                <a:moveTo>
                  <a:pt x="0" y="0"/>
                </a:moveTo>
                <a:cubicBezTo>
                  <a:pt x="207745" y="95450"/>
                  <a:pt x="415491" y="190901"/>
                  <a:pt x="433137" y="394636"/>
                </a:cubicBezTo>
                <a:cubicBezTo>
                  <a:pt x="450783" y="598371"/>
                  <a:pt x="49731" y="996214"/>
                  <a:pt x="105878" y="1222408"/>
                </a:cubicBezTo>
                <a:cubicBezTo>
                  <a:pt x="162025" y="1448602"/>
                  <a:pt x="466023" y="1600200"/>
                  <a:pt x="770021" y="1751798"/>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orme libre 20"/>
          <p:cNvSpPr/>
          <p:nvPr/>
        </p:nvSpPr>
        <p:spPr>
          <a:xfrm>
            <a:off x="10941498" y="2131055"/>
            <a:ext cx="1125954" cy="2070100"/>
          </a:xfrm>
          <a:custGeom>
            <a:avLst/>
            <a:gdLst>
              <a:gd name="connsiteX0" fmla="*/ 0 w 1125954"/>
              <a:gd name="connsiteY0" fmla="*/ 0 h 2070100"/>
              <a:gd name="connsiteX1" fmla="*/ 990600 w 1125954"/>
              <a:gd name="connsiteY1" fmla="*/ 609600 h 2070100"/>
              <a:gd name="connsiteX2" fmla="*/ 1016000 w 1125954"/>
              <a:gd name="connsiteY2" fmla="*/ 1638300 h 2070100"/>
              <a:gd name="connsiteX3" fmla="*/ 50800 w 1125954"/>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1125954" h="2070100">
                <a:moveTo>
                  <a:pt x="0" y="0"/>
                </a:moveTo>
                <a:cubicBezTo>
                  <a:pt x="410633" y="168275"/>
                  <a:pt x="821267" y="336550"/>
                  <a:pt x="990600" y="609600"/>
                </a:cubicBezTo>
                <a:cubicBezTo>
                  <a:pt x="1159933" y="882650"/>
                  <a:pt x="1172633" y="1394883"/>
                  <a:pt x="1016000" y="1638300"/>
                </a:cubicBezTo>
                <a:cubicBezTo>
                  <a:pt x="859367" y="1881717"/>
                  <a:pt x="455083" y="1975908"/>
                  <a:pt x="50800" y="207010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orme libre 21"/>
          <p:cNvSpPr/>
          <p:nvPr/>
        </p:nvSpPr>
        <p:spPr>
          <a:xfrm>
            <a:off x="11149607" y="4868870"/>
            <a:ext cx="709736" cy="1257300"/>
          </a:xfrm>
          <a:custGeom>
            <a:avLst/>
            <a:gdLst>
              <a:gd name="connsiteX0" fmla="*/ 254000 w 709736"/>
              <a:gd name="connsiteY0" fmla="*/ 1257300 h 1257300"/>
              <a:gd name="connsiteX1" fmla="*/ 685800 w 709736"/>
              <a:gd name="connsiteY1" fmla="*/ 711200 h 1257300"/>
              <a:gd name="connsiteX2" fmla="*/ 584200 w 709736"/>
              <a:gd name="connsiteY2" fmla="*/ 152400 h 1257300"/>
              <a:gd name="connsiteX3" fmla="*/ 0 w 709736"/>
              <a:gd name="connsiteY3" fmla="*/ 0 h 1257300"/>
            </a:gdLst>
            <a:ahLst/>
            <a:cxnLst>
              <a:cxn ang="0">
                <a:pos x="connsiteX0" y="connsiteY0"/>
              </a:cxn>
              <a:cxn ang="0">
                <a:pos x="connsiteX1" y="connsiteY1"/>
              </a:cxn>
              <a:cxn ang="0">
                <a:pos x="connsiteX2" y="connsiteY2"/>
              </a:cxn>
              <a:cxn ang="0">
                <a:pos x="connsiteX3" y="connsiteY3"/>
              </a:cxn>
            </a:cxnLst>
            <a:rect l="l" t="t" r="r" b="b"/>
            <a:pathLst>
              <a:path w="709736" h="1257300">
                <a:moveTo>
                  <a:pt x="254000" y="1257300"/>
                </a:moveTo>
                <a:cubicBezTo>
                  <a:pt x="442383" y="1076325"/>
                  <a:pt x="630767" y="895350"/>
                  <a:pt x="685800" y="711200"/>
                </a:cubicBezTo>
                <a:cubicBezTo>
                  <a:pt x="740833" y="527050"/>
                  <a:pt x="698500" y="270933"/>
                  <a:pt x="584200" y="152400"/>
                </a:cubicBezTo>
                <a:cubicBezTo>
                  <a:pt x="469900" y="33867"/>
                  <a:pt x="234950" y="16933"/>
                  <a:pt x="0" y="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orme libre 22"/>
          <p:cNvSpPr/>
          <p:nvPr/>
        </p:nvSpPr>
        <p:spPr>
          <a:xfrm>
            <a:off x="6486625" y="5131432"/>
            <a:ext cx="1651000" cy="608015"/>
          </a:xfrm>
          <a:custGeom>
            <a:avLst/>
            <a:gdLst>
              <a:gd name="connsiteX0" fmla="*/ 0 w 1651000"/>
              <a:gd name="connsiteY0" fmla="*/ 508000 h 608015"/>
              <a:gd name="connsiteX1" fmla="*/ 635000 w 1651000"/>
              <a:gd name="connsiteY1" fmla="*/ 584200 h 608015"/>
              <a:gd name="connsiteX2" fmla="*/ 749300 w 1651000"/>
              <a:gd name="connsiteY2" fmla="*/ 139700 h 608015"/>
              <a:gd name="connsiteX3" fmla="*/ 1422400 w 1651000"/>
              <a:gd name="connsiteY3" fmla="*/ 165100 h 608015"/>
              <a:gd name="connsiteX4" fmla="*/ 1651000 w 1651000"/>
              <a:gd name="connsiteY4" fmla="*/ 0 h 608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608015">
                <a:moveTo>
                  <a:pt x="0" y="508000"/>
                </a:moveTo>
                <a:cubicBezTo>
                  <a:pt x="255058" y="576791"/>
                  <a:pt x="510117" y="645583"/>
                  <a:pt x="635000" y="584200"/>
                </a:cubicBezTo>
                <a:cubicBezTo>
                  <a:pt x="759883" y="522817"/>
                  <a:pt x="618067" y="209550"/>
                  <a:pt x="749300" y="139700"/>
                </a:cubicBezTo>
                <a:cubicBezTo>
                  <a:pt x="880533" y="69850"/>
                  <a:pt x="1272117" y="188383"/>
                  <a:pt x="1422400" y="165100"/>
                </a:cubicBezTo>
                <a:cubicBezTo>
                  <a:pt x="1572683" y="141817"/>
                  <a:pt x="1611841" y="70908"/>
                  <a:pt x="1651000" y="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1" y="6596390"/>
            <a:ext cx="1208397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Henderson, R. &amp; Clark, K.B. 1990 Architectural innovation: the reconfiguration of existing product technologies and the failure of established firms, </a:t>
            </a:r>
            <a:r>
              <a:rPr kumimoji="0" lang="en-US" sz="11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Administrative Sciences Quarterly</a:t>
            </a: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35: 9–30.</a:t>
            </a:r>
            <a:endParaRPr kumimoji="0" lang="fr-FR"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9" name="Espace réservé du contenu 3"/>
          <p:cNvSpPr txBox="1">
            <a:spLocks/>
          </p:cNvSpPr>
          <p:nvPr/>
        </p:nvSpPr>
        <p:spPr>
          <a:xfrm>
            <a:off x="441063" y="1210226"/>
            <a:ext cx="7057017" cy="2073530"/>
          </a:xfrm>
          <a:prstGeom prst="rect">
            <a:avLst/>
          </a:prstGeom>
        </p:spPr>
        <p:txBody>
          <a:bodyPr/>
          <a:lstStyle>
            <a:lvl1pPr marL="319088" indent="-319088"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762C3"/>
                </a:solidFill>
                <a:effectLst/>
                <a:uLnTx/>
                <a:uFillTx/>
                <a:latin typeface="Montserrat" pitchFamily="2" charset="77"/>
                <a:ea typeface="+mn-ea"/>
                <a:cs typeface="+mn-cs"/>
              </a:rPr>
              <a:t>Propose 4 examples of innovations illustrating the 4 innovation types by Henderson and Clark (1990)</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762C3"/>
                </a:solidFill>
                <a:effectLst/>
                <a:uLnTx/>
                <a:uFillTx/>
                <a:latin typeface="Montserrat" pitchFamily="2" charset="77"/>
                <a:ea typeface="+mn-ea"/>
                <a:cs typeface="+mn-cs"/>
              </a:rPr>
              <a:t>For each of them, imagine impacts on industrial organization, investments and risk management.</a:t>
            </a:r>
            <a:endParaRPr kumimoji="0" lang="fr-FR" sz="2000" b="0" i="0" u="none" strike="noStrike" kern="1200" cap="none" spc="0" normalizeH="0" baseline="0" noProof="0" dirty="0">
              <a:ln>
                <a:noFill/>
              </a:ln>
              <a:solidFill>
                <a:srgbClr val="0762C3"/>
              </a:solidFill>
              <a:effectLst/>
              <a:uLnTx/>
              <a:uFillTx/>
              <a:latin typeface="Montserrat" pitchFamily="2" charset="77"/>
              <a:ea typeface="+mn-ea"/>
              <a:cs typeface="+mn-cs"/>
            </a:endParaRP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14400" b="24934"/>
          <a:stretch/>
        </p:blipFill>
        <p:spPr>
          <a:xfrm>
            <a:off x="7772551" y="130626"/>
            <a:ext cx="2510996" cy="1188203"/>
          </a:xfrm>
          <a:prstGeom prst="rect">
            <a:avLst/>
          </a:prstGeom>
        </p:spPr>
      </p:pic>
      <p:sp>
        <p:nvSpPr>
          <p:cNvPr id="6" name="ZoneTexte 5"/>
          <p:cNvSpPr txBox="1"/>
          <p:nvPr/>
        </p:nvSpPr>
        <p:spPr>
          <a:xfrm rot="20997889">
            <a:off x="7641007" y="1089150"/>
            <a:ext cx="30943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to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take</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 smartphone » and « computer »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based</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examples</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164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2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441063" y="-20280"/>
            <a:ext cx="11478409" cy="968821"/>
          </a:xfrm>
        </p:spPr>
        <p:txBody>
          <a:bodyPr/>
          <a:lstStyle/>
          <a:p>
            <a:r>
              <a:rPr lang="fr-FR" sz="2800" dirty="0" err="1"/>
              <a:t>Prototyping</a:t>
            </a:r>
            <a:r>
              <a:rPr lang="fr-FR" sz="2800" dirty="0"/>
              <a:t>, </a:t>
            </a:r>
            <a:r>
              <a:rPr lang="fr-FR" sz="2800" dirty="0" err="1"/>
              <a:t>experimenting</a:t>
            </a:r>
            <a:r>
              <a:rPr lang="fr-FR" sz="2800" dirty="0"/>
              <a:t>, </a:t>
            </a:r>
            <a:r>
              <a:rPr lang="fr-FR" sz="2800" dirty="0" err="1"/>
              <a:t>evaluating</a:t>
            </a:r>
            <a:r>
              <a:rPr lang="fr-FR" sz="2800" dirty="0"/>
              <a:t> and </a:t>
            </a:r>
            <a:r>
              <a:rPr lang="fr-FR" sz="2800" dirty="0" err="1"/>
              <a:t>validating</a:t>
            </a:r>
            <a:endParaRPr lang="fr-FR" sz="2800" dirty="0"/>
          </a:p>
        </p:txBody>
      </p:sp>
      <p:sp>
        <p:nvSpPr>
          <p:cNvPr id="4" name="Espace réservé du contenu 3"/>
          <p:cNvSpPr>
            <a:spLocks noGrp="1"/>
          </p:cNvSpPr>
          <p:nvPr>
            <p:ph idx="1"/>
          </p:nvPr>
        </p:nvSpPr>
        <p:spPr>
          <a:xfrm>
            <a:off x="281271" y="961689"/>
            <a:ext cx="4608229" cy="4689226"/>
          </a:xfrm>
        </p:spPr>
        <p:txBody>
          <a:bodyPr/>
          <a:lstStyle/>
          <a:p>
            <a:pPr marL="342900" indent="-342900">
              <a:buFont typeface="+mj-lt"/>
              <a:buAutoNum type="arabicPeriod"/>
            </a:pPr>
            <a:r>
              <a:rPr lang="en-US" sz="1400" dirty="0"/>
              <a:t>We want to </a:t>
            </a:r>
            <a:r>
              <a:rPr lang="en-US" sz="1400" b="1" i="1" dirty="0">
                <a:solidFill>
                  <a:srgbClr val="FF0000"/>
                </a:solidFill>
              </a:rPr>
              <a:t>enable fast and safe individual travel on the lunar</a:t>
            </a:r>
            <a:r>
              <a:rPr lang="en-US" sz="1400" i="1" dirty="0"/>
              <a:t> surface </a:t>
            </a:r>
            <a:r>
              <a:rPr lang="en-US" sz="1400" dirty="0"/>
              <a:t>because we have </a:t>
            </a:r>
            <a:r>
              <a:rPr lang="en-US" sz="1400" b="1" dirty="0">
                <a:solidFill>
                  <a:srgbClr val="0762C3"/>
                </a:solidFill>
              </a:rPr>
              <a:t>decided </a:t>
            </a:r>
            <a:r>
              <a:rPr lang="en-US" sz="1400" dirty="0"/>
              <a:t>to explore the moon</a:t>
            </a:r>
          </a:p>
          <a:p>
            <a:pPr marL="342900" indent="-342900">
              <a:buFont typeface="+mj-lt"/>
              <a:buAutoNum type="arabicPeriod"/>
            </a:pPr>
            <a:r>
              <a:rPr lang="en-US" sz="1400" dirty="0"/>
              <a:t>An </a:t>
            </a:r>
            <a:r>
              <a:rPr lang="en-US" sz="1400" b="1" dirty="0">
                <a:solidFill>
                  <a:srgbClr val="FF0000"/>
                </a:solidFill>
              </a:rPr>
              <a:t>electric scooter </a:t>
            </a:r>
            <a:r>
              <a:rPr lang="en-US" sz="1400" dirty="0"/>
              <a:t>(value proposition) is </a:t>
            </a:r>
            <a:r>
              <a:rPr lang="en-US" sz="1400" b="1" dirty="0">
                <a:solidFill>
                  <a:srgbClr val="0762C3"/>
                </a:solidFill>
              </a:rPr>
              <a:t>designed</a:t>
            </a:r>
            <a:r>
              <a:rPr lang="en-US" sz="1400" dirty="0"/>
              <a:t> for this new activity/use</a:t>
            </a:r>
          </a:p>
          <a:p>
            <a:pPr marL="342900" indent="-342900">
              <a:buFont typeface="+mj-lt"/>
              <a:buAutoNum type="arabicPeriod"/>
            </a:pPr>
            <a:r>
              <a:rPr lang="en-US" sz="1400" dirty="0"/>
              <a:t>We have to </a:t>
            </a:r>
            <a:r>
              <a:rPr lang="en-US" sz="1400" b="1" dirty="0">
                <a:solidFill>
                  <a:srgbClr val="0762C3"/>
                </a:solidFill>
              </a:rPr>
              <a:t>validate</a:t>
            </a:r>
            <a:r>
              <a:rPr lang="en-US" sz="1400" dirty="0"/>
              <a:t> the most difficult performances, i.e. </a:t>
            </a:r>
            <a:r>
              <a:rPr lang="en-US" sz="1400" b="1" dirty="0">
                <a:solidFill>
                  <a:srgbClr val="FF0000"/>
                </a:solidFill>
              </a:rPr>
              <a:t>stability during acceleration, driving and braking</a:t>
            </a:r>
            <a:r>
              <a:rPr lang="en-US" sz="1400" dirty="0"/>
              <a:t>.</a:t>
            </a:r>
          </a:p>
          <a:p>
            <a:pPr marL="342900" indent="-342900">
              <a:buFont typeface="+mj-lt"/>
              <a:buAutoNum type="arabicPeriod"/>
            </a:pPr>
            <a:r>
              <a:rPr lang="en-US" sz="1400" dirty="0"/>
              <a:t>We're </a:t>
            </a:r>
            <a:r>
              <a:rPr lang="en-US" sz="1400" b="1" dirty="0">
                <a:solidFill>
                  <a:srgbClr val="0762C3"/>
                </a:solidFill>
              </a:rPr>
              <a:t>experimenting</a:t>
            </a:r>
            <a:r>
              <a:rPr lang="en-US" sz="1400" dirty="0"/>
              <a:t> in a (most similar conditions) </a:t>
            </a:r>
            <a:r>
              <a:rPr lang="en-US" sz="1400" b="1" dirty="0">
                <a:solidFill>
                  <a:srgbClr val="FF0000"/>
                </a:solidFill>
              </a:rPr>
              <a:t>gravity ballistic aircraft with a suit </a:t>
            </a:r>
            <a:r>
              <a:rPr lang="en-US" sz="1400" dirty="0"/>
              <a:t>to validate</a:t>
            </a:r>
          </a:p>
          <a:p>
            <a:pPr marL="342900" indent="-342900">
              <a:buFont typeface="+mj-lt"/>
              <a:buAutoNum type="arabicPeriod"/>
            </a:pPr>
            <a:r>
              <a:rPr lang="en-US" sz="1400" dirty="0"/>
              <a:t>We are </a:t>
            </a:r>
            <a:r>
              <a:rPr lang="en-US" sz="1400" b="1" dirty="0">
                <a:solidFill>
                  <a:srgbClr val="0762C3"/>
                </a:solidFill>
              </a:rPr>
              <a:t>prototyping</a:t>
            </a:r>
            <a:r>
              <a:rPr lang="en-US" sz="1400" dirty="0"/>
              <a:t> a </a:t>
            </a:r>
            <a:r>
              <a:rPr lang="en-US" sz="1400" b="1" dirty="0">
                <a:solidFill>
                  <a:srgbClr val="FF0000"/>
                </a:solidFill>
              </a:rPr>
              <a:t>minimal electric scooter and tie-down straps </a:t>
            </a:r>
            <a:r>
              <a:rPr lang="en-US" sz="1400" dirty="0"/>
              <a:t>to experiment with</a:t>
            </a:r>
            <a:endParaRPr lang="fr-FR" sz="1400"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99" y="4305912"/>
            <a:ext cx="3035157" cy="2311777"/>
          </a:xfrm>
          <a:prstGeom prst="rect">
            <a:avLst/>
          </a:prstGeom>
        </p:spPr>
      </p:pic>
      <p:cxnSp>
        <p:nvCxnSpPr>
          <p:cNvPr id="8" name="Connecteur droit 7"/>
          <p:cNvCxnSpPr/>
          <p:nvPr/>
        </p:nvCxnSpPr>
        <p:spPr>
          <a:xfrm>
            <a:off x="4894859" y="1092272"/>
            <a:ext cx="0" cy="56260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Espace réservé du contenu 3"/>
          <p:cNvSpPr txBox="1">
            <a:spLocks/>
          </p:cNvSpPr>
          <p:nvPr/>
        </p:nvSpPr>
        <p:spPr>
          <a:xfrm>
            <a:off x="5086616" y="558801"/>
            <a:ext cx="6832856" cy="5930899"/>
          </a:xfrm>
          <a:prstGeom prst="rect">
            <a:avLst/>
          </a:prstGeom>
          <a:ln>
            <a:solidFill>
              <a:srgbClr val="0762C3"/>
            </a:solidFill>
          </a:ln>
        </p:spPr>
        <p:txBody>
          <a:bodyPr/>
          <a:lstStyle>
            <a:lvl1pPr marL="319088" indent="-319088"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We want to </a:t>
            </a:r>
            <a:r>
              <a:rPr kumimoji="0" lang="en-US" sz="1400" b="1" i="1" u="none" strike="noStrike" kern="1200" cap="none" spc="0" normalizeH="0" baseline="0" noProof="0" dirty="0">
                <a:ln>
                  <a:noFill/>
                </a:ln>
                <a:solidFill>
                  <a:srgbClr val="FF0000"/>
                </a:solidFill>
                <a:effectLst/>
                <a:uLnTx/>
                <a:uFillTx/>
                <a:latin typeface="Montserrat" pitchFamily="2" charset="77"/>
                <a:ea typeface="+mn-ea"/>
                <a:cs typeface="+mn-cs"/>
              </a:rPr>
              <a:t>compensate the lack of light during manual activities in the dark</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endParaRPr lang="en-US" sz="1400" dirty="0">
              <a:solidFill>
                <a:prstClr val="black"/>
              </a:solidFill>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endParaRPr lang="en-US" sz="1400" dirty="0">
              <a:solidFill>
                <a:prstClr val="black"/>
              </a:solidFill>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endParaRPr lang="en-US" sz="1400" dirty="0">
              <a:solidFill>
                <a:prstClr val="black"/>
              </a:solidFill>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An </a:t>
            </a:r>
            <a:r>
              <a:rPr kumimoji="0" lang="en-US" sz="1400" b="1" i="0" u="none" strike="noStrike" kern="1200" cap="none" spc="0" normalizeH="0" baseline="0" noProof="0" dirty="0" err="1">
                <a:ln>
                  <a:noFill/>
                </a:ln>
                <a:solidFill>
                  <a:srgbClr val="FF0000"/>
                </a:solidFill>
                <a:effectLst/>
                <a:uLnTx/>
                <a:uFillTx/>
                <a:latin typeface="Montserrat" pitchFamily="2" charset="77"/>
                <a:ea typeface="+mn-ea"/>
                <a:cs typeface="+mn-cs"/>
              </a:rPr>
              <a:t>Octopuss</a:t>
            </a:r>
            <a:r>
              <a:rPr kumimoji="0" lang="en-US" sz="1400" b="1" i="0" u="none" strike="noStrike" kern="1200" cap="none" spc="0" normalizeH="0" baseline="0" noProof="0" dirty="0">
                <a:ln>
                  <a:noFill/>
                </a:ln>
                <a:solidFill>
                  <a:srgbClr val="FF0000"/>
                </a:solidFill>
                <a:effectLst/>
                <a:uLnTx/>
                <a:uFillTx/>
                <a:latin typeface="Montserrat" pitchFamily="2" charset="77"/>
                <a:ea typeface="+mn-ea"/>
                <a:cs typeface="+mn-cs"/>
              </a:rPr>
              <a:t> light </a:t>
            </a:r>
            <a:r>
              <a:rPr lang="en-US" sz="1400" dirty="0">
                <a:solidFill>
                  <a:prstClr val="black"/>
                </a:solidFill>
              </a:rPr>
              <a:t>solution</a:t>
            </a: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 is </a:t>
            </a:r>
            <a:r>
              <a:rPr kumimoji="0" lang="en-US" sz="1400" b="1" i="0" u="none" strike="noStrike" kern="1200" cap="none" spc="0" normalizeH="0" baseline="0" noProof="0" dirty="0">
                <a:ln>
                  <a:noFill/>
                </a:ln>
                <a:solidFill>
                  <a:srgbClr val="0762C3"/>
                </a:solidFill>
                <a:effectLst/>
                <a:uLnTx/>
                <a:uFillTx/>
                <a:latin typeface="Montserrat" pitchFamily="2" charset="77"/>
                <a:ea typeface="+mn-ea"/>
                <a:cs typeface="+mn-cs"/>
              </a:rPr>
              <a:t>designed</a:t>
            </a: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 for augmenting the manual activity in the dark, while lessening 5 value buckets (look at paper)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endParaRPr lang="en-US" sz="1400" dirty="0">
              <a:solidFill>
                <a:prstClr val="black"/>
              </a:solidFill>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endParaRPr lang="en-US" sz="1400" dirty="0">
              <a:solidFill>
                <a:prstClr val="black"/>
              </a:solidFill>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We have to </a:t>
            </a:r>
            <a:r>
              <a:rPr kumimoji="0" lang="en-US" sz="1400" b="1" i="0" u="none" strike="noStrike" kern="1200" cap="none" spc="0" normalizeH="0" baseline="0" noProof="0" dirty="0">
                <a:ln>
                  <a:noFill/>
                </a:ln>
                <a:solidFill>
                  <a:srgbClr val="0762C3"/>
                </a:solidFill>
                <a:effectLst/>
                <a:uLnTx/>
                <a:uFillTx/>
                <a:latin typeface="Montserrat" pitchFamily="2" charset="77"/>
                <a:ea typeface="+mn-ea"/>
                <a:cs typeface="+mn-cs"/>
              </a:rPr>
              <a:t>validate</a:t>
            </a: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 the most difficult performances, i.e. </a:t>
            </a:r>
            <a:r>
              <a:rPr kumimoji="0" lang="en-US" sz="1400" b="1" i="0" u="none" strike="noStrike" kern="1200" cap="none" spc="0" normalizeH="0" baseline="0" noProof="0" dirty="0">
                <a:ln>
                  <a:noFill/>
                </a:ln>
                <a:solidFill>
                  <a:srgbClr val="FF0000"/>
                </a:solidFill>
                <a:effectLst/>
                <a:uLnTx/>
                <a:uFillTx/>
                <a:latin typeface="Montserrat" pitchFamily="2" charset="77"/>
                <a:ea typeface="+mn-ea"/>
                <a:cs typeface="+mn-cs"/>
              </a:rPr>
              <a:t>:</a:t>
            </a:r>
          </a:p>
          <a:p>
            <a:pPr marL="709612"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070C0"/>
                </a:solidFill>
                <a:effectLst/>
                <a:uLnTx/>
                <a:uFillTx/>
                <a:latin typeface="Montserrat" pitchFamily="2" charset="77"/>
                <a:ea typeface="+mn-ea"/>
                <a:cs typeface="+mn-cs"/>
              </a:rPr>
              <a:t>Xxxx</a:t>
            </a:r>
            <a:endParaRPr kumimoji="0" lang="en-US" sz="1100" b="0" i="0" u="none" strike="noStrike" kern="1200" cap="none" spc="0" normalizeH="0" baseline="0" noProof="0" dirty="0">
              <a:ln>
                <a:noFill/>
              </a:ln>
              <a:solidFill>
                <a:srgbClr val="0070C0"/>
              </a:solidFill>
              <a:effectLst/>
              <a:uLnTx/>
              <a:uFillTx/>
              <a:latin typeface="Montserrat" pitchFamily="2" charset="77"/>
              <a:ea typeface="+mn-ea"/>
              <a:cs typeface="+mn-cs"/>
            </a:endParaRPr>
          </a:p>
          <a:p>
            <a:pPr marL="709612"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070C0"/>
                </a:solidFill>
                <a:effectLst/>
                <a:uLnTx/>
                <a:uFillTx/>
                <a:latin typeface="Montserrat" pitchFamily="2" charset="77"/>
                <a:ea typeface="+mn-ea"/>
                <a:cs typeface="+mn-cs"/>
              </a:rPr>
              <a:t>Xxxx</a:t>
            </a:r>
            <a:endParaRPr kumimoji="0" lang="en-US" sz="1100" b="0" i="0" u="none" strike="noStrike" kern="1200" cap="none" spc="0" normalizeH="0" baseline="0" noProof="0" dirty="0">
              <a:ln>
                <a:noFill/>
              </a:ln>
              <a:solidFill>
                <a:srgbClr val="0070C0"/>
              </a:solidFill>
              <a:effectLst/>
              <a:uLnTx/>
              <a:uFillTx/>
              <a:latin typeface="Montserrat" pitchFamily="2" charset="77"/>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We're </a:t>
            </a:r>
            <a:r>
              <a:rPr kumimoji="0" lang="en-US" sz="1400" b="1" i="0" u="none" strike="noStrike" kern="1200" cap="none" spc="0" normalizeH="0" baseline="0" noProof="0" dirty="0">
                <a:ln>
                  <a:noFill/>
                </a:ln>
                <a:solidFill>
                  <a:srgbClr val="0762C3"/>
                </a:solidFill>
                <a:effectLst/>
                <a:uLnTx/>
                <a:uFillTx/>
                <a:latin typeface="Montserrat" pitchFamily="2" charset="77"/>
                <a:ea typeface="+mn-ea"/>
                <a:cs typeface="+mn-cs"/>
              </a:rPr>
              <a:t>experimenting</a:t>
            </a: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 … </a:t>
            </a:r>
            <a:r>
              <a:rPr kumimoji="0" lang="en-US" sz="1400" b="0" i="0" u="none" strike="noStrike" kern="1200" cap="none" spc="0" normalizeH="0" baseline="0" noProof="0" dirty="0" err="1">
                <a:ln>
                  <a:noFill/>
                </a:ln>
                <a:solidFill>
                  <a:srgbClr val="0070C0"/>
                </a:solidFill>
                <a:effectLst/>
                <a:uLnTx/>
                <a:uFillTx/>
                <a:latin typeface="Montserrat" pitchFamily="2" charset="77"/>
                <a:ea typeface="+mn-ea"/>
                <a:cs typeface="+mn-cs"/>
              </a:rPr>
              <a:t>Xxxx</a:t>
            </a:r>
            <a:endParaRPr kumimoji="0" lang="en-US" sz="1400" b="0" i="0" u="none" strike="noStrike" kern="1200" cap="none" spc="0" normalizeH="0" baseline="0" noProof="0" dirty="0">
              <a:ln>
                <a:noFill/>
              </a:ln>
              <a:solidFill>
                <a:srgbClr val="0070C0"/>
              </a:solidFill>
              <a:effectLst/>
              <a:uLnTx/>
              <a:uFillTx/>
              <a:latin typeface="Montserrat" pitchFamily="2" charset="77"/>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We are </a:t>
            </a:r>
            <a:r>
              <a:rPr kumimoji="0" lang="en-US" sz="1400" b="1" i="0" u="none" strike="noStrike" kern="1200" cap="none" spc="0" normalizeH="0" baseline="0" noProof="0" dirty="0">
                <a:ln>
                  <a:noFill/>
                </a:ln>
                <a:solidFill>
                  <a:srgbClr val="0762C3"/>
                </a:solidFill>
                <a:effectLst/>
                <a:uLnTx/>
                <a:uFillTx/>
                <a:latin typeface="Montserrat" pitchFamily="2" charset="77"/>
                <a:ea typeface="+mn-ea"/>
                <a:cs typeface="+mn-cs"/>
              </a:rPr>
              <a:t>prototyping</a:t>
            </a: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 … </a:t>
            </a:r>
            <a:r>
              <a:rPr kumimoji="0" lang="en-US" sz="1400" b="0" i="0" u="none" strike="noStrike" kern="1200" cap="none" spc="0" normalizeH="0" baseline="0" noProof="0" dirty="0" err="1">
                <a:ln>
                  <a:noFill/>
                </a:ln>
                <a:solidFill>
                  <a:srgbClr val="0070C0"/>
                </a:solidFill>
                <a:effectLst/>
                <a:uLnTx/>
                <a:uFillTx/>
                <a:latin typeface="Montserrat" pitchFamily="2" charset="77"/>
                <a:ea typeface="+mn-ea"/>
                <a:cs typeface="+mn-cs"/>
              </a:rPr>
              <a:t>Xxxx</a:t>
            </a:r>
            <a:endParaRPr kumimoji="0" lang="en-US" sz="1400" b="0" i="0" u="none" strike="noStrike" kern="1200" cap="none" spc="0" normalizeH="0" baseline="0" noProof="0" dirty="0">
              <a:ln>
                <a:noFill/>
              </a:ln>
              <a:solidFill>
                <a:srgbClr val="0070C0"/>
              </a:solidFill>
              <a:effectLst/>
              <a:uLnTx/>
              <a:uFillTx/>
              <a:latin typeface="Montserrat" pitchFamily="2" charset="77"/>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fr-FR" sz="14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grpSp>
        <p:nvGrpSpPr>
          <p:cNvPr id="19" name="Groupe 60">
            <a:extLst>
              <a:ext uri="{FF2B5EF4-FFF2-40B4-BE49-F238E27FC236}">
                <a16:creationId xmlns:a16="http://schemas.microsoft.com/office/drawing/2014/main" id="{58EAF818-9528-2844-8D81-347227BF2EE9}"/>
              </a:ext>
            </a:extLst>
          </p:cNvPr>
          <p:cNvGrpSpPr/>
          <p:nvPr/>
        </p:nvGrpSpPr>
        <p:grpSpPr>
          <a:xfrm>
            <a:off x="9739751" y="3475300"/>
            <a:ext cx="904614" cy="1195151"/>
            <a:chOff x="7199129" y="3415995"/>
            <a:chExt cx="904614" cy="1195151"/>
          </a:xfrm>
        </p:grpSpPr>
        <p:grpSp>
          <p:nvGrpSpPr>
            <p:cNvPr id="20" name="Groupe 9">
              <a:extLst>
                <a:ext uri="{FF2B5EF4-FFF2-40B4-BE49-F238E27FC236}">
                  <a16:creationId xmlns:a16="http://schemas.microsoft.com/office/drawing/2014/main" id="{0E715AB5-7227-0242-AFAC-97D389BF4DA8}"/>
                </a:ext>
              </a:extLst>
            </p:cNvPr>
            <p:cNvGrpSpPr/>
            <p:nvPr/>
          </p:nvGrpSpPr>
          <p:grpSpPr>
            <a:xfrm>
              <a:off x="7199129" y="3415995"/>
              <a:ext cx="904614" cy="984812"/>
              <a:chOff x="3796778" y="3081698"/>
              <a:chExt cx="2908822" cy="3166702"/>
            </a:xfrm>
          </p:grpSpPr>
          <p:sp>
            <p:nvSpPr>
              <p:cNvPr id="22" name="Rectangle 21">
                <a:extLst>
                  <a:ext uri="{FF2B5EF4-FFF2-40B4-BE49-F238E27FC236}">
                    <a16:creationId xmlns:a16="http://schemas.microsoft.com/office/drawing/2014/main" id="{209DC24D-F304-2043-9BF1-19441E53D8E2}"/>
                  </a:ext>
                </a:extLst>
              </p:cNvPr>
              <p:cNvSpPr/>
              <p:nvPr/>
            </p:nvSpPr>
            <p:spPr bwMode="auto">
              <a:xfrm>
                <a:off x="3796778" y="3231175"/>
                <a:ext cx="2908822" cy="3017225"/>
              </a:xfrm>
              <a:prstGeom prst="rect">
                <a:avLst/>
              </a:prstGeom>
              <a:solidFill>
                <a:srgbClr val="0070C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23" name="Image 7">
                <a:extLst>
                  <a:ext uri="{FF2B5EF4-FFF2-40B4-BE49-F238E27FC236}">
                    <a16:creationId xmlns:a16="http://schemas.microsoft.com/office/drawing/2014/main" id="{4C2BEEF6-C5C4-C142-B445-AF4FDB5830C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96778" y="3081698"/>
                <a:ext cx="2908819" cy="3166699"/>
              </a:xfrm>
              <a:prstGeom prst="rect">
                <a:avLst/>
              </a:prstGeom>
              <a:noFill/>
              <a:ln>
                <a:noFill/>
              </a:ln>
            </p:spPr>
          </p:pic>
        </p:grpSp>
        <p:sp>
          <p:nvSpPr>
            <p:cNvPr id="21" name="Rectangle 20">
              <a:extLst>
                <a:ext uri="{FF2B5EF4-FFF2-40B4-BE49-F238E27FC236}">
                  <a16:creationId xmlns:a16="http://schemas.microsoft.com/office/drawing/2014/main" id="{997D6475-6E47-CD4C-86F5-7BE7A0FF0842}"/>
                </a:ext>
              </a:extLst>
            </p:cNvPr>
            <p:cNvSpPr/>
            <p:nvPr/>
          </p:nvSpPr>
          <p:spPr>
            <a:xfrm>
              <a:off x="7279550" y="4364925"/>
              <a:ext cx="79861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ontserrat" charset="0"/>
                  <a:ea typeface="Montserrat" charset="0"/>
                  <a:cs typeface="Montserrat" charset="0"/>
                </a:rPr>
                <a:t>Concept  </a:t>
              </a:r>
              <a:endParaRPr kumimoji="0" lang="fr-FR" sz="1100" b="0" i="0" u="none" strike="noStrike" kern="1200" cap="none" spc="0" normalizeH="0" baseline="0" noProof="0" dirty="0">
                <a:ln>
                  <a:noFill/>
                </a:ln>
                <a:solidFill>
                  <a:prstClr val="black"/>
                </a:solidFill>
                <a:effectLst/>
                <a:uLnTx/>
                <a:uFillTx/>
                <a:latin typeface="Montserrat" charset="0"/>
                <a:ea typeface="Montserrat" charset="0"/>
                <a:cs typeface="Montserrat" charset="0"/>
              </a:endParaRPr>
            </a:p>
          </p:txBody>
        </p:sp>
      </p:grpSp>
      <p:grpSp>
        <p:nvGrpSpPr>
          <p:cNvPr id="24" name="Groupe 61">
            <a:extLst>
              <a:ext uri="{FF2B5EF4-FFF2-40B4-BE49-F238E27FC236}">
                <a16:creationId xmlns:a16="http://schemas.microsoft.com/office/drawing/2014/main" id="{506A9462-974C-4B4B-A662-BE64B4EB9F59}"/>
              </a:ext>
            </a:extLst>
          </p:cNvPr>
          <p:cNvGrpSpPr/>
          <p:nvPr/>
        </p:nvGrpSpPr>
        <p:grpSpPr>
          <a:xfrm>
            <a:off x="10740243" y="3519207"/>
            <a:ext cx="1152163" cy="1840390"/>
            <a:chOff x="6937737" y="4869160"/>
            <a:chExt cx="1152163" cy="1840390"/>
          </a:xfrm>
        </p:grpSpPr>
        <p:pic>
          <p:nvPicPr>
            <p:cNvPr id="25" name="Image 5" descr="C:\Users\nitne\AppData\Local\Microsoft\Windows\INetCacheContent.Word\Image.png">
              <a:extLst>
                <a:ext uri="{FF2B5EF4-FFF2-40B4-BE49-F238E27FC236}">
                  <a16:creationId xmlns:a16="http://schemas.microsoft.com/office/drawing/2014/main" id="{1B57C839-83F5-4F45-A4CF-0BE9DC051343}"/>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6937737" y="4869160"/>
              <a:ext cx="1152163" cy="1599542"/>
            </a:xfrm>
            <a:prstGeom prst="rect">
              <a:avLst/>
            </a:prstGeom>
            <a:ln/>
            <a:extLst>
              <a:ext uri="{53640926-AAD7-44D8-BBD7-CCE9431645EC}">
                <a14:shadowObscured xmlns:a14="http://schemas.microsoft.com/office/drawing/2010/main"/>
              </a:ext>
            </a:extLst>
          </p:spPr>
          <p:style>
            <a:lnRef idx="1">
              <a:schemeClr val="dk1"/>
            </a:lnRef>
            <a:fillRef idx="2">
              <a:schemeClr val="dk1"/>
            </a:fillRef>
            <a:effectRef idx="1">
              <a:schemeClr val="dk1"/>
            </a:effectRef>
            <a:fontRef idx="minor">
              <a:schemeClr val="dk1"/>
            </a:fontRef>
          </p:style>
        </p:pic>
        <p:sp>
          <p:nvSpPr>
            <p:cNvPr id="26" name="Rectangle 25">
              <a:extLst>
                <a:ext uri="{FF2B5EF4-FFF2-40B4-BE49-F238E27FC236}">
                  <a16:creationId xmlns:a16="http://schemas.microsoft.com/office/drawing/2014/main" id="{7E5C3988-30F0-1542-BD83-3A78F4DD3BFC}"/>
                </a:ext>
              </a:extLst>
            </p:cNvPr>
            <p:cNvSpPr/>
            <p:nvPr/>
          </p:nvSpPr>
          <p:spPr>
            <a:xfrm>
              <a:off x="7221291" y="6463329"/>
              <a:ext cx="822662"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ontserrat" charset="0"/>
                  <a:ea typeface="Montserrat" charset="0"/>
                  <a:cs typeface="Montserrat" charset="0"/>
                </a:rPr>
                <a:t>Prototype</a:t>
              </a:r>
            </a:p>
          </p:txBody>
        </p:sp>
      </p:grpSp>
      <p:grpSp>
        <p:nvGrpSpPr>
          <p:cNvPr id="29" name="Groupe 70">
            <a:extLst>
              <a:ext uri="{FF2B5EF4-FFF2-40B4-BE49-F238E27FC236}">
                <a16:creationId xmlns:a16="http://schemas.microsoft.com/office/drawing/2014/main" id="{77794785-E6EF-C542-8FD6-D98762E986A3}"/>
              </a:ext>
            </a:extLst>
          </p:cNvPr>
          <p:cNvGrpSpPr/>
          <p:nvPr/>
        </p:nvGrpSpPr>
        <p:grpSpPr>
          <a:xfrm>
            <a:off x="8320161" y="3382700"/>
            <a:ext cx="1640200" cy="1094619"/>
            <a:chOff x="7865574" y="1706547"/>
            <a:chExt cx="1640200" cy="1094619"/>
          </a:xfrm>
        </p:grpSpPr>
        <p:pic>
          <p:nvPicPr>
            <p:cNvPr id="30" name="Picture 2">
              <a:extLst>
                <a:ext uri="{FF2B5EF4-FFF2-40B4-BE49-F238E27FC236}">
                  <a16:creationId xmlns:a16="http://schemas.microsoft.com/office/drawing/2014/main" id="{E77B1FAF-A2ED-A14E-8E80-9F7F7DC2E37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65574" y="1706547"/>
              <a:ext cx="820964" cy="1094619"/>
            </a:xfrm>
            <a:prstGeom prst="rect">
              <a:avLst/>
            </a:prstGeom>
            <a:noFill/>
            <a:ln>
              <a:noFill/>
            </a:ln>
          </p:spPr>
          <p:style>
            <a:lnRef idx="1">
              <a:schemeClr val="dk1"/>
            </a:lnRef>
            <a:fillRef idx="2">
              <a:schemeClr val="dk1"/>
            </a:fillRef>
            <a:effectRef idx="1">
              <a:schemeClr val="dk1"/>
            </a:effectRef>
            <a:fontRef idx="minor">
              <a:schemeClr val="dk1"/>
            </a:fontRef>
          </p:style>
        </p:pic>
        <p:sp>
          <p:nvSpPr>
            <p:cNvPr id="31" name="Rectangle 30">
              <a:extLst>
                <a:ext uri="{FF2B5EF4-FFF2-40B4-BE49-F238E27FC236}">
                  <a16:creationId xmlns:a16="http://schemas.microsoft.com/office/drawing/2014/main" id="{EC1E2F21-3E5D-8949-9953-1C6458F70AD1}"/>
                </a:ext>
              </a:extLst>
            </p:cNvPr>
            <p:cNvSpPr/>
            <p:nvPr/>
          </p:nvSpPr>
          <p:spPr>
            <a:xfrm>
              <a:off x="8555826" y="2075761"/>
              <a:ext cx="949948"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Montserrat" panose="00000500000000000000"/>
                  <a:ea typeface="+mn-ea"/>
                  <a:cs typeface="Mongolian Baiti" panose="03000500000000000000" pitchFamily="66" charset="0"/>
                </a:rPr>
                <a:t>Dreamt</a:t>
              </a:r>
              <a:r>
                <a:rPr kumimoji="0" lang="fr-FR" sz="1000" b="0" i="0" u="none" strike="noStrike" kern="1200" cap="none" spc="0" normalizeH="0" baseline="0" noProof="0" dirty="0">
                  <a:ln>
                    <a:noFill/>
                  </a:ln>
                  <a:solidFill>
                    <a:prstClr val="black"/>
                  </a:solidFill>
                  <a:effectLst/>
                  <a:uLnTx/>
                  <a:uFillTx/>
                  <a:latin typeface="Montserrat" panose="00000500000000000000"/>
                  <a:ea typeface="+mn-ea"/>
                  <a:cs typeface="Mongolian Baiti" panose="03000500000000000000" pitchFamily="66" charset="0"/>
                </a:rPr>
                <a:t> usage scenario</a:t>
              </a:r>
            </a:p>
          </p:txBody>
        </p:sp>
      </p:grpSp>
      <p:grpSp>
        <p:nvGrpSpPr>
          <p:cNvPr id="33" name="Groupe 32">
            <a:extLst>
              <a:ext uri="{FF2B5EF4-FFF2-40B4-BE49-F238E27FC236}">
                <a16:creationId xmlns:a16="http://schemas.microsoft.com/office/drawing/2014/main" id="{CBF2214F-1E9B-0F8A-9C85-42941983C118}"/>
              </a:ext>
            </a:extLst>
          </p:cNvPr>
          <p:cNvGrpSpPr/>
          <p:nvPr/>
        </p:nvGrpSpPr>
        <p:grpSpPr>
          <a:xfrm>
            <a:off x="6968940" y="845499"/>
            <a:ext cx="4708726" cy="2095468"/>
            <a:chOff x="4582983" y="957469"/>
            <a:chExt cx="5737536" cy="2553307"/>
          </a:xfrm>
        </p:grpSpPr>
        <p:pic>
          <p:nvPicPr>
            <p:cNvPr id="6" name="Image 5" descr="Une image contenant arbre, extérieur, plante, saleté&#10;&#10;Description générée automatiquement">
              <a:extLst>
                <a:ext uri="{FF2B5EF4-FFF2-40B4-BE49-F238E27FC236}">
                  <a16:creationId xmlns:a16="http://schemas.microsoft.com/office/drawing/2014/main" id="{C4615860-B40B-52E6-50D9-FE47CCBA5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2983" y="958466"/>
              <a:ext cx="1916969" cy="1279368"/>
            </a:xfrm>
            <a:prstGeom prst="rect">
              <a:avLst/>
            </a:prstGeom>
          </p:spPr>
        </p:pic>
        <p:pic>
          <p:nvPicPr>
            <p:cNvPr id="17" name="Image 16" descr="Une image contenant personne&#10;&#10;Description générée automatiquement">
              <a:extLst>
                <a:ext uri="{FF2B5EF4-FFF2-40B4-BE49-F238E27FC236}">
                  <a16:creationId xmlns:a16="http://schemas.microsoft.com/office/drawing/2014/main" id="{E78FED3E-BE8B-89E4-B84B-CA9A318DACE3}"/>
                </a:ext>
              </a:extLst>
            </p:cNvPr>
            <p:cNvPicPr>
              <a:picLocks noChangeAspect="1"/>
            </p:cNvPicPr>
            <p:nvPr/>
          </p:nvPicPr>
          <p:blipFill rotWithShape="1">
            <a:blip r:embed="rId7">
              <a:extLst>
                <a:ext uri="{28A0092B-C50C-407E-A947-70E740481C1C}">
                  <a14:useLocalDpi xmlns:a14="http://schemas.microsoft.com/office/drawing/2010/main" val="0"/>
                </a:ext>
              </a:extLst>
            </a:blip>
            <a:srcRect b="7563"/>
            <a:stretch/>
          </p:blipFill>
          <p:spPr>
            <a:xfrm>
              <a:off x="8405257" y="957469"/>
              <a:ext cx="1915262" cy="1279368"/>
            </a:xfrm>
            <a:prstGeom prst="rect">
              <a:avLst/>
            </a:prstGeom>
          </p:spPr>
        </p:pic>
        <p:pic>
          <p:nvPicPr>
            <p:cNvPr id="27" name="Image 26">
              <a:extLst>
                <a:ext uri="{FF2B5EF4-FFF2-40B4-BE49-F238E27FC236}">
                  <a16:creationId xmlns:a16="http://schemas.microsoft.com/office/drawing/2014/main" id="{561E976F-8D71-96E9-DF1F-180077A88A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8223" y="2237607"/>
              <a:ext cx="1906148" cy="1270764"/>
            </a:xfrm>
            <a:prstGeom prst="rect">
              <a:avLst/>
            </a:prstGeom>
          </p:spPr>
        </p:pic>
        <p:pic>
          <p:nvPicPr>
            <p:cNvPr id="28" name="Image 27" descr="Une image contenant personne, intérieur&#10;&#10;Description générée automatiquement">
              <a:extLst>
                <a:ext uri="{FF2B5EF4-FFF2-40B4-BE49-F238E27FC236}">
                  <a16:creationId xmlns:a16="http://schemas.microsoft.com/office/drawing/2014/main" id="{AC50657D-3FFB-C4E0-1868-FD3E20A2C8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9109" y="958466"/>
              <a:ext cx="1906148" cy="1270765"/>
            </a:xfrm>
            <a:prstGeom prst="rect">
              <a:avLst/>
            </a:prstGeom>
          </p:spPr>
        </p:pic>
        <p:pic>
          <p:nvPicPr>
            <p:cNvPr id="32" name="Image 31" descr="Une image contenant personne, intérieur, mur, cuisine&#10;&#10;Description générée automatiquement">
              <a:extLst>
                <a:ext uri="{FF2B5EF4-FFF2-40B4-BE49-F238E27FC236}">
                  <a16:creationId xmlns:a16="http://schemas.microsoft.com/office/drawing/2014/main" id="{CBD58958-EE59-DDE4-8076-57A09AB0A7E0}"/>
                </a:ext>
              </a:extLst>
            </p:cNvPr>
            <p:cNvPicPr>
              <a:picLocks noChangeAspect="1"/>
            </p:cNvPicPr>
            <p:nvPr/>
          </p:nvPicPr>
          <p:blipFill rotWithShape="1">
            <a:blip r:embed="rId10">
              <a:extLst>
                <a:ext uri="{28A0092B-C50C-407E-A947-70E740481C1C}">
                  <a14:useLocalDpi xmlns:a14="http://schemas.microsoft.com/office/drawing/2010/main" val="0"/>
                </a:ext>
              </a:extLst>
            </a:blip>
            <a:srcRect b="287"/>
            <a:stretch/>
          </p:blipFill>
          <p:spPr>
            <a:xfrm>
              <a:off x="4582983" y="2237607"/>
              <a:ext cx="1915261" cy="1273169"/>
            </a:xfrm>
            <a:prstGeom prst="rect">
              <a:avLst/>
            </a:prstGeom>
          </p:spPr>
        </p:pic>
        <p:pic>
          <p:nvPicPr>
            <p:cNvPr id="7" name="Image 6" descr="Une image contenant personne, pièce&#10;&#10;Description générée automatiquement">
              <a:extLst>
                <a:ext uri="{FF2B5EF4-FFF2-40B4-BE49-F238E27FC236}">
                  <a16:creationId xmlns:a16="http://schemas.microsoft.com/office/drawing/2014/main" id="{D591E5CA-87F8-7230-6ED0-E5E0C25A41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4371" y="2227264"/>
              <a:ext cx="1906148" cy="1270765"/>
            </a:xfrm>
            <a:prstGeom prst="rect">
              <a:avLst/>
            </a:prstGeom>
          </p:spPr>
        </p:pic>
      </p:grpSp>
      <p:sp>
        <p:nvSpPr>
          <p:cNvPr id="35" name="ZoneTexte 34">
            <a:extLst>
              <a:ext uri="{FF2B5EF4-FFF2-40B4-BE49-F238E27FC236}">
                <a16:creationId xmlns:a16="http://schemas.microsoft.com/office/drawing/2014/main" id="{780532A2-F72B-DF92-1D15-D86958C3B464}"/>
              </a:ext>
            </a:extLst>
          </p:cNvPr>
          <p:cNvSpPr txBox="1"/>
          <p:nvPr/>
        </p:nvSpPr>
        <p:spPr>
          <a:xfrm>
            <a:off x="5272211" y="3632630"/>
            <a:ext cx="2952071" cy="923330"/>
          </a:xfrm>
          <a:prstGeom prst="rect">
            <a:avLst/>
          </a:prstGeom>
          <a:noFill/>
        </p:spPr>
        <p:txBody>
          <a:bodyPr wrap="square">
            <a:spAutoFit/>
          </a:bodyPr>
          <a:lstStyle/>
          <a:p>
            <a:pPr marR="0"/>
            <a:r>
              <a:rPr lang="en-US" sz="900" dirty="0" err="1">
                <a:latin typeface="Segoe UI" panose="020B0502040204020203" pitchFamily="34" charset="0"/>
              </a:rPr>
              <a:t>Bekhradi</a:t>
            </a:r>
            <a:r>
              <a:rPr lang="en-US" sz="900" dirty="0">
                <a:latin typeface="Segoe UI" panose="020B0502040204020203" pitchFamily="34" charset="0"/>
              </a:rPr>
              <a:t>, A., Yannou, B., </a:t>
            </a:r>
            <a:r>
              <a:rPr lang="en-US" sz="900" dirty="0" err="1">
                <a:latin typeface="Segoe UI" panose="020B0502040204020203" pitchFamily="34" charset="0"/>
              </a:rPr>
              <a:t>Cluzel</a:t>
            </a:r>
            <a:r>
              <a:rPr lang="en-US" sz="900" dirty="0">
                <a:latin typeface="Segoe UI" panose="020B0502040204020203" pitchFamily="34" charset="0"/>
              </a:rPr>
              <a:t>, F., &amp; </a:t>
            </a:r>
            <a:r>
              <a:rPr lang="en-US" sz="900" dirty="0" err="1">
                <a:latin typeface="Segoe UI" panose="020B0502040204020203" pitchFamily="34" charset="0"/>
              </a:rPr>
              <a:t>Vallette</a:t>
            </a:r>
            <a:r>
              <a:rPr lang="en-US" sz="900" dirty="0">
                <a:latin typeface="Segoe UI" panose="020B0502040204020203" pitchFamily="34" charset="0"/>
              </a:rPr>
              <a:t>, T. (2017). </a:t>
            </a:r>
            <a:r>
              <a:rPr lang="en-US" sz="900" i="1" dirty="0">
                <a:latin typeface="Segoe UI" panose="020B0502040204020203" pitchFamily="34" charset="0"/>
              </a:rPr>
              <a:t>Categorizing users' pains, usage situations and existing solutions in front end of innovation: The case of smart lighting project. Paper presented at the 21st International Conference on Engineering Design (ICED), Vancouver, Canada. </a:t>
            </a:r>
          </a:p>
        </p:txBody>
      </p:sp>
    </p:spTree>
    <p:extLst>
      <p:ext uri="{BB962C8B-B14F-4D97-AF65-F5344CB8AC3E}">
        <p14:creationId xmlns:p14="http://schemas.microsoft.com/office/powerpoint/2010/main" val="20368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xEl>
                                              <p:pRg st="16" end="1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708886" y="6477838"/>
            <a:ext cx="1625600" cy="457200"/>
          </a:xfrm>
        </p:spPr>
        <p:txBody>
          <a:bodyPr/>
          <a:lstStyle/>
          <a:p>
            <a:pPr>
              <a:defRPr/>
            </a:pPr>
            <a:fld id="{351F50B1-1100-48AB-B022-FFBC30F3FE92}" type="slidenum">
              <a:rPr lang="fr-FR" smtClean="0"/>
              <a:pPr>
                <a:defRPr/>
              </a:pPr>
              <a:t>4</a:t>
            </a:fld>
            <a:endParaRPr lang="fr-FR" dirty="0"/>
          </a:p>
        </p:txBody>
      </p:sp>
      <p:sp>
        <p:nvSpPr>
          <p:cNvPr id="3" name="Titre 2"/>
          <p:cNvSpPr>
            <a:spLocks noGrp="1"/>
          </p:cNvSpPr>
          <p:nvPr>
            <p:ph type="title"/>
          </p:nvPr>
        </p:nvSpPr>
        <p:spPr>
          <a:xfrm>
            <a:off x="344810" y="323075"/>
            <a:ext cx="11109253" cy="635289"/>
          </a:xfrm>
        </p:spPr>
        <p:txBody>
          <a:bodyPr/>
          <a:lstStyle/>
          <a:p>
            <a:r>
              <a:rPr lang="fr-FR" sz="3600" dirty="0"/>
              <a:t>Innovation </a:t>
            </a:r>
            <a:r>
              <a:rPr lang="fr-FR" sz="3600" dirty="0" err="1"/>
              <a:t>intensity</a:t>
            </a:r>
            <a:r>
              <a:rPr lang="fr-FR" sz="3600" dirty="0"/>
              <a:t> in RID and </a:t>
            </a:r>
            <a:r>
              <a:rPr lang="fr-FR" sz="3600" dirty="0" err="1"/>
              <a:t>radicality</a:t>
            </a:r>
            <a:endParaRPr lang="fr-FR" sz="3600" dirty="0"/>
          </a:p>
        </p:txBody>
      </p:sp>
      <p:sp>
        <p:nvSpPr>
          <p:cNvPr id="40" name="Espace réservé du contenu 3"/>
          <p:cNvSpPr>
            <a:spLocks noGrp="1"/>
          </p:cNvSpPr>
          <p:nvPr>
            <p:ph idx="1"/>
          </p:nvPr>
        </p:nvSpPr>
        <p:spPr>
          <a:xfrm>
            <a:off x="198263" y="1045203"/>
            <a:ext cx="5433690" cy="4612984"/>
          </a:xfrm>
        </p:spPr>
        <p:txBody>
          <a:bodyPr/>
          <a:lstStyle/>
          <a:p>
            <a:pPr marL="0" indent="0">
              <a:buNone/>
            </a:pPr>
            <a:r>
              <a:rPr lang="en-US" sz="1800" i="1" dirty="0"/>
              <a:t>For RID, a radical (user-centered) innovation necessarily impacts on user activity or experience.</a:t>
            </a:r>
          </a:p>
          <a:p>
            <a:pPr marL="0" indent="0">
              <a:buNone/>
            </a:pPr>
            <a:endParaRPr lang="fr-FR" sz="2000" dirty="0"/>
          </a:p>
          <a:p>
            <a:pPr marL="0" indent="0">
              <a:buNone/>
            </a:pPr>
            <a:r>
              <a:rPr lang="en-US" sz="2000" dirty="0">
                <a:solidFill>
                  <a:srgbClr val="0762C3"/>
                </a:solidFill>
              </a:rPr>
              <a:t>Propose 5 examples of innovations illustrating the 5 innovation types after RID </a:t>
            </a:r>
            <a:r>
              <a:rPr lang="en-US" sz="2000" i="1" dirty="0" err="1">
                <a:solidFill>
                  <a:srgbClr val="0762C3"/>
                </a:solidFill>
              </a:rPr>
              <a:t>radicality</a:t>
            </a:r>
            <a:r>
              <a:rPr lang="en-US" sz="2000" dirty="0">
                <a:solidFill>
                  <a:srgbClr val="0762C3"/>
                </a:solidFill>
              </a:rPr>
              <a:t> scale.</a:t>
            </a:r>
          </a:p>
          <a:p>
            <a:pPr marL="0" indent="0">
              <a:buNone/>
            </a:pPr>
            <a:endParaRPr lang="fr-FR" sz="2000" dirty="0"/>
          </a:p>
        </p:txBody>
      </p:sp>
      <p:pic>
        <p:nvPicPr>
          <p:cNvPr id="30" name="Image 29"/>
          <p:cNvPicPr>
            <a:picLocks noChangeAspect="1"/>
          </p:cNvPicPr>
          <p:nvPr/>
        </p:nvPicPr>
        <p:blipFill rotWithShape="1">
          <a:blip r:embed="rId2">
            <a:extLst>
              <a:ext uri="{28A0092B-C50C-407E-A947-70E740481C1C}">
                <a14:useLocalDpi xmlns:a14="http://schemas.microsoft.com/office/drawing/2010/main" val="0"/>
              </a:ext>
            </a:extLst>
          </a:blip>
          <a:srcRect t="14400" b="24934"/>
          <a:stretch/>
        </p:blipFill>
        <p:spPr>
          <a:xfrm>
            <a:off x="9397191" y="130626"/>
            <a:ext cx="2510996" cy="1188203"/>
          </a:xfrm>
          <a:prstGeom prst="rect">
            <a:avLst/>
          </a:prstGeom>
        </p:spPr>
      </p:pic>
      <p:sp>
        <p:nvSpPr>
          <p:cNvPr id="31" name="ZoneTexte 30"/>
          <p:cNvSpPr txBox="1"/>
          <p:nvPr/>
        </p:nvSpPr>
        <p:spPr>
          <a:xfrm rot="20997889">
            <a:off x="9265647" y="1089150"/>
            <a:ext cx="3094332" cy="523220"/>
          </a:xfrm>
          <a:prstGeom prst="rect">
            <a:avLst/>
          </a:prstGeom>
          <a:noFill/>
        </p:spPr>
        <p:txBody>
          <a:bodyPr wrap="square" rtlCol="0">
            <a:spAutoFit/>
          </a:bodyPr>
          <a:lstStyle/>
          <a:p>
            <a:pPr algn="ctr"/>
            <a:r>
              <a:rPr lang="fr-FR" sz="1400" dirty="0">
                <a:solidFill>
                  <a:srgbClr val="FF0000"/>
                </a:solidFill>
              </a:rPr>
              <a:t>to </a:t>
            </a:r>
            <a:r>
              <a:rPr lang="fr-FR" sz="1400" dirty="0" err="1">
                <a:solidFill>
                  <a:srgbClr val="FF0000"/>
                </a:solidFill>
              </a:rPr>
              <a:t>take</a:t>
            </a:r>
            <a:r>
              <a:rPr lang="fr-FR" sz="1400" dirty="0">
                <a:solidFill>
                  <a:srgbClr val="FF0000"/>
                </a:solidFill>
              </a:rPr>
              <a:t> « smartphone » and « computer » -</a:t>
            </a:r>
            <a:r>
              <a:rPr lang="fr-FR" sz="1400" dirty="0" err="1">
                <a:solidFill>
                  <a:srgbClr val="FF0000"/>
                </a:solidFill>
              </a:rPr>
              <a:t>based</a:t>
            </a:r>
            <a:r>
              <a:rPr lang="fr-FR" sz="1400" dirty="0">
                <a:solidFill>
                  <a:srgbClr val="FF0000"/>
                </a:solidFill>
              </a:rPr>
              <a:t> </a:t>
            </a:r>
            <a:r>
              <a:rPr lang="fr-FR" sz="1400" dirty="0" err="1">
                <a:solidFill>
                  <a:srgbClr val="FF0000"/>
                </a:solidFill>
              </a:rPr>
              <a:t>examples</a:t>
            </a:r>
            <a:endParaRPr lang="fr-FR" sz="1400" dirty="0">
              <a:solidFill>
                <a:srgbClr val="FF0000"/>
              </a:solidFill>
            </a:endParaRPr>
          </a:p>
        </p:txBody>
      </p:sp>
      <p:grpSp>
        <p:nvGrpSpPr>
          <p:cNvPr id="67" name="Groupe 66">
            <a:extLst>
              <a:ext uri="{FF2B5EF4-FFF2-40B4-BE49-F238E27FC236}">
                <a16:creationId xmlns:a16="http://schemas.microsoft.com/office/drawing/2014/main" id="{FA0D9943-49B4-4167-B404-6DBF4CE507A6}"/>
              </a:ext>
            </a:extLst>
          </p:cNvPr>
          <p:cNvGrpSpPr/>
          <p:nvPr/>
        </p:nvGrpSpPr>
        <p:grpSpPr>
          <a:xfrm>
            <a:off x="6539454" y="1562020"/>
            <a:ext cx="3725641" cy="5165354"/>
            <a:chOff x="7238693" y="1464181"/>
            <a:chExt cx="3725641" cy="5165354"/>
          </a:xfrm>
        </p:grpSpPr>
        <p:sp>
          <p:nvSpPr>
            <p:cNvPr id="81" name="ZoneTexte 80">
              <a:extLst>
                <a:ext uri="{FF2B5EF4-FFF2-40B4-BE49-F238E27FC236}">
                  <a16:creationId xmlns:a16="http://schemas.microsoft.com/office/drawing/2014/main" id="{0BAD4065-FEAC-4B80-9B05-67632D857D5F}"/>
                </a:ext>
              </a:extLst>
            </p:cNvPr>
            <p:cNvSpPr txBox="1"/>
            <p:nvPr/>
          </p:nvSpPr>
          <p:spPr>
            <a:xfrm>
              <a:off x="7865891" y="1464181"/>
              <a:ext cx="2261018"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0000"/>
                  </a:solidFill>
                  <a:effectLst/>
                  <a:uLnTx/>
                  <a:uFillTx/>
                  <a:latin typeface="Calibri Light" panose="020F0302020204030204"/>
                  <a:ea typeface="+mn-ea"/>
                  <a:cs typeface="+mn-cs"/>
                </a:rPr>
                <a:t>Radical Innovation      for RID</a:t>
              </a:r>
            </a:p>
          </p:txBody>
        </p:sp>
        <p:cxnSp>
          <p:nvCxnSpPr>
            <p:cNvPr id="82" name="Connecteur droit avec flèche 81">
              <a:extLst>
                <a:ext uri="{FF2B5EF4-FFF2-40B4-BE49-F238E27FC236}">
                  <a16:creationId xmlns:a16="http://schemas.microsoft.com/office/drawing/2014/main" id="{2E03DAB7-75F0-47A0-A543-E47121EC074C}"/>
                </a:ext>
              </a:extLst>
            </p:cNvPr>
            <p:cNvCxnSpPr>
              <a:cxnSpLocks/>
            </p:cNvCxnSpPr>
            <p:nvPr/>
          </p:nvCxnSpPr>
          <p:spPr bwMode="auto">
            <a:xfrm flipV="1">
              <a:off x="9421674" y="1472665"/>
              <a:ext cx="0" cy="5005137"/>
            </a:xfrm>
            <a:prstGeom prst="straightConnector1">
              <a:avLst/>
            </a:prstGeom>
            <a:solidFill>
              <a:schemeClr val="accent1"/>
            </a:solidFill>
            <a:ln w="38100" cap="flat" cmpd="sng" algn="ctr">
              <a:solidFill>
                <a:srgbClr val="FF0000"/>
              </a:solidFill>
              <a:prstDash val="solid"/>
              <a:round/>
              <a:headEnd type="oval" w="med" len="med"/>
              <a:tailEnd type="stealth"/>
            </a:ln>
            <a:effectLst/>
          </p:spPr>
        </p:cxnSp>
        <p:sp>
          <p:nvSpPr>
            <p:cNvPr id="83" name="ZoneTexte 82">
              <a:extLst>
                <a:ext uri="{FF2B5EF4-FFF2-40B4-BE49-F238E27FC236}">
                  <a16:creationId xmlns:a16="http://schemas.microsoft.com/office/drawing/2014/main" id="{3AA820C7-5FAA-4D9B-809F-6D1ABA2E77EA}"/>
                </a:ext>
              </a:extLst>
            </p:cNvPr>
            <p:cNvSpPr txBox="1"/>
            <p:nvPr/>
          </p:nvSpPr>
          <p:spPr>
            <a:xfrm>
              <a:off x="8136467" y="5367866"/>
              <a:ext cx="2633133" cy="89255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Change of a process or organization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(Impact on costs, time, reliability, flexibility, margin)</a:t>
              </a: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4" name="ZoneTexte 83">
              <a:extLst>
                <a:ext uri="{FF2B5EF4-FFF2-40B4-BE49-F238E27FC236}">
                  <a16:creationId xmlns:a16="http://schemas.microsoft.com/office/drawing/2014/main" id="{3A3CB17E-B1DD-4E25-A71E-DE2B1F269979}"/>
                </a:ext>
              </a:extLst>
            </p:cNvPr>
            <p:cNvSpPr txBox="1"/>
            <p:nvPr/>
          </p:nvSpPr>
          <p:spPr>
            <a:xfrm>
              <a:off x="8136466" y="4552148"/>
              <a:ext cx="2633134" cy="67710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Internal change to the solution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(Impact on assembly, storage and production costs)</a:t>
              </a:r>
              <a:endParaRPr kumimoji="0" lang="fr-FR"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5" name="ZoneTexte 84">
              <a:extLst>
                <a:ext uri="{FF2B5EF4-FFF2-40B4-BE49-F238E27FC236}">
                  <a16:creationId xmlns:a16="http://schemas.microsoft.com/office/drawing/2014/main" id="{309A63C5-C09F-4342-BDFD-F861E5FE4977}"/>
                </a:ext>
              </a:extLst>
            </p:cNvPr>
            <p:cNvSpPr txBox="1"/>
            <p:nvPr/>
          </p:nvSpPr>
          <p:spPr>
            <a:xfrm>
              <a:off x="7941733" y="3736431"/>
              <a:ext cx="3022600" cy="67710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Slight improvement of the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(new function, new functional package, performance improvement)</a:t>
              </a:r>
              <a:endParaRPr kumimoji="0" lang="fr-FR"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6" name="ZoneTexte 85">
              <a:extLst>
                <a:ext uri="{FF2B5EF4-FFF2-40B4-BE49-F238E27FC236}">
                  <a16:creationId xmlns:a16="http://schemas.microsoft.com/office/drawing/2014/main" id="{EEAEABD8-1650-4272-8B02-CB961547C84D}"/>
                </a:ext>
              </a:extLst>
            </p:cNvPr>
            <p:cNvSpPr txBox="1"/>
            <p:nvPr/>
          </p:nvSpPr>
          <p:spPr>
            <a:xfrm>
              <a:off x="7941733" y="2736048"/>
              <a:ext cx="3022600" cy="86177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Definite improvement of the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(significant improvement in several performances, appearance of a single performance)</a:t>
              </a: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7" name="ZoneTexte 86">
              <a:extLst>
                <a:ext uri="{FF2B5EF4-FFF2-40B4-BE49-F238E27FC236}">
                  <a16:creationId xmlns:a16="http://schemas.microsoft.com/office/drawing/2014/main" id="{BF311F9B-910D-4A5E-BED0-7BC4B4FD8879}"/>
                </a:ext>
              </a:extLst>
            </p:cNvPr>
            <p:cNvSpPr txBox="1"/>
            <p:nvPr/>
          </p:nvSpPr>
          <p:spPr>
            <a:xfrm>
              <a:off x="7941733" y="1735665"/>
              <a:ext cx="3022600" cy="86177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Light" panose="020F0302020204030204"/>
                  <a:ea typeface="+mn-ea"/>
                  <a:cs typeface="+mn-cs"/>
                </a:rPr>
                <a:t>Disruption of </a:t>
              </a:r>
              <a:r>
                <a:rPr kumimoji="0" lang="fr-FR" sz="1400" b="1" i="0" u="none" strike="noStrike" kern="1200" cap="none" spc="0" normalizeH="0" baseline="0" noProof="0" dirty="0" err="1">
                  <a:ln>
                    <a:noFill/>
                  </a:ln>
                  <a:solidFill>
                    <a:prstClr val="black"/>
                  </a:solidFill>
                  <a:effectLst/>
                  <a:uLnTx/>
                  <a:uFillTx/>
                  <a:latin typeface="Calibri Light" panose="020F0302020204030204"/>
                  <a:ea typeface="+mn-ea"/>
                  <a:cs typeface="+mn-cs"/>
                </a:rPr>
                <a:t>activity</a:t>
              </a:r>
              <a:endParaRPr kumimoji="0" lang="fr-FR" sz="14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(the change is such that the activity is disrupted and the </a:t>
              </a: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user experience </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is changed forever)</a:t>
              </a: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88" name="Connecteur droit avec flèche 87">
              <a:extLst>
                <a:ext uri="{FF2B5EF4-FFF2-40B4-BE49-F238E27FC236}">
                  <a16:creationId xmlns:a16="http://schemas.microsoft.com/office/drawing/2014/main" id="{341FD05B-B172-48EC-B60B-B8965F7770A2}"/>
                </a:ext>
              </a:extLst>
            </p:cNvPr>
            <p:cNvCxnSpPr>
              <a:cxnSpLocks/>
            </p:cNvCxnSpPr>
            <p:nvPr/>
          </p:nvCxnSpPr>
          <p:spPr bwMode="auto">
            <a:xfrm flipH="1">
              <a:off x="7238693" y="4510838"/>
              <a:ext cx="3725641" cy="0"/>
            </a:xfrm>
            <a:prstGeom prst="straightConnector1">
              <a:avLst/>
            </a:prstGeom>
            <a:solidFill>
              <a:schemeClr val="accent1"/>
            </a:solidFill>
            <a:ln w="25400" cap="flat" cmpd="sng" algn="ctr">
              <a:solidFill>
                <a:srgbClr val="0762C3"/>
              </a:solidFill>
              <a:prstDash val="sysDash"/>
              <a:round/>
              <a:headEnd type="none" w="med" len="med"/>
              <a:tailEnd type="none" w="med" len="med"/>
            </a:ln>
            <a:effectLst/>
          </p:spPr>
        </p:cxnSp>
        <p:cxnSp>
          <p:nvCxnSpPr>
            <p:cNvPr id="89" name="Connecteur droit avec flèche 88">
              <a:extLst>
                <a:ext uri="{FF2B5EF4-FFF2-40B4-BE49-F238E27FC236}">
                  <a16:creationId xmlns:a16="http://schemas.microsoft.com/office/drawing/2014/main" id="{927FB638-E112-4AA7-9490-5C9D9B7CBC2C}"/>
                </a:ext>
              </a:extLst>
            </p:cNvPr>
            <p:cNvCxnSpPr>
              <a:cxnSpLocks/>
            </p:cNvCxnSpPr>
            <p:nvPr/>
          </p:nvCxnSpPr>
          <p:spPr bwMode="auto">
            <a:xfrm flipV="1">
              <a:off x="7764524" y="4615703"/>
              <a:ext cx="0" cy="1862099"/>
            </a:xfrm>
            <a:prstGeom prst="straightConnector1">
              <a:avLst/>
            </a:prstGeom>
            <a:solidFill>
              <a:schemeClr val="accent1"/>
            </a:solidFill>
            <a:ln w="25400" cap="flat" cmpd="sng" algn="ctr">
              <a:solidFill>
                <a:schemeClr val="accent1"/>
              </a:solidFill>
              <a:prstDash val="solid"/>
              <a:round/>
              <a:headEnd type="stealth" w="lg" len="lg"/>
              <a:tailEnd type="stealth" w="lg" len="lg"/>
            </a:ln>
            <a:effectLst/>
          </p:spPr>
        </p:cxnSp>
        <p:cxnSp>
          <p:nvCxnSpPr>
            <p:cNvPr id="90" name="Connecteur droit avec flèche 89">
              <a:extLst>
                <a:ext uri="{FF2B5EF4-FFF2-40B4-BE49-F238E27FC236}">
                  <a16:creationId xmlns:a16="http://schemas.microsoft.com/office/drawing/2014/main" id="{C039CCE1-3B0A-46FA-87ED-F95BE41DC671}"/>
                </a:ext>
              </a:extLst>
            </p:cNvPr>
            <p:cNvCxnSpPr>
              <a:cxnSpLocks/>
            </p:cNvCxnSpPr>
            <p:nvPr/>
          </p:nvCxnSpPr>
          <p:spPr bwMode="auto">
            <a:xfrm flipV="1">
              <a:off x="7769481" y="1886552"/>
              <a:ext cx="0" cy="2463434"/>
            </a:xfrm>
            <a:prstGeom prst="straightConnector1">
              <a:avLst/>
            </a:prstGeom>
            <a:solidFill>
              <a:schemeClr val="accent1"/>
            </a:solidFill>
            <a:ln w="25400" cap="flat" cmpd="sng" algn="ctr">
              <a:solidFill>
                <a:schemeClr val="accent1"/>
              </a:solidFill>
              <a:prstDash val="solid"/>
              <a:round/>
              <a:headEnd type="stealth" w="lg" len="lg"/>
              <a:tailEnd type="stealth" w="lg" len="lg"/>
            </a:ln>
            <a:effectLst/>
          </p:spPr>
        </p:cxnSp>
        <p:sp>
          <p:nvSpPr>
            <p:cNvPr id="91" name="ZoneTexte 90">
              <a:extLst>
                <a:ext uri="{FF2B5EF4-FFF2-40B4-BE49-F238E27FC236}">
                  <a16:creationId xmlns:a16="http://schemas.microsoft.com/office/drawing/2014/main" id="{86E64016-56B4-46F1-89EB-373C9F59BB28}"/>
                </a:ext>
              </a:extLst>
            </p:cNvPr>
            <p:cNvSpPr txBox="1"/>
            <p:nvPr/>
          </p:nvSpPr>
          <p:spPr>
            <a:xfrm rot="16200000">
              <a:off x="6385869" y="2964098"/>
              <a:ext cx="2013425"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Calibri Light" panose="020F0302020204030204"/>
                  <a:ea typeface="+mn-ea"/>
                  <a:cs typeface="+mn-cs"/>
                </a:rPr>
                <a:t>Perceived</a:t>
              </a:r>
              <a:r>
                <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mn-cs"/>
                </a:rPr>
                <a:t> by the user</a:t>
              </a:r>
            </a:p>
          </p:txBody>
        </p:sp>
        <p:sp>
          <p:nvSpPr>
            <p:cNvPr id="92" name="ZoneTexte 91">
              <a:extLst>
                <a:ext uri="{FF2B5EF4-FFF2-40B4-BE49-F238E27FC236}">
                  <a16:creationId xmlns:a16="http://schemas.microsoft.com/office/drawing/2014/main" id="{011A4E34-0071-4722-94FB-87DB7B71D484}"/>
                </a:ext>
              </a:extLst>
            </p:cNvPr>
            <p:cNvSpPr txBox="1"/>
            <p:nvPr/>
          </p:nvSpPr>
          <p:spPr>
            <a:xfrm rot="16200000">
              <a:off x="6325668" y="5402383"/>
              <a:ext cx="21465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Not perceived by the user</a:t>
              </a: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sp>
        <p:nvSpPr>
          <p:cNvPr id="78" name="Rectangle : coins arrondis 77">
            <a:extLst>
              <a:ext uri="{FF2B5EF4-FFF2-40B4-BE49-F238E27FC236}">
                <a16:creationId xmlns:a16="http://schemas.microsoft.com/office/drawing/2014/main" id="{E70E88AA-1A19-4E4F-9D4A-CB363600D7C2}"/>
              </a:ext>
            </a:extLst>
          </p:cNvPr>
          <p:cNvSpPr/>
          <p:nvPr/>
        </p:nvSpPr>
        <p:spPr>
          <a:xfrm>
            <a:off x="7242494" y="1844626"/>
            <a:ext cx="3098442" cy="1895901"/>
          </a:xfrm>
          <a:prstGeom prst="roundRect">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413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51F50B1-1100-48AB-B022-FFBC30F3FE92}" type="slidenum">
              <a:rPr lang="fr-FR" smtClean="0">
                <a:solidFill>
                  <a:prstClr val="black">
                    <a:lumMod val="75000"/>
                    <a:lumOff val="25000"/>
                  </a:prstClr>
                </a:solidFill>
              </a:rPr>
              <a:pPr>
                <a:defRPr/>
              </a:pPr>
              <a:t>5</a:t>
            </a:fld>
            <a:endParaRPr lang="fr-FR">
              <a:solidFill>
                <a:prstClr val="black">
                  <a:lumMod val="75000"/>
                  <a:lumOff val="25000"/>
                </a:prstClr>
              </a:solidFill>
            </a:endParaRPr>
          </a:p>
        </p:txBody>
      </p:sp>
      <p:sp>
        <p:nvSpPr>
          <p:cNvPr id="3" name="Titre 2"/>
          <p:cNvSpPr>
            <a:spLocks noGrp="1"/>
          </p:cNvSpPr>
          <p:nvPr>
            <p:ph type="title"/>
          </p:nvPr>
        </p:nvSpPr>
        <p:spPr>
          <a:xfrm>
            <a:off x="441063" y="46385"/>
            <a:ext cx="11478409" cy="968821"/>
          </a:xfrm>
        </p:spPr>
        <p:txBody>
          <a:bodyPr/>
          <a:lstStyle/>
          <a:p>
            <a:r>
              <a:rPr lang="fr-FR" dirty="0"/>
              <a:t>How </a:t>
            </a:r>
            <a:r>
              <a:rPr lang="fr-FR" dirty="0" err="1"/>
              <a:t>many</a:t>
            </a:r>
            <a:r>
              <a:rPr lang="fr-FR" dirty="0"/>
              <a:t> disruptions (RID radical innovations) for the Dyson </a:t>
            </a:r>
            <a:r>
              <a:rPr lang="fr-FR" i="1" dirty="0"/>
              <a:t>Air multiplier</a:t>
            </a:r>
            <a:r>
              <a:rPr lang="fr-FR" dirty="0"/>
              <a:t>?</a:t>
            </a:r>
          </a:p>
        </p:txBody>
      </p:sp>
      <p:sp>
        <p:nvSpPr>
          <p:cNvPr id="4" name="Espace réservé du contenu 3"/>
          <p:cNvSpPr>
            <a:spLocks noGrp="1"/>
          </p:cNvSpPr>
          <p:nvPr>
            <p:ph idx="1"/>
          </p:nvPr>
        </p:nvSpPr>
        <p:spPr>
          <a:xfrm>
            <a:off x="379206" y="4686299"/>
            <a:ext cx="4727183" cy="1921373"/>
          </a:xfrm>
          <a:ln>
            <a:solidFill>
              <a:srgbClr val="0762C3"/>
            </a:solidFill>
          </a:ln>
        </p:spPr>
        <p:txBody>
          <a:bodyPr/>
          <a:lstStyle/>
          <a:p>
            <a:pPr marL="457200" indent="-457200">
              <a:buFont typeface="+mj-lt"/>
              <a:buAutoNum type="arabicPeriod"/>
            </a:pPr>
            <a:r>
              <a:rPr lang="en-US" sz="1600" dirty="0">
                <a:solidFill>
                  <a:srgbClr val="0762C3"/>
                </a:solidFill>
              </a:rPr>
              <a:t>xx</a:t>
            </a:r>
          </a:p>
          <a:p>
            <a:pPr marL="457200" indent="-457200">
              <a:buFont typeface="+mj-lt"/>
              <a:buAutoNum type="arabicPeriod"/>
            </a:pPr>
            <a:r>
              <a:rPr lang="en-US" sz="1400" dirty="0" err="1">
                <a:solidFill>
                  <a:srgbClr val="0762C3"/>
                </a:solidFill>
              </a:rPr>
              <a:t>Xx</a:t>
            </a:r>
            <a:endParaRPr lang="en-US" sz="1400" dirty="0">
              <a:solidFill>
                <a:srgbClr val="0762C3"/>
              </a:solidFill>
            </a:endParaRPr>
          </a:p>
          <a:p>
            <a:pPr marL="457200" indent="-457200">
              <a:buFont typeface="+mj-lt"/>
              <a:buAutoNum type="arabicPeriod"/>
            </a:pPr>
            <a:r>
              <a:rPr lang="en-US" sz="1400" dirty="0">
                <a:solidFill>
                  <a:srgbClr val="0762C3"/>
                </a:solidFill>
              </a:rPr>
              <a:t>xx</a:t>
            </a:r>
          </a:p>
        </p:txBody>
      </p:sp>
      <p:sp>
        <p:nvSpPr>
          <p:cNvPr id="12" name="Rectangle 11"/>
          <p:cNvSpPr/>
          <p:nvPr/>
        </p:nvSpPr>
        <p:spPr>
          <a:xfrm>
            <a:off x="6852062" y="4683052"/>
            <a:ext cx="5067410" cy="1924620"/>
          </a:xfrm>
          <a:prstGeom prst="rect">
            <a:avLst/>
          </a:prstGeom>
          <a:ln>
            <a:solidFill>
              <a:srgbClr val="0762C3"/>
            </a:solidFill>
          </a:ln>
        </p:spPr>
        <p:txBody>
          <a:bodyPr/>
          <a:lstStyle/>
          <a:p>
            <a:pPr marL="457200" indent="-457200">
              <a:lnSpc>
                <a:spcPct val="90000"/>
              </a:lnSpc>
              <a:spcBef>
                <a:spcPts val="1000"/>
              </a:spcBef>
              <a:buFont typeface="+mj-lt"/>
              <a:buAutoNum type="arabicPeriod" startAt="4"/>
            </a:pPr>
            <a:r>
              <a:rPr lang="en-US" sz="1600" dirty="0" err="1">
                <a:solidFill>
                  <a:srgbClr val="0762C3"/>
                </a:solidFill>
                <a:latin typeface="Montserrat" pitchFamily="2" charset="77"/>
              </a:rPr>
              <a:t>Xx</a:t>
            </a:r>
            <a:endParaRPr lang="en-US" sz="1600" dirty="0">
              <a:solidFill>
                <a:srgbClr val="0762C3"/>
              </a:solidFill>
              <a:latin typeface="Montserrat" pitchFamily="2" charset="77"/>
            </a:endParaRPr>
          </a:p>
          <a:p>
            <a:pPr marL="457200" indent="-457200">
              <a:lnSpc>
                <a:spcPct val="90000"/>
              </a:lnSpc>
              <a:spcBef>
                <a:spcPts val="1000"/>
              </a:spcBef>
              <a:buFont typeface="+mj-lt"/>
              <a:buAutoNum type="arabicPeriod" startAt="4"/>
            </a:pPr>
            <a:r>
              <a:rPr lang="en-US" sz="1600" dirty="0" err="1">
                <a:solidFill>
                  <a:srgbClr val="0762C3"/>
                </a:solidFill>
                <a:latin typeface="Montserrat" pitchFamily="2" charset="77"/>
              </a:rPr>
              <a:t>Xx</a:t>
            </a:r>
            <a:endParaRPr lang="en-US" sz="1600" dirty="0">
              <a:solidFill>
                <a:srgbClr val="0762C3"/>
              </a:solidFill>
              <a:latin typeface="Montserrat" pitchFamily="2" charset="77"/>
            </a:endParaRPr>
          </a:p>
          <a:p>
            <a:pPr marL="457200" indent="-457200">
              <a:lnSpc>
                <a:spcPct val="90000"/>
              </a:lnSpc>
              <a:spcBef>
                <a:spcPts val="1000"/>
              </a:spcBef>
              <a:buFont typeface="+mj-lt"/>
              <a:buAutoNum type="arabicPeriod" startAt="4"/>
            </a:pPr>
            <a:r>
              <a:rPr lang="en-US" sz="1600" dirty="0">
                <a:solidFill>
                  <a:srgbClr val="0762C3"/>
                </a:solidFill>
                <a:latin typeface="Montserrat" pitchFamily="2" charset="77"/>
              </a:rPr>
              <a:t>xx</a:t>
            </a:r>
          </a:p>
          <a:p>
            <a:pPr marL="457200" indent="-457200">
              <a:lnSpc>
                <a:spcPct val="90000"/>
              </a:lnSpc>
              <a:spcBef>
                <a:spcPts val="1000"/>
              </a:spcBef>
              <a:buFont typeface="+mj-lt"/>
              <a:buAutoNum type="arabicPeriod" startAt="4"/>
            </a:pPr>
            <a:endParaRPr lang="en-US" sz="1600" dirty="0">
              <a:solidFill>
                <a:srgbClr val="0762C3"/>
              </a:solidFill>
              <a:latin typeface="Montserrat" pitchFamily="2" charset="77"/>
            </a:endParaRPr>
          </a:p>
        </p:txBody>
      </p:sp>
      <p:pic>
        <p:nvPicPr>
          <p:cNvPr id="15" name="Picture 2" descr="Résultats de recherche d'images pour « ventilateu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1846" y="2172115"/>
            <a:ext cx="2259854" cy="2259854"/>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10266618" y="1299416"/>
            <a:ext cx="1938084" cy="830997"/>
          </a:xfrm>
          <a:prstGeom prst="rect">
            <a:avLst/>
          </a:prstGeom>
          <a:noFill/>
        </p:spPr>
        <p:txBody>
          <a:bodyPr wrap="square" rtlCol="0">
            <a:spAutoFit/>
          </a:bodyPr>
          <a:lstStyle/>
          <a:p>
            <a:r>
              <a:rPr lang="fr-FR" sz="1600" dirty="0"/>
              <a:t>Versus the </a:t>
            </a:r>
            <a:r>
              <a:rPr lang="fr-FR" sz="1600" dirty="0" err="1"/>
              <a:t>traditional</a:t>
            </a:r>
            <a:r>
              <a:rPr lang="fr-FR" sz="1600" dirty="0"/>
              <a:t> </a:t>
            </a:r>
            <a:r>
              <a:rPr lang="fr-FR" sz="1600" dirty="0" err="1"/>
              <a:t>rotating</a:t>
            </a:r>
            <a:r>
              <a:rPr lang="fr-FR" sz="1600" dirty="0"/>
              <a:t> </a:t>
            </a:r>
            <a:r>
              <a:rPr lang="fr-FR" sz="1600" dirty="0" err="1"/>
              <a:t>blade</a:t>
            </a:r>
            <a:r>
              <a:rPr lang="fr-FR" sz="1600" dirty="0"/>
              <a:t> </a:t>
            </a:r>
            <a:r>
              <a:rPr lang="fr-FR" sz="1600" dirty="0" err="1"/>
              <a:t>shrouded</a:t>
            </a:r>
            <a:r>
              <a:rPr lang="fr-FR" sz="1600" dirty="0"/>
              <a:t> fan</a:t>
            </a:r>
          </a:p>
        </p:txBody>
      </p:sp>
      <p:pic>
        <p:nvPicPr>
          <p:cNvPr id="17" name="Picture 2" descr="http://sbpstatic.talkspirit.com/pedagogie-iwips/ugc/media/public/d058c4ed24df32a25c6b1279c9f69b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7656"/>
            <a:ext cx="5208943" cy="25146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bpstatic.talkspirit.com/pedagogie-iwips/ugc/media/public/9d311163c298a728a9d9f7600b8f03db.jpg"/>
          <p:cNvPicPr>
            <a:picLocks noChangeAspect="1" noChangeArrowheads="1"/>
          </p:cNvPicPr>
          <p:nvPr/>
        </p:nvPicPr>
        <p:blipFill rotWithShape="1">
          <a:blip r:embed="rId4">
            <a:extLst>
              <a:ext uri="{28A0092B-C50C-407E-A947-70E740481C1C}">
                <a14:useLocalDpi xmlns:a14="http://schemas.microsoft.com/office/drawing/2010/main" val="0"/>
              </a:ext>
            </a:extLst>
          </a:blip>
          <a:srcRect l="52640" b="2609"/>
          <a:stretch/>
        </p:blipFill>
        <p:spPr bwMode="auto">
          <a:xfrm>
            <a:off x="5414959" y="1506668"/>
            <a:ext cx="3863982" cy="19864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bpstatic.talkspirit.com/pedagogie-iwips/ugc/media/public/9d311163c298a728a9d9f7600b8f03db.jpg"/>
          <p:cNvPicPr>
            <a:picLocks noChangeAspect="1" noChangeArrowheads="1"/>
          </p:cNvPicPr>
          <p:nvPr/>
        </p:nvPicPr>
        <p:blipFill rotWithShape="1">
          <a:blip r:embed="rId4">
            <a:extLst>
              <a:ext uri="{28A0092B-C50C-407E-A947-70E740481C1C}">
                <a14:useLocalDpi xmlns:a14="http://schemas.microsoft.com/office/drawing/2010/main" val="0"/>
              </a:ext>
            </a:extLst>
          </a:blip>
          <a:srcRect r="50209" b="3639"/>
          <a:stretch/>
        </p:blipFill>
        <p:spPr bwMode="auto">
          <a:xfrm>
            <a:off x="8078109" y="3018887"/>
            <a:ext cx="2401664" cy="1161999"/>
          </a:xfrm>
          <a:prstGeom prst="rect">
            <a:avLst/>
          </a:prstGeom>
          <a:noFill/>
          <a:extLst>
            <a:ext uri="{909E8E84-426E-40DD-AFC4-6F175D3DCCD1}">
              <a14:hiddenFill xmlns:a14="http://schemas.microsoft.com/office/drawing/2010/main">
                <a:solidFill>
                  <a:srgbClr val="FFFFFF"/>
                </a:solidFill>
              </a14:hiddenFill>
            </a:ext>
          </a:extLst>
        </p:spPr>
      </p:pic>
      <p:sp>
        <p:nvSpPr>
          <p:cNvPr id="5" name="Forme libre 4"/>
          <p:cNvSpPr/>
          <p:nvPr/>
        </p:nvSpPr>
        <p:spPr>
          <a:xfrm>
            <a:off x="6949440" y="1252728"/>
            <a:ext cx="3529584" cy="2807208"/>
          </a:xfrm>
          <a:custGeom>
            <a:avLst/>
            <a:gdLst>
              <a:gd name="connsiteX0" fmla="*/ 3529584 w 3529584"/>
              <a:gd name="connsiteY0" fmla="*/ 0 h 2807208"/>
              <a:gd name="connsiteX1" fmla="*/ 2414016 w 3529584"/>
              <a:gd name="connsiteY1" fmla="*/ 685800 h 2807208"/>
              <a:gd name="connsiteX2" fmla="*/ 2340864 w 3529584"/>
              <a:gd name="connsiteY2" fmla="*/ 1792224 h 2807208"/>
              <a:gd name="connsiteX3" fmla="*/ 813816 w 3529584"/>
              <a:gd name="connsiteY3" fmla="*/ 1920240 h 2807208"/>
              <a:gd name="connsiteX4" fmla="*/ 0 w 3529584"/>
              <a:gd name="connsiteY4" fmla="*/ 2807208 h 280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9584" h="2807208">
                <a:moveTo>
                  <a:pt x="3529584" y="0"/>
                </a:moveTo>
                <a:cubicBezTo>
                  <a:pt x="3070860" y="193548"/>
                  <a:pt x="2612136" y="387096"/>
                  <a:pt x="2414016" y="685800"/>
                </a:cubicBezTo>
                <a:cubicBezTo>
                  <a:pt x="2215896" y="984504"/>
                  <a:pt x="2607564" y="1586484"/>
                  <a:pt x="2340864" y="1792224"/>
                </a:cubicBezTo>
                <a:cubicBezTo>
                  <a:pt x="2074164" y="1997964"/>
                  <a:pt x="1203960" y="1751076"/>
                  <a:pt x="813816" y="1920240"/>
                </a:cubicBezTo>
                <a:cubicBezTo>
                  <a:pt x="423672" y="2089404"/>
                  <a:pt x="211836" y="2448306"/>
                  <a:pt x="0" y="280720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929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fr-FR" sz="14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mn-cs"/>
            </a:endParaRPr>
          </a:p>
        </p:txBody>
      </p:sp>
      <p:sp>
        <p:nvSpPr>
          <p:cNvPr id="3" name="Titre 2"/>
          <p:cNvSpPr>
            <a:spLocks noGrp="1"/>
          </p:cNvSpPr>
          <p:nvPr>
            <p:ph type="title"/>
          </p:nvPr>
        </p:nvSpPr>
        <p:spPr>
          <a:xfrm>
            <a:off x="229307" y="46180"/>
            <a:ext cx="11478409" cy="968821"/>
          </a:xfrm>
        </p:spPr>
        <p:txBody>
          <a:bodyPr/>
          <a:lstStyle/>
          <a:p>
            <a:r>
              <a:rPr lang="fr-FR" dirty="0"/>
              <a:t>Innovation </a:t>
            </a:r>
            <a:r>
              <a:rPr lang="fr-FR" dirty="0" err="1"/>
              <a:t>strategy</a:t>
            </a:r>
            <a:endParaRPr lang="fr-FR" dirty="0"/>
          </a:p>
        </p:txBody>
      </p:sp>
      <p:sp>
        <p:nvSpPr>
          <p:cNvPr id="5" name="Espace réservé du contenu 3"/>
          <p:cNvSpPr>
            <a:spLocks noGrp="1"/>
          </p:cNvSpPr>
          <p:nvPr>
            <p:ph idx="1"/>
          </p:nvPr>
        </p:nvSpPr>
        <p:spPr>
          <a:xfrm>
            <a:off x="427043" y="803982"/>
            <a:ext cx="6529655" cy="1013596"/>
          </a:xfrm>
        </p:spPr>
        <p:txBody>
          <a:bodyPr/>
          <a:lstStyle/>
          <a:p>
            <a:pPr marL="0" indent="0">
              <a:buNone/>
            </a:pPr>
            <a:r>
              <a:rPr lang="en-US" sz="1600" i="1" dirty="0"/>
              <a:t>A study by </a:t>
            </a:r>
            <a:r>
              <a:rPr lang="en-US" sz="1600" i="1" dirty="0" err="1"/>
              <a:t>Booz&amp;Company</a:t>
            </a:r>
            <a:r>
              <a:rPr lang="en-US" sz="1600" i="1" dirty="0"/>
              <a:t> </a:t>
            </a:r>
            <a:r>
              <a:rPr lang="en-US" sz="1600" b="1" i="1" dirty="0"/>
              <a:t>[1]</a:t>
            </a:r>
            <a:r>
              <a:rPr lang="en-US" sz="1600" i="1" dirty="0"/>
              <a:t> reveals that firms follow at least one of the following three innovation strategies: need seeker, Market Reader or Technology Driver, depending on whether the focus is on the customer, the market or the technology, respectively. </a:t>
            </a:r>
          </a:p>
          <a:p>
            <a:pPr marL="0" indent="0">
              <a:buNone/>
            </a:pPr>
            <a:endParaRPr lang="fr-FR" sz="2000" dirty="0"/>
          </a:p>
        </p:txBody>
      </p:sp>
      <p:sp>
        <p:nvSpPr>
          <p:cNvPr id="4" name="Rectangle 3"/>
          <p:cNvSpPr/>
          <p:nvPr/>
        </p:nvSpPr>
        <p:spPr>
          <a:xfrm>
            <a:off x="0" y="6561758"/>
            <a:ext cx="999072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[1] </a:t>
            </a:r>
            <a:r>
              <a:rPr kumimoji="0" lang="en-US" sz="12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Jaruzelski</a:t>
            </a: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B, </a:t>
            </a:r>
            <a:r>
              <a:rPr kumimoji="0" lang="en-US" sz="12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Staack</a:t>
            </a: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V, </a:t>
            </a:r>
            <a:r>
              <a:rPr kumimoji="0" lang="en-US" sz="12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Goehle</a:t>
            </a: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B. Proven Paths to Innovation Success. </a:t>
            </a:r>
            <a:r>
              <a:rPr kumimoji="0" lang="en-US" sz="12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strategy+business</a:t>
            </a: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Booz&amp;Company</a:t>
            </a: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2014;Issue 77.</a:t>
            </a:r>
          </a:p>
        </p:txBody>
      </p:sp>
      <p:grpSp>
        <p:nvGrpSpPr>
          <p:cNvPr id="8" name="Groupe 7"/>
          <p:cNvGrpSpPr/>
          <p:nvPr/>
        </p:nvGrpSpPr>
        <p:grpSpPr>
          <a:xfrm>
            <a:off x="7896613" y="4755723"/>
            <a:ext cx="4350362" cy="1771192"/>
            <a:chOff x="7212525" y="-20941"/>
            <a:chExt cx="5024678" cy="2045731"/>
          </a:xfrm>
        </p:grpSpPr>
        <p:sp>
          <p:nvSpPr>
            <p:cNvPr id="57" name="Rectangle 56"/>
            <p:cNvSpPr/>
            <p:nvPr/>
          </p:nvSpPr>
          <p:spPr>
            <a:xfrm>
              <a:off x="7841916" y="-20941"/>
              <a:ext cx="2923844" cy="426579"/>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Need Seeker strategy</a:t>
              </a:r>
            </a:p>
          </p:txBody>
        </p:sp>
        <p:grpSp>
          <p:nvGrpSpPr>
            <p:cNvPr id="36" name="Groupe 35"/>
            <p:cNvGrpSpPr/>
            <p:nvPr/>
          </p:nvGrpSpPr>
          <p:grpSpPr>
            <a:xfrm>
              <a:off x="7212525" y="677676"/>
              <a:ext cx="5024678" cy="1347114"/>
              <a:chOff x="1703390" y="2640161"/>
              <a:chExt cx="7902926" cy="2118772"/>
            </a:xfrm>
          </p:grpSpPr>
          <p:sp>
            <p:nvSpPr>
              <p:cNvPr id="37" name="ZoneTexte 4"/>
              <p:cNvSpPr txBox="1">
                <a:spLocks noChangeArrowheads="1"/>
              </p:cNvSpPr>
              <p:nvPr/>
            </p:nvSpPr>
            <p:spPr bwMode="auto">
              <a:xfrm>
                <a:off x="4295775" y="2852738"/>
                <a:ext cx="1008062" cy="726846"/>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usage </a:t>
                </a:r>
              </a:p>
            </p:txBody>
          </p:sp>
          <p:sp>
            <p:nvSpPr>
              <p:cNvPr id="38" name="ZoneTexte 5"/>
              <p:cNvSpPr txBox="1">
                <a:spLocks noChangeArrowheads="1"/>
              </p:cNvSpPr>
              <p:nvPr/>
            </p:nvSpPr>
            <p:spPr bwMode="auto">
              <a:xfrm>
                <a:off x="5880100" y="3359635"/>
                <a:ext cx="1368426" cy="726846"/>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New </a:t>
                </a:r>
                <a:r>
                  <a:rPr kumimoji="0" lang="fr-FR" sz="1000" b="0" i="0" u="none" strike="noStrike" kern="1200" cap="none" spc="0" normalizeH="0" baseline="0" noProof="0" dirty="0" err="1">
                    <a:ln>
                      <a:noFill/>
                    </a:ln>
                    <a:solidFill>
                      <a:srgbClr val="292929"/>
                    </a:solidFill>
                    <a:effectLst/>
                    <a:uLnTx/>
                    <a:uFillTx/>
                    <a:latin typeface="Calibri" panose="020F0502020204030204" pitchFamily="34" charset="0"/>
                    <a:ea typeface="+mn-ea"/>
                    <a:cs typeface="Calibri" panose="020F0502020204030204" pitchFamily="34" charset="0"/>
                  </a:rPr>
                  <a:t>experience</a:t>
                </a:r>
                <a:endPar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endParaRPr>
              </a:p>
            </p:txBody>
          </p:sp>
          <p:sp>
            <p:nvSpPr>
              <p:cNvPr id="39" name="ZoneTexte 6"/>
              <p:cNvSpPr txBox="1">
                <a:spLocks noChangeArrowheads="1"/>
              </p:cNvSpPr>
              <p:nvPr/>
            </p:nvSpPr>
            <p:spPr bwMode="auto">
              <a:xfrm>
                <a:off x="8455379" y="3268730"/>
                <a:ext cx="1150937" cy="100640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New </a:t>
                </a:r>
                <a:r>
                  <a:rPr kumimoji="0" lang="fr-FR" sz="1000" b="0" i="0" u="none" strike="noStrike" kern="1200" cap="none" spc="0" normalizeH="0" baseline="0" noProof="0" dirty="0" err="1">
                    <a:ln>
                      <a:noFill/>
                    </a:ln>
                    <a:solidFill>
                      <a:srgbClr val="292929"/>
                    </a:solidFill>
                    <a:effectLst/>
                    <a:uLnTx/>
                    <a:uFillTx/>
                    <a:latin typeface="Calibri" panose="020F0502020204030204" pitchFamily="34" charset="0"/>
                    <a:ea typeface="+mn-ea"/>
                    <a:cs typeface="Calibri" panose="020F0502020204030204" pitchFamily="34" charset="0"/>
                  </a:rPr>
                  <a:t>market</a:t>
                </a: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 </a:t>
                </a:r>
                <a:r>
                  <a:rPr kumimoji="0" lang="fr-FR" sz="1000" b="0" i="0" u="none" strike="noStrike" kern="1200" cap="none" spc="0" normalizeH="0" baseline="0" noProof="0" dirty="0" err="1">
                    <a:ln>
                      <a:noFill/>
                    </a:ln>
                    <a:solidFill>
                      <a:srgbClr val="292929"/>
                    </a:solidFill>
                    <a:effectLst/>
                    <a:uLnTx/>
                    <a:uFillTx/>
                    <a:latin typeface="Calibri" panose="020F0502020204030204" pitchFamily="34" charset="0"/>
                    <a:ea typeface="+mn-ea"/>
                    <a:cs typeface="Calibri" panose="020F0502020204030204" pitchFamily="34" charset="0"/>
                  </a:rPr>
                  <a:t>demand</a:t>
                </a:r>
                <a:endPar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endParaRPr>
              </a:p>
            </p:txBody>
          </p:sp>
          <p:sp>
            <p:nvSpPr>
              <p:cNvPr id="40" name="ZoneTexte 7"/>
              <p:cNvSpPr txBox="1">
                <a:spLocks noChangeArrowheads="1"/>
              </p:cNvSpPr>
              <p:nvPr/>
            </p:nvSpPr>
            <p:spPr bwMode="auto">
              <a:xfrm>
                <a:off x="4079876" y="3863974"/>
                <a:ext cx="1439864" cy="726846"/>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000" b="0" i="0" u="none" strike="noStrike" kern="1200" cap="none" spc="0" normalizeH="0" baseline="0" noProof="0" dirty="0" err="1">
                    <a:ln>
                      <a:noFill/>
                    </a:ln>
                    <a:solidFill>
                      <a:srgbClr val="292929"/>
                    </a:solidFill>
                    <a:effectLst/>
                    <a:uLnTx/>
                    <a:uFillTx/>
                    <a:latin typeface="Calibri" panose="020F0502020204030204" pitchFamily="34" charset="0"/>
                    <a:ea typeface="+mn-ea"/>
                    <a:cs typeface="Calibri" panose="020F0502020204030204" pitchFamily="34" charset="0"/>
                  </a:rPr>
                  <a:t>Technology</a:t>
                </a:r>
                <a:endPar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endParaRPr>
              </a:p>
            </p:txBody>
          </p:sp>
          <p:sp>
            <p:nvSpPr>
              <p:cNvPr id="41" name="ZoneTexte 9"/>
              <p:cNvSpPr txBox="1">
                <a:spLocks noChangeArrowheads="1"/>
              </p:cNvSpPr>
              <p:nvPr/>
            </p:nvSpPr>
            <p:spPr bwMode="auto">
              <a:xfrm>
                <a:off x="2530084" y="3065507"/>
                <a:ext cx="1486644" cy="156551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Non </a:t>
                </a:r>
                <a:r>
                  <a:rPr kumimoji="0" lang="fr-FR" sz="1000" b="0" i="0" u="none" strike="noStrike" kern="1200" cap="none" spc="0" normalizeH="0" baseline="0" noProof="0" dirty="0" err="1">
                    <a:ln>
                      <a:noFill/>
                    </a:ln>
                    <a:solidFill>
                      <a:srgbClr val="292929"/>
                    </a:solidFill>
                    <a:effectLst/>
                    <a:uLnTx/>
                    <a:uFillTx/>
                    <a:latin typeface="Calibri" panose="020F0502020204030204" pitchFamily="34" charset="0"/>
                    <a:ea typeface="+mn-ea"/>
                    <a:cs typeface="Calibri" panose="020F0502020204030204" pitchFamily="34" charset="0"/>
                  </a:rPr>
                  <a:t>formulated</a:t>
                </a: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 </a:t>
                </a:r>
                <a:r>
                  <a:rPr kumimoji="0" lang="fr-FR" sz="1000" b="0" i="0" u="none" strike="noStrike" kern="1200" cap="none" spc="0" normalizeH="0" baseline="0" noProof="0" dirty="0" err="1">
                    <a:ln>
                      <a:noFill/>
                    </a:ln>
                    <a:solidFill>
                      <a:srgbClr val="292929"/>
                    </a:solidFill>
                    <a:effectLst/>
                    <a:uLnTx/>
                    <a:uFillTx/>
                    <a:latin typeface="Calibri" panose="020F0502020204030204" pitchFamily="34" charset="0"/>
                    <a:ea typeface="+mn-ea"/>
                    <a:cs typeface="Calibri" panose="020F0502020204030204" pitchFamily="34" charset="0"/>
                  </a:rPr>
                  <a:t>needs</a:t>
                </a: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 (</a:t>
                </a:r>
                <a:r>
                  <a:rPr kumimoji="0" lang="fr-FR" sz="1000" b="1" i="0" u="none" strike="noStrike" kern="1200" cap="none" spc="0" normalizeH="0" baseline="0" noProof="0" dirty="0">
                    <a:ln>
                      <a:noFill/>
                    </a:ln>
                    <a:solidFill>
                      <a:srgbClr val="0762C3"/>
                    </a:solidFill>
                    <a:effectLst/>
                    <a:uLnTx/>
                    <a:uFillTx/>
                    <a:latin typeface="Calibri" panose="020F0502020204030204" pitchFamily="34" charset="0"/>
                    <a:ea typeface="+mn-ea"/>
                    <a:cs typeface="Calibri" panose="020F0502020204030204" pitchFamily="34" charset="0"/>
                    <a:hlinkClick r:id="" action="ppaction://noaction"/>
                  </a:rPr>
                  <a:t>value </a:t>
                </a:r>
                <a:r>
                  <a:rPr kumimoji="0" lang="fr-FR" sz="1000" b="1" i="0" u="none" strike="noStrike" kern="1200" cap="none" spc="0" normalizeH="0" baseline="0" noProof="0" dirty="0" err="1">
                    <a:ln>
                      <a:noFill/>
                    </a:ln>
                    <a:solidFill>
                      <a:srgbClr val="0762C3"/>
                    </a:solidFill>
                    <a:effectLst/>
                    <a:uLnTx/>
                    <a:uFillTx/>
                    <a:latin typeface="Calibri" panose="020F0502020204030204" pitchFamily="34" charset="0"/>
                    <a:ea typeface="+mn-ea"/>
                    <a:cs typeface="Calibri" panose="020F0502020204030204" pitchFamily="34" charset="0"/>
                    <a:hlinkClick r:id="" action="ppaction://noaction"/>
                  </a:rPr>
                  <a:t>buckets</a:t>
                </a: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a:t>
                </a:r>
              </a:p>
            </p:txBody>
          </p:sp>
          <p:cxnSp>
            <p:nvCxnSpPr>
              <p:cNvPr id="42" name="Connecteur droit avec flèche 11"/>
              <p:cNvCxnSpPr>
                <a:cxnSpLocks noChangeShapeType="1"/>
              </p:cNvCxnSpPr>
              <p:nvPr/>
            </p:nvCxnSpPr>
            <p:spPr bwMode="auto">
              <a:xfrm flipV="1">
                <a:off x="3884614" y="3176999"/>
                <a:ext cx="584618" cy="545693"/>
              </a:xfrm>
              <a:prstGeom prst="straightConnector1">
                <a:avLst/>
              </a:prstGeom>
              <a:noFill/>
              <a:ln w="28575" algn="ctr">
                <a:solidFill>
                  <a:srgbClr val="FF0000"/>
                </a:solidFill>
                <a:round/>
                <a:headEnd/>
                <a:tailEnd type="arrow" w="med" len="med"/>
              </a:ln>
            </p:spPr>
          </p:cxnSp>
          <p:cxnSp>
            <p:nvCxnSpPr>
              <p:cNvPr id="43" name="Connecteur droit avec flèche 12"/>
              <p:cNvCxnSpPr>
                <a:cxnSpLocks noChangeShapeType="1"/>
              </p:cNvCxnSpPr>
              <p:nvPr/>
            </p:nvCxnSpPr>
            <p:spPr bwMode="auto">
              <a:xfrm>
                <a:off x="3800081" y="3863975"/>
                <a:ext cx="567484" cy="357188"/>
              </a:xfrm>
              <a:prstGeom prst="straightConnector1">
                <a:avLst/>
              </a:prstGeom>
              <a:noFill/>
              <a:ln w="28575" algn="ctr">
                <a:solidFill>
                  <a:srgbClr val="FF0000"/>
                </a:solidFill>
                <a:prstDash val="sysDash"/>
                <a:round/>
                <a:headEnd/>
                <a:tailEnd type="arrow" w="med" len="med"/>
              </a:ln>
            </p:spPr>
          </p:cxnSp>
          <p:cxnSp>
            <p:nvCxnSpPr>
              <p:cNvPr id="44" name="Connecteur droit avec flèche 15"/>
              <p:cNvCxnSpPr>
                <a:cxnSpLocks noChangeShapeType="1"/>
                <a:stCxn id="37" idx="3"/>
                <a:endCxn id="38" idx="1"/>
              </p:cNvCxnSpPr>
              <p:nvPr/>
            </p:nvCxnSpPr>
            <p:spPr bwMode="auto">
              <a:xfrm>
                <a:off x="5303838" y="3216160"/>
                <a:ext cx="576262" cy="506897"/>
              </a:xfrm>
              <a:prstGeom prst="straightConnector1">
                <a:avLst/>
              </a:prstGeom>
              <a:noFill/>
              <a:ln w="28575" algn="ctr">
                <a:solidFill>
                  <a:srgbClr val="FF0000"/>
                </a:solidFill>
                <a:round/>
                <a:headEnd/>
                <a:tailEnd type="arrow" w="med" len="med"/>
              </a:ln>
            </p:spPr>
          </p:cxnSp>
          <p:cxnSp>
            <p:nvCxnSpPr>
              <p:cNvPr id="45" name="Connecteur droit avec flèche 18"/>
              <p:cNvCxnSpPr>
                <a:cxnSpLocks noChangeShapeType="1"/>
                <a:stCxn id="40" idx="3"/>
                <a:endCxn id="38" idx="1"/>
              </p:cNvCxnSpPr>
              <p:nvPr/>
            </p:nvCxnSpPr>
            <p:spPr bwMode="auto">
              <a:xfrm flipV="1">
                <a:off x="5519741" y="3723058"/>
                <a:ext cx="360360" cy="504339"/>
              </a:xfrm>
              <a:prstGeom prst="straightConnector1">
                <a:avLst/>
              </a:prstGeom>
              <a:noFill/>
              <a:ln w="28575" algn="ctr">
                <a:solidFill>
                  <a:schemeClr val="tx1"/>
                </a:solidFill>
                <a:prstDash val="sysDash"/>
                <a:round/>
                <a:headEnd/>
                <a:tailEnd type="arrow" w="med" len="med"/>
              </a:ln>
            </p:spPr>
          </p:cxnSp>
          <p:cxnSp>
            <p:nvCxnSpPr>
              <p:cNvPr id="46" name="Connecteur droit avec flèche 25"/>
              <p:cNvCxnSpPr>
                <a:cxnSpLocks noChangeShapeType="1"/>
              </p:cNvCxnSpPr>
              <p:nvPr/>
            </p:nvCxnSpPr>
            <p:spPr bwMode="auto">
              <a:xfrm>
                <a:off x="6930608" y="3722693"/>
                <a:ext cx="571389" cy="0"/>
              </a:xfrm>
              <a:prstGeom prst="straightConnector1">
                <a:avLst/>
              </a:prstGeom>
              <a:noFill/>
              <a:ln w="28575" algn="ctr">
                <a:solidFill>
                  <a:schemeClr val="tx1"/>
                </a:solidFill>
                <a:round/>
                <a:headEnd/>
                <a:tailEnd type="arrow" w="med" len="med"/>
              </a:ln>
            </p:spPr>
          </p:cxnSp>
          <p:cxnSp>
            <p:nvCxnSpPr>
              <p:cNvPr id="47" name="Connecteur en angle 43"/>
              <p:cNvCxnSpPr>
                <a:cxnSpLocks noChangeShapeType="1"/>
                <a:stCxn id="39" idx="0"/>
                <a:endCxn id="37" idx="0"/>
              </p:cNvCxnSpPr>
              <p:nvPr/>
            </p:nvCxnSpPr>
            <p:spPr bwMode="auto">
              <a:xfrm rot="16200000" flipV="1">
                <a:off x="6707333" y="945214"/>
                <a:ext cx="415992" cy="4231040"/>
              </a:xfrm>
              <a:prstGeom prst="bentConnector3">
                <a:avLst>
                  <a:gd name="adj1" fmla="val 199828"/>
                </a:avLst>
              </a:prstGeom>
              <a:noFill/>
              <a:ln w="28575" algn="ctr">
                <a:solidFill>
                  <a:schemeClr val="tx1"/>
                </a:solidFill>
                <a:round/>
                <a:headEnd/>
                <a:tailEnd type="arrow" w="med" len="med"/>
              </a:ln>
            </p:spPr>
          </p:cxnSp>
          <p:cxnSp>
            <p:nvCxnSpPr>
              <p:cNvPr id="48" name="Connecteur en angle 45"/>
              <p:cNvCxnSpPr>
                <a:cxnSpLocks noChangeShapeType="1"/>
                <a:stCxn id="39" idx="2"/>
                <a:endCxn id="40" idx="2"/>
              </p:cNvCxnSpPr>
              <p:nvPr/>
            </p:nvCxnSpPr>
            <p:spPr bwMode="auto">
              <a:xfrm rot="5400000">
                <a:off x="6757485" y="2317455"/>
                <a:ext cx="315689" cy="4231038"/>
              </a:xfrm>
              <a:prstGeom prst="bentConnector3">
                <a:avLst>
                  <a:gd name="adj1" fmla="val 231546"/>
                </a:avLst>
              </a:prstGeom>
              <a:noFill/>
              <a:ln w="28575" algn="ctr">
                <a:solidFill>
                  <a:schemeClr val="tx1"/>
                </a:solidFill>
                <a:round/>
                <a:headEnd/>
                <a:tailEnd type="arrow" w="med" len="med"/>
              </a:ln>
            </p:spPr>
          </p:cxnSp>
          <p:pic>
            <p:nvPicPr>
              <p:cNvPr id="49" name="Picture 1"/>
              <p:cNvPicPr>
                <a:picLocks noChangeAspect="1" noChangeArrowheads="1"/>
              </p:cNvPicPr>
              <p:nvPr/>
            </p:nvPicPr>
            <p:blipFill>
              <a:blip r:embed="rId2" cstate="print"/>
              <a:srcRect/>
              <a:stretch>
                <a:fillRect/>
              </a:stretch>
            </p:blipFill>
            <p:spPr bwMode="auto">
              <a:xfrm>
                <a:off x="1735803" y="2640161"/>
                <a:ext cx="631048" cy="735098"/>
              </a:xfrm>
              <a:prstGeom prst="rect">
                <a:avLst/>
              </a:prstGeom>
              <a:noFill/>
              <a:ln w="9525">
                <a:noFill/>
                <a:miter lim="800000"/>
                <a:headEnd/>
                <a:tailEnd/>
              </a:ln>
            </p:spPr>
          </p:pic>
          <p:graphicFrame>
            <p:nvGraphicFramePr>
              <p:cNvPr id="50" name="Object 2"/>
              <p:cNvGraphicFramePr>
                <a:graphicFrameLocks noChangeAspect="1"/>
              </p:cNvGraphicFramePr>
              <p:nvPr/>
            </p:nvGraphicFramePr>
            <p:xfrm>
              <a:off x="1703390" y="4327132"/>
              <a:ext cx="1106487" cy="431801"/>
            </p:xfrm>
            <a:graphic>
              <a:graphicData uri="http://schemas.openxmlformats.org/presentationml/2006/ole">
                <mc:AlternateContent xmlns:mc="http://schemas.openxmlformats.org/markup-compatibility/2006">
                  <mc:Choice xmlns:v="urn:schemas-microsoft-com:vml" Requires="v">
                    <p:oleObj r:id="rId3" imgW="3371429" imgH="1276190" progId="">
                      <p:embed/>
                    </p:oleObj>
                  </mc:Choice>
                  <mc:Fallback>
                    <p:oleObj r:id="rId3" imgW="3371429" imgH="1276190" progId="">
                      <p:embed/>
                      <p:pic>
                        <p:nvPicPr>
                          <p:cNvPr id="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90" y="4327132"/>
                            <a:ext cx="1106487" cy="4318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1" name="Connecteur droit avec flèche 53"/>
              <p:cNvCxnSpPr>
                <a:cxnSpLocks noChangeShapeType="1"/>
              </p:cNvCxnSpPr>
              <p:nvPr/>
            </p:nvCxnSpPr>
            <p:spPr bwMode="auto">
              <a:xfrm>
                <a:off x="2346193" y="3375259"/>
                <a:ext cx="350838" cy="549557"/>
              </a:xfrm>
              <a:prstGeom prst="straightConnector1">
                <a:avLst/>
              </a:prstGeom>
              <a:noFill/>
              <a:ln w="28575" algn="ctr">
                <a:solidFill>
                  <a:srgbClr val="000099"/>
                </a:solidFill>
                <a:round/>
                <a:headEnd/>
                <a:tailEnd type="arrow" w="med" len="med"/>
              </a:ln>
            </p:spPr>
          </p:cxnSp>
          <p:cxnSp>
            <p:nvCxnSpPr>
              <p:cNvPr id="52" name="Connecteur droit avec flèche 55"/>
              <p:cNvCxnSpPr>
                <a:cxnSpLocks noChangeShapeType="1"/>
              </p:cNvCxnSpPr>
              <p:nvPr/>
            </p:nvCxnSpPr>
            <p:spPr bwMode="auto">
              <a:xfrm flipV="1">
                <a:off x="2349901" y="3940059"/>
                <a:ext cx="360362" cy="387073"/>
              </a:xfrm>
              <a:prstGeom prst="straightConnector1">
                <a:avLst/>
              </a:prstGeom>
              <a:noFill/>
              <a:ln w="28575" algn="ctr">
                <a:solidFill>
                  <a:srgbClr val="000099"/>
                </a:solidFill>
                <a:round/>
                <a:headEnd/>
                <a:tailEnd type="arrow" w="med" len="med"/>
              </a:ln>
            </p:spPr>
          </p:cxnSp>
          <p:cxnSp>
            <p:nvCxnSpPr>
              <p:cNvPr id="53" name="Connecteur droit avec flèche 57"/>
              <p:cNvCxnSpPr>
                <a:cxnSpLocks noChangeShapeType="1"/>
                <a:stCxn id="37" idx="2"/>
                <a:endCxn id="40" idx="0"/>
              </p:cNvCxnSpPr>
              <p:nvPr/>
            </p:nvCxnSpPr>
            <p:spPr bwMode="auto">
              <a:xfrm>
                <a:off x="4799808" y="3579583"/>
                <a:ext cx="2" cy="284391"/>
              </a:xfrm>
              <a:prstGeom prst="straightConnector1">
                <a:avLst/>
              </a:prstGeom>
              <a:noFill/>
              <a:ln w="28575" algn="ctr">
                <a:solidFill>
                  <a:srgbClr val="FF0000"/>
                </a:solidFill>
                <a:prstDash val="sysDot"/>
                <a:round/>
                <a:headEnd/>
                <a:tailEnd type="arrow" w="med" len="med"/>
              </a:ln>
            </p:spPr>
          </p:cxnSp>
          <p:sp>
            <p:nvSpPr>
              <p:cNvPr id="54" name="ZoneTexte 8"/>
              <p:cNvSpPr txBox="1">
                <a:spLocks noChangeArrowheads="1"/>
              </p:cNvSpPr>
              <p:nvPr/>
            </p:nvSpPr>
            <p:spPr bwMode="auto">
              <a:xfrm>
                <a:off x="7407533" y="3359635"/>
                <a:ext cx="865184" cy="72684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need</a:t>
                </a:r>
              </a:p>
            </p:txBody>
          </p:sp>
          <p:cxnSp>
            <p:nvCxnSpPr>
              <p:cNvPr id="55" name="Connecteur droit avec flèche 25"/>
              <p:cNvCxnSpPr>
                <a:cxnSpLocks noChangeShapeType="1"/>
              </p:cNvCxnSpPr>
              <p:nvPr/>
            </p:nvCxnSpPr>
            <p:spPr bwMode="auto">
              <a:xfrm>
                <a:off x="8077267" y="3722693"/>
                <a:ext cx="571389" cy="0"/>
              </a:xfrm>
              <a:prstGeom prst="straightConnector1">
                <a:avLst/>
              </a:prstGeom>
              <a:noFill/>
              <a:ln w="28575" algn="ctr">
                <a:solidFill>
                  <a:schemeClr val="tx1"/>
                </a:solidFill>
                <a:round/>
                <a:headEnd/>
                <a:tailEnd type="arrow" w="med" len="med"/>
              </a:ln>
            </p:spPr>
          </p:cxnSp>
        </p:grpSp>
      </p:grpSp>
      <p:grpSp>
        <p:nvGrpSpPr>
          <p:cNvPr id="9" name="Groupe 8"/>
          <p:cNvGrpSpPr/>
          <p:nvPr/>
        </p:nvGrpSpPr>
        <p:grpSpPr>
          <a:xfrm>
            <a:off x="7607315" y="2574914"/>
            <a:ext cx="4535601" cy="2073907"/>
            <a:chOff x="7199758" y="3745250"/>
            <a:chExt cx="4535601" cy="2073907"/>
          </a:xfrm>
        </p:grpSpPr>
        <p:sp>
          <p:nvSpPr>
            <p:cNvPr id="60" name="Rectangle 59"/>
            <p:cNvSpPr/>
            <p:nvPr/>
          </p:nvSpPr>
          <p:spPr>
            <a:xfrm>
              <a:off x="7977230" y="3745250"/>
              <a:ext cx="3159839"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Technology Driver Strategy</a:t>
              </a:r>
            </a:p>
          </p:txBody>
        </p:sp>
        <p:pic>
          <p:nvPicPr>
            <p:cNvPr id="62" name="Image 61"/>
            <p:cNvPicPr>
              <a:picLocks noChangeAspect="1"/>
            </p:cNvPicPr>
            <p:nvPr/>
          </p:nvPicPr>
          <p:blipFill>
            <a:blip r:embed="rId5"/>
            <a:stretch>
              <a:fillRect/>
            </a:stretch>
          </p:blipFill>
          <p:spPr>
            <a:xfrm>
              <a:off x="7199758" y="4191776"/>
              <a:ext cx="4535601" cy="1627381"/>
            </a:xfrm>
            <a:prstGeom prst="rect">
              <a:avLst/>
            </a:prstGeom>
          </p:spPr>
        </p:pic>
      </p:grpSp>
      <p:grpSp>
        <p:nvGrpSpPr>
          <p:cNvPr id="10" name="Groupe 9"/>
          <p:cNvGrpSpPr/>
          <p:nvPr/>
        </p:nvGrpSpPr>
        <p:grpSpPr>
          <a:xfrm>
            <a:off x="7671974" y="211122"/>
            <a:ext cx="4406285" cy="2183344"/>
            <a:chOff x="7329074" y="36283"/>
            <a:chExt cx="4406285" cy="2183344"/>
          </a:xfrm>
        </p:grpSpPr>
        <p:sp>
          <p:nvSpPr>
            <p:cNvPr id="7" name="Rectangle 6"/>
            <p:cNvSpPr/>
            <p:nvPr/>
          </p:nvSpPr>
          <p:spPr>
            <a:xfrm>
              <a:off x="8173598" y="36283"/>
              <a:ext cx="2767104"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a:ea typeface="+mn-ea"/>
                  <a:cs typeface="+mn-cs"/>
                </a:rPr>
                <a:t>Market Reader Strategy</a:t>
              </a:r>
            </a:p>
          </p:txBody>
        </p:sp>
        <p:pic>
          <p:nvPicPr>
            <p:cNvPr id="64" name="Image 63"/>
            <p:cNvPicPr>
              <a:picLocks noChangeAspect="1"/>
            </p:cNvPicPr>
            <p:nvPr/>
          </p:nvPicPr>
          <p:blipFill>
            <a:blip r:embed="rId6"/>
            <a:stretch>
              <a:fillRect/>
            </a:stretch>
          </p:blipFill>
          <p:spPr>
            <a:xfrm>
              <a:off x="7329074" y="427408"/>
              <a:ext cx="4406285" cy="1792219"/>
            </a:xfrm>
            <a:prstGeom prst="rect">
              <a:avLst/>
            </a:prstGeom>
          </p:spPr>
        </p:pic>
      </p:grpSp>
      <p:sp>
        <p:nvSpPr>
          <p:cNvPr id="67" name="Espace réservé du contenu 3"/>
          <p:cNvSpPr txBox="1">
            <a:spLocks/>
          </p:cNvSpPr>
          <p:nvPr/>
        </p:nvSpPr>
        <p:spPr>
          <a:xfrm>
            <a:off x="3473395" y="2068116"/>
            <a:ext cx="4535601" cy="1013596"/>
          </a:xfrm>
          <a:prstGeom prst="rect">
            <a:avLst/>
          </a:prstGeom>
        </p:spPr>
        <p:txBody>
          <a:bodyPr/>
          <a:lstStyle>
            <a:lvl1pPr marL="319088" indent="-319088"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762C3"/>
                </a:solidFill>
                <a:effectLst/>
                <a:uLnTx/>
                <a:uFillTx/>
                <a:latin typeface="Montserrat" pitchFamily="2" charset="77"/>
                <a:ea typeface="+mn-ea"/>
                <a:cs typeface="+mn-cs"/>
              </a:rPr>
              <a:t>Which innovation strategy has been followed to innovate on multi-touch screen technology and applications (</a:t>
            </a:r>
            <a:r>
              <a:rPr kumimoji="0" lang="en-US" sz="1800" b="0" i="0" u="none" strike="noStrike" kern="1200" cap="none" spc="0" normalizeH="0" baseline="0" noProof="0" dirty="0" err="1">
                <a:ln>
                  <a:noFill/>
                </a:ln>
                <a:solidFill>
                  <a:srgbClr val="0762C3"/>
                </a:solidFill>
                <a:effectLst/>
                <a:uLnTx/>
                <a:uFillTx/>
                <a:latin typeface="Montserrat" pitchFamily="2" charset="77"/>
                <a:ea typeface="+mn-ea"/>
                <a:cs typeface="+mn-cs"/>
              </a:rPr>
              <a:t>Ipods</a:t>
            </a:r>
            <a:r>
              <a:rPr kumimoji="0" lang="en-US" sz="1800" b="0" i="0" u="none" strike="noStrike" kern="1200" cap="none" spc="0" normalizeH="0" baseline="0" noProof="0" dirty="0">
                <a:ln>
                  <a:noFill/>
                </a:ln>
                <a:solidFill>
                  <a:srgbClr val="0762C3"/>
                </a:solidFill>
                <a:effectLst/>
                <a:uLnTx/>
                <a:uFillTx/>
                <a:latin typeface="Montserrat" pitchFamily="2" charset="77"/>
                <a:ea typeface="+mn-ea"/>
                <a:cs typeface="+mn-cs"/>
              </a:rPr>
              <a:t>, </a:t>
            </a:r>
            <a:r>
              <a:rPr kumimoji="0" lang="en-US" sz="1800" b="0" i="0" u="none" strike="noStrike" kern="1200" cap="none" spc="0" normalizeH="0" baseline="0" noProof="0" dirty="0" err="1">
                <a:ln>
                  <a:noFill/>
                </a:ln>
                <a:solidFill>
                  <a:srgbClr val="0762C3"/>
                </a:solidFill>
                <a:effectLst/>
                <a:uLnTx/>
                <a:uFillTx/>
                <a:latin typeface="Montserrat" pitchFamily="2" charset="77"/>
                <a:ea typeface="+mn-ea"/>
                <a:cs typeface="+mn-cs"/>
              </a:rPr>
              <a:t>Ipads</a:t>
            </a:r>
            <a:r>
              <a:rPr kumimoji="0" lang="en-US" sz="1800" b="0" i="0" u="none" strike="noStrike" kern="1200" cap="none" spc="0" normalizeH="0" baseline="0" noProof="0" dirty="0">
                <a:ln>
                  <a:noFill/>
                </a:ln>
                <a:solidFill>
                  <a:srgbClr val="0762C3"/>
                </a:solidFill>
                <a:effectLst/>
                <a:uLnTx/>
                <a:uFillTx/>
                <a:latin typeface="Montserrat" pitchFamily="2" charset="77"/>
                <a:ea typeface="+mn-ea"/>
                <a:cs typeface="+mn-cs"/>
              </a:rPr>
              <a:t>, Smartphones…)? </a:t>
            </a:r>
            <a:r>
              <a:rPr kumimoji="0" lang="en-US" sz="1400" b="0" i="0" u="none" strike="noStrike" kern="1200" cap="none" spc="0" normalizeH="0" baseline="0" noProof="0" dirty="0">
                <a:ln>
                  <a:noFill/>
                </a:ln>
                <a:solidFill>
                  <a:srgbClr val="0762C3"/>
                </a:solidFill>
                <a:effectLst/>
                <a:uLnTx/>
                <a:uFillTx/>
                <a:latin typeface="Montserrat" pitchFamily="2" charset="77"/>
                <a:ea typeface="+mn-ea"/>
                <a:cs typeface="+mn-cs"/>
              </a:rPr>
              <a:t>This is not an easy answer, please argue depending who you are.</a:t>
            </a:r>
            <a:endParaRPr kumimoji="0" lang="en-US" sz="1800" b="0" i="0" u="none" strike="noStrike" kern="1200" cap="none" spc="0" normalizeH="0" baseline="0" noProof="0" dirty="0">
              <a:ln>
                <a:noFill/>
              </a:ln>
              <a:solidFill>
                <a:srgbClr val="0762C3"/>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0762C3"/>
              </a:solidFill>
              <a:effectLst/>
              <a:uLnTx/>
              <a:uFillTx/>
              <a:latin typeface="Montserrat" pitchFamily="2" charset="77"/>
              <a:ea typeface="+mn-ea"/>
              <a:cs typeface="+mn-cs"/>
            </a:endParaRPr>
          </a:p>
        </p:txBody>
      </p:sp>
      <p:sp>
        <p:nvSpPr>
          <p:cNvPr id="11" name="ZoneTexte 10">
            <a:extLst>
              <a:ext uri="{FF2B5EF4-FFF2-40B4-BE49-F238E27FC236}">
                <a16:creationId xmlns:a16="http://schemas.microsoft.com/office/drawing/2014/main" id="{51D36A4C-5041-1B3F-118B-A1966F530B9C}"/>
              </a:ext>
            </a:extLst>
          </p:cNvPr>
          <p:cNvSpPr txBox="1"/>
          <p:nvPr/>
        </p:nvSpPr>
        <p:spPr>
          <a:xfrm>
            <a:off x="887697" y="5898151"/>
            <a:ext cx="1528429" cy="276999"/>
          </a:xfrm>
          <a:prstGeom prst="rect">
            <a:avLst/>
          </a:prstGeom>
          <a:noFill/>
        </p:spPr>
        <p:txBody>
          <a:bodyPr wrap="square">
            <a:spAutoFit/>
          </a:bodyPr>
          <a:lstStyle/>
          <a:p>
            <a:pPr algn="ctr"/>
            <a:r>
              <a:rPr lang="fr-FR" sz="1200" dirty="0" err="1">
                <a:latin typeface="Montserrat" panose="00000500000000000000" pitchFamily="2" charset="0"/>
              </a:rPr>
              <a:t>Credit</a:t>
            </a:r>
            <a:r>
              <a:rPr lang="fr-FR" sz="1200" dirty="0">
                <a:latin typeface="Montserrat" panose="00000500000000000000" pitchFamily="2" charset="0"/>
              </a:rPr>
              <a:t> </a:t>
            </a:r>
            <a:r>
              <a:rPr lang="fr-FR" sz="1200" dirty="0" err="1">
                <a:latin typeface="Montserrat" panose="00000500000000000000" pitchFamily="2" charset="0"/>
                <a:hlinkClick r:id="rId7"/>
              </a:rPr>
              <a:t>freepik</a:t>
            </a:r>
            <a:endParaRPr lang="fr-FR" sz="1200" dirty="0">
              <a:latin typeface="Montserrat" panose="00000500000000000000" pitchFamily="2" charset="0"/>
            </a:endParaRPr>
          </a:p>
        </p:txBody>
      </p:sp>
      <p:pic>
        <p:nvPicPr>
          <p:cNvPr id="13" name="Image 12" descr="Une image contenant personne, habits, Visage humain, croquis&#10;&#10;Description générée automatiquement">
            <a:extLst>
              <a:ext uri="{FF2B5EF4-FFF2-40B4-BE49-F238E27FC236}">
                <a16:creationId xmlns:a16="http://schemas.microsoft.com/office/drawing/2014/main" id="{211E3C46-FC75-2408-7BF2-E951D2886AFE}"/>
              </a:ext>
            </a:extLst>
          </p:cNvPr>
          <p:cNvPicPr>
            <a:picLocks noChangeAspect="1"/>
          </p:cNvPicPr>
          <p:nvPr/>
        </p:nvPicPr>
        <p:blipFill rotWithShape="1">
          <a:blip r:embed="rId8"/>
          <a:srcRect l="45427"/>
          <a:stretch/>
        </p:blipFill>
        <p:spPr>
          <a:xfrm>
            <a:off x="120837" y="2130002"/>
            <a:ext cx="3062150" cy="3733306"/>
          </a:xfrm>
          <a:prstGeom prst="rect">
            <a:avLst/>
          </a:prstGeom>
        </p:spPr>
      </p:pic>
      <p:sp>
        <p:nvSpPr>
          <p:cNvPr id="14" name="Espace réservé du contenu 3">
            <a:extLst>
              <a:ext uri="{FF2B5EF4-FFF2-40B4-BE49-F238E27FC236}">
                <a16:creationId xmlns:a16="http://schemas.microsoft.com/office/drawing/2014/main" id="{3455D0B6-B32C-A2E2-A612-66EF30ACDCF7}"/>
              </a:ext>
            </a:extLst>
          </p:cNvPr>
          <p:cNvSpPr txBox="1">
            <a:spLocks/>
          </p:cNvSpPr>
          <p:nvPr/>
        </p:nvSpPr>
        <p:spPr>
          <a:xfrm>
            <a:off x="3449323" y="3730515"/>
            <a:ext cx="4139925" cy="2703858"/>
          </a:xfrm>
          <a:prstGeom prst="rect">
            <a:avLst/>
          </a:prstGeom>
          <a:ln>
            <a:solidFill>
              <a:srgbClr val="0762C3"/>
            </a:solidFill>
          </a:ln>
        </p:spPr>
        <p:txBody>
          <a:bodyPr/>
          <a:lstStyle>
            <a:lvl1pPr marL="319088" indent="-319088"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0762C3"/>
                </a:solidFill>
              </a:rPr>
              <a:t>xx</a:t>
            </a:r>
          </a:p>
        </p:txBody>
      </p:sp>
    </p:spTree>
    <p:extLst>
      <p:ext uri="{BB962C8B-B14F-4D97-AF65-F5344CB8AC3E}">
        <p14:creationId xmlns:p14="http://schemas.microsoft.com/office/powerpoint/2010/main" val="765572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51F50B1-1100-48AB-B022-FFBC30F3FE92}" type="slidenum">
              <a:rPr lang="fr-FR" smtClean="0">
                <a:solidFill>
                  <a:prstClr val="black">
                    <a:lumMod val="75000"/>
                    <a:lumOff val="25000"/>
                  </a:prstClr>
                </a:solidFill>
              </a:rPr>
              <a:pPr>
                <a:defRPr/>
              </a:pPr>
              <a:t>7</a:t>
            </a:fld>
            <a:endParaRPr lang="fr-FR">
              <a:solidFill>
                <a:prstClr val="black">
                  <a:lumMod val="75000"/>
                  <a:lumOff val="25000"/>
                </a:prstClr>
              </a:solidFill>
            </a:endParaRPr>
          </a:p>
        </p:txBody>
      </p:sp>
      <p:sp>
        <p:nvSpPr>
          <p:cNvPr id="3" name="Titre 2"/>
          <p:cNvSpPr>
            <a:spLocks noGrp="1"/>
          </p:cNvSpPr>
          <p:nvPr>
            <p:ph type="title"/>
          </p:nvPr>
        </p:nvSpPr>
        <p:spPr>
          <a:xfrm>
            <a:off x="441063" y="200027"/>
            <a:ext cx="11478409" cy="968821"/>
          </a:xfrm>
        </p:spPr>
        <p:txBody>
          <a:bodyPr/>
          <a:lstStyle/>
          <a:p>
            <a:r>
              <a:rPr lang="fr-FR" dirty="0"/>
              <a:t>Activity breakdown</a:t>
            </a:r>
          </a:p>
        </p:txBody>
      </p:sp>
      <p:grpSp>
        <p:nvGrpSpPr>
          <p:cNvPr id="6" name="Groupe 5"/>
          <p:cNvGrpSpPr/>
          <p:nvPr/>
        </p:nvGrpSpPr>
        <p:grpSpPr>
          <a:xfrm>
            <a:off x="2655866" y="2913885"/>
            <a:ext cx="7919174" cy="3013701"/>
            <a:chOff x="5670262" y="2464368"/>
            <a:chExt cx="5586599" cy="2126022"/>
          </a:xfrm>
        </p:grpSpPr>
        <p:sp>
          <p:nvSpPr>
            <p:cNvPr id="8" name="Triangle isocèle 7"/>
            <p:cNvSpPr/>
            <p:nvPr/>
          </p:nvSpPr>
          <p:spPr>
            <a:xfrm>
              <a:off x="6078678" y="2882313"/>
              <a:ext cx="1571617" cy="1378537"/>
            </a:xfrm>
            <a:prstGeom prst="triangle">
              <a:avLst/>
            </a:prstGeom>
            <a:solidFill>
              <a:srgbClr val="DDDDDD"/>
            </a:solidFill>
            <a:ln w="12700" cap="flat" cmpd="sng" algn="ctr">
              <a:solidFill>
                <a:srgbClr val="DDDDDD">
                  <a:shade val="50000"/>
                </a:srgbClr>
              </a:solidFill>
              <a:prstDash val="solid"/>
              <a:miter lim="800000"/>
            </a:ln>
            <a:effectLst/>
          </p:spPr>
          <p:txBody>
            <a:bodyPr rtlCol="0" anchor="ctr"/>
            <a:lstStyle/>
            <a:p>
              <a:pPr algn="ctr">
                <a:defRPr/>
              </a:pPr>
              <a:endParaRPr lang="fr-FR" sz="2800" kern="0">
                <a:solidFill>
                  <a:prstClr val="white"/>
                </a:solidFill>
              </a:endParaRPr>
            </a:p>
          </p:txBody>
        </p:sp>
        <p:sp>
          <p:nvSpPr>
            <p:cNvPr id="9" name="Triangle isocèle 8"/>
            <p:cNvSpPr/>
            <p:nvPr/>
          </p:nvSpPr>
          <p:spPr>
            <a:xfrm rot="10800000">
              <a:off x="6452404" y="3607046"/>
              <a:ext cx="826916" cy="652823"/>
            </a:xfrm>
            <a:prstGeom prst="triangle">
              <a:avLst/>
            </a:prstGeom>
            <a:solidFill>
              <a:srgbClr val="DDDDDD"/>
            </a:solidFill>
            <a:ln w="12700" cap="flat" cmpd="sng" algn="ctr">
              <a:solidFill>
                <a:srgbClr val="DDDDDD">
                  <a:shade val="50000"/>
                </a:srgbClr>
              </a:solidFill>
              <a:prstDash val="solid"/>
              <a:miter lim="800000"/>
            </a:ln>
            <a:effectLst/>
          </p:spPr>
          <p:txBody>
            <a:bodyPr rtlCol="0" anchor="ctr"/>
            <a:lstStyle/>
            <a:p>
              <a:pPr algn="ctr">
                <a:defRPr/>
              </a:pPr>
              <a:endParaRPr lang="fr-FR" sz="2800" kern="0">
                <a:solidFill>
                  <a:prstClr val="white"/>
                </a:solidFill>
              </a:endParaRPr>
            </a:p>
          </p:txBody>
        </p:sp>
        <p:sp>
          <p:nvSpPr>
            <p:cNvPr id="10" name="Rectangle 9"/>
            <p:cNvSpPr/>
            <p:nvPr/>
          </p:nvSpPr>
          <p:spPr>
            <a:xfrm>
              <a:off x="5712804" y="2464368"/>
              <a:ext cx="2272956" cy="586644"/>
            </a:xfrm>
            <a:prstGeom prst="rect">
              <a:avLst/>
            </a:prstGeom>
          </p:spPr>
          <p:txBody>
            <a:bodyPr wrap="none">
              <a:spAutoFit/>
            </a:bodyPr>
            <a:lstStyle/>
            <a:p>
              <a:pPr algn="ctr">
                <a:defRPr/>
              </a:pPr>
              <a:r>
                <a:rPr lang="fr-FR" kern="0" dirty="0" err="1">
                  <a:solidFill>
                    <a:prstClr val="black"/>
                  </a:solidFill>
                </a:rPr>
                <a:t>Tool</a:t>
              </a:r>
              <a:endParaRPr lang="fr-FR" kern="0" dirty="0">
                <a:solidFill>
                  <a:prstClr val="black"/>
                </a:solidFill>
              </a:endParaRPr>
            </a:p>
            <a:p>
              <a:pPr algn="ctr">
                <a:defRPr/>
              </a:pPr>
              <a:r>
                <a:rPr lang="fr-FR" kern="0" dirty="0">
                  <a:solidFill>
                    <a:prstClr val="black"/>
                  </a:solidFill>
                </a:rPr>
                <a:t>(</a:t>
              </a:r>
              <a:r>
                <a:rPr lang="fr-FR" kern="0" dirty="0" err="1">
                  <a:solidFill>
                    <a:prstClr val="black"/>
                  </a:solidFill>
                </a:rPr>
                <a:t>mediating</a:t>
              </a:r>
              <a:r>
                <a:rPr lang="fr-FR" kern="0" dirty="0">
                  <a:solidFill>
                    <a:prstClr val="black"/>
                  </a:solidFill>
                </a:rPr>
                <a:t> artefact, PSS)</a:t>
              </a:r>
            </a:p>
          </p:txBody>
        </p:sp>
        <p:sp>
          <p:nvSpPr>
            <p:cNvPr id="12" name="Rectangle 11"/>
            <p:cNvSpPr/>
            <p:nvPr/>
          </p:nvSpPr>
          <p:spPr>
            <a:xfrm>
              <a:off x="7146429" y="3416988"/>
              <a:ext cx="1214039" cy="838063"/>
            </a:xfrm>
            <a:prstGeom prst="rect">
              <a:avLst/>
            </a:prstGeom>
          </p:spPr>
          <p:txBody>
            <a:bodyPr wrap="square">
              <a:spAutoFit/>
            </a:bodyPr>
            <a:lstStyle/>
            <a:p>
              <a:pPr>
                <a:defRPr/>
              </a:pPr>
              <a:r>
                <a:rPr lang="fr-FR" kern="0" dirty="0">
                  <a:solidFill>
                    <a:prstClr val="black"/>
                  </a:solidFill>
                </a:rPr>
                <a:t>Object </a:t>
              </a:r>
              <a:br>
                <a:rPr lang="fr-FR" kern="0" dirty="0">
                  <a:solidFill>
                    <a:prstClr val="black"/>
                  </a:solidFill>
                </a:rPr>
              </a:br>
              <a:r>
                <a:rPr lang="fr-FR" kern="0" dirty="0">
                  <a:solidFill>
                    <a:prstClr val="black"/>
                  </a:solidFill>
                </a:rPr>
                <a:t>(motive, goal)</a:t>
              </a:r>
            </a:p>
          </p:txBody>
        </p:sp>
        <p:sp>
          <p:nvSpPr>
            <p:cNvPr id="13" name="Rectangle 12"/>
            <p:cNvSpPr/>
            <p:nvPr/>
          </p:nvSpPr>
          <p:spPr>
            <a:xfrm>
              <a:off x="10326844" y="3403479"/>
              <a:ext cx="930017" cy="335225"/>
            </a:xfrm>
            <a:prstGeom prst="rect">
              <a:avLst/>
            </a:prstGeom>
          </p:spPr>
          <p:txBody>
            <a:bodyPr wrap="none">
              <a:spAutoFit/>
            </a:bodyPr>
            <a:lstStyle/>
            <a:p>
              <a:pPr>
                <a:defRPr/>
              </a:pPr>
              <a:r>
                <a:rPr lang="fr-FR" kern="0" dirty="0" err="1">
                  <a:solidFill>
                    <a:prstClr val="black"/>
                  </a:solidFill>
                </a:rPr>
                <a:t>outcome</a:t>
              </a:r>
              <a:endParaRPr lang="fr-FR" kern="0" dirty="0">
                <a:solidFill>
                  <a:prstClr val="black"/>
                </a:solidFill>
              </a:endParaRPr>
            </a:p>
          </p:txBody>
        </p:sp>
        <p:sp>
          <p:nvSpPr>
            <p:cNvPr id="14" name="Flèche droite 13"/>
            <p:cNvSpPr/>
            <p:nvPr/>
          </p:nvSpPr>
          <p:spPr>
            <a:xfrm>
              <a:off x="9117135" y="3468110"/>
              <a:ext cx="1104951" cy="225054"/>
            </a:xfrm>
            <a:prstGeom prst="rightArrow">
              <a:avLst/>
            </a:prstGeom>
            <a:solidFill>
              <a:srgbClr val="DDDDDD"/>
            </a:solidFill>
            <a:ln w="12700" cap="flat" cmpd="sng" algn="ctr">
              <a:solidFill>
                <a:srgbClr val="DDDDDD">
                  <a:shade val="50000"/>
                </a:srgbClr>
              </a:solidFill>
              <a:prstDash val="solid"/>
              <a:miter lim="800000"/>
            </a:ln>
            <a:effectLst/>
          </p:spPr>
          <p:txBody>
            <a:bodyPr rtlCol="0" anchor="ctr"/>
            <a:lstStyle/>
            <a:p>
              <a:pPr algn="ctr">
                <a:defRPr/>
              </a:pPr>
              <a:endParaRPr lang="fr-FR" sz="2000" kern="0">
                <a:solidFill>
                  <a:prstClr val="white"/>
                </a:solidFill>
              </a:endParaRPr>
            </a:p>
          </p:txBody>
        </p:sp>
        <p:sp>
          <p:nvSpPr>
            <p:cNvPr id="15" name="Rectangle 14"/>
            <p:cNvSpPr/>
            <p:nvPr/>
          </p:nvSpPr>
          <p:spPr>
            <a:xfrm>
              <a:off x="6249649" y="4255165"/>
              <a:ext cx="1158448" cy="335225"/>
            </a:xfrm>
            <a:prstGeom prst="rect">
              <a:avLst/>
            </a:prstGeom>
          </p:spPr>
          <p:txBody>
            <a:bodyPr wrap="none">
              <a:spAutoFit/>
            </a:bodyPr>
            <a:lstStyle/>
            <a:p>
              <a:pPr algn="ctr">
                <a:defRPr/>
              </a:pPr>
              <a:r>
                <a:rPr lang="fr-FR" kern="0" dirty="0" err="1">
                  <a:solidFill>
                    <a:prstClr val="black"/>
                  </a:solidFill>
                </a:rPr>
                <a:t>Community</a:t>
              </a:r>
              <a:endParaRPr lang="fr-FR" kern="0" dirty="0">
                <a:solidFill>
                  <a:prstClr val="black"/>
                </a:solidFill>
              </a:endParaRPr>
            </a:p>
          </p:txBody>
        </p:sp>
        <p:sp>
          <p:nvSpPr>
            <p:cNvPr id="16" name="Rectangle 15"/>
            <p:cNvSpPr/>
            <p:nvPr/>
          </p:nvSpPr>
          <p:spPr>
            <a:xfrm>
              <a:off x="5670262" y="4255165"/>
              <a:ext cx="625928" cy="335225"/>
            </a:xfrm>
            <a:prstGeom prst="rect">
              <a:avLst/>
            </a:prstGeom>
          </p:spPr>
          <p:txBody>
            <a:bodyPr wrap="none">
              <a:spAutoFit/>
            </a:bodyPr>
            <a:lstStyle/>
            <a:p>
              <a:pPr algn="ctr">
                <a:defRPr/>
              </a:pPr>
              <a:r>
                <a:rPr lang="fr-FR" kern="0" dirty="0" err="1">
                  <a:solidFill>
                    <a:prstClr val="black"/>
                  </a:solidFill>
                </a:rPr>
                <a:t>Rules</a:t>
              </a:r>
              <a:endParaRPr lang="fr-FR" kern="0" dirty="0">
                <a:solidFill>
                  <a:prstClr val="black"/>
                </a:solidFill>
              </a:endParaRPr>
            </a:p>
          </p:txBody>
        </p:sp>
        <p:sp>
          <p:nvSpPr>
            <p:cNvPr id="17" name="Rectangle 16"/>
            <p:cNvSpPr/>
            <p:nvPr/>
          </p:nvSpPr>
          <p:spPr>
            <a:xfrm>
              <a:off x="7058097" y="4255165"/>
              <a:ext cx="1551290" cy="335225"/>
            </a:xfrm>
            <a:prstGeom prst="rect">
              <a:avLst/>
            </a:prstGeom>
          </p:spPr>
          <p:txBody>
            <a:bodyPr wrap="none">
              <a:spAutoFit/>
            </a:bodyPr>
            <a:lstStyle/>
            <a:p>
              <a:pPr algn="ctr">
                <a:defRPr/>
              </a:pPr>
              <a:r>
                <a:rPr lang="fr-FR" kern="0" dirty="0">
                  <a:solidFill>
                    <a:prstClr val="black"/>
                  </a:solidFill>
                </a:rPr>
                <a:t>Division of </a:t>
              </a:r>
              <a:r>
                <a:rPr lang="fr-FR" kern="0" dirty="0" err="1">
                  <a:solidFill>
                    <a:prstClr val="black"/>
                  </a:solidFill>
                </a:rPr>
                <a:t>labor</a:t>
              </a:r>
              <a:endParaRPr lang="fr-FR" kern="0" dirty="0">
                <a:solidFill>
                  <a:prstClr val="black"/>
                </a:solidFill>
              </a:endParaRPr>
            </a:p>
          </p:txBody>
        </p:sp>
        <p:cxnSp>
          <p:nvCxnSpPr>
            <p:cNvPr id="18" name="Connecteur droit 17"/>
            <p:cNvCxnSpPr>
              <a:stCxn id="8" idx="0"/>
              <a:endCxn id="9" idx="0"/>
            </p:cNvCxnSpPr>
            <p:nvPr/>
          </p:nvCxnSpPr>
          <p:spPr>
            <a:xfrm>
              <a:off x="6864487" y="2882313"/>
              <a:ext cx="1375" cy="1377556"/>
            </a:xfrm>
            <a:prstGeom prst="line">
              <a:avLst/>
            </a:prstGeom>
            <a:noFill/>
            <a:ln w="19050" cap="flat" cmpd="sng" algn="ctr">
              <a:solidFill>
                <a:srgbClr val="DDDDDD">
                  <a:lumMod val="75000"/>
                </a:srgbClr>
              </a:solidFill>
              <a:prstDash val="solid"/>
              <a:miter lim="800000"/>
            </a:ln>
            <a:effectLst/>
          </p:spPr>
        </p:cxnSp>
        <p:cxnSp>
          <p:nvCxnSpPr>
            <p:cNvPr id="19" name="Connecteur droit 18"/>
            <p:cNvCxnSpPr>
              <a:stCxn id="8" idx="4"/>
              <a:endCxn id="9" idx="4"/>
            </p:cNvCxnSpPr>
            <p:nvPr/>
          </p:nvCxnSpPr>
          <p:spPr>
            <a:xfrm flipH="1" flipV="1">
              <a:off x="6452404" y="3607046"/>
              <a:ext cx="1197891" cy="653804"/>
            </a:xfrm>
            <a:prstGeom prst="line">
              <a:avLst/>
            </a:prstGeom>
            <a:noFill/>
            <a:ln w="19050" cap="flat" cmpd="sng" algn="ctr">
              <a:solidFill>
                <a:srgbClr val="DDDDDD">
                  <a:lumMod val="75000"/>
                </a:srgbClr>
              </a:solidFill>
              <a:prstDash val="solid"/>
              <a:miter lim="800000"/>
            </a:ln>
            <a:effectLst/>
          </p:spPr>
        </p:cxnSp>
        <p:grpSp>
          <p:nvGrpSpPr>
            <p:cNvPr id="20" name="Groupe 19"/>
            <p:cNvGrpSpPr/>
            <p:nvPr/>
          </p:nvGrpSpPr>
          <p:grpSpPr>
            <a:xfrm>
              <a:off x="5922475" y="3382742"/>
              <a:ext cx="797615" cy="577197"/>
              <a:chOff x="5922475" y="3382742"/>
              <a:chExt cx="797615" cy="577197"/>
            </a:xfrm>
          </p:grpSpPr>
          <p:pic>
            <p:nvPicPr>
              <p:cNvPr id="23" name="Image 22"/>
              <p:cNvPicPr>
                <a:picLocks noChangeAspect="1"/>
              </p:cNvPicPr>
              <p:nvPr/>
            </p:nvPicPr>
            <p:blipFill rotWithShape="1">
              <a:blip r:embed="rId2">
                <a:extLst>
                  <a:ext uri="{28A0092B-C50C-407E-A947-70E740481C1C}">
                    <a14:useLocalDpi xmlns:a14="http://schemas.microsoft.com/office/drawing/2010/main" val="0"/>
                  </a:ext>
                </a:extLst>
              </a:blip>
              <a:srcRect l="28819" t="6063" r="27452" b="7605"/>
              <a:stretch/>
            </p:blipFill>
            <p:spPr>
              <a:xfrm>
                <a:off x="6197197" y="3382742"/>
                <a:ext cx="279935" cy="310423"/>
              </a:xfrm>
              <a:prstGeom prst="rect">
                <a:avLst/>
              </a:prstGeom>
            </p:spPr>
          </p:pic>
          <p:sp>
            <p:nvSpPr>
              <p:cNvPr id="24" name="Rectangle 23"/>
              <p:cNvSpPr/>
              <p:nvPr/>
            </p:nvSpPr>
            <p:spPr>
              <a:xfrm>
                <a:off x="5922475" y="3624714"/>
                <a:ext cx="797615" cy="335225"/>
              </a:xfrm>
              <a:prstGeom prst="rect">
                <a:avLst/>
              </a:prstGeom>
            </p:spPr>
            <p:txBody>
              <a:bodyPr wrap="none">
                <a:spAutoFit/>
              </a:bodyPr>
              <a:lstStyle/>
              <a:p>
                <a:pPr algn="ctr">
                  <a:defRPr/>
                </a:pPr>
                <a:r>
                  <a:rPr lang="fr-FR" kern="0" dirty="0" err="1">
                    <a:solidFill>
                      <a:prstClr val="black"/>
                    </a:solidFill>
                  </a:rPr>
                  <a:t>Subject</a:t>
                </a:r>
                <a:endParaRPr lang="fr-FR" kern="0" dirty="0">
                  <a:solidFill>
                    <a:prstClr val="black"/>
                  </a:solidFill>
                </a:endParaRPr>
              </a:p>
            </p:txBody>
          </p:sp>
        </p:grpSp>
        <p:cxnSp>
          <p:nvCxnSpPr>
            <p:cNvPr id="21" name="Connecteur droit 20"/>
            <p:cNvCxnSpPr>
              <a:stCxn id="8" idx="2"/>
            </p:cNvCxnSpPr>
            <p:nvPr/>
          </p:nvCxnSpPr>
          <p:spPr>
            <a:xfrm flipV="1">
              <a:off x="6078678" y="3600740"/>
              <a:ext cx="1174539" cy="660110"/>
            </a:xfrm>
            <a:prstGeom prst="line">
              <a:avLst/>
            </a:prstGeom>
            <a:noFill/>
            <a:ln w="19050" cap="flat" cmpd="sng" algn="ctr">
              <a:solidFill>
                <a:srgbClr val="DDDDDD">
                  <a:lumMod val="75000"/>
                </a:srgbClr>
              </a:solidFill>
              <a:prstDash val="solid"/>
              <a:miter lim="800000"/>
            </a:ln>
            <a:effectLst/>
          </p:spPr>
        </p:cxnSp>
        <p:pic>
          <p:nvPicPr>
            <p:cNvPr id="22" name="Imag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081" y="3966526"/>
              <a:ext cx="513751" cy="400052"/>
            </a:xfrm>
            <a:prstGeom prst="rect">
              <a:avLst/>
            </a:prstGeom>
          </p:spPr>
        </p:pic>
        <p:sp>
          <p:nvSpPr>
            <p:cNvPr id="11" name="Rectangle 10"/>
            <p:cNvSpPr/>
            <p:nvPr/>
          </p:nvSpPr>
          <p:spPr>
            <a:xfrm>
              <a:off x="6461572" y="3333415"/>
              <a:ext cx="786162" cy="282258"/>
            </a:xfrm>
            <a:prstGeom prst="rect">
              <a:avLst/>
            </a:prstGeom>
          </p:spPr>
          <p:txBody>
            <a:bodyPr wrap="none">
              <a:spAutoFit/>
            </a:bodyPr>
            <a:lstStyle/>
            <a:p>
              <a:pPr algn="ctr">
                <a:defRPr/>
              </a:pPr>
              <a:r>
                <a:rPr lang="fr-FR" sz="2000" b="1" kern="0" dirty="0" err="1">
                  <a:solidFill>
                    <a:srgbClr val="0762C3"/>
                  </a:solidFill>
                </a:rPr>
                <a:t>Studying</a:t>
              </a:r>
              <a:endParaRPr lang="fr-FR" sz="2000" b="1" kern="0" dirty="0">
                <a:solidFill>
                  <a:srgbClr val="0762C3"/>
                </a:solidFill>
              </a:endParaRPr>
            </a:p>
          </p:txBody>
        </p:sp>
      </p:grpSp>
      <p:sp>
        <p:nvSpPr>
          <p:cNvPr id="27" name="Rectangle 26"/>
          <p:cNvSpPr/>
          <p:nvPr/>
        </p:nvSpPr>
        <p:spPr>
          <a:xfrm>
            <a:off x="2065324" y="4301523"/>
            <a:ext cx="482824" cy="369332"/>
          </a:xfrm>
          <a:prstGeom prst="rect">
            <a:avLst/>
          </a:prstGeom>
        </p:spPr>
        <p:txBody>
          <a:bodyPr wrap="none">
            <a:spAutoFit/>
          </a:bodyPr>
          <a:lstStyle/>
          <a:p>
            <a:pPr algn="ctr">
              <a:defRPr/>
            </a:pPr>
            <a:r>
              <a:rPr lang="fr-FR" kern="0" dirty="0">
                <a:solidFill>
                  <a:srgbClr val="0762C3"/>
                </a:solidFill>
              </a:rPr>
              <a:t>xxx</a:t>
            </a:r>
          </a:p>
        </p:txBody>
      </p:sp>
      <p:sp>
        <p:nvSpPr>
          <p:cNvPr id="28" name="Rectangle 27"/>
          <p:cNvSpPr/>
          <p:nvPr/>
        </p:nvSpPr>
        <p:spPr>
          <a:xfrm>
            <a:off x="6013661" y="3924378"/>
            <a:ext cx="2269989" cy="369332"/>
          </a:xfrm>
          <a:prstGeom prst="rect">
            <a:avLst/>
          </a:prstGeom>
        </p:spPr>
        <p:txBody>
          <a:bodyPr wrap="square">
            <a:spAutoFit/>
          </a:bodyPr>
          <a:lstStyle/>
          <a:p>
            <a:pPr>
              <a:defRPr/>
            </a:pPr>
            <a:r>
              <a:rPr lang="fr-FR" kern="0" dirty="0">
                <a:solidFill>
                  <a:srgbClr val="0762C3"/>
                </a:solidFill>
              </a:rPr>
              <a:t>xxx</a:t>
            </a:r>
          </a:p>
        </p:txBody>
      </p:sp>
      <p:sp>
        <p:nvSpPr>
          <p:cNvPr id="47" name="Rectangle 46"/>
          <p:cNvSpPr/>
          <p:nvPr/>
        </p:nvSpPr>
        <p:spPr>
          <a:xfrm>
            <a:off x="9256713" y="4655742"/>
            <a:ext cx="2662759" cy="369332"/>
          </a:xfrm>
          <a:prstGeom prst="rect">
            <a:avLst/>
          </a:prstGeom>
        </p:spPr>
        <p:txBody>
          <a:bodyPr wrap="square">
            <a:spAutoFit/>
          </a:bodyPr>
          <a:lstStyle/>
          <a:p>
            <a:pPr>
              <a:defRPr/>
            </a:pPr>
            <a:r>
              <a:rPr lang="fr-FR" kern="0" dirty="0">
                <a:solidFill>
                  <a:srgbClr val="0762C3"/>
                </a:solidFill>
              </a:rPr>
              <a:t>xxx</a:t>
            </a:r>
          </a:p>
        </p:txBody>
      </p:sp>
      <p:sp>
        <p:nvSpPr>
          <p:cNvPr id="48" name="Rectangle 47"/>
          <p:cNvSpPr/>
          <p:nvPr/>
        </p:nvSpPr>
        <p:spPr>
          <a:xfrm>
            <a:off x="4144030" y="2205378"/>
            <a:ext cx="4213219" cy="369332"/>
          </a:xfrm>
          <a:prstGeom prst="rect">
            <a:avLst/>
          </a:prstGeom>
        </p:spPr>
        <p:txBody>
          <a:bodyPr wrap="square">
            <a:spAutoFit/>
          </a:bodyPr>
          <a:lstStyle/>
          <a:p>
            <a:pPr>
              <a:defRPr/>
            </a:pPr>
            <a:r>
              <a:rPr lang="fr-FR" kern="0" dirty="0">
                <a:solidFill>
                  <a:srgbClr val="0762C3"/>
                </a:solidFill>
              </a:rPr>
              <a:t>xxx</a:t>
            </a:r>
          </a:p>
        </p:txBody>
      </p:sp>
      <p:sp>
        <p:nvSpPr>
          <p:cNvPr id="49" name="Rectangle 48"/>
          <p:cNvSpPr/>
          <p:nvPr/>
        </p:nvSpPr>
        <p:spPr>
          <a:xfrm>
            <a:off x="3688084" y="5786233"/>
            <a:ext cx="482824" cy="369332"/>
          </a:xfrm>
          <a:prstGeom prst="rect">
            <a:avLst/>
          </a:prstGeom>
        </p:spPr>
        <p:txBody>
          <a:bodyPr wrap="none">
            <a:spAutoFit/>
          </a:bodyPr>
          <a:lstStyle/>
          <a:p>
            <a:pPr>
              <a:defRPr/>
            </a:pPr>
            <a:r>
              <a:rPr lang="fr-FR" kern="0" dirty="0">
                <a:solidFill>
                  <a:srgbClr val="0762C3"/>
                </a:solidFill>
              </a:rPr>
              <a:t>xxx</a:t>
            </a:r>
          </a:p>
        </p:txBody>
      </p:sp>
      <p:sp>
        <p:nvSpPr>
          <p:cNvPr id="50" name="Rectangle 49"/>
          <p:cNvSpPr/>
          <p:nvPr/>
        </p:nvSpPr>
        <p:spPr>
          <a:xfrm>
            <a:off x="5709509" y="5695501"/>
            <a:ext cx="482824" cy="369332"/>
          </a:xfrm>
          <a:prstGeom prst="rect">
            <a:avLst/>
          </a:prstGeom>
        </p:spPr>
        <p:txBody>
          <a:bodyPr wrap="none">
            <a:spAutoFit/>
          </a:bodyPr>
          <a:lstStyle/>
          <a:p>
            <a:pPr>
              <a:defRPr/>
            </a:pPr>
            <a:r>
              <a:rPr lang="fr-FR" kern="0" dirty="0">
                <a:solidFill>
                  <a:srgbClr val="0762C3"/>
                </a:solidFill>
              </a:rPr>
              <a:t>xxx</a:t>
            </a:r>
          </a:p>
        </p:txBody>
      </p:sp>
      <p:sp>
        <p:nvSpPr>
          <p:cNvPr id="51" name="Rectangle 50"/>
          <p:cNvSpPr/>
          <p:nvPr/>
        </p:nvSpPr>
        <p:spPr>
          <a:xfrm>
            <a:off x="2985797" y="5695501"/>
            <a:ext cx="482824" cy="369332"/>
          </a:xfrm>
          <a:prstGeom prst="rect">
            <a:avLst/>
          </a:prstGeom>
        </p:spPr>
        <p:txBody>
          <a:bodyPr wrap="none">
            <a:spAutoFit/>
          </a:bodyPr>
          <a:lstStyle/>
          <a:p>
            <a:pPr algn="r">
              <a:defRPr/>
            </a:pPr>
            <a:r>
              <a:rPr lang="fr-FR" kern="0" dirty="0">
                <a:solidFill>
                  <a:srgbClr val="0762C3"/>
                </a:solidFill>
              </a:rPr>
              <a:t>xxx</a:t>
            </a:r>
          </a:p>
        </p:txBody>
      </p:sp>
      <p:sp>
        <p:nvSpPr>
          <p:cNvPr id="54" name="Rectangle 53"/>
          <p:cNvSpPr/>
          <p:nvPr/>
        </p:nvSpPr>
        <p:spPr>
          <a:xfrm>
            <a:off x="68287" y="2081081"/>
            <a:ext cx="2945100" cy="830997"/>
          </a:xfrm>
          <a:prstGeom prst="rect">
            <a:avLst/>
          </a:prstGeom>
        </p:spPr>
        <p:txBody>
          <a:bodyPr wrap="square">
            <a:spAutoFit/>
          </a:bodyPr>
          <a:lstStyle/>
          <a:p>
            <a:r>
              <a:rPr lang="fr-FR" sz="1600" i="1" dirty="0" err="1">
                <a:solidFill>
                  <a:prstClr val="black"/>
                </a:solidFill>
                <a:latin typeface="Montserrat" panose="00000500000000000000"/>
              </a:rPr>
              <a:t>Engeström‘s</a:t>
            </a:r>
            <a:r>
              <a:rPr lang="fr-FR" sz="1600" i="1" dirty="0">
                <a:solidFill>
                  <a:prstClr val="black"/>
                </a:solidFill>
                <a:latin typeface="Montserrat" panose="00000500000000000000"/>
              </a:rPr>
              <a:t> model serves </a:t>
            </a:r>
            <a:r>
              <a:rPr lang="en-US" sz="1600" i="1" dirty="0">
                <a:solidFill>
                  <a:prstClr val="black"/>
                </a:solidFill>
                <a:latin typeface="Montserrat" panose="00000500000000000000"/>
              </a:rPr>
              <a:t>as a reminder to break down an activity</a:t>
            </a:r>
            <a:endParaRPr lang="fr-FR" sz="1600" i="1" dirty="0">
              <a:solidFill>
                <a:prstClr val="black"/>
              </a:solidFill>
              <a:latin typeface="Montserrat" panose="00000500000000000000"/>
            </a:endParaRPr>
          </a:p>
        </p:txBody>
      </p:sp>
      <p:sp>
        <p:nvSpPr>
          <p:cNvPr id="4" name="ZoneTexte 3"/>
          <p:cNvSpPr txBox="1"/>
          <p:nvPr/>
        </p:nvSpPr>
        <p:spPr>
          <a:xfrm>
            <a:off x="68287" y="913749"/>
            <a:ext cx="6412433" cy="1323439"/>
          </a:xfrm>
          <a:prstGeom prst="rect">
            <a:avLst/>
          </a:prstGeom>
          <a:noFill/>
        </p:spPr>
        <p:txBody>
          <a:bodyPr wrap="square" rtlCol="0">
            <a:spAutoFit/>
          </a:bodyPr>
          <a:lstStyle/>
          <a:p>
            <a:r>
              <a:rPr lang="fr-FR" sz="2000" dirty="0" err="1">
                <a:solidFill>
                  <a:srgbClr val="0762C3"/>
                </a:solidFill>
              </a:rPr>
              <a:t>Choose</a:t>
            </a:r>
            <a:r>
              <a:rPr lang="fr-FR" sz="2000" dirty="0">
                <a:solidFill>
                  <a:srgbClr val="0762C3"/>
                </a:solidFill>
              </a:rPr>
              <a:t> one of the right-hand </a:t>
            </a:r>
            <a:r>
              <a:rPr lang="fr-FR" sz="2000" dirty="0" err="1">
                <a:solidFill>
                  <a:srgbClr val="0762C3"/>
                </a:solidFill>
              </a:rPr>
              <a:t>activity</a:t>
            </a:r>
            <a:r>
              <a:rPr lang="fr-FR" sz="2000" dirty="0">
                <a:solidFill>
                  <a:srgbClr val="0762C3"/>
                </a:solidFill>
              </a:rPr>
              <a:t>, and break down </a:t>
            </a:r>
            <a:r>
              <a:rPr lang="fr-FR" sz="2000" dirty="0" err="1">
                <a:solidFill>
                  <a:srgbClr val="0762C3"/>
                </a:solidFill>
              </a:rPr>
              <a:t>this</a:t>
            </a:r>
            <a:r>
              <a:rPr lang="fr-FR" sz="2000" dirty="0">
                <a:solidFill>
                  <a:srgbClr val="0762C3"/>
                </a:solidFill>
              </a:rPr>
              <a:t> </a:t>
            </a:r>
            <a:r>
              <a:rPr lang="fr-FR" sz="2000" dirty="0" err="1">
                <a:solidFill>
                  <a:srgbClr val="0762C3"/>
                </a:solidFill>
              </a:rPr>
              <a:t>activity</a:t>
            </a:r>
            <a:r>
              <a:rPr lang="fr-FR" sz="2000" dirty="0">
                <a:solidFill>
                  <a:srgbClr val="0762C3"/>
                </a:solidFill>
              </a:rPr>
              <a:t> with the </a:t>
            </a:r>
            <a:r>
              <a:rPr lang="fr-FR" sz="2000" i="1" dirty="0">
                <a:solidFill>
                  <a:srgbClr val="0762C3"/>
                </a:solidFill>
              </a:rPr>
              <a:t>Activity System </a:t>
            </a:r>
            <a:r>
              <a:rPr lang="fr-FR" sz="2000" i="1" dirty="0" err="1">
                <a:solidFill>
                  <a:srgbClr val="0762C3"/>
                </a:solidFill>
              </a:rPr>
              <a:t>Diagram</a:t>
            </a:r>
            <a:r>
              <a:rPr lang="fr-FR" sz="2000" i="1" dirty="0">
                <a:solidFill>
                  <a:srgbClr val="0762C3"/>
                </a:solidFill>
              </a:rPr>
              <a:t> </a:t>
            </a:r>
            <a:r>
              <a:rPr lang="fr-FR" sz="2000" dirty="0">
                <a:solidFill>
                  <a:srgbClr val="0762C3"/>
                </a:solidFill>
              </a:rPr>
              <a:t>by </a:t>
            </a:r>
            <a:r>
              <a:rPr lang="fr-FR" sz="2000" dirty="0" err="1">
                <a:solidFill>
                  <a:srgbClr val="0762C3"/>
                </a:solidFill>
              </a:rPr>
              <a:t>Engeström</a:t>
            </a:r>
            <a:r>
              <a:rPr lang="fr-FR" sz="2000" dirty="0">
                <a:solidFill>
                  <a:srgbClr val="0762C3"/>
                </a:solidFill>
              </a:rPr>
              <a:t> (1999). </a:t>
            </a:r>
            <a:r>
              <a:rPr lang="fr-FR" sz="2000" dirty="0" err="1">
                <a:solidFill>
                  <a:srgbClr val="0762C3"/>
                </a:solidFill>
              </a:rPr>
              <a:t>Provide</a:t>
            </a:r>
            <a:r>
              <a:rPr lang="fr-FR" sz="2000" dirty="0">
                <a:solidFill>
                  <a:srgbClr val="0762C3"/>
                </a:solidFill>
              </a:rPr>
              <a:t> </a:t>
            </a:r>
            <a:r>
              <a:rPr lang="fr-FR" sz="2000" dirty="0" err="1">
                <a:solidFill>
                  <a:srgbClr val="0762C3"/>
                </a:solidFill>
              </a:rPr>
              <a:t>additional</a:t>
            </a:r>
            <a:r>
              <a:rPr lang="fr-FR" sz="2000" dirty="0">
                <a:solidFill>
                  <a:srgbClr val="0762C3"/>
                </a:solidFill>
              </a:rPr>
              <a:t> </a:t>
            </a:r>
            <a:r>
              <a:rPr lang="fr-FR" sz="2000" dirty="0" err="1">
                <a:solidFill>
                  <a:srgbClr val="0762C3"/>
                </a:solidFill>
              </a:rPr>
              <a:t>comments</a:t>
            </a:r>
            <a:r>
              <a:rPr lang="fr-FR" sz="2000" dirty="0">
                <a:solidFill>
                  <a:srgbClr val="0762C3"/>
                </a:solidFill>
              </a:rPr>
              <a:t> if </a:t>
            </a:r>
            <a:r>
              <a:rPr lang="fr-FR" sz="2000" dirty="0" err="1">
                <a:solidFill>
                  <a:srgbClr val="0762C3"/>
                </a:solidFill>
              </a:rPr>
              <a:t>needed</a:t>
            </a:r>
            <a:r>
              <a:rPr lang="fr-FR" sz="2000" dirty="0">
                <a:solidFill>
                  <a:srgbClr val="0762C3"/>
                </a:solidFill>
              </a:rPr>
              <a:t>.</a:t>
            </a:r>
          </a:p>
          <a:p>
            <a:r>
              <a:rPr lang="fr-FR" sz="2000" dirty="0">
                <a:solidFill>
                  <a:srgbClr val="0762C3"/>
                </a:solidFill>
              </a:rPr>
              <a:t> </a:t>
            </a: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371" y="4158"/>
            <a:ext cx="1817871" cy="1363403"/>
          </a:xfrm>
          <a:prstGeom prst="rect">
            <a:avLst/>
          </a:prstGeom>
        </p:spPr>
      </p:pic>
      <p:sp>
        <p:nvSpPr>
          <p:cNvPr id="35" name="Rectangle 34"/>
          <p:cNvSpPr/>
          <p:nvPr/>
        </p:nvSpPr>
        <p:spPr>
          <a:xfrm>
            <a:off x="6296003" y="1367561"/>
            <a:ext cx="1869422" cy="338554"/>
          </a:xfrm>
          <a:prstGeom prst="rect">
            <a:avLst/>
          </a:prstGeom>
        </p:spPr>
        <p:txBody>
          <a:bodyPr wrap="none">
            <a:spAutoFit/>
          </a:bodyPr>
          <a:lstStyle/>
          <a:p>
            <a:pPr algn="ctr">
              <a:defRPr/>
            </a:pPr>
            <a:r>
              <a:rPr lang="fr-FR" sz="1600" kern="0" dirty="0" err="1">
                <a:solidFill>
                  <a:prstClr val="black"/>
                </a:solidFill>
              </a:rPr>
              <a:t>Playing</a:t>
            </a:r>
            <a:r>
              <a:rPr lang="fr-FR" sz="1600" kern="0" dirty="0">
                <a:solidFill>
                  <a:prstClr val="black"/>
                </a:solidFill>
              </a:rPr>
              <a:t> </a:t>
            </a:r>
            <a:r>
              <a:rPr lang="fr-FR" sz="1600" kern="0" dirty="0" err="1">
                <a:solidFill>
                  <a:prstClr val="black"/>
                </a:solidFill>
              </a:rPr>
              <a:t>video</a:t>
            </a:r>
            <a:r>
              <a:rPr lang="fr-FR" sz="1600" kern="0" dirty="0">
                <a:solidFill>
                  <a:prstClr val="black"/>
                </a:solidFill>
              </a:rPr>
              <a:t> </a:t>
            </a:r>
            <a:r>
              <a:rPr lang="fr-FR" sz="1600" kern="0" dirty="0" err="1">
                <a:solidFill>
                  <a:prstClr val="black"/>
                </a:solidFill>
              </a:rPr>
              <a:t>games</a:t>
            </a:r>
            <a:endParaRPr lang="fr-FR" sz="1600" kern="0" dirty="0">
              <a:solidFill>
                <a:prstClr val="black"/>
              </a:solidFill>
            </a:endParaRP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3409" y="27068"/>
            <a:ext cx="1920435" cy="1333102"/>
          </a:xfrm>
          <a:prstGeom prst="rect">
            <a:avLst/>
          </a:prstGeom>
        </p:spPr>
      </p:pic>
      <p:sp>
        <p:nvSpPr>
          <p:cNvPr id="37" name="Rectangle 36"/>
          <p:cNvSpPr/>
          <p:nvPr/>
        </p:nvSpPr>
        <p:spPr>
          <a:xfrm>
            <a:off x="8305868" y="1367561"/>
            <a:ext cx="1699503" cy="338554"/>
          </a:xfrm>
          <a:prstGeom prst="rect">
            <a:avLst/>
          </a:prstGeom>
        </p:spPr>
        <p:txBody>
          <a:bodyPr wrap="none">
            <a:spAutoFit/>
          </a:bodyPr>
          <a:lstStyle/>
          <a:p>
            <a:pPr algn="ctr">
              <a:defRPr/>
            </a:pPr>
            <a:r>
              <a:rPr lang="fr-FR" sz="1600" kern="0" dirty="0" err="1">
                <a:solidFill>
                  <a:prstClr val="black"/>
                </a:solidFill>
              </a:rPr>
              <a:t>Surgical</a:t>
            </a:r>
            <a:r>
              <a:rPr lang="fr-FR" sz="1600" kern="0" dirty="0">
                <a:solidFill>
                  <a:prstClr val="black"/>
                </a:solidFill>
              </a:rPr>
              <a:t> </a:t>
            </a:r>
            <a:r>
              <a:rPr lang="fr-FR" sz="1600" kern="0" dirty="0" err="1">
                <a:solidFill>
                  <a:prstClr val="black"/>
                </a:solidFill>
              </a:rPr>
              <a:t>operation</a:t>
            </a:r>
            <a:endParaRPr lang="fr-FR" sz="1600" kern="0" dirty="0">
              <a:solidFill>
                <a:prstClr val="black"/>
              </a:solidFill>
            </a:endParaRPr>
          </a:p>
        </p:txBody>
      </p:sp>
      <p:pic>
        <p:nvPicPr>
          <p:cNvPr id="26" name="Imag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5011" y="4538"/>
            <a:ext cx="2069313" cy="1378162"/>
          </a:xfrm>
          <a:prstGeom prst="rect">
            <a:avLst/>
          </a:prstGeom>
        </p:spPr>
      </p:pic>
      <p:sp>
        <p:nvSpPr>
          <p:cNvPr id="39" name="Rectangle 38"/>
          <p:cNvSpPr/>
          <p:nvPr/>
        </p:nvSpPr>
        <p:spPr>
          <a:xfrm>
            <a:off x="10092357" y="1374613"/>
            <a:ext cx="2074606" cy="338554"/>
          </a:xfrm>
          <a:prstGeom prst="rect">
            <a:avLst/>
          </a:prstGeom>
        </p:spPr>
        <p:txBody>
          <a:bodyPr wrap="none">
            <a:spAutoFit/>
          </a:bodyPr>
          <a:lstStyle/>
          <a:p>
            <a:pPr algn="ctr">
              <a:defRPr/>
            </a:pPr>
            <a:r>
              <a:rPr lang="fr-FR" sz="1600" kern="0" dirty="0" err="1">
                <a:solidFill>
                  <a:prstClr val="black"/>
                </a:solidFill>
              </a:rPr>
              <a:t>Managing</a:t>
            </a:r>
            <a:r>
              <a:rPr lang="fr-FR" sz="1600" kern="0" dirty="0">
                <a:solidFill>
                  <a:prstClr val="black"/>
                </a:solidFill>
              </a:rPr>
              <a:t> a restaurant</a:t>
            </a:r>
          </a:p>
        </p:txBody>
      </p:sp>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1689" y="1804102"/>
            <a:ext cx="1965959" cy="1201772"/>
          </a:xfrm>
          <a:prstGeom prst="rect">
            <a:avLst/>
          </a:prstGeom>
        </p:spPr>
      </p:pic>
      <p:sp>
        <p:nvSpPr>
          <p:cNvPr id="41" name="Rectangle 40"/>
          <p:cNvSpPr/>
          <p:nvPr/>
        </p:nvSpPr>
        <p:spPr>
          <a:xfrm>
            <a:off x="6848823" y="2970953"/>
            <a:ext cx="960520" cy="338554"/>
          </a:xfrm>
          <a:prstGeom prst="rect">
            <a:avLst/>
          </a:prstGeom>
        </p:spPr>
        <p:txBody>
          <a:bodyPr wrap="none">
            <a:spAutoFit/>
          </a:bodyPr>
          <a:lstStyle/>
          <a:p>
            <a:pPr algn="ctr">
              <a:defRPr/>
            </a:pPr>
            <a:r>
              <a:rPr lang="fr-FR" sz="1600" kern="0" dirty="0">
                <a:solidFill>
                  <a:prstClr val="black"/>
                </a:solidFill>
              </a:rPr>
              <a:t>Shopping</a:t>
            </a:r>
          </a:p>
        </p:txBody>
      </p:sp>
      <p:pic>
        <p:nvPicPr>
          <p:cNvPr id="30" name="Imag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5064" y="1793966"/>
            <a:ext cx="1830649" cy="1220135"/>
          </a:xfrm>
          <a:prstGeom prst="rect">
            <a:avLst/>
          </a:prstGeom>
        </p:spPr>
      </p:pic>
      <p:sp>
        <p:nvSpPr>
          <p:cNvPr id="44" name="Rectangle 43"/>
          <p:cNvSpPr/>
          <p:nvPr/>
        </p:nvSpPr>
        <p:spPr>
          <a:xfrm>
            <a:off x="8714443" y="2997214"/>
            <a:ext cx="1051891" cy="338554"/>
          </a:xfrm>
          <a:prstGeom prst="rect">
            <a:avLst/>
          </a:prstGeom>
        </p:spPr>
        <p:txBody>
          <a:bodyPr wrap="none">
            <a:spAutoFit/>
          </a:bodyPr>
          <a:lstStyle/>
          <a:p>
            <a:pPr algn="ctr">
              <a:defRPr/>
            </a:pPr>
            <a:r>
              <a:rPr lang="fr-FR" sz="1600" kern="0" dirty="0" err="1">
                <a:solidFill>
                  <a:prstClr val="black"/>
                </a:solidFill>
              </a:rPr>
              <a:t>Gardening</a:t>
            </a:r>
            <a:endParaRPr lang="fr-FR" sz="1600" kern="0" dirty="0">
              <a:solidFill>
                <a:prstClr val="black"/>
              </a:solidFill>
            </a:endParaRPr>
          </a:p>
        </p:txBody>
      </p:sp>
      <p:sp>
        <p:nvSpPr>
          <p:cNvPr id="31" name="AutoShape 2" descr="Le menu parfait pour préparer un pique-nique en amoureux - Elle à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3" name="Imag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4962" y="1705085"/>
            <a:ext cx="2002001" cy="1333601"/>
          </a:xfrm>
          <a:prstGeom prst="rect">
            <a:avLst/>
          </a:prstGeom>
        </p:spPr>
      </p:pic>
      <p:sp>
        <p:nvSpPr>
          <p:cNvPr id="55" name="Rectangle 54"/>
          <p:cNvSpPr/>
          <p:nvPr/>
        </p:nvSpPr>
        <p:spPr>
          <a:xfrm>
            <a:off x="10028103" y="3043126"/>
            <a:ext cx="2177198" cy="584775"/>
          </a:xfrm>
          <a:prstGeom prst="rect">
            <a:avLst/>
          </a:prstGeom>
        </p:spPr>
        <p:txBody>
          <a:bodyPr wrap="none">
            <a:spAutoFit/>
          </a:bodyPr>
          <a:lstStyle/>
          <a:p>
            <a:pPr algn="ctr">
              <a:defRPr/>
            </a:pPr>
            <a:r>
              <a:rPr lang="fr-FR" sz="1600" kern="0" dirty="0" err="1">
                <a:solidFill>
                  <a:prstClr val="black"/>
                </a:solidFill>
              </a:rPr>
              <a:t>Managing</a:t>
            </a:r>
            <a:r>
              <a:rPr lang="fr-FR" sz="1600" kern="0" dirty="0">
                <a:solidFill>
                  <a:prstClr val="black"/>
                </a:solidFill>
              </a:rPr>
              <a:t> </a:t>
            </a:r>
            <a:r>
              <a:rPr lang="fr-FR" sz="1600" kern="0" dirty="0" err="1">
                <a:solidFill>
                  <a:prstClr val="black"/>
                </a:solidFill>
              </a:rPr>
              <a:t>relationships</a:t>
            </a:r>
            <a:r>
              <a:rPr lang="fr-FR" sz="1600" kern="0" dirty="0">
                <a:solidFill>
                  <a:prstClr val="black"/>
                </a:solidFill>
              </a:rPr>
              <a:t> </a:t>
            </a:r>
            <a:br>
              <a:rPr lang="fr-FR" sz="1600" kern="0" dirty="0">
                <a:solidFill>
                  <a:prstClr val="black"/>
                </a:solidFill>
              </a:rPr>
            </a:br>
            <a:r>
              <a:rPr lang="fr-FR" sz="1600" kern="0" dirty="0">
                <a:solidFill>
                  <a:prstClr val="black"/>
                </a:solidFill>
              </a:rPr>
              <a:t>with </a:t>
            </a:r>
            <a:r>
              <a:rPr lang="fr-FR" sz="1600" kern="0" dirty="0" err="1">
                <a:solidFill>
                  <a:prstClr val="black"/>
                </a:solidFill>
              </a:rPr>
              <a:t>my</a:t>
            </a:r>
            <a:r>
              <a:rPr lang="fr-FR" sz="1600" kern="0" dirty="0">
                <a:solidFill>
                  <a:prstClr val="black"/>
                </a:solidFill>
              </a:rPr>
              <a:t> (boy/girl)</a:t>
            </a:r>
            <a:r>
              <a:rPr lang="fr-FR" sz="1600" kern="0" dirty="0" err="1">
                <a:solidFill>
                  <a:prstClr val="black"/>
                </a:solidFill>
              </a:rPr>
              <a:t>friend</a:t>
            </a:r>
            <a:endParaRPr lang="fr-FR" sz="1600" kern="0" dirty="0">
              <a:solidFill>
                <a:prstClr val="black"/>
              </a:solidFill>
            </a:endParaRPr>
          </a:p>
        </p:txBody>
      </p:sp>
    </p:spTree>
    <p:extLst>
      <p:ext uri="{BB962C8B-B14F-4D97-AF65-F5344CB8AC3E}">
        <p14:creationId xmlns:p14="http://schemas.microsoft.com/office/powerpoint/2010/main" val="4028863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Connecteur droit avec flèche 45"/>
          <p:cNvCxnSpPr/>
          <p:nvPr/>
        </p:nvCxnSpPr>
        <p:spPr>
          <a:xfrm>
            <a:off x="818326" y="5137991"/>
            <a:ext cx="6399124" cy="0"/>
          </a:xfrm>
          <a:prstGeom prst="straightConnector1">
            <a:avLst/>
          </a:prstGeom>
          <a:noFill/>
          <a:ln w="50800" cap="flat" cmpd="sng" algn="ctr">
            <a:solidFill>
              <a:srgbClr val="FF0000">
                <a:alpha val="55000"/>
              </a:srgbClr>
            </a:solidFill>
            <a:prstDash val="solid"/>
            <a:round/>
            <a:headEnd type="none" w="med" len="med"/>
            <a:tailEnd type="triangle" w="med" len="med"/>
          </a:ln>
          <a:effectLst/>
        </p:spPr>
      </p:cxnSp>
      <p:sp>
        <p:nvSpPr>
          <p:cNvPr id="31" name="Rectangle 30"/>
          <p:cNvSpPr/>
          <p:nvPr/>
        </p:nvSpPr>
        <p:spPr>
          <a:xfrm>
            <a:off x="3869267" y="5901426"/>
            <a:ext cx="286384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panose="00000500000000000000" pitchFamily="2" charset="0"/>
              </a:rPr>
              <a:t>Disruptive “need seeker” </a:t>
            </a: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rPr>
              <a:t>innovative solution: </a:t>
            </a:r>
            <a:r>
              <a:rPr kumimoji="0" lang="en-US" sz="1200" b="0" i="1" u="none" strike="noStrike" kern="1200" cap="none" spc="0" normalizeH="0" baseline="0" noProof="0" dirty="0" err="1">
                <a:ln>
                  <a:noFill/>
                </a:ln>
                <a:solidFill>
                  <a:prstClr val="black"/>
                </a:solidFill>
                <a:effectLst/>
                <a:uLnTx/>
                <a:uFillTx/>
                <a:latin typeface="Montserrat" panose="00000500000000000000" pitchFamily="2" charset="0"/>
              </a:rPr>
              <a:t>Easybreath</a:t>
            </a:r>
            <a:r>
              <a:rPr kumimoji="0" lang="en-US" sz="1200" b="0" i="1" u="none" strike="noStrike" kern="1200" cap="none" spc="0" normalizeH="0" baseline="0" noProof="0" dirty="0">
                <a:ln>
                  <a:noFill/>
                </a:ln>
                <a:solidFill>
                  <a:prstClr val="black"/>
                </a:solidFill>
                <a:effectLst/>
                <a:uLnTx/>
                <a:uFillTx/>
                <a:latin typeface="Montserrat" panose="00000500000000000000" pitchFamily="2" charset="0"/>
              </a:rPr>
              <a:t> mask by DECATHLON</a:t>
            </a:r>
          </a:p>
        </p:txBody>
      </p:sp>
      <p:cxnSp>
        <p:nvCxnSpPr>
          <p:cNvPr id="36" name="Connecteur droit avec flèche 35"/>
          <p:cNvCxnSpPr/>
          <p:nvPr/>
        </p:nvCxnSpPr>
        <p:spPr>
          <a:xfrm>
            <a:off x="2886258" y="2995924"/>
            <a:ext cx="5387409" cy="0"/>
          </a:xfrm>
          <a:prstGeom prst="straightConnector1">
            <a:avLst/>
          </a:prstGeom>
          <a:noFill/>
          <a:ln w="50800" cap="flat" cmpd="sng" algn="ctr">
            <a:solidFill>
              <a:srgbClr val="FF0000">
                <a:alpha val="55000"/>
              </a:srgbClr>
            </a:solidFill>
            <a:prstDash val="solid"/>
            <a:round/>
            <a:headEnd type="none" w="med" len="med"/>
            <a:tailEnd type="triangle" w="med" len="med"/>
          </a:ln>
          <a:effectLst/>
        </p:spPr>
      </p:cxnSp>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fr-FR" sz="14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3" name="Titre 2"/>
          <p:cNvSpPr>
            <a:spLocks noGrp="1"/>
          </p:cNvSpPr>
          <p:nvPr>
            <p:ph type="title"/>
          </p:nvPr>
        </p:nvSpPr>
        <p:spPr>
          <a:xfrm>
            <a:off x="94483" y="216257"/>
            <a:ext cx="11478409" cy="849117"/>
          </a:xfrm>
        </p:spPr>
        <p:txBody>
          <a:bodyPr/>
          <a:lstStyle/>
          <a:p>
            <a:r>
              <a:rPr lang="fr-FR" dirty="0">
                <a:latin typeface="Montserrat" panose="00000500000000000000" pitchFamily="2" charset="0"/>
              </a:rPr>
              <a:t>Value </a:t>
            </a:r>
            <a:r>
              <a:rPr lang="fr-FR" dirty="0" err="1">
                <a:latin typeface="Montserrat" panose="00000500000000000000" pitchFamily="2" charset="0"/>
              </a:rPr>
              <a:t>bucket</a:t>
            </a:r>
            <a:r>
              <a:rPr lang="fr-FR" dirty="0">
                <a:latin typeface="Montserrat" panose="00000500000000000000" pitchFamily="2" charset="0"/>
              </a:rPr>
              <a:t> </a:t>
            </a:r>
            <a:r>
              <a:rPr lang="fr-FR" sz="3600" b="0" dirty="0">
                <a:latin typeface="Montserrat" panose="00000500000000000000" pitchFamily="2" charset="0"/>
              </a:rPr>
              <a:t>(</a:t>
            </a:r>
            <a:r>
              <a:rPr lang="fr-FR" sz="3600" b="0" dirty="0" err="1">
                <a:latin typeface="Montserrat" panose="00000500000000000000" pitchFamily="2" charset="0"/>
              </a:rPr>
              <a:t>principle</a:t>
            </a:r>
            <a:r>
              <a:rPr lang="fr-FR" sz="3600" b="0" dirty="0">
                <a:latin typeface="Montserrat" panose="00000500000000000000" pitchFamily="2" charset="0"/>
              </a:rPr>
              <a:t>)</a:t>
            </a:r>
          </a:p>
        </p:txBody>
      </p:sp>
      <p:sp>
        <p:nvSpPr>
          <p:cNvPr id="6" name="Espace réservé du contenu 3"/>
          <p:cNvSpPr>
            <a:spLocks noGrp="1"/>
          </p:cNvSpPr>
          <p:nvPr>
            <p:ph idx="1"/>
          </p:nvPr>
        </p:nvSpPr>
        <p:spPr>
          <a:xfrm>
            <a:off x="7010738" y="149282"/>
            <a:ext cx="5219481" cy="712044"/>
          </a:xfrm>
        </p:spPr>
        <p:txBody>
          <a:bodyPr/>
          <a:lstStyle/>
          <a:p>
            <a:pPr marL="0" indent="0">
              <a:buNone/>
            </a:pPr>
            <a:r>
              <a:rPr lang="en-US" sz="1600" i="1" dirty="0">
                <a:latin typeface="Montserrat" panose="00000500000000000000" pitchFamily="2" charset="0"/>
              </a:rPr>
              <a:t>Within an activity field, an important </a:t>
            </a:r>
            <a:r>
              <a:rPr lang="en-US" sz="1600" b="1" i="1" dirty="0">
                <a:latin typeface="Montserrat" panose="00000500000000000000" pitchFamily="2" charset="0"/>
              </a:rPr>
              <a:t>value bucket</a:t>
            </a:r>
            <a:r>
              <a:rPr lang="en-US" sz="1600" i="1" dirty="0">
                <a:latin typeface="Montserrat" panose="00000500000000000000" pitchFamily="2" charset="0"/>
              </a:rPr>
              <a:t> is a major </a:t>
            </a:r>
            <a:r>
              <a:rPr lang="en-US" sz="1600" b="1" i="1" dirty="0">
                <a:latin typeface="Montserrat" panose="00000500000000000000" pitchFamily="2" charset="0"/>
              </a:rPr>
              <a:t>problem</a:t>
            </a:r>
            <a:r>
              <a:rPr lang="en-US" sz="1600" i="1" dirty="0">
                <a:latin typeface="Montserrat" panose="00000500000000000000" pitchFamily="2" charset="0"/>
              </a:rPr>
              <a:t> (i.e., with serious consequences) that arises during a frequent </a:t>
            </a:r>
            <a:r>
              <a:rPr lang="en-US" sz="1600" b="1" i="1" dirty="0">
                <a:latin typeface="Montserrat" panose="00000500000000000000" pitchFamily="2" charset="0"/>
              </a:rPr>
              <a:t>usage situation </a:t>
            </a:r>
            <a:r>
              <a:rPr lang="en-US" sz="1600" i="1" dirty="0">
                <a:latin typeface="Montserrat" panose="00000500000000000000" pitchFamily="2" charset="0"/>
              </a:rPr>
              <a:t>and for which </a:t>
            </a:r>
            <a:r>
              <a:rPr lang="en-US" sz="1600" b="1" i="1" dirty="0">
                <a:latin typeface="Montserrat" panose="00000500000000000000" pitchFamily="2" charset="0"/>
              </a:rPr>
              <a:t>existing solutions </a:t>
            </a:r>
            <a:r>
              <a:rPr lang="en-US" sz="1600" i="1" dirty="0">
                <a:latin typeface="Montserrat" panose="00000500000000000000" pitchFamily="2" charset="0"/>
              </a:rPr>
              <a:t>provide too little or no relief (also referred as a lack of usage coverage). </a:t>
            </a:r>
          </a:p>
          <a:p>
            <a:pPr marL="0" indent="0">
              <a:buNone/>
            </a:pPr>
            <a:endParaRPr lang="en-US" sz="1600" i="1" dirty="0">
              <a:latin typeface="Montserrat" panose="00000500000000000000" pitchFamily="2" charset="0"/>
            </a:endParaRPr>
          </a:p>
        </p:txBody>
      </p:sp>
      <p:graphicFrame>
        <p:nvGraphicFramePr>
          <p:cNvPr id="22" name="Tableau 21"/>
          <p:cNvGraphicFramePr>
            <a:graphicFrameLocks noGrp="1"/>
          </p:cNvGraphicFramePr>
          <p:nvPr/>
        </p:nvGraphicFramePr>
        <p:xfrm>
          <a:off x="3529505" y="2499265"/>
          <a:ext cx="2793799" cy="1028700"/>
        </p:xfrm>
        <a:graphic>
          <a:graphicData uri="http://schemas.openxmlformats.org/drawingml/2006/table">
            <a:tbl>
              <a:tblPr firstRow="1" firstCol="1" bandRow="1">
                <a:tableStyleId>{5C22544A-7EE6-4342-B048-85BDC9FD1C3A}</a:tableStyleId>
              </a:tblPr>
              <a:tblGrid>
                <a:gridCol w="1173708">
                  <a:extLst>
                    <a:ext uri="{9D8B030D-6E8A-4147-A177-3AD203B41FA5}">
                      <a16:colId xmlns:a16="http://schemas.microsoft.com/office/drawing/2014/main" val="20000"/>
                    </a:ext>
                  </a:extLst>
                </a:gridCol>
                <a:gridCol w="1620091">
                  <a:extLst>
                    <a:ext uri="{9D8B030D-6E8A-4147-A177-3AD203B41FA5}">
                      <a16:colId xmlns:a16="http://schemas.microsoft.com/office/drawing/2014/main" val="20001"/>
                    </a:ext>
                  </a:extLst>
                </a:gridCol>
              </a:tblGrid>
              <a:tr h="159567">
                <a:tc>
                  <a:txBody>
                    <a:bodyPr/>
                    <a:lstStyle/>
                    <a:p>
                      <a:pPr>
                        <a:lnSpc>
                          <a:spcPct val="107000"/>
                        </a:lnSpc>
                        <a:spcAft>
                          <a:spcPts val="0"/>
                        </a:spcAft>
                      </a:pPr>
                      <a:r>
                        <a:rPr lang="fr-FR" sz="1100" dirty="0" err="1">
                          <a:solidFill>
                            <a:schemeClr val="tx1"/>
                          </a:solidFill>
                          <a:effectLst/>
                        </a:rPr>
                        <a:t>Problems</a:t>
                      </a:r>
                      <a:r>
                        <a:rPr lang="fr-FR" sz="1100" dirty="0">
                          <a:solidFill>
                            <a:schemeClr val="tx1"/>
                          </a:solidFill>
                          <a:effectLst/>
                        </a:rPr>
                        <a:t>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dirty="0">
                          <a:solidFill>
                            <a:schemeClr val="tx1"/>
                          </a:solidFill>
                          <a:effectLst/>
                        </a:rPr>
                        <a:t>Usage situations</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59567">
                <a:tc>
                  <a:txBody>
                    <a:bodyPr/>
                    <a:lstStyle/>
                    <a:p>
                      <a:pPr>
                        <a:lnSpc>
                          <a:spcPct val="107000"/>
                        </a:lnSpc>
                        <a:spcAft>
                          <a:spcPts val="0"/>
                        </a:spcAft>
                      </a:pPr>
                      <a:r>
                        <a:rPr lang="fr-FR" sz="1100" b="0" dirty="0">
                          <a:solidFill>
                            <a:srgbClr val="0762C3"/>
                          </a:solidFill>
                          <a:effectLst/>
                        </a:rPr>
                        <a:t>xxx</a:t>
                      </a:r>
                      <a:endParaRPr lang="fr-FR" sz="11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dirty="0" err="1">
                          <a:solidFill>
                            <a:srgbClr val="0762C3"/>
                          </a:solidFill>
                          <a:effectLst/>
                        </a:rPr>
                        <a:t>yyy</a:t>
                      </a:r>
                      <a:endParaRPr lang="fr-FR" sz="110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59567">
                <a:tc>
                  <a:txBody>
                    <a:bodyPr/>
                    <a:lstStyle/>
                    <a:p>
                      <a:pPr>
                        <a:lnSpc>
                          <a:spcPct val="107000"/>
                        </a:lnSpc>
                        <a:spcAft>
                          <a:spcPts val="0"/>
                        </a:spcAft>
                      </a:pPr>
                      <a:r>
                        <a:rPr lang="fr-FR" sz="1100" b="0" dirty="0">
                          <a:solidFill>
                            <a:srgbClr val="0762C3"/>
                          </a:solidFill>
                          <a:effectLst/>
                        </a:rPr>
                        <a:t>xxx</a:t>
                      </a:r>
                      <a:endParaRPr lang="fr-FR" sz="11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a:solidFill>
                            <a:srgbClr val="0762C3"/>
                          </a:solidFill>
                          <a:effectLst/>
                        </a:rPr>
                        <a:t>yyy</a:t>
                      </a:r>
                      <a:endParaRPr lang="fr-FR" sz="110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59567">
                <a:tc>
                  <a:txBody>
                    <a:bodyPr/>
                    <a:lstStyle/>
                    <a:p>
                      <a:pPr>
                        <a:lnSpc>
                          <a:spcPct val="107000"/>
                        </a:lnSpc>
                        <a:spcAft>
                          <a:spcPts val="0"/>
                        </a:spcAft>
                      </a:pPr>
                      <a:r>
                        <a:rPr lang="fr-FR" sz="1100" b="0" dirty="0">
                          <a:solidFill>
                            <a:srgbClr val="0762C3"/>
                          </a:solidFill>
                          <a:effectLst/>
                        </a:rPr>
                        <a:t>xxx</a:t>
                      </a:r>
                      <a:endParaRPr lang="fr-FR" sz="11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a:solidFill>
                            <a:srgbClr val="0762C3"/>
                          </a:solidFill>
                          <a:effectLst/>
                        </a:rPr>
                        <a:t>yyy</a:t>
                      </a:r>
                      <a:endParaRPr lang="fr-FR" sz="110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59567">
                <a:tc>
                  <a:txBody>
                    <a:bodyPr/>
                    <a:lstStyle/>
                    <a:p>
                      <a:pPr>
                        <a:lnSpc>
                          <a:spcPct val="107000"/>
                        </a:lnSpc>
                        <a:spcAft>
                          <a:spcPts val="0"/>
                        </a:spcAft>
                      </a:pPr>
                      <a:r>
                        <a:rPr lang="fr-FR" sz="1100" b="0" dirty="0">
                          <a:solidFill>
                            <a:srgbClr val="0762C3"/>
                          </a:solidFill>
                          <a:effectLst/>
                        </a:rPr>
                        <a:t>xxx</a:t>
                      </a:r>
                      <a:endParaRPr lang="fr-FR" sz="11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dirty="0" err="1">
                          <a:solidFill>
                            <a:srgbClr val="0762C3"/>
                          </a:solidFill>
                          <a:effectLst/>
                        </a:rPr>
                        <a:t>yyy</a:t>
                      </a:r>
                      <a:endParaRPr lang="fr-FR" sz="110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59567">
                <a:tc>
                  <a:txBody>
                    <a:bodyPr/>
                    <a:lstStyle/>
                    <a:p>
                      <a:pPr>
                        <a:lnSpc>
                          <a:spcPct val="107000"/>
                        </a:lnSpc>
                        <a:spcAft>
                          <a:spcPts val="0"/>
                        </a:spcAft>
                      </a:pPr>
                      <a:r>
                        <a:rPr lang="fr-FR" sz="1100" b="0" dirty="0">
                          <a:solidFill>
                            <a:srgbClr val="0762C3"/>
                          </a:solidFill>
                          <a:effectLst/>
                        </a:rPr>
                        <a:t>xxx</a:t>
                      </a:r>
                      <a:endParaRPr lang="fr-FR" sz="11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dirty="0" err="1">
                          <a:solidFill>
                            <a:srgbClr val="0762C3"/>
                          </a:solidFill>
                          <a:effectLst/>
                        </a:rPr>
                        <a:t>yyy</a:t>
                      </a:r>
                      <a:endParaRPr lang="fr-FR" sz="110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30" name="Tableau 29"/>
          <p:cNvGraphicFramePr>
            <a:graphicFrameLocks noGrp="1"/>
          </p:cNvGraphicFramePr>
          <p:nvPr/>
        </p:nvGraphicFramePr>
        <p:xfrm>
          <a:off x="1068228" y="3875537"/>
          <a:ext cx="1627133" cy="1761244"/>
        </p:xfrm>
        <a:graphic>
          <a:graphicData uri="http://schemas.openxmlformats.org/drawingml/2006/table">
            <a:tbl>
              <a:tblPr firstRow="1" firstCol="1" bandRow="1">
                <a:tableStyleId>{5C22544A-7EE6-4342-B048-85BDC9FD1C3A}</a:tableStyleId>
              </a:tblPr>
              <a:tblGrid>
                <a:gridCol w="618717">
                  <a:extLst>
                    <a:ext uri="{9D8B030D-6E8A-4147-A177-3AD203B41FA5}">
                      <a16:colId xmlns:a16="http://schemas.microsoft.com/office/drawing/2014/main" val="20000"/>
                    </a:ext>
                  </a:extLst>
                </a:gridCol>
                <a:gridCol w="227810">
                  <a:extLst>
                    <a:ext uri="{9D8B030D-6E8A-4147-A177-3AD203B41FA5}">
                      <a16:colId xmlns:a16="http://schemas.microsoft.com/office/drawing/2014/main" val="20001"/>
                    </a:ext>
                  </a:extLst>
                </a:gridCol>
                <a:gridCol w="175594">
                  <a:extLst>
                    <a:ext uri="{9D8B030D-6E8A-4147-A177-3AD203B41FA5}">
                      <a16:colId xmlns:a16="http://schemas.microsoft.com/office/drawing/2014/main" val="20002"/>
                    </a:ext>
                  </a:extLst>
                </a:gridCol>
                <a:gridCol w="175594">
                  <a:extLst>
                    <a:ext uri="{9D8B030D-6E8A-4147-A177-3AD203B41FA5}">
                      <a16:colId xmlns:a16="http://schemas.microsoft.com/office/drawing/2014/main" val="20003"/>
                    </a:ext>
                  </a:extLst>
                </a:gridCol>
                <a:gridCol w="235855">
                  <a:extLst>
                    <a:ext uri="{9D8B030D-6E8A-4147-A177-3AD203B41FA5}">
                      <a16:colId xmlns:a16="http://schemas.microsoft.com/office/drawing/2014/main" val="20004"/>
                    </a:ext>
                  </a:extLst>
                </a:gridCol>
                <a:gridCol w="193563">
                  <a:extLst>
                    <a:ext uri="{9D8B030D-6E8A-4147-A177-3AD203B41FA5}">
                      <a16:colId xmlns:a16="http://schemas.microsoft.com/office/drawing/2014/main" val="20005"/>
                    </a:ext>
                  </a:extLst>
                </a:gridCol>
              </a:tblGrid>
              <a:tr h="745755">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noFill/>
                  </a:tcPr>
                </a:tc>
                <a:tc>
                  <a:txBody>
                    <a:bodyPr/>
                    <a:lstStyle/>
                    <a:p>
                      <a:pPr marL="71755" marR="71755">
                        <a:lnSpc>
                          <a:spcPct val="107000"/>
                        </a:lnSpc>
                        <a:spcAft>
                          <a:spcPts val="0"/>
                        </a:spcAft>
                      </a:pPr>
                      <a:r>
                        <a:rPr lang="fr-FR" sz="1200" b="0" dirty="0">
                          <a:solidFill>
                            <a:srgbClr val="0762C3"/>
                          </a:solidFill>
                          <a:effectLst/>
                        </a:rPr>
                        <a:t>xxx</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vert="vert270">
                    <a:noFill/>
                  </a:tcPr>
                </a:tc>
                <a:tc>
                  <a:txBody>
                    <a:bodyPr/>
                    <a:lstStyle/>
                    <a:p>
                      <a:pPr marL="71755" marR="71755">
                        <a:lnSpc>
                          <a:spcPct val="107000"/>
                        </a:lnSpc>
                        <a:spcAft>
                          <a:spcPts val="0"/>
                        </a:spcAft>
                      </a:pPr>
                      <a:r>
                        <a:rPr lang="fr-FR" sz="1200" b="0" dirty="0">
                          <a:solidFill>
                            <a:srgbClr val="0762C3"/>
                          </a:solidFill>
                          <a:effectLst/>
                        </a:rPr>
                        <a:t>xxx</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vert="vert270">
                    <a:noFill/>
                  </a:tcPr>
                </a:tc>
                <a:tc>
                  <a:txBody>
                    <a:bodyPr/>
                    <a:lstStyle/>
                    <a:p>
                      <a:pPr marL="71755" marR="71755">
                        <a:lnSpc>
                          <a:spcPct val="107000"/>
                        </a:lnSpc>
                        <a:spcAft>
                          <a:spcPts val="0"/>
                        </a:spcAft>
                      </a:pPr>
                      <a:r>
                        <a:rPr lang="fr-FR" sz="1200" b="0" dirty="0">
                          <a:solidFill>
                            <a:srgbClr val="0762C3"/>
                          </a:solidFill>
                          <a:effectLst/>
                        </a:rPr>
                        <a:t>xxx</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vert="vert270">
                    <a:noFill/>
                  </a:tcPr>
                </a:tc>
                <a:tc>
                  <a:txBody>
                    <a:bodyPr/>
                    <a:lstStyle/>
                    <a:p>
                      <a:pPr marL="71755" marR="71755">
                        <a:lnSpc>
                          <a:spcPct val="107000"/>
                        </a:lnSpc>
                        <a:spcAft>
                          <a:spcPts val="0"/>
                        </a:spcAft>
                      </a:pPr>
                      <a:r>
                        <a:rPr lang="fr-FR" sz="1200" b="0" dirty="0">
                          <a:solidFill>
                            <a:srgbClr val="0762C3"/>
                          </a:solidFill>
                          <a:effectLst/>
                        </a:rPr>
                        <a:t>xxx</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vert="vert270">
                    <a:noFill/>
                  </a:tcPr>
                </a:tc>
                <a:tc>
                  <a:txBody>
                    <a:bodyPr/>
                    <a:lstStyle/>
                    <a:p>
                      <a:pPr marL="71755" marR="71755">
                        <a:lnSpc>
                          <a:spcPct val="107000"/>
                        </a:lnSpc>
                        <a:spcAft>
                          <a:spcPts val="0"/>
                        </a:spcAft>
                      </a:pPr>
                      <a:r>
                        <a:rPr lang="fr-FR" sz="1200" b="0" dirty="0">
                          <a:solidFill>
                            <a:srgbClr val="0762C3"/>
                          </a:solidFill>
                          <a:effectLst/>
                        </a:rPr>
                        <a:t>xxx</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vert="vert270">
                    <a:noFill/>
                  </a:tcPr>
                </a:tc>
                <a:extLst>
                  <a:ext uri="{0D108BD9-81ED-4DB2-BD59-A6C34878D82A}">
                    <a16:rowId xmlns:a16="http://schemas.microsoft.com/office/drawing/2014/main" val="10000"/>
                  </a:ext>
                </a:extLst>
              </a:tr>
              <a:tr h="176395">
                <a:tc>
                  <a:txBody>
                    <a:bodyPr/>
                    <a:lstStyle/>
                    <a:p>
                      <a:pPr algn="r">
                        <a:lnSpc>
                          <a:spcPct val="107000"/>
                        </a:lnSpc>
                        <a:spcAft>
                          <a:spcPts val="0"/>
                        </a:spcAft>
                      </a:pPr>
                      <a:r>
                        <a:rPr lang="fr-FR" sz="1200" b="0" dirty="0" err="1">
                          <a:solidFill>
                            <a:srgbClr val="0762C3"/>
                          </a:solidFill>
                          <a:effectLst/>
                        </a:rPr>
                        <a:t>yyy</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bg1"/>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extLst>
                  <a:ext uri="{0D108BD9-81ED-4DB2-BD59-A6C34878D82A}">
                    <a16:rowId xmlns:a16="http://schemas.microsoft.com/office/drawing/2014/main" val="10001"/>
                  </a:ext>
                </a:extLst>
              </a:tr>
              <a:tr h="176395">
                <a:tc>
                  <a:txBody>
                    <a:bodyPr/>
                    <a:lstStyle/>
                    <a:p>
                      <a:pPr algn="r">
                        <a:lnSpc>
                          <a:spcPct val="107000"/>
                        </a:lnSpc>
                        <a:spcAft>
                          <a:spcPts val="0"/>
                        </a:spcAft>
                      </a:pPr>
                      <a:r>
                        <a:rPr lang="fr-FR" sz="1200" b="0" dirty="0" err="1">
                          <a:solidFill>
                            <a:srgbClr val="0762C3"/>
                          </a:solidFill>
                          <a:effectLst/>
                        </a:rPr>
                        <a:t>yyy</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bg1"/>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extLst>
                  <a:ext uri="{0D108BD9-81ED-4DB2-BD59-A6C34878D82A}">
                    <a16:rowId xmlns:a16="http://schemas.microsoft.com/office/drawing/2014/main" val="10002"/>
                  </a:ext>
                </a:extLst>
              </a:tr>
              <a:tr h="176395">
                <a:tc>
                  <a:txBody>
                    <a:bodyPr/>
                    <a:lstStyle/>
                    <a:p>
                      <a:pPr algn="r">
                        <a:lnSpc>
                          <a:spcPct val="107000"/>
                        </a:lnSpc>
                        <a:spcAft>
                          <a:spcPts val="0"/>
                        </a:spcAft>
                      </a:pPr>
                      <a:r>
                        <a:rPr lang="fr-FR" sz="1200" b="0" dirty="0" err="1">
                          <a:solidFill>
                            <a:srgbClr val="0762C3"/>
                          </a:solidFill>
                          <a:effectLst/>
                        </a:rPr>
                        <a:t>yyy</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bg1"/>
                    </a:solidFill>
                  </a:tcPr>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extLst>
                  <a:ext uri="{0D108BD9-81ED-4DB2-BD59-A6C34878D82A}">
                    <a16:rowId xmlns:a16="http://schemas.microsoft.com/office/drawing/2014/main" val="10003"/>
                  </a:ext>
                </a:extLst>
              </a:tr>
              <a:tr h="176395">
                <a:tc>
                  <a:txBody>
                    <a:bodyPr/>
                    <a:lstStyle/>
                    <a:p>
                      <a:pPr algn="r">
                        <a:lnSpc>
                          <a:spcPct val="107000"/>
                        </a:lnSpc>
                        <a:spcAft>
                          <a:spcPts val="0"/>
                        </a:spcAft>
                      </a:pPr>
                      <a:r>
                        <a:rPr lang="fr-FR" sz="1200" b="0" dirty="0" err="1">
                          <a:solidFill>
                            <a:srgbClr val="0762C3"/>
                          </a:solidFill>
                          <a:effectLst/>
                        </a:rPr>
                        <a:t>yyy</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bg1"/>
                    </a:solidFill>
                  </a:tcPr>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extLst>
                  <a:ext uri="{0D108BD9-81ED-4DB2-BD59-A6C34878D82A}">
                    <a16:rowId xmlns:a16="http://schemas.microsoft.com/office/drawing/2014/main" val="10004"/>
                  </a:ext>
                </a:extLst>
              </a:tr>
              <a:tr h="267205">
                <a:tc>
                  <a:txBody>
                    <a:bodyPr/>
                    <a:lstStyle/>
                    <a:p>
                      <a:pPr algn="r">
                        <a:lnSpc>
                          <a:spcPct val="107000"/>
                        </a:lnSpc>
                        <a:spcAft>
                          <a:spcPts val="0"/>
                        </a:spcAft>
                      </a:pPr>
                      <a:r>
                        <a:rPr lang="fr-FR" sz="1200" b="0" dirty="0" err="1">
                          <a:solidFill>
                            <a:srgbClr val="0762C3"/>
                          </a:solidFill>
                          <a:effectLst/>
                        </a:rPr>
                        <a:t>yyy</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bg1"/>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extLst>
                  <a:ext uri="{0D108BD9-81ED-4DB2-BD59-A6C34878D82A}">
                    <a16:rowId xmlns:a16="http://schemas.microsoft.com/office/drawing/2014/main" val="10005"/>
                  </a:ext>
                </a:extLst>
              </a:tr>
            </a:tbl>
          </a:graphicData>
        </a:graphic>
      </p:graphicFrame>
      <p:sp>
        <p:nvSpPr>
          <p:cNvPr id="41" name="Rectangle 40"/>
          <p:cNvSpPr/>
          <p:nvPr/>
        </p:nvSpPr>
        <p:spPr>
          <a:xfrm>
            <a:off x="-19823" y="6560107"/>
            <a:ext cx="1242771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ontserrat" panose="00000500000000000000" pitchFamily="2" charset="0"/>
              </a:rPr>
              <a:t>Yannou B., </a:t>
            </a:r>
            <a:r>
              <a:rPr kumimoji="0" lang="en-US" sz="900" b="0" i="0" u="none" strike="noStrike" kern="1200" cap="none" spc="0" normalizeH="0" baseline="0" noProof="0" dirty="0" err="1">
                <a:ln>
                  <a:noFill/>
                </a:ln>
                <a:solidFill>
                  <a:prstClr val="black"/>
                </a:solidFill>
                <a:effectLst/>
                <a:uLnTx/>
                <a:uFillTx/>
                <a:latin typeface="Montserrat" panose="00000500000000000000" pitchFamily="2" charset="0"/>
              </a:rPr>
              <a:t>Cluzel</a:t>
            </a:r>
            <a:r>
              <a:rPr kumimoji="0" lang="en-US" sz="900" b="0" i="0" u="none" strike="noStrike" kern="1200" cap="none" spc="0" normalizeH="0" baseline="0" noProof="0" dirty="0">
                <a:ln>
                  <a:noFill/>
                </a:ln>
                <a:solidFill>
                  <a:prstClr val="black"/>
                </a:solidFill>
                <a:effectLst/>
                <a:uLnTx/>
                <a:uFillTx/>
                <a:latin typeface="Montserrat" panose="00000500000000000000" pitchFamily="2" charset="0"/>
              </a:rPr>
              <a:t> F., </a:t>
            </a:r>
            <a:r>
              <a:rPr kumimoji="0" lang="en-US" sz="900" b="0" i="0" u="none" strike="noStrike" kern="1200" cap="none" spc="0" normalizeH="0" baseline="0" noProof="0" dirty="0" err="1">
                <a:ln>
                  <a:noFill/>
                </a:ln>
                <a:solidFill>
                  <a:prstClr val="black"/>
                </a:solidFill>
                <a:effectLst/>
                <a:uLnTx/>
                <a:uFillTx/>
                <a:latin typeface="Montserrat" panose="00000500000000000000" pitchFamily="2" charset="0"/>
              </a:rPr>
              <a:t>Farel</a:t>
            </a:r>
            <a:r>
              <a:rPr kumimoji="0" lang="en-US" sz="900" b="0" i="0" u="none" strike="noStrike" kern="1200" cap="none" spc="0" normalizeH="0" baseline="0" noProof="0" dirty="0">
                <a:ln>
                  <a:noFill/>
                </a:ln>
                <a:solidFill>
                  <a:prstClr val="black"/>
                </a:solidFill>
                <a:effectLst/>
                <a:uLnTx/>
                <a:uFillTx/>
                <a:latin typeface="Montserrat" panose="00000500000000000000" pitchFamily="2" charset="0"/>
              </a:rPr>
              <a:t> R., 2016. Capturing the relevant problems leading to pain and usage driven innovations: the DSM Value Bucket algorithm. </a:t>
            </a:r>
            <a:r>
              <a:rPr kumimoji="0" lang="en-US" sz="900" b="0" i="1" u="none" strike="noStrike" kern="1200" cap="none" spc="0" normalizeH="0" baseline="0" noProof="0" dirty="0">
                <a:ln>
                  <a:noFill/>
                </a:ln>
                <a:solidFill>
                  <a:prstClr val="black"/>
                </a:solidFill>
                <a:effectLst/>
                <a:uLnTx/>
                <a:uFillTx/>
                <a:latin typeface="Montserrat" panose="00000500000000000000" pitchFamily="2" charset="0"/>
              </a:rPr>
              <a:t>Concurrent Engineering - Research And Applications (CERA), 1-16</a:t>
            </a:r>
          </a:p>
        </p:txBody>
      </p:sp>
      <p:pic>
        <p:nvPicPr>
          <p:cNvPr id="35" name="Picture 2" descr="https://encrypted-tbn0.gstatic.com/images?q=tbn:ANd9GcSUNSXCkzVg8X0CNQFD0oCWFTESfzER302RFhxRKA0ZQVUQgHZU">
            <a:hlinkClick r:id="rId2"/>
          </p:cNvPr>
          <p:cNvPicPr>
            <a:picLocks noChangeAspect="1" noChangeArrowheads="1"/>
          </p:cNvPicPr>
          <p:nvPr/>
        </p:nvPicPr>
        <p:blipFill>
          <a:blip r:embed="rId3" cstate="print"/>
          <a:srcRect/>
          <a:stretch>
            <a:fillRect/>
          </a:stretch>
        </p:blipFill>
        <p:spPr bwMode="auto">
          <a:xfrm>
            <a:off x="2903733" y="3599342"/>
            <a:ext cx="608298" cy="486450"/>
          </a:xfrm>
          <a:prstGeom prst="rect">
            <a:avLst/>
          </a:prstGeom>
          <a:noFill/>
          <a:ln w="9525">
            <a:noFill/>
            <a:miter lim="800000"/>
            <a:headEnd/>
            <a:tailEnd/>
          </a:ln>
        </p:spPr>
      </p:pic>
      <p:sp>
        <p:nvSpPr>
          <p:cNvPr id="38" name="Rectangle 37"/>
          <p:cNvSpPr/>
          <p:nvPr/>
        </p:nvSpPr>
        <p:spPr>
          <a:xfrm>
            <a:off x="2286282" y="3492584"/>
            <a:ext cx="682005"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a:ln>
                  <a:noFill/>
                </a:ln>
                <a:solidFill>
                  <a:srgbClr val="0762C3"/>
                </a:solidFill>
                <a:effectLst/>
                <a:uLnTx/>
                <a:uFillTx/>
                <a:latin typeface="Montserrat" panose="00000500000000000000" pitchFamily="2" charset="0"/>
                <a:ea typeface="Montserrat" charset="0"/>
                <a:cs typeface="Montserrat" charset="0"/>
              </a:rPr>
              <a:t>See</a:t>
            </a:r>
            <a:r>
              <a:rPr kumimoji="0" lang="fr-FR" sz="1200" b="0" i="0" u="none" strike="noStrike" kern="0" cap="none" spc="0" normalizeH="0" baseline="0" noProof="0" dirty="0">
                <a:ln>
                  <a:noFill/>
                </a:ln>
                <a:solidFill>
                  <a:srgbClr val="0762C3"/>
                </a:solidFill>
                <a:effectLst/>
                <a:uLnTx/>
                <a:uFillTx/>
                <a:latin typeface="Montserrat" panose="00000500000000000000" pitchFamily="2" charset="0"/>
                <a:ea typeface="Montserrat" charset="0"/>
                <a:cs typeface="Montserrat" charset="0"/>
              </a:rPr>
              <a:t> </a:t>
            </a:r>
            <a:r>
              <a:rPr kumimoji="0" lang="fr-FR" sz="1200" b="0" i="0" u="none" strike="noStrike" kern="0" cap="none" spc="0" normalizeH="0" baseline="0" noProof="0" dirty="0" err="1">
                <a:ln>
                  <a:noFill/>
                </a:ln>
                <a:solidFill>
                  <a:srgbClr val="0762C3"/>
                </a:solidFill>
                <a:effectLst/>
                <a:uLnTx/>
                <a:uFillTx/>
                <a:latin typeface="Montserrat" panose="00000500000000000000" pitchFamily="2" charset="0"/>
                <a:ea typeface="Montserrat" charset="0"/>
                <a:cs typeface="Montserrat" charset="0"/>
              </a:rPr>
              <a:t>video</a:t>
            </a:r>
            <a:r>
              <a:rPr kumimoji="0" lang="fr-FR" sz="1200" b="0" i="0" u="none" strike="noStrike" kern="0" cap="none" spc="0" normalizeH="0" baseline="0" noProof="0" dirty="0">
                <a:ln>
                  <a:noFill/>
                </a:ln>
                <a:solidFill>
                  <a:srgbClr val="0762C3"/>
                </a:solidFill>
                <a:effectLst/>
                <a:uLnTx/>
                <a:uFillTx/>
                <a:latin typeface="Montserrat" panose="00000500000000000000" pitchFamily="2" charset="0"/>
                <a:ea typeface="Montserrat" charset="0"/>
                <a:cs typeface="Montserrat" charset="0"/>
              </a:rPr>
              <a:t> </a:t>
            </a:r>
            <a:r>
              <a:rPr kumimoji="0" lang="fr-FR" sz="1200" b="0" i="0" u="none" strike="noStrike" kern="0" cap="none" spc="0" normalizeH="0" baseline="0" noProof="0" dirty="0" err="1">
                <a:ln>
                  <a:noFill/>
                </a:ln>
                <a:solidFill>
                  <a:srgbClr val="0762C3"/>
                </a:solidFill>
                <a:effectLst/>
                <a:uLnTx/>
                <a:uFillTx/>
                <a:latin typeface="Montserrat" panose="00000500000000000000" pitchFamily="2" charset="0"/>
                <a:ea typeface="Montserrat" charset="0"/>
                <a:cs typeface="Montserrat" charset="0"/>
              </a:rPr>
              <a:t>here</a:t>
            </a:r>
            <a:endParaRPr kumimoji="0" lang="fr-FR" sz="1200" b="1" i="0" u="none" strike="noStrike" kern="1200" cap="none" spc="0" normalizeH="0" baseline="0" noProof="0" dirty="0">
              <a:ln>
                <a:noFill/>
              </a:ln>
              <a:solidFill>
                <a:srgbClr val="0762C3"/>
              </a:solidFill>
              <a:effectLst/>
              <a:uLnTx/>
              <a:uFillTx/>
              <a:latin typeface="Montserrat" panose="00000500000000000000" pitchFamily="2" charset="0"/>
            </a:endParaRPr>
          </a:p>
        </p:txBody>
      </p:sp>
      <p:pic>
        <p:nvPicPr>
          <p:cNvPr id="40" name="Picture 10" descr="http://aquaviews.net/wp-content/uploads/2011/04/1490446305_0d3a6ad568.jpg"/>
          <p:cNvPicPr>
            <a:picLocks noChangeAspect="1" noChangeArrowheads="1"/>
          </p:cNvPicPr>
          <p:nvPr/>
        </p:nvPicPr>
        <p:blipFill>
          <a:blip r:embed="rId4" cstate="print"/>
          <a:srcRect/>
          <a:stretch>
            <a:fillRect/>
          </a:stretch>
        </p:blipFill>
        <p:spPr bwMode="auto">
          <a:xfrm>
            <a:off x="6748542" y="2382896"/>
            <a:ext cx="937816" cy="1253765"/>
          </a:xfrm>
          <a:prstGeom prst="rect">
            <a:avLst/>
          </a:prstGeom>
          <a:ln>
            <a:noFill/>
          </a:ln>
          <a:effectLst>
            <a:outerShdw blurRad="190500" algn="tl" rotWithShape="0">
              <a:srgbClr val="000000">
                <a:alpha val="70000"/>
              </a:srgbClr>
            </a:outerShdw>
          </a:effectLst>
        </p:spPr>
      </p:pic>
      <p:pic>
        <p:nvPicPr>
          <p:cNvPr id="42" name="Picture 6" descr="http://scuba.club.anu.edu.au/gear/tips/images/IMG_4077_Fogged_Mask_2.jpg"/>
          <p:cNvPicPr>
            <a:picLocks noChangeAspect="1" noChangeArrowheads="1"/>
          </p:cNvPicPr>
          <p:nvPr/>
        </p:nvPicPr>
        <p:blipFill>
          <a:blip r:embed="rId5" cstate="print"/>
          <a:srcRect/>
          <a:stretch>
            <a:fillRect/>
          </a:stretch>
        </p:blipFill>
        <p:spPr bwMode="auto">
          <a:xfrm>
            <a:off x="4520353" y="1542678"/>
            <a:ext cx="1088544" cy="816408"/>
          </a:xfrm>
          <a:prstGeom prst="rect">
            <a:avLst/>
          </a:prstGeom>
          <a:ln>
            <a:noFill/>
          </a:ln>
          <a:effectLst>
            <a:outerShdw blurRad="190500" algn="tl" rotWithShape="0">
              <a:srgbClr val="000000">
                <a:alpha val="70000"/>
              </a:srgbClr>
            </a:outerShdw>
          </a:effectLst>
        </p:spPr>
      </p:pic>
      <p:pic>
        <p:nvPicPr>
          <p:cNvPr id="43" name="Picture 8" descr="http://farm1.static.flickr.com/170/427941950_e4684a3612.jpg"/>
          <p:cNvPicPr>
            <a:picLocks noChangeAspect="1" noChangeArrowheads="1"/>
          </p:cNvPicPr>
          <p:nvPr/>
        </p:nvPicPr>
        <p:blipFill>
          <a:blip r:embed="rId6" cstate="print"/>
          <a:srcRect/>
          <a:stretch>
            <a:fillRect/>
          </a:stretch>
        </p:blipFill>
        <p:spPr bwMode="auto">
          <a:xfrm>
            <a:off x="3340894" y="1507485"/>
            <a:ext cx="1147134" cy="860351"/>
          </a:xfrm>
          <a:prstGeom prst="rect">
            <a:avLst/>
          </a:prstGeom>
          <a:ln>
            <a:noFill/>
          </a:ln>
          <a:effectLst>
            <a:outerShdw blurRad="190500" algn="tl" rotWithShape="0">
              <a:srgbClr val="000000">
                <a:alpha val="70000"/>
              </a:srgbClr>
            </a:outerShdw>
          </a:effectLst>
        </p:spPr>
      </p:pic>
      <p:pic>
        <p:nvPicPr>
          <p:cNvPr id="5" name="Image 4"/>
          <p:cNvPicPr>
            <a:picLocks noChangeAspect="1"/>
          </p:cNvPicPr>
          <p:nvPr/>
        </p:nvPicPr>
        <p:blipFill rotWithShape="1">
          <a:blip r:embed="rId7">
            <a:extLst>
              <a:ext uri="{28A0092B-C50C-407E-A947-70E740481C1C}">
                <a14:useLocalDpi xmlns:a14="http://schemas.microsoft.com/office/drawing/2010/main" val="0"/>
              </a:ext>
            </a:extLst>
          </a:blip>
          <a:srcRect l="43677" t="15926"/>
          <a:stretch/>
        </p:blipFill>
        <p:spPr>
          <a:xfrm>
            <a:off x="93942" y="1869354"/>
            <a:ext cx="2792316" cy="1289111"/>
          </a:xfrm>
          <a:prstGeom prst="rect">
            <a:avLst/>
          </a:prstGeom>
          <a:ln>
            <a:noFill/>
          </a:ln>
          <a:effectLst>
            <a:outerShdw blurRad="190500" algn="tl" rotWithShape="0">
              <a:srgbClr val="000000">
                <a:alpha val="70000"/>
              </a:srgbClr>
            </a:outerShdw>
          </a:effectLst>
        </p:spPr>
      </p:pic>
      <p:pic>
        <p:nvPicPr>
          <p:cNvPr id="7" name="Image 6"/>
          <p:cNvPicPr>
            <a:picLocks noChangeAspect="1"/>
          </p:cNvPicPr>
          <p:nvPr/>
        </p:nvPicPr>
        <p:blipFill rotWithShape="1">
          <a:blip r:embed="rId8">
            <a:extLst>
              <a:ext uri="{28A0092B-C50C-407E-A947-70E740481C1C}">
                <a14:useLocalDpi xmlns:a14="http://schemas.microsoft.com/office/drawing/2010/main" val="0"/>
              </a:ext>
            </a:extLst>
          </a:blip>
          <a:srcRect l="28386" t="800" r="24140" b="29241"/>
          <a:stretch/>
        </p:blipFill>
        <p:spPr>
          <a:xfrm>
            <a:off x="5649923" y="1506244"/>
            <a:ext cx="866288" cy="852842"/>
          </a:xfrm>
          <a:prstGeom prst="rect">
            <a:avLst/>
          </a:prstGeom>
          <a:ln>
            <a:noFill/>
          </a:ln>
          <a:effectLst>
            <a:outerShdw blurRad="190500" algn="tl" rotWithShape="0">
              <a:srgbClr val="000000">
                <a:alpha val="70000"/>
              </a:srgbClr>
            </a:outerShdw>
          </a:effectLst>
        </p:spPr>
      </p:pic>
      <p:sp>
        <p:nvSpPr>
          <p:cNvPr id="10" name="Rectangle 9"/>
          <p:cNvSpPr/>
          <p:nvPr/>
        </p:nvSpPr>
        <p:spPr>
          <a:xfrm>
            <a:off x="556591" y="3287859"/>
            <a:ext cx="210987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Montserrat" panose="00000500000000000000" pitchFamily="2" charset="0"/>
              </a:rPr>
              <a:t>Activity </a:t>
            </a:r>
            <a:r>
              <a:rPr kumimoji="0" lang="fr-FR" sz="1200" b="1" i="0" u="none" strike="noStrike" kern="1200" cap="none" spc="0" normalizeH="0" baseline="0" noProof="0" dirty="0" err="1">
                <a:ln>
                  <a:noFill/>
                </a:ln>
                <a:solidFill>
                  <a:prstClr val="black"/>
                </a:solidFill>
                <a:effectLst/>
                <a:uLnTx/>
                <a:uFillTx/>
                <a:latin typeface="Montserrat" panose="00000500000000000000" pitchFamily="2" charset="0"/>
              </a:rPr>
              <a:t>field</a:t>
            </a:r>
            <a:r>
              <a:rPr kumimoji="0" lang="fr-FR" sz="1200" b="0" i="0" u="none" strike="noStrike" kern="1200" cap="none" spc="0" normalizeH="0" baseline="0" noProof="0" dirty="0">
                <a:ln>
                  <a:noFill/>
                </a:ln>
                <a:solidFill>
                  <a:prstClr val="black"/>
                </a:solidFill>
                <a:effectLst/>
                <a:uLnTx/>
                <a:uFillTx/>
                <a:latin typeface="Montserrat" panose="00000500000000000000" pitchFamily="2" charset="0"/>
              </a:rPr>
              <a:t>: </a:t>
            </a:r>
            <a:r>
              <a:rPr kumimoji="0" lang="fr-FR" sz="1200" b="0" i="1" u="none" strike="noStrike" kern="1200" cap="none" spc="0" normalizeH="0" baseline="0" noProof="0" dirty="0" err="1">
                <a:ln>
                  <a:noFill/>
                </a:ln>
                <a:solidFill>
                  <a:prstClr val="black"/>
                </a:solidFill>
                <a:effectLst/>
                <a:uLnTx/>
                <a:uFillTx/>
                <a:latin typeface="Montserrat" panose="00000500000000000000" pitchFamily="2" charset="0"/>
              </a:rPr>
              <a:t>Snorkeling</a:t>
            </a:r>
            <a:endParaRPr kumimoji="0" lang="fr-FR" sz="1200" b="0" i="1" u="none" strike="noStrike" kern="1200" cap="none" spc="0" normalizeH="0" baseline="0" noProof="0" dirty="0">
              <a:ln>
                <a:noFill/>
              </a:ln>
              <a:solidFill>
                <a:prstClr val="black"/>
              </a:solidFill>
              <a:effectLst/>
              <a:uLnTx/>
              <a:uFillTx/>
              <a:latin typeface="Montserrat" panose="00000500000000000000" pitchFamily="2" charset="0"/>
            </a:endParaRPr>
          </a:p>
        </p:txBody>
      </p:sp>
      <p:sp>
        <p:nvSpPr>
          <p:cNvPr id="23" name="Rectangle 22"/>
          <p:cNvSpPr/>
          <p:nvPr/>
        </p:nvSpPr>
        <p:spPr>
          <a:xfrm>
            <a:off x="2311171" y="3264419"/>
            <a:ext cx="169309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prstClr val="black"/>
                </a:solidFill>
                <a:effectLst/>
                <a:uLnTx/>
                <a:uFillTx/>
                <a:latin typeface="Montserrat" panose="00000500000000000000" pitchFamily="2" charset="0"/>
              </a:rPr>
              <a:t>Knowledge</a:t>
            </a:r>
            <a:r>
              <a:rPr kumimoji="0" lang="fr-FR" sz="1200" b="1" i="0" u="none" strike="noStrike" kern="1200" cap="none" spc="0" normalizeH="0" baseline="0" noProof="0" dirty="0">
                <a:ln>
                  <a:noFill/>
                </a:ln>
                <a:solidFill>
                  <a:prstClr val="black"/>
                </a:solidFill>
                <a:effectLst/>
                <a:uLnTx/>
                <a:uFillTx/>
                <a:latin typeface="Montserrat" panose="00000500000000000000" pitchFamily="2" charset="0"/>
              </a:rPr>
              <a:t> design</a:t>
            </a:r>
          </a:p>
        </p:txBody>
      </p:sp>
      <p:sp>
        <p:nvSpPr>
          <p:cNvPr id="28" name="Rectangle 27"/>
          <p:cNvSpPr/>
          <p:nvPr/>
        </p:nvSpPr>
        <p:spPr>
          <a:xfrm>
            <a:off x="3585738" y="3566022"/>
            <a:ext cx="283635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762C3"/>
                </a:solidFill>
                <a:effectLst/>
                <a:uLnTx/>
                <a:uFillTx/>
                <a:latin typeface="Montserrat" panose="00000500000000000000" pitchFamily="2" charset="0"/>
              </a:rPr>
              <a:t>NAME </a:t>
            </a:r>
            <a:r>
              <a:rPr kumimoji="0" lang="en-US" sz="1200" b="1" i="0" u="none" strike="noStrike" kern="1200" cap="none" spc="0" normalizeH="0" baseline="0" noProof="0" dirty="0">
                <a:ln>
                  <a:noFill/>
                </a:ln>
                <a:solidFill>
                  <a:prstClr val="black"/>
                </a:solidFill>
                <a:effectLst/>
                <a:uLnTx/>
                <a:uFillTx/>
                <a:latin typeface="Montserrat" panose="00000500000000000000" pitchFamily="2" charset="0"/>
              </a:rPr>
              <a:t>problems </a:t>
            </a: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rPr>
              <a:t>which appear in </a:t>
            </a:r>
            <a:r>
              <a:rPr kumimoji="0" lang="en-US" sz="1200" b="1" i="0" u="none" strike="noStrike" kern="1200" cap="none" spc="0" normalizeH="0" baseline="0" noProof="0" dirty="0">
                <a:ln>
                  <a:noFill/>
                </a:ln>
                <a:solidFill>
                  <a:prstClr val="black"/>
                </a:solidFill>
                <a:effectLst/>
                <a:uLnTx/>
                <a:uFillTx/>
                <a:latin typeface="Montserrat" panose="00000500000000000000" pitchFamily="2" charset="0"/>
              </a:rPr>
              <a:t>usage situations</a:t>
            </a:r>
          </a:p>
        </p:txBody>
      </p:sp>
      <p:sp>
        <p:nvSpPr>
          <p:cNvPr id="29" name="Rectangle 28"/>
          <p:cNvSpPr/>
          <p:nvPr/>
        </p:nvSpPr>
        <p:spPr>
          <a:xfrm>
            <a:off x="6308868" y="3743245"/>
            <a:ext cx="220124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2" charset="0"/>
              </a:rPr>
              <a:t>…for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2" charset="0"/>
              </a:rPr>
              <a:t>this</a:t>
            </a:r>
            <a:r>
              <a:rPr kumimoji="0" lang="fr-FR" sz="1200" b="0" i="0" u="none" strike="noStrike" kern="1200" cap="none" spc="0" normalizeH="0" baseline="0" noProof="0" dirty="0">
                <a:ln>
                  <a:noFill/>
                </a:ln>
                <a:solidFill>
                  <a:prstClr val="black"/>
                </a:solidFill>
                <a:effectLst/>
                <a:uLnTx/>
                <a:uFillTx/>
                <a:latin typeface="Montserrat" panose="00000500000000000000" pitchFamily="2" charset="0"/>
              </a:rPr>
              <a:t> </a:t>
            </a:r>
            <a:r>
              <a:rPr kumimoji="0" lang="fr-FR" sz="1200" b="1" i="0" u="none" strike="noStrike" kern="1200" cap="none" spc="0" normalizeH="0" baseline="0" noProof="0" dirty="0" err="1">
                <a:ln>
                  <a:noFill/>
                </a:ln>
                <a:solidFill>
                  <a:prstClr val="black"/>
                </a:solidFill>
                <a:effectLst/>
                <a:uLnTx/>
                <a:uFillTx/>
                <a:latin typeface="Montserrat" panose="00000500000000000000" pitchFamily="2" charset="0"/>
              </a:rPr>
              <a:t>existing</a:t>
            </a:r>
            <a:r>
              <a:rPr kumimoji="0" lang="fr-FR" sz="1200" b="1" i="0" u="none" strike="noStrike" kern="1200" cap="none" spc="0" normalizeH="0" baseline="0" noProof="0" dirty="0">
                <a:ln>
                  <a:noFill/>
                </a:ln>
                <a:solidFill>
                  <a:prstClr val="black"/>
                </a:solidFill>
                <a:effectLst/>
                <a:uLnTx/>
                <a:uFillTx/>
                <a:latin typeface="Montserrat" panose="00000500000000000000" pitchFamily="2" charset="0"/>
              </a:rPr>
              <a:t> solution</a:t>
            </a:r>
          </a:p>
        </p:txBody>
      </p:sp>
      <p:sp>
        <p:nvSpPr>
          <p:cNvPr id="45" name="Rectangle 44"/>
          <p:cNvSpPr/>
          <p:nvPr/>
        </p:nvSpPr>
        <p:spPr>
          <a:xfrm>
            <a:off x="604646" y="5866361"/>
            <a:ext cx="326462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762C3"/>
                </a:solidFill>
                <a:effectLst/>
                <a:uLnTx/>
                <a:uFillTx/>
                <a:latin typeface="Montserrat" panose="00000500000000000000" pitchFamily="2" charset="0"/>
              </a:rPr>
              <a:t>FILL</a:t>
            </a:r>
            <a:r>
              <a:rPr kumimoji="0" lang="en-US" sz="1200" b="0" i="0" u="none" strike="noStrike" kern="1200" cap="none" spc="0" normalizeH="0" baseline="0" noProof="0" dirty="0">
                <a:ln>
                  <a:noFill/>
                </a:ln>
                <a:solidFill>
                  <a:srgbClr val="0762C3"/>
                </a:solidFill>
                <a:effectLst/>
                <a:uLnTx/>
                <a:uFillTx/>
                <a:latin typeface="Montserrat" panose="00000500000000000000" pitchFamily="2" charset="0"/>
              </a:rPr>
              <a:t> </a:t>
            </a: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rPr>
              <a:t>the Matrix of </a:t>
            </a:r>
            <a:r>
              <a:rPr kumimoji="0" lang="en-US" sz="1200" b="1" i="0" u="none" strike="noStrike" kern="1200" cap="none" spc="0" normalizeH="0" baseline="0" noProof="0" dirty="0">
                <a:ln>
                  <a:noFill/>
                </a:ln>
                <a:solidFill>
                  <a:prstClr val="black"/>
                </a:solidFill>
                <a:effectLst/>
                <a:uLnTx/>
                <a:uFillTx/>
                <a:latin typeface="Montserrat" panose="00000500000000000000" pitchFamily="2" charset="0"/>
              </a:rPr>
              <a:t>value buckets </a:t>
            </a:r>
            <a:r>
              <a:rPr kumimoji="0" lang="en-US" sz="1200" b="0" i="1" u="none" strike="noStrike" kern="1200" cap="none" spc="0" normalizeH="0" baseline="0" noProof="0" dirty="0">
                <a:ln>
                  <a:noFill/>
                </a:ln>
                <a:solidFill>
                  <a:prstClr val="black"/>
                </a:solidFill>
                <a:effectLst/>
                <a:uLnTx/>
                <a:uFillTx/>
                <a:latin typeface="Montserrat" panose="00000500000000000000" pitchFamily="2" charset="0"/>
              </a:rPr>
              <a:t>usage situations X problems. </a:t>
            </a:r>
            <a:r>
              <a:rPr kumimoji="0" lang="en-US" sz="1200" b="1" i="0" u="none" strike="noStrike" kern="1200" cap="none" spc="0" normalizeH="0" baseline="0" noProof="0" dirty="0">
                <a:ln>
                  <a:noFill/>
                </a:ln>
                <a:solidFill>
                  <a:prstClr val="black"/>
                </a:solidFill>
                <a:effectLst/>
                <a:uLnTx/>
                <a:uFillTx/>
                <a:latin typeface="Montserrat" panose="00000500000000000000" pitchFamily="2" charset="0"/>
              </a:rPr>
              <a:t>What’s wrong in this activity?</a:t>
            </a:r>
          </a:p>
        </p:txBody>
      </p:sp>
      <p:sp>
        <p:nvSpPr>
          <p:cNvPr id="50" name="Forme libre 49"/>
          <p:cNvSpPr/>
          <p:nvPr/>
        </p:nvSpPr>
        <p:spPr>
          <a:xfrm>
            <a:off x="468842" y="3005667"/>
            <a:ext cx="8567977" cy="2125133"/>
          </a:xfrm>
          <a:custGeom>
            <a:avLst/>
            <a:gdLst>
              <a:gd name="connsiteX0" fmla="*/ 7777691 w 8567977"/>
              <a:gd name="connsiteY0" fmla="*/ 0 h 2125133"/>
              <a:gd name="connsiteX1" fmla="*/ 8277225 w 8567977"/>
              <a:gd name="connsiteY1" fmla="*/ 42333 h 2125133"/>
              <a:gd name="connsiteX2" fmla="*/ 8565091 w 8567977"/>
              <a:gd name="connsiteY2" fmla="*/ 448733 h 2125133"/>
              <a:gd name="connsiteX3" fmla="*/ 8107891 w 8567977"/>
              <a:gd name="connsiteY3" fmla="*/ 1210733 h 2125133"/>
              <a:gd name="connsiteX4" fmla="*/ 5821891 w 8567977"/>
              <a:gd name="connsiteY4" fmla="*/ 1354666 h 2125133"/>
              <a:gd name="connsiteX5" fmla="*/ 775758 w 8567977"/>
              <a:gd name="connsiteY5" fmla="*/ 1151466 h 2125133"/>
              <a:gd name="connsiteX6" fmla="*/ 5291 w 8567977"/>
              <a:gd name="connsiteY6" fmla="*/ 1837266 h 2125133"/>
              <a:gd name="connsiteX7" fmla="*/ 496358 w 8567977"/>
              <a:gd name="connsiteY7" fmla="*/ 2125133 h 21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977" h="2125133">
                <a:moveTo>
                  <a:pt x="7777691" y="0"/>
                </a:moveTo>
                <a:lnTo>
                  <a:pt x="8277225" y="42333"/>
                </a:lnTo>
                <a:cubicBezTo>
                  <a:pt x="8408458" y="117122"/>
                  <a:pt x="8593313" y="254000"/>
                  <a:pt x="8565091" y="448733"/>
                </a:cubicBezTo>
                <a:cubicBezTo>
                  <a:pt x="8536869" y="643466"/>
                  <a:pt x="8565091" y="1059744"/>
                  <a:pt x="8107891" y="1210733"/>
                </a:cubicBezTo>
                <a:cubicBezTo>
                  <a:pt x="7650691" y="1361722"/>
                  <a:pt x="7043913" y="1364544"/>
                  <a:pt x="5821891" y="1354666"/>
                </a:cubicBezTo>
                <a:cubicBezTo>
                  <a:pt x="4599869" y="1344788"/>
                  <a:pt x="1745191" y="1071033"/>
                  <a:pt x="775758" y="1151466"/>
                </a:cubicBezTo>
                <a:cubicBezTo>
                  <a:pt x="-193675" y="1231899"/>
                  <a:pt x="51858" y="1674988"/>
                  <a:pt x="5291" y="1837266"/>
                </a:cubicBezTo>
                <a:cubicBezTo>
                  <a:pt x="-41276" y="1999544"/>
                  <a:pt x="227541" y="2062338"/>
                  <a:pt x="496358" y="2125133"/>
                </a:cubicBezTo>
              </a:path>
            </a:pathLst>
          </a:custGeom>
          <a:noFill/>
          <a:ln w="50800" cap="flat" cmpd="sng" algn="ctr">
            <a:solidFill>
              <a:srgbClr val="FF0000">
                <a:alpha val="55000"/>
              </a:srgbClr>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ontserrat" panose="00000500000000000000" pitchFamily="2" charset="0"/>
            </a:endParaRPr>
          </a:p>
        </p:txBody>
      </p:sp>
      <p:grpSp>
        <p:nvGrpSpPr>
          <p:cNvPr id="55" name="Groupe 54"/>
          <p:cNvGrpSpPr/>
          <p:nvPr/>
        </p:nvGrpSpPr>
        <p:grpSpPr>
          <a:xfrm>
            <a:off x="4910807" y="4413162"/>
            <a:ext cx="1872968" cy="1501725"/>
            <a:chOff x="7032510" y="2492896"/>
            <a:chExt cx="3334883" cy="2673873"/>
          </a:xfrm>
        </p:grpSpPr>
        <p:graphicFrame>
          <p:nvGraphicFramePr>
            <p:cNvPr id="51" name="Object 2"/>
            <p:cNvGraphicFramePr>
              <a:graphicFrameLocks noChangeAspect="1"/>
            </p:cNvGraphicFramePr>
            <p:nvPr/>
          </p:nvGraphicFramePr>
          <p:xfrm>
            <a:off x="7032510" y="2492896"/>
            <a:ext cx="1655779" cy="2654836"/>
          </p:xfrm>
          <a:graphic>
            <a:graphicData uri="http://schemas.openxmlformats.org/presentationml/2006/ole">
              <mc:AlternateContent xmlns:mc="http://schemas.openxmlformats.org/markup-compatibility/2006">
                <mc:Choice xmlns:v="urn:schemas-microsoft-com:vml" Requires="v">
                  <p:oleObj r:id="rId9" imgW="2257740" imgH="3619048" progId="">
                    <p:embed/>
                  </p:oleObj>
                </mc:Choice>
                <mc:Fallback>
                  <p:oleObj r:id="rId9" imgW="2257740" imgH="3619048" progId="">
                    <p:embed/>
                    <p:pic>
                      <p:nvPicPr>
                        <p:cNvPr id="51"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2510" y="2492896"/>
                          <a:ext cx="1655779" cy="265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1"/>
            <p:cNvGraphicFramePr>
              <a:graphicFrameLocks noChangeAspect="1"/>
            </p:cNvGraphicFramePr>
            <p:nvPr/>
          </p:nvGraphicFramePr>
          <p:xfrm>
            <a:off x="8688287" y="2492898"/>
            <a:ext cx="1679106" cy="2673871"/>
          </p:xfrm>
          <a:graphic>
            <a:graphicData uri="http://schemas.openxmlformats.org/presentationml/2006/ole">
              <mc:AlternateContent xmlns:mc="http://schemas.openxmlformats.org/markup-compatibility/2006">
                <mc:Choice xmlns:v="urn:schemas-microsoft-com:vml" Requires="v">
                  <p:oleObj r:id="rId11" imgW="2266667" imgH="3610479" progId="">
                    <p:embed/>
                  </p:oleObj>
                </mc:Choice>
                <mc:Fallback>
                  <p:oleObj r:id="rId11" imgW="2266667" imgH="3610479" progId="">
                    <p:embed/>
                    <p:pic>
                      <p:nvPicPr>
                        <p:cNvPr id="52"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88287" y="2492898"/>
                          <a:ext cx="1679106" cy="26738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53" name="Picture 6" descr="Masque facial snorkeling easybreath"/>
          <p:cNvPicPr>
            <a:picLocks noChangeAspect="1" noChangeArrowheads="1"/>
          </p:cNvPicPr>
          <p:nvPr/>
        </p:nvPicPr>
        <p:blipFill>
          <a:blip r:embed="rId13" cstate="print"/>
          <a:srcRect/>
          <a:stretch>
            <a:fillRect/>
          </a:stretch>
        </p:blipFill>
        <p:spPr bwMode="auto">
          <a:xfrm rot="20617706">
            <a:off x="7271371" y="4595894"/>
            <a:ext cx="1923803" cy="1155209"/>
          </a:xfrm>
          <a:prstGeom prst="rect">
            <a:avLst/>
          </a:prstGeom>
          <a:ln>
            <a:noFill/>
          </a:ln>
          <a:effectLst>
            <a:outerShdw blurRad="190500" algn="tl" rotWithShape="0">
              <a:srgbClr val="000000">
                <a:alpha val="70000"/>
              </a:srgbClr>
            </a:outerShdw>
          </a:effectLst>
        </p:spPr>
      </p:pic>
      <p:pic>
        <p:nvPicPr>
          <p:cNvPr id="54" name="Picture 1"/>
          <p:cNvPicPr>
            <a:picLocks noChangeAspect="1" noChangeArrowheads="1"/>
          </p:cNvPicPr>
          <p:nvPr/>
        </p:nvPicPr>
        <p:blipFill>
          <a:blip r:embed="rId14" cstate="print"/>
          <a:srcRect/>
          <a:stretch>
            <a:fillRect/>
          </a:stretch>
        </p:blipFill>
        <p:spPr bwMode="auto">
          <a:xfrm>
            <a:off x="3145581" y="4433972"/>
            <a:ext cx="1745717" cy="1453855"/>
          </a:xfrm>
          <a:prstGeom prst="rect">
            <a:avLst/>
          </a:prstGeom>
          <a:ln>
            <a:noFill/>
          </a:ln>
          <a:effectLst>
            <a:outerShdw blurRad="190500" algn="tl" rotWithShape="0">
              <a:srgbClr val="000000">
                <a:alpha val="70000"/>
              </a:srgbClr>
            </a:outerShdw>
          </a:effectLst>
        </p:spPr>
      </p:pic>
      <p:sp>
        <p:nvSpPr>
          <p:cNvPr id="58" name="Rectangle 57"/>
          <p:cNvSpPr/>
          <p:nvPr/>
        </p:nvSpPr>
        <p:spPr>
          <a:xfrm>
            <a:off x="8248634" y="1749086"/>
            <a:ext cx="390015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762C3"/>
                </a:solidFill>
                <a:effectLst/>
                <a:uLnTx/>
                <a:uFillTx/>
                <a:latin typeface="Montserrat" panose="00000500000000000000" pitchFamily="2" charset="0"/>
              </a:rPr>
              <a:t>For </a:t>
            </a:r>
            <a:r>
              <a:rPr kumimoji="0" lang="en-US" sz="1600" b="0" i="1" u="none" strike="noStrike" kern="1200" cap="none" spc="0" normalizeH="0" baseline="0" noProof="0" dirty="0">
                <a:ln>
                  <a:noFill/>
                </a:ln>
                <a:solidFill>
                  <a:srgbClr val="0762C3"/>
                </a:solidFill>
                <a:effectLst/>
                <a:uLnTx/>
                <a:uFillTx/>
                <a:latin typeface="Montserrat" panose="00000500000000000000" pitchFamily="2" charset="0"/>
              </a:rPr>
              <a:t>snorkeling</a:t>
            </a:r>
            <a:r>
              <a:rPr kumimoji="0" lang="en-US" sz="1600" b="0" i="0" u="none" strike="noStrike" kern="1200" cap="none" spc="0" normalizeH="0" baseline="0" noProof="0" dirty="0">
                <a:ln>
                  <a:noFill/>
                </a:ln>
                <a:solidFill>
                  <a:srgbClr val="0762C3"/>
                </a:solidFill>
                <a:effectLst/>
                <a:uLnTx/>
                <a:uFillTx/>
                <a:latin typeface="Montserrat" panose="00000500000000000000" pitchFamily="2" charset="0"/>
              </a:rPr>
              <a:t> activity, describe the problems that may occur in typical usage situations and fill the “What’s Wrong…” matrix. Also comment on the </a:t>
            </a:r>
            <a:r>
              <a:rPr kumimoji="0" lang="en-US" sz="1600" b="0" i="0" u="none" strike="noStrike" kern="1200" cap="none" spc="0" normalizeH="0" baseline="0" noProof="0" dirty="0" err="1">
                <a:ln>
                  <a:noFill/>
                </a:ln>
                <a:solidFill>
                  <a:srgbClr val="0762C3"/>
                </a:solidFill>
                <a:effectLst/>
                <a:uLnTx/>
                <a:uFillTx/>
                <a:latin typeface="Montserrat" panose="00000500000000000000" pitchFamily="2" charset="0"/>
              </a:rPr>
              <a:t>exhaustivity</a:t>
            </a:r>
            <a:r>
              <a:rPr kumimoji="0" lang="en-US" sz="1600" b="0" i="0" u="none" strike="noStrike" kern="1200" cap="none" spc="0" normalizeH="0" baseline="0" noProof="0" dirty="0">
                <a:ln>
                  <a:noFill/>
                </a:ln>
                <a:solidFill>
                  <a:srgbClr val="0762C3"/>
                </a:solidFill>
                <a:effectLst/>
                <a:uLnTx/>
                <a:uFillTx/>
                <a:latin typeface="Montserrat" panose="00000500000000000000" pitchFamily="2" charset="0"/>
              </a:rPr>
              <a:t> of your analysis and on the DECATHLON solution.</a:t>
            </a:r>
            <a:endParaRPr kumimoji="0" lang="fr-FR" sz="1600" b="0" i="0" u="none" strike="noStrike" kern="1200" cap="none" spc="0" normalizeH="0" baseline="0" noProof="0" dirty="0">
              <a:ln>
                <a:noFill/>
              </a:ln>
              <a:solidFill>
                <a:srgbClr val="0762C3"/>
              </a:solidFill>
              <a:effectLst/>
              <a:uLnTx/>
              <a:uFillTx/>
              <a:latin typeface="Montserrat" panose="00000500000000000000" pitchFamily="2" charset="0"/>
            </a:endParaRPr>
          </a:p>
        </p:txBody>
      </p:sp>
      <p:pic>
        <p:nvPicPr>
          <p:cNvPr id="61" name="Picture 2" descr="http://www.namaeconcept.com/wp-content/uploads/2013/05/logo-oxylane-decathlon.jpg"/>
          <p:cNvPicPr>
            <a:picLocks noChangeAspect="1" noChangeArrowheads="1"/>
          </p:cNvPicPr>
          <p:nvPr/>
        </p:nvPicPr>
        <p:blipFill rotWithShape="1">
          <a:blip r:embed="rId15" cstate="print"/>
          <a:srcRect l="45378" t="57332"/>
          <a:stretch/>
        </p:blipFill>
        <p:spPr bwMode="auto">
          <a:xfrm rot="20600495">
            <a:off x="8071716" y="5800588"/>
            <a:ext cx="969433" cy="285251"/>
          </a:xfrm>
          <a:prstGeom prst="rect">
            <a:avLst/>
          </a:prstGeom>
          <a:noFill/>
          <a:ln w="9525">
            <a:noFill/>
            <a:miter lim="800000"/>
            <a:headEnd/>
            <a:tailEnd/>
          </a:ln>
        </p:spPr>
      </p:pic>
      <p:sp>
        <p:nvSpPr>
          <p:cNvPr id="4" name="Espace réservé du contenu 3">
            <a:extLst>
              <a:ext uri="{FF2B5EF4-FFF2-40B4-BE49-F238E27FC236}">
                <a16:creationId xmlns:a16="http://schemas.microsoft.com/office/drawing/2014/main" id="{3152B93F-04FF-B679-C2BF-FD17064A2782}"/>
              </a:ext>
            </a:extLst>
          </p:cNvPr>
          <p:cNvSpPr txBox="1">
            <a:spLocks/>
          </p:cNvSpPr>
          <p:nvPr/>
        </p:nvSpPr>
        <p:spPr>
          <a:xfrm>
            <a:off x="9166368" y="3599342"/>
            <a:ext cx="2786687" cy="2703858"/>
          </a:xfrm>
          <a:prstGeom prst="rect">
            <a:avLst/>
          </a:prstGeom>
          <a:ln>
            <a:solidFill>
              <a:srgbClr val="0762C3"/>
            </a:solidFill>
          </a:ln>
        </p:spPr>
        <p:txBody>
          <a:bodyPr/>
          <a:lstStyle>
            <a:lvl1pPr marL="319088" indent="-319088"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0762C3"/>
                </a:solidFill>
              </a:rPr>
              <a:t>xx</a:t>
            </a:r>
          </a:p>
        </p:txBody>
      </p:sp>
    </p:spTree>
    <p:extLst>
      <p:ext uri="{BB962C8B-B14F-4D97-AF65-F5344CB8AC3E}">
        <p14:creationId xmlns:p14="http://schemas.microsoft.com/office/powerpoint/2010/main" val="246708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Connecteur droit avec flèche 45"/>
          <p:cNvCxnSpPr>
            <a:endCxn id="37" idx="1"/>
          </p:cNvCxnSpPr>
          <p:nvPr/>
        </p:nvCxnSpPr>
        <p:spPr>
          <a:xfrm flipV="1">
            <a:off x="818326" y="5117756"/>
            <a:ext cx="3340232" cy="20235"/>
          </a:xfrm>
          <a:prstGeom prst="straightConnector1">
            <a:avLst/>
          </a:prstGeom>
          <a:noFill/>
          <a:ln w="50800" cap="flat" cmpd="sng" algn="ctr">
            <a:solidFill>
              <a:srgbClr val="FF0000">
                <a:alpha val="55000"/>
              </a:srgbClr>
            </a:solidFill>
            <a:prstDash val="solid"/>
            <a:round/>
            <a:headEnd type="none" w="med" len="med"/>
            <a:tailEnd type="triangle" w="med" len="med"/>
          </a:ln>
          <a:effectLst/>
        </p:spPr>
      </p:cxnSp>
      <p:pic>
        <p:nvPicPr>
          <p:cNvPr id="37" name="Picture 5"/>
          <p:cNvPicPr>
            <a:picLocks noChangeAspect="1" noChangeArrowheads="1"/>
          </p:cNvPicPr>
          <p:nvPr/>
        </p:nvPicPr>
        <p:blipFill>
          <a:blip r:embed="rId2" cstate="print"/>
          <a:srcRect/>
          <a:stretch>
            <a:fillRect/>
          </a:stretch>
        </p:blipFill>
        <p:spPr bwMode="auto">
          <a:xfrm>
            <a:off x="4158558" y="4284336"/>
            <a:ext cx="2421096" cy="1666839"/>
          </a:xfrm>
          <a:prstGeom prst="rect">
            <a:avLst/>
          </a:prstGeom>
          <a:noFill/>
          <a:ln w="9525">
            <a:noFill/>
            <a:miter lim="800000"/>
            <a:headEnd/>
            <a:tailEnd/>
          </a:ln>
        </p:spPr>
      </p:pic>
      <p:sp>
        <p:nvSpPr>
          <p:cNvPr id="31" name="Rectangle 30"/>
          <p:cNvSpPr/>
          <p:nvPr/>
        </p:nvSpPr>
        <p:spPr>
          <a:xfrm>
            <a:off x="3869267" y="5901426"/>
            <a:ext cx="286384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panose="00000500000000000000" pitchFamily="2" charset="0"/>
              </a:rPr>
              <a:t>Disruptive “need seeker” </a:t>
            </a: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rPr>
              <a:t>innovative solution: </a:t>
            </a:r>
            <a:r>
              <a:rPr kumimoji="0" lang="en-US" sz="1200" b="0" i="1" u="none" strike="noStrike" kern="1200" cap="none" spc="0" normalizeH="0" baseline="0" noProof="0" dirty="0" err="1">
                <a:ln>
                  <a:noFill/>
                </a:ln>
                <a:solidFill>
                  <a:prstClr val="black"/>
                </a:solidFill>
                <a:effectLst/>
                <a:uLnTx/>
                <a:uFillTx/>
                <a:latin typeface="Montserrat" panose="00000500000000000000" pitchFamily="2" charset="0"/>
              </a:rPr>
              <a:t>B’Twin</a:t>
            </a:r>
            <a:r>
              <a:rPr kumimoji="0" lang="en-US" sz="1200" b="0" i="1" u="none" strike="noStrike" kern="1200" cap="none" spc="0" normalizeH="0" baseline="0" noProof="0" dirty="0">
                <a:ln>
                  <a:noFill/>
                </a:ln>
                <a:solidFill>
                  <a:prstClr val="black"/>
                </a:solidFill>
                <a:effectLst/>
                <a:uLnTx/>
                <a:uFillTx/>
                <a:latin typeface="Montserrat" panose="00000500000000000000" pitchFamily="2" charset="0"/>
              </a:rPr>
              <a:t> </a:t>
            </a:r>
            <a:r>
              <a:rPr kumimoji="0" lang="en-US" sz="1200" b="0" i="1" u="none" strike="noStrike" kern="1200" cap="none" spc="0" normalizeH="0" baseline="0" noProof="0" dirty="0" err="1">
                <a:ln>
                  <a:noFill/>
                </a:ln>
                <a:solidFill>
                  <a:prstClr val="black"/>
                </a:solidFill>
                <a:effectLst/>
                <a:uLnTx/>
                <a:uFillTx/>
                <a:latin typeface="Montserrat" panose="00000500000000000000" pitchFamily="2" charset="0"/>
              </a:rPr>
              <a:t>Woony</a:t>
            </a:r>
            <a:r>
              <a:rPr kumimoji="0" lang="en-US" sz="1200" b="0" i="1" u="none" strike="noStrike" kern="1200" cap="none" spc="0" normalizeH="0" baseline="0" noProof="0" dirty="0">
                <a:ln>
                  <a:noFill/>
                </a:ln>
                <a:solidFill>
                  <a:prstClr val="black"/>
                </a:solidFill>
                <a:effectLst/>
                <a:uLnTx/>
                <a:uFillTx/>
                <a:latin typeface="Montserrat" panose="00000500000000000000" pitchFamily="2" charset="0"/>
              </a:rPr>
              <a:t> </a:t>
            </a:r>
            <a:r>
              <a:rPr kumimoji="0" lang="en-US" sz="1200" b="0" i="1" u="none" strike="noStrike" kern="1200" cap="none" spc="0" normalizeH="0" baseline="0" noProof="0" dirty="0" err="1">
                <a:ln>
                  <a:noFill/>
                </a:ln>
                <a:solidFill>
                  <a:prstClr val="black"/>
                </a:solidFill>
                <a:effectLst/>
                <a:uLnTx/>
                <a:uFillTx/>
                <a:latin typeface="Montserrat" panose="00000500000000000000" pitchFamily="2" charset="0"/>
              </a:rPr>
              <a:t>draisin</a:t>
            </a:r>
            <a:r>
              <a:rPr kumimoji="0" lang="en-US" sz="1200" b="0" i="1" u="none" strike="noStrike" kern="1200" cap="none" spc="0" normalizeH="0" baseline="0" noProof="0" dirty="0">
                <a:ln>
                  <a:noFill/>
                </a:ln>
                <a:solidFill>
                  <a:prstClr val="black"/>
                </a:solidFill>
                <a:effectLst/>
                <a:uLnTx/>
                <a:uFillTx/>
                <a:latin typeface="Montserrat" panose="00000500000000000000" pitchFamily="2" charset="0"/>
              </a:rPr>
              <a:t> by DECATHLON</a:t>
            </a:r>
          </a:p>
        </p:txBody>
      </p:sp>
      <p:cxnSp>
        <p:nvCxnSpPr>
          <p:cNvPr id="36" name="Connecteur droit avec flèche 35"/>
          <p:cNvCxnSpPr/>
          <p:nvPr/>
        </p:nvCxnSpPr>
        <p:spPr>
          <a:xfrm>
            <a:off x="1527859" y="2995924"/>
            <a:ext cx="6745808" cy="0"/>
          </a:xfrm>
          <a:prstGeom prst="straightConnector1">
            <a:avLst/>
          </a:prstGeom>
          <a:noFill/>
          <a:ln w="50800" cap="flat" cmpd="sng" algn="ctr">
            <a:solidFill>
              <a:srgbClr val="FF0000">
                <a:alpha val="55000"/>
              </a:srgbClr>
            </a:solidFill>
            <a:prstDash val="solid"/>
            <a:round/>
            <a:headEnd type="none" w="med" len="med"/>
            <a:tailEnd type="triangle" w="med" len="med"/>
          </a:ln>
          <a:effectLst/>
        </p:spPr>
      </p:cxnSp>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F50B1-1100-48AB-B022-FFBC30F3FE92}" type="slidenum">
              <a:rPr kumimoji="0" lang="fr-FR" sz="1400" b="0" i="0" u="none" strike="noStrike" kern="1200" cap="none" spc="0" normalizeH="0" baseline="0" noProof="0" smtClean="0">
                <a:ln>
                  <a:noFill/>
                </a:ln>
                <a:solidFill>
                  <a:prstClr val="black">
                    <a:lumMod val="75000"/>
                    <a:lumOff val="25000"/>
                  </a:prstClr>
                </a:solidFill>
                <a:effectLst/>
                <a:uLnTx/>
                <a:uFillTx/>
                <a:latin typeface="Montserrat"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fr-FR" sz="14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3" name="Titre 2"/>
          <p:cNvSpPr>
            <a:spLocks noGrp="1"/>
          </p:cNvSpPr>
          <p:nvPr>
            <p:ph type="title"/>
          </p:nvPr>
        </p:nvSpPr>
        <p:spPr>
          <a:xfrm>
            <a:off x="94483" y="216257"/>
            <a:ext cx="11478409" cy="849117"/>
          </a:xfrm>
        </p:spPr>
        <p:txBody>
          <a:bodyPr/>
          <a:lstStyle/>
          <a:p>
            <a:r>
              <a:rPr lang="fr-FR" dirty="0">
                <a:latin typeface="Montserrat" panose="00000500000000000000" pitchFamily="2" charset="0"/>
              </a:rPr>
              <a:t>Value </a:t>
            </a:r>
            <a:r>
              <a:rPr lang="fr-FR" dirty="0" err="1">
                <a:latin typeface="Montserrat" panose="00000500000000000000" pitchFamily="2" charset="0"/>
              </a:rPr>
              <a:t>bucket</a:t>
            </a:r>
            <a:r>
              <a:rPr lang="fr-FR" dirty="0">
                <a:latin typeface="Montserrat" panose="00000500000000000000" pitchFamily="2" charset="0"/>
              </a:rPr>
              <a:t> </a:t>
            </a:r>
            <a:r>
              <a:rPr lang="fr-FR" sz="3600" b="0" dirty="0">
                <a:latin typeface="Montserrat" panose="00000500000000000000" pitchFamily="2" charset="0"/>
              </a:rPr>
              <a:t>(</a:t>
            </a:r>
            <a:r>
              <a:rPr lang="fr-FR" sz="3600" b="0" dirty="0" err="1">
                <a:latin typeface="Montserrat" panose="00000500000000000000" pitchFamily="2" charset="0"/>
              </a:rPr>
              <a:t>principle</a:t>
            </a:r>
            <a:r>
              <a:rPr lang="fr-FR" sz="3600" b="0" dirty="0">
                <a:latin typeface="Montserrat" panose="00000500000000000000" pitchFamily="2" charset="0"/>
              </a:rPr>
              <a:t>)</a:t>
            </a:r>
          </a:p>
        </p:txBody>
      </p:sp>
      <p:graphicFrame>
        <p:nvGraphicFramePr>
          <p:cNvPr id="22" name="Tableau 21"/>
          <p:cNvGraphicFramePr>
            <a:graphicFrameLocks noGrp="1"/>
          </p:cNvGraphicFramePr>
          <p:nvPr/>
        </p:nvGraphicFramePr>
        <p:xfrm>
          <a:off x="3529505" y="2499265"/>
          <a:ext cx="2793799" cy="1028700"/>
        </p:xfrm>
        <a:graphic>
          <a:graphicData uri="http://schemas.openxmlformats.org/drawingml/2006/table">
            <a:tbl>
              <a:tblPr firstRow="1" firstCol="1" bandRow="1">
                <a:tableStyleId>{5C22544A-7EE6-4342-B048-85BDC9FD1C3A}</a:tableStyleId>
              </a:tblPr>
              <a:tblGrid>
                <a:gridCol w="1173708">
                  <a:extLst>
                    <a:ext uri="{9D8B030D-6E8A-4147-A177-3AD203B41FA5}">
                      <a16:colId xmlns:a16="http://schemas.microsoft.com/office/drawing/2014/main" val="20000"/>
                    </a:ext>
                  </a:extLst>
                </a:gridCol>
                <a:gridCol w="1620091">
                  <a:extLst>
                    <a:ext uri="{9D8B030D-6E8A-4147-A177-3AD203B41FA5}">
                      <a16:colId xmlns:a16="http://schemas.microsoft.com/office/drawing/2014/main" val="20001"/>
                    </a:ext>
                  </a:extLst>
                </a:gridCol>
              </a:tblGrid>
              <a:tr h="159567">
                <a:tc>
                  <a:txBody>
                    <a:bodyPr/>
                    <a:lstStyle/>
                    <a:p>
                      <a:pPr>
                        <a:lnSpc>
                          <a:spcPct val="107000"/>
                        </a:lnSpc>
                        <a:spcAft>
                          <a:spcPts val="0"/>
                        </a:spcAft>
                      </a:pPr>
                      <a:r>
                        <a:rPr lang="fr-FR" sz="1100" dirty="0" err="1">
                          <a:solidFill>
                            <a:schemeClr val="tx1"/>
                          </a:solidFill>
                          <a:effectLst/>
                        </a:rPr>
                        <a:t>Problems</a:t>
                      </a:r>
                      <a:r>
                        <a:rPr lang="fr-FR" sz="1100" dirty="0">
                          <a:solidFill>
                            <a:schemeClr val="tx1"/>
                          </a:solidFill>
                          <a:effectLst/>
                        </a:rPr>
                        <a:t>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dirty="0">
                          <a:solidFill>
                            <a:schemeClr val="tx1"/>
                          </a:solidFill>
                          <a:effectLst/>
                        </a:rPr>
                        <a:t>Usage situations</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59567">
                <a:tc>
                  <a:txBody>
                    <a:bodyPr/>
                    <a:lstStyle/>
                    <a:p>
                      <a:pPr>
                        <a:lnSpc>
                          <a:spcPct val="107000"/>
                        </a:lnSpc>
                        <a:spcAft>
                          <a:spcPts val="0"/>
                        </a:spcAft>
                      </a:pPr>
                      <a:r>
                        <a:rPr lang="fr-FR" sz="1100" b="0" dirty="0">
                          <a:solidFill>
                            <a:srgbClr val="0762C3"/>
                          </a:solidFill>
                          <a:effectLst/>
                        </a:rPr>
                        <a:t>xxx</a:t>
                      </a:r>
                      <a:endParaRPr lang="fr-FR" sz="11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dirty="0" err="1">
                          <a:solidFill>
                            <a:srgbClr val="0762C3"/>
                          </a:solidFill>
                          <a:effectLst/>
                        </a:rPr>
                        <a:t>yyy</a:t>
                      </a:r>
                      <a:endParaRPr lang="fr-FR" sz="110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59567">
                <a:tc>
                  <a:txBody>
                    <a:bodyPr/>
                    <a:lstStyle/>
                    <a:p>
                      <a:pPr>
                        <a:lnSpc>
                          <a:spcPct val="107000"/>
                        </a:lnSpc>
                        <a:spcAft>
                          <a:spcPts val="0"/>
                        </a:spcAft>
                      </a:pPr>
                      <a:r>
                        <a:rPr lang="fr-FR" sz="1100" b="0" dirty="0">
                          <a:solidFill>
                            <a:srgbClr val="0762C3"/>
                          </a:solidFill>
                          <a:effectLst/>
                        </a:rPr>
                        <a:t>xxx</a:t>
                      </a:r>
                      <a:endParaRPr lang="fr-FR" sz="11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a:solidFill>
                            <a:srgbClr val="0762C3"/>
                          </a:solidFill>
                          <a:effectLst/>
                        </a:rPr>
                        <a:t>yyy</a:t>
                      </a:r>
                      <a:endParaRPr lang="fr-FR" sz="110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59567">
                <a:tc>
                  <a:txBody>
                    <a:bodyPr/>
                    <a:lstStyle/>
                    <a:p>
                      <a:pPr>
                        <a:lnSpc>
                          <a:spcPct val="107000"/>
                        </a:lnSpc>
                        <a:spcAft>
                          <a:spcPts val="0"/>
                        </a:spcAft>
                      </a:pPr>
                      <a:r>
                        <a:rPr lang="fr-FR" sz="1100" b="0" dirty="0">
                          <a:solidFill>
                            <a:srgbClr val="0762C3"/>
                          </a:solidFill>
                          <a:effectLst/>
                        </a:rPr>
                        <a:t>xxx</a:t>
                      </a:r>
                      <a:endParaRPr lang="fr-FR" sz="11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a:solidFill>
                            <a:srgbClr val="0762C3"/>
                          </a:solidFill>
                          <a:effectLst/>
                        </a:rPr>
                        <a:t>yyy</a:t>
                      </a:r>
                      <a:endParaRPr lang="fr-FR" sz="110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59567">
                <a:tc>
                  <a:txBody>
                    <a:bodyPr/>
                    <a:lstStyle/>
                    <a:p>
                      <a:pPr>
                        <a:lnSpc>
                          <a:spcPct val="107000"/>
                        </a:lnSpc>
                        <a:spcAft>
                          <a:spcPts val="0"/>
                        </a:spcAft>
                      </a:pPr>
                      <a:r>
                        <a:rPr lang="fr-FR" sz="1100" b="0" dirty="0">
                          <a:solidFill>
                            <a:srgbClr val="0762C3"/>
                          </a:solidFill>
                          <a:effectLst/>
                        </a:rPr>
                        <a:t>xxx</a:t>
                      </a:r>
                      <a:endParaRPr lang="fr-FR" sz="11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dirty="0" err="1">
                          <a:solidFill>
                            <a:srgbClr val="0762C3"/>
                          </a:solidFill>
                          <a:effectLst/>
                        </a:rPr>
                        <a:t>yyy</a:t>
                      </a:r>
                      <a:endParaRPr lang="fr-FR" sz="110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59567">
                <a:tc>
                  <a:txBody>
                    <a:bodyPr/>
                    <a:lstStyle/>
                    <a:p>
                      <a:pPr>
                        <a:lnSpc>
                          <a:spcPct val="107000"/>
                        </a:lnSpc>
                        <a:spcAft>
                          <a:spcPts val="0"/>
                        </a:spcAft>
                      </a:pPr>
                      <a:r>
                        <a:rPr lang="fr-FR" sz="1100" b="0" dirty="0">
                          <a:solidFill>
                            <a:srgbClr val="0762C3"/>
                          </a:solidFill>
                          <a:effectLst/>
                        </a:rPr>
                        <a:t>xxx</a:t>
                      </a:r>
                      <a:endParaRPr lang="fr-FR" sz="11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100" dirty="0" err="1">
                          <a:solidFill>
                            <a:srgbClr val="0762C3"/>
                          </a:solidFill>
                          <a:effectLst/>
                        </a:rPr>
                        <a:t>yyy</a:t>
                      </a:r>
                      <a:endParaRPr lang="fr-FR" sz="110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30" name="Tableau 29"/>
          <p:cNvGraphicFramePr>
            <a:graphicFrameLocks noGrp="1"/>
          </p:cNvGraphicFramePr>
          <p:nvPr/>
        </p:nvGraphicFramePr>
        <p:xfrm>
          <a:off x="1068228" y="3875537"/>
          <a:ext cx="1627133" cy="1761244"/>
        </p:xfrm>
        <a:graphic>
          <a:graphicData uri="http://schemas.openxmlformats.org/drawingml/2006/table">
            <a:tbl>
              <a:tblPr firstRow="1" firstCol="1" bandRow="1">
                <a:tableStyleId>{5C22544A-7EE6-4342-B048-85BDC9FD1C3A}</a:tableStyleId>
              </a:tblPr>
              <a:tblGrid>
                <a:gridCol w="618717">
                  <a:extLst>
                    <a:ext uri="{9D8B030D-6E8A-4147-A177-3AD203B41FA5}">
                      <a16:colId xmlns:a16="http://schemas.microsoft.com/office/drawing/2014/main" val="20000"/>
                    </a:ext>
                  </a:extLst>
                </a:gridCol>
                <a:gridCol w="227810">
                  <a:extLst>
                    <a:ext uri="{9D8B030D-6E8A-4147-A177-3AD203B41FA5}">
                      <a16:colId xmlns:a16="http://schemas.microsoft.com/office/drawing/2014/main" val="20001"/>
                    </a:ext>
                  </a:extLst>
                </a:gridCol>
                <a:gridCol w="175594">
                  <a:extLst>
                    <a:ext uri="{9D8B030D-6E8A-4147-A177-3AD203B41FA5}">
                      <a16:colId xmlns:a16="http://schemas.microsoft.com/office/drawing/2014/main" val="20002"/>
                    </a:ext>
                  </a:extLst>
                </a:gridCol>
                <a:gridCol w="175594">
                  <a:extLst>
                    <a:ext uri="{9D8B030D-6E8A-4147-A177-3AD203B41FA5}">
                      <a16:colId xmlns:a16="http://schemas.microsoft.com/office/drawing/2014/main" val="20003"/>
                    </a:ext>
                  </a:extLst>
                </a:gridCol>
                <a:gridCol w="235855">
                  <a:extLst>
                    <a:ext uri="{9D8B030D-6E8A-4147-A177-3AD203B41FA5}">
                      <a16:colId xmlns:a16="http://schemas.microsoft.com/office/drawing/2014/main" val="20004"/>
                    </a:ext>
                  </a:extLst>
                </a:gridCol>
                <a:gridCol w="193563">
                  <a:extLst>
                    <a:ext uri="{9D8B030D-6E8A-4147-A177-3AD203B41FA5}">
                      <a16:colId xmlns:a16="http://schemas.microsoft.com/office/drawing/2014/main" val="20005"/>
                    </a:ext>
                  </a:extLst>
                </a:gridCol>
              </a:tblGrid>
              <a:tr h="745755">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noFill/>
                  </a:tcPr>
                </a:tc>
                <a:tc>
                  <a:txBody>
                    <a:bodyPr/>
                    <a:lstStyle/>
                    <a:p>
                      <a:pPr marL="71755" marR="71755">
                        <a:lnSpc>
                          <a:spcPct val="107000"/>
                        </a:lnSpc>
                        <a:spcAft>
                          <a:spcPts val="0"/>
                        </a:spcAft>
                      </a:pPr>
                      <a:r>
                        <a:rPr lang="fr-FR" sz="1200" b="0" dirty="0">
                          <a:solidFill>
                            <a:srgbClr val="0762C3"/>
                          </a:solidFill>
                          <a:effectLst/>
                        </a:rPr>
                        <a:t>xxx</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vert="vert270">
                    <a:noFill/>
                  </a:tcPr>
                </a:tc>
                <a:tc>
                  <a:txBody>
                    <a:bodyPr/>
                    <a:lstStyle/>
                    <a:p>
                      <a:pPr marL="71755" marR="71755">
                        <a:lnSpc>
                          <a:spcPct val="107000"/>
                        </a:lnSpc>
                        <a:spcAft>
                          <a:spcPts val="0"/>
                        </a:spcAft>
                      </a:pPr>
                      <a:r>
                        <a:rPr lang="fr-FR" sz="1200" b="0" dirty="0">
                          <a:solidFill>
                            <a:srgbClr val="0762C3"/>
                          </a:solidFill>
                          <a:effectLst/>
                        </a:rPr>
                        <a:t>xxx</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vert="vert270">
                    <a:noFill/>
                  </a:tcPr>
                </a:tc>
                <a:tc>
                  <a:txBody>
                    <a:bodyPr/>
                    <a:lstStyle/>
                    <a:p>
                      <a:pPr marL="71755" marR="71755">
                        <a:lnSpc>
                          <a:spcPct val="107000"/>
                        </a:lnSpc>
                        <a:spcAft>
                          <a:spcPts val="0"/>
                        </a:spcAft>
                      </a:pPr>
                      <a:r>
                        <a:rPr lang="fr-FR" sz="1200" b="0" dirty="0">
                          <a:solidFill>
                            <a:srgbClr val="0762C3"/>
                          </a:solidFill>
                          <a:effectLst/>
                        </a:rPr>
                        <a:t>xxx</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vert="vert270">
                    <a:noFill/>
                  </a:tcPr>
                </a:tc>
                <a:tc>
                  <a:txBody>
                    <a:bodyPr/>
                    <a:lstStyle/>
                    <a:p>
                      <a:pPr marL="71755" marR="71755">
                        <a:lnSpc>
                          <a:spcPct val="107000"/>
                        </a:lnSpc>
                        <a:spcAft>
                          <a:spcPts val="0"/>
                        </a:spcAft>
                      </a:pPr>
                      <a:r>
                        <a:rPr lang="fr-FR" sz="1200" b="0" dirty="0">
                          <a:solidFill>
                            <a:srgbClr val="0762C3"/>
                          </a:solidFill>
                          <a:effectLst/>
                        </a:rPr>
                        <a:t>xxx</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vert="vert270">
                    <a:noFill/>
                  </a:tcPr>
                </a:tc>
                <a:tc>
                  <a:txBody>
                    <a:bodyPr/>
                    <a:lstStyle/>
                    <a:p>
                      <a:pPr marL="71755" marR="71755">
                        <a:lnSpc>
                          <a:spcPct val="107000"/>
                        </a:lnSpc>
                        <a:spcAft>
                          <a:spcPts val="0"/>
                        </a:spcAft>
                      </a:pPr>
                      <a:r>
                        <a:rPr lang="fr-FR" sz="1200" b="0" dirty="0">
                          <a:solidFill>
                            <a:srgbClr val="0762C3"/>
                          </a:solidFill>
                          <a:effectLst/>
                        </a:rPr>
                        <a:t>xxx</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vert="vert270">
                    <a:noFill/>
                  </a:tcPr>
                </a:tc>
                <a:extLst>
                  <a:ext uri="{0D108BD9-81ED-4DB2-BD59-A6C34878D82A}">
                    <a16:rowId xmlns:a16="http://schemas.microsoft.com/office/drawing/2014/main" val="10000"/>
                  </a:ext>
                </a:extLst>
              </a:tr>
              <a:tr h="176395">
                <a:tc>
                  <a:txBody>
                    <a:bodyPr/>
                    <a:lstStyle/>
                    <a:p>
                      <a:pPr algn="r">
                        <a:lnSpc>
                          <a:spcPct val="107000"/>
                        </a:lnSpc>
                        <a:spcAft>
                          <a:spcPts val="0"/>
                        </a:spcAft>
                      </a:pPr>
                      <a:r>
                        <a:rPr lang="fr-FR" sz="1200" b="0" dirty="0" err="1">
                          <a:solidFill>
                            <a:srgbClr val="0762C3"/>
                          </a:solidFill>
                          <a:effectLst/>
                        </a:rPr>
                        <a:t>yyy</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bg1"/>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extLst>
                  <a:ext uri="{0D108BD9-81ED-4DB2-BD59-A6C34878D82A}">
                    <a16:rowId xmlns:a16="http://schemas.microsoft.com/office/drawing/2014/main" val="10001"/>
                  </a:ext>
                </a:extLst>
              </a:tr>
              <a:tr h="176395">
                <a:tc>
                  <a:txBody>
                    <a:bodyPr/>
                    <a:lstStyle/>
                    <a:p>
                      <a:pPr algn="r">
                        <a:lnSpc>
                          <a:spcPct val="107000"/>
                        </a:lnSpc>
                        <a:spcAft>
                          <a:spcPts val="0"/>
                        </a:spcAft>
                      </a:pPr>
                      <a:r>
                        <a:rPr lang="fr-FR" sz="1200" b="0" dirty="0" err="1">
                          <a:solidFill>
                            <a:srgbClr val="0762C3"/>
                          </a:solidFill>
                          <a:effectLst/>
                        </a:rPr>
                        <a:t>yyy</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bg1"/>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extLst>
                  <a:ext uri="{0D108BD9-81ED-4DB2-BD59-A6C34878D82A}">
                    <a16:rowId xmlns:a16="http://schemas.microsoft.com/office/drawing/2014/main" val="10002"/>
                  </a:ext>
                </a:extLst>
              </a:tr>
              <a:tr h="176395">
                <a:tc>
                  <a:txBody>
                    <a:bodyPr/>
                    <a:lstStyle/>
                    <a:p>
                      <a:pPr algn="r">
                        <a:lnSpc>
                          <a:spcPct val="107000"/>
                        </a:lnSpc>
                        <a:spcAft>
                          <a:spcPts val="0"/>
                        </a:spcAft>
                      </a:pPr>
                      <a:r>
                        <a:rPr lang="fr-FR" sz="1200" b="0" dirty="0" err="1">
                          <a:solidFill>
                            <a:srgbClr val="0762C3"/>
                          </a:solidFill>
                          <a:effectLst/>
                        </a:rPr>
                        <a:t>yyy</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bg1"/>
                    </a:solidFill>
                  </a:tcPr>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extLst>
                  <a:ext uri="{0D108BD9-81ED-4DB2-BD59-A6C34878D82A}">
                    <a16:rowId xmlns:a16="http://schemas.microsoft.com/office/drawing/2014/main" val="10003"/>
                  </a:ext>
                </a:extLst>
              </a:tr>
              <a:tr h="176395">
                <a:tc>
                  <a:txBody>
                    <a:bodyPr/>
                    <a:lstStyle/>
                    <a:p>
                      <a:pPr algn="r">
                        <a:lnSpc>
                          <a:spcPct val="107000"/>
                        </a:lnSpc>
                        <a:spcAft>
                          <a:spcPts val="0"/>
                        </a:spcAft>
                      </a:pPr>
                      <a:r>
                        <a:rPr lang="fr-FR" sz="1200" b="0" dirty="0" err="1">
                          <a:solidFill>
                            <a:srgbClr val="0762C3"/>
                          </a:solidFill>
                          <a:effectLst/>
                        </a:rPr>
                        <a:t>yyy</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bg1"/>
                    </a:solidFill>
                  </a:tcPr>
                </a:tc>
                <a:tc>
                  <a:txBody>
                    <a:bodyPr/>
                    <a:lstStyle/>
                    <a:p>
                      <a:pPr>
                        <a:lnSpc>
                          <a:spcPct val="107000"/>
                        </a:lnSpc>
                        <a:spcAft>
                          <a:spcPts val="0"/>
                        </a:spcAft>
                      </a:pPr>
                      <a:r>
                        <a:rPr lang="fr-FR" sz="1200" b="0">
                          <a:solidFill>
                            <a:schemeClr val="tx1"/>
                          </a:solidFill>
                          <a:effectLst/>
                        </a:rPr>
                        <a:t> </a:t>
                      </a:r>
                      <a:endParaRPr lang="fr-FR"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extLst>
                  <a:ext uri="{0D108BD9-81ED-4DB2-BD59-A6C34878D82A}">
                    <a16:rowId xmlns:a16="http://schemas.microsoft.com/office/drawing/2014/main" val="10004"/>
                  </a:ext>
                </a:extLst>
              </a:tr>
              <a:tr h="267205">
                <a:tc>
                  <a:txBody>
                    <a:bodyPr/>
                    <a:lstStyle/>
                    <a:p>
                      <a:pPr algn="r">
                        <a:lnSpc>
                          <a:spcPct val="107000"/>
                        </a:lnSpc>
                        <a:spcAft>
                          <a:spcPts val="0"/>
                        </a:spcAft>
                      </a:pPr>
                      <a:r>
                        <a:rPr lang="fr-FR" sz="1200" b="0" dirty="0" err="1">
                          <a:solidFill>
                            <a:srgbClr val="0762C3"/>
                          </a:solidFill>
                          <a:effectLst/>
                        </a:rPr>
                        <a:t>yyy</a:t>
                      </a:r>
                      <a:endParaRPr lang="fr-FR" sz="1200" b="0" dirty="0">
                        <a:solidFill>
                          <a:srgbClr val="0762C3"/>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bg1"/>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solidFill>
                      <a:schemeClr val="accent4"/>
                    </a:solidFill>
                  </a:tcPr>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tc>
                  <a:txBody>
                    <a:bodyPr/>
                    <a:lstStyle/>
                    <a:p>
                      <a:pPr>
                        <a:lnSpc>
                          <a:spcPct val="107000"/>
                        </a:lnSpc>
                        <a:spcAft>
                          <a:spcPts val="0"/>
                        </a:spcAft>
                      </a:pPr>
                      <a:r>
                        <a:rPr lang="fr-FR" sz="1200" b="0" dirty="0">
                          <a:solidFill>
                            <a:schemeClr val="tx1"/>
                          </a:solidFill>
                          <a:effectLst/>
                        </a:rPr>
                        <a:t> </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097" marR="75097" marT="0" marB="0"/>
                </a:tc>
                <a:extLst>
                  <a:ext uri="{0D108BD9-81ED-4DB2-BD59-A6C34878D82A}">
                    <a16:rowId xmlns:a16="http://schemas.microsoft.com/office/drawing/2014/main" val="10005"/>
                  </a:ext>
                </a:extLst>
              </a:tr>
            </a:tbl>
          </a:graphicData>
        </a:graphic>
      </p:graphicFrame>
      <p:sp>
        <p:nvSpPr>
          <p:cNvPr id="41" name="Rectangle 40"/>
          <p:cNvSpPr/>
          <p:nvPr/>
        </p:nvSpPr>
        <p:spPr>
          <a:xfrm>
            <a:off x="-35625" y="6572121"/>
            <a:ext cx="1242771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ontserrat" panose="00000500000000000000" pitchFamily="2" charset="0"/>
              </a:rPr>
              <a:t>Yannou B., </a:t>
            </a:r>
            <a:r>
              <a:rPr kumimoji="0" lang="en-US" sz="900" b="0" i="0" u="none" strike="noStrike" kern="1200" cap="none" spc="0" normalizeH="0" baseline="0" noProof="0" dirty="0" err="1">
                <a:ln>
                  <a:noFill/>
                </a:ln>
                <a:solidFill>
                  <a:prstClr val="black"/>
                </a:solidFill>
                <a:effectLst/>
                <a:uLnTx/>
                <a:uFillTx/>
                <a:latin typeface="Montserrat" panose="00000500000000000000" pitchFamily="2" charset="0"/>
              </a:rPr>
              <a:t>Cluzel</a:t>
            </a:r>
            <a:r>
              <a:rPr kumimoji="0" lang="en-US" sz="900" b="0" i="0" u="none" strike="noStrike" kern="1200" cap="none" spc="0" normalizeH="0" baseline="0" noProof="0" dirty="0">
                <a:ln>
                  <a:noFill/>
                </a:ln>
                <a:solidFill>
                  <a:prstClr val="black"/>
                </a:solidFill>
                <a:effectLst/>
                <a:uLnTx/>
                <a:uFillTx/>
                <a:latin typeface="Montserrat" panose="00000500000000000000" pitchFamily="2" charset="0"/>
              </a:rPr>
              <a:t> F., </a:t>
            </a:r>
            <a:r>
              <a:rPr kumimoji="0" lang="en-US" sz="900" b="0" i="0" u="none" strike="noStrike" kern="1200" cap="none" spc="0" normalizeH="0" baseline="0" noProof="0" dirty="0" err="1">
                <a:ln>
                  <a:noFill/>
                </a:ln>
                <a:solidFill>
                  <a:prstClr val="black"/>
                </a:solidFill>
                <a:effectLst/>
                <a:uLnTx/>
                <a:uFillTx/>
                <a:latin typeface="Montserrat" panose="00000500000000000000" pitchFamily="2" charset="0"/>
              </a:rPr>
              <a:t>Farel</a:t>
            </a:r>
            <a:r>
              <a:rPr kumimoji="0" lang="en-US" sz="900" b="0" i="0" u="none" strike="noStrike" kern="1200" cap="none" spc="0" normalizeH="0" baseline="0" noProof="0" dirty="0">
                <a:ln>
                  <a:noFill/>
                </a:ln>
                <a:solidFill>
                  <a:prstClr val="black"/>
                </a:solidFill>
                <a:effectLst/>
                <a:uLnTx/>
                <a:uFillTx/>
                <a:latin typeface="Montserrat" panose="00000500000000000000" pitchFamily="2" charset="0"/>
              </a:rPr>
              <a:t> R., 2016. Capturing the relevant problems leading to pain and usage driven innovations: the DSM Value Bucket algorithm. </a:t>
            </a:r>
            <a:r>
              <a:rPr kumimoji="0" lang="en-US" sz="900" b="0" i="1" u="none" strike="noStrike" kern="1200" cap="none" spc="0" normalizeH="0" baseline="0" noProof="0" dirty="0">
                <a:ln>
                  <a:noFill/>
                </a:ln>
                <a:solidFill>
                  <a:prstClr val="black"/>
                </a:solidFill>
                <a:effectLst/>
                <a:uLnTx/>
                <a:uFillTx/>
                <a:latin typeface="Montserrat" panose="00000500000000000000" pitchFamily="2" charset="0"/>
              </a:rPr>
              <a:t>Concurrent Engineering - Research And Applications (CERA), 1-16</a:t>
            </a:r>
          </a:p>
        </p:txBody>
      </p:sp>
      <p:sp>
        <p:nvSpPr>
          <p:cNvPr id="38" name="Rectangle 37"/>
          <p:cNvSpPr/>
          <p:nvPr/>
        </p:nvSpPr>
        <p:spPr>
          <a:xfrm>
            <a:off x="2286282" y="3492584"/>
            <a:ext cx="682005"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a:ln>
                  <a:noFill/>
                </a:ln>
                <a:solidFill>
                  <a:srgbClr val="0762C3"/>
                </a:solidFill>
                <a:effectLst/>
                <a:uLnTx/>
                <a:uFillTx/>
                <a:latin typeface="Montserrat" panose="00000500000000000000" pitchFamily="2" charset="0"/>
                <a:ea typeface="Montserrat" charset="0"/>
                <a:cs typeface="Montserrat" charset="0"/>
              </a:rPr>
              <a:t>See</a:t>
            </a:r>
            <a:r>
              <a:rPr kumimoji="0" lang="fr-FR" sz="1200" b="0" i="0" u="none" strike="noStrike" kern="0" cap="none" spc="0" normalizeH="0" baseline="0" noProof="0" dirty="0">
                <a:ln>
                  <a:noFill/>
                </a:ln>
                <a:solidFill>
                  <a:srgbClr val="0762C3"/>
                </a:solidFill>
                <a:effectLst/>
                <a:uLnTx/>
                <a:uFillTx/>
                <a:latin typeface="Montserrat" panose="00000500000000000000" pitchFamily="2" charset="0"/>
                <a:ea typeface="Montserrat" charset="0"/>
                <a:cs typeface="Montserrat" charset="0"/>
              </a:rPr>
              <a:t> </a:t>
            </a:r>
            <a:r>
              <a:rPr kumimoji="0" lang="fr-FR" sz="1200" b="0" i="0" u="none" strike="noStrike" kern="0" cap="none" spc="0" normalizeH="0" baseline="0" noProof="0" dirty="0" err="1">
                <a:ln>
                  <a:noFill/>
                </a:ln>
                <a:solidFill>
                  <a:srgbClr val="0762C3"/>
                </a:solidFill>
                <a:effectLst/>
                <a:uLnTx/>
                <a:uFillTx/>
                <a:latin typeface="Montserrat" panose="00000500000000000000" pitchFamily="2" charset="0"/>
                <a:ea typeface="Montserrat" charset="0"/>
                <a:cs typeface="Montserrat" charset="0"/>
              </a:rPr>
              <a:t>video</a:t>
            </a:r>
            <a:r>
              <a:rPr kumimoji="0" lang="fr-FR" sz="1200" b="0" i="0" u="none" strike="noStrike" kern="0" cap="none" spc="0" normalizeH="0" baseline="0" noProof="0" dirty="0">
                <a:ln>
                  <a:noFill/>
                </a:ln>
                <a:solidFill>
                  <a:srgbClr val="0762C3"/>
                </a:solidFill>
                <a:effectLst/>
                <a:uLnTx/>
                <a:uFillTx/>
                <a:latin typeface="Montserrat" panose="00000500000000000000" pitchFamily="2" charset="0"/>
                <a:ea typeface="Montserrat" charset="0"/>
                <a:cs typeface="Montserrat" charset="0"/>
              </a:rPr>
              <a:t> </a:t>
            </a:r>
            <a:r>
              <a:rPr kumimoji="0" lang="fr-FR" sz="1200" b="0" i="0" u="none" strike="noStrike" kern="0" cap="none" spc="0" normalizeH="0" baseline="0" noProof="0" dirty="0" err="1">
                <a:ln>
                  <a:noFill/>
                </a:ln>
                <a:solidFill>
                  <a:srgbClr val="0762C3"/>
                </a:solidFill>
                <a:effectLst/>
                <a:uLnTx/>
                <a:uFillTx/>
                <a:latin typeface="Montserrat" panose="00000500000000000000" pitchFamily="2" charset="0"/>
                <a:ea typeface="Montserrat" charset="0"/>
                <a:cs typeface="Montserrat" charset="0"/>
              </a:rPr>
              <a:t>here</a:t>
            </a:r>
            <a:endParaRPr kumimoji="0" lang="fr-FR" sz="1200" b="1" i="0" u="none" strike="noStrike" kern="1200" cap="none" spc="0" normalizeH="0" baseline="0" noProof="0" dirty="0">
              <a:ln>
                <a:noFill/>
              </a:ln>
              <a:solidFill>
                <a:srgbClr val="0762C3"/>
              </a:solidFill>
              <a:effectLst/>
              <a:uLnTx/>
              <a:uFillTx/>
              <a:latin typeface="Montserrat" panose="00000500000000000000" pitchFamily="2" charset="0"/>
            </a:endParaRPr>
          </a:p>
        </p:txBody>
      </p:sp>
      <p:sp>
        <p:nvSpPr>
          <p:cNvPr id="10" name="Rectangle 9"/>
          <p:cNvSpPr/>
          <p:nvPr/>
        </p:nvSpPr>
        <p:spPr>
          <a:xfrm>
            <a:off x="270389" y="3264419"/>
            <a:ext cx="145905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Montserrat" panose="00000500000000000000" pitchFamily="2" charset="0"/>
              </a:rPr>
              <a:t>Activity </a:t>
            </a:r>
            <a:r>
              <a:rPr kumimoji="0" lang="fr-FR" sz="1200" b="1" i="0" u="none" strike="noStrike" kern="1200" cap="none" spc="0" normalizeH="0" baseline="0" noProof="0" dirty="0" err="1">
                <a:ln>
                  <a:noFill/>
                </a:ln>
                <a:solidFill>
                  <a:prstClr val="black"/>
                </a:solidFill>
                <a:effectLst/>
                <a:uLnTx/>
                <a:uFillTx/>
                <a:latin typeface="Montserrat" panose="00000500000000000000" pitchFamily="2" charset="0"/>
              </a:rPr>
              <a:t>field</a:t>
            </a:r>
            <a:r>
              <a:rPr kumimoji="0" lang="fr-FR" sz="1200" b="0" i="0" u="none" strike="noStrike" kern="1200" cap="none" spc="0" normalizeH="0" baseline="0" noProof="0" dirty="0">
                <a:ln>
                  <a:noFill/>
                </a:ln>
                <a:solidFill>
                  <a:prstClr val="black"/>
                </a:solidFill>
                <a:effectLst/>
                <a:uLnTx/>
                <a:uFillTx/>
                <a:latin typeface="Montserrat" panose="00000500000000000000" pitchFamily="2" charset="0"/>
              </a:rPr>
              <a:t>: </a:t>
            </a:r>
            <a:br>
              <a:rPr kumimoji="0" lang="fr-FR" sz="1200" b="0" i="0" u="none" strike="noStrike" kern="1200" cap="none" spc="0" normalizeH="0" baseline="0" noProof="0" dirty="0">
                <a:ln>
                  <a:noFill/>
                </a:ln>
                <a:solidFill>
                  <a:prstClr val="black"/>
                </a:solidFill>
                <a:effectLst/>
                <a:uLnTx/>
                <a:uFillTx/>
                <a:latin typeface="Montserrat" panose="00000500000000000000" pitchFamily="2" charset="0"/>
              </a:rPr>
            </a:b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rPr>
              <a:t>Learning to bike</a:t>
            </a:r>
          </a:p>
        </p:txBody>
      </p:sp>
      <p:sp>
        <p:nvSpPr>
          <p:cNvPr id="23" name="Rectangle 22"/>
          <p:cNvSpPr/>
          <p:nvPr/>
        </p:nvSpPr>
        <p:spPr>
          <a:xfrm>
            <a:off x="2236138" y="3245077"/>
            <a:ext cx="169309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prstClr val="black"/>
                </a:solidFill>
                <a:effectLst/>
                <a:uLnTx/>
                <a:uFillTx/>
                <a:latin typeface="Montserrat" panose="00000500000000000000" pitchFamily="2" charset="0"/>
              </a:rPr>
              <a:t>Knowledge</a:t>
            </a:r>
            <a:r>
              <a:rPr kumimoji="0" lang="fr-FR" sz="1200" b="1" i="0" u="none" strike="noStrike" kern="1200" cap="none" spc="0" normalizeH="0" baseline="0" noProof="0" dirty="0">
                <a:ln>
                  <a:noFill/>
                </a:ln>
                <a:solidFill>
                  <a:prstClr val="black"/>
                </a:solidFill>
                <a:effectLst/>
                <a:uLnTx/>
                <a:uFillTx/>
                <a:latin typeface="Montserrat" panose="00000500000000000000" pitchFamily="2" charset="0"/>
              </a:rPr>
              <a:t> design</a:t>
            </a:r>
          </a:p>
        </p:txBody>
      </p:sp>
      <p:sp>
        <p:nvSpPr>
          <p:cNvPr id="28" name="Rectangle 27"/>
          <p:cNvSpPr/>
          <p:nvPr/>
        </p:nvSpPr>
        <p:spPr>
          <a:xfrm>
            <a:off x="3585738" y="3566022"/>
            <a:ext cx="283635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762C3"/>
                </a:solidFill>
                <a:effectLst/>
                <a:uLnTx/>
                <a:uFillTx/>
                <a:latin typeface="Montserrat" panose="00000500000000000000" pitchFamily="2" charset="0"/>
              </a:rPr>
              <a:t>NAME </a:t>
            </a:r>
            <a:r>
              <a:rPr kumimoji="0" lang="en-US" sz="1200" b="1" i="0" u="none" strike="noStrike" kern="1200" cap="none" spc="0" normalizeH="0" baseline="0" noProof="0" dirty="0">
                <a:ln>
                  <a:noFill/>
                </a:ln>
                <a:solidFill>
                  <a:prstClr val="black"/>
                </a:solidFill>
                <a:effectLst/>
                <a:uLnTx/>
                <a:uFillTx/>
                <a:latin typeface="Montserrat" panose="00000500000000000000" pitchFamily="2" charset="0"/>
              </a:rPr>
              <a:t>problems </a:t>
            </a: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rPr>
              <a:t>which appear in </a:t>
            </a:r>
            <a:r>
              <a:rPr kumimoji="0" lang="en-US" sz="1200" b="1" i="0" u="none" strike="noStrike" kern="1200" cap="none" spc="0" normalizeH="0" baseline="0" noProof="0" dirty="0">
                <a:ln>
                  <a:noFill/>
                </a:ln>
                <a:solidFill>
                  <a:prstClr val="black"/>
                </a:solidFill>
                <a:effectLst/>
                <a:uLnTx/>
                <a:uFillTx/>
                <a:latin typeface="Montserrat" panose="00000500000000000000" pitchFamily="2" charset="0"/>
              </a:rPr>
              <a:t>usage situations</a:t>
            </a:r>
          </a:p>
        </p:txBody>
      </p:sp>
      <p:sp>
        <p:nvSpPr>
          <p:cNvPr id="29" name="Rectangle 28"/>
          <p:cNvSpPr/>
          <p:nvPr/>
        </p:nvSpPr>
        <p:spPr>
          <a:xfrm>
            <a:off x="6308868" y="3743245"/>
            <a:ext cx="220124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2" charset="0"/>
              </a:rPr>
              <a:t>…for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2" charset="0"/>
              </a:rPr>
              <a:t>this</a:t>
            </a:r>
            <a:r>
              <a:rPr kumimoji="0" lang="fr-FR" sz="1200" b="0" i="0" u="none" strike="noStrike" kern="1200" cap="none" spc="0" normalizeH="0" baseline="0" noProof="0" dirty="0">
                <a:ln>
                  <a:noFill/>
                </a:ln>
                <a:solidFill>
                  <a:prstClr val="black"/>
                </a:solidFill>
                <a:effectLst/>
                <a:uLnTx/>
                <a:uFillTx/>
                <a:latin typeface="Montserrat" panose="00000500000000000000" pitchFamily="2" charset="0"/>
              </a:rPr>
              <a:t> </a:t>
            </a:r>
            <a:r>
              <a:rPr kumimoji="0" lang="fr-FR" sz="1200" b="1" i="0" u="none" strike="noStrike" kern="1200" cap="none" spc="0" normalizeH="0" baseline="0" noProof="0" dirty="0" err="1">
                <a:ln>
                  <a:noFill/>
                </a:ln>
                <a:solidFill>
                  <a:prstClr val="black"/>
                </a:solidFill>
                <a:effectLst/>
                <a:uLnTx/>
                <a:uFillTx/>
                <a:latin typeface="Montserrat" panose="00000500000000000000" pitchFamily="2" charset="0"/>
              </a:rPr>
              <a:t>existing</a:t>
            </a:r>
            <a:r>
              <a:rPr kumimoji="0" lang="fr-FR" sz="1200" b="1" i="0" u="none" strike="noStrike" kern="1200" cap="none" spc="0" normalizeH="0" baseline="0" noProof="0" dirty="0">
                <a:ln>
                  <a:noFill/>
                </a:ln>
                <a:solidFill>
                  <a:prstClr val="black"/>
                </a:solidFill>
                <a:effectLst/>
                <a:uLnTx/>
                <a:uFillTx/>
                <a:latin typeface="Montserrat" panose="00000500000000000000" pitchFamily="2" charset="0"/>
              </a:rPr>
              <a:t> solution</a:t>
            </a:r>
          </a:p>
        </p:txBody>
      </p:sp>
      <p:sp>
        <p:nvSpPr>
          <p:cNvPr id="45" name="Rectangle 44"/>
          <p:cNvSpPr/>
          <p:nvPr/>
        </p:nvSpPr>
        <p:spPr>
          <a:xfrm>
            <a:off x="604646" y="5866361"/>
            <a:ext cx="326462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762C3"/>
                </a:solidFill>
                <a:effectLst/>
                <a:uLnTx/>
                <a:uFillTx/>
                <a:latin typeface="Montserrat" panose="00000500000000000000" pitchFamily="2" charset="0"/>
              </a:rPr>
              <a:t>FILL</a:t>
            </a:r>
            <a:r>
              <a:rPr kumimoji="0" lang="en-US" sz="1200" b="0" i="0" u="none" strike="noStrike" kern="1200" cap="none" spc="0" normalizeH="0" baseline="0" noProof="0" dirty="0">
                <a:ln>
                  <a:noFill/>
                </a:ln>
                <a:solidFill>
                  <a:srgbClr val="0762C3"/>
                </a:solidFill>
                <a:effectLst/>
                <a:uLnTx/>
                <a:uFillTx/>
                <a:latin typeface="Montserrat" panose="00000500000000000000" pitchFamily="2" charset="0"/>
              </a:rPr>
              <a:t> </a:t>
            </a: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rPr>
              <a:t>the Matrix of </a:t>
            </a:r>
            <a:r>
              <a:rPr kumimoji="0" lang="en-US" sz="1200" b="1" i="0" u="none" strike="noStrike" kern="1200" cap="none" spc="0" normalizeH="0" baseline="0" noProof="0" dirty="0">
                <a:ln>
                  <a:noFill/>
                </a:ln>
                <a:solidFill>
                  <a:prstClr val="black"/>
                </a:solidFill>
                <a:effectLst/>
                <a:uLnTx/>
                <a:uFillTx/>
                <a:latin typeface="Montserrat" panose="00000500000000000000" pitchFamily="2" charset="0"/>
              </a:rPr>
              <a:t>value buckets </a:t>
            </a:r>
            <a:r>
              <a:rPr kumimoji="0" lang="en-US" sz="1200" b="0" i="1" u="none" strike="noStrike" kern="1200" cap="none" spc="0" normalizeH="0" baseline="0" noProof="0" dirty="0">
                <a:ln>
                  <a:noFill/>
                </a:ln>
                <a:solidFill>
                  <a:prstClr val="black"/>
                </a:solidFill>
                <a:effectLst/>
                <a:uLnTx/>
                <a:uFillTx/>
                <a:latin typeface="Montserrat" panose="00000500000000000000" pitchFamily="2" charset="0"/>
              </a:rPr>
              <a:t>usage situations X problems. </a:t>
            </a:r>
            <a:r>
              <a:rPr kumimoji="0" lang="en-US" sz="1200" b="1" i="0" u="none" strike="noStrike" kern="1200" cap="none" spc="0" normalizeH="0" baseline="0" noProof="0" dirty="0">
                <a:ln>
                  <a:noFill/>
                </a:ln>
                <a:solidFill>
                  <a:prstClr val="black"/>
                </a:solidFill>
                <a:effectLst/>
                <a:uLnTx/>
                <a:uFillTx/>
                <a:latin typeface="Montserrat" panose="00000500000000000000" pitchFamily="2" charset="0"/>
              </a:rPr>
              <a:t>What’s wrong in this activity?</a:t>
            </a:r>
          </a:p>
        </p:txBody>
      </p:sp>
      <p:sp>
        <p:nvSpPr>
          <p:cNvPr id="50" name="Forme libre 49"/>
          <p:cNvSpPr/>
          <p:nvPr/>
        </p:nvSpPr>
        <p:spPr>
          <a:xfrm>
            <a:off x="468842" y="3005667"/>
            <a:ext cx="8567977" cy="2125133"/>
          </a:xfrm>
          <a:custGeom>
            <a:avLst/>
            <a:gdLst>
              <a:gd name="connsiteX0" fmla="*/ 7777691 w 8567977"/>
              <a:gd name="connsiteY0" fmla="*/ 0 h 2125133"/>
              <a:gd name="connsiteX1" fmla="*/ 8277225 w 8567977"/>
              <a:gd name="connsiteY1" fmla="*/ 42333 h 2125133"/>
              <a:gd name="connsiteX2" fmla="*/ 8565091 w 8567977"/>
              <a:gd name="connsiteY2" fmla="*/ 448733 h 2125133"/>
              <a:gd name="connsiteX3" fmla="*/ 8107891 w 8567977"/>
              <a:gd name="connsiteY3" fmla="*/ 1210733 h 2125133"/>
              <a:gd name="connsiteX4" fmla="*/ 5821891 w 8567977"/>
              <a:gd name="connsiteY4" fmla="*/ 1354666 h 2125133"/>
              <a:gd name="connsiteX5" fmla="*/ 775758 w 8567977"/>
              <a:gd name="connsiteY5" fmla="*/ 1151466 h 2125133"/>
              <a:gd name="connsiteX6" fmla="*/ 5291 w 8567977"/>
              <a:gd name="connsiteY6" fmla="*/ 1837266 h 2125133"/>
              <a:gd name="connsiteX7" fmla="*/ 496358 w 8567977"/>
              <a:gd name="connsiteY7" fmla="*/ 2125133 h 21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977" h="2125133">
                <a:moveTo>
                  <a:pt x="7777691" y="0"/>
                </a:moveTo>
                <a:lnTo>
                  <a:pt x="8277225" y="42333"/>
                </a:lnTo>
                <a:cubicBezTo>
                  <a:pt x="8408458" y="117122"/>
                  <a:pt x="8593313" y="254000"/>
                  <a:pt x="8565091" y="448733"/>
                </a:cubicBezTo>
                <a:cubicBezTo>
                  <a:pt x="8536869" y="643466"/>
                  <a:pt x="8565091" y="1059744"/>
                  <a:pt x="8107891" y="1210733"/>
                </a:cubicBezTo>
                <a:cubicBezTo>
                  <a:pt x="7650691" y="1361722"/>
                  <a:pt x="7043913" y="1364544"/>
                  <a:pt x="5821891" y="1354666"/>
                </a:cubicBezTo>
                <a:cubicBezTo>
                  <a:pt x="4599869" y="1344788"/>
                  <a:pt x="1745191" y="1071033"/>
                  <a:pt x="775758" y="1151466"/>
                </a:cubicBezTo>
                <a:cubicBezTo>
                  <a:pt x="-193675" y="1231899"/>
                  <a:pt x="51858" y="1674988"/>
                  <a:pt x="5291" y="1837266"/>
                </a:cubicBezTo>
                <a:cubicBezTo>
                  <a:pt x="-41276" y="1999544"/>
                  <a:pt x="227541" y="2062338"/>
                  <a:pt x="496358" y="2125133"/>
                </a:cubicBezTo>
              </a:path>
            </a:pathLst>
          </a:custGeom>
          <a:noFill/>
          <a:ln w="50800" cap="flat" cmpd="sng" algn="ctr">
            <a:solidFill>
              <a:srgbClr val="FF0000">
                <a:alpha val="55000"/>
              </a:srgbClr>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8" name="Rectangle 57"/>
          <p:cNvSpPr/>
          <p:nvPr/>
        </p:nvSpPr>
        <p:spPr>
          <a:xfrm>
            <a:off x="8147777" y="1642086"/>
            <a:ext cx="409310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762C3"/>
                </a:solidFill>
                <a:effectLst/>
                <a:uLnTx/>
                <a:uFillTx/>
                <a:latin typeface="Montserrat" panose="00000500000000000000" pitchFamily="2" charset="0"/>
              </a:rPr>
              <a:t>For “</a:t>
            </a:r>
            <a:r>
              <a:rPr kumimoji="0" lang="en-US" sz="1400" b="0" i="1" u="none" strike="noStrike" kern="1200" cap="none" spc="0" normalizeH="0" baseline="0" noProof="0" dirty="0">
                <a:ln>
                  <a:noFill/>
                </a:ln>
                <a:solidFill>
                  <a:srgbClr val="0762C3"/>
                </a:solidFill>
                <a:effectLst/>
                <a:uLnTx/>
                <a:uFillTx/>
                <a:latin typeface="Montserrat" panose="00000500000000000000" pitchFamily="2" charset="0"/>
              </a:rPr>
              <a:t>learning to bike</a:t>
            </a:r>
            <a:r>
              <a:rPr kumimoji="0" lang="en-US" sz="1400" b="0" i="0" u="none" strike="noStrike" kern="1200" cap="none" spc="0" normalizeH="0" baseline="0" noProof="0" dirty="0">
                <a:ln>
                  <a:noFill/>
                </a:ln>
                <a:solidFill>
                  <a:srgbClr val="0762C3"/>
                </a:solidFill>
                <a:effectLst/>
                <a:uLnTx/>
                <a:uFillTx/>
                <a:latin typeface="Montserrat" panose="00000500000000000000" pitchFamily="2" charset="0"/>
              </a:rPr>
              <a:t>” activity, describe the problems that may occur in typical usage situations and fill the “What’s Wrong…” matrix. Also comment on the </a:t>
            </a:r>
            <a:r>
              <a:rPr kumimoji="0" lang="en-US" sz="1400" b="0" i="0" u="none" strike="noStrike" kern="1200" cap="none" spc="0" normalizeH="0" baseline="0" noProof="0" dirty="0" err="1">
                <a:ln>
                  <a:noFill/>
                </a:ln>
                <a:solidFill>
                  <a:srgbClr val="0762C3"/>
                </a:solidFill>
                <a:effectLst/>
                <a:uLnTx/>
                <a:uFillTx/>
                <a:latin typeface="Montserrat" panose="00000500000000000000" pitchFamily="2" charset="0"/>
              </a:rPr>
              <a:t>exhaustivity</a:t>
            </a:r>
            <a:r>
              <a:rPr kumimoji="0" lang="en-US" sz="1400" b="0" i="0" u="none" strike="noStrike" kern="1200" cap="none" spc="0" normalizeH="0" baseline="0" noProof="0" dirty="0">
                <a:ln>
                  <a:noFill/>
                </a:ln>
                <a:solidFill>
                  <a:srgbClr val="0762C3"/>
                </a:solidFill>
                <a:effectLst/>
                <a:uLnTx/>
                <a:uFillTx/>
                <a:latin typeface="Montserrat" panose="00000500000000000000" pitchFamily="2" charset="0"/>
              </a:rPr>
              <a:t> of your analysis and on the DECATHLON solution.</a:t>
            </a:r>
            <a:endParaRPr kumimoji="0" lang="fr-FR" sz="1400" b="0" i="0" u="none" strike="noStrike" kern="1200" cap="none" spc="0" normalizeH="0" baseline="0" noProof="0" dirty="0">
              <a:ln>
                <a:noFill/>
              </a:ln>
              <a:solidFill>
                <a:srgbClr val="0762C3"/>
              </a:solidFill>
              <a:effectLst/>
              <a:uLnTx/>
              <a:uFillTx/>
              <a:latin typeface="Montserrat" panose="00000500000000000000" pitchFamily="2" charset="0"/>
            </a:endParaRPr>
          </a:p>
        </p:txBody>
      </p:sp>
      <p:pic>
        <p:nvPicPr>
          <p:cNvPr id="32" name="Picture 1"/>
          <p:cNvPicPr>
            <a:picLocks noChangeAspect="1" noChangeArrowheads="1"/>
          </p:cNvPicPr>
          <p:nvPr/>
        </p:nvPicPr>
        <p:blipFill>
          <a:blip r:embed="rId3" cstate="print"/>
          <a:srcRect/>
          <a:stretch>
            <a:fillRect/>
          </a:stretch>
        </p:blipFill>
        <p:spPr bwMode="auto">
          <a:xfrm>
            <a:off x="6693280" y="2060850"/>
            <a:ext cx="1258764" cy="1752112"/>
          </a:xfrm>
          <a:prstGeom prst="rect">
            <a:avLst/>
          </a:prstGeom>
          <a:noFill/>
          <a:ln w="9525">
            <a:noFill/>
            <a:miter lim="800000"/>
            <a:headEnd/>
            <a:tailEnd/>
          </a:ln>
        </p:spPr>
      </p:pic>
      <p:pic>
        <p:nvPicPr>
          <p:cNvPr id="33" name="Picture 2" descr="https://encrypted-tbn0.gstatic.com/images?q=tbn:ANd9GcSUNSXCkzVg8X0CNQFD0oCWFTESfzER302RFhxRKA0ZQVUQgHZU">
            <a:hlinkClick r:id="rId4"/>
          </p:cNvPr>
          <p:cNvPicPr>
            <a:picLocks noChangeAspect="1" noChangeArrowheads="1"/>
          </p:cNvPicPr>
          <p:nvPr/>
        </p:nvPicPr>
        <p:blipFill>
          <a:blip r:embed="rId5" cstate="print"/>
          <a:srcRect/>
          <a:stretch>
            <a:fillRect/>
          </a:stretch>
        </p:blipFill>
        <p:spPr bwMode="auto">
          <a:xfrm>
            <a:off x="2945423" y="3595599"/>
            <a:ext cx="596047" cy="476653"/>
          </a:xfrm>
          <a:prstGeom prst="rect">
            <a:avLst/>
          </a:prstGeom>
          <a:noFill/>
          <a:ln w="9525">
            <a:noFill/>
            <a:miter lim="800000"/>
            <a:headEnd/>
            <a:tailEnd/>
          </a:ln>
        </p:spPr>
      </p:pic>
      <p:pic>
        <p:nvPicPr>
          <p:cNvPr id="34" name="Picture 2" descr="http://www.namaeconcept.com/wp-content/uploads/2013/05/logo-oxylane-decathlon.jpg"/>
          <p:cNvPicPr>
            <a:picLocks noChangeAspect="1" noChangeArrowheads="1"/>
          </p:cNvPicPr>
          <p:nvPr/>
        </p:nvPicPr>
        <p:blipFill rotWithShape="1">
          <a:blip r:embed="rId6" cstate="print"/>
          <a:srcRect l="45378" t="57332"/>
          <a:stretch/>
        </p:blipFill>
        <p:spPr bwMode="auto">
          <a:xfrm rot="20600495">
            <a:off x="6600196" y="5543453"/>
            <a:ext cx="969433" cy="285251"/>
          </a:xfrm>
          <a:prstGeom prst="rect">
            <a:avLst/>
          </a:prstGeom>
          <a:noFill/>
          <a:ln w="9525">
            <a:noFill/>
            <a:miter lim="800000"/>
            <a:headEnd/>
            <a:tailEnd/>
          </a:ln>
        </p:spPr>
      </p:pic>
      <p:pic>
        <p:nvPicPr>
          <p:cNvPr id="4" name="Image 3"/>
          <p:cNvPicPr>
            <a:picLocks noChangeAspect="1"/>
          </p:cNvPicPr>
          <p:nvPr/>
        </p:nvPicPr>
        <p:blipFill rotWithShape="1">
          <a:blip r:embed="rId7">
            <a:extLst>
              <a:ext uri="{28A0092B-C50C-407E-A947-70E740481C1C}">
                <a14:useLocalDpi xmlns:a14="http://schemas.microsoft.com/office/drawing/2010/main" val="0"/>
              </a:ext>
            </a:extLst>
          </a:blip>
          <a:srcRect l="20416" r="45625"/>
          <a:stretch/>
        </p:blipFill>
        <p:spPr>
          <a:xfrm>
            <a:off x="270389" y="1245007"/>
            <a:ext cx="1257470" cy="1851490"/>
          </a:xfrm>
          <a:prstGeom prst="rect">
            <a:avLst/>
          </a:prstGeom>
        </p:spPr>
      </p:pic>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418" y="1484077"/>
            <a:ext cx="1706327" cy="959809"/>
          </a:xfrm>
          <a:prstGeom prst="rect">
            <a:avLst/>
          </a:prstGeom>
        </p:spPr>
      </p:pic>
      <p:pic>
        <p:nvPicPr>
          <p:cNvPr id="9" name="Image 8"/>
          <p:cNvPicPr>
            <a:picLocks noChangeAspect="1"/>
          </p:cNvPicPr>
          <p:nvPr/>
        </p:nvPicPr>
        <p:blipFill rotWithShape="1">
          <a:blip r:embed="rId9">
            <a:extLst>
              <a:ext uri="{28A0092B-C50C-407E-A947-70E740481C1C}">
                <a14:useLocalDpi xmlns:a14="http://schemas.microsoft.com/office/drawing/2010/main" val="0"/>
              </a:ext>
            </a:extLst>
          </a:blip>
          <a:srcRect t="13148" r="17997" b="14259"/>
          <a:stretch/>
        </p:blipFill>
        <p:spPr>
          <a:xfrm>
            <a:off x="4059574" y="1501938"/>
            <a:ext cx="1432143" cy="932319"/>
          </a:xfrm>
          <a:prstGeom prst="rect">
            <a:avLst/>
          </a:prstGeom>
        </p:spPr>
      </p:pic>
      <p:pic>
        <p:nvPicPr>
          <p:cNvPr id="11" name="Imag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5073" y="1481936"/>
            <a:ext cx="1200568" cy="943806"/>
          </a:xfrm>
          <a:prstGeom prst="rect">
            <a:avLst/>
          </a:prstGeom>
        </p:spPr>
      </p:pic>
      <p:sp>
        <p:nvSpPr>
          <p:cNvPr id="12" name="Espace réservé du contenu 3">
            <a:extLst>
              <a:ext uri="{FF2B5EF4-FFF2-40B4-BE49-F238E27FC236}">
                <a16:creationId xmlns:a16="http://schemas.microsoft.com/office/drawing/2014/main" id="{AD2990B1-9AC0-F0E5-3F60-38AECFE8C053}"/>
              </a:ext>
            </a:extLst>
          </p:cNvPr>
          <p:cNvSpPr txBox="1">
            <a:spLocks/>
          </p:cNvSpPr>
          <p:nvPr/>
        </p:nvSpPr>
        <p:spPr>
          <a:xfrm>
            <a:off x="7010738" y="149282"/>
            <a:ext cx="5219481" cy="712044"/>
          </a:xfrm>
          <a:prstGeom prst="rect">
            <a:avLst/>
          </a:prstGeom>
        </p:spPr>
        <p:txBody>
          <a:bodyPr/>
          <a:lstStyle>
            <a:lvl1pPr marL="319088" indent="-319088"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i="1">
                <a:latin typeface="Montserrat" panose="00000500000000000000" pitchFamily="2" charset="0"/>
              </a:rPr>
              <a:t>Within an activity field, an important </a:t>
            </a:r>
            <a:r>
              <a:rPr lang="en-US" sz="1600" b="1" i="1">
                <a:latin typeface="Montserrat" panose="00000500000000000000" pitchFamily="2" charset="0"/>
              </a:rPr>
              <a:t>value bucket</a:t>
            </a:r>
            <a:r>
              <a:rPr lang="en-US" sz="1600" i="1">
                <a:latin typeface="Montserrat" panose="00000500000000000000" pitchFamily="2" charset="0"/>
              </a:rPr>
              <a:t> is a major </a:t>
            </a:r>
            <a:r>
              <a:rPr lang="en-US" sz="1600" b="1" i="1">
                <a:latin typeface="Montserrat" panose="00000500000000000000" pitchFamily="2" charset="0"/>
              </a:rPr>
              <a:t>problem</a:t>
            </a:r>
            <a:r>
              <a:rPr lang="en-US" sz="1600" i="1">
                <a:latin typeface="Montserrat" panose="00000500000000000000" pitchFamily="2" charset="0"/>
              </a:rPr>
              <a:t> (i.e., with serious consequences) that arises during a frequent </a:t>
            </a:r>
            <a:r>
              <a:rPr lang="en-US" sz="1600" b="1" i="1">
                <a:latin typeface="Montserrat" panose="00000500000000000000" pitchFamily="2" charset="0"/>
              </a:rPr>
              <a:t>usage situation </a:t>
            </a:r>
            <a:r>
              <a:rPr lang="en-US" sz="1600" i="1">
                <a:latin typeface="Montserrat" panose="00000500000000000000" pitchFamily="2" charset="0"/>
              </a:rPr>
              <a:t>and for which </a:t>
            </a:r>
            <a:r>
              <a:rPr lang="en-US" sz="1600" b="1" i="1">
                <a:latin typeface="Montserrat" panose="00000500000000000000" pitchFamily="2" charset="0"/>
              </a:rPr>
              <a:t>existing solutions </a:t>
            </a:r>
            <a:r>
              <a:rPr lang="en-US" sz="1600" i="1">
                <a:latin typeface="Montserrat" panose="00000500000000000000" pitchFamily="2" charset="0"/>
              </a:rPr>
              <a:t>provide too little or no relief (also referred as a lack of usage coverage). </a:t>
            </a:r>
          </a:p>
          <a:p>
            <a:pPr marL="0" indent="0">
              <a:buFont typeface="Arial" panose="020B0604020202020204" pitchFamily="34" charset="0"/>
              <a:buNone/>
            </a:pPr>
            <a:endParaRPr lang="en-US" sz="1600" i="1" dirty="0">
              <a:latin typeface="Montserrat" panose="00000500000000000000" pitchFamily="2" charset="0"/>
            </a:endParaRPr>
          </a:p>
        </p:txBody>
      </p:sp>
      <p:sp>
        <p:nvSpPr>
          <p:cNvPr id="13" name="Espace réservé du contenu 3">
            <a:extLst>
              <a:ext uri="{FF2B5EF4-FFF2-40B4-BE49-F238E27FC236}">
                <a16:creationId xmlns:a16="http://schemas.microsoft.com/office/drawing/2014/main" id="{8D9BF5A7-E855-CBE7-79B1-72FEAC4D9A19}"/>
              </a:ext>
            </a:extLst>
          </p:cNvPr>
          <p:cNvSpPr txBox="1">
            <a:spLocks/>
          </p:cNvSpPr>
          <p:nvPr/>
        </p:nvSpPr>
        <p:spPr>
          <a:xfrm>
            <a:off x="9034688" y="3599342"/>
            <a:ext cx="2918367" cy="2703858"/>
          </a:xfrm>
          <a:prstGeom prst="rect">
            <a:avLst/>
          </a:prstGeom>
          <a:ln>
            <a:solidFill>
              <a:srgbClr val="0762C3"/>
            </a:solidFill>
          </a:ln>
        </p:spPr>
        <p:txBody>
          <a:bodyPr/>
          <a:lstStyle>
            <a:lvl1pPr marL="319088" indent="-319088"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0762C3"/>
                </a:solidFill>
              </a:rPr>
              <a:t>xx</a:t>
            </a:r>
          </a:p>
        </p:txBody>
      </p:sp>
    </p:spTree>
    <p:extLst>
      <p:ext uri="{BB962C8B-B14F-4D97-AF65-F5344CB8AC3E}">
        <p14:creationId xmlns:p14="http://schemas.microsoft.com/office/powerpoint/2010/main" val="246220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Thème Office">
  <a:themeElements>
    <a:clrScheme name="Personnalisé 3">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70C0"/>
      </a:hlink>
      <a:folHlink>
        <a:srgbClr val="0070C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RID" id="{1C5B0C72-4E77-ED4D-A025-7A468CB1FECC}" vid="{C97CAD4A-105D-2D4F-A324-6CF34B38B272}"/>
    </a:ext>
  </a:extLst>
</a:theme>
</file>

<file path=ppt/theme/theme2.xml><?xml version="1.0" encoding="utf-8"?>
<a:theme xmlns:a="http://schemas.openxmlformats.org/drawingml/2006/main" name="1_LGI">
  <a:themeElements>
    <a:clrScheme name="Personnalisé 1">
      <a:dk1>
        <a:srgbClr val="000000"/>
      </a:dk1>
      <a:lt1>
        <a:srgbClr val="FFFFFF"/>
      </a:lt1>
      <a:dk2>
        <a:srgbClr val="44546A"/>
      </a:dk2>
      <a:lt2>
        <a:srgbClr val="E7E6E6"/>
      </a:lt2>
      <a:accent1>
        <a:srgbClr val="F11425"/>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resentation-LGI (1)" id="{74A60EC6-FB8C-44F4-8645-A2F769D3C2C1}" vid="{9A8264F6-0728-4882-9DE3-05AAC3FC4402}"/>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PrésentationRID</Template>
  <TotalTime>44831</TotalTime>
  <Words>3628</Words>
  <Application>Microsoft Office PowerPoint</Application>
  <PresentationFormat>Grand écran</PresentationFormat>
  <Paragraphs>772</Paragraphs>
  <Slides>30</Slides>
  <Notes>4</Notes>
  <HiddenSlides>0</HiddenSlides>
  <MMClips>0</MMClips>
  <ScaleCrop>false</ScaleCrop>
  <HeadingPairs>
    <vt:vector size="8" baseType="variant">
      <vt:variant>
        <vt:lpstr>Polices utilisées</vt:lpstr>
      </vt:variant>
      <vt:variant>
        <vt:i4>9</vt:i4>
      </vt:variant>
      <vt:variant>
        <vt:lpstr>Thème</vt:lpstr>
      </vt:variant>
      <vt:variant>
        <vt:i4>2</vt:i4>
      </vt:variant>
      <vt:variant>
        <vt:lpstr>Serveurs OLE incorporés</vt:lpstr>
      </vt:variant>
      <vt:variant>
        <vt:i4>0</vt:i4>
      </vt:variant>
      <vt:variant>
        <vt:lpstr>Titres des diapositives</vt:lpstr>
      </vt:variant>
      <vt:variant>
        <vt:i4>30</vt:i4>
      </vt:variant>
    </vt:vector>
  </HeadingPairs>
  <TitlesOfParts>
    <vt:vector size="41" baseType="lpstr">
      <vt:lpstr>Arial</vt:lpstr>
      <vt:lpstr>Calibri</vt:lpstr>
      <vt:lpstr>Calibri Light</vt:lpstr>
      <vt:lpstr>Century Gothic</vt:lpstr>
      <vt:lpstr>Helvetica</vt:lpstr>
      <vt:lpstr>IBM Plex Sans</vt:lpstr>
      <vt:lpstr>Monotype Sorts</vt:lpstr>
      <vt:lpstr>Montserrat</vt:lpstr>
      <vt:lpstr>Segoe UI</vt:lpstr>
      <vt:lpstr>2_Thème Office</vt:lpstr>
      <vt:lpstr>1_LGI</vt:lpstr>
      <vt:lpstr>Présentation PowerPoint</vt:lpstr>
      <vt:lpstr>Nature of an idea</vt:lpstr>
      <vt:lpstr>Intensity of Innovation</vt:lpstr>
      <vt:lpstr>Innovation intensity in RID and radicality</vt:lpstr>
      <vt:lpstr>How many disruptions (RID radical innovations) for the Dyson Air multiplier?</vt:lpstr>
      <vt:lpstr>Innovation strategy</vt:lpstr>
      <vt:lpstr>Activity breakdown</vt:lpstr>
      <vt:lpstr>Value bucket (principle)</vt:lpstr>
      <vt:lpstr>Value bucket (principle)</vt:lpstr>
      <vt:lpstr>Match Up!</vt:lpstr>
      <vt:lpstr>Reframing by the activity</vt:lpstr>
      <vt:lpstr>Difference between reasons and goals</vt:lpstr>
      <vt:lpstr>Reframing by the problems/needs</vt:lpstr>
      <vt:lpstr>Reframing by the problems/needs</vt:lpstr>
      <vt:lpstr>Reframing by the problems/needs: For What Purpose?</vt:lpstr>
      <vt:lpstr>Reframing by the problems/needs: For What Purpose?</vt:lpstr>
      <vt:lpstr>Reframing by the problems/needs: For What Purpose?</vt:lpstr>
      <vt:lpstr>Reframing by the problems/needs: For What Purpose?</vt:lpstr>
      <vt:lpstr>Deep Knowledge</vt:lpstr>
      <vt:lpstr>Deep Knowledge</vt:lpstr>
      <vt:lpstr>Deep Knowledge</vt:lpstr>
      <vt:lpstr>Deep Knowledge</vt:lpstr>
      <vt:lpstr>Deep Knowledge</vt:lpstr>
      <vt:lpstr>Deep Knowledge</vt:lpstr>
      <vt:lpstr>Consciously extending your awareness to the problem</vt:lpstr>
      <vt:lpstr>Observation of usage and experimentation during the Knowledge design</vt:lpstr>
      <vt:lpstr>Problems - causality graph</vt:lpstr>
      <vt:lpstr>Problems – building the covered problems space</vt:lpstr>
      <vt:lpstr>RID creativity tool – Generate ideas</vt:lpstr>
      <vt:lpstr>Prototyping, experimenting, evaluating and validating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Roman Weil</dc:creator>
  <cp:lastModifiedBy>Bernard</cp:lastModifiedBy>
  <cp:revision>1245</cp:revision>
  <cp:lastPrinted>2020-01-07T10:46:25Z</cp:lastPrinted>
  <dcterms:created xsi:type="dcterms:W3CDTF">2017-12-29T17:13:00Z</dcterms:created>
  <dcterms:modified xsi:type="dcterms:W3CDTF">2024-01-21T16:57:04Z</dcterms:modified>
</cp:coreProperties>
</file>