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31"/>
  </p:notesMasterIdLst>
  <p:sldIdLst>
    <p:sldId id="266" r:id="rId2"/>
    <p:sldId id="478" r:id="rId3"/>
    <p:sldId id="477" r:id="rId4"/>
    <p:sldId id="410" r:id="rId5"/>
    <p:sldId id="297" r:id="rId6"/>
    <p:sldId id="445" r:id="rId7"/>
    <p:sldId id="446" r:id="rId8"/>
    <p:sldId id="444" r:id="rId9"/>
    <p:sldId id="488" r:id="rId10"/>
    <p:sldId id="490" r:id="rId11"/>
    <p:sldId id="447" r:id="rId12"/>
    <p:sldId id="501" r:id="rId13"/>
    <p:sldId id="506" r:id="rId14"/>
    <p:sldId id="503" r:id="rId15"/>
    <p:sldId id="505" r:id="rId16"/>
    <p:sldId id="498" r:id="rId17"/>
    <p:sldId id="491" r:id="rId18"/>
    <p:sldId id="465" r:id="rId19"/>
    <p:sldId id="454" r:id="rId20"/>
    <p:sldId id="492" r:id="rId21"/>
    <p:sldId id="507" r:id="rId22"/>
    <p:sldId id="495" r:id="rId23"/>
    <p:sldId id="455" r:id="rId24"/>
    <p:sldId id="494" r:id="rId25"/>
    <p:sldId id="473" r:id="rId26"/>
    <p:sldId id="472" r:id="rId27"/>
    <p:sldId id="296" r:id="rId28"/>
    <p:sldId id="476" r:id="rId29"/>
    <p:sldId id="30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9985"/>
  </p:normalViewPr>
  <p:slideViewPr>
    <p:cSldViewPr snapToGrid="0">
      <p:cViewPr varScale="1">
        <p:scale>
          <a:sx n="89" d="100"/>
          <a:sy n="89" d="100"/>
        </p:scale>
        <p:origin x="1480" y="160"/>
      </p:cViewPr>
      <p:guideLst/>
    </p:cSldViewPr>
  </p:slideViewPr>
  <p:notesTextViewPr>
    <p:cViewPr>
      <p:scale>
        <a:sx n="114" d="100"/>
        <a:sy n="114"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9EA55-8583-43D1-97C3-272A68962B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3540BB-1A20-4802-973B-CDA966EA94A7}">
      <dgm:prSet/>
      <dgm:spPr/>
      <dgm:t>
        <a:bodyPr/>
        <a:lstStyle/>
        <a:p>
          <a:pPr>
            <a:lnSpc>
              <a:spcPct val="100000"/>
            </a:lnSpc>
          </a:pPr>
          <a:r>
            <a:rPr lang="en-US"/>
            <a:t>1. Repositories</a:t>
          </a:r>
        </a:p>
      </dgm:t>
    </dgm:pt>
    <dgm:pt modelId="{A4A3E7DD-8FED-4643-8C9A-A9196BB96061}" type="parTrans" cxnId="{8E73D09E-5CAE-498B-94E5-00AC149F05A7}">
      <dgm:prSet/>
      <dgm:spPr/>
      <dgm:t>
        <a:bodyPr/>
        <a:lstStyle/>
        <a:p>
          <a:endParaRPr lang="en-US"/>
        </a:p>
      </dgm:t>
    </dgm:pt>
    <dgm:pt modelId="{ECD37A6B-7BED-42AA-8809-DFE9720AF81B}" type="sibTrans" cxnId="{8E73D09E-5CAE-498B-94E5-00AC149F05A7}">
      <dgm:prSet phldrT="1" phldr="0"/>
      <dgm:spPr/>
      <dgm:t>
        <a:bodyPr/>
        <a:lstStyle/>
        <a:p>
          <a:endParaRPr lang="en-US"/>
        </a:p>
      </dgm:t>
    </dgm:pt>
    <dgm:pt modelId="{87F8D0E1-7F74-421B-A02C-B6D411500203}">
      <dgm:prSet/>
      <dgm:spPr/>
      <dgm:t>
        <a:bodyPr/>
        <a:lstStyle/>
        <a:p>
          <a:pPr>
            <a:lnSpc>
              <a:spcPct val="100000"/>
            </a:lnSpc>
          </a:pPr>
          <a:r>
            <a:rPr lang="en-US" dirty="0"/>
            <a:t>2. Metadata &amp; Persistent Identifiers</a:t>
          </a:r>
        </a:p>
      </dgm:t>
    </dgm:pt>
    <dgm:pt modelId="{A0E6C869-9885-4361-B734-BBF25A60382D}" type="parTrans" cxnId="{2EE8EEC0-82A9-407F-B553-43D311478629}">
      <dgm:prSet/>
      <dgm:spPr/>
      <dgm:t>
        <a:bodyPr/>
        <a:lstStyle/>
        <a:p>
          <a:endParaRPr lang="en-US"/>
        </a:p>
      </dgm:t>
    </dgm:pt>
    <dgm:pt modelId="{BFA9DB32-C443-4190-9BE2-D4696421B033}" type="sibTrans" cxnId="{2EE8EEC0-82A9-407F-B553-43D311478629}">
      <dgm:prSet phldrT="2" phldr="0"/>
      <dgm:spPr/>
      <dgm:t>
        <a:bodyPr/>
        <a:lstStyle/>
        <a:p>
          <a:endParaRPr lang="en-US"/>
        </a:p>
      </dgm:t>
    </dgm:pt>
    <dgm:pt modelId="{0FE65133-FEBF-4DC9-BB20-C24F1C729C34}">
      <dgm:prSet/>
      <dgm:spPr/>
      <dgm:t>
        <a:bodyPr/>
        <a:lstStyle/>
        <a:p>
          <a:pPr>
            <a:lnSpc>
              <a:spcPct val="100000"/>
            </a:lnSpc>
          </a:pPr>
          <a:r>
            <a:rPr lang="en-US" dirty="0"/>
            <a:t>3. Creating a Practice Research Community of Practice</a:t>
          </a:r>
        </a:p>
      </dgm:t>
    </dgm:pt>
    <dgm:pt modelId="{93DD6F29-3506-4870-B5B2-B5A468C51765}" type="parTrans" cxnId="{149F1412-87F2-4326-B0FA-238142ECCA58}">
      <dgm:prSet/>
      <dgm:spPr/>
      <dgm:t>
        <a:bodyPr/>
        <a:lstStyle/>
        <a:p>
          <a:endParaRPr lang="en-US"/>
        </a:p>
      </dgm:t>
    </dgm:pt>
    <dgm:pt modelId="{69B7D82E-B16B-4E72-9241-5DAC6FD45327}" type="sibTrans" cxnId="{149F1412-87F2-4326-B0FA-238142ECCA58}">
      <dgm:prSet phldrT="3" phldr="0"/>
      <dgm:spPr/>
      <dgm:t>
        <a:bodyPr/>
        <a:lstStyle/>
        <a:p>
          <a:endParaRPr lang="en-US"/>
        </a:p>
      </dgm:t>
    </dgm:pt>
    <dgm:pt modelId="{3D24BA21-135A-4AAF-96AE-F421E7C8A8A8}" type="pres">
      <dgm:prSet presAssocID="{C8B9EA55-8583-43D1-97C3-272A68962BAB}" presName="root" presStyleCnt="0">
        <dgm:presLayoutVars>
          <dgm:dir/>
          <dgm:resizeHandles val="exact"/>
        </dgm:presLayoutVars>
      </dgm:prSet>
      <dgm:spPr/>
    </dgm:pt>
    <dgm:pt modelId="{3BD23757-83C5-4139-B4BE-1256435D8583}" type="pres">
      <dgm:prSet presAssocID="{113540BB-1A20-4802-973B-CDA966EA94A7}" presName="compNode" presStyleCnt="0"/>
      <dgm:spPr/>
    </dgm:pt>
    <dgm:pt modelId="{A7B2B215-B2F8-4A9B-B5E5-DF9878B75E4C}" type="pres">
      <dgm:prSet presAssocID="{113540BB-1A20-4802-973B-CDA966EA94A7}" presName="bgRect" presStyleLbl="bgShp" presStyleIdx="0" presStyleCnt="3"/>
      <dgm:spPr/>
    </dgm:pt>
    <dgm:pt modelId="{EF1E0AD3-A894-47B5-AE9F-9516252D8962}" type="pres">
      <dgm:prSet presAssocID="{113540BB-1A20-4802-973B-CDA966EA94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2ABA0B4D-8287-4160-AD2C-9404E0E9761E}" type="pres">
      <dgm:prSet presAssocID="{113540BB-1A20-4802-973B-CDA966EA94A7}" presName="spaceRect" presStyleCnt="0"/>
      <dgm:spPr/>
    </dgm:pt>
    <dgm:pt modelId="{728F87E7-2EBD-4BA2-ADF7-BA5B456DAB6B}" type="pres">
      <dgm:prSet presAssocID="{113540BB-1A20-4802-973B-CDA966EA94A7}" presName="parTx" presStyleLbl="revTx" presStyleIdx="0" presStyleCnt="3">
        <dgm:presLayoutVars>
          <dgm:chMax val="0"/>
          <dgm:chPref val="0"/>
        </dgm:presLayoutVars>
      </dgm:prSet>
      <dgm:spPr/>
    </dgm:pt>
    <dgm:pt modelId="{CB2B4907-38A5-4036-BFA3-632E12C215F5}" type="pres">
      <dgm:prSet presAssocID="{ECD37A6B-7BED-42AA-8809-DFE9720AF81B}" presName="sibTrans" presStyleCnt="0"/>
      <dgm:spPr/>
    </dgm:pt>
    <dgm:pt modelId="{ADD5508F-ED48-4BAD-87E2-9491D9C6EBE7}" type="pres">
      <dgm:prSet presAssocID="{87F8D0E1-7F74-421B-A02C-B6D411500203}" presName="compNode" presStyleCnt="0"/>
      <dgm:spPr/>
    </dgm:pt>
    <dgm:pt modelId="{E5910CF2-7900-4CA4-B976-A38EE61801C1}" type="pres">
      <dgm:prSet presAssocID="{87F8D0E1-7F74-421B-A02C-B6D411500203}" presName="bgRect" presStyleLbl="bgShp" presStyleIdx="1" presStyleCnt="3"/>
      <dgm:spPr/>
    </dgm:pt>
    <dgm:pt modelId="{D5AD7ABD-45EC-4CB7-8AFE-F1222B9E593A}" type="pres">
      <dgm:prSet presAssocID="{87F8D0E1-7F74-421B-A02C-B6D41150020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Of Things outline"/>
        </a:ext>
      </dgm:extLst>
    </dgm:pt>
    <dgm:pt modelId="{B09D500F-5DBA-4766-9CB6-B6D4A8B9E1C5}" type="pres">
      <dgm:prSet presAssocID="{87F8D0E1-7F74-421B-A02C-B6D411500203}" presName="spaceRect" presStyleCnt="0"/>
      <dgm:spPr/>
    </dgm:pt>
    <dgm:pt modelId="{F7DA9B44-5892-46F8-91CC-C3B6EC557110}" type="pres">
      <dgm:prSet presAssocID="{87F8D0E1-7F74-421B-A02C-B6D411500203}" presName="parTx" presStyleLbl="revTx" presStyleIdx="1" presStyleCnt="3">
        <dgm:presLayoutVars>
          <dgm:chMax val="0"/>
          <dgm:chPref val="0"/>
        </dgm:presLayoutVars>
      </dgm:prSet>
      <dgm:spPr/>
    </dgm:pt>
    <dgm:pt modelId="{889182F7-5824-4C93-98F2-073ED02AA847}" type="pres">
      <dgm:prSet presAssocID="{BFA9DB32-C443-4190-9BE2-D4696421B033}" presName="sibTrans" presStyleCnt="0"/>
      <dgm:spPr/>
    </dgm:pt>
    <dgm:pt modelId="{DA610E13-04C3-4786-810E-B7B73A2030DD}" type="pres">
      <dgm:prSet presAssocID="{0FE65133-FEBF-4DC9-BB20-C24F1C729C34}" presName="compNode" presStyleCnt="0"/>
      <dgm:spPr/>
    </dgm:pt>
    <dgm:pt modelId="{146F9441-8FF5-424F-8E7E-82BD4823AFEB}" type="pres">
      <dgm:prSet presAssocID="{0FE65133-FEBF-4DC9-BB20-C24F1C729C34}" presName="bgRect" presStyleLbl="bgShp" presStyleIdx="2" presStyleCnt="3" custLinFactNeighborX="7208" custLinFactNeighborY="7617"/>
      <dgm:spPr/>
    </dgm:pt>
    <dgm:pt modelId="{DA1A9F84-0761-4FC3-A06B-7227CC581C79}" type="pres">
      <dgm:prSet presAssocID="{0FE65133-FEBF-4DC9-BB20-C24F1C729C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7FC8A31-B5BD-4DF1-A349-DD17B6C29752}" type="pres">
      <dgm:prSet presAssocID="{0FE65133-FEBF-4DC9-BB20-C24F1C729C34}" presName="spaceRect" presStyleCnt="0"/>
      <dgm:spPr/>
    </dgm:pt>
    <dgm:pt modelId="{55D0EFBC-6BDD-4050-8A80-309B9BDB6735}" type="pres">
      <dgm:prSet presAssocID="{0FE65133-FEBF-4DC9-BB20-C24F1C729C34}" presName="parTx" presStyleLbl="revTx" presStyleIdx="2" presStyleCnt="3">
        <dgm:presLayoutVars>
          <dgm:chMax val="0"/>
          <dgm:chPref val="0"/>
        </dgm:presLayoutVars>
      </dgm:prSet>
      <dgm:spPr/>
    </dgm:pt>
  </dgm:ptLst>
  <dgm:cxnLst>
    <dgm:cxn modelId="{149F1412-87F2-4326-B0FA-238142ECCA58}" srcId="{C8B9EA55-8583-43D1-97C3-272A68962BAB}" destId="{0FE65133-FEBF-4DC9-BB20-C24F1C729C34}" srcOrd="2" destOrd="0" parTransId="{93DD6F29-3506-4870-B5B2-B5A468C51765}" sibTransId="{69B7D82E-B16B-4E72-9241-5DAC6FD45327}"/>
    <dgm:cxn modelId="{1B41A926-19DD-8443-9C2F-10748506552F}" type="presOf" srcId="{87F8D0E1-7F74-421B-A02C-B6D411500203}" destId="{F7DA9B44-5892-46F8-91CC-C3B6EC557110}" srcOrd="0" destOrd="0" presId="urn:microsoft.com/office/officeart/2018/2/layout/IconVerticalSolidList"/>
    <dgm:cxn modelId="{69C1C169-EBBF-D145-AA89-B0743D2B7FDA}" type="presOf" srcId="{113540BB-1A20-4802-973B-CDA966EA94A7}" destId="{728F87E7-2EBD-4BA2-ADF7-BA5B456DAB6B}" srcOrd="0" destOrd="0" presId="urn:microsoft.com/office/officeart/2018/2/layout/IconVerticalSolidList"/>
    <dgm:cxn modelId="{8E73D09E-5CAE-498B-94E5-00AC149F05A7}" srcId="{C8B9EA55-8583-43D1-97C3-272A68962BAB}" destId="{113540BB-1A20-4802-973B-CDA966EA94A7}" srcOrd="0" destOrd="0" parTransId="{A4A3E7DD-8FED-4643-8C9A-A9196BB96061}" sibTransId="{ECD37A6B-7BED-42AA-8809-DFE9720AF81B}"/>
    <dgm:cxn modelId="{43CB58A3-2A96-4746-A305-A6C77768187A}" type="presOf" srcId="{0FE65133-FEBF-4DC9-BB20-C24F1C729C34}" destId="{55D0EFBC-6BDD-4050-8A80-309B9BDB6735}" srcOrd="0" destOrd="0" presId="urn:microsoft.com/office/officeart/2018/2/layout/IconVerticalSolidList"/>
    <dgm:cxn modelId="{2EE75DA8-F64B-724A-8FD7-CCE5EEC4A2EA}" type="presOf" srcId="{C8B9EA55-8583-43D1-97C3-272A68962BAB}" destId="{3D24BA21-135A-4AAF-96AE-F421E7C8A8A8}" srcOrd="0" destOrd="0" presId="urn:microsoft.com/office/officeart/2018/2/layout/IconVerticalSolidList"/>
    <dgm:cxn modelId="{2EE8EEC0-82A9-407F-B553-43D311478629}" srcId="{C8B9EA55-8583-43D1-97C3-272A68962BAB}" destId="{87F8D0E1-7F74-421B-A02C-B6D411500203}" srcOrd="1" destOrd="0" parTransId="{A0E6C869-9885-4361-B734-BBF25A60382D}" sibTransId="{BFA9DB32-C443-4190-9BE2-D4696421B033}"/>
    <dgm:cxn modelId="{73054A04-7CB7-4C43-8C13-383BFE5C29F4}" type="presParOf" srcId="{3D24BA21-135A-4AAF-96AE-F421E7C8A8A8}" destId="{3BD23757-83C5-4139-B4BE-1256435D8583}" srcOrd="0" destOrd="0" presId="urn:microsoft.com/office/officeart/2018/2/layout/IconVerticalSolidList"/>
    <dgm:cxn modelId="{E59C863F-A246-FA4D-A559-A2A3C44ACE0E}" type="presParOf" srcId="{3BD23757-83C5-4139-B4BE-1256435D8583}" destId="{A7B2B215-B2F8-4A9B-B5E5-DF9878B75E4C}" srcOrd="0" destOrd="0" presId="urn:microsoft.com/office/officeart/2018/2/layout/IconVerticalSolidList"/>
    <dgm:cxn modelId="{C9D2A5DB-3527-F748-B71A-C8A1C6C2D156}" type="presParOf" srcId="{3BD23757-83C5-4139-B4BE-1256435D8583}" destId="{EF1E0AD3-A894-47B5-AE9F-9516252D8962}" srcOrd="1" destOrd="0" presId="urn:microsoft.com/office/officeart/2018/2/layout/IconVerticalSolidList"/>
    <dgm:cxn modelId="{6A4D923A-344C-674A-9F87-E02620AF7B7B}" type="presParOf" srcId="{3BD23757-83C5-4139-B4BE-1256435D8583}" destId="{2ABA0B4D-8287-4160-AD2C-9404E0E9761E}" srcOrd="2" destOrd="0" presId="urn:microsoft.com/office/officeart/2018/2/layout/IconVerticalSolidList"/>
    <dgm:cxn modelId="{196DBBD0-DD9E-6042-9AB6-9FF38634A373}" type="presParOf" srcId="{3BD23757-83C5-4139-B4BE-1256435D8583}" destId="{728F87E7-2EBD-4BA2-ADF7-BA5B456DAB6B}" srcOrd="3" destOrd="0" presId="urn:microsoft.com/office/officeart/2018/2/layout/IconVerticalSolidList"/>
    <dgm:cxn modelId="{A07E2D33-A909-5D4D-AEB5-67D1691FF4CE}" type="presParOf" srcId="{3D24BA21-135A-4AAF-96AE-F421E7C8A8A8}" destId="{CB2B4907-38A5-4036-BFA3-632E12C215F5}" srcOrd="1" destOrd="0" presId="urn:microsoft.com/office/officeart/2018/2/layout/IconVerticalSolidList"/>
    <dgm:cxn modelId="{BF075098-F5F6-294E-A4F1-AB32C3FE1039}" type="presParOf" srcId="{3D24BA21-135A-4AAF-96AE-F421E7C8A8A8}" destId="{ADD5508F-ED48-4BAD-87E2-9491D9C6EBE7}" srcOrd="2" destOrd="0" presId="urn:microsoft.com/office/officeart/2018/2/layout/IconVerticalSolidList"/>
    <dgm:cxn modelId="{8845051C-9203-094B-8100-8BAB5CED23AC}" type="presParOf" srcId="{ADD5508F-ED48-4BAD-87E2-9491D9C6EBE7}" destId="{E5910CF2-7900-4CA4-B976-A38EE61801C1}" srcOrd="0" destOrd="0" presId="urn:microsoft.com/office/officeart/2018/2/layout/IconVerticalSolidList"/>
    <dgm:cxn modelId="{3D2110C7-DBBD-EF42-A7DE-150C5BB5B6DF}" type="presParOf" srcId="{ADD5508F-ED48-4BAD-87E2-9491D9C6EBE7}" destId="{D5AD7ABD-45EC-4CB7-8AFE-F1222B9E593A}" srcOrd="1" destOrd="0" presId="urn:microsoft.com/office/officeart/2018/2/layout/IconVerticalSolidList"/>
    <dgm:cxn modelId="{A7C9EEAB-7F9C-E040-B216-F898CEF1B845}" type="presParOf" srcId="{ADD5508F-ED48-4BAD-87E2-9491D9C6EBE7}" destId="{B09D500F-5DBA-4766-9CB6-B6D4A8B9E1C5}" srcOrd="2" destOrd="0" presId="urn:microsoft.com/office/officeart/2018/2/layout/IconVerticalSolidList"/>
    <dgm:cxn modelId="{76D7822C-7CE1-D345-88D3-CED8227CDA57}" type="presParOf" srcId="{ADD5508F-ED48-4BAD-87E2-9491D9C6EBE7}" destId="{F7DA9B44-5892-46F8-91CC-C3B6EC557110}" srcOrd="3" destOrd="0" presId="urn:microsoft.com/office/officeart/2018/2/layout/IconVerticalSolidList"/>
    <dgm:cxn modelId="{5F8A672C-A894-A64B-9E3C-20B4B5AC028F}" type="presParOf" srcId="{3D24BA21-135A-4AAF-96AE-F421E7C8A8A8}" destId="{889182F7-5824-4C93-98F2-073ED02AA847}" srcOrd="3" destOrd="0" presId="urn:microsoft.com/office/officeart/2018/2/layout/IconVerticalSolidList"/>
    <dgm:cxn modelId="{D2928782-2C32-0C43-B005-8796444C6E8C}" type="presParOf" srcId="{3D24BA21-135A-4AAF-96AE-F421E7C8A8A8}" destId="{DA610E13-04C3-4786-810E-B7B73A2030DD}" srcOrd="4" destOrd="0" presId="urn:microsoft.com/office/officeart/2018/2/layout/IconVerticalSolidList"/>
    <dgm:cxn modelId="{2CD99FB9-5204-5748-8750-59912E757C6D}" type="presParOf" srcId="{DA610E13-04C3-4786-810E-B7B73A2030DD}" destId="{146F9441-8FF5-424F-8E7E-82BD4823AFEB}" srcOrd="0" destOrd="0" presId="urn:microsoft.com/office/officeart/2018/2/layout/IconVerticalSolidList"/>
    <dgm:cxn modelId="{C4884805-51D8-184C-9FF2-91378EA3673D}" type="presParOf" srcId="{DA610E13-04C3-4786-810E-B7B73A2030DD}" destId="{DA1A9F84-0761-4FC3-A06B-7227CC581C79}" srcOrd="1" destOrd="0" presId="urn:microsoft.com/office/officeart/2018/2/layout/IconVerticalSolidList"/>
    <dgm:cxn modelId="{15D329F4-80AF-994C-A550-1DFD63921612}" type="presParOf" srcId="{DA610E13-04C3-4786-810E-B7B73A2030DD}" destId="{77FC8A31-B5BD-4DF1-A349-DD17B6C29752}" srcOrd="2" destOrd="0" presId="urn:microsoft.com/office/officeart/2018/2/layout/IconVerticalSolidList"/>
    <dgm:cxn modelId="{8CA87C64-DD5B-444C-9F13-706351CC6D03}" type="presParOf" srcId="{DA610E13-04C3-4786-810E-B7B73A2030DD}" destId="{55D0EFBC-6BDD-4050-8A80-309B9BDB67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23E87-CCEE-48DB-B2EC-63050B758F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AF038E-D346-4805-B6A1-A45E6D77ADD4}">
      <dgm:prSet/>
      <dgm:spPr/>
      <dgm:t>
        <a:bodyPr/>
        <a:lstStyle/>
        <a:p>
          <a:r>
            <a:rPr lang="en-US"/>
            <a:t>Collaborative, in partnership with the PR community</a:t>
          </a:r>
        </a:p>
      </dgm:t>
    </dgm:pt>
    <dgm:pt modelId="{D8F6B459-8A5C-4E37-AD47-3B900B65F5ED}" type="parTrans" cxnId="{FC303E10-1321-426C-8871-A800E9289C86}">
      <dgm:prSet/>
      <dgm:spPr/>
      <dgm:t>
        <a:bodyPr/>
        <a:lstStyle/>
        <a:p>
          <a:endParaRPr lang="en-US"/>
        </a:p>
      </dgm:t>
    </dgm:pt>
    <dgm:pt modelId="{7611E253-9F6F-4018-A280-6B1941942800}" type="sibTrans" cxnId="{FC303E10-1321-426C-8871-A800E9289C86}">
      <dgm:prSet/>
      <dgm:spPr/>
      <dgm:t>
        <a:bodyPr/>
        <a:lstStyle/>
        <a:p>
          <a:endParaRPr lang="en-US"/>
        </a:p>
      </dgm:t>
    </dgm:pt>
    <dgm:pt modelId="{77F50BEF-43CB-46A3-A7E1-4658436C2B2C}">
      <dgm:prSet/>
      <dgm:spPr/>
      <dgm:t>
        <a:bodyPr/>
        <a:lstStyle/>
        <a:p>
          <a:r>
            <a:rPr lang="en-US"/>
            <a:t>Civic, in partnership with PRVoices</a:t>
          </a:r>
        </a:p>
      </dgm:t>
    </dgm:pt>
    <dgm:pt modelId="{082C35E6-449B-4774-BA84-D7986BD1D1B3}" type="parTrans" cxnId="{87F611BC-3657-45B3-A555-C74333961E7C}">
      <dgm:prSet/>
      <dgm:spPr/>
      <dgm:t>
        <a:bodyPr/>
        <a:lstStyle/>
        <a:p>
          <a:endParaRPr lang="en-US"/>
        </a:p>
      </dgm:t>
    </dgm:pt>
    <dgm:pt modelId="{8700D22C-4EE4-49DF-9BA0-47D5E07B3BF4}" type="sibTrans" cxnId="{87F611BC-3657-45B3-A555-C74333961E7C}">
      <dgm:prSet/>
      <dgm:spPr/>
      <dgm:t>
        <a:bodyPr/>
        <a:lstStyle/>
        <a:p>
          <a:endParaRPr lang="en-US"/>
        </a:p>
      </dgm:t>
    </dgm:pt>
    <dgm:pt modelId="{12D72FAA-70B0-4C80-9A8C-6657279CC6EC}">
      <dgm:prSet/>
      <dgm:spPr/>
      <dgm:t>
        <a:bodyPr/>
        <a:lstStyle/>
        <a:p>
          <a:r>
            <a:rPr lang="en-US"/>
            <a:t>Identified 9 stakeholder categories</a:t>
          </a:r>
        </a:p>
      </dgm:t>
    </dgm:pt>
    <dgm:pt modelId="{C5CC9392-C3C5-4B9C-B188-3AC5561E774F}" type="parTrans" cxnId="{B3C02A87-3640-4814-8E14-259F643129E8}">
      <dgm:prSet/>
      <dgm:spPr/>
      <dgm:t>
        <a:bodyPr/>
        <a:lstStyle/>
        <a:p>
          <a:endParaRPr lang="en-US"/>
        </a:p>
      </dgm:t>
    </dgm:pt>
    <dgm:pt modelId="{5996D293-33A1-4F59-B612-C8CC0191B228}" type="sibTrans" cxnId="{B3C02A87-3640-4814-8E14-259F643129E8}">
      <dgm:prSet/>
      <dgm:spPr/>
      <dgm:t>
        <a:bodyPr/>
        <a:lstStyle/>
        <a:p>
          <a:endParaRPr lang="en-US"/>
        </a:p>
      </dgm:t>
    </dgm:pt>
    <dgm:pt modelId="{D13FE2BF-EA47-4B19-B5F0-06FA7F6FB54C}">
      <dgm:prSet/>
      <dgm:spPr/>
      <dgm:t>
        <a:bodyPr/>
        <a:lstStyle/>
        <a:p>
          <a:r>
            <a:rPr lang="en-US"/>
            <a:t>Post Doctoral Research Associates undertook 32 interviews</a:t>
          </a:r>
        </a:p>
      </dgm:t>
    </dgm:pt>
    <dgm:pt modelId="{D76A35DF-126A-4599-BE14-7BAAD35A63B3}" type="parTrans" cxnId="{AAAD53BD-EDAB-4C81-83EB-C69F75101BE7}">
      <dgm:prSet/>
      <dgm:spPr/>
      <dgm:t>
        <a:bodyPr/>
        <a:lstStyle/>
        <a:p>
          <a:endParaRPr lang="en-US"/>
        </a:p>
      </dgm:t>
    </dgm:pt>
    <dgm:pt modelId="{4170B513-3575-4F0B-A29E-B52DBD0ECD98}" type="sibTrans" cxnId="{AAAD53BD-EDAB-4C81-83EB-C69F75101BE7}">
      <dgm:prSet/>
      <dgm:spPr/>
      <dgm:t>
        <a:bodyPr/>
        <a:lstStyle/>
        <a:p>
          <a:endParaRPr lang="en-US"/>
        </a:p>
      </dgm:t>
    </dgm:pt>
    <dgm:pt modelId="{75092DF6-AA4F-43A2-9E9E-25E7C0E39F78}">
      <dgm:prSet/>
      <dgm:spPr/>
      <dgm:t>
        <a:bodyPr/>
        <a:lstStyle/>
        <a:p>
          <a:r>
            <a:rPr lang="en-US"/>
            <a:t>Interview findings were validated at a face-to-face workshop</a:t>
          </a:r>
        </a:p>
      </dgm:t>
    </dgm:pt>
    <dgm:pt modelId="{6A26B44F-B883-4B75-A762-83420645818A}" type="parTrans" cxnId="{46756624-6C7F-400B-B86A-E2F4E1647DC0}">
      <dgm:prSet/>
      <dgm:spPr/>
      <dgm:t>
        <a:bodyPr/>
        <a:lstStyle/>
        <a:p>
          <a:endParaRPr lang="en-US"/>
        </a:p>
      </dgm:t>
    </dgm:pt>
    <dgm:pt modelId="{F17A3FF3-4E7E-4DC7-8876-81848A9C80BF}" type="sibTrans" cxnId="{46756624-6C7F-400B-B86A-E2F4E1647DC0}">
      <dgm:prSet/>
      <dgm:spPr/>
      <dgm:t>
        <a:bodyPr/>
        <a:lstStyle/>
        <a:p>
          <a:endParaRPr lang="en-US"/>
        </a:p>
      </dgm:t>
    </dgm:pt>
    <dgm:pt modelId="{7911D530-5746-4204-B954-DAF700FA297B}">
      <dgm:prSet/>
      <dgm:spPr/>
      <dgm:t>
        <a:bodyPr/>
        <a:lstStyle/>
        <a:p>
          <a:r>
            <a:rPr lang="en-US"/>
            <a:t>Technical partners (Edina) provided a target technical plan and roadmap</a:t>
          </a:r>
        </a:p>
      </dgm:t>
    </dgm:pt>
    <dgm:pt modelId="{535D846A-589F-45CD-BDF0-405A7B5B36DF}" type="parTrans" cxnId="{D30A0A42-FA4F-484E-9605-4D99D6697966}">
      <dgm:prSet/>
      <dgm:spPr/>
      <dgm:t>
        <a:bodyPr/>
        <a:lstStyle/>
        <a:p>
          <a:endParaRPr lang="en-US"/>
        </a:p>
      </dgm:t>
    </dgm:pt>
    <dgm:pt modelId="{A5526750-2E5F-45F1-8D62-B34F09DD0294}" type="sibTrans" cxnId="{D30A0A42-FA4F-484E-9605-4D99D6697966}">
      <dgm:prSet/>
      <dgm:spPr/>
      <dgm:t>
        <a:bodyPr/>
        <a:lstStyle/>
        <a:p>
          <a:endParaRPr lang="en-US"/>
        </a:p>
      </dgm:t>
    </dgm:pt>
    <dgm:pt modelId="{8BDD1F7B-281F-488E-8CE9-70D5843F44EF}" type="pres">
      <dgm:prSet presAssocID="{98C23E87-CCEE-48DB-B2EC-63050B758FF5}" presName="root" presStyleCnt="0">
        <dgm:presLayoutVars>
          <dgm:dir/>
          <dgm:resizeHandles val="exact"/>
        </dgm:presLayoutVars>
      </dgm:prSet>
      <dgm:spPr/>
    </dgm:pt>
    <dgm:pt modelId="{886C3281-672E-432D-B2F8-43DA5E883CFB}" type="pres">
      <dgm:prSet presAssocID="{66AF038E-D346-4805-B6A1-A45E6D77ADD4}" presName="compNode" presStyleCnt="0"/>
      <dgm:spPr/>
    </dgm:pt>
    <dgm:pt modelId="{A06FE951-FBC3-4A68-A2B9-4087FCDE190D}" type="pres">
      <dgm:prSet presAssocID="{66AF038E-D346-4805-B6A1-A45E6D77ADD4}" presName="bgRect" presStyleLbl="bgShp" presStyleIdx="0" presStyleCnt="6"/>
      <dgm:spPr/>
    </dgm:pt>
    <dgm:pt modelId="{DFE327E7-866F-415C-94BB-5603222ED9BE}" type="pres">
      <dgm:prSet presAssocID="{66AF038E-D346-4805-B6A1-A45E6D77ADD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09A1A150-6357-4243-96A3-B5B0D3BBCE61}" type="pres">
      <dgm:prSet presAssocID="{66AF038E-D346-4805-B6A1-A45E6D77ADD4}" presName="spaceRect" presStyleCnt="0"/>
      <dgm:spPr/>
    </dgm:pt>
    <dgm:pt modelId="{29BCB87C-EFDB-4084-AEC9-1A2C853218EC}" type="pres">
      <dgm:prSet presAssocID="{66AF038E-D346-4805-B6A1-A45E6D77ADD4}" presName="parTx" presStyleLbl="revTx" presStyleIdx="0" presStyleCnt="6">
        <dgm:presLayoutVars>
          <dgm:chMax val="0"/>
          <dgm:chPref val="0"/>
        </dgm:presLayoutVars>
      </dgm:prSet>
      <dgm:spPr/>
    </dgm:pt>
    <dgm:pt modelId="{5F87A245-0CF3-4183-9169-60351D890E2F}" type="pres">
      <dgm:prSet presAssocID="{7611E253-9F6F-4018-A280-6B1941942800}" presName="sibTrans" presStyleCnt="0"/>
      <dgm:spPr/>
    </dgm:pt>
    <dgm:pt modelId="{E3B52FBD-50CC-4829-B279-A41E8F660800}" type="pres">
      <dgm:prSet presAssocID="{77F50BEF-43CB-46A3-A7E1-4658436C2B2C}" presName="compNode" presStyleCnt="0"/>
      <dgm:spPr/>
    </dgm:pt>
    <dgm:pt modelId="{33D76D6E-92AA-4EF2-860B-5DA7F6AFFA20}" type="pres">
      <dgm:prSet presAssocID="{77F50BEF-43CB-46A3-A7E1-4658436C2B2C}" presName="bgRect" presStyleLbl="bgShp" presStyleIdx="1" presStyleCnt="6"/>
      <dgm:spPr/>
    </dgm:pt>
    <dgm:pt modelId="{A546171B-ABA2-4E5A-9F02-E0ED51C5FFB4}" type="pres">
      <dgm:prSet presAssocID="{77F50BEF-43CB-46A3-A7E1-4658436C2B2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98039A3-BC77-49E9-A88B-1304F662549B}" type="pres">
      <dgm:prSet presAssocID="{77F50BEF-43CB-46A3-A7E1-4658436C2B2C}" presName="spaceRect" presStyleCnt="0"/>
      <dgm:spPr/>
    </dgm:pt>
    <dgm:pt modelId="{E0B0A8EB-48C8-4339-99FC-BBA7869685B9}" type="pres">
      <dgm:prSet presAssocID="{77F50BEF-43CB-46A3-A7E1-4658436C2B2C}" presName="parTx" presStyleLbl="revTx" presStyleIdx="1" presStyleCnt="6">
        <dgm:presLayoutVars>
          <dgm:chMax val="0"/>
          <dgm:chPref val="0"/>
        </dgm:presLayoutVars>
      </dgm:prSet>
      <dgm:spPr/>
    </dgm:pt>
    <dgm:pt modelId="{076F9D61-E276-4A69-B087-2AA58C200E0A}" type="pres">
      <dgm:prSet presAssocID="{8700D22C-4EE4-49DF-9BA0-47D5E07B3BF4}" presName="sibTrans" presStyleCnt="0"/>
      <dgm:spPr/>
    </dgm:pt>
    <dgm:pt modelId="{15CF9E50-9B0F-4E7E-A6D9-255C0D4FBB89}" type="pres">
      <dgm:prSet presAssocID="{12D72FAA-70B0-4C80-9A8C-6657279CC6EC}" presName="compNode" presStyleCnt="0"/>
      <dgm:spPr/>
    </dgm:pt>
    <dgm:pt modelId="{0A0BE60D-E0CC-4B45-AB34-B28CCDD3DEA2}" type="pres">
      <dgm:prSet presAssocID="{12D72FAA-70B0-4C80-9A8C-6657279CC6EC}" presName="bgRect" presStyleLbl="bgShp" presStyleIdx="2" presStyleCnt="6"/>
      <dgm:spPr/>
    </dgm:pt>
    <dgm:pt modelId="{19B7DCA9-317D-471F-824E-37E606F33284}" type="pres">
      <dgm:prSet presAssocID="{12D72FAA-70B0-4C80-9A8C-6657279CC6E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F2BF6B90-7C7D-4B07-958E-B27ABEA2704B}" type="pres">
      <dgm:prSet presAssocID="{12D72FAA-70B0-4C80-9A8C-6657279CC6EC}" presName="spaceRect" presStyleCnt="0"/>
      <dgm:spPr/>
    </dgm:pt>
    <dgm:pt modelId="{49B2BE5A-2ABE-4A23-94BF-8532CDF49067}" type="pres">
      <dgm:prSet presAssocID="{12D72FAA-70B0-4C80-9A8C-6657279CC6EC}" presName="parTx" presStyleLbl="revTx" presStyleIdx="2" presStyleCnt="6">
        <dgm:presLayoutVars>
          <dgm:chMax val="0"/>
          <dgm:chPref val="0"/>
        </dgm:presLayoutVars>
      </dgm:prSet>
      <dgm:spPr/>
    </dgm:pt>
    <dgm:pt modelId="{431C0003-FEF7-440F-AE0F-2AD032EB6983}" type="pres">
      <dgm:prSet presAssocID="{5996D293-33A1-4F59-B612-C8CC0191B228}" presName="sibTrans" presStyleCnt="0"/>
      <dgm:spPr/>
    </dgm:pt>
    <dgm:pt modelId="{F5AAFEC6-E124-4A33-9828-3AF1DEDE15DE}" type="pres">
      <dgm:prSet presAssocID="{D13FE2BF-EA47-4B19-B5F0-06FA7F6FB54C}" presName="compNode" presStyleCnt="0"/>
      <dgm:spPr/>
    </dgm:pt>
    <dgm:pt modelId="{C4DA3E12-F57A-4CEE-A523-63DD745D4367}" type="pres">
      <dgm:prSet presAssocID="{D13FE2BF-EA47-4B19-B5F0-06FA7F6FB54C}" presName="bgRect" presStyleLbl="bgShp" presStyleIdx="3" presStyleCnt="6"/>
      <dgm:spPr/>
    </dgm:pt>
    <dgm:pt modelId="{6662FF23-4723-4EF3-8E8B-2879B1518A27}" type="pres">
      <dgm:prSet presAssocID="{D13FE2BF-EA47-4B19-B5F0-06FA7F6FB54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16E7D3D-DFDD-47B2-8E98-323534091923}" type="pres">
      <dgm:prSet presAssocID="{D13FE2BF-EA47-4B19-B5F0-06FA7F6FB54C}" presName="spaceRect" presStyleCnt="0"/>
      <dgm:spPr/>
    </dgm:pt>
    <dgm:pt modelId="{41D56619-F415-4394-92A6-E7FC0610E27C}" type="pres">
      <dgm:prSet presAssocID="{D13FE2BF-EA47-4B19-B5F0-06FA7F6FB54C}" presName="parTx" presStyleLbl="revTx" presStyleIdx="3" presStyleCnt="6">
        <dgm:presLayoutVars>
          <dgm:chMax val="0"/>
          <dgm:chPref val="0"/>
        </dgm:presLayoutVars>
      </dgm:prSet>
      <dgm:spPr/>
    </dgm:pt>
    <dgm:pt modelId="{26ADB464-319A-4E66-921A-DD418F01BBDD}" type="pres">
      <dgm:prSet presAssocID="{4170B513-3575-4F0B-A29E-B52DBD0ECD98}" presName="sibTrans" presStyleCnt="0"/>
      <dgm:spPr/>
    </dgm:pt>
    <dgm:pt modelId="{2159079A-3B9A-471F-8DCE-090158F12D90}" type="pres">
      <dgm:prSet presAssocID="{75092DF6-AA4F-43A2-9E9E-25E7C0E39F78}" presName="compNode" presStyleCnt="0"/>
      <dgm:spPr/>
    </dgm:pt>
    <dgm:pt modelId="{E9DCAFB0-6F8A-46E8-B660-EDB24E29CF5B}" type="pres">
      <dgm:prSet presAssocID="{75092DF6-AA4F-43A2-9E9E-25E7C0E39F78}" presName="bgRect" presStyleLbl="bgShp" presStyleIdx="4" presStyleCnt="6"/>
      <dgm:spPr/>
    </dgm:pt>
    <dgm:pt modelId="{0536A44B-6C18-417B-8836-C784F57C574C}" type="pres">
      <dgm:prSet presAssocID="{75092DF6-AA4F-43A2-9E9E-25E7C0E39F7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DE044B24-E5A8-4D80-8F37-E9545E208DBA}" type="pres">
      <dgm:prSet presAssocID="{75092DF6-AA4F-43A2-9E9E-25E7C0E39F78}" presName="spaceRect" presStyleCnt="0"/>
      <dgm:spPr/>
    </dgm:pt>
    <dgm:pt modelId="{4D0152AD-0E2B-401F-BA1E-BDEBEC0E8682}" type="pres">
      <dgm:prSet presAssocID="{75092DF6-AA4F-43A2-9E9E-25E7C0E39F78}" presName="parTx" presStyleLbl="revTx" presStyleIdx="4" presStyleCnt="6">
        <dgm:presLayoutVars>
          <dgm:chMax val="0"/>
          <dgm:chPref val="0"/>
        </dgm:presLayoutVars>
      </dgm:prSet>
      <dgm:spPr/>
    </dgm:pt>
    <dgm:pt modelId="{E5406D24-8E0A-40AE-8D60-CB7172DFDF54}" type="pres">
      <dgm:prSet presAssocID="{F17A3FF3-4E7E-4DC7-8876-81848A9C80BF}" presName="sibTrans" presStyleCnt="0"/>
      <dgm:spPr/>
    </dgm:pt>
    <dgm:pt modelId="{4558EEAF-AADA-4841-BF28-797D5980B1A2}" type="pres">
      <dgm:prSet presAssocID="{7911D530-5746-4204-B954-DAF700FA297B}" presName="compNode" presStyleCnt="0"/>
      <dgm:spPr/>
    </dgm:pt>
    <dgm:pt modelId="{A0AF1517-CA9D-48D7-8230-F8C39641DFDA}" type="pres">
      <dgm:prSet presAssocID="{7911D530-5746-4204-B954-DAF700FA297B}" presName="bgRect" presStyleLbl="bgShp" presStyleIdx="5" presStyleCnt="6"/>
      <dgm:spPr/>
    </dgm:pt>
    <dgm:pt modelId="{A16C7924-9AC9-44A7-8562-EDEC9472FBB8}" type="pres">
      <dgm:prSet presAssocID="{7911D530-5746-4204-B954-DAF700FA297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cket"/>
        </a:ext>
      </dgm:extLst>
    </dgm:pt>
    <dgm:pt modelId="{CA439D17-F5BD-4474-8857-B97BA314424E}" type="pres">
      <dgm:prSet presAssocID="{7911D530-5746-4204-B954-DAF700FA297B}" presName="spaceRect" presStyleCnt="0"/>
      <dgm:spPr/>
    </dgm:pt>
    <dgm:pt modelId="{726D9DD9-6625-4738-B792-7F6FBDB9D205}" type="pres">
      <dgm:prSet presAssocID="{7911D530-5746-4204-B954-DAF700FA297B}" presName="parTx" presStyleLbl="revTx" presStyleIdx="5" presStyleCnt="6">
        <dgm:presLayoutVars>
          <dgm:chMax val="0"/>
          <dgm:chPref val="0"/>
        </dgm:presLayoutVars>
      </dgm:prSet>
      <dgm:spPr/>
    </dgm:pt>
  </dgm:ptLst>
  <dgm:cxnLst>
    <dgm:cxn modelId="{FC303E10-1321-426C-8871-A800E9289C86}" srcId="{98C23E87-CCEE-48DB-B2EC-63050B758FF5}" destId="{66AF038E-D346-4805-B6A1-A45E6D77ADD4}" srcOrd="0" destOrd="0" parTransId="{D8F6B459-8A5C-4E37-AD47-3B900B65F5ED}" sibTransId="{7611E253-9F6F-4018-A280-6B1941942800}"/>
    <dgm:cxn modelId="{46756624-6C7F-400B-B86A-E2F4E1647DC0}" srcId="{98C23E87-CCEE-48DB-B2EC-63050B758FF5}" destId="{75092DF6-AA4F-43A2-9E9E-25E7C0E39F78}" srcOrd="4" destOrd="0" parTransId="{6A26B44F-B883-4B75-A762-83420645818A}" sibTransId="{F17A3FF3-4E7E-4DC7-8876-81848A9C80BF}"/>
    <dgm:cxn modelId="{686C7E2A-A194-4874-8E8A-B65E7FC832E0}" type="presOf" srcId="{12D72FAA-70B0-4C80-9A8C-6657279CC6EC}" destId="{49B2BE5A-2ABE-4A23-94BF-8532CDF49067}" srcOrd="0" destOrd="0" presId="urn:microsoft.com/office/officeart/2018/2/layout/IconVerticalSolidList"/>
    <dgm:cxn modelId="{D30A0A42-FA4F-484E-9605-4D99D6697966}" srcId="{98C23E87-CCEE-48DB-B2EC-63050B758FF5}" destId="{7911D530-5746-4204-B954-DAF700FA297B}" srcOrd="5" destOrd="0" parTransId="{535D846A-589F-45CD-BDF0-405A7B5B36DF}" sibTransId="{A5526750-2E5F-45F1-8D62-B34F09DD0294}"/>
    <dgm:cxn modelId="{F0215F57-C3EE-46C3-91AF-3D7340127379}" type="presOf" srcId="{66AF038E-D346-4805-B6A1-A45E6D77ADD4}" destId="{29BCB87C-EFDB-4084-AEC9-1A2C853218EC}" srcOrd="0" destOrd="0" presId="urn:microsoft.com/office/officeart/2018/2/layout/IconVerticalSolidList"/>
    <dgm:cxn modelId="{7C538C64-05EB-4478-BD64-A4FFE66B0883}" type="presOf" srcId="{75092DF6-AA4F-43A2-9E9E-25E7C0E39F78}" destId="{4D0152AD-0E2B-401F-BA1E-BDEBEC0E8682}" srcOrd="0" destOrd="0" presId="urn:microsoft.com/office/officeart/2018/2/layout/IconVerticalSolidList"/>
    <dgm:cxn modelId="{B3C02A87-3640-4814-8E14-259F643129E8}" srcId="{98C23E87-CCEE-48DB-B2EC-63050B758FF5}" destId="{12D72FAA-70B0-4C80-9A8C-6657279CC6EC}" srcOrd="2" destOrd="0" parTransId="{C5CC9392-C3C5-4B9C-B188-3AC5561E774F}" sibTransId="{5996D293-33A1-4F59-B612-C8CC0191B228}"/>
    <dgm:cxn modelId="{87F611BC-3657-45B3-A555-C74333961E7C}" srcId="{98C23E87-CCEE-48DB-B2EC-63050B758FF5}" destId="{77F50BEF-43CB-46A3-A7E1-4658436C2B2C}" srcOrd="1" destOrd="0" parTransId="{082C35E6-449B-4774-BA84-D7986BD1D1B3}" sibTransId="{8700D22C-4EE4-49DF-9BA0-47D5E07B3BF4}"/>
    <dgm:cxn modelId="{AAAD53BD-EDAB-4C81-83EB-C69F75101BE7}" srcId="{98C23E87-CCEE-48DB-B2EC-63050B758FF5}" destId="{D13FE2BF-EA47-4B19-B5F0-06FA7F6FB54C}" srcOrd="3" destOrd="0" parTransId="{D76A35DF-126A-4599-BE14-7BAAD35A63B3}" sibTransId="{4170B513-3575-4F0B-A29E-B52DBD0ECD98}"/>
    <dgm:cxn modelId="{00416ACB-3529-4344-A5D4-0DE93110E5EF}" type="presOf" srcId="{98C23E87-CCEE-48DB-B2EC-63050B758FF5}" destId="{8BDD1F7B-281F-488E-8CE9-70D5843F44EF}" srcOrd="0" destOrd="0" presId="urn:microsoft.com/office/officeart/2018/2/layout/IconVerticalSolidList"/>
    <dgm:cxn modelId="{1D9F93D7-A28D-471F-A3CD-A58799A3DA91}" type="presOf" srcId="{D13FE2BF-EA47-4B19-B5F0-06FA7F6FB54C}" destId="{41D56619-F415-4394-92A6-E7FC0610E27C}" srcOrd="0" destOrd="0" presId="urn:microsoft.com/office/officeart/2018/2/layout/IconVerticalSolidList"/>
    <dgm:cxn modelId="{76A598E2-0821-40BD-9A56-007491F3F00D}" type="presOf" srcId="{7911D530-5746-4204-B954-DAF700FA297B}" destId="{726D9DD9-6625-4738-B792-7F6FBDB9D205}" srcOrd="0" destOrd="0" presId="urn:microsoft.com/office/officeart/2018/2/layout/IconVerticalSolidList"/>
    <dgm:cxn modelId="{3A21F6F3-1F44-4804-A692-B3E83B95E152}" type="presOf" srcId="{77F50BEF-43CB-46A3-A7E1-4658436C2B2C}" destId="{E0B0A8EB-48C8-4339-99FC-BBA7869685B9}" srcOrd="0" destOrd="0" presId="urn:microsoft.com/office/officeart/2018/2/layout/IconVerticalSolidList"/>
    <dgm:cxn modelId="{396A46CC-9F4D-419A-934C-0357F3044EAA}" type="presParOf" srcId="{8BDD1F7B-281F-488E-8CE9-70D5843F44EF}" destId="{886C3281-672E-432D-B2F8-43DA5E883CFB}" srcOrd="0" destOrd="0" presId="urn:microsoft.com/office/officeart/2018/2/layout/IconVerticalSolidList"/>
    <dgm:cxn modelId="{A7F1531D-A869-4D47-A560-5195E80C1803}" type="presParOf" srcId="{886C3281-672E-432D-B2F8-43DA5E883CFB}" destId="{A06FE951-FBC3-4A68-A2B9-4087FCDE190D}" srcOrd="0" destOrd="0" presId="urn:microsoft.com/office/officeart/2018/2/layout/IconVerticalSolidList"/>
    <dgm:cxn modelId="{63796DE4-6E95-43AD-A94B-C530992370BB}" type="presParOf" srcId="{886C3281-672E-432D-B2F8-43DA5E883CFB}" destId="{DFE327E7-866F-415C-94BB-5603222ED9BE}" srcOrd="1" destOrd="0" presId="urn:microsoft.com/office/officeart/2018/2/layout/IconVerticalSolidList"/>
    <dgm:cxn modelId="{52C4DDA8-896B-44C2-8D06-3E5B0C4B4AF3}" type="presParOf" srcId="{886C3281-672E-432D-B2F8-43DA5E883CFB}" destId="{09A1A150-6357-4243-96A3-B5B0D3BBCE61}" srcOrd="2" destOrd="0" presId="urn:microsoft.com/office/officeart/2018/2/layout/IconVerticalSolidList"/>
    <dgm:cxn modelId="{9BE16C1B-923B-4B78-91EB-ACF2AC419F8D}" type="presParOf" srcId="{886C3281-672E-432D-B2F8-43DA5E883CFB}" destId="{29BCB87C-EFDB-4084-AEC9-1A2C853218EC}" srcOrd="3" destOrd="0" presId="urn:microsoft.com/office/officeart/2018/2/layout/IconVerticalSolidList"/>
    <dgm:cxn modelId="{594ACDA4-7858-4B79-BBA8-1436D35C3F26}" type="presParOf" srcId="{8BDD1F7B-281F-488E-8CE9-70D5843F44EF}" destId="{5F87A245-0CF3-4183-9169-60351D890E2F}" srcOrd="1" destOrd="0" presId="urn:microsoft.com/office/officeart/2018/2/layout/IconVerticalSolidList"/>
    <dgm:cxn modelId="{FDAEB789-FE43-427F-8B19-AEDEBD2DA7BE}" type="presParOf" srcId="{8BDD1F7B-281F-488E-8CE9-70D5843F44EF}" destId="{E3B52FBD-50CC-4829-B279-A41E8F660800}" srcOrd="2" destOrd="0" presId="urn:microsoft.com/office/officeart/2018/2/layout/IconVerticalSolidList"/>
    <dgm:cxn modelId="{910B2F97-9292-43BC-98AA-5C66A0946074}" type="presParOf" srcId="{E3B52FBD-50CC-4829-B279-A41E8F660800}" destId="{33D76D6E-92AA-4EF2-860B-5DA7F6AFFA20}" srcOrd="0" destOrd="0" presId="urn:microsoft.com/office/officeart/2018/2/layout/IconVerticalSolidList"/>
    <dgm:cxn modelId="{D88873BC-F0F0-42A8-8B50-E86F1CB629F8}" type="presParOf" srcId="{E3B52FBD-50CC-4829-B279-A41E8F660800}" destId="{A546171B-ABA2-4E5A-9F02-E0ED51C5FFB4}" srcOrd="1" destOrd="0" presId="urn:microsoft.com/office/officeart/2018/2/layout/IconVerticalSolidList"/>
    <dgm:cxn modelId="{55399CA9-2E28-47EC-8F98-F102CF8828A6}" type="presParOf" srcId="{E3B52FBD-50CC-4829-B279-A41E8F660800}" destId="{F98039A3-BC77-49E9-A88B-1304F662549B}" srcOrd="2" destOrd="0" presId="urn:microsoft.com/office/officeart/2018/2/layout/IconVerticalSolidList"/>
    <dgm:cxn modelId="{4B836187-7AF6-45D5-94A1-4BBC1F9FDCDC}" type="presParOf" srcId="{E3B52FBD-50CC-4829-B279-A41E8F660800}" destId="{E0B0A8EB-48C8-4339-99FC-BBA7869685B9}" srcOrd="3" destOrd="0" presId="urn:microsoft.com/office/officeart/2018/2/layout/IconVerticalSolidList"/>
    <dgm:cxn modelId="{A25B790A-5B62-49B8-8CCC-41A7222A2CAB}" type="presParOf" srcId="{8BDD1F7B-281F-488E-8CE9-70D5843F44EF}" destId="{076F9D61-E276-4A69-B087-2AA58C200E0A}" srcOrd="3" destOrd="0" presId="urn:microsoft.com/office/officeart/2018/2/layout/IconVerticalSolidList"/>
    <dgm:cxn modelId="{1562CCCE-2045-4BF9-AAF1-F2D9EEE12377}" type="presParOf" srcId="{8BDD1F7B-281F-488E-8CE9-70D5843F44EF}" destId="{15CF9E50-9B0F-4E7E-A6D9-255C0D4FBB89}" srcOrd="4" destOrd="0" presId="urn:microsoft.com/office/officeart/2018/2/layout/IconVerticalSolidList"/>
    <dgm:cxn modelId="{DF229E13-9016-44D3-A4C8-02AD1A6B4461}" type="presParOf" srcId="{15CF9E50-9B0F-4E7E-A6D9-255C0D4FBB89}" destId="{0A0BE60D-E0CC-4B45-AB34-B28CCDD3DEA2}" srcOrd="0" destOrd="0" presId="urn:microsoft.com/office/officeart/2018/2/layout/IconVerticalSolidList"/>
    <dgm:cxn modelId="{F2281593-5F7F-4FAF-86B1-1AC224EA629D}" type="presParOf" srcId="{15CF9E50-9B0F-4E7E-A6D9-255C0D4FBB89}" destId="{19B7DCA9-317D-471F-824E-37E606F33284}" srcOrd="1" destOrd="0" presId="urn:microsoft.com/office/officeart/2018/2/layout/IconVerticalSolidList"/>
    <dgm:cxn modelId="{596C9B78-F009-40AE-AD74-AF2D3471EBF2}" type="presParOf" srcId="{15CF9E50-9B0F-4E7E-A6D9-255C0D4FBB89}" destId="{F2BF6B90-7C7D-4B07-958E-B27ABEA2704B}" srcOrd="2" destOrd="0" presId="urn:microsoft.com/office/officeart/2018/2/layout/IconVerticalSolidList"/>
    <dgm:cxn modelId="{824A988F-A438-40F7-B3C0-5101E95DB833}" type="presParOf" srcId="{15CF9E50-9B0F-4E7E-A6D9-255C0D4FBB89}" destId="{49B2BE5A-2ABE-4A23-94BF-8532CDF49067}" srcOrd="3" destOrd="0" presId="urn:microsoft.com/office/officeart/2018/2/layout/IconVerticalSolidList"/>
    <dgm:cxn modelId="{DC53CC04-0E75-4579-BFBF-0BF2A06BD22F}" type="presParOf" srcId="{8BDD1F7B-281F-488E-8CE9-70D5843F44EF}" destId="{431C0003-FEF7-440F-AE0F-2AD032EB6983}" srcOrd="5" destOrd="0" presId="urn:microsoft.com/office/officeart/2018/2/layout/IconVerticalSolidList"/>
    <dgm:cxn modelId="{B4CC6AC4-9C8D-4173-97BB-D465ED941252}" type="presParOf" srcId="{8BDD1F7B-281F-488E-8CE9-70D5843F44EF}" destId="{F5AAFEC6-E124-4A33-9828-3AF1DEDE15DE}" srcOrd="6" destOrd="0" presId="urn:microsoft.com/office/officeart/2018/2/layout/IconVerticalSolidList"/>
    <dgm:cxn modelId="{530B7177-C8AA-4AD6-9C1C-6270814CE6D2}" type="presParOf" srcId="{F5AAFEC6-E124-4A33-9828-3AF1DEDE15DE}" destId="{C4DA3E12-F57A-4CEE-A523-63DD745D4367}" srcOrd="0" destOrd="0" presId="urn:microsoft.com/office/officeart/2018/2/layout/IconVerticalSolidList"/>
    <dgm:cxn modelId="{DEAC2ACE-20E2-431E-A99E-E770F484BB8A}" type="presParOf" srcId="{F5AAFEC6-E124-4A33-9828-3AF1DEDE15DE}" destId="{6662FF23-4723-4EF3-8E8B-2879B1518A27}" srcOrd="1" destOrd="0" presId="urn:microsoft.com/office/officeart/2018/2/layout/IconVerticalSolidList"/>
    <dgm:cxn modelId="{CA6D3EFF-01C5-4F79-B266-2D70C2F177CE}" type="presParOf" srcId="{F5AAFEC6-E124-4A33-9828-3AF1DEDE15DE}" destId="{A16E7D3D-DFDD-47B2-8E98-323534091923}" srcOrd="2" destOrd="0" presId="urn:microsoft.com/office/officeart/2018/2/layout/IconVerticalSolidList"/>
    <dgm:cxn modelId="{DFFDF0D4-B9F5-4528-A2E2-745779FE775F}" type="presParOf" srcId="{F5AAFEC6-E124-4A33-9828-3AF1DEDE15DE}" destId="{41D56619-F415-4394-92A6-E7FC0610E27C}" srcOrd="3" destOrd="0" presId="urn:microsoft.com/office/officeart/2018/2/layout/IconVerticalSolidList"/>
    <dgm:cxn modelId="{8A7514B6-0F87-409C-935F-34E65BDC5FE4}" type="presParOf" srcId="{8BDD1F7B-281F-488E-8CE9-70D5843F44EF}" destId="{26ADB464-319A-4E66-921A-DD418F01BBDD}" srcOrd="7" destOrd="0" presId="urn:microsoft.com/office/officeart/2018/2/layout/IconVerticalSolidList"/>
    <dgm:cxn modelId="{35CF4201-BC0A-4A9E-9B33-660EEA6B7961}" type="presParOf" srcId="{8BDD1F7B-281F-488E-8CE9-70D5843F44EF}" destId="{2159079A-3B9A-471F-8DCE-090158F12D90}" srcOrd="8" destOrd="0" presId="urn:microsoft.com/office/officeart/2018/2/layout/IconVerticalSolidList"/>
    <dgm:cxn modelId="{5AFB5499-E778-4912-B311-50D6564B4842}" type="presParOf" srcId="{2159079A-3B9A-471F-8DCE-090158F12D90}" destId="{E9DCAFB0-6F8A-46E8-B660-EDB24E29CF5B}" srcOrd="0" destOrd="0" presId="urn:microsoft.com/office/officeart/2018/2/layout/IconVerticalSolidList"/>
    <dgm:cxn modelId="{EB0948DB-79D5-4680-8FC1-9F73D41CC2CF}" type="presParOf" srcId="{2159079A-3B9A-471F-8DCE-090158F12D90}" destId="{0536A44B-6C18-417B-8836-C784F57C574C}" srcOrd="1" destOrd="0" presId="urn:microsoft.com/office/officeart/2018/2/layout/IconVerticalSolidList"/>
    <dgm:cxn modelId="{5F8C6DD4-E281-408C-9EC6-DD7C9B6DA041}" type="presParOf" srcId="{2159079A-3B9A-471F-8DCE-090158F12D90}" destId="{DE044B24-E5A8-4D80-8F37-E9545E208DBA}" srcOrd="2" destOrd="0" presId="urn:microsoft.com/office/officeart/2018/2/layout/IconVerticalSolidList"/>
    <dgm:cxn modelId="{8FF1137C-B71F-4A88-AE35-9788B99855DC}" type="presParOf" srcId="{2159079A-3B9A-471F-8DCE-090158F12D90}" destId="{4D0152AD-0E2B-401F-BA1E-BDEBEC0E8682}" srcOrd="3" destOrd="0" presId="urn:microsoft.com/office/officeart/2018/2/layout/IconVerticalSolidList"/>
    <dgm:cxn modelId="{6694F30E-D0C3-4C26-9DF2-163CF096A6EA}" type="presParOf" srcId="{8BDD1F7B-281F-488E-8CE9-70D5843F44EF}" destId="{E5406D24-8E0A-40AE-8D60-CB7172DFDF54}" srcOrd="9" destOrd="0" presId="urn:microsoft.com/office/officeart/2018/2/layout/IconVerticalSolidList"/>
    <dgm:cxn modelId="{B5EFA641-2446-4DCF-832E-02AEE07213B5}" type="presParOf" srcId="{8BDD1F7B-281F-488E-8CE9-70D5843F44EF}" destId="{4558EEAF-AADA-4841-BF28-797D5980B1A2}" srcOrd="10" destOrd="0" presId="urn:microsoft.com/office/officeart/2018/2/layout/IconVerticalSolidList"/>
    <dgm:cxn modelId="{F6BACFB4-3B2A-48A7-97CA-C4D3F504A6B7}" type="presParOf" srcId="{4558EEAF-AADA-4841-BF28-797D5980B1A2}" destId="{A0AF1517-CA9D-48D7-8230-F8C39641DFDA}" srcOrd="0" destOrd="0" presId="urn:microsoft.com/office/officeart/2018/2/layout/IconVerticalSolidList"/>
    <dgm:cxn modelId="{0C66F5AD-B965-4A04-93A1-E85F6A324C66}" type="presParOf" srcId="{4558EEAF-AADA-4841-BF28-797D5980B1A2}" destId="{A16C7924-9AC9-44A7-8562-EDEC9472FBB8}" srcOrd="1" destOrd="0" presId="urn:microsoft.com/office/officeart/2018/2/layout/IconVerticalSolidList"/>
    <dgm:cxn modelId="{5EDE31D1-F210-486F-AB0F-AA0ED1CECDDC}" type="presParOf" srcId="{4558EEAF-AADA-4841-BF28-797D5980B1A2}" destId="{CA439D17-F5BD-4474-8857-B97BA314424E}" srcOrd="2" destOrd="0" presId="urn:microsoft.com/office/officeart/2018/2/layout/IconVerticalSolidList"/>
    <dgm:cxn modelId="{C8FA2B73-949A-4F54-A570-488154F9295A}" type="presParOf" srcId="{4558EEAF-AADA-4841-BF28-797D5980B1A2}" destId="{726D9DD9-6625-4738-B792-7F6FBDB9D2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20258-737A-1741-89A0-19CC2195ECC1}"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961B62D1-3641-E745-954A-E4D9E8EC1BDC}">
      <dgm:prSet phldrT="[Text]"/>
      <dgm:spPr/>
      <dgm:t>
        <a:bodyPr/>
        <a:lstStyle/>
        <a:p>
          <a:r>
            <a:rPr lang="en-GB" dirty="0"/>
            <a:t>Blog post (about the work)</a:t>
          </a:r>
        </a:p>
      </dgm:t>
    </dgm:pt>
    <dgm:pt modelId="{352DC257-FE98-9E41-ACF9-0E2EFE9900CB}" type="parTrans" cxnId="{E7988980-BF07-AC45-86FF-8985F347FF94}">
      <dgm:prSet/>
      <dgm:spPr/>
      <dgm:t>
        <a:bodyPr/>
        <a:lstStyle/>
        <a:p>
          <a:endParaRPr lang="en-GB"/>
        </a:p>
      </dgm:t>
    </dgm:pt>
    <dgm:pt modelId="{5EF18329-EB9C-7D48-B48F-DACF5F783521}" type="sibTrans" cxnId="{E7988980-BF07-AC45-86FF-8985F347FF94}">
      <dgm:prSet/>
      <dgm:spPr/>
      <dgm:t>
        <a:bodyPr/>
        <a:lstStyle/>
        <a:p>
          <a:endParaRPr lang="en-GB"/>
        </a:p>
      </dgm:t>
    </dgm:pt>
    <dgm:pt modelId="{AB8E88BD-CBC7-A244-A8AF-52847F8E826C}">
      <dgm:prSet phldrT="[Text]"/>
      <dgm:spPr/>
      <dgm:t>
        <a:bodyPr/>
        <a:lstStyle/>
        <a:p>
          <a:r>
            <a:rPr lang="en-GB" dirty="0"/>
            <a:t>Theatre performance</a:t>
          </a:r>
        </a:p>
      </dgm:t>
    </dgm:pt>
    <dgm:pt modelId="{563CF2A8-D718-E34A-8780-97401A11B40D}" type="parTrans" cxnId="{7B09938F-75F6-4D46-A37F-A68924357A59}">
      <dgm:prSet/>
      <dgm:spPr/>
      <dgm:t>
        <a:bodyPr/>
        <a:lstStyle/>
        <a:p>
          <a:endParaRPr lang="en-GB"/>
        </a:p>
      </dgm:t>
    </dgm:pt>
    <dgm:pt modelId="{A8ED7E07-A77B-5143-8317-99A0E5008928}" type="sibTrans" cxnId="{7B09938F-75F6-4D46-A37F-A68924357A59}">
      <dgm:prSet/>
      <dgm:spPr/>
      <dgm:t>
        <a:bodyPr/>
        <a:lstStyle/>
        <a:p>
          <a:endParaRPr lang="en-GB"/>
        </a:p>
      </dgm:t>
    </dgm:pt>
    <dgm:pt modelId="{3A872B04-B1D7-C74F-9082-DAA38F0C4D6F}">
      <dgm:prSet phldrT="[Text]"/>
      <dgm:spPr/>
      <dgm:t>
        <a:bodyPr/>
        <a:lstStyle/>
        <a:p>
          <a:r>
            <a:rPr lang="en-GB" dirty="0"/>
            <a:t>Photo essay</a:t>
          </a:r>
        </a:p>
      </dgm:t>
    </dgm:pt>
    <dgm:pt modelId="{6685C0C1-2FEE-9340-A60D-12BD40014AB9}" type="parTrans" cxnId="{8C2888D2-8770-1B43-A9EF-1FE88D64D380}">
      <dgm:prSet/>
      <dgm:spPr/>
      <dgm:t>
        <a:bodyPr/>
        <a:lstStyle/>
        <a:p>
          <a:endParaRPr lang="en-GB"/>
        </a:p>
      </dgm:t>
    </dgm:pt>
    <dgm:pt modelId="{FF32A875-A812-814E-8207-577124C25CC8}" type="sibTrans" cxnId="{8C2888D2-8770-1B43-A9EF-1FE88D64D380}">
      <dgm:prSet/>
      <dgm:spPr/>
      <dgm:t>
        <a:bodyPr/>
        <a:lstStyle/>
        <a:p>
          <a:endParaRPr lang="en-GB"/>
        </a:p>
      </dgm:t>
    </dgm:pt>
    <dgm:pt modelId="{0DCC1C63-E527-BE46-AFB2-FADCD211061E}">
      <dgm:prSet phldrT="[Text]"/>
      <dgm:spPr/>
      <dgm:t>
        <a:bodyPr/>
        <a:lstStyle/>
        <a:p>
          <a:r>
            <a:rPr lang="en-GB" dirty="0"/>
            <a:t>Video from film archive</a:t>
          </a:r>
        </a:p>
      </dgm:t>
    </dgm:pt>
    <dgm:pt modelId="{DC7E19D0-70D6-FF40-9DE1-2E4A4E93619F}" type="parTrans" cxnId="{195FACC8-3D00-5446-A4EE-081B7CB2E4AD}">
      <dgm:prSet/>
      <dgm:spPr/>
      <dgm:t>
        <a:bodyPr/>
        <a:lstStyle/>
        <a:p>
          <a:endParaRPr lang="en-GB"/>
        </a:p>
      </dgm:t>
    </dgm:pt>
    <dgm:pt modelId="{AE4910E4-A35B-3143-A46E-DA507064A4A2}" type="sibTrans" cxnId="{195FACC8-3D00-5446-A4EE-081B7CB2E4AD}">
      <dgm:prSet/>
      <dgm:spPr/>
      <dgm:t>
        <a:bodyPr/>
        <a:lstStyle/>
        <a:p>
          <a:endParaRPr lang="en-GB"/>
        </a:p>
      </dgm:t>
    </dgm:pt>
    <dgm:pt modelId="{64D0F011-5DED-1842-8946-874A5A2FA47A}">
      <dgm:prSet phldrT="[Text]"/>
      <dgm:spPr/>
      <dgm:t>
        <a:bodyPr/>
        <a:lstStyle/>
        <a:p>
          <a:r>
            <a:rPr lang="en-GB" dirty="0"/>
            <a:t>Website</a:t>
          </a:r>
        </a:p>
      </dgm:t>
    </dgm:pt>
    <dgm:pt modelId="{2FF78529-0004-7C47-A884-0D44EFE6A313}" type="parTrans" cxnId="{DD5B2F02-3255-5341-B594-0BB2AFE09D30}">
      <dgm:prSet/>
      <dgm:spPr/>
      <dgm:t>
        <a:bodyPr/>
        <a:lstStyle/>
        <a:p>
          <a:endParaRPr lang="en-GB"/>
        </a:p>
      </dgm:t>
    </dgm:pt>
    <dgm:pt modelId="{FE277363-87F3-5642-8492-868CEA916105}" type="sibTrans" cxnId="{DD5B2F02-3255-5341-B594-0BB2AFE09D30}">
      <dgm:prSet/>
      <dgm:spPr/>
      <dgm:t>
        <a:bodyPr/>
        <a:lstStyle/>
        <a:p>
          <a:endParaRPr lang="en-GB"/>
        </a:p>
      </dgm:t>
    </dgm:pt>
    <dgm:pt modelId="{1FB747CD-94C1-B34C-88FF-8D05DD5BB57B}">
      <dgm:prSet/>
      <dgm:spPr/>
      <dgm:t>
        <a:bodyPr/>
        <a:lstStyle/>
        <a:p>
          <a:r>
            <a:rPr lang="en-GB" dirty="0"/>
            <a:t>Display (about the project)</a:t>
          </a:r>
        </a:p>
      </dgm:t>
    </dgm:pt>
    <dgm:pt modelId="{D0D703AE-EF4A-0E43-856A-722170C0FA3C}" type="parTrans" cxnId="{FD885437-9DBA-7A4B-B3EA-70785A9B43EA}">
      <dgm:prSet/>
      <dgm:spPr/>
      <dgm:t>
        <a:bodyPr/>
        <a:lstStyle/>
        <a:p>
          <a:endParaRPr lang="en-GB"/>
        </a:p>
      </dgm:t>
    </dgm:pt>
    <dgm:pt modelId="{119FFA49-EBEF-3D4A-B258-41BC52EE520E}" type="sibTrans" cxnId="{FD885437-9DBA-7A4B-B3EA-70785A9B43EA}">
      <dgm:prSet/>
      <dgm:spPr/>
      <dgm:t>
        <a:bodyPr/>
        <a:lstStyle/>
        <a:p>
          <a:endParaRPr lang="en-GB"/>
        </a:p>
      </dgm:t>
    </dgm:pt>
    <dgm:pt modelId="{20F1A5D7-4ABD-784A-B17F-D3B7A8383C12}">
      <dgm:prSet/>
      <dgm:spPr/>
      <dgm:t>
        <a:bodyPr/>
        <a:lstStyle/>
        <a:p>
          <a:r>
            <a:rPr lang="en-GB" dirty="0"/>
            <a:t>Bricks (physical objects)</a:t>
          </a:r>
        </a:p>
      </dgm:t>
    </dgm:pt>
    <dgm:pt modelId="{6D66625B-9AE9-8443-9204-7D10BA1817F4}" type="parTrans" cxnId="{99DBBA27-3FCC-E54D-B200-F720770181B5}">
      <dgm:prSet/>
      <dgm:spPr/>
      <dgm:t>
        <a:bodyPr/>
        <a:lstStyle/>
        <a:p>
          <a:endParaRPr lang="en-GB"/>
        </a:p>
      </dgm:t>
    </dgm:pt>
    <dgm:pt modelId="{83367BBF-8ECE-C843-8F0E-8243950EBB6B}" type="sibTrans" cxnId="{99DBBA27-3FCC-E54D-B200-F720770181B5}">
      <dgm:prSet/>
      <dgm:spPr/>
      <dgm:t>
        <a:bodyPr/>
        <a:lstStyle/>
        <a:p>
          <a:endParaRPr lang="en-GB"/>
        </a:p>
      </dgm:t>
    </dgm:pt>
    <dgm:pt modelId="{E69E9EE5-612B-BC46-8B2B-53E84DD2C6F8}">
      <dgm:prSet/>
      <dgm:spPr/>
      <dgm:t>
        <a:bodyPr/>
        <a:lstStyle/>
        <a:p>
          <a:r>
            <a:rPr lang="en-GB" dirty="0"/>
            <a:t>Workshop</a:t>
          </a:r>
        </a:p>
      </dgm:t>
    </dgm:pt>
    <dgm:pt modelId="{832A402C-46B9-424E-9B81-86307796472B}" type="parTrans" cxnId="{81A0DF46-9ED7-334B-89A7-0BBA6A9D73C4}">
      <dgm:prSet/>
      <dgm:spPr/>
      <dgm:t>
        <a:bodyPr/>
        <a:lstStyle/>
        <a:p>
          <a:endParaRPr lang="en-GB"/>
        </a:p>
      </dgm:t>
    </dgm:pt>
    <dgm:pt modelId="{BD2A87CB-1CFC-7343-926F-6E1ED165AE15}" type="sibTrans" cxnId="{81A0DF46-9ED7-334B-89A7-0BBA6A9D73C4}">
      <dgm:prSet/>
      <dgm:spPr/>
      <dgm:t>
        <a:bodyPr/>
        <a:lstStyle/>
        <a:p>
          <a:endParaRPr lang="en-GB"/>
        </a:p>
      </dgm:t>
    </dgm:pt>
    <dgm:pt modelId="{3A790F01-4005-3F48-9CFD-6BC6BA5E64E3}" type="pres">
      <dgm:prSet presAssocID="{54C20258-737A-1741-89A0-19CC2195ECC1}" presName="cycle" presStyleCnt="0">
        <dgm:presLayoutVars>
          <dgm:dir/>
          <dgm:resizeHandles val="exact"/>
        </dgm:presLayoutVars>
      </dgm:prSet>
      <dgm:spPr/>
    </dgm:pt>
    <dgm:pt modelId="{1A2C6864-17C9-5544-8980-85816983F5A5}" type="pres">
      <dgm:prSet presAssocID="{961B62D1-3641-E745-954A-E4D9E8EC1BDC}" presName="node" presStyleLbl="node1" presStyleIdx="0" presStyleCnt="8">
        <dgm:presLayoutVars>
          <dgm:bulletEnabled val="1"/>
        </dgm:presLayoutVars>
      </dgm:prSet>
      <dgm:spPr/>
    </dgm:pt>
    <dgm:pt modelId="{1A72CEED-C9EB-AF4A-A8D8-4A81E5391190}" type="pres">
      <dgm:prSet presAssocID="{961B62D1-3641-E745-954A-E4D9E8EC1BDC}" presName="spNode" presStyleCnt="0"/>
      <dgm:spPr/>
    </dgm:pt>
    <dgm:pt modelId="{E2164C9A-83F8-094F-B9BC-682786C881D3}" type="pres">
      <dgm:prSet presAssocID="{5EF18329-EB9C-7D48-B48F-DACF5F783521}" presName="sibTrans" presStyleLbl="sibTrans1D1" presStyleIdx="0" presStyleCnt="8"/>
      <dgm:spPr/>
    </dgm:pt>
    <dgm:pt modelId="{4894C604-3577-BA44-9EB8-01AD33929A55}" type="pres">
      <dgm:prSet presAssocID="{AB8E88BD-CBC7-A244-A8AF-52847F8E826C}" presName="node" presStyleLbl="node1" presStyleIdx="1" presStyleCnt="8">
        <dgm:presLayoutVars>
          <dgm:bulletEnabled val="1"/>
        </dgm:presLayoutVars>
      </dgm:prSet>
      <dgm:spPr/>
    </dgm:pt>
    <dgm:pt modelId="{7F0269C1-56EF-DF48-B3AF-92EB6D20E330}" type="pres">
      <dgm:prSet presAssocID="{AB8E88BD-CBC7-A244-A8AF-52847F8E826C}" presName="spNode" presStyleCnt="0"/>
      <dgm:spPr/>
    </dgm:pt>
    <dgm:pt modelId="{0753AB72-9156-AB43-9AE8-5EDF26CD5DD9}" type="pres">
      <dgm:prSet presAssocID="{A8ED7E07-A77B-5143-8317-99A0E5008928}" presName="sibTrans" presStyleLbl="sibTrans1D1" presStyleIdx="1" presStyleCnt="8"/>
      <dgm:spPr/>
    </dgm:pt>
    <dgm:pt modelId="{02FA2A7B-F26D-B44B-AD78-BBAC40CA2171}" type="pres">
      <dgm:prSet presAssocID="{3A872B04-B1D7-C74F-9082-DAA38F0C4D6F}" presName="node" presStyleLbl="node1" presStyleIdx="2" presStyleCnt="8">
        <dgm:presLayoutVars>
          <dgm:bulletEnabled val="1"/>
        </dgm:presLayoutVars>
      </dgm:prSet>
      <dgm:spPr/>
    </dgm:pt>
    <dgm:pt modelId="{71DCF55F-5709-3E44-A03F-9A4606528F91}" type="pres">
      <dgm:prSet presAssocID="{3A872B04-B1D7-C74F-9082-DAA38F0C4D6F}" presName="spNode" presStyleCnt="0"/>
      <dgm:spPr/>
    </dgm:pt>
    <dgm:pt modelId="{0C815E9F-D2D4-1C4E-82D1-EF3CA9E66DD1}" type="pres">
      <dgm:prSet presAssocID="{FF32A875-A812-814E-8207-577124C25CC8}" presName="sibTrans" presStyleLbl="sibTrans1D1" presStyleIdx="2" presStyleCnt="8"/>
      <dgm:spPr/>
    </dgm:pt>
    <dgm:pt modelId="{2D105C69-7F94-2548-812D-05D1570CA748}" type="pres">
      <dgm:prSet presAssocID="{0DCC1C63-E527-BE46-AFB2-FADCD211061E}" presName="node" presStyleLbl="node1" presStyleIdx="3" presStyleCnt="8">
        <dgm:presLayoutVars>
          <dgm:bulletEnabled val="1"/>
        </dgm:presLayoutVars>
      </dgm:prSet>
      <dgm:spPr/>
    </dgm:pt>
    <dgm:pt modelId="{3A43E34D-4257-0E47-A243-FAD78BA1DF06}" type="pres">
      <dgm:prSet presAssocID="{0DCC1C63-E527-BE46-AFB2-FADCD211061E}" presName="spNode" presStyleCnt="0"/>
      <dgm:spPr/>
    </dgm:pt>
    <dgm:pt modelId="{E02871BB-1B50-8640-8866-FB5F4AD279D2}" type="pres">
      <dgm:prSet presAssocID="{AE4910E4-A35B-3143-A46E-DA507064A4A2}" presName="sibTrans" presStyleLbl="sibTrans1D1" presStyleIdx="3" presStyleCnt="8"/>
      <dgm:spPr/>
    </dgm:pt>
    <dgm:pt modelId="{41FE5234-2396-644F-920C-D1E7D66DB258}" type="pres">
      <dgm:prSet presAssocID="{64D0F011-5DED-1842-8946-874A5A2FA47A}" presName="node" presStyleLbl="node1" presStyleIdx="4" presStyleCnt="8">
        <dgm:presLayoutVars>
          <dgm:bulletEnabled val="1"/>
        </dgm:presLayoutVars>
      </dgm:prSet>
      <dgm:spPr/>
    </dgm:pt>
    <dgm:pt modelId="{1F741ECB-E96C-B34B-8A55-4D4A0B9CAA9B}" type="pres">
      <dgm:prSet presAssocID="{64D0F011-5DED-1842-8946-874A5A2FA47A}" presName="spNode" presStyleCnt="0"/>
      <dgm:spPr/>
    </dgm:pt>
    <dgm:pt modelId="{D49BEF57-61D3-1C4F-B37D-F6CE7A0E305E}" type="pres">
      <dgm:prSet presAssocID="{FE277363-87F3-5642-8492-868CEA916105}" presName="sibTrans" presStyleLbl="sibTrans1D1" presStyleIdx="4" presStyleCnt="8"/>
      <dgm:spPr/>
    </dgm:pt>
    <dgm:pt modelId="{AEBE9B69-C363-8F45-A222-95B0483CAD6B}" type="pres">
      <dgm:prSet presAssocID="{1FB747CD-94C1-B34C-88FF-8D05DD5BB57B}" presName="node" presStyleLbl="node1" presStyleIdx="5" presStyleCnt="8">
        <dgm:presLayoutVars>
          <dgm:bulletEnabled val="1"/>
        </dgm:presLayoutVars>
      </dgm:prSet>
      <dgm:spPr/>
    </dgm:pt>
    <dgm:pt modelId="{8F14B53D-602E-6343-BC35-79EB257E0A09}" type="pres">
      <dgm:prSet presAssocID="{1FB747CD-94C1-B34C-88FF-8D05DD5BB57B}" presName="spNode" presStyleCnt="0"/>
      <dgm:spPr/>
    </dgm:pt>
    <dgm:pt modelId="{2BAB1091-D8DC-2B4E-9ECB-AA2DE9310DE5}" type="pres">
      <dgm:prSet presAssocID="{119FFA49-EBEF-3D4A-B258-41BC52EE520E}" presName="sibTrans" presStyleLbl="sibTrans1D1" presStyleIdx="5" presStyleCnt="8"/>
      <dgm:spPr/>
    </dgm:pt>
    <dgm:pt modelId="{0EC318D5-6516-684D-BBBA-5D2590B56ECF}" type="pres">
      <dgm:prSet presAssocID="{20F1A5D7-4ABD-784A-B17F-D3B7A8383C12}" presName="node" presStyleLbl="node1" presStyleIdx="6" presStyleCnt="8">
        <dgm:presLayoutVars>
          <dgm:bulletEnabled val="1"/>
        </dgm:presLayoutVars>
      </dgm:prSet>
      <dgm:spPr/>
    </dgm:pt>
    <dgm:pt modelId="{93B2FF5B-5C05-3044-83A7-0682652A6CD4}" type="pres">
      <dgm:prSet presAssocID="{20F1A5D7-4ABD-784A-B17F-D3B7A8383C12}" presName="spNode" presStyleCnt="0"/>
      <dgm:spPr/>
    </dgm:pt>
    <dgm:pt modelId="{3495BE54-3A8F-6349-B34A-25415117F6DE}" type="pres">
      <dgm:prSet presAssocID="{83367BBF-8ECE-C843-8F0E-8243950EBB6B}" presName="sibTrans" presStyleLbl="sibTrans1D1" presStyleIdx="6" presStyleCnt="8"/>
      <dgm:spPr/>
    </dgm:pt>
    <dgm:pt modelId="{3EE4D4C0-E46E-514F-8FFF-BC939084F39E}" type="pres">
      <dgm:prSet presAssocID="{E69E9EE5-612B-BC46-8B2B-53E84DD2C6F8}" presName="node" presStyleLbl="node1" presStyleIdx="7" presStyleCnt="8">
        <dgm:presLayoutVars>
          <dgm:bulletEnabled val="1"/>
        </dgm:presLayoutVars>
      </dgm:prSet>
      <dgm:spPr/>
    </dgm:pt>
    <dgm:pt modelId="{EE64D780-F0BA-BA4A-9AEF-B1C280EB8903}" type="pres">
      <dgm:prSet presAssocID="{E69E9EE5-612B-BC46-8B2B-53E84DD2C6F8}" presName="spNode" presStyleCnt="0"/>
      <dgm:spPr/>
    </dgm:pt>
    <dgm:pt modelId="{FD17575B-5139-3944-847C-D6C26EF7C918}" type="pres">
      <dgm:prSet presAssocID="{BD2A87CB-1CFC-7343-926F-6E1ED165AE15}" presName="sibTrans" presStyleLbl="sibTrans1D1" presStyleIdx="7" presStyleCnt="8"/>
      <dgm:spPr/>
    </dgm:pt>
  </dgm:ptLst>
  <dgm:cxnLst>
    <dgm:cxn modelId="{DD5B2F02-3255-5341-B594-0BB2AFE09D30}" srcId="{54C20258-737A-1741-89A0-19CC2195ECC1}" destId="{64D0F011-5DED-1842-8946-874A5A2FA47A}" srcOrd="4" destOrd="0" parTransId="{2FF78529-0004-7C47-A884-0D44EFE6A313}" sibTransId="{FE277363-87F3-5642-8492-868CEA916105}"/>
    <dgm:cxn modelId="{A613F905-06AD-6640-80FB-303063EA2835}" type="presOf" srcId="{0DCC1C63-E527-BE46-AFB2-FADCD211061E}" destId="{2D105C69-7F94-2548-812D-05D1570CA748}" srcOrd="0" destOrd="0" presId="urn:microsoft.com/office/officeart/2005/8/layout/cycle5"/>
    <dgm:cxn modelId="{19C75C17-6198-8C4E-902D-E5681C5D5C4B}" type="presOf" srcId="{E69E9EE5-612B-BC46-8B2B-53E84DD2C6F8}" destId="{3EE4D4C0-E46E-514F-8FFF-BC939084F39E}" srcOrd="0" destOrd="0" presId="urn:microsoft.com/office/officeart/2005/8/layout/cycle5"/>
    <dgm:cxn modelId="{8399351A-68B3-1E4C-8568-47AC1BAF3D3C}" type="presOf" srcId="{3A872B04-B1D7-C74F-9082-DAA38F0C4D6F}" destId="{02FA2A7B-F26D-B44B-AD78-BBAC40CA2171}" srcOrd="0" destOrd="0" presId="urn:microsoft.com/office/officeart/2005/8/layout/cycle5"/>
    <dgm:cxn modelId="{99DBBA27-3FCC-E54D-B200-F720770181B5}" srcId="{54C20258-737A-1741-89A0-19CC2195ECC1}" destId="{20F1A5D7-4ABD-784A-B17F-D3B7A8383C12}" srcOrd="6" destOrd="0" parTransId="{6D66625B-9AE9-8443-9204-7D10BA1817F4}" sibTransId="{83367BBF-8ECE-C843-8F0E-8243950EBB6B}"/>
    <dgm:cxn modelId="{FD885437-9DBA-7A4B-B3EA-70785A9B43EA}" srcId="{54C20258-737A-1741-89A0-19CC2195ECC1}" destId="{1FB747CD-94C1-B34C-88FF-8D05DD5BB57B}" srcOrd="5" destOrd="0" parTransId="{D0D703AE-EF4A-0E43-856A-722170C0FA3C}" sibTransId="{119FFA49-EBEF-3D4A-B258-41BC52EE520E}"/>
    <dgm:cxn modelId="{4F5CE43D-BC52-524E-A89D-F835D3D7130E}" type="presOf" srcId="{AE4910E4-A35B-3143-A46E-DA507064A4A2}" destId="{E02871BB-1B50-8640-8866-FB5F4AD279D2}" srcOrd="0" destOrd="0" presId="urn:microsoft.com/office/officeart/2005/8/layout/cycle5"/>
    <dgm:cxn modelId="{1222543F-E7AA-E94D-BF9F-873F976B4499}" type="presOf" srcId="{5EF18329-EB9C-7D48-B48F-DACF5F783521}" destId="{E2164C9A-83F8-094F-B9BC-682786C881D3}" srcOrd="0" destOrd="0" presId="urn:microsoft.com/office/officeart/2005/8/layout/cycle5"/>
    <dgm:cxn modelId="{81A0DF46-9ED7-334B-89A7-0BBA6A9D73C4}" srcId="{54C20258-737A-1741-89A0-19CC2195ECC1}" destId="{E69E9EE5-612B-BC46-8B2B-53E84DD2C6F8}" srcOrd="7" destOrd="0" parTransId="{832A402C-46B9-424E-9B81-86307796472B}" sibTransId="{BD2A87CB-1CFC-7343-926F-6E1ED165AE15}"/>
    <dgm:cxn modelId="{2F520A48-AFEE-8248-8251-E3847308BA25}" type="presOf" srcId="{1FB747CD-94C1-B34C-88FF-8D05DD5BB57B}" destId="{AEBE9B69-C363-8F45-A222-95B0483CAD6B}" srcOrd="0" destOrd="0" presId="urn:microsoft.com/office/officeart/2005/8/layout/cycle5"/>
    <dgm:cxn modelId="{2DA7E055-DB9A-B043-9223-2D2930CBBCA0}" type="presOf" srcId="{64D0F011-5DED-1842-8946-874A5A2FA47A}" destId="{41FE5234-2396-644F-920C-D1E7D66DB258}" srcOrd="0" destOrd="0" presId="urn:microsoft.com/office/officeart/2005/8/layout/cycle5"/>
    <dgm:cxn modelId="{BD11EA55-249B-1A41-889E-B5EA26377369}" type="presOf" srcId="{A8ED7E07-A77B-5143-8317-99A0E5008928}" destId="{0753AB72-9156-AB43-9AE8-5EDF26CD5DD9}" srcOrd="0" destOrd="0" presId="urn:microsoft.com/office/officeart/2005/8/layout/cycle5"/>
    <dgm:cxn modelId="{E8926459-F149-654B-AABD-CFAFE7AA8829}" type="presOf" srcId="{54C20258-737A-1741-89A0-19CC2195ECC1}" destId="{3A790F01-4005-3F48-9CFD-6BC6BA5E64E3}" srcOrd="0" destOrd="0" presId="urn:microsoft.com/office/officeart/2005/8/layout/cycle5"/>
    <dgm:cxn modelId="{AD85F86C-1AC8-6840-A912-8EFA2BB91EDA}" type="presOf" srcId="{FF32A875-A812-814E-8207-577124C25CC8}" destId="{0C815E9F-D2D4-1C4E-82D1-EF3CA9E66DD1}" srcOrd="0" destOrd="0" presId="urn:microsoft.com/office/officeart/2005/8/layout/cycle5"/>
    <dgm:cxn modelId="{E7988980-BF07-AC45-86FF-8985F347FF94}" srcId="{54C20258-737A-1741-89A0-19CC2195ECC1}" destId="{961B62D1-3641-E745-954A-E4D9E8EC1BDC}" srcOrd="0" destOrd="0" parTransId="{352DC257-FE98-9E41-ACF9-0E2EFE9900CB}" sibTransId="{5EF18329-EB9C-7D48-B48F-DACF5F783521}"/>
    <dgm:cxn modelId="{7B09938F-75F6-4D46-A37F-A68924357A59}" srcId="{54C20258-737A-1741-89A0-19CC2195ECC1}" destId="{AB8E88BD-CBC7-A244-A8AF-52847F8E826C}" srcOrd="1" destOrd="0" parTransId="{563CF2A8-D718-E34A-8780-97401A11B40D}" sibTransId="{A8ED7E07-A77B-5143-8317-99A0E5008928}"/>
    <dgm:cxn modelId="{7B1A2F92-3259-714E-8DE7-815CE91EBA15}" type="presOf" srcId="{AB8E88BD-CBC7-A244-A8AF-52847F8E826C}" destId="{4894C604-3577-BA44-9EB8-01AD33929A55}" srcOrd="0" destOrd="0" presId="urn:microsoft.com/office/officeart/2005/8/layout/cycle5"/>
    <dgm:cxn modelId="{D50229A1-90E2-4B43-AECA-6C94C4493891}" type="presOf" srcId="{20F1A5D7-4ABD-784A-B17F-D3B7A8383C12}" destId="{0EC318D5-6516-684D-BBBA-5D2590B56ECF}" srcOrd="0" destOrd="0" presId="urn:microsoft.com/office/officeart/2005/8/layout/cycle5"/>
    <dgm:cxn modelId="{54E3FFAB-F236-8A48-AF74-5516EFB7CB89}" type="presOf" srcId="{FE277363-87F3-5642-8492-868CEA916105}" destId="{D49BEF57-61D3-1C4F-B37D-F6CE7A0E305E}" srcOrd="0" destOrd="0" presId="urn:microsoft.com/office/officeart/2005/8/layout/cycle5"/>
    <dgm:cxn modelId="{C2502CB5-1C6C-994E-9C65-8E111BD0F9FD}" type="presOf" srcId="{119FFA49-EBEF-3D4A-B258-41BC52EE520E}" destId="{2BAB1091-D8DC-2B4E-9ECB-AA2DE9310DE5}" srcOrd="0" destOrd="0" presId="urn:microsoft.com/office/officeart/2005/8/layout/cycle5"/>
    <dgm:cxn modelId="{195FACC8-3D00-5446-A4EE-081B7CB2E4AD}" srcId="{54C20258-737A-1741-89A0-19CC2195ECC1}" destId="{0DCC1C63-E527-BE46-AFB2-FADCD211061E}" srcOrd="3" destOrd="0" parTransId="{DC7E19D0-70D6-FF40-9DE1-2E4A4E93619F}" sibTransId="{AE4910E4-A35B-3143-A46E-DA507064A4A2}"/>
    <dgm:cxn modelId="{8C2888D2-8770-1B43-A9EF-1FE88D64D380}" srcId="{54C20258-737A-1741-89A0-19CC2195ECC1}" destId="{3A872B04-B1D7-C74F-9082-DAA38F0C4D6F}" srcOrd="2" destOrd="0" parTransId="{6685C0C1-2FEE-9340-A60D-12BD40014AB9}" sibTransId="{FF32A875-A812-814E-8207-577124C25CC8}"/>
    <dgm:cxn modelId="{1FFB89D8-B388-F54E-B8B9-17A35C10A5AB}" type="presOf" srcId="{961B62D1-3641-E745-954A-E4D9E8EC1BDC}" destId="{1A2C6864-17C9-5544-8980-85816983F5A5}" srcOrd="0" destOrd="0" presId="urn:microsoft.com/office/officeart/2005/8/layout/cycle5"/>
    <dgm:cxn modelId="{D43D62ED-0EEF-4D4D-815D-8F229242A7DC}" type="presOf" srcId="{BD2A87CB-1CFC-7343-926F-6E1ED165AE15}" destId="{FD17575B-5139-3944-847C-D6C26EF7C918}" srcOrd="0" destOrd="0" presId="urn:microsoft.com/office/officeart/2005/8/layout/cycle5"/>
    <dgm:cxn modelId="{B2AB84FC-948D-BC42-95A3-33968A9BFC8D}" type="presOf" srcId="{83367BBF-8ECE-C843-8F0E-8243950EBB6B}" destId="{3495BE54-3A8F-6349-B34A-25415117F6DE}" srcOrd="0" destOrd="0" presId="urn:microsoft.com/office/officeart/2005/8/layout/cycle5"/>
    <dgm:cxn modelId="{CCF9F9E6-4594-5A40-B8C2-578404BF3E58}" type="presParOf" srcId="{3A790F01-4005-3F48-9CFD-6BC6BA5E64E3}" destId="{1A2C6864-17C9-5544-8980-85816983F5A5}" srcOrd="0" destOrd="0" presId="urn:microsoft.com/office/officeart/2005/8/layout/cycle5"/>
    <dgm:cxn modelId="{E7519BE6-1C6E-7F4C-9669-6B9C17CB479E}" type="presParOf" srcId="{3A790F01-4005-3F48-9CFD-6BC6BA5E64E3}" destId="{1A72CEED-C9EB-AF4A-A8D8-4A81E5391190}" srcOrd="1" destOrd="0" presId="urn:microsoft.com/office/officeart/2005/8/layout/cycle5"/>
    <dgm:cxn modelId="{0DB66AA9-30E8-6140-BF8F-B1E716D6F9AB}" type="presParOf" srcId="{3A790F01-4005-3F48-9CFD-6BC6BA5E64E3}" destId="{E2164C9A-83F8-094F-B9BC-682786C881D3}" srcOrd="2" destOrd="0" presId="urn:microsoft.com/office/officeart/2005/8/layout/cycle5"/>
    <dgm:cxn modelId="{E86738E0-B355-EC40-9DC1-6DC887C2B12B}" type="presParOf" srcId="{3A790F01-4005-3F48-9CFD-6BC6BA5E64E3}" destId="{4894C604-3577-BA44-9EB8-01AD33929A55}" srcOrd="3" destOrd="0" presId="urn:microsoft.com/office/officeart/2005/8/layout/cycle5"/>
    <dgm:cxn modelId="{4A59B0F7-B9A7-5643-ACBD-4CC9FA0FF855}" type="presParOf" srcId="{3A790F01-4005-3F48-9CFD-6BC6BA5E64E3}" destId="{7F0269C1-56EF-DF48-B3AF-92EB6D20E330}" srcOrd="4" destOrd="0" presId="urn:microsoft.com/office/officeart/2005/8/layout/cycle5"/>
    <dgm:cxn modelId="{C60B5427-3792-6144-9961-DEFBF921E7BB}" type="presParOf" srcId="{3A790F01-4005-3F48-9CFD-6BC6BA5E64E3}" destId="{0753AB72-9156-AB43-9AE8-5EDF26CD5DD9}" srcOrd="5" destOrd="0" presId="urn:microsoft.com/office/officeart/2005/8/layout/cycle5"/>
    <dgm:cxn modelId="{6A26F1A3-288A-4640-968A-C810264BDC27}" type="presParOf" srcId="{3A790F01-4005-3F48-9CFD-6BC6BA5E64E3}" destId="{02FA2A7B-F26D-B44B-AD78-BBAC40CA2171}" srcOrd="6" destOrd="0" presId="urn:microsoft.com/office/officeart/2005/8/layout/cycle5"/>
    <dgm:cxn modelId="{A7B030BB-D568-6343-88C0-8C1932C71ECC}" type="presParOf" srcId="{3A790F01-4005-3F48-9CFD-6BC6BA5E64E3}" destId="{71DCF55F-5709-3E44-A03F-9A4606528F91}" srcOrd="7" destOrd="0" presId="urn:microsoft.com/office/officeart/2005/8/layout/cycle5"/>
    <dgm:cxn modelId="{334ECBE7-EEDE-3149-AE39-B11225539F9C}" type="presParOf" srcId="{3A790F01-4005-3F48-9CFD-6BC6BA5E64E3}" destId="{0C815E9F-D2D4-1C4E-82D1-EF3CA9E66DD1}" srcOrd="8" destOrd="0" presId="urn:microsoft.com/office/officeart/2005/8/layout/cycle5"/>
    <dgm:cxn modelId="{53AE0F77-0A57-6842-BE50-B16ECC499A07}" type="presParOf" srcId="{3A790F01-4005-3F48-9CFD-6BC6BA5E64E3}" destId="{2D105C69-7F94-2548-812D-05D1570CA748}" srcOrd="9" destOrd="0" presId="urn:microsoft.com/office/officeart/2005/8/layout/cycle5"/>
    <dgm:cxn modelId="{334576CB-B9AF-FA4D-B254-AC8827501B5C}" type="presParOf" srcId="{3A790F01-4005-3F48-9CFD-6BC6BA5E64E3}" destId="{3A43E34D-4257-0E47-A243-FAD78BA1DF06}" srcOrd="10" destOrd="0" presId="urn:microsoft.com/office/officeart/2005/8/layout/cycle5"/>
    <dgm:cxn modelId="{6B61B4F5-2F85-3442-92C4-68C464D1502B}" type="presParOf" srcId="{3A790F01-4005-3F48-9CFD-6BC6BA5E64E3}" destId="{E02871BB-1B50-8640-8866-FB5F4AD279D2}" srcOrd="11" destOrd="0" presId="urn:microsoft.com/office/officeart/2005/8/layout/cycle5"/>
    <dgm:cxn modelId="{40DF4DE2-6829-4042-AC07-AD56F13172BE}" type="presParOf" srcId="{3A790F01-4005-3F48-9CFD-6BC6BA5E64E3}" destId="{41FE5234-2396-644F-920C-D1E7D66DB258}" srcOrd="12" destOrd="0" presId="urn:microsoft.com/office/officeart/2005/8/layout/cycle5"/>
    <dgm:cxn modelId="{362B1EB7-A57B-6146-9796-7EAC51D1E2AE}" type="presParOf" srcId="{3A790F01-4005-3F48-9CFD-6BC6BA5E64E3}" destId="{1F741ECB-E96C-B34B-8A55-4D4A0B9CAA9B}" srcOrd="13" destOrd="0" presId="urn:microsoft.com/office/officeart/2005/8/layout/cycle5"/>
    <dgm:cxn modelId="{997223D7-4669-9A46-808B-204E23B991B2}" type="presParOf" srcId="{3A790F01-4005-3F48-9CFD-6BC6BA5E64E3}" destId="{D49BEF57-61D3-1C4F-B37D-F6CE7A0E305E}" srcOrd="14" destOrd="0" presId="urn:microsoft.com/office/officeart/2005/8/layout/cycle5"/>
    <dgm:cxn modelId="{09D99B6D-6D66-8B4E-AF7A-A88F2650D1A4}" type="presParOf" srcId="{3A790F01-4005-3F48-9CFD-6BC6BA5E64E3}" destId="{AEBE9B69-C363-8F45-A222-95B0483CAD6B}" srcOrd="15" destOrd="0" presId="urn:microsoft.com/office/officeart/2005/8/layout/cycle5"/>
    <dgm:cxn modelId="{591607FE-177C-3A47-AB07-C382C3A7A668}" type="presParOf" srcId="{3A790F01-4005-3F48-9CFD-6BC6BA5E64E3}" destId="{8F14B53D-602E-6343-BC35-79EB257E0A09}" srcOrd="16" destOrd="0" presId="urn:microsoft.com/office/officeart/2005/8/layout/cycle5"/>
    <dgm:cxn modelId="{AFB1FB14-9C87-3E4A-87BF-D4C46235C3B1}" type="presParOf" srcId="{3A790F01-4005-3F48-9CFD-6BC6BA5E64E3}" destId="{2BAB1091-D8DC-2B4E-9ECB-AA2DE9310DE5}" srcOrd="17" destOrd="0" presId="urn:microsoft.com/office/officeart/2005/8/layout/cycle5"/>
    <dgm:cxn modelId="{0ACC702B-9C00-9C4B-9F53-7216966428AC}" type="presParOf" srcId="{3A790F01-4005-3F48-9CFD-6BC6BA5E64E3}" destId="{0EC318D5-6516-684D-BBBA-5D2590B56ECF}" srcOrd="18" destOrd="0" presId="urn:microsoft.com/office/officeart/2005/8/layout/cycle5"/>
    <dgm:cxn modelId="{8AF468F6-A1E6-B64A-925E-EA71A491D6B8}" type="presParOf" srcId="{3A790F01-4005-3F48-9CFD-6BC6BA5E64E3}" destId="{93B2FF5B-5C05-3044-83A7-0682652A6CD4}" srcOrd="19" destOrd="0" presId="urn:microsoft.com/office/officeart/2005/8/layout/cycle5"/>
    <dgm:cxn modelId="{8D29ABFA-D189-704C-B7B7-E1C876E729B0}" type="presParOf" srcId="{3A790F01-4005-3F48-9CFD-6BC6BA5E64E3}" destId="{3495BE54-3A8F-6349-B34A-25415117F6DE}" srcOrd="20" destOrd="0" presId="urn:microsoft.com/office/officeart/2005/8/layout/cycle5"/>
    <dgm:cxn modelId="{F44941BB-8B43-824B-983F-EC5D51582868}" type="presParOf" srcId="{3A790F01-4005-3F48-9CFD-6BC6BA5E64E3}" destId="{3EE4D4C0-E46E-514F-8FFF-BC939084F39E}" srcOrd="21" destOrd="0" presId="urn:microsoft.com/office/officeart/2005/8/layout/cycle5"/>
    <dgm:cxn modelId="{BFB917E4-ACD0-C54C-BAD1-1A282F60F11C}" type="presParOf" srcId="{3A790F01-4005-3F48-9CFD-6BC6BA5E64E3}" destId="{EE64D780-F0BA-BA4A-9AEF-B1C280EB8903}" srcOrd="22" destOrd="0" presId="urn:microsoft.com/office/officeart/2005/8/layout/cycle5"/>
    <dgm:cxn modelId="{406CDD06-499D-3344-8ED9-1255BAB7DC2A}" type="presParOf" srcId="{3A790F01-4005-3F48-9CFD-6BC6BA5E64E3}" destId="{FD17575B-5139-3944-847C-D6C26EF7C918}"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20258-737A-1741-89A0-19CC2195ECC1}"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961B62D1-3641-E745-954A-E4D9E8EC1BDC}">
      <dgm:prSet phldrT="[Text]"/>
      <dgm:spPr/>
      <dgm:t>
        <a:bodyPr/>
        <a:lstStyle/>
        <a:p>
          <a:r>
            <a:rPr lang="en-GB" dirty="0"/>
            <a:t>Blog post (about the work)</a:t>
          </a:r>
        </a:p>
      </dgm:t>
    </dgm:pt>
    <dgm:pt modelId="{352DC257-FE98-9E41-ACF9-0E2EFE9900CB}" type="parTrans" cxnId="{E7988980-BF07-AC45-86FF-8985F347FF94}">
      <dgm:prSet/>
      <dgm:spPr/>
      <dgm:t>
        <a:bodyPr/>
        <a:lstStyle/>
        <a:p>
          <a:endParaRPr lang="en-GB"/>
        </a:p>
      </dgm:t>
    </dgm:pt>
    <dgm:pt modelId="{5EF18329-EB9C-7D48-B48F-DACF5F783521}" type="sibTrans" cxnId="{E7988980-BF07-AC45-86FF-8985F347FF94}">
      <dgm:prSet/>
      <dgm:spPr/>
      <dgm:t>
        <a:bodyPr/>
        <a:lstStyle/>
        <a:p>
          <a:endParaRPr lang="en-GB"/>
        </a:p>
      </dgm:t>
    </dgm:pt>
    <dgm:pt modelId="{AB8E88BD-CBC7-A244-A8AF-52847F8E826C}">
      <dgm:prSet phldrT="[Text]"/>
      <dgm:spPr/>
      <dgm:t>
        <a:bodyPr/>
        <a:lstStyle/>
        <a:p>
          <a:r>
            <a:rPr lang="en-GB" dirty="0"/>
            <a:t>Theatre performance</a:t>
          </a:r>
        </a:p>
      </dgm:t>
    </dgm:pt>
    <dgm:pt modelId="{563CF2A8-D718-E34A-8780-97401A11B40D}" type="parTrans" cxnId="{7B09938F-75F6-4D46-A37F-A68924357A59}">
      <dgm:prSet/>
      <dgm:spPr/>
      <dgm:t>
        <a:bodyPr/>
        <a:lstStyle/>
        <a:p>
          <a:endParaRPr lang="en-GB"/>
        </a:p>
      </dgm:t>
    </dgm:pt>
    <dgm:pt modelId="{A8ED7E07-A77B-5143-8317-99A0E5008928}" type="sibTrans" cxnId="{7B09938F-75F6-4D46-A37F-A68924357A59}">
      <dgm:prSet/>
      <dgm:spPr/>
      <dgm:t>
        <a:bodyPr/>
        <a:lstStyle/>
        <a:p>
          <a:endParaRPr lang="en-GB"/>
        </a:p>
      </dgm:t>
    </dgm:pt>
    <dgm:pt modelId="{3A872B04-B1D7-C74F-9082-DAA38F0C4D6F}">
      <dgm:prSet phldrT="[Text]"/>
      <dgm:spPr/>
      <dgm:t>
        <a:bodyPr/>
        <a:lstStyle/>
        <a:p>
          <a:r>
            <a:rPr lang="en-GB" dirty="0"/>
            <a:t>Photo essay</a:t>
          </a:r>
        </a:p>
      </dgm:t>
    </dgm:pt>
    <dgm:pt modelId="{6685C0C1-2FEE-9340-A60D-12BD40014AB9}" type="parTrans" cxnId="{8C2888D2-8770-1B43-A9EF-1FE88D64D380}">
      <dgm:prSet/>
      <dgm:spPr/>
      <dgm:t>
        <a:bodyPr/>
        <a:lstStyle/>
        <a:p>
          <a:endParaRPr lang="en-GB"/>
        </a:p>
      </dgm:t>
    </dgm:pt>
    <dgm:pt modelId="{FF32A875-A812-814E-8207-577124C25CC8}" type="sibTrans" cxnId="{8C2888D2-8770-1B43-A9EF-1FE88D64D380}">
      <dgm:prSet/>
      <dgm:spPr/>
      <dgm:t>
        <a:bodyPr/>
        <a:lstStyle/>
        <a:p>
          <a:endParaRPr lang="en-GB"/>
        </a:p>
      </dgm:t>
    </dgm:pt>
    <dgm:pt modelId="{0DCC1C63-E527-BE46-AFB2-FADCD211061E}">
      <dgm:prSet phldrT="[Text]"/>
      <dgm:spPr/>
      <dgm:t>
        <a:bodyPr/>
        <a:lstStyle/>
        <a:p>
          <a:r>
            <a:rPr lang="en-GB" dirty="0"/>
            <a:t>Video from film archive</a:t>
          </a:r>
        </a:p>
      </dgm:t>
    </dgm:pt>
    <dgm:pt modelId="{DC7E19D0-70D6-FF40-9DE1-2E4A4E93619F}" type="parTrans" cxnId="{195FACC8-3D00-5446-A4EE-081B7CB2E4AD}">
      <dgm:prSet/>
      <dgm:spPr/>
      <dgm:t>
        <a:bodyPr/>
        <a:lstStyle/>
        <a:p>
          <a:endParaRPr lang="en-GB"/>
        </a:p>
      </dgm:t>
    </dgm:pt>
    <dgm:pt modelId="{AE4910E4-A35B-3143-A46E-DA507064A4A2}" type="sibTrans" cxnId="{195FACC8-3D00-5446-A4EE-081B7CB2E4AD}">
      <dgm:prSet/>
      <dgm:spPr/>
      <dgm:t>
        <a:bodyPr/>
        <a:lstStyle/>
        <a:p>
          <a:endParaRPr lang="en-GB"/>
        </a:p>
      </dgm:t>
    </dgm:pt>
    <dgm:pt modelId="{64D0F011-5DED-1842-8946-874A5A2FA47A}">
      <dgm:prSet phldrT="[Text]"/>
      <dgm:spPr/>
      <dgm:t>
        <a:bodyPr/>
        <a:lstStyle/>
        <a:p>
          <a:r>
            <a:rPr lang="en-GB" dirty="0"/>
            <a:t>Website</a:t>
          </a:r>
        </a:p>
      </dgm:t>
    </dgm:pt>
    <dgm:pt modelId="{2FF78529-0004-7C47-A884-0D44EFE6A313}" type="parTrans" cxnId="{DD5B2F02-3255-5341-B594-0BB2AFE09D30}">
      <dgm:prSet/>
      <dgm:spPr/>
      <dgm:t>
        <a:bodyPr/>
        <a:lstStyle/>
        <a:p>
          <a:endParaRPr lang="en-GB"/>
        </a:p>
      </dgm:t>
    </dgm:pt>
    <dgm:pt modelId="{FE277363-87F3-5642-8492-868CEA916105}" type="sibTrans" cxnId="{DD5B2F02-3255-5341-B594-0BB2AFE09D30}">
      <dgm:prSet/>
      <dgm:spPr/>
      <dgm:t>
        <a:bodyPr/>
        <a:lstStyle/>
        <a:p>
          <a:endParaRPr lang="en-GB"/>
        </a:p>
      </dgm:t>
    </dgm:pt>
    <dgm:pt modelId="{1FB747CD-94C1-B34C-88FF-8D05DD5BB57B}">
      <dgm:prSet/>
      <dgm:spPr/>
      <dgm:t>
        <a:bodyPr/>
        <a:lstStyle/>
        <a:p>
          <a:r>
            <a:rPr lang="en-GB" dirty="0"/>
            <a:t>Display (about the project)</a:t>
          </a:r>
        </a:p>
      </dgm:t>
    </dgm:pt>
    <dgm:pt modelId="{D0D703AE-EF4A-0E43-856A-722170C0FA3C}" type="parTrans" cxnId="{FD885437-9DBA-7A4B-B3EA-70785A9B43EA}">
      <dgm:prSet/>
      <dgm:spPr/>
      <dgm:t>
        <a:bodyPr/>
        <a:lstStyle/>
        <a:p>
          <a:endParaRPr lang="en-GB"/>
        </a:p>
      </dgm:t>
    </dgm:pt>
    <dgm:pt modelId="{119FFA49-EBEF-3D4A-B258-41BC52EE520E}" type="sibTrans" cxnId="{FD885437-9DBA-7A4B-B3EA-70785A9B43EA}">
      <dgm:prSet/>
      <dgm:spPr/>
      <dgm:t>
        <a:bodyPr/>
        <a:lstStyle/>
        <a:p>
          <a:endParaRPr lang="en-GB"/>
        </a:p>
      </dgm:t>
    </dgm:pt>
    <dgm:pt modelId="{20F1A5D7-4ABD-784A-B17F-D3B7A8383C12}">
      <dgm:prSet/>
      <dgm:spPr/>
      <dgm:t>
        <a:bodyPr/>
        <a:lstStyle/>
        <a:p>
          <a:r>
            <a:rPr lang="en-GB" dirty="0"/>
            <a:t>Bricks (physical objects)</a:t>
          </a:r>
        </a:p>
      </dgm:t>
    </dgm:pt>
    <dgm:pt modelId="{6D66625B-9AE9-8443-9204-7D10BA1817F4}" type="parTrans" cxnId="{99DBBA27-3FCC-E54D-B200-F720770181B5}">
      <dgm:prSet/>
      <dgm:spPr/>
      <dgm:t>
        <a:bodyPr/>
        <a:lstStyle/>
        <a:p>
          <a:endParaRPr lang="en-GB"/>
        </a:p>
      </dgm:t>
    </dgm:pt>
    <dgm:pt modelId="{83367BBF-8ECE-C843-8F0E-8243950EBB6B}" type="sibTrans" cxnId="{99DBBA27-3FCC-E54D-B200-F720770181B5}">
      <dgm:prSet/>
      <dgm:spPr/>
      <dgm:t>
        <a:bodyPr/>
        <a:lstStyle/>
        <a:p>
          <a:endParaRPr lang="en-GB"/>
        </a:p>
      </dgm:t>
    </dgm:pt>
    <dgm:pt modelId="{E69E9EE5-612B-BC46-8B2B-53E84DD2C6F8}">
      <dgm:prSet/>
      <dgm:spPr/>
      <dgm:t>
        <a:bodyPr/>
        <a:lstStyle/>
        <a:p>
          <a:r>
            <a:rPr lang="en-GB" dirty="0"/>
            <a:t>Workshop</a:t>
          </a:r>
        </a:p>
      </dgm:t>
    </dgm:pt>
    <dgm:pt modelId="{832A402C-46B9-424E-9B81-86307796472B}" type="parTrans" cxnId="{81A0DF46-9ED7-334B-89A7-0BBA6A9D73C4}">
      <dgm:prSet/>
      <dgm:spPr/>
      <dgm:t>
        <a:bodyPr/>
        <a:lstStyle/>
        <a:p>
          <a:endParaRPr lang="en-GB"/>
        </a:p>
      </dgm:t>
    </dgm:pt>
    <dgm:pt modelId="{BD2A87CB-1CFC-7343-926F-6E1ED165AE15}" type="sibTrans" cxnId="{81A0DF46-9ED7-334B-89A7-0BBA6A9D73C4}">
      <dgm:prSet/>
      <dgm:spPr/>
      <dgm:t>
        <a:bodyPr/>
        <a:lstStyle/>
        <a:p>
          <a:endParaRPr lang="en-GB"/>
        </a:p>
      </dgm:t>
    </dgm:pt>
    <dgm:pt modelId="{3A790F01-4005-3F48-9CFD-6BC6BA5E64E3}" type="pres">
      <dgm:prSet presAssocID="{54C20258-737A-1741-89A0-19CC2195ECC1}" presName="cycle" presStyleCnt="0">
        <dgm:presLayoutVars>
          <dgm:dir/>
          <dgm:resizeHandles val="exact"/>
        </dgm:presLayoutVars>
      </dgm:prSet>
      <dgm:spPr/>
    </dgm:pt>
    <dgm:pt modelId="{1A2C6864-17C9-5544-8980-85816983F5A5}" type="pres">
      <dgm:prSet presAssocID="{961B62D1-3641-E745-954A-E4D9E8EC1BDC}" presName="node" presStyleLbl="node1" presStyleIdx="0" presStyleCnt="8">
        <dgm:presLayoutVars>
          <dgm:bulletEnabled val="1"/>
        </dgm:presLayoutVars>
      </dgm:prSet>
      <dgm:spPr/>
    </dgm:pt>
    <dgm:pt modelId="{1A72CEED-C9EB-AF4A-A8D8-4A81E5391190}" type="pres">
      <dgm:prSet presAssocID="{961B62D1-3641-E745-954A-E4D9E8EC1BDC}" presName="spNode" presStyleCnt="0"/>
      <dgm:spPr/>
    </dgm:pt>
    <dgm:pt modelId="{E2164C9A-83F8-094F-B9BC-682786C881D3}" type="pres">
      <dgm:prSet presAssocID="{5EF18329-EB9C-7D48-B48F-DACF5F783521}" presName="sibTrans" presStyleLbl="sibTrans1D1" presStyleIdx="0" presStyleCnt="8"/>
      <dgm:spPr/>
    </dgm:pt>
    <dgm:pt modelId="{4894C604-3577-BA44-9EB8-01AD33929A55}" type="pres">
      <dgm:prSet presAssocID="{AB8E88BD-CBC7-A244-A8AF-52847F8E826C}" presName="node" presStyleLbl="node1" presStyleIdx="1" presStyleCnt="8">
        <dgm:presLayoutVars>
          <dgm:bulletEnabled val="1"/>
        </dgm:presLayoutVars>
      </dgm:prSet>
      <dgm:spPr/>
    </dgm:pt>
    <dgm:pt modelId="{7F0269C1-56EF-DF48-B3AF-92EB6D20E330}" type="pres">
      <dgm:prSet presAssocID="{AB8E88BD-CBC7-A244-A8AF-52847F8E826C}" presName="spNode" presStyleCnt="0"/>
      <dgm:spPr/>
    </dgm:pt>
    <dgm:pt modelId="{0753AB72-9156-AB43-9AE8-5EDF26CD5DD9}" type="pres">
      <dgm:prSet presAssocID="{A8ED7E07-A77B-5143-8317-99A0E5008928}" presName="sibTrans" presStyleLbl="sibTrans1D1" presStyleIdx="1" presStyleCnt="8"/>
      <dgm:spPr/>
    </dgm:pt>
    <dgm:pt modelId="{02FA2A7B-F26D-B44B-AD78-BBAC40CA2171}" type="pres">
      <dgm:prSet presAssocID="{3A872B04-B1D7-C74F-9082-DAA38F0C4D6F}" presName="node" presStyleLbl="node1" presStyleIdx="2" presStyleCnt="8">
        <dgm:presLayoutVars>
          <dgm:bulletEnabled val="1"/>
        </dgm:presLayoutVars>
      </dgm:prSet>
      <dgm:spPr/>
    </dgm:pt>
    <dgm:pt modelId="{71DCF55F-5709-3E44-A03F-9A4606528F91}" type="pres">
      <dgm:prSet presAssocID="{3A872B04-B1D7-C74F-9082-DAA38F0C4D6F}" presName="spNode" presStyleCnt="0"/>
      <dgm:spPr/>
    </dgm:pt>
    <dgm:pt modelId="{0C815E9F-D2D4-1C4E-82D1-EF3CA9E66DD1}" type="pres">
      <dgm:prSet presAssocID="{FF32A875-A812-814E-8207-577124C25CC8}" presName="sibTrans" presStyleLbl="sibTrans1D1" presStyleIdx="2" presStyleCnt="8"/>
      <dgm:spPr/>
    </dgm:pt>
    <dgm:pt modelId="{2D105C69-7F94-2548-812D-05D1570CA748}" type="pres">
      <dgm:prSet presAssocID="{0DCC1C63-E527-BE46-AFB2-FADCD211061E}" presName="node" presStyleLbl="node1" presStyleIdx="3" presStyleCnt="8">
        <dgm:presLayoutVars>
          <dgm:bulletEnabled val="1"/>
        </dgm:presLayoutVars>
      </dgm:prSet>
      <dgm:spPr/>
    </dgm:pt>
    <dgm:pt modelId="{3A43E34D-4257-0E47-A243-FAD78BA1DF06}" type="pres">
      <dgm:prSet presAssocID="{0DCC1C63-E527-BE46-AFB2-FADCD211061E}" presName="spNode" presStyleCnt="0"/>
      <dgm:spPr/>
    </dgm:pt>
    <dgm:pt modelId="{E02871BB-1B50-8640-8866-FB5F4AD279D2}" type="pres">
      <dgm:prSet presAssocID="{AE4910E4-A35B-3143-A46E-DA507064A4A2}" presName="sibTrans" presStyleLbl="sibTrans1D1" presStyleIdx="3" presStyleCnt="8"/>
      <dgm:spPr/>
    </dgm:pt>
    <dgm:pt modelId="{41FE5234-2396-644F-920C-D1E7D66DB258}" type="pres">
      <dgm:prSet presAssocID="{64D0F011-5DED-1842-8946-874A5A2FA47A}" presName="node" presStyleLbl="node1" presStyleIdx="4" presStyleCnt="8">
        <dgm:presLayoutVars>
          <dgm:bulletEnabled val="1"/>
        </dgm:presLayoutVars>
      </dgm:prSet>
      <dgm:spPr/>
    </dgm:pt>
    <dgm:pt modelId="{1F741ECB-E96C-B34B-8A55-4D4A0B9CAA9B}" type="pres">
      <dgm:prSet presAssocID="{64D0F011-5DED-1842-8946-874A5A2FA47A}" presName="spNode" presStyleCnt="0"/>
      <dgm:spPr/>
    </dgm:pt>
    <dgm:pt modelId="{D49BEF57-61D3-1C4F-B37D-F6CE7A0E305E}" type="pres">
      <dgm:prSet presAssocID="{FE277363-87F3-5642-8492-868CEA916105}" presName="sibTrans" presStyleLbl="sibTrans1D1" presStyleIdx="4" presStyleCnt="8"/>
      <dgm:spPr/>
    </dgm:pt>
    <dgm:pt modelId="{AEBE9B69-C363-8F45-A222-95B0483CAD6B}" type="pres">
      <dgm:prSet presAssocID="{1FB747CD-94C1-B34C-88FF-8D05DD5BB57B}" presName="node" presStyleLbl="node1" presStyleIdx="5" presStyleCnt="8">
        <dgm:presLayoutVars>
          <dgm:bulletEnabled val="1"/>
        </dgm:presLayoutVars>
      </dgm:prSet>
      <dgm:spPr/>
    </dgm:pt>
    <dgm:pt modelId="{8F14B53D-602E-6343-BC35-79EB257E0A09}" type="pres">
      <dgm:prSet presAssocID="{1FB747CD-94C1-B34C-88FF-8D05DD5BB57B}" presName="spNode" presStyleCnt="0"/>
      <dgm:spPr/>
    </dgm:pt>
    <dgm:pt modelId="{2BAB1091-D8DC-2B4E-9ECB-AA2DE9310DE5}" type="pres">
      <dgm:prSet presAssocID="{119FFA49-EBEF-3D4A-B258-41BC52EE520E}" presName="sibTrans" presStyleLbl="sibTrans1D1" presStyleIdx="5" presStyleCnt="8"/>
      <dgm:spPr/>
    </dgm:pt>
    <dgm:pt modelId="{0EC318D5-6516-684D-BBBA-5D2590B56ECF}" type="pres">
      <dgm:prSet presAssocID="{20F1A5D7-4ABD-784A-B17F-D3B7A8383C12}" presName="node" presStyleLbl="node1" presStyleIdx="6" presStyleCnt="8">
        <dgm:presLayoutVars>
          <dgm:bulletEnabled val="1"/>
        </dgm:presLayoutVars>
      </dgm:prSet>
      <dgm:spPr/>
    </dgm:pt>
    <dgm:pt modelId="{93B2FF5B-5C05-3044-83A7-0682652A6CD4}" type="pres">
      <dgm:prSet presAssocID="{20F1A5D7-4ABD-784A-B17F-D3B7A8383C12}" presName="spNode" presStyleCnt="0"/>
      <dgm:spPr/>
    </dgm:pt>
    <dgm:pt modelId="{3495BE54-3A8F-6349-B34A-25415117F6DE}" type="pres">
      <dgm:prSet presAssocID="{83367BBF-8ECE-C843-8F0E-8243950EBB6B}" presName="sibTrans" presStyleLbl="sibTrans1D1" presStyleIdx="6" presStyleCnt="8"/>
      <dgm:spPr/>
    </dgm:pt>
    <dgm:pt modelId="{3EE4D4C0-E46E-514F-8FFF-BC939084F39E}" type="pres">
      <dgm:prSet presAssocID="{E69E9EE5-612B-BC46-8B2B-53E84DD2C6F8}" presName="node" presStyleLbl="node1" presStyleIdx="7" presStyleCnt="8">
        <dgm:presLayoutVars>
          <dgm:bulletEnabled val="1"/>
        </dgm:presLayoutVars>
      </dgm:prSet>
      <dgm:spPr/>
    </dgm:pt>
    <dgm:pt modelId="{EE64D780-F0BA-BA4A-9AEF-B1C280EB8903}" type="pres">
      <dgm:prSet presAssocID="{E69E9EE5-612B-BC46-8B2B-53E84DD2C6F8}" presName="spNode" presStyleCnt="0"/>
      <dgm:spPr/>
    </dgm:pt>
    <dgm:pt modelId="{FD17575B-5139-3944-847C-D6C26EF7C918}" type="pres">
      <dgm:prSet presAssocID="{BD2A87CB-1CFC-7343-926F-6E1ED165AE15}" presName="sibTrans" presStyleLbl="sibTrans1D1" presStyleIdx="7" presStyleCnt="8"/>
      <dgm:spPr/>
    </dgm:pt>
  </dgm:ptLst>
  <dgm:cxnLst>
    <dgm:cxn modelId="{DD5B2F02-3255-5341-B594-0BB2AFE09D30}" srcId="{54C20258-737A-1741-89A0-19CC2195ECC1}" destId="{64D0F011-5DED-1842-8946-874A5A2FA47A}" srcOrd="4" destOrd="0" parTransId="{2FF78529-0004-7C47-A884-0D44EFE6A313}" sibTransId="{FE277363-87F3-5642-8492-868CEA916105}"/>
    <dgm:cxn modelId="{A613F905-06AD-6640-80FB-303063EA2835}" type="presOf" srcId="{0DCC1C63-E527-BE46-AFB2-FADCD211061E}" destId="{2D105C69-7F94-2548-812D-05D1570CA748}" srcOrd="0" destOrd="0" presId="urn:microsoft.com/office/officeart/2005/8/layout/cycle5"/>
    <dgm:cxn modelId="{19C75C17-6198-8C4E-902D-E5681C5D5C4B}" type="presOf" srcId="{E69E9EE5-612B-BC46-8B2B-53E84DD2C6F8}" destId="{3EE4D4C0-E46E-514F-8FFF-BC939084F39E}" srcOrd="0" destOrd="0" presId="urn:microsoft.com/office/officeart/2005/8/layout/cycle5"/>
    <dgm:cxn modelId="{8399351A-68B3-1E4C-8568-47AC1BAF3D3C}" type="presOf" srcId="{3A872B04-B1D7-C74F-9082-DAA38F0C4D6F}" destId="{02FA2A7B-F26D-B44B-AD78-BBAC40CA2171}" srcOrd="0" destOrd="0" presId="urn:microsoft.com/office/officeart/2005/8/layout/cycle5"/>
    <dgm:cxn modelId="{99DBBA27-3FCC-E54D-B200-F720770181B5}" srcId="{54C20258-737A-1741-89A0-19CC2195ECC1}" destId="{20F1A5D7-4ABD-784A-B17F-D3B7A8383C12}" srcOrd="6" destOrd="0" parTransId="{6D66625B-9AE9-8443-9204-7D10BA1817F4}" sibTransId="{83367BBF-8ECE-C843-8F0E-8243950EBB6B}"/>
    <dgm:cxn modelId="{FD885437-9DBA-7A4B-B3EA-70785A9B43EA}" srcId="{54C20258-737A-1741-89A0-19CC2195ECC1}" destId="{1FB747CD-94C1-B34C-88FF-8D05DD5BB57B}" srcOrd="5" destOrd="0" parTransId="{D0D703AE-EF4A-0E43-856A-722170C0FA3C}" sibTransId="{119FFA49-EBEF-3D4A-B258-41BC52EE520E}"/>
    <dgm:cxn modelId="{4F5CE43D-BC52-524E-A89D-F835D3D7130E}" type="presOf" srcId="{AE4910E4-A35B-3143-A46E-DA507064A4A2}" destId="{E02871BB-1B50-8640-8866-FB5F4AD279D2}" srcOrd="0" destOrd="0" presId="urn:microsoft.com/office/officeart/2005/8/layout/cycle5"/>
    <dgm:cxn modelId="{1222543F-E7AA-E94D-BF9F-873F976B4499}" type="presOf" srcId="{5EF18329-EB9C-7D48-B48F-DACF5F783521}" destId="{E2164C9A-83F8-094F-B9BC-682786C881D3}" srcOrd="0" destOrd="0" presId="urn:microsoft.com/office/officeart/2005/8/layout/cycle5"/>
    <dgm:cxn modelId="{81A0DF46-9ED7-334B-89A7-0BBA6A9D73C4}" srcId="{54C20258-737A-1741-89A0-19CC2195ECC1}" destId="{E69E9EE5-612B-BC46-8B2B-53E84DD2C6F8}" srcOrd="7" destOrd="0" parTransId="{832A402C-46B9-424E-9B81-86307796472B}" sibTransId="{BD2A87CB-1CFC-7343-926F-6E1ED165AE15}"/>
    <dgm:cxn modelId="{2F520A48-AFEE-8248-8251-E3847308BA25}" type="presOf" srcId="{1FB747CD-94C1-B34C-88FF-8D05DD5BB57B}" destId="{AEBE9B69-C363-8F45-A222-95B0483CAD6B}" srcOrd="0" destOrd="0" presId="urn:microsoft.com/office/officeart/2005/8/layout/cycle5"/>
    <dgm:cxn modelId="{2DA7E055-DB9A-B043-9223-2D2930CBBCA0}" type="presOf" srcId="{64D0F011-5DED-1842-8946-874A5A2FA47A}" destId="{41FE5234-2396-644F-920C-D1E7D66DB258}" srcOrd="0" destOrd="0" presId="urn:microsoft.com/office/officeart/2005/8/layout/cycle5"/>
    <dgm:cxn modelId="{BD11EA55-249B-1A41-889E-B5EA26377369}" type="presOf" srcId="{A8ED7E07-A77B-5143-8317-99A0E5008928}" destId="{0753AB72-9156-AB43-9AE8-5EDF26CD5DD9}" srcOrd="0" destOrd="0" presId="urn:microsoft.com/office/officeart/2005/8/layout/cycle5"/>
    <dgm:cxn modelId="{E8926459-F149-654B-AABD-CFAFE7AA8829}" type="presOf" srcId="{54C20258-737A-1741-89A0-19CC2195ECC1}" destId="{3A790F01-4005-3F48-9CFD-6BC6BA5E64E3}" srcOrd="0" destOrd="0" presId="urn:microsoft.com/office/officeart/2005/8/layout/cycle5"/>
    <dgm:cxn modelId="{AD85F86C-1AC8-6840-A912-8EFA2BB91EDA}" type="presOf" srcId="{FF32A875-A812-814E-8207-577124C25CC8}" destId="{0C815E9F-D2D4-1C4E-82D1-EF3CA9E66DD1}" srcOrd="0" destOrd="0" presId="urn:microsoft.com/office/officeart/2005/8/layout/cycle5"/>
    <dgm:cxn modelId="{E7988980-BF07-AC45-86FF-8985F347FF94}" srcId="{54C20258-737A-1741-89A0-19CC2195ECC1}" destId="{961B62D1-3641-E745-954A-E4D9E8EC1BDC}" srcOrd="0" destOrd="0" parTransId="{352DC257-FE98-9E41-ACF9-0E2EFE9900CB}" sibTransId="{5EF18329-EB9C-7D48-B48F-DACF5F783521}"/>
    <dgm:cxn modelId="{7B09938F-75F6-4D46-A37F-A68924357A59}" srcId="{54C20258-737A-1741-89A0-19CC2195ECC1}" destId="{AB8E88BD-CBC7-A244-A8AF-52847F8E826C}" srcOrd="1" destOrd="0" parTransId="{563CF2A8-D718-E34A-8780-97401A11B40D}" sibTransId="{A8ED7E07-A77B-5143-8317-99A0E5008928}"/>
    <dgm:cxn modelId="{7B1A2F92-3259-714E-8DE7-815CE91EBA15}" type="presOf" srcId="{AB8E88BD-CBC7-A244-A8AF-52847F8E826C}" destId="{4894C604-3577-BA44-9EB8-01AD33929A55}" srcOrd="0" destOrd="0" presId="urn:microsoft.com/office/officeart/2005/8/layout/cycle5"/>
    <dgm:cxn modelId="{D50229A1-90E2-4B43-AECA-6C94C4493891}" type="presOf" srcId="{20F1A5D7-4ABD-784A-B17F-D3B7A8383C12}" destId="{0EC318D5-6516-684D-BBBA-5D2590B56ECF}" srcOrd="0" destOrd="0" presId="urn:microsoft.com/office/officeart/2005/8/layout/cycle5"/>
    <dgm:cxn modelId="{54E3FFAB-F236-8A48-AF74-5516EFB7CB89}" type="presOf" srcId="{FE277363-87F3-5642-8492-868CEA916105}" destId="{D49BEF57-61D3-1C4F-B37D-F6CE7A0E305E}" srcOrd="0" destOrd="0" presId="urn:microsoft.com/office/officeart/2005/8/layout/cycle5"/>
    <dgm:cxn modelId="{C2502CB5-1C6C-994E-9C65-8E111BD0F9FD}" type="presOf" srcId="{119FFA49-EBEF-3D4A-B258-41BC52EE520E}" destId="{2BAB1091-D8DC-2B4E-9ECB-AA2DE9310DE5}" srcOrd="0" destOrd="0" presId="urn:microsoft.com/office/officeart/2005/8/layout/cycle5"/>
    <dgm:cxn modelId="{195FACC8-3D00-5446-A4EE-081B7CB2E4AD}" srcId="{54C20258-737A-1741-89A0-19CC2195ECC1}" destId="{0DCC1C63-E527-BE46-AFB2-FADCD211061E}" srcOrd="3" destOrd="0" parTransId="{DC7E19D0-70D6-FF40-9DE1-2E4A4E93619F}" sibTransId="{AE4910E4-A35B-3143-A46E-DA507064A4A2}"/>
    <dgm:cxn modelId="{8C2888D2-8770-1B43-A9EF-1FE88D64D380}" srcId="{54C20258-737A-1741-89A0-19CC2195ECC1}" destId="{3A872B04-B1D7-C74F-9082-DAA38F0C4D6F}" srcOrd="2" destOrd="0" parTransId="{6685C0C1-2FEE-9340-A60D-12BD40014AB9}" sibTransId="{FF32A875-A812-814E-8207-577124C25CC8}"/>
    <dgm:cxn modelId="{1FFB89D8-B388-F54E-B8B9-17A35C10A5AB}" type="presOf" srcId="{961B62D1-3641-E745-954A-E4D9E8EC1BDC}" destId="{1A2C6864-17C9-5544-8980-85816983F5A5}" srcOrd="0" destOrd="0" presId="urn:microsoft.com/office/officeart/2005/8/layout/cycle5"/>
    <dgm:cxn modelId="{D43D62ED-0EEF-4D4D-815D-8F229242A7DC}" type="presOf" srcId="{BD2A87CB-1CFC-7343-926F-6E1ED165AE15}" destId="{FD17575B-5139-3944-847C-D6C26EF7C918}" srcOrd="0" destOrd="0" presId="urn:microsoft.com/office/officeart/2005/8/layout/cycle5"/>
    <dgm:cxn modelId="{B2AB84FC-948D-BC42-95A3-33968A9BFC8D}" type="presOf" srcId="{83367BBF-8ECE-C843-8F0E-8243950EBB6B}" destId="{3495BE54-3A8F-6349-B34A-25415117F6DE}" srcOrd="0" destOrd="0" presId="urn:microsoft.com/office/officeart/2005/8/layout/cycle5"/>
    <dgm:cxn modelId="{CCF9F9E6-4594-5A40-B8C2-578404BF3E58}" type="presParOf" srcId="{3A790F01-4005-3F48-9CFD-6BC6BA5E64E3}" destId="{1A2C6864-17C9-5544-8980-85816983F5A5}" srcOrd="0" destOrd="0" presId="urn:microsoft.com/office/officeart/2005/8/layout/cycle5"/>
    <dgm:cxn modelId="{E7519BE6-1C6E-7F4C-9669-6B9C17CB479E}" type="presParOf" srcId="{3A790F01-4005-3F48-9CFD-6BC6BA5E64E3}" destId="{1A72CEED-C9EB-AF4A-A8D8-4A81E5391190}" srcOrd="1" destOrd="0" presId="urn:microsoft.com/office/officeart/2005/8/layout/cycle5"/>
    <dgm:cxn modelId="{0DB66AA9-30E8-6140-BF8F-B1E716D6F9AB}" type="presParOf" srcId="{3A790F01-4005-3F48-9CFD-6BC6BA5E64E3}" destId="{E2164C9A-83F8-094F-B9BC-682786C881D3}" srcOrd="2" destOrd="0" presId="urn:microsoft.com/office/officeart/2005/8/layout/cycle5"/>
    <dgm:cxn modelId="{E86738E0-B355-EC40-9DC1-6DC887C2B12B}" type="presParOf" srcId="{3A790F01-4005-3F48-9CFD-6BC6BA5E64E3}" destId="{4894C604-3577-BA44-9EB8-01AD33929A55}" srcOrd="3" destOrd="0" presId="urn:microsoft.com/office/officeart/2005/8/layout/cycle5"/>
    <dgm:cxn modelId="{4A59B0F7-B9A7-5643-ACBD-4CC9FA0FF855}" type="presParOf" srcId="{3A790F01-4005-3F48-9CFD-6BC6BA5E64E3}" destId="{7F0269C1-56EF-DF48-B3AF-92EB6D20E330}" srcOrd="4" destOrd="0" presId="urn:microsoft.com/office/officeart/2005/8/layout/cycle5"/>
    <dgm:cxn modelId="{C60B5427-3792-6144-9961-DEFBF921E7BB}" type="presParOf" srcId="{3A790F01-4005-3F48-9CFD-6BC6BA5E64E3}" destId="{0753AB72-9156-AB43-9AE8-5EDF26CD5DD9}" srcOrd="5" destOrd="0" presId="urn:microsoft.com/office/officeart/2005/8/layout/cycle5"/>
    <dgm:cxn modelId="{6A26F1A3-288A-4640-968A-C810264BDC27}" type="presParOf" srcId="{3A790F01-4005-3F48-9CFD-6BC6BA5E64E3}" destId="{02FA2A7B-F26D-B44B-AD78-BBAC40CA2171}" srcOrd="6" destOrd="0" presId="urn:microsoft.com/office/officeart/2005/8/layout/cycle5"/>
    <dgm:cxn modelId="{A7B030BB-D568-6343-88C0-8C1932C71ECC}" type="presParOf" srcId="{3A790F01-4005-3F48-9CFD-6BC6BA5E64E3}" destId="{71DCF55F-5709-3E44-A03F-9A4606528F91}" srcOrd="7" destOrd="0" presId="urn:microsoft.com/office/officeart/2005/8/layout/cycle5"/>
    <dgm:cxn modelId="{334ECBE7-EEDE-3149-AE39-B11225539F9C}" type="presParOf" srcId="{3A790F01-4005-3F48-9CFD-6BC6BA5E64E3}" destId="{0C815E9F-D2D4-1C4E-82D1-EF3CA9E66DD1}" srcOrd="8" destOrd="0" presId="urn:microsoft.com/office/officeart/2005/8/layout/cycle5"/>
    <dgm:cxn modelId="{53AE0F77-0A57-6842-BE50-B16ECC499A07}" type="presParOf" srcId="{3A790F01-4005-3F48-9CFD-6BC6BA5E64E3}" destId="{2D105C69-7F94-2548-812D-05D1570CA748}" srcOrd="9" destOrd="0" presId="urn:microsoft.com/office/officeart/2005/8/layout/cycle5"/>
    <dgm:cxn modelId="{334576CB-B9AF-FA4D-B254-AC8827501B5C}" type="presParOf" srcId="{3A790F01-4005-3F48-9CFD-6BC6BA5E64E3}" destId="{3A43E34D-4257-0E47-A243-FAD78BA1DF06}" srcOrd="10" destOrd="0" presId="urn:microsoft.com/office/officeart/2005/8/layout/cycle5"/>
    <dgm:cxn modelId="{6B61B4F5-2F85-3442-92C4-68C464D1502B}" type="presParOf" srcId="{3A790F01-4005-3F48-9CFD-6BC6BA5E64E3}" destId="{E02871BB-1B50-8640-8866-FB5F4AD279D2}" srcOrd="11" destOrd="0" presId="urn:microsoft.com/office/officeart/2005/8/layout/cycle5"/>
    <dgm:cxn modelId="{40DF4DE2-6829-4042-AC07-AD56F13172BE}" type="presParOf" srcId="{3A790F01-4005-3F48-9CFD-6BC6BA5E64E3}" destId="{41FE5234-2396-644F-920C-D1E7D66DB258}" srcOrd="12" destOrd="0" presId="urn:microsoft.com/office/officeart/2005/8/layout/cycle5"/>
    <dgm:cxn modelId="{362B1EB7-A57B-6146-9796-7EAC51D1E2AE}" type="presParOf" srcId="{3A790F01-4005-3F48-9CFD-6BC6BA5E64E3}" destId="{1F741ECB-E96C-B34B-8A55-4D4A0B9CAA9B}" srcOrd="13" destOrd="0" presId="urn:microsoft.com/office/officeart/2005/8/layout/cycle5"/>
    <dgm:cxn modelId="{997223D7-4669-9A46-808B-204E23B991B2}" type="presParOf" srcId="{3A790F01-4005-3F48-9CFD-6BC6BA5E64E3}" destId="{D49BEF57-61D3-1C4F-B37D-F6CE7A0E305E}" srcOrd="14" destOrd="0" presId="urn:microsoft.com/office/officeart/2005/8/layout/cycle5"/>
    <dgm:cxn modelId="{09D99B6D-6D66-8B4E-AF7A-A88F2650D1A4}" type="presParOf" srcId="{3A790F01-4005-3F48-9CFD-6BC6BA5E64E3}" destId="{AEBE9B69-C363-8F45-A222-95B0483CAD6B}" srcOrd="15" destOrd="0" presId="urn:microsoft.com/office/officeart/2005/8/layout/cycle5"/>
    <dgm:cxn modelId="{591607FE-177C-3A47-AB07-C382C3A7A668}" type="presParOf" srcId="{3A790F01-4005-3F48-9CFD-6BC6BA5E64E3}" destId="{8F14B53D-602E-6343-BC35-79EB257E0A09}" srcOrd="16" destOrd="0" presId="urn:microsoft.com/office/officeart/2005/8/layout/cycle5"/>
    <dgm:cxn modelId="{AFB1FB14-9C87-3E4A-87BF-D4C46235C3B1}" type="presParOf" srcId="{3A790F01-4005-3F48-9CFD-6BC6BA5E64E3}" destId="{2BAB1091-D8DC-2B4E-9ECB-AA2DE9310DE5}" srcOrd="17" destOrd="0" presId="urn:microsoft.com/office/officeart/2005/8/layout/cycle5"/>
    <dgm:cxn modelId="{0ACC702B-9C00-9C4B-9F53-7216966428AC}" type="presParOf" srcId="{3A790F01-4005-3F48-9CFD-6BC6BA5E64E3}" destId="{0EC318D5-6516-684D-BBBA-5D2590B56ECF}" srcOrd="18" destOrd="0" presId="urn:microsoft.com/office/officeart/2005/8/layout/cycle5"/>
    <dgm:cxn modelId="{8AF468F6-A1E6-B64A-925E-EA71A491D6B8}" type="presParOf" srcId="{3A790F01-4005-3F48-9CFD-6BC6BA5E64E3}" destId="{93B2FF5B-5C05-3044-83A7-0682652A6CD4}" srcOrd="19" destOrd="0" presId="urn:microsoft.com/office/officeart/2005/8/layout/cycle5"/>
    <dgm:cxn modelId="{8D29ABFA-D189-704C-B7B7-E1C876E729B0}" type="presParOf" srcId="{3A790F01-4005-3F48-9CFD-6BC6BA5E64E3}" destId="{3495BE54-3A8F-6349-B34A-25415117F6DE}" srcOrd="20" destOrd="0" presId="urn:microsoft.com/office/officeart/2005/8/layout/cycle5"/>
    <dgm:cxn modelId="{F44941BB-8B43-824B-983F-EC5D51582868}" type="presParOf" srcId="{3A790F01-4005-3F48-9CFD-6BC6BA5E64E3}" destId="{3EE4D4C0-E46E-514F-8FFF-BC939084F39E}" srcOrd="21" destOrd="0" presId="urn:microsoft.com/office/officeart/2005/8/layout/cycle5"/>
    <dgm:cxn modelId="{BFB917E4-ACD0-C54C-BAD1-1A282F60F11C}" type="presParOf" srcId="{3A790F01-4005-3F48-9CFD-6BC6BA5E64E3}" destId="{EE64D780-F0BA-BA4A-9AEF-B1C280EB8903}" srcOrd="22" destOrd="0" presId="urn:microsoft.com/office/officeart/2005/8/layout/cycle5"/>
    <dgm:cxn modelId="{406CDD06-499D-3344-8ED9-1255BAB7DC2A}" type="presParOf" srcId="{3A790F01-4005-3F48-9CFD-6BC6BA5E64E3}" destId="{FD17575B-5139-3944-847C-D6C26EF7C918}"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E297C0-4293-3443-A89A-F4FFB712C945}"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GB"/>
        </a:p>
      </dgm:t>
    </dgm:pt>
    <dgm:pt modelId="{C20BFE97-EE7C-D346-93B4-B69BDAC3C5BC}">
      <dgm:prSet phldrT="[Text]"/>
      <dgm:spPr/>
      <dgm:t>
        <a:bodyPr/>
        <a:lstStyle/>
        <a:p>
          <a:r>
            <a:rPr lang="en-GB" dirty="0"/>
            <a:t>Researchers</a:t>
          </a:r>
        </a:p>
      </dgm:t>
    </dgm:pt>
    <dgm:pt modelId="{D690F723-1A9D-AE4D-A054-B4C982D8C344}" type="parTrans" cxnId="{7494EA4D-5AA8-DC40-B1A9-A28B9EABAC5E}">
      <dgm:prSet/>
      <dgm:spPr/>
      <dgm:t>
        <a:bodyPr/>
        <a:lstStyle/>
        <a:p>
          <a:endParaRPr lang="en-GB"/>
        </a:p>
      </dgm:t>
    </dgm:pt>
    <dgm:pt modelId="{8EDFEB49-F1CC-D441-B7C1-592EE35A9142}" type="sibTrans" cxnId="{7494EA4D-5AA8-DC40-B1A9-A28B9EABAC5E}">
      <dgm:prSet/>
      <dgm:spPr/>
      <dgm:t>
        <a:bodyPr/>
        <a:lstStyle/>
        <a:p>
          <a:endParaRPr lang="en-GB"/>
        </a:p>
      </dgm:t>
    </dgm:pt>
    <dgm:pt modelId="{50930B23-AFEC-A441-AAA2-4591B7A8FE6E}">
      <dgm:prSet phldrT="[Text]"/>
      <dgm:spPr/>
      <dgm:t>
        <a:bodyPr/>
        <a:lstStyle/>
        <a:p>
          <a:r>
            <a:rPr lang="en-GB" dirty="0"/>
            <a:t>Researcher</a:t>
          </a:r>
        </a:p>
      </dgm:t>
    </dgm:pt>
    <dgm:pt modelId="{3690CF2E-73E7-B845-9278-A921A398217E}" type="parTrans" cxnId="{8D0E74E7-0BD3-2148-B57A-DB1059982917}">
      <dgm:prSet/>
      <dgm:spPr/>
      <dgm:t>
        <a:bodyPr/>
        <a:lstStyle/>
        <a:p>
          <a:endParaRPr lang="en-GB"/>
        </a:p>
      </dgm:t>
    </dgm:pt>
    <dgm:pt modelId="{A8DBBF12-BBBA-E24C-A902-96101F333E02}" type="sibTrans" cxnId="{8D0E74E7-0BD3-2148-B57A-DB1059982917}">
      <dgm:prSet/>
      <dgm:spPr/>
      <dgm:t>
        <a:bodyPr/>
        <a:lstStyle/>
        <a:p>
          <a:endParaRPr lang="en-GB"/>
        </a:p>
      </dgm:t>
    </dgm:pt>
    <dgm:pt modelId="{A223AFC0-B9D4-0945-A004-44E0749BEC50}">
      <dgm:prSet phldrT="[Text]"/>
      <dgm:spPr/>
      <dgm:t>
        <a:bodyPr/>
        <a:lstStyle/>
        <a:p>
          <a:r>
            <a:rPr lang="en-GB" dirty="0"/>
            <a:t>Film maker</a:t>
          </a:r>
        </a:p>
      </dgm:t>
    </dgm:pt>
    <dgm:pt modelId="{539C6AB9-16B5-0343-ABFC-5B48346EF4BD}" type="parTrans" cxnId="{70A4063D-51F7-044B-9719-C95F98D0E37A}">
      <dgm:prSet/>
      <dgm:spPr/>
      <dgm:t>
        <a:bodyPr/>
        <a:lstStyle/>
        <a:p>
          <a:endParaRPr lang="en-GB"/>
        </a:p>
      </dgm:t>
    </dgm:pt>
    <dgm:pt modelId="{E03F488E-AFB1-4F46-9E1E-8B5FB664F801}" type="sibTrans" cxnId="{70A4063D-51F7-044B-9719-C95F98D0E37A}">
      <dgm:prSet/>
      <dgm:spPr/>
      <dgm:t>
        <a:bodyPr/>
        <a:lstStyle/>
        <a:p>
          <a:endParaRPr lang="en-GB"/>
        </a:p>
      </dgm:t>
    </dgm:pt>
    <dgm:pt modelId="{B6C633B9-E146-1D4B-A415-0D171516BCCD}">
      <dgm:prSet phldrT="[Text]"/>
      <dgm:spPr/>
      <dgm:t>
        <a:bodyPr/>
        <a:lstStyle/>
        <a:p>
          <a:r>
            <a:rPr lang="en-GB" dirty="0"/>
            <a:t>Artist and community members</a:t>
          </a:r>
        </a:p>
      </dgm:t>
    </dgm:pt>
    <dgm:pt modelId="{B7CE16C1-3D42-7D42-BB08-DD236E13D5AE}" type="parTrans" cxnId="{1C53C45E-7DC9-0E44-AA87-25DA7F0897E5}">
      <dgm:prSet/>
      <dgm:spPr/>
      <dgm:t>
        <a:bodyPr/>
        <a:lstStyle/>
        <a:p>
          <a:endParaRPr lang="en-GB"/>
        </a:p>
      </dgm:t>
    </dgm:pt>
    <dgm:pt modelId="{D9381F62-3F1B-D647-8E9D-831BC2920FB8}" type="sibTrans" cxnId="{1C53C45E-7DC9-0E44-AA87-25DA7F0897E5}">
      <dgm:prSet/>
      <dgm:spPr/>
      <dgm:t>
        <a:bodyPr/>
        <a:lstStyle/>
        <a:p>
          <a:endParaRPr lang="en-GB"/>
        </a:p>
      </dgm:t>
    </dgm:pt>
    <dgm:pt modelId="{E979B931-364A-994F-A5BD-B57825E173FC}">
      <dgm:prSet phldrT="[Text]"/>
      <dgm:spPr/>
      <dgm:t>
        <a:bodyPr/>
        <a:lstStyle/>
        <a:p>
          <a:r>
            <a:rPr lang="en-GB" dirty="0"/>
            <a:t>Community members (participants)</a:t>
          </a:r>
        </a:p>
      </dgm:t>
    </dgm:pt>
    <dgm:pt modelId="{40F7D80A-E87F-2E49-BBD2-BE268F4BDEE7}" type="parTrans" cxnId="{7254368C-F694-C445-A295-89AC11C2404C}">
      <dgm:prSet/>
      <dgm:spPr/>
      <dgm:t>
        <a:bodyPr/>
        <a:lstStyle/>
        <a:p>
          <a:endParaRPr lang="en-GB"/>
        </a:p>
      </dgm:t>
    </dgm:pt>
    <dgm:pt modelId="{13551435-6276-2046-A06A-06409E00BE2F}" type="sibTrans" cxnId="{7254368C-F694-C445-A295-89AC11C2404C}">
      <dgm:prSet/>
      <dgm:spPr/>
      <dgm:t>
        <a:bodyPr/>
        <a:lstStyle/>
        <a:p>
          <a:endParaRPr lang="en-GB"/>
        </a:p>
      </dgm:t>
    </dgm:pt>
    <dgm:pt modelId="{084494CC-D714-7744-AC63-8E82F6997C72}">
      <dgm:prSet/>
      <dgm:spPr/>
      <dgm:t>
        <a:bodyPr/>
        <a:lstStyle/>
        <a:p>
          <a:r>
            <a:rPr lang="en-GB" dirty="0"/>
            <a:t>Masters students</a:t>
          </a:r>
        </a:p>
      </dgm:t>
    </dgm:pt>
    <dgm:pt modelId="{0F0D7AD0-73C9-5B4B-8FAA-C2FFE923A7E8}" type="parTrans" cxnId="{11FCF084-8401-8340-8134-614D9FF5391D}">
      <dgm:prSet/>
      <dgm:spPr/>
      <dgm:t>
        <a:bodyPr/>
        <a:lstStyle/>
        <a:p>
          <a:endParaRPr lang="en-GB"/>
        </a:p>
      </dgm:t>
    </dgm:pt>
    <dgm:pt modelId="{D3FB3F3B-515A-3249-A192-D4FF94E9A9CE}" type="sibTrans" cxnId="{11FCF084-8401-8340-8134-614D9FF5391D}">
      <dgm:prSet/>
      <dgm:spPr/>
      <dgm:t>
        <a:bodyPr/>
        <a:lstStyle/>
        <a:p>
          <a:endParaRPr lang="en-GB"/>
        </a:p>
      </dgm:t>
    </dgm:pt>
    <dgm:pt modelId="{419463DF-54FE-0946-8D3F-BDB717768568}">
      <dgm:prSet/>
      <dgm:spPr/>
      <dgm:t>
        <a:bodyPr/>
        <a:lstStyle/>
        <a:p>
          <a:r>
            <a:rPr lang="en-GB" dirty="0"/>
            <a:t>Researchers</a:t>
          </a:r>
        </a:p>
      </dgm:t>
    </dgm:pt>
    <dgm:pt modelId="{F7F41898-4FAC-4348-A2E1-EA30C89308CC}" type="parTrans" cxnId="{950F8AE3-B695-6C49-90A3-AAEA774EC951}">
      <dgm:prSet/>
      <dgm:spPr/>
      <dgm:t>
        <a:bodyPr/>
        <a:lstStyle/>
        <a:p>
          <a:endParaRPr lang="en-GB"/>
        </a:p>
      </dgm:t>
    </dgm:pt>
    <dgm:pt modelId="{20F4B7EB-1CC2-2A4A-83F5-2BDDCFDE7341}" type="sibTrans" cxnId="{950F8AE3-B695-6C49-90A3-AAEA774EC951}">
      <dgm:prSet/>
      <dgm:spPr/>
      <dgm:t>
        <a:bodyPr/>
        <a:lstStyle/>
        <a:p>
          <a:endParaRPr lang="en-GB"/>
        </a:p>
      </dgm:t>
    </dgm:pt>
    <dgm:pt modelId="{F5FD2D8D-4650-CF40-B2B4-CA278AFEC49E}">
      <dgm:prSet/>
      <dgm:spPr/>
      <dgm:t>
        <a:bodyPr/>
        <a:lstStyle/>
        <a:p>
          <a:r>
            <a:rPr lang="en-GB" dirty="0"/>
            <a:t> Film maker, Archivist</a:t>
          </a:r>
        </a:p>
      </dgm:t>
    </dgm:pt>
    <dgm:pt modelId="{6144CEC0-6380-2942-8BCB-E5D9D8D0328F}" type="parTrans" cxnId="{01D152AD-37F7-7142-9A58-F8458A1F24B3}">
      <dgm:prSet/>
      <dgm:spPr/>
      <dgm:t>
        <a:bodyPr/>
        <a:lstStyle/>
        <a:p>
          <a:endParaRPr lang="en-GB"/>
        </a:p>
      </dgm:t>
    </dgm:pt>
    <dgm:pt modelId="{6C2F0CEE-E713-DE48-A088-67963D0ABBB7}" type="sibTrans" cxnId="{01D152AD-37F7-7142-9A58-F8458A1F24B3}">
      <dgm:prSet/>
      <dgm:spPr/>
      <dgm:t>
        <a:bodyPr/>
        <a:lstStyle/>
        <a:p>
          <a:endParaRPr lang="en-GB"/>
        </a:p>
      </dgm:t>
    </dgm:pt>
    <dgm:pt modelId="{648A7202-1D83-B04A-9998-00E48985DC08}" type="pres">
      <dgm:prSet presAssocID="{8FE297C0-4293-3443-A89A-F4FFB712C945}" presName="cycle" presStyleCnt="0">
        <dgm:presLayoutVars>
          <dgm:dir/>
          <dgm:resizeHandles val="exact"/>
        </dgm:presLayoutVars>
      </dgm:prSet>
      <dgm:spPr/>
    </dgm:pt>
    <dgm:pt modelId="{B57A383F-00AA-224C-863C-DB5B3176C520}" type="pres">
      <dgm:prSet presAssocID="{C20BFE97-EE7C-D346-93B4-B69BDAC3C5BC}" presName="node" presStyleLbl="node1" presStyleIdx="0" presStyleCnt="8" custScaleX="64331" custScaleY="64331">
        <dgm:presLayoutVars>
          <dgm:bulletEnabled val="1"/>
        </dgm:presLayoutVars>
      </dgm:prSet>
      <dgm:spPr/>
    </dgm:pt>
    <dgm:pt modelId="{7F5A0A62-F6F9-6944-AE54-ACB816425FBD}" type="pres">
      <dgm:prSet presAssocID="{C20BFE97-EE7C-D346-93B4-B69BDAC3C5BC}" presName="spNode" presStyleCnt="0"/>
      <dgm:spPr/>
    </dgm:pt>
    <dgm:pt modelId="{26618C0E-17B5-9A42-A0EC-6C09AC91A4F1}" type="pres">
      <dgm:prSet presAssocID="{8EDFEB49-F1CC-D441-B7C1-592EE35A9142}" presName="sibTrans" presStyleLbl="sibTrans1D1" presStyleIdx="0" presStyleCnt="8"/>
      <dgm:spPr/>
    </dgm:pt>
    <dgm:pt modelId="{5D975AF0-4651-5E40-A384-CC16C1B51843}" type="pres">
      <dgm:prSet presAssocID="{084494CC-D714-7744-AC63-8E82F6997C72}" presName="node" presStyleLbl="node1" presStyleIdx="1" presStyleCnt="8" custScaleX="70085" custScaleY="70085">
        <dgm:presLayoutVars>
          <dgm:bulletEnabled val="1"/>
        </dgm:presLayoutVars>
      </dgm:prSet>
      <dgm:spPr/>
    </dgm:pt>
    <dgm:pt modelId="{DFDAF95A-19E5-BA45-B7D8-29E16C2F0880}" type="pres">
      <dgm:prSet presAssocID="{084494CC-D714-7744-AC63-8E82F6997C72}" presName="spNode" presStyleCnt="0"/>
      <dgm:spPr/>
    </dgm:pt>
    <dgm:pt modelId="{9F19E63F-903C-3B4F-8E03-08BA8EC7602C}" type="pres">
      <dgm:prSet presAssocID="{D3FB3F3B-515A-3249-A192-D4FF94E9A9CE}" presName="sibTrans" presStyleLbl="sibTrans1D1" presStyleIdx="1" presStyleCnt="8"/>
      <dgm:spPr/>
    </dgm:pt>
    <dgm:pt modelId="{0C8690A8-B691-A849-868F-3E40DDE87B91}" type="pres">
      <dgm:prSet presAssocID="{419463DF-54FE-0946-8D3F-BDB717768568}" presName="node" presStyleLbl="node1" presStyleIdx="2" presStyleCnt="8" custScaleX="76505" custScaleY="76505">
        <dgm:presLayoutVars>
          <dgm:bulletEnabled val="1"/>
        </dgm:presLayoutVars>
      </dgm:prSet>
      <dgm:spPr/>
    </dgm:pt>
    <dgm:pt modelId="{EDFA165C-0D30-5B49-8219-2F195152B8BD}" type="pres">
      <dgm:prSet presAssocID="{419463DF-54FE-0946-8D3F-BDB717768568}" presName="spNode" presStyleCnt="0"/>
      <dgm:spPr/>
    </dgm:pt>
    <dgm:pt modelId="{AE0C3B90-1A76-0245-A655-662EE97987DC}" type="pres">
      <dgm:prSet presAssocID="{20F4B7EB-1CC2-2A4A-83F5-2BDDCFDE7341}" presName="sibTrans" presStyleLbl="sibTrans1D1" presStyleIdx="2" presStyleCnt="8"/>
      <dgm:spPr/>
    </dgm:pt>
    <dgm:pt modelId="{BC343D4F-38A6-C144-A267-8435AFE1461D}" type="pres">
      <dgm:prSet presAssocID="{F5FD2D8D-4650-CF40-B2B4-CA278AFEC49E}" presName="node" presStyleLbl="node1" presStyleIdx="3" presStyleCnt="8" custScaleX="73781" custScaleY="73781">
        <dgm:presLayoutVars>
          <dgm:bulletEnabled val="1"/>
        </dgm:presLayoutVars>
      </dgm:prSet>
      <dgm:spPr/>
    </dgm:pt>
    <dgm:pt modelId="{1FCB2FA3-9F7D-314D-955D-345CBA2D351D}" type="pres">
      <dgm:prSet presAssocID="{F5FD2D8D-4650-CF40-B2B4-CA278AFEC49E}" presName="spNode" presStyleCnt="0"/>
      <dgm:spPr/>
    </dgm:pt>
    <dgm:pt modelId="{A5C2E92D-81A7-694B-B04B-2110E64A2D63}" type="pres">
      <dgm:prSet presAssocID="{6C2F0CEE-E713-DE48-A088-67963D0ABBB7}" presName="sibTrans" presStyleLbl="sibTrans1D1" presStyleIdx="3" presStyleCnt="8"/>
      <dgm:spPr/>
    </dgm:pt>
    <dgm:pt modelId="{F15C18C5-C707-8443-96D8-F804277B5A20}" type="pres">
      <dgm:prSet presAssocID="{50930B23-AFEC-A441-AAA2-4591B7A8FE6E}" presName="node" presStyleLbl="node1" presStyleIdx="4" presStyleCnt="8" custScaleX="68769" custScaleY="68769">
        <dgm:presLayoutVars>
          <dgm:bulletEnabled val="1"/>
        </dgm:presLayoutVars>
      </dgm:prSet>
      <dgm:spPr/>
    </dgm:pt>
    <dgm:pt modelId="{21875B2B-F790-2448-89A1-28DC480F3237}" type="pres">
      <dgm:prSet presAssocID="{50930B23-AFEC-A441-AAA2-4591B7A8FE6E}" presName="spNode" presStyleCnt="0"/>
      <dgm:spPr/>
    </dgm:pt>
    <dgm:pt modelId="{DBFCD441-6C9A-DF4F-88C0-1099AF2377E7}" type="pres">
      <dgm:prSet presAssocID="{A8DBBF12-BBBA-E24C-A902-96101F333E02}" presName="sibTrans" presStyleLbl="sibTrans1D1" presStyleIdx="4" presStyleCnt="8"/>
      <dgm:spPr/>
    </dgm:pt>
    <dgm:pt modelId="{1BF26419-5942-7E46-A2FF-24A67FEAEC4C}" type="pres">
      <dgm:prSet presAssocID="{A223AFC0-B9D4-0945-A004-44E0749BEC50}" presName="node" presStyleLbl="node1" presStyleIdx="5" presStyleCnt="8" custScaleX="68279" custScaleY="68279" custRadScaleRad="98451" custRadScaleInc="3617">
        <dgm:presLayoutVars>
          <dgm:bulletEnabled val="1"/>
        </dgm:presLayoutVars>
      </dgm:prSet>
      <dgm:spPr/>
    </dgm:pt>
    <dgm:pt modelId="{A1B95AE3-51AD-CD4B-B3A6-8693870F3B7E}" type="pres">
      <dgm:prSet presAssocID="{A223AFC0-B9D4-0945-A004-44E0749BEC50}" presName="spNode" presStyleCnt="0"/>
      <dgm:spPr/>
    </dgm:pt>
    <dgm:pt modelId="{A20904AA-0ADF-7046-A920-D0C3C105F862}" type="pres">
      <dgm:prSet presAssocID="{E03F488E-AFB1-4F46-9E1E-8B5FB664F801}" presName="sibTrans" presStyleLbl="sibTrans1D1" presStyleIdx="5" presStyleCnt="8"/>
      <dgm:spPr/>
    </dgm:pt>
    <dgm:pt modelId="{2DFF0744-7CB1-C241-BABB-3623EE1E66EC}" type="pres">
      <dgm:prSet presAssocID="{B6C633B9-E146-1D4B-A415-0D171516BCCD}" presName="node" presStyleLbl="node1" presStyleIdx="6" presStyleCnt="8" custScaleX="74492" custScaleY="74492">
        <dgm:presLayoutVars>
          <dgm:bulletEnabled val="1"/>
        </dgm:presLayoutVars>
      </dgm:prSet>
      <dgm:spPr/>
    </dgm:pt>
    <dgm:pt modelId="{3634C849-9160-F34E-97E5-7198F7E6CFE7}" type="pres">
      <dgm:prSet presAssocID="{B6C633B9-E146-1D4B-A415-0D171516BCCD}" presName="spNode" presStyleCnt="0"/>
      <dgm:spPr/>
    </dgm:pt>
    <dgm:pt modelId="{A1321A6F-3875-064E-B2B9-E6ED6E5AFD85}" type="pres">
      <dgm:prSet presAssocID="{D9381F62-3F1B-D647-8E9D-831BC2920FB8}" presName="sibTrans" presStyleLbl="sibTrans1D1" presStyleIdx="6" presStyleCnt="8"/>
      <dgm:spPr/>
    </dgm:pt>
    <dgm:pt modelId="{0F9E7905-FB2B-A642-B9B1-779E63D1666E}" type="pres">
      <dgm:prSet presAssocID="{E979B931-364A-994F-A5BD-B57825E173FC}" presName="node" presStyleLbl="node1" presStyleIdx="7" presStyleCnt="8" custScaleX="77154" custScaleY="77154">
        <dgm:presLayoutVars>
          <dgm:bulletEnabled val="1"/>
        </dgm:presLayoutVars>
      </dgm:prSet>
      <dgm:spPr/>
    </dgm:pt>
    <dgm:pt modelId="{838C69B8-6584-9542-82C7-908AD150DC13}" type="pres">
      <dgm:prSet presAssocID="{E979B931-364A-994F-A5BD-B57825E173FC}" presName="spNode" presStyleCnt="0"/>
      <dgm:spPr/>
    </dgm:pt>
    <dgm:pt modelId="{6AD6F5FA-BC79-B844-BD2B-3CEBF31FE416}" type="pres">
      <dgm:prSet presAssocID="{13551435-6276-2046-A06A-06409E00BE2F}" presName="sibTrans" presStyleLbl="sibTrans1D1" presStyleIdx="7" presStyleCnt="8"/>
      <dgm:spPr/>
    </dgm:pt>
  </dgm:ptLst>
  <dgm:cxnLst>
    <dgm:cxn modelId="{03EF6B01-7F4C-A542-9F27-739512DA2884}" type="presOf" srcId="{F5FD2D8D-4650-CF40-B2B4-CA278AFEC49E}" destId="{BC343D4F-38A6-C144-A267-8435AFE1461D}" srcOrd="0" destOrd="0" presId="urn:microsoft.com/office/officeart/2005/8/layout/cycle5"/>
    <dgm:cxn modelId="{A8047612-FC1E-EF41-84F6-E976A98752F1}" type="presOf" srcId="{084494CC-D714-7744-AC63-8E82F6997C72}" destId="{5D975AF0-4651-5E40-A384-CC16C1B51843}" srcOrd="0" destOrd="0" presId="urn:microsoft.com/office/officeart/2005/8/layout/cycle5"/>
    <dgm:cxn modelId="{D3E2791E-4893-ED43-9DAE-D03BF8C33611}" type="presOf" srcId="{E03F488E-AFB1-4F46-9E1E-8B5FB664F801}" destId="{A20904AA-0ADF-7046-A920-D0C3C105F862}" srcOrd="0" destOrd="0" presId="urn:microsoft.com/office/officeart/2005/8/layout/cycle5"/>
    <dgm:cxn modelId="{82DDAC3A-90E6-B145-BA04-BCAA2BF9747F}" type="presOf" srcId="{419463DF-54FE-0946-8D3F-BDB717768568}" destId="{0C8690A8-B691-A849-868F-3E40DDE87B91}" srcOrd="0" destOrd="0" presId="urn:microsoft.com/office/officeart/2005/8/layout/cycle5"/>
    <dgm:cxn modelId="{70A4063D-51F7-044B-9719-C95F98D0E37A}" srcId="{8FE297C0-4293-3443-A89A-F4FFB712C945}" destId="{A223AFC0-B9D4-0945-A004-44E0749BEC50}" srcOrd="5" destOrd="0" parTransId="{539C6AB9-16B5-0343-ABFC-5B48346EF4BD}" sibTransId="{E03F488E-AFB1-4F46-9E1E-8B5FB664F801}"/>
    <dgm:cxn modelId="{1F75B74C-AEA6-A14B-9638-F14172B09617}" type="presOf" srcId="{50930B23-AFEC-A441-AAA2-4591B7A8FE6E}" destId="{F15C18C5-C707-8443-96D8-F804277B5A20}" srcOrd="0" destOrd="0" presId="urn:microsoft.com/office/officeart/2005/8/layout/cycle5"/>
    <dgm:cxn modelId="{7494EA4D-5AA8-DC40-B1A9-A28B9EABAC5E}" srcId="{8FE297C0-4293-3443-A89A-F4FFB712C945}" destId="{C20BFE97-EE7C-D346-93B4-B69BDAC3C5BC}" srcOrd="0" destOrd="0" parTransId="{D690F723-1A9D-AE4D-A054-B4C982D8C344}" sibTransId="{8EDFEB49-F1CC-D441-B7C1-592EE35A9142}"/>
    <dgm:cxn modelId="{1C53C45E-7DC9-0E44-AA87-25DA7F0897E5}" srcId="{8FE297C0-4293-3443-A89A-F4FFB712C945}" destId="{B6C633B9-E146-1D4B-A415-0D171516BCCD}" srcOrd="6" destOrd="0" parTransId="{B7CE16C1-3D42-7D42-BB08-DD236E13D5AE}" sibTransId="{D9381F62-3F1B-D647-8E9D-831BC2920FB8}"/>
    <dgm:cxn modelId="{41D7CA66-6B89-B447-9487-5D445665FE02}" type="presOf" srcId="{A8DBBF12-BBBA-E24C-A902-96101F333E02}" destId="{DBFCD441-6C9A-DF4F-88C0-1099AF2377E7}" srcOrd="0" destOrd="0" presId="urn:microsoft.com/office/officeart/2005/8/layout/cycle5"/>
    <dgm:cxn modelId="{6761AE6D-2BE0-6441-8731-28B567CD0745}" type="presOf" srcId="{8FE297C0-4293-3443-A89A-F4FFB712C945}" destId="{648A7202-1D83-B04A-9998-00E48985DC08}" srcOrd="0" destOrd="0" presId="urn:microsoft.com/office/officeart/2005/8/layout/cycle5"/>
    <dgm:cxn modelId="{DCB5417D-2258-FD45-AAC8-5073E9785714}" type="presOf" srcId="{C20BFE97-EE7C-D346-93B4-B69BDAC3C5BC}" destId="{B57A383F-00AA-224C-863C-DB5B3176C520}" srcOrd="0" destOrd="0" presId="urn:microsoft.com/office/officeart/2005/8/layout/cycle5"/>
    <dgm:cxn modelId="{0D64297F-8900-A84C-BE37-C6BCF9C89B7A}" type="presOf" srcId="{D9381F62-3F1B-D647-8E9D-831BC2920FB8}" destId="{A1321A6F-3875-064E-B2B9-E6ED6E5AFD85}" srcOrd="0" destOrd="0" presId="urn:microsoft.com/office/officeart/2005/8/layout/cycle5"/>
    <dgm:cxn modelId="{11FCF084-8401-8340-8134-614D9FF5391D}" srcId="{8FE297C0-4293-3443-A89A-F4FFB712C945}" destId="{084494CC-D714-7744-AC63-8E82F6997C72}" srcOrd="1" destOrd="0" parTransId="{0F0D7AD0-73C9-5B4B-8FAA-C2FFE923A7E8}" sibTransId="{D3FB3F3B-515A-3249-A192-D4FF94E9A9CE}"/>
    <dgm:cxn modelId="{FE755F88-363C-514C-92E1-6E7F80BA52B6}" type="presOf" srcId="{A223AFC0-B9D4-0945-A004-44E0749BEC50}" destId="{1BF26419-5942-7E46-A2FF-24A67FEAEC4C}" srcOrd="0" destOrd="0" presId="urn:microsoft.com/office/officeart/2005/8/layout/cycle5"/>
    <dgm:cxn modelId="{7254368C-F694-C445-A295-89AC11C2404C}" srcId="{8FE297C0-4293-3443-A89A-F4FFB712C945}" destId="{E979B931-364A-994F-A5BD-B57825E173FC}" srcOrd="7" destOrd="0" parTransId="{40F7D80A-E87F-2E49-BBD2-BE268F4BDEE7}" sibTransId="{13551435-6276-2046-A06A-06409E00BE2F}"/>
    <dgm:cxn modelId="{FC88E38E-B6F0-9C4E-B20E-B9615623D8D3}" type="presOf" srcId="{13551435-6276-2046-A06A-06409E00BE2F}" destId="{6AD6F5FA-BC79-B844-BD2B-3CEBF31FE416}" srcOrd="0" destOrd="0" presId="urn:microsoft.com/office/officeart/2005/8/layout/cycle5"/>
    <dgm:cxn modelId="{CDDB8096-6E69-864A-BD87-EC52AA7383B2}" type="presOf" srcId="{D3FB3F3B-515A-3249-A192-D4FF94E9A9CE}" destId="{9F19E63F-903C-3B4F-8E03-08BA8EC7602C}" srcOrd="0" destOrd="0" presId="urn:microsoft.com/office/officeart/2005/8/layout/cycle5"/>
    <dgm:cxn modelId="{01D152AD-37F7-7142-9A58-F8458A1F24B3}" srcId="{8FE297C0-4293-3443-A89A-F4FFB712C945}" destId="{F5FD2D8D-4650-CF40-B2B4-CA278AFEC49E}" srcOrd="3" destOrd="0" parTransId="{6144CEC0-6380-2942-8BCB-E5D9D8D0328F}" sibTransId="{6C2F0CEE-E713-DE48-A088-67963D0ABBB7}"/>
    <dgm:cxn modelId="{83DDEDC8-259C-EA40-8B7C-B1B60DF4FB33}" type="presOf" srcId="{B6C633B9-E146-1D4B-A415-0D171516BCCD}" destId="{2DFF0744-7CB1-C241-BABB-3623EE1E66EC}" srcOrd="0" destOrd="0" presId="urn:microsoft.com/office/officeart/2005/8/layout/cycle5"/>
    <dgm:cxn modelId="{950F8AE3-B695-6C49-90A3-AAEA774EC951}" srcId="{8FE297C0-4293-3443-A89A-F4FFB712C945}" destId="{419463DF-54FE-0946-8D3F-BDB717768568}" srcOrd="2" destOrd="0" parTransId="{F7F41898-4FAC-4348-A2E1-EA30C89308CC}" sibTransId="{20F4B7EB-1CC2-2A4A-83F5-2BDDCFDE7341}"/>
    <dgm:cxn modelId="{8D0E74E7-0BD3-2148-B57A-DB1059982917}" srcId="{8FE297C0-4293-3443-A89A-F4FFB712C945}" destId="{50930B23-AFEC-A441-AAA2-4591B7A8FE6E}" srcOrd="4" destOrd="0" parTransId="{3690CF2E-73E7-B845-9278-A921A398217E}" sibTransId="{A8DBBF12-BBBA-E24C-A902-96101F333E02}"/>
    <dgm:cxn modelId="{3B5542E9-A4A8-CE4C-AE9A-995E75A0C927}" type="presOf" srcId="{6C2F0CEE-E713-DE48-A088-67963D0ABBB7}" destId="{A5C2E92D-81A7-694B-B04B-2110E64A2D63}" srcOrd="0" destOrd="0" presId="urn:microsoft.com/office/officeart/2005/8/layout/cycle5"/>
    <dgm:cxn modelId="{AC74C1ED-0EF2-6F4B-AB3F-015A2A44AC76}" type="presOf" srcId="{20F4B7EB-1CC2-2A4A-83F5-2BDDCFDE7341}" destId="{AE0C3B90-1A76-0245-A655-662EE97987DC}" srcOrd="0" destOrd="0" presId="urn:microsoft.com/office/officeart/2005/8/layout/cycle5"/>
    <dgm:cxn modelId="{2D9062EE-F973-4B4A-89FE-EFFEA7569EEF}" type="presOf" srcId="{8EDFEB49-F1CC-D441-B7C1-592EE35A9142}" destId="{26618C0E-17B5-9A42-A0EC-6C09AC91A4F1}" srcOrd="0" destOrd="0" presId="urn:microsoft.com/office/officeart/2005/8/layout/cycle5"/>
    <dgm:cxn modelId="{B15510F3-7239-B948-9D15-5916FA3B80B0}" type="presOf" srcId="{E979B931-364A-994F-A5BD-B57825E173FC}" destId="{0F9E7905-FB2B-A642-B9B1-779E63D1666E}" srcOrd="0" destOrd="0" presId="urn:microsoft.com/office/officeart/2005/8/layout/cycle5"/>
    <dgm:cxn modelId="{D03A0216-4EAE-4447-B0E4-3500FA21D41D}" type="presParOf" srcId="{648A7202-1D83-B04A-9998-00E48985DC08}" destId="{B57A383F-00AA-224C-863C-DB5B3176C520}" srcOrd="0" destOrd="0" presId="urn:microsoft.com/office/officeart/2005/8/layout/cycle5"/>
    <dgm:cxn modelId="{FFCE7764-2897-A74B-AEF7-6D56828AE06D}" type="presParOf" srcId="{648A7202-1D83-B04A-9998-00E48985DC08}" destId="{7F5A0A62-F6F9-6944-AE54-ACB816425FBD}" srcOrd="1" destOrd="0" presId="urn:microsoft.com/office/officeart/2005/8/layout/cycle5"/>
    <dgm:cxn modelId="{1E6E83EE-C67E-7A4F-94D4-F38BC05827E0}" type="presParOf" srcId="{648A7202-1D83-B04A-9998-00E48985DC08}" destId="{26618C0E-17B5-9A42-A0EC-6C09AC91A4F1}" srcOrd="2" destOrd="0" presId="urn:microsoft.com/office/officeart/2005/8/layout/cycle5"/>
    <dgm:cxn modelId="{509C9994-22B5-B641-B136-3B6D13D23C6F}" type="presParOf" srcId="{648A7202-1D83-B04A-9998-00E48985DC08}" destId="{5D975AF0-4651-5E40-A384-CC16C1B51843}" srcOrd="3" destOrd="0" presId="urn:microsoft.com/office/officeart/2005/8/layout/cycle5"/>
    <dgm:cxn modelId="{B07557E6-FDDC-6042-8DDF-3729F6EE84A8}" type="presParOf" srcId="{648A7202-1D83-B04A-9998-00E48985DC08}" destId="{DFDAF95A-19E5-BA45-B7D8-29E16C2F0880}" srcOrd="4" destOrd="0" presId="urn:microsoft.com/office/officeart/2005/8/layout/cycle5"/>
    <dgm:cxn modelId="{BF2A73B0-F12D-E540-8A90-ED9D67489913}" type="presParOf" srcId="{648A7202-1D83-B04A-9998-00E48985DC08}" destId="{9F19E63F-903C-3B4F-8E03-08BA8EC7602C}" srcOrd="5" destOrd="0" presId="urn:microsoft.com/office/officeart/2005/8/layout/cycle5"/>
    <dgm:cxn modelId="{3786C60E-941C-424E-8CE5-7A8F16470DF5}" type="presParOf" srcId="{648A7202-1D83-B04A-9998-00E48985DC08}" destId="{0C8690A8-B691-A849-868F-3E40DDE87B91}" srcOrd="6" destOrd="0" presId="urn:microsoft.com/office/officeart/2005/8/layout/cycle5"/>
    <dgm:cxn modelId="{BEA7F700-916B-B14A-A210-42473A443641}" type="presParOf" srcId="{648A7202-1D83-B04A-9998-00E48985DC08}" destId="{EDFA165C-0D30-5B49-8219-2F195152B8BD}" srcOrd="7" destOrd="0" presId="urn:microsoft.com/office/officeart/2005/8/layout/cycle5"/>
    <dgm:cxn modelId="{0AF34583-D2EB-BA4D-AE95-8A4AB04DD37D}" type="presParOf" srcId="{648A7202-1D83-B04A-9998-00E48985DC08}" destId="{AE0C3B90-1A76-0245-A655-662EE97987DC}" srcOrd="8" destOrd="0" presId="urn:microsoft.com/office/officeart/2005/8/layout/cycle5"/>
    <dgm:cxn modelId="{5B6FE1ED-018C-0248-BB17-32D2A69E706E}" type="presParOf" srcId="{648A7202-1D83-B04A-9998-00E48985DC08}" destId="{BC343D4F-38A6-C144-A267-8435AFE1461D}" srcOrd="9" destOrd="0" presId="urn:microsoft.com/office/officeart/2005/8/layout/cycle5"/>
    <dgm:cxn modelId="{98907329-5F22-9949-9CF7-9768567E1EF6}" type="presParOf" srcId="{648A7202-1D83-B04A-9998-00E48985DC08}" destId="{1FCB2FA3-9F7D-314D-955D-345CBA2D351D}" srcOrd="10" destOrd="0" presId="urn:microsoft.com/office/officeart/2005/8/layout/cycle5"/>
    <dgm:cxn modelId="{D9EA032F-9218-8A45-A645-E3B11EC57A0F}" type="presParOf" srcId="{648A7202-1D83-B04A-9998-00E48985DC08}" destId="{A5C2E92D-81A7-694B-B04B-2110E64A2D63}" srcOrd="11" destOrd="0" presId="urn:microsoft.com/office/officeart/2005/8/layout/cycle5"/>
    <dgm:cxn modelId="{30BE36DF-2679-AD4C-911F-6EE44E529766}" type="presParOf" srcId="{648A7202-1D83-B04A-9998-00E48985DC08}" destId="{F15C18C5-C707-8443-96D8-F804277B5A20}" srcOrd="12" destOrd="0" presId="urn:microsoft.com/office/officeart/2005/8/layout/cycle5"/>
    <dgm:cxn modelId="{C51A0F63-7C9F-C848-8377-BFA59344F600}" type="presParOf" srcId="{648A7202-1D83-B04A-9998-00E48985DC08}" destId="{21875B2B-F790-2448-89A1-28DC480F3237}" srcOrd="13" destOrd="0" presId="urn:microsoft.com/office/officeart/2005/8/layout/cycle5"/>
    <dgm:cxn modelId="{AA2EBB15-7695-144D-9199-98D44FF2B707}" type="presParOf" srcId="{648A7202-1D83-B04A-9998-00E48985DC08}" destId="{DBFCD441-6C9A-DF4F-88C0-1099AF2377E7}" srcOrd="14" destOrd="0" presId="urn:microsoft.com/office/officeart/2005/8/layout/cycle5"/>
    <dgm:cxn modelId="{D54C1723-15D3-3646-82D1-B98A15606797}" type="presParOf" srcId="{648A7202-1D83-B04A-9998-00E48985DC08}" destId="{1BF26419-5942-7E46-A2FF-24A67FEAEC4C}" srcOrd="15" destOrd="0" presId="urn:microsoft.com/office/officeart/2005/8/layout/cycle5"/>
    <dgm:cxn modelId="{D08C8A12-CD29-BA4A-A54A-6BF6A13B18C2}" type="presParOf" srcId="{648A7202-1D83-B04A-9998-00E48985DC08}" destId="{A1B95AE3-51AD-CD4B-B3A6-8693870F3B7E}" srcOrd="16" destOrd="0" presId="urn:microsoft.com/office/officeart/2005/8/layout/cycle5"/>
    <dgm:cxn modelId="{68B257C6-7457-1C4B-ADF4-6382AD7A4377}" type="presParOf" srcId="{648A7202-1D83-B04A-9998-00E48985DC08}" destId="{A20904AA-0ADF-7046-A920-D0C3C105F862}" srcOrd="17" destOrd="0" presId="urn:microsoft.com/office/officeart/2005/8/layout/cycle5"/>
    <dgm:cxn modelId="{0E817FF7-0B74-2442-9000-D2203D084E98}" type="presParOf" srcId="{648A7202-1D83-B04A-9998-00E48985DC08}" destId="{2DFF0744-7CB1-C241-BABB-3623EE1E66EC}" srcOrd="18" destOrd="0" presId="urn:microsoft.com/office/officeart/2005/8/layout/cycle5"/>
    <dgm:cxn modelId="{881B6D75-4740-F14D-801D-16EE2B5191F0}" type="presParOf" srcId="{648A7202-1D83-B04A-9998-00E48985DC08}" destId="{3634C849-9160-F34E-97E5-7198F7E6CFE7}" srcOrd="19" destOrd="0" presId="urn:microsoft.com/office/officeart/2005/8/layout/cycle5"/>
    <dgm:cxn modelId="{094EAC5D-C422-C447-B4E5-F2478999390D}" type="presParOf" srcId="{648A7202-1D83-B04A-9998-00E48985DC08}" destId="{A1321A6F-3875-064E-B2B9-E6ED6E5AFD85}" srcOrd="20" destOrd="0" presId="urn:microsoft.com/office/officeart/2005/8/layout/cycle5"/>
    <dgm:cxn modelId="{73E300DC-95E6-C745-9420-49D6C6880FA1}" type="presParOf" srcId="{648A7202-1D83-B04A-9998-00E48985DC08}" destId="{0F9E7905-FB2B-A642-B9B1-779E63D1666E}" srcOrd="21" destOrd="0" presId="urn:microsoft.com/office/officeart/2005/8/layout/cycle5"/>
    <dgm:cxn modelId="{7D96BA82-C67D-334E-89C8-0FCDD0CBF406}" type="presParOf" srcId="{648A7202-1D83-B04A-9998-00E48985DC08}" destId="{838C69B8-6584-9542-82C7-908AD150DC13}" srcOrd="22" destOrd="0" presId="urn:microsoft.com/office/officeart/2005/8/layout/cycle5"/>
    <dgm:cxn modelId="{27FB2CEE-4663-A945-8F84-FC2C7045CD20}" type="presParOf" srcId="{648A7202-1D83-B04A-9998-00E48985DC08}" destId="{6AD6F5FA-BC79-B844-BD2B-3CEBF31FE416}" srcOrd="23" destOrd="0" presId="urn:microsoft.com/office/officeart/2005/8/layout/cycle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61B036-EA35-4850-AA68-28CC03B2DFB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E00B65D-4E22-4BA1-9AE5-0CB7A6328EA7}">
      <dgm:prSet/>
      <dgm:spPr/>
      <dgm:t>
        <a:bodyPr/>
        <a:lstStyle/>
        <a:p>
          <a:pPr>
            <a:lnSpc>
              <a:spcPct val="100000"/>
            </a:lnSpc>
          </a:pPr>
          <a:r>
            <a:rPr lang="en-US"/>
            <a:t>Scholarly, enabling, adjacent</a:t>
          </a:r>
        </a:p>
      </dgm:t>
    </dgm:pt>
    <dgm:pt modelId="{0CE6AA3F-E213-4162-A212-84198732A7DA}" type="parTrans" cxnId="{4B73FA56-954D-4C73-BBB4-DACE43E8A40C}">
      <dgm:prSet/>
      <dgm:spPr/>
      <dgm:t>
        <a:bodyPr/>
        <a:lstStyle/>
        <a:p>
          <a:endParaRPr lang="en-US"/>
        </a:p>
      </dgm:t>
    </dgm:pt>
    <dgm:pt modelId="{77ADCF8B-3458-4775-98E8-34A5B4311BEA}" type="sibTrans" cxnId="{4B73FA56-954D-4C73-BBB4-DACE43E8A40C}">
      <dgm:prSet/>
      <dgm:spPr/>
      <dgm:t>
        <a:bodyPr/>
        <a:lstStyle/>
        <a:p>
          <a:endParaRPr lang="en-US"/>
        </a:p>
      </dgm:t>
    </dgm:pt>
    <dgm:pt modelId="{96824B33-53F0-4A8B-9C32-1345C8AC5F5E}">
      <dgm:prSet/>
      <dgm:spPr/>
      <dgm:t>
        <a:bodyPr/>
        <a:lstStyle/>
        <a:p>
          <a:pPr>
            <a:lnSpc>
              <a:spcPct val="100000"/>
            </a:lnSpc>
          </a:pPr>
          <a:r>
            <a:rPr lang="en-US"/>
            <a:t>Degrees of contribution (lead, equal, supporting)</a:t>
          </a:r>
        </a:p>
      </dgm:t>
    </dgm:pt>
    <dgm:pt modelId="{5398028C-A823-46C2-8EB0-268C75BD8E6C}" type="parTrans" cxnId="{5E02D865-4E37-454D-BAC8-8B4AA880960A}">
      <dgm:prSet/>
      <dgm:spPr/>
      <dgm:t>
        <a:bodyPr/>
        <a:lstStyle/>
        <a:p>
          <a:endParaRPr lang="en-US"/>
        </a:p>
      </dgm:t>
    </dgm:pt>
    <dgm:pt modelId="{E51FB665-ABDF-4184-8D84-FE334660D492}" type="sibTrans" cxnId="{5E02D865-4E37-454D-BAC8-8B4AA880960A}">
      <dgm:prSet/>
      <dgm:spPr/>
      <dgm:t>
        <a:bodyPr/>
        <a:lstStyle/>
        <a:p>
          <a:endParaRPr lang="en-US"/>
        </a:p>
      </dgm:t>
    </dgm:pt>
    <dgm:pt modelId="{58F18302-9D89-4511-9E52-34A70F74A36F}">
      <dgm:prSet/>
      <dgm:spPr/>
      <dgm:t>
        <a:bodyPr/>
        <a:lstStyle/>
        <a:p>
          <a:pPr>
            <a:lnSpc>
              <a:spcPct val="100000"/>
            </a:lnSpc>
          </a:pPr>
          <a:r>
            <a:rPr lang="en-US"/>
            <a:t>Creator, contributor, participant</a:t>
          </a:r>
        </a:p>
      </dgm:t>
    </dgm:pt>
    <dgm:pt modelId="{5D0B5A12-C598-49C2-BA71-CCC5C1062316}" type="parTrans" cxnId="{BFBF616C-2591-4060-BB64-B7F8D605C79E}">
      <dgm:prSet/>
      <dgm:spPr/>
      <dgm:t>
        <a:bodyPr/>
        <a:lstStyle/>
        <a:p>
          <a:endParaRPr lang="en-US"/>
        </a:p>
      </dgm:t>
    </dgm:pt>
    <dgm:pt modelId="{02633E29-F70A-4C7F-8478-832F11A1EA5B}" type="sibTrans" cxnId="{BFBF616C-2591-4060-BB64-B7F8D605C79E}">
      <dgm:prSet/>
      <dgm:spPr/>
      <dgm:t>
        <a:bodyPr/>
        <a:lstStyle/>
        <a:p>
          <a:endParaRPr lang="en-US"/>
        </a:p>
      </dgm:t>
    </dgm:pt>
    <dgm:pt modelId="{837BAB28-741A-46E5-96A2-BCF95A544B16}" type="pres">
      <dgm:prSet presAssocID="{6261B036-EA35-4850-AA68-28CC03B2DFB2}" presName="root" presStyleCnt="0">
        <dgm:presLayoutVars>
          <dgm:dir/>
          <dgm:resizeHandles val="exact"/>
        </dgm:presLayoutVars>
      </dgm:prSet>
      <dgm:spPr/>
    </dgm:pt>
    <dgm:pt modelId="{9A724B68-14C5-4B60-8DC9-7303142E4922}" type="pres">
      <dgm:prSet presAssocID="{EE00B65D-4E22-4BA1-9AE5-0CB7A6328EA7}" presName="compNode" presStyleCnt="0"/>
      <dgm:spPr/>
    </dgm:pt>
    <dgm:pt modelId="{CBCC1FE3-FF30-4F6B-959B-CC72DE22E47E}" type="pres">
      <dgm:prSet presAssocID="{EE00B65D-4E22-4BA1-9AE5-0CB7A6328EA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k from home desk with solid fill"/>
        </a:ext>
      </dgm:extLst>
    </dgm:pt>
    <dgm:pt modelId="{E3708D42-8E91-435D-AC92-BF81D0FF286A}" type="pres">
      <dgm:prSet presAssocID="{EE00B65D-4E22-4BA1-9AE5-0CB7A6328EA7}" presName="spaceRect" presStyleCnt="0"/>
      <dgm:spPr/>
    </dgm:pt>
    <dgm:pt modelId="{B9642D11-3E3E-4560-AFE0-F01C5A5DE583}" type="pres">
      <dgm:prSet presAssocID="{EE00B65D-4E22-4BA1-9AE5-0CB7A6328EA7}" presName="textRect" presStyleLbl="revTx" presStyleIdx="0" presStyleCnt="3">
        <dgm:presLayoutVars>
          <dgm:chMax val="1"/>
          <dgm:chPref val="1"/>
        </dgm:presLayoutVars>
      </dgm:prSet>
      <dgm:spPr/>
    </dgm:pt>
    <dgm:pt modelId="{39DD8C9D-5724-4349-9A15-BA0A0948652A}" type="pres">
      <dgm:prSet presAssocID="{77ADCF8B-3458-4775-98E8-34A5B4311BEA}" presName="sibTrans" presStyleCnt="0"/>
      <dgm:spPr/>
    </dgm:pt>
    <dgm:pt modelId="{8DE8E3EA-99DB-46A1-9A55-C8A34E59F92D}" type="pres">
      <dgm:prSet presAssocID="{96824B33-53F0-4A8B-9C32-1345C8AC5F5E}" presName="compNode" presStyleCnt="0"/>
      <dgm:spPr/>
    </dgm:pt>
    <dgm:pt modelId="{D9465EAC-C9AE-4C84-A767-0E4B43125B25}" type="pres">
      <dgm:prSet presAssocID="{96824B33-53F0-4A8B-9C32-1345C8AC5F5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with solid fill"/>
        </a:ext>
      </dgm:extLst>
    </dgm:pt>
    <dgm:pt modelId="{BEB409A0-B9DB-494B-8F57-846193734E16}" type="pres">
      <dgm:prSet presAssocID="{96824B33-53F0-4A8B-9C32-1345C8AC5F5E}" presName="spaceRect" presStyleCnt="0"/>
      <dgm:spPr/>
    </dgm:pt>
    <dgm:pt modelId="{FF2D4805-B0BA-4A20-A249-27F2BE5985C9}" type="pres">
      <dgm:prSet presAssocID="{96824B33-53F0-4A8B-9C32-1345C8AC5F5E}" presName="textRect" presStyleLbl="revTx" presStyleIdx="1" presStyleCnt="3">
        <dgm:presLayoutVars>
          <dgm:chMax val="1"/>
          <dgm:chPref val="1"/>
        </dgm:presLayoutVars>
      </dgm:prSet>
      <dgm:spPr/>
    </dgm:pt>
    <dgm:pt modelId="{5E151C98-FCF5-47E8-B67A-886F3620D81A}" type="pres">
      <dgm:prSet presAssocID="{E51FB665-ABDF-4184-8D84-FE334660D492}" presName="sibTrans" presStyleCnt="0"/>
      <dgm:spPr/>
    </dgm:pt>
    <dgm:pt modelId="{B0EAF2B6-24B6-4734-96A1-712D7F2EA5B5}" type="pres">
      <dgm:prSet presAssocID="{58F18302-9D89-4511-9E52-34A70F74A36F}" presName="compNode" presStyleCnt="0"/>
      <dgm:spPr/>
    </dgm:pt>
    <dgm:pt modelId="{1DF72A9F-CF94-4B84-A7E7-2B8A7B6DAFE2}" type="pres">
      <dgm:prSet presAssocID="{58F18302-9D89-4511-9E52-34A70F74A3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tist"/>
        </a:ext>
      </dgm:extLst>
    </dgm:pt>
    <dgm:pt modelId="{33E09B4B-551E-4318-8E56-7B274BFB44F8}" type="pres">
      <dgm:prSet presAssocID="{58F18302-9D89-4511-9E52-34A70F74A36F}" presName="spaceRect" presStyleCnt="0"/>
      <dgm:spPr/>
    </dgm:pt>
    <dgm:pt modelId="{7DE161BA-3F26-4E31-BAF1-1C0C5E50C59F}" type="pres">
      <dgm:prSet presAssocID="{58F18302-9D89-4511-9E52-34A70F74A36F}" presName="textRect" presStyleLbl="revTx" presStyleIdx="2" presStyleCnt="3">
        <dgm:presLayoutVars>
          <dgm:chMax val="1"/>
          <dgm:chPref val="1"/>
        </dgm:presLayoutVars>
      </dgm:prSet>
      <dgm:spPr/>
    </dgm:pt>
  </dgm:ptLst>
  <dgm:cxnLst>
    <dgm:cxn modelId="{4C009205-4982-49DB-A7A2-C763F8B2E6CB}" type="presOf" srcId="{6261B036-EA35-4850-AA68-28CC03B2DFB2}" destId="{837BAB28-741A-46E5-96A2-BCF95A544B16}" srcOrd="0" destOrd="0" presId="urn:microsoft.com/office/officeart/2018/2/layout/IconLabelList"/>
    <dgm:cxn modelId="{70591C1A-5E8D-4923-8B8C-DDB9B9E719AC}" type="presOf" srcId="{96824B33-53F0-4A8B-9C32-1345C8AC5F5E}" destId="{FF2D4805-B0BA-4A20-A249-27F2BE5985C9}" srcOrd="0" destOrd="0" presId="urn:microsoft.com/office/officeart/2018/2/layout/IconLabelList"/>
    <dgm:cxn modelId="{9145A424-B6E0-4B72-A2B5-BAB3DE05956F}" type="presOf" srcId="{58F18302-9D89-4511-9E52-34A70F74A36F}" destId="{7DE161BA-3F26-4E31-BAF1-1C0C5E50C59F}" srcOrd="0" destOrd="0" presId="urn:microsoft.com/office/officeart/2018/2/layout/IconLabelList"/>
    <dgm:cxn modelId="{4B73FA56-954D-4C73-BBB4-DACE43E8A40C}" srcId="{6261B036-EA35-4850-AA68-28CC03B2DFB2}" destId="{EE00B65D-4E22-4BA1-9AE5-0CB7A6328EA7}" srcOrd="0" destOrd="0" parTransId="{0CE6AA3F-E213-4162-A212-84198732A7DA}" sibTransId="{77ADCF8B-3458-4775-98E8-34A5B4311BEA}"/>
    <dgm:cxn modelId="{5E02D865-4E37-454D-BAC8-8B4AA880960A}" srcId="{6261B036-EA35-4850-AA68-28CC03B2DFB2}" destId="{96824B33-53F0-4A8B-9C32-1345C8AC5F5E}" srcOrd="1" destOrd="0" parTransId="{5398028C-A823-46C2-8EB0-268C75BD8E6C}" sibTransId="{E51FB665-ABDF-4184-8D84-FE334660D492}"/>
    <dgm:cxn modelId="{BFBF616C-2591-4060-BB64-B7F8D605C79E}" srcId="{6261B036-EA35-4850-AA68-28CC03B2DFB2}" destId="{58F18302-9D89-4511-9E52-34A70F74A36F}" srcOrd="2" destOrd="0" parTransId="{5D0B5A12-C598-49C2-BA71-CCC5C1062316}" sibTransId="{02633E29-F70A-4C7F-8478-832F11A1EA5B}"/>
    <dgm:cxn modelId="{9174A5BF-3992-4435-9BD8-4868397D9D09}" type="presOf" srcId="{EE00B65D-4E22-4BA1-9AE5-0CB7A6328EA7}" destId="{B9642D11-3E3E-4560-AFE0-F01C5A5DE583}" srcOrd="0" destOrd="0" presId="urn:microsoft.com/office/officeart/2018/2/layout/IconLabelList"/>
    <dgm:cxn modelId="{2694E743-3EF7-4321-830C-58A5245500AB}" type="presParOf" srcId="{837BAB28-741A-46E5-96A2-BCF95A544B16}" destId="{9A724B68-14C5-4B60-8DC9-7303142E4922}" srcOrd="0" destOrd="0" presId="urn:microsoft.com/office/officeart/2018/2/layout/IconLabelList"/>
    <dgm:cxn modelId="{4CF7EAAB-2C98-4E73-80B2-684BA3FAFD4A}" type="presParOf" srcId="{9A724B68-14C5-4B60-8DC9-7303142E4922}" destId="{CBCC1FE3-FF30-4F6B-959B-CC72DE22E47E}" srcOrd="0" destOrd="0" presId="urn:microsoft.com/office/officeart/2018/2/layout/IconLabelList"/>
    <dgm:cxn modelId="{55901A67-E95F-4771-A445-BF9838AB49CA}" type="presParOf" srcId="{9A724B68-14C5-4B60-8DC9-7303142E4922}" destId="{E3708D42-8E91-435D-AC92-BF81D0FF286A}" srcOrd="1" destOrd="0" presId="urn:microsoft.com/office/officeart/2018/2/layout/IconLabelList"/>
    <dgm:cxn modelId="{BF25EC0A-DD8C-49C3-9D0B-E221C423AC83}" type="presParOf" srcId="{9A724B68-14C5-4B60-8DC9-7303142E4922}" destId="{B9642D11-3E3E-4560-AFE0-F01C5A5DE583}" srcOrd="2" destOrd="0" presId="urn:microsoft.com/office/officeart/2018/2/layout/IconLabelList"/>
    <dgm:cxn modelId="{08B0E252-B810-4800-B823-6499E3666DBD}" type="presParOf" srcId="{837BAB28-741A-46E5-96A2-BCF95A544B16}" destId="{39DD8C9D-5724-4349-9A15-BA0A0948652A}" srcOrd="1" destOrd="0" presId="urn:microsoft.com/office/officeart/2018/2/layout/IconLabelList"/>
    <dgm:cxn modelId="{3EC73E56-41D9-4EBF-B205-1B01B3C3C0F9}" type="presParOf" srcId="{837BAB28-741A-46E5-96A2-BCF95A544B16}" destId="{8DE8E3EA-99DB-46A1-9A55-C8A34E59F92D}" srcOrd="2" destOrd="0" presId="urn:microsoft.com/office/officeart/2018/2/layout/IconLabelList"/>
    <dgm:cxn modelId="{185D52EB-8A07-4B81-9068-6496A3679166}" type="presParOf" srcId="{8DE8E3EA-99DB-46A1-9A55-C8A34E59F92D}" destId="{D9465EAC-C9AE-4C84-A767-0E4B43125B25}" srcOrd="0" destOrd="0" presId="urn:microsoft.com/office/officeart/2018/2/layout/IconLabelList"/>
    <dgm:cxn modelId="{2E12E6F1-4EE3-441A-9228-48B5D7945E2B}" type="presParOf" srcId="{8DE8E3EA-99DB-46A1-9A55-C8A34E59F92D}" destId="{BEB409A0-B9DB-494B-8F57-846193734E16}" srcOrd="1" destOrd="0" presId="urn:microsoft.com/office/officeart/2018/2/layout/IconLabelList"/>
    <dgm:cxn modelId="{100EB4FB-BFCD-4B39-8240-070BD7027FDC}" type="presParOf" srcId="{8DE8E3EA-99DB-46A1-9A55-C8A34E59F92D}" destId="{FF2D4805-B0BA-4A20-A249-27F2BE5985C9}" srcOrd="2" destOrd="0" presId="urn:microsoft.com/office/officeart/2018/2/layout/IconLabelList"/>
    <dgm:cxn modelId="{908C3D60-E07B-4D6F-803A-B8FD83A3B8B4}" type="presParOf" srcId="{837BAB28-741A-46E5-96A2-BCF95A544B16}" destId="{5E151C98-FCF5-47E8-B67A-886F3620D81A}" srcOrd="3" destOrd="0" presId="urn:microsoft.com/office/officeart/2018/2/layout/IconLabelList"/>
    <dgm:cxn modelId="{D1D494FC-976C-4CDE-9C92-8F9BB7CB66CE}" type="presParOf" srcId="{837BAB28-741A-46E5-96A2-BCF95A544B16}" destId="{B0EAF2B6-24B6-4734-96A1-712D7F2EA5B5}" srcOrd="4" destOrd="0" presId="urn:microsoft.com/office/officeart/2018/2/layout/IconLabelList"/>
    <dgm:cxn modelId="{E633624A-DCF7-4226-94E0-1D68252F6954}" type="presParOf" srcId="{B0EAF2B6-24B6-4734-96A1-712D7F2EA5B5}" destId="{1DF72A9F-CF94-4B84-A7E7-2B8A7B6DAFE2}" srcOrd="0" destOrd="0" presId="urn:microsoft.com/office/officeart/2018/2/layout/IconLabelList"/>
    <dgm:cxn modelId="{385B7399-D7C2-41D7-87D0-7009542F64D2}" type="presParOf" srcId="{B0EAF2B6-24B6-4734-96A1-712D7F2EA5B5}" destId="{33E09B4B-551E-4318-8E56-7B274BFB44F8}" srcOrd="1" destOrd="0" presId="urn:microsoft.com/office/officeart/2018/2/layout/IconLabelList"/>
    <dgm:cxn modelId="{2900048F-3263-4AB1-B73E-592468D2B7A7}" type="presParOf" srcId="{B0EAF2B6-24B6-4734-96A1-712D7F2EA5B5}" destId="{7DE161BA-3F26-4E31-BAF1-1C0C5E50C59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002B32-35BB-4FC9-A047-209DADDC39D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65DA7DE-4490-4631-BBD0-A300B59F93D2}">
      <dgm:prSet/>
      <dgm:spPr/>
      <dgm:t>
        <a:bodyPr/>
        <a:lstStyle/>
        <a:p>
          <a:pPr>
            <a:lnSpc>
              <a:spcPct val="100000"/>
            </a:lnSpc>
          </a:pPr>
          <a:r>
            <a:rPr lang="en-GB"/>
            <a:t>Responding to the changing needs and expectations of researchers and stakeholders for more transparency and comprehensiveness of research outputs </a:t>
          </a:r>
          <a:endParaRPr lang="en-US"/>
        </a:p>
      </dgm:t>
    </dgm:pt>
    <dgm:pt modelId="{6DEA60D3-C397-4A39-B252-8DA186D12013}" type="parTrans" cxnId="{EAA734F4-2E70-4268-9450-8487212E71B8}">
      <dgm:prSet/>
      <dgm:spPr/>
      <dgm:t>
        <a:bodyPr/>
        <a:lstStyle/>
        <a:p>
          <a:endParaRPr lang="en-US"/>
        </a:p>
      </dgm:t>
    </dgm:pt>
    <dgm:pt modelId="{30F4FAAB-9392-4FEB-97AB-33C2E27D6243}" type="sibTrans" cxnId="{EAA734F4-2E70-4268-9450-8487212E71B8}">
      <dgm:prSet/>
      <dgm:spPr/>
      <dgm:t>
        <a:bodyPr/>
        <a:lstStyle/>
        <a:p>
          <a:pPr>
            <a:lnSpc>
              <a:spcPct val="100000"/>
            </a:lnSpc>
          </a:pPr>
          <a:endParaRPr lang="en-US"/>
        </a:p>
      </dgm:t>
    </dgm:pt>
    <dgm:pt modelId="{A9F035EC-AD3D-4258-889C-C0D505B193C5}">
      <dgm:prSet/>
      <dgm:spPr/>
      <dgm:t>
        <a:bodyPr/>
        <a:lstStyle/>
        <a:p>
          <a:pPr>
            <a:lnSpc>
              <a:spcPct val="100000"/>
            </a:lnSpc>
          </a:pPr>
          <a:r>
            <a:rPr lang="en-GB"/>
            <a:t>Enhancing the quality and integrity of research by enabling more scrutiny and feedback on sectional outputs </a:t>
          </a:r>
          <a:endParaRPr lang="en-US"/>
        </a:p>
      </dgm:t>
    </dgm:pt>
    <dgm:pt modelId="{F580025F-1AEA-47A0-8B98-D0242F57C429}" type="parTrans" cxnId="{6F58C17C-52AC-4F8F-B2C7-406CC7C798F1}">
      <dgm:prSet/>
      <dgm:spPr/>
      <dgm:t>
        <a:bodyPr/>
        <a:lstStyle/>
        <a:p>
          <a:endParaRPr lang="en-US"/>
        </a:p>
      </dgm:t>
    </dgm:pt>
    <dgm:pt modelId="{4C7AAE89-F5A3-4842-841A-1DC53B473E0A}" type="sibTrans" cxnId="{6F58C17C-52AC-4F8F-B2C7-406CC7C798F1}">
      <dgm:prSet/>
      <dgm:spPr/>
      <dgm:t>
        <a:bodyPr/>
        <a:lstStyle/>
        <a:p>
          <a:pPr>
            <a:lnSpc>
              <a:spcPct val="100000"/>
            </a:lnSpc>
          </a:pPr>
          <a:endParaRPr lang="en-US"/>
        </a:p>
      </dgm:t>
    </dgm:pt>
    <dgm:pt modelId="{F7D88D88-89F9-43A0-91AE-234CB8568B3E}">
      <dgm:prSet/>
      <dgm:spPr/>
      <dgm:t>
        <a:bodyPr/>
        <a:lstStyle/>
        <a:p>
          <a:pPr>
            <a:lnSpc>
              <a:spcPct val="100000"/>
            </a:lnSpc>
          </a:pPr>
          <a:r>
            <a:rPr lang="en-GB"/>
            <a:t>Increasing the innovation and discovery potential of research by allowing new connections and insights to emerge from sectional outputs </a:t>
          </a:r>
          <a:endParaRPr lang="en-US"/>
        </a:p>
      </dgm:t>
    </dgm:pt>
    <dgm:pt modelId="{BB67A456-F2D7-46A2-86EB-A395821F3840}" type="parTrans" cxnId="{30823DC8-7346-405D-AD79-087A4B1BE27E}">
      <dgm:prSet/>
      <dgm:spPr/>
      <dgm:t>
        <a:bodyPr/>
        <a:lstStyle/>
        <a:p>
          <a:endParaRPr lang="en-US"/>
        </a:p>
      </dgm:t>
    </dgm:pt>
    <dgm:pt modelId="{00EBA39E-96AE-42A4-B1E6-59AF1D4EFAA6}" type="sibTrans" cxnId="{30823DC8-7346-405D-AD79-087A4B1BE27E}">
      <dgm:prSet/>
      <dgm:spPr/>
      <dgm:t>
        <a:bodyPr/>
        <a:lstStyle/>
        <a:p>
          <a:pPr>
            <a:lnSpc>
              <a:spcPct val="100000"/>
            </a:lnSpc>
          </a:pPr>
          <a:endParaRPr lang="en-US"/>
        </a:p>
      </dgm:t>
    </dgm:pt>
    <dgm:pt modelId="{BF212C5E-D62A-4A3E-8242-7BEA92CF549F}">
      <dgm:prSet/>
      <dgm:spPr/>
      <dgm:t>
        <a:bodyPr/>
        <a:lstStyle/>
        <a:p>
          <a:pPr>
            <a:lnSpc>
              <a:spcPct val="100000"/>
            </a:lnSpc>
          </a:pPr>
          <a:r>
            <a:rPr lang="en-GB"/>
            <a:t>Improving the reproducibility and reusability of research by providing more detailed and accessible information on research processes</a:t>
          </a:r>
          <a:endParaRPr lang="en-US"/>
        </a:p>
      </dgm:t>
    </dgm:pt>
    <dgm:pt modelId="{25CBB9C2-B606-4850-BA65-7A676CC73C62}" type="parTrans" cxnId="{98D3DBA3-4A23-4ED5-9C06-415630F7E009}">
      <dgm:prSet/>
      <dgm:spPr/>
      <dgm:t>
        <a:bodyPr/>
        <a:lstStyle/>
        <a:p>
          <a:endParaRPr lang="en-US"/>
        </a:p>
      </dgm:t>
    </dgm:pt>
    <dgm:pt modelId="{DE157E18-F510-490B-93B1-9069D5B9AEEF}" type="sibTrans" cxnId="{98D3DBA3-4A23-4ED5-9C06-415630F7E009}">
      <dgm:prSet/>
      <dgm:spPr/>
      <dgm:t>
        <a:bodyPr/>
        <a:lstStyle/>
        <a:p>
          <a:endParaRPr lang="en-US"/>
        </a:p>
      </dgm:t>
    </dgm:pt>
    <dgm:pt modelId="{C6EF276C-1BE4-4F24-BF32-FCA81775342D}" type="pres">
      <dgm:prSet presAssocID="{FA002B32-35BB-4FC9-A047-209DADDC39DA}" presName="root" presStyleCnt="0">
        <dgm:presLayoutVars>
          <dgm:dir/>
          <dgm:resizeHandles val="exact"/>
        </dgm:presLayoutVars>
      </dgm:prSet>
      <dgm:spPr/>
    </dgm:pt>
    <dgm:pt modelId="{F4473C69-28E2-44CE-B7FD-88094821F399}" type="pres">
      <dgm:prSet presAssocID="{FA002B32-35BB-4FC9-A047-209DADDC39DA}" presName="container" presStyleCnt="0">
        <dgm:presLayoutVars>
          <dgm:dir/>
          <dgm:resizeHandles val="exact"/>
        </dgm:presLayoutVars>
      </dgm:prSet>
      <dgm:spPr/>
    </dgm:pt>
    <dgm:pt modelId="{9D8FFD00-EC0B-4F20-BB2B-B025C1283FF3}" type="pres">
      <dgm:prSet presAssocID="{565DA7DE-4490-4631-BBD0-A300B59F93D2}" presName="compNode" presStyleCnt="0"/>
      <dgm:spPr/>
    </dgm:pt>
    <dgm:pt modelId="{7356DE3A-A5FE-4EF1-BF7B-F5F7884C69B6}" type="pres">
      <dgm:prSet presAssocID="{565DA7DE-4490-4631-BBD0-A300B59F93D2}" presName="iconBgRect" presStyleLbl="bgShp" presStyleIdx="0" presStyleCnt="4"/>
      <dgm:spPr/>
    </dgm:pt>
    <dgm:pt modelId="{F5999F7C-5E45-4AD3-9B67-F4E09E3B10FE}" type="pres">
      <dgm:prSet presAssocID="{565DA7DE-4490-4631-BBD0-A300B59F93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2E26282-CC2E-47B9-A0A4-71E175833C89}" type="pres">
      <dgm:prSet presAssocID="{565DA7DE-4490-4631-BBD0-A300B59F93D2}" presName="spaceRect" presStyleCnt="0"/>
      <dgm:spPr/>
    </dgm:pt>
    <dgm:pt modelId="{62CD0B77-0C57-4B90-9FFF-80A4F5252166}" type="pres">
      <dgm:prSet presAssocID="{565DA7DE-4490-4631-BBD0-A300B59F93D2}" presName="textRect" presStyleLbl="revTx" presStyleIdx="0" presStyleCnt="4">
        <dgm:presLayoutVars>
          <dgm:chMax val="1"/>
          <dgm:chPref val="1"/>
        </dgm:presLayoutVars>
      </dgm:prSet>
      <dgm:spPr/>
    </dgm:pt>
    <dgm:pt modelId="{20CF2643-04B6-43E5-B343-1026EA1C2CA1}" type="pres">
      <dgm:prSet presAssocID="{30F4FAAB-9392-4FEB-97AB-33C2E27D6243}" presName="sibTrans" presStyleLbl="sibTrans2D1" presStyleIdx="0" presStyleCnt="0"/>
      <dgm:spPr/>
    </dgm:pt>
    <dgm:pt modelId="{BFF38087-5E26-44CE-B73B-F7DC3DE3F309}" type="pres">
      <dgm:prSet presAssocID="{A9F035EC-AD3D-4258-889C-C0D505B193C5}" presName="compNode" presStyleCnt="0"/>
      <dgm:spPr/>
    </dgm:pt>
    <dgm:pt modelId="{80126413-ED4D-4DF9-A913-676C7BF8E268}" type="pres">
      <dgm:prSet presAssocID="{A9F035EC-AD3D-4258-889C-C0D505B193C5}" presName="iconBgRect" presStyleLbl="bgShp" presStyleIdx="1" presStyleCnt="4"/>
      <dgm:spPr/>
    </dgm:pt>
    <dgm:pt modelId="{EDE83E0B-F71C-40CC-B343-20CC232BFA87}" type="pres">
      <dgm:prSet presAssocID="{A9F035EC-AD3D-4258-889C-C0D505B193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97D2CC95-C9EF-4CA1-953B-A6DBA0E92783}" type="pres">
      <dgm:prSet presAssocID="{A9F035EC-AD3D-4258-889C-C0D505B193C5}" presName="spaceRect" presStyleCnt="0"/>
      <dgm:spPr/>
    </dgm:pt>
    <dgm:pt modelId="{E22FED2A-C1BF-48BB-8A35-2CA0E9AF6434}" type="pres">
      <dgm:prSet presAssocID="{A9F035EC-AD3D-4258-889C-C0D505B193C5}" presName="textRect" presStyleLbl="revTx" presStyleIdx="1" presStyleCnt="4">
        <dgm:presLayoutVars>
          <dgm:chMax val="1"/>
          <dgm:chPref val="1"/>
        </dgm:presLayoutVars>
      </dgm:prSet>
      <dgm:spPr/>
    </dgm:pt>
    <dgm:pt modelId="{9388AA1A-3FCA-4329-9DEA-B39C50068765}" type="pres">
      <dgm:prSet presAssocID="{4C7AAE89-F5A3-4842-841A-1DC53B473E0A}" presName="sibTrans" presStyleLbl="sibTrans2D1" presStyleIdx="0" presStyleCnt="0"/>
      <dgm:spPr/>
    </dgm:pt>
    <dgm:pt modelId="{8920979F-3242-420F-9A5C-A0810FD0738A}" type="pres">
      <dgm:prSet presAssocID="{F7D88D88-89F9-43A0-91AE-234CB8568B3E}" presName="compNode" presStyleCnt="0"/>
      <dgm:spPr/>
    </dgm:pt>
    <dgm:pt modelId="{C059F0FA-F40C-43AD-AC45-273E889D8154}" type="pres">
      <dgm:prSet presAssocID="{F7D88D88-89F9-43A0-91AE-234CB8568B3E}" presName="iconBgRect" presStyleLbl="bgShp" presStyleIdx="2" presStyleCnt="4"/>
      <dgm:spPr/>
    </dgm:pt>
    <dgm:pt modelId="{F1C77D46-D2C5-461C-B35A-8612D0E4C81B}" type="pres">
      <dgm:prSet presAssocID="{F7D88D88-89F9-43A0-91AE-234CB8568B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E5865096-A8D3-4A03-840C-ACCF9BDAA5A0}" type="pres">
      <dgm:prSet presAssocID="{F7D88D88-89F9-43A0-91AE-234CB8568B3E}" presName="spaceRect" presStyleCnt="0"/>
      <dgm:spPr/>
    </dgm:pt>
    <dgm:pt modelId="{D0B4770F-F280-4F6A-946F-72C37A500401}" type="pres">
      <dgm:prSet presAssocID="{F7D88D88-89F9-43A0-91AE-234CB8568B3E}" presName="textRect" presStyleLbl="revTx" presStyleIdx="2" presStyleCnt="4">
        <dgm:presLayoutVars>
          <dgm:chMax val="1"/>
          <dgm:chPref val="1"/>
        </dgm:presLayoutVars>
      </dgm:prSet>
      <dgm:spPr/>
    </dgm:pt>
    <dgm:pt modelId="{E476E6A2-B745-4C5A-B7E1-2D9045B4518D}" type="pres">
      <dgm:prSet presAssocID="{00EBA39E-96AE-42A4-B1E6-59AF1D4EFAA6}" presName="sibTrans" presStyleLbl="sibTrans2D1" presStyleIdx="0" presStyleCnt="0"/>
      <dgm:spPr/>
    </dgm:pt>
    <dgm:pt modelId="{291C3299-124F-49B8-B468-38A27EFCB988}" type="pres">
      <dgm:prSet presAssocID="{BF212C5E-D62A-4A3E-8242-7BEA92CF549F}" presName="compNode" presStyleCnt="0"/>
      <dgm:spPr/>
    </dgm:pt>
    <dgm:pt modelId="{1684FD83-5D04-4AB5-B6CC-ECB7AFBBA883}" type="pres">
      <dgm:prSet presAssocID="{BF212C5E-D62A-4A3E-8242-7BEA92CF549F}" presName="iconBgRect" presStyleLbl="bgShp" presStyleIdx="3" presStyleCnt="4"/>
      <dgm:spPr/>
    </dgm:pt>
    <dgm:pt modelId="{69500C62-9D4F-4A64-BB62-7BBD9858CFCC}" type="pres">
      <dgm:prSet presAssocID="{BF212C5E-D62A-4A3E-8242-7BEA92CF54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icroscope"/>
        </a:ext>
      </dgm:extLst>
    </dgm:pt>
    <dgm:pt modelId="{F4FD4CAD-DCA4-41D3-B1C2-0E93C70B2666}" type="pres">
      <dgm:prSet presAssocID="{BF212C5E-D62A-4A3E-8242-7BEA92CF549F}" presName="spaceRect" presStyleCnt="0"/>
      <dgm:spPr/>
    </dgm:pt>
    <dgm:pt modelId="{364621C8-0820-49D9-B912-CB61F6B404C3}" type="pres">
      <dgm:prSet presAssocID="{BF212C5E-D62A-4A3E-8242-7BEA92CF549F}" presName="textRect" presStyleLbl="revTx" presStyleIdx="3" presStyleCnt="4">
        <dgm:presLayoutVars>
          <dgm:chMax val="1"/>
          <dgm:chPref val="1"/>
        </dgm:presLayoutVars>
      </dgm:prSet>
      <dgm:spPr/>
    </dgm:pt>
  </dgm:ptLst>
  <dgm:cxnLst>
    <dgm:cxn modelId="{7F205003-2713-463C-A8F4-1B8CB20DCA13}" type="presOf" srcId="{00EBA39E-96AE-42A4-B1E6-59AF1D4EFAA6}" destId="{E476E6A2-B745-4C5A-B7E1-2D9045B4518D}" srcOrd="0" destOrd="0" presId="urn:microsoft.com/office/officeart/2018/2/layout/IconCircleList"/>
    <dgm:cxn modelId="{8FF51328-679D-4360-887B-40731BAE6141}" type="presOf" srcId="{F7D88D88-89F9-43A0-91AE-234CB8568B3E}" destId="{D0B4770F-F280-4F6A-946F-72C37A500401}" srcOrd="0" destOrd="0" presId="urn:microsoft.com/office/officeart/2018/2/layout/IconCircleList"/>
    <dgm:cxn modelId="{3F66DE5E-8CDB-4CAF-AFB4-D881A3411830}" type="presOf" srcId="{BF212C5E-D62A-4A3E-8242-7BEA92CF549F}" destId="{364621C8-0820-49D9-B912-CB61F6B404C3}" srcOrd="0" destOrd="0" presId="urn:microsoft.com/office/officeart/2018/2/layout/IconCircleList"/>
    <dgm:cxn modelId="{8815C45F-FB50-472B-BB7C-D0483EA6AC97}" type="presOf" srcId="{30F4FAAB-9392-4FEB-97AB-33C2E27D6243}" destId="{20CF2643-04B6-43E5-B343-1026EA1C2CA1}" srcOrd="0" destOrd="0" presId="urn:microsoft.com/office/officeart/2018/2/layout/IconCircleList"/>
    <dgm:cxn modelId="{6F58C17C-52AC-4F8F-B2C7-406CC7C798F1}" srcId="{FA002B32-35BB-4FC9-A047-209DADDC39DA}" destId="{A9F035EC-AD3D-4258-889C-C0D505B193C5}" srcOrd="1" destOrd="0" parTransId="{F580025F-1AEA-47A0-8B98-D0242F57C429}" sibTransId="{4C7AAE89-F5A3-4842-841A-1DC53B473E0A}"/>
    <dgm:cxn modelId="{593D43A1-032C-4B77-9869-527304C462C4}" type="presOf" srcId="{A9F035EC-AD3D-4258-889C-C0D505B193C5}" destId="{E22FED2A-C1BF-48BB-8A35-2CA0E9AF6434}" srcOrd="0" destOrd="0" presId="urn:microsoft.com/office/officeart/2018/2/layout/IconCircleList"/>
    <dgm:cxn modelId="{98D3DBA3-4A23-4ED5-9C06-415630F7E009}" srcId="{FA002B32-35BB-4FC9-A047-209DADDC39DA}" destId="{BF212C5E-D62A-4A3E-8242-7BEA92CF549F}" srcOrd="3" destOrd="0" parTransId="{25CBB9C2-B606-4850-BA65-7A676CC73C62}" sibTransId="{DE157E18-F510-490B-93B1-9069D5B9AEEF}"/>
    <dgm:cxn modelId="{30823DC8-7346-405D-AD79-087A4B1BE27E}" srcId="{FA002B32-35BB-4FC9-A047-209DADDC39DA}" destId="{F7D88D88-89F9-43A0-91AE-234CB8568B3E}" srcOrd="2" destOrd="0" parTransId="{BB67A456-F2D7-46A2-86EB-A395821F3840}" sibTransId="{00EBA39E-96AE-42A4-B1E6-59AF1D4EFAA6}"/>
    <dgm:cxn modelId="{3B43EAD3-0D70-439D-8B46-2A3ECB735779}" type="presOf" srcId="{565DA7DE-4490-4631-BBD0-A300B59F93D2}" destId="{62CD0B77-0C57-4B90-9FFF-80A4F5252166}" srcOrd="0" destOrd="0" presId="urn:microsoft.com/office/officeart/2018/2/layout/IconCircleList"/>
    <dgm:cxn modelId="{0BE1E7ED-F7D2-487A-9B52-E18E9332D0E2}" type="presOf" srcId="{4C7AAE89-F5A3-4842-841A-1DC53B473E0A}" destId="{9388AA1A-3FCA-4329-9DEA-B39C50068765}" srcOrd="0" destOrd="0" presId="urn:microsoft.com/office/officeart/2018/2/layout/IconCircleList"/>
    <dgm:cxn modelId="{EAA734F4-2E70-4268-9450-8487212E71B8}" srcId="{FA002B32-35BB-4FC9-A047-209DADDC39DA}" destId="{565DA7DE-4490-4631-BBD0-A300B59F93D2}" srcOrd="0" destOrd="0" parTransId="{6DEA60D3-C397-4A39-B252-8DA186D12013}" sibTransId="{30F4FAAB-9392-4FEB-97AB-33C2E27D6243}"/>
    <dgm:cxn modelId="{D6DB35F9-20E8-4937-B959-F18B0D6608AC}" type="presOf" srcId="{FA002B32-35BB-4FC9-A047-209DADDC39DA}" destId="{C6EF276C-1BE4-4F24-BF32-FCA81775342D}" srcOrd="0" destOrd="0" presId="urn:microsoft.com/office/officeart/2018/2/layout/IconCircleList"/>
    <dgm:cxn modelId="{AE28FA7E-CDE7-4725-A12E-900821ABBCF2}" type="presParOf" srcId="{C6EF276C-1BE4-4F24-BF32-FCA81775342D}" destId="{F4473C69-28E2-44CE-B7FD-88094821F399}" srcOrd="0" destOrd="0" presId="urn:microsoft.com/office/officeart/2018/2/layout/IconCircleList"/>
    <dgm:cxn modelId="{5001BCCF-D22B-4625-82D1-9EDC0F7727EC}" type="presParOf" srcId="{F4473C69-28E2-44CE-B7FD-88094821F399}" destId="{9D8FFD00-EC0B-4F20-BB2B-B025C1283FF3}" srcOrd="0" destOrd="0" presId="urn:microsoft.com/office/officeart/2018/2/layout/IconCircleList"/>
    <dgm:cxn modelId="{ED92326A-43B6-4A7A-AB05-6FF15B96D0BA}" type="presParOf" srcId="{9D8FFD00-EC0B-4F20-BB2B-B025C1283FF3}" destId="{7356DE3A-A5FE-4EF1-BF7B-F5F7884C69B6}" srcOrd="0" destOrd="0" presId="urn:microsoft.com/office/officeart/2018/2/layout/IconCircleList"/>
    <dgm:cxn modelId="{1D0D534A-96CE-4474-8AC3-E68EE795E1A1}" type="presParOf" srcId="{9D8FFD00-EC0B-4F20-BB2B-B025C1283FF3}" destId="{F5999F7C-5E45-4AD3-9B67-F4E09E3B10FE}" srcOrd="1" destOrd="0" presId="urn:microsoft.com/office/officeart/2018/2/layout/IconCircleList"/>
    <dgm:cxn modelId="{8CD1B691-AE1D-4E81-B07E-A1F736EED59D}" type="presParOf" srcId="{9D8FFD00-EC0B-4F20-BB2B-B025C1283FF3}" destId="{B2E26282-CC2E-47B9-A0A4-71E175833C89}" srcOrd="2" destOrd="0" presId="urn:microsoft.com/office/officeart/2018/2/layout/IconCircleList"/>
    <dgm:cxn modelId="{417D05EA-E8AF-42BE-A37B-8460CE7F822E}" type="presParOf" srcId="{9D8FFD00-EC0B-4F20-BB2B-B025C1283FF3}" destId="{62CD0B77-0C57-4B90-9FFF-80A4F5252166}" srcOrd="3" destOrd="0" presId="urn:microsoft.com/office/officeart/2018/2/layout/IconCircleList"/>
    <dgm:cxn modelId="{85F3F536-E629-4B0B-A77E-6BEF407F6611}" type="presParOf" srcId="{F4473C69-28E2-44CE-B7FD-88094821F399}" destId="{20CF2643-04B6-43E5-B343-1026EA1C2CA1}" srcOrd="1" destOrd="0" presId="urn:microsoft.com/office/officeart/2018/2/layout/IconCircleList"/>
    <dgm:cxn modelId="{6C081E89-B413-44B4-92BE-86B138CDC25E}" type="presParOf" srcId="{F4473C69-28E2-44CE-B7FD-88094821F399}" destId="{BFF38087-5E26-44CE-B73B-F7DC3DE3F309}" srcOrd="2" destOrd="0" presId="urn:microsoft.com/office/officeart/2018/2/layout/IconCircleList"/>
    <dgm:cxn modelId="{8C222616-F392-4AA9-99B1-CC247621BB81}" type="presParOf" srcId="{BFF38087-5E26-44CE-B73B-F7DC3DE3F309}" destId="{80126413-ED4D-4DF9-A913-676C7BF8E268}" srcOrd="0" destOrd="0" presId="urn:microsoft.com/office/officeart/2018/2/layout/IconCircleList"/>
    <dgm:cxn modelId="{D1900A78-0FD9-4483-A321-00DFE65FEBD8}" type="presParOf" srcId="{BFF38087-5E26-44CE-B73B-F7DC3DE3F309}" destId="{EDE83E0B-F71C-40CC-B343-20CC232BFA87}" srcOrd="1" destOrd="0" presId="urn:microsoft.com/office/officeart/2018/2/layout/IconCircleList"/>
    <dgm:cxn modelId="{EDB691B3-6B11-406A-8EF3-45C9EBF3BDE6}" type="presParOf" srcId="{BFF38087-5E26-44CE-B73B-F7DC3DE3F309}" destId="{97D2CC95-C9EF-4CA1-953B-A6DBA0E92783}" srcOrd="2" destOrd="0" presId="urn:microsoft.com/office/officeart/2018/2/layout/IconCircleList"/>
    <dgm:cxn modelId="{BAA02E8D-8AF3-4830-89D3-40D8852C83A5}" type="presParOf" srcId="{BFF38087-5E26-44CE-B73B-F7DC3DE3F309}" destId="{E22FED2A-C1BF-48BB-8A35-2CA0E9AF6434}" srcOrd="3" destOrd="0" presId="urn:microsoft.com/office/officeart/2018/2/layout/IconCircleList"/>
    <dgm:cxn modelId="{CBA58AEA-A0D3-42D7-B39F-CBD0A9C3E034}" type="presParOf" srcId="{F4473C69-28E2-44CE-B7FD-88094821F399}" destId="{9388AA1A-3FCA-4329-9DEA-B39C50068765}" srcOrd="3" destOrd="0" presId="urn:microsoft.com/office/officeart/2018/2/layout/IconCircleList"/>
    <dgm:cxn modelId="{3FF3EB88-8052-44D2-BDE9-0FFA1F3498A6}" type="presParOf" srcId="{F4473C69-28E2-44CE-B7FD-88094821F399}" destId="{8920979F-3242-420F-9A5C-A0810FD0738A}" srcOrd="4" destOrd="0" presId="urn:microsoft.com/office/officeart/2018/2/layout/IconCircleList"/>
    <dgm:cxn modelId="{1A883F2B-FAF4-40BB-83CC-30D3A7D1CEFE}" type="presParOf" srcId="{8920979F-3242-420F-9A5C-A0810FD0738A}" destId="{C059F0FA-F40C-43AD-AC45-273E889D8154}" srcOrd="0" destOrd="0" presId="urn:microsoft.com/office/officeart/2018/2/layout/IconCircleList"/>
    <dgm:cxn modelId="{EB226349-01C0-45BE-B1F6-E7EA43E82EE7}" type="presParOf" srcId="{8920979F-3242-420F-9A5C-A0810FD0738A}" destId="{F1C77D46-D2C5-461C-B35A-8612D0E4C81B}" srcOrd="1" destOrd="0" presId="urn:microsoft.com/office/officeart/2018/2/layout/IconCircleList"/>
    <dgm:cxn modelId="{8E97F8BB-F2E1-4EF6-A9ED-1D1CEB5F6EBA}" type="presParOf" srcId="{8920979F-3242-420F-9A5C-A0810FD0738A}" destId="{E5865096-A8D3-4A03-840C-ACCF9BDAA5A0}" srcOrd="2" destOrd="0" presId="urn:microsoft.com/office/officeart/2018/2/layout/IconCircleList"/>
    <dgm:cxn modelId="{34A7DB21-66EC-4F44-BC32-1C141CB34125}" type="presParOf" srcId="{8920979F-3242-420F-9A5C-A0810FD0738A}" destId="{D0B4770F-F280-4F6A-946F-72C37A500401}" srcOrd="3" destOrd="0" presId="urn:microsoft.com/office/officeart/2018/2/layout/IconCircleList"/>
    <dgm:cxn modelId="{B78444C9-DD40-444B-BA21-68C06154D163}" type="presParOf" srcId="{F4473C69-28E2-44CE-B7FD-88094821F399}" destId="{E476E6A2-B745-4C5A-B7E1-2D9045B4518D}" srcOrd="5" destOrd="0" presId="urn:microsoft.com/office/officeart/2018/2/layout/IconCircleList"/>
    <dgm:cxn modelId="{BAA1ADB8-4177-4DFD-A750-43E0FA2FB5CA}" type="presParOf" srcId="{F4473C69-28E2-44CE-B7FD-88094821F399}" destId="{291C3299-124F-49B8-B468-38A27EFCB988}" srcOrd="6" destOrd="0" presId="urn:microsoft.com/office/officeart/2018/2/layout/IconCircleList"/>
    <dgm:cxn modelId="{2C65F882-31F0-47E0-8156-C068F7129385}" type="presParOf" srcId="{291C3299-124F-49B8-B468-38A27EFCB988}" destId="{1684FD83-5D04-4AB5-B6CC-ECB7AFBBA883}" srcOrd="0" destOrd="0" presId="urn:microsoft.com/office/officeart/2018/2/layout/IconCircleList"/>
    <dgm:cxn modelId="{C78C440C-FC56-4ED8-9AE8-B69BEC4D2DDF}" type="presParOf" srcId="{291C3299-124F-49B8-B468-38A27EFCB988}" destId="{69500C62-9D4F-4A64-BB62-7BBD9858CFCC}" srcOrd="1" destOrd="0" presId="urn:microsoft.com/office/officeart/2018/2/layout/IconCircleList"/>
    <dgm:cxn modelId="{1DD16F51-0C70-4C43-9612-3FFB5337634C}" type="presParOf" srcId="{291C3299-124F-49B8-B468-38A27EFCB988}" destId="{F4FD4CAD-DCA4-41D3-B1C2-0E93C70B2666}" srcOrd="2" destOrd="0" presId="urn:microsoft.com/office/officeart/2018/2/layout/IconCircleList"/>
    <dgm:cxn modelId="{24EF50B1-1481-43B7-8CC8-06850441A042}" type="presParOf" srcId="{291C3299-124F-49B8-B468-38A27EFCB988}" destId="{364621C8-0820-49D9-B912-CB61F6B404C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2B215-B2F8-4A9B-B5E5-DF9878B75E4C}">
      <dsp:nvSpPr>
        <dsp:cNvPr id="0" name=""/>
        <dsp:cNvSpPr/>
      </dsp:nvSpPr>
      <dsp:spPr>
        <a:xfrm>
          <a:off x="0" y="405"/>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E0AD3-A894-47B5-AE9F-9516252D8962}">
      <dsp:nvSpPr>
        <dsp:cNvPr id="0" name=""/>
        <dsp:cNvSpPr/>
      </dsp:nvSpPr>
      <dsp:spPr>
        <a:xfrm>
          <a:off x="287037" y="213904"/>
          <a:ext cx="521886" cy="521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8F87E7-2EBD-4BA2-ADF7-BA5B456DAB6B}">
      <dsp:nvSpPr>
        <dsp:cNvPr id="0" name=""/>
        <dsp:cNvSpPr/>
      </dsp:nvSpPr>
      <dsp:spPr>
        <a:xfrm>
          <a:off x="1095962" y="405"/>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a:t>1. Repositories</a:t>
          </a:r>
        </a:p>
      </dsp:txBody>
      <dsp:txXfrm>
        <a:off x="1095962" y="405"/>
        <a:ext cx="2644699" cy="948885"/>
      </dsp:txXfrm>
    </dsp:sp>
    <dsp:sp modelId="{E5910CF2-7900-4CA4-B976-A38EE61801C1}">
      <dsp:nvSpPr>
        <dsp:cNvPr id="0" name=""/>
        <dsp:cNvSpPr/>
      </dsp:nvSpPr>
      <dsp:spPr>
        <a:xfrm>
          <a:off x="0" y="1186512"/>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D7ABD-45EC-4CB7-8AFE-F1222B9E593A}">
      <dsp:nvSpPr>
        <dsp:cNvPr id="0" name=""/>
        <dsp:cNvSpPr/>
      </dsp:nvSpPr>
      <dsp:spPr>
        <a:xfrm>
          <a:off x="287037" y="1400011"/>
          <a:ext cx="521886" cy="5218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A9B44-5892-46F8-91CC-C3B6EC557110}">
      <dsp:nvSpPr>
        <dsp:cNvPr id="0" name=""/>
        <dsp:cNvSpPr/>
      </dsp:nvSpPr>
      <dsp:spPr>
        <a:xfrm>
          <a:off x="1095962" y="1186512"/>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dirty="0"/>
            <a:t>2. Metadata &amp; Persistent Identifiers</a:t>
          </a:r>
        </a:p>
      </dsp:txBody>
      <dsp:txXfrm>
        <a:off x="1095962" y="1186512"/>
        <a:ext cx="2644699" cy="948885"/>
      </dsp:txXfrm>
    </dsp:sp>
    <dsp:sp modelId="{146F9441-8FF5-424F-8E7E-82BD4823AFEB}">
      <dsp:nvSpPr>
        <dsp:cNvPr id="0" name=""/>
        <dsp:cNvSpPr/>
      </dsp:nvSpPr>
      <dsp:spPr>
        <a:xfrm>
          <a:off x="0" y="2373024"/>
          <a:ext cx="3740662" cy="948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A9F84-0761-4FC3-A06B-7227CC581C79}">
      <dsp:nvSpPr>
        <dsp:cNvPr id="0" name=""/>
        <dsp:cNvSpPr/>
      </dsp:nvSpPr>
      <dsp:spPr>
        <a:xfrm>
          <a:off x="287037" y="2586118"/>
          <a:ext cx="521886" cy="521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D0EFBC-6BDD-4050-8A80-309B9BDB6735}">
      <dsp:nvSpPr>
        <dsp:cNvPr id="0" name=""/>
        <dsp:cNvSpPr/>
      </dsp:nvSpPr>
      <dsp:spPr>
        <a:xfrm>
          <a:off x="1095962" y="2372619"/>
          <a:ext cx="2644699" cy="9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4" tIns="100424" rIns="100424" bIns="100424" numCol="1" spcCol="1270" anchor="ctr" anchorCtr="0">
          <a:noAutofit/>
        </a:bodyPr>
        <a:lstStyle/>
        <a:p>
          <a:pPr marL="0" lvl="0" indent="0" algn="l" defTabSz="711200">
            <a:lnSpc>
              <a:spcPct val="100000"/>
            </a:lnSpc>
            <a:spcBef>
              <a:spcPct val="0"/>
            </a:spcBef>
            <a:spcAft>
              <a:spcPct val="35000"/>
            </a:spcAft>
            <a:buNone/>
          </a:pPr>
          <a:r>
            <a:rPr lang="en-US" sz="1600" kern="1200" dirty="0"/>
            <a:t>3. Creating a Practice Research Community of Practice</a:t>
          </a:r>
        </a:p>
      </dsp:txBody>
      <dsp:txXfrm>
        <a:off x="1095962" y="2372619"/>
        <a:ext cx="2644699" cy="948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FE951-FBC3-4A68-A2B9-4087FCDE190D}">
      <dsp:nvSpPr>
        <dsp:cNvPr id="0" name=""/>
        <dsp:cNvSpPr/>
      </dsp:nvSpPr>
      <dsp:spPr>
        <a:xfrm>
          <a:off x="0" y="1500"/>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327E7-866F-415C-94BB-5603222ED9BE}">
      <dsp:nvSpPr>
        <dsp:cNvPr id="0" name=""/>
        <dsp:cNvSpPr/>
      </dsp:nvSpPr>
      <dsp:spPr>
        <a:xfrm>
          <a:off x="193353" y="145316"/>
          <a:ext cx="351551" cy="351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BCB87C-EFDB-4084-AEC9-1A2C853218EC}">
      <dsp:nvSpPr>
        <dsp:cNvPr id="0" name=""/>
        <dsp:cNvSpPr/>
      </dsp:nvSpPr>
      <dsp:spPr>
        <a:xfrm>
          <a:off x="738258" y="1500"/>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Collaborative, in partnership with the PR community</a:t>
          </a:r>
        </a:p>
      </dsp:txBody>
      <dsp:txXfrm>
        <a:off x="738258" y="1500"/>
        <a:ext cx="5175178" cy="639184"/>
      </dsp:txXfrm>
    </dsp:sp>
    <dsp:sp modelId="{33D76D6E-92AA-4EF2-860B-5DA7F6AFFA20}">
      <dsp:nvSpPr>
        <dsp:cNvPr id="0" name=""/>
        <dsp:cNvSpPr/>
      </dsp:nvSpPr>
      <dsp:spPr>
        <a:xfrm>
          <a:off x="0" y="800480"/>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6171B-ABA2-4E5A-9F02-E0ED51C5FFB4}">
      <dsp:nvSpPr>
        <dsp:cNvPr id="0" name=""/>
        <dsp:cNvSpPr/>
      </dsp:nvSpPr>
      <dsp:spPr>
        <a:xfrm>
          <a:off x="193353" y="944297"/>
          <a:ext cx="351551" cy="351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0A8EB-48C8-4339-99FC-BBA7869685B9}">
      <dsp:nvSpPr>
        <dsp:cNvPr id="0" name=""/>
        <dsp:cNvSpPr/>
      </dsp:nvSpPr>
      <dsp:spPr>
        <a:xfrm>
          <a:off x="738258" y="800480"/>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Civic, in partnership with PRVoices</a:t>
          </a:r>
        </a:p>
      </dsp:txBody>
      <dsp:txXfrm>
        <a:off x="738258" y="800480"/>
        <a:ext cx="5175178" cy="639184"/>
      </dsp:txXfrm>
    </dsp:sp>
    <dsp:sp modelId="{0A0BE60D-E0CC-4B45-AB34-B28CCDD3DEA2}">
      <dsp:nvSpPr>
        <dsp:cNvPr id="0" name=""/>
        <dsp:cNvSpPr/>
      </dsp:nvSpPr>
      <dsp:spPr>
        <a:xfrm>
          <a:off x="0" y="1599461"/>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7DCA9-317D-471F-824E-37E606F33284}">
      <dsp:nvSpPr>
        <dsp:cNvPr id="0" name=""/>
        <dsp:cNvSpPr/>
      </dsp:nvSpPr>
      <dsp:spPr>
        <a:xfrm>
          <a:off x="193353" y="1743277"/>
          <a:ext cx="351551" cy="351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2BE5A-2ABE-4A23-94BF-8532CDF49067}">
      <dsp:nvSpPr>
        <dsp:cNvPr id="0" name=""/>
        <dsp:cNvSpPr/>
      </dsp:nvSpPr>
      <dsp:spPr>
        <a:xfrm>
          <a:off x="738258" y="1599461"/>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Identified 9 stakeholder categories</a:t>
          </a:r>
        </a:p>
      </dsp:txBody>
      <dsp:txXfrm>
        <a:off x="738258" y="1599461"/>
        <a:ext cx="5175178" cy="639184"/>
      </dsp:txXfrm>
    </dsp:sp>
    <dsp:sp modelId="{C4DA3E12-F57A-4CEE-A523-63DD745D4367}">
      <dsp:nvSpPr>
        <dsp:cNvPr id="0" name=""/>
        <dsp:cNvSpPr/>
      </dsp:nvSpPr>
      <dsp:spPr>
        <a:xfrm>
          <a:off x="0" y="2398442"/>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2FF23-4723-4EF3-8E8B-2879B1518A27}">
      <dsp:nvSpPr>
        <dsp:cNvPr id="0" name=""/>
        <dsp:cNvSpPr/>
      </dsp:nvSpPr>
      <dsp:spPr>
        <a:xfrm>
          <a:off x="193353" y="2542258"/>
          <a:ext cx="351551" cy="3515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D56619-F415-4394-92A6-E7FC0610E27C}">
      <dsp:nvSpPr>
        <dsp:cNvPr id="0" name=""/>
        <dsp:cNvSpPr/>
      </dsp:nvSpPr>
      <dsp:spPr>
        <a:xfrm>
          <a:off x="738258" y="2398442"/>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Post Doctoral Research Associates undertook 32 interviews</a:t>
          </a:r>
        </a:p>
      </dsp:txBody>
      <dsp:txXfrm>
        <a:off x="738258" y="2398442"/>
        <a:ext cx="5175178" cy="639184"/>
      </dsp:txXfrm>
    </dsp:sp>
    <dsp:sp modelId="{E9DCAFB0-6F8A-46E8-B660-EDB24E29CF5B}">
      <dsp:nvSpPr>
        <dsp:cNvPr id="0" name=""/>
        <dsp:cNvSpPr/>
      </dsp:nvSpPr>
      <dsp:spPr>
        <a:xfrm>
          <a:off x="0" y="3197422"/>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6A44B-6C18-417B-8836-C784F57C574C}">
      <dsp:nvSpPr>
        <dsp:cNvPr id="0" name=""/>
        <dsp:cNvSpPr/>
      </dsp:nvSpPr>
      <dsp:spPr>
        <a:xfrm>
          <a:off x="193353" y="3341239"/>
          <a:ext cx="351551" cy="3515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152AD-0E2B-401F-BA1E-BDEBEC0E8682}">
      <dsp:nvSpPr>
        <dsp:cNvPr id="0" name=""/>
        <dsp:cNvSpPr/>
      </dsp:nvSpPr>
      <dsp:spPr>
        <a:xfrm>
          <a:off x="738258" y="3197422"/>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Interview findings were validated at a face-to-face workshop</a:t>
          </a:r>
        </a:p>
      </dsp:txBody>
      <dsp:txXfrm>
        <a:off x="738258" y="3197422"/>
        <a:ext cx="5175178" cy="639184"/>
      </dsp:txXfrm>
    </dsp:sp>
    <dsp:sp modelId="{A0AF1517-CA9D-48D7-8230-F8C39641DFDA}">
      <dsp:nvSpPr>
        <dsp:cNvPr id="0" name=""/>
        <dsp:cNvSpPr/>
      </dsp:nvSpPr>
      <dsp:spPr>
        <a:xfrm>
          <a:off x="0" y="3996403"/>
          <a:ext cx="5913437" cy="6391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C7924-9AC9-44A7-8562-EDEC9472FBB8}">
      <dsp:nvSpPr>
        <dsp:cNvPr id="0" name=""/>
        <dsp:cNvSpPr/>
      </dsp:nvSpPr>
      <dsp:spPr>
        <a:xfrm>
          <a:off x="193353" y="4140219"/>
          <a:ext cx="351551" cy="3515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D9DD9-6625-4738-B792-7F6FBDB9D205}">
      <dsp:nvSpPr>
        <dsp:cNvPr id="0" name=""/>
        <dsp:cNvSpPr/>
      </dsp:nvSpPr>
      <dsp:spPr>
        <a:xfrm>
          <a:off x="738258" y="3996403"/>
          <a:ext cx="5175178" cy="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647" tIns="67647" rIns="67647" bIns="67647" numCol="1" spcCol="1270" anchor="ctr" anchorCtr="0">
          <a:noAutofit/>
        </a:bodyPr>
        <a:lstStyle/>
        <a:p>
          <a:pPr marL="0" lvl="0" indent="0" algn="l" defTabSz="844550">
            <a:lnSpc>
              <a:spcPct val="90000"/>
            </a:lnSpc>
            <a:spcBef>
              <a:spcPct val="0"/>
            </a:spcBef>
            <a:spcAft>
              <a:spcPct val="35000"/>
            </a:spcAft>
            <a:buNone/>
          </a:pPr>
          <a:r>
            <a:rPr lang="en-US" sz="1900" kern="1200"/>
            <a:t>Technical partners (Edina) provided a target technical plan and roadmap</a:t>
          </a:r>
        </a:p>
      </dsp:txBody>
      <dsp:txXfrm>
        <a:off x="738258" y="3996403"/>
        <a:ext cx="5175178" cy="639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C6864-17C9-5544-8980-85816983F5A5}">
      <dsp:nvSpPr>
        <dsp:cNvPr id="0" name=""/>
        <dsp:cNvSpPr/>
      </dsp:nvSpPr>
      <dsp:spPr>
        <a:xfrm>
          <a:off x="3290589" y="2530"/>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Blog post (about the work)</a:t>
          </a:r>
        </a:p>
      </dsp:txBody>
      <dsp:txXfrm>
        <a:off x="3325661" y="37602"/>
        <a:ext cx="1035163" cy="648306"/>
      </dsp:txXfrm>
    </dsp:sp>
    <dsp:sp modelId="{E2164C9A-83F8-094F-B9BC-682786C881D3}">
      <dsp:nvSpPr>
        <dsp:cNvPr id="0" name=""/>
        <dsp:cNvSpPr/>
      </dsp:nvSpPr>
      <dsp:spPr>
        <a:xfrm>
          <a:off x="1352119" y="361755"/>
          <a:ext cx="4982247" cy="4982247"/>
        </a:xfrm>
        <a:custGeom>
          <a:avLst/>
          <a:gdLst/>
          <a:ahLst/>
          <a:cxnLst/>
          <a:rect l="0" t="0" r="0" b="0"/>
          <a:pathLst>
            <a:path>
              <a:moveTo>
                <a:pt x="3201406" y="103406"/>
              </a:moveTo>
              <a:arcTo wR="2491123" hR="2491123" stAng="17193981"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4C604-3577-BA44-9EB8-01AD33929A55}">
      <dsp:nvSpPr>
        <dsp:cNvPr id="0" name=""/>
        <dsp:cNvSpPr/>
      </dsp:nvSpPr>
      <dsp:spPr>
        <a:xfrm>
          <a:off x="5052079" y="732163"/>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Theatre performance</a:t>
          </a:r>
        </a:p>
      </dsp:txBody>
      <dsp:txXfrm>
        <a:off x="5087151" y="767235"/>
        <a:ext cx="1035163" cy="648306"/>
      </dsp:txXfrm>
    </dsp:sp>
    <dsp:sp modelId="{0753AB72-9156-AB43-9AE8-5EDF26CD5DD9}">
      <dsp:nvSpPr>
        <dsp:cNvPr id="0" name=""/>
        <dsp:cNvSpPr/>
      </dsp:nvSpPr>
      <dsp:spPr>
        <a:xfrm>
          <a:off x="1352119" y="361755"/>
          <a:ext cx="4982247" cy="4982247"/>
        </a:xfrm>
        <a:custGeom>
          <a:avLst/>
          <a:gdLst/>
          <a:ahLst/>
          <a:cxnLst/>
          <a:rect l="0" t="0" r="0" b="0"/>
          <a:pathLst>
            <a:path>
              <a:moveTo>
                <a:pt x="4667627" y="1279295"/>
              </a:moveTo>
              <a:arcTo wR="2491123" hR="2491123" stAng="1985351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2FA2A7B-F26D-B44B-AD78-BBAC40CA2171}">
      <dsp:nvSpPr>
        <dsp:cNvPr id="0" name=""/>
        <dsp:cNvSpPr/>
      </dsp:nvSpPr>
      <dsp:spPr>
        <a:xfrm>
          <a:off x="5781713" y="2493653"/>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Photo essay</a:t>
          </a:r>
        </a:p>
      </dsp:txBody>
      <dsp:txXfrm>
        <a:off x="5816785" y="2528725"/>
        <a:ext cx="1035163" cy="648306"/>
      </dsp:txXfrm>
    </dsp:sp>
    <dsp:sp modelId="{0C815E9F-D2D4-1C4E-82D1-EF3CA9E66DD1}">
      <dsp:nvSpPr>
        <dsp:cNvPr id="0" name=""/>
        <dsp:cNvSpPr/>
      </dsp:nvSpPr>
      <dsp:spPr>
        <a:xfrm>
          <a:off x="1352119" y="361755"/>
          <a:ext cx="4982247" cy="4982247"/>
        </a:xfrm>
        <a:custGeom>
          <a:avLst/>
          <a:gdLst/>
          <a:ahLst/>
          <a:cxnLst/>
          <a:rect l="0" t="0" r="0" b="0"/>
          <a:pathLst>
            <a:path>
              <a:moveTo>
                <a:pt x="4914025" y="3070124"/>
              </a:moveTo>
              <a:arcTo wR="2491123" hR="2491123" stAng="80639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105C69-7F94-2548-812D-05D1570CA748}">
      <dsp:nvSpPr>
        <dsp:cNvPr id="0" name=""/>
        <dsp:cNvSpPr/>
      </dsp:nvSpPr>
      <dsp:spPr>
        <a:xfrm>
          <a:off x="5052079" y="4255144"/>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Video from film archive</a:t>
          </a:r>
        </a:p>
      </dsp:txBody>
      <dsp:txXfrm>
        <a:off x="5087151" y="4290216"/>
        <a:ext cx="1035163" cy="648306"/>
      </dsp:txXfrm>
    </dsp:sp>
    <dsp:sp modelId="{E02871BB-1B50-8640-8866-FB5F4AD279D2}">
      <dsp:nvSpPr>
        <dsp:cNvPr id="0" name=""/>
        <dsp:cNvSpPr/>
      </dsp:nvSpPr>
      <dsp:spPr>
        <a:xfrm>
          <a:off x="1352119" y="361755"/>
          <a:ext cx="4982247" cy="4982247"/>
        </a:xfrm>
        <a:custGeom>
          <a:avLst/>
          <a:gdLst/>
          <a:ahLst/>
          <a:cxnLst/>
          <a:rect l="0" t="0" r="0" b="0"/>
          <a:pathLst>
            <a:path>
              <a:moveTo>
                <a:pt x="3656679" y="4692753"/>
              </a:moveTo>
              <a:arcTo wR="2491123" hR="2491123" stAng="3726180"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FE5234-2396-644F-920C-D1E7D66DB258}">
      <dsp:nvSpPr>
        <dsp:cNvPr id="0" name=""/>
        <dsp:cNvSpPr/>
      </dsp:nvSpPr>
      <dsp:spPr>
        <a:xfrm>
          <a:off x="3290589" y="4984777"/>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Website</a:t>
          </a:r>
        </a:p>
      </dsp:txBody>
      <dsp:txXfrm>
        <a:off x="3325661" y="5019849"/>
        <a:ext cx="1035163" cy="648306"/>
      </dsp:txXfrm>
    </dsp:sp>
    <dsp:sp modelId="{D49BEF57-61D3-1C4F-B37D-F6CE7A0E305E}">
      <dsp:nvSpPr>
        <dsp:cNvPr id="0" name=""/>
        <dsp:cNvSpPr/>
      </dsp:nvSpPr>
      <dsp:spPr>
        <a:xfrm>
          <a:off x="1352119" y="361755"/>
          <a:ext cx="4982247" cy="4982247"/>
        </a:xfrm>
        <a:custGeom>
          <a:avLst/>
          <a:gdLst/>
          <a:ahLst/>
          <a:cxnLst/>
          <a:rect l="0" t="0" r="0" b="0"/>
          <a:pathLst>
            <a:path>
              <a:moveTo>
                <a:pt x="1780840" y="4878841"/>
              </a:moveTo>
              <a:arcTo wR="2491123" hR="2491123" stAng="6393981"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BE9B69-C363-8F45-A222-95B0483CAD6B}">
      <dsp:nvSpPr>
        <dsp:cNvPr id="0" name=""/>
        <dsp:cNvSpPr/>
      </dsp:nvSpPr>
      <dsp:spPr>
        <a:xfrm>
          <a:off x="1529099" y="4255144"/>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Display (about the project)</a:t>
          </a:r>
        </a:p>
      </dsp:txBody>
      <dsp:txXfrm>
        <a:off x="1564171" y="4290216"/>
        <a:ext cx="1035163" cy="648306"/>
      </dsp:txXfrm>
    </dsp:sp>
    <dsp:sp modelId="{2BAB1091-D8DC-2B4E-9ECB-AA2DE9310DE5}">
      <dsp:nvSpPr>
        <dsp:cNvPr id="0" name=""/>
        <dsp:cNvSpPr/>
      </dsp:nvSpPr>
      <dsp:spPr>
        <a:xfrm>
          <a:off x="1352119" y="361755"/>
          <a:ext cx="4982247" cy="4982247"/>
        </a:xfrm>
        <a:custGeom>
          <a:avLst/>
          <a:gdLst/>
          <a:ahLst/>
          <a:cxnLst/>
          <a:rect l="0" t="0" r="0" b="0"/>
          <a:pathLst>
            <a:path>
              <a:moveTo>
                <a:pt x="314619" y="3702952"/>
              </a:moveTo>
              <a:arcTo wR="2491123" hR="2491123" stAng="905351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C318D5-6516-684D-BBBA-5D2590B56ECF}">
      <dsp:nvSpPr>
        <dsp:cNvPr id="0" name=""/>
        <dsp:cNvSpPr/>
      </dsp:nvSpPr>
      <dsp:spPr>
        <a:xfrm>
          <a:off x="799465" y="2493653"/>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Bricks (physical objects)</a:t>
          </a:r>
        </a:p>
      </dsp:txBody>
      <dsp:txXfrm>
        <a:off x="834537" y="2528725"/>
        <a:ext cx="1035163" cy="648306"/>
      </dsp:txXfrm>
    </dsp:sp>
    <dsp:sp modelId="{3495BE54-3A8F-6349-B34A-25415117F6DE}">
      <dsp:nvSpPr>
        <dsp:cNvPr id="0" name=""/>
        <dsp:cNvSpPr/>
      </dsp:nvSpPr>
      <dsp:spPr>
        <a:xfrm>
          <a:off x="1352119" y="361755"/>
          <a:ext cx="4982247" cy="4982247"/>
        </a:xfrm>
        <a:custGeom>
          <a:avLst/>
          <a:gdLst/>
          <a:ahLst/>
          <a:cxnLst/>
          <a:rect l="0" t="0" r="0" b="0"/>
          <a:pathLst>
            <a:path>
              <a:moveTo>
                <a:pt x="68221" y="1912122"/>
              </a:moveTo>
              <a:arcTo wR="2491123" hR="2491123" stAng="1160639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E4D4C0-E46E-514F-8FFF-BC939084F39E}">
      <dsp:nvSpPr>
        <dsp:cNvPr id="0" name=""/>
        <dsp:cNvSpPr/>
      </dsp:nvSpPr>
      <dsp:spPr>
        <a:xfrm>
          <a:off x="1529099" y="732163"/>
          <a:ext cx="1105307" cy="71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Workshop</a:t>
          </a:r>
        </a:p>
      </dsp:txBody>
      <dsp:txXfrm>
        <a:off x="1564171" y="767235"/>
        <a:ext cx="1035163" cy="648306"/>
      </dsp:txXfrm>
    </dsp:sp>
    <dsp:sp modelId="{FD17575B-5139-3944-847C-D6C26EF7C918}">
      <dsp:nvSpPr>
        <dsp:cNvPr id="0" name=""/>
        <dsp:cNvSpPr/>
      </dsp:nvSpPr>
      <dsp:spPr>
        <a:xfrm>
          <a:off x="1352119" y="361755"/>
          <a:ext cx="4982247" cy="4982247"/>
        </a:xfrm>
        <a:custGeom>
          <a:avLst/>
          <a:gdLst/>
          <a:ahLst/>
          <a:cxnLst/>
          <a:rect l="0" t="0" r="0" b="0"/>
          <a:pathLst>
            <a:path>
              <a:moveTo>
                <a:pt x="1325567" y="289493"/>
              </a:moveTo>
              <a:arcTo wR="2491123" hR="2491123" stAng="14526180"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C6864-17C9-5544-8980-85816983F5A5}">
      <dsp:nvSpPr>
        <dsp:cNvPr id="0" name=""/>
        <dsp:cNvSpPr/>
      </dsp:nvSpPr>
      <dsp:spPr>
        <a:xfrm>
          <a:off x="2444131" y="1879"/>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Blog post (about the work)</a:t>
          </a:r>
        </a:p>
      </dsp:txBody>
      <dsp:txXfrm>
        <a:off x="2470181" y="27929"/>
        <a:ext cx="768882" cy="481538"/>
      </dsp:txXfrm>
    </dsp:sp>
    <dsp:sp modelId="{E2164C9A-83F8-094F-B9BC-682786C881D3}">
      <dsp:nvSpPr>
        <dsp:cNvPr id="0" name=""/>
        <dsp:cNvSpPr/>
      </dsp:nvSpPr>
      <dsp:spPr>
        <a:xfrm>
          <a:off x="1004305" y="268698"/>
          <a:ext cx="3700634" cy="3700634"/>
        </a:xfrm>
        <a:custGeom>
          <a:avLst/>
          <a:gdLst/>
          <a:ahLst/>
          <a:cxnLst/>
          <a:rect l="0" t="0" r="0" b="0"/>
          <a:pathLst>
            <a:path>
              <a:moveTo>
                <a:pt x="2377889" y="76806"/>
              </a:moveTo>
              <a:arcTo wR="1850317" hR="1850317" stAng="17193981"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4C604-3577-BA44-9EB8-01AD33929A55}">
      <dsp:nvSpPr>
        <dsp:cNvPr id="0" name=""/>
        <dsp:cNvSpPr/>
      </dsp:nvSpPr>
      <dsp:spPr>
        <a:xfrm>
          <a:off x="3752503" y="543824"/>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Theatre performance</a:t>
          </a:r>
        </a:p>
      </dsp:txBody>
      <dsp:txXfrm>
        <a:off x="3778553" y="569874"/>
        <a:ext cx="768882" cy="481538"/>
      </dsp:txXfrm>
    </dsp:sp>
    <dsp:sp modelId="{0753AB72-9156-AB43-9AE8-5EDF26CD5DD9}">
      <dsp:nvSpPr>
        <dsp:cNvPr id="0" name=""/>
        <dsp:cNvSpPr/>
      </dsp:nvSpPr>
      <dsp:spPr>
        <a:xfrm>
          <a:off x="1004305" y="268698"/>
          <a:ext cx="3700634" cy="3700634"/>
        </a:xfrm>
        <a:custGeom>
          <a:avLst/>
          <a:gdLst/>
          <a:ahLst/>
          <a:cxnLst/>
          <a:rect l="0" t="0" r="0" b="0"/>
          <a:pathLst>
            <a:path>
              <a:moveTo>
                <a:pt x="3466945" y="950214"/>
              </a:moveTo>
              <a:arcTo wR="1850317" hR="1850317" stAng="1985351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2FA2A7B-F26D-B44B-AD78-BBAC40CA2171}">
      <dsp:nvSpPr>
        <dsp:cNvPr id="0" name=""/>
        <dsp:cNvSpPr/>
      </dsp:nvSpPr>
      <dsp:spPr>
        <a:xfrm>
          <a:off x="4294448" y="1852196"/>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Photo essay</a:t>
          </a:r>
        </a:p>
      </dsp:txBody>
      <dsp:txXfrm>
        <a:off x="4320498" y="1878246"/>
        <a:ext cx="768882" cy="481538"/>
      </dsp:txXfrm>
    </dsp:sp>
    <dsp:sp modelId="{0C815E9F-D2D4-1C4E-82D1-EF3CA9E66DD1}">
      <dsp:nvSpPr>
        <dsp:cNvPr id="0" name=""/>
        <dsp:cNvSpPr/>
      </dsp:nvSpPr>
      <dsp:spPr>
        <a:xfrm>
          <a:off x="1004305" y="268698"/>
          <a:ext cx="3700634" cy="3700634"/>
        </a:xfrm>
        <a:custGeom>
          <a:avLst/>
          <a:gdLst/>
          <a:ahLst/>
          <a:cxnLst/>
          <a:rect l="0" t="0" r="0" b="0"/>
          <a:pathLst>
            <a:path>
              <a:moveTo>
                <a:pt x="3649961" y="2280378"/>
              </a:moveTo>
              <a:arcTo wR="1850317" hR="1850317" stAng="80639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105C69-7F94-2548-812D-05D1570CA748}">
      <dsp:nvSpPr>
        <dsp:cNvPr id="0" name=""/>
        <dsp:cNvSpPr/>
      </dsp:nvSpPr>
      <dsp:spPr>
        <a:xfrm>
          <a:off x="3752503" y="3160568"/>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Video from film archive</a:t>
          </a:r>
        </a:p>
      </dsp:txBody>
      <dsp:txXfrm>
        <a:off x="3778553" y="3186618"/>
        <a:ext cx="768882" cy="481538"/>
      </dsp:txXfrm>
    </dsp:sp>
    <dsp:sp modelId="{E02871BB-1B50-8640-8866-FB5F4AD279D2}">
      <dsp:nvSpPr>
        <dsp:cNvPr id="0" name=""/>
        <dsp:cNvSpPr/>
      </dsp:nvSpPr>
      <dsp:spPr>
        <a:xfrm>
          <a:off x="1004305" y="268698"/>
          <a:ext cx="3700634" cy="3700634"/>
        </a:xfrm>
        <a:custGeom>
          <a:avLst/>
          <a:gdLst/>
          <a:ahLst/>
          <a:cxnLst/>
          <a:rect l="0" t="0" r="0" b="0"/>
          <a:pathLst>
            <a:path>
              <a:moveTo>
                <a:pt x="2716050" y="3485608"/>
              </a:moveTo>
              <a:arcTo wR="1850317" hR="1850317" stAng="3726179"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FE5234-2396-644F-920C-D1E7D66DB258}">
      <dsp:nvSpPr>
        <dsp:cNvPr id="0" name=""/>
        <dsp:cNvSpPr/>
      </dsp:nvSpPr>
      <dsp:spPr>
        <a:xfrm>
          <a:off x="2444131" y="3702513"/>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Website</a:t>
          </a:r>
        </a:p>
      </dsp:txBody>
      <dsp:txXfrm>
        <a:off x="2470181" y="3728563"/>
        <a:ext cx="768882" cy="481538"/>
      </dsp:txXfrm>
    </dsp:sp>
    <dsp:sp modelId="{D49BEF57-61D3-1C4F-B37D-F6CE7A0E305E}">
      <dsp:nvSpPr>
        <dsp:cNvPr id="0" name=""/>
        <dsp:cNvSpPr/>
      </dsp:nvSpPr>
      <dsp:spPr>
        <a:xfrm>
          <a:off x="1004305" y="268698"/>
          <a:ext cx="3700634" cy="3700634"/>
        </a:xfrm>
        <a:custGeom>
          <a:avLst/>
          <a:gdLst/>
          <a:ahLst/>
          <a:cxnLst/>
          <a:rect l="0" t="0" r="0" b="0"/>
          <a:pathLst>
            <a:path>
              <a:moveTo>
                <a:pt x="1322744" y="3623827"/>
              </a:moveTo>
              <a:arcTo wR="1850317" hR="1850317" stAng="6393981"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BE9B69-C363-8F45-A222-95B0483CAD6B}">
      <dsp:nvSpPr>
        <dsp:cNvPr id="0" name=""/>
        <dsp:cNvSpPr/>
      </dsp:nvSpPr>
      <dsp:spPr>
        <a:xfrm>
          <a:off x="1135759" y="3160568"/>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Display (about the project)</a:t>
          </a:r>
        </a:p>
      </dsp:txBody>
      <dsp:txXfrm>
        <a:off x="1161809" y="3186618"/>
        <a:ext cx="768882" cy="481538"/>
      </dsp:txXfrm>
    </dsp:sp>
    <dsp:sp modelId="{2BAB1091-D8DC-2B4E-9ECB-AA2DE9310DE5}">
      <dsp:nvSpPr>
        <dsp:cNvPr id="0" name=""/>
        <dsp:cNvSpPr/>
      </dsp:nvSpPr>
      <dsp:spPr>
        <a:xfrm>
          <a:off x="1004305" y="268698"/>
          <a:ext cx="3700634" cy="3700634"/>
        </a:xfrm>
        <a:custGeom>
          <a:avLst/>
          <a:gdLst/>
          <a:ahLst/>
          <a:cxnLst/>
          <a:rect l="0" t="0" r="0" b="0"/>
          <a:pathLst>
            <a:path>
              <a:moveTo>
                <a:pt x="233688" y="2750419"/>
              </a:moveTo>
              <a:arcTo wR="1850317" hR="1850317" stAng="905351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C318D5-6516-684D-BBBA-5D2590B56ECF}">
      <dsp:nvSpPr>
        <dsp:cNvPr id="0" name=""/>
        <dsp:cNvSpPr/>
      </dsp:nvSpPr>
      <dsp:spPr>
        <a:xfrm>
          <a:off x="593814" y="1852196"/>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Bricks (physical objects)</a:t>
          </a:r>
        </a:p>
      </dsp:txBody>
      <dsp:txXfrm>
        <a:off x="619864" y="1878246"/>
        <a:ext cx="768882" cy="481538"/>
      </dsp:txXfrm>
    </dsp:sp>
    <dsp:sp modelId="{3495BE54-3A8F-6349-B34A-25415117F6DE}">
      <dsp:nvSpPr>
        <dsp:cNvPr id="0" name=""/>
        <dsp:cNvSpPr/>
      </dsp:nvSpPr>
      <dsp:spPr>
        <a:xfrm>
          <a:off x="1004305" y="268698"/>
          <a:ext cx="3700634" cy="3700634"/>
        </a:xfrm>
        <a:custGeom>
          <a:avLst/>
          <a:gdLst/>
          <a:ahLst/>
          <a:cxnLst/>
          <a:rect l="0" t="0" r="0" b="0"/>
          <a:pathLst>
            <a:path>
              <a:moveTo>
                <a:pt x="50672" y="1420256"/>
              </a:moveTo>
              <a:arcTo wR="1850317" hR="1850317" stAng="11606395" swAng="9400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E4D4C0-E46E-514F-8FFF-BC939084F39E}">
      <dsp:nvSpPr>
        <dsp:cNvPr id="0" name=""/>
        <dsp:cNvSpPr/>
      </dsp:nvSpPr>
      <dsp:spPr>
        <a:xfrm>
          <a:off x="1135759" y="543824"/>
          <a:ext cx="820982" cy="533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Workshop</a:t>
          </a:r>
        </a:p>
      </dsp:txBody>
      <dsp:txXfrm>
        <a:off x="1161809" y="569874"/>
        <a:ext cx="768882" cy="481538"/>
      </dsp:txXfrm>
    </dsp:sp>
    <dsp:sp modelId="{FD17575B-5139-3944-847C-D6C26EF7C918}">
      <dsp:nvSpPr>
        <dsp:cNvPr id="0" name=""/>
        <dsp:cNvSpPr/>
      </dsp:nvSpPr>
      <dsp:spPr>
        <a:xfrm>
          <a:off x="1004305" y="268698"/>
          <a:ext cx="3700634" cy="3700634"/>
        </a:xfrm>
        <a:custGeom>
          <a:avLst/>
          <a:gdLst/>
          <a:ahLst/>
          <a:cxnLst/>
          <a:rect l="0" t="0" r="0" b="0"/>
          <a:pathLst>
            <a:path>
              <a:moveTo>
                <a:pt x="984583" y="215025"/>
              </a:moveTo>
              <a:arcTo wR="1850317" hR="1850317" stAng="14526179" swAng="6798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383F-00AA-224C-863C-DB5B3176C520}">
      <dsp:nvSpPr>
        <dsp:cNvPr id="0" name=""/>
        <dsp:cNvSpPr/>
      </dsp:nvSpPr>
      <dsp:spPr>
        <a:xfrm>
          <a:off x="3526163" y="144241"/>
          <a:ext cx="844823" cy="5491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Researchers</a:t>
          </a:r>
        </a:p>
      </dsp:txBody>
      <dsp:txXfrm>
        <a:off x="3552970" y="171048"/>
        <a:ext cx="791209" cy="495521"/>
      </dsp:txXfrm>
    </dsp:sp>
    <dsp:sp modelId="{26618C0E-17B5-9A42-A0EC-6C09AC91A4F1}">
      <dsp:nvSpPr>
        <dsp:cNvPr id="0" name=""/>
        <dsp:cNvSpPr/>
      </dsp:nvSpPr>
      <dsp:spPr>
        <a:xfrm>
          <a:off x="988517" y="418808"/>
          <a:ext cx="5920115" cy="5920115"/>
        </a:xfrm>
        <a:custGeom>
          <a:avLst/>
          <a:gdLst/>
          <a:ahLst/>
          <a:cxnLst/>
          <a:rect l="0" t="0" r="0" b="0"/>
          <a:pathLst>
            <a:path>
              <a:moveTo>
                <a:pt x="3662382" y="84526"/>
              </a:moveTo>
              <a:arcTo wR="2960057" hR="2960057" stAng="17023518" swAng="101022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975AF0-4651-5E40-A384-CC16C1B51843}">
      <dsp:nvSpPr>
        <dsp:cNvPr id="0" name=""/>
        <dsp:cNvSpPr/>
      </dsp:nvSpPr>
      <dsp:spPr>
        <a:xfrm>
          <a:off x="5581458" y="986663"/>
          <a:ext cx="920387" cy="598251"/>
        </a:xfrm>
        <a:prstGeom prst="roundRect">
          <a:avLst/>
        </a:prstGeom>
        <a:solidFill>
          <a:schemeClr val="accent3">
            <a:hueOff val="-134910"/>
            <a:satOff val="-6777"/>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Masters students</a:t>
          </a:r>
        </a:p>
      </dsp:txBody>
      <dsp:txXfrm>
        <a:off x="5610662" y="1015867"/>
        <a:ext cx="861979" cy="539843"/>
      </dsp:txXfrm>
    </dsp:sp>
    <dsp:sp modelId="{9F19E63F-903C-3B4F-8E03-08BA8EC7602C}">
      <dsp:nvSpPr>
        <dsp:cNvPr id="0" name=""/>
        <dsp:cNvSpPr/>
      </dsp:nvSpPr>
      <dsp:spPr>
        <a:xfrm>
          <a:off x="988517" y="418808"/>
          <a:ext cx="5920115" cy="5920115"/>
        </a:xfrm>
        <a:custGeom>
          <a:avLst/>
          <a:gdLst/>
          <a:ahLst/>
          <a:cxnLst/>
          <a:rect l="0" t="0" r="0" b="0"/>
          <a:pathLst>
            <a:path>
              <a:moveTo>
                <a:pt x="5492373" y="1427309"/>
              </a:moveTo>
              <a:arcTo wR="2960057" hR="2960057" stAng="19728870" swAng="1123987"/>
            </a:path>
          </a:pathLst>
        </a:custGeom>
        <a:noFill/>
        <a:ln w="9525" cap="flat" cmpd="sng" algn="ctr">
          <a:solidFill>
            <a:schemeClr val="accent3">
              <a:hueOff val="-134910"/>
              <a:satOff val="-6777"/>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8690A8-B691-A849-868F-3E40DDE87B91}">
      <dsp:nvSpPr>
        <dsp:cNvPr id="0" name=""/>
        <dsp:cNvSpPr/>
      </dsp:nvSpPr>
      <dsp:spPr>
        <a:xfrm>
          <a:off x="6406284" y="3052339"/>
          <a:ext cx="1004697" cy="653053"/>
        </a:xfrm>
        <a:prstGeom prst="roundRect">
          <a:avLst/>
        </a:prstGeom>
        <a:solidFill>
          <a:schemeClr val="accent3">
            <a:hueOff val="-269820"/>
            <a:satOff val="-13553"/>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Researchers</a:t>
          </a:r>
        </a:p>
      </dsp:txBody>
      <dsp:txXfrm>
        <a:off x="6438163" y="3084218"/>
        <a:ext cx="940939" cy="589295"/>
      </dsp:txXfrm>
    </dsp:sp>
    <dsp:sp modelId="{AE0C3B90-1A76-0245-A655-662EE97987DC}">
      <dsp:nvSpPr>
        <dsp:cNvPr id="0" name=""/>
        <dsp:cNvSpPr/>
      </dsp:nvSpPr>
      <dsp:spPr>
        <a:xfrm>
          <a:off x="988517" y="418808"/>
          <a:ext cx="5920115" cy="5920115"/>
        </a:xfrm>
        <a:custGeom>
          <a:avLst/>
          <a:gdLst/>
          <a:ahLst/>
          <a:cxnLst/>
          <a:rect l="0" t="0" r="0" b="0"/>
          <a:pathLst>
            <a:path>
              <a:moveTo>
                <a:pt x="5851302" y="3594604"/>
              </a:moveTo>
              <a:arcTo wR="2960057" hR="2960057" stAng="742713" swAng="1109873"/>
            </a:path>
          </a:pathLst>
        </a:custGeom>
        <a:noFill/>
        <a:ln w="9525" cap="flat" cmpd="sng" algn="ctr">
          <a:solidFill>
            <a:schemeClr val="accent3">
              <a:hueOff val="-269820"/>
              <a:satOff val="-13553"/>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343D4F-38A6-C144-A267-8435AFE1461D}">
      <dsp:nvSpPr>
        <dsp:cNvPr id="0" name=""/>
        <dsp:cNvSpPr/>
      </dsp:nvSpPr>
      <dsp:spPr>
        <a:xfrm>
          <a:off x="5557189" y="5157043"/>
          <a:ext cx="968925" cy="629801"/>
        </a:xfrm>
        <a:prstGeom prst="roundRect">
          <a:avLst/>
        </a:prstGeom>
        <a:solidFill>
          <a:schemeClr val="accent3">
            <a:hueOff val="-404730"/>
            <a:satOff val="-20330"/>
            <a:lumOff val="-7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 Film maker, Archivist</a:t>
          </a:r>
        </a:p>
      </dsp:txBody>
      <dsp:txXfrm>
        <a:off x="5587933" y="5187787"/>
        <a:ext cx="907437" cy="568313"/>
      </dsp:txXfrm>
    </dsp:sp>
    <dsp:sp modelId="{A5C2E92D-81A7-694B-B04B-2110E64A2D63}">
      <dsp:nvSpPr>
        <dsp:cNvPr id="0" name=""/>
        <dsp:cNvSpPr/>
      </dsp:nvSpPr>
      <dsp:spPr>
        <a:xfrm>
          <a:off x="988517" y="418808"/>
          <a:ext cx="5920115" cy="5920115"/>
        </a:xfrm>
        <a:custGeom>
          <a:avLst/>
          <a:gdLst/>
          <a:ahLst/>
          <a:cxnLst/>
          <a:rect l="0" t="0" r="0" b="0"/>
          <a:pathLst>
            <a:path>
              <a:moveTo>
                <a:pt x="4451388" y="5516985"/>
              </a:moveTo>
              <a:arcTo wR="2960057" hR="2960057" stAng="3584825" swAng="970172"/>
            </a:path>
          </a:pathLst>
        </a:custGeom>
        <a:noFill/>
        <a:ln w="9525" cap="flat" cmpd="sng" algn="ctr">
          <a:solidFill>
            <a:schemeClr val="accent3">
              <a:hueOff val="-404730"/>
              <a:satOff val="-20330"/>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5C18C5-C707-8443-96D8-F804277B5A20}">
      <dsp:nvSpPr>
        <dsp:cNvPr id="0" name=""/>
        <dsp:cNvSpPr/>
      </dsp:nvSpPr>
      <dsp:spPr>
        <a:xfrm>
          <a:off x="3497022" y="6045415"/>
          <a:ext cx="903105" cy="587018"/>
        </a:xfrm>
        <a:prstGeom prst="roundRect">
          <a:avLst/>
        </a:prstGeom>
        <a:solidFill>
          <a:schemeClr val="accent3">
            <a:hueOff val="-539640"/>
            <a:satOff val="-27107"/>
            <a:lumOff val="-9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Researcher</a:t>
          </a:r>
        </a:p>
      </dsp:txBody>
      <dsp:txXfrm>
        <a:off x="3525678" y="6074071"/>
        <a:ext cx="845793" cy="529706"/>
      </dsp:txXfrm>
    </dsp:sp>
    <dsp:sp modelId="{DBFCD441-6C9A-DF4F-88C0-1099AF2377E7}">
      <dsp:nvSpPr>
        <dsp:cNvPr id="0" name=""/>
        <dsp:cNvSpPr/>
      </dsp:nvSpPr>
      <dsp:spPr>
        <a:xfrm>
          <a:off x="1084912" y="435322"/>
          <a:ext cx="5920115" cy="5920115"/>
        </a:xfrm>
        <a:custGeom>
          <a:avLst/>
          <a:gdLst/>
          <a:ahLst/>
          <a:cxnLst/>
          <a:rect l="0" t="0" r="0" b="0"/>
          <a:pathLst>
            <a:path>
              <a:moveTo>
                <a:pt x="2135055" y="5802823"/>
              </a:moveTo>
              <a:arcTo wR="2960057" hR="2960057" stAng="6371000" swAng="1009206"/>
            </a:path>
          </a:pathLst>
        </a:custGeom>
        <a:noFill/>
        <a:ln w="9525" cap="flat" cmpd="sng" algn="ctr">
          <a:solidFill>
            <a:schemeClr val="accent3">
              <a:hueOff val="-539640"/>
              <a:satOff val="-27107"/>
              <a:lumOff val="-941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F26419-5942-7E46-A2FF-24A67FEAEC4C}">
      <dsp:nvSpPr>
        <dsp:cNvPr id="0" name=""/>
        <dsp:cNvSpPr/>
      </dsp:nvSpPr>
      <dsp:spPr>
        <a:xfrm>
          <a:off x="1420164" y="5128499"/>
          <a:ext cx="896670" cy="582835"/>
        </a:xfrm>
        <a:prstGeom prst="roundRect">
          <a:avLst/>
        </a:prstGeom>
        <a:solidFill>
          <a:schemeClr val="accent3">
            <a:hueOff val="-674550"/>
            <a:satOff val="-33884"/>
            <a:lumOff val="-1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Film maker</a:t>
          </a:r>
        </a:p>
      </dsp:txBody>
      <dsp:txXfrm>
        <a:off x="1448616" y="5156951"/>
        <a:ext cx="839766" cy="525931"/>
      </dsp:txXfrm>
    </dsp:sp>
    <dsp:sp modelId="{A20904AA-0ADF-7046-A920-D0C3C105F862}">
      <dsp:nvSpPr>
        <dsp:cNvPr id="0" name=""/>
        <dsp:cNvSpPr/>
      </dsp:nvSpPr>
      <dsp:spPr>
        <a:xfrm>
          <a:off x="977487" y="329462"/>
          <a:ext cx="5920115" cy="5920115"/>
        </a:xfrm>
        <a:custGeom>
          <a:avLst/>
          <a:gdLst/>
          <a:ahLst/>
          <a:cxnLst/>
          <a:rect l="0" t="0" r="0" b="0"/>
          <a:pathLst>
            <a:path>
              <a:moveTo>
                <a:pt x="460253" y="4545277"/>
              </a:moveTo>
              <a:arcTo wR="2960057" hR="2960057" stAng="8857182" swAng="1106611"/>
            </a:path>
          </a:pathLst>
        </a:custGeom>
        <a:noFill/>
        <a:ln w="9525" cap="flat" cmpd="sng" algn="ctr">
          <a:solidFill>
            <a:schemeClr val="accent3">
              <a:hueOff val="-674550"/>
              <a:satOff val="-33884"/>
              <a:lumOff val="-1176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FF0744-7CB1-C241-BABB-3623EE1E66EC}">
      <dsp:nvSpPr>
        <dsp:cNvPr id="0" name=""/>
        <dsp:cNvSpPr/>
      </dsp:nvSpPr>
      <dsp:spPr>
        <a:xfrm>
          <a:off x="499386" y="3060931"/>
          <a:ext cx="978262" cy="635870"/>
        </a:xfrm>
        <a:prstGeom prst="roundRect">
          <a:avLst/>
        </a:prstGeom>
        <a:solidFill>
          <a:schemeClr val="accent3">
            <a:hueOff val="-809460"/>
            <a:satOff val="-40660"/>
            <a:lumOff val="-1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Artist and community members</a:t>
          </a:r>
        </a:p>
      </dsp:txBody>
      <dsp:txXfrm>
        <a:off x="530427" y="3091972"/>
        <a:ext cx="916180" cy="573788"/>
      </dsp:txXfrm>
    </dsp:sp>
    <dsp:sp modelId="{A1321A6F-3875-064E-B2B9-E6ED6E5AFD85}">
      <dsp:nvSpPr>
        <dsp:cNvPr id="0" name=""/>
        <dsp:cNvSpPr/>
      </dsp:nvSpPr>
      <dsp:spPr>
        <a:xfrm>
          <a:off x="988517" y="418808"/>
          <a:ext cx="5920115" cy="5920115"/>
        </a:xfrm>
        <a:custGeom>
          <a:avLst/>
          <a:gdLst/>
          <a:ahLst/>
          <a:cxnLst/>
          <a:rect l="0" t="0" r="0" b="0"/>
          <a:pathLst>
            <a:path>
              <a:moveTo>
                <a:pt x="66593" y="2335714"/>
              </a:moveTo>
              <a:arcTo wR="2960057" hR="2960057" stAng="11530586" swAng="1103224"/>
            </a:path>
          </a:pathLst>
        </a:custGeom>
        <a:noFill/>
        <a:ln w="9525" cap="flat" cmpd="sng" algn="ctr">
          <a:solidFill>
            <a:schemeClr val="accent3">
              <a:hueOff val="-809460"/>
              <a:satOff val="-40660"/>
              <a:lumOff val="-141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9E7905-FB2B-A642-B9B1-779E63D1666E}">
      <dsp:nvSpPr>
        <dsp:cNvPr id="0" name=""/>
        <dsp:cNvSpPr/>
      </dsp:nvSpPr>
      <dsp:spPr>
        <a:xfrm>
          <a:off x="1348887" y="956492"/>
          <a:ext cx="1013220" cy="658593"/>
        </a:xfrm>
        <a:prstGeom prst="roundRect">
          <a:avLst/>
        </a:prstGeom>
        <a:solidFill>
          <a:schemeClr val="accent3">
            <a:hueOff val="-944370"/>
            <a:satOff val="-47437"/>
            <a:lumOff val="-1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Community members (participants)</a:t>
          </a:r>
        </a:p>
      </dsp:txBody>
      <dsp:txXfrm>
        <a:off x="1381037" y="988642"/>
        <a:ext cx="948920" cy="594293"/>
      </dsp:txXfrm>
    </dsp:sp>
    <dsp:sp modelId="{6AD6F5FA-BC79-B844-BD2B-3CEBF31FE416}">
      <dsp:nvSpPr>
        <dsp:cNvPr id="0" name=""/>
        <dsp:cNvSpPr/>
      </dsp:nvSpPr>
      <dsp:spPr>
        <a:xfrm>
          <a:off x="988517" y="418808"/>
          <a:ext cx="5920115" cy="5920115"/>
        </a:xfrm>
        <a:custGeom>
          <a:avLst/>
          <a:gdLst/>
          <a:ahLst/>
          <a:cxnLst/>
          <a:rect l="0" t="0" r="0" b="0"/>
          <a:pathLst>
            <a:path>
              <a:moveTo>
                <a:pt x="1491059" y="390235"/>
              </a:moveTo>
              <a:arcTo wR="2960057" hR="2960057" stAng="14414774" swAng="973409"/>
            </a:path>
          </a:pathLst>
        </a:custGeom>
        <a:noFill/>
        <a:ln w="9525" cap="flat" cmpd="sng" algn="ctr">
          <a:solidFill>
            <a:schemeClr val="accent3">
              <a:hueOff val="-944370"/>
              <a:satOff val="-47437"/>
              <a:lumOff val="-1647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C1FE3-FF30-4F6B-959B-CC72DE22E47E}">
      <dsp:nvSpPr>
        <dsp:cNvPr id="0" name=""/>
        <dsp:cNvSpPr/>
      </dsp:nvSpPr>
      <dsp:spPr>
        <a:xfrm>
          <a:off x="456974" y="897323"/>
          <a:ext cx="745136" cy="745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42D11-3E3E-4560-AFE0-F01C5A5DE583}">
      <dsp:nvSpPr>
        <dsp:cNvPr id="0" name=""/>
        <dsp:cNvSpPr/>
      </dsp:nvSpPr>
      <dsp:spPr>
        <a:xfrm>
          <a:off x="1613" y="1890945"/>
          <a:ext cx="1655859"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Scholarly, enabling, adjacent</a:t>
          </a:r>
        </a:p>
      </dsp:txBody>
      <dsp:txXfrm>
        <a:off x="1613" y="1890945"/>
        <a:ext cx="1655859" cy="662343"/>
      </dsp:txXfrm>
    </dsp:sp>
    <dsp:sp modelId="{D9465EAC-C9AE-4C84-A767-0E4B43125B25}">
      <dsp:nvSpPr>
        <dsp:cNvPr id="0" name=""/>
        <dsp:cNvSpPr/>
      </dsp:nvSpPr>
      <dsp:spPr>
        <a:xfrm>
          <a:off x="2402609" y="897323"/>
          <a:ext cx="745136" cy="745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D4805-B0BA-4A20-A249-27F2BE5985C9}">
      <dsp:nvSpPr>
        <dsp:cNvPr id="0" name=""/>
        <dsp:cNvSpPr/>
      </dsp:nvSpPr>
      <dsp:spPr>
        <a:xfrm>
          <a:off x="1947247" y="1890945"/>
          <a:ext cx="1655859"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Degrees of contribution (lead, equal, supporting)</a:t>
          </a:r>
        </a:p>
      </dsp:txBody>
      <dsp:txXfrm>
        <a:off x="1947247" y="1890945"/>
        <a:ext cx="1655859" cy="662343"/>
      </dsp:txXfrm>
    </dsp:sp>
    <dsp:sp modelId="{1DF72A9F-CF94-4B84-A7E7-2B8A7B6DAFE2}">
      <dsp:nvSpPr>
        <dsp:cNvPr id="0" name=""/>
        <dsp:cNvSpPr/>
      </dsp:nvSpPr>
      <dsp:spPr>
        <a:xfrm>
          <a:off x="4348243" y="897323"/>
          <a:ext cx="745136" cy="745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161BA-3F26-4E31-BAF1-1C0C5E50C59F}">
      <dsp:nvSpPr>
        <dsp:cNvPr id="0" name=""/>
        <dsp:cNvSpPr/>
      </dsp:nvSpPr>
      <dsp:spPr>
        <a:xfrm>
          <a:off x="3892882" y="1890945"/>
          <a:ext cx="1655859"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Creator, contributor, participant</a:t>
          </a:r>
        </a:p>
      </dsp:txBody>
      <dsp:txXfrm>
        <a:off x="3892882" y="1890945"/>
        <a:ext cx="1655859" cy="662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DE3A-A5FE-4EF1-BF7B-F5F7884C69B6}">
      <dsp:nvSpPr>
        <dsp:cNvPr id="0" name=""/>
        <dsp:cNvSpPr/>
      </dsp:nvSpPr>
      <dsp:spPr>
        <a:xfrm>
          <a:off x="57667" y="175917"/>
          <a:ext cx="1256086" cy="12560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99F7C-5E45-4AD3-9B67-F4E09E3B10FE}">
      <dsp:nvSpPr>
        <dsp:cNvPr id="0" name=""/>
        <dsp:cNvSpPr/>
      </dsp:nvSpPr>
      <dsp:spPr>
        <a:xfrm>
          <a:off x="321445" y="439696"/>
          <a:ext cx="728530" cy="728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D0B77-0C57-4B90-9FFF-80A4F5252166}">
      <dsp:nvSpPr>
        <dsp:cNvPr id="0" name=""/>
        <dsp:cNvSpPr/>
      </dsp:nvSpPr>
      <dsp:spPr>
        <a:xfrm>
          <a:off x="1582915" y="175917"/>
          <a:ext cx="2960775" cy="125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Responding to the changing needs and expectations of researchers and stakeholders for more transparency and comprehensiveness of research outputs </a:t>
          </a:r>
          <a:endParaRPr lang="en-US" sz="1500" kern="1200"/>
        </a:p>
      </dsp:txBody>
      <dsp:txXfrm>
        <a:off x="1582915" y="175917"/>
        <a:ext cx="2960775" cy="1256086"/>
      </dsp:txXfrm>
    </dsp:sp>
    <dsp:sp modelId="{80126413-ED4D-4DF9-A913-676C7BF8E268}">
      <dsp:nvSpPr>
        <dsp:cNvPr id="0" name=""/>
        <dsp:cNvSpPr/>
      </dsp:nvSpPr>
      <dsp:spPr>
        <a:xfrm>
          <a:off x="5059583" y="175917"/>
          <a:ext cx="1256086" cy="12560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83E0B-F71C-40CC-B343-20CC232BFA87}">
      <dsp:nvSpPr>
        <dsp:cNvPr id="0" name=""/>
        <dsp:cNvSpPr/>
      </dsp:nvSpPr>
      <dsp:spPr>
        <a:xfrm>
          <a:off x="5323362" y="439696"/>
          <a:ext cx="728530" cy="728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FED2A-C1BF-48BB-8A35-2CA0E9AF6434}">
      <dsp:nvSpPr>
        <dsp:cNvPr id="0" name=""/>
        <dsp:cNvSpPr/>
      </dsp:nvSpPr>
      <dsp:spPr>
        <a:xfrm>
          <a:off x="6584831" y="175917"/>
          <a:ext cx="2960775" cy="125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Enhancing the quality and integrity of research by enabling more scrutiny and feedback on sectional outputs </a:t>
          </a:r>
          <a:endParaRPr lang="en-US" sz="1500" kern="1200"/>
        </a:p>
      </dsp:txBody>
      <dsp:txXfrm>
        <a:off x="6584831" y="175917"/>
        <a:ext cx="2960775" cy="1256086"/>
      </dsp:txXfrm>
    </dsp:sp>
    <dsp:sp modelId="{C059F0FA-F40C-43AD-AC45-273E889D8154}">
      <dsp:nvSpPr>
        <dsp:cNvPr id="0" name=""/>
        <dsp:cNvSpPr/>
      </dsp:nvSpPr>
      <dsp:spPr>
        <a:xfrm>
          <a:off x="57667" y="2018608"/>
          <a:ext cx="1256086" cy="12560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77D46-D2C5-461C-B35A-8612D0E4C81B}">
      <dsp:nvSpPr>
        <dsp:cNvPr id="0" name=""/>
        <dsp:cNvSpPr/>
      </dsp:nvSpPr>
      <dsp:spPr>
        <a:xfrm>
          <a:off x="321445" y="2282386"/>
          <a:ext cx="728530" cy="728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4770F-F280-4F6A-946F-72C37A500401}">
      <dsp:nvSpPr>
        <dsp:cNvPr id="0" name=""/>
        <dsp:cNvSpPr/>
      </dsp:nvSpPr>
      <dsp:spPr>
        <a:xfrm>
          <a:off x="1582915" y="2018608"/>
          <a:ext cx="2960775" cy="125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Increasing the innovation and discovery potential of research by allowing new connections and insights to emerge from sectional outputs </a:t>
          </a:r>
          <a:endParaRPr lang="en-US" sz="1500" kern="1200"/>
        </a:p>
      </dsp:txBody>
      <dsp:txXfrm>
        <a:off x="1582915" y="2018608"/>
        <a:ext cx="2960775" cy="1256086"/>
      </dsp:txXfrm>
    </dsp:sp>
    <dsp:sp modelId="{1684FD83-5D04-4AB5-B6CC-ECB7AFBBA883}">
      <dsp:nvSpPr>
        <dsp:cNvPr id="0" name=""/>
        <dsp:cNvSpPr/>
      </dsp:nvSpPr>
      <dsp:spPr>
        <a:xfrm>
          <a:off x="5059583" y="2018608"/>
          <a:ext cx="1256086" cy="12560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00C62-9D4F-4A64-BB62-7BBD9858CFCC}">
      <dsp:nvSpPr>
        <dsp:cNvPr id="0" name=""/>
        <dsp:cNvSpPr/>
      </dsp:nvSpPr>
      <dsp:spPr>
        <a:xfrm>
          <a:off x="5323362" y="2282386"/>
          <a:ext cx="728530" cy="7285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621C8-0820-49D9-B912-CB61F6B404C3}">
      <dsp:nvSpPr>
        <dsp:cNvPr id="0" name=""/>
        <dsp:cNvSpPr/>
      </dsp:nvSpPr>
      <dsp:spPr>
        <a:xfrm>
          <a:off x="6584831" y="2018608"/>
          <a:ext cx="2960775" cy="125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Improving the reproducibility and reusability of research by providing more detailed and accessible information on research processes</a:t>
          </a:r>
          <a:endParaRPr lang="en-US" sz="1500" kern="1200"/>
        </a:p>
      </dsp:txBody>
      <dsp:txXfrm>
        <a:off x="6584831" y="2018608"/>
        <a:ext cx="2960775" cy="12560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4E434-0059-42C0-9101-FF0E686E1A0D}"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23DC-9627-4FE3-BF06-D20269528894}" type="slidenum">
              <a:rPr lang="en-GB" smtClean="0"/>
              <a:t>‹#›</a:t>
            </a:fld>
            <a:endParaRPr lang="en-GB"/>
          </a:p>
        </p:txBody>
      </p:sp>
    </p:spTree>
    <p:extLst>
      <p:ext uri="{BB962C8B-B14F-4D97-AF65-F5344CB8AC3E}">
        <p14:creationId xmlns:p14="http://schemas.microsoft.com/office/powerpoint/2010/main" val="128162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Funded under AHRC’s Scoping Future Data Services call (July 2021) under their National Infrastructure for Digital Innovation and Curation for Arts and Humanities (</a:t>
            </a:r>
            <a:r>
              <a:rPr lang="en-GB" dirty="0" err="1"/>
              <a:t>iDAH</a:t>
            </a:r>
            <a:r>
              <a:rPr lang="en-GB" dirty="0"/>
              <a:t>)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72D23DC-9627-4FE3-BF06-D20269528894}" type="slidenum">
              <a:rPr lang="en-GB" smtClean="0"/>
              <a:t>1</a:t>
            </a:fld>
            <a:endParaRPr lang="en-GB"/>
          </a:p>
        </p:txBody>
      </p:sp>
    </p:spTree>
    <p:extLst>
      <p:ext uri="{BB962C8B-B14F-4D97-AF65-F5344CB8AC3E}">
        <p14:creationId xmlns:p14="http://schemas.microsoft.com/office/powerpoint/2010/main" val="155311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Westminster’s portfolio our research findings identified that:</a:t>
            </a:r>
          </a:p>
          <a:p>
            <a:r>
              <a:rPr lang="en-US" dirty="0"/>
              <a:t>- Context statement added at the top</a:t>
            </a:r>
          </a:p>
          <a:p>
            <a:r>
              <a:rPr lang="en-US" dirty="0"/>
              <a:t>- The project was more important that an individual contributor</a:t>
            </a:r>
          </a:p>
          <a:p>
            <a:pPr marL="171450" indent="-171450">
              <a:buFontTx/>
              <a:buChar char="-"/>
            </a:pPr>
            <a:r>
              <a:rPr lang="en-US" dirty="0"/>
              <a:t>All contributors needed recognition</a:t>
            </a:r>
          </a:p>
          <a:p>
            <a:pPr marL="171450" indent="-171450">
              <a:buFontTx/>
              <a:buChar char="-"/>
            </a:pPr>
            <a:r>
              <a:rPr lang="en-US" dirty="0"/>
              <a:t>Better articulation of what a portfolio is</a:t>
            </a:r>
          </a:p>
          <a:p>
            <a:pPr marL="171450" indent="-171450">
              <a:buFontTx/>
              <a:buChar char="-"/>
            </a:pPr>
            <a:r>
              <a:rPr lang="en-US" dirty="0"/>
              <a:t>Better illustration of navigation across the portfolio</a:t>
            </a:r>
          </a:p>
          <a:p>
            <a:pPr marL="171450" indent="-171450">
              <a:buFontTx/>
              <a:buChar char="-"/>
            </a:pPr>
            <a:r>
              <a:rPr lang="en-US" dirty="0"/>
              <a:t>Adding CC </a:t>
            </a:r>
            <a:r>
              <a:rPr lang="en-US" dirty="0" err="1"/>
              <a:t>licence</a:t>
            </a:r>
            <a:r>
              <a:rPr lang="en-US" dirty="0"/>
              <a:t> (acknowledging that the </a:t>
            </a:r>
            <a:r>
              <a:rPr lang="en-US" dirty="0" err="1"/>
              <a:t>UoW</a:t>
            </a:r>
            <a:r>
              <a:rPr lang="en-US" dirty="0"/>
              <a:t> ‘captured’ this research but didn’t enable re-’use’</a:t>
            </a:r>
          </a:p>
        </p:txBody>
      </p:sp>
      <p:sp>
        <p:nvSpPr>
          <p:cNvPr id="4" name="Slide Number Placeholder 3"/>
          <p:cNvSpPr>
            <a:spLocks noGrp="1"/>
          </p:cNvSpPr>
          <p:nvPr>
            <p:ph type="sldNum" sz="quarter" idx="5"/>
          </p:nvPr>
        </p:nvSpPr>
        <p:spPr/>
        <p:txBody>
          <a:bodyPr/>
          <a:lstStyle/>
          <a:p>
            <a:fld id="{572D23DC-9627-4FE3-BF06-D20269528894}" type="slidenum">
              <a:rPr lang="en-GB" smtClean="0"/>
              <a:t>12</a:t>
            </a:fld>
            <a:endParaRPr lang="en-GB"/>
          </a:p>
        </p:txBody>
      </p:sp>
    </p:spTree>
    <p:extLst>
      <p:ext uri="{BB962C8B-B14F-4D97-AF65-F5344CB8AC3E}">
        <p14:creationId xmlns:p14="http://schemas.microsoft.com/office/powerpoint/2010/main" val="306154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14</a:t>
            </a:fld>
            <a:endParaRPr lang="en-GB"/>
          </a:p>
        </p:txBody>
      </p:sp>
    </p:spTree>
    <p:extLst>
      <p:ext uri="{BB962C8B-B14F-4D97-AF65-F5344CB8AC3E}">
        <p14:creationId xmlns:p14="http://schemas.microsoft.com/office/powerpoint/2010/main" val="204378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18</a:t>
            </a:fld>
            <a:endParaRPr lang="en-GB"/>
          </a:p>
        </p:txBody>
      </p:sp>
    </p:spTree>
    <p:extLst>
      <p:ext uri="{BB962C8B-B14F-4D97-AF65-F5344CB8AC3E}">
        <p14:creationId xmlns:p14="http://schemas.microsoft.com/office/powerpoint/2010/main" val="372965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 Voices findings as relevant to the institutional research management workflow.</a:t>
            </a:r>
          </a:p>
        </p:txBody>
      </p:sp>
      <p:sp>
        <p:nvSpPr>
          <p:cNvPr id="4" name="Slide Number Placeholder 3"/>
          <p:cNvSpPr>
            <a:spLocks noGrp="1"/>
          </p:cNvSpPr>
          <p:nvPr>
            <p:ph type="sldNum" sz="quarter" idx="5"/>
          </p:nvPr>
        </p:nvSpPr>
        <p:spPr/>
        <p:txBody>
          <a:bodyPr/>
          <a:lstStyle/>
          <a:p>
            <a:fld id="{572D23DC-9627-4FE3-BF06-D20269528894}" type="slidenum">
              <a:rPr lang="en-GB" smtClean="0"/>
              <a:t>23</a:t>
            </a:fld>
            <a:endParaRPr lang="en-GB"/>
          </a:p>
        </p:txBody>
      </p:sp>
    </p:spTree>
    <p:extLst>
      <p:ext uri="{BB962C8B-B14F-4D97-AF65-F5344CB8AC3E}">
        <p14:creationId xmlns:p14="http://schemas.microsoft.com/office/powerpoint/2010/main" val="223709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25</a:t>
            </a:fld>
            <a:endParaRPr lang="en-GB"/>
          </a:p>
        </p:txBody>
      </p:sp>
    </p:spTree>
    <p:extLst>
      <p:ext uri="{BB962C8B-B14F-4D97-AF65-F5344CB8AC3E}">
        <p14:creationId xmlns:p14="http://schemas.microsoft.com/office/powerpoint/2010/main" val="397870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Improving the quality and visibility of research outputs from non-STEM disciplines</a:t>
            </a:r>
            <a:endParaRPr lang="en-US" dirty="0"/>
          </a:p>
          <a:p>
            <a:pPr lvl="0"/>
            <a:r>
              <a:rPr lang="en-GB" dirty="0"/>
              <a:t>Enhancing the </a:t>
            </a:r>
            <a:r>
              <a:rPr lang="en-GB" dirty="0" err="1"/>
              <a:t>FAIRness</a:t>
            </a:r>
            <a:r>
              <a:rPr lang="en-GB" dirty="0"/>
              <a:t> of research outputs and facilitating their discovery and reuse</a:t>
            </a:r>
            <a:endParaRPr lang="en-US" dirty="0"/>
          </a:p>
          <a:p>
            <a:pPr lvl="0"/>
            <a:r>
              <a:rPr lang="en-GB" dirty="0"/>
              <a:t>Increasing the recognition and reward of researchers and their outputs by various stakeholders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Need to recognise </a:t>
            </a:r>
            <a:r>
              <a:rPr lang="en-GB" b="1" dirty="0"/>
              <a:t>Findable, Accessible, Interoperable and Re-usable (open where possible) Research</a:t>
            </a:r>
            <a:r>
              <a:rPr lang="en-GB" dirty="0"/>
              <a:t> in a landscape a open access in STEM where transparent access is recognised in the same way as open access (FAIR ≠ Open)</a:t>
            </a:r>
            <a:r>
              <a:rPr lang="en-GB" baseline="30000" dirty="0"/>
              <a:t>1</a:t>
            </a:r>
            <a:r>
              <a:rPr lang="en-GB" dirty="0"/>
              <a:t> and enables working in partnership with all communities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rPr>
              <a:t>Mons B, Neylon C, Velterop J, Dumontier M, da Silva Santos Luiz Olavo Bonino, Wilkinson M D. Cloudy, increasingly FAIR; revisiting the FAIR Data guiding principles for the European Open Science Cloud. 2017. Information Services &amp; Use. 37 (1). Available from:</a:t>
            </a:r>
            <a:r>
              <a:rPr lang="en-GB" sz="1200" b="1" dirty="0">
                <a:solidFill>
                  <a:srgbClr val="000000"/>
                </a:solidFill>
                <a:effectLst/>
                <a:latin typeface="Calibri" panose="020F0502020204030204" pitchFamily="34" charset="0"/>
                <a:ea typeface="Times New Roman" panose="02020603050405020304" pitchFamily="18" charset="0"/>
              </a:rPr>
              <a:t> https://</a:t>
            </a:r>
            <a:r>
              <a:rPr lang="en-GB" sz="1200" b="1" dirty="0" err="1">
                <a:solidFill>
                  <a:srgbClr val="000000"/>
                </a:solidFill>
                <a:effectLst/>
                <a:latin typeface="Calibri" panose="020F0502020204030204" pitchFamily="34" charset="0"/>
                <a:ea typeface="Times New Roman" panose="02020603050405020304" pitchFamily="18" charset="0"/>
              </a:rPr>
              <a:t>doi.org</a:t>
            </a:r>
            <a:r>
              <a:rPr lang="en-GB" sz="1200" b="1" dirty="0">
                <a:solidFill>
                  <a:srgbClr val="000000"/>
                </a:solidFill>
                <a:effectLst/>
                <a:latin typeface="Calibri" panose="020F0502020204030204" pitchFamily="34" charset="0"/>
                <a:ea typeface="Times New Roman" panose="02020603050405020304" pitchFamily="18" charset="0"/>
              </a:rPr>
              <a:t>/</a:t>
            </a:r>
            <a:r>
              <a:rPr lang="en-GB" sz="1200" dirty="0">
                <a:solidFill>
                  <a:srgbClr val="000000"/>
                </a:solidFill>
                <a:effectLst/>
                <a:latin typeface="Calibri" panose="020F0502020204030204" pitchFamily="34" charset="0"/>
                <a:ea typeface="Times New Roman" panose="02020603050405020304" pitchFamily="18" charset="0"/>
              </a:rPr>
              <a:t>10.3233/ISU-170824.</a:t>
            </a:r>
            <a:endParaRPr lang="en-GB" sz="1200" dirty="0">
              <a:effectLst/>
              <a:latin typeface="Times New Roman" panose="02020603050405020304" pitchFamily="18" charset="0"/>
              <a:ea typeface="Times New Roman" panose="02020603050405020304" pitchFamily="18" charset="0"/>
            </a:endParaRPr>
          </a:p>
          <a:p>
            <a:endParaRPr lang="en-US" dirty="0"/>
          </a:p>
          <a:p>
            <a:r>
              <a:rPr lang="en-GB" i="1" dirty="0">
                <a:effectLst/>
                <a:latin typeface="Times" pitchFamily="2" charset="0"/>
              </a:rPr>
              <a:t>FAIR is not equal to Open: The ‘A’ in FAIR stands for ‘Accessible under well defined conditions’.</a:t>
            </a:r>
            <a:endParaRPr lang="en-GB" dirty="0">
              <a:effectLst/>
              <a:latin typeface="Times" pitchFamily="2" charset="0"/>
            </a:endParaRPr>
          </a:p>
          <a:p>
            <a:r>
              <a:rPr lang="en-GB" i="1" dirty="0">
                <a:effectLst/>
                <a:latin typeface="Times" pitchFamily="2" charset="0"/>
              </a:rPr>
              <a:t>There may be legitimate reasons to shield data and services generated with public funding from public</a:t>
            </a:r>
            <a:endParaRPr lang="en-GB" dirty="0">
              <a:effectLst/>
              <a:latin typeface="Times" pitchFamily="2" charset="0"/>
            </a:endParaRPr>
          </a:p>
          <a:p>
            <a:r>
              <a:rPr lang="en-GB" i="1" dirty="0">
                <a:effectLst/>
                <a:latin typeface="Times" pitchFamily="2" charset="0"/>
              </a:rPr>
              <a:t>access. These include personal privacy, national security, and competitiveness. The FAIR principles,</a:t>
            </a:r>
            <a:endParaRPr lang="en-GB" dirty="0">
              <a:effectLst/>
              <a:latin typeface="Times" pitchFamily="2" charset="0"/>
            </a:endParaRPr>
          </a:p>
          <a:p>
            <a:r>
              <a:rPr lang="en-GB" i="1" dirty="0">
                <a:effectLst/>
                <a:latin typeface="Times" pitchFamily="2" charset="0"/>
              </a:rPr>
              <a:t>although inspired by Open Science, explicitly and deliberately do not address moral and ethical issues</a:t>
            </a:r>
            <a:endParaRPr lang="en-GB" dirty="0">
              <a:effectLst/>
              <a:latin typeface="Times" pitchFamily="2" charset="0"/>
            </a:endParaRPr>
          </a:p>
          <a:p>
            <a:r>
              <a:rPr lang="en-GB" i="1" dirty="0">
                <a:effectLst/>
                <a:latin typeface="Times" pitchFamily="2" charset="0"/>
              </a:rPr>
              <a:t>pertaining to the openness of data. In the envisioned Internet of FAIR Data and Services, the degree to</a:t>
            </a:r>
            <a:endParaRPr lang="en-GB" dirty="0">
              <a:effectLst/>
              <a:latin typeface="Times" pitchFamily="2" charset="0"/>
            </a:endParaRPr>
          </a:p>
          <a:p>
            <a:r>
              <a:rPr lang="en-GB" i="1" dirty="0">
                <a:effectLst/>
                <a:latin typeface="Times" pitchFamily="2" charset="0"/>
              </a:rPr>
              <a:t>which any piece of data is available, or even advertised as being available (via its metadata) is entirely</a:t>
            </a:r>
            <a:endParaRPr lang="en-GB" dirty="0">
              <a:effectLst/>
              <a:latin typeface="Times" pitchFamily="2" charset="0"/>
            </a:endParaRPr>
          </a:p>
          <a:p>
            <a:r>
              <a:rPr lang="en-GB" i="1" dirty="0">
                <a:effectLst/>
                <a:latin typeface="Times" pitchFamily="2" charset="0"/>
              </a:rPr>
              <a:t>at the discretion of the data owner. FAIR only speaks to the need to describe a process – mechanised or</a:t>
            </a:r>
            <a:endParaRPr lang="en-GB" dirty="0">
              <a:effectLst/>
              <a:latin typeface="Times" pitchFamily="2" charset="0"/>
            </a:endParaRPr>
          </a:p>
          <a:p>
            <a:r>
              <a:rPr lang="en-GB" i="1" dirty="0">
                <a:effectLst/>
                <a:latin typeface="Times" pitchFamily="2" charset="0"/>
              </a:rPr>
              <a:t>manual – for accessing discovered data; a requirement to openly and richly describe the context within</a:t>
            </a:r>
            <a:endParaRPr lang="en-GB" dirty="0">
              <a:effectLst/>
              <a:latin typeface="Times" pitchFamily="2" charset="0"/>
            </a:endParaRPr>
          </a:p>
          <a:p>
            <a:r>
              <a:rPr lang="en-GB" i="1" dirty="0">
                <a:effectLst/>
                <a:latin typeface="Times" pitchFamily="2" charset="0"/>
              </a:rPr>
              <a:t>which those data were generated, to enable evaluation of its utility; to explicitly define the conditions</a:t>
            </a:r>
            <a:endParaRPr lang="en-GB" dirty="0">
              <a:effectLst/>
              <a:latin typeface="Times" pitchFamily="2" charset="0"/>
            </a:endParaRPr>
          </a:p>
          <a:p>
            <a:r>
              <a:rPr lang="en-GB" i="1" dirty="0">
                <a:effectLst/>
                <a:latin typeface="Times" pitchFamily="2" charset="0"/>
              </a:rPr>
              <a:t>under which they may be reused; and to provide clear instructions on how they should be cited when</a:t>
            </a:r>
            <a:endParaRPr lang="en-GB" dirty="0">
              <a:effectLst/>
              <a:latin typeface="Times" pitchFamily="2" charset="0"/>
            </a:endParaRPr>
          </a:p>
          <a:p>
            <a:r>
              <a:rPr lang="en-GB" i="1" dirty="0">
                <a:effectLst/>
                <a:latin typeface="Times" pitchFamily="2" charset="0"/>
              </a:rPr>
              <a:t>reused [</a:t>
            </a:r>
            <a:r>
              <a:rPr lang="en-GB" i="1" dirty="0">
                <a:solidFill>
                  <a:srgbClr val="0000FF"/>
                </a:solidFill>
                <a:effectLst/>
                <a:latin typeface="Times" pitchFamily="2" charset="0"/>
              </a:rPr>
              <a:t>11</a:t>
            </a:r>
            <a:r>
              <a:rPr lang="en-GB" i="1" dirty="0">
                <a:effectLst/>
                <a:latin typeface="Times" pitchFamily="2" charset="0"/>
              </a:rPr>
              <a:t>]. None of these principles necessitate data being “open” or “free”. They do, however, require</a:t>
            </a:r>
            <a:endParaRPr lang="en-GB" dirty="0">
              <a:effectLst/>
              <a:latin typeface="Times" pitchFamily="2" charset="0"/>
            </a:endParaRPr>
          </a:p>
          <a:p>
            <a:r>
              <a:rPr lang="en-GB" i="1" dirty="0">
                <a:effectLst/>
                <a:latin typeface="Times" pitchFamily="2" charset="0"/>
              </a:rPr>
              <a:t>clarity and transparency around the conditions governing access and reuse. As such, while FAIR data</a:t>
            </a:r>
            <a:endParaRPr lang="en-GB" dirty="0">
              <a:effectLst/>
              <a:latin typeface="Times" pitchFamily="2" charset="0"/>
            </a:endParaRPr>
          </a:p>
          <a:p>
            <a:r>
              <a:rPr lang="en-GB" i="1" dirty="0">
                <a:effectLst/>
                <a:latin typeface="Times" pitchFamily="2" charset="0"/>
              </a:rPr>
              <a:t>does not need to be open, in order to comply with the condition of reusability, FAIR data are required</a:t>
            </a:r>
            <a:endParaRPr lang="en-GB" dirty="0">
              <a:effectLst/>
              <a:latin typeface="Times" pitchFamily="2" charset="0"/>
            </a:endParaRPr>
          </a:p>
          <a:p>
            <a:r>
              <a:rPr lang="en-GB" i="1" dirty="0">
                <a:effectLst/>
                <a:latin typeface="Times" pitchFamily="2" charset="0"/>
              </a:rPr>
              <a:t>to have a clear, preferably machine readable, license. The transparent but controlled accessibility of</a:t>
            </a:r>
            <a:endParaRPr lang="en-GB" dirty="0">
              <a:effectLst/>
              <a:latin typeface="Times" pitchFamily="2" charset="0"/>
            </a:endParaRPr>
          </a:p>
          <a:p>
            <a:r>
              <a:rPr lang="en-GB" i="1" dirty="0">
                <a:effectLst/>
                <a:latin typeface="Times" pitchFamily="2" charset="0"/>
              </a:rPr>
              <a:t>data and services, as opposed to the ambiguous blanket-concept of “open”, allows the participation of a</a:t>
            </a:r>
            <a:endParaRPr lang="en-GB" dirty="0">
              <a:effectLst/>
              <a:latin typeface="Times" pitchFamily="2" charset="0"/>
            </a:endParaRPr>
          </a:p>
          <a:p>
            <a:r>
              <a:rPr lang="en-GB" i="1" dirty="0">
                <a:effectLst/>
                <a:latin typeface="Times" pitchFamily="2" charset="0"/>
              </a:rPr>
              <a:t>broad range of sectors – public and private – as well as genuine equal partnership with stakeholders in</a:t>
            </a:r>
            <a:endParaRPr lang="en-GB" dirty="0">
              <a:effectLst/>
              <a:latin typeface="Times" pitchFamily="2" charset="0"/>
            </a:endParaRPr>
          </a:p>
          <a:p>
            <a:r>
              <a:rPr lang="en-GB" i="1" dirty="0">
                <a:effectLst/>
                <a:latin typeface="Times" pitchFamily="2" charset="0"/>
              </a:rPr>
              <a:t>all societies around the world.</a:t>
            </a:r>
            <a:endParaRPr lang="en-GB" dirty="0">
              <a:effectLst/>
              <a:latin typeface="Times" pitchFamily="2" charset="0"/>
            </a:endParaRPr>
          </a:p>
          <a:p>
            <a:endParaRPr lang="en-GB" dirty="0">
              <a:effectLst/>
              <a:latin typeface="Times" pitchFamily="2" charset="0"/>
            </a:endParaRPr>
          </a:p>
        </p:txBody>
      </p:sp>
      <p:sp>
        <p:nvSpPr>
          <p:cNvPr id="4" name="Slide Number Placeholder 3"/>
          <p:cNvSpPr>
            <a:spLocks noGrp="1"/>
          </p:cNvSpPr>
          <p:nvPr>
            <p:ph type="sldNum" sz="quarter" idx="5"/>
          </p:nvPr>
        </p:nvSpPr>
        <p:spPr/>
        <p:txBody>
          <a:bodyPr/>
          <a:lstStyle/>
          <a:p>
            <a:fld id="{572D23DC-9627-4FE3-BF06-D20269528894}" type="slidenum">
              <a:rPr lang="en-GB" smtClean="0"/>
              <a:t>26</a:t>
            </a:fld>
            <a:endParaRPr lang="en-GB"/>
          </a:p>
        </p:txBody>
      </p:sp>
    </p:spTree>
    <p:extLst>
      <p:ext uri="{BB962C8B-B14F-4D97-AF65-F5344CB8AC3E}">
        <p14:creationId xmlns:p14="http://schemas.microsoft.com/office/powerpoint/2010/main" val="98038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110000"/>
              </a:lnSpc>
              <a:spcAft>
                <a:spcPts val="600"/>
              </a:spcAft>
              <a:buClr>
                <a:schemeClr val="accent1"/>
              </a:buClr>
              <a:buSzPct val="100000"/>
            </a:pPr>
            <a:endParaRPr lang="en-US" sz="1200" dirty="0"/>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27</a:t>
            </a:fld>
            <a:endParaRPr lang="en-GB"/>
          </a:p>
        </p:txBody>
      </p:sp>
    </p:spTree>
    <p:extLst>
      <p:ext uri="{BB962C8B-B14F-4D97-AF65-F5344CB8AC3E}">
        <p14:creationId xmlns:p14="http://schemas.microsoft.com/office/powerpoint/2010/main" val="305626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D23DC-9627-4FE3-BF06-D20269528894}" type="slidenum">
              <a:rPr lang="en-GB" smtClean="0"/>
              <a:t>29</a:t>
            </a:fld>
            <a:endParaRPr lang="en-GB"/>
          </a:p>
        </p:txBody>
      </p:sp>
    </p:spTree>
    <p:extLst>
      <p:ext uri="{BB962C8B-B14F-4D97-AF65-F5344CB8AC3E}">
        <p14:creationId xmlns:p14="http://schemas.microsoft.com/office/powerpoint/2010/main" val="14230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research happens across all disciplines</a:t>
            </a:r>
          </a:p>
        </p:txBody>
      </p:sp>
      <p:sp>
        <p:nvSpPr>
          <p:cNvPr id="4" name="Slide Number Placeholder 3"/>
          <p:cNvSpPr>
            <a:spLocks noGrp="1"/>
          </p:cNvSpPr>
          <p:nvPr>
            <p:ph type="sldNum" sz="quarter" idx="5"/>
          </p:nvPr>
        </p:nvSpPr>
        <p:spPr/>
        <p:txBody>
          <a:bodyPr/>
          <a:lstStyle/>
          <a:p>
            <a:fld id="{572D23DC-9627-4FE3-BF06-D20269528894}" type="slidenum">
              <a:rPr lang="en-GB" smtClean="0"/>
              <a:t>3</a:t>
            </a:fld>
            <a:endParaRPr lang="en-GB"/>
          </a:p>
        </p:txBody>
      </p:sp>
    </p:spTree>
    <p:extLst>
      <p:ext uri="{BB962C8B-B14F-4D97-AF65-F5344CB8AC3E}">
        <p14:creationId xmlns:p14="http://schemas.microsoft.com/office/powerpoint/2010/main" val="21361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4</a:t>
            </a:fld>
            <a:endParaRPr lang="en-GB"/>
          </a:p>
        </p:txBody>
      </p:sp>
    </p:spTree>
    <p:extLst>
      <p:ext uri="{BB962C8B-B14F-4D97-AF65-F5344CB8AC3E}">
        <p14:creationId xmlns:p14="http://schemas.microsoft.com/office/powerpoint/2010/main" val="3154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5</a:t>
            </a:fld>
            <a:endParaRPr lang="en-GB"/>
          </a:p>
        </p:txBody>
      </p:sp>
    </p:spTree>
    <p:extLst>
      <p:ext uri="{BB962C8B-B14F-4D97-AF65-F5344CB8AC3E}">
        <p14:creationId xmlns:p14="http://schemas.microsoft.com/office/powerpoint/2010/main" val="367819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built on existing work</a:t>
            </a:r>
          </a:p>
          <a:p>
            <a:pPr marL="171450" indent="-171450">
              <a:buFontTx/>
              <a:buChar char="-"/>
            </a:pPr>
            <a:r>
              <a:rPr lang="en-US" dirty="0"/>
              <a:t>Repository development at Westminster (in co-design with community)</a:t>
            </a:r>
          </a:p>
          <a:p>
            <a:pPr marL="171450" indent="-171450">
              <a:buFontTx/>
              <a:buChar char="-"/>
            </a:pPr>
            <a:r>
              <a:rPr lang="en-US" dirty="0"/>
              <a:t>Recognition that the open standards landscape do not adequately reflect practice research outputs</a:t>
            </a:r>
          </a:p>
          <a:p>
            <a:pPr marL="171450" indent="-171450">
              <a:buFontTx/>
              <a:buChar char="-"/>
            </a:pPr>
            <a:r>
              <a:rPr lang="en-US" dirty="0"/>
              <a:t>Publication of the PRAG-UK reports posed some recommendations we were able to test</a:t>
            </a:r>
          </a:p>
          <a:p>
            <a:pPr marL="171450" indent="-171450">
              <a:buFontTx/>
              <a:buChar char="-"/>
            </a:pPr>
            <a:endParaRPr lang="en-US" dirty="0"/>
          </a:p>
          <a:p>
            <a:pPr defTabSz="914400">
              <a:lnSpc>
                <a:spcPct val="120000"/>
              </a:lnSpc>
              <a:spcAft>
                <a:spcPts val="600"/>
              </a:spcAft>
              <a:buClr>
                <a:schemeClr val="accent1"/>
              </a:buClr>
              <a:buSzPct val="100000"/>
            </a:pPr>
            <a:r>
              <a:rPr lang="en-US" dirty="0"/>
              <a:t>Google Scholar</a:t>
            </a:r>
          </a:p>
          <a:p>
            <a:pPr marL="285750" indent="-285750" defTabSz="914400">
              <a:lnSpc>
                <a:spcPct val="120000"/>
              </a:lnSpc>
              <a:spcAft>
                <a:spcPts val="600"/>
              </a:spcAft>
              <a:buClr>
                <a:schemeClr val="accent1"/>
              </a:buClr>
              <a:buSzPct val="100000"/>
              <a:buFont typeface="Wingdings" pitchFamily="2" charset="2"/>
              <a:buChar char="Ø"/>
            </a:pPr>
            <a:r>
              <a:rPr lang="en-US" dirty="0"/>
              <a:t>Indexes text only, PDFs less than 5MG, one file per article</a:t>
            </a:r>
          </a:p>
          <a:p>
            <a:pPr defTabSz="914400">
              <a:lnSpc>
                <a:spcPct val="120000"/>
              </a:lnSpc>
              <a:spcAft>
                <a:spcPts val="600"/>
              </a:spcAft>
              <a:buClr>
                <a:schemeClr val="accent1"/>
              </a:buClr>
              <a:buSzPct val="100000"/>
            </a:pPr>
            <a:r>
              <a:rPr lang="en-US" dirty="0"/>
              <a:t>Persistent Identifiers (PIDs) and metadata standards</a:t>
            </a:r>
          </a:p>
          <a:p>
            <a:pPr marL="285750" indent="-285750" defTabSz="914400">
              <a:lnSpc>
                <a:spcPct val="120000"/>
              </a:lnSpc>
              <a:spcAft>
                <a:spcPts val="600"/>
              </a:spcAft>
              <a:buClr>
                <a:schemeClr val="accent1"/>
              </a:buClr>
              <a:buSzPct val="100000"/>
              <a:buFont typeface="Wingdings" pitchFamily="2" charset="2"/>
              <a:buChar char="Ø"/>
            </a:pPr>
            <a:r>
              <a:rPr lang="en-US" dirty="0"/>
              <a:t>‘Other’ or ‘best-fit’</a:t>
            </a:r>
          </a:p>
          <a:p>
            <a:pPr marL="285750" indent="-285750" defTabSz="914400">
              <a:lnSpc>
                <a:spcPct val="120000"/>
              </a:lnSpc>
              <a:spcAft>
                <a:spcPts val="600"/>
              </a:spcAft>
              <a:buClr>
                <a:schemeClr val="accent1"/>
              </a:buClr>
              <a:buSzPct val="100000"/>
              <a:buFont typeface="Wingdings" pitchFamily="2" charset="2"/>
              <a:buChar char="Ø"/>
            </a:pPr>
            <a:r>
              <a:rPr lang="en-US" dirty="0"/>
              <a:t>Don’t reflect the the complexities of practice research</a:t>
            </a:r>
          </a:p>
          <a:p>
            <a:pPr marL="171450" indent="-171450">
              <a:buFontTx/>
              <a:buChar char="-"/>
            </a:pPr>
            <a:endParaRPr lang="en-US" dirty="0"/>
          </a:p>
          <a:p>
            <a:r>
              <a:rPr lang="en-US" dirty="0"/>
              <a:t>Scholarly comms / discoverability / STEM, single journal article focused landscape</a:t>
            </a:r>
          </a:p>
          <a:p>
            <a:r>
              <a:rPr lang="en-US" dirty="0"/>
              <a:t>Therefore don’t benefit from the time saving + benefits that text based disciplines do</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6</a:t>
            </a:fld>
            <a:endParaRPr lang="en-GB"/>
          </a:p>
        </p:txBody>
      </p:sp>
    </p:spTree>
    <p:extLst>
      <p:ext uri="{BB962C8B-B14F-4D97-AF65-F5344CB8AC3E}">
        <p14:creationId xmlns:p14="http://schemas.microsoft.com/office/powerpoint/2010/main" val="404746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Via three workstreams</a:t>
            </a:r>
          </a:p>
          <a:p>
            <a:endParaRPr lang="en-US" dirty="0"/>
          </a:p>
          <a:p>
            <a:r>
              <a:rPr lang="en-US" dirty="0"/>
              <a:t>We collaborated with a complementary funded project the Sustaining Practice Assets for Research, Knowledge and Education (SPARKLE)</a:t>
            </a:r>
          </a:p>
          <a:p>
            <a:endParaRPr lang="en-US" dirty="0"/>
          </a:p>
          <a:p>
            <a:pPr>
              <a:buFont typeface="Wingdings" pitchFamily="2" charset="2"/>
              <a:buChar char="Ø"/>
            </a:pPr>
            <a:r>
              <a:rPr lang="en-US" dirty="0"/>
              <a:t>Used a test instance based on the Haplo (Cayuse) Repository at Westminster (WestminsterResearch) to iterate changes based on feedback throughout the scoping project</a:t>
            </a:r>
          </a:p>
          <a:p>
            <a:pPr>
              <a:buFont typeface="Wingdings" pitchFamily="2" charset="2"/>
              <a:buChar char="Ø"/>
            </a:pPr>
            <a:r>
              <a:rPr lang="en-US" dirty="0"/>
              <a:t>Did some work to illustrate the underpinning schema</a:t>
            </a:r>
          </a:p>
          <a:p>
            <a:pPr>
              <a:buFont typeface="Wingdings" pitchFamily="2" charset="2"/>
              <a:buChar char="Ø"/>
            </a:pPr>
            <a:r>
              <a:rPr lang="en-US" dirty="0"/>
              <a:t>Carried out a validation exercise against the British Library’s Shared Repository for Cultural Heritage </a:t>
            </a:r>
            <a:r>
              <a:rPr lang="en-US" dirty="0" err="1"/>
              <a:t>Organisations</a:t>
            </a:r>
            <a:endParaRPr lang="en-US" dirty="0"/>
          </a:p>
          <a:p>
            <a:endParaRPr lang="en-US" dirty="0"/>
          </a:p>
          <a:p>
            <a:pPr>
              <a:buFont typeface="Wingdings" pitchFamily="2" charset="2"/>
              <a:buChar char="Ø"/>
            </a:pPr>
            <a:r>
              <a:rPr lang="en-GB" sz="1200" cap="none" dirty="0"/>
              <a:t>W</a:t>
            </a:r>
            <a:r>
              <a:rPr lang="en-GB" sz="1200" cap="none" dirty="0">
                <a:effectLst/>
              </a:rPr>
              <a:t>ork with existing open standards (rather than creating new ones)</a:t>
            </a:r>
            <a:br>
              <a:rPr lang="en-GB" cap="none" dirty="0">
                <a:effectLst/>
              </a:rPr>
            </a:br>
            <a:r>
              <a:rPr lang="en-GB" cap="none" dirty="0">
                <a:effectLst/>
              </a:rPr>
              <a:t>Prioritised DataCite, Research Activity Identifier (RAiD) and the Contributor Roles Taxonomy (CRediT)</a:t>
            </a:r>
          </a:p>
          <a:p>
            <a:pPr>
              <a:buFont typeface="Wingdings" pitchFamily="2" charset="2"/>
              <a:buChar char="Ø"/>
            </a:pPr>
            <a:r>
              <a:rPr lang="en-GB" dirty="0"/>
              <a:t>Held a workshop which included a presentation from a practice researcher and from representatives of each community</a:t>
            </a:r>
          </a:p>
          <a:p>
            <a:pPr>
              <a:buFont typeface="Wingdings" pitchFamily="2" charset="2"/>
              <a:buChar char="Ø"/>
            </a:pPr>
            <a:r>
              <a:rPr lang="en-GB" dirty="0"/>
              <a:t>Identified where further work needed doing</a:t>
            </a:r>
          </a:p>
          <a:p>
            <a:endParaRPr lang="en-US" dirty="0"/>
          </a:p>
          <a:p>
            <a:endParaRPr lang="en-US" dirty="0"/>
          </a:p>
          <a:p>
            <a:endParaRPr lang="en-US" dirty="0"/>
          </a:p>
          <a:p>
            <a:endParaRPr lang="en-US" dirty="0"/>
          </a:p>
          <a:p>
            <a:r>
              <a:rPr lang="en-US" b="0" dirty="0"/>
              <a:t>Repositories</a:t>
            </a:r>
          </a:p>
          <a:p>
            <a:r>
              <a:rPr lang="en-US" b="0" dirty="0"/>
              <a:t>- Underpinned by existing repository technology and existing open standards</a:t>
            </a:r>
          </a:p>
          <a:p>
            <a:pPr marL="171450" indent="-171450">
              <a:buFontTx/>
              <a:buChar char="-"/>
            </a:pPr>
            <a:r>
              <a:rPr lang="en-US" b="0" dirty="0"/>
              <a:t>Review the (creative arts </a:t>
            </a:r>
            <a:r>
              <a:rPr lang="en-US" b="0" dirty="0" err="1"/>
              <a:t>focussed</a:t>
            </a:r>
            <a:r>
              <a:rPr lang="en-US" b="0" dirty="0"/>
              <a:t>) work carried out at Westminster with the Haplo (now Cayuse) repository, and use it to scope out / scale up to other institutions/</a:t>
            </a:r>
            <a:r>
              <a:rPr lang="en-US" b="0" dirty="0" err="1"/>
              <a:t>organisations</a:t>
            </a:r>
            <a:r>
              <a:rPr lang="en-US" b="0" dirty="0"/>
              <a:t> and disciplines to inform the requirements for an AHRC (data) repository (project test system based on </a:t>
            </a:r>
            <a:r>
              <a:rPr lang="en-US" b="0" dirty="0" err="1"/>
              <a:t>UoW</a:t>
            </a:r>
            <a:r>
              <a:rPr lang="en-US" b="0" dirty="0"/>
              <a:t> repository)</a:t>
            </a:r>
          </a:p>
          <a:p>
            <a:pPr marL="171450" indent="-171450">
              <a:buFontTx/>
              <a:buChar char="-"/>
            </a:pPr>
            <a:r>
              <a:rPr lang="en-US" b="0" dirty="0"/>
              <a:t>Articulate the underpinning ’schema’ and map this to the British Library’s Shared Repository (while the primary use case is the AHRC repository – we strongly felt that all repositories should benefit from this work)</a:t>
            </a:r>
          </a:p>
          <a:p>
            <a:pPr marL="171450" indent="-171450">
              <a:buFontTx/>
              <a:buChar char="-"/>
            </a:pPr>
            <a:endParaRPr lang="en-US" b="0" dirty="0"/>
          </a:p>
          <a:p>
            <a:pPr marL="171450" indent="-171450">
              <a:buFontTx/>
              <a:buChar char="-"/>
            </a:pPr>
            <a:r>
              <a:rPr lang="en-US" b="0" dirty="0"/>
              <a:t>The metadata and PIDs workstream was key to improving existing open source standards – and so really is underpinned by the Haplo (by Cayuse) schema</a:t>
            </a:r>
          </a:p>
          <a:p>
            <a:pPr marL="171450" indent="-171450">
              <a:buFontTx/>
              <a:buChar char="-"/>
            </a:pPr>
            <a:r>
              <a:rPr lang="en-US" b="0" dirty="0"/>
              <a:t>While we began with a rather idealistic list of standards we wanted to looked at (based on the past three or so years of work some of the team had done) – it became clear that it made sense to focus on three – DataCite, RAiD and the CRediT taxonomy</a:t>
            </a:r>
          </a:p>
          <a:p>
            <a:pPr marL="171450" indent="-171450">
              <a:buFontTx/>
              <a:buChar char="-"/>
            </a:pPr>
            <a:endParaRPr lang="en-US" b="0" dirty="0"/>
          </a:p>
          <a:p>
            <a:pPr marL="171450" indent="-171450">
              <a:buFontTx/>
              <a:buChar char="-"/>
            </a:pPr>
            <a:r>
              <a:rPr lang="en-US" b="0" dirty="0"/>
              <a:t>The entire project has been underpinned by building an intersectional community – bringing together many different existing communities – different researcher and practitioner communities – and – archivists, curators, funders, librarians, records managers, research data managers, research data managers, software developers – who work with researchers and practitioners to enable them to capture and share their research</a:t>
            </a:r>
          </a:p>
          <a:p>
            <a:pPr marL="171450" indent="-171450">
              <a:buFontTx/>
              <a:buChar char="-"/>
            </a:pPr>
            <a:r>
              <a:rPr lang="en-US" b="0" dirty="0"/>
              <a:t>The project has highlighted the need for a permissive space for the community to engage</a:t>
            </a:r>
          </a:p>
          <a:p>
            <a:pPr marL="171450" indent="-171450">
              <a:buFontTx/>
              <a:buChar char="-"/>
            </a:pPr>
            <a:endParaRPr lang="en-US" b="0" dirty="0"/>
          </a:p>
          <a:p>
            <a:r>
              <a:rPr lang="en-US" dirty="0"/>
              <a:t>The project built on existing work</a:t>
            </a:r>
          </a:p>
          <a:p>
            <a:pPr marL="171450" indent="-171450">
              <a:buFontTx/>
              <a:buChar char="-"/>
            </a:pPr>
            <a:r>
              <a:rPr lang="en-US" dirty="0"/>
              <a:t>Repository development at Westminster (in co-design with community)</a:t>
            </a:r>
          </a:p>
          <a:p>
            <a:pPr marL="171450" indent="-171450">
              <a:buFontTx/>
              <a:buChar char="-"/>
            </a:pPr>
            <a:r>
              <a:rPr lang="en-US" dirty="0"/>
              <a:t>Recognition that the open standards landscape do not adequately reflect practice research outputs</a:t>
            </a:r>
          </a:p>
          <a:p>
            <a:pPr marL="171450" indent="-171450">
              <a:buFontTx/>
              <a:buChar char="-"/>
            </a:pPr>
            <a:r>
              <a:rPr lang="en-US" dirty="0"/>
              <a:t>Publication of the PRAG-UK reports posed some recommendations we were able to test</a:t>
            </a:r>
          </a:p>
          <a:p>
            <a:pPr marL="171450" indent="-171450">
              <a:buFontTx/>
              <a:buChar char="-"/>
            </a:pPr>
            <a:endParaRPr lang="en-US" dirty="0"/>
          </a:p>
          <a:p>
            <a:pPr marL="0" indent="0">
              <a:buNone/>
            </a:pPr>
            <a:r>
              <a:rPr lang="en-US" sz="1200" dirty="0"/>
              <a:t>Jenny Evans: Research Environment and Scholarly Communications Lead, University of Westminster</a:t>
            </a:r>
          </a:p>
          <a:p>
            <a:pPr marL="0" indent="0">
              <a:buNone/>
            </a:pPr>
            <a:r>
              <a:rPr lang="en-US" sz="1200" dirty="0"/>
              <a:t>Prof Neal White: Co-Director of the Centre for Research and Education in Arts and Media, University of Westminster</a:t>
            </a:r>
          </a:p>
          <a:p>
            <a:pPr marL="0" indent="0">
              <a:buNone/>
            </a:pPr>
            <a:r>
              <a:rPr lang="en-US" sz="1200" dirty="0"/>
              <a:t>Prof Helen Bailey: Deputy Vice President Global Business Development, Kings College London</a:t>
            </a:r>
          </a:p>
          <a:p>
            <a:pPr marL="0" indent="0">
              <a:buNone/>
            </a:pPr>
            <a:r>
              <a:rPr lang="en-US" sz="1200" dirty="0"/>
              <a:t>Dr Adam Vials Moore: Product Specialist for Persistent Identifiers, </a:t>
            </a:r>
            <a:r>
              <a:rPr lang="en-US" sz="1200" dirty="0" err="1"/>
              <a:t>Jisc</a:t>
            </a:r>
            <a:endParaRPr lang="en-US" sz="1200" dirty="0"/>
          </a:p>
          <a:p>
            <a:pPr marL="0" indent="0">
              <a:buNone/>
            </a:pPr>
            <a:r>
              <a:rPr lang="en-US" sz="1200" dirty="0"/>
              <a:t>Rachael Kotarski, Head of Research Infrastructure Services, (then British Library)</a:t>
            </a:r>
          </a:p>
          <a:p>
            <a:pPr marL="0" indent="0">
              <a:buNone/>
            </a:pPr>
            <a:r>
              <a:rPr lang="en-US" sz="1200" dirty="0"/>
              <a:t>Nina Watts, Repository and Open Access Manager, University of Westminster</a:t>
            </a:r>
          </a:p>
          <a:p>
            <a:pPr marL="0" indent="0">
              <a:buNone/>
            </a:pPr>
            <a:r>
              <a:rPr lang="en-US" sz="1200" dirty="0"/>
              <a:t>Dr Holly Ranger, Research Data Management Officer,  University of Westminster</a:t>
            </a:r>
          </a:p>
          <a:p>
            <a:pPr marL="0" indent="0">
              <a:buNone/>
            </a:pPr>
            <a:r>
              <a:rPr lang="en-US" sz="1200" dirty="0"/>
              <a:t>Dr Jenny Basford, Repository Services Lead, British Library</a:t>
            </a:r>
          </a:p>
          <a:p>
            <a:pPr marL="0" indent="0">
              <a:buNone/>
            </a:pPr>
            <a:r>
              <a:rPr lang="en-US" sz="1200" dirty="0"/>
              <a:t>Taylor Mudd, Senior Software Engineer and Product Owner, Cayuse</a:t>
            </a:r>
          </a:p>
          <a:p>
            <a:pPr marL="0" indent="0">
              <a:buNone/>
            </a:pPr>
            <a:r>
              <a:rPr lang="en-US" sz="1200" dirty="0"/>
              <a:t>Joshua Mead, Researcher Development Officer, University of Westminster</a:t>
            </a:r>
          </a:p>
          <a:p>
            <a:pPr marL="171450" indent="-171450">
              <a:buFontTx/>
              <a:buChar char="-"/>
            </a:pPr>
            <a:endParaRPr lang="en-US" dirty="0"/>
          </a:p>
          <a:p>
            <a:pPr marL="171450" indent="-171450">
              <a:buFontTx/>
              <a:buChar char="-"/>
            </a:pPr>
            <a:endParaRPr lang="en-US" b="0" dirty="0"/>
          </a:p>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7</a:t>
            </a:fld>
            <a:endParaRPr lang="en-GB"/>
          </a:p>
        </p:txBody>
      </p:sp>
    </p:spTree>
    <p:extLst>
      <p:ext uri="{BB962C8B-B14F-4D97-AF65-F5344CB8AC3E}">
        <p14:creationId xmlns:p14="http://schemas.microsoft.com/office/powerpoint/2010/main" val="133256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8</a:t>
            </a:fld>
            <a:endParaRPr lang="en-GB"/>
          </a:p>
        </p:txBody>
      </p:sp>
    </p:spTree>
    <p:extLst>
      <p:ext uri="{BB962C8B-B14F-4D97-AF65-F5344CB8AC3E}">
        <p14:creationId xmlns:p14="http://schemas.microsoft.com/office/powerpoint/2010/main" val="351261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D23DC-9627-4FE3-BF06-D20269528894}" type="slidenum">
              <a:rPr lang="en-GB" smtClean="0"/>
              <a:t>10</a:t>
            </a:fld>
            <a:endParaRPr lang="en-GB"/>
          </a:p>
        </p:txBody>
      </p:sp>
    </p:spTree>
    <p:extLst>
      <p:ext uri="{BB962C8B-B14F-4D97-AF65-F5344CB8AC3E}">
        <p14:creationId xmlns:p14="http://schemas.microsoft.com/office/powerpoint/2010/main" val="350581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prioritized </a:t>
            </a:r>
            <a:r>
              <a:rPr lang="en-US" dirty="0" err="1"/>
              <a:t>DataCite</a:t>
            </a:r>
            <a:r>
              <a:rPr lang="en-US" dirty="0"/>
              <a:t>, </a:t>
            </a:r>
            <a:r>
              <a:rPr lang="en-US" dirty="0" err="1"/>
              <a:t>RAiD</a:t>
            </a:r>
            <a:r>
              <a:rPr lang="en-US" dirty="0"/>
              <a:t> and </a:t>
            </a:r>
            <a:r>
              <a:rPr lang="en-US" dirty="0" err="1"/>
              <a:t>CRediT</a:t>
            </a:r>
            <a:r>
              <a:rPr lang="en-US" dirty="0"/>
              <a:t> – engaging with all three communities.</a:t>
            </a:r>
          </a:p>
        </p:txBody>
      </p:sp>
      <p:sp>
        <p:nvSpPr>
          <p:cNvPr id="4" name="Slide Number Placeholder 3"/>
          <p:cNvSpPr>
            <a:spLocks noGrp="1"/>
          </p:cNvSpPr>
          <p:nvPr>
            <p:ph type="sldNum" sz="quarter" idx="5"/>
          </p:nvPr>
        </p:nvSpPr>
        <p:spPr/>
        <p:txBody>
          <a:bodyPr/>
          <a:lstStyle/>
          <a:p>
            <a:fld id="{572D23DC-9627-4FE3-BF06-D20269528894}" type="slidenum">
              <a:rPr lang="en-GB" smtClean="0"/>
              <a:t>11</a:t>
            </a:fld>
            <a:endParaRPr lang="en-GB"/>
          </a:p>
        </p:txBody>
      </p:sp>
    </p:spTree>
    <p:extLst>
      <p:ext uri="{BB962C8B-B14F-4D97-AF65-F5344CB8AC3E}">
        <p14:creationId xmlns:p14="http://schemas.microsoft.com/office/powerpoint/2010/main" val="306103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0F569-AC90-44EB-9EF4-4E5C2F5D823C}" type="datetime1">
              <a:rPr lang="en-US" smtClean="0"/>
              <a:t>6/20/24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F3450C42-9A0B-4425-92C2-70FCF7C45734}"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6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A7D41-E8B7-4A0B-B861-3EC4AE88917D}" type="datetime1">
              <a:rPr lang="en-US" smtClean="0"/>
              <a:t>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339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34823-0B19-4B4E-A643-7A3B0A3D24D6}" type="datetime1">
              <a:rPr lang="en-US" smtClean="0"/>
              <a:t>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01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D79EF-17C8-45D8-9866-DAF5723FC604}" type="datetime1">
              <a:rPr lang="en-US" smtClean="0"/>
              <a:t>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596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2ADC-3680-4013-A757-E4663495DB98}" type="datetime1">
              <a:rPr lang="en-US" smtClean="0"/>
              <a:t>6/20/24</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150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1BA94-5DCA-4F19-960F-0FB2BD5EE85A}" type="datetime1">
              <a:rPr lang="en-US" smtClean="0"/>
              <a:t>6/20/24</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887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ED947-38D9-44AC-8B89-E79758333B77}" type="datetime1">
              <a:rPr lang="en-US" smtClean="0"/>
              <a:t>6/20/24</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8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1E23F-BD3C-4F23-B116-2B758120C8AC}" type="datetime1">
              <a:rPr lang="en-US" smtClean="0"/>
              <a:t>6/20/24</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290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FAA9-6D59-4D98-869E-ACBDB83B2CA4}" type="datetime1">
              <a:rPr lang="en-US" smtClean="0"/>
              <a:t>6/20/24</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0123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10804-27E3-430A-BB42-B831260DE39A}" type="datetime1">
              <a:rPr lang="en-US" smtClean="0"/>
              <a:t>6/20/24</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4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0E22DE3-3D1A-4D53-B9A6-6C7463B8C992}" type="datetime1">
              <a:rPr lang="en-US" smtClean="0"/>
              <a:t>6/20/24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608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ECD8B30-1B71-45A1-8314-D59C86F581E1}" type="datetime1">
              <a:rPr lang="en-US" smtClean="0"/>
              <a:pPr/>
              <a:t>6/20/24</a:t>
            </a:fld>
            <a:endParaRPr lang="en-US" b="1"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Sample Footer Text</a:t>
            </a:r>
            <a:endParaRPr lang="en-US" b="1"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3450C42-9A0B-4425-92C2-70FCF7C45734}" type="slidenum">
              <a:rPr lang="en-US" smtClean="0"/>
              <a:pPr/>
              <a:t>‹#›</a:t>
            </a:fld>
            <a:endParaRPr lang="en-US" b="1"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68428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doi.org/10.5281/zenodo.708548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pixabay.com/?utm_source=link-attribution&amp;utm_medium=referral&amp;utm_campaign=image&amp;utm_content=4007105" TargetMode="External"/><Relationship Id="rId5" Type="http://schemas.openxmlformats.org/officeDocument/2006/relationships/hyperlink" Target="https://pixabay.com/users/ferienwohnungen_de-2714367/?utm_source=link-attribution&amp;utm_medium=referral&amp;utm_campaign=image&amp;utm_content=4007105" TargetMode="Externa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oi.org/10.23636/13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i.org/10.34737/vv0z9" TargetMode="External"/><Relationship Id="rId5" Type="http://schemas.openxmlformats.org/officeDocument/2006/relationships/hyperlink" Target="https://doi.org/10.5281/zenodo.5767094" TargetMode="External"/><Relationship Id="rId4" Type="http://schemas.openxmlformats.org/officeDocument/2006/relationships/hyperlink" Target="https://doi.org/10.1629/uksg.582"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C02-FB79-4B5F-9E5A-3F98277DAF0C}"/>
              </a:ext>
            </a:extLst>
          </p:cNvPr>
          <p:cNvSpPr>
            <a:spLocks noGrp="1"/>
          </p:cNvSpPr>
          <p:nvPr>
            <p:ph type="ctrTitle"/>
          </p:nvPr>
        </p:nvSpPr>
        <p:spPr>
          <a:xfrm>
            <a:off x="679938" y="152070"/>
            <a:ext cx="10832123" cy="1898736"/>
          </a:xfrm>
        </p:spPr>
        <p:txBody>
          <a:bodyPr>
            <a:noAutofit/>
          </a:bodyPr>
          <a:lstStyle/>
          <a:p>
            <a:pPr algn="ctr"/>
            <a:r>
              <a:rPr lang="en-GB" sz="3200" b="1" i="0" u="none" strike="noStrike" dirty="0">
                <a:solidFill>
                  <a:srgbClr val="212121"/>
                </a:solidFill>
                <a:effectLst/>
              </a:rPr>
              <a:t>RECOGNISING ALL FORMS OF KNOWLEDGE: </a:t>
            </a:r>
            <a:br>
              <a:rPr lang="en-GB" sz="3200" b="1" i="0" u="none" strike="noStrike" dirty="0">
                <a:solidFill>
                  <a:srgbClr val="212121"/>
                </a:solidFill>
                <a:effectLst/>
              </a:rPr>
            </a:br>
            <a:r>
              <a:rPr lang="en-GB" sz="3200" b="1" i="0" u="none" strike="noStrike" cap="none" dirty="0">
                <a:solidFill>
                  <a:srgbClr val="212121"/>
                </a:solidFill>
                <a:effectLst/>
              </a:rPr>
              <a:t>What can we learn from creative practice research to benefit all and enable reproducible research?</a:t>
            </a:r>
            <a:endParaRPr lang="en-GB" sz="3200" cap="none" dirty="0"/>
          </a:p>
        </p:txBody>
      </p:sp>
      <p:sp>
        <p:nvSpPr>
          <p:cNvPr id="3" name="Subtitle 2">
            <a:extLst>
              <a:ext uri="{FF2B5EF4-FFF2-40B4-BE49-F238E27FC236}">
                <a16:creationId xmlns:a16="http://schemas.microsoft.com/office/drawing/2014/main" id="{FDA04DD4-9358-E61D-03B7-EEE83EB4ED75}"/>
              </a:ext>
            </a:extLst>
          </p:cNvPr>
          <p:cNvSpPr>
            <a:spLocks noGrp="1"/>
          </p:cNvSpPr>
          <p:nvPr>
            <p:ph type="subTitle" idx="1"/>
          </p:nvPr>
        </p:nvSpPr>
        <p:spPr>
          <a:xfrm>
            <a:off x="2425157" y="2297070"/>
            <a:ext cx="7341684" cy="632644"/>
          </a:xfrm>
        </p:spPr>
        <p:txBody>
          <a:bodyPr>
            <a:normAutofit/>
          </a:bodyPr>
          <a:lstStyle/>
          <a:p>
            <a:pPr algn="ctr"/>
            <a:r>
              <a:rPr lang="en-GB" sz="2400" i="1" dirty="0"/>
              <a:t>DARIAH-EU ANNUAL EVENT – 20 JUNE 2024</a:t>
            </a:r>
            <a:endParaRPr lang="en-US" sz="2400" i="1" dirty="0"/>
          </a:p>
        </p:txBody>
      </p:sp>
      <p:pic>
        <p:nvPicPr>
          <p:cNvPr id="4" name="Picture 3" descr="Practice Research Voices (PRVoices) logo of a choir singing.">
            <a:extLst>
              <a:ext uri="{FF2B5EF4-FFF2-40B4-BE49-F238E27FC236}">
                <a16:creationId xmlns:a16="http://schemas.microsoft.com/office/drawing/2014/main" id="{786FEEEE-AA0C-45F2-88BE-B711AA697F84}"/>
              </a:ext>
            </a:extLst>
          </p:cNvPr>
          <p:cNvPicPr>
            <a:picLocks noChangeAspect="1"/>
          </p:cNvPicPr>
          <p:nvPr/>
        </p:nvPicPr>
        <p:blipFill rotWithShape="1">
          <a:blip r:embed="rId3"/>
          <a:srcRect t="6013" r="2" b="41475"/>
          <a:stretch/>
        </p:blipFill>
        <p:spPr>
          <a:xfrm>
            <a:off x="3198878" y="2994184"/>
            <a:ext cx="6269020" cy="1851808"/>
          </a:xfrm>
          <a:prstGeom prst="rect">
            <a:avLst/>
          </a:prstGeom>
        </p:spPr>
      </p:pic>
      <p:sp>
        <p:nvSpPr>
          <p:cNvPr id="5" name="TextBox 4">
            <a:extLst>
              <a:ext uri="{FF2B5EF4-FFF2-40B4-BE49-F238E27FC236}">
                <a16:creationId xmlns:a16="http://schemas.microsoft.com/office/drawing/2014/main" id="{2C2C3213-F4CC-3FDF-56A2-35B7E83A14F5}"/>
              </a:ext>
            </a:extLst>
          </p:cNvPr>
          <p:cNvSpPr txBox="1"/>
          <p:nvPr/>
        </p:nvSpPr>
        <p:spPr>
          <a:xfrm>
            <a:off x="-2105269" y="4984426"/>
            <a:ext cx="16402537" cy="1908215"/>
          </a:xfrm>
          <a:prstGeom prst="rect">
            <a:avLst/>
          </a:prstGeom>
          <a:noFill/>
        </p:spPr>
        <p:txBody>
          <a:bodyPr wrap="square" rtlCol="0">
            <a:spAutoFit/>
          </a:bodyPr>
          <a:lstStyle/>
          <a:p>
            <a:pPr algn="ctr"/>
            <a:r>
              <a:rPr lang="en-GB" sz="2000" b="1" dirty="0"/>
              <a:t>Jenny Evans</a:t>
            </a:r>
          </a:p>
          <a:p>
            <a:pPr algn="ctr"/>
            <a:r>
              <a:rPr lang="en-GB" sz="2000" dirty="0"/>
              <a:t>Research Environment and Scholarly Comms Lead, University of Westminster and Principal Investigator</a:t>
            </a:r>
          </a:p>
          <a:p>
            <a:pPr algn="ctr"/>
            <a:r>
              <a:rPr lang="en-GB" sz="2000" b="1" dirty="0"/>
              <a:t>Adam Vials Moore</a:t>
            </a:r>
          </a:p>
          <a:p>
            <a:pPr algn="ctr"/>
            <a:r>
              <a:rPr lang="en-GB" sz="2000" dirty="0"/>
              <a:t>Product Specialist: Persistent Identifiers, Jisc and Co Investigator</a:t>
            </a:r>
          </a:p>
          <a:p>
            <a:pPr algn="ctr"/>
            <a:r>
              <a:rPr lang="en-GB" sz="800" dirty="0"/>
              <a:t> </a:t>
            </a:r>
            <a:r>
              <a:rPr lang="en-GB" sz="2000" dirty="0"/>
              <a:t>  </a:t>
            </a:r>
          </a:p>
          <a:p>
            <a:pPr algn="ctr">
              <a:spcAft>
                <a:spcPts val="2400"/>
              </a:spcAft>
            </a:pPr>
            <a:r>
              <a:rPr lang="en-GB" i="1" dirty="0"/>
              <a:t>Funded by the Arts and Humanities Research Council (Grant number AH/W007622/1)</a:t>
            </a:r>
          </a:p>
        </p:txBody>
      </p:sp>
    </p:spTree>
    <p:extLst>
      <p:ext uri="{BB962C8B-B14F-4D97-AF65-F5344CB8AC3E}">
        <p14:creationId xmlns:p14="http://schemas.microsoft.com/office/powerpoint/2010/main" val="43700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1DA8-FF77-4356-59F6-0A77D4AF4F53}"/>
              </a:ext>
            </a:extLst>
          </p:cNvPr>
          <p:cNvSpPr>
            <a:spLocks noGrp="1"/>
          </p:cNvSpPr>
          <p:nvPr>
            <p:ph type="title"/>
          </p:nvPr>
        </p:nvSpPr>
        <p:spPr/>
        <p:txBody>
          <a:bodyPr vert="horz" lIns="91440" tIns="45720" rIns="91440" bIns="45720" rtlCol="0" anchor="t">
            <a:normAutofit/>
          </a:bodyPr>
          <a:lstStyle/>
          <a:p>
            <a:r>
              <a:rPr lang="en-US" dirty="0"/>
              <a:t>PR Voices and SPARKLE recommendations</a:t>
            </a:r>
          </a:p>
        </p:txBody>
      </p:sp>
      <p:sp>
        <p:nvSpPr>
          <p:cNvPr id="3" name="Content Placeholder 2">
            <a:extLst>
              <a:ext uri="{FF2B5EF4-FFF2-40B4-BE49-F238E27FC236}">
                <a16:creationId xmlns:a16="http://schemas.microsoft.com/office/drawing/2014/main" id="{D51303B7-3ACB-1605-6AED-5BA0BCF0F5AE}"/>
              </a:ext>
            </a:extLst>
          </p:cNvPr>
          <p:cNvSpPr>
            <a:spLocks noGrp="1"/>
          </p:cNvSpPr>
          <p:nvPr>
            <p:ph idx="1"/>
          </p:nvPr>
        </p:nvSpPr>
        <p:spPr>
          <a:xfrm>
            <a:off x="1451579" y="2015732"/>
            <a:ext cx="9603275" cy="4037749"/>
          </a:xfrm>
        </p:spPr>
        <p:txBody>
          <a:bodyPr>
            <a:normAutofit fontScale="92500" lnSpcReduction="10000"/>
          </a:bodyPr>
          <a:lstStyle/>
          <a:p>
            <a:pPr marL="0" indent="0">
              <a:buNone/>
            </a:pPr>
            <a:r>
              <a:rPr lang="en-US" b="1" dirty="0"/>
              <a:t>Platform needs to:</a:t>
            </a:r>
          </a:p>
          <a:p>
            <a:pPr>
              <a:buFontTx/>
              <a:buChar char="-"/>
            </a:pPr>
            <a:r>
              <a:rPr lang="en-US" dirty="0"/>
              <a:t>Enable capture of ‘data’ alongside the research process (rather than retrospectively at the end i.e. end product)</a:t>
            </a:r>
          </a:p>
          <a:p>
            <a:pPr>
              <a:buFontTx/>
              <a:buChar char="-"/>
            </a:pPr>
            <a:r>
              <a:rPr lang="en-US" dirty="0"/>
              <a:t>Present content in a meaningful way (context) while enabling linear and non-linear approaches</a:t>
            </a:r>
          </a:p>
          <a:p>
            <a:pPr>
              <a:buFontTx/>
              <a:buChar char="-"/>
            </a:pPr>
            <a:r>
              <a:rPr lang="en-US" dirty="0"/>
              <a:t>Encourage users to engage (beauty)</a:t>
            </a:r>
          </a:p>
          <a:p>
            <a:pPr marL="0" indent="0">
              <a:buNone/>
            </a:pPr>
            <a:r>
              <a:rPr lang="en-US" b="1" dirty="0"/>
              <a:t>Open standards must underpin this work</a:t>
            </a:r>
          </a:p>
          <a:p>
            <a:pPr marL="0" indent="0">
              <a:buNone/>
            </a:pPr>
            <a:r>
              <a:rPr lang="en-US" b="1" dirty="0"/>
              <a:t>Ongoing community engagement is key (co-design with community)</a:t>
            </a:r>
          </a:p>
          <a:p>
            <a:pPr marL="0" indent="0">
              <a:buNone/>
            </a:pPr>
            <a:r>
              <a:rPr lang="en-US" b="1" dirty="0"/>
              <a:t>Skills and training a priority</a:t>
            </a:r>
          </a:p>
          <a:p>
            <a:pPr marL="0" indent="0">
              <a:buNone/>
            </a:pPr>
            <a:r>
              <a:rPr lang="en-US" b="1" dirty="0"/>
              <a:t>Challenges include sustainability, expertise, capacity, preservation</a:t>
            </a:r>
          </a:p>
        </p:txBody>
      </p:sp>
    </p:spTree>
    <p:extLst>
      <p:ext uri="{BB962C8B-B14F-4D97-AF65-F5344CB8AC3E}">
        <p14:creationId xmlns:p14="http://schemas.microsoft.com/office/powerpoint/2010/main" val="32997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D07E-68F7-3658-9541-3B5A26906B6A}"/>
              </a:ext>
            </a:extLst>
          </p:cNvPr>
          <p:cNvSpPr>
            <a:spLocks noGrp="1"/>
          </p:cNvSpPr>
          <p:nvPr>
            <p:ph type="title"/>
          </p:nvPr>
        </p:nvSpPr>
        <p:spPr/>
        <p:txBody>
          <a:bodyPr>
            <a:normAutofit fontScale="90000"/>
          </a:bodyPr>
          <a:lstStyle/>
          <a:p>
            <a:r>
              <a:rPr lang="en-US" dirty="0"/>
              <a:t>Metadata and persistent identifiers priorities</a:t>
            </a:r>
            <a:br>
              <a:rPr lang="en-US" dirty="0"/>
            </a:br>
            <a:r>
              <a:rPr lang="en-GB" sz="2900" cap="none" dirty="0"/>
              <a:t>W</a:t>
            </a:r>
            <a:r>
              <a:rPr lang="en-GB" sz="2900" cap="none" dirty="0">
                <a:effectLst/>
              </a:rPr>
              <a:t>ork with existing open standards (rather than creating new ones)</a:t>
            </a:r>
            <a:br>
              <a:rPr lang="en-GB" cap="none" dirty="0">
                <a:effectLst/>
              </a:rPr>
            </a:br>
            <a:endParaRPr lang="en-US" cap="none" dirty="0"/>
          </a:p>
        </p:txBody>
      </p:sp>
      <p:sp>
        <p:nvSpPr>
          <p:cNvPr id="6" name="TextBox 5">
            <a:extLst>
              <a:ext uri="{FF2B5EF4-FFF2-40B4-BE49-F238E27FC236}">
                <a16:creationId xmlns:a16="http://schemas.microsoft.com/office/drawing/2014/main" id="{4EAB5C18-D4FB-CD31-460C-4A06D70FAD12}"/>
              </a:ext>
            </a:extLst>
          </p:cNvPr>
          <p:cNvSpPr txBox="1"/>
          <p:nvPr/>
        </p:nvSpPr>
        <p:spPr>
          <a:xfrm>
            <a:off x="131135" y="5594968"/>
            <a:ext cx="11929730" cy="523220"/>
          </a:xfrm>
          <a:prstGeom prst="rect">
            <a:avLst/>
          </a:prstGeom>
          <a:noFill/>
        </p:spPr>
        <p:txBody>
          <a:bodyPr wrap="square" rtlCol="0">
            <a:spAutoFit/>
          </a:bodyPr>
          <a:lstStyle/>
          <a:p>
            <a:pPr algn="ctr"/>
            <a:r>
              <a:rPr lang="en-US" sz="1400" b="1" dirty="0"/>
              <a:t>Metadata, Persistent Identifiers and a Taxonomy workshop: researcher/practitioner perspective plus presentations from all three communities </a:t>
            </a:r>
          </a:p>
          <a:p>
            <a:pPr algn="ctr"/>
            <a:r>
              <a:rPr lang="en-US" sz="1400" dirty="0"/>
              <a:t>https://</a:t>
            </a:r>
            <a:r>
              <a:rPr lang="en-US" sz="1400" dirty="0" err="1"/>
              <a:t>blog.westminster.ac.uk</a:t>
            </a:r>
            <a:r>
              <a:rPr lang="en-US" sz="1400" dirty="0"/>
              <a:t>/</a:t>
            </a:r>
            <a:r>
              <a:rPr lang="en-US" sz="1400" dirty="0" err="1"/>
              <a:t>prvoices</a:t>
            </a:r>
            <a:r>
              <a:rPr lang="en-US" sz="1400" dirty="0"/>
              <a:t>/workshop-metadata-persistent-identifiers-</a:t>
            </a:r>
            <a:r>
              <a:rPr lang="en-US" sz="1400" dirty="0" err="1"/>
              <a:t>pids</a:t>
            </a:r>
            <a:r>
              <a:rPr lang="en-US" sz="1400" dirty="0"/>
              <a:t>-and-a-taxonomy/</a:t>
            </a:r>
          </a:p>
        </p:txBody>
      </p:sp>
      <p:pic>
        <p:nvPicPr>
          <p:cNvPr id="7" name="Picture 2" descr="CRediT Logo">
            <a:extLst>
              <a:ext uri="{FF2B5EF4-FFF2-40B4-BE49-F238E27FC236}">
                <a16:creationId xmlns:a16="http://schemas.microsoft.com/office/drawing/2014/main" id="{64847E0C-CB70-C205-BC60-C806FE79C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1329" y="4749227"/>
            <a:ext cx="757932" cy="757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16C10861-34CC-696A-4872-14B758079E88}"/>
              </a:ext>
            </a:extLst>
          </p:cNvPr>
          <p:cNvPicPr>
            <a:picLocks noChangeAspect="1"/>
          </p:cNvPicPr>
          <p:nvPr/>
        </p:nvPicPr>
        <p:blipFill>
          <a:blip r:embed="rId4"/>
          <a:stretch>
            <a:fillRect/>
          </a:stretch>
        </p:blipFill>
        <p:spPr>
          <a:xfrm>
            <a:off x="1119683" y="4936152"/>
            <a:ext cx="1847667" cy="540442"/>
          </a:xfrm>
          <a:prstGeom prst="rect">
            <a:avLst/>
          </a:prstGeom>
        </p:spPr>
      </p:pic>
      <p:pic>
        <p:nvPicPr>
          <p:cNvPr id="9" name="Google Shape;268;g110ab656708_0_71" descr="Icon&#10;&#10;Description automatically generated">
            <a:extLst>
              <a:ext uri="{FF2B5EF4-FFF2-40B4-BE49-F238E27FC236}">
                <a16:creationId xmlns:a16="http://schemas.microsoft.com/office/drawing/2014/main" id="{F4BA5E18-3A56-2182-2771-8FF44AADC02F}"/>
              </a:ext>
            </a:extLst>
          </p:cNvPr>
          <p:cNvPicPr preferRelativeResize="0"/>
          <p:nvPr/>
        </p:nvPicPr>
        <p:blipFill>
          <a:blip r:embed="rId5"/>
          <a:stretch>
            <a:fillRect/>
          </a:stretch>
        </p:blipFill>
        <p:spPr>
          <a:xfrm>
            <a:off x="6199756" y="4936152"/>
            <a:ext cx="854667" cy="594945"/>
          </a:xfrm>
          <a:prstGeom prst="rect">
            <a:avLst/>
          </a:prstGeom>
          <a:noFill/>
        </p:spPr>
      </p:pic>
      <p:sp>
        <p:nvSpPr>
          <p:cNvPr id="12" name="TextBox 11">
            <a:extLst>
              <a:ext uri="{FF2B5EF4-FFF2-40B4-BE49-F238E27FC236}">
                <a16:creationId xmlns:a16="http://schemas.microsoft.com/office/drawing/2014/main" id="{87186655-A9DC-950A-385C-74F2136CCFA3}"/>
              </a:ext>
            </a:extLst>
          </p:cNvPr>
          <p:cNvSpPr txBox="1"/>
          <p:nvPr/>
        </p:nvSpPr>
        <p:spPr>
          <a:xfrm>
            <a:off x="258306" y="2071514"/>
            <a:ext cx="3994299" cy="2523768"/>
          </a:xfrm>
          <a:prstGeom prst="rect">
            <a:avLst/>
          </a:prstGeom>
          <a:noFill/>
        </p:spPr>
        <p:txBody>
          <a:bodyPr wrap="square" rtlCol="0">
            <a:spAutoFit/>
          </a:bodyPr>
          <a:lstStyle/>
          <a:p>
            <a:pPr marL="0" indent="0" algn="ctr">
              <a:buNone/>
            </a:pPr>
            <a:r>
              <a:rPr lang="en-US" b="1" dirty="0"/>
              <a:t>Resource types: </a:t>
            </a:r>
            <a:r>
              <a:rPr lang="en-US" b="1" dirty="0" err="1"/>
              <a:t>DataCite</a:t>
            </a:r>
            <a:endParaRPr lang="en-US" b="1" dirty="0"/>
          </a:p>
          <a:p>
            <a:pPr marL="0" indent="0" algn="ctr">
              <a:buNone/>
            </a:pPr>
            <a:endParaRPr lang="en-US" sz="1200" dirty="0"/>
          </a:p>
          <a:p>
            <a:pPr marL="0" indent="0" algn="ctr">
              <a:buNone/>
            </a:pPr>
            <a:r>
              <a:rPr lang="en-US" sz="1600" dirty="0" err="1"/>
              <a:t>resourceTypeGeneral</a:t>
            </a:r>
            <a:r>
              <a:rPr lang="en-US" sz="1600" dirty="0"/>
              <a:t> has 28 permitted values plus Other. </a:t>
            </a:r>
          </a:p>
          <a:p>
            <a:pPr marL="0" indent="0" algn="ctr">
              <a:buNone/>
            </a:pPr>
            <a:r>
              <a:rPr lang="en-US" sz="1600" dirty="0"/>
              <a:t>Exhibition maps to Event?</a:t>
            </a:r>
          </a:p>
          <a:p>
            <a:pPr algn="ctr"/>
            <a:r>
              <a:rPr lang="en-US" sz="1600" dirty="0"/>
              <a:t>Does Portfolio/Collection map to Collection?</a:t>
            </a:r>
          </a:p>
          <a:p>
            <a:pPr algn="ctr"/>
            <a:r>
              <a:rPr lang="en-US" sz="1600" dirty="0"/>
              <a:t>How does the portfolio record evolve over time? Is </a:t>
            </a:r>
            <a:r>
              <a:rPr lang="en-US" sz="1600" dirty="0" err="1"/>
              <a:t>RAiD</a:t>
            </a:r>
            <a:r>
              <a:rPr lang="en-US" sz="1600" dirty="0"/>
              <a:t> more appropriate?</a:t>
            </a:r>
          </a:p>
          <a:p>
            <a:pPr algn="ctr"/>
            <a:r>
              <a:rPr lang="en-US" sz="1600" dirty="0"/>
              <a:t>Creator vs Contributor - where does collaborator map? Work with </a:t>
            </a:r>
            <a:r>
              <a:rPr lang="en-US" sz="1600" dirty="0" err="1"/>
              <a:t>CRediT</a:t>
            </a:r>
            <a:r>
              <a:rPr lang="en-US" sz="1600" dirty="0"/>
              <a:t> on this?</a:t>
            </a:r>
          </a:p>
        </p:txBody>
      </p:sp>
      <p:sp>
        <p:nvSpPr>
          <p:cNvPr id="13" name="TextBox 12">
            <a:extLst>
              <a:ext uri="{FF2B5EF4-FFF2-40B4-BE49-F238E27FC236}">
                <a16:creationId xmlns:a16="http://schemas.microsoft.com/office/drawing/2014/main" id="{5A26BCF9-6C3A-38E3-3620-89258B725AE8}"/>
              </a:ext>
            </a:extLst>
          </p:cNvPr>
          <p:cNvSpPr txBox="1"/>
          <p:nvPr/>
        </p:nvSpPr>
        <p:spPr>
          <a:xfrm>
            <a:off x="4449558" y="2071514"/>
            <a:ext cx="4108298" cy="2800767"/>
          </a:xfrm>
          <a:prstGeom prst="rect">
            <a:avLst/>
          </a:prstGeom>
          <a:noFill/>
        </p:spPr>
        <p:txBody>
          <a:bodyPr wrap="square" rtlCol="0">
            <a:spAutoFit/>
          </a:bodyPr>
          <a:lstStyle/>
          <a:p>
            <a:pPr marL="0" indent="0" algn="ctr">
              <a:buNone/>
            </a:pPr>
            <a:r>
              <a:rPr lang="en-US" b="1" dirty="0"/>
              <a:t>Project item type:  Research Activity Identifier (</a:t>
            </a:r>
            <a:r>
              <a:rPr lang="en-US" b="1" dirty="0" err="1"/>
              <a:t>RAiD</a:t>
            </a:r>
            <a:r>
              <a:rPr lang="en-US" b="1" dirty="0"/>
              <a:t>)</a:t>
            </a:r>
          </a:p>
          <a:p>
            <a:pPr marL="0" indent="0" algn="ctr">
              <a:buNone/>
            </a:pPr>
            <a:endParaRPr lang="en-GB" sz="1200" dirty="0">
              <a:effectLst/>
            </a:endParaRPr>
          </a:p>
          <a:p>
            <a:pPr marL="0" indent="0" algn="ctr">
              <a:buNone/>
            </a:pPr>
            <a:r>
              <a:rPr lang="en-GB" sz="1600" dirty="0" err="1">
                <a:effectLst/>
              </a:rPr>
              <a:t>RAiD</a:t>
            </a:r>
            <a:r>
              <a:rPr lang="en-GB" sz="1600" dirty="0">
                <a:effectLst/>
              </a:rPr>
              <a:t> allows the collection of other persistent identifiers and output objects by acting as an “envelope” identifier. </a:t>
            </a:r>
          </a:p>
          <a:p>
            <a:pPr marL="0" indent="0" algn="ctr">
              <a:buNone/>
            </a:pPr>
            <a:r>
              <a:rPr lang="en-GB" sz="1600" dirty="0">
                <a:effectLst/>
              </a:rPr>
              <a:t>Each object connected to the </a:t>
            </a:r>
            <a:r>
              <a:rPr lang="en-GB" sz="1600" dirty="0" err="1">
                <a:effectLst/>
              </a:rPr>
              <a:t>RAiD</a:t>
            </a:r>
            <a:r>
              <a:rPr lang="en-GB" sz="1600" dirty="0">
                <a:effectLst/>
              </a:rPr>
              <a:t> also has a date-stamp for the beginning and end of the connection. </a:t>
            </a:r>
          </a:p>
          <a:p>
            <a:pPr marL="0" indent="0" algn="ctr">
              <a:buNone/>
            </a:pPr>
            <a:r>
              <a:rPr lang="en-GB" sz="1600" dirty="0">
                <a:effectLst/>
              </a:rPr>
              <a:t>This allows the </a:t>
            </a:r>
            <a:r>
              <a:rPr lang="en-GB" sz="1600" dirty="0" err="1">
                <a:effectLst/>
              </a:rPr>
              <a:t>RAiD</a:t>
            </a:r>
            <a:r>
              <a:rPr lang="en-GB" sz="1600" dirty="0">
                <a:effectLst/>
              </a:rPr>
              <a:t> to encapsulate narrative, chronological view of activity.</a:t>
            </a:r>
            <a:r>
              <a:rPr lang="en-GB" sz="1600" dirty="0">
                <a:effectLst/>
                <a:latin typeface="Arial" panose="020B0604020202020204" pitchFamily="34" charset="0"/>
              </a:rPr>
              <a:t> </a:t>
            </a:r>
            <a:endParaRPr lang="en-US" sz="1600" dirty="0"/>
          </a:p>
        </p:txBody>
      </p:sp>
      <p:sp>
        <p:nvSpPr>
          <p:cNvPr id="14" name="TextBox 13">
            <a:extLst>
              <a:ext uri="{FF2B5EF4-FFF2-40B4-BE49-F238E27FC236}">
                <a16:creationId xmlns:a16="http://schemas.microsoft.com/office/drawing/2014/main" id="{914D57FC-8725-5E5A-6E1A-1DC1DF3E6079}"/>
              </a:ext>
            </a:extLst>
          </p:cNvPr>
          <p:cNvSpPr txBox="1"/>
          <p:nvPr/>
        </p:nvSpPr>
        <p:spPr>
          <a:xfrm>
            <a:off x="8860885" y="2071514"/>
            <a:ext cx="3072809" cy="2646878"/>
          </a:xfrm>
          <a:prstGeom prst="rect">
            <a:avLst/>
          </a:prstGeom>
          <a:noFill/>
        </p:spPr>
        <p:txBody>
          <a:bodyPr wrap="square" rtlCol="0">
            <a:spAutoFit/>
          </a:bodyPr>
          <a:lstStyle/>
          <a:p>
            <a:pPr marL="0" indent="0" algn="ctr">
              <a:buNone/>
            </a:pPr>
            <a:r>
              <a:rPr lang="en-US" b="1" dirty="0"/>
              <a:t>Contributors: Contributor Roles Taxonomy (</a:t>
            </a:r>
            <a:r>
              <a:rPr lang="en-US" b="1" dirty="0" err="1"/>
              <a:t>CRediT</a:t>
            </a:r>
            <a:r>
              <a:rPr lang="en-US" b="1" dirty="0"/>
              <a:t>)</a:t>
            </a:r>
          </a:p>
          <a:p>
            <a:pPr marL="0" indent="0" algn="ctr">
              <a:buNone/>
            </a:pPr>
            <a:endParaRPr lang="en-US" sz="1600" dirty="0"/>
          </a:p>
          <a:p>
            <a:pPr marL="0" indent="0" algn="ctr">
              <a:buNone/>
            </a:pPr>
            <a:r>
              <a:rPr lang="en-US" sz="1600" dirty="0"/>
              <a:t>Founded in scientific research</a:t>
            </a:r>
          </a:p>
          <a:p>
            <a:pPr marL="0" indent="0" algn="ctr">
              <a:buNone/>
            </a:pPr>
            <a:r>
              <a:rPr lang="en-US" sz="1600" dirty="0"/>
              <a:t>Embedding the practice research voice in </a:t>
            </a:r>
            <a:r>
              <a:rPr lang="en-US" sz="1600" dirty="0" err="1"/>
              <a:t>CRediT</a:t>
            </a:r>
            <a:r>
              <a:rPr lang="en-US" sz="1600" dirty="0"/>
              <a:t> discussions. </a:t>
            </a:r>
          </a:p>
          <a:p>
            <a:pPr marL="0" indent="0" algn="ctr">
              <a:buNone/>
            </a:pPr>
            <a:r>
              <a:rPr lang="en-US" sz="1600" dirty="0"/>
              <a:t>Potential to work with </a:t>
            </a:r>
            <a:r>
              <a:rPr lang="en-US" sz="1600" dirty="0" err="1"/>
              <a:t>CRediT</a:t>
            </a:r>
            <a:r>
              <a:rPr lang="en-US" sz="1600" dirty="0"/>
              <a:t> community on contributor roles that reflect practice research.</a:t>
            </a:r>
          </a:p>
          <a:p>
            <a:endParaRPr lang="en-US" dirty="0"/>
          </a:p>
        </p:txBody>
      </p:sp>
    </p:spTree>
    <p:extLst>
      <p:ext uri="{BB962C8B-B14F-4D97-AF65-F5344CB8AC3E}">
        <p14:creationId xmlns:p14="http://schemas.microsoft.com/office/powerpoint/2010/main" val="2639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FBF8BD4-E3C5-D7CD-7264-B8AB80884378}"/>
              </a:ext>
            </a:extLst>
          </p:cNvPr>
          <p:cNvSpPr>
            <a:spLocks noGrp="1"/>
          </p:cNvSpPr>
          <p:nvPr>
            <p:ph type="title"/>
          </p:nvPr>
        </p:nvSpPr>
        <p:spPr>
          <a:xfrm>
            <a:off x="1452616" y="962902"/>
            <a:ext cx="4176384" cy="2380828"/>
          </a:xfrm>
        </p:spPr>
        <p:txBody>
          <a:bodyPr vert="horz" lIns="91440" tIns="45720" rIns="91440" bIns="0" rtlCol="0" anchor="b">
            <a:normAutofit fontScale="90000"/>
          </a:bodyPr>
          <a:lstStyle/>
          <a:p>
            <a:r>
              <a:rPr lang="en-US" sz="4800" dirty="0"/>
              <a:t>Brickfield </a:t>
            </a:r>
            <a:r>
              <a:rPr lang="en-US" sz="4800" dirty="0" err="1"/>
              <a:t>newham</a:t>
            </a:r>
            <a:r>
              <a:rPr lang="en-US" sz="4800" dirty="0"/>
              <a:t>: </a:t>
            </a:r>
            <a:br>
              <a:rPr lang="en-US" sz="4800" dirty="0"/>
            </a:br>
            <a:r>
              <a:rPr lang="en-US" sz="4800" dirty="0"/>
              <a:t>a case study</a:t>
            </a:r>
          </a:p>
        </p:txBody>
      </p:sp>
      <p:cxnSp>
        <p:nvCxnSpPr>
          <p:cNvPr id="34" name="Straight Connector 3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Content Placeholder 5" descr="Screenshot of recomended changes to the Westminster approach to portfolios">
            <a:extLst>
              <a:ext uri="{FF2B5EF4-FFF2-40B4-BE49-F238E27FC236}">
                <a16:creationId xmlns:a16="http://schemas.microsoft.com/office/drawing/2014/main" id="{D6A3D464-D41E-339C-1B18-1353FC9E736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8415" y="198973"/>
            <a:ext cx="2938962" cy="5762672"/>
          </a:xfrm>
          <a:prstGeom prst="rect">
            <a:avLst/>
          </a:prstGeom>
        </p:spPr>
      </p:pic>
      <p:pic>
        <p:nvPicPr>
          <p:cNvPr id="36" name="Picture 3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5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389875A-AACF-940D-A375-C36C34B63EA0}"/>
              </a:ext>
            </a:extLst>
          </p:cNvPr>
          <p:cNvSpPr>
            <a:spLocks noGrp="1"/>
          </p:cNvSpPr>
          <p:nvPr>
            <p:ph type="title"/>
          </p:nvPr>
        </p:nvSpPr>
        <p:spPr>
          <a:xfrm>
            <a:off x="7555992" y="2307409"/>
            <a:ext cx="3157577" cy="3747316"/>
          </a:xfrm>
        </p:spPr>
        <p:txBody>
          <a:bodyPr vert="horz" lIns="91440" tIns="45720" rIns="91440" bIns="45720" rtlCol="0" anchor="t">
            <a:normAutofit/>
          </a:bodyPr>
          <a:lstStyle/>
          <a:p>
            <a:r>
              <a:rPr lang="en-US"/>
              <a:t>Outcomes,</a:t>
            </a:r>
            <a:br>
              <a:rPr lang="en-US"/>
            </a:br>
            <a:r>
              <a:rPr lang="en-US"/>
              <a:t>outputs,</a:t>
            </a:r>
            <a:br>
              <a:rPr lang="en-US"/>
            </a:br>
            <a:r>
              <a:rPr lang="en-US"/>
              <a:t>processes</a:t>
            </a:r>
          </a:p>
        </p:txBody>
      </p:sp>
      <p:cxnSp>
        <p:nvCxnSpPr>
          <p:cNvPr id="23" name="Straight Connector 22">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6" name="AutoShape 2">
            <a:extLst>
              <a:ext uri="{FF2B5EF4-FFF2-40B4-BE49-F238E27FC236}">
                <a16:creationId xmlns:a16="http://schemas.microsoft.com/office/drawing/2014/main" id="{05170886-2ABA-D53B-A771-42519B22E14C}"/>
              </a:ext>
            </a:extLst>
          </p:cNvPr>
          <p:cNvSpPr>
            <a:spLocks noChangeAspect="1" noChangeArrowheads="1"/>
          </p:cNvSpPr>
          <p:nvPr/>
        </p:nvSpPr>
        <p:spPr bwMode="auto">
          <a:xfrm>
            <a:off x="5035550" y="2578100"/>
            <a:ext cx="2120900" cy="170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4">
            <a:extLst>
              <a:ext uri="{FF2B5EF4-FFF2-40B4-BE49-F238E27FC236}">
                <a16:creationId xmlns:a16="http://schemas.microsoft.com/office/drawing/2014/main" id="{FB0484EF-95F7-66D2-714E-B30FEA60A87A}"/>
              </a:ext>
            </a:extLst>
          </p:cNvPr>
          <p:cNvGraphicFramePr>
            <a:graphicFrameLocks/>
          </p:cNvGraphicFramePr>
          <p:nvPr>
            <p:extLst>
              <p:ext uri="{D42A27DB-BD31-4B8C-83A1-F6EECF244321}">
                <p14:modId xmlns:p14="http://schemas.microsoft.com/office/powerpoint/2010/main" val="33513512"/>
              </p:ext>
            </p:extLst>
          </p:nvPr>
        </p:nvGraphicFramePr>
        <p:xfrm>
          <a:off x="96827" y="428371"/>
          <a:ext cx="7686487" cy="5705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01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389875A-AACF-940D-A375-C36C34B63EA0}"/>
              </a:ext>
            </a:extLst>
          </p:cNvPr>
          <p:cNvSpPr>
            <a:spLocks noGrp="1"/>
          </p:cNvSpPr>
          <p:nvPr>
            <p:ph type="title"/>
          </p:nvPr>
        </p:nvSpPr>
        <p:spPr>
          <a:xfrm>
            <a:off x="7555992" y="2307409"/>
            <a:ext cx="3157577" cy="3747316"/>
          </a:xfrm>
        </p:spPr>
        <p:txBody>
          <a:bodyPr vert="horz" lIns="91440" tIns="45720" rIns="91440" bIns="45720" rtlCol="0" anchor="t">
            <a:normAutofit/>
          </a:bodyPr>
          <a:lstStyle/>
          <a:p>
            <a:r>
              <a:rPr lang="en-US" sz="3000"/>
              <a:t>contributors</a:t>
            </a:r>
          </a:p>
        </p:txBody>
      </p:sp>
      <p:cxnSp>
        <p:nvCxnSpPr>
          <p:cNvPr id="23" name="Straight Connector 22">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6" name="AutoShape 2">
            <a:extLst>
              <a:ext uri="{FF2B5EF4-FFF2-40B4-BE49-F238E27FC236}">
                <a16:creationId xmlns:a16="http://schemas.microsoft.com/office/drawing/2014/main" id="{05170886-2ABA-D53B-A771-42519B22E14C}"/>
              </a:ext>
            </a:extLst>
          </p:cNvPr>
          <p:cNvSpPr>
            <a:spLocks noChangeAspect="1" noChangeArrowheads="1"/>
          </p:cNvSpPr>
          <p:nvPr/>
        </p:nvSpPr>
        <p:spPr bwMode="auto">
          <a:xfrm>
            <a:off x="5035550" y="2578100"/>
            <a:ext cx="2120900" cy="170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ontent Placeholder 4">
            <a:extLst>
              <a:ext uri="{FF2B5EF4-FFF2-40B4-BE49-F238E27FC236}">
                <a16:creationId xmlns:a16="http://schemas.microsoft.com/office/drawing/2014/main" id="{FB0484EF-95F7-66D2-714E-B30FEA60A87A}"/>
              </a:ext>
            </a:extLst>
          </p:cNvPr>
          <p:cNvGraphicFramePr>
            <a:graphicFrameLocks/>
          </p:cNvGraphicFramePr>
          <p:nvPr>
            <p:extLst>
              <p:ext uri="{D42A27DB-BD31-4B8C-83A1-F6EECF244321}">
                <p14:modId xmlns:p14="http://schemas.microsoft.com/office/powerpoint/2010/main" val="72808020"/>
              </p:ext>
            </p:extLst>
          </p:nvPr>
        </p:nvGraphicFramePr>
        <p:xfrm>
          <a:off x="1130582" y="1158862"/>
          <a:ext cx="5709246" cy="4238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ontent Placeholder 2">
            <a:extLst>
              <a:ext uri="{FF2B5EF4-FFF2-40B4-BE49-F238E27FC236}">
                <a16:creationId xmlns:a16="http://schemas.microsoft.com/office/drawing/2014/main" id="{2B92F37C-015F-20F2-A6ED-59E447FCBF1E}"/>
              </a:ext>
            </a:extLst>
          </p:cNvPr>
          <p:cNvGraphicFramePr>
            <a:graphicFrameLocks/>
          </p:cNvGraphicFramePr>
          <p:nvPr>
            <p:extLst>
              <p:ext uri="{D42A27DB-BD31-4B8C-83A1-F6EECF244321}">
                <p14:modId xmlns:p14="http://schemas.microsoft.com/office/powerpoint/2010/main" val="4108705246"/>
              </p:ext>
            </p:extLst>
          </p:nvPr>
        </p:nvGraphicFramePr>
        <p:xfrm>
          <a:off x="0" y="-110460"/>
          <a:ext cx="7910368" cy="6776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4898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2938D7C-FD00-92C6-B3F0-70A84C6B93E9}"/>
              </a:ext>
            </a:extLst>
          </p:cNvPr>
          <p:cNvSpPr>
            <a:spLocks noGrp="1"/>
          </p:cNvSpPr>
          <p:nvPr>
            <p:ph type="title"/>
          </p:nvPr>
        </p:nvSpPr>
        <p:spPr>
          <a:xfrm>
            <a:off x="1451580" y="804520"/>
            <a:ext cx="5550355" cy="1049235"/>
          </a:xfrm>
        </p:spPr>
        <p:txBody>
          <a:bodyPr>
            <a:normAutofit/>
          </a:bodyPr>
          <a:lstStyle/>
          <a:p>
            <a:r>
              <a:rPr lang="en-US" sz="2200"/>
              <a:t>Acknowledging all contributions to the research process</a:t>
            </a:r>
          </a:p>
        </p:txBody>
      </p:sp>
      <p:sp>
        <p:nvSpPr>
          <p:cNvPr id="15" name="Rectangle 14">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7" name="Group 16">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8" name="Rectangle 17">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RediT Logo">
            <a:extLst>
              <a:ext uri="{FF2B5EF4-FFF2-40B4-BE49-F238E27FC236}">
                <a16:creationId xmlns:a16="http://schemas.microsoft.com/office/drawing/2014/main" id="{E35F5F9A-178A-5D78-F85D-1B4C572B42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6373" y="1649879"/>
            <a:ext cx="2799103" cy="2799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281960F-C344-CB3F-AE54-173453848E86}"/>
              </a:ext>
            </a:extLst>
          </p:cNvPr>
          <p:cNvGraphicFramePr>
            <a:graphicFrameLocks noGrp="1"/>
          </p:cNvGraphicFramePr>
          <p:nvPr>
            <p:ph idx="1"/>
            <p:extLst>
              <p:ext uri="{D42A27DB-BD31-4B8C-83A1-F6EECF244321}">
                <p14:modId xmlns:p14="http://schemas.microsoft.com/office/powerpoint/2010/main" val="4100033897"/>
              </p:ext>
            </p:extLst>
          </p:nvPr>
        </p:nvGraphicFramePr>
        <p:xfrm>
          <a:off x="1451580" y="2015732"/>
          <a:ext cx="555035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708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C585-7D1F-C19F-157B-F550D85C19CE}"/>
              </a:ext>
            </a:extLst>
          </p:cNvPr>
          <p:cNvSpPr>
            <a:spLocks noGrp="1"/>
          </p:cNvSpPr>
          <p:nvPr>
            <p:ph type="title"/>
          </p:nvPr>
        </p:nvSpPr>
        <p:spPr>
          <a:xfrm>
            <a:off x="1451579" y="804519"/>
            <a:ext cx="9603275" cy="1049235"/>
          </a:xfrm>
        </p:spPr>
        <p:txBody>
          <a:bodyPr>
            <a:normAutofit/>
          </a:bodyPr>
          <a:lstStyle/>
          <a:p>
            <a:r>
              <a:rPr lang="en-US" dirty="0"/>
              <a:t>FAIR Research – scribe on the side</a:t>
            </a:r>
            <a:br>
              <a:rPr lang="en-US" dirty="0"/>
            </a:br>
            <a:r>
              <a:rPr lang="en-US" dirty="0"/>
              <a:t>Infrastructure as PARTNER</a:t>
            </a:r>
          </a:p>
        </p:txBody>
      </p:sp>
      <p:graphicFrame>
        <p:nvGraphicFramePr>
          <p:cNvPr id="13" name="Content Placeholder 10">
            <a:extLst>
              <a:ext uri="{FF2B5EF4-FFF2-40B4-BE49-F238E27FC236}">
                <a16:creationId xmlns:a16="http://schemas.microsoft.com/office/drawing/2014/main" id="{5BE11CB7-4DDA-E744-D2B1-8379E702B7EF}"/>
              </a:ext>
            </a:extLst>
          </p:cNvPr>
          <p:cNvGraphicFramePr>
            <a:graphicFrameLocks noGrp="1"/>
          </p:cNvGraphicFramePr>
          <p:nvPr>
            <p:ph idx="1"/>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05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2D93-466C-7C9A-4CC2-D15A39C94E4F}"/>
              </a:ext>
            </a:extLst>
          </p:cNvPr>
          <p:cNvSpPr>
            <a:spLocks noGrp="1"/>
          </p:cNvSpPr>
          <p:nvPr>
            <p:ph type="title"/>
          </p:nvPr>
        </p:nvSpPr>
        <p:spPr/>
        <p:txBody>
          <a:bodyPr/>
          <a:lstStyle/>
          <a:p>
            <a:r>
              <a:rPr lang="en-US" dirty="0"/>
              <a:t>The PR VOICES portfolio workflow FRAMEWORK</a:t>
            </a:r>
          </a:p>
        </p:txBody>
      </p:sp>
      <p:sp>
        <p:nvSpPr>
          <p:cNvPr id="3" name="Content Placeholder 2">
            <a:extLst>
              <a:ext uri="{FF2B5EF4-FFF2-40B4-BE49-F238E27FC236}">
                <a16:creationId xmlns:a16="http://schemas.microsoft.com/office/drawing/2014/main" id="{07BF5739-3C4D-0E64-6584-54E187F011B0}"/>
              </a:ext>
            </a:extLst>
          </p:cNvPr>
          <p:cNvSpPr>
            <a:spLocks noGrp="1"/>
          </p:cNvSpPr>
          <p:nvPr>
            <p:ph idx="1"/>
          </p:nvPr>
        </p:nvSpPr>
        <p:spPr>
          <a:xfrm>
            <a:off x="1451579" y="2015732"/>
            <a:ext cx="9749821" cy="3737368"/>
          </a:xfrm>
        </p:spPr>
        <p:txBody>
          <a:bodyPr>
            <a:normAutofit lnSpcReduction="10000"/>
          </a:bodyPr>
          <a:lstStyle/>
          <a:p>
            <a:pPr>
              <a:buFont typeface="Wingdings" pitchFamily="2" charset="2"/>
              <a:buChar char="Ø"/>
            </a:pPr>
            <a:r>
              <a:rPr lang="en-US" dirty="0"/>
              <a:t>Based on the Haplo (now Cayuse) repository developed to capture art and design practice research and its underpinning schema</a:t>
            </a:r>
          </a:p>
          <a:p>
            <a:pPr>
              <a:buFont typeface="Wingdings" pitchFamily="2" charset="2"/>
              <a:buChar char="Ø"/>
            </a:pPr>
            <a:r>
              <a:rPr lang="en-US" dirty="0"/>
              <a:t>Established that the concept of portfolio goes beyond collection</a:t>
            </a:r>
          </a:p>
          <a:p>
            <a:pPr>
              <a:buFont typeface="Wingdings" pitchFamily="2" charset="2"/>
              <a:buChar char="Ø"/>
            </a:pPr>
            <a:r>
              <a:rPr lang="en-US" dirty="0"/>
              <a:t>The need to reflect a wider range of contributors (creator and collaborator)</a:t>
            </a:r>
          </a:p>
          <a:p>
            <a:pPr>
              <a:buFont typeface="Wingdings" pitchFamily="2" charset="2"/>
              <a:buChar char="Ø"/>
            </a:pPr>
            <a:r>
              <a:rPr lang="en-GB" sz="2000" dirty="0">
                <a:effectLst/>
              </a:rPr>
              <a:t>We have identified the need to:</a:t>
            </a:r>
          </a:p>
          <a:p>
            <a:pPr lvl="1">
              <a:buFont typeface="Wingdings" pitchFamily="2" charset="2"/>
              <a:buChar char="Ø"/>
            </a:pPr>
            <a:r>
              <a:rPr lang="en-GB" dirty="0">
                <a:effectLst/>
              </a:rPr>
              <a:t>(1) capture individual objects on an ongoing basis </a:t>
            </a:r>
          </a:p>
          <a:p>
            <a:pPr lvl="1">
              <a:buFont typeface="Wingdings" pitchFamily="2" charset="2"/>
              <a:buChar char="Ø"/>
            </a:pPr>
            <a:r>
              <a:rPr lang="en-GB" dirty="0">
                <a:effectLst/>
              </a:rPr>
              <a:t>(2) bring those together (collection)  </a:t>
            </a:r>
          </a:p>
          <a:p>
            <a:pPr lvl="1">
              <a:buFont typeface="Wingdings" pitchFamily="2" charset="2"/>
              <a:buChar char="Ø"/>
            </a:pPr>
            <a:r>
              <a:rPr lang="en-GB" dirty="0">
                <a:effectLst/>
              </a:rPr>
              <a:t>(3) </a:t>
            </a:r>
            <a:r>
              <a:rPr lang="en-GB" dirty="0"/>
              <a:t>t</a:t>
            </a:r>
            <a:r>
              <a:rPr lang="en-GB" dirty="0">
                <a:effectLst/>
              </a:rPr>
              <a:t>he concept of portfolio (theme) builds on the idea of a collection, and overlays narrative and context</a:t>
            </a:r>
          </a:p>
          <a:p>
            <a:endParaRPr lang="en-US" dirty="0"/>
          </a:p>
          <a:p>
            <a:endParaRPr lang="en-US" dirty="0"/>
          </a:p>
        </p:txBody>
      </p:sp>
    </p:spTree>
    <p:extLst>
      <p:ext uri="{BB962C8B-B14F-4D97-AF65-F5344CB8AC3E}">
        <p14:creationId xmlns:p14="http://schemas.microsoft.com/office/powerpoint/2010/main" val="44988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32E5933-9B19-FA91-F641-4FFCF24F84F1}"/>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dirty="0"/>
              <a:t>The haplo (cayuse) Schema </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Screenshot of initial view of Haplo (Cayuse) schema">
            <a:extLst>
              <a:ext uri="{FF2B5EF4-FFF2-40B4-BE49-F238E27FC236}">
                <a16:creationId xmlns:a16="http://schemas.microsoft.com/office/drawing/2014/main" id="{E1182AF4-D3AC-E2BB-34AD-216976D88AD3}"/>
              </a:ext>
            </a:extLst>
          </p:cNvPr>
          <p:cNvPicPr>
            <a:picLocks noChangeAspect="1"/>
          </p:cNvPicPr>
          <p:nvPr/>
        </p:nvPicPr>
        <p:blipFill rotWithShape="1">
          <a:blip r:embed="rId4">
            <a:extLst>
              <a:ext uri="{28A0092B-C50C-407E-A947-70E740481C1C}">
                <a14:useLocalDpi xmlns:a14="http://schemas.microsoft.com/office/drawing/2010/main" val="0"/>
              </a:ext>
            </a:extLst>
          </a:blip>
          <a:srcRect l="2701" t="4272" r="3954" b="7334"/>
          <a:stretch/>
        </p:blipFill>
        <p:spPr>
          <a:xfrm>
            <a:off x="4801341" y="1116345"/>
            <a:ext cx="5916985" cy="3866172"/>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65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3CD0-5445-00D5-FF70-C089BF7744C7}"/>
              </a:ext>
            </a:extLst>
          </p:cNvPr>
          <p:cNvSpPr>
            <a:spLocks noGrp="1"/>
          </p:cNvSpPr>
          <p:nvPr>
            <p:ph type="title"/>
          </p:nvPr>
        </p:nvSpPr>
        <p:spPr>
          <a:xfrm>
            <a:off x="1451579" y="804519"/>
            <a:ext cx="9603275" cy="1049235"/>
          </a:xfrm>
        </p:spPr>
        <p:txBody>
          <a:bodyPr>
            <a:normAutofit/>
          </a:bodyPr>
          <a:lstStyle/>
          <a:p>
            <a:r>
              <a:rPr lang="en-US"/>
              <a:t>Schema Validation with British library infrastructure</a:t>
            </a:r>
          </a:p>
        </p:txBody>
      </p:sp>
      <p:sp>
        <p:nvSpPr>
          <p:cNvPr id="3" name="Content Placeholder 2">
            <a:extLst>
              <a:ext uri="{FF2B5EF4-FFF2-40B4-BE49-F238E27FC236}">
                <a16:creationId xmlns:a16="http://schemas.microsoft.com/office/drawing/2014/main" id="{C9D9522D-BC52-98EB-0394-8601E1F26369}"/>
              </a:ext>
            </a:extLst>
          </p:cNvPr>
          <p:cNvSpPr>
            <a:spLocks noGrp="1"/>
          </p:cNvSpPr>
          <p:nvPr>
            <p:ph idx="1"/>
          </p:nvPr>
        </p:nvSpPr>
        <p:spPr>
          <a:xfrm>
            <a:off x="1334530" y="1853755"/>
            <a:ext cx="9435070" cy="4381946"/>
          </a:xfrm>
        </p:spPr>
        <p:txBody>
          <a:bodyPr>
            <a:noAutofit/>
          </a:bodyPr>
          <a:lstStyle/>
          <a:p>
            <a:pPr>
              <a:lnSpc>
                <a:spcPct val="110000"/>
              </a:lnSpc>
              <a:buFont typeface="Wingdings" pitchFamily="2" charset="2"/>
              <a:buChar char="Ø"/>
            </a:pPr>
            <a:r>
              <a:rPr lang="en-US" sz="1600" dirty="0"/>
              <a:t>British Library’s Shared Repository Service for cultural heritage institutions (a </a:t>
            </a:r>
            <a:r>
              <a:rPr lang="en-US" sz="1600" dirty="0" err="1"/>
              <a:t>Samvera</a:t>
            </a:r>
            <a:r>
              <a:rPr lang="en-US" sz="1600" dirty="0"/>
              <a:t> </a:t>
            </a:r>
            <a:r>
              <a:rPr lang="en-US" sz="1600" dirty="0" err="1"/>
              <a:t>Hyku</a:t>
            </a:r>
            <a:r>
              <a:rPr lang="en-US" sz="1600" dirty="0"/>
              <a:t> instance)</a:t>
            </a:r>
          </a:p>
          <a:p>
            <a:pPr>
              <a:lnSpc>
                <a:spcPct val="110000"/>
              </a:lnSpc>
              <a:buFont typeface="Wingdings" pitchFamily="2" charset="2"/>
              <a:buChar char="Ø"/>
            </a:pPr>
            <a:r>
              <a:rPr lang="en-US" sz="1600" dirty="0"/>
              <a:t>Portfolios</a:t>
            </a:r>
          </a:p>
          <a:p>
            <a:pPr lvl="1">
              <a:lnSpc>
                <a:spcPct val="110000"/>
              </a:lnSpc>
              <a:buFont typeface="Wingdings" pitchFamily="2" charset="2"/>
              <a:buChar char="Ø"/>
            </a:pPr>
            <a:r>
              <a:rPr lang="en-US" sz="1600" dirty="0"/>
              <a:t>has collections, they are not doing the same job as portfolios (collection of outputs)</a:t>
            </a:r>
          </a:p>
          <a:p>
            <a:pPr lvl="1">
              <a:lnSpc>
                <a:spcPct val="110000"/>
              </a:lnSpc>
              <a:buFont typeface="Wingdings" pitchFamily="2" charset="2"/>
              <a:buChar char="Ø"/>
            </a:pPr>
            <a:r>
              <a:rPr lang="en-US" sz="1600" dirty="0"/>
              <a:t>a unique strength of the Haplo repository and a practice / object that merited wider adoption </a:t>
            </a:r>
          </a:p>
          <a:p>
            <a:pPr lvl="1">
              <a:lnSpc>
                <a:spcPct val="110000"/>
              </a:lnSpc>
              <a:buFont typeface="Wingdings" pitchFamily="2" charset="2"/>
              <a:buChar char="Ø"/>
            </a:pPr>
            <a:r>
              <a:rPr lang="en-US" sz="1600" dirty="0"/>
              <a:t>time elements and narrative explanation attributes valuable. </a:t>
            </a:r>
          </a:p>
          <a:p>
            <a:pPr>
              <a:lnSpc>
                <a:spcPct val="110000"/>
              </a:lnSpc>
              <a:buFont typeface="Wingdings" pitchFamily="2" charset="2"/>
              <a:buChar char="Ø"/>
            </a:pPr>
            <a:r>
              <a:rPr lang="en-US" sz="1600" dirty="0"/>
              <a:t>Exhibition object was broadly similar to the BL-IRO object </a:t>
            </a:r>
          </a:p>
          <a:p>
            <a:pPr>
              <a:lnSpc>
                <a:spcPct val="110000"/>
              </a:lnSpc>
              <a:buFont typeface="Wingdings" pitchFamily="2" charset="2"/>
              <a:buChar char="Ø"/>
            </a:pPr>
            <a:r>
              <a:rPr lang="en-US" sz="1600" dirty="0"/>
              <a:t> No Artefact object </a:t>
            </a:r>
          </a:p>
          <a:p>
            <a:pPr>
              <a:lnSpc>
                <a:spcPct val="110000"/>
              </a:lnSpc>
              <a:buFont typeface="Wingdings" pitchFamily="2" charset="2"/>
              <a:buChar char="Ø"/>
            </a:pPr>
            <a:r>
              <a:rPr lang="en-US" sz="1600" dirty="0"/>
              <a:t>Mismatches a mixture of platform and culture</a:t>
            </a:r>
          </a:p>
          <a:p>
            <a:pPr>
              <a:lnSpc>
                <a:spcPct val="110000"/>
              </a:lnSpc>
              <a:buFont typeface="Wingdings" pitchFamily="2" charset="2"/>
              <a:buChar char="Ø"/>
            </a:pPr>
            <a:r>
              <a:rPr lang="en-US" sz="1600" dirty="0"/>
              <a:t>Valuable additional type and other meta information sourced from the BL - not been widely validated – future potential</a:t>
            </a:r>
          </a:p>
          <a:p>
            <a:pPr>
              <a:lnSpc>
                <a:spcPct val="110000"/>
              </a:lnSpc>
              <a:buFont typeface="Wingdings" pitchFamily="2" charset="2"/>
              <a:buChar char="Ø"/>
            </a:pPr>
            <a:r>
              <a:rPr lang="en-US" sz="1600" dirty="0"/>
              <a:t>Agreed Haplo (Cayuse) schema work was both appropriate and met existing needs </a:t>
            </a:r>
          </a:p>
        </p:txBody>
      </p:sp>
    </p:spTree>
    <p:extLst>
      <p:ext uri="{BB962C8B-B14F-4D97-AF65-F5344CB8AC3E}">
        <p14:creationId xmlns:p14="http://schemas.microsoft.com/office/powerpoint/2010/main" val="150459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23BC-F9C0-5215-E874-A3AE997A3574}"/>
              </a:ext>
            </a:extLst>
          </p:cNvPr>
          <p:cNvSpPr>
            <a:spLocks noGrp="1"/>
          </p:cNvSpPr>
          <p:nvPr>
            <p:ph type="title"/>
          </p:nvPr>
        </p:nvSpPr>
        <p:spPr/>
        <p:txBody>
          <a:bodyPr/>
          <a:lstStyle/>
          <a:p>
            <a:r>
              <a:rPr lang="en-US" dirty="0"/>
              <a:t>Today’s </a:t>
            </a:r>
            <a:r>
              <a:rPr lang="en-US" dirty="0" err="1"/>
              <a:t>presentatioN</a:t>
            </a:r>
            <a:endParaRPr lang="en-US" dirty="0"/>
          </a:p>
        </p:txBody>
      </p:sp>
      <p:sp>
        <p:nvSpPr>
          <p:cNvPr id="3" name="Content Placeholder 2">
            <a:extLst>
              <a:ext uri="{FF2B5EF4-FFF2-40B4-BE49-F238E27FC236}">
                <a16:creationId xmlns:a16="http://schemas.microsoft.com/office/drawing/2014/main" id="{C87D48FE-A94C-A009-D026-3F4AA41BC584}"/>
              </a:ext>
            </a:extLst>
          </p:cNvPr>
          <p:cNvSpPr>
            <a:spLocks noGrp="1"/>
          </p:cNvSpPr>
          <p:nvPr>
            <p:ph idx="1"/>
          </p:nvPr>
        </p:nvSpPr>
        <p:spPr/>
        <p:txBody>
          <a:bodyPr/>
          <a:lstStyle/>
          <a:p>
            <a:pPr>
              <a:buFont typeface="Wingdings" pitchFamily="2" charset="2"/>
              <a:buChar char="Ø"/>
            </a:pPr>
            <a:r>
              <a:rPr lang="en-US" dirty="0"/>
              <a:t>Background and definitions</a:t>
            </a:r>
          </a:p>
          <a:p>
            <a:pPr>
              <a:buFont typeface="Wingdings" pitchFamily="2" charset="2"/>
              <a:buChar char="Ø"/>
            </a:pPr>
            <a:r>
              <a:rPr lang="en-US" dirty="0"/>
              <a:t>PR Voices and SPARKLE</a:t>
            </a:r>
          </a:p>
          <a:p>
            <a:pPr>
              <a:buFont typeface="Wingdings" pitchFamily="2" charset="2"/>
              <a:buChar char="Ø"/>
            </a:pPr>
            <a:r>
              <a:rPr lang="en-US" dirty="0"/>
              <a:t>Portfolio framework and schema</a:t>
            </a:r>
          </a:p>
          <a:p>
            <a:pPr>
              <a:buFont typeface="Wingdings" pitchFamily="2" charset="2"/>
              <a:buChar char="Ø"/>
            </a:pPr>
            <a:r>
              <a:rPr lang="en-US" dirty="0"/>
              <a:t>Translating schema to open standards</a:t>
            </a:r>
          </a:p>
          <a:p>
            <a:pPr>
              <a:buFont typeface="Wingdings" pitchFamily="2" charset="2"/>
              <a:buChar char="Ø"/>
            </a:pPr>
            <a:r>
              <a:rPr lang="en-US" dirty="0"/>
              <a:t>Findings and conclusion</a:t>
            </a:r>
          </a:p>
          <a:p>
            <a:endParaRPr lang="en-US" dirty="0"/>
          </a:p>
        </p:txBody>
      </p:sp>
    </p:spTree>
    <p:extLst>
      <p:ext uri="{BB962C8B-B14F-4D97-AF65-F5344CB8AC3E}">
        <p14:creationId xmlns:p14="http://schemas.microsoft.com/office/powerpoint/2010/main" val="354750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7" name="Picture 6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 name="Straight Connector 6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0" name="Rectangle 69">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FBBD94-E5BF-D534-D547-D2C87326A570}"/>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Updated generalized schema</a:t>
            </a:r>
          </a:p>
        </p:txBody>
      </p:sp>
      <p:pic>
        <p:nvPicPr>
          <p:cNvPr id="5" name="Picture 4" descr="Screenshot of progression of schema work">
            <a:extLst>
              <a:ext uri="{FF2B5EF4-FFF2-40B4-BE49-F238E27FC236}">
                <a16:creationId xmlns:a16="http://schemas.microsoft.com/office/drawing/2014/main" id="{8187D015-4062-85D6-AA5D-7907E69F6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96" y="729586"/>
            <a:ext cx="5749153" cy="4915525"/>
          </a:xfrm>
          <a:prstGeom prst="rect">
            <a:avLst/>
          </a:prstGeom>
          <a:ln w="104775">
            <a:solidFill>
              <a:schemeClr val="tx1"/>
            </a:solidFill>
          </a:ln>
        </p:spPr>
      </p:pic>
      <p:cxnSp>
        <p:nvCxnSpPr>
          <p:cNvPr id="72" name="Straight Connector 7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3" name="Picture 7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4" name="Straight Connector 7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09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668E72E-B21A-9915-5DC4-68DF19DE7F38}"/>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100"/>
              <a:t>Translating schema to open standards</a:t>
            </a:r>
          </a:p>
        </p:txBody>
      </p:sp>
      <p:pic>
        <p:nvPicPr>
          <p:cNvPr id="6" name="Graphic 5" descr="External XAML">
            <a:extLst>
              <a:ext uri="{FF2B5EF4-FFF2-40B4-BE49-F238E27FC236}">
                <a16:creationId xmlns:a16="http://schemas.microsoft.com/office/drawing/2014/main" id="{9C65EF2F-7F2A-C1C3-3EB8-FF4CEACCF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9869" y="805583"/>
            <a:ext cx="4660762" cy="4660762"/>
          </a:xfrm>
          <a:prstGeom prst="rect">
            <a:avLst/>
          </a:prstGeom>
        </p:spPr>
      </p:pic>
      <p:cxnSp>
        <p:nvCxnSpPr>
          <p:cNvPr id="21" name="Straight Connector 20">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53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703D5F7D-B65B-ECA7-2B06-8618DB2FDC56}"/>
              </a:ext>
            </a:extLst>
          </p:cNvPr>
          <p:cNvSpPr>
            <a:spLocks noGrp="1"/>
          </p:cNvSpPr>
          <p:nvPr>
            <p:ph type="ctrTitle"/>
          </p:nvPr>
        </p:nvSpPr>
        <p:spPr>
          <a:xfrm>
            <a:off x="659301" y="1474969"/>
            <a:ext cx="2823919" cy="1868760"/>
          </a:xfrm>
        </p:spPr>
        <p:txBody>
          <a:bodyPr>
            <a:normAutofit/>
          </a:bodyPr>
          <a:lstStyle/>
          <a:p>
            <a:r>
              <a:rPr lang="en-US" sz="3300"/>
              <a:t>Pid enabled workflow</a:t>
            </a:r>
          </a:p>
        </p:txBody>
      </p:sp>
      <p:sp>
        <p:nvSpPr>
          <p:cNvPr id="5" name="Subtitle 4">
            <a:extLst>
              <a:ext uri="{FF2B5EF4-FFF2-40B4-BE49-F238E27FC236}">
                <a16:creationId xmlns:a16="http://schemas.microsoft.com/office/drawing/2014/main" id="{5CA7FFC4-3E16-C31D-EF6E-A6BAA30BF4B0}"/>
              </a:ext>
            </a:extLst>
          </p:cNvPr>
          <p:cNvSpPr>
            <a:spLocks noGrp="1"/>
          </p:cNvSpPr>
          <p:nvPr>
            <p:ph type="subTitle" idx="1"/>
          </p:nvPr>
        </p:nvSpPr>
        <p:spPr>
          <a:xfrm>
            <a:off x="659302" y="3531204"/>
            <a:ext cx="2823919" cy="1610643"/>
          </a:xfrm>
        </p:spPr>
        <p:txBody>
          <a:bodyPr>
            <a:normAutofit/>
          </a:bodyPr>
          <a:lstStyle/>
          <a:p>
            <a:r>
              <a:rPr lang="en-US" sz="1600" dirty="0"/>
              <a:t>https://</a:t>
            </a:r>
            <a:r>
              <a:rPr lang="en-US" sz="1600" dirty="0" err="1"/>
              <a:t>resources.morebrains.coop</a:t>
            </a:r>
            <a:r>
              <a:rPr lang="en-US" sz="1600" dirty="0"/>
              <a:t>/</a:t>
            </a:r>
            <a:r>
              <a:rPr lang="en-US" sz="1600" dirty="0" err="1"/>
              <a:t>pidcycle</a:t>
            </a:r>
            <a:r>
              <a:rPr lang="en-US" sz="1600" dirty="0"/>
              <a:t>/</a:t>
            </a:r>
          </a:p>
        </p:txBody>
      </p:sp>
      <p:cxnSp>
        <p:nvCxnSpPr>
          <p:cNvPr id="16" name="Straight Connector 15">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8" name="Group 17">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9" name="Rectangle 18">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the PID-optimised research cycle diagram by the MoreBrains Cooperative">
            <a:extLst>
              <a:ext uri="{FF2B5EF4-FFF2-40B4-BE49-F238E27FC236}">
                <a16:creationId xmlns:a16="http://schemas.microsoft.com/office/drawing/2014/main" id="{AD3FBF5B-9B3E-3137-EA8E-A5ACB58C0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374" y="1258800"/>
            <a:ext cx="6282919" cy="3581262"/>
          </a:xfrm>
          <a:prstGeom prst="rect">
            <a:avLst/>
          </a:prstGeom>
        </p:spPr>
      </p:pic>
      <p:pic>
        <p:nvPicPr>
          <p:cNvPr id="24" name="Picture 23">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49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EBD2-22DD-DED4-0D77-FBD98E9DF1D7}"/>
              </a:ext>
            </a:extLst>
          </p:cNvPr>
          <p:cNvSpPr>
            <a:spLocks noGrp="1"/>
          </p:cNvSpPr>
          <p:nvPr>
            <p:ph type="title"/>
          </p:nvPr>
        </p:nvSpPr>
        <p:spPr>
          <a:xfrm>
            <a:off x="292101" y="1555513"/>
            <a:ext cx="2768600" cy="2800587"/>
          </a:xfrm>
        </p:spPr>
        <p:txBody>
          <a:bodyPr vert="horz" lIns="91440" tIns="45720" rIns="91440" bIns="45720" rtlCol="0" anchor="t">
            <a:normAutofit fontScale="90000"/>
          </a:bodyPr>
          <a:lstStyle/>
          <a:p>
            <a:r>
              <a:rPr lang="en-US" sz="3000" dirty="0"/>
              <a:t>PR Voices FINDINGS relevant to INSTITUTIONAL RESEARCH MANAGEMENT workflow</a:t>
            </a:r>
          </a:p>
        </p:txBody>
      </p:sp>
      <p:pic>
        <p:nvPicPr>
          <p:cNvPr id="5" name="Picture 4" descr="Workflow diagram">
            <a:extLst>
              <a:ext uri="{FF2B5EF4-FFF2-40B4-BE49-F238E27FC236}">
                <a16:creationId xmlns:a16="http://schemas.microsoft.com/office/drawing/2014/main" id="{DC695A73-F947-8084-D431-A33645546860}"/>
              </a:ext>
            </a:extLst>
          </p:cNvPr>
          <p:cNvPicPr>
            <a:picLocks noChangeAspect="1"/>
          </p:cNvPicPr>
          <p:nvPr/>
        </p:nvPicPr>
        <p:blipFill>
          <a:blip r:embed="rId3"/>
          <a:stretch>
            <a:fillRect/>
          </a:stretch>
        </p:blipFill>
        <p:spPr>
          <a:xfrm>
            <a:off x="3060701" y="622538"/>
            <a:ext cx="8997228" cy="5308362"/>
          </a:xfrm>
          <a:prstGeom prst="rect">
            <a:avLst/>
          </a:prstGeom>
          <a:ln w="25400">
            <a:solidFill>
              <a:schemeClr val="tx1"/>
            </a:solidFill>
          </a:ln>
        </p:spPr>
      </p:pic>
      <p:sp>
        <p:nvSpPr>
          <p:cNvPr id="3" name="TextBox 2">
            <a:extLst>
              <a:ext uri="{FF2B5EF4-FFF2-40B4-BE49-F238E27FC236}">
                <a16:creationId xmlns:a16="http://schemas.microsoft.com/office/drawing/2014/main" id="{AD9259D1-15DB-7B50-B9C3-E3AFC3A369C6}"/>
              </a:ext>
            </a:extLst>
          </p:cNvPr>
          <p:cNvSpPr txBox="1"/>
          <p:nvPr/>
        </p:nvSpPr>
        <p:spPr>
          <a:xfrm>
            <a:off x="6892299" y="2015734"/>
            <a:ext cx="4162555"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endParaRPr lang="en-US" dirty="0"/>
          </a:p>
        </p:txBody>
      </p:sp>
      <p:sp>
        <p:nvSpPr>
          <p:cNvPr id="4" name="TextBox 3">
            <a:extLst>
              <a:ext uri="{FF2B5EF4-FFF2-40B4-BE49-F238E27FC236}">
                <a16:creationId xmlns:a16="http://schemas.microsoft.com/office/drawing/2014/main" id="{0579CC7F-F121-27E6-8AC1-705258402C8E}"/>
              </a:ext>
            </a:extLst>
          </p:cNvPr>
          <p:cNvSpPr txBox="1"/>
          <p:nvPr/>
        </p:nvSpPr>
        <p:spPr>
          <a:xfrm>
            <a:off x="203200" y="6113537"/>
            <a:ext cx="11785600" cy="800219"/>
          </a:xfrm>
          <a:prstGeom prst="rect">
            <a:avLst/>
          </a:prstGeom>
          <a:noFill/>
        </p:spPr>
        <p:txBody>
          <a:bodyPr wrap="square" rtlCol="0">
            <a:spAutoFit/>
          </a:bodyPr>
          <a:lstStyle/>
          <a:p>
            <a:r>
              <a:rPr lang="en-US" sz="1400" b="0" i="0" u="none" strike="noStrike" dirty="0"/>
              <a:t>Brown, Josh, Jones, Phill, Meadows, Alice, &amp; Murphy, Fiona. (2022, September 16). PID-</a:t>
            </a:r>
            <a:r>
              <a:rPr lang="en-US" sz="1400" b="0" i="0" u="none" strike="noStrike" dirty="0" err="1"/>
              <a:t>optimised</a:t>
            </a:r>
            <a:r>
              <a:rPr lang="en-US" sz="1400" b="0" i="0" u="none" strike="noStrike" dirty="0"/>
              <a:t> workflows: A vision of a more efficient future. </a:t>
            </a:r>
            <a:r>
              <a:rPr lang="en-US" sz="1400" b="0" i="0" u="none" strike="noStrike" dirty="0" err="1"/>
              <a:t>Zenodo</a:t>
            </a:r>
            <a:r>
              <a:rPr lang="en-US" sz="1400" b="0" i="0" u="none" strike="noStrike" dirty="0"/>
              <a:t>. </a:t>
            </a:r>
            <a:r>
              <a:rPr lang="en-US" sz="1400" b="0" i="0" u="none" strike="noStrike" dirty="0">
                <a:hlinkClick r:id="rId4" tooltip="DOI:%2010.5281/zenodo.7085489"/>
              </a:rPr>
              <a:t>DOI: 10.5281/zenodo.7085489</a:t>
            </a:r>
            <a:endParaRPr lang="en-US" sz="1400" dirty="0"/>
          </a:p>
          <a:p>
            <a:endParaRPr lang="en-US" dirty="0"/>
          </a:p>
        </p:txBody>
      </p:sp>
    </p:spTree>
    <p:extLst>
      <p:ext uri="{BB962C8B-B14F-4D97-AF65-F5344CB8AC3E}">
        <p14:creationId xmlns:p14="http://schemas.microsoft.com/office/powerpoint/2010/main" val="3299074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703D5F7D-B65B-ECA7-2B06-8618DB2FDC56}"/>
              </a:ext>
            </a:extLst>
          </p:cNvPr>
          <p:cNvSpPr>
            <a:spLocks noGrp="1"/>
          </p:cNvSpPr>
          <p:nvPr>
            <p:ph type="ctrTitle"/>
          </p:nvPr>
        </p:nvSpPr>
        <p:spPr>
          <a:xfrm>
            <a:off x="659301" y="1474969"/>
            <a:ext cx="2823919" cy="1868760"/>
          </a:xfrm>
        </p:spPr>
        <p:txBody>
          <a:bodyPr>
            <a:normAutofit/>
          </a:bodyPr>
          <a:lstStyle/>
          <a:p>
            <a:r>
              <a:rPr lang="en-US" sz="3300"/>
              <a:t>Research activity identifier (Ra</a:t>
            </a:r>
            <a:r>
              <a:rPr lang="en-US" sz="3300" cap="none"/>
              <a:t>i</a:t>
            </a:r>
            <a:r>
              <a:rPr lang="en-US" sz="3300"/>
              <a:t>D)</a:t>
            </a:r>
          </a:p>
        </p:txBody>
      </p:sp>
      <p:sp>
        <p:nvSpPr>
          <p:cNvPr id="5" name="Subtitle 4">
            <a:extLst>
              <a:ext uri="{FF2B5EF4-FFF2-40B4-BE49-F238E27FC236}">
                <a16:creationId xmlns:a16="http://schemas.microsoft.com/office/drawing/2014/main" id="{5CA7FFC4-3E16-C31D-EF6E-A6BAA30BF4B0}"/>
              </a:ext>
            </a:extLst>
          </p:cNvPr>
          <p:cNvSpPr>
            <a:spLocks noGrp="1"/>
          </p:cNvSpPr>
          <p:nvPr>
            <p:ph type="subTitle" idx="1"/>
          </p:nvPr>
        </p:nvSpPr>
        <p:spPr>
          <a:xfrm>
            <a:off x="659302" y="3531204"/>
            <a:ext cx="2823919" cy="1610643"/>
          </a:xfrm>
        </p:spPr>
        <p:txBody>
          <a:bodyPr>
            <a:normAutofit/>
          </a:bodyPr>
          <a:lstStyle/>
          <a:p>
            <a:r>
              <a:rPr lang="en-US" sz="1600"/>
              <a:t>Supporting a chronological narrative</a:t>
            </a:r>
          </a:p>
        </p:txBody>
      </p:sp>
      <p:cxnSp>
        <p:nvCxnSpPr>
          <p:cNvPr id="33" name="Straight Connector 3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5" name="Group 3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6" name="Rectangle 3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company's information&#10;&#10;Description automatically generated">
            <a:extLst>
              <a:ext uri="{FF2B5EF4-FFF2-40B4-BE49-F238E27FC236}">
                <a16:creationId xmlns:a16="http://schemas.microsoft.com/office/drawing/2014/main" id="{4F2DD845-4F7F-A1CC-EC01-3E547B421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811" y="1116345"/>
            <a:ext cx="3996044" cy="3866172"/>
          </a:xfrm>
          <a:prstGeom prst="rect">
            <a:avLst/>
          </a:prstGeom>
        </p:spPr>
      </p:pic>
      <p:pic>
        <p:nvPicPr>
          <p:cNvPr id="41" name="Picture 4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1F3E-24A6-652D-5CA0-CCE9C0E5CA4E}"/>
              </a:ext>
            </a:extLst>
          </p:cNvPr>
          <p:cNvSpPr>
            <a:spLocks noGrp="1"/>
          </p:cNvSpPr>
          <p:nvPr>
            <p:ph type="title"/>
          </p:nvPr>
        </p:nvSpPr>
        <p:spPr/>
        <p:txBody>
          <a:bodyPr/>
          <a:lstStyle/>
          <a:p>
            <a:r>
              <a:rPr lang="en-US" dirty="0"/>
              <a:t>Opportunities to…</a:t>
            </a:r>
          </a:p>
        </p:txBody>
      </p:sp>
      <p:sp>
        <p:nvSpPr>
          <p:cNvPr id="3" name="Content Placeholder 2">
            <a:extLst>
              <a:ext uri="{FF2B5EF4-FFF2-40B4-BE49-F238E27FC236}">
                <a16:creationId xmlns:a16="http://schemas.microsoft.com/office/drawing/2014/main" id="{46ED2026-2632-ADE4-08DA-DA7E51100280}"/>
              </a:ext>
            </a:extLst>
          </p:cNvPr>
          <p:cNvSpPr>
            <a:spLocks noGrp="1"/>
          </p:cNvSpPr>
          <p:nvPr>
            <p:ph idx="1"/>
          </p:nvPr>
        </p:nvSpPr>
        <p:spPr>
          <a:xfrm>
            <a:off x="775608" y="2026605"/>
            <a:ext cx="10955215" cy="4066419"/>
          </a:xfrm>
        </p:spPr>
        <p:txBody>
          <a:bodyPr>
            <a:normAutofit/>
          </a:bodyPr>
          <a:lstStyle/>
          <a:p>
            <a:pPr marL="0" indent="0">
              <a:buNone/>
            </a:pPr>
            <a:r>
              <a:rPr lang="en-US" sz="2200" dirty="0"/>
              <a:t>Continue to build this intersectional community of practice and work in co-design to: </a:t>
            </a:r>
          </a:p>
          <a:p>
            <a:pPr>
              <a:buFont typeface="Wingdings" pitchFamily="2" charset="2"/>
              <a:buChar char="Ø"/>
            </a:pPr>
            <a:r>
              <a:rPr lang="en-US" sz="2200" dirty="0"/>
              <a:t>To see repositories go beyond ‘retrospective archive’ and become a ‘scribe on the side’ and underpin citation, discoverability and re-use</a:t>
            </a:r>
          </a:p>
          <a:p>
            <a:pPr>
              <a:buFont typeface="Wingdings" pitchFamily="2" charset="2"/>
              <a:buChar char="Ø"/>
            </a:pPr>
            <a:r>
              <a:rPr lang="en-US" sz="2200" dirty="0"/>
              <a:t>Recognize a more diverse range of contributors (all disciplines and specialisms) and outputs (process and product) and therefore improve open standards</a:t>
            </a:r>
          </a:p>
          <a:p>
            <a:pPr>
              <a:buFont typeface="Wingdings" pitchFamily="2" charset="2"/>
              <a:buChar char="Ø"/>
            </a:pPr>
            <a:r>
              <a:rPr lang="en-US" sz="2200" dirty="0"/>
              <a:t>Work with interested communities e.g. Open Repositories, Research Data Alliance, </a:t>
            </a:r>
            <a:r>
              <a:rPr lang="en-US" sz="2200" dirty="0" err="1"/>
              <a:t>PIDFest</a:t>
            </a:r>
            <a:r>
              <a:rPr lang="en-US" sz="2200" dirty="0"/>
              <a:t>, DARIAH-EU, COARA, EOSC</a:t>
            </a:r>
          </a:p>
          <a:p>
            <a:pPr>
              <a:buFont typeface="Wingdings" pitchFamily="2" charset="2"/>
              <a:buChar char="Ø"/>
            </a:pPr>
            <a:endParaRPr lang="en-US" sz="2200" dirty="0"/>
          </a:p>
          <a:p>
            <a:pPr marL="0" indent="0">
              <a:buNone/>
            </a:pPr>
            <a:endParaRPr lang="en-US" dirty="0"/>
          </a:p>
          <a:p>
            <a:pPr marL="0" indent="0">
              <a:buNone/>
            </a:pPr>
            <a:endParaRPr lang="en-US" dirty="0"/>
          </a:p>
        </p:txBody>
      </p:sp>
      <p:pic>
        <p:nvPicPr>
          <p:cNvPr id="4" name="Picture 3" descr="Network diagram of different communities with an interest in practice research. This includes different roles (e.g. librarians, archivists), existing organisations (e.g. ARMA, UK Reproducibility Network) and groups such as repository software communities.">
            <a:extLst>
              <a:ext uri="{FF2B5EF4-FFF2-40B4-BE49-F238E27FC236}">
                <a16:creationId xmlns:a16="http://schemas.microsoft.com/office/drawing/2014/main" id="{36864583-5BC0-9DB5-C0AA-C9D969D9CC65}"/>
              </a:ext>
            </a:extLst>
          </p:cNvPr>
          <p:cNvPicPr>
            <a:picLocks noChangeAspect="1"/>
          </p:cNvPicPr>
          <p:nvPr/>
        </p:nvPicPr>
        <p:blipFill>
          <a:blip r:embed="rId3">
            <a:alphaModFix amt="39000"/>
          </a:blip>
          <a:stretch>
            <a:fillRect/>
          </a:stretch>
        </p:blipFill>
        <p:spPr>
          <a:xfrm>
            <a:off x="7254750" y="4038600"/>
            <a:ext cx="4341965" cy="2097497"/>
          </a:xfrm>
          <a:prstGeom prst="rect">
            <a:avLst/>
          </a:prstGeom>
        </p:spPr>
      </p:pic>
    </p:spTree>
    <p:extLst>
      <p:ext uri="{BB962C8B-B14F-4D97-AF65-F5344CB8AC3E}">
        <p14:creationId xmlns:p14="http://schemas.microsoft.com/office/powerpoint/2010/main" val="307785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6CE-5FF0-B8EB-BE41-A4C50D7D15A8}"/>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67CBC198-4BC9-236F-5EB6-783AF3C3CC7D}"/>
              </a:ext>
            </a:extLst>
          </p:cNvPr>
          <p:cNvSpPr>
            <a:spLocks noGrp="1"/>
          </p:cNvSpPr>
          <p:nvPr>
            <p:ph idx="1"/>
          </p:nvPr>
        </p:nvSpPr>
        <p:spPr>
          <a:xfrm>
            <a:off x="873369" y="2015732"/>
            <a:ext cx="10445261" cy="4037749"/>
          </a:xfrm>
        </p:spPr>
        <p:txBody>
          <a:bodyPr>
            <a:normAutofit fontScale="92500" lnSpcReduction="10000"/>
          </a:bodyPr>
          <a:lstStyle/>
          <a:p>
            <a:pPr marL="0" indent="0">
              <a:buNone/>
            </a:pPr>
            <a:r>
              <a:rPr lang="en-US" sz="2200" dirty="0"/>
              <a:t>Increased discoverability, citation, preservation, interoperability and reproducibility of outputs whilst maintaining context</a:t>
            </a:r>
          </a:p>
          <a:p>
            <a:pPr marL="0" indent="0">
              <a:buNone/>
            </a:pPr>
            <a:r>
              <a:rPr lang="en-US" sz="2200" dirty="0"/>
              <a:t>Increased recognition of all contributors</a:t>
            </a:r>
          </a:p>
          <a:p>
            <a:pPr marL="0" indent="0">
              <a:buNone/>
            </a:pPr>
            <a:r>
              <a:rPr lang="en-US" sz="2200" dirty="0"/>
              <a:t>Increase in the perception of their value in research rewards and recognition mechanisms, and the wider scholarly landscape, widen the evidence base of what counts for knowledge and how to present it in a way that challenges all forms of knowledge into better shape</a:t>
            </a:r>
          </a:p>
          <a:p>
            <a:pPr marL="0" indent="0">
              <a:buNone/>
            </a:pPr>
            <a:r>
              <a:rPr lang="en-US" sz="2200" dirty="0"/>
              <a:t>FAIR (open where possible) Research which respects all disciplinary contexts and communities (FAIR ≠ Open)</a:t>
            </a:r>
          </a:p>
          <a:p>
            <a:pPr marL="0" indent="0">
              <a:buNone/>
            </a:pPr>
            <a:r>
              <a:rPr lang="en-US" sz="2200" b="1" dirty="0"/>
              <a:t>Recognition of all disciplines and contributing to a more inclusive and transparent research environment and helping to shape a positive research culture</a:t>
            </a:r>
          </a:p>
          <a:p>
            <a:endParaRPr lang="en-US" dirty="0"/>
          </a:p>
        </p:txBody>
      </p:sp>
    </p:spTree>
    <p:extLst>
      <p:ext uri="{BB962C8B-B14F-4D97-AF65-F5344CB8AC3E}">
        <p14:creationId xmlns:p14="http://schemas.microsoft.com/office/powerpoint/2010/main" val="265478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D9ABDFE-BDE7-8DBA-A1AB-983CE0A75337}"/>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The potential landscape / vista / panorama</a:t>
            </a:r>
          </a:p>
        </p:txBody>
      </p:sp>
      <p:sp>
        <p:nvSpPr>
          <p:cNvPr id="4" name="TextBox 3">
            <a:extLst>
              <a:ext uri="{FF2B5EF4-FFF2-40B4-BE49-F238E27FC236}">
                <a16:creationId xmlns:a16="http://schemas.microsoft.com/office/drawing/2014/main" id="{279A7F3F-ED3E-8DB8-B437-38609EB5EF5A}"/>
              </a:ext>
            </a:extLst>
          </p:cNvPr>
          <p:cNvSpPr txBox="1"/>
          <p:nvPr/>
        </p:nvSpPr>
        <p:spPr>
          <a:xfrm>
            <a:off x="1451579" y="2767033"/>
            <a:ext cx="4017236" cy="2485928"/>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r>
              <a:rPr lang="en-US" sz="3200" dirty="0"/>
              <a:t>An inclusive ecosystem truly valuing all research and contributors</a:t>
            </a:r>
          </a:p>
          <a:p>
            <a:pPr defTabSz="914400">
              <a:lnSpc>
                <a:spcPct val="110000"/>
              </a:lnSpc>
              <a:spcAft>
                <a:spcPts val="600"/>
              </a:spcAft>
              <a:buClr>
                <a:schemeClr val="accent1"/>
              </a:buClr>
              <a:buSzPct val="100000"/>
            </a:pPr>
            <a:endParaRPr lang="en-US" sz="3200" dirty="0"/>
          </a:p>
        </p:txBody>
      </p:sp>
      <p:grpSp>
        <p:nvGrpSpPr>
          <p:cNvPr id="18" name="Group 17">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9" name="Rectangle 18">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Image of a meadow to represent the potential landscape">
            <a:extLst>
              <a:ext uri="{FF2B5EF4-FFF2-40B4-BE49-F238E27FC236}">
                <a16:creationId xmlns:a16="http://schemas.microsoft.com/office/drawing/2014/main" id="{832AF31D-79F1-CADF-F127-F4B1C47B34DF}"/>
              </a:ext>
            </a:extLst>
          </p:cNvPr>
          <p:cNvPicPr>
            <a:picLocks noChangeAspect="1"/>
          </p:cNvPicPr>
          <p:nvPr/>
        </p:nvPicPr>
        <p:blipFill rotWithShape="1">
          <a:blip r:embed="rId4"/>
          <a:srcRect r="1430" b="3"/>
          <a:stretch/>
        </p:blipFill>
        <p:spPr>
          <a:xfrm>
            <a:off x="6277257" y="2174242"/>
            <a:ext cx="4613872" cy="3124351"/>
          </a:xfrm>
          <a:prstGeom prst="rect">
            <a:avLst/>
          </a:prstGeom>
        </p:spPr>
      </p:pic>
      <p:sp>
        <p:nvSpPr>
          <p:cNvPr id="6" name="TextBox 5">
            <a:extLst>
              <a:ext uri="{FF2B5EF4-FFF2-40B4-BE49-F238E27FC236}">
                <a16:creationId xmlns:a16="http://schemas.microsoft.com/office/drawing/2014/main" id="{157255D5-A369-2B37-1F5B-6404BD0F1046}"/>
              </a:ext>
            </a:extLst>
          </p:cNvPr>
          <p:cNvSpPr txBox="1"/>
          <p:nvPr/>
        </p:nvSpPr>
        <p:spPr>
          <a:xfrm>
            <a:off x="6464300" y="5664200"/>
            <a:ext cx="4114800" cy="312906"/>
          </a:xfrm>
          <a:prstGeom prst="rect">
            <a:avLst/>
          </a:prstGeom>
          <a:noFill/>
        </p:spPr>
        <p:txBody>
          <a:bodyPr wrap="square" rtlCol="0">
            <a:spAutoFit/>
          </a:bodyPr>
          <a:lstStyle/>
          <a:p>
            <a:pPr defTabSz="914400">
              <a:lnSpc>
                <a:spcPct val="110000"/>
              </a:lnSpc>
              <a:spcAft>
                <a:spcPts val="600"/>
              </a:spcAft>
              <a:buClr>
                <a:schemeClr val="accent1"/>
              </a:buClr>
              <a:buSzPct val="100000"/>
            </a:pPr>
            <a:r>
              <a:rPr lang="en-US" sz="1400" dirty="0"/>
              <a:t>Image by </a:t>
            </a:r>
            <a:r>
              <a:rPr lang="en-GB" sz="1400" dirty="0"/>
              <a:t>Image by </a:t>
            </a:r>
            <a:r>
              <a:rPr lang="en-GB" sz="1400" u="sng" dirty="0">
                <a:hlinkClick r:id="rId5"/>
              </a:rPr>
              <a:t>ferienwohnungen_de</a:t>
            </a:r>
            <a:r>
              <a:rPr lang="en-GB" sz="1400" dirty="0"/>
              <a:t> from </a:t>
            </a:r>
            <a:r>
              <a:rPr lang="en-GB" sz="1400" u="sng" dirty="0">
                <a:hlinkClick r:id="rId6"/>
              </a:rPr>
              <a:t>Pixabay</a:t>
            </a:r>
            <a:r>
              <a:rPr lang="en-GB" sz="1400" dirty="0"/>
              <a:t> </a:t>
            </a:r>
            <a:endParaRPr lang="en-US" sz="1400" dirty="0"/>
          </a:p>
        </p:txBody>
      </p:sp>
    </p:spTree>
    <p:extLst>
      <p:ext uri="{BB962C8B-B14F-4D97-AF65-F5344CB8AC3E}">
        <p14:creationId xmlns:p14="http://schemas.microsoft.com/office/powerpoint/2010/main" val="3936233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9523-D943-7946-FA41-F0788E4B454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8BBAF6D-B8F7-E649-AB92-2FF4B87BDC22}"/>
              </a:ext>
            </a:extLst>
          </p:cNvPr>
          <p:cNvSpPr>
            <a:spLocks noGrp="1"/>
          </p:cNvSpPr>
          <p:nvPr>
            <p:ph idx="1"/>
          </p:nvPr>
        </p:nvSpPr>
        <p:spPr>
          <a:xfrm>
            <a:off x="1451578" y="2015731"/>
            <a:ext cx="10572100" cy="4426011"/>
          </a:xfrm>
        </p:spPr>
        <p:txBody>
          <a:bodyPr>
            <a:normAutofit fontScale="62500" lnSpcReduction="20000"/>
          </a:bodyPr>
          <a:lstStyle/>
          <a:p>
            <a:pPr marL="0" indent="0">
              <a:spcAft>
                <a:spcPts val="1200"/>
              </a:spcAft>
              <a:buNone/>
            </a:pPr>
            <a:r>
              <a:rPr lang="en-GB" sz="2600" dirty="0">
                <a:solidFill>
                  <a:srgbClr val="414141"/>
                </a:solidFill>
                <a:effectLst/>
                <a:ea typeface="Calibri" panose="020F0502020204030204" pitchFamily="34" charset="0"/>
                <a:cs typeface="Calibri" panose="020F0502020204030204" pitchFamily="34" charset="0"/>
              </a:rPr>
              <a:t>J. Bulley and </a:t>
            </a:r>
            <a:r>
              <a:rPr lang="en-GB" sz="2600" dirty="0" err="1">
                <a:solidFill>
                  <a:srgbClr val="414141"/>
                </a:solidFill>
                <a:effectLst/>
                <a:ea typeface="Calibri" panose="020F0502020204030204" pitchFamily="34" charset="0"/>
                <a:cs typeface="Calibri" panose="020F0502020204030204" pitchFamily="34" charset="0"/>
              </a:rPr>
              <a:t>Ö</a:t>
            </a:r>
            <a:r>
              <a:rPr lang="en-GB" sz="2600" dirty="0">
                <a:solidFill>
                  <a:srgbClr val="414141"/>
                </a:solidFill>
                <a:effectLst/>
                <a:ea typeface="Calibri" panose="020F0502020204030204" pitchFamily="34" charset="0"/>
                <a:cs typeface="Calibri" panose="020F0502020204030204" pitchFamily="34" charset="0"/>
              </a:rPr>
              <a:t>. Şahin, </a:t>
            </a:r>
            <a:r>
              <a:rPr lang="en-GB" sz="2600" i="1" dirty="0">
                <a:solidFill>
                  <a:srgbClr val="414141"/>
                </a:solidFill>
                <a:effectLst/>
                <a:ea typeface="Calibri" panose="020F0502020204030204" pitchFamily="34" charset="0"/>
                <a:cs typeface="Calibri" panose="020F0502020204030204" pitchFamily="34" charset="0"/>
              </a:rPr>
              <a:t>Practice Research – Report 1: What is Practice Research? And Report 2: How Can Practice Research be Shared?</a:t>
            </a:r>
            <a:r>
              <a:rPr lang="en-GB" sz="2600" dirty="0">
                <a:solidFill>
                  <a:srgbClr val="414141"/>
                </a:solidFill>
                <a:effectLst/>
                <a:ea typeface="Calibri" panose="020F0502020204030204" pitchFamily="34" charset="0"/>
                <a:cs typeface="Calibri" panose="020F0502020204030204" pitchFamily="34" charset="0"/>
              </a:rPr>
              <a:t> PRAG-UK, London, (2021), Available from: </a:t>
            </a:r>
            <a:r>
              <a:rPr lang="en-GB" sz="2600" dirty="0">
                <a:effectLst/>
                <a:ea typeface="Calibri" panose="020F0502020204030204" pitchFamily="34" charset="0"/>
                <a:cs typeface="Calibri" panose="020F0502020204030204" pitchFamily="34" charset="0"/>
              </a:rPr>
              <a:t>https://</a:t>
            </a:r>
            <a:r>
              <a:rPr lang="en-GB" sz="2600" dirty="0" err="1">
                <a:effectLst/>
                <a:ea typeface="Calibri" panose="020F0502020204030204" pitchFamily="34" charset="0"/>
                <a:cs typeface="Calibri" panose="020F0502020204030204" pitchFamily="34" charset="0"/>
              </a:rPr>
              <a:t>dx.doi.org</a:t>
            </a:r>
            <a:r>
              <a:rPr lang="en-GB" sz="2600" dirty="0">
                <a:effectLst/>
                <a:ea typeface="Calibri" panose="020F0502020204030204" pitchFamily="34" charset="0"/>
                <a:cs typeface="Calibri" panose="020F0502020204030204" pitchFamily="34" charset="0"/>
              </a:rPr>
              <a:t>/10.23636/1347</a:t>
            </a:r>
            <a:endParaRPr lang="en-GB" sz="2600" dirty="0">
              <a:effectLst/>
              <a:ea typeface="Calibri" panose="020F0502020204030204" pitchFamily="34" charset="0"/>
            </a:endParaRPr>
          </a:p>
          <a:p>
            <a:pPr marL="0" indent="0">
              <a:spcAft>
                <a:spcPts val="1200"/>
              </a:spcAft>
              <a:buNone/>
            </a:pPr>
            <a:r>
              <a:rPr lang="en-GB" sz="2600" dirty="0">
                <a:solidFill>
                  <a:srgbClr val="414141"/>
                </a:solidFill>
                <a:effectLst/>
                <a:ea typeface="Calibri" panose="020F0502020204030204" pitchFamily="34" charset="0"/>
                <a:cs typeface="Calibri" panose="020F0502020204030204" pitchFamily="34" charset="0"/>
              </a:rPr>
              <a:t>J. Evans, A. Vials Moore, H. Bailey, J. Basford, R. Kotarski, J. Mead </a:t>
            </a:r>
            <a:r>
              <a:rPr lang="en-GB" sz="2600" i="1" dirty="0">
                <a:solidFill>
                  <a:srgbClr val="414141"/>
                </a:solidFill>
                <a:effectLst/>
                <a:ea typeface="Calibri" panose="020F0502020204030204" pitchFamily="34" charset="0"/>
                <a:cs typeface="Calibri" panose="020F0502020204030204" pitchFamily="34" charset="0"/>
              </a:rPr>
              <a:t>Practice Research Voices (PRVOICES): Final Report and Recommendations</a:t>
            </a:r>
            <a:r>
              <a:rPr lang="en-GB" sz="2600" dirty="0">
                <a:solidFill>
                  <a:srgbClr val="414141"/>
                </a:solidFill>
                <a:effectLst/>
                <a:ea typeface="Calibri" panose="020F0502020204030204" pitchFamily="34" charset="0"/>
                <a:cs typeface="Calibri" panose="020F0502020204030204" pitchFamily="34" charset="0"/>
              </a:rPr>
              <a:t>. University of Westminster, London, (2023), Available from: </a:t>
            </a:r>
            <a:r>
              <a:rPr lang="en-GB" sz="2600" dirty="0">
                <a:effectLst/>
                <a:ea typeface="Calibri" panose="020F0502020204030204" pitchFamily="34" charset="0"/>
                <a:cs typeface="Calibri" panose="020F0502020204030204" pitchFamily="34" charset="0"/>
              </a:rPr>
              <a:t>https://doi.org/10.34737/w3803</a:t>
            </a:r>
            <a:endParaRPr lang="en-GB" sz="2600" dirty="0">
              <a:ea typeface="Calibri" panose="020F0502020204030204" pitchFamily="34" charset="0"/>
            </a:endParaRPr>
          </a:p>
          <a:p>
            <a:pPr marL="0" indent="0">
              <a:spcAft>
                <a:spcPts val="1200"/>
              </a:spcAft>
              <a:buNone/>
            </a:pPr>
            <a:r>
              <a:rPr lang="en-GB" sz="2600" dirty="0">
                <a:solidFill>
                  <a:srgbClr val="414141"/>
                </a:solidFill>
                <a:effectLst/>
                <a:ea typeface="Calibri" panose="020F0502020204030204" pitchFamily="34" charset="0"/>
                <a:cs typeface="Calibri" panose="020F0502020204030204" pitchFamily="34" charset="0"/>
              </a:rPr>
              <a:t> J. Evans, A. Vials Moore, R. Kotarski and A. Stone, Telling a story with metadata or always drink upstream from the herd: What if your metadata isn’t properly represented in the stream?, </a:t>
            </a:r>
            <a:r>
              <a:rPr lang="en-GB" sz="2600" i="1" dirty="0">
                <a:solidFill>
                  <a:srgbClr val="414141"/>
                </a:solidFill>
                <a:effectLst/>
                <a:ea typeface="Calibri" panose="020F0502020204030204" pitchFamily="34" charset="0"/>
                <a:cs typeface="Calibri" panose="020F0502020204030204" pitchFamily="34" charset="0"/>
              </a:rPr>
              <a:t>Information Services and Use</a:t>
            </a:r>
            <a:r>
              <a:rPr lang="en-GB" sz="2600" dirty="0">
                <a:solidFill>
                  <a:srgbClr val="414141"/>
                </a:solidFill>
                <a:effectLst/>
                <a:ea typeface="Calibri" panose="020F0502020204030204" pitchFamily="34" charset="0"/>
                <a:cs typeface="Calibri" panose="020F0502020204030204" pitchFamily="34" charset="0"/>
              </a:rPr>
              <a:t> 43: (3-4) (2023). Available from: https://</a:t>
            </a:r>
            <a:r>
              <a:rPr lang="en-GB" sz="2600" dirty="0" err="1">
                <a:solidFill>
                  <a:srgbClr val="414141"/>
                </a:solidFill>
                <a:effectLst/>
                <a:ea typeface="Calibri" panose="020F0502020204030204" pitchFamily="34" charset="0"/>
                <a:cs typeface="Calibri" panose="020F0502020204030204" pitchFamily="34" charset="0"/>
              </a:rPr>
              <a:t>content.iospress.com</a:t>
            </a:r>
            <a:r>
              <a:rPr lang="en-GB" sz="2600" dirty="0">
                <a:solidFill>
                  <a:srgbClr val="414141"/>
                </a:solidFill>
                <a:effectLst/>
                <a:ea typeface="Calibri" panose="020F0502020204030204" pitchFamily="34" charset="0"/>
                <a:cs typeface="Calibri" panose="020F0502020204030204" pitchFamily="34" charset="0"/>
              </a:rPr>
              <a:t>/articles/information-services-and-use/isu230208 </a:t>
            </a:r>
            <a:endParaRPr lang="en-GB" sz="2600" dirty="0">
              <a:effectLst/>
              <a:ea typeface="Calibri" panose="020F0502020204030204" pitchFamily="34" charset="0"/>
            </a:endParaRPr>
          </a:p>
          <a:p>
            <a:pPr marL="0" indent="0">
              <a:spcAft>
                <a:spcPts val="1200"/>
              </a:spcAft>
              <a:buNone/>
            </a:pPr>
            <a:r>
              <a:rPr lang="en-GB" sz="2600" dirty="0">
                <a:solidFill>
                  <a:srgbClr val="414141"/>
                </a:solidFill>
                <a:effectLst/>
                <a:ea typeface="Calibri" panose="020F0502020204030204" pitchFamily="34" charset="0"/>
                <a:cs typeface="Calibri" panose="020F0502020204030204" pitchFamily="34" charset="0"/>
              </a:rPr>
              <a:t>J. Evans, N. Watts, T. Mudd and T. Renner, From legacy to next generation: A story of collaboration to push the boundaries of the open source Haplo repository from Cayuse, </a:t>
            </a:r>
            <a:r>
              <a:rPr lang="en-GB" sz="2600" i="1" dirty="0">
                <a:solidFill>
                  <a:srgbClr val="414141"/>
                </a:solidFill>
                <a:effectLst/>
                <a:ea typeface="Calibri" panose="020F0502020204030204" pitchFamily="34" charset="0"/>
                <a:cs typeface="Calibri" panose="020F0502020204030204" pitchFamily="34" charset="0"/>
              </a:rPr>
              <a:t>Insights</a:t>
            </a:r>
            <a:r>
              <a:rPr lang="en-GB" sz="2600" dirty="0">
                <a:solidFill>
                  <a:srgbClr val="414141"/>
                </a:solidFill>
                <a:effectLst/>
                <a:ea typeface="Calibri" panose="020F0502020204030204" pitchFamily="34" charset="0"/>
                <a:cs typeface="Calibri" panose="020F0502020204030204" pitchFamily="34" charset="0"/>
              </a:rPr>
              <a:t> 35: (14) (2022). Available from: https://</a:t>
            </a:r>
            <a:r>
              <a:rPr lang="en-GB" sz="2600" dirty="0" err="1">
                <a:solidFill>
                  <a:srgbClr val="414141"/>
                </a:solidFill>
                <a:effectLst/>
                <a:ea typeface="Calibri" panose="020F0502020204030204" pitchFamily="34" charset="0"/>
                <a:cs typeface="Calibri" panose="020F0502020204030204" pitchFamily="34" charset="0"/>
              </a:rPr>
              <a:t>dx.doi.org</a:t>
            </a:r>
            <a:r>
              <a:rPr lang="en-GB" sz="2600" dirty="0">
                <a:solidFill>
                  <a:srgbClr val="414141"/>
                </a:solidFill>
                <a:effectLst/>
                <a:ea typeface="Calibri" panose="020F0502020204030204" pitchFamily="34" charset="0"/>
                <a:cs typeface="Calibri" panose="020F0502020204030204" pitchFamily="34" charset="0"/>
              </a:rPr>
              <a:t>/10.1629/uksg.582</a:t>
            </a:r>
            <a:endParaRPr lang="en-GB" sz="2600" dirty="0">
              <a:effectLst/>
              <a:ea typeface="Calibri" panose="020F0502020204030204" pitchFamily="34" charset="0"/>
            </a:endParaRPr>
          </a:p>
          <a:p>
            <a:pPr marL="0" indent="0">
              <a:spcAft>
                <a:spcPts val="1200"/>
              </a:spcAft>
              <a:buNone/>
            </a:pPr>
            <a:r>
              <a:rPr lang="en-GB" sz="2600" dirty="0">
                <a:solidFill>
                  <a:srgbClr val="414141"/>
                </a:solidFill>
                <a:effectLst/>
                <a:ea typeface="Calibri" panose="020F0502020204030204" pitchFamily="34" charset="0"/>
                <a:cs typeface="Calibri" panose="020F0502020204030204" pitchFamily="34" charset="0"/>
              </a:rPr>
              <a:t>T. Jackson, C. Knowles, S. McLaughlin, R. Kotarski, </a:t>
            </a:r>
            <a:r>
              <a:rPr lang="en-GB" sz="2600" i="1" dirty="0">
                <a:solidFill>
                  <a:srgbClr val="414141"/>
                </a:solidFill>
                <a:effectLst/>
                <a:ea typeface="Calibri" panose="020F0502020204030204" pitchFamily="34" charset="0"/>
                <a:cs typeface="Calibri" panose="020F0502020204030204" pitchFamily="34" charset="0"/>
              </a:rPr>
              <a:t>Sustaining Practice Assets for Research, Knowledge, Learning and Engagement (SPARKLE): Final Report and Recommendations</a:t>
            </a:r>
            <a:r>
              <a:rPr lang="en-GB" sz="2600" dirty="0">
                <a:solidFill>
                  <a:srgbClr val="414141"/>
                </a:solidFill>
                <a:effectLst/>
                <a:ea typeface="Calibri" panose="020F0502020204030204" pitchFamily="34" charset="0"/>
                <a:cs typeface="Calibri" panose="020F0502020204030204" pitchFamily="34" charset="0"/>
              </a:rPr>
              <a:t>, University of Leeds, Leeds, 2023. Available from: </a:t>
            </a:r>
            <a:r>
              <a:rPr lang="en-GB" sz="2600" dirty="0">
                <a:effectLst/>
                <a:ea typeface="Calibri" panose="020F0502020204030204" pitchFamily="34" charset="0"/>
                <a:cs typeface="Calibri" panose="020F0502020204030204" pitchFamily="34" charset="0"/>
              </a:rPr>
              <a:t>https://eprints.whiterose.ac.uk/203045/</a:t>
            </a:r>
            <a:endParaRPr lang="en-GB" sz="26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1955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A3D9-FD0D-7198-4007-CB466414BC89}"/>
              </a:ext>
            </a:extLst>
          </p:cNvPr>
          <p:cNvSpPr>
            <a:spLocks noGrp="1"/>
          </p:cNvSpPr>
          <p:nvPr>
            <p:ph type="title"/>
          </p:nvPr>
        </p:nvSpPr>
        <p:spPr>
          <a:xfrm>
            <a:off x="1776728" y="3757572"/>
            <a:ext cx="8643011" cy="551528"/>
          </a:xfrm>
        </p:spPr>
        <p:txBody>
          <a:bodyPr vert="horz" lIns="91440" tIns="45720" rIns="91440" bIns="0" rtlCol="0" anchor="b">
            <a:normAutofit/>
          </a:bodyPr>
          <a:lstStyle/>
          <a:p>
            <a:r>
              <a:rPr lang="en-US" sz="3600"/>
              <a:t>contact us</a:t>
            </a:r>
            <a:endParaRPr lang="en-US" sz="3600" dirty="0"/>
          </a:p>
        </p:txBody>
      </p:sp>
      <p:sp>
        <p:nvSpPr>
          <p:cNvPr id="3" name="Content Placeholder 2">
            <a:extLst>
              <a:ext uri="{FF2B5EF4-FFF2-40B4-BE49-F238E27FC236}">
                <a16:creationId xmlns:a16="http://schemas.microsoft.com/office/drawing/2014/main" id="{9841966C-FC35-F733-8388-F221A1EF4853}"/>
              </a:ext>
            </a:extLst>
          </p:cNvPr>
          <p:cNvSpPr>
            <a:spLocks noGrp="1"/>
          </p:cNvSpPr>
          <p:nvPr>
            <p:ph idx="1"/>
          </p:nvPr>
        </p:nvSpPr>
        <p:spPr>
          <a:xfrm>
            <a:off x="1817672" y="4426562"/>
            <a:ext cx="9905756" cy="1792628"/>
          </a:xfrm>
        </p:spPr>
        <p:txBody>
          <a:bodyPr vert="horz" lIns="91440" tIns="91440" rIns="91440" bIns="91440" rtlCol="0">
            <a:noAutofit/>
          </a:bodyPr>
          <a:lstStyle/>
          <a:p>
            <a:pPr marL="0" indent="0">
              <a:lnSpc>
                <a:spcPct val="110000"/>
              </a:lnSpc>
              <a:buNone/>
            </a:pPr>
            <a:r>
              <a:rPr lang="en-US" sz="1900" dirty="0"/>
              <a:t>@</a:t>
            </a:r>
            <a:r>
              <a:rPr lang="en-US" sz="1900" dirty="0" err="1"/>
              <a:t>prvoices</a:t>
            </a:r>
            <a:r>
              <a:rPr lang="en-US" sz="1900" dirty="0"/>
              <a:t> 	</a:t>
            </a:r>
          </a:p>
          <a:p>
            <a:pPr marL="0" indent="0">
              <a:lnSpc>
                <a:spcPct val="110000"/>
              </a:lnSpc>
              <a:buNone/>
            </a:pPr>
            <a:r>
              <a:rPr lang="en-US" sz="1800" dirty="0"/>
              <a:t>https://blog.westminster.ac.uk/prvoices/ </a:t>
            </a:r>
          </a:p>
          <a:p>
            <a:pPr marL="0" indent="0">
              <a:lnSpc>
                <a:spcPct val="110000"/>
              </a:lnSpc>
              <a:buNone/>
            </a:pPr>
            <a:r>
              <a:rPr lang="en-US" sz="1800" b="1" dirty="0"/>
              <a:t>Jenny Evans </a:t>
            </a:r>
            <a:r>
              <a:rPr lang="en-US" sz="1800" dirty="0"/>
              <a:t>J.Evans2@westminster.ac.uk</a:t>
            </a:r>
          </a:p>
          <a:p>
            <a:pPr marL="0" indent="0">
              <a:lnSpc>
                <a:spcPct val="110000"/>
              </a:lnSpc>
              <a:buNone/>
            </a:pPr>
            <a:r>
              <a:rPr lang="en-GB" sz="1800" b="1" dirty="0"/>
              <a:t>Adam Vials Moore </a:t>
            </a:r>
            <a:r>
              <a:rPr lang="en-GB" sz="1800" dirty="0"/>
              <a:t> </a:t>
            </a:r>
            <a:r>
              <a:rPr lang="en-GB" sz="1800" dirty="0" err="1"/>
              <a:t>adam.vialsmoore@jisc.ac.uk</a:t>
            </a:r>
            <a:endParaRPr lang="en-GB" sz="1800" b="1" dirty="0"/>
          </a:p>
        </p:txBody>
      </p:sp>
      <p:pic>
        <p:nvPicPr>
          <p:cNvPr id="49" name="Picture 48" descr="PRVoices logo">
            <a:extLst>
              <a:ext uri="{FF2B5EF4-FFF2-40B4-BE49-F238E27FC236}">
                <a16:creationId xmlns:a16="http://schemas.microsoft.com/office/drawing/2014/main" id="{6C4ABA1B-6855-2DA4-8558-912DEAD99C65}"/>
              </a:ext>
            </a:extLst>
          </p:cNvPr>
          <p:cNvPicPr>
            <a:picLocks noChangeAspect="1"/>
          </p:cNvPicPr>
          <p:nvPr/>
        </p:nvPicPr>
        <p:blipFill rotWithShape="1">
          <a:blip r:embed="rId3"/>
          <a:srcRect t="6013" r="2" b="41475"/>
          <a:stretch/>
        </p:blipFill>
        <p:spPr>
          <a:xfrm>
            <a:off x="1776727" y="899916"/>
            <a:ext cx="8648601" cy="2554677"/>
          </a:xfrm>
          <a:prstGeom prst="rect">
            <a:avLst/>
          </a:prstGeom>
        </p:spPr>
      </p:pic>
      <p:pic>
        <p:nvPicPr>
          <p:cNvPr id="4" name="Picture 3" descr="Project team organisational logos including AHRC, University of Westminster, Kings College London, the British Library, Jisc and Cayuse">
            <a:extLst>
              <a:ext uri="{FF2B5EF4-FFF2-40B4-BE49-F238E27FC236}">
                <a16:creationId xmlns:a16="http://schemas.microsoft.com/office/drawing/2014/main" id="{7DE6CBC3-BE42-1485-3B3D-64DBA72CE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824" y="4165455"/>
            <a:ext cx="3186896" cy="1792629"/>
          </a:xfrm>
          <a:prstGeom prst="rect">
            <a:avLst/>
          </a:prstGeom>
        </p:spPr>
      </p:pic>
    </p:spTree>
    <p:extLst>
      <p:ext uri="{BB962C8B-B14F-4D97-AF65-F5344CB8AC3E}">
        <p14:creationId xmlns:p14="http://schemas.microsoft.com/office/powerpoint/2010/main" val="37014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603E-D033-2C54-091A-3829E091F756}"/>
              </a:ext>
            </a:extLst>
          </p:cNvPr>
          <p:cNvSpPr>
            <a:spLocks noGrp="1"/>
          </p:cNvSpPr>
          <p:nvPr>
            <p:ph type="title"/>
          </p:nvPr>
        </p:nvSpPr>
        <p:spPr>
          <a:xfrm>
            <a:off x="725789" y="528738"/>
            <a:ext cx="10740421" cy="1006352"/>
          </a:xfrm>
        </p:spPr>
        <p:txBody>
          <a:bodyPr>
            <a:normAutofit fontScale="90000"/>
          </a:bodyPr>
          <a:lstStyle/>
          <a:p>
            <a:r>
              <a:rPr lang="en-US" dirty="0"/>
              <a:t>Current research reward and recognition systems (and the associated open standards, discoverability and open science landscape) </a:t>
            </a:r>
            <a:r>
              <a:rPr lang="en-US" dirty="0" err="1"/>
              <a:t>aSSUME</a:t>
            </a:r>
            <a:r>
              <a:rPr lang="en-US" dirty="0"/>
              <a:t>:</a:t>
            </a:r>
          </a:p>
        </p:txBody>
      </p:sp>
      <p:sp>
        <p:nvSpPr>
          <p:cNvPr id="3" name="Content Placeholder 2">
            <a:extLst>
              <a:ext uri="{FF2B5EF4-FFF2-40B4-BE49-F238E27FC236}">
                <a16:creationId xmlns:a16="http://schemas.microsoft.com/office/drawing/2014/main" id="{7CC566B6-00EA-A737-772F-9489C87EF1C8}"/>
              </a:ext>
            </a:extLst>
          </p:cNvPr>
          <p:cNvSpPr>
            <a:spLocks noGrp="1"/>
          </p:cNvSpPr>
          <p:nvPr>
            <p:ph idx="1"/>
          </p:nvPr>
        </p:nvSpPr>
        <p:spPr>
          <a:xfrm>
            <a:off x="1451579" y="1888732"/>
            <a:ext cx="10740421" cy="4313530"/>
          </a:xfrm>
        </p:spPr>
        <p:txBody>
          <a:bodyPr>
            <a:normAutofit/>
          </a:bodyPr>
          <a:lstStyle/>
          <a:p>
            <a:pPr>
              <a:buFont typeface="Wingdings" pitchFamily="2" charset="2"/>
              <a:buChar char="Ø"/>
            </a:pPr>
            <a:r>
              <a:rPr lang="en-US" dirty="0"/>
              <a:t>A single, static, (often a PDF), text-based output and underpinning data set</a:t>
            </a:r>
          </a:p>
          <a:p>
            <a:pPr>
              <a:buFont typeface="Wingdings" pitchFamily="2" charset="2"/>
              <a:buChar char="Ø"/>
            </a:pPr>
            <a:r>
              <a:rPr lang="en-US" dirty="0"/>
              <a:t>Retrospective capture of end products (e.g. journal article, book chapter, data set) </a:t>
            </a:r>
          </a:p>
          <a:p>
            <a:pPr>
              <a:buFont typeface="Wingdings" pitchFamily="2" charset="2"/>
              <a:buChar char="Ø"/>
            </a:pPr>
            <a:r>
              <a:rPr lang="en-US" dirty="0"/>
              <a:t>Repository systems often put ‘publications’ in a different place to ‘data’</a:t>
            </a:r>
          </a:p>
          <a:p>
            <a:pPr>
              <a:buFont typeface="Wingdings" pitchFamily="2" charset="2"/>
              <a:buChar char="Ø"/>
            </a:pPr>
            <a:r>
              <a:rPr lang="en-US" dirty="0"/>
              <a:t>That all outputs can (or should) be made completely open</a:t>
            </a:r>
          </a:p>
          <a:p>
            <a:pPr>
              <a:buFont typeface="Wingdings" pitchFamily="2" charset="2"/>
              <a:buChar char="Ø"/>
            </a:pPr>
            <a:r>
              <a:rPr lang="en-US" dirty="0"/>
              <a:t>Research is ‘funded’ by grants </a:t>
            </a:r>
          </a:p>
          <a:p>
            <a:pPr>
              <a:buFont typeface="Wingdings" pitchFamily="2" charset="2"/>
              <a:buChar char="Ø"/>
            </a:pPr>
            <a:r>
              <a:rPr lang="en-US" dirty="0"/>
              <a:t>Author is the primary contributor</a:t>
            </a:r>
          </a:p>
          <a:p>
            <a:pPr>
              <a:buFont typeface="Wingdings" pitchFamily="2" charset="2"/>
              <a:buChar char="Ø"/>
            </a:pPr>
            <a:r>
              <a:rPr lang="en-US" dirty="0"/>
              <a:t>Publication via (primarily journal articles) to benefit from discoverability and interoperability</a:t>
            </a:r>
          </a:p>
          <a:p>
            <a:pPr>
              <a:buFont typeface="Wingdings" pitchFamily="2" charset="2"/>
              <a:buChar char="Ø"/>
            </a:pPr>
            <a:r>
              <a:rPr lang="en-US" dirty="0"/>
              <a:t>‘Non-traditional’ outputs (NTROs) are an add on (OTHER) with a focus is on format (sound, image, video)</a:t>
            </a:r>
          </a:p>
        </p:txBody>
      </p:sp>
    </p:spTree>
    <p:extLst>
      <p:ext uri="{BB962C8B-B14F-4D97-AF65-F5344CB8AC3E}">
        <p14:creationId xmlns:p14="http://schemas.microsoft.com/office/powerpoint/2010/main" val="25259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953D-0467-DAD7-79B6-298283C26FD8}"/>
              </a:ext>
            </a:extLst>
          </p:cNvPr>
          <p:cNvSpPr>
            <a:spLocks noGrp="1"/>
          </p:cNvSpPr>
          <p:nvPr>
            <p:ph type="title"/>
          </p:nvPr>
        </p:nvSpPr>
        <p:spPr/>
        <p:txBody>
          <a:bodyPr>
            <a:noAutofit/>
          </a:bodyPr>
          <a:lstStyle/>
          <a:p>
            <a:r>
              <a:rPr lang="en-US" sz="3200" dirty="0"/>
              <a:t>Features of ‘non-traditional’ research outputs?</a:t>
            </a:r>
          </a:p>
        </p:txBody>
      </p:sp>
      <p:sp>
        <p:nvSpPr>
          <p:cNvPr id="3" name="Content Placeholder 2">
            <a:extLst>
              <a:ext uri="{FF2B5EF4-FFF2-40B4-BE49-F238E27FC236}">
                <a16:creationId xmlns:a16="http://schemas.microsoft.com/office/drawing/2014/main" id="{3AAFFAA4-B7E6-9FC5-EBAE-07AA0616B51B}"/>
              </a:ext>
            </a:extLst>
          </p:cNvPr>
          <p:cNvSpPr>
            <a:spLocks noGrp="1"/>
          </p:cNvSpPr>
          <p:nvPr>
            <p:ph idx="1"/>
          </p:nvPr>
        </p:nvSpPr>
        <p:spPr>
          <a:xfrm>
            <a:off x="6096000" y="466234"/>
            <a:ext cx="6012470" cy="4658826"/>
          </a:xfrm>
        </p:spPr>
        <p:txBody>
          <a:bodyPr>
            <a:noAutofit/>
          </a:bodyPr>
          <a:lstStyle/>
          <a:p>
            <a:pPr>
              <a:buFont typeface="Wingdings" pitchFamily="2" charset="2"/>
              <a:buChar char="Ø"/>
            </a:pPr>
            <a:r>
              <a:rPr lang="en-GB" sz="1800" dirty="0"/>
              <a:t>Often (not always) non-text </a:t>
            </a:r>
          </a:p>
          <a:p>
            <a:pPr>
              <a:buFont typeface="Wingdings" pitchFamily="2" charset="2"/>
              <a:buChar char="Ø"/>
            </a:pPr>
            <a:r>
              <a:rPr lang="en-GB" sz="1800" dirty="0"/>
              <a:t>Time based and/or change over time</a:t>
            </a:r>
          </a:p>
          <a:p>
            <a:pPr>
              <a:buFont typeface="Wingdings" pitchFamily="2" charset="2"/>
              <a:buChar char="Ø"/>
            </a:pPr>
            <a:r>
              <a:rPr lang="en-GB" sz="1800" dirty="0"/>
              <a:t>Can include multiple files (of different formats) which are closed and/or open</a:t>
            </a:r>
          </a:p>
          <a:p>
            <a:pPr>
              <a:buFont typeface="Wingdings" pitchFamily="2" charset="2"/>
              <a:buChar char="Ø"/>
            </a:pPr>
            <a:r>
              <a:rPr lang="en-GB" sz="1800" dirty="0"/>
              <a:t>Representation of performance or other live event (remediation)</a:t>
            </a:r>
          </a:p>
          <a:p>
            <a:pPr>
              <a:buFont typeface="Wingdings" pitchFamily="2" charset="2"/>
              <a:buChar char="Ø"/>
            </a:pPr>
            <a:r>
              <a:rPr lang="en-US" sz="1800" dirty="0"/>
              <a:t>Research element can be embodied in the work or needs evidencing by a narrative</a:t>
            </a:r>
          </a:p>
          <a:p>
            <a:pPr>
              <a:buFont typeface="Wingdings" pitchFamily="2" charset="2"/>
              <a:buChar char="Ø"/>
            </a:pPr>
            <a:r>
              <a:rPr lang="en-US" sz="1800" dirty="0"/>
              <a:t>Process as significant as product</a:t>
            </a:r>
          </a:p>
          <a:p>
            <a:pPr>
              <a:buFont typeface="Wingdings" pitchFamily="2" charset="2"/>
              <a:buChar char="Ø"/>
            </a:pPr>
            <a:r>
              <a:rPr lang="en-US" sz="1800" dirty="0"/>
              <a:t>Can be linear or non-linear</a:t>
            </a:r>
          </a:p>
          <a:p>
            <a:pPr>
              <a:buFont typeface="Wingdings" pitchFamily="2" charset="2"/>
              <a:buChar char="Ø"/>
            </a:pPr>
            <a:r>
              <a:rPr lang="en-US" sz="1800" dirty="0"/>
              <a:t>Context matters</a:t>
            </a:r>
          </a:p>
          <a:p>
            <a:pPr>
              <a:buFont typeface="Wingdings" pitchFamily="2" charset="2"/>
              <a:buChar char="Ø"/>
            </a:pPr>
            <a:r>
              <a:rPr lang="en-US" sz="1800" dirty="0"/>
              <a:t>Often involve a range of contributors that deserve acknowledgement and recognition</a:t>
            </a:r>
          </a:p>
        </p:txBody>
      </p:sp>
      <p:sp>
        <p:nvSpPr>
          <p:cNvPr id="4" name="Text Placeholder 3">
            <a:extLst>
              <a:ext uri="{FF2B5EF4-FFF2-40B4-BE49-F238E27FC236}">
                <a16:creationId xmlns:a16="http://schemas.microsoft.com/office/drawing/2014/main" id="{F1586CAE-EDB4-472D-8767-7D45D25743B2}"/>
              </a:ext>
            </a:extLst>
          </p:cNvPr>
          <p:cNvSpPr>
            <a:spLocks noGrp="1"/>
          </p:cNvSpPr>
          <p:nvPr>
            <p:ph type="body" sz="half" idx="2"/>
          </p:nvPr>
        </p:nvSpPr>
        <p:spPr>
          <a:xfrm>
            <a:off x="1444671" y="3205491"/>
            <a:ext cx="4170317" cy="2247117"/>
          </a:xfrm>
        </p:spPr>
        <p:txBody>
          <a:bodyPr>
            <a:normAutofit lnSpcReduction="10000"/>
          </a:bodyPr>
          <a:lstStyle/>
          <a:p>
            <a:r>
              <a:rPr lang="en-GB" sz="2000" b="0" i="0" u="none" strike="noStrike" dirty="0">
                <a:solidFill>
                  <a:srgbClr val="404346"/>
                </a:solidFill>
                <a:effectLst/>
              </a:rPr>
              <a:t>“…some research outputs do not take the form of published books, book chapters, journal articles or conference publications. These are referred to as non-traditional research outputs.”</a:t>
            </a:r>
            <a:endParaRPr lang="en-US" sz="2000" dirty="0"/>
          </a:p>
        </p:txBody>
      </p:sp>
      <p:sp>
        <p:nvSpPr>
          <p:cNvPr id="5" name="TextBox 4">
            <a:extLst>
              <a:ext uri="{FF2B5EF4-FFF2-40B4-BE49-F238E27FC236}">
                <a16:creationId xmlns:a16="http://schemas.microsoft.com/office/drawing/2014/main" id="{9644116F-1ECF-E32E-9994-E08DDC634C09}"/>
              </a:ext>
            </a:extLst>
          </p:cNvPr>
          <p:cNvSpPr txBox="1"/>
          <p:nvPr/>
        </p:nvSpPr>
        <p:spPr>
          <a:xfrm>
            <a:off x="233362" y="5751250"/>
            <a:ext cx="11096625" cy="307777"/>
          </a:xfrm>
          <a:prstGeom prst="rect">
            <a:avLst/>
          </a:prstGeom>
          <a:noFill/>
        </p:spPr>
        <p:txBody>
          <a:bodyPr wrap="square" rtlCol="0">
            <a:spAutoFit/>
          </a:bodyPr>
          <a:lstStyle/>
          <a:p>
            <a:r>
              <a:rPr lang="cs-CZ" sz="1400" dirty="0">
                <a:solidFill>
                  <a:srgbClr val="404346"/>
                </a:solidFill>
              </a:rPr>
              <a:t>https://</a:t>
            </a:r>
            <a:r>
              <a:rPr lang="cs-CZ" sz="1400" dirty="0" err="1">
                <a:solidFill>
                  <a:srgbClr val="404346"/>
                </a:solidFill>
              </a:rPr>
              <a:t>dataportal.arc.gov.au</a:t>
            </a:r>
            <a:r>
              <a:rPr lang="cs-CZ" sz="1400" dirty="0">
                <a:solidFill>
                  <a:srgbClr val="404346"/>
                </a:solidFill>
              </a:rPr>
              <a:t>/</a:t>
            </a:r>
            <a:r>
              <a:rPr lang="cs-CZ" sz="1400" dirty="0" err="1">
                <a:solidFill>
                  <a:srgbClr val="404346"/>
                </a:solidFill>
              </a:rPr>
              <a:t>era</a:t>
            </a:r>
            <a:r>
              <a:rPr lang="cs-CZ" sz="1400" dirty="0">
                <a:solidFill>
                  <a:srgbClr val="404346"/>
                </a:solidFill>
              </a:rPr>
              <a:t>/</a:t>
            </a:r>
            <a:r>
              <a:rPr lang="cs-CZ" sz="1400" dirty="0" err="1">
                <a:solidFill>
                  <a:srgbClr val="404346"/>
                </a:solidFill>
              </a:rPr>
              <a:t>nationalreport</a:t>
            </a:r>
            <a:r>
              <a:rPr lang="cs-CZ" sz="1400" dirty="0">
                <a:solidFill>
                  <a:srgbClr val="404346"/>
                </a:solidFill>
              </a:rPr>
              <a:t>/2018/</a:t>
            </a:r>
            <a:r>
              <a:rPr lang="cs-CZ" sz="1400" dirty="0" err="1">
                <a:solidFill>
                  <a:srgbClr val="404346"/>
                </a:solidFill>
              </a:rPr>
              <a:t>pages</a:t>
            </a:r>
            <a:r>
              <a:rPr lang="cs-CZ" sz="1400" dirty="0">
                <a:solidFill>
                  <a:srgbClr val="404346"/>
                </a:solidFill>
              </a:rPr>
              <a:t>/section1/non-</a:t>
            </a:r>
            <a:r>
              <a:rPr lang="cs-CZ" sz="1400" dirty="0" err="1">
                <a:solidFill>
                  <a:srgbClr val="404346"/>
                </a:solidFill>
              </a:rPr>
              <a:t>traditional</a:t>
            </a:r>
            <a:r>
              <a:rPr lang="cs-CZ" sz="1400" dirty="0">
                <a:solidFill>
                  <a:srgbClr val="404346"/>
                </a:solidFill>
              </a:rPr>
              <a:t>-</a:t>
            </a:r>
            <a:r>
              <a:rPr lang="cs-CZ" sz="1400" dirty="0" err="1">
                <a:solidFill>
                  <a:srgbClr val="404346"/>
                </a:solidFill>
              </a:rPr>
              <a:t>research-outputs-ntros</a:t>
            </a:r>
            <a:r>
              <a:rPr lang="cs-CZ" sz="1400" dirty="0">
                <a:solidFill>
                  <a:srgbClr val="404346"/>
                </a:solidFill>
              </a:rPr>
              <a:t>/</a:t>
            </a:r>
          </a:p>
        </p:txBody>
      </p:sp>
    </p:spTree>
    <p:extLst>
      <p:ext uri="{BB962C8B-B14F-4D97-AF65-F5344CB8AC3E}">
        <p14:creationId xmlns:p14="http://schemas.microsoft.com/office/powerpoint/2010/main" val="47617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87D2-149D-9D45-22E4-2721AA8C5D7A}"/>
              </a:ext>
            </a:extLst>
          </p:cNvPr>
          <p:cNvSpPr>
            <a:spLocks noGrp="1"/>
          </p:cNvSpPr>
          <p:nvPr>
            <p:ph type="title"/>
          </p:nvPr>
        </p:nvSpPr>
        <p:spPr/>
        <p:txBody>
          <a:bodyPr anchor="ctr">
            <a:normAutofit/>
          </a:bodyPr>
          <a:lstStyle/>
          <a:p>
            <a:r>
              <a:rPr lang="en-US" sz="3200" dirty="0"/>
              <a:t>Practice research: </a:t>
            </a:r>
            <a:br>
              <a:rPr lang="en-US" sz="3200" dirty="0"/>
            </a:br>
            <a:r>
              <a:rPr lang="en-US" sz="3200" dirty="0"/>
              <a:t>some definitions</a:t>
            </a:r>
          </a:p>
        </p:txBody>
      </p:sp>
      <p:sp>
        <p:nvSpPr>
          <p:cNvPr id="4" name="Google Shape;110;p4">
            <a:extLst>
              <a:ext uri="{FF2B5EF4-FFF2-40B4-BE49-F238E27FC236}">
                <a16:creationId xmlns:a16="http://schemas.microsoft.com/office/drawing/2014/main" id="{C235B10F-6641-D0C5-8BB0-4E1A71D8CF14}"/>
              </a:ext>
            </a:extLst>
          </p:cNvPr>
          <p:cNvSpPr txBox="1">
            <a:spLocks noGrp="1"/>
          </p:cNvSpPr>
          <p:nvPr>
            <p:ph idx="1"/>
          </p:nvPr>
        </p:nvSpPr>
        <p:spPr>
          <a:xfrm>
            <a:off x="5043713" y="798973"/>
            <a:ext cx="7063515" cy="5473239"/>
          </a:xfrm>
          <a:prstGeom prst="rect">
            <a:avLst/>
          </a:prstGeom>
        </p:spPr>
        <p:txBody>
          <a:bodyPr spcFirstLastPara="1" lIns="91425" tIns="45700" rIns="91425" bIns="45700" anchor="ctr" anchorCtr="0">
            <a:normAutofit/>
          </a:bodyPr>
          <a:lstStyle/>
          <a:p>
            <a:pPr marL="0" lvl="0" indent="0" rtl="0">
              <a:lnSpc>
                <a:spcPct val="110000"/>
              </a:lnSpc>
              <a:spcBef>
                <a:spcPts val="1000"/>
              </a:spcBef>
              <a:spcAft>
                <a:spcPts val="0"/>
              </a:spcAft>
              <a:buClr>
                <a:schemeClr val="dk1"/>
              </a:buClr>
              <a:buSzPct val="100000"/>
              <a:buNone/>
            </a:pPr>
            <a:r>
              <a:rPr lang="en-US" sz="1800" b="1" dirty="0">
                <a:ea typeface="Corbel"/>
                <a:cs typeface="Corbel"/>
                <a:sym typeface="Corbel"/>
              </a:rPr>
              <a:t>Practice research</a:t>
            </a:r>
          </a:p>
          <a:p>
            <a:pPr marL="0" lvl="0" indent="0" rtl="0">
              <a:lnSpc>
                <a:spcPct val="110000"/>
              </a:lnSpc>
              <a:spcBef>
                <a:spcPts val="1000"/>
              </a:spcBef>
              <a:spcAft>
                <a:spcPts val="0"/>
              </a:spcAft>
              <a:buClr>
                <a:schemeClr val="dk1"/>
              </a:buClr>
              <a:buSzPct val="100000"/>
              <a:buNone/>
            </a:pPr>
            <a:r>
              <a:rPr lang="en-US" sz="1800" dirty="0">
                <a:ea typeface="Corbel"/>
                <a:cs typeface="Corbel"/>
                <a:sym typeface="Corbel"/>
              </a:rPr>
              <a:t>“An umbrella term that describes all manners of research where practice is the significant method of research conveyed in a research output. This includes numerous discipline-specific formulations of practice research, which have distinct and unique balances of practice, research narrative and complementary methods within their projects.”</a:t>
            </a:r>
          </a:p>
          <a:p>
            <a:pPr marL="0" lvl="0" indent="0" rtl="0">
              <a:lnSpc>
                <a:spcPct val="110000"/>
              </a:lnSpc>
              <a:spcBef>
                <a:spcPts val="1000"/>
              </a:spcBef>
              <a:spcAft>
                <a:spcPts val="0"/>
              </a:spcAft>
              <a:buClr>
                <a:schemeClr val="dk1"/>
              </a:buClr>
              <a:buSzPct val="100000"/>
              <a:buNone/>
            </a:pPr>
            <a:r>
              <a:rPr lang="en-US" sz="1800" b="1" dirty="0">
                <a:ea typeface="Corbel"/>
                <a:cs typeface="Corbel"/>
                <a:sym typeface="Corbel"/>
              </a:rPr>
              <a:t>Research narrative</a:t>
            </a:r>
          </a:p>
          <a:p>
            <a:pPr marL="0" lvl="0" indent="0" rtl="0">
              <a:lnSpc>
                <a:spcPct val="110000"/>
              </a:lnSpc>
              <a:spcBef>
                <a:spcPts val="1000"/>
              </a:spcBef>
              <a:spcAft>
                <a:spcPts val="0"/>
              </a:spcAft>
              <a:buClr>
                <a:schemeClr val="dk1"/>
              </a:buClr>
              <a:buSzPct val="100000"/>
              <a:buNone/>
            </a:pPr>
            <a:r>
              <a:rPr lang="en-US" sz="1800" dirty="0">
                <a:ea typeface="Corbel"/>
                <a:cs typeface="Corbel"/>
                <a:sym typeface="Corbel"/>
              </a:rPr>
              <a:t>“In a practice research output, a research narrative may be conjoined with, or embodied in, practice. A research narrative articulates the research enquiry that emerges in practice.”</a:t>
            </a:r>
          </a:p>
          <a:p>
            <a:pPr marL="0" lvl="0" indent="0" rtl="0">
              <a:lnSpc>
                <a:spcPct val="110000"/>
              </a:lnSpc>
              <a:spcBef>
                <a:spcPts val="1000"/>
              </a:spcBef>
              <a:spcAft>
                <a:spcPts val="0"/>
              </a:spcAft>
              <a:buClr>
                <a:schemeClr val="dk1"/>
              </a:buClr>
              <a:buSzPct val="100000"/>
              <a:buNone/>
            </a:pPr>
            <a:endParaRPr lang="en-US" sz="1800" dirty="0">
              <a:ea typeface="Corbel"/>
              <a:cs typeface="Corbel"/>
              <a:sym typeface="Corbel"/>
            </a:endParaRPr>
          </a:p>
          <a:p>
            <a:pPr marL="0" lvl="0" indent="0" rtl="0">
              <a:lnSpc>
                <a:spcPct val="110000"/>
              </a:lnSpc>
              <a:spcBef>
                <a:spcPts val="1000"/>
              </a:spcBef>
              <a:spcAft>
                <a:spcPts val="0"/>
              </a:spcAft>
              <a:buClr>
                <a:schemeClr val="dk1"/>
              </a:buClr>
              <a:buSzPct val="100000"/>
              <a:buNone/>
            </a:pPr>
            <a:endParaRPr lang="en-US" sz="1400" dirty="0">
              <a:ea typeface="Corbel"/>
              <a:cs typeface="Corbel"/>
              <a:sym typeface="Corbel"/>
            </a:endParaRPr>
          </a:p>
        </p:txBody>
      </p:sp>
      <p:sp>
        <p:nvSpPr>
          <p:cNvPr id="3" name="TextBox 2">
            <a:extLst>
              <a:ext uri="{FF2B5EF4-FFF2-40B4-BE49-F238E27FC236}">
                <a16:creationId xmlns:a16="http://schemas.microsoft.com/office/drawing/2014/main" id="{4B8F254C-63A0-06A8-47D6-1988D439C970}"/>
              </a:ext>
            </a:extLst>
          </p:cNvPr>
          <p:cNvSpPr txBox="1"/>
          <p:nvPr/>
        </p:nvSpPr>
        <p:spPr>
          <a:xfrm>
            <a:off x="927100" y="5473700"/>
            <a:ext cx="10972800" cy="911019"/>
          </a:xfrm>
          <a:prstGeom prst="rect">
            <a:avLst/>
          </a:prstGeom>
          <a:noFill/>
        </p:spPr>
        <p:txBody>
          <a:bodyPr wrap="square" rtlCol="0">
            <a:spAutoFit/>
          </a:bodyPr>
          <a:lstStyle/>
          <a:p>
            <a:pPr marL="0" lvl="0" indent="0" rtl="0">
              <a:lnSpc>
                <a:spcPct val="110000"/>
              </a:lnSpc>
              <a:spcBef>
                <a:spcPts val="1000"/>
              </a:spcBef>
              <a:spcAft>
                <a:spcPts val="0"/>
              </a:spcAft>
              <a:buClr>
                <a:schemeClr val="dk1"/>
              </a:buClr>
              <a:buSzPct val="100000"/>
              <a:buNone/>
            </a:pPr>
            <a:endParaRPr lang="en-US" sz="1800" dirty="0">
              <a:ea typeface="Corbel"/>
              <a:cs typeface="Corbel"/>
              <a:sym typeface="Corbel"/>
            </a:endParaRPr>
          </a:p>
          <a:p>
            <a:pPr marL="0" lvl="0" indent="0" rtl="0">
              <a:lnSpc>
                <a:spcPct val="110000"/>
              </a:lnSpc>
              <a:spcBef>
                <a:spcPts val="0"/>
              </a:spcBef>
              <a:spcAft>
                <a:spcPts val="0"/>
              </a:spcAft>
              <a:buClr>
                <a:schemeClr val="dk1"/>
              </a:buClr>
              <a:buSzPct val="84210"/>
              <a:buNone/>
            </a:pPr>
            <a:r>
              <a:rPr lang="en-US" sz="1400" dirty="0">
                <a:ea typeface="Corbel"/>
                <a:cs typeface="Corbel"/>
                <a:sym typeface="Corbel"/>
              </a:rPr>
              <a:t>Bulley, James and Şahin, </a:t>
            </a:r>
            <a:r>
              <a:rPr lang="en-US" sz="1400" dirty="0" err="1">
                <a:ea typeface="Corbel"/>
                <a:cs typeface="Corbel"/>
                <a:sym typeface="Corbel"/>
              </a:rPr>
              <a:t>Özden</a:t>
            </a:r>
            <a:r>
              <a:rPr lang="en-US" sz="1400" dirty="0">
                <a:ea typeface="Corbel"/>
                <a:cs typeface="Corbel"/>
                <a:sym typeface="Corbel"/>
              </a:rPr>
              <a:t>. </a:t>
            </a:r>
            <a:r>
              <a:rPr lang="en-US" sz="1400" i="1" dirty="0">
                <a:ea typeface="Corbel"/>
                <a:cs typeface="Corbel"/>
                <a:sym typeface="Corbel"/>
              </a:rPr>
              <a:t>Practice Research - Report 1: What is practice research?</a:t>
            </a:r>
            <a:r>
              <a:rPr lang="en-US" sz="1400" dirty="0">
                <a:ea typeface="Corbel"/>
                <a:cs typeface="Corbel"/>
                <a:sym typeface="Corbel"/>
              </a:rPr>
              <a:t> P1. London: PRAG-UK, 2021. https://</a:t>
            </a:r>
            <a:r>
              <a:rPr lang="en-US" sz="1400" dirty="0" err="1">
                <a:ea typeface="Corbel"/>
                <a:cs typeface="Corbel"/>
                <a:sym typeface="Corbel"/>
              </a:rPr>
              <a:t>doi.org</a:t>
            </a:r>
            <a:r>
              <a:rPr lang="en-US" sz="1400" dirty="0">
                <a:ea typeface="Corbel"/>
                <a:cs typeface="Corbel"/>
                <a:sym typeface="Corbel"/>
              </a:rPr>
              <a:t>/10.23636/1347. </a:t>
            </a:r>
          </a:p>
          <a:p>
            <a:endParaRPr lang="en-US" dirty="0"/>
          </a:p>
        </p:txBody>
      </p:sp>
    </p:spTree>
    <p:extLst>
      <p:ext uri="{BB962C8B-B14F-4D97-AF65-F5344CB8AC3E}">
        <p14:creationId xmlns:p14="http://schemas.microsoft.com/office/powerpoint/2010/main" val="196494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shot of the Westminster repository portfolio">
            <a:extLst>
              <a:ext uri="{FF2B5EF4-FFF2-40B4-BE49-F238E27FC236}">
                <a16:creationId xmlns:a16="http://schemas.microsoft.com/office/drawing/2014/main" id="{E7F207AE-3F44-C69F-3813-7C963FD05429}"/>
              </a:ext>
            </a:extLst>
          </p:cNvPr>
          <p:cNvPicPr>
            <a:picLocks noChangeAspect="1"/>
          </p:cNvPicPr>
          <p:nvPr/>
        </p:nvPicPr>
        <p:blipFill>
          <a:blip r:embed="rId3"/>
          <a:stretch>
            <a:fillRect/>
          </a:stretch>
        </p:blipFill>
        <p:spPr>
          <a:xfrm>
            <a:off x="8876381" y="2305923"/>
            <a:ext cx="3114141" cy="3295388"/>
          </a:xfrm>
          <a:prstGeom prst="rect">
            <a:avLst/>
          </a:prstGeom>
        </p:spPr>
      </p:pic>
      <p:sp>
        <p:nvSpPr>
          <p:cNvPr id="4" name="Title 3">
            <a:extLst>
              <a:ext uri="{FF2B5EF4-FFF2-40B4-BE49-F238E27FC236}">
                <a16:creationId xmlns:a16="http://schemas.microsoft.com/office/drawing/2014/main" id="{CB40FF25-ECDF-AD49-C254-0FE2096DA44A}"/>
              </a:ext>
            </a:extLst>
          </p:cNvPr>
          <p:cNvSpPr>
            <a:spLocks noGrp="1"/>
          </p:cNvSpPr>
          <p:nvPr>
            <p:ph type="title"/>
          </p:nvPr>
        </p:nvSpPr>
        <p:spPr/>
        <p:txBody>
          <a:bodyPr/>
          <a:lstStyle/>
          <a:p>
            <a:r>
              <a:rPr lang="en-US" dirty="0"/>
              <a:t>Building the foundations for pr voices</a:t>
            </a:r>
          </a:p>
        </p:txBody>
      </p:sp>
      <p:sp>
        <p:nvSpPr>
          <p:cNvPr id="5" name="Content Placeholder 4">
            <a:extLst>
              <a:ext uri="{FF2B5EF4-FFF2-40B4-BE49-F238E27FC236}">
                <a16:creationId xmlns:a16="http://schemas.microsoft.com/office/drawing/2014/main" id="{3AF0CA09-B17C-5FE0-377F-2520EA407157}"/>
              </a:ext>
            </a:extLst>
          </p:cNvPr>
          <p:cNvSpPr>
            <a:spLocks noGrp="1"/>
          </p:cNvSpPr>
          <p:nvPr>
            <p:ph idx="1"/>
          </p:nvPr>
        </p:nvSpPr>
        <p:spPr>
          <a:xfrm>
            <a:off x="305818" y="1853754"/>
            <a:ext cx="8803037" cy="4396411"/>
          </a:xfrm>
        </p:spPr>
        <p:txBody>
          <a:bodyPr>
            <a:normAutofit/>
          </a:bodyPr>
          <a:lstStyle/>
          <a:p>
            <a:pPr marL="0" indent="0">
              <a:buNone/>
            </a:pPr>
            <a:r>
              <a:rPr lang="en-US" dirty="0"/>
              <a:t>Development of the Haplo (Cayuse) repository at Westminster (one repository for all outputs) - </a:t>
            </a:r>
            <a:r>
              <a:rPr lang="en-US" b="1" dirty="0"/>
              <a:t>built co-design with our art and design and architecture practice research community</a:t>
            </a:r>
            <a:r>
              <a:rPr lang="en-US" dirty="0"/>
              <a:t> </a:t>
            </a:r>
            <a:r>
              <a:rPr lang="en-US" dirty="0">
                <a:hlinkClick r:id="rId4"/>
              </a:rPr>
              <a:t>https://doi.org/10.1629/uksg.582</a:t>
            </a:r>
            <a:r>
              <a:rPr lang="en-US" dirty="0"/>
              <a:t> </a:t>
            </a:r>
          </a:p>
          <a:p>
            <a:pPr marL="0" indent="0">
              <a:buNone/>
            </a:pPr>
            <a:endParaRPr lang="en-US" sz="800" dirty="0"/>
          </a:p>
          <a:p>
            <a:pPr marL="0" indent="0">
              <a:buNone/>
            </a:pPr>
            <a:r>
              <a:rPr lang="en-US" dirty="0"/>
              <a:t>Worked with </a:t>
            </a:r>
            <a:r>
              <a:rPr lang="en-US" dirty="0" err="1"/>
              <a:t>Jisc</a:t>
            </a:r>
            <a:r>
              <a:rPr lang="en-US" dirty="0"/>
              <a:t> (and then the British Library) to raise awareness that practice research outputs were not adequately reflected in the open standards landscape</a:t>
            </a:r>
          </a:p>
          <a:p>
            <a:pPr marL="457200" lvl="1" indent="0">
              <a:buNone/>
            </a:pPr>
            <a:r>
              <a:rPr lang="en-US" dirty="0"/>
              <a:t>FORCE11 2022 	</a:t>
            </a:r>
            <a:r>
              <a:rPr lang="en-US" dirty="0">
                <a:hlinkClick r:id="rId5"/>
              </a:rPr>
              <a:t>https://doi.org/10.5281/zenodo.5767094</a:t>
            </a:r>
            <a:endParaRPr lang="en-US" dirty="0"/>
          </a:p>
          <a:p>
            <a:pPr marL="457200" lvl="1" indent="0">
              <a:buNone/>
            </a:pPr>
            <a:r>
              <a:rPr lang="en-US" dirty="0"/>
              <a:t>NISO Plus 2022	</a:t>
            </a:r>
            <a:r>
              <a:rPr lang="en-GB" b="0" i="0" u="none" strike="noStrike" dirty="0">
                <a:solidFill>
                  <a:srgbClr val="33312D"/>
                </a:solidFill>
                <a:effectLst/>
                <a:latin typeface="KarlaRegular"/>
                <a:hlinkClick r:id="rId6"/>
              </a:rPr>
              <a:t>https://doi.org/10.34737/vv0z9</a:t>
            </a:r>
            <a:r>
              <a:rPr lang="en-GB" b="0" i="0" u="none" strike="noStrike" dirty="0">
                <a:solidFill>
                  <a:srgbClr val="33312D"/>
                </a:solidFill>
                <a:effectLst/>
                <a:latin typeface="KarlaRegular"/>
              </a:rPr>
              <a:t> </a:t>
            </a:r>
            <a:endParaRPr lang="en-US" dirty="0"/>
          </a:p>
          <a:p>
            <a:pPr marL="0" indent="0">
              <a:buNone/>
            </a:pPr>
            <a:endParaRPr lang="en-US" sz="800" b="1" dirty="0"/>
          </a:p>
          <a:p>
            <a:pPr marL="0" indent="0">
              <a:buNone/>
            </a:pPr>
            <a:r>
              <a:rPr lang="en-US" b="1" dirty="0"/>
              <a:t>PRAG-UK reports published</a:t>
            </a:r>
            <a:r>
              <a:rPr lang="en-US" dirty="0"/>
              <a:t> – included definitions of practice research and research narrative and made recommendations </a:t>
            </a:r>
            <a:r>
              <a:rPr lang="en-US" dirty="0">
                <a:hlinkClick r:id="rId7"/>
              </a:rPr>
              <a:t>https://doi.org/10.23636/1347</a:t>
            </a:r>
            <a:r>
              <a:rPr lang="en-US" dirty="0"/>
              <a:t> </a:t>
            </a:r>
          </a:p>
        </p:txBody>
      </p:sp>
    </p:spTree>
    <p:extLst>
      <p:ext uri="{BB962C8B-B14F-4D97-AF65-F5344CB8AC3E}">
        <p14:creationId xmlns:p14="http://schemas.microsoft.com/office/powerpoint/2010/main" val="119522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9176-5FA3-933B-7A33-F53C8AB0DC06}"/>
              </a:ext>
            </a:extLst>
          </p:cNvPr>
          <p:cNvSpPr>
            <a:spLocks noGrp="1"/>
          </p:cNvSpPr>
          <p:nvPr>
            <p:ph type="title"/>
          </p:nvPr>
        </p:nvSpPr>
        <p:spPr/>
        <p:txBody>
          <a:bodyPr>
            <a:normAutofit/>
          </a:bodyPr>
          <a:lstStyle/>
          <a:p>
            <a:r>
              <a:rPr lang="en-US" dirty="0"/>
              <a:t>Practice research voices (PR VOICES)</a:t>
            </a:r>
            <a:endParaRPr lang="en-US" dirty="0">
              <a:solidFill>
                <a:srgbClr val="FF0000"/>
              </a:solidFill>
            </a:endParaRPr>
          </a:p>
        </p:txBody>
      </p:sp>
      <p:sp>
        <p:nvSpPr>
          <p:cNvPr id="3" name="Content Placeholder 2">
            <a:extLst>
              <a:ext uri="{FF2B5EF4-FFF2-40B4-BE49-F238E27FC236}">
                <a16:creationId xmlns:a16="http://schemas.microsoft.com/office/drawing/2014/main" id="{EC2E8129-77BD-C49C-DADC-E491D581519E}"/>
              </a:ext>
            </a:extLst>
          </p:cNvPr>
          <p:cNvSpPr>
            <a:spLocks noGrp="1"/>
          </p:cNvSpPr>
          <p:nvPr>
            <p:ph idx="1"/>
          </p:nvPr>
        </p:nvSpPr>
        <p:spPr>
          <a:xfrm>
            <a:off x="1451579" y="2015732"/>
            <a:ext cx="5594680" cy="4037749"/>
          </a:xfrm>
        </p:spPr>
        <p:txBody>
          <a:bodyPr>
            <a:normAutofit fontScale="85000" lnSpcReduction="20000"/>
          </a:bodyPr>
          <a:lstStyle/>
          <a:p>
            <a:pPr>
              <a:lnSpc>
                <a:spcPct val="114000"/>
              </a:lnSpc>
              <a:buFont typeface="Wingdings" pitchFamily="2" charset="2"/>
              <a:buChar char="Ø"/>
            </a:pPr>
            <a:r>
              <a:rPr lang="en-GB" b="1" dirty="0">
                <a:cs typeface="Arial" panose="020B0604020202020204" pitchFamily="34" charset="0"/>
              </a:rPr>
              <a:t> Scoping a national practice research repository</a:t>
            </a:r>
            <a:r>
              <a:rPr lang="en-GB" dirty="0">
                <a:cs typeface="Arial" panose="020B0604020202020204" pitchFamily="34" charset="0"/>
              </a:rPr>
              <a:t> </a:t>
            </a:r>
            <a:r>
              <a:rPr lang="en-GB" b="1" dirty="0">
                <a:cs typeface="Arial" panose="020B0604020202020204" pitchFamily="34" charset="0"/>
              </a:rPr>
              <a:t>using</a:t>
            </a:r>
            <a:r>
              <a:rPr lang="en-GB" dirty="0">
                <a:cs typeface="Arial" panose="020B0604020202020204" pitchFamily="34" charset="0"/>
              </a:rPr>
              <a:t> (as a foundation) the Haplo (now Cayuse) </a:t>
            </a:r>
            <a:r>
              <a:rPr lang="en-GB" b="1" dirty="0">
                <a:cs typeface="Arial" panose="020B0604020202020204" pitchFamily="34" charset="0"/>
              </a:rPr>
              <a:t>repository </a:t>
            </a:r>
            <a:r>
              <a:rPr lang="en-GB" dirty="0">
                <a:cs typeface="Arial" panose="020B0604020202020204" pitchFamily="34" charset="0"/>
              </a:rPr>
              <a:t>that </a:t>
            </a:r>
            <a:r>
              <a:rPr lang="en-GB" b="1" dirty="0">
                <a:cs typeface="Arial" panose="020B0604020202020204" pitchFamily="34" charset="0"/>
              </a:rPr>
              <a:t>embedded practice research (primarily in art and design) from the beginning</a:t>
            </a:r>
          </a:p>
          <a:p>
            <a:pPr>
              <a:lnSpc>
                <a:spcPct val="114000"/>
              </a:lnSpc>
              <a:buFont typeface="Wingdings" pitchFamily="2" charset="2"/>
              <a:buChar char="Ø"/>
            </a:pPr>
            <a:r>
              <a:rPr lang="en-GB" b="1" dirty="0">
                <a:cs typeface="Arial" panose="020B0604020202020204" pitchFamily="34" charset="0"/>
              </a:rPr>
              <a:t> </a:t>
            </a:r>
            <a:r>
              <a:rPr lang="en-GB" dirty="0">
                <a:cs typeface="Arial" panose="020B0604020202020204" pitchFamily="34" charset="0"/>
              </a:rPr>
              <a:t>Moving to a </a:t>
            </a:r>
            <a:r>
              <a:rPr lang="en-GB" b="1" dirty="0">
                <a:cs typeface="Arial" panose="020B0604020202020204" pitchFamily="34" charset="0"/>
              </a:rPr>
              <a:t>repositories, discoverability and interoperability landscape</a:t>
            </a:r>
            <a:r>
              <a:rPr lang="en-GB" dirty="0">
                <a:cs typeface="Arial" panose="020B0604020202020204" pitchFamily="34" charset="0"/>
              </a:rPr>
              <a:t> in which </a:t>
            </a:r>
            <a:r>
              <a:rPr lang="en-GB" b="1" dirty="0">
                <a:cs typeface="Arial" panose="020B0604020202020204" pitchFamily="34" charset="0"/>
              </a:rPr>
              <a:t>practice research disciplines</a:t>
            </a:r>
            <a:r>
              <a:rPr lang="en-GB" dirty="0">
                <a:cs typeface="Arial" panose="020B0604020202020204" pitchFamily="34" charset="0"/>
              </a:rPr>
              <a:t> are </a:t>
            </a:r>
            <a:r>
              <a:rPr lang="en-GB" b="1" dirty="0">
                <a:cs typeface="Arial" panose="020B0604020202020204" pitchFamily="34" charset="0"/>
              </a:rPr>
              <a:t>embedded</a:t>
            </a:r>
            <a:r>
              <a:rPr lang="en-GB" dirty="0">
                <a:cs typeface="Arial" panose="020B0604020202020204" pitchFamily="34" charset="0"/>
              </a:rPr>
              <a:t> rather than an afterthought (OTHER)</a:t>
            </a:r>
            <a:endParaRPr lang="en-GB" b="1" dirty="0">
              <a:cs typeface="Arial" panose="020B0604020202020204" pitchFamily="34" charset="0"/>
            </a:endParaRPr>
          </a:p>
          <a:p>
            <a:pPr>
              <a:lnSpc>
                <a:spcPct val="114000"/>
              </a:lnSpc>
              <a:buFont typeface="Wingdings" pitchFamily="2" charset="2"/>
              <a:buChar char="Ø"/>
            </a:pPr>
            <a:r>
              <a:rPr lang="en-GB" b="1" dirty="0">
                <a:cs typeface="Arial" panose="020B0604020202020204" pitchFamily="34" charset="0"/>
              </a:rPr>
              <a:t> Bringing together voices </a:t>
            </a:r>
            <a:r>
              <a:rPr lang="en-GB" dirty="0">
                <a:cs typeface="Arial" panose="020B0604020202020204" pitchFamily="34" charset="0"/>
              </a:rPr>
              <a:t>from many interested communities to form the </a:t>
            </a:r>
            <a:r>
              <a:rPr lang="en-GB" b="1" dirty="0">
                <a:cs typeface="Arial" panose="020B0604020202020204" pitchFamily="34" charset="0"/>
              </a:rPr>
              <a:t>PR Voices Choir </a:t>
            </a:r>
            <a:r>
              <a:rPr lang="en-GB" dirty="0">
                <a:cs typeface="Arial" panose="020B0604020202020204" pitchFamily="34" charset="0"/>
              </a:rPr>
              <a:t>and working with them to </a:t>
            </a:r>
            <a:r>
              <a:rPr lang="en-GB" dirty="0"/>
              <a:t>identify what </a:t>
            </a:r>
            <a:r>
              <a:rPr lang="en-GB" b="1" dirty="0"/>
              <a:t>Findable,  Accessible, Interoperable and Re-usable (FAIR) and transparent</a:t>
            </a:r>
            <a:r>
              <a:rPr lang="en-GB" dirty="0"/>
              <a:t> research (which may also be </a:t>
            </a:r>
            <a:r>
              <a:rPr lang="en-GB" b="1" dirty="0"/>
              <a:t>open</a:t>
            </a:r>
            <a:r>
              <a:rPr lang="en-GB" dirty="0"/>
              <a:t>) looks                                        like for these disciplines and which respects all contributors and their intellectual property</a:t>
            </a:r>
            <a:endParaRPr lang="en-GB" dirty="0">
              <a:cs typeface="Arial" panose="020B0604020202020204" pitchFamily="34" charset="0"/>
            </a:endParaRPr>
          </a:p>
        </p:txBody>
      </p:sp>
      <p:graphicFrame>
        <p:nvGraphicFramePr>
          <p:cNvPr id="5" name="Content Placeholder 8">
            <a:extLst>
              <a:ext uri="{FF2B5EF4-FFF2-40B4-BE49-F238E27FC236}">
                <a16:creationId xmlns:a16="http://schemas.microsoft.com/office/drawing/2014/main" id="{E9CE343A-4077-3CE4-2291-3EDF6C6D5E14}"/>
              </a:ext>
            </a:extLst>
          </p:cNvPr>
          <p:cNvGraphicFramePr>
            <a:graphicFrameLocks/>
          </p:cNvGraphicFramePr>
          <p:nvPr/>
        </p:nvGraphicFramePr>
        <p:xfrm>
          <a:off x="7314192" y="2096245"/>
          <a:ext cx="3740662" cy="3321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4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E10E-3753-DEAE-34D4-ECCD7B2C33C3}"/>
              </a:ext>
            </a:extLst>
          </p:cNvPr>
          <p:cNvSpPr>
            <a:spLocks noGrp="1"/>
          </p:cNvSpPr>
          <p:nvPr>
            <p:ph type="title"/>
          </p:nvPr>
        </p:nvSpPr>
        <p:spPr/>
        <p:txBody>
          <a:bodyPr/>
          <a:lstStyle/>
          <a:p>
            <a:r>
              <a:rPr lang="en-US" dirty="0"/>
              <a:t>the intersectional community of practice</a:t>
            </a:r>
          </a:p>
        </p:txBody>
      </p:sp>
      <p:pic>
        <p:nvPicPr>
          <p:cNvPr id="4" name="Picture 3" descr="Network diagram of different communities with an interest in practice research. This includes different roles (e.g. librarians, archivists), existing organisations (e.g. ARMA, UK Reproducibility Network) and groups such as repository software communities.">
            <a:extLst>
              <a:ext uri="{FF2B5EF4-FFF2-40B4-BE49-F238E27FC236}">
                <a16:creationId xmlns:a16="http://schemas.microsoft.com/office/drawing/2014/main" id="{254FEAF5-4E65-B1C6-1739-A0B793C8F403}"/>
              </a:ext>
            </a:extLst>
          </p:cNvPr>
          <p:cNvPicPr>
            <a:picLocks noChangeAspect="1"/>
          </p:cNvPicPr>
          <p:nvPr/>
        </p:nvPicPr>
        <p:blipFill>
          <a:blip r:embed="rId3"/>
          <a:stretch>
            <a:fillRect/>
          </a:stretch>
        </p:blipFill>
        <p:spPr>
          <a:xfrm>
            <a:off x="1451579" y="1711807"/>
            <a:ext cx="9329612" cy="4506907"/>
          </a:xfrm>
          <a:prstGeom prst="rect">
            <a:avLst/>
          </a:prstGeom>
        </p:spPr>
      </p:pic>
    </p:spTree>
    <p:extLst>
      <p:ext uri="{BB962C8B-B14F-4D97-AF65-F5344CB8AC3E}">
        <p14:creationId xmlns:p14="http://schemas.microsoft.com/office/powerpoint/2010/main" val="199663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64A8A9C-9B16-5B43-9EE2-5B408B9DB08B}"/>
              </a:ext>
            </a:extLst>
          </p:cNvPr>
          <p:cNvSpPr>
            <a:spLocks noGrp="1"/>
          </p:cNvSpPr>
          <p:nvPr>
            <p:ph type="title"/>
          </p:nvPr>
        </p:nvSpPr>
        <p:spPr>
          <a:xfrm>
            <a:off x="1451579" y="2303047"/>
            <a:ext cx="3272093" cy="2674198"/>
          </a:xfrm>
        </p:spPr>
        <p:txBody>
          <a:bodyPr anchor="t">
            <a:normAutofit/>
          </a:bodyPr>
          <a:lstStyle/>
          <a:p>
            <a:r>
              <a:rPr lang="en-US" sz="2500"/>
              <a:t>Sustaining practice assets for Research, knowledge, learning and education (SPARKLE)</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93E9EC7-71B9-0337-CBB5-052C0EDE87F3}"/>
              </a:ext>
            </a:extLst>
          </p:cNvPr>
          <p:cNvGraphicFramePr>
            <a:graphicFrameLocks noGrp="1"/>
          </p:cNvGraphicFramePr>
          <p:nvPr>
            <p:ph idx="1"/>
            <p:extLst>
              <p:ext uri="{D42A27DB-BD31-4B8C-83A1-F6EECF244321}">
                <p14:modId xmlns:p14="http://schemas.microsoft.com/office/powerpoint/2010/main" val="309020254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1300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14171</TotalTime>
  <Words>3441</Words>
  <Application>Microsoft Macintosh PowerPoint</Application>
  <PresentationFormat>Widescreen</PresentationFormat>
  <Paragraphs>303</Paragraphs>
  <Slides>29</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Corbel</vt:lpstr>
      <vt:lpstr>Gill Sans MT</vt:lpstr>
      <vt:lpstr>KarlaRegular</vt:lpstr>
      <vt:lpstr>Times</vt:lpstr>
      <vt:lpstr>Times New Roman</vt:lpstr>
      <vt:lpstr>Wingdings</vt:lpstr>
      <vt:lpstr>Gallery</vt:lpstr>
      <vt:lpstr>RECOGNISING ALL FORMS OF KNOWLEDGE:  What can we learn from creative practice research to benefit all and enable reproducible research?</vt:lpstr>
      <vt:lpstr>Today’s presentatioN</vt:lpstr>
      <vt:lpstr>Current research reward and recognition systems (and the associated open standards, discoverability and open science landscape) aSSUME:</vt:lpstr>
      <vt:lpstr>Features of ‘non-traditional’ research outputs?</vt:lpstr>
      <vt:lpstr>Practice research:  some definitions</vt:lpstr>
      <vt:lpstr>Building the foundations for pr voices</vt:lpstr>
      <vt:lpstr>Practice research voices (PR VOICES)</vt:lpstr>
      <vt:lpstr>the intersectional community of practice</vt:lpstr>
      <vt:lpstr>Sustaining practice assets for Research, knowledge, learning and education (SPARKLE)</vt:lpstr>
      <vt:lpstr>PR Voices and SPARKLE recommendations</vt:lpstr>
      <vt:lpstr>Metadata and persistent identifiers priorities Work with existing open standards (rather than creating new ones) </vt:lpstr>
      <vt:lpstr>Brickfield newham:  a case study</vt:lpstr>
      <vt:lpstr>Outcomes, outputs, processes</vt:lpstr>
      <vt:lpstr>contributors</vt:lpstr>
      <vt:lpstr>Acknowledging all contributions to the research process</vt:lpstr>
      <vt:lpstr>FAIR Research – scribe on the side Infrastructure as PARTNER</vt:lpstr>
      <vt:lpstr>The PR VOICES portfolio workflow FRAMEWORK</vt:lpstr>
      <vt:lpstr>The haplo (cayuse) Schema </vt:lpstr>
      <vt:lpstr>Schema Validation with British library infrastructure</vt:lpstr>
      <vt:lpstr>Updated generalized schema</vt:lpstr>
      <vt:lpstr>Translating schema to open standards</vt:lpstr>
      <vt:lpstr>Pid enabled workflow</vt:lpstr>
      <vt:lpstr>PR Voices FINDINGS relevant to INSTITUTIONAL RESEARCH MANAGEMENT workflow</vt:lpstr>
      <vt:lpstr>Research activity identifier (RaiD)</vt:lpstr>
      <vt:lpstr>Opportunities to…</vt:lpstr>
      <vt:lpstr>Potential benefits</vt:lpstr>
      <vt:lpstr>The potential landscape / vista / panorama</vt:lpstr>
      <vt:lpstr>references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Researcher survey data analysis</dc:title>
  <dc:creator>Bailey, Helen</dc:creator>
  <cp:lastModifiedBy>Jenny Evans</cp:lastModifiedBy>
  <cp:revision>61</cp:revision>
  <cp:lastPrinted>2023-09-18T12:32:52Z</cp:lastPrinted>
  <dcterms:created xsi:type="dcterms:W3CDTF">2022-05-19T07:09:21Z</dcterms:created>
  <dcterms:modified xsi:type="dcterms:W3CDTF">2024-06-20T11:16:49Z</dcterms:modified>
</cp:coreProperties>
</file>