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3"/>
  </p:notesMasterIdLst>
  <p:sldIdLst>
    <p:sldId id="258" r:id="rId2"/>
    <p:sldId id="267" r:id="rId3"/>
    <p:sldId id="309" r:id="rId4"/>
    <p:sldId id="316" r:id="rId5"/>
    <p:sldId id="296" r:id="rId6"/>
    <p:sldId id="317" r:id="rId7"/>
    <p:sldId id="324" r:id="rId8"/>
    <p:sldId id="318" r:id="rId9"/>
    <p:sldId id="319" r:id="rId10"/>
    <p:sldId id="320" r:id="rId11"/>
    <p:sldId id="325" r:id="rId12"/>
    <p:sldId id="321" r:id="rId13"/>
    <p:sldId id="322" r:id="rId14"/>
    <p:sldId id="323" r:id="rId15"/>
    <p:sldId id="326" r:id="rId16"/>
    <p:sldId id="327" r:id="rId17"/>
    <p:sldId id="328" r:id="rId18"/>
    <p:sldId id="329" r:id="rId19"/>
    <p:sldId id="330" r:id="rId20"/>
    <p:sldId id="300" r:id="rId21"/>
    <p:sldId id="30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21D7CE-5E25-4E33-BD1C-DB1A36780759}">
          <p14:sldIdLst>
            <p14:sldId id="258"/>
            <p14:sldId id="267"/>
            <p14:sldId id="309"/>
            <p14:sldId id="316"/>
            <p14:sldId id="296"/>
            <p14:sldId id="317"/>
            <p14:sldId id="324"/>
            <p14:sldId id="318"/>
            <p14:sldId id="319"/>
            <p14:sldId id="320"/>
            <p14:sldId id="325"/>
            <p14:sldId id="321"/>
            <p14:sldId id="322"/>
            <p14:sldId id="323"/>
            <p14:sldId id="326"/>
            <p14:sldId id="327"/>
            <p14:sldId id="328"/>
            <p14:sldId id="329"/>
            <p14:sldId id="330"/>
            <p14:sldId id="300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9" autoAdjust="0"/>
    <p:restoredTop sz="98131" autoAdjust="0"/>
  </p:normalViewPr>
  <p:slideViewPr>
    <p:cSldViewPr snapToGrid="0">
      <p:cViewPr varScale="1">
        <p:scale>
          <a:sx n="72" d="100"/>
          <a:sy n="72" d="100"/>
        </p:scale>
        <p:origin x="72" y="85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F755D-13E5-4760-B319-81ABA1DC34D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ECEC8-A1E0-4B8F-9EB3-2010FB50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9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E89EF-5441-4C3B-BCBD-F6E66646AC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41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775F55"/>
                </a:solidFill>
              </a:rPr>
              <a:pPr/>
              <a:t>11/28/2023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0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775F55"/>
                </a:solidFill>
              </a:rPr>
              <a:pPr/>
              <a:t>11/28/2023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67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775F55"/>
                </a:solidFill>
              </a:rPr>
              <a:pPr/>
              <a:t>11/28/2023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56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775F55"/>
                </a:solidFill>
              </a:rPr>
              <a:pPr/>
              <a:t>11/28/2023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10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srgbClr val="775F55"/>
                </a:solidFill>
              </a:rPr>
              <a:pPr/>
              <a:t>11/28/2023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5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srgbClr val="775F55"/>
                </a:solidFill>
              </a:rPr>
              <a:pPr/>
              <a:t>11/28/2023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04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775F55"/>
                </a:solidFill>
              </a:rPr>
              <a:pPr/>
              <a:t>11/28/2023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775F55"/>
                </a:solidFill>
              </a:rPr>
              <a:pPr/>
              <a:t>11/28/2023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5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775F55"/>
                </a:solidFill>
              </a:rPr>
              <a:pPr/>
              <a:t>11/28/2023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133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srgbClr val="775F55"/>
                </a:solidFill>
              </a:rPr>
              <a:pPr/>
              <a:t>11/28/2023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8677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775F55"/>
                </a:solidFill>
              </a:rPr>
              <a:pPr/>
              <a:t>11/28/2023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jeremy\svn\admin\PR\Assets\colectica\custom\colectica43x22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074401" y="6314016"/>
            <a:ext cx="577849" cy="222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129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0284" y="2573383"/>
            <a:ext cx="7149739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New Project and Tools To Aid In DDI-based Variable Concordance and Harmonization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EDDI 2023</a:t>
            </a:r>
          </a:p>
        </p:txBody>
      </p:sp>
      <p:pic>
        <p:nvPicPr>
          <p:cNvPr id="5" name="Picture 4" descr="Colec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79664"/>
            <a:ext cx="3211512" cy="762000"/>
          </a:xfrm>
          <a:prstGeom prst="rect">
            <a:avLst/>
          </a:prstGeom>
          <a:noFill/>
        </p:spPr>
      </p:pic>
      <p:pic>
        <p:nvPicPr>
          <p:cNvPr id="4" name="Picture 3" descr="DD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67" y="520181"/>
            <a:ext cx="3410874" cy="8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77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1F2C-3BC1-4F13-9CBB-9395DD9F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NIH Common Data Elements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75FB0-7383-4AAA-85C4-216170A479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CDEs are currently used almost exclusively during initial study design, replicating existing measures</a:t>
            </a:r>
          </a:p>
          <a:p>
            <a:r>
              <a:rPr lang="en-US" dirty="0"/>
              <a:t>A tool that can facilitate post-hoc concordance could provide additional data linkage opportunities</a:t>
            </a:r>
          </a:p>
          <a:p>
            <a:r>
              <a:rPr lang="en-US" dirty="0"/>
              <a:t>Mapping to DDI Lifecycle adds the instance variable, specifying where and when a CDE has been used</a:t>
            </a:r>
          </a:p>
        </p:txBody>
      </p:sp>
    </p:spTree>
    <p:extLst>
      <p:ext uri="{BB962C8B-B14F-4D97-AF65-F5344CB8AC3E}">
        <p14:creationId xmlns:p14="http://schemas.microsoft.com/office/powerpoint/2010/main" val="298550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0C3B-1A61-47BB-BC1B-FFFD89F1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dirty="0"/>
              <a:t>Concordance Recommendation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241213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1F2C-3BC1-4F13-9CBB-9395DD9F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75FB0-7383-4AAA-85C4-216170A479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recommendation engine will provide a ranked list of existing conceptual variables for each instance variable to be concorded</a:t>
            </a:r>
          </a:p>
          <a:p>
            <a:r>
              <a:rPr lang="en-US" dirty="0"/>
              <a:t>A topic modeling algorithm is used to create distance measurements</a:t>
            </a:r>
          </a:p>
          <a:p>
            <a:r>
              <a:rPr lang="en-US" dirty="0"/>
              <a:t>Each conceptual variable will be treated as an existing topic with content from:</a:t>
            </a:r>
          </a:p>
          <a:p>
            <a:pPr lvl="1"/>
            <a:r>
              <a:rPr lang="en-US" dirty="0"/>
              <a:t>The conceptual variable</a:t>
            </a:r>
          </a:p>
          <a:p>
            <a:pPr lvl="1"/>
            <a:r>
              <a:rPr lang="en-US" dirty="0"/>
              <a:t>Existing instance variables that are already concorded</a:t>
            </a:r>
          </a:p>
          <a:p>
            <a:pPr lvl="1"/>
            <a:r>
              <a:rPr lang="en-US" dirty="0"/>
              <a:t>Questions associated with already concorded instance variables</a:t>
            </a:r>
          </a:p>
          <a:p>
            <a:r>
              <a:rPr lang="en-US" dirty="0"/>
              <a:t>Distance will be computed between the candidate instance variable</a:t>
            </a:r>
          </a:p>
        </p:txBody>
      </p:sp>
    </p:spTree>
    <p:extLst>
      <p:ext uri="{BB962C8B-B14F-4D97-AF65-F5344CB8AC3E}">
        <p14:creationId xmlns:p14="http://schemas.microsoft.com/office/powerpoint/2010/main" val="762970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1F2C-3BC1-4F13-9CBB-9395DD9F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 Engine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75FB0-7383-4AAA-85C4-216170A479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aim of the project is to determine which topic modeling algorithm(s) to use in computing distance scores</a:t>
            </a:r>
          </a:p>
          <a:p>
            <a:r>
              <a:rPr lang="en-US" dirty="0"/>
              <a:t>Initial candidates include:</a:t>
            </a:r>
          </a:p>
          <a:p>
            <a:pPr lvl="1"/>
            <a:r>
              <a:rPr lang="en-US" sz="1800" b="1" u="sng" dirty="0">
                <a:effectLst/>
                <a:ea typeface="Calibri" panose="020F0502020204030204" pitchFamily="34" charset="0"/>
              </a:rPr>
              <a:t>LDA:</a:t>
            </a:r>
            <a:r>
              <a:rPr lang="en-US" sz="1800" dirty="0">
                <a:effectLst/>
                <a:ea typeface="Calibri" panose="020F0502020204030204" pitchFamily="34" charset="0"/>
              </a:rPr>
              <a:t> A latent Dirichlet allocation using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LightLDA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lvl="1"/>
            <a:r>
              <a:rPr lang="en-US" sz="1800" b="1" u="sng" dirty="0">
                <a:effectLst/>
                <a:ea typeface="Calibri" panose="020F0502020204030204" pitchFamily="34" charset="0"/>
              </a:rPr>
              <a:t>Jaccard Similarity</a:t>
            </a:r>
            <a:r>
              <a:rPr lang="en-US" sz="1800" b="1" u="sng" dirty="0">
                <a:ea typeface="Calibri" panose="020F0502020204030204" pitchFamily="34" charset="0"/>
              </a:rPr>
              <a:t>:</a:t>
            </a:r>
            <a:r>
              <a:rPr lang="en-US" sz="1800" dirty="0">
                <a:ea typeface="Calibri" panose="020F0502020204030204" pitchFamily="34" charset="0"/>
              </a:rPr>
              <a:t> A simplistic metric based on shared unique content</a:t>
            </a:r>
          </a:p>
          <a:p>
            <a:pPr lvl="1"/>
            <a:r>
              <a:rPr lang="en-US" sz="1800" b="1" u="sng" dirty="0"/>
              <a:t>NAS-BERT:</a:t>
            </a:r>
            <a:r>
              <a:rPr lang="en-US" sz="1800" dirty="0"/>
              <a:t> Bidirectional Encoder Representations from Transformers (BERT) was created at Google in 2018 for language modeling and next sentence prediction. A variation, NAS-BERT uses neural architecture search to improve performance and reduce memory needed for trained models</a:t>
            </a:r>
          </a:p>
        </p:txBody>
      </p:sp>
    </p:spTree>
    <p:extLst>
      <p:ext uri="{BB962C8B-B14F-4D97-AF65-F5344CB8AC3E}">
        <p14:creationId xmlns:p14="http://schemas.microsoft.com/office/powerpoint/2010/main" val="305847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1F2C-3BC1-4F13-9CBB-9395DD9F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 Engine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75FB0-7383-4AAA-85C4-216170A479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Existing concordances recorded using DDI Lifecycle will be used to provide ground truth data for evaluation</a:t>
            </a:r>
          </a:p>
          <a:p>
            <a:pPr lvl="1"/>
            <a:r>
              <a:rPr lang="en-US" dirty="0"/>
              <a:t>The “correct” conceptual variable for each instance variable has already been determines</a:t>
            </a:r>
          </a:p>
          <a:p>
            <a:r>
              <a:rPr lang="en-US" dirty="0"/>
              <a:t>The algorithm performance will be measured by how high the “correct” conceptual variable is ranked in the returned result list of distance measurements</a:t>
            </a:r>
          </a:p>
        </p:txBody>
      </p:sp>
    </p:spTree>
    <p:extLst>
      <p:ext uri="{BB962C8B-B14F-4D97-AF65-F5344CB8AC3E}">
        <p14:creationId xmlns:p14="http://schemas.microsoft.com/office/powerpoint/2010/main" val="229721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0C3B-1A61-47BB-BC1B-FFFD89F1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dirty="0"/>
              <a:t>Tool Design and </a:t>
            </a:r>
            <a:r>
              <a:rPr lang="en-US" dirty="0" err="1"/>
              <a:t>Functionallity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4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1F2C-3BC1-4F13-9CBB-9395DD9F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Prototype User Interface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D1E6ED-B346-D999-D420-6D55F7B78B3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9969" y="1600200"/>
            <a:ext cx="5966388" cy="4495800"/>
          </a:xfrm>
        </p:spPr>
      </p:pic>
    </p:spTree>
    <p:extLst>
      <p:ext uri="{BB962C8B-B14F-4D97-AF65-F5344CB8AC3E}">
        <p14:creationId xmlns:p14="http://schemas.microsoft.com/office/powerpoint/2010/main" val="553394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0C878BC-2053-4C71-CBFC-7A1744BD1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7860" cy="6858000"/>
          </a:xfrm>
          <a:prstGeom prst="rect">
            <a:avLst/>
          </a:prstGeom>
        </p:spPr>
      </p:pic>
      <p:pic>
        <p:nvPicPr>
          <p:cNvPr id="13" name="Graphic 12" descr="Target">
            <a:extLst>
              <a:ext uri="{FF2B5EF4-FFF2-40B4-BE49-F238E27FC236}">
                <a16:creationId xmlns:a16="http://schemas.microsoft.com/office/drawing/2014/main" id="{C2D34352-AB3D-14DB-5897-D7BC58CFF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88" y="1145252"/>
            <a:ext cx="569811" cy="569811"/>
          </a:xfrm>
          <a:prstGeom prst="rect">
            <a:avLst/>
          </a:prstGeom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F7019035-41FD-CFEF-589E-62D45229468F}"/>
              </a:ext>
            </a:extLst>
          </p:cNvPr>
          <p:cNvSpPr txBox="1"/>
          <p:nvPr/>
        </p:nvSpPr>
        <p:spPr>
          <a:xfrm>
            <a:off x="9099848" y="244928"/>
            <a:ext cx="2879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variable currently being concorded, including its labels, question text, and value domains along with additional information such as the source dataset</a:t>
            </a:r>
            <a:endParaRPr lang="en-US" dirty="0"/>
          </a:p>
        </p:txBody>
      </p:sp>
      <p:sp>
        <p:nvSpPr>
          <p:cNvPr id="15" name="2">
            <a:extLst>
              <a:ext uri="{FF2B5EF4-FFF2-40B4-BE49-F238E27FC236}">
                <a16:creationId xmlns:a16="http://schemas.microsoft.com/office/drawing/2014/main" id="{C573ACD0-E2C1-6C67-F7E8-33C1A32D72FD}"/>
              </a:ext>
            </a:extLst>
          </p:cNvPr>
          <p:cNvSpPr txBox="1"/>
          <p:nvPr/>
        </p:nvSpPr>
        <p:spPr>
          <a:xfrm>
            <a:off x="9182100" y="244928"/>
            <a:ext cx="2797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variable’s location within the dataset</a:t>
            </a:r>
            <a:endParaRPr lang="en-US" dirty="0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9A152D30-D332-4596-8437-C8FF60CDDC4B}"/>
              </a:ext>
            </a:extLst>
          </p:cNvPr>
          <p:cNvSpPr txBox="1"/>
          <p:nvPr/>
        </p:nvSpPr>
        <p:spPr>
          <a:xfrm>
            <a:off x="9099847" y="244928"/>
            <a:ext cx="2879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The collection of data element concepts and data elements currently selected for concordance</a:t>
            </a:r>
            <a:endParaRPr lang="en-US" dirty="0"/>
          </a:p>
        </p:txBody>
      </p:sp>
      <p:sp>
        <p:nvSpPr>
          <p:cNvPr id="17" name="4">
            <a:extLst>
              <a:ext uri="{FF2B5EF4-FFF2-40B4-BE49-F238E27FC236}">
                <a16:creationId xmlns:a16="http://schemas.microsoft.com/office/drawing/2014/main" id="{C439920C-F848-6074-CFFB-1F24E29A4EA4}"/>
              </a:ext>
            </a:extLst>
          </p:cNvPr>
          <p:cNvSpPr txBox="1"/>
          <p:nvPr/>
        </p:nvSpPr>
        <p:spPr>
          <a:xfrm>
            <a:off x="9252247" y="397328"/>
            <a:ext cx="2879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ordered ranking of proposed candidate data element concepts created by the recommendation algorithm</a:t>
            </a:r>
          </a:p>
        </p:txBody>
      </p:sp>
      <p:sp>
        <p:nvSpPr>
          <p:cNvPr id="18" name="5">
            <a:extLst>
              <a:ext uri="{FF2B5EF4-FFF2-40B4-BE49-F238E27FC236}">
                <a16:creationId xmlns:a16="http://schemas.microsoft.com/office/drawing/2014/main" id="{8C99C877-BED9-B770-2E8E-44609631A5E6}"/>
              </a:ext>
            </a:extLst>
          </p:cNvPr>
          <p:cNvSpPr txBox="1"/>
          <p:nvPr/>
        </p:nvSpPr>
        <p:spPr>
          <a:xfrm>
            <a:off x="9099847" y="273641"/>
            <a:ext cx="287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selected data element concept</a:t>
            </a:r>
          </a:p>
        </p:txBody>
      </p:sp>
      <p:sp>
        <p:nvSpPr>
          <p:cNvPr id="19" name="6">
            <a:extLst>
              <a:ext uri="{FF2B5EF4-FFF2-40B4-BE49-F238E27FC236}">
                <a16:creationId xmlns:a16="http://schemas.microsoft.com/office/drawing/2014/main" id="{EC27B98D-23ED-E73A-EBEC-9F9C0367C818}"/>
              </a:ext>
            </a:extLst>
          </p:cNvPr>
          <p:cNvSpPr txBox="1"/>
          <p:nvPr/>
        </p:nvSpPr>
        <p:spPr>
          <a:xfrm>
            <a:off x="9099846" y="244928"/>
            <a:ext cx="2879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elements that have previously been linked to the data element concept</a:t>
            </a:r>
          </a:p>
        </p:txBody>
      </p:sp>
      <p:sp>
        <p:nvSpPr>
          <p:cNvPr id="20" name="7">
            <a:extLst>
              <a:ext uri="{FF2B5EF4-FFF2-40B4-BE49-F238E27FC236}">
                <a16:creationId xmlns:a16="http://schemas.microsoft.com/office/drawing/2014/main" id="{FD77890F-2324-3547-D415-B8D2B485644A}"/>
              </a:ext>
            </a:extLst>
          </p:cNvPr>
          <p:cNvSpPr txBox="1"/>
          <p:nvPr/>
        </p:nvSpPr>
        <p:spPr>
          <a:xfrm>
            <a:off x="9118007" y="244928"/>
            <a:ext cx="287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selected data element</a:t>
            </a:r>
          </a:p>
        </p:txBody>
      </p:sp>
      <p:sp>
        <p:nvSpPr>
          <p:cNvPr id="21" name="8">
            <a:extLst>
              <a:ext uri="{FF2B5EF4-FFF2-40B4-BE49-F238E27FC236}">
                <a16:creationId xmlns:a16="http://schemas.microsoft.com/office/drawing/2014/main" id="{4DFCBC49-2194-93B2-F7D4-3E5FF90B6729}"/>
              </a:ext>
            </a:extLst>
          </p:cNvPr>
          <p:cNvSpPr txBox="1"/>
          <p:nvPr/>
        </p:nvSpPr>
        <p:spPr>
          <a:xfrm>
            <a:off x="9151834" y="291095"/>
            <a:ext cx="2879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Variables that have previously been concorded with the data element and data element concept. </a:t>
            </a:r>
          </a:p>
        </p:txBody>
      </p:sp>
      <p:sp>
        <p:nvSpPr>
          <p:cNvPr id="22" name="9">
            <a:extLst>
              <a:ext uri="{FF2B5EF4-FFF2-40B4-BE49-F238E27FC236}">
                <a16:creationId xmlns:a16="http://schemas.microsoft.com/office/drawing/2014/main" id="{66D3AC74-FDCF-EC07-B4C3-63F7B8D60F3F}"/>
              </a:ext>
            </a:extLst>
          </p:cNvPr>
          <p:cNvSpPr txBox="1"/>
          <p:nvPr/>
        </p:nvSpPr>
        <p:spPr>
          <a:xfrm>
            <a:off x="9066019" y="262382"/>
            <a:ext cx="2879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Actions: Concord the current variable with an existing data element concept or data element</a:t>
            </a:r>
          </a:p>
        </p:txBody>
      </p:sp>
      <p:sp>
        <p:nvSpPr>
          <p:cNvPr id="23" name="10">
            <a:extLst>
              <a:ext uri="{FF2B5EF4-FFF2-40B4-BE49-F238E27FC236}">
                <a16:creationId xmlns:a16="http://schemas.microsoft.com/office/drawing/2014/main" id="{E7C79DEF-BC1E-EAA3-D4F0-6C381AE588B4}"/>
              </a:ext>
            </a:extLst>
          </p:cNvPr>
          <p:cNvSpPr txBox="1"/>
          <p:nvPr/>
        </p:nvSpPr>
        <p:spPr>
          <a:xfrm>
            <a:off x="9134920" y="227474"/>
            <a:ext cx="2879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Actions: Propose a new data element concept for the variable</a:t>
            </a:r>
          </a:p>
        </p:txBody>
      </p:sp>
      <p:sp>
        <p:nvSpPr>
          <p:cNvPr id="24" name="11">
            <a:extLst>
              <a:ext uri="{FF2B5EF4-FFF2-40B4-BE49-F238E27FC236}">
                <a16:creationId xmlns:a16="http://schemas.microsoft.com/office/drawing/2014/main" id="{FA522018-5696-F570-8921-6BE3CE57D743}"/>
              </a:ext>
            </a:extLst>
          </p:cNvPr>
          <p:cNvSpPr txBox="1"/>
          <p:nvPr/>
        </p:nvSpPr>
        <p:spPr>
          <a:xfrm>
            <a:off x="9099845" y="227474"/>
            <a:ext cx="2879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Actions: Generate a new data element based on the variable’s metadata content and link to a selected existing data element concept</a:t>
            </a:r>
          </a:p>
        </p:txBody>
      </p:sp>
    </p:spTree>
    <p:extLst>
      <p:ext uri="{BB962C8B-B14F-4D97-AF65-F5344CB8AC3E}">
        <p14:creationId xmlns:p14="http://schemas.microsoft.com/office/powerpoint/2010/main" val="302154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9297 0.041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97 0.04167 L 0.20118 0.668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3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18 0.66806 L 0.27019 0.030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19 0.03033 L 0.35391 0.225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91 0.22547 L 0.54414 0.002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0.00232 L 0.54519 0.13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19 0.13565 L 0.64688 0.0416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688 0.04167 L 0.35886 0.513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86 0.51343 L 0.2017 0.5703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7 0.57037 L 0.56042 0.5703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1F2C-3BC1-4F13-9CBB-9395DD9F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75FB0-7383-4AAA-85C4-216170A479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year project</a:t>
            </a:r>
          </a:p>
          <a:p>
            <a:r>
              <a:rPr lang="en-US" dirty="0"/>
              <a:t>Through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53016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0B8D-9AD4-DB14-1458-2897FA00D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Evaluators wanted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12DC3-F111-DBF7-0065-A8A2DD66B1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you would like to help evaluate the prototype, please let us know</a:t>
            </a:r>
          </a:p>
          <a:p>
            <a:r>
              <a:rPr lang="en-US" dirty="0"/>
              <a:t>Available mid-2024</a:t>
            </a:r>
          </a:p>
        </p:txBody>
      </p:sp>
    </p:spTree>
    <p:extLst>
      <p:ext uri="{BB962C8B-B14F-4D97-AF65-F5344CB8AC3E}">
        <p14:creationId xmlns:p14="http://schemas.microsoft.com/office/powerpoint/2010/main" val="224759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NIH NIA Acknowledgment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This research was supported by the National Institutes of Health’s National Institute on Aging, grant 1R43AG085861</a:t>
            </a:r>
          </a:p>
          <a:p>
            <a:endParaRPr lang="en-US" dirty="0"/>
          </a:p>
          <a:p>
            <a:r>
              <a:rPr lang="en-US" sz="2000" dirty="0"/>
              <a:t>This content is solely the responsibility of the authors and does not necessarily represent the official views of the National Institutes of Health’s National Institute on Aging.</a:t>
            </a:r>
          </a:p>
        </p:txBody>
      </p:sp>
    </p:spTree>
    <p:extLst>
      <p:ext uri="{BB962C8B-B14F-4D97-AF65-F5344CB8AC3E}">
        <p14:creationId xmlns:p14="http://schemas.microsoft.com/office/powerpoint/2010/main" val="3422932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624F-E0C6-403A-9976-04C0774F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/>
              <a:t>Thank You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9F1B43-8140-41A7-AA15-C21F4BCC856B}"/>
              </a:ext>
            </a:extLst>
          </p:cNvPr>
          <p:cNvGraphicFramePr>
            <a:graphicFrameLocks noGrp="1"/>
          </p:cNvGraphicFramePr>
          <p:nvPr/>
        </p:nvGraphicFramePr>
        <p:xfrm>
          <a:off x="3066361" y="3773277"/>
          <a:ext cx="7369894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031">
                  <a:extLst>
                    <a:ext uri="{9D8B030D-6E8A-4147-A177-3AD203B41FA5}">
                      <a16:colId xmlns:a16="http://schemas.microsoft.com/office/drawing/2014/main" val="2604167126"/>
                    </a:ext>
                  </a:extLst>
                </a:gridCol>
                <a:gridCol w="1973855">
                  <a:extLst>
                    <a:ext uri="{9D8B030D-6E8A-4147-A177-3AD203B41FA5}">
                      <a16:colId xmlns:a16="http://schemas.microsoft.com/office/drawing/2014/main" val="30085510"/>
                    </a:ext>
                  </a:extLst>
                </a:gridCol>
                <a:gridCol w="3998008">
                  <a:extLst>
                    <a:ext uri="{9D8B030D-6E8A-4147-A177-3AD203B41FA5}">
                      <a16:colId xmlns:a16="http://schemas.microsoft.com/office/drawing/2014/main" val="2538916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colectica.com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706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GitHub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github.com/</a:t>
                      </a:r>
                      <a:r>
                        <a:rPr lang="en-US" sz="3200" err="1"/>
                        <a:t>colectica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088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@Colectica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63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youtube.com/</a:t>
                      </a:r>
                      <a:r>
                        <a:rPr lang="en-US" sz="3200" dirty="0" err="1"/>
                        <a:t>colectica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495865"/>
                  </a:ext>
                </a:extLst>
              </a:tr>
            </a:tbl>
          </a:graphicData>
        </a:graphic>
      </p:graphicFrame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C1C6C511-A5D1-4EE5-AD5B-69993A26B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88" y="4413232"/>
            <a:ext cx="441364" cy="427707"/>
          </a:xfrm>
          <a:prstGeom prst="rect">
            <a:avLst/>
          </a:prstGeom>
        </p:spPr>
      </p:pic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4B195832-22DE-4999-9397-D355A88B0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882" y="4885062"/>
            <a:ext cx="677538" cy="668357"/>
          </a:xfrm>
          <a:prstGeom prst="rect">
            <a:avLst/>
          </a:prstGeom>
        </p:spPr>
      </p:pic>
      <p:pic>
        <p:nvPicPr>
          <p:cNvPr id="9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E10D5441-0CA5-4EAD-9A2E-8212A293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605" y="5601577"/>
            <a:ext cx="604092" cy="4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03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624F-E0C6-403A-9976-04C0774F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/>
              <a:t>Thank You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9F1B43-8140-41A7-AA15-C21F4BCC856B}"/>
              </a:ext>
            </a:extLst>
          </p:cNvPr>
          <p:cNvGraphicFramePr>
            <a:graphicFrameLocks noGrp="1"/>
          </p:cNvGraphicFramePr>
          <p:nvPr/>
        </p:nvGraphicFramePr>
        <p:xfrm>
          <a:off x="3066361" y="3773277"/>
          <a:ext cx="7369894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031">
                  <a:extLst>
                    <a:ext uri="{9D8B030D-6E8A-4147-A177-3AD203B41FA5}">
                      <a16:colId xmlns:a16="http://schemas.microsoft.com/office/drawing/2014/main" val="2604167126"/>
                    </a:ext>
                  </a:extLst>
                </a:gridCol>
                <a:gridCol w="1973855">
                  <a:extLst>
                    <a:ext uri="{9D8B030D-6E8A-4147-A177-3AD203B41FA5}">
                      <a16:colId xmlns:a16="http://schemas.microsoft.com/office/drawing/2014/main" val="30085510"/>
                    </a:ext>
                  </a:extLst>
                </a:gridCol>
                <a:gridCol w="3998008">
                  <a:extLst>
                    <a:ext uri="{9D8B030D-6E8A-4147-A177-3AD203B41FA5}">
                      <a16:colId xmlns:a16="http://schemas.microsoft.com/office/drawing/2014/main" val="2538916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colectica.com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706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GitHub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github.com/</a:t>
                      </a:r>
                      <a:r>
                        <a:rPr lang="en-US" sz="3200" err="1"/>
                        <a:t>colectica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088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@Colectica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63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youtube.com/</a:t>
                      </a:r>
                      <a:r>
                        <a:rPr lang="en-US" sz="3200" dirty="0" err="1"/>
                        <a:t>colectica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495865"/>
                  </a:ext>
                </a:extLst>
              </a:tr>
            </a:tbl>
          </a:graphicData>
        </a:graphic>
      </p:graphicFrame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C1C6C511-A5D1-4EE5-AD5B-69993A26B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88" y="4413232"/>
            <a:ext cx="441364" cy="427707"/>
          </a:xfrm>
          <a:prstGeom prst="rect">
            <a:avLst/>
          </a:prstGeom>
        </p:spPr>
      </p:pic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4B195832-22DE-4999-9397-D355A88B0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882" y="4885062"/>
            <a:ext cx="677538" cy="668357"/>
          </a:xfrm>
          <a:prstGeom prst="rect">
            <a:avLst/>
          </a:prstGeom>
        </p:spPr>
      </p:pic>
      <p:pic>
        <p:nvPicPr>
          <p:cNvPr id="9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E10D5441-0CA5-4EAD-9A2E-8212A293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605" y="5601577"/>
            <a:ext cx="604092" cy="410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D1C8BB-C23A-4220-9F2B-9E24F1785BF5}"/>
              </a:ext>
            </a:extLst>
          </p:cNvPr>
          <p:cNvSpPr txBox="1"/>
          <p:nvPr/>
        </p:nvSpPr>
        <p:spPr>
          <a:xfrm>
            <a:off x="4062470" y="6360380"/>
            <a:ext cx="504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https://creativecommons.org/licenses/by-nc-nd/4.0/</a:t>
            </a:r>
          </a:p>
        </p:txBody>
      </p:sp>
    </p:spTree>
    <p:extLst>
      <p:ext uri="{BB962C8B-B14F-4D97-AF65-F5344CB8AC3E}">
        <p14:creationId xmlns:p14="http://schemas.microsoft.com/office/powerpoint/2010/main" val="210968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1F2C-3BC1-4F13-9CBB-9395DD9F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75FB0-7383-4AAA-85C4-216170A479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DDI has excellent support for recording variable concordances using the DDI variable cascade</a:t>
            </a:r>
          </a:p>
          <a:p>
            <a:r>
              <a:rPr lang="en-US" dirty="0"/>
              <a:t>The amount of human effort required to create the metadata is a burden</a:t>
            </a:r>
          </a:p>
          <a:p>
            <a:pPr lvl="1"/>
            <a:r>
              <a:rPr lang="en-US" dirty="0"/>
              <a:t>Point and click in Colectica Designer takes too much time for thousands of variables</a:t>
            </a:r>
          </a:p>
          <a:p>
            <a:pPr lvl="1"/>
            <a:r>
              <a:rPr lang="en-US" dirty="0"/>
              <a:t>Generating the structure from existing sources using an SDK takes programmer time to create the ETLs</a:t>
            </a:r>
          </a:p>
          <a:p>
            <a:pPr lvl="1"/>
            <a:r>
              <a:rPr lang="en-US" dirty="0"/>
              <a:t>Spreadsheets to import the structure can be imprecise and error prone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7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NIA SBIR award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software tool to facilitate variable-level equivalency and harmonization in research data: Leveraging the NIH Common Data Elements Repository to link concepts and measures in an open format</a:t>
            </a:r>
          </a:p>
          <a:p>
            <a:endParaRPr lang="en-US" dirty="0"/>
          </a:p>
          <a:p>
            <a:pPr lvl="1"/>
            <a:r>
              <a:rPr lang="en-US" dirty="0"/>
              <a:t>A tool to help users perform bulk concordance with thousands of instance variables</a:t>
            </a:r>
          </a:p>
        </p:txBody>
      </p:sp>
    </p:spTree>
    <p:extLst>
      <p:ext uri="{BB962C8B-B14F-4D97-AF65-F5344CB8AC3E}">
        <p14:creationId xmlns:p14="http://schemas.microsoft.com/office/powerpoint/2010/main" val="215379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1F2C-3BC1-4F13-9CBB-9395DD9F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75FB0-7383-4AAA-85C4-216170A479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Dan Smith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Jeremy Iverson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Barry Radler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78C0F-7312-4AC8-CCF4-362E83D49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517" y="1600199"/>
            <a:ext cx="1301803" cy="1301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EFD710-CBB5-16D5-DD34-1CDD782C8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517" y="3357149"/>
            <a:ext cx="1301803" cy="1301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578D47-74B1-0D10-2504-387BDBC6FE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17" y="5076843"/>
            <a:ext cx="1301803" cy="130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4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1F2C-3BC1-4F13-9CBB-9395DD9F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75FB0-7383-4AAA-85C4-216170A479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goal of this project is to create a new tool to manage creating DDI variable concordance structures for large volumes of variables.</a:t>
            </a:r>
          </a:p>
          <a:p>
            <a:pPr lvl="1"/>
            <a:r>
              <a:rPr lang="en-US" dirty="0"/>
              <a:t>Mapping NIH Common Data Elements to DDI Lifecycle for use within the tool</a:t>
            </a:r>
          </a:p>
          <a:p>
            <a:pPr lvl="1"/>
            <a:r>
              <a:rPr lang="en-US" dirty="0"/>
              <a:t>Create a recommendation algorithm to rank existing conceptual variables for use in a mapping</a:t>
            </a:r>
          </a:p>
          <a:p>
            <a:pPr lvl="1"/>
            <a:r>
              <a:rPr lang="en-US" dirty="0"/>
              <a:t>Create a platform to support human in the loop variable concordance and harmonization</a:t>
            </a:r>
          </a:p>
        </p:txBody>
      </p:sp>
    </p:spTree>
    <p:extLst>
      <p:ext uri="{BB962C8B-B14F-4D97-AF65-F5344CB8AC3E}">
        <p14:creationId xmlns:p14="http://schemas.microsoft.com/office/powerpoint/2010/main" val="227553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0C3B-1A61-47BB-BC1B-FFFD89F1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dirty="0"/>
              <a:t>NIH Common Data Elements</a:t>
            </a:r>
          </a:p>
        </p:txBody>
      </p:sp>
    </p:spTree>
    <p:extLst>
      <p:ext uri="{BB962C8B-B14F-4D97-AF65-F5344CB8AC3E}">
        <p14:creationId xmlns:p14="http://schemas.microsoft.com/office/powerpoint/2010/main" val="316142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1F2C-3BC1-4F13-9CBB-9395DD9F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NIH Common Data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75FB0-7383-4AAA-85C4-216170A479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Common Data Element</a:t>
            </a:r>
            <a:r>
              <a:rPr lang="en-US" dirty="0"/>
              <a:t> (CDE) is a standardized, precisely defined question, paired with a set of allowable responses, used systematically across different sites, studies, or clinical trials to ensure consistent data collection.</a:t>
            </a:r>
          </a:p>
          <a:p>
            <a:r>
              <a:rPr lang="en-US" dirty="0"/>
              <a:t>CDEs are used to create comparable datasets across NIH projects</a:t>
            </a:r>
          </a:p>
          <a:p>
            <a:r>
              <a:rPr lang="en-US" dirty="0"/>
              <a:t>A CDE is mapped to several DDI Lifecycle items</a:t>
            </a:r>
          </a:p>
          <a:p>
            <a:pPr lvl="1"/>
            <a:r>
              <a:rPr lang="en-US" dirty="0"/>
              <a:t>Represented Variable</a:t>
            </a:r>
          </a:p>
          <a:p>
            <a:pPr lvl="1"/>
            <a:r>
              <a:rPr lang="en-US" dirty="0"/>
              <a:t>Question</a:t>
            </a:r>
          </a:p>
          <a:p>
            <a:pPr lvl="1"/>
            <a:r>
              <a:rPr lang="en-US" dirty="0" err="1"/>
              <a:t>Codelist</a:t>
            </a:r>
            <a:r>
              <a:rPr lang="en-US" dirty="0"/>
              <a:t> and Categories</a:t>
            </a:r>
          </a:p>
        </p:txBody>
      </p:sp>
    </p:spTree>
    <p:extLst>
      <p:ext uri="{BB962C8B-B14F-4D97-AF65-F5344CB8AC3E}">
        <p14:creationId xmlns:p14="http://schemas.microsoft.com/office/powerpoint/2010/main" val="108633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1F2C-3BC1-4F13-9CBB-9395DD9F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NIH Common Data Elements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75FB0-7383-4AAA-85C4-216170A479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CDEs and their concepts can also be mapped to the DDI Lifecycle variable cascade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364597-DA5B-36A0-FE0F-EBD0C4A22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864" y="2590799"/>
            <a:ext cx="10287973" cy="338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22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849</Words>
  <Application>Microsoft Office PowerPoint</Application>
  <PresentationFormat>Widescreen</PresentationFormat>
  <Paragraphs>101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Tw Cen MT</vt:lpstr>
      <vt:lpstr>Wingdings</vt:lpstr>
      <vt:lpstr>Wingdings 2</vt:lpstr>
      <vt:lpstr>Median</vt:lpstr>
      <vt:lpstr>New Project and Tools To Aid In DDI-based Variable Concordance and Harmonization </vt:lpstr>
      <vt:lpstr>NIH NIA Acknowledgment</vt:lpstr>
      <vt:lpstr>Challenge</vt:lpstr>
      <vt:lpstr>New NIA SBIR award</vt:lpstr>
      <vt:lpstr>Project Team</vt:lpstr>
      <vt:lpstr>Goals</vt:lpstr>
      <vt:lpstr>NIH Common Data Elements</vt:lpstr>
      <vt:lpstr>NIH Common Data Elements</vt:lpstr>
      <vt:lpstr>NIH Common Data Elements (II)</vt:lpstr>
      <vt:lpstr>NIH Common Data Elements (III)</vt:lpstr>
      <vt:lpstr>Concordance Recommendation Algorithm</vt:lpstr>
      <vt:lpstr>Recommendation Engine</vt:lpstr>
      <vt:lpstr>Recommendation Engine Algorithms</vt:lpstr>
      <vt:lpstr>Recommendation Engine Evaluation</vt:lpstr>
      <vt:lpstr>Tool Design and Functionallity</vt:lpstr>
      <vt:lpstr>Prototype User Interface</vt:lpstr>
      <vt:lpstr>PowerPoint Presentation</vt:lpstr>
      <vt:lpstr>Project Timeline</vt:lpstr>
      <vt:lpstr>Evaluators wanted</vt:lpstr>
      <vt:lpstr>Thank You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2022-11-29T15:30:07Z</dcterms:created>
  <dcterms:modified xsi:type="dcterms:W3CDTF">2023-11-29T08:46:09Z</dcterms:modified>
</cp:coreProperties>
</file>