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31.jpg" ContentType="image/jpg"/>
  <Override PartName="/ppt/media/image32.jpg" ContentType="image/jp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  <p:sldMasterId id="2147483672" r:id="rId2"/>
  </p:sldMasterIdLst>
  <p:notesMasterIdLst>
    <p:notesMasterId r:id="rId22"/>
  </p:notesMasterIdLst>
  <p:sldIdLst>
    <p:sldId id="262" r:id="rId3"/>
    <p:sldId id="266" r:id="rId4"/>
    <p:sldId id="385" r:id="rId5"/>
    <p:sldId id="265" r:id="rId6"/>
    <p:sldId id="378" r:id="rId7"/>
    <p:sldId id="381" r:id="rId8"/>
    <p:sldId id="271" r:id="rId9"/>
    <p:sldId id="382" r:id="rId10"/>
    <p:sldId id="322" r:id="rId11"/>
    <p:sldId id="389" r:id="rId12"/>
    <p:sldId id="390" r:id="rId13"/>
    <p:sldId id="393" r:id="rId14"/>
    <p:sldId id="383" r:id="rId15"/>
    <p:sldId id="341" r:id="rId16"/>
    <p:sldId id="387" r:id="rId17"/>
    <p:sldId id="388" r:id="rId18"/>
    <p:sldId id="384" r:id="rId19"/>
    <p:sldId id="380" r:id="rId20"/>
    <p:sldId id="264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86B3BE1-165E-4786-A02F-F220435BF838}">
          <p14:sldIdLst>
            <p14:sldId id="262"/>
            <p14:sldId id="266"/>
            <p14:sldId id="385"/>
            <p14:sldId id="265"/>
            <p14:sldId id="378"/>
            <p14:sldId id="381"/>
            <p14:sldId id="271"/>
            <p14:sldId id="382"/>
            <p14:sldId id="322"/>
            <p14:sldId id="389"/>
            <p14:sldId id="390"/>
            <p14:sldId id="393"/>
            <p14:sldId id="383"/>
            <p14:sldId id="341"/>
            <p14:sldId id="387"/>
            <p14:sldId id="388"/>
            <p14:sldId id="384"/>
            <p14:sldId id="380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6" autoAdjust="0"/>
    <p:restoredTop sz="76747" autoAdjust="0"/>
  </p:normalViewPr>
  <p:slideViewPr>
    <p:cSldViewPr snapToGrid="0" showGuides="1">
      <p:cViewPr varScale="1">
        <p:scale>
          <a:sx n="85" d="100"/>
          <a:sy n="85" d="100"/>
        </p:scale>
        <p:origin x="135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41CBA-545E-42E4-8F19-7DCD26E32FB6}" type="datetimeFigureOut">
              <a:rPr lang="nl-NL" smtClean="0"/>
              <a:t>2-9-2021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56161-65FC-486A-81F1-C8750CAA80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705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edpix.com/photo/426964/atr-72-aircraft-sideview-drawing-sketch-airplane-pla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arc.aiaa.org/doi/abs/10.2514/1.C035734?casa_token=RZWq2o2aNDwAAAAA:FaQq4TMM-QVp9f4YWfLC1yQvIV5P5N4bdtTMJe-_QOl2maxf7_VJ4knO6O-EQlm_b4wW95cajCmN" TargetMode="External"/><Relationship Id="rId4" Type="http://schemas.openxmlformats.org/officeDocument/2006/relationships/hyperlink" Target="https://pixabay.com/illustrations/electric-car-petrol-stations-2728143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56161-65FC-486A-81F1-C8750CAA806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3288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[1] ATR Picture adapted from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Creative Commons Zero License for Public Domain -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  <a:hlinkClick r:id="rId3"/>
              </a:rPr>
              <a:t>https://www.needpix.com/photo/426964/atr-72-aircraft-sideview-drawing-sketch-airplane-plan</a:t>
            </a: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MS PGothic" charset="0"/>
            </a:endParaRPr>
          </a:p>
          <a:p>
            <a:endParaRPr lang="nl-NL" dirty="0" smtClean="0"/>
          </a:p>
          <a:p>
            <a:r>
              <a:rPr lang="nl-NL" dirty="0" smtClean="0"/>
              <a:t>[1] </a:t>
            </a:r>
            <a:r>
              <a:rPr lang="nl-NL" dirty="0" err="1" smtClean="0"/>
              <a:t>Sign</a:t>
            </a:r>
            <a:r>
              <a:rPr lang="nl-NL" dirty="0" smtClean="0"/>
              <a:t> = Free </a:t>
            </a:r>
            <a:r>
              <a:rPr lang="nl-NL" dirty="0" smtClean="0">
                <a:hlinkClick r:id="rId4"/>
              </a:rPr>
              <a:t>https://pixabay.com/illustrations/electric-car-petrol-stations-2728143/</a:t>
            </a:r>
            <a:endParaRPr lang="nl-NL" dirty="0" smtClean="0"/>
          </a:p>
          <a:p>
            <a:endParaRPr lang="nl-NL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[2] </a:t>
            </a:r>
            <a:r>
              <a:rPr lang="nl-NL" dirty="0" err="1" smtClean="0"/>
              <a:t>Powertrains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“De Vries,</a:t>
            </a:r>
            <a:r>
              <a:rPr lang="nl-NL" baseline="0" dirty="0" smtClean="0"/>
              <a:t> Hoogreef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Vos, 2020,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Range equation for hybrid-electric aircraft with constant power split</a:t>
            </a:r>
            <a:r>
              <a:rPr lang="nl-NL" dirty="0" smtClean="0"/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[3] Aircraft sketches </a:t>
            </a:r>
            <a:r>
              <a:rPr lang="nl-NL" dirty="0" err="1" smtClean="0"/>
              <a:t>courtesy</a:t>
            </a:r>
            <a:r>
              <a:rPr lang="nl-NL" baseline="0" dirty="0" smtClean="0"/>
              <a:t> of Reynard de Vries, 2017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err="1" smtClean="0"/>
              <a:t>Hydrogen</a:t>
            </a:r>
            <a:r>
              <a:rPr lang="nl-NL" baseline="0" dirty="0" smtClean="0"/>
              <a:t> image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smtClean="0"/>
              <a:t>[4]</a:t>
            </a:r>
            <a:r>
              <a:rPr lang="nl-NL" sz="1200" dirty="0" smtClean="0"/>
              <a:t> https://commons.wikimedia.org/wiki/File:Hydrogen_02.svg CC-BY-SA-3.0</a:t>
            </a:r>
            <a:r>
              <a:rPr lang="nl-NL" baseline="0" dirty="0" smtClean="0"/>
              <a:t> - </a:t>
            </a:r>
            <a:r>
              <a:rPr lang="nl-NL" baseline="0" dirty="0" err="1" smtClean="0"/>
              <a:t>Utahraptor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ostrommaysi</a:t>
            </a:r>
            <a:r>
              <a:rPr lang="nl-NL" baseline="0" dirty="0" smtClean="0"/>
              <a:t> ()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56161-65FC-486A-81F1-C8750CAA80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7266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 smtClean="0"/>
              <a:t>Landscape of opportunities, challenges and limitations of key radical technologies in terms of scalability across different vehicle classes</a:t>
            </a:r>
          </a:p>
          <a:p>
            <a:r>
              <a:rPr lang="en-GB" sz="1600" dirty="0" smtClean="0"/>
              <a:t>Credibility (uncertainty) of underlying technology assumptions as explicit factor</a:t>
            </a:r>
          </a:p>
          <a:p>
            <a:r>
              <a:rPr lang="en-GB" sz="1600" dirty="0" smtClean="0"/>
              <a:t>Approach: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1600" dirty="0" smtClean="0"/>
              <a:t>Integrating novel airframe technologies with hybrid electric energy network.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1600" dirty="0" smtClean="0"/>
              <a:t>Integrated aircraft design with physics-based subsystem design.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1600" dirty="0" smtClean="0"/>
              <a:t>Credible hybrid electric aircraft design through MDO.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1600" dirty="0" smtClean="0"/>
              <a:t>Analysis of the infrastructure, operational, economical, safety, reliability and regulatory aspects. </a:t>
            </a:r>
          </a:p>
          <a:p>
            <a:endParaRPr lang="nl-NL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56161-65FC-486A-81F1-C8750CAA80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6601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[1] https://commons.wikimedia.org/wiki/File:Diamond_DA40_(8736184864).jpg CC-BY-SA-2.0 </a:t>
            </a:r>
            <a:r>
              <a:rPr lang="nl-NL" dirty="0" err="1" smtClean="0"/>
              <a:t>bomberpilot</a:t>
            </a:r>
            <a:r>
              <a:rPr lang="nl-NL" baseline="0" dirty="0" smtClean="0"/>
              <a:t> (https://www.flickr.com/people/95761740@N08)</a:t>
            </a:r>
            <a:endParaRPr lang="nl-NL" dirty="0" smtClean="0"/>
          </a:p>
          <a:p>
            <a:r>
              <a:rPr lang="nl-NL" dirty="0" smtClean="0"/>
              <a:t>[2] https://commons.wikimedia.org/wiki/File:Cirrus_SR22_on_the_ramp.jpg CC-BY-SA-2.5 – </a:t>
            </a:r>
            <a:r>
              <a:rPr lang="nl-NL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captaindan</a:t>
            </a:r>
            <a:r>
              <a:rPr lang="nl-NL" dirty="0" smtClean="0"/>
              <a:t> </a:t>
            </a:r>
          </a:p>
          <a:p>
            <a:r>
              <a:rPr lang="nl-NL" dirty="0" smtClean="0"/>
              <a:t>[3] https://en.wikipedia.org/wiki/File:LET_L-410NG_OK-NGA_ILA_Berlin_2016_09.jpg CC-BY-SA-4.0 – Julian </a:t>
            </a:r>
            <a:r>
              <a:rPr lang="nl-NL" dirty="0" err="1" smtClean="0"/>
              <a:t>Herzog</a:t>
            </a:r>
            <a:r>
              <a:rPr lang="nl-NL" dirty="0" smtClean="0"/>
              <a:t> (http://julianherzog.com/)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[4] https://commons.wikimedia.org/wiki/File:Do228NG_-_RIAT_2012_(18649688613).jpg CC-BY-SA-2.0 </a:t>
            </a:r>
            <a:r>
              <a:rPr lang="nl-NL" dirty="0" err="1" smtClean="0"/>
              <a:t>airwolfhound</a:t>
            </a:r>
            <a:r>
              <a:rPr lang="nl-NL" baseline="0" dirty="0" smtClean="0"/>
              <a:t> (https://www.flickr.com/people/24874528@N04)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[5] https://commons.wikimedia.org/wiki/File:ATR_72-600_in_flight.jpg CC-BY-SA2.0 - ATR Aircraft (https://www.flickr.com/photos/190688650@N03/50536497782/ )</a:t>
            </a:r>
            <a:endParaRPr lang="nl-NL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smtClean="0"/>
              <a:t>[6] https://commons.wikimedia.org/wiki/File:Airbus_A320neo_landing_01.jpg CC-BY-SA-4.0 – don-vip</a:t>
            </a:r>
            <a:endParaRPr lang="nl-NL" dirty="0" smtClean="0"/>
          </a:p>
          <a:p>
            <a:r>
              <a:rPr lang="nl-NL" dirty="0" smtClean="0"/>
              <a:t>[7] https://commons.wikimedia.org/wiki/File:Airbus_A350-900_F-WWCF_(20133325719).jpg CC-BY-SA-2.0 - </a:t>
            </a:r>
            <a:r>
              <a:rPr lang="nl-NL" dirty="0" err="1" smtClean="0"/>
              <a:t>Melv_L</a:t>
            </a:r>
            <a:r>
              <a:rPr lang="nl-NL" dirty="0" smtClean="0"/>
              <a:t> – MACASR (https://flickr.com/photos/54943237@N04/20133325719)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56161-65FC-486A-81F1-C8750CAA80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3877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5D37AB-0158-D143-B9D4-A5272563F8A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300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56161-65FC-486A-81F1-C8750CAA80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6400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Landscape of opportunities, challenges and limitations of key radical technologies in terms of scalability across different vehicle classes</a:t>
            </a:r>
          </a:p>
          <a:p>
            <a:r>
              <a:rPr lang="en-GB" dirty="0" smtClean="0"/>
              <a:t>Credibility (uncertainty) of underlying technology assumptions as explicit factor</a:t>
            </a:r>
          </a:p>
          <a:p>
            <a:r>
              <a:rPr lang="en-GB" dirty="0" smtClean="0"/>
              <a:t>Approach: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Integrating novel airframe technologies with hybrid electric energy network.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Integrated aircraft design with physics-based subsystem design.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Credible hybrid electric aircraft design through MDO.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Analysis of the infrastructure, operational, economical, safety, reliability and regulatory aspects. 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56161-65FC-486A-81F1-C8750CAA8065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339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 cap="sm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nl-NL" dirty="0"/>
          </a:p>
        </p:txBody>
      </p:sp>
      <p:pic>
        <p:nvPicPr>
          <p:cNvPr id="7" name="Immagine 21" descr="flag_yellow_high.jpg">
            <a:extLst>
              <a:ext uri="{FF2B5EF4-FFF2-40B4-BE49-F238E27FC236}">
                <a16:creationId xmlns:a16="http://schemas.microsoft.com/office/drawing/2014/main" id="{DC711062-04AA-4639-AD52-61923F8571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026" y="5789097"/>
            <a:ext cx="588598" cy="392565"/>
          </a:xfrm>
          <a:prstGeom prst="rect">
            <a:avLst/>
          </a:prstGeom>
        </p:spPr>
      </p:pic>
      <p:pic>
        <p:nvPicPr>
          <p:cNvPr id="8" name="Immagine 3" descr="CleanSky2.png">
            <a:extLst>
              <a:ext uri="{FF2B5EF4-FFF2-40B4-BE49-F238E27FC236}">
                <a16:creationId xmlns:a16="http://schemas.microsoft.com/office/drawing/2014/main" id="{1F09882D-73E1-471B-A966-43C3A65013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943" y="5725164"/>
            <a:ext cx="1162083" cy="6425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80"/>
          <a:stretch/>
        </p:blipFill>
        <p:spPr>
          <a:xfrm>
            <a:off x="4178108" y="5278313"/>
            <a:ext cx="3835783" cy="10575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612727"/>
            <a:ext cx="1303379" cy="803693"/>
          </a:xfrm>
          <a:prstGeom prst="rect">
            <a:avLst/>
          </a:prstGeom>
        </p:spPr>
      </p:pic>
      <p:pic>
        <p:nvPicPr>
          <p:cNvPr id="1028" name="Picture 4" descr="Logo der TU Braunschwei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782" y="5782990"/>
            <a:ext cx="1240618" cy="46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02-09-2021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CHYLA project overview and objectives - EASN 2021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9F61-0012-4840-9D7A-BBE8CD92B7F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8056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02-09-2021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CHYLA project overview and objectives - EASN 2021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9F61-0012-4840-9D7A-BBE8CD92B7F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4734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02-09-2021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CHYLA project overview and objectives - EASN 2021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9F61-0012-4840-9D7A-BBE8CD92B7F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9109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 cap="sm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nl-NL" dirty="0"/>
          </a:p>
        </p:txBody>
      </p:sp>
      <p:pic>
        <p:nvPicPr>
          <p:cNvPr id="7" name="Immagine 21" descr="flag_yellow_high.jpg">
            <a:extLst>
              <a:ext uri="{FF2B5EF4-FFF2-40B4-BE49-F238E27FC236}">
                <a16:creationId xmlns:a16="http://schemas.microsoft.com/office/drawing/2014/main" id="{DC711062-04AA-4639-AD52-61923F8571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026" y="5789097"/>
            <a:ext cx="588598" cy="392565"/>
          </a:xfrm>
          <a:prstGeom prst="rect">
            <a:avLst/>
          </a:prstGeom>
        </p:spPr>
      </p:pic>
      <p:pic>
        <p:nvPicPr>
          <p:cNvPr id="8" name="Immagine 3" descr="CleanSky2.png">
            <a:extLst>
              <a:ext uri="{FF2B5EF4-FFF2-40B4-BE49-F238E27FC236}">
                <a16:creationId xmlns:a16="http://schemas.microsoft.com/office/drawing/2014/main" id="{1F09882D-73E1-471B-A966-43C3A65013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943" y="5725164"/>
            <a:ext cx="1162083" cy="6425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80"/>
          <a:stretch/>
        </p:blipFill>
        <p:spPr>
          <a:xfrm>
            <a:off x="4178108" y="5278313"/>
            <a:ext cx="3835783" cy="10575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612727"/>
            <a:ext cx="1303379" cy="803693"/>
          </a:xfrm>
          <a:prstGeom prst="rect">
            <a:avLst/>
          </a:prstGeom>
        </p:spPr>
      </p:pic>
      <p:pic>
        <p:nvPicPr>
          <p:cNvPr id="1028" name="Picture 4" descr="Logo der TU Braunschwei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782" y="5782990"/>
            <a:ext cx="1240618" cy="46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02-09-2021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CHYLA project overview and objectives - EASN 2021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9F61-0012-4840-9D7A-BBE8CD92B7F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9812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02-09-2021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CHYLA project overview and objectives - EASN 2021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9F61-0012-4840-9D7A-BBE8CD92B7F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9599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02-09-2021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CHYLA project overview and objectives - EASN 2021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9F61-0012-4840-9D7A-BBE8CD92B7F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096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02-09-2021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CHYLA project overview and objectives - EASN 2021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9F61-0012-4840-9D7A-BBE8CD92B7F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8182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02-09-2021</a:t>
            </a:r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CHYLA project overview and objectives - EASN 2021</a:t>
            </a:r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9F61-0012-4840-9D7A-BBE8CD92B7F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0596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02-09-2021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CHYLA project overview and objectives - EASN 2021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9F61-0012-4840-9D7A-BBE8CD92B7F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4270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02-09-2021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CHYLA project overview and objectives - EASN 2021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9F61-0012-4840-9D7A-BBE8CD92B7F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0541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02-09-2021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CHYLA project overview and objectives - EASN 2021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9F61-0012-4840-9D7A-BBE8CD92B7F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288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02-09-2021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CHYLA project overview and objectives - EASN 2021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9F61-0012-4840-9D7A-BBE8CD92B7F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9107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02-09-2021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CHYLA project overview and objectives - EASN 2021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9F61-0012-4840-9D7A-BBE8CD92B7F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8324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02-09-2021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CHYLA project overview and objectives - EASN 2021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9F61-0012-4840-9D7A-BBE8CD92B7F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4809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02-09-2021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CHYLA project overview and objectives - EASN 2021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9F61-0012-4840-9D7A-BBE8CD92B7F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93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dirty="0"/>
              <a:t>Cliquez pour modifier les styles du texte du masque</a:t>
            </a:r>
          </a:p>
          <a:p>
            <a:pPr lvl="1"/>
            <a:r>
              <a:rPr lang="nl-BE" dirty="0"/>
              <a:t>Deuxième niveau</a:t>
            </a:r>
          </a:p>
          <a:p>
            <a:pPr lvl="2"/>
            <a:r>
              <a:rPr lang="nl-BE" dirty="0"/>
              <a:t>Troisième niveau</a:t>
            </a:r>
          </a:p>
          <a:p>
            <a:pPr lvl="3"/>
            <a:r>
              <a:rPr lang="nl-BE" dirty="0"/>
              <a:t>Quatrième niveau</a:t>
            </a:r>
          </a:p>
          <a:p>
            <a:pPr lvl="4"/>
            <a:r>
              <a:rPr lang="nl-BE" dirty="0"/>
              <a:t>Cinquième niveau</a:t>
            </a:r>
            <a:endParaRPr lang="fr-FR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01600" y="313200"/>
            <a:ext cx="10972801" cy="457200"/>
          </a:xfrm>
          <a:prstGeom prst="rect">
            <a:avLst/>
          </a:prstGeom>
        </p:spPr>
        <p:txBody>
          <a:bodyPr lIns="91422" tIns="45712" rIns="91422" bIns="45712"/>
          <a:lstStyle>
            <a:lvl1pPr algn="l">
              <a:defRPr sz="2963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1038666" y="0"/>
            <a:ext cx="1153337" cy="68548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738" tIns="48370" rIns="96738" bIns="48370" rtlCol="0" anchor="ctr"/>
          <a:lstStyle/>
          <a:p>
            <a:pPr algn="ctr"/>
            <a:endParaRPr lang="nl-NL" sz="1905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" r="3157"/>
          <a:stretch/>
        </p:blipFill>
        <p:spPr bwMode="auto">
          <a:xfrm>
            <a:off x="11041189" y="148188"/>
            <a:ext cx="1153334" cy="79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9266502" y="5196390"/>
            <a:ext cx="2487353" cy="13711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738" tIns="48370" rIns="96738" bIns="48370" rtlCol="0" anchor="ctr"/>
          <a:lstStyle/>
          <a:p>
            <a:pPr algn="ctr"/>
            <a:endParaRPr lang="nl-NL" sz="1905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11655864" y="6567494"/>
            <a:ext cx="536138" cy="287337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CHYLA project overview and objectives - EASN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74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0549468" y="6400804"/>
            <a:ext cx="1388533" cy="319609"/>
          </a:xfrm>
          <a:prstGeom prst="rect">
            <a:avLst/>
          </a:prstGeom>
          <a:noFill/>
        </p:spPr>
        <p:txBody>
          <a:bodyPr wrap="square" lIns="91408" tIns="45705" rIns="91408" bIns="45705" rtlCol="0">
            <a:spAutoFit/>
          </a:bodyPr>
          <a:lstStyle/>
          <a:p>
            <a:pPr algn="r"/>
            <a:fld id="{69CD01A7-429B-DC48-8F96-BCBBCB54612C}" type="slidenum">
              <a:rPr lang="en-US" sz="1477" smtClean="0">
                <a:solidFill>
                  <a:srgbClr val="00A6D6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pPr algn="r"/>
              <a:t>‹#›</a:t>
            </a:fld>
            <a:endParaRPr lang="en-US" sz="1477" dirty="0">
              <a:solidFill>
                <a:srgbClr val="00A6D6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 descr="TU_P4~blac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66" y="6061442"/>
            <a:ext cx="1349104" cy="8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0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02-09-2021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CHYLA project overview and objectives - EASN 2021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9F61-0012-4840-9D7A-BBE8CD92B7F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0791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02-09-2021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CHYLA project overview and objectives - EASN 2021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9F61-0012-4840-9D7A-BBE8CD92B7F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4281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02-09-2021</a:t>
            </a:r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CHYLA project overview and objectives - EASN 2021</a:t>
            </a:r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9F61-0012-4840-9D7A-BBE8CD92B7F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3740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02-09-2021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CHYLA project overview and objectives - EASN 2021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9F61-0012-4840-9D7A-BBE8CD92B7F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6551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02-09-2021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CHYLA project overview and objectives - EASN 2021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9F61-0012-4840-9D7A-BBE8CD92B7F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228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02-09-2021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CHYLA project overview and objectives - EASN 2021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9F61-0012-4840-9D7A-BBE8CD92B7F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7152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02-09-2021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CHYLA project overview and objectives - EASN 2021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9F61-0012-4840-9D7A-BBE8CD92B7F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1315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99467"/>
            <a:ext cx="12192000" cy="365125"/>
          </a:xfrm>
          <a:prstGeom prst="rect">
            <a:avLst/>
          </a:prstGeom>
          <a:solidFill>
            <a:srgbClr val="42B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88009" y="6491517"/>
            <a:ext cx="16028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02-09-2021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" y="6491516"/>
            <a:ext cx="9107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CHYLA project overview and objectives - EASN 2021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06756" y="6491517"/>
            <a:ext cx="611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CE9F61-0012-4840-9D7A-BBE8CD92B7F1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-1" y="7951"/>
            <a:ext cx="91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cap="all" dirty="0" smtClean="0">
                <a:latin typeface="+mn-lt"/>
                <a:ea typeface="CMU Sans Serif" panose="02000603000000000000" pitchFamily="2" charset="0"/>
                <a:cs typeface="CMU Sans Serif" panose="02000603000000000000" pitchFamily="2" charset="0"/>
              </a:rPr>
              <a:t>CHYLA </a:t>
            </a:r>
            <a:r>
              <a:rPr lang="nl-NL" cap="all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– </a:t>
            </a:r>
            <a:r>
              <a:rPr lang="nl-NL" sz="1400" b="1" cap="all" dirty="0" err="1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C</a:t>
            </a:r>
            <a:r>
              <a:rPr lang="nl-NL" sz="1400" cap="all" dirty="0" err="1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redible</a:t>
            </a:r>
            <a:r>
              <a:rPr lang="nl-NL" sz="1400" cap="all" baseline="0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nl-NL" sz="1400" b="1" cap="all" baseline="0" dirty="0" err="1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Hy</a:t>
            </a:r>
            <a:r>
              <a:rPr lang="nl-NL" sz="1400" cap="all" baseline="0" dirty="0" err="1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brid</a:t>
            </a:r>
            <a:r>
              <a:rPr lang="nl-NL" sz="1400" cap="all" baseline="0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E</a:t>
            </a:r>
            <a:r>
              <a:rPr lang="nl-NL" sz="1400" b="1" cap="all" baseline="0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l</a:t>
            </a:r>
            <a:r>
              <a:rPr lang="nl-NL" sz="1400" cap="all" baseline="0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ectric </a:t>
            </a:r>
            <a:r>
              <a:rPr lang="nl-NL" sz="1400" b="1" cap="all" baseline="0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A</a:t>
            </a:r>
            <a:r>
              <a:rPr lang="nl-NL" sz="1400" cap="all" baseline="0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ircraft</a:t>
            </a:r>
            <a:endParaRPr lang="nl-NL" sz="1400" cap="all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8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99467"/>
            <a:ext cx="12192000" cy="365125"/>
          </a:xfrm>
          <a:prstGeom prst="rect">
            <a:avLst/>
          </a:prstGeom>
          <a:solidFill>
            <a:srgbClr val="42B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88009" y="6491517"/>
            <a:ext cx="16028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02-09-2021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" y="6491516"/>
            <a:ext cx="9107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CHYLA project overview and objectives - EASN 2021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06756" y="6491517"/>
            <a:ext cx="611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CE9F61-0012-4840-9D7A-BBE8CD92B7F1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-1" y="7951"/>
            <a:ext cx="91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cap="all" dirty="0" smtClean="0">
                <a:latin typeface="+mn-lt"/>
                <a:ea typeface="CMU Sans Serif" panose="02000603000000000000" pitchFamily="2" charset="0"/>
                <a:cs typeface="CMU Sans Serif" panose="02000603000000000000" pitchFamily="2" charset="0"/>
              </a:rPr>
              <a:t>CHYLA </a:t>
            </a:r>
            <a:r>
              <a:rPr lang="nl-NL" cap="all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– </a:t>
            </a:r>
            <a:r>
              <a:rPr lang="nl-NL" sz="1400" b="1" cap="all" dirty="0" err="1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C</a:t>
            </a:r>
            <a:r>
              <a:rPr lang="nl-NL" sz="1400" cap="all" dirty="0" err="1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redible</a:t>
            </a:r>
            <a:r>
              <a:rPr lang="nl-NL" sz="1400" cap="all" baseline="0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nl-NL" sz="1400" b="1" cap="all" baseline="0" dirty="0" err="1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Hy</a:t>
            </a:r>
            <a:r>
              <a:rPr lang="nl-NL" sz="1400" cap="all" baseline="0" dirty="0" err="1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brid</a:t>
            </a:r>
            <a:r>
              <a:rPr lang="nl-NL" sz="1400" cap="all" baseline="0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E</a:t>
            </a:r>
            <a:r>
              <a:rPr lang="nl-NL" sz="1400" b="1" cap="all" baseline="0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l</a:t>
            </a:r>
            <a:r>
              <a:rPr lang="nl-NL" sz="1400" cap="all" baseline="0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ectric </a:t>
            </a:r>
            <a:r>
              <a:rPr lang="nl-NL" sz="1400" b="1" cap="all" baseline="0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A</a:t>
            </a:r>
            <a:r>
              <a:rPr lang="nl-NL" sz="1400" cap="all" baseline="0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ircraft</a:t>
            </a:r>
            <a:endParaRPr lang="nl-NL" sz="1400" cap="all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46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40.png"/><Relationship Id="rId7" Type="http://schemas.openxmlformats.org/officeDocument/2006/relationships/image" Target="../media/image16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1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4.wdp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3.wdp"/><Relationship Id="rId5" Type="http://schemas.openxmlformats.org/officeDocument/2006/relationships/image" Target="../media/image10.emf"/><Relationship Id="rId10" Type="http://schemas.openxmlformats.org/officeDocument/2006/relationships/image" Target="../media/image13.png"/><Relationship Id="rId4" Type="http://schemas.openxmlformats.org/officeDocument/2006/relationships/image" Target="../media/image9.emf"/><Relationship Id="rId9" Type="http://schemas.microsoft.com/office/2007/relationships/hdphoto" Target="../media/hdphoto2.wdp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3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Credible Hybrid Electric Aircraft </a:t>
            </a:r>
            <a:endParaRPr lang="nl-NL" dirty="0"/>
          </a:p>
        </p:txBody>
      </p:sp>
      <p:sp>
        <p:nvSpPr>
          <p:cNvPr id="21" name="Subtitle 20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CHYLA </a:t>
            </a:r>
            <a:r>
              <a:rPr lang="en-GB" dirty="0"/>
              <a:t>project overview and </a:t>
            </a:r>
            <a:r>
              <a:rPr lang="en-GB" dirty="0" smtClean="0"/>
              <a:t>objectives</a:t>
            </a:r>
          </a:p>
          <a:p>
            <a:endParaRPr lang="en-GB" dirty="0"/>
          </a:p>
          <a:p>
            <a:r>
              <a:rPr lang="en-GB" b="0" u="sng" dirty="0" smtClean="0"/>
              <a:t>M.F.M. Hoogreef</a:t>
            </a:r>
            <a:r>
              <a:rPr lang="en-GB" b="0" dirty="0" smtClean="0"/>
              <a:t>, A. Elham, B.F. Santos, M. Henke, R. Mallwitz, M. Steen </a:t>
            </a:r>
            <a:r>
              <a:rPr lang="en-GB" b="0" dirty="0"/>
              <a:t>and  </a:t>
            </a:r>
            <a:r>
              <a:rPr lang="en-GB" b="0" dirty="0" smtClean="0"/>
              <a:t>J. Friedrichs</a:t>
            </a:r>
            <a:endParaRPr lang="nl-NL" b="0" dirty="0"/>
          </a:p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9F61-0012-4840-9D7A-BBE8CD92B7F1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02-09-2021</a:t>
            </a:r>
            <a:endParaRPr lang="nl-NL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CHYLA project overview and objectives - EASN 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082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88009" y="6491517"/>
            <a:ext cx="1602849" cy="365125"/>
          </a:xfrm>
        </p:spPr>
        <p:txBody>
          <a:bodyPr/>
          <a:lstStyle/>
          <a:p>
            <a:r>
              <a:rPr lang="nl-NL" smtClean="0"/>
              <a:t>02-09-2021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" y="6491516"/>
            <a:ext cx="9107567" cy="365125"/>
          </a:xfrm>
        </p:spPr>
        <p:txBody>
          <a:bodyPr/>
          <a:lstStyle/>
          <a:p>
            <a:r>
              <a:rPr lang="en-US" smtClean="0"/>
              <a:t>CHYLA project overview and objectives - EASN 2021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06756" y="6491517"/>
            <a:ext cx="611588" cy="365125"/>
          </a:xfrm>
        </p:spPr>
        <p:txBody>
          <a:bodyPr/>
          <a:lstStyle/>
          <a:p>
            <a:fld id="{B6CE9F61-0012-4840-9D7A-BBE8CD92B7F1}" type="slidenum">
              <a:rPr lang="nl-NL" smtClean="0"/>
              <a:pPr/>
              <a:t>10</a:t>
            </a:fld>
            <a:endParaRPr lang="nl-NL" dirty="0"/>
          </a:p>
        </p:txBody>
      </p:sp>
      <p:pic>
        <p:nvPicPr>
          <p:cNvPr id="11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t="16369" b="14557"/>
          <a:stretch/>
        </p:blipFill>
        <p:spPr bwMode="auto">
          <a:xfrm>
            <a:off x="775258" y="1692597"/>
            <a:ext cx="10515600" cy="40857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80"/>
          <a:stretch/>
        </p:blipFill>
        <p:spPr>
          <a:xfrm>
            <a:off x="4178108" y="453548"/>
            <a:ext cx="3835783" cy="1057523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5576711" y="2020711"/>
            <a:ext cx="4357511" cy="3759200"/>
          </a:xfrm>
          <a:custGeom>
            <a:avLst/>
            <a:gdLst>
              <a:gd name="connsiteX0" fmla="*/ 2889956 w 4357511"/>
              <a:gd name="connsiteY0" fmla="*/ 0 h 3759200"/>
              <a:gd name="connsiteX1" fmla="*/ 4357511 w 4357511"/>
              <a:gd name="connsiteY1" fmla="*/ 11289 h 3759200"/>
              <a:gd name="connsiteX2" fmla="*/ 4357511 w 4357511"/>
              <a:gd name="connsiteY2" fmla="*/ 2077156 h 3759200"/>
              <a:gd name="connsiteX3" fmla="*/ 3996267 w 4357511"/>
              <a:gd name="connsiteY3" fmla="*/ 2269067 h 3759200"/>
              <a:gd name="connsiteX4" fmla="*/ 3973689 w 4357511"/>
              <a:gd name="connsiteY4" fmla="*/ 2325511 h 3759200"/>
              <a:gd name="connsiteX5" fmla="*/ 3973689 w 4357511"/>
              <a:gd name="connsiteY5" fmla="*/ 2472267 h 3759200"/>
              <a:gd name="connsiteX6" fmla="*/ 3962400 w 4357511"/>
              <a:gd name="connsiteY6" fmla="*/ 2540000 h 3759200"/>
              <a:gd name="connsiteX7" fmla="*/ 3962400 w 4357511"/>
              <a:gd name="connsiteY7" fmla="*/ 2528711 h 3759200"/>
              <a:gd name="connsiteX8" fmla="*/ 3962400 w 4357511"/>
              <a:gd name="connsiteY8" fmla="*/ 3725333 h 3759200"/>
              <a:gd name="connsiteX9" fmla="*/ 11289 w 4357511"/>
              <a:gd name="connsiteY9" fmla="*/ 3759200 h 3759200"/>
              <a:gd name="connsiteX10" fmla="*/ 0 w 4357511"/>
              <a:gd name="connsiteY10" fmla="*/ 3556000 h 3759200"/>
              <a:gd name="connsiteX11" fmla="*/ 11289 w 4357511"/>
              <a:gd name="connsiteY11" fmla="*/ 3431822 h 3759200"/>
              <a:gd name="connsiteX12" fmla="*/ 22578 w 4357511"/>
              <a:gd name="connsiteY12" fmla="*/ 3341511 h 3759200"/>
              <a:gd name="connsiteX13" fmla="*/ 45156 w 4357511"/>
              <a:gd name="connsiteY13" fmla="*/ 3262489 h 3759200"/>
              <a:gd name="connsiteX14" fmla="*/ 56445 w 4357511"/>
              <a:gd name="connsiteY14" fmla="*/ 3217333 h 3759200"/>
              <a:gd name="connsiteX15" fmla="*/ 90311 w 4357511"/>
              <a:gd name="connsiteY15" fmla="*/ 3115733 h 3759200"/>
              <a:gd name="connsiteX16" fmla="*/ 101600 w 4357511"/>
              <a:gd name="connsiteY16" fmla="*/ 3081867 h 3759200"/>
              <a:gd name="connsiteX17" fmla="*/ 169333 w 4357511"/>
              <a:gd name="connsiteY17" fmla="*/ 3048000 h 3759200"/>
              <a:gd name="connsiteX18" fmla="*/ 203200 w 4357511"/>
              <a:gd name="connsiteY18" fmla="*/ 3025422 h 3759200"/>
              <a:gd name="connsiteX19" fmla="*/ 372533 w 4357511"/>
              <a:gd name="connsiteY19" fmla="*/ 3014133 h 3759200"/>
              <a:gd name="connsiteX20" fmla="*/ 406400 w 4357511"/>
              <a:gd name="connsiteY20" fmla="*/ 2991556 h 3759200"/>
              <a:gd name="connsiteX21" fmla="*/ 462845 w 4357511"/>
              <a:gd name="connsiteY21" fmla="*/ 2923822 h 3759200"/>
              <a:gd name="connsiteX22" fmla="*/ 462845 w 4357511"/>
              <a:gd name="connsiteY22" fmla="*/ 2664178 h 3759200"/>
              <a:gd name="connsiteX23" fmla="*/ 451556 w 4357511"/>
              <a:gd name="connsiteY23" fmla="*/ 2585156 h 3759200"/>
              <a:gd name="connsiteX24" fmla="*/ 428978 w 4357511"/>
              <a:gd name="connsiteY24" fmla="*/ 2483556 h 3759200"/>
              <a:gd name="connsiteX25" fmla="*/ 395111 w 4357511"/>
              <a:gd name="connsiteY25" fmla="*/ 2393244 h 3759200"/>
              <a:gd name="connsiteX26" fmla="*/ 383822 w 4357511"/>
              <a:gd name="connsiteY26" fmla="*/ 2359378 h 3759200"/>
              <a:gd name="connsiteX27" fmla="*/ 327378 w 4357511"/>
              <a:gd name="connsiteY27" fmla="*/ 2246489 h 3759200"/>
              <a:gd name="connsiteX28" fmla="*/ 304800 w 4357511"/>
              <a:gd name="connsiteY28" fmla="*/ 2178756 h 3759200"/>
              <a:gd name="connsiteX29" fmla="*/ 282222 w 4357511"/>
              <a:gd name="connsiteY29" fmla="*/ 2122311 h 3759200"/>
              <a:gd name="connsiteX30" fmla="*/ 259645 w 4357511"/>
              <a:gd name="connsiteY30" fmla="*/ 2043289 h 3759200"/>
              <a:gd name="connsiteX31" fmla="*/ 237067 w 4357511"/>
              <a:gd name="connsiteY31" fmla="*/ 1986844 h 3759200"/>
              <a:gd name="connsiteX32" fmla="*/ 214489 w 4357511"/>
              <a:gd name="connsiteY32" fmla="*/ 1873956 h 3759200"/>
              <a:gd name="connsiteX33" fmla="*/ 237067 w 4357511"/>
              <a:gd name="connsiteY33" fmla="*/ 1399822 h 3759200"/>
              <a:gd name="connsiteX34" fmla="*/ 248356 w 4357511"/>
              <a:gd name="connsiteY34" fmla="*/ 1298222 h 3759200"/>
              <a:gd name="connsiteX35" fmla="*/ 270933 w 4357511"/>
              <a:gd name="connsiteY35" fmla="*/ 1230489 h 3759200"/>
              <a:gd name="connsiteX36" fmla="*/ 293511 w 4357511"/>
              <a:gd name="connsiteY36" fmla="*/ 1151467 h 3759200"/>
              <a:gd name="connsiteX37" fmla="*/ 316089 w 4357511"/>
              <a:gd name="connsiteY37" fmla="*/ 1072444 h 3759200"/>
              <a:gd name="connsiteX38" fmla="*/ 338667 w 4357511"/>
              <a:gd name="connsiteY38" fmla="*/ 1049867 h 3759200"/>
              <a:gd name="connsiteX39" fmla="*/ 2889956 w 4357511"/>
              <a:gd name="connsiteY39" fmla="*/ 1049867 h 3759200"/>
              <a:gd name="connsiteX40" fmla="*/ 2889956 w 4357511"/>
              <a:gd name="connsiteY40" fmla="*/ 56444 h 3759200"/>
              <a:gd name="connsiteX41" fmla="*/ 2889956 w 4357511"/>
              <a:gd name="connsiteY41" fmla="*/ 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357511" h="3759200">
                <a:moveTo>
                  <a:pt x="2889956" y="0"/>
                </a:moveTo>
                <a:lnTo>
                  <a:pt x="4357511" y="11289"/>
                </a:lnTo>
                <a:lnTo>
                  <a:pt x="4357511" y="2077156"/>
                </a:lnTo>
                <a:cubicBezTo>
                  <a:pt x="3912913" y="2277942"/>
                  <a:pt x="4055822" y="2110254"/>
                  <a:pt x="3996267" y="2269067"/>
                </a:cubicBezTo>
                <a:cubicBezTo>
                  <a:pt x="3989152" y="2288041"/>
                  <a:pt x="3981215" y="2306696"/>
                  <a:pt x="3973689" y="2325511"/>
                </a:cubicBezTo>
                <a:cubicBezTo>
                  <a:pt x="3945530" y="2494463"/>
                  <a:pt x="3973689" y="2283430"/>
                  <a:pt x="3973689" y="2472267"/>
                </a:cubicBezTo>
                <a:cubicBezTo>
                  <a:pt x="3973689" y="2495156"/>
                  <a:pt x="3966889" y="2517555"/>
                  <a:pt x="3962400" y="2540000"/>
                </a:cubicBezTo>
                <a:cubicBezTo>
                  <a:pt x="3961662" y="2543690"/>
                  <a:pt x="3962400" y="2532474"/>
                  <a:pt x="3962400" y="2528711"/>
                </a:cubicBezTo>
                <a:lnTo>
                  <a:pt x="3962400" y="3725333"/>
                </a:lnTo>
                <a:lnTo>
                  <a:pt x="11289" y="3759200"/>
                </a:lnTo>
                <a:cubicBezTo>
                  <a:pt x="7526" y="3691467"/>
                  <a:pt x="0" y="3623838"/>
                  <a:pt x="0" y="3556000"/>
                </a:cubicBezTo>
                <a:cubicBezTo>
                  <a:pt x="0" y="3514437"/>
                  <a:pt x="6938" y="3473157"/>
                  <a:pt x="11289" y="3431822"/>
                </a:cubicBezTo>
                <a:cubicBezTo>
                  <a:pt x="14465" y="3401651"/>
                  <a:pt x="16628" y="3371260"/>
                  <a:pt x="22578" y="3341511"/>
                </a:cubicBezTo>
                <a:cubicBezTo>
                  <a:pt x="27951" y="3314648"/>
                  <a:pt x="37948" y="3288918"/>
                  <a:pt x="45156" y="3262489"/>
                </a:cubicBezTo>
                <a:cubicBezTo>
                  <a:pt x="49238" y="3247520"/>
                  <a:pt x="51987" y="3232194"/>
                  <a:pt x="56445" y="3217333"/>
                </a:cubicBezTo>
                <a:cubicBezTo>
                  <a:pt x="56450" y="3217315"/>
                  <a:pt x="84664" y="3132675"/>
                  <a:pt x="90311" y="3115733"/>
                </a:cubicBezTo>
                <a:cubicBezTo>
                  <a:pt x="94074" y="3104444"/>
                  <a:pt x="91699" y="3088468"/>
                  <a:pt x="101600" y="3081867"/>
                </a:cubicBezTo>
                <a:cubicBezTo>
                  <a:pt x="198660" y="3017161"/>
                  <a:pt x="75857" y="3094739"/>
                  <a:pt x="169333" y="3048000"/>
                </a:cubicBezTo>
                <a:cubicBezTo>
                  <a:pt x="181468" y="3041932"/>
                  <a:pt x="189817" y="3027653"/>
                  <a:pt x="203200" y="3025422"/>
                </a:cubicBezTo>
                <a:cubicBezTo>
                  <a:pt x="259000" y="3016122"/>
                  <a:pt x="316089" y="3017896"/>
                  <a:pt x="372533" y="3014133"/>
                </a:cubicBezTo>
                <a:cubicBezTo>
                  <a:pt x="383822" y="3006607"/>
                  <a:pt x="395977" y="3000242"/>
                  <a:pt x="406400" y="2991556"/>
                </a:cubicBezTo>
                <a:cubicBezTo>
                  <a:pt x="438995" y="2964394"/>
                  <a:pt x="440645" y="2957121"/>
                  <a:pt x="462845" y="2923822"/>
                </a:cubicBezTo>
                <a:cubicBezTo>
                  <a:pt x="497221" y="2820687"/>
                  <a:pt x="479409" y="2887795"/>
                  <a:pt x="462845" y="2664178"/>
                </a:cubicBezTo>
                <a:cubicBezTo>
                  <a:pt x="460879" y="2637643"/>
                  <a:pt x="455930" y="2611402"/>
                  <a:pt x="451556" y="2585156"/>
                </a:cubicBezTo>
                <a:cubicBezTo>
                  <a:pt x="446900" y="2557218"/>
                  <a:pt x="437097" y="2511973"/>
                  <a:pt x="428978" y="2483556"/>
                </a:cubicBezTo>
                <a:cubicBezTo>
                  <a:pt x="418728" y="2447682"/>
                  <a:pt x="409426" y="2431417"/>
                  <a:pt x="395111" y="2393244"/>
                </a:cubicBezTo>
                <a:cubicBezTo>
                  <a:pt x="390933" y="2382102"/>
                  <a:pt x="388809" y="2370182"/>
                  <a:pt x="383822" y="2359378"/>
                </a:cubicBezTo>
                <a:cubicBezTo>
                  <a:pt x="366192" y="2321179"/>
                  <a:pt x="344241" y="2285033"/>
                  <a:pt x="327378" y="2246489"/>
                </a:cubicBezTo>
                <a:cubicBezTo>
                  <a:pt x="317839" y="2224685"/>
                  <a:pt x="312933" y="2201122"/>
                  <a:pt x="304800" y="2178756"/>
                </a:cubicBezTo>
                <a:cubicBezTo>
                  <a:pt x="297875" y="2159712"/>
                  <a:pt x="288630" y="2141536"/>
                  <a:pt x="282222" y="2122311"/>
                </a:cubicBezTo>
                <a:cubicBezTo>
                  <a:pt x="273559" y="2096322"/>
                  <a:pt x="268308" y="2069278"/>
                  <a:pt x="259645" y="2043289"/>
                </a:cubicBezTo>
                <a:cubicBezTo>
                  <a:pt x="253237" y="2024064"/>
                  <a:pt x="242288" y="2006424"/>
                  <a:pt x="237067" y="1986844"/>
                </a:cubicBezTo>
                <a:cubicBezTo>
                  <a:pt x="227179" y="1949765"/>
                  <a:pt x="222015" y="1911585"/>
                  <a:pt x="214489" y="1873956"/>
                </a:cubicBezTo>
                <a:cubicBezTo>
                  <a:pt x="232026" y="1260174"/>
                  <a:pt x="206036" y="1648066"/>
                  <a:pt x="237067" y="1399822"/>
                </a:cubicBezTo>
                <a:cubicBezTo>
                  <a:pt x="241294" y="1366010"/>
                  <a:pt x="241673" y="1331635"/>
                  <a:pt x="248356" y="1298222"/>
                </a:cubicBezTo>
                <a:cubicBezTo>
                  <a:pt x="253023" y="1274885"/>
                  <a:pt x="263934" y="1253235"/>
                  <a:pt x="270933" y="1230489"/>
                </a:cubicBezTo>
                <a:cubicBezTo>
                  <a:pt x="278989" y="1204306"/>
                  <a:pt x="286303" y="1177896"/>
                  <a:pt x="293511" y="1151467"/>
                </a:cubicBezTo>
                <a:cubicBezTo>
                  <a:pt x="295971" y="1142447"/>
                  <a:pt x="308879" y="1084461"/>
                  <a:pt x="316089" y="1072444"/>
                </a:cubicBezTo>
                <a:cubicBezTo>
                  <a:pt x="321565" y="1063318"/>
                  <a:pt x="331141" y="1057393"/>
                  <a:pt x="338667" y="1049867"/>
                </a:cubicBezTo>
                <a:lnTo>
                  <a:pt x="2889956" y="1049867"/>
                </a:lnTo>
                <a:lnTo>
                  <a:pt x="2889956" y="56444"/>
                </a:lnTo>
                <a:lnTo>
                  <a:pt x="2889956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219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022E-16 L -0.11198 0.018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9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 smtClean="0"/>
              <a:t>Credibility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695400" y="1825625"/>
            <a:ext cx="11161240" cy="43513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altLang="de-DE" dirty="0" smtClean="0"/>
              <a:t>The </a:t>
            </a:r>
            <a:r>
              <a:rPr lang="de-DE" altLang="de-DE" dirty="0" err="1"/>
              <a:t>probability</a:t>
            </a:r>
            <a:r>
              <a:rPr lang="de-DE" altLang="de-DE" dirty="0"/>
              <a:t> </a:t>
            </a:r>
            <a:r>
              <a:rPr lang="de-DE" altLang="de-DE" dirty="0" err="1"/>
              <a:t>that</a:t>
            </a:r>
            <a:r>
              <a:rPr lang="de-DE" altLang="de-DE" dirty="0"/>
              <a:t> at time X </a:t>
            </a:r>
            <a:r>
              <a:rPr lang="de-DE" altLang="de-DE" dirty="0" err="1"/>
              <a:t>technology</a:t>
            </a:r>
            <a:r>
              <a:rPr lang="de-DE" altLang="de-DE" dirty="0"/>
              <a:t> Y </a:t>
            </a:r>
            <a:r>
              <a:rPr lang="de-DE" altLang="de-DE" dirty="0" err="1"/>
              <a:t>has</a:t>
            </a:r>
            <a:r>
              <a:rPr lang="de-DE" altLang="de-DE" dirty="0"/>
              <a:t> </a:t>
            </a:r>
            <a:r>
              <a:rPr lang="de-DE" altLang="de-DE" dirty="0" err="1"/>
              <a:t>reached</a:t>
            </a:r>
            <a:r>
              <a:rPr lang="de-DE" altLang="de-DE" dirty="0"/>
              <a:t> at least </a:t>
            </a:r>
            <a:r>
              <a:rPr lang="de-DE" altLang="de-DE" dirty="0" err="1"/>
              <a:t>maturity</a:t>
            </a:r>
            <a:r>
              <a:rPr lang="de-DE" altLang="de-DE" dirty="0"/>
              <a:t> </a:t>
            </a:r>
            <a:r>
              <a:rPr lang="de-DE" altLang="de-DE" dirty="0" smtClean="0"/>
              <a:t>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altLang="de-DE" dirty="0" err="1" smtClean="0"/>
              <a:t>Credibility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is</a:t>
            </a:r>
            <a:r>
              <a:rPr lang="de-DE" altLang="de-DE" dirty="0" smtClean="0"/>
              <a:t> large </a:t>
            </a:r>
            <a:r>
              <a:rPr lang="de-DE" altLang="de-DE" dirty="0" err="1" smtClean="0"/>
              <a:t>when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probability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that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technology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can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exceed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value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is</a:t>
            </a:r>
            <a:r>
              <a:rPr lang="de-DE" altLang="de-DE" dirty="0" smtClean="0"/>
              <a:t> large</a:t>
            </a:r>
          </a:p>
          <a:p>
            <a:pPr>
              <a:buFont typeface="Arial" panose="020B0604020202020204" pitchFamily="34" charset="0"/>
              <a:buChar char="•"/>
            </a:pPr>
            <a:endParaRPr lang="de-DE" alt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dirty="0" err="1" smtClean="0"/>
              <a:t>Currently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investigating</a:t>
            </a:r>
            <a:r>
              <a:rPr lang="de-DE" altLang="de-DE" dirty="0" smtClean="0"/>
              <a:t> different </a:t>
            </a:r>
            <a:r>
              <a:rPr lang="de-DE" altLang="de-DE" dirty="0" err="1" smtClean="0"/>
              <a:t>distributions</a:t>
            </a:r>
            <a:endParaRPr lang="de-DE" altLang="de-DE" dirty="0" smtClean="0"/>
          </a:p>
          <a:p>
            <a:pPr>
              <a:buFont typeface="Arial" panose="020B0604020202020204" pitchFamily="34" charset="0"/>
              <a:buChar char="•"/>
            </a:pPr>
            <a:endParaRPr lang="de-DE" alt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dirty="0" err="1" smtClean="0"/>
              <a:t>Coupling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survival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function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with</a:t>
            </a:r>
            <a:r>
              <a:rPr lang="de-DE" altLang="de-DE" dirty="0" smtClean="0"/>
              <a:t> PDF</a:t>
            </a:r>
            <a:endParaRPr lang="de-DE" altLang="de-DE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nl-NL" smtClean="0"/>
              <a:t>02-09-2021</a:t>
            </a:r>
            <a:endParaRPr lang="nl-N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 smtClean="0"/>
              <a:t>CHYLA project overview and objectives - EASN 2021</a:t>
            </a:r>
            <a:endParaRPr lang="nl-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CE9F61-0012-4840-9D7A-BBE8CD92B7F1}" type="slidenum">
              <a:rPr lang="nl-NL"/>
              <a:t>11</a:t>
            </a:fld>
            <a:endParaRPr lang="nl-NL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3933056"/>
            <a:ext cx="4057499" cy="230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optimisation</a:t>
            </a:r>
            <a:r>
              <a:rPr lang="de-DE" dirty="0" smtClean="0"/>
              <a:t> </a:t>
            </a:r>
            <a:r>
              <a:rPr lang="de-DE" dirty="0" err="1" smtClean="0"/>
              <a:t>approach</a:t>
            </a:r>
            <a:endParaRPr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11080144" cy="4351338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de-DE" dirty="0" smtClean="0"/>
              <a:t>Surrogate </a:t>
            </a:r>
            <a:r>
              <a:rPr lang="de-DE" dirty="0" err="1" smtClean="0"/>
              <a:t>modeling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mission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 </a:t>
            </a:r>
            <a:r>
              <a:rPr lang="de-DE" dirty="0" err="1" smtClean="0"/>
              <a:t>tool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constraint</a:t>
            </a:r>
            <a:r>
              <a:rPr lang="de-DE" dirty="0" smtClean="0"/>
              <a:t> </a:t>
            </a:r>
            <a:r>
              <a:rPr lang="de-DE" dirty="0" err="1" smtClean="0"/>
              <a:t>functions</a:t>
            </a:r>
            <a:r>
              <a:rPr lang="de-DE" dirty="0" smtClean="0"/>
              <a:t> </a:t>
            </a:r>
            <a:r>
              <a:rPr lang="de-DE" dirty="0" err="1" smtClean="0"/>
              <a:t>inside</a:t>
            </a:r>
            <a:r>
              <a:rPr lang="de-DE" dirty="0" smtClean="0"/>
              <a:t> SUAVE</a:t>
            </a:r>
          </a:p>
          <a:p>
            <a:pPr lvl="1">
              <a:defRPr/>
            </a:pPr>
            <a:r>
              <a:rPr lang="de-DE" dirty="0" err="1" smtClean="0"/>
              <a:t>Machine</a:t>
            </a:r>
            <a:r>
              <a:rPr lang="de-DE" dirty="0" smtClean="0"/>
              <a:t> </a:t>
            </a:r>
            <a:r>
              <a:rPr lang="de-DE" dirty="0" err="1" smtClean="0"/>
              <a:t>learning</a:t>
            </a:r>
            <a:r>
              <a:rPr lang="de-DE" dirty="0" smtClean="0"/>
              <a:t> </a:t>
            </a:r>
            <a:r>
              <a:rPr lang="de-DE" dirty="0" err="1" smtClean="0"/>
              <a:t>approach</a:t>
            </a:r>
            <a:r>
              <a:rPr lang="de-DE" dirty="0" smtClean="0"/>
              <a:t>: </a:t>
            </a:r>
            <a:r>
              <a:rPr lang="de-DE" dirty="0" err="1" smtClean="0"/>
              <a:t>Gaussian</a:t>
            </a:r>
            <a:r>
              <a:rPr lang="de-DE" dirty="0"/>
              <a:t> </a:t>
            </a:r>
            <a:r>
              <a:rPr lang="de-DE" dirty="0" err="1" smtClean="0"/>
              <a:t>process</a:t>
            </a:r>
            <a:endParaRPr lang="de-DE" dirty="0" smtClean="0"/>
          </a:p>
          <a:p>
            <a:pPr lvl="1">
              <a:defRPr/>
            </a:pPr>
            <a:r>
              <a:rPr lang="de-DE" dirty="0" err="1" smtClean="0"/>
              <a:t>Benefit</a:t>
            </a:r>
            <a:r>
              <a:rPr lang="de-DE" dirty="0" smtClean="0"/>
              <a:t>: </a:t>
            </a:r>
            <a:r>
              <a:rPr lang="de-DE" dirty="0" err="1" smtClean="0"/>
              <a:t>Uncertainties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propagated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endParaRPr lang="de-DE" dirty="0" smtClean="0"/>
          </a:p>
          <a:p>
            <a:pPr lvl="1">
              <a:defRPr/>
            </a:pPr>
            <a:r>
              <a:rPr lang="de-DE" dirty="0" err="1" smtClean="0"/>
              <a:t>Benefit</a:t>
            </a:r>
            <a:r>
              <a:rPr lang="de-DE" dirty="0" smtClean="0"/>
              <a:t>: Can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initialised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few</a:t>
            </a:r>
            <a:r>
              <a:rPr lang="de-DE" dirty="0" smtClean="0"/>
              <a:t> sample </a:t>
            </a:r>
            <a:r>
              <a:rPr lang="de-DE" dirty="0" err="1" smtClean="0"/>
              <a:t>points</a:t>
            </a:r>
            <a:r>
              <a:rPr lang="de-DE" dirty="0" smtClean="0"/>
              <a:t> (</a:t>
            </a:r>
            <a:r>
              <a:rPr lang="de-DE" dirty="0" err="1" smtClean="0"/>
              <a:t>reducing</a:t>
            </a:r>
            <a:r>
              <a:rPr lang="de-DE" dirty="0" smtClean="0"/>
              <a:t> </a:t>
            </a:r>
            <a:r>
              <a:rPr lang="de-DE" dirty="0" err="1" smtClean="0"/>
              <a:t>computational</a:t>
            </a:r>
            <a:r>
              <a:rPr lang="de-DE" dirty="0" smtClean="0"/>
              <a:t> time)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 smtClean="0"/>
              <a:t>Global </a:t>
            </a:r>
            <a:r>
              <a:rPr lang="de-DE" dirty="0" err="1" smtClean="0"/>
              <a:t>optimisation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surrogate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endParaRPr lang="de-DE" dirty="0" smtClean="0"/>
          </a:p>
          <a:p>
            <a:pPr lvl="1">
              <a:defRPr/>
            </a:pPr>
            <a:r>
              <a:rPr lang="de-DE" dirty="0" smtClean="0"/>
              <a:t>‚</a:t>
            </a:r>
            <a:r>
              <a:rPr lang="de-DE" dirty="0" err="1" smtClean="0"/>
              <a:t>Efficient</a:t>
            </a:r>
            <a:r>
              <a:rPr lang="de-DE" dirty="0" smtClean="0"/>
              <a:t> Global </a:t>
            </a:r>
            <a:r>
              <a:rPr lang="de-DE" dirty="0" err="1" smtClean="0"/>
              <a:t>Optimisation</a:t>
            </a:r>
            <a:r>
              <a:rPr lang="de-DE" dirty="0" smtClean="0"/>
              <a:t>‘ </a:t>
            </a:r>
            <a:r>
              <a:rPr lang="de-DE" dirty="0" err="1" smtClean="0"/>
              <a:t>algorithm</a:t>
            </a:r>
            <a:endParaRPr lang="de-DE" dirty="0" smtClean="0"/>
          </a:p>
          <a:p>
            <a:pPr lvl="1">
              <a:defRPr/>
            </a:pPr>
            <a:r>
              <a:rPr lang="de-DE" dirty="0" err="1" smtClean="0"/>
              <a:t>Refinement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all </a:t>
            </a:r>
            <a:r>
              <a:rPr lang="de-DE" dirty="0" err="1" smtClean="0"/>
              <a:t>models</a:t>
            </a:r>
            <a:r>
              <a:rPr lang="de-DE" dirty="0" smtClean="0"/>
              <a:t> at </a:t>
            </a:r>
            <a:r>
              <a:rPr lang="de-DE" dirty="0" err="1" smtClean="0"/>
              <a:t>points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‚</a:t>
            </a:r>
            <a:r>
              <a:rPr lang="de-DE" dirty="0" err="1" smtClean="0"/>
              <a:t>maximum</a:t>
            </a:r>
            <a:r>
              <a:rPr lang="de-DE" dirty="0" smtClean="0"/>
              <a:t> </a:t>
            </a:r>
            <a:r>
              <a:rPr lang="de-DE" dirty="0" err="1" smtClean="0"/>
              <a:t>expected</a:t>
            </a:r>
            <a:r>
              <a:rPr lang="de-DE" dirty="0" smtClean="0"/>
              <a:t> </a:t>
            </a:r>
            <a:r>
              <a:rPr lang="de-DE" dirty="0" err="1" smtClean="0"/>
              <a:t>improvement</a:t>
            </a:r>
            <a:r>
              <a:rPr lang="de-DE" dirty="0" smtClean="0"/>
              <a:t>‘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objective</a:t>
            </a:r>
            <a:r>
              <a:rPr lang="de-DE" dirty="0" smtClean="0"/>
              <a:t> </a:t>
            </a:r>
            <a:endParaRPr lang="de-DE" dirty="0"/>
          </a:p>
          <a:p>
            <a:pPr lvl="1">
              <a:defRPr/>
            </a:pPr>
            <a:r>
              <a:rPr lang="de-DE" dirty="0" smtClean="0"/>
              <a:t>Problem: </a:t>
            </a:r>
            <a:r>
              <a:rPr lang="de-DE" dirty="0" err="1" smtClean="0"/>
              <a:t>Available</a:t>
            </a:r>
            <a:r>
              <a:rPr lang="de-DE" dirty="0" smtClean="0"/>
              <a:t> </a:t>
            </a:r>
            <a:r>
              <a:rPr lang="de-DE" dirty="0" err="1" smtClean="0"/>
              <a:t>codes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handle </a:t>
            </a:r>
            <a:r>
              <a:rPr lang="de-DE" dirty="0" err="1" smtClean="0"/>
              <a:t>unconstrained</a:t>
            </a:r>
            <a:r>
              <a:rPr lang="de-DE" dirty="0" smtClean="0"/>
              <a:t> </a:t>
            </a:r>
            <a:r>
              <a:rPr lang="de-DE" dirty="0" err="1" smtClean="0"/>
              <a:t>problems</a:t>
            </a:r>
            <a:r>
              <a:rPr lang="de-DE" dirty="0" smtClean="0"/>
              <a:t> </a:t>
            </a:r>
          </a:p>
          <a:p>
            <a:pPr marL="914400" lvl="2" indent="0">
              <a:buNone/>
              <a:defRPr/>
            </a:pP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own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development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necessary</a:t>
            </a:r>
            <a:endParaRPr lang="de-DE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nl-NL" smtClean="0"/>
              <a:t>02-09-2021</a:t>
            </a:r>
            <a:endParaRPr lang="nl-NL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r>
              <a:rPr lang="en-US" smtClean="0"/>
              <a:t>CHYLA project overview and objectives - EASN 2021</a:t>
            </a:r>
            <a:endParaRPr lang="nl-NL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317AD44-8A01-D210-51CF-1B8F86A491AC}" type="slidenum">
              <a:rPr lang="nl-NL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917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t="16369" b="14557"/>
          <a:stretch/>
        </p:blipFill>
        <p:spPr bwMode="auto">
          <a:xfrm>
            <a:off x="775258" y="1692597"/>
            <a:ext cx="10515600" cy="408574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88009" y="6491517"/>
            <a:ext cx="1602849" cy="365125"/>
          </a:xfrm>
        </p:spPr>
        <p:txBody>
          <a:bodyPr/>
          <a:lstStyle/>
          <a:p>
            <a:r>
              <a:rPr lang="nl-NL" smtClean="0"/>
              <a:t>02-09-2021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" y="6491516"/>
            <a:ext cx="9107567" cy="365125"/>
          </a:xfrm>
        </p:spPr>
        <p:txBody>
          <a:bodyPr/>
          <a:lstStyle/>
          <a:p>
            <a:r>
              <a:rPr lang="en-US" smtClean="0"/>
              <a:t>CHYLA project overview and objectives - EASN 2021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06756" y="6491517"/>
            <a:ext cx="611588" cy="365125"/>
          </a:xfrm>
        </p:spPr>
        <p:txBody>
          <a:bodyPr/>
          <a:lstStyle/>
          <a:p>
            <a:fld id="{B6CE9F61-0012-4840-9D7A-BBE8CD92B7F1}" type="slidenum">
              <a:rPr lang="nl-NL" smtClean="0"/>
              <a:pPr/>
              <a:t>13</a:t>
            </a:fld>
            <a:endParaRPr lang="nl-NL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80"/>
          <a:stretch/>
        </p:blipFill>
        <p:spPr>
          <a:xfrm>
            <a:off x="4178108" y="453548"/>
            <a:ext cx="3835783" cy="105752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178108" y="1975556"/>
            <a:ext cx="5688381" cy="1453444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262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-0.07591 0.0916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458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Role</a:t>
            </a:r>
            <a:r>
              <a:rPr lang="en-US" spc="5" dirty="0"/>
              <a:t> </a:t>
            </a:r>
            <a:r>
              <a:rPr lang="en-US" spc="-5" dirty="0"/>
              <a:t>of</a:t>
            </a:r>
            <a:r>
              <a:rPr lang="en-US" spc="5" dirty="0"/>
              <a:t> </a:t>
            </a:r>
            <a:r>
              <a:rPr lang="en-US" spc="-5" dirty="0"/>
              <a:t>energy</a:t>
            </a:r>
            <a:r>
              <a:rPr lang="en-US" spc="5" dirty="0"/>
              <a:t> </a:t>
            </a:r>
            <a:r>
              <a:rPr lang="en-US" dirty="0"/>
              <a:t>network</a:t>
            </a:r>
            <a:r>
              <a:rPr lang="en-US" spc="-10" dirty="0"/>
              <a:t> </a:t>
            </a:r>
            <a:r>
              <a:rPr lang="en-US" spc="-5" dirty="0"/>
              <a:t>in</a:t>
            </a:r>
            <a:r>
              <a:rPr lang="en-US" spc="5" dirty="0"/>
              <a:t> </a:t>
            </a:r>
            <a:r>
              <a:rPr lang="en-US" spc="-5" dirty="0"/>
              <a:t>SUAVE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02-09-2021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CHYLA project overview and objectives - EASN 2021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9F61-0012-4840-9D7A-BBE8CD92B7F1}" type="slidenum">
              <a:rPr lang="nl-NL" smtClean="0"/>
              <a:pPr/>
              <a:t>14</a:t>
            </a:fld>
            <a:endParaRPr lang="nl-NL" dirty="0"/>
          </a:p>
        </p:txBody>
      </p:sp>
      <p:grpSp>
        <p:nvGrpSpPr>
          <p:cNvPr id="7" name="object 3"/>
          <p:cNvGrpSpPr/>
          <p:nvPr/>
        </p:nvGrpSpPr>
        <p:grpSpPr>
          <a:xfrm>
            <a:off x="562639" y="1511071"/>
            <a:ext cx="11355705" cy="3618229"/>
            <a:chOff x="501395" y="1075944"/>
            <a:chExt cx="11355705" cy="3618229"/>
          </a:xfrm>
        </p:grpSpPr>
        <p:pic>
          <p:nvPicPr>
            <p:cNvPr id="8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1395" y="1129248"/>
              <a:ext cx="5203746" cy="3497638"/>
            </a:xfrm>
            <a:prstGeom prst="rect">
              <a:avLst/>
            </a:prstGeom>
          </p:spPr>
        </p:pic>
        <p:pic>
          <p:nvPicPr>
            <p:cNvPr id="9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64213" y="1257746"/>
              <a:ext cx="5234888" cy="3319786"/>
            </a:xfrm>
            <a:prstGeom prst="rect">
              <a:avLst/>
            </a:prstGeom>
          </p:spPr>
        </p:pic>
        <p:sp>
          <p:nvSpPr>
            <p:cNvPr id="10" name="object 6"/>
            <p:cNvSpPr/>
            <p:nvPr/>
          </p:nvSpPr>
          <p:spPr>
            <a:xfrm>
              <a:off x="6307074" y="1088898"/>
              <a:ext cx="5537200" cy="3592195"/>
            </a:xfrm>
            <a:custGeom>
              <a:avLst/>
              <a:gdLst/>
              <a:ahLst/>
              <a:cxnLst/>
              <a:rect l="l" t="t" r="r" b="b"/>
              <a:pathLst>
                <a:path w="5537200" h="3592195">
                  <a:moveTo>
                    <a:pt x="0" y="3592068"/>
                  </a:moveTo>
                  <a:lnTo>
                    <a:pt x="5536691" y="3592068"/>
                  </a:lnTo>
                  <a:lnTo>
                    <a:pt x="5536691" y="0"/>
                  </a:lnTo>
                  <a:lnTo>
                    <a:pt x="0" y="0"/>
                  </a:lnTo>
                  <a:lnTo>
                    <a:pt x="0" y="3592068"/>
                  </a:lnTo>
                  <a:close/>
                </a:path>
              </a:pathLst>
            </a:custGeom>
            <a:ln w="25908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7"/>
            <p:cNvSpPr/>
            <p:nvPr/>
          </p:nvSpPr>
          <p:spPr>
            <a:xfrm>
              <a:off x="5316474" y="2885694"/>
              <a:ext cx="990600" cy="589280"/>
            </a:xfrm>
            <a:custGeom>
              <a:avLst/>
              <a:gdLst/>
              <a:ahLst/>
              <a:cxnLst/>
              <a:rect l="l" t="t" r="r" b="b"/>
              <a:pathLst>
                <a:path w="990600" h="589279">
                  <a:moveTo>
                    <a:pt x="0" y="589279"/>
                  </a:moveTo>
                  <a:lnTo>
                    <a:pt x="990091" y="0"/>
                  </a:lnTo>
                </a:path>
              </a:pathLst>
            </a:custGeom>
            <a:ln w="19812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object 8"/>
          <p:cNvSpPr txBox="1"/>
          <p:nvPr/>
        </p:nvSpPr>
        <p:spPr>
          <a:xfrm>
            <a:off x="563067" y="5230876"/>
            <a:ext cx="1109662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Proposal:</a:t>
            </a:r>
            <a:r>
              <a:rPr kumimoji="0" sz="1600" b="1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6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"catalog"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(e.g.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10)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energy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networks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different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performance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parameters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provided by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IMAB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(in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cooperation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IFAS).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energy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network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considered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constant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input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different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optimization runs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performed </a:t>
            </a:r>
            <a:r>
              <a:rPr kumimoji="0" sz="1600" b="0" i="0" u="none" strike="noStrike" kern="1200" cap="none" spc="-4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different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energy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networks.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optimization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within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energy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network.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→</a:t>
            </a:r>
            <a:r>
              <a:rPr kumimoji="0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Why</a:t>
            </a:r>
            <a:r>
              <a:rPr kumimoji="0" sz="16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take</a:t>
            </a:r>
            <a:r>
              <a:rPr kumimoji="0" sz="160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such</a:t>
            </a:r>
            <a:r>
              <a:rPr kumimoji="0" sz="16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</a:t>
            </a:r>
            <a:r>
              <a:rPr kumimoji="0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approach?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602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pc="-5" dirty="0" smtClean="0"/>
              <a:t>Energy </a:t>
            </a:r>
            <a:r>
              <a:rPr lang="nl-NL" dirty="0" err="1"/>
              <a:t>network</a:t>
            </a:r>
            <a:r>
              <a:rPr lang="nl-NL" spc="-15" dirty="0"/>
              <a:t> </a:t>
            </a:r>
            <a:r>
              <a:rPr lang="nl-NL" spc="-5" dirty="0" err="1" smtClean="0"/>
              <a:t>modelling</a:t>
            </a:r>
            <a:endParaRPr lang="en-US" dirty="0"/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FFD75E19-D9A2-4727-9A57-3D11FF47D1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8"/>
          <a:stretch/>
        </p:blipFill>
        <p:spPr bwMode="auto">
          <a:xfrm>
            <a:off x="200345" y="2171961"/>
            <a:ext cx="3150350" cy="225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2">
            <a:extLst>
              <a:ext uri="{FF2B5EF4-FFF2-40B4-BE49-F238E27FC236}">
                <a16:creationId xmlns:a16="http://schemas.microsoft.com/office/drawing/2014/main" id="{6998846F-CD0E-4BA7-8B33-0CFE71A6AB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69" y="4197186"/>
            <a:ext cx="2980922" cy="186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5730" y="2216966"/>
            <a:ext cx="4251836" cy="165597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03" y="3891360"/>
            <a:ext cx="4941547" cy="2421288"/>
          </a:xfrm>
          <a:prstGeom prst="rect">
            <a:avLst/>
          </a:prstGeom>
        </p:spPr>
      </p:pic>
      <p:sp>
        <p:nvSpPr>
          <p:cNvPr id="32" name="Rechteck 31">
            <a:extLst>
              <a:ext uri="{FF2B5EF4-FFF2-40B4-BE49-F238E27FC236}">
                <a16:creationId xmlns:a16="http://schemas.microsoft.com/office/drawing/2014/main" id="{FF5C25D1-8356-4B8F-9E33-317C922CEEAF}"/>
              </a:ext>
            </a:extLst>
          </p:cNvPr>
          <p:cNvSpPr/>
          <p:nvPr/>
        </p:nvSpPr>
        <p:spPr>
          <a:xfrm>
            <a:off x="905570" y="4152182"/>
            <a:ext cx="2980922" cy="1980220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2945650" y="3872944"/>
            <a:ext cx="0" cy="279238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/>
          <p:cNvSpPr/>
          <p:nvPr/>
        </p:nvSpPr>
        <p:spPr>
          <a:xfrm>
            <a:off x="4323572" y="1406876"/>
            <a:ext cx="3122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ym typeface="Wingdings" panose="05000000000000000000" pitchFamily="2" charset="2"/>
              </a:rPr>
              <a:t>Different energy networks using different tables, functions, models, … which will be provided.</a:t>
            </a:r>
          </a:p>
        </p:txBody>
      </p:sp>
      <p:sp>
        <p:nvSpPr>
          <p:cNvPr id="40" name="Rechteck 39"/>
          <p:cNvSpPr/>
          <p:nvPr/>
        </p:nvSpPr>
        <p:spPr>
          <a:xfrm>
            <a:off x="4454249" y="4650503"/>
            <a:ext cx="2793754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ym typeface="Wingdings" panose="05000000000000000000" pitchFamily="2" charset="2"/>
              </a:rPr>
              <a:t>Different energy networks with different technologies/ technology combinations:</a:t>
            </a:r>
            <a:br>
              <a:rPr lang="en-US" sz="1200" dirty="0">
                <a:sym typeface="Wingdings" panose="05000000000000000000" pitchFamily="2" charset="2"/>
              </a:rPr>
            </a:br>
            <a:r>
              <a:rPr lang="en-US" sz="100" dirty="0">
                <a:solidFill>
                  <a:schemeClr val="bg1"/>
                </a:solidFill>
                <a:sym typeface="Wingdings" panose="05000000000000000000" pitchFamily="2" charset="2"/>
              </a:rPr>
              <a:t>s</a:t>
            </a:r>
            <a:r>
              <a:rPr lang="en-US" sz="1200" dirty="0">
                <a:sym typeface="Wingdings" panose="05000000000000000000" pitchFamily="2" charset="2"/>
              </a:rPr>
              <a:t/>
            </a:r>
            <a:br>
              <a:rPr lang="en-US" sz="1200" dirty="0">
                <a:sym typeface="Wingdings" panose="05000000000000000000" pitchFamily="2" charset="2"/>
              </a:rPr>
            </a:br>
            <a:r>
              <a:rPr lang="en-US" sz="1200" dirty="0">
                <a:sym typeface="Wingdings" panose="05000000000000000000" pitchFamily="2" charset="2"/>
              </a:rPr>
              <a:t>- </a:t>
            </a:r>
            <a:r>
              <a:rPr lang="en-US" sz="1200" dirty="0">
                <a:solidFill>
                  <a:srgbClr val="0080B4"/>
                </a:solidFill>
                <a:sym typeface="Wingdings" panose="05000000000000000000" pitchFamily="2" charset="2"/>
              </a:rPr>
              <a:t>energy network 2</a:t>
            </a:r>
            <a:r>
              <a:rPr lang="en-US" sz="1200" dirty="0">
                <a:sym typeface="Wingdings" panose="05000000000000000000" pitchFamily="2" charset="2"/>
              </a:rPr>
              <a:t/>
            </a:r>
            <a:br>
              <a:rPr lang="en-US" sz="1200" dirty="0">
                <a:sym typeface="Wingdings" panose="05000000000000000000" pitchFamily="2" charset="2"/>
              </a:rPr>
            </a:br>
            <a:r>
              <a:rPr lang="en-US" sz="1200" dirty="0">
                <a:sym typeface="Wingdings" panose="05000000000000000000" pitchFamily="2" charset="2"/>
              </a:rPr>
              <a:t>- </a:t>
            </a:r>
            <a:r>
              <a:rPr lang="en-US" sz="1200" dirty="0">
                <a:solidFill>
                  <a:srgbClr val="C00000"/>
                </a:solidFill>
                <a:sym typeface="Wingdings" panose="05000000000000000000" pitchFamily="2" charset="2"/>
              </a:rPr>
              <a:t>energy network 3</a:t>
            </a:r>
            <a:r>
              <a:rPr lang="en-US" sz="1200" dirty="0">
                <a:sym typeface="Wingdings" panose="05000000000000000000" pitchFamily="2" charset="2"/>
              </a:rPr>
              <a:t/>
            </a:r>
            <a:br>
              <a:rPr lang="en-US" sz="1200" dirty="0">
                <a:sym typeface="Wingdings" panose="05000000000000000000" pitchFamily="2" charset="2"/>
              </a:rPr>
            </a:br>
            <a:r>
              <a:rPr lang="en-US" sz="1200" dirty="0">
                <a:sym typeface="Wingdings" panose="05000000000000000000" pitchFamily="2" charset="2"/>
              </a:rPr>
              <a:t>- </a:t>
            </a:r>
            <a:r>
              <a:rPr lang="en-US" sz="1200" dirty="0">
                <a:solidFill>
                  <a:srgbClr val="7030A0"/>
                </a:solidFill>
                <a:sym typeface="Wingdings" panose="05000000000000000000" pitchFamily="2" charset="2"/>
              </a:rPr>
              <a:t>energy network 4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865512" y="5866220"/>
            <a:ext cx="882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(example)</a:t>
            </a:r>
          </a:p>
        </p:txBody>
      </p:sp>
      <p:sp>
        <p:nvSpPr>
          <p:cNvPr id="42" name="Rechteck 41"/>
          <p:cNvSpPr/>
          <p:nvPr/>
        </p:nvSpPr>
        <p:spPr>
          <a:xfrm>
            <a:off x="200216" y="1793673"/>
            <a:ext cx="3285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ym typeface="Wingdings" panose="05000000000000000000" pitchFamily="2" charset="2"/>
              </a:rPr>
              <a:t>SUAVE</a:t>
            </a:r>
            <a:r>
              <a:rPr lang="en-US" sz="1200" dirty="0">
                <a:sym typeface="Wingdings" panose="05000000000000000000" pitchFamily="2" charset="2"/>
              </a:rPr>
              <a:t> workflow and exemplary energy network</a:t>
            </a:r>
          </a:p>
        </p:txBody>
      </p:sp>
      <p:sp>
        <p:nvSpPr>
          <p:cNvPr id="43" name="Rechteck 42"/>
          <p:cNvSpPr/>
          <p:nvPr/>
        </p:nvSpPr>
        <p:spPr>
          <a:xfrm>
            <a:off x="8076093" y="1406876"/>
            <a:ext cx="3285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ym typeface="Wingdings" panose="05000000000000000000" pitchFamily="2" charset="2"/>
              </a:rPr>
              <a:t>Energy network consisting of interconnected “</a:t>
            </a:r>
            <a:r>
              <a:rPr lang="en-US" sz="1200" b="1" dirty="0">
                <a:sym typeface="Wingdings" panose="05000000000000000000" pitchFamily="2" charset="2"/>
              </a:rPr>
              <a:t>function blocks</a:t>
            </a:r>
            <a:r>
              <a:rPr lang="en-US" sz="1200" dirty="0">
                <a:sym typeface="Wingdings" panose="05000000000000000000" pitchFamily="2" charset="2"/>
              </a:rPr>
              <a:t>”</a:t>
            </a:r>
          </a:p>
        </p:txBody>
      </p:sp>
      <p:sp>
        <p:nvSpPr>
          <p:cNvPr id="12" name="Geschweifte Klammer links 11"/>
          <p:cNvSpPr/>
          <p:nvPr/>
        </p:nvSpPr>
        <p:spPr>
          <a:xfrm>
            <a:off x="4019876" y="1403222"/>
            <a:ext cx="274367" cy="4860540"/>
          </a:xfrm>
          <a:prstGeom prst="leftBrace">
            <a:avLst>
              <a:gd name="adj1" fmla="val 91652"/>
              <a:gd name="adj2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Geschweifte Klammer links 44"/>
          <p:cNvSpPr/>
          <p:nvPr/>
        </p:nvSpPr>
        <p:spPr>
          <a:xfrm>
            <a:off x="7359693" y="1384809"/>
            <a:ext cx="274367" cy="4860540"/>
          </a:xfrm>
          <a:prstGeom prst="leftBrace">
            <a:avLst>
              <a:gd name="adj1" fmla="val 91652"/>
              <a:gd name="adj2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7"/>
          <a:srcRect r="59551" b="66129"/>
          <a:stretch/>
        </p:blipFill>
        <p:spPr>
          <a:xfrm>
            <a:off x="10724276" y="1815839"/>
            <a:ext cx="1267508" cy="712244"/>
          </a:xfrm>
          <a:prstGeom prst="rect">
            <a:avLst/>
          </a:prstGeom>
        </p:spPr>
      </p:pic>
      <p:pic>
        <p:nvPicPr>
          <p:cNvPr id="18" name="Grafik 27">
            <a:extLst>
              <a:ext uri="{FF2B5EF4-FFF2-40B4-BE49-F238E27FC236}">
                <a16:creationId xmlns:a16="http://schemas.microsoft.com/office/drawing/2014/main" id="{480F97F5-87E3-471E-ACC3-3D2D20475C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8298" y="4031291"/>
            <a:ext cx="77946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78DF6FB-2B8F-427B-8129-7984A5E082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23572" y="2290812"/>
            <a:ext cx="2958011" cy="2248418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02-09-2021</a:t>
            </a:r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CHYLA project overview and objectives - EASN 2021</a:t>
            </a:r>
            <a:endParaRPr lang="nl-NL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9F61-0012-4840-9D7A-BBE8CD92B7F1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884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34BE2-A948-40C7-98EC-0445BDC33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/>
              <a:t>Electrical</a:t>
            </a:r>
            <a:r>
              <a:rPr lang="de-DE" altLang="de-DE" dirty="0"/>
              <a:t> </a:t>
            </a:r>
            <a:r>
              <a:rPr lang="de-DE" altLang="de-DE" dirty="0" err="1"/>
              <a:t>machine</a:t>
            </a:r>
            <a:r>
              <a:rPr lang="de-DE" altLang="de-DE" dirty="0"/>
              <a:t> </a:t>
            </a:r>
            <a:r>
              <a:rPr lang="de-DE" altLang="de-DE" dirty="0" err="1"/>
              <a:t>modelling</a:t>
            </a:r>
            <a:endParaRPr lang="en-US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79A6D8E3-87F9-49C7-8CA4-1395FB397D4C}"/>
              </a:ext>
            </a:extLst>
          </p:cNvPr>
          <p:cNvSpPr/>
          <p:nvPr/>
        </p:nvSpPr>
        <p:spPr>
          <a:xfrm>
            <a:off x="1528233" y="2573285"/>
            <a:ext cx="3557588" cy="3232150"/>
          </a:xfrm>
          <a:prstGeom prst="rect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73CC02B4-0048-4336-931A-5A178BEC4AAA}"/>
              </a:ext>
            </a:extLst>
          </p:cNvPr>
          <p:cNvSpPr/>
          <p:nvPr/>
        </p:nvSpPr>
        <p:spPr>
          <a:xfrm>
            <a:off x="1267883" y="2341510"/>
            <a:ext cx="3557588" cy="3232150"/>
          </a:xfrm>
          <a:prstGeom prst="rect">
            <a:avLst/>
          </a:prstGeom>
          <a:solidFill>
            <a:srgbClr val="BE1E3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C443A8C2-D506-4CEF-ADD2-98BBAE855122}"/>
              </a:ext>
            </a:extLst>
          </p:cNvPr>
          <p:cNvSpPr/>
          <p:nvPr/>
        </p:nvSpPr>
        <p:spPr>
          <a:xfrm>
            <a:off x="1010708" y="2090685"/>
            <a:ext cx="3557588" cy="3230562"/>
          </a:xfrm>
          <a:prstGeom prst="rect">
            <a:avLst/>
          </a:prstGeom>
          <a:solidFill>
            <a:srgbClr val="0080B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A7642652-CBEE-40A8-82B1-8A4E0D42BAC6}"/>
              </a:ext>
            </a:extLst>
          </p:cNvPr>
          <p:cNvSpPr/>
          <p:nvPr/>
        </p:nvSpPr>
        <p:spPr>
          <a:xfrm>
            <a:off x="575733" y="1493785"/>
            <a:ext cx="3722688" cy="35607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0" name="Textfeld 17">
            <a:extLst>
              <a:ext uri="{FF2B5EF4-FFF2-40B4-BE49-F238E27FC236}">
                <a16:creationId xmlns:a16="http://schemas.microsoft.com/office/drawing/2014/main" id="{3CD7C04E-8842-44B0-90EC-F4CBD8A49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33" y="1474735"/>
            <a:ext cx="15636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600" u="sng" dirty="0" err="1"/>
              <a:t>Machine</a:t>
            </a:r>
            <a:r>
              <a:rPr lang="de-DE" altLang="en-US" sz="1600" u="sng" dirty="0"/>
              <a:t> </a:t>
            </a:r>
            <a:r>
              <a:rPr lang="de-DE" altLang="en-US" sz="1600" u="sng" dirty="0" err="1"/>
              <a:t>model</a:t>
            </a:r>
            <a:endParaRPr lang="de-DE" altLang="en-US" sz="1600" u="sng" dirty="0"/>
          </a:p>
        </p:txBody>
      </p:sp>
      <p:pic>
        <p:nvPicPr>
          <p:cNvPr id="31" name="Grafik 15">
            <a:extLst>
              <a:ext uri="{FF2B5EF4-FFF2-40B4-BE49-F238E27FC236}">
                <a16:creationId xmlns:a16="http://schemas.microsoft.com/office/drawing/2014/main" id="{A55F0C62-55BB-4C0A-B23E-C541266BA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08" y="1876372"/>
            <a:ext cx="77946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Grafik 16">
            <a:extLst>
              <a:ext uri="{FF2B5EF4-FFF2-40B4-BE49-F238E27FC236}">
                <a16:creationId xmlns:a16="http://schemas.microsoft.com/office/drawing/2014/main" id="{4BFDF393-472E-4A56-A647-44DF1E370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371" y="1873197"/>
            <a:ext cx="1009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Grafik 18">
            <a:extLst>
              <a:ext uri="{FF2B5EF4-FFF2-40B4-BE49-F238E27FC236}">
                <a16:creationId xmlns:a16="http://schemas.microsoft.com/office/drawing/2014/main" id="{75BBE0AA-6C7A-4550-B0D9-2F75A190C0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08" y="3486097"/>
            <a:ext cx="779463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Grafik 21">
            <a:extLst>
              <a:ext uri="{FF2B5EF4-FFF2-40B4-BE49-F238E27FC236}">
                <a16:creationId xmlns:a16="http://schemas.microsoft.com/office/drawing/2014/main" id="{64DE7624-1A06-4600-95E5-685D1E63C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671" y="3549597"/>
            <a:ext cx="7810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Pfeil nach rechts 19">
            <a:extLst>
              <a:ext uri="{FF2B5EF4-FFF2-40B4-BE49-F238E27FC236}">
                <a16:creationId xmlns:a16="http://schemas.microsoft.com/office/drawing/2014/main" id="{8507A5A0-63FE-484B-8AB9-EBCAD42F3ED7}"/>
              </a:ext>
            </a:extLst>
          </p:cNvPr>
          <p:cNvSpPr/>
          <p:nvPr/>
        </p:nvSpPr>
        <p:spPr>
          <a:xfrm>
            <a:off x="1783821" y="2081160"/>
            <a:ext cx="1220787" cy="268287"/>
          </a:xfrm>
          <a:prstGeom prst="rightArrow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6" name="Pfeil nach rechts 23">
            <a:extLst>
              <a:ext uri="{FF2B5EF4-FFF2-40B4-BE49-F238E27FC236}">
                <a16:creationId xmlns:a16="http://schemas.microsoft.com/office/drawing/2014/main" id="{2D1287F9-5ED9-4DD1-BE87-3CDF7F24376E}"/>
              </a:ext>
            </a:extLst>
          </p:cNvPr>
          <p:cNvSpPr/>
          <p:nvPr/>
        </p:nvSpPr>
        <p:spPr>
          <a:xfrm>
            <a:off x="1783821" y="3757560"/>
            <a:ext cx="1220787" cy="268287"/>
          </a:xfrm>
          <a:prstGeom prst="rightArrow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7" name="Pfeil nach rechts 24">
            <a:extLst>
              <a:ext uri="{FF2B5EF4-FFF2-40B4-BE49-F238E27FC236}">
                <a16:creationId xmlns:a16="http://schemas.microsoft.com/office/drawing/2014/main" id="{F32F69C6-3818-4424-8D75-9ABED47B6344}"/>
              </a:ext>
            </a:extLst>
          </p:cNvPr>
          <p:cNvSpPr/>
          <p:nvPr/>
        </p:nvSpPr>
        <p:spPr>
          <a:xfrm rot="5400000">
            <a:off x="827352" y="2904279"/>
            <a:ext cx="612775" cy="268287"/>
          </a:xfrm>
          <a:prstGeom prst="rightArrow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8" name="Pfeil nach rechts 25">
            <a:extLst>
              <a:ext uri="{FF2B5EF4-FFF2-40B4-BE49-F238E27FC236}">
                <a16:creationId xmlns:a16="http://schemas.microsoft.com/office/drawing/2014/main" id="{E175FDAD-B79E-4D6F-8AA1-0F902A8BB173}"/>
              </a:ext>
            </a:extLst>
          </p:cNvPr>
          <p:cNvSpPr/>
          <p:nvPr/>
        </p:nvSpPr>
        <p:spPr>
          <a:xfrm rot="5400000">
            <a:off x="3461808" y="2906660"/>
            <a:ext cx="612775" cy="269875"/>
          </a:xfrm>
          <a:prstGeom prst="rightArrow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9" name="Pfeil nach rechts 26">
            <a:extLst>
              <a:ext uri="{FF2B5EF4-FFF2-40B4-BE49-F238E27FC236}">
                <a16:creationId xmlns:a16="http://schemas.microsoft.com/office/drawing/2014/main" id="{B380180B-584A-4DF3-A3F8-0CF15CCDAAB4}"/>
              </a:ext>
            </a:extLst>
          </p:cNvPr>
          <p:cNvSpPr/>
          <p:nvPr/>
        </p:nvSpPr>
        <p:spPr>
          <a:xfrm rot="1997783">
            <a:off x="1536171" y="2576460"/>
            <a:ext cx="484187" cy="269875"/>
          </a:xfrm>
          <a:prstGeom prst="rightArrow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40" name="Grafik 27">
            <a:extLst>
              <a:ext uri="{FF2B5EF4-FFF2-40B4-BE49-F238E27FC236}">
                <a16:creationId xmlns:a16="http://schemas.microsoft.com/office/drawing/2014/main" id="{480F97F5-87E3-471E-ACC3-3D2D20475C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458" y="2803472"/>
            <a:ext cx="77946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Pfeil nach rechts 28">
            <a:extLst>
              <a:ext uri="{FF2B5EF4-FFF2-40B4-BE49-F238E27FC236}">
                <a16:creationId xmlns:a16="http://schemas.microsoft.com/office/drawing/2014/main" id="{69B039E1-255E-4A68-91D5-F7F3F1BC9227}"/>
              </a:ext>
            </a:extLst>
          </p:cNvPr>
          <p:cNvSpPr/>
          <p:nvPr/>
        </p:nvSpPr>
        <p:spPr>
          <a:xfrm rot="1997783">
            <a:off x="2861733" y="3368622"/>
            <a:ext cx="482600" cy="268288"/>
          </a:xfrm>
          <a:prstGeom prst="rightArrow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feld 46">
                <a:extLst>
                  <a:ext uri="{FF2B5EF4-FFF2-40B4-BE49-F238E27FC236}">
                    <a16:creationId xmlns:a16="http://schemas.microsoft.com/office/drawing/2014/main" id="{6FFCDA00-1C65-4F26-823C-F5B301670BC4}"/>
                  </a:ext>
                </a:extLst>
              </p:cNvPr>
              <p:cNvSpPr txBox="1"/>
              <p:nvPr/>
            </p:nvSpPr>
            <p:spPr>
              <a:xfrm>
                <a:off x="5256253" y="1496701"/>
                <a:ext cx="6174902" cy="40780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7800" indent="-177800">
                  <a:buFont typeface="Arial" panose="020B0604020202020204" pitchFamily="34" charset="0"/>
                  <a:buChar char="•"/>
                  <a:defRPr/>
                </a:pPr>
                <a:r>
                  <a:rPr lang="en-US" sz="1600" dirty="0" smtClean="0"/>
                  <a:t>Parameter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 smtClean="0"/>
                  <a:t>to </a:t>
                </a:r>
                <a:r>
                  <a:rPr lang="en-US" sz="1600" dirty="0"/>
                  <a:t>make different technologies </a:t>
                </a:r>
                <a:r>
                  <a:rPr lang="en-US" sz="1600" dirty="0" smtClean="0"/>
                  <a:t>comparable</a:t>
                </a:r>
                <a:endParaRPr lang="en-US" sz="1600" dirty="0"/>
              </a:p>
              <a:p>
                <a:pPr marL="177800" indent="-177800">
                  <a:buFont typeface="Arial" panose="020B0604020202020204" pitchFamily="34" charset="0"/>
                  <a:buChar char="•"/>
                  <a:defRPr/>
                </a:pPr>
                <a:endParaRPr lang="de-DE" sz="1600" dirty="0" smtClean="0">
                  <a:sym typeface="Wingdings" panose="05000000000000000000" pitchFamily="2" charset="2"/>
                </a:endParaRPr>
              </a:p>
              <a:p>
                <a:pPr marL="177800" indent="-177800">
                  <a:buFont typeface="Arial" panose="020B0604020202020204" pitchFamily="34" charset="0"/>
                  <a:buChar char="•"/>
                  <a:defRPr/>
                </a:pPr>
                <a:r>
                  <a:rPr lang="de-DE" sz="1600" dirty="0" smtClean="0">
                    <a:sym typeface="Wingdings" panose="05000000000000000000" pitchFamily="2" charset="2"/>
                  </a:rPr>
                  <a:t>Different </a:t>
                </a:r>
                <a:r>
                  <a:rPr lang="de-DE" sz="1600" dirty="0" err="1">
                    <a:sym typeface="Wingdings" panose="05000000000000000000" pitchFamily="2" charset="2"/>
                  </a:rPr>
                  <a:t>machines</a:t>
                </a:r>
                <a:r>
                  <a:rPr lang="de-DE" sz="1600" dirty="0">
                    <a:sym typeface="Wingdings" panose="05000000000000000000" pitchFamily="2" charset="2"/>
                  </a:rPr>
                  <a:t> </a:t>
                </a:r>
                <a:r>
                  <a:rPr lang="de-DE" sz="1600" dirty="0" err="1">
                    <a:sym typeface="Wingdings" panose="05000000000000000000" pitchFamily="2" charset="2"/>
                  </a:rPr>
                  <a:t>with</a:t>
                </a:r>
                <a:r>
                  <a:rPr lang="de-DE" sz="1600" dirty="0">
                    <a:sym typeface="Wingdings" panose="05000000000000000000" pitchFamily="2" charset="2"/>
                  </a:rPr>
                  <a:t> different </a:t>
                </a:r>
                <a:r>
                  <a:rPr lang="de-DE" sz="1600" dirty="0" err="1" smtClean="0">
                    <a:sym typeface="Wingdings" panose="05000000000000000000" pitchFamily="2" charset="2"/>
                  </a:rPr>
                  <a:t>technologies</a:t>
                </a:r>
                <a:r>
                  <a:rPr lang="de-DE" sz="1600" dirty="0" smtClean="0">
                    <a:sym typeface="Wingdings" panose="05000000000000000000" pitchFamily="2" charset="2"/>
                  </a:rPr>
                  <a:t>:</a:t>
                </a:r>
                <a:br>
                  <a:rPr lang="de-DE" sz="1600" dirty="0" smtClean="0">
                    <a:sym typeface="Wingdings" panose="05000000000000000000" pitchFamily="2" charset="2"/>
                  </a:rPr>
                </a:br>
                <a:r>
                  <a:rPr lang="de-DE" sz="300" dirty="0" smtClean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s</a:t>
                </a:r>
                <a:r>
                  <a:rPr lang="de-DE" sz="1600" dirty="0">
                    <a:sym typeface="Wingdings" panose="05000000000000000000" pitchFamily="2" charset="2"/>
                  </a:rPr>
                  <a:t/>
                </a:r>
                <a:br>
                  <a:rPr lang="de-DE" sz="1600" dirty="0">
                    <a:sym typeface="Wingdings" panose="05000000000000000000" pitchFamily="2" charset="2"/>
                  </a:rPr>
                </a:br>
                <a:r>
                  <a:rPr lang="de-DE" sz="1600" dirty="0">
                    <a:sym typeface="Wingdings" panose="05000000000000000000" pitchFamily="2" charset="2"/>
                  </a:rPr>
                  <a:t>- </a:t>
                </a:r>
                <a:r>
                  <a:rPr lang="de-DE" sz="1600" dirty="0" err="1">
                    <a:solidFill>
                      <a:srgbClr val="0080B4"/>
                    </a:solidFill>
                    <a:sym typeface="Wingdings" panose="05000000000000000000" pitchFamily="2" charset="2"/>
                  </a:rPr>
                  <a:t>machine</a:t>
                </a:r>
                <a:r>
                  <a:rPr lang="de-DE" sz="1600" dirty="0">
                    <a:solidFill>
                      <a:srgbClr val="0080B4"/>
                    </a:solidFill>
                    <a:sym typeface="Wingdings" panose="05000000000000000000" pitchFamily="2" charset="2"/>
                  </a:rPr>
                  <a:t> 2</a:t>
                </a:r>
                <a:r>
                  <a:rPr lang="de-DE" sz="1600" dirty="0">
                    <a:sym typeface="Wingdings" panose="05000000000000000000" pitchFamily="2" charset="2"/>
                  </a:rPr>
                  <a:t/>
                </a:r>
                <a:br>
                  <a:rPr lang="de-DE" sz="1600" dirty="0">
                    <a:sym typeface="Wingdings" panose="05000000000000000000" pitchFamily="2" charset="2"/>
                  </a:rPr>
                </a:br>
                <a:r>
                  <a:rPr lang="de-DE" sz="1600" dirty="0">
                    <a:sym typeface="Wingdings" panose="05000000000000000000" pitchFamily="2" charset="2"/>
                  </a:rPr>
                  <a:t>- </a:t>
                </a:r>
                <a:r>
                  <a:rPr lang="de-DE" sz="1600" dirty="0" err="1">
                    <a:solidFill>
                      <a:srgbClr val="C00000"/>
                    </a:solidFill>
                    <a:sym typeface="Wingdings" panose="05000000000000000000" pitchFamily="2" charset="2"/>
                  </a:rPr>
                  <a:t>machine</a:t>
                </a:r>
                <a:r>
                  <a:rPr lang="de-DE" sz="16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3</a:t>
                </a:r>
                <a:r>
                  <a:rPr lang="de-DE" sz="1600" dirty="0">
                    <a:sym typeface="Wingdings" panose="05000000000000000000" pitchFamily="2" charset="2"/>
                  </a:rPr>
                  <a:t/>
                </a:r>
                <a:br>
                  <a:rPr lang="de-DE" sz="1600" dirty="0">
                    <a:sym typeface="Wingdings" panose="05000000000000000000" pitchFamily="2" charset="2"/>
                  </a:rPr>
                </a:br>
                <a:r>
                  <a:rPr lang="de-DE" sz="1600" dirty="0">
                    <a:sym typeface="Wingdings" panose="05000000000000000000" pitchFamily="2" charset="2"/>
                  </a:rPr>
                  <a:t>- </a:t>
                </a:r>
                <a:r>
                  <a:rPr lang="de-DE" sz="1600" dirty="0" err="1">
                    <a:solidFill>
                      <a:srgbClr val="7030A0"/>
                    </a:solidFill>
                    <a:sym typeface="Wingdings" panose="05000000000000000000" pitchFamily="2" charset="2"/>
                  </a:rPr>
                  <a:t>machine</a:t>
                </a:r>
                <a:r>
                  <a:rPr lang="de-DE" sz="1600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 4</a:t>
                </a:r>
              </a:p>
              <a:p>
                <a:pPr marL="177800" indent="-177800">
                  <a:buFont typeface="Arial" panose="020B0604020202020204" pitchFamily="34" charset="0"/>
                  <a:buChar char="•"/>
                  <a:defRPr/>
                </a:pPr>
                <a:endParaRPr lang="de-DE" sz="1600" dirty="0">
                  <a:solidFill>
                    <a:srgbClr val="7030A0"/>
                  </a:solidFill>
                  <a:sym typeface="Wingdings" panose="05000000000000000000" pitchFamily="2" charset="2"/>
                </a:endParaRPr>
              </a:p>
              <a:p>
                <a:pPr marL="177800" indent="-177800">
                  <a:buFont typeface="Arial" panose="020B0604020202020204" pitchFamily="34" charset="0"/>
                  <a:buChar char="•"/>
                </a:pPr>
                <a:r>
                  <a:rPr lang="de-DE" sz="1600" dirty="0"/>
                  <a:t>Dimensioning </a:t>
                </a:r>
                <a:r>
                  <a:rPr lang="de-DE" sz="1600" dirty="0" err="1"/>
                  <a:t>machine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models</a:t>
                </a:r>
                <a:r>
                  <a:rPr lang="de-DE" sz="1600" dirty="0"/>
                  <a:t> via </a:t>
                </a:r>
                <a:r>
                  <a:rPr lang="de-DE" sz="1600" dirty="0" err="1"/>
                  <a:t>scaling</a:t>
                </a:r>
                <a:r>
                  <a:rPr lang="de-DE" sz="1600" dirty="0"/>
                  <a:t> </a:t>
                </a:r>
                <a:r>
                  <a:rPr lang="de-DE" sz="1600" dirty="0" err="1"/>
                  <a:t>equations</a:t>
                </a:r>
                <a:r>
                  <a:rPr lang="de-DE" sz="1600" dirty="0"/>
                  <a:t> like:</a:t>
                </a:r>
                <a14:m>
                  <m:oMath xmlns:m="http://schemas.openxmlformats.org/officeDocument/2006/math">
                    <m:r>
                      <a:rPr lang="de-DE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6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de-DE" sz="1600" i="1">
                        <a:latin typeface="Cambria Math" panose="02040503050406030204" pitchFamily="18" charset="0"/>
                      </a:rPr>
                      <m:t> ~ </m:t>
                    </m:r>
                    <m:sSup>
                      <m:sSup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∙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1600" dirty="0"/>
                  <a:t>  (</a:t>
                </a:r>
                <a:r>
                  <a:rPr lang="pt-BR" sz="1600" dirty="0"/>
                  <a:t>M = Torque, D = Diameter, l = axial length)</a:t>
                </a:r>
              </a:p>
              <a:p>
                <a:pPr>
                  <a:defRPr/>
                </a:pPr>
                <a:endParaRPr lang="de-DE" sz="1600" dirty="0">
                  <a:solidFill>
                    <a:srgbClr val="7030A0"/>
                  </a:solidFill>
                  <a:sym typeface="Wingdings" panose="05000000000000000000" pitchFamily="2" charset="2"/>
                </a:endParaRPr>
              </a:p>
              <a:p>
                <a:pPr marL="177800" indent="-177800">
                  <a:buFont typeface="Arial" panose="020B0604020202020204" pitchFamily="34" charset="0"/>
                  <a:buChar char="•"/>
                  <a:defRPr/>
                </a:pPr>
                <a:r>
                  <a:rPr lang="de-DE" sz="1600" dirty="0">
                    <a:sym typeface="Wingdings" panose="05000000000000000000" pitchFamily="2" charset="2"/>
                  </a:rPr>
                  <a:t>Elaboration </a:t>
                </a:r>
                <a:r>
                  <a:rPr lang="de-DE" sz="1600" dirty="0" err="1">
                    <a:sym typeface="Wingdings" panose="05000000000000000000" pitchFamily="2" charset="2"/>
                  </a:rPr>
                  <a:t>of</a:t>
                </a:r>
                <a:r>
                  <a:rPr lang="de-DE" sz="1600" dirty="0">
                    <a:sym typeface="Wingdings" panose="05000000000000000000" pitchFamily="2" charset="2"/>
                  </a:rPr>
                  <a:t> </a:t>
                </a:r>
                <a:r>
                  <a:rPr lang="de-DE" sz="1600" b="1" dirty="0">
                    <a:sym typeface="Wingdings" panose="05000000000000000000" pitchFamily="2" charset="2"/>
                  </a:rPr>
                  <a:t>Cross-Over-points</a:t>
                </a:r>
                <a:r>
                  <a:rPr lang="de-DE" sz="1600" dirty="0">
                    <a:sym typeface="Wingdings" panose="05000000000000000000" pitchFamily="2" charset="2"/>
                  </a:rPr>
                  <a:t> </a:t>
                </a:r>
                <a:r>
                  <a:rPr lang="de-DE" sz="1600" dirty="0" err="1">
                    <a:sym typeface="Wingdings" panose="05000000000000000000" pitchFamily="2" charset="2"/>
                  </a:rPr>
                  <a:t>between</a:t>
                </a:r>
                <a:r>
                  <a:rPr lang="de-DE" sz="1600" dirty="0">
                    <a:sym typeface="Wingdings" panose="05000000000000000000" pitchFamily="2" charset="2"/>
                  </a:rPr>
                  <a:t> different </a:t>
                </a:r>
                <a:r>
                  <a:rPr lang="de-DE" sz="1600" dirty="0" err="1">
                    <a:sym typeface="Wingdings" panose="05000000000000000000" pitchFamily="2" charset="2"/>
                  </a:rPr>
                  <a:t>technologies</a:t>
                </a:r>
                <a:endParaRPr lang="de-DE" sz="1600" dirty="0">
                  <a:sym typeface="Wingdings" panose="05000000000000000000" pitchFamily="2" charset="2"/>
                </a:endParaRPr>
              </a:p>
              <a:p>
                <a:pPr>
                  <a:defRPr/>
                </a:pPr>
                <a:endParaRPr lang="de-DE" sz="1600" dirty="0">
                  <a:sym typeface="Wingdings" panose="05000000000000000000" pitchFamily="2" charset="2"/>
                </a:endParaRPr>
              </a:p>
              <a:p>
                <a:pPr marL="177800" indent="-177800">
                  <a:buFont typeface="Arial" panose="020B0604020202020204" pitchFamily="34" charset="0"/>
                  <a:buChar char="•"/>
                  <a:defRPr/>
                </a:pPr>
                <a:r>
                  <a:rPr lang="en-US" sz="1600" dirty="0"/>
                  <a:t>This can be done not only for the electric machine.</a:t>
                </a:r>
              </a:p>
              <a:p>
                <a:pPr marL="177800" indent="-177800">
                  <a:buFont typeface="Arial" panose="020B0604020202020204" pitchFamily="34" charset="0"/>
                  <a:buChar char="•"/>
                  <a:defRPr/>
                </a:pPr>
                <a:r>
                  <a:rPr lang="en-US" sz="1600" dirty="0"/>
                  <a:t>Other essential parts of the energy network, e.g. different topologies in the power electronics or battery technologies, can also be compared using variant benchmarks.</a:t>
                </a:r>
              </a:p>
            </p:txBody>
          </p:sp>
        </mc:Choice>
        <mc:Fallback xmlns="">
          <p:sp>
            <p:nvSpPr>
              <p:cNvPr id="47" name="Textfeld 46">
                <a:extLst>
                  <a:ext uri="{FF2B5EF4-FFF2-40B4-BE49-F238E27FC236}">
                    <a16:creationId xmlns:a16="http://schemas.microsoft.com/office/drawing/2014/main" id="{6FFCDA00-1C65-4F26-823C-F5B301670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253" y="1496701"/>
                <a:ext cx="6174902" cy="4078039"/>
              </a:xfrm>
              <a:prstGeom prst="rect">
                <a:avLst/>
              </a:prstGeom>
              <a:blipFill>
                <a:blip r:embed="rId5"/>
                <a:stretch>
                  <a:fillRect l="-395" t="-449" b="-119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feld 49">
                <a:extLst>
                  <a:ext uri="{FF2B5EF4-FFF2-40B4-BE49-F238E27FC236}">
                    <a16:creationId xmlns:a16="http://schemas.microsoft.com/office/drawing/2014/main" id="{4602A0D1-89DD-44E4-B14B-26A1C0048C41}"/>
                  </a:ext>
                </a:extLst>
              </p:cNvPr>
              <p:cNvSpPr txBox="1"/>
              <p:nvPr/>
            </p:nvSpPr>
            <p:spPr>
              <a:xfrm>
                <a:off x="665743" y="4430450"/>
                <a:ext cx="355758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/>
                  <a:t>→ </a:t>
                </a:r>
                <a:r>
                  <a:rPr lang="de-DE" sz="1400" dirty="0" err="1"/>
                  <a:t>Scaling</a:t>
                </a:r>
                <a:r>
                  <a:rPr lang="de-DE" sz="1400" dirty="0"/>
                  <a:t> </a:t>
                </a:r>
                <a:r>
                  <a:rPr lang="de-DE" sz="1400" dirty="0" err="1"/>
                  <a:t>of</a:t>
                </a:r>
                <a:r>
                  <a:rPr lang="de-DE" sz="1400" dirty="0"/>
                  <a:t> </a:t>
                </a:r>
                <a:r>
                  <a:rPr lang="de-DE" sz="1400" dirty="0" err="1"/>
                  <a:t>the</a:t>
                </a:r>
                <a:r>
                  <a:rPr lang="de-DE" sz="1400" dirty="0"/>
                  <a:t> </a:t>
                </a:r>
                <a:r>
                  <a:rPr lang="de-DE" sz="1400" dirty="0" err="1"/>
                  <a:t>machine</a:t>
                </a:r>
                <a:r>
                  <a:rPr lang="de-DE" sz="1400" dirty="0"/>
                  <a:t> </a:t>
                </a:r>
                <a:r>
                  <a:rPr lang="de-DE" sz="1400" dirty="0" err="1"/>
                  <a:t>dimensions</a:t>
                </a:r>
                <a:r>
                  <a:rPr lang="de-DE" sz="1400" dirty="0"/>
                  <a:t> </a:t>
                </a:r>
                <a:r>
                  <a:rPr lang="de-DE" sz="1400" dirty="0" err="1"/>
                  <a:t>with</a:t>
                </a:r>
                <a:r>
                  <a:rPr lang="de-DE" sz="1400" dirty="0"/>
                  <a:t> </a:t>
                </a:r>
                <a:r>
                  <a:rPr lang="de-DE" sz="1400" dirty="0" err="1"/>
                  <a:t>constant</a:t>
                </a:r>
                <a:r>
                  <a:rPr lang="de-DE" sz="1400" dirty="0"/>
                  <a:t> </a:t>
                </a:r>
                <a:r>
                  <a:rPr lang="de-DE" sz="1400" dirty="0" err="1"/>
                  <a:t>rotary</a:t>
                </a:r>
                <a:r>
                  <a:rPr lang="de-DE" sz="1400" dirty="0"/>
                  <a:t> </a:t>
                </a:r>
                <a:r>
                  <a:rPr lang="de-DE" sz="1400" dirty="0" err="1"/>
                  <a:t>thrust</a:t>
                </a:r>
                <a:r>
                  <a:rPr lang="de-DE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50" name="Textfeld 49">
                <a:extLst>
                  <a:ext uri="{FF2B5EF4-FFF2-40B4-BE49-F238E27FC236}">
                    <a16:creationId xmlns:a16="http://schemas.microsoft.com/office/drawing/2014/main" id="{4602A0D1-89DD-44E4-B14B-26A1C0048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43" y="4430450"/>
                <a:ext cx="3557588" cy="553998"/>
              </a:xfrm>
              <a:prstGeom prst="rect">
                <a:avLst/>
              </a:prstGeom>
              <a:blipFill>
                <a:blip r:embed="rId6"/>
                <a:stretch>
                  <a:fillRect l="-856" t="-3297" r="-171" b="-9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feld 50">
                <a:extLst>
                  <a:ext uri="{FF2B5EF4-FFF2-40B4-BE49-F238E27FC236}">
                    <a16:creationId xmlns:a16="http://schemas.microsoft.com/office/drawing/2014/main" id="{99267448-4F6B-4C6D-A0EE-0CF2E3553D77}"/>
                  </a:ext>
                </a:extLst>
              </p:cNvPr>
              <p:cNvSpPr txBox="1"/>
              <p:nvPr/>
            </p:nvSpPr>
            <p:spPr>
              <a:xfrm>
                <a:off x="1007533" y="5026865"/>
                <a:ext cx="16834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𝑐𝑜𝑛𝑠𝑡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. =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 ∙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1" name="Textfeld 50">
                <a:extLst>
                  <a:ext uri="{FF2B5EF4-FFF2-40B4-BE49-F238E27FC236}">
                    <a16:creationId xmlns:a16="http://schemas.microsoft.com/office/drawing/2014/main" id="{99267448-4F6B-4C6D-A0EE-0CF2E3553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33" y="5026865"/>
                <a:ext cx="1683435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feld 52">
                <a:extLst>
                  <a:ext uri="{FF2B5EF4-FFF2-40B4-BE49-F238E27FC236}">
                    <a16:creationId xmlns:a16="http://schemas.microsoft.com/office/drawing/2014/main" id="{ED5BDAF1-B1BA-48F8-9EFD-A4324B18E381}"/>
                  </a:ext>
                </a:extLst>
              </p:cNvPr>
              <p:cNvSpPr txBox="1"/>
              <p:nvPr/>
            </p:nvSpPr>
            <p:spPr>
              <a:xfrm>
                <a:off x="1255061" y="5279795"/>
                <a:ext cx="16834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𝑐𝑜𝑛𝑠𝑡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. =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 ∙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3" name="Textfeld 52">
                <a:extLst>
                  <a:ext uri="{FF2B5EF4-FFF2-40B4-BE49-F238E27FC236}">
                    <a16:creationId xmlns:a16="http://schemas.microsoft.com/office/drawing/2014/main" id="{ED5BDAF1-B1BA-48F8-9EFD-A4324B18E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061" y="5279795"/>
                <a:ext cx="1683435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feld 53">
                <a:extLst>
                  <a:ext uri="{FF2B5EF4-FFF2-40B4-BE49-F238E27FC236}">
                    <a16:creationId xmlns:a16="http://schemas.microsoft.com/office/drawing/2014/main" id="{AEA89E76-3883-45EC-9114-82647AF77ED7}"/>
                  </a:ext>
                </a:extLst>
              </p:cNvPr>
              <p:cNvSpPr txBox="1"/>
              <p:nvPr/>
            </p:nvSpPr>
            <p:spPr>
              <a:xfrm>
                <a:off x="1499414" y="5517319"/>
                <a:ext cx="16834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𝑐𝑜𝑛𝑠𝑡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. =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 ∙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4" name="Textfeld 53">
                <a:extLst>
                  <a:ext uri="{FF2B5EF4-FFF2-40B4-BE49-F238E27FC236}">
                    <a16:creationId xmlns:a16="http://schemas.microsoft.com/office/drawing/2014/main" id="{AEA89E76-3883-45EC-9114-82647AF77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414" y="5517319"/>
                <a:ext cx="1683435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02-09-2021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CHYLA project overview and objectives - EASN 2021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9F61-0012-4840-9D7A-BBE8CD92B7F1}" type="slidenum">
              <a:rPr lang="nl-NL" smtClean="0"/>
              <a:pPr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406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t="16369" b="14557"/>
          <a:stretch/>
        </p:blipFill>
        <p:spPr bwMode="auto">
          <a:xfrm>
            <a:off x="775258" y="1692597"/>
            <a:ext cx="10515600" cy="408574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88009" y="6491517"/>
            <a:ext cx="1602849" cy="365125"/>
          </a:xfrm>
        </p:spPr>
        <p:txBody>
          <a:bodyPr/>
          <a:lstStyle/>
          <a:p>
            <a:r>
              <a:rPr lang="nl-NL" smtClean="0"/>
              <a:t>02-09-2021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" y="6491516"/>
            <a:ext cx="9107567" cy="365125"/>
          </a:xfrm>
        </p:spPr>
        <p:txBody>
          <a:bodyPr/>
          <a:lstStyle/>
          <a:p>
            <a:r>
              <a:rPr lang="en-US" smtClean="0"/>
              <a:t>CHYLA project overview and objectives - EASN 2021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06756" y="6491517"/>
            <a:ext cx="611588" cy="365125"/>
          </a:xfrm>
        </p:spPr>
        <p:txBody>
          <a:bodyPr/>
          <a:lstStyle/>
          <a:p>
            <a:fld id="{B6CE9F61-0012-4840-9D7A-BBE8CD92B7F1}" type="slidenum">
              <a:rPr lang="nl-NL" smtClean="0"/>
              <a:pPr/>
              <a:t>17</a:t>
            </a:fld>
            <a:endParaRPr lang="nl-NL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80"/>
          <a:stretch/>
        </p:blipFill>
        <p:spPr>
          <a:xfrm>
            <a:off x="4178108" y="453548"/>
            <a:ext cx="3835783" cy="1057523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5655631" y="3104444"/>
            <a:ext cx="5734858" cy="2630312"/>
          </a:xfrm>
          <a:custGeom>
            <a:avLst/>
            <a:gdLst>
              <a:gd name="connsiteX0" fmla="*/ 4380191 w 5734858"/>
              <a:gd name="connsiteY0" fmla="*/ 0 h 2630312"/>
              <a:gd name="connsiteX1" fmla="*/ 5734858 w 5734858"/>
              <a:gd name="connsiteY1" fmla="*/ 11289 h 2630312"/>
              <a:gd name="connsiteX2" fmla="*/ 5734858 w 5734858"/>
              <a:gd name="connsiteY2" fmla="*/ 2596445 h 2630312"/>
              <a:gd name="connsiteX3" fmla="*/ 22680 w 5734858"/>
              <a:gd name="connsiteY3" fmla="*/ 2630312 h 2630312"/>
              <a:gd name="connsiteX4" fmla="*/ 11391 w 5734858"/>
              <a:gd name="connsiteY4" fmla="*/ 2415823 h 2630312"/>
              <a:gd name="connsiteX5" fmla="*/ 102 w 5734858"/>
              <a:gd name="connsiteY5" fmla="*/ 2359378 h 2630312"/>
              <a:gd name="connsiteX6" fmla="*/ 33969 w 5734858"/>
              <a:gd name="connsiteY6" fmla="*/ 2201334 h 2630312"/>
              <a:gd name="connsiteX7" fmla="*/ 67836 w 5734858"/>
              <a:gd name="connsiteY7" fmla="*/ 2009423 h 2630312"/>
              <a:gd name="connsiteX8" fmla="*/ 101702 w 5734858"/>
              <a:gd name="connsiteY8" fmla="*/ 1975556 h 2630312"/>
              <a:gd name="connsiteX9" fmla="*/ 135569 w 5734858"/>
              <a:gd name="connsiteY9" fmla="*/ 1964267 h 2630312"/>
              <a:gd name="connsiteX10" fmla="*/ 248458 w 5734858"/>
              <a:gd name="connsiteY10" fmla="*/ 1941689 h 2630312"/>
              <a:gd name="connsiteX11" fmla="*/ 293613 w 5734858"/>
              <a:gd name="connsiteY11" fmla="*/ 1930400 h 2630312"/>
              <a:gd name="connsiteX12" fmla="*/ 3939925 w 5734858"/>
              <a:gd name="connsiteY12" fmla="*/ 1952978 h 2630312"/>
              <a:gd name="connsiteX13" fmla="*/ 3951213 w 5734858"/>
              <a:gd name="connsiteY13" fmla="*/ 1083734 h 2630312"/>
              <a:gd name="connsiteX14" fmla="*/ 4323747 w 5734858"/>
              <a:gd name="connsiteY14" fmla="*/ 1083734 h 2630312"/>
              <a:gd name="connsiteX15" fmla="*/ 4335036 w 5734858"/>
              <a:gd name="connsiteY15" fmla="*/ 22578 h 2630312"/>
              <a:gd name="connsiteX16" fmla="*/ 4380191 w 5734858"/>
              <a:gd name="connsiteY16" fmla="*/ 0 h 26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34858" h="2630312">
                <a:moveTo>
                  <a:pt x="4380191" y="0"/>
                </a:moveTo>
                <a:lnTo>
                  <a:pt x="5734858" y="11289"/>
                </a:lnTo>
                <a:lnTo>
                  <a:pt x="5734858" y="2596445"/>
                </a:lnTo>
                <a:lnTo>
                  <a:pt x="22680" y="2630312"/>
                </a:lnTo>
                <a:cubicBezTo>
                  <a:pt x="18917" y="2558816"/>
                  <a:pt x="17337" y="2487171"/>
                  <a:pt x="11391" y="2415823"/>
                </a:cubicBezTo>
                <a:cubicBezTo>
                  <a:pt x="9798" y="2396702"/>
                  <a:pt x="-1174" y="2378523"/>
                  <a:pt x="102" y="2359378"/>
                </a:cubicBezTo>
                <a:cubicBezTo>
                  <a:pt x="2431" y="2324439"/>
                  <a:pt x="22789" y="2246052"/>
                  <a:pt x="33969" y="2201334"/>
                </a:cubicBezTo>
                <a:cubicBezTo>
                  <a:pt x="41492" y="2096008"/>
                  <a:pt x="17176" y="2070215"/>
                  <a:pt x="67836" y="2009423"/>
                </a:cubicBezTo>
                <a:cubicBezTo>
                  <a:pt x="78056" y="1997158"/>
                  <a:pt x="88419" y="1984412"/>
                  <a:pt x="101702" y="1975556"/>
                </a:cubicBezTo>
                <a:cubicBezTo>
                  <a:pt x="111603" y="1968955"/>
                  <a:pt x="124127" y="1967536"/>
                  <a:pt x="135569" y="1964267"/>
                </a:cubicBezTo>
                <a:cubicBezTo>
                  <a:pt x="196753" y="1946786"/>
                  <a:pt x="174535" y="1956474"/>
                  <a:pt x="248458" y="1941689"/>
                </a:cubicBezTo>
                <a:cubicBezTo>
                  <a:pt x="263672" y="1938646"/>
                  <a:pt x="293613" y="1930400"/>
                  <a:pt x="293613" y="1930400"/>
                </a:cubicBezTo>
                <a:lnTo>
                  <a:pt x="3939925" y="1952978"/>
                </a:lnTo>
                <a:lnTo>
                  <a:pt x="3951213" y="1083734"/>
                </a:lnTo>
                <a:lnTo>
                  <a:pt x="4323747" y="1083734"/>
                </a:lnTo>
                <a:lnTo>
                  <a:pt x="4335036" y="22578"/>
                </a:lnTo>
                <a:lnTo>
                  <a:pt x="4380191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40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44444E-6 L -0.17227 -0.078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0" y="-391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Q&amp;A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This </a:t>
            </a:r>
            <a:r>
              <a:rPr lang="en-US" dirty="0"/>
              <a:t>project has received funding </a:t>
            </a:r>
            <a:r>
              <a:rPr lang="en-US" dirty="0" smtClean="0"/>
              <a:t>from </a:t>
            </a:r>
            <a:r>
              <a:rPr lang="en-US" dirty="0"/>
              <a:t>the European </a:t>
            </a:r>
            <a:r>
              <a:rPr lang="en-US" dirty="0" smtClean="0"/>
              <a:t>			Union's </a:t>
            </a:r>
            <a:r>
              <a:rPr lang="en-US" dirty="0"/>
              <a:t>Horizon 2020 research and </a:t>
            </a:r>
            <a:r>
              <a:rPr lang="en-US" dirty="0" smtClean="0"/>
              <a:t>innovation 				</a:t>
            </a:r>
            <a:r>
              <a:rPr lang="en-US" dirty="0" err="1" smtClean="0"/>
              <a:t>programme</a:t>
            </a:r>
            <a:r>
              <a:rPr lang="en-US" dirty="0" smtClean="0"/>
              <a:t> </a:t>
            </a:r>
            <a:r>
              <a:rPr lang="en-US" dirty="0"/>
              <a:t>under grant agreement No. 101007715.</a:t>
            </a:r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02-09-2021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CHYLA project overview and objectives - EASN 2021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9F61-0012-4840-9D7A-BBE8CD92B7F1}" type="slidenum">
              <a:rPr lang="nl-NL" smtClean="0"/>
              <a:pPr/>
              <a:t>18</a:t>
            </a:fld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28" y="3554464"/>
            <a:ext cx="1194301" cy="798191"/>
          </a:xfrm>
          <a:prstGeom prst="rect">
            <a:avLst/>
          </a:prstGeom>
        </p:spPr>
      </p:pic>
      <p:pic>
        <p:nvPicPr>
          <p:cNvPr id="8" name="Immagine 3" descr="CleanSky2.png">
            <a:extLst>
              <a:ext uri="{FF2B5EF4-FFF2-40B4-BE49-F238E27FC236}">
                <a16:creationId xmlns:a16="http://schemas.microsoft.com/office/drawing/2014/main" id="{1F09882D-73E1-471B-A966-43C3A65013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724" y="3710132"/>
            <a:ext cx="1162083" cy="64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7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88009" y="6491517"/>
            <a:ext cx="1602849" cy="365125"/>
          </a:xfrm>
        </p:spPr>
        <p:txBody>
          <a:bodyPr/>
          <a:lstStyle/>
          <a:p>
            <a:r>
              <a:rPr lang="nl-NL" smtClean="0"/>
              <a:t>02-09-2021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" y="6491516"/>
            <a:ext cx="9107567" cy="365125"/>
          </a:xfrm>
        </p:spPr>
        <p:txBody>
          <a:bodyPr/>
          <a:lstStyle/>
          <a:p>
            <a:r>
              <a:rPr lang="en-US" smtClean="0"/>
              <a:t>CHYLA project overview and objectives - EASN 2021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06756" y="6491517"/>
            <a:ext cx="611588" cy="365125"/>
          </a:xfrm>
        </p:spPr>
        <p:txBody>
          <a:bodyPr/>
          <a:lstStyle/>
          <a:p>
            <a:fld id="{B6CE9F61-0012-4840-9D7A-BBE8CD92B7F1}" type="slidenum">
              <a:rPr lang="nl-NL" smtClean="0"/>
              <a:pPr/>
              <a:t>19</a:t>
            </a:fld>
            <a:endParaRPr lang="nl-NL" dirty="0"/>
          </a:p>
        </p:txBody>
      </p:sp>
      <p:sp>
        <p:nvSpPr>
          <p:cNvPr id="7" name="Subtitl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Landscape of opportunities</a:t>
            </a:r>
            <a:r>
              <a:rPr lang="en-GB" dirty="0"/>
              <a:t>, challenges and limitations of key radical technologies </a:t>
            </a:r>
            <a:r>
              <a:rPr lang="en-GB" dirty="0" smtClean="0"/>
              <a:t>in terms of scalability across different vehicle classes</a:t>
            </a:r>
          </a:p>
          <a:p>
            <a:r>
              <a:rPr lang="en-GB" dirty="0" smtClean="0"/>
              <a:t>Credibility (uncertainty) </a:t>
            </a:r>
            <a:r>
              <a:rPr lang="en-GB" dirty="0"/>
              <a:t>of underlying technology assumptions </a:t>
            </a:r>
            <a:r>
              <a:rPr lang="en-GB" dirty="0" smtClean="0"/>
              <a:t>as </a:t>
            </a:r>
            <a:r>
              <a:rPr lang="en-GB" dirty="0"/>
              <a:t>explicit </a:t>
            </a:r>
            <a:r>
              <a:rPr lang="en-GB" dirty="0" smtClean="0"/>
              <a:t>factor</a:t>
            </a:r>
          </a:p>
          <a:p>
            <a:r>
              <a:rPr lang="en-GB" dirty="0" smtClean="0"/>
              <a:t>Approach: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Integrating novel airframe technologies with hybrid electric energy network.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Integrated aircraft design with physics-based subsystem design.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Credible hybrid electric aircraft </a:t>
            </a:r>
            <a:r>
              <a:rPr lang="en-GB" dirty="0" smtClean="0"/>
              <a:t>design through MDO.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Analysis of the infrastructure, operational, economical, safety, reliability and regulatory </a:t>
            </a:r>
            <a:r>
              <a:rPr lang="en-GB" dirty="0" smtClean="0"/>
              <a:t>aspects. </a:t>
            </a:r>
            <a:endParaRPr lang="en-GB" dirty="0"/>
          </a:p>
          <a:p>
            <a:pPr marL="971550" lvl="1" indent="-514350">
              <a:buFont typeface="+mj-lt"/>
              <a:buAutoNum type="arabicPeriod"/>
            </a:pPr>
            <a:endParaRPr lang="nl-NL" dirty="0"/>
          </a:p>
          <a:p>
            <a:pPr lvl="1"/>
            <a:endParaRPr lang="nl-NL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80"/>
          <a:stretch/>
        </p:blipFill>
        <p:spPr>
          <a:xfrm>
            <a:off x="4178108" y="453548"/>
            <a:ext cx="3835783" cy="105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98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CHYLA Project Partners</a:t>
            </a:r>
            <a:endParaRPr lang="nl-NL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	 </a:t>
            </a:r>
            <a:r>
              <a:rPr lang="nl-NL" dirty="0" smtClean="0"/>
              <a:t>  (</a:t>
            </a:r>
            <a:r>
              <a:rPr lang="nl-NL" dirty="0" err="1" smtClean="0"/>
              <a:t>coordinator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nl-NL" sz="2000" dirty="0" err="1"/>
              <a:t>Faculty</a:t>
            </a:r>
            <a:r>
              <a:rPr lang="nl-NL" sz="2000" dirty="0"/>
              <a:t> of </a:t>
            </a:r>
            <a:r>
              <a:rPr lang="nl-NL" sz="2000" dirty="0" err="1"/>
              <a:t>Aerospace</a:t>
            </a:r>
            <a:r>
              <a:rPr lang="nl-NL" sz="2000" dirty="0"/>
              <a:t> Engineering</a:t>
            </a:r>
          </a:p>
          <a:p>
            <a:r>
              <a:rPr lang="nl-NL" sz="1900" dirty="0" smtClean="0"/>
              <a:t>Flight Performance </a:t>
            </a:r>
            <a:r>
              <a:rPr lang="nl-NL" sz="1900" dirty="0" err="1" smtClean="0"/>
              <a:t>and</a:t>
            </a:r>
            <a:r>
              <a:rPr lang="nl-NL" sz="1900" dirty="0" smtClean="0"/>
              <a:t> </a:t>
            </a:r>
            <a:r>
              <a:rPr lang="nl-NL" sz="1900" dirty="0" err="1" smtClean="0"/>
              <a:t>Propulsion</a:t>
            </a:r>
            <a:endParaRPr lang="nl-NL" sz="1900" dirty="0"/>
          </a:p>
          <a:p>
            <a:pPr lvl="1"/>
            <a:r>
              <a:rPr lang="nl-NL" sz="1600" dirty="0"/>
              <a:t>Aircraft </a:t>
            </a:r>
            <a:r>
              <a:rPr lang="nl-NL" sz="1600" dirty="0" smtClean="0"/>
              <a:t>design</a:t>
            </a:r>
          </a:p>
          <a:p>
            <a:pPr lvl="1"/>
            <a:r>
              <a:rPr lang="nl-NL" sz="1600" dirty="0" smtClean="0"/>
              <a:t>Propeller </a:t>
            </a:r>
            <a:r>
              <a:rPr lang="nl-NL" sz="1600" dirty="0" err="1" smtClean="0"/>
              <a:t>aerodynamics</a:t>
            </a:r>
            <a:endParaRPr lang="nl-NL" sz="1600" dirty="0"/>
          </a:p>
          <a:p>
            <a:pPr lvl="1"/>
            <a:r>
              <a:rPr lang="nl-NL" sz="1600" dirty="0" err="1"/>
              <a:t>Propulsion</a:t>
            </a:r>
            <a:r>
              <a:rPr lang="nl-NL" sz="1600" dirty="0"/>
              <a:t> – </a:t>
            </a:r>
            <a:r>
              <a:rPr lang="nl-NL" sz="1600" dirty="0" err="1"/>
              <a:t>airframe</a:t>
            </a:r>
            <a:r>
              <a:rPr lang="nl-NL" sz="1600" dirty="0"/>
              <a:t> </a:t>
            </a:r>
            <a:r>
              <a:rPr lang="nl-NL" sz="1600" dirty="0" err="1" smtClean="0"/>
              <a:t>interaction</a:t>
            </a:r>
            <a:r>
              <a:rPr lang="nl-NL" sz="1600" dirty="0"/>
              <a:t> </a:t>
            </a:r>
            <a:r>
              <a:rPr lang="nl-NL" sz="1600" dirty="0" smtClean="0"/>
              <a:t>&amp; </a:t>
            </a:r>
            <a:r>
              <a:rPr lang="nl-NL" sz="1600" dirty="0" err="1" smtClean="0"/>
              <a:t>integration</a:t>
            </a:r>
            <a:endParaRPr lang="nl-NL" sz="1600" dirty="0" smtClean="0"/>
          </a:p>
          <a:p>
            <a:pPr lvl="1"/>
            <a:r>
              <a:rPr lang="nl-NL" sz="1600" dirty="0" smtClean="0"/>
              <a:t>MDO/KBE</a:t>
            </a:r>
          </a:p>
          <a:p>
            <a:pPr lvl="1"/>
            <a:r>
              <a:rPr lang="nl-NL" sz="1600" dirty="0" err="1" smtClean="0"/>
              <a:t>Turbomachinery</a:t>
            </a:r>
            <a:endParaRPr lang="nl-NL" sz="1600" dirty="0"/>
          </a:p>
          <a:p>
            <a:r>
              <a:rPr lang="nl-NL" sz="1900" dirty="0" smtClean="0"/>
              <a:t>Air Transport </a:t>
            </a:r>
            <a:r>
              <a:rPr lang="nl-NL" sz="1900" dirty="0" err="1" smtClean="0"/>
              <a:t>and</a:t>
            </a:r>
            <a:r>
              <a:rPr lang="nl-NL" sz="1900" dirty="0" smtClean="0"/>
              <a:t> Operations</a:t>
            </a:r>
            <a:endParaRPr lang="nl-NL" sz="1900" dirty="0"/>
          </a:p>
          <a:p>
            <a:pPr lvl="1"/>
            <a:r>
              <a:rPr lang="en-US" sz="1600" dirty="0"/>
              <a:t>Airline operations planning and optimization</a:t>
            </a:r>
          </a:p>
          <a:p>
            <a:pPr lvl="1"/>
            <a:r>
              <a:rPr lang="en-US" sz="1600" dirty="0"/>
              <a:t>Maintenance and support 	</a:t>
            </a:r>
            <a:endParaRPr lang="en-US" sz="1600" dirty="0" smtClean="0"/>
          </a:p>
          <a:p>
            <a:pPr marL="457200" lvl="1" indent="0">
              <a:buNone/>
            </a:pPr>
            <a:endParaRPr lang="nl-NL" sz="1900" dirty="0" smtClean="0"/>
          </a:p>
          <a:p>
            <a:pPr marL="0" indent="0">
              <a:buNone/>
            </a:pPr>
            <a:r>
              <a:rPr lang="en-US" sz="1300" dirty="0" smtClean="0"/>
              <a:t>JTI-CS2-2020-CFP11-THT-14</a:t>
            </a:r>
            <a:r>
              <a:rPr lang="en-US" sz="1300" dirty="0"/>
              <a:t>: Scalability and limitations of Hybrid Electric concepts up to large commercial aircraft</a:t>
            </a:r>
            <a:endParaRPr lang="nl-NL" sz="1300" dirty="0" smtClean="0"/>
          </a:p>
          <a:p>
            <a:pPr marL="0" indent="0">
              <a:buNone/>
            </a:pPr>
            <a:r>
              <a:rPr lang="en-US" sz="1300" dirty="0" smtClean="0"/>
              <a:t>GA: 101007715</a:t>
            </a:r>
            <a:endParaRPr lang="en-US" sz="130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Institute of Aircraft Design and Lightweight Structures </a:t>
            </a:r>
            <a:endParaRPr lang="en-US" dirty="0" smtClean="0"/>
          </a:p>
          <a:p>
            <a:pPr lvl="1"/>
            <a:r>
              <a:rPr lang="en-US" dirty="0" smtClean="0"/>
              <a:t>MDO</a:t>
            </a:r>
          </a:p>
          <a:p>
            <a:pPr lvl="1"/>
            <a:r>
              <a:rPr lang="en-US" dirty="0" smtClean="0"/>
              <a:t>Aircraft design</a:t>
            </a:r>
          </a:p>
          <a:p>
            <a:r>
              <a:rPr lang="en-US" dirty="0"/>
              <a:t>Institute for Electrical Machines, Traction and Drives </a:t>
            </a:r>
            <a:endParaRPr lang="en-US" dirty="0" smtClean="0"/>
          </a:p>
          <a:p>
            <a:pPr lvl="1"/>
            <a:r>
              <a:rPr lang="en-US" dirty="0" smtClean="0"/>
              <a:t>Electric drive systems</a:t>
            </a:r>
          </a:p>
          <a:p>
            <a:pPr lvl="1"/>
            <a:r>
              <a:rPr lang="en-US" dirty="0" smtClean="0"/>
              <a:t>Power electronics</a:t>
            </a:r>
          </a:p>
          <a:p>
            <a:r>
              <a:rPr lang="en-US" dirty="0"/>
              <a:t>Institute of Jet propulsion and Turbomachinery </a:t>
            </a:r>
            <a:endParaRPr lang="en-US" dirty="0" smtClean="0"/>
          </a:p>
          <a:p>
            <a:pPr lvl="1"/>
            <a:r>
              <a:rPr lang="en-US" dirty="0" smtClean="0"/>
              <a:t>Propulsion systems</a:t>
            </a:r>
          </a:p>
          <a:p>
            <a:pPr lvl="1"/>
            <a:r>
              <a:rPr lang="en-US" dirty="0" smtClean="0"/>
              <a:t>Turbomachinery</a:t>
            </a:r>
          </a:p>
          <a:p>
            <a:r>
              <a:rPr lang="nl-NL" dirty="0" err="1"/>
              <a:t>Institute</a:t>
            </a:r>
            <a:r>
              <a:rPr lang="nl-NL" dirty="0"/>
              <a:t> of Flight </a:t>
            </a:r>
            <a:r>
              <a:rPr lang="nl-NL" dirty="0" err="1" smtClean="0"/>
              <a:t>Guidance</a:t>
            </a:r>
            <a:endParaRPr lang="nl-NL" dirty="0" smtClean="0"/>
          </a:p>
          <a:p>
            <a:pPr lvl="1"/>
            <a:r>
              <a:rPr lang="nl-NL" dirty="0" err="1" smtClean="0"/>
              <a:t>Airtraffic</a:t>
            </a:r>
            <a:r>
              <a:rPr lang="nl-NL" dirty="0" smtClean="0"/>
              <a:t> management</a:t>
            </a:r>
          </a:p>
          <a:p>
            <a:pPr lvl="1"/>
            <a:r>
              <a:rPr lang="nl-NL" dirty="0" err="1" smtClean="0"/>
              <a:t>Ground</a:t>
            </a:r>
            <a:r>
              <a:rPr lang="nl-NL" dirty="0" smtClean="0"/>
              <a:t> (support) </a:t>
            </a:r>
            <a:r>
              <a:rPr lang="nl-NL" dirty="0" err="1" smtClean="0"/>
              <a:t>infrastructure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06756" y="6491517"/>
            <a:ext cx="611588" cy="365125"/>
          </a:xfrm>
        </p:spPr>
        <p:txBody>
          <a:bodyPr/>
          <a:lstStyle/>
          <a:p>
            <a:fld id="{B6CE9F61-0012-4840-9D7A-BBE8CD92B7F1}" type="slidenum">
              <a:rPr lang="nl-NL" smtClean="0"/>
              <a:pPr/>
              <a:t>2</a:t>
            </a:fld>
            <a:endParaRPr lang="nl-NL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50" y="1874342"/>
            <a:ext cx="1303379" cy="803693"/>
          </a:xfrm>
          <a:prstGeom prst="rect">
            <a:avLst/>
          </a:prstGeom>
        </p:spPr>
      </p:pic>
      <p:pic>
        <p:nvPicPr>
          <p:cNvPr id="15" name="Picture 4" descr="Logo der TU Braunschwe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217" y="1950085"/>
            <a:ext cx="1240618" cy="46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02-09-2021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CHYLA project overview and objectives - EASN 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320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Sustainable</a:t>
            </a:r>
            <a:r>
              <a:rPr lang="nl-NL" dirty="0" smtClean="0"/>
              <a:t> </a:t>
            </a:r>
            <a:r>
              <a:rPr lang="nl-NL" dirty="0" err="1" smtClean="0"/>
              <a:t>aviation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Scalability</a:t>
            </a:r>
            <a:r>
              <a:rPr lang="nl-NL" dirty="0" smtClean="0"/>
              <a:t>?</a:t>
            </a:r>
          </a:p>
          <a:p>
            <a:r>
              <a:rPr lang="nl-NL" dirty="0" err="1" smtClean="0"/>
              <a:t>Credibility</a:t>
            </a:r>
            <a:r>
              <a:rPr lang="nl-NL" dirty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02-09-2021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CHYLA project overview and objectives - EASN 2021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9F61-0012-4840-9D7A-BBE8CD92B7F1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895" y="365125"/>
            <a:ext cx="2967974" cy="2348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31" y="3001707"/>
            <a:ext cx="4339077" cy="16781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951" y="4738135"/>
            <a:ext cx="4153257" cy="152743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735263" y="2804474"/>
            <a:ext cx="3184932" cy="2267879"/>
            <a:chOff x="6186955" y="595808"/>
            <a:chExt cx="2454125" cy="1859434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94575" y="1496513"/>
              <a:ext cx="1224923" cy="958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86955" y="595808"/>
              <a:ext cx="1224923" cy="885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465154" y="1519903"/>
              <a:ext cx="1175926" cy="915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453101" y="596518"/>
              <a:ext cx="1175926" cy="90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0" name="Picture 2" descr="File:Hydrogen 02.sv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267" y="4647156"/>
            <a:ext cx="1113591" cy="110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216882" y="5750364"/>
            <a:ext cx="10898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 smtClean="0"/>
              <a:t>[4] CC-BY-SA-3.0</a:t>
            </a:r>
            <a:endParaRPr lang="nl-NL" sz="1050" dirty="0"/>
          </a:p>
        </p:txBody>
      </p:sp>
      <p:sp>
        <p:nvSpPr>
          <p:cNvPr id="19" name="TextBox 18"/>
          <p:cNvSpPr txBox="1"/>
          <p:nvPr/>
        </p:nvSpPr>
        <p:spPr>
          <a:xfrm>
            <a:off x="5888734" y="5080528"/>
            <a:ext cx="10898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 smtClean="0"/>
              <a:t>[3]</a:t>
            </a:r>
            <a:endParaRPr lang="nl-NL" sz="1050" dirty="0"/>
          </a:p>
        </p:txBody>
      </p:sp>
      <p:sp>
        <p:nvSpPr>
          <p:cNvPr id="20" name="TextBox 19"/>
          <p:cNvSpPr txBox="1"/>
          <p:nvPr/>
        </p:nvSpPr>
        <p:spPr>
          <a:xfrm>
            <a:off x="4742743" y="6079145"/>
            <a:ext cx="10898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 smtClean="0"/>
              <a:t>[2]</a:t>
            </a:r>
            <a:endParaRPr lang="nl-NL" sz="1050" dirty="0"/>
          </a:p>
        </p:txBody>
      </p:sp>
    </p:spTree>
    <p:extLst>
      <p:ext uri="{BB962C8B-B14F-4D97-AF65-F5344CB8AC3E}">
        <p14:creationId xmlns:p14="http://schemas.microsoft.com/office/powerpoint/2010/main" val="36758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88009" y="6491517"/>
            <a:ext cx="1602849" cy="365125"/>
          </a:xfrm>
        </p:spPr>
        <p:txBody>
          <a:bodyPr/>
          <a:lstStyle/>
          <a:p>
            <a:r>
              <a:rPr lang="nl-NL" smtClean="0"/>
              <a:t>02-09-2021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" y="6491516"/>
            <a:ext cx="9107567" cy="365125"/>
          </a:xfrm>
        </p:spPr>
        <p:txBody>
          <a:bodyPr/>
          <a:lstStyle/>
          <a:p>
            <a:r>
              <a:rPr lang="en-US" smtClean="0"/>
              <a:t>CHYLA project overview and objectives - EASN 2021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06756" y="6491517"/>
            <a:ext cx="611588" cy="365125"/>
          </a:xfrm>
        </p:spPr>
        <p:txBody>
          <a:bodyPr/>
          <a:lstStyle/>
          <a:p>
            <a:fld id="{B6CE9F61-0012-4840-9D7A-BBE8CD92B7F1}" type="slidenum">
              <a:rPr lang="nl-NL" smtClean="0"/>
              <a:pPr/>
              <a:t>4</a:t>
            </a:fld>
            <a:endParaRPr lang="nl-NL" dirty="0"/>
          </a:p>
        </p:txBody>
      </p:sp>
      <p:pic>
        <p:nvPicPr>
          <p:cNvPr id="11" name="Content Placeholder 3"/>
          <p:cNvPicPr>
            <a:picLocks noGrp="1"/>
          </p:cNvPicPr>
          <p:nvPr>
            <p:ph idx="1"/>
          </p:nvPr>
        </p:nvPicPr>
        <p:blipFill>
          <a:blip r:embed="rId3"/>
          <a:srcRect t="16369" b="14557"/>
          <a:stretch/>
        </p:blipFill>
        <p:spPr bwMode="auto">
          <a:xfrm>
            <a:off x="775258" y="1692597"/>
            <a:ext cx="10515600" cy="40857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80"/>
          <a:stretch/>
        </p:blipFill>
        <p:spPr>
          <a:xfrm>
            <a:off x="4178108" y="453548"/>
            <a:ext cx="3835783" cy="105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7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88009" y="6491517"/>
            <a:ext cx="1602849" cy="365125"/>
          </a:xfrm>
        </p:spPr>
        <p:txBody>
          <a:bodyPr/>
          <a:lstStyle/>
          <a:p>
            <a:r>
              <a:rPr lang="nl-NL" smtClean="0"/>
              <a:t>02-09-2021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" y="6491516"/>
            <a:ext cx="9107567" cy="365125"/>
          </a:xfrm>
        </p:spPr>
        <p:txBody>
          <a:bodyPr/>
          <a:lstStyle/>
          <a:p>
            <a:r>
              <a:rPr lang="en-US" smtClean="0"/>
              <a:t>CHYLA project overview and objectives - EASN 2021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06756" y="6491517"/>
            <a:ext cx="611588" cy="365125"/>
          </a:xfrm>
        </p:spPr>
        <p:txBody>
          <a:bodyPr/>
          <a:lstStyle/>
          <a:p>
            <a:fld id="{B6CE9F61-0012-4840-9D7A-BBE8CD92B7F1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Time line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429256" y="2191964"/>
            <a:ext cx="1328928" cy="758952"/>
          </a:xfrm>
          <a:prstGeom prst="roundRect">
            <a:avLst/>
          </a:prstGeom>
          <a:ln w="28575">
            <a:solidFill>
              <a:srgbClr val="42B2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Reference Aircraft </a:t>
            </a:r>
            <a:r>
              <a:rPr lang="nl-NL" sz="1200" dirty="0" err="1"/>
              <a:t>Designed</a:t>
            </a:r>
            <a:endParaRPr lang="nl-NL" sz="1200" dirty="0"/>
          </a:p>
          <a:p>
            <a:pPr algn="ctr"/>
            <a:r>
              <a:rPr lang="nl-NL" sz="1200" dirty="0"/>
              <a:t>(M6)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97408" y="2191964"/>
            <a:ext cx="1328928" cy="758952"/>
          </a:xfrm>
          <a:prstGeom prst="roundRect">
            <a:avLst/>
          </a:prstGeom>
          <a:ln w="28575">
            <a:solidFill>
              <a:srgbClr val="42B2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TLAR </a:t>
            </a:r>
            <a:r>
              <a:rPr lang="nl-NL" sz="1200" dirty="0" err="1"/>
              <a:t>Defined</a:t>
            </a:r>
            <a:endParaRPr lang="nl-NL" sz="1200" dirty="0"/>
          </a:p>
          <a:p>
            <a:pPr algn="ctr"/>
            <a:r>
              <a:rPr lang="nl-NL" sz="1200" dirty="0"/>
              <a:t>(M2)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130552" y="4819808"/>
            <a:ext cx="1472254" cy="758952"/>
          </a:xfrm>
          <a:prstGeom prst="roundRect">
            <a:avLst/>
          </a:prstGeom>
          <a:ln w="28575">
            <a:solidFill>
              <a:srgbClr val="42B2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err="1"/>
              <a:t>KPI’s</a:t>
            </a:r>
            <a:r>
              <a:rPr lang="nl-NL" sz="1200" dirty="0"/>
              <a:t> &amp; </a:t>
            </a:r>
            <a:r>
              <a:rPr lang="nl-NL" sz="1200" dirty="0" err="1"/>
              <a:t>economical</a:t>
            </a:r>
            <a:r>
              <a:rPr lang="nl-NL" sz="1200" dirty="0"/>
              <a:t> </a:t>
            </a:r>
            <a:r>
              <a:rPr lang="nl-NL" sz="1200" dirty="0" err="1"/>
              <a:t>references</a:t>
            </a:r>
            <a:r>
              <a:rPr lang="nl-NL" sz="1200" dirty="0"/>
              <a:t> </a:t>
            </a:r>
            <a:r>
              <a:rPr lang="nl-NL" sz="1200" dirty="0" err="1"/>
              <a:t>defined</a:t>
            </a:r>
            <a:endParaRPr lang="nl-NL" sz="1200" dirty="0"/>
          </a:p>
          <a:p>
            <a:pPr algn="ctr"/>
            <a:r>
              <a:rPr lang="nl-NL" sz="1200" dirty="0"/>
              <a:t>(M8)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284587" y="3505885"/>
            <a:ext cx="1328928" cy="758952"/>
          </a:xfrm>
          <a:prstGeom prst="roundRect">
            <a:avLst/>
          </a:prstGeom>
          <a:ln w="28575">
            <a:solidFill>
              <a:srgbClr val="42B2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Energy Network </a:t>
            </a:r>
            <a:r>
              <a:rPr lang="nl-NL" sz="1200" dirty="0" err="1"/>
              <a:t>available</a:t>
            </a:r>
            <a:r>
              <a:rPr lang="nl-NL" sz="1200" dirty="0"/>
              <a:t> (M10)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261104" y="2191964"/>
            <a:ext cx="1328928" cy="758952"/>
          </a:xfrm>
          <a:prstGeom prst="roundRect">
            <a:avLst/>
          </a:prstGeom>
          <a:ln w="28575">
            <a:solidFill>
              <a:srgbClr val="42B2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err="1"/>
              <a:t>Initial</a:t>
            </a:r>
            <a:r>
              <a:rPr lang="nl-NL" sz="1200" dirty="0"/>
              <a:t> designs </a:t>
            </a:r>
            <a:r>
              <a:rPr lang="nl-NL" sz="1200" dirty="0" err="1"/>
              <a:t>for</a:t>
            </a:r>
            <a:r>
              <a:rPr lang="nl-NL" sz="1200" dirty="0"/>
              <a:t> 5 vehicle classes </a:t>
            </a:r>
            <a:r>
              <a:rPr lang="nl-NL" sz="1200" dirty="0" err="1"/>
              <a:t>available</a:t>
            </a:r>
            <a:endParaRPr lang="nl-NL" sz="1200" dirty="0"/>
          </a:p>
          <a:p>
            <a:pPr algn="ctr"/>
            <a:r>
              <a:rPr lang="nl-NL" sz="1200" dirty="0"/>
              <a:t>(M12)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116435" y="3505885"/>
            <a:ext cx="1328928" cy="758952"/>
          </a:xfrm>
          <a:prstGeom prst="roundRect">
            <a:avLst/>
          </a:prstGeom>
          <a:ln w="28575">
            <a:solidFill>
              <a:srgbClr val="42B2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MDO </a:t>
            </a:r>
            <a:r>
              <a:rPr lang="nl-NL" sz="1200" dirty="0" err="1"/>
              <a:t>framework</a:t>
            </a:r>
            <a:r>
              <a:rPr lang="nl-NL" sz="1200" dirty="0"/>
              <a:t> </a:t>
            </a:r>
            <a:r>
              <a:rPr lang="nl-NL" sz="1200" dirty="0" err="1"/>
              <a:t>operational</a:t>
            </a:r>
            <a:endParaRPr lang="nl-NL" sz="1200" dirty="0"/>
          </a:p>
          <a:p>
            <a:pPr algn="ctr"/>
            <a:r>
              <a:rPr lang="nl-NL" sz="1200" dirty="0"/>
              <a:t>(M16)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194438" y="2746933"/>
            <a:ext cx="1328928" cy="758952"/>
          </a:xfrm>
          <a:prstGeom prst="roundRect">
            <a:avLst/>
          </a:prstGeom>
          <a:ln w="28575">
            <a:solidFill>
              <a:srgbClr val="42B2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err="1"/>
              <a:t>Credibility-based</a:t>
            </a:r>
            <a:r>
              <a:rPr lang="nl-NL" sz="1200" dirty="0"/>
              <a:t> MDO </a:t>
            </a:r>
            <a:r>
              <a:rPr lang="nl-NL" sz="1200" dirty="0" err="1"/>
              <a:t>performed</a:t>
            </a:r>
            <a:endParaRPr lang="nl-NL" sz="1200" dirty="0"/>
          </a:p>
          <a:p>
            <a:pPr algn="ctr"/>
            <a:r>
              <a:rPr lang="nl-NL" sz="1200" dirty="0"/>
              <a:t>(M24)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601854" y="4799494"/>
            <a:ext cx="1505712" cy="758952"/>
          </a:xfrm>
          <a:prstGeom prst="roundRect">
            <a:avLst/>
          </a:prstGeom>
          <a:ln w="28575">
            <a:solidFill>
              <a:srgbClr val="42B2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err="1"/>
              <a:t>Infrastructure</a:t>
            </a:r>
            <a:r>
              <a:rPr lang="nl-NL" sz="1200" dirty="0"/>
              <a:t> </a:t>
            </a:r>
            <a:r>
              <a:rPr lang="nl-NL" sz="1200" dirty="0" err="1"/>
              <a:t>and</a:t>
            </a:r>
            <a:r>
              <a:rPr lang="nl-NL" sz="1200" dirty="0"/>
              <a:t> </a:t>
            </a:r>
            <a:r>
              <a:rPr lang="nl-NL" sz="1200" dirty="0" err="1"/>
              <a:t>economics</a:t>
            </a:r>
            <a:r>
              <a:rPr lang="nl-NL" sz="1200" dirty="0"/>
              <a:t> </a:t>
            </a:r>
            <a:r>
              <a:rPr lang="nl-NL" sz="1200" dirty="0" err="1"/>
              <a:t>analysed</a:t>
            </a:r>
            <a:r>
              <a:rPr lang="nl-NL" sz="1200" dirty="0"/>
              <a:t> (M28)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0105112" y="3329863"/>
            <a:ext cx="1744189" cy="1110996"/>
          </a:xfrm>
          <a:prstGeom prst="roundRect">
            <a:avLst/>
          </a:prstGeom>
          <a:ln w="28575">
            <a:solidFill>
              <a:srgbClr val="42B2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Cross-vehicle class </a:t>
            </a:r>
            <a:r>
              <a:rPr lang="nl-NL" sz="1200" dirty="0" err="1"/>
              <a:t>synergies</a:t>
            </a:r>
            <a:r>
              <a:rPr lang="nl-NL" sz="1200" dirty="0"/>
              <a:t> </a:t>
            </a:r>
            <a:r>
              <a:rPr lang="nl-NL" sz="1200" dirty="0" err="1"/>
              <a:t>and</a:t>
            </a:r>
            <a:r>
              <a:rPr lang="nl-NL" sz="1200" dirty="0"/>
              <a:t> </a:t>
            </a:r>
            <a:r>
              <a:rPr lang="nl-NL" sz="1200" dirty="0" err="1"/>
              <a:t>scalability</a:t>
            </a:r>
            <a:r>
              <a:rPr lang="nl-NL" sz="1200" dirty="0"/>
              <a:t> </a:t>
            </a:r>
            <a:r>
              <a:rPr lang="nl-NL" sz="1200" dirty="0" err="1"/>
              <a:t>established</a:t>
            </a:r>
            <a:endParaRPr lang="nl-NL" sz="1200" dirty="0"/>
          </a:p>
          <a:p>
            <a:pPr algn="ctr"/>
            <a:r>
              <a:rPr lang="nl-NL" sz="1200" dirty="0"/>
              <a:t> (M30)</a:t>
            </a:r>
          </a:p>
        </p:txBody>
      </p:sp>
      <p:cxnSp>
        <p:nvCxnSpPr>
          <p:cNvPr id="43" name="Straight Arrow Connector 42"/>
          <p:cNvCxnSpPr>
            <a:stCxn id="35" idx="3"/>
            <a:endCxn id="34" idx="1"/>
          </p:cNvCxnSpPr>
          <p:nvPr/>
        </p:nvCxnSpPr>
        <p:spPr>
          <a:xfrm>
            <a:off x="1926336" y="2571440"/>
            <a:ext cx="502920" cy="0"/>
          </a:xfrm>
          <a:prstGeom prst="straightConnector1">
            <a:avLst/>
          </a:prstGeom>
          <a:ln w="28575">
            <a:solidFill>
              <a:srgbClr val="42B2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4" idx="3"/>
            <a:endCxn id="38" idx="1"/>
          </p:cNvCxnSpPr>
          <p:nvPr/>
        </p:nvCxnSpPr>
        <p:spPr>
          <a:xfrm>
            <a:off x="3758184" y="2571440"/>
            <a:ext cx="502920" cy="0"/>
          </a:xfrm>
          <a:prstGeom prst="straightConnector1">
            <a:avLst/>
          </a:prstGeom>
          <a:ln w="28575">
            <a:solidFill>
              <a:srgbClr val="42B2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7" idx="3"/>
            <a:endCxn id="39" idx="1"/>
          </p:cNvCxnSpPr>
          <p:nvPr/>
        </p:nvCxnSpPr>
        <p:spPr>
          <a:xfrm>
            <a:off x="4613515" y="3885361"/>
            <a:ext cx="502920" cy="0"/>
          </a:xfrm>
          <a:prstGeom prst="straightConnector1">
            <a:avLst/>
          </a:prstGeom>
          <a:ln w="28575">
            <a:solidFill>
              <a:srgbClr val="42B2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38" idx="3"/>
            <a:endCxn id="40" idx="1"/>
          </p:cNvCxnSpPr>
          <p:nvPr/>
        </p:nvCxnSpPr>
        <p:spPr>
          <a:xfrm>
            <a:off x="5590032" y="2571440"/>
            <a:ext cx="1604406" cy="554969"/>
          </a:xfrm>
          <a:prstGeom prst="bentConnector3">
            <a:avLst>
              <a:gd name="adj1" fmla="val 76639"/>
            </a:avLst>
          </a:prstGeom>
          <a:ln w="28575">
            <a:solidFill>
              <a:srgbClr val="42B2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39" idx="3"/>
            <a:endCxn id="40" idx="1"/>
          </p:cNvCxnSpPr>
          <p:nvPr/>
        </p:nvCxnSpPr>
        <p:spPr>
          <a:xfrm flipV="1">
            <a:off x="6445363" y="3126409"/>
            <a:ext cx="749075" cy="758952"/>
          </a:xfrm>
          <a:prstGeom prst="bentConnector3">
            <a:avLst/>
          </a:prstGeom>
          <a:ln w="28575">
            <a:solidFill>
              <a:srgbClr val="42B2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40" idx="3"/>
            <a:endCxn id="42" idx="1"/>
          </p:cNvCxnSpPr>
          <p:nvPr/>
        </p:nvCxnSpPr>
        <p:spPr>
          <a:xfrm>
            <a:off x="8523366" y="3126409"/>
            <a:ext cx="1581746" cy="758952"/>
          </a:xfrm>
          <a:prstGeom prst="bentConnector3">
            <a:avLst>
              <a:gd name="adj1" fmla="val 68467"/>
            </a:avLst>
          </a:prstGeom>
          <a:ln w="28575">
            <a:solidFill>
              <a:srgbClr val="42B2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41" idx="3"/>
            <a:endCxn id="42" idx="1"/>
          </p:cNvCxnSpPr>
          <p:nvPr/>
        </p:nvCxnSpPr>
        <p:spPr>
          <a:xfrm flipV="1">
            <a:off x="9107566" y="3885361"/>
            <a:ext cx="997546" cy="1293609"/>
          </a:xfrm>
          <a:prstGeom prst="bentConnector3">
            <a:avLst/>
          </a:prstGeom>
          <a:ln w="28575">
            <a:solidFill>
              <a:srgbClr val="42B2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0" idx="2"/>
            <a:endCxn id="41" idx="0"/>
          </p:cNvCxnSpPr>
          <p:nvPr/>
        </p:nvCxnSpPr>
        <p:spPr>
          <a:xfrm>
            <a:off x="7858902" y="3505885"/>
            <a:ext cx="495808" cy="1293609"/>
          </a:xfrm>
          <a:prstGeom prst="straightConnector1">
            <a:avLst/>
          </a:prstGeom>
          <a:ln w="28575">
            <a:solidFill>
              <a:srgbClr val="42B2AD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6" idx="3"/>
            <a:endCxn id="41" idx="1"/>
          </p:cNvCxnSpPr>
          <p:nvPr/>
        </p:nvCxnSpPr>
        <p:spPr>
          <a:xfrm flipV="1">
            <a:off x="3602806" y="5178970"/>
            <a:ext cx="3999048" cy="20314"/>
          </a:xfrm>
          <a:prstGeom prst="straightConnector1">
            <a:avLst/>
          </a:prstGeom>
          <a:ln w="28575">
            <a:solidFill>
              <a:srgbClr val="42B2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8" idx="3"/>
            <a:endCxn id="41" idx="0"/>
          </p:cNvCxnSpPr>
          <p:nvPr/>
        </p:nvCxnSpPr>
        <p:spPr>
          <a:xfrm>
            <a:off x="5590032" y="2571440"/>
            <a:ext cx="2764678" cy="2228054"/>
          </a:xfrm>
          <a:prstGeom prst="straightConnector1">
            <a:avLst/>
          </a:prstGeom>
          <a:ln w="28575">
            <a:solidFill>
              <a:srgbClr val="42B2AD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5" idx="2"/>
            <a:endCxn id="36" idx="0"/>
          </p:cNvCxnSpPr>
          <p:nvPr/>
        </p:nvCxnSpPr>
        <p:spPr>
          <a:xfrm>
            <a:off x="1261872" y="2950916"/>
            <a:ext cx="1604807" cy="1868892"/>
          </a:xfrm>
          <a:prstGeom prst="straightConnector1">
            <a:avLst/>
          </a:prstGeom>
          <a:ln w="28575">
            <a:solidFill>
              <a:srgbClr val="42B2AD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4" idx="2"/>
            <a:endCxn id="36" idx="0"/>
          </p:cNvCxnSpPr>
          <p:nvPr/>
        </p:nvCxnSpPr>
        <p:spPr>
          <a:xfrm flipH="1">
            <a:off x="2866679" y="2950916"/>
            <a:ext cx="227041" cy="1868892"/>
          </a:xfrm>
          <a:prstGeom prst="straightConnector1">
            <a:avLst/>
          </a:prstGeom>
          <a:ln w="28575">
            <a:solidFill>
              <a:srgbClr val="42B2AD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36" idx="3"/>
            <a:endCxn id="37" idx="2"/>
          </p:cNvCxnSpPr>
          <p:nvPr/>
        </p:nvCxnSpPr>
        <p:spPr>
          <a:xfrm flipV="1">
            <a:off x="3602806" y="4264837"/>
            <a:ext cx="346245" cy="934447"/>
          </a:xfrm>
          <a:prstGeom prst="straightConnector1">
            <a:avLst/>
          </a:prstGeom>
          <a:ln w="28575">
            <a:solidFill>
              <a:srgbClr val="42B2AD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ight Arrow 55"/>
          <p:cNvSpPr/>
          <p:nvPr/>
        </p:nvSpPr>
        <p:spPr>
          <a:xfrm>
            <a:off x="64008" y="1382281"/>
            <a:ext cx="11958370" cy="586168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7" name="TextBox 56"/>
          <p:cNvSpPr txBox="1"/>
          <p:nvPr/>
        </p:nvSpPr>
        <p:spPr>
          <a:xfrm>
            <a:off x="64008" y="1490699"/>
            <a:ext cx="77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M0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1300993" y="1490699"/>
            <a:ext cx="77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M30</a:t>
            </a:r>
          </a:p>
        </p:txBody>
      </p:sp>
    </p:spTree>
    <p:extLst>
      <p:ext uri="{BB962C8B-B14F-4D97-AF65-F5344CB8AC3E}">
        <p14:creationId xmlns:p14="http://schemas.microsoft.com/office/powerpoint/2010/main" val="188743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t="16369" b="14557"/>
          <a:stretch/>
        </p:blipFill>
        <p:spPr bwMode="auto">
          <a:xfrm>
            <a:off x="775258" y="1692597"/>
            <a:ext cx="10515600" cy="408574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88009" y="6491517"/>
            <a:ext cx="1602849" cy="365125"/>
          </a:xfrm>
        </p:spPr>
        <p:txBody>
          <a:bodyPr/>
          <a:lstStyle/>
          <a:p>
            <a:r>
              <a:rPr lang="nl-NL" smtClean="0"/>
              <a:t>02-09-2021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" y="6491516"/>
            <a:ext cx="9107567" cy="365125"/>
          </a:xfrm>
        </p:spPr>
        <p:txBody>
          <a:bodyPr/>
          <a:lstStyle/>
          <a:p>
            <a:r>
              <a:rPr lang="en-US" smtClean="0"/>
              <a:t>CHYLA project overview and objectives - EASN 2021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06756" y="6491517"/>
            <a:ext cx="611588" cy="365125"/>
          </a:xfrm>
        </p:spPr>
        <p:txBody>
          <a:bodyPr/>
          <a:lstStyle/>
          <a:p>
            <a:fld id="{B6CE9F61-0012-4840-9D7A-BBE8CD92B7F1}" type="slidenum">
              <a:rPr lang="nl-NL" smtClean="0"/>
              <a:pPr/>
              <a:t>6</a:t>
            </a:fld>
            <a:endParaRPr lang="nl-NL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80"/>
          <a:stretch/>
        </p:blipFill>
        <p:spPr>
          <a:xfrm>
            <a:off x="4178108" y="453548"/>
            <a:ext cx="3835783" cy="1057523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 rot="20331159">
            <a:off x="327267" y="2169370"/>
            <a:ext cx="3426756" cy="1381982"/>
          </a:xfrm>
          <a:prstGeom prst="ellipse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309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7 L 0.30586 0.1245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86" y="622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Reference Aircraft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88009" y="6491517"/>
            <a:ext cx="1602849" cy="365125"/>
          </a:xfrm>
        </p:spPr>
        <p:txBody>
          <a:bodyPr/>
          <a:lstStyle/>
          <a:p>
            <a:r>
              <a:rPr lang="nl-NL" smtClean="0"/>
              <a:t>02-09-2021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" y="6491516"/>
            <a:ext cx="9107567" cy="365125"/>
          </a:xfrm>
        </p:spPr>
        <p:txBody>
          <a:bodyPr/>
          <a:lstStyle/>
          <a:p>
            <a:r>
              <a:rPr lang="en-US" smtClean="0"/>
              <a:t>CHYLA project overview and objectives - EASN 2021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06756" y="6491517"/>
            <a:ext cx="611588" cy="365125"/>
          </a:xfrm>
        </p:spPr>
        <p:txBody>
          <a:bodyPr/>
          <a:lstStyle/>
          <a:p>
            <a:fld id="{B6CE9F61-0012-4840-9D7A-BBE8CD92B7F1}" type="slidenum">
              <a:rPr lang="nl-NL" smtClean="0"/>
              <a:pPr/>
              <a:t>7</a:t>
            </a:fld>
            <a:endParaRPr lang="nl-NL" dirty="0"/>
          </a:p>
        </p:txBody>
      </p:sp>
      <p:grpSp>
        <p:nvGrpSpPr>
          <p:cNvPr id="10" name="Group 9"/>
          <p:cNvGrpSpPr/>
          <p:nvPr/>
        </p:nvGrpSpPr>
        <p:grpSpPr>
          <a:xfrm>
            <a:off x="3544662" y="1506753"/>
            <a:ext cx="2295312" cy="1133141"/>
            <a:chOff x="6143072" y="0"/>
            <a:chExt cx="3531787" cy="1743560"/>
          </a:xfrm>
        </p:grpSpPr>
        <p:pic>
          <p:nvPicPr>
            <p:cNvPr id="1028" name="Picture 4" descr="File:Diamond DA40 (8736184864)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8" t="23638" r="3775" b="25615"/>
            <a:stretch/>
          </p:blipFill>
          <p:spPr bwMode="auto">
            <a:xfrm>
              <a:off x="6281419" y="0"/>
              <a:ext cx="3393440" cy="1283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143072" y="1220340"/>
              <a:ext cx="28185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 smtClean="0"/>
                <a:t>[1] CC-BY-SA-2.0</a:t>
              </a:r>
              <a:endParaRPr lang="nl-NL" sz="1400" dirty="0"/>
            </a:p>
            <a:p>
              <a:endParaRPr lang="nl-NL" sz="14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93054" y="1540833"/>
            <a:ext cx="2614512" cy="1066803"/>
            <a:chOff x="7823620" y="1690688"/>
            <a:chExt cx="4022940" cy="1641486"/>
          </a:xfrm>
        </p:grpSpPr>
        <p:pic>
          <p:nvPicPr>
            <p:cNvPr id="1030" name="Picture 6" descr="File:Cirrus SR22 on the ramp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8" t="30044" r="2441" b="32444"/>
            <a:stretch/>
          </p:blipFill>
          <p:spPr bwMode="auto">
            <a:xfrm>
              <a:off x="7978139" y="1690688"/>
              <a:ext cx="3868421" cy="1182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7823620" y="2808954"/>
              <a:ext cx="28185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 smtClean="0"/>
                <a:t>[2] CC-BY-SA-2.5</a:t>
              </a:r>
              <a:endParaRPr lang="nl-NL" sz="1400" dirty="0"/>
            </a:p>
            <a:p>
              <a:endParaRPr lang="nl-NL" sz="1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44662" y="3168174"/>
            <a:ext cx="2159797" cy="1038793"/>
            <a:chOff x="8007386" y="3311093"/>
            <a:chExt cx="3839174" cy="1846519"/>
          </a:xfrm>
        </p:grpSpPr>
        <p:pic>
          <p:nvPicPr>
            <p:cNvPr id="1032" name="Picture 8" descr="File:LET L-410NG OK-NGA ILA Berlin 2016 09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25" t="15763" r="6042" b="26874"/>
            <a:stretch/>
          </p:blipFill>
          <p:spPr bwMode="auto">
            <a:xfrm>
              <a:off x="8178800" y="3311093"/>
              <a:ext cx="3667760" cy="1380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8007386" y="4634392"/>
              <a:ext cx="28185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 smtClean="0"/>
                <a:t>[3] CC-BY-SA-4.0</a:t>
              </a:r>
              <a:endParaRPr lang="nl-NL" sz="1400" dirty="0"/>
            </a:p>
            <a:p>
              <a:endParaRPr lang="nl-NL" sz="14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697224" y="3168174"/>
            <a:ext cx="2306594" cy="1083399"/>
            <a:chOff x="27171" y="-1137920"/>
            <a:chExt cx="3549149" cy="1667022"/>
          </a:xfrm>
        </p:grpSpPr>
        <p:pic>
          <p:nvPicPr>
            <p:cNvPr id="1034" name="Picture 10" descr="File:Do228NG - RIAT 2012 (18649688613)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" t="25460" r="575" b="21507"/>
            <a:stretch/>
          </p:blipFill>
          <p:spPr bwMode="auto">
            <a:xfrm>
              <a:off x="172719" y="-1137920"/>
              <a:ext cx="3403601" cy="1212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27171" y="5882"/>
              <a:ext cx="28185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 smtClean="0"/>
                <a:t>[4] CC-BY-SA-2.0</a:t>
              </a:r>
              <a:endParaRPr lang="nl-NL" sz="1400" dirty="0"/>
            </a:p>
            <a:p>
              <a:endParaRPr lang="nl-NL" sz="1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14102" y="4767197"/>
            <a:ext cx="2451177" cy="1126267"/>
            <a:chOff x="6249996" y="3910692"/>
            <a:chExt cx="3771618" cy="1732983"/>
          </a:xfrm>
        </p:grpSpPr>
        <p:pic>
          <p:nvPicPr>
            <p:cNvPr id="1036" name="Picture 12" descr="File:Airbus A320neo landing 01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44" t="23168" r="1766" b="34647"/>
            <a:stretch/>
          </p:blipFill>
          <p:spPr bwMode="auto">
            <a:xfrm>
              <a:off x="6395544" y="3910692"/>
              <a:ext cx="3626070" cy="1258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6249996" y="5120455"/>
              <a:ext cx="24397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 smtClean="0"/>
                <a:t>[6] CC-BY-SA-4.0</a:t>
              </a:r>
              <a:endParaRPr lang="nl-NL" sz="1400" dirty="0"/>
            </a:p>
            <a:p>
              <a:endParaRPr lang="nl-NL" sz="1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77193" y="4697069"/>
            <a:ext cx="2299103" cy="1288569"/>
            <a:chOff x="8601826" y="2107066"/>
            <a:chExt cx="3537622" cy="1982716"/>
          </a:xfrm>
        </p:grpSpPr>
        <p:pic>
          <p:nvPicPr>
            <p:cNvPr id="1038" name="Picture 14" descr="File:ATR 72-600 in flight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65" b="20451"/>
            <a:stretch/>
          </p:blipFill>
          <p:spPr bwMode="auto">
            <a:xfrm>
              <a:off x="8763547" y="2107066"/>
              <a:ext cx="3375901" cy="1513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8601826" y="3566562"/>
              <a:ext cx="28185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 smtClean="0"/>
                <a:t>[5] CC-BY-SA-2.0</a:t>
              </a:r>
              <a:endParaRPr lang="nl-NL" sz="1400" dirty="0"/>
            </a:p>
            <a:p>
              <a:endParaRPr lang="nl-NL" sz="14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797985" y="4862615"/>
            <a:ext cx="2814565" cy="1148740"/>
            <a:chOff x="9067675" y="4717257"/>
            <a:chExt cx="2814565" cy="1148740"/>
          </a:xfrm>
        </p:grpSpPr>
        <p:pic>
          <p:nvPicPr>
            <p:cNvPr id="1040" name="Picture 16" descr="File:Airbus A350-900 F-WWCF (20133325719)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9" t="36597" r="6062" b="35081"/>
            <a:stretch/>
          </p:blipFill>
          <p:spPr bwMode="auto">
            <a:xfrm>
              <a:off x="9172775" y="4717257"/>
              <a:ext cx="2709465" cy="664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9067675" y="5342777"/>
              <a:ext cx="24397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 smtClean="0"/>
                <a:t>[7] CC-BY-SA-2.0</a:t>
              </a:r>
              <a:endParaRPr lang="nl-NL" sz="1400" dirty="0"/>
            </a:p>
            <a:p>
              <a:endParaRPr lang="nl-NL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2773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t="16369" b="14557"/>
          <a:stretch/>
        </p:blipFill>
        <p:spPr bwMode="auto">
          <a:xfrm>
            <a:off x="842992" y="1816776"/>
            <a:ext cx="10515600" cy="408574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88009" y="6491517"/>
            <a:ext cx="1602849" cy="365125"/>
          </a:xfrm>
        </p:spPr>
        <p:txBody>
          <a:bodyPr/>
          <a:lstStyle/>
          <a:p>
            <a:r>
              <a:rPr lang="nl-NL" smtClean="0"/>
              <a:t>02-09-2021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" y="6491516"/>
            <a:ext cx="9107567" cy="365125"/>
          </a:xfrm>
        </p:spPr>
        <p:txBody>
          <a:bodyPr/>
          <a:lstStyle/>
          <a:p>
            <a:r>
              <a:rPr lang="en-US" smtClean="0"/>
              <a:t>CHYLA project overview and objectives - EASN 2021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06756" y="6491517"/>
            <a:ext cx="611588" cy="365125"/>
          </a:xfrm>
        </p:spPr>
        <p:txBody>
          <a:bodyPr/>
          <a:lstStyle/>
          <a:p>
            <a:fld id="{B6CE9F61-0012-4840-9D7A-BBE8CD92B7F1}" type="slidenum">
              <a:rPr lang="nl-NL" smtClean="0"/>
              <a:pPr/>
              <a:t>8</a:t>
            </a:fld>
            <a:endParaRPr lang="nl-NL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80"/>
          <a:stretch/>
        </p:blipFill>
        <p:spPr>
          <a:xfrm>
            <a:off x="4178108" y="453548"/>
            <a:ext cx="3835783" cy="1057523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778933" y="3127022"/>
            <a:ext cx="7665156" cy="2867378"/>
          </a:xfrm>
          <a:custGeom>
            <a:avLst/>
            <a:gdLst>
              <a:gd name="connsiteX0" fmla="*/ 7653867 w 7665156"/>
              <a:gd name="connsiteY0" fmla="*/ 67734 h 2867378"/>
              <a:gd name="connsiteX1" fmla="*/ 7665156 w 7665156"/>
              <a:gd name="connsiteY1" fmla="*/ 1704622 h 2867378"/>
              <a:gd name="connsiteX2" fmla="*/ 7303911 w 7665156"/>
              <a:gd name="connsiteY2" fmla="*/ 1986845 h 2867378"/>
              <a:gd name="connsiteX3" fmla="*/ 7213600 w 7665156"/>
              <a:gd name="connsiteY3" fmla="*/ 2099734 h 2867378"/>
              <a:gd name="connsiteX4" fmla="*/ 7179734 w 7665156"/>
              <a:gd name="connsiteY4" fmla="*/ 2178756 h 2867378"/>
              <a:gd name="connsiteX5" fmla="*/ 7168445 w 7665156"/>
              <a:gd name="connsiteY5" fmla="*/ 2212622 h 2867378"/>
              <a:gd name="connsiteX6" fmla="*/ 7157156 w 7665156"/>
              <a:gd name="connsiteY6" fmla="*/ 2291645 h 2867378"/>
              <a:gd name="connsiteX7" fmla="*/ 7145867 w 7665156"/>
              <a:gd name="connsiteY7" fmla="*/ 2359378 h 2867378"/>
              <a:gd name="connsiteX8" fmla="*/ 7123289 w 7665156"/>
              <a:gd name="connsiteY8" fmla="*/ 2528711 h 2867378"/>
              <a:gd name="connsiteX9" fmla="*/ 7112000 w 7665156"/>
              <a:gd name="connsiteY9" fmla="*/ 2562578 h 2867378"/>
              <a:gd name="connsiteX10" fmla="*/ 7089423 w 7665156"/>
              <a:gd name="connsiteY10" fmla="*/ 2675467 h 2867378"/>
              <a:gd name="connsiteX11" fmla="*/ 6987823 w 7665156"/>
              <a:gd name="connsiteY11" fmla="*/ 2754489 h 2867378"/>
              <a:gd name="connsiteX12" fmla="*/ 6953956 w 7665156"/>
              <a:gd name="connsiteY12" fmla="*/ 2777067 h 2867378"/>
              <a:gd name="connsiteX13" fmla="*/ 6807200 w 7665156"/>
              <a:gd name="connsiteY13" fmla="*/ 2856089 h 2867378"/>
              <a:gd name="connsiteX14" fmla="*/ 6750756 w 7665156"/>
              <a:gd name="connsiteY14" fmla="*/ 2867378 h 2867378"/>
              <a:gd name="connsiteX15" fmla="*/ 6604000 w 7665156"/>
              <a:gd name="connsiteY15" fmla="*/ 2856089 h 2867378"/>
              <a:gd name="connsiteX16" fmla="*/ 6513689 w 7665156"/>
              <a:gd name="connsiteY16" fmla="*/ 2822222 h 2867378"/>
              <a:gd name="connsiteX17" fmla="*/ 0 w 7665156"/>
              <a:gd name="connsiteY17" fmla="*/ 2777067 h 2867378"/>
              <a:gd name="connsiteX18" fmla="*/ 33867 w 7665156"/>
              <a:gd name="connsiteY18" fmla="*/ 914400 h 2867378"/>
              <a:gd name="connsiteX19" fmla="*/ 564445 w 7665156"/>
              <a:gd name="connsiteY19" fmla="*/ 857956 h 2867378"/>
              <a:gd name="connsiteX20" fmla="*/ 598311 w 7665156"/>
              <a:gd name="connsiteY20" fmla="*/ 846667 h 2867378"/>
              <a:gd name="connsiteX21" fmla="*/ 801511 w 7665156"/>
              <a:gd name="connsiteY21" fmla="*/ 812800 h 2867378"/>
              <a:gd name="connsiteX22" fmla="*/ 970845 w 7665156"/>
              <a:gd name="connsiteY22" fmla="*/ 745067 h 2867378"/>
              <a:gd name="connsiteX23" fmla="*/ 1038578 w 7665156"/>
              <a:gd name="connsiteY23" fmla="*/ 722489 h 2867378"/>
              <a:gd name="connsiteX24" fmla="*/ 1117600 w 7665156"/>
              <a:gd name="connsiteY24" fmla="*/ 677334 h 2867378"/>
              <a:gd name="connsiteX25" fmla="*/ 1162756 w 7665156"/>
              <a:gd name="connsiteY25" fmla="*/ 654756 h 2867378"/>
              <a:gd name="connsiteX26" fmla="*/ 1365956 w 7665156"/>
              <a:gd name="connsiteY26" fmla="*/ 541867 h 2867378"/>
              <a:gd name="connsiteX27" fmla="*/ 1456267 w 7665156"/>
              <a:gd name="connsiteY27" fmla="*/ 451556 h 2867378"/>
              <a:gd name="connsiteX28" fmla="*/ 1524000 w 7665156"/>
              <a:gd name="connsiteY28" fmla="*/ 372534 h 2867378"/>
              <a:gd name="connsiteX29" fmla="*/ 1557867 w 7665156"/>
              <a:gd name="connsiteY29" fmla="*/ 282222 h 2867378"/>
              <a:gd name="connsiteX30" fmla="*/ 1569156 w 7665156"/>
              <a:gd name="connsiteY30" fmla="*/ 248356 h 2867378"/>
              <a:gd name="connsiteX31" fmla="*/ 1591734 w 7665156"/>
              <a:gd name="connsiteY31" fmla="*/ 191911 h 2867378"/>
              <a:gd name="connsiteX32" fmla="*/ 1625600 w 7665156"/>
              <a:gd name="connsiteY32" fmla="*/ 112889 h 2867378"/>
              <a:gd name="connsiteX33" fmla="*/ 1648178 w 7665156"/>
              <a:gd name="connsiteY33" fmla="*/ 79022 h 2867378"/>
              <a:gd name="connsiteX34" fmla="*/ 1727200 w 7665156"/>
              <a:gd name="connsiteY34" fmla="*/ 33867 h 2867378"/>
              <a:gd name="connsiteX35" fmla="*/ 1794934 w 7665156"/>
              <a:gd name="connsiteY35" fmla="*/ 11289 h 2867378"/>
              <a:gd name="connsiteX36" fmla="*/ 1828800 w 7665156"/>
              <a:gd name="connsiteY36" fmla="*/ 0 h 2867378"/>
              <a:gd name="connsiteX37" fmla="*/ 1907823 w 7665156"/>
              <a:gd name="connsiteY37" fmla="*/ 0 h 2867378"/>
              <a:gd name="connsiteX38" fmla="*/ 7653867 w 7665156"/>
              <a:gd name="connsiteY38" fmla="*/ 67734 h 286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665156" h="2867378">
                <a:moveTo>
                  <a:pt x="7653867" y="67734"/>
                </a:moveTo>
                <a:lnTo>
                  <a:pt x="7665156" y="1704622"/>
                </a:lnTo>
                <a:cubicBezTo>
                  <a:pt x="7345865" y="1937950"/>
                  <a:pt x="7457330" y="1833426"/>
                  <a:pt x="7303911" y="1986845"/>
                </a:cubicBezTo>
                <a:cubicBezTo>
                  <a:pt x="7273082" y="2017674"/>
                  <a:pt x="7227842" y="2057011"/>
                  <a:pt x="7213600" y="2099734"/>
                </a:cubicBezTo>
                <a:cubicBezTo>
                  <a:pt x="7187125" y="2179155"/>
                  <a:pt x="7221582" y="2081109"/>
                  <a:pt x="7179734" y="2178756"/>
                </a:cubicBezTo>
                <a:cubicBezTo>
                  <a:pt x="7175047" y="2189693"/>
                  <a:pt x="7172208" y="2201333"/>
                  <a:pt x="7168445" y="2212622"/>
                </a:cubicBezTo>
                <a:cubicBezTo>
                  <a:pt x="7164682" y="2238963"/>
                  <a:pt x="7161202" y="2265346"/>
                  <a:pt x="7157156" y="2291645"/>
                </a:cubicBezTo>
                <a:cubicBezTo>
                  <a:pt x="7153676" y="2314268"/>
                  <a:pt x="7149104" y="2336719"/>
                  <a:pt x="7145867" y="2359378"/>
                </a:cubicBezTo>
                <a:cubicBezTo>
                  <a:pt x="7141746" y="2388223"/>
                  <a:pt x="7129687" y="2496721"/>
                  <a:pt x="7123289" y="2528711"/>
                </a:cubicBezTo>
                <a:cubicBezTo>
                  <a:pt x="7120955" y="2540380"/>
                  <a:pt x="7115763" y="2551289"/>
                  <a:pt x="7112000" y="2562578"/>
                </a:cubicBezTo>
                <a:cubicBezTo>
                  <a:pt x="7111045" y="2569263"/>
                  <a:pt x="7103750" y="2653975"/>
                  <a:pt x="7089423" y="2675467"/>
                </a:cubicBezTo>
                <a:cubicBezTo>
                  <a:pt x="7068202" y="2707299"/>
                  <a:pt x="7014735" y="2736548"/>
                  <a:pt x="6987823" y="2754489"/>
                </a:cubicBezTo>
                <a:lnTo>
                  <a:pt x="6953956" y="2777067"/>
                </a:lnTo>
                <a:cubicBezTo>
                  <a:pt x="6911003" y="2805702"/>
                  <a:pt x="6851853" y="2847158"/>
                  <a:pt x="6807200" y="2856089"/>
                </a:cubicBezTo>
                <a:lnTo>
                  <a:pt x="6750756" y="2867378"/>
                </a:lnTo>
                <a:cubicBezTo>
                  <a:pt x="6701837" y="2863615"/>
                  <a:pt x="6652463" y="2863741"/>
                  <a:pt x="6604000" y="2856089"/>
                </a:cubicBezTo>
                <a:cubicBezTo>
                  <a:pt x="6567114" y="2850265"/>
                  <a:pt x="6543825" y="2837290"/>
                  <a:pt x="6513689" y="2822222"/>
                </a:cubicBezTo>
                <a:lnTo>
                  <a:pt x="0" y="2777067"/>
                </a:lnTo>
                <a:lnTo>
                  <a:pt x="33867" y="914400"/>
                </a:lnTo>
                <a:lnTo>
                  <a:pt x="564445" y="857956"/>
                </a:lnTo>
                <a:cubicBezTo>
                  <a:pt x="576260" y="856538"/>
                  <a:pt x="586574" y="848623"/>
                  <a:pt x="598311" y="846667"/>
                </a:cubicBezTo>
                <a:cubicBezTo>
                  <a:pt x="736208" y="823684"/>
                  <a:pt x="664798" y="850775"/>
                  <a:pt x="801511" y="812800"/>
                </a:cubicBezTo>
                <a:cubicBezTo>
                  <a:pt x="961406" y="768385"/>
                  <a:pt x="846894" y="796714"/>
                  <a:pt x="970845" y="745067"/>
                </a:cubicBezTo>
                <a:cubicBezTo>
                  <a:pt x="992813" y="735913"/>
                  <a:pt x="1016969" y="732462"/>
                  <a:pt x="1038578" y="722489"/>
                </a:cubicBezTo>
                <a:cubicBezTo>
                  <a:pt x="1066124" y="709776"/>
                  <a:pt x="1090967" y="691861"/>
                  <a:pt x="1117600" y="677334"/>
                </a:cubicBezTo>
                <a:cubicBezTo>
                  <a:pt x="1132374" y="669276"/>
                  <a:pt x="1148089" y="663006"/>
                  <a:pt x="1162756" y="654756"/>
                </a:cubicBezTo>
                <a:cubicBezTo>
                  <a:pt x="1372457" y="536799"/>
                  <a:pt x="1226149" y="611772"/>
                  <a:pt x="1365956" y="541867"/>
                </a:cubicBezTo>
                <a:cubicBezTo>
                  <a:pt x="1408117" y="478626"/>
                  <a:pt x="1371006" y="527344"/>
                  <a:pt x="1456267" y="451556"/>
                </a:cubicBezTo>
                <a:cubicBezTo>
                  <a:pt x="1491645" y="420109"/>
                  <a:pt x="1494452" y="411931"/>
                  <a:pt x="1524000" y="372534"/>
                </a:cubicBezTo>
                <a:cubicBezTo>
                  <a:pt x="1544813" y="289284"/>
                  <a:pt x="1522448" y="364866"/>
                  <a:pt x="1557867" y="282222"/>
                </a:cubicBezTo>
                <a:cubicBezTo>
                  <a:pt x="1562554" y="271285"/>
                  <a:pt x="1564978" y="259498"/>
                  <a:pt x="1569156" y="248356"/>
                </a:cubicBezTo>
                <a:cubicBezTo>
                  <a:pt x="1576271" y="229382"/>
                  <a:pt x="1584619" y="210885"/>
                  <a:pt x="1591734" y="191911"/>
                </a:cubicBezTo>
                <a:cubicBezTo>
                  <a:pt x="1609003" y="145861"/>
                  <a:pt x="1596771" y="163341"/>
                  <a:pt x="1625600" y="112889"/>
                </a:cubicBezTo>
                <a:cubicBezTo>
                  <a:pt x="1632331" y="101109"/>
                  <a:pt x="1638584" y="88616"/>
                  <a:pt x="1648178" y="79022"/>
                </a:cubicBezTo>
                <a:cubicBezTo>
                  <a:pt x="1661752" y="65448"/>
                  <a:pt x="1712447" y="39768"/>
                  <a:pt x="1727200" y="33867"/>
                </a:cubicBezTo>
                <a:cubicBezTo>
                  <a:pt x="1749297" y="25028"/>
                  <a:pt x="1772356" y="18815"/>
                  <a:pt x="1794934" y="11289"/>
                </a:cubicBezTo>
                <a:cubicBezTo>
                  <a:pt x="1806223" y="7526"/>
                  <a:pt x="1816901" y="0"/>
                  <a:pt x="1828800" y="0"/>
                </a:cubicBezTo>
                <a:lnTo>
                  <a:pt x="1907823" y="0"/>
                </a:lnTo>
                <a:lnTo>
                  <a:pt x="7653867" y="67734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766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0.12174 -0.1365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-682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Conceptual</a:t>
            </a:r>
            <a:r>
              <a:rPr lang="nl-NL" dirty="0"/>
              <a:t> </a:t>
            </a:r>
            <a:r>
              <a:rPr lang="nl-NL" dirty="0" err="1"/>
              <a:t>sizing</a:t>
            </a:r>
            <a:r>
              <a:rPr lang="nl-NL" dirty="0"/>
              <a:t> </a:t>
            </a:r>
            <a:r>
              <a:rPr lang="nl-NL" dirty="0" err="1"/>
              <a:t>method</a:t>
            </a:r>
            <a:r>
              <a:rPr lang="nl-NL" dirty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DHEP</a:t>
            </a:r>
            <a:br>
              <a:rPr lang="nl-NL" dirty="0" smtClean="0"/>
            </a:br>
            <a:r>
              <a:rPr lang="nl-NL" sz="2531" b="1" dirty="0">
                <a:latin typeface="Arial" panose="020B0604020202020204" pitchFamily="34" charset="0"/>
                <a:cs typeface="Arial" panose="020B0604020202020204" pitchFamily="34" charset="0"/>
              </a:rPr>
              <a:t>incl. </a:t>
            </a:r>
            <a:r>
              <a:rPr lang="nl-NL" sz="2531" b="1" dirty="0" err="1">
                <a:latin typeface="Arial" panose="020B0604020202020204" pitchFamily="34" charset="0"/>
                <a:cs typeface="Arial" panose="020B0604020202020204" pitchFamily="34" charset="0"/>
              </a:rPr>
              <a:t>aero-propulsive</a:t>
            </a:r>
            <a:r>
              <a:rPr lang="nl-NL" sz="2531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531" b="1" dirty="0" err="1">
                <a:latin typeface="Arial" panose="020B0604020202020204" pitchFamily="34" charset="0"/>
                <a:cs typeface="Arial" panose="020B0604020202020204" pitchFamily="34" charset="0"/>
              </a:rPr>
              <a:t>interactions</a:t>
            </a:r>
            <a:endParaRPr lang="nl-NL" sz="253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2790" y="1465124"/>
            <a:ext cx="7006104" cy="420602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V="1">
            <a:off x="6094967" y="3272912"/>
            <a:ext cx="141214" cy="630585"/>
          </a:xfrm>
          <a:prstGeom prst="straightConnector1">
            <a:avLst/>
          </a:prstGeom>
          <a:noFill/>
          <a:ln w="76200" cap="flat" cmpd="sng" algn="ctr">
            <a:solidFill>
              <a:srgbClr val="F79646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9" name="Straight Arrow Connector 18"/>
          <p:cNvCxnSpPr/>
          <p:nvPr/>
        </p:nvCxnSpPr>
        <p:spPr>
          <a:xfrm flipH="1">
            <a:off x="9486557" y="2044555"/>
            <a:ext cx="536556" cy="623723"/>
          </a:xfrm>
          <a:prstGeom prst="straightConnector1">
            <a:avLst/>
          </a:prstGeom>
          <a:noFill/>
          <a:ln w="76200" cap="flat" cmpd="sng" algn="ctr">
            <a:solidFill>
              <a:srgbClr val="F79646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0" name="Straight Arrow Connector 19"/>
          <p:cNvCxnSpPr/>
          <p:nvPr/>
        </p:nvCxnSpPr>
        <p:spPr>
          <a:xfrm flipH="1">
            <a:off x="11492711" y="3095363"/>
            <a:ext cx="105087" cy="536381"/>
          </a:xfrm>
          <a:prstGeom prst="straightConnector1">
            <a:avLst/>
          </a:prstGeom>
          <a:noFill/>
          <a:ln w="76200" cap="flat" cmpd="sng" algn="ctr">
            <a:solidFill>
              <a:srgbClr val="F79646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1" name="Straight Arrow Connector 20"/>
          <p:cNvCxnSpPr/>
          <p:nvPr/>
        </p:nvCxnSpPr>
        <p:spPr>
          <a:xfrm flipH="1">
            <a:off x="10552615" y="2697802"/>
            <a:ext cx="397468" cy="81412"/>
          </a:xfrm>
          <a:prstGeom prst="straightConnector1">
            <a:avLst/>
          </a:prstGeom>
          <a:noFill/>
          <a:ln w="76200" cap="flat" cmpd="sng" algn="ctr">
            <a:solidFill>
              <a:srgbClr val="F79646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2" name="TextBox 21"/>
          <p:cNvSpPr txBox="1"/>
          <p:nvPr/>
        </p:nvSpPr>
        <p:spPr>
          <a:xfrm>
            <a:off x="5561828" y="3969064"/>
            <a:ext cx="1850528" cy="611578"/>
          </a:xfrm>
          <a:prstGeom prst="rect">
            <a:avLst/>
          </a:prstGeom>
          <a:noFill/>
          <a:ln>
            <a:solidFill>
              <a:srgbClr val="F7964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8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Aero-</a:t>
            </a:r>
            <a:r>
              <a:rPr kumimoji="0" lang="nl-NL" sz="1687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propulsive</a:t>
            </a:r>
            <a:r>
              <a:rPr kumimoji="0" lang="nl-NL" sz="168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NL" sz="1687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interactions</a:t>
            </a:r>
            <a:r>
              <a:rPr kumimoji="0" lang="nl-NL" sz="168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036977" y="1568691"/>
            <a:ext cx="1609119" cy="438582"/>
          </a:xfrm>
          <a:prstGeom prst="rect">
            <a:avLst/>
          </a:prstGeom>
          <a:noFill/>
          <a:ln>
            <a:solidFill>
              <a:srgbClr val="F7964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2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DHEP </a:t>
            </a:r>
            <a:r>
              <a:rPr kumimoji="0" lang="nl-NL" sz="1125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powertrain</a:t>
            </a:r>
            <a:r>
              <a:rPr kumimoji="0" lang="nl-NL" sz="112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model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959731" y="2573635"/>
            <a:ext cx="1079220" cy="611706"/>
          </a:xfrm>
          <a:prstGeom prst="rect">
            <a:avLst/>
          </a:prstGeom>
          <a:noFill/>
          <a:ln>
            <a:solidFill>
              <a:srgbClr val="F7964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2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DHEP </a:t>
            </a:r>
            <a:r>
              <a:rPr kumimoji="0" lang="nl-NL" sz="1125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powertrain</a:t>
            </a:r>
            <a:r>
              <a:rPr kumimoji="0" lang="nl-NL" sz="112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25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masses</a:t>
            </a:r>
            <a:endParaRPr kumimoji="0" lang="nl-NL" sz="1125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468470" y="3135722"/>
            <a:ext cx="626496" cy="227831"/>
          </a:xfrm>
          <a:prstGeom prst="straightConnector1">
            <a:avLst/>
          </a:prstGeom>
          <a:noFill/>
          <a:ln w="76200" cap="flat" cmpd="sng" algn="ctr">
            <a:solidFill>
              <a:srgbClr val="F79646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1" name="Straight Arrow Connector 30"/>
          <p:cNvCxnSpPr/>
          <p:nvPr/>
        </p:nvCxnSpPr>
        <p:spPr>
          <a:xfrm flipV="1">
            <a:off x="7227751" y="3249638"/>
            <a:ext cx="1495481" cy="839162"/>
          </a:xfrm>
          <a:prstGeom prst="straightConnector1">
            <a:avLst/>
          </a:prstGeom>
          <a:noFill/>
          <a:ln w="76200" cap="flat" cmpd="sng" algn="ctr">
            <a:solidFill>
              <a:srgbClr val="F79646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34" name="Group 33"/>
          <p:cNvGrpSpPr/>
          <p:nvPr/>
        </p:nvGrpSpPr>
        <p:grpSpPr>
          <a:xfrm>
            <a:off x="1242008" y="5447302"/>
            <a:ext cx="4499588" cy="1058924"/>
            <a:chOff x="5310894" y="3004717"/>
            <a:chExt cx="4064366" cy="9565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5310894" y="3243792"/>
                  <a:ext cx="4064366" cy="71745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967327" marR="0" lvl="2" indent="0" algn="l" defTabSz="12189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GB" sz="1125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GB" sz="1125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GB" sz="1125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GB" sz="1125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kumimoji="0" lang="en-GB" sz="1125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𝑡𝑜𝑡𝑎𝑙</m:t>
                                </m:r>
                              </m:sub>
                            </m:sSub>
                          </m:sub>
                        </m:sSub>
                        <m:r>
                          <a:rPr kumimoji="0" lang="nl-NL" sz="1125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=</m:t>
                        </m:r>
                        <m:sSub>
                          <m:sSubPr>
                            <m:ctrlPr>
                              <a:rPr kumimoji="0" lang="en-GB" sz="1125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GB" sz="1125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GB" sz="1125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GB" sz="1125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kumimoji="0" lang="en-GB" sz="1125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𝑖𝑠𝑜𝑙𝑎𝑡𝑒𝑑</m:t>
                                </m:r>
                              </m:sub>
                            </m:sSub>
                            <m:r>
                              <a:rPr kumimoji="0" lang="en-GB" sz="1125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 </m:t>
                            </m:r>
                          </m:sub>
                        </m:sSub>
                        <m:r>
                          <a:rPr kumimoji="0" lang="en-GB" sz="1125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kumimoji="0" lang="en-GB" sz="1125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Δ</m:t>
                        </m:r>
                        <m:sSub>
                          <m:sSubPr>
                            <m:ctrlPr>
                              <a:rPr kumimoji="0" lang="en-GB" sz="1125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GB" sz="1125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GB" sz="1125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GB" sz="1125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kumimoji="0" lang="en-GB" sz="1125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𝑡h𝑟𝑢𝑠𝑡</m:t>
                                </m:r>
                                <m:r>
                                  <a:rPr kumimoji="0" lang="en-GB" sz="1125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GB" sz="1125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𝑖𝑛𝑑𝑢𝑐𝑒𝑑</m:t>
                                </m:r>
                              </m:sub>
                            </m:sSub>
                          </m:sub>
                        </m:sSub>
                        <m:r>
                          <a:rPr kumimoji="0" lang="en-GB" sz="1125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kumimoji="0" lang="en-GB" sz="1125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Δ</m:t>
                        </m:r>
                        <m:sSub>
                          <m:sSubPr>
                            <m:ctrlPr>
                              <a:rPr kumimoji="0" lang="en-GB" sz="1125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GB" sz="1125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GB" sz="1125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GB" sz="1125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kumimoji="0" lang="en-GB" sz="1125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𝑡h𝑟𝑢𝑠𝑡</m:t>
                                </m:r>
                                <m:r>
                                  <a:rPr kumimoji="0" lang="en-GB" sz="1125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kumimoji="0" lang="en-GB" sz="1125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𝑣𝑒𝑐𝑡𝑜𝑟𝑖𝑛𝑔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kumimoji="0" lang="en-GB" sz="112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967327" marR="0" lvl="2" indent="0" algn="l" defTabSz="12189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422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967327" marR="0" lvl="2" indent="0" algn="l" defTabSz="12189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GB" sz="1125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GB" sz="1125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GB" sz="1125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GB" sz="1125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kumimoji="0" lang="en-GB" sz="1125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𝑡𝑜𝑡𝑎𝑙</m:t>
                                </m:r>
                              </m:sub>
                            </m:sSub>
                          </m:sub>
                        </m:sSub>
                        <m:r>
                          <a:rPr kumimoji="0" lang="en-GB" sz="1125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=</m:t>
                        </m:r>
                        <m:sSub>
                          <m:sSubPr>
                            <m:ctrlPr>
                              <a:rPr kumimoji="0" lang="en-GB" sz="1125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kumimoji="0" lang="en-GB" sz="1125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GB" sz="1125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𝐶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kumimoji="0" lang="en-GB" sz="1125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GB" sz="1125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kumimoji="0" lang="en-GB" sz="1125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kumimoji="0" lang="en-GB" sz="1125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n-GB" sz="1125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GB" sz="1125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GB" sz="1125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kumimoji="0" lang="en-GB" sz="1125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𝑙𝑖𝑓𝑡</m:t>
                                </m:r>
                                <m:r>
                                  <a:rPr kumimoji="0" lang="en-GB" sz="1125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GB" sz="1125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𝑖𝑛𝑑𝑢𝑐𝑒𝑑</m:t>
                                </m:r>
                              </m:sub>
                            </m:sSub>
                            <m:r>
                              <a:rPr kumimoji="0" lang="en-GB" sz="1125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 </m:t>
                            </m:r>
                          </m:sub>
                        </m:sSub>
                        <m:r>
                          <a:rPr kumimoji="0" lang="en-GB" sz="1125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kumimoji="0" lang="en-GB" sz="1125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Δ</m:t>
                        </m:r>
                        <m:sSub>
                          <m:sSubPr>
                            <m:ctrlPr>
                              <a:rPr kumimoji="0" lang="en-GB" sz="1125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GB" sz="1125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GB" sz="1125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GB" sz="1125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kumimoji="0" lang="en-GB" sz="1125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𝑡h𝑟𝑢𝑠𝑡</m:t>
                                </m:r>
                                <m:r>
                                  <a:rPr kumimoji="0" lang="en-GB" sz="1125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GB" sz="1125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𝑖𝑛𝑑𝑢𝑐𝑒𝑑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kumimoji="0" lang="en-GB" sz="112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967327" marR="0" lvl="2" indent="0" algn="l" defTabSz="12189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1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0894" y="3243792"/>
                  <a:ext cx="4064366" cy="71745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ectangle 35"/>
            <p:cNvSpPr/>
            <p:nvPr/>
          </p:nvSpPr>
          <p:spPr>
            <a:xfrm>
              <a:off x="6045966" y="3030220"/>
              <a:ext cx="3076408" cy="239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21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Equations for equilibrium flight become coupled!</a:t>
              </a:r>
              <a:endParaRPr kumimoji="0" lang="nl-NL" sz="11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049671" y="3004717"/>
              <a:ext cx="3223207" cy="927789"/>
            </a:xfrm>
            <a:prstGeom prst="rect">
              <a:avLst/>
            </a:prstGeom>
            <a:noFill/>
            <a:ln>
              <a:solidFill>
                <a:srgbClr val="00A6D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253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18317" y="3034470"/>
            <a:ext cx="3553353" cy="1851864"/>
            <a:chOff x="11425709" y="1704687"/>
            <a:chExt cx="6086641" cy="3172112"/>
          </a:xfrm>
        </p:grpSpPr>
        <p:grpSp>
          <p:nvGrpSpPr>
            <p:cNvPr id="39" name="Group 38"/>
            <p:cNvGrpSpPr/>
            <p:nvPr/>
          </p:nvGrpSpPr>
          <p:grpSpPr>
            <a:xfrm>
              <a:off x="11425709" y="1704687"/>
              <a:ext cx="6086641" cy="3091740"/>
              <a:chOff x="5034365" y="819419"/>
              <a:chExt cx="4000269" cy="2876887"/>
            </a:xfrm>
          </p:grpSpPr>
          <p:cxnSp>
            <p:nvCxnSpPr>
              <p:cNvPr id="43" name="Elbow Connector 32"/>
              <p:cNvCxnSpPr/>
              <p:nvPr/>
            </p:nvCxnSpPr>
            <p:spPr>
              <a:xfrm>
                <a:off x="5197741" y="1835894"/>
                <a:ext cx="1084581" cy="0"/>
              </a:xfrm>
              <a:prstGeom prst="straightConnector1">
                <a:avLst/>
              </a:prstGeom>
              <a:ln w="6350">
                <a:solidFill>
                  <a:srgbClr val="00A6D6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5034365" y="1835893"/>
                <a:ext cx="1298596" cy="3580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51019" tIns="25509" rIns="51019" bIns="25509" rtlCol="0">
                <a:spAutoFit/>
              </a:bodyPr>
              <a:lstStyle/>
              <a:p>
                <a:pPr marL="0" marR="0" lvl="0" indent="0" algn="ctr" defTabSz="12189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25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A6D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Sizing for power</a:t>
                </a:r>
                <a:endParaRPr kumimoji="0" lang="nl-NL" sz="1125" b="0" i="0" u="none" strike="noStrike" kern="1200" cap="none" spc="0" normalizeH="0" baseline="0" noProof="0" dirty="0">
                  <a:ln>
                    <a:noFill/>
                  </a:ln>
                  <a:solidFill>
                    <a:srgbClr val="00A6D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108526" y="2877212"/>
                <a:ext cx="1256434" cy="3580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51019" tIns="25509" rIns="51019" bIns="25509" rtlCol="0">
                <a:spAutoFit/>
              </a:bodyPr>
              <a:lstStyle/>
              <a:p>
                <a:pPr marL="0" marR="0" lvl="0" indent="0" algn="ctr" defTabSz="12189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25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A6D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Sizing for energy</a:t>
                </a:r>
                <a:endParaRPr kumimoji="0" lang="nl-NL" sz="1125" b="0" i="0" u="none" strike="noStrike" kern="1200" cap="none" spc="0" normalizeH="0" baseline="0" noProof="0" dirty="0">
                  <a:ln>
                    <a:noFill/>
                  </a:ln>
                  <a:solidFill>
                    <a:srgbClr val="00A6D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5541880" y="819419"/>
                <a:ext cx="3492754" cy="2876887"/>
                <a:chOff x="7154602" y="889490"/>
                <a:chExt cx="4401114" cy="3624524"/>
              </a:xfrm>
            </p:grpSpPr>
            <p:sp>
              <p:nvSpPr>
                <p:cNvPr id="48" name="TextBox 47"/>
                <p:cNvSpPr txBox="1"/>
                <p:nvPr/>
              </p:nvSpPr>
              <p:spPr>
                <a:xfrm>
                  <a:off x="7302025" y="889490"/>
                  <a:ext cx="1758471" cy="8807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89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25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Conventional design</a:t>
                  </a:r>
                  <a:endParaRPr kumimoji="0" lang="nl-NL" sz="112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9593899" y="1016652"/>
                  <a:ext cx="1657346" cy="5330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89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25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HEP design</a:t>
                  </a:r>
                  <a:endParaRPr kumimoji="0" lang="nl-NL" sz="112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8120993" y="1882400"/>
                  <a:ext cx="2331786" cy="53306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12189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25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Mod. wing loading diag.</a:t>
                  </a: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8305594" y="3231416"/>
                  <a:ext cx="2099128" cy="53306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12189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25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Mod. mission analysis</a:t>
                  </a:r>
                  <a:endParaRPr kumimoji="0" lang="nl-NL" sz="112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9249878" y="2456597"/>
                  <a:ext cx="2181938" cy="7936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12189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984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W/S, W/</a:t>
                  </a:r>
                  <a:r>
                    <a:rPr kumimoji="0" lang="en-GB" sz="984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</a:t>
                  </a:r>
                  <a:r>
                    <a:rPr kumimoji="0" lang="en-GB" sz="984" b="0" i="1" u="none" strike="noStrike" kern="1200" cap="none" spc="0" normalizeH="0" baseline="-2500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shaft</a:t>
                  </a:r>
                  <a:r>
                    <a:rPr kumimoji="0" lang="en-GB" sz="984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, W/</a:t>
                  </a:r>
                  <a:r>
                    <a:rPr kumimoji="0" lang="en-GB" sz="984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</a:t>
                  </a:r>
                  <a:r>
                    <a:rPr kumimoji="0" lang="en-GB" sz="984" b="0" i="1" u="none" strike="noStrike" kern="1200" cap="none" spc="0" normalizeH="0" baseline="-2500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motor</a:t>
                  </a:r>
                  <a:r>
                    <a:rPr kumimoji="0" lang="en-GB" sz="984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, W/</a:t>
                  </a:r>
                  <a:r>
                    <a:rPr kumimoji="0" lang="en-GB" sz="984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</a:t>
                  </a:r>
                  <a:r>
                    <a:rPr kumimoji="0" lang="en-GB" sz="984" b="0" i="1" u="none" strike="noStrike" kern="1200" cap="none" spc="0" normalizeH="0" baseline="-2500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bat</a:t>
                  </a:r>
                  <a:r>
                    <a:rPr kumimoji="0" lang="en-GB" sz="984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…</a:t>
                  </a: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154602" y="4024467"/>
                  <a:ext cx="4401114" cy="48954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89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984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</a:t>
                  </a:r>
                  <a:r>
                    <a:rPr kumimoji="0" lang="en-GB" sz="984" b="0" i="1" u="none" strike="noStrike" kern="1200" cap="none" spc="0" normalizeH="0" baseline="-2500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bat</a:t>
                  </a:r>
                  <a:r>
                    <a:rPr kumimoji="0" lang="en-GB" sz="984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, </a:t>
                  </a:r>
                  <a:r>
                    <a:rPr kumimoji="0" lang="en-GB" sz="984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</a:t>
                  </a:r>
                  <a:r>
                    <a:rPr kumimoji="0" lang="en-GB" sz="984" b="0" i="1" u="none" strike="noStrike" kern="1200" cap="none" spc="0" normalizeH="0" baseline="-2500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fuel</a:t>
                  </a:r>
                  <a:r>
                    <a:rPr kumimoji="0" lang="en-GB" sz="984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,</a:t>
                  </a:r>
                  <a:r>
                    <a:rPr kumimoji="0" lang="en-GB" sz="984" b="0" i="1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r>
                    <a:rPr kumimoji="0" lang="en-GB" sz="984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MTOW, S, </a:t>
                  </a:r>
                  <a:r>
                    <a:rPr kumimoji="0" lang="en-GB" sz="984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</a:t>
                  </a:r>
                  <a:r>
                    <a:rPr kumimoji="0" lang="en-GB" sz="984" b="0" i="1" u="none" strike="noStrike" kern="1200" cap="none" spc="0" normalizeH="0" baseline="-2500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motor</a:t>
                  </a:r>
                  <a:r>
                    <a:rPr kumimoji="0" lang="en-GB" sz="984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…</a:t>
                  </a:r>
                  <a:endParaRPr kumimoji="0" lang="en-GB" sz="984" b="0" i="1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54" name="Elbow Connector 32"/>
                <p:cNvCxnSpPr>
                  <a:stCxn id="51" idx="2"/>
                  <a:endCxn id="53" idx="0"/>
                </p:cNvCxnSpPr>
                <p:nvPr/>
              </p:nvCxnSpPr>
              <p:spPr>
                <a:xfrm flipH="1">
                  <a:off x="9355159" y="3736953"/>
                  <a:ext cx="1" cy="287514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headEnd type="none" w="med" len="med"/>
                  <a:tailEnd type="triangl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Elbow Connector 32"/>
                <p:cNvCxnSpPr>
                  <a:stCxn id="50" idx="2"/>
                </p:cNvCxnSpPr>
                <p:nvPr/>
              </p:nvCxnSpPr>
              <p:spPr>
                <a:xfrm>
                  <a:off x="9286887" y="2387936"/>
                  <a:ext cx="1556" cy="845392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headEnd type="none" w="med" len="med"/>
                  <a:tailEnd type="triangl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Right Brace 55"/>
                <p:cNvSpPr/>
                <p:nvPr/>
              </p:nvSpPr>
              <p:spPr>
                <a:xfrm rot="5400000">
                  <a:off x="9148852" y="-214786"/>
                  <a:ext cx="279178" cy="3850319"/>
                </a:xfrm>
                <a:prstGeom prst="rightBrace">
                  <a:avLst/>
                </a:prstGeom>
                <a:ln w="952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12189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26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47" name="Elbow Connector 32"/>
              <p:cNvCxnSpPr/>
              <p:nvPr/>
            </p:nvCxnSpPr>
            <p:spPr>
              <a:xfrm>
                <a:off x="5205195" y="2889824"/>
                <a:ext cx="1225608" cy="0"/>
              </a:xfrm>
              <a:prstGeom prst="straightConnector1">
                <a:avLst/>
              </a:prstGeom>
              <a:ln w="6350">
                <a:solidFill>
                  <a:srgbClr val="00A6D6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Rectangle 39"/>
            <p:cNvSpPr/>
            <p:nvPr/>
          </p:nvSpPr>
          <p:spPr>
            <a:xfrm>
              <a:off x="11462551" y="1736002"/>
              <a:ext cx="5870413" cy="3140797"/>
            </a:xfrm>
            <a:prstGeom prst="rect">
              <a:avLst/>
            </a:prstGeom>
            <a:noFill/>
            <a:ln w="19050">
              <a:solidFill>
                <a:srgbClr val="00A6D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marL="0" marR="0" lvl="0" indent="0" algn="ctr" defTabSz="121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253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5"/>
          <a:srcRect l="3933" t="2121" r="4889" b="5570"/>
          <a:stretch/>
        </p:blipFill>
        <p:spPr>
          <a:xfrm>
            <a:off x="241034" y="3457508"/>
            <a:ext cx="1399607" cy="139960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6" name="Straight Arrow Connector 65"/>
          <p:cNvCxnSpPr/>
          <p:nvPr/>
        </p:nvCxnSpPr>
        <p:spPr>
          <a:xfrm flipH="1" flipV="1">
            <a:off x="1438125" y="5009003"/>
            <a:ext cx="449340" cy="589960"/>
          </a:xfrm>
          <a:prstGeom prst="straightConnector1">
            <a:avLst/>
          </a:prstGeom>
          <a:noFill/>
          <a:ln w="76200" cap="flat" cmpd="sng" algn="ctr">
            <a:solidFill>
              <a:srgbClr val="F79646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8" name="TextBox 67"/>
          <p:cNvSpPr txBox="1"/>
          <p:nvPr/>
        </p:nvSpPr>
        <p:spPr>
          <a:xfrm>
            <a:off x="172085" y="2234419"/>
            <a:ext cx="1822959" cy="1204795"/>
          </a:xfrm>
          <a:prstGeom prst="rect">
            <a:avLst/>
          </a:prstGeom>
          <a:noFill/>
          <a:ln>
            <a:noFill/>
          </a:ln>
        </p:spPr>
        <p:txBody>
          <a:bodyPr wrap="square" lIns="121899" tIns="60949" rIns="121899" bIns="60949" rtlCol="0">
            <a:spAutoFit/>
          </a:bodyPr>
          <a:lstStyle/>
          <a:p>
            <a:pPr marL="0" marR="0" lvl="0" indent="0" algn="l" defTabSz="121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Conventional design para-meters (</a:t>
            </a:r>
            <a:r>
              <a:rPr kumimoji="0" lang="en-GB" sz="1406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en-GB" sz="1406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D0</a:t>
            </a:r>
            <a:r>
              <a:rPr kumimoji="0" lang="en-GB" sz="1406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AR, </a:t>
            </a:r>
            <a:r>
              <a:rPr kumimoji="0" lang="en-GB" sz="1406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en-GB" sz="1406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Lmax</a:t>
            </a:r>
            <a:r>
              <a:rPr kumimoji="0" lang="en-GB" sz="1406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406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etc</a:t>
            </a:r>
            <a:r>
              <a:rPr kumimoji="0" lang="en-GB" sz="1406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  <a:r>
              <a:rPr kumimoji="0" lang="en-GB" sz="140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…)</a:t>
            </a:r>
          </a:p>
          <a:p>
            <a:pPr marL="0" marR="0" lvl="0" indent="0" algn="l" defTabSz="121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Additional DHEP design parameters</a:t>
            </a:r>
            <a:endParaRPr kumimoji="0" lang="nl-NL" sz="140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9587637" y="5627934"/>
            <a:ext cx="449340" cy="589960"/>
          </a:xfrm>
          <a:prstGeom prst="straightConnector1">
            <a:avLst/>
          </a:prstGeom>
          <a:noFill/>
          <a:ln w="76200" cap="flat" cmpd="sng" algn="ctr">
            <a:solidFill>
              <a:srgbClr val="F79646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2" name="TextBox 41"/>
          <p:cNvSpPr txBox="1"/>
          <p:nvPr/>
        </p:nvSpPr>
        <p:spPr>
          <a:xfrm>
            <a:off x="10147186" y="5833616"/>
            <a:ext cx="1079220" cy="611706"/>
          </a:xfrm>
          <a:prstGeom prst="rect">
            <a:avLst/>
          </a:prstGeom>
          <a:noFill/>
          <a:ln>
            <a:solidFill>
              <a:srgbClr val="F7964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2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DHEP </a:t>
            </a:r>
            <a:r>
              <a:rPr kumimoji="0" lang="nl-NL" sz="1125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powertrain</a:t>
            </a:r>
            <a:r>
              <a:rPr kumimoji="0" lang="nl-NL" sz="112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25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masses</a:t>
            </a:r>
            <a:endParaRPr kumimoji="0" lang="nl-NL" sz="1125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02-09-2021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CHYLA project overview and objectives - EASN 2021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E9F61-0012-4840-9D7A-BBE8CD92B7F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04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68" grpId="0"/>
      <p:bldP spid="4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6349</TotalTime>
  <Words>1476</Words>
  <Application>Microsoft Office PowerPoint</Application>
  <PresentationFormat>Widescreen</PresentationFormat>
  <Paragraphs>234</Paragraphs>
  <Slides>19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MS PGothic</vt:lpstr>
      <vt:lpstr>MS PGothic</vt:lpstr>
      <vt:lpstr>Arial</vt:lpstr>
      <vt:lpstr>Calibri</vt:lpstr>
      <vt:lpstr>Calibri Light</vt:lpstr>
      <vt:lpstr>Cambria Math</vt:lpstr>
      <vt:lpstr>CMU Sans Serif</vt:lpstr>
      <vt:lpstr>Wingdings</vt:lpstr>
      <vt:lpstr>1_Office Theme</vt:lpstr>
      <vt:lpstr>2_Office Theme</vt:lpstr>
      <vt:lpstr>Credible Hybrid Electric Aircraft </vt:lpstr>
      <vt:lpstr>CHYLA Project Partners</vt:lpstr>
      <vt:lpstr>Sustainable aviation?</vt:lpstr>
      <vt:lpstr>PowerPoint Presentation</vt:lpstr>
      <vt:lpstr>Time line</vt:lpstr>
      <vt:lpstr>PowerPoint Presentation</vt:lpstr>
      <vt:lpstr>Reference Aircraft</vt:lpstr>
      <vt:lpstr>PowerPoint Presentation</vt:lpstr>
      <vt:lpstr>Conceptual sizing method for DHEP incl. aero-propulsive interactions</vt:lpstr>
      <vt:lpstr>PowerPoint Presentation</vt:lpstr>
      <vt:lpstr>Credibility</vt:lpstr>
      <vt:lpstr>Current optimisation approach</vt:lpstr>
      <vt:lpstr>PowerPoint Presentation</vt:lpstr>
      <vt:lpstr>Role of energy network in SUAVE</vt:lpstr>
      <vt:lpstr>Energy network modelling</vt:lpstr>
      <vt:lpstr>Electrical machine modelling</vt:lpstr>
      <vt:lpstr>PowerPoint Presentation</vt:lpstr>
      <vt:lpstr>Q&amp;A</vt:lpstr>
      <vt:lpstr>PowerPoint Presentation</vt:lpstr>
    </vt:vector>
  </TitlesOfParts>
  <Company>TU Delft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CHYLA</dc:title>
  <dc:creator>Maurice Hoogreef - LR</dc:creator>
  <cp:lastModifiedBy>Maurice Hoogreef - LR</cp:lastModifiedBy>
  <cp:revision>111</cp:revision>
  <dcterms:created xsi:type="dcterms:W3CDTF">2020-12-15T12:27:46Z</dcterms:created>
  <dcterms:modified xsi:type="dcterms:W3CDTF">2021-09-02T09:12:31Z</dcterms:modified>
</cp:coreProperties>
</file>