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926" r:id="rId2"/>
    <p:sldId id="1036" r:id="rId3"/>
    <p:sldId id="832" r:id="rId4"/>
    <p:sldId id="840" r:id="rId5"/>
    <p:sldId id="834" r:id="rId6"/>
    <p:sldId id="703" r:id="rId7"/>
    <p:sldId id="805" r:id="rId8"/>
    <p:sldId id="963" r:id="rId9"/>
    <p:sldId id="811" r:id="rId10"/>
    <p:sldId id="964" r:id="rId11"/>
    <p:sldId id="807" r:id="rId12"/>
    <p:sldId id="802" r:id="rId13"/>
    <p:sldId id="982" r:id="rId14"/>
    <p:sldId id="873" r:id="rId15"/>
    <p:sldId id="844" r:id="rId16"/>
    <p:sldId id="901" r:id="rId17"/>
    <p:sldId id="967" r:id="rId18"/>
    <p:sldId id="1037" r:id="rId19"/>
    <p:sldId id="983" r:id="rId20"/>
    <p:sldId id="985" r:id="rId21"/>
    <p:sldId id="906" r:id="rId22"/>
    <p:sldId id="993" r:id="rId23"/>
    <p:sldId id="1025" r:id="rId24"/>
    <p:sldId id="988" r:id="rId25"/>
    <p:sldId id="836" r:id="rId26"/>
    <p:sldId id="1003" r:id="rId27"/>
    <p:sldId id="1004" r:id="rId28"/>
    <p:sldId id="1002" r:id="rId29"/>
    <p:sldId id="969" r:id="rId30"/>
    <p:sldId id="976" r:id="rId31"/>
    <p:sldId id="980" r:id="rId32"/>
    <p:sldId id="817" r:id="rId33"/>
    <p:sldId id="978" r:id="rId34"/>
    <p:sldId id="1038" r:id="rId35"/>
    <p:sldId id="979" r:id="rId36"/>
    <p:sldId id="1039" r:id="rId37"/>
    <p:sldId id="1017" r:id="rId38"/>
    <p:sldId id="1018" r:id="rId39"/>
    <p:sldId id="1019" r:id="rId40"/>
    <p:sldId id="955" r:id="rId41"/>
    <p:sldId id="956" r:id="rId42"/>
    <p:sldId id="930" r:id="rId43"/>
    <p:sldId id="1009" r:id="rId44"/>
    <p:sldId id="1023" r:id="rId45"/>
    <p:sldId id="1026" r:id="rId46"/>
    <p:sldId id="863" r:id="rId47"/>
    <p:sldId id="864" r:id="rId48"/>
    <p:sldId id="1044" r:id="rId49"/>
    <p:sldId id="865" r:id="rId50"/>
    <p:sldId id="1041" r:id="rId51"/>
    <p:sldId id="1045" r:id="rId52"/>
    <p:sldId id="1046" r:id="rId53"/>
    <p:sldId id="913" r:id="rId54"/>
    <p:sldId id="1024" r:id="rId55"/>
    <p:sldId id="1040" r:id="rId56"/>
    <p:sldId id="896" r:id="rId57"/>
    <p:sldId id="1042" r:id="rId58"/>
    <p:sldId id="1043" r:id="rId59"/>
    <p:sldId id="848" r:id="rId60"/>
    <p:sldId id="900" r:id="rId61"/>
    <p:sldId id="1028" r:id="rId62"/>
    <p:sldId id="1029" r:id="rId63"/>
    <p:sldId id="1033" r:id="rId64"/>
    <p:sldId id="909" r:id="rId65"/>
    <p:sldId id="999" r:id="rId66"/>
    <p:sldId id="1000" r:id="rId67"/>
    <p:sldId id="1001" r:id="rId68"/>
    <p:sldId id="1027" r:id="rId69"/>
    <p:sldId id="876" r:id="rId70"/>
    <p:sldId id="1034" r:id="rId71"/>
    <p:sldId id="877" r:id="rId72"/>
    <p:sldId id="416" r:id="rId73"/>
    <p:sldId id="923" r:id="rId74"/>
    <p:sldId id="998" r:id="rId75"/>
    <p:sldId id="995" r:id="rId76"/>
    <p:sldId id="996" r:id="rId77"/>
    <p:sldId id="997"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31A1B"/>
    <a:srgbClr val="333333"/>
    <a:srgbClr val="B31B1B"/>
    <a:srgbClr val="FF5050"/>
    <a:srgbClr val="B3B3B3"/>
    <a:srgbClr val="0BEBDE"/>
    <a:srgbClr val="FF75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63" autoAdjust="0"/>
    <p:restoredTop sz="81180" autoAdjust="0"/>
  </p:normalViewPr>
  <p:slideViewPr>
    <p:cSldViewPr snapToGrid="0">
      <p:cViewPr>
        <p:scale>
          <a:sx n="81" d="100"/>
          <a:sy n="81" d="100"/>
        </p:scale>
        <p:origin x="748" y="60"/>
      </p:cViewPr>
      <p:guideLst/>
    </p:cSldViewPr>
  </p:slideViewPr>
  <p:outlineViewPr>
    <p:cViewPr>
      <p:scale>
        <a:sx n="33" d="100"/>
        <a:sy n="33" d="100"/>
      </p:scale>
      <p:origin x="0" y="-1458"/>
    </p:cViewPr>
  </p:outlineViewPr>
  <p:notesTextViewPr>
    <p:cViewPr>
      <p:scale>
        <a:sx n="1" d="1"/>
        <a:sy n="1" d="1"/>
      </p:scale>
      <p:origin x="0" y="0"/>
    </p:cViewPr>
  </p:notesTextViewPr>
  <p:sorterViewPr>
    <p:cViewPr>
      <p:scale>
        <a:sx n="55" d="100"/>
        <a:sy n="55" d="100"/>
      </p:scale>
      <p:origin x="0" y="-499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A8C565-F3BF-4A84-AE07-9A89EABD0C05}" type="datetimeFigureOut">
              <a:rPr lang="en-US" smtClean="0"/>
              <a:t>2021-05-26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334D6-74E3-493C-842C-2A0D832D0681}" type="slidenum">
              <a:rPr lang="en-US" smtClean="0"/>
              <a:t>‹#›</a:t>
            </a:fld>
            <a:endParaRPr lang="en-US"/>
          </a:p>
        </p:txBody>
      </p:sp>
    </p:spTree>
    <p:extLst>
      <p:ext uri="{BB962C8B-B14F-4D97-AF65-F5344CB8AC3E}">
        <p14:creationId xmlns:p14="http://schemas.microsoft.com/office/powerpoint/2010/main" val="1674049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a:t>
            </a:r>
            <a:r>
              <a:rPr lang="en-US" baseline="0" dirty="0"/>
              <a:t> going to </a:t>
            </a:r>
          </a:p>
          <a:p>
            <a:pPr marL="171450" indent="-171450">
              <a:buFontTx/>
              <a:buChar char="-"/>
            </a:pPr>
            <a:r>
              <a:rPr lang="en-US" baseline="0" dirty="0"/>
              <a:t>Very briefly describe the background we are coming from</a:t>
            </a:r>
          </a:p>
          <a:p>
            <a:pPr marL="171450" indent="-171450">
              <a:buFontTx/>
              <a:buChar char="-"/>
            </a:pPr>
            <a:r>
              <a:rPr lang="en-US" baseline="0" dirty="0"/>
              <a:t> Make note of the various elements of progress (and the broader picture) of open science</a:t>
            </a:r>
          </a:p>
          <a:p>
            <a:pPr marL="171450" indent="-171450">
              <a:buFontTx/>
              <a:buChar char="-"/>
            </a:pPr>
            <a:r>
              <a:rPr lang="en-US" baseline="0" dirty="0"/>
              <a:t>Describe some of the ongoing challenges</a:t>
            </a:r>
          </a:p>
          <a:p>
            <a:pPr marL="171450" indent="-171450">
              <a:buFontTx/>
              <a:buChar char="-"/>
            </a:pPr>
            <a:r>
              <a:rPr lang="en-US" baseline="0" dirty="0"/>
              <a:t>Provide some guidance based on the lessons learned </a:t>
            </a:r>
            <a:r>
              <a:rPr lang="en-US" baseline="0"/>
              <a:t>in the past year</a:t>
            </a:r>
            <a:endParaRPr lang="en-US" dirty="0"/>
          </a:p>
        </p:txBody>
      </p:sp>
      <p:sp>
        <p:nvSpPr>
          <p:cNvPr id="4" name="Slide Number Placeholder 3"/>
          <p:cNvSpPr>
            <a:spLocks noGrp="1"/>
          </p:cNvSpPr>
          <p:nvPr>
            <p:ph type="sldNum" sz="quarter" idx="10"/>
          </p:nvPr>
        </p:nvSpPr>
        <p:spPr/>
        <p:txBody>
          <a:bodyPr/>
          <a:lstStyle/>
          <a:p>
            <a:fld id="{59C334D6-74E3-493C-842C-2A0D832D0681}" type="slidenum">
              <a:rPr lang="en-US" smtClean="0"/>
              <a:t>1</a:t>
            </a:fld>
            <a:endParaRPr lang="en-US"/>
          </a:p>
        </p:txBody>
      </p:sp>
    </p:spTree>
    <p:extLst>
      <p:ext uri="{BB962C8B-B14F-4D97-AF65-F5344CB8AC3E}">
        <p14:creationId xmlns:p14="http://schemas.microsoft.com/office/powerpoint/2010/main" val="178502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5</a:t>
            </a:fld>
            <a:endParaRPr lang="en-US"/>
          </a:p>
        </p:txBody>
      </p:sp>
    </p:spTree>
    <p:extLst>
      <p:ext uri="{BB962C8B-B14F-4D97-AF65-F5344CB8AC3E}">
        <p14:creationId xmlns:p14="http://schemas.microsoft.com/office/powerpoint/2010/main" val="2843342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8D1544D-F39A-4F55-BC21-9BE909A9BACC}" type="slidenum">
              <a:rPr lang="de-DE" smtClean="0"/>
              <a:t>6</a:t>
            </a:fld>
            <a:endParaRPr lang="de-DE"/>
          </a:p>
        </p:txBody>
      </p:sp>
    </p:spTree>
    <p:extLst>
      <p:ext uri="{BB962C8B-B14F-4D97-AF65-F5344CB8AC3E}">
        <p14:creationId xmlns:p14="http://schemas.microsoft.com/office/powerpoint/2010/main" val="745054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13</a:t>
            </a:fld>
            <a:endParaRPr lang="en-US"/>
          </a:p>
        </p:txBody>
      </p:sp>
    </p:spTree>
    <p:extLst>
      <p:ext uri="{BB962C8B-B14F-4D97-AF65-F5344CB8AC3E}">
        <p14:creationId xmlns:p14="http://schemas.microsoft.com/office/powerpoint/2010/main" val="2686719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25</a:t>
            </a:fld>
            <a:endParaRPr lang="en-US"/>
          </a:p>
        </p:txBody>
      </p:sp>
    </p:spTree>
    <p:extLst>
      <p:ext uri="{BB962C8B-B14F-4D97-AF65-F5344CB8AC3E}">
        <p14:creationId xmlns:p14="http://schemas.microsoft.com/office/powerpoint/2010/main" val="1820718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98DA53-2AE6-479B-901D-5117A0B269E4}" type="datetimeFigureOut">
              <a:rPr lang="en-US" smtClean="0"/>
              <a:t>2021-05-26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72616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98DA53-2AE6-479B-901D-5117A0B269E4}" type="datetimeFigureOut">
              <a:rPr lang="en-US" smtClean="0"/>
              <a:t>2021-05-26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1982307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98DA53-2AE6-479B-901D-5117A0B269E4}" type="datetimeFigureOut">
              <a:rPr lang="en-US" smtClean="0"/>
              <a:t>2021-05-26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229379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98DA53-2AE6-479B-901D-5117A0B269E4}" type="datetimeFigureOut">
              <a:rPr lang="en-US" smtClean="0"/>
              <a:t>2021-05-26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2143950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98DA53-2AE6-479B-901D-5117A0B269E4}" type="datetimeFigureOut">
              <a:rPr lang="en-US" smtClean="0"/>
              <a:t>2021-05-26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482845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Standard">
    <p:spTree>
      <p:nvGrpSpPr>
        <p:cNvPr id="1" name=""/>
        <p:cNvGrpSpPr/>
        <p:nvPr/>
      </p:nvGrpSpPr>
      <p:grpSpPr>
        <a:xfrm>
          <a:off x="0" y="0"/>
          <a:ext cx="0" cy="0"/>
          <a:chOff x="0" y="0"/>
          <a:chExt cx="0" cy="0"/>
        </a:xfrm>
      </p:grpSpPr>
      <p:pic>
        <p:nvPicPr>
          <p:cNvPr id="4" name="Picture 3"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2276801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41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365125"/>
            <a:ext cx="9784080" cy="132556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98DA53-2AE6-479B-901D-5117A0B269E4}" type="datetimeFigureOut">
              <a:rPr lang="en-US" smtClean="0"/>
              <a:t>2021-05-26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316903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entered_Title">
    <p:spTree>
      <p:nvGrpSpPr>
        <p:cNvPr id="1" name=""/>
        <p:cNvGrpSpPr/>
        <p:nvPr/>
      </p:nvGrpSpPr>
      <p:grpSpPr>
        <a:xfrm>
          <a:off x="0" y="0"/>
          <a:ext cx="0" cy="0"/>
          <a:chOff x="0" y="0"/>
          <a:chExt cx="0" cy="0"/>
        </a:xfrm>
      </p:grpSpPr>
      <p:sp>
        <p:nvSpPr>
          <p:cNvPr id="2" name="Title 1"/>
          <p:cNvSpPr>
            <a:spLocks noGrp="1"/>
          </p:cNvSpPr>
          <p:nvPr>
            <p:ph type="title"/>
          </p:nvPr>
        </p:nvSpPr>
        <p:spPr>
          <a:xfrm>
            <a:off x="1203960" y="2464858"/>
            <a:ext cx="9784080" cy="1325563"/>
          </a:xfrm>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D098DA53-2AE6-479B-901D-5117A0B269E4}" type="datetimeFigureOut">
              <a:rPr lang="en-US" smtClean="0"/>
              <a:t>2021-05-26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295609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b_Title and Content Narrow">
    <p:spTree>
      <p:nvGrpSpPr>
        <p:cNvPr id="1" name=""/>
        <p:cNvGrpSpPr/>
        <p:nvPr/>
      </p:nvGrpSpPr>
      <p:grpSpPr>
        <a:xfrm>
          <a:off x="0" y="0"/>
          <a:ext cx="0" cy="0"/>
          <a:chOff x="0" y="0"/>
          <a:chExt cx="0" cy="0"/>
        </a:xfrm>
      </p:grpSpPr>
      <p:sp>
        <p:nvSpPr>
          <p:cNvPr id="2" name="Title 1"/>
          <p:cNvSpPr>
            <a:spLocks noGrp="1"/>
          </p:cNvSpPr>
          <p:nvPr>
            <p:ph type="title"/>
          </p:nvPr>
        </p:nvSpPr>
        <p:spPr>
          <a:xfrm>
            <a:off x="1554480" y="365125"/>
            <a:ext cx="9784080" cy="1325563"/>
          </a:xfrm>
        </p:spPr>
        <p:txBody>
          <a:bodyPr/>
          <a:lstStyle/>
          <a:p>
            <a:r>
              <a:rPr lang="en-US" dirty="0"/>
              <a:t>Click to edit Master title style</a:t>
            </a:r>
          </a:p>
        </p:txBody>
      </p:sp>
      <p:sp>
        <p:nvSpPr>
          <p:cNvPr id="3" name="Content Placeholder 2"/>
          <p:cNvSpPr>
            <a:spLocks noGrp="1"/>
          </p:cNvSpPr>
          <p:nvPr>
            <p:ph idx="1"/>
          </p:nvPr>
        </p:nvSpPr>
        <p:spPr>
          <a:xfrm>
            <a:off x="2152226" y="1847850"/>
            <a:ext cx="7887547" cy="4351338"/>
          </a:xfrm>
        </p:spPr>
        <p:txBody>
          <a:bodyPr/>
          <a:lstStyle>
            <a:lvl1pPr>
              <a:defRPr sz="3600"/>
            </a:lvl1pPr>
            <a:lvl2pPr>
              <a:defRPr sz="3200"/>
            </a:lvl2pPr>
            <a:lvl3pPr>
              <a:defRPr sz="2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098DA53-2AE6-479B-901D-5117A0B269E4}" type="datetimeFigureOut">
              <a:rPr lang="en-US" smtClean="0"/>
              <a:t>2021-05-26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1755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98DA53-2AE6-479B-901D-5117A0B269E4}" type="datetimeFigureOut">
              <a:rPr lang="en-US" smtClean="0"/>
              <a:t>2021-05-26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266101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1708" y="365125"/>
            <a:ext cx="9802091" cy="1325563"/>
          </a:xfrm>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98DA53-2AE6-479B-901D-5117A0B269E4}" type="datetimeFigureOut">
              <a:rPr lang="en-US" smtClean="0"/>
              <a:t>2021-05-26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C151D-353C-46B9-AA66-2AB42B8086D8}" type="slidenum">
              <a:rPr lang="en-US" smtClean="0"/>
              <a:t>‹#›</a:t>
            </a:fld>
            <a:endParaRPr lang="en-US"/>
          </a:p>
        </p:txBody>
      </p:sp>
      <p:sp>
        <p:nvSpPr>
          <p:cNvPr id="8" name="Rectangle 7"/>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9" name="Picture 8"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1587492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4480" y="365125"/>
            <a:ext cx="978408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98DA53-2AE6-479B-901D-5117A0B269E4}" type="datetimeFigureOut">
              <a:rPr lang="en-US" smtClean="0"/>
              <a:t>2021-05-26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8C151D-353C-46B9-AA66-2AB42B8086D8}" type="slidenum">
              <a:rPr lang="en-US" smtClean="0"/>
              <a:t>‹#›</a:t>
            </a:fld>
            <a:endParaRPr lang="en-US"/>
          </a:p>
        </p:txBody>
      </p:sp>
      <p:sp>
        <p:nvSpPr>
          <p:cNvPr id="10" name="Rectangle 9"/>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1" name="Picture 10"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1643776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98DA53-2AE6-479B-901D-5117A0B269E4}" type="datetimeFigureOut">
              <a:rPr lang="en-US" smtClean="0"/>
              <a:t>2021-05-26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2460607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98DA53-2AE6-479B-901D-5117A0B269E4}" type="datetimeFigureOut">
              <a:rPr lang="en-US" smtClean="0"/>
              <a:t>2021-05-26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4622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8DA53-2AE6-479B-901D-5117A0B269E4}" type="datetimeFigureOut">
              <a:rPr lang="en-US" smtClean="0"/>
              <a:t>2021-05-26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C151D-353C-46B9-AA66-2AB42B8086D8}" type="slidenum">
              <a:rPr lang="en-US" smtClean="0"/>
              <a:t>‹#›</a:t>
            </a:fld>
            <a:endParaRPr lang="en-US"/>
          </a:p>
        </p:txBody>
      </p:sp>
    </p:spTree>
    <p:extLst>
      <p:ext uri="{BB962C8B-B14F-4D97-AF65-F5344CB8AC3E}">
        <p14:creationId xmlns:p14="http://schemas.microsoft.com/office/powerpoint/2010/main" val="1239987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hyperlink" Target="https://www.force11.org/group/joint-declaration-data-citation-principles-fina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hyperlink" Target="https://www.force11.org/group/joint-declaration-data-citation-principles-final" TargetMode="Externa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www.worldvaluessurvey.org/WVSDocumentationWV6.jsp" TargetMode="External"/><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hyperlink" Target="https://www.icpsr.umich.edu/web/pages/datamanagement/citations.html"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dst.dk/extranet/ForskningVariabellister/DOD%20-%20D%C3%B8de%20i%20Danmark.html" TargetMode="External"/><Relationship Id="rId2" Type="http://schemas.openxmlformats.org/officeDocument/2006/relationships/hyperlink" Target="http://www.dst.dk/extranet/forskningvariabellister/Oversigt%20over%20registre.html" TargetMode="External"/><Relationship Id="rId1" Type="http://schemas.openxmlformats.org/officeDocument/2006/relationships/slideLayout" Target="../slideLayouts/slideLayout6.xml"/><Relationship Id="rId4" Type="http://schemas.openxmlformats.org/officeDocument/2006/relationships/hyperlink" Target="https://social-science-data-editors.github.io/guidance/addtl-data-citation-guidance.html#confidential-databases" TargetMode="External"/></Relationships>
</file>

<file path=ppt/slides/_rels/slide51.xml.rels><?xml version="1.0" encoding="UTF-8" standalone="yes"?>
<Relationships xmlns="http://schemas.openxmlformats.org/package/2006/relationships"><Relationship Id="rId2" Type="http://schemas.openxmlformats.org/officeDocument/2006/relationships/hyperlink" Target="https://www.icpsr.umich.edu/web/pages/datamanagement/citations.html"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s://www.dst.dk/extranet/ForskningVariabellister/DOD%20-%20D%C3%B8de%20i%20Danmark.html" TargetMode="External"/><Relationship Id="rId2" Type="http://schemas.openxmlformats.org/officeDocument/2006/relationships/hyperlink" Target="http://www.dst.dk/extranet/forskningvariabellister/Oversigt%20over%20registre.html" TargetMode="External"/><Relationship Id="rId1" Type="http://schemas.openxmlformats.org/officeDocument/2006/relationships/slideLayout" Target="../slideLayouts/slideLayout6.xml"/><Relationship Id="rId4" Type="http://schemas.openxmlformats.org/officeDocument/2006/relationships/hyperlink" Target="https://social-science-data-editors.github.io/guidance/addtl-data-citation-guidance.html#confidential-databases"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cascad.tech/" TargetMode="Externa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github.com/AEADataEditor/replication-template/"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social-science-data-editors.github.io/guidance/" TargetMode="External"/><Relationship Id="rId2" Type="http://schemas.openxmlformats.org/officeDocument/2006/relationships/image" Target="../media/image41.png"/><Relationship Id="rId1" Type="http://schemas.openxmlformats.org/officeDocument/2006/relationships/slideLayout" Target="../slideLayouts/slideLayout6.xml"/><Relationship Id="rId5" Type="http://schemas.openxmlformats.org/officeDocument/2006/relationships/image" Target="../media/image43.jpg"/><Relationship Id="rId4" Type="http://schemas.openxmlformats.org/officeDocument/2006/relationships/image" Target="../media/image4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8" Type="http://schemas.openxmlformats.org/officeDocument/2006/relationships/hyperlink" Target="https://www.casd.eu/en/le-centre-dacces-securise-aux-donnees-casd/certification-de-resultats-cascad-casd/" TargetMode="External"/><Relationship Id="rId3" Type="http://schemas.openxmlformats.org/officeDocument/2006/relationships/hyperlink" Target="https://aeadataeditor.github.io/aea-de-guidance/" TargetMode="External"/><Relationship Id="rId7" Type="http://schemas.openxmlformats.org/officeDocument/2006/relationships/hyperlink" Target="https://doi.org/10.5164/IAB.BHP7516.de.en.v1" TargetMode="External"/><Relationship Id="rId2" Type="http://schemas.openxmlformats.org/officeDocument/2006/relationships/hyperlink" Target="https://social-science-data-editors.github.io/guidance/" TargetMode="External"/><Relationship Id="rId1" Type="http://schemas.openxmlformats.org/officeDocument/2006/relationships/slideLayout" Target="../slideLayouts/slideLayout2.xml"/><Relationship Id="rId6" Type="http://schemas.openxmlformats.org/officeDocument/2006/relationships/hyperlink" Target="https://aeadataeditor.github.io/aea-de-guidance/addtl-data-citation-guidance.html" TargetMode="External"/><Relationship Id="rId5" Type="http://schemas.openxmlformats.org/officeDocument/2006/relationships/hyperlink" Target="https://social-science-data-editors.github.io/guidance/Licensing_guidance.html" TargetMode="External"/><Relationship Id="rId10" Type="http://schemas.openxmlformats.org/officeDocument/2006/relationships/image" Target="../media/image44.png"/><Relationship Id="rId4" Type="http://schemas.openxmlformats.org/officeDocument/2006/relationships/hyperlink" Target="https://aeadataeditor.github.io/aea-de-guidance/template-README.html" TargetMode="External"/><Relationship Id="rId9" Type="http://schemas.openxmlformats.org/officeDocument/2006/relationships/image" Target="../media/image4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hyperlink" Target="https://www.icpsr.umich.edu/web/pages/datamanagement/citations.html" TargetMode="Externa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hyperlink" Target="https://www.icpsr.umich.edu/web/pages/datamanagement/citations.html" TargetMode="Externa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hyperlink" Target="https://www.icpsr.umich.edu/web/pages/datamanagement/citations.html"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250350"/>
          </a:xfrm>
        </p:spPr>
        <p:txBody>
          <a:bodyPr>
            <a:normAutofit/>
          </a:bodyPr>
          <a:lstStyle/>
          <a:p>
            <a:r>
              <a:rPr lang="en-US" dirty="0"/>
              <a:t>Implementing Increased Transparency and Reproducibility in Economics:</a:t>
            </a:r>
            <a:br>
              <a:rPr lang="en-US" dirty="0"/>
            </a:br>
            <a:r>
              <a:rPr lang="en-US" sz="4000" i="1" dirty="0"/>
              <a:t>Lessons for Register-based Research</a:t>
            </a:r>
            <a:endParaRPr lang="en-US" i="1" dirty="0"/>
          </a:p>
        </p:txBody>
      </p:sp>
      <p:sp>
        <p:nvSpPr>
          <p:cNvPr id="3" name="Subtitle 2"/>
          <p:cNvSpPr>
            <a:spLocks noGrp="1"/>
          </p:cNvSpPr>
          <p:nvPr>
            <p:ph type="subTitle" idx="1"/>
          </p:nvPr>
        </p:nvSpPr>
        <p:spPr>
          <a:xfrm>
            <a:off x="1524000" y="4531658"/>
            <a:ext cx="9144000" cy="2141857"/>
          </a:xfrm>
        </p:spPr>
        <p:txBody>
          <a:bodyPr>
            <a:normAutofit lnSpcReduction="10000"/>
          </a:bodyPr>
          <a:lstStyle/>
          <a:p>
            <a:r>
              <a:rPr lang="en-US" dirty="0"/>
              <a:t>Lars Vilhuber</a:t>
            </a:r>
          </a:p>
          <a:p>
            <a:r>
              <a:rPr lang="en-US" dirty="0"/>
              <a:t>Cornell University</a:t>
            </a:r>
          </a:p>
          <a:p>
            <a:endParaRPr lang="en-US" dirty="0"/>
          </a:p>
          <a:p>
            <a:r>
              <a:rPr lang="en-US" sz="1600" dirty="0"/>
              <a:t>The opinions expressed in this talk are solely the authors, and do not represent the views of the U.S. Census Bureau, the American Economic Association, or any of the funding agencies. </a:t>
            </a:r>
          </a:p>
          <a:p>
            <a:r>
              <a:rPr lang="en-US" sz="1600" dirty="0"/>
              <a:t>© Lars Vilhuber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333" y="6371695"/>
            <a:ext cx="762000" cy="142875"/>
          </a:xfrm>
          <a:prstGeom prst="rect">
            <a:avLst/>
          </a:prstGeom>
        </p:spPr>
      </p:pic>
      <p:sp>
        <p:nvSpPr>
          <p:cNvPr id="7" name="Rectangle 6"/>
          <p:cNvSpPr/>
          <p:nvPr/>
        </p:nvSpPr>
        <p:spPr>
          <a:xfrm>
            <a:off x="8467" y="219221"/>
            <a:ext cx="1796270" cy="1716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9221"/>
            <a:ext cx="4039164" cy="1209844"/>
          </a:xfrm>
          <a:prstGeom prst="rect">
            <a:avLst/>
          </a:prstGeom>
        </p:spPr>
      </p:pic>
    </p:spTree>
    <p:extLst>
      <p:ext uri="{BB962C8B-B14F-4D97-AF65-F5344CB8AC3E}">
        <p14:creationId xmlns:p14="http://schemas.microsoft.com/office/powerpoint/2010/main" val="1402717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Poor coding practices</a:t>
            </a:r>
          </a:p>
        </p:txBody>
      </p:sp>
      <p:sp>
        <p:nvSpPr>
          <p:cNvPr id="3" name="Content Placeholder 2"/>
          <p:cNvSpPr>
            <a:spLocks noGrp="1"/>
          </p:cNvSpPr>
          <p:nvPr>
            <p:ph idx="1"/>
          </p:nvPr>
        </p:nvSpPr>
        <p:spPr/>
        <p:txBody>
          <a:bodyPr/>
          <a:lstStyle/>
          <a:p>
            <a:r>
              <a:rPr lang="en-US" sz="3200" b="1" dirty="0"/>
              <a:t>Manual/non-automation</a:t>
            </a:r>
          </a:p>
          <a:p>
            <a:endParaRPr lang="en-US" sz="3200" b="1" dirty="0"/>
          </a:p>
          <a:p>
            <a:pPr marL="0" indent="0" algn="ctr">
              <a:buNone/>
            </a:pPr>
            <a:r>
              <a:rPr lang="en-US" dirty="0">
                <a:latin typeface="Century" panose="02040604050505020304" pitchFamily="18" charset="0"/>
              </a:rPr>
              <a:t>Code produces no meaningful output</a:t>
            </a:r>
          </a:p>
          <a:p>
            <a:pPr marL="0" indent="0" algn="ctr">
              <a:buNone/>
            </a:pPr>
            <a:endParaRPr lang="en-US" dirty="0"/>
          </a:p>
          <a:p>
            <a:r>
              <a:rPr lang="en-US" sz="3200" b="1" dirty="0"/>
              <a:t>Lack of robustness</a:t>
            </a:r>
            <a:r>
              <a:rPr lang="en-US" dirty="0"/>
              <a:t>:</a:t>
            </a:r>
          </a:p>
          <a:p>
            <a:endParaRPr lang="en-US" dirty="0"/>
          </a:p>
          <a:p>
            <a:pPr marL="0" indent="0" algn="ctr">
              <a:buNone/>
            </a:pPr>
            <a:r>
              <a:rPr lang="en-US" dirty="0">
                <a:latin typeface="Century" panose="02040604050505020304" pitchFamily="18" charset="0"/>
              </a:rPr>
              <a:t>Bugs in the code</a:t>
            </a:r>
          </a:p>
        </p:txBody>
      </p:sp>
    </p:spTree>
    <p:extLst>
      <p:ext uri="{BB962C8B-B14F-4D97-AF65-F5344CB8AC3E}">
        <p14:creationId xmlns:p14="http://schemas.microsoft.com/office/powerpoint/2010/main" val="2595067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Poor citation practices</a:t>
            </a:r>
          </a:p>
        </p:txBody>
      </p:sp>
      <p:sp>
        <p:nvSpPr>
          <p:cNvPr id="3" name="Content Placeholder 2"/>
          <p:cNvSpPr>
            <a:spLocks noGrp="1"/>
          </p:cNvSpPr>
          <p:nvPr>
            <p:ph idx="1"/>
          </p:nvPr>
        </p:nvSpPr>
        <p:spPr/>
        <p:txBody>
          <a:bodyPr/>
          <a:lstStyle/>
          <a:p>
            <a:r>
              <a:rPr lang="en-US" sz="3200" b="1" dirty="0" err="1"/>
              <a:t>Macrodata</a:t>
            </a:r>
            <a:r>
              <a:rPr lang="en-US" sz="3200" b="1" dirty="0"/>
              <a:t>:</a:t>
            </a:r>
          </a:p>
          <a:p>
            <a:pPr marL="0" indent="0" algn="ctr">
              <a:buNone/>
            </a:pPr>
            <a:r>
              <a:rPr lang="en-US" dirty="0">
                <a:latin typeface="Century" panose="02040604050505020304" pitchFamily="18" charset="0"/>
              </a:rPr>
              <a:t>“We use data downloaded from </a:t>
            </a:r>
            <a:br>
              <a:rPr lang="en-US" dirty="0">
                <a:latin typeface="Century" panose="02040604050505020304" pitchFamily="18" charset="0"/>
              </a:rPr>
            </a:br>
            <a:r>
              <a:rPr lang="en-US" dirty="0">
                <a:latin typeface="Century" panose="02040604050505020304" pitchFamily="18" charset="0"/>
              </a:rPr>
              <a:t>the Bureau of Economic Analysis…”</a:t>
            </a:r>
            <a:endParaRPr lang="en-US" dirty="0"/>
          </a:p>
          <a:p>
            <a:r>
              <a:rPr lang="en-US" sz="3200" b="1" dirty="0"/>
              <a:t>Microdata</a:t>
            </a:r>
            <a:r>
              <a:rPr lang="en-US" dirty="0"/>
              <a:t>:</a:t>
            </a:r>
          </a:p>
          <a:p>
            <a:endParaRPr lang="en-US" dirty="0"/>
          </a:p>
          <a:p>
            <a:pPr marL="0" indent="0" algn="ctr">
              <a:buNone/>
            </a:pPr>
            <a:r>
              <a:rPr lang="en-US" dirty="0">
                <a:latin typeface="Century" panose="02040604050505020304" pitchFamily="18" charset="0"/>
              </a:rPr>
              <a:t>“… this paper uses data from </a:t>
            </a:r>
            <a:br>
              <a:rPr lang="en-US" dirty="0">
                <a:latin typeface="Century" panose="02040604050505020304" pitchFamily="18" charset="0"/>
              </a:rPr>
            </a:br>
            <a:r>
              <a:rPr lang="en-US" dirty="0">
                <a:latin typeface="Century" panose="02040604050505020304" pitchFamily="18" charset="0"/>
              </a:rPr>
              <a:t>the Current Population Survey…”</a:t>
            </a:r>
          </a:p>
        </p:txBody>
      </p:sp>
    </p:spTree>
    <p:extLst>
      <p:ext uri="{BB962C8B-B14F-4D97-AF65-F5344CB8AC3E}">
        <p14:creationId xmlns:p14="http://schemas.microsoft.com/office/powerpoint/2010/main" val="1601522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083578" y="1678259"/>
            <a:ext cx="6024844" cy="1446550"/>
          </a:xfrm>
          <a:prstGeom prst="rect">
            <a:avLst/>
          </a:prstGeom>
          <a:noFill/>
        </p:spPr>
        <p:txBody>
          <a:bodyPr wrap="square" rtlCol="0">
            <a:spAutoFit/>
          </a:bodyPr>
          <a:lstStyle/>
          <a:p>
            <a:pPr algn="ctr"/>
            <a:r>
              <a:rPr lang="en-US" sz="8800" dirty="0">
                <a:solidFill>
                  <a:schemeClr val="bg1"/>
                </a:solidFill>
              </a:rPr>
              <a:t>Actions</a:t>
            </a:r>
            <a:endParaRPr lang="en-US" dirty="0">
              <a:solidFill>
                <a:schemeClr val="bg1"/>
              </a:solidFill>
            </a:endParaRPr>
          </a:p>
        </p:txBody>
      </p:sp>
    </p:spTree>
    <p:extLst>
      <p:ext uri="{BB962C8B-B14F-4D97-AF65-F5344CB8AC3E}">
        <p14:creationId xmlns:p14="http://schemas.microsoft.com/office/powerpoint/2010/main" val="4111706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Current efforts at the AEA</a:t>
            </a:r>
          </a:p>
        </p:txBody>
      </p:sp>
      <p:sp>
        <p:nvSpPr>
          <p:cNvPr id="5" name="Content Placeholder 4"/>
          <p:cNvSpPr>
            <a:spLocks noGrp="1"/>
          </p:cNvSpPr>
          <p:nvPr>
            <p:ph idx="1"/>
          </p:nvPr>
        </p:nvSpPr>
        <p:spPr/>
        <p:txBody>
          <a:bodyPr>
            <a:normAutofit lnSpcReduction="1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
        <p:nvSpPr>
          <p:cNvPr id="6" name="Rectangle 5"/>
          <p:cNvSpPr/>
          <p:nvPr/>
        </p:nvSpPr>
        <p:spPr>
          <a:xfrm>
            <a:off x="635000" y="1564263"/>
            <a:ext cx="9601940" cy="101205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35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Reproducibility Check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480" y="1690688"/>
            <a:ext cx="7886700" cy="3513963"/>
          </a:xfr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967252" y="3957148"/>
            <a:ext cx="3742509" cy="2495006"/>
          </a:xfrm>
          <a:prstGeom prst="rect">
            <a:avLst/>
          </a:prstGeom>
        </p:spPr>
      </p:pic>
    </p:spTree>
    <p:extLst>
      <p:ext uri="{BB962C8B-B14F-4D97-AF65-F5344CB8AC3E}">
        <p14:creationId xmlns:p14="http://schemas.microsoft.com/office/powerpoint/2010/main" val="2956989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Stats on reproduced articles</a:t>
            </a:r>
          </a:p>
        </p:txBody>
      </p:sp>
      <p:sp>
        <p:nvSpPr>
          <p:cNvPr id="10" name="Content Placeholder 9"/>
          <p:cNvSpPr>
            <a:spLocks noGrp="1"/>
          </p:cNvSpPr>
          <p:nvPr>
            <p:ph idx="1"/>
          </p:nvPr>
        </p:nvSpPr>
        <p:spPr/>
        <p:txBody>
          <a:bodyPr>
            <a:normAutofit/>
          </a:bodyPr>
          <a:lstStyle/>
          <a:p>
            <a:pPr marL="0" indent="0">
              <a:buNone/>
            </a:pPr>
            <a:r>
              <a:rPr lang="en-US" dirty="0"/>
              <a:t>Between Dec 1, 2019, and Nov 30, 2020, the AEA Data Editor team conducted </a:t>
            </a:r>
          </a:p>
          <a:p>
            <a:r>
              <a:rPr lang="en-US" sz="3600" b="1" dirty="0">
                <a:solidFill>
                  <a:schemeClr val="accent6">
                    <a:lumMod val="75000"/>
                  </a:schemeClr>
                </a:solidFill>
              </a:rPr>
              <a:t>~832 assessments </a:t>
            </a:r>
          </a:p>
          <a:p>
            <a:r>
              <a:rPr lang="en-US" dirty="0"/>
              <a:t>~</a:t>
            </a:r>
            <a:r>
              <a:rPr lang="en-US" sz="3600" b="1" dirty="0">
                <a:solidFill>
                  <a:schemeClr val="accent2">
                    <a:lumMod val="75000"/>
                  </a:schemeClr>
                </a:solidFill>
              </a:rPr>
              <a:t>509 manuscripts</a:t>
            </a:r>
            <a:r>
              <a:rPr lang="en-US" dirty="0"/>
              <a:t> have been “accepted”</a:t>
            </a:r>
          </a:p>
        </p:txBody>
      </p:sp>
    </p:spTree>
    <p:extLst>
      <p:ext uri="{BB962C8B-B14F-4D97-AF65-F5344CB8AC3E}">
        <p14:creationId xmlns:p14="http://schemas.microsoft.com/office/powerpoint/2010/main" val="595334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doing that?</a:t>
            </a:r>
          </a:p>
        </p:txBody>
      </p:sp>
      <p:sp>
        <p:nvSpPr>
          <p:cNvPr id="3" name="Content Placeholder 2"/>
          <p:cNvSpPr>
            <a:spLocks noGrp="1"/>
          </p:cNvSpPr>
          <p:nvPr>
            <p:ph idx="1"/>
          </p:nvPr>
        </p:nvSpPr>
        <p:spPr/>
        <p:txBody>
          <a:bodyPr>
            <a:normAutofit fontScale="77500" lnSpcReduction="20000"/>
          </a:bodyPr>
          <a:lstStyle/>
          <a:p>
            <a:r>
              <a:rPr lang="en-US" u="sng" dirty="0"/>
              <a:t>Assistant</a:t>
            </a:r>
            <a:r>
              <a:rPr lang="en-US" dirty="0"/>
              <a:t>: Michael </a:t>
            </a:r>
            <a:r>
              <a:rPr lang="en-US" dirty="0" err="1"/>
              <a:t>Darisse</a:t>
            </a:r>
            <a:endParaRPr lang="en-US" dirty="0"/>
          </a:p>
          <a:p>
            <a:r>
              <a:rPr lang="en-US" u="sng" dirty="0"/>
              <a:t>Current lead graduate student</a:t>
            </a:r>
            <a:r>
              <a:rPr lang="en-US" dirty="0"/>
              <a:t>: </a:t>
            </a:r>
            <a:r>
              <a:rPr lang="en-US" b="1" dirty="0"/>
              <a:t>Harry Song </a:t>
            </a:r>
            <a:r>
              <a:rPr lang="en-US" dirty="0"/>
              <a:t>(since Aug 2020)</a:t>
            </a:r>
          </a:p>
          <a:p>
            <a:r>
              <a:rPr lang="en-US" u="sng" dirty="0"/>
              <a:t>Current and past undergraduate students</a:t>
            </a:r>
            <a:r>
              <a:rPr lang="en-US" dirty="0"/>
              <a:t>: Alexia Ge, Anthony Peraza, </a:t>
            </a:r>
            <a:r>
              <a:rPr lang="en-US" dirty="0">
                <a:solidFill>
                  <a:schemeClr val="accent1"/>
                </a:solidFill>
              </a:rPr>
              <a:t>Craig Schulman</a:t>
            </a:r>
            <a:r>
              <a:rPr lang="en-US" dirty="0"/>
              <a:t>, Elijah B. Ruiz, Gabriel Bond, Jason S. Katz, </a:t>
            </a:r>
            <a:r>
              <a:rPr lang="en-US" dirty="0" err="1"/>
              <a:t>Jeong</a:t>
            </a:r>
            <a:r>
              <a:rPr lang="en-US" dirty="0"/>
              <a:t> Hyun Lee, </a:t>
            </a:r>
            <a:r>
              <a:rPr lang="en-US" dirty="0" err="1"/>
              <a:t>Jiayin</a:t>
            </a:r>
            <a:r>
              <a:rPr lang="en-US" dirty="0"/>
              <a:t> Song, John Park, </a:t>
            </a:r>
            <a:r>
              <a:rPr lang="en-US" dirty="0">
                <a:solidFill>
                  <a:schemeClr val="accent1">
                    <a:lumMod val="75000"/>
                  </a:schemeClr>
                </a:solidFill>
              </a:rPr>
              <a:t>Joshua Passel</a:t>
            </a:r>
            <a:r>
              <a:rPr lang="en-US" dirty="0"/>
              <a:t>, </a:t>
            </a:r>
            <a:r>
              <a:rPr lang="en-US" dirty="0" err="1"/>
              <a:t>Kirubeal</a:t>
            </a:r>
            <a:r>
              <a:rPr lang="en-US" dirty="0"/>
              <a:t> T. </a:t>
            </a:r>
            <a:r>
              <a:rPr lang="en-US" dirty="0" err="1"/>
              <a:t>Wondimu</a:t>
            </a:r>
            <a:r>
              <a:rPr lang="en-US" dirty="0"/>
              <a:t>, </a:t>
            </a:r>
            <a:r>
              <a:rPr lang="en-US" dirty="0" err="1"/>
              <a:t>Linchen</a:t>
            </a:r>
            <a:r>
              <a:rPr lang="en-US" dirty="0"/>
              <a:t> Zhang, </a:t>
            </a:r>
            <a:r>
              <a:rPr lang="en-US" dirty="0">
                <a:solidFill>
                  <a:schemeClr val="accent1"/>
                </a:solidFill>
              </a:rPr>
              <a:t>Louis Liu</a:t>
            </a:r>
            <a:r>
              <a:rPr lang="en-US" dirty="0">
                <a:solidFill>
                  <a:schemeClr val="accent1">
                    <a:lumMod val="75000"/>
                  </a:schemeClr>
                </a:solidFill>
              </a:rPr>
              <a:t>, </a:t>
            </a:r>
            <a:r>
              <a:rPr lang="en-US" dirty="0"/>
              <a:t>Luis Lopez Cabrera, Luke O’Leary, Mary-Jo </a:t>
            </a:r>
            <a:r>
              <a:rPr lang="en-US" dirty="0" err="1"/>
              <a:t>Ajiduah</a:t>
            </a:r>
            <a:r>
              <a:rPr lang="en-US" dirty="0"/>
              <a:t>, Naomi Li, Nicholas Swan, </a:t>
            </a:r>
            <a:r>
              <a:rPr lang="en-US" dirty="0" err="1"/>
              <a:t>Nishat</a:t>
            </a:r>
            <a:r>
              <a:rPr lang="en-US" dirty="0"/>
              <a:t> </a:t>
            </a:r>
            <a:r>
              <a:rPr lang="en-US" dirty="0" err="1"/>
              <a:t>Peuly</a:t>
            </a:r>
            <a:r>
              <a:rPr lang="en-US" dirty="0"/>
              <a:t>, </a:t>
            </a:r>
            <a:r>
              <a:rPr lang="en-US" dirty="0">
                <a:solidFill>
                  <a:schemeClr val="accent1"/>
                </a:solidFill>
              </a:rPr>
              <a:t>Ryan Ali</a:t>
            </a:r>
            <a:r>
              <a:rPr lang="en-US" dirty="0"/>
              <a:t>, Samuel Frey, </a:t>
            </a:r>
            <a:r>
              <a:rPr lang="en-US" dirty="0" err="1"/>
              <a:t>Siyang</a:t>
            </a:r>
            <a:r>
              <a:rPr lang="en-US" dirty="0"/>
              <a:t> (Elaine) Yu, </a:t>
            </a:r>
            <a:r>
              <a:rPr lang="en-US" dirty="0">
                <a:solidFill>
                  <a:schemeClr val="accent1"/>
                </a:solidFill>
              </a:rPr>
              <a:t>Steve </a:t>
            </a:r>
            <a:r>
              <a:rPr lang="en-US" dirty="0" err="1">
                <a:solidFill>
                  <a:schemeClr val="accent1"/>
                </a:solidFill>
              </a:rPr>
              <a:t>Yeh</a:t>
            </a:r>
            <a:r>
              <a:rPr lang="en-US" dirty="0"/>
              <a:t>, </a:t>
            </a:r>
            <a:r>
              <a:rPr lang="en-US" dirty="0" err="1">
                <a:solidFill>
                  <a:schemeClr val="accent1">
                    <a:lumMod val="75000"/>
                  </a:schemeClr>
                </a:solidFill>
              </a:rPr>
              <a:t>Weilun</a:t>
            </a:r>
            <a:r>
              <a:rPr lang="en-US" dirty="0">
                <a:solidFill>
                  <a:schemeClr val="accent1">
                    <a:lumMod val="75000"/>
                  </a:schemeClr>
                </a:solidFill>
              </a:rPr>
              <a:t> Shi</a:t>
            </a:r>
            <a:r>
              <a:rPr lang="en-US" dirty="0"/>
              <a:t>, William Hernandez, </a:t>
            </a:r>
            <a:r>
              <a:rPr lang="en-US" dirty="0" err="1"/>
              <a:t>Yanyun</a:t>
            </a:r>
            <a:r>
              <a:rPr lang="en-US" dirty="0"/>
              <a:t> (Iris) Chen, Yuan-</a:t>
            </a:r>
            <a:r>
              <a:rPr lang="en-US" dirty="0" err="1"/>
              <a:t>Hsuan</a:t>
            </a:r>
            <a:r>
              <a:rPr lang="en-US" dirty="0"/>
              <a:t> (Sharon) Lin, </a:t>
            </a:r>
            <a:r>
              <a:rPr lang="en-US" dirty="0" err="1">
                <a:solidFill>
                  <a:schemeClr val="accent1">
                    <a:lumMod val="75000"/>
                  </a:schemeClr>
                </a:solidFill>
              </a:rPr>
              <a:t>Zebang</a:t>
            </a:r>
            <a:r>
              <a:rPr lang="en-US" dirty="0">
                <a:solidFill>
                  <a:schemeClr val="accent1">
                    <a:lumMod val="75000"/>
                  </a:schemeClr>
                </a:solidFill>
              </a:rPr>
              <a:t> Xu</a:t>
            </a:r>
            <a:r>
              <a:rPr lang="en-US" dirty="0"/>
              <a:t>, Xing Su, </a:t>
            </a:r>
            <a:r>
              <a:rPr lang="en-US" dirty="0" err="1"/>
              <a:t>Jiazhen</a:t>
            </a:r>
            <a:r>
              <a:rPr lang="en-US" dirty="0"/>
              <a:t> Tan , </a:t>
            </a:r>
            <a:r>
              <a:rPr lang="en-US" dirty="0" err="1"/>
              <a:t>Xueshi</a:t>
            </a:r>
            <a:r>
              <a:rPr lang="en-US" dirty="0"/>
              <a:t> Su, </a:t>
            </a:r>
            <a:r>
              <a:rPr lang="en-US" dirty="0" err="1"/>
              <a:t>Vendela</a:t>
            </a:r>
            <a:r>
              <a:rPr lang="en-US" dirty="0"/>
              <a:t> Norman, Anderson Park, </a:t>
            </a:r>
            <a:r>
              <a:rPr lang="en-US" dirty="0" err="1">
                <a:solidFill>
                  <a:schemeClr val="accent1"/>
                </a:solidFill>
              </a:rPr>
              <a:t>Nehedin</a:t>
            </a:r>
            <a:r>
              <a:rPr lang="en-US" dirty="0">
                <a:solidFill>
                  <a:schemeClr val="accent1"/>
                </a:solidFill>
              </a:rPr>
              <a:t> Juarez</a:t>
            </a:r>
            <a:r>
              <a:rPr lang="en-US" dirty="0"/>
              <a:t>, </a:t>
            </a:r>
            <a:r>
              <a:rPr lang="en-US" dirty="0" err="1"/>
              <a:t>Rubal</a:t>
            </a:r>
            <a:r>
              <a:rPr lang="en-US" dirty="0"/>
              <a:t> Mistry, </a:t>
            </a:r>
            <a:r>
              <a:rPr lang="en-US" dirty="0" err="1"/>
              <a:t>Syon</a:t>
            </a:r>
            <a:r>
              <a:rPr lang="en-US" dirty="0"/>
              <a:t> </a:t>
            </a:r>
            <a:r>
              <a:rPr lang="en-US" dirty="0" err="1"/>
              <a:t>Verma</a:t>
            </a:r>
            <a:r>
              <a:rPr lang="en-US" dirty="0"/>
              <a:t>, William Silverman, </a:t>
            </a:r>
            <a:r>
              <a:rPr lang="en-US" dirty="0">
                <a:solidFill>
                  <a:schemeClr val="accent1">
                    <a:lumMod val="75000"/>
                  </a:schemeClr>
                </a:solidFill>
              </a:rPr>
              <a:t>Zechariah </a:t>
            </a:r>
            <a:r>
              <a:rPr lang="en-US" dirty="0" err="1">
                <a:solidFill>
                  <a:schemeClr val="accent1">
                    <a:lumMod val="75000"/>
                  </a:schemeClr>
                </a:solidFill>
              </a:rPr>
              <a:t>Karsana</a:t>
            </a:r>
            <a:r>
              <a:rPr lang="en-US" dirty="0">
                <a:solidFill>
                  <a:schemeClr val="accent1">
                    <a:lumMod val="75000"/>
                  </a:schemeClr>
                </a:solidFill>
              </a:rPr>
              <a:t>, </a:t>
            </a:r>
            <a:r>
              <a:rPr lang="en-US" dirty="0"/>
              <a:t>Franklin </a:t>
            </a:r>
            <a:r>
              <a:rPr lang="en-US" dirty="0" err="1"/>
              <a:t>Omullo</a:t>
            </a:r>
            <a:r>
              <a:rPr lang="en-US" dirty="0">
                <a:solidFill>
                  <a:schemeClr val="accent1">
                    <a:lumMod val="75000"/>
                  </a:schemeClr>
                </a:solidFill>
              </a:rPr>
              <a:t>, Liam P. </a:t>
            </a:r>
            <a:r>
              <a:rPr lang="en-US" dirty="0" err="1">
                <a:solidFill>
                  <a:schemeClr val="accent1">
                    <a:lumMod val="75000"/>
                  </a:schemeClr>
                </a:solidFill>
              </a:rPr>
              <a:t>Cushen</a:t>
            </a:r>
            <a:r>
              <a:rPr lang="en-US" dirty="0">
                <a:solidFill>
                  <a:schemeClr val="accent1">
                    <a:lumMod val="75000"/>
                  </a:schemeClr>
                </a:solidFill>
              </a:rPr>
              <a:t>, </a:t>
            </a:r>
            <a:r>
              <a:rPr lang="en-US" dirty="0" err="1">
                <a:solidFill>
                  <a:schemeClr val="accent1">
                    <a:lumMod val="75000"/>
                  </a:schemeClr>
                </a:solidFill>
              </a:rPr>
              <a:t>Ololade</a:t>
            </a:r>
            <a:r>
              <a:rPr lang="en-US" dirty="0">
                <a:solidFill>
                  <a:schemeClr val="accent1">
                    <a:lumMod val="75000"/>
                  </a:schemeClr>
                </a:solidFill>
              </a:rPr>
              <a:t> </a:t>
            </a:r>
            <a:r>
              <a:rPr lang="en-US" dirty="0" err="1">
                <a:solidFill>
                  <a:schemeClr val="accent1">
                    <a:lumMod val="75000"/>
                  </a:schemeClr>
                </a:solidFill>
              </a:rPr>
              <a:t>Omotoba</a:t>
            </a:r>
            <a:r>
              <a:rPr lang="en-US" dirty="0">
                <a:solidFill>
                  <a:schemeClr val="accent1">
                    <a:lumMod val="75000"/>
                  </a:schemeClr>
                </a:solidFill>
              </a:rPr>
              <a:t>, Lydia Reiner, </a:t>
            </a:r>
            <a:r>
              <a:rPr lang="en-US" dirty="0" err="1">
                <a:solidFill>
                  <a:schemeClr val="accent1">
                    <a:lumMod val="75000"/>
                  </a:schemeClr>
                </a:solidFill>
              </a:rPr>
              <a:t>Xiangru</a:t>
            </a:r>
            <a:r>
              <a:rPr lang="en-US" dirty="0">
                <a:solidFill>
                  <a:schemeClr val="accent1">
                    <a:lumMod val="75000"/>
                  </a:schemeClr>
                </a:solidFill>
              </a:rPr>
              <a:t> Li, Melanie Chen, </a:t>
            </a:r>
            <a:r>
              <a:rPr lang="en-US" dirty="0"/>
              <a:t>Peter Rafael Sanchez</a:t>
            </a:r>
            <a:r>
              <a:rPr lang="en-US" dirty="0">
                <a:solidFill>
                  <a:schemeClr val="accent1">
                    <a:lumMod val="75000"/>
                  </a:schemeClr>
                </a:solidFill>
              </a:rPr>
              <a:t>, Jill Crosby, Matthew H. Wang, </a:t>
            </a:r>
            <a:r>
              <a:rPr lang="en-US" dirty="0">
                <a:solidFill>
                  <a:schemeClr val="accent1"/>
                </a:solidFill>
              </a:rPr>
              <a:t>Daniella Pena, Julia Zimmerman, Kate Hofer, </a:t>
            </a:r>
            <a:r>
              <a:rPr lang="en-US" dirty="0" err="1">
                <a:solidFill>
                  <a:schemeClr val="accent1"/>
                </a:solidFill>
              </a:rPr>
              <a:t>Tarangana</a:t>
            </a:r>
            <a:r>
              <a:rPr lang="en-US" dirty="0">
                <a:solidFill>
                  <a:schemeClr val="accent1"/>
                </a:solidFill>
              </a:rPr>
              <a:t> </a:t>
            </a:r>
            <a:r>
              <a:rPr lang="en-US" dirty="0" err="1">
                <a:solidFill>
                  <a:schemeClr val="accent1"/>
                </a:solidFill>
              </a:rPr>
              <a:t>Thapa</a:t>
            </a:r>
            <a:endParaRPr lang="en-US" dirty="0">
              <a:solidFill>
                <a:schemeClr val="accent1"/>
              </a:solidFill>
            </a:endParaRPr>
          </a:p>
          <a:p>
            <a:r>
              <a:rPr lang="en-US" u="sng" dirty="0"/>
              <a:t>Former graduate students</a:t>
            </a:r>
            <a:r>
              <a:rPr lang="en-US" dirty="0"/>
              <a:t>: </a:t>
            </a:r>
            <a:r>
              <a:rPr lang="en-US" b="1" dirty="0"/>
              <a:t>David Wasser, Meredith Welch, </a:t>
            </a:r>
            <a:r>
              <a:rPr lang="en-US" dirty="0"/>
              <a:t>Aviv Caspi, Leah Kim</a:t>
            </a:r>
          </a:p>
          <a:p>
            <a:r>
              <a:rPr lang="en-US" u="sng" dirty="0"/>
              <a:t>Earlier reproducibility work</a:t>
            </a:r>
            <a:r>
              <a:rPr lang="en-US" dirty="0"/>
              <a:t>: </a:t>
            </a:r>
            <a:r>
              <a:rPr lang="en-US" b="1" dirty="0"/>
              <a:t>Flavio </a:t>
            </a:r>
            <a:r>
              <a:rPr lang="en-US" b="1" dirty="0" err="1"/>
              <a:t>Stanchi</a:t>
            </a:r>
            <a:r>
              <a:rPr lang="en-US" b="1" dirty="0"/>
              <a:t> </a:t>
            </a:r>
            <a:r>
              <a:rPr lang="en-US" dirty="0"/>
              <a:t>(now at </a:t>
            </a:r>
            <a:r>
              <a:rPr lang="en-US" dirty="0" err="1"/>
              <a:t>AirBnb</a:t>
            </a:r>
            <a:r>
              <a:rPr lang="en-US" dirty="0"/>
              <a:t>), </a:t>
            </a:r>
            <a:r>
              <a:rPr lang="en-US" b="1" dirty="0" err="1"/>
              <a:t>Sylverie</a:t>
            </a:r>
            <a:r>
              <a:rPr lang="en-US" b="1" dirty="0"/>
              <a:t> Herbert</a:t>
            </a:r>
            <a:r>
              <a:rPr lang="en-US" dirty="0"/>
              <a:t> (Banque de France), </a:t>
            </a:r>
            <a:r>
              <a:rPr lang="en-US" b="1" dirty="0" err="1"/>
              <a:t>Hautahi</a:t>
            </a:r>
            <a:r>
              <a:rPr lang="en-US" b="1" dirty="0"/>
              <a:t> </a:t>
            </a:r>
            <a:r>
              <a:rPr lang="en-US" b="1" dirty="0" err="1"/>
              <a:t>Kingi</a:t>
            </a:r>
            <a:r>
              <a:rPr lang="en-US" dirty="0"/>
              <a:t> (</a:t>
            </a:r>
            <a:r>
              <a:rPr lang="en-US" dirty="0" err="1"/>
              <a:t>Impaq</a:t>
            </a:r>
            <a:r>
              <a:rPr lang="en-US" dirty="0"/>
              <a:t>)</a:t>
            </a:r>
          </a:p>
        </p:txBody>
      </p:sp>
    </p:spTree>
    <p:extLst>
      <p:ext uri="{BB962C8B-B14F-4D97-AF65-F5344CB8AC3E}">
        <p14:creationId xmlns:p14="http://schemas.microsoft.com/office/powerpoint/2010/main" val="2549076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Very little diversity in software</a:t>
            </a:r>
          </a:p>
        </p:txBody>
      </p:sp>
      <p:sp>
        <p:nvSpPr>
          <p:cNvPr id="3" name="Content Placeholder 2"/>
          <p:cNvSpPr>
            <a:spLocks noGrp="1"/>
          </p:cNvSpPr>
          <p:nvPr>
            <p:ph sz="half" idx="1"/>
          </p:nvPr>
        </p:nvSpPr>
        <p:spPr/>
        <p:txBody>
          <a:bodyPr/>
          <a:lstStyle/>
          <a:p>
            <a:r>
              <a:rPr lang="en-US" b="1" dirty="0"/>
              <a:t>Stata</a:t>
            </a:r>
            <a:r>
              <a:rPr lang="en-US" dirty="0"/>
              <a:t> is the most popular statistical software in the journals of the AEA </a:t>
            </a:r>
            <a:br>
              <a:rPr lang="en-US" dirty="0"/>
            </a:br>
            <a:r>
              <a:rPr lang="en-US" dirty="0"/>
              <a:t>(</a:t>
            </a:r>
            <a:r>
              <a:rPr lang="en-US" sz="3600" b="1" dirty="0">
                <a:solidFill>
                  <a:schemeClr val="accent1">
                    <a:lumMod val="75000"/>
                  </a:schemeClr>
                </a:solidFill>
              </a:rPr>
              <a:t>72.96%</a:t>
            </a:r>
            <a:r>
              <a:rPr lang="en-US" dirty="0"/>
              <a:t> of all supplements) </a:t>
            </a:r>
          </a:p>
          <a:p>
            <a:r>
              <a:rPr lang="en-US" dirty="0"/>
              <a:t>followed by </a:t>
            </a:r>
            <a:r>
              <a:rPr lang="en-US" b="1" dirty="0" err="1"/>
              <a:t>Matlab</a:t>
            </a:r>
            <a:r>
              <a:rPr lang="en-US" dirty="0"/>
              <a:t> (</a:t>
            </a:r>
            <a:r>
              <a:rPr lang="en-US" sz="4000" b="1" dirty="0">
                <a:solidFill>
                  <a:schemeClr val="accent2"/>
                </a:solidFill>
              </a:rPr>
              <a:t>22.45%</a:t>
            </a:r>
            <a:r>
              <a:rPr lang="en-US" dirty="0"/>
              <a:t>)</a:t>
            </a:r>
          </a:p>
        </p:txBody>
      </p:sp>
      <p:pic>
        <p:nvPicPr>
          <p:cNvPr id="10" name="Content Placeholder 9"/>
          <p:cNvPicPr>
            <a:picLocks noGrp="1" noChangeAspect="1"/>
          </p:cNvPicPr>
          <p:nvPr>
            <p:ph sz="half" idx="2"/>
          </p:nvPr>
        </p:nvPicPr>
        <p:blipFill>
          <a:blip r:embed="rId2"/>
          <a:stretch>
            <a:fillRect/>
          </a:stretch>
        </p:blipFill>
        <p:spPr>
          <a:xfrm>
            <a:off x="6172200" y="2152621"/>
            <a:ext cx="5181600" cy="3697346"/>
          </a:xfrm>
          <a:prstGeom prst="rect">
            <a:avLst/>
          </a:prstGeom>
        </p:spPr>
      </p:pic>
    </p:spTree>
    <p:extLst>
      <p:ext uri="{BB962C8B-B14F-4D97-AF65-F5344CB8AC3E}">
        <p14:creationId xmlns:p14="http://schemas.microsoft.com/office/powerpoint/2010/main" val="2741418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1446550"/>
          </a:xfrm>
          <a:prstGeom prst="rect">
            <a:avLst/>
          </a:prstGeom>
          <a:noFill/>
        </p:spPr>
        <p:txBody>
          <a:bodyPr wrap="square" rtlCol="0">
            <a:spAutoFit/>
          </a:bodyPr>
          <a:lstStyle/>
          <a:p>
            <a:pPr algn="ctr"/>
            <a:r>
              <a:rPr lang="en-US" sz="8800" dirty="0">
                <a:solidFill>
                  <a:schemeClr val="bg1"/>
                </a:solidFill>
              </a:rPr>
              <a:t>How this works</a:t>
            </a:r>
            <a:endParaRPr lang="en-US" dirty="0">
              <a:solidFill>
                <a:schemeClr val="bg1"/>
              </a:solidFill>
            </a:endParaRPr>
          </a:p>
        </p:txBody>
      </p:sp>
    </p:spTree>
    <p:extLst>
      <p:ext uri="{BB962C8B-B14F-4D97-AF65-F5344CB8AC3E}">
        <p14:creationId xmlns:p14="http://schemas.microsoft.com/office/powerpoint/2010/main" val="1717103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620043" y="2581438"/>
            <a:ext cx="2737673" cy="369332"/>
          </a:xfrm>
          <a:prstGeom prst="rect">
            <a:avLst/>
          </a:prstGeom>
          <a:noFill/>
        </p:spPr>
        <p:txBody>
          <a:bodyPr wrap="none" rtlCol="0">
            <a:spAutoFit/>
          </a:bodyPr>
          <a:lstStyle/>
          <a:p>
            <a:r>
              <a:rPr lang="en-US" dirty="0"/>
              <a:t>Can we access all the data?</a:t>
            </a:r>
          </a:p>
        </p:txBody>
      </p:sp>
      <p:sp>
        <p:nvSpPr>
          <p:cNvPr id="24" name="Flowchart: Internal Storage 23"/>
          <p:cNvSpPr/>
          <p:nvPr/>
        </p:nvSpPr>
        <p:spPr>
          <a:xfrm>
            <a:off x="786580" y="757085"/>
            <a:ext cx="1641987" cy="924232"/>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Request  for evaluation</a:t>
            </a:r>
          </a:p>
        </p:txBody>
      </p:sp>
      <p:sp>
        <p:nvSpPr>
          <p:cNvPr id="25" name="Flowchart: Document 24"/>
          <p:cNvSpPr/>
          <p:nvPr/>
        </p:nvSpPr>
        <p:spPr>
          <a:xfrm>
            <a:off x="9144001" y="571028"/>
            <a:ext cx="1966451" cy="129634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 on</a:t>
            </a:r>
          </a:p>
          <a:p>
            <a:pPr algn="ctr"/>
            <a:r>
              <a:rPr lang="en-US" dirty="0"/>
              <a:t>provenance and data citations</a:t>
            </a:r>
          </a:p>
        </p:txBody>
      </p:sp>
      <p:sp>
        <p:nvSpPr>
          <p:cNvPr id="26" name="Flowchart: Process 25"/>
          <p:cNvSpPr/>
          <p:nvPr/>
        </p:nvSpPr>
        <p:spPr>
          <a:xfrm>
            <a:off x="3254478" y="571027"/>
            <a:ext cx="1927123" cy="12963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citation and provenance analysis</a:t>
            </a:r>
          </a:p>
        </p:txBody>
      </p:sp>
      <p:sp>
        <p:nvSpPr>
          <p:cNvPr id="27" name="Flowchart: Decision 26"/>
          <p:cNvSpPr/>
          <p:nvPr/>
        </p:nvSpPr>
        <p:spPr>
          <a:xfrm>
            <a:off x="3357716" y="2397771"/>
            <a:ext cx="1720645" cy="786581"/>
          </a:xfrm>
          <a:prstGeom prst="flowChartDecisi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ecision 27"/>
          <p:cNvSpPr/>
          <p:nvPr/>
        </p:nvSpPr>
        <p:spPr>
          <a:xfrm>
            <a:off x="3357716" y="3664834"/>
            <a:ext cx="1720645" cy="786581"/>
          </a:xfrm>
          <a:prstGeom prst="flowChartDecisi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241752" y="3664834"/>
            <a:ext cx="2115964" cy="646331"/>
          </a:xfrm>
          <a:prstGeom prst="rect">
            <a:avLst/>
          </a:prstGeom>
          <a:noFill/>
        </p:spPr>
        <p:txBody>
          <a:bodyPr wrap="none" rtlCol="0">
            <a:spAutoFit/>
          </a:bodyPr>
          <a:lstStyle/>
          <a:p>
            <a:r>
              <a:rPr lang="en-US" dirty="0"/>
              <a:t>Do we know how/</a:t>
            </a:r>
          </a:p>
          <a:p>
            <a:r>
              <a:rPr lang="en-US" dirty="0"/>
              <a:t>somebody who can?</a:t>
            </a:r>
          </a:p>
        </p:txBody>
      </p:sp>
      <p:sp>
        <p:nvSpPr>
          <p:cNvPr id="30" name="Flowchart: Process 29"/>
          <p:cNvSpPr/>
          <p:nvPr/>
        </p:nvSpPr>
        <p:spPr>
          <a:xfrm>
            <a:off x="5869247" y="2293882"/>
            <a:ext cx="1946787" cy="994358"/>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Conduct reproducibility check</a:t>
            </a:r>
          </a:p>
        </p:txBody>
      </p:sp>
      <p:sp>
        <p:nvSpPr>
          <p:cNvPr id="31" name="Flowchart: Process 30"/>
          <p:cNvSpPr/>
          <p:nvPr/>
        </p:nvSpPr>
        <p:spPr>
          <a:xfrm>
            <a:off x="3244644" y="5513555"/>
            <a:ext cx="1946787" cy="994358"/>
          </a:xfrm>
          <a:prstGeom prst="flowChartProcess">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Conduct</a:t>
            </a:r>
          </a:p>
          <a:p>
            <a:pPr algn="ctr"/>
            <a:r>
              <a:rPr lang="en-US" dirty="0"/>
              <a:t>Code</a:t>
            </a:r>
          </a:p>
          <a:p>
            <a:pPr algn="ctr"/>
            <a:r>
              <a:rPr lang="en-US" dirty="0"/>
              <a:t>check</a:t>
            </a:r>
          </a:p>
        </p:txBody>
      </p:sp>
      <p:sp>
        <p:nvSpPr>
          <p:cNvPr id="35" name="Flowchart: Document 34"/>
          <p:cNvSpPr/>
          <p:nvPr/>
        </p:nvSpPr>
        <p:spPr>
          <a:xfrm>
            <a:off x="9144001" y="2142887"/>
            <a:ext cx="1966451" cy="1296348"/>
          </a:xfrm>
          <a:prstGeom prst="flowChartDocumen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 on</a:t>
            </a:r>
          </a:p>
          <a:p>
            <a:pPr algn="ctr"/>
            <a:r>
              <a:rPr lang="en-US" dirty="0"/>
              <a:t>computational reproducibility</a:t>
            </a:r>
          </a:p>
        </p:txBody>
      </p:sp>
      <p:sp>
        <p:nvSpPr>
          <p:cNvPr id="36" name="Flowchart: Document 35"/>
          <p:cNvSpPr/>
          <p:nvPr/>
        </p:nvSpPr>
        <p:spPr>
          <a:xfrm>
            <a:off x="9144001" y="5521437"/>
            <a:ext cx="1966451" cy="1072403"/>
          </a:xfrm>
          <a:prstGeom prst="flowChartDocumen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 on</a:t>
            </a:r>
          </a:p>
          <a:p>
            <a:pPr algn="ctr"/>
            <a:r>
              <a:rPr lang="en-US" dirty="0"/>
              <a:t>potential reproducibility</a:t>
            </a:r>
          </a:p>
        </p:txBody>
      </p:sp>
      <p:cxnSp>
        <p:nvCxnSpPr>
          <p:cNvPr id="39" name="Straight Arrow Connector 38"/>
          <p:cNvCxnSpPr>
            <a:stCxn id="24" idx="3"/>
            <a:endCxn id="26" idx="1"/>
          </p:cNvCxnSpPr>
          <p:nvPr/>
        </p:nvCxnSpPr>
        <p:spPr>
          <a:xfrm>
            <a:off x="2428567" y="1219201"/>
            <a:ext cx="825911"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6" idx="2"/>
            <a:endCxn id="27" idx="0"/>
          </p:cNvCxnSpPr>
          <p:nvPr/>
        </p:nvCxnSpPr>
        <p:spPr>
          <a:xfrm flipH="1">
            <a:off x="4218039" y="1867375"/>
            <a:ext cx="1" cy="53039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7" idx="2"/>
            <a:endCxn id="28" idx="0"/>
          </p:cNvCxnSpPr>
          <p:nvPr/>
        </p:nvCxnSpPr>
        <p:spPr>
          <a:xfrm>
            <a:off x="4218039" y="3184352"/>
            <a:ext cx="0" cy="48048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8" idx="2"/>
            <a:endCxn id="31" idx="0"/>
          </p:cNvCxnSpPr>
          <p:nvPr/>
        </p:nvCxnSpPr>
        <p:spPr>
          <a:xfrm flipH="1">
            <a:off x="4218038" y="4451415"/>
            <a:ext cx="1" cy="106214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27" idx="3"/>
            <a:endCxn id="30" idx="1"/>
          </p:cNvCxnSpPr>
          <p:nvPr/>
        </p:nvCxnSpPr>
        <p:spPr>
          <a:xfrm flipV="1">
            <a:off x="5078361" y="2791061"/>
            <a:ext cx="790886" cy="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8" idx="3"/>
            <a:endCxn id="92" idx="1"/>
          </p:cNvCxnSpPr>
          <p:nvPr/>
        </p:nvCxnSpPr>
        <p:spPr>
          <a:xfrm flipV="1">
            <a:off x="5078361" y="4053644"/>
            <a:ext cx="395319" cy="448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0" idx="3"/>
            <a:endCxn id="35" idx="1"/>
          </p:cNvCxnSpPr>
          <p:nvPr/>
        </p:nvCxnSpPr>
        <p:spPr>
          <a:xfrm>
            <a:off x="7816034" y="2791061"/>
            <a:ext cx="1327967" cy="0"/>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26" idx="3"/>
            <a:endCxn id="25" idx="1"/>
          </p:cNvCxnSpPr>
          <p:nvPr/>
        </p:nvCxnSpPr>
        <p:spPr>
          <a:xfrm>
            <a:off x="5181601" y="1219201"/>
            <a:ext cx="3962400" cy="1"/>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0" name="Flowchart: Process 89"/>
          <p:cNvSpPr/>
          <p:nvPr/>
        </p:nvSpPr>
        <p:spPr>
          <a:xfrm>
            <a:off x="5561656" y="3915515"/>
            <a:ext cx="4798141" cy="1450389"/>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Elbow Connector 77"/>
          <p:cNvCxnSpPr>
            <a:stCxn id="91" idx="3"/>
            <a:endCxn id="35" idx="3"/>
          </p:cNvCxnSpPr>
          <p:nvPr/>
        </p:nvCxnSpPr>
        <p:spPr>
          <a:xfrm flipV="1">
            <a:off x="9927588" y="2791061"/>
            <a:ext cx="1182864" cy="1849648"/>
          </a:xfrm>
          <a:prstGeom prst="bentConnector3">
            <a:avLst>
              <a:gd name="adj1" fmla="val 145953"/>
            </a:avLst>
          </a:prstGeom>
          <a:ln w="57150">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1" name="Flowchart: Process 90"/>
          <p:cNvSpPr/>
          <p:nvPr/>
        </p:nvSpPr>
        <p:spPr>
          <a:xfrm>
            <a:off x="7980801" y="4143530"/>
            <a:ext cx="1946787" cy="994358"/>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Conducts reproducibility check</a:t>
            </a:r>
          </a:p>
        </p:txBody>
      </p:sp>
      <p:sp>
        <p:nvSpPr>
          <p:cNvPr id="92" name="Flowchart: Process 91"/>
          <p:cNvSpPr/>
          <p:nvPr/>
        </p:nvSpPr>
        <p:spPr>
          <a:xfrm>
            <a:off x="5473680" y="3720027"/>
            <a:ext cx="2001520" cy="667233"/>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Contact</a:t>
            </a:r>
          </a:p>
          <a:p>
            <a:pPr algn="ctr"/>
            <a:r>
              <a:rPr lang="en-US" dirty="0"/>
              <a:t>third party</a:t>
            </a:r>
          </a:p>
        </p:txBody>
      </p:sp>
      <p:cxnSp>
        <p:nvCxnSpPr>
          <p:cNvPr id="93" name="Elbow Connector 92"/>
          <p:cNvCxnSpPr>
            <a:stCxn id="92" idx="2"/>
            <a:endCxn id="91" idx="1"/>
          </p:cNvCxnSpPr>
          <p:nvPr/>
        </p:nvCxnSpPr>
        <p:spPr>
          <a:xfrm rot="16200000" flipH="1">
            <a:off x="7100896" y="3760803"/>
            <a:ext cx="253449" cy="1506361"/>
          </a:xfrm>
          <a:prstGeom prst="bentConnector2">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31" idx="3"/>
            <a:endCxn id="36" idx="1"/>
          </p:cNvCxnSpPr>
          <p:nvPr/>
        </p:nvCxnSpPr>
        <p:spPr>
          <a:xfrm>
            <a:off x="5191431" y="6010734"/>
            <a:ext cx="3952570" cy="46905"/>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70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1446550"/>
          </a:xfrm>
          <a:prstGeom prst="rect">
            <a:avLst/>
          </a:prstGeom>
          <a:noFill/>
        </p:spPr>
        <p:txBody>
          <a:bodyPr wrap="square" rtlCol="0">
            <a:spAutoFit/>
          </a:bodyPr>
          <a:lstStyle/>
          <a:p>
            <a:pPr algn="ctr"/>
            <a:r>
              <a:rPr lang="en-US" sz="8800" dirty="0">
                <a:solidFill>
                  <a:schemeClr val="bg1"/>
                </a:solidFill>
              </a:rPr>
              <a:t>Context</a:t>
            </a:r>
            <a:endParaRPr lang="en-US" dirty="0">
              <a:solidFill>
                <a:schemeClr val="bg1"/>
              </a:solidFill>
            </a:endParaRPr>
          </a:p>
        </p:txBody>
      </p:sp>
    </p:spTree>
    <p:extLst>
      <p:ext uri="{BB962C8B-B14F-4D97-AF65-F5344CB8AC3E}">
        <p14:creationId xmlns:p14="http://schemas.microsoft.com/office/powerpoint/2010/main" val="3041914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31"/>
          <p:cNvSpPr/>
          <p:nvPr/>
        </p:nvSpPr>
        <p:spPr>
          <a:xfrm>
            <a:off x="9143997" y="4341348"/>
            <a:ext cx="1966451" cy="1552125"/>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Summary indicator of reproducibility</a:t>
            </a:r>
          </a:p>
        </p:txBody>
      </p:sp>
      <p:sp>
        <p:nvSpPr>
          <p:cNvPr id="24" name="Flowchart: Internal Storage 23"/>
          <p:cNvSpPr/>
          <p:nvPr/>
        </p:nvSpPr>
        <p:spPr>
          <a:xfrm>
            <a:off x="786580" y="757085"/>
            <a:ext cx="1641987" cy="924232"/>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Request  for evaluation</a:t>
            </a:r>
          </a:p>
        </p:txBody>
      </p:sp>
      <p:sp>
        <p:nvSpPr>
          <p:cNvPr id="36" name="Flowchart: Document 35"/>
          <p:cNvSpPr/>
          <p:nvPr/>
        </p:nvSpPr>
        <p:spPr>
          <a:xfrm>
            <a:off x="9144000" y="3116184"/>
            <a:ext cx="1966451" cy="1547576"/>
          </a:xfrm>
          <a:prstGeom prst="flowChartDocumen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r>
              <a:rPr lang="en-US" dirty="0"/>
              <a:t>Report on</a:t>
            </a:r>
          </a:p>
          <a:p>
            <a:pPr algn="ctr"/>
            <a:r>
              <a:rPr lang="en-US" dirty="0"/>
              <a:t>potential reproducibility</a:t>
            </a:r>
          </a:p>
        </p:txBody>
      </p:sp>
      <p:cxnSp>
        <p:nvCxnSpPr>
          <p:cNvPr id="39" name="Straight Arrow Connector 38"/>
          <p:cNvCxnSpPr>
            <a:stCxn id="24" idx="3"/>
          </p:cNvCxnSpPr>
          <p:nvPr/>
        </p:nvCxnSpPr>
        <p:spPr>
          <a:xfrm flipV="1">
            <a:off x="2428567" y="1209040"/>
            <a:ext cx="793486" cy="1016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Flowchart: Process 1"/>
          <p:cNvSpPr/>
          <p:nvPr/>
        </p:nvSpPr>
        <p:spPr>
          <a:xfrm>
            <a:off x="3222053" y="571028"/>
            <a:ext cx="5130800" cy="3799840"/>
          </a:xfrm>
          <a:prstGeom prst="flowChartProces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3840480" y="856460"/>
            <a:ext cx="3893946" cy="3223098"/>
          </a:xfrm>
          <a:prstGeom prst="rect">
            <a:avLst/>
          </a:prstGeom>
        </p:spPr>
      </p:pic>
      <p:cxnSp>
        <p:nvCxnSpPr>
          <p:cNvPr id="59" name="Straight Arrow Connector 58"/>
          <p:cNvCxnSpPr/>
          <p:nvPr/>
        </p:nvCxnSpPr>
        <p:spPr>
          <a:xfrm>
            <a:off x="8432800" y="1209040"/>
            <a:ext cx="711201" cy="10162"/>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8432800" y="2668299"/>
            <a:ext cx="711201" cy="10162"/>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8432800" y="3715588"/>
            <a:ext cx="711201" cy="10162"/>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5" name="Flowchart: Document 34"/>
          <p:cNvSpPr/>
          <p:nvPr/>
        </p:nvSpPr>
        <p:spPr>
          <a:xfrm>
            <a:off x="9143998" y="2256329"/>
            <a:ext cx="1966451" cy="1309832"/>
          </a:xfrm>
          <a:prstGeom prst="flowChartDocumen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Report on</a:t>
            </a:r>
          </a:p>
          <a:p>
            <a:pPr algn="ctr"/>
            <a:r>
              <a:rPr lang="en-US" dirty="0"/>
              <a:t>computational reproducibility</a:t>
            </a:r>
          </a:p>
        </p:txBody>
      </p:sp>
      <p:sp>
        <p:nvSpPr>
          <p:cNvPr id="25" name="Flowchart: Document 24"/>
          <p:cNvSpPr/>
          <p:nvPr/>
        </p:nvSpPr>
        <p:spPr>
          <a:xfrm>
            <a:off x="9143998" y="1297238"/>
            <a:ext cx="1966451" cy="1221634"/>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 on</a:t>
            </a:r>
          </a:p>
          <a:p>
            <a:pPr algn="ctr"/>
            <a:r>
              <a:rPr lang="en-US" dirty="0"/>
              <a:t>provenance and data citations</a:t>
            </a:r>
          </a:p>
        </p:txBody>
      </p:sp>
    </p:spTree>
    <p:extLst>
      <p:ext uri="{BB962C8B-B14F-4D97-AF65-F5344CB8AC3E}">
        <p14:creationId xmlns:p14="http://schemas.microsoft.com/office/powerpoint/2010/main" val="132259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Also work with 3</a:t>
            </a:r>
            <a:r>
              <a:rPr lang="en-US" baseline="30000" dirty="0"/>
              <a:t>rd</a:t>
            </a:r>
            <a:r>
              <a:rPr lang="en-US" dirty="0"/>
              <a:t> parties</a:t>
            </a:r>
          </a:p>
        </p:txBody>
      </p:sp>
      <p:sp>
        <p:nvSpPr>
          <p:cNvPr id="5" name="Content Placeholder 4"/>
          <p:cNvSpPr>
            <a:spLocks noGrp="1"/>
          </p:cNvSpPr>
          <p:nvPr>
            <p:ph sz="half" idx="1"/>
          </p:nvPr>
        </p:nvSpPr>
        <p:spPr/>
        <p:txBody>
          <a:bodyPr/>
          <a:lstStyle/>
          <a:p>
            <a:r>
              <a:rPr lang="en-US" dirty="0" err="1"/>
              <a:t>cascad</a:t>
            </a:r>
            <a:r>
              <a:rPr lang="en-US" dirty="0"/>
              <a:t> – Using confidential data!</a:t>
            </a:r>
          </a:p>
          <a:p>
            <a:pPr lvl="1"/>
            <a:r>
              <a:rPr lang="en-US" dirty="0"/>
              <a:t>DADS</a:t>
            </a:r>
          </a:p>
          <a:p>
            <a:pPr lvl="1"/>
            <a:r>
              <a:rPr lang="en-US" dirty="0"/>
              <a:t>French customs data</a:t>
            </a:r>
          </a:p>
          <a:p>
            <a:r>
              <a:rPr lang="en-US" dirty="0"/>
              <a:t>CISER (R-Squared)</a:t>
            </a:r>
          </a:p>
          <a:p>
            <a:r>
              <a:rPr lang="en-US" dirty="0"/>
              <a:t>Various contributors with access to confidential data</a:t>
            </a:r>
          </a:p>
          <a:p>
            <a:pPr lvl="1"/>
            <a:r>
              <a:rPr lang="en-US" dirty="0"/>
              <a:t>Authors</a:t>
            </a:r>
          </a:p>
          <a:p>
            <a:pPr lvl="1"/>
            <a:r>
              <a:rPr lang="en-US" dirty="0"/>
              <a:t>Their institutions </a:t>
            </a:r>
          </a:p>
          <a:p>
            <a:pPr lvl="1"/>
            <a:r>
              <a:rPr lang="en-US" dirty="0"/>
              <a:t>Network of known groups with access (less frequent)</a:t>
            </a:r>
          </a:p>
        </p:txBody>
      </p:sp>
      <p:pic>
        <p:nvPicPr>
          <p:cNvPr id="7" name="Content Placeholder 6"/>
          <p:cNvPicPr>
            <a:picLocks noGrp="1" noChangeAspect="1"/>
          </p:cNvPicPr>
          <p:nvPr>
            <p:ph sz="half" idx="2"/>
          </p:nvPr>
        </p:nvPicPr>
        <p:blipFill>
          <a:blip r:embed="rId2"/>
          <a:stretch>
            <a:fillRect/>
          </a:stretch>
        </p:blipFill>
        <p:spPr>
          <a:xfrm>
            <a:off x="7097731" y="1387155"/>
            <a:ext cx="3230336" cy="2293842"/>
          </a:xfrm>
          <a:prstGeom prst="rect">
            <a:avLst/>
          </a:prstGeom>
          <a:effectLst>
            <a:outerShdw blurRad="50800" dist="127000" dir="2700000" algn="tl" rotWithShape="0">
              <a:prstClr val="black">
                <a:alpha val="40000"/>
              </a:prstClr>
            </a:outerShdw>
          </a:effectLst>
        </p:spPr>
      </p:pic>
      <p:grpSp>
        <p:nvGrpSpPr>
          <p:cNvPr id="11" name="Group 10"/>
          <p:cNvGrpSpPr/>
          <p:nvPr/>
        </p:nvGrpSpPr>
        <p:grpSpPr>
          <a:xfrm>
            <a:off x="5985348" y="4008267"/>
            <a:ext cx="3697741" cy="1855372"/>
            <a:chOff x="5985348" y="4008267"/>
            <a:chExt cx="3697741" cy="1855372"/>
          </a:xfrm>
          <a:effectLst>
            <a:outerShdw blurRad="50800" dist="127000" dir="2700000" algn="tl" rotWithShape="0">
              <a:prstClr val="black">
                <a:alpha val="40000"/>
              </a:prstClr>
            </a:outerShdw>
          </a:effectLst>
        </p:grpSpPr>
        <p:pic>
          <p:nvPicPr>
            <p:cNvPr id="8" name="Picture 7"/>
            <p:cNvPicPr>
              <a:picLocks noChangeAspect="1"/>
            </p:cNvPicPr>
            <p:nvPr/>
          </p:nvPicPr>
          <p:blipFill>
            <a:blip r:embed="rId3"/>
            <a:stretch>
              <a:fillRect/>
            </a:stretch>
          </p:blipFill>
          <p:spPr>
            <a:xfrm>
              <a:off x="5985348" y="4008267"/>
              <a:ext cx="3697741" cy="654261"/>
            </a:xfrm>
            <a:prstGeom prst="rect">
              <a:avLst/>
            </a:prstGeom>
          </p:spPr>
        </p:pic>
        <p:pic>
          <p:nvPicPr>
            <p:cNvPr id="9" name="Picture 8"/>
            <p:cNvPicPr>
              <a:picLocks noChangeAspect="1"/>
            </p:cNvPicPr>
            <p:nvPr/>
          </p:nvPicPr>
          <p:blipFill>
            <a:blip r:embed="rId4"/>
            <a:stretch>
              <a:fillRect/>
            </a:stretch>
          </p:blipFill>
          <p:spPr>
            <a:xfrm>
              <a:off x="6019800" y="5109482"/>
              <a:ext cx="3101642" cy="754157"/>
            </a:xfrm>
            <a:prstGeom prst="rect">
              <a:avLst/>
            </a:prstGeom>
          </p:spPr>
        </p:pic>
        <p:pic>
          <p:nvPicPr>
            <p:cNvPr id="10" name="Picture 9"/>
            <p:cNvPicPr>
              <a:picLocks noChangeAspect="1"/>
            </p:cNvPicPr>
            <p:nvPr/>
          </p:nvPicPr>
          <p:blipFill>
            <a:blip r:embed="rId5"/>
            <a:stretch>
              <a:fillRect/>
            </a:stretch>
          </p:blipFill>
          <p:spPr>
            <a:xfrm>
              <a:off x="6019800" y="4599748"/>
              <a:ext cx="1752600" cy="509734"/>
            </a:xfrm>
            <a:prstGeom prst="rect">
              <a:avLst/>
            </a:prstGeom>
          </p:spPr>
        </p:pic>
      </p:grpSp>
    </p:spTree>
    <p:extLst>
      <p:ext uri="{BB962C8B-B14F-4D97-AF65-F5344CB8AC3E}">
        <p14:creationId xmlns:p14="http://schemas.microsoft.com/office/powerpoint/2010/main" val="884284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Also work with 3</a:t>
            </a:r>
            <a:r>
              <a:rPr lang="en-US" baseline="30000" dirty="0"/>
              <a:t>rd</a:t>
            </a:r>
            <a:r>
              <a:rPr lang="en-US" dirty="0"/>
              <a:t> parties</a:t>
            </a:r>
          </a:p>
        </p:txBody>
      </p:sp>
      <p:sp>
        <p:nvSpPr>
          <p:cNvPr id="5" name="Content Placeholder 4"/>
          <p:cNvSpPr>
            <a:spLocks noGrp="1"/>
          </p:cNvSpPr>
          <p:nvPr>
            <p:ph sz="half" idx="1"/>
          </p:nvPr>
        </p:nvSpPr>
        <p:spPr/>
        <p:txBody>
          <a:bodyPr>
            <a:normAutofit lnSpcReduction="10000"/>
          </a:bodyPr>
          <a:lstStyle/>
          <a:p>
            <a:r>
              <a:rPr lang="en-US" dirty="0" err="1"/>
              <a:t>cascad</a:t>
            </a:r>
            <a:r>
              <a:rPr lang="en-US" dirty="0"/>
              <a:t> – Using confidential data!</a:t>
            </a:r>
          </a:p>
          <a:p>
            <a:pPr lvl="1"/>
            <a:r>
              <a:rPr lang="en-US" dirty="0"/>
              <a:t>DADS</a:t>
            </a:r>
          </a:p>
          <a:p>
            <a:pPr lvl="1"/>
            <a:r>
              <a:rPr lang="en-US" dirty="0"/>
              <a:t>French customs data</a:t>
            </a:r>
          </a:p>
          <a:p>
            <a:r>
              <a:rPr lang="en-US" dirty="0"/>
              <a:t>CISER (R-Squared)</a:t>
            </a:r>
          </a:p>
          <a:p>
            <a:r>
              <a:rPr lang="en-US" dirty="0"/>
              <a:t>Various contributors with access to confidential data</a:t>
            </a:r>
          </a:p>
          <a:p>
            <a:pPr lvl="1"/>
            <a:r>
              <a:rPr lang="en-US" dirty="0"/>
              <a:t>Authors</a:t>
            </a:r>
          </a:p>
          <a:p>
            <a:pPr lvl="1"/>
            <a:r>
              <a:rPr lang="en-US" dirty="0"/>
              <a:t>Their institutions </a:t>
            </a:r>
          </a:p>
          <a:p>
            <a:pPr lvl="1"/>
            <a:r>
              <a:rPr lang="en-US" dirty="0"/>
              <a:t>Network of known groups with access (less frequent)</a:t>
            </a:r>
          </a:p>
        </p:txBody>
      </p:sp>
      <p:sp>
        <p:nvSpPr>
          <p:cNvPr id="3" name="Content Placeholder 2"/>
          <p:cNvSpPr>
            <a:spLocks noGrp="1"/>
          </p:cNvSpPr>
          <p:nvPr>
            <p:ph sz="half" idx="2"/>
          </p:nvPr>
        </p:nvSpPr>
        <p:spPr/>
        <p:txBody>
          <a:bodyPr>
            <a:normAutofit lnSpcReduction="10000"/>
          </a:bodyPr>
          <a:lstStyle/>
          <a:p>
            <a:pPr marL="0" indent="0">
              <a:buNone/>
            </a:pPr>
            <a:r>
              <a:rPr lang="en-US" dirty="0"/>
              <a:t>Some examples:</a:t>
            </a:r>
          </a:p>
          <a:p>
            <a:r>
              <a:rPr lang="en-US" dirty="0"/>
              <a:t>IFAU (Swedish data)</a:t>
            </a:r>
          </a:p>
          <a:p>
            <a:r>
              <a:rPr lang="en-US" dirty="0"/>
              <a:t>Fed Board (proprietary data)</a:t>
            </a:r>
          </a:p>
          <a:p>
            <a:r>
              <a:rPr lang="en-US" dirty="0"/>
              <a:t>Upjohn Institute (US admin data)</a:t>
            </a:r>
          </a:p>
          <a:p>
            <a:r>
              <a:rPr lang="en-US" dirty="0"/>
              <a:t>JCT (US tax data)</a:t>
            </a:r>
          </a:p>
          <a:p>
            <a:r>
              <a:rPr lang="en-US" dirty="0"/>
              <a:t>Banco do </a:t>
            </a:r>
            <a:r>
              <a:rPr lang="en-US" dirty="0" err="1"/>
              <a:t>Portual</a:t>
            </a:r>
            <a:r>
              <a:rPr lang="en-US" dirty="0"/>
              <a:t> (LEED)</a:t>
            </a:r>
          </a:p>
          <a:p>
            <a:r>
              <a:rPr lang="en-US" dirty="0"/>
              <a:t>IAB (German data)</a:t>
            </a:r>
          </a:p>
          <a:p>
            <a:r>
              <a:rPr lang="en-US" i="1" dirty="0"/>
              <a:t>Graduate students </a:t>
            </a:r>
            <a:r>
              <a:rPr lang="en-US" dirty="0"/>
              <a:t>at Wharton, Chicago, Yale, Wisconsin, Cornell</a:t>
            </a:r>
          </a:p>
          <a:p>
            <a:endParaRPr lang="en-US" dirty="0"/>
          </a:p>
          <a:p>
            <a:endParaRPr lang="en-US" dirty="0"/>
          </a:p>
        </p:txBody>
      </p:sp>
      <p:sp>
        <p:nvSpPr>
          <p:cNvPr id="4" name="Rectangle 3">
            <a:extLst>
              <a:ext uri="{FF2B5EF4-FFF2-40B4-BE49-F238E27FC236}">
                <a16:creationId xmlns:a16="http://schemas.microsoft.com/office/drawing/2014/main" id="{35CED2BA-0F7C-4DC7-898F-0C2D3B2A50E0}"/>
              </a:ext>
            </a:extLst>
          </p:cNvPr>
          <p:cNvSpPr/>
          <p:nvPr/>
        </p:nvSpPr>
        <p:spPr>
          <a:xfrm>
            <a:off x="6096000" y="4516821"/>
            <a:ext cx="3394841" cy="614855"/>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8BEAD69-3B12-41D0-983B-D9E21514506D}"/>
              </a:ext>
            </a:extLst>
          </p:cNvPr>
          <p:cNvSpPr/>
          <p:nvPr/>
        </p:nvSpPr>
        <p:spPr>
          <a:xfrm>
            <a:off x="6096000" y="2172741"/>
            <a:ext cx="3394841" cy="614855"/>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59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54603" y="674400"/>
            <a:ext cx="9282793" cy="4154984"/>
          </a:xfrm>
          <a:prstGeom prst="rect">
            <a:avLst/>
          </a:prstGeom>
          <a:noFill/>
        </p:spPr>
        <p:txBody>
          <a:bodyPr wrap="square" rtlCol="0">
            <a:spAutoFit/>
          </a:bodyPr>
          <a:lstStyle/>
          <a:p>
            <a:pPr algn="ctr"/>
            <a:r>
              <a:rPr lang="en-US" sz="8800" dirty="0">
                <a:solidFill>
                  <a:schemeClr val="bg1"/>
                </a:solidFill>
              </a:rPr>
              <a:t>Challenge:</a:t>
            </a:r>
            <a:br>
              <a:rPr lang="en-US" sz="8800" dirty="0">
                <a:solidFill>
                  <a:schemeClr val="bg1"/>
                </a:solidFill>
              </a:rPr>
            </a:br>
            <a:r>
              <a:rPr lang="en-US" sz="8800" dirty="0">
                <a:solidFill>
                  <a:schemeClr val="bg1"/>
                </a:solidFill>
              </a:rPr>
              <a:t>Where’s the</a:t>
            </a:r>
          </a:p>
          <a:p>
            <a:pPr algn="ctr"/>
            <a:r>
              <a:rPr lang="en-US" sz="8800" dirty="0">
                <a:solidFill>
                  <a:schemeClr val="bg1"/>
                </a:solidFill>
              </a:rPr>
              <a:t>Data?</a:t>
            </a:r>
            <a:endParaRPr lang="en-US" sz="1400" dirty="0">
              <a:solidFill>
                <a:schemeClr val="bg1"/>
              </a:solidFill>
            </a:endParaRPr>
          </a:p>
        </p:txBody>
      </p:sp>
    </p:spTree>
    <p:extLst>
      <p:ext uri="{BB962C8B-B14F-4D97-AF65-F5344CB8AC3E}">
        <p14:creationId xmlns:p14="http://schemas.microsoft.com/office/powerpoint/2010/main" val="3781569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the reproducibility check?</a:t>
            </a:r>
          </a:p>
        </p:txBody>
      </p:sp>
      <p:sp>
        <p:nvSpPr>
          <p:cNvPr id="2" name="Content Placeholder 1"/>
          <p:cNvSpPr>
            <a:spLocks noGrp="1"/>
          </p:cNvSpPr>
          <p:nvPr>
            <p:ph sz="half" idx="2"/>
          </p:nvPr>
        </p:nvSpPr>
        <p:spPr/>
        <p:txBody>
          <a:bodyPr>
            <a:normAutofit fontScale="92500" lnSpcReduction="10000"/>
          </a:bodyPr>
          <a:lstStyle/>
          <a:p>
            <a:pPr marL="0" indent="0">
              <a:buNone/>
            </a:pPr>
            <a:r>
              <a:rPr lang="en-US" dirty="0"/>
              <a:t>INSTRUCTIONS: When data are present, run checks:</a:t>
            </a:r>
          </a:p>
          <a:p>
            <a:r>
              <a:rPr lang="en-US" sz="3200" b="1" dirty="0"/>
              <a:t>Can data be read </a:t>
            </a:r>
            <a:r>
              <a:rPr lang="en-US" dirty="0"/>
              <a:t>(using software indicated by author)?</a:t>
            </a:r>
          </a:p>
          <a:p>
            <a:r>
              <a:rPr lang="en-US" dirty="0"/>
              <a:t>Is data in </a:t>
            </a:r>
            <a:r>
              <a:rPr lang="en-US" sz="3200" b="1" dirty="0"/>
              <a:t>archive-ready formats </a:t>
            </a:r>
            <a:r>
              <a:rPr lang="en-US" dirty="0"/>
              <a:t>(CSV, TXT) or in custom formats (DTA, SAS7BDAT, </a:t>
            </a:r>
            <a:r>
              <a:rPr lang="en-US" dirty="0" err="1"/>
              <a:t>Rdata</a:t>
            </a:r>
            <a:r>
              <a:rPr lang="en-US" dirty="0"/>
              <a:t>)? </a:t>
            </a:r>
          </a:p>
          <a:p>
            <a:r>
              <a:rPr lang="en-US" dirty="0"/>
              <a:t>Does the dataset </a:t>
            </a:r>
            <a:r>
              <a:rPr lang="en-US" sz="3400" b="1" dirty="0"/>
              <a:t>have variable labels?</a:t>
            </a:r>
            <a:endParaRPr lang="en-US" dirty="0"/>
          </a:p>
          <a:p>
            <a:r>
              <a:rPr lang="en-US" dirty="0"/>
              <a:t>Run </a:t>
            </a:r>
            <a:r>
              <a:rPr lang="en-US" b="1" dirty="0"/>
              <a:t>check for PII</a:t>
            </a:r>
            <a:r>
              <a:rPr lang="en-US" dirty="0"/>
              <a:t>. Apply judgement.</a:t>
            </a:r>
          </a:p>
          <a:p>
            <a:endParaRPr lang="en-US" dirty="0"/>
          </a:p>
          <a:p>
            <a:endParaRPr lang="en-US" dirty="0"/>
          </a:p>
        </p:txBody>
      </p:sp>
      <p:sp>
        <p:nvSpPr>
          <p:cNvPr id="3" name="Content Placeholder 2"/>
          <p:cNvSpPr>
            <a:spLocks noGrp="1"/>
          </p:cNvSpPr>
          <p:nvPr>
            <p:ph sz="half" idx="1"/>
          </p:nvPr>
        </p:nvSpPr>
        <p:spPr/>
        <p:txBody>
          <a:bodyPr>
            <a:normAutofit fontScale="92500" lnSpcReduction="10000"/>
          </a:bodyPr>
          <a:lstStyle/>
          <a:p>
            <a:r>
              <a:rPr lang="en-US" b="1" dirty="0"/>
              <a:t>Data checks</a:t>
            </a:r>
          </a:p>
          <a:p>
            <a:r>
              <a:rPr lang="en-US" dirty="0"/>
              <a:t>Code description</a:t>
            </a:r>
          </a:p>
          <a:p>
            <a:r>
              <a:rPr lang="en-US" dirty="0"/>
              <a:t>Requirements</a:t>
            </a:r>
          </a:p>
          <a:p>
            <a:pPr lvl="1"/>
            <a:r>
              <a:rPr lang="en-US" dirty="0"/>
              <a:t>As stated by author</a:t>
            </a:r>
          </a:p>
          <a:p>
            <a:pPr lvl="1"/>
            <a:r>
              <a:rPr lang="en-US" dirty="0"/>
              <a:t>As encountered by replicator</a:t>
            </a:r>
          </a:p>
          <a:p>
            <a:r>
              <a:rPr lang="en-US" dirty="0"/>
              <a:t>Verbose description of steps to replicate</a:t>
            </a:r>
          </a:p>
          <a:p>
            <a:r>
              <a:rPr lang="en-US" dirty="0"/>
              <a:t>Findings</a:t>
            </a:r>
          </a:p>
          <a:p>
            <a:pPr lvl="1"/>
            <a:r>
              <a:rPr lang="en-US" dirty="0"/>
              <a:t>Compare tables</a:t>
            </a:r>
          </a:p>
          <a:p>
            <a:pPr lvl="1"/>
            <a:r>
              <a:rPr lang="en-US" dirty="0"/>
              <a:t>Compare figures</a:t>
            </a:r>
          </a:p>
          <a:p>
            <a:pPr lvl="1"/>
            <a:r>
              <a:rPr lang="en-US" dirty="0"/>
              <a:t>Compare in-text numbers</a:t>
            </a:r>
          </a:p>
          <a:p>
            <a:endParaRPr lang="en-US" dirty="0"/>
          </a:p>
        </p:txBody>
      </p:sp>
      <p:sp>
        <p:nvSpPr>
          <p:cNvPr id="6" name="Rectangle 5"/>
          <p:cNvSpPr/>
          <p:nvPr/>
        </p:nvSpPr>
        <p:spPr>
          <a:xfrm>
            <a:off x="838200" y="1765979"/>
            <a:ext cx="2972963" cy="473638"/>
          </a:xfrm>
          <a:prstGeom prst="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8130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Current efforts at the AEA</a:t>
            </a:r>
          </a:p>
        </p:txBody>
      </p:sp>
      <p:sp>
        <p:nvSpPr>
          <p:cNvPr id="5" name="Content Placeholder 4"/>
          <p:cNvSpPr>
            <a:spLocks noGrp="1"/>
          </p:cNvSpPr>
          <p:nvPr>
            <p:ph idx="1"/>
          </p:nvPr>
        </p:nvSpPr>
        <p:spPr/>
        <p:txBody>
          <a:bodyPr>
            <a:normAutofit lnSpcReduction="1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
        <p:nvSpPr>
          <p:cNvPr id="2" name="Rectangle 1"/>
          <p:cNvSpPr/>
          <p:nvPr/>
        </p:nvSpPr>
        <p:spPr>
          <a:xfrm>
            <a:off x="838200" y="4291846"/>
            <a:ext cx="9601940" cy="175384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951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8A560-151C-4077-A1FB-848EAB412FC7}"/>
              </a:ext>
            </a:extLst>
          </p:cNvPr>
          <p:cNvSpPr>
            <a:spLocks noGrp="1"/>
          </p:cNvSpPr>
          <p:nvPr>
            <p:ph type="title"/>
          </p:nvPr>
        </p:nvSpPr>
        <p:spPr/>
        <p:txBody>
          <a:bodyPr/>
          <a:lstStyle/>
          <a:p>
            <a:r>
              <a:rPr lang="en-US" dirty="0"/>
              <a:t>Three pieces</a:t>
            </a:r>
          </a:p>
        </p:txBody>
      </p:sp>
      <p:sp>
        <p:nvSpPr>
          <p:cNvPr id="5" name="Oval 4">
            <a:extLst>
              <a:ext uri="{FF2B5EF4-FFF2-40B4-BE49-F238E27FC236}">
                <a16:creationId xmlns:a16="http://schemas.microsoft.com/office/drawing/2014/main" id="{5A612369-284B-4CAA-A581-24EA9502B8A4}"/>
              </a:ext>
            </a:extLst>
          </p:cNvPr>
          <p:cNvSpPr/>
          <p:nvPr/>
        </p:nvSpPr>
        <p:spPr>
          <a:xfrm>
            <a:off x="735459" y="2481995"/>
            <a:ext cx="3281737" cy="273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did the author get the data?</a:t>
            </a:r>
          </a:p>
        </p:txBody>
      </p:sp>
      <p:sp>
        <p:nvSpPr>
          <p:cNvPr id="7" name="Oval 6">
            <a:extLst>
              <a:ext uri="{FF2B5EF4-FFF2-40B4-BE49-F238E27FC236}">
                <a16:creationId xmlns:a16="http://schemas.microsoft.com/office/drawing/2014/main" id="{60C179E8-7269-4B11-8E83-9E1F318D778F}"/>
              </a:ext>
            </a:extLst>
          </p:cNvPr>
          <p:cNvSpPr/>
          <p:nvPr/>
        </p:nvSpPr>
        <p:spPr>
          <a:xfrm>
            <a:off x="4455131" y="2481994"/>
            <a:ext cx="3281737" cy="273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can others get the same data?</a:t>
            </a:r>
          </a:p>
        </p:txBody>
      </p:sp>
      <p:sp>
        <p:nvSpPr>
          <p:cNvPr id="8" name="Oval 7">
            <a:extLst>
              <a:ext uri="{FF2B5EF4-FFF2-40B4-BE49-F238E27FC236}">
                <a16:creationId xmlns:a16="http://schemas.microsoft.com/office/drawing/2014/main" id="{5E6DB632-C11E-4432-AAE7-0C06EBE8197C}"/>
              </a:ext>
            </a:extLst>
          </p:cNvPr>
          <p:cNvSpPr/>
          <p:nvPr/>
        </p:nvSpPr>
        <p:spPr>
          <a:xfrm>
            <a:off x="8056823" y="2481994"/>
            <a:ext cx="3281737" cy="273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does the value-added data go?</a:t>
            </a:r>
          </a:p>
        </p:txBody>
      </p:sp>
    </p:spTree>
    <p:extLst>
      <p:ext uri="{BB962C8B-B14F-4D97-AF65-F5344CB8AC3E}">
        <p14:creationId xmlns:p14="http://schemas.microsoft.com/office/powerpoint/2010/main" val="2306682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8A560-151C-4077-A1FB-848EAB412FC7}"/>
              </a:ext>
            </a:extLst>
          </p:cNvPr>
          <p:cNvSpPr>
            <a:spLocks noGrp="1"/>
          </p:cNvSpPr>
          <p:nvPr>
            <p:ph type="title"/>
          </p:nvPr>
        </p:nvSpPr>
        <p:spPr/>
        <p:txBody>
          <a:bodyPr/>
          <a:lstStyle/>
          <a:p>
            <a:r>
              <a:rPr lang="en-US" dirty="0"/>
              <a:t>Three pieces</a:t>
            </a:r>
          </a:p>
        </p:txBody>
      </p:sp>
      <p:sp>
        <p:nvSpPr>
          <p:cNvPr id="5" name="Oval 4">
            <a:extLst>
              <a:ext uri="{FF2B5EF4-FFF2-40B4-BE49-F238E27FC236}">
                <a16:creationId xmlns:a16="http://schemas.microsoft.com/office/drawing/2014/main" id="{5A612369-284B-4CAA-A581-24EA9502B8A4}"/>
              </a:ext>
            </a:extLst>
          </p:cNvPr>
          <p:cNvSpPr/>
          <p:nvPr/>
        </p:nvSpPr>
        <p:spPr>
          <a:xfrm>
            <a:off x="735459" y="2481995"/>
            <a:ext cx="3281737" cy="273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did the author get the data?</a:t>
            </a:r>
          </a:p>
        </p:txBody>
      </p:sp>
      <p:sp>
        <p:nvSpPr>
          <p:cNvPr id="7" name="Oval 6">
            <a:extLst>
              <a:ext uri="{FF2B5EF4-FFF2-40B4-BE49-F238E27FC236}">
                <a16:creationId xmlns:a16="http://schemas.microsoft.com/office/drawing/2014/main" id="{60C179E8-7269-4B11-8E83-9E1F318D778F}"/>
              </a:ext>
            </a:extLst>
          </p:cNvPr>
          <p:cNvSpPr/>
          <p:nvPr/>
        </p:nvSpPr>
        <p:spPr>
          <a:xfrm>
            <a:off x="4455131" y="2481994"/>
            <a:ext cx="3281737" cy="273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can others get the same data?</a:t>
            </a:r>
          </a:p>
        </p:txBody>
      </p:sp>
    </p:spTree>
    <p:extLst>
      <p:ext uri="{BB962C8B-B14F-4D97-AF65-F5344CB8AC3E}">
        <p14:creationId xmlns:p14="http://schemas.microsoft.com/office/powerpoint/2010/main" val="2522364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54603" y="674400"/>
            <a:ext cx="9282793" cy="5509200"/>
          </a:xfrm>
          <a:prstGeom prst="rect">
            <a:avLst/>
          </a:prstGeom>
          <a:noFill/>
        </p:spPr>
        <p:txBody>
          <a:bodyPr wrap="square" rtlCol="0">
            <a:spAutoFit/>
          </a:bodyPr>
          <a:lstStyle/>
          <a:p>
            <a:pPr algn="ctr"/>
            <a:r>
              <a:rPr lang="en-US" sz="8800" dirty="0">
                <a:solidFill>
                  <a:schemeClr val="bg1"/>
                </a:solidFill>
              </a:rPr>
              <a:t>Challenge:</a:t>
            </a:r>
            <a:br>
              <a:rPr lang="en-US" sz="8800" dirty="0">
                <a:solidFill>
                  <a:schemeClr val="bg1"/>
                </a:solidFill>
              </a:rPr>
            </a:br>
            <a:r>
              <a:rPr lang="en-US" sz="8800" dirty="0">
                <a:solidFill>
                  <a:schemeClr val="bg1"/>
                </a:solidFill>
              </a:rPr>
              <a:t>Authors are bad</a:t>
            </a:r>
            <a:br>
              <a:rPr lang="en-US" sz="8800" dirty="0">
                <a:solidFill>
                  <a:schemeClr val="bg1"/>
                </a:solidFill>
              </a:rPr>
            </a:br>
            <a:r>
              <a:rPr lang="en-US" sz="8800" dirty="0">
                <a:solidFill>
                  <a:schemeClr val="bg1"/>
                </a:solidFill>
              </a:rPr>
              <a:t>at documenting</a:t>
            </a:r>
            <a:br>
              <a:rPr lang="en-US" sz="8800" dirty="0">
                <a:solidFill>
                  <a:schemeClr val="bg1"/>
                </a:solidFill>
              </a:rPr>
            </a:br>
            <a:r>
              <a:rPr lang="en-US" sz="8800" dirty="0">
                <a:solidFill>
                  <a:schemeClr val="bg1"/>
                </a:solidFill>
              </a:rPr>
              <a:t>provenance</a:t>
            </a:r>
            <a:endParaRPr lang="en-US" sz="1400" dirty="0">
              <a:solidFill>
                <a:schemeClr val="bg1"/>
              </a:solidFill>
            </a:endParaRPr>
          </a:p>
        </p:txBody>
      </p:sp>
    </p:spTree>
    <p:extLst>
      <p:ext uri="{BB962C8B-B14F-4D97-AF65-F5344CB8AC3E}">
        <p14:creationId xmlns:p14="http://schemas.microsoft.com/office/powerpoint/2010/main" val="281610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Starts with Data Citations</a:t>
            </a:r>
          </a:p>
        </p:txBody>
      </p:sp>
      <p:sp>
        <p:nvSpPr>
          <p:cNvPr id="3" name="Content Placeholder 2"/>
          <p:cNvSpPr>
            <a:spLocks noGrp="1"/>
          </p:cNvSpPr>
          <p:nvPr>
            <p:ph idx="1"/>
          </p:nvPr>
        </p:nvSpPr>
        <p:spPr/>
        <p:txBody>
          <a:bodyPr/>
          <a:lstStyle/>
          <a:p>
            <a:r>
              <a:rPr lang="en-US" dirty="0"/>
              <a:t>Data Citation Principles</a:t>
            </a:r>
          </a:p>
          <a:p>
            <a:r>
              <a:rPr lang="en-US" dirty="0"/>
              <a:t>Image of a standard data citation</a:t>
            </a:r>
          </a:p>
        </p:txBody>
      </p:sp>
      <p:pic>
        <p:nvPicPr>
          <p:cNvPr id="5" name="Picture 4"/>
          <p:cNvPicPr>
            <a:picLocks noChangeAspect="1"/>
          </p:cNvPicPr>
          <p:nvPr/>
        </p:nvPicPr>
        <p:blipFill>
          <a:blip r:embed="rId2"/>
          <a:stretch>
            <a:fillRect/>
          </a:stretch>
        </p:blipFill>
        <p:spPr>
          <a:xfrm>
            <a:off x="1468060" y="456045"/>
            <a:ext cx="5810549" cy="678214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7247" y="2201142"/>
            <a:ext cx="1591056" cy="1048512"/>
          </a:xfrm>
          <a:prstGeom prst="rect">
            <a:avLst/>
          </a:prstGeom>
        </p:spPr>
      </p:pic>
      <p:sp>
        <p:nvSpPr>
          <p:cNvPr id="7" name="TextBox 6"/>
          <p:cNvSpPr txBox="1"/>
          <p:nvPr/>
        </p:nvSpPr>
        <p:spPr>
          <a:xfrm>
            <a:off x="8088508" y="5971629"/>
            <a:ext cx="3902529" cy="769441"/>
          </a:xfrm>
          <a:prstGeom prst="rect">
            <a:avLst/>
          </a:prstGeom>
          <a:noFill/>
        </p:spPr>
        <p:txBody>
          <a:bodyPr wrap="square" rtlCol="0">
            <a:spAutoFit/>
          </a:bodyPr>
          <a:lstStyle/>
          <a:p>
            <a:r>
              <a:rPr lang="en-US" sz="1100" dirty="0">
                <a:solidFill>
                  <a:schemeClr val="bg2">
                    <a:lumMod val="75000"/>
                  </a:schemeClr>
                </a:solidFill>
              </a:rPr>
              <a:t>Data Citation Synthesis Group: Joint Declaration of Data Citation Principles. </a:t>
            </a:r>
            <a:r>
              <a:rPr lang="en-US" sz="1100" dirty="0" err="1">
                <a:solidFill>
                  <a:schemeClr val="bg2">
                    <a:lumMod val="75000"/>
                  </a:schemeClr>
                </a:solidFill>
              </a:rPr>
              <a:t>Martone</a:t>
            </a:r>
            <a:r>
              <a:rPr lang="en-US" sz="1100" dirty="0">
                <a:solidFill>
                  <a:schemeClr val="bg2">
                    <a:lumMod val="75000"/>
                  </a:schemeClr>
                </a:solidFill>
              </a:rPr>
              <a:t> M. (ed.) San Diego CA: FORCE11; 2014 [</a:t>
            </a:r>
            <a:r>
              <a:rPr lang="en-US" sz="1100" dirty="0">
                <a:solidFill>
                  <a:schemeClr val="bg2">
                    <a:lumMod val="75000"/>
                  </a:schemeClr>
                </a:solidFill>
                <a:hlinkClick r:id="rId4"/>
              </a:rPr>
              <a:t>https://www.force11.org/group/joint-declaration-data-citation-principles-final</a:t>
            </a:r>
            <a:r>
              <a:rPr lang="en-US" sz="1100" dirty="0">
                <a:solidFill>
                  <a:schemeClr val="bg2">
                    <a:lumMod val="75000"/>
                  </a:schemeClr>
                </a:solidFill>
              </a:rPr>
              <a:t>].</a:t>
            </a:r>
          </a:p>
        </p:txBody>
      </p:sp>
    </p:spTree>
    <p:extLst>
      <p:ext uri="{BB962C8B-B14F-4D97-AF65-F5344CB8AC3E}">
        <p14:creationId xmlns:p14="http://schemas.microsoft.com/office/powerpoint/2010/main" val="1620498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369332"/>
          </a:xfrm>
          <a:prstGeom prst="rect">
            <a:avLst/>
          </a:prstGeom>
          <a:noFill/>
        </p:spPr>
        <p:txBody>
          <a:bodyPr wrap="square" rtlCol="0">
            <a:spAutoFit/>
          </a:bodyPr>
          <a:lstStyle/>
          <a:p>
            <a:pPr algn="ctr"/>
            <a:endParaRPr lang="en-US" dirty="0">
              <a:solidFill>
                <a:schemeClr val="bg1"/>
              </a:solidFill>
            </a:endParaRPr>
          </a:p>
        </p:txBody>
      </p:sp>
      <p:pic>
        <p:nvPicPr>
          <p:cNvPr id="3" name="Picture 2"/>
          <p:cNvPicPr>
            <a:picLocks noChangeAspect="1"/>
          </p:cNvPicPr>
          <p:nvPr/>
        </p:nvPicPr>
        <p:blipFill>
          <a:blip r:embed="rId2"/>
          <a:stretch>
            <a:fillRect/>
          </a:stretch>
        </p:blipFill>
        <p:spPr>
          <a:xfrm>
            <a:off x="3679322" y="338816"/>
            <a:ext cx="4552950" cy="1809750"/>
          </a:xfrm>
          <a:prstGeom prst="rect">
            <a:avLst/>
          </a:prstGeom>
        </p:spPr>
      </p:pic>
      <p:pic>
        <p:nvPicPr>
          <p:cNvPr id="6" name="Picture 5"/>
          <p:cNvPicPr>
            <a:picLocks noChangeAspect="1"/>
          </p:cNvPicPr>
          <p:nvPr/>
        </p:nvPicPr>
        <p:blipFill>
          <a:blip r:embed="rId3"/>
          <a:stretch>
            <a:fillRect/>
          </a:stretch>
        </p:blipFill>
        <p:spPr>
          <a:xfrm>
            <a:off x="4147816" y="2344976"/>
            <a:ext cx="3615963" cy="4120203"/>
          </a:xfrm>
          <a:prstGeom prst="rect">
            <a:avLst/>
          </a:prstGeom>
        </p:spPr>
      </p:pic>
    </p:spTree>
    <p:extLst>
      <p:ext uri="{BB962C8B-B14F-4D97-AF65-F5344CB8AC3E}">
        <p14:creationId xmlns:p14="http://schemas.microsoft.com/office/powerpoint/2010/main" val="2544871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noGrp="1"/>
          </p:cNvSpPr>
          <p:nvPr>
            <p:ph type="title"/>
          </p:nvPr>
        </p:nvSpPr>
        <p:spPr>
          <a:prstGeom prst="rect">
            <a:avLst/>
          </a:prstGeom>
          <a:noFill/>
        </p:spPr>
        <p:txBody>
          <a:bodyPr wrap="square" rtlCol="0">
            <a:spAutoFit/>
          </a:bodyPr>
          <a:lstStyle/>
          <a:p>
            <a:pPr algn="ctr"/>
            <a:r>
              <a:rPr lang="en-US" b="1" dirty="0">
                <a:solidFill>
                  <a:schemeClr val="accent6">
                    <a:lumMod val="75000"/>
                  </a:schemeClr>
                </a:solidFill>
              </a:rPr>
              <a:t>How do you document data provenance when you cannot provide the data?</a:t>
            </a:r>
          </a:p>
        </p:txBody>
      </p:sp>
      <p:sp>
        <p:nvSpPr>
          <p:cNvPr id="8" name="TextBox 7"/>
          <p:cNvSpPr txBox="1"/>
          <p:nvPr/>
        </p:nvSpPr>
        <p:spPr>
          <a:xfrm rot="19611180">
            <a:off x="3454401" y="3464542"/>
            <a:ext cx="4891315" cy="923330"/>
          </a:xfrm>
          <a:prstGeom prst="rect">
            <a:avLst/>
          </a:prstGeom>
          <a:solidFill>
            <a:schemeClr val="bg1"/>
          </a:solidFill>
          <a:ln>
            <a:solidFill>
              <a:srgbClr val="FF0000"/>
            </a:solidFill>
          </a:ln>
        </p:spPr>
        <p:txBody>
          <a:bodyPr wrap="square" rtlCol="0">
            <a:spAutoFit/>
          </a:bodyPr>
          <a:lstStyle/>
          <a:p>
            <a:pPr algn="ctr"/>
            <a:r>
              <a:rPr lang="en-US" sz="5400" dirty="0">
                <a:solidFill>
                  <a:srgbClr val="FF0000"/>
                </a:solidFill>
              </a:rPr>
              <a:t>Wrong question!</a:t>
            </a:r>
          </a:p>
        </p:txBody>
      </p:sp>
    </p:spTree>
    <p:extLst>
      <p:ext uri="{BB962C8B-B14F-4D97-AF65-F5344CB8AC3E}">
        <p14:creationId xmlns:p14="http://schemas.microsoft.com/office/powerpoint/2010/main" val="129808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accent6">
                    <a:lumMod val="75000"/>
                  </a:schemeClr>
                </a:solidFill>
              </a:rPr>
              <a:t>How do you document data provenance?</a:t>
            </a:r>
            <a:endParaRPr lang="en-US" dirty="0"/>
          </a:p>
        </p:txBody>
      </p:sp>
      <p:sp>
        <p:nvSpPr>
          <p:cNvPr id="4" name="Content Placeholder 3"/>
          <p:cNvSpPr>
            <a:spLocks noGrp="1"/>
          </p:cNvSpPr>
          <p:nvPr>
            <p:ph idx="1"/>
          </p:nvPr>
        </p:nvSpPr>
        <p:spPr/>
        <p:txBody>
          <a:bodyPr/>
          <a:lstStyle/>
          <a:p>
            <a:r>
              <a:rPr lang="en-US" dirty="0"/>
              <a:t>What do you need to request?</a:t>
            </a:r>
          </a:p>
          <a:p>
            <a:pPr lvl="1"/>
            <a:r>
              <a:rPr lang="en-US" dirty="0"/>
              <a:t>Name, specification, DOI, etc.</a:t>
            </a:r>
          </a:p>
          <a:p>
            <a:r>
              <a:rPr lang="en-US" dirty="0"/>
              <a:t>Where do you need to request it?</a:t>
            </a:r>
          </a:p>
          <a:p>
            <a:pPr lvl="1"/>
            <a:r>
              <a:rPr lang="en-US" dirty="0"/>
              <a:t>Website, an archive, a Freedom of Information Act officer, etc.</a:t>
            </a:r>
          </a:p>
          <a:p>
            <a:r>
              <a:rPr lang="en-US" dirty="0"/>
              <a:t> Details, details:</a:t>
            </a:r>
          </a:p>
          <a:p>
            <a:pPr lvl="1"/>
            <a:r>
              <a:rPr lang="en-US" dirty="0"/>
              <a:t>Copy of your request form?</a:t>
            </a:r>
          </a:p>
          <a:p>
            <a:pPr lvl="1"/>
            <a:r>
              <a:rPr lang="en-US" dirty="0"/>
              <a:t>Copy of your request letter?</a:t>
            </a:r>
          </a:p>
          <a:p>
            <a:pPr lvl="1"/>
            <a:r>
              <a:rPr lang="en-US" dirty="0"/>
              <a:t>Etc.</a:t>
            </a:r>
          </a:p>
          <a:p>
            <a:r>
              <a:rPr lang="en-US" dirty="0"/>
              <a:t>Don’t assume (too much) prior knowledge!</a:t>
            </a:r>
          </a:p>
          <a:p>
            <a:endParaRPr lang="en-US" dirty="0"/>
          </a:p>
        </p:txBody>
      </p:sp>
    </p:spTree>
    <p:extLst>
      <p:ext uri="{BB962C8B-B14F-4D97-AF65-F5344CB8AC3E}">
        <p14:creationId xmlns:p14="http://schemas.microsoft.com/office/powerpoint/2010/main" val="536863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Starts with Data Citations</a:t>
            </a:r>
          </a:p>
        </p:txBody>
      </p:sp>
      <p:sp>
        <p:nvSpPr>
          <p:cNvPr id="3" name="Content Placeholder 2"/>
          <p:cNvSpPr>
            <a:spLocks noGrp="1"/>
          </p:cNvSpPr>
          <p:nvPr>
            <p:ph idx="1"/>
          </p:nvPr>
        </p:nvSpPr>
        <p:spPr/>
        <p:txBody>
          <a:bodyPr/>
          <a:lstStyle/>
          <a:p>
            <a:r>
              <a:rPr lang="en-US" dirty="0"/>
              <a:t>Data Citation Principles</a:t>
            </a:r>
          </a:p>
          <a:p>
            <a:r>
              <a:rPr lang="en-US" dirty="0"/>
              <a:t>Image of a standard data citation</a:t>
            </a:r>
          </a:p>
        </p:txBody>
      </p:sp>
      <p:pic>
        <p:nvPicPr>
          <p:cNvPr id="5" name="Picture 4"/>
          <p:cNvPicPr>
            <a:picLocks noChangeAspect="1"/>
          </p:cNvPicPr>
          <p:nvPr/>
        </p:nvPicPr>
        <p:blipFill>
          <a:blip r:embed="rId2"/>
          <a:stretch>
            <a:fillRect/>
          </a:stretch>
        </p:blipFill>
        <p:spPr>
          <a:xfrm>
            <a:off x="1468060" y="456045"/>
            <a:ext cx="5810549" cy="678214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7247" y="2201142"/>
            <a:ext cx="1591056" cy="1048512"/>
          </a:xfrm>
          <a:prstGeom prst="rect">
            <a:avLst/>
          </a:prstGeom>
        </p:spPr>
      </p:pic>
      <p:pic>
        <p:nvPicPr>
          <p:cNvPr id="6" name="Picture 5"/>
          <p:cNvPicPr>
            <a:picLocks noChangeAspect="1"/>
          </p:cNvPicPr>
          <p:nvPr/>
        </p:nvPicPr>
        <p:blipFill>
          <a:blip r:embed="rId4"/>
          <a:stretch>
            <a:fillRect/>
          </a:stretch>
        </p:blipFill>
        <p:spPr>
          <a:xfrm>
            <a:off x="1255939" y="3533795"/>
            <a:ext cx="10153650" cy="1190625"/>
          </a:xfrm>
          <a:prstGeom prst="rect">
            <a:avLst/>
          </a:prstGeom>
          <a:ln w="25400">
            <a:solidFill>
              <a:schemeClr val="accent1"/>
            </a:solidFill>
          </a:ln>
          <a:effectLst>
            <a:outerShdw blurRad="50800" dist="127000" dir="2700000" algn="tl" rotWithShape="0">
              <a:prstClr val="black">
                <a:alpha val="40000"/>
              </a:prstClr>
            </a:outerShdw>
          </a:effectLst>
        </p:spPr>
      </p:pic>
      <p:sp>
        <p:nvSpPr>
          <p:cNvPr id="7" name="TextBox 6"/>
          <p:cNvSpPr txBox="1"/>
          <p:nvPr/>
        </p:nvSpPr>
        <p:spPr>
          <a:xfrm>
            <a:off x="8088508" y="5971629"/>
            <a:ext cx="3902529" cy="769441"/>
          </a:xfrm>
          <a:prstGeom prst="rect">
            <a:avLst/>
          </a:prstGeom>
          <a:noFill/>
        </p:spPr>
        <p:txBody>
          <a:bodyPr wrap="square" rtlCol="0">
            <a:spAutoFit/>
          </a:bodyPr>
          <a:lstStyle/>
          <a:p>
            <a:r>
              <a:rPr lang="en-US" sz="1100" dirty="0">
                <a:solidFill>
                  <a:schemeClr val="bg2">
                    <a:lumMod val="75000"/>
                  </a:schemeClr>
                </a:solidFill>
              </a:rPr>
              <a:t>Data Citation Synthesis Group: Joint Declaration of Data Citation Principles. </a:t>
            </a:r>
            <a:r>
              <a:rPr lang="en-US" sz="1100" dirty="0" err="1">
                <a:solidFill>
                  <a:schemeClr val="bg2">
                    <a:lumMod val="75000"/>
                  </a:schemeClr>
                </a:solidFill>
              </a:rPr>
              <a:t>Martone</a:t>
            </a:r>
            <a:r>
              <a:rPr lang="en-US" sz="1100" dirty="0">
                <a:solidFill>
                  <a:schemeClr val="bg2">
                    <a:lumMod val="75000"/>
                  </a:schemeClr>
                </a:solidFill>
              </a:rPr>
              <a:t> M. (ed.) San Diego CA: FORCE11; 2014 [</a:t>
            </a:r>
            <a:r>
              <a:rPr lang="en-US" sz="1100" dirty="0">
                <a:solidFill>
                  <a:schemeClr val="bg2">
                    <a:lumMod val="75000"/>
                  </a:schemeClr>
                </a:solidFill>
                <a:hlinkClick r:id="rId5"/>
              </a:rPr>
              <a:t>https://www.force11.org/group/joint-declaration-data-citation-principles-final</a:t>
            </a:r>
            <a:r>
              <a:rPr lang="en-US" sz="1100" dirty="0">
                <a:solidFill>
                  <a:schemeClr val="bg2">
                    <a:lumMod val="75000"/>
                  </a:schemeClr>
                </a:solidFill>
              </a:rPr>
              <a:t>].</a:t>
            </a:r>
          </a:p>
        </p:txBody>
      </p:sp>
    </p:spTree>
    <p:extLst>
      <p:ext uri="{BB962C8B-B14F-4D97-AF65-F5344CB8AC3E}">
        <p14:creationId xmlns:p14="http://schemas.microsoft.com/office/powerpoint/2010/main" val="236175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did you get the data in first place?</a:t>
            </a:r>
          </a:p>
        </p:txBody>
      </p:sp>
      <p:sp>
        <p:nvSpPr>
          <p:cNvPr id="4" name="Content Placeholder 3"/>
          <p:cNvSpPr>
            <a:spLocks noGrp="1"/>
          </p:cNvSpPr>
          <p:nvPr>
            <p:ph sz="half" idx="1"/>
          </p:nvPr>
        </p:nvSpPr>
        <p:spPr/>
        <p:txBody>
          <a:bodyPr>
            <a:normAutofit lnSpcReduction="10000"/>
          </a:bodyPr>
          <a:lstStyle/>
          <a:p>
            <a:r>
              <a:rPr lang="en-US" dirty="0"/>
              <a:t>You </a:t>
            </a:r>
            <a:r>
              <a:rPr lang="en-US" b="1" dirty="0"/>
              <a:t>applied</a:t>
            </a:r>
            <a:r>
              <a:rPr lang="en-US" dirty="0"/>
              <a:t> for the data </a:t>
            </a:r>
            <a:br>
              <a:rPr lang="en-US" dirty="0"/>
            </a:br>
            <a:r>
              <a:rPr lang="en-US" b="1" dirty="0"/>
              <a:t>through a process</a:t>
            </a:r>
          </a:p>
          <a:p>
            <a:r>
              <a:rPr lang="en-US" dirty="0"/>
              <a:t>You </a:t>
            </a:r>
            <a:r>
              <a:rPr lang="en-US" b="1" dirty="0"/>
              <a:t>purchased</a:t>
            </a:r>
            <a:r>
              <a:rPr lang="en-US" dirty="0"/>
              <a:t> the data from a provider</a:t>
            </a:r>
          </a:p>
          <a:p>
            <a:r>
              <a:rPr lang="en-US" dirty="0"/>
              <a:t>You signed an </a:t>
            </a:r>
            <a:r>
              <a:rPr lang="en-US" b="1" dirty="0"/>
              <a:t>Non-Disclosure Agreement (NDA) </a:t>
            </a:r>
            <a:r>
              <a:rPr lang="en-US" dirty="0"/>
              <a:t>with a company</a:t>
            </a:r>
          </a:p>
          <a:p>
            <a:r>
              <a:rPr lang="en-US" dirty="0"/>
              <a:t>Your </a:t>
            </a:r>
            <a:r>
              <a:rPr lang="en-US" b="1" dirty="0"/>
              <a:t>university</a:t>
            </a:r>
            <a:r>
              <a:rPr lang="en-US" dirty="0"/>
              <a:t> has an </a:t>
            </a:r>
            <a:r>
              <a:rPr lang="en-US" b="1" dirty="0"/>
              <a:t>agreement</a:t>
            </a:r>
            <a:r>
              <a:rPr lang="en-US" dirty="0"/>
              <a:t> with a data provider</a:t>
            </a:r>
          </a:p>
          <a:p>
            <a:pPr marL="0" indent="0" algn="ctr">
              <a:buNone/>
            </a:pPr>
            <a:r>
              <a:rPr lang="en-US" dirty="0"/>
              <a:t>…</a:t>
            </a:r>
          </a:p>
        </p:txBody>
      </p:sp>
      <p:pic>
        <p:nvPicPr>
          <p:cNvPr id="5" name="Picture 4">
            <a:extLst>
              <a:ext uri="{FF2B5EF4-FFF2-40B4-BE49-F238E27FC236}">
                <a16:creationId xmlns:a16="http://schemas.microsoft.com/office/drawing/2014/main" id="{A5325DB1-15C7-44B0-9D3E-0E8D2551AC4A}"/>
              </a:ext>
            </a:extLst>
          </p:cNvPr>
          <p:cNvPicPr>
            <a:picLocks noChangeAspect="1"/>
          </p:cNvPicPr>
          <p:nvPr/>
        </p:nvPicPr>
        <p:blipFill>
          <a:blip r:embed="rId2"/>
          <a:stretch>
            <a:fillRect/>
          </a:stretch>
        </p:blipFill>
        <p:spPr>
          <a:xfrm>
            <a:off x="6172202" y="1690688"/>
            <a:ext cx="3212716" cy="2611485"/>
          </a:xfrm>
          <a:prstGeom prst="rect">
            <a:avLst/>
          </a:prstGeom>
          <a:effectLst>
            <a:outerShdw blurRad="50800" dist="38100" dir="2700000" algn="tl" rotWithShape="0">
              <a:prstClr val="black">
                <a:alpha val="40000"/>
              </a:prstClr>
            </a:outerShdw>
          </a:effectLst>
        </p:spPr>
      </p:pic>
      <p:pic>
        <p:nvPicPr>
          <p:cNvPr id="6" name="Content Placeholder 5"/>
          <p:cNvPicPr>
            <a:picLocks noGrp="1" noChangeAspect="1"/>
          </p:cNvPicPr>
          <p:nvPr>
            <p:ph sz="half" idx="2"/>
          </p:nvPr>
        </p:nvPicPr>
        <p:blipFill>
          <a:blip r:embed="rId3"/>
          <a:stretch>
            <a:fillRect/>
          </a:stretch>
        </p:blipFill>
        <p:spPr>
          <a:xfrm>
            <a:off x="7756204" y="2790497"/>
            <a:ext cx="2815897" cy="33864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1946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did you get the data in first place?</a:t>
            </a:r>
          </a:p>
        </p:txBody>
      </p:sp>
      <p:sp>
        <p:nvSpPr>
          <p:cNvPr id="4" name="Content Placeholder 3"/>
          <p:cNvSpPr>
            <a:spLocks noGrp="1"/>
          </p:cNvSpPr>
          <p:nvPr>
            <p:ph sz="half" idx="1"/>
          </p:nvPr>
        </p:nvSpPr>
        <p:spPr/>
        <p:txBody>
          <a:bodyPr>
            <a:normAutofit lnSpcReduction="10000"/>
          </a:bodyPr>
          <a:lstStyle/>
          <a:p>
            <a:r>
              <a:rPr lang="en-US" dirty="0"/>
              <a:t>You </a:t>
            </a:r>
            <a:r>
              <a:rPr lang="en-US" b="1" dirty="0"/>
              <a:t>applied</a:t>
            </a:r>
            <a:r>
              <a:rPr lang="en-US" dirty="0"/>
              <a:t> for the data </a:t>
            </a:r>
            <a:br>
              <a:rPr lang="en-US" dirty="0"/>
            </a:br>
            <a:r>
              <a:rPr lang="en-US" b="1" dirty="0"/>
              <a:t>through a process</a:t>
            </a:r>
          </a:p>
          <a:p>
            <a:r>
              <a:rPr lang="en-US" dirty="0"/>
              <a:t>You </a:t>
            </a:r>
            <a:r>
              <a:rPr lang="en-US" b="1" dirty="0"/>
              <a:t>purchased</a:t>
            </a:r>
            <a:r>
              <a:rPr lang="en-US" dirty="0"/>
              <a:t> the data from a provider</a:t>
            </a:r>
          </a:p>
          <a:p>
            <a:r>
              <a:rPr lang="en-US" dirty="0"/>
              <a:t>You signed an </a:t>
            </a:r>
            <a:r>
              <a:rPr lang="en-US" b="1" dirty="0"/>
              <a:t>Non-Disclosure Agreement (NDA) </a:t>
            </a:r>
            <a:r>
              <a:rPr lang="en-US" dirty="0"/>
              <a:t>with a company</a:t>
            </a:r>
          </a:p>
          <a:p>
            <a:r>
              <a:rPr lang="en-US" dirty="0"/>
              <a:t>Your </a:t>
            </a:r>
            <a:r>
              <a:rPr lang="en-US" b="1" dirty="0"/>
              <a:t>university</a:t>
            </a:r>
            <a:r>
              <a:rPr lang="en-US" dirty="0"/>
              <a:t> has an </a:t>
            </a:r>
            <a:r>
              <a:rPr lang="en-US" b="1" dirty="0"/>
              <a:t>agreement</a:t>
            </a:r>
            <a:r>
              <a:rPr lang="en-US" dirty="0"/>
              <a:t> with a data provider</a:t>
            </a:r>
          </a:p>
          <a:p>
            <a:pPr marL="0" indent="0" algn="ctr">
              <a:buNone/>
            </a:pPr>
            <a:r>
              <a:rPr lang="en-US" dirty="0"/>
              <a:t>…</a:t>
            </a:r>
          </a:p>
        </p:txBody>
      </p:sp>
      <p:sp>
        <p:nvSpPr>
          <p:cNvPr id="7" name="Content Placeholder 6">
            <a:extLst>
              <a:ext uri="{FF2B5EF4-FFF2-40B4-BE49-F238E27FC236}">
                <a16:creationId xmlns:a16="http://schemas.microsoft.com/office/drawing/2014/main" id="{CC4880D8-301A-4587-B045-BCF3F6D30D40}"/>
              </a:ext>
            </a:extLst>
          </p:cNvPr>
          <p:cNvSpPr>
            <a:spLocks noGrp="1"/>
          </p:cNvSpPr>
          <p:nvPr>
            <p:ph sz="half" idx="2"/>
          </p:nvPr>
        </p:nvSpPr>
        <p:spPr/>
        <p:txBody>
          <a:bodyPr/>
          <a:lstStyle/>
          <a:p>
            <a:r>
              <a:rPr lang="en-US" dirty="0">
                <a:solidFill>
                  <a:schemeClr val="accent1">
                    <a:lumMod val="75000"/>
                  </a:schemeClr>
                </a:solidFill>
              </a:rPr>
              <a:t>Be thorough</a:t>
            </a:r>
          </a:p>
          <a:p>
            <a:pPr lvl="1"/>
            <a:r>
              <a:rPr lang="en-US" dirty="0">
                <a:solidFill>
                  <a:schemeClr val="accent1">
                    <a:lumMod val="75000"/>
                  </a:schemeClr>
                </a:solidFill>
              </a:rPr>
              <a:t>Do not assume that the reader knows the details, or the conditions</a:t>
            </a:r>
          </a:p>
          <a:p>
            <a:r>
              <a:rPr lang="en-US" dirty="0">
                <a:solidFill>
                  <a:schemeClr val="accent1">
                    <a:lumMod val="75000"/>
                  </a:schemeClr>
                </a:solidFill>
              </a:rPr>
              <a:t>Be cognizant of what your university might have contributed</a:t>
            </a:r>
          </a:p>
          <a:p>
            <a:pPr lvl="1"/>
            <a:r>
              <a:rPr lang="en-US" dirty="0">
                <a:solidFill>
                  <a:schemeClr val="accent1">
                    <a:lumMod val="75000"/>
                  </a:schemeClr>
                </a:solidFill>
              </a:rPr>
              <a:t>Maybe they set up a local access point</a:t>
            </a:r>
          </a:p>
          <a:p>
            <a:pPr lvl="1"/>
            <a:r>
              <a:rPr lang="en-US" dirty="0">
                <a:solidFill>
                  <a:schemeClr val="accent1">
                    <a:lumMod val="75000"/>
                  </a:schemeClr>
                </a:solidFill>
              </a:rPr>
              <a:t>Maybe a safe room</a:t>
            </a:r>
          </a:p>
        </p:txBody>
      </p:sp>
    </p:spTree>
    <p:extLst>
      <p:ext uri="{BB962C8B-B14F-4D97-AF65-F5344CB8AC3E}">
        <p14:creationId xmlns:p14="http://schemas.microsoft.com/office/powerpoint/2010/main" val="143551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must have described the data</a:t>
            </a:r>
          </a:p>
        </p:txBody>
      </p:sp>
      <p:sp>
        <p:nvSpPr>
          <p:cNvPr id="3" name="Content Placeholder 2"/>
          <p:cNvSpPr>
            <a:spLocks noGrp="1"/>
          </p:cNvSpPr>
          <p:nvPr>
            <p:ph sz="half" idx="1"/>
          </p:nvPr>
        </p:nvSpPr>
        <p:spPr/>
        <p:txBody>
          <a:bodyPr/>
          <a:lstStyle/>
          <a:p>
            <a:r>
              <a:rPr lang="en-US" dirty="0"/>
              <a:t>You must have </a:t>
            </a:r>
            <a:r>
              <a:rPr lang="en-US" b="1" u="sng" dirty="0"/>
              <a:t>named</a:t>
            </a:r>
            <a:r>
              <a:rPr lang="en-US" dirty="0"/>
              <a:t> the dataset you wanted</a:t>
            </a:r>
          </a:p>
          <a:p>
            <a:r>
              <a:rPr lang="en-US" dirty="0"/>
              <a:t>You downloaded the data from </a:t>
            </a:r>
            <a:r>
              <a:rPr lang="en-US" dirty="0" err="1"/>
              <a:t>from</a:t>
            </a:r>
            <a:r>
              <a:rPr lang="en-US" dirty="0"/>
              <a:t> an </a:t>
            </a:r>
            <a:r>
              <a:rPr lang="en-US" b="1" u="sng" dirty="0"/>
              <a:t>online query system</a:t>
            </a:r>
          </a:p>
          <a:p>
            <a:r>
              <a:rPr lang="en-US" dirty="0"/>
              <a:t>You </a:t>
            </a:r>
            <a:r>
              <a:rPr lang="en-US" b="1" u="sng" dirty="0"/>
              <a:t>specified the extract </a:t>
            </a:r>
            <a:r>
              <a:rPr lang="en-US" dirty="0"/>
              <a:t>from a company database </a:t>
            </a:r>
            <a:br>
              <a:rPr lang="en-US" dirty="0"/>
            </a:br>
            <a:r>
              <a:rPr lang="en-US" dirty="0"/>
              <a:t>(in words, in SQL, etc.)</a:t>
            </a:r>
            <a:endParaRPr lang="en-US" b="1" u="sng" dirty="0"/>
          </a:p>
          <a:p>
            <a:pPr marL="0" indent="0" algn="ctr">
              <a:buNone/>
            </a:pPr>
            <a:r>
              <a:rPr lang="en-US" dirty="0"/>
              <a:t>…</a:t>
            </a:r>
          </a:p>
          <a:p>
            <a:endParaRPr lang="en-US" b="1" u="sng" dirty="0"/>
          </a:p>
        </p:txBody>
      </p:sp>
      <p:pic>
        <p:nvPicPr>
          <p:cNvPr id="5" name="Content Placeholder 4"/>
          <p:cNvPicPr>
            <a:picLocks noGrp="1" noChangeAspect="1"/>
          </p:cNvPicPr>
          <p:nvPr>
            <p:ph sz="half" idx="2"/>
          </p:nvPr>
        </p:nvPicPr>
        <p:blipFill>
          <a:blip r:embed="rId2"/>
          <a:stretch>
            <a:fillRect/>
          </a:stretch>
        </p:blipFill>
        <p:spPr>
          <a:xfrm>
            <a:off x="6172200" y="2083064"/>
            <a:ext cx="5181600" cy="3836460"/>
          </a:xfrm>
          <a:prstGeom prst="rect">
            <a:avLst/>
          </a:prstGeom>
        </p:spPr>
      </p:pic>
      <p:pic>
        <p:nvPicPr>
          <p:cNvPr id="6" name="Picture 5"/>
          <p:cNvPicPr>
            <a:picLocks noChangeAspect="1"/>
          </p:cNvPicPr>
          <p:nvPr/>
        </p:nvPicPr>
        <p:blipFill>
          <a:blip r:embed="rId3"/>
          <a:stretch>
            <a:fillRect/>
          </a:stretch>
        </p:blipFill>
        <p:spPr>
          <a:xfrm>
            <a:off x="5942590" y="2167949"/>
            <a:ext cx="8872538" cy="3819525"/>
          </a:xfrm>
          <a:prstGeom prst="rect">
            <a:avLst/>
          </a:prstGeom>
        </p:spPr>
      </p:pic>
    </p:spTree>
    <p:extLst>
      <p:ext uri="{BB962C8B-B14F-4D97-AF65-F5344CB8AC3E}">
        <p14:creationId xmlns:p14="http://schemas.microsoft.com/office/powerpoint/2010/main" val="75672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must have described the data</a:t>
            </a:r>
          </a:p>
        </p:txBody>
      </p:sp>
      <p:sp>
        <p:nvSpPr>
          <p:cNvPr id="3" name="Content Placeholder 2"/>
          <p:cNvSpPr>
            <a:spLocks noGrp="1"/>
          </p:cNvSpPr>
          <p:nvPr>
            <p:ph sz="half" idx="1"/>
          </p:nvPr>
        </p:nvSpPr>
        <p:spPr/>
        <p:txBody>
          <a:bodyPr/>
          <a:lstStyle/>
          <a:p>
            <a:r>
              <a:rPr lang="en-US" dirty="0"/>
              <a:t>You must have </a:t>
            </a:r>
            <a:r>
              <a:rPr lang="en-US" b="1" u="sng" dirty="0"/>
              <a:t>named</a:t>
            </a:r>
            <a:r>
              <a:rPr lang="en-US" dirty="0"/>
              <a:t> the dataset you wanted</a:t>
            </a:r>
          </a:p>
          <a:p>
            <a:r>
              <a:rPr lang="en-US" dirty="0"/>
              <a:t>You downloaded the data from </a:t>
            </a:r>
            <a:r>
              <a:rPr lang="en-US" dirty="0" err="1"/>
              <a:t>from</a:t>
            </a:r>
            <a:r>
              <a:rPr lang="en-US" dirty="0"/>
              <a:t> an </a:t>
            </a:r>
            <a:r>
              <a:rPr lang="en-US" b="1" u="sng" dirty="0"/>
              <a:t>online query system</a:t>
            </a:r>
          </a:p>
          <a:p>
            <a:r>
              <a:rPr lang="en-US" dirty="0"/>
              <a:t>You </a:t>
            </a:r>
            <a:r>
              <a:rPr lang="en-US" b="1" u="sng" dirty="0"/>
              <a:t>specified the extract </a:t>
            </a:r>
            <a:r>
              <a:rPr lang="en-US" dirty="0"/>
              <a:t>from a company database </a:t>
            </a:r>
            <a:br>
              <a:rPr lang="en-US" dirty="0"/>
            </a:br>
            <a:r>
              <a:rPr lang="en-US" dirty="0"/>
              <a:t>(in words, in SQL, etc.)</a:t>
            </a:r>
            <a:endParaRPr lang="en-US" b="1" u="sng" dirty="0"/>
          </a:p>
          <a:p>
            <a:pPr marL="0" indent="0" algn="ctr">
              <a:buNone/>
            </a:pPr>
            <a:r>
              <a:rPr lang="en-US" dirty="0"/>
              <a:t>…</a:t>
            </a:r>
          </a:p>
          <a:p>
            <a:endParaRPr lang="en-US" b="1" u="sng" dirty="0"/>
          </a:p>
        </p:txBody>
      </p:sp>
      <p:sp>
        <p:nvSpPr>
          <p:cNvPr id="7" name="Content Placeholder 6">
            <a:extLst>
              <a:ext uri="{FF2B5EF4-FFF2-40B4-BE49-F238E27FC236}">
                <a16:creationId xmlns:a16="http://schemas.microsoft.com/office/drawing/2014/main" id="{AF3FE3E3-02FC-4CF4-84D6-766934BEC9B9}"/>
              </a:ext>
            </a:extLst>
          </p:cNvPr>
          <p:cNvSpPr>
            <a:spLocks noGrp="1"/>
          </p:cNvSpPr>
          <p:nvPr>
            <p:ph sz="half" idx="2"/>
          </p:nvPr>
        </p:nvSpPr>
        <p:spPr/>
        <p:txBody>
          <a:bodyPr/>
          <a:lstStyle/>
          <a:p>
            <a:r>
              <a:rPr lang="en-US" dirty="0">
                <a:solidFill>
                  <a:schemeClr val="accent1">
                    <a:lumMod val="75000"/>
                  </a:schemeClr>
                </a:solidFill>
              </a:rPr>
              <a:t>Be thorough and precise</a:t>
            </a:r>
          </a:p>
          <a:p>
            <a:pPr lvl="1"/>
            <a:r>
              <a:rPr lang="en-US" dirty="0">
                <a:solidFill>
                  <a:schemeClr val="accent1">
                    <a:lumMod val="75000"/>
                  </a:schemeClr>
                </a:solidFill>
              </a:rPr>
              <a:t>Is there a unique identifier?</a:t>
            </a:r>
          </a:p>
          <a:p>
            <a:pPr lvl="1"/>
            <a:r>
              <a:rPr lang="en-US" dirty="0">
                <a:solidFill>
                  <a:schemeClr val="accent1">
                    <a:lumMod val="75000"/>
                  </a:schemeClr>
                </a:solidFill>
              </a:rPr>
              <a:t>Does your provider have a unique way of accessing it?</a:t>
            </a:r>
          </a:p>
          <a:p>
            <a:pPr lvl="1"/>
            <a:r>
              <a:rPr lang="en-US" dirty="0">
                <a:solidFill>
                  <a:schemeClr val="accent1">
                    <a:lumMod val="75000"/>
                  </a:schemeClr>
                </a:solidFill>
              </a:rPr>
              <a:t>Is each access a custom dataset?</a:t>
            </a:r>
          </a:p>
          <a:p>
            <a:pPr lvl="1"/>
            <a:r>
              <a:rPr lang="en-US" dirty="0">
                <a:solidFill>
                  <a:schemeClr val="accent1">
                    <a:lumMod val="75000"/>
                  </a:schemeClr>
                </a:solidFill>
              </a:rPr>
              <a:t>Does the provider keep older versions?</a:t>
            </a:r>
          </a:p>
        </p:txBody>
      </p:sp>
    </p:spTree>
    <p:extLst>
      <p:ext uri="{BB962C8B-B14F-4D97-AF65-F5344CB8AC3E}">
        <p14:creationId xmlns:p14="http://schemas.microsoft.com/office/powerpoint/2010/main" val="17589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083578" y="1000165"/>
            <a:ext cx="6024844" cy="4154984"/>
          </a:xfrm>
          <a:prstGeom prst="rect">
            <a:avLst/>
          </a:prstGeom>
          <a:noFill/>
        </p:spPr>
        <p:txBody>
          <a:bodyPr wrap="square" rtlCol="0">
            <a:spAutoFit/>
          </a:bodyPr>
          <a:lstStyle/>
          <a:p>
            <a:pPr algn="ctr"/>
            <a:r>
              <a:rPr lang="en-US" sz="8800" dirty="0">
                <a:solidFill>
                  <a:schemeClr val="bg1"/>
                </a:solidFill>
              </a:rPr>
              <a:t>Actions:</a:t>
            </a:r>
          </a:p>
          <a:p>
            <a:pPr algn="ctr"/>
            <a:r>
              <a:rPr lang="en-US" sz="8800" dirty="0">
                <a:solidFill>
                  <a:schemeClr val="bg1"/>
                </a:solidFill>
              </a:rPr>
              <a:t>Provide guidance</a:t>
            </a:r>
            <a:endParaRPr lang="en-US" dirty="0">
              <a:solidFill>
                <a:schemeClr val="bg1"/>
              </a:solidFill>
            </a:endParaRPr>
          </a:p>
        </p:txBody>
      </p:sp>
    </p:spTree>
    <p:extLst>
      <p:ext uri="{BB962C8B-B14F-4D97-AF65-F5344CB8AC3E}">
        <p14:creationId xmlns:p14="http://schemas.microsoft.com/office/powerpoint/2010/main" val="88080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0166C0-AF98-4D5C-88C8-9603D07EA356}"/>
              </a:ext>
            </a:extLst>
          </p:cNvPr>
          <p:cNvSpPr>
            <a:spLocks noGrp="1"/>
          </p:cNvSpPr>
          <p:nvPr>
            <p:ph type="title"/>
          </p:nvPr>
        </p:nvSpPr>
        <p:spPr/>
        <p:txBody>
          <a:bodyPr/>
          <a:lstStyle/>
          <a:p>
            <a:r>
              <a:rPr lang="en-US" dirty="0"/>
              <a:t>Direct guidance</a:t>
            </a:r>
          </a:p>
        </p:txBody>
      </p:sp>
      <p:pic>
        <p:nvPicPr>
          <p:cNvPr id="8" name="Content Placeholder 7">
            <a:extLst>
              <a:ext uri="{FF2B5EF4-FFF2-40B4-BE49-F238E27FC236}">
                <a16:creationId xmlns:a16="http://schemas.microsoft.com/office/drawing/2014/main" id="{A5B74813-B399-4CA7-A19A-4A31ED9B45D8}"/>
              </a:ext>
            </a:extLst>
          </p:cNvPr>
          <p:cNvPicPr>
            <a:picLocks noGrp="1" noChangeAspect="1"/>
          </p:cNvPicPr>
          <p:nvPr>
            <p:ph sz="half" idx="1"/>
          </p:nvPr>
        </p:nvPicPr>
        <p:blipFill>
          <a:blip r:embed="rId2"/>
          <a:stretch>
            <a:fillRect/>
          </a:stretch>
        </p:blipFill>
        <p:spPr>
          <a:xfrm>
            <a:off x="838200" y="2508247"/>
            <a:ext cx="5181600" cy="2986094"/>
          </a:xfrm>
        </p:spPr>
      </p:pic>
      <p:pic>
        <p:nvPicPr>
          <p:cNvPr id="10" name="Content Placeholder 9">
            <a:extLst>
              <a:ext uri="{FF2B5EF4-FFF2-40B4-BE49-F238E27FC236}">
                <a16:creationId xmlns:a16="http://schemas.microsoft.com/office/drawing/2014/main" id="{BF6F3E4B-8750-466E-96FD-9D79549FFBA9}"/>
              </a:ext>
            </a:extLst>
          </p:cNvPr>
          <p:cNvPicPr>
            <a:picLocks noGrp="1" noChangeAspect="1"/>
          </p:cNvPicPr>
          <p:nvPr>
            <p:ph sz="half" idx="2"/>
          </p:nvPr>
        </p:nvPicPr>
        <p:blipFill>
          <a:blip r:embed="rId3"/>
          <a:stretch>
            <a:fillRect/>
          </a:stretch>
        </p:blipFill>
        <p:spPr>
          <a:xfrm>
            <a:off x="6172200" y="2746791"/>
            <a:ext cx="5181600" cy="2509006"/>
          </a:xfrm>
        </p:spPr>
      </p:pic>
    </p:spTree>
    <p:extLst>
      <p:ext uri="{BB962C8B-B14F-4D97-AF65-F5344CB8AC3E}">
        <p14:creationId xmlns:p14="http://schemas.microsoft.com/office/powerpoint/2010/main" val="3755465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99B9F-E702-4238-9177-DCD5D36D92E7}"/>
              </a:ext>
            </a:extLst>
          </p:cNvPr>
          <p:cNvSpPr>
            <a:spLocks noGrp="1"/>
          </p:cNvSpPr>
          <p:nvPr>
            <p:ph type="title"/>
          </p:nvPr>
        </p:nvSpPr>
        <p:spPr/>
        <p:txBody>
          <a:bodyPr/>
          <a:lstStyle/>
          <a:p>
            <a:r>
              <a:rPr lang="en-US" dirty="0"/>
              <a:t>Enhanced guidance</a:t>
            </a:r>
          </a:p>
        </p:txBody>
      </p:sp>
      <p:pic>
        <p:nvPicPr>
          <p:cNvPr id="6" name="Content Placeholder 5">
            <a:extLst>
              <a:ext uri="{FF2B5EF4-FFF2-40B4-BE49-F238E27FC236}">
                <a16:creationId xmlns:a16="http://schemas.microsoft.com/office/drawing/2014/main" id="{80D4A90C-4B40-4BA9-9757-8F53DEDE8B35}"/>
              </a:ext>
            </a:extLst>
          </p:cNvPr>
          <p:cNvPicPr>
            <a:picLocks noGrp="1" noChangeAspect="1"/>
          </p:cNvPicPr>
          <p:nvPr>
            <p:ph sz="half" idx="1"/>
          </p:nvPr>
        </p:nvPicPr>
        <p:blipFill>
          <a:blip r:embed="rId2"/>
          <a:stretch>
            <a:fillRect/>
          </a:stretch>
        </p:blipFill>
        <p:spPr>
          <a:xfrm>
            <a:off x="838200" y="2681920"/>
            <a:ext cx="5181600" cy="2638747"/>
          </a:xfrm>
        </p:spPr>
      </p:pic>
      <p:pic>
        <p:nvPicPr>
          <p:cNvPr id="8" name="Content Placeholder 7">
            <a:extLst>
              <a:ext uri="{FF2B5EF4-FFF2-40B4-BE49-F238E27FC236}">
                <a16:creationId xmlns:a16="http://schemas.microsoft.com/office/drawing/2014/main" id="{D06D605B-FAD0-458B-98AC-018C9051CD75}"/>
              </a:ext>
            </a:extLst>
          </p:cNvPr>
          <p:cNvPicPr>
            <a:picLocks noGrp="1" noChangeAspect="1"/>
          </p:cNvPicPr>
          <p:nvPr>
            <p:ph sz="half" idx="2"/>
          </p:nvPr>
        </p:nvPicPr>
        <p:blipFill>
          <a:blip r:embed="rId3"/>
          <a:stretch>
            <a:fillRect/>
          </a:stretch>
        </p:blipFill>
        <p:spPr>
          <a:xfrm>
            <a:off x="6172200" y="2073992"/>
            <a:ext cx="5181600" cy="3854604"/>
          </a:xfrm>
        </p:spPr>
      </p:pic>
    </p:spTree>
    <p:extLst>
      <p:ext uri="{BB962C8B-B14F-4D97-AF65-F5344CB8AC3E}">
        <p14:creationId xmlns:p14="http://schemas.microsoft.com/office/powerpoint/2010/main" val="592233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889965" y="3802931"/>
            <a:ext cx="2203268" cy="517439"/>
          </a:xfrm>
          <a:prstGeom prst="rect">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0193" y="2954064"/>
            <a:ext cx="7241177" cy="385433"/>
          </a:xfrm>
          <a:prstGeom prst="rect">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94760" y="2681203"/>
            <a:ext cx="7543800" cy="386862"/>
          </a:xfrm>
          <a:prstGeom prst="rect">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AEA Data &amp; Code Availability Policy (2019)</a:t>
            </a:r>
          </a:p>
        </p:txBody>
      </p:sp>
      <p:sp>
        <p:nvSpPr>
          <p:cNvPr id="7" name="Rectangle 6"/>
          <p:cNvSpPr/>
          <p:nvPr/>
        </p:nvSpPr>
        <p:spPr>
          <a:xfrm>
            <a:off x="5686696" y="4857587"/>
            <a:ext cx="5129349" cy="391079"/>
          </a:xfrm>
          <a:prstGeom prst="rect">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a:bodyPr>
          <a:lstStyle/>
          <a:p>
            <a:pPr fontAlgn="base"/>
            <a:r>
              <a:rPr lang="en-US" dirty="0">
                <a:solidFill>
                  <a:schemeClr val="bg1">
                    <a:lumMod val="75000"/>
                  </a:schemeClr>
                </a:solidFill>
              </a:rPr>
              <a:t>It is the policy of the American Economic Association to publish papers only if the data used in the analysis are </a:t>
            </a:r>
            <a:r>
              <a:rPr lang="en-US" b="1" u="sng" dirty="0"/>
              <a:t>clearly and precisely </a:t>
            </a:r>
            <a:r>
              <a:rPr lang="en-US" dirty="0">
                <a:solidFill>
                  <a:schemeClr val="bg1">
                    <a:lumMod val="75000"/>
                  </a:schemeClr>
                </a:solidFill>
              </a:rPr>
              <a:t>documented and </a:t>
            </a:r>
            <a:r>
              <a:rPr lang="en-US" b="1" u="sng" dirty="0"/>
              <a:t>access to the data and code is clearly and precisely documented and is non-exclusive to the authors.</a:t>
            </a:r>
          </a:p>
          <a:p>
            <a:pPr fontAlgn="base"/>
            <a:r>
              <a:rPr lang="en-US" dirty="0">
                <a:solidFill>
                  <a:schemeClr val="bg1">
                    <a:lumMod val="75000"/>
                  </a:schemeClr>
                </a:solidFill>
              </a:rPr>
              <a:t>Authors of accepted papers that contain empirical work, simulations, or experimental work must </a:t>
            </a:r>
            <a:r>
              <a:rPr lang="en-US" sz="3200" b="1" dirty="0">
                <a:solidFill>
                  <a:schemeClr val="accent2">
                    <a:lumMod val="75000"/>
                  </a:schemeClr>
                </a:solidFill>
              </a:rPr>
              <a:t>provide</a:t>
            </a:r>
            <a:r>
              <a:rPr lang="en-US" dirty="0">
                <a:solidFill>
                  <a:schemeClr val="bg1">
                    <a:lumMod val="75000"/>
                  </a:schemeClr>
                </a:solidFill>
              </a:rPr>
              <a:t>, </a:t>
            </a:r>
            <a:r>
              <a:rPr lang="en-US" sz="3200" b="1" dirty="0">
                <a:solidFill>
                  <a:schemeClr val="accent6">
                    <a:lumMod val="75000"/>
                  </a:schemeClr>
                </a:solidFill>
              </a:rPr>
              <a:t>prior to acceptance</a:t>
            </a:r>
            <a:r>
              <a:rPr lang="en-US" dirty="0">
                <a:solidFill>
                  <a:schemeClr val="bg1">
                    <a:lumMod val="75000"/>
                  </a:schemeClr>
                </a:solidFill>
              </a:rPr>
              <a:t>, the data, programs, and other details of the computations </a:t>
            </a:r>
            <a:r>
              <a:rPr lang="en-US" sz="3200" b="1" dirty="0">
                <a:solidFill>
                  <a:schemeClr val="accent4">
                    <a:lumMod val="75000"/>
                  </a:schemeClr>
                </a:solidFill>
              </a:rPr>
              <a:t>sufficient to permit replication</a:t>
            </a:r>
            <a:r>
              <a:rPr lang="en-US" dirty="0">
                <a:solidFill>
                  <a:schemeClr val="bg1">
                    <a:lumMod val="75000"/>
                  </a:schemeClr>
                </a:solidFill>
              </a:rPr>
              <a:t>, as well as </a:t>
            </a:r>
            <a:r>
              <a:rPr lang="en-US" b="1" dirty="0">
                <a:solidFill>
                  <a:schemeClr val="accent1">
                    <a:lumMod val="75000"/>
                  </a:schemeClr>
                </a:solidFill>
              </a:rPr>
              <a:t>information about access to data and programs.</a:t>
            </a:r>
          </a:p>
          <a:p>
            <a:endParaRPr lang="en-US" dirty="0"/>
          </a:p>
        </p:txBody>
      </p:sp>
    </p:spTree>
    <p:extLst>
      <p:ext uri="{BB962C8B-B14F-4D97-AF65-F5344CB8AC3E}">
        <p14:creationId xmlns:p14="http://schemas.microsoft.com/office/powerpoint/2010/main" val="37203260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we check them!</a:t>
            </a:r>
          </a:p>
        </p:txBody>
      </p:sp>
      <p:sp>
        <p:nvSpPr>
          <p:cNvPr id="3" name="Content Placeholder 2"/>
          <p:cNvSpPr>
            <a:spLocks noGrp="1"/>
          </p:cNvSpPr>
          <p:nvPr>
            <p:ph sz="half" idx="1"/>
          </p:nvPr>
        </p:nvSpPr>
        <p:spPr/>
        <p:txBody>
          <a:bodyPr>
            <a:normAutofit/>
          </a:bodyPr>
          <a:lstStyle/>
          <a:p>
            <a:r>
              <a:rPr lang="en-US" dirty="0"/>
              <a:t>If the URL does not work, we make a note.</a:t>
            </a:r>
          </a:p>
          <a:p>
            <a:r>
              <a:rPr lang="en-US" dirty="0"/>
              <a:t>If the site requires registration, we try it out.</a:t>
            </a:r>
          </a:p>
          <a:p>
            <a:pPr lvl="1"/>
            <a:r>
              <a:rPr lang="en-US" dirty="0"/>
              <a:t>How long?</a:t>
            </a:r>
          </a:p>
          <a:p>
            <a:pPr lvl="1"/>
            <a:r>
              <a:rPr lang="en-US" dirty="0"/>
              <a:t>Any requirements?</a:t>
            </a:r>
          </a:p>
        </p:txBody>
      </p:sp>
      <p:sp>
        <p:nvSpPr>
          <p:cNvPr id="4" name="Content Placeholder 3"/>
          <p:cNvSpPr>
            <a:spLocks noGrp="1"/>
          </p:cNvSpPr>
          <p:nvPr>
            <p:ph sz="half" idx="2"/>
          </p:nvPr>
        </p:nvSpPr>
        <p:spPr/>
        <p:txBody>
          <a:bodyPr>
            <a:normAutofit/>
          </a:bodyPr>
          <a:lstStyle/>
          <a:p>
            <a:r>
              <a:rPr lang="en-US" dirty="0"/>
              <a:t>Does the site have a preferred data citation?</a:t>
            </a:r>
          </a:p>
          <a:p>
            <a:pPr lvl="1"/>
            <a:r>
              <a:rPr lang="en-US" dirty="0"/>
              <a:t>Does the AEA require more than that? (possibly!)</a:t>
            </a:r>
          </a:p>
          <a:p>
            <a:r>
              <a:rPr lang="en-US" dirty="0"/>
              <a:t>Can the access requirements be met?</a:t>
            </a:r>
          </a:p>
          <a:p>
            <a:pPr lvl="1"/>
            <a:r>
              <a:rPr lang="en-US" dirty="0"/>
              <a:t>We actually try and apply</a:t>
            </a:r>
          </a:p>
          <a:p>
            <a:endParaRPr lang="en-US" dirty="0"/>
          </a:p>
        </p:txBody>
      </p:sp>
    </p:spTree>
    <p:extLst>
      <p:ext uri="{BB962C8B-B14F-4D97-AF65-F5344CB8AC3E}">
        <p14:creationId xmlns:p14="http://schemas.microsoft.com/office/powerpoint/2010/main" val="21401682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we check them!</a:t>
            </a:r>
          </a:p>
        </p:txBody>
      </p:sp>
      <p:pic>
        <p:nvPicPr>
          <p:cNvPr id="5" name="Content Placeholder 4"/>
          <p:cNvPicPr>
            <a:picLocks noGrp="1" noChangeAspect="1"/>
          </p:cNvPicPr>
          <p:nvPr>
            <p:ph sz="half" idx="1"/>
          </p:nvPr>
        </p:nvPicPr>
        <p:blipFill>
          <a:blip r:embed="rId2"/>
          <a:stretch>
            <a:fillRect/>
          </a:stretch>
        </p:blipFill>
        <p:spPr>
          <a:xfrm>
            <a:off x="1384288" y="1825625"/>
            <a:ext cx="4089424" cy="4351338"/>
          </a:xfrm>
          <a:prstGeom prst="rect">
            <a:avLst/>
          </a:prstGeom>
        </p:spPr>
      </p:pic>
      <p:sp>
        <p:nvSpPr>
          <p:cNvPr id="4" name="Content Placeholder 3"/>
          <p:cNvSpPr>
            <a:spLocks noGrp="1"/>
          </p:cNvSpPr>
          <p:nvPr>
            <p:ph sz="half" idx="2"/>
          </p:nvPr>
        </p:nvSpPr>
        <p:spPr/>
        <p:txBody>
          <a:bodyPr>
            <a:normAutofit/>
          </a:bodyPr>
          <a:lstStyle/>
          <a:p>
            <a:r>
              <a:rPr lang="en-US" dirty="0"/>
              <a:t>What does the site say?</a:t>
            </a:r>
          </a:p>
          <a:p>
            <a:pPr marL="0" indent="0">
              <a:buNone/>
            </a:pPr>
            <a:r>
              <a:rPr lang="en-US" sz="1600" dirty="0">
                <a:solidFill>
                  <a:schemeClr val="accent5"/>
                </a:solidFill>
              </a:rPr>
              <a:t>Please use the following citation when referring to this file in the different versions:</a:t>
            </a:r>
            <a:br>
              <a:rPr lang="en-US" sz="1600" dirty="0">
                <a:solidFill>
                  <a:schemeClr val="accent5"/>
                </a:solidFill>
              </a:rPr>
            </a:br>
            <a:r>
              <a:rPr lang="en-US" sz="1600" dirty="0" err="1">
                <a:solidFill>
                  <a:schemeClr val="accent5"/>
                </a:solidFill>
              </a:rPr>
              <a:t>Inglehart</a:t>
            </a:r>
            <a:r>
              <a:rPr lang="en-US" sz="1600" dirty="0">
                <a:solidFill>
                  <a:schemeClr val="accent5"/>
                </a:solidFill>
              </a:rPr>
              <a:t>, R., C. </a:t>
            </a:r>
            <a:r>
              <a:rPr lang="en-US" sz="1600" dirty="0" err="1">
                <a:solidFill>
                  <a:schemeClr val="accent5"/>
                </a:solidFill>
              </a:rPr>
              <a:t>Haerpfer</a:t>
            </a:r>
            <a:r>
              <a:rPr lang="en-US" sz="1600" dirty="0">
                <a:solidFill>
                  <a:schemeClr val="accent5"/>
                </a:solidFill>
              </a:rPr>
              <a:t>, A. Moreno, C. </a:t>
            </a:r>
            <a:r>
              <a:rPr lang="en-US" sz="1600" dirty="0" err="1">
                <a:solidFill>
                  <a:schemeClr val="accent5"/>
                </a:solidFill>
              </a:rPr>
              <a:t>Welzel</a:t>
            </a:r>
            <a:r>
              <a:rPr lang="en-US" sz="1600" dirty="0">
                <a:solidFill>
                  <a:schemeClr val="accent5"/>
                </a:solidFill>
              </a:rPr>
              <a:t>, K. </a:t>
            </a:r>
            <a:r>
              <a:rPr lang="en-US" sz="1600" dirty="0" err="1">
                <a:solidFill>
                  <a:schemeClr val="accent5"/>
                </a:solidFill>
              </a:rPr>
              <a:t>Kizilova</a:t>
            </a:r>
            <a:r>
              <a:rPr lang="en-US" sz="1600" dirty="0">
                <a:solidFill>
                  <a:schemeClr val="accent5"/>
                </a:solidFill>
              </a:rPr>
              <a:t>, J. </a:t>
            </a:r>
            <a:r>
              <a:rPr lang="en-US" sz="1600" dirty="0" err="1">
                <a:solidFill>
                  <a:schemeClr val="accent5"/>
                </a:solidFill>
              </a:rPr>
              <a:t>Diez</a:t>
            </a:r>
            <a:r>
              <a:rPr lang="en-US" sz="1600" dirty="0">
                <a:solidFill>
                  <a:schemeClr val="accent5"/>
                </a:solidFill>
              </a:rPr>
              <a:t>-Medrano, M. Lagos, P. Norris, E. </a:t>
            </a:r>
            <a:r>
              <a:rPr lang="en-US" sz="1600" dirty="0" err="1">
                <a:solidFill>
                  <a:schemeClr val="accent5"/>
                </a:solidFill>
              </a:rPr>
              <a:t>Ponarin</a:t>
            </a:r>
            <a:r>
              <a:rPr lang="en-US" sz="1600" dirty="0">
                <a:solidFill>
                  <a:schemeClr val="accent5"/>
                </a:solidFill>
              </a:rPr>
              <a:t> &amp; B. </a:t>
            </a:r>
            <a:r>
              <a:rPr lang="en-US" sz="1600" dirty="0" err="1">
                <a:solidFill>
                  <a:schemeClr val="accent5"/>
                </a:solidFill>
              </a:rPr>
              <a:t>Puranen</a:t>
            </a:r>
            <a:r>
              <a:rPr lang="en-US" sz="1600" dirty="0">
                <a:solidFill>
                  <a:schemeClr val="accent5"/>
                </a:solidFill>
              </a:rPr>
              <a:t> et al. (eds.). 2014. World Values Survey: Round Six - Country-Pooled </a:t>
            </a:r>
            <a:r>
              <a:rPr lang="en-US" sz="1600" dirty="0" err="1">
                <a:solidFill>
                  <a:schemeClr val="accent5"/>
                </a:solidFill>
              </a:rPr>
              <a:t>Datafile</a:t>
            </a:r>
            <a:r>
              <a:rPr lang="en-US" sz="1600" dirty="0">
                <a:solidFill>
                  <a:schemeClr val="accent5"/>
                </a:solidFill>
              </a:rPr>
              <a:t> Version: </a:t>
            </a:r>
            <a:r>
              <a:rPr lang="en-US" sz="1600" dirty="0">
                <a:solidFill>
                  <a:schemeClr val="accent5"/>
                </a:solidFill>
                <a:hlinkClick r:id="rId3"/>
              </a:rPr>
              <a:t>www.worldvaluessurvey.org/WVSDocumentationWV6.jsp</a:t>
            </a:r>
            <a:r>
              <a:rPr lang="en-US" sz="1600" dirty="0">
                <a:solidFill>
                  <a:schemeClr val="accent5"/>
                </a:solidFill>
              </a:rPr>
              <a:t>. Madrid: JD Systems Institute.</a:t>
            </a:r>
          </a:p>
          <a:p>
            <a:r>
              <a:rPr lang="en-US" dirty="0"/>
              <a:t>Is that in the README / Paper/ Appendix?</a:t>
            </a:r>
          </a:p>
          <a:p>
            <a:r>
              <a:rPr lang="en-US" dirty="0"/>
              <a:t>Are all the conditions met/described?</a:t>
            </a:r>
          </a:p>
          <a:p>
            <a:endParaRPr lang="en-US" dirty="0"/>
          </a:p>
        </p:txBody>
      </p:sp>
      <p:sp>
        <p:nvSpPr>
          <p:cNvPr id="6" name="Oval 5"/>
          <p:cNvSpPr/>
          <p:nvPr/>
        </p:nvSpPr>
        <p:spPr>
          <a:xfrm>
            <a:off x="1094014" y="5510893"/>
            <a:ext cx="2906486" cy="66607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03963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379764" y="1582824"/>
            <a:ext cx="9282793" cy="2800767"/>
          </a:xfrm>
          <a:prstGeom prst="rect">
            <a:avLst/>
          </a:prstGeom>
          <a:noFill/>
        </p:spPr>
        <p:txBody>
          <a:bodyPr wrap="square" rtlCol="0">
            <a:spAutoFit/>
          </a:bodyPr>
          <a:lstStyle/>
          <a:p>
            <a:pPr algn="ctr"/>
            <a:r>
              <a:rPr lang="en-US" sz="8800" dirty="0">
                <a:solidFill>
                  <a:schemeClr val="bg1"/>
                </a:solidFill>
              </a:rPr>
              <a:t>Some good and bad examples</a:t>
            </a:r>
            <a:endParaRPr lang="en-US" sz="1400" dirty="0">
              <a:solidFill>
                <a:schemeClr val="bg1"/>
              </a:solidFill>
            </a:endParaRPr>
          </a:p>
        </p:txBody>
      </p:sp>
    </p:spTree>
    <p:extLst>
      <p:ext uri="{BB962C8B-B14F-4D97-AF65-F5344CB8AC3E}">
        <p14:creationId xmlns:p14="http://schemas.microsoft.com/office/powerpoint/2010/main" val="4565752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8A560-151C-4077-A1FB-848EAB412FC7}"/>
              </a:ext>
            </a:extLst>
          </p:cNvPr>
          <p:cNvSpPr>
            <a:spLocks noGrp="1"/>
          </p:cNvSpPr>
          <p:nvPr>
            <p:ph type="title"/>
          </p:nvPr>
        </p:nvSpPr>
        <p:spPr/>
        <p:txBody>
          <a:bodyPr/>
          <a:lstStyle/>
          <a:p>
            <a:r>
              <a:rPr lang="en-US" dirty="0"/>
              <a:t>Three pieces</a:t>
            </a:r>
          </a:p>
        </p:txBody>
      </p:sp>
      <p:sp>
        <p:nvSpPr>
          <p:cNvPr id="5" name="Oval 4">
            <a:extLst>
              <a:ext uri="{FF2B5EF4-FFF2-40B4-BE49-F238E27FC236}">
                <a16:creationId xmlns:a16="http://schemas.microsoft.com/office/drawing/2014/main" id="{5A612369-284B-4CAA-A581-24EA9502B8A4}"/>
              </a:ext>
            </a:extLst>
          </p:cNvPr>
          <p:cNvSpPr/>
          <p:nvPr/>
        </p:nvSpPr>
        <p:spPr>
          <a:xfrm>
            <a:off x="735459" y="2481995"/>
            <a:ext cx="3281737" cy="273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did the author get the data?</a:t>
            </a:r>
          </a:p>
        </p:txBody>
      </p:sp>
      <p:sp>
        <p:nvSpPr>
          <p:cNvPr id="7" name="Oval 6">
            <a:extLst>
              <a:ext uri="{FF2B5EF4-FFF2-40B4-BE49-F238E27FC236}">
                <a16:creationId xmlns:a16="http://schemas.microsoft.com/office/drawing/2014/main" id="{60C179E8-7269-4B11-8E83-9E1F318D778F}"/>
              </a:ext>
            </a:extLst>
          </p:cNvPr>
          <p:cNvSpPr/>
          <p:nvPr/>
        </p:nvSpPr>
        <p:spPr>
          <a:xfrm>
            <a:off x="4455131" y="2481994"/>
            <a:ext cx="3281737" cy="273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can others get the same data?</a:t>
            </a:r>
          </a:p>
        </p:txBody>
      </p:sp>
      <p:sp>
        <p:nvSpPr>
          <p:cNvPr id="8" name="Oval 7">
            <a:extLst>
              <a:ext uri="{FF2B5EF4-FFF2-40B4-BE49-F238E27FC236}">
                <a16:creationId xmlns:a16="http://schemas.microsoft.com/office/drawing/2014/main" id="{5E6DB632-C11E-4432-AAE7-0C06EBE8197C}"/>
              </a:ext>
            </a:extLst>
          </p:cNvPr>
          <p:cNvSpPr/>
          <p:nvPr/>
        </p:nvSpPr>
        <p:spPr>
          <a:xfrm>
            <a:off x="8056823" y="2481994"/>
            <a:ext cx="3281737" cy="273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does the value-added data go?</a:t>
            </a:r>
          </a:p>
        </p:txBody>
      </p:sp>
    </p:spTree>
    <p:extLst>
      <p:ext uri="{BB962C8B-B14F-4D97-AF65-F5344CB8AC3E}">
        <p14:creationId xmlns:p14="http://schemas.microsoft.com/office/powerpoint/2010/main" val="155607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D5A61CC-870B-4202-8AA6-ECE1FEC422D1}"/>
              </a:ext>
            </a:extLst>
          </p:cNvPr>
          <p:cNvSpPr>
            <a:spLocks noGrp="1"/>
          </p:cNvSpPr>
          <p:nvPr>
            <p:ph type="title"/>
          </p:nvPr>
        </p:nvSpPr>
        <p:spPr/>
        <p:txBody>
          <a:bodyPr/>
          <a:lstStyle/>
          <a:p>
            <a:r>
              <a:rPr lang="en-US" dirty="0"/>
              <a:t>PSID user-created files</a:t>
            </a:r>
          </a:p>
        </p:txBody>
      </p:sp>
      <p:pic>
        <p:nvPicPr>
          <p:cNvPr id="5" name="Content Placeholder 4">
            <a:extLst>
              <a:ext uri="{FF2B5EF4-FFF2-40B4-BE49-F238E27FC236}">
                <a16:creationId xmlns:a16="http://schemas.microsoft.com/office/drawing/2014/main" id="{84575B03-EA5B-473E-95EA-61BAAE66C853}"/>
              </a:ext>
            </a:extLst>
          </p:cNvPr>
          <p:cNvPicPr>
            <a:picLocks noGrp="1" noChangeAspect="1"/>
          </p:cNvPicPr>
          <p:nvPr>
            <p:ph sz="half" idx="1"/>
          </p:nvPr>
        </p:nvPicPr>
        <p:blipFill>
          <a:blip r:embed="rId2"/>
          <a:stretch>
            <a:fillRect/>
          </a:stretch>
        </p:blipFill>
        <p:spPr>
          <a:xfrm>
            <a:off x="1209002" y="1825625"/>
            <a:ext cx="4439996" cy="4351338"/>
          </a:xfrm>
        </p:spPr>
      </p:pic>
      <p:pic>
        <p:nvPicPr>
          <p:cNvPr id="9" name="Content Placeholder 8">
            <a:extLst>
              <a:ext uri="{FF2B5EF4-FFF2-40B4-BE49-F238E27FC236}">
                <a16:creationId xmlns:a16="http://schemas.microsoft.com/office/drawing/2014/main" id="{A4876AF9-0996-4643-B786-57DE9CF319B6}"/>
              </a:ext>
            </a:extLst>
          </p:cNvPr>
          <p:cNvPicPr>
            <a:picLocks noGrp="1" noChangeAspect="1"/>
          </p:cNvPicPr>
          <p:nvPr>
            <p:ph sz="half" idx="2"/>
          </p:nvPr>
        </p:nvPicPr>
        <p:blipFill>
          <a:blip r:embed="rId3"/>
          <a:stretch>
            <a:fillRect/>
          </a:stretch>
        </p:blipFill>
        <p:spPr>
          <a:xfrm>
            <a:off x="6172200" y="2338700"/>
            <a:ext cx="5181600" cy="3325188"/>
          </a:xfrm>
        </p:spPr>
      </p:pic>
    </p:spTree>
    <p:extLst>
      <p:ext uri="{BB962C8B-B14F-4D97-AF65-F5344CB8AC3E}">
        <p14:creationId xmlns:p14="http://schemas.microsoft.com/office/powerpoint/2010/main" val="34255508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5F538-D99E-415A-ABD5-E83DA90703DA}"/>
              </a:ext>
            </a:extLst>
          </p:cNvPr>
          <p:cNvSpPr>
            <a:spLocks noGrp="1"/>
          </p:cNvSpPr>
          <p:nvPr>
            <p:ph type="title"/>
          </p:nvPr>
        </p:nvSpPr>
        <p:spPr/>
        <p:txBody>
          <a:bodyPr/>
          <a:lstStyle/>
          <a:p>
            <a:r>
              <a:rPr lang="en-US" dirty="0"/>
              <a:t>User-generated extracts</a:t>
            </a:r>
          </a:p>
        </p:txBody>
      </p:sp>
      <p:pic>
        <p:nvPicPr>
          <p:cNvPr id="6" name="Content Placeholder 5">
            <a:extLst>
              <a:ext uri="{FF2B5EF4-FFF2-40B4-BE49-F238E27FC236}">
                <a16:creationId xmlns:a16="http://schemas.microsoft.com/office/drawing/2014/main" id="{F276AAD6-D40C-4115-8603-5F2C04FC3127}"/>
              </a:ext>
            </a:extLst>
          </p:cNvPr>
          <p:cNvPicPr>
            <a:picLocks noGrp="1" noChangeAspect="1"/>
          </p:cNvPicPr>
          <p:nvPr>
            <p:ph idx="1"/>
          </p:nvPr>
        </p:nvPicPr>
        <p:blipFill>
          <a:blip r:embed="rId2"/>
          <a:stretch>
            <a:fillRect/>
          </a:stretch>
        </p:blipFill>
        <p:spPr>
          <a:xfrm>
            <a:off x="2152650" y="2050722"/>
            <a:ext cx="7886700" cy="3945594"/>
          </a:xfrm>
        </p:spPr>
      </p:pic>
    </p:spTree>
    <p:extLst>
      <p:ext uri="{BB962C8B-B14F-4D97-AF65-F5344CB8AC3E}">
        <p14:creationId xmlns:p14="http://schemas.microsoft.com/office/powerpoint/2010/main" val="30770867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German Restricted-access</a:t>
            </a:r>
          </a:p>
        </p:txBody>
      </p:sp>
      <p:pic>
        <p:nvPicPr>
          <p:cNvPr id="4" name="Content Placeholder 3"/>
          <p:cNvPicPr>
            <a:picLocks noGrp="1" noChangeAspect="1"/>
          </p:cNvPicPr>
          <p:nvPr>
            <p:ph idx="1"/>
          </p:nvPr>
        </p:nvPicPr>
        <p:blipFill>
          <a:blip r:embed="rId2"/>
          <a:stretch>
            <a:fillRect/>
          </a:stretch>
        </p:blipFill>
        <p:spPr>
          <a:xfrm>
            <a:off x="2473779" y="1479363"/>
            <a:ext cx="7111895" cy="6458818"/>
          </a:xfrm>
          <a:prstGeom prst="rect">
            <a:avLst/>
          </a:prstGeom>
        </p:spPr>
      </p:pic>
      <p:pic>
        <p:nvPicPr>
          <p:cNvPr id="5" name="Picture 4"/>
          <p:cNvPicPr>
            <a:picLocks noChangeAspect="1"/>
          </p:cNvPicPr>
          <p:nvPr/>
        </p:nvPicPr>
        <p:blipFill>
          <a:blip r:embed="rId3"/>
          <a:stretch>
            <a:fillRect/>
          </a:stretch>
        </p:blipFill>
        <p:spPr>
          <a:xfrm>
            <a:off x="1924050" y="2524805"/>
            <a:ext cx="8801100" cy="2428875"/>
          </a:xfrm>
          <a:prstGeom prst="rect">
            <a:avLst/>
          </a:prstGeom>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32902309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German Restricted-access</a:t>
            </a:r>
          </a:p>
        </p:txBody>
      </p:sp>
      <p:pic>
        <p:nvPicPr>
          <p:cNvPr id="4" name="Content Placeholder 3"/>
          <p:cNvPicPr>
            <a:picLocks noGrp="1" noChangeAspect="1"/>
          </p:cNvPicPr>
          <p:nvPr>
            <p:ph idx="1"/>
          </p:nvPr>
        </p:nvPicPr>
        <p:blipFill>
          <a:blip r:embed="rId2"/>
          <a:stretch>
            <a:fillRect/>
          </a:stretch>
        </p:blipFill>
        <p:spPr>
          <a:xfrm>
            <a:off x="2473779" y="1479363"/>
            <a:ext cx="7111895" cy="6458818"/>
          </a:xfrm>
          <a:prstGeom prst="rect">
            <a:avLst/>
          </a:prstGeom>
        </p:spPr>
      </p:pic>
      <p:pic>
        <p:nvPicPr>
          <p:cNvPr id="5" name="Picture 4"/>
          <p:cNvPicPr>
            <a:picLocks noChangeAspect="1"/>
          </p:cNvPicPr>
          <p:nvPr/>
        </p:nvPicPr>
        <p:blipFill>
          <a:blip r:embed="rId3"/>
          <a:stretch>
            <a:fillRect/>
          </a:stretch>
        </p:blipFill>
        <p:spPr>
          <a:xfrm>
            <a:off x="1924050" y="2524805"/>
            <a:ext cx="8801100" cy="2428875"/>
          </a:xfrm>
          <a:prstGeom prst="rect">
            <a:avLst/>
          </a:prstGeom>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2139545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 of a (data) citation</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a:hlinkClick r:id="rId2"/>
              </a:rPr>
              <a:t>ICPSR</a:t>
            </a:r>
            <a:r>
              <a:rPr lang="en-US" dirty="0"/>
              <a:t> notes that a citation should include the following items:</a:t>
            </a:r>
          </a:p>
          <a:p>
            <a:r>
              <a:rPr lang="en-US" dirty="0">
                <a:solidFill>
                  <a:schemeClr val="accent2"/>
                </a:solidFill>
              </a:rPr>
              <a:t>Author</a:t>
            </a:r>
          </a:p>
          <a:p>
            <a:r>
              <a:rPr lang="en-US" dirty="0">
                <a:solidFill>
                  <a:schemeClr val="accent6"/>
                </a:solidFill>
              </a:rPr>
              <a:t>Title</a:t>
            </a:r>
          </a:p>
          <a:p>
            <a:r>
              <a:rPr lang="en-US" dirty="0">
                <a:solidFill>
                  <a:schemeClr val="accent1"/>
                </a:solidFill>
              </a:rPr>
              <a:t>Distributor</a:t>
            </a:r>
          </a:p>
          <a:p>
            <a:r>
              <a:rPr lang="en-US" dirty="0">
                <a:solidFill>
                  <a:schemeClr val="accent4"/>
                </a:solidFill>
              </a:rPr>
              <a:t>Date</a:t>
            </a:r>
          </a:p>
          <a:p>
            <a:r>
              <a:rPr lang="en-US" dirty="0">
                <a:solidFill>
                  <a:srgbClr val="C00000"/>
                </a:solidFill>
              </a:rPr>
              <a:t>Version</a:t>
            </a:r>
          </a:p>
          <a:p>
            <a:r>
              <a:rPr lang="en-US" dirty="0">
                <a:solidFill>
                  <a:srgbClr val="C00000"/>
                </a:solidFill>
              </a:rPr>
              <a:t>Persistent identifier</a:t>
            </a:r>
          </a:p>
        </p:txBody>
      </p:sp>
      <p:sp>
        <p:nvSpPr>
          <p:cNvPr id="4" name="Content Placeholder 3"/>
          <p:cNvSpPr>
            <a:spLocks noGrp="1"/>
          </p:cNvSpPr>
          <p:nvPr>
            <p:ph sz="half" idx="2"/>
          </p:nvPr>
        </p:nvSpPr>
        <p:spPr/>
        <p:txBody>
          <a:bodyPr>
            <a:normAutofit fontScale="92500" lnSpcReduction="10000"/>
          </a:bodyPr>
          <a:lstStyle/>
          <a:p>
            <a:pPr marL="0" indent="0">
              <a:buNone/>
            </a:pPr>
            <a:r>
              <a:rPr lang="en-US" b="1" dirty="0"/>
              <a:t>Constructed Citation:</a:t>
            </a:r>
          </a:p>
          <a:p>
            <a:pPr marL="0" indent="0">
              <a:buNone/>
            </a:pPr>
            <a:r>
              <a:rPr lang="en-US" sz="3600" dirty="0">
                <a:solidFill>
                  <a:schemeClr val="accent2"/>
                </a:solidFill>
              </a:rPr>
              <a:t>Institute for Employment Research (IAB), </a:t>
            </a:r>
            <a:r>
              <a:rPr lang="en-US" sz="3600" dirty="0">
                <a:solidFill>
                  <a:schemeClr val="accent6"/>
                </a:solidFill>
              </a:rPr>
              <a:t>Establishment History Panel 1975-2018</a:t>
            </a:r>
            <a:r>
              <a:rPr lang="en-US" sz="3600" dirty="0"/>
              <a:t>. Accessed via the </a:t>
            </a:r>
            <a:r>
              <a:rPr lang="en-US" sz="3600" dirty="0">
                <a:solidFill>
                  <a:schemeClr val="accent1"/>
                </a:solidFill>
              </a:rPr>
              <a:t>Research Data Centre (FDZ) of the German Federal Employment Agency </a:t>
            </a:r>
            <a:r>
              <a:rPr lang="en-US" sz="3600" dirty="0">
                <a:solidFill>
                  <a:srgbClr val="C00000"/>
                </a:solidFill>
              </a:rPr>
              <a:t>DOI: 10.5164/IAB.BHP7518.de.en.v1</a:t>
            </a:r>
            <a:r>
              <a:rPr lang="en-US" sz="3600" dirty="0"/>
              <a:t> </a:t>
            </a:r>
            <a:r>
              <a:rPr lang="en-US" sz="3600" dirty="0">
                <a:solidFill>
                  <a:schemeClr val="accent4"/>
                </a:solidFill>
              </a:rPr>
              <a:t>June 26, 2020</a:t>
            </a:r>
            <a:r>
              <a:rPr lang="en-US" sz="3600" dirty="0"/>
              <a:t>. </a:t>
            </a:r>
          </a:p>
        </p:txBody>
      </p:sp>
    </p:spTree>
    <p:extLst>
      <p:ext uri="{BB962C8B-B14F-4D97-AF65-F5344CB8AC3E}">
        <p14:creationId xmlns:p14="http://schemas.microsoft.com/office/powerpoint/2010/main" val="23157582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German Restricted-access</a:t>
            </a:r>
          </a:p>
        </p:txBody>
      </p:sp>
      <p:pic>
        <p:nvPicPr>
          <p:cNvPr id="7" name="Content Placeholder 6"/>
          <p:cNvPicPr>
            <a:picLocks noGrp="1" noChangeAspect="1"/>
          </p:cNvPicPr>
          <p:nvPr>
            <p:ph idx="1"/>
          </p:nvPr>
        </p:nvPicPr>
        <p:blipFill>
          <a:blip r:embed="rId2"/>
          <a:stretch>
            <a:fillRect/>
          </a:stretch>
        </p:blipFill>
        <p:spPr>
          <a:xfrm>
            <a:off x="2555422" y="1298155"/>
            <a:ext cx="6121431" cy="5823598"/>
          </a:xfrm>
          <a:prstGeom prst="rect">
            <a:avLst/>
          </a:prstGeom>
        </p:spPr>
      </p:pic>
      <p:pic>
        <p:nvPicPr>
          <p:cNvPr id="8" name="Picture 7"/>
          <p:cNvPicPr>
            <a:picLocks noChangeAspect="1"/>
          </p:cNvPicPr>
          <p:nvPr/>
        </p:nvPicPr>
        <p:blipFill>
          <a:blip r:embed="rId3"/>
          <a:stretch>
            <a:fillRect/>
          </a:stretch>
        </p:blipFill>
        <p:spPr>
          <a:xfrm>
            <a:off x="1876425" y="2466975"/>
            <a:ext cx="8439150" cy="1924050"/>
          </a:xfrm>
          <a:prstGeom prst="rect">
            <a:avLst/>
          </a:prstGeom>
          <a:ln>
            <a:solidFill>
              <a:schemeClr val="tx1"/>
            </a:solidFill>
          </a:ln>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3181407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Current efforts at the AEA</a:t>
            </a:r>
          </a:p>
        </p:txBody>
      </p:sp>
      <p:sp>
        <p:nvSpPr>
          <p:cNvPr id="5" name="Content Placeholder 4"/>
          <p:cNvSpPr>
            <a:spLocks noGrp="1"/>
          </p:cNvSpPr>
          <p:nvPr>
            <p:ph idx="1"/>
          </p:nvPr>
        </p:nvSpPr>
        <p:spPr/>
        <p:txBody>
          <a:bodyPr>
            <a:normAutofit lnSpcReduction="1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
        <p:nvSpPr>
          <p:cNvPr id="2" name="Rectangle 1">
            <a:extLst>
              <a:ext uri="{FF2B5EF4-FFF2-40B4-BE49-F238E27FC236}">
                <a16:creationId xmlns:a16="http://schemas.microsoft.com/office/drawing/2014/main" id="{B794B4E9-F306-4AAC-A874-E057E0223C21}"/>
              </a:ext>
            </a:extLst>
          </p:cNvPr>
          <p:cNvSpPr/>
          <p:nvPr/>
        </p:nvSpPr>
        <p:spPr>
          <a:xfrm>
            <a:off x="838200" y="4240924"/>
            <a:ext cx="6981497" cy="176573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353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AD23-DAD3-4DC8-830A-2D579AD64812}"/>
              </a:ext>
            </a:extLst>
          </p:cNvPr>
          <p:cNvSpPr>
            <a:spLocks noGrp="1"/>
          </p:cNvSpPr>
          <p:nvPr>
            <p:ph type="title"/>
          </p:nvPr>
        </p:nvSpPr>
        <p:spPr/>
        <p:txBody>
          <a:bodyPr/>
          <a:lstStyle/>
          <a:p>
            <a:r>
              <a:rPr lang="en-US" dirty="0"/>
              <a:t>Crafting data citations</a:t>
            </a:r>
          </a:p>
        </p:txBody>
      </p:sp>
      <p:sp>
        <p:nvSpPr>
          <p:cNvPr id="5" name="Content Placeholder 4">
            <a:extLst>
              <a:ext uri="{FF2B5EF4-FFF2-40B4-BE49-F238E27FC236}">
                <a16:creationId xmlns:a16="http://schemas.microsoft.com/office/drawing/2014/main" id="{4BEE4856-EDFF-400F-8AA0-DF94E7AF8A62}"/>
              </a:ext>
            </a:extLst>
          </p:cNvPr>
          <p:cNvSpPr>
            <a:spLocks noGrp="1"/>
          </p:cNvSpPr>
          <p:nvPr>
            <p:ph sz="half" idx="1"/>
          </p:nvPr>
        </p:nvSpPr>
        <p:spPr/>
        <p:txBody>
          <a:bodyPr>
            <a:normAutofit fontScale="92500" lnSpcReduction="10000"/>
          </a:bodyPr>
          <a:lstStyle/>
          <a:p>
            <a:pPr marL="0" indent="0">
              <a:buNone/>
            </a:pPr>
            <a:r>
              <a:rPr lang="en-US" dirty="0"/>
              <a:t>In some cases, governments have list of their (named) registers. For instance, </a:t>
            </a:r>
            <a:r>
              <a:rPr lang="en-US" b="1" u="sng" dirty="0"/>
              <a:t>Statistics Denmark </a:t>
            </a:r>
            <a:r>
              <a:rPr lang="en-US" dirty="0"/>
              <a:t>provides the full list of registers at</a:t>
            </a:r>
          </a:p>
          <a:p>
            <a:pPr marL="0" indent="0">
              <a:buNone/>
            </a:pPr>
            <a:r>
              <a:rPr lang="en-US" dirty="0"/>
              <a:t> </a:t>
            </a:r>
            <a:r>
              <a:rPr lang="en-US" dirty="0">
                <a:hlinkClick r:id="rId2"/>
              </a:rPr>
              <a:t>http://www.dst.dk/extranet/forskningvariabellister/Oversigt%20over%20registre.html</a:t>
            </a:r>
            <a:r>
              <a:rPr lang="en-US" dirty="0"/>
              <a:t>. </a:t>
            </a:r>
          </a:p>
          <a:p>
            <a:pPr marL="0" indent="0">
              <a:buNone/>
            </a:pPr>
            <a:endParaRPr lang="en-US" dirty="0"/>
          </a:p>
          <a:p>
            <a:pPr marL="0" indent="0">
              <a:buNone/>
            </a:pPr>
            <a:r>
              <a:rPr lang="en-US" dirty="0"/>
              <a:t>These can be used to craft data citations:</a:t>
            </a:r>
          </a:p>
        </p:txBody>
      </p:sp>
      <p:sp>
        <p:nvSpPr>
          <p:cNvPr id="6" name="Content Placeholder 5">
            <a:extLst>
              <a:ext uri="{FF2B5EF4-FFF2-40B4-BE49-F238E27FC236}">
                <a16:creationId xmlns:a16="http://schemas.microsoft.com/office/drawing/2014/main" id="{AE40B4EC-ED96-45E7-A6BB-3246B57F5952}"/>
              </a:ext>
            </a:extLst>
          </p:cNvPr>
          <p:cNvSpPr>
            <a:spLocks noGrp="1"/>
          </p:cNvSpPr>
          <p:nvPr>
            <p:ph sz="half" idx="2"/>
          </p:nvPr>
        </p:nvSpPr>
        <p:spPr/>
        <p:txBody>
          <a:bodyPr>
            <a:normAutofit fontScale="92500" lnSpcReduction="10000"/>
          </a:bodyPr>
          <a:lstStyle/>
          <a:p>
            <a:pPr marL="457200" lvl="1" indent="0">
              <a:buNone/>
            </a:pPr>
            <a:r>
              <a:rPr lang="en-US" sz="1800" b="1" dirty="0">
                <a:latin typeface="Times New Roman" panose="02020603050405020304" pitchFamily="18" charset="0"/>
                <a:cs typeface="Times New Roman" panose="02020603050405020304" pitchFamily="18" charset="0"/>
              </a:rPr>
              <a:t>Statistics Denmark. 2020. “</a:t>
            </a:r>
            <a:r>
              <a:rPr lang="en-US" sz="1800" b="1" dirty="0" err="1">
                <a:latin typeface="Times New Roman" panose="02020603050405020304" pitchFamily="18" charset="0"/>
                <a:cs typeface="Times New Roman" panose="02020603050405020304" pitchFamily="18" charset="0"/>
              </a:rPr>
              <a:t>Døde</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Danmark</a:t>
            </a:r>
            <a:r>
              <a:rPr lang="en-US" sz="1800" b="1" dirty="0">
                <a:latin typeface="Times New Roman" panose="02020603050405020304" pitchFamily="18" charset="0"/>
                <a:cs typeface="Times New Roman" panose="02020603050405020304" pitchFamily="18" charset="0"/>
              </a:rPr>
              <a:t> (DOD, Deaths in Denmark), 1970-2019 [database]”, </a:t>
            </a:r>
            <a:r>
              <a:rPr lang="en-US" sz="1800" b="1" dirty="0" err="1">
                <a:latin typeface="Times New Roman" panose="02020603050405020304" pitchFamily="18" charset="0"/>
                <a:cs typeface="Times New Roman" panose="02020603050405020304" pitchFamily="18" charset="0"/>
              </a:rPr>
              <a:t>Danmarks</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Statistiks</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Forskningsservice</a:t>
            </a:r>
            <a:r>
              <a:rPr lang="en-US" sz="1800" b="1" dirty="0">
                <a:latin typeface="Times New Roman" panose="02020603050405020304" pitchFamily="18" charset="0"/>
                <a:cs typeface="Times New Roman" panose="02020603050405020304" pitchFamily="18" charset="0"/>
              </a:rPr>
              <a:t>, accessed (xxx).</a:t>
            </a:r>
          </a:p>
          <a:p>
            <a:endParaRPr lang="en-US" dirty="0"/>
          </a:p>
          <a:p>
            <a:r>
              <a:rPr lang="en-US" dirty="0"/>
              <a:t>README can point to the codebook for each register, e.g., </a:t>
            </a:r>
            <a:r>
              <a:rPr lang="en-US" dirty="0">
                <a:hlinkClick r:id="rId3"/>
              </a:rPr>
              <a:t>https://www.dst.dk/extranet/ForskningVariabellister/DOD%20-%20D%C3%B8de%20i%20Danmark.html</a:t>
            </a:r>
            <a:r>
              <a:rPr lang="en-US" dirty="0"/>
              <a:t> for the aforementioned “DOD” register. </a:t>
            </a:r>
          </a:p>
        </p:txBody>
      </p:sp>
      <p:sp>
        <p:nvSpPr>
          <p:cNvPr id="7" name="TextBox 6">
            <a:extLst>
              <a:ext uri="{FF2B5EF4-FFF2-40B4-BE49-F238E27FC236}">
                <a16:creationId xmlns:a16="http://schemas.microsoft.com/office/drawing/2014/main" id="{D381A824-7EED-47D6-B744-A3CEE2D8C09D}"/>
              </a:ext>
            </a:extLst>
          </p:cNvPr>
          <p:cNvSpPr txBox="1"/>
          <p:nvPr/>
        </p:nvSpPr>
        <p:spPr>
          <a:xfrm>
            <a:off x="1939159" y="5967248"/>
            <a:ext cx="9041524" cy="646331"/>
          </a:xfrm>
          <a:prstGeom prst="rect">
            <a:avLst/>
          </a:prstGeom>
          <a:noFill/>
        </p:spPr>
        <p:txBody>
          <a:bodyPr wrap="square" rtlCol="0">
            <a:spAutoFit/>
          </a:bodyPr>
          <a:lstStyle/>
          <a:p>
            <a:r>
              <a:rPr lang="en-US" dirty="0">
                <a:hlinkClick r:id="rId4"/>
              </a:rPr>
              <a:t>https://social-science-data-editors.github.io/guidance/addtl-data-citation-guidance.html#confidential-databases</a:t>
            </a:r>
            <a:r>
              <a:rPr lang="en-US" dirty="0"/>
              <a:t> </a:t>
            </a:r>
          </a:p>
        </p:txBody>
      </p:sp>
    </p:spTree>
    <p:extLst>
      <p:ext uri="{BB962C8B-B14F-4D97-AF65-F5344CB8AC3E}">
        <p14:creationId xmlns:p14="http://schemas.microsoft.com/office/powerpoint/2010/main" val="12368556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 of a (data) citation</a:t>
            </a:r>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a:hlinkClick r:id="rId2"/>
              </a:rPr>
              <a:t>ICPSR</a:t>
            </a:r>
            <a:r>
              <a:rPr lang="en-US" dirty="0"/>
              <a:t> notes that a citation should include the following items:</a:t>
            </a:r>
          </a:p>
          <a:p>
            <a:r>
              <a:rPr lang="en-US" dirty="0">
                <a:solidFill>
                  <a:schemeClr val="accent2"/>
                </a:solidFill>
              </a:rPr>
              <a:t>Author</a:t>
            </a:r>
          </a:p>
          <a:p>
            <a:r>
              <a:rPr lang="en-US" dirty="0">
                <a:solidFill>
                  <a:schemeClr val="accent6"/>
                </a:solidFill>
              </a:rPr>
              <a:t>Title</a:t>
            </a:r>
          </a:p>
          <a:p>
            <a:r>
              <a:rPr lang="en-US" dirty="0">
                <a:solidFill>
                  <a:schemeClr val="accent1"/>
                </a:solidFill>
              </a:rPr>
              <a:t>Distributor</a:t>
            </a:r>
          </a:p>
          <a:p>
            <a:r>
              <a:rPr lang="en-US" dirty="0">
                <a:solidFill>
                  <a:schemeClr val="accent4"/>
                </a:solidFill>
              </a:rPr>
              <a:t>Date</a:t>
            </a:r>
          </a:p>
          <a:p>
            <a:r>
              <a:rPr lang="en-US" dirty="0">
                <a:solidFill>
                  <a:srgbClr val="C00000"/>
                </a:solidFill>
              </a:rPr>
              <a:t>Version</a:t>
            </a:r>
          </a:p>
          <a:p>
            <a:r>
              <a:rPr lang="en-US" dirty="0">
                <a:solidFill>
                  <a:srgbClr val="C00000"/>
                </a:solidFill>
              </a:rPr>
              <a:t>Persistent identifier</a:t>
            </a:r>
          </a:p>
        </p:txBody>
      </p:sp>
      <p:sp>
        <p:nvSpPr>
          <p:cNvPr id="4" name="Content Placeholder 3"/>
          <p:cNvSpPr>
            <a:spLocks noGrp="1"/>
          </p:cNvSpPr>
          <p:nvPr>
            <p:ph sz="half" idx="2"/>
          </p:nvPr>
        </p:nvSpPr>
        <p:spPr/>
        <p:txBody>
          <a:bodyPr>
            <a:normAutofit fontScale="92500" lnSpcReduction="20000"/>
          </a:bodyPr>
          <a:lstStyle/>
          <a:p>
            <a:pPr marL="0" indent="0">
              <a:buNone/>
            </a:pPr>
            <a:r>
              <a:rPr lang="en-US" b="1" dirty="0"/>
              <a:t>Constructed Citation:</a:t>
            </a:r>
          </a:p>
          <a:p>
            <a:pPr marL="0" indent="0">
              <a:buNone/>
            </a:pPr>
            <a:r>
              <a:rPr lang="en-US" sz="3600" dirty="0">
                <a:solidFill>
                  <a:schemeClr val="accent2"/>
                </a:solidFill>
              </a:rPr>
              <a:t>Statistics Denmark, </a:t>
            </a:r>
            <a:r>
              <a:rPr lang="en-US" sz="3600" dirty="0">
                <a:solidFill>
                  <a:schemeClr val="accent6"/>
                </a:solidFill>
              </a:rPr>
              <a:t>“</a:t>
            </a:r>
            <a:r>
              <a:rPr lang="en-US" sz="3600" dirty="0" err="1">
                <a:solidFill>
                  <a:schemeClr val="accent6"/>
                </a:solidFill>
              </a:rPr>
              <a:t>Døde</a:t>
            </a:r>
            <a:r>
              <a:rPr lang="en-US" sz="3600" dirty="0">
                <a:solidFill>
                  <a:schemeClr val="accent6"/>
                </a:solidFill>
              </a:rPr>
              <a:t> </a:t>
            </a:r>
            <a:r>
              <a:rPr lang="en-US" sz="3600" dirty="0" err="1">
                <a:solidFill>
                  <a:schemeClr val="accent6"/>
                </a:solidFill>
              </a:rPr>
              <a:t>i</a:t>
            </a:r>
            <a:r>
              <a:rPr lang="en-US" sz="3600" dirty="0">
                <a:solidFill>
                  <a:schemeClr val="accent6"/>
                </a:solidFill>
              </a:rPr>
              <a:t> </a:t>
            </a:r>
            <a:r>
              <a:rPr lang="en-US" sz="3600" dirty="0" err="1">
                <a:solidFill>
                  <a:schemeClr val="accent6"/>
                </a:solidFill>
              </a:rPr>
              <a:t>Danmark</a:t>
            </a:r>
            <a:r>
              <a:rPr lang="en-US" sz="3600" dirty="0">
                <a:solidFill>
                  <a:schemeClr val="accent6"/>
                </a:solidFill>
              </a:rPr>
              <a:t> (DOD, Deaths in Denmark), 1970-2019” [database]</a:t>
            </a:r>
            <a:r>
              <a:rPr lang="en-US" sz="3600" dirty="0"/>
              <a:t>. Accessed via the </a:t>
            </a:r>
            <a:r>
              <a:rPr lang="en-US" sz="3600" dirty="0" err="1">
                <a:solidFill>
                  <a:schemeClr val="accent1"/>
                </a:solidFill>
              </a:rPr>
              <a:t>Danmarks</a:t>
            </a:r>
            <a:r>
              <a:rPr lang="en-US" sz="3600" dirty="0">
                <a:solidFill>
                  <a:schemeClr val="accent1"/>
                </a:solidFill>
              </a:rPr>
              <a:t> </a:t>
            </a:r>
            <a:r>
              <a:rPr lang="en-US" sz="3600" dirty="0" err="1">
                <a:solidFill>
                  <a:schemeClr val="accent1"/>
                </a:solidFill>
              </a:rPr>
              <a:t>Statistiks</a:t>
            </a:r>
            <a:r>
              <a:rPr lang="en-US" sz="3600" dirty="0">
                <a:solidFill>
                  <a:schemeClr val="accent1"/>
                </a:solidFill>
              </a:rPr>
              <a:t> </a:t>
            </a:r>
            <a:r>
              <a:rPr lang="en-US" sz="3600" dirty="0" err="1">
                <a:solidFill>
                  <a:schemeClr val="accent1"/>
                </a:solidFill>
              </a:rPr>
              <a:t>Forskningsservice</a:t>
            </a:r>
            <a:r>
              <a:rPr lang="en-US" sz="3600" dirty="0">
                <a:solidFill>
                  <a:schemeClr val="accent1"/>
                </a:solidFill>
              </a:rPr>
              <a:t> </a:t>
            </a:r>
            <a:r>
              <a:rPr lang="en-US" sz="3600" dirty="0">
                <a:solidFill>
                  <a:srgbClr val="C00000"/>
                </a:solidFill>
              </a:rPr>
              <a:t>http://www.dst.dk/extranet/forskningvariabellister/Oversigt%20over%20registre.html</a:t>
            </a:r>
            <a:r>
              <a:rPr lang="en-US" sz="3600" dirty="0"/>
              <a:t> </a:t>
            </a:r>
            <a:r>
              <a:rPr lang="en-US" sz="3600" dirty="0">
                <a:solidFill>
                  <a:schemeClr val="accent4"/>
                </a:solidFill>
              </a:rPr>
              <a:t>June 26, 2020</a:t>
            </a:r>
            <a:r>
              <a:rPr lang="en-US" sz="3600" dirty="0"/>
              <a:t>. </a:t>
            </a:r>
          </a:p>
        </p:txBody>
      </p:sp>
    </p:spTree>
    <p:extLst>
      <p:ext uri="{BB962C8B-B14F-4D97-AF65-F5344CB8AC3E}">
        <p14:creationId xmlns:p14="http://schemas.microsoft.com/office/powerpoint/2010/main" val="364920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AD23-DAD3-4DC8-830A-2D579AD64812}"/>
              </a:ext>
            </a:extLst>
          </p:cNvPr>
          <p:cNvSpPr>
            <a:spLocks noGrp="1"/>
          </p:cNvSpPr>
          <p:nvPr>
            <p:ph type="title"/>
          </p:nvPr>
        </p:nvSpPr>
        <p:spPr/>
        <p:txBody>
          <a:bodyPr/>
          <a:lstStyle/>
          <a:p>
            <a:r>
              <a:rPr lang="en-US" dirty="0"/>
              <a:t>Crafting data citations</a:t>
            </a:r>
          </a:p>
        </p:txBody>
      </p:sp>
      <p:sp>
        <p:nvSpPr>
          <p:cNvPr id="5" name="Content Placeholder 4">
            <a:extLst>
              <a:ext uri="{FF2B5EF4-FFF2-40B4-BE49-F238E27FC236}">
                <a16:creationId xmlns:a16="http://schemas.microsoft.com/office/drawing/2014/main" id="{4BEE4856-EDFF-400F-8AA0-DF94E7AF8A62}"/>
              </a:ext>
            </a:extLst>
          </p:cNvPr>
          <p:cNvSpPr>
            <a:spLocks noGrp="1"/>
          </p:cNvSpPr>
          <p:nvPr>
            <p:ph sz="half" idx="1"/>
          </p:nvPr>
        </p:nvSpPr>
        <p:spPr/>
        <p:txBody>
          <a:bodyPr>
            <a:normAutofit fontScale="92500" lnSpcReduction="10000"/>
          </a:bodyPr>
          <a:lstStyle/>
          <a:p>
            <a:pPr marL="0" indent="0">
              <a:buNone/>
            </a:pPr>
            <a:r>
              <a:rPr lang="en-US" dirty="0"/>
              <a:t>In some cases, governments have list of their (named) registers. For instance, </a:t>
            </a:r>
            <a:r>
              <a:rPr lang="en-US" b="1" u="sng" dirty="0"/>
              <a:t>Statistics Denmark </a:t>
            </a:r>
            <a:r>
              <a:rPr lang="en-US" dirty="0"/>
              <a:t>provides the full list of registers at</a:t>
            </a:r>
          </a:p>
          <a:p>
            <a:pPr marL="0" indent="0">
              <a:buNone/>
            </a:pPr>
            <a:r>
              <a:rPr lang="en-US" dirty="0"/>
              <a:t> </a:t>
            </a:r>
            <a:r>
              <a:rPr lang="en-US" dirty="0">
                <a:hlinkClick r:id="rId2"/>
              </a:rPr>
              <a:t>http://www.dst.dk/extranet/forskningvariabellister/Oversigt%20over%20registre.html</a:t>
            </a:r>
            <a:r>
              <a:rPr lang="en-US" dirty="0"/>
              <a:t>. </a:t>
            </a:r>
          </a:p>
          <a:p>
            <a:pPr marL="0" indent="0">
              <a:buNone/>
            </a:pPr>
            <a:endParaRPr lang="en-US" dirty="0"/>
          </a:p>
          <a:p>
            <a:pPr marL="0" indent="0">
              <a:buNone/>
            </a:pPr>
            <a:r>
              <a:rPr lang="en-US" dirty="0"/>
              <a:t>These can be used to craft data citations:</a:t>
            </a:r>
          </a:p>
        </p:txBody>
      </p:sp>
      <p:sp>
        <p:nvSpPr>
          <p:cNvPr id="6" name="Content Placeholder 5">
            <a:extLst>
              <a:ext uri="{FF2B5EF4-FFF2-40B4-BE49-F238E27FC236}">
                <a16:creationId xmlns:a16="http://schemas.microsoft.com/office/drawing/2014/main" id="{AE40B4EC-ED96-45E7-A6BB-3246B57F5952}"/>
              </a:ext>
            </a:extLst>
          </p:cNvPr>
          <p:cNvSpPr>
            <a:spLocks noGrp="1"/>
          </p:cNvSpPr>
          <p:nvPr>
            <p:ph sz="half" idx="2"/>
          </p:nvPr>
        </p:nvSpPr>
        <p:spPr/>
        <p:txBody>
          <a:bodyPr>
            <a:normAutofit fontScale="92500" lnSpcReduction="10000"/>
          </a:bodyPr>
          <a:lstStyle/>
          <a:p>
            <a:pPr marL="0" indent="0">
              <a:buNone/>
            </a:pPr>
            <a:r>
              <a:rPr lang="en-US" sz="1800" b="1" dirty="0">
                <a:solidFill>
                  <a:schemeClr val="accent2"/>
                </a:solidFill>
                <a:latin typeface="Times New Roman" panose="02020603050405020304" pitchFamily="18" charset="0"/>
                <a:cs typeface="Times New Roman" panose="02020603050405020304" pitchFamily="18" charset="0"/>
              </a:rPr>
              <a:t>Statistics Denmark, </a:t>
            </a:r>
            <a:r>
              <a:rPr lang="en-US" sz="1800" b="1" dirty="0">
                <a:solidFill>
                  <a:schemeClr val="accent6"/>
                </a:solidFill>
                <a:latin typeface="Times New Roman" panose="02020603050405020304" pitchFamily="18" charset="0"/>
                <a:cs typeface="Times New Roman" panose="02020603050405020304" pitchFamily="18" charset="0"/>
              </a:rPr>
              <a:t>“</a:t>
            </a:r>
            <a:r>
              <a:rPr lang="en-US" sz="1800" b="1" dirty="0" err="1">
                <a:solidFill>
                  <a:schemeClr val="accent6"/>
                </a:solidFill>
                <a:latin typeface="Times New Roman" panose="02020603050405020304" pitchFamily="18" charset="0"/>
                <a:cs typeface="Times New Roman" panose="02020603050405020304" pitchFamily="18" charset="0"/>
              </a:rPr>
              <a:t>Døde</a:t>
            </a:r>
            <a:r>
              <a:rPr lang="en-US" sz="1800" b="1" dirty="0">
                <a:solidFill>
                  <a:schemeClr val="accent6"/>
                </a:solidFill>
                <a:latin typeface="Times New Roman" panose="02020603050405020304" pitchFamily="18" charset="0"/>
                <a:cs typeface="Times New Roman" panose="02020603050405020304" pitchFamily="18" charset="0"/>
              </a:rPr>
              <a:t> </a:t>
            </a:r>
            <a:r>
              <a:rPr lang="en-US" sz="1800" b="1" dirty="0" err="1">
                <a:solidFill>
                  <a:schemeClr val="accent6"/>
                </a:solidFill>
                <a:latin typeface="Times New Roman" panose="02020603050405020304" pitchFamily="18" charset="0"/>
                <a:cs typeface="Times New Roman" panose="02020603050405020304" pitchFamily="18" charset="0"/>
              </a:rPr>
              <a:t>i</a:t>
            </a:r>
            <a:r>
              <a:rPr lang="en-US" sz="1800" b="1" dirty="0">
                <a:solidFill>
                  <a:schemeClr val="accent6"/>
                </a:solidFill>
                <a:latin typeface="Times New Roman" panose="02020603050405020304" pitchFamily="18" charset="0"/>
                <a:cs typeface="Times New Roman" panose="02020603050405020304" pitchFamily="18" charset="0"/>
              </a:rPr>
              <a:t> </a:t>
            </a:r>
            <a:r>
              <a:rPr lang="en-US" sz="1800" b="1" dirty="0" err="1">
                <a:solidFill>
                  <a:schemeClr val="accent6"/>
                </a:solidFill>
                <a:latin typeface="Times New Roman" panose="02020603050405020304" pitchFamily="18" charset="0"/>
                <a:cs typeface="Times New Roman" panose="02020603050405020304" pitchFamily="18" charset="0"/>
              </a:rPr>
              <a:t>Danmark</a:t>
            </a:r>
            <a:r>
              <a:rPr lang="en-US" sz="1800" b="1" dirty="0">
                <a:solidFill>
                  <a:schemeClr val="accent6"/>
                </a:solidFill>
                <a:latin typeface="Times New Roman" panose="02020603050405020304" pitchFamily="18" charset="0"/>
                <a:cs typeface="Times New Roman" panose="02020603050405020304" pitchFamily="18" charset="0"/>
              </a:rPr>
              <a:t> (DOD, Deaths in Denmark), 1970-2019” [database]</a:t>
            </a:r>
            <a:r>
              <a:rPr lang="en-US" sz="1800" b="1" dirty="0">
                <a:latin typeface="Times New Roman" panose="02020603050405020304" pitchFamily="18" charset="0"/>
                <a:cs typeface="Times New Roman" panose="02020603050405020304" pitchFamily="18" charset="0"/>
              </a:rPr>
              <a:t>. Accessed via the </a:t>
            </a:r>
            <a:r>
              <a:rPr lang="en-US" sz="1800" b="1" dirty="0" err="1">
                <a:solidFill>
                  <a:schemeClr val="accent1"/>
                </a:solidFill>
                <a:latin typeface="Times New Roman" panose="02020603050405020304" pitchFamily="18" charset="0"/>
                <a:cs typeface="Times New Roman" panose="02020603050405020304" pitchFamily="18" charset="0"/>
              </a:rPr>
              <a:t>Danmarks</a:t>
            </a:r>
            <a:r>
              <a:rPr lang="en-US" sz="1800" b="1" dirty="0">
                <a:solidFill>
                  <a:schemeClr val="accent1"/>
                </a:solidFill>
                <a:latin typeface="Times New Roman" panose="02020603050405020304" pitchFamily="18" charset="0"/>
                <a:cs typeface="Times New Roman" panose="02020603050405020304" pitchFamily="18" charset="0"/>
              </a:rPr>
              <a:t> </a:t>
            </a:r>
            <a:r>
              <a:rPr lang="en-US" sz="1800" b="1" dirty="0" err="1">
                <a:solidFill>
                  <a:schemeClr val="accent1"/>
                </a:solidFill>
                <a:latin typeface="Times New Roman" panose="02020603050405020304" pitchFamily="18" charset="0"/>
                <a:cs typeface="Times New Roman" panose="02020603050405020304" pitchFamily="18" charset="0"/>
              </a:rPr>
              <a:t>Statistiks</a:t>
            </a:r>
            <a:r>
              <a:rPr lang="en-US" sz="1800" b="1" dirty="0">
                <a:solidFill>
                  <a:schemeClr val="accent1"/>
                </a:solidFill>
                <a:latin typeface="Times New Roman" panose="02020603050405020304" pitchFamily="18" charset="0"/>
                <a:cs typeface="Times New Roman" panose="02020603050405020304" pitchFamily="18" charset="0"/>
              </a:rPr>
              <a:t> </a:t>
            </a:r>
            <a:r>
              <a:rPr lang="en-US" sz="1800" b="1" dirty="0" err="1">
                <a:solidFill>
                  <a:schemeClr val="accent1"/>
                </a:solidFill>
                <a:latin typeface="Times New Roman" panose="02020603050405020304" pitchFamily="18" charset="0"/>
                <a:cs typeface="Times New Roman" panose="02020603050405020304" pitchFamily="18" charset="0"/>
              </a:rPr>
              <a:t>Forskningsservice</a:t>
            </a:r>
            <a:r>
              <a:rPr lang="en-US" sz="1800" b="1" dirty="0">
                <a:solidFill>
                  <a:schemeClr val="accent1"/>
                </a:solidFill>
                <a:latin typeface="Times New Roman" panose="02020603050405020304" pitchFamily="18" charset="0"/>
                <a:cs typeface="Times New Roman" panose="02020603050405020304" pitchFamily="18" charset="0"/>
              </a:rPr>
              <a:t> </a:t>
            </a:r>
            <a:r>
              <a:rPr lang="en-US" sz="1800" b="1" dirty="0">
                <a:solidFill>
                  <a:srgbClr val="C00000"/>
                </a:solidFill>
                <a:latin typeface="Times New Roman" panose="02020603050405020304" pitchFamily="18" charset="0"/>
                <a:cs typeface="Times New Roman" panose="02020603050405020304" pitchFamily="18" charset="0"/>
              </a:rPr>
              <a:t>http://www.dst.dk/extranet/forskningvariabellister/Oversigt%20over%20registre.html</a:t>
            </a:r>
            <a:r>
              <a:rPr lang="en-US" sz="1800" b="1" dirty="0">
                <a:latin typeface="Times New Roman" panose="02020603050405020304" pitchFamily="18" charset="0"/>
                <a:cs typeface="Times New Roman" panose="02020603050405020304" pitchFamily="18" charset="0"/>
              </a:rPr>
              <a:t> </a:t>
            </a:r>
            <a:r>
              <a:rPr lang="en-US" sz="1800" b="1" dirty="0">
                <a:solidFill>
                  <a:schemeClr val="accent4"/>
                </a:solidFill>
                <a:latin typeface="Times New Roman" panose="02020603050405020304" pitchFamily="18" charset="0"/>
                <a:cs typeface="Times New Roman" panose="02020603050405020304" pitchFamily="18" charset="0"/>
              </a:rPr>
              <a:t>June 26, 2020</a:t>
            </a:r>
            <a:r>
              <a:rPr lang="en-US" sz="1800" b="1" dirty="0">
                <a:latin typeface="Times New Roman" panose="02020603050405020304" pitchFamily="18" charset="0"/>
                <a:cs typeface="Times New Roman" panose="02020603050405020304" pitchFamily="18" charset="0"/>
              </a:rPr>
              <a:t>. </a:t>
            </a:r>
          </a:p>
          <a:p>
            <a:pPr marL="0" indent="0">
              <a:buNone/>
            </a:pPr>
            <a:endParaRPr lang="en-US" dirty="0"/>
          </a:p>
          <a:p>
            <a:r>
              <a:rPr lang="en-US" dirty="0"/>
              <a:t>README can point to the codebook for each register, e.g., </a:t>
            </a:r>
            <a:r>
              <a:rPr lang="en-US" dirty="0">
                <a:hlinkClick r:id="rId3"/>
              </a:rPr>
              <a:t>https://www.dst.dk/extranet/ForskningVariabellister/DOD%20-%20D%C3%B8de%20i%20Danmark.html</a:t>
            </a:r>
            <a:r>
              <a:rPr lang="en-US" dirty="0"/>
              <a:t> for the aforementioned “DOD” register. </a:t>
            </a:r>
          </a:p>
        </p:txBody>
      </p:sp>
      <p:sp>
        <p:nvSpPr>
          <p:cNvPr id="7" name="TextBox 6">
            <a:extLst>
              <a:ext uri="{FF2B5EF4-FFF2-40B4-BE49-F238E27FC236}">
                <a16:creationId xmlns:a16="http://schemas.microsoft.com/office/drawing/2014/main" id="{D381A824-7EED-47D6-B744-A3CEE2D8C09D}"/>
              </a:ext>
            </a:extLst>
          </p:cNvPr>
          <p:cNvSpPr txBox="1"/>
          <p:nvPr/>
        </p:nvSpPr>
        <p:spPr>
          <a:xfrm>
            <a:off x="1939159" y="5967248"/>
            <a:ext cx="9041524" cy="646331"/>
          </a:xfrm>
          <a:prstGeom prst="rect">
            <a:avLst/>
          </a:prstGeom>
          <a:noFill/>
        </p:spPr>
        <p:txBody>
          <a:bodyPr wrap="square" rtlCol="0">
            <a:spAutoFit/>
          </a:bodyPr>
          <a:lstStyle/>
          <a:p>
            <a:r>
              <a:rPr lang="en-US" dirty="0">
                <a:hlinkClick r:id="rId4"/>
              </a:rPr>
              <a:t>https://social-science-data-editors.github.io/guidance/addtl-data-citation-guidance.html#confidential-databases</a:t>
            </a:r>
            <a:r>
              <a:rPr lang="en-US" dirty="0"/>
              <a:t> </a:t>
            </a:r>
          </a:p>
        </p:txBody>
      </p:sp>
    </p:spTree>
    <p:extLst>
      <p:ext uri="{BB962C8B-B14F-4D97-AF65-F5344CB8AC3E}">
        <p14:creationId xmlns:p14="http://schemas.microsoft.com/office/powerpoint/2010/main" val="9955310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07238" y="607836"/>
            <a:ext cx="6477333" cy="3645087"/>
          </a:xfrm>
          <a:prstGeom prst="rect">
            <a:avLst/>
          </a:prstGeom>
          <a:effectLst>
            <a:outerShdw blurRad="50800" dist="127000" dir="2700000" algn="tl" rotWithShape="0">
              <a:prstClr val="black">
                <a:alpha val="40000"/>
              </a:prstClr>
            </a:outerShdw>
          </a:effectLst>
        </p:spPr>
      </p:pic>
      <p:pic>
        <p:nvPicPr>
          <p:cNvPr id="7" name="Picture 6"/>
          <p:cNvPicPr>
            <a:picLocks noChangeAspect="1"/>
          </p:cNvPicPr>
          <p:nvPr/>
        </p:nvPicPr>
        <p:blipFill>
          <a:blip r:embed="rId3"/>
          <a:stretch>
            <a:fillRect/>
          </a:stretch>
        </p:blipFill>
        <p:spPr>
          <a:xfrm>
            <a:off x="827840" y="2439905"/>
            <a:ext cx="6445581" cy="3626036"/>
          </a:xfrm>
          <a:prstGeom prst="rect">
            <a:avLst/>
          </a:prstGeom>
          <a:effectLst>
            <a:outerShdw blurRad="50800" dist="127000" dir="2700000" algn="tl" rotWithShape="0">
              <a:prstClr val="black">
                <a:alpha val="40000"/>
              </a:prstClr>
            </a:outerShdw>
          </a:effectLst>
        </p:spPr>
      </p:pic>
      <p:sp>
        <p:nvSpPr>
          <p:cNvPr id="2" name="TextBox 1">
            <a:extLst>
              <a:ext uri="{FF2B5EF4-FFF2-40B4-BE49-F238E27FC236}">
                <a16:creationId xmlns:a16="http://schemas.microsoft.com/office/drawing/2014/main" id="{7EA65A2A-FF28-4C4F-8B3E-E7938143ACCF}"/>
              </a:ext>
            </a:extLst>
          </p:cNvPr>
          <p:cNvSpPr txBox="1"/>
          <p:nvPr/>
        </p:nvSpPr>
        <p:spPr>
          <a:xfrm>
            <a:off x="2730321" y="607836"/>
            <a:ext cx="6877318" cy="1323439"/>
          </a:xfrm>
          <a:prstGeom prst="rect">
            <a:avLst/>
          </a:prstGeom>
          <a:solidFill>
            <a:schemeClr val="bg1"/>
          </a:solidFill>
          <a:ln>
            <a:solidFill>
              <a:schemeClr val="tx1"/>
            </a:solidFill>
          </a:ln>
        </p:spPr>
        <p:txBody>
          <a:bodyPr wrap="square" rtlCol="0">
            <a:spAutoFit/>
          </a:bodyPr>
          <a:lstStyle/>
          <a:p>
            <a:pPr algn="ctr"/>
            <a:r>
              <a:rPr lang="en-US" sz="8000" b="1" dirty="0"/>
              <a:t>Authors:</a:t>
            </a:r>
          </a:p>
        </p:txBody>
      </p:sp>
      <p:sp>
        <p:nvSpPr>
          <p:cNvPr id="6" name="TextBox 5">
            <a:extLst>
              <a:ext uri="{FF2B5EF4-FFF2-40B4-BE49-F238E27FC236}">
                <a16:creationId xmlns:a16="http://schemas.microsoft.com/office/drawing/2014/main" id="{DEA31901-B67A-45C6-841F-39C89174E54E}"/>
              </a:ext>
            </a:extLst>
          </p:cNvPr>
          <p:cNvSpPr txBox="1"/>
          <p:nvPr/>
        </p:nvSpPr>
        <p:spPr>
          <a:xfrm>
            <a:off x="3019927" y="1961148"/>
            <a:ext cx="6292516" cy="2554545"/>
          </a:xfrm>
          <a:prstGeom prst="rect">
            <a:avLst/>
          </a:prstGeom>
          <a:solidFill>
            <a:schemeClr val="bg1"/>
          </a:solidFill>
          <a:ln>
            <a:solidFill>
              <a:srgbClr val="B31B1B"/>
            </a:solidFill>
          </a:ln>
          <a:effectLst>
            <a:outerShdw blurRad="50800" dist="127000" dir="2700000" algn="tl" rotWithShape="0">
              <a:prstClr val="black">
                <a:alpha val="40000"/>
              </a:prstClr>
            </a:outerShdw>
          </a:effectLst>
        </p:spPr>
        <p:txBody>
          <a:bodyPr wrap="square" rtlCol="0">
            <a:spAutoFit/>
          </a:bodyPr>
          <a:lstStyle/>
          <a:p>
            <a:pPr algn="ctr"/>
            <a:r>
              <a:rPr lang="en-US" sz="4000" b="1" dirty="0"/>
              <a:t>Provide data citations </a:t>
            </a:r>
            <a:br>
              <a:rPr lang="en-US" sz="4000" b="1" dirty="0"/>
            </a:br>
            <a:r>
              <a:rPr lang="en-US" sz="4000" b="1" dirty="0"/>
              <a:t>and </a:t>
            </a:r>
            <a:br>
              <a:rPr lang="en-US" sz="4000" b="1" dirty="0"/>
            </a:br>
            <a:r>
              <a:rPr lang="en-US" sz="4000" b="1" dirty="0"/>
              <a:t>data availability statements</a:t>
            </a:r>
            <a:br>
              <a:rPr lang="en-US" sz="4000" b="1" dirty="0"/>
            </a:br>
            <a:r>
              <a:rPr lang="en-US" sz="4000" dirty="0"/>
              <a:t>(in manuscript and README)</a:t>
            </a:r>
          </a:p>
        </p:txBody>
      </p:sp>
    </p:spTree>
    <p:extLst>
      <p:ext uri="{BB962C8B-B14F-4D97-AF65-F5344CB8AC3E}">
        <p14:creationId xmlns:p14="http://schemas.microsoft.com/office/powerpoint/2010/main" val="20754980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07238" y="607836"/>
            <a:ext cx="6477333" cy="3645087"/>
          </a:xfrm>
          <a:prstGeom prst="rect">
            <a:avLst/>
          </a:prstGeom>
          <a:effectLst>
            <a:outerShdw blurRad="50800" dist="127000" dir="2700000" algn="tl" rotWithShape="0">
              <a:prstClr val="black">
                <a:alpha val="40000"/>
              </a:prstClr>
            </a:outerShdw>
          </a:effectLst>
        </p:spPr>
      </p:pic>
      <p:pic>
        <p:nvPicPr>
          <p:cNvPr id="7" name="Picture 6"/>
          <p:cNvPicPr>
            <a:picLocks noChangeAspect="1"/>
          </p:cNvPicPr>
          <p:nvPr/>
        </p:nvPicPr>
        <p:blipFill>
          <a:blip r:embed="rId3"/>
          <a:stretch>
            <a:fillRect/>
          </a:stretch>
        </p:blipFill>
        <p:spPr>
          <a:xfrm>
            <a:off x="827840" y="2439905"/>
            <a:ext cx="6445581" cy="3626036"/>
          </a:xfrm>
          <a:prstGeom prst="rect">
            <a:avLst/>
          </a:prstGeom>
          <a:effectLst>
            <a:outerShdw blurRad="50800" dist="127000" dir="2700000" algn="tl" rotWithShape="0">
              <a:prstClr val="black">
                <a:alpha val="40000"/>
              </a:prstClr>
            </a:outerShdw>
          </a:effectLst>
        </p:spPr>
      </p:pic>
      <p:sp>
        <p:nvSpPr>
          <p:cNvPr id="8" name="TextBox 7"/>
          <p:cNvSpPr txBox="1"/>
          <p:nvPr/>
        </p:nvSpPr>
        <p:spPr>
          <a:xfrm>
            <a:off x="3019927" y="1961148"/>
            <a:ext cx="6292516" cy="3170099"/>
          </a:xfrm>
          <a:prstGeom prst="rect">
            <a:avLst/>
          </a:prstGeom>
          <a:solidFill>
            <a:schemeClr val="bg1"/>
          </a:solidFill>
          <a:ln>
            <a:solidFill>
              <a:srgbClr val="B31B1B"/>
            </a:solidFill>
          </a:ln>
          <a:effectLst>
            <a:outerShdw blurRad="50800" dist="127000" dir="2700000" algn="tl" rotWithShape="0">
              <a:prstClr val="black">
                <a:alpha val="40000"/>
              </a:prstClr>
            </a:outerShdw>
          </a:effectLst>
        </p:spPr>
        <p:txBody>
          <a:bodyPr wrap="square" rtlCol="0">
            <a:spAutoFit/>
          </a:bodyPr>
          <a:lstStyle/>
          <a:p>
            <a:pPr algn="ctr"/>
            <a:r>
              <a:rPr lang="en-US" sz="4000" b="1" dirty="0"/>
              <a:t>Provide data citations </a:t>
            </a:r>
            <a:br>
              <a:rPr lang="en-US" sz="4000" b="1" dirty="0"/>
            </a:br>
            <a:r>
              <a:rPr lang="en-US" sz="4000" b="1" dirty="0"/>
              <a:t>and </a:t>
            </a:r>
            <a:br>
              <a:rPr lang="en-US" sz="4000" b="1" dirty="0"/>
            </a:br>
            <a:r>
              <a:rPr lang="en-US" sz="4000" b="1" dirty="0"/>
              <a:t>data availability statements</a:t>
            </a:r>
          </a:p>
          <a:p>
            <a:pPr algn="ctr"/>
            <a:r>
              <a:rPr lang="en-US" sz="4000" b="1" dirty="0">
                <a:solidFill>
                  <a:srgbClr val="FF0000"/>
                </a:solidFill>
              </a:rPr>
              <a:t>so that authors can use them</a:t>
            </a:r>
          </a:p>
        </p:txBody>
      </p:sp>
      <p:sp>
        <p:nvSpPr>
          <p:cNvPr id="2" name="TextBox 1">
            <a:extLst>
              <a:ext uri="{FF2B5EF4-FFF2-40B4-BE49-F238E27FC236}">
                <a16:creationId xmlns:a16="http://schemas.microsoft.com/office/drawing/2014/main" id="{7EA65A2A-FF28-4C4F-8B3E-E7938143ACCF}"/>
              </a:ext>
            </a:extLst>
          </p:cNvPr>
          <p:cNvSpPr txBox="1"/>
          <p:nvPr/>
        </p:nvSpPr>
        <p:spPr>
          <a:xfrm>
            <a:off x="2730321" y="607836"/>
            <a:ext cx="6877318" cy="1323439"/>
          </a:xfrm>
          <a:prstGeom prst="rect">
            <a:avLst/>
          </a:prstGeom>
          <a:solidFill>
            <a:schemeClr val="bg1"/>
          </a:solidFill>
          <a:ln>
            <a:solidFill>
              <a:schemeClr val="tx1"/>
            </a:solidFill>
          </a:ln>
        </p:spPr>
        <p:txBody>
          <a:bodyPr wrap="square" rtlCol="0">
            <a:spAutoFit/>
          </a:bodyPr>
          <a:lstStyle/>
          <a:p>
            <a:pPr algn="ctr"/>
            <a:r>
              <a:rPr lang="en-US" sz="8000" b="1" dirty="0"/>
              <a:t>Data providers:</a:t>
            </a:r>
          </a:p>
        </p:txBody>
      </p:sp>
    </p:spTree>
    <p:extLst>
      <p:ext uri="{BB962C8B-B14F-4D97-AF65-F5344CB8AC3E}">
        <p14:creationId xmlns:p14="http://schemas.microsoft.com/office/powerpoint/2010/main" val="10610552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54603" y="674400"/>
            <a:ext cx="9282793" cy="5139869"/>
          </a:xfrm>
          <a:prstGeom prst="rect">
            <a:avLst/>
          </a:prstGeom>
          <a:noFill/>
        </p:spPr>
        <p:txBody>
          <a:bodyPr wrap="square" rtlCol="0">
            <a:spAutoFit/>
          </a:bodyPr>
          <a:lstStyle/>
          <a:p>
            <a:pPr algn="ctr"/>
            <a:r>
              <a:rPr lang="en-US" sz="8800" dirty="0">
                <a:solidFill>
                  <a:schemeClr val="bg1"/>
                </a:solidFill>
              </a:rPr>
              <a:t>Challenge:</a:t>
            </a:r>
            <a:br>
              <a:rPr lang="en-US" sz="8800" dirty="0">
                <a:solidFill>
                  <a:schemeClr val="bg1"/>
                </a:solidFill>
              </a:rPr>
            </a:br>
            <a:r>
              <a:rPr lang="en-US" sz="8000" dirty="0">
                <a:solidFill>
                  <a:schemeClr val="bg1"/>
                </a:solidFill>
              </a:rPr>
              <a:t>How to verify reproducibility when data is restricted?</a:t>
            </a:r>
            <a:endParaRPr lang="en-US" sz="1400" dirty="0">
              <a:solidFill>
                <a:schemeClr val="bg1"/>
              </a:solidFill>
            </a:endParaRPr>
          </a:p>
        </p:txBody>
      </p:sp>
    </p:spTree>
    <p:extLst>
      <p:ext uri="{BB962C8B-B14F-4D97-AF65-F5344CB8AC3E}">
        <p14:creationId xmlns:p14="http://schemas.microsoft.com/office/powerpoint/2010/main" val="8163924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services</a:t>
            </a:r>
          </a:p>
        </p:txBody>
      </p:sp>
      <p:pic>
        <p:nvPicPr>
          <p:cNvPr id="6" name="Content Placeholder 5">
            <a:hlinkClick r:id="rId2"/>
          </p:cNvPr>
          <p:cNvPicPr>
            <a:picLocks noGrp="1" noChangeAspect="1"/>
          </p:cNvPicPr>
          <p:nvPr>
            <p:ph sz="half" idx="1"/>
          </p:nvPr>
        </p:nvPicPr>
        <p:blipFill>
          <a:blip r:embed="rId3"/>
          <a:stretch>
            <a:fillRect/>
          </a:stretch>
        </p:blipFill>
        <p:spPr>
          <a:xfrm>
            <a:off x="854458" y="1825625"/>
            <a:ext cx="5149083" cy="4351338"/>
          </a:xfrm>
          <a:prstGeom prst="rect">
            <a:avLst/>
          </a:prstGeom>
        </p:spPr>
      </p:pic>
      <p:pic>
        <p:nvPicPr>
          <p:cNvPr id="7" name="Content Placeholder 6"/>
          <p:cNvPicPr>
            <a:picLocks noGrp="1" noChangeAspect="1"/>
          </p:cNvPicPr>
          <p:nvPr>
            <p:ph sz="half" idx="2"/>
          </p:nvPr>
        </p:nvPicPr>
        <p:blipFill>
          <a:blip r:embed="rId4"/>
          <a:stretch>
            <a:fillRect/>
          </a:stretch>
        </p:blipFill>
        <p:spPr>
          <a:xfrm>
            <a:off x="6184429" y="1825625"/>
            <a:ext cx="5157141" cy="4351338"/>
          </a:xfrm>
          <a:prstGeom prst="rect">
            <a:avLst/>
          </a:prstGeom>
        </p:spPr>
      </p:pic>
    </p:spTree>
    <p:extLst>
      <p:ext uri="{BB962C8B-B14F-4D97-AF65-F5344CB8AC3E}">
        <p14:creationId xmlns:p14="http://schemas.microsoft.com/office/powerpoint/2010/main" val="36837949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84B9C-2AFE-4BDE-A0EB-75B83C6FB8D6}"/>
              </a:ext>
            </a:extLst>
          </p:cNvPr>
          <p:cNvSpPr>
            <a:spLocks noGrp="1"/>
          </p:cNvSpPr>
          <p:nvPr>
            <p:ph type="title"/>
          </p:nvPr>
        </p:nvSpPr>
        <p:spPr/>
        <p:txBody>
          <a:bodyPr/>
          <a:lstStyle/>
          <a:p>
            <a:r>
              <a:rPr lang="en-US" dirty="0"/>
              <a:t>Alternative methods</a:t>
            </a:r>
          </a:p>
        </p:txBody>
      </p:sp>
      <p:sp>
        <p:nvSpPr>
          <p:cNvPr id="3" name="Content Placeholder 2">
            <a:extLst>
              <a:ext uri="{FF2B5EF4-FFF2-40B4-BE49-F238E27FC236}">
                <a16:creationId xmlns:a16="http://schemas.microsoft.com/office/drawing/2014/main" id="{57F821A0-B263-48BB-A416-D5041C41841B}"/>
              </a:ext>
            </a:extLst>
          </p:cNvPr>
          <p:cNvSpPr>
            <a:spLocks noGrp="1"/>
          </p:cNvSpPr>
          <p:nvPr>
            <p:ph sz="half" idx="1"/>
          </p:nvPr>
        </p:nvSpPr>
        <p:spPr/>
        <p:txBody>
          <a:bodyPr>
            <a:normAutofit lnSpcReduction="10000"/>
          </a:bodyPr>
          <a:lstStyle/>
          <a:p>
            <a:r>
              <a:rPr lang="en-US" b="1" dirty="0">
                <a:solidFill>
                  <a:schemeClr val="accent6">
                    <a:lumMod val="75000"/>
                  </a:schemeClr>
                </a:solidFill>
              </a:rPr>
              <a:t>Request access to the data ourselves</a:t>
            </a:r>
          </a:p>
          <a:p>
            <a:pPr lvl="1"/>
            <a:r>
              <a:rPr lang="en-US" dirty="0"/>
              <a:t>We requested access to SOEP data (Germany) ❌</a:t>
            </a:r>
          </a:p>
          <a:p>
            <a:pPr lvl="1"/>
            <a:r>
              <a:rPr lang="en-US" b="1" dirty="0" err="1"/>
              <a:t>cascad</a:t>
            </a:r>
            <a:r>
              <a:rPr lang="en-US" dirty="0"/>
              <a:t> on our behalf requested access to Swedish data via IFAU (because located in EU!) ✔️</a:t>
            </a:r>
          </a:p>
          <a:p>
            <a:pPr lvl="1"/>
            <a:r>
              <a:rPr lang="en-US" dirty="0"/>
              <a:t>We requested access to IAB, BLS ✔️, others</a:t>
            </a:r>
          </a:p>
          <a:p>
            <a:pPr lvl="1"/>
            <a:r>
              <a:rPr lang="en-US" dirty="0"/>
              <a:t>We have access to Brazilian ✔️ data</a:t>
            </a:r>
          </a:p>
          <a:p>
            <a:pPr lvl="1"/>
            <a:r>
              <a:rPr lang="en-US" dirty="0"/>
              <a:t>Sign DUA with eBay✔️, Kilts✔️, Zillow ⏳, etc.</a:t>
            </a:r>
          </a:p>
        </p:txBody>
      </p:sp>
      <p:sp>
        <p:nvSpPr>
          <p:cNvPr id="4" name="Content Placeholder 3">
            <a:extLst>
              <a:ext uri="{FF2B5EF4-FFF2-40B4-BE49-F238E27FC236}">
                <a16:creationId xmlns:a16="http://schemas.microsoft.com/office/drawing/2014/main" id="{BAB24550-B22F-4BEE-84EE-C9F8A28DA91D}"/>
              </a:ext>
            </a:extLst>
          </p:cNvPr>
          <p:cNvSpPr>
            <a:spLocks noGrp="1"/>
          </p:cNvSpPr>
          <p:nvPr>
            <p:ph sz="half" idx="2"/>
          </p:nvPr>
        </p:nvSpPr>
        <p:spPr/>
        <p:txBody>
          <a:bodyPr>
            <a:normAutofit lnSpcReduction="10000"/>
          </a:bodyPr>
          <a:lstStyle/>
          <a:p>
            <a:r>
              <a:rPr lang="en-US" b="1" dirty="0">
                <a:solidFill>
                  <a:schemeClr val="accent1">
                    <a:lumMod val="75000"/>
                  </a:schemeClr>
                </a:solidFill>
              </a:rPr>
              <a:t>Ask others (staff/ students) to run code for us</a:t>
            </a:r>
          </a:p>
          <a:p>
            <a:pPr lvl="1"/>
            <a:r>
              <a:rPr lang="en-US" b="1" dirty="0" err="1"/>
              <a:t>cascad</a:t>
            </a:r>
            <a:r>
              <a:rPr lang="en-US" dirty="0"/>
              <a:t> for Swedish✔️, French✔️ confidential data</a:t>
            </a:r>
          </a:p>
          <a:p>
            <a:pPr lvl="1"/>
            <a:r>
              <a:rPr lang="en-US" dirty="0"/>
              <a:t>Asked masters student at IFAU on different paper w/ Swedish✔️</a:t>
            </a:r>
          </a:p>
          <a:p>
            <a:pPr lvl="1"/>
            <a:r>
              <a:rPr lang="en-US" dirty="0"/>
              <a:t>Asked staff at IAB✔️, BLS✔️, Census Bureau ❌, etc.</a:t>
            </a:r>
          </a:p>
          <a:p>
            <a:pPr lvl="1"/>
            <a:r>
              <a:rPr lang="en-US" dirty="0"/>
              <a:t>Ask graduate students of the same research group (honors system) ✔️✔️✔️✔️✔️</a:t>
            </a:r>
          </a:p>
        </p:txBody>
      </p:sp>
    </p:spTree>
    <p:extLst>
      <p:ext uri="{BB962C8B-B14F-4D97-AF65-F5344CB8AC3E}">
        <p14:creationId xmlns:p14="http://schemas.microsoft.com/office/powerpoint/2010/main" val="35977230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620043" y="2581438"/>
            <a:ext cx="2737673" cy="369332"/>
          </a:xfrm>
          <a:prstGeom prst="rect">
            <a:avLst/>
          </a:prstGeom>
          <a:noFill/>
        </p:spPr>
        <p:txBody>
          <a:bodyPr wrap="none" rtlCol="0">
            <a:spAutoFit/>
          </a:bodyPr>
          <a:lstStyle/>
          <a:p>
            <a:r>
              <a:rPr lang="en-US" dirty="0"/>
              <a:t>Can we access all the data?</a:t>
            </a:r>
          </a:p>
        </p:txBody>
      </p:sp>
      <p:sp>
        <p:nvSpPr>
          <p:cNvPr id="24" name="Flowchart: Internal Storage 23"/>
          <p:cNvSpPr/>
          <p:nvPr/>
        </p:nvSpPr>
        <p:spPr>
          <a:xfrm>
            <a:off x="786580" y="757085"/>
            <a:ext cx="1641987" cy="924232"/>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Request  for evaluation</a:t>
            </a:r>
          </a:p>
        </p:txBody>
      </p:sp>
      <p:sp>
        <p:nvSpPr>
          <p:cNvPr id="25" name="Flowchart: Document 24"/>
          <p:cNvSpPr/>
          <p:nvPr/>
        </p:nvSpPr>
        <p:spPr>
          <a:xfrm>
            <a:off x="9144001" y="571028"/>
            <a:ext cx="1966451" cy="129634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 on</a:t>
            </a:r>
          </a:p>
          <a:p>
            <a:pPr algn="ctr"/>
            <a:r>
              <a:rPr lang="en-US" dirty="0"/>
              <a:t>provenance and data citations</a:t>
            </a:r>
          </a:p>
        </p:txBody>
      </p:sp>
      <p:sp>
        <p:nvSpPr>
          <p:cNvPr id="26" name="Flowchart: Process 25"/>
          <p:cNvSpPr/>
          <p:nvPr/>
        </p:nvSpPr>
        <p:spPr>
          <a:xfrm>
            <a:off x="3254478" y="571027"/>
            <a:ext cx="1927123" cy="12963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citation and provenance analysis</a:t>
            </a:r>
          </a:p>
        </p:txBody>
      </p:sp>
      <p:sp>
        <p:nvSpPr>
          <p:cNvPr id="27" name="Flowchart: Decision 26"/>
          <p:cNvSpPr/>
          <p:nvPr/>
        </p:nvSpPr>
        <p:spPr>
          <a:xfrm>
            <a:off x="3357716" y="2397771"/>
            <a:ext cx="1720645" cy="786581"/>
          </a:xfrm>
          <a:prstGeom prst="flowChartDecisi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ecision 27"/>
          <p:cNvSpPr/>
          <p:nvPr/>
        </p:nvSpPr>
        <p:spPr>
          <a:xfrm>
            <a:off x="3357716" y="3664834"/>
            <a:ext cx="1720645" cy="786581"/>
          </a:xfrm>
          <a:prstGeom prst="flowChartDecisi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241752" y="3664834"/>
            <a:ext cx="2115964" cy="646331"/>
          </a:xfrm>
          <a:prstGeom prst="rect">
            <a:avLst/>
          </a:prstGeom>
          <a:noFill/>
        </p:spPr>
        <p:txBody>
          <a:bodyPr wrap="none" rtlCol="0">
            <a:spAutoFit/>
          </a:bodyPr>
          <a:lstStyle/>
          <a:p>
            <a:r>
              <a:rPr lang="en-US" dirty="0"/>
              <a:t>Do we know how/</a:t>
            </a:r>
          </a:p>
          <a:p>
            <a:r>
              <a:rPr lang="en-US" dirty="0"/>
              <a:t>somebody who can?</a:t>
            </a:r>
          </a:p>
        </p:txBody>
      </p:sp>
      <p:sp>
        <p:nvSpPr>
          <p:cNvPr id="30" name="Flowchart: Process 29"/>
          <p:cNvSpPr/>
          <p:nvPr/>
        </p:nvSpPr>
        <p:spPr>
          <a:xfrm>
            <a:off x="5869247" y="2293882"/>
            <a:ext cx="1946787" cy="994358"/>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Conduct reproducibility check</a:t>
            </a:r>
          </a:p>
        </p:txBody>
      </p:sp>
      <p:sp>
        <p:nvSpPr>
          <p:cNvPr id="31" name="Flowchart: Process 30"/>
          <p:cNvSpPr/>
          <p:nvPr/>
        </p:nvSpPr>
        <p:spPr>
          <a:xfrm>
            <a:off x="3244644" y="5513555"/>
            <a:ext cx="1946787" cy="994358"/>
          </a:xfrm>
          <a:prstGeom prst="flowChartProcess">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Conduct</a:t>
            </a:r>
          </a:p>
          <a:p>
            <a:pPr algn="ctr"/>
            <a:r>
              <a:rPr lang="en-US" dirty="0"/>
              <a:t>Code</a:t>
            </a:r>
          </a:p>
          <a:p>
            <a:pPr algn="ctr"/>
            <a:r>
              <a:rPr lang="en-US" dirty="0"/>
              <a:t>check</a:t>
            </a:r>
          </a:p>
        </p:txBody>
      </p:sp>
      <p:sp>
        <p:nvSpPr>
          <p:cNvPr id="35" name="Flowchart: Document 34"/>
          <p:cNvSpPr/>
          <p:nvPr/>
        </p:nvSpPr>
        <p:spPr>
          <a:xfrm>
            <a:off x="9144001" y="2142887"/>
            <a:ext cx="1966451" cy="1296348"/>
          </a:xfrm>
          <a:prstGeom prst="flowChartDocumen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 on</a:t>
            </a:r>
          </a:p>
          <a:p>
            <a:pPr algn="ctr"/>
            <a:r>
              <a:rPr lang="en-US" dirty="0"/>
              <a:t>computational reproducibility</a:t>
            </a:r>
          </a:p>
        </p:txBody>
      </p:sp>
      <p:sp>
        <p:nvSpPr>
          <p:cNvPr id="36" name="Flowchart: Document 35"/>
          <p:cNvSpPr/>
          <p:nvPr/>
        </p:nvSpPr>
        <p:spPr>
          <a:xfrm>
            <a:off x="9144001" y="5521437"/>
            <a:ext cx="1966451" cy="1072403"/>
          </a:xfrm>
          <a:prstGeom prst="flowChartDocumen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 on</a:t>
            </a:r>
          </a:p>
          <a:p>
            <a:pPr algn="ctr"/>
            <a:r>
              <a:rPr lang="en-US" dirty="0"/>
              <a:t>potential reproducibility</a:t>
            </a:r>
          </a:p>
        </p:txBody>
      </p:sp>
      <p:cxnSp>
        <p:nvCxnSpPr>
          <p:cNvPr id="39" name="Straight Arrow Connector 38"/>
          <p:cNvCxnSpPr>
            <a:stCxn id="24" idx="3"/>
            <a:endCxn id="26" idx="1"/>
          </p:cNvCxnSpPr>
          <p:nvPr/>
        </p:nvCxnSpPr>
        <p:spPr>
          <a:xfrm>
            <a:off x="2428567" y="1219201"/>
            <a:ext cx="825911"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6" idx="2"/>
            <a:endCxn id="27" idx="0"/>
          </p:cNvCxnSpPr>
          <p:nvPr/>
        </p:nvCxnSpPr>
        <p:spPr>
          <a:xfrm flipH="1">
            <a:off x="4218039" y="1867375"/>
            <a:ext cx="1" cy="53039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7" idx="2"/>
            <a:endCxn id="28" idx="0"/>
          </p:cNvCxnSpPr>
          <p:nvPr/>
        </p:nvCxnSpPr>
        <p:spPr>
          <a:xfrm>
            <a:off x="4218039" y="3184352"/>
            <a:ext cx="0" cy="48048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8" idx="2"/>
            <a:endCxn id="31" idx="0"/>
          </p:cNvCxnSpPr>
          <p:nvPr/>
        </p:nvCxnSpPr>
        <p:spPr>
          <a:xfrm flipH="1">
            <a:off x="4218038" y="4451415"/>
            <a:ext cx="1" cy="106214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27" idx="3"/>
            <a:endCxn id="30" idx="1"/>
          </p:cNvCxnSpPr>
          <p:nvPr/>
        </p:nvCxnSpPr>
        <p:spPr>
          <a:xfrm flipV="1">
            <a:off x="5078361" y="2791061"/>
            <a:ext cx="790886" cy="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8" idx="3"/>
            <a:endCxn id="92" idx="1"/>
          </p:cNvCxnSpPr>
          <p:nvPr/>
        </p:nvCxnSpPr>
        <p:spPr>
          <a:xfrm flipV="1">
            <a:off x="5078361" y="4053644"/>
            <a:ext cx="395319" cy="448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0" idx="3"/>
            <a:endCxn id="35" idx="1"/>
          </p:cNvCxnSpPr>
          <p:nvPr/>
        </p:nvCxnSpPr>
        <p:spPr>
          <a:xfrm>
            <a:off x="7816034" y="2791061"/>
            <a:ext cx="1327967" cy="0"/>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26" idx="3"/>
            <a:endCxn id="25" idx="1"/>
          </p:cNvCxnSpPr>
          <p:nvPr/>
        </p:nvCxnSpPr>
        <p:spPr>
          <a:xfrm>
            <a:off x="5181601" y="1219201"/>
            <a:ext cx="3962400" cy="1"/>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0" name="Flowchart: Process 89"/>
          <p:cNvSpPr/>
          <p:nvPr/>
        </p:nvSpPr>
        <p:spPr>
          <a:xfrm>
            <a:off x="5561656" y="3915515"/>
            <a:ext cx="4798141" cy="1450389"/>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Elbow Connector 77"/>
          <p:cNvCxnSpPr>
            <a:stCxn id="91" idx="3"/>
            <a:endCxn id="35" idx="3"/>
          </p:cNvCxnSpPr>
          <p:nvPr/>
        </p:nvCxnSpPr>
        <p:spPr>
          <a:xfrm flipV="1">
            <a:off x="9927588" y="2791061"/>
            <a:ext cx="1182864" cy="1849648"/>
          </a:xfrm>
          <a:prstGeom prst="bentConnector3">
            <a:avLst>
              <a:gd name="adj1" fmla="val 145953"/>
            </a:avLst>
          </a:prstGeom>
          <a:ln w="57150">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1" name="Flowchart: Process 90"/>
          <p:cNvSpPr/>
          <p:nvPr/>
        </p:nvSpPr>
        <p:spPr>
          <a:xfrm>
            <a:off x="7980801" y="4143530"/>
            <a:ext cx="1946787" cy="994358"/>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Conducts reproducibility check</a:t>
            </a:r>
          </a:p>
        </p:txBody>
      </p:sp>
      <p:sp>
        <p:nvSpPr>
          <p:cNvPr id="92" name="Flowchart: Process 91"/>
          <p:cNvSpPr/>
          <p:nvPr/>
        </p:nvSpPr>
        <p:spPr>
          <a:xfrm>
            <a:off x="5473680" y="3720027"/>
            <a:ext cx="2001520" cy="667233"/>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Contact</a:t>
            </a:r>
          </a:p>
          <a:p>
            <a:pPr algn="ctr"/>
            <a:r>
              <a:rPr lang="en-US" dirty="0"/>
              <a:t>third party</a:t>
            </a:r>
          </a:p>
        </p:txBody>
      </p:sp>
      <p:cxnSp>
        <p:nvCxnSpPr>
          <p:cNvPr id="93" name="Elbow Connector 92"/>
          <p:cNvCxnSpPr>
            <a:stCxn id="92" idx="2"/>
            <a:endCxn id="91" idx="1"/>
          </p:cNvCxnSpPr>
          <p:nvPr/>
        </p:nvCxnSpPr>
        <p:spPr>
          <a:xfrm rot="16200000" flipH="1">
            <a:off x="7100896" y="3760803"/>
            <a:ext cx="253449" cy="1506361"/>
          </a:xfrm>
          <a:prstGeom prst="bentConnector2">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31" idx="3"/>
            <a:endCxn id="36" idx="1"/>
          </p:cNvCxnSpPr>
          <p:nvPr/>
        </p:nvCxnSpPr>
        <p:spPr>
          <a:xfrm>
            <a:off x="5191431" y="6010734"/>
            <a:ext cx="3952570" cy="46905"/>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C96104-9792-439C-9381-765BCF3237F2}"/>
              </a:ext>
            </a:extLst>
          </p:cNvPr>
          <p:cNvSpPr/>
          <p:nvPr/>
        </p:nvSpPr>
        <p:spPr>
          <a:xfrm>
            <a:off x="543910" y="141890"/>
            <a:ext cx="10566542" cy="3444490"/>
          </a:xfrm>
          <a:prstGeom prst="rect">
            <a:avLst/>
          </a:prstGeom>
          <a:solidFill>
            <a:srgbClr val="FFFFFF">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E117294-EC28-4B18-AAED-940943C81C44}"/>
              </a:ext>
            </a:extLst>
          </p:cNvPr>
          <p:cNvSpPr/>
          <p:nvPr/>
        </p:nvSpPr>
        <p:spPr>
          <a:xfrm>
            <a:off x="848710" y="5427288"/>
            <a:ext cx="10566542" cy="1238655"/>
          </a:xfrm>
          <a:prstGeom prst="rect">
            <a:avLst/>
          </a:prstGeom>
          <a:solidFill>
            <a:srgbClr val="FFFFFF">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5814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2"/>
          </p:cNvPr>
          <p:cNvPicPr>
            <a:picLocks noGrp="1" noChangeAspect="1"/>
          </p:cNvPicPr>
          <p:nvPr>
            <p:ph idx="4294967295"/>
          </p:nvPr>
        </p:nvPicPr>
        <p:blipFill>
          <a:blip r:embed="rId3"/>
          <a:stretch>
            <a:fillRect/>
          </a:stretch>
        </p:blipFill>
        <p:spPr>
          <a:xfrm>
            <a:off x="216816" y="17463"/>
            <a:ext cx="11717338" cy="6840537"/>
          </a:xfrm>
          <a:prstGeom prst="rect">
            <a:avLst/>
          </a:prstGeom>
        </p:spPr>
      </p:pic>
    </p:spTree>
    <p:extLst>
      <p:ext uri="{BB962C8B-B14F-4D97-AF65-F5344CB8AC3E}">
        <p14:creationId xmlns:p14="http://schemas.microsoft.com/office/powerpoint/2010/main" val="4080185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feld 33"/>
          <p:cNvSpPr txBox="1"/>
          <p:nvPr/>
        </p:nvSpPr>
        <p:spPr>
          <a:xfrm>
            <a:off x="209841" y="1542732"/>
            <a:ext cx="8948810" cy="553998"/>
          </a:xfrm>
          <a:prstGeom prst="rect">
            <a:avLst/>
          </a:prstGeom>
          <a:noFill/>
        </p:spPr>
        <p:txBody>
          <a:bodyPr wrap="square" rtlCol="0">
            <a:spAutoFit/>
          </a:bodyPr>
          <a:lstStyle/>
          <a:p>
            <a:r>
              <a:rPr lang="en-US" sz="3000" b="1" dirty="0">
                <a:latin typeface="Montserrat" panose="00000500000000000000" pitchFamily="50" charset="0"/>
              </a:rPr>
              <a:t>Replication continuum</a:t>
            </a:r>
            <a:endParaRPr lang="de-DE" sz="3000" dirty="0">
              <a:solidFill>
                <a:schemeClr val="accent3"/>
              </a:solidFill>
              <a:latin typeface="Montserrat" panose="00000500000000000000" pitchFamily="50" charset="0"/>
            </a:endParaRPr>
          </a:p>
        </p:txBody>
      </p:sp>
      <p:sp>
        <p:nvSpPr>
          <p:cNvPr id="102" name="Rectangle 101"/>
          <p:cNvSpPr/>
          <p:nvPr/>
        </p:nvSpPr>
        <p:spPr>
          <a:xfrm>
            <a:off x="209841" y="2038094"/>
            <a:ext cx="1031378" cy="5341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Shape 610">
            <a:extLst>
              <a:ext uri="{FF2B5EF4-FFF2-40B4-BE49-F238E27FC236}">
                <a16:creationId xmlns:a16="http://schemas.microsoft.com/office/drawing/2014/main" id="{617EA7EE-2C68-F149-AB49-BEB043A92D18}"/>
              </a:ext>
            </a:extLst>
          </p:cNvPr>
          <p:cNvSpPr/>
          <p:nvPr/>
        </p:nvSpPr>
        <p:spPr>
          <a:xfrm>
            <a:off x="467046" y="4625501"/>
            <a:ext cx="2166218" cy="400091"/>
          </a:xfrm>
          <a:prstGeom prst="rect">
            <a:avLst/>
          </a:prstGeom>
          <a:noFill/>
          <a:ln>
            <a:noFill/>
          </a:ln>
        </p:spPr>
        <p:txBody>
          <a:bodyPr lIns="91412" tIns="45700" rIns="91412" bIns="45700" anchor="t" anchorCtr="0">
            <a:noAutofit/>
          </a:bodyPr>
          <a:lstStyle/>
          <a:p>
            <a:pPr algn="ctr">
              <a:lnSpc>
                <a:spcPct val="130000"/>
              </a:lnSpc>
              <a:buSzPct val="25000"/>
            </a:pPr>
            <a:r>
              <a:rPr lang="id-ID" sz="1501" b="1" dirty="0" err="1">
                <a:latin typeface="Montserrat" panose="00000500000000000000" pitchFamily="50" charset="0"/>
                <a:ea typeface="Roboto"/>
                <a:cs typeface="Roboto"/>
                <a:sym typeface="Roboto"/>
              </a:rPr>
              <a:t>Reproducibility</a:t>
            </a:r>
            <a:endParaRPr lang="id-ID" sz="1501" b="1" dirty="0">
              <a:latin typeface="Montserrat" panose="00000500000000000000" pitchFamily="50" charset="0"/>
              <a:ea typeface="Roboto"/>
              <a:cs typeface="Roboto"/>
              <a:sym typeface="Roboto"/>
            </a:endParaRPr>
          </a:p>
        </p:txBody>
      </p:sp>
      <p:sp>
        <p:nvSpPr>
          <p:cNvPr id="7" name="Textfeld 29">
            <a:extLst>
              <a:ext uri="{FF2B5EF4-FFF2-40B4-BE49-F238E27FC236}">
                <a16:creationId xmlns:a16="http://schemas.microsoft.com/office/drawing/2014/main" id="{6B716C6D-879D-4D42-89C5-D290E801F606}"/>
              </a:ext>
            </a:extLst>
          </p:cNvPr>
          <p:cNvSpPr txBox="1"/>
          <p:nvPr/>
        </p:nvSpPr>
        <p:spPr>
          <a:xfrm>
            <a:off x="450718" y="5133472"/>
            <a:ext cx="2914825" cy="1384995"/>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de-DE" sz="1400" dirty="0">
                <a:solidFill>
                  <a:schemeClr val="bg1">
                    <a:lumMod val="85000"/>
                  </a:schemeClr>
                </a:solidFill>
                <a:latin typeface="+mj-lt"/>
              </a:rPr>
              <a:t>Narrow Replication (</a:t>
            </a:r>
            <a:r>
              <a:rPr lang="de-DE" sz="1400" dirty="0" err="1">
                <a:solidFill>
                  <a:schemeClr val="bg1">
                    <a:lumMod val="85000"/>
                  </a:schemeClr>
                </a:solidFill>
                <a:latin typeface="+mj-lt"/>
              </a:rPr>
              <a:t>Pesaran</a:t>
            </a:r>
            <a:r>
              <a:rPr lang="de-DE" sz="1400" dirty="0">
                <a:solidFill>
                  <a:schemeClr val="bg1">
                    <a:lumMod val="85000"/>
                  </a:schemeClr>
                </a:solidFill>
                <a:latin typeface="+mj-lt"/>
              </a:rPr>
              <a:t> 2003)</a:t>
            </a:r>
          </a:p>
          <a:p>
            <a:pPr marL="171450" indent="-171450">
              <a:lnSpc>
                <a:spcPct val="150000"/>
              </a:lnSpc>
              <a:buFont typeface="Arial" panose="020B0604020202020204" pitchFamily="34" charset="0"/>
              <a:buChar char="•"/>
            </a:pPr>
            <a:r>
              <a:rPr lang="de-DE" sz="1400" dirty="0">
                <a:solidFill>
                  <a:schemeClr val="bg1">
                    <a:lumMod val="85000"/>
                  </a:schemeClr>
                </a:solidFill>
                <a:latin typeface="+mj-lt"/>
              </a:rPr>
              <a:t>Pure Replication (</a:t>
            </a:r>
            <a:r>
              <a:rPr lang="de-DE" sz="1400" dirty="0" err="1">
                <a:solidFill>
                  <a:schemeClr val="bg1">
                    <a:lumMod val="85000"/>
                  </a:schemeClr>
                </a:solidFill>
                <a:latin typeface="+mj-lt"/>
              </a:rPr>
              <a:t>Hamermesh</a:t>
            </a:r>
            <a:r>
              <a:rPr lang="de-DE" sz="1400" dirty="0">
                <a:solidFill>
                  <a:schemeClr val="bg1">
                    <a:lumMod val="85000"/>
                  </a:schemeClr>
                </a:solidFill>
                <a:latin typeface="+mj-lt"/>
              </a:rPr>
              <a:t> 2007)</a:t>
            </a:r>
          </a:p>
          <a:p>
            <a:pPr marL="171450" indent="-171450">
              <a:lnSpc>
                <a:spcPct val="150000"/>
              </a:lnSpc>
              <a:buFont typeface="Arial" panose="020B0604020202020204" pitchFamily="34" charset="0"/>
              <a:buChar char="•"/>
            </a:pPr>
            <a:r>
              <a:rPr lang="de-DE" sz="1400" dirty="0" err="1">
                <a:solidFill>
                  <a:schemeClr val="bg1">
                    <a:lumMod val="85000"/>
                  </a:schemeClr>
                </a:solidFill>
                <a:latin typeface="+mj-lt"/>
              </a:rPr>
              <a:t>Verification</a:t>
            </a:r>
            <a:r>
              <a:rPr lang="de-DE" sz="1400" dirty="0">
                <a:solidFill>
                  <a:schemeClr val="bg1">
                    <a:lumMod val="85000"/>
                  </a:schemeClr>
                </a:solidFill>
                <a:latin typeface="+mj-lt"/>
              </a:rPr>
              <a:t> (Clemens 2015)</a:t>
            </a:r>
          </a:p>
        </p:txBody>
      </p:sp>
      <p:sp>
        <p:nvSpPr>
          <p:cNvPr id="8" name="Shape 610">
            <a:extLst>
              <a:ext uri="{FF2B5EF4-FFF2-40B4-BE49-F238E27FC236}">
                <a16:creationId xmlns:a16="http://schemas.microsoft.com/office/drawing/2014/main" id="{7B401221-F159-7944-806E-71343D9B647A}"/>
              </a:ext>
            </a:extLst>
          </p:cNvPr>
          <p:cNvSpPr/>
          <p:nvPr/>
        </p:nvSpPr>
        <p:spPr>
          <a:xfrm>
            <a:off x="4720067" y="4603112"/>
            <a:ext cx="2166218" cy="400091"/>
          </a:xfrm>
          <a:prstGeom prst="rect">
            <a:avLst/>
          </a:prstGeom>
          <a:noFill/>
          <a:ln>
            <a:noFill/>
          </a:ln>
        </p:spPr>
        <p:txBody>
          <a:bodyPr lIns="91412" tIns="45700" rIns="91412" bIns="45700" anchor="t" anchorCtr="0">
            <a:noAutofit/>
          </a:bodyPr>
          <a:lstStyle/>
          <a:p>
            <a:pPr algn="ctr">
              <a:lnSpc>
                <a:spcPct val="130000"/>
              </a:lnSpc>
              <a:buSzPct val="25000"/>
            </a:pPr>
            <a:r>
              <a:rPr lang="id-ID" sz="1501" b="1" dirty="0" err="1">
                <a:latin typeface="Montserrat" panose="00000500000000000000" pitchFamily="50" charset="0"/>
                <a:ea typeface="Roboto"/>
                <a:cs typeface="Roboto"/>
                <a:sym typeface="Roboto"/>
              </a:rPr>
              <a:t>Replicability</a:t>
            </a:r>
            <a:endParaRPr lang="id-ID" sz="1501" b="1" dirty="0">
              <a:latin typeface="Montserrat" panose="00000500000000000000" pitchFamily="50" charset="0"/>
              <a:ea typeface="Roboto"/>
              <a:cs typeface="Roboto"/>
              <a:sym typeface="Roboto"/>
            </a:endParaRPr>
          </a:p>
        </p:txBody>
      </p:sp>
      <p:cxnSp>
        <p:nvCxnSpPr>
          <p:cNvPr id="9" name="Straight Arrow Connector 8">
            <a:extLst>
              <a:ext uri="{FF2B5EF4-FFF2-40B4-BE49-F238E27FC236}">
                <a16:creationId xmlns:a16="http://schemas.microsoft.com/office/drawing/2014/main" id="{A286F938-EA20-1941-9966-69EAAB5F042A}"/>
              </a:ext>
            </a:extLst>
          </p:cNvPr>
          <p:cNvCxnSpPr/>
          <p:nvPr/>
        </p:nvCxnSpPr>
        <p:spPr>
          <a:xfrm>
            <a:off x="615100" y="4343409"/>
            <a:ext cx="10948259" cy="0"/>
          </a:xfrm>
          <a:prstGeom prst="straightConnector1">
            <a:avLst/>
          </a:prstGeom>
          <a:ln w="117475">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Ellipse 28">
            <a:extLst>
              <a:ext uri="{FF2B5EF4-FFF2-40B4-BE49-F238E27FC236}">
                <a16:creationId xmlns:a16="http://schemas.microsoft.com/office/drawing/2014/main" id="{17ED61F6-7386-0946-A29C-5BFA0295B8DD}"/>
              </a:ext>
            </a:extLst>
          </p:cNvPr>
          <p:cNvSpPr/>
          <p:nvPr/>
        </p:nvSpPr>
        <p:spPr>
          <a:xfrm>
            <a:off x="1326276" y="4135858"/>
            <a:ext cx="415102" cy="415102"/>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chemeClr val="tx1"/>
                </a:solidFill>
                <a:latin typeface="+mj-lt"/>
              </a:rPr>
              <a:t>08</a:t>
            </a:r>
          </a:p>
        </p:txBody>
      </p:sp>
      <p:sp>
        <p:nvSpPr>
          <p:cNvPr id="12" name="Ellipse 28">
            <a:extLst>
              <a:ext uri="{FF2B5EF4-FFF2-40B4-BE49-F238E27FC236}">
                <a16:creationId xmlns:a16="http://schemas.microsoft.com/office/drawing/2014/main" id="{E678D831-24B4-3441-BB77-0D88AF251CEF}"/>
              </a:ext>
            </a:extLst>
          </p:cNvPr>
          <p:cNvSpPr/>
          <p:nvPr/>
        </p:nvSpPr>
        <p:spPr>
          <a:xfrm>
            <a:off x="10252562" y="4135858"/>
            <a:ext cx="415102" cy="415102"/>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chemeClr val="tx1"/>
                </a:solidFill>
                <a:latin typeface="+mj-lt"/>
              </a:rPr>
              <a:t>08</a:t>
            </a:r>
          </a:p>
        </p:txBody>
      </p:sp>
      <p:sp>
        <p:nvSpPr>
          <p:cNvPr id="13" name="Ellipse 28">
            <a:extLst>
              <a:ext uri="{FF2B5EF4-FFF2-40B4-BE49-F238E27FC236}">
                <a16:creationId xmlns:a16="http://schemas.microsoft.com/office/drawing/2014/main" id="{42383DAD-243F-4244-9C1B-9A08ABC07170}"/>
              </a:ext>
            </a:extLst>
          </p:cNvPr>
          <p:cNvSpPr/>
          <p:nvPr/>
        </p:nvSpPr>
        <p:spPr>
          <a:xfrm>
            <a:off x="5595625" y="4135858"/>
            <a:ext cx="415102" cy="415102"/>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chemeClr val="tx1"/>
                </a:solidFill>
                <a:latin typeface="+mj-lt"/>
              </a:rPr>
              <a:t>08</a:t>
            </a:r>
          </a:p>
        </p:txBody>
      </p:sp>
      <p:sp>
        <p:nvSpPr>
          <p:cNvPr id="14" name="Textfeld 29">
            <a:extLst>
              <a:ext uri="{FF2B5EF4-FFF2-40B4-BE49-F238E27FC236}">
                <a16:creationId xmlns:a16="http://schemas.microsoft.com/office/drawing/2014/main" id="{31E9F3A0-088B-C042-B24C-C0F3BFC8D18E}"/>
              </a:ext>
            </a:extLst>
          </p:cNvPr>
          <p:cNvSpPr txBox="1"/>
          <p:nvPr/>
        </p:nvSpPr>
        <p:spPr>
          <a:xfrm>
            <a:off x="4720067" y="5097892"/>
            <a:ext cx="3290987" cy="1061829"/>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de-DE" sz="1400" dirty="0">
                <a:solidFill>
                  <a:schemeClr val="bg1">
                    <a:lumMod val="85000"/>
                  </a:schemeClr>
                </a:solidFill>
                <a:latin typeface="+mj-lt"/>
              </a:rPr>
              <a:t>Wide Replication (</a:t>
            </a:r>
            <a:r>
              <a:rPr lang="de-DE" sz="1400" dirty="0" err="1">
                <a:solidFill>
                  <a:schemeClr val="bg1">
                    <a:lumMod val="85000"/>
                  </a:schemeClr>
                </a:solidFill>
                <a:latin typeface="+mj-lt"/>
              </a:rPr>
              <a:t>Pesaran</a:t>
            </a:r>
            <a:r>
              <a:rPr lang="de-DE" sz="1400" dirty="0">
                <a:solidFill>
                  <a:schemeClr val="bg1">
                    <a:lumMod val="85000"/>
                  </a:schemeClr>
                </a:solidFill>
                <a:latin typeface="+mj-lt"/>
              </a:rPr>
              <a:t> 2003)</a:t>
            </a:r>
          </a:p>
          <a:p>
            <a:pPr marL="171450" indent="-171450">
              <a:lnSpc>
                <a:spcPct val="150000"/>
              </a:lnSpc>
              <a:buFont typeface="Arial" panose="020B0604020202020204" pitchFamily="34" charset="0"/>
              <a:buChar char="•"/>
            </a:pPr>
            <a:r>
              <a:rPr lang="de-DE" sz="1400" dirty="0">
                <a:solidFill>
                  <a:schemeClr val="bg1">
                    <a:lumMod val="85000"/>
                  </a:schemeClr>
                </a:solidFill>
                <a:latin typeface="+mj-lt"/>
              </a:rPr>
              <a:t>Statistical Replication (</a:t>
            </a:r>
            <a:r>
              <a:rPr lang="de-DE" sz="1400" dirty="0" err="1">
                <a:solidFill>
                  <a:schemeClr val="bg1">
                    <a:lumMod val="85000"/>
                  </a:schemeClr>
                </a:solidFill>
                <a:latin typeface="+mj-lt"/>
              </a:rPr>
              <a:t>Hamermesh</a:t>
            </a:r>
            <a:r>
              <a:rPr lang="de-DE" sz="1400" dirty="0">
                <a:solidFill>
                  <a:schemeClr val="bg1">
                    <a:lumMod val="85000"/>
                  </a:schemeClr>
                </a:solidFill>
                <a:latin typeface="+mj-lt"/>
              </a:rPr>
              <a:t> 2007)</a:t>
            </a:r>
          </a:p>
          <a:p>
            <a:pPr marL="171450" indent="-171450">
              <a:lnSpc>
                <a:spcPct val="150000"/>
              </a:lnSpc>
              <a:buFont typeface="Arial" panose="020B0604020202020204" pitchFamily="34" charset="0"/>
              <a:buChar char="•"/>
            </a:pPr>
            <a:r>
              <a:rPr lang="de-DE" sz="1400" dirty="0" err="1">
                <a:solidFill>
                  <a:schemeClr val="bg1">
                    <a:lumMod val="85000"/>
                  </a:schemeClr>
                </a:solidFill>
                <a:latin typeface="+mj-lt"/>
              </a:rPr>
              <a:t>Reproduction</a:t>
            </a:r>
            <a:r>
              <a:rPr lang="de-DE" sz="1400" dirty="0">
                <a:solidFill>
                  <a:schemeClr val="bg1">
                    <a:lumMod val="85000"/>
                  </a:schemeClr>
                </a:solidFill>
                <a:latin typeface="+mj-lt"/>
              </a:rPr>
              <a:t>/</a:t>
            </a:r>
            <a:r>
              <a:rPr lang="de-DE" sz="1400" dirty="0" err="1">
                <a:solidFill>
                  <a:schemeClr val="bg1">
                    <a:lumMod val="85000"/>
                  </a:schemeClr>
                </a:solidFill>
                <a:latin typeface="+mj-lt"/>
              </a:rPr>
              <a:t>Reanalysis</a:t>
            </a:r>
            <a:r>
              <a:rPr lang="de-DE" sz="1400" dirty="0">
                <a:solidFill>
                  <a:schemeClr val="bg1">
                    <a:lumMod val="85000"/>
                  </a:schemeClr>
                </a:solidFill>
                <a:latin typeface="+mj-lt"/>
              </a:rPr>
              <a:t> (Clemens 2015)</a:t>
            </a:r>
          </a:p>
        </p:txBody>
      </p:sp>
      <p:sp>
        <p:nvSpPr>
          <p:cNvPr id="15" name="Shape 610">
            <a:extLst>
              <a:ext uri="{FF2B5EF4-FFF2-40B4-BE49-F238E27FC236}">
                <a16:creationId xmlns:a16="http://schemas.microsoft.com/office/drawing/2014/main" id="{25628DCA-B093-BD42-99CF-ED182C239EA3}"/>
              </a:ext>
            </a:extLst>
          </p:cNvPr>
          <p:cNvSpPr/>
          <p:nvPr/>
        </p:nvSpPr>
        <p:spPr>
          <a:xfrm>
            <a:off x="9377004" y="4603112"/>
            <a:ext cx="2166218" cy="400091"/>
          </a:xfrm>
          <a:prstGeom prst="rect">
            <a:avLst/>
          </a:prstGeom>
          <a:noFill/>
          <a:ln>
            <a:noFill/>
          </a:ln>
        </p:spPr>
        <p:txBody>
          <a:bodyPr lIns="91412" tIns="45700" rIns="91412" bIns="45700" anchor="t" anchorCtr="0">
            <a:noAutofit/>
          </a:bodyPr>
          <a:lstStyle/>
          <a:p>
            <a:pPr algn="ctr">
              <a:lnSpc>
                <a:spcPct val="130000"/>
              </a:lnSpc>
              <a:buSzPct val="25000"/>
            </a:pPr>
            <a:r>
              <a:rPr lang="id-ID" sz="1501" b="1" dirty="0" err="1">
                <a:latin typeface="Montserrat" panose="00000500000000000000" pitchFamily="50" charset="0"/>
                <a:ea typeface="Roboto"/>
                <a:cs typeface="Roboto"/>
                <a:sym typeface="Roboto"/>
              </a:rPr>
              <a:t>Generalizability</a:t>
            </a:r>
            <a:endParaRPr lang="id-ID" sz="1501" b="1" dirty="0">
              <a:latin typeface="Montserrat" panose="00000500000000000000" pitchFamily="50" charset="0"/>
              <a:ea typeface="Roboto"/>
              <a:cs typeface="Roboto"/>
              <a:sym typeface="Roboto"/>
            </a:endParaRPr>
          </a:p>
        </p:txBody>
      </p:sp>
      <p:sp>
        <p:nvSpPr>
          <p:cNvPr id="16" name="Textfeld 29">
            <a:extLst>
              <a:ext uri="{FF2B5EF4-FFF2-40B4-BE49-F238E27FC236}">
                <a16:creationId xmlns:a16="http://schemas.microsoft.com/office/drawing/2014/main" id="{F74C0FED-F43E-664C-AD70-346213A2FBB0}"/>
              </a:ext>
            </a:extLst>
          </p:cNvPr>
          <p:cNvSpPr txBox="1"/>
          <p:nvPr/>
        </p:nvSpPr>
        <p:spPr>
          <a:xfrm>
            <a:off x="8677339" y="5133472"/>
            <a:ext cx="3290987" cy="1061829"/>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de-DE" sz="1400" dirty="0">
                <a:solidFill>
                  <a:schemeClr val="accent3">
                    <a:lumMod val="75000"/>
                  </a:schemeClr>
                </a:solidFill>
                <a:latin typeface="+mj-lt"/>
              </a:rPr>
              <a:t>Wider Replication (</a:t>
            </a:r>
            <a:r>
              <a:rPr lang="de-DE" sz="1400" dirty="0" err="1">
                <a:solidFill>
                  <a:schemeClr val="accent3">
                    <a:lumMod val="75000"/>
                  </a:schemeClr>
                </a:solidFill>
                <a:latin typeface="+mj-lt"/>
              </a:rPr>
              <a:t>Pesaran</a:t>
            </a:r>
            <a:r>
              <a:rPr lang="de-DE" sz="1400" dirty="0">
                <a:solidFill>
                  <a:schemeClr val="accent3">
                    <a:lumMod val="75000"/>
                  </a:schemeClr>
                </a:solidFill>
                <a:latin typeface="+mj-lt"/>
              </a:rPr>
              <a:t> 2003)</a:t>
            </a:r>
          </a:p>
          <a:p>
            <a:pPr marL="171450" indent="-171450">
              <a:lnSpc>
                <a:spcPct val="150000"/>
              </a:lnSpc>
              <a:buFont typeface="Arial" panose="020B0604020202020204" pitchFamily="34" charset="0"/>
              <a:buChar char="•"/>
            </a:pPr>
            <a:r>
              <a:rPr lang="de-DE" sz="1400" dirty="0">
                <a:solidFill>
                  <a:schemeClr val="accent3">
                    <a:lumMod val="75000"/>
                  </a:schemeClr>
                </a:solidFill>
                <a:latin typeface="+mj-lt"/>
              </a:rPr>
              <a:t>Scientific Replication (</a:t>
            </a:r>
            <a:r>
              <a:rPr lang="de-DE" sz="1400" dirty="0" err="1">
                <a:solidFill>
                  <a:schemeClr val="accent3">
                    <a:lumMod val="75000"/>
                  </a:schemeClr>
                </a:solidFill>
                <a:latin typeface="+mj-lt"/>
              </a:rPr>
              <a:t>Hamermesh</a:t>
            </a:r>
            <a:r>
              <a:rPr lang="de-DE" sz="1400" dirty="0">
                <a:solidFill>
                  <a:schemeClr val="accent3">
                    <a:lumMod val="75000"/>
                  </a:schemeClr>
                </a:solidFill>
                <a:latin typeface="+mj-lt"/>
              </a:rPr>
              <a:t> 2007)</a:t>
            </a:r>
          </a:p>
          <a:p>
            <a:pPr marL="171450" indent="-171450">
              <a:lnSpc>
                <a:spcPct val="150000"/>
              </a:lnSpc>
              <a:buFont typeface="Arial" panose="020B0604020202020204" pitchFamily="34" charset="0"/>
              <a:buChar char="•"/>
            </a:pPr>
            <a:r>
              <a:rPr lang="de-DE" sz="1400" dirty="0" err="1">
                <a:solidFill>
                  <a:schemeClr val="accent3">
                    <a:lumMod val="75000"/>
                  </a:schemeClr>
                </a:solidFill>
                <a:latin typeface="+mj-lt"/>
              </a:rPr>
              <a:t>Reanalysis</a:t>
            </a:r>
            <a:r>
              <a:rPr lang="de-DE" sz="1400" dirty="0">
                <a:solidFill>
                  <a:schemeClr val="accent3">
                    <a:lumMod val="75000"/>
                  </a:schemeClr>
                </a:solidFill>
                <a:latin typeface="+mj-lt"/>
              </a:rPr>
              <a:t>/</a:t>
            </a:r>
            <a:r>
              <a:rPr lang="de-DE" sz="1400" dirty="0" err="1">
                <a:solidFill>
                  <a:schemeClr val="accent3">
                    <a:lumMod val="75000"/>
                  </a:schemeClr>
                </a:solidFill>
                <a:latin typeface="+mj-lt"/>
              </a:rPr>
              <a:t>Robustness</a:t>
            </a:r>
            <a:r>
              <a:rPr lang="de-DE" sz="1400" dirty="0">
                <a:solidFill>
                  <a:schemeClr val="accent3">
                    <a:lumMod val="75000"/>
                  </a:schemeClr>
                </a:solidFill>
                <a:latin typeface="+mj-lt"/>
              </a:rPr>
              <a:t> (Clemens 2015)</a:t>
            </a:r>
          </a:p>
        </p:txBody>
      </p:sp>
      <p:sp>
        <p:nvSpPr>
          <p:cNvPr id="18" name="TextBox 17"/>
          <p:cNvSpPr txBox="1"/>
          <p:nvPr/>
        </p:nvSpPr>
        <p:spPr>
          <a:xfrm>
            <a:off x="861285" y="2091508"/>
            <a:ext cx="3276987" cy="369332"/>
          </a:xfrm>
          <a:prstGeom prst="rect">
            <a:avLst/>
          </a:prstGeom>
          <a:noFill/>
        </p:spPr>
        <p:txBody>
          <a:bodyPr wrap="none" rtlCol="0">
            <a:spAutoFit/>
          </a:bodyPr>
          <a:lstStyle/>
          <a:p>
            <a:r>
              <a:rPr lang="en-US" dirty="0">
                <a:solidFill>
                  <a:schemeClr val="bg2">
                    <a:lumMod val="75000"/>
                  </a:schemeClr>
                </a:solidFill>
              </a:rPr>
              <a:t>https://doi.org/10.17226/25303</a:t>
            </a:r>
          </a:p>
        </p:txBody>
      </p:sp>
      <p:cxnSp>
        <p:nvCxnSpPr>
          <p:cNvPr id="19" name="Straight Arrow Connector 18">
            <a:extLst>
              <a:ext uri="{FF2B5EF4-FFF2-40B4-BE49-F238E27FC236}">
                <a16:creationId xmlns:a16="http://schemas.microsoft.com/office/drawing/2014/main" id="{9427188A-6B3B-4C4A-98D4-E9801579F58B}"/>
              </a:ext>
            </a:extLst>
          </p:cNvPr>
          <p:cNvCxnSpPr>
            <a:cxnSpLocks/>
          </p:cNvCxnSpPr>
          <p:nvPr/>
        </p:nvCxnSpPr>
        <p:spPr>
          <a:xfrm flipH="1">
            <a:off x="1741378" y="3094850"/>
            <a:ext cx="1674802" cy="966468"/>
          </a:xfrm>
          <a:prstGeom prst="straightConnector1">
            <a:avLst/>
          </a:prstGeom>
          <a:ln w="8572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0" name="Table 19">
            <a:extLst>
              <a:ext uri="{FF2B5EF4-FFF2-40B4-BE49-F238E27FC236}">
                <a16:creationId xmlns:a16="http://schemas.microsoft.com/office/drawing/2014/main" id="{B6EB5C2A-9089-4793-A6BD-325B76FBF8B6}"/>
              </a:ext>
            </a:extLst>
          </p:cNvPr>
          <p:cNvGraphicFramePr>
            <a:graphicFrameLocks noGrp="1"/>
          </p:cNvGraphicFramePr>
          <p:nvPr/>
        </p:nvGraphicFramePr>
        <p:xfrm>
          <a:off x="3102866" y="2454198"/>
          <a:ext cx="6525387" cy="1112520"/>
        </p:xfrm>
        <a:graphic>
          <a:graphicData uri="http://schemas.openxmlformats.org/drawingml/2006/table">
            <a:tbl>
              <a:tblPr bandRow="1">
                <a:tableStyleId>{21E4AEA4-8DFA-4A89-87EB-49C32662AFE0}</a:tableStyleId>
              </a:tblPr>
              <a:tblGrid>
                <a:gridCol w="1748975">
                  <a:extLst>
                    <a:ext uri="{9D8B030D-6E8A-4147-A177-3AD203B41FA5}">
                      <a16:colId xmlns:a16="http://schemas.microsoft.com/office/drawing/2014/main" val="3059663525"/>
                    </a:ext>
                  </a:extLst>
                </a:gridCol>
                <a:gridCol w="1447359">
                  <a:extLst>
                    <a:ext uri="{9D8B030D-6E8A-4147-A177-3AD203B41FA5}">
                      <a16:colId xmlns:a16="http://schemas.microsoft.com/office/drawing/2014/main" val="997961929"/>
                    </a:ext>
                  </a:extLst>
                </a:gridCol>
                <a:gridCol w="1629535">
                  <a:extLst>
                    <a:ext uri="{9D8B030D-6E8A-4147-A177-3AD203B41FA5}">
                      <a16:colId xmlns:a16="http://schemas.microsoft.com/office/drawing/2014/main" val="2093557392"/>
                    </a:ext>
                  </a:extLst>
                </a:gridCol>
                <a:gridCol w="1699518">
                  <a:extLst>
                    <a:ext uri="{9D8B030D-6E8A-4147-A177-3AD203B41FA5}">
                      <a16:colId xmlns:a16="http://schemas.microsoft.com/office/drawing/2014/main" val="767439659"/>
                    </a:ext>
                  </a:extLst>
                </a:gridCol>
              </a:tblGrid>
              <a:tr h="370840">
                <a:tc>
                  <a:txBody>
                    <a:bodyPr/>
                    <a:lstStyle/>
                    <a:p>
                      <a:r>
                        <a:rPr lang="en-US" dirty="0"/>
                        <a:t>Same data</a:t>
                      </a:r>
                    </a:p>
                  </a:txBody>
                  <a:tcPr/>
                </a:tc>
                <a:tc>
                  <a:txBody>
                    <a:bodyPr/>
                    <a:lstStyle/>
                    <a:p>
                      <a:r>
                        <a:rPr lang="en-US" dirty="0"/>
                        <a:t>Same code</a:t>
                      </a:r>
                    </a:p>
                  </a:txBody>
                  <a:tcPr/>
                </a:tc>
                <a:tc>
                  <a:txBody>
                    <a:bodyPr/>
                    <a:lstStyle/>
                    <a:p>
                      <a:r>
                        <a:rPr lang="en-US" dirty="0"/>
                        <a:t>Same methods</a:t>
                      </a:r>
                    </a:p>
                  </a:txBody>
                  <a:tcPr/>
                </a:tc>
                <a:tc>
                  <a:txBody>
                    <a:bodyPr/>
                    <a:lstStyle/>
                    <a:p>
                      <a:r>
                        <a:rPr lang="en-US" dirty="0"/>
                        <a:t>Same context</a:t>
                      </a:r>
                    </a:p>
                  </a:txBody>
                  <a:tcPr/>
                </a:tc>
                <a:extLst>
                  <a:ext uri="{0D108BD9-81ED-4DB2-BD59-A6C34878D82A}">
                    <a16:rowId xmlns:a16="http://schemas.microsoft.com/office/drawing/2014/main" val="745474162"/>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27781400"/>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70678684"/>
                  </a:ext>
                </a:extLst>
              </a:tr>
            </a:tbl>
          </a:graphicData>
        </a:graphic>
      </p:graphicFrame>
    </p:spTree>
    <p:extLst>
      <p:ext uri="{BB962C8B-B14F-4D97-AF65-F5344CB8AC3E}">
        <p14:creationId xmlns:p14="http://schemas.microsoft.com/office/powerpoint/2010/main" val="29148677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97100" y="1384300"/>
            <a:ext cx="7717573" cy="1200329"/>
          </a:xfrm>
          <a:prstGeom prst="rect">
            <a:avLst/>
          </a:prstGeom>
          <a:noFill/>
        </p:spPr>
        <p:txBody>
          <a:bodyPr wrap="square" rtlCol="0">
            <a:spAutoFit/>
          </a:bodyPr>
          <a:lstStyle/>
          <a:p>
            <a:pPr algn="ctr"/>
            <a:r>
              <a:rPr lang="en-US" sz="7200" dirty="0">
                <a:solidFill>
                  <a:schemeClr val="bg1"/>
                </a:solidFill>
              </a:rPr>
              <a:t>Recommendations</a:t>
            </a:r>
            <a:endParaRPr lang="en-US" sz="1400" dirty="0">
              <a:solidFill>
                <a:schemeClr val="bg1"/>
              </a:solidFill>
            </a:endParaRPr>
          </a:p>
        </p:txBody>
      </p:sp>
    </p:spTree>
    <p:extLst>
      <p:ext uri="{BB962C8B-B14F-4D97-AF65-F5344CB8AC3E}">
        <p14:creationId xmlns:p14="http://schemas.microsoft.com/office/powerpoint/2010/main" val="31220100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7B033-6D5D-407C-8E62-4514CB7D2206}"/>
              </a:ext>
            </a:extLst>
          </p:cNvPr>
          <p:cNvSpPr>
            <a:spLocks noGrp="1"/>
          </p:cNvSpPr>
          <p:nvPr>
            <p:ph type="title"/>
          </p:nvPr>
        </p:nvSpPr>
        <p:spPr/>
        <p:txBody>
          <a:bodyPr/>
          <a:lstStyle/>
          <a:p>
            <a:r>
              <a:rPr lang="en-US" dirty="0"/>
              <a:t>Recommendations (data providers)</a:t>
            </a:r>
          </a:p>
        </p:txBody>
      </p:sp>
      <p:sp>
        <p:nvSpPr>
          <p:cNvPr id="3" name="Content Placeholder 2">
            <a:extLst>
              <a:ext uri="{FF2B5EF4-FFF2-40B4-BE49-F238E27FC236}">
                <a16:creationId xmlns:a16="http://schemas.microsoft.com/office/drawing/2014/main" id="{08F32E0C-719B-4991-BF98-EBDEABC178DD}"/>
              </a:ext>
            </a:extLst>
          </p:cNvPr>
          <p:cNvSpPr>
            <a:spLocks noGrp="1"/>
          </p:cNvSpPr>
          <p:nvPr>
            <p:ph sz="half" idx="1"/>
          </p:nvPr>
        </p:nvSpPr>
        <p:spPr/>
        <p:txBody>
          <a:bodyPr/>
          <a:lstStyle/>
          <a:p>
            <a:pPr marL="0" indent="0">
              <a:buNone/>
            </a:pPr>
            <a:r>
              <a:rPr lang="en-US" sz="3200" b="1" u="sng" dirty="0"/>
              <a:t>Clear re-usable provenance statements</a:t>
            </a:r>
          </a:p>
          <a:p>
            <a:r>
              <a:rPr lang="en-US" dirty="0"/>
              <a:t>Provide pre-written statements</a:t>
            </a:r>
          </a:p>
          <a:p>
            <a:pPr lvl="1"/>
            <a:r>
              <a:rPr lang="en-US" dirty="0"/>
              <a:t>Clear access rules</a:t>
            </a:r>
          </a:p>
          <a:p>
            <a:pPr lvl="1"/>
            <a:r>
              <a:rPr lang="en-US" dirty="0"/>
              <a:t>Clear timelines</a:t>
            </a:r>
          </a:p>
          <a:p>
            <a:pPr lvl="1"/>
            <a:r>
              <a:rPr lang="en-US" dirty="0"/>
              <a:t>Clear restrictions</a:t>
            </a:r>
          </a:p>
        </p:txBody>
      </p:sp>
      <p:sp>
        <p:nvSpPr>
          <p:cNvPr id="4" name="Content Placeholder 3">
            <a:extLst>
              <a:ext uri="{FF2B5EF4-FFF2-40B4-BE49-F238E27FC236}">
                <a16:creationId xmlns:a16="http://schemas.microsoft.com/office/drawing/2014/main" id="{8461FB13-8F5F-40A1-83B2-874188FEDAF5}"/>
              </a:ext>
            </a:extLst>
          </p:cNvPr>
          <p:cNvSpPr>
            <a:spLocks noGrp="1"/>
          </p:cNvSpPr>
          <p:nvPr>
            <p:ph sz="half" idx="2"/>
          </p:nvPr>
        </p:nvSpPr>
        <p:spPr/>
        <p:txBody>
          <a:bodyPr/>
          <a:lstStyle/>
          <a:p>
            <a:pPr marL="457200" lvl="1" indent="0">
              <a:buNone/>
            </a:pPr>
            <a:r>
              <a:rPr lang="en-US" sz="3200" b="1" u="sng" dirty="0"/>
              <a:t>Clear citation</a:t>
            </a:r>
            <a:br>
              <a:rPr lang="en-US" sz="3200" b="1" u="sng" dirty="0"/>
            </a:br>
            <a:endParaRPr lang="en-US" sz="3200" b="1" u="sng" dirty="0"/>
          </a:p>
          <a:p>
            <a:pPr lvl="1"/>
            <a:r>
              <a:rPr lang="en-US" sz="2800" dirty="0"/>
              <a:t>Use pre-written/ customizable citations</a:t>
            </a:r>
          </a:p>
          <a:p>
            <a:pPr lvl="2"/>
            <a:r>
              <a:rPr lang="en-US" sz="2400" dirty="0"/>
              <a:t>Various styles (APA, Chicago,…)</a:t>
            </a:r>
          </a:p>
          <a:p>
            <a:pPr lvl="2"/>
            <a:r>
              <a:rPr lang="en-US" sz="2400" dirty="0"/>
              <a:t>Various bibliographic managers</a:t>
            </a:r>
          </a:p>
          <a:p>
            <a:pPr lvl="1"/>
            <a:r>
              <a:rPr lang="en-US" sz="2800" dirty="0"/>
              <a:t>Make landing page citation-friendly</a:t>
            </a:r>
          </a:p>
          <a:p>
            <a:pPr lvl="2"/>
            <a:r>
              <a:rPr lang="en-US" sz="2400" dirty="0"/>
              <a:t>DC Terms!</a:t>
            </a:r>
          </a:p>
        </p:txBody>
      </p:sp>
    </p:spTree>
    <p:extLst>
      <p:ext uri="{BB962C8B-B14F-4D97-AF65-F5344CB8AC3E}">
        <p14:creationId xmlns:p14="http://schemas.microsoft.com/office/powerpoint/2010/main" val="27642918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7B033-6D5D-407C-8E62-4514CB7D2206}"/>
              </a:ext>
            </a:extLst>
          </p:cNvPr>
          <p:cNvSpPr>
            <a:spLocks noGrp="1"/>
          </p:cNvSpPr>
          <p:nvPr>
            <p:ph type="title"/>
          </p:nvPr>
        </p:nvSpPr>
        <p:spPr/>
        <p:txBody>
          <a:bodyPr/>
          <a:lstStyle/>
          <a:p>
            <a:r>
              <a:rPr lang="en-US" dirty="0"/>
              <a:t>Corollary</a:t>
            </a:r>
          </a:p>
        </p:txBody>
      </p:sp>
      <p:sp>
        <p:nvSpPr>
          <p:cNvPr id="3" name="Content Placeholder 2">
            <a:extLst>
              <a:ext uri="{FF2B5EF4-FFF2-40B4-BE49-F238E27FC236}">
                <a16:creationId xmlns:a16="http://schemas.microsoft.com/office/drawing/2014/main" id="{08F32E0C-719B-4991-BF98-EBDEABC178DD}"/>
              </a:ext>
            </a:extLst>
          </p:cNvPr>
          <p:cNvSpPr>
            <a:spLocks noGrp="1"/>
          </p:cNvSpPr>
          <p:nvPr>
            <p:ph sz="half" idx="1"/>
          </p:nvPr>
        </p:nvSpPr>
        <p:spPr/>
        <p:txBody>
          <a:bodyPr/>
          <a:lstStyle/>
          <a:p>
            <a:pPr marL="0" indent="0">
              <a:buNone/>
            </a:pPr>
            <a:r>
              <a:rPr lang="en-US" sz="3200" b="1" u="sng" dirty="0"/>
              <a:t>Stable access</a:t>
            </a:r>
          </a:p>
          <a:p>
            <a:r>
              <a:rPr lang="en-US" dirty="0"/>
              <a:t>Provide stable mechanisms</a:t>
            </a:r>
          </a:p>
          <a:p>
            <a:pPr lvl="1"/>
            <a:r>
              <a:rPr lang="en-US" dirty="0"/>
              <a:t>For static packages (URL)</a:t>
            </a:r>
          </a:p>
          <a:p>
            <a:pPr lvl="1"/>
            <a:r>
              <a:rPr lang="en-US" dirty="0"/>
              <a:t>For dynamic queries (cart!)</a:t>
            </a:r>
          </a:p>
          <a:p>
            <a:r>
              <a:rPr lang="en-US" dirty="0"/>
              <a:t>Ideally PIDs (DOIs) prominently displayed</a:t>
            </a:r>
          </a:p>
          <a:p>
            <a:r>
              <a:rPr lang="fr-CA" dirty="0"/>
              <a:t>Clear versioning (</a:t>
            </a:r>
            <a:r>
              <a:rPr lang="fr-CA" dirty="0" err="1"/>
              <a:t>even</a:t>
            </a:r>
            <a:r>
              <a:rPr lang="fr-CA" dirty="0"/>
              <a:t> if offline)</a:t>
            </a:r>
          </a:p>
          <a:p>
            <a:pPr lvl="1"/>
            <a:r>
              <a:rPr lang="fr-CA" dirty="0"/>
              <a:t>But </a:t>
            </a:r>
            <a:r>
              <a:rPr lang="fr-CA" dirty="0" err="1"/>
              <a:t>provide</a:t>
            </a:r>
            <a:r>
              <a:rPr lang="fr-CA" dirty="0"/>
              <a:t> an </a:t>
            </a:r>
            <a:r>
              <a:rPr lang="fr-CA" dirty="0" err="1"/>
              <a:t>access</a:t>
            </a:r>
            <a:r>
              <a:rPr lang="fr-CA" dirty="0"/>
              <a:t> </a:t>
            </a:r>
            <a:r>
              <a:rPr lang="fr-CA" dirty="0" err="1"/>
              <a:t>mechanism</a:t>
            </a:r>
            <a:r>
              <a:rPr lang="fr-CA" dirty="0"/>
              <a:t> </a:t>
            </a:r>
            <a:r>
              <a:rPr lang="fr-CA" dirty="0" err="1"/>
              <a:t>that</a:t>
            </a:r>
            <a:r>
              <a:rPr lang="fr-CA" dirty="0"/>
              <a:t> </a:t>
            </a:r>
            <a:r>
              <a:rPr lang="fr-CA" dirty="0" err="1"/>
              <a:t>actually</a:t>
            </a:r>
            <a:r>
              <a:rPr lang="fr-CA" dirty="0"/>
              <a:t> </a:t>
            </a:r>
            <a:r>
              <a:rPr lang="fr-CA" dirty="0" err="1"/>
              <a:t>works</a:t>
            </a:r>
            <a:r>
              <a:rPr lang="fr-CA" dirty="0"/>
              <a:t>!</a:t>
            </a:r>
            <a:endParaRPr lang="en-US" dirty="0"/>
          </a:p>
        </p:txBody>
      </p:sp>
      <p:sp>
        <p:nvSpPr>
          <p:cNvPr id="4" name="Content Placeholder 3">
            <a:extLst>
              <a:ext uri="{FF2B5EF4-FFF2-40B4-BE49-F238E27FC236}">
                <a16:creationId xmlns:a16="http://schemas.microsoft.com/office/drawing/2014/main" id="{8461FB13-8F5F-40A1-83B2-874188FEDAF5}"/>
              </a:ext>
            </a:extLst>
          </p:cNvPr>
          <p:cNvSpPr>
            <a:spLocks noGrp="1"/>
          </p:cNvSpPr>
          <p:nvPr>
            <p:ph sz="half" idx="2"/>
          </p:nvPr>
        </p:nvSpPr>
        <p:spPr/>
        <p:txBody>
          <a:bodyPr/>
          <a:lstStyle/>
          <a:p>
            <a:pPr lvl="1"/>
            <a:endParaRPr lang="en-US" dirty="0"/>
          </a:p>
        </p:txBody>
      </p:sp>
    </p:spTree>
    <p:extLst>
      <p:ext uri="{BB962C8B-B14F-4D97-AF65-F5344CB8AC3E}">
        <p14:creationId xmlns:p14="http://schemas.microsoft.com/office/powerpoint/2010/main" val="42268102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7B033-6D5D-407C-8E62-4514CB7D2206}"/>
              </a:ext>
            </a:extLst>
          </p:cNvPr>
          <p:cNvSpPr>
            <a:spLocks noGrp="1"/>
          </p:cNvSpPr>
          <p:nvPr>
            <p:ph type="title"/>
          </p:nvPr>
        </p:nvSpPr>
        <p:spPr/>
        <p:txBody>
          <a:bodyPr/>
          <a:lstStyle/>
          <a:p>
            <a:r>
              <a:rPr lang="en-US" dirty="0"/>
              <a:t>Extension</a:t>
            </a:r>
          </a:p>
        </p:txBody>
      </p:sp>
      <p:sp>
        <p:nvSpPr>
          <p:cNvPr id="4" name="Content Placeholder 3">
            <a:extLst>
              <a:ext uri="{FF2B5EF4-FFF2-40B4-BE49-F238E27FC236}">
                <a16:creationId xmlns:a16="http://schemas.microsoft.com/office/drawing/2014/main" id="{8461FB13-8F5F-40A1-83B2-874188FEDAF5}"/>
              </a:ext>
            </a:extLst>
          </p:cNvPr>
          <p:cNvSpPr>
            <a:spLocks noGrp="1"/>
          </p:cNvSpPr>
          <p:nvPr>
            <p:ph sz="half" idx="2"/>
          </p:nvPr>
        </p:nvSpPr>
        <p:spPr/>
        <p:txBody>
          <a:bodyPr/>
          <a:lstStyle/>
          <a:p>
            <a:pPr marL="457200" lvl="1" indent="0">
              <a:buNone/>
            </a:pPr>
            <a:r>
              <a:rPr lang="en-US" sz="3200" b="1" u="sng" dirty="0"/>
              <a:t>Support for researcher-generated files (data and code)</a:t>
            </a:r>
          </a:p>
          <a:p>
            <a:pPr lvl="1"/>
            <a:r>
              <a:rPr lang="en-US" sz="2800" dirty="0"/>
              <a:t>Provide a repository for both </a:t>
            </a:r>
            <a:r>
              <a:rPr lang="en-US" sz="2800" b="1" dirty="0">
                <a:solidFill>
                  <a:schemeClr val="accent6">
                    <a:lumMod val="75000"/>
                  </a:schemeClr>
                </a:solidFill>
              </a:rPr>
              <a:t>distribution-restricted public data</a:t>
            </a:r>
            <a:r>
              <a:rPr lang="en-US" sz="2800" dirty="0"/>
              <a:t> AND </a:t>
            </a:r>
            <a:br>
              <a:rPr lang="en-US" sz="2800" dirty="0"/>
            </a:br>
            <a:r>
              <a:rPr lang="en-US" sz="2800" b="1" dirty="0">
                <a:solidFill>
                  <a:srgbClr val="7030A0"/>
                </a:solidFill>
              </a:rPr>
              <a:t>restricted (confidential) data</a:t>
            </a:r>
          </a:p>
          <a:p>
            <a:pPr lvl="1"/>
            <a:r>
              <a:rPr lang="en-US" sz="2800" dirty="0"/>
              <a:t>Link to code examples in the literature (replication </a:t>
            </a:r>
            <a:r>
              <a:rPr lang="en-US" sz="2800" dirty="0" err="1"/>
              <a:t>pckgs</a:t>
            </a:r>
            <a:r>
              <a:rPr lang="en-US" sz="2800" dirty="0"/>
              <a:t>!)</a:t>
            </a:r>
          </a:p>
        </p:txBody>
      </p:sp>
      <p:sp>
        <p:nvSpPr>
          <p:cNvPr id="6" name="Content Placeholder 5">
            <a:extLst>
              <a:ext uri="{FF2B5EF4-FFF2-40B4-BE49-F238E27FC236}">
                <a16:creationId xmlns:a16="http://schemas.microsoft.com/office/drawing/2014/main" id="{A92633EE-925E-4FE7-99BF-FB7943B43AFA}"/>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14231307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Streamlining replication packages</a:t>
            </a:r>
          </a:p>
        </p:txBody>
      </p:sp>
      <p:sp>
        <p:nvSpPr>
          <p:cNvPr id="3" name="Content Placeholder 2"/>
          <p:cNvSpPr>
            <a:spLocks noGrp="1"/>
          </p:cNvSpPr>
          <p:nvPr>
            <p:ph sz="half" idx="1"/>
          </p:nvPr>
        </p:nvSpPr>
        <p:spPr/>
        <p:txBody>
          <a:bodyPr/>
          <a:lstStyle/>
          <a:p>
            <a:r>
              <a:rPr lang="en-US" dirty="0"/>
              <a:t>Master script preferred</a:t>
            </a:r>
          </a:p>
          <a:p>
            <a:pPr lvl="1"/>
            <a:r>
              <a:rPr lang="en-US" dirty="0"/>
              <a:t>Least amount of manual effort</a:t>
            </a:r>
          </a:p>
          <a:p>
            <a:r>
              <a:rPr lang="en-US" dirty="0"/>
              <a:t>No manual manipulation </a:t>
            </a:r>
          </a:p>
          <a:p>
            <a:pPr lvl="1"/>
            <a:r>
              <a:rPr lang="en-US" dirty="0"/>
              <a:t>“Change the parameter to 0.2, then run the code again”</a:t>
            </a:r>
          </a:p>
          <a:p>
            <a:r>
              <a:rPr lang="en-US" dirty="0"/>
              <a:t>No manual copying of results</a:t>
            </a:r>
          </a:p>
          <a:p>
            <a:pPr lvl="1"/>
            <a:r>
              <a:rPr lang="en-US" dirty="0"/>
              <a:t>Write out/save tables and figures using packages</a:t>
            </a:r>
          </a:p>
          <a:p>
            <a:pPr lvl="1"/>
            <a:r>
              <a:rPr lang="en-US" dirty="0"/>
              <a:t>Compute all numbers in package</a:t>
            </a:r>
          </a:p>
        </p:txBody>
      </p:sp>
      <p:sp>
        <p:nvSpPr>
          <p:cNvPr id="4" name="Content Placeholder 3"/>
          <p:cNvSpPr>
            <a:spLocks noGrp="1"/>
          </p:cNvSpPr>
          <p:nvPr>
            <p:ph sz="half" idx="2"/>
          </p:nvPr>
        </p:nvSpPr>
        <p:spPr/>
        <p:txBody>
          <a:bodyPr/>
          <a:lstStyle/>
          <a:p>
            <a:r>
              <a:rPr lang="en-US" dirty="0"/>
              <a:t>No manual install of packages</a:t>
            </a:r>
          </a:p>
          <a:p>
            <a:pPr lvl="1"/>
            <a:r>
              <a:rPr lang="en-US" dirty="0"/>
              <a:t>Use a script to create all directories, install all necessary packages/requirements/etc.</a:t>
            </a:r>
          </a:p>
          <a:p>
            <a:r>
              <a:rPr lang="en-US" dirty="0"/>
              <a:t>Clear instructions!</a:t>
            </a:r>
          </a:p>
        </p:txBody>
      </p:sp>
      <p:pic>
        <p:nvPicPr>
          <p:cNvPr id="8" name="Picture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96077" y="3320257"/>
            <a:ext cx="681037" cy="681037"/>
          </a:xfrm>
          <a:prstGeom prst="rect">
            <a:avLst/>
          </a:prstGeom>
        </p:spPr>
      </p:pic>
    </p:spTree>
    <p:extLst>
      <p:ext uri="{BB962C8B-B14F-4D97-AF65-F5344CB8AC3E}">
        <p14:creationId xmlns:p14="http://schemas.microsoft.com/office/powerpoint/2010/main" val="9451914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tips from the “frequently gotten wrong” bin</a:t>
            </a:r>
          </a:p>
        </p:txBody>
      </p:sp>
      <p:sp>
        <p:nvSpPr>
          <p:cNvPr id="3" name="Content Placeholder 2"/>
          <p:cNvSpPr>
            <a:spLocks noGrp="1"/>
          </p:cNvSpPr>
          <p:nvPr>
            <p:ph sz="half" idx="1"/>
          </p:nvPr>
        </p:nvSpPr>
        <p:spPr/>
        <p:txBody>
          <a:bodyPr/>
          <a:lstStyle/>
          <a:p>
            <a:r>
              <a:rPr lang="en-US" dirty="0"/>
              <a:t>Set the project directory </a:t>
            </a:r>
            <a:r>
              <a:rPr lang="en-US" b="1" u="sng" dirty="0"/>
              <a:t>ONCE</a:t>
            </a:r>
            <a:r>
              <a:rPr lang="en-US" dirty="0"/>
              <a:t> in code, or </a:t>
            </a:r>
            <a:r>
              <a:rPr lang="en-US" b="1" u="sng" dirty="0"/>
              <a:t>NEVER</a:t>
            </a:r>
            <a:r>
              <a:rPr lang="en-US" dirty="0"/>
              <a:t> </a:t>
            </a:r>
            <a:br>
              <a:rPr lang="en-US" dirty="0"/>
            </a:br>
            <a:r>
              <a:rPr lang="en-US" sz="2000" dirty="0">
                <a:solidFill>
                  <a:schemeClr val="accent1"/>
                </a:solidFill>
              </a:rPr>
              <a:t>(Stata, </a:t>
            </a:r>
            <a:r>
              <a:rPr lang="en-US" sz="2000" dirty="0">
                <a:solidFill>
                  <a:schemeClr val="accent2"/>
                </a:solidFill>
              </a:rPr>
              <a:t>R</a:t>
            </a:r>
            <a:r>
              <a:rPr lang="en-US" sz="2000" dirty="0">
                <a:solidFill>
                  <a:schemeClr val="accent1"/>
                </a:solidFill>
              </a:rPr>
              <a:t>, </a:t>
            </a:r>
            <a:r>
              <a:rPr lang="en-US" sz="2000" dirty="0">
                <a:solidFill>
                  <a:schemeClr val="accent6"/>
                </a:solidFill>
              </a:rPr>
              <a:t>Python</a:t>
            </a:r>
            <a:r>
              <a:rPr lang="en-US" sz="2000" dirty="0">
                <a:solidFill>
                  <a:schemeClr val="accent1"/>
                </a:solidFill>
              </a:rPr>
              <a:t>)</a:t>
            </a:r>
          </a:p>
          <a:p>
            <a:r>
              <a:rPr lang="en-US" dirty="0"/>
              <a:t>Use </a:t>
            </a:r>
            <a:r>
              <a:rPr lang="en-US" b="1" u="sng" dirty="0"/>
              <a:t>placeholders</a:t>
            </a:r>
            <a:r>
              <a:rPr lang="en-US" dirty="0"/>
              <a:t> (</a:t>
            </a:r>
            <a:r>
              <a:rPr lang="en-US" dirty="0" err="1"/>
              <a:t>globals</a:t>
            </a:r>
            <a:r>
              <a:rPr lang="en-US" dirty="0"/>
              <a:t>, </a:t>
            </a:r>
            <a:r>
              <a:rPr lang="en-US" dirty="0" err="1"/>
              <a:t>libnames</a:t>
            </a:r>
            <a:r>
              <a:rPr lang="en-US" dirty="0"/>
              <a:t>, etc.) for common locations ($CONFDATA, $TABLES, $CODE) </a:t>
            </a:r>
            <a:r>
              <a:rPr lang="en-US" sz="1800" dirty="0">
                <a:solidFill>
                  <a:schemeClr val="accent1"/>
                </a:solidFill>
              </a:rPr>
              <a:t>(Stata, </a:t>
            </a:r>
            <a:r>
              <a:rPr lang="en-US" sz="1800" dirty="0">
                <a:solidFill>
                  <a:schemeClr val="accent2"/>
                </a:solidFill>
              </a:rPr>
              <a:t>R</a:t>
            </a:r>
            <a:r>
              <a:rPr lang="en-US" sz="1800" dirty="0">
                <a:solidFill>
                  <a:schemeClr val="accent1"/>
                </a:solidFill>
              </a:rPr>
              <a:t>, </a:t>
            </a:r>
            <a:r>
              <a:rPr lang="en-US" sz="1800" dirty="0">
                <a:solidFill>
                  <a:schemeClr val="accent6"/>
                </a:solidFill>
              </a:rPr>
              <a:t>Python, </a:t>
            </a:r>
            <a:r>
              <a:rPr lang="en-US" sz="1800" dirty="0">
                <a:solidFill>
                  <a:schemeClr val="accent4"/>
                </a:solidFill>
              </a:rPr>
              <a:t>SAS</a:t>
            </a:r>
            <a:r>
              <a:rPr lang="en-US" sz="1800" dirty="0">
                <a:solidFill>
                  <a:schemeClr val="accent1"/>
                </a:solidFill>
              </a:rPr>
              <a:t>)</a:t>
            </a:r>
          </a:p>
          <a:p>
            <a:r>
              <a:rPr lang="en-US" b="1" u="sng" dirty="0"/>
              <a:t>Write out all tables, figures</a:t>
            </a:r>
            <a:r>
              <a:rPr lang="en-US" dirty="0"/>
              <a:t>, and in-text numbers into separate files</a:t>
            </a:r>
          </a:p>
          <a:p>
            <a:endParaRPr lang="en-US" dirty="0"/>
          </a:p>
        </p:txBody>
      </p:sp>
      <p:sp>
        <p:nvSpPr>
          <p:cNvPr id="4" name="Content Placeholder 3"/>
          <p:cNvSpPr>
            <a:spLocks noGrp="1"/>
          </p:cNvSpPr>
          <p:nvPr>
            <p:ph sz="half" idx="2"/>
          </p:nvPr>
        </p:nvSpPr>
        <p:spPr/>
        <p:txBody>
          <a:bodyPr/>
          <a:lstStyle/>
          <a:p>
            <a:pPr marL="0" indent="0">
              <a:buNone/>
            </a:pPr>
            <a:r>
              <a:rPr lang="en-US" dirty="0"/>
              <a:t>If you need to </a:t>
            </a:r>
            <a:r>
              <a:rPr lang="en-US" dirty="0">
                <a:solidFill>
                  <a:srgbClr val="FF0000"/>
                </a:solidFill>
              </a:rPr>
              <a:t>manually</a:t>
            </a:r>
            <a:r>
              <a:rPr lang="en-US" dirty="0"/>
              <a:t> modify the code to obtain a series of tables/figures/columns, you’re doing something wrong:</a:t>
            </a:r>
          </a:p>
          <a:p>
            <a:r>
              <a:rPr lang="en-US" dirty="0"/>
              <a:t>Use </a:t>
            </a:r>
            <a:r>
              <a:rPr lang="en-US" b="1" dirty="0">
                <a:solidFill>
                  <a:schemeClr val="accent2"/>
                </a:solidFill>
              </a:rPr>
              <a:t>functions</a:t>
            </a:r>
            <a:r>
              <a:rPr lang="en-US" b="1" dirty="0"/>
              <a:t>, </a:t>
            </a:r>
            <a:r>
              <a:rPr lang="en-US" b="1" dirty="0">
                <a:solidFill>
                  <a:schemeClr val="accent1"/>
                </a:solidFill>
              </a:rPr>
              <a:t>ado files, programs</a:t>
            </a:r>
            <a:r>
              <a:rPr lang="en-US" b="1" dirty="0"/>
              <a:t>, </a:t>
            </a:r>
            <a:r>
              <a:rPr lang="en-US" b="1" dirty="0">
                <a:solidFill>
                  <a:schemeClr val="accent4"/>
                </a:solidFill>
              </a:rPr>
              <a:t>macros</a:t>
            </a:r>
            <a:r>
              <a:rPr lang="en-US" b="1" dirty="0"/>
              <a:t>, </a:t>
            </a:r>
            <a:r>
              <a:rPr lang="en-US" b="1" dirty="0">
                <a:solidFill>
                  <a:schemeClr val="accent6"/>
                </a:solidFill>
              </a:rPr>
              <a:t>subroutines</a:t>
            </a:r>
          </a:p>
          <a:p>
            <a:r>
              <a:rPr lang="en-US" dirty="0"/>
              <a:t>Use </a:t>
            </a:r>
            <a:r>
              <a:rPr lang="en-US" b="1" dirty="0"/>
              <a:t>loops, parameters, parameter files </a:t>
            </a:r>
            <a:r>
              <a:rPr lang="en-US" dirty="0"/>
              <a:t>to call those subroutines</a:t>
            </a:r>
          </a:p>
        </p:txBody>
      </p:sp>
    </p:spTree>
    <p:extLst>
      <p:ext uri="{BB962C8B-B14F-4D97-AF65-F5344CB8AC3E}">
        <p14:creationId xmlns:p14="http://schemas.microsoft.com/office/powerpoint/2010/main" val="41155866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tips from the “frequently gotten wrong” bin</a:t>
            </a:r>
          </a:p>
        </p:txBody>
      </p:sp>
      <p:sp>
        <p:nvSpPr>
          <p:cNvPr id="3" name="Content Placeholder 2"/>
          <p:cNvSpPr>
            <a:spLocks noGrp="1"/>
          </p:cNvSpPr>
          <p:nvPr>
            <p:ph sz="half" idx="1"/>
          </p:nvPr>
        </p:nvSpPr>
        <p:spPr/>
        <p:txBody>
          <a:bodyPr/>
          <a:lstStyle/>
          <a:p>
            <a:pPr marL="0" indent="0">
              <a:buNone/>
            </a:pPr>
            <a:r>
              <a:rPr lang="en-US" dirty="0"/>
              <a:t>Cleanly </a:t>
            </a:r>
            <a:r>
              <a:rPr lang="en-US" b="1" u="sng" dirty="0"/>
              <a:t>separate</a:t>
            </a:r>
          </a:p>
          <a:p>
            <a:r>
              <a:rPr lang="en-US" dirty="0">
                <a:solidFill>
                  <a:schemeClr val="accent2"/>
                </a:solidFill>
              </a:rPr>
              <a:t>Confidential data </a:t>
            </a:r>
            <a:r>
              <a:rPr lang="en-US" dirty="0"/>
              <a:t>and </a:t>
            </a:r>
            <a:r>
              <a:rPr lang="en-US" dirty="0">
                <a:solidFill>
                  <a:schemeClr val="accent6"/>
                </a:solidFill>
              </a:rPr>
              <a:t>public use </a:t>
            </a:r>
            <a:r>
              <a:rPr lang="en-US" dirty="0"/>
              <a:t>data</a:t>
            </a:r>
          </a:p>
          <a:p>
            <a:pPr lvl="1"/>
            <a:r>
              <a:rPr lang="en-US" dirty="0"/>
              <a:t>You are going to have to provide copies of the public use data without compromising confidentiality</a:t>
            </a:r>
          </a:p>
          <a:p>
            <a:r>
              <a:rPr lang="en-US" dirty="0">
                <a:solidFill>
                  <a:schemeClr val="accent2"/>
                </a:solidFill>
              </a:rPr>
              <a:t>Confidential parameters </a:t>
            </a:r>
            <a:r>
              <a:rPr lang="en-US" dirty="0"/>
              <a:t>and the </a:t>
            </a:r>
            <a:r>
              <a:rPr lang="en-US" dirty="0">
                <a:solidFill>
                  <a:schemeClr val="accent6"/>
                </a:solidFill>
              </a:rPr>
              <a:t>rest of the code</a:t>
            </a:r>
          </a:p>
          <a:p>
            <a:pPr lvl="1"/>
            <a:r>
              <a:rPr lang="en-US" dirty="0"/>
              <a:t>Reduces need to redact programs</a:t>
            </a:r>
          </a:p>
        </p:txBody>
      </p:sp>
      <p:pic>
        <p:nvPicPr>
          <p:cNvPr id="5" name="Content Placeholder 4"/>
          <p:cNvPicPr>
            <a:picLocks noGrp="1" noChangeAspect="1"/>
          </p:cNvPicPr>
          <p:nvPr>
            <p:ph sz="half" idx="2"/>
          </p:nvPr>
        </p:nvPicPr>
        <p:blipFill>
          <a:blip r:embed="rId2"/>
          <a:stretch>
            <a:fillRect/>
          </a:stretch>
        </p:blipFill>
        <p:spPr>
          <a:xfrm>
            <a:off x="6921405" y="3439290"/>
            <a:ext cx="3683189" cy="1124008"/>
          </a:xfrm>
          <a:prstGeom prst="rect">
            <a:avLst/>
          </a:prstGeom>
          <a:ln>
            <a:solidFill>
              <a:schemeClr val="accent1">
                <a:shade val="50000"/>
              </a:schemeClr>
            </a:solidFill>
          </a:ln>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28379407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tips from the “frequently gotten wrong” bin</a:t>
            </a:r>
          </a:p>
        </p:txBody>
      </p:sp>
      <p:sp>
        <p:nvSpPr>
          <p:cNvPr id="3" name="Content Placeholder 2"/>
          <p:cNvSpPr>
            <a:spLocks noGrp="1"/>
          </p:cNvSpPr>
          <p:nvPr>
            <p:ph sz="half" idx="1"/>
          </p:nvPr>
        </p:nvSpPr>
        <p:spPr/>
        <p:txBody>
          <a:bodyPr/>
          <a:lstStyle/>
          <a:p>
            <a:pPr marL="0" indent="0">
              <a:buNone/>
            </a:pPr>
            <a:r>
              <a:rPr lang="en-US" dirty="0"/>
              <a:t>Have “</a:t>
            </a:r>
            <a:r>
              <a:rPr lang="en-US" b="1" u="sng" dirty="0"/>
              <a:t>computational empathy</a:t>
            </a:r>
            <a:r>
              <a:rPr lang="en-US" dirty="0"/>
              <a:t>”</a:t>
            </a:r>
          </a:p>
          <a:p>
            <a:r>
              <a:rPr lang="en-US" dirty="0"/>
              <a:t>Consider cross-platform </a:t>
            </a:r>
            <a:r>
              <a:rPr lang="en-US" dirty="0" err="1"/>
              <a:t>programmng</a:t>
            </a:r>
            <a:r>
              <a:rPr lang="en-US" dirty="0"/>
              <a:t> practices</a:t>
            </a:r>
          </a:p>
          <a:p>
            <a:r>
              <a:rPr lang="en-US" dirty="0"/>
              <a:t>Consider that the replicator can learn from the process</a:t>
            </a:r>
          </a:p>
          <a:p>
            <a:pPr lvl="1"/>
            <a:r>
              <a:rPr lang="en-US" dirty="0"/>
              <a:t>They probably don’t have the same knowledge</a:t>
            </a:r>
          </a:p>
          <a:p>
            <a:r>
              <a:rPr lang="en-US" dirty="0"/>
              <a:t>Consider that the replicator might not have the same modules/packages/etc.</a:t>
            </a:r>
          </a:p>
        </p:txBody>
      </p:sp>
      <p:sp>
        <p:nvSpPr>
          <p:cNvPr id="4" name="Content Placeholder 3"/>
          <p:cNvSpPr>
            <a:spLocks noGrp="1"/>
          </p:cNvSpPr>
          <p:nvPr>
            <p:ph sz="half" idx="2"/>
          </p:nvPr>
        </p:nvSpPr>
        <p:spPr/>
        <p:txBody>
          <a:bodyPr/>
          <a:lstStyle/>
          <a:p>
            <a:endParaRPr lang="en-US" dirty="0"/>
          </a:p>
          <a:p>
            <a:r>
              <a:rPr lang="en-US" dirty="0"/>
              <a:t>Path and filenames:</a:t>
            </a:r>
          </a:p>
          <a:p>
            <a:pPr lvl="1"/>
            <a:r>
              <a:rPr lang="en-US" dirty="0">
                <a:solidFill>
                  <a:schemeClr val="accent1"/>
                </a:solidFill>
              </a:rPr>
              <a:t>Stata: always use forward slashes, even on Windows</a:t>
            </a:r>
            <a:br>
              <a:rPr lang="en-US" dirty="0">
                <a:solidFill>
                  <a:schemeClr val="accent1"/>
                </a:solidFill>
              </a:rPr>
            </a:br>
            <a:r>
              <a:rPr lang="en-US" sz="1800" b="1" dirty="0">
                <a:solidFill>
                  <a:schemeClr val="accent1"/>
                </a:solidFill>
                <a:latin typeface="Source Code Pro" panose="020B0509030403020204" pitchFamily="49" charset="0"/>
                <a:ea typeface="Source Code Pro" panose="020B0509030403020204" pitchFamily="49" charset="0"/>
              </a:rPr>
              <a:t>use “$data/path/</a:t>
            </a:r>
            <a:r>
              <a:rPr lang="en-US" sz="1800" b="1" dirty="0" err="1">
                <a:solidFill>
                  <a:schemeClr val="accent1"/>
                </a:solidFill>
                <a:latin typeface="Source Code Pro" panose="020B0509030403020204" pitchFamily="49" charset="0"/>
                <a:ea typeface="Source Code Pro" panose="020B0509030403020204" pitchFamily="49" charset="0"/>
              </a:rPr>
              <a:t>data.dta</a:t>
            </a:r>
            <a:r>
              <a:rPr lang="en-US" sz="1800" b="1" dirty="0">
                <a:solidFill>
                  <a:schemeClr val="accent1"/>
                </a:solidFill>
                <a:latin typeface="Source Code Pro" panose="020B0509030403020204" pitchFamily="49" charset="0"/>
                <a:ea typeface="Source Code Pro" panose="020B0509030403020204" pitchFamily="49" charset="0"/>
              </a:rPr>
              <a:t>”</a:t>
            </a:r>
          </a:p>
          <a:p>
            <a:pPr lvl="1"/>
            <a:r>
              <a:rPr lang="en-US" dirty="0">
                <a:solidFill>
                  <a:schemeClr val="accent2"/>
                </a:solidFill>
              </a:rPr>
              <a:t>R: use “</a:t>
            </a:r>
            <a:r>
              <a:rPr lang="en-US" sz="2000" dirty="0" err="1">
                <a:solidFill>
                  <a:schemeClr val="accent2"/>
                </a:solidFill>
                <a:latin typeface="Source Code Pro" panose="020B0509030403020204" pitchFamily="49" charset="0"/>
                <a:ea typeface="Source Code Pro" panose="020B0509030403020204" pitchFamily="49" charset="0"/>
              </a:rPr>
              <a:t>file.path</a:t>
            </a:r>
            <a:r>
              <a:rPr lang="en-US" sz="2000" dirty="0">
                <a:solidFill>
                  <a:schemeClr val="accent2"/>
                </a:solidFill>
                <a:latin typeface="Source Code Pro" panose="020B0509030403020204" pitchFamily="49" charset="0"/>
                <a:ea typeface="Source Code Pro" panose="020B0509030403020204" pitchFamily="49" charset="0"/>
              </a:rPr>
              <a:t>()</a:t>
            </a:r>
            <a:r>
              <a:rPr lang="en-US" dirty="0">
                <a:solidFill>
                  <a:schemeClr val="accent2"/>
                </a:solidFill>
              </a:rPr>
              <a:t>”</a:t>
            </a:r>
            <a:br>
              <a:rPr lang="en-US" dirty="0">
                <a:solidFill>
                  <a:schemeClr val="accent2"/>
                </a:solidFill>
              </a:rPr>
            </a:br>
            <a:r>
              <a:rPr lang="en-US" sz="1600" b="1" dirty="0">
                <a:solidFill>
                  <a:schemeClr val="accent2"/>
                </a:solidFill>
                <a:latin typeface="Source Code Pro" panose="020B0509030403020204" pitchFamily="49" charset="0"/>
                <a:ea typeface="Source Code Pro" panose="020B0509030403020204" pitchFamily="49" charset="0"/>
              </a:rPr>
              <a:t>x &lt;- read(</a:t>
            </a:r>
            <a:r>
              <a:rPr lang="en-US" sz="1600" b="1" dirty="0" err="1">
                <a:solidFill>
                  <a:schemeClr val="accent2"/>
                </a:solidFill>
                <a:latin typeface="Source Code Pro" panose="020B0509030403020204" pitchFamily="49" charset="0"/>
                <a:ea typeface="Source Code Pro" panose="020B0509030403020204" pitchFamily="49" charset="0"/>
              </a:rPr>
              <a:t>file.path</a:t>
            </a:r>
            <a:r>
              <a:rPr lang="en-US" sz="1600" b="1" dirty="0">
                <a:solidFill>
                  <a:schemeClr val="accent2"/>
                </a:solidFill>
                <a:latin typeface="Source Code Pro" panose="020B0509030403020204" pitchFamily="49" charset="0"/>
                <a:ea typeface="Source Code Pro" panose="020B0509030403020204" pitchFamily="49" charset="0"/>
              </a:rPr>
              <a:t>(data,”</a:t>
            </a:r>
            <a:r>
              <a:rPr lang="en-US" sz="1600" b="1" dirty="0" err="1">
                <a:solidFill>
                  <a:schemeClr val="accent2"/>
                </a:solidFill>
                <a:latin typeface="Source Code Pro" panose="020B0509030403020204" pitchFamily="49" charset="0"/>
                <a:ea typeface="Source Code Pro" panose="020B0509030403020204" pitchFamily="49" charset="0"/>
              </a:rPr>
              <a:t>data.dta</a:t>
            </a:r>
            <a:r>
              <a:rPr lang="en-US" sz="1600" b="1" dirty="0">
                <a:solidFill>
                  <a:schemeClr val="accent2"/>
                </a:solidFill>
                <a:latin typeface="Source Code Pro" panose="020B0509030403020204" pitchFamily="49" charset="0"/>
                <a:ea typeface="Source Code Pro" panose="020B0509030403020204" pitchFamily="49" charset="0"/>
              </a:rPr>
              <a:t>”)</a:t>
            </a:r>
          </a:p>
          <a:p>
            <a:pPr lvl="1"/>
            <a:r>
              <a:rPr lang="en-US" dirty="0">
                <a:solidFill>
                  <a:schemeClr val="accent4"/>
                </a:solidFill>
              </a:rPr>
              <a:t>SAS: use </a:t>
            </a:r>
            <a:r>
              <a:rPr lang="en-US" sz="2000" dirty="0">
                <a:solidFill>
                  <a:schemeClr val="accent4"/>
                </a:solidFill>
                <a:latin typeface="Source Code Pro" panose="020B0509030403020204" pitchFamily="49" charset="0"/>
                <a:ea typeface="Source Code Pro" panose="020B0509030403020204" pitchFamily="49" charset="0"/>
              </a:rPr>
              <a:t>filename</a:t>
            </a:r>
            <a:r>
              <a:rPr lang="en-US" dirty="0">
                <a:solidFill>
                  <a:schemeClr val="accent4"/>
                </a:solidFill>
              </a:rPr>
              <a:t> and </a:t>
            </a:r>
            <a:r>
              <a:rPr lang="en-US" sz="2000" dirty="0" err="1">
                <a:solidFill>
                  <a:schemeClr val="accent4"/>
                </a:solidFill>
                <a:latin typeface="Source Code Pro" panose="020B0509030403020204" pitchFamily="49" charset="0"/>
                <a:ea typeface="Source Code Pro" panose="020B0509030403020204" pitchFamily="49" charset="0"/>
              </a:rPr>
              <a:t>libname</a:t>
            </a:r>
            <a:r>
              <a:rPr lang="en-US" dirty="0">
                <a:solidFill>
                  <a:schemeClr val="accent4"/>
                </a:solidFill>
              </a:rPr>
              <a:t> to abstract</a:t>
            </a:r>
            <a:br>
              <a:rPr lang="en-US" dirty="0">
                <a:solidFill>
                  <a:schemeClr val="accent4"/>
                </a:solidFill>
              </a:rPr>
            </a:br>
            <a:r>
              <a:rPr lang="en-US" sz="2000" b="1" dirty="0">
                <a:solidFill>
                  <a:schemeClr val="accent4"/>
                </a:solidFill>
                <a:latin typeface="Source Code Pro" panose="020B0509030403020204" pitchFamily="49" charset="0"/>
                <a:ea typeface="Source Code Pro" panose="020B0509030403020204" pitchFamily="49" charset="0"/>
              </a:rPr>
              <a:t>data DATALIB.step1;</a:t>
            </a:r>
            <a:br>
              <a:rPr lang="en-US" sz="2000" b="1" dirty="0">
                <a:solidFill>
                  <a:schemeClr val="accent4"/>
                </a:solidFill>
                <a:latin typeface="Source Code Pro" panose="020B0509030403020204" pitchFamily="49" charset="0"/>
                <a:ea typeface="Source Code Pro" panose="020B0509030403020204" pitchFamily="49" charset="0"/>
              </a:rPr>
            </a:br>
            <a:r>
              <a:rPr lang="en-US" sz="2000" b="1" dirty="0">
                <a:solidFill>
                  <a:schemeClr val="accent4"/>
                </a:solidFill>
                <a:latin typeface="Source Code Pro" panose="020B0509030403020204" pitchFamily="49" charset="0"/>
                <a:ea typeface="Source Code Pro" panose="020B0509030403020204" pitchFamily="49" charset="0"/>
              </a:rPr>
              <a:t>set CONFLIB.slid_1996;</a:t>
            </a:r>
            <a:endParaRPr lang="en-US" sz="2000" b="1" dirty="0">
              <a:solidFill>
                <a:schemeClr val="accent1"/>
              </a:solidFill>
              <a:latin typeface="Source Code Pro" panose="020B0509030403020204" pitchFamily="49" charset="0"/>
              <a:ea typeface="Source Code Pro" panose="020B0509030403020204" pitchFamily="49" charset="0"/>
            </a:endParaRPr>
          </a:p>
          <a:p>
            <a:pPr lvl="1"/>
            <a:endParaRPr lang="en-US" dirty="0"/>
          </a:p>
        </p:txBody>
      </p:sp>
    </p:spTree>
    <p:extLst>
      <p:ext uri="{BB962C8B-B14F-4D97-AF65-F5344CB8AC3E}">
        <p14:creationId xmlns:p14="http://schemas.microsoft.com/office/powerpoint/2010/main" val="24901184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97100" y="1384300"/>
            <a:ext cx="7717573" cy="2800767"/>
          </a:xfrm>
          <a:prstGeom prst="rect">
            <a:avLst/>
          </a:prstGeom>
          <a:noFill/>
        </p:spPr>
        <p:txBody>
          <a:bodyPr wrap="square" rtlCol="0">
            <a:spAutoFit/>
          </a:bodyPr>
          <a:lstStyle/>
          <a:p>
            <a:pPr algn="ctr"/>
            <a:r>
              <a:rPr lang="en-US" sz="8800" dirty="0">
                <a:solidFill>
                  <a:schemeClr val="bg1"/>
                </a:solidFill>
              </a:rPr>
              <a:t>The role for  journals</a:t>
            </a:r>
            <a:endParaRPr lang="en-US" dirty="0">
              <a:solidFill>
                <a:schemeClr val="bg1"/>
              </a:solidFill>
            </a:endParaRPr>
          </a:p>
        </p:txBody>
      </p:sp>
    </p:spTree>
    <p:extLst>
      <p:ext uri="{BB962C8B-B14F-4D97-AF65-F5344CB8AC3E}">
        <p14:creationId xmlns:p14="http://schemas.microsoft.com/office/powerpoint/2010/main" val="11420010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citations</a:t>
            </a:r>
          </a:p>
        </p:txBody>
      </p:sp>
      <p:sp>
        <p:nvSpPr>
          <p:cNvPr id="3" name="Content Placeholder 2"/>
          <p:cNvSpPr>
            <a:spLocks noGrp="1"/>
          </p:cNvSpPr>
          <p:nvPr>
            <p:ph idx="1"/>
          </p:nvPr>
        </p:nvSpPr>
        <p:spPr/>
        <p:txBody>
          <a:bodyPr>
            <a:normAutofit/>
          </a:bodyPr>
          <a:lstStyle/>
          <a:p>
            <a:pPr marL="0" indent="0" algn="ctr">
              <a:buNone/>
            </a:pPr>
            <a:r>
              <a:rPr lang="en-US" sz="4800" dirty="0"/>
              <a:t>Journals should uniformly </a:t>
            </a:r>
            <a:r>
              <a:rPr lang="en-US" sz="4800" b="1" dirty="0">
                <a:solidFill>
                  <a:schemeClr val="accent6">
                    <a:lumMod val="75000"/>
                  </a:schemeClr>
                </a:solidFill>
              </a:rPr>
              <a:t>monitor</a:t>
            </a:r>
            <a:r>
              <a:rPr lang="en-US" sz="4800" dirty="0"/>
              <a:t> </a:t>
            </a:r>
            <a:br>
              <a:rPr lang="en-US" sz="4800" dirty="0"/>
            </a:br>
            <a:r>
              <a:rPr lang="en-US" sz="4800" dirty="0"/>
              <a:t>and </a:t>
            </a:r>
            <a:br>
              <a:rPr lang="en-US" sz="4800" dirty="0"/>
            </a:br>
            <a:r>
              <a:rPr lang="en-US" sz="4800" b="1" dirty="0">
                <a:solidFill>
                  <a:schemeClr val="accent5">
                    <a:lumMod val="75000"/>
                  </a:schemeClr>
                </a:solidFill>
              </a:rPr>
              <a:t>enforce</a:t>
            </a:r>
            <a:r>
              <a:rPr lang="en-US" sz="4800" dirty="0"/>
              <a:t> </a:t>
            </a:r>
            <a:br>
              <a:rPr lang="en-US" sz="4800" dirty="0"/>
            </a:br>
            <a:r>
              <a:rPr lang="en-US" sz="5400" dirty="0">
                <a:solidFill>
                  <a:schemeClr val="accent2">
                    <a:lumMod val="75000"/>
                  </a:schemeClr>
                </a:solidFill>
              </a:rPr>
              <a:t>proper data citations</a:t>
            </a:r>
            <a:r>
              <a:rPr lang="en-US" sz="4800" dirty="0"/>
              <a:t>!</a:t>
            </a:r>
          </a:p>
        </p:txBody>
      </p:sp>
    </p:spTree>
    <p:extLst>
      <p:ext uri="{BB962C8B-B14F-4D97-AF65-F5344CB8AC3E}">
        <p14:creationId xmlns:p14="http://schemas.microsoft.com/office/powerpoint/2010/main" val="3069789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4AF8F-F213-4D6A-B8D4-6C51FA80B1D2}"/>
              </a:ext>
            </a:extLst>
          </p:cNvPr>
          <p:cNvSpPr>
            <a:spLocks noGrp="1"/>
          </p:cNvSpPr>
          <p:nvPr>
            <p:ph type="title"/>
          </p:nvPr>
        </p:nvSpPr>
        <p:spPr>
          <a:xfrm>
            <a:off x="1554480" y="365125"/>
            <a:ext cx="9784080" cy="1325563"/>
          </a:xfrm>
        </p:spPr>
        <p:txBody>
          <a:bodyPr/>
          <a:lstStyle/>
          <a:p>
            <a:r>
              <a:rPr lang="en-US" dirty="0"/>
              <a:t>Some key statistics</a:t>
            </a:r>
          </a:p>
        </p:txBody>
      </p:sp>
      <p:graphicFrame>
        <p:nvGraphicFramePr>
          <p:cNvPr id="4" name="Content Placeholder 3">
            <a:extLst>
              <a:ext uri="{FF2B5EF4-FFF2-40B4-BE49-F238E27FC236}">
                <a16:creationId xmlns:a16="http://schemas.microsoft.com/office/drawing/2014/main" id="{3451F396-6739-4D9A-829C-7DA5C7C1255F}"/>
              </a:ext>
            </a:extLst>
          </p:cNvPr>
          <p:cNvGraphicFramePr>
            <a:graphicFrameLocks noGrp="1"/>
          </p:cNvGraphicFramePr>
          <p:nvPr>
            <p:ph idx="1"/>
          </p:nvPr>
        </p:nvGraphicFramePr>
        <p:xfrm>
          <a:off x="939522" y="1865598"/>
          <a:ext cx="10515601" cy="4079240"/>
        </p:xfrm>
        <a:graphic>
          <a:graphicData uri="http://schemas.openxmlformats.org/drawingml/2006/table">
            <a:tbl>
              <a:tblPr firstRow="1" bandRow="1">
                <a:tableStyleId>{5C22544A-7EE6-4342-B048-85BDC9FD1C3A}</a:tableStyleId>
              </a:tblPr>
              <a:tblGrid>
                <a:gridCol w="3928811">
                  <a:extLst>
                    <a:ext uri="{9D8B030D-6E8A-4147-A177-3AD203B41FA5}">
                      <a16:colId xmlns:a16="http://schemas.microsoft.com/office/drawing/2014/main" val="2413352468"/>
                    </a:ext>
                  </a:extLst>
                </a:gridCol>
                <a:gridCol w="465667">
                  <a:extLst>
                    <a:ext uri="{9D8B030D-6E8A-4147-A177-3AD203B41FA5}">
                      <a16:colId xmlns:a16="http://schemas.microsoft.com/office/drawing/2014/main" val="2890217199"/>
                    </a:ext>
                  </a:extLst>
                </a:gridCol>
                <a:gridCol w="372533">
                  <a:extLst>
                    <a:ext uri="{9D8B030D-6E8A-4147-A177-3AD203B41FA5}">
                      <a16:colId xmlns:a16="http://schemas.microsoft.com/office/drawing/2014/main" val="317470476"/>
                    </a:ext>
                  </a:extLst>
                </a:gridCol>
                <a:gridCol w="728134">
                  <a:extLst>
                    <a:ext uri="{9D8B030D-6E8A-4147-A177-3AD203B41FA5}">
                      <a16:colId xmlns:a16="http://schemas.microsoft.com/office/drawing/2014/main" val="1459328702"/>
                    </a:ext>
                  </a:extLst>
                </a:gridCol>
                <a:gridCol w="975265">
                  <a:extLst>
                    <a:ext uri="{9D8B030D-6E8A-4147-A177-3AD203B41FA5}">
                      <a16:colId xmlns:a16="http://schemas.microsoft.com/office/drawing/2014/main" val="1056862685"/>
                    </a:ext>
                  </a:extLst>
                </a:gridCol>
                <a:gridCol w="1294082">
                  <a:extLst>
                    <a:ext uri="{9D8B030D-6E8A-4147-A177-3AD203B41FA5}">
                      <a16:colId xmlns:a16="http://schemas.microsoft.com/office/drawing/2014/main" val="1873812096"/>
                    </a:ext>
                  </a:extLst>
                </a:gridCol>
                <a:gridCol w="424176">
                  <a:extLst>
                    <a:ext uri="{9D8B030D-6E8A-4147-A177-3AD203B41FA5}">
                      <a16:colId xmlns:a16="http://schemas.microsoft.com/office/drawing/2014/main" val="200168760"/>
                    </a:ext>
                  </a:extLst>
                </a:gridCol>
                <a:gridCol w="1440647">
                  <a:extLst>
                    <a:ext uri="{9D8B030D-6E8A-4147-A177-3AD203B41FA5}">
                      <a16:colId xmlns:a16="http://schemas.microsoft.com/office/drawing/2014/main" val="3288696754"/>
                    </a:ext>
                  </a:extLst>
                </a:gridCol>
                <a:gridCol w="886286">
                  <a:extLst>
                    <a:ext uri="{9D8B030D-6E8A-4147-A177-3AD203B41FA5}">
                      <a16:colId xmlns:a16="http://schemas.microsoft.com/office/drawing/2014/main" val="3813918256"/>
                    </a:ext>
                  </a:extLst>
                </a:gridCol>
              </a:tblGrid>
              <a:tr h="370840">
                <a:tc>
                  <a:txBody>
                    <a:bodyPr/>
                    <a:lstStyle/>
                    <a:p>
                      <a:pPr algn="l" fontAlgn="b"/>
                      <a:r>
                        <a:rPr lang="en-US" sz="2000" b="1" i="0" u="none" strike="noStrike" dirty="0">
                          <a:solidFill>
                            <a:srgbClr val="000000"/>
                          </a:solidFill>
                          <a:effectLst/>
                          <a:latin typeface="Calibri" panose="020F0502020204030204" pitchFamily="34" charset="0"/>
                        </a:rPr>
                        <a:t>Study</a:t>
                      </a:r>
                    </a:p>
                  </a:txBody>
                  <a:tcPr marL="6350" marR="6350" marT="6350" marB="0" anchor="b"/>
                </a:tc>
                <a:tc>
                  <a:txBody>
                    <a:bodyPr/>
                    <a:lstStyle/>
                    <a:p>
                      <a:pPr algn="l" fontAlgn="b"/>
                      <a:r>
                        <a:rPr lang="en-US" sz="1600" b="1" i="0" u="none" strike="noStrike" dirty="0">
                          <a:solidFill>
                            <a:srgbClr val="000000"/>
                          </a:solidFill>
                          <a:effectLst/>
                          <a:latin typeface="Calibri" panose="020F0502020204030204" pitchFamily="34" charset="0"/>
                        </a:rPr>
                        <a:t>Year</a:t>
                      </a:r>
                    </a:p>
                  </a:txBody>
                  <a:tcPr marL="6350" marR="6350" marT="6350" marB="0" anchor="b"/>
                </a:tc>
                <a:tc>
                  <a:txBody>
                    <a:bodyPr/>
                    <a:lstStyle/>
                    <a:p>
                      <a:pPr algn="l" fontAlgn="b"/>
                      <a:r>
                        <a:rPr lang="en-US" sz="1600" b="1" i="0" u="none" strike="noStrike" dirty="0">
                          <a:solidFill>
                            <a:srgbClr val="000000"/>
                          </a:solidFill>
                          <a:effectLst/>
                          <a:latin typeface="Calibri" panose="020F0502020204030204" pitchFamily="34" charset="0"/>
                        </a:rPr>
                        <a:t>N</a:t>
                      </a:r>
                    </a:p>
                  </a:txBody>
                  <a:tcPr marL="6350" marR="6350" marT="6350" marB="0" anchor="b"/>
                </a:tc>
                <a:tc>
                  <a:txBody>
                    <a:bodyPr/>
                    <a:lstStyle/>
                    <a:p>
                      <a:pPr algn="l" fontAlgn="b"/>
                      <a:r>
                        <a:rPr lang="en-US" sz="1600" b="1" i="0" u="none" strike="noStrike" dirty="0">
                          <a:solidFill>
                            <a:srgbClr val="000000"/>
                          </a:solidFill>
                          <a:effectLst/>
                          <a:latin typeface="Calibri" panose="020F0502020204030204" pitchFamily="34" charset="0"/>
                        </a:rPr>
                        <a:t>Success</a:t>
                      </a:r>
                    </a:p>
                  </a:txBody>
                  <a:tcPr marL="6350" marR="6350" marT="6350" marB="0" anchor="b"/>
                </a:tc>
                <a:tc>
                  <a:txBody>
                    <a:bodyPr/>
                    <a:lstStyle/>
                    <a:p>
                      <a:pPr algn="l" fontAlgn="b"/>
                      <a:r>
                        <a:rPr lang="en-US" sz="1100" b="1" i="0" u="none" strike="noStrike">
                          <a:solidFill>
                            <a:srgbClr val="000000"/>
                          </a:solidFill>
                          <a:effectLst/>
                          <a:latin typeface="Calibri" panose="020F0502020204030204" pitchFamily="34" charset="0"/>
                        </a:rPr>
                        <a:t>Type</a:t>
                      </a:r>
                    </a:p>
                  </a:txBody>
                  <a:tcPr marL="6350" marR="6350" marT="6350" marB="0" anchor="b"/>
                </a:tc>
                <a:tc>
                  <a:txBody>
                    <a:bodyPr/>
                    <a:lstStyle/>
                    <a:p>
                      <a:pPr algn="l" fontAlgn="b"/>
                      <a:r>
                        <a:rPr lang="en-US" sz="1100" b="1" i="0" u="none" strike="noStrike">
                          <a:solidFill>
                            <a:srgbClr val="000000"/>
                          </a:solidFill>
                          <a:effectLst/>
                          <a:latin typeface="Calibri" panose="020F0502020204030204" pitchFamily="34" charset="0"/>
                        </a:rPr>
                        <a:t>Type-R</a:t>
                      </a:r>
                    </a:p>
                  </a:txBody>
                  <a:tcPr marL="6350" marR="6350" marT="6350" marB="0" anchor="b"/>
                </a:tc>
                <a:tc>
                  <a:txBody>
                    <a:bodyPr/>
                    <a:lstStyle/>
                    <a:p>
                      <a:pPr algn="l" fontAlgn="b"/>
                      <a:r>
                        <a:rPr lang="en-US" sz="1100" b="1" i="0" u="none" strike="noStrike">
                          <a:solidFill>
                            <a:srgbClr val="000000"/>
                          </a:solidFill>
                          <a:effectLst/>
                          <a:latin typeface="Calibri" panose="020F0502020204030204" pitchFamily="34" charset="0"/>
                        </a:rPr>
                        <a:t>Type-Data</a:t>
                      </a:r>
                    </a:p>
                  </a:txBody>
                  <a:tcPr marL="6350" marR="6350" marT="6350" marB="0" anchor="b"/>
                </a:tc>
                <a:tc>
                  <a:txBody>
                    <a:bodyPr/>
                    <a:lstStyle/>
                    <a:p>
                      <a:pPr algn="l" fontAlgn="b"/>
                      <a:r>
                        <a:rPr lang="en-US" sz="2000" b="1" i="0" u="none" strike="noStrike" dirty="0">
                          <a:solidFill>
                            <a:srgbClr val="000000"/>
                          </a:solidFill>
                          <a:effectLst/>
                          <a:latin typeface="Calibri" panose="020F0502020204030204" pitchFamily="34" charset="0"/>
                        </a:rPr>
                        <a:t>Percent</a:t>
                      </a:r>
                    </a:p>
                  </a:txBody>
                  <a:tcPr marL="6350" marR="6350" marT="6350" marB="0" anchor="b"/>
                </a:tc>
                <a:tc>
                  <a:txBody>
                    <a:bodyPr/>
                    <a:lstStyle/>
                    <a:p>
                      <a:pPr algn="l" fontAlgn="b"/>
                      <a:r>
                        <a:rPr lang="en-US" sz="1100" b="1" i="0" u="none" strike="noStrike">
                          <a:solidFill>
                            <a:srgbClr val="000000"/>
                          </a:solidFill>
                          <a:effectLst/>
                          <a:latin typeface="Calibri" panose="020F0502020204030204" pitchFamily="34" charset="0"/>
                        </a:rPr>
                        <a:t>Field</a:t>
                      </a:r>
                    </a:p>
                  </a:txBody>
                  <a:tcPr marL="6350" marR="6350" marT="6350" marB="0" anchor="b"/>
                </a:tc>
                <a:extLst>
                  <a:ext uri="{0D108BD9-81ED-4DB2-BD59-A6C34878D82A}">
                    <a16:rowId xmlns:a16="http://schemas.microsoft.com/office/drawing/2014/main" val="1984754388"/>
                  </a:ext>
                </a:extLst>
              </a:tr>
              <a:tr h="370840">
                <a:tc>
                  <a:txBody>
                    <a:bodyPr/>
                    <a:lstStyle/>
                    <a:p>
                      <a:pPr algn="l" fontAlgn="b"/>
                      <a:r>
                        <a:rPr lang="en-US" sz="2000" b="1" i="0" u="none" strike="noStrike" dirty="0" err="1">
                          <a:solidFill>
                            <a:srgbClr val="000000"/>
                          </a:solidFill>
                          <a:effectLst/>
                          <a:latin typeface="Calibri" panose="020F0502020204030204" pitchFamily="34" charset="0"/>
                        </a:rPr>
                        <a:t>Dewald</a:t>
                      </a:r>
                      <a:r>
                        <a:rPr lang="en-US" sz="2000" b="1" i="0" u="none" strike="noStrike" dirty="0">
                          <a:solidFill>
                            <a:srgbClr val="000000"/>
                          </a:solidFill>
                          <a:effectLst/>
                          <a:latin typeface="Calibri" panose="020F0502020204030204" pitchFamily="34" charset="0"/>
                        </a:rPr>
                        <a:t> </a:t>
                      </a:r>
                      <a:r>
                        <a:rPr lang="en-US" sz="2000" b="1" i="0" u="none" strike="noStrike" dirty="0" err="1">
                          <a:solidFill>
                            <a:srgbClr val="000000"/>
                          </a:solidFill>
                          <a:effectLst/>
                          <a:latin typeface="Calibri" panose="020F0502020204030204" pitchFamily="34" charset="0"/>
                        </a:rPr>
                        <a:t>Thursby</a:t>
                      </a:r>
                      <a:r>
                        <a:rPr lang="en-US" sz="2000" b="1" i="0" u="none" strike="noStrike" dirty="0">
                          <a:solidFill>
                            <a:srgbClr val="000000"/>
                          </a:solidFill>
                          <a:effectLst/>
                          <a:latin typeface="Calibri" panose="020F0502020204030204" pitchFamily="34" charset="0"/>
                        </a:rPr>
                        <a:t> Anderson</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1986</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54</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Complete</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Avail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4%</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Economics</a:t>
                      </a:r>
                    </a:p>
                  </a:txBody>
                  <a:tcPr marL="6350" marR="6350" marT="6350" marB="0" anchor="b"/>
                </a:tc>
                <a:extLst>
                  <a:ext uri="{0D108BD9-81ED-4DB2-BD59-A6C34878D82A}">
                    <a16:rowId xmlns:a16="http://schemas.microsoft.com/office/drawing/2014/main" val="2580831559"/>
                  </a:ext>
                </a:extLst>
              </a:tr>
              <a:tr h="370840">
                <a:tc>
                  <a:txBody>
                    <a:bodyPr/>
                    <a:lstStyle/>
                    <a:p>
                      <a:pPr algn="l" fontAlgn="b"/>
                      <a:r>
                        <a:rPr lang="en-US" sz="2000" b="1" i="0" u="none" strike="noStrike" dirty="0" err="1">
                          <a:solidFill>
                            <a:srgbClr val="000000"/>
                          </a:solidFill>
                          <a:effectLst/>
                          <a:latin typeface="Calibri" panose="020F0502020204030204" pitchFamily="34" charset="0"/>
                        </a:rPr>
                        <a:t>Dewald</a:t>
                      </a:r>
                      <a:r>
                        <a:rPr lang="en-US" sz="2000" b="1" i="0" u="none" strike="noStrike" dirty="0">
                          <a:solidFill>
                            <a:srgbClr val="000000"/>
                          </a:solidFill>
                          <a:effectLst/>
                          <a:latin typeface="Calibri" panose="020F0502020204030204" pitchFamily="34" charset="0"/>
                        </a:rPr>
                        <a:t> </a:t>
                      </a:r>
                      <a:r>
                        <a:rPr lang="en-US" sz="2000" b="1" i="0" u="none" strike="noStrike" dirty="0" err="1">
                          <a:solidFill>
                            <a:srgbClr val="000000"/>
                          </a:solidFill>
                          <a:effectLst/>
                          <a:latin typeface="Calibri" panose="020F0502020204030204" pitchFamily="34" charset="0"/>
                        </a:rPr>
                        <a:t>Thursby</a:t>
                      </a:r>
                      <a:r>
                        <a:rPr lang="en-US" sz="2000" b="1" i="0" u="none" strike="noStrike" dirty="0">
                          <a:solidFill>
                            <a:srgbClr val="000000"/>
                          </a:solidFill>
                          <a:effectLst/>
                          <a:latin typeface="Calibri" panose="020F0502020204030204" pitchFamily="34" charset="0"/>
                        </a:rPr>
                        <a:t> Anderson</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1986</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54</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7</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Partial</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Avail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13%</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Economics</a:t>
                      </a:r>
                    </a:p>
                  </a:txBody>
                  <a:tcPr marL="6350" marR="6350" marT="6350" marB="0" anchor="b"/>
                </a:tc>
                <a:extLst>
                  <a:ext uri="{0D108BD9-81ED-4DB2-BD59-A6C34878D82A}">
                    <a16:rowId xmlns:a16="http://schemas.microsoft.com/office/drawing/2014/main" val="3976549581"/>
                  </a:ext>
                </a:extLst>
              </a:tr>
              <a:tr h="370840">
                <a:tc>
                  <a:txBody>
                    <a:bodyPr/>
                    <a:lstStyle/>
                    <a:p>
                      <a:pPr algn="l" fontAlgn="b"/>
                      <a:r>
                        <a:rPr lang="en-US" sz="2000" b="1" i="0" u="none" strike="noStrike" dirty="0">
                          <a:solidFill>
                            <a:srgbClr val="000000"/>
                          </a:solidFill>
                          <a:effectLst/>
                          <a:latin typeface="Calibri" panose="020F0502020204030204" pitchFamily="34" charset="0"/>
                        </a:rPr>
                        <a:t>McCullough </a:t>
                      </a:r>
                      <a:r>
                        <a:rPr lang="en-US" sz="2000" b="1" i="0" u="none" strike="noStrike" dirty="0" err="1">
                          <a:solidFill>
                            <a:srgbClr val="000000"/>
                          </a:solidFill>
                          <a:effectLst/>
                          <a:latin typeface="Calibri" panose="020F0502020204030204" pitchFamily="34" charset="0"/>
                        </a:rPr>
                        <a:t>McGeary</a:t>
                      </a:r>
                      <a:r>
                        <a:rPr lang="en-US" sz="2000" b="1" i="0" u="none" strike="noStrike" dirty="0">
                          <a:solidFill>
                            <a:srgbClr val="000000"/>
                          </a:solidFill>
                          <a:effectLst/>
                          <a:latin typeface="Calibri" panose="020F0502020204030204" pitchFamily="34" charset="0"/>
                        </a:rPr>
                        <a:t> Harrison</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2006</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186</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14</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Complete</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All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8%</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Economics</a:t>
                      </a:r>
                    </a:p>
                  </a:txBody>
                  <a:tcPr marL="6350" marR="6350" marT="6350" marB="0" anchor="b"/>
                </a:tc>
                <a:extLst>
                  <a:ext uri="{0D108BD9-81ED-4DB2-BD59-A6C34878D82A}">
                    <a16:rowId xmlns:a16="http://schemas.microsoft.com/office/drawing/2014/main" val="2117373902"/>
                  </a:ext>
                </a:extLst>
              </a:tr>
              <a:tr h="370840">
                <a:tc>
                  <a:txBody>
                    <a:bodyPr/>
                    <a:lstStyle/>
                    <a:p>
                      <a:pPr algn="l" fontAlgn="b"/>
                      <a:r>
                        <a:rPr lang="en-US" sz="2000" b="1" i="0" u="none" strike="noStrike" dirty="0">
                          <a:solidFill>
                            <a:srgbClr val="000000"/>
                          </a:solidFill>
                          <a:effectLst/>
                          <a:latin typeface="Calibri" panose="020F0502020204030204" pitchFamily="34" charset="0"/>
                        </a:rPr>
                        <a:t>McCullough </a:t>
                      </a:r>
                      <a:r>
                        <a:rPr lang="en-US" sz="2000" b="1" i="0" u="none" strike="noStrike" dirty="0" err="1">
                          <a:solidFill>
                            <a:srgbClr val="000000"/>
                          </a:solidFill>
                          <a:effectLst/>
                          <a:latin typeface="Calibri" panose="020F0502020204030204" pitchFamily="34" charset="0"/>
                        </a:rPr>
                        <a:t>McGeary</a:t>
                      </a:r>
                      <a:r>
                        <a:rPr lang="en-US" sz="2000" b="1" i="0" u="none" strike="noStrike" dirty="0">
                          <a:solidFill>
                            <a:srgbClr val="000000"/>
                          </a:solidFill>
                          <a:effectLst/>
                          <a:latin typeface="Calibri" panose="020F0502020204030204" pitchFamily="34" charset="0"/>
                        </a:rPr>
                        <a:t> Harrison</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2006</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62</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14</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Complete</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Avail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23%</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Economics</a:t>
                      </a:r>
                    </a:p>
                  </a:txBody>
                  <a:tcPr marL="6350" marR="6350" marT="6350" marB="0" anchor="b"/>
                </a:tc>
                <a:extLst>
                  <a:ext uri="{0D108BD9-81ED-4DB2-BD59-A6C34878D82A}">
                    <a16:rowId xmlns:a16="http://schemas.microsoft.com/office/drawing/2014/main" val="2976085238"/>
                  </a:ext>
                </a:extLst>
              </a:tr>
              <a:tr h="370840">
                <a:tc>
                  <a:txBody>
                    <a:bodyPr/>
                    <a:lstStyle/>
                    <a:p>
                      <a:pPr algn="l" fontAlgn="b"/>
                      <a:r>
                        <a:rPr lang="en-US" sz="2000" b="1" i="0" u="none" strike="noStrike" dirty="0" err="1">
                          <a:solidFill>
                            <a:srgbClr val="000000"/>
                          </a:solidFill>
                          <a:effectLst/>
                          <a:latin typeface="Calibri" panose="020F0502020204030204" pitchFamily="34" charset="0"/>
                        </a:rPr>
                        <a:t>Nosek</a:t>
                      </a:r>
                      <a:r>
                        <a:rPr lang="en-US" sz="2000" b="1" i="0" u="none" strike="noStrike" dirty="0">
                          <a:solidFill>
                            <a:srgbClr val="000000"/>
                          </a:solidFill>
                          <a:effectLst/>
                          <a:latin typeface="Calibri" panose="020F0502020204030204" pitchFamily="34" charset="0"/>
                        </a:rPr>
                        <a:t> et al</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2015</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100</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36</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Complete</a:t>
                      </a:r>
                    </a:p>
                  </a:txBody>
                  <a:tcPr marL="6350" marR="6350" marT="6350" marB="0" anchor="b"/>
                </a:tc>
                <a:tc gridSpan="2">
                  <a:txBody>
                    <a:bodyPr/>
                    <a:lstStyle/>
                    <a:p>
                      <a:pPr algn="l" fontAlgn="b"/>
                      <a:r>
                        <a:rPr lang="en-US" sz="1100" b="0" i="0" u="none" strike="noStrike" dirty="0">
                          <a:solidFill>
                            <a:srgbClr val="000000"/>
                          </a:solidFill>
                          <a:effectLst/>
                          <a:latin typeface="Calibri" panose="020F0502020204030204" pitchFamily="34" charset="0"/>
                        </a:rPr>
                        <a:t>Replication</a:t>
                      </a:r>
                    </a:p>
                  </a:txBody>
                  <a:tcPr marL="6350" marR="6350" marT="6350" marB="0" anchor="b"/>
                </a:tc>
                <a:tc hMerge="1">
                  <a:txBody>
                    <a:bodyPr/>
                    <a:lstStyle/>
                    <a:p>
                      <a:endParaRPr lang="en-US"/>
                    </a:p>
                  </a:txBody>
                  <a:tcPr/>
                </a:tc>
                <a:tc>
                  <a:txBody>
                    <a:bodyPr/>
                    <a:lstStyle/>
                    <a:p>
                      <a:pPr algn="r" fontAlgn="b"/>
                      <a:r>
                        <a:rPr lang="en-US" sz="2000" b="1" i="0" u="none" strike="noStrike" dirty="0">
                          <a:solidFill>
                            <a:srgbClr val="000000"/>
                          </a:solidFill>
                          <a:effectLst/>
                          <a:latin typeface="Calibri" panose="020F0502020204030204" pitchFamily="34" charset="0"/>
                        </a:rPr>
                        <a:t>36%</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Psychology</a:t>
                      </a:r>
                    </a:p>
                  </a:txBody>
                  <a:tcPr marL="6350" marR="6350" marT="6350" marB="0" anchor="b"/>
                </a:tc>
                <a:extLst>
                  <a:ext uri="{0D108BD9-81ED-4DB2-BD59-A6C34878D82A}">
                    <a16:rowId xmlns:a16="http://schemas.microsoft.com/office/drawing/2014/main" val="2302359468"/>
                  </a:ext>
                </a:extLst>
              </a:tr>
              <a:tr h="370840">
                <a:tc>
                  <a:txBody>
                    <a:bodyPr/>
                    <a:lstStyle/>
                    <a:p>
                      <a:pPr algn="l" fontAlgn="b"/>
                      <a:r>
                        <a:rPr lang="en-US" sz="2000" b="1" i="0" u="none" strike="noStrike" dirty="0" err="1">
                          <a:solidFill>
                            <a:srgbClr val="000000"/>
                          </a:solidFill>
                          <a:effectLst/>
                          <a:latin typeface="Calibri" panose="020F0502020204030204" pitchFamily="34" charset="0"/>
                        </a:rPr>
                        <a:t>Camerer</a:t>
                      </a:r>
                      <a:r>
                        <a:rPr lang="en-US" sz="2000" b="1" i="0" u="none" strike="noStrike" dirty="0">
                          <a:solidFill>
                            <a:srgbClr val="000000"/>
                          </a:solidFill>
                          <a:effectLst/>
                          <a:latin typeface="Calibri" panose="020F0502020204030204" pitchFamily="34" charset="0"/>
                        </a:rPr>
                        <a:t> et al</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2016</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18</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11</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Complete</a:t>
                      </a:r>
                    </a:p>
                  </a:txBody>
                  <a:tcPr marL="6350" marR="6350" marT="6350" marB="0" anchor="b"/>
                </a:tc>
                <a:tc gridSpan="2">
                  <a:txBody>
                    <a:bodyPr/>
                    <a:lstStyle/>
                    <a:p>
                      <a:pPr algn="l" fontAlgn="b"/>
                      <a:r>
                        <a:rPr lang="en-US" sz="1100" b="0" i="0" u="none" strike="noStrike">
                          <a:solidFill>
                            <a:srgbClr val="000000"/>
                          </a:solidFill>
                          <a:effectLst/>
                          <a:latin typeface="Calibri" panose="020F0502020204030204" pitchFamily="34" charset="0"/>
                        </a:rPr>
                        <a:t>Replication</a:t>
                      </a:r>
                    </a:p>
                  </a:txBody>
                  <a:tcPr marL="6350" marR="6350" marT="6350" marB="0" anchor="b"/>
                </a:tc>
                <a:tc hMerge="1">
                  <a:txBody>
                    <a:bodyPr/>
                    <a:lstStyle/>
                    <a:p>
                      <a:endParaRPr lang="en-US"/>
                    </a:p>
                  </a:txBody>
                  <a:tcPr/>
                </a:tc>
                <a:tc>
                  <a:txBody>
                    <a:bodyPr/>
                    <a:lstStyle/>
                    <a:p>
                      <a:pPr algn="r" fontAlgn="b"/>
                      <a:r>
                        <a:rPr lang="en-US" sz="2000" b="1" i="0" u="none" strike="noStrike" dirty="0">
                          <a:solidFill>
                            <a:srgbClr val="000000"/>
                          </a:solidFill>
                          <a:effectLst/>
                          <a:latin typeface="Calibri" panose="020F0502020204030204" pitchFamily="34" charset="0"/>
                        </a:rPr>
                        <a:t>61%</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Experimental Econ</a:t>
                      </a:r>
                    </a:p>
                  </a:txBody>
                  <a:tcPr marL="6350" marR="6350" marT="6350" marB="0" anchor="b"/>
                </a:tc>
                <a:extLst>
                  <a:ext uri="{0D108BD9-81ED-4DB2-BD59-A6C34878D82A}">
                    <a16:rowId xmlns:a16="http://schemas.microsoft.com/office/drawing/2014/main" val="481993381"/>
                  </a:ext>
                </a:extLst>
              </a:tr>
              <a:tr h="370840">
                <a:tc>
                  <a:txBody>
                    <a:bodyPr/>
                    <a:lstStyle/>
                    <a:p>
                      <a:pPr algn="l" fontAlgn="b"/>
                      <a:r>
                        <a:rPr lang="en-US" sz="2000" b="1" i="0" u="none" strike="noStrike" dirty="0">
                          <a:solidFill>
                            <a:srgbClr val="000000"/>
                          </a:solidFill>
                          <a:effectLst/>
                          <a:latin typeface="Calibri" panose="020F0502020204030204" pitchFamily="34" charset="0"/>
                        </a:rPr>
                        <a:t>Chang Li</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2017</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67</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22</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Complete</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Avail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33%</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Macroeconomics</a:t>
                      </a:r>
                    </a:p>
                  </a:txBody>
                  <a:tcPr marL="6350" marR="6350" marT="6350" marB="0" anchor="b"/>
                </a:tc>
                <a:extLst>
                  <a:ext uri="{0D108BD9-81ED-4DB2-BD59-A6C34878D82A}">
                    <a16:rowId xmlns:a16="http://schemas.microsoft.com/office/drawing/2014/main" val="3221944619"/>
                  </a:ext>
                </a:extLst>
              </a:tr>
              <a:tr h="370840">
                <a:tc>
                  <a:txBody>
                    <a:bodyPr/>
                    <a:lstStyle/>
                    <a:p>
                      <a:pPr algn="l" fontAlgn="b"/>
                      <a:r>
                        <a:rPr lang="en-US" sz="2000" b="1" i="0" u="none" strike="noStrike" dirty="0" err="1">
                          <a:solidFill>
                            <a:srgbClr val="000000"/>
                          </a:solidFill>
                          <a:effectLst/>
                          <a:latin typeface="Calibri" panose="020F0502020204030204" pitchFamily="34" charset="0"/>
                        </a:rPr>
                        <a:t>Kingi</a:t>
                      </a:r>
                      <a:r>
                        <a:rPr lang="en-US" sz="2000" b="1" i="0" u="none" strike="noStrike" dirty="0">
                          <a:solidFill>
                            <a:srgbClr val="000000"/>
                          </a:solidFill>
                          <a:effectLst/>
                          <a:latin typeface="Calibri" panose="020F0502020204030204" pitchFamily="34" charset="0"/>
                        </a:rPr>
                        <a:t> et al</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2018</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274</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69</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Complete</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All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25%</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Economics</a:t>
                      </a:r>
                    </a:p>
                  </a:txBody>
                  <a:tcPr marL="6350" marR="6350" marT="6350" marB="0" anchor="b"/>
                </a:tc>
                <a:extLst>
                  <a:ext uri="{0D108BD9-81ED-4DB2-BD59-A6C34878D82A}">
                    <a16:rowId xmlns:a16="http://schemas.microsoft.com/office/drawing/2014/main" val="1152551520"/>
                  </a:ext>
                </a:extLst>
              </a:tr>
              <a:tr h="370840">
                <a:tc>
                  <a:txBody>
                    <a:bodyPr/>
                    <a:lstStyle/>
                    <a:p>
                      <a:pPr algn="l" fontAlgn="b"/>
                      <a:r>
                        <a:rPr lang="en-US" sz="2000" b="1" i="0" u="none" strike="noStrike" dirty="0" err="1">
                          <a:solidFill>
                            <a:srgbClr val="000000"/>
                          </a:solidFill>
                          <a:effectLst/>
                          <a:latin typeface="Calibri" panose="020F0502020204030204" pitchFamily="34" charset="0"/>
                        </a:rPr>
                        <a:t>Kingi</a:t>
                      </a:r>
                      <a:r>
                        <a:rPr lang="en-US" sz="2000" b="1" i="0" u="none" strike="noStrike" dirty="0">
                          <a:solidFill>
                            <a:srgbClr val="000000"/>
                          </a:solidFill>
                          <a:effectLst/>
                          <a:latin typeface="Calibri" panose="020F0502020204030204" pitchFamily="34" charset="0"/>
                        </a:rPr>
                        <a:t> et al</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2018</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162</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69</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Complete</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Avail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43%</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Economics</a:t>
                      </a:r>
                    </a:p>
                  </a:txBody>
                  <a:tcPr marL="6350" marR="6350" marT="6350" marB="0" anchor="b"/>
                </a:tc>
                <a:extLst>
                  <a:ext uri="{0D108BD9-81ED-4DB2-BD59-A6C34878D82A}">
                    <a16:rowId xmlns:a16="http://schemas.microsoft.com/office/drawing/2014/main" val="2505823558"/>
                  </a:ext>
                </a:extLst>
              </a:tr>
              <a:tr h="370840">
                <a:tc>
                  <a:txBody>
                    <a:bodyPr/>
                    <a:lstStyle/>
                    <a:p>
                      <a:pPr algn="l" fontAlgn="b"/>
                      <a:r>
                        <a:rPr lang="en-US" sz="2000" b="1" i="0" u="none" strike="noStrike" dirty="0" err="1">
                          <a:solidFill>
                            <a:srgbClr val="000000"/>
                          </a:solidFill>
                          <a:effectLst/>
                          <a:latin typeface="Calibri" panose="020F0502020204030204" pitchFamily="34" charset="0"/>
                        </a:rPr>
                        <a:t>Kingi</a:t>
                      </a:r>
                      <a:r>
                        <a:rPr lang="en-US" sz="2000" b="1" i="0" u="none" strike="noStrike" dirty="0">
                          <a:solidFill>
                            <a:srgbClr val="000000"/>
                          </a:solidFill>
                          <a:effectLst/>
                          <a:latin typeface="Calibri" panose="020F0502020204030204" pitchFamily="34" charset="0"/>
                        </a:rPr>
                        <a:t> et al</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2018</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162</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137</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Partial</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Avail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85%</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Economics</a:t>
                      </a:r>
                    </a:p>
                  </a:txBody>
                  <a:tcPr marL="6350" marR="6350" marT="6350" marB="0" anchor="b"/>
                </a:tc>
                <a:extLst>
                  <a:ext uri="{0D108BD9-81ED-4DB2-BD59-A6C34878D82A}">
                    <a16:rowId xmlns:a16="http://schemas.microsoft.com/office/drawing/2014/main" val="2948453544"/>
                  </a:ext>
                </a:extLst>
              </a:tr>
            </a:tbl>
          </a:graphicData>
        </a:graphic>
      </p:graphicFrame>
      <p:sp>
        <p:nvSpPr>
          <p:cNvPr id="3" name="Rectangle 2"/>
          <p:cNvSpPr/>
          <p:nvPr/>
        </p:nvSpPr>
        <p:spPr>
          <a:xfrm>
            <a:off x="774700" y="4737100"/>
            <a:ext cx="10858500" cy="1333500"/>
          </a:xfrm>
          <a:prstGeom prst="rect">
            <a:avLst/>
          </a:pr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325283" y="6239934"/>
            <a:ext cx="5757333" cy="369332"/>
          </a:xfrm>
          <a:prstGeom prst="rect">
            <a:avLst/>
          </a:prstGeom>
          <a:noFill/>
        </p:spPr>
        <p:txBody>
          <a:bodyPr wrap="square" rtlCol="0">
            <a:spAutoFit/>
          </a:bodyPr>
          <a:lstStyle/>
          <a:p>
            <a:pPr algn="ctr"/>
            <a:r>
              <a:rPr lang="en-US" dirty="0" err="1">
                <a:solidFill>
                  <a:schemeClr val="bg1">
                    <a:lumMod val="85000"/>
                  </a:schemeClr>
                </a:solidFill>
              </a:rPr>
              <a:t>Kingi</a:t>
            </a:r>
            <a:r>
              <a:rPr lang="en-US" dirty="0">
                <a:solidFill>
                  <a:schemeClr val="bg1">
                    <a:lumMod val="85000"/>
                  </a:schemeClr>
                </a:solidFill>
              </a:rPr>
              <a:t> et al numbers are preliminary. Do not cite or quote.</a:t>
            </a:r>
          </a:p>
        </p:txBody>
      </p:sp>
    </p:spTree>
    <p:extLst>
      <p:ext uri="{BB962C8B-B14F-4D97-AF65-F5344CB8AC3E}">
        <p14:creationId xmlns:p14="http://schemas.microsoft.com/office/powerpoint/2010/main" val="17962360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Transportability</a:t>
            </a:r>
          </a:p>
        </p:txBody>
      </p:sp>
      <p:sp>
        <p:nvSpPr>
          <p:cNvPr id="3" name="Content Placeholder 2"/>
          <p:cNvSpPr>
            <a:spLocks noGrp="1"/>
          </p:cNvSpPr>
          <p:nvPr>
            <p:ph idx="1"/>
          </p:nvPr>
        </p:nvSpPr>
        <p:spPr>
          <a:xfrm>
            <a:off x="838200" y="2578099"/>
            <a:ext cx="10515600" cy="3598863"/>
          </a:xfrm>
        </p:spPr>
        <p:txBody>
          <a:bodyPr>
            <a:normAutofit/>
          </a:bodyPr>
          <a:lstStyle/>
          <a:p>
            <a:pPr marL="0" indent="0" algn="ctr">
              <a:buNone/>
            </a:pPr>
            <a:r>
              <a:rPr lang="en-US" sz="4800" dirty="0"/>
              <a:t>Any standards, tools, methods: must be transportable across journals (no custom solutions)</a:t>
            </a:r>
          </a:p>
        </p:txBody>
      </p:sp>
    </p:spTree>
    <p:extLst>
      <p:ext uri="{BB962C8B-B14F-4D97-AF65-F5344CB8AC3E}">
        <p14:creationId xmlns:p14="http://schemas.microsoft.com/office/powerpoint/2010/main" val="39094601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science “guild”</a:t>
            </a:r>
          </a:p>
        </p:txBody>
      </p:sp>
      <p:pic>
        <p:nvPicPr>
          <p:cNvPr id="4" name="Content Placeholder 3"/>
          <p:cNvPicPr>
            <a:picLocks noGrp="1" noChangeAspect="1"/>
          </p:cNvPicPr>
          <p:nvPr>
            <p:ph sz="half" idx="1"/>
          </p:nvPr>
        </p:nvPicPr>
        <p:blipFill>
          <a:blip r:embed="rId2"/>
          <a:stretch>
            <a:fillRect/>
          </a:stretch>
        </p:blipFill>
        <p:spPr>
          <a:xfrm>
            <a:off x="838200" y="2061134"/>
            <a:ext cx="5181600" cy="3880320"/>
          </a:xfrm>
          <a:prstGeom prst="rect">
            <a:avLst/>
          </a:prstGeom>
        </p:spPr>
      </p:pic>
      <p:sp>
        <p:nvSpPr>
          <p:cNvPr id="5" name="Content Placeholder 4"/>
          <p:cNvSpPr>
            <a:spLocks noGrp="1"/>
          </p:cNvSpPr>
          <p:nvPr>
            <p:ph sz="half" idx="2"/>
          </p:nvPr>
        </p:nvSpPr>
        <p:spPr>
          <a:xfrm>
            <a:off x="6172200" y="2273299"/>
            <a:ext cx="5181600" cy="3903663"/>
          </a:xfrm>
        </p:spPr>
        <p:txBody>
          <a:bodyPr>
            <a:normAutofit/>
          </a:bodyPr>
          <a:lstStyle/>
          <a:p>
            <a:pPr marL="0" indent="0" algn="ctr">
              <a:buNone/>
            </a:pPr>
            <a:r>
              <a:rPr lang="en-US" sz="4400" dirty="0">
                <a:hlinkClick r:id="rId3"/>
              </a:rPr>
              <a:t>https://</a:t>
            </a:r>
            <a:br>
              <a:rPr lang="en-US" sz="4400" dirty="0">
                <a:hlinkClick r:id="rId3"/>
              </a:rPr>
            </a:br>
            <a:r>
              <a:rPr lang="en-US" sz="4400" dirty="0">
                <a:hlinkClick r:id="rId3"/>
              </a:rPr>
              <a:t>social-science</a:t>
            </a:r>
            <a:br>
              <a:rPr lang="en-US" sz="4400" dirty="0">
                <a:hlinkClick r:id="rId3"/>
              </a:rPr>
            </a:br>
            <a:r>
              <a:rPr lang="en-US" sz="4400" dirty="0">
                <a:hlinkClick r:id="rId3"/>
              </a:rPr>
              <a:t>-data-editors.</a:t>
            </a:r>
            <a:br>
              <a:rPr lang="en-US" sz="4400" dirty="0">
                <a:hlinkClick r:id="rId3"/>
              </a:rPr>
            </a:br>
            <a:r>
              <a:rPr lang="en-US" sz="4400" dirty="0">
                <a:hlinkClick r:id="rId3"/>
              </a:rPr>
              <a:t>github.io/</a:t>
            </a:r>
            <a:br>
              <a:rPr lang="en-US" sz="4400" dirty="0">
                <a:hlinkClick r:id="rId3"/>
              </a:rPr>
            </a:br>
            <a:r>
              <a:rPr lang="en-US" sz="4400" dirty="0">
                <a:hlinkClick r:id="rId3"/>
              </a:rPr>
              <a:t>guidance/</a:t>
            </a:r>
            <a:endParaRPr lang="en-US" sz="4400" dirty="0"/>
          </a:p>
        </p:txBody>
      </p:sp>
      <p:pic>
        <p:nvPicPr>
          <p:cNvPr id="7" name="Picture 6"/>
          <p:cNvPicPr>
            <a:picLocks noChangeAspect="1"/>
          </p:cNvPicPr>
          <p:nvPr/>
        </p:nvPicPr>
        <p:blipFill>
          <a:blip r:embed="rId4"/>
          <a:stretch>
            <a:fillRect/>
          </a:stretch>
        </p:blipFill>
        <p:spPr>
          <a:xfrm>
            <a:off x="6613236" y="365702"/>
            <a:ext cx="4740563" cy="169543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963" y="2061133"/>
            <a:ext cx="5902710" cy="3990565"/>
          </a:xfrm>
          <a:prstGeom prst="rect">
            <a:avLst/>
          </a:prstGeom>
        </p:spPr>
      </p:pic>
    </p:spTree>
    <p:extLst>
      <p:ext uri="{BB962C8B-B14F-4D97-AF65-F5344CB8AC3E}">
        <p14:creationId xmlns:p14="http://schemas.microsoft.com/office/powerpoint/2010/main" val="17222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397000" y="1981200"/>
            <a:ext cx="10071100" cy="259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Thank you!</a:t>
            </a:r>
          </a:p>
          <a:p>
            <a:pPr algn="ctr"/>
            <a:endParaRPr lang="en-US" sz="6600" b="1" dirty="0"/>
          </a:p>
        </p:txBody>
      </p:sp>
    </p:spTree>
    <p:extLst>
      <p:ext uri="{BB962C8B-B14F-4D97-AF65-F5344CB8AC3E}">
        <p14:creationId xmlns:p14="http://schemas.microsoft.com/office/powerpoint/2010/main" val="6762755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CBF9-945C-AC4F-9904-6BB5D9ED8925}"/>
              </a:ext>
            </a:extLst>
          </p:cNvPr>
          <p:cNvSpPr>
            <a:spLocks noGrp="1"/>
          </p:cNvSpPr>
          <p:nvPr>
            <p:ph type="title"/>
          </p:nvPr>
        </p:nvSpPr>
        <p:spPr/>
        <p:txBody>
          <a:bodyPr/>
          <a:lstStyle/>
          <a:p>
            <a:r>
              <a:rPr lang="en-US" dirty="0"/>
              <a:t>Some resources</a:t>
            </a:r>
          </a:p>
        </p:txBody>
      </p:sp>
      <p:sp>
        <p:nvSpPr>
          <p:cNvPr id="3" name="Content Placeholder 2">
            <a:extLst>
              <a:ext uri="{FF2B5EF4-FFF2-40B4-BE49-F238E27FC236}">
                <a16:creationId xmlns:a16="http://schemas.microsoft.com/office/drawing/2014/main" id="{B9245957-D01A-BF49-BAB0-6B930B2DC2CC}"/>
              </a:ext>
            </a:extLst>
          </p:cNvPr>
          <p:cNvSpPr>
            <a:spLocks noGrp="1"/>
          </p:cNvSpPr>
          <p:nvPr>
            <p:ph idx="1"/>
          </p:nvPr>
        </p:nvSpPr>
        <p:spPr/>
        <p:txBody>
          <a:bodyPr/>
          <a:lstStyle/>
          <a:p>
            <a:r>
              <a:rPr lang="en-US" dirty="0">
                <a:hlinkClick r:id="rId2"/>
              </a:rPr>
              <a:t>https://social-science-data-editors.github.io/guidance/</a:t>
            </a:r>
            <a:r>
              <a:rPr lang="en-US" dirty="0"/>
              <a:t> </a:t>
            </a:r>
          </a:p>
          <a:p>
            <a:r>
              <a:rPr lang="en-US" dirty="0">
                <a:hlinkClick r:id="rId3"/>
              </a:rPr>
              <a:t>https://aeadataeditor.github.io/aea-de-guidance/</a:t>
            </a:r>
            <a:endParaRPr lang="en-US" dirty="0"/>
          </a:p>
          <a:p>
            <a:pPr lvl="1"/>
            <a:r>
              <a:rPr lang="en-US" b="1" dirty="0">
                <a:hlinkClick r:id="rId4"/>
              </a:rPr>
              <a:t>template README</a:t>
            </a:r>
            <a:r>
              <a:rPr lang="en-US" dirty="0"/>
              <a:t> </a:t>
            </a:r>
          </a:p>
          <a:p>
            <a:pPr lvl="1"/>
            <a:r>
              <a:rPr lang="en-US" dirty="0">
                <a:hlinkClick r:id="rId5"/>
              </a:rPr>
              <a:t>discussion of licensing</a:t>
            </a:r>
            <a:endParaRPr lang="en-US" dirty="0"/>
          </a:p>
          <a:p>
            <a:pPr lvl="1"/>
            <a:r>
              <a:rPr lang="en-US" dirty="0">
                <a:hlinkClick r:id="rId6"/>
              </a:rPr>
              <a:t>data citation guidance</a:t>
            </a:r>
            <a:endParaRPr lang="en-US" dirty="0"/>
          </a:p>
          <a:p>
            <a:r>
              <a:rPr lang="en-US" dirty="0"/>
              <a:t>German example:</a:t>
            </a:r>
          </a:p>
          <a:p>
            <a:pPr lvl="1"/>
            <a:r>
              <a:rPr lang="en-US" dirty="0"/>
              <a:t>Establishment History Panel (BHP)  DOI: </a:t>
            </a:r>
            <a:r>
              <a:rPr lang="en-US" dirty="0">
                <a:hlinkClick r:id="rId7"/>
              </a:rPr>
              <a:t>10.5164/IAB.BHP7516.de.en.v1</a:t>
            </a:r>
            <a:endParaRPr lang="en-US" dirty="0"/>
          </a:p>
          <a:p>
            <a:r>
              <a:rPr lang="en-US" dirty="0"/>
              <a:t>French verification service “</a:t>
            </a:r>
            <a:r>
              <a:rPr lang="en-US" dirty="0" err="1"/>
              <a:t>cascad</a:t>
            </a:r>
            <a:r>
              <a:rPr lang="en-US" dirty="0"/>
              <a:t>” within French RDC CASD</a:t>
            </a:r>
          </a:p>
          <a:p>
            <a:pPr lvl="1"/>
            <a:r>
              <a:rPr lang="en-US" dirty="0">
                <a:hlinkClick r:id="rId8"/>
              </a:rPr>
              <a:t>https://www.casd.eu/en/le-centre-dacces-securise-aux-donnees-casd/certification-de-resultats-cascad-casd/</a:t>
            </a:r>
            <a:r>
              <a:rPr lang="en-US" dirty="0"/>
              <a:t> </a:t>
            </a:r>
          </a:p>
          <a:p>
            <a:pPr lvl="1"/>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6E97958D-F905-FA47-B11A-5F6EBCECBE49}"/>
              </a:ext>
            </a:extLst>
          </p:cNvPr>
          <p:cNvPicPr>
            <a:picLocks noChangeAspect="1"/>
          </p:cNvPicPr>
          <p:nvPr/>
        </p:nvPicPr>
        <p:blipFill>
          <a:blip r:embed="rId9"/>
          <a:stretch>
            <a:fillRect/>
          </a:stretch>
        </p:blipFill>
        <p:spPr>
          <a:xfrm>
            <a:off x="9259390" y="1605695"/>
            <a:ext cx="1915885" cy="685204"/>
          </a:xfrm>
          <a:prstGeom prst="rect">
            <a:avLst/>
          </a:prstGeom>
        </p:spPr>
      </p:pic>
      <p:pic>
        <p:nvPicPr>
          <p:cNvPr id="5" name="Picture 4">
            <a:extLst>
              <a:ext uri="{FF2B5EF4-FFF2-40B4-BE49-F238E27FC236}">
                <a16:creationId xmlns:a16="http://schemas.microsoft.com/office/drawing/2014/main" id="{DF2AA0D5-F1E5-E849-B719-A59C9640D71A}"/>
              </a:ext>
            </a:extLst>
          </p:cNvPr>
          <p:cNvPicPr>
            <a:picLocks noChangeAspect="1"/>
          </p:cNvPicPr>
          <p:nvPr/>
        </p:nvPicPr>
        <p:blipFill>
          <a:blip r:embed="rId10"/>
          <a:stretch>
            <a:fillRect/>
          </a:stretch>
        </p:blipFill>
        <p:spPr>
          <a:xfrm>
            <a:off x="8833757" y="2290899"/>
            <a:ext cx="1546860" cy="524730"/>
          </a:xfrm>
          <a:prstGeom prst="rect">
            <a:avLst/>
          </a:prstGeom>
        </p:spPr>
      </p:pic>
    </p:spTree>
    <p:extLst>
      <p:ext uri="{BB962C8B-B14F-4D97-AF65-F5344CB8AC3E}">
        <p14:creationId xmlns:p14="http://schemas.microsoft.com/office/powerpoint/2010/main" val="15965026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421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 of a (data) citation</a:t>
            </a:r>
          </a:p>
        </p:txBody>
      </p:sp>
      <p:sp>
        <p:nvSpPr>
          <p:cNvPr id="3" name="Content Placeholder 2"/>
          <p:cNvSpPr>
            <a:spLocks noGrp="1"/>
          </p:cNvSpPr>
          <p:nvPr>
            <p:ph sz="half" idx="1"/>
          </p:nvPr>
        </p:nvSpPr>
        <p:spPr/>
        <p:txBody>
          <a:bodyPr>
            <a:normAutofit lnSpcReduction="10000"/>
          </a:bodyPr>
          <a:lstStyle/>
          <a:p>
            <a:pPr marL="0" indent="0">
              <a:buNone/>
            </a:pPr>
            <a:r>
              <a:rPr lang="en-US" dirty="0">
                <a:hlinkClick r:id="rId2"/>
              </a:rPr>
              <a:t>ICPSR</a:t>
            </a:r>
            <a:r>
              <a:rPr lang="en-US" dirty="0"/>
              <a:t> notes that a citation should include the following items:</a:t>
            </a:r>
          </a:p>
          <a:p>
            <a:r>
              <a:rPr lang="en-US" dirty="0">
                <a:solidFill>
                  <a:schemeClr val="accent2"/>
                </a:solidFill>
              </a:rPr>
              <a:t>Author</a:t>
            </a:r>
          </a:p>
          <a:p>
            <a:r>
              <a:rPr lang="en-US" dirty="0">
                <a:solidFill>
                  <a:schemeClr val="accent6"/>
                </a:solidFill>
              </a:rPr>
              <a:t>Title</a:t>
            </a:r>
          </a:p>
          <a:p>
            <a:r>
              <a:rPr lang="en-US" dirty="0">
                <a:solidFill>
                  <a:schemeClr val="accent1"/>
                </a:solidFill>
              </a:rPr>
              <a:t>Distributor</a:t>
            </a:r>
          </a:p>
          <a:p>
            <a:r>
              <a:rPr lang="en-US" dirty="0">
                <a:solidFill>
                  <a:schemeClr val="accent4"/>
                </a:solidFill>
              </a:rPr>
              <a:t>Date</a:t>
            </a:r>
          </a:p>
          <a:p>
            <a:r>
              <a:rPr lang="en-US" dirty="0">
                <a:solidFill>
                  <a:schemeClr val="accent4">
                    <a:lumMod val="75000"/>
                  </a:schemeClr>
                </a:solidFill>
              </a:rPr>
              <a:t>Version</a:t>
            </a:r>
          </a:p>
          <a:p>
            <a:r>
              <a:rPr lang="en-US" dirty="0">
                <a:solidFill>
                  <a:srgbClr val="C00000"/>
                </a:solidFill>
              </a:rPr>
              <a:t>Persistent identifier</a:t>
            </a:r>
          </a:p>
        </p:txBody>
      </p:sp>
      <p:sp>
        <p:nvSpPr>
          <p:cNvPr id="4" name="Content Placeholder 3"/>
          <p:cNvSpPr>
            <a:spLocks noGrp="1"/>
          </p:cNvSpPr>
          <p:nvPr>
            <p:ph sz="half" idx="2"/>
          </p:nvPr>
        </p:nvSpPr>
        <p:spPr/>
        <p:txBody>
          <a:bodyPr>
            <a:normAutofit lnSpcReduction="10000"/>
          </a:bodyPr>
          <a:lstStyle/>
          <a:p>
            <a:pPr marL="0" indent="0">
              <a:buNone/>
            </a:pPr>
            <a:r>
              <a:rPr lang="en-US" b="1" dirty="0"/>
              <a:t>Suggested Citation:</a:t>
            </a:r>
          </a:p>
          <a:p>
            <a:pPr marL="0" indent="0">
              <a:buNone/>
            </a:pPr>
            <a:r>
              <a:rPr lang="en-US" sz="3600" dirty="0">
                <a:solidFill>
                  <a:schemeClr val="accent2"/>
                </a:solidFill>
              </a:rPr>
              <a:t>S&amp;P Dow Jones Indices LLC</a:t>
            </a:r>
            <a:r>
              <a:rPr lang="en-US" sz="3600" dirty="0"/>
              <a:t>, </a:t>
            </a:r>
            <a:r>
              <a:rPr lang="en-US" sz="3600" i="1" dirty="0">
                <a:solidFill>
                  <a:schemeClr val="accent6"/>
                </a:solidFill>
              </a:rPr>
              <a:t>S&amp;P 500 [SP500]</a:t>
            </a:r>
            <a:r>
              <a:rPr lang="en-US" sz="3600" dirty="0">
                <a:solidFill>
                  <a:schemeClr val="accent6"/>
                </a:solidFill>
              </a:rPr>
              <a:t>, </a:t>
            </a:r>
            <a:r>
              <a:rPr lang="en-US" sz="3600" dirty="0"/>
              <a:t>retrieved from </a:t>
            </a:r>
            <a:r>
              <a:rPr lang="en-US" sz="3600" dirty="0">
                <a:solidFill>
                  <a:schemeClr val="accent1"/>
                </a:solidFill>
              </a:rPr>
              <a:t>FRED, Federal Reserve Bank of St. Louis</a:t>
            </a:r>
            <a:r>
              <a:rPr lang="en-US" sz="3600" dirty="0"/>
              <a:t>; </a:t>
            </a:r>
            <a:r>
              <a:rPr lang="en-US" sz="3600" dirty="0">
                <a:solidFill>
                  <a:srgbClr val="C00000"/>
                </a:solidFill>
              </a:rPr>
              <a:t>https://fred.stlouisfed.org/series/SP500</a:t>
            </a:r>
            <a:r>
              <a:rPr lang="en-US" sz="3600" dirty="0"/>
              <a:t>, </a:t>
            </a:r>
            <a:r>
              <a:rPr lang="en-US" sz="3600" dirty="0">
                <a:solidFill>
                  <a:schemeClr val="accent4"/>
                </a:solidFill>
              </a:rPr>
              <a:t>June 26, 2020</a:t>
            </a:r>
            <a:r>
              <a:rPr lang="en-US" sz="3600" dirty="0"/>
              <a:t>. </a:t>
            </a:r>
          </a:p>
        </p:txBody>
      </p:sp>
    </p:spTree>
    <p:extLst>
      <p:ext uri="{BB962C8B-B14F-4D97-AF65-F5344CB8AC3E}">
        <p14:creationId xmlns:p14="http://schemas.microsoft.com/office/powerpoint/2010/main" val="18082513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 of a (data) citation</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a:hlinkClick r:id="rId2"/>
              </a:rPr>
              <a:t>ICPSR</a:t>
            </a:r>
            <a:r>
              <a:rPr lang="en-US" dirty="0"/>
              <a:t> notes that a citation should include the following items:</a:t>
            </a:r>
          </a:p>
          <a:p>
            <a:r>
              <a:rPr lang="en-US" dirty="0">
                <a:solidFill>
                  <a:schemeClr val="accent2"/>
                </a:solidFill>
              </a:rPr>
              <a:t>Author</a:t>
            </a:r>
          </a:p>
          <a:p>
            <a:r>
              <a:rPr lang="en-US" dirty="0">
                <a:solidFill>
                  <a:schemeClr val="accent6"/>
                </a:solidFill>
              </a:rPr>
              <a:t>Title</a:t>
            </a:r>
          </a:p>
          <a:p>
            <a:r>
              <a:rPr lang="en-US" dirty="0">
                <a:solidFill>
                  <a:schemeClr val="accent1"/>
                </a:solidFill>
              </a:rPr>
              <a:t>Distributor</a:t>
            </a:r>
          </a:p>
          <a:p>
            <a:r>
              <a:rPr lang="en-US" dirty="0">
                <a:solidFill>
                  <a:schemeClr val="accent4"/>
                </a:solidFill>
              </a:rPr>
              <a:t>Date</a:t>
            </a:r>
          </a:p>
          <a:p>
            <a:r>
              <a:rPr lang="en-US" dirty="0">
                <a:solidFill>
                  <a:srgbClr val="C00000"/>
                </a:solidFill>
              </a:rPr>
              <a:t>Version</a:t>
            </a:r>
          </a:p>
          <a:p>
            <a:r>
              <a:rPr lang="en-US" dirty="0">
                <a:solidFill>
                  <a:srgbClr val="C00000"/>
                </a:solidFill>
              </a:rPr>
              <a:t>Persistent identifier</a:t>
            </a:r>
          </a:p>
        </p:txBody>
      </p:sp>
      <p:sp>
        <p:nvSpPr>
          <p:cNvPr id="4" name="Content Placeholder 3"/>
          <p:cNvSpPr>
            <a:spLocks noGrp="1"/>
          </p:cNvSpPr>
          <p:nvPr>
            <p:ph sz="half" idx="2"/>
          </p:nvPr>
        </p:nvSpPr>
        <p:spPr/>
        <p:txBody>
          <a:bodyPr>
            <a:normAutofit fontScale="92500" lnSpcReduction="10000"/>
          </a:bodyPr>
          <a:lstStyle/>
          <a:p>
            <a:pPr marL="0" indent="0">
              <a:buNone/>
            </a:pPr>
            <a:r>
              <a:rPr lang="en-US" b="1" dirty="0"/>
              <a:t>Constructed Citation:</a:t>
            </a:r>
          </a:p>
          <a:p>
            <a:pPr marL="0" indent="0">
              <a:buNone/>
            </a:pPr>
            <a:r>
              <a:rPr lang="en-US" sz="3600" dirty="0">
                <a:solidFill>
                  <a:schemeClr val="accent2"/>
                </a:solidFill>
              </a:rPr>
              <a:t>Institute for Employment Research (IAB), </a:t>
            </a:r>
            <a:r>
              <a:rPr lang="en-US" sz="3600" dirty="0">
                <a:solidFill>
                  <a:schemeClr val="accent6"/>
                </a:solidFill>
              </a:rPr>
              <a:t>Establishment History Panel 1975-2018</a:t>
            </a:r>
            <a:r>
              <a:rPr lang="en-US" sz="3600" dirty="0"/>
              <a:t>. Accessed via the </a:t>
            </a:r>
            <a:r>
              <a:rPr lang="en-US" sz="3600" dirty="0">
                <a:solidFill>
                  <a:schemeClr val="accent1"/>
                </a:solidFill>
              </a:rPr>
              <a:t>Research Data Centre (FDZ) of the German Federal Employment Agency </a:t>
            </a:r>
            <a:r>
              <a:rPr lang="en-US" sz="3600" dirty="0">
                <a:solidFill>
                  <a:srgbClr val="C00000"/>
                </a:solidFill>
              </a:rPr>
              <a:t>DOI: 10.5164/IAB.BHP7518.de.en.v1</a:t>
            </a:r>
            <a:r>
              <a:rPr lang="en-US" sz="3600" dirty="0"/>
              <a:t> </a:t>
            </a:r>
            <a:r>
              <a:rPr lang="en-US" sz="3600" dirty="0">
                <a:solidFill>
                  <a:schemeClr val="accent4"/>
                </a:solidFill>
              </a:rPr>
              <a:t>June 26, 2020</a:t>
            </a:r>
            <a:r>
              <a:rPr lang="en-US" sz="3600" dirty="0"/>
              <a:t>. </a:t>
            </a:r>
          </a:p>
        </p:txBody>
      </p:sp>
    </p:spTree>
    <p:extLst>
      <p:ext uri="{BB962C8B-B14F-4D97-AF65-F5344CB8AC3E}">
        <p14:creationId xmlns:p14="http://schemas.microsoft.com/office/powerpoint/2010/main" val="30373134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 of a (data) citation</a:t>
            </a:r>
          </a:p>
        </p:txBody>
      </p:sp>
      <p:sp>
        <p:nvSpPr>
          <p:cNvPr id="3" name="Content Placeholder 2"/>
          <p:cNvSpPr>
            <a:spLocks noGrp="1"/>
          </p:cNvSpPr>
          <p:nvPr>
            <p:ph sz="half" idx="1"/>
          </p:nvPr>
        </p:nvSpPr>
        <p:spPr/>
        <p:txBody>
          <a:bodyPr>
            <a:normAutofit/>
          </a:bodyPr>
          <a:lstStyle/>
          <a:p>
            <a:pPr marL="0" indent="0">
              <a:buNone/>
            </a:pPr>
            <a:r>
              <a:rPr lang="en-US" dirty="0">
                <a:hlinkClick r:id="rId2"/>
              </a:rPr>
              <a:t>ICPSR</a:t>
            </a:r>
            <a:r>
              <a:rPr lang="en-US" dirty="0"/>
              <a:t> notes that a citation should include the following items:</a:t>
            </a:r>
          </a:p>
          <a:p>
            <a:r>
              <a:rPr lang="en-US" dirty="0">
                <a:solidFill>
                  <a:schemeClr val="accent2"/>
                </a:solidFill>
              </a:rPr>
              <a:t>Author</a:t>
            </a:r>
          </a:p>
          <a:p>
            <a:r>
              <a:rPr lang="en-US" dirty="0">
                <a:solidFill>
                  <a:schemeClr val="accent6"/>
                </a:solidFill>
              </a:rPr>
              <a:t>Title</a:t>
            </a:r>
          </a:p>
          <a:p>
            <a:r>
              <a:rPr lang="en-US" dirty="0">
                <a:solidFill>
                  <a:schemeClr val="accent1"/>
                </a:solidFill>
              </a:rPr>
              <a:t>Distributor</a:t>
            </a:r>
          </a:p>
          <a:p>
            <a:r>
              <a:rPr lang="en-US" dirty="0">
                <a:solidFill>
                  <a:schemeClr val="accent4"/>
                </a:solidFill>
              </a:rPr>
              <a:t>Date</a:t>
            </a:r>
          </a:p>
          <a:p>
            <a:r>
              <a:rPr lang="en-US" dirty="0">
                <a:solidFill>
                  <a:srgbClr val="C00000"/>
                </a:solidFill>
              </a:rPr>
              <a:t>Version</a:t>
            </a:r>
          </a:p>
          <a:p>
            <a:r>
              <a:rPr lang="en-US" dirty="0">
                <a:solidFill>
                  <a:schemeClr val="accent2">
                    <a:lumMod val="20000"/>
                    <a:lumOff val="80000"/>
                  </a:schemeClr>
                </a:solidFill>
              </a:rPr>
              <a:t>Persistent identifier</a:t>
            </a:r>
          </a:p>
        </p:txBody>
      </p:sp>
      <p:sp>
        <p:nvSpPr>
          <p:cNvPr id="4" name="Content Placeholder 3"/>
          <p:cNvSpPr>
            <a:spLocks noGrp="1"/>
          </p:cNvSpPr>
          <p:nvPr>
            <p:ph sz="half" idx="2"/>
          </p:nvPr>
        </p:nvSpPr>
        <p:spPr/>
        <p:txBody>
          <a:bodyPr>
            <a:normAutofit/>
          </a:bodyPr>
          <a:lstStyle/>
          <a:p>
            <a:pPr marL="0" indent="0">
              <a:buNone/>
            </a:pPr>
            <a:r>
              <a:rPr lang="en-US" b="1" dirty="0"/>
              <a:t>Constructed Citation:</a:t>
            </a:r>
          </a:p>
          <a:p>
            <a:pPr marL="0" indent="0">
              <a:buNone/>
            </a:pPr>
            <a:r>
              <a:rPr lang="en-US" sz="3600" dirty="0">
                <a:solidFill>
                  <a:schemeClr val="accent2"/>
                </a:solidFill>
              </a:rPr>
              <a:t>US Census Bureau, </a:t>
            </a:r>
            <a:r>
              <a:rPr lang="en-US" sz="3600" dirty="0">
                <a:solidFill>
                  <a:schemeClr val="accent6"/>
                </a:solidFill>
              </a:rPr>
              <a:t>Longitudinal Business Database (LBD) </a:t>
            </a:r>
            <a:r>
              <a:rPr lang="en-US" sz="3600" dirty="0">
                <a:solidFill>
                  <a:srgbClr val="C00000"/>
                </a:solidFill>
              </a:rPr>
              <a:t>1975-2018</a:t>
            </a:r>
            <a:r>
              <a:rPr lang="en-US" sz="3600" dirty="0"/>
              <a:t>. Last accessed via the </a:t>
            </a:r>
            <a:r>
              <a:rPr lang="en-US" sz="3600" dirty="0">
                <a:solidFill>
                  <a:schemeClr val="accent1"/>
                </a:solidFill>
              </a:rPr>
              <a:t>Federal Statistical Research Data Centre (FSRDC) </a:t>
            </a:r>
            <a:r>
              <a:rPr lang="en-US" sz="3600" dirty="0">
                <a:solidFill>
                  <a:schemeClr val="accent4"/>
                </a:solidFill>
              </a:rPr>
              <a:t>June 26, 2020</a:t>
            </a:r>
            <a:r>
              <a:rPr lang="en-US" sz="3600" dirty="0"/>
              <a:t>. </a:t>
            </a:r>
          </a:p>
        </p:txBody>
      </p:sp>
    </p:spTree>
    <p:extLst>
      <p:ext uri="{BB962C8B-B14F-4D97-AF65-F5344CB8AC3E}">
        <p14:creationId xmlns:p14="http://schemas.microsoft.com/office/powerpoint/2010/main" val="52308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1446550"/>
          </a:xfrm>
          <a:prstGeom prst="rect">
            <a:avLst/>
          </a:prstGeom>
          <a:noFill/>
        </p:spPr>
        <p:txBody>
          <a:bodyPr wrap="square" rtlCol="0">
            <a:spAutoFit/>
          </a:bodyPr>
          <a:lstStyle/>
          <a:p>
            <a:pPr algn="ctr"/>
            <a:r>
              <a:rPr lang="en-US" sz="8800" dirty="0">
                <a:solidFill>
                  <a:schemeClr val="bg1"/>
                </a:solidFill>
              </a:rPr>
              <a:t>Why?</a:t>
            </a:r>
            <a:endParaRPr lang="en-US" dirty="0">
              <a:solidFill>
                <a:schemeClr val="bg1"/>
              </a:solidFill>
            </a:endParaRPr>
          </a:p>
        </p:txBody>
      </p:sp>
    </p:spTree>
    <p:extLst>
      <p:ext uri="{BB962C8B-B14F-4D97-AF65-F5344CB8AC3E}">
        <p14:creationId xmlns:p14="http://schemas.microsoft.com/office/powerpoint/2010/main" val="589551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 to curate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000762" y="2742566"/>
            <a:ext cx="6190476" cy="2561905"/>
          </a:xfrm>
        </p:spPr>
      </p:pic>
    </p:spTree>
    <p:extLst>
      <p:ext uri="{BB962C8B-B14F-4D97-AF65-F5344CB8AC3E}">
        <p14:creationId xmlns:p14="http://schemas.microsoft.com/office/powerpoint/2010/main" val="2675730754"/>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323F4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896</TotalTime>
  <Words>3543</Words>
  <Application>Microsoft Office PowerPoint</Application>
  <PresentationFormat>Widescreen</PresentationFormat>
  <Paragraphs>552</Paragraphs>
  <Slides>77</Slides>
  <Notes>5</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77</vt:i4>
      </vt:variant>
    </vt:vector>
  </HeadingPairs>
  <TitlesOfParts>
    <vt:vector size="85" baseType="lpstr">
      <vt:lpstr>Arial</vt:lpstr>
      <vt:lpstr>Calibri</vt:lpstr>
      <vt:lpstr>Calibri Light</vt:lpstr>
      <vt:lpstr>Century</vt:lpstr>
      <vt:lpstr>Montserrat</vt:lpstr>
      <vt:lpstr>Source Code Pro</vt:lpstr>
      <vt:lpstr>Times New Roman</vt:lpstr>
      <vt:lpstr>Office Theme</vt:lpstr>
      <vt:lpstr>Implementing Increased Transparency and Reproducibility in Economics: Lessons for Register-based Research</vt:lpstr>
      <vt:lpstr>PowerPoint Presentation</vt:lpstr>
      <vt:lpstr>PowerPoint Presentation</vt:lpstr>
      <vt:lpstr>AEA Data &amp; Code Availability Policy (2019)</vt:lpstr>
      <vt:lpstr>Current efforts at the AEA</vt:lpstr>
      <vt:lpstr>PowerPoint Presentation</vt:lpstr>
      <vt:lpstr>Some key statistics</vt:lpstr>
      <vt:lpstr>PowerPoint Presentation</vt:lpstr>
      <vt:lpstr>Failure to curate</vt:lpstr>
      <vt:lpstr>Poor coding practices</vt:lpstr>
      <vt:lpstr>Poor citation practices</vt:lpstr>
      <vt:lpstr>PowerPoint Presentation</vt:lpstr>
      <vt:lpstr>Current efforts at the AEA</vt:lpstr>
      <vt:lpstr>Action: Reproducibility Check</vt:lpstr>
      <vt:lpstr>Stats on reproduced articles</vt:lpstr>
      <vt:lpstr>Who is doing that?</vt:lpstr>
      <vt:lpstr>Very little diversity in software</vt:lpstr>
      <vt:lpstr>PowerPoint Presentation</vt:lpstr>
      <vt:lpstr>PowerPoint Presentation</vt:lpstr>
      <vt:lpstr>PowerPoint Presentation</vt:lpstr>
      <vt:lpstr>Also work with 3rd parties</vt:lpstr>
      <vt:lpstr>Also work with 3rd parties</vt:lpstr>
      <vt:lpstr>PowerPoint Presentation</vt:lpstr>
      <vt:lpstr>What is the reproducibility check?</vt:lpstr>
      <vt:lpstr>Current efforts at the AEA</vt:lpstr>
      <vt:lpstr>Three pieces</vt:lpstr>
      <vt:lpstr>Three pieces</vt:lpstr>
      <vt:lpstr>PowerPoint Presentation</vt:lpstr>
      <vt:lpstr>Starts with Data Citations</vt:lpstr>
      <vt:lpstr>How do you document data provenance when you cannot provide the data?</vt:lpstr>
      <vt:lpstr>How do you document data provenance?</vt:lpstr>
      <vt:lpstr>Starts with Data Citations</vt:lpstr>
      <vt:lpstr>How did you get the data in first place?</vt:lpstr>
      <vt:lpstr>How did you get the data in first place?</vt:lpstr>
      <vt:lpstr>You must have described the data</vt:lpstr>
      <vt:lpstr>You must have described the data</vt:lpstr>
      <vt:lpstr>PowerPoint Presentation</vt:lpstr>
      <vt:lpstr>Direct guidance</vt:lpstr>
      <vt:lpstr>Enhanced guidance</vt:lpstr>
      <vt:lpstr>And we check them!</vt:lpstr>
      <vt:lpstr>And we check them!</vt:lpstr>
      <vt:lpstr>PowerPoint Presentation</vt:lpstr>
      <vt:lpstr>Three pieces</vt:lpstr>
      <vt:lpstr>PSID user-created files</vt:lpstr>
      <vt:lpstr>User-generated extracts</vt:lpstr>
      <vt:lpstr>Example 4: German Restricted-access</vt:lpstr>
      <vt:lpstr>Example 4: German Restricted-access</vt:lpstr>
      <vt:lpstr>Element of a (data) citation</vt:lpstr>
      <vt:lpstr>Example 4: German Restricted-access</vt:lpstr>
      <vt:lpstr>Crafting data citations</vt:lpstr>
      <vt:lpstr>Element of a (data) citation</vt:lpstr>
      <vt:lpstr>Crafting data citations</vt:lpstr>
      <vt:lpstr>PowerPoint Presentation</vt:lpstr>
      <vt:lpstr>PowerPoint Presentation</vt:lpstr>
      <vt:lpstr>PowerPoint Presentation</vt:lpstr>
      <vt:lpstr>Verification services</vt:lpstr>
      <vt:lpstr>Alternative methods</vt:lpstr>
      <vt:lpstr>PowerPoint Presentation</vt:lpstr>
      <vt:lpstr>PowerPoint Presentation</vt:lpstr>
      <vt:lpstr>PowerPoint Presentation</vt:lpstr>
      <vt:lpstr>Recommendations (data providers)</vt:lpstr>
      <vt:lpstr>Corollary</vt:lpstr>
      <vt:lpstr>Extension</vt:lpstr>
      <vt:lpstr>Streamlining replication packages</vt:lpstr>
      <vt:lpstr>Some tips from the “frequently gotten wrong” bin</vt:lpstr>
      <vt:lpstr>Some tips from the “frequently gotten wrong” bin</vt:lpstr>
      <vt:lpstr>Some tips from the “frequently gotten wrong” bin</vt:lpstr>
      <vt:lpstr>PowerPoint Presentation</vt:lpstr>
      <vt:lpstr>Data citations</vt:lpstr>
      <vt:lpstr>Goal: Transportability</vt:lpstr>
      <vt:lpstr>Social science “guild”</vt:lpstr>
      <vt:lpstr>PowerPoint Presentation</vt:lpstr>
      <vt:lpstr>Some resources</vt:lpstr>
      <vt:lpstr>PowerPoint Presentation</vt:lpstr>
      <vt:lpstr>Element of a (data) citation</vt:lpstr>
      <vt:lpstr>Element of a (data) citation</vt:lpstr>
      <vt:lpstr>Element of a (data) citation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Increased Transparency, and Reproducibility in Economics</dc:title>
  <dc:creator>Lars Vilhuber</dc:creator>
  <cp:lastModifiedBy>Lars Vilhuber</cp:lastModifiedBy>
  <cp:revision>64</cp:revision>
  <dcterms:created xsi:type="dcterms:W3CDTF">2020-03-31T02:20:35Z</dcterms:created>
  <dcterms:modified xsi:type="dcterms:W3CDTF">2021-05-26T14:23:03Z</dcterms:modified>
</cp:coreProperties>
</file>