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498" r:id="rId3"/>
    <p:sldId id="257" r:id="rId4"/>
    <p:sldId id="266" r:id="rId5"/>
    <p:sldId id="497" r:id="rId6"/>
    <p:sldId id="269" r:id="rId7"/>
    <p:sldId id="496" r:id="rId8"/>
    <p:sldId id="492" r:id="rId9"/>
    <p:sldId id="493" r:id="rId10"/>
    <p:sldId id="261" r:id="rId11"/>
    <p:sldId id="262" r:id="rId12"/>
    <p:sldId id="263" r:id="rId13"/>
    <p:sldId id="264" r:id="rId14"/>
    <p:sldId id="276" r:id="rId15"/>
    <p:sldId id="277" r:id="rId16"/>
    <p:sldId id="281" r:id="rId17"/>
    <p:sldId id="258" r:id="rId18"/>
    <p:sldId id="268" r:id="rId19"/>
  </p:sldIdLst>
  <p:sldSz cx="12192000" cy="6858000"/>
  <p:notesSz cx="12192000" cy="6858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Quicksand" pitchFamily="2" charset="0"/>
      <p:regular r:id="rId29"/>
      <p:bold r:id="rId30"/>
    </p:embeddedFont>
    <p:embeddedFont>
      <p:font typeface="Quicksand SemiBold" pitchFamily="2" charset="0"/>
      <p:bold r:id="rId31"/>
    </p:embeddedFont>
  </p:embeddedFontLst>
  <p:defaultTextStyle>
    <a:defPPr>
      <a:defRPr lang="it-IT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24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93C41-D171-4157-806B-C7C32D759CC2}" type="datetimeFigureOut">
              <a:rPr lang="da-DK" smtClean="0"/>
              <a:t>13-09-2023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92BD1-31E8-45C8-A336-3C8FD34A7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914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251381" y="2451543"/>
            <a:ext cx="5536677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251381" y="4960760"/>
            <a:ext cx="5338714" cy="165576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  <a:latin typeface="Quicksand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uot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magine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 bwMode="auto"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>
              <a:defRPr/>
            </a:pPr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 bwMode="auto">
          <a:xfrm>
            <a:off x="8724902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>
          <a:xfrm>
            <a:off x="838202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32E8478F-E257-4A34-86AA-968332682A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6F7C0D5-3FAA-48BB-A890-72474256E12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13118675-4048-4421-B26B-285B6BE2A6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1763" y="630001"/>
            <a:ext cx="5400000" cy="5173900"/>
          </a:xfrm>
          <a:noFill/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5DFEBD-49F3-4E79-BED6-B54E69594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87600"/>
            <a:ext cx="10013950" cy="73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GB" noProof="0" dirty="0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49" y="2540000"/>
            <a:ext cx="5007600" cy="32639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4668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a titolo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251381" y="2451543"/>
            <a:ext cx="5536677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251381" y="4960760"/>
            <a:ext cx="5338714" cy="165576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  <a:latin typeface="Quicksand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2_Diapositiva titolo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251381" y="2451543"/>
            <a:ext cx="5536677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251381" y="4960760"/>
            <a:ext cx="5338714" cy="165576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  <a:latin typeface="Quicksand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3_Diapositiva titolo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251381" y="2451543"/>
            <a:ext cx="5536677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251381" y="4960760"/>
            <a:ext cx="5338714" cy="165576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  <a:latin typeface="Quicksand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4_Diapositiva titolo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251381" y="2451543"/>
            <a:ext cx="5536677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251381" y="4960760"/>
            <a:ext cx="5338714" cy="165576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  <a:latin typeface="Quicksand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4841" y="2677217"/>
            <a:ext cx="6155703" cy="2158738"/>
          </a:xfrm>
        </p:spPr>
        <p:txBody>
          <a:bodyPr anchor="t" anchorCtr="0">
            <a:noAutofit/>
          </a:bodyPr>
          <a:lstStyle>
            <a:lvl1pPr>
              <a:defRPr sz="4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4841" y="4846607"/>
            <a:ext cx="6155703" cy="1443528"/>
          </a:xfrm>
        </p:spPr>
        <p:txBody>
          <a:bodyPr/>
          <a:lstStyle>
            <a:lvl1pPr marL="0" indent="0">
              <a:buNone/>
              <a:defRPr sz="2400">
                <a:solidFill>
                  <a:srgbClr val="92D050"/>
                </a:solidFill>
                <a:latin typeface="Quicksand SemiBold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e contenu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xfrm>
            <a:off x="7569724" y="6356354"/>
            <a:ext cx="378407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>‹nr.›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3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36512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 bwMode="auto"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 bwMode="auto">
          <a:xfrm>
            <a:off x="6172202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8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 bwMode="auto">
          <a:xfrm>
            <a:off x="1578203" y="6413084"/>
            <a:ext cx="5369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92D050"/>
                </a:solidFill>
                <a:latin typeface="Quicksand SemiBold"/>
              </a:defRPr>
            </a:lvl1pPr>
          </a:lstStyle>
          <a:p>
            <a:pPr algn="l">
              <a:defRPr/>
            </a:pPr>
            <a:r>
              <a:rPr lang="en-US"/>
              <a:t>Name Surname | Event | Date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dt="0"/>
  <p:txStyles>
    <p:titleStyle>
      <a:lvl1pPr algn="l" defTabSz="914354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Quicksand SemiBold"/>
          <a:ea typeface="+mj-ea"/>
          <a:cs typeface="+mj-cs"/>
        </a:defRPr>
      </a:lvl1pPr>
    </p:titleStyle>
    <p:bodyStyle>
      <a:lvl1pPr marL="228589" indent="-228589" algn="l" defTabSz="914354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Quicksand"/>
          <a:ea typeface="+mn-ea"/>
          <a:cs typeface="+mn-cs"/>
        </a:defRPr>
      </a:lvl1pPr>
      <a:lvl2pPr marL="685766" indent="-228589" algn="l" defTabSz="914354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Quicksand"/>
          <a:ea typeface="+mn-ea"/>
          <a:cs typeface="+mn-cs"/>
        </a:defRPr>
      </a:lvl2pPr>
      <a:lvl3pPr marL="1142942" indent="-228589" algn="l" defTabSz="914354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Quicksand"/>
          <a:ea typeface="+mn-ea"/>
          <a:cs typeface="+mn-cs"/>
        </a:defRPr>
      </a:lvl3pPr>
      <a:lvl4pPr marL="1600120" indent="-228589" algn="l" defTabSz="914354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Quicksand"/>
          <a:ea typeface="+mn-ea"/>
          <a:cs typeface="+mn-cs"/>
        </a:defRPr>
      </a:lvl4pPr>
      <a:lvl5pPr marL="2057298" indent="-228589" algn="l" defTabSz="914354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Quicksand"/>
          <a:ea typeface="+mn-ea"/>
          <a:cs typeface="+mn-cs"/>
        </a:defRPr>
      </a:lvl5pPr>
      <a:lvl6pPr marL="2514474" indent="-228589" algn="l" defTabSz="914354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890392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5281/zenodo.7890392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281/zenodo.7890392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hyperlink" Target="https://doi.org/10.5281/zenodo.789039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89039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hyperlink" Target="https://doi.org/10.5281/zenodo.7890392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oi.org/10.5281/zenodo.7890392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kills4eosc.eu" TargetMode="External"/><Relationship Id="rId7" Type="http://schemas.openxmlformats.org/officeDocument/2006/relationships/hyperlink" Target="https://www.linkedin.com/company/skills4eosc/" TargetMode="External"/><Relationship Id="rId2" Type="http://schemas.openxmlformats.org/officeDocument/2006/relationships/hyperlink" Target="https://doi.org/10.5281/zenodo.834072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enodo.org/communities/skills4eosc" TargetMode="External"/><Relationship Id="rId5" Type="http://schemas.openxmlformats.org/officeDocument/2006/relationships/hyperlink" Target="https://twitter.com/Skills4Eosc" TargetMode="External"/><Relationship Id="rId4" Type="http://schemas.openxmlformats.org/officeDocument/2006/relationships/hyperlink" Target="http://www.skills4eosc.e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591902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doi.org/10.5281/zenodo.759192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5281/zenodo.7890392" TargetMode="External"/><Relationship Id="rId5" Type="http://schemas.openxmlformats.org/officeDocument/2006/relationships/hyperlink" Target="https://doi.org/10.5281/zenodo.7470587" TargetMode="External"/><Relationship Id="rId4" Type="http://schemas.openxmlformats.org/officeDocument/2006/relationships/hyperlink" Target="https://doi.org/10.5281/zenodo.711350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711350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enmark_location_map.sv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legalcod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it-IT" dirty="0"/>
              <a:t>Skills4EOSC:</a:t>
            </a:r>
            <a:br>
              <a:rPr lang="it-IT" dirty="0"/>
            </a:br>
            <a:r>
              <a:rPr lang="it-IT" dirty="0"/>
              <a:t>What is in it for the Danish universities?</a:t>
            </a:r>
          </a:p>
        </p:txBody>
      </p:sp>
      <p:sp>
        <p:nvSpPr>
          <p:cNvPr id="4" name="Sottotitolo 6">
            <a:extLst>
              <a:ext uri="{FF2B5EF4-FFF2-40B4-BE49-F238E27FC236}">
                <a16:creationId xmlns:a16="http://schemas.microsoft.com/office/drawing/2014/main" id="{EEA2E19E-46DF-B0DC-F36F-606E1A154000}"/>
              </a:ext>
            </a:extLst>
          </p:cNvPr>
          <p:cNvSpPr txBox="1">
            <a:spLocks/>
          </p:cNvSpPr>
          <p:nvPr/>
        </p:nvSpPr>
        <p:spPr bwMode="auto">
          <a:xfrm>
            <a:off x="426720" y="5251132"/>
            <a:ext cx="5831840" cy="1655763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0" indent="0" algn="l" defTabSz="914354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rgbClr val="FFC000"/>
                </a:solidFill>
                <a:latin typeface="Quicksand"/>
                <a:ea typeface="+mn-ea"/>
                <a:cs typeface="+mn-cs"/>
              </a:defRPr>
            </a:lvl1pPr>
            <a:lvl2pPr marL="457178" indent="0" algn="ctr" defTabSz="914354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2pPr>
            <a:lvl3pPr marL="914354" indent="0" algn="ctr" defTabSz="914354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3pPr>
            <a:lvl4pPr marL="1371532" indent="0" algn="ctr" defTabSz="914354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4pPr>
            <a:lvl5pPr marL="1828709" indent="0" algn="ctr" defTabSz="914354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5pPr>
            <a:lvl6pPr marL="2285886" indent="0" algn="ctr" defTabSz="914354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2400" dirty="0">
                <a:solidFill>
                  <a:schemeClr val="accent3"/>
                </a:solidFill>
              </a:rPr>
              <a:t>Mareike Buss (mabu.lib@cbs.dk)</a:t>
            </a:r>
          </a:p>
          <a:p>
            <a:pPr>
              <a:defRPr/>
            </a:pPr>
            <a:r>
              <a:rPr lang="it-IT" sz="1800" dirty="0">
                <a:solidFill>
                  <a:schemeClr val="accent1"/>
                </a:solidFill>
                <a:latin typeface="Century Gothic"/>
                <a:cs typeface="Century Gothic"/>
              </a:rPr>
              <a:t>      https://orcid.org/0000-0002-1459-1345</a:t>
            </a:r>
            <a:endParaRPr lang="it-IT" sz="2000" dirty="0">
              <a:solidFill>
                <a:srgbClr val="FF9900"/>
              </a:solidFill>
              <a:latin typeface="Century Gothic"/>
            </a:endParaRPr>
          </a:p>
        </p:txBody>
      </p:sp>
      <p:pic>
        <p:nvPicPr>
          <p:cNvPr id="5" name="Immagine 1884563622">
            <a:extLst>
              <a:ext uri="{FF2B5EF4-FFF2-40B4-BE49-F238E27FC236}">
                <a16:creationId xmlns:a16="http://schemas.microsoft.com/office/drawing/2014/main" id="{F0D8C838-170B-BF30-2EA1-2712C23E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95" r="33875"/>
          <a:stretch/>
        </p:blipFill>
        <p:spPr bwMode="auto">
          <a:xfrm>
            <a:off x="484547" y="5580911"/>
            <a:ext cx="364532" cy="6103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227916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933048268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1431934" name="Segnaposto piè di pagina 3"/>
          <p:cNvSpPr>
            <a:spLocks noGrp="1"/>
          </p:cNvSpPr>
          <p:nvPr>
            <p:ph type="ftr" sz="quarter" idx="11"/>
          </p:nvPr>
        </p:nvSpPr>
        <p:spPr bwMode="auto">
          <a:xfrm>
            <a:off x="5996940" y="6431091"/>
            <a:ext cx="6614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53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900" b="0" i="0" dirty="0">
                <a:solidFill>
                  <a:schemeClr val="bg1"/>
                </a:solidFill>
                <a:effectLst/>
                <a:latin typeface="Quicksand" pitchFamily="2" charset="0"/>
              </a:rPr>
              <a:t>Lazzeri, Emma. (2023, May 3). </a:t>
            </a:r>
            <a:r>
              <a:rPr lang="en-US" sz="900" b="0" i="1" dirty="0">
                <a:solidFill>
                  <a:schemeClr val="bg1"/>
                </a:solidFill>
                <a:effectLst/>
                <a:latin typeface="Quicksand" pitchFamily="2" charset="0"/>
              </a:rPr>
              <a:t>Skills4EOSC: Skills for the European Open Science Commons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Quicksand" pitchFamily="2" charset="0"/>
              </a:rPr>
              <a:t>. EOSC-A Taskforce on Upskilling Countries to Engage in the EOSC. Zenodo. 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Quicksand" pitchFamily="2" charset="0"/>
                <a:hlinkClick r:id="rId3"/>
              </a:rPr>
              <a:t>https://doi.org/10.5281/zenodo.7890392</a:t>
            </a:r>
            <a:r>
              <a:rPr lang="en-US" sz="900" dirty="0">
                <a:solidFill>
                  <a:schemeClr val="bg1"/>
                </a:solidFill>
                <a:latin typeface="Quicksand" pitchFamily="2" charset="0"/>
              </a:rPr>
              <a:t> </a:t>
            </a:r>
            <a:endParaRPr lang="it-IT" sz="900" dirty="0">
              <a:solidFill>
                <a:schemeClr val="bg1"/>
              </a:solidFill>
              <a:latin typeface="Quicksand" pitchFamily="2" charset="0"/>
              <a:ea typeface="Arial"/>
              <a:cs typeface="Arial"/>
            </a:endParaRPr>
          </a:p>
        </p:txBody>
      </p:sp>
      <p:sp>
        <p:nvSpPr>
          <p:cNvPr id="908889391" name="Titolo 5"/>
          <p:cNvSpPr txBox="1"/>
          <p:nvPr/>
        </p:nvSpPr>
        <p:spPr bwMode="auto">
          <a:xfrm>
            <a:off x="1002791" y="136521"/>
            <a:ext cx="5831839" cy="238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6000" b="1" dirty="0">
                <a:solidFill>
                  <a:schemeClr val="bg1"/>
                </a:solidFill>
                <a:latin typeface="Century Gothic"/>
              </a:rPr>
              <a:t>Key Concepts</a:t>
            </a:r>
          </a:p>
        </p:txBody>
      </p:sp>
      <p:sp>
        <p:nvSpPr>
          <p:cNvPr id="251207004" name="Titolo 5"/>
          <p:cNvSpPr txBox="1"/>
          <p:nvPr/>
        </p:nvSpPr>
        <p:spPr bwMode="auto">
          <a:xfrm>
            <a:off x="887335" y="2148010"/>
            <a:ext cx="6614160" cy="4418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799"/>
              </a:spcAft>
              <a:defRPr/>
            </a:pPr>
            <a:r>
              <a:rPr lang="en-US" sz="2500" b="1" dirty="0">
                <a:solidFill>
                  <a:schemeClr val="bg1"/>
                </a:solidFill>
              </a:rPr>
              <a:t>Competence Centre </a:t>
            </a:r>
            <a:endParaRPr dirty="0"/>
          </a:p>
          <a:p>
            <a:pPr>
              <a:spcAft>
                <a:spcPts val="1799"/>
              </a:spcAft>
              <a:defRPr/>
            </a:pPr>
            <a:r>
              <a:rPr lang="en-US" sz="2500" b="1" dirty="0">
                <a:solidFill>
                  <a:schemeClr val="bg1"/>
                </a:solidFill>
              </a:rPr>
              <a:t>Competence Centre Network</a:t>
            </a:r>
            <a:endParaRPr dirty="0"/>
          </a:p>
          <a:p>
            <a:pPr>
              <a:spcAft>
                <a:spcPts val="1799"/>
              </a:spcAft>
              <a:defRPr/>
            </a:pPr>
            <a:r>
              <a:rPr lang="en-US" sz="2500" b="1" dirty="0">
                <a:solidFill>
                  <a:schemeClr val="bg1"/>
                </a:solidFill>
              </a:rPr>
              <a:t>Minimum Viable Skillset </a:t>
            </a:r>
            <a:endParaRPr dirty="0"/>
          </a:p>
          <a:p>
            <a:pPr>
              <a:spcAft>
                <a:spcPts val="1799"/>
              </a:spcAft>
              <a:defRPr/>
            </a:pPr>
            <a:r>
              <a:rPr lang="en-US" sz="2500" b="1" dirty="0">
                <a:solidFill>
                  <a:schemeClr val="bg1"/>
                </a:solidFill>
              </a:rPr>
              <a:t>Training of Trainers</a:t>
            </a:r>
            <a:endParaRPr dirty="0"/>
          </a:p>
          <a:p>
            <a:pPr>
              <a:spcAft>
                <a:spcPts val="1799"/>
              </a:spcAft>
              <a:defRPr/>
            </a:pPr>
            <a:r>
              <a:rPr lang="en-US" sz="2500" b="1" dirty="0">
                <a:solidFill>
                  <a:schemeClr val="bg1"/>
                </a:solidFill>
              </a:rPr>
              <a:t>Master trainer</a:t>
            </a:r>
            <a:endParaRPr dirty="0"/>
          </a:p>
          <a:p>
            <a:pPr>
              <a:spcAft>
                <a:spcPts val="1799"/>
              </a:spcAft>
              <a:defRPr/>
            </a:pPr>
            <a:r>
              <a:rPr lang="en-US" sz="2500" b="1" dirty="0">
                <a:solidFill>
                  <a:schemeClr val="bg1"/>
                </a:solidFill>
              </a:rPr>
              <a:t>Professional Networks</a:t>
            </a:r>
            <a:endParaRPr dirty="0"/>
          </a:p>
          <a:p>
            <a:pPr>
              <a:spcAft>
                <a:spcPts val="1799"/>
              </a:spcAft>
              <a:defRPr/>
            </a:pPr>
            <a:r>
              <a:rPr lang="en-US" sz="2500" b="1" dirty="0">
                <a:solidFill>
                  <a:schemeClr val="bg1"/>
                </a:solidFill>
              </a:rPr>
              <a:t>User Support Network</a:t>
            </a:r>
            <a:endParaRPr dirty="0"/>
          </a:p>
          <a:p>
            <a:pPr>
              <a:spcAft>
                <a:spcPts val="1799"/>
              </a:spcAft>
              <a:defRPr/>
            </a:pPr>
            <a:r>
              <a:rPr lang="en-US" sz="2500" b="1" dirty="0">
                <a:solidFill>
                  <a:schemeClr val="bg1"/>
                </a:solidFill>
              </a:rPr>
              <a:t>Co-Creation</a:t>
            </a:r>
            <a:endParaRPr dirty="0"/>
          </a:p>
        </p:txBody>
      </p:sp>
      <p:sp>
        <p:nvSpPr>
          <p:cNvPr id="1041450805" name="Ovale 8"/>
          <p:cNvSpPr/>
          <p:nvPr/>
        </p:nvSpPr>
        <p:spPr bwMode="auto">
          <a:xfrm>
            <a:off x="613998" y="2217256"/>
            <a:ext cx="252000" cy="25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b="1"/>
          </a:p>
        </p:txBody>
      </p:sp>
      <p:sp>
        <p:nvSpPr>
          <p:cNvPr id="290407596" name="Ovale 9"/>
          <p:cNvSpPr/>
          <p:nvPr/>
        </p:nvSpPr>
        <p:spPr bwMode="auto">
          <a:xfrm>
            <a:off x="613998" y="2787109"/>
            <a:ext cx="252000" cy="252000"/>
          </a:xfrm>
          <a:prstGeom prst="ellipse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b="1"/>
          </a:p>
        </p:txBody>
      </p:sp>
      <p:sp>
        <p:nvSpPr>
          <p:cNvPr id="785476379" name="Ovale 10"/>
          <p:cNvSpPr/>
          <p:nvPr/>
        </p:nvSpPr>
        <p:spPr bwMode="auto">
          <a:xfrm>
            <a:off x="613998" y="3356962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b="1"/>
          </a:p>
        </p:txBody>
      </p:sp>
      <p:sp>
        <p:nvSpPr>
          <p:cNvPr id="1273983061" name="Ovale 11"/>
          <p:cNvSpPr/>
          <p:nvPr/>
        </p:nvSpPr>
        <p:spPr bwMode="auto">
          <a:xfrm>
            <a:off x="613998" y="3926815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b="1"/>
          </a:p>
        </p:txBody>
      </p:sp>
      <p:sp>
        <p:nvSpPr>
          <p:cNvPr id="46944110" name="Ovale 12"/>
          <p:cNvSpPr/>
          <p:nvPr/>
        </p:nvSpPr>
        <p:spPr bwMode="auto">
          <a:xfrm>
            <a:off x="613998" y="4496668"/>
            <a:ext cx="252000" cy="25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b="1"/>
          </a:p>
        </p:txBody>
      </p:sp>
      <p:sp>
        <p:nvSpPr>
          <p:cNvPr id="373615171" name="Ovale 13"/>
          <p:cNvSpPr/>
          <p:nvPr/>
        </p:nvSpPr>
        <p:spPr bwMode="auto">
          <a:xfrm>
            <a:off x="613998" y="5066521"/>
            <a:ext cx="252000" cy="252000"/>
          </a:xfrm>
          <a:prstGeom prst="ellipse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b="1"/>
          </a:p>
        </p:txBody>
      </p:sp>
      <p:sp>
        <p:nvSpPr>
          <p:cNvPr id="1699113818" name="Ovale 14"/>
          <p:cNvSpPr/>
          <p:nvPr/>
        </p:nvSpPr>
        <p:spPr bwMode="auto">
          <a:xfrm>
            <a:off x="613998" y="5636374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b="1"/>
          </a:p>
        </p:txBody>
      </p:sp>
      <p:sp>
        <p:nvSpPr>
          <p:cNvPr id="2001537188" name="Ovale 15"/>
          <p:cNvSpPr/>
          <p:nvPr/>
        </p:nvSpPr>
        <p:spPr bwMode="auto">
          <a:xfrm>
            <a:off x="613998" y="6206225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079912" name="Titolo 4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600" dirty="0">
                <a:solidFill>
                  <a:srgbClr val="0070C0"/>
                </a:solidFill>
                <a:latin typeface="+mj-lt"/>
              </a:rPr>
              <a:t>Skills4EOSC Competence Centre Network</a:t>
            </a:r>
            <a:endParaRPr lang="it-IT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89256661" name="Segnaposto testo 6"/>
          <p:cNvSpPr>
            <a:spLocks noGrp="1"/>
          </p:cNvSpPr>
          <p:nvPr/>
        </p:nvSpPr>
        <p:spPr bwMode="auto">
          <a:xfrm>
            <a:off x="839787" y="2257425"/>
            <a:ext cx="3764499" cy="3811587"/>
          </a:xfrm>
        </p:spPr>
        <p:txBody>
          <a:bodyPr vert="horz" lIns="91440" tIns="45720" rIns="91440" bIns="45720" rtlCol="0">
            <a:noAutofit/>
          </a:bodyPr>
          <a:lstStyle>
            <a:lvl1pPr marL="228588" indent="-228588" algn="l" defTabSz="914353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latin typeface="Quicksand" pitchFamily="2" charset="0"/>
              </a:rPr>
              <a:t>Skills4EOSC aims at building a Coordination Network of Competence </a:t>
            </a:r>
            <a:r>
              <a:rPr lang="en-US" sz="2000" dirty="0" err="1">
                <a:latin typeface="Quicksand" pitchFamily="2" charset="0"/>
              </a:rPr>
              <a:t>Centres</a:t>
            </a:r>
            <a:r>
              <a:rPr lang="en-US" sz="2000" dirty="0">
                <a:latin typeface="Quicksand" pitchFamily="2" charset="0"/>
              </a:rPr>
              <a:t> for Open Science, FAIR and EOSC in Europe (</a:t>
            </a:r>
            <a:r>
              <a:rPr lang="en-US" sz="2000" dirty="0" err="1">
                <a:latin typeface="Quicksand" pitchFamily="2" charset="0"/>
              </a:rPr>
              <a:t>CCNet</a:t>
            </a:r>
            <a:r>
              <a:rPr lang="en-US" sz="2000" dirty="0">
                <a:latin typeface="Quicksand" pitchFamily="2" charset="0"/>
              </a:rPr>
              <a:t>). </a:t>
            </a:r>
            <a:endParaRPr sz="2000" dirty="0">
              <a:latin typeface="Quicksand" pitchFamily="2" charset="0"/>
            </a:endParaRPr>
          </a:p>
          <a:p>
            <a:pPr>
              <a:defRPr/>
            </a:pPr>
            <a:r>
              <a:rPr lang="en-US" sz="2000" dirty="0">
                <a:latin typeface="Quicksand" pitchFamily="2" charset="0"/>
              </a:rPr>
              <a:t>The Skills4EOSC </a:t>
            </a:r>
            <a:r>
              <a:rPr lang="en-US" sz="2000" dirty="0" err="1">
                <a:latin typeface="Quicksand" pitchFamily="2" charset="0"/>
              </a:rPr>
              <a:t>CCNet</a:t>
            </a:r>
            <a:r>
              <a:rPr lang="en-US" sz="2000" dirty="0">
                <a:latin typeface="Quicksand" pitchFamily="2" charset="0"/>
              </a:rPr>
              <a:t> will be based on a lightweight mechanism to align and coordinate the network nodes.</a:t>
            </a:r>
            <a:endParaRPr sz="2000" dirty="0">
              <a:latin typeface="Quicksand" pitchFamily="2" charset="0"/>
            </a:endParaRPr>
          </a:p>
          <a:p>
            <a:pPr>
              <a:defRPr/>
            </a:pPr>
            <a:r>
              <a:rPr lang="en-US" sz="2000" dirty="0">
                <a:latin typeface="Quicksand" pitchFamily="2" charset="0"/>
              </a:rPr>
              <a:t>The nodes are the Skills4EOSC Competence </a:t>
            </a:r>
            <a:r>
              <a:rPr lang="en-US" sz="2000" dirty="0" err="1">
                <a:latin typeface="Quicksand" pitchFamily="2" charset="0"/>
              </a:rPr>
              <a:t>Centres</a:t>
            </a:r>
            <a:r>
              <a:rPr lang="en-US" sz="2000" dirty="0">
                <a:latin typeface="Quicksand" pitchFamily="2" charset="0"/>
              </a:rPr>
              <a:t> (CCs).</a:t>
            </a:r>
            <a:endParaRPr sz="2000" dirty="0">
              <a:latin typeface="Quicksand" pitchFamily="2" charset="0"/>
            </a:endParaRPr>
          </a:p>
        </p:txBody>
      </p:sp>
      <p:pic>
        <p:nvPicPr>
          <p:cNvPr id="653746523" name="Elemento grafico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7956" y="1175920"/>
            <a:ext cx="6442524" cy="5044803"/>
          </a:xfrm>
          <a:prstGeom prst="rect">
            <a:avLst/>
          </a:prstGeom>
        </p:spPr>
      </p:pic>
      <p:pic>
        <p:nvPicPr>
          <p:cNvPr id="1149287184" name="Elemento grafico 11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34541" y="4717602"/>
            <a:ext cx="608121" cy="608121"/>
          </a:xfrm>
          <a:prstGeom prst="rect">
            <a:avLst/>
          </a:prstGeom>
        </p:spPr>
      </p:pic>
      <p:pic>
        <p:nvPicPr>
          <p:cNvPr id="2098804602" name="Elemento grafico 13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00005" y="2111612"/>
            <a:ext cx="608121" cy="644315"/>
          </a:xfrm>
          <a:prstGeom prst="rect">
            <a:avLst/>
          </a:prstGeom>
        </p:spPr>
      </p:pic>
      <p:grpSp>
        <p:nvGrpSpPr>
          <p:cNvPr id="1250509202" name="Gruppo 15"/>
          <p:cNvGrpSpPr/>
          <p:nvPr/>
        </p:nvGrpSpPr>
        <p:grpSpPr bwMode="auto">
          <a:xfrm>
            <a:off x="4621082" y="1582049"/>
            <a:ext cx="2694695" cy="919935"/>
            <a:chOff x="0" y="0"/>
            <a:chExt cx="2694695" cy="919935"/>
          </a:xfrm>
        </p:grpSpPr>
        <p:sp>
          <p:nvSpPr>
            <p:cNvPr id="1749030863" name="Rettangolo con angoli arrotondati 16"/>
            <p:cNvSpPr/>
            <p:nvPr/>
          </p:nvSpPr>
          <p:spPr bwMode="auto">
            <a:xfrm>
              <a:off x="0" y="33415"/>
              <a:ext cx="2659664" cy="864844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67739787" name="Immagine 1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5030" y="0"/>
              <a:ext cx="2659664" cy="747288"/>
            </a:xfrm>
            <a:prstGeom prst="rect">
              <a:avLst/>
            </a:prstGeom>
          </p:spPr>
        </p:pic>
        <p:sp>
          <p:nvSpPr>
            <p:cNvPr id="2082410721" name="CasellaDiTesto 18"/>
            <p:cNvSpPr txBox="1"/>
            <p:nvPr/>
          </p:nvSpPr>
          <p:spPr bwMode="auto">
            <a:xfrm>
              <a:off x="35030" y="584295"/>
              <a:ext cx="2596272" cy="335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it-IT" sz="1600" b="1">
                  <a:solidFill>
                    <a:schemeClr val="accent3"/>
                  </a:solidFill>
                  <a:ea typeface="Open Sans"/>
                  <a:cs typeface="Open Sans"/>
                </a:rPr>
                <a:t>Competence Center Network</a:t>
              </a:r>
              <a:endParaRPr/>
            </a:p>
          </p:txBody>
        </p:sp>
      </p:grpSp>
      <p:sp>
        <p:nvSpPr>
          <p:cNvPr id="376079192" name="Rettangolo con angoli arrotondati 19"/>
          <p:cNvSpPr/>
          <p:nvPr/>
        </p:nvSpPr>
        <p:spPr bwMode="auto">
          <a:xfrm>
            <a:off x="8454901" y="244666"/>
            <a:ext cx="2659664" cy="864844"/>
          </a:xfrm>
          <a:prstGeom prst="roundRect">
            <a:avLst>
              <a:gd name="adj" fmla="val 16667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434625422" name="Immagine 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89932" y="211251"/>
            <a:ext cx="2659664" cy="747288"/>
          </a:xfrm>
          <a:prstGeom prst="rect">
            <a:avLst/>
          </a:prstGeom>
        </p:spPr>
      </p:pic>
      <p:sp>
        <p:nvSpPr>
          <p:cNvPr id="2463433" name="CasellaDiTesto 21"/>
          <p:cNvSpPr txBox="1"/>
          <p:nvPr/>
        </p:nvSpPr>
        <p:spPr bwMode="auto">
          <a:xfrm>
            <a:off x="8489934" y="795546"/>
            <a:ext cx="2605898" cy="335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1600" b="1" spc="99">
                <a:solidFill>
                  <a:schemeClr val="accent4"/>
                </a:solidFill>
                <a:ea typeface="Open Sans"/>
                <a:cs typeface="Open Sans"/>
              </a:rPr>
              <a:t>Competence Center Node</a:t>
            </a:r>
          </a:p>
        </p:txBody>
      </p:sp>
      <p:cxnSp>
        <p:nvCxnSpPr>
          <p:cNvPr id="1668183907" name="Connettore diritto 22"/>
          <p:cNvCxnSpPr>
            <a:cxnSpLocks/>
          </p:cNvCxnSpPr>
          <p:nvPr/>
        </p:nvCxnSpPr>
        <p:spPr bwMode="auto">
          <a:xfrm>
            <a:off x="7321780" y="2112646"/>
            <a:ext cx="305363" cy="2123422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583670" name="Connettore diritto 23"/>
          <p:cNvCxnSpPr>
            <a:cxnSpLocks/>
          </p:cNvCxnSpPr>
          <p:nvPr/>
        </p:nvCxnSpPr>
        <p:spPr bwMode="auto">
          <a:xfrm>
            <a:off x="7321780" y="2112646"/>
            <a:ext cx="920872" cy="2220845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9971562" name="Connettore diritto 24"/>
          <p:cNvCxnSpPr>
            <a:cxnSpLocks/>
          </p:cNvCxnSpPr>
          <p:nvPr/>
        </p:nvCxnSpPr>
        <p:spPr bwMode="auto">
          <a:xfrm>
            <a:off x="7321780" y="2112646"/>
            <a:ext cx="1981560" cy="828676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7038704" name="Connettore diritto 25"/>
          <p:cNvCxnSpPr>
            <a:cxnSpLocks/>
          </p:cNvCxnSpPr>
          <p:nvPr/>
        </p:nvCxnSpPr>
        <p:spPr bwMode="auto">
          <a:xfrm>
            <a:off x="7404014" y="2142633"/>
            <a:ext cx="1019011" cy="1967171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1937722" name="Connettore diritto 26"/>
          <p:cNvCxnSpPr>
            <a:cxnSpLocks/>
          </p:cNvCxnSpPr>
          <p:nvPr/>
        </p:nvCxnSpPr>
        <p:spPr bwMode="auto">
          <a:xfrm>
            <a:off x="7321780" y="2112646"/>
            <a:ext cx="202421" cy="3833685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5873678" name="Connettore diritto 27"/>
          <p:cNvCxnSpPr>
            <a:cxnSpLocks/>
          </p:cNvCxnSpPr>
          <p:nvPr/>
        </p:nvCxnSpPr>
        <p:spPr bwMode="auto">
          <a:xfrm>
            <a:off x="7327107" y="2165904"/>
            <a:ext cx="642847" cy="2938201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761206" name="Connettore diritto 28"/>
          <p:cNvCxnSpPr>
            <a:cxnSpLocks/>
          </p:cNvCxnSpPr>
          <p:nvPr/>
        </p:nvCxnSpPr>
        <p:spPr bwMode="auto">
          <a:xfrm>
            <a:off x="7321780" y="2112646"/>
            <a:ext cx="1472212" cy="701395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3982645" name="Connettore diritto 29"/>
          <p:cNvCxnSpPr>
            <a:cxnSpLocks/>
          </p:cNvCxnSpPr>
          <p:nvPr/>
        </p:nvCxnSpPr>
        <p:spPr bwMode="auto">
          <a:xfrm>
            <a:off x="7320209" y="2096527"/>
            <a:ext cx="1649982" cy="2228271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2168450" name="Connettore diritto 32"/>
          <p:cNvCxnSpPr>
            <a:cxnSpLocks/>
          </p:cNvCxnSpPr>
          <p:nvPr/>
        </p:nvCxnSpPr>
        <p:spPr bwMode="auto">
          <a:xfrm>
            <a:off x="7354530" y="2180932"/>
            <a:ext cx="3049537" cy="574996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63759" name="Connettore diritto 33"/>
          <p:cNvCxnSpPr>
            <a:cxnSpLocks/>
          </p:cNvCxnSpPr>
          <p:nvPr/>
        </p:nvCxnSpPr>
        <p:spPr bwMode="auto">
          <a:xfrm>
            <a:off x="7328408" y="2144302"/>
            <a:ext cx="2416799" cy="2147502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8441225" name="Connettore diritto 34"/>
          <p:cNvCxnSpPr>
            <a:cxnSpLocks/>
          </p:cNvCxnSpPr>
          <p:nvPr/>
        </p:nvCxnSpPr>
        <p:spPr bwMode="auto">
          <a:xfrm>
            <a:off x="7354530" y="2102673"/>
            <a:ext cx="1673488" cy="3311724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680854" name="Connettore diritto 35"/>
          <p:cNvCxnSpPr>
            <a:cxnSpLocks/>
          </p:cNvCxnSpPr>
          <p:nvPr/>
        </p:nvCxnSpPr>
        <p:spPr bwMode="auto">
          <a:xfrm>
            <a:off x="7328408" y="2122551"/>
            <a:ext cx="2093509" cy="2601652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2739850" name="Connettore diritto 36"/>
          <p:cNvCxnSpPr>
            <a:cxnSpLocks/>
          </p:cNvCxnSpPr>
          <p:nvPr/>
        </p:nvCxnSpPr>
        <p:spPr bwMode="auto">
          <a:xfrm>
            <a:off x="7321780" y="2112646"/>
            <a:ext cx="2588575" cy="3083347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0570733" name="Connettore diritto 37"/>
          <p:cNvCxnSpPr>
            <a:cxnSpLocks/>
          </p:cNvCxnSpPr>
          <p:nvPr/>
        </p:nvCxnSpPr>
        <p:spPr bwMode="auto">
          <a:xfrm>
            <a:off x="7321780" y="2112646"/>
            <a:ext cx="3116821" cy="3213076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4359999" name="Connettore diritto 38"/>
          <p:cNvCxnSpPr>
            <a:cxnSpLocks/>
          </p:cNvCxnSpPr>
          <p:nvPr/>
        </p:nvCxnSpPr>
        <p:spPr bwMode="auto">
          <a:xfrm>
            <a:off x="7321780" y="2112645"/>
            <a:ext cx="3557626" cy="3021730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4703473" name="Elemento grafico 39" descr="Pennarello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0933643">
            <a:off x="8410442" y="2910612"/>
            <a:ext cx="608121" cy="608121"/>
          </a:xfrm>
          <a:prstGeom prst="rect">
            <a:avLst/>
          </a:prstGeom>
        </p:spPr>
      </p:pic>
      <p:pic>
        <p:nvPicPr>
          <p:cNvPr id="1643255160" name="Elemento grafico 40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18964" y="3501684"/>
            <a:ext cx="608121" cy="608121"/>
          </a:xfrm>
          <a:prstGeom prst="rect">
            <a:avLst/>
          </a:prstGeom>
        </p:spPr>
      </p:pic>
      <p:pic>
        <p:nvPicPr>
          <p:cNvPr id="671192585" name="Elemento grafico 41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38590" y="3725370"/>
            <a:ext cx="608121" cy="608121"/>
          </a:xfrm>
          <a:prstGeom prst="rect">
            <a:avLst/>
          </a:prstGeom>
        </p:spPr>
      </p:pic>
      <p:pic>
        <p:nvPicPr>
          <p:cNvPr id="1190642114" name="Elemento grafico 42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23081" y="3627946"/>
            <a:ext cx="608121" cy="608121"/>
          </a:xfrm>
          <a:prstGeom prst="rect">
            <a:avLst/>
          </a:prstGeom>
        </p:spPr>
      </p:pic>
      <p:pic>
        <p:nvPicPr>
          <p:cNvPr id="1653575692" name="Elemento grafico 43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99244" y="5272396"/>
            <a:ext cx="608121" cy="608121"/>
          </a:xfrm>
          <a:prstGeom prst="rect">
            <a:avLst/>
          </a:prstGeom>
        </p:spPr>
      </p:pic>
      <p:pic>
        <p:nvPicPr>
          <p:cNvPr id="1535929406" name="Elemento grafico 44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57862" y="4487303"/>
            <a:ext cx="608121" cy="608121"/>
          </a:xfrm>
          <a:prstGeom prst="rect">
            <a:avLst/>
          </a:prstGeom>
        </p:spPr>
      </p:pic>
      <p:pic>
        <p:nvPicPr>
          <p:cNvPr id="1027122873" name="Elemento grafico 45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23957" y="4806276"/>
            <a:ext cx="608121" cy="608121"/>
          </a:xfrm>
          <a:prstGeom prst="rect">
            <a:avLst/>
          </a:prstGeom>
        </p:spPr>
      </p:pic>
      <p:pic>
        <p:nvPicPr>
          <p:cNvPr id="1786616077" name="Elemento grafico 47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606294" y="4587872"/>
            <a:ext cx="608121" cy="608121"/>
          </a:xfrm>
          <a:prstGeom prst="rect">
            <a:avLst/>
          </a:prstGeom>
        </p:spPr>
      </p:pic>
      <p:pic>
        <p:nvPicPr>
          <p:cNvPr id="2141053417" name="Elemento grafico 48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840784" y="5479742"/>
            <a:ext cx="608121" cy="608121"/>
          </a:xfrm>
          <a:prstGeom prst="rect">
            <a:avLst/>
          </a:prstGeom>
        </p:spPr>
      </p:pic>
      <p:pic>
        <p:nvPicPr>
          <p:cNvPr id="516800850" name="Elemento grafico 49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89932" y="2205920"/>
            <a:ext cx="608121" cy="608121"/>
          </a:xfrm>
          <a:prstGeom prst="rect">
            <a:avLst/>
          </a:prstGeom>
        </p:spPr>
      </p:pic>
      <p:pic>
        <p:nvPicPr>
          <p:cNvPr id="1772074830" name="Elemento grafico 50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43638" y="4871620"/>
            <a:ext cx="608121" cy="608121"/>
          </a:xfrm>
          <a:prstGeom prst="rect">
            <a:avLst/>
          </a:prstGeom>
        </p:spPr>
      </p:pic>
      <p:cxnSp>
        <p:nvCxnSpPr>
          <p:cNvPr id="224237686" name="Connettore diritto 51"/>
          <p:cNvCxnSpPr>
            <a:cxnSpLocks/>
          </p:cNvCxnSpPr>
          <p:nvPr/>
        </p:nvCxnSpPr>
        <p:spPr bwMode="auto">
          <a:xfrm>
            <a:off x="7321780" y="2112646"/>
            <a:ext cx="2725918" cy="3367095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817907" name="Connettore diritto 68"/>
          <p:cNvCxnSpPr>
            <a:cxnSpLocks/>
          </p:cNvCxnSpPr>
          <p:nvPr/>
        </p:nvCxnSpPr>
        <p:spPr bwMode="auto">
          <a:xfrm>
            <a:off x="7321780" y="2112646"/>
            <a:ext cx="1451289" cy="1400393"/>
          </a:xfrm>
          <a:prstGeom prst="line">
            <a:avLst/>
          </a:prstGeom>
          <a:ln w="19050">
            <a:solidFill>
              <a:srgbClr val="95C11F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1716337" name="Elemento grafico 46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479667">
            <a:off x="8708419" y="3719632"/>
            <a:ext cx="608121" cy="608121"/>
          </a:xfrm>
          <a:prstGeom prst="rect">
            <a:avLst/>
          </a:prstGeom>
        </p:spPr>
      </p:pic>
      <p:pic>
        <p:nvPicPr>
          <p:cNvPr id="1517622465" name="Elemento grafico 9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17858" y="4116081"/>
            <a:ext cx="608121" cy="608121"/>
          </a:xfrm>
          <a:prstGeom prst="rect">
            <a:avLst/>
          </a:prstGeom>
        </p:spPr>
      </p:pic>
      <p:pic>
        <p:nvPicPr>
          <p:cNvPr id="351552355" name="Elemento grafico 10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41147" y="3683683"/>
            <a:ext cx="608121" cy="608121"/>
          </a:xfrm>
          <a:prstGeom prst="rect">
            <a:avLst/>
          </a:prstGeom>
        </p:spPr>
      </p:pic>
      <p:pic>
        <p:nvPicPr>
          <p:cNvPr id="1416796173" name="Elemento grafico 12" descr="Pennarell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99280" y="2333201"/>
            <a:ext cx="608121" cy="608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7E4ED-5FBC-409C-A33A-33184F00B822}"/>
              </a:ext>
            </a:extLst>
          </p:cNvPr>
          <p:cNvSpPr txBox="1"/>
          <p:nvPr/>
        </p:nvSpPr>
        <p:spPr>
          <a:xfrm>
            <a:off x="2414039" y="6189753"/>
            <a:ext cx="10315574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3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800" b="0" i="0" dirty="0">
                <a:effectLst/>
                <a:latin typeface="Quicksand" pitchFamily="2" charset="0"/>
              </a:rPr>
              <a:t>Lazzeri, Emma. (2023, May 3). </a:t>
            </a:r>
            <a:r>
              <a:rPr lang="en-US" sz="800" b="0" i="1" dirty="0">
                <a:effectLst/>
                <a:latin typeface="Quicksand" pitchFamily="2" charset="0"/>
              </a:rPr>
              <a:t>Skills4EOSC: Skills for the European Open Science Commons</a:t>
            </a:r>
            <a:r>
              <a:rPr lang="en-US" sz="800" b="0" i="0" dirty="0">
                <a:effectLst/>
                <a:latin typeface="Quicksand" pitchFamily="2" charset="0"/>
              </a:rPr>
              <a:t>. EOSC-A Taskforce on Upskilling Countries to Engage in the EOSC. Zenodo. </a:t>
            </a:r>
            <a:r>
              <a:rPr lang="en-US" sz="800" b="0" i="0" dirty="0">
                <a:effectLst/>
                <a:latin typeface="Quicksand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https://doi.org/10.5281/zenodo.7890392</a:t>
            </a:r>
            <a:r>
              <a:rPr lang="en-US" sz="800" dirty="0">
                <a:latin typeface="Quicksand" pitchFamily="2" charset="0"/>
              </a:rPr>
              <a:t> </a:t>
            </a:r>
            <a:endParaRPr lang="it-IT" sz="800" dirty="0">
              <a:latin typeface="Quicksand" pitchFamily="2" charset="0"/>
              <a:ea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9E5D2-47E0-8F2A-87F3-A022BA9DA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6526" y="6420748"/>
            <a:ext cx="5535648" cy="3657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00874571" name="Immagine 140087457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98684" y="4902825"/>
            <a:ext cx="1017724" cy="1160208"/>
          </a:xfrm>
          <a:prstGeom prst="rect">
            <a:avLst/>
          </a:prstGeom>
        </p:spPr>
      </p:pic>
      <p:sp>
        <p:nvSpPr>
          <p:cNvPr id="110603512" name="Titolo 4"/>
          <p:cNvSpPr>
            <a:spLocks noGrp="1"/>
          </p:cNvSpPr>
          <p:nvPr>
            <p:ph type="title"/>
          </p:nvPr>
        </p:nvSpPr>
        <p:spPr bwMode="auto">
          <a:xfrm>
            <a:off x="838198" y="365128"/>
            <a:ext cx="10515600" cy="132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600" dirty="0">
                <a:solidFill>
                  <a:srgbClr val="0070C0"/>
                </a:solidFill>
                <a:latin typeface="Century Gothic"/>
              </a:rPr>
              <a:t>Skills4EOSC Competence Centre</a:t>
            </a:r>
            <a:endParaRPr lang="it-IT" sz="3600" b="1" dirty="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20647583" name="Segnaposto testo 6"/>
          <p:cNvSpPr>
            <a:spLocks noGrp="1"/>
          </p:cNvSpPr>
          <p:nvPr>
            <p:ph idx="1"/>
          </p:nvPr>
        </p:nvSpPr>
        <p:spPr bwMode="auto">
          <a:xfrm>
            <a:off x="838197" y="1825624"/>
            <a:ext cx="10515597" cy="222758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dirty="0"/>
              <a:t>Skills4EOSC CC represent </a:t>
            </a:r>
            <a:r>
              <a:rPr lang="en-US" sz="2400" b="1" dirty="0"/>
              <a:t>a single point of reference </a:t>
            </a:r>
            <a:r>
              <a:rPr lang="en-US" sz="2400" dirty="0"/>
              <a:t>in a specific Country/Region/Theme to find key </a:t>
            </a:r>
            <a:r>
              <a:rPr lang="en-US" sz="2400" b="1" dirty="0"/>
              <a:t>competencies</a:t>
            </a:r>
            <a:r>
              <a:rPr lang="en-US" sz="2400" dirty="0"/>
              <a:t> to enable the practice of </a:t>
            </a:r>
            <a:r>
              <a:rPr lang="en-US" sz="2400" b="1" dirty="0"/>
              <a:t>Open Science </a:t>
            </a:r>
            <a:r>
              <a:rPr lang="en-US" sz="2400" dirty="0"/>
              <a:t>with adequate knowledge of standards, applications and tools and best practices for delivering, managing, re-using, sharing and </a:t>
            </a:r>
            <a:r>
              <a:rPr lang="en-US" sz="2400" dirty="0" err="1"/>
              <a:t>analysing</a:t>
            </a:r>
            <a:r>
              <a:rPr lang="en-US" sz="2400" dirty="0"/>
              <a:t> </a:t>
            </a:r>
            <a:r>
              <a:rPr lang="en-US" sz="2400" b="1" dirty="0"/>
              <a:t>FAIR</a:t>
            </a:r>
            <a:r>
              <a:rPr lang="en-US" sz="2400" dirty="0"/>
              <a:t> data, as well as other digital research objects.</a:t>
            </a:r>
            <a:endParaRPr dirty="0"/>
          </a:p>
        </p:txBody>
      </p:sp>
      <p:pic>
        <p:nvPicPr>
          <p:cNvPr id="1188107735" name="Elemento grafico 7" descr="Lampadina e ingranaggio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3805" y="4902826"/>
            <a:ext cx="914400" cy="914400"/>
          </a:xfrm>
          <a:prstGeom prst="rect">
            <a:avLst/>
          </a:prstGeom>
        </p:spPr>
      </p:pic>
      <p:pic>
        <p:nvPicPr>
          <p:cNvPr id="32917130" name="Elemento grafico 8" descr="Strumenti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13552" y="4902826"/>
            <a:ext cx="914400" cy="914400"/>
          </a:xfrm>
          <a:prstGeom prst="rect">
            <a:avLst/>
          </a:prstGeom>
        </p:spPr>
      </p:pic>
      <p:pic>
        <p:nvPicPr>
          <p:cNvPr id="1467895779" name="Elemento grafico 13" descr="Libri su uno scaffal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26074" y="4902826"/>
            <a:ext cx="914400" cy="914400"/>
          </a:xfrm>
          <a:prstGeom prst="rect">
            <a:avLst/>
          </a:prstGeom>
        </p:spPr>
      </p:pic>
      <p:sp>
        <p:nvSpPr>
          <p:cNvPr id="1593819413" name="Titolo 1"/>
          <p:cNvSpPr txBox="1"/>
          <p:nvPr/>
        </p:nvSpPr>
        <p:spPr bwMode="auto">
          <a:xfrm>
            <a:off x="208012" y="4246518"/>
            <a:ext cx="1945985" cy="52272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000" b="1">
                <a:solidFill>
                  <a:srgbClr val="0070C0"/>
                </a:solidFill>
                <a:latin typeface="Century Gothic"/>
              </a:rPr>
              <a:t>Competences</a:t>
            </a:r>
            <a:endParaRPr lang="it-IT" sz="1800" b="1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1646349813" name="Titolo 1"/>
          <p:cNvSpPr txBox="1"/>
          <p:nvPr/>
        </p:nvSpPr>
        <p:spPr bwMode="auto">
          <a:xfrm>
            <a:off x="2772776" y="4246518"/>
            <a:ext cx="1945985" cy="522720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000" b="1">
                <a:solidFill>
                  <a:srgbClr val="0070C0"/>
                </a:solidFill>
                <a:latin typeface="Century Gothic"/>
              </a:rPr>
              <a:t>People and Institutions</a:t>
            </a:r>
            <a:endParaRPr lang="it-IT" sz="1800" b="1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791903198" name="Titolo 1"/>
          <p:cNvSpPr txBox="1"/>
          <p:nvPr/>
        </p:nvSpPr>
        <p:spPr bwMode="auto">
          <a:xfrm>
            <a:off x="5234555" y="4246518"/>
            <a:ext cx="1945985" cy="52272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000" b="1">
                <a:solidFill>
                  <a:srgbClr val="0070C0"/>
                </a:solidFill>
                <a:latin typeface="Century Gothic"/>
              </a:rPr>
              <a:t>Services</a:t>
            </a:r>
            <a:endParaRPr lang="it-IT" sz="1800" b="1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1199538207" name="Titolo 1"/>
          <p:cNvSpPr txBox="1"/>
          <p:nvPr/>
        </p:nvSpPr>
        <p:spPr bwMode="auto">
          <a:xfrm>
            <a:off x="7799319" y="4246518"/>
            <a:ext cx="1945985" cy="52272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000" b="1">
                <a:solidFill>
                  <a:srgbClr val="0070C0"/>
                </a:solidFill>
                <a:latin typeface="Century Gothic"/>
              </a:rPr>
              <a:t>Resources</a:t>
            </a:r>
            <a:endParaRPr lang="it-IT" sz="1800" b="1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1535054282" name="Titolo 1"/>
          <p:cNvSpPr txBox="1"/>
          <p:nvPr/>
        </p:nvSpPr>
        <p:spPr bwMode="auto">
          <a:xfrm>
            <a:off x="10095144" y="4246518"/>
            <a:ext cx="1945985" cy="522720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000" b="1">
                <a:solidFill>
                  <a:srgbClr val="0070C0"/>
                </a:solidFill>
                <a:latin typeface="Century Gothic"/>
              </a:rPr>
              <a:t>Operational Tools</a:t>
            </a:r>
            <a:endParaRPr lang="it-IT" sz="1800" b="1">
              <a:solidFill>
                <a:srgbClr val="0070C0"/>
              </a:solidFill>
              <a:latin typeface="Century Gothic"/>
            </a:endParaRPr>
          </a:p>
        </p:txBody>
      </p:sp>
      <p:grpSp>
        <p:nvGrpSpPr>
          <p:cNvPr id="1862390004" name="Gruppo 1"/>
          <p:cNvGrpSpPr/>
          <p:nvPr/>
        </p:nvGrpSpPr>
        <p:grpSpPr bwMode="auto">
          <a:xfrm>
            <a:off x="3111283" y="4843103"/>
            <a:ext cx="1254234" cy="1033846"/>
            <a:chOff x="3195588" y="5058064"/>
            <a:chExt cx="1254234" cy="1033846"/>
          </a:xfrm>
        </p:grpSpPr>
        <p:pic>
          <p:nvPicPr>
            <p:cNvPr id="1558422948" name="Elemento grafico 12" descr="Utente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3195588" y="5177511"/>
              <a:ext cx="914400" cy="914400"/>
            </a:xfrm>
            <a:prstGeom prst="rect">
              <a:avLst/>
            </a:prstGeom>
          </p:spPr>
        </p:pic>
        <p:pic>
          <p:nvPicPr>
            <p:cNvPr id="1387008695" name="Elemento grafico 19" descr="Tribunale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3864614" y="5058064"/>
              <a:ext cx="585208" cy="58520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3A2B6E-58E9-C290-9B49-86AF17D2D834}"/>
              </a:ext>
            </a:extLst>
          </p:cNvPr>
          <p:cNvSpPr txBox="1"/>
          <p:nvPr/>
        </p:nvSpPr>
        <p:spPr bwMode="auto">
          <a:xfrm>
            <a:off x="2414039" y="6189753"/>
            <a:ext cx="10315574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3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800" b="0" i="0" dirty="0">
                <a:effectLst/>
                <a:latin typeface="Quicksand" pitchFamily="2" charset="0"/>
              </a:rPr>
              <a:t>Lazzeri, Emma. (2023, May 3). </a:t>
            </a:r>
            <a:r>
              <a:rPr lang="en-US" sz="800" b="0" i="1" dirty="0">
                <a:effectLst/>
                <a:latin typeface="Quicksand" pitchFamily="2" charset="0"/>
              </a:rPr>
              <a:t>Skills4EOSC: Skills for the European Open Science Commons</a:t>
            </a:r>
            <a:r>
              <a:rPr lang="en-US" sz="800" b="0" i="0" dirty="0">
                <a:effectLst/>
                <a:latin typeface="Quicksand" pitchFamily="2" charset="0"/>
              </a:rPr>
              <a:t>. EOSC-A Taskforce on Upskilling Countries to Engage in the EOSC. Zenodo. </a:t>
            </a:r>
            <a:r>
              <a:rPr lang="en-US" sz="800" b="0" i="0" dirty="0">
                <a:effectLst/>
                <a:latin typeface="Quicksand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https://doi.org/10.5281/zenodo.7890392</a:t>
            </a:r>
            <a:r>
              <a:rPr lang="en-US" sz="800" dirty="0">
                <a:latin typeface="Quicksand" pitchFamily="2" charset="0"/>
              </a:rPr>
              <a:t> </a:t>
            </a:r>
            <a:endParaRPr lang="it-IT" sz="800" dirty="0">
              <a:latin typeface="Quicksand" pitchFamily="2" charset="0"/>
              <a:ea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23A82-25B7-1806-5971-3018C8F6B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556526" y="6420748"/>
            <a:ext cx="5535648" cy="3657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73817945" name="Immagine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87284" y="3112961"/>
            <a:ext cx="3792295" cy="3084556"/>
          </a:xfrm>
          <a:prstGeom prst="rect">
            <a:avLst/>
          </a:prstGeom>
        </p:spPr>
      </p:pic>
      <p:sp>
        <p:nvSpPr>
          <p:cNvPr id="376374953" name="Titolo 4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600" dirty="0">
                <a:solidFill>
                  <a:srgbClr val="0070C0"/>
                </a:solidFill>
                <a:latin typeface="Century Gothic"/>
              </a:rPr>
              <a:t>What do Competence Centres do?</a:t>
            </a:r>
            <a:endParaRPr lang="it-IT" sz="3600" b="1" dirty="0">
              <a:solidFill>
                <a:srgbClr val="0070C0"/>
              </a:solidFill>
              <a:latin typeface="Century Gothic"/>
            </a:endParaRPr>
          </a:p>
        </p:txBody>
      </p:sp>
      <p:pic>
        <p:nvPicPr>
          <p:cNvPr id="1347100530" name="Immagin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30770" y="660479"/>
            <a:ext cx="6563995" cy="2452482"/>
          </a:xfrm>
          <a:prstGeom prst="rect">
            <a:avLst/>
          </a:prstGeom>
        </p:spPr>
      </p:pic>
      <p:sp>
        <p:nvSpPr>
          <p:cNvPr id="1959124798" name="Segnaposto testo 6"/>
          <p:cNvSpPr>
            <a:spLocks noGrp="1"/>
          </p:cNvSpPr>
          <p:nvPr/>
        </p:nvSpPr>
        <p:spPr bwMode="auto">
          <a:xfrm>
            <a:off x="839787" y="2516171"/>
            <a:ext cx="4424212" cy="3352815"/>
          </a:xfrm>
        </p:spPr>
        <p:txBody>
          <a:bodyPr vert="horz" lIns="91440" tIns="45720" rIns="91440" bIns="45720" rtlCol="0">
            <a:normAutofit lnSpcReduction="10000"/>
          </a:bodyPr>
          <a:lstStyle>
            <a:lvl1pPr marL="228588" indent="-228588" algn="l" defTabSz="914353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00" b="1" dirty="0">
                <a:latin typeface="Quicksand" pitchFamily="2" charset="0"/>
              </a:rPr>
              <a:t>Skills4EOSC CC </a:t>
            </a:r>
            <a:r>
              <a:rPr lang="en-US" sz="2200" dirty="0">
                <a:latin typeface="Quicksand" pitchFamily="2" charset="0"/>
              </a:rPr>
              <a:t>are dedicated to knowledge organization and transfer in the Open Science, FAIR research output management and EOSC context. </a:t>
            </a:r>
            <a:endParaRPr dirty="0">
              <a:latin typeface="Quicksand" pitchFamily="2" charset="0"/>
            </a:endParaRPr>
          </a:p>
          <a:p>
            <a:pPr marL="0" indent="0">
              <a:buNone/>
              <a:defRPr/>
            </a:pPr>
            <a:r>
              <a:rPr lang="en-US" sz="2200" dirty="0">
                <a:latin typeface="Quicksand" pitchFamily="2" charset="0"/>
              </a:rPr>
              <a:t>They are associated with excellence, advice, training and knowledge transfer, and a collaborative approach of different institutions or departments.</a:t>
            </a:r>
            <a:endParaRPr dirty="0">
              <a:latin typeface="Quicksan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A38B4-C4D1-54AB-3927-1681ED089D67}"/>
              </a:ext>
            </a:extLst>
          </p:cNvPr>
          <p:cNvSpPr txBox="1"/>
          <p:nvPr/>
        </p:nvSpPr>
        <p:spPr bwMode="auto">
          <a:xfrm>
            <a:off x="2414039" y="6189753"/>
            <a:ext cx="10315574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3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800" b="0" i="0" dirty="0">
                <a:effectLst/>
                <a:latin typeface="Quicksand" pitchFamily="2" charset="0"/>
              </a:rPr>
              <a:t>Lazzeri, Emma. (2023, May 3). </a:t>
            </a:r>
            <a:r>
              <a:rPr lang="en-US" sz="800" b="0" i="1" dirty="0">
                <a:effectLst/>
                <a:latin typeface="Quicksand" pitchFamily="2" charset="0"/>
              </a:rPr>
              <a:t>Skills4EOSC: Skills for the European Open Science Commons</a:t>
            </a:r>
            <a:r>
              <a:rPr lang="en-US" sz="800" b="0" i="0" dirty="0">
                <a:effectLst/>
                <a:latin typeface="Quicksand" pitchFamily="2" charset="0"/>
              </a:rPr>
              <a:t>. EOSC-A Taskforce on Upskilling Countries to Engage in the EOSC. Zenodo. </a:t>
            </a:r>
            <a:r>
              <a:rPr lang="en-US" sz="800" b="0" i="0" dirty="0">
                <a:effectLst/>
                <a:latin typeface="Quicksand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https://doi.org/10.5281/zenodo.7890392</a:t>
            </a:r>
            <a:r>
              <a:rPr lang="en-US" sz="800" dirty="0">
                <a:latin typeface="Quicksand" pitchFamily="2" charset="0"/>
              </a:rPr>
              <a:t> </a:t>
            </a:r>
            <a:endParaRPr lang="it-IT" sz="800" dirty="0">
              <a:latin typeface="Quicksand" pitchFamily="2" charset="0"/>
              <a:ea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C75D7-EC8E-3A4D-973E-E9003FC3B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556526" y="6420748"/>
            <a:ext cx="5535648" cy="3657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5427427" name="Titolo 1"/>
          <p:cNvSpPr>
            <a:spLocks noGrp="1"/>
          </p:cNvSpPr>
          <p:nvPr>
            <p:ph type="title"/>
          </p:nvPr>
        </p:nvSpPr>
        <p:spPr bwMode="auto">
          <a:xfrm>
            <a:off x="838198" y="365128"/>
            <a:ext cx="10515600" cy="132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Minimum Viable Skillset - MVS</a:t>
            </a:r>
            <a:endParaRPr/>
          </a:p>
        </p:txBody>
      </p:sp>
      <p:sp>
        <p:nvSpPr>
          <p:cNvPr id="1436469353" name="Segnaposto contenuto 2"/>
          <p:cNvSpPr>
            <a:spLocks noGrp="1"/>
          </p:cNvSpPr>
          <p:nvPr>
            <p:ph idx="1"/>
          </p:nvPr>
        </p:nvSpPr>
        <p:spPr bwMode="auto">
          <a:xfrm>
            <a:off x="348076" y="1608463"/>
            <a:ext cx="8567324" cy="40652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25000" lnSpcReduction="20000"/>
          </a:bodyPr>
          <a:lstStyle/>
          <a:p>
            <a:pPr>
              <a:defRPr/>
            </a:pPr>
            <a:endParaRPr dirty="0"/>
          </a:p>
          <a:p>
            <a:pPr lvl="1" algn="l">
              <a:lnSpc>
                <a:spcPct val="90000"/>
              </a:lnSpc>
              <a:spcAft>
                <a:spcPts val="1694"/>
              </a:spcAft>
              <a:buClr>
                <a:srgbClr val="79B418"/>
              </a:buClr>
              <a:defRPr/>
            </a:pPr>
            <a:r>
              <a:rPr lang="it-IT" sz="11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The MVS draw on established competences frameworks and resources defining the Open Science (OS) </a:t>
            </a:r>
            <a:r>
              <a:rPr lang="it-IT" sz="11000" b="1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mission</a:t>
            </a:r>
            <a:r>
              <a:rPr lang="it-IT" sz="11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, </a:t>
            </a:r>
            <a:r>
              <a:rPr lang="it-IT" sz="11000" b="1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activities</a:t>
            </a:r>
            <a:r>
              <a:rPr lang="it-IT" sz="11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, or </a:t>
            </a:r>
            <a:r>
              <a:rPr lang="it-IT" sz="11000" b="1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outcomes </a:t>
            </a:r>
            <a:r>
              <a:rPr lang="it-IT" sz="11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expected of </a:t>
            </a:r>
            <a:r>
              <a:rPr lang="it-IT" sz="1100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relevant roles</a:t>
            </a:r>
            <a:endParaRPr lang="it-IT" sz="11000" b="0" i="0" u="none" strike="noStrike" cap="none" spc="0" dirty="0">
              <a:solidFill>
                <a:schemeClr val="tx1"/>
              </a:solidFill>
              <a:latin typeface="Quicksand" pitchFamily="2" charset="0"/>
              <a:ea typeface="Arial"/>
              <a:cs typeface="Calibri"/>
            </a:endParaRPr>
          </a:p>
          <a:p>
            <a:pPr lvl="1" algn="l">
              <a:lnSpc>
                <a:spcPct val="90000"/>
              </a:lnSpc>
              <a:spcAft>
                <a:spcPts val="1694"/>
              </a:spcAft>
              <a:buClr>
                <a:srgbClr val="79B418"/>
              </a:buClr>
              <a:defRPr/>
            </a:pPr>
            <a:r>
              <a:rPr lang="it-IT" sz="11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MVS profile </a:t>
            </a:r>
            <a:r>
              <a:rPr lang="it-IT" sz="11000" b="1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each role </a:t>
            </a:r>
            <a:r>
              <a:rPr lang="it-IT" sz="11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as an aid to developing new curricula, career paths and courses  </a:t>
            </a:r>
            <a:endParaRPr sz="2200" dirty="0">
              <a:latin typeface="Quicksand" pitchFamily="2" charset="0"/>
            </a:endParaRPr>
          </a:p>
          <a:p>
            <a:pPr lvl="1" algn="l">
              <a:lnSpc>
                <a:spcPct val="90000"/>
              </a:lnSpc>
              <a:spcAft>
                <a:spcPts val="1694"/>
              </a:spcAft>
              <a:buClr>
                <a:srgbClr val="79B418"/>
              </a:buClr>
              <a:defRPr/>
            </a:pPr>
            <a:r>
              <a:rPr lang="it-IT" sz="11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A simple MVS format is proposed to articulate</a:t>
            </a:r>
            <a:r>
              <a:rPr lang="it-IT" sz="11000" b="1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 key skills and competences </a:t>
            </a:r>
            <a:r>
              <a:rPr lang="it-IT" sz="11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that enable researchers, professionals, and stakeholders to fulfil the OS </a:t>
            </a:r>
            <a:r>
              <a:rPr lang="it-IT" sz="12000" b="0" i="0" u="none" strike="noStrike" cap="none" spc="0" dirty="0">
                <a:solidFill>
                  <a:schemeClr val="tx1"/>
                </a:solidFill>
                <a:latin typeface="Quicksand" pitchFamily="2" charset="0"/>
                <a:ea typeface="Arial"/>
                <a:cs typeface="Calibri"/>
              </a:rPr>
              <a:t>expectations of the EOSC</a:t>
            </a:r>
            <a:endParaRPr lang="it-IT" sz="12000" b="0" i="0" u="none" strike="noStrike" cap="none" spc="0" dirty="0">
              <a:solidFill>
                <a:schemeClr val="tx1"/>
              </a:solidFill>
              <a:latin typeface="Quicksand" pitchFamily="2" charset="0"/>
              <a:cs typeface="Calibri"/>
            </a:endParaRPr>
          </a:p>
        </p:txBody>
      </p:sp>
      <p:pic>
        <p:nvPicPr>
          <p:cNvPr id="1539781386" name="Immagine 5"/>
          <p:cNvPicPr>
            <a:picLocks noChangeAspect="1"/>
          </p:cNvPicPr>
          <p:nvPr/>
        </p:nvPicPr>
        <p:blipFill>
          <a:blip r:embed="rId2"/>
          <a:srcRect l="25088" t="48343" r="64473" b="34815"/>
          <a:stretch/>
        </p:blipFill>
        <p:spPr bwMode="auto">
          <a:xfrm>
            <a:off x="9335088" y="2531069"/>
            <a:ext cx="2446123" cy="2220012"/>
          </a:xfrm>
          <a:prstGeom prst="roundRect">
            <a:avLst>
              <a:gd name="adj" fmla="val 30556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E808A-DA7F-C737-6F09-5DE56126B7A4}"/>
              </a:ext>
            </a:extLst>
          </p:cNvPr>
          <p:cNvSpPr txBox="1"/>
          <p:nvPr/>
        </p:nvSpPr>
        <p:spPr bwMode="auto">
          <a:xfrm>
            <a:off x="2414039" y="6189753"/>
            <a:ext cx="10315574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3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800" b="0" i="0" dirty="0">
                <a:effectLst/>
                <a:latin typeface="Quicksand" pitchFamily="2" charset="0"/>
              </a:rPr>
              <a:t>Lazzeri, Emma. (2023, May 3). </a:t>
            </a:r>
            <a:r>
              <a:rPr lang="en-US" sz="800" b="0" i="1" dirty="0">
                <a:effectLst/>
                <a:latin typeface="Quicksand" pitchFamily="2" charset="0"/>
              </a:rPr>
              <a:t>Skills4EOSC: Skills for the European Open Science Commons</a:t>
            </a:r>
            <a:r>
              <a:rPr lang="en-US" sz="800" b="0" i="0" dirty="0">
                <a:effectLst/>
                <a:latin typeface="Quicksand" pitchFamily="2" charset="0"/>
              </a:rPr>
              <a:t>. EOSC-A Taskforce on Upskilling Countries to Engage in the EOSC. Zenodo. </a:t>
            </a:r>
            <a:r>
              <a:rPr lang="en-US" sz="800" b="0" i="0" dirty="0">
                <a:effectLst/>
                <a:latin typeface="Quicksand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https://doi.org/10.5281/zenodo.7890392</a:t>
            </a:r>
            <a:r>
              <a:rPr lang="en-US" sz="800" dirty="0">
                <a:latin typeface="Quicksand" pitchFamily="2" charset="0"/>
              </a:rPr>
              <a:t> </a:t>
            </a:r>
            <a:endParaRPr lang="it-IT" sz="800" dirty="0">
              <a:latin typeface="Quicksand" pitchFamily="2" charset="0"/>
              <a:ea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8F481-A8BB-9D69-DA14-63293DAFC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56526" y="6420748"/>
            <a:ext cx="5535648" cy="3657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758113" name="Segnaposto contenuto 2"/>
          <p:cNvSpPr txBox="1"/>
          <p:nvPr/>
        </p:nvSpPr>
        <p:spPr bwMode="auto">
          <a:xfrm>
            <a:off x="564448" y="2715337"/>
            <a:ext cx="3182533" cy="1675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3">
              <a:lnSpc>
                <a:spcPct val="90000"/>
              </a:lnSpc>
              <a:spcBef>
                <a:spcPts val="999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indent="0" algn="l" defTabSz="914353">
              <a:lnSpc>
                <a:spcPct val="90000"/>
              </a:lnSpc>
              <a:spcBef>
                <a:spcPts val="499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indent="0" algn="l" defTabSz="914353">
              <a:lnSpc>
                <a:spcPct val="90000"/>
              </a:lnSpc>
              <a:spcBef>
                <a:spcPts val="4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1" indent="0" algn="l" defTabSz="914353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8" indent="0" algn="l" defTabSz="914353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5" indent="0" algn="l" defTabSz="914353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indent="0" algn="l" defTabSz="914353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9" indent="0" algn="l" defTabSz="914353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indent="0" algn="l" defTabSz="914353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800" dirty="0">
                <a:latin typeface="Quicksand" pitchFamily="2" charset="0"/>
              </a:rPr>
              <a:t>Skills4EOSC will define a minimum set of competencies for </a:t>
            </a:r>
            <a:r>
              <a:rPr lang="it-IT" sz="1800" b="1" dirty="0">
                <a:latin typeface="Quicksand" pitchFamily="2" charset="0"/>
              </a:rPr>
              <a:t>each target</a:t>
            </a:r>
            <a:r>
              <a:rPr lang="it-IT" sz="1800" dirty="0">
                <a:latin typeface="Quicksand" pitchFamily="2" charset="0"/>
              </a:rPr>
              <a:t> in the </a:t>
            </a:r>
            <a:r>
              <a:rPr lang="it-IT" sz="1800" b="1" dirty="0">
                <a:latin typeface="Quicksand" pitchFamily="2" charset="0"/>
              </a:rPr>
              <a:t>Minimum Viable Skillset</a:t>
            </a:r>
          </a:p>
          <a:p>
            <a:pPr>
              <a:defRPr/>
            </a:pPr>
            <a:endParaRPr lang="it-IT" sz="2000" dirty="0"/>
          </a:p>
        </p:txBody>
      </p:sp>
      <p:sp>
        <p:nvSpPr>
          <p:cNvPr id="934482245" name="Titolo 1"/>
          <p:cNvSpPr txBox="1"/>
          <p:nvPr/>
        </p:nvSpPr>
        <p:spPr bwMode="auto">
          <a:xfrm>
            <a:off x="564448" y="549495"/>
            <a:ext cx="3182533" cy="52272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000" b="1" dirty="0">
                <a:solidFill>
                  <a:srgbClr val="0070C0"/>
                </a:solidFill>
                <a:latin typeface="Century Gothic"/>
              </a:rPr>
              <a:t>Competencies Definition</a:t>
            </a:r>
            <a:endParaRPr lang="it-IT" sz="1800" b="1" dirty="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2126856371" name="Segnaposto contenuto 2"/>
          <p:cNvSpPr txBox="1"/>
          <p:nvPr/>
        </p:nvSpPr>
        <p:spPr bwMode="auto">
          <a:xfrm>
            <a:off x="4701337" y="2779551"/>
            <a:ext cx="3182533" cy="1675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88" indent="-228588" algn="l" defTabSz="914353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0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it-IT" sz="1800" dirty="0">
                <a:latin typeface="Quicksand" pitchFamily="2" charset="0"/>
              </a:rPr>
              <a:t>Through the </a:t>
            </a:r>
            <a:r>
              <a:rPr lang="it-IT" sz="1800" b="1" dirty="0">
                <a:latin typeface="Quicksand" pitchFamily="2" charset="0"/>
              </a:rPr>
              <a:t>FAIR by design methodology, learning materials </a:t>
            </a:r>
            <a:r>
              <a:rPr lang="it-IT" sz="1800" dirty="0">
                <a:latin typeface="Quicksand" pitchFamily="2" charset="0"/>
              </a:rPr>
              <a:t>for Training of Trainer programmes will be developed for various targets</a:t>
            </a:r>
            <a:endParaRPr sz="1800" dirty="0">
              <a:latin typeface="Quicksand" pitchFamily="2" charset="0"/>
            </a:endParaRPr>
          </a:p>
          <a:p>
            <a:pPr marL="0" indent="0">
              <a:buFont typeface="Arial"/>
              <a:buNone/>
              <a:defRPr/>
            </a:pPr>
            <a:endParaRPr lang="it-IT" sz="2000" dirty="0"/>
          </a:p>
        </p:txBody>
      </p:sp>
      <p:sp>
        <p:nvSpPr>
          <p:cNvPr id="345032375" name="Titolo 1"/>
          <p:cNvSpPr txBox="1"/>
          <p:nvPr/>
        </p:nvSpPr>
        <p:spPr bwMode="auto">
          <a:xfrm>
            <a:off x="4701337" y="537509"/>
            <a:ext cx="3182533" cy="522720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000" b="1">
                <a:solidFill>
                  <a:srgbClr val="0070C0"/>
                </a:solidFill>
                <a:latin typeface="Century Gothic"/>
              </a:rPr>
              <a:t>Design learning paths &amp; material</a:t>
            </a:r>
            <a:endParaRPr lang="it-IT" sz="1800" b="1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2026235185" name="Segnaposto contenuto 2"/>
          <p:cNvSpPr txBox="1"/>
          <p:nvPr/>
        </p:nvSpPr>
        <p:spPr bwMode="auto">
          <a:xfrm>
            <a:off x="8624450" y="2703351"/>
            <a:ext cx="3182533" cy="1675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88" indent="-228588" algn="l" defTabSz="914353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0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>
                <a:latin typeface="Quicksand" pitchFamily="2" charset="0"/>
              </a:rPr>
              <a:t>Training of Trainers </a:t>
            </a:r>
            <a:r>
              <a:rPr lang="en-US" sz="1800" dirty="0">
                <a:latin typeface="Quicksand" pitchFamily="2" charset="0"/>
              </a:rPr>
              <a:t>will be delivered to a group of </a:t>
            </a:r>
            <a:r>
              <a:rPr lang="en-US" sz="1800" b="1" dirty="0">
                <a:latin typeface="Quicksand" pitchFamily="2" charset="0"/>
              </a:rPr>
              <a:t>Master Trainer</a:t>
            </a:r>
            <a:r>
              <a:rPr lang="en-US" sz="1800" dirty="0">
                <a:latin typeface="Quicksand" pitchFamily="2" charset="0"/>
              </a:rPr>
              <a:t> to multiply the specific competencies inside the Skills4EOSC Consortium.</a:t>
            </a:r>
            <a:endParaRPr sz="1800" dirty="0">
              <a:latin typeface="Quicksand" pitchFamily="2" charset="0"/>
            </a:endParaRPr>
          </a:p>
          <a:p>
            <a:pPr marL="0" indent="0">
              <a:buFont typeface="Arial"/>
              <a:buNone/>
              <a:defRPr/>
            </a:pPr>
            <a:endParaRPr lang="it-IT" sz="2000" dirty="0"/>
          </a:p>
        </p:txBody>
      </p:sp>
      <p:sp>
        <p:nvSpPr>
          <p:cNvPr id="2064249500" name="Titolo 1"/>
          <p:cNvSpPr txBox="1"/>
          <p:nvPr/>
        </p:nvSpPr>
        <p:spPr bwMode="auto">
          <a:xfrm>
            <a:off x="8624450" y="537509"/>
            <a:ext cx="3182533" cy="522720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l" defTabSz="914353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000" b="1">
                <a:solidFill>
                  <a:srgbClr val="0070C0"/>
                </a:solidFill>
                <a:latin typeface="Century Gothic"/>
              </a:rPr>
              <a:t>Training of Trainers delivery</a:t>
            </a:r>
            <a:endParaRPr lang="it-IT" sz="1800" b="1">
              <a:solidFill>
                <a:srgbClr val="0070C0"/>
              </a:solidFill>
              <a:latin typeface="Century Gothic"/>
            </a:endParaRPr>
          </a:p>
        </p:txBody>
      </p:sp>
      <p:pic>
        <p:nvPicPr>
          <p:cNvPr id="1001090044" name="Immagine 8"/>
          <p:cNvPicPr>
            <a:picLocks noChangeAspect="1"/>
          </p:cNvPicPr>
          <p:nvPr/>
        </p:nvPicPr>
        <p:blipFill>
          <a:blip r:embed="rId2"/>
          <a:srcRect l="25088" t="48343" r="64473" b="34815"/>
          <a:stretch/>
        </p:blipFill>
        <p:spPr bwMode="auto">
          <a:xfrm>
            <a:off x="1336842" y="1345441"/>
            <a:ext cx="1272673" cy="1155031"/>
          </a:xfrm>
          <a:prstGeom prst="roundRect">
            <a:avLst>
              <a:gd name="adj" fmla="val 30556"/>
            </a:avLst>
          </a:prstGeom>
        </p:spPr>
      </p:pic>
      <p:pic>
        <p:nvPicPr>
          <p:cNvPr id="878570582" name="Picture 4" descr="https://www.skills4eosc.eu/resources/artworks-common-materials/15-vc-background-white/file"/>
          <p:cNvPicPr>
            <a:picLocks noChangeAspect="1" noChangeArrowheads="1"/>
          </p:cNvPicPr>
          <p:nvPr/>
        </p:nvPicPr>
        <p:blipFill>
          <a:blip r:embed="rId3"/>
          <a:srcRect l="81929" t="47720" r="7105" b="32787"/>
          <a:stretch/>
        </p:blipFill>
        <p:spPr bwMode="auto">
          <a:xfrm>
            <a:off x="9122610" y="1137503"/>
            <a:ext cx="1336842" cy="1336842"/>
          </a:xfrm>
          <a:prstGeom prst="roundRect">
            <a:avLst>
              <a:gd name="adj" fmla="val 19517"/>
            </a:avLst>
          </a:prstGeom>
          <a:noFill/>
        </p:spPr>
      </p:pic>
      <p:sp>
        <p:nvSpPr>
          <p:cNvPr id="1546683849" name="Rettangolo con angoli arrotondati 30"/>
          <p:cNvSpPr/>
          <p:nvPr/>
        </p:nvSpPr>
        <p:spPr bwMode="auto">
          <a:xfrm>
            <a:off x="920401" y="3874732"/>
            <a:ext cx="2105553" cy="1923495"/>
          </a:xfrm>
          <a:prstGeom prst="roundRect">
            <a:avLst>
              <a:gd name="adj" fmla="val 2096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it-IT" sz="1600" b="1" i="0" u="none" strike="noStrike" cap="none" spc="0" dirty="0">
                <a:solidFill>
                  <a:srgbClr val="FFFFFF"/>
                </a:solidFill>
                <a:latin typeface="Quicksand" pitchFamily="2" charset="0"/>
                <a:ea typeface="Arial"/>
                <a:cs typeface="Arial"/>
              </a:rPr>
              <a:t>MVS structure and first role draft (policy maker) already published, complete roles due to end of May 2023</a:t>
            </a:r>
            <a:endParaRPr sz="1600" b="1" dirty="0">
              <a:solidFill>
                <a:srgbClr val="FFFFFF"/>
              </a:solidFill>
              <a:latin typeface="Quicksand" pitchFamily="2" charset="0"/>
            </a:endParaRPr>
          </a:p>
        </p:txBody>
      </p:sp>
      <p:sp>
        <p:nvSpPr>
          <p:cNvPr id="974423057" name="Rettangolo con angoli arrotondati 31"/>
          <p:cNvSpPr/>
          <p:nvPr/>
        </p:nvSpPr>
        <p:spPr bwMode="auto">
          <a:xfrm>
            <a:off x="5132938" y="4105922"/>
            <a:ext cx="2105553" cy="1692305"/>
          </a:xfrm>
          <a:prstGeom prst="roundRect">
            <a:avLst>
              <a:gd name="adj" fmla="val 1969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it-IT" sz="1600" b="1" dirty="0">
                <a:latin typeface="Quicksand" pitchFamily="2" charset="0"/>
              </a:rPr>
              <a:t>FAIR by design learning material methodology published for community feedback</a:t>
            </a:r>
            <a:endParaRPr sz="1600" dirty="0">
              <a:latin typeface="Quicksand" pitchFamily="2" charset="0"/>
            </a:endParaRPr>
          </a:p>
        </p:txBody>
      </p:sp>
      <p:sp>
        <p:nvSpPr>
          <p:cNvPr id="176532554" name="Rettangolo con angoli arrotondati 32"/>
          <p:cNvSpPr/>
          <p:nvPr/>
        </p:nvSpPr>
        <p:spPr bwMode="auto">
          <a:xfrm>
            <a:off x="8938078" y="4362383"/>
            <a:ext cx="2105553" cy="1093684"/>
          </a:xfrm>
          <a:prstGeom prst="roundRect">
            <a:avLst>
              <a:gd name="adj" fmla="val 250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it-IT" sz="1600" b="1" dirty="0">
                <a:latin typeface="Quicksand" pitchFamily="2" charset="0"/>
              </a:rPr>
              <a:t>Training of Trainers to start in second half of 2024</a:t>
            </a:r>
            <a:endParaRPr sz="1600" dirty="0">
              <a:latin typeface="Quicksand" pitchFamily="2" charset="0"/>
            </a:endParaRPr>
          </a:p>
        </p:txBody>
      </p:sp>
      <p:grpSp>
        <p:nvGrpSpPr>
          <p:cNvPr id="1683986779" name="Gruppo 36"/>
          <p:cNvGrpSpPr/>
          <p:nvPr/>
        </p:nvGrpSpPr>
        <p:grpSpPr bwMode="auto">
          <a:xfrm>
            <a:off x="5255394" y="1415769"/>
            <a:ext cx="779646" cy="1186462"/>
            <a:chOff x="4947384" y="1970623"/>
            <a:chExt cx="779646" cy="1186462"/>
          </a:xfrm>
        </p:grpSpPr>
        <p:sp>
          <p:nvSpPr>
            <p:cNvPr id="1626875331" name="Rettangolo 29"/>
            <p:cNvSpPr/>
            <p:nvPr/>
          </p:nvSpPr>
          <p:spPr bwMode="auto">
            <a:xfrm>
              <a:off x="4947384" y="2002054"/>
              <a:ext cx="779646" cy="11550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601361849" name="Elemento grafico 28" descr="Cappello di laurea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064183" y="1970623"/>
              <a:ext cx="534585" cy="534585"/>
            </a:xfrm>
            <a:prstGeom prst="rect">
              <a:avLst/>
            </a:prstGeom>
          </p:spPr>
        </p:pic>
        <p:cxnSp>
          <p:nvCxnSpPr>
            <p:cNvPr id="68716094" name="Connettore diritto 34"/>
            <p:cNvCxnSpPr>
              <a:cxnSpLocks/>
            </p:cNvCxnSpPr>
            <p:nvPr/>
          </p:nvCxnSpPr>
          <p:spPr bwMode="auto">
            <a:xfrm>
              <a:off x="5064183" y="2579571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3340895" name="Connettore diritto 38"/>
            <p:cNvCxnSpPr>
              <a:cxnSpLocks/>
            </p:cNvCxnSpPr>
            <p:nvPr/>
          </p:nvCxnSpPr>
          <p:spPr bwMode="auto">
            <a:xfrm>
              <a:off x="5064183" y="2731970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1706614" name="Connettore diritto 39"/>
            <p:cNvCxnSpPr>
              <a:cxnSpLocks/>
            </p:cNvCxnSpPr>
            <p:nvPr/>
          </p:nvCxnSpPr>
          <p:spPr bwMode="auto">
            <a:xfrm>
              <a:off x="5064183" y="2884370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292885" name="Connettore diritto 40"/>
            <p:cNvCxnSpPr>
              <a:cxnSpLocks/>
            </p:cNvCxnSpPr>
            <p:nvPr/>
          </p:nvCxnSpPr>
          <p:spPr bwMode="auto">
            <a:xfrm>
              <a:off x="5064183" y="3036771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6771678" name="Gruppo 50"/>
          <p:cNvGrpSpPr/>
          <p:nvPr/>
        </p:nvGrpSpPr>
        <p:grpSpPr bwMode="auto">
          <a:xfrm>
            <a:off x="5923280" y="1220905"/>
            <a:ext cx="779646" cy="1186462"/>
            <a:chOff x="4947384" y="1970623"/>
            <a:chExt cx="779646" cy="1186462"/>
          </a:xfrm>
        </p:grpSpPr>
        <p:sp>
          <p:nvSpPr>
            <p:cNvPr id="1023463248" name="Rettangolo 51"/>
            <p:cNvSpPr/>
            <p:nvPr/>
          </p:nvSpPr>
          <p:spPr bwMode="auto">
            <a:xfrm>
              <a:off x="4947384" y="2002054"/>
              <a:ext cx="779646" cy="11550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969383732" name="Elemento grafico 52" descr="Cappello di laurea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064183" y="1970623"/>
              <a:ext cx="534585" cy="534585"/>
            </a:xfrm>
            <a:prstGeom prst="rect">
              <a:avLst/>
            </a:prstGeom>
          </p:spPr>
        </p:pic>
        <p:cxnSp>
          <p:nvCxnSpPr>
            <p:cNvPr id="708944009" name="Connettore diritto 53"/>
            <p:cNvCxnSpPr>
              <a:cxnSpLocks/>
            </p:cNvCxnSpPr>
            <p:nvPr/>
          </p:nvCxnSpPr>
          <p:spPr bwMode="auto">
            <a:xfrm>
              <a:off x="5064183" y="2579571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276627" name="Connettore diritto 54"/>
            <p:cNvCxnSpPr>
              <a:cxnSpLocks/>
            </p:cNvCxnSpPr>
            <p:nvPr/>
          </p:nvCxnSpPr>
          <p:spPr bwMode="auto">
            <a:xfrm>
              <a:off x="5064183" y="2731970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0951361" name="Connettore diritto 55"/>
            <p:cNvCxnSpPr>
              <a:cxnSpLocks/>
            </p:cNvCxnSpPr>
            <p:nvPr/>
          </p:nvCxnSpPr>
          <p:spPr bwMode="auto">
            <a:xfrm>
              <a:off x="5064183" y="2884370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844460" name="Connettore diritto 56"/>
            <p:cNvCxnSpPr>
              <a:cxnSpLocks/>
            </p:cNvCxnSpPr>
            <p:nvPr/>
          </p:nvCxnSpPr>
          <p:spPr bwMode="auto">
            <a:xfrm>
              <a:off x="5064183" y="3036771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084913" name="Gruppo 57"/>
          <p:cNvGrpSpPr/>
          <p:nvPr/>
        </p:nvGrpSpPr>
        <p:grpSpPr bwMode="auto">
          <a:xfrm>
            <a:off x="6563360" y="1409498"/>
            <a:ext cx="779646" cy="1186462"/>
            <a:chOff x="4947384" y="1970623"/>
            <a:chExt cx="779646" cy="1186462"/>
          </a:xfrm>
        </p:grpSpPr>
        <p:sp>
          <p:nvSpPr>
            <p:cNvPr id="2066828777" name="Rettangolo 58"/>
            <p:cNvSpPr/>
            <p:nvPr/>
          </p:nvSpPr>
          <p:spPr bwMode="auto">
            <a:xfrm>
              <a:off x="4947384" y="2002054"/>
              <a:ext cx="779646" cy="11550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094403003" name="Elemento grafico 59" descr="Cappello di laurea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064183" y="1970623"/>
              <a:ext cx="534585" cy="534585"/>
            </a:xfrm>
            <a:prstGeom prst="rect">
              <a:avLst/>
            </a:prstGeom>
          </p:spPr>
        </p:pic>
        <p:cxnSp>
          <p:nvCxnSpPr>
            <p:cNvPr id="130556377" name="Connettore diritto 60"/>
            <p:cNvCxnSpPr>
              <a:cxnSpLocks/>
            </p:cNvCxnSpPr>
            <p:nvPr/>
          </p:nvCxnSpPr>
          <p:spPr bwMode="auto">
            <a:xfrm>
              <a:off x="5064183" y="2579571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618120" name="Connettore diritto 61"/>
            <p:cNvCxnSpPr>
              <a:cxnSpLocks/>
            </p:cNvCxnSpPr>
            <p:nvPr/>
          </p:nvCxnSpPr>
          <p:spPr bwMode="auto">
            <a:xfrm>
              <a:off x="5064183" y="2731970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7793733" name="Connettore diritto 62"/>
            <p:cNvCxnSpPr>
              <a:cxnSpLocks/>
            </p:cNvCxnSpPr>
            <p:nvPr/>
          </p:nvCxnSpPr>
          <p:spPr bwMode="auto">
            <a:xfrm>
              <a:off x="5064183" y="2884370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2426179" name="Connettore diritto 63"/>
            <p:cNvCxnSpPr>
              <a:cxnSpLocks/>
            </p:cNvCxnSpPr>
            <p:nvPr/>
          </p:nvCxnSpPr>
          <p:spPr bwMode="auto">
            <a:xfrm>
              <a:off x="5064183" y="3036771"/>
              <a:ext cx="53458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6756B3-44ED-716E-7037-C51D88C803AA}"/>
              </a:ext>
            </a:extLst>
          </p:cNvPr>
          <p:cNvSpPr txBox="1"/>
          <p:nvPr/>
        </p:nvSpPr>
        <p:spPr bwMode="auto">
          <a:xfrm>
            <a:off x="2414039" y="6189753"/>
            <a:ext cx="10315574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3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800" b="0" i="0" dirty="0">
                <a:effectLst/>
                <a:latin typeface="Quicksand" pitchFamily="2" charset="0"/>
              </a:rPr>
              <a:t>Lazzeri, Emma. (2023, May 3). </a:t>
            </a:r>
            <a:r>
              <a:rPr lang="en-US" sz="800" b="0" i="1" dirty="0">
                <a:effectLst/>
                <a:latin typeface="Quicksand" pitchFamily="2" charset="0"/>
              </a:rPr>
              <a:t>Skills4EOSC: Skills for the European Open Science Commons</a:t>
            </a:r>
            <a:r>
              <a:rPr lang="en-US" sz="800" b="0" i="0" dirty="0">
                <a:effectLst/>
                <a:latin typeface="Quicksand" pitchFamily="2" charset="0"/>
              </a:rPr>
              <a:t>. EOSC-A Taskforce on Upskilling Countries to Engage in the EOSC. Zenodo. </a:t>
            </a:r>
            <a:r>
              <a:rPr lang="en-US" sz="800" b="0" i="0" dirty="0">
                <a:effectLst/>
                <a:latin typeface="Quicksand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https://doi.org/10.5281/zenodo.7890392</a:t>
            </a:r>
            <a:r>
              <a:rPr lang="en-US" sz="800" dirty="0">
                <a:latin typeface="Quicksand" pitchFamily="2" charset="0"/>
              </a:rPr>
              <a:t> </a:t>
            </a:r>
            <a:endParaRPr lang="it-IT" sz="800" dirty="0">
              <a:latin typeface="Quicksand" pitchFamily="2" charset="0"/>
              <a:ea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67A9C-727C-8AB2-1DE7-F01673BEC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556526" y="6420748"/>
            <a:ext cx="5535648" cy="3657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6010607" name="Titolo 1"/>
          <p:cNvSpPr>
            <a:spLocks noGrp="1"/>
          </p:cNvSpPr>
          <p:nvPr>
            <p:ph type="title"/>
          </p:nvPr>
        </p:nvSpPr>
        <p:spPr bwMode="auto">
          <a:xfrm>
            <a:off x="839787" y="365128"/>
            <a:ext cx="10515600" cy="1325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User Support and Professional Networks</a:t>
            </a:r>
            <a:endParaRPr/>
          </a:p>
        </p:txBody>
      </p:sp>
      <p:sp>
        <p:nvSpPr>
          <p:cNvPr id="481457694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9788" y="1586813"/>
            <a:ext cx="5157785" cy="82391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3200" dirty="0">
                <a:solidFill>
                  <a:schemeClr val="accent2">
                    <a:lumMod val="50000"/>
                  </a:schemeClr>
                </a:solidFill>
                <a:latin typeface="Century Gothic"/>
                <a:ea typeface="Arial"/>
                <a:cs typeface="Arial"/>
              </a:rPr>
              <a:t>User Support Network</a:t>
            </a:r>
            <a:endParaRPr lang="it-IT" sz="3200" b="0" dirty="0">
              <a:solidFill>
                <a:schemeClr val="accent2">
                  <a:lumMod val="50000"/>
                </a:schemeClr>
              </a:solidFill>
              <a:latin typeface="Century Gothic"/>
              <a:ea typeface="Arial"/>
              <a:cs typeface="Arial"/>
            </a:endParaRPr>
          </a:p>
        </p:txBody>
      </p:sp>
      <p:sp>
        <p:nvSpPr>
          <p:cNvPr id="1367771615" name="Segnaposto contenuto 3"/>
          <p:cNvSpPr>
            <a:spLocks noGrp="1"/>
          </p:cNvSpPr>
          <p:nvPr/>
        </p:nvSpPr>
        <p:spPr bwMode="auto">
          <a:xfrm>
            <a:off x="839788" y="2410725"/>
            <a:ext cx="5157785" cy="3684587"/>
          </a:xfrm>
        </p:spPr>
        <p:txBody>
          <a:bodyPr vert="horz" lIns="91440" tIns="45720" rIns="91440" bIns="45720" rtlCol="0">
            <a:normAutofit/>
          </a:bodyPr>
          <a:lstStyle>
            <a:lvl1pPr marL="228588" indent="-228588" algn="l" defTabSz="914353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latin typeface="Quicksand" pitchFamily="2" charset="0"/>
              </a:rPr>
              <a:t>Experts in specific fields/themes </a:t>
            </a:r>
          </a:p>
          <a:p>
            <a:pPr>
              <a:defRPr/>
            </a:pPr>
            <a:r>
              <a:rPr lang="en-US" dirty="0">
                <a:latin typeface="Quicksand" pitchFamily="2" charset="0"/>
              </a:rPr>
              <a:t>Supports external users</a:t>
            </a:r>
          </a:p>
          <a:p>
            <a:pPr>
              <a:defRPr/>
            </a:pPr>
            <a:r>
              <a:rPr lang="en-US" dirty="0">
                <a:latin typeface="Quicksand" pitchFamily="2" charset="0"/>
              </a:rPr>
              <a:t>Built upon structures outside Competence Centre</a:t>
            </a:r>
          </a:p>
        </p:txBody>
      </p:sp>
      <p:sp>
        <p:nvSpPr>
          <p:cNvPr id="1545085001" name="Segnaposto testo 4"/>
          <p:cNvSpPr>
            <a:spLocks noGrp="1"/>
          </p:cNvSpPr>
          <p:nvPr/>
        </p:nvSpPr>
        <p:spPr bwMode="auto">
          <a:xfrm>
            <a:off x="6172201" y="1586813"/>
            <a:ext cx="5183187" cy="823911"/>
          </a:xfrm>
        </p:spPr>
        <p:txBody>
          <a:bodyPr vert="horz" lIns="91440" tIns="45720" rIns="91440" bIns="45720" rtlCol="0">
            <a:normAutofit/>
          </a:bodyPr>
          <a:lstStyle>
            <a:lvl1pPr marL="228588" indent="-228588" algn="l" defTabSz="914353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200" dirty="0">
                <a:solidFill>
                  <a:srgbClr val="C00000"/>
                </a:solidFill>
                <a:latin typeface="Century Gothic"/>
                <a:ea typeface="Arial"/>
                <a:cs typeface="Arial"/>
              </a:rPr>
              <a:t>Professional Network</a:t>
            </a:r>
            <a:endParaRPr lang="it-IT" sz="3200" b="0" dirty="0">
              <a:solidFill>
                <a:srgbClr val="C00000"/>
              </a:solidFill>
              <a:latin typeface="Century Gothic"/>
              <a:ea typeface="Arial"/>
              <a:cs typeface="Arial"/>
            </a:endParaRPr>
          </a:p>
        </p:txBody>
      </p:sp>
      <p:sp>
        <p:nvSpPr>
          <p:cNvPr id="1389491658" name="Segnaposto contenuto 5"/>
          <p:cNvSpPr>
            <a:spLocks noGrp="1"/>
          </p:cNvSpPr>
          <p:nvPr/>
        </p:nvSpPr>
        <p:spPr bwMode="auto">
          <a:xfrm>
            <a:off x="6172201" y="2410725"/>
            <a:ext cx="5183187" cy="3987795"/>
          </a:xfrm>
        </p:spPr>
        <p:txBody>
          <a:bodyPr vert="horz" lIns="91440" tIns="45720" rIns="91440" bIns="45720" rtlCol="0">
            <a:normAutofit/>
          </a:bodyPr>
          <a:lstStyle>
            <a:lvl1pPr marL="228588" indent="-228588" algn="l" defTabSz="914353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5" indent="-228588" algn="l" defTabSz="914353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latin typeface="Quicksand" pitchFamily="2" charset="0"/>
              </a:rPr>
              <a:t>Professionals who share interests, goals, and values related to OS principles and practices </a:t>
            </a:r>
            <a:endParaRPr dirty="0">
              <a:latin typeface="Quicksand" pitchFamily="2" charset="0"/>
            </a:endParaRPr>
          </a:p>
          <a:p>
            <a:pPr>
              <a:defRPr/>
            </a:pPr>
            <a:r>
              <a:rPr lang="en-US" dirty="0">
                <a:latin typeface="Quicksand" pitchFamily="2" charset="0"/>
              </a:rPr>
              <a:t>Local, regional, national, or international in scope</a:t>
            </a:r>
            <a:endParaRPr lang="it-IT" dirty="0">
              <a:latin typeface="Quicksand" pitchFamily="2" charset="0"/>
            </a:endParaRPr>
          </a:p>
          <a:p>
            <a:pPr>
              <a:defRPr/>
            </a:pPr>
            <a:r>
              <a:rPr lang="it-IT" dirty="0">
                <a:latin typeface="Quicksand" pitchFamily="2" charset="0"/>
              </a:rPr>
              <a:t>Support peers</a:t>
            </a:r>
          </a:p>
        </p:txBody>
      </p:sp>
      <p:sp>
        <p:nvSpPr>
          <p:cNvPr id="1151456033" name="Rettangolo con angoli arrotondati 32"/>
          <p:cNvSpPr/>
          <p:nvPr/>
        </p:nvSpPr>
        <p:spPr bwMode="auto">
          <a:xfrm>
            <a:off x="910360" y="5543549"/>
            <a:ext cx="10380848" cy="621519"/>
          </a:xfrm>
          <a:prstGeom prst="roundRect">
            <a:avLst>
              <a:gd name="adj" fmla="val 250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it-IT" sz="2200" dirty="0">
                <a:latin typeface="Quicksand" pitchFamily="2" charset="0"/>
              </a:rPr>
              <a:t>Mapping of professional networks already published (see: </a:t>
            </a:r>
            <a:r>
              <a:rPr lang="it-IT" sz="2200" i="1" dirty="0">
                <a:latin typeface="Quicksand" pitchFamily="2" charset="0"/>
              </a:rPr>
              <a:t>Buss et al., 2023</a:t>
            </a:r>
            <a:r>
              <a:rPr lang="it-IT" sz="2200" dirty="0">
                <a:latin typeface="Quicksand" pitchFamily="2" charset="0"/>
              </a:rPr>
              <a:t>)</a:t>
            </a:r>
            <a:endParaRPr sz="2200" dirty="0">
              <a:latin typeface="Quicksan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77993-43AF-4520-4144-8065E1C731FD}"/>
              </a:ext>
            </a:extLst>
          </p:cNvPr>
          <p:cNvSpPr txBox="1"/>
          <p:nvPr/>
        </p:nvSpPr>
        <p:spPr bwMode="auto">
          <a:xfrm>
            <a:off x="2414039" y="6189753"/>
            <a:ext cx="10315574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3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800" b="0" i="0" dirty="0">
                <a:effectLst/>
                <a:latin typeface="Quicksand" pitchFamily="2" charset="0"/>
              </a:rPr>
              <a:t>Lazzeri, Emma. (2023, May 3). </a:t>
            </a:r>
            <a:r>
              <a:rPr lang="en-US" sz="800" b="0" i="1" dirty="0">
                <a:effectLst/>
                <a:latin typeface="Quicksand" pitchFamily="2" charset="0"/>
              </a:rPr>
              <a:t>Skills4EOSC: Skills for the European Open Science Commons</a:t>
            </a:r>
            <a:r>
              <a:rPr lang="en-US" sz="800" b="0" i="0" dirty="0">
                <a:effectLst/>
                <a:latin typeface="Quicksand" pitchFamily="2" charset="0"/>
              </a:rPr>
              <a:t>. EOSC-A Taskforce on Upskilling Countries to Engage in the EOSC. Zenodo. </a:t>
            </a:r>
            <a:r>
              <a:rPr lang="en-US" sz="800" b="0" i="0" dirty="0">
                <a:effectLst/>
                <a:latin typeface="Quicksand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https://doi.org/10.5281/zenodo.7890392</a:t>
            </a:r>
            <a:r>
              <a:rPr lang="en-US" sz="800" dirty="0">
                <a:latin typeface="Quicksand" pitchFamily="2" charset="0"/>
              </a:rPr>
              <a:t> </a:t>
            </a:r>
            <a:endParaRPr lang="it-IT" sz="800" dirty="0">
              <a:latin typeface="Quicksand" pitchFamily="2" charset="0"/>
              <a:ea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08E44-F8BF-C517-A478-0F1741DF0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56526" y="6420748"/>
            <a:ext cx="553564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8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4841" y="2941167"/>
            <a:ext cx="6155703" cy="1785380"/>
          </a:xfrm>
        </p:spPr>
        <p:txBody>
          <a:bodyPr/>
          <a:lstStyle/>
          <a:p>
            <a:pPr>
              <a:defRPr/>
            </a:pPr>
            <a:r>
              <a:rPr lang="it-IT" dirty="0"/>
              <a:t>Thank you!</a:t>
            </a:r>
            <a:br>
              <a:rPr lang="it-IT" dirty="0"/>
            </a:br>
            <a:r>
              <a:rPr lang="it-IT" dirty="0"/>
              <a:t>Questions?</a:t>
            </a:r>
            <a:endParaRPr dirty="0"/>
          </a:p>
        </p:txBody>
      </p:sp>
      <p:sp>
        <p:nvSpPr>
          <p:cNvPr id="4" name="Rettangolo 3"/>
          <p:cNvSpPr/>
          <p:nvPr/>
        </p:nvSpPr>
        <p:spPr bwMode="auto">
          <a:xfrm>
            <a:off x="189714" y="6170789"/>
            <a:ext cx="7296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Quicksand"/>
              </a:rPr>
              <a:t>To cite this presentation, please copy and paste: </a:t>
            </a:r>
            <a:br>
              <a:rPr lang="en-US" sz="1200" dirty="0">
                <a:solidFill>
                  <a:schemeClr val="accent2">
                    <a:lumMod val="75000"/>
                  </a:schemeClr>
                </a:solidFill>
                <a:latin typeface="Quicksand"/>
              </a:rPr>
            </a:b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Quicksand"/>
              </a:rPr>
              <a:t>Buss, Mareike. (22-08-2023). </a:t>
            </a:r>
            <a:r>
              <a:rPr lang="en-US" sz="1200" i="1" dirty="0">
                <a:solidFill>
                  <a:schemeClr val="accent3">
                    <a:lumMod val="75000"/>
                  </a:schemeClr>
                </a:solidFill>
                <a:latin typeface="Quicksand"/>
              </a:rPr>
              <a:t>Skills4EOSC: What is in it for the Danish universities?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Quicksand"/>
              </a:rPr>
              <a:t> EOSC Denmark Coordination Forum Meeting. Zenodo.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Quicksand"/>
                <a:hlinkClick r:id="rId2"/>
              </a:rPr>
              <a:t>doi: 10.5281/zenodo.8340729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AEE37-D27E-99ED-7E13-0B8D618A3639}"/>
              </a:ext>
            </a:extLst>
          </p:cNvPr>
          <p:cNvSpPr txBox="1"/>
          <p:nvPr/>
        </p:nvSpPr>
        <p:spPr>
          <a:xfrm>
            <a:off x="218191" y="4520192"/>
            <a:ext cx="61912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 u="sng" dirty="0">
                <a:solidFill>
                  <a:srgbClr val="79B418"/>
                </a:solidFill>
                <a:latin typeface="Century Gothic"/>
                <a:hlinkClick r:id="rId3" tooltip="http://info@skills4eosc.eu"/>
              </a:rPr>
              <a:t>info@skills4eosc.eu</a:t>
            </a:r>
            <a:r>
              <a:rPr lang="en-US" sz="1800" dirty="0">
                <a:solidFill>
                  <a:srgbClr val="79B418"/>
                </a:solidFill>
                <a:latin typeface="Century Gothic"/>
              </a:rPr>
              <a:t>  </a:t>
            </a:r>
            <a:br>
              <a:rPr lang="en-US" sz="1800" dirty="0">
                <a:solidFill>
                  <a:srgbClr val="79B418"/>
                </a:solidFill>
                <a:latin typeface="Century Gothic"/>
              </a:rPr>
            </a:br>
            <a:r>
              <a:rPr lang="en-US" sz="1800" u="sng" dirty="0">
                <a:solidFill>
                  <a:srgbClr val="79B418"/>
                </a:solidFill>
                <a:latin typeface="Century Gothic"/>
                <a:hlinkClick r:id="rId4" tooltip="http://www.skills4eosc.eu"/>
              </a:rPr>
              <a:t>www.skills4eosc.eu</a:t>
            </a:r>
            <a:r>
              <a:rPr lang="en-US" sz="1800" dirty="0">
                <a:solidFill>
                  <a:srgbClr val="79B418"/>
                </a:solidFill>
                <a:latin typeface="Century Gothic"/>
              </a:rPr>
              <a:t> </a:t>
            </a:r>
          </a:p>
          <a:p>
            <a:pPr algn="l">
              <a:defRPr/>
            </a:pPr>
            <a:r>
              <a:rPr lang="it-IT" sz="1800" b="0" i="0" u="sng" strike="noStrike" cap="none" spc="0" dirty="0">
                <a:solidFill>
                  <a:srgbClr val="79B418"/>
                </a:solidFill>
                <a:latin typeface="Century Gothic"/>
                <a:cs typeface="Century Gothic"/>
                <a:hlinkClick r:id="rId5" tooltip="https://twitter.com/Skills4Eosc"/>
              </a:rPr>
              <a:t>https://twitter.com/Skills4Eosc</a:t>
            </a:r>
            <a:r>
              <a:rPr lang="it-IT" sz="1800" dirty="0">
                <a:solidFill>
                  <a:srgbClr val="79B418"/>
                </a:solidFill>
                <a:latin typeface="Century Gothic"/>
              </a:rPr>
              <a:t> </a:t>
            </a:r>
          </a:p>
          <a:p>
            <a:pPr algn="l">
              <a:defRPr/>
            </a:pPr>
            <a:r>
              <a:rPr lang="it-IT" sz="1800" b="0" i="0" u="sng" strike="noStrike" cap="none" spc="0" dirty="0">
                <a:solidFill>
                  <a:srgbClr val="79B418"/>
                </a:solidFill>
                <a:latin typeface="Century Gothic"/>
                <a:cs typeface="Century Gothic"/>
                <a:hlinkClick r:id="rId6" tooltip="https://zenodo.org/communities/skills4eosc"/>
              </a:rPr>
              <a:t>https://zenodo.org/communities/skills4eosc</a:t>
            </a:r>
            <a:r>
              <a:rPr lang="it-IT" sz="1800" dirty="0">
                <a:solidFill>
                  <a:srgbClr val="79B418"/>
                </a:solidFill>
                <a:latin typeface="Century Gothic"/>
              </a:rPr>
              <a:t> </a:t>
            </a:r>
          </a:p>
          <a:p>
            <a:pPr algn="l">
              <a:defRPr/>
            </a:pPr>
            <a:r>
              <a:rPr lang="it-IT" sz="1800" b="0" i="0" u="sng" strike="noStrike" cap="none" spc="0" dirty="0">
                <a:solidFill>
                  <a:srgbClr val="79B418"/>
                </a:solidFill>
                <a:latin typeface="Century Gothic"/>
                <a:cs typeface="Century Gothic"/>
                <a:hlinkClick r:id="rId7" tooltip="https://www.linkedin.com/company/skills4eosc/"/>
              </a:rPr>
              <a:t>https://www.linkedin.com/company/skills4eosc/</a:t>
            </a:r>
            <a:r>
              <a:rPr lang="it-IT" sz="1800" dirty="0">
                <a:solidFill>
                  <a:srgbClr val="79B418"/>
                </a:solidFill>
                <a:latin typeface="Century Gothic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 dirty="0"/>
              <a:t>References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it-IT" sz="2000" dirty="0"/>
              <a:t>Buss, Mareike et al. (2023). </a:t>
            </a:r>
            <a:r>
              <a:rPr lang="it-IT" sz="2000" i="1" dirty="0"/>
              <a:t>D6.1 Mapping of existing professional networks </a:t>
            </a:r>
            <a:r>
              <a:rPr lang="it-IT" sz="2000" dirty="0"/>
              <a:t>(v.2.0). Zenodo. </a:t>
            </a:r>
            <a:r>
              <a:rPr lang="it-IT" sz="2000" dirty="0">
                <a:hlinkClick r:id="rId2"/>
              </a:rPr>
              <a:t>https://doi.org/10.5281/zenodo.7591920</a:t>
            </a:r>
            <a:r>
              <a:rPr lang="it-IT" sz="2000" dirty="0"/>
              <a:t> </a:t>
            </a:r>
          </a:p>
          <a:p>
            <a:pPr>
              <a:defRPr/>
            </a:pPr>
            <a:r>
              <a:rPr lang="it-IT" sz="2000" dirty="0"/>
              <a:t>Buss, Mareike et al. (2023). </a:t>
            </a:r>
            <a:r>
              <a:rPr lang="it-IT" sz="2000" i="1" dirty="0"/>
              <a:t>Reference data and documentation for Skills4EOSC Deliverable D6.1 Mapping of existing professional networks</a:t>
            </a:r>
            <a:r>
              <a:rPr lang="it-IT" sz="2000" dirty="0"/>
              <a:t> (v.1.0.) [Data set]. Zenodo. </a:t>
            </a:r>
            <a:r>
              <a:rPr lang="it-IT" sz="2000" dirty="0">
                <a:hlinkClick r:id="rId3"/>
              </a:rPr>
              <a:t>https://doi.org/10.5281/zenodo.7591902</a:t>
            </a:r>
            <a:r>
              <a:rPr lang="it-IT" sz="2000" dirty="0"/>
              <a:t> </a:t>
            </a:r>
          </a:p>
          <a:p>
            <a:pPr>
              <a:defRPr/>
            </a:pPr>
            <a:r>
              <a:rPr lang="it-IT" sz="2000" dirty="0"/>
              <a:t>Lazzeri, Emma. (2022, September 21). </a:t>
            </a:r>
            <a:r>
              <a:rPr lang="it-IT" sz="2000" i="1" dirty="0"/>
              <a:t>Skills4EOSC Vision and Objectives</a:t>
            </a:r>
            <a:r>
              <a:rPr lang="it-IT" sz="2000" dirty="0"/>
              <a:t>. Skills4EOSC Kickoff Meeting, Pisa, Italy. Zenodo. </a:t>
            </a:r>
            <a:r>
              <a:rPr lang="it-IT" sz="2000" dirty="0">
                <a:hlinkClick r:id="rId4"/>
              </a:rPr>
              <a:t>https://doi.org/10.5281/zenodo.7113503</a:t>
            </a:r>
            <a:r>
              <a:rPr lang="it-IT" sz="2000" dirty="0"/>
              <a:t> </a:t>
            </a:r>
          </a:p>
          <a:p>
            <a:pPr>
              <a:defRPr/>
            </a:pPr>
            <a:r>
              <a:rPr lang="it-IT" sz="2000" dirty="0"/>
              <a:t>Lazzeri, Emma. (2022, December 21). </a:t>
            </a:r>
            <a:r>
              <a:rPr lang="it-IT" sz="2000" i="1" dirty="0"/>
              <a:t>Skills4EOSC induction</a:t>
            </a:r>
            <a:r>
              <a:rPr lang="it-IT" sz="2000" dirty="0"/>
              <a:t>. Zenodo. </a:t>
            </a:r>
            <a:r>
              <a:rPr lang="it-IT" sz="2000" dirty="0">
                <a:hlinkClick r:id="rId5"/>
              </a:rPr>
              <a:t>https://doi.org/10.5281/zenodo.7470587</a:t>
            </a:r>
            <a:r>
              <a:rPr lang="it-IT" sz="2000" dirty="0"/>
              <a:t> </a:t>
            </a:r>
          </a:p>
          <a:p>
            <a:pPr>
              <a:defRPr/>
            </a:pPr>
            <a:r>
              <a:rPr lang="en-US" sz="2000" b="0" i="0" dirty="0">
                <a:effectLst/>
                <a:latin typeface="Quicksand" pitchFamily="2" charset="0"/>
              </a:rPr>
              <a:t>Lazzeri, Emma. (2023, May 3). </a:t>
            </a:r>
            <a:r>
              <a:rPr lang="en-US" sz="2000" b="0" i="1" dirty="0">
                <a:effectLst/>
                <a:latin typeface="Quicksand" pitchFamily="2" charset="0"/>
              </a:rPr>
              <a:t>Skills4EOSC: Skills for the European Open Science Commons</a:t>
            </a:r>
            <a:r>
              <a:rPr lang="en-US" sz="2000" b="0" i="0" dirty="0">
                <a:effectLst/>
                <a:latin typeface="Quicksand" pitchFamily="2" charset="0"/>
              </a:rPr>
              <a:t>. EOSC-A Taskforce on Upskilling Countries to Engage in the EOSC. Zenodo. </a:t>
            </a:r>
            <a:r>
              <a:rPr lang="en-US" sz="20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https://doi.org/10.5281/zenodo.7890392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endParaRPr lang="it-IT" sz="2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76C3C-A216-BCE6-1B1F-D62B67BFA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564306" y="6418268"/>
            <a:ext cx="553564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4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9B62-E1C6-CFA8-3759-429A8D0A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6236-09EC-24DB-235A-C6B42EA65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Key facts </a:t>
            </a:r>
            <a:r>
              <a:rPr lang="da-DK" dirty="0" err="1"/>
              <a:t>regarding</a:t>
            </a:r>
            <a:r>
              <a:rPr lang="da-DK" dirty="0"/>
              <a:t> Skills4EOSC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The Danish </a:t>
            </a:r>
            <a:r>
              <a:rPr lang="da-DK" dirty="0" err="1"/>
              <a:t>consortium</a:t>
            </a:r>
            <a:endParaRPr lang="da-DK" dirty="0"/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Key </a:t>
            </a:r>
            <a:r>
              <a:rPr lang="da-DK" dirty="0" err="1"/>
              <a:t>concepts</a:t>
            </a:r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A8B08-B18D-938D-5FD9-414B08BB41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78203" y="6413084"/>
            <a:ext cx="5517922" cy="365125"/>
          </a:xfrm>
        </p:spPr>
        <p:txBody>
          <a:bodyPr/>
          <a:lstStyle/>
          <a:p>
            <a:pPr algn="l">
              <a:spcAft>
                <a:spcPts val="600"/>
              </a:spcAft>
              <a:defRPr/>
            </a:pPr>
            <a:r>
              <a:rPr lang="en-US" sz="1200" dirty="0"/>
              <a:t>Mareike Buss | EOSC Denmark Coordination Forum Meeting | 22-08-2023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50872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7385743" name="Rettangolo 9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278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19902132" name="Titolo 1"/>
          <p:cNvSpPr>
            <a:spLocks noGrp="1"/>
          </p:cNvSpPr>
          <p:nvPr>
            <p:ph type="title" idx="4294967295"/>
          </p:nvPr>
        </p:nvSpPr>
        <p:spPr bwMode="auto">
          <a:xfrm>
            <a:off x="513346" y="3124366"/>
            <a:ext cx="10515600" cy="1325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100">
                <a:solidFill>
                  <a:schemeClr val="bg1">
                    <a:lumMod val="95000"/>
                  </a:schemeClr>
                </a:solidFill>
                <a:latin typeface="Century Gothic"/>
              </a:rPr>
              <a:t>Supporting an EOSC-ready digitally skilled workforce: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</a:b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</a:b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  <a:t>Researchers can transform how they carry out research and exploit research outputs, leading to better quality and contributing to the Horizon Europe EOSC Partnership.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</a:b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</a:b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Century Gothic"/>
              </a:rPr>
              <a:t>Horizon Europe call INFRA 2021 EOSC01-01</a:t>
            </a:r>
            <a:endParaRPr lang="it-IT" sz="400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C6A0900-065B-1EF8-21AB-946D0772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latin typeface="Century Gothic"/>
              </a:rPr>
              <a:t>Key facts</a:t>
            </a:r>
          </a:p>
        </p:txBody>
      </p:sp>
      <p:pic>
        <p:nvPicPr>
          <p:cNvPr id="12" name="Pladsholder til indhold 11" descr="Et billede, der indeholder kort&#10;&#10;Automatisk genereret beskrivelse">
            <a:extLst>
              <a:ext uri="{FF2B5EF4-FFF2-40B4-BE49-F238E27FC236}">
                <a16:creationId xmlns:a16="http://schemas.microsoft.com/office/drawing/2014/main" id="{4C9097DD-42D1-8CC8-B3A6-B43960FD00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76838"/>
            <a:ext cx="5181600" cy="4248911"/>
          </a:xfrm>
          <a:noFill/>
        </p:spPr>
      </p:pic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DA189A6-CFC4-CBDD-96F4-5D8398C78C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78203" y="6413084"/>
            <a:ext cx="536935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dirty="0"/>
              <a:t>Mareike Buss | EOSC Denmark Coordination Forum Meeting | 22-08-2023</a:t>
            </a:r>
            <a:endParaRPr lang="it-IT" sz="1100" dirty="0"/>
          </a:p>
        </p:txBody>
      </p:sp>
      <p:sp>
        <p:nvSpPr>
          <p:cNvPr id="13" name="Google Shape;233;g17d79cb187b_0_54">
            <a:extLst>
              <a:ext uri="{FF2B5EF4-FFF2-40B4-BE49-F238E27FC236}">
                <a16:creationId xmlns:a16="http://schemas.microsoft.com/office/drawing/2014/main" id="{233C8A44-FA33-96CA-E736-44B283802CB3}"/>
              </a:ext>
            </a:extLst>
          </p:cNvPr>
          <p:cNvSpPr txBox="1">
            <a:spLocks/>
          </p:cNvSpPr>
          <p:nvPr/>
        </p:nvSpPr>
        <p:spPr bwMode="auto">
          <a:xfrm>
            <a:off x="838200" y="2337388"/>
            <a:ext cx="5619600" cy="3429000"/>
          </a:xfrm>
          <a:prstGeom prst="rect">
            <a:avLst/>
          </a:prstGeom>
        </p:spPr>
        <p:txBody>
          <a:bodyPr spcFirstLastPara="1" vertOverflow="overflow" horzOverflow="overflow" vert="horz" wrap="square" lIns="91423" tIns="45699" rIns="91423" bIns="45699" numCol="1" spcCol="0" rtlCol="0" fromWordArt="0" anchor="t" anchorCtr="0" forceAA="0" compatLnSpc="0">
            <a:normAutofit fontScale="92500" lnSpcReduction="13000"/>
          </a:bodyPr>
          <a:lstStyle>
            <a:lvl1pPr marL="228589" indent="-228589" algn="l" defTabSz="914354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1pPr>
            <a:lvl2pPr marL="685766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2pPr>
            <a:lvl3pPr marL="1142942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3pPr>
            <a:lvl4pPr marL="1600120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4pPr>
            <a:lvl5pPr marL="2057298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5pPr>
            <a:lvl6pPr marL="2514474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99"/>
              </a:spcBef>
              <a:buFont typeface="Arial"/>
              <a:buNone/>
              <a:defRPr/>
            </a:pPr>
            <a:r>
              <a:rPr lang="en-US" dirty="0">
                <a:latin typeface="Quicksand" pitchFamily="2" charset="0"/>
                <a:ea typeface="Century Gothic"/>
                <a:cs typeface="Century Gothic"/>
              </a:rPr>
              <a:t>44 </a:t>
            </a:r>
            <a:r>
              <a:rPr lang="en-US" b="1" dirty="0">
                <a:latin typeface="Quicksand" pitchFamily="2" charset="0"/>
                <a:ea typeface="Century Gothic"/>
                <a:cs typeface="Century Gothic"/>
              </a:rPr>
              <a:t>participants</a:t>
            </a:r>
            <a:r>
              <a:rPr lang="en-US" dirty="0">
                <a:latin typeface="Quicksand" pitchFamily="2" charset="0"/>
                <a:ea typeface="Century Gothic"/>
                <a:cs typeface="Century Gothic"/>
              </a:rPr>
              <a:t>, 18 </a:t>
            </a:r>
            <a:r>
              <a:rPr lang="en-US" b="1" dirty="0">
                <a:latin typeface="Quicksand" pitchFamily="2" charset="0"/>
                <a:ea typeface="Century Gothic"/>
                <a:cs typeface="Century Gothic"/>
              </a:rPr>
              <a:t>countries</a:t>
            </a:r>
          </a:p>
          <a:p>
            <a:pPr marL="0" indent="0">
              <a:spcBef>
                <a:spcPts val="1999"/>
              </a:spcBef>
              <a:buFont typeface="Arial"/>
              <a:buNone/>
              <a:defRPr/>
            </a:pPr>
            <a:r>
              <a:rPr lang="en-US" dirty="0">
                <a:latin typeface="Quicksand" pitchFamily="2" charset="0"/>
                <a:ea typeface="Century Gothic"/>
                <a:cs typeface="Century Gothic"/>
              </a:rPr>
              <a:t>“</a:t>
            </a:r>
            <a:r>
              <a:rPr lang="en-US" b="1" dirty="0">
                <a:latin typeface="Quicksand" pitchFamily="2" charset="0"/>
                <a:ea typeface="Century Gothic"/>
                <a:cs typeface="Century Gothic"/>
              </a:rPr>
              <a:t>Key doers</a:t>
            </a:r>
            <a:r>
              <a:rPr lang="en-US" dirty="0">
                <a:latin typeface="Quicksand" pitchFamily="2" charset="0"/>
                <a:ea typeface="Century Gothic"/>
                <a:cs typeface="Century Gothic"/>
              </a:rPr>
              <a:t>” in Open Science in their country/region/domain</a:t>
            </a:r>
          </a:p>
          <a:p>
            <a:pPr marL="0" indent="0">
              <a:spcBef>
                <a:spcPts val="1999"/>
              </a:spcBef>
              <a:buFont typeface="Arial"/>
              <a:buNone/>
              <a:defRPr/>
            </a:pPr>
            <a:r>
              <a:rPr lang="en-US" dirty="0">
                <a:latin typeface="Quicksand" pitchFamily="2" charset="0"/>
                <a:ea typeface="Century Gothic"/>
                <a:cs typeface="Century Gothic"/>
              </a:rPr>
              <a:t>2 ESFRI research infrastructures</a:t>
            </a:r>
          </a:p>
          <a:p>
            <a:pPr marL="0" indent="0">
              <a:spcBef>
                <a:spcPts val="1999"/>
              </a:spcBef>
              <a:buFont typeface="Arial"/>
              <a:buNone/>
              <a:defRPr/>
            </a:pPr>
            <a:r>
              <a:rPr lang="en-US" dirty="0">
                <a:latin typeface="Quicksand" pitchFamily="2" charset="0"/>
                <a:ea typeface="Century Gothic"/>
                <a:cs typeface="Century Gothic"/>
              </a:rPr>
              <a:t>7 millions €, co-funded by European Union and UK Research and Innovation</a:t>
            </a:r>
          </a:p>
          <a:p>
            <a:pPr marL="0" indent="0">
              <a:spcBef>
                <a:spcPts val="1999"/>
              </a:spcBef>
              <a:buFont typeface="Arial"/>
              <a:buNone/>
              <a:defRPr/>
            </a:pPr>
            <a:endParaRPr lang="en-US" dirty="0"/>
          </a:p>
        </p:txBody>
      </p:sp>
      <p:pic>
        <p:nvPicPr>
          <p:cNvPr id="14" name="Google Shape;236;g17d79cb187b_0_54">
            <a:extLst>
              <a:ext uri="{FF2B5EF4-FFF2-40B4-BE49-F238E27FC236}">
                <a16:creationId xmlns:a16="http://schemas.microsoft.com/office/drawing/2014/main" id="{33693550-3B35-329F-243A-2FFE8D7191A7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69726" y="2363284"/>
            <a:ext cx="568474" cy="56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37;g17d79cb187b_0_54">
            <a:extLst>
              <a:ext uri="{FF2B5EF4-FFF2-40B4-BE49-F238E27FC236}">
                <a16:creationId xmlns:a16="http://schemas.microsoft.com/office/drawing/2014/main" id="{D8CD9725-CE7B-34D9-E683-3DE32DE4FE57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269726" y="3826363"/>
            <a:ext cx="568474" cy="56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38;g17d79cb187b_0_54">
            <a:extLst>
              <a:ext uri="{FF2B5EF4-FFF2-40B4-BE49-F238E27FC236}">
                <a16:creationId xmlns:a16="http://schemas.microsoft.com/office/drawing/2014/main" id="{8CEB043E-857B-DAD2-A84B-1A2F5BAF3079}"/>
              </a:ext>
            </a:extLst>
          </p:cNvPr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269726" y="3042919"/>
            <a:ext cx="568474" cy="56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9;g17d79cb187b_0_54">
            <a:extLst>
              <a:ext uri="{FF2B5EF4-FFF2-40B4-BE49-F238E27FC236}">
                <a16:creationId xmlns:a16="http://schemas.microsoft.com/office/drawing/2014/main" id="{51058352-C99E-7524-D596-B44A92DAE9AA}"/>
              </a:ext>
            </a:extLst>
          </p:cNvPr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269726" y="4457119"/>
            <a:ext cx="568474" cy="56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B8004-E53F-9F35-5409-FEBE1BED7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912406" y="6162899"/>
            <a:ext cx="5279594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C6A0900-065B-1EF8-21AB-946D0772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latin typeface="Century Gothic"/>
              </a:rPr>
              <a:t>Objective</a:t>
            </a:r>
          </a:p>
        </p:txBody>
      </p:sp>
      <p:pic>
        <p:nvPicPr>
          <p:cNvPr id="12" name="Pladsholder til indhold 11" descr="Et billede, der indeholder kort&#10;&#10;Automatisk genereret beskrivelse">
            <a:extLst>
              <a:ext uri="{FF2B5EF4-FFF2-40B4-BE49-F238E27FC236}">
                <a16:creationId xmlns:a16="http://schemas.microsoft.com/office/drawing/2014/main" id="{4C9097DD-42D1-8CC8-B3A6-B43960FD00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76838"/>
            <a:ext cx="5181600" cy="4248911"/>
          </a:xfrm>
          <a:noFill/>
        </p:spPr>
      </p:pic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DA189A6-CFC4-CBDD-96F4-5D8398C78C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78203" y="6413084"/>
            <a:ext cx="536935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dirty="0"/>
              <a:t>Mareike Buss | EOSC Denmark Coordination Forum Meeting | 22-08-2023</a:t>
            </a:r>
            <a:endParaRPr lang="it-IT" sz="1100" dirty="0"/>
          </a:p>
        </p:txBody>
      </p:sp>
      <p:sp>
        <p:nvSpPr>
          <p:cNvPr id="13" name="Google Shape;233;g17d79cb187b_0_54">
            <a:extLst>
              <a:ext uri="{FF2B5EF4-FFF2-40B4-BE49-F238E27FC236}">
                <a16:creationId xmlns:a16="http://schemas.microsoft.com/office/drawing/2014/main" id="{233C8A44-FA33-96CA-E736-44B283802CB3}"/>
              </a:ext>
            </a:extLst>
          </p:cNvPr>
          <p:cNvSpPr txBox="1">
            <a:spLocks/>
          </p:cNvSpPr>
          <p:nvPr/>
        </p:nvSpPr>
        <p:spPr bwMode="auto">
          <a:xfrm>
            <a:off x="838200" y="2337388"/>
            <a:ext cx="5619600" cy="3429000"/>
          </a:xfrm>
          <a:prstGeom prst="rect">
            <a:avLst/>
          </a:prstGeom>
        </p:spPr>
        <p:txBody>
          <a:bodyPr spcFirstLastPara="1" vertOverflow="overflow" horzOverflow="overflow" vert="horz" wrap="square" lIns="91423" tIns="45699" rIns="91423" bIns="45699" numCol="1" spcCol="0" rtlCol="0" fromWordArt="0" anchor="t" anchorCtr="0" forceAA="0" compatLnSpc="0">
            <a:normAutofit fontScale="92500" lnSpcReduction="13000"/>
          </a:bodyPr>
          <a:lstStyle>
            <a:lvl1pPr marL="228589" indent="-228589" algn="l" defTabSz="914354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1pPr>
            <a:lvl2pPr marL="685766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2pPr>
            <a:lvl3pPr marL="1142942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3pPr>
            <a:lvl4pPr marL="1600120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4pPr>
            <a:lvl5pPr marL="2057298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Quicksand"/>
                <a:ea typeface="+mn-ea"/>
                <a:cs typeface="+mn-cs"/>
              </a:defRPr>
            </a:lvl5pPr>
            <a:lvl6pPr marL="2514474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999"/>
              </a:spcBef>
              <a:buFont typeface="Arial"/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B8004-E53F-9F35-5409-FEBE1BED7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12406" y="6162899"/>
            <a:ext cx="5279594" cy="231668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F696E4D-B0F0-3362-A994-3E5C21D412D3}"/>
              </a:ext>
            </a:extLst>
          </p:cNvPr>
          <p:cNvSpPr txBox="1"/>
          <p:nvPr/>
        </p:nvSpPr>
        <p:spPr>
          <a:xfrm>
            <a:off x="838200" y="1638584"/>
            <a:ext cx="5619600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300" dirty="0">
                <a:latin typeface="Quicksand" pitchFamily="2" charset="0"/>
              </a:rPr>
              <a:t>Skills4EOSC core objective is to </a:t>
            </a:r>
            <a:r>
              <a:rPr lang="en-US" sz="2300" b="1" dirty="0">
                <a:latin typeface="Quicksand" pitchFamily="2" charset="0"/>
              </a:rPr>
              <a:t>advance Open Science (OS) skills by unifying the current training landscape </a:t>
            </a:r>
            <a:r>
              <a:rPr lang="en-US" sz="2300" dirty="0">
                <a:latin typeface="Quicksand" pitchFamily="2" charset="0"/>
              </a:rPr>
              <a:t>into a common and trusted pan-European ecosystem, closing the three gaps identified in the EOSC Strategic Research and Innovation Agenda (SRIA) in relation to OS competences: lack of </a:t>
            </a:r>
            <a:r>
              <a:rPr lang="en-US" sz="2300" b="1" dirty="0">
                <a:latin typeface="Quicksand" pitchFamily="2" charset="0"/>
              </a:rPr>
              <a:t>Open Science and data expertise</a:t>
            </a:r>
            <a:r>
              <a:rPr lang="en-US" sz="2300" dirty="0">
                <a:latin typeface="Quicksand" pitchFamily="2" charset="0"/>
              </a:rPr>
              <a:t>, lack of a clear definition of </a:t>
            </a:r>
            <a:r>
              <a:rPr lang="en-US" sz="2300" b="1" dirty="0">
                <a:latin typeface="Quicksand" pitchFamily="2" charset="0"/>
              </a:rPr>
              <a:t>data professional profiles </a:t>
            </a:r>
            <a:r>
              <a:rPr lang="en-US" sz="2300" dirty="0">
                <a:latin typeface="Quicksand" pitchFamily="2" charset="0"/>
              </a:rPr>
              <a:t>and corresponding career paths, and fragmentation in </a:t>
            </a:r>
            <a:r>
              <a:rPr lang="en-US" sz="2300" b="1" dirty="0">
                <a:latin typeface="Quicksand" pitchFamily="2" charset="0"/>
              </a:rPr>
              <a:t>training resources.</a:t>
            </a:r>
          </a:p>
        </p:txBody>
      </p:sp>
    </p:spTree>
    <p:extLst>
      <p:ext uri="{BB962C8B-B14F-4D97-AF65-F5344CB8AC3E}">
        <p14:creationId xmlns:p14="http://schemas.microsoft.com/office/powerpoint/2010/main" val="73724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8200" y="169820"/>
            <a:ext cx="10515600" cy="132556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it-IT" sz="3600" dirty="0">
                <a:solidFill>
                  <a:srgbClr val="0070C0"/>
                </a:solidFill>
                <a:latin typeface="Century Gothic"/>
              </a:rPr>
              <a:t>Project Structure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 bwMode="auto">
          <a:xfrm>
            <a:off x="1578203" y="6413084"/>
            <a:ext cx="5369351" cy="365125"/>
          </a:xfrm>
        </p:spPr>
        <p:txBody>
          <a:bodyPr anchor="ctr">
            <a:normAutofit fontScale="92500"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200" dirty="0"/>
              <a:t>Mareike Buss | EOSC Denmark Coordination Forum Meeting | 22-08-2023</a:t>
            </a:r>
            <a:endParaRPr lang="it-IT" sz="1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169E52-774B-1DBC-A28F-5588D9C4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163FC-3750-AFCF-B72B-5E8A71CA1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12726" y="1239885"/>
            <a:ext cx="6766547" cy="4878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0775CF-6D66-E83E-6221-741DDFB519CA}"/>
              </a:ext>
            </a:extLst>
          </p:cNvPr>
          <p:cNvSpPr txBox="1"/>
          <p:nvPr/>
        </p:nvSpPr>
        <p:spPr>
          <a:xfrm>
            <a:off x="3488925" y="6156781"/>
            <a:ext cx="8906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0" i="0" dirty="0">
                <a:solidFill>
                  <a:srgbClr val="333333"/>
                </a:solidFill>
                <a:effectLst/>
                <a:latin typeface="Quicksand" pitchFamily="2" charset="0"/>
              </a:rPr>
              <a:t>Lazzeri, Emma. (2022, September 21). </a:t>
            </a:r>
            <a:r>
              <a:rPr lang="da-DK" sz="900" b="0" i="1" dirty="0">
                <a:solidFill>
                  <a:srgbClr val="333333"/>
                </a:solidFill>
                <a:effectLst/>
                <a:latin typeface="Quicksand" pitchFamily="2" charset="0"/>
              </a:rPr>
              <a:t>Skills4EOSC Vision and </a:t>
            </a:r>
            <a:r>
              <a:rPr lang="da-DK" sz="900" b="0" i="1" dirty="0" err="1">
                <a:solidFill>
                  <a:srgbClr val="333333"/>
                </a:solidFill>
                <a:effectLst/>
                <a:latin typeface="Quicksand" pitchFamily="2" charset="0"/>
              </a:rPr>
              <a:t>Objectives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Quicksand" pitchFamily="2" charset="0"/>
              </a:rPr>
              <a:t>. Skills4EOSC Kickoff Meeting, Pisa, </a:t>
            </a:r>
            <a:r>
              <a:rPr lang="da-DK" sz="900" b="0" i="0" dirty="0" err="1">
                <a:solidFill>
                  <a:srgbClr val="333333"/>
                </a:solidFill>
                <a:effectLst/>
                <a:latin typeface="Quicksand" pitchFamily="2" charset="0"/>
              </a:rPr>
              <a:t>Italy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Quicksand" pitchFamily="2" charset="0"/>
              </a:rPr>
              <a:t>. Zenodo. 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Quicksand" pitchFamily="2" charset="0"/>
                <a:hlinkClick r:id="rId3"/>
              </a:rPr>
              <a:t>https://doi.org/10.5281/zenodo.7113503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Quicksand" pitchFamily="2" charset="0"/>
              </a:rPr>
              <a:t> </a:t>
            </a:r>
            <a:endParaRPr lang="da-DK" sz="900"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9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DB8A33-5C81-6D6D-98EC-043A1788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GB" sz="3600" dirty="0">
                <a:solidFill>
                  <a:srgbClr val="0070C0"/>
                </a:solidFill>
                <a:latin typeface="Century Gothic"/>
              </a:rPr>
              <a:t>The Danish Consortium </a:t>
            </a:r>
            <a:endParaRPr lang="da-DK" sz="3600" dirty="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AF9A2F-C66E-E401-70D1-013AC6923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67680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en-US" sz="1500" b="1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600" b="1" dirty="0"/>
              <a:t>Danish partners</a:t>
            </a:r>
            <a:r>
              <a:rPr lang="en-US" sz="2600" dirty="0"/>
              <a:t>: AU, AAU, CBS, DTU, SDU, KB &amp; </a:t>
            </a:r>
            <a:r>
              <a:rPr lang="en-US" sz="2600" dirty="0" err="1"/>
              <a:t>DeiC</a:t>
            </a:r>
            <a:endParaRPr lang="en-US" sz="26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600" b="1" dirty="0"/>
              <a:t>Total budget</a:t>
            </a:r>
            <a:r>
              <a:rPr lang="en-US" sz="2600" dirty="0"/>
              <a:t>: DKK 50.000.000 (7.000.000 Euro)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600" b="1" dirty="0"/>
              <a:t>Danish budget</a:t>
            </a:r>
            <a:r>
              <a:rPr lang="en-US" sz="2600" dirty="0"/>
              <a:t>: DKK 3.269.248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173AF19C-5D10-1523-E896-374E18BE9D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" r="30528"/>
          <a:stretch/>
        </p:blipFill>
        <p:spPr>
          <a:xfrm>
            <a:off x="8002520" y="1169465"/>
            <a:ext cx="3600000" cy="4171187"/>
          </a:xfrm>
          <a:prstGeom prst="rect">
            <a:avLst/>
          </a:prstGeom>
          <a:noFill/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2A5D97B-1CA4-8F9A-530B-F5F9A7CD50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78203" y="6413084"/>
            <a:ext cx="5527677" cy="365125"/>
          </a:xfrm>
        </p:spPr>
        <p:txBody>
          <a:bodyPr/>
          <a:lstStyle/>
          <a:p>
            <a:pPr algn="l">
              <a:spcAft>
                <a:spcPts val="600"/>
              </a:spcAft>
              <a:defRPr/>
            </a:pPr>
            <a:r>
              <a:rPr lang="en-US" sz="1200" dirty="0"/>
              <a:t>Mareike Buss | EOSC Denmark Coordination Forum Meeting | 22-08-2023</a:t>
            </a:r>
            <a:endParaRPr lang="it-IT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21CE7-8C29-7E5A-FE6A-A1E919E3D968}"/>
              </a:ext>
            </a:extLst>
          </p:cNvPr>
          <p:cNvSpPr txBox="1"/>
          <p:nvPr/>
        </p:nvSpPr>
        <p:spPr>
          <a:xfrm>
            <a:off x="8002520" y="5442314"/>
            <a:ext cx="360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latin typeface="Quicksand" pitchFamily="2" charset="0"/>
                <a:hlinkClick r:id="rId3"/>
              </a:rPr>
              <a:t>Map </a:t>
            </a:r>
            <a:r>
              <a:rPr lang="de-DE" sz="800" dirty="0" err="1">
                <a:latin typeface="Quicksand" pitchFamily="2" charset="0"/>
                <a:hlinkClick r:id="rId3"/>
              </a:rPr>
              <a:t>of</a:t>
            </a:r>
            <a:r>
              <a:rPr lang="de-DE" sz="800" dirty="0">
                <a:latin typeface="Quicksand" pitchFamily="2" charset="0"/>
                <a:hlinkClick r:id="rId3"/>
              </a:rPr>
              <a:t> </a:t>
            </a:r>
            <a:r>
              <a:rPr lang="de-DE" sz="800" dirty="0" err="1">
                <a:latin typeface="Quicksand" pitchFamily="2" charset="0"/>
                <a:hlinkClick r:id="rId3"/>
              </a:rPr>
              <a:t>Denmark</a:t>
            </a:r>
            <a:r>
              <a:rPr lang="de-DE" sz="800" dirty="0">
                <a:latin typeface="Quicksand" pitchFamily="2" charset="0"/>
              </a:rPr>
              <a:t> </a:t>
            </a:r>
            <a:r>
              <a:rPr lang="de-DE" sz="800" dirty="0" err="1">
                <a:latin typeface="Quicksand" pitchFamily="2" charset="0"/>
              </a:rPr>
              <a:t>by</a:t>
            </a:r>
            <a:r>
              <a:rPr lang="de-DE" sz="800" dirty="0">
                <a:latin typeface="Quicksand" pitchFamily="2" charset="0"/>
              </a:rPr>
              <a:t> </a:t>
            </a:r>
            <a:r>
              <a:rPr lang="de-DE" sz="800" dirty="0" err="1">
                <a:latin typeface="Quicksand" pitchFamily="2" charset="0"/>
              </a:rPr>
              <a:t>NordNordWest</a:t>
            </a:r>
            <a:r>
              <a:rPr lang="de-DE" sz="800" dirty="0">
                <a:latin typeface="Quicksand" pitchFamily="2" charset="0"/>
              </a:rPr>
              <a:t>, </a:t>
            </a:r>
            <a:r>
              <a:rPr lang="de-DE" sz="800" dirty="0" err="1">
                <a:latin typeface="Quicksand" pitchFamily="2" charset="0"/>
              </a:rPr>
              <a:t>resized</a:t>
            </a:r>
            <a:r>
              <a:rPr lang="de-DE" sz="800" dirty="0">
                <a:latin typeface="Quicksand" pitchFamily="2" charset="0"/>
              </a:rPr>
              <a:t> </a:t>
            </a:r>
            <a:r>
              <a:rPr lang="de-DE" sz="800" dirty="0" err="1">
                <a:latin typeface="Quicksand" pitchFamily="2" charset="0"/>
              </a:rPr>
              <a:t>by</a:t>
            </a:r>
            <a:r>
              <a:rPr lang="de-DE" sz="800" dirty="0">
                <a:latin typeface="Quicksand" pitchFamily="2" charset="0"/>
              </a:rPr>
              <a:t> Mareike Buss, </a:t>
            </a:r>
            <a:r>
              <a:rPr lang="de-DE" sz="800" dirty="0" err="1">
                <a:latin typeface="Quicksand" pitchFamily="2" charset="0"/>
              </a:rPr>
              <a:t>shared</a:t>
            </a:r>
            <a:r>
              <a:rPr lang="de-DE" sz="800" dirty="0">
                <a:latin typeface="Quicksand" pitchFamily="2" charset="0"/>
              </a:rPr>
              <a:t> </a:t>
            </a:r>
            <a:r>
              <a:rPr lang="de-DE" sz="800" dirty="0" err="1">
                <a:latin typeface="Quicksand" pitchFamily="2" charset="0"/>
              </a:rPr>
              <a:t>under</a:t>
            </a:r>
            <a:r>
              <a:rPr lang="de-DE" sz="800" dirty="0">
                <a:latin typeface="Quicksand" pitchFamily="2" charset="0"/>
              </a:rPr>
              <a:t> </a:t>
            </a:r>
            <a:r>
              <a:rPr lang="de-DE" sz="800" dirty="0">
                <a:latin typeface="Quicksand" pitchFamily="2" charset="0"/>
                <a:hlinkClick r:id="rId4"/>
              </a:rPr>
              <a:t>CC-BY-SA 3.0</a:t>
            </a:r>
            <a:endParaRPr lang="da-DK" sz="800" dirty="0">
              <a:latin typeface="Quicksand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0DDBA8-66F3-7EC9-4085-72E38774C7CD}"/>
              </a:ext>
            </a:extLst>
          </p:cNvPr>
          <p:cNvSpPr/>
          <p:nvPr/>
        </p:nvSpPr>
        <p:spPr>
          <a:xfrm>
            <a:off x="9429750" y="2159795"/>
            <a:ext cx="47625" cy="523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E879DD-1D72-00D5-C39A-4670BC445C88}"/>
              </a:ext>
            </a:extLst>
          </p:cNvPr>
          <p:cNvSpPr/>
          <p:nvPr/>
        </p:nvSpPr>
        <p:spPr>
          <a:xfrm>
            <a:off x="9615488" y="3167063"/>
            <a:ext cx="47625" cy="523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0D60C4-7D77-66A3-046E-E588264C3F4C}"/>
              </a:ext>
            </a:extLst>
          </p:cNvPr>
          <p:cNvSpPr/>
          <p:nvPr/>
        </p:nvSpPr>
        <p:spPr>
          <a:xfrm>
            <a:off x="9754895" y="4018551"/>
            <a:ext cx="47625" cy="523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C007EC-D656-E987-252A-44164896003E}"/>
              </a:ext>
            </a:extLst>
          </p:cNvPr>
          <p:cNvSpPr/>
          <p:nvPr/>
        </p:nvSpPr>
        <p:spPr>
          <a:xfrm>
            <a:off x="11175207" y="3602832"/>
            <a:ext cx="47625" cy="523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F6BABB-A405-5000-DF0C-3B8F436969BC}"/>
              </a:ext>
            </a:extLst>
          </p:cNvPr>
          <p:cNvSpPr/>
          <p:nvPr/>
        </p:nvSpPr>
        <p:spPr>
          <a:xfrm>
            <a:off x="11222832" y="3688860"/>
            <a:ext cx="47625" cy="523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B6207DEE-01B0-95FA-B0DF-512C73F41DB2}"/>
              </a:ext>
            </a:extLst>
          </p:cNvPr>
          <p:cNvSpPr/>
          <p:nvPr/>
        </p:nvSpPr>
        <p:spPr>
          <a:xfrm>
            <a:off x="9625513" y="1985962"/>
            <a:ext cx="354013" cy="153485"/>
          </a:xfrm>
          <a:prstGeom prst="borderCallout2">
            <a:avLst>
              <a:gd name="adj1" fmla="val 18750"/>
              <a:gd name="adj2" fmla="val 739"/>
              <a:gd name="adj3" fmla="val 18750"/>
              <a:gd name="adj4" fmla="val -16667"/>
              <a:gd name="adj5" fmla="val 112500"/>
              <a:gd name="adj6" fmla="val -46667"/>
            </a:avLst>
          </a:prstGeom>
          <a:gradFill>
            <a:gsLst>
              <a:gs pos="37000">
                <a:schemeClr val="accent3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66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600" dirty="0">
                <a:solidFill>
                  <a:schemeClr val="tx1"/>
                </a:solidFill>
                <a:latin typeface="Quicksand" pitchFamily="2" charset="0"/>
              </a:rPr>
              <a:t>AAU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15BA4761-5DC1-A7AA-F01E-45C8D3D824B5}"/>
              </a:ext>
            </a:extLst>
          </p:cNvPr>
          <p:cNvSpPr/>
          <p:nvPr/>
        </p:nvSpPr>
        <p:spPr>
          <a:xfrm flipH="1">
            <a:off x="9085424" y="2987254"/>
            <a:ext cx="368138" cy="170285"/>
          </a:xfrm>
          <a:prstGeom prst="borderCallout2">
            <a:avLst>
              <a:gd name="adj1" fmla="val 18750"/>
              <a:gd name="adj2" fmla="val 739"/>
              <a:gd name="adj3" fmla="val 18750"/>
              <a:gd name="adj4" fmla="val -16667"/>
              <a:gd name="adj5" fmla="val 112500"/>
              <a:gd name="adj6" fmla="val -46667"/>
            </a:avLst>
          </a:prstGeom>
          <a:gradFill>
            <a:gsLst>
              <a:gs pos="37000">
                <a:schemeClr val="accent3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66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600" dirty="0">
                <a:solidFill>
                  <a:schemeClr val="tx1"/>
                </a:solidFill>
                <a:latin typeface="Quicksand" pitchFamily="2" charset="0"/>
              </a:rPr>
              <a:t>AU</a:t>
            </a: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DA874C69-8150-15FD-EE57-7F3A0DC6664D}"/>
              </a:ext>
            </a:extLst>
          </p:cNvPr>
          <p:cNvSpPr/>
          <p:nvPr/>
        </p:nvSpPr>
        <p:spPr>
          <a:xfrm flipH="1">
            <a:off x="9225918" y="3831009"/>
            <a:ext cx="368138" cy="170285"/>
          </a:xfrm>
          <a:prstGeom prst="borderCallout2">
            <a:avLst>
              <a:gd name="adj1" fmla="val 18750"/>
              <a:gd name="adj2" fmla="val 739"/>
              <a:gd name="adj3" fmla="val 18750"/>
              <a:gd name="adj4" fmla="val -16667"/>
              <a:gd name="adj5" fmla="val 112500"/>
              <a:gd name="adj6" fmla="val -46667"/>
            </a:avLst>
          </a:prstGeom>
          <a:gradFill>
            <a:gsLst>
              <a:gs pos="37000">
                <a:schemeClr val="accent3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66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600" dirty="0">
                <a:solidFill>
                  <a:schemeClr val="tx1"/>
                </a:solidFill>
                <a:latin typeface="Quicksand" pitchFamily="2" charset="0"/>
              </a:rPr>
              <a:t>SDU</a:t>
            </a: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77B5CAA2-CC84-BB4E-0C92-AB28D8EED479}"/>
              </a:ext>
            </a:extLst>
          </p:cNvPr>
          <p:cNvSpPr/>
          <p:nvPr/>
        </p:nvSpPr>
        <p:spPr>
          <a:xfrm flipH="1">
            <a:off x="10604661" y="3795296"/>
            <a:ext cx="368138" cy="275643"/>
          </a:xfrm>
          <a:prstGeom prst="borderCallout2">
            <a:avLst>
              <a:gd name="adj1" fmla="val 18750"/>
              <a:gd name="adj2" fmla="val 739"/>
              <a:gd name="adj3" fmla="val 18750"/>
              <a:gd name="adj4" fmla="val -16667"/>
              <a:gd name="adj5" fmla="val -25151"/>
              <a:gd name="adj6" fmla="val -71247"/>
            </a:avLst>
          </a:prstGeom>
          <a:gradFill>
            <a:gsLst>
              <a:gs pos="37000">
                <a:schemeClr val="accent3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66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600" dirty="0">
                <a:solidFill>
                  <a:schemeClr val="tx1"/>
                </a:solidFill>
                <a:latin typeface="Quicksand" pitchFamily="2" charset="0"/>
              </a:rPr>
              <a:t>CBS &amp; </a:t>
            </a:r>
          </a:p>
          <a:p>
            <a:pPr algn="ctr"/>
            <a:r>
              <a:rPr lang="da-DK" sz="600" dirty="0">
                <a:solidFill>
                  <a:schemeClr val="tx1"/>
                </a:solidFill>
                <a:latin typeface="Quicksand" pitchFamily="2" charset="0"/>
              </a:rPr>
              <a:t>KB</a:t>
            </a: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EC7DE3E2-1812-BB1E-16E8-FFA722EE6330}"/>
              </a:ext>
            </a:extLst>
          </p:cNvPr>
          <p:cNvSpPr/>
          <p:nvPr/>
        </p:nvSpPr>
        <p:spPr>
          <a:xfrm flipH="1">
            <a:off x="10604661" y="2967038"/>
            <a:ext cx="368138" cy="275643"/>
          </a:xfrm>
          <a:prstGeom prst="borderCallout2">
            <a:avLst>
              <a:gd name="adj1" fmla="val 18750"/>
              <a:gd name="adj2" fmla="val 739"/>
              <a:gd name="adj3" fmla="val 18750"/>
              <a:gd name="adj4" fmla="val -30251"/>
              <a:gd name="adj5" fmla="val 239121"/>
              <a:gd name="adj6" fmla="val -62191"/>
            </a:avLst>
          </a:prstGeom>
          <a:gradFill>
            <a:gsLst>
              <a:gs pos="37000">
                <a:schemeClr val="accent3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66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600" dirty="0">
                <a:solidFill>
                  <a:schemeClr val="tx1"/>
                </a:solidFill>
                <a:latin typeface="Quicksand" pitchFamily="2" charset="0"/>
              </a:rPr>
              <a:t>DTU &amp; DeiC</a:t>
            </a:r>
          </a:p>
        </p:txBody>
      </p:sp>
    </p:spTree>
    <p:extLst>
      <p:ext uri="{BB962C8B-B14F-4D97-AF65-F5344CB8AC3E}">
        <p14:creationId xmlns:p14="http://schemas.microsoft.com/office/powerpoint/2010/main" val="152932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461F-C6A5-B2EE-AFEA-28C39E92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84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a-DK" sz="3600" dirty="0">
                <a:solidFill>
                  <a:srgbClr val="0070C0"/>
                </a:solidFill>
                <a:latin typeface="Century Gothic"/>
              </a:rPr>
              <a:t>Danish </a:t>
            </a:r>
            <a:r>
              <a:rPr lang="da-DK" sz="3600" dirty="0" err="1">
                <a:solidFill>
                  <a:srgbClr val="0070C0"/>
                </a:solidFill>
                <a:latin typeface="Century Gothic"/>
              </a:rPr>
              <a:t>WPs</a:t>
            </a:r>
            <a:endParaRPr lang="da-DK" sz="3600" dirty="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6591-742D-07DC-6607-4EC43F1D1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8F0B8-39AA-0185-BE22-10012CFB16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78203" y="6413084"/>
            <a:ext cx="5508397" cy="365125"/>
          </a:xfrm>
        </p:spPr>
        <p:txBody>
          <a:bodyPr/>
          <a:lstStyle/>
          <a:p>
            <a:pPr algn="l">
              <a:spcAft>
                <a:spcPts val="600"/>
              </a:spcAft>
              <a:defRPr/>
            </a:pPr>
            <a:r>
              <a:rPr lang="en-US" sz="1200" dirty="0"/>
              <a:t>Mareike Buss | EOSC Denmark Coordination Forum Meeting | 22-08-2023</a:t>
            </a:r>
            <a:endParaRPr lang="it-IT" sz="1200" dirty="0"/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4F1960F3-4E3F-E95C-B134-4287F5D7A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560" y="1182354"/>
            <a:ext cx="60198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06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79D9-E906-201A-AADA-2382B10D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da-DK"/>
              <a:t>Danish </a:t>
            </a:r>
            <a:r>
              <a:rPr lang="da-DK" err="1"/>
              <a:t>WPs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365847B-BA89-044F-F7C2-D8B3C88AB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34" y="1728640"/>
            <a:ext cx="10360331" cy="4351338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A3DAE-679E-C990-9D2B-8D58EBC0D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78203" y="6413084"/>
            <a:ext cx="5369351" cy="365125"/>
          </a:xfrm>
        </p:spPr>
        <p:txBody>
          <a:bodyPr anchor="ctr">
            <a:normAutofit fontScale="92500"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/>
              <a:t>Mareike Buss | EOSC Denmark Coordination Forum Meeting | 22-08-2023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6081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Skills4Eos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70C0"/>
      </a:accent2>
      <a:accent3>
        <a:srgbClr val="FF9933"/>
      </a:accent3>
      <a:accent4>
        <a:srgbClr val="FF3399"/>
      </a:accent4>
      <a:accent5>
        <a:srgbClr val="3F3F3F"/>
      </a:accent5>
      <a:accent6>
        <a:srgbClr val="A5A5A5"/>
      </a:accent6>
      <a:hlink>
        <a:srgbClr val="0563C1"/>
      </a:hlink>
      <a:folHlink>
        <a:srgbClr val="1F3864"/>
      </a:folHlink>
    </a:clrScheme>
    <a:fontScheme name="Personalizzato 1">
      <a:majorFont>
        <a:latin typeface="Century Gothic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</TotalTime>
  <Words>1404</Words>
  <Application>Microsoft Office PowerPoint</Application>
  <DocSecurity>0</DocSecurity>
  <PresentationFormat>Widescreen</PresentationFormat>
  <Paragraphs>106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4" baseType="lpstr">
      <vt:lpstr>Calibri</vt:lpstr>
      <vt:lpstr>Quicksand</vt:lpstr>
      <vt:lpstr>Arial</vt:lpstr>
      <vt:lpstr>Quicksand SemiBold</vt:lpstr>
      <vt:lpstr>Century Gothic</vt:lpstr>
      <vt:lpstr>Tema di Office</vt:lpstr>
      <vt:lpstr>Skills4EOSC: What is in it for the Danish universities?</vt:lpstr>
      <vt:lpstr>Agenda</vt:lpstr>
      <vt:lpstr>Supporting an EOSC-ready digitally skilled workforce:  Researchers can transform how they carry out research and exploit research outputs, leading to better quality and contributing to the Horizon Europe EOSC Partnership.  Horizon Europe call INFRA 2021 EOSC01-01</vt:lpstr>
      <vt:lpstr>Key facts</vt:lpstr>
      <vt:lpstr>Objective</vt:lpstr>
      <vt:lpstr>Project Structure</vt:lpstr>
      <vt:lpstr>The Danish Consortium </vt:lpstr>
      <vt:lpstr>Danish WPs</vt:lpstr>
      <vt:lpstr>Danish WPs</vt:lpstr>
      <vt:lpstr>PowerPoint-præsentation</vt:lpstr>
      <vt:lpstr>Skills4EOSC Competence Centre Network</vt:lpstr>
      <vt:lpstr>Skills4EOSC Competence Centre</vt:lpstr>
      <vt:lpstr>What do Competence Centres do?</vt:lpstr>
      <vt:lpstr>Minimum Viable Skillset - MVS</vt:lpstr>
      <vt:lpstr>PowerPoint-præsentation</vt:lpstr>
      <vt:lpstr>User Support and Professional Networks</vt:lpstr>
      <vt:lpstr>Thank you! Questions?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Federica Tanlongo</dc:creator>
  <cp:keywords/>
  <dc:description/>
  <cp:lastModifiedBy>Mareike Buss</cp:lastModifiedBy>
  <cp:revision>28</cp:revision>
  <dcterms:created xsi:type="dcterms:W3CDTF">2022-09-22T13:19:16Z</dcterms:created>
  <dcterms:modified xsi:type="dcterms:W3CDTF">2023-09-13T11:32:00Z</dcterms:modified>
  <cp:category/>
  <dc:identifier/>
  <cp:contentStatus/>
  <dc:language/>
  <cp:version/>
</cp:coreProperties>
</file>