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347" r:id="rId3"/>
    <p:sldId id="257" r:id="rId4"/>
    <p:sldId id="286" r:id="rId5"/>
    <p:sldId id="288" r:id="rId6"/>
    <p:sldId id="289" r:id="rId7"/>
    <p:sldId id="290" r:id="rId8"/>
    <p:sldId id="297" r:id="rId9"/>
    <p:sldId id="291" r:id="rId10"/>
    <p:sldId id="292" r:id="rId11"/>
    <p:sldId id="293" r:id="rId12"/>
    <p:sldId id="294" r:id="rId13"/>
    <p:sldId id="296" r:id="rId14"/>
    <p:sldId id="299" r:id="rId15"/>
    <p:sldId id="300" r:id="rId16"/>
    <p:sldId id="301" r:id="rId17"/>
    <p:sldId id="302" r:id="rId18"/>
    <p:sldId id="303" r:id="rId19"/>
    <p:sldId id="304" r:id="rId20"/>
    <p:sldId id="305" r:id="rId21"/>
    <p:sldId id="306" r:id="rId22"/>
    <p:sldId id="307" r:id="rId23"/>
    <p:sldId id="308" r:id="rId24"/>
    <p:sldId id="309" r:id="rId25"/>
    <p:sldId id="310" r:id="rId26"/>
    <p:sldId id="311" r:id="rId27"/>
    <p:sldId id="312" r:id="rId28"/>
    <p:sldId id="313" r:id="rId29"/>
    <p:sldId id="314" r:id="rId30"/>
    <p:sldId id="315" r:id="rId31"/>
    <p:sldId id="316" r:id="rId32"/>
    <p:sldId id="317" r:id="rId33"/>
    <p:sldId id="318" r:id="rId34"/>
    <p:sldId id="319" r:id="rId35"/>
    <p:sldId id="320" r:id="rId36"/>
    <p:sldId id="323" r:id="rId37"/>
    <p:sldId id="321" r:id="rId38"/>
    <p:sldId id="322" r:id="rId39"/>
    <p:sldId id="324" r:id="rId40"/>
    <p:sldId id="325" r:id="rId41"/>
    <p:sldId id="326" r:id="rId42"/>
    <p:sldId id="327" r:id="rId43"/>
    <p:sldId id="328" r:id="rId44"/>
    <p:sldId id="329" r:id="rId45"/>
    <p:sldId id="331" r:id="rId46"/>
    <p:sldId id="332" r:id="rId47"/>
    <p:sldId id="333" r:id="rId48"/>
    <p:sldId id="335" r:id="rId49"/>
    <p:sldId id="334" r:id="rId50"/>
    <p:sldId id="336" r:id="rId51"/>
    <p:sldId id="337" r:id="rId52"/>
    <p:sldId id="338" r:id="rId53"/>
    <p:sldId id="339" r:id="rId54"/>
    <p:sldId id="341" r:id="rId55"/>
    <p:sldId id="342" r:id="rId56"/>
    <p:sldId id="343" r:id="rId57"/>
    <p:sldId id="344" r:id="rId58"/>
    <p:sldId id="345" r:id="rId59"/>
    <p:sldId id="346" r:id="rId60"/>
    <p:sldId id="348" r:id="rId61"/>
    <p:sldId id="349" r:id="rId62"/>
    <p:sldId id="350" r:id="rId63"/>
    <p:sldId id="351" r:id="rId64"/>
    <p:sldId id="352" r:id="rId65"/>
    <p:sldId id="353" r:id="rId66"/>
    <p:sldId id="354" r:id="rId67"/>
    <p:sldId id="355" r:id="rId68"/>
  </p:sldIdLst>
  <p:sldSz cx="18288000" cy="10287000"/>
  <p:notesSz cx="6858000" cy="9144000"/>
  <p:embeddedFontLst>
    <p:embeddedFont>
      <p:font typeface="Calibri" panose="020F0502020204030204" pitchFamily="34" charset="0"/>
      <p:regular r:id="rId69"/>
      <p:bold r:id="rId70"/>
      <p:italic r:id="rId71"/>
      <p:boldItalic r:id="rId72"/>
    </p:embeddedFont>
    <p:embeddedFont>
      <p:font typeface="Futura Bk BT" panose="020B0502020204020303" pitchFamily="34" charset="0"/>
      <p:regular r:id="rId73"/>
    </p:embeddedFont>
    <p:embeddedFont>
      <p:font typeface="Now" panose="020B0604020202020204" charset="0"/>
      <p:regular r:id="rId7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6D8F"/>
    <a:srgbClr val="042B60"/>
    <a:srgbClr val="FD515D"/>
    <a:srgbClr val="4A7260"/>
    <a:srgbClr val="76A690"/>
    <a:srgbClr val="FFD85B"/>
    <a:srgbClr val="AFFFAF"/>
    <a:srgbClr val="33CC33"/>
    <a:srgbClr val="8FAAC4"/>
    <a:srgbClr val="D979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6013" autoAdjust="0"/>
  </p:normalViewPr>
  <p:slideViewPr>
    <p:cSldViewPr>
      <p:cViewPr varScale="1">
        <p:scale>
          <a:sx n="65" d="100"/>
          <a:sy n="65" d="100"/>
        </p:scale>
        <p:origin x="43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6.fntdata"/><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1.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2.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5.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3.fntdata"/><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s://doi.org/10.1038/sdata.2016.18"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1038/sdata.2016.18"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4.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7.svg"/><Relationship Id="rId17" Type="http://schemas.openxmlformats.org/officeDocument/2006/relationships/hyperlink" Target="https://orcid.org/0000-0003-1499-8425" TargetMode="External"/><Relationship Id="rId2" Type="http://schemas.openxmlformats.org/officeDocument/2006/relationships/image" Target="../media/image2.png"/><Relationship Id="rId16" Type="http://schemas.openxmlformats.org/officeDocument/2006/relationships/hyperlink" Target="https://hdl.handle.net/11585/726059" TargetMode="External"/><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6.png"/><Relationship Id="rId5" Type="http://schemas.openxmlformats.org/officeDocument/2006/relationships/image" Target="../media/image15.png"/><Relationship Id="rId15" Type="http://schemas.openxmlformats.org/officeDocument/2006/relationships/hyperlink" Target="https://doi.org/10.1038/sdata.2016.18" TargetMode="External"/><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5.sv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image" Target="../media/image2.png"/><Relationship Id="rId7" Type="http://schemas.openxmlformats.org/officeDocument/2006/relationships/slide" Target="slide35.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26.xml"/><Relationship Id="rId11" Type="http://schemas.openxmlformats.org/officeDocument/2006/relationships/slide" Target="slide49.xml"/><Relationship Id="rId5" Type="http://schemas.openxmlformats.org/officeDocument/2006/relationships/slide" Target="slide12.xml"/><Relationship Id="rId10" Type="http://schemas.microsoft.com/office/2007/relationships/hdphoto" Target="../media/hdphoto1.wdp"/><Relationship Id="rId4" Type="http://schemas.openxmlformats.org/officeDocument/2006/relationships/slide" Target="slide3.xml"/><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hyperlink" Target="https://zenodo.org/" TargetMode="External"/><Relationship Id="rId3" Type="http://schemas.openxmlformats.org/officeDocument/2006/relationships/image" Target="../media/image26.png"/><Relationship Id="rId7" Type="http://schemas.openxmlformats.org/officeDocument/2006/relationships/image" Target="../media/image2.png"/><Relationship Id="rId12"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hyperlink" Target="https://amsacta.unibo.it/" TargetMode="External"/><Relationship Id="rId5" Type="http://schemas.openxmlformats.org/officeDocument/2006/relationships/image" Target="../media/image27.png"/><Relationship Id="rId10" Type="http://schemas.openxmlformats.org/officeDocument/2006/relationships/image" Target="../media/image29.png"/><Relationship Id="rId4" Type="http://schemas.microsoft.com/office/2007/relationships/hdphoto" Target="../media/hdphoto2.wdp"/><Relationship Id="rId9" Type="http://schemas.openxmlformats.org/officeDocument/2006/relationships/hyperlink" Target="https://www.icpsr.umich.edu/web/pages/DSDR/deposit.html"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25.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13" Type="http://schemas.openxmlformats.org/officeDocument/2006/relationships/image" Target="../media/image43.png"/><Relationship Id="rId18" Type="http://schemas.openxmlformats.org/officeDocument/2006/relationships/hyperlink" Target="https://commons.wikimedia.org/wiki/File:Creative_commons_license_spectrum.svg" TargetMode="External"/><Relationship Id="rId3" Type="http://schemas.openxmlformats.org/officeDocument/2006/relationships/image" Target="../media/image35.png"/><Relationship Id="rId7" Type="http://schemas.openxmlformats.org/officeDocument/2006/relationships/image" Target="../media/image38.png"/><Relationship Id="rId12" Type="http://schemas.openxmlformats.org/officeDocument/2006/relationships/image" Target="../media/image42.png"/><Relationship Id="rId17" Type="http://schemas.openxmlformats.org/officeDocument/2006/relationships/image" Target="../media/image46.png"/><Relationship Id="rId2" Type="http://schemas.openxmlformats.org/officeDocument/2006/relationships/image" Target="../media/image2.png"/><Relationship Id="rId16" Type="http://schemas.openxmlformats.org/officeDocument/2006/relationships/hyperlink" Target="https://creativecommons.org/share-your-work/cclicenses/" TargetMode="External"/><Relationship Id="rId1" Type="http://schemas.openxmlformats.org/officeDocument/2006/relationships/slideLayout" Target="../slideLayouts/slideLayout7.xml"/><Relationship Id="rId6" Type="http://schemas.openxmlformats.org/officeDocument/2006/relationships/hyperlink" Target="https://creativecommons.org/publicdomain/zero/1.0/" TargetMode="External"/><Relationship Id="rId11" Type="http://schemas.openxmlformats.org/officeDocument/2006/relationships/image" Target="../media/image41.png"/><Relationship Id="rId5" Type="http://schemas.openxmlformats.org/officeDocument/2006/relationships/image" Target="../media/image37.png"/><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39.png"/><Relationship Id="rId1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hyperlink" Target="https://www.fosteropenscience.eu/foster-taxonomy/open-science-definition"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fosteropenscience.eu/foster-taxonomy/open-science-definition"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8.png"/><Relationship Id="rId7" Type="http://schemas.openxmlformats.org/officeDocument/2006/relationships/image" Target="../media/image51.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25.png"/><Relationship Id="rId4" Type="http://schemas.openxmlformats.org/officeDocument/2006/relationships/image" Target="../media/image49.sv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hyperlink" Target="https://amsacta.unibo.it/id/eprint/7249/"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hyperlink" Target="https://doi.org/10.5281/zenodo.7587336" TargetMode="External"/><Relationship Id="rId5" Type="http://schemas.openxmlformats.org/officeDocument/2006/relationships/hyperlink" Target="https://es.slideshare.net/victsoukala/2021-05-oscytsoukala" TargetMode="Externa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hyperlink" Target="https://amsacta.unibo.it/id/eprint/7249/" TargetMode="External"/><Relationship Id="rId4" Type="http://schemas.openxmlformats.org/officeDocument/2006/relationships/hyperlink" Target="https://doi.org/10.5281/zenodo.7587336"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amsacta.unibo.it/id/eprint/7249/" TargetMode="External"/><Relationship Id="rId3" Type="http://schemas.openxmlformats.org/officeDocument/2006/relationships/image" Target="../media/image4.pn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6.png"/><Relationship Id="rId4" Type="http://schemas.openxmlformats.org/officeDocument/2006/relationships/image" Target="../media/image5.sv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hyperlink" Target="https://amsacta.unibo.it/id/eprint/7249/" TargetMode="External"/><Relationship Id="rId4" Type="http://schemas.openxmlformats.org/officeDocument/2006/relationships/hyperlink" Target="https://doi.org/10.5281/zenodo.7587336"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hyperlink" Target="https://amsacta.unibo.it/id/eprint/7249/" TargetMode="External"/><Relationship Id="rId4" Type="http://schemas.openxmlformats.org/officeDocument/2006/relationships/hyperlink" Target="https://doi.org/10.5281/zenodo.7587336"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hyperlink" Target="https://doi.org/10.5281/zenodo.8010618"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4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5.png"/><Relationship Id="rId7" Type="http://schemas.openxmlformats.org/officeDocument/2006/relationships/image" Target="../media/image6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 Id="rId9" Type="http://schemas.openxmlformats.org/officeDocument/2006/relationships/hyperlink" Target="https://doi.org/10.5281/zenodo.7190005"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hyperlink" Target="http://dati.istat.it/viewhtml.aspx?il=blank&amp;vh=0000&amp;vf=0&amp;vcq=1100&amp;graph=0&amp;view-metadata=1&amp;lang=it&amp;QueryId=22919&amp;metadata=DCCV_REDNETFAMFONTERED"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hyperlink" Target="https://www.fao.org/faostat/en/#data/FBS"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istat.it/it/archivio/212387"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45.xml.rels><?xml version="1.0" encoding="UTF-8" standalone="yes"?>
<Relationships xmlns="http://schemas.openxmlformats.org/package/2006/relationships"><Relationship Id="rId3" Type="http://schemas.openxmlformats.org/officeDocument/2006/relationships/hyperlink" Target="https://www.re3data.org/"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hyperlink" Target="https://www.istat.it/it/dati-analisi-e-prodotti/banche-dati" TargetMode="External"/><Relationship Id="rId7" Type="http://schemas.openxmlformats.org/officeDocument/2006/relationships/hyperlink" Target="https://www.overleaf.com/" TargetMode="External"/><Relationship Id="rId12" Type="http://schemas.openxmlformats.org/officeDocument/2006/relationships/image" Target="../media/image8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hyperlink" Target="https://data.worldbank.org/indicator" TargetMode="External"/><Relationship Id="rId11" Type="http://schemas.openxmlformats.org/officeDocument/2006/relationships/image" Target="../media/image79.png"/><Relationship Id="rId5" Type="http://schemas.openxmlformats.org/officeDocument/2006/relationships/hyperlink" Target="https://www.fao.org/faostat/en/#data" TargetMode="External"/><Relationship Id="rId10" Type="http://schemas.openxmlformats.org/officeDocument/2006/relationships/image" Target="../media/image78.png"/><Relationship Id="rId4" Type="http://schemas.openxmlformats.org/officeDocument/2006/relationships/hyperlink" Target="https://ec.europa.eu/eurostat/web/main/data/database" TargetMode="External"/><Relationship Id="rId9" Type="http://schemas.openxmlformats.org/officeDocument/2006/relationships/image" Target="../media/image77.png"/><Relationship Id="rId14" Type="http://schemas.openxmlformats.org/officeDocument/2006/relationships/image" Target="../media/image8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hyperlink" Target="https://demo.istat.it/" TargetMode="External"/><Relationship Id="rId7" Type="http://schemas.openxmlformats.org/officeDocument/2006/relationships/image" Target="../media/image8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hyperlink" Target="https://www.istat.it/it/note-legali" TargetMode="External"/><Relationship Id="rId4" Type="http://schemas.openxmlformats.org/officeDocument/2006/relationships/hyperlink" Target="https://demo.istat.it/app/?i=POS&amp;l=it" TargetMode="External"/><Relationship Id="rId9" Type="http://schemas.openxmlformats.org/officeDocument/2006/relationships/image" Target="../media/image87.png"/></Relationships>
</file>

<file path=ppt/slides/_rels/slide5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s://www.istat.it/it/archivio/222527" TargetMode="External"/><Relationship Id="rId7" Type="http://schemas.openxmlformats.org/officeDocument/2006/relationships/image" Target="../media/image9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5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hyperlink" Target="https://schema.datacite.org/"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5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5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5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6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6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hyperlink" Target="https://doi.org/10.5281/zenodo.10118869" TargetMode="External"/><Relationship Id="rId5" Type="http://schemas.openxmlformats.org/officeDocument/2006/relationships/image" Target="../media/image110.png"/><Relationship Id="rId4" Type="http://schemas.openxmlformats.org/officeDocument/2006/relationships/image" Target="../media/image109.pn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doi.org/10.5281/zenodo.10142345" TargetMode="External"/><Relationship Id="rId2"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hyperlink" Target="https://doi.org/10.5281/zenodo.10118869" TargetMode="External"/><Relationship Id="rId5" Type="http://schemas.openxmlformats.org/officeDocument/2006/relationships/hyperlink" Target="https://doi.org/10.5281/zenodo.8169292" TargetMode="External"/><Relationship Id="rId4" Type="http://schemas.openxmlformats.org/officeDocument/2006/relationships/hyperlink" Target="https://doi.org/10.5281/zenodo.10124910" TargetMode="External"/></Relationships>
</file>

<file path=ppt/slides/_rels/slide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ec.europa.eu/research/participants/docs/h2020-funding-guide/cross-cutting-issues/open-access-dissemination_en.htm"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hyperlink" Target="https://www.oecd.org/sti/inno/38500813.pdf"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914400" y="876300"/>
            <a:ext cx="6556951" cy="2769989"/>
          </a:xfrm>
          <a:prstGeom prst="rect">
            <a:avLst/>
          </a:prstGeom>
        </p:spPr>
        <p:txBody>
          <a:bodyPr lIns="0" tIns="0" rIns="0" bIns="0" rtlCol="0" anchor="t">
            <a:spAutoFit/>
          </a:bodyPr>
          <a:lstStyle/>
          <a:p>
            <a:r>
              <a:rPr lang="en-US" sz="6000" b="1">
                <a:solidFill>
                  <a:srgbClr val="000000"/>
                </a:solidFill>
                <a:latin typeface="Futura Bk BT" panose="020B0502020204020303"/>
              </a:rPr>
              <a:t>Biodmography - Data Management Workshop</a:t>
            </a:r>
            <a:endParaRPr lang="en-US" sz="6000" b="1" dirty="0">
              <a:solidFill>
                <a:srgbClr val="000000"/>
              </a:solidFill>
              <a:latin typeface="Futura Bk BT" panose="020B0502020204020303"/>
            </a:endParaRPr>
          </a:p>
        </p:txBody>
      </p:sp>
      <p:sp>
        <p:nvSpPr>
          <p:cNvPr id="4" name="TextBox 4"/>
          <p:cNvSpPr txBox="1"/>
          <p:nvPr/>
        </p:nvSpPr>
        <p:spPr>
          <a:xfrm>
            <a:off x="914395" y="4158643"/>
            <a:ext cx="6556951" cy="494815"/>
          </a:xfrm>
          <a:prstGeom prst="rect">
            <a:avLst/>
          </a:prstGeom>
        </p:spPr>
        <p:txBody>
          <a:bodyPr lIns="0" tIns="0" rIns="0" bIns="0" rtlCol="0" anchor="t">
            <a:spAutoFit/>
          </a:bodyPr>
          <a:lstStyle/>
          <a:p>
            <a:pPr>
              <a:lnSpc>
                <a:spcPts val="4200"/>
              </a:lnSpc>
              <a:spcBef>
                <a:spcPct val="0"/>
              </a:spcBef>
            </a:pPr>
            <a:r>
              <a:rPr lang="en-US" sz="3000" dirty="0">
                <a:solidFill>
                  <a:srgbClr val="000000"/>
                </a:solidFill>
                <a:latin typeface="Futura Bk BT" panose="020B0502020204020303"/>
              </a:rPr>
              <a:t>Biodemography Course</a:t>
            </a:r>
          </a:p>
        </p:txBody>
      </p:sp>
      <p:sp>
        <p:nvSpPr>
          <p:cNvPr id="5" name="TextBox 4">
            <a:extLst>
              <a:ext uri="{FF2B5EF4-FFF2-40B4-BE49-F238E27FC236}">
                <a16:creationId xmlns:a16="http://schemas.microsoft.com/office/drawing/2014/main" id="{BD03F790-1B28-4D5C-8C79-48F892118491}"/>
              </a:ext>
            </a:extLst>
          </p:cNvPr>
          <p:cNvSpPr txBox="1"/>
          <p:nvPr/>
        </p:nvSpPr>
        <p:spPr>
          <a:xfrm>
            <a:off x="914394" y="5344066"/>
            <a:ext cx="6556951" cy="1027910"/>
          </a:xfrm>
          <a:prstGeom prst="rect">
            <a:avLst/>
          </a:prstGeom>
        </p:spPr>
        <p:txBody>
          <a:bodyPr lIns="0" tIns="0" rIns="0" bIns="0" rtlCol="0" anchor="t">
            <a:spAutoFit/>
          </a:bodyPr>
          <a:lstStyle/>
          <a:p>
            <a:pPr>
              <a:lnSpc>
                <a:spcPts val="4200"/>
              </a:lnSpc>
              <a:spcBef>
                <a:spcPct val="0"/>
              </a:spcBef>
            </a:pPr>
            <a:r>
              <a:rPr lang="en-US" sz="3000" dirty="0">
                <a:solidFill>
                  <a:srgbClr val="000000"/>
                </a:solidFill>
                <a:latin typeface="Futura Bk BT" panose="020B0502020204020303"/>
              </a:rPr>
              <a:t>Mario Marino</a:t>
            </a:r>
          </a:p>
          <a:p>
            <a:pPr>
              <a:lnSpc>
                <a:spcPts val="4200"/>
              </a:lnSpc>
              <a:spcBef>
                <a:spcPct val="0"/>
              </a:spcBef>
            </a:pPr>
            <a:endParaRPr lang="en-US" sz="3000" dirty="0">
              <a:solidFill>
                <a:srgbClr val="000000"/>
              </a:solidFill>
              <a:latin typeface="Futura Bk BT" panose="020B0502020204020303"/>
            </a:endParaRPr>
          </a:p>
        </p:txBody>
      </p:sp>
      <p:sp>
        <p:nvSpPr>
          <p:cNvPr id="8" name="Freeform 2">
            <a:extLst>
              <a:ext uri="{FF2B5EF4-FFF2-40B4-BE49-F238E27FC236}">
                <a16:creationId xmlns:a16="http://schemas.microsoft.com/office/drawing/2014/main" id="{539F0140-2C63-4C66-A2BF-04A7C1291D3A}"/>
              </a:ext>
            </a:extLst>
          </p:cNvPr>
          <p:cNvSpPr/>
          <p:nvPr/>
        </p:nvSpPr>
        <p:spPr>
          <a:xfrm flipH="1" flipV="1">
            <a:off x="8839200" y="-1"/>
            <a:ext cx="9448800" cy="10287000"/>
          </a:xfrm>
          <a:custGeom>
            <a:avLst/>
            <a:gdLst/>
            <a:ahLst/>
            <a:cxnLst/>
            <a:rect l="l" t="t" r="r" b="b"/>
            <a:pathLst>
              <a:path w="18576603" h="18362925">
                <a:moveTo>
                  <a:pt x="18576603" y="18362925"/>
                </a:moveTo>
                <a:lnTo>
                  <a:pt x="0" y="18362925"/>
                </a:lnTo>
                <a:lnTo>
                  <a:pt x="0" y="0"/>
                </a:lnTo>
                <a:lnTo>
                  <a:pt x="18576603" y="0"/>
                </a:lnTo>
                <a:lnTo>
                  <a:pt x="18576603" y="18362925"/>
                </a:lnTo>
                <a:close/>
              </a:path>
            </a:pathLst>
          </a:custGeom>
          <a:blipFill>
            <a:blip r:embed="rId2"/>
            <a:stretch>
              <a:fillRect t="-52636" r="-55108" b="-4342"/>
            </a:stretch>
          </a:blipFill>
          <a:effectLst>
            <a:reflection endPos="0" dir="5400000" sy="-100000" algn="bl" rotWithShape="0"/>
          </a:effectLst>
        </p:spPr>
        <p:txBody>
          <a:bodyPr/>
          <a:lstStyle/>
          <a:p>
            <a:endParaRPr lang="it-IT"/>
          </a:p>
        </p:txBody>
      </p:sp>
      <p:sp>
        <p:nvSpPr>
          <p:cNvPr id="10" name="CasellaDiTesto 9">
            <a:extLst>
              <a:ext uri="{FF2B5EF4-FFF2-40B4-BE49-F238E27FC236}">
                <a16:creationId xmlns:a16="http://schemas.microsoft.com/office/drawing/2014/main" id="{AF0D0C0E-1EEF-42C2-AB61-6D3BDD03495D}"/>
              </a:ext>
            </a:extLst>
          </p:cNvPr>
          <p:cNvSpPr txBox="1"/>
          <p:nvPr/>
        </p:nvSpPr>
        <p:spPr>
          <a:xfrm>
            <a:off x="914395" y="6085615"/>
            <a:ext cx="6556951" cy="1200329"/>
          </a:xfrm>
          <a:prstGeom prst="rect">
            <a:avLst/>
          </a:prstGeom>
          <a:noFill/>
        </p:spPr>
        <p:txBody>
          <a:bodyPr wrap="square">
            <a:spAutoFit/>
          </a:bodyPr>
          <a:lstStyle/>
          <a:p>
            <a:pPr>
              <a:spcBef>
                <a:spcPct val="0"/>
              </a:spcBef>
            </a:pPr>
            <a:r>
              <a:rPr lang="en-US" dirty="0">
                <a:solidFill>
                  <a:srgbClr val="000000"/>
                </a:solidFill>
                <a:latin typeface="Futura Bk BT" panose="020B0502020204020303"/>
              </a:rPr>
              <a:t>Data Steward, PhD in Statistical Sciences</a:t>
            </a:r>
          </a:p>
          <a:p>
            <a:pPr>
              <a:spcBef>
                <a:spcPct val="0"/>
              </a:spcBef>
            </a:pPr>
            <a:r>
              <a:rPr lang="en-US" dirty="0">
                <a:solidFill>
                  <a:srgbClr val="000000"/>
                </a:solidFill>
                <a:latin typeface="Futura Bk BT" panose="020B0502020204020303"/>
              </a:rPr>
              <a:t>Research Services Coordination Unit</a:t>
            </a:r>
          </a:p>
          <a:p>
            <a:pPr>
              <a:spcBef>
                <a:spcPct val="0"/>
              </a:spcBef>
            </a:pPr>
            <a:r>
              <a:rPr lang="en-US" dirty="0">
                <a:solidFill>
                  <a:srgbClr val="000000"/>
                </a:solidFill>
                <a:latin typeface="Futura Bk BT" panose="020B0502020204020303"/>
              </a:rPr>
              <a:t>Research Division (ARIC)</a:t>
            </a:r>
          </a:p>
          <a:p>
            <a:pPr>
              <a:spcBef>
                <a:spcPct val="0"/>
              </a:spcBef>
            </a:pPr>
            <a:r>
              <a:rPr lang="en-US" dirty="0">
                <a:solidFill>
                  <a:srgbClr val="000000"/>
                </a:solidFill>
                <a:latin typeface="Futura Bk BT" panose="020B0502020204020303"/>
              </a:rPr>
              <a:t>Alma Mater Studiorum – University of Bologna</a:t>
            </a:r>
          </a:p>
        </p:txBody>
      </p:sp>
      <p:grpSp>
        <p:nvGrpSpPr>
          <p:cNvPr id="18" name="Gruppo 17">
            <a:extLst>
              <a:ext uri="{FF2B5EF4-FFF2-40B4-BE49-F238E27FC236}">
                <a16:creationId xmlns:a16="http://schemas.microsoft.com/office/drawing/2014/main" id="{254A9AE7-627B-47BA-854A-9C0F49110B59}"/>
              </a:ext>
            </a:extLst>
          </p:cNvPr>
          <p:cNvGrpSpPr/>
          <p:nvPr/>
        </p:nvGrpSpPr>
        <p:grpSpPr>
          <a:xfrm>
            <a:off x="9172575" y="4225388"/>
            <a:ext cx="8560023" cy="1027910"/>
            <a:chOff x="588739" y="4144245"/>
            <a:chExt cx="5061486" cy="1027910"/>
          </a:xfrm>
        </p:grpSpPr>
        <p:sp>
          <p:nvSpPr>
            <p:cNvPr id="16" name="Freeform 3">
              <a:extLst>
                <a:ext uri="{FF2B5EF4-FFF2-40B4-BE49-F238E27FC236}">
                  <a16:creationId xmlns:a16="http://schemas.microsoft.com/office/drawing/2014/main" id="{B2C445DF-FB5A-4561-9D54-8A557DBF64BE}"/>
                </a:ext>
              </a:extLst>
            </p:cNvPr>
            <p:cNvSpPr/>
            <p:nvPr/>
          </p:nvSpPr>
          <p:spPr>
            <a:xfrm>
              <a:off x="588739" y="4144245"/>
              <a:ext cx="5061486" cy="1027910"/>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3"/>
              <a:stretch>
                <a:fillRect/>
              </a:stretch>
            </a:blipFill>
          </p:spPr>
          <p:txBody>
            <a:bodyPr/>
            <a:lstStyle/>
            <a:p>
              <a:endParaRPr lang="it-IT"/>
            </a:p>
          </p:txBody>
        </p:sp>
        <p:sp>
          <p:nvSpPr>
            <p:cNvPr id="17" name="TextBox 8">
              <a:extLst>
                <a:ext uri="{FF2B5EF4-FFF2-40B4-BE49-F238E27FC236}">
                  <a16:creationId xmlns:a16="http://schemas.microsoft.com/office/drawing/2014/main" id="{135B9518-BD3B-4AAD-A729-C630DE5F7F5D}"/>
                </a:ext>
              </a:extLst>
            </p:cNvPr>
            <p:cNvSpPr txBox="1"/>
            <p:nvPr/>
          </p:nvSpPr>
          <p:spPr>
            <a:xfrm>
              <a:off x="771121" y="4344721"/>
              <a:ext cx="3879270" cy="455189"/>
            </a:xfrm>
            <a:prstGeom prst="rect">
              <a:avLst/>
            </a:prstGeom>
          </p:spPr>
          <p:txBody>
            <a:bodyPr lIns="0" tIns="0" rIns="0" bIns="0" rtlCol="0" anchor="t">
              <a:spAutoFit/>
            </a:bodyPr>
            <a:lstStyle/>
            <a:p>
              <a:pPr>
                <a:lnSpc>
                  <a:spcPts val="4160"/>
                </a:lnSpc>
              </a:pPr>
              <a:r>
                <a:rPr lang="en-US" dirty="0">
                  <a:solidFill>
                    <a:srgbClr val="FFFFFF"/>
                  </a:solidFill>
                  <a:latin typeface="Futura Bk Lt"/>
                </a:rPr>
                <a:t>RDM –Research Data Management</a:t>
              </a:r>
            </a:p>
          </p:txBody>
        </p:sp>
      </p:grpSp>
      <p:grpSp>
        <p:nvGrpSpPr>
          <p:cNvPr id="19" name="Gruppo 18">
            <a:extLst>
              <a:ext uri="{FF2B5EF4-FFF2-40B4-BE49-F238E27FC236}">
                <a16:creationId xmlns:a16="http://schemas.microsoft.com/office/drawing/2014/main" id="{7BBB08EB-F97B-4417-91A7-FCD276DD0A0A}"/>
              </a:ext>
            </a:extLst>
          </p:cNvPr>
          <p:cNvGrpSpPr/>
          <p:nvPr/>
        </p:nvGrpSpPr>
        <p:grpSpPr>
          <a:xfrm>
            <a:off x="9172575" y="5396151"/>
            <a:ext cx="8560023" cy="1027910"/>
            <a:chOff x="588739" y="4144245"/>
            <a:chExt cx="5061486" cy="1027910"/>
          </a:xfrm>
        </p:grpSpPr>
        <p:sp>
          <p:nvSpPr>
            <p:cNvPr id="20" name="Freeform 3">
              <a:extLst>
                <a:ext uri="{FF2B5EF4-FFF2-40B4-BE49-F238E27FC236}">
                  <a16:creationId xmlns:a16="http://schemas.microsoft.com/office/drawing/2014/main" id="{FF642F97-20DB-4B47-B994-3FB699A681F7}"/>
                </a:ext>
              </a:extLst>
            </p:cNvPr>
            <p:cNvSpPr/>
            <p:nvPr/>
          </p:nvSpPr>
          <p:spPr>
            <a:xfrm>
              <a:off x="588739" y="4144245"/>
              <a:ext cx="5061486" cy="1027910"/>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3"/>
              <a:stretch>
                <a:fillRect/>
              </a:stretch>
            </a:blipFill>
          </p:spPr>
          <p:txBody>
            <a:bodyPr/>
            <a:lstStyle/>
            <a:p>
              <a:endParaRPr lang="it-IT"/>
            </a:p>
          </p:txBody>
        </p:sp>
        <p:sp>
          <p:nvSpPr>
            <p:cNvPr id="21" name="TextBox 8">
              <a:extLst>
                <a:ext uri="{FF2B5EF4-FFF2-40B4-BE49-F238E27FC236}">
                  <a16:creationId xmlns:a16="http://schemas.microsoft.com/office/drawing/2014/main" id="{9D4C80D0-A4F2-4470-A351-7D1E3223E3B6}"/>
                </a:ext>
              </a:extLst>
            </p:cNvPr>
            <p:cNvSpPr txBox="1"/>
            <p:nvPr/>
          </p:nvSpPr>
          <p:spPr>
            <a:xfrm>
              <a:off x="771121" y="4344721"/>
              <a:ext cx="3879270" cy="455189"/>
            </a:xfrm>
            <a:prstGeom prst="rect">
              <a:avLst/>
            </a:prstGeom>
          </p:spPr>
          <p:txBody>
            <a:bodyPr lIns="0" tIns="0" rIns="0" bIns="0" rtlCol="0" anchor="t">
              <a:spAutoFit/>
            </a:bodyPr>
            <a:lstStyle/>
            <a:p>
              <a:pPr>
                <a:lnSpc>
                  <a:spcPts val="4160"/>
                </a:lnSpc>
              </a:pPr>
              <a:r>
                <a:rPr lang="en-US" dirty="0">
                  <a:solidFill>
                    <a:srgbClr val="FFFFFF"/>
                  </a:solidFill>
                  <a:latin typeface="Futura Bk Lt"/>
                </a:rPr>
                <a:t>FAIR Principles</a:t>
              </a:r>
            </a:p>
          </p:txBody>
        </p:sp>
      </p:grpSp>
      <p:grpSp>
        <p:nvGrpSpPr>
          <p:cNvPr id="22" name="Gruppo 21">
            <a:extLst>
              <a:ext uri="{FF2B5EF4-FFF2-40B4-BE49-F238E27FC236}">
                <a16:creationId xmlns:a16="http://schemas.microsoft.com/office/drawing/2014/main" id="{3C34702A-BB1C-45C7-9223-33E5E8E5DCBC}"/>
              </a:ext>
            </a:extLst>
          </p:cNvPr>
          <p:cNvGrpSpPr/>
          <p:nvPr/>
        </p:nvGrpSpPr>
        <p:grpSpPr>
          <a:xfrm>
            <a:off x="9163013" y="6624537"/>
            <a:ext cx="8560023" cy="1027910"/>
            <a:chOff x="588739" y="4144245"/>
            <a:chExt cx="5061486" cy="1027910"/>
          </a:xfrm>
        </p:grpSpPr>
        <p:sp>
          <p:nvSpPr>
            <p:cNvPr id="23" name="Freeform 3">
              <a:extLst>
                <a:ext uri="{FF2B5EF4-FFF2-40B4-BE49-F238E27FC236}">
                  <a16:creationId xmlns:a16="http://schemas.microsoft.com/office/drawing/2014/main" id="{28D802E2-6F70-46EF-95DB-F6129410105B}"/>
                </a:ext>
              </a:extLst>
            </p:cNvPr>
            <p:cNvSpPr/>
            <p:nvPr/>
          </p:nvSpPr>
          <p:spPr>
            <a:xfrm>
              <a:off x="588739" y="4144245"/>
              <a:ext cx="5061486" cy="1027910"/>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3"/>
              <a:stretch>
                <a:fillRect/>
              </a:stretch>
            </a:blipFill>
          </p:spPr>
          <p:txBody>
            <a:bodyPr/>
            <a:lstStyle/>
            <a:p>
              <a:endParaRPr lang="it-IT"/>
            </a:p>
          </p:txBody>
        </p:sp>
        <p:sp>
          <p:nvSpPr>
            <p:cNvPr id="24" name="TextBox 8">
              <a:extLst>
                <a:ext uri="{FF2B5EF4-FFF2-40B4-BE49-F238E27FC236}">
                  <a16:creationId xmlns:a16="http://schemas.microsoft.com/office/drawing/2014/main" id="{AF726E0A-9E25-465C-B332-BDDC51CC8734}"/>
                </a:ext>
              </a:extLst>
            </p:cNvPr>
            <p:cNvSpPr txBox="1"/>
            <p:nvPr/>
          </p:nvSpPr>
          <p:spPr>
            <a:xfrm>
              <a:off x="771121" y="4344721"/>
              <a:ext cx="3879270" cy="455189"/>
            </a:xfrm>
            <a:prstGeom prst="rect">
              <a:avLst/>
            </a:prstGeom>
          </p:spPr>
          <p:txBody>
            <a:bodyPr lIns="0" tIns="0" rIns="0" bIns="0" rtlCol="0" anchor="t">
              <a:spAutoFit/>
            </a:bodyPr>
            <a:lstStyle/>
            <a:p>
              <a:pPr>
                <a:lnSpc>
                  <a:spcPts val="4160"/>
                </a:lnSpc>
              </a:pPr>
              <a:r>
                <a:rPr lang="en-US" dirty="0">
                  <a:solidFill>
                    <a:srgbClr val="FFFFFF"/>
                  </a:solidFill>
                  <a:latin typeface="Futura Bk Lt"/>
                </a:rPr>
                <a:t>OS – Open Science</a:t>
              </a:r>
            </a:p>
          </p:txBody>
        </p:sp>
      </p:grpSp>
      <p:grpSp>
        <p:nvGrpSpPr>
          <p:cNvPr id="25" name="Gruppo 24">
            <a:extLst>
              <a:ext uri="{FF2B5EF4-FFF2-40B4-BE49-F238E27FC236}">
                <a16:creationId xmlns:a16="http://schemas.microsoft.com/office/drawing/2014/main" id="{7111862D-8C20-4450-AE85-49EED93A953B}"/>
              </a:ext>
            </a:extLst>
          </p:cNvPr>
          <p:cNvGrpSpPr/>
          <p:nvPr/>
        </p:nvGrpSpPr>
        <p:grpSpPr>
          <a:xfrm>
            <a:off x="9163012" y="7851750"/>
            <a:ext cx="8560023" cy="1027910"/>
            <a:chOff x="588739" y="4144245"/>
            <a:chExt cx="5061486" cy="1027910"/>
          </a:xfrm>
        </p:grpSpPr>
        <p:sp>
          <p:nvSpPr>
            <p:cNvPr id="26" name="Freeform 3">
              <a:extLst>
                <a:ext uri="{FF2B5EF4-FFF2-40B4-BE49-F238E27FC236}">
                  <a16:creationId xmlns:a16="http://schemas.microsoft.com/office/drawing/2014/main" id="{EC28F1EA-FBCC-4AFF-B975-7C49CDFFA0D3}"/>
                </a:ext>
              </a:extLst>
            </p:cNvPr>
            <p:cNvSpPr/>
            <p:nvPr/>
          </p:nvSpPr>
          <p:spPr>
            <a:xfrm>
              <a:off x="588739" y="4144245"/>
              <a:ext cx="5061486" cy="1027910"/>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3"/>
              <a:stretch>
                <a:fillRect/>
              </a:stretch>
            </a:blipFill>
          </p:spPr>
          <p:txBody>
            <a:bodyPr/>
            <a:lstStyle/>
            <a:p>
              <a:endParaRPr lang="it-IT"/>
            </a:p>
          </p:txBody>
        </p:sp>
        <p:sp>
          <p:nvSpPr>
            <p:cNvPr id="27" name="TextBox 8">
              <a:extLst>
                <a:ext uri="{FF2B5EF4-FFF2-40B4-BE49-F238E27FC236}">
                  <a16:creationId xmlns:a16="http://schemas.microsoft.com/office/drawing/2014/main" id="{4314696B-9A24-40F0-AFC6-77D94FBF952C}"/>
                </a:ext>
              </a:extLst>
            </p:cNvPr>
            <p:cNvSpPr txBox="1"/>
            <p:nvPr/>
          </p:nvSpPr>
          <p:spPr>
            <a:xfrm>
              <a:off x="771121" y="4344721"/>
              <a:ext cx="3879270" cy="455189"/>
            </a:xfrm>
            <a:prstGeom prst="rect">
              <a:avLst/>
            </a:prstGeom>
          </p:spPr>
          <p:txBody>
            <a:bodyPr lIns="0" tIns="0" rIns="0" bIns="0" rtlCol="0" anchor="t">
              <a:spAutoFit/>
            </a:bodyPr>
            <a:lstStyle/>
            <a:p>
              <a:pPr>
                <a:lnSpc>
                  <a:spcPts val="4160"/>
                </a:lnSpc>
              </a:pPr>
              <a:r>
                <a:rPr lang="en-US" dirty="0">
                  <a:solidFill>
                    <a:srgbClr val="FFFFFF"/>
                  </a:solidFill>
                  <a:latin typeface=" Futura Bk Lt"/>
                </a:rPr>
                <a:t>DMP – Data Management Plan</a:t>
              </a:r>
            </a:p>
          </p:txBody>
        </p:sp>
      </p:grpSp>
      <p:grpSp>
        <p:nvGrpSpPr>
          <p:cNvPr id="28" name="Gruppo 27">
            <a:extLst>
              <a:ext uri="{FF2B5EF4-FFF2-40B4-BE49-F238E27FC236}">
                <a16:creationId xmlns:a16="http://schemas.microsoft.com/office/drawing/2014/main" id="{35AD2EBF-E996-40AB-95E8-DAAC44740E2C}"/>
              </a:ext>
            </a:extLst>
          </p:cNvPr>
          <p:cNvGrpSpPr/>
          <p:nvPr/>
        </p:nvGrpSpPr>
        <p:grpSpPr>
          <a:xfrm>
            <a:off x="9172574" y="9029357"/>
            <a:ext cx="8560023" cy="1027910"/>
            <a:chOff x="588739" y="4144245"/>
            <a:chExt cx="5061486" cy="1027910"/>
          </a:xfrm>
        </p:grpSpPr>
        <p:sp>
          <p:nvSpPr>
            <p:cNvPr id="29" name="Freeform 3">
              <a:extLst>
                <a:ext uri="{FF2B5EF4-FFF2-40B4-BE49-F238E27FC236}">
                  <a16:creationId xmlns:a16="http://schemas.microsoft.com/office/drawing/2014/main" id="{6E728429-F91F-437A-935F-6E1BC5270ABA}"/>
                </a:ext>
              </a:extLst>
            </p:cNvPr>
            <p:cNvSpPr/>
            <p:nvPr/>
          </p:nvSpPr>
          <p:spPr>
            <a:xfrm>
              <a:off x="588739" y="4144245"/>
              <a:ext cx="5061486" cy="1027910"/>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3"/>
              <a:stretch>
                <a:fillRect/>
              </a:stretch>
            </a:blipFill>
          </p:spPr>
          <p:txBody>
            <a:bodyPr/>
            <a:lstStyle/>
            <a:p>
              <a:endParaRPr lang="it-IT"/>
            </a:p>
          </p:txBody>
        </p:sp>
        <p:sp>
          <p:nvSpPr>
            <p:cNvPr id="30" name="TextBox 8">
              <a:extLst>
                <a:ext uri="{FF2B5EF4-FFF2-40B4-BE49-F238E27FC236}">
                  <a16:creationId xmlns:a16="http://schemas.microsoft.com/office/drawing/2014/main" id="{863E4BBF-F9EC-47F1-9670-200BF6766617}"/>
                </a:ext>
              </a:extLst>
            </p:cNvPr>
            <p:cNvSpPr txBox="1"/>
            <p:nvPr/>
          </p:nvSpPr>
          <p:spPr>
            <a:xfrm>
              <a:off x="771121" y="4344721"/>
              <a:ext cx="3879270" cy="455189"/>
            </a:xfrm>
            <a:prstGeom prst="rect">
              <a:avLst/>
            </a:prstGeom>
          </p:spPr>
          <p:txBody>
            <a:bodyPr lIns="0" tIns="0" rIns="0" bIns="0" rtlCol="0" anchor="t">
              <a:spAutoFit/>
            </a:bodyPr>
            <a:lstStyle/>
            <a:p>
              <a:pPr>
                <a:lnSpc>
                  <a:spcPts val="4160"/>
                </a:lnSpc>
              </a:pPr>
              <a:r>
                <a:rPr lang="en-US" dirty="0" err="1">
                  <a:solidFill>
                    <a:srgbClr val="FFFFFF"/>
                  </a:solidFill>
                  <a:latin typeface="Futura Bk Lt"/>
                </a:rPr>
                <a:t>Dati</a:t>
              </a:r>
              <a:r>
                <a:rPr lang="en-US" dirty="0">
                  <a:solidFill>
                    <a:srgbClr val="FFFFFF"/>
                  </a:solidFill>
                  <a:latin typeface="Futura Bk Lt"/>
                </a:rPr>
                <a:t> </a:t>
              </a:r>
              <a:r>
                <a:rPr lang="en-US" dirty="0" err="1">
                  <a:solidFill>
                    <a:srgbClr val="FFFFFF"/>
                  </a:solidFill>
                  <a:latin typeface="Futura Bk Lt"/>
                </a:rPr>
                <a:t>Demografici</a:t>
              </a:r>
              <a:endParaRPr lang="en-US" dirty="0">
                <a:solidFill>
                  <a:srgbClr val="FFFFFF"/>
                </a:solidFill>
                <a:latin typeface="Futura Bk Lt"/>
              </a:endParaRPr>
            </a:p>
          </p:txBody>
        </p:sp>
      </p:grpSp>
      <p:pic>
        <p:nvPicPr>
          <p:cNvPr id="39" name="Immagine 38">
            <a:extLst>
              <a:ext uri="{FF2B5EF4-FFF2-40B4-BE49-F238E27FC236}">
                <a16:creationId xmlns:a16="http://schemas.microsoft.com/office/drawing/2014/main" id="{768A00F7-9DC7-4E10-BCDD-96270186BAEA}"/>
              </a:ext>
            </a:extLst>
          </p:cNvPr>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10442685" y="874444"/>
            <a:ext cx="6019800" cy="2476500"/>
          </a:xfrm>
          <a:prstGeom prst="rect">
            <a:avLst/>
          </a:prstGeom>
        </p:spPr>
      </p:pic>
      <p:sp>
        <p:nvSpPr>
          <p:cNvPr id="2" name="TextBox 4">
            <a:extLst>
              <a:ext uri="{FF2B5EF4-FFF2-40B4-BE49-F238E27FC236}">
                <a16:creationId xmlns:a16="http://schemas.microsoft.com/office/drawing/2014/main" id="{3A409680-75AC-C389-FE88-B02F32671F35}"/>
              </a:ext>
            </a:extLst>
          </p:cNvPr>
          <p:cNvSpPr txBox="1"/>
          <p:nvPr/>
        </p:nvSpPr>
        <p:spPr>
          <a:xfrm>
            <a:off x="924696" y="7468822"/>
            <a:ext cx="6556951" cy="1027910"/>
          </a:xfrm>
          <a:prstGeom prst="rect">
            <a:avLst/>
          </a:prstGeom>
        </p:spPr>
        <p:txBody>
          <a:bodyPr lIns="0" tIns="0" rIns="0" bIns="0" rtlCol="0" anchor="t">
            <a:spAutoFit/>
          </a:bodyPr>
          <a:lstStyle/>
          <a:p>
            <a:pPr>
              <a:lnSpc>
                <a:spcPts val="4200"/>
              </a:lnSpc>
              <a:spcBef>
                <a:spcPct val="0"/>
              </a:spcBef>
            </a:pPr>
            <a:r>
              <a:rPr lang="en-US" sz="3000" dirty="0">
                <a:solidFill>
                  <a:srgbClr val="000000"/>
                </a:solidFill>
                <a:latin typeface="Futura Bk BT" panose="020B0502020204020303"/>
              </a:rPr>
              <a:t>Francesco </a:t>
            </a:r>
            <a:r>
              <a:rPr lang="en-US" sz="3000" dirty="0" err="1">
                <a:solidFill>
                  <a:srgbClr val="000000"/>
                </a:solidFill>
                <a:latin typeface="Futura Bk BT" panose="020B0502020204020303"/>
              </a:rPr>
              <a:t>Scalone</a:t>
            </a:r>
            <a:endParaRPr lang="en-US" sz="3000" dirty="0">
              <a:solidFill>
                <a:srgbClr val="000000"/>
              </a:solidFill>
              <a:latin typeface="Futura Bk BT" panose="020B0502020204020303"/>
            </a:endParaRPr>
          </a:p>
          <a:p>
            <a:pPr>
              <a:lnSpc>
                <a:spcPts val="4200"/>
              </a:lnSpc>
              <a:spcBef>
                <a:spcPct val="0"/>
              </a:spcBef>
            </a:pPr>
            <a:endParaRPr lang="en-US" sz="3000" dirty="0">
              <a:solidFill>
                <a:srgbClr val="000000"/>
              </a:solidFill>
              <a:latin typeface="Futura Bk BT" panose="020B0502020204020303"/>
            </a:endParaRPr>
          </a:p>
        </p:txBody>
      </p:sp>
      <p:sp>
        <p:nvSpPr>
          <p:cNvPr id="6" name="CasellaDiTesto 5">
            <a:extLst>
              <a:ext uri="{FF2B5EF4-FFF2-40B4-BE49-F238E27FC236}">
                <a16:creationId xmlns:a16="http://schemas.microsoft.com/office/drawing/2014/main" id="{3C8F2D6F-4B35-66E8-EF6E-7D4EF61A0898}"/>
              </a:ext>
            </a:extLst>
          </p:cNvPr>
          <p:cNvSpPr txBox="1"/>
          <p:nvPr/>
        </p:nvSpPr>
        <p:spPr>
          <a:xfrm>
            <a:off x="924697" y="8210371"/>
            <a:ext cx="6556951" cy="923330"/>
          </a:xfrm>
          <a:prstGeom prst="rect">
            <a:avLst/>
          </a:prstGeom>
          <a:noFill/>
        </p:spPr>
        <p:txBody>
          <a:bodyPr wrap="square">
            <a:spAutoFit/>
          </a:bodyPr>
          <a:lstStyle/>
          <a:p>
            <a:pPr>
              <a:spcBef>
                <a:spcPct val="0"/>
              </a:spcBef>
            </a:pPr>
            <a:r>
              <a:rPr lang="en-US" dirty="0">
                <a:solidFill>
                  <a:srgbClr val="000000"/>
                </a:solidFill>
                <a:latin typeface="Futura Bk BT" panose="020B0502020204020303"/>
              </a:rPr>
              <a:t>Full Professor</a:t>
            </a:r>
          </a:p>
          <a:p>
            <a:pPr>
              <a:spcBef>
                <a:spcPct val="0"/>
              </a:spcBef>
            </a:pPr>
            <a:r>
              <a:rPr lang="en-US" dirty="0">
                <a:solidFill>
                  <a:srgbClr val="000000"/>
                </a:solidFill>
                <a:latin typeface="Futura Bk BT" panose="020B0502020204020303"/>
              </a:rPr>
              <a:t>Department of Statistical Sciences "Paolo </a:t>
            </a:r>
            <a:r>
              <a:rPr lang="en-US" dirty="0" err="1">
                <a:solidFill>
                  <a:srgbClr val="000000"/>
                </a:solidFill>
                <a:latin typeface="Futura Bk BT" panose="020B0502020204020303"/>
              </a:rPr>
              <a:t>Fortunati</a:t>
            </a:r>
            <a:r>
              <a:rPr lang="en-US" dirty="0">
                <a:solidFill>
                  <a:srgbClr val="000000"/>
                </a:solidFill>
                <a:latin typeface="Futura Bk BT" panose="020B0502020204020303"/>
              </a:rPr>
              <a:t>"</a:t>
            </a:r>
          </a:p>
          <a:p>
            <a:pPr>
              <a:spcBef>
                <a:spcPct val="0"/>
              </a:spcBef>
            </a:pPr>
            <a:r>
              <a:rPr lang="en-US" dirty="0">
                <a:solidFill>
                  <a:srgbClr val="000000"/>
                </a:solidFill>
                <a:latin typeface="Futura Bk BT" panose="020B0502020204020303"/>
              </a:rPr>
              <a:t>Alma Mater Studiorum – University of Bologna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Database</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572944"/>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10" name="TextBox 26">
            <a:extLst>
              <a:ext uri="{FF2B5EF4-FFF2-40B4-BE49-F238E27FC236}">
                <a16:creationId xmlns:a16="http://schemas.microsoft.com/office/drawing/2014/main" id="{DF68A621-56F9-4403-9E77-246AFE69E274}"/>
              </a:ext>
            </a:extLst>
          </p:cNvPr>
          <p:cNvSpPr txBox="1"/>
          <p:nvPr/>
        </p:nvSpPr>
        <p:spPr>
          <a:xfrm>
            <a:off x="990600" y="2262205"/>
            <a:ext cx="16154400" cy="6388480"/>
          </a:xfrm>
          <a:prstGeom prst="rect">
            <a:avLst/>
          </a:prstGeom>
        </p:spPr>
        <p:txBody>
          <a:bodyPr wrap="square" lIns="0" tIns="0" rIns="0" bIns="0" rtlCol="0" anchor="t">
            <a:spAutoFit/>
          </a:bodyPr>
          <a:lstStyle/>
          <a:p>
            <a:pPr>
              <a:lnSpc>
                <a:spcPts val="6300"/>
              </a:lnSpc>
            </a:pPr>
            <a:r>
              <a:rPr lang="en-US" sz="4200" b="1" dirty="0">
                <a:solidFill>
                  <a:srgbClr val="000000"/>
                </a:solidFill>
                <a:latin typeface="Futura Bk BT" panose="020B0502020204020303" pitchFamily="34" charset="0"/>
              </a:rPr>
              <a:t>General Definition:</a:t>
            </a:r>
          </a:p>
          <a:p>
            <a:pPr>
              <a:lnSpc>
                <a:spcPts val="6300"/>
              </a:lnSpc>
            </a:pPr>
            <a:endParaRPr lang="en-US" sz="4200" b="1" dirty="0">
              <a:solidFill>
                <a:srgbClr val="000000"/>
              </a:solidFill>
              <a:latin typeface="Futura Bk BT" panose="020B0502020204020303" pitchFamily="34" charset="0"/>
            </a:endParaRPr>
          </a:p>
          <a:p>
            <a:pPr marL="571500" indent="-571500">
              <a:lnSpc>
                <a:spcPts val="6300"/>
              </a:lnSpc>
              <a:buFont typeface="Arial" panose="020B0604020202020204" pitchFamily="34" charset="0"/>
              <a:buChar char="•"/>
            </a:pPr>
            <a:r>
              <a:rPr lang="en-US" sz="4200" dirty="0">
                <a:solidFill>
                  <a:srgbClr val="000000"/>
                </a:solidFill>
                <a:latin typeface="Futura Bk BT" panose="020B0502020204020303" pitchFamily="34" charset="0"/>
              </a:rPr>
              <a:t>A database is an organized collection of data that is stored and processed digitally, consisting of data (information), structure (data organization), software (management, creation, access)</a:t>
            </a:r>
          </a:p>
          <a:p>
            <a:pPr marL="571500" indent="-571500">
              <a:lnSpc>
                <a:spcPts val="6300"/>
              </a:lnSpc>
              <a:buFont typeface="Arial" panose="020B0604020202020204" pitchFamily="34" charset="0"/>
              <a:buChar char="•"/>
            </a:pPr>
            <a:endParaRPr lang="it-IT" sz="4200" dirty="0">
              <a:solidFill>
                <a:srgbClr val="000000"/>
              </a:solidFill>
              <a:latin typeface="Futura Bk BT" panose="020B0502020204020303" pitchFamily="34" charset="0"/>
            </a:endParaRPr>
          </a:p>
          <a:p>
            <a:pPr marL="571500" indent="-571500">
              <a:lnSpc>
                <a:spcPts val="6300"/>
              </a:lnSpc>
              <a:buFont typeface="Arial" panose="020B0604020202020204" pitchFamily="34" charset="0"/>
              <a:buChar char="•"/>
            </a:pPr>
            <a:r>
              <a:rPr lang="en-US" sz="4200" dirty="0">
                <a:solidFill>
                  <a:srgbClr val="000000"/>
                </a:solidFill>
                <a:latin typeface="Futura Bk BT" panose="020B0502020204020303" pitchFamily="34" charset="0"/>
              </a:rPr>
              <a:t>Databases can contain any type of data, including numbers, text, images, videos, and files</a:t>
            </a:r>
            <a:endParaRPr lang="it-IT" sz="4200" dirty="0">
              <a:solidFill>
                <a:srgbClr val="000000"/>
              </a:solidFill>
              <a:latin typeface="Futura Bk BT" panose="020B0502020204020303" pitchFamily="34" charset="0"/>
            </a:endParaRPr>
          </a:p>
        </p:txBody>
      </p:sp>
    </p:spTree>
    <p:extLst>
      <p:ext uri="{BB962C8B-B14F-4D97-AF65-F5344CB8AC3E}">
        <p14:creationId xmlns:p14="http://schemas.microsoft.com/office/powerpoint/2010/main" val="3718883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Dataset vs Database</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572944"/>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12" name="TextBox 26">
            <a:extLst>
              <a:ext uri="{FF2B5EF4-FFF2-40B4-BE49-F238E27FC236}">
                <a16:creationId xmlns:a16="http://schemas.microsoft.com/office/drawing/2014/main" id="{15C4BD7A-32DD-42DE-B28E-4C7FBD68AF7D}"/>
              </a:ext>
            </a:extLst>
          </p:cNvPr>
          <p:cNvSpPr txBox="1"/>
          <p:nvPr/>
        </p:nvSpPr>
        <p:spPr>
          <a:xfrm>
            <a:off x="990600" y="2262205"/>
            <a:ext cx="16154400" cy="3156826"/>
          </a:xfrm>
          <a:prstGeom prst="rect">
            <a:avLst/>
          </a:prstGeom>
        </p:spPr>
        <p:txBody>
          <a:bodyPr wrap="square" lIns="0" tIns="0" rIns="0" bIns="0" rtlCol="0" anchor="t">
            <a:spAutoFit/>
          </a:bodyPr>
          <a:lstStyle/>
          <a:p>
            <a:pPr marL="571500" indent="-571500">
              <a:lnSpc>
                <a:spcPts val="6300"/>
              </a:lnSpc>
              <a:buFont typeface="Arial" panose="020B0604020202020204" pitchFamily="34" charset="0"/>
              <a:buChar char="•"/>
            </a:pPr>
            <a:r>
              <a:rPr lang="en-US" sz="4200" dirty="0">
                <a:solidFill>
                  <a:srgbClr val="000000"/>
                </a:solidFill>
                <a:latin typeface="Futura Bk BT" panose="020B0502020204020303" pitchFamily="34" charset="0"/>
              </a:rPr>
              <a:t>The main difference between a database and a dataset is that a database is an organized collection of data, while a dataset is a set of data that is collected and organized in a way that allows it to be analyzed and interpreted</a:t>
            </a:r>
            <a:endParaRPr lang="it-IT" sz="4200" dirty="0">
              <a:solidFill>
                <a:srgbClr val="000000"/>
              </a:solidFill>
              <a:latin typeface="Futura Bk BT" panose="020B0502020204020303" pitchFamily="34" charset="0"/>
            </a:endParaRPr>
          </a:p>
        </p:txBody>
      </p:sp>
      <p:sp>
        <p:nvSpPr>
          <p:cNvPr id="14" name="TextBox 26">
            <a:extLst>
              <a:ext uri="{FF2B5EF4-FFF2-40B4-BE49-F238E27FC236}">
                <a16:creationId xmlns:a16="http://schemas.microsoft.com/office/drawing/2014/main" id="{53F6D8D3-17FF-4CE9-B245-1ECA606A7BA5}"/>
              </a:ext>
            </a:extLst>
          </p:cNvPr>
          <p:cNvSpPr txBox="1"/>
          <p:nvPr/>
        </p:nvSpPr>
        <p:spPr>
          <a:xfrm>
            <a:off x="981075" y="6015448"/>
            <a:ext cx="16154400" cy="2312621"/>
          </a:xfrm>
          <a:prstGeom prst="rect">
            <a:avLst/>
          </a:prstGeom>
        </p:spPr>
        <p:txBody>
          <a:bodyPr wrap="square" lIns="0" tIns="0" rIns="0" bIns="0" rtlCol="0" anchor="t">
            <a:spAutoFit/>
          </a:bodyPr>
          <a:lstStyle/>
          <a:p>
            <a:pPr>
              <a:lnSpc>
                <a:spcPts val="6300"/>
              </a:lnSpc>
            </a:pPr>
            <a:r>
              <a:rPr lang="it-IT" sz="3000" b="1" dirty="0" err="1">
                <a:solidFill>
                  <a:srgbClr val="FD515D"/>
                </a:solidFill>
                <a:latin typeface="Futura Bk BT" panose="020B0502020204020303" pitchFamily="34" charset="0"/>
              </a:rPr>
              <a:t>Remark</a:t>
            </a:r>
            <a:r>
              <a:rPr lang="it-IT" sz="3000" b="1" dirty="0">
                <a:solidFill>
                  <a:srgbClr val="FD515D"/>
                </a:solidFill>
                <a:latin typeface="Futura Bk BT" panose="020B0502020204020303" pitchFamily="34" charset="0"/>
              </a:rPr>
              <a:t>:</a:t>
            </a:r>
          </a:p>
          <a:p>
            <a:pPr>
              <a:lnSpc>
                <a:spcPts val="6300"/>
              </a:lnSpc>
            </a:pPr>
            <a:r>
              <a:rPr lang="en-US" sz="3000" dirty="0">
                <a:solidFill>
                  <a:srgbClr val="000000"/>
                </a:solidFill>
                <a:latin typeface="Futura Bk BT" panose="020B0502020204020303" pitchFamily="34" charset="0"/>
              </a:rPr>
              <a:t>The above definitions are general and can be interpreted differently depending on the research discipline, they are not universal</a:t>
            </a:r>
            <a:endParaRPr lang="it-IT" sz="3000" b="1" dirty="0">
              <a:solidFill>
                <a:srgbClr val="000000"/>
              </a:solidFill>
              <a:latin typeface="Futura Bk BT" panose="020B0502020204020303" pitchFamily="34" charset="0"/>
            </a:endParaRPr>
          </a:p>
        </p:txBody>
      </p:sp>
    </p:spTree>
    <p:extLst>
      <p:ext uri="{BB962C8B-B14F-4D97-AF65-F5344CB8AC3E}">
        <p14:creationId xmlns:p14="http://schemas.microsoft.com/office/powerpoint/2010/main" val="1502862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FAIR Principles</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572944"/>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7" name="Freeform 2">
            <a:extLst>
              <a:ext uri="{FF2B5EF4-FFF2-40B4-BE49-F238E27FC236}">
                <a16:creationId xmlns:a16="http://schemas.microsoft.com/office/drawing/2014/main" id="{419BB97E-2705-48B6-9C6E-4171C295FCAC}"/>
              </a:ext>
            </a:extLst>
          </p:cNvPr>
          <p:cNvSpPr/>
          <p:nvPr/>
        </p:nvSpPr>
        <p:spPr>
          <a:xfrm>
            <a:off x="4737168" y="2054559"/>
            <a:ext cx="7650485" cy="7441836"/>
          </a:xfrm>
          <a:custGeom>
            <a:avLst/>
            <a:gdLst/>
            <a:ahLst/>
            <a:cxnLst/>
            <a:rect l="l" t="t" r="r" b="b"/>
            <a:pathLst>
              <a:path w="7650485" h="7441836">
                <a:moveTo>
                  <a:pt x="0" y="0"/>
                </a:moveTo>
                <a:lnTo>
                  <a:pt x="7650485" y="0"/>
                </a:lnTo>
                <a:lnTo>
                  <a:pt x="7650485" y="7441836"/>
                </a:lnTo>
                <a:lnTo>
                  <a:pt x="0" y="7441836"/>
                </a:lnTo>
                <a:lnTo>
                  <a:pt x="0" y="0"/>
                </a:lnTo>
                <a:close/>
              </a:path>
            </a:pathLst>
          </a:custGeom>
          <a:blipFill>
            <a:blip r:embed="rId3">
              <a:alphaModFix amt="69000"/>
              <a:extLst>
                <a:ext uri="{96DAC541-7B7A-43D3-8B79-37D633B846F1}">
                  <asvg:svgBlip xmlns:asvg="http://schemas.microsoft.com/office/drawing/2016/SVG/main" r:embed="rId4"/>
                </a:ext>
              </a:extLst>
            </a:blip>
            <a:stretch>
              <a:fillRect/>
            </a:stretch>
          </a:blipFill>
        </p:spPr>
        <p:txBody>
          <a:bodyPr/>
          <a:lstStyle/>
          <a:p>
            <a:endParaRPr lang="it-IT" dirty="0"/>
          </a:p>
        </p:txBody>
      </p:sp>
      <p:sp>
        <p:nvSpPr>
          <p:cNvPr id="10" name="Freeform 3">
            <a:extLst>
              <a:ext uri="{FF2B5EF4-FFF2-40B4-BE49-F238E27FC236}">
                <a16:creationId xmlns:a16="http://schemas.microsoft.com/office/drawing/2014/main" id="{081B1DB4-BD0B-4470-A341-9C445BFC1819}"/>
              </a:ext>
            </a:extLst>
          </p:cNvPr>
          <p:cNvSpPr/>
          <p:nvPr/>
        </p:nvSpPr>
        <p:spPr>
          <a:xfrm>
            <a:off x="5105400" y="1902159"/>
            <a:ext cx="7650485" cy="7441836"/>
          </a:xfrm>
          <a:custGeom>
            <a:avLst/>
            <a:gdLst/>
            <a:ahLst/>
            <a:cxnLst/>
            <a:rect l="l" t="t" r="r" b="b"/>
            <a:pathLst>
              <a:path w="7650485" h="7441836">
                <a:moveTo>
                  <a:pt x="0" y="0"/>
                </a:moveTo>
                <a:lnTo>
                  <a:pt x="7650485" y="0"/>
                </a:lnTo>
                <a:lnTo>
                  <a:pt x="7650485" y="7441836"/>
                </a:lnTo>
                <a:lnTo>
                  <a:pt x="0" y="7441836"/>
                </a:lnTo>
                <a:lnTo>
                  <a:pt x="0" y="0"/>
                </a:lnTo>
                <a:close/>
              </a:path>
            </a:pathLst>
          </a:custGeom>
          <a:blipFill>
            <a:blip r:embed="rId5">
              <a:alphaModFix amt="69000"/>
              <a:extLst>
                <a:ext uri="{96DAC541-7B7A-43D3-8B79-37D633B846F1}">
                  <asvg:svgBlip xmlns:asvg="http://schemas.microsoft.com/office/drawing/2016/SVG/main" r:embed="rId6"/>
                </a:ext>
              </a:extLst>
            </a:blip>
            <a:stretch>
              <a:fillRect/>
            </a:stretch>
          </a:blipFill>
        </p:spPr>
        <p:txBody>
          <a:bodyPr/>
          <a:lstStyle/>
          <a:p>
            <a:endParaRPr lang="it-IT" dirty="0"/>
          </a:p>
        </p:txBody>
      </p:sp>
      <p:sp>
        <p:nvSpPr>
          <p:cNvPr id="13" name="TextBox 4">
            <a:extLst>
              <a:ext uri="{FF2B5EF4-FFF2-40B4-BE49-F238E27FC236}">
                <a16:creationId xmlns:a16="http://schemas.microsoft.com/office/drawing/2014/main" id="{93E1EB67-99F3-4EFB-8DD4-AA088778FB41}"/>
              </a:ext>
            </a:extLst>
          </p:cNvPr>
          <p:cNvSpPr txBox="1"/>
          <p:nvPr/>
        </p:nvSpPr>
        <p:spPr>
          <a:xfrm>
            <a:off x="5470244" y="3189337"/>
            <a:ext cx="2566952" cy="526876"/>
          </a:xfrm>
          <a:prstGeom prst="rect">
            <a:avLst/>
          </a:prstGeom>
        </p:spPr>
        <p:txBody>
          <a:bodyPr lIns="0" tIns="0" rIns="0" bIns="0" rtlCol="0" anchor="t">
            <a:spAutoFit/>
          </a:bodyPr>
          <a:lstStyle/>
          <a:p>
            <a:pPr algn="ctr">
              <a:lnSpc>
                <a:spcPts val="4190"/>
              </a:lnSpc>
            </a:pPr>
            <a:r>
              <a:rPr lang="en-US" sz="2800" spc="94" dirty="0">
                <a:solidFill>
                  <a:srgbClr val="042B60"/>
                </a:solidFill>
                <a:latin typeface="Now"/>
              </a:rPr>
              <a:t>Findable</a:t>
            </a:r>
          </a:p>
        </p:txBody>
      </p:sp>
      <p:sp>
        <p:nvSpPr>
          <p:cNvPr id="15" name="TextBox 5">
            <a:extLst>
              <a:ext uri="{FF2B5EF4-FFF2-40B4-BE49-F238E27FC236}">
                <a16:creationId xmlns:a16="http://schemas.microsoft.com/office/drawing/2014/main" id="{CCC8E5F9-0C9F-4C70-94F5-E8D3BEC29E7B}"/>
              </a:ext>
            </a:extLst>
          </p:cNvPr>
          <p:cNvSpPr txBox="1"/>
          <p:nvPr/>
        </p:nvSpPr>
        <p:spPr>
          <a:xfrm>
            <a:off x="10020220" y="3189337"/>
            <a:ext cx="2566952" cy="526876"/>
          </a:xfrm>
          <a:prstGeom prst="rect">
            <a:avLst/>
          </a:prstGeom>
        </p:spPr>
        <p:txBody>
          <a:bodyPr lIns="0" tIns="0" rIns="0" bIns="0" rtlCol="0" anchor="t">
            <a:spAutoFit/>
          </a:bodyPr>
          <a:lstStyle/>
          <a:p>
            <a:pPr algn="ctr">
              <a:lnSpc>
                <a:spcPts val="4190"/>
              </a:lnSpc>
            </a:pPr>
            <a:r>
              <a:rPr lang="en-US" sz="2800" spc="94" dirty="0">
                <a:solidFill>
                  <a:srgbClr val="042B60"/>
                </a:solidFill>
                <a:latin typeface="Now"/>
              </a:rPr>
              <a:t>Accessible</a:t>
            </a:r>
          </a:p>
        </p:txBody>
      </p:sp>
      <p:sp>
        <p:nvSpPr>
          <p:cNvPr id="16" name="TextBox 6">
            <a:extLst>
              <a:ext uri="{FF2B5EF4-FFF2-40B4-BE49-F238E27FC236}">
                <a16:creationId xmlns:a16="http://schemas.microsoft.com/office/drawing/2014/main" id="{1C547B2D-EFE9-45B7-9AB2-0710165EB08C}"/>
              </a:ext>
            </a:extLst>
          </p:cNvPr>
          <p:cNvSpPr txBox="1"/>
          <p:nvPr/>
        </p:nvSpPr>
        <p:spPr>
          <a:xfrm>
            <a:off x="10020220" y="7525639"/>
            <a:ext cx="2566952" cy="526876"/>
          </a:xfrm>
          <a:prstGeom prst="rect">
            <a:avLst/>
          </a:prstGeom>
        </p:spPr>
        <p:txBody>
          <a:bodyPr lIns="0" tIns="0" rIns="0" bIns="0" rtlCol="0" anchor="t">
            <a:spAutoFit/>
          </a:bodyPr>
          <a:lstStyle/>
          <a:p>
            <a:pPr algn="ctr">
              <a:lnSpc>
                <a:spcPts val="4190"/>
              </a:lnSpc>
            </a:pPr>
            <a:r>
              <a:rPr lang="en-US" sz="2800" spc="94" dirty="0">
                <a:solidFill>
                  <a:srgbClr val="042B60"/>
                </a:solidFill>
                <a:latin typeface="Now"/>
              </a:rPr>
              <a:t>Reusable</a:t>
            </a:r>
          </a:p>
        </p:txBody>
      </p:sp>
      <p:sp>
        <p:nvSpPr>
          <p:cNvPr id="17" name="TextBox 7">
            <a:extLst>
              <a:ext uri="{FF2B5EF4-FFF2-40B4-BE49-F238E27FC236}">
                <a16:creationId xmlns:a16="http://schemas.microsoft.com/office/drawing/2014/main" id="{A6AF703C-6B79-4357-A414-E37EB9E096A2}"/>
              </a:ext>
            </a:extLst>
          </p:cNvPr>
          <p:cNvSpPr txBox="1"/>
          <p:nvPr/>
        </p:nvSpPr>
        <p:spPr>
          <a:xfrm>
            <a:off x="5470244" y="7525639"/>
            <a:ext cx="2566952" cy="509883"/>
          </a:xfrm>
          <a:prstGeom prst="rect">
            <a:avLst/>
          </a:prstGeom>
        </p:spPr>
        <p:txBody>
          <a:bodyPr lIns="0" tIns="0" rIns="0" bIns="0" rtlCol="0" anchor="t">
            <a:spAutoFit/>
          </a:bodyPr>
          <a:lstStyle/>
          <a:p>
            <a:pPr algn="ctr">
              <a:lnSpc>
                <a:spcPts val="4190"/>
              </a:lnSpc>
            </a:pPr>
            <a:r>
              <a:rPr lang="en-US" sz="2800" spc="94" dirty="0">
                <a:solidFill>
                  <a:srgbClr val="042B60"/>
                </a:solidFill>
                <a:latin typeface="Now"/>
              </a:rPr>
              <a:t>Interoperable</a:t>
            </a:r>
          </a:p>
        </p:txBody>
      </p:sp>
      <p:sp>
        <p:nvSpPr>
          <p:cNvPr id="18" name="CasellaDiTesto 4">
            <a:extLst>
              <a:ext uri="{FF2B5EF4-FFF2-40B4-BE49-F238E27FC236}">
                <a16:creationId xmlns:a16="http://schemas.microsoft.com/office/drawing/2014/main" id="{033D7162-3253-4412-8BB0-FC47208888CF}"/>
              </a:ext>
            </a:extLst>
          </p:cNvPr>
          <p:cNvSpPr txBox="1"/>
          <p:nvPr/>
        </p:nvSpPr>
        <p:spPr>
          <a:xfrm>
            <a:off x="1658014" y="3340853"/>
            <a:ext cx="2280403" cy="1387816"/>
          </a:xfrm>
          <a:prstGeom prst="rect">
            <a:avLst/>
          </a:prstGeom>
          <a:noFill/>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07000"/>
              </a:lnSpc>
              <a:spcAft>
                <a:spcPts val="800"/>
              </a:spcAft>
            </a:pPr>
            <a:r>
              <a:rPr lang="en-US" sz="2000" dirty="0">
                <a:latin typeface="Futura Bk BT" panose="020B0502020204020303" pitchFamily="34" charset="0"/>
                <a:ea typeface="Calibri" panose="020F0502020204030204" pitchFamily="34" charset="0"/>
                <a:cs typeface="Arial" panose="020B0604020202020204" pitchFamily="34" charset="0"/>
              </a:rPr>
              <a:t>Easy to find online via PID, for humans and machines</a:t>
            </a:r>
            <a:endParaRPr lang="it-IT" sz="2000" dirty="0">
              <a:latin typeface="Futura Bk BT" panose="020B0502020204020303" pitchFamily="34" charset="0"/>
              <a:ea typeface="Calibri" panose="020F0502020204030204" pitchFamily="34" charset="0"/>
              <a:cs typeface="Arial" panose="020B0604020202020204" pitchFamily="34" charset="0"/>
            </a:endParaRPr>
          </a:p>
        </p:txBody>
      </p:sp>
      <p:sp>
        <p:nvSpPr>
          <p:cNvPr id="19" name="CasellaDiTesto 4">
            <a:extLst>
              <a:ext uri="{FF2B5EF4-FFF2-40B4-BE49-F238E27FC236}">
                <a16:creationId xmlns:a16="http://schemas.microsoft.com/office/drawing/2014/main" id="{ED22C9BB-0473-46F9-A317-382459150EF2}"/>
              </a:ext>
            </a:extLst>
          </p:cNvPr>
          <p:cNvSpPr txBox="1"/>
          <p:nvPr/>
        </p:nvSpPr>
        <p:spPr>
          <a:xfrm>
            <a:off x="1658014" y="2848731"/>
            <a:ext cx="2280403" cy="492122"/>
          </a:xfrm>
          <a:prstGeom prst="rect">
            <a:avLst/>
          </a:prstGeom>
          <a:noFill/>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07000"/>
              </a:lnSpc>
              <a:spcAft>
                <a:spcPts val="800"/>
              </a:spcAft>
            </a:pPr>
            <a:r>
              <a:rPr lang="it-IT" sz="2600" b="1" dirty="0" err="1">
                <a:latin typeface="Futura Bk BT" panose="020B0502020204020303" pitchFamily="34" charset="0"/>
                <a:ea typeface="Calibri" panose="020F0502020204030204" pitchFamily="34" charset="0"/>
                <a:cs typeface="Arial" panose="020B0604020202020204" pitchFamily="34" charset="0"/>
              </a:rPr>
              <a:t>Findable</a:t>
            </a:r>
            <a:endParaRPr lang="it-IT" sz="2600" b="1" dirty="0">
              <a:latin typeface="Futura Bk BT" panose="020B0502020204020303" pitchFamily="34" charset="0"/>
              <a:ea typeface="Calibri" panose="020F0502020204030204" pitchFamily="34" charset="0"/>
              <a:cs typeface="Arial" panose="020B0604020202020204" pitchFamily="34" charset="0"/>
            </a:endParaRPr>
          </a:p>
        </p:txBody>
      </p:sp>
      <p:sp>
        <p:nvSpPr>
          <p:cNvPr id="20" name="CasellaDiTesto 4">
            <a:extLst>
              <a:ext uri="{FF2B5EF4-FFF2-40B4-BE49-F238E27FC236}">
                <a16:creationId xmlns:a16="http://schemas.microsoft.com/office/drawing/2014/main" id="{A94B85B2-1894-495A-B0A0-2392282C6B60}"/>
              </a:ext>
            </a:extLst>
          </p:cNvPr>
          <p:cNvSpPr txBox="1"/>
          <p:nvPr/>
        </p:nvSpPr>
        <p:spPr>
          <a:xfrm>
            <a:off x="1658013" y="7447302"/>
            <a:ext cx="2280403" cy="1387816"/>
          </a:xfrm>
          <a:prstGeom prst="rect">
            <a:avLst/>
          </a:prstGeom>
          <a:noFill/>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07000"/>
              </a:lnSpc>
              <a:spcAft>
                <a:spcPts val="800"/>
              </a:spcAft>
            </a:pPr>
            <a:r>
              <a:rPr lang="en-US" sz="2000" dirty="0">
                <a:latin typeface="Futura Bk BT" panose="020B0502020204020303" pitchFamily="34" charset="0"/>
                <a:ea typeface="Calibri" panose="020F0502020204030204" pitchFamily="34" charset="0"/>
                <a:cs typeface="Arial" panose="020B0604020202020204" pitchFamily="34" charset="0"/>
              </a:rPr>
              <a:t>Formats that allow reuse, readable by machines over time</a:t>
            </a:r>
            <a:endParaRPr lang="it-IT" sz="2000" dirty="0">
              <a:latin typeface="Futura Bk BT" panose="020B0502020204020303" pitchFamily="34" charset="0"/>
              <a:ea typeface="Calibri" panose="020F0502020204030204" pitchFamily="34" charset="0"/>
              <a:cs typeface="Arial" panose="020B0604020202020204" pitchFamily="34" charset="0"/>
            </a:endParaRPr>
          </a:p>
        </p:txBody>
      </p:sp>
      <p:sp>
        <p:nvSpPr>
          <p:cNvPr id="21" name="CasellaDiTesto 4">
            <a:extLst>
              <a:ext uri="{FF2B5EF4-FFF2-40B4-BE49-F238E27FC236}">
                <a16:creationId xmlns:a16="http://schemas.microsoft.com/office/drawing/2014/main" id="{20CF3583-820E-4948-B5B6-40C06E792493}"/>
              </a:ext>
            </a:extLst>
          </p:cNvPr>
          <p:cNvSpPr txBox="1"/>
          <p:nvPr/>
        </p:nvSpPr>
        <p:spPr>
          <a:xfrm>
            <a:off x="1658012" y="7033517"/>
            <a:ext cx="2280403" cy="492122"/>
          </a:xfrm>
          <a:prstGeom prst="rect">
            <a:avLst/>
          </a:prstGeom>
          <a:noFill/>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07000"/>
              </a:lnSpc>
              <a:spcAft>
                <a:spcPts val="800"/>
              </a:spcAft>
            </a:pPr>
            <a:r>
              <a:rPr lang="it-IT" sz="2600" b="1" dirty="0" err="1">
                <a:latin typeface="Futura Bk BT" panose="020B0502020204020303" pitchFamily="34" charset="0"/>
                <a:ea typeface="Calibri" panose="020F0502020204030204" pitchFamily="34" charset="0"/>
                <a:cs typeface="Arial" panose="020B0604020202020204" pitchFamily="34" charset="0"/>
              </a:rPr>
              <a:t>Interoperable</a:t>
            </a:r>
            <a:endParaRPr lang="it-IT" sz="2600" b="1" dirty="0">
              <a:latin typeface="Futura Bk BT" panose="020B0502020204020303" pitchFamily="34" charset="0"/>
              <a:ea typeface="Calibri" panose="020F0502020204030204" pitchFamily="34" charset="0"/>
              <a:cs typeface="Arial" panose="020B0604020202020204" pitchFamily="34" charset="0"/>
            </a:endParaRPr>
          </a:p>
        </p:txBody>
      </p:sp>
      <p:sp>
        <p:nvSpPr>
          <p:cNvPr id="22" name="CasellaDiTesto 4">
            <a:extLst>
              <a:ext uri="{FF2B5EF4-FFF2-40B4-BE49-F238E27FC236}">
                <a16:creationId xmlns:a16="http://schemas.microsoft.com/office/drawing/2014/main" id="{BD3D4ADA-FC65-49C8-9EFF-2360635D099E}"/>
              </a:ext>
            </a:extLst>
          </p:cNvPr>
          <p:cNvSpPr txBox="1"/>
          <p:nvPr/>
        </p:nvSpPr>
        <p:spPr>
          <a:xfrm>
            <a:off x="13120729" y="3340853"/>
            <a:ext cx="2280403" cy="1717137"/>
          </a:xfrm>
          <a:prstGeom prst="rect">
            <a:avLst/>
          </a:prstGeom>
          <a:noFill/>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07000"/>
              </a:lnSpc>
              <a:spcAft>
                <a:spcPts val="800"/>
              </a:spcAft>
            </a:pPr>
            <a:r>
              <a:rPr lang="en-US" sz="2000" dirty="0">
                <a:latin typeface="Futura Bk BT" panose="020B0502020204020303" pitchFamily="34" charset="0"/>
                <a:ea typeface="Calibri" panose="020F0502020204030204" pitchFamily="34" charset="0"/>
                <a:cs typeface="Arial" panose="020B0604020202020204" pitchFamily="34" charset="0"/>
              </a:rPr>
              <a:t>Data preserved in trusted repositories, with metadata always accessible</a:t>
            </a:r>
            <a:endParaRPr lang="it-IT" sz="2000" dirty="0">
              <a:latin typeface="Futura Bk BT" panose="020B0502020204020303" pitchFamily="34" charset="0"/>
              <a:ea typeface="Calibri" panose="020F0502020204030204" pitchFamily="34" charset="0"/>
              <a:cs typeface="Arial" panose="020B0604020202020204" pitchFamily="34" charset="0"/>
            </a:endParaRPr>
          </a:p>
        </p:txBody>
      </p:sp>
      <p:sp>
        <p:nvSpPr>
          <p:cNvPr id="23" name="CasellaDiTesto 4">
            <a:extLst>
              <a:ext uri="{FF2B5EF4-FFF2-40B4-BE49-F238E27FC236}">
                <a16:creationId xmlns:a16="http://schemas.microsoft.com/office/drawing/2014/main" id="{12230BF0-A3F7-46C9-B521-9F3EEEB839B1}"/>
              </a:ext>
            </a:extLst>
          </p:cNvPr>
          <p:cNvSpPr txBox="1"/>
          <p:nvPr/>
        </p:nvSpPr>
        <p:spPr>
          <a:xfrm>
            <a:off x="13120729" y="2848731"/>
            <a:ext cx="2280403" cy="492122"/>
          </a:xfrm>
          <a:prstGeom prst="rect">
            <a:avLst/>
          </a:prstGeom>
          <a:noFill/>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07000"/>
              </a:lnSpc>
              <a:spcAft>
                <a:spcPts val="800"/>
              </a:spcAft>
            </a:pPr>
            <a:r>
              <a:rPr lang="it-IT" sz="2600" b="1" dirty="0" err="1">
                <a:latin typeface="Futura Bk BT" panose="020B0502020204020303" pitchFamily="34" charset="0"/>
                <a:ea typeface="Calibri" panose="020F0502020204030204" pitchFamily="34" charset="0"/>
                <a:cs typeface="Arial" panose="020B0604020202020204" pitchFamily="34" charset="0"/>
              </a:rPr>
              <a:t>Accessible</a:t>
            </a:r>
            <a:endParaRPr lang="it-IT" sz="2600" b="1" dirty="0">
              <a:latin typeface="Futura Bk BT" panose="020B0502020204020303" pitchFamily="34" charset="0"/>
              <a:ea typeface="Calibri" panose="020F0502020204030204" pitchFamily="34" charset="0"/>
              <a:cs typeface="Arial" panose="020B0604020202020204" pitchFamily="34" charset="0"/>
            </a:endParaRPr>
          </a:p>
        </p:txBody>
      </p:sp>
      <p:sp>
        <p:nvSpPr>
          <p:cNvPr id="24" name="CasellaDiTesto 4">
            <a:extLst>
              <a:ext uri="{FF2B5EF4-FFF2-40B4-BE49-F238E27FC236}">
                <a16:creationId xmlns:a16="http://schemas.microsoft.com/office/drawing/2014/main" id="{71D71DEC-EAC1-4273-8CD4-F595F70504CD}"/>
              </a:ext>
            </a:extLst>
          </p:cNvPr>
          <p:cNvSpPr txBox="1"/>
          <p:nvPr/>
        </p:nvSpPr>
        <p:spPr>
          <a:xfrm>
            <a:off x="13120729" y="7447302"/>
            <a:ext cx="2280403" cy="1058495"/>
          </a:xfrm>
          <a:prstGeom prst="rect">
            <a:avLst/>
          </a:prstGeom>
          <a:noFill/>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07000"/>
              </a:lnSpc>
              <a:spcAft>
                <a:spcPts val="800"/>
              </a:spcAft>
            </a:pPr>
            <a:r>
              <a:rPr lang="en-US" sz="2000" dirty="0">
                <a:latin typeface="Futura Bk BT" panose="020B0502020204020303" pitchFamily="34" charset="0"/>
                <a:ea typeface="Calibri" panose="020F0502020204030204" pitchFamily="34" charset="0"/>
                <a:cs typeface="Arial" panose="020B0604020202020204" pitchFamily="34" charset="0"/>
              </a:rPr>
              <a:t>Data associated with clear licenses for reuse</a:t>
            </a:r>
            <a:endParaRPr lang="it-IT" sz="2000" dirty="0">
              <a:latin typeface="Futura Bk BT" panose="020B0502020204020303" pitchFamily="34" charset="0"/>
              <a:ea typeface="Calibri" panose="020F0502020204030204" pitchFamily="34" charset="0"/>
              <a:cs typeface="Arial" panose="020B0604020202020204" pitchFamily="34" charset="0"/>
            </a:endParaRPr>
          </a:p>
        </p:txBody>
      </p:sp>
      <p:sp>
        <p:nvSpPr>
          <p:cNvPr id="25" name="CasellaDiTesto 4">
            <a:extLst>
              <a:ext uri="{FF2B5EF4-FFF2-40B4-BE49-F238E27FC236}">
                <a16:creationId xmlns:a16="http://schemas.microsoft.com/office/drawing/2014/main" id="{22F80C8D-4BA7-4827-A3B5-AF0F6195A781}"/>
              </a:ext>
            </a:extLst>
          </p:cNvPr>
          <p:cNvSpPr txBox="1"/>
          <p:nvPr/>
        </p:nvSpPr>
        <p:spPr>
          <a:xfrm>
            <a:off x="13120729" y="6955180"/>
            <a:ext cx="2280403" cy="492122"/>
          </a:xfrm>
          <a:prstGeom prst="rect">
            <a:avLst/>
          </a:prstGeom>
          <a:noFill/>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07000"/>
              </a:lnSpc>
              <a:spcAft>
                <a:spcPts val="800"/>
              </a:spcAft>
            </a:pPr>
            <a:r>
              <a:rPr lang="it-IT" sz="2600" b="1" dirty="0" err="1">
                <a:latin typeface="Futura Bk BT" panose="020B0502020204020303" pitchFamily="34" charset="0"/>
                <a:ea typeface="Calibri" panose="020F0502020204030204" pitchFamily="34" charset="0"/>
                <a:cs typeface="Arial" panose="020B0604020202020204" pitchFamily="34" charset="0"/>
              </a:rPr>
              <a:t>Reusable</a:t>
            </a:r>
            <a:endParaRPr lang="it-IT" sz="2600" b="1" dirty="0">
              <a:latin typeface="Futura Bk BT" panose="020B0502020204020303" pitchFamily="34" charset="0"/>
              <a:ea typeface="Calibri" panose="020F0502020204030204" pitchFamily="34" charset="0"/>
              <a:cs typeface="Arial" panose="020B0604020202020204" pitchFamily="34" charset="0"/>
            </a:endParaRPr>
          </a:p>
        </p:txBody>
      </p:sp>
      <p:sp>
        <p:nvSpPr>
          <p:cNvPr id="26" name="CasellaDiTesto 25">
            <a:extLst>
              <a:ext uri="{FF2B5EF4-FFF2-40B4-BE49-F238E27FC236}">
                <a16:creationId xmlns:a16="http://schemas.microsoft.com/office/drawing/2014/main" id="{89786198-B524-435B-A130-8B99077C7015}"/>
              </a:ext>
            </a:extLst>
          </p:cNvPr>
          <p:cNvSpPr txBox="1"/>
          <p:nvPr/>
        </p:nvSpPr>
        <p:spPr>
          <a:xfrm>
            <a:off x="9426010" y="286841"/>
            <a:ext cx="8557190" cy="1200329"/>
          </a:xfrm>
          <a:prstGeom prst="rect">
            <a:avLst/>
          </a:prstGeom>
          <a:noFill/>
        </p:spPr>
        <p:txBody>
          <a:bodyPr wrap="square">
            <a:spAutoFit/>
          </a:bodyPr>
          <a:lstStyle/>
          <a:p>
            <a:r>
              <a:rPr lang="en-US" b="0" i="0" dirty="0">
                <a:solidFill>
                  <a:schemeClr val="bg1"/>
                </a:solidFill>
                <a:effectLst/>
                <a:latin typeface="Futura Bk BT" panose="020B0502020204020303" pitchFamily="34" charset="0"/>
              </a:rPr>
              <a:t>Wilkinson, M., Dumontier, M., </a:t>
            </a:r>
            <a:r>
              <a:rPr lang="en-US" b="0" i="0" dirty="0" err="1">
                <a:solidFill>
                  <a:schemeClr val="bg1"/>
                </a:solidFill>
                <a:effectLst/>
                <a:latin typeface="Futura Bk BT" panose="020B0502020204020303" pitchFamily="34" charset="0"/>
              </a:rPr>
              <a:t>Aalbersberg</a:t>
            </a:r>
            <a:r>
              <a:rPr lang="en-US" b="0" i="0" dirty="0">
                <a:solidFill>
                  <a:schemeClr val="bg1"/>
                </a:solidFill>
                <a:effectLst/>
                <a:latin typeface="Futura Bk BT" panose="020B0502020204020303" pitchFamily="34" charset="0"/>
              </a:rPr>
              <a:t>, I. </a:t>
            </a:r>
            <a:r>
              <a:rPr lang="en-US" b="0" i="1" dirty="0">
                <a:solidFill>
                  <a:schemeClr val="bg1"/>
                </a:solidFill>
                <a:effectLst/>
                <a:latin typeface="Futura Bk BT" panose="020B0502020204020303" pitchFamily="34" charset="0"/>
              </a:rPr>
              <a:t>et al.</a:t>
            </a:r>
            <a:r>
              <a:rPr lang="en-US" b="0" i="0" dirty="0">
                <a:solidFill>
                  <a:schemeClr val="bg1"/>
                </a:solidFill>
                <a:effectLst/>
                <a:latin typeface="Futura Bk BT" panose="020B0502020204020303" pitchFamily="34" charset="0"/>
              </a:rPr>
              <a:t> The FAIR Guiding Principles for scientific data management and stewardship. </a:t>
            </a:r>
            <a:r>
              <a:rPr lang="en-US" b="0" i="1" dirty="0">
                <a:solidFill>
                  <a:schemeClr val="bg1"/>
                </a:solidFill>
                <a:effectLst/>
                <a:latin typeface="Futura Bk BT" panose="020B0502020204020303" pitchFamily="34" charset="0"/>
              </a:rPr>
              <a:t>Sci Data</a:t>
            </a:r>
            <a:r>
              <a:rPr lang="en-US" b="0" i="0" dirty="0">
                <a:solidFill>
                  <a:schemeClr val="bg1"/>
                </a:solidFill>
                <a:effectLst/>
                <a:latin typeface="Futura Bk BT" panose="020B0502020204020303" pitchFamily="34" charset="0"/>
              </a:rPr>
              <a:t> </a:t>
            </a:r>
            <a:r>
              <a:rPr lang="en-US" b="1" i="0" dirty="0">
                <a:solidFill>
                  <a:schemeClr val="bg1"/>
                </a:solidFill>
                <a:effectLst/>
                <a:latin typeface="Futura Bk BT" panose="020B0502020204020303" pitchFamily="34" charset="0"/>
              </a:rPr>
              <a:t>3</a:t>
            </a:r>
            <a:r>
              <a:rPr lang="en-US" b="0" i="0" dirty="0">
                <a:solidFill>
                  <a:schemeClr val="bg1"/>
                </a:solidFill>
                <a:effectLst/>
                <a:latin typeface="Futura Bk BT" panose="020B0502020204020303" pitchFamily="34" charset="0"/>
              </a:rPr>
              <a:t>, 160018 (2016). </a:t>
            </a:r>
            <a:r>
              <a:rPr lang="en-US" b="0" i="0" dirty="0">
                <a:solidFill>
                  <a:srgbClr val="00B0F0"/>
                </a:solidFill>
                <a:effectLst/>
                <a:latin typeface="Futura Bk BT" panose="020B0502020204020303" pitchFamily="34" charset="0"/>
                <a:hlinkClick r:id="rId7">
                  <a:extLst>
                    <a:ext uri="{A12FA001-AC4F-418D-AE19-62706E023703}">
                      <ahyp:hlinkClr xmlns:ahyp="http://schemas.microsoft.com/office/drawing/2018/hyperlinkcolor" val="tx"/>
                    </a:ext>
                  </a:extLst>
                </a:hlinkClick>
              </a:rPr>
              <a:t>https://doi.org/10.1038/sdata.2016.18</a:t>
            </a:r>
            <a:endParaRPr lang="en-US" b="0" i="0" dirty="0">
              <a:solidFill>
                <a:srgbClr val="00B0F0"/>
              </a:solidFill>
              <a:effectLst/>
              <a:latin typeface="Futura Bk BT" panose="020B0502020204020303" pitchFamily="34" charset="0"/>
            </a:endParaRPr>
          </a:p>
          <a:p>
            <a:endParaRPr lang="it-IT" dirty="0">
              <a:latin typeface="Futura Bk BT" panose="020B0502020204020303" pitchFamily="34" charset="0"/>
            </a:endParaRPr>
          </a:p>
        </p:txBody>
      </p:sp>
    </p:spTree>
    <p:extLst>
      <p:ext uri="{BB962C8B-B14F-4D97-AF65-F5344CB8AC3E}">
        <p14:creationId xmlns:p14="http://schemas.microsoft.com/office/powerpoint/2010/main" val="3555282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FAIR Principles</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572944"/>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26" name="CasellaDiTesto 25">
            <a:extLst>
              <a:ext uri="{FF2B5EF4-FFF2-40B4-BE49-F238E27FC236}">
                <a16:creationId xmlns:a16="http://schemas.microsoft.com/office/drawing/2014/main" id="{89786198-B524-435B-A130-8B99077C7015}"/>
              </a:ext>
            </a:extLst>
          </p:cNvPr>
          <p:cNvSpPr txBox="1"/>
          <p:nvPr/>
        </p:nvSpPr>
        <p:spPr>
          <a:xfrm>
            <a:off x="9426010" y="286841"/>
            <a:ext cx="8557190" cy="1200329"/>
          </a:xfrm>
          <a:prstGeom prst="rect">
            <a:avLst/>
          </a:prstGeom>
          <a:noFill/>
        </p:spPr>
        <p:txBody>
          <a:bodyPr wrap="square">
            <a:spAutoFit/>
          </a:bodyPr>
          <a:lstStyle/>
          <a:p>
            <a:r>
              <a:rPr lang="en-US" b="0" i="0" dirty="0">
                <a:solidFill>
                  <a:schemeClr val="bg1"/>
                </a:solidFill>
                <a:effectLst/>
                <a:latin typeface="Futura Bk BT" panose="020B0502020204020303" pitchFamily="34" charset="0"/>
              </a:rPr>
              <a:t>Wilkinson, M., Dumontier, M., </a:t>
            </a:r>
            <a:r>
              <a:rPr lang="en-US" b="0" i="0" dirty="0" err="1">
                <a:solidFill>
                  <a:schemeClr val="bg1"/>
                </a:solidFill>
                <a:effectLst/>
                <a:latin typeface="Futura Bk BT" panose="020B0502020204020303" pitchFamily="34" charset="0"/>
              </a:rPr>
              <a:t>Aalbersberg</a:t>
            </a:r>
            <a:r>
              <a:rPr lang="en-US" b="0" i="0" dirty="0">
                <a:solidFill>
                  <a:schemeClr val="bg1"/>
                </a:solidFill>
                <a:effectLst/>
                <a:latin typeface="Futura Bk BT" panose="020B0502020204020303" pitchFamily="34" charset="0"/>
              </a:rPr>
              <a:t>, I. </a:t>
            </a:r>
            <a:r>
              <a:rPr lang="en-US" b="0" i="1" dirty="0">
                <a:solidFill>
                  <a:schemeClr val="bg1"/>
                </a:solidFill>
                <a:effectLst/>
                <a:latin typeface="Futura Bk BT" panose="020B0502020204020303" pitchFamily="34" charset="0"/>
              </a:rPr>
              <a:t>et al.</a:t>
            </a:r>
            <a:r>
              <a:rPr lang="en-US" b="0" i="0" dirty="0">
                <a:solidFill>
                  <a:schemeClr val="bg1"/>
                </a:solidFill>
                <a:effectLst/>
                <a:latin typeface="Futura Bk BT" panose="020B0502020204020303" pitchFamily="34" charset="0"/>
              </a:rPr>
              <a:t> The FAIR Guiding Principles for scientific data management and stewardship. </a:t>
            </a:r>
            <a:r>
              <a:rPr lang="en-US" b="0" i="1" dirty="0">
                <a:solidFill>
                  <a:schemeClr val="bg1"/>
                </a:solidFill>
                <a:effectLst/>
                <a:latin typeface="Futura Bk BT" panose="020B0502020204020303" pitchFamily="34" charset="0"/>
              </a:rPr>
              <a:t>Sci Data</a:t>
            </a:r>
            <a:r>
              <a:rPr lang="en-US" b="0" i="0" dirty="0">
                <a:solidFill>
                  <a:schemeClr val="bg1"/>
                </a:solidFill>
                <a:effectLst/>
                <a:latin typeface="Futura Bk BT" panose="020B0502020204020303" pitchFamily="34" charset="0"/>
              </a:rPr>
              <a:t> </a:t>
            </a:r>
            <a:r>
              <a:rPr lang="en-US" b="1" i="0" dirty="0">
                <a:solidFill>
                  <a:schemeClr val="bg1"/>
                </a:solidFill>
                <a:effectLst/>
                <a:latin typeface="Futura Bk BT" panose="020B0502020204020303" pitchFamily="34" charset="0"/>
              </a:rPr>
              <a:t>3</a:t>
            </a:r>
            <a:r>
              <a:rPr lang="en-US" b="0" i="0" dirty="0">
                <a:solidFill>
                  <a:schemeClr val="bg1"/>
                </a:solidFill>
                <a:effectLst/>
                <a:latin typeface="Futura Bk BT" panose="020B0502020204020303" pitchFamily="34" charset="0"/>
              </a:rPr>
              <a:t>, 160018 (2016). </a:t>
            </a:r>
            <a:r>
              <a:rPr lang="en-US" b="0" i="0" dirty="0">
                <a:solidFill>
                  <a:srgbClr val="00B0F0"/>
                </a:solidFill>
                <a:effectLst/>
                <a:latin typeface="Futura Bk BT" panose="020B0502020204020303" pitchFamily="34" charset="0"/>
                <a:hlinkClick r:id="rId3">
                  <a:extLst>
                    <a:ext uri="{A12FA001-AC4F-418D-AE19-62706E023703}">
                      <ahyp:hlinkClr xmlns:ahyp="http://schemas.microsoft.com/office/drawing/2018/hyperlinkcolor" val="tx"/>
                    </a:ext>
                  </a:extLst>
                </a:hlinkClick>
              </a:rPr>
              <a:t>https://doi.org/10.1038/sdata.2016.18</a:t>
            </a:r>
            <a:endParaRPr lang="en-US" b="0" i="0" dirty="0">
              <a:solidFill>
                <a:srgbClr val="00B0F0"/>
              </a:solidFill>
              <a:effectLst/>
              <a:latin typeface="Futura Bk BT" panose="020B0502020204020303" pitchFamily="34" charset="0"/>
            </a:endParaRPr>
          </a:p>
          <a:p>
            <a:endParaRPr lang="it-IT" dirty="0">
              <a:latin typeface="Futura Bk BT" panose="020B0502020204020303" pitchFamily="34" charset="0"/>
            </a:endParaRPr>
          </a:p>
        </p:txBody>
      </p:sp>
      <p:pic>
        <p:nvPicPr>
          <p:cNvPr id="3" name="Immagine 2">
            <a:extLst>
              <a:ext uri="{FF2B5EF4-FFF2-40B4-BE49-F238E27FC236}">
                <a16:creationId xmlns:a16="http://schemas.microsoft.com/office/drawing/2014/main" id="{99BDFA01-D5DF-43F0-A1CE-2F5F37D9B4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6940" y="1684497"/>
            <a:ext cx="13258140" cy="8018479"/>
          </a:xfrm>
          <a:prstGeom prst="rect">
            <a:avLst/>
          </a:prstGeom>
        </p:spPr>
      </p:pic>
    </p:spTree>
    <p:extLst>
      <p:ext uri="{BB962C8B-B14F-4D97-AF65-F5344CB8AC3E}">
        <p14:creationId xmlns:p14="http://schemas.microsoft.com/office/powerpoint/2010/main" val="1249513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FAIR Principles – Persistent Identifier (PID)</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572944"/>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15" name="TextBox 26">
            <a:extLst>
              <a:ext uri="{FF2B5EF4-FFF2-40B4-BE49-F238E27FC236}">
                <a16:creationId xmlns:a16="http://schemas.microsoft.com/office/drawing/2014/main" id="{19B3C998-1A61-4FFF-BAA9-1D8BE3779842}"/>
              </a:ext>
            </a:extLst>
          </p:cNvPr>
          <p:cNvSpPr txBox="1"/>
          <p:nvPr/>
        </p:nvSpPr>
        <p:spPr>
          <a:xfrm>
            <a:off x="990600" y="2262205"/>
            <a:ext cx="16154400" cy="3697615"/>
          </a:xfrm>
          <a:prstGeom prst="rect">
            <a:avLst/>
          </a:prstGeom>
        </p:spPr>
        <p:txBody>
          <a:bodyPr wrap="square" lIns="0" tIns="0" rIns="0" bIns="0" rtlCol="0" anchor="t">
            <a:spAutoFit/>
          </a:bodyPr>
          <a:lstStyle/>
          <a:p>
            <a:pPr marL="571500" indent="-571500">
              <a:lnSpc>
                <a:spcPct val="150000"/>
              </a:lnSpc>
              <a:buFont typeface="Arial" panose="020B0604020202020204" pitchFamily="34" charset="0"/>
              <a:buChar char="•"/>
            </a:pPr>
            <a:r>
              <a:rPr lang="en-US" sz="3000" dirty="0">
                <a:solidFill>
                  <a:srgbClr val="000000"/>
                </a:solidFill>
                <a:latin typeface="Futura Bk BT" panose="020B0502020204020303" pitchFamily="34" charset="0"/>
              </a:rPr>
              <a:t>A </a:t>
            </a:r>
            <a:r>
              <a:rPr lang="en-US" sz="3000" b="1" dirty="0">
                <a:solidFill>
                  <a:srgbClr val="000000"/>
                </a:solidFill>
                <a:latin typeface="Futura Bk BT" panose="020B0502020204020303" pitchFamily="34" charset="0"/>
              </a:rPr>
              <a:t>persistent identifier </a:t>
            </a:r>
            <a:r>
              <a:rPr lang="en-US" sz="3000" dirty="0">
                <a:solidFill>
                  <a:srgbClr val="000000"/>
                </a:solidFill>
                <a:latin typeface="Futura Bk BT" panose="020B0502020204020303" pitchFamily="34" charset="0"/>
              </a:rPr>
              <a:t>(</a:t>
            </a:r>
            <a:r>
              <a:rPr lang="en-US" sz="3000" b="1" dirty="0">
                <a:solidFill>
                  <a:srgbClr val="000000"/>
                </a:solidFill>
                <a:latin typeface="Futura Bk BT" panose="020B0502020204020303" pitchFamily="34" charset="0"/>
              </a:rPr>
              <a:t>PID</a:t>
            </a:r>
            <a:r>
              <a:rPr lang="en-US" sz="3000" dirty="0">
                <a:solidFill>
                  <a:srgbClr val="000000"/>
                </a:solidFill>
                <a:latin typeface="Futura Bk BT" panose="020B0502020204020303" pitchFamily="34" charset="0"/>
              </a:rPr>
              <a:t>) is a </a:t>
            </a:r>
            <a:r>
              <a:rPr lang="en-US" sz="3000" b="1" dirty="0">
                <a:solidFill>
                  <a:srgbClr val="000000"/>
                </a:solidFill>
                <a:latin typeface="Futura Bk BT" panose="020B0502020204020303" pitchFamily="34" charset="0"/>
              </a:rPr>
              <a:t>unique</a:t>
            </a:r>
            <a:r>
              <a:rPr lang="en-US" sz="3000" dirty="0">
                <a:solidFill>
                  <a:srgbClr val="000000"/>
                </a:solidFill>
                <a:latin typeface="Futura Bk BT" panose="020B0502020204020303" pitchFamily="34" charset="0"/>
              </a:rPr>
              <a:t> and </a:t>
            </a:r>
            <a:r>
              <a:rPr lang="en-US" sz="3000" b="1" dirty="0">
                <a:solidFill>
                  <a:srgbClr val="000000"/>
                </a:solidFill>
                <a:latin typeface="Futura Bk BT" panose="020B0502020204020303" pitchFamily="34" charset="0"/>
              </a:rPr>
              <a:t>durable identifier </a:t>
            </a:r>
            <a:r>
              <a:rPr lang="en-US" sz="3000" dirty="0">
                <a:solidFill>
                  <a:srgbClr val="000000"/>
                </a:solidFill>
                <a:latin typeface="Futura Bk BT" panose="020B0502020204020303" pitchFamily="34" charset="0"/>
              </a:rPr>
              <a:t>for a </a:t>
            </a:r>
            <a:r>
              <a:rPr lang="en-US" sz="3000" b="1" dirty="0">
                <a:solidFill>
                  <a:srgbClr val="000000"/>
                </a:solidFill>
                <a:latin typeface="Futura Bk BT" panose="020B0502020204020303" pitchFamily="34" charset="0"/>
              </a:rPr>
              <a:t>digital entity</a:t>
            </a:r>
            <a:r>
              <a:rPr lang="en-US" sz="3000" dirty="0">
                <a:solidFill>
                  <a:srgbClr val="000000"/>
                </a:solidFill>
                <a:latin typeface="Futura Bk BT" panose="020B0502020204020303" pitchFamily="34" charset="0"/>
              </a:rPr>
              <a:t>. PIDs are used to identify digital assets, such as articles, books, data, software, and web assets</a:t>
            </a:r>
            <a:r>
              <a:rPr lang="it-IT" sz="3000" dirty="0">
                <a:solidFill>
                  <a:srgbClr val="000000"/>
                </a:solidFill>
                <a:latin typeface="Futura Bk BT" panose="020B0502020204020303" pitchFamily="34" charset="0"/>
              </a:rPr>
              <a:t>.</a:t>
            </a:r>
          </a:p>
          <a:p>
            <a:pPr marL="571500" indent="-571500">
              <a:lnSpc>
                <a:spcPts val="6300"/>
              </a:lnSpc>
              <a:buFont typeface="Arial" panose="020B0604020202020204" pitchFamily="34" charset="0"/>
              <a:buChar char="•"/>
            </a:pPr>
            <a:endParaRPr lang="it-IT" sz="3000" dirty="0">
              <a:solidFill>
                <a:srgbClr val="000000"/>
              </a:solidFill>
              <a:latin typeface="Futura Bk BT" panose="020B0502020204020303" pitchFamily="34" charset="0"/>
            </a:endParaRPr>
          </a:p>
          <a:p>
            <a:pPr marL="571500" indent="-571500">
              <a:lnSpc>
                <a:spcPts val="6300"/>
              </a:lnSpc>
              <a:buFont typeface="Arial" panose="020B0604020202020204" pitchFamily="34" charset="0"/>
              <a:buChar char="•"/>
            </a:pPr>
            <a:r>
              <a:rPr lang="en-US" sz="3000" dirty="0">
                <a:solidFill>
                  <a:srgbClr val="000000"/>
                </a:solidFill>
                <a:latin typeface="Futura Bk BT" panose="020B0502020204020303" pitchFamily="34" charset="0"/>
              </a:rPr>
              <a:t>PIDs are important because they allow users to find and access digital assets reliably and permanently. PIDs can also be used to track the use and sharing of digital assets</a:t>
            </a:r>
            <a:r>
              <a:rPr lang="it-IT" sz="3000" dirty="0">
                <a:solidFill>
                  <a:srgbClr val="000000"/>
                </a:solidFill>
                <a:latin typeface="Futura Bk BT" panose="020B0502020204020303" pitchFamily="34" charset="0"/>
              </a:rPr>
              <a:t>.</a:t>
            </a:r>
          </a:p>
        </p:txBody>
      </p:sp>
    </p:spTree>
    <p:extLst>
      <p:ext uri="{BB962C8B-B14F-4D97-AF65-F5344CB8AC3E}">
        <p14:creationId xmlns:p14="http://schemas.microsoft.com/office/powerpoint/2010/main" val="2534301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FAIR Principles – Persistent Identifier (PID)</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572944"/>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15" name="TextBox 26">
            <a:extLst>
              <a:ext uri="{FF2B5EF4-FFF2-40B4-BE49-F238E27FC236}">
                <a16:creationId xmlns:a16="http://schemas.microsoft.com/office/drawing/2014/main" id="{19B3C998-1A61-4FFF-BAA9-1D8BE3779842}"/>
              </a:ext>
            </a:extLst>
          </p:cNvPr>
          <p:cNvSpPr txBox="1"/>
          <p:nvPr/>
        </p:nvSpPr>
        <p:spPr>
          <a:xfrm>
            <a:off x="1066800" y="1931675"/>
            <a:ext cx="16154400" cy="7535204"/>
          </a:xfrm>
          <a:prstGeom prst="rect">
            <a:avLst/>
          </a:prstGeom>
        </p:spPr>
        <p:txBody>
          <a:bodyPr wrap="square" lIns="0" tIns="0" rIns="0" bIns="0" rtlCol="0" anchor="t">
            <a:spAutoFit/>
          </a:bodyPr>
          <a:lstStyle/>
          <a:p>
            <a:pPr marL="571500" indent="-571500">
              <a:lnSpc>
                <a:spcPct val="150000"/>
              </a:lnSpc>
              <a:buFont typeface="+mj-lt"/>
              <a:buAutoNum type="arabicPeriod"/>
            </a:pPr>
            <a:r>
              <a:rPr lang="it-IT" sz="3000" b="1" dirty="0">
                <a:solidFill>
                  <a:srgbClr val="000000"/>
                </a:solidFill>
                <a:latin typeface="Futura Bk BT" panose="020B0502020204020303" pitchFamily="34" charset="0"/>
              </a:rPr>
              <a:t>DOI (Digital Object </a:t>
            </a:r>
            <a:r>
              <a:rPr lang="it-IT" sz="3000" b="1" dirty="0" err="1">
                <a:solidFill>
                  <a:srgbClr val="000000"/>
                </a:solidFill>
                <a:latin typeface="Futura Bk BT" panose="020B0502020204020303" pitchFamily="34" charset="0"/>
              </a:rPr>
              <a:t>Identifier</a:t>
            </a:r>
            <a:r>
              <a:rPr lang="it-IT" sz="3000" b="1" dirty="0">
                <a:solidFill>
                  <a:srgbClr val="000000"/>
                </a:solidFill>
                <a:latin typeface="Futura Bk BT" panose="020B0502020204020303" pitchFamily="34" charset="0"/>
              </a:rPr>
              <a:t>): </a:t>
            </a:r>
            <a:r>
              <a:rPr lang="en-US" sz="3000" dirty="0">
                <a:solidFill>
                  <a:srgbClr val="000000"/>
                </a:solidFill>
                <a:latin typeface="Futura Bk BT" panose="020B0502020204020303" pitchFamily="34" charset="0"/>
              </a:rPr>
              <a:t>a unique, persistent identifier for a digital entity, such as an academic article or software</a:t>
            </a:r>
            <a:endParaRPr lang="it-IT" sz="3000" dirty="0">
              <a:solidFill>
                <a:srgbClr val="000000"/>
              </a:solidFill>
              <a:latin typeface="Futura Bk BT" panose="020B0502020204020303" pitchFamily="34" charset="0"/>
            </a:endParaRPr>
          </a:p>
          <a:p>
            <a:pPr marL="571500" indent="-571500">
              <a:lnSpc>
                <a:spcPct val="150000"/>
              </a:lnSpc>
              <a:buFont typeface="+mj-lt"/>
              <a:buAutoNum type="arabicPeriod"/>
            </a:pPr>
            <a:endParaRPr lang="it-IT" sz="3000" dirty="0">
              <a:solidFill>
                <a:srgbClr val="000000"/>
              </a:solidFill>
              <a:latin typeface="Futura Bk BT" panose="020B0502020204020303" pitchFamily="34" charset="0"/>
            </a:endParaRPr>
          </a:p>
          <a:p>
            <a:pPr marL="571500" indent="-571500">
              <a:lnSpc>
                <a:spcPct val="150000"/>
              </a:lnSpc>
              <a:buFont typeface="+mj-lt"/>
              <a:buAutoNum type="arabicPeriod"/>
            </a:pPr>
            <a:r>
              <a:rPr lang="it-IT" sz="3000" b="1" dirty="0">
                <a:solidFill>
                  <a:srgbClr val="000000"/>
                </a:solidFill>
                <a:latin typeface="Futura Bk BT" panose="020B0502020204020303" pitchFamily="34" charset="0"/>
              </a:rPr>
              <a:t>HANDLE:</a:t>
            </a:r>
            <a:r>
              <a:rPr lang="it-IT" sz="3000" dirty="0">
                <a:solidFill>
                  <a:srgbClr val="000000"/>
                </a:solidFill>
                <a:latin typeface="Futura Bk BT" panose="020B0502020204020303" pitchFamily="34" charset="0"/>
              </a:rPr>
              <a:t> </a:t>
            </a:r>
            <a:r>
              <a:rPr lang="en-US" sz="3000" dirty="0">
                <a:solidFill>
                  <a:srgbClr val="000000"/>
                </a:solidFill>
                <a:latin typeface="Futura Bk BT" panose="020B0502020204020303" pitchFamily="34" charset="0"/>
              </a:rPr>
              <a:t>is a persistent identifier for search resources. It is a unique 16-character number that is assigned to a resource by a network of academic and research institutions</a:t>
            </a:r>
            <a:endParaRPr lang="it-IT" sz="3000" dirty="0">
              <a:solidFill>
                <a:srgbClr val="000000"/>
              </a:solidFill>
              <a:latin typeface="Futura Bk BT" panose="020B0502020204020303" pitchFamily="34" charset="0"/>
            </a:endParaRPr>
          </a:p>
          <a:p>
            <a:pPr marL="571500" indent="-571500">
              <a:lnSpc>
                <a:spcPct val="150000"/>
              </a:lnSpc>
              <a:buFont typeface="+mj-lt"/>
              <a:buAutoNum type="arabicPeriod"/>
            </a:pPr>
            <a:endParaRPr lang="it-IT" sz="3000" dirty="0">
              <a:solidFill>
                <a:srgbClr val="000000"/>
              </a:solidFill>
              <a:latin typeface="Futura Bk BT" panose="020B0502020204020303" pitchFamily="34" charset="0"/>
            </a:endParaRPr>
          </a:p>
          <a:p>
            <a:pPr marL="571500" indent="-571500">
              <a:lnSpc>
                <a:spcPct val="150000"/>
              </a:lnSpc>
              <a:buFont typeface="+mj-lt"/>
              <a:buAutoNum type="arabicPeriod"/>
            </a:pPr>
            <a:r>
              <a:rPr lang="it-IT" sz="3000" b="1" dirty="0">
                <a:solidFill>
                  <a:srgbClr val="000000"/>
                </a:solidFill>
                <a:latin typeface="Futura Bk BT" panose="020B0502020204020303" pitchFamily="34" charset="0"/>
              </a:rPr>
              <a:t>URN (</a:t>
            </a:r>
            <a:r>
              <a:rPr lang="it-IT" sz="3000" b="1" dirty="0" err="1">
                <a:solidFill>
                  <a:srgbClr val="000000"/>
                </a:solidFill>
                <a:latin typeface="Futura Bk BT" panose="020B0502020204020303" pitchFamily="34" charset="0"/>
              </a:rPr>
              <a:t>Uniform</a:t>
            </a:r>
            <a:r>
              <a:rPr lang="it-IT" sz="3000" b="1" dirty="0">
                <a:solidFill>
                  <a:srgbClr val="000000"/>
                </a:solidFill>
                <a:latin typeface="Futura Bk BT" panose="020B0502020204020303" pitchFamily="34" charset="0"/>
              </a:rPr>
              <a:t> Resource Name): </a:t>
            </a:r>
            <a:r>
              <a:rPr lang="en-US" sz="3000" b="1" dirty="0">
                <a:solidFill>
                  <a:srgbClr val="000000"/>
                </a:solidFill>
                <a:latin typeface="Futura Bk BT" panose="020B0502020204020303" pitchFamily="34" charset="0"/>
              </a:rPr>
              <a:t>a</a:t>
            </a:r>
            <a:r>
              <a:rPr lang="en-US" sz="3000" dirty="0">
                <a:solidFill>
                  <a:srgbClr val="000000"/>
                </a:solidFill>
                <a:latin typeface="Futura Bk BT" panose="020B0502020204020303" pitchFamily="34" charset="0"/>
              </a:rPr>
              <a:t> unique identifier for a digital asset, such as a web document or file</a:t>
            </a:r>
            <a:endParaRPr lang="it-IT" sz="3000" dirty="0">
              <a:solidFill>
                <a:srgbClr val="000000"/>
              </a:solidFill>
              <a:latin typeface="Futura Bk BT" panose="020B0502020204020303" pitchFamily="34" charset="0"/>
            </a:endParaRPr>
          </a:p>
          <a:p>
            <a:pPr marL="571500" indent="-571500">
              <a:lnSpc>
                <a:spcPct val="150000"/>
              </a:lnSpc>
              <a:buFont typeface="+mj-lt"/>
              <a:buAutoNum type="arabicPeriod"/>
            </a:pPr>
            <a:endParaRPr lang="it-IT" sz="3000" dirty="0">
              <a:solidFill>
                <a:srgbClr val="000000"/>
              </a:solidFill>
              <a:latin typeface="Futura Bk BT" panose="020B0502020204020303" pitchFamily="34" charset="0"/>
            </a:endParaRPr>
          </a:p>
          <a:p>
            <a:pPr marL="571500" indent="-571500">
              <a:lnSpc>
                <a:spcPct val="150000"/>
              </a:lnSpc>
              <a:buFont typeface="+mj-lt"/>
              <a:buAutoNum type="arabicPeriod"/>
            </a:pPr>
            <a:r>
              <a:rPr lang="it-IT" sz="3000" b="1" dirty="0">
                <a:solidFill>
                  <a:srgbClr val="000000"/>
                </a:solidFill>
                <a:latin typeface="Futura Bk BT" panose="020B0502020204020303" pitchFamily="34" charset="0"/>
              </a:rPr>
              <a:t>ORCID:</a:t>
            </a:r>
            <a:r>
              <a:rPr lang="it-IT" sz="3000" dirty="0">
                <a:solidFill>
                  <a:srgbClr val="000000"/>
                </a:solidFill>
                <a:latin typeface="Futura Bk BT" panose="020B0502020204020303" pitchFamily="34" charset="0"/>
              </a:rPr>
              <a:t> </a:t>
            </a:r>
            <a:r>
              <a:rPr lang="en-US" sz="3000" dirty="0">
                <a:solidFill>
                  <a:srgbClr val="000000"/>
                </a:solidFill>
                <a:latin typeface="Futura Bk BT" panose="020B0502020204020303" pitchFamily="34" charset="0"/>
              </a:rPr>
              <a:t>it is a persistent identifier used to identify researchers and to link their research data, such as publications, funding, and affiliations</a:t>
            </a:r>
            <a:endParaRPr lang="it-IT" sz="3000" dirty="0">
              <a:solidFill>
                <a:srgbClr val="000000"/>
              </a:solidFill>
              <a:latin typeface="Futura Bk BT" panose="020B0502020204020303" pitchFamily="34" charset="0"/>
            </a:endParaRPr>
          </a:p>
        </p:txBody>
      </p:sp>
    </p:spTree>
    <p:extLst>
      <p:ext uri="{BB962C8B-B14F-4D97-AF65-F5344CB8AC3E}">
        <p14:creationId xmlns:p14="http://schemas.microsoft.com/office/powerpoint/2010/main" val="10126105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FAIR Principles – Persistent Identifier (PID) – Examples</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572944"/>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6" name="Freeform 3">
            <a:extLst>
              <a:ext uri="{FF2B5EF4-FFF2-40B4-BE49-F238E27FC236}">
                <a16:creationId xmlns:a16="http://schemas.microsoft.com/office/drawing/2014/main" id="{5A2859CC-18E3-43C5-BF30-C3D4B6B67EAB}"/>
              </a:ext>
            </a:extLst>
          </p:cNvPr>
          <p:cNvSpPr/>
          <p:nvPr/>
        </p:nvSpPr>
        <p:spPr>
          <a:xfrm>
            <a:off x="1746270" y="2447895"/>
            <a:ext cx="4305382" cy="3600000"/>
          </a:xfrm>
          <a:custGeom>
            <a:avLst/>
            <a:gdLst/>
            <a:ahLst/>
            <a:cxnLst/>
            <a:rect l="l" t="t" r="r" b="b"/>
            <a:pathLst>
              <a:path w="4305382" h="3976608">
                <a:moveTo>
                  <a:pt x="0" y="0"/>
                </a:moveTo>
                <a:lnTo>
                  <a:pt x="4305382" y="0"/>
                </a:lnTo>
                <a:lnTo>
                  <a:pt x="4305382" y="3976608"/>
                </a:lnTo>
                <a:lnTo>
                  <a:pt x="0" y="3976608"/>
                </a:lnTo>
                <a:lnTo>
                  <a:pt x="0" y="0"/>
                </a:lnTo>
                <a:close/>
              </a:path>
            </a:pathLst>
          </a:custGeom>
          <a:blipFill>
            <a:blip r:embed="rId3">
              <a:alphaModFix amt="60000"/>
              <a:extLst>
                <a:ext uri="{96DAC541-7B7A-43D3-8B79-37D633B846F1}">
                  <asvg:svgBlip xmlns:asvg="http://schemas.microsoft.com/office/drawing/2016/SVG/main" r:embed="rId4"/>
                </a:ext>
              </a:extLst>
            </a:blip>
            <a:stretch>
              <a:fillRect/>
            </a:stretch>
          </a:blipFill>
        </p:spPr>
        <p:txBody>
          <a:bodyPr/>
          <a:lstStyle/>
          <a:p>
            <a:endParaRPr lang="it-IT"/>
          </a:p>
        </p:txBody>
      </p:sp>
      <p:sp>
        <p:nvSpPr>
          <p:cNvPr id="7" name="Freeform 4">
            <a:extLst>
              <a:ext uri="{FF2B5EF4-FFF2-40B4-BE49-F238E27FC236}">
                <a16:creationId xmlns:a16="http://schemas.microsoft.com/office/drawing/2014/main" id="{DA100B32-7298-4382-AAD5-1DDEB0D94F62}"/>
              </a:ext>
            </a:extLst>
          </p:cNvPr>
          <p:cNvSpPr/>
          <p:nvPr/>
        </p:nvSpPr>
        <p:spPr>
          <a:xfrm rot="7200000">
            <a:off x="1979906" y="3408768"/>
            <a:ext cx="3600165" cy="3600000"/>
          </a:xfrm>
          <a:custGeom>
            <a:avLst/>
            <a:gdLst/>
            <a:ahLst/>
            <a:cxnLst/>
            <a:rect l="l" t="t" r="r" b="b"/>
            <a:pathLst>
              <a:path w="3600165" h="3325243">
                <a:moveTo>
                  <a:pt x="0" y="0"/>
                </a:moveTo>
                <a:lnTo>
                  <a:pt x="3600165" y="0"/>
                </a:lnTo>
                <a:lnTo>
                  <a:pt x="3600165" y="3325244"/>
                </a:lnTo>
                <a:lnTo>
                  <a:pt x="0" y="3325244"/>
                </a:lnTo>
                <a:lnTo>
                  <a:pt x="0" y="0"/>
                </a:lnTo>
                <a:close/>
              </a:path>
            </a:pathLst>
          </a:custGeom>
          <a:blipFill>
            <a:blip r:embed="rId5">
              <a:alphaModFix amt="60000"/>
              <a:extLst>
                <a:ext uri="{96DAC541-7B7A-43D3-8B79-37D633B846F1}">
                  <asvg:svgBlip xmlns:asvg="http://schemas.microsoft.com/office/drawing/2016/SVG/main" r:embed="rId6"/>
                </a:ext>
              </a:extLst>
            </a:blip>
            <a:stretch>
              <a:fillRect/>
            </a:stretch>
          </a:blipFill>
        </p:spPr>
        <p:txBody>
          <a:bodyPr/>
          <a:lstStyle/>
          <a:p>
            <a:endParaRPr lang="it-IT"/>
          </a:p>
        </p:txBody>
      </p:sp>
      <p:sp>
        <p:nvSpPr>
          <p:cNvPr id="10" name="Freeform 5">
            <a:extLst>
              <a:ext uri="{FF2B5EF4-FFF2-40B4-BE49-F238E27FC236}">
                <a16:creationId xmlns:a16="http://schemas.microsoft.com/office/drawing/2014/main" id="{CCC7FB4C-AE43-4C85-BEE1-87BA845FE44B}"/>
              </a:ext>
            </a:extLst>
          </p:cNvPr>
          <p:cNvSpPr/>
          <p:nvPr/>
        </p:nvSpPr>
        <p:spPr>
          <a:xfrm>
            <a:off x="12589306" y="2482254"/>
            <a:ext cx="4222155" cy="3600000"/>
          </a:xfrm>
          <a:custGeom>
            <a:avLst/>
            <a:gdLst/>
            <a:ahLst/>
            <a:cxnLst/>
            <a:rect l="l" t="t" r="r" b="b"/>
            <a:pathLst>
              <a:path w="4222155" h="3899736">
                <a:moveTo>
                  <a:pt x="0" y="0"/>
                </a:moveTo>
                <a:lnTo>
                  <a:pt x="4222155" y="0"/>
                </a:lnTo>
                <a:lnTo>
                  <a:pt x="4222155" y="3899736"/>
                </a:lnTo>
                <a:lnTo>
                  <a:pt x="0" y="3899736"/>
                </a:lnTo>
                <a:lnTo>
                  <a:pt x="0" y="0"/>
                </a:lnTo>
                <a:close/>
              </a:path>
            </a:pathLst>
          </a:custGeom>
          <a:blipFill>
            <a:blip r:embed="rId7">
              <a:alphaModFix amt="60000"/>
              <a:extLst>
                <a:ext uri="{96DAC541-7B7A-43D3-8B79-37D633B846F1}">
                  <asvg:svgBlip xmlns:asvg="http://schemas.microsoft.com/office/drawing/2016/SVG/main" r:embed="rId8"/>
                </a:ext>
              </a:extLst>
            </a:blip>
            <a:stretch>
              <a:fillRect/>
            </a:stretch>
          </a:blipFill>
        </p:spPr>
        <p:txBody>
          <a:bodyPr/>
          <a:lstStyle/>
          <a:p>
            <a:endParaRPr lang="it-IT"/>
          </a:p>
        </p:txBody>
      </p:sp>
      <p:sp>
        <p:nvSpPr>
          <p:cNvPr id="12" name="Freeform 6">
            <a:extLst>
              <a:ext uri="{FF2B5EF4-FFF2-40B4-BE49-F238E27FC236}">
                <a16:creationId xmlns:a16="http://schemas.microsoft.com/office/drawing/2014/main" id="{318EAE93-EE6C-42D7-8644-B8E160AADBC0}"/>
              </a:ext>
            </a:extLst>
          </p:cNvPr>
          <p:cNvSpPr/>
          <p:nvPr/>
        </p:nvSpPr>
        <p:spPr>
          <a:xfrm rot="7200000">
            <a:off x="12778239" y="3205402"/>
            <a:ext cx="3631046" cy="3600000"/>
          </a:xfrm>
          <a:custGeom>
            <a:avLst/>
            <a:gdLst/>
            <a:ahLst/>
            <a:cxnLst/>
            <a:rect l="l" t="t" r="r" b="b"/>
            <a:pathLst>
              <a:path w="3631046" h="3353766">
                <a:moveTo>
                  <a:pt x="0" y="0"/>
                </a:moveTo>
                <a:lnTo>
                  <a:pt x="3631045" y="0"/>
                </a:lnTo>
                <a:lnTo>
                  <a:pt x="3631045" y="3353766"/>
                </a:lnTo>
                <a:lnTo>
                  <a:pt x="0" y="3353766"/>
                </a:lnTo>
                <a:lnTo>
                  <a:pt x="0" y="0"/>
                </a:lnTo>
                <a:close/>
              </a:path>
            </a:pathLst>
          </a:custGeom>
          <a:blipFill>
            <a:blip r:embed="rId9">
              <a:alphaModFix amt="60000"/>
              <a:extLst>
                <a:ext uri="{96DAC541-7B7A-43D3-8B79-37D633B846F1}">
                  <asvg:svgBlip xmlns:asvg="http://schemas.microsoft.com/office/drawing/2016/SVG/main" r:embed="rId10"/>
                </a:ext>
              </a:extLst>
            </a:blip>
            <a:stretch>
              <a:fillRect/>
            </a:stretch>
          </a:blipFill>
        </p:spPr>
        <p:txBody>
          <a:bodyPr/>
          <a:lstStyle/>
          <a:p>
            <a:endParaRPr lang="it-IT"/>
          </a:p>
        </p:txBody>
      </p:sp>
      <p:sp>
        <p:nvSpPr>
          <p:cNvPr id="13" name="Freeform 7">
            <a:extLst>
              <a:ext uri="{FF2B5EF4-FFF2-40B4-BE49-F238E27FC236}">
                <a16:creationId xmlns:a16="http://schemas.microsoft.com/office/drawing/2014/main" id="{4A995F1B-DEC3-4DB9-A8F8-5C33DCC42BE5}"/>
              </a:ext>
            </a:extLst>
          </p:cNvPr>
          <p:cNvSpPr/>
          <p:nvPr/>
        </p:nvSpPr>
        <p:spPr>
          <a:xfrm>
            <a:off x="7323676" y="2644885"/>
            <a:ext cx="3723955" cy="3600000"/>
          </a:xfrm>
          <a:custGeom>
            <a:avLst/>
            <a:gdLst/>
            <a:ahLst/>
            <a:cxnLst/>
            <a:rect l="l" t="t" r="r" b="b"/>
            <a:pathLst>
              <a:path w="3723955" h="3439580">
                <a:moveTo>
                  <a:pt x="0" y="0"/>
                </a:moveTo>
                <a:lnTo>
                  <a:pt x="3723955" y="0"/>
                </a:lnTo>
                <a:lnTo>
                  <a:pt x="3723955" y="3439580"/>
                </a:lnTo>
                <a:lnTo>
                  <a:pt x="0" y="3439580"/>
                </a:lnTo>
                <a:lnTo>
                  <a:pt x="0" y="0"/>
                </a:lnTo>
                <a:close/>
              </a:path>
            </a:pathLst>
          </a:custGeom>
          <a:blipFill>
            <a:blip r:embed="rId11">
              <a:alphaModFix amt="60000"/>
              <a:extLst>
                <a:ext uri="{96DAC541-7B7A-43D3-8B79-37D633B846F1}">
                  <asvg:svgBlip xmlns:asvg="http://schemas.microsoft.com/office/drawing/2016/SVG/main" r:embed="rId12"/>
                </a:ext>
              </a:extLst>
            </a:blip>
            <a:stretch>
              <a:fillRect/>
            </a:stretch>
          </a:blipFill>
        </p:spPr>
        <p:txBody>
          <a:bodyPr/>
          <a:lstStyle/>
          <a:p>
            <a:endParaRPr lang="it-IT"/>
          </a:p>
        </p:txBody>
      </p:sp>
      <p:sp>
        <p:nvSpPr>
          <p:cNvPr id="14" name="Freeform 8">
            <a:extLst>
              <a:ext uri="{FF2B5EF4-FFF2-40B4-BE49-F238E27FC236}">
                <a16:creationId xmlns:a16="http://schemas.microsoft.com/office/drawing/2014/main" id="{AAB61463-0326-4E6C-8190-AD20A01144E4}"/>
              </a:ext>
            </a:extLst>
          </p:cNvPr>
          <p:cNvSpPr/>
          <p:nvPr/>
        </p:nvSpPr>
        <p:spPr>
          <a:xfrm rot="7200000">
            <a:off x="7507918" y="3243006"/>
            <a:ext cx="3462428" cy="3600000"/>
          </a:xfrm>
          <a:custGeom>
            <a:avLst/>
            <a:gdLst/>
            <a:ahLst/>
            <a:cxnLst/>
            <a:rect l="l" t="t" r="r" b="b"/>
            <a:pathLst>
              <a:path w="3462428" h="3198025">
                <a:moveTo>
                  <a:pt x="0" y="0"/>
                </a:moveTo>
                <a:lnTo>
                  <a:pt x="3462429" y="0"/>
                </a:lnTo>
                <a:lnTo>
                  <a:pt x="3462429" y="3198024"/>
                </a:lnTo>
                <a:lnTo>
                  <a:pt x="0" y="3198024"/>
                </a:lnTo>
                <a:lnTo>
                  <a:pt x="0" y="0"/>
                </a:lnTo>
                <a:close/>
              </a:path>
            </a:pathLst>
          </a:custGeom>
          <a:blipFill>
            <a:blip r:embed="rId13">
              <a:alphaModFix amt="60000"/>
              <a:extLst>
                <a:ext uri="{96DAC541-7B7A-43D3-8B79-37D633B846F1}">
                  <asvg:svgBlip xmlns:asvg="http://schemas.microsoft.com/office/drawing/2016/SVG/main" r:embed="rId14"/>
                </a:ext>
              </a:extLst>
            </a:blip>
            <a:stretch>
              <a:fillRect/>
            </a:stretch>
          </a:blipFill>
        </p:spPr>
        <p:txBody>
          <a:bodyPr/>
          <a:lstStyle/>
          <a:p>
            <a:endParaRPr lang="it-IT"/>
          </a:p>
        </p:txBody>
      </p:sp>
      <p:sp>
        <p:nvSpPr>
          <p:cNvPr id="16" name="TextBox 4">
            <a:extLst>
              <a:ext uri="{FF2B5EF4-FFF2-40B4-BE49-F238E27FC236}">
                <a16:creationId xmlns:a16="http://schemas.microsoft.com/office/drawing/2014/main" id="{F1932DB2-FE20-4344-90C3-CBEC5CB4087C}"/>
              </a:ext>
            </a:extLst>
          </p:cNvPr>
          <p:cNvSpPr txBox="1"/>
          <p:nvPr/>
        </p:nvSpPr>
        <p:spPr>
          <a:xfrm>
            <a:off x="2509201" y="4305840"/>
            <a:ext cx="2566952" cy="526876"/>
          </a:xfrm>
          <a:prstGeom prst="rect">
            <a:avLst/>
          </a:prstGeom>
        </p:spPr>
        <p:txBody>
          <a:bodyPr lIns="0" tIns="0" rIns="0" bIns="0" rtlCol="0" anchor="t">
            <a:spAutoFit/>
          </a:bodyPr>
          <a:lstStyle/>
          <a:p>
            <a:pPr algn="ctr">
              <a:lnSpc>
                <a:spcPts val="4190"/>
              </a:lnSpc>
            </a:pPr>
            <a:r>
              <a:rPr lang="en-US" sz="2800" spc="94" dirty="0">
                <a:solidFill>
                  <a:srgbClr val="042B60"/>
                </a:solidFill>
                <a:latin typeface="Now"/>
              </a:rPr>
              <a:t>DOI</a:t>
            </a:r>
          </a:p>
        </p:txBody>
      </p:sp>
      <p:sp>
        <p:nvSpPr>
          <p:cNvPr id="17" name="TextBox 4">
            <a:extLst>
              <a:ext uri="{FF2B5EF4-FFF2-40B4-BE49-F238E27FC236}">
                <a16:creationId xmlns:a16="http://schemas.microsoft.com/office/drawing/2014/main" id="{0431D62D-4854-435E-BCAF-60C6BA6BB72E}"/>
              </a:ext>
            </a:extLst>
          </p:cNvPr>
          <p:cNvSpPr txBox="1"/>
          <p:nvPr/>
        </p:nvSpPr>
        <p:spPr>
          <a:xfrm>
            <a:off x="7900856" y="4305840"/>
            <a:ext cx="2566952" cy="526876"/>
          </a:xfrm>
          <a:prstGeom prst="rect">
            <a:avLst/>
          </a:prstGeom>
        </p:spPr>
        <p:txBody>
          <a:bodyPr lIns="0" tIns="0" rIns="0" bIns="0" rtlCol="0" anchor="t">
            <a:spAutoFit/>
          </a:bodyPr>
          <a:lstStyle/>
          <a:p>
            <a:pPr algn="ctr">
              <a:lnSpc>
                <a:spcPts val="4190"/>
              </a:lnSpc>
            </a:pPr>
            <a:r>
              <a:rPr lang="en-US" sz="2800" spc="94" dirty="0">
                <a:solidFill>
                  <a:srgbClr val="042B60"/>
                </a:solidFill>
                <a:latin typeface="Now"/>
              </a:rPr>
              <a:t>HANDLE</a:t>
            </a:r>
          </a:p>
        </p:txBody>
      </p:sp>
      <p:sp>
        <p:nvSpPr>
          <p:cNvPr id="18" name="TextBox 4">
            <a:extLst>
              <a:ext uri="{FF2B5EF4-FFF2-40B4-BE49-F238E27FC236}">
                <a16:creationId xmlns:a16="http://schemas.microsoft.com/office/drawing/2014/main" id="{DFCE8513-655A-4F5C-93F9-A011E6E19845}"/>
              </a:ext>
            </a:extLst>
          </p:cNvPr>
          <p:cNvSpPr txBox="1"/>
          <p:nvPr/>
        </p:nvSpPr>
        <p:spPr>
          <a:xfrm>
            <a:off x="13310286" y="4303926"/>
            <a:ext cx="2566952" cy="526876"/>
          </a:xfrm>
          <a:prstGeom prst="rect">
            <a:avLst/>
          </a:prstGeom>
        </p:spPr>
        <p:txBody>
          <a:bodyPr lIns="0" tIns="0" rIns="0" bIns="0" rtlCol="0" anchor="t">
            <a:spAutoFit/>
          </a:bodyPr>
          <a:lstStyle/>
          <a:p>
            <a:pPr algn="ctr">
              <a:lnSpc>
                <a:spcPts val="4190"/>
              </a:lnSpc>
            </a:pPr>
            <a:r>
              <a:rPr lang="en-US" sz="2800" spc="94" dirty="0">
                <a:solidFill>
                  <a:srgbClr val="042B60"/>
                </a:solidFill>
                <a:latin typeface="Now"/>
              </a:rPr>
              <a:t>ORCID</a:t>
            </a:r>
          </a:p>
        </p:txBody>
      </p:sp>
      <p:sp>
        <p:nvSpPr>
          <p:cNvPr id="19" name="CasellaDiTesto 18">
            <a:extLst>
              <a:ext uri="{FF2B5EF4-FFF2-40B4-BE49-F238E27FC236}">
                <a16:creationId xmlns:a16="http://schemas.microsoft.com/office/drawing/2014/main" id="{721F3469-4537-4416-869F-321C02F1A064}"/>
              </a:ext>
            </a:extLst>
          </p:cNvPr>
          <p:cNvSpPr txBox="1"/>
          <p:nvPr/>
        </p:nvSpPr>
        <p:spPr>
          <a:xfrm>
            <a:off x="1513102" y="7069080"/>
            <a:ext cx="4527652" cy="1754326"/>
          </a:xfrm>
          <a:prstGeom prst="rect">
            <a:avLst/>
          </a:prstGeom>
          <a:noFill/>
        </p:spPr>
        <p:txBody>
          <a:bodyPr wrap="square">
            <a:spAutoFit/>
          </a:bodyPr>
          <a:lstStyle/>
          <a:p>
            <a:r>
              <a:rPr lang="en-US" b="0" i="0" dirty="0">
                <a:effectLst/>
                <a:latin typeface="Futura Bk BT" panose="020B0502020204020303" pitchFamily="34" charset="0"/>
              </a:rPr>
              <a:t>Wilkinson, M., Dumontier, M., </a:t>
            </a:r>
            <a:r>
              <a:rPr lang="en-US" b="0" i="0" dirty="0" err="1">
                <a:effectLst/>
                <a:latin typeface="Futura Bk BT" panose="020B0502020204020303" pitchFamily="34" charset="0"/>
              </a:rPr>
              <a:t>Aalbersberg</a:t>
            </a:r>
            <a:r>
              <a:rPr lang="en-US" b="0" i="0" dirty="0">
                <a:effectLst/>
                <a:latin typeface="Futura Bk BT" panose="020B0502020204020303" pitchFamily="34" charset="0"/>
              </a:rPr>
              <a:t>, I. </a:t>
            </a:r>
            <a:r>
              <a:rPr lang="en-US" b="0" i="1" dirty="0">
                <a:effectLst/>
                <a:latin typeface="Futura Bk BT" panose="020B0502020204020303" pitchFamily="34" charset="0"/>
              </a:rPr>
              <a:t>et al.</a:t>
            </a:r>
            <a:r>
              <a:rPr lang="en-US" b="0" i="0" dirty="0">
                <a:effectLst/>
                <a:latin typeface="Futura Bk BT" panose="020B0502020204020303" pitchFamily="34" charset="0"/>
              </a:rPr>
              <a:t> The FAIR Guiding Principles for scientific data management and stewardship. </a:t>
            </a:r>
            <a:r>
              <a:rPr lang="en-US" b="0" i="1" dirty="0">
                <a:effectLst/>
                <a:latin typeface="Futura Bk BT" panose="020B0502020204020303" pitchFamily="34" charset="0"/>
              </a:rPr>
              <a:t>Sci Data</a:t>
            </a:r>
            <a:r>
              <a:rPr lang="en-US" b="0" i="0" dirty="0">
                <a:effectLst/>
                <a:latin typeface="Futura Bk BT" panose="020B0502020204020303" pitchFamily="34" charset="0"/>
              </a:rPr>
              <a:t> </a:t>
            </a:r>
            <a:r>
              <a:rPr lang="en-US" b="1" i="0" dirty="0">
                <a:effectLst/>
                <a:latin typeface="Futura Bk BT" panose="020B0502020204020303" pitchFamily="34" charset="0"/>
              </a:rPr>
              <a:t>3</a:t>
            </a:r>
            <a:r>
              <a:rPr lang="en-US" b="0" i="0" dirty="0">
                <a:effectLst/>
                <a:latin typeface="Futura Bk BT" panose="020B0502020204020303" pitchFamily="34" charset="0"/>
              </a:rPr>
              <a:t>, 160018 (2016).</a:t>
            </a:r>
            <a:r>
              <a:rPr lang="en-US" b="0" i="0" dirty="0">
                <a:solidFill>
                  <a:schemeClr val="bg1"/>
                </a:solidFill>
                <a:effectLst/>
                <a:latin typeface="Futura Bk BT" panose="020B0502020204020303" pitchFamily="34" charset="0"/>
              </a:rPr>
              <a:t> </a:t>
            </a:r>
            <a:endParaRPr lang="en-US" b="0" i="0" dirty="0">
              <a:solidFill>
                <a:srgbClr val="00B0F0"/>
              </a:solidFill>
              <a:effectLst/>
              <a:latin typeface="Futura Bk BT" panose="020B0502020204020303" pitchFamily="34" charset="0"/>
            </a:endParaRPr>
          </a:p>
          <a:p>
            <a:r>
              <a:rPr lang="it-IT" dirty="0">
                <a:latin typeface="Futura Bk BT" panose="020B0502020204020303" pitchFamily="34" charset="0"/>
                <a:hlinkClick r:id="rId15"/>
              </a:rPr>
              <a:t>https://doi.org/10.1038/sdata.2016.18</a:t>
            </a:r>
            <a:endParaRPr lang="it-IT" dirty="0">
              <a:latin typeface="Futura Bk BT" panose="020B0502020204020303" pitchFamily="34" charset="0"/>
            </a:endParaRPr>
          </a:p>
          <a:p>
            <a:endParaRPr lang="it-IT" dirty="0">
              <a:latin typeface="Futura Bk BT" panose="020B0502020204020303" pitchFamily="34" charset="0"/>
            </a:endParaRPr>
          </a:p>
        </p:txBody>
      </p:sp>
      <p:sp>
        <p:nvSpPr>
          <p:cNvPr id="21" name="CasellaDiTesto 20">
            <a:extLst>
              <a:ext uri="{FF2B5EF4-FFF2-40B4-BE49-F238E27FC236}">
                <a16:creationId xmlns:a16="http://schemas.microsoft.com/office/drawing/2014/main" id="{8EC6DABB-FEF4-4464-82A4-2D92617CB636}"/>
              </a:ext>
            </a:extLst>
          </p:cNvPr>
          <p:cNvSpPr txBox="1"/>
          <p:nvPr/>
        </p:nvSpPr>
        <p:spPr>
          <a:xfrm>
            <a:off x="6919189" y="7093203"/>
            <a:ext cx="4527652" cy="1754326"/>
          </a:xfrm>
          <a:prstGeom prst="rect">
            <a:avLst/>
          </a:prstGeom>
          <a:noFill/>
        </p:spPr>
        <p:txBody>
          <a:bodyPr wrap="square">
            <a:spAutoFit/>
          </a:bodyPr>
          <a:lstStyle/>
          <a:p>
            <a:r>
              <a:rPr lang="en-US" b="0" i="0" dirty="0">
                <a:effectLst/>
                <a:latin typeface="Futura Bk BT" panose="020B0502020204020303" pitchFamily="34" charset="0"/>
              </a:rPr>
              <a:t>Scalone, F. (2019). Demographic Research Perspectives on the Developing Countries. An Editorial Note. </a:t>
            </a:r>
            <a:r>
              <a:rPr lang="en-US" b="0" i="0" dirty="0" err="1">
                <a:effectLst/>
                <a:latin typeface="Futura Bk BT" panose="020B0502020204020303" pitchFamily="34" charset="0"/>
              </a:rPr>
              <a:t>Statistica</a:t>
            </a:r>
            <a:r>
              <a:rPr lang="en-US" b="0" i="0" dirty="0">
                <a:effectLst/>
                <a:latin typeface="Futura Bk BT" panose="020B0502020204020303" pitchFamily="34" charset="0"/>
              </a:rPr>
              <a:t>, 79(2), 133-134</a:t>
            </a:r>
          </a:p>
          <a:p>
            <a:r>
              <a:rPr lang="en-US" b="0" i="0" dirty="0">
                <a:solidFill>
                  <a:srgbClr val="00B0F0"/>
                </a:solidFill>
                <a:effectLst/>
                <a:latin typeface="Futura Bk BT" panose="020B0502020204020303" pitchFamily="34" charset="0"/>
                <a:hlinkClick r:id="rId16"/>
              </a:rPr>
              <a:t>https://hdl.handle.net/11585/726059</a:t>
            </a:r>
            <a:endParaRPr lang="en-US" b="0" i="0" dirty="0">
              <a:solidFill>
                <a:srgbClr val="00B0F0"/>
              </a:solidFill>
              <a:effectLst/>
              <a:latin typeface="Futura Bk BT" panose="020B0502020204020303" pitchFamily="34" charset="0"/>
            </a:endParaRPr>
          </a:p>
          <a:p>
            <a:endParaRPr lang="it-IT" dirty="0">
              <a:latin typeface="Futura Bk BT" panose="020B0502020204020303" pitchFamily="34" charset="0"/>
            </a:endParaRPr>
          </a:p>
        </p:txBody>
      </p:sp>
      <p:sp>
        <p:nvSpPr>
          <p:cNvPr id="22" name="CasellaDiTesto 21">
            <a:extLst>
              <a:ext uri="{FF2B5EF4-FFF2-40B4-BE49-F238E27FC236}">
                <a16:creationId xmlns:a16="http://schemas.microsoft.com/office/drawing/2014/main" id="{98721832-7A87-4EFC-BA8E-8BE9EA753597}"/>
              </a:ext>
            </a:extLst>
          </p:cNvPr>
          <p:cNvSpPr txBox="1"/>
          <p:nvPr/>
        </p:nvSpPr>
        <p:spPr>
          <a:xfrm>
            <a:off x="12325276" y="7102576"/>
            <a:ext cx="4527652" cy="923330"/>
          </a:xfrm>
          <a:prstGeom prst="rect">
            <a:avLst/>
          </a:prstGeom>
          <a:noFill/>
        </p:spPr>
        <p:txBody>
          <a:bodyPr wrap="square">
            <a:spAutoFit/>
          </a:bodyPr>
          <a:lstStyle/>
          <a:p>
            <a:r>
              <a:rPr lang="en-US" b="0" i="0" dirty="0">
                <a:effectLst/>
                <a:latin typeface="Futura Bk BT" panose="020B0502020204020303" pitchFamily="34" charset="0"/>
              </a:rPr>
              <a:t>Mario Marino, PhD, </a:t>
            </a:r>
            <a:r>
              <a:rPr lang="en-US" b="0" i="0" dirty="0" err="1">
                <a:effectLst/>
                <a:latin typeface="Futura Bk BT" panose="020B0502020204020303" pitchFamily="34" charset="0"/>
              </a:rPr>
              <a:t>Unibo</a:t>
            </a:r>
            <a:endParaRPr lang="en-US" b="0" i="0" dirty="0">
              <a:effectLst/>
              <a:latin typeface="Futura Bk BT" panose="020B0502020204020303" pitchFamily="34" charset="0"/>
            </a:endParaRPr>
          </a:p>
          <a:p>
            <a:r>
              <a:rPr lang="it-IT" dirty="0">
                <a:latin typeface="Futura Bk BT" panose="020B0502020204020303" pitchFamily="34" charset="0"/>
                <a:hlinkClick r:id="rId17"/>
              </a:rPr>
              <a:t>https://orcid.org/0000-0003-1499-8425</a:t>
            </a:r>
            <a:endParaRPr lang="it-IT" dirty="0">
              <a:latin typeface="Futura Bk BT" panose="020B0502020204020303" pitchFamily="34" charset="0"/>
            </a:endParaRPr>
          </a:p>
          <a:p>
            <a:endParaRPr lang="it-IT" dirty="0">
              <a:latin typeface="Futura Bk BT" panose="020B0502020204020303" pitchFamily="34" charset="0"/>
            </a:endParaRPr>
          </a:p>
        </p:txBody>
      </p:sp>
    </p:spTree>
    <p:extLst>
      <p:ext uri="{BB962C8B-B14F-4D97-AF65-F5344CB8AC3E}">
        <p14:creationId xmlns:p14="http://schemas.microsoft.com/office/powerpoint/2010/main" val="3439313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FAIR Principles – Metadata</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572944"/>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15" name="TextBox 26">
            <a:extLst>
              <a:ext uri="{FF2B5EF4-FFF2-40B4-BE49-F238E27FC236}">
                <a16:creationId xmlns:a16="http://schemas.microsoft.com/office/drawing/2014/main" id="{19B3C998-1A61-4FFF-BAA9-1D8BE3779842}"/>
              </a:ext>
            </a:extLst>
          </p:cNvPr>
          <p:cNvSpPr txBox="1"/>
          <p:nvPr/>
        </p:nvSpPr>
        <p:spPr>
          <a:xfrm>
            <a:off x="1066800" y="1931675"/>
            <a:ext cx="16154400" cy="3380221"/>
          </a:xfrm>
          <a:prstGeom prst="rect">
            <a:avLst/>
          </a:prstGeom>
        </p:spPr>
        <p:txBody>
          <a:bodyPr wrap="square" lIns="0" tIns="0" rIns="0" bIns="0" rtlCol="0" anchor="t">
            <a:spAutoFit/>
          </a:bodyPr>
          <a:lstStyle/>
          <a:p>
            <a:pPr marL="571500" indent="-571500">
              <a:lnSpc>
                <a:spcPct val="150000"/>
              </a:lnSpc>
              <a:buFont typeface="Arial" panose="020B0604020202020204" pitchFamily="34" charset="0"/>
              <a:buChar char="•"/>
            </a:pPr>
            <a:r>
              <a:rPr lang="en-US" sz="3000" dirty="0">
                <a:solidFill>
                  <a:srgbClr val="000000"/>
                </a:solidFill>
                <a:latin typeface="Futura Bk BT" panose="020B0502020204020303" pitchFamily="34" charset="0"/>
              </a:rPr>
              <a:t>Structured data insights 
They describe, explain, locate
Make it easy to use or manage
Can be added manually or automatically
There are discipline-specific standards</a:t>
            </a:r>
            <a:endParaRPr lang="it-IT" sz="3000" dirty="0">
              <a:solidFill>
                <a:srgbClr val="000000"/>
              </a:solidFill>
              <a:latin typeface="Futura Bk BT" panose="020B0502020204020303" pitchFamily="34" charset="0"/>
            </a:endParaRPr>
          </a:p>
        </p:txBody>
      </p:sp>
      <p:sp>
        <p:nvSpPr>
          <p:cNvPr id="6" name="Freeform 4">
            <a:extLst>
              <a:ext uri="{FF2B5EF4-FFF2-40B4-BE49-F238E27FC236}">
                <a16:creationId xmlns:a16="http://schemas.microsoft.com/office/drawing/2014/main" id="{D48A84BB-49F3-4507-8173-6183894F8926}"/>
              </a:ext>
            </a:extLst>
          </p:cNvPr>
          <p:cNvSpPr/>
          <p:nvPr/>
        </p:nvSpPr>
        <p:spPr>
          <a:xfrm>
            <a:off x="2438400" y="5346367"/>
            <a:ext cx="3962400" cy="3380221"/>
          </a:xfrm>
          <a:custGeom>
            <a:avLst/>
            <a:gdLst/>
            <a:ahLst/>
            <a:cxnLst/>
            <a:rect l="l" t="t" r="r" b="b"/>
            <a:pathLst>
              <a:path w="4813697" h="4114800">
                <a:moveTo>
                  <a:pt x="0" y="0"/>
                </a:moveTo>
                <a:lnTo>
                  <a:pt x="4813698" y="0"/>
                </a:lnTo>
                <a:lnTo>
                  <a:pt x="481369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7" name="Freeform 5">
            <a:extLst>
              <a:ext uri="{FF2B5EF4-FFF2-40B4-BE49-F238E27FC236}">
                <a16:creationId xmlns:a16="http://schemas.microsoft.com/office/drawing/2014/main" id="{A8C55523-0491-4BE0-B2BC-D2F0DC024ACD}"/>
              </a:ext>
            </a:extLst>
          </p:cNvPr>
          <p:cNvSpPr/>
          <p:nvPr/>
        </p:nvSpPr>
        <p:spPr>
          <a:xfrm>
            <a:off x="11201400" y="5609735"/>
            <a:ext cx="4277727" cy="2745590"/>
          </a:xfrm>
          <a:custGeom>
            <a:avLst/>
            <a:gdLst/>
            <a:ahLst/>
            <a:cxnLst/>
            <a:rect l="l" t="t" r="r" b="b"/>
            <a:pathLst>
              <a:path w="4277727" h="2745590">
                <a:moveTo>
                  <a:pt x="0" y="0"/>
                </a:moveTo>
                <a:lnTo>
                  <a:pt x="4277727" y="0"/>
                </a:lnTo>
                <a:lnTo>
                  <a:pt x="4277727" y="2745590"/>
                </a:lnTo>
                <a:lnTo>
                  <a:pt x="0" y="27455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Tree>
    <p:extLst>
      <p:ext uri="{BB962C8B-B14F-4D97-AF65-F5344CB8AC3E}">
        <p14:creationId xmlns:p14="http://schemas.microsoft.com/office/powerpoint/2010/main" val="12457536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FAIR Principles – Metadata – Examples</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572944"/>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15" name="TextBox 26">
            <a:extLst>
              <a:ext uri="{FF2B5EF4-FFF2-40B4-BE49-F238E27FC236}">
                <a16:creationId xmlns:a16="http://schemas.microsoft.com/office/drawing/2014/main" id="{19B3C998-1A61-4FFF-BAA9-1D8BE3779842}"/>
              </a:ext>
            </a:extLst>
          </p:cNvPr>
          <p:cNvSpPr txBox="1"/>
          <p:nvPr/>
        </p:nvSpPr>
        <p:spPr>
          <a:xfrm>
            <a:off x="1066800" y="1931675"/>
            <a:ext cx="7391400" cy="6408421"/>
          </a:xfrm>
          <a:prstGeom prst="rect">
            <a:avLst/>
          </a:prstGeom>
        </p:spPr>
        <p:txBody>
          <a:bodyPr wrap="square" lIns="0" tIns="0" rIns="0" bIns="0" rtlCol="0" anchor="t">
            <a:spAutoFit/>
          </a:bodyPr>
          <a:lstStyle/>
          <a:p>
            <a:pPr marL="571500" indent="-571500">
              <a:lnSpc>
                <a:spcPct val="150000"/>
              </a:lnSpc>
              <a:buFont typeface="Arial" panose="020B0604020202020204" pitchFamily="34" charset="0"/>
              <a:buChar char="•"/>
            </a:pPr>
            <a:r>
              <a:rPr lang="en-US" sz="2000" b="1" dirty="0">
                <a:solidFill>
                  <a:srgbClr val="000000"/>
                </a:solidFill>
                <a:latin typeface="Futura Bk BT" panose="020B0502020204020303" pitchFamily="34" charset="0"/>
              </a:rPr>
              <a:t>Title: </a:t>
            </a:r>
            <a:r>
              <a:rPr lang="en-US" sz="2000" dirty="0">
                <a:solidFill>
                  <a:srgbClr val="000000"/>
                </a:solidFill>
                <a:latin typeface="Futura Bk BT" panose="020B0502020204020303" pitchFamily="34" charset="0"/>
              </a:rPr>
              <a:t>the title of an asset, such as an article, book, document, or image</a:t>
            </a:r>
            <a:r>
              <a:rPr lang="en-US" sz="2000" b="1" dirty="0">
                <a:solidFill>
                  <a:srgbClr val="000000"/>
                </a:solidFill>
                <a:latin typeface="Futura Bk BT" panose="020B0502020204020303" pitchFamily="34" charset="0"/>
              </a:rPr>
              <a:t>
Author: </a:t>
            </a:r>
            <a:r>
              <a:rPr lang="en-US" sz="2000" dirty="0">
                <a:solidFill>
                  <a:srgbClr val="000000"/>
                </a:solidFill>
                <a:latin typeface="Futura Bk BT" panose="020B0502020204020303" pitchFamily="34" charset="0"/>
              </a:rPr>
              <a:t>the author(s) of an asset</a:t>
            </a:r>
            <a:r>
              <a:rPr lang="en-US" sz="2000" b="1" dirty="0">
                <a:solidFill>
                  <a:srgbClr val="000000"/>
                </a:solidFill>
                <a:latin typeface="Futura Bk BT" panose="020B0502020204020303" pitchFamily="34" charset="0"/>
              </a:rPr>
              <a:t>
Published Date: </a:t>
            </a:r>
            <a:r>
              <a:rPr lang="en-US" sz="2000" dirty="0">
                <a:solidFill>
                  <a:srgbClr val="000000"/>
                </a:solidFill>
                <a:latin typeface="Futura Bk BT" panose="020B0502020204020303" pitchFamily="34" charset="0"/>
              </a:rPr>
              <a:t>the date an asset was published or created</a:t>
            </a:r>
            <a:r>
              <a:rPr lang="en-US" sz="2000" b="1" dirty="0">
                <a:solidFill>
                  <a:srgbClr val="000000"/>
                </a:solidFill>
                <a:latin typeface="Futura Bk BT" panose="020B0502020204020303" pitchFamily="34" charset="0"/>
              </a:rPr>
              <a:t>
Language: </a:t>
            </a:r>
            <a:r>
              <a:rPr lang="en-US" sz="2000" dirty="0">
                <a:solidFill>
                  <a:srgbClr val="000000"/>
                </a:solidFill>
                <a:latin typeface="Futura Bk BT" panose="020B0502020204020303" pitchFamily="34" charset="0"/>
              </a:rPr>
              <a:t>the language in which an asset is written</a:t>
            </a:r>
            <a:r>
              <a:rPr lang="en-US" sz="2000" b="1" dirty="0">
                <a:solidFill>
                  <a:srgbClr val="000000"/>
                </a:solidFill>
                <a:latin typeface="Futura Bk BT" panose="020B0502020204020303" pitchFamily="34" charset="0"/>
              </a:rPr>
              <a:t>
Format: </a:t>
            </a:r>
            <a:r>
              <a:rPr lang="en-US" sz="2000" dirty="0">
                <a:solidFill>
                  <a:srgbClr val="000000"/>
                </a:solidFill>
                <a:latin typeface="Futura Bk BT" panose="020B0502020204020303" pitchFamily="34" charset="0"/>
              </a:rPr>
              <a:t>the format in which an asset is stored, such as a PDF document, JPEG file, or software application</a:t>
            </a:r>
            <a:r>
              <a:rPr lang="en-US" sz="2000" b="1" dirty="0">
                <a:solidFill>
                  <a:srgbClr val="000000"/>
                </a:solidFill>
                <a:latin typeface="Futura Bk BT" panose="020B0502020204020303" pitchFamily="34" charset="0"/>
              </a:rPr>
              <a:t>
Size: </a:t>
            </a:r>
            <a:r>
              <a:rPr lang="en-US" sz="2000" dirty="0">
                <a:solidFill>
                  <a:srgbClr val="000000"/>
                </a:solidFill>
                <a:latin typeface="Futura Bk BT" panose="020B0502020204020303" pitchFamily="34" charset="0"/>
              </a:rPr>
              <a:t>the size of a resource, in terms of bytes, megabytes, or gigabytes</a:t>
            </a:r>
            <a:r>
              <a:rPr lang="en-US" sz="2000" b="1" dirty="0">
                <a:solidFill>
                  <a:srgbClr val="000000"/>
                </a:solidFill>
                <a:latin typeface="Futura Bk BT" panose="020B0502020204020303" pitchFamily="34" charset="0"/>
              </a:rPr>
              <a:t>
Description: </a:t>
            </a:r>
            <a:r>
              <a:rPr lang="en-US" sz="2000" dirty="0">
                <a:solidFill>
                  <a:srgbClr val="000000"/>
                </a:solidFill>
                <a:latin typeface="Futura Bk BT" panose="020B0502020204020303" pitchFamily="34" charset="0"/>
              </a:rPr>
              <a:t>a description of an asset, providing a brief overview of the asset</a:t>
            </a:r>
            <a:r>
              <a:rPr lang="en-US" sz="2000" b="1" dirty="0">
                <a:solidFill>
                  <a:srgbClr val="000000"/>
                </a:solidFill>
                <a:latin typeface="Futura Bk BT" panose="020B0502020204020303" pitchFamily="34" charset="0"/>
              </a:rPr>
              <a:t>
Keywords: </a:t>
            </a:r>
            <a:r>
              <a:rPr lang="en-US" sz="2000" dirty="0">
                <a:solidFill>
                  <a:srgbClr val="000000"/>
                </a:solidFill>
                <a:latin typeface="Futura Bk BT" panose="020B0502020204020303" pitchFamily="34" charset="0"/>
              </a:rPr>
              <a:t>words or phrases that describe an asset</a:t>
            </a:r>
            <a:r>
              <a:rPr lang="en-US" sz="2000" b="1" dirty="0">
                <a:solidFill>
                  <a:srgbClr val="000000"/>
                </a:solidFill>
                <a:latin typeface="Futura Bk BT" panose="020B0502020204020303" pitchFamily="34" charset="0"/>
              </a:rPr>
              <a:t>
Persistent identifier: </a:t>
            </a:r>
            <a:r>
              <a:rPr lang="en-US" sz="2000" dirty="0">
                <a:solidFill>
                  <a:srgbClr val="000000"/>
                </a:solidFill>
                <a:latin typeface="Futura Bk BT" panose="020B0502020204020303" pitchFamily="34" charset="0"/>
              </a:rPr>
              <a:t>a unique, persistent identifier for a resource, such as a DOI or ISBN</a:t>
            </a:r>
            <a:endParaRPr lang="it-IT" sz="2000" dirty="0">
              <a:solidFill>
                <a:srgbClr val="000000"/>
              </a:solidFill>
              <a:latin typeface="Futura Bk BT" panose="020B0502020204020303" pitchFamily="34" charset="0"/>
            </a:endParaRPr>
          </a:p>
        </p:txBody>
      </p:sp>
    </p:spTree>
    <p:extLst>
      <p:ext uri="{BB962C8B-B14F-4D97-AF65-F5344CB8AC3E}">
        <p14:creationId xmlns:p14="http://schemas.microsoft.com/office/powerpoint/2010/main" val="36639093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FAIR Principles – Repository</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572944"/>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15" name="TextBox 26">
            <a:extLst>
              <a:ext uri="{FF2B5EF4-FFF2-40B4-BE49-F238E27FC236}">
                <a16:creationId xmlns:a16="http://schemas.microsoft.com/office/drawing/2014/main" id="{19B3C998-1A61-4FFF-BAA9-1D8BE3779842}"/>
              </a:ext>
            </a:extLst>
          </p:cNvPr>
          <p:cNvSpPr txBox="1"/>
          <p:nvPr/>
        </p:nvSpPr>
        <p:spPr>
          <a:xfrm>
            <a:off x="990600" y="2262205"/>
            <a:ext cx="16154400" cy="5457713"/>
          </a:xfrm>
          <a:prstGeom prst="rect">
            <a:avLst/>
          </a:prstGeom>
        </p:spPr>
        <p:txBody>
          <a:bodyPr wrap="square" lIns="0" tIns="0" rIns="0" bIns="0" rtlCol="0" anchor="t">
            <a:spAutoFit/>
          </a:bodyPr>
          <a:lstStyle/>
          <a:p>
            <a:pPr marL="571500" indent="-571500">
              <a:lnSpc>
                <a:spcPct val="150000"/>
              </a:lnSpc>
              <a:buFont typeface="Arial" panose="020B0604020202020204" pitchFamily="34" charset="0"/>
              <a:buChar char="•"/>
            </a:pPr>
            <a:r>
              <a:rPr lang="it-IT" sz="3000" b="1" dirty="0">
                <a:solidFill>
                  <a:srgbClr val="000000"/>
                </a:solidFill>
                <a:latin typeface="Futura Bk BT" panose="020B0502020204020303" pitchFamily="34" charset="0"/>
              </a:rPr>
              <a:t>Repository:</a:t>
            </a:r>
            <a:br>
              <a:rPr lang="it-IT" sz="3000" dirty="0">
                <a:solidFill>
                  <a:srgbClr val="000000"/>
                </a:solidFill>
                <a:latin typeface="Futura Bk BT" panose="020B0502020204020303" pitchFamily="34" charset="0"/>
              </a:rPr>
            </a:br>
            <a:r>
              <a:rPr lang="en-US" sz="3000" dirty="0">
                <a:solidFill>
                  <a:srgbClr val="000000"/>
                </a:solidFill>
                <a:latin typeface="Futura Bk BT" panose="020B0502020204020303" pitchFamily="34" charset="0"/>
              </a:rPr>
              <a:t>Digital infrastructure for the long-term preservation of data or other research outputs (e.g. publications, software, etc.)</a:t>
            </a:r>
            <a:br>
              <a:rPr lang="it-IT" sz="3000" dirty="0">
                <a:solidFill>
                  <a:srgbClr val="000000"/>
                </a:solidFill>
                <a:latin typeface="Futura Bk BT" panose="020B0502020204020303" pitchFamily="34" charset="0"/>
              </a:rPr>
            </a:br>
            <a:r>
              <a:rPr lang="en-US" sz="3000" dirty="0">
                <a:solidFill>
                  <a:srgbClr val="000000"/>
                </a:solidFill>
                <a:latin typeface="Futura Bk BT" panose="020B0502020204020303" pitchFamily="34" charset="0"/>
              </a:rPr>
              <a:t>It allows you to deposit your data and</a:t>
            </a:r>
            <a:r>
              <a:rPr lang="it-IT" sz="3000" dirty="0">
                <a:solidFill>
                  <a:srgbClr val="000000"/>
                </a:solidFill>
                <a:latin typeface="Futura Bk BT" panose="020B0502020204020303" pitchFamily="34" charset="0"/>
              </a:rPr>
              <a:t>:</a:t>
            </a:r>
          </a:p>
          <a:p>
            <a:pPr marL="1028700" lvl="1" indent="-571500">
              <a:lnSpc>
                <a:spcPct val="150000"/>
              </a:lnSpc>
              <a:buFont typeface="+mj-lt"/>
              <a:buAutoNum type="arabicPeriod"/>
            </a:pPr>
            <a:r>
              <a:rPr lang="en-US" sz="3000" dirty="0">
                <a:solidFill>
                  <a:srgbClr val="000000"/>
                </a:solidFill>
                <a:latin typeface="Futura Bk BT" panose="020B0502020204020303" pitchFamily="34" charset="0"/>
              </a:rPr>
              <a:t>Assign a PID
Have structured metadata schemas, including disciplinary ones
Choose a license
Download data that has already been deposited</a:t>
            </a:r>
            <a:endParaRPr lang="it-IT" sz="3000" dirty="0">
              <a:solidFill>
                <a:srgbClr val="000000"/>
              </a:solidFill>
              <a:latin typeface="Futura Bk BT" panose="020B0502020204020303" pitchFamily="34" charset="0"/>
            </a:endParaRPr>
          </a:p>
        </p:txBody>
      </p:sp>
    </p:spTree>
    <p:extLst>
      <p:ext uri="{BB962C8B-B14F-4D97-AF65-F5344CB8AC3E}">
        <p14:creationId xmlns:p14="http://schemas.microsoft.com/office/powerpoint/2010/main" val="2008748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539F0140-2C63-4C66-A2BF-04A7C1291D3A}"/>
              </a:ext>
            </a:extLst>
          </p:cNvPr>
          <p:cNvSpPr/>
          <p:nvPr/>
        </p:nvSpPr>
        <p:spPr>
          <a:xfrm flipH="1" flipV="1">
            <a:off x="0" y="-1"/>
            <a:ext cx="18288000" cy="10287000"/>
          </a:xfrm>
          <a:custGeom>
            <a:avLst/>
            <a:gdLst/>
            <a:ahLst/>
            <a:cxnLst/>
            <a:rect l="l" t="t" r="r" b="b"/>
            <a:pathLst>
              <a:path w="18576603" h="18362925">
                <a:moveTo>
                  <a:pt x="18576603" y="18362925"/>
                </a:moveTo>
                <a:lnTo>
                  <a:pt x="0" y="18362925"/>
                </a:lnTo>
                <a:lnTo>
                  <a:pt x="0" y="0"/>
                </a:lnTo>
                <a:lnTo>
                  <a:pt x="18576603" y="0"/>
                </a:lnTo>
                <a:lnTo>
                  <a:pt x="18576603" y="18362925"/>
                </a:lnTo>
                <a:close/>
              </a:path>
            </a:pathLst>
          </a:custGeom>
          <a:blipFill>
            <a:blip r:embed="rId2"/>
            <a:stretch>
              <a:fillRect t="-52636" r="-55108" b="-4342"/>
            </a:stretch>
          </a:blipFill>
          <a:effectLst>
            <a:reflection endPos="0" dir="5400000" sy="-100000" algn="bl" rotWithShape="0"/>
          </a:effectLst>
        </p:spPr>
        <p:txBody>
          <a:bodyPr/>
          <a:lstStyle/>
          <a:p>
            <a:endParaRPr lang="it-IT"/>
          </a:p>
        </p:txBody>
      </p:sp>
      <p:grpSp>
        <p:nvGrpSpPr>
          <p:cNvPr id="18" name="Gruppo 17">
            <a:extLst>
              <a:ext uri="{FF2B5EF4-FFF2-40B4-BE49-F238E27FC236}">
                <a16:creationId xmlns:a16="http://schemas.microsoft.com/office/drawing/2014/main" id="{254A9AE7-627B-47BA-854A-9C0F49110B59}"/>
              </a:ext>
            </a:extLst>
          </p:cNvPr>
          <p:cNvGrpSpPr/>
          <p:nvPr/>
        </p:nvGrpSpPr>
        <p:grpSpPr>
          <a:xfrm>
            <a:off x="944059" y="2653480"/>
            <a:ext cx="8560023" cy="1027910"/>
            <a:chOff x="588739" y="4144245"/>
            <a:chExt cx="5061486" cy="1027910"/>
          </a:xfrm>
        </p:grpSpPr>
        <p:sp>
          <p:nvSpPr>
            <p:cNvPr id="16" name="Freeform 3">
              <a:extLst>
                <a:ext uri="{FF2B5EF4-FFF2-40B4-BE49-F238E27FC236}">
                  <a16:creationId xmlns:a16="http://schemas.microsoft.com/office/drawing/2014/main" id="{B2C445DF-FB5A-4561-9D54-8A557DBF64BE}"/>
                </a:ext>
              </a:extLst>
            </p:cNvPr>
            <p:cNvSpPr/>
            <p:nvPr/>
          </p:nvSpPr>
          <p:spPr>
            <a:xfrm>
              <a:off x="588739" y="4144245"/>
              <a:ext cx="5061486" cy="1027910"/>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3"/>
              <a:stretch>
                <a:fillRect/>
              </a:stretch>
            </a:blipFill>
          </p:spPr>
          <p:txBody>
            <a:bodyPr/>
            <a:lstStyle/>
            <a:p>
              <a:endParaRPr lang="it-IT"/>
            </a:p>
          </p:txBody>
        </p:sp>
        <p:sp>
          <p:nvSpPr>
            <p:cNvPr id="17" name="TextBox 8">
              <a:extLst>
                <a:ext uri="{FF2B5EF4-FFF2-40B4-BE49-F238E27FC236}">
                  <a16:creationId xmlns:a16="http://schemas.microsoft.com/office/drawing/2014/main" id="{135B9518-BD3B-4AAD-A729-C630DE5F7F5D}"/>
                </a:ext>
              </a:extLst>
            </p:cNvPr>
            <p:cNvSpPr txBox="1"/>
            <p:nvPr/>
          </p:nvSpPr>
          <p:spPr>
            <a:xfrm>
              <a:off x="771121" y="4344721"/>
              <a:ext cx="3879270" cy="455189"/>
            </a:xfrm>
            <a:prstGeom prst="rect">
              <a:avLst/>
            </a:prstGeom>
          </p:spPr>
          <p:txBody>
            <a:bodyPr lIns="0" tIns="0" rIns="0" bIns="0" rtlCol="0" anchor="t">
              <a:spAutoFit/>
            </a:bodyPr>
            <a:lstStyle/>
            <a:p>
              <a:pPr>
                <a:lnSpc>
                  <a:spcPts val="4160"/>
                </a:lnSpc>
              </a:pPr>
              <a:r>
                <a:rPr lang="en-US" b="1" dirty="0">
                  <a:solidFill>
                    <a:schemeClr val="bg1"/>
                  </a:solidFill>
                  <a:latin typeface="Futura Bk Lt"/>
                  <a:hlinkClick r:id="rId4" action="ppaction://hlinksldjump">
                    <a:extLst>
                      <a:ext uri="{A12FA001-AC4F-418D-AE19-62706E023703}">
                        <ahyp:hlinkClr xmlns:ahyp="http://schemas.microsoft.com/office/drawing/2018/hyperlinkcolor" val="tx"/>
                      </a:ext>
                    </a:extLst>
                  </a:hlinkClick>
                </a:rPr>
                <a:t>RDM –Research Data Management</a:t>
              </a:r>
              <a:endParaRPr lang="en-US" b="1" dirty="0">
                <a:solidFill>
                  <a:schemeClr val="bg1"/>
                </a:solidFill>
                <a:latin typeface="Futura Bk Lt"/>
              </a:endParaRPr>
            </a:p>
          </p:txBody>
        </p:sp>
      </p:grpSp>
      <p:grpSp>
        <p:nvGrpSpPr>
          <p:cNvPr id="19" name="Gruppo 18">
            <a:extLst>
              <a:ext uri="{FF2B5EF4-FFF2-40B4-BE49-F238E27FC236}">
                <a16:creationId xmlns:a16="http://schemas.microsoft.com/office/drawing/2014/main" id="{7BBB08EB-F97B-4417-91A7-FCD276DD0A0A}"/>
              </a:ext>
            </a:extLst>
          </p:cNvPr>
          <p:cNvGrpSpPr/>
          <p:nvPr/>
        </p:nvGrpSpPr>
        <p:grpSpPr>
          <a:xfrm>
            <a:off x="944059" y="3824243"/>
            <a:ext cx="8560023" cy="1027910"/>
            <a:chOff x="588739" y="4144245"/>
            <a:chExt cx="5061486" cy="1027910"/>
          </a:xfrm>
        </p:grpSpPr>
        <p:sp>
          <p:nvSpPr>
            <p:cNvPr id="20" name="Freeform 3">
              <a:extLst>
                <a:ext uri="{FF2B5EF4-FFF2-40B4-BE49-F238E27FC236}">
                  <a16:creationId xmlns:a16="http://schemas.microsoft.com/office/drawing/2014/main" id="{FF642F97-20DB-4B47-B994-3FB699A681F7}"/>
                </a:ext>
              </a:extLst>
            </p:cNvPr>
            <p:cNvSpPr/>
            <p:nvPr/>
          </p:nvSpPr>
          <p:spPr>
            <a:xfrm>
              <a:off x="588739" y="4144245"/>
              <a:ext cx="5061486" cy="1027910"/>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3"/>
              <a:stretch>
                <a:fillRect/>
              </a:stretch>
            </a:blipFill>
          </p:spPr>
          <p:txBody>
            <a:bodyPr/>
            <a:lstStyle/>
            <a:p>
              <a:endParaRPr lang="it-IT"/>
            </a:p>
          </p:txBody>
        </p:sp>
        <p:sp>
          <p:nvSpPr>
            <p:cNvPr id="21" name="TextBox 8">
              <a:extLst>
                <a:ext uri="{FF2B5EF4-FFF2-40B4-BE49-F238E27FC236}">
                  <a16:creationId xmlns:a16="http://schemas.microsoft.com/office/drawing/2014/main" id="{9D4C80D0-A4F2-4470-A351-7D1E3223E3B6}"/>
                </a:ext>
              </a:extLst>
            </p:cNvPr>
            <p:cNvSpPr txBox="1"/>
            <p:nvPr/>
          </p:nvSpPr>
          <p:spPr>
            <a:xfrm>
              <a:off x="771121" y="4344721"/>
              <a:ext cx="3879270" cy="455189"/>
            </a:xfrm>
            <a:prstGeom prst="rect">
              <a:avLst/>
            </a:prstGeom>
          </p:spPr>
          <p:txBody>
            <a:bodyPr lIns="0" tIns="0" rIns="0" bIns="0" rtlCol="0" anchor="t">
              <a:spAutoFit/>
            </a:bodyPr>
            <a:lstStyle/>
            <a:p>
              <a:pPr>
                <a:lnSpc>
                  <a:spcPts val="4160"/>
                </a:lnSpc>
              </a:pPr>
              <a:r>
                <a:rPr lang="en-US" b="1" dirty="0">
                  <a:solidFill>
                    <a:schemeClr val="bg1"/>
                  </a:solidFill>
                  <a:latin typeface="Futura Bk Lt"/>
                  <a:hlinkClick r:id="rId5" action="ppaction://hlinksldjump">
                    <a:extLst>
                      <a:ext uri="{A12FA001-AC4F-418D-AE19-62706E023703}">
                        <ahyp:hlinkClr xmlns:ahyp="http://schemas.microsoft.com/office/drawing/2018/hyperlinkcolor" val="tx"/>
                      </a:ext>
                    </a:extLst>
                  </a:hlinkClick>
                </a:rPr>
                <a:t>FAIR Principles</a:t>
              </a:r>
              <a:endParaRPr lang="en-US" b="1" dirty="0">
                <a:solidFill>
                  <a:schemeClr val="bg1"/>
                </a:solidFill>
                <a:latin typeface="Futura Bk Lt"/>
              </a:endParaRPr>
            </a:p>
          </p:txBody>
        </p:sp>
      </p:grpSp>
      <p:grpSp>
        <p:nvGrpSpPr>
          <p:cNvPr id="22" name="Gruppo 21">
            <a:extLst>
              <a:ext uri="{FF2B5EF4-FFF2-40B4-BE49-F238E27FC236}">
                <a16:creationId xmlns:a16="http://schemas.microsoft.com/office/drawing/2014/main" id="{3C34702A-BB1C-45C7-9223-33E5E8E5DCBC}"/>
              </a:ext>
            </a:extLst>
          </p:cNvPr>
          <p:cNvGrpSpPr/>
          <p:nvPr/>
        </p:nvGrpSpPr>
        <p:grpSpPr>
          <a:xfrm>
            <a:off x="934497" y="5052629"/>
            <a:ext cx="8560023" cy="1027910"/>
            <a:chOff x="588739" y="4144245"/>
            <a:chExt cx="5061486" cy="1027910"/>
          </a:xfrm>
        </p:grpSpPr>
        <p:sp>
          <p:nvSpPr>
            <p:cNvPr id="23" name="Freeform 3">
              <a:extLst>
                <a:ext uri="{FF2B5EF4-FFF2-40B4-BE49-F238E27FC236}">
                  <a16:creationId xmlns:a16="http://schemas.microsoft.com/office/drawing/2014/main" id="{28D802E2-6F70-46EF-95DB-F6129410105B}"/>
                </a:ext>
              </a:extLst>
            </p:cNvPr>
            <p:cNvSpPr/>
            <p:nvPr/>
          </p:nvSpPr>
          <p:spPr>
            <a:xfrm>
              <a:off x="588739" y="4144245"/>
              <a:ext cx="5061486" cy="1027910"/>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3"/>
              <a:stretch>
                <a:fillRect/>
              </a:stretch>
            </a:blipFill>
          </p:spPr>
          <p:txBody>
            <a:bodyPr/>
            <a:lstStyle/>
            <a:p>
              <a:endParaRPr lang="it-IT"/>
            </a:p>
          </p:txBody>
        </p:sp>
        <p:sp>
          <p:nvSpPr>
            <p:cNvPr id="24" name="TextBox 8">
              <a:extLst>
                <a:ext uri="{FF2B5EF4-FFF2-40B4-BE49-F238E27FC236}">
                  <a16:creationId xmlns:a16="http://schemas.microsoft.com/office/drawing/2014/main" id="{AF726E0A-9E25-465C-B332-BDDC51CC8734}"/>
                </a:ext>
              </a:extLst>
            </p:cNvPr>
            <p:cNvSpPr txBox="1"/>
            <p:nvPr/>
          </p:nvSpPr>
          <p:spPr>
            <a:xfrm>
              <a:off x="771121" y="4344721"/>
              <a:ext cx="3879270" cy="455189"/>
            </a:xfrm>
            <a:prstGeom prst="rect">
              <a:avLst/>
            </a:prstGeom>
          </p:spPr>
          <p:txBody>
            <a:bodyPr lIns="0" tIns="0" rIns="0" bIns="0" rtlCol="0" anchor="t">
              <a:spAutoFit/>
            </a:bodyPr>
            <a:lstStyle/>
            <a:p>
              <a:pPr>
                <a:lnSpc>
                  <a:spcPts val="4160"/>
                </a:lnSpc>
              </a:pPr>
              <a:r>
                <a:rPr lang="en-US" b="1" dirty="0">
                  <a:solidFill>
                    <a:schemeClr val="bg1"/>
                  </a:solidFill>
                  <a:latin typeface="Futura Bk Lt"/>
                  <a:hlinkClick r:id="rId6" action="ppaction://hlinksldjump">
                    <a:extLst>
                      <a:ext uri="{A12FA001-AC4F-418D-AE19-62706E023703}">
                        <ahyp:hlinkClr xmlns:ahyp="http://schemas.microsoft.com/office/drawing/2018/hyperlinkcolor" val="tx"/>
                      </a:ext>
                    </a:extLst>
                  </a:hlinkClick>
                </a:rPr>
                <a:t>OS – Open Science</a:t>
              </a:r>
              <a:endParaRPr lang="en-US" b="1" dirty="0">
                <a:solidFill>
                  <a:schemeClr val="bg1"/>
                </a:solidFill>
                <a:latin typeface="Futura Bk Lt"/>
              </a:endParaRPr>
            </a:p>
          </p:txBody>
        </p:sp>
      </p:grpSp>
      <p:grpSp>
        <p:nvGrpSpPr>
          <p:cNvPr id="25" name="Gruppo 24">
            <a:extLst>
              <a:ext uri="{FF2B5EF4-FFF2-40B4-BE49-F238E27FC236}">
                <a16:creationId xmlns:a16="http://schemas.microsoft.com/office/drawing/2014/main" id="{7111862D-8C20-4450-AE85-49EED93A953B}"/>
              </a:ext>
            </a:extLst>
          </p:cNvPr>
          <p:cNvGrpSpPr/>
          <p:nvPr/>
        </p:nvGrpSpPr>
        <p:grpSpPr>
          <a:xfrm>
            <a:off x="934496" y="6279842"/>
            <a:ext cx="8560023" cy="1027910"/>
            <a:chOff x="588739" y="4144245"/>
            <a:chExt cx="5061486" cy="1027910"/>
          </a:xfrm>
        </p:grpSpPr>
        <p:sp>
          <p:nvSpPr>
            <p:cNvPr id="26" name="Freeform 3">
              <a:extLst>
                <a:ext uri="{FF2B5EF4-FFF2-40B4-BE49-F238E27FC236}">
                  <a16:creationId xmlns:a16="http://schemas.microsoft.com/office/drawing/2014/main" id="{EC28F1EA-FBCC-4AFF-B975-7C49CDFFA0D3}"/>
                </a:ext>
              </a:extLst>
            </p:cNvPr>
            <p:cNvSpPr/>
            <p:nvPr/>
          </p:nvSpPr>
          <p:spPr>
            <a:xfrm>
              <a:off x="588739" y="4144245"/>
              <a:ext cx="5061486" cy="1027910"/>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3"/>
              <a:stretch>
                <a:fillRect/>
              </a:stretch>
            </a:blipFill>
          </p:spPr>
          <p:txBody>
            <a:bodyPr/>
            <a:lstStyle/>
            <a:p>
              <a:endParaRPr lang="it-IT"/>
            </a:p>
          </p:txBody>
        </p:sp>
        <p:sp>
          <p:nvSpPr>
            <p:cNvPr id="27" name="TextBox 8">
              <a:extLst>
                <a:ext uri="{FF2B5EF4-FFF2-40B4-BE49-F238E27FC236}">
                  <a16:creationId xmlns:a16="http://schemas.microsoft.com/office/drawing/2014/main" id="{4314696B-9A24-40F0-AFC6-77D94FBF952C}"/>
                </a:ext>
              </a:extLst>
            </p:cNvPr>
            <p:cNvSpPr txBox="1"/>
            <p:nvPr/>
          </p:nvSpPr>
          <p:spPr>
            <a:xfrm>
              <a:off x="771121" y="4344721"/>
              <a:ext cx="3879270" cy="455189"/>
            </a:xfrm>
            <a:prstGeom prst="rect">
              <a:avLst/>
            </a:prstGeom>
          </p:spPr>
          <p:txBody>
            <a:bodyPr lIns="0" tIns="0" rIns="0" bIns="0" rtlCol="0" anchor="t">
              <a:spAutoFit/>
            </a:bodyPr>
            <a:lstStyle/>
            <a:p>
              <a:pPr>
                <a:lnSpc>
                  <a:spcPts val="4160"/>
                </a:lnSpc>
              </a:pPr>
              <a:r>
                <a:rPr lang="en-US" b="1" dirty="0">
                  <a:solidFill>
                    <a:schemeClr val="bg1"/>
                  </a:solidFill>
                  <a:latin typeface=" Futura Bk Lt"/>
                  <a:hlinkClick r:id="rId7" action="ppaction://hlinksldjump">
                    <a:extLst>
                      <a:ext uri="{A12FA001-AC4F-418D-AE19-62706E023703}">
                        <ahyp:hlinkClr xmlns:ahyp="http://schemas.microsoft.com/office/drawing/2018/hyperlinkcolor" val="tx"/>
                      </a:ext>
                    </a:extLst>
                  </a:hlinkClick>
                </a:rPr>
                <a:t>DMP – Data Management Plan</a:t>
              </a:r>
              <a:endParaRPr lang="en-US" b="1" dirty="0">
                <a:solidFill>
                  <a:schemeClr val="bg1"/>
                </a:solidFill>
                <a:latin typeface=" Futura Bk Lt"/>
              </a:endParaRPr>
            </a:p>
          </p:txBody>
        </p:sp>
      </p:grpSp>
      <p:grpSp>
        <p:nvGrpSpPr>
          <p:cNvPr id="28" name="Gruppo 27">
            <a:extLst>
              <a:ext uri="{FF2B5EF4-FFF2-40B4-BE49-F238E27FC236}">
                <a16:creationId xmlns:a16="http://schemas.microsoft.com/office/drawing/2014/main" id="{35AD2EBF-E996-40AB-95E8-DAAC44740E2C}"/>
              </a:ext>
            </a:extLst>
          </p:cNvPr>
          <p:cNvGrpSpPr/>
          <p:nvPr/>
        </p:nvGrpSpPr>
        <p:grpSpPr>
          <a:xfrm>
            <a:off x="944058" y="7457449"/>
            <a:ext cx="8560023" cy="1027910"/>
            <a:chOff x="588739" y="4144245"/>
            <a:chExt cx="5061486" cy="1027910"/>
          </a:xfrm>
        </p:grpSpPr>
        <p:sp>
          <p:nvSpPr>
            <p:cNvPr id="29" name="Freeform 3">
              <a:extLst>
                <a:ext uri="{FF2B5EF4-FFF2-40B4-BE49-F238E27FC236}">
                  <a16:creationId xmlns:a16="http://schemas.microsoft.com/office/drawing/2014/main" id="{6E728429-F91F-437A-935F-6E1BC5270ABA}"/>
                </a:ext>
              </a:extLst>
            </p:cNvPr>
            <p:cNvSpPr/>
            <p:nvPr/>
          </p:nvSpPr>
          <p:spPr>
            <a:xfrm>
              <a:off x="588739" y="4144245"/>
              <a:ext cx="5061486" cy="1027910"/>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3"/>
              <a:stretch>
                <a:fillRect/>
              </a:stretch>
            </a:blipFill>
          </p:spPr>
          <p:txBody>
            <a:bodyPr/>
            <a:lstStyle/>
            <a:p>
              <a:endParaRPr lang="it-IT"/>
            </a:p>
          </p:txBody>
        </p:sp>
        <p:sp>
          <p:nvSpPr>
            <p:cNvPr id="30" name="TextBox 8">
              <a:extLst>
                <a:ext uri="{FF2B5EF4-FFF2-40B4-BE49-F238E27FC236}">
                  <a16:creationId xmlns:a16="http://schemas.microsoft.com/office/drawing/2014/main" id="{863E4BBF-F9EC-47F1-9670-200BF6766617}"/>
                </a:ext>
              </a:extLst>
            </p:cNvPr>
            <p:cNvSpPr txBox="1"/>
            <p:nvPr/>
          </p:nvSpPr>
          <p:spPr>
            <a:xfrm>
              <a:off x="771121" y="4344721"/>
              <a:ext cx="3879270" cy="455189"/>
            </a:xfrm>
            <a:prstGeom prst="rect">
              <a:avLst/>
            </a:prstGeom>
          </p:spPr>
          <p:txBody>
            <a:bodyPr lIns="0" tIns="0" rIns="0" bIns="0" rtlCol="0" anchor="t">
              <a:spAutoFit/>
            </a:bodyPr>
            <a:lstStyle/>
            <a:p>
              <a:pPr>
                <a:lnSpc>
                  <a:spcPts val="4160"/>
                </a:lnSpc>
              </a:pPr>
              <a:r>
                <a:rPr lang="en-US" b="1" dirty="0">
                  <a:solidFill>
                    <a:schemeClr val="bg1"/>
                  </a:solidFill>
                  <a:latin typeface="Futura Bk Lt"/>
                  <a:hlinkClick r:id="rId8" action="ppaction://hlinksldjump">
                    <a:extLst>
                      <a:ext uri="{A12FA001-AC4F-418D-AE19-62706E023703}">
                        <ahyp:hlinkClr xmlns:ahyp="http://schemas.microsoft.com/office/drawing/2018/hyperlinkcolor" val="tx"/>
                      </a:ext>
                    </a:extLst>
                  </a:hlinkClick>
                </a:rPr>
                <a:t>Demographic data</a:t>
              </a:r>
              <a:endParaRPr lang="en-US" b="1" dirty="0">
                <a:solidFill>
                  <a:schemeClr val="bg1"/>
                </a:solidFill>
                <a:latin typeface="Futura Bk Lt"/>
              </a:endParaRPr>
            </a:p>
          </p:txBody>
        </p:sp>
      </p:grpSp>
      <p:pic>
        <p:nvPicPr>
          <p:cNvPr id="39" name="Immagine 38">
            <a:extLst>
              <a:ext uri="{FF2B5EF4-FFF2-40B4-BE49-F238E27FC236}">
                <a16:creationId xmlns:a16="http://schemas.microsoft.com/office/drawing/2014/main" id="{768A00F7-9DC7-4E10-BCDD-96270186BAEA}"/>
              </a:ext>
            </a:extLst>
          </p:cNvPr>
          <p:cNvPicPr>
            <a:picLocks noChangeAspect="1"/>
          </p:cNvPicPr>
          <p:nvPr/>
        </p:nvPicPr>
        <p:blipFill>
          <a:blip r:embed="rId9">
            <a:extLst>
              <a:ext uri="{BEBA8EAE-BF5A-486C-A8C5-ECC9F3942E4B}">
                <a14:imgProps xmlns:a14="http://schemas.microsoft.com/office/drawing/2010/main">
                  <a14:imgLayer r:embed="rId10">
                    <a14:imgEffect>
                      <a14:artisticCrisscrossEtching/>
                    </a14:imgEffect>
                  </a14:imgLayer>
                </a14:imgProps>
              </a:ext>
            </a:extLst>
          </a:blip>
          <a:stretch>
            <a:fillRect/>
          </a:stretch>
        </p:blipFill>
        <p:spPr>
          <a:xfrm>
            <a:off x="10457704" y="2653480"/>
            <a:ext cx="6019800" cy="2476500"/>
          </a:xfrm>
          <a:prstGeom prst="rect">
            <a:avLst/>
          </a:prstGeom>
        </p:spPr>
      </p:pic>
      <p:sp>
        <p:nvSpPr>
          <p:cNvPr id="2" name="TextBox 8">
            <a:extLst>
              <a:ext uri="{FF2B5EF4-FFF2-40B4-BE49-F238E27FC236}">
                <a16:creationId xmlns:a16="http://schemas.microsoft.com/office/drawing/2014/main" id="{C1450483-01ED-E9FD-02F0-B0BB88BF2594}"/>
              </a:ext>
            </a:extLst>
          </p:cNvPr>
          <p:cNvSpPr txBox="1"/>
          <p:nvPr/>
        </p:nvSpPr>
        <p:spPr>
          <a:xfrm>
            <a:off x="4267200" y="1229574"/>
            <a:ext cx="2133600" cy="494944"/>
          </a:xfrm>
          <a:prstGeom prst="rect">
            <a:avLst/>
          </a:prstGeom>
        </p:spPr>
        <p:txBody>
          <a:bodyPr wrap="square" lIns="0" tIns="0" rIns="0" bIns="0" rtlCol="0" anchor="t">
            <a:spAutoFit/>
          </a:bodyPr>
          <a:lstStyle/>
          <a:p>
            <a:pPr>
              <a:lnSpc>
                <a:spcPts val="4160"/>
              </a:lnSpc>
            </a:pPr>
            <a:r>
              <a:rPr lang="en-US" sz="3200" b="1" dirty="0" err="1">
                <a:solidFill>
                  <a:srgbClr val="FFFFFF"/>
                </a:solidFill>
                <a:latin typeface="Futura Bk Lt"/>
              </a:rPr>
              <a:t>Indice</a:t>
            </a:r>
            <a:endParaRPr lang="en-US" sz="3200" b="1" dirty="0">
              <a:solidFill>
                <a:srgbClr val="FFFFFF"/>
              </a:solidFill>
              <a:latin typeface="Futura Bk Lt"/>
            </a:endParaRPr>
          </a:p>
        </p:txBody>
      </p:sp>
      <p:grpSp>
        <p:nvGrpSpPr>
          <p:cNvPr id="6" name="Gruppo 5">
            <a:extLst>
              <a:ext uri="{FF2B5EF4-FFF2-40B4-BE49-F238E27FC236}">
                <a16:creationId xmlns:a16="http://schemas.microsoft.com/office/drawing/2014/main" id="{7A5299A9-CD73-B94D-8DF7-C8317B44EF3C}"/>
              </a:ext>
            </a:extLst>
          </p:cNvPr>
          <p:cNvGrpSpPr/>
          <p:nvPr/>
        </p:nvGrpSpPr>
        <p:grpSpPr>
          <a:xfrm>
            <a:off x="944058" y="8676528"/>
            <a:ext cx="8560023" cy="1027910"/>
            <a:chOff x="588739" y="4144245"/>
            <a:chExt cx="5061486" cy="1027910"/>
          </a:xfrm>
        </p:grpSpPr>
        <p:sp>
          <p:nvSpPr>
            <p:cNvPr id="7" name="Freeform 3">
              <a:extLst>
                <a:ext uri="{FF2B5EF4-FFF2-40B4-BE49-F238E27FC236}">
                  <a16:creationId xmlns:a16="http://schemas.microsoft.com/office/drawing/2014/main" id="{3A9FA05F-E36B-8E2C-EC2F-4D6348D66B83}"/>
                </a:ext>
              </a:extLst>
            </p:cNvPr>
            <p:cNvSpPr/>
            <p:nvPr/>
          </p:nvSpPr>
          <p:spPr>
            <a:xfrm>
              <a:off x="588739" y="4144245"/>
              <a:ext cx="5061486" cy="1027910"/>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3"/>
              <a:stretch>
                <a:fillRect/>
              </a:stretch>
            </a:blipFill>
          </p:spPr>
          <p:txBody>
            <a:bodyPr/>
            <a:lstStyle/>
            <a:p>
              <a:endParaRPr lang="it-IT"/>
            </a:p>
          </p:txBody>
        </p:sp>
        <p:sp>
          <p:nvSpPr>
            <p:cNvPr id="9" name="TextBox 8">
              <a:extLst>
                <a:ext uri="{FF2B5EF4-FFF2-40B4-BE49-F238E27FC236}">
                  <a16:creationId xmlns:a16="http://schemas.microsoft.com/office/drawing/2014/main" id="{06CCC4A6-B9BF-2D18-3A1F-E68959480A72}"/>
                </a:ext>
              </a:extLst>
            </p:cNvPr>
            <p:cNvSpPr txBox="1"/>
            <p:nvPr/>
          </p:nvSpPr>
          <p:spPr>
            <a:xfrm>
              <a:off x="771121" y="4344721"/>
              <a:ext cx="3879270" cy="455189"/>
            </a:xfrm>
            <a:prstGeom prst="rect">
              <a:avLst/>
            </a:prstGeom>
          </p:spPr>
          <p:txBody>
            <a:bodyPr lIns="0" tIns="0" rIns="0" bIns="0" rtlCol="0" anchor="t">
              <a:spAutoFit/>
            </a:bodyPr>
            <a:lstStyle/>
            <a:p>
              <a:pPr>
                <a:lnSpc>
                  <a:spcPts val="4160"/>
                </a:lnSpc>
              </a:pPr>
              <a:r>
                <a:rPr lang="en-US" b="1" dirty="0">
                  <a:solidFill>
                    <a:schemeClr val="bg1"/>
                  </a:solidFill>
                  <a:latin typeface="Futura Bk Lt"/>
                  <a:hlinkClick r:id="rId11" action="ppaction://hlinksldjump">
                    <a:extLst>
                      <a:ext uri="{A12FA001-AC4F-418D-AE19-62706E023703}">
                        <ahyp:hlinkClr xmlns:ahyp="http://schemas.microsoft.com/office/drawing/2018/hyperlinkcolor" val="tx"/>
                      </a:ext>
                    </a:extLst>
                  </a:hlinkClick>
                </a:rPr>
                <a:t>Objectives, Example, Exercise</a:t>
              </a:r>
              <a:endParaRPr lang="en-US" b="1" dirty="0">
                <a:solidFill>
                  <a:schemeClr val="bg1"/>
                </a:solidFill>
                <a:latin typeface="Futura Bk Lt"/>
              </a:endParaRPr>
            </a:p>
          </p:txBody>
        </p:sp>
      </p:grpSp>
    </p:spTree>
    <p:extLst>
      <p:ext uri="{BB962C8B-B14F-4D97-AF65-F5344CB8AC3E}">
        <p14:creationId xmlns:p14="http://schemas.microsoft.com/office/powerpoint/2010/main" val="3173948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FAIR Principles – Repository – Types</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572944"/>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15" name="TextBox 26">
            <a:extLst>
              <a:ext uri="{FF2B5EF4-FFF2-40B4-BE49-F238E27FC236}">
                <a16:creationId xmlns:a16="http://schemas.microsoft.com/office/drawing/2014/main" id="{19B3C998-1A61-4FFF-BAA9-1D8BE3779842}"/>
              </a:ext>
            </a:extLst>
          </p:cNvPr>
          <p:cNvSpPr txBox="1"/>
          <p:nvPr/>
        </p:nvSpPr>
        <p:spPr>
          <a:xfrm>
            <a:off x="990600" y="2262205"/>
            <a:ext cx="16154400" cy="6150210"/>
          </a:xfrm>
          <a:prstGeom prst="rect">
            <a:avLst/>
          </a:prstGeom>
        </p:spPr>
        <p:txBody>
          <a:bodyPr wrap="square" lIns="0" tIns="0" rIns="0" bIns="0" rtlCol="0" anchor="t">
            <a:spAutoFit/>
          </a:bodyPr>
          <a:lstStyle/>
          <a:p>
            <a:pPr marL="571500" indent="-571500">
              <a:lnSpc>
                <a:spcPct val="150000"/>
              </a:lnSpc>
              <a:buFont typeface="+mj-lt"/>
              <a:buAutoNum type="arabicPeriod"/>
            </a:pPr>
            <a:r>
              <a:rPr lang="it-IT" sz="3000" b="1" dirty="0" err="1">
                <a:solidFill>
                  <a:srgbClr val="000000"/>
                </a:solidFill>
                <a:latin typeface="Futura Bk BT" panose="020B0502020204020303" pitchFamily="34" charset="0"/>
              </a:rPr>
              <a:t>Disciplinary</a:t>
            </a:r>
            <a:r>
              <a:rPr lang="it-IT" sz="3000" b="1" dirty="0">
                <a:solidFill>
                  <a:srgbClr val="000000"/>
                </a:solidFill>
                <a:latin typeface="Futura Bk BT" panose="020B0502020204020303" pitchFamily="34" charset="0"/>
              </a:rPr>
              <a:t>:</a:t>
            </a:r>
            <a:br>
              <a:rPr lang="it-IT" sz="3000" b="1" dirty="0">
                <a:solidFill>
                  <a:srgbClr val="000000"/>
                </a:solidFill>
                <a:latin typeface="Futura Bk BT" panose="020B0502020204020303" pitchFamily="34" charset="0"/>
              </a:rPr>
            </a:br>
            <a:r>
              <a:rPr lang="en-US" sz="3000" dirty="0">
                <a:solidFill>
                  <a:srgbClr val="000000"/>
                </a:solidFill>
                <a:latin typeface="Futura Bk BT" panose="020B0502020204020303" pitchFamily="34" charset="0"/>
              </a:rPr>
              <a:t>Specific to a discipline. They offer, among other benefits, greater visibility to the same community of researchers and metadata disciplinary schemes</a:t>
            </a:r>
            <a:endParaRPr lang="it-IT" sz="3000" dirty="0">
              <a:solidFill>
                <a:srgbClr val="000000"/>
              </a:solidFill>
              <a:latin typeface="Futura Bk BT" panose="020B0502020204020303" pitchFamily="34" charset="0"/>
            </a:endParaRPr>
          </a:p>
          <a:p>
            <a:pPr marL="571500" indent="-571500">
              <a:lnSpc>
                <a:spcPct val="150000"/>
              </a:lnSpc>
              <a:buFont typeface="+mj-lt"/>
              <a:buAutoNum type="arabicPeriod"/>
            </a:pPr>
            <a:r>
              <a:rPr lang="it-IT" sz="3000" b="1" dirty="0" err="1">
                <a:solidFill>
                  <a:srgbClr val="000000"/>
                </a:solidFill>
                <a:latin typeface="Futura Bk BT" panose="020B0502020204020303" pitchFamily="34" charset="0"/>
              </a:rPr>
              <a:t>Institutional</a:t>
            </a:r>
            <a:r>
              <a:rPr lang="it-IT" sz="3000" b="1" dirty="0">
                <a:solidFill>
                  <a:srgbClr val="000000"/>
                </a:solidFill>
                <a:latin typeface="Futura Bk BT" panose="020B0502020204020303" pitchFamily="34" charset="0"/>
              </a:rPr>
              <a:t>:</a:t>
            </a:r>
            <a:br>
              <a:rPr lang="it-IT" sz="3000" b="1" dirty="0">
                <a:solidFill>
                  <a:srgbClr val="000000"/>
                </a:solidFill>
                <a:latin typeface="Futura Bk BT" panose="020B0502020204020303" pitchFamily="34" charset="0"/>
              </a:rPr>
            </a:br>
            <a:r>
              <a:rPr lang="en-US" sz="3000" dirty="0">
                <a:solidFill>
                  <a:srgbClr val="000000"/>
                </a:solidFill>
                <a:latin typeface="Futura Bk BT" panose="020B0502020204020303" pitchFamily="34" charset="0"/>
              </a:rPr>
              <a:t>Managed by an institution such as a university or research institution. There is usually a deposit support service within your institution</a:t>
            </a:r>
            <a:endParaRPr lang="it-IT" sz="3000" dirty="0">
              <a:solidFill>
                <a:srgbClr val="000000"/>
              </a:solidFill>
              <a:latin typeface="Futura Bk BT" panose="020B0502020204020303" pitchFamily="34" charset="0"/>
            </a:endParaRPr>
          </a:p>
          <a:p>
            <a:pPr marL="571500" indent="-571500">
              <a:lnSpc>
                <a:spcPct val="150000"/>
              </a:lnSpc>
              <a:buFont typeface="+mj-lt"/>
              <a:buAutoNum type="arabicPeriod"/>
            </a:pPr>
            <a:r>
              <a:rPr lang="it-IT" sz="3000" b="1" dirty="0" err="1">
                <a:solidFill>
                  <a:srgbClr val="000000"/>
                </a:solidFill>
                <a:latin typeface="Futura Bk BT" panose="020B0502020204020303" pitchFamily="34" charset="0"/>
              </a:rPr>
              <a:t>Generalists</a:t>
            </a:r>
            <a:r>
              <a:rPr lang="it-IT" sz="3000" b="1" dirty="0">
                <a:solidFill>
                  <a:srgbClr val="000000"/>
                </a:solidFill>
                <a:latin typeface="Futura Bk BT" panose="020B0502020204020303" pitchFamily="34" charset="0"/>
              </a:rPr>
              <a:t>:</a:t>
            </a:r>
            <a:br>
              <a:rPr lang="it-IT" sz="3000" b="1" dirty="0">
                <a:solidFill>
                  <a:srgbClr val="000000"/>
                </a:solidFill>
                <a:latin typeface="Futura Bk BT" panose="020B0502020204020303" pitchFamily="34" charset="0"/>
              </a:rPr>
            </a:br>
            <a:r>
              <a:rPr lang="en-US" sz="3000" dirty="0">
                <a:solidFill>
                  <a:srgbClr val="000000"/>
                </a:solidFill>
                <a:latin typeface="Futura Bk BT" panose="020B0502020204020303" pitchFamily="34" charset="0"/>
              </a:rPr>
              <a:t>They allow you to deposit almost any research output from any discipline and obtain a PID in a short time</a:t>
            </a:r>
            <a:endParaRPr lang="it-IT" sz="3000" b="1" dirty="0">
              <a:solidFill>
                <a:srgbClr val="000000"/>
              </a:solidFill>
              <a:latin typeface="Futura Bk BT" panose="020B0502020204020303" pitchFamily="34" charset="0"/>
            </a:endParaRPr>
          </a:p>
        </p:txBody>
      </p:sp>
    </p:spTree>
    <p:extLst>
      <p:ext uri="{BB962C8B-B14F-4D97-AF65-F5344CB8AC3E}">
        <p14:creationId xmlns:p14="http://schemas.microsoft.com/office/powerpoint/2010/main" val="22131696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70617795-508C-4FF5-9803-8A2F8903ED45}"/>
              </a:ext>
            </a:extLst>
          </p:cNvPr>
          <p:cNvSpPr/>
          <p:nvPr/>
        </p:nvSpPr>
        <p:spPr>
          <a:xfrm flipH="1">
            <a:off x="588739" y="3305175"/>
            <a:ext cx="4772086" cy="6981825"/>
          </a:xfrm>
          <a:custGeom>
            <a:avLst/>
            <a:gdLst/>
            <a:ahLst/>
            <a:cxnLst/>
            <a:rect l="l" t="t" r="r" b="b"/>
            <a:pathLst>
              <a:path w="4772086" h="6981825">
                <a:moveTo>
                  <a:pt x="4772086" y="0"/>
                </a:moveTo>
                <a:lnTo>
                  <a:pt x="0" y="0"/>
                </a:lnTo>
                <a:lnTo>
                  <a:pt x="0" y="6981825"/>
                </a:lnTo>
                <a:lnTo>
                  <a:pt x="4772086" y="6981825"/>
                </a:lnTo>
                <a:lnTo>
                  <a:pt x="4772086" y="0"/>
                </a:lnTo>
                <a:close/>
              </a:path>
            </a:pathLst>
          </a:custGeom>
          <a:blipFill>
            <a:blip r:embed="rId2"/>
            <a:stretch>
              <a:fillRect l="-235000" t="-23195" b="-105872"/>
            </a:stretch>
          </a:blipFill>
        </p:spPr>
        <p:txBody>
          <a:bodyPr/>
          <a:lstStyle/>
          <a:p>
            <a:endParaRPr lang="it-IT"/>
          </a:p>
        </p:txBody>
      </p:sp>
      <p:sp>
        <p:nvSpPr>
          <p:cNvPr id="7" name="Freeform 6">
            <a:extLst>
              <a:ext uri="{FF2B5EF4-FFF2-40B4-BE49-F238E27FC236}">
                <a16:creationId xmlns:a16="http://schemas.microsoft.com/office/drawing/2014/main" id="{592AEA85-B89E-4810-ABA2-E5E187A1C368}"/>
              </a:ext>
            </a:extLst>
          </p:cNvPr>
          <p:cNvSpPr/>
          <p:nvPr/>
        </p:nvSpPr>
        <p:spPr>
          <a:xfrm flipH="1">
            <a:off x="6752155" y="3305175"/>
            <a:ext cx="4772086" cy="6981825"/>
          </a:xfrm>
          <a:custGeom>
            <a:avLst/>
            <a:gdLst/>
            <a:ahLst/>
            <a:cxnLst/>
            <a:rect l="l" t="t" r="r" b="b"/>
            <a:pathLst>
              <a:path w="4772086" h="6981825">
                <a:moveTo>
                  <a:pt x="4772086" y="0"/>
                </a:moveTo>
                <a:lnTo>
                  <a:pt x="0" y="0"/>
                </a:lnTo>
                <a:lnTo>
                  <a:pt x="0" y="6981825"/>
                </a:lnTo>
                <a:lnTo>
                  <a:pt x="4772086" y="6981825"/>
                </a:lnTo>
                <a:lnTo>
                  <a:pt x="4772086" y="0"/>
                </a:lnTo>
                <a:close/>
              </a:path>
            </a:pathLst>
          </a:custGeom>
          <a:blipFill>
            <a:blip r:embed="rId3">
              <a:extLst>
                <a:ext uri="{BEBA8EAE-BF5A-486C-A8C5-ECC9F3942E4B}">
                  <a14:imgProps xmlns:a14="http://schemas.microsoft.com/office/drawing/2010/main">
                    <a14:imgLayer r:embed="rId4">
                      <a14:imgEffect>
                        <a14:colorTemperature colorTemp="8800"/>
                      </a14:imgEffect>
                    </a14:imgLayer>
                  </a14:imgProps>
                </a:ext>
              </a:extLst>
            </a:blip>
            <a:stretch>
              <a:fillRect l="-206626" t="-23195" r="-28373" b="-105872"/>
            </a:stretch>
          </a:blipFill>
        </p:spPr>
        <p:txBody>
          <a:bodyPr/>
          <a:lstStyle/>
          <a:p>
            <a:endParaRPr lang="it-IT"/>
          </a:p>
        </p:txBody>
      </p:sp>
      <p:sp>
        <p:nvSpPr>
          <p:cNvPr id="10" name="Freeform 9">
            <a:extLst>
              <a:ext uri="{FF2B5EF4-FFF2-40B4-BE49-F238E27FC236}">
                <a16:creationId xmlns:a16="http://schemas.microsoft.com/office/drawing/2014/main" id="{C03F50BB-080C-479A-AD94-080CD5B9DF00}"/>
              </a:ext>
            </a:extLst>
          </p:cNvPr>
          <p:cNvSpPr/>
          <p:nvPr/>
        </p:nvSpPr>
        <p:spPr>
          <a:xfrm flipH="1">
            <a:off x="12915571" y="3305175"/>
            <a:ext cx="4772086" cy="6981825"/>
          </a:xfrm>
          <a:custGeom>
            <a:avLst/>
            <a:gdLst/>
            <a:ahLst/>
            <a:cxnLst/>
            <a:rect l="l" t="t" r="r" b="b"/>
            <a:pathLst>
              <a:path w="4772086" h="6981825">
                <a:moveTo>
                  <a:pt x="4772086" y="0"/>
                </a:moveTo>
                <a:lnTo>
                  <a:pt x="0" y="0"/>
                </a:lnTo>
                <a:lnTo>
                  <a:pt x="0" y="6981825"/>
                </a:lnTo>
                <a:lnTo>
                  <a:pt x="4772086" y="6981825"/>
                </a:lnTo>
                <a:lnTo>
                  <a:pt x="4772086" y="0"/>
                </a:lnTo>
                <a:close/>
              </a:path>
            </a:pathLst>
          </a:custGeom>
          <a:blipFill>
            <a:blip r:embed="rId5">
              <a:extLst>
                <a:ext uri="{BEBA8EAE-BF5A-486C-A8C5-ECC9F3942E4B}">
                  <a14:imgProps xmlns:a14="http://schemas.microsoft.com/office/drawing/2010/main">
                    <a14:imgLayer r:embed="rId6">
                      <a14:imgEffect>
                        <a14:colorTemperature colorTemp="11200"/>
                      </a14:imgEffect>
                    </a14:imgLayer>
                  </a14:imgProps>
                </a:ext>
              </a:extLst>
            </a:blip>
            <a:stretch>
              <a:fillRect l="-165457" t="-23195" r="-69542" b="-105872"/>
            </a:stretch>
          </a:blipFill>
        </p:spPr>
        <p:txBody>
          <a:bodyPr/>
          <a:lstStyle/>
          <a:p>
            <a:endParaRPr lang="it-IT"/>
          </a:p>
        </p:txBody>
      </p:sp>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7"/>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FAIR Principles – Repository – Examples</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572944"/>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7"/>
            <a:stretch>
              <a:fillRect/>
            </a:stretch>
          </a:blipFill>
        </p:spPr>
        <p:txBody>
          <a:bodyPr/>
          <a:lstStyle/>
          <a:p>
            <a:endParaRPr lang="it-IT"/>
          </a:p>
        </p:txBody>
      </p:sp>
      <p:sp>
        <p:nvSpPr>
          <p:cNvPr id="12" name="TextBox 4">
            <a:extLst>
              <a:ext uri="{FF2B5EF4-FFF2-40B4-BE49-F238E27FC236}">
                <a16:creationId xmlns:a16="http://schemas.microsoft.com/office/drawing/2014/main" id="{8D881E39-EA5D-41C7-8A58-C28AD8BA0688}"/>
              </a:ext>
            </a:extLst>
          </p:cNvPr>
          <p:cNvSpPr txBox="1"/>
          <p:nvPr/>
        </p:nvSpPr>
        <p:spPr>
          <a:xfrm>
            <a:off x="1691306" y="2468791"/>
            <a:ext cx="2566952" cy="526876"/>
          </a:xfrm>
          <a:prstGeom prst="rect">
            <a:avLst/>
          </a:prstGeom>
        </p:spPr>
        <p:txBody>
          <a:bodyPr lIns="0" tIns="0" rIns="0" bIns="0" rtlCol="0" anchor="t">
            <a:spAutoFit/>
          </a:bodyPr>
          <a:lstStyle/>
          <a:p>
            <a:pPr algn="ctr">
              <a:lnSpc>
                <a:spcPts val="4190"/>
              </a:lnSpc>
            </a:pPr>
            <a:r>
              <a:rPr lang="en-US" sz="2800" spc="94" dirty="0">
                <a:solidFill>
                  <a:srgbClr val="042B60"/>
                </a:solidFill>
                <a:latin typeface="Now"/>
              </a:rPr>
              <a:t>DISCIPLINARY</a:t>
            </a:r>
          </a:p>
        </p:txBody>
      </p:sp>
      <p:sp>
        <p:nvSpPr>
          <p:cNvPr id="13" name="TextBox 4">
            <a:extLst>
              <a:ext uri="{FF2B5EF4-FFF2-40B4-BE49-F238E27FC236}">
                <a16:creationId xmlns:a16="http://schemas.microsoft.com/office/drawing/2014/main" id="{AEF44606-00B0-4517-8625-02CA6580EE0B}"/>
              </a:ext>
            </a:extLst>
          </p:cNvPr>
          <p:cNvSpPr txBox="1"/>
          <p:nvPr/>
        </p:nvSpPr>
        <p:spPr>
          <a:xfrm>
            <a:off x="7693459" y="2467675"/>
            <a:ext cx="2889478" cy="509883"/>
          </a:xfrm>
          <a:prstGeom prst="rect">
            <a:avLst/>
          </a:prstGeom>
        </p:spPr>
        <p:txBody>
          <a:bodyPr wrap="square" lIns="0" tIns="0" rIns="0" bIns="0" rtlCol="0" anchor="t">
            <a:spAutoFit/>
          </a:bodyPr>
          <a:lstStyle/>
          <a:p>
            <a:pPr algn="ctr">
              <a:lnSpc>
                <a:spcPts val="4190"/>
              </a:lnSpc>
            </a:pPr>
            <a:r>
              <a:rPr lang="en-US" sz="2800" spc="94" dirty="0">
                <a:solidFill>
                  <a:srgbClr val="042B60"/>
                </a:solidFill>
                <a:latin typeface="Now"/>
              </a:rPr>
              <a:t>INSTITUTIONAL</a:t>
            </a:r>
          </a:p>
        </p:txBody>
      </p:sp>
      <p:sp>
        <p:nvSpPr>
          <p:cNvPr id="14" name="TextBox 4">
            <a:extLst>
              <a:ext uri="{FF2B5EF4-FFF2-40B4-BE49-F238E27FC236}">
                <a16:creationId xmlns:a16="http://schemas.microsoft.com/office/drawing/2014/main" id="{4E6B3C0F-4830-499D-B4B2-0DB0119CB5BB}"/>
              </a:ext>
            </a:extLst>
          </p:cNvPr>
          <p:cNvSpPr txBox="1"/>
          <p:nvPr/>
        </p:nvSpPr>
        <p:spPr>
          <a:xfrm>
            <a:off x="13856875" y="2485784"/>
            <a:ext cx="2889478" cy="509883"/>
          </a:xfrm>
          <a:prstGeom prst="rect">
            <a:avLst/>
          </a:prstGeom>
        </p:spPr>
        <p:txBody>
          <a:bodyPr wrap="square" lIns="0" tIns="0" rIns="0" bIns="0" rtlCol="0" anchor="t">
            <a:spAutoFit/>
          </a:bodyPr>
          <a:lstStyle/>
          <a:p>
            <a:pPr algn="ctr">
              <a:lnSpc>
                <a:spcPts val="4190"/>
              </a:lnSpc>
            </a:pPr>
            <a:r>
              <a:rPr lang="en-US" sz="2800" spc="94" dirty="0">
                <a:solidFill>
                  <a:srgbClr val="042B60"/>
                </a:solidFill>
                <a:latin typeface="Now"/>
              </a:rPr>
              <a:t>GENERALISTS</a:t>
            </a:r>
          </a:p>
        </p:txBody>
      </p:sp>
      <p:pic>
        <p:nvPicPr>
          <p:cNvPr id="3" name="Immagine 2">
            <a:extLst>
              <a:ext uri="{FF2B5EF4-FFF2-40B4-BE49-F238E27FC236}">
                <a16:creationId xmlns:a16="http://schemas.microsoft.com/office/drawing/2014/main" id="{EF52056F-966C-4CBC-840B-A0C68080E8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1223" y="4616343"/>
            <a:ext cx="4227479" cy="1497232"/>
          </a:xfrm>
          <a:prstGeom prst="rect">
            <a:avLst/>
          </a:prstGeom>
        </p:spPr>
      </p:pic>
      <p:sp>
        <p:nvSpPr>
          <p:cNvPr id="16" name="CasellaDiTesto 15">
            <a:extLst>
              <a:ext uri="{FF2B5EF4-FFF2-40B4-BE49-F238E27FC236}">
                <a16:creationId xmlns:a16="http://schemas.microsoft.com/office/drawing/2014/main" id="{08A8890C-DF35-4853-8323-83451C2054C4}"/>
              </a:ext>
            </a:extLst>
          </p:cNvPr>
          <p:cNvSpPr txBox="1"/>
          <p:nvPr/>
        </p:nvSpPr>
        <p:spPr>
          <a:xfrm>
            <a:off x="845163" y="6472921"/>
            <a:ext cx="4419600" cy="923330"/>
          </a:xfrm>
          <a:prstGeom prst="rect">
            <a:avLst/>
          </a:prstGeom>
          <a:noFill/>
        </p:spPr>
        <p:txBody>
          <a:bodyPr wrap="square">
            <a:spAutoFit/>
          </a:bodyPr>
          <a:lstStyle/>
          <a:p>
            <a:r>
              <a:rPr lang="en-US" b="0" i="0" dirty="0">
                <a:solidFill>
                  <a:srgbClr val="00B0F0"/>
                </a:solidFill>
                <a:effectLst/>
                <a:latin typeface="Futura Bk BT" panose="020B0502020204020303" pitchFamily="34" charset="0"/>
                <a:hlinkClick r:id="rId9">
                  <a:extLst>
                    <a:ext uri="{A12FA001-AC4F-418D-AE19-62706E023703}">
                      <ahyp:hlinkClr xmlns:ahyp="http://schemas.microsoft.com/office/drawing/2018/hyperlinkcolor" val="tx"/>
                    </a:ext>
                  </a:extLst>
                </a:hlinkClick>
              </a:rPr>
              <a:t>https://www.icpsr.umich.edu/web/pages/DSDR/deposit.html</a:t>
            </a:r>
            <a:endParaRPr lang="en-US" b="0" i="0" dirty="0">
              <a:solidFill>
                <a:srgbClr val="00B0F0"/>
              </a:solidFill>
              <a:effectLst/>
              <a:latin typeface="Futura Bk BT" panose="020B0502020204020303" pitchFamily="34" charset="0"/>
            </a:endParaRPr>
          </a:p>
          <a:p>
            <a:endParaRPr lang="en-US" b="0" i="0" dirty="0">
              <a:solidFill>
                <a:srgbClr val="00B0F0"/>
              </a:solidFill>
              <a:effectLst/>
              <a:latin typeface="Futura Bk BT" panose="020B0502020204020303" pitchFamily="34" charset="0"/>
            </a:endParaRPr>
          </a:p>
        </p:txBody>
      </p:sp>
      <p:pic>
        <p:nvPicPr>
          <p:cNvPr id="17" name="Immagine 16">
            <a:extLst>
              <a:ext uri="{FF2B5EF4-FFF2-40B4-BE49-F238E27FC236}">
                <a16:creationId xmlns:a16="http://schemas.microsoft.com/office/drawing/2014/main" id="{CA72DF73-BC71-4B01-9C76-8C73A773351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48790" y="4680905"/>
            <a:ext cx="4190419" cy="1432670"/>
          </a:xfrm>
          <a:prstGeom prst="rect">
            <a:avLst/>
          </a:prstGeom>
        </p:spPr>
      </p:pic>
      <p:sp>
        <p:nvSpPr>
          <p:cNvPr id="18" name="CasellaDiTesto 17">
            <a:extLst>
              <a:ext uri="{FF2B5EF4-FFF2-40B4-BE49-F238E27FC236}">
                <a16:creationId xmlns:a16="http://schemas.microsoft.com/office/drawing/2014/main" id="{CEDDE3C4-2B41-4B76-AD35-F253C3522B01}"/>
              </a:ext>
            </a:extLst>
          </p:cNvPr>
          <p:cNvSpPr txBox="1"/>
          <p:nvPr/>
        </p:nvSpPr>
        <p:spPr>
          <a:xfrm>
            <a:off x="6928398" y="6441192"/>
            <a:ext cx="4419600" cy="646331"/>
          </a:xfrm>
          <a:prstGeom prst="rect">
            <a:avLst/>
          </a:prstGeom>
          <a:noFill/>
        </p:spPr>
        <p:txBody>
          <a:bodyPr wrap="square">
            <a:spAutoFit/>
          </a:bodyPr>
          <a:lstStyle/>
          <a:p>
            <a:r>
              <a:rPr lang="en-US" b="0" i="0" dirty="0">
                <a:solidFill>
                  <a:srgbClr val="00B0F0"/>
                </a:solidFill>
                <a:effectLst/>
                <a:latin typeface="Futura Bk BT" panose="020B0502020204020303" pitchFamily="34" charset="0"/>
                <a:hlinkClick r:id="rId11">
                  <a:extLst>
                    <a:ext uri="{A12FA001-AC4F-418D-AE19-62706E023703}">
                      <ahyp:hlinkClr xmlns:ahyp="http://schemas.microsoft.com/office/drawing/2018/hyperlinkcolor" val="tx"/>
                    </a:ext>
                  </a:extLst>
                </a:hlinkClick>
              </a:rPr>
              <a:t>https://amsacta.unibo.it/</a:t>
            </a:r>
            <a:endParaRPr lang="en-US" b="0" i="0" dirty="0">
              <a:solidFill>
                <a:srgbClr val="00B0F0"/>
              </a:solidFill>
              <a:effectLst/>
              <a:latin typeface="Futura Bk BT" panose="020B0502020204020303" pitchFamily="34" charset="0"/>
            </a:endParaRPr>
          </a:p>
          <a:p>
            <a:endParaRPr lang="en-US" b="0" i="0" dirty="0">
              <a:solidFill>
                <a:srgbClr val="00B0F0"/>
              </a:solidFill>
              <a:effectLst/>
              <a:latin typeface="Futura Bk BT" panose="020B0502020204020303" pitchFamily="34" charset="0"/>
            </a:endParaRPr>
          </a:p>
        </p:txBody>
      </p:sp>
      <p:pic>
        <p:nvPicPr>
          <p:cNvPr id="20" name="Immagine 19">
            <a:extLst>
              <a:ext uri="{FF2B5EF4-FFF2-40B4-BE49-F238E27FC236}">
                <a16:creationId xmlns:a16="http://schemas.microsoft.com/office/drawing/2014/main" id="{6F8F1C62-33F3-4EC5-8E0A-D43B9778253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58800" y="4680905"/>
            <a:ext cx="4028332" cy="1432670"/>
          </a:xfrm>
          <a:prstGeom prst="rect">
            <a:avLst/>
          </a:prstGeom>
        </p:spPr>
      </p:pic>
      <p:sp>
        <p:nvSpPr>
          <p:cNvPr id="21" name="CasellaDiTesto 20">
            <a:extLst>
              <a:ext uri="{FF2B5EF4-FFF2-40B4-BE49-F238E27FC236}">
                <a16:creationId xmlns:a16="http://schemas.microsoft.com/office/drawing/2014/main" id="{55A03206-7D20-491F-8BFD-124B6377BA18}"/>
              </a:ext>
            </a:extLst>
          </p:cNvPr>
          <p:cNvSpPr txBox="1"/>
          <p:nvPr/>
        </p:nvSpPr>
        <p:spPr>
          <a:xfrm>
            <a:off x="13240657" y="6419150"/>
            <a:ext cx="4419600" cy="646331"/>
          </a:xfrm>
          <a:prstGeom prst="rect">
            <a:avLst/>
          </a:prstGeom>
          <a:noFill/>
        </p:spPr>
        <p:txBody>
          <a:bodyPr wrap="square">
            <a:spAutoFit/>
          </a:bodyPr>
          <a:lstStyle/>
          <a:p>
            <a:r>
              <a:rPr lang="en-US" b="0" i="0" dirty="0">
                <a:solidFill>
                  <a:srgbClr val="00B0F0"/>
                </a:solidFill>
                <a:effectLst/>
                <a:latin typeface="Futura Bk BT" panose="020B0502020204020303" pitchFamily="34" charset="0"/>
                <a:hlinkClick r:id="rId13">
                  <a:extLst>
                    <a:ext uri="{A12FA001-AC4F-418D-AE19-62706E023703}">
                      <ahyp:hlinkClr xmlns:ahyp="http://schemas.microsoft.com/office/drawing/2018/hyperlinkcolor" val="tx"/>
                    </a:ext>
                  </a:extLst>
                </a:hlinkClick>
              </a:rPr>
              <a:t>https://zenodo.org/</a:t>
            </a:r>
            <a:endParaRPr lang="en-US" b="0" i="0" dirty="0">
              <a:solidFill>
                <a:srgbClr val="00B0F0"/>
              </a:solidFill>
              <a:effectLst/>
              <a:latin typeface="Futura Bk BT" panose="020B0502020204020303" pitchFamily="34" charset="0"/>
            </a:endParaRPr>
          </a:p>
          <a:p>
            <a:endParaRPr lang="en-US" b="0" i="0" dirty="0">
              <a:solidFill>
                <a:srgbClr val="00B0F0"/>
              </a:solidFill>
              <a:effectLst/>
              <a:latin typeface="Futura Bk BT" panose="020B0502020204020303" pitchFamily="34" charset="0"/>
            </a:endParaRPr>
          </a:p>
        </p:txBody>
      </p:sp>
    </p:spTree>
    <p:extLst>
      <p:ext uri="{BB962C8B-B14F-4D97-AF65-F5344CB8AC3E}">
        <p14:creationId xmlns:p14="http://schemas.microsoft.com/office/powerpoint/2010/main" val="35990563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FAIR Principles – Trusted Repository</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572944"/>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15" name="TextBox 26">
            <a:extLst>
              <a:ext uri="{FF2B5EF4-FFF2-40B4-BE49-F238E27FC236}">
                <a16:creationId xmlns:a16="http://schemas.microsoft.com/office/drawing/2014/main" id="{19B3C998-1A61-4FFF-BAA9-1D8BE3779842}"/>
              </a:ext>
            </a:extLst>
          </p:cNvPr>
          <p:cNvSpPr txBox="1"/>
          <p:nvPr/>
        </p:nvSpPr>
        <p:spPr>
          <a:xfrm>
            <a:off x="990600" y="2262205"/>
            <a:ext cx="16154400" cy="5457713"/>
          </a:xfrm>
          <a:prstGeom prst="rect">
            <a:avLst/>
          </a:prstGeom>
        </p:spPr>
        <p:txBody>
          <a:bodyPr wrap="square" lIns="0" tIns="0" rIns="0" bIns="0" rtlCol="0" anchor="t">
            <a:spAutoFit/>
          </a:bodyPr>
          <a:lstStyle/>
          <a:p>
            <a:pPr marL="571500" indent="-571500">
              <a:lnSpc>
                <a:spcPct val="150000"/>
              </a:lnSpc>
              <a:buFont typeface="Arial" panose="020B0604020202020204" pitchFamily="34" charset="0"/>
              <a:buChar char="•"/>
            </a:pPr>
            <a:r>
              <a:rPr lang="en-US" sz="3000" dirty="0">
                <a:solidFill>
                  <a:srgbClr val="000000"/>
                </a:solidFill>
                <a:latin typeface="Futura Bk BT" panose="020B0502020204020303" pitchFamily="34" charset="0"/>
              </a:rPr>
              <a:t>Repositories, in order to be trusted, must have one (or more) of the following characteristics</a:t>
            </a:r>
            <a:r>
              <a:rPr lang="it-IT" sz="3000" dirty="0">
                <a:solidFill>
                  <a:srgbClr val="000000"/>
                </a:solidFill>
                <a:latin typeface="Futura Bk BT" panose="020B0502020204020303" pitchFamily="34" charset="0"/>
              </a:rPr>
              <a:t>:</a:t>
            </a:r>
          </a:p>
          <a:p>
            <a:pPr marL="1028700" lvl="1" indent="-571500">
              <a:lnSpc>
                <a:spcPct val="150000"/>
              </a:lnSpc>
              <a:buFont typeface="+mj-lt"/>
              <a:buAutoNum type="arabicPeriod"/>
            </a:pPr>
            <a:r>
              <a:rPr lang="en-US" sz="3000" dirty="0">
                <a:solidFill>
                  <a:srgbClr val="000000"/>
                </a:solidFill>
                <a:latin typeface="Futura Bk BT" panose="020B0502020204020303" pitchFamily="34" charset="0"/>
              </a:rPr>
              <a:t>Have a certification
Have community approval and international recognition for disciplinary and domain repositories
Have other types of characteristics in case the previous ones are not met</a:t>
            </a:r>
            <a:r>
              <a:rPr lang="it-IT" sz="3000" dirty="0">
                <a:solidFill>
                  <a:srgbClr val="000000"/>
                </a:solidFill>
                <a:latin typeface="Futura Bk BT" panose="020B0502020204020303" pitchFamily="34" charset="0"/>
              </a:rPr>
              <a:t>:</a:t>
            </a:r>
          </a:p>
          <a:p>
            <a:pPr marL="1485900" lvl="2" indent="-571500">
              <a:lnSpc>
                <a:spcPct val="150000"/>
              </a:lnSpc>
              <a:buFont typeface="+mj-lt"/>
              <a:buAutoNum type="romanUcPeriod"/>
            </a:pPr>
            <a:r>
              <a:rPr lang="en-US" sz="3000" dirty="0">
                <a:solidFill>
                  <a:srgbClr val="000000"/>
                </a:solidFill>
                <a:latin typeface="Futura Bk BT" panose="020B0502020204020303" pitchFamily="34" charset="0"/>
              </a:rPr>
              <a:t>Preservation, care and safety of content
Open Access and PID Assignment
Specific metadata requirements</a:t>
            </a:r>
            <a:endParaRPr lang="it-IT" sz="3000" dirty="0">
              <a:solidFill>
                <a:srgbClr val="000000"/>
              </a:solidFill>
              <a:latin typeface="Futura Bk BT" panose="020B0502020204020303" pitchFamily="34" charset="0"/>
            </a:endParaRPr>
          </a:p>
        </p:txBody>
      </p:sp>
    </p:spTree>
    <p:extLst>
      <p:ext uri="{BB962C8B-B14F-4D97-AF65-F5344CB8AC3E}">
        <p14:creationId xmlns:p14="http://schemas.microsoft.com/office/powerpoint/2010/main" val="33121671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FAIR Principles – Trusted Repository – How to find them</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572944"/>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15" name="TextBox 26">
            <a:extLst>
              <a:ext uri="{FF2B5EF4-FFF2-40B4-BE49-F238E27FC236}">
                <a16:creationId xmlns:a16="http://schemas.microsoft.com/office/drawing/2014/main" id="{19B3C998-1A61-4FFF-BAA9-1D8BE3779842}"/>
              </a:ext>
            </a:extLst>
          </p:cNvPr>
          <p:cNvSpPr txBox="1"/>
          <p:nvPr/>
        </p:nvSpPr>
        <p:spPr>
          <a:xfrm>
            <a:off x="1066800" y="2780668"/>
            <a:ext cx="16154400" cy="610232"/>
          </a:xfrm>
          <a:prstGeom prst="rect">
            <a:avLst/>
          </a:prstGeom>
        </p:spPr>
        <p:txBody>
          <a:bodyPr wrap="square" lIns="0" tIns="0" rIns="0" bIns="0" rtlCol="0" anchor="t">
            <a:spAutoFit/>
          </a:bodyPr>
          <a:lstStyle/>
          <a:p>
            <a:pPr>
              <a:lnSpc>
                <a:spcPct val="150000"/>
              </a:lnSpc>
            </a:pPr>
            <a:endParaRPr lang="it-IT" sz="3000" dirty="0">
              <a:solidFill>
                <a:srgbClr val="000000"/>
              </a:solidFill>
              <a:latin typeface="Futura Bk BT" panose="020B0502020204020303" pitchFamily="34" charset="0"/>
            </a:endParaRPr>
          </a:p>
        </p:txBody>
      </p:sp>
      <p:sp>
        <p:nvSpPr>
          <p:cNvPr id="26" name="Freeform 14">
            <a:extLst>
              <a:ext uri="{FF2B5EF4-FFF2-40B4-BE49-F238E27FC236}">
                <a16:creationId xmlns:a16="http://schemas.microsoft.com/office/drawing/2014/main" id="{068B8FF3-1C82-4461-8EE6-BB201CE7BFF6}"/>
              </a:ext>
            </a:extLst>
          </p:cNvPr>
          <p:cNvSpPr/>
          <p:nvPr/>
        </p:nvSpPr>
        <p:spPr>
          <a:xfrm>
            <a:off x="1981200" y="3390899"/>
            <a:ext cx="6257474" cy="3800457"/>
          </a:xfrm>
          <a:custGeom>
            <a:avLst/>
            <a:gdLst/>
            <a:ahLst/>
            <a:cxnLst/>
            <a:rect l="l" t="t" r="r" b="b"/>
            <a:pathLst>
              <a:path w="4809674" h="419531">
                <a:moveTo>
                  <a:pt x="0" y="0"/>
                </a:moveTo>
                <a:lnTo>
                  <a:pt x="4809674" y="0"/>
                </a:lnTo>
                <a:lnTo>
                  <a:pt x="4809674" y="419531"/>
                </a:lnTo>
                <a:lnTo>
                  <a:pt x="0" y="419531"/>
                </a:lnTo>
                <a:lnTo>
                  <a:pt x="0" y="0"/>
                </a:lnTo>
                <a:close/>
              </a:path>
            </a:pathLst>
          </a:custGeom>
          <a:blipFill>
            <a:blip r:embed="rId3"/>
            <a:stretch>
              <a:fillRect l="-55682" t="-2405086" r="-70508" b="-89145"/>
            </a:stretch>
          </a:blipFill>
        </p:spPr>
        <p:txBody>
          <a:bodyPr/>
          <a:lstStyle/>
          <a:p>
            <a:endParaRPr lang="it-IT"/>
          </a:p>
        </p:txBody>
      </p:sp>
      <p:sp>
        <p:nvSpPr>
          <p:cNvPr id="27" name="Freeform 15">
            <a:extLst>
              <a:ext uri="{FF2B5EF4-FFF2-40B4-BE49-F238E27FC236}">
                <a16:creationId xmlns:a16="http://schemas.microsoft.com/office/drawing/2014/main" id="{A6C433B6-0838-4D97-B2A5-B47915F422AE}"/>
              </a:ext>
            </a:extLst>
          </p:cNvPr>
          <p:cNvSpPr/>
          <p:nvPr/>
        </p:nvSpPr>
        <p:spPr>
          <a:xfrm flipH="1">
            <a:off x="10058400" y="3390900"/>
            <a:ext cx="6257474" cy="3800456"/>
          </a:xfrm>
          <a:custGeom>
            <a:avLst/>
            <a:gdLst/>
            <a:ahLst/>
            <a:cxnLst/>
            <a:rect l="l" t="t" r="r" b="b"/>
            <a:pathLst>
              <a:path w="4811546" h="407532">
                <a:moveTo>
                  <a:pt x="4811546" y="0"/>
                </a:moveTo>
                <a:lnTo>
                  <a:pt x="0" y="0"/>
                </a:lnTo>
                <a:lnTo>
                  <a:pt x="0" y="407532"/>
                </a:lnTo>
                <a:lnTo>
                  <a:pt x="4811546" y="407532"/>
                </a:lnTo>
                <a:lnTo>
                  <a:pt x="4811546" y="0"/>
                </a:lnTo>
                <a:close/>
              </a:path>
            </a:pathLst>
          </a:custGeom>
          <a:blipFill>
            <a:blip r:embed="rId4">
              <a:alphaModFix amt="80000"/>
            </a:blip>
            <a:stretch>
              <a:fillRect l="-194307" t="-2325362" r="-54630" b="-1696095"/>
            </a:stretch>
          </a:blipFill>
        </p:spPr>
        <p:txBody>
          <a:bodyPr/>
          <a:lstStyle/>
          <a:p>
            <a:endParaRPr lang="it-IT"/>
          </a:p>
        </p:txBody>
      </p:sp>
      <p:pic>
        <p:nvPicPr>
          <p:cNvPr id="3" name="Immagine 2">
            <a:extLst>
              <a:ext uri="{FF2B5EF4-FFF2-40B4-BE49-F238E27FC236}">
                <a16:creationId xmlns:a16="http://schemas.microsoft.com/office/drawing/2014/main" id="{2713C38A-83A5-4D3A-9693-7902F1D16B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8582" y="4723388"/>
            <a:ext cx="3802710" cy="1135478"/>
          </a:xfrm>
          <a:prstGeom prst="rect">
            <a:avLst/>
          </a:prstGeom>
        </p:spPr>
      </p:pic>
      <p:sp>
        <p:nvSpPr>
          <p:cNvPr id="28" name="CasellaDiTesto 27">
            <a:extLst>
              <a:ext uri="{FF2B5EF4-FFF2-40B4-BE49-F238E27FC236}">
                <a16:creationId xmlns:a16="http://schemas.microsoft.com/office/drawing/2014/main" id="{1C49465C-40FB-4D1B-B22F-D8BEA63AAEE5}"/>
              </a:ext>
            </a:extLst>
          </p:cNvPr>
          <p:cNvSpPr txBox="1"/>
          <p:nvPr/>
        </p:nvSpPr>
        <p:spPr>
          <a:xfrm>
            <a:off x="3204953" y="7488269"/>
            <a:ext cx="3802710" cy="369332"/>
          </a:xfrm>
          <a:prstGeom prst="rect">
            <a:avLst/>
          </a:prstGeom>
          <a:noFill/>
        </p:spPr>
        <p:txBody>
          <a:bodyPr wrap="square">
            <a:spAutoFit/>
          </a:bodyPr>
          <a:lstStyle/>
          <a:p>
            <a:r>
              <a:rPr lang="en-US" b="0" i="0" dirty="0">
                <a:solidFill>
                  <a:srgbClr val="00B0F0"/>
                </a:solidFill>
                <a:effectLst/>
                <a:latin typeface="Futura Bk BT" panose="020B0502020204020303" pitchFamily="34" charset="0"/>
              </a:rPr>
              <a:t>https://www.re3data.org/</a:t>
            </a:r>
          </a:p>
        </p:txBody>
      </p:sp>
      <p:pic>
        <p:nvPicPr>
          <p:cNvPr id="5" name="Immagine 4">
            <a:extLst>
              <a:ext uri="{FF2B5EF4-FFF2-40B4-BE49-F238E27FC236}">
                <a16:creationId xmlns:a16="http://schemas.microsoft.com/office/drawing/2014/main" id="{EF94FBC9-86B3-4353-8318-C549E760DE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20400" y="4683878"/>
            <a:ext cx="5047098" cy="1134000"/>
          </a:xfrm>
          <a:prstGeom prst="rect">
            <a:avLst/>
          </a:prstGeom>
        </p:spPr>
      </p:pic>
      <p:sp>
        <p:nvSpPr>
          <p:cNvPr id="31" name="CasellaDiTesto 30">
            <a:extLst>
              <a:ext uri="{FF2B5EF4-FFF2-40B4-BE49-F238E27FC236}">
                <a16:creationId xmlns:a16="http://schemas.microsoft.com/office/drawing/2014/main" id="{316B1A2F-DD34-436B-926E-C95479A6246E}"/>
              </a:ext>
            </a:extLst>
          </p:cNvPr>
          <p:cNvSpPr txBox="1"/>
          <p:nvPr/>
        </p:nvSpPr>
        <p:spPr>
          <a:xfrm>
            <a:off x="10820400" y="7501966"/>
            <a:ext cx="3802710" cy="369332"/>
          </a:xfrm>
          <a:prstGeom prst="rect">
            <a:avLst/>
          </a:prstGeom>
          <a:noFill/>
        </p:spPr>
        <p:txBody>
          <a:bodyPr wrap="square">
            <a:spAutoFit/>
          </a:bodyPr>
          <a:lstStyle/>
          <a:p>
            <a:r>
              <a:rPr lang="en-US" b="0" i="0" dirty="0">
                <a:solidFill>
                  <a:srgbClr val="00B0F0"/>
                </a:solidFill>
                <a:effectLst/>
                <a:latin typeface="Futura Bk BT" panose="020B0502020204020303" pitchFamily="34" charset="0"/>
              </a:rPr>
              <a:t>https://explore.openaire.eu/</a:t>
            </a:r>
          </a:p>
        </p:txBody>
      </p:sp>
    </p:spTree>
    <p:extLst>
      <p:ext uri="{BB962C8B-B14F-4D97-AF65-F5344CB8AC3E}">
        <p14:creationId xmlns:p14="http://schemas.microsoft.com/office/powerpoint/2010/main" val="41980013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FAIR Principles – Licenses</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720000"/>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15" name="TextBox 26">
            <a:extLst>
              <a:ext uri="{FF2B5EF4-FFF2-40B4-BE49-F238E27FC236}">
                <a16:creationId xmlns:a16="http://schemas.microsoft.com/office/drawing/2014/main" id="{19B3C998-1A61-4FFF-BAA9-1D8BE3779842}"/>
              </a:ext>
            </a:extLst>
          </p:cNvPr>
          <p:cNvSpPr txBox="1"/>
          <p:nvPr/>
        </p:nvSpPr>
        <p:spPr>
          <a:xfrm>
            <a:off x="990599" y="2262205"/>
            <a:ext cx="5550945" cy="4366132"/>
          </a:xfrm>
          <a:prstGeom prst="rect">
            <a:avLst/>
          </a:prstGeom>
        </p:spPr>
        <p:txBody>
          <a:bodyPr wrap="square" lIns="0" tIns="0" rIns="0" bIns="0" rtlCol="0" anchor="t">
            <a:spAutoFit/>
          </a:bodyPr>
          <a:lstStyle/>
          <a:p>
            <a:pPr>
              <a:lnSpc>
                <a:spcPct val="150000"/>
              </a:lnSpc>
            </a:pPr>
            <a:r>
              <a:rPr lang="en-US" sz="2400" b="1" dirty="0">
                <a:solidFill>
                  <a:srgbClr val="000000"/>
                </a:solidFill>
                <a:latin typeface="Futura Bk BT" panose="020B0502020204020303" pitchFamily="34" charset="0"/>
              </a:rPr>
              <a:t>Creative Commons licenses </a:t>
            </a:r>
            <a:r>
              <a:rPr lang="en-US" sz="2400" dirty="0">
                <a:solidFill>
                  <a:srgbClr val="000000"/>
                </a:solidFill>
                <a:latin typeface="Futura Bk BT" panose="020B0502020204020303" pitchFamily="34" charset="0"/>
              </a:rPr>
              <a:t>are a set of copyright licenses that allow authors to share their works with the public in a simple and flexible way. These licenses allow anyone to use, modify, and distribute copyrighted works, as long as certain conditions are met</a:t>
            </a:r>
            <a:endParaRPr lang="it-IT" sz="2400" dirty="0">
              <a:solidFill>
                <a:srgbClr val="000000"/>
              </a:solidFill>
              <a:latin typeface="Futura Bk BT" panose="020B0502020204020303" pitchFamily="34" charset="0"/>
            </a:endParaRPr>
          </a:p>
          <a:p>
            <a:pPr>
              <a:lnSpc>
                <a:spcPct val="150000"/>
              </a:lnSpc>
            </a:pPr>
            <a:endParaRPr lang="it-IT" sz="2400" dirty="0">
              <a:solidFill>
                <a:srgbClr val="000000"/>
              </a:solidFill>
              <a:latin typeface="Futura Bk BT" panose="020B0502020204020303" pitchFamily="34" charset="0"/>
            </a:endParaRPr>
          </a:p>
        </p:txBody>
      </p:sp>
      <p:grpSp>
        <p:nvGrpSpPr>
          <p:cNvPr id="54" name="Gruppo 53">
            <a:extLst>
              <a:ext uri="{FF2B5EF4-FFF2-40B4-BE49-F238E27FC236}">
                <a16:creationId xmlns:a16="http://schemas.microsoft.com/office/drawing/2014/main" id="{65B1A562-B966-4AB9-A41B-886CCD76F25E}"/>
              </a:ext>
            </a:extLst>
          </p:cNvPr>
          <p:cNvGrpSpPr/>
          <p:nvPr/>
        </p:nvGrpSpPr>
        <p:grpSpPr>
          <a:xfrm>
            <a:off x="8867954" y="2257444"/>
            <a:ext cx="7362646" cy="6240468"/>
            <a:chOff x="6172199" y="2166088"/>
            <a:chExt cx="7010400" cy="6975022"/>
          </a:xfrm>
        </p:grpSpPr>
        <p:sp>
          <p:nvSpPr>
            <p:cNvPr id="40" name="Freeform 5">
              <a:extLst>
                <a:ext uri="{FF2B5EF4-FFF2-40B4-BE49-F238E27FC236}">
                  <a16:creationId xmlns:a16="http://schemas.microsoft.com/office/drawing/2014/main" id="{CD8BCE83-19D8-43CF-8273-FC85DC31E772}"/>
                </a:ext>
              </a:extLst>
            </p:cNvPr>
            <p:cNvSpPr/>
            <p:nvPr/>
          </p:nvSpPr>
          <p:spPr>
            <a:xfrm>
              <a:off x="6172199" y="2166088"/>
              <a:ext cx="7010400" cy="6975022"/>
            </a:xfrm>
            <a:custGeom>
              <a:avLst/>
              <a:gdLst/>
              <a:ahLst/>
              <a:cxnLst/>
              <a:rect l="l" t="t" r="r" b="b"/>
              <a:pathLst>
                <a:path w="7319802" h="7483069">
                  <a:moveTo>
                    <a:pt x="0" y="0"/>
                  </a:moveTo>
                  <a:lnTo>
                    <a:pt x="7319802" y="0"/>
                  </a:lnTo>
                  <a:lnTo>
                    <a:pt x="7319802" y="7483069"/>
                  </a:lnTo>
                  <a:lnTo>
                    <a:pt x="0" y="74830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41" name="TextBox 4">
              <a:extLst>
                <a:ext uri="{FF2B5EF4-FFF2-40B4-BE49-F238E27FC236}">
                  <a16:creationId xmlns:a16="http://schemas.microsoft.com/office/drawing/2014/main" id="{65AAB997-D96A-4427-8347-E937E00441B9}"/>
                </a:ext>
              </a:extLst>
            </p:cNvPr>
            <p:cNvSpPr txBox="1"/>
            <p:nvPr/>
          </p:nvSpPr>
          <p:spPr>
            <a:xfrm>
              <a:off x="8722200" y="3117296"/>
              <a:ext cx="1910399" cy="526876"/>
            </a:xfrm>
            <a:prstGeom prst="rect">
              <a:avLst/>
            </a:prstGeom>
          </p:spPr>
          <p:txBody>
            <a:bodyPr wrap="square" lIns="0" tIns="0" rIns="0" bIns="0" rtlCol="0" anchor="t">
              <a:spAutoFit/>
            </a:bodyPr>
            <a:lstStyle/>
            <a:p>
              <a:pPr algn="ctr">
                <a:lnSpc>
                  <a:spcPts val="4190"/>
                </a:lnSpc>
              </a:pPr>
              <a:r>
                <a:rPr lang="en-US" sz="2800" spc="94" dirty="0">
                  <a:solidFill>
                    <a:srgbClr val="042B60"/>
                  </a:solidFill>
                  <a:latin typeface="Now"/>
                </a:rPr>
                <a:t>CC0</a:t>
              </a:r>
            </a:p>
          </p:txBody>
        </p:sp>
        <p:sp>
          <p:nvSpPr>
            <p:cNvPr id="42" name="TextBox 4">
              <a:extLst>
                <a:ext uri="{FF2B5EF4-FFF2-40B4-BE49-F238E27FC236}">
                  <a16:creationId xmlns:a16="http://schemas.microsoft.com/office/drawing/2014/main" id="{6E12C7B8-5BEA-4D96-AA95-5CB4AA5394A7}"/>
                </a:ext>
              </a:extLst>
            </p:cNvPr>
            <p:cNvSpPr txBox="1"/>
            <p:nvPr/>
          </p:nvSpPr>
          <p:spPr>
            <a:xfrm>
              <a:off x="8722200" y="4331942"/>
              <a:ext cx="1910399" cy="526876"/>
            </a:xfrm>
            <a:prstGeom prst="rect">
              <a:avLst/>
            </a:prstGeom>
          </p:spPr>
          <p:txBody>
            <a:bodyPr wrap="square" lIns="0" tIns="0" rIns="0" bIns="0" rtlCol="0" anchor="t">
              <a:spAutoFit/>
            </a:bodyPr>
            <a:lstStyle/>
            <a:p>
              <a:pPr algn="ctr">
                <a:lnSpc>
                  <a:spcPts val="4190"/>
                </a:lnSpc>
              </a:pPr>
              <a:r>
                <a:rPr lang="en-US" sz="2800" spc="94" dirty="0">
                  <a:solidFill>
                    <a:srgbClr val="042B60"/>
                  </a:solidFill>
                  <a:latin typeface="Now"/>
                </a:rPr>
                <a:t>CC BY</a:t>
              </a:r>
            </a:p>
          </p:txBody>
        </p:sp>
        <p:sp>
          <p:nvSpPr>
            <p:cNvPr id="43" name="TextBox 4">
              <a:extLst>
                <a:ext uri="{FF2B5EF4-FFF2-40B4-BE49-F238E27FC236}">
                  <a16:creationId xmlns:a16="http://schemas.microsoft.com/office/drawing/2014/main" id="{A7ACDC0F-F778-4E6E-BA33-1F096CF07A32}"/>
                </a:ext>
              </a:extLst>
            </p:cNvPr>
            <p:cNvSpPr txBox="1"/>
            <p:nvPr/>
          </p:nvSpPr>
          <p:spPr>
            <a:xfrm>
              <a:off x="8552099" y="5583158"/>
              <a:ext cx="2250600" cy="509883"/>
            </a:xfrm>
            <a:prstGeom prst="rect">
              <a:avLst/>
            </a:prstGeom>
          </p:spPr>
          <p:txBody>
            <a:bodyPr wrap="square" lIns="0" tIns="0" rIns="0" bIns="0" rtlCol="0" anchor="t">
              <a:spAutoFit/>
            </a:bodyPr>
            <a:lstStyle/>
            <a:p>
              <a:pPr algn="ctr">
                <a:lnSpc>
                  <a:spcPts val="4190"/>
                </a:lnSpc>
              </a:pPr>
              <a:r>
                <a:rPr lang="en-US" sz="2800" spc="94" dirty="0">
                  <a:solidFill>
                    <a:srgbClr val="042B60"/>
                  </a:solidFill>
                  <a:latin typeface="Now"/>
                </a:rPr>
                <a:t>CC BY-NC</a:t>
              </a:r>
            </a:p>
          </p:txBody>
        </p:sp>
        <p:sp>
          <p:nvSpPr>
            <p:cNvPr id="44" name="TextBox 4">
              <a:extLst>
                <a:ext uri="{FF2B5EF4-FFF2-40B4-BE49-F238E27FC236}">
                  <a16:creationId xmlns:a16="http://schemas.microsoft.com/office/drawing/2014/main" id="{0D6AEFBD-BDD8-4893-A400-C3277D34145C}"/>
                </a:ext>
              </a:extLst>
            </p:cNvPr>
            <p:cNvSpPr txBox="1"/>
            <p:nvPr/>
          </p:nvSpPr>
          <p:spPr>
            <a:xfrm>
              <a:off x="8200349" y="6797804"/>
              <a:ext cx="2954101" cy="509883"/>
            </a:xfrm>
            <a:prstGeom prst="rect">
              <a:avLst/>
            </a:prstGeom>
          </p:spPr>
          <p:txBody>
            <a:bodyPr wrap="square" lIns="0" tIns="0" rIns="0" bIns="0" rtlCol="0" anchor="t">
              <a:spAutoFit/>
            </a:bodyPr>
            <a:lstStyle/>
            <a:p>
              <a:pPr algn="ctr">
                <a:lnSpc>
                  <a:spcPts val="4190"/>
                </a:lnSpc>
              </a:pPr>
              <a:r>
                <a:rPr lang="en-US" sz="2800" spc="94" dirty="0">
                  <a:solidFill>
                    <a:srgbClr val="042B60"/>
                  </a:solidFill>
                  <a:latin typeface="Now"/>
                </a:rPr>
                <a:t>CC BY-ND</a:t>
              </a:r>
            </a:p>
          </p:txBody>
        </p:sp>
        <p:sp>
          <p:nvSpPr>
            <p:cNvPr id="45" name="TextBox 4">
              <a:extLst>
                <a:ext uri="{FF2B5EF4-FFF2-40B4-BE49-F238E27FC236}">
                  <a16:creationId xmlns:a16="http://schemas.microsoft.com/office/drawing/2014/main" id="{E2BE6AB0-1E95-422A-9EF9-4206ABB7554D}"/>
                </a:ext>
              </a:extLst>
            </p:cNvPr>
            <p:cNvSpPr txBox="1"/>
            <p:nvPr/>
          </p:nvSpPr>
          <p:spPr>
            <a:xfrm>
              <a:off x="8200348" y="8120912"/>
              <a:ext cx="2954101" cy="509883"/>
            </a:xfrm>
            <a:prstGeom prst="rect">
              <a:avLst/>
            </a:prstGeom>
          </p:spPr>
          <p:txBody>
            <a:bodyPr wrap="square" lIns="0" tIns="0" rIns="0" bIns="0" rtlCol="0" anchor="t">
              <a:spAutoFit/>
            </a:bodyPr>
            <a:lstStyle/>
            <a:p>
              <a:pPr algn="ctr">
                <a:lnSpc>
                  <a:spcPts val="4190"/>
                </a:lnSpc>
              </a:pPr>
              <a:r>
                <a:rPr lang="en-US" sz="2800" spc="94" dirty="0">
                  <a:solidFill>
                    <a:srgbClr val="042B60"/>
                  </a:solidFill>
                  <a:latin typeface="Now"/>
                </a:rPr>
                <a:t>CC BY-NC-ND</a:t>
              </a:r>
            </a:p>
          </p:txBody>
        </p:sp>
      </p:grpSp>
      <p:sp>
        <p:nvSpPr>
          <p:cNvPr id="72" name="CasellaDiTesto 71">
            <a:extLst>
              <a:ext uri="{FF2B5EF4-FFF2-40B4-BE49-F238E27FC236}">
                <a16:creationId xmlns:a16="http://schemas.microsoft.com/office/drawing/2014/main" id="{DE927AF3-E180-4DBF-8A55-514A3EB4F556}"/>
              </a:ext>
            </a:extLst>
          </p:cNvPr>
          <p:cNvSpPr txBox="1"/>
          <p:nvPr/>
        </p:nvSpPr>
        <p:spPr>
          <a:xfrm>
            <a:off x="12106455" y="268797"/>
            <a:ext cx="9144000" cy="369332"/>
          </a:xfrm>
          <a:prstGeom prst="rect">
            <a:avLst/>
          </a:prstGeom>
          <a:noFill/>
        </p:spPr>
        <p:txBody>
          <a:bodyPr wrap="square">
            <a:spAutoFit/>
          </a:bodyPr>
          <a:lstStyle/>
          <a:p>
            <a:r>
              <a:rPr lang="it-IT" dirty="0">
                <a:solidFill>
                  <a:srgbClr val="00B0F0"/>
                </a:solidFill>
                <a:latin typeface="Futura Bk BT" panose="020B0502020204020303" pitchFamily="34" charset="0"/>
              </a:rPr>
              <a:t>https://creativecommons.org/share-your-work/cclicenses/</a:t>
            </a:r>
          </a:p>
        </p:txBody>
      </p:sp>
    </p:spTree>
    <p:extLst>
      <p:ext uri="{BB962C8B-B14F-4D97-AF65-F5344CB8AC3E}">
        <p14:creationId xmlns:p14="http://schemas.microsoft.com/office/powerpoint/2010/main" val="7141546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FAIR Principles – Licenses – Open and Closed</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720000"/>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pic>
        <p:nvPicPr>
          <p:cNvPr id="1026" name="Picture 2">
            <a:extLst>
              <a:ext uri="{FF2B5EF4-FFF2-40B4-BE49-F238E27FC236}">
                <a16:creationId xmlns:a16="http://schemas.microsoft.com/office/drawing/2014/main" id="{02A2BD10-2463-4D7C-994B-7581847D80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9114" y="2738941"/>
            <a:ext cx="720000" cy="720000"/>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1">
            <a:extLst>
              <a:ext uri="{FF2B5EF4-FFF2-40B4-BE49-F238E27FC236}">
                <a16:creationId xmlns:a16="http://schemas.microsoft.com/office/drawing/2014/main" id="{7B6CCBDB-7E68-40BF-9B21-5B76A4F9D709}"/>
              </a:ext>
            </a:extLst>
          </p:cNvPr>
          <p:cNvSpPr>
            <a:spLocks noChangeArrowheads="1"/>
          </p:cNvSpPr>
          <p:nvPr/>
        </p:nvSpPr>
        <p:spPr bwMode="auto">
          <a:xfrm>
            <a:off x="2566508" y="2812352"/>
            <a:ext cx="388103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kumimoji="0" lang="it-IT" altLang="it-IT" sz="2000" b="0" i="0" u="none" strike="noStrike" cap="none" normalizeH="0" baseline="0" dirty="0">
                <a:ln>
                  <a:noFill/>
                </a:ln>
                <a:solidFill>
                  <a:srgbClr val="000000"/>
                </a:solidFill>
                <a:effectLst/>
                <a:latin typeface="Futura Bk BT" panose="020B0502020204020303" pitchFamily="34" charset="0"/>
              </a:rPr>
              <a:t>BY: </a:t>
            </a:r>
            <a:r>
              <a:rPr kumimoji="0" lang="it-IT" altLang="it-IT" sz="2000" b="0" i="0" u="none" strike="noStrike" cap="none" normalizeH="0" baseline="0" dirty="0" err="1">
                <a:ln>
                  <a:noFill/>
                </a:ln>
                <a:solidFill>
                  <a:srgbClr val="000000"/>
                </a:solidFill>
                <a:effectLst/>
                <a:latin typeface="Futura Bk BT" panose="020B0502020204020303" pitchFamily="34" charset="0"/>
              </a:rPr>
              <a:t>a</a:t>
            </a:r>
            <a:r>
              <a:rPr lang="it-IT" altLang="it-IT" sz="2000" dirty="0" err="1">
                <a:solidFill>
                  <a:srgbClr val="000000"/>
                </a:solidFill>
                <a:latin typeface="Futura Bk BT" panose="020B0502020204020303" pitchFamily="34" charset="0"/>
              </a:rPr>
              <a:t>ttribution</a:t>
            </a:r>
            <a:r>
              <a:rPr lang="it-IT" altLang="it-IT" sz="2000" dirty="0">
                <a:solidFill>
                  <a:srgbClr val="000000"/>
                </a:solidFill>
                <a:latin typeface="Futura Bk BT" panose="020B0502020204020303" pitchFamily="34" charset="0"/>
              </a:rPr>
              <a:t> to the creator</a:t>
            </a:r>
            <a:endParaRPr kumimoji="0" lang="it-IT" altLang="it-IT" sz="2000" b="0" i="0" u="none" strike="noStrike" cap="none" normalizeH="0" baseline="0" dirty="0">
              <a:ln>
                <a:noFill/>
              </a:ln>
              <a:solidFill>
                <a:schemeClr val="tx1"/>
              </a:solidFill>
              <a:effectLst/>
              <a:latin typeface="Futura Bk BT" panose="020B0502020204020303" pitchFamily="34" charset="0"/>
            </a:endParaRPr>
          </a:p>
        </p:txBody>
      </p:sp>
      <p:pic>
        <p:nvPicPr>
          <p:cNvPr id="1028" name="Picture 4">
            <a:extLst>
              <a:ext uri="{FF2B5EF4-FFF2-40B4-BE49-F238E27FC236}">
                <a16:creationId xmlns:a16="http://schemas.microsoft.com/office/drawing/2014/main" id="{7A19FF04-1E63-46FA-BDEB-EE288F4D02E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9450" y="3599888"/>
            <a:ext cx="720000" cy="720000"/>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1">
            <a:extLst>
              <a:ext uri="{FF2B5EF4-FFF2-40B4-BE49-F238E27FC236}">
                <a16:creationId xmlns:a16="http://schemas.microsoft.com/office/drawing/2014/main" id="{FA4B578D-DEE9-4972-968D-26BE6636982C}"/>
              </a:ext>
            </a:extLst>
          </p:cNvPr>
          <p:cNvSpPr>
            <a:spLocks noChangeArrowheads="1"/>
          </p:cNvSpPr>
          <p:nvPr/>
        </p:nvSpPr>
        <p:spPr bwMode="auto">
          <a:xfrm>
            <a:off x="2566508" y="3524502"/>
            <a:ext cx="411480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kumimoji="0" lang="it-IT" altLang="it-IT" sz="2000" b="0" i="0" u="none" strike="noStrike" cap="none" normalizeH="0" baseline="0" dirty="0">
                <a:ln>
                  <a:noFill/>
                </a:ln>
                <a:solidFill>
                  <a:srgbClr val="000000"/>
                </a:solidFill>
                <a:effectLst/>
                <a:latin typeface="Futura Bk BT" panose="020B0502020204020303" pitchFamily="34" charset="0"/>
              </a:rPr>
              <a:t>NC: </a:t>
            </a:r>
            <a:r>
              <a:rPr lang="it-IT" altLang="it-IT" sz="2000" dirty="0">
                <a:solidFill>
                  <a:srgbClr val="000000"/>
                </a:solidFill>
                <a:latin typeface="Futura Bk BT" panose="020B0502020204020303" pitchFamily="34" charset="0"/>
              </a:rPr>
              <a:t>non-commercial </a:t>
            </a:r>
            <a:r>
              <a:rPr lang="it-IT" altLang="it-IT" sz="2000" dirty="0" err="1">
                <a:solidFill>
                  <a:srgbClr val="000000"/>
                </a:solidFill>
                <a:latin typeface="Futura Bk BT" panose="020B0502020204020303" pitchFamily="34" charset="0"/>
              </a:rPr>
              <a:t>reuse</a:t>
            </a:r>
            <a:r>
              <a:rPr lang="it-IT" altLang="it-IT" sz="2000" dirty="0">
                <a:solidFill>
                  <a:srgbClr val="000000"/>
                </a:solidFill>
                <a:latin typeface="Futura Bk BT" panose="020B0502020204020303" pitchFamily="34" charset="0"/>
              </a:rPr>
              <a:t> </a:t>
            </a:r>
            <a:r>
              <a:rPr lang="it-IT" altLang="it-IT" sz="2000" dirty="0" err="1">
                <a:solidFill>
                  <a:srgbClr val="000000"/>
                </a:solidFill>
                <a:latin typeface="Futura Bk BT" panose="020B0502020204020303" pitchFamily="34" charset="0"/>
              </a:rPr>
              <a:t>allowed</a:t>
            </a:r>
            <a:endParaRPr kumimoji="0" lang="it-IT" altLang="it-IT" sz="2000" b="0" i="0" u="none" strike="noStrike" cap="none" normalizeH="0" baseline="0" dirty="0">
              <a:ln>
                <a:noFill/>
              </a:ln>
              <a:solidFill>
                <a:schemeClr val="tx1"/>
              </a:solidFill>
              <a:effectLst/>
              <a:latin typeface="Futura Bk BT" panose="020B0502020204020303" pitchFamily="34" charset="0"/>
            </a:endParaRPr>
          </a:p>
        </p:txBody>
      </p:sp>
      <p:pic>
        <p:nvPicPr>
          <p:cNvPr id="1030" name="Picture 6">
            <a:extLst>
              <a:ext uri="{FF2B5EF4-FFF2-40B4-BE49-F238E27FC236}">
                <a16:creationId xmlns:a16="http://schemas.microsoft.com/office/drawing/2014/main" id="{48934040-6195-4971-B9CB-19B570825CA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9114" y="4513904"/>
            <a:ext cx="720000" cy="720000"/>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1">
            <a:extLst>
              <a:ext uri="{FF2B5EF4-FFF2-40B4-BE49-F238E27FC236}">
                <a16:creationId xmlns:a16="http://schemas.microsoft.com/office/drawing/2014/main" id="{00D6E750-93E0-40BD-A64B-81D41066687C}"/>
              </a:ext>
            </a:extLst>
          </p:cNvPr>
          <p:cNvSpPr>
            <a:spLocks noChangeArrowheads="1"/>
          </p:cNvSpPr>
          <p:nvPr/>
        </p:nvSpPr>
        <p:spPr bwMode="auto">
          <a:xfrm>
            <a:off x="2566508" y="4544428"/>
            <a:ext cx="411480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kumimoji="0" lang="it-IT" altLang="it-IT" sz="2000" b="0" i="0" u="none" strike="noStrike" cap="none" normalizeH="0" baseline="0" dirty="0">
                <a:ln>
                  <a:noFill/>
                </a:ln>
                <a:solidFill>
                  <a:srgbClr val="000000"/>
                </a:solidFill>
                <a:effectLst/>
                <a:latin typeface="Futura Bk BT" panose="020B0502020204020303" pitchFamily="34" charset="0"/>
              </a:rPr>
              <a:t>ND: </a:t>
            </a:r>
            <a:r>
              <a:rPr kumimoji="0" lang="en-US" altLang="it-IT" sz="2000" b="0" i="0" u="none" strike="noStrike" cap="none" normalizeH="0" baseline="0" dirty="0">
                <a:ln>
                  <a:noFill/>
                </a:ln>
                <a:solidFill>
                  <a:srgbClr val="000000"/>
                </a:solidFill>
                <a:effectLst/>
                <a:latin typeface="Futura Bk BT" panose="020B0502020204020303" pitchFamily="34" charset="0"/>
              </a:rPr>
              <a:t>d</a:t>
            </a:r>
            <a:r>
              <a:rPr lang="en-US" altLang="it-IT" sz="2000" dirty="0">
                <a:solidFill>
                  <a:srgbClr val="000000"/>
                </a:solidFill>
                <a:latin typeface="Futura Bk BT" panose="020B0502020204020303" pitchFamily="34" charset="0"/>
              </a:rPr>
              <a:t>erivatives or adaptations of the work are not permitted</a:t>
            </a:r>
            <a:endParaRPr kumimoji="0" lang="it-IT" altLang="it-IT" sz="2000" b="0" i="0" u="none" strike="noStrike" cap="none" normalizeH="0" baseline="0" dirty="0">
              <a:ln>
                <a:noFill/>
              </a:ln>
              <a:solidFill>
                <a:schemeClr val="tx1"/>
              </a:solidFill>
              <a:effectLst/>
              <a:latin typeface="Futura Bk BT" panose="020B0502020204020303" pitchFamily="34" charset="0"/>
            </a:endParaRPr>
          </a:p>
        </p:txBody>
      </p:sp>
      <p:pic>
        <p:nvPicPr>
          <p:cNvPr id="1032" name="Picture 8">
            <a:hlinkClick r:id="rId6"/>
            <a:extLst>
              <a:ext uri="{FF2B5EF4-FFF2-40B4-BE49-F238E27FC236}">
                <a16:creationId xmlns:a16="http://schemas.microsoft.com/office/drawing/2014/main" id="{277EBA9C-8D3E-4D60-971A-5BC65564256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2932" y="6697116"/>
            <a:ext cx="1666182" cy="588911"/>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1">
            <a:extLst>
              <a:ext uri="{FF2B5EF4-FFF2-40B4-BE49-F238E27FC236}">
                <a16:creationId xmlns:a16="http://schemas.microsoft.com/office/drawing/2014/main" id="{B60D3A3C-8B0A-4025-94F0-438D53ED3834}"/>
              </a:ext>
            </a:extLst>
          </p:cNvPr>
          <p:cNvSpPr>
            <a:spLocks noChangeArrowheads="1"/>
          </p:cNvSpPr>
          <p:nvPr/>
        </p:nvSpPr>
        <p:spPr bwMode="auto">
          <a:xfrm>
            <a:off x="2514600" y="6747109"/>
            <a:ext cx="388103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it-IT" altLang="it-IT" sz="2000" dirty="0">
                <a:solidFill>
                  <a:srgbClr val="000000"/>
                </a:solidFill>
                <a:latin typeface="Futura Bk BT" panose="020B0502020204020303" pitchFamily="34" charset="0"/>
              </a:rPr>
              <a:t>Public domain, no </a:t>
            </a:r>
            <a:r>
              <a:rPr lang="it-IT" altLang="it-IT" sz="2000" dirty="0" err="1">
                <a:solidFill>
                  <a:srgbClr val="000000"/>
                </a:solidFill>
                <a:latin typeface="Futura Bk BT" panose="020B0502020204020303" pitchFamily="34" charset="0"/>
              </a:rPr>
              <a:t>conditions</a:t>
            </a:r>
            <a:endParaRPr kumimoji="0" lang="it-IT" altLang="it-IT" sz="2000" b="0" i="0" u="none" strike="noStrike" cap="none" normalizeH="0" baseline="0" dirty="0">
              <a:ln>
                <a:noFill/>
              </a:ln>
              <a:solidFill>
                <a:schemeClr val="tx1"/>
              </a:solidFill>
              <a:effectLst/>
              <a:latin typeface="Futura Bk BT" panose="020B0502020204020303" pitchFamily="34" charset="0"/>
            </a:endParaRPr>
          </a:p>
        </p:txBody>
      </p:sp>
      <p:pic>
        <p:nvPicPr>
          <p:cNvPr id="1034" name="Picture 10">
            <a:hlinkClick r:id="rId8"/>
            <a:extLst>
              <a:ext uri="{FF2B5EF4-FFF2-40B4-BE49-F238E27FC236}">
                <a16:creationId xmlns:a16="http://schemas.microsoft.com/office/drawing/2014/main" id="{350EABCC-D593-4B88-986C-0C980B9DCDA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28571" y="3057115"/>
            <a:ext cx="1554143" cy="54000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8">
            <a:hlinkClick r:id="rId6"/>
            <a:extLst>
              <a:ext uri="{FF2B5EF4-FFF2-40B4-BE49-F238E27FC236}">
                <a16:creationId xmlns:a16="http://schemas.microsoft.com/office/drawing/2014/main" id="{F0BE0039-2644-4D88-ADD5-E1039551084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48600" y="2280303"/>
            <a:ext cx="15278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3BB48595-5406-46D3-A09B-839CCA8BA68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89114" y="5522495"/>
            <a:ext cx="720000" cy="720000"/>
          </a:xfrm>
          <a:prstGeom prst="rect">
            <a:avLst/>
          </a:prstGeom>
          <a:noFill/>
          <a:extLst>
            <a:ext uri="{909E8E84-426E-40DD-AFC4-6F175D3DCCD1}">
              <a14:hiddenFill xmlns:a14="http://schemas.microsoft.com/office/drawing/2010/main">
                <a:solidFill>
                  <a:srgbClr val="FFFFFF"/>
                </a:solidFill>
              </a14:hiddenFill>
            </a:ext>
          </a:extLst>
        </p:spPr>
      </p:pic>
      <p:sp>
        <p:nvSpPr>
          <p:cNvPr id="65" name="Rectangle 1">
            <a:extLst>
              <a:ext uri="{FF2B5EF4-FFF2-40B4-BE49-F238E27FC236}">
                <a16:creationId xmlns:a16="http://schemas.microsoft.com/office/drawing/2014/main" id="{AFE1DA21-4D2B-40C1-BC59-7E16421F63D0}"/>
              </a:ext>
            </a:extLst>
          </p:cNvPr>
          <p:cNvSpPr>
            <a:spLocks noChangeArrowheads="1"/>
          </p:cNvSpPr>
          <p:nvPr/>
        </p:nvSpPr>
        <p:spPr bwMode="auto">
          <a:xfrm>
            <a:off x="2566508" y="5569286"/>
            <a:ext cx="411480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kumimoji="0" lang="it-IT" altLang="it-IT" sz="2000" b="0" i="0" u="none" strike="noStrike" cap="none" normalizeH="0" baseline="0" dirty="0">
                <a:ln>
                  <a:noFill/>
                </a:ln>
                <a:solidFill>
                  <a:srgbClr val="000000"/>
                </a:solidFill>
                <a:effectLst/>
                <a:latin typeface="Futura Bk BT" panose="020B0502020204020303" pitchFamily="34" charset="0"/>
              </a:rPr>
              <a:t>SA: y</a:t>
            </a:r>
            <a:r>
              <a:rPr lang="en-US" altLang="it-IT" sz="2000" dirty="0" err="1">
                <a:solidFill>
                  <a:srgbClr val="000000"/>
                </a:solidFill>
                <a:latin typeface="Futura Bk BT" panose="020B0502020204020303" pitchFamily="34" charset="0"/>
              </a:rPr>
              <a:t>ou</a:t>
            </a:r>
            <a:r>
              <a:rPr lang="en-US" altLang="it-IT" sz="2000" dirty="0">
                <a:solidFill>
                  <a:srgbClr val="000000"/>
                </a:solidFill>
                <a:latin typeface="Futura Bk BT" panose="020B0502020204020303" pitchFamily="34" charset="0"/>
              </a:rPr>
              <a:t> have to use the same license</a:t>
            </a:r>
            <a:endParaRPr kumimoji="0" lang="it-IT" altLang="it-IT" sz="2000" b="0" i="0" u="none" strike="noStrike" cap="none" normalizeH="0" baseline="0" dirty="0">
              <a:ln>
                <a:noFill/>
              </a:ln>
              <a:solidFill>
                <a:schemeClr val="tx1"/>
              </a:solidFill>
              <a:effectLst/>
              <a:latin typeface="Futura Bk BT" panose="020B0502020204020303" pitchFamily="34" charset="0"/>
            </a:endParaRPr>
          </a:p>
        </p:txBody>
      </p:sp>
      <p:pic>
        <p:nvPicPr>
          <p:cNvPr id="1038" name="Picture 14">
            <a:extLst>
              <a:ext uri="{FF2B5EF4-FFF2-40B4-BE49-F238E27FC236}">
                <a16:creationId xmlns:a16="http://schemas.microsoft.com/office/drawing/2014/main" id="{20C1E023-4EDE-4648-81BC-E5B06526D21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22257" y="6159218"/>
            <a:ext cx="1554143" cy="54375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969D6E2B-C525-4B37-83E3-877D0C8616A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35428" y="6930223"/>
            <a:ext cx="1554143" cy="54375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B4D82F81-64E1-4960-AB1A-B0C3FF5E170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824943" y="3831354"/>
            <a:ext cx="1543404"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0476955F-F687-43FE-80E8-C777C5F3D5F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822257" y="4610740"/>
            <a:ext cx="1543404"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68D1C6C0-4BE1-4CFB-90AA-DD908F0083DB}"/>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822257" y="5384979"/>
            <a:ext cx="1554143" cy="543757"/>
          </a:xfrm>
          <a:prstGeom prst="rect">
            <a:avLst/>
          </a:prstGeom>
          <a:noFill/>
          <a:extLst>
            <a:ext uri="{909E8E84-426E-40DD-AFC4-6F175D3DCCD1}">
              <a14:hiddenFill xmlns:a14="http://schemas.microsoft.com/office/drawing/2010/main">
                <a:solidFill>
                  <a:srgbClr val="FFFFFF"/>
                </a:solidFill>
              </a14:hiddenFill>
            </a:ext>
          </a:extLst>
        </p:spPr>
      </p:pic>
      <p:sp>
        <p:nvSpPr>
          <p:cNvPr id="72" name="CasellaDiTesto 71">
            <a:extLst>
              <a:ext uri="{FF2B5EF4-FFF2-40B4-BE49-F238E27FC236}">
                <a16:creationId xmlns:a16="http://schemas.microsoft.com/office/drawing/2014/main" id="{DE927AF3-E180-4DBF-8A55-514A3EB4F556}"/>
              </a:ext>
            </a:extLst>
          </p:cNvPr>
          <p:cNvSpPr txBox="1"/>
          <p:nvPr/>
        </p:nvSpPr>
        <p:spPr>
          <a:xfrm>
            <a:off x="12106455" y="268797"/>
            <a:ext cx="6029145" cy="646331"/>
          </a:xfrm>
          <a:prstGeom prst="rect">
            <a:avLst/>
          </a:prstGeom>
          <a:noFill/>
        </p:spPr>
        <p:txBody>
          <a:bodyPr wrap="square">
            <a:spAutoFit/>
          </a:bodyPr>
          <a:lstStyle/>
          <a:p>
            <a:r>
              <a:rPr lang="it-IT" dirty="0">
                <a:solidFill>
                  <a:srgbClr val="00B0F0"/>
                </a:solidFill>
                <a:latin typeface="Futura Bk BT" panose="020B0502020204020303" pitchFamily="34" charset="0"/>
                <a:hlinkClick r:id="rId16">
                  <a:extLst>
                    <a:ext uri="{A12FA001-AC4F-418D-AE19-62706E023703}">
                      <ahyp:hlinkClr xmlns:ahyp="http://schemas.microsoft.com/office/drawing/2018/hyperlinkcolor" val="tx"/>
                    </a:ext>
                  </a:extLst>
                </a:hlinkClick>
              </a:rPr>
              <a:t>https://creativecommons.org/share-your-work/cclicenses/</a:t>
            </a:r>
            <a:endParaRPr lang="it-IT" dirty="0">
              <a:solidFill>
                <a:srgbClr val="00B0F0"/>
              </a:solidFill>
              <a:latin typeface="Futura Bk BT" panose="020B0502020204020303" pitchFamily="34" charset="0"/>
            </a:endParaRPr>
          </a:p>
          <a:p>
            <a:endParaRPr lang="it-IT" dirty="0">
              <a:solidFill>
                <a:srgbClr val="00B0F0"/>
              </a:solidFill>
              <a:latin typeface="Futura Bk BT" panose="020B0502020204020303" pitchFamily="34" charset="0"/>
            </a:endParaRPr>
          </a:p>
        </p:txBody>
      </p:sp>
      <p:sp>
        <p:nvSpPr>
          <p:cNvPr id="2" name="AutoShape 2" descr="Creative Commons licence spectrum, showing CC licences from most to least open">
            <a:extLst>
              <a:ext uri="{FF2B5EF4-FFF2-40B4-BE49-F238E27FC236}">
                <a16:creationId xmlns:a16="http://schemas.microsoft.com/office/drawing/2014/main" id="{F4DD1B00-3B75-CEDE-41DB-839DA14A3873}"/>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 name="AutoShape 4" descr="Creative Commons licence spectrum, showing CC licences from most to least open">
            <a:extLst>
              <a:ext uri="{FF2B5EF4-FFF2-40B4-BE49-F238E27FC236}">
                <a16:creationId xmlns:a16="http://schemas.microsoft.com/office/drawing/2014/main" id="{671599B7-886B-F7AB-F07D-6FCFD3791CC7}"/>
              </a:ext>
            </a:extLst>
          </p:cNvPr>
          <p:cNvSpPr>
            <a:spLocks noChangeAspect="1" noChangeArrowheads="1"/>
          </p:cNvSpPr>
          <p:nvPr/>
        </p:nvSpPr>
        <p:spPr bwMode="auto">
          <a:xfrm>
            <a:off x="9144000" y="-295504"/>
            <a:ext cx="5743804" cy="574380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4" name="Immagine 3">
            <a:extLst>
              <a:ext uri="{FF2B5EF4-FFF2-40B4-BE49-F238E27FC236}">
                <a16:creationId xmlns:a16="http://schemas.microsoft.com/office/drawing/2014/main" id="{75B75F49-6647-7AB3-1194-524D51D9F335}"/>
              </a:ext>
            </a:extLst>
          </p:cNvPr>
          <p:cNvPicPr>
            <a:picLocks noChangeAspect="1"/>
          </p:cNvPicPr>
          <p:nvPr/>
        </p:nvPicPr>
        <p:blipFill>
          <a:blip r:embed="rId17"/>
          <a:stretch>
            <a:fillRect/>
          </a:stretch>
        </p:blipFill>
        <p:spPr>
          <a:xfrm>
            <a:off x="12658883" y="1848542"/>
            <a:ext cx="3929017" cy="6361265"/>
          </a:xfrm>
          <a:prstGeom prst="rect">
            <a:avLst/>
          </a:prstGeom>
        </p:spPr>
      </p:pic>
      <p:sp>
        <p:nvSpPr>
          <p:cNvPr id="6" name="CasellaDiTesto 5">
            <a:extLst>
              <a:ext uri="{FF2B5EF4-FFF2-40B4-BE49-F238E27FC236}">
                <a16:creationId xmlns:a16="http://schemas.microsoft.com/office/drawing/2014/main" id="{0E17E0D8-E7F6-9461-897D-29DB01B41181}"/>
              </a:ext>
            </a:extLst>
          </p:cNvPr>
          <p:cNvSpPr txBox="1"/>
          <p:nvPr/>
        </p:nvSpPr>
        <p:spPr>
          <a:xfrm>
            <a:off x="11537292" y="8370436"/>
            <a:ext cx="6172200" cy="1477328"/>
          </a:xfrm>
          <a:prstGeom prst="rect">
            <a:avLst/>
          </a:prstGeom>
          <a:noFill/>
        </p:spPr>
        <p:txBody>
          <a:bodyPr wrap="square">
            <a:spAutoFit/>
          </a:bodyPr>
          <a:lstStyle/>
          <a:p>
            <a:r>
              <a:rPr lang="en-US" dirty="0">
                <a:latin typeface="Futura Bk BT" panose="020B0502020204020303"/>
              </a:rPr>
              <a:t>Image: CC license spectrum by </a:t>
            </a:r>
            <a:r>
              <a:rPr lang="en-US" dirty="0" err="1">
                <a:latin typeface="Futura Bk BT" panose="020B0502020204020303"/>
              </a:rPr>
              <a:t>Shaddim</a:t>
            </a:r>
            <a:r>
              <a:rPr lang="en-US" dirty="0">
                <a:latin typeface="Futura Bk BT" panose="020B0502020204020303"/>
              </a:rPr>
              <a:t>, CC BY 4.0 (Wikimedia)</a:t>
            </a:r>
            <a:br>
              <a:rPr lang="en-US" dirty="0">
                <a:latin typeface="Futura Bk BT" panose="020B0502020204020303"/>
              </a:rPr>
            </a:br>
            <a:r>
              <a:rPr lang="en-US" dirty="0">
                <a:latin typeface="Futura Bk BT" panose="020B0502020204020303"/>
                <a:hlinkClick r:id="rId18"/>
              </a:rPr>
              <a:t>https://commons.wikimedia.org/wiki/File:Creative_commons_license_spectrum.svg</a:t>
            </a:r>
            <a:endParaRPr lang="en-US" dirty="0">
              <a:latin typeface="Futura Bk BT" panose="020B0502020204020303"/>
            </a:endParaRPr>
          </a:p>
          <a:p>
            <a:endParaRPr lang="it-IT" dirty="0">
              <a:latin typeface="Futura Bk BT" panose="020B0502020204020303"/>
            </a:endParaRPr>
          </a:p>
        </p:txBody>
      </p:sp>
    </p:spTree>
    <p:extLst>
      <p:ext uri="{BB962C8B-B14F-4D97-AF65-F5344CB8AC3E}">
        <p14:creationId xmlns:p14="http://schemas.microsoft.com/office/powerpoint/2010/main" val="41045671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Open Science</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720000"/>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3" name="AutoShape 4" descr="Creative Commons licence spectrum, showing CC licences from most to least open">
            <a:extLst>
              <a:ext uri="{FF2B5EF4-FFF2-40B4-BE49-F238E27FC236}">
                <a16:creationId xmlns:a16="http://schemas.microsoft.com/office/drawing/2014/main" id="{671599B7-886B-F7AB-F07D-6FCFD3791CC7}"/>
              </a:ext>
            </a:extLst>
          </p:cNvPr>
          <p:cNvSpPr>
            <a:spLocks noChangeAspect="1" noChangeArrowheads="1"/>
          </p:cNvSpPr>
          <p:nvPr/>
        </p:nvSpPr>
        <p:spPr bwMode="auto">
          <a:xfrm>
            <a:off x="9144000" y="-295504"/>
            <a:ext cx="5743804" cy="574380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7" name="Immagine 6">
            <a:extLst>
              <a:ext uri="{FF2B5EF4-FFF2-40B4-BE49-F238E27FC236}">
                <a16:creationId xmlns:a16="http://schemas.microsoft.com/office/drawing/2014/main" id="{61E41907-6F85-44EE-0874-2808ECC7198C}"/>
              </a:ext>
            </a:extLst>
          </p:cNvPr>
          <p:cNvPicPr>
            <a:picLocks noChangeAspect="1"/>
          </p:cNvPicPr>
          <p:nvPr/>
        </p:nvPicPr>
        <p:blipFill>
          <a:blip r:embed="rId3"/>
          <a:stretch>
            <a:fillRect/>
          </a:stretch>
        </p:blipFill>
        <p:spPr>
          <a:xfrm>
            <a:off x="304800" y="1790700"/>
            <a:ext cx="17688910" cy="7772400"/>
          </a:xfrm>
          <a:prstGeom prst="rect">
            <a:avLst/>
          </a:prstGeom>
        </p:spPr>
      </p:pic>
      <p:sp>
        <p:nvSpPr>
          <p:cNvPr id="12" name="CasellaDiTesto 11">
            <a:extLst>
              <a:ext uri="{FF2B5EF4-FFF2-40B4-BE49-F238E27FC236}">
                <a16:creationId xmlns:a16="http://schemas.microsoft.com/office/drawing/2014/main" id="{DC4C76FC-55F6-9A1D-3538-940378636301}"/>
              </a:ext>
            </a:extLst>
          </p:cNvPr>
          <p:cNvSpPr txBox="1"/>
          <p:nvPr/>
        </p:nvSpPr>
        <p:spPr>
          <a:xfrm>
            <a:off x="304800" y="9889390"/>
            <a:ext cx="9144000" cy="369332"/>
          </a:xfrm>
          <a:prstGeom prst="rect">
            <a:avLst/>
          </a:prstGeom>
          <a:noFill/>
        </p:spPr>
        <p:txBody>
          <a:bodyPr wrap="square">
            <a:spAutoFit/>
          </a:bodyPr>
          <a:lstStyle/>
          <a:p>
            <a:r>
              <a:rPr lang="it-IT" dirty="0">
                <a:solidFill>
                  <a:srgbClr val="00B0F0"/>
                </a:solidFill>
                <a:latin typeface="Futura Bk BT" panose="020B0502020204020303"/>
                <a:hlinkClick r:id="rId4">
                  <a:extLst>
                    <a:ext uri="{A12FA001-AC4F-418D-AE19-62706E023703}">
                      <ahyp:hlinkClr xmlns:ahyp="http://schemas.microsoft.com/office/drawing/2018/hyperlinkcolor" val="tx"/>
                    </a:ext>
                  </a:extLst>
                </a:hlinkClick>
              </a:rPr>
              <a:t>https://www.fosteropenscience.eu/foster-taxonomy/open-science-definition</a:t>
            </a:r>
            <a:endParaRPr lang="it-IT" dirty="0">
              <a:solidFill>
                <a:srgbClr val="00B0F0"/>
              </a:solidFill>
              <a:latin typeface="Futura Bk BT" panose="020B0502020204020303"/>
            </a:endParaRPr>
          </a:p>
        </p:txBody>
      </p:sp>
    </p:spTree>
    <p:extLst>
      <p:ext uri="{BB962C8B-B14F-4D97-AF65-F5344CB8AC3E}">
        <p14:creationId xmlns:p14="http://schemas.microsoft.com/office/powerpoint/2010/main" val="37303502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Open Science</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720000"/>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3" name="AutoShape 4" descr="Creative Commons licence spectrum, showing CC licences from most to least open">
            <a:extLst>
              <a:ext uri="{FF2B5EF4-FFF2-40B4-BE49-F238E27FC236}">
                <a16:creationId xmlns:a16="http://schemas.microsoft.com/office/drawing/2014/main" id="{671599B7-886B-F7AB-F07D-6FCFD3791CC7}"/>
              </a:ext>
            </a:extLst>
          </p:cNvPr>
          <p:cNvSpPr>
            <a:spLocks noChangeAspect="1" noChangeArrowheads="1"/>
          </p:cNvSpPr>
          <p:nvPr/>
        </p:nvSpPr>
        <p:spPr bwMode="auto">
          <a:xfrm>
            <a:off x="9144000" y="-295504"/>
            <a:ext cx="5743804" cy="574380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2" name="CasellaDiTesto 11">
            <a:extLst>
              <a:ext uri="{FF2B5EF4-FFF2-40B4-BE49-F238E27FC236}">
                <a16:creationId xmlns:a16="http://schemas.microsoft.com/office/drawing/2014/main" id="{DC4C76FC-55F6-9A1D-3538-940378636301}"/>
              </a:ext>
            </a:extLst>
          </p:cNvPr>
          <p:cNvSpPr txBox="1"/>
          <p:nvPr/>
        </p:nvSpPr>
        <p:spPr>
          <a:xfrm>
            <a:off x="304800" y="9889390"/>
            <a:ext cx="9144000" cy="369332"/>
          </a:xfrm>
          <a:prstGeom prst="rect">
            <a:avLst/>
          </a:prstGeom>
          <a:noFill/>
        </p:spPr>
        <p:txBody>
          <a:bodyPr wrap="square">
            <a:spAutoFit/>
          </a:bodyPr>
          <a:lstStyle/>
          <a:p>
            <a:r>
              <a:rPr lang="it-IT" dirty="0">
                <a:solidFill>
                  <a:srgbClr val="00B0F0"/>
                </a:solidFill>
                <a:latin typeface="Futura Bk BT" panose="020B0502020204020303"/>
                <a:hlinkClick r:id="rId3">
                  <a:extLst>
                    <a:ext uri="{A12FA001-AC4F-418D-AE19-62706E023703}">
                      <ahyp:hlinkClr xmlns:ahyp="http://schemas.microsoft.com/office/drawing/2018/hyperlinkcolor" val="tx"/>
                    </a:ext>
                  </a:extLst>
                </a:hlinkClick>
              </a:rPr>
              <a:t>https://www.fosteropenscience.eu/foster-taxonomy/open-science-definition</a:t>
            </a:r>
            <a:endParaRPr lang="it-IT" dirty="0">
              <a:solidFill>
                <a:srgbClr val="00B0F0"/>
              </a:solidFill>
              <a:latin typeface="Futura Bk BT" panose="020B0502020204020303"/>
            </a:endParaRPr>
          </a:p>
        </p:txBody>
      </p:sp>
      <p:grpSp>
        <p:nvGrpSpPr>
          <p:cNvPr id="2" name="Group 2">
            <a:extLst>
              <a:ext uri="{FF2B5EF4-FFF2-40B4-BE49-F238E27FC236}">
                <a16:creationId xmlns:a16="http://schemas.microsoft.com/office/drawing/2014/main" id="{410C9BDB-935E-6A84-FFF3-D1E18D96934F}"/>
              </a:ext>
            </a:extLst>
          </p:cNvPr>
          <p:cNvGrpSpPr/>
          <p:nvPr/>
        </p:nvGrpSpPr>
        <p:grpSpPr>
          <a:xfrm>
            <a:off x="2481521" y="4899228"/>
            <a:ext cx="6046286" cy="1027869"/>
            <a:chOff x="0" y="0"/>
            <a:chExt cx="1592438" cy="270714"/>
          </a:xfrm>
        </p:grpSpPr>
        <p:sp>
          <p:nvSpPr>
            <p:cNvPr id="21" name="Freeform 3">
              <a:extLst>
                <a:ext uri="{FF2B5EF4-FFF2-40B4-BE49-F238E27FC236}">
                  <a16:creationId xmlns:a16="http://schemas.microsoft.com/office/drawing/2014/main" id="{D68452B1-7717-C7D2-4314-F13C685E869A}"/>
                </a:ext>
              </a:extLst>
            </p:cNvPr>
            <p:cNvSpPr/>
            <p:nvPr/>
          </p:nvSpPr>
          <p:spPr>
            <a:xfrm>
              <a:off x="0" y="0"/>
              <a:ext cx="1592438" cy="270714"/>
            </a:xfrm>
            <a:custGeom>
              <a:avLst/>
              <a:gdLst/>
              <a:ahLst/>
              <a:cxnLst/>
              <a:rect l="l" t="t" r="r" b="b"/>
              <a:pathLst>
                <a:path w="1592438" h="270714">
                  <a:moveTo>
                    <a:pt x="65303" y="0"/>
                  </a:moveTo>
                  <a:lnTo>
                    <a:pt x="1527135" y="0"/>
                  </a:lnTo>
                  <a:cubicBezTo>
                    <a:pt x="1544454" y="0"/>
                    <a:pt x="1561064" y="6880"/>
                    <a:pt x="1573311" y="19127"/>
                  </a:cubicBezTo>
                  <a:cubicBezTo>
                    <a:pt x="1585557" y="31373"/>
                    <a:pt x="1592438" y="47983"/>
                    <a:pt x="1592438" y="65303"/>
                  </a:cubicBezTo>
                  <a:lnTo>
                    <a:pt x="1592438" y="205412"/>
                  </a:lnTo>
                  <a:cubicBezTo>
                    <a:pt x="1592438" y="241477"/>
                    <a:pt x="1563201" y="270714"/>
                    <a:pt x="1527135" y="270714"/>
                  </a:cubicBezTo>
                  <a:lnTo>
                    <a:pt x="65303" y="270714"/>
                  </a:lnTo>
                  <a:cubicBezTo>
                    <a:pt x="47983" y="270714"/>
                    <a:pt x="31373" y="263834"/>
                    <a:pt x="19127" y="251588"/>
                  </a:cubicBezTo>
                  <a:cubicBezTo>
                    <a:pt x="6880" y="239341"/>
                    <a:pt x="0" y="222731"/>
                    <a:pt x="0" y="205412"/>
                  </a:cubicBezTo>
                  <a:lnTo>
                    <a:pt x="0" y="65303"/>
                  </a:lnTo>
                  <a:cubicBezTo>
                    <a:pt x="0" y="47983"/>
                    <a:pt x="6880" y="31373"/>
                    <a:pt x="19127" y="19127"/>
                  </a:cubicBezTo>
                  <a:cubicBezTo>
                    <a:pt x="31373" y="6880"/>
                    <a:pt x="47983" y="0"/>
                    <a:pt x="65303" y="0"/>
                  </a:cubicBezTo>
                  <a:close/>
                </a:path>
              </a:pathLst>
            </a:custGeom>
            <a:solidFill>
              <a:srgbClr val="227C9D"/>
            </a:solidFill>
          </p:spPr>
          <p:txBody>
            <a:bodyPr/>
            <a:lstStyle/>
            <a:p>
              <a:endParaRPr lang="it-IT"/>
            </a:p>
          </p:txBody>
        </p:sp>
        <p:sp>
          <p:nvSpPr>
            <p:cNvPr id="22" name="TextBox 4">
              <a:extLst>
                <a:ext uri="{FF2B5EF4-FFF2-40B4-BE49-F238E27FC236}">
                  <a16:creationId xmlns:a16="http://schemas.microsoft.com/office/drawing/2014/main" id="{BAA151E9-D4B8-22E0-A1E3-E7DD8349614F}"/>
                </a:ext>
              </a:extLst>
            </p:cNvPr>
            <p:cNvSpPr txBox="1"/>
            <p:nvPr/>
          </p:nvSpPr>
          <p:spPr>
            <a:xfrm>
              <a:off x="0" y="19050"/>
              <a:ext cx="1592438" cy="251664"/>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553"/>
                </a:lnSpc>
              </a:pPr>
              <a:endParaRPr/>
            </a:p>
          </p:txBody>
        </p:sp>
      </p:grpSp>
      <p:grpSp>
        <p:nvGrpSpPr>
          <p:cNvPr id="4" name="Group 5">
            <a:extLst>
              <a:ext uri="{FF2B5EF4-FFF2-40B4-BE49-F238E27FC236}">
                <a16:creationId xmlns:a16="http://schemas.microsoft.com/office/drawing/2014/main" id="{1A5B1E1C-B7EC-3735-A3BB-1919A10C57D8}"/>
              </a:ext>
            </a:extLst>
          </p:cNvPr>
          <p:cNvGrpSpPr/>
          <p:nvPr/>
        </p:nvGrpSpPr>
        <p:grpSpPr>
          <a:xfrm>
            <a:off x="2481521" y="7215543"/>
            <a:ext cx="6046286" cy="1027869"/>
            <a:chOff x="0" y="0"/>
            <a:chExt cx="1592438" cy="270714"/>
          </a:xfrm>
        </p:grpSpPr>
        <p:sp>
          <p:nvSpPr>
            <p:cNvPr id="19" name="Freeform 6">
              <a:extLst>
                <a:ext uri="{FF2B5EF4-FFF2-40B4-BE49-F238E27FC236}">
                  <a16:creationId xmlns:a16="http://schemas.microsoft.com/office/drawing/2014/main" id="{B1716237-BBCC-66BD-7CCE-5A215C4C94FC}"/>
                </a:ext>
              </a:extLst>
            </p:cNvPr>
            <p:cNvSpPr/>
            <p:nvPr/>
          </p:nvSpPr>
          <p:spPr>
            <a:xfrm>
              <a:off x="0" y="0"/>
              <a:ext cx="1592438" cy="270714"/>
            </a:xfrm>
            <a:custGeom>
              <a:avLst/>
              <a:gdLst/>
              <a:ahLst/>
              <a:cxnLst/>
              <a:rect l="l" t="t" r="r" b="b"/>
              <a:pathLst>
                <a:path w="1592438" h="270714">
                  <a:moveTo>
                    <a:pt x="65303" y="0"/>
                  </a:moveTo>
                  <a:lnTo>
                    <a:pt x="1527135" y="0"/>
                  </a:lnTo>
                  <a:cubicBezTo>
                    <a:pt x="1544454" y="0"/>
                    <a:pt x="1561064" y="6880"/>
                    <a:pt x="1573311" y="19127"/>
                  </a:cubicBezTo>
                  <a:cubicBezTo>
                    <a:pt x="1585557" y="31373"/>
                    <a:pt x="1592438" y="47983"/>
                    <a:pt x="1592438" y="65303"/>
                  </a:cubicBezTo>
                  <a:lnTo>
                    <a:pt x="1592438" y="205412"/>
                  </a:lnTo>
                  <a:cubicBezTo>
                    <a:pt x="1592438" y="241477"/>
                    <a:pt x="1563201" y="270714"/>
                    <a:pt x="1527135" y="270714"/>
                  </a:cubicBezTo>
                  <a:lnTo>
                    <a:pt x="65303" y="270714"/>
                  </a:lnTo>
                  <a:cubicBezTo>
                    <a:pt x="47983" y="270714"/>
                    <a:pt x="31373" y="263834"/>
                    <a:pt x="19127" y="251588"/>
                  </a:cubicBezTo>
                  <a:cubicBezTo>
                    <a:pt x="6880" y="239341"/>
                    <a:pt x="0" y="222731"/>
                    <a:pt x="0" y="205412"/>
                  </a:cubicBezTo>
                  <a:lnTo>
                    <a:pt x="0" y="65303"/>
                  </a:lnTo>
                  <a:cubicBezTo>
                    <a:pt x="0" y="47983"/>
                    <a:pt x="6880" y="31373"/>
                    <a:pt x="19127" y="19127"/>
                  </a:cubicBezTo>
                  <a:cubicBezTo>
                    <a:pt x="31373" y="6880"/>
                    <a:pt x="47983" y="0"/>
                    <a:pt x="65303" y="0"/>
                  </a:cubicBezTo>
                  <a:close/>
                </a:path>
              </a:pathLst>
            </a:custGeom>
            <a:solidFill>
              <a:srgbClr val="227C9D"/>
            </a:solidFill>
          </p:spPr>
          <p:txBody>
            <a:bodyPr/>
            <a:lstStyle/>
            <a:p>
              <a:endParaRPr lang="it-IT"/>
            </a:p>
          </p:txBody>
        </p:sp>
        <p:sp>
          <p:nvSpPr>
            <p:cNvPr id="20" name="TextBox 7">
              <a:extLst>
                <a:ext uri="{FF2B5EF4-FFF2-40B4-BE49-F238E27FC236}">
                  <a16:creationId xmlns:a16="http://schemas.microsoft.com/office/drawing/2014/main" id="{CF0D1A51-B324-C0C2-28F5-CFBE850C55A4}"/>
                </a:ext>
              </a:extLst>
            </p:cNvPr>
            <p:cNvSpPr txBox="1"/>
            <p:nvPr/>
          </p:nvSpPr>
          <p:spPr>
            <a:xfrm>
              <a:off x="0" y="19050"/>
              <a:ext cx="1592438" cy="251664"/>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553"/>
                </a:lnSpc>
              </a:pPr>
              <a:endParaRPr/>
            </a:p>
          </p:txBody>
        </p:sp>
      </p:grpSp>
      <p:grpSp>
        <p:nvGrpSpPr>
          <p:cNvPr id="5" name="Group 19">
            <a:extLst>
              <a:ext uri="{FF2B5EF4-FFF2-40B4-BE49-F238E27FC236}">
                <a16:creationId xmlns:a16="http://schemas.microsoft.com/office/drawing/2014/main" id="{D7C66C51-F7FB-8D2C-0D57-2511A6282BCC}"/>
              </a:ext>
            </a:extLst>
          </p:cNvPr>
          <p:cNvGrpSpPr/>
          <p:nvPr/>
        </p:nvGrpSpPr>
        <p:grpSpPr>
          <a:xfrm>
            <a:off x="2481521" y="2400715"/>
            <a:ext cx="6046286" cy="1027869"/>
            <a:chOff x="0" y="0"/>
            <a:chExt cx="1592438" cy="270714"/>
          </a:xfrm>
        </p:grpSpPr>
        <p:sp>
          <p:nvSpPr>
            <p:cNvPr id="17" name="Freeform 20">
              <a:extLst>
                <a:ext uri="{FF2B5EF4-FFF2-40B4-BE49-F238E27FC236}">
                  <a16:creationId xmlns:a16="http://schemas.microsoft.com/office/drawing/2014/main" id="{B30E2724-0185-B719-F561-567058A3D66B}"/>
                </a:ext>
              </a:extLst>
            </p:cNvPr>
            <p:cNvSpPr/>
            <p:nvPr/>
          </p:nvSpPr>
          <p:spPr>
            <a:xfrm>
              <a:off x="0" y="0"/>
              <a:ext cx="1592438" cy="270714"/>
            </a:xfrm>
            <a:custGeom>
              <a:avLst/>
              <a:gdLst/>
              <a:ahLst/>
              <a:cxnLst/>
              <a:rect l="l" t="t" r="r" b="b"/>
              <a:pathLst>
                <a:path w="1592438" h="270714">
                  <a:moveTo>
                    <a:pt x="65303" y="0"/>
                  </a:moveTo>
                  <a:lnTo>
                    <a:pt x="1527135" y="0"/>
                  </a:lnTo>
                  <a:cubicBezTo>
                    <a:pt x="1544454" y="0"/>
                    <a:pt x="1561064" y="6880"/>
                    <a:pt x="1573311" y="19127"/>
                  </a:cubicBezTo>
                  <a:cubicBezTo>
                    <a:pt x="1585557" y="31373"/>
                    <a:pt x="1592438" y="47983"/>
                    <a:pt x="1592438" y="65303"/>
                  </a:cubicBezTo>
                  <a:lnTo>
                    <a:pt x="1592438" y="205412"/>
                  </a:lnTo>
                  <a:cubicBezTo>
                    <a:pt x="1592438" y="241477"/>
                    <a:pt x="1563201" y="270714"/>
                    <a:pt x="1527135" y="270714"/>
                  </a:cubicBezTo>
                  <a:lnTo>
                    <a:pt x="65303" y="270714"/>
                  </a:lnTo>
                  <a:cubicBezTo>
                    <a:pt x="47983" y="270714"/>
                    <a:pt x="31373" y="263834"/>
                    <a:pt x="19127" y="251588"/>
                  </a:cubicBezTo>
                  <a:cubicBezTo>
                    <a:pt x="6880" y="239341"/>
                    <a:pt x="0" y="222731"/>
                    <a:pt x="0" y="205412"/>
                  </a:cubicBezTo>
                  <a:lnTo>
                    <a:pt x="0" y="65303"/>
                  </a:lnTo>
                  <a:cubicBezTo>
                    <a:pt x="0" y="47983"/>
                    <a:pt x="6880" y="31373"/>
                    <a:pt x="19127" y="19127"/>
                  </a:cubicBezTo>
                  <a:cubicBezTo>
                    <a:pt x="31373" y="6880"/>
                    <a:pt x="47983" y="0"/>
                    <a:pt x="65303" y="0"/>
                  </a:cubicBezTo>
                  <a:close/>
                </a:path>
              </a:pathLst>
            </a:custGeom>
            <a:solidFill>
              <a:srgbClr val="227C9D"/>
            </a:solidFill>
          </p:spPr>
          <p:txBody>
            <a:bodyPr/>
            <a:lstStyle/>
            <a:p>
              <a:endParaRPr lang="it-IT"/>
            </a:p>
          </p:txBody>
        </p:sp>
        <p:sp>
          <p:nvSpPr>
            <p:cNvPr id="18" name="TextBox 21">
              <a:extLst>
                <a:ext uri="{FF2B5EF4-FFF2-40B4-BE49-F238E27FC236}">
                  <a16:creationId xmlns:a16="http://schemas.microsoft.com/office/drawing/2014/main" id="{527EE690-EA43-7296-3F56-6413FBE42CF9}"/>
                </a:ext>
              </a:extLst>
            </p:cNvPr>
            <p:cNvSpPr txBox="1"/>
            <p:nvPr/>
          </p:nvSpPr>
          <p:spPr>
            <a:xfrm>
              <a:off x="0" y="19050"/>
              <a:ext cx="1592438" cy="251664"/>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553"/>
                </a:lnSpc>
              </a:pPr>
              <a:endParaRPr/>
            </a:p>
          </p:txBody>
        </p:sp>
      </p:grpSp>
      <p:sp>
        <p:nvSpPr>
          <p:cNvPr id="6" name="TextBox 22">
            <a:extLst>
              <a:ext uri="{FF2B5EF4-FFF2-40B4-BE49-F238E27FC236}">
                <a16:creationId xmlns:a16="http://schemas.microsoft.com/office/drawing/2014/main" id="{E8FD4C98-D292-A599-9CA2-A031BDEF92C6}"/>
              </a:ext>
            </a:extLst>
          </p:cNvPr>
          <p:cNvSpPr txBox="1"/>
          <p:nvPr/>
        </p:nvSpPr>
        <p:spPr>
          <a:xfrm>
            <a:off x="2825091" y="2678112"/>
            <a:ext cx="5702716" cy="512961"/>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000"/>
              </a:lnSpc>
            </a:pPr>
            <a:r>
              <a:rPr lang="en-US" sz="4000" dirty="0">
                <a:solidFill>
                  <a:srgbClr val="FFFFFF"/>
                </a:solidFill>
                <a:latin typeface="Futura Bk BT" panose="020B0502020204020303"/>
              </a:rPr>
              <a:t>Open Science</a:t>
            </a:r>
          </a:p>
        </p:txBody>
      </p:sp>
      <p:sp>
        <p:nvSpPr>
          <p:cNvPr id="10" name="TextBox 23">
            <a:extLst>
              <a:ext uri="{FF2B5EF4-FFF2-40B4-BE49-F238E27FC236}">
                <a16:creationId xmlns:a16="http://schemas.microsoft.com/office/drawing/2014/main" id="{6B55CEBB-4EB3-E6E7-5388-A2D67C4E7BBA}"/>
              </a:ext>
            </a:extLst>
          </p:cNvPr>
          <p:cNvSpPr txBox="1"/>
          <p:nvPr/>
        </p:nvSpPr>
        <p:spPr>
          <a:xfrm>
            <a:off x="2825091" y="5176625"/>
            <a:ext cx="5702716" cy="512961"/>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000"/>
              </a:lnSpc>
            </a:pPr>
            <a:r>
              <a:rPr lang="en-US" sz="4000" dirty="0">
                <a:solidFill>
                  <a:srgbClr val="FFFFFF"/>
                </a:solidFill>
                <a:latin typeface="Futura Bk BT" panose="020B0502020204020303"/>
              </a:rPr>
              <a:t>Open Access</a:t>
            </a:r>
          </a:p>
        </p:txBody>
      </p:sp>
      <p:sp>
        <p:nvSpPr>
          <p:cNvPr id="13" name="TextBox 24">
            <a:extLst>
              <a:ext uri="{FF2B5EF4-FFF2-40B4-BE49-F238E27FC236}">
                <a16:creationId xmlns:a16="http://schemas.microsoft.com/office/drawing/2014/main" id="{4A7A7289-D6C2-2EEF-91AD-B2E0DE65293E}"/>
              </a:ext>
            </a:extLst>
          </p:cNvPr>
          <p:cNvSpPr txBox="1"/>
          <p:nvPr/>
        </p:nvSpPr>
        <p:spPr>
          <a:xfrm>
            <a:off x="2825091" y="7492939"/>
            <a:ext cx="5702716" cy="512961"/>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000"/>
              </a:lnSpc>
            </a:pPr>
            <a:r>
              <a:rPr lang="en-US" sz="4000" dirty="0">
                <a:solidFill>
                  <a:srgbClr val="FFFFFF"/>
                </a:solidFill>
                <a:latin typeface="Futura Bk BT" panose="020B0502020204020303"/>
              </a:rPr>
              <a:t>Open Data</a:t>
            </a:r>
          </a:p>
        </p:txBody>
      </p:sp>
      <p:sp>
        <p:nvSpPr>
          <p:cNvPr id="14" name="TextBox 25">
            <a:extLst>
              <a:ext uri="{FF2B5EF4-FFF2-40B4-BE49-F238E27FC236}">
                <a16:creationId xmlns:a16="http://schemas.microsoft.com/office/drawing/2014/main" id="{D1A4DF37-74E0-2156-1DC8-4E99EAF579E3}"/>
              </a:ext>
            </a:extLst>
          </p:cNvPr>
          <p:cNvSpPr txBox="1"/>
          <p:nvPr/>
        </p:nvSpPr>
        <p:spPr>
          <a:xfrm>
            <a:off x="9092537" y="2400715"/>
            <a:ext cx="6713943" cy="2198935"/>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879"/>
              </a:lnSpc>
            </a:pPr>
            <a:r>
              <a:rPr lang="en-US" sz="2000" b="1" dirty="0">
                <a:solidFill>
                  <a:srgbClr val="042B60"/>
                </a:solidFill>
                <a:latin typeface="Futura Bk BT" panose="020B0502020204020303"/>
              </a:rPr>
              <a:t>Open Science</a:t>
            </a:r>
            <a:r>
              <a:rPr lang="en-US" sz="2000" dirty="0">
                <a:solidFill>
                  <a:srgbClr val="042B60"/>
                </a:solidFill>
                <a:latin typeface="Futura Bk BT" panose="020B0502020204020303"/>
              </a:rPr>
              <a:t> (</a:t>
            </a:r>
            <a:r>
              <a:rPr lang="en-US" sz="2000" b="1" dirty="0">
                <a:solidFill>
                  <a:srgbClr val="042B60"/>
                </a:solidFill>
                <a:latin typeface="Futura Bk BT" panose="020B0502020204020303"/>
              </a:rPr>
              <a:t>OS</a:t>
            </a:r>
            <a:r>
              <a:rPr lang="en-US" sz="2000" dirty="0">
                <a:solidFill>
                  <a:srgbClr val="042B60"/>
                </a:solidFill>
                <a:latin typeface="Futura Bk BT" panose="020B0502020204020303"/>
              </a:rPr>
              <a:t>) is practicing science in such a way that others can collaborate and contribute. In the OS, research data, laboratory notes, and other research processes are freely available, in terms that allow for the reuse, redistribution, and reproduction of research and the underlying data and methods</a:t>
            </a:r>
          </a:p>
        </p:txBody>
      </p:sp>
      <p:sp>
        <p:nvSpPr>
          <p:cNvPr id="15" name="TextBox 26">
            <a:extLst>
              <a:ext uri="{FF2B5EF4-FFF2-40B4-BE49-F238E27FC236}">
                <a16:creationId xmlns:a16="http://schemas.microsoft.com/office/drawing/2014/main" id="{B140071D-3AEF-C3D1-43BC-F723F8EA99A2}"/>
              </a:ext>
            </a:extLst>
          </p:cNvPr>
          <p:cNvSpPr txBox="1"/>
          <p:nvPr/>
        </p:nvSpPr>
        <p:spPr>
          <a:xfrm>
            <a:off x="9092534" y="4906677"/>
            <a:ext cx="6713943" cy="1083245"/>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879"/>
              </a:lnSpc>
            </a:pPr>
            <a:r>
              <a:rPr lang="en-US" sz="2000" b="1" dirty="0">
                <a:solidFill>
                  <a:srgbClr val="042B60"/>
                </a:solidFill>
                <a:latin typeface="Futura Bk BT" panose="020B0502020204020303"/>
              </a:rPr>
              <a:t>Open Access </a:t>
            </a:r>
            <a:r>
              <a:rPr lang="en-US" sz="2000" dirty="0">
                <a:solidFill>
                  <a:srgbClr val="042B60"/>
                </a:solidFill>
                <a:latin typeface="Futura Bk BT" panose="020B0502020204020303"/>
              </a:rPr>
              <a:t>(</a:t>
            </a:r>
            <a:r>
              <a:rPr lang="en-US" sz="2000" b="1" dirty="0">
                <a:solidFill>
                  <a:srgbClr val="042B60"/>
                </a:solidFill>
                <a:latin typeface="Futura Bk BT" panose="020B0502020204020303"/>
              </a:rPr>
              <a:t>OA</a:t>
            </a:r>
            <a:r>
              <a:rPr lang="en-US" sz="2000" dirty="0">
                <a:solidFill>
                  <a:srgbClr val="042B60"/>
                </a:solidFill>
                <a:latin typeface="Futura Bk BT" panose="020B0502020204020303"/>
              </a:rPr>
              <a:t>) refers to free online access to peer-reviewed scientific content, with limited copyright and licensing restrictions</a:t>
            </a:r>
          </a:p>
        </p:txBody>
      </p:sp>
      <p:sp>
        <p:nvSpPr>
          <p:cNvPr id="16" name="TextBox 27">
            <a:extLst>
              <a:ext uri="{FF2B5EF4-FFF2-40B4-BE49-F238E27FC236}">
                <a16:creationId xmlns:a16="http://schemas.microsoft.com/office/drawing/2014/main" id="{CD462633-05A3-B985-4D8A-985EC3F5F124}"/>
              </a:ext>
            </a:extLst>
          </p:cNvPr>
          <p:cNvSpPr txBox="1"/>
          <p:nvPr/>
        </p:nvSpPr>
        <p:spPr>
          <a:xfrm>
            <a:off x="9092535" y="7207796"/>
            <a:ext cx="6713943" cy="1083245"/>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879"/>
              </a:lnSpc>
            </a:pPr>
            <a:r>
              <a:rPr lang="en-US" sz="2000" b="1" dirty="0">
                <a:solidFill>
                  <a:srgbClr val="042B60"/>
                </a:solidFill>
                <a:latin typeface="Futura Bk BT" panose="020B0502020204020303"/>
              </a:rPr>
              <a:t>Open Data </a:t>
            </a:r>
            <a:r>
              <a:rPr lang="en-US" sz="2000" dirty="0">
                <a:solidFill>
                  <a:srgbClr val="042B60"/>
                </a:solidFill>
                <a:latin typeface="Futura Bk BT" panose="020B0502020204020303"/>
              </a:rPr>
              <a:t>(</a:t>
            </a:r>
            <a:r>
              <a:rPr lang="en-US" sz="2000" b="1" dirty="0">
                <a:solidFill>
                  <a:srgbClr val="042B60"/>
                </a:solidFill>
                <a:latin typeface="Futura Bk BT" panose="020B0502020204020303"/>
              </a:rPr>
              <a:t>OD</a:t>
            </a:r>
            <a:r>
              <a:rPr lang="en-US" sz="2000" dirty="0">
                <a:solidFill>
                  <a:srgbClr val="042B60"/>
                </a:solidFill>
                <a:latin typeface="Futura Bk BT" panose="020B0502020204020303"/>
              </a:rPr>
              <a:t>) are online, free and accessible data that can be used, reused and distributed as long as the source of the data is attributed</a:t>
            </a:r>
          </a:p>
        </p:txBody>
      </p:sp>
    </p:spTree>
    <p:extLst>
      <p:ext uri="{BB962C8B-B14F-4D97-AF65-F5344CB8AC3E}">
        <p14:creationId xmlns:p14="http://schemas.microsoft.com/office/powerpoint/2010/main" val="34126478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Open Science – History at a glance</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720000"/>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3" name="AutoShape 4" descr="Creative Commons licence spectrum, showing CC licences from most to least open">
            <a:extLst>
              <a:ext uri="{FF2B5EF4-FFF2-40B4-BE49-F238E27FC236}">
                <a16:creationId xmlns:a16="http://schemas.microsoft.com/office/drawing/2014/main" id="{671599B7-886B-F7AB-F07D-6FCFD3791CC7}"/>
              </a:ext>
            </a:extLst>
          </p:cNvPr>
          <p:cNvSpPr>
            <a:spLocks noChangeAspect="1" noChangeArrowheads="1"/>
          </p:cNvSpPr>
          <p:nvPr/>
        </p:nvSpPr>
        <p:spPr bwMode="auto">
          <a:xfrm>
            <a:off x="9144000" y="-295504"/>
            <a:ext cx="5743804" cy="574380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 name="TextBox 22">
            <a:extLst>
              <a:ext uri="{FF2B5EF4-FFF2-40B4-BE49-F238E27FC236}">
                <a16:creationId xmlns:a16="http://schemas.microsoft.com/office/drawing/2014/main" id="{E8FD4C98-D292-A599-9CA2-A031BDEF92C6}"/>
              </a:ext>
            </a:extLst>
          </p:cNvPr>
          <p:cNvSpPr txBox="1"/>
          <p:nvPr/>
        </p:nvSpPr>
        <p:spPr>
          <a:xfrm>
            <a:off x="2825091" y="2678112"/>
            <a:ext cx="5702716" cy="512961"/>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000"/>
              </a:lnSpc>
            </a:pPr>
            <a:r>
              <a:rPr lang="en-US" sz="4000" dirty="0">
                <a:solidFill>
                  <a:srgbClr val="FFFFFF"/>
                </a:solidFill>
                <a:latin typeface="Futura Bk BT" panose="020B0502020204020303"/>
              </a:rPr>
              <a:t>Open Science</a:t>
            </a:r>
          </a:p>
        </p:txBody>
      </p:sp>
      <p:sp>
        <p:nvSpPr>
          <p:cNvPr id="10" name="TextBox 23">
            <a:extLst>
              <a:ext uri="{FF2B5EF4-FFF2-40B4-BE49-F238E27FC236}">
                <a16:creationId xmlns:a16="http://schemas.microsoft.com/office/drawing/2014/main" id="{6B55CEBB-4EB3-E6E7-5388-A2D67C4E7BBA}"/>
              </a:ext>
            </a:extLst>
          </p:cNvPr>
          <p:cNvSpPr txBox="1"/>
          <p:nvPr/>
        </p:nvSpPr>
        <p:spPr>
          <a:xfrm>
            <a:off x="2825091" y="5176625"/>
            <a:ext cx="5702716" cy="512961"/>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000"/>
              </a:lnSpc>
            </a:pPr>
            <a:r>
              <a:rPr lang="en-US" sz="4000" dirty="0">
                <a:solidFill>
                  <a:srgbClr val="FFFFFF"/>
                </a:solidFill>
                <a:latin typeface="Futura Bk BT" panose="020B0502020204020303"/>
              </a:rPr>
              <a:t>Open Access</a:t>
            </a:r>
          </a:p>
        </p:txBody>
      </p:sp>
      <p:sp>
        <p:nvSpPr>
          <p:cNvPr id="13" name="TextBox 24">
            <a:extLst>
              <a:ext uri="{FF2B5EF4-FFF2-40B4-BE49-F238E27FC236}">
                <a16:creationId xmlns:a16="http://schemas.microsoft.com/office/drawing/2014/main" id="{4A7A7289-D6C2-2EEF-91AD-B2E0DE65293E}"/>
              </a:ext>
            </a:extLst>
          </p:cNvPr>
          <p:cNvSpPr txBox="1"/>
          <p:nvPr/>
        </p:nvSpPr>
        <p:spPr>
          <a:xfrm>
            <a:off x="2825091" y="7492939"/>
            <a:ext cx="5702716" cy="512961"/>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000"/>
              </a:lnSpc>
            </a:pPr>
            <a:r>
              <a:rPr lang="en-US" sz="4000" dirty="0">
                <a:solidFill>
                  <a:srgbClr val="FFFFFF"/>
                </a:solidFill>
                <a:latin typeface="Futura Bk BT" panose="020B0502020204020303"/>
              </a:rPr>
              <a:t>Open Data</a:t>
            </a:r>
          </a:p>
        </p:txBody>
      </p:sp>
      <p:sp>
        <p:nvSpPr>
          <p:cNvPr id="24" name="Freeform 2">
            <a:extLst>
              <a:ext uri="{FF2B5EF4-FFF2-40B4-BE49-F238E27FC236}">
                <a16:creationId xmlns:a16="http://schemas.microsoft.com/office/drawing/2014/main" id="{C8C852F7-D657-6B66-3117-A64EC9449A38}"/>
              </a:ext>
            </a:extLst>
          </p:cNvPr>
          <p:cNvSpPr/>
          <p:nvPr/>
        </p:nvSpPr>
        <p:spPr>
          <a:xfrm>
            <a:off x="2084982" y="2992185"/>
            <a:ext cx="1567086" cy="1972305"/>
          </a:xfrm>
          <a:custGeom>
            <a:avLst/>
            <a:gdLst/>
            <a:ahLst/>
            <a:cxnLst/>
            <a:rect l="l" t="t" r="r" b="b"/>
            <a:pathLst>
              <a:path w="1567086" h="1972305">
                <a:moveTo>
                  <a:pt x="0" y="0"/>
                </a:moveTo>
                <a:lnTo>
                  <a:pt x="1567086" y="0"/>
                </a:lnTo>
                <a:lnTo>
                  <a:pt x="1567086" y="1972305"/>
                </a:lnTo>
                <a:lnTo>
                  <a:pt x="0" y="19723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solidFill>
                <a:srgbClr val="4A7260"/>
              </a:solidFill>
            </a:endParaRPr>
          </a:p>
        </p:txBody>
      </p:sp>
      <p:sp>
        <p:nvSpPr>
          <p:cNvPr id="25" name="Freeform 3">
            <a:extLst>
              <a:ext uri="{FF2B5EF4-FFF2-40B4-BE49-F238E27FC236}">
                <a16:creationId xmlns:a16="http://schemas.microsoft.com/office/drawing/2014/main" id="{6E61DC5E-DDCE-14D4-DCCB-AD3A41983BC5}"/>
              </a:ext>
            </a:extLst>
          </p:cNvPr>
          <p:cNvSpPr/>
          <p:nvPr/>
        </p:nvSpPr>
        <p:spPr>
          <a:xfrm>
            <a:off x="6380548" y="2992185"/>
            <a:ext cx="1567086" cy="1972305"/>
          </a:xfrm>
          <a:custGeom>
            <a:avLst/>
            <a:gdLst/>
            <a:ahLst/>
            <a:cxnLst/>
            <a:rect l="l" t="t" r="r" b="b"/>
            <a:pathLst>
              <a:path w="1567086" h="1972305">
                <a:moveTo>
                  <a:pt x="0" y="0"/>
                </a:moveTo>
                <a:lnTo>
                  <a:pt x="1567085" y="0"/>
                </a:lnTo>
                <a:lnTo>
                  <a:pt x="1567085" y="1972305"/>
                </a:lnTo>
                <a:lnTo>
                  <a:pt x="0" y="19723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solidFill>
                <a:srgbClr val="4A7260"/>
              </a:solidFill>
            </a:endParaRPr>
          </a:p>
        </p:txBody>
      </p:sp>
      <p:sp>
        <p:nvSpPr>
          <p:cNvPr id="26" name="Freeform 4">
            <a:extLst>
              <a:ext uri="{FF2B5EF4-FFF2-40B4-BE49-F238E27FC236}">
                <a16:creationId xmlns:a16="http://schemas.microsoft.com/office/drawing/2014/main" id="{B4906259-F5F7-9C06-E699-E6E4FF799C7B}"/>
              </a:ext>
            </a:extLst>
          </p:cNvPr>
          <p:cNvSpPr/>
          <p:nvPr/>
        </p:nvSpPr>
        <p:spPr>
          <a:xfrm>
            <a:off x="10671783" y="2992185"/>
            <a:ext cx="1567086" cy="1972305"/>
          </a:xfrm>
          <a:custGeom>
            <a:avLst/>
            <a:gdLst/>
            <a:ahLst/>
            <a:cxnLst/>
            <a:rect l="l" t="t" r="r" b="b"/>
            <a:pathLst>
              <a:path w="1567086" h="1972305">
                <a:moveTo>
                  <a:pt x="0" y="0"/>
                </a:moveTo>
                <a:lnTo>
                  <a:pt x="1567086" y="0"/>
                </a:lnTo>
                <a:lnTo>
                  <a:pt x="1567086" y="1972305"/>
                </a:lnTo>
                <a:lnTo>
                  <a:pt x="0" y="19723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solidFill>
                <a:srgbClr val="4A7260"/>
              </a:solidFill>
            </a:endParaRPr>
          </a:p>
        </p:txBody>
      </p:sp>
      <p:sp>
        <p:nvSpPr>
          <p:cNvPr id="27" name="Freeform 5">
            <a:extLst>
              <a:ext uri="{FF2B5EF4-FFF2-40B4-BE49-F238E27FC236}">
                <a16:creationId xmlns:a16="http://schemas.microsoft.com/office/drawing/2014/main" id="{C3B46CC7-B799-D233-C730-5F9C1C55FCB0}"/>
              </a:ext>
            </a:extLst>
          </p:cNvPr>
          <p:cNvSpPr/>
          <p:nvPr/>
        </p:nvSpPr>
        <p:spPr>
          <a:xfrm>
            <a:off x="14963019" y="2992185"/>
            <a:ext cx="1567086" cy="1972305"/>
          </a:xfrm>
          <a:custGeom>
            <a:avLst/>
            <a:gdLst/>
            <a:ahLst/>
            <a:cxnLst/>
            <a:rect l="l" t="t" r="r" b="b"/>
            <a:pathLst>
              <a:path w="1567086" h="1972305">
                <a:moveTo>
                  <a:pt x="0" y="0"/>
                </a:moveTo>
                <a:lnTo>
                  <a:pt x="1567086" y="0"/>
                </a:lnTo>
                <a:lnTo>
                  <a:pt x="1567086" y="1972305"/>
                </a:lnTo>
                <a:lnTo>
                  <a:pt x="0" y="19723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solidFill>
                <a:srgbClr val="4A7260"/>
              </a:solidFill>
            </a:endParaRPr>
          </a:p>
        </p:txBody>
      </p:sp>
      <p:sp>
        <p:nvSpPr>
          <p:cNvPr id="28" name="Freeform 6">
            <a:extLst>
              <a:ext uri="{FF2B5EF4-FFF2-40B4-BE49-F238E27FC236}">
                <a16:creationId xmlns:a16="http://schemas.microsoft.com/office/drawing/2014/main" id="{5FBBAD14-A61F-85E0-BD11-66098BCE56CF}"/>
              </a:ext>
            </a:extLst>
          </p:cNvPr>
          <p:cNvSpPr/>
          <p:nvPr/>
        </p:nvSpPr>
        <p:spPr>
          <a:xfrm>
            <a:off x="578469" y="4888290"/>
            <a:ext cx="17131061" cy="76200"/>
          </a:xfrm>
          <a:custGeom>
            <a:avLst/>
            <a:gdLst/>
            <a:ahLst/>
            <a:cxnLst/>
            <a:rect l="l" t="t" r="r" b="b"/>
            <a:pathLst>
              <a:path w="17131061" h="76200">
                <a:moveTo>
                  <a:pt x="0" y="0"/>
                </a:moveTo>
                <a:lnTo>
                  <a:pt x="17131060" y="0"/>
                </a:lnTo>
                <a:lnTo>
                  <a:pt x="17131060" y="76200"/>
                </a:lnTo>
                <a:lnTo>
                  <a:pt x="0" y="76200"/>
                </a:lnTo>
                <a:lnTo>
                  <a:pt x="0" y="0"/>
                </a:lnTo>
                <a:close/>
              </a:path>
            </a:pathLst>
          </a:custGeom>
          <a:blipFill>
            <a:blip r:embed="rId5"/>
            <a:stretch>
              <a:fillRect l="-81091" t="-19607169" b="-21022320"/>
            </a:stretch>
          </a:blipFill>
        </p:spPr>
        <p:txBody>
          <a:bodyPr/>
          <a:lstStyle/>
          <a:p>
            <a:endParaRPr lang="it-IT">
              <a:solidFill>
                <a:srgbClr val="4A7260"/>
              </a:solidFill>
            </a:endParaRPr>
          </a:p>
        </p:txBody>
      </p:sp>
      <p:sp>
        <p:nvSpPr>
          <p:cNvPr id="29" name="TextBox 9">
            <a:extLst>
              <a:ext uri="{FF2B5EF4-FFF2-40B4-BE49-F238E27FC236}">
                <a16:creationId xmlns:a16="http://schemas.microsoft.com/office/drawing/2014/main" id="{60BD2E22-7091-FCC6-7247-4E511AD215E2}"/>
              </a:ext>
            </a:extLst>
          </p:cNvPr>
          <p:cNvSpPr txBox="1"/>
          <p:nvPr/>
        </p:nvSpPr>
        <p:spPr>
          <a:xfrm>
            <a:off x="1038968" y="5736525"/>
            <a:ext cx="3364925" cy="276999"/>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a:spcBef>
                <a:spcPct val="0"/>
              </a:spcBef>
            </a:pPr>
            <a:r>
              <a:rPr lang="en-US" b="1" u="none" dirty="0">
                <a:solidFill>
                  <a:srgbClr val="4A7260"/>
                </a:solidFill>
                <a:latin typeface="Futura Bk BT" panose="020B0502020204020303"/>
              </a:rPr>
              <a:t>Budapest OA Initiative</a:t>
            </a:r>
          </a:p>
        </p:txBody>
      </p:sp>
      <p:sp>
        <p:nvSpPr>
          <p:cNvPr id="30" name="TextBox 10">
            <a:extLst>
              <a:ext uri="{FF2B5EF4-FFF2-40B4-BE49-F238E27FC236}">
                <a16:creationId xmlns:a16="http://schemas.microsoft.com/office/drawing/2014/main" id="{114AD5B1-3D6B-6F41-0965-C90936FCC1E6}"/>
              </a:ext>
            </a:extLst>
          </p:cNvPr>
          <p:cNvSpPr txBox="1"/>
          <p:nvPr/>
        </p:nvSpPr>
        <p:spPr>
          <a:xfrm>
            <a:off x="1038968" y="6469950"/>
            <a:ext cx="3364925" cy="381515"/>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ts val="3359"/>
              </a:lnSpc>
              <a:spcBef>
                <a:spcPct val="0"/>
              </a:spcBef>
            </a:pPr>
            <a:r>
              <a:rPr lang="en-US" dirty="0">
                <a:solidFill>
                  <a:srgbClr val="4A7260"/>
                </a:solidFill>
                <a:latin typeface="Futura Bk BT" panose="020B0502020204020303"/>
              </a:rPr>
              <a:t>First definition of Open Access</a:t>
            </a:r>
            <a:endParaRPr lang="en-US" u="none" dirty="0">
              <a:solidFill>
                <a:srgbClr val="4A7260"/>
              </a:solidFill>
              <a:latin typeface="Futura Bk BT" panose="020B0502020204020303"/>
            </a:endParaRPr>
          </a:p>
        </p:txBody>
      </p:sp>
      <p:sp>
        <p:nvSpPr>
          <p:cNvPr id="31" name="TextBox 11">
            <a:extLst>
              <a:ext uri="{FF2B5EF4-FFF2-40B4-BE49-F238E27FC236}">
                <a16:creationId xmlns:a16="http://schemas.microsoft.com/office/drawing/2014/main" id="{8BAB2395-9E17-9716-DEB5-0E28A7328BD6}"/>
              </a:ext>
            </a:extLst>
          </p:cNvPr>
          <p:cNvSpPr txBox="1"/>
          <p:nvPr/>
        </p:nvSpPr>
        <p:spPr>
          <a:xfrm>
            <a:off x="5327526" y="5736525"/>
            <a:ext cx="3364925" cy="276999"/>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a:spcBef>
                <a:spcPct val="0"/>
              </a:spcBef>
            </a:pPr>
            <a:r>
              <a:rPr lang="en-US" b="1" dirty="0">
                <a:solidFill>
                  <a:srgbClr val="4A7260"/>
                </a:solidFill>
                <a:latin typeface="Futura Bk BT" panose="020B0502020204020303"/>
              </a:rPr>
              <a:t>Berlin Declaration</a:t>
            </a:r>
            <a:endParaRPr lang="en-US" b="1" u="none" dirty="0">
              <a:solidFill>
                <a:srgbClr val="4A7260"/>
              </a:solidFill>
              <a:latin typeface="Futura Bk BT" panose="020B0502020204020303"/>
            </a:endParaRPr>
          </a:p>
        </p:txBody>
      </p:sp>
      <p:sp>
        <p:nvSpPr>
          <p:cNvPr id="32" name="TextBox 12">
            <a:extLst>
              <a:ext uri="{FF2B5EF4-FFF2-40B4-BE49-F238E27FC236}">
                <a16:creationId xmlns:a16="http://schemas.microsoft.com/office/drawing/2014/main" id="{4D514AE8-1F58-5CCE-F7AB-539AE0ABEAFA}"/>
              </a:ext>
            </a:extLst>
          </p:cNvPr>
          <p:cNvSpPr txBox="1"/>
          <p:nvPr/>
        </p:nvSpPr>
        <p:spPr>
          <a:xfrm>
            <a:off x="5327526" y="6469950"/>
            <a:ext cx="3364925" cy="553998"/>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spcBef>
                <a:spcPct val="0"/>
              </a:spcBef>
            </a:pPr>
            <a:r>
              <a:rPr lang="en-US" dirty="0">
                <a:solidFill>
                  <a:srgbClr val="4A7260"/>
                </a:solidFill>
                <a:latin typeface="Futura Bk BT" panose="020B0502020204020303"/>
              </a:rPr>
              <a:t>The concept of OA is also extended to data</a:t>
            </a:r>
          </a:p>
        </p:txBody>
      </p:sp>
      <p:sp>
        <p:nvSpPr>
          <p:cNvPr id="33" name="TextBox 13">
            <a:extLst>
              <a:ext uri="{FF2B5EF4-FFF2-40B4-BE49-F238E27FC236}">
                <a16:creationId xmlns:a16="http://schemas.microsoft.com/office/drawing/2014/main" id="{69A94AE8-07A7-48B4-9A6F-ACD2038C90F3}"/>
              </a:ext>
            </a:extLst>
          </p:cNvPr>
          <p:cNvSpPr txBox="1"/>
          <p:nvPr/>
        </p:nvSpPr>
        <p:spPr>
          <a:xfrm>
            <a:off x="13904643" y="5736525"/>
            <a:ext cx="3364925" cy="276999"/>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spcBef>
                <a:spcPct val="0"/>
              </a:spcBef>
            </a:pPr>
            <a:r>
              <a:rPr lang="en-US" b="1" dirty="0">
                <a:solidFill>
                  <a:srgbClr val="4A7260"/>
                </a:solidFill>
                <a:latin typeface="Futura Bk BT" panose="020B0502020204020303"/>
              </a:rPr>
              <a:t>Cultural Transformation</a:t>
            </a:r>
            <a:endParaRPr lang="en-US" b="1" u="none" dirty="0">
              <a:solidFill>
                <a:srgbClr val="4A7260"/>
              </a:solidFill>
              <a:latin typeface="Futura Bk BT" panose="020B0502020204020303"/>
            </a:endParaRPr>
          </a:p>
        </p:txBody>
      </p:sp>
      <p:sp>
        <p:nvSpPr>
          <p:cNvPr id="34" name="TextBox 14">
            <a:extLst>
              <a:ext uri="{FF2B5EF4-FFF2-40B4-BE49-F238E27FC236}">
                <a16:creationId xmlns:a16="http://schemas.microsoft.com/office/drawing/2014/main" id="{F438A5E0-8079-B2D9-3C58-4ADC72DF763C}"/>
              </a:ext>
            </a:extLst>
          </p:cNvPr>
          <p:cNvSpPr txBox="1"/>
          <p:nvPr/>
        </p:nvSpPr>
        <p:spPr>
          <a:xfrm>
            <a:off x="13904643" y="6469950"/>
            <a:ext cx="3364925" cy="1938992"/>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spcBef>
                <a:spcPct val="0"/>
              </a:spcBef>
            </a:pPr>
            <a:r>
              <a:rPr lang="en-US" dirty="0">
                <a:solidFill>
                  <a:srgbClr val="4A7260"/>
                </a:solidFill>
                <a:latin typeface="Futura Bk BT" panose="020B0502020204020303"/>
              </a:rPr>
              <a:t>Open Science is becoming more and more a daily practice and its principles are leading to a cultural change.
Practice also mandatory in competitive projects (e.g. Horizon Europe)</a:t>
            </a:r>
          </a:p>
        </p:txBody>
      </p:sp>
      <p:sp>
        <p:nvSpPr>
          <p:cNvPr id="35" name="TextBox 15">
            <a:extLst>
              <a:ext uri="{FF2B5EF4-FFF2-40B4-BE49-F238E27FC236}">
                <a16:creationId xmlns:a16="http://schemas.microsoft.com/office/drawing/2014/main" id="{5E01E974-F259-A5B1-8CD8-C49B97535FC4}"/>
              </a:ext>
            </a:extLst>
          </p:cNvPr>
          <p:cNvSpPr txBox="1"/>
          <p:nvPr/>
        </p:nvSpPr>
        <p:spPr>
          <a:xfrm>
            <a:off x="9616085" y="5736525"/>
            <a:ext cx="3364925" cy="276999"/>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a:spcBef>
                <a:spcPct val="0"/>
              </a:spcBef>
            </a:pPr>
            <a:r>
              <a:rPr lang="en-US" b="1" u="none" dirty="0">
                <a:solidFill>
                  <a:srgbClr val="4A7260"/>
                </a:solidFill>
                <a:latin typeface="Futura Bk BT" panose="020B0502020204020303"/>
              </a:rPr>
              <a:t>Vienna Principles</a:t>
            </a:r>
          </a:p>
        </p:txBody>
      </p:sp>
      <p:sp>
        <p:nvSpPr>
          <p:cNvPr id="36" name="TextBox 16">
            <a:extLst>
              <a:ext uri="{FF2B5EF4-FFF2-40B4-BE49-F238E27FC236}">
                <a16:creationId xmlns:a16="http://schemas.microsoft.com/office/drawing/2014/main" id="{5E724D95-119A-6C10-0B30-862877F8AF3A}"/>
              </a:ext>
            </a:extLst>
          </p:cNvPr>
          <p:cNvSpPr txBox="1"/>
          <p:nvPr/>
        </p:nvSpPr>
        <p:spPr>
          <a:xfrm>
            <a:off x="9616085" y="6469950"/>
            <a:ext cx="3364925" cy="553998"/>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spcBef>
                <a:spcPct val="0"/>
              </a:spcBef>
            </a:pPr>
            <a:r>
              <a:rPr lang="en-US" dirty="0">
                <a:solidFill>
                  <a:srgbClr val="4A7260"/>
                </a:solidFill>
                <a:latin typeface="Futura Bk BT" panose="020B0502020204020303"/>
              </a:rPr>
              <a:t>We move on to a broader concept of Open Science</a:t>
            </a:r>
          </a:p>
        </p:txBody>
      </p:sp>
      <p:sp>
        <p:nvSpPr>
          <p:cNvPr id="37" name="TextBox 9">
            <a:extLst>
              <a:ext uri="{FF2B5EF4-FFF2-40B4-BE49-F238E27FC236}">
                <a16:creationId xmlns:a16="http://schemas.microsoft.com/office/drawing/2014/main" id="{85E57ADA-D129-C187-24AF-21458C465EF4}"/>
              </a:ext>
            </a:extLst>
          </p:cNvPr>
          <p:cNvSpPr txBox="1"/>
          <p:nvPr/>
        </p:nvSpPr>
        <p:spPr>
          <a:xfrm>
            <a:off x="1038967" y="2492562"/>
            <a:ext cx="3364925" cy="430887"/>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a:spcBef>
                <a:spcPct val="0"/>
              </a:spcBef>
            </a:pPr>
            <a:r>
              <a:rPr lang="en-US" sz="2800" b="1" u="none" dirty="0">
                <a:solidFill>
                  <a:srgbClr val="4A7260"/>
                </a:solidFill>
                <a:latin typeface="Futura Bk BT" panose="020B0502020204020303"/>
              </a:rPr>
              <a:t>2002</a:t>
            </a:r>
          </a:p>
        </p:txBody>
      </p:sp>
      <p:sp>
        <p:nvSpPr>
          <p:cNvPr id="38" name="TextBox 9">
            <a:extLst>
              <a:ext uri="{FF2B5EF4-FFF2-40B4-BE49-F238E27FC236}">
                <a16:creationId xmlns:a16="http://schemas.microsoft.com/office/drawing/2014/main" id="{D79DE57F-6A2F-025A-8531-1A26315174B9}"/>
              </a:ext>
            </a:extLst>
          </p:cNvPr>
          <p:cNvSpPr txBox="1"/>
          <p:nvPr/>
        </p:nvSpPr>
        <p:spPr>
          <a:xfrm>
            <a:off x="5327526" y="2530193"/>
            <a:ext cx="3364925" cy="430887"/>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a:spcBef>
                <a:spcPct val="0"/>
              </a:spcBef>
            </a:pPr>
            <a:r>
              <a:rPr lang="en-US" sz="2800" b="1" u="none" dirty="0">
                <a:solidFill>
                  <a:srgbClr val="4A7260"/>
                </a:solidFill>
                <a:latin typeface="Futura Bk BT" panose="020B0502020204020303"/>
              </a:rPr>
              <a:t>2003</a:t>
            </a:r>
          </a:p>
        </p:txBody>
      </p:sp>
      <p:sp>
        <p:nvSpPr>
          <p:cNvPr id="39" name="TextBox 9">
            <a:extLst>
              <a:ext uri="{FF2B5EF4-FFF2-40B4-BE49-F238E27FC236}">
                <a16:creationId xmlns:a16="http://schemas.microsoft.com/office/drawing/2014/main" id="{A7E0ED2F-A475-6D07-C90C-1CF2429FD9D1}"/>
              </a:ext>
            </a:extLst>
          </p:cNvPr>
          <p:cNvSpPr txBox="1"/>
          <p:nvPr/>
        </p:nvSpPr>
        <p:spPr>
          <a:xfrm>
            <a:off x="9620879" y="2488516"/>
            <a:ext cx="3364925" cy="430887"/>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a:spcBef>
                <a:spcPct val="0"/>
              </a:spcBef>
            </a:pPr>
            <a:r>
              <a:rPr lang="en-US" sz="2800" b="1" u="none" dirty="0">
                <a:solidFill>
                  <a:srgbClr val="4A7260"/>
                </a:solidFill>
                <a:latin typeface="Futura Bk BT" panose="020B0502020204020303"/>
              </a:rPr>
              <a:t>2016</a:t>
            </a:r>
          </a:p>
        </p:txBody>
      </p:sp>
      <p:sp>
        <p:nvSpPr>
          <p:cNvPr id="40" name="TextBox 15">
            <a:extLst>
              <a:ext uri="{FF2B5EF4-FFF2-40B4-BE49-F238E27FC236}">
                <a16:creationId xmlns:a16="http://schemas.microsoft.com/office/drawing/2014/main" id="{C21CD545-DDD2-87BD-CA40-0E343D54C888}"/>
              </a:ext>
            </a:extLst>
          </p:cNvPr>
          <p:cNvSpPr txBox="1"/>
          <p:nvPr/>
        </p:nvSpPr>
        <p:spPr>
          <a:xfrm>
            <a:off x="9593672" y="7403049"/>
            <a:ext cx="3364925" cy="276999"/>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a:spcBef>
                <a:spcPct val="0"/>
              </a:spcBef>
            </a:pPr>
            <a:r>
              <a:rPr lang="en-US" b="1" u="none" dirty="0">
                <a:solidFill>
                  <a:srgbClr val="4A7260"/>
                </a:solidFill>
                <a:latin typeface="Futura Bk BT" panose="020B0502020204020303"/>
              </a:rPr>
              <a:t>FAIR Principles</a:t>
            </a:r>
          </a:p>
        </p:txBody>
      </p:sp>
      <p:sp>
        <p:nvSpPr>
          <p:cNvPr id="41" name="TextBox 16">
            <a:extLst>
              <a:ext uri="{FF2B5EF4-FFF2-40B4-BE49-F238E27FC236}">
                <a16:creationId xmlns:a16="http://schemas.microsoft.com/office/drawing/2014/main" id="{67F7F52D-D33B-065C-3BE1-5AA79020264D}"/>
              </a:ext>
            </a:extLst>
          </p:cNvPr>
          <p:cNvSpPr txBox="1"/>
          <p:nvPr/>
        </p:nvSpPr>
        <p:spPr>
          <a:xfrm>
            <a:off x="9616084" y="7963475"/>
            <a:ext cx="3364925" cy="553998"/>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spcBef>
                <a:spcPct val="0"/>
              </a:spcBef>
            </a:pPr>
            <a:r>
              <a:rPr lang="en-US" dirty="0">
                <a:solidFill>
                  <a:srgbClr val="4A7260"/>
                </a:solidFill>
                <a:latin typeface="Futura Bk BT" panose="020B0502020204020303"/>
              </a:rPr>
              <a:t>The article containing the FAIR principles is published</a:t>
            </a:r>
          </a:p>
        </p:txBody>
      </p:sp>
      <p:sp>
        <p:nvSpPr>
          <p:cNvPr id="43" name="TextBox 9">
            <a:extLst>
              <a:ext uri="{FF2B5EF4-FFF2-40B4-BE49-F238E27FC236}">
                <a16:creationId xmlns:a16="http://schemas.microsoft.com/office/drawing/2014/main" id="{7FCE413B-6CF2-76EA-B6D5-1D129E928E0C}"/>
              </a:ext>
            </a:extLst>
          </p:cNvPr>
          <p:cNvSpPr txBox="1"/>
          <p:nvPr/>
        </p:nvSpPr>
        <p:spPr>
          <a:xfrm>
            <a:off x="13904643" y="2495123"/>
            <a:ext cx="3364925" cy="430887"/>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spcBef>
                <a:spcPct val="0"/>
              </a:spcBef>
            </a:pPr>
            <a:r>
              <a:rPr lang="en-US" sz="2800" b="1" dirty="0">
                <a:solidFill>
                  <a:srgbClr val="4A7260"/>
                </a:solidFill>
                <a:latin typeface="Futura Bk BT" panose="020B0502020204020303"/>
              </a:rPr>
              <a:t>Today</a:t>
            </a:r>
            <a:endParaRPr lang="en-US" sz="2800" b="1" u="none" dirty="0">
              <a:solidFill>
                <a:srgbClr val="4A7260"/>
              </a:solidFill>
              <a:latin typeface="Futura Bk BT" panose="020B0502020204020303"/>
            </a:endParaRPr>
          </a:p>
        </p:txBody>
      </p:sp>
      <p:grpSp>
        <p:nvGrpSpPr>
          <p:cNvPr id="48" name="Group 8">
            <a:extLst>
              <a:ext uri="{FF2B5EF4-FFF2-40B4-BE49-F238E27FC236}">
                <a16:creationId xmlns:a16="http://schemas.microsoft.com/office/drawing/2014/main" id="{2E47DC84-3B0A-94B4-E2C7-3236221F6D65}"/>
              </a:ext>
            </a:extLst>
          </p:cNvPr>
          <p:cNvGrpSpPr>
            <a:grpSpLocks noChangeAspect="1"/>
          </p:cNvGrpSpPr>
          <p:nvPr/>
        </p:nvGrpSpPr>
        <p:grpSpPr>
          <a:xfrm rot="16200000">
            <a:off x="9105742" y="3099248"/>
            <a:ext cx="253418" cy="1080000"/>
            <a:chOff x="0" y="1053534"/>
            <a:chExt cx="645997" cy="2753065"/>
          </a:xfrm>
        </p:grpSpPr>
        <p:sp>
          <p:nvSpPr>
            <p:cNvPr id="50" name="Freeform 10">
              <a:extLst>
                <a:ext uri="{FF2B5EF4-FFF2-40B4-BE49-F238E27FC236}">
                  <a16:creationId xmlns:a16="http://schemas.microsoft.com/office/drawing/2014/main" id="{5087B330-2D00-0955-D5B6-50455CC74081}"/>
                </a:ext>
              </a:extLst>
            </p:cNvPr>
            <p:cNvSpPr/>
            <p:nvPr/>
          </p:nvSpPr>
          <p:spPr>
            <a:xfrm>
              <a:off x="0" y="2107068"/>
              <a:ext cx="645997" cy="645997"/>
            </a:xfrm>
            <a:custGeom>
              <a:avLst/>
              <a:gdLst/>
              <a:ahLst/>
              <a:cxnLst/>
              <a:rect l="l" t="t" r="r" b="b"/>
              <a:pathLst>
                <a:path w="645997" h="645997">
                  <a:moveTo>
                    <a:pt x="0" y="0"/>
                  </a:moveTo>
                  <a:lnTo>
                    <a:pt x="645997" y="0"/>
                  </a:lnTo>
                  <a:lnTo>
                    <a:pt x="645997" y="645997"/>
                  </a:lnTo>
                  <a:lnTo>
                    <a:pt x="0" y="645997"/>
                  </a:lnTo>
                  <a:lnTo>
                    <a:pt x="0" y="0"/>
                  </a:lnTo>
                  <a:close/>
                </a:path>
              </a:pathLst>
            </a:custGeom>
            <a:blipFill>
              <a:blip r:embed="rId6">
                <a:duotone>
                  <a:prstClr val="black"/>
                  <a:schemeClr val="accent2">
                    <a:tint val="45000"/>
                    <a:satMod val="400000"/>
                  </a:schemeClr>
                </a:duotone>
                <a:extLst>
                  <a:ext uri="{96DAC541-7B7A-43D3-8B79-37D633B846F1}">
                    <asvg:svgBlip xmlns:asvg="http://schemas.microsoft.com/office/drawing/2016/SVG/main" r:embed="rId7"/>
                  </a:ext>
                </a:extLst>
              </a:blip>
              <a:stretch>
                <a:fillRect/>
              </a:stretch>
            </a:blipFill>
          </p:spPr>
          <p:txBody>
            <a:bodyPr/>
            <a:lstStyle/>
            <a:p>
              <a:endParaRPr lang="it-IT"/>
            </a:p>
          </p:txBody>
        </p:sp>
        <p:sp>
          <p:nvSpPr>
            <p:cNvPr id="51" name="Freeform 11">
              <a:extLst>
                <a:ext uri="{FF2B5EF4-FFF2-40B4-BE49-F238E27FC236}">
                  <a16:creationId xmlns:a16="http://schemas.microsoft.com/office/drawing/2014/main" id="{5800D5DD-1B68-589C-6978-D89540672F93}"/>
                </a:ext>
              </a:extLst>
            </p:cNvPr>
            <p:cNvSpPr/>
            <p:nvPr/>
          </p:nvSpPr>
          <p:spPr>
            <a:xfrm>
              <a:off x="0" y="1053534"/>
              <a:ext cx="645997" cy="645997"/>
            </a:xfrm>
            <a:custGeom>
              <a:avLst/>
              <a:gdLst/>
              <a:ahLst/>
              <a:cxnLst/>
              <a:rect l="l" t="t" r="r" b="b"/>
              <a:pathLst>
                <a:path w="645997" h="645997">
                  <a:moveTo>
                    <a:pt x="0" y="0"/>
                  </a:moveTo>
                  <a:lnTo>
                    <a:pt x="645997" y="0"/>
                  </a:lnTo>
                  <a:lnTo>
                    <a:pt x="645997" y="645997"/>
                  </a:lnTo>
                  <a:lnTo>
                    <a:pt x="0" y="645997"/>
                  </a:lnTo>
                  <a:lnTo>
                    <a:pt x="0" y="0"/>
                  </a:lnTo>
                  <a:close/>
                </a:path>
              </a:pathLst>
            </a:custGeom>
            <a:blipFill>
              <a:blip r:embed="rId6">
                <a:duotone>
                  <a:prstClr val="black"/>
                  <a:schemeClr val="accent2">
                    <a:tint val="45000"/>
                    <a:satMod val="400000"/>
                  </a:schemeClr>
                </a:duotone>
                <a:extLst>
                  <a:ext uri="{96DAC541-7B7A-43D3-8B79-37D633B846F1}">
                    <asvg:svgBlip xmlns:asvg="http://schemas.microsoft.com/office/drawing/2016/SVG/main" r:embed="rId8"/>
                  </a:ext>
                </a:extLst>
              </a:blip>
              <a:stretch>
                <a:fillRect/>
              </a:stretch>
            </a:blipFill>
          </p:spPr>
          <p:txBody>
            <a:bodyPr/>
            <a:lstStyle/>
            <a:p>
              <a:endParaRPr lang="it-IT"/>
            </a:p>
          </p:txBody>
        </p:sp>
        <p:sp>
          <p:nvSpPr>
            <p:cNvPr id="52" name="Freeform 12">
              <a:extLst>
                <a:ext uri="{FF2B5EF4-FFF2-40B4-BE49-F238E27FC236}">
                  <a16:creationId xmlns:a16="http://schemas.microsoft.com/office/drawing/2014/main" id="{38D04E44-0A36-3644-2BAF-D9EAFCA592E4}"/>
                </a:ext>
              </a:extLst>
            </p:cNvPr>
            <p:cNvSpPr/>
            <p:nvPr/>
          </p:nvSpPr>
          <p:spPr>
            <a:xfrm>
              <a:off x="0" y="3160602"/>
              <a:ext cx="645997" cy="645997"/>
            </a:xfrm>
            <a:custGeom>
              <a:avLst/>
              <a:gdLst/>
              <a:ahLst/>
              <a:cxnLst/>
              <a:rect l="l" t="t" r="r" b="b"/>
              <a:pathLst>
                <a:path w="645997" h="645997">
                  <a:moveTo>
                    <a:pt x="0" y="0"/>
                  </a:moveTo>
                  <a:lnTo>
                    <a:pt x="645997" y="0"/>
                  </a:lnTo>
                  <a:lnTo>
                    <a:pt x="645997" y="645997"/>
                  </a:lnTo>
                  <a:lnTo>
                    <a:pt x="0" y="645997"/>
                  </a:lnTo>
                  <a:lnTo>
                    <a:pt x="0" y="0"/>
                  </a:lnTo>
                  <a:close/>
                </a:path>
              </a:pathLst>
            </a:custGeom>
            <a:blipFill>
              <a:blip r:embed="rId6">
                <a:duotone>
                  <a:prstClr val="black"/>
                  <a:schemeClr val="accent2">
                    <a:tint val="45000"/>
                    <a:satMod val="400000"/>
                  </a:schemeClr>
                </a:duotone>
                <a:extLst>
                  <a:ext uri="{96DAC541-7B7A-43D3-8B79-37D633B846F1}">
                    <asvg:svgBlip xmlns:asvg="http://schemas.microsoft.com/office/drawing/2016/SVG/main" r:embed="rId8"/>
                  </a:ext>
                </a:extLst>
              </a:blip>
              <a:stretch>
                <a:fillRect/>
              </a:stretch>
            </a:blipFill>
          </p:spPr>
          <p:txBody>
            <a:bodyPr/>
            <a:lstStyle/>
            <a:p>
              <a:endParaRPr lang="it-IT"/>
            </a:p>
          </p:txBody>
        </p:sp>
      </p:grpSp>
    </p:spTree>
    <p:extLst>
      <p:ext uri="{BB962C8B-B14F-4D97-AF65-F5344CB8AC3E}">
        <p14:creationId xmlns:p14="http://schemas.microsoft.com/office/powerpoint/2010/main" val="2846591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Open Science – Competitive Projects</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720000"/>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3" name="AutoShape 4" descr="Creative Commons licence spectrum, showing CC licences from most to least open">
            <a:extLst>
              <a:ext uri="{FF2B5EF4-FFF2-40B4-BE49-F238E27FC236}">
                <a16:creationId xmlns:a16="http://schemas.microsoft.com/office/drawing/2014/main" id="{671599B7-886B-F7AB-F07D-6FCFD3791CC7}"/>
              </a:ext>
            </a:extLst>
          </p:cNvPr>
          <p:cNvSpPr>
            <a:spLocks noChangeAspect="1" noChangeArrowheads="1"/>
          </p:cNvSpPr>
          <p:nvPr/>
        </p:nvSpPr>
        <p:spPr bwMode="auto">
          <a:xfrm>
            <a:off x="9144000" y="-295504"/>
            <a:ext cx="5743804" cy="574380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Segnaposto testo 2">
            <a:extLst>
              <a:ext uri="{FF2B5EF4-FFF2-40B4-BE49-F238E27FC236}">
                <a16:creationId xmlns:a16="http://schemas.microsoft.com/office/drawing/2014/main" id="{D9FF1932-26FE-5B57-5FBF-5379189D7399}"/>
              </a:ext>
            </a:extLst>
          </p:cNvPr>
          <p:cNvSpPr txBox="1">
            <a:spLocks/>
          </p:cNvSpPr>
          <p:nvPr/>
        </p:nvSpPr>
        <p:spPr>
          <a:xfrm>
            <a:off x="8566002" y="1795543"/>
            <a:ext cx="7162800" cy="338249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rgbClr val="4A7260"/>
                </a:solidFill>
                <a:latin typeface="Futura Bk BT" panose="020B0502020204020303"/>
              </a:rPr>
              <a:t>Open Science in Horizon Europe obligations on data and data metadata</a:t>
            </a:r>
            <a:r>
              <a:rPr lang="it-IT" sz="2000" b="1" dirty="0">
                <a:solidFill>
                  <a:srgbClr val="4A7260"/>
                </a:solidFill>
                <a:latin typeface="Futura Bk BT" panose="020B0502020204020303"/>
              </a:rPr>
              <a:t>:</a:t>
            </a:r>
          </a:p>
          <a:p>
            <a:endParaRPr lang="it-IT" sz="2000" dirty="0">
              <a:solidFill>
                <a:schemeClr val="tx1"/>
              </a:solidFill>
              <a:latin typeface="Futura Bk BT" panose="020B0502020204020303"/>
            </a:endParaRPr>
          </a:p>
          <a:p>
            <a:pPr marL="285750" indent="-285750">
              <a:buFont typeface="Arial" panose="020B0604020202020204" pitchFamily="34" charset="0"/>
              <a:buChar char="•"/>
            </a:pPr>
            <a:r>
              <a:rPr lang="it-IT" sz="2000" b="1" dirty="0">
                <a:solidFill>
                  <a:srgbClr val="4B6D8F"/>
                </a:solidFill>
                <a:latin typeface="Futura Bk BT" panose="020B0502020204020303"/>
              </a:rPr>
              <a:t>Data:</a:t>
            </a:r>
          </a:p>
          <a:p>
            <a:endParaRPr lang="it-IT" sz="2000" b="1" dirty="0">
              <a:solidFill>
                <a:schemeClr val="tx1"/>
              </a:solidFill>
              <a:latin typeface="Futura Bk BT" panose="020B0502020204020303"/>
            </a:endParaRPr>
          </a:p>
          <a:p>
            <a:pPr marL="1200150" lvl="1" indent="-457200">
              <a:buFont typeface="Courier New" panose="02070309020205020404" pitchFamily="49" charset="0"/>
              <a:buChar char="o"/>
            </a:pPr>
            <a:r>
              <a:rPr lang="en-US" sz="2000" dirty="0">
                <a:latin typeface="Futura Bk BT" panose="020B0502020204020303"/>
              </a:rPr>
              <a:t>open access as soon as possible, within deadlines, data </a:t>
            </a:r>
            <a:r>
              <a:rPr lang="en-US" sz="2000" dirty="0" err="1">
                <a:latin typeface="Futura Bk BT" panose="020B0502020204020303"/>
              </a:rPr>
              <a:t>desposited</a:t>
            </a:r>
            <a:r>
              <a:rPr lang="en-US" sz="2000" dirty="0">
                <a:latin typeface="Futura Bk BT" panose="020B0502020204020303"/>
              </a:rPr>
              <a:t> in trusted repositories
CC BY or CC 0
exceptions in case of privacy, ethics, IPR concerns</a:t>
            </a:r>
            <a:endParaRPr lang="it-IT" sz="2000" dirty="0">
              <a:latin typeface="Futura Bk BT" panose="020B0502020204020303"/>
            </a:endParaRPr>
          </a:p>
        </p:txBody>
      </p:sp>
      <p:pic>
        <p:nvPicPr>
          <p:cNvPr id="12" name="Immagine 11">
            <a:extLst>
              <a:ext uri="{FF2B5EF4-FFF2-40B4-BE49-F238E27FC236}">
                <a16:creationId xmlns:a16="http://schemas.microsoft.com/office/drawing/2014/main" id="{5E7D3081-A167-193A-210E-39B19E048E21}"/>
              </a:ext>
            </a:extLst>
          </p:cNvPr>
          <p:cNvPicPr>
            <a:picLocks noChangeAspect="1"/>
          </p:cNvPicPr>
          <p:nvPr/>
        </p:nvPicPr>
        <p:blipFill>
          <a:blip r:embed="rId3"/>
          <a:stretch>
            <a:fillRect/>
          </a:stretch>
        </p:blipFill>
        <p:spPr>
          <a:xfrm>
            <a:off x="726141" y="1795543"/>
            <a:ext cx="6672977" cy="3838091"/>
          </a:xfrm>
          <a:prstGeom prst="rect">
            <a:avLst/>
          </a:prstGeom>
        </p:spPr>
      </p:pic>
      <p:pic>
        <p:nvPicPr>
          <p:cNvPr id="14" name="Segnaposto contenuto 3">
            <a:extLst>
              <a:ext uri="{FF2B5EF4-FFF2-40B4-BE49-F238E27FC236}">
                <a16:creationId xmlns:a16="http://schemas.microsoft.com/office/drawing/2014/main" id="{CBF6C290-E4C9-3227-3562-112D5EF8ED73}"/>
              </a:ext>
            </a:extLst>
          </p:cNvPr>
          <p:cNvPicPr>
            <a:picLocks noChangeAspect="1"/>
          </p:cNvPicPr>
          <p:nvPr/>
        </p:nvPicPr>
        <p:blipFill rotWithShape="1">
          <a:blip r:embed="rId4"/>
          <a:srcRect t="1838"/>
          <a:stretch/>
        </p:blipFill>
        <p:spPr>
          <a:xfrm>
            <a:off x="8566002" y="5030481"/>
            <a:ext cx="8407992" cy="3838090"/>
          </a:xfrm>
          <a:prstGeom prst="rect">
            <a:avLst/>
          </a:prstGeom>
        </p:spPr>
      </p:pic>
      <p:sp>
        <p:nvSpPr>
          <p:cNvPr id="15" name="CasellaDiTesto 14">
            <a:extLst>
              <a:ext uri="{FF2B5EF4-FFF2-40B4-BE49-F238E27FC236}">
                <a16:creationId xmlns:a16="http://schemas.microsoft.com/office/drawing/2014/main" id="{1551A230-8DED-9C70-3B01-1CC13800BE8F}"/>
              </a:ext>
            </a:extLst>
          </p:cNvPr>
          <p:cNvSpPr txBox="1"/>
          <p:nvPr/>
        </p:nvSpPr>
        <p:spPr>
          <a:xfrm>
            <a:off x="8610600" y="8970427"/>
            <a:ext cx="8318796" cy="276999"/>
          </a:xfrm>
          <a:prstGeom prst="rect">
            <a:avLst/>
          </a:prstGeom>
          <a:noFill/>
        </p:spPr>
        <p:txBody>
          <a:bodyPr wrap="square" rtlCol="0">
            <a:spAutoFit/>
          </a:bodyPr>
          <a:lstStyle/>
          <a:p>
            <a:r>
              <a:rPr lang="en-US" sz="1200" dirty="0" err="1">
                <a:effectLst/>
                <a:latin typeface="Futura Bk BT" panose="020B0502020204020303"/>
              </a:rPr>
              <a:t>Tsoukala</a:t>
            </a:r>
            <a:r>
              <a:rPr lang="en-US" sz="1200" dirty="0">
                <a:effectLst/>
                <a:latin typeface="Futura Bk BT" panose="020B0502020204020303"/>
              </a:rPr>
              <a:t>, V., Open Science in Horizon Europe (2021). </a:t>
            </a:r>
            <a:r>
              <a:rPr lang="en-US" sz="1200" dirty="0">
                <a:solidFill>
                  <a:schemeClr val="accent1"/>
                </a:solidFill>
                <a:effectLst/>
                <a:latin typeface="Futura Bk BT" panose="020B0502020204020303"/>
                <a:hlinkClick r:id="rId5">
                  <a:extLst>
                    <a:ext uri="{A12FA001-AC4F-418D-AE19-62706E023703}">
                      <ahyp:hlinkClr xmlns:ahyp="http://schemas.microsoft.com/office/drawing/2018/hyperlinkcolor" val="tx"/>
                    </a:ext>
                  </a:extLst>
                </a:hlinkClick>
              </a:rPr>
              <a:t>https://es.slideshare.net/victsoukala/2021-05-oscytsoukala</a:t>
            </a:r>
            <a:r>
              <a:rPr lang="en-US" sz="1200" dirty="0">
                <a:solidFill>
                  <a:schemeClr val="accent1"/>
                </a:solidFill>
                <a:effectLst/>
                <a:latin typeface="Futura Bk BT" panose="020B0502020204020303"/>
              </a:rPr>
              <a:t>  </a:t>
            </a:r>
          </a:p>
        </p:txBody>
      </p:sp>
      <p:sp>
        <p:nvSpPr>
          <p:cNvPr id="16" name="CasellaDiTesto 15">
            <a:extLst>
              <a:ext uri="{FF2B5EF4-FFF2-40B4-BE49-F238E27FC236}">
                <a16:creationId xmlns:a16="http://schemas.microsoft.com/office/drawing/2014/main" id="{6569C04A-E8A8-5162-1F75-9225CAE3538B}"/>
              </a:ext>
            </a:extLst>
          </p:cNvPr>
          <p:cNvSpPr txBox="1"/>
          <p:nvPr/>
        </p:nvSpPr>
        <p:spPr>
          <a:xfrm>
            <a:off x="699247" y="5901851"/>
            <a:ext cx="7682753" cy="646331"/>
          </a:xfrm>
          <a:prstGeom prst="rect">
            <a:avLst/>
          </a:prstGeom>
          <a:noFill/>
        </p:spPr>
        <p:txBody>
          <a:bodyPr wrap="square">
            <a:spAutoFit/>
          </a:bodyPr>
          <a:lstStyle/>
          <a:p>
            <a:r>
              <a:rPr lang="en-US" sz="1200" b="0" i="0" dirty="0">
                <a:solidFill>
                  <a:srgbClr val="333333"/>
                </a:solidFill>
                <a:effectLst/>
                <a:latin typeface="Futura Bk BT" panose="020B0502020204020303"/>
              </a:rPr>
              <a:t>The Turing Way Community, &amp; </a:t>
            </a:r>
            <a:r>
              <a:rPr lang="en-US" sz="1200" b="0" i="0" dirty="0" err="1">
                <a:solidFill>
                  <a:srgbClr val="333333"/>
                </a:solidFill>
                <a:effectLst/>
                <a:latin typeface="Futura Bk BT" panose="020B0502020204020303"/>
              </a:rPr>
              <a:t>Scriberia</a:t>
            </a:r>
            <a:r>
              <a:rPr lang="en-US" sz="1200" b="0" i="0" dirty="0">
                <a:solidFill>
                  <a:srgbClr val="333333"/>
                </a:solidFill>
                <a:effectLst/>
                <a:latin typeface="Futura Bk BT" panose="020B0502020204020303"/>
              </a:rPr>
              <a:t>. (2023). Illustrations from The Turing Way: Shared under CC-BY 4.0 for reuse. </a:t>
            </a:r>
            <a:r>
              <a:rPr lang="en-US" sz="1200" b="0" i="0" dirty="0" err="1">
                <a:solidFill>
                  <a:srgbClr val="333333"/>
                </a:solidFill>
                <a:effectLst/>
                <a:latin typeface="Futura Bk BT" panose="020B0502020204020303"/>
              </a:rPr>
              <a:t>Zenodo</a:t>
            </a:r>
            <a:r>
              <a:rPr lang="en-US" sz="1200" b="0" i="0" dirty="0">
                <a:solidFill>
                  <a:srgbClr val="333333"/>
                </a:solidFill>
                <a:effectLst/>
                <a:latin typeface="Futura Bk BT" panose="020B0502020204020303"/>
              </a:rPr>
              <a:t>. </a:t>
            </a:r>
            <a:r>
              <a:rPr lang="en-US" sz="1200" b="0" i="0" dirty="0">
                <a:solidFill>
                  <a:schemeClr val="accent1"/>
                </a:solidFill>
                <a:effectLst/>
                <a:latin typeface="Futura Bk BT" panose="020B0502020204020303"/>
                <a:hlinkClick r:id="rId6">
                  <a:extLst>
                    <a:ext uri="{A12FA001-AC4F-418D-AE19-62706E023703}">
                      <ahyp:hlinkClr xmlns:ahyp="http://schemas.microsoft.com/office/drawing/2018/hyperlinkcolor" val="tx"/>
                    </a:ext>
                  </a:extLst>
                </a:hlinkClick>
              </a:rPr>
              <a:t>https://doi.org/10.5281/zenodo.7587336</a:t>
            </a:r>
            <a:endParaRPr lang="en-US" sz="1200" b="0" i="0" dirty="0">
              <a:solidFill>
                <a:schemeClr val="accent1"/>
              </a:solidFill>
              <a:effectLst/>
              <a:latin typeface="Futura Bk BT" panose="020B0502020204020303"/>
            </a:endParaRPr>
          </a:p>
          <a:p>
            <a:endParaRPr lang="en-US" sz="1200" dirty="0">
              <a:effectLst/>
              <a:latin typeface="Futura Bk BT" panose="020B0502020204020303"/>
            </a:endParaRPr>
          </a:p>
        </p:txBody>
      </p:sp>
      <p:sp>
        <p:nvSpPr>
          <p:cNvPr id="18" name="CasellaDiTesto 17">
            <a:extLst>
              <a:ext uri="{FF2B5EF4-FFF2-40B4-BE49-F238E27FC236}">
                <a16:creationId xmlns:a16="http://schemas.microsoft.com/office/drawing/2014/main" id="{5214B5A3-BAFD-D84B-9CCA-7A15513E9600}"/>
              </a:ext>
            </a:extLst>
          </p:cNvPr>
          <p:cNvSpPr txBox="1"/>
          <p:nvPr/>
        </p:nvSpPr>
        <p:spPr>
          <a:xfrm>
            <a:off x="699247" y="6648021"/>
            <a:ext cx="7162800" cy="2554545"/>
          </a:xfrm>
          <a:prstGeom prst="rect">
            <a:avLst/>
          </a:prstGeom>
          <a:noFill/>
        </p:spPr>
        <p:txBody>
          <a:bodyPr wrap="square">
            <a:spAutoFit/>
          </a:bodyPr>
          <a:lstStyle/>
          <a:p>
            <a:pPr marL="285750" indent="-285750">
              <a:buFont typeface="Arial" panose="020B0604020202020204" pitchFamily="34" charset="0"/>
              <a:buChar char="•"/>
            </a:pPr>
            <a:r>
              <a:rPr lang="it-IT" sz="2000" b="1" dirty="0">
                <a:solidFill>
                  <a:srgbClr val="4B6D8F"/>
                </a:solidFill>
                <a:latin typeface="Futura Bk BT" panose="020B0502020204020303"/>
              </a:rPr>
              <a:t>Data Metadata:</a:t>
            </a:r>
          </a:p>
          <a:p>
            <a:endParaRPr lang="it-IT" sz="2000" b="1" dirty="0">
              <a:solidFill>
                <a:schemeClr val="tx1"/>
              </a:solidFill>
              <a:latin typeface="Futura Bk BT" panose="020B0502020204020303"/>
            </a:endParaRPr>
          </a:p>
          <a:p>
            <a:pPr marL="1200150" lvl="1" indent="-457200">
              <a:buFont typeface="Courier New" panose="02070309020205020404" pitchFamily="49" charset="0"/>
              <a:buChar char="o"/>
            </a:pPr>
            <a:r>
              <a:rPr lang="en-US" sz="2000" dirty="0">
                <a:latin typeface="Futura Bk BT" panose="020B0502020204020303"/>
              </a:rPr>
              <a:t>CC 0 Open License
information on: datasets (description, date of filing, authors, place of deposit and embargo); Horizon Europe funding; name, acronym and number of the grant project; license terms; persistent identifiers for the dataset, the authors involved in the action</a:t>
            </a:r>
            <a:endParaRPr lang="it-IT" sz="2000" dirty="0">
              <a:latin typeface="Futura Bk BT" panose="020B0502020204020303"/>
            </a:endParaRPr>
          </a:p>
        </p:txBody>
      </p:sp>
      <p:sp>
        <p:nvSpPr>
          <p:cNvPr id="4" name="CasellaDiTesto 3">
            <a:extLst>
              <a:ext uri="{FF2B5EF4-FFF2-40B4-BE49-F238E27FC236}">
                <a16:creationId xmlns:a16="http://schemas.microsoft.com/office/drawing/2014/main" id="{B41D288A-5869-0587-D720-C07FC4BCBC53}"/>
              </a:ext>
            </a:extLst>
          </p:cNvPr>
          <p:cNvSpPr txBox="1"/>
          <p:nvPr/>
        </p:nvSpPr>
        <p:spPr>
          <a:xfrm>
            <a:off x="10972800" y="286841"/>
            <a:ext cx="7010400" cy="923330"/>
          </a:xfrm>
          <a:prstGeom prst="rect">
            <a:avLst/>
          </a:prstGeom>
          <a:noFill/>
        </p:spPr>
        <p:txBody>
          <a:bodyPr wrap="square">
            <a:spAutoFit/>
          </a:bodyPr>
          <a:lstStyle/>
          <a:p>
            <a:r>
              <a:rPr lang="it-IT" b="0" i="0" dirty="0">
                <a:solidFill>
                  <a:schemeClr val="bg1"/>
                </a:solidFill>
                <a:effectLst/>
                <a:latin typeface="Futura Bk BT" panose="020B0502020204020303" pitchFamily="34" charset="0"/>
              </a:rPr>
              <a:t>Marino, Mario (2023) Supporto alla corretta gestione dei dati all’Università di Bologna</a:t>
            </a:r>
            <a:r>
              <a:rPr lang="en-US" b="0" i="0" dirty="0">
                <a:solidFill>
                  <a:schemeClr val="bg1"/>
                </a:solidFill>
                <a:effectLst/>
                <a:latin typeface="Futura Bk BT" panose="020B0502020204020303" pitchFamily="34" charset="0"/>
              </a:rPr>
              <a:t>.</a:t>
            </a:r>
          </a:p>
          <a:p>
            <a:r>
              <a:rPr lang="en-US" b="0" i="0" dirty="0">
                <a:solidFill>
                  <a:schemeClr val="bg1"/>
                </a:solidFill>
                <a:effectLst/>
                <a:latin typeface="Futura Bk BT" panose="020B0502020204020303" pitchFamily="34" charset="0"/>
              </a:rPr>
              <a:t>DOI: </a:t>
            </a:r>
            <a:r>
              <a:rPr lang="en-US" b="0" i="0" dirty="0">
                <a:solidFill>
                  <a:srgbClr val="00B0F0"/>
                </a:solidFill>
                <a:effectLst/>
                <a:latin typeface="Futura Bk BT" panose="020B0502020204020303" pitchFamily="34" charset="0"/>
                <a:hlinkClick r:id="rId7">
                  <a:extLst>
                    <a:ext uri="{A12FA001-AC4F-418D-AE19-62706E023703}">
                      <ahyp:hlinkClr xmlns:ahyp="http://schemas.microsoft.com/office/drawing/2018/hyperlinkcolor" val="tx"/>
                    </a:ext>
                  </a:extLst>
                </a:hlinkClick>
              </a:rPr>
              <a:t>10.6092/</a:t>
            </a:r>
            <a:r>
              <a:rPr lang="en-US" b="0" i="0" dirty="0" err="1">
                <a:solidFill>
                  <a:srgbClr val="00B0F0"/>
                </a:solidFill>
                <a:effectLst/>
                <a:latin typeface="Futura Bk BT" panose="020B0502020204020303" pitchFamily="34" charset="0"/>
                <a:hlinkClick r:id="rId7">
                  <a:extLst>
                    <a:ext uri="{A12FA001-AC4F-418D-AE19-62706E023703}">
                      <ahyp:hlinkClr xmlns:ahyp="http://schemas.microsoft.com/office/drawing/2018/hyperlinkcolor" val="tx"/>
                    </a:ext>
                  </a:extLst>
                </a:hlinkClick>
              </a:rPr>
              <a:t>unibo</a:t>
            </a:r>
            <a:r>
              <a:rPr lang="en-US" b="0" i="0" dirty="0">
                <a:solidFill>
                  <a:srgbClr val="00B0F0"/>
                </a:solidFill>
                <a:effectLst/>
                <a:latin typeface="Futura Bk BT" panose="020B0502020204020303" pitchFamily="34" charset="0"/>
                <a:hlinkClick r:id="rId7">
                  <a:extLst>
                    <a:ext uri="{A12FA001-AC4F-418D-AE19-62706E023703}">
                      <ahyp:hlinkClr xmlns:ahyp="http://schemas.microsoft.com/office/drawing/2018/hyperlinkcolor" val="tx"/>
                    </a:ext>
                  </a:extLst>
                </a:hlinkClick>
              </a:rPr>
              <a:t>/</a:t>
            </a:r>
            <a:r>
              <a:rPr lang="en-US" b="0" i="0" dirty="0" err="1">
                <a:solidFill>
                  <a:srgbClr val="00B0F0"/>
                </a:solidFill>
                <a:effectLst/>
                <a:latin typeface="Futura Bk BT" panose="020B0502020204020303" pitchFamily="34" charset="0"/>
                <a:hlinkClick r:id="rId7">
                  <a:extLst>
                    <a:ext uri="{A12FA001-AC4F-418D-AE19-62706E023703}">
                      <ahyp:hlinkClr xmlns:ahyp="http://schemas.microsoft.com/office/drawing/2018/hyperlinkcolor" val="tx"/>
                    </a:ext>
                  </a:extLst>
                </a:hlinkClick>
              </a:rPr>
              <a:t>amsacta</a:t>
            </a:r>
            <a:r>
              <a:rPr lang="en-US" b="0" i="0" dirty="0">
                <a:solidFill>
                  <a:srgbClr val="00B0F0"/>
                </a:solidFill>
                <a:effectLst/>
                <a:latin typeface="Futura Bk BT" panose="020B0502020204020303" pitchFamily="34" charset="0"/>
                <a:hlinkClick r:id="rId7">
                  <a:extLst>
                    <a:ext uri="{A12FA001-AC4F-418D-AE19-62706E023703}">
                      <ahyp:hlinkClr xmlns:ahyp="http://schemas.microsoft.com/office/drawing/2018/hyperlinkcolor" val="tx"/>
                    </a:ext>
                  </a:extLst>
                </a:hlinkClick>
              </a:rPr>
              <a:t>/7249</a:t>
            </a:r>
            <a:endParaRPr lang="it-IT" dirty="0">
              <a:solidFill>
                <a:srgbClr val="00B0F0"/>
              </a:solidFill>
              <a:latin typeface="Futura Bk BT" panose="020B0502020204020303" pitchFamily="34" charset="0"/>
            </a:endParaRPr>
          </a:p>
        </p:txBody>
      </p:sp>
    </p:spTree>
    <p:extLst>
      <p:ext uri="{BB962C8B-B14F-4D97-AF65-F5344CB8AC3E}">
        <p14:creationId xmlns:p14="http://schemas.microsoft.com/office/powerpoint/2010/main" val="413848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6">
            <a:extLst>
              <a:ext uri="{FF2B5EF4-FFF2-40B4-BE49-F238E27FC236}">
                <a16:creationId xmlns:a16="http://schemas.microsoft.com/office/drawing/2014/main" id="{BD71C3DF-9BA5-48D3-A899-AEB53A16728D}"/>
              </a:ext>
            </a:extLst>
          </p:cNvPr>
          <p:cNvSpPr txBox="1"/>
          <p:nvPr/>
        </p:nvSpPr>
        <p:spPr>
          <a:xfrm>
            <a:off x="1295400" y="3379069"/>
            <a:ext cx="16126745" cy="5226624"/>
          </a:xfrm>
          <a:prstGeom prst="rect">
            <a:avLst/>
          </a:prstGeom>
        </p:spPr>
        <p:txBody>
          <a:bodyPr wrap="square" lIns="0" tIns="0" rIns="0" bIns="0" rtlCol="0" anchor="t">
            <a:spAutoFit/>
          </a:bodyPr>
          <a:lstStyle/>
          <a:p>
            <a:pPr algn="just">
              <a:lnSpc>
                <a:spcPts val="5880"/>
              </a:lnSpc>
            </a:pPr>
            <a:r>
              <a:rPr lang="en-US" sz="4200" b="1" dirty="0">
                <a:solidFill>
                  <a:srgbClr val="000000"/>
                </a:solidFill>
                <a:latin typeface="Futura Bk Lt"/>
              </a:rPr>
              <a:t>Research Data Management </a:t>
            </a:r>
            <a:r>
              <a:rPr lang="en-US" sz="4200" dirty="0">
                <a:solidFill>
                  <a:srgbClr val="000000"/>
                </a:solidFill>
                <a:latin typeface="Futura Bk Lt"/>
              </a:rPr>
              <a:t>(</a:t>
            </a:r>
            <a:r>
              <a:rPr lang="en-US" sz="4200" b="1" dirty="0">
                <a:solidFill>
                  <a:srgbClr val="000000"/>
                </a:solidFill>
                <a:latin typeface="Futura Bk Lt"/>
              </a:rPr>
              <a:t>RDM</a:t>
            </a:r>
            <a:r>
              <a:rPr lang="en-US" sz="4200" dirty="0">
                <a:solidFill>
                  <a:srgbClr val="000000"/>
                </a:solidFill>
                <a:latin typeface="Futura Bk Lt"/>
              </a:rPr>
              <a:t>) is the careful management of research data throughout its lifecycle</a:t>
            </a:r>
          </a:p>
          <a:p>
            <a:pPr algn="just">
              <a:lnSpc>
                <a:spcPts val="5880"/>
              </a:lnSpc>
            </a:pPr>
            <a:endParaRPr lang="en-US" sz="4200" b="1" dirty="0">
              <a:solidFill>
                <a:srgbClr val="000000"/>
              </a:solidFill>
              <a:latin typeface="Futura Bk Lt"/>
            </a:endParaRPr>
          </a:p>
          <a:p>
            <a:pPr algn="just">
              <a:lnSpc>
                <a:spcPts val="5880"/>
              </a:lnSpc>
            </a:pPr>
            <a:r>
              <a:rPr lang="en-US" sz="4200" b="1" dirty="0">
                <a:solidFill>
                  <a:srgbClr val="000000"/>
                </a:solidFill>
                <a:latin typeface="Futura Bk Lt"/>
              </a:rPr>
              <a:t>Objectives:</a:t>
            </a:r>
          </a:p>
          <a:p>
            <a:pPr marL="571500" indent="-571500" algn="just">
              <a:lnSpc>
                <a:spcPts val="5880"/>
              </a:lnSpc>
              <a:buFont typeface="Arial" panose="020B0604020202020204" pitchFamily="34" charset="0"/>
              <a:buChar char="•"/>
            </a:pPr>
            <a:r>
              <a:rPr lang="en-US" sz="4200" dirty="0">
                <a:solidFill>
                  <a:srgbClr val="000000"/>
                </a:solidFill>
                <a:latin typeface="Futura Bk Lt"/>
              </a:rPr>
              <a:t>making search more </a:t>
            </a:r>
            <a:r>
              <a:rPr lang="en-US" sz="4200" b="1" dirty="0">
                <a:solidFill>
                  <a:srgbClr val="000000"/>
                </a:solidFill>
                <a:latin typeface="Futura Bk Lt"/>
              </a:rPr>
              <a:t>efficient</a:t>
            </a:r>
            <a:r>
              <a:rPr lang="en-US" sz="4200" dirty="0">
                <a:solidFill>
                  <a:srgbClr val="000000"/>
                </a:solidFill>
                <a:latin typeface="Futura Bk Lt"/>
              </a:rPr>
              <a:t>
increasing </a:t>
            </a:r>
            <a:r>
              <a:rPr lang="en-US" sz="4200" b="1" dirty="0">
                <a:solidFill>
                  <a:srgbClr val="000000"/>
                </a:solidFill>
                <a:latin typeface="Futura Bk Lt"/>
              </a:rPr>
              <a:t>cooperation</a:t>
            </a:r>
            <a:r>
              <a:rPr lang="en-US" sz="4200" dirty="0">
                <a:solidFill>
                  <a:srgbClr val="000000"/>
                </a:solidFill>
                <a:latin typeface="Futura Bk Lt"/>
              </a:rPr>
              <a:t>
Increase the </a:t>
            </a:r>
            <a:r>
              <a:rPr lang="en-US" sz="4200" b="1" dirty="0">
                <a:solidFill>
                  <a:srgbClr val="000000"/>
                </a:solidFill>
                <a:latin typeface="Futura Bk Lt"/>
              </a:rPr>
              <a:t>verifiability</a:t>
            </a:r>
            <a:r>
              <a:rPr lang="en-US" sz="4200" dirty="0">
                <a:solidFill>
                  <a:srgbClr val="000000"/>
                </a:solidFill>
                <a:latin typeface="Futura Bk Lt"/>
              </a:rPr>
              <a:t> and </a:t>
            </a:r>
            <a:r>
              <a:rPr lang="en-US" sz="4200" b="1" dirty="0">
                <a:solidFill>
                  <a:srgbClr val="000000"/>
                </a:solidFill>
                <a:latin typeface="Futura Bk Lt"/>
              </a:rPr>
              <a:t>quality</a:t>
            </a:r>
            <a:r>
              <a:rPr lang="en-US" sz="4200" dirty="0">
                <a:solidFill>
                  <a:srgbClr val="000000"/>
                </a:solidFill>
                <a:latin typeface="Futura Bk Lt"/>
              </a:rPr>
              <a:t> of research</a:t>
            </a:r>
          </a:p>
        </p:txBody>
      </p:sp>
      <p:sp>
        <p:nvSpPr>
          <p:cNvPr id="7" name="Freeform 3">
            <a:extLst>
              <a:ext uri="{FF2B5EF4-FFF2-40B4-BE49-F238E27FC236}">
                <a16:creationId xmlns:a16="http://schemas.microsoft.com/office/drawing/2014/main" id="{67586826-C7D4-4A5F-9ED4-4ABC86F1F529}"/>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8" name="TextBox 8">
            <a:extLst>
              <a:ext uri="{FF2B5EF4-FFF2-40B4-BE49-F238E27FC236}">
                <a16:creationId xmlns:a16="http://schemas.microsoft.com/office/drawing/2014/main" id="{65A20EE4-49B7-4CF8-A0BB-6007CD0F3315}"/>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RDM –Research Data Management</a:t>
            </a:r>
          </a:p>
        </p:txBody>
      </p:sp>
      <p:sp>
        <p:nvSpPr>
          <p:cNvPr id="9" name="Freeform 3">
            <a:extLst>
              <a:ext uri="{FF2B5EF4-FFF2-40B4-BE49-F238E27FC236}">
                <a16:creationId xmlns:a16="http://schemas.microsoft.com/office/drawing/2014/main" id="{05F3537F-C16D-491D-847D-6A38650C22AB}"/>
              </a:ext>
            </a:extLst>
          </p:cNvPr>
          <p:cNvSpPr/>
          <p:nvPr/>
        </p:nvSpPr>
        <p:spPr>
          <a:xfrm>
            <a:off x="0" y="9714056"/>
            <a:ext cx="18288000" cy="572944"/>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Open Science – Advantages</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720000"/>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3" name="AutoShape 4" descr="Creative Commons licence spectrum, showing CC licences from most to least open">
            <a:extLst>
              <a:ext uri="{FF2B5EF4-FFF2-40B4-BE49-F238E27FC236}">
                <a16:creationId xmlns:a16="http://schemas.microsoft.com/office/drawing/2014/main" id="{671599B7-886B-F7AB-F07D-6FCFD3791CC7}"/>
              </a:ext>
            </a:extLst>
          </p:cNvPr>
          <p:cNvSpPr>
            <a:spLocks noChangeAspect="1" noChangeArrowheads="1"/>
          </p:cNvSpPr>
          <p:nvPr/>
        </p:nvSpPr>
        <p:spPr bwMode="auto">
          <a:xfrm>
            <a:off x="9144000" y="-295504"/>
            <a:ext cx="5743804" cy="574380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 name="Freeform 3">
            <a:extLst>
              <a:ext uri="{FF2B5EF4-FFF2-40B4-BE49-F238E27FC236}">
                <a16:creationId xmlns:a16="http://schemas.microsoft.com/office/drawing/2014/main" id="{8CF01422-CC4F-EE53-0B74-0C5D246532E2}"/>
              </a:ext>
            </a:extLst>
          </p:cNvPr>
          <p:cNvSpPr/>
          <p:nvPr/>
        </p:nvSpPr>
        <p:spPr>
          <a:xfrm>
            <a:off x="337457" y="1922842"/>
            <a:ext cx="3992339" cy="7218268"/>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4" name="TextBox 8">
            <a:extLst>
              <a:ext uri="{FF2B5EF4-FFF2-40B4-BE49-F238E27FC236}">
                <a16:creationId xmlns:a16="http://schemas.microsoft.com/office/drawing/2014/main" id="{7208B388-DDED-084F-F8A8-486F649FEE4F}"/>
              </a:ext>
            </a:extLst>
          </p:cNvPr>
          <p:cNvSpPr txBox="1"/>
          <p:nvPr/>
        </p:nvSpPr>
        <p:spPr>
          <a:xfrm>
            <a:off x="519838" y="2070750"/>
            <a:ext cx="3653158" cy="6647974"/>
          </a:xfrm>
          <a:prstGeom prst="rect">
            <a:avLst/>
          </a:prstGeom>
        </p:spPr>
        <p:txBody>
          <a:bodyPr wrap="square" lIns="0" tIns="0" rIns="0" bIns="0" rtlCol="0" anchor="t">
            <a:spAutoFit/>
          </a:bodyPr>
          <a:lstStyle/>
          <a:p>
            <a:pPr marL="457200" indent="-457200">
              <a:buFont typeface="+mj-lt"/>
              <a:buAutoNum type="arabicPeriod"/>
            </a:pPr>
            <a:r>
              <a:rPr lang="it-IT" sz="2400" b="1" dirty="0">
                <a:solidFill>
                  <a:srgbClr val="FFD85B"/>
                </a:solidFill>
                <a:latin typeface="Futura Bk BT" panose="020B0502020204020303"/>
              </a:rPr>
              <a:t>Universal Access:</a:t>
            </a:r>
          </a:p>
          <a:p>
            <a:endParaRPr lang="it-IT" sz="2400" dirty="0">
              <a:solidFill>
                <a:srgbClr val="FFFFFF"/>
              </a:solidFill>
              <a:latin typeface="Futura Bk BT" panose="020B0502020204020303"/>
            </a:endParaRPr>
          </a:p>
          <a:p>
            <a:endParaRPr lang="it-IT" sz="2400" dirty="0">
              <a:solidFill>
                <a:srgbClr val="FFFFFF"/>
              </a:solidFill>
              <a:latin typeface="Futura Bk BT" panose="020B0502020204020303"/>
            </a:endParaRPr>
          </a:p>
          <a:p>
            <a:pPr marL="342900" indent="-342900">
              <a:buFont typeface="Arial" panose="020B0604020202020204" pitchFamily="34" charset="0"/>
              <a:buChar char="•"/>
            </a:pPr>
            <a:r>
              <a:rPr lang="it-IT" sz="2400" b="1" dirty="0" err="1">
                <a:solidFill>
                  <a:schemeClr val="accent2">
                    <a:lumMod val="60000"/>
                    <a:lumOff val="40000"/>
                  </a:schemeClr>
                </a:solidFill>
                <a:latin typeface="Futura Bk BT" panose="020B0502020204020303"/>
              </a:rPr>
              <a:t>Economic</a:t>
            </a:r>
            <a:r>
              <a:rPr lang="it-IT" sz="2400" b="1" dirty="0">
                <a:solidFill>
                  <a:schemeClr val="accent2">
                    <a:lumMod val="60000"/>
                    <a:lumOff val="40000"/>
                  </a:schemeClr>
                </a:solidFill>
                <a:latin typeface="Futura Bk BT" panose="020B0502020204020303"/>
              </a:rPr>
              <a:t>:</a:t>
            </a:r>
            <a:br>
              <a:rPr lang="it-IT" sz="2400" dirty="0">
                <a:solidFill>
                  <a:srgbClr val="FFFFFF"/>
                </a:solidFill>
                <a:latin typeface="Futura Bk BT" panose="020B0502020204020303"/>
              </a:rPr>
            </a:br>
            <a:r>
              <a:rPr lang="en-US" sz="2400" dirty="0">
                <a:solidFill>
                  <a:srgbClr val="FFFFFF"/>
                </a:solidFill>
                <a:latin typeface="Futura Bk BT" panose="020B0502020204020303"/>
              </a:rPr>
              <a:t>removes financial barriers to entry, allowing researchers from all over the world to contribute and benefit from</a:t>
            </a:r>
            <a:br>
              <a:rPr lang="it-IT" sz="2400" dirty="0">
                <a:solidFill>
                  <a:srgbClr val="FFFFFF"/>
                </a:solidFill>
                <a:latin typeface="Futura Bk BT" panose="020B0502020204020303"/>
              </a:rPr>
            </a:br>
            <a:endParaRPr lang="it-IT" sz="2400" dirty="0">
              <a:solidFill>
                <a:srgbClr val="FFFFFF"/>
              </a:solidFill>
              <a:latin typeface="Futura Bk BT" panose="020B0502020204020303"/>
            </a:endParaRPr>
          </a:p>
          <a:p>
            <a:pPr marL="342900" indent="-342900">
              <a:buFont typeface="Arial" panose="020B0604020202020204" pitchFamily="34" charset="0"/>
              <a:buChar char="•"/>
            </a:pPr>
            <a:r>
              <a:rPr lang="it-IT" sz="2400" b="1" dirty="0">
                <a:solidFill>
                  <a:schemeClr val="accent2">
                    <a:lumMod val="60000"/>
                    <a:lumOff val="40000"/>
                  </a:schemeClr>
                </a:solidFill>
                <a:latin typeface="Futura Bk BT" panose="020B0502020204020303"/>
              </a:rPr>
              <a:t>Innovative:</a:t>
            </a:r>
            <a:br>
              <a:rPr lang="it-IT" sz="2400" b="1" dirty="0">
                <a:solidFill>
                  <a:srgbClr val="FFFFFF"/>
                </a:solidFill>
                <a:latin typeface="Futura Bk BT" panose="020B0502020204020303"/>
              </a:rPr>
            </a:br>
            <a:r>
              <a:rPr lang="en-US" sz="2400" dirty="0">
                <a:solidFill>
                  <a:srgbClr val="FFFFFF"/>
                </a:solidFill>
                <a:latin typeface="Futura Bk BT" panose="020B0502020204020303"/>
              </a:rPr>
              <a:t>fosters diversity of perspectives and stimulates creativity through global knowledge sharing</a:t>
            </a:r>
            <a:endParaRPr lang="it-IT" sz="2400" dirty="0">
              <a:solidFill>
                <a:srgbClr val="FFFFFF"/>
              </a:solidFill>
              <a:latin typeface="Futura Bk BT" panose="020B0502020204020303"/>
            </a:endParaRPr>
          </a:p>
          <a:p>
            <a:endParaRPr lang="en-US" sz="2400" dirty="0">
              <a:solidFill>
                <a:srgbClr val="FFFFFF"/>
              </a:solidFill>
              <a:latin typeface="Futura Bk BT" panose="020B0502020204020303"/>
            </a:endParaRPr>
          </a:p>
        </p:txBody>
      </p:sp>
      <p:sp>
        <p:nvSpPr>
          <p:cNvPr id="5" name="Freeform 3">
            <a:extLst>
              <a:ext uri="{FF2B5EF4-FFF2-40B4-BE49-F238E27FC236}">
                <a16:creationId xmlns:a16="http://schemas.microsoft.com/office/drawing/2014/main" id="{FA94FB34-5CF3-27FB-CE07-9416FC76FE2E}"/>
              </a:ext>
            </a:extLst>
          </p:cNvPr>
          <p:cNvSpPr/>
          <p:nvPr/>
        </p:nvSpPr>
        <p:spPr>
          <a:xfrm>
            <a:off x="4740728" y="1928285"/>
            <a:ext cx="3992339" cy="7218268"/>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17" name="Freeform 3">
            <a:extLst>
              <a:ext uri="{FF2B5EF4-FFF2-40B4-BE49-F238E27FC236}">
                <a16:creationId xmlns:a16="http://schemas.microsoft.com/office/drawing/2014/main" id="{B076C7CD-E4EA-D888-94DA-EA05FA3C78C0}"/>
              </a:ext>
            </a:extLst>
          </p:cNvPr>
          <p:cNvSpPr/>
          <p:nvPr/>
        </p:nvSpPr>
        <p:spPr>
          <a:xfrm>
            <a:off x="9144000" y="1928284"/>
            <a:ext cx="3992339" cy="7218268"/>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20" name="Freeform 3">
            <a:extLst>
              <a:ext uri="{FF2B5EF4-FFF2-40B4-BE49-F238E27FC236}">
                <a16:creationId xmlns:a16="http://schemas.microsoft.com/office/drawing/2014/main" id="{70D46225-D4BB-49DF-25F2-5208427185D7}"/>
              </a:ext>
            </a:extLst>
          </p:cNvPr>
          <p:cNvSpPr/>
          <p:nvPr/>
        </p:nvSpPr>
        <p:spPr>
          <a:xfrm>
            <a:off x="13547271" y="1933727"/>
            <a:ext cx="3992339" cy="7218268"/>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38" name="TextBox 8">
            <a:extLst>
              <a:ext uri="{FF2B5EF4-FFF2-40B4-BE49-F238E27FC236}">
                <a16:creationId xmlns:a16="http://schemas.microsoft.com/office/drawing/2014/main" id="{E548E5E3-5298-DF23-11E0-E3E41890BD81}"/>
              </a:ext>
            </a:extLst>
          </p:cNvPr>
          <p:cNvSpPr txBox="1"/>
          <p:nvPr/>
        </p:nvSpPr>
        <p:spPr>
          <a:xfrm>
            <a:off x="4899433" y="2080073"/>
            <a:ext cx="3653158" cy="5539978"/>
          </a:xfrm>
          <a:prstGeom prst="rect">
            <a:avLst/>
          </a:prstGeom>
        </p:spPr>
        <p:txBody>
          <a:bodyPr wrap="square" lIns="0" tIns="0" rIns="0" bIns="0" rtlCol="0" anchor="t">
            <a:spAutoFit/>
          </a:bodyPr>
          <a:lstStyle/>
          <a:p>
            <a:pPr marL="457200" indent="-457200">
              <a:buFont typeface="+mj-lt"/>
              <a:buAutoNum type="arabicPeriod" startAt="2"/>
            </a:pPr>
            <a:r>
              <a:rPr lang="it-IT" sz="2400" b="1" dirty="0">
                <a:solidFill>
                  <a:srgbClr val="FFD85B"/>
                </a:solidFill>
                <a:latin typeface="Futura Bk BT" panose="020B0502020204020303"/>
              </a:rPr>
              <a:t>Global Collaboration:</a:t>
            </a:r>
          </a:p>
          <a:p>
            <a:endParaRPr lang="it-IT" sz="2400" dirty="0">
              <a:solidFill>
                <a:srgbClr val="FFFFFF"/>
              </a:solidFill>
              <a:latin typeface="Futura Bk BT" panose="020B0502020204020303"/>
            </a:endParaRPr>
          </a:p>
          <a:p>
            <a:endParaRPr lang="it-IT" sz="2400" dirty="0">
              <a:solidFill>
                <a:srgbClr val="FFFFFF"/>
              </a:solidFill>
              <a:latin typeface="Futura Bk BT" panose="020B0502020204020303"/>
            </a:endParaRPr>
          </a:p>
          <a:p>
            <a:pPr marL="342900" indent="-342900">
              <a:buFont typeface="Arial" panose="020B0604020202020204" pitchFamily="34" charset="0"/>
              <a:buChar char="•"/>
            </a:pPr>
            <a:r>
              <a:rPr lang="it-IT" sz="2400" b="1" dirty="0" err="1">
                <a:solidFill>
                  <a:schemeClr val="accent2">
                    <a:lumMod val="60000"/>
                    <a:lumOff val="40000"/>
                  </a:schemeClr>
                </a:solidFill>
                <a:latin typeface="Futura Bk BT" panose="020B0502020204020303"/>
              </a:rPr>
              <a:t>Efficiency</a:t>
            </a:r>
            <a:r>
              <a:rPr lang="it-IT" sz="2400" b="1" dirty="0">
                <a:solidFill>
                  <a:schemeClr val="accent2">
                    <a:lumMod val="60000"/>
                    <a:lumOff val="40000"/>
                  </a:schemeClr>
                </a:solidFill>
                <a:latin typeface="Futura Bk BT" panose="020B0502020204020303"/>
              </a:rPr>
              <a:t>:</a:t>
            </a:r>
            <a:br>
              <a:rPr lang="it-IT" sz="2400" b="1" dirty="0">
                <a:solidFill>
                  <a:srgbClr val="FFFFFF"/>
                </a:solidFill>
                <a:latin typeface="Futura Bk BT" panose="020B0502020204020303"/>
              </a:rPr>
            </a:br>
            <a:r>
              <a:rPr lang="en-US" sz="2400" dirty="0">
                <a:solidFill>
                  <a:srgbClr val="FFFFFF"/>
                </a:solidFill>
                <a:latin typeface="Futura Bk BT" panose="020B0502020204020303"/>
              </a:rPr>
              <a:t>reduces duplication of effort, allowing researchers to build on pre-existing knowledge</a:t>
            </a:r>
            <a:endParaRPr lang="it-IT" sz="2400" dirty="0">
              <a:solidFill>
                <a:srgbClr val="FFFFFF"/>
              </a:solidFill>
              <a:latin typeface="Futura Bk BT" panose="020B0502020204020303"/>
            </a:endParaRPr>
          </a:p>
          <a:p>
            <a:pPr marL="342900" indent="-342900">
              <a:buFont typeface="Arial" panose="020B0604020202020204" pitchFamily="34" charset="0"/>
              <a:buChar char="•"/>
            </a:pPr>
            <a:endParaRPr lang="it-IT" sz="2400" dirty="0">
              <a:solidFill>
                <a:srgbClr val="FFFFFF"/>
              </a:solidFill>
              <a:latin typeface="Futura Bk BT" panose="020B0502020204020303"/>
            </a:endParaRPr>
          </a:p>
          <a:p>
            <a:pPr marL="342900" indent="-342900">
              <a:buFont typeface="Arial" panose="020B0604020202020204" pitchFamily="34" charset="0"/>
              <a:buChar char="•"/>
            </a:pPr>
            <a:endParaRPr lang="it-IT" sz="2400" dirty="0">
              <a:solidFill>
                <a:srgbClr val="FFFFFF"/>
              </a:solidFill>
              <a:latin typeface="Futura Bk BT" panose="020B0502020204020303"/>
            </a:endParaRPr>
          </a:p>
          <a:p>
            <a:pPr marL="342900" indent="-342900">
              <a:buFont typeface="Arial" panose="020B0604020202020204" pitchFamily="34" charset="0"/>
              <a:buChar char="•"/>
            </a:pPr>
            <a:endParaRPr lang="it-IT" sz="2400" dirty="0">
              <a:solidFill>
                <a:srgbClr val="FFFFFF"/>
              </a:solidFill>
              <a:latin typeface="Futura Bk BT" panose="020B0502020204020303"/>
            </a:endParaRPr>
          </a:p>
          <a:p>
            <a:pPr marL="342900" indent="-342900">
              <a:buFont typeface="Arial" panose="020B0604020202020204" pitchFamily="34" charset="0"/>
              <a:buChar char="•"/>
            </a:pPr>
            <a:r>
              <a:rPr lang="it-IT" sz="2400" b="1" dirty="0" err="1">
                <a:solidFill>
                  <a:schemeClr val="accent2">
                    <a:lumMod val="60000"/>
                    <a:lumOff val="40000"/>
                  </a:schemeClr>
                </a:solidFill>
                <a:latin typeface="Futura Bk BT" panose="020B0502020204020303"/>
              </a:rPr>
              <a:t>Shared</a:t>
            </a:r>
            <a:r>
              <a:rPr lang="it-IT" sz="2400" b="1" dirty="0">
                <a:solidFill>
                  <a:schemeClr val="accent2">
                    <a:lumMod val="60000"/>
                    <a:lumOff val="40000"/>
                  </a:schemeClr>
                </a:solidFill>
                <a:latin typeface="Futura Bk BT" panose="020B0502020204020303"/>
              </a:rPr>
              <a:t> </a:t>
            </a:r>
            <a:r>
              <a:rPr lang="it-IT" sz="2400" b="1" dirty="0" err="1">
                <a:solidFill>
                  <a:schemeClr val="accent2">
                    <a:lumMod val="60000"/>
                    <a:lumOff val="40000"/>
                  </a:schemeClr>
                </a:solidFill>
                <a:latin typeface="Futura Bk BT" panose="020B0502020204020303"/>
              </a:rPr>
              <a:t>resources</a:t>
            </a:r>
            <a:r>
              <a:rPr lang="it-IT" sz="2400" b="1" dirty="0">
                <a:solidFill>
                  <a:schemeClr val="accent2">
                    <a:lumMod val="60000"/>
                    <a:lumOff val="40000"/>
                  </a:schemeClr>
                </a:solidFill>
                <a:latin typeface="Futura Bk BT" panose="020B0502020204020303"/>
              </a:rPr>
              <a:t>: </a:t>
            </a:r>
            <a:r>
              <a:rPr lang="en-US" sz="2400" b="1" dirty="0">
                <a:solidFill>
                  <a:srgbClr val="FFFFFF"/>
                </a:solidFill>
                <a:latin typeface="Futura Bk BT" panose="020B0502020204020303"/>
              </a:rPr>
              <a:t>o</a:t>
            </a:r>
            <a:r>
              <a:rPr lang="en-US" sz="2400" dirty="0">
                <a:solidFill>
                  <a:srgbClr val="FFFFFF"/>
                </a:solidFill>
                <a:latin typeface="Futura Bk BT" panose="020B0502020204020303"/>
              </a:rPr>
              <a:t>ptimize resource use by sharing data, tools, and infrastructure</a:t>
            </a:r>
          </a:p>
        </p:txBody>
      </p:sp>
      <p:sp>
        <p:nvSpPr>
          <p:cNvPr id="39" name="TextBox 8">
            <a:extLst>
              <a:ext uri="{FF2B5EF4-FFF2-40B4-BE49-F238E27FC236}">
                <a16:creationId xmlns:a16="http://schemas.microsoft.com/office/drawing/2014/main" id="{DF8CB710-B6F6-F2CD-6ED2-AA413F03A5D0}"/>
              </a:ext>
            </a:extLst>
          </p:cNvPr>
          <p:cNvSpPr txBox="1"/>
          <p:nvPr/>
        </p:nvSpPr>
        <p:spPr>
          <a:xfrm>
            <a:off x="9313590" y="2095062"/>
            <a:ext cx="3653158" cy="5909310"/>
          </a:xfrm>
          <a:prstGeom prst="rect">
            <a:avLst/>
          </a:prstGeom>
        </p:spPr>
        <p:txBody>
          <a:bodyPr wrap="square" lIns="0" tIns="0" rIns="0" bIns="0" rtlCol="0" anchor="t">
            <a:spAutoFit/>
          </a:bodyPr>
          <a:lstStyle/>
          <a:p>
            <a:pPr marL="457200" indent="-457200">
              <a:buFont typeface="+mj-lt"/>
              <a:buAutoNum type="arabicPeriod" startAt="3"/>
            </a:pPr>
            <a:r>
              <a:rPr lang="it-IT" sz="2400" b="1" dirty="0" err="1">
                <a:solidFill>
                  <a:srgbClr val="FFD85B"/>
                </a:solidFill>
                <a:latin typeface="Futura Bk BT" panose="020B0502020204020303"/>
              </a:rPr>
              <a:t>Transparency</a:t>
            </a:r>
            <a:r>
              <a:rPr lang="it-IT" sz="2400" b="1" dirty="0">
                <a:solidFill>
                  <a:srgbClr val="FFD85B"/>
                </a:solidFill>
                <a:latin typeface="Futura Bk BT" panose="020B0502020204020303"/>
              </a:rPr>
              <a:t> and </a:t>
            </a:r>
            <a:r>
              <a:rPr lang="it-IT" sz="2400" b="1" dirty="0" err="1">
                <a:solidFill>
                  <a:srgbClr val="FFD85B"/>
                </a:solidFill>
                <a:latin typeface="Futura Bk BT" panose="020B0502020204020303"/>
              </a:rPr>
              <a:t>Reproducibility</a:t>
            </a:r>
            <a:r>
              <a:rPr lang="it-IT" sz="2400" b="1" dirty="0">
                <a:solidFill>
                  <a:srgbClr val="FFD85B"/>
                </a:solidFill>
                <a:latin typeface="Futura Bk BT" panose="020B0502020204020303"/>
              </a:rPr>
              <a:t>:</a:t>
            </a:r>
          </a:p>
          <a:p>
            <a:pPr marL="457200" indent="-457200">
              <a:buFont typeface="+mj-lt"/>
              <a:buAutoNum type="arabicPeriod" startAt="3"/>
            </a:pPr>
            <a:endParaRPr lang="it-IT" sz="2400" b="1" dirty="0">
              <a:solidFill>
                <a:srgbClr val="FFFFFF"/>
              </a:solidFill>
              <a:latin typeface="Futura Bk BT" panose="020B0502020204020303"/>
            </a:endParaRPr>
          </a:p>
          <a:p>
            <a:pPr marL="457200" indent="-457200">
              <a:buFont typeface="Arial" panose="020B0604020202020204" pitchFamily="34" charset="0"/>
              <a:buChar char="•"/>
            </a:pPr>
            <a:r>
              <a:rPr lang="it-IT" sz="2400" b="1" dirty="0">
                <a:solidFill>
                  <a:schemeClr val="accent2">
                    <a:lumMod val="60000"/>
                    <a:lumOff val="40000"/>
                  </a:schemeClr>
                </a:solidFill>
                <a:latin typeface="Futura Bk BT" panose="020B0502020204020303"/>
              </a:rPr>
              <a:t>Reliability:</a:t>
            </a:r>
            <a:br>
              <a:rPr lang="it-IT" sz="2400" b="1" dirty="0">
                <a:solidFill>
                  <a:srgbClr val="FFFFFF"/>
                </a:solidFill>
                <a:latin typeface="Futura Bk BT" panose="020B0502020204020303"/>
              </a:rPr>
            </a:br>
            <a:r>
              <a:rPr lang="en-US" sz="2400" b="1" dirty="0">
                <a:solidFill>
                  <a:srgbClr val="FFFFFF"/>
                </a:solidFill>
                <a:latin typeface="Futura Bk BT" panose="020B0502020204020303"/>
              </a:rPr>
              <a:t>i</a:t>
            </a:r>
            <a:r>
              <a:rPr lang="en-US" sz="2400" dirty="0">
                <a:solidFill>
                  <a:srgbClr val="FFFFFF"/>
                </a:solidFill>
                <a:latin typeface="Futura Bk BT" panose="020B0502020204020303"/>
              </a:rPr>
              <a:t>mprove the quality of research through the verification and reproducibility of results</a:t>
            </a:r>
            <a:endParaRPr lang="it-IT" sz="2400" dirty="0">
              <a:solidFill>
                <a:srgbClr val="FFFFFF"/>
              </a:solidFill>
              <a:latin typeface="Futura Bk BT" panose="020B0502020204020303"/>
            </a:endParaRPr>
          </a:p>
          <a:p>
            <a:pPr marL="457200" indent="-457200">
              <a:buFont typeface="Arial" panose="020B0604020202020204" pitchFamily="34" charset="0"/>
              <a:buChar char="•"/>
            </a:pPr>
            <a:endParaRPr lang="it-IT" sz="2400" b="1" dirty="0">
              <a:solidFill>
                <a:srgbClr val="FFFFFF"/>
              </a:solidFill>
              <a:latin typeface="Futura Bk BT" panose="020B0502020204020303"/>
            </a:endParaRPr>
          </a:p>
          <a:p>
            <a:pPr marL="457200" indent="-457200">
              <a:buFont typeface="Arial" panose="020B0604020202020204" pitchFamily="34" charset="0"/>
              <a:buChar char="•"/>
            </a:pPr>
            <a:endParaRPr lang="it-IT" sz="2400" b="1" dirty="0">
              <a:solidFill>
                <a:srgbClr val="FFFFFF"/>
              </a:solidFill>
              <a:latin typeface="Futura Bk BT" panose="020B0502020204020303"/>
            </a:endParaRPr>
          </a:p>
          <a:p>
            <a:pPr marL="457200" indent="-457200">
              <a:buFont typeface="Arial" panose="020B0604020202020204" pitchFamily="34" charset="0"/>
              <a:buChar char="•"/>
            </a:pPr>
            <a:endParaRPr lang="it-IT" sz="2400" b="1" dirty="0">
              <a:solidFill>
                <a:srgbClr val="FFFFFF"/>
              </a:solidFill>
              <a:latin typeface="Futura Bk BT" panose="020B0502020204020303"/>
            </a:endParaRPr>
          </a:p>
          <a:p>
            <a:pPr marL="457200" indent="-457200">
              <a:buFont typeface="Arial" panose="020B0604020202020204" pitchFamily="34" charset="0"/>
              <a:buChar char="•"/>
            </a:pPr>
            <a:r>
              <a:rPr lang="it-IT" sz="2400" b="1" dirty="0" err="1">
                <a:solidFill>
                  <a:schemeClr val="accent2">
                    <a:lumMod val="60000"/>
                    <a:lumOff val="40000"/>
                  </a:schemeClr>
                </a:solidFill>
                <a:latin typeface="Futura Bk BT" panose="020B0502020204020303"/>
              </a:rPr>
              <a:t>Credibility</a:t>
            </a:r>
            <a:r>
              <a:rPr lang="it-IT" sz="2400" b="1" dirty="0">
                <a:solidFill>
                  <a:schemeClr val="accent2">
                    <a:lumMod val="60000"/>
                    <a:lumOff val="40000"/>
                  </a:schemeClr>
                </a:solidFill>
                <a:latin typeface="Futura Bk BT" panose="020B0502020204020303"/>
              </a:rPr>
              <a:t>:</a:t>
            </a:r>
            <a:br>
              <a:rPr lang="it-IT" sz="2400" b="1" dirty="0">
                <a:solidFill>
                  <a:srgbClr val="FFFFFF"/>
                </a:solidFill>
                <a:latin typeface="Futura Bk BT" panose="020B0502020204020303"/>
              </a:rPr>
            </a:br>
            <a:r>
              <a:rPr lang="en-US" sz="2400" b="1" dirty="0">
                <a:solidFill>
                  <a:srgbClr val="FFFFFF"/>
                </a:solidFill>
                <a:latin typeface="Futura Bk BT" panose="020B0502020204020303"/>
              </a:rPr>
              <a:t>i</a:t>
            </a:r>
            <a:r>
              <a:rPr lang="en-US" sz="2400" dirty="0">
                <a:solidFill>
                  <a:srgbClr val="FFFFFF"/>
                </a:solidFill>
                <a:latin typeface="Futura Bk BT" panose="020B0502020204020303"/>
              </a:rPr>
              <a:t>ncrease trust in science through the sharing of methods, data, and results</a:t>
            </a:r>
          </a:p>
        </p:txBody>
      </p:sp>
      <p:sp>
        <p:nvSpPr>
          <p:cNvPr id="40" name="TextBox 8">
            <a:extLst>
              <a:ext uri="{FF2B5EF4-FFF2-40B4-BE49-F238E27FC236}">
                <a16:creationId xmlns:a16="http://schemas.microsoft.com/office/drawing/2014/main" id="{4262C2D1-EDBA-BB08-9D3C-8749D0B8C2EE}"/>
              </a:ext>
            </a:extLst>
          </p:cNvPr>
          <p:cNvSpPr txBox="1"/>
          <p:nvPr/>
        </p:nvSpPr>
        <p:spPr>
          <a:xfrm>
            <a:off x="13716861" y="2099165"/>
            <a:ext cx="3653158" cy="5909310"/>
          </a:xfrm>
          <a:prstGeom prst="rect">
            <a:avLst/>
          </a:prstGeom>
        </p:spPr>
        <p:txBody>
          <a:bodyPr wrap="square" lIns="0" tIns="0" rIns="0" bIns="0" rtlCol="0" anchor="t">
            <a:spAutoFit/>
          </a:bodyPr>
          <a:lstStyle/>
          <a:p>
            <a:pPr marL="457200" indent="-457200">
              <a:buFont typeface="+mj-lt"/>
              <a:buAutoNum type="arabicPeriod" startAt="4"/>
            </a:pPr>
            <a:r>
              <a:rPr lang="it-IT" sz="2400" b="1" dirty="0" err="1">
                <a:solidFill>
                  <a:srgbClr val="FFD85B"/>
                </a:solidFill>
                <a:latin typeface="Futura Bk BT" panose="020B0502020204020303"/>
              </a:rPr>
              <a:t>Accelerated</a:t>
            </a:r>
            <a:r>
              <a:rPr lang="it-IT" sz="2400" b="1" dirty="0">
                <a:solidFill>
                  <a:srgbClr val="FFD85B"/>
                </a:solidFill>
                <a:latin typeface="Futura Bk BT" panose="020B0502020204020303"/>
              </a:rPr>
              <a:t> Innovation:</a:t>
            </a:r>
          </a:p>
          <a:p>
            <a:pPr marL="457200" indent="-457200">
              <a:buFont typeface="+mj-lt"/>
              <a:buAutoNum type="arabicPeriod" startAt="4"/>
            </a:pPr>
            <a:endParaRPr lang="it-IT" sz="2400" b="1" dirty="0">
              <a:solidFill>
                <a:srgbClr val="FFFFFF"/>
              </a:solidFill>
              <a:latin typeface="Futura Bk BT" panose="020B0502020204020303"/>
            </a:endParaRPr>
          </a:p>
          <a:p>
            <a:pPr marL="457200" indent="-457200">
              <a:buFont typeface="+mj-lt"/>
              <a:buAutoNum type="arabicPeriod" startAt="4"/>
            </a:pPr>
            <a:endParaRPr lang="it-IT" sz="2400" b="1" dirty="0">
              <a:solidFill>
                <a:srgbClr val="FFFFFF"/>
              </a:solidFill>
              <a:latin typeface="Futura Bk BT" panose="020B0502020204020303"/>
            </a:endParaRPr>
          </a:p>
          <a:p>
            <a:pPr marL="457200" indent="-457200">
              <a:buFont typeface="Arial" panose="020B0604020202020204" pitchFamily="34" charset="0"/>
              <a:buChar char="•"/>
            </a:pPr>
            <a:r>
              <a:rPr lang="it-IT" sz="2400" b="1" dirty="0">
                <a:solidFill>
                  <a:schemeClr val="accent2">
                    <a:lumMod val="60000"/>
                    <a:lumOff val="40000"/>
                  </a:schemeClr>
                </a:solidFill>
                <a:latin typeface="Futura Bk BT" panose="020B0502020204020303"/>
              </a:rPr>
              <a:t>Fast Feedback:</a:t>
            </a:r>
            <a:br>
              <a:rPr lang="it-IT" sz="2400" b="1" dirty="0">
                <a:solidFill>
                  <a:schemeClr val="accent2">
                    <a:lumMod val="60000"/>
                    <a:lumOff val="40000"/>
                  </a:schemeClr>
                </a:solidFill>
                <a:latin typeface="Futura Bk BT" panose="020B0502020204020303"/>
              </a:rPr>
            </a:br>
            <a:r>
              <a:rPr lang="it-IT" sz="2400" b="1" dirty="0">
                <a:solidFill>
                  <a:schemeClr val="bg1"/>
                </a:solidFill>
                <a:latin typeface="Futura Bk BT" panose="020B0502020204020303"/>
              </a:rPr>
              <a:t>e</a:t>
            </a:r>
            <a:r>
              <a:rPr lang="en-US" sz="2400" dirty="0" err="1">
                <a:solidFill>
                  <a:schemeClr val="bg1"/>
                </a:solidFill>
                <a:latin typeface="Futura Bk BT" panose="020B0502020204020303"/>
              </a:rPr>
              <a:t>nables</a:t>
            </a:r>
            <a:r>
              <a:rPr lang="en-US" sz="2400" dirty="0">
                <a:solidFill>
                  <a:schemeClr val="bg1"/>
                </a:solidFill>
                <a:latin typeface="Futura Bk BT" panose="020B0502020204020303"/>
              </a:rPr>
              <a:t> continuous review and iterative improvement of designs thanks to community feedback</a:t>
            </a:r>
            <a:endParaRPr lang="it-IT" sz="2400" dirty="0">
              <a:solidFill>
                <a:schemeClr val="bg1"/>
              </a:solidFill>
              <a:latin typeface="Futura Bk BT" panose="020B0502020204020303"/>
            </a:endParaRPr>
          </a:p>
          <a:p>
            <a:pPr marL="457200" indent="-457200">
              <a:buFont typeface="Arial" panose="020B0604020202020204" pitchFamily="34" charset="0"/>
              <a:buChar char="•"/>
            </a:pPr>
            <a:endParaRPr lang="it-IT" sz="2400" dirty="0">
              <a:solidFill>
                <a:srgbClr val="FFFFFF"/>
              </a:solidFill>
              <a:latin typeface="Futura Bk BT" panose="020B0502020204020303"/>
            </a:endParaRPr>
          </a:p>
          <a:p>
            <a:pPr marL="457200" indent="-457200">
              <a:buFont typeface="Arial" panose="020B0604020202020204" pitchFamily="34" charset="0"/>
              <a:buChar char="•"/>
            </a:pPr>
            <a:endParaRPr lang="it-IT" sz="2400" dirty="0">
              <a:solidFill>
                <a:srgbClr val="FFFFFF"/>
              </a:solidFill>
              <a:latin typeface="Futura Bk BT" panose="020B0502020204020303"/>
            </a:endParaRPr>
          </a:p>
          <a:p>
            <a:pPr marL="457200" indent="-457200">
              <a:buFont typeface="Arial" panose="020B0604020202020204" pitchFamily="34" charset="0"/>
              <a:buChar char="•"/>
            </a:pPr>
            <a:r>
              <a:rPr lang="it-IT" sz="2400" b="1" dirty="0" err="1">
                <a:solidFill>
                  <a:schemeClr val="accent2">
                    <a:lumMod val="60000"/>
                    <a:lumOff val="40000"/>
                  </a:schemeClr>
                </a:solidFill>
                <a:latin typeface="Futura Bk BT" panose="020B0502020204020303"/>
              </a:rPr>
              <a:t>Agility</a:t>
            </a:r>
            <a:r>
              <a:rPr lang="it-IT" sz="2400" b="1" dirty="0">
                <a:solidFill>
                  <a:schemeClr val="accent2">
                    <a:lumMod val="60000"/>
                    <a:lumOff val="40000"/>
                  </a:schemeClr>
                </a:solidFill>
                <a:latin typeface="Futura Bk BT" panose="020B0502020204020303"/>
              </a:rPr>
              <a:t>:</a:t>
            </a:r>
            <a:br>
              <a:rPr lang="it-IT" sz="2400" b="1" dirty="0">
                <a:solidFill>
                  <a:srgbClr val="FFFFFF"/>
                </a:solidFill>
                <a:latin typeface="Futura Bk BT" panose="020B0502020204020303"/>
              </a:rPr>
            </a:br>
            <a:r>
              <a:rPr lang="en-US" sz="2400" dirty="0">
                <a:solidFill>
                  <a:srgbClr val="FFFFFF"/>
                </a:solidFill>
                <a:latin typeface="Futura Bk BT" panose="020B0502020204020303"/>
              </a:rPr>
              <a:t>reduces development time by allowing others to build on already published results</a:t>
            </a:r>
          </a:p>
        </p:txBody>
      </p:sp>
    </p:spTree>
    <p:extLst>
      <p:ext uri="{BB962C8B-B14F-4D97-AF65-F5344CB8AC3E}">
        <p14:creationId xmlns:p14="http://schemas.microsoft.com/office/powerpoint/2010/main" val="41496189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Open Science – Advantages</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720000"/>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3" name="AutoShape 4" descr="Creative Commons licence spectrum, showing CC licences from most to least open">
            <a:extLst>
              <a:ext uri="{FF2B5EF4-FFF2-40B4-BE49-F238E27FC236}">
                <a16:creationId xmlns:a16="http://schemas.microsoft.com/office/drawing/2014/main" id="{671599B7-886B-F7AB-F07D-6FCFD3791CC7}"/>
              </a:ext>
            </a:extLst>
          </p:cNvPr>
          <p:cNvSpPr>
            <a:spLocks noChangeAspect="1" noChangeArrowheads="1"/>
          </p:cNvSpPr>
          <p:nvPr/>
        </p:nvSpPr>
        <p:spPr bwMode="auto">
          <a:xfrm>
            <a:off x="9144000" y="-295504"/>
            <a:ext cx="5743804" cy="574380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 name="Freeform 3">
            <a:extLst>
              <a:ext uri="{FF2B5EF4-FFF2-40B4-BE49-F238E27FC236}">
                <a16:creationId xmlns:a16="http://schemas.microsoft.com/office/drawing/2014/main" id="{8CF01422-CC4F-EE53-0B74-0C5D246532E2}"/>
              </a:ext>
            </a:extLst>
          </p:cNvPr>
          <p:cNvSpPr/>
          <p:nvPr/>
        </p:nvSpPr>
        <p:spPr>
          <a:xfrm>
            <a:off x="337457" y="1922842"/>
            <a:ext cx="3992339" cy="7218268"/>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4" name="TextBox 8">
            <a:extLst>
              <a:ext uri="{FF2B5EF4-FFF2-40B4-BE49-F238E27FC236}">
                <a16:creationId xmlns:a16="http://schemas.microsoft.com/office/drawing/2014/main" id="{7208B388-DDED-084F-F8A8-486F649FEE4F}"/>
              </a:ext>
            </a:extLst>
          </p:cNvPr>
          <p:cNvSpPr txBox="1"/>
          <p:nvPr/>
        </p:nvSpPr>
        <p:spPr>
          <a:xfrm>
            <a:off x="519838" y="2070750"/>
            <a:ext cx="3653158" cy="7017306"/>
          </a:xfrm>
          <a:prstGeom prst="rect">
            <a:avLst/>
          </a:prstGeom>
        </p:spPr>
        <p:txBody>
          <a:bodyPr wrap="square" lIns="0" tIns="0" rIns="0" bIns="0" rtlCol="0" anchor="t">
            <a:spAutoFit/>
          </a:bodyPr>
          <a:lstStyle/>
          <a:p>
            <a:pPr marL="457200" indent="-457200">
              <a:buFont typeface="+mj-lt"/>
              <a:buAutoNum type="arabicPeriod" startAt="5"/>
            </a:pPr>
            <a:r>
              <a:rPr lang="it-IT" sz="2400" b="1" dirty="0">
                <a:solidFill>
                  <a:srgbClr val="FFD85B"/>
                </a:solidFill>
                <a:latin typeface="Futura Bk BT" panose="020B0502020204020303"/>
              </a:rPr>
              <a:t>Social and </a:t>
            </a:r>
            <a:r>
              <a:rPr lang="it-IT" sz="2400" b="1" dirty="0" err="1">
                <a:solidFill>
                  <a:srgbClr val="FFD85B"/>
                </a:solidFill>
                <a:latin typeface="Futura Bk BT" panose="020B0502020204020303"/>
              </a:rPr>
              <a:t>Economic</a:t>
            </a:r>
            <a:r>
              <a:rPr lang="it-IT" sz="2400" b="1" dirty="0">
                <a:solidFill>
                  <a:srgbClr val="FFD85B"/>
                </a:solidFill>
                <a:latin typeface="Futura Bk BT" panose="020B0502020204020303"/>
              </a:rPr>
              <a:t> Impact:</a:t>
            </a:r>
          </a:p>
          <a:p>
            <a:endParaRPr lang="it-IT" sz="2400" dirty="0">
              <a:solidFill>
                <a:srgbClr val="FFFFFF"/>
              </a:solidFill>
              <a:latin typeface="Futura Bk BT" panose="020B0502020204020303"/>
            </a:endParaRPr>
          </a:p>
          <a:p>
            <a:pPr marL="342900" indent="-342900">
              <a:buFont typeface="Arial" panose="020B0604020202020204" pitchFamily="34" charset="0"/>
              <a:buChar char="•"/>
            </a:pPr>
            <a:r>
              <a:rPr lang="it-IT" sz="2400" b="1" dirty="0">
                <a:solidFill>
                  <a:schemeClr val="accent2">
                    <a:lumMod val="60000"/>
                    <a:lumOff val="40000"/>
                  </a:schemeClr>
                </a:solidFill>
                <a:latin typeface="Futura Bk BT" panose="020B0502020204020303"/>
              </a:rPr>
              <a:t>Technology transfer:</a:t>
            </a:r>
            <a:br>
              <a:rPr lang="it-IT" sz="2400" dirty="0">
                <a:solidFill>
                  <a:schemeClr val="accent2">
                    <a:lumMod val="60000"/>
                    <a:lumOff val="40000"/>
                  </a:schemeClr>
                </a:solidFill>
                <a:latin typeface="Futura Bk BT" panose="020B0502020204020303"/>
              </a:rPr>
            </a:br>
            <a:r>
              <a:rPr lang="en-US" sz="2400" dirty="0">
                <a:solidFill>
                  <a:srgbClr val="FFFFFF"/>
                </a:solidFill>
                <a:latin typeface="Futura Bk BT" panose="020B0502020204020303"/>
              </a:rPr>
              <a:t>facilitates rapid transition from research to practice and industrial application</a:t>
            </a:r>
            <a:endParaRPr lang="it-IT" sz="2400" dirty="0">
              <a:solidFill>
                <a:srgbClr val="FFFFFF"/>
              </a:solidFill>
              <a:latin typeface="Futura Bk BT" panose="020B0502020204020303"/>
            </a:endParaRPr>
          </a:p>
          <a:p>
            <a:pPr marL="342900" indent="-342900">
              <a:buFont typeface="Arial" panose="020B0604020202020204" pitchFamily="34" charset="0"/>
              <a:buChar char="•"/>
            </a:pPr>
            <a:endParaRPr lang="it-IT" sz="2400" dirty="0">
              <a:solidFill>
                <a:srgbClr val="FFFFFF"/>
              </a:solidFill>
              <a:latin typeface="Futura Bk BT" panose="020B0502020204020303"/>
            </a:endParaRPr>
          </a:p>
          <a:p>
            <a:pPr marL="342900" indent="-342900">
              <a:buFont typeface="Arial" panose="020B0604020202020204" pitchFamily="34" charset="0"/>
              <a:buChar char="•"/>
            </a:pPr>
            <a:endParaRPr lang="it-IT" sz="2400" dirty="0">
              <a:solidFill>
                <a:srgbClr val="FFFFFF"/>
              </a:solidFill>
              <a:latin typeface="Futura Bk BT" panose="020B0502020204020303"/>
            </a:endParaRPr>
          </a:p>
          <a:p>
            <a:pPr marL="342900" indent="-342900">
              <a:buFont typeface="Arial" panose="020B0604020202020204" pitchFamily="34" charset="0"/>
              <a:buChar char="•"/>
            </a:pPr>
            <a:endParaRPr lang="it-IT" sz="2400" dirty="0">
              <a:solidFill>
                <a:srgbClr val="FFFFFF"/>
              </a:solidFill>
              <a:latin typeface="Futura Bk BT" panose="020B0502020204020303"/>
            </a:endParaRPr>
          </a:p>
          <a:p>
            <a:pPr marL="342900" indent="-342900">
              <a:buFont typeface="Arial" panose="020B0604020202020204" pitchFamily="34" charset="0"/>
              <a:buChar char="•"/>
            </a:pPr>
            <a:endParaRPr lang="it-IT" sz="2400" dirty="0">
              <a:solidFill>
                <a:srgbClr val="FFFFFF"/>
              </a:solidFill>
              <a:latin typeface="Futura Bk BT" panose="020B0502020204020303"/>
            </a:endParaRPr>
          </a:p>
          <a:p>
            <a:pPr marL="342900" indent="-342900">
              <a:buFont typeface="Arial" panose="020B0604020202020204" pitchFamily="34" charset="0"/>
              <a:buChar char="•"/>
            </a:pPr>
            <a:r>
              <a:rPr lang="it-IT" sz="2400" b="1" dirty="0" err="1">
                <a:solidFill>
                  <a:schemeClr val="accent2">
                    <a:lumMod val="60000"/>
                    <a:lumOff val="40000"/>
                  </a:schemeClr>
                </a:solidFill>
                <a:latin typeface="Futura Bk BT" panose="020B0502020204020303"/>
              </a:rPr>
              <a:t>Sustainable</a:t>
            </a:r>
            <a:r>
              <a:rPr lang="it-IT" sz="2400" b="1" dirty="0">
                <a:solidFill>
                  <a:schemeClr val="accent2">
                    <a:lumMod val="60000"/>
                    <a:lumOff val="40000"/>
                  </a:schemeClr>
                </a:solidFill>
                <a:latin typeface="Futura Bk BT" panose="020B0502020204020303"/>
              </a:rPr>
              <a:t> </a:t>
            </a:r>
            <a:r>
              <a:rPr lang="it-IT" sz="2400" b="1" dirty="0" err="1">
                <a:solidFill>
                  <a:schemeClr val="accent2">
                    <a:lumMod val="60000"/>
                    <a:lumOff val="40000"/>
                  </a:schemeClr>
                </a:solidFill>
                <a:latin typeface="Futura Bk BT" panose="020B0502020204020303"/>
              </a:rPr>
              <a:t>development</a:t>
            </a:r>
            <a:r>
              <a:rPr lang="it-IT" sz="2400" b="1" dirty="0">
                <a:solidFill>
                  <a:schemeClr val="accent2">
                    <a:lumMod val="60000"/>
                    <a:lumOff val="40000"/>
                  </a:schemeClr>
                </a:solidFill>
                <a:latin typeface="Futura Bk BT" panose="020B0502020204020303"/>
              </a:rPr>
              <a:t>:</a:t>
            </a:r>
            <a:br>
              <a:rPr lang="it-IT" sz="2400" b="1" dirty="0">
                <a:solidFill>
                  <a:schemeClr val="accent2">
                    <a:lumMod val="60000"/>
                    <a:lumOff val="40000"/>
                  </a:schemeClr>
                </a:solidFill>
                <a:latin typeface="Futura Bk BT" panose="020B0502020204020303"/>
              </a:rPr>
            </a:br>
            <a:r>
              <a:rPr lang="en-US" sz="2400" dirty="0">
                <a:solidFill>
                  <a:srgbClr val="FFFFFF"/>
                </a:solidFill>
                <a:latin typeface="Futura Bk BT" panose="020B0502020204020303"/>
              </a:rPr>
              <a:t>supports open solutions to global challenges, such as health, environment, and energy</a:t>
            </a:r>
          </a:p>
        </p:txBody>
      </p:sp>
      <p:sp>
        <p:nvSpPr>
          <p:cNvPr id="5" name="Freeform 3">
            <a:extLst>
              <a:ext uri="{FF2B5EF4-FFF2-40B4-BE49-F238E27FC236}">
                <a16:creationId xmlns:a16="http://schemas.microsoft.com/office/drawing/2014/main" id="{FA94FB34-5CF3-27FB-CE07-9416FC76FE2E}"/>
              </a:ext>
            </a:extLst>
          </p:cNvPr>
          <p:cNvSpPr/>
          <p:nvPr/>
        </p:nvSpPr>
        <p:spPr>
          <a:xfrm>
            <a:off x="4740728" y="1928285"/>
            <a:ext cx="3992339" cy="7218268"/>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17" name="Freeform 3">
            <a:extLst>
              <a:ext uri="{FF2B5EF4-FFF2-40B4-BE49-F238E27FC236}">
                <a16:creationId xmlns:a16="http://schemas.microsoft.com/office/drawing/2014/main" id="{B076C7CD-E4EA-D888-94DA-EA05FA3C78C0}"/>
              </a:ext>
            </a:extLst>
          </p:cNvPr>
          <p:cNvSpPr/>
          <p:nvPr/>
        </p:nvSpPr>
        <p:spPr>
          <a:xfrm>
            <a:off x="9144000" y="1928284"/>
            <a:ext cx="3992339" cy="7218268"/>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20" name="Freeform 3">
            <a:extLst>
              <a:ext uri="{FF2B5EF4-FFF2-40B4-BE49-F238E27FC236}">
                <a16:creationId xmlns:a16="http://schemas.microsoft.com/office/drawing/2014/main" id="{70D46225-D4BB-49DF-25F2-5208427185D7}"/>
              </a:ext>
            </a:extLst>
          </p:cNvPr>
          <p:cNvSpPr/>
          <p:nvPr/>
        </p:nvSpPr>
        <p:spPr>
          <a:xfrm>
            <a:off x="13547271" y="1933727"/>
            <a:ext cx="3992339" cy="7218268"/>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38" name="TextBox 8">
            <a:extLst>
              <a:ext uri="{FF2B5EF4-FFF2-40B4-BE49-F238E27FC236}">
                <a16:creationId xmlns:a16="http://schemas.microsoft.com/office/drawing/2014/main" id="{E548E5E3-5298-DF23-11E0-E3E41890BD81}"/>
              </a:ext>
            </a:extLst>
          </p:cNvPr>
          <p:cNvSpPr txBox="1"/>
          <p:nvPr/>
        </p:nvSpPr>
        <p:spPr>
          <a:xfrm>
            <a:off x="4899433" y="2080073"/>
            <a:ext cx="3653158" cy="6278642"/>
          </a:xfrm>
          <a:prstGeom prst="rect">
            <a:avLst/>
          </a:prstGeom>
        </p:spPr>
        <p:txBody>
          <a:bodyPr wrap="square" lIns="0" tIns="0" rIns="0" bIns="0" rtlCol="0" anchor="t">
            <a:spAutoFit/>
          </a:bodyPr>
          <a:lstStyle/>
          <a:p>
            <a:pPr marL="457200" indent="-457200">
              <a:buFont typeface="+mj-lt"/>
              <a:buAutoNum type="arabicPeriod" startAt="6"/>
            </a:pPr>
            <a:r>
              <a:rPr lang="it-IT" sz="2400" b="1" dirty="0">
                <a:solidFill>
                  <a:srgbClr val="FFD85B"/>
                </a:solidFill>
                <a:latin typeface="Futura Bk BT" panose="020B0502020204020303"/>
              </a:rPr>
              <a:t>Long-</a:t>
            </a:r>
            <a:r>
              <a:rPr lang="it-IT" sz="2400" b="1" dirty="0" err="1">
                <a:solidFill>
                  <a:srgbClr val="FFD85B"/>
                </a:solidFill>
                <a:latin typeface="Futura Bk BT" panose="020B0502020204020303"/>
              </a:rPr>
              <a:t>Term</a:t>
            </a:r>
            <a:r>
              <a:rPr lang="it-IT" sz="2400" b="1" dirty="0">
                <a:solidFill>
                  <a:srgbClr val="FFD85B"/>
                </a:solidFill>
                <a:latin typeface="Futura Bk BT" panose="020B0502020204020303"/>
              </a:rPr>
              <a:t> Cost </a:t>
            </a:r>
            <a:r>
              <a:rPr lang="it-IT" sz="2400" b="1" dirty="0" err="1">
                <a:solidFill>
                  <a:srgbClr val="FFD85B"/>
                </a:solidFill>
                <a:latin typeface="Futura Bk BT" panose="020B0502020204020303"/>
              </a:rPr>
              <a:t>Savings</a:t>
            </a:r>
            <a:r>
              <a:rPr lang="it-IT" sz="2400" b="1" dirty="0">
                <a:solidFill>
                  <a:srgbClr val="FFD85B"/>
                </a:solidFill>
                <a:latin typeface="Futura Bk BT" panose="020B0502020204020303"/>
              </a:rPr>
              <a:t>:</a:t>
            </a:r>
          </a:p>
          <a:p>
            <a:pPr marL="457200" indent="-457200">
              <a:buFont typeface="+mj-lt"/>
              <a:buAutoNum type="arabicPeriod" startAt="6"/>
            </a:pPr>
            <a:endParaRPr lang="it-IT" sz="2400" dirty="0">
              <a:solidFill>
                <a:srgbClr val="FFFFFF"/>
              </a:solidFill>
              <a:latin typeface="Futura Bk BT" panose="020B0502020204020303"/>
            </a:endParaRPr>
          </a:p>
          <a:p>
            <a:pPr marL="342900" indent="-342900">
              <a:buFont typeface="Arial" panose="020B0604020202020204" pitchFamily="34" charset="0"/>
              <a:buChar char="•"/>
            </a:pPr>
            <a:r>
              <a:rPr lang="it-IT" sz="2400" b="1" dirty="0">
                <a:solidFill>
                  <a:schemeClr val="accent2">
                    <a:lumMod val="60000"/>
                    <a:lumOff val="40000"/>
                  </a:schemeClr>
                </a:solidFill>
                <a:latin typeface="Futura Bk BT" panose="020B0502020204020303"/>
              </a:rPr>
              <a:t>Access to open data: </a:t>
            </a:r>
            <a:r>
              <a:rPr lang="en-US" sz="2400" dirty="0">
                <a:solidFill>
                  <a:srgbClr val="FFFFFF"/>
                </a:solidFill>
                <a:latin typeface="Futura Bk BT" panose="020B0502020204020303"/>
              </a:rPr>
              <a:t>reduces data collection costs by allowing multiple researchers to use the same datasets</a:t>
            </a:r>
            <a:endParaRPr lang="it-IT" sz="2400" dirty="0">
              <a:solidFill>
                <a:srgbClr val="FFFFFF"/>
              </a:solidFill>
              <a:latin typeface="Futura Bk BT" panose="020B0502020204020303"/>
            </a:endParaRPr>
          </a:p>
          <a:p>
            <a:pPr marL="342900" indent="-342900">
              <a:buFont typeface="Arial" panose="020B0604020202020204" pitchFamily="34" charset="0"/>
              <a:buChar char="•"/>
            </a:pPr>
            <a:endParaRPr lang="it-IT" sz="2400" dirty="0">
              <a:solidFill>
                <a:srgbClr val="FFFFFF"/>
              </a:solidFill>
              <a:latin typeface="Futura Bk BT" panose="020B0502020204020303"/>
            </a:endParaRPr>
          </a:p>
          <a:p>
            <a:pPr marL="342900" indent="-342900">
              <a:buFont typeface="Arial" panose="020B0604020202020204" pitchFamily="34" charset="0"/>
              <a:buChar char="•"/>
            </a:pPr>
            <a:endParaRPr lang="it-IT" sz="2400" dirty="0">
              <a:solidFill>
                <a:srgbClr val="FFFFFF"/>
              </a:solidFill>
              <a:latin typeface="Futura Bk BT" panose="020B0502020204020303"/>
            </a:endParaRPr>
          </a:p>
          <a:p>
            <a:pPr marL="342900" indent="-342900">
              <a:buFont typeface="Arial" panose="020B0604020202020204" pitchFamily="34" charset="0"/>
              <a:buChar char="•"/>
            </a:pPr>
            <a:endParaRPr lang="it-IT" sz="2400" dirty="0">
              <a:solidFill>
                <a:srgbClr val="FFFFFF"/>
              </a:solidFill>
              <a:latin typeface="Futura Bk BT" panose="020B0502020204020303"/>
            </a:endParaRPr>
          </a:p>
          <a:p>
            <a:pPr marL="342900" indent="-342900">
              <a:buFont typeface="Arial" panose="020B0604020202020204" pitchFamily="34" charset="0"/>
              <a:buChar char="•"/>
            </a:pPr>
            <a:endParaRPr lang="it-IT" sz="2400" dirty="0">
              <a:solidFill>
                <a:srgbClr val="FFFFFF"/>
              </a:solidFill>
              <a:latin typeface="Futura Bk BT" panose="020B0502020204020303"/>
            </a:endParaRPr>
          </a:p>
          <a:p>
            <a:pPr marL="342900" indent="-342900">
              <a:buFont typeface="Arial" panose="020B0604020202020204" pitchFamily="34" charset="0"/>
              <a:buChar char="•"/>
            </a:pPr>
            <a:r>
              <a:rPr lang="it-IT" sz="2400" b="1" dirty="0" err="1">
                <a:solidFill>
                  <a:schemeClr val="accent2">
                    <a:lumMod val="60000"/>
                    <a:lumOff val="40000"/>
                  </a:schemeClr>
                </a:solidFill>
                <a:latin typeface="Futura Bk BT" panose="020B0502020204020303"/>
              </a:rPr>
              <a:t>Economic</a:t>
            </a:r>
            <a:r>
              <a:rPr lang="it-IT" sz="2400" b="1" dirty="0">
                <a:solidFill>
                  <a:schemeClr val="accent2">
                    <a:lumMod val="60000"/>
                    <a:lumOff val="40000"/>
                  </a:schemeClr>
                </a:solidFill>
                <a:latin typeface="Futura Bk BT" panose="020B0502020204020303"/>
              </a:rPr>
              <a:t> </a:t>
            </a:r>
            <a:r>
              <a:rPr lang="it-IT" sz="2400" b="1" dirty="0" err="1">
                <a:solidFill>
                  <a:schemeClr val="accent2">
                    <a:lumMod val="60000"/>
                    <a:lumOff val="40000"/>
                  </a:schemeClr>
                </a:solidFill>
                <a:latin typeface="Futura Bk BT" panose="020B0502020204020303"/>
              </a:rPr>
              <a:t>innovation</a:t>
            </a:r>
            <a:r>
              <a:rPr lang="it-IT" sz="2400" b="1" dirty="0">
                <a:solidFill>
                  <a:schemeClr val="accent2">
                    <a:lumMod val="60000"/>
                    <a:lumOff val="40000"/>
                  </a:schemeClr>
                </a:solidFill>
                <a:latin typeface="Futura Bk BT" panose="020B0502020204020303"/>
              </a:rPr>
              <a:t>: </a:t>
            </a:r>
            <a:r>
              <a:rPr lang="en-US" sz="2400" dirty="0">
                <a:solidFill>
                  <a:srgbClr val="FFFFFF"/>
                </a:solidFill>
                <a:latin typeface="Futura Bk BT" panose="020B0502020204020303"/>
              </a:rPr>
              <a:t>fosters the creation of new services and businesses based on shared knowledge</a:t>
            </a:r>
          </a:p>
        </p:txBody>
      </p:sp>
      <p:sp>
        <p:nvSpPr>
          <p:cNvPr id="39" name="TextBox 8">
            <a:extLst>
              <a:ext uri="{FF2B5EF4-FFF2-40B4-BE49-F238E27FC236}">
                <a16:creationId xmlns:a16="http://schemas.microsoft.com/office/drawing/2014/main" id="{DF8CB710-B6F6-F2CD-6ED2-AA413F03A5D0}"/>
              </a:ext>
            </a:extLst>
          </p:cNvPr>
          <p:cNvSpPr txBox="1"/>
          <p:nvPr/>
        </p:nvSpPr>
        <p:spPr>
          <a:xfrm>
            <a:off x="9313590" y="2095062"/>
            <a:ext cx="3653158" cy="7017306"/>
          </a:xfrm>
          <a:prstGeom prst="rect">
            <a:avLst/>
          </a:prstGeom>
        </p:spPr>
        <p:txBody>
          <a:bodyPr wrap="square" lIns="0" tIns="0" rIns="0" bIns="0" rtlCol="0" anchor="t">
            <a:spAutoFit/>
          </a:bodyPr>
          <a:lstStyle/>
          <a:p>
            <a:pPr marL="457200" indent="-457200">
              <a:buFont typeface="+mj-lt"/>
              <a:buAutoNum type="arabicPeriod" startAt="7"/>
            </a:pPr>
            <a:r>
              <a:rPr lang="it-IT" sz="2400" b="1" dirty="0" err="1">
                <a:solidFill>
                  <a:srgbClr val="FFD85B"/>
                </a:solidFill>
                <a:latin typeface="Futura Bk BT" panose="020B0502020204020303"/>
              </a:rPr>
              <a:t>Alignment</a:t>
            </a:r>
            <a:r>
              <a:rPr lang="it-IT" sz="2400" b="1" dirty="0">
                <a:solidFill>
                  <a:srgbClr val="FFD85B"/>
                </a:solidFill>
                <a:latin typeface="Futura Bk BT" panose="020B0502020204020303"/>
              </a:rPr>
              <a:t> with </a:t>
            </a:r>
            <a:r>
              <a:rPr lang="it-IT" sz="2400" b="1" dirty="0" err="1">
                <a:solidFill>
                  <a:srgbClr val="FFD85B"/>
                </a:solidFill>
                <a:latin typeface="Futura Bk BT" panose="020B0502020204020303"/>
              </a:rPr>
              <a:t>Ethical</a:t>
            </a:r>
            <a:r>
              <a:rPr lang="it-IT" sz="2400" b="1" dirty="0">
                <a:solidFill>
                  <a:srgbClr val="FFD85B"/>
                </a:solidFill>
                <a:latin typeface="Futura Bk BT" panose="020B0502020204020303"/>
              </a:rPr>
              <a:t> </a:t>
            </a:r>
            <a:r>
              <a:rPr lang="it-IT" sz="2400" b="1" dirty="0" err="1">
                <a:solidFill>
                  <a:srgbClr val="FFD85B"/>
                </a:solidFill>
                <a:latin typeface="Futura Bk BT" panose="020B0502020204020303"/>
              </a:rPr>
              <a:t>Values</a:t>
            </a:r>
            <a:r>
              <a:rPr lang="it-IT" sz="2400" b="1" dirty="0">
                <a:solidFill>
                  <a:srgbClr val="FFD85B"/>
                </a:solidFill>
                <a:latin typeface="Futura Bk BT" panose="020B0502020204020303"/>
              </a:rPr>
              <a:t>:</a:t>
            </a:r>
          </a:p>
          <a:p>
            <a:pPr marL="457200" indent="-457200">
              <a:buFont typeface="+mj-lt"/>
              <a:buAutoNum type="arabicPeriod" startAt="7"/>
            </a:pPr>
            <a:endParaRPr lang="it-IT" sz="2400" b="1" dirty="0">
              <a:solidFill>
                <a:srgbClr val="FFFFFF"/>
              </a:solidFill>
              <a:latin typeface="Futura Bk BT" panose="020B0502020204020303"/>
            </a:endParaRPr>
          </a:p>
          <a:p>
            <a:pPr marL="457200" indent="-457200">
              <a:buFont typeface="Arial" panose="020B0604020202020204" pitchFamily="34" charset="0"/>
              <a:buChar char="•"/>
            </a:pPr>
            <a:r>
              <a:rPr lang="it-IT" sz="2400" b="1" dirty="0" err="1">
                <a:solidFill>
                  <a:schemeClr val="accent2">
                    <a:lumMod val="60000"/>
                    <a:lumOff val="40000"/>
                  </a:schemeClr>
                </a:solidFill>
                <a:latin typeface="Futura Bk BT" panose="020B0502020204020303"/>
              </a:rPr>
              <a:t>Fairness</a:t>
            </a:r>
            <a:r>
              <a:rPr lang="it-IT" sz="2400" b="1" dirty="0">
                <a:solidFill>
                  <a:schemeClr val="accent2">
                    <a:lumMod val="60000"/>
                    <a:lumOff val="40000"/>
                  </a:schemeClr>
                </a:solidFill>
                <a:latin typeface="Futura Bk BT" panose="020B0502020204020303"/>
              </a:rPr>
              <a:t>:</a:t>
            </a:r>
            <a:br>
              <a:rPr lang="it-IT" sz="2400" b="1" dirty="0">
                <a:solidFill>
                  <a:srgbClr val="FFFFFF"/>
                </a:solidFill>
                <a:latin typeface="Futura Bk BT" panose="020B0502020204020303"/>
              </a:rPr>
            </a:br>
            <a:r>
              <a:rPr lang="en-US" sz="2400" dirty="0">
                <a:solidFill>
                  <a:srgbClr val="FFFFFF"/>
                </a:solidFill>
                <a:latin typeface="Futura Bk BT" panose="020B0502020204020303"/>
              </a:rPr>
              <a:t>promotes inclusive participation, ensuring that discoveries are accessible to all, regardless of financial resources</a:t>
            </a:r>
          </a:p>
          <a:p>
            <a:pPr marL="457200" indent="-457200">
              <a:buFont typeface="Arial" panose="020B0604020202020204" pitchFamily="34" charset="0"/>
              <a:buChar char="•"/>
            </a:pPr>
            <a:endParaRPr lang="en-US" sz="2400" dirty="0">
              <a:solidFill>
                <a:srgbClr val="FFFFFF"/>
              </a:solidFill>
              <a:latin typeface="Futura Bk BT" panose="020B0502020204020303"/>
            </a:endParaRPr>
          </a:p>
          <a:p>
            <a:pPr marL="457200" indent="-457200">
              <a:buFont typeface="Arial" panose="020B0604020202020204" pitchFamily="34" charset="0"/>
              <a:buChar char="•"/>
            </a:pPr>
            <a:endParaRPr lang="it-IT" sz="2400" dirty="0">
              <a:solidFill>
                <a:srgbClr val="FFFFFF"/>
              </a:solidFill>
              <a:latin typeface="Futura Bk BT" panose="020B0502020204020303"/>
            </a:endParaRPr>
          </a:p>
          <a:p>
            <a:pPr marL="457200" indent="-457200">
              <a:buFont typeface="Arial" panose="020B0604020202020204" pitchFamily="34" charset="0"/>
              <a:buChar char="•"/>
            </a:pPr>
            <a:r>
              <a:rPr lang="it-IT" sz="2400" b="1" dirty="0">
                <a:solidFill>
                  <a:schemeClr val="accent2">
                    <a:lumMod val="60000"/>
                    <a:lumOff val="40000"/>
                  </a:schemeClr>
                </a:solidFill>
                <a:latin typeface="Futura Bk BT" panose="020B0502020204020303"/>
              </a:rPr>
              <a:t>Ethics of Sharing: </a:t>
            </a:r>
            <a:r>
              <a:rPr lang="en-US" sz="2400" dirty="0">
                <a:solidFill>
                  <a:srgbClr val="FFFFFF"/>
                </a:solidFill>
                <a:latin typeface="Futura Bk BT" panose="020B0502020204020303"/>
              </a:rPr>
              <a:t>reflects the fundamental ethical principles of openness, transparency and collaboration in scientific research</a:t>
            </a:r>
          </a:p>
        </p:txBody>
      </p:sp>
      <p:sp>
        <p:nvSpPr>
          <p:cNvPr id="40" name="TextBox 8">
            <a:extLst>
              <a:ext uri="{FF2B5EF4-FFF2-40B4-BE49-F238E27FC236}">
                <a16:creationId xmlns:a16="http://schemas.microsoft.com/office/drawing/2014/main" id="{4262C2D1-EDBA-BB08-9D3C-8749D0B8C2EE}"/>
              </a:ext>
            </a:extLst>
          </p:cNvPr>
          <p:cNvSpPr txBox="1"/>
          <p:nvPr/>
        </p:nvSpPr>
        <p:spPr>
          <a:xfrm>
            <a:off x="13716861" y="2099165"/>
            <a:ext cx="3653158" cy="7017306"/>
          </a:xfrm>
          <a:prstGeom prst="rect">
            <a:avLst/>
          </a:prstGeom>
        </p:spPr>
        <p:txBody>
          <a:bodyPr wrap="square" lIns="0" tIns="0" rIns="0" bIns="0" rtlCol="0" anchor="t">
            <a:spAutoFit/>
          </a:bodyPr>
          <a:lstStyle/>
          <a:p>
            <a:pPr marL="457200" indent="-457200">
              <a:buFont typeface="+mj-lt"/>
              <a:buAutoNum type="arabicPeriod" startAt="8"/>
            </a:pPr>
            <a:r>
              <a:rPr lang="it-IT" sz="2400" b="1" dirty="0">
                <a:solidFill>
                  <a:srgbClr val="FFD85B"/>
                </a:solidFill>
                <a:latin typeface="Futura Bk BT" panose="020B0502020204020303"/>
              </a:rPr>
              <a:t>Long-</a:t>
            </a:r>
            <a:r>
              <a:rPr lang="it-IT" sz="2400" b="1" dirty="0" err="1">
                <a:solidFill>
                  <a:srgbClr val="FFD85B"/>
                </a:solidFill>
                <a:latin typeface="Futura Bk BT" panose="020B0502020204020303"/>
              </a:rPr>
              <a:t>term</a:t>
            </a:r>
            <a:r>
              <a:rPr lang="it-IT" sz="2400" b="1" dirty="0">
                <a:solidFill>
                  <a:srgbClr val="FFD85B"/>
                </a:solidFill>
                <a:latin typeface="Futura Bk BT" panose="020B0502020204020303"/>
              </a:rPr>
              <a:t> </a:t>
            </a:r>
            <a:r>
              <a:rPr lang="it-IT" sz="2400" b="1" dirty="0" err="1">
                <a:solidFill>
                  <a:srgbClr val="FFD85B"/>
                </a:solidFill>
                <a:latin typeface="Futura Bk BT" panose="020B0502020204020303"/>
              </a:rPr>
              <a:t>sustainability</a:t>
            </a:r>
            <a:r>
              <a:rPr lang="it-IT" sz="2400" b="1" dirty="0">
                <a:solidFill>
                  <a:srgbClr val="FFD85B"/>
                </a:solidFill>
                <a:latin typeface="Futura Bk BT" panose="020B0502020204020303"/>
              </a:rPr>
              <a:t>:</a:t>
            </a:r>
          </a:p>
          <a:p>
            <a:endParaRPr lang="it-IT" sz="2400" b="1" dirty="0">
              <a:solidFill>
                <a:srgbClr val="FFFFFF"/>
              </a:solidFill>
              <a:latin typeface="Futura Bk BT" panose="020B0502020204020303"/>
            </a:endParaRPr>
          </a:p>
          <a:p>
            <a:pPr marL="457200" indent="-457200">
              <a:buFont typeface="Arial" panose="020B0604020202020204" pitchFamily="34" charset="0"/>
              <a:buChar char="•"/>
            </a:pPr>
            <a:r>
              <a:rPr lang="it-IT" sz="2400" b="1" dirty="0" err="1">
                <a:solidFill>
                  <a:schemeClr val="accent2">
                    <a:lumMod val="60000"/>
                    <a:lumOff val="40000"/>
                  </a:schemeClr>
                </a:solidFill>
                <a:latin typeface="Futura Bk BT" panose="020B0502020204020303"/>
              </a:rPr>
              <a:t>Preservation</a:t>
            </a:r>
            <a:r>
              <a:rPr lang="it-IT" sz="2400" b="1" dirty="0">
                <a:solidFill>
                  <a:schemeClr val="accent2">
                    <a:lumMod val="60000"/>
                    <a:lumOff val="40000"/>
                  </a:schemeClr>
                </a:solidFill>
                <a:latin typeface="Futura Bk BT" panose="020B0502020204020303"/>
              </a:rPr>
              <a:t> of knowledge:</a:t>
            </a:r>
            <a:br>
              <a:rPr lang="it-IT" sz="2400" b="1" dirty="0">
                <a:solidFill>
                  <a:schemeClr val="accent2">
                    <a:lumMod val="60000"/>
                    <a:lumOff val="40000"/>
                  </a:schemeClr>
                </a:solidFill>
                <a:latin typeface="Futura Bk BT" panose="020B0502020204020303"/>
              </a:rPr>
            </a:br>
            <a:r>
              <a:rPr lang="en-US" sz="2400" dirty="0">
                <a:solidFill>
                  <a:srgbClr val="FFFFFF"/>
                </a:solidFill>
                <a:latin typeface="Futura Bk BT" panose="020B0502020204020303"/>
              </a:rPr>
              <a:t>ensures the long-term preservation and availability of scientific information</a:t>
            </a:r>
            <a:endParaRPr lang="it-IT" sz="2400" dirty="0">
              <a:solidFill>
                <a:srgbClr val="FFFFFF"/>
              </a:solidFill>
              <a:latin typeface="Futura Bk BT" panose="020B0502020204020303"/>
            </a:endParaRPr>
          </a:p>
          <a:p>
            <a:pPr marL="457200" indent="-457200">
              <a:buFont typeface="Arial" panose="020B0604020202020204" pitchFamily="34" charset="0"/>
              <a:buChar char="•"/>
            </a:pPr>
            <a:endParaRPr lang="it-IT" sz="2400" dirty="0">
              <a:solidFill>
                <a:srgbClr val="FFFFFF"/>
              </a:solidFill>
              <a:latin typeface="Futura Bk BT" panose="020B0502020204020303"/>
            </a:endParaRPr>
          </a:p>
          <a:p>
            <a:pPr marL="457200" indent="-457200">
              <a:buFont typeface="Arial" panose="020B0604020202020204" pitchFamily="34" charset="0"/>
              <a:buChar char="•"/>
            </a:pPr>
            <a:endParaRPr lang="it-IT" sz="2400" dirty="0">
              <a:solidFill>
                <a:srgbClr val="FFFFFF"/>
              </a:solidFill>
              <a:latin typeface="Futura Bk BT" panose="020B0502020204020303"/>
            </a:endParaRPr>
          </a:p>
          <a:p>
            <a:pPr marL="457200" indent="-457200">
              <a:buFont typeface="Arial" panose="020B0604020202020204" pitchFamily="34" charset="0"/>
              <a:buChar char="•"/>
            </a:pPr>
            <a:endParaRPr lang="it-IT" sz="2400" dirty="0">
              <a:solidFill>
                <a:srgbClr val="FFFFFF"/>
              </a:solidFill>
              <a:latin typeface="Futura Bk BT" panose="020B0502020204020303"/>
            </a:endParaRPr>
          </a:p>
          <a:p>
            <a:pPr marL="457200" indent="-457200">
              <a:buFont typeface="Arial" panose="020B0604020202020204" pitchFamily="34" charset="0"/>
              <a:buChar char="•"/>
            </a:pPr>
            <a:r>
              <a:rPr lang="it-IT" sz="2400" b="1" dirty="0" err="1">
                <a:solidFill>
                  <a:schemeClr val="accent2">
                    <a:lumMod val="60000"/>
                    <a:lumOff val="40000"/>
                  </a:schemeClr>
                </a:solidFill>
                <a:latin typeface="Futura Bk BT" panose="020B0502020204020303"/>
              </a:rPr>
              <a:t>Continuous</a:t>
            </a:r>
            <a:r>
              <a:rPr lang="it-IT" sz="2400" b="1" dirty="0">
                <a:solidFill>
                  <a:schemeClr val="accent2">
                    <a:lumMod val="60000"/>
                    <a:lumOff val="40000"/>
                  </a:schemeClr>
                </a:solidFill>
                <a:latin typeface="Futura Bk BT" panose="020B0502020204020303"/>
              </a:rPr>
              <a:t> </a:t>
            </a:r>
            <a:r>
              <a:rPr lang="it-IT" sz="2400" b="1" dirty="0" err="1">
                <a:solidFill>
                  <a:schemeClr val="accent2">
                    <a:lumMod val="60000"/>
                    <a:lumOff val="40000"/>
                  </a:schemeClr>
                </a:solidFill>
                <a:latin typeface="Futura Bk BT" panose="020B0502020204020303"/>
              </a:rPr>
              <a:t>innovation</a:t>
            </a:r>
            <a:r>
              <a:rPr lang="it-IT" sz="2400" b="1" dirty="0">
                <a:solidFill>
                  <a:schemeClr val="accent2">
                    <a:lumMod val="60000"/>
                    <a:lumOff val="40000"/>
                  </a:schemeClr>
                </a:solidFill>
                <a:latin typeface="Futura Bk BT" panose="020B0502020204020303"/>
              </a:rPr>
              <a:t>: </a:t>
            </a:r>
            <a:r>
              <a:rPr lang="it-IT" sz="2400" dirty="0">
                <a:solidFill>
                  <a:schemeClr val="bg1"/>
                </a:solidFill>
                <a:latin typeface="Futura Bk BT" panose="020B0502020204020303"/>
              </a:rPr>
              <a:t>i</a:t>
            </a:r>
            <a:r>
              <a:rPr lang="en-US" sz="2400" dirty="0">
                <a:solidFill>
                  <a:schemeClr val="bg1"/>
                </a:solidFill>
                <a:latin typeface="Futura Bk BT" panose="020B0502020204020303"/>
              </a:rPr>
              <a:t>t provides a solid foundation for future development, building on an open and accessible knowledge base</a:t>
            </a:r>
          </a:p>
        </p:txBody>
      </p:sp>
    </p:spTree>
    <p:extLst>
      <p:ext uri="{BB962C8B-B14F-4D97-AF65-F5344CB8AC3E}">
        <p14:creationId xmlns:p14="http://schemas.microsoft.com/office/powerpoint/2010/main" val="6967570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Open Science – Advantages</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720000"/>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3" name="AutoShape 4" descr="Creative Commons licence spectrum, showing CC licences from most to least open">
            <a:extLst>
              <a:ext uri="{FF2B5EF4-FFF2-40B4-BE49-F238E27FC236}">
                <a16:creationId xmlns:a16="http://schemas.microsoft.com/office/drawing/2014/main" id="{671599B7-886B-F7AB-F07D-6FCFD3791CC7}"/>
              </a:ext>
            </a:extLst>
          </p:cNvPr>
          <p:cNvSpPr>
            <a:spLocks noChangeAspect="1" noChangeArrowheads="1"/>
          </p:cNvSpPr>
          <p:nvPr/>
        </p:nvSpPr>
        <p:spPr bwMode="auto">
          <a:xfrm>
            <a:off x="9144000" y="-295504"/>
            <a:ext cx="5743804" cy="574380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0" name="TextBox 4">
            <a:extLst>
              <a:ext uri="{FF2B5EF4-FFF2-40B4-BE49-F238E27FC236}">
                <a16:creationId xmlns:a16="http://schemas.microsoft.com/office/drawing/2014/main" id="{5AC805AD-FBE0-E081-7F2E-00353C5A011D}"/>
              </a:ext>
            </a:extLst>
          </p:cNvPr>
          <p:cNvSpPr txBox="1"/>
          <p:nvPr/>
        </p:nvSpPr>
        <p:spPr>
          <a:xfrm>
            <a:off x="4665789" y="3686055"/>
            <a:ext cx="8956421" cy="3233257"/>
          </a:xfrm>
          <a:prstGeom prst="rect">
            <a:avLst/>
          </a:prstGeom>
        </p:spPr>
        <p:txBody>
          <a:bodyPr wrap="square" lIns="0" tIns="0" rIns="0" bIns="0" rtlCol="0" anchor="t">
            <a:spAutoFit/>
          </a:bodyPr>
          <a:lstStyle/>
          <a:p>
            <a:pPr algn="ctr">
              <a:lnSpc>
                <a:spcPts val="4190"/>
              </a:lnSpc>
            </a:pPr>
            <a:r>
              <a:rPr lang="en-US" sz="4000" spc="94" dirty="0">
                <a:solidFill>
                  <a:srgbClr val="4B6D8F"/>
                </a:solidFill>
                <a:latin typeface="Now"/>
              </a:rPr>
              <a:t>Open Science not only improves the quality of research, but also offers significant economic and societal benefits, helping to build a more informed, equitable and sustainable society</a:t>
            </a:r>
          </a:p>
        </p:txBody>
      </p:sp>
      <p:sp>
        <p:nvSpPr>
          <p:cNvPr id="15" name="Freeform 6">
            <a:extLst>
              <a:ext uri="{FF2B5EF4-FFF2-40B4-BE49-F238E27FC236}">
                <a16:creationId xmlns:a16="http://schemas.microsoft.com/office/drawing/2014/main" id="{96DE5F79-C292-F16F-B9A5-BF2B52E95AB3}"/>
              </a:ext>
            </a:extLst>
          </p:cNvPr>
          <p:cNvSpPr/>
          <p:nvPr/>
        </p:nvSpPr>
        <p:spPr>
          <a:xfrm>
            <a:off x="3725151" y="2789537"/>
            <a:ext cx="940638" cy="714885"/>
          </a:xfrm>
          <a:custGeom>
            <a:avLst/>
            <a:gdLst/>
            <a:ahLst/>
            <a:cxnLst/>
            <a:rect l="l" t="t" r="r" b="b"/>
            <a:pathLst>
              <a:path w="940638" h="714885">
                <a:moveTo>
                  <a:pt x="0" y="0"/>
                </a:moveTo>
                <a:lnTo>
                  <a:pt x="940638" y="0"/>
                </a:lnTo>
                <a:lnTo>
                  <a:pt x="940638" y="714885"/>
                </a:lnTo>
                <a:lnTo>
                  <a:pt x="0" y="714885"/>
                </a:lnTo>
                <a:lnTo>
                  <a:pt x="0" y="0"/>
                </a:lnTo>
                <a:close/>
              </a:path>
            </a:pathLst>
          </a:custGeom>
          <a:blipFill>
            <a:blip r:embed="rId3">
              <a:alphaModFix amt="74000"/>
              <a:extLst>
                <a:ext uri="{96DAC541-7B7A-43D3-8B79-37D633B846F1}">
                  <asvg:svgBlip xmlns:asvg="http://schemas.microsoft.com/office/drawing/2016/SVG/main" r:embed="rId4"/>
                </a:ext>
              </a:extLst>
            </a:blip>
            <a:stretch>
              <a:fillRect/>
            </a:stretch>
          </a:blipFill>
        </p:spPr>
        <p:txBody>
          <a:bodyPr/>
          <a:lstStyle/>
          <a:p>
            <a:endParaRPr lang="it-IT"/>
          </a:p>
        </p:txBody>
      </p:sp>
      <p:sp>
        <p:nvSpPr>
          <p:cNvPr id="16" name="Freeform 8">
            <a:extLst>
              <a:ext uri="{FF2B5EF4-FFF2-40B4-BE49-F238E27FC236}">
                <a16:creationId xmlns:a16="http://schemas.microsoft.com/office/drawing/2014/main" id="{5CC7E7C2-9CAD-CFC3-F2A4-8B2EE80FD304}"/>
              </a:ext>
            </a:extLst>
          </p:cNvPr>
          <p:cNvSpPr/>
          <p:nvPr/>
        </p:nvSpPr>
        <p:spPr>
          <a:xfrm flipH="1" flipV="1">
            <a:off x="13622210" y="6866292"/>
            <a:ext cx="940638" cy="714885"/>
          </a:xfrm>
          <a:custGeom>
            <a:avLst/>
            <a:gdLst/>
            <a:ahLst/>
            <a:cxnLst/>
            <a:rect l="l" t="t" r="r" b="b"/>
            <a:pathLst>
              <a:path w="940638" h="714885">
                <a:moveTo>
                  <a:pt x="940638" y="714885"/>
                </a:moveTo>
                <a:lnTo>
                  <a:pt x="0" y="714885"/>
                </a:lnTo>
                <a:lnTo>
                  <a:pt x="0" y="0"/>
                </a:lnTo>
                <a:lnTo>
                  <a:pt x="940638" y="0"/>
                </a:lnTo>
                <a:lnTo>
                  <a:pt x="940638" y="714885"/>
                </a:lnTo>
                <a:close/>
              </a:path>
            </a:pathLst>
          </a:custGeom>
          <a:blipFill>
            <a:blip r:embed="rId5">
              <a:alphaModFix amt="69000"/>
              <a:extLst>
                <a:ext uri="{96DAC541-7B7A-43D3-8B79-37D633B846F1}">
                  <asvg:svgBlip xmlns:asvg="http://schemas.microsoft.com/office/drawing/2016/SVG/main" r:embed="rId6"/>
                </a:ext>
              </a:extLst>
            </a:blip>
            <a:stretch>
              <a:fillRect/>
            </a:stretch>
          </a:blipFill>
        </p:spPr>
        <p:txBody>
          <a:bodyPr/>
          <a:lstStyle/>
          <a:p>
            <a:endParaRPr lang="it-IT"/>
          </a:p>
        </p:txBody>
      </p:sp>
    </p:spTree>
    <p:extLst>
      <p:ext uri="{BB962C8B-B14F-4D97-AF65-F5344CB8AC3E}">
        <p14:creationId xmlns:p14="http://schemas.microsoft.com/office/powerpoint/2010/main" val="2618678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FAIR data vs Open Data</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720000"/>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3" name="AutoShape 4" descr="Creative Commons licence spectrum, showing CC licences from most to least open">
            <a:extLst>
              <a:ext uri="{FF2B5EF4-FFF2-40B4-BE49-F238E27FC236}">
                <a16:creationId xmlns:a16="http://schemas.microsoft.com/office/drawing/2014/main" id="{671599B7-886B-F7AB-F07D-6FCFD3791CC7}"/>
              </a:ext>
            </a:extLst>
          </p:cNvPr>
          <p:cNvSpPr>
            <a:spLocks noChangeAspect="1" noChangeArrowheads="1"/>
          </p:cNvSpPr>
          <p:nvPr/>
        </p:nvSpPr>
        <p:spPr bwMode="auto">
          <a:xfrm>
            <a:off x="9144000" y="-295504"/>
            <a:ext cx="5743804" cy="574380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7" name="Picture 14">
            <a:extLst>
              <a:ext uri="{FF2B5EF4-FFF2-40B4-BE49-F238E27FC236}">
                <a16:creationId xmlns:a16="http://schemas.microsoft.com/office/drawing/2014/main" id="{4D3527A5-B8F1-3F35-6425-ADA8F6B7EDBC}"/>
              </a:ext>
            </a:extLst>
          </p:cNvPr>
          <p:cNvPicPr>
            <a:picLocks noChangeAspect="1"/>
          </p:cNvPicPr>
          <p:nvPr/>
        </p:nvPicPr>
        <p:blipFill>
          <a:blip r:embed="rId3"/>
          <a:stretch>
            <a:fillRect/>
          </a:stretch>
        </p:blipFill>
        <p:spPr>
          <a:xfrm>
            <a:off x="337457" y="2781300"/>
            <a:ext cx="11007224" cy="5743804"/>
          </a:xfrm>
          <a:prstGeom prst="rect">
            <a:avLst/>
          </a:prstGeom>
        </p:spPr>
      </p:pic>
      <p:sp>
        <p:nvSpPr>
          <p:cNvPr id="12" name="TextBox 9">
            <a:extLst>
              <a:ext uri="{FF2B5EF4-FFF2-40B4-BE49-F238E27FC236}">
                <a16:creationId xmlns:a16="http://schemas.microsoft.com/office/drawing/2014/main" id="{DEFF143F-F65A-93E8-A517-B6B5E425DC4E}"/>
              </a:ext>
            </a:extLst>
          </p:cNvPr>
          <p:cNvSpPr txBox="1"/>
          <p:nvPr/>
        </p:nvSpPr>
        <p:spPr>
          <a:xfrm>
            <a:off x="11658600" y="2164697"/>
            <a:ext cx="6077182" cy="6040115"/>
          </a:xfrm>
          <a:prstGeom prst="rect">
            <a:avLst/>
          </a:prstGeom>
        </p:spPr>
        <p:txBody>
          <a:bodyPr wrap="square" lIns="0" tIns="0" rIns="0" bIns="0" rtlCol="0" anchor="t">
            <a:spAutoFit/>
          </a:bodyPr>
          <a:lstStyle/>
          <a:p>
            <a:pPr marL="680627" lvl="1" indent="-340314">
              <a:lnSpc>
                <a:spcPts val="4413"/>
              </a:lnSpc>
              <a:buFont typeface="Arial"/>
              <a:buChar char="•"/>
            </a:pPr>
            <a:r>
              <a:rPr lang="en-US" sz="3000" dirty="0">
                <a:solidFill>
                  <a:srgbClr val="000000"/>
                </a:solidFill>
                <a:latin typeface="Futura Bk BT" panose="020B0502020204020303"/>
              </a:rPr>
              <a:t>The FAIR principles describe how research results should be </a:t>
            </a:r>
            <a:r>
              <a:rPr lang="en-US" sz="3000" dirty="0" err="1">
                <a:solidFill>
                  <a:srgbClr val="000000"/>
                </a:solidFill>
                <a:latin typeface="Futura Bk BT" panose="020B0502020204020303"/>
              </a:rPr>
              <a:t>organised</a:t>
            </a:r>
            <a:r>
              <a:rPr lang="en-US" sz="3000" dirty="0">
                <a:solidFill>
                  <a:srgbClr val="000000"/>
                </a:solidFill>
                <a:latin typeface="Futura Bk BT" panose="020B0502020204020303"/>
              </a:rPr>
              <a:t> to be more easily accessible, understood, exchanged and reused</a:t>
            </a:r>
          </a:p>
          <a:p>
            <a:pPr marL="680627" lvl="1" indent="-340314">
              <a:lnSpc>
                <a:spcPts val="4413"/>
              </a:lnSpc>
              <a:buFont typeface="Arial"/>
              <a:buChar char="•"/>
            </a:pPr>
            <a:endParaRPr lang="en-US" sz="3000" dirty="0">
              <a:solidFill>
                <a:srgbClr val="000000"/>
              </a:solidFill>
              <a:latin typeface="Futura Bk BT" panose="020B0502020204020303"/>
            </a:endParaRPr>
          </a:p>
          <a:p>
            <a:pPr marL="680627" lvl="1" indent="-340314">
              <a:lnSpc>
                <a:spcPts val="4413"/>
              </a:lnSpc>
              <a:buFont typeface="Arial"/>
              <a:buChar char="•"/>
            </a:pPr>
            <a:r>
              <a:rPr lang="en-US" sz="3000" dirty="0">
                <a:solidFill>
                  <a:srgbClr val="000000"/>
                </a:solidFill>
                <a:latin typeface="Futura Bk BT" panose="020B0502020204020303"/>
              </a:rPr>
              <a:t>Not all properly managed data is FAIR</a:t>
            </a:r>
          </a:p>
          <a:p>
            <a:pPr marL="680627" lvl="1" indent="-340314">
              <a:lnSpc>
                <a:spcPts val="4413"/>
              </a:lnSpc>
              <a:buFont typeface="Arial"/>
              <a:buChar char="•"/>
            </a:pPr>
            <a:endParaRPr lang="en-US" sz="3000" dirty="0">
              <a:solidFill>
                <a:srgbClr val="000000"/>
              </a:solidFill>
              <a:latin typeface="Futura Bk BT" panose="020B0502020204020303"/>
            </a:endParaRPr>
          </a:p>
          <a:p>
            <a:pPr marL="680627" lvl="1" indent="-340314">
              <a:lnSpc>
                <a:spcPts val="4413"/>
              </a:lnSpc>
              <a:buFont typeface="Arial"/>
              <a:buChar char="•"/>
            </a:pPr>
            <a:r>
              <a:rPr lang="en-US" sz="3000" dirty="0">
                <a:solidFill>
                  <a:srgbClr val="000000"/>
                </a:solidFill>
                <a:latin typeface="Futura Bk BT" panose="020B0502020204020303"/>
              </a:rPr>
              <a:t>Not all FAIR data is Open Data</a:t>
            </a:r>
          </a:p>
          <a:p>
            <a:pPr>
              <a:lnSpc>
                <a:spcPts val="3065"/>
              </a:lnSpc>
              <a:spcBef>
                <a:spcPct val="0"/>
              </a:spcBef>
            </a:pPr>
            <a:endParaRPr lang="en-US" sz="3000" dirty="0">
              <a:solidFill>
                <a:srgbClr val="000000"/>
              </a:solidFill>
              <a:latin typeface="Futura Bk BT" panose="020B0502020204020303"/>
            </a:endParaRPr>
          </a:p>
        </p:txBody>
      </p:sp>
      <p:sp>
        <p:nvSpPr>
          <p:cNvPr id="2" name="CasellaDiTesto 1">
            <a:extLst>
              <a:ext uri="{FF2B5EF4-FFF2-40B4-BE49-F238E27FC236}">
                <a16:creationId xmlns:a16="http://schemas.microsoft.com/office/drawing/2014/main" id="{2CA2068D-302B-3989-442F-3A2012E54749}"/>
              </a:ext>
            </a:extLst>
          </p:cNvPr>
          <p:cNvSpPr txBox="1"/>
          <p:nvPr/>
        </p:nvSpPr>
        <p:spPr>
          <a:xfrm>
            <a:off x="9426010" y="286841"/>
            <a:ext cx="8557190" cy="923330"/>
          </a:xfrm>
          <a:prstGeom prst="rect">
            <a:avLst/>
          </a:prstGeom>
          <a:noFill/>
        </p:spPr>
        <p:txBody>
          <a:bodyPr wrap="square">
            <a:spAutoFit/>
          </a:bodyPr>
          <a:lstStyle/>
          <a:p>
            <a:r>
              <a:rPr lang="en-US" b="0" i="0" dirty="0" err="1">
                <a:solidFill>
                  <a:schemeClr val="bg1"/>
                </a:solidFill>
                <a:effectLst/>
                <a:latin typeface="Futura Bk BT" panose="020B0502020204020303" pitchFamily="34" charset="0"/>
              </a:rPr>
              <a:t>Caldoni</a:t>
            </a:r>
            <a:r>
              <a:rPr lang="en-US" b="0" i="0" dirty="0">
                <a:solidFill>
                  <a:schemeClr val="bg1"/>
                </a:solidFill>
                <a:effectLst/>
                <a:latin typeface="Futura Bk BT" panose="020B0502020204020303" pitchFamily="34" charset="0"/>
              </a:rPr>
              <a:t>, G., </a:t>
            </a:r>
            <a:r>
              <a:rPr lang="en-US" b="0" i="0" dirty="0" err="1">
                <a:solidFill>
                  <a:schemeClr val="bg1"/>
                </a:solidFill>
                <a:effectLst/>
                <a:latin typeface="Futura Bk BT" panose="020B0502020204020303" pitchFamily="34" charset="0"/>
              </a:rPr>
              <a:t>Coppini</a:t>
            </a:r>
            <a:r>
              <a:rPr lang="en-US" b="0" i="0" dirty="0">
                <a:solidFill>
                  <a:schemeClr val="bg1"/>
                </a:solidFill>
                <a:effectLst/>
                <a:latin typeface="Futura Bk BT" panose="020B0502020204020303" pitchFamily="34" charset="0"/>
              </a:rPr>
              <a:t>, S., </a:t>
            </a:r>
            <a:r>
              <a:rPr lang="en-US" b="0" i="0" dirty="0" err="1">
                <a:solidFill>
                  <a:schemeClr val="bg1"/>
                </a:solidFill>
                <a:effectLst/>
                <a:latin typeface="Futura Bk BT" panose="020B0502020204020303" pitchFamily="34" charset="0"/>
              </a:rPr>
              <a:t>Gualandi</a:t>
            </a:r>
            <a:r>
              <a:rPr lang="en-US" b="0" i="0" dirty="0">
                <a:solidFill>
                  <a:schemeClr val="bg1"/>
                </a:solidFill>
                <a:effectLst/>
                <a:latin typeface="Futura Bk BT" panose="020B0502020204020303" pitchFamily="34" charset="0"/>
              </a:rPr>
              <a:t>, B., Marino, </a:t>
            </a:r>
            <a:r>
              <a:rPr lang="en-US" b="0" i="0" dirty="0" err="1">
                <a:solidFill>
                  <a:schemeClr val="bg1"/>
                </a:solidFill>
                <a:effectLst/>
                <a:latin typeface="Futura Bk BT" panose="020B0502020204020303" pitchFamily="34" charset="0"/>
              </a:rPr>
              <a:t>M.Research</a:t>
            </a:r>
            <a:r>
              <a:rPr lang="en-US" b="0" i="0" dirty="0">
                <a:solidFill>
                  <a:schemeClr val="bg1"/>
                </a:solidFill>
                <a:effectLst/>
                <a:latin typeface="Futura Bk BT" panose="020B0502020204020303" pitchFamily="34" charset="0"/>
              </a:rPr>
              <a:t> Data Management e </a:t>
            </a:r>
            <a:r>
              <a:rPr lang="en-US" b="0" i="0" dirty="0" err="1">
                <a:solidFill>
                  <a:schemeClr val="bg1"/>
                </a:solidFill>
                <a:effectLst/>
                <a:latin typeface="Futura Bk BT" panose="020B0502020204020303" pitchFamily="34" charset="0"/>
              </a:rPr>
              <a:t>principi</a:t>
            </a:r>
            <a:r>
              <a:rPr lang="en-US" b="0" i="0" dirty="0">
                <a:solidFill>
                  <a:schemeClr val="bg1"/>
                </a:solidFill>
                <a:effectLst/>
                <a:latin typeface="Futura Bk BT" panose="020B0502020204020303" pitchFamily="34" charset="0"/>
              </a:rPr>
              <a:t> di Open Science </a:t>
            </a:r>
            <a:r>
              <a:rPr lang="en-US" b="0" i="0" dirty="0" err="1">
                <a:solidFill>
                  <a:schemeClr val="bg1"/>
                </a:solidFill>
                <a:effectLst/>
                <a:latin typeface="Futura Bk BT" panose="020B0502020204020303" pitchFamily="34" charset="0"/>
              </a:rPr>
              <a:t>Formazione</a:t>
            </a:r>
            <a:r>
              <a:rPr lang="en-US" b="0" i="0" dirty="0">
                <a:solidFill>
                  <a:schemeClr val="bg1"/>
                </a:solidFill>
                <a:effectLst/>
                <a:latin typeface="Futura Bk BT" panose="020B0502020204020303" pitchFamily="34" charset="0"/>
              </a:rPr>
              <a:t> PhD_v1_16112023.Nov. 2023.</a:t>
            </a:r>
          </a:p>
          <a:p>
            <a:r>
              <a:rPr lang="en-US" b="0" i="0" dirty="0">
                <a:solidFill>
                  <a:schemeClr val="bg1"/>
                </a:solidFill>
                <a:effectLst/>
                <a:latin typeface="Futura Bk BT" panose="020B0502020204020303" pitchFamily="34" charset="0"/>
              </a:rPr>
              <a:t>DOI: </a:t>
            </a:r>
            <a:r>
              <a:rPr lang="en-US" b="0" i="0" dirty="0">
                <a:solidFill>
                  <a:srgbClr val="00B0F0"/>
                </a:solidFill>
                <a:effectLst/>
                <a:latin typeface="Futura Bk BT" panose="020B0502020204020303" pitchFamily="34" charset="0"/>
              </a:rPr>
              <a:t>available soon</a:t>
            </a:r>
            <a:endParaRPr lang="it-IT" dirty="0">
              <a:solidFill>
                <a:srgbClr val="00B0F0"/>
              </a:solidFill>
              <a:latin typeface="Futura Bk BT" panose="020B0502020204020303" pitchFamily="34" charset="0"/>
            </a:endParaRPr>
          </a:p>
        </p:txBody>
      </p:sp>
    </p:spTree>
    <p:extLst>
      <p:ext uri="{BB962C8B-B14F-4D97-AF65-F5344CB8AC3E}">
        <p14:creationId xmlns:p14="http://schemas.microsoft.com/office/powerpoint/2010/main" val="8519921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Data Management – Competitive Projects</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720000"/>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3" name="AutoShape 4" descr="Creative Commons licence spectrum, showing CC licences from most to least open">
            <a:extLst>
              <a:ext uri="{FF2B5EF4-FFF2-40B4-BE49-F238E27FC236}">
                <a16:creationId xmlns:a16="http://schemas.microsoft.com/office/drawing/2014/main" id="{671599B7-886B-F7AB-F07D-6FCFD3791CC7}"/>
              </a:ext>
            </a:extLst>
          </p:cNvPr>
          <p:cNvSpPr>
            <a:spLocks noChangeAspect="1" noChangeArrowheads="1"/>
          </p:cNvSpPr>
          <p:nvPr/>
        </p:nvSpPr>
        <p:spPr bwMode="auto">
          <a:xfrm>
            <a:off x="9144000" y="-295504"/>
            <a:ext cx="5743804" cy="574380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Segnaposto testo 2">
            <a:extLst>
              <a:ext uri="{FF2B5EF4-FFF2-40B4-BE49-F238E27FC236}">
                <a16:creationId xmlns:a16="http://schemas.microsoft.com/office/drawing/2014/main" id="{D9FF1932-26FE-5B57-5FBF-5379189D7399}"/>
              </a:ext>
            </a:extLst>
          </p:cNvPr>
          <p:cNvSpPr txBox="1">
            <a:spLocks/>
          </p:cNvSpPr>
          <p:nvPr/>
        </p:nvSpPr>
        <p:spPr>
          <a:xfrm>
            <a:off x="304800" y="1828985"/>
            <a:ext cx="7696200" cy="771772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dirty="0">
                <a:solidFill>
                  <a:srgbClr val="4A7260"/>
                </a:solidFill>
                <a:latin typeface="Futura Bk BT" panose="020B0502020204020303"/>
              </a:rPr>
              <a:t>Obligations in Horizon Europe (HE) for data management</a:t>
            </a:r>
            <a:r>
              <a:rPr lang="it-IT" sz="2200" b="1" dirty="0">
                <a:solidFill>
                  <a:srgbClr val="4A7260"/>
                </a:solidFill>
                <a:latin typeface="Futura Bk BT" panose="020B0502020204020303"/>
              </a:rPr>
              <a:t>:</a:t>
            </a:r>
          </a:p>
          <a:p>
            <a:endParaRPr lang="it-IT" sz="2200" dirty="0">
              <a:solidFill>
                <a:schemeClr val="tx1"/>
              </a:solidFill>
              <a:latin typeface="Futura Bk BT" panose="020B0502020204020303"/>
            </a:endParaRPr>
          </a:p>
          <a:p>
            <a:pPr marL="285750" indent="-285750">
              <a:buFont typeface="Arial" panose="020B0604020202020204" pitchFamily="34" charset="0"/>
              <a:buChar char="•"/>
            </a:pPr>
            <a:r>
              <a:rPr lang="it-IT" sz="2200" b="1" dirty="0">
                <a:solidFill>
                  <a:srgbClr val="4B6D8F"/>
                </a:solidFill>
                <a:latin typeface="Futura Bk BT" panose="020B0502020204020303"/>
              </a:rPr>
              <a:t>Data:</a:t>
            </a:r>
          </a:p>
          <a:p>
            <a:endParaRPr lang="it-IT" sz="2200" b="1" dirty="0">
              <a:solidFill>
                <a:schemeClr val="tx1"/>
              </a:solidFill>
              <a:latin typeface="Futura Bk BT" panose="020B0502020204020303"/>
            </a:endParaRPr>
          </a:p>
          <a:p>
            <a:pPr marL="1200150" lvl="1" indent="-457200">
              <a:buFont typeface="Courier New" panose="02070309020205020404" pitchFamily="49" charset="0"/>
              <a:buChar char="o"/>
            </a:pPr>
            <a:r>
              <a:rPr lang="en-US" sz="2200" dirty="0">
                <a:latin typeface="Futura Bk BT" panose="020B0502020204020303"/>
              </a:rPr>
              <a:t>must be managed in accordance with FAIR principles</a:t>
            </a:r>
          </a:p>
          <a:p>
            <a:pPr marL="1200150" lvl="1" indent="-457200">
              <a:buFont typeface="Courier New" panose="02070309020205020404" pitchFamily="49" charset="0"/>
              <a:buChar char="o"/>
            </a:pPr>
            <a:endParaRPr lang="it-IT" sz="2200" dirty="0">
              <a:latin typeface="Futura Bk BT" panose="020B0502020204020303"/>
            </a:endParaRPr>
          </a:p>
          <a:p>
            <a:pPr marL="1200150" lvl="1" indent="-457200">
              <a:buFont typeface="Courier New" panose="02070309020205020404" pitchFamily="49" charset="0"/>
              <a:buChar char="o"/>
            </a:pPr>
            <a:r>
              <a:rPr lang="en-US" sz="2200" dirty="0">
                <a:latin typeface="Futura Bk BT" panose="020B0502020204020303"/>
              </a:rPr>
              <a:t>must comply with legal obligations of privacy, ethics, and IPR</a:t>
            </a:r>
          </a:p>
          <a:p>
            <a:pPr marL="1200150" lvl="1" indent="-457200">
              <a:buFont typeface="Courier New" panose="02070309020205020404" pitchFamily="49" charset="0"/>
              <a:buChar char="o"/>
            </a:pPr>
            <a:endParaRPr lang="it-IT" sz="2200" dirty="0">
              <a:latin typeface="Futura Bk BT" panose="020B0502020204020303"/>
            </a:endParaRPr>
          </a:p>
          <a:p>
            <a:pPr marL="1200150" lvl="1" indent="-457200">
              <a:buFont typeface="Courier New" panose="02070309020205020404" pitchFamily="49" charset="0"/>
              <a:buChar char="o"/>
            </a:pPr>
            <a:r>
              <a:rPr lang="en-US" sz="2200" dirty="0">
                <a:latin typeface="Futura Bk BT" panose="020B0502020204020303"/>
              </a:rPr>
              <a:t>must be preserved in accordance with the principle of "as open as possible, as closed as necessary", which is fundamental to the culture of </a:t>
            </a:r>
            <a:r>
              <a:rPr lang="en-US" sz="2200" dirty="0" err="1">
                <a:latin typeface="Futura Bk BT" panose="020B0502020204020303"/>
              </a:rPr>
              <a:t>OpenScience</a:t>
            </a:r>
            <a:endParaRPr lang="en-US" sz="2200" dirty="0">
              <a:latin typeface="Futura Bk BT" panose="020B0502020204020303"/>
            </a:endParaRPr>
          </a:p>
          <a:p>
            <a:pPr marL="1200150" lvl="1" indent="-457200">
              <a:buFont typeface="Courier New" panose="02070309020205020404" pitchFamily="49" charset="0"/>
              <a:buChar char="o"/>
            </a:pPr>
            <a:endParaRPr lang="it-IT" sz="2200" dirty="0">
              <a:latin typeface="Futura Bk BT" panose="020B0502020204020303"/>
            </a:endParaRPr>
          </a:p>
          <a:p>
            <a:pPr marL="1200150" lvl="1" indent="-457200">
              <a:buFont typeface="Courier New" panose="02070309020205020404" pitchFamily="49" charset="0"/>
              <a:buChar char="o"/>
            </a:pPr>
            <a:r>
              <a:rPr lang="en-US" sz="2200" dirty="0">
                <a:latin typeface="Futura Bk BT" panose="020B0502020204020303"/>
              </a:rPr>
              <a:t>where possible, strategies should be put in place to make otherwise </a:t>
            </a:r>
            <a:r>
              <a:rPr lang="en-US" sz="2200" dirty="0" err="1">
                <a:latin typeface="Futura Bk BT" panose="020B0502020204020303"/>
              </a:rPr>
              <a:t>unshareable</a:t>
            </a:r>
            <a:r>
              <a:rPr lang="en-US" sz="2200" dirty="0">
                <a:latin typeface="Futura Bk BT" panose="020B0502020204020303"/>
              </a:rPr>
              <a:t> data available</a:t>
            </a:r>
          </a:p>
          <a:p>
            <a:pPr marL="1200150" lvl="1" indent="-457200">
              <a:buFont typeface="Courier New" panose="02070309020205020404" pitchFamily="49" charset="0"/>
              <a:buChar char="o"/>
            </a:pPr>
            <a:endParaRPr lang="it-IT" sz="2200" dirty="0">
              <a:latin typeface="Futura Bk BT" panose="020B0502020204020303"/>
            </a:endParaRPr>
          </a:p>
          <a:p>
            <a:pPr marL="285750" indent="-285750">
              <a:buFont typeface="Arial" panose="020B0604020202020204" pitchFamily="34" charset="0"/>
              <a:buChar char="•"/>
            </a:pPr>
            <a:r>
              <a:rPr lang="it-IT" sz="2200" b="1" dirty="0">
                <a:solidFill>
                  <a:srgbClr val="4B6D8F"/>
                </a:solidFill>
                <a:latin typeface="Futura Bk BT" panose="020B0502020204020303"/>
              </a:rPr>
              <a:t>Metadata:</a:t>
            </a:r>
          </a:p>
          <a:p>
            <a:endParaRPr lang="it-IT" sz="2200" b="1" dirty="0">
              <a:solidFill>
                <a:schemeClr val="tx1"/>
              </a:solidFill>
              <a:latin typeface="Futura Bk BT" panose="020B0502020204020303"/>
            </a:endParaRPr>
          </a:p>
          <a:p>
            <a:pPr marL="1200150" lvl="1" indent="-457200">
              <a:buFont typeface="Courier New" panose="02070309020205020404" pitchFamily="49" charset="0"/>
              <a:buChar char="o"/>
            </a:pPr>
            <a:r>
              <a:rPr lang="en-US" sz="2200" dirty="0">
                <a:latin typeface="Futura Bk BT" panose="020B0502020204020303"/>
              </a:rPr>
              <a:t>they must always be made available openly, under public domain licenses, and must comply with the FAIR principles</a:t>
            </a:r>
            <a:endParaRPr lang="it-IT" sz="2200" dirty="0">
              <a:latin typeface="Futura Bk BT" panose="020B0502020204020303"/>
            </a:endParaRPr>
          </a:p>
        </p:txBody>
      </p:sp>
      <p:pic>
        <p:nvPicPr>
          <p:cNvPr id="2" name="Immagine 1">
            <a:extLst>
              <a:ext uri="{FF2B5EF4-FFF2-40B4-BE49-F238E27FC236}">
                <a16:creationId xmlns:a16="http://schemas.microsoft.com/office/drawing/2014/main" id="{EF34AB67-3BA9-FEDF-8B0F-0969938A3C23}"/>
              </a:ext>
            </a:extLst>
          </p:cNvPr>
          <p:cNvPicPr>
            <a:picLocks noChangeAspect="1"/>
          </p:cNvPicPr>
          <p:nvPr/>
        </p:nvPicPr>
        <p:blipFill>
          <a:blip r:embed="rId3"/>
          <a:stretch>
            <a:fillRect/>
          </a:stretch>
        </p:blipFill>
        <p:spPr>
          <a:xfrm>
            <a:off x="8965485" y="2171700"/>
            <a:ext cx="7874715" cy="5855413"/>
          </a:xfrm>
          <a:prstGeom prst="rect">
            <a:avLst/>
          </a:prstGeom>
        </p:spPr>
      </p:pic>
      <p:sp>
        <p:nvSpPr>
          <p:cNvPr id="4" name="CasellaDiTesto 3">
            <a:extLst>
              <a:ext uri="{FF2B5EF4-FFF2-40B4-BE49-F238E27FC236}">
                <a16:creationId xmlns:a16="http://schemas.microsoft.com/office/drawing/2014/main" id="{91193EAC-3745-9E01-B700-DB96BF8F57E0}"/>
              </a:ext>
            </a:extLst>
          </p:cNvPr>
          <p:cNvSpPr txBox="1"/>
          <p:nvPr/>
        </p:nvSpPr>
        <p:spPr>
          <a:xfrm>
            <a:off x="8987256" y="8032556"/>
            <a:ext cx="8310633" cy="1200329"/>
          </a:xfrm>
          <a:prstGeom prst="rect">
            <a:avLst/>
          </a:prstGeom>
          <a:noFill/>
        </p:spPr>
        <p:txBody>
          <a:bodyPr wrap="square">
            <a:spAutoFit/>
          </a:bodyPr>
          <a:lstStyle/>
          <a:p>
            <a:r>
              <a:rPr lang="en-US" b="0" i="0" dirty="0">
                <a:solidFill>
                  <a:srgbClr val="333333"/>
                </a:solidFill>
                <a:effectLst/>
                <a:latin typeface="Futura Bk BT" panose="020B0502020204020303"/>
              </a:rPr>
              <a:t>The Turing Way Community, &amp; </a:t>
            </a:r>
            <a:r>
              <a:rPr lang="en-US" b="0" i="0" dirty="0" err="1">
                <a:solidFill>
                  <a:srgbClr val="333333"/>
                </a:solidFill>
                <a:effectLst/>
                <a:latin typeface="Futura Bk BT" panose="020B0502020204020303"/>
              </a:rPr>
              <a:t>Scriberia</a:t>
            </a:r>
            <a:r>
              <a:rPr lang="en-US" b="0" i="0" dirty="0">
                <a:solidFill>
                  <a:srgbClr val="333333"/>
                </a:solidFill>
                <a:effectLst/>
                <a:latin typeface="Futura Bk BT" panose="020B0502020204020303"/>
              </a:rPr>
              <a:t>. (2023). Illustrations from The Turing Way: Shared under CC-BY 4.0 for reuse. </a:t>
            </a:r>
            <a:r>
              <a:rPr lang="en-US" b="0" i="0" dirty="0" err="1">
                <a:solidFill>
                  <a:srgbClr val="333333"/>
                </a:solidFill>
                <a:effectLst/>
                <a:latin typeface="Futura Bk BT" panose="020B0502020204020303"/>
              </a:rPr>
              <a:t>Zenodo</a:t>
            </a:r>
            <a:r>
              <a:rPr lang="en-US" b="0" i="0" dirty="0">
                <a:solidFill>
                  <a:srgbClr val="333333"/>
                </a:solidFill>
                <a:effectLst/>
                <a:latin typeface="Futura Bk BT" panose="020B0502020204020303"/>
              </a:rPr>
              <a:t>. </a:t>
            </a:r>
            <a:r>
              <a:rPr lang="en-US" b="0" i="0" dirty="0">
                <a:solidFill>
                  <a:schemeClr val="accent1"/>
                </a:solidFill>
                <a:effectLst/>
                <a:latin typeface="Futura Bk BT" panose="020B0502020204020303"/>
                <a:hlinkClick r:id="rId4">
                  <a:extLst>
                    <a:ext uri="{A12FA001-AC4F-418D-AE19-62706E023703}">
                      <ahyp:hlinkClr xmlns:ahyp="http://schemas.microsoft.com/office/drawing/2018/hyperlinkcolor" val="tx"/>
                    </a:ext>
                  </a:extLst>
                </a:hlinkClick>
              </a:rPr>
              <a:t>https://doi.org/10.5281/zenodo.7587336</a:t>
            </a:r>
            <a:endParaRPr lang="en-US" b="0" i="0" dirty="0">
              <a:solidFill>
                <a:schemeClr val="accent1"/>
              </a:solidFill>
              <a:effectLst/>
              <a:latin typeface="Futura Bk BT" panose="020B0502020204020303"/>
            </a:endParaRPr>
          </a:p>
          <a:p>
            <a:endParaRPr lang="en-US" dirty="0">
              <a:effectLst/>
              <a:latin typeface="Futura Bk BT" panose="020B0502020204020303"/>
            </a:endParaRPr>
          </a:p>
        </p:txBody>
      </p:sp>
      <p:sp>
        <p:nvSpPr>
          <p:cNvPr id="5" name="CasellaDiTesto 4">
            <a:extLst>
              <a:ext uri="{FF2B5EF4-FFF2-40B4-BE49-F238E27FC236}">
                <a16:creationId xmlns:a16="http://schemas.microsoft.com/office/drawing/2014/main" id="{CF00203D-2E96-902A-BFE9-6D7C90AE6DB3}"/>
              </a:ext>
            </a:extLst>
          </p:cNvPr>
          <p:cNvSpPr txBox="1"/>
          <p:nvPr/>
        </p:nvSpPr>
        <p:spPr>
          <a:xfrm>
            <a:off x="10972800" y="286841"/>
            <a:ext cx="7010400" cy="923330"/>
          </a:xfrm>
          <a:prstGeom prst="rect">
            <a:avLst/>
          </a:prstGeom>
          <a:noFill/>
        </p:spPr>
        <p:txBody>
          <a:bodyPr wrap="square">
            <a:spAutoFit/>
          </a:bodyPr>
          <a:lstStyle/>
          <a:p>
            <a:r>
              <a:rPr lang="it-IT" b="0" i="0" dirty="0">
                <a:solidFill>
                  <a:schemeClr val="bg1"/>
                </a:solidFill>
                <a:effectLst/>
                <a:latin typeface="Futura Bk BT" panose="020B0502020204020303" pitchFamily="34" charset="0"/>
              </a:rPr>
              <a:t>Marino, Mario (2023) Supporto alla corretta gestione dei dati all’Università di Bologna</a:t>
            </a:r>
            <a:r>
              <a:rPr lang="en-US" b="0" i="0" dirty="0">
                <a:solidFill>
                  <a:schemeClr val="bg1"/>
                </a:solidFill>
                <a:effectLst/>
                <a:latin typeface="Futura Bk BT" panose="020B0502020204020303" pitchFamily="34" charset="0"/>
              </a:rPr>
              <a:t>.</a:t>
            </a:r>
          </a:p>
          <a:p>
            <a:r>
              <a:rPr lang="en-US" b="0" i="0" dirty="0">
                <a:solidFill>
                  <a:schemeClr val="bg1"/>
                </a:solidFill>
                <a:effectLst/>
                <a:latin typeface="Futura Bk BT" panose="020B0502020204020303" pitchFamily="34" charset="0"/>
              </a:rPr>
              <a:t>DOI: </a:t>
            </a:r>
            <a:r>
              <a:rPr lang="en-US" b="0" i="0" dirty="0">
                <a:solidFill>
                  <a:srgbClr val="00B0F0"/>
                </a:solidFill>
                <a:effectLst/>
                <a:latin typeface="Futura Bk BT" panose="020B0502020204020303" pitchFamily="34" charset="0"/>
                <a:hlinkClick r:id="rId5">
                  <a:extLst>
                    <a:ext uri="{A12FA001-AC4F-418D-AE19-62706E023703}">
                      <ahyp:hlinkClr xmlns:ahyp="http://schemas.microsoft.com/office/drawing/2018/hyperlinkcolor" val="tx"/>
                    </a:ext>
                  </a:extLst>
                </a:hlinkClick>
              </a:rPr>
              <a:t>10.6092/</a:t>
            </a:r>
            <a:r>
              <a:rPr lang="en-US" b="0" i="0" dirty="0" err="1">
                <a:solidFill>
                  <a:srgbClr val="00B0F0"/>
                </a:solidFill>
                <a:effectLst/>
                <a:latin typeface="Futura Bk BT" panose="020B0502020204020303" pitchFamily="34" charset="0"/>
                <a:hlinkClick r:id="rId5">
                  <a:extLst>
                    <a:ext uri="{A12FA001-AC4F-418D-AE19-62706E023703}">
                      <ahyp:hlinkClr xmlns:ahyp="http://schemas.microsoft.com/office/drawing/2018/hyperlinkcolor" val="tx"/>
                    </a:ext>
                  </a:extLst>
                </a:hlinkClick>
              </a:rPr>
              <a:t>unibo</a:t>
            </a:r>
            <a:r>
              <a:rPr lang="en-US" b="0" i="0" dirty="0">
                <a:solidFill>
                  <a:srgbClr val="00B0F0"/>
                </a:solidFill>
                <a:effectLst/>
                <a:latin typeface="Futura Bk BT" panose="020B0502020204020303" pitchFamily="34" charset="0"/>
                <a:hlinkClick r:id="rId5">
                  <a:extLst>
                    <a:ext uri="{A12FA001-AC4F-418D-AE19-62706E023703}">
                      <ahyp:hlinkClr xmlns:ahyp="http://schemas.microsoft.com/office/drawing/2018/hyperlinkcolor" val="tx"/>
                    </a:ext>
                  </a:extLst>
                </a:hlinkClick>
              </a:rPr>
              <a:t>/</a:t>
            </a:r>
            <a:r>
              <a:rPr lang="en-US" b="0" i="0" dirty="0" err="1">
                <a:solidFill>
                  <a:srgbClr val="00B0F0"/>
                </a:solidFill>
                <a:effectLst/>
                <a:latin typeface="Futura Bk BT" panose="020B0502020204020303" pitchFamily="34" charset="0"/>
                <a:hlinkClick r:id="rId5">
                  <a:extLst>
                    <a:ext uri="{A12FA001-AC4F-418D-AE19-62706E023703}">
                      <ahyp:hlinkClr xmlns:ahyp="http://schemas.microsoft.com/office/drawing/2018/hyperlinkcolor" val="tx"/>
                    </a:ext>
                  </a:extLst>
                </a:hlinkClick>
              </a:rPr>
              <a:t>amsacta</a:t>
            </a:r>
            <a:r>
              <a:rPr lang="en-US" b="0" i="0" dirty="0">
                <a:solidFill>
                  <a:srgbClr val="00B0F0"/>
                </a:solidFill>
                <a:effectLst/>
                <a:latin typeface="Futura Bk BT" panose="020B0502020204020303" pitchFamily="34" charset="0"/>
                <a:hlinkClick r:id="rId5">
                  <a:extLst>
                    <a:ext uri="{A12FA001-AC4F-418D-AE19-62706E023703}">
                      <ahyp:hlinkClr xmlns:ahyp="http://schemas.microsoft.com/office/drawing/2018/hyperlinkcolor" val="tx"/>
                    </a:ext>
                  </a:extLst>
                </a:hlinkClick>
              </a:rPr>
              <a:t>/7249</a:t>
            </a:r>
            <a:endParaRPr lang="it-IT" dirty="0">
              <a:solidFill>
                <a:srgbClr val="00B0F0"/>
              </a:solidFill>
              <a:latin typeface="Futura Bk BT" panose="020B0502020204020303" pitchFamily="34" charset="0"/>
            </a:endParaRPr>
          </a:p>
        </p:txBody>
      </p:sp>
    </p:spTree>
    <p:extLst>
      <p:ext uri="{BB962C8B-B14F-4D97-AF65-F5344CB8AC3E}">
        <p14:creationId xmlns:p14="http://schemas.microsoft.com/office/powerpoint/2010/main" val="15830382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DMP – Data Management Plan</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720000"/>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3" name="AutoShape 4" descr="Creative Commons licence spectrum, showing CC licences from most to least open">
            <a:extLst>
              <a:ext uri="{FF2B5EF4-FFF2-40B4-BE49-F238E27FC236}">
                <a16:creationId xmlns:a16="http://schemas.microsoft.com/office/drawing/2014/main" id="{671599B7-886B-F7AB-F07D-6FCFD3791CC7}"/>
              </a:ext>
            </a:extLst>
          </p:cNvPr>
          <p:cNvSpPr>
            <a:spLocks noChangeAspect="1" noChangeArrowheads="1"/>
          </p:cNvSpPr>
          <p:nvPr/>
        </p:nvSpPr>
        <p:spPr bwMode="auto">
          <a:xfrm>
            <a:off x="9144000" y="-295504"/>
            <a:ext cx="5743804" cy="574380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 name="Freeform 5">
            <a:extLst>
              <a:ext uri="{FF2B5EF4-FFF2-40B4-BE49-F238E27FC236}">
                <a16:creationId xmlns:a16="http://schemas.microsoft.com/office/drawing/2014/main" id="{214997DB-54BE-292D-C2A0-A00110C01289}"/>
              </a:ext>
            </a:extLst>
          </p:cNvPr>
          <p:cNvSpPr/>
          <p:nvPr/>
        </p:nvSpPr>
        <p:spPr>
          <a:xfrm rot="7200000">
            <a:off x="1099087" y="4244212"/>
            <a:ext cx="822431" cy="759627"/>
          </a:xfrm>
          <a:custGeom>
            <a:avLst/>
            <a:gdLst/>
            <a:ahLst/>
            <a:cxnLst/>
            <a:rect l="l" t="t" r="r" b="b"/>
            <a:pathLst>
              <a:path w="822431" h="759627">
                <a:moveTo>
                  <a:pt x="0" y="0"/>
                </a:moveTo>
                <a:lnTo>
                  <a:pt x="822431" y="0"/>
                </a:lnTo>
                <a:lnTo>
                  <a:pt x="822431" y="759627"/>
                </a:lnTo>
                <a:lnTo>
                  <a:pt x="0" y="759627"/>
                </a:lnTo>
                <a:lnTo>
                  <a:pt x="0" y="0"/>
                </a:lnTo>
                <a:close/>
              </a:path>
            </a:pathLst>
          </a:custGeom>
          <a:blipFill>
            <a:blip r:embed="rId3">
              <a:alphaModFix amt="60000"/>
              <a:extLst>
                <a:ext uri="{96DAC541-7B7A-43D3-8B79-37D633B846F1}">
                  <asvg:svgBlip xmlns:asvg="http://schemas.microsoft.com/office/drawing/2016/SVG/main" r:embed="rId4"/>
                </a:ext>
              </a:extLst>
            </a:blip>
            <a:stretch>
              <a:fillRect/>
            </a:stretch>
          </a:blipFill>
        </p:spPr>
        <p:txBody>
          <a:bodyPr/>
          <a:lstStyle/>
          <a:p>
            <a:endParaRPr lang="it-IT"/>
          </a:p>
        </p:txBody>
      </p:sp>
      <p:sp>
        <p:nvSpPr>
          <p:cNvPr id="6" name="Freeform 6">
            <a:extLst>
              <a:ext uri="{FF2B5EF4-FFF2-40B4-BE49-F238E27FC236}">
                <a16:creationId xmlns:a16="http://schemas.microsoft.com/office/drawing/2014/main" id="{0C450A18-168B-A8C6-1460-6D34D2BE5910}"/>
              </a:ext>
            </a:extLst>
          </p:cNvPr>
          <p:cNvSpPr/>
          <p:nvPr/>
        </p:nvSpPr>
        <p:spPr>
          <a:xfrm rot="7200000">
            <a:off x="939002" y="4362152"/>
            <a:ext cx="822431" cy="759627"/>
          </a:xfrm>
          <a:custGeom>
            <a:avLst/>
            <a:gdLst/>
            <a:ahLst/>
            <a:cxnLst/>
            <a:rect l="l" t="t" r="r" b="b"/>
            <a:pathLst>
              <a:path w="822431" h="759627">
                <a:moveTo>
                  <a:pt x="0" y="0"/>
                </a:moveTo>
                <a:lnTo>
                  <a:pt x="822431" y="0"/>
                </a:lnTo>
                <a:lnTo>
                  <a:pt x="822431" y="759627"/>
                </a:lnTo>
                <a:lnTo>
                  <a:pt x="0" y="759627"/>
                </a:lnTo>
                <a:lnTo>
                  <a:pt x="0" y="0"/>
                </a:lnTo>
                <a:close/>
              </a:path>
            </a:pathLst>
          </a:custGeom>
          <a:blipFill>
            <a:blip r:embed="rId5">
              <a:alphaModFix amt="60000"/>
              <a:extLst>
                <a:ext uri="{96DAC541-7B7A-43D3-8B79-37D633B846F1}">
                  <asvg:svgBlip xmlns:asvg="http://schemas.microsoft.com/office/drawing/2016/SVG/main" r:embed="rId6"/>
                </a:ext>
              </a:extLst>
            </a:blip>
            <a:stretch>
              <a:fillRect/>
            </a:stretch>
          </a:blipFill>
        </p:spPr>
        <p:txBody>
          <a:bodyPr/>
          <a:lstStyle/>
          <a:p>
            <a:endParaRPr lang="it-IT"/>
          </a:p>
        </p:txBody>
      </p:sp>
      <p:sp>
        <p:nvSpPr>
          <p:cNvPr id="10" name="Freeform 7">
            <a:extLst>
              <a:ext uri="{FF2B5EF4-FFF2-40B4-BE49-F238E27FC236}">
                <a16:creationId xmlns:a16="http://schemas.microsoft.com/office/drawing/2014/main" id="{A1BFFF76-128C-DC46-58B9-3C0F8F82C44D}"/>
              </a:ext>
            </a:extLst>
          </p:cNvPr>
          <p:cNvSpPr/>
          <p:nvPr/>
        </p:nvSpPr>
        <p:spPr>
          <a:xfrm rot="7200000">
            <a:off x="1068671" y="6111006"/>
            <a:ext cx="822431" cy="759627"/>
          </a:xfrm>
          <a:custGeom>
            <a:avLst/>
            <a:gdLst/>
            <a:ahLst/>
            <a:cxnLst/>
            <a:rect l="l" t="t" r="r" b="b"/>
            <a:pathLst>
              <a:path w="822431" h="759627">
                <a:moveTo>
                  <a:pt x="0" y="0"/>
                </a:moveTo>
                <a:lnTo>
                  <a:pt x="822431" y="0"/>
                </a:lnTo>
                <a:lnTo>
                  <a:pt x="822431" y="759627"/>
                </a:lnTo>
                <a:lnTo>
                  <a:pt x="0" y="759627"/>
                </a:lnTo>
                <a:lnTo>
                  <a:pt x="0" y="0"/>
                </a:lnTo>
                <a:close/>
              </a:path>
            </a:pathLst>
          </a:custGeom>
          <a:blipFill>
            <a:blip r:embed="rId3">
              <a:alphaModFix amt="60000"/>
              <a:extLst>
                <a:ext uri="{96DAC541-7B7A-43D3-8B79-37D633B846F1}">
                  <asvg:svgBlip xmlns:asvg="http://schemas.microsoft.com/office/drawing/2016/SVG/main" r:embed="rId4"/>
                </a:ext>
              </a:extLst>
            </a:blip>
            <a:stretch>
              <a:fillRect/>
            </a:stretch>
          </a:blipFill>
        </p:spPr>
        <p:txBody>
          <a:bodyPr/>
          <a:lstStyle/>
          <a:p>
            <a:endParaRPr lang="it-IT"/>
          </a:p>
        </p:txBody>
      </p:sp>
      <p:sp>
        <p:nvSpPr>
          <p:cNvPr id="12" name="Freeform 8">
            <a:extLst>
              <a:ext uri="{FF2B5EF4-FFF2-40B4-BE49-F238E27FC236}">
                <a16:creationId xmlns:a16="http://schemas.microsoft.com/office/drawing/2014/main" id="{CF5D87DA-9ABA-C52A-53D0-3726EBB5A691}"/>
              </a:ext>
            </a:extLst>
          </p:cNvPr>
          <p:cNvSpPr/>
          <p:nvPr/>
        </p:nvSpPr>
        <p:spPr>
          <a:xfrm rot="7200000">
            <a:off x="1259171" y="6301506"/>
            <a:ext cx="822431" cy="759627"/>
          </a:xfrm>
          <a:custGeom>
            <a:avLst/>
            <a:gdLst/>
            <a:ahLst/>
            <a:cxnLst/>
            <a:rect l="l" t="t" r="r" b="b"/>
            <a:pathLst>
              <a:path w="822431" h="759627">
                <a:moveTo>
                  <a:pt x="0" y="0"/>
                </a:moveTo>
                <a:lnTo>
                  <a:pt x="822431" y="0"/>
                </a:lnTo>
                <a:lnTo>
                  <a:pt x="822431" y="759627"/>
                </a:lnTo>
                <a:lnTo>
                  <a:pt x="0" y="759627"/>
                </a:lnTo>
                <a:lnTo>
                  <a:pt x="0" y="0"/>
                </a:lnTo>
                <a:close/>
              </a:path>
            </a:pathLst>
          </a:custGeom>
          <a:blipFill>
            <a:blip r:embed="rId5">
              <a:alphaModFix amt="60000"/>
              <a:extLst>
                <a:ext uri="{96DAC541-7B7A-43D3-8B79-37D633B846F1}">
                  <asvg:svgBlip xmlns:asvg="http://schemas.microsoft.com/office/drawing/2016/SVG/main" r:embed="rId6"/>
                </a:ext>
              </a:extLst>
            </a:blip>
            <a:stretch>
              <a:fillRect/>
            </a:stretch>
          </a:blipFill>
        </p:spPr>
        <p:txBody>
          <a:bodyPr/>
          <a:lstStyle/>
          <a:p>
            <a:endParaRPr lang="it-IT"/>
          </a:p>
        </p:txBody>
      </p:sp>
      <p:sp>
        <p:nvSpPr>
          <p:cNvPr id="13" name="TextBox 9">
            <a:extLst>
              <a:ext uri="{FF2B5EF4-FFF2-40B4-BE49-F238E27FC236}">
                <a16:creationId xmlns:a16="http://schemas.microsoft.com/office/drawing/2014/main" id="{38AA0FF4-6B38-F333-1E64-0FC5B773638A}"/>
              </a:ext>
            </a:extLst>
          </p:cNvPr>
          <p:cNvSpPr txBox="1"/>
          <p:nvPr/>
        </p:nvSpPr>
        <p:spPr>
          <a:xfrm>
            <a:off x="2429841" y="2257443"/>
            <a:ext cx="14722309" cy="1237005"/>
          </a:xfrm>
          <a:prstGeom prst="rect">
            <a:avLst/>
          </a:prstGeom>
        </p:spPr>
        <p:txBody>
          <a:bodyPr wrap="square" lIns="0" tIns="0" rIns="0" bIns="0" rtlCol="0" anchor="t">
            <a:spAutoFit/>
          </a:bodyPr>
          <a:lstStyle/>
          <a:p>
            <a:pPr>
              <a:lnSpc>
                <a:spcPct val="150000"/>
              </a:lnSpc>
            </a:pPr>
            <a:r>
              <a:rPr lang="en-US" sz="2800" spc="163" dirty="0">
                <a:solidFill>
                  <a:srgbClr val="042B60"/>
                </a:solidFill>
                <a:latin typeface="Futura Bk BT" panose="020B0502020204020303"/>
              </a:rPr>
              <a:t>Document that summarizes the actions taken to manage the data, throughout their life cycle</a:t>
            </a:r>
            <a:endParaRPr lang="it-IT" sz="2800" spc="163" dirty="0">
              <a:solidFill>
                <a:srgbClr val="042B60"/>
              </a:solidFill>
              <a:latin typeface="Futura Bk BT" panose="020B0502020204020303"/>
            </a:endParaRPr>
          </a:p>
        </p:txBody>
      </p:sp>
      <p:sp>
        <p:nvSpPr>
          <p:cNvPr id="14" name="TextBox 10">
            <a:extLst>
              <a:ext uri="{FF2B5EF4-FFF2-40B4-BE49-F238E27FC236}">
                <a16:creationId xmlns:a16="http://schemas.microsoft.com/office/drawing/2014/main" id="{A90D6977-CCF5-58CF-FDD3-C40674F12EF0}"/>
              </a:ext>
            </a:extLst>
          </p:cNvPr>
          <p:cNvSpPr txBox="1"/>
          <p:nvPr/>
        </p:nvSpPr>
        <p:spPr>
          <a:xfrm>
            <a:off x="2399425" y="4266062"/>
            <a:ext cx="14752725" cy="569515"/>
          </a:xfrm>
          <a:prstGeom prst="rect">
            <a:avLst/>
          </a:prstGeom>
        </p:spPr>
        <p:txBody>
          <a:bodyPr wrap="square" lIns="0" tIns="0" rIns="0" bIns="0" rtlCol="0" anchor="t">
            <a:spAutoFit/>
          </a:bodyPr>
          <a:lstStyle/>
          <a:p>
            <a:pPr>
              <a:lnSpc>
                <a:spcPct val="150000"/>
              </a:lnSpc>
            </a:pPr>
            <a:r>
              <a:rPr lang="en-US" sz="2800" spc="163" dirty="0">
                <a:solidFill>
                  <a:srgbClr val="042B60"/>
                </a:solidFill>
                <a:latin typeface="Futura Bk BT" panose="020B0502020204020303"/>
              </a:rPr>
              <a:t>Useful tool to understand who is doing what and when with data within a research</a:t>
            </a:r>
            <a:endParaRPr lang="it-IT" sz="2800" spc="163" dirty="0">
              <a:solidFill>
                <a:srgbClr val="042B60"/>
              </a:solidFill>
              <a:latin typeface="Futura Bk BT" panose="020B0502020204020303"/>
            </a:endParaRPr>
          </a:p>
        </p:txBody>
      </p:sp>
      <p:sp>
        <p:nvSpPr>
          <p:cNvPr id="15" name="TextBox 11">
            <a:extLst>
              <a:ext uri="{FF2B5EF4-FFF2-40B4-BE49-F238E27FC236}">
                <a16:creationId xmlns:a16="http://schemas.microsoft.com/office/drawing/2014/main" id="{92C616F6-81C8-FA6F-37CF-B73A826178CC}"/>
              </a:ext>
            </a:extLst>
          </p:cNvPr>
          <p:cNvSpPr txBox="1"/>
          <p:nvPr/>
        </p:nvSpPr>
        <p:spPr>
          <a:xfrm>
            <a:off x="2429841" y="6110559"/>
            <a:ext cx="14722309" cy="808042"/>
          </a:xfrm>
          <a:prstGeom prst="rect">
            <a:avLst/>
          </a:prstGeom>
        </p:spPr>
        <p:txBody>
          <a:bodyPr wrap="square" lIns="0" tIns="0" rIns="0" bIns="0" rtlCol="0" anchor="t">
            <a:spAutoFit/>
          </a:bodyPr>
          <a:lstStyle/>
          <a:p>
            <a:pPr>
              <a:lnSpc>
                <a:spcPts val="7258"/>
              </a:lnSpc>
            </a:pPr>
            <a:r>
              <a:rPr lang="en-US" sz="2800" spc="163" dirty="0">
                <a:solidFill>
                  <a:srgbClr val="042B60"/>
                </a:solidFill>
                <a:latin typeface="Futura Bk BT" panose="020B0502020204020303"/>
              </a:rPr>
              <a:t>Ensures that data is of high quality, secure, and sustainable</a:t>
            </a:r>
          </a:p>
        </p:txBody>
      </p:sp>
      <p:sp>
        <p:nvSpPr>
          <p:cNvPr id="16" name="Freeform 12">
            <a:extLst>
              <a:ext uri="{FF2B5EF4-FFF2-40B4-BE49-F238E27FC236}">
                <a16:creationId xmlns:a16="http://schemas.microsoft.com/office/drawing/2014/main" id="{BE6039B8-7876-B3DD-A90C-47BC5F5C32A9}"/>
              </a:ext>
            </a:extLst>
          </p:cNvPr>
          <p:cNvSpPr/>
          <p:nvPr/>
        </p:nvSpPr>
        <p:spPr>
          <a:xfrm rot="7200000">
            <a:off x="1099087" y="2290310"/>
            <a:ext cx="822431" cy="759627"/>
          </a:xfrm>
          <a:custGeom>
            <a:avLst/>
            <a:gdLst/>
            <a:ahLst/>
            <a:cxnLst/>
            <a:rect l="l" t="t" r="r" b="b"/>
            <a:pathLst>
              <a:path w="822431" h="759627">
                <a:moveTo>
                  <a:pt x="0" y="0"/>
                </a:moveTo>
                <a:lnTo>
                  <a:pt x="822431" y="0"/>
                </a:lnTo>
                <a:lnTo>
                  <a:pt x="822431" y="759627"/>
                </a:lnTo>
                <a:lnTo>
                  <a:pt x="0" y="759627"/>
                </a:lnTo>
                <a:lnTo>
                  <a:pt x="0" y="0"/>
                </a:lnTo>
                <a:close/>
              </a:path>
            </a:pathLst>
          </a:custGeom>
          <a:blipFill>
            <a:blip r:embed="rId3">
              <a:alphaModFix amt="60000"/>
              <a:extLst>
                <a:ext uri="{96DAC541-7B7A-43D3-8B79-37D633B846F1}">
                  <asvg:svgBlip xmlns:asvg="http://schemas.microsoft.com/office/drawing/2016/SVG/main" r:embed="rId4"/>
                </a:ext>
              </a:extLst>
            </a:blip>
            <a:stretch>
              <a:fillRect/>
            </a:stretch>
          </a:blipFill>
        </p:spPr>
        <p:txBody>
          <a:bodyPr/>
          <a:lstStyle/>
          <a:p>
            <a:endParaRPr lang="it-IT"/>
          </a:p>
        </p:txBody>
      </p:sp>
      <p:sp>
        <p:nvSpPr>
          <p:cNvPr id="17" name="Freeform 13">
            <a:extLst>
              <a:ext uri="{FF2B5EF4-FFF2-40B4-BE49-F238E27FC236}">
                <a16:creationId xmlns:a16="http://schemas.microsoft.com/office/drawing/2014/main" id="{BD5EE48D-6F0D-89D7-ABCA-9A1782AAC8E7}"/>
              </a:ext>
            </a:extLst>
          </p:cNvPr>
          <p:cNvSpPr/>
          <p:nvPr/>
        </p:nvSpPr>
        <p:spPr>
          <a:xfrm rot="7200000">
            <a:off x="1289587" y="2480810"/>
            <a:ext cx="822431" cy="759627"/>
          </a:xfrm>
          <a:custGeom>
            <a:avLst/>
            <a:gdLst/>
            <a:ahLst/>
            <a:cxnLst/>
            <a:rect l="l" t="t" r="r" b="b"/>
            <a:pathLst>
              <a:path w="822431" h="759627">
                <a:moveTo>
                  <a:pt x="0" y="0"/>
                </a:moveTo>
                <a:lnTo>
                  <a:pt x="822431" y="0"/>
                </a:lnTo>
                <a:lnTo>
                  <a:pt x="822431" y="759627"/>
                </a:lnTo>
                <a:lnTo>
                  <a:pt x="0" y="759627"/>
                </a:lnTo>
                <a:lnTo>
                  <a:pt x="0" y="0"/>
                </a:lnTo>
                <a:close/>
              </a:path>
            </a:pathLst>
          </a:custGeom>
          <a:blipFill>
            <a:blip r:embed="rId5">
              <a:alphaModFix amt="60000"/>
              <a:extLst>
                <a:ext uri="{96DAC541-7B7A-43D3-8B79-37D633B846F1}">
                  <asvg:svgBlip xmlns:asvg="http://schemas.microsoft.com/office/drawing/2016/SVG/main" r:embed="rId7"/>
                </a:ext>
              </a:extLst>
            </a:blip>
            <a:stretch>
              <a:fillRect/>
            </a:stretch>
          </a:blipFill>
        </p:spPr>
        <p:txBody>
          <a:bodyPr/>
          <a:lstStyle/>
          <a:p>
            <a:endParaRPr lang="it-IT"/>
          </a:p>
        </p:txBody>
      </p:sp>
      <p:sp>
        <p:nvSpPr>
          <p:cNvPr id="18" name="Freeform 7">
            <a:extLst>
              <a:ext uri="{FF2B5EF4-FFF2-40B4-BE49-F238E27FC236}">
                <a16:creationId xmlns:a16="http://schemas.microsoft.com/office/drawing/2014/main" id="{51D9859E-404D-EA30-AC55-FDC04178FBCF}"/>
              </a:ext>
            </a:extLst>
          </p:cNvPr>
          <p:cNvSpPr/>
          <p:nvPr/>
        </p:nvSpPr>
        <p:spPr>
          <a:xfrm rot="7200000">
            <a:off x="1072416" y="7972854"/>
            <a:ext cx="822431" cy="759627"/>
          </a:xfrm>
          <a:custGeom>
            <a:avLst/>
            <a:gdLst/>
            <a:ahLst/>
            <a:cxnLst/>
            <a:rect l="l" t="t" r="r" b="b"/>
            <a:pathLst>
              <a:path w="822431" h="759627">
                <a:moveTo>
                  <a:pt x="0" y="0"/>
                </a:moveTo>
                <a:lnTo>
                  <a:pt x="822431" y="0"/>
                </a:lnTo>
                <a:lnTo>
                  <a:pt x="822431" y="759627"/>
                </a:lnTo>
                <a:lnTo>
                  <a:pt x="0" y="759627"/>
                </a:lnTo>
                <a:lnTo>
                  <a:pt x="0" y="0"/>
                </a:lnTo>
                <a:close/>
              </a:path>
            </a:pathLst>
          </a:custGeom>
          <a:blipFill>
            <a:blip r:embed="rId3">
              <a:alphaModFix amt="60000"/>
              <a:extLst>
                <a:ext uri="{96DAC541-7B7A-43D3-8B79-37D633B846F1}">
                  <asvg:svgBlip xmlns:asvg="http://schemas.microsoft.com/office/drawing/2016/SVG/main" r:embed="rId4"/>
                </a:ext>
              </a:extLst>
            </a:blip>
            <a:stretch>
              <a:fillRect/>
            </a:stretch>
          </a:blipFill>
        </p:spPr>
        <p:txBody>
          <a:bodyPr/>
          <a:lstStyle/>
          <a:p>
            <a:endParaRPr lang="it-IT"/>
          </a:p>
        </p:txBody>
      </p:sp>
      <p:sp>
        <p:nvSpPr>
          <p:cNvPr id="19" name="Freeform 8">
            <a:extLst>
              <a:ext uri="{FF2B5EF4-FFF2-40B4-BE49-F238E27FC236}">
                <a16:creationId xmlns:a16="http://schemas.microsoft.com/office/drawing/2014/main" id="{766CC7E9-5DC9-1479-14C0-97EE512A19BB}"/>
              </a:ext>
            </a:extLst>
          </p:cNvPr>
          <p:cNvSpPr/>
          <p:nvPr/>
        </p:nvSpPr>
        <p:spPr>
          <a:xfrm rot="7200000">
            <a:off x="1262916" y="8163354"/>
            <a:ext cx="822431" cy="759627"/>
          </a:xfrm>
          <a:custGeom>
            <a:avLst/>
            <a:gdLst/>
            <a:ahLst/>
            <a:cxnLst/>
            <a:rect l="l" t="t" r="r" b="b"/>
            <a:pathLst>
              <a:path w="822431" h="759627">
                <a:moveTo>
                  <a:pt x="0" y="0"/>
                </a:moveTo>
                <a:lnTo>
                  <a:pt x="822431" y="0"/>
                </a:lnTo>
                <a:lnTo>
                  <a:pt x="822431" y="759627"/>
                </a:lnTo>
                <a:lnTo>
                  <a:pt x="0" y="759627"/>
                </a:lnTo>
                <a:lnTo>
                  <a:pt x="0" y="0"/>
                </a:lnTo>
                <a:close/>
              </a:path>
            </a:pathLst>
          </a:custGeom>
          <a:blipFill>
            <a:blip r:embed="rId5">
              <a:alphaModFix amt="60000"/>
              <a:extLst>
                <a:ext uri="{96DAC541-7B7A-43D3-8B79-37D633B846F1}">
                  <asvg:svgBlip xmlns:asvg="http://schemas.microsoft.com/office/drawing/2016/SVG/main" r:embed="rId6"/>
                </a:ext>
              </a:extLst>
            </a:blip>
            <a:stretch>
              <a:fillRect/>
            </a:stretch>
          </a:blipFill>
        </p:spPr>
        <p:txBody>
          <a:bodyPr/>
          <a:lstStyle/>
          <a:p>
            <a:endParaRPr lang="it-IT"/>
          </a:p>
        </p:txBody>
      </p:sp>
      <p:sp>
        <p:nvSpPr>
          <p:cNvPr id="20" name="TextBox 11">
            <a:extLst>
              <a:ext uri="{FF2B5EF4-FFF2-40B4-BE49-F238E27FC236}">
                <a16:creationId xmlns:a16="http://schemas.microsoft.com/office/drawing/2014/main" id="{37CF4783-E312-8818-2C82-4BB7B2CC0AC9}"/>
              </a:ext>
            </a:extLst>
          </p:cNvPr>
          <p:cNvSpPr txBox="1"/>
          <p:nvPr/>
        </p:nvSpPr>
        <p:spPr>
          <a:xfrm>
            <a:off x="2433586" y="7972407"/>
            <a:ext cx="14752725" cy="1215846"/>
          </a:xfrm>
          <a:prstGeom prst="rect">
            <a:avLst/>
          </a:prstGeom>
        </p:spPr>
        <p:txBody>
          <a:bodyPr wrap="square" lIns="0" tIns="0" rIns="0" bIns="0" rtlCol="0" anchor="t">
            <a:spAutoFit/>
          </a:bodyPr>
          <a:lstStyle/>
          <a:p>
            <a:pPr>
              <a:lnSpc>
                <a:spcPct val="150000"/>
              </a:lnSpc>
            </a:pPr>
            <a:r>
              <a:rPr lang="en-US" sz="2800" spc="163" dirty="0">
                <a:solidFill>
                  <a:srgbClr val="042B60"/>
                </a:solidFill>
                <a:latin typeface="Futura Bk BT" panose="020B0502020204020303"/>
              </a:rPr>
              <a:t>It makes it easier to apply FAIR principles during a search, because it makes it easier to keep track of how the data has been processed</a:t>
            </a:r>
            <a:endParaRPr lang="it-IT" sz="2800" spc="163" dirty="0">
              <a:solidFill>
                <a:srgbClr val="042B60"/>
              </a:solidFill>
              <a:latin typeface="Futura Bk BT" panose="020B0502020204020303"/>
            </a:endParaRPr>
          </a:p>
        </p:txBody>
      </p:sp>
      <p:sp>
        <p:nvSpPr>
          <p:cNvPr id="2" name="CasellaDiTesto 1">
            <a:extLst>
              <a:ext uri="{FF2B5EF4-FFF2-40B4-BE49-F238E27FC236}">
                <a16:creationId xmlns:a16="http://schemas.microsoft.com/office/drawing/2014/main" id="{FA820170-7952-7D2E-51AC-03084FBF3505}"/>
              </a:ext>
            </a:extLst>
          </p:cNvPr>
          <p:cNvSpPr txBox="1"/>
          <p:nvPr/>
        </p:nvSpPr>
        <p:spPr>
          <a:xfrm>
            <a:off x="10972800" y="286841"/>
            <a:ext cx="7010400" cy="923330"/>
          </a:xfrm>
          <a:prstGeom prst="rect">
            <a:avLst/>
          </a:prstGeom>
          <a:noFill/>
        </p:spPr>
        <p:txBody>
          <a:bodyPr wrap="square">
            <a:spAutoFit/>
          </a:bodyPr>
          <a:lstStyle/>
          <a:p>
            <a:r>
              <a:rPr lang="it-IT" b="0" i="0" dirty="0">
                <a:solidFill>
                  <a:schemeClr val="bg1"/>
                </a:solidFill>
                <a:effectLst/>
                <a:latin typeface="Futura Bk BT" panose="020B0502020204020303" pitchFamily="34" charset="0"/>
              </a:rPr>
              <a:t>Marino, Mario (2023) Supporto alla corretta gestione dei dati all’Università di Bologna</a:t>
            </a:r>
            <a:r>
              <a:rPr lang="en-US" b="0" i="0" dirty="0">
                <a:solidFill>
                  <a:schemeClr val="bg1"/>
                </a:solidFill>
                <a:effectLst/>
                <a:latin typeface="Futura Bk BT" panose="020B0502020204020303" pitchFamily="34" charset="0"/>
              </a:rPr>
              <a:t>.</a:t>
            </a:r>
          </a:p>
          <a:p>
            <a:r>
              <a:rPr lang="en-US" b="0" i="0" dirty="0">
                <a:solidFill>
                  <a:schemeClr val="bg1"/>
                </a:solidFill>
                <a:effectLst/>
                <a:latin typeface="Futura Bk BT" panose="020B0502020204020303" pitchFamily="34" charset="0"/>
              </a:rPr>
              <a:t>DOI: </a:t>
            </a:r>
            <a:r>
              <a:rPr lang="en-US" b="0" i="0" dirty="0">
                <a:solidFill>
                  <a:srgbClr val="00B0F0"/>
                </a:solidFill>
                <a:effectLst/>
                <a:latin typeface="Futura Bk BT" panose="020B0502020204020303" pitchFamily="34" charset="0"/>
                <a:hlinkClick r:id="rId8">
                  <a:extLst>
                    <a:ext uri="{A12FA001-AC4F-418D-AE19-62706E023703}">
                      <ahyp:hlinkClr xmlns:ahyp="http://schemas.microsoft.com/office/drawing/2018/hyperlinkcolor" val="tx"/>
                    </a:ext>
                  </a:extLst>
                </a:hlinkClick>
              </a:rPr>
              <a:t>10.6092/</a:t>
            </a:r>
            <a:r>
              <a:rPr lang="en-US" b="0" i="0" dirty="0" err="1">
                <a:solidFill>
                  <a:srgbClr val="00B0F0"/>
                </a:solidFill>
                <a:effectLst/>
                <a:latin typeface="Futura Bk BT" panose="020B0502020204020303" pitchFamily="34" charset="0"/>
                <a:hlinkClick r:id="rId8">
                  <a:extLst>
                    <a:ext uri="{A12FA001-AC4F-418D-AE19-62706E023703}">
                      <ahyp:hlinkClr xmlns:ahyp="http://schemas.microsoft.com/office/drawing/2018/hyperlinkcolor" val="tx"/>
                    </a:ext>
                  </a:extLst>
                </a:hlinkClick>
              </a:rPr>
              <a:t>unibo</a:t>
            </a:r>
            <a:r>
              <a:rPr lang="en-US" b="0" i="0" dirty="0">
                <a:solidFill>
                  <a:srgbClr val="00B0F0"/>
                </a:solidFill>
                <a:effectLst/>
                <a:latin typeface="Futura Bk BT" panose="020B0502020204020303" pitchFamily="34" charset="0"/>
                <a:hlinkClick r:id="rId8">
                  <a:extLst>
                    <a:ext uri="{A12FA001-AC4F-418D-AE19-62706E023703}">
                      <ahyp:hlinkClr xmlns:ahyp="http://schemas.microsoft.com/office/drawing/2018/hyperlinkcolor" val="tx"/>
                    </a:ext>
                  </a:extLst>
                </a:hlinkClick>
              </a:rPr>
              <a:t>/</a:t>
            </a:r>
            <a:r>
              <a:rPr lang="en-US" b="0" i="0" dirty="0" err="1">
                <a:solidFill>
                  <a:srgbClr val="00B0F0"/>
                </a:solidFill>
                <a:effectLst/>
                <a:latin typeface="Futura Bk BT" panose="020B0502020204020303" pitchFamily="34" charset="0"/>
                <a:hlinkClick r:id="rId8">
                  <a:extLst>
                    <a:ext uri="{A12FA001-AC4F-418D-AE19-62706E023703}">
                      <ahyp:hlinkClr xmlns:ahyp="http://schemas.microsoft.com/office/drawing/2018/hyperlinkcolor" val="tx"/>
                    </a:ext>
                  </a:extLst>
                </a:hlinkClick>
              </a:rPr>
              <a:t>amsacta</a:t>
            </a:r>
            <a:r>
              <a:rPr lang="en-US" b="0" i="0" dirty="0">
                <a:solidFill>
                  <a:srgbClr val="00B0F0"/>
                </a:solidFill>
                <a:effectLst/>
                <a:latin typeface="Futura Bk BT" panose="020B0502020204020303" pitchFamily="34" charset="0"/>
                <a:hlinkClick r:id="rId8">
                  <a:extLst>
                    <a:ext uri="{A12FA001-AC4F-418D-AE19-62706E023703}">
                      <ahyp:hlinkClr xmlns:ahyp="http://schemas.microsoft.com/office/drawing/2018/hyperlinkcolor" val="tx"/>
                    </a:ext>
                  </a:extLst>
                </a:hlinkClick>
              </a:rPr>
              <a:t>/7249</a:t>
            </a:r>
            <a:endParaRPr lang="it-IT" dirty="0">
              <a:solidFill>
                <a:srgbClr val="00B0F0"/>
              </a:solidFill>
              <a:latin typeface="Futura Bk BT" panose="020B0502020204020303" pitchFamily="34" charset="0"/>
            </a:endParaRPr>
          </a:p>
        </p:txBody>
      </p:sp>
    </p:spTree>
    <p:extLst>
      <p:ext uri="{BB962C8B-B14F-4D97-AF65-F5344CB8AC3E}">
        <p14:creationId xmlns:p14="http://schemas.microsoft.com/office/powerpoint/2010/main" val="18228738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DMP – Average reaction of researchers and students</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720000"/>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3" name="AutoShape 4" descr="Creative Commons licence spectrum, showing CC licences from most to least open">
            <a:extLst>
              <a:ext uri="{FF2B5EF4-FFF2-40B4-BE49-F238E27FC236}">
                <a16:creationId xmlns:a16="http://schemas.microsoft.com/office/drawing/2014/main" id="{671599B7-886B-F7AB-F07D-6FCFD3791CC7}"/>
              </a:ext>
            </a:extLst>
          </p:cNvPr>
          <p:cNvSpPr>
            <a:spLocks noChangeAspect="1" noChangeArrowheads="1"/>
          </p:cNvSpPr>
          <p:nvPr/>
        </p:nvSpPr>
        <p:spPr bwMode="auto">
          <a:xfrm>
            <a:off x="9144000" y="-295504"/>
            <a:ext cx="5743804" cy="574380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6" name="Immagine 5">
            <a:extLst>
              <a:ext uri="{FF2B5EF4-FFF2-40B4-BE49-F238E27FC236}">
                <a16:creationId xmlns:a16="http://schemas.microsoft.com/office/drawing/2014/main" id="{DE89FB38-3226-0BA9-56D6-B7C3EF880028}"/>
              </a:ext>
            </a:extLst>
          </p:cNvPr>
          <p:cNvPicPr>
            <a:picLocks noChangeAspect="1"/>
          </p:cNvPicPr>
          <p:nvPr/>
        </p:nvPicPr>
        <p:blipFill>
          <a:blip r:embed="rId3"/>
          <a:stretch>
            <a:fillRect/>
          </a:stretch>
        </p:blipFill>
        <p:spPr>
          <a:xfrm>
            <a:off x="5029200" y="2489347"/>
            <a:ext cx="7644187" cy="6508913"/>
          </a:xfrm>
          <a:prstGeom prst="rect">
            <a:avLst/>
          </a:prstGeom>
        </p:spPr>
      </p:pic>
    </p:spTree>
    <p:extLst>
      <p:ext uri="{BB962C8B-B14F-4D97-AF65-F5344CB8AC3E}">
        <p14:creationId xmlns:p14="http://schemas.microsoft.com/office/powerpoint/2010/main" val="290223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D3B8AD15-418D-486E-81DF-171B40BF878E}"/>
              </a:ext>
            </a:extLst>
          </p:cNvPr>
          <p:cNvPicPr>
            <a:picLocks noChangeAspect="1"/>
          </p:cNvPicPr>
          <p:nvPr/>
        </p:nvPicPr>
        <p:blipFill>
          <a:blip r:embed="rId2"/>
          <a:stretch>
            <a:fillRect/>
          </a:stretch>
        </p:blipFill>
        <p:spPr>
          <a:xfrm>
            <a:off x="9296400" y="2947225"/>
            <a:ext cx="7836016" cy="5284957"/>
          </a:xfrm>
          <a:prstGeom prst="rect">
            <a:avLst/>
          </a:prstGeom>
        </p:spPr>
      </p:pic>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3"/>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DMP – Advantages</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720000"/>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3"/>
            <a:stretch>
              <a:fillRect/>
            </a:stretch>
          </a:blipFill>
        </p:spPr>
        <p:txBody>
          <a:bodyPr/>
          <a:lstStyle/>
          <a:p>
            <a:endParaRPr lang="it-IT"/>
          </a:p>
        </p:txBody>
      </p:sp>
      <p:sp>
        <p:nvSpPr>
          <p:cNvPr id="3" name="AutoShape 4" descr="Creative Commons licence spectrum, showing CC licences from most to least open">
            <a:extLst>
              <a:ext uri="{FF2B5EF4-FFF2-40B4-BE49-F238E27FC236}">
                <a16:creationId xmlns:a16="http://schemas.microsoft.com/office/drawing/2014/main" id="{671599B7-886B-F7AB-F07D-6FCFD3791CC7}"/>
              </a:ext>
            </a:extLst>
          </p:cNvPr>
          <p:cNvSpPr>
            <a:spLocks noChangeAspect="1" noChangeArrowheads="1"/>
          </p:cNvSpPr>
          <p:nvPr/>
        </p:nvSpPr>
        <p:spPr bwMode="auto">
          <a:xfrm>
            <a:off x="9144000" y="-295504"/>
            <a:ext cx="5743804" cy="574380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 name="CasellaDiTesto 3">
            <a:extLst>
              <a:ext uri="{FF2B5EF4-FFF2-40B4-BE49-F238E27FC236}">
                <a16:creationId xmlns:a16="http://schemas.microsoft.com/office/drawing/2014/main" id="{49D738D0-1131-EA2C-330D-FABDFDC0E67E}"/>
              </a:ext>
            </a:extLst>
          </p:cNvPr>
          <p:cNvSpPr txBox="1"/>
          <p:nvPr/>
        </p:nvSpPr>
        <p:spPr>
          <a:xfrm>
            <a:off x="762000" y="2233715"/>
            <a:ext cx="9144000" cy="3539430"/>
          </a:xfrm>
          <a:prstGeom prst="rect">
            <a:avLst/>
          </a:prstGeom>
          <a:noFill/>
        </p:spPr>
        <p:txBody>
          <a:bodyPr wrap="square">
            <a:spAutoFit/>
          </a:bodyPr>
          <a:lstStyle/>
          <a:p>
            <a:pPr marL="457200" indent="-457200">
              <a:buFont typeface="Arial" panose="020B0604020202020204" pitchFamily="34" charset="0"/>
              <a:buChar char="•"/>
            </a:pPr>
            <a:r>
              <a:rPr lang="en-US" sz="2800" dirty="0">
                <a:latin typeface="Futura Bk BT" panose="020B0502020204020303"/>
              </a:rPr>
              <a:t>Makes research data management concrete and viable</a:t>
            </a:r>
            <a:br>
              <a:rPr lang="en-US" sz="2800" dirty="0">
                <a:latin typeface="Futura Bk BT" panose="020B0502020204020303"/>
              </a:rPr>
            </a:br>
            <a:r>
              <a:rPr lang="en-US" sz="2800" dirty="0">
                <a:latin typeface="Futura Bk BT" panose="020B0502020204020303"/>
              </a:rPr>
              <a:t>
It is used to organically process data throughout its lifecycle within a search</a:t>
            </a:r>
            <a:br>
              <a:rPr lang="en-US" sz="2800" dirty="0">
                <a:latin typeface="Futura Bk BT" panose="020B0502020204020303"/>
              </a:rPr>
            </a:br>
            <a:r>
              <a:rPr lang="en-US" sz="2800" dirty="0">
                <a:latin typeface="Futura Bk BT" panose="020B0502020204020303"/>
              </a:rPr>
              <a:t>
First of all, it is useful for the researcher to organize his research efficiently</a:t>
            </a:r>
            <a:endParaRPr lang="it-IT" sz="2800" dirty="0">
              <a:latin typeface="Futura Bk BT" panose="020B0502020204020303"/>
            </a:endParaRPr>
          </a:p>
        </p:txBody>
      </p:sp>
      <p:sp>
        <p:nvSpPr>
          <p:cNvPr id="21" name="CasellaDiTesto 17">
            <a:extLst>
              <a:ext uri="{FF2B5EF4-FFF2-40B4-BE49-F238E27FC236}">
                <a16:creationId xmlns:a16="http://schemas.microsoft.com/office/drawing/2014/main" id="{36FC56AE-39B6-4D70-9756-B51E90FF6404}"/>
              </a:ext>
            </a:extLst>
          </p:cNvPr>
          <p:cNvSpPr txBox="1"/>
          <p:nvPr/>
        </p:nvSpPr>
        <p:spPr>
          <a:xfrm>
            <a:off x="9601200" y="8321793"/>
            <a:ext cx="8616892" cy="1200329"/>
          </a:xfrm>
          <a:prstGeom prst="rect">
            <a:avLst/>
          </a:prstGeom>
          <a:noFill/>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a:solidFill>
                  <a:srgbClr val="333333"/>
                </a:solidFill>
                <a:effectLst/>
                <a:latin typeface="Futura Bk BT" panose="020B0502020204020303"/>
              </a:rPr>
              <a:t>The Turing Way Community, &amp; </a:t>
            </a:r>
            <a:r>
              <a:rPr lang="en-US" b="0" i="0" err="1">
                <a:solidFill>
                  <a:srgbClr val="333333"/>
                </a:solidFill>
                <a:effectLst/>
                <a:latin typeface="Futura Bk BT" panose="020B0502020204020303"/>
              </a:rPr>
              <a:t>Scriberia</a:t>
            </a:r>
            <a:r>
              <a:rPr lang="en-US" b="0" i="0">
                <a:solidFill>
                  <a:srgbClr val="333333"/>
                </a:solidFill>
                <a:effectLst/>
                <a:latin typeface="Futura Bk BT" panose="020B0502020204020303"/>
              </a:rPr>
              <a:t>. (2023). Illustrations from The Turing Way: Shared under CC-BY 4.0 for reuse. </a:t>
            </a:r>
            <a:r>
              <a:rPr lang="en-US" b="0" i="0" err="1">
                <a:solidFill>
                  <a:srgbClr val="333333"/>
                </a:solidFill>
                <a:effectLst/>
                <a:latin typeface="Futura Bk BT" panose="020B0502020204020303"/>
              </a:rPr>
              <a:t>Zenodo</a:t>
            </a:r>
            <a:r>
              <a:rPr lang="en-US" b="0" i="0">
                <a:solidFill>
                  <a:srgbClr val="333333"/>
                </a:solidFill>
                <a:effectLst/>
                <a:latin typeface="Futura Bk BT" panose="020B0502020204020303"/>
              </a:rPr>
              <a:t>. </a:t>
            </a:r>
            <a:r>
              <a:rPr lang="en-US" b="0" i="0">
                <a:solidFill>
                  <a:schemeClr val="accent1"/>
                </a:solidFill>
                <a:effectLst/>
                <a:latin typeface="Futura Bk BT" panose="020B0502020204020303"/>
                <a:hlinkClick r:id="rId4">
                  <a:extLst>
                    <a:ext uri="{A12FA001-AC4F-418D-AE19-62706E023703}">
                      <ahyp:hlinkClr xmlns:ahyp="http://schemas.microsoft.com/office/drawing/2018/hyperlinkcolor" val="tx"/>
                    </a:ext>
                  </a:extLst>
                </a:hlinkClick>
              </a:rPr>
              <a:t>https://doi.org/10.5281/zenodo.7587336</a:t>
            </a:r>
            <a:endParaRPr lang="en-US" b="0" i="0">
              <a:solidFill>
                <a:schemeClr val="accent1"/>
              </a:solidFill>
              <a:effectLst/>
              <a:latin typeface="Futura Bk BT" panose="020B0502020204020303"/>
            </a:endParaRPr>
          </a:p>
          <a:p>
            <a:endParaRPr lang="en-US">
              <a:effectLst/>
              <a:latin typeface="Futura Bk BT" panose="020B0502020204020303"/>
            </a:endParaRPr>
          </a:p>
        </p:txBody>
      </p:sp>
      <p:sp>
        <p:nvSpPr>
          <p:cNvPr id="2" name="CasellaDiTesto 1">
            <a:extLst>
              <a:ext uri="{FF2B5EF4-FFF2-40B4-BE49-F238E27FC236}">
                <a16:creationId xmlns:a16="http://schemas.microsoft.com/office/drawing/2014/main" id="{005D27AB-F355-6F5A-8719-720CDA9EB9AA}"/>
              </a:ext>
            </a:extLst>
          </p:cNvPr>
          <p:cNvSpPr txBox="1"/>
          <p:nvPr/>
        </p:nvSpPr>
        <p:spPr>
          <a:xfrm>
            <a:off x="10972800" y="286841"/>
            <a:ext cx="7010400" cy="923330"/>
          </a:xfrm>
          <a:prstGeom prst="rect">
            <a:avLst/>
          </a:prstGeom>
          <a:noFill/>
        </p:spPr>
        <p:txBody>
          <a:bodyPr wrap="square">
            <a:spAutoFit/>
          </a:bodyPr>
          <a:lstStyle/>
          <a:p>
            <a:r>
              <a:rPr lang="it-IT" b="0" i="0" dirty="0">
                <a:solidFill>
                  <a:schemeClr val="bg1"/>
                </a:solidFill>
                <a:effectLst/>
                <a:latin typeface="Futura Bk BT" panose="020B0502020204020303" pitchFamily="34" charset="0"/>
              </a:rPr>
              <a:t>Marino, Mario (2023) Supporto alla corretta gestione dei dati all’Università di Bologna</a:t>
            </a:r>
            <a:r>
              <a:rPr lang="en-US" b="0" i="0" dirty="0">
                <a:solidFill>
                  <a:schemeClr val="bg1"/>
                </a:solidFill>
                <a:effectLst/>
                <a:latin typeface="Futura Bk BT" panose="020B0502020204020303" pitchFamily="34" charset="0"/>
              </a:rPr>
              <a:t>.</a:t>
            </a:r>
          </a:p>
          <a:p>
            <a:r>
              <a:rPr lang="en-US" b="0" i="0" dirty="0">
                <a:solidFill>
                  <a:schemeClr val="bg1"/>
                </a:solidFill>
                <a:effectLst/>
                <a:latin typeface="Futura Bk BT" panose="020B0502020204020303" pitchFamily="34" charset="0"/>
              </a:rPr>
              <a:t>DOI: </a:t>
            </a:r>
            <a:r>
              <a:rPr lang="en-US" b="0" i="0" dirty="0">
                <a:solidFill>
                  <a:srgbClr val="00B0F0"/>
                </a:solidFill>
                <a:effectLst/>
                <a:latin typeface="Futura Bk BT" panose="020B0502020204020303" pitchFamily="34" charset="0"/>
                <a:hlinkClick r:id="rId5">
                  <a:extLst>
                    <a:ext uri="{A12FA001-AC4F-418D-AE19-62706E023703}">
                      <ahyp:hlinkClr xmlns:ahyp="http://schemas.microsoft.com/office/drawing/2018/hyperlinkcolor" val="tx"/>
                    </a:ext>
                  </a:extLst>
                </a:hlinkClick>
              </a:rPr>
              <a:t>10.6092/</a:t>
            </a:r>
            <a:r>
              <a:rPr lang="en-US" b="0" i="0" dirty="0" err="1">
                <a:solidFill>
                  <a:srgbClr val="00B0F0"/>
                </a:solidFill>
                <a:effectLst/>
                <a:latin typeface="Futura Bk BT" panose="020B0502020204020303" pitchFamily="34" charset="0"/>
                <a:hlinkClick r:id="rId5">
                  <a:extLst>
                    <a:ext uri="{A12FA001-AC4F-418D-AE19-62706E023703}">
                      <ahyp:hlinkClr xmlns:ahyp="http://schemas.microsoft.com/office/drawing/2018/hyperlinkcolor" val="tx"/>
                    </a:ext>
                  </a:extLst>
                </a:hlinkClick>
              </a:rPr>
              <a:t>unibo</a:t>
            </a:r>
            <a:r>
              <a:rPr lang="en-US" b="0" i="0" dirty="0">
                <a:solidFill>
                  <a:srgbClr val="00B0F0"/>
                </a:solidFill>
                <a:effectLst/>
                <a:latin typeface="Futura Bk BT" panose="020B0502020204020303" pitchFamily="34" charset="0"/>
                <a:hlinkClick r:id="rId5">
                  <a:extLst>
                    <a:ext uri="{A12FA001-AC4F-418D-AE19-62706E023703}">
                      <ahyp:hlinkClr xmlns:ahyp="http://schemas.microsoft.com/office/drawing/2018/hyperlinkcolor" val="tx"/>
                    </a:ext>
                  </a:extLst>
                </a:hlinkClick>
              </a:rPr>
              <a:t>/</a:t>
            </a:r>
            <a:r>
              <a:rPr lang="en-US" b="0" i="0" dirty="0" err="1">
                <a:solidFill>
                  <a:srgbClr val="00B0F0"/>
                </a:solidFill>
                <a:effectLst/>
                <a:latin typeface="Futura Bk BT" panose="020B0502020204020303" pitchFamily="34" charset="0"/>
                <a:hlinkClick r:id="rId5">
                  <a:extLst>
                    <a:ext uri="{A12FA001-AC4F-418D-AE19-62706E023703}">
                      <ahyp:hlinkClr xmlns:ahyp="http://schemas.microsoft.com/office/drawing/2018/hyperlinkcolor" val="tx"/>
                    </a:ext>
                  </a:extLst>
                </a:hlinkClick>
              </a:rPr>
              <a:t>amsacta</a:t>
            </a:r>
            <a:r>
              <a:rPr lang="en-US" b="0" i="0" dirty="0">
                <a:solidFill>
                  <a:srgbClr val="00B0F0"/>
                </a:solidFill>
                <a:effectLst/>
                <a:latin typeface="Futura Bk BT" panose="020B0502020204020303" pitchFamily="34" charset="0"/>
                <a:hlinkClick r:id="rId5">
                  <a:extLst>
                    <a:ext uri="{A12FA001-AC4F-418D-AE19-62706E023703}">
                      <ahyp:hlinkClr xmlns:ahyp="http://schemas.microsoft.com/office/drawing/2018/hyperlinkcolor" val="tx"/>
                    </a:ext>
                  </a:extLst>
                </a:hlinkClick>
              </a:rPr>
              <a:t>/7249</a:t>
            </a:r>
            <a:endParaRPr lang="it-IT" dirty="0">
              <a:solidFill>
                <a:srgbClr val="00B0F0"/>
              </a:solidFill>
              <a:latin typeface="Futura Bk BT" panose="020B0502020204020303" pitchFamily="34" charset="0"/>
            </a:endParaRPr>
          </a:p>
        </p:txBody>
      </p:sp>
    </p:spTree>
    <p:extLst>
      <p:ext uri="{BB962C8B-B14F-4D97-AF65-F5344CB8AC3E}">
        <p14:creationId xmlns:p14="http://schemas.microsoft.com/office/powerpoint/2010/main" val="32907845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FC5693E-379E-4A7D-9035-04628B3E16E1}"/>
              </a:ext>
            </a:extLst>
          </p:cNvPr>
          <p:cNvPicPr>
            <a:picLocks noChangeAspect="1"/>
          </p:cNvPicPr>
          <p:nvPr/>
        </p:nvPicPr>
        <p:blipFill>
          <a:blip r:embed="rId2"/>
          <a:stretch>
            <a:fillRect/>
          </a:stretch>
        </p:blipFill>
        <p:spPr>
          <a:xfrm>
            <a:off x="152400" y="1985446"/>
            <a:ext cx="8551131" cy="6608803"/>
          </a:xfrm>
          <a:prstGeom prst="rect">
            <a:avLst/>
          </a:prstGeom>
        </p:spPr>
      </p:pic>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3"/>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DMP – Advantages</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720000"/>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3"/>
            <a:stretch>
              <a:fillRect/>
            </a:stretch>
          </a:blipFill>
        </p:spPr>
        <p:txBody>
          <a:bodyPr/>
          <a:lstStyle/>
          <a:p>
            <a:endParaRPr lang="it-IT"/>
          </a:p>
        </p:txBody>
      </p:sp>
      <p:sp>
        <p:nvSpPr>
          <p:cNvPr id="3" name="AutoShape 4" descr="Creative Commons licence spectrum, showing CC licences from most to least open">
            <a:extLst>
              <a:ext uri="{FF2B5EF4-FFF2-40B4-BE49-F238E27FC236}">
                <a16:creationId xmlns:a16="http://schemas.microsoft.com/office/drawing/2014/main" id="{671599B7-886B-F7AB-F07D-6FCFD3791CC7}"/>
              </a:ext>
            </a:extLst>
          </p:cNvPr>
          <p:cNvSpPr>
            <a:spLocks noChangeAspect="1" noChangeArrowheads="1"/>
          </p:cNvSpPr>
          <p:nvPr/>
        </p:nvSpPr>
        <p:spPr bwMode="auto">
          <a:xfrm>
            <a:off x="9144000" y="-295504"/>
            <a:ext cx="5743804" cy="574380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 name="CasellaDiTesto 3">
            <a:extLst>
              <a:ext uri="{FF2B5EF4-FFF2-40B4-BE49-F238E27FC236}">
                <a16:creationId xmlns:a16="http://schemas.microsoft.com/office/drawing/2014/main" id="{49D738D0-1131-EA2C-330D-FABDFDC0E67E}"/>
              </a:ext>
            </a:extLst>
          </p:cNvPr>
          <p:cNvSpPr txBox="1"/>
          <p:nvPr/>
        </p:nvSpPr>
        <p:spPr>
          <a:xfrm>
            <a:off x="8921692" y="2028528"/>
            <a:ext cx="8210724" cy="6740307"/>
          </a:xfrm>
          <a:prstGeom prst="rect">
            <a:avLst/>
          </a:prstGeom>
          <a:noFill/>
        </p:spPr>
        <p:txBody>
          <a:bodyPr wrap="square">
            <a:spAutoFit/>
          </a:bodyPr>
          <a:lstStyle/>
          <a:p>
            <a:pPr marL="638859" lvl="1" indent="-319429">
              <a:buFont typeface="Arial" panose="020B0604020202020204" pitchFamily="34" charset="0"/>
              <a:buChar char="•"/>
            </a:pPr>
            <a:r>
              <a:rPr lang="en-US" sz="2400" dirty="0">
                <a:solidFill>
                  <a:srgbClr val="000000"/>
                </a:solidFill>
                <a:latin typeface="Futura Bk BT" panose="020B0502020204020303"/>
              </a:rPr>
              <a:t>It helps the researcher answer questions such as</a:t>
            </a:r>
            <a:r>
              <a:rPr lang="it-IT" sz="2400" dirty="0">
                <a:solidFill>
                  <a:srgbClr val="000000"/>
                </a:solidFill>
                <a:latin typeface="Futura Bk BT" panose="020B0502020204020303"/>
              </a:rPr>
              <a:t>:</a:t>
            </a:r>
          </a:p>
          <a:p>
            <a:pPr marL="638859" lvl="1" indent="-319429">
              <a:buFont typeface="Arial" panose="020B0604020202020204" pitchFamily="34" charset="0"/>
              <a:buChar char="•"/>
            </a:pPr>
            <a:endParaRPr lang="it-IT" sz="2400" dirty="0">
              <a:solidFill>
                <a:srgbClr val="000000"/>
              </a:solidFill>
              <a:latin typeface="Futura Bk BT" panose="020B0502020204020303"/>
            </a:endParaRPr>
          </a:p>
          <a:p>
            <a:pPr marL="1096059" lvl="2" indent="-319429">
              <a:buFont typeface="Courier New" panose="02070309020205020404" pitchFamily="49" charset="0"/>
              <a:buChar char="o"/>
            </a:pPr>
            <a:r>
              <a:rPr lang="en-US" sz="2400" dirty="0">
                <a:solidFill>
                  <a:srgbClr val="000000"/>
                </a:solidFill>
                <a:latin typeface="Futura Bk BT" panose="020B0502020204020303"/>
              </a:rPr>
              <a:t>What kind of data will I use? (new vs reused)</a:t>
            </a:r>
            <a:br>
              <a:rPr lang="en-US" sz="2400" dirty="0">
                <a:solidFill>
                  <a:srgbClr val="000000"/>
                </a:solidFill>
                <a:latin typeface="Futura Bk BT" panose="020B0502020204020303"/>
              </a:rPr>
            </a:br>
            <a:r>
              <a:rPr lang="en-US" sz="2400" dirty="0">
                <a:solidFill>
                  <a:srgbClr val="000000"/>
                </a:solidFill>
                <a:latin typeface="Futura Bk BT" panose="020B0502020204020303"/>
              </a:rPr>
              <a:t>
Does my data have particular privacy, ethics, IPR issues?</a:t>
            </a:r>
            <a:br>
              <a:rPr lang="en-US" sz="2400" dirty="0">
                <a:solidFill>
                  <a:srgbClr val="000000"/>
                </a:solidFill>
                <a:latin typeface="Futura Bk BT" panose="020B0502020204020303"/>
              </a:rPr>
            </a:br>
            <a:r>
              <a:rPr lang="en-US" sz="2400" dirty="0">
                <a:solidFill>
                  <a:srgbClr val="000000"/>
                </a:solidFill>
                <a:latin typeface="Futura Bk BT" panose="020B0502020204020303"/>
              </a:rPr>
              <a:t>
How will I store and share data? I have backup tools at my disposal</a:t>
            </a:r>
            <a:br>
              <a:rPr lang="en-US" sz="2400" dirty="0">
                <a:solidFill>
                  <a:srgbClr val="000000"/>
                </a:solidFill>
                <a:latin typeface="Futura Bk BT" panose="020B0502020204020303"/>
              </a:rPr>
            </a:br>
            <a:r>
              <a:rPr lang="en-US" sz="2400" dirty="0">
                <a:solidFill>
                  <a:srgbClr val="000000"/>
                </a:solidFill>
                <a:latin typeface="Futura Bk BT" panose="020B0502020204020303"/>
              </a:rPr>
              <a:t>
How will I organize, document, and describe my data?</a:t>
            </a:r>
            <a:br>
              <a:rPr lang="en-US" sz="2400" dirty="0">
                <a:solidFill>
                  <a:srgbClr val="000000"/>
                </a:solidFill>
                <a:latin typeface="Futura Bk BT" panose="020B0502020204020303"/>
              </a:rPr>
            </a:br>
            <a:r>
              <a:rPr lang="en-US" sz="2400" dirty="0">
                <a:solidFill>
                  <a:srgbClr val="000000"/>
                </a:solidFill>
                <a:latin typeface="Futura Bk BT" panose="020B0502020204020303"/>
              </a:rPr>
              <a:t>
Can my data be securely shared with other researchers?</a:t>
            </a:r>
            <a:br>
              <a:rPr lang="en-US" sz="2400" dirty="0">
                <a:solidFill>
                  <a:srgbClr val="000000"/>
                </a:solidFill>
                <a:latin typeface="Futura Bk BT" panose="020B0502020204020303"/>
              </a:rPr>
            </a:br>
            <a:r>
              <a:rPr lang="en-US" sz="2400" dirty="0">
                <a:solidFill>
                  <a:srgbClr val="000000"/>
                </a:solidFill>
                <a:latin typeface="Futura Bk BT" panose="020B0502020204020303"/>
              </a:rPr>
              <a:t>
I plan to use a repository to persistently store my data in the long run?</a:t>
            </a:r>
          </a:p>
        </p:txBody>
      </p:sp>
      <p:sp>
        <p:nvSpPr>
          <p:cNvPr id="5" name="CasellaDiTesto 17">
            <a:extLst>
              <a:ext uri="{FF2B5EF4-FFF2-40B4-BE49-F238E27FC236}">
                <a16:creationId xmlns:a16="http://schemas.microsoft.com/office/drawing/2014/main" id="{1620C618-A170-723E-2AF7-44C201FC0056}"/>
              </a:ext>
            </a:extLst>
          </p:cNvPr>
          <p:cNvSpPr txBox="1"/>
          <p:nvPr/>
        </p:nvSpPr>
        <p:spPr>
          <a:xfrm>
            <a:off x="304800" y="8594249"/>
            <a:ext cx="8616892" cy="1200329"/>
          </a:xfrm>
          <a:prstGeom prst="rect">
            <a:avLst/>
          </a:prstGeom>
          <a:noFill/>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a:solidFill>
                  <a:srgbClr val="333333"/>
                </a:solidFill>
                <a:effectLst/>
                <a:latin typeface="Futura Bk BT" panose="020B0502020204020303"/>
              </a:rPr>
              <a:t>The Turing Way Community, &amp; </a:t>
            </a:r>
            <a:r>
              <a:rPr lang="en-US" b="0" i="0" err="1">
                <a:solidFill>
                  <a:srgbClr val="333333"/>
                </a:solidFill>
                <a:effectLst/>
                <a:latin typeface="Futura Bk BT" panose="020B0502020204020303"/>
              </a:rPr>
              <a:t>Scriberia</a:t>
            </a:r>
            <a:r>
              <a:rPr lang="en-US" b="0" i="0">
                <a:solidFill>
                  <a:srgbClr val="333333"/>
                </a:solidFill>
                <a:effectLst/>
                <a:latin typeface="Futura Bk BT" panose="020B0502020204020303"/>
              </a:rPr>
              <a:t>. (2023). Illustrations from The Turing Way: Shared under CC-BY 4.0 for reuse. </a:t>
            </a:r>
            <a:r>
              <a:rPr lang="en-US" b="0" i="0" err="1">
                <a:solidFill>
                  <a:srgbClr val="333333"/>
                </a:solidFill>
                <a:effectLst/>
                <a:latin typeface="Futura Bk BT" panose="020B0502020204020303"/>
              </a:rPr>
              <a:t>Zenodo</a:t>
            </a:r>
            <a:r>
              <a:rPr lang="en-US" b="0" i="0">
                <a:solidFill>
                  <a:srgbClr val="333333"/>
                </a:solidFill>
                <a:effectLst/>
                <a:latin typeface="Futura Bk BT" panose="020B0502020204020303"/>
              </a:rPr>
              <a:t>. </a:t>
            </a:r>
            <a:r>
              <a:rPr lang="en-US" b="0" i="0">
                <a:solidFill>
                  <a:schemeClr val="accent1"/>
                </a:solidFill>
                <a:effectLst/>
                <a:latin typeface="Futura Bk BT" panose="020B0502020204020303"/>
                <a:hlinkClick r:id="rId4">
                  <a:extLst>
                    <a:ext uri="{A12FA001-AC4F-418D-AE19-62706E023703}">
                      <ahyp:hlinkClr xmlns:ahyp="http://schemas.microsoft.com/office/drawing/2018/hyperlinkcolor" val="tx"/>
                    </a:ext>
                  </a:extLst>
                </a:hlinkClick>
              </a:rPr>
              <a:t>https://doi.org/10.5281/zenodo.7587336</a:t>
            </a:r>
            <a:endParaRPr lang="en-US" b="0" i="0">
              <a:solidFill>
                <a:schemeClr val="accent1"/>
              </a:solidFill>
              <a:effectLst/>
              <a:latin typeface="Futura Bk BT" panose="020B0502020204020303"/>
            </a:endParaRPr>
          </a:p>
          <a:p>
            <a:endParaRPr lang="en-US">
              <a:effectLst/>
              <a:latin typeface="Futura Bk BT" panose="020B0502020204020303"/>
            </a:endParaRPr>
          </a:p>
        </p:txBody>
      </p:sp>
      <p:sp>
        <p:nvSpPr>
          <p:cNvPr id="6" name="CasellaDiTesto 5">
            <a:extLst>
              <a:ext uri="{FF2B5EF4-FFF2-40B4-BE49-F238E27FC236}">
                <a16:creationId xmlns:a16="http://schemas.microsoft.com/office/drawing/2014/main" id="{5178CE6A-693B-6B1F-DD0F-20AAD77ECCDE}"/>
              </a:ext>
            </a:extLst>
          </p:cNvPr>
          <p:cNvSpPr txBox="1"/>
          <p:nvPr/>
        </p:nvSpPr>
        <p:spPr>
          <a:xfrm>
            <a:off x="10972800" y="286841"/>
            <a:ext cx="7010400" cy="923330"/>
          </a:xfrm>
          <a:prstGeom prst="rect">
            <a:avLst/>
          </a:prstGeom>
          <a:noFill/>
        </p:spPr>
        <p:txBody>
          <a:bodyPr wrap="square">
            <a:spAutoFit/>
          </a:bodyPr>
          <a:lstStyle/>
          <a:p>
            <a:r>
              <a:rPr lang="it-IT" b="0" i="0" dirty="0">
                <a:solidFill>
                  <a:schemeClr val="bg1"/>
                </a:solidFill>
                <a:effectLst/>
                <a:latin typeface="Futura Bk BT" panose="020B0502020204020303" pitchFamily="34" charset="0"/>
              </a:rPr>
              <a:t>Marino, Mario (2023) Supporto alla corretta gestione dei dati all’Università di Bologna</a:t>
            </a:r>
            <a:r>
              <a:rPr lang="en-US" b="0" i="0" dirty="0">
                <a:solidFill>
                  <a:schemeClr val="bg1"/>
                </a:solidFill>
                <a:effectLst/>
                <a:latin typeface="Futura Bk BT" panose="020B0502020204020303" pitchFamily="34" charset="0"/>
              </a:rPr>
              <a:t>.</a:t>
            </a:r>
          </a:p>
          <a:p>
            <a:r>
              <a:rPr lang="en-US" b="0" i="0" dirty="0">
                <a:solidFill>
                  <a:schemeClr val="bg1"/>
                </a:solidFill>
                <a:effectLst/>
                <a:latin typeface="Futura Bk BT" panose="020B0502020204020303" pitchFamily="34" charset="0"/>
              </a:rPr>
              <a:t>DOI: </a:t>
            </a:r>
            <a:r>
              <a:rPr lang="en-US" b="0" i="0" dirty="0">
                <a:solidFill>
                  <a:srgbClr val="00B0F0"/>
                </a:solidFill>
                <a:effectLst/>
                <a:latin typeface="Futura Bk BT" panose="020B0502020204020303" pitchFamily="34" charset="0"/>
                <a:hlinkClick r:id="rId5">
                  <a:extLst>
                    <a:ext uri="{A12FA001-AC4F-418D-AE19-62706E023703}">
                      <ahyp:hlinkClr xmlns:ahyp="http://schemas.microsoft.com/office/drawing/2018/hyperlinkcolor" val="tx"/>
                    </a:ext>
                  </a:extLst>
                </a:hlinkClick>
              </a:rPr>
              <a:t>10.6092/</a:t>
            </a:r>
            <a:r>
              <a:rPr lang="en-US" b="0" i="0" dirty="0" err="1">
                <a:solidFill>
                  <a:srgbClr val="00B0F0"/>
                </a:solidFill>
                <a:effectLst/>
                <a:latin typeface="Futura Bk BT" panose="020B0502020204020303" pitchFamily="34" charset="0"/>
                <a:hlinkClick r:id="rId5">
                  <a:extLst>
                    <a:ext uri="{A12FA001-AC4F-418D-AE19-62706E023703}">
                      <ahyp:hlinkClr xmlns:ahyp="http://schemas.microsoft.com/office/drawing/2018/hyperlinkcolor" val="tx"/>
                    </a:ext>
                  </a:extLst>
                </a:hlinkClick>
              </a:rPr>
              <a:t>unibo</a:t>
            </a:r>
            <a:r>
              <a:rPr lang="en-US" b="0" i="0" dirty="0">
                <a:solidFill>
                  <a:srgbClr val="00B0F0"/>
                </a:solidFill>
                <a:effectLst/>
                <a:latin typeface="Futura Bk BT" panose="020B0502020204020303" pitchFamily="34" charset="0"/>
                <a:hlinkClick r:id="rId5">
                  <a:extLst>
                    <a:ext uri="{A12FA001-AC4F-418D-AE19-62706E023703}">
                      <ahyp:hlinkClr xmlns:ahyp="http://schemas.microsoft.com/office/drawing/2018/hyperlinkcolor" val="tx"/>
                    </a:ext>
                  </a:extLst>
                </a:hlinkClick>
              </a:rPr>
              <a:t>/</a:t>
            </a:r>
            <a:r>
              <a:rPr lang="en-US" b="0" i="0" dirty="0" err="1">
                <a:solidFill>
                  <a:srgbClr val="00B0F0"/>
                </a:solidFill>
                <a:effectLst/>
                <a:latin typeface="Futura Bk BT" panose="020B0502020204020303" pitchFamily="34" charset="0"/>
                <a:hlinkClick r:id="rId5">
                  <a:extLst>
                    <a:ext uri="{A12FA001-AC4F-418D-AE19-62706E023703}">
                      <ahyp:hlinkClr xmlns:ahyp="http://schemas.microsoft.com/office/drawing/2018/hyperlinkcolor" val="tx"/>
                    </a:ext>
                  </a:extLst>
                </a:hlinkClick>
              </a:rPr>
              <a:t>amsacta</a:t>
            </a:r>
            <a:r>
              <a:rPr lang="en-US" b="0" i="0" dirty="0">
                <a:solidFill>
                  <a:srgbClr val="00B0F0"/>
                </a:solidFill>
                <a:effectLst/>
                <a:latin typeface="Futura Bk BT" panose="020B0502020204020303" pitchFamily="34" charset="0"/>
                <a:hlinkClick r:id="rId5">
                  <a:extLst>
                    <a:ext uri="{A12FA001-AC4F-418D-AE19-62706E023703}">
                      <ahyp:hlinkClr xmlns:ahyp="http://schemas.microsoft.com/office/drawing/2018/hyperlinkcolor" val="tx"/>
                    </a:ext>
                  </a:extLst>
                </a:hlinkClick>
              </a:rPr>
              <a:t>/7249</a:t>
            </a:r>
            <a:endParaRPr lang="it-IT" dirty="0">
              <a:solidFill>
                <a:srgbClr val="00B0F0"/>
              </a:solidFill>
              <a:latin typeface="Futura Bk BT" panose="020B0502020204020303" pitchFamily="34" charset="0"/>
            </a:endParaRPr>
          </a:p>
        </p:txBody>
      </p:sp>
    </p:spTree>
    <p:extLst>
      <p:ext uri="{BB962C8B-B14F-4D97-AF65-F5344CB8AC3E}">
        <p14:creationId xmlns:p14="http://schemas.microsoft.com/office/powerpoint/2010/main" val="27293337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Data Lifecycle</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720000"/>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3" name="AutoShape 4" descr="Creative Commons licence spectrum, showing CC licences from most to least open">
            <a:extLst>
              <a:ext uri="{FF2B5EF4-FFF2-40B4-BE49-F238E27FC236}">
                <a16:creationId xmlns:a16="http://schemas.microsoft.com/office/drawing/2014/main" id="{671599B7-886B-F7AB-F07D-6FCFD3791CC7}"/>
              </a:ext>
            </a:extLst>
          </p:cNvPr>
          <p:cNvSpPr>
            <a:spLocks noChangeAspect="1" noChangeArrowheads="1"/>
          </p:cNvSpPr>
          <p:nvPr/>
        </p:nvSpPr>
        <p:spPr bwMode="auto">
          <a:xfrm>
            <a:off x="9144000" y="-295504"/>
            <a:ext cx="5743804" cy="574380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28" name="Picture 3">
            <a:extLst>
              <a:ext uri="{FF2B5EF4-FFF2-40B4-BE49-F238E27FC236}">
                <a16:creationId xmlns:a16="http://schemas.microsoft.com/office/drawing/2014/main" id="{C4F5AB02-E868-5E40-285F-CE3005BD79D3}"/>
              </a:ext>
            </a:extLst>
          </p:cNvPr>
          <p:cNvPicPr>
            <a:picLocks noChangeAspect="1"/>
          </p:cNvPicPr>
          <p:nvPr/>
        </p:nvPicPr>
        <p:blipFill>
          <a:blip r:embed="rId3"/>
          <a:stretch>
            <a:fillRect/>
          </a:stretch>
        </p:blipFill>
        <p:spPr>
          <a:xfrm>
            <a:off x="3200400" y="1790700"/>
            <a:ext cx="12386137" cy="7629083"/>
          </a:xfrm>
          <a:prstGeom prst="rect">
            <a:avLst/>
          </a:prstGeom>
        </p:spPr>
      </p:pic>
      <p:sp>
        <p:nvSpPr>
          <p:cNvPr id="30" name="CasellaDiTesto 29">
            <a:extLst>
              <a:ext uri="{FF2B5EF4-FFF2-40B4-BE49-F238E27FC236}">
                <a16:creationId xmlns:a16="http://schemas.microsoft.com/office/drawing/2014/main" id="{68B4CA7E-6A39-CE18-E318-4F56D3DFB95A}"/>
              </a:ext>
            </a:extLst>
          </p:cNvPr>
          <p:cNvSpPr txBox="1"/>
          <p:nvPr/>
        </p:nvSpPr>
        <p:spPr>
          <a:xfrm>
            <a:off x="148763" y="8335785"/>
            <a:ext cx="5105400" cy="1384995"/>
          </a:xfrm>
          <a:prstGeom prst="rect">
            <a:avLst/>
          </a:prstGeom>
          <a:noFill/>
        </p:spPr>
        <p:txBody>
          <a:bodyPr wrap="square">
            <a:spAutoFit/>
          </a:bodyPr>
          <a:lstStyle/>
          <a:p>
            <a:r>
              <a:rPr lang="en-US" sz="1400" dirty="0" err="1">
                <a:latin typeface="Futura Bk BT" panose="020B0502020204020303"/>
              </a:rPr>
              <a:t>Noppe</a:t>
            </a:r>
            <a:r>
              <a:rPr lang="en-US" sz="1400" dirty="0">
                <a:latin typeface="Futura Bk BT" panose="020B0502020204020303"/>
              </a:rPr>
              <a:t>, N., </a:t>
            </a:r>
            <a:r>
              <a:rPr lang="en-US" sz="1400" dirty="0" err="1">
                <a:latin typeface="Futura Bk BT" panose="020B0502020204020303"/>
              </a:rPr>
              <a:t>Vanvelk</a:t>
            </a:r>
            <a:r>
              <a:rPr lang="en-US" sz="1400" dirty="0">
                <a:latin typeface="Futura Bk BT" panose="020B0502020204020303"/>
              </a:rPr>
              <a:t>, J., &amp; Callens, N. (2023, </a:t>
            </a:r>
            <a:r>
              <a:rPr lang="en-US" sz="1400" dirty="0" err="1">
                <a:latin typeface="Futura Bk BT" panose="020B0502020204020303"/>
              </a:rPr>
              <a:t>novembre</a:t>
            </a:r>
            <a:r>
              <a:rPr lang="en-US" sz="1400" dirty="0">
                <a:latin typeface="Futura Bk BT" panose="020B0502020204020303"/>
              </a:rPr>
              <a:t> 6). The hands-on guide to research data management for KU Leuven researchers, students, and research support staff in the humanities and social sciences. </a:t>
            </a:r>
            <a:r>
              <a:rPr lang="en-US" sz="1400" dirty="0" err="1">
                <a:latin typeface="Futura Bk BT" panose="020B0502020204020303"/>
              </a:rPr>
              <a:t>Zenodo</a:t>
            </a:r>
            <a:r>
              <a:rPr lang="en-US" sz="1400" dirty="0">
                <a:latin typeface="Futura Bk BT" panose="020B0502020204020303"/>
              </a:rPr>
              <a:t>. </a:t>
            </a:r>
            <a:r>
              <a:rPr lang="en-US" sz="1400" dirty="0">
                <a:latin typeface="Futura Bk BT" panose="020B0502020204020303"/>
                <a:hlinkClick r:id="rId4"/>
              </a:rPr>
              <a:t>https://doi.org/10.5281/zenodo.8010618</a:t>
            </a:r>
            <a:endParaRPr lang="en-US" sz="1400" dirty="0">
              <a:latin typeface="Futura Bk BT" panose="020B0502020204020303"/>
            </a:endParaRPr>
          </a:p>
          <a:p>
            <a:endParaRPr lang="it-IT" sz="1400" dirty="0">
              <a:latin typeface="Futura Bk BT" panose="020B0502020204020303"/>
            </a:endParaRPr>
          </a:p>
        </p:txBody>
      </p:sp>
    </p:spTree>
    <p:extLst>
      <p:ext uri="{BB962C8B-B14F-4D97-AF65-F5344CB8AC3E}">
        <p14:creationId xmlns:p14="http://schemas.microsoft.com/office/powerpoint/2010/main" val="1884571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id="{7BF2BE89-73F4-4F42-921E-AC25BDD6D092}"/>
              </a:ext>
            </a:extLst>
          </p:cNvPr>
          <p:cNvSpPr txBox="1"/>
          <p:nvPr/>
        </p:nvSpPr>
        <p:spPr>
          <a:xfrm>
            <a:off x="2075158" y="2294033"/>
            <a:ext cx="15869053" cy="7072385"/>
          </a:xfrm>
          <a:prstGeom prst="rect">
            <a:avLst/>
          </a:prstGeom>
        </p:spPr>
        <p:txBody>
          <a:bodyPr wrap="square" lIns="0" tIns="0" rIns="0" bIns="0" rtlCol="0" anchor="t">
            <a:spAutoFit/>
          </a:bodyPr>
          <a:lstStyle/>
          <a:p>
            <a:pPr>
              <a:lnSpc>
                <a:spcPts val="3706"/>
              </a:lnSpc>
            </a:pPr>
            <a:r>
              <a:rPr lang="en-US" sz="2600" b="1" dirty="0">
                <a:solidFill>
                  <a:srgbClr val="000000"/>
                </a:solidFill>
                <a:latin typeface="Futura Bk Lt"/>
              </a:rPr>
              <a:t>Organizing your data makes your work more efficient
 </a:t>
            </a:r>
            <a:r>
              <a:rPr lang="en-US" sz="2600" dirty="0">
                <a:solidFill>
                  <a:srgbClr val="000000"/>
                </a:solidFill>
                <a:latin typeface="Futura Bk Lt"/>
              </a:rPr>
              <a:t>In terms of cost/time: the data managed once remains interpretable, understandable and  findable</a:t>
            </a:r>
          </a:p>
          <a:p>
            <a:pPr>
              <a:lnSpc>
                <a:spcPts val="3706"/>
              </a:lnSpc>
            </a:pPr>
            <a:r>
              <a:rPr lang="en-US" sz="2600" b="1" dirty="0">
                <a:solidFill>
                  <a:srgbClr val="000000"/>
                </a:solidFill>
                <a:latin typeface="Futura Bk Lt"/>
              </a:rPr>
              <a:t>
If you manage them, you decrease the risk of losing them
 </a:t>
            </a:r>
            <a:r>
              <a:rPr lang="en-US" sz="2600" dirty="0">
                <a:solidFill>
                  <a:srgbClr val="000000"/>
                </a:solidFill>
                <a:latin typeface="Futura Bk Lt"/>
              </a:rPr>
              <a:t>Proper data storage and regular backup prevent data loss</a:t>
            </a:r>
          </a:p>
          <a:p>
            <a:pPr>
              <a:lnSpc>
                <a:spcPts val="3706"/>
              </a:lnSpc>
            </a:pPr>
            <a:r>
              <a:rPr lang="en-US" sz="2600" b="1" dirty="0">
                <a:solidFill>
                  <a:srgbClr val="000000"/>
                </a:solidFill>
                <a:latin typeface="Futura Bk Lt"/>
              </a:rPr>
              <a:t>
Some data may be unique and not playable
 </a:t>
            </a:r>
            <a:r>
              <a:rPr lang="en-US" sz="2600" dirty="0">
                <a:solidFill>
                  <a:srgbClr val="000000"/>
                </a:solidFill>
                <a:latin typeface="Futura Bk Lt"/>
              </a:rPr>
              <a:t>This makes them invaluable to the scientific community</a:t>
            </a:r>
          </a:p>
          <a:p>
            <a:pPr>
              <a:lnSpc>
                <a:spcPts val="3706"/>
              </a:lnSpc>
            </a:pPr>
            <a:r>
              <a:rPr lang="en-US" sz="2600" b="1" dirty="0">
                <a:solidFill>
                  <a:srgbClr val="000000"/>
                </a:solidFill>
                <a:latin typeface="Futura Bk Lt"/>
              </a:rPr>
              <a:t>
Increase search integrity
 </a:t>
            </a:r>
            <a:r>
              <a:rPr lang="en-US" sz="2600" dirty="0">
                <a:solidFill>
                  <a:srgbClr val="000000"/>
                </a:solidFill>
                <a:latin typeface="Futura Bk Lt"/>
              </a:rPr>
              <a:t>Properly managed data facilitates validation and control</a:t>
            </a:r>
            <a:endParaRPr lang="en-US" sz="2600" b="1" dirty="0">
              <a:solidFill>
                <a:srgbClr val="000000"/>
              </a:solidFill>
              <a:latin typeface="Futura Bk Lt"/>
            </a:endParaRPr>
          </a:p>
          <a:p>
            <a:pPr>
              <a:lnSpc>
                <a:spcPts val="3706"/>
              </a:lnSpc>
            </a:pPr>
            <a:r>
              <a:rPr lang="en-US" sz="2600" b="1" dirty="0">
                <a:solidFill>
                  <a:srgbClr val="000000"/>
                </a:solidFill>
                <a:latin typeface="Futura Bk Lt"/>
              </a:rPr>
              <a:t>
Stimulate collaboration with other researchers.
 </a:t>
            </a:r>
            <a:r>
              <a:rPr lang="en-US" sz="2600" dirty="0">
                <a:solidFill>
                  <a:srgbClr val="000000"/>
                </a:solidFill>
                <a:latin typeface="Futura Bk Lt"/>
              </a:rPr>
              <a:t>They will find it easier to understand and reuse your data</a:t>
            </a:r>
          </a:p>
        </p:txBody>
      </p:sp>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RDM – Advantages</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572944"/>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10" name="Freeform 12">
            <a:extLst>
              <a:ext uri="{FF2B5EF4-FFF2-40B4-BE49-F238E27FC236}">
                <a16:creationId xmlns:a16="http://schemas.microsoft.com/office/drawing/2014/main" id="{EC411404-EE90-84FF-E0FE-BAA77F7437F0}"/>
              </a:ext>
            </a:extLst>
          </p:cNvPr>
          <p:cNvSpPr/>
          <p:nvPr/>
        </p:nvSpPr>
        <p:spPr>
          <a:xfrm rot="7200000">
            <a:off x="383752" y="2518608"/>
            <a:ext cx="822431" cy="759627"/>
          </a:xfrm>
          <a:custGeom>
            <a:avLst/>
            <a:gdLst/>
            <a:ahLst/>
            <a:cxnLst/>
            <a:rect l="l" t="t" r="r" b="b"/>
            <a:pathLst>
              <a:path w="822431" h="759627">
                <a:moveTo>
                  <a:pt x="0" y="0"/>
                </a:moveTo>
                <a:lnTo>
                  <a:pt x="822431" y="0"/>
                </a:lnTo>
                <a:lnTo>
                  <a:pt x="822431" y="759627"/>
                </a:lnTo>
                <a:lnTo>
                  <a:pt x="0" y="759627"/>
                </a:lnTo>
                <a:lnTo>
                  <a:pt x="0" y="0"/>
                </a:lnTo>
                <a:close/>
              </a:path>
            </a:pathLst>
          </a:custGeom>
          <a:blipFill>
            <a:blip r:embed="rId3">
              <a:alphaModFix amt="60000"/>
              <a:duotone>
                <a:prstClr val="black"/>
                <a:schemeClr val="accent5">
                  <a:tint val="45000"/>
                  <a:satMod val="400000"/>
                </a:schemeClr>
              </a:duotone>
              <a:extLst>
                <a:ext uri="{96DAC541-7B7A-43D3-8B79-37D633B846F1}">
                  <asvg:svgBlip xmlns:asvg="http://schemas.microsoft.com/office/drawing/2016/SVG/main" r:embed="rId4"/>
                </a:ext>
              </a:extLst>
            </a:blip>
            <a:stretch>
              <a:fillRect/>
            </a:stretch>
          </a:blipFill>
        </p:spPr>
        <p:txBody>
          <a:bodyPr/>
          <a:lstStyle/>
          <a:p>
            <a:endParaRPr lang="it-IT"/>
          </a:p>
        </p:txBody>
      </p:sp>
      <p:sp>
        <p:nvSpPr>
          <p:cNvPr id="12" name="Freeform 13">
            <a:extLst>
              <a:ext uri="{FF2B5EF4-FFF2-40B4-BE49-F238E27FC236}">
                <a16:creationId xmlns:a16="http://schemas.microsoft.com/office/drawing/2014/main" id="{BDFDC435-271A-AAAC-7760-996E0EB179A9}"/>
              </a:ext>
            </a:extLst>
          </p:cNvPr>
          <p:cNvSpPr/>
          <p:nvPr/>
        </p:nvSpPr>
        <p:spPr>
          <a:xfrm rot="7200000">
            <a:off x="574252" y="2709108"/>
            <a:ext cx="822431" cy="759627"/>
          </a:xfrm>
          <a:custGeom>
            <a:avLst/>
            <a:gdLst/>
            <a:ahLst/>
            <a:cxnLst/>
            <a:rect l="l" t="t" r="r" b="b"/>
            <a:pathLst>
              <a:path w="822431" h="759627">
                <a:moveTo>
                  <a:pt x="0" y="0"/>
                </a:moveTo>
                <a:lnTo>
                  <a:pt x="822431" y="0"/>
                </a:lnTo>
                <a:lnTo>
                  <a:pt x="822431" y="759627"/>
                </a:lnTo>
                <a:lnTo>
                  <a:pt x="0" y="759627"/>
                </a:lnTo>
                <a:lnTo>
                  <a:pt x="0" y="0"/>
                </a:lnTo>
                <a:close/>
              </a:path>
            </a:pathLst>
          </a:custGeom>
          <a:blipFill>
            <a:blip r:embed="rId5">
              <a:alphaModFix amt="60000"/>
              <a:duotone>
                <a:prstClr val="black"/>
                <a:schemeClr val="accent5">
                  <a:tint val="45000"/>
                  <a:satMod val="400000"/>
                </a:schemeClr>
              </a:duotone>
              <a:extLst>
                <a:ext uri="{96DAC541-7B7A-43D3-8B79-37D633B846F1}">
                  <asvg:svgBlip xmlns:asvg="http://schemas.microsoft.com/office/drawing/2016/SVG/main" r:embed="rId6"/>
                </a:ext>
              </a:extLst>
            </a:blip>
            <a:stretch>
              <a:fillRect/>
            </a:stretch>
          </a:blipFill>
        </p:spPr>
        <p:txBody>
          <a:bodyPr/>
          <a:lstStyle/>
          <a:p>
            <a:endParaRPr lang="it-IT"/>
          </a:p>
        </p:txBody>
      </p:sp>
      <p:sp>
        <p:nvSpPr>
          <p:cNvPr id="13" name="Freeform 12">
            <a:extLst>
              <a:ext uri="{FF2B5EF4-FFF2-40B4-BE49-F238E27FC236}">
                <a16:creationId xmlns:a16="http://schemas.microsoft.com/office/drawing/2014/main" id="{05ABF392-7646-E2FD-887F-5ACE941B390C}"/>
              </a:ext>
            </a:extLst>
          </p:cNvPr>
          <p:cNvSpPr/>
          <p:nvPr/>
        </p:nvSpPr>
        <p:spPr>
          <a:xfrm rot="7200000">
            <a:off x="406612" y="4161780"/>
            <a:ext cx="822431" cy="759627"/>
          </a:xfrm>
          <a:custGeom>
            <a:avLst/>
            <a:gdLst/>
            <a:ahLst/>
            <a:cxnLst/>
            <a:rect l="l" t="t" r="r" b="b"/>
            <a:pathLst>
              <a:path w="822431" h="759627">
                <a:moveTo>
                  <a:pt x="0" y="0"/>
                </a:moveTo>
                <a:lnTo>
                  <a:pt x="822431" y="0"/>
                </a:lnTo>
                <a:lnTo>
                  <a:pt x="822431" y="759627"/>
                </a:lnTo>
                <a:lnTo>
                  <a:pt x="0" y="759627"/>
                </a:lnTo>
                <a:lnTo>
                  <a:pt x="0" y="0"/>
                </a:lnTo>
                <a:close/>
              </a:path>
            </a:pathLst>
          </a:custGeom>
          <a:blipFill>
            <a:blip r:embed="rId3">
              <a:alphaModFix amt="60000"/>
              <a:duotone>
                <a:prstClr val="black"/>
                <a:schemeClr val="accent5">
                  <a:tint val="45000"/>
                  <a:satMod val="400000"/>
                </a:schemeClr>
              </a:duotone>
              <a:extLst>
                <a:ext uri="{96DAC541-7B7A-43D3-8B79-37D633B846F1}">
                  <asvg:svgBlip xmlns:asvg="http://schemas.microsoft.com/office/drawing/2016/SVG/main" r:embed="rId4"/>
                </a:ext>
              </a:extLst>
            </a:blip>
            <a:stretch>
              <a:fillRect/>
            </a:stretch>
          </a:blipFill>
        </p:spPr>
        <p:txBody>
          <a:bodyPr/>
          <a:lstStyle/>
          <a:p>
            <a:endParaRPr lang="it-IT"/>
          </a:p>
        </p:txBody>
      </p:sp>
      <p:sp>
        <p:nvSpPr>
          <p:cNvPr id="14" name="Freeform 13">
            <a:extLst>
              <a:ext uri="{FF2B5EF4-FFF2-40B4-BE49-F238E27FC236}">
                <a16:creationId xmlns:a16="http://schemas.microsoft.com/office/drawing/2014/main" id="{53F9DD59-93E5-3C4D-C0CD-4680F392BA87}"/>
              </a:ext>
            </a:extLst>
          </p:cNvPr>
          <p:cNvSpPr/>
          <p:nvPr/>
        </p:nvSpPr>
        <p:spPr>
          <a:xfrm rot="7200000">
            <a:off x="597112" y="4352280"/>
            <a:ext cx="822431" cy="759627"/>
          </a:xfrm>
          <a:custGeom>
            <a:avLst/>
            <a:gdLst/>
            <a:ahLst/>
            <a:cxnLst/>
            <a:rect l="l" t="t" r="r" b="b"/>
            <a:pathLst>
              <a:path w="822431" h="759627">
                <a:moveTo>
                  <a:pt x="0" y="0"/>
                </a:moveTo>
                <a:lnTo>
                  <a:pt x="822431" y="0"/>
                </a:lnTo>
                <a:lnTo>
                  <a:pt x="822431" y="759627"/>
                </a:lnTo>
                <a:lnTo>
                  <a:pt x="0" y="759627"/>
                </a:lnTo>
                <a:lnTo>
                  <a:pt x="0" y="0"/>
                </a:lnTo>
                <a:close/>
              </a:path>
            </a:pathLst>
          </a:custGeom>
          <a:blipFill>
            <a:blip r:embed="rId5">
              <a:alphaModFix amt="60000"/>
              <a:duotone>
                <a:prstClr val="black"/>
                <a:schemeClr val="accent5">
                  <a:tint val="45000"/>
                  <a:satMod val="400000"/>
                </a:schemeClr>
              </a:duotone>
              <a:extLst>
                <a:ext uri="{96DAC541-7B7A-43D3-8B79-37D633B846F1}">
                  <asvg:svgBlip xmlns:asvg="http://schemas.microsoft.com/office/drawing/2016/SVG/main" r:embed="rId6"/>
                </a:ext>
              </a:extLst>
            </a:blip>
            <a:stretch>
              <a:fillRect/>
            </a:stretch>
          </a:blipFill>
        </p:spPr>
        <p:txBody>
          <a:bodyPr/>
          <a:lstStyle/>
          <a:p>
            <a:endParaRPr lang="it-IT"/>
          </a:p>
        </p:txBody>
      </p:sp>
      <p:sp>
        <p:nvSpPr>
          <p:cNvPr id="15" name="Freeform 12">
            <a:extLst>
              <a:ext uri="{FF2B5EF4-FFF2-40B4-BE49-F238E27FC236}">
                <a16:creationId xmlns:a16="http://schemas.microsoft.com/office/drawing/2014/main" id="{5A2A0DD4-6D25-C5C3-380C-BA30840CE197}"/>
              </a:ext>
            </a:extLst>
          </p:cNvPr>
          <p:cNvSpPr/>
          <p:nvPr/>
        </p:nvSpPr>
        <p:spPr>
          <a:xfrm rot="7200000">
            <a:off x="406613" y="5423951"/>
            <a:ext cx="822431" cy="759627"/>
          </a:xfrm>
          <a:custGeom>
            <a:avLst/>
            <a:gdLst/>
            <a:ahLst/>
            <a:cxnLst/>
            <a:rect l="l" t="t" r="r" b="b"/>
            <a:pathLst>
              <a:path w="822431" h="759627">
                <a:moveTo>
                  <a:pt x="0" y="0"/>
                </a:moveTo>
                <a:lnTo>
                  <a:pt x="822431" y="0"/>
                </a:lnTo>
                <a:lnTo>
                  <a:pt x="822431" y="759627"/>
                </a:lnTo>
                <a:lnTo>
                  <a:pt x="0" y="759627"/>
                </a:lnTo>
                <a:lnTo>
                  <a:pt x="0" y="0"/>
                </a:lnTo>
                <a:close/>
              </a:path>
            </a:pathLst>
          </a:custGeom>
          <a:blipFill>
            <a:blip r:embed="rId3">
              <a:alphaModFix amt="60000"/>
              <a:duotone>
                <a:prstClr val="black"/>
                <a:schemeClr val="accent5">
                  <a:tint val="45000"/>
                  <a:satMod val="400000"/>
                </a:schemeClr>
              </a:duotone>
              <a:extLst>
                <a:ext uri="{96DAC541-7B7A-43D3-8B79-37D633B846F1}">
                  <asvg:svgBlip xmlns:asvg="http://schemas.microsoft.com/office/drawing/2016/SVG/main" r:embed="rId4"/>
                </a:ext>
              </a:extLst>
            </a:blip>
            <a:stretch>
              <a:fillRect/>
            </a:stretch>
          </a:blipFill>
        </p:spPr>
        <p:txBody>
          <a:bodyPr/>
          <a:lstStyle/>
          <a:p>
            <a:endParaRPr lang="it-IT"/>
          </a:p>
        </p:txBody>
      </p:sp>
      <p:sp>
        <p:nvSpPr>
          <p:cNvPr id="16" name="Freeform 13">
            <a:extLst>
              <a:ext uri="{FF2B5EF4-FFF2-40B4-BE49-F238E27FC236}">
                <a16:creationId xmlns:a16="http://schemas.microsoft.com/office/drawing/2014/main" id="{2DFD02A1-91BF-7B5A-89F0-AA732E97D94C}"/>
              </a:ext>
            </a:extLst>
          </p:cNvPr>
          <p:cNvSpPr/>
          <p:nvPr/>
        </p:nvSpPr>
        <p:spPr>
          <a:xfrm rot="7200000">
            <a:off x="597113" y="5614451"/>
            <a:ext cx="822431" cy="759627"/>
          </a:xfrm>
          <a:custGeom>
            <a:avLst/>
            <a:gdLst/>
            <a:ahLst/>
            <a:cxnLst/>
            <a:rect l="l" t="t" r="r" b="b"/>
            <a:pathLst>
              <a:path w="822431" h="759627">
                <a:moveTo>
                  <a:pt x="0" y="0"/>
                </a:moveTo>
                <a:lnTo>
                  <a:pt x="822431" y="0"/>
                </a:lnTo>
                <a:lnTo>
                  <a:pt x="822431" y="759627"/>
                </a:lnTo>
                <a:lnTo>
                  <a:pt x="0" y="759627"/>
                </a:lnTo>
                <a:lnTo>
                  <a:pt x="0" y="0"/>
                </a:lnTo>
                <a:close/>
              </a:path>
            </a:pathLst>
          </a:custGeom>
          <a:blipFill>
            <a:blip r:embed="rId5">
              <a:alphaModFix amt="60000"/>
              <a:duotone>
                <a:prstClr val="black"/>
                <a:schemeClr val="accent5">
                  <a:tint val="45000"/>
                  <a:satMod val="400000"/>
                </a:schemeClr>
              </a:duotone>
              <a:extLst>
                <a:ext uri="{96DAC541-7B7A-43D3-8B79-37D633B846F1}">
                  <asvg:svgBlip xmlns:asvg="http://schemas.microsoft.com/office/drawing/2016/SVG/main" r:embed="rId6"/>
                </a:ext>
              </a:extLst>
            </a:blip>
            <a:stretch>
              <a:fillRect/>
            </a:stretch>
          </a:blipFill>
        </p:spPr>
        <p:txBody>
          <a:bodyPr/>
          <a:lstStyle/>
          <a:p>
            <a:endParaRPr lang="it-IT"/>
          </a:p>
        </p:txBody>
      </p:sp>
      <p:sp>
        <p:nvSpPr>
          <p:cNvPr id="17" name="Freeform 12">
            <a:extLst>
              <a:ext uri="{FF2B5EF4-FFF2-40B4-BE49-F238E27FC236}">
                <a16:creationId xmlns:a16="http://schemas.microsoft.com/office/drawing/2014/main" id="{496486F4-D26B-118E-3074-448216A84846}"/>
              </a:ext>
            </a:extLst>
          </p:cNvPr>
          <p:cNvSpPr/>
          <p:nvPr/>
        </p:nvSpPr>
        <p:spPr>
          <a:xfrm rot="7200000">
            <a:off x="406613" y="6876623"/>
            <a:ext cx="822431" cy="759627"/>
          </a:xfrm>
          <a:custGeom>
            <a:avLst/>
            <a:gdLst/>
            <a:ahLst/>
            <a:cxnLst/>
            <a:rect l="l" t="t" r="r" b="b"/>
            <a:pathLst>
              <a:path w="822431" h="759627">
                <a:moveTo>
                  <a:pt x="0" y="0"/>
                </a:moveTo>
                <a:lnTo>
                  <a:pt x="822431" y="0"/>
                </a:lnTo>
                <a:lnTo>
                  <a:pt x="822431" y="759627"/>
                </a:lnTo>
                <a:lnTo>
                  <a:pt x="0" y="759627"/>
                </a:lnTo>
                <a:lnTo>
                  <a:pt x="0" y="0"/>
                </a:lnTo>
                <a:close/>
              </a:path>
            </a:pathLst>
          </a:custGeom>
          <a:blipFill>
            <a:blip r:embed="rId3">
              <a:alphaModFix amt="60000"/>
              <a:duotone>
                <a:prstClr val="black"/>
                <a:schemeClr val="accent5">
                  <a:tint val="45000"/>
                  <a:satMod val="400000"/>
                </a:schemeClr>
              </a:duotone>
              <a:extLst>
                <a:ext uri="{96DAC541-7B7A-43D3-8B79-37D633B846F1}">
                  <asvg:svgBlip xmlns:asvg="http://schemas.microsoft.com/office/drawing/2016/SVG/main" r:embed="rId4"/>
                </a:ext>
              </a:extLst>
            </a:blip>
            <a:stretch>
              <a:fillRect/>
            </a:stretch>
          </a:blipFill>
        </p:spPr>
        <p:txBody>
          <a:bodyPr/>
          <a:lstStyle/>
          <a:p>
            <a:endParaRPr lang="it-IT"/>
          </a:p>
        </p:txBody>
      </p:sp>
      <p:sp>
        <p:nvSpPr>
          <p:cNvPr id="18" name="Freeform 13">
            <a:extLst>
              <a:ext uri="{FF2B5EF4-FFF2-40B4-BE49-F238E27FC236}">
                <a16:creationId xmlns:a16="http://schemas.microsoft.com/office/drawing/2014/main" id="{105A0AC7-9486-0C2E-773C-9D1203CB080C}"/>
              </a:ext>
            </a:extLst>
          </p:cNvPr>
          <p:cNvSpPr/>
          <p:nvPr/>
        </p:nvSpPr>
        <p:spPr>
          <a:xfrm rot="7200000">
            <a:off x="597113" y="7067123"/>
            <a:ext cx="822431" cy="759627"/>
          </a:xfrm>
          <a:custGeom>
            <a:avLst/>
            <a:gdLst/>
            <a:ahLst/>
            <a:cxnLst/>
            <a:rect l="l" t="t" r="r" b="b"/>
            <a:pathLst>
              <a:path w="822431" h="759627">
                <a:moveTo>
                  <a:pt x="0" y="0"/>
                </a:moveTo>
                <a:lnTo>
                  <a:pt x="822431" y="0"/>
                </a:lnTo>
                <a:lnTo>
                  <a:pt x="822431" y="759627"/>
                </a:lnTo>
                <a:lnTo>
                  <a:pt x="0" y="759627"/>
                </a:lnTo>
                <a:lnTo>
                  <a:pt x="0" y="0"/>
                </a:lnTo>
                <a:close/>
              </a:path>
            </a:pathLst>
          </a:custGeom>
          <a:blipFill>
            <a:blip r:embed="rId5">
              <a:alphaModFix amt="60000"/>
              <a:duotone>
                <a:prstClr val="black"/>
                <a:schemeClr val="accent5">
                  <a:tint val="45000"/>
                  <a:satMod val="400000"/>
                </a:schemeClr>
              </a:duotone>
              <a:extLst>
                <a:ext uri="{96DAC541-7B7A-43D3-8B79-37D633B846F1}">
                  <asvg:svgBlip xmlns:asvg="http://schemas.microsoft.com/office/drawing/2016/SVG/main" r:embed="rId6"/>
                </a:ext>
              </a:extLst>
            </a:blip>
            <a:stretch>
              <a:fillRect/>
            </a:stretch>
          </a:blipFill>
        </p:spPr>
        <p:txBody>
          <a:bodyPr/>
          <a:lstStyle/>
          <a:p>
            <a:endParaRPr lang="it-IT"/>
          </a:p>
        </p:txBody>
      </p:sp>
      <p:sp>
        <p:nvSpPr>
          <p:cNvPr id="19" name="Freeform 12">
            <a:extLst>
              <a:ext uri="{FF2B5EF4-FFF2-40B4-BE49-F238E27FC236}">
                <a16:creationId xmlns:a16="http://schemas.microsoft.com/office/drawing/2014/main" id="{FE8BB9E3-EAB4-5262-49AA-BF547D1F53F3}"/>
              </a:ext>
            </a:extLst>
          </p:cNvPr>
          <p:cNvSpPr/>
          <p:nvPr/>
        </p:nvSpPr>
        <p:spPr>
          <a:xfrm rot="7200000">
            <a:off x="406614" y="8328645"/>
            <a:ext cx="822431" cy="759627"/>
          </a:xfrm>
          <a:custGeom>
            <a:avLst/>
            <a:gdLst/>
            <a:ahLst/>
            <a:cxnLst/>
            <a:rect l="l" t="t" r="r" b="b"/>
            <a:pathLst>
              <a:path w="822431" h="759627">
                <a:moveTo>
                  <a:pt x="0" y="0"/>
                </a:moveTo>
                <a:lnTo>
                  <a:pt x="822431" y="0"/>
                </a:lnTo>
                <a:lnTo>
                  <a:pt x="822431" y="759627"/>
                </a:lnTo>
                <a:lnTo>
                  <a:pt x="0" y="759627"/>
                </a:lnTo>
                <a:lnTo>
                  <a:pt x="0" y="0"/>
                </a:lnTo>
                <a:close/>
              </a:path>
            </a:pathLst>
          </a:custGeom>
          <a:blipFill>
            <a:blip r:embed="rId3">
              <a:alphaModFix amt="60000"/>
              <a:duotone>
                <a:prstClr val="black"/>
                <a:schemeClr val="accent5">
                  <a:tint val="45000"/>
                  <a:satMod val="400000"/>
                </a:schemeClr>
              </a:duotone>
              <a:extLst>
                <a:ext uri="{96DAC541-7B7A-43D3-8B79-37D633B846F1}">
                  <asvg:svgBlip xmlns:asvg="http://schemas.microsoft.com/office/drawing/2016/SVG/main" r:embed="rId4"/>
                </a:ext>
              </a:extLst>
            </a:blip>
            <a:stretch>
              <a:fillRect/>
            </a:stretch>
          </a:blipFill>
        </p:spPr>
        <p:txBody>
          <a:bodyPr/>
          <a:lstStyle/>
          <a:p>
            <a:endParaRPr lang="it-IT"/>
          </a:p>
        </p:txBody>
      </p:sp>
      <p:sp>
        <p:nvSpPr>
          <p:cNvPr id="20" name="Freeform 13">
            <a:extLst>
              <a:ext uri="{FF2B5EF4-FFF2-40B4-BE49-F238E27FC236}">
                <a16:creationId xmlns:a16="http://schemas.microsoft.com/office/drawing/2014/main" id="{E1E4D2DA-A1E9-8F7C-8917-3A952C34E909}"/>
              </a:ext>
            </a:extLst>
          </p:cNvPr>
          <p:cNvSpPr/>
          <p:nvPr/>
        </p:nvSpPr>
        <p:spPr>
          <a:xfrm rot="7200000">
            <a:off x="597114" y="8519145"/>
            <a:ext cx="822431" cy="759627"/>
          </a:xfrm>
          <a:custGeom>
            <a:avLst/>
            <a:gdLst/>
            <a:ahLst/>
            <a:cxnLst/>
            <a:rect l="l" t="t" r="r" b="b"/>
            <a:pathLst>
              <a:path w="822431" h="759627">
                <a:moveTo>
                  <a:pt x="0" y="0"/>
                </a:moveTo>
                <a:lnTo>
                  <a:pt x="822431" y="0"/>
                </a:lnTo>
                <a:lnTo>
                  <a:pt x="822431" y="759627"/>
                </a:lnTo>
                <a:lnTo>
                  <a:pt x="0" y="759627"/>
                </a:lnTo>
                <a:lnTo>
                  <a:pt x="0" y="0"/>
                </a:lnTo>
                <a:close/>
              </a:path>
            </a:pathLst>
          </a:custGeom>
          <a:blipFill>
            <a:blip r:embed="rId5">
              <a:alphaModFix amt="60000"/>
              <a:duotone>
                <a:prstClr val="black"/>
                <a:schemeClr val="accent5">
                  <a:tint val="45000"/>
                  <a:satMod val="400000"/>
                </a:schemeClr>
              </a:duotone>
              <a:extLst>
                <a:ext uri="{96DAC541-7B7A-43D3-8B79-37D633B846F1}">
                  <asvg:svgBlip xmlns:asvg="http://schemas.microsoft.com/office/drawing/2016/SVG/main" r:embed="rId6"/>
                </a:ext>
              </a:extLst>
            </a:blip>
            <a:stretch>
              <a:fillRect/>
            </a:stretch>
          </a:blipFill>
        </p:spPr>
        <p:txBody>
          <a:bodyPr/>
          <a:lstStyle/>
          <a:p>
            <a:endParaRPr lang="it-IT"/>
          </a:p>
        </p:txBody>
      </p:sp>
      <p:sp>
        <p:nvSpPr>
          <p:cNvPr id="3" name="CasellaDiTesto 2">
            <a:extLst>
              <a:ext uri="{FF2B5EF4-FFF2-40B4-BE49-F238E27FC236}">
                <a16:creationId xmlns:a16="http://schemas.microsoft.com/office/drawing/2014/main" id="{57EEFA2B-CFD9-2657-6E09-84DB168C855E}"/>
              </a:ext>
            </a:extLst>
          </p:cNvPr>
          <p:cNvSpPr txBox="1"/>
          <p:nvPr/>
        </p:nvSpPr>
        <p:spPr>
          <a:xfrm>
            <a:off x="9426010" y="286841"/>
            <a:ext cx="8557190" cy="923330"/>
          </a:xfrm>
          <a:prstGeom prst="rect">
            <a:avLst/>
          </a:prstGeom>
          <a:noFill/>
        </p:spPr>
        <p:txBody>
          <a:bodyPr wrap="square">
            <a:spAutoFit/>
          </a:bodyPr>
          <a:lstStyle/>
          <a:p>
            <a:r>
              <a:rPr lang="en-US" b="0" i="0" dirty="0" err="1">
                <a:solidFill>
                  <a:schemeClr val="bg1"/>
                </a:solidFill>
                <a:effectLst/>
                <a:latin typeface="Futura Bk BT" panose="020B0502020204020303" pitchFamily="34" charset="0"/>
              </a:rPr>
              <a:t>Caldoni</a:t>
            </a:r>
            <a:r>
              <a:rPr lang="en-US" b="0" i="0" dirty="0">
                <a:solidFill>
                  <a:schemeClr val="bg1"/>
                </a:solidFill>
                <a:effectLst/>
                <a:latin typeface="Futura Bk BT" panose="020B0502020204020303" pitchFamily="34" charset="0"/>
              </a:rPr>
              <a:t>, G., </a:t>
            </a:r>
            <a:r>
              <a:rPr lang="en-US" b="0" i="0" dirty="0" err="1">
                <a:solidFill>
                  <a:schemeClr val="bg1"/>
                </a:solidFill>
                <a:effectLst/>
                <a:latin typeface="Futura Bk BT" panose="020B0502020204020303" pitchFamily="34" charset="0"/>
              </a:rPr>
              <a:t>Coppini</a:t>
            </a:r>
            <a:r>
              <a:rPr lang="en-US" b="0" i="0" dirty="0">
                <a:solidFill>
                  <a:schemeClr val="bg1"/>
                </a:solidFill>
                <a:effectLst/>
                <a:latin typeface="Futura Bk BT" panose="020B0502020204020303" pitchFamily="34" charset="0"/>
              </a:rPr>
              <a:t>, S., </a:t>
            </a:r>
            <a:r>
              <a:rPr lang="en-US" b="0" i="0" dirty="0" err="1">
                <a:solidFill>
                  <a:schemeClr val="bg1"/>
                </a:solidFill>
                <a:effectLst/>
                <a:latin typeface="Futura Bk BT" panose="020B0502020204020303" pitchFamily="34" charset="0"/>
              </a:rPr>
              <a:t>Gualandi</a:t>
            </a:r>
            <a:r>
              <a:rPr lang="en-US" b="0" i="0" dirty="0">
                <a:solidFill>
                  <a:schemeClr val="bg1"/>
                </a:solidFill>
                <a:effectLst/>
                <a:latin typeface="Futura Bk BT" panose="020B0502020204020303" pitchFamily="34" charset="0"/>
              </a:rPr>
              <a:t>, B., Marino, </a:t>
            </a:r>
            <a:r>
              <a:rPr lang="en-US" b="0" i="0" dirty="0" err="1">
                <a:solidFill>
                  <a:schemeClr val="bg1"/>
                </a:solidFill>
                <a:effectLst/>
                <a:latin typeface="Futura Bk BT" panose="020B0502020204020303" pitchFamily="34" charset="0"/>
              </a:rPr>
              <a:t>M.Research</a:t>
            </a:r>
            <a:r>
              <a:rPr lang="en-US" b="0" i="0" dirty="0">
                <a:solidFill>
                  <a:schemeClr val="bg1"/>
                </a:solidFill>
                <a:effectLst/>
                <a:latin typeface="Futura Bk BT" panose="020B0502020204020303" pitchFamily="34" charset="0"/>
              </a:rPr>
              <a:t> Data Management e </a:t>
            </a:r>
            <a:r>
              <a:rPr lang="en-US" b="0" i="0" dirty="0" err="1">
                <a:solidFill>
                  <a:schemeClr val="bg1"/>
                </a:solidFill>
                <a:effectLst/>
                <a:latin typeface="Futura Bk BT" panose="020B0502020204020303" pitchFamily="34" charset="0"/>
              </a:rPr>
              <a:t>principi</a:t>
            </a:r>
            <a:r>
              <a:rPr lang="en-US" b="0" i="0" dirty="0">
                <a:solidFill>
                  <a:schemeClr val="bg1"/>
                </a:solidFill>
                <a:effectLst/>
                <a:latin typeface="Futura Bk BT" panose="020B0502020204020303" pitchFamily="34" charset="0"/>
              </a:rPr>
              <a:t> di Open Science </a:t>
            </a:r>
            <a:r>
              <a:rPr lang="en-US" b="0" i="0" dirty="0" err="1">
                <a:solidFill>
                  <a:schemeClr val="bg1"/>
                </a:solidFill>
                <a:effectLst/>
                <a:latin typeface="Futura Bk BT" panose="020B0502020204020303" pitchFamily="34" charset="0"/>
              </a:rPr>
              <a:t>Formazione</a:t>
            </a:r>
            <a:r>
              <a:rPr lang="en-US" b="0" i="0" dirty="0">
                <a:solidFill>
                  <a:schemeClr val="bg1"/>
                </a:solidFill>
                <a:effectLst/>
                <a:latin typeface="Futura Bk BT" panose="020B0502020204020303" pitchFamily="34" charset="0"/>
              </a:rPr>
              <a:t> PhD_v1_16112023.Nov. 2023.</a:t>
            </a:r>
          </a:p>
          <a:p>
            <a:r>
              <a:rPr lang="en-US" b="0" i="0" dirty="0">
                <a:solidFill>
                  <a:schemeClr val="bg1"/>
                </a:solidFill>
                <a:effectLst/>
                <a:latin typeface="Futura Bk BT" panose="020B0502020204020303" pitchFamily="34" charset="0"/>
              </a:rPr>
              <a:t>DOI: </a:t>
            </a:r>
            <a:r>
              <a:rPr lang="en-US" b="0" i="0" dirty="0">
                <a:solidFill>
                  <a:srgbClr val="00B0F0"/>
                </a:solidFill>
                <a:effectLst/>
                <a:latin typeface="Futura Bk BT" panose="020B0502020204020303" pitchFamily="34" charset="0"/>
              </a:rPr>
              <a:t>available soon</a:t>
            </a:r>
            <a:endParaRPr lang="it-IT" dirty="0">
              <a:solidFill>
                <a:srgbClr val="00B0F0"/>
              </a:solidFill>
              <a:latin typeface="Futura Bk BT" panose="020B0502020204020303" pitchFamily="34" charset="0"/>
            </a:endParaRPr>
          </a:p>
        </p:txBody>
      </p:sp>
    </p:spTree>
    <p:extLst>
      <p:ext uri="{BB962C8B-B14F-4D97-AF65-F5344CB8AC3E}">
        <p14:creationId xmlns:p14="http://schemas.microsoft.com/office/powerpoint/2010/main" val="36510658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RDM Decision Tree</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720000"/>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3" name="AutoShape 4" descr="Creative Commons licence spectrum, showing CC licences from most to least open">
            <a:extLst>
              <a:ext uri="{FF2B5EF4-FFF2-40B4-BE49-F238E27FC236}">
                <a16:creationId xmlns:a16="http://schemas.microsoft.com/office/drawing/2014/main" id="{671599B7-886B-F7AB-F07D-6FCFD3791CC7}"/>
              </a:ext>
            </a:extLst>
          </p:cNvPr>
          <p:cNvSpPr>
            <a:spLocks noChangeAspect="1" noChangeArrowheads="1"/>
          </p:cNvSpPr>
          <p:nvPr/>
        </p:nvSpPr>
        <p:spPr bwMode="auto">
          <a:xfrm>
            <a:off x="9144000" y="-295504"/>
            <a:ext cx="5743804" cy="574380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 name="TextBox 4">
            <a:extLst>
              <a:ext uri="{FF2B5EF4-FFF2-40B4-BE49-F238E27FC236}">
                <a16:creationId xmlns:a16="http://schemas.microsoft.com/office/drawing/2014/main" id="{9F331487-72CD-2208-4A80-C0D1D83F7895}"/>
              </a:ext>
            </a:extLst>
          </p:cNvPr>
          <p:cNvSpPr txBox="1"/>
          <p:nvPr/>
        </p:nvSpPr>
        <p:spPr>
          <a:xfrm>
            <a:off x="923049" y="2576398"/>
            <a:ext cx="6163551" cy="2268570"/>
          </a:xfrm>
          <a:prstGeom prst="rect">
            <a:avLst/>
          </a:prstGeom>
        </p:spPr>
        <p:txBody>
          <a:bodyPr wrap="square" lIns="0" tIns="0" rIns="0" bIns="0" rtlCol="0" anchor="t">
            <a:spAutoFit/>
          </a:bodyPr>
          <a:lstStyle/>
          <a:p>
            <a:pPr algn="ctr">
              <a:lnSpc>
                <a:spcPct val="150000"/>
              </a:lnSpc>
            </a:pPr>
            <a:r>
              <a:rPr lang="en-US" sz="2000" b="1" spc="94" dirty="0">
                <a:solidFill>
                  <a:srgbClr val="4B6D8F"/>
                </a:solidFill>
                <a:latin typeface="Now"/>
              </a:rPr>
              <a:t>Ask yourself the right questions from the beginning of your research to avoid running into the most complicated issues to manage, such as privacy, ethics, and intellectual property</a:t>
            </a:r>
          </a:p>
        </p:txBody>
      </p:sp>
      <p:sp>
        <p:nvSpPr>
          <p:cNvPr id="4" name="Freeform 6">
            <a:extLst>
              <a:ext uri="{FF2B5EF4-FFF2-40B4-BE49-F238E27FC236}">
                <a16:creationId xmlns:a16="http://schemas.microsoft.com/office/drawing/2014/main" id="{F0B5D211-4634-49D0-C7D8-A7D9D9381F96}"/>
              </a:ext>
            </a:extLst>
          </p:cNvPr>
          <p:cNvSpPr/>
          <p:nvPr/>
        </p:nvSpPr>
        <p:spPr>
          <a:xfrm>
            <a:off x="689049" y="2077443"/>
            <a:ext cx="468000" cy="360000"/>
          </a:xfrm>
          <a:custGeom>
            <a:avLst/>
            <a:gdLst/>
            <a:ahLst/>
            <a:cxnLst/>
            <a:rect l="l" t="t" r="r" b="b"/>
            <a:pathLst>
              <a:path w="940638" h="714885">
                <a:moveTo>
                  <a:pt x="0" y="0"/>
                </a:moveTo>
                <a:lnTo>
                  <a:pt x="940638" y="0"/>
                </a:lnTo>
                <a:lnTo>
                  <a:pt x="940638" y="714885"/>
                </a:lnTo>
                <a:lnTo>
                  <a:pt x="0" y="714885"/>
                </a:lnTo>
                <a:lnTo>
                  <a:pt x="0" y="0"/>
                </a:lnTo>
                <a:close/>
              </a:path>
            </a:pathLst>
          </a:custGeom>
          <a:blipFill>
            <a:blip r:embed="rId3">
              <a:alphaModFix amt="74000"/>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Freeform 8">
            <a:extLst>
              <a:ext uri="{FF2B5EF4-FFF2-40B4-BE49-F238E27FC236}">
                <a16:creationId xmlns:a16="http://schemas.microsoft.com/office/drawing/2014/main" id="{DDE1A95C-77C4-E2D9-91E9-F58495C15C63}"/>
              </a:ext>
            </a:extLst>
          </p:cNvPr>
          <p:cNvSpPr/>
          <p:nvPr/>
        </p:nvSpPr>
        <p:spPr>
          <a:xfrm flipH="1" flipV="1">
            <a:off x="6852600" y="4844968"/>
            <a:ext cx="468000" cy="360000"/>
          </a:xfrm>
          <a:custGeom>
            <a:avLst/>
            <a:gdLst/>
            <a:ahLst/>
            <a:cxnLst/>
            <a:rect l="l" t="t" r="r" b="b"/>
            <a:pathLst>
              <a:path w="940638" h="714885">
                <a:moveTo>
                  <a:pt x="940638" y="714885"/>
                </a:moveTo>
                <a:lnTo>
                  <a:pt x="0" y="714885"/>
                </a:lnTo>
                <a:lnTo>
                  <a:pt x="0" y="0"/>
                </a:lnTo>
                <a:lnTo>
                  <a:pt x="940638" y="0"/>
                </a:lnTo>
                <a:lnTo>
                  <a:pt x="940638" y="714885"/>
                </a:lnTo>
                <a:close/>
              </a:path>
            </a:pathLst>
          </a:custGeom>
          <a:blipFill>
            <a:blip r:embed="rId5">
              <a:alphaModFix amt="69000"/>
              <a:extLst>
                <a:ext uri="{96DAC541-7B7A-43D3-8B79-37D633B846F1}">
                  <asvg:svgBlip xmlns:asvg="http://schemas.microsoft.com/office/drawing/2016/SVG/main" r:embed="rId6"/>
                </a:ext>
              </a:extLst>
            </a:blip>
            <a:stretch>
              <a:fillRect/>
            </a:stretch>
          </a:blipFill>
        </p:spPr>
        <p:txBody>
          <a:bodyPr/>
          <a:lstStyle/>
          <a:p>
            <a:endParaRPr lang="it-IT"/>
          </a:p>
        </p:txBody>
      </p:sp>
      <p:pic>
        <p:nvPicPr>
          <p:cNvPr id="6" name="Picture 26">
            <a:extLst>
              <a:ext uri="{FF2B5EF4-FFF2-40B4-BE49-F238E27FC236}">
                <a16:creationId xmlns:a16="http://schemas.microsoft.com/office/drawing/2014/main" id="{18106FCB-37E4-BD7D-B3E2-C73E85D29F10}"/>
              </a:ext>
            </a:extLst>
          </p:cNvPr>
          <p:cNvPicPr>
            <a:picLocks noChangeAspect="1"/>
          </p:cNvPicPr>
          <p:nvPr/>
        </p:nvPicPr>
        <p:blipFill>
          <a:blip r:embed="rId7"/>
          <a:srcRect/>
          <a:stretch>
            <a:fillRect/>
          </a:stretch>
        </p:blipFill>
        <p:spPr>
          <a:xfrm>
            <a:off x="9521498" y="1655258"/>
            <a:ext cx="7090102" cy="8136104"/>
          </a:xfrm>
          <a:prstGeom prst="rect">
            <a:avLst/>
          </a:prstGeom>
        </p:spPr>
      </p:pic>
      <p:pic>
        <p:nvPicPr>
          <p:cNvPr id="10" name="Immagine 9">
            <a:extLst>
              <a:ext uri="{FF2B5EF4-FFF2-40B4-BE49-F238E27FC236}">
                <a16:creationId xmlns:a16="http://schemas.microsoft.com/office/drawing/2014/main" id="{A891F31B-C3AD-DB37-FA97-6D108F9A72E5}"/>
              </a:ext>
            </a:extLst>
          </p:cNvPr>
          <p:cNvPicPr>
            <a:picLocks noChangeAspect="1"/>
          </p:cNvPicPr>
          <p:nvPr/>
        </p:nvPicPr>
        <p:blipFill>
          <a:blip r:embed="rId8">
            <a:duotone>
              <a:schemeClr val="accent2">
                <a:shade val="45000"/>
                <a:satMod val="135000"/>
              </a:schemeClr>
              <a:prstClr val="white"/>
            </a:duotone>
          </a:blip>
          <a:stretch>
            <a:fillRect/>
          </a:stretch>
        </p:blipFill>
        <p:spPr>
          <a:xfrm>
            <a:off x="2782438" y="5442033"/>
            <a:ext cx="2444771" cy="2405810"/>
          </a:xfrm>
          <a:prstGeom prst="rect">
            <a:avLst/>
          </a:prstGeom>
        </p:spPr>
      </p:pic>
      <p:sp>
        <p:nvSpPr>
          <p:cNvPr id="13" name="CasellaDiTesto 12">
            <a:extLst>
              <a:ext uri="{FF2B5EF4-FFF2-40B4-BE49-F238E27FC236}">
                <a16:creationId xmlns:a16="http://schemas.microsoft.com/office/drawing/2014/main" id="{FE16C828-763F-78F6-79F8-ECB6024E3AFF}"/>
              </a:ext>
            </a:extLst>
          </p:cNvPr>
          <p:cNvSpPr txBox="1"/>
          <p:nvPr/>
        </p:nvSpPr>
        <p:spPr>
          <a:xfrm>
            <a:off x="923049" y="8223301"/>
            <a:ext cx="5553951" cy="1200329"/>
          </a:xfrm>
          <a:prstGeom prst="rect">
            <a:avLst/>
          </a:prstGeom>
          <a:noFill/>
        </p:spPr>
        <p:txBody>
          <a:bodyPr wrap="square">
            <a:spAutoFit/>
          </a:bodyPr>
          <a:lstStyle/>
          <a:p>
            <a:r>
              <a:rPr lang="it-IT" b="0" i="0" dirty="0" err="1">
                <a:solidFill>
                  <a:srgbClr val="000000"/>
                </a:solidFill>
                <a:effectLst/>
                <a:latin typeface="Futura Bk BT" panose="020B0502020204020303"/>
              </a:rPr>
              <a:t>Caldoni</a:t>
            </a:r>
            <a:r>
              <a:rPr lang="it-IT" b="0" i="0" dirty="0">
                <a:solidFill>
                  <a:srgbClr val="000000"/>
                </a:solidFill>
                <a:effectLst/>
                <a:latin typeface="Futura Bk BT" panose="020B0502020204020303"/>
              </a:rPr>
              <a:t>, G., Gualandi, B., &amp; Marino, M. (2022). </a:t>
            </a:r>
            <a:r>
              <a:rPr lang="it-IT" b="0" i="0" dirty="0" err="1">
                <a:solidFill>
                  <a:srgbClr val="000000"/>
                </a:solidFill>
                <a:effectLst/>
                <a:latin typeface="Futura Bk BT" panose="020B0502020204020303"/>
              </a:rPr>
              <a:t>Research</a:t>
            </a:r>
            <a:r>
              <a:rPr lang="it-IT" b="0" i="0" dirty="0">
                <a:solidFill>
                  <a:srgbClr val="000000"/>
                </a:solidFill>
                <a:effectLst/>
                <a:latin typeface="Futura Bk BT" panose="020B0502020204020303"/>
              </a:rPr>
              <a:t> Data Management </a:t>
            </a:r>
            <a:r>
              <a:rPr lang="it-IT" b="0" i="0" dirty="0" err="1">
                <a:solidFill>
                  <a:srgbClr val="000000"/>
                </a:solidFill>
                <a:effectLst/>
                <a:latin typeface="Futura Bk BT" panose="020B0502020204020303"/>
              </a:rPr>
              <a:t>Decision</a:t>
            </a:r>
            <a:r>
              <a:rPr lang="it-IT" b="0" i="0" dirty="0">
                <a:solidFill>
                  <a:srgbClr val="000000"/>
                </a:solidFill>
                <a:effectLst/>
                <a:latin typeface="Futura Bk BT" panose="020B0502020204020303"/>
              </a:rPr>
              <a:t> Tree. </a:t>
            </a:r>
            <a:r>
              <a:rPr lang="it-IT" b="0" i="0" dirty="0" err="1">
                <a:solidFill>
                  <a:srgbClr val="000000"/>
                </a:solidFill>
                <a:effectLst/>
                <a:latin typeface="Futura Bk BT" panose="020B0502020204020303"/>
              </a:rPr>
              <a:t>Zenodo</a:t>
            </a:r>
            <a:r>
              <a:rPr lang="it-IT" b="0" i="0" dirty="0">
                <a:solidFill>
                  <a:srgbClr val="000000"/>
                </a:solidFill>
                <a:effectLst/>
                <a:latin typeface="Futura Bk BT" panose="020B0502020204020303"/>
              </a:rPr>
              <a:t>.</a:t>
            </a:r>
          </a:p>
          <a:p>
            <a:r>
              <a:rPr lang="it-IT" b="0" i="0" dirty="0">
                <a:solidFill>
                  <a:srgbClr val="000000"/>
                </a:solidFill>
                <a:effectLst/>
                <a:latin typeface="Futura Bk BT" panose="020B0502020204020303"/>
                <a:hlinkClick r:id="rId9"/>
              </a:rPr>
              <a:t>https://doi.org/10.5281/zenodo.7190005</a:t>
            </a:r>
            <a:endParaRPr lang="it-IT" b="0" i="0" dirty="0">
              <a:solidFill>
                <a:srgbClr val="000000"/>
              </a:solidFill>
              <a:effectLst/>
              <a:latin typeface="Futura Bk BT" panose="020B0502020204020303"/>
            </a:endParaRPr>
          </a:p>
          <a:p>
            <a:endParaRPr lang="it-IT" dirty="0">
              <a:latin typeface="Futura Bk BT" panose="020B0502020204020303"/>
            </a:endParaRPr>
          </a:p>
        </p:txBody>
      </p:sp>
    </p:spTree>
    <p:extLst>
      <p:ext uri="{BB962C8B-B14F-4D97-AF65-F5344CB8AC3E}">
        <p14:creationId xmlns:p14="http://schemas.microsoft.com/office/powerpoint/2010/main" val="25825993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Demographic data</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720000"/>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3" name="AutoShape 4" descr="Creative Commons licence spectrum, showing CC licences from most to least open">
            <a:extLst>
              <a:ext uri="{FF2B5EF4-FFF2-40B4-BE49-F238E27FC236}">
                <a16:creationId xmlns:a16="http://schemas.microsoft.com/office/drawing/2014/main" id="{671599B7-886B-F7AB-F07D-6FCFD3791CC7}"/>
              </a:ext>
            </a:extLst>
          </p:cNvPr>
          <p:cNvSpPr>
            <a:spLocks noChangeAspect="1" noChangeArrowheads="1"/>
          </p:cNvSpPr>
          <p:nvPr/>
        </p:nvSpPr>
        <p:spPr bwMode="auto">
          <a:xfrm>
            <a:off x="9144000" y="-295504"/>
            <a:ext cx="5743804" cy="574380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CasellaDiTesto 6">
            <a:extLst>
              <a:ext uri="{FF2B5EF4-FFF2-40B4-BE49-F238E27FC236}">
                <a16:creationId xmlns:a16="http://schemas.microsoft.com/office/drawing/2014/main" id="{A67ED80A-8F32-E9EB-8C67-C2A020C1EF72}"/>
              </a:ext>
            </a:extLst>
          </p:cNvPr>
          <p:cNvSpPr txBox="1"/>
          <p:nvPr/>
        </p:nvSpPr>
        <p:spPr>
          <a:xfrm>
            <a:off x="762000" y="2233715"/>
            <a:ext cx="8090030" cy="5262979"/>
          </a:xfrm>
          <a:prstGeom prst="rect">
            <a:avLst/>
          </a:prstGeom>
          <a:noFill/>
        </p:spPr>
        <p:txBody>
          <a:bodyPr wrap="square">
            <a:spAutoFit/>
          </a:bodyPr>
          <a:lstStyle/>
          <a:p>
            <a:pPr marL="457200" indent="-457200">
              <a:buFont typeface="Arial" panose="020B0604020202020204" pitchFamily="34" charset="0"/>
              <a:buChar char="•"/>
            </a:pPr>
            <a:r>
              <a:rPr lang="en-US" sz="2800" dirty="0">
                <a:latin typeface="Futura Bk BT" panose="020B0502020204020303"/>
              </a:rPr>
              <a:t>Statistical information describing the characteristics of a population, for example</a:t>
            </a:r>
            <a:r>
              <a:rPr lang="it-IT" sz="2800" dirty="0">
                <a:latin typeface="Futura Bk BT" panose="020B0502020204020303"/>
              </a:rPr>
              <a:t>:</a:t>
            </a:r>
          </a:p>
          <a:p>
            <a:pPr marL="971550" lvl="1" indent="-514350">
              <a:buFont typeface="+mj-lt"/>
              <a:buAutoNum type="arabicPeriod"/>
            </a:pPr>
            <a:endParaRPr lang="it-IT" sz="2800" dirty="0">
              <a:latin typeface="Futura Bk BT" panose="020B0502020204020303"/>
            </a:endParaRPr>
          </a:p>
          <a:p>
            <a:pPr marL="971550" lvl="1" indent="-514350">
              <a:buFont typeface="+mj-lt"/>
              <a:buAutoNum type="arabicPeriod"/>
            </a:pPr>
            <a:r>
              <a:rPr lang="en-US" sz="2800" dirty="0">
                <a:latin typeface="Futura Bk BT" panose="020B0502020204020303"/>
              </a:rPr>
              <a:t>Age
Gender
Income
Level of education
Occupation
Marital status
Geographic Location</a:t>
            </a:r>
            <a:br>
              <a:rPr lang="it-IT" sz="2800" dirty="0">
                <a:latin typeface="Futura Bk BT" panose="020B0502020204020303"/>
              </a:rPr>
            </a:br>
            <a:endParaRPr lang="it-IT" sz="2800" dirty="0">
              <a:latin typeface="Futura Bk BT" panose="020B0502020204020303"/>
            </a:endParaRPr>
          </a:p>
          <a:p>
            <a:r>
              <a:rPr lang="it-IT" sz="2800" dirty="0">
                <a:latin typeface="Futura Bk BT" panose="020B0502020204020303"/>
              </a:rPr>
              <a:t>	</a:t>
            </a:r>
            <a:r>
              <a:rPr lang="it-IT" sz="2800" dirty="0" err="1">
                <a:latin typeface="Futura Bk BT" panose="020B0502020204020303"/>
              </a:rPr>
              <a:t>etc</a:t>
            </a:r>
            <a:r>
              <a:rPr lang="it-IT" sz="2800" dirty="0">
                <a:latin typeface="Futura Bk BT" panose="020B0502020204020303"/>
              </a:rPr>
              <a:t>, …</a:t>
            </a:r>
          </a:p>
        </p:txBody>
      </p:sp>
      <p:pic>
        <p:nvPicPr>
          <p:cNvPr id="14" name="Immagine 13">
            <a:extLst>
              <a:ext uri="{FF2B5EF4-FFF2-40B4-BE49-F238E27FC236}">
                <a16:creationId xmlns:a16="http://schemas.microsoft.com/office/drawing/2014/main" id="{037FF89C-617F-7333-4AD2-AB4D2F2D2C88}"/>
              </a:ext>
            </a:extLst>
          </p:cNvPr>
          <p:cNvPicPr>
            <a:picLocks noChangeAspect="1"/>
          </p:cNvPicPr>
          <p:nvPr/>
        </p:nvPicPr>
        <p:blipFill>
          <a:blip r:embed="rId3"/>
          <a:stretch>
            <a:fillRect/>
          </a:stretch>
        </p:blipFill>
        <p:spPr>
          <a:xfrm>
            <a:off x="9067800" y="1975600"/>
            <a:ext cx="8090030" cy="6077685"/>
          </a:xfrm>
          <a:prstGeom prst="rect">
            <a:avLst/>
          </a:prstGeom>
        </p:spPr>
      </p:pic>
      <p:sp>
        <p:nvSpPr>
          <p:cNvPr id="15" name="CasellaDiTesto 14">
            <a:extLst>
              <a:ext uri="{FF2B5EF4-FFF2-40B4-BE49-F238E27FC236}">
                <a16:creationId xmlns:a16="http://schemas.microsoft.com/office/drawing/2014/main" id="{A4F443D2-B74D-97CE-69A5-BDE456B578C5}"/>
              </a:ext>
            </a:extLst>
          </p:cNvPr>
          <p:cNvSpPr txBox="1"/>
          <p:nvPr/>
        </p:nvSpPr>
        <p:spPr>
          <a:xfrm>
            <a:off x="9094694" y="8053285"/>
            <a:ext cx="5553951" cy="923330"/>
          </a:xfrm>
          <a:prstGeom prst="rect">
            <a:avLst/>
          </a:prstGeom>
          <a:noFill/>
        </p:spPr>
        <p:txBody>
          <a:bodyPr wrap="square">
            <a:spAutoFit/>
          </a:bodyPr>
          <a:lstStyle/>
          <a:p>
            <a:r>
              <a:rPr lang="it-IT" dirty="0">
                <a:solidFill>
                  <a:srgbClr val="000000"/>
                </a:solidFill>
                <a:latin typeface="Futura Bk BT" panose="020B0502020204020303"/>
              </a:rPr>
              <a:t>Personal Processing</a:t>
            </a:r>
            <a:r>
              <a:rPr lang="it-IT" b="0" i="0" dirty="0">
                <a:solidFill>
                  <a:srgbClr val="000000"/>
                </a:solidFill>
                <a:effectLst/>
                <a:latin typeface="Futura Bk BT" panose="020B0502020204020303"/>
              </a:rPr>
              <a:t>.</a:t>
            </a:r>
          </a:p>
          <a:p>
            <a:r>
              <a:rPr lang="it-IT" dirty="0">
                <a:solidFill>
                  <a:srgbClr val="000000"/>
                </a:solidFill>
                <a:latin typeface="Futura Bk BT" panose="020B0502020204020303"/>
              </a:rPr>
              <a:t>Source </a:t>
            </a:r>
            <a:r>
              <a:rPr lang="it-IT" dirty="0" err="1">
                <a:solidFill>
                  <a:srgbClr val="000000"/>
                </a:solidFill>
                <a:latin typeface="Futura Bk BT" panose="020B0502020204020303"/>
              </a:rPr>
              <a:t>WorldBank</a:t>
            </a:r>
            <a:endParaRPr lang="it-IT" b="0" i="0" dirty="0">
              <a:solidFill>
                <a:srgbClr val="000000"/>
              </a:solidFill>
              <a:effectLst/>
              <a:latin typeface="Futura Bk BT" panose="020B0502020204020303"/>
            </a:endParaRPr>
          </a:p>
          <a:p>
            <a:endParaRPr lang="it-IT" dirty="0">
              <a:latin typeface="Futura Bk BT" panose="020B0502020204020303"/>
            </a:endParaRPr>
          </a:p>
        </p:txBody>
      </p:sp>
    </p:spTree>
    <p:extLst>
      <p:ext uri="{BB962C8B-B14F-4D97-AF65-F5344CB8AC3E}">
        <p14:creationId xmlns:p14="http://schemas.microsoft.com/office/powerpoint/2010/main" val="2781877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descr="Immagine che contiene testo, schermata, numero, software">
            <a:extLst>
              <a:ext uri="{FF2B5EF4-FFF2-40B4-BE49-F238E27FC236}">
                <a16:creationId xmlns:a16="http://schemas.microsoft.com/office/drawing/2014/main" id="{7E3F570D-51DD-7081-CB5B-3FC4D59DA0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1790700"/>
            <a:ext cx="10405950" cy="5807487"/>
          </a:xfrm>
          <a:prstGeom prst="rect">
            <a:avLst/>
          </a:prstGeom>
        </p:spPr>
      </p:pic>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3"/>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Demographic data – Types of data – Tabular</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720000"/>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3"/>
            <a:stretch>
              <a:fillRect/>
            </a:stretch>
          </a:blipFill>
        </p:spPr>
        <p:txBody>
          <a:bodyPr/>
          <a:lstStyle/>
          <a:p>
            <a:endParaRPr lang="it-IT"/>
          </a:p>
        </p:txBody>
      </p:sp>
      <p:sp>
        <p:nvSpPr>
          <p:cNvPr id="3" name="AutoShape 4" descr="Creative Commons licence spectrum, showing CC licences from most to least open">
            <a:extLst>
              <a:ext uri="{FF2B5EF4-FFF2-40B4-BE49-F238E27FC236}">
                <a16:creationId xmlns:a16="http://schemas.microsoft.com/office/drawing/2014/main" id="{671599B7-886B-F7AB-F07D-6FCFD3791CC7}"/>
              </a:ext>
            </a:extLst>
          </p:cNvPr>
          <p:cNvSpPr>
            <a:spLocks noChangeAspect="1" noChangeArrowheads="1"/>
          </p:cNvSpPr>
          <p:nvPr/>
        </p:nvSpPr>
        <p:spPr bwMode="auto">
          <a:xfrm>
            <a:off x="9144000" y="-295504"/>
            <a:ext cx="5743804" cy="574380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 name="CasellaDiTesto 5">
            <a:extLst>
              <a:ext uri="{FF2B5EF4-FFF2-40B4-BE49-F238E27FC236}">
                <a16:creationId xmlns:a16="http://schemas.microsoft.com/office/drawing/2014/main" id="{1073202B-DD86-CF9B-1BDC-5403BD41134E}"/>
              </a:ext>
            </a:extLst>
          </p:cNvPr>
          <p:cNvSpPr txBox="1"/>
          <p:nvPr/>
        </p:nvSpPr>
        <p:spPr>
          <a:xfrm>
            <a:off x="685799" y="2155001"/>
            <a:ext cx="6731663" cy="6962419"/>
          </a:xfrm>
          <a:prstGeom prst="rect">
            <a:avLst/>
          </a:prstGeom>
          <a:noFill/>
        </p:spPr>
        <p:txBody>
          <a:bodyPr wrap="square">
            <a:spAutoFit/>
          </a:bodyPr>
          <a:lstStyle/>
          <a:p>
            <a:pPr>
              <a:lnSpc>
                <a:spcPct val="150000"/>
              </a:lnSpc>
            </a:pPr>
            <a:r>
              <a:rPr lang="en-US" sz="2000" b="1" dirty="0">
                <a:solidFill>
                  <a:srgbClr val="000000"/>
                </a:solidFill>
                <a:latin typeface="Futura Bk BT" panose="020B0502020204020303" pitchFamily="34" charset="0"/>
              </a:rPr>
              <a:t>Tabular data:</a:t>
            </a:r>
          </a:p>
          <a:p>
            <a:pPr>
              <a:lnSpc>
                <a:spcPct val="150000"/>
              </a:lnSpc>
            </a:pPr>
            <a:endParaRPr lang="en-US" sz="2000" b="1" dirty="0">
              <a:solidFill>
                <a:srgbClr val="000000"/>
              </a:solidFill>
              <a:latin typeface="Futura Bk BT" panose="020B0502020204020303" pitchFamily="34" charset="0"/>
            </a:endParaRPr>
          </a:p>
          <a:p>
            <a:pPr>
              <a:lnSpc>
                <a:spcPct val="150000"/>
              </a:lnSpc>
            </a:pPr>
            <a:r>
              <a:rPr lang="en-US" sz="2000" dirty="0">
                <a:solidFill>
                  <a:srgbClr val="000000"/>
                </a:solidFill>
                <a:latin typeface="Futura Bk BT" panose="020B0502020204020303" pitchFamily="34" charset="0"/>
              </a:rPr>
              <a:t>structured data organized in a table or grid, in which information is arranged in rows and columns, with the following characteristics</a:t>
            </a:r>
            <a:r>
              <a:rPr lang="it-IT" sz="2000" dirty="0">
                <a:solidFill>
                  <a:srgbClr val="000000"/>
                </a:solidFill>
                <a:latin typeface="Futura Bk BT" panose="020B0502020204020303" pitchFamily="34" charset="0"/>
              </a:rPr>
              <a:t>:</a:t>
            </a:r>
          </a:p>
          <a:p>
            <a:pPr>
              <a:lnSpc>
                <a:spcPct val="150000"/>
              </a:lnSpc>
            </a:pPr>
            <a:endParaRPr lang="en-US" sz="2000" dirty="0">
              <a:solidFill>
                <a:srgbClr val="000000"/>
              </a:solidFill>
              <a:latin typeface="Futura Bk BT" panose="020B0502020204020303" pitchFamily="34" charset="0"/>
            </a:endParaRPr>
          </a:p>
          <a:p>
            <a:pPr marL="685800" indent="-685800">
              <a:lnSpc>
                <a:spcPct val="150000"/>
              </a:lnSpc>
              <a:buFont typeface="Arial" panose="020B0604020202020204" pitchFamily="34" charset="0"/>
              <a:buChar char="•"/>
            </a:pPr>
            <a:r>
              <a:rPr lang="en-US" sz="2000" dirty="0">
                <a:solidFill>
                  <a:srgbClr val="000000"/>
                </a:solidFill>
                <a:latin typeface="Futura Bk BT" panose="020B0502020204020303" pitchFamily="34" charset="0"/>
              </a:rPr>
              <a:t>organization in a rigid and well-defined structure
each column has a name that represents the associated attribute, and each row contains the corresponding values for each variable.
the tabular structure is intuitive and easy to understand, making it easy to read and interpret the data
it allows you to perform operations such as sorting, filtering, aggregating, and calculating statistics</a:t>
            </a:r>
            <a:endParaRPr lang="it-IT" sz="2000" dirty="0">
              <a:solidFill>
                <a:srgbClr val="000000"/>
              </a:solidFill>
              <a:latin typeface="Futura Bk BT" panose="020B0502020204020303" pitchFamily="34" charset="0"/>
            </a:endParaRPr>
          </a:p>
        </p:txBody>
      </p:sp>
      <p:sp>
        <p:nvSpPr>
          <p:cNvPr id="13" name="CasellaDiTesto 12">
            <a:extLst>
              <a:ext uri="{FF2B5EF4-FFF2-40B4-BE49-F238E27FC236}">
                <a16:creationId xmlns:a16="http://schemas.microsoft.com/office/drawing/2014/main" id="{2C925B89-F3E8-107A-CBD3-594B7B6AB3F9}"/>
              </a:ext>
            </a:extLst>
          </p:cNvPr>
          <p:cNvSpPr txBox="1"/>
          <p:nvPr/>
        </p:nvSpPr>
        <p:spPr>
          <a:xfrm>
            <a:off x="7772400" y="7593740"/>
            <a:ext cx="7540684" cy="954107"/>
          </a:xfrm>
          <a:prstGeom prst="rect">
            <a:avLst/>
          </a:prstGeom>
          <a:noFill/>
        </p:spPr>
        <p:txBody>
          <a:bodyPr wrap="square">
            <a:spAutoFit/>
          </a:bodyPr>
          <a:lstStyle/>
          <a:p>
            <a:r>
              <a:rPr lang="it-IT" sz="1400" dirty="0">
                <a:latin typeface="Futura Bk BT" panose="020B0502020204020303" pitchFamily="34" charset="0"/>
              </a:rPr>
              <a:t>Source: Istat, License: CC BY</a:t>
            </a:r>
            <a:br>
              <a:rPr lang="it-IT" sz="1400" dirty="0">
                <a:latin typeface="Futura Bk BT" panose="020B0502020204020303" pitchFamily="34" charset="0"/>
              </a:rPr>
            </a:br>
            <a:r>
              <a:rPr lang="it-IT" sz="1400" dirty="0">
                <a:latin typeface="Futura Bk BT" panose="020B0502020204020303" pitchFamily="34" charset="0"/>
                <a:hlinkClick r:id="rId4"/>
              </a:rPr>
              <a:t>http://dati.istat.it/viewhtml.aspx?il=blank&amp;vh=0000&amp;vf=0&amp;vcq=1100&amp;graph=0&amp;view-metadata=1&amp;lang=it&amp;QueryId=22919&amp;metadata=DCCV_REDNETFAMFONTERED</a:t>
            </a:r>
            <a:br>
              <a:rPr lang="it-IT" sz="1400" dirty="0">
                <a:latin typeface="Futura Bk BT" panose="020B0502020204020303" pitchFamily="34" charset="0"/>
              </a:rPr>
            </a:br>
            <a:endParaRPr lang="it-IT" sz="1400" dirty="0">
              <a:latin typeface="Futura Bk BT" panose="020B0502020204020303" pitchFamily="34" charset="0"/>
            </a:endParaRPr>
          </a:p>
        </p:txBody>
      </p:sp>
    </p:spTree>
    <p:extLst>
      <p:ext uri="{BB962C8B-B14F-4D97-AF65-F5344CB8AC3E}">
        <p14:creationId xmlns:p14="http://schemas.microsoft.com/office/powerpoint/2010/main" val="6807388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Demographic data – Types of data – Tabular</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720000"/>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3" name="AutoShape 4" descr="Creative Commons licence spectrum, showing CC licences from most to least open">
            <a:extLst>
              <a:ext uri="{FF2B5EF4-FFF2-40B4-BE49-F238E27FC236}">
                <a16:creationId xmlns:a16="http://schemas.microsoft.com/office/drawing/2014/main" id="{671599B7-886B-F7AB-F07D-6FCFD3791CC7}"/>
              </a:ext>
            </a:extLst>
          </p:cNvPr>
          <p:cNvSpPr>
            <a:spLocks noChangeAspect="1" noChangeArrowheads="1"/>
          </p:cNvSpPr>
          <p:nvPr/>
        </p:nvSpPr>
        <p:spPr bwMode="auto">
          <a:xfrm>
            <a:off x="9144000" y="-295504"/>
            <a:ext cx="5743804" cy="574380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 name="CasellaDiTesto 5">
            <a:extLst>
              <a:ext uri="{FF2B5EF4-FFF2-40B4-BE49-F238E27FC236}">
                <a16:creationId xmlns:a16="http://schemas.microsoft.com/office/drawing/2014/main" id="{1073202B-DD86-CF9B-1BDC-5403BD41134E}"/>
              </a:ext>
            </a:extLst>
          </p:cNvPr>
          <p:cNvSpPr txBox="1"/>
          <p:nvPr/>
        </p:nvSpPr>
        <p:spPr>
          <a:xfrm>
            <a:off x="10058400" y="1980003"/>
            <a:ext cx="6731663" cy="6500754"/>
          </a:xfrm>
          <a:prstGeom prst="rect">
            <a:avLst/>
          </a:prstGeom>
          <a:noFill/>
        </p:spPr>
        <p:txBody>
          <a:bodyPr wrap="square">
            <a:spAutoFit/>
          </a:bodyPr>
          <a:lstStyle/>
          <a:p>
            <a:pPr>
              <a:lnSpc>
                <a:spcPct val="150000"/>
              </a:lnSpc>
            </a:pPr>
            <a:r>
              <a:rPr lang="en-US" sz="2000" b="1" dirty="0">
                <a:solidFill>
                  <a:srgbClr val="000000"/>
                </a:solidFill>
                <a:latin typeface="Futura Bk BT" panose="020B0502020204020303" pitchFamily="34" charset="0"/>
              </a:rPr>
              <a:t>Most used formats:</a:t>
            </a:r>
          </a:p>
          <a:p>
            <a:pPr>
              <a:lnSpc>
                <a:spcPct val="150000"/>
              </a:lnSpc>
            </a:pPr>
            <a:endParaRPr lang="en-US" sz="2000" b="1" dirty="0">
              <a:solidFill>
                <a:srgbClr val="000000"/>
              </a:solidFill>
              <a:latin typeface="Futura Bk BT" panose="020B0502020204020303" pitchFamily="34" charset="0"/>
            </a:endParaRPr>
          </a:p>
          <a:p>
            <a:pPr marL="342900" indent="-342900">
              <a:lnSpc>
                <a:spcPct val="150000"/>
              </a:lnSpc>
              <a:buFont typeface="Arial" panose="020B0604020202020204" pitchFamily="34" charset="0"/>
              <a:buChar char="•"/>
            </a:pPr>
            <a:r>
              <a:rPr lang="it-IT" sz="2000" b="1" dirty="0">
                <a:solidFill>
                  <a:srgbClr val="000000"/>
                </a:solidFill>
                <a:latin typeface="Futura Bk BT" panose="020B0502020204020303" pitchFamily="34" charset="0"/>
              </a:rPr>
              <a:t>CSV (Comma-</a:t>
            </a:r>
            <a:r>
              <a:rPr lang="it-IT" sz="2000" b="1" dirty="0" err="1">
                <a:solidFill>
                  <a:srgbClr val="000000"/>
                </a:solidFill>
                <a:latin typeface="Futura Bk BT" panose="020B0502020204020303" pitchFamily="34" charset="0"/>
              </a:rPr>
              <a:t>Separated</a:t>
            </a:r>
            <a:r>
              <a:rPr lang="it-IT" sz="2000" b="1" dirty="0">
                <a:solidFill>
                  <a:srgbClr val="000000"/>
                </a:solidFill>
                <a:latin typeface="Futura Bk BT" panose="020B0502020204020303" pitchFamily="34" charset="0"/>
              </a:rPr>
              <a:t> </a:t>
            </a:r>
            <a:r>
              <a:rPr lang="it-IT" sz="2000" b="1" dirty="0" err="1">
                <a:solidFill>
                  <a:srgbClr val="000000"/>
                </a:solidFill>
                <a:latin typeface="Futura Bk BT" panose="020B0502020204020303" pitchFamily="34" charset="0"/>
              </a:rPr>
              <a:t>Values</a:t>
            </a:r>
            <a:r>
              <a:rPr lang="it-IT" sz="2000" b="1" dirty="0">
                <a:solidFill>
                  <a:srgbClr val="000000"/>
                </a:solidFill>
                <a:latin typeface="Futura Bk BT" panose="020B0502020204020303" pitchFamily="34" charset="0"/>
              </a:rPr>
              <a:t>): </a:t>
            </a:r>
            <a:r>
              <a:rPr lang="en-US" sz="2000" dirty="0">
                <a:solidFill>
                  <a:srgbClr val="000000"/>
                </a:solidFill>
                <a:latin typeface="Futura Bk BT" panose="020B0502020204020303" pitchFamily="34" charset="0"/>
              </a:rPr>
              <a:t>data is separated by commas or other separators, such as semicolons</a:t>
            </a:r>
            <a:endParaRPr lang="it-IT" sz="2000" dirty="0">
              <a:solidFill>
                <a:srgbClr val="000000"/>
              </a:solidFill>
              <a:latin typeface="Futura Bk BT" panose="020B0502020204020303" pitchFamily="34" charset="0"/>
            </a:endParaRPr>
          </a:p>
          <a:p>
            <a:pPr marL="342900" indent="-342900">
              <a:lnSpc>
                <a:spcPct val="150000"/>
              </a:lnSpc>
              <a:buFont typeface="Arial" panose="020B0604020202020204" pitchFamily="34" charset="0"/>
              <a:buChar char="•"/>
            </a:pPr>
            <a:r>
              <a:rPr lang="it-IT" sz="2000" b="1" dirty="0">
                <a:solidFill>
                  <a:srgbClr val="000000"/>
                </a:solidFill>
                <a:latin typeface="Futura Bk BT" panose="020B0502020204020303" pitchFamily="34" charset="0"/>
              </a:rPr>
              <a:t>Excel:</a:t>
            </a:r>
            <a:r>
              <a:rPr lang="it-IT" sz="2000" dirty="0">
                <a:solidFill>
                  <a:srgbClr val="000000"/>
                </a:solidFill>
                <a:latin typeface="Futura Bk BT" panose="020B0502020204020303" pitchFamily="34" charset="0"/>
              </a:rPr>
              <a:t> </a:t>
            </a:r>
            <a:r>
              <a:rPr lang="en-US" sz="2000" dirty="0">
                <a:solidFill>
                  <a:srgbClr val="000000"/>
                </a:solidFill>
                <a:latin typeface="Futura Bk BT" panose="020B0502020204020303" pitchFamily="34" charset="0"/>
              </a:rPr>
              <a:t>allows you to create, manipulate and analyze tabular data interactively</a:t>
            </a:r>
            <a:endParaRPr lang="it-IT" sz="2000" dirty="0">
              <a:solidFill>
                <a:srgbClr val="000000"/>
              </a:solidFill>
              <a:latin typeface="Futura Bk BT" panose="020B0502020204020303" pitchFamily="34" charset="0"/>
            </a:endParaRPr>
          </a:p>
          <a:p>
            <a:pPr marL="342900" indent="-342900">
              <a:lnSpc>
                <a:spcPct val="150000"/>
              </a:lnSpc>
              <a:buFont typeface="Arial" panose="020B0604020202020204" pitchFamily="34" charset="0"/>
              <a:buChar char="•"/>
            </a:pPr>
            <a:r>
              <a:rPr lang="it-IT" sz="2000" b="1" dirty="0" err="1">
                <a:solidFill>
                  <a:srgbClr val="000000"/>
                </a:solidFill>
                <a:latin typeface="Futura Bk BT" panose="020B0502020204020303" pitchFamily="34" charset="0"/>
              </a:rPr>
              <a:t>Relational</a:t>
            </a:r>
            <a:r>
              <a:rPr lang="it-IT" sz="2000" b="1" dirty="0">
                <a:solidFill>
                  <a:srgbClr val="000000"/>
                </a:solidFill>
                <a:latin typeface="Futura Bk BT" panose="020B0502020204020303" pitchFamily="34" charset="0"/>
              </a:rPr>
              <a:t> Databases</a:t>
            </a:r>
            <a:r>
              <a:rPr lang="it-IT" sz="2000" dirty="0">
                <a:solidFill>
                  <a:srgbClr val="000000"/>
                </a:solidFill>
                <a:latin typeface="Futura Bk BT" panose="020B0502020204020303" pitchFamily="34" charset="0"/>
              </a:rPr>
              <a:t>: MySQL, </a:t>
            </a:r>
            <a:r>
              <a:rPr lang="it-IT" sz="2000" dirty="0" err="1">
                <a:solidFill>
                  <a:srgbClr val="000000"/>
                </a:solidFill>
                <a:latin typeface="Futura Bk BT" panose="020B0502020204020303" pitchFamily="34" charset="0"/>
              </a:rPr>
              <a:t>PostgreSQL</a:t>
            </a:r>
            <a:r>
              <a:rPr lang="it-IT" sz="2000" dirty="0">
                <a:solidFill>
                  <a:srgbClr val="000000"/>
                </a:solidFill>
                <a:latin typeface="Futura Bk BT" panose="020B0502020204020303" pitchFamily="34" charset="0"/>
              </a:rPr>
              <a:t> e Microsoft SQL Server, </a:t>
            </a:r>
            <a:r>
              <a:rPr lang="en-US" sz="2000" dirty="0">
                <a:solidFill>
                  <a:srgbClr val="000000"/>
                </a:solidFill>
                <a:latin typeface="Futura Bk BT" panose="020B0502020204020303" pitchFamily="34" charset="0"/>
              </a:rPr>
              <a:t>They use tables to store tabular data. These databases allow you to handle large amounts of data and support complex queries</a:t>
            </a:r>
            <a:endParaRPr lang="it-IT" sz="2000" dirty="0">
              <a:solidFill>
                <a:srgbClr val="000000"/>
              </a:solidFill>
              <a:latin typeface="Futura Bk BT" panose="020B0502020204020303" pitchFamily="34" charset="0"/>
            </a:endParaRPr>
          </a:p>
          <a:p>
            <a:pPr marL="342900" indent="-342900">
              <a:lnSpc>
                <a:spcPct val="150000"/>
              </a:lnSpc>
              <a:buFont typeface="Arial" panose="020B0604020202020204" pitchFamily="34" charset="0"/>
              <a:buChar char="•"/>
            </a:pPr>
            <a:r>
              <a:rPr lang="it-IT" sz="2000" b="1" dirty="0" err="1">
                <a:solidFill>
                  <a:srgbClr val="000000"/>
                </a:solidFill>
                <a:latin typeface="Futura Bk BT" panose="020B0502020204020303" pitchFamily="34" charset="0"/>
              </a:rPr>
              <a:t>DataFrames</a:t>
            </a:r>
            <a:r>
              <a:rPr lang="it-IT" sz="2000" b="1" dirty="0">
                <a:solidFill>
                  <a:srgbClr val="000000"/>
                </a:solidFill>
                <a:latin typeface="Futura Bk BT" panose="020B0502020204020303" pitchFamily="34" charset="0"/>
              </a:rPr>
              <a:t>:</a:t>
            </a:r>
            <a:r>
              <a:rPr lang="it-IT" sz="2000" dirty="0">
                <a:solidFill>
                  <a:srgbClr val="000000"/>
                </a:solidFill>
                <a:latin typeface="Futura Bk BT" panose="020B0502020204020303" pitchFamily="34" charset="0"/>
              </a:rPr>
              <a:t> </a:t>
            </a:r>
            <a:r>
              <a:rPr lang="en-US" sz="2000" dirty="0">
                <a:solidFill>
                  <a:srgbClr val="000000"/>
                </a:solidFill>
                <a:latin typeface="Futura Bk BT" panose="020B0502020204020303" pitchFamily="34" charset="0"/>
              </a:rPr>
              <a:t>tabular data structures used in many programming libraries such as</a:t>
            </a:r>
            <a:r>
              <a:rPr lang="it-IT" sz="2000" dirty="0" err="1">
                <a:solidFill>
                  <a:srgbClr val="000000"/>
                </a:solidFill>
                <a:latin typeface="Futura Bk BT" panose="020B0502020204020303" pitchFamily="34" charset="0"/>
              </a:rPr>
              <a:t>pandas</a:t>
            </a:r>
            <a:r>
              <a:rPr lang="it-IT" sz="2000" dirty="0">
                <a:solidFill>
                  <a:srgbClr val="000000"/>
                </a:solidFill>
                <a:latin typeface="Futura Bk BT" panose="020B0502020204020303" pitchFamily="34" charset="0"/>
              </a:rPr>
              <a:t> in Python o </a:t>
            </a:r>
            <a:r>
              <a:rPr lang="it-IT" sz="2000" dirty="0" err="1">
                <a:solidFill>
                  <a:srgbClr val="000000"/>
                </a:solidFill>
                <a:latin typeface="Futura Bk BT" panose="020B0502020204020303" pitchFamily="34" charset="0"/>
              </a:rPr>
              <a:t>data.frame</a:t>
            </a:r>
            <a:r>
              <a:rPr lang="it-IT" sz="2000" dirty="0">
                <a:solidFill>
                  <a:srgbClr val="000000"/>
                </a:solidFill>
                <a:latin typeface="Futura Bk BT" panose="020B0502020204020303" pitchFamily="34" charset="0"/>
              </a:rPr>
              <a:t> in R. </a:t>
            </a:r>
            <a:r>
              <a:rPr lang="en-US" sz="2000" dirty="0">
                <a:solidFill>
                  <a:srgbClr val="000000"/>
                </a:solidFill>
                <a:latin typeface="Futura Bk BT" panose="020B0502020204020303" pitchFamily="34" charset="0"/>
              </a:rPr>
              <a:t>They are particularly useful for data analysis</a:t>
            </a:r>
            <a:endParaRPr lang="it-IT" sz="2000" dirty="0">
              <a:solidFill>
                <a:srgbClr val="000000"/>
              </a:solidFill>
              <a:latin typeface="Futura Bk BT" panose="020B0502020204020303" pitchFamily="34" charset="0"/>
            </a:endParaRPr>
          </a:p>
        </p:txBody>
      </p:sp>
      <p:pic>
        <p:nvPicPr>
          <p:cNvPr id="2" name="Immagine 1" descr="Immagine che contiene testo, numero, schermata, Carattere">
            <a:extLst>
              <a:ext uri="{FF2B5EF4-FFF2-40B4-BE49-F238E27FC236}">
                <a16:creationId xmlns:a16="http://schemas.microsoft.com/office/drawing/2014/main" id="{B852758C-F5A4-A38F-2675-24ABF06494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854" y="2171700"/>
            <a:ext cx="9530788" cy="5973601"/>
          </a:xfrm>
          <a:prstGeom prst="rect">
            <a:avLst/>
          </a:prstGeom>
        </p:spPr>
      </p:pic>
      <p:sp>
        <p:nvSpPr>
          <p:cNvPr id="4" name="CasellaDiTesto 3">
            <a:extLst>
              <a:ext uri="{FF2B5EF4-FFF2-40B4-BE49-F238E27FC236}">
                <a16:creationId xmlns:a16="http://schemas.microsoft.com/office/drawing/2014/main" id="{2BCCD7D0-A1A2-781B-7674-B2C147FFD25E}"/>
              </a:ext>
            </a:extLst>
          </p:cNvPr>
          <p:cNvSpPr txBox="1"/>
          <p:nvPr/>
        </p:nvSpPr>
        <p:spPr>
          <a:xfrm>
            <a:off x="239854" y="8263170"/>
            <a:ext cx="7540684" cy="738664"/>
          </a:xfrm>
          <a:prstGeom prst="rect">
            <a:avLst/>
          </a:prstGeom>
          <a:noFill/>
        </p:spPr>
        <p:txBody>
          <a:bodyPr wrap="square">
            <a:spAutoFit/>
          </a:bodyPr>
          <a:lstStyle/>
          <a:p>
            <a:r>
              <a:rPr lang="it-IT" sz="1400" dirty="0">
                <a:latin typeface="Futura Bk BT" panose="020B0502020204020303" pitchFamily="34" charset="0"/>
              </a:rPr>
              <a:t>Source: </a:t>
            </a:r>
            <a:r>
              <a:rPr lang="it-IT" sz="1400" dirty="0" err="1">
                <a:latin typeface="Futura Bk BT" panose="020B0502020204020303" pitchFamily="34" charset="0"/>
              </a:rPr>
              <a:t>Faostat</a:t>
            </a:r>
            <a:r>
              <a:rPr lang="it-IT" sz="1400" dirty="0">
                <a:latin typeface="Futura Bk BT" panose="020B0502020204020303" pitchFamily="34" charset="0"/>
              </a:rPr>
              <a:t>, License: CC BY-NC-SA</a:t>
            </a:r>
            <a:br>
              <a:rPr lang="it-IT" sz="1400" dirty="0">
                <a:latin typeface="Futura Bk BT" panose="020B0502020204020303" pitchFamily="34" charset="0"/>
              </a:rPr>
            </a:br>
            <a:r>
              <a:rPr lang="it-IT" sz="1400" dirty="0">
                <a:latin typeface="Futura Bk BT" panose="020B0502020204020303" pitchFamily="34" charset="0"/>
                <a:hlinkClick r:id="rId4"/>
              </a:rPr>
              <a:t>https://www.fao.org/faostat/en/#data/FBS</a:t>
            </a:r>
            <a:br>
              <a:rPr lang="it-IT" sz="1400" dirty="0">
                <a:latin typeface="Futura Bk BT" panose="020B0502020204020303" pitchFamily="34" charset="0"/>
              </a:rPr>
            </a:br>
            <a:endParaRPr lang="it-IT" sz="1400" dirty="0">
              <a:latin typeface="Futura Bk BT" panose="020B0502020204020303" pitchFamily="34" charset="0"/>
            </a:endParaRPr>
          </a:p>
        </p:txBody>
      </p:sp>
    </p:spTree>
    <p:extLst>
      <p:ext uri="{BB962C8B-B14F-4D97-AF65-F5344CB8AC3E}">
        <p14:creationId xmlns:p14="http://schemas.microsoft.com/office/powerpoint/2010/main" val="24116132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Demographic data – Types of data – Survey</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720000"/>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3" name="AutoShape 4" descr="Creative Commons licence spectrum, showing CC licences from most to least open">
            <a:extLst>
              <a:ext uri="{FF2B5EF4-FFF2-40B4-BE49-F238E27FC236}">
                <a16:creationId xmlns:a16="http://schemas.microsoft.com/office/drawing/2014/main" id="{671599B7-886B-F7AB-F07D-6FCFD3791CC7}"/>
              </a:ext>
            </a:extLst>
          </p:cNvPr>
          <p:cNvSpPr>
            <a:spLocks noChangeAspect="1" noChangeArrowheads="1"/>
          </p:cNvSpPr>
          <p:nvPr/>
        </p:nvSpPr>
        <p:spPr bwMode="auto">
          <a:xfrm>
            <a:off x="9144000" y="-295504"/>
            <a:ext cx="5743804" cy="574380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 name="CasellaDiTesto 5">
            <a:extLst>
              <a:ext uri="{FF2B5EF4-FFF2-40B4-BE49-F238E27FC236}">
                <a16:creationId xmlns:a16="http://schemas.microsoft.com/office/drawing/2014/main" id="{1073202B-DD86-CF9B-1BDC-5403BD41134E}"/>
              </a:ext>
            </a:extLst>
          </p:cNvPr>
          <p:cNvSpPr txBox="1"/>
          <p:nvPr/>
        </p:nvSpPr>
        <p:spPr>
          <a:xfrm>
            <a:off x="685799" y="2155001"/>
            <a:ext cx="6731663" cy="6039089"/>
          </a:xfrm>
          <a:prstGeom prst="rect">
            <a:avLst/>
          </a:prstGeom>
          <a:noFill/>
        </p:spPr>
        <p:txBody>
          <a:bodyPr wrap="square">
            <a:spAutoFit/>
          </a:bodyPr>
          <a:lstStyle/>
          <a:p>
            <a:pPr>
              <a:lnSpc>
                <a:spcPct val="150000"/>
              </a:lnSpc>
            </a:pPr>
            <a:r>
              <a:rPr lang="en-US" sz="2000" b="1" dirty="0">
                <a:solidFill>
                  <a:srgbClr val="000000"/>
                </a:solidFill>
                <a:latin typeface="Futura Bk BT" panose="020B0502020204020303" pitchFamily="34" charset="0"/>
              </a:rPr>
              <a:t>Survey:</a:t>
            </a:r>
          </a:p>
          <a:p>
            <a:pPr>
              <a:lnSpc>
                <a:spcPct val="150000"/>
              </a:lnSpc>
            </a:pPr>
            <a:r>
              <a:rPr lang="en-US" sz="2000" dirty="0">
                <a:solidFill>
                  <a:srgbClr val="000000"/>
                </a:solidFill>
                <a:latin typeface="Futura Bk BT" panose="020B0502020204020303" pitchFamily="34" charset="0"/>
              </a:rPr>
              <a:t>research method that is used to collect empirical data from a representative sample of individuals or groups in order to obtain information about attitudes, opinions, behaviors, or demographic characteristics of the target population</a:t>
            </a:r>
            <a:r>
              <a:rPr lang="it-IT" sz="2000" dirty="0">
                <a:solidFill>
                  <a:srgbClr val="000000"/>
                </a:solidFill>
                <a:latin typeface="Futura Bk BT" panose="020B0502020204020303" pitchFamily="34" charset="0"/>
              </a:rPr>
              <a:t>:</a:t>
            </a:r>
          </a:p>
          <a:p>
            <a:pPr>
              <a:lnSpc>
                <a:spcPct val="150000"/>
              </a:lnSpc>
            </a:pPr>
            <a:endParaRPr lang="it-IT" sz="2000" dirty="0">
              <a:solidFill>
                <a:srgbClr val="000000"/>
              </a:solidFill>
              <a:latin typeface="Futura Bk BT" panose="020B0502020204020303" pitchFamily="34" charset="0"/>
            </a:endParaRPr>
          </a:p>
          <a:p>
            <a:pPr marL="342900" indent="-342900">
              <a:lnSpc>
                <a:spcPct val="150000"/>
              </a:lnSpc>
              <a:buFont typeface="Arial" panose="020B0604020202020204" pitchFamily="34" charset="0"/>
              <a:buChar char="•"/>
            </a:pPr>
            <a:r>
              <a:rPr lang="en-US" sz="2000" dirty="0">
                <a:solidFill>
                  <a:srgbClr val="000000"/>
                </a:solidFill>
                <a:latin typeface="Futura Bk BT" panose="020B0502020204020303" pitchFamily="34" charset="0"/>
              </a:rPr>
              <a:t>it usually involves administering a questionnaire or interviewing a select group of participants, called a sample</a:t>
            </a:r>
            <a:br>
              <a:rPr lang="en-US" sz="2000" dirty="0">
                <a:solidFill>
                  <a:srgbClr val="000000"/>
                </a:solidFill>
                <a:latin typeface="Futura Bk BT" panose="020B0502020204020303" pitchFamily="34" charset="0"/>
              </a:rPr>
            </a:br>
            <a:r>
              <a:rPr lang="en-US" sz="2000" dirty="0">
                <a:solidFill>
                  <a:srgbClr val="000000"/>
                </a:solidFill>
                <a:latin typeface="Futura Bk BT" panose="020B0502020204020303" pitchFamily="34" charset="0"/>
              </a:rPr>
              <a:t>
surveys can be conducted in various formats, including telephone surveys, online questionnaires, face-to-face interviews, or paper questionnaires</a:t>
            </a:r>
            <a:endParaRPr lang="it-IT" sz="2000" dirty="0">
              <a:solidFill>
                <a:srgbClr val="000000"/>
              </a:solidFill>
              <a:latin typeface="Futura Bk BT" panose="020B0502020204020303" pitchFamily="34" charset="0"/>
            </a:endParaRPr>
          </a:p>
        </p:txBody>
      </p:sp>
      <p:sp>
        <p:nvSpPr>
          <p:cNvPr id="13" name="CasellaDiTesto 12">
            <a:extLst>
              <a:ext uri="{FF2B5EF4-FFF2-40B4-BE49-F238E27FC236}">
                <a16:creationId xmlns:a16="http://schemas.microsoft.com/office/drawing/2014/main" id="{2C925B89-F3E8-107A-CBD3-594B7B6AB3F9}"/>
              </a:ext>
            </a:extLst>
          </p:cNvPr>
          <p:cNvSpPr txBox="1"/>
          <p:nvPr/>
        </p:nvSpPr>
        <p:spPr>
          <a:xfrm>
            <a:off x="8153400" y="8290989"/>
            <a:ext cx="7540684" cy="523220"/>
          </a:xfrm>
          <a:prstGeom prst="rect">
            <a:avLst/>
          </a:prstGeom>
          <a:noFill/>
        </p:spPr>
        <p:txBody>
          <a:bodyPr wrap="square">
            <a:spAutoFit/>
          </a:bodyPr>
          <a:lstStyle/>
          <a:p>
            <a:r>
              <a:rPr lang="it-IT" sz="1400" dirty="0">
                <a:latin typeface="Futura Bk BT" panose="020B0502020204020303" pitchFamily="34" charset="0"/>
              </a:rPr>
              <a:t>EU-SILC Istat</a:t>
            </a:r>
            <a:br>
              <a:rPr lang="it-IT" sz="1400" dirty="0">
                <a:latin typeface="Futura Bk BT" panose="020B0502020204020303" pitchFamily="34" charset="0"/>
              </a:rPr>
            </a:br>
            <a:r>
              <a:rPr lang="it-IT" sz="1400" dirty="0">
                <a:latin typeface="Futura Bk BT" panose="020B0502020204020303" pitchFamily="34" charset="0"/>
                <a:hlinkClick r:id="rId3"/>
              </a:rPr>
              <a:t>https://www.istat.it/it/archivio/212387</a:t>
            </a:r>
            <a:endParaRPr lang="it-IT" sz="1400" dirty="0">
              <a:latin typeface="Futura Bk BT" panose="020B0502020204020303" pitchFamily="34" charset="0"/>
            </a:endParaRPr>
          </a:p>
        </p:txBody>
      </p:sp>
      <p:pic>
        <p:nvPicPr>
          <p:cNvPr id="4" name="Immagine 3">
            <a:extLst>
              <a:ext uri="{FF2B5EF4-FFF2-40B4-BE49-F238E27FC236}">
                <a16:creationId xmlns:a16="http://schemas.microsoft.com/office/drawing/2014/main" id="{75C1F0DC-588B-3A55-E282-BA0A9639FE22}"/>
              </a:ext>
            </a:extLst>
          </p:cNvPr>
          <p:cNvPicPr>
            <a:picLocks noChangeAspect="1"/>
          </p:cNvPicPr>
          <p:nvPr/>
        </p:nvPicPr>
        <p:blipFill>
          <a:blip r:embed="rId4"/>
          <a:stretch>
            <a:fillRect/>
          </a:stretch>
        </p:blipFill>
        <p:spPr>
          <a:xfrm>
            <a:off x="8153400" y="1866900"/>
            <a:ext cx="8564680" cy="5955129"/>
          </a:xfrm>
          <a:prstGeom prst="rect">
            <a:avLst/>
          </a:prstGeom>
        </p:spPr>
      </p:pic>
    </p:spTree>
    <p:extLst>
      <p:ext uri="{BB962C8B-B14F-4D97-AF65-F5344CB8AC3E}">
        <p14:creationId xmlns:p14="http://schemas.microsoft.com/office/powerpoint/2010/main" val="19812208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Demographic data – Types of data – Maps</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720000"/>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3" name="AutoShape 4" descr="Creative Commons licence spectrum, showing CC licences from most to least open">
            <a:extLst>
              <a:ext uri="{FF2B5EF4-FFF2-40B4-BE49-F238E27FC236}">
                <a16:creationId xmlns:a16="http://schemas.microsoft.com/office/drawing/2014/main" id="{671599B7-886B-F7AB-F07D-6FCFD3791CC7}"/>
              </a:ext>
            </a:extLst>
          </p:cNvPr>
          <p:cNvSpPr>
            <a:spLocks noChangeAspect="1" noChangeArrowheads="1"/>
          </p:cNvSpPr>
          <p:nvPr/>
        </p:nvSpPr>
        <p:spPr bwMode="auto">
          <a:xfrm>
            <a:off x="9144000" y="-295504"/>
            <a:ext cx="5743804" cy="574380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 name="CasellaDiTesto 5">
            <a:extLst>
              <a:ext uri="{FF2B5EF4-FFF2-40B4-BE49-F238E27FC236}">
                <a16:creationId xmlns:a16="http://schemas.microsoft.com/office/drawing/2014/main" id="{1073202B-DD86-CF9B-1BDC-5403BD41134E}"/>
              </a:ext>
            </a:extLst>
          </p:cNvPr>
          <p:cNvSpPr txBox="1"/>
          <p:nvPr/>
        </p:nvSpPr>
        <p:spPr>
          <a:xfrm>
            <a:off x="10058400" y="1828308"/>
            <a:ext cx="6731663" cy="7885748"/>
          </a:xfrm>
          <a:prstGeom prst="rect">
            <a:avLst/>
          </a:prstGeom>
          <a:noFill/>
        </p:spPr>
        <p:txBody>
          <a:bodyPr wrap="square">
            <a:spAutoFit/>
          </a:bodyPr>
          <a:lstStyle/>
          <a:p>
            <a:pPr>
              <a:lnSpc>
                <a:spcPct val="150000"/>
              </a:lnSpc>
            </a:pPr>
            <a:r>
              <a:rPr lang="en-US" sz="2000" b="1" dirty="0">
                <a:solidFill>
                  <a:srgbClr val="000000"/>
                </a:solidFill>
                <a:latin typeface="Futura Bk BT" panose="020B0502020204020303" pitchFamily="34" charset="0"/>
              </a:rPr>
              <a:t>Maps:</a:t>
            </a:r>
          </a:p>
          <a:p>
            <a:pPr>
              <a:lnSpc>
                <a:spcPct val="150000"/>
              </a:lnSpc>
            </a:pPr>
            <a:r>
              <a:rPr lang="en-US" sz="2000" dirty="0">
                <a:solidFill>
                  <a:srgbClr val="000000"/>
                </a:solidFill>
                <a:latin typeface="Futura Bk BT" panose="020B0502020204020303" pitchFamily="34" charset="0"/>
              </a:rPr>
              <a:t>Visual or graphical representations of data, concepts, or relationships between social variables. These maps are used to explore, analyze, and communicate complex information related to social, political, or economic phenomena</a:t>
            </a:r>
          </a:p>
          <a:p>
            <a:pPr>
              <a:lnSpc>
                <a:spcPct val="150000"/>
              </a:lnSpc>
            </a:pPr>
            <a:endParaRPr lang="it-IT" sz="2000" dirty="0">
              <a:solidFill>
                <a:srgbClr val="000000"/>
              </a:solidFill>
              <a:latin typeface="Futura Bk BT" panose="020B0502020204020303" pitchFamily="34" charset="0"/>
            </a:endParaRPr>
          </a:p>
          <a:p>
            <a:pPr>
              <a:lnSpc>
                <a:spcPct val="150000"/>
              </a:lnSpc>
            </a:pPr>
            <a:r>
              <a:rPr lang="it-IT" sz="2000" b="1" dirty="0">
                <a:solidFill>
                  <a:srgbClr val="000000"/>
                </a:solidFill>
                <a:latin typeface="Futura Bk BT" panose="020B0502020204020303" pitchFamily="34" charset="0"/>
              </a:rPr>
              <a:t>Input Formats:</a:t>
            </a:r>
            <a:endParaRPr lang="en-US" sz="2000" b="1" dirty="0">
              <a:solidFill>
                <a:srgbClr val="000000"/>
              </a:solidFill>
              <a:latin typeface="Futura Bk BT" panose="020B0502020204020303" pitchFamily="34" charset="0"/>
            </a:endParaRPr>
          </a:p>
          <a:p>
            <a:pPr marL="342900" indent="-342900">
              <a:lnSpc>
                <a:spcPct val="150000"/>
              </a:lnSpc>
              <a:buFont typeface="Arial" panose="020B0604020202020204" pitchFamily="34" charset="0"/>
              <a:buChar char="•"/>
            </a:pPr>
            <a:r>
              <a:rPr lang="it-IT" sz="2000" b="1" dirty="0">
                <a:solidFill>
                  <a:srgbClr val="000000"/>
                </a:solidFill>
                <a:latin typeface="Futura Bk BT" panose="020B0502020204020303" pitchFamily="34" charset="0"/>
              </a:rPr>
              <a:t>Tabular data:</a:t>
            </a:r>
            <a:r>
              <a:rPr lang="it-IT" sz="2000" dirty="0">
                <a:solidFill>
                  <a:srgbClr val="000000"/>
                </a:solidFill>
                <a:latin typeface="Futura Bk BT" panose="020B0502020204020303" pitchFamily="34" charset="0"/>
              </a:rPr>
              <a:t> </a:t>
            </a:r>
            <a:r>
              <a:rPr lang="en-US" sz="2000" dirty="0">
                <a:solidFill>
                  <a:srgbClr val="000000"/>
                </a:solidFill>
                <a:latin typeface="Futura Bk BT" panose="020B0502020204020303" pitchFamily="34" charset="0"/>
              </a:rPr>
              <a:t>e.g. in Excel spreadsheets, csv files, databases</a:t>
            </a:r>
            <a:endParaRPr lang="it-IT" sz="2000" dirty="0">
              <a:solidFill>
                <a:srgbClr val="000000"/>
              </a:solidFill>
              <a:latin typeface="Futura Bk BT" panose="020B0502020204020303" pitchFamily="34" charset="0"/>
            </a:endParaRPr>
          </a:p>
          <a:p>
            <a:pPr marL="342900" indent="-342900">
              <a:lnSpc>
                <a:spcPct val="150000"/>
              </a:lnSpc>
              <a:buFont typeface="Arial" panose="020B0604020202020204" pitchFamily="34" charset="0"/>
              <a:buChar char="•"/>
            </a:pPr>
            <a:r>
              <a:rPr lang="it-IT" sz="2000" b="1" dirty="0" err="1">
                <a:solidFill>
                  <a:srgbClr val="000000"/>
                </a:solidFill>
                <a:latin typeface="Futura Bk BT" panose="020B0502020204020303" pitchFamily="34" charset="0"/>
              </a:rPr>
              <a:t>Geospatial</a:t>
            </a:r>
            <a:r>
              <a:rPr lang="it-IT" sz="2000" b="1" dirty="0">
                <a:solidFill>
                  <a:srgbClr val="000000"/>
                </a:solidFill>
                <a:latin typeface="Futura Bk BT" panose="020B0502020204020303" pitchFamily="34" charset="0"/>
              </a:rPr>
              <a:t> data: </a:t>
            </a:r>
            <a:r>
              <a:rPr lang="en-US" sz="2000" dirty="0">
                <a:solidFill>
                  <a:srgbClr val="000000"/>
                </a:solidFill>
                <a:latin typeface="Futura Bk BT" panose="020B0502020204020303" pitchFamily="34" charset="0"/>
              </a:rPr>
              <a:t>Geographic data, such as geographic coordinates (latitude and longitude), map data, or administrative boundaries </a:t>
            </a:r>
            <a:r>
              <a:rPr lang="it-IT" sz="2000" dirty="0">
                <a:solidFill>
                  <a:srgbClr val="000000"/>
                </a:solidFill>
                <a:latin typeface="Futura Bk BT" panose="020B0502020204020303" pitchFamily="34" charset="0"/>
              </a:rPr>
              <a:t>(</a:t>
            </a:r>
            <a:r>
              <a:rPr lang="it-IT" sz="2000" dirty="0" err="1">
                <a:solidFill>
                  <a:srgbClr val="000000"/>
                </a:solidFill>
                <a:latin typeface="Futura Bk BT" panose="020B0502020204020303" pitchFamily="34" charset="0"/>
              </a:rPr>
              <a:t>shapfile</a:t>
            </a:r>
            <a:r>
              <a:rPr lang="it-IT" sz="2000" dirty="0">
                <a:solidFill>
                  <a:srgbClr val="000000"/>
                </a:solidFill>
                <a:latin typeface="Futura Bk BT" panose="020B0502020204020303" pitchFamily="34" charset="0"/>
              </a:rPr>
              <a:t>, .</a:t>
            </a:r>
            <a:r>
              <a:rPr lang="it-IT" sz="2000" dirty="0" err="1">
                <a:solidFill>
                  <a:srgbClr val="000000"/>
                </a:solidFill>
                <a:latin typeface="Futura Bk BT" panose="020B0502020204020303" pitchFamily="34" charset="0"/>
              </a:rPr>
              <a:t>shp</a:t>
            </a:r>
            <a:r>
              <a:rPr lang="it-IT" sz="2000" dirty="0">
                <a:solidFill>
                  <a:srgbClr val="000000"/>
                </a:solidFill>
                <a:latin typeface="Futura Bk BT" panose="020B0502020204020303" pitchFamily="34" charset="0"/>
              </a:rPr>
              <a:t>)</a:t>
            </a:r>
          </a:p>
          <a:p>
            <a:pPr marL="342900" indent="-342900">
              <a:lnSpc>
                <a:spcPct val="150000"/>
              </a:lnSpc>
              <a:buFont typeface="Arial" panose="020B0604020202020204" pitchFamily="34" charset="0"/>
              <a:buChar char="•"/>
            </a:pPr>
            <a:r>
              <a:rPr lang="it-IT" sz="2000" b="1" dirty="0">
                <a:solidFill>
                  <a:srgbClr val="000000"/>
                </a:solidFill>
                <a:latin typeface="Futura Bk BT" panose="020B0502020204020303" pitchFamily="34" charset="0"/>
              </a:rPr>
              <a:t>Network data: </a:t>
            </a:r>
            <a:r>
              <a:rPr lang="en-US" sz="2000" b="1" dirty="0">
                <a:solidFill>
                  <a:srgbClr val="000000"/>
                </a:solidFill>
                <a:latin typeface="Futura Bk BT" panose="020B0502020204020303" pitchFamily="34" charset="0"/>
              </a:rPr>
              <a:t>w</a:t>
            </a:r>
            <a:r>
              <a:rPr lang="en-US" sz="2000" dirty="0">
                <a:solidFill>
                  <a:srgbClr val="000000"/>
                </a:solidFill>
                <a:latin typeface="Futura Bk BT" panose="020B0502020204020303" pitchFamily="34" charset="0"/>
              </a:rPr>
              <a:t>hen mapping social networks or relationships between social actors, input data often includes information about the connections between individuals or entities, organized as graphs</a:t>
            </a:r>
            <a:endParaRPr lang="it-IT" sz="2000" dirty="0">
              <a:solidFill>
                <a:srgbClr val="000000"/>
              </a:solidFill>
              <a:latin typeface="Futura Bk BT" panose="020B0502020204020303" pitchFamily="34" charset="0"/>
            </a:endParaRPr>
          </a:p>
        </p:txBody>
      </p:sp>
      <p:sp>
        <p:nvSpPr>
          <p:cNvPr id="4" name="CasellaDiTesto 3">
            <a:extLst>
              <a:ext uri="{FF2B5EF4-FFF2-40B4-BE49-F238E27FC236}">
                <a16:creationId xmlns:a16="http://schemas.microsoft.com/office/drawing/2014/main" id="{2BCCD7D0-A1A2-781B-7674-B2C147FFD25E}"/>
              </a:ext>
            </a:extLst>
          </p:cNvPr>
          <p:cNvSpPr txBox="1"/>
          <p:nvPr/>
        </p:nvSpPr>
        <p:spPr>
          <a:xfrm>
            <a:off x="291353" y="7301029"/>
            <a:ext cx="7540684" cy="307777"/>
          </a:xfrm>
          <a:prstGeom prst="rect">
            <a:avLst/>
          </a:prstGeom>
          <a:noFill/>
        </p:spPr>
        <p:txBody>
          <a:bodyPr wrap="square">
            <a:spAutoFit/>
          </a:bodyPr>
          <a:lstStyle/>
          <a:p>
            <a:r>
              <a:rPr lang="en-US" sz="1400" dirty="0">
                <a:latin typeface="Futura Bk BT" panose="020B0502020204020303" pitchFamily="34" charset="0"/>
              </a:rPr>
              <a:t>Source: Personal processing of data from </a:t>
            </a:r>
            <a:r>
              <a:rPr lang="it-IT" sz="1400" dirty="0">
                <a:latin typeface="Futura Bk BT" panose="020B0502020204020303" pitchFamily="34" charset="0"/>
                <a:hlinkClick r:id="rId3"/>
              </a:rPr>
              <a:t>https://www.re3data.org/</a:t>
            </a:r>
            <a:endParaRPr lang="it-IT" sz="1400" dirty="0">
              <a:latin typeface="Futura Bk BT" panose="020B0502020204020303" pitchFamily="34" charset="0"/>
            </a:endParaRPr>
          </a:p>
        </p:txBody>
      </p:sp>
      <p:pic>
        <p:nvPicPr>
          <p:cNvPr id="5" name="Immagine 4" descr="Immagine che contiene mappa, testo">
            <a:extLst>
              <a:ext uri="{FF2B5EF4-FFF2-40B4-BE49-F238E27FC236}">
                <a16:creationId xmlns:a16="http://schemas.microsoft.com/office/drawing/2014/main" id="{A1137346-A269-23E3-BD43-0EACD3BF43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2019300"/>
            <a:ext cx="8848396" cy="4953000"/>
          </a:xfrm>
          <a:prstGeom prst="rect">
            <a:avLst/>
          </a:prstGeom>
        </p:spPr>
      </p:pic>
    </p:spTree>
    <p:extLst>
      <p:ext uri="{BB962C8B-B14F-4D97-AF65-F5344CB8AC3E}">
        <p14:creationId xmlns:p14="http://schemas.microsoft.com/office/powerpoint/2010/main" val="28480509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Demographic data – Types of data – Maps</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720000"/>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3" name="AutoShape 4" descr="Creative Commons licence spectrum, showing CC licences from most to least open">
            <a:extLst>
              <a:ext uri="{FF2B5EF4-FFF2-40B4-BE49-F238E27FC236}">
                <a16:creationId xmlns:a16="http://schemas.microsoft.com/office/drawing/2014/main" id="{671599B7-886B-F7AB-F07D-6FCFD3791CC7}"/>
              </a:ext>
            </a:extLst>
          </p:cNvPr>
          <p:cNvSpPr>
            <a:spLocks noChangeAspect="1" noChangeArrowheads="1"/>
          </p:cNvSpPr>
          <p:nvPr/>
        </p:nvSpPr>
        <p:spPr bwMode="auto">
          <a:xfrm>
            <a:off x="9144000" y="-295504"/>
            <a:ext cx="5743804" cy="574380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 name="CasellaDiTesto 5">
            <a:extLst>
              <a:ext uri="{FF2B5EF4-FFF2-40B4-BE49-F238E27FC236}">
                <a16:creationId xmlns:a16="http://schemas.microsoft.com/office/drawing/2014/main" id="{1073202B-DD86-CF9B-1BDC-5403BD41134E}"/>
              </a:ext>
            </a:extLst>
          </p:cNvPr>
          <p:cNvSpPr txBox="1"/>
          <p:nvPr/>
        </p:nvSpPr>
        <p:spPr>
          <a:xfrm>
            <a:off x="685799" y="2155001"/>
            <a:ext cx="6731663" cy="6500754"/>
          </a:xfrm>
          <a:prstGeom prst="rect">
            <a:avLst/>
          </a:prstGeom>
          <a:noFill/>
        </p:spPr>
        <p:txBody>
          <a:bodyPr wrap="square">
            <a:spAutoFit/>
          </a:bodyPr>
          <a:lstStyle/>
          <a:p>
            <a:pPr>
              <a:lnSpc>
                <a:spcPct val="150000"/>
              </a:lnSpc>
            </a:pPr>
            <a:r>
              <a:rPr lang="en-US" sz="2000" b="1" dirty="0">
                <a:solidFill>
                  <a:srgbClr val="000000"/>
                </a:solidFill>
                <a:latin typeface="Futura Bk BT" panose="020B0502020204020303" pitchFamily="34" charset="0"/>
              </a:rPr>
              <a:t>Output Formats:</a:t>
            </a:r>
          </a:p>
          <a:p>
            <a:pPr marL="342900" indent="-342900">
              <a:lnSpc>
                <a:spcPct val="150000"/>
              </a:lnSpc>
              <a:buFont typeface="Arial" panose="020B0604020202020204" pitchFamily="34" charset="0"/>
              <a:buChar char="•"/>
            </a:pPr>
            <a:r>
              <a:rPr lang="it-IT" sz="2000" b="1" dirty="0" err="1">
                <a:solidFill>
                  <a:srgbClr val="000000"/>
                </a:solidFill>
                <a:latin typeface="Futura Bk BT" panose="020B0502020204020303" pitchFamily="34" charset="0"/>
              </a:rPr>
              <a:t>Cartographic</a:t>
            </a:r>
            <a:r>
              <a:rPr lang="it-IT" sz="2000" b="1" dirty="0">
                <a:solidFill>
                  <a:srgbClr val="000000"/>
                </a:solidFill>
                <a:latin typeface="Futura Bk BT" panose="020B0502020204020303" pitchFamily="34" charset="0"/>
              </a:rPr>
              <a:t> </a:t>
            </a:r>
            <a:r>
              <a:rPr lang="it-IT" sz="2000" b="1" dirty="0" err="1">
                <a:solidFill>
                  <a:srgbClr val="000000"/>
                </a:solidFill>
                <a:latin typeface="Futura Bk BT" panose="020B0502020204020303" pitchFamily="34" charset="0"/>
              </a:rPr>
              <a:t>maps</a:t>
            </a:r>
            <a:r>
              <a:rPr lang="it-IT" sz="2000" b="1" dirty="0">
                <a:solidFill>
                  <a:srgbClr val="000000"/>
                </a:solidFill>
                <a:latin typeface="Futura Bk BT" panose="020B0502020204020303" pitchFamily="34" charset="0"/>
              </a:rPr>
              <a:t>: </a:t>
            </a:r>
            <a:r>
              <a:rPr lang="en-US" sz="2000" dirty="0">
                <a:solidFill>
                  <a:srgbClr val="000000"/>
                </a:solidFill>
                <a:latin typeface="Futura Bk BT" panose="020B0502020204020303" pitchFamily="34" charset="0"/>
              </a:rPr>
              <a:t>these are visual representations of geospatial information. Common formats include paper maps, interactive digital maps (such as those created with software </a:t>
            </a:r>
            <a:r>
              <a:rPr lang="it-IT" sz="2000" dirty="0">
                <a:solidFill>
                  <a:srgbClr val="000000"/>
                </a:solidFill>
                <a:latin typeface="Futura Bk BT" panose="020B0502020204020303" pitchFamily="34" charset="0"/>
              </a:rPr>
              <a:t>GIS, Geographic Information Systems), </a:t>
            </a:r>
            <a:r>
              <a:rPr lang="en-US" sz="2000" dirty="0">
                <a:solidFill>
                  <a:srgbClr val="000000"/>
                </a:solidFill>
                <a:latin typeface="Futura Bk BT" panose="020B0502020204020303" pitchFamily="34" charset="0"/>
              </a:rPr>
              <a:t>or web formats such as</a:t>
            </a:r>
            <a:r>
              <a:rPr lang="it-IT" sz="2000" dirty="0">
                <a:solidFill>
                  <a:srgbClr val="000000"/>
                </a:solidFill>
                <a:latin typeface="Futura Bk BT" panose="020B0502020204020303" pitchFamily="34" charset="0"/>
              </a:rPr>
              <a:t> </a:t>
            </a:r>
            <a:r>
              <a:rPr lang="it-IT" sz="2000" dirty="0" err="1">
                <a:solidFill>
                  <a:srgbClr val="000000"/>
                </a:solidFill>
                <a:latin typeface="Futura Bk BT" panose="020B0502020204020303" pitchFamily="34" charset="0"/>
              </a:rPr>
              <a:t>GeoJSON</a:t>
            </a:r>
            <a:endParaRPr lang="it-IT" sz="2000" dirty="0">
              <a:solidFill>
                <a:srgbClr val="000000"/>
              </a:solidFill>
              <a:latin typeface="Futura Bk BT" panose="020B0502020204020303" pitchFamily="34" charset="0"/>
            </a:endParaRPr>
          </a:p>
          <a:p>
            <a:pPr marL="342900" indent="-342900">
              <a:lnSpc>
                <a:spcPct val="150000"/>
              </a:lnSpc>
              <a:buFont typeface="Arial" panose="020B0604020202020204" pitchFamily="34" charset="0"/>
              <a:buChar char="•"/>
            </a:pPr>
            <a:r>
              <a:rPr lang="it-IT" sz="2000" b="1" dirty="0">
                <a:solidFill>
                  <a:srgbClr val="000000"/>
                </a:solidFill>
                <a:latin typeface="Futura Bk BT" panose="020B0502020204020303" pitchFamily="34" charset="0"/>
              </a:rPr>
              <a:t>Images &amp; </a:t>
            </a:r>
            <a:r>
              <a:rPr lang="it-IT" sz="2000" b="1" dirty="0" err="1">
                <a:solidFill>
                  <a:srgbClr val="000000"/>
                </a:solidFill>
                <a:latin typeface="Futura Bk BT" panose="020B0502020204020303" pitchFamily="34" charset="0"/>
              </a:rPr>
              <a:t>Videos</a:t>
            </a:r>
            <a:r>
              <a:rPr lang="it-IT" sz="2000" b="1" dirty="0">
                <a:solidFill>
                  <a:srgbClr val="000000"/>
                </a:solidFill>
                <a:latin typeface="Futura Bk BT" panose="020B0502020204020303" pitchFamily="34" charset="0"/>
              </a:rPr>
              <a:t>: </a:t>
            </a:r>
            <a:r>
              <a:rPr lang="it-IT" sz="2000" dirty="0">
                <a:solidFill>
                  <a:srgbClr val="000000"/>
                </a:solidFill>
                <a:latin typeface="Futura Bk BT" panose="020B0502020204020303" pitchFamily="34" charset="0"/>
              </a:rPr>
              <a:t>jpg, png, mp4, </a:t>
            </a:r>
            <a:r>
              <a:rPr lang="it-IT" sz="2000" dirty="0" err="1">
                <a:solidFill>
                  <a:srgbClr val="000000"/>
                </a:solidFill>
                <a:latin typeface="Futura Bk BT" panose="020B0502020204020303" pitchFamily="34" charset="0"/>
              </a:rPr>
              <a:t>tiff</a:t>
            </a:r>
            <a:endParaRPr lang="it-IT" sz="2000" dirty="0">
              <a:solidFill>
                <a:srgbClr val="000000"/>
              </a:solidFill>
              <a:latin typeface="Futura Bk BT" panose="020B0502020204020303" pitchFamily="34" charset="0"/>
            </a:endParaRPr>
          </a:p>
          <a:p>
            <a:pPr marL="342900" indent="-342900">
              <a:lnSpc>
                <a:spcPct val="150000"/>
              </a:lnSpc>
              <a:buFont typeface="Arial" panose="020B0604020202020204" pitchFamily="34" charset="0"/>
              <a:buChar char="•"/>
            </a:pPr>
            <a:r>
              <a:rPr lang="it-IT" sz="2000" b="1" dirty="0">
                <a:solidFill>
                  <a:srgbClr val="000000"/>
                </a:solidFill>
                <a:latin typeface="Futura Bk BT" panose="020B0502020204020303" pitchFamily="34" charset="0"/>
              </a:rPr>
              <a:t>Social </a:t>
            </a:r>
            <a:r>
              <a:rPr lang="it-IT" sz="2000" b="1" dirty="0" err="1">
                <a:solidFill>
                  <a:srgbClr val="000000"/>
                </a:solidFill>
                <a:latin typeface="Futura Bk BT" panose="020B0502020204020303" pitchFamily="34" charset="0"/>
              </a:rPr>
              <a:t>Graphs</a:t>
            </a:r>
            <a:r>
              <a:rPr lang="it-IT" sz="2000" b="1" dirty="0">
                <a:solidFill>
                  <a:srgbClr val="000000"/>
                </a:solidFill>
                <a:latin typeface="Futura Bk BT" panose="020B0502020204020303" pitchFamily="34" charset="0"/>
              </a:rPr>
              <a:t>: </a:t>
            </a:r>
            <a:r>
              <a:rPr lang="en-US" sz="2000" dirty="0">
                <a:solidFill>
                  <a:srgbClr val="000000"/>
                </a:solidFill>
                <a:latin typeface="Futura Bk BT" panose="020B0502020204020303" pitchFamily="34" charset="0"/>
              </a:rPr>
              <a:t>graphs, scatter plots, or visual representations of the connections between social actors</a:t>
            </a:r>
            <a:endParaRPr lang="it-IT" sz="2000" dirty="0">
              <a:solidFill>
                <a:srgbClr val="000000"/>
              </a:solidFill>
              <a:latin typeface="Futura Bk BT" panose="020B0502020204020303" pitchFamily="34" charset="0"/>
            </a:endParaRPr>
          </a:p>
          <a:p>
            <a:pPr marL="342900" indent="-342900">
              <a:lnSpc>
                <a:spcPct val="150000"/>
              </a:lnSpc>
              <a:buFont typeface="Arial" panose="020B0604020202020204" pitchFamily="34" charset="0"/>
              <a:buChar char="•"/>
            </a:pPr>
            <a:r>
              <a:rPr lang="it-IT" sz="2000" b="1" dirty="0">
                <a:solidFill>
                  <a:srgbClr val="000000"/>
                </a:solidFill>
                <a:latin typeface="Futura Bk BT" panose="020B0502020204020303" pitchFamily="34" charset="0"/>
              </a:rPr>
              <a:t>Data </a:t>
            </a:r>
            <a:r>
              <a:rPr lang="it-IT" sz="2000" b="1" dirty="0" err="1">
                <a:solidFill>
                  <a:srgbClr val="000000"/>
                </a:solidFill>
                <a:latin typeface="Futura Bk BT" panose="020B0502020204020303" pitchFamily="34" charset="0"/>
              </a:rPr>
              <a:t>Visualization</a:t>
            </a:r>
            <a:r>
              <a:rPr lang="it-IT" sz="2000" b="1" dirty="0">
                <a:solidFill>
                  <a:srgbClr val="000000"/>
                </a:solidFill>
                <a:latin typeface="Futura Bk BT" panose="020B0502020204020303" pitchFamily="34" charset="0"/>
              </a:rPr>
              <a:t> Software: </a:t>
            </a:r>
            <a:r>
              <a:rPr lang="en-US" sz="2000" dirty="0">
                <a:solidFill>
                  <a:srgbClr val="000000"/>
                </a:solidFill>
                <a:latin typeface="Futura Bk BT" panose="020B0502020204020303" pitchFamily="34" charset="0"/>
              </a:rPr>
              <a:t>output can be generated through data visualization software, such as</a:t>
            </a:r>
            <a:r>
              <a:rPr lang="it-IT" sz="2000" dirty="0">
                <a:solidFill>
                  <a:srgbClr val="000000"/>
                </a:solidFill>
                <a:latin typeface="Futura Bk BT" panose="020B0502020204020303" pitchFamily="34" charset="0"/>
              </a:rPr>
              <a:t> Tableau, Power BI o D3.js, </a:t>
            </a:r>
            <a:r>
              <a:rPr lang="en-US" sz="2000" dirty="0">
                <a:solidFill>
                  <a:srgbClr val="000000"/>
                </a:solidFill>
                <a:latin typeface="Futura Bk BT" panose="020B0502020204020303" pitchFamily="34" charset="0"/>
              </a:rPr>
              <a:t>that allow you to create custom interactive visualizations</a:t>
            </a:r>
            <a:endParaRPr lang="it-IT" sz="2000" dirty="0">
              <a:solidFill>
                <a:srgbClr val="000000"/>
              </a:solidFill>
              <a:latin typeface="Futura Bk BT" panose="020B0502020204020303" pitchFamily="34" charset="0"/>
            </a:endParaRPr>
          </a:p>
          <a:p>
            <a:pPr>
              <a:lnSpc>
                <a:spcPct val="150000"/>
              </a:lnSpc>
            </a:pPr>
            <a:endParaRPr lang="it-IT" sz="2000" dirty="0">
              <a:solidFill>
                <a:srgbClr val="000000"/>
              </a:solidFill>
              <a:latin typeface="Futura Bk BT" panose="020B0502020204020303" pitchFamily="34" charset="0"/>
            </a:endParaRPr>
          </a:p>
        </p:txBody>
      </p:sp>
      <p:pic>
        <p:nvPicPr>
          <p:cNvPr id="5" name="Immagine 4">
            <a:extLst>
              <a:ext uri="{FF2B5EF4-FFF2-40B4-BE49-F238E27FC236}">
                <a16:creationId xmlns:a16="http://schemas.microsoft.com/office/drawing/2014/main" id="{F034A45A-2F1B-8EDC-4327-5BCFA86436F5}"/>
              </a:ext>
            </a:extLst>
          </p:cNvPr>
          <p:cNvPicPr>
            <a:picLocks noChangeAspect="1"/>
          </p:cNvPicPr>
          <p:nvPr/>
        </p:nvPicPr>
        <p:blipFill>
          <a:blip r:embed="rId3"/>
          <a:stretch>
            <a:fillRect/>
          </a:stretch>
        </p:blipFill>
        <p:spPr>
          <a:xfrm>
            <a:off x="8915399" y="1666097"/>
            <a:ext cx="8077201" cy="6068203"/>
          </a:xfrm>
          <a:prstGeom prst="rect">
            <a:avLst/>
          </a:prstGeom>
        </p:spPr>
      </p:pic>
      <p:sp>
        <p:nvSpPr>
          <p:cNvPr id="7" name="CasellaDiTesto 6">
            <a:extLst>
              <a:ext uri="{FF2B5EF4-FFF2-40B4-BE49-F238E27FC236}">
                <a16:creationId xmlns:a16="http://schemas.microsoft.com/office/drawing/2014/main" id="{4D49D7E5-0DCE-48C0-9791-6D99CD4ACA4D}"/>
              </a:ext>
            </a:extLst>
          </p:cNvPr>
          <p:cNvSpPr txBox="1"/>
          <p:nvPr/>
        </p:nvSpPr>
        <p:spPr>
          <a:xfrm>
            <a:off x="9094694" y="8053285"/>
            <a:ext cx="5553951" cy="923330"/>
          </a:xfrm>
          <a:prstGeom prst="rect">
            <a:avLst/>
          </a:prstGeom>
          <a:noFill/>
        </p:spPr>
        <p:txBody>
          <a:bodyPr wrap="square">
            <a:spAutoFit/>
          </a:bodyPr>
          <a:lstStyle/>
          <a:p>
            <a:r>
              <a:rPr lang="it-IT" dirty="0">
                <a:solidFill>
                  <a:srgbClr val="000000"/>
                </a:solidFill>
                <a:latin typeface="Futura Bk BT" panose="020B0502020204020303"/>
              </a:rPr>
              <a:t>Personal Processing</a:t>
            </a:r>
            <a:r>
              <a:rPr lang="it-IT" b="0" i="0" dirty="0">
                <a:solidFill>
                  <a:srgbClr val="000000"/>
                </a:solidFill>
                <a:effectLst/>
                <a:latin typeface="Futura Bk BT" panose="020B0502020204020303"/>
              </a:rPr>
              <a:t>.</a:t>
            </a:r>
          </a:p>
          <a:p>
            <a:r>
              <a:rPr lang="it-IT" dirty="0">
                <a:solidFill>
                  <a:srgbClr val="000000"/>
                </a:solidFill>
                <a:latin typeface="Futura Bk BT" panose="020B0502020204020303"/>
              </a:rPr>
              <a:t>Source </a:t>
            </a:r>
            <a:r>
              <a:rPr lang="it-IT" dirty="0" err="1">
                <a:solidFill>
                  <a:srgbClr val="000000"/>
                </a:solidFill>
                <a:latin typeface="Futura Bk BT" panose="020B0502020204020303"/>
              </a:rPr>
              <a:t>WorldBank</a:t>
            </a:r>
            <a:endParaRPr lang="it-IT" b="0" i="0" dirty="0">
              <a:solidFill>
                <a:srgbClr val="000000"/>
              </a:solidFill>
              <a:effectLst/>
              <a:latin typeface="Futura Bk BT" panose="020B0502020204020303"/>
            </a:endParaRPr>
          </a:p>
          <a:p>
            <a:endParaRPr lang="it-IT" dirty="0">
              <a:latin typeface="Futura Bk BT" panose="020B0502020204020303"/>
            </a:endParaRPr>
          </a:p>
        </p:txBody>
      </p:sp>
    </p:spTree>
    <p:extLst>
      <p:ext uri="{BB962C8B-B14F-4D97-AF65-F5344CB8AC3E}">
        <p14:creationId xmlns:p14="http://schemas.microsoft.com/office/powerpoint/2010/main" val="40325488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Demographic data – Types of data – Scripts and Algorithms</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720000"/>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3" name="AutoShape 4" descr="Creative Commons licence spectrum, showing CC licences from most to least open">
            <a:extLst>
              <a:ext uri="{FF2B5EF4-FFF2-40B4-BE49-F238E27FC236}">
                <a16:creationId xmlns:a16="http://schemas.microsoft.com/office/drawing/2014/main" id="{671599B7-886B-F7AB-F07D-6FCFD3791CC7}"/>
              </a:ext>
            </a:extLst>
          </p:cNvPr>
          <p:cNvSpPr>
            <a:spLocks noChangeAspect="1" noChangeArrowheads="1"/>
          </p:cNvSpPr>
          <p:nvPr/>
        </p:nvSpPr>
        <p:spPr bwMode="auto">
          <a:xfrm>
            <a:off x="9144000" y="-295504"/>
            <a:ext cx="5743804" cy="574380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 name="CasellaDiTesto 5">
            <a:extLst>
              <a:ext uri="{FF2B5EF4-FFF2-40B4-BE49-F238E27FC236}">
                <a16:creationId xmlns:a16="http://schemas.microsoft.com/office/drawing/2014/main" id="{1073202B-DD86-CF9B-1BDC-5403BD41134E}"/>
              </a:ext>
            </a:extLst>
          </p:cNvPr>
          <p:cNvSpPr txBox="1"/>
          <p:nvPr/>
        </p:nvSpPr>
        <p:spPr>
          <a:xfrm>
            <a:off x="10058400" y="1980003"/>
            <a:ext cx="6731663" cy="7171194"/>
          </a:xfrm>
          <a:prstGeom prst="rect">
            <a:avLst/>
          </a:prstGeom>
          <a:noFill/>
        </p:spPr>
        <p:txBody>
          <a:bodyPr wrap="square">
            <a:spAutoFit/>
          </a:bodyPr>
          <a:lstStyle/>
          <a:p>
            <a:r>
              <a:rPr lang="it-IT" sz="2000" b="1" dirty="0" err="1">
                <a:latin typeface="Futura Bk BT" panose="020B0502020204020303" pitchFamily="34" charset="0"/>
                <a:cs typeface="Calibri"/>
              </a:rPr>
              <a:t>Algorithms</a:t>
            </a:r>
            <a:r>
              <a:rPr lang="it-IT" sz="2000" b="1" dirty="0">
                <a:latin typeface="Futura Bk BT" panose="020B0502020204020303" pitchFamily="34" charset="0"/>
                <a:cs typeface="Calibri"/>
              </a:rPr>
              <a:t>:</a:t>
            </a:r>
          </a:p>
          <a:p>
            <a:pPr marL="342900" indent="-342900">
              <a:buFont typeface="Arial" panose="020B0604020202020204" pitchFamily="34" charset="0"/>
              <a:buChar char="•"/>
            </a:pPr>
            <a:r>
              <a:rPr lang="en-US" sz="2000" dirty="0">
                <a:latin typeface="Futura Bk BT" panose="020B0502020204020303" pitchFamily="34" charset="0"/>
                <a:cs typeface="Calibri"/>
              </a:rPr>
              <a:t>systematic procedures or instructions that guide the process of data analysis and interpretation
designed to extract meaningful insights from data, identify patterns, trends, or relationships</a:t>
            </a:r>
          </a:p>
          <a:p>
            <a:pPr marL="342900" indent="-342900">
              <a:buFont typeface="Arial" panose="020B0604020202020204" pitchFamily="34" charset="0"/>
              <a:buChar char="•"/>
            </a:pPr>
            <a:endParaRPr lang="it-IT" sz="2000" dirty="0">
              <a:latin typeface="Futura Bk BT" panose="020B0502020204020303" pitchFamily="34" charset="0"/>
              <a:cs typeface="Calibri"/>
            </a:endParaRPr>
          </a:p>
          <a:p>
            <a:r>
              <a:rPr lang="it-IT" sz="2000" b="1" dirty="0" err="1">
                <a:latin typeface="Futura Bk BT" panose="020B0502020204020303" pitchFamily="34" charset="0"/>
                <a:cs typeface="Calibri"/>
              </a:rPr>
              <a:t>Examples</a:t>
            </a:r>
            <a:r>
              <a:rPr lang="it-IT" sz="2000" b="1" dirty="0">
                <a:latin typeface="Futura Bk BT" panose="020B0502020204020303" pitchFamily="34" charset="0"/>
                <a:cs typeface="Calibri"/>
              </a:rPr>
              <a:t>:</a:t>
            </a:r>
          </a:p>
          <a:p>
            <a:endParaRPr lang="it-IT" sz="2000" dirty="0">
              <a:latin typeface="Futura Bk BT" panose="020B0502020204020303" pitchFamily="34" charset="0"/>
              <a:cs typeface="Calibri"/>
            </a:endParaRPr>
          </a:p>
          <a:p>
            <a:r>
              <a:rPr lang="it-IT" sz="2000" b="1" dirty="0">
                <a:latin typeface="Futura Bk BT" panose="020B0502020204020303" pitchFamily="34" charset="0"/>
                <a:cs typeface="Calibri"/>
              </a:rPr>
              <a:t>R:</a:t>
            </a:r>
          </a:p>
          <a:p>
            <a:r>
              <a:rPr lang="en-US" sz="2000" dirty="0">
                <a:latin typeface="Futura Bk BT" panose="020B0502020204020303" pitchFamily="34" charset="0"/>
                <a:cs typeface="Calibri"/>
              </a:rPr>
              <a:t>R is an open-source programming language and statistical development environment, extremely flexible, offering a wide range of packages and libraries that contain algorithms for data analysis</a:t>
            </a:r>
          </a:p>
          <a:p>
            <a:endParaRPr lang="it-IT" sz="2000" dirty="0">
              <a:latin typeface="Futura Bk BT" panose="020B0502020204020303" pitchFamily="34" charset="0"/>
              <a:cs typeface="Calibri"/>
            </a:endParaRPr>
          </a:p>
          <a:p>
            <a:r>
              <a:rPr lang="it-IT" sz="2000" b="1" dirty="0">
                <a:latin typeface="Futura Bk BT" panose="020B0502020204020303" pitchFamily="34" charset="0"/>
                <a:cs typeface="Calibri"/>
              </a:rPr>
              <a:t>SPSS:</a:t>
            </a:r>
          </a:p>
          <a:p>
            <a:r>
              <a:rPr lang="it-IT" sz="2000" dirty="0">
                <a:latin typeface="Futura Bk BT" panose="020B0502020204020303" pitchFamily="34" charset="0"/>
                <a:cs typeface="Calibri"/>
              </a:rPr>
              <a:t>Software for </a:t>
            </a:r>
            <a:r>
              <a:rPr lang="it-IT" sz="2000" dirty="0" err="1">
                <a:latin typeface="Futura Bk BT" panose="020B0502020204020303" pitchFamily="34" charset="0"/>
                <a:cs typeface="Calibri"/>
              </a:rPr>
              <a:t>statistical</a:t>
            </a:r>
            <a:r>
              <a:rPr lang="it-IT" sz="2000" dirty="0">
                <a:latin typeface="Futura Bk BT" panose="020B0502020204020303" pitchFamily="34" charset="0"/>
                <a:cs typeface="Calibri"/>
              </a:rPr>
              <a:t> data </a:t>
            </a:r>
            <a:r>
              <a:rPr lang="it-IT" sz="2000" dirty="0" err="1">
                <a:latin typeface="Futura Bk BT" panose="020B0502020204020303" pitchFamily="34" charset="0"/>
                <a:cs typeface="Calibri"/>
              </a:rPr>
              <a:t>analysis</a:t>
            </a:r>
            <a:endParaRPr lang="it-IT" sz="2000" dirty="0">
              <a:latin typeface="Futura Bk BT" panose="020B0502020204020303" pitchFamily="34" charset="0"/>
              <a:cs typeface="Calibri"/>
            </a:endParaRPr>
          </a:p>
          <a:p>
            <a:endParaRPr lang="it-IT" sz="2000" dirty="0">
              <a:latin typeface="Futura Bk BT" panose="020B0502020204020303" pitchFamily="34" charset="0"/>
              <a:cs typeface="Calibri"/>
            </a:endParaRPr>
          </a:p>
          <a:p>
            <a:r>
              <a:rPr lang="it-IT" sz="2000" b="1" dirty="0">
                <a:latin typeface="Futura Bk BT" panose="020B0502020204020303" pitchFamily="34" charset="0"/>
                <a:cs typeface="Calibri"/>
              </a:rPr>
              <a:t>STATA:</a:t>
            </a:r>
          </a:p>
          <a:p>
            <a:r>
              <a:rPr lang="it-IT" sz="2000" dirty="0">
                <a:latin typeface="Futura Bk BT" panose="020B0502020204020303" pitchFamily="34" charset="0"/>
                <a:cs typeface="Calibri"/>
              </a:rPr>
              <a:t>STATA </a:t>
            </a:r>
            <a:r>
              <a:rPr lang="en-US" sz="2000" dirty="0">
                <a:latin typeface="Futura Bk BT" panose="020B0502020204020303" pitchFamily="34" charset="0"/>
                <a:cs typeface="Calibri"/>
              </a:rPr>
              <a:t>is another popular statistical software</a:t>
            </a:r>
            <a:endParaRPr lang="it-IT" sz="2000" dirty="0">
              <a:latin typeface="Futura Bk BT" panose="020B0502020204020303" pitchFamily="34" charset="0"/>
              <a:cs typeface="Calibri"/>
            </a:endParaRPr>
          </a:p>
          <a:p>
            <a:endParaRPr lang="it-IT" sz="2000" dirty="0">
              <a:latin typeface="Futura Bk BT" panose="020B0502020204020303" pitchFamily="34" charset="0"/>
              <a:cs typeface="Calibri"/>
            </a:endParaRPr>
          </a:p>
          <a:p>
            <a:r>
              <a:rPr lang="it-IT" sz="2000" b="1" dirty="0">
                <a:latin typeface="Futura Bk BT" panose="020B0502020204020303" pitchFamily="34" charset="0"/>
                <a:cs typeface="Calibri"/>
              </a:rPr>
              <a:t>Python:</a:t>
            </a:r>
          </a:p>
          <a:p>
            <a:r>
              <a:rPr lang="it-IT" sz="2000" dirty="0">
                <a:latin typeface="Futura Bk BT" panose="020B0502020204020303" pitchFamily="34" charset="0"/>
                <a:cs typeface="Calibri"/>
              </a:rPr>
              <a:t>Python </a:t>
            </a:r>
            <a:r>
              <a:rPr lang="en-US" sz="2000" dirty="0">
                <a:latin typeface="Futura Bk BT" panose="020B0502020204020303" pitchFamily="34" charset="0"/>
                <a:cs typeface="Calibri"/>
              </a:rPr>
              <a:t>is another popular programming language that is widely used</a:t>
            </a:r>
            <a:endParaRPr lang="it-IT" sz="2000" dirty="0">
              <a:latin typeface="Futura Bk BT" panose="020B0502020204020303" pitchFamily="34" charset="0"/>
              <a:cs typeface="Calibri"/>
            </a:endParaRPr>
          </a:p>
        </p:txBody>
      </p:sp>
      <p:pic>
        <p:nvPicPr>
          <p:cNvPr id="2" name="Immagine 3" descr="Immagine che contiene testo&#10;&#10;Descrizione generata automaticamente">
            <a:extLst>
              <a:ext uri="{FF2B5EF4-FFF2-40B4-BE49-F238E27FC236}">
                <a16:creationId xmlns:a16="http://schemas.microsoft.com/office/drawing/2014/main" id="{51EE6C9E-89A3-B488-4FAE-84088C7F0804}"/>
              </a:ext>
            </a:extLst>
          </p:cNvPr>
          <p:cNvPicPr>
            <a:picLocks noChangeAspect="1"/>
          </p:cNvPicPr>
          <p:nvPr/>
        </p:nvPicPr>
        <p:blipFill>
          <a:blip r:embed="rId3"/>
          <a:stretch>
            <a:fillRect/>
          </a:stretch>
        </p:blipFill>
        <p:spPr>
          <a:xfrm>
            <a:off x="609600" y="2000174"/>
            <a:ext cx="9100353" cy="5810326"/>
          </a:xfrm>
          <a:prstGeom prst="rect">
            <a:avLst/>
          </a:prstGeom>
        </p:spPr>
      </p:pic>
      <p:sp>
        <p:nvSpPr>
          <p:cNvPr id="7" name="CasellaDiTesto 6">
            <a:extLst>
              <a:ext uri="{FF2B5EF4-FFF2-40B4-BE49-F238E27FC236}">
                <a16:creationId xmlns:a16="http://schemas.microsoft.com/office/drawing/2014/main" id="{260FA975-92B4-F4BC-5466-8CE5483C7F15}"/>
              </a:ext>
            </a:extLst>
          </p:cNvPr>
          <p:cNvSpPr txBox="1"/>
          <p:nvPr/>
        </p:nvSpPr>
        <p:spPr>
          <a:xfrm>
            <a:off x="609600" y="8126175"/>
            <a:ext cx="5553951" cy="646331"/>
          </a:xfrm>
          <a:prstGeom prst="rect">
            <a:avLst/>
          </a:prstGeom>
          <a:noFill/>
        </p:spPr>
        <p:txBody>
          <a:bodyPr wrap="square">
            <a:spAutoFit/>
          </a:bodyPr>
          <a:lstStyle/>
          <a:p>
            <a:r>
              <a:rPr lang="it-IT" b="0" i="0" dirty="0">
                <a:solidFill>
                  <a:srgbClr val="000000"/>
                </a:solidFill>
                <a:effectLst/>
                <a:latin typeface="Futura Bk BT" panose="020B0502020204020303"/>
              </a:rPr>
              <a:t>Script R-Studio, </a:t>
            </a:r>
            <a:r>
              <a:rPr lang="it-IT" dirty="0">
                <a:solidFill>
                  <a:srgbClr val="000000"/>
                </a:solidFill>
                <a:latin typeface="Futura Bk BT" panose="020B0502020204020303"/>
              </a:rPr>
              <a:t>Carbonara </a:t>
            </a:r>
            <a:r>
              <a:rPr lang="it-IT" dirty="0" err="1">
                <a:solidFill>
                  <a:srgbClr val="000000"/>
                </a:solidFill>
                <a:latin typeface="Futura Bk BT" panose="020B0502020204020303"/>
              </a:rPr>
              <a:t>Algorithm</a:t>
            </a:r>
            <a:endParaRPr lang="it-IT" b="0" i="0" dirty="0">
              <a:solidFill>
                <a:srgbClr val="000000"/>
              </a:solidFill>
              <a:effectLst/>
              <a:latin typeface="Futura Bk BT" panose="020B0502020204020303"/>
            </a:endParaRPr>
          </a:p>
          <a:p>
            <a:endParaRPr lang="it-IT" dirty="0">
              <a:latin typeface="Futura Bk BT" panose="020B0502020204020303"/>
            </a:endParaRPr>
          </a:p>
        </p:txBody>
      </p:sp>
    </p:spTree>
    <p:extLst>
      <p:ext uri="{BB962C8B-B14F-4D97-AF65-F5344CB8AC3E}">
        <p14:creationId xmlns:p14="http://schemas.microsoft.com/office/powerpoint/2010/main" val="26073342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Demographic data – Tools to make your work open</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720000"/>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3" name="AutoShape 4" descr="Creative Commons licence spectrum, showing CC licences from most to least open">
            <a:extLst>
              <a:ext uri="{FF2B5EF4-FFF2-40B4-BE49-F238E27FC236}">
                <a16:creationId xmlns:a16="http://schemas.microsoft.com/office/drawing/2014/main" id="{671599B7-886B-F7AB-F07D-6FCFD3791CC7}"/>
              </a:ext>
            </a:extLst>
          </p:cNvPr>
          <p:cNvSpPr>
            <a:spLocks noChangeAspect="1" noChangeArrowheads="1"/>
          </p:cNvSpPr>
          <p:nvPr/>
        </p:nvSpPr>
        <p:spPr bwMode="auto">
          <a:xfrm>
            <a:off x="9144000" y="-295504"/>
            <a:ext cx="5743804" cy="574380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4" name="Picture 8">
            <a:extLst>
              <a:ext uri="{FF2B5EF4-FFF2-40B4-BE49-F238E27FC236}">
                <a16:creationId xmlns:a16="http://schemas.microsoft.com/office/drawing/2014/main" id="{BAD1195F-C52B-C0CC-AE99-AB79B81FC063}"/>
              </a:ext>
            </a:extLst>
          </p:cNvPr>
          <p:cNvPicPr>
            <a:picLocks noChangeAspect="1"/>
          </p:cNvPicPr>
          <p:nvPr/>
        </p:nvPicPr>
        <p:blipFill>
          <a:blip r:embed="rId3"/>
          <a:srcRect/>
          <a:stretch>
            <a:fillRect/>
          </a:stretch>
        </p:blipFill>
        <p:spPr>
          <a:xfrm>
            <a:off x="885225" y="1769822"/>
            <a:ext cx="13998097" cy="7871633"/>
          </a:xfrm>
          <a:prstGeom prst="rect">
            <a:avLst/>
          </a:prstGeom>
        </p:spPr>
      </p:pic>
    </p:spTree>
    <p:extLst>
      <p:ext uri="{BB962C8B-B14F-4D97-AF65-F5344CB8AC3E}">
        <p14:creationId xmlns:p14="http://schemas.microsoft.com/office/powerpoint/2010/main" val="36356330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Workshop Objectives</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720000"/>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6" name="CasellaDiTesto 5">
            <a:extLst>
              <a:ext uri="{FF2B5EF4-FFF2-40B4-BE49-F238E27FC236}">
                <a16:creationId xmlns:a16="http://schemas.microsoft.com/office/drawing/2014/main" id="{1073202B-DD86-CF9B-1BDC-5403BD41134E}"/>
              </a:ext>
            </a:extLst>
          </p:cNvPr>
          <p:cNvSpPr txBox="1"/>
          <p:nvPr/>
        </p:nvSpPr>
        <p:spPr>
          <a:xfrm>
            <a:off x="1206169" y="2095500"/>
            <a:ext cx="6731663" cy="6863417"/>
          </a:xfrm>
          <a:prstGeom prst="rect">
            <a:avLst/>
          </a:prstGeom>
          <a:noFill/>
        </p:spPr>
        <p:txBody>
          <a:bodyPr wrap="square">
            <a:spAutoFit/>
          </a:bodyPr>
          <a:lstStyle/>
          <a:p>
            <a:r>
              <a:rPr lang="it-IT" sz="2000" b="1" dirty="0" err="1">
                <a:latin typeface="Futura Bk BT" panose="020B0502020204020303" pitchFamily="34" charset="0"/>
                <a:cs typeface="Calibri"/>
              </a:rPr>
              <a:t>What</a:t>
            </a:r>
            <a:r>
              <a:rPr lang="it-IT" sz="2000" b="1" dirty="0">
                <a:latin typeface="Futura Bk BT" panose="020B0502020204020303" pitchFamily="34" charset="0"/>
                <a:cs typeface="Calibri"/>
              </a:rPr>
              <a:t> </a:t>
            </a:r>
            <a:r>
              <a:rPr lang="it-IT" sz="2000" b="1" dirty="0" err="1">
                <a:latin typeface="Futura Bk BT" panose="020B0502020204020303" pitchFamily="34" charset="0"/>
                <a:cs typeface="Calibri"/>
              </a:rPr>
              <a:t>we'll</a:t>
            </a:r>
            <a:r>
              <a:rPr lang="it-IT" sz="2000" b="1" dirty="0">
                <a:latin typeface="Futura Bk BT" panose="020B0502020204020303" pitchFamily="34" charset="0"/>
                <a:cs typeface="Calibri"/>
              </a:rPr>
              <a:t> use?</a:t>
            </a:r>
          </a:p>
          <a:p>
            <a:endParaRPr lang="it-IT" sz="2000" dirty="0">
              <a:latin typeface="Futura Bk BT" panose="020B0502020204020303" pitchFamily="34" charset="0"/>
              <a:cs typeface="Calibri"/>
            </a:endParaRPr>
          </a:p>
          <a:p>
            <a:pPr marL="457200" indent="-457200">
              <a:buFont typeface="+mj-lt"/>
              <a:buAutoNum type="arabicPeriod"/>
            </a:pPr>
            <a:r>
              <a:rPr lang="en-US" sz="2000" dirty="0">
                <a:latin typeface="Futura Bk BT" panose="020B0502020204020303" pitchFamily="34" charset="0"/>
                <a:cs typeface="Calibri"/>
              </a:rPr>
              <a:t>Recognized data sources to use</a:t>
            </a:r>
            <a:r>
              <a:rPr lang="it-IT" sz="2000" dirty="0">
                <a:latin typeface="Futura Bk BT" panose="020B0502020204020303" pitchFamily="34" charset="0"/>
                <a:cs typeface="Calibri"/>
              </a:rPr>
              <a:t>:</a:t>
            </a:r>
          </a:p>
          <a:p>
            <a:pPr marL="914400" lvl="1" indent="-457200">
              <a:buFont typeface="Arial" panose="020B0604020202020204" pitchFamily="34" charset="0"/>
              <a:buChar char="•"/>
            </a:pPr>
            <a:r>
              <a:rPr lang="it-IT" sz="2000" b="1" dirty="0">
                <a:latin typeface="Futura Bk BT" panose="020B0502020204020303" pitchFamily="34" charset="0"/>
                <a:cs typeface="Calibri"/>
              </a:rPr>
              <a:t>Istat, </a:t>
            </a:r>
            <a:r>
              <a:rPr lang="it-IT" sz="2000" b="1" dirty="0" err="1">
                <a:latin typeface="Futura Bk BT" panose="020B0502020204020303" pitchFamily="34" charset="0"/>
                <a:cs typeface="Calibri"/>
              </a:rPr>
              <a:t>Demo.Istat</a:t>
            </a:r>
            <a:br>
              <a:rPr lang="it-IT" sz="2000" b="1" dirty="0">
                <a:latin typeface="Futura Bk BT" panose="020B0502020204020303" pitchFamily="34" charset="0"/>
                <a:cs typeface="Calibri"/>
              </a:rPr>
            </a:br>
            <a:r>
              <a:rPr lang="it-IT" sz="2000" dirty="0">
                <a:latin typeface="Futura Bk BT" panose="020B0502020204020303" pitchFamily="34" charset="0"/>
                <a:cs typeface="Calibri"/>
                <a:hlinkClick r:id="rId3"/>
              </a:rPr>
              <a:t>https://www.istat.it/it/dati-analisi-e-prodotti/banche-dati</a:t>
            </a:r>
            <a:endParaRPr lang="it-IT" sz="2000" dirty="0">
              <a:latin typeface="Futura Bk BT" panose="020B0502020204020303" pitchFamily="34" charset="0"/>
              <a:cs typeface="Calibri"/>
            </a:endParaRPr>
          </a:p>
          <a:p>
            <a:pPr marL="914400" lvl="1" indent="-457200">
              <a:buFont typeface="Arial" panose="020B0604020202020204" pitchFamily="34" charset="0"/>
              <a:buChar char="•"/>
            </a:pPr>
            <a:r>
              <a:rPr lang="it-IT" sz="2000" b="1" dirty="0">
                <a:latin typeface="Futura Bk BT" panose="020B0502020204020303" pitchFamily="34" charset="0"/>
                <a:cs typeface="Calibri"/>
              </a:rPr>
              <a:t>Eurostat</a:t>
            </a:r>
            <a:br>
              <a:rPr lang="it-IT" sz="2000" b="1" dirty="0">
                <a:latin typeface="Futura Bk BT" panose="020B0502020204020303" pitchFamily="34" charset="0"/>
                <a:cs typeface="Calibri"/>
              </a:rPr>
            </a:br>
            <a:r>
              <a:rPr lang="it-IT" sz="2000" dirty="0">
                <a:latin typeface="Futura Bk BT" panose="020B0502020204020303" pitchFamily="34" charset="0"/>
                <a:cs typeface="Calibri"/>
                <a:hlinkClick r:id="rId4"/>
              </a:rPr>
              <a:t>https://ec.europa.eu/eurostat/web/main/data/database</a:t>
            </a:r>
            <a:endParaRPr lang="it-IT" sz="2000" dirty="0">
              <a:latin typeface="Futura Bk BT" panose="020B0502020204020303" pitchFamily="34" charset="0"/>
              <a:cs typeface="Calibri"/>
            </a:endParaRPr>
          </a:p>
          <a:p>
            <a:pPr marL="914400" lvl="1" indent="-457200">
              <a:buFont typeface="Arial" panose="020B0604020202020204" pitchFamily="34" charset="0"/>
              <a:buChar char="•"/>
            </a:pPr>
            <a:r>
              <a:rPr lang="it-IT" sz="2000" b="1" dirty="0" err="1">
                <a:latin typeface="Futura Bk BT" panose="020B0502020204020303" pitchFamily="34" charset="0"/>
                <a:cs typeface="Calibri"/>
              </a:rPr>
              <a:t>FAOStat</a:t>
            </a:r>
            <a:br>
              <a:rPr lang="it-IT" sz="2000" b="1" dirty="0">
                <a:latin typeface="Futura Bk BT" panose="020B0502020204020303" pitchFamily="34" charset="0"/>
                <a:cs typeface="Calibri"/>
              </a:rPr>
            </a:br>
            <a:r>
              <a:rPr lang="it-IT" sz="2000" dirty="0">
                <a:latin typeface="Futura Bk BT" panose="020B0502020204020303" pitchFamily="34" charset="0"/>
                <a:cs typeface="Calibri"/>
                <a:hlinkClick r:id="rId5"/>
              </a:rPr>
              <a:t>https://www.fao.org/faostat/en/#data</a:t>
            </a:r>
            <a:endParaRPr lang="it-IT" sz="2000" dirty="0">
              <a:latin typeface="Futura Bk BT" panose="020B0502020204020303" pitchFamily="34" charset="0"/>
              <a:cs typeface="Calibri"/>
            </a:endParaRPr>
          </a:p>
          <a:p>
            <a:pPr marL="914400" lvl="1" indent="-457200">
              <a:buFont typeface="Arial" panose="020B0604020202020204" pitchFamily="34" charset="0"/>
              <a:buChar char="•"/>
            </a:pPr>
            <a:r>
              <a:rPr lang="it-IT" sz="2000" b="1" dirty="0" err="1">
                <a:latin typeface="Futura Bk BT" panose="020B0502020204020303" pitchFamily="34" charset="0"/>
                <a:cs typeface="Calibri"/>
              </a:rPr>
              <a:t>WorldBank</a:t>
            </a:r>
            <a:br>
              <a:rPr lang="it-IT" sz="2000" b="1" dirty="0">
                <a:latin typeface="Futura Bk BT" panose="020B0502020204020303" pitchFamily="34" charset="0"/>
                <a:cs typeface="Calibri"/>
              </a:rPr>
            </a:br>
            <a:r>
              <a:rPr lang="it-IT" sz="2000" dirty="0">
                <a:latin typeface="Futura Bk BT" panose="020B0502020204020303" pitchFamily="34" charset="0"/>
                <a:cs typeface="Calibri"/>
                <a:hlinkClick r:id="rId6"/>
              </a:rPr>
              <a:t>https://data.worldbank.org/indicator</a:t>
            </a:r>
            <a:endParaRPr lang="it-IT" sz="2000" dirty="0">
              <a:latin typeface="Futura Bk BT" panose="020B0502020204020303" pitchFamily="34" charset="0"/>
              <a:cs typeface="Calibri"/>
            </a:endParaRPr>
          </a:p>
          <a:p>
            <a:pPr marL="914400" lvl="1" indent="-457200">
              <a:buFont typeface="Arial" panose="020B0604020202020204" pitchFamily="34" charset="0"/>
              <a:buChar char="•"/>
            </a:pPr>
            <a:endParaRPr lang="it-IT" sz="2000" dirty="0">
              <a:latin typeface="Futura Bk BT" panose="020B0502020204020303" pitchFamily="34" charset="0"/>
              <a:cs typeface="Calibri"/>
            </a:endParaRPr>
          </a:p>
          <a:p>
            <a:pPr marL="457200" indent="-457200">
              <a:buFont typeface="+mj-lt"/>
              <a:buAutoNum type="arabicPeriod"/>
            </a:pPr>
            <a:r>
              <a:rPr lang="it-IT" sz="2000" dirty="0">
                <a:latin typeface="Futura Bk BT" panose="020B0502020204020303" pitchFamily="34" charset="0"/>
                <a:cs typeface="Calibri"/>
              </a:rPr>
              <a:t>For data </a:t>
            </a:r>
            <a:r>
              <a:rPr lang="it-IT" sz="2000" dirty="0" err="1">
                <a:latin typeface="Futura Bk BT" panose="020B0502020204020303" pitchFamily="34" charset="0"/>
                <a:cs typeface="Calibri"/>
              </a:rPr>
              <a:t>analysis</a:t>
            </a:r>
            <a:r>
              <a:rPr lang="it-IT" sz="2000" dirty="0">
                <a:latin typeface="Futura Bk BT" panose="020B0502020204020303" pitchFamily="34" charset="0"/>
                <a:cs typeface="Calibri"/>
              </a:rPr>
              <a:t>, use </a:t>
            </a:r>
            <a:r>
              <a:rPr lang="it-IT" sz="2000" b="1" dirty="0">
                <a:latin typeface="Futura Bk BT" panose="020B0502020204020303" pitchFamily="34" charset="0"/>
                <a:cs typeface="Calibri"/>
              </a:rPr>
              <a:t>R</a:t>
            </a:r>
            <a:r>
              <a:rPr lang="it-IT" sz="2000" dirty="0">
                <a:latin typeface="Futura Bk BT" panose="020B0502020204020303" pitchFamily="34" charset="0"/>
                <a:cs typeface="Calibri"/>
              </a:rPr>
              <a:t> o </a:t>
            </a:r>
            <a:r>
              <a:rPr lang="it-IT" sz="2000" b="1" dirty="0">
                <a:latin typeface="Futura Bk BT" panose="020B0502020204020303" pitchFamily="34" charset="0"/>
                <a:cs typeface="Calibri"/>
              </a:rPr>
              <a:t>R-Studio</a:t>
            </a:r>
            <a:r>
              <a:rPr lang="it-IT" sz="2000" dirty="0">
                <a:latin typeface="Futura Bk BT" panose="020B0502020204020303" pitchFamily="34" charset="0"/>
                <a:cs typeface="Calibri"/>
              </a:rPr>
              <a:t> (a</a:t>
            </a:r>
            <a:r>
              <a:rPr lang="en-US" sz="2000" dirty="0">
                <a:latin typeface="Futura Bk BT" panose="020B0502020204020303" pitchFamily="34" charset="0"/>
                <a:cs typeface="Calibri"/>
              </a:rPr>
              <a:t>s a last resort, you can also use</a:t>
            </a:r>
            <a:r>
              <a:rPr lang="it-IT" sz="2000" dirty="0">
                <a:latin typeface="Futura Bk BT" panose="020B0502020204020303" pitchFamily="34" charset="0"/>
                <a:cs typeface="Calibri"/>
              </a:rPr>
              <a:t> </a:t>
            </a:r>
            <a:r>
              <a:rPr lang="it-IT" sz="2000" b="1" dirty="0">
                <a:latin typeface="Futura Bk BT" panose="020B0502020204020303" pitchFamily="34" charset="0"/>
                <a:cs typeface="Calibri"/>
              </a:rPr>
              <a:t>Excel</a:t>
            </a:r>
            <a:r>
              <a:rPr lang="it-IT" sz="2000" dirty="0">
                <a:latin typeface="Futura Bk BT" panose="020B0502020204020303" pitchFamily="34" charset="0"/>
                <a:cs typeface="Calibri"/>
              </a:rPr>
              <a:t>)</a:t>
            </a:r>
            <a:br>
              <a:rPr lang="it-IT" sz="2000" dirty="0">
                <a:latin typeface="Futura Bk BT" panose="020B0502020204020303" pitchFamily="34" charset="0"/>
                <a:cs typeface="Calibri"/>
              </a:rPr>
            </a:br>
            <a:endParaRPr lang="it-IT" sz="2000" dirty="0">
              <a:latin typeface="Futura Bk BT" panose="020B0502020204020303" pitchFamily="34" charset="0"/>
              <a:cs typeface="Calibri"/>
            </a:endParaRPr>
          </a:p>
          <a:p>
            <a:pPr marL="457200" indent="-457200">
              <a:buFont typeface="+mj-lt"/>
              <a:buAutoNum type="arabicPeriod"/>
            </a:pPr>
            <a:endParaRPr lang="it-IT" sz="2000" dirty="0">
              <a:latin typeface="Futura Bk BT" panose="020B0502020204020303" pitchFamily="34" charset="0"/>
              <a:cs typeface="Calibri"/>
            </a:endParaRPr>
          </a:p>
          <a:p>
            <a:pPr marL="457200" indent="-457200">
              <a:buFont typeface="+mj-lt"/>
              <a:buAutoNum type="arabicPeriod"/>
            </a:pPr>
            <a:r>
              <a:rPr lang="it-IT" sz="2000" dirty="0">
                <a:latin typeface="Futura Bk BT" panose="020B0502020204020303" pitchFamily="34" charset="0"/>
                <a:cs typeface="Calibri"/>
              </a:rPr>
              <a:t>For writing, use </a:t>
            </a:r>
            <a:r>
              <a:rPr lang="it-IT" sz="2000" b="1" dirty="0" err="1">
                <a:latin typeface="Futura Bk BT" panose="020B0502020204020303" pitchFamily="34" charset="0"/>
                <a:cs typeface="Calibri"/>
              </a:rPr>
              <a:t>Overleaf</a:t>
            </a:r>
            <a:r>
              <a:rPr lang="it-IT" sz="2000" dirty="0">
                <a:latin typeface="Futura Bk BT" panose="020B0502020204020303" pitchFamily="34" charset="0"/>
                <a:cs typeface="Calibri"/>
              </a:rPr>
              <a:t>, a </a:t>
            </a:r>
            <a:r>
              <a:rPr lang="it-IT" sz="2000" b="1" dirty="0" err="1">
                <a:latin typeface="Futura Bk BT" panose="020B0502020204020303" pitchFamily="34" charset="0"/>
                <a:cs typeface="Calibri"/>
              </a:rPr>
              <a:t>LaTeX</a:t>
            </a:r>
            <a:r>
              <a:rPr lang="it-IT" sz="2000" b="1" dirty="0">
                <a:latin typeface="Futura Bk BT" panose="020B0502020204020303" pitchFamily="34" charset="0"/>
                <a:cs typeface="Calibri"/>
              </a:rPr>
              <a:t> </a:t>
            </a:r>
            <a:r>
              <a:rPr lang="it-IT" sz="2000" dirty="0">
                <a:latin typeface="Futura Bk BT" panose="020B0502020204020303" pitchFamily="34" charset="0"/>
                <a:cs typeface="Calibri"/>
              </a:rPr>
              <a:t>writing </a:t>
            </a:r>
            <a:r>
              <a:rPr lang="it-IT" sz="2000" dirty="0" err="1">
                <a:latin typeface="Futura Bk BT" panose="020B0502020204020303" pitchFamily="34" charset="0"/>
                <a:cs typeface="Calibri"/>
              </a:rPr>
              <a:t>instrument</a:t>
            </a:r>
            <a:r>
              <a:rPr lang="it-IT" sz="2000" dirty="0">
                <a:latin typeface="Futura Bk BT" panose="020B0502020204020303" pitchFamily="34" charset="0"/>
                <a:cs typeface="Calibri"/>
              </a:rPr>
              <a:t> </a:t>
            </a:r>
            <a:r>
              <a:rPr lang="en-US" sz="2000" dirty="0">
                <a:latin typeface="Futura Bk BT" panose="020B0502020204020303" pitchFamily="34" charset="0"/>
                <a:cs typeface="Calibri"/>
              </a:rPr>
              <a:t>that allows you to easily create and collaborate on scientific and technical papers</a:t>
            </a:r>
            <a:br>
              <a:rPr lang="it-IT" sz="2000" dirty="0">
                <a:latin typeface="Futura Bk BT" panose="020B0502020204020303" pitchFamily="34" charset="0"/>
                <a:cs typeface="Calibri"/>
              </a:rPr>
            </a:br>
            <a:r>
              <a:rPr lang="it-IT" sz="2000" dirty="0">
                <a:latin typeface="Futura Bk BT" panose="020B0502020204020303" pitchFamily="34" charset="0"/>
                <a:cs typeface="Calibri"/>
                <a:hlinkClick r:id="rId7"/>
              </a:rPr>
              <a:t>https://www.overleaf.com/</a:t>
            </a:r>
            <a:endParaRPr lang="it-IT" sz="2000" dirty="0">
              <a:latin typeface="Futura Bk BT" panose="020B0502020204020303" pitchFamily="34" charset="0"/>
              <a:cs typeface="Calibri"/>
            </a:endParaRPr>
          </a:p>
        </p:txBody>
      </p:sp>
      <p:pic>
        <p:nvPicPr>
          <p:cNvPr id="10" name="Immagine 9">
            <a:extLst>
              <a:ext uri="{FF2B5EF4-FFF2-40B4-BE49-F238E27FC236}">
                <a16:creationId xmlns:a16="http://schemas.microsoft.com/office/drawing/2014/main" id="{712D5388-DA87-5F75-06A1-D779AB98F83E}"/>
              </a:ext>
            </a:extLst>
          </p:cNvPr>
          <p:cNvPicPr>
            <a:picLocks noChangeAspect="1"/>
          </p:cNvPicPr>
          <p:nvPr/>
        </p:nvPicPr>
        <p:blipFill>
          <a:blip r:embed="rId8"/>
          <a:stretch>
            <a:fillRect/>
          </a:stretch>
        </p:blipFill>
        <p:spPr>
          <a:xfrm>
            <a:off x="8763000" y="2257443"/>
            <a:ext cx="3892750" cy="882695"/>
          </a:xfrm>
          <a:prstGeom prst="rect">
            <a:avLst/>
          </a:prstGeom>
        </p:spPr>
      </p:pic>
      <p:pic>
        <p:nvPicPr>
          <p:cNvPr id="13" name="Immagine 12">
            <a:extLst>
              <a:ext uri="{FF2B5EF4-FFF2-40B4-BE49-F238E27FC236}">
                <a16:creationId xmlns:a16="http://schemas.microsoft.com/office/drawing/2014/main" id="{52DDAD40-7DEB-988F-4040-8E771D163613}"/>
              </a:ext>
            </a:extLst>
          </p:cNvPr>
          <p:cNvPicPr>
            <a:picLocks noChangeAspect="1"/>
          </p:cNvPicPr>
          <p:nvPr/>
        </p:nvPicPr>
        <p:blipFill>
          <a:blip r:embed="rId9"/>
          <a:stretch>
            <a:fillRect/>
          </a:stretch>
        </p:blipFill>
        <p:spPr>
          <a:xfrm>
            <a:off x="13182600" y="1940849"/>
            <a:ext cx="3565681" cy="1515881"/>
          </a:xfrm>
          <a:prstGeom prst="rect">
            <a:avLst/>
          </a:prstGeom>
        </p:spPr>
      </p:pic>
      <p:pic>
        <p:nvPicPr>
          <p:cNvPr id="15" name="Immagine 14">
            <a:extLst>
              <a:ext uri="{FF2B5EF4-FFF2-40B4-BE49-F238E27FC236}">
                <a16:creationId xmlns:a16="http://schemas.microsoft.com/office/drawing/2014/main" id="{0FEF5988-599B-3762-0EC8-0EC1145B525E}"/>
              </a:ext>
            </a:extLst>
          </p:cNvPr>
          <p:cNvPicPr>
            <a:picLocks noChangeAspect="1"/>
          </p:cNvPicPr>
          <p:nvPr/>
        </p:nvPicPr>
        <p:blipFill>
          <a:blip r:embed="rId10"/>
          <a:stretch>
            <a:fillRect/>
          </a:stretch>
        </p:blipFill>
        <p:spPr>
          <a:xfrm>
            <a:off x="9061465" y="3918044"/>
            <a:ext cx="3295819" cy="685835"/>
          </a:xfrm>
          <a:prstGeom prst="rect">
            <a:avLst/>
          </a:prstGeom>
        </p:spPr>
      </p:pic>
      <p:pic>
        <p:nvPicPr>
          <p:cNvPr id="17" name="Immagine 16">
            <a:extLst>
              <a:ext uri="{FF2B5EF4-FFF2-40B4-BE49-F238E27FC236}">
                <a16:creationId xmlns:a16="http://schemas.microsoft.com/office/drawing/2014/main" id="{DBB8118E-4978-E880-527E-2221112FC3C4}"/>
              </a:ext>
            </a:extLst>
          </p:cNvPr>
          <p:cNvPicPr>
            <a:picLocks noChangeAspect="1"/>
          </p:cNvPicPr>
          <p:nvPr/>
        </p:nvPicPr>
        <p:blipFill>
          <a:blip r:embed="rId11"/>
          <a:stretch>
            <a:fillRect/>
          </a:stretch>
        </p:blipFill>
        <p:spPr>
          <a:xfrm>
            <a:off x="12991474" y="4076700"/>
            <a:ext cx="4076910" cy="1892397"/>
          </a:xfrm>
          <a:prstGeom prst="rect">
            <a:avLst/>
          </a:prstGeom>
        </p:spPr>
      </p:pic>
      <p:pic>
        <p:nvPicPr>
          <p:cNvPr id="19" name="Immagine 18">
            <a:extLst>
              <a:ext uri="{FF2B5EF4-FFF2-40B4-BE49-F238E27FC236}">
                <a16:creationId xmlns:a16="http://schemas.microsoft.com/office/drawing/2014/main" id="{A126D895-828E-0F96-31FE-77B0E9681545}"/>
              </a:ext>
            </a:extLst>
          </p:cNvPr>
          <p:cNvPicPr>
            <a:picLocks noChangeAspect="1"/>
          </p:cNvPicPr>
          <p:nvPr/>
        </p:nvPicPr>
        <p:blipFill>
          <a:blip r:embed="rId12"/>
          <a:stretch>
            <a:fillRect/>
          </a:stretch>
        </p:blipFill>
        <p:spPr>
          <a:xfrm>
            <a:off x="8926311" y="5178973"/>
            <a:ext cx="3579220" cy="616362"/>
          </a:xfrm>
          <a:prstGeom prst="rect">
            <a:avLst/>
          </a:prstGeom>
        </p:spPr>
      </p:pic>
      <p:pic>
        <p:nvPicPr>
          <p:cNvPr id="21" name="Immagine 20">
            <a:extLst>
              <a:ext uri="{FF2B5EF4-FFF2-40B4-BE49-F238E27FC236}">
                <a16:creationId xmlns:a16="http://schemas.microsoft.com/office/drawing/2014/main" id="{99481FEE-C821-DF78-95CA-7839A43A1CBF}"/>
              </a:ext>
            </a:extLst>
          </p:cNvPr>
          <p:cNvPicPr>
            <a:picLocks noChangeAspect="1"/>
          </p:cNvPicPr>
          <p:nvPr/>
        </p:nvPicPr>
        <p:blipFill>
          <a:blip r:embed="rId13"/>
          <a:stretch>
            <a:fillRect/>
          </a:stretch>
        </p:blipFill>
        <p:spPr>
          <a:xfrm>
            <a:off x="9061465" y="6845677"/>
            <a:ext cx="2265365" cy="720000"/>
          </a:xfrm>
          <a:prstGeom prst="rect">
            <a:avLst/>
          </a:prstGeom>
        </p:spPr>
      </p:pic>
      <p:pic>
        <p:nvPicPr>
          <p:cNvPr id="1028" name="Picture 4" descr="rstudio::conf 2020 - App su Google Play">
            <a:extLst>
              <a:ext uri="{FF2B5EF4-FFF2-40B4-BE49-F238E27FC236}">
                <a16:creationId xmlns:a16="http://schemas.microsoft.com/office/drawing/2014/main" id="{50E60555-CD75-A17F-C56A-E7CB2B62AC0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991474" y="6346477"/>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107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RDM – Advantages</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572944"/>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15" name="TextBox 14">
            <a:extLst>
              <a:ext uri="{FF2B5EF4-FFF2-40B4-BE49-F238E27FC236}">
                <a16:creationId xmlns:a16="http://schemas.microsoft.com/office/drawing/2014/main" id="{BD53AC78-289B-4BB0-ACD0-60CBEF29FD4E}"/>
              </a:ext>
            </a:extLst>
          </p:cNvPr>
          <p:cNvSpPr txBox="1"/>
          <p:nvPr/>
        </p:nvSpPr>
        <p:spPr>
          <a:xfrm>
            <a:off x="1731795" y="2334693"/>
            <a:ext cx="4140988" cy="510140"/>
          </a:xfrm>
          <a:prstGeom prst="rect">
            <a:avLst/>
          </a:prstGeom>
        </p:spPr>
        <p:txBody>
          <a:bodyPr wrap="square" lIns="0" tIns="0" rIns="0" bIns="0" rtlCol="0" anchor="t">
            <a:spAutoFit/>
          </a:bodyPr>
          <a:lstStyle/>
          <a:p>
            <a:pPr>
              <a:lnSpc>
                <a:spcPts val="4266"/>
              </a:lnSpc>
              <a:spcBef>
                <a:spcPct val="0"/>
              </a:spcBef>
            </a:pPr>
            <a:r>
              <a:rPr lang="en-US" sz="3047" b="1" dirty="0">
                <a:solidFill>
                  <a:srgbClr val="000000"/>
                </a:solidFill>
                <a:latin typeface="Futura Bk Lt"/>
              </a:rPr>
              <a:t>For Researchers</a:t>
            </a:r>
          </a:p>
        </p:txBody>
      </p:sp>
      <p:sp>
        <p:nvSpPr>
          <p:cNvPr id="16" name="TextBox 15">
            <a:extLst>
              <a:ext uri="{FF2B5EF4-FFF2-40B4-BE49-F238E27FC236}">
                <a16:creationId xmlns:a16="http://schemas.microsoft.com/office/drawing/2014/main" id="{A1356E8A-2D6C-43B3-8AB2-9E44F7948B5E}"/>
              </a:ext>
            </a:extLst>
          </p:cNvPr>
          <p:cNvSpPr txBox="1"/>
          <p:nvPr/>
        </p:nvSpPr>
        <p:spPr>
          <a:xfrm>
            <a:off x="7990741" y="2319654"/>
            <a:ext cx="2766219" cy="513149"/>
          </a:xfrm>
          <a:prstGeom prst="rect">
            <a:avLst/>
          </a:prstGeom>
        </p:spPr>
        <p:txBody>
          <a:bodyPr lIns="0" tIns="0" rIns="0" bIns="0" rtlCol="0" anchor="t">
            <a:spAutoFit/>
          </a:bodyPr>
          <a:lstStyle/>
          <a:p>
            <a:pPr algn="ctr">
              <a:lnSpc>
                <a:spcPts val="4266"/>
              </a:lnSpc>
              <a:spcBef>
                <a:spcPct val="0"/>
              </a:spcBef>
            </a:pPr>
            <a:r>
              <a:rPr lang="en-US" sz="3047" b="1" dirty="0">
                <a:solidFill>
                  <a:srgbClr val="000000"/>
                </a:solidFill>
                <a:latin typeface="Futura Bk Lt"/>
              </a:rPr>
              <a:t>For research</a:t>
            </a:r>
          </a:p>
        </p:txBody>
      </p:sp>
      <p:sp>
        <p:nvSpPr>
          <p:cNvPr id="17" name="TextBox 16">
            <a:extLst>
              <a:ext uri="{FF2B5EF4-FFF2-40B4-BE49-F238E27FC236}">
                <a16:creationId xmlns:a16="http://schemas.microsoft.com/office/drawing/2014/main" id="{0B26290F-3E53-429B-8756-B89C496D2AB9}"/>
              </a:ext>
            </a:extLst>
          </p:cNvPr>
          <p:cNvSpPr txBox="1"/>
          <p:nvPr/>
        </p:nvSpPr>
        <p:spPr>
          <a:xfrm>
            <a:off x="14077627" y="2319654"/>
            <a:ext cx="4213658" cy="510140"/>
          </a:xfrm>
          <a:prstGeom prst="rect">
            <a:avLst/>
          </a:prstGeom>
        </p:spPr>
        <p:txBody>
          <a:bodyPr wrap="square" lIns="0" tIns="0" rIns="0" bIns="0" rtlCol="0" anchor="t">
            <a:spAutoFit/>
          </a:bodyPr>
          <a:lstStyle/>
          <a:p>
            <a:pPr>
              <a:lnSpc>
                <a:spcPts val="4266"/>
              </a:lnSpc>
              <a:spcBef>
                <a:spcPct val="0"/>
              </a:spcBef>
            </a:pPr>
            <a:r>
              <a:rPr lang="en-US" sz="3047" b="1" dirty="0">
                <a:solidFill>
                  <a:srgbClr val="000000"/>
                </a:solidFill>
                <a:latin typeface="Futura Bk Lt"/>
              </a:rPr>
              <a:t>For society</a:t>
            </a:r>
          </a:p>
        </p:txBody>
      </p:sp>
      <p:sp>
        <p:nvSpPr>
          <p:cNvPr id="18" name="TextBox 17">
            <a:extLst>
              <a:ext uri="{FF2B5EF4-FFF2-40B4-BE49-F238E27FC236}">
                <a16:creationId xmlns:a16="http://schemas.microsoft.com/office/drawing/2014/main" id="{9E910A94-3F16-4560-9276-EB8CB70E1A0A}"/>
              </a:ext>
            </a:extLst>
          </p:cNvPr>
          <p:cNvSpPr txBox="1"/>
          <p:nvPr/>
        </p:nvSpPr>
        <p:spPr>
          <a:xfrm>
            <a:off x="687085" y="3775561"/>
            <a:ext cx="4960538" cy="4827412"/>
          </a:xfrm>
          <a:prstGeom prst="rect">
            <a:avLst/>
          </a:prstGeom>
        </p:spPr>
        <p:txBody>
          <a:bodyPr lIns="0" tIns="0" rIns="0" bIns="0" rtlCol="0" anchor="t">
            <a:spAutoFit/>
          </a:bodyPr>
          <a:lstStyle/>
          <a:p>
            <a:pPr marL="515620" lvl="1" indent="-257810">
              <a:lnSpc>
                <a:spcPct val="200000"/>
              </a:lnSpc>
              <a:buFont typeface="Arial"/>
              <a:buChar char="•"/>
            </a:pPr>
            <a:r>
              <a:rPr lang="en-US" sz="2000" dirty="0">
                <a:solidFill>
                  <a:srgbClr val="000000"/>
                </a:solidFill>
                <a:latin typeface="Futura Bk Lt"/>
              </a:rPr>
              <a:t>Increased visibility and citations
Collaboration Opportunities
Career Recognition
Helps prevent errors and improves the quality of data analytics
Decreases the risks of "non-compliance" (ethics, privacy, policies of funding bodies)</a:t>
            </a:r>
          </a:p>
        </p:txBody>
      </p:sp>
      <p:sp>
        <p:nvSpPr>
          <p:cNvPr id="19" name="TextBox 18">
            <a:extLst>
              <a:ext uri="{FF2B5EF4-FFF2-40B4-BE49-F238E27FC236}">
                <a16:creationId xmlns:a16="http://schemas.microsoft.com/office/drawing/2014/main" id="{D476314E-7E21-440B-BAC3-3A6AAE53D643}"/>
              </a:ext>
            </a:extLst>
          </p:cNvPr>
          <p:cNvSpPr txBox="1"/>
          <p:nvPr/>
        </p:nvSpPr>
        <p:spPr>
          <a:xfrm>
            <a:off x="6275230" y="3775561"/>
            <a:ext cx="5683593" cy="2980752"/>
          </a:xfrm>
          <a:prstGeom prst="rect">
            <a:avLst/>
          </a:prstGeom>
        </p:spPr>
        <p:txBody>
          <a:bodyPr lIns="0" tIns="0" rIns="0" bIns="0" rtlCol="0" anchor="t">
            <a:spAutoFit/>
          </a:bodyPr>
          <a:lstStyle/>
          <a:p>
            <a:pPr marL="515620" lvl="1" indent="-257810">
              <a:lnSpc>
                <a:spcPct val="200000"/>
              </a:lnSpc>
              <a:buFont typeface="Arial"/>
              <a:buChar char="•"/>
            </a:pPr>
            <a:r>
              <a:rPr lang="en-US" sz="2000" dirty="0">
                <a:solidFill>
                  <a:srgbClr val="000000"/>
                </a:solidFill>
                <a:latin typeface="Futura Bk Lt"/>
              </a:rPr>
              <a:t>Facilitates data traceability and reuse
Enables new data research and insights
Protecting valuable data 
Supports research integrity and reproducibility</a:t>
            </a:r>
          </a:p>
        </p:txBody>
      </p:sp>
      <p:sp>
        <p:nvSpPr>
          <p:cNvPr id="20" name="TextBox 19">
            <a:extLst>
              <a:ext uri="{FF2B5EF4-FFF2-40B4-BE49-F238E27FC236}">
                <a16:creationId xmlns:a16="http://schemas.microsoft.com/office/drawing/2014/main" id="{3548F220-70AE-4653-A39E-CEAF4599A754}"/>
              </a:ext>
            </a:extLst>
          </p:cNvPr>
          <p:cNvSpPr txBox="1"/>
          <p:nvPr/>
        </p:nvSpPr>
        <p:spPr>
          <a:xfrm>
            <a:off x="12648216" y="3775561"/>
            <a:ext cx="5339085" cy="4211859"/>
          </a:xfrm>
          <a:prstGeom prst="rect">
            <a:avLst/>
          </a:prstGeom>
        </p:spPr>
        <p:txBody>
          <a:bodyPr lIns="0" tIns="0" rIns="0" bIns="0" rtlCol="0" anchor="t">
            <a:spAutoFit/>
          </a:bodyPr>
          <a:lstStyle/>
          <a:p>
            <a:pPr marL="516002" lvl="1" indent="-258001">
              <a:lnSpc>
                <a:spcPct val="200000"/>
              </a:lnSpc>
              <a:buFont typeface="Arial"/>
              <a:buChar char="•"/>
            </a:pPr>
            <a:r>
              <a:rPr lang="en-US" sz="2000" dirty="0">
                <a:solidFill>
                  <a:srgbClr val="000000"/>
                </a:solidFill>
                <a:latin typeface="Futura Bk Lt"/>
              </a:rPr>
              <a:t>Efficient use of public resources
Improved research quality can benefit decision-making
Business Opportunities
Citizen Science Opportunities
Increased transparency and trust in science</a:t>
            </a:r>
          </a:p>
        </p:txBody>
      </p:sp>
      <p:sp>
        <p:nvSpPr>
          <p:cNvPr id="2" name="Freeform 12">
            <a:extLst>
              <a:ext uri="{FF2B5EF4-FFF2-40B4-BE49-F238E27FC236}">
                <a16:creationId xmlns:a16="http://schemas.microsoft.com/office/drawing/2014/main" id="{229E64C2-F2FB-F919-FC37-14FACC6BE170}"/>
              </a:ext>
            </a:extLst>
          </p:cNvPr>
          <p:cNvSpPr/>
          <p:nvPr/>
        </p:nvSpPr>
        <p:spPr>
          <a:xfrm rot="7200000">
            <a:off x="313820" y="2198353"/>
            <a:ext cx="822431" cy="759627"/>
          </a:xfrm>
          <a:custGeom>
            <a:avLst/>
            <a:gdLst/>
            <a:ahLst/>
            <a:cxnLst/>
            <a:rect l="l" t="t" r="r" b="b"/>
            <a:pathLst>
              <a:path w="822431" h="759627">
                <a:moveTo>
                  <a:pt x="0" y="0"/>
                </a:moveTo>
                <a:lnTo>
                  <a:pt x="822431" y="0"/>
                </a:lnTo>
                <a:lnTo>
                  <a:pt x="822431" y="759627"/>
                </a:lnTo>
                <a:lnTo>
                  <a:pt x="0" y="759627"/>
                </a:lnTo>
                <a:lnTo>
                  <a:pt x="0" y="0"/>
                </a:lnTo>
                <a:close/>
              </a:path>
            </a:pathLst>
          </a:custGeom>
          <a:blipFill>
            <a:blip r:embed="rId3">
              <a:alphaModFix amt="60000"/>
              <a:duotone>
                <a:schemeClr val="accent3">
                  <a:shade val="45000"/>
                  <a:satMod val="135000"/>
                </a:schemeClr>
                <a:prstClr val="white"/>
              </a:duotone>
              <a:extLst>
                <a:ext uri="{96DAC541-7B7A-43D3-8B79-37D633B846F1}">
                  <asvg:svgBlip xmlns:asvg="http://schemas.microsoft.com/office/drawing/2016/SVG/main" r:embed="rId4"/>
                </a:ext>
              </a:extLst>
            </a:blip>
            <a:stretch>
              <a:fillRect/>
            </a:stretch>
          </a:blipFill>
        </p:spPr>
        <p:txBody>
          <a:bodyPr/>
          <a:lstStyle/>
          <a:p>
            <a:endParaRPr lang="it-IT"/>
          </a:p>
        </p:txBody>
      </p:sp>
      <p:sp>
        <p:nvSpPr>
          <p:cNvPr id="3" name="Freeform 13">
            <a:extLst>
              <a:ext uri="{FF2B5EF4-FFF2-40B4-BE49-F238E27FC236}">
                <a16:creationId xmlns:a16="http://schemas.microsoft.com/office/drawing/2014/main" id="{41E5848D-93B9-365C-7385-79A62E50282E}"/>
              </a:ext>
            </a:extLst>
          </p:cNvPr>
          <p:cNvSpPr/>
          <p:nvPr/>
        </p:nvSpPr>
        <p:spPr>
          <a:xfrm rot="7200000">
            <a:off x="504320" y="2388853"/>
            <a:ext cx="822431" cy="759627"/>
          </a:xfrm>
          <a:custGeom>
            <a:avLst/>
            <a:gdLst/>
            <a:ahLst/>
            <a:cxnLst/>
            <a:rect l="l" t="t" r="r" b="b"/>
            <a:pathLst>
              <a:path w="822431" h="759627">
                <a:moveTo>
                  <a:pt x="0" y="0"/>
                </a:moveTo>
                <a:lnTo>
                  <a:pt x="822431" y="0"/>
                </a:lnTo>
                <a:lnTo>
                  <a:pt x="822431" y="759627"/>
                </a:lnTo>
                <a:lnTo>
                  <a:pt x="0" y="759627"/>
                </a:lnTo>
                <a:lnTo>
                  <a:pt x="0" y="0"/>
                </a:lnTo>
                <a:close/>
              </a:path>
            </a:pathLst>
          </a:custGeom>
          <a:blipFill>
            <a:blip r:embed="rId5">
              <a:alphaModFix amt="60000"/>
              <a:duotone>
                <a:schemeClr val="accent3">
                  <a:shade val="45000"/>
                  <a:satMod val="135000"/>
                </a:schemeClr>
                <a:prstClr val="white"/>
              </a:duotone>
              <a:extLst>
                <a:ext uri="{96DAC541-7B7A-43D3-8B79-37D633B846F1}">
                  <asvg:svgBlip xmlns:asvg="http://schemas.microsoft.com/office/drawing/2016/SVG/main" r:embed="rId6"/>
                </a:ext>
              </a:extLst>
            </a:blip>
            <a:stretch>
              <a:fillRect/>
            </a:stretch>
          </a:blipFill>
        </p:spPr>
        <p:txBody>
          <a:bodyPr/>
          <a:lstStyle/>
          <a:p>
            <a:endParaRPr lang="it-IT"/>
          </a:p>
        </p:txBody>
      </p:sp>
      <p:sp>
        <p:nvSpPr>
          <p:cNvPr id="4" name="Freeform 12">
            <a:extLst>
              <a:ext uri="{FF2B5EF4-FFF2-40B4-BE49-F238E27FC236}">
                <a16:creationId xmlns:a16="http://schemas.microsoft.com/office/drawing/2014/main" id="{C9C6984E-9384-55B6-074E-383F2E8D2FFB}"/>
              </a:ext>
            </a:extLst>
          </p:cNvPr>
          <p:cNvSpPr/>
          <p:nvPr/>
        </p:nvSpPr>
        <p:spPr>
          <a:xfrm rot="7200000">
            <a:off x="6663989" y="2198352"/>
            <a:ext cx="822431" cy="759627"/>
          </a:xfrm>
          <a:custGeom>
            <a:avLst/>
            <a:gdLst/>
            <a:ahLst/>
            <a:cxnLst/>
            <a:rect l="l" t="t" r="r" b="b"/>
            <a:pathLst>
              <a:path w="822431" h="759627">
                <a:moveTo>
                  <a:pt x="0" y="0"/>
                </a:moveTo>
                <a:lnTo>
                  <a:pt x="822431" y="0"/>
                </a:lnTo>
                <a:lnTo>
                  <a:pt x="822431" y="759627"/>
                </a:lnTo>
                <a:lnTo>
                  <a:pt x="0" y="759627"/>
                </a:lnTo>
                <a:lnTo>
                  <a:pt x="0" y="0"/>
                </a:lnTo>
                <a:close/>
              </a:path>
            </a:pathLst>
          </a:custGeom>
          <a:blipFill>
            <a:blip r:embed="rId3">
              <a:alphaModFix amt="60000"/>
              <a:duotone>
                <a:schemeClr val="accent5">
                  <a:shade val="45000"/>
                  <a:satMod val="135000"/>
                </a:schemeClr>
                <a:prstClr val="white"/>
              </a:duotone>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Freeform 13">
            <a:extLst>
              <a:ext uri="{FF2B5EF4-FFF2-40B4-BE49-F238E27FC236}">
                <a16:creationId xmlns:a16="http://schemas.microsoft.com/office/drawing/2014/main" id="{B7D896AE-4D57-8759-EBCC-4B4895E7604F}"/>
              </a:ext>
            </a:extLst>
          </p:cNvPr>
          <p:cNvSpPr/>
          <p:nvPr/>
        </p:nvSpPr>
        <p:spPr>
          <a:xfrm rot="7200000">
            <a:off x="6854489" y="2388852"/>
            <a:ext cx="822431" cy="759627"/>
          </a:xfrm>
          <a:custGeom>
            <a:avLst/>
            <a:gdLst/>
            <a:ahLst/>
            <a:cxnLst/>
            <a:rect l="l" t="t" r="r" b="b"/>
            <a:pathLst>
              <a:path w="822431" h="759627">
                <a:moveTo>
                  <a:pt x="0" y="0"/>
                </a:moveTo>
                <a:lnTo>
                  <a:pt x="822431" y="0"/>
                </a:lnTo>
                <a:lnTo>
                  <a:pt x="822431" y="759627"/>
                </a:lnTo>
                <a:lnTo>
                  <a:pt x="0" y="759627"/>
                </a:lnTo>
                <a:lnTo>
                  <a:pt x="0" y="0"/>
                </a:lnTo>
                <a:close/>
              </a:path>
            </a:pathLst>
          </a:custGeom>
          <a:blipFill>
            <a:blip r:embed="rId5">
              <a:alphaModFix amt="60000"/>
              <a:duotone>
                <a:schemeClr val="accent5">
                  <a:shade val="45000"/>
                  <a:satMod val="135000"/>
                </a:schemeClr>
                <a:prstClr val="white"/>
              </a:duotone>
              <a:extLst>
                <a:ext uri="{96DAC541-7B7A-43D3-8B79-37D633B846F1}">
                  <asvg:svgBlip xmlns:asvg="http://schemas.microsoft.com/office/drawing/2016/SVG/main" r:embed="rId6"/>
                </a:ext>
              </a:extLst>
            </a:blip>
            <a:stretch>
              <a:fillRect/>
            </a:stretch>
          </a:blipFill>
        </p:spPr>
        <p:txBody>
          <a:bodyPr/>
          <a:lstStyle/>
          <a:p>
            <a:endParaRPr lang="it-IT"/>
          </a:p>
        </p:txBody>
      </p:sp>
      <p:sp>
        <p:nvSpPr>
          <p:cNvPr id="6" name="Freeform 12">
            <a:extLst>
              <a:ext uri="{FF2B5EF4-FFF2-40B4-BE49-F238E27FC236}">
                <a16:creationId xmlns:a16="http://schemas.microsoft.com/office/drawing/2014/main" id="{D487DAFD-8A8E-FF7A-9AB1-589C9EA6E551}"/>
              </a:ext>
            </a:extLst>
          </p:cNvPr>
          <p:cNvSpPr/>
          <p:nvPr/>
        </p:nvSpPr>
        <p:spPr>
          <a:xfrm rot="7200000">
            <a:off x="12823658" y="2198351"/>
            <a:ext cx="822431" cy="759627"/>
          </a:xfrm>
          <a:custGeom>
            <a:avLst/>
            <a:gdLst/>
            <a:ahLst/>
            <a:cxnLst/>
            <a:rect l="l" t="t" r="r" b="b"/>
            <a:pathLst>
              <a:path w="822431" h="759627">
                <a:moveTo>
                  <a:pt x="0" y="0"/>
                </a:moveTo>
                <a:lnTo>
                  <a:pt x="822431" y="0"/>
                </a:lnTo>
                <a:lnTo>
                  <a:pt x="822431" y="759627"/>
                </a:lnTo>
                <a:lnTo>
                  <a:pt x="0" y="759627"/>
                </a:lnTo>
                <a:lnTo>
                  <a:pt x="0" y="0"/>
                </a:lnTo>
                <a:close/>
              </a:path>
            </a:pathLst>
          </a:custGeom>
          <a:blipFill>
            <a:blip r:embed="rId3">
              <a:alphaModFix amt="60000"/>
              <a:duotone>
                <a:schemeClr val="accent2">
                  <a:shade val="45000"/>
                  <a:satMod val="135000"/>
                </a:schemeClr>
                <a:prstClr val="white"/>
              </a:duotone>
              <a:extLst>
                <a:ext uri="{96DAC541-7B7A-43D3-8B79-37D633B846F1}">
                  <asvg:svgBlip xmlns:asvg="http://schemas.microsoft.com/office/drawing/2016/SVG/main" r:embed="rId4"/>
                </a:ext>
              </a:extLst>
            </a:blip>
            <a:stretch>
              <a:fillRect/>
            </a:stretch>
          </a:blipFill>
        </p:spPr>
        <p:txBody>
          <a:bodyPr/>
          <a:lstStyle/>
          <a:p>
            <a:endParaRPr lang="it-IT"/>
          </a:p>
        </p:txBody>
      </p:sp>
      <p:sp>
        <p:nvSpPr>
          <p:cNvPr id="7" name="Freeform 13">
            <a:extLst>
              <a:ext uri="{FF2B5EF4-FFF2-40B4-BE49-F238E27FC236}">
                <a16:creationId xmlns:a16="http://schemas.microsoft.com/office/drawing/2014/main" id="{8A16C8B6-EE6C-67CB-D5FF-5597B6B29ACB}"/>
              </a:ext>
            </a:extLst>
          </p:cNvPr>
          <p:cNvSpPr/>
          <p:nvPr/>
        </p:nvSpPr>
        <p:spPr>
          <a:xfrm rot="7200000">
            <a:off x="13014158" y="2388851"/>
            <a:ext cx="822431" cy="759627"/>
          </a:xfrm>
          <a:custGeom>
            <a:avLst/>
            <a:gdLst/>
            <a:ahLst/>
            <a:cxnLst/>
            <a:rect l="l" t="t" r="r" b="b"/>
            <a:pathLst>
              <a:path w="822431" h="759627">
                <a:moveTo>
                  <a:pt x="0" y="0"/>
                </a:moveTo>
                <a:lnTo>
                  <a:pt x="822431" y="0"/>
                </a:lnTo>
                <a:lnTo>
                  <a:pt x="822431" y="759627"/>
                </a:lnTo>
                <a:lnTo>
                  <a:pt x="0" y="759627"/>
                </a:lnTo>
                <a:lnTo>
                  <a:pt x="0" y="0"/>
                </a:lnTo>
                <a:close/>
              </a:path>
            </a:pathLst>
          </a:custGeom>
          <a:blipFill>
            <a:blip r:embed="rId5">
              <a:alphaModFix amt="60000"/>
              <a:duotone>
                <a:schemeClr val="accent2">
                  <a:shade val="45000"/>
                  <a:satMod val="135000"/>
                </a:schemeClr>
                <a:prstClr val="white"/>
              </a:duotone>
              <a:extLst>
                <a:ext uri="{96DAC541-7B7A-43D3-8B79-37D633B846F1}">
                  <asvg:svgBlip xmlns:asvg="http://schemas.microsoft.com/office/drawing/2016/SVG/main" r:embed="rId6"/>
                </a:ext>
              </a:extLst>
            </a:blip>
            <a:stretch>
              <a:fillRect/>
            </a:stretch>
          </a:blipFill>
        </p:spPr>
        <p:txBody>
          <a:bodyPr/>
          <a:lstStyle/>
          <a:p>
            <a:endParaRPr lang="it-IT"/>
          </a:p>
        </p:txBody>
      </p:sp>
      <p:sp>
        <p:nvSpPr>
          <p:cNvPr id="10" name="CasellaDiTesto 9">
            <a:extLst>
              <a:ext uri="{FF2B5EF4-FFF2-40B4-BE49-F238E27FC236}">
                <a16:creationId xmlns:a16="http://schemas.microsoft.com/office/drawing/2014/main" id="{4EE3E949-02FB-7E0A-81B2-0A6077C34981}"/>
              </a:ext>
            </a:extLst>
          </p:cNvPr>
          <p:cNvSpPr txBox="1"/>
          <p:nvPr/>
        </p:nvSpPr>
        <p:spPr>
          <a:xfrm>
            <a:off x="9426010" y="286841"/>
            <a:ext cx="8557190" cy="923330"/>
          </a:xfrm>
          <a:prstGeom prst="rect">
            <a:avLst/>
          </a:prstGeom>
          <a:noFill/>
        </p:spPr>
        <p:txBody>
          <a:bodyPr wrap="square">
            <a:spAutoFit/>
          </a:bodyPr>
          <a:lstStyle/>
          <a:p>
            <a:r>
              <a:rPr lang="en-US" b="0" i="0" dirty="0" err="1">
                <a:solidFill>
                  <a:schemeClr val="bg1"/>
                </a:solidFill>
                <a:effectLst/>
                <a:latin typeface="Futura Bk BT" panose="020B0502020204020303" pitchFamily="34" charset="0"/>
              </a:rPr>
              <a:t>Caldoni</a:t>
            </a:r>
            <a:r>
              <a:rPr lang="en-US" b="0" i="0" dirty="0">
                <a:solidFill>
                  <a:schemeClr val="bg1"/>
                </a:solidFill>
                <a:effectLst/>
                <a:latin typeface="Futura Bk BT" panose="020B0502020204020303" pitchFamily="34" charset="0"/>
              </a:rPr>
              <a:t>, G., </a:t>
            </a:r>
            <a:r>
              <a:rPr lang="en-US" b="0" i="0" dirty="0" err="1">
                <a:solidFill>
                  <a:schemeClr val="bg1"/>
                </a:solidFill>
                <a:effectLst/>
                <a:latin typeface="Futura Bk BT" panose="020B0502020204020303" pitchFamily="34" charset="0"/>
              </a:rPr>
              <a:t>Coppini</a:t>
            </a:r>
            <a:r>
              <a:rPr lang="en-US" b="0" i="0" dirty="0">
                <a:solidFill>
                  <a:schemeClr val="bg1"/>
                </a:solidFill>
                <a:effectLst/>
                <a:latin typeface="Futura Bk BT" panose="020B0502020204020303" pitchFamily="34" charset="0"/>
              </a:rPr>
              <a:t>, S., </a:t>
            </a:r>
            <a:r>
              <a:rPr lang="en-US" b="0" i="0" dirty="0" err="1">
                <a:solidFill>
                  <a:schemeClr val="bg1"/>
                </a:solidFill>
                <a:effectLst/>
                <a:latin typeface="Futura Bk BT" panose="020B0502020204020303" pitchFamily="34" charset="0"/>
              </a:rPr>
              <a:t>Gualandi</a:t>
            </a:r>
            <a:r>
              <a:rPr lang="en-US" b="0" i="0" dirty="0">
                <a:solidFill>
                  <a:schemeClr val="bg1"/>
                </a:solidFill>
                <a:effectLst/>
                <a:latin typeface="Futura Bk BT" panose="020B0502020204020303" pitchFamily="34" charset="0"/>
              </a:rPr>
              <a:t>, B., Marino, </a:t>
            </a:r>
            <a:r>
              <a:rPr lang="en-US" b="0" i="0" dirty="0" err="1">
                <a:solidFill>
                  <a:schemeClr val="bg1"/>
                </a:solidFill>
                <a:effectLst/>
                <a:latin typeface="Futura Bk BT" panose="020B0502020204020303" pitchFamily="34" charset="0"/>
              </a:rPr>
              <a:t>M.Research</a:t>
            </a:r>
            <a:r>
              <a:rPr lang="en-US" b="0" i="0" dirty="0">
                <a:solidFill>
                  <a:schemeClr val="bg1"/>
                </a:solidFill>
                <a:effectLst/>
                <a:latin typeface="Futura Bk BT" panose="020B0502020204020303" pitchFamily="34" charset="0"/>
              </a:rPr>
              <a:t> Data Management e </a:t>
            </a:r>
            <a:r>
              <a:rPr lang="en-US" b="0" i="0" dirty="0" err="1">
                <a:solidFill>
                  <a:schemeClr val="bg1"/>
                </a:solidFill>
                <a:effectLst/>
                <a:latin typeface="Futura Bk BT" panose="020B0502020204020303" pitchFamily="34" charset="0"/>
              </a:rPr>
              <a:t>principi</a:t>
            </a:r>
            <a:r>
              <a:rPr lang="en-US" b="0" i="0" dirty="0">
                <a:solidFill>
                  <a:schemeClr val="bg1"/>
                </a:solidFill>
                <a:effectLst/>
                <a:latin typeface="Futura Bk BT" panose="020B0502020204020303" pitchFamily="34" charset="0"/>
              </a:rPr>
              <a:t> di Open Science </a:t>
            </a:r>
            <a:r>
              <a:rPr lang="en-US" b="0" i="0" dirty="0" err="1">
                <a:solidFill>
                  <a:schemeClr val="bg1"/>
                </a:solidFill>
                <a:effectLst/>
                <a:latin typeface="Futura Bk BT" panose="020B0502020204020303" pitchFamily="34" charset="0"/>
              </a:rPr>
              <a:t>Formazione</a:t>
            </a:r>
            <a:r>
              <a:rPr lang="en-US" b="0" i="0" dirty="0">
                <a:solidFill>
                  <a:schemeClr val="bg1"/>
                </a:solidFill>
                <a:effectLst/>
                <a:latin typeface="Futura Bk BT" panose="020B0502020204020303" pitchFamily="34" charset="0"/>
              </a:rPr>
              <a:t> PhD_v1_16112023.Nov. 2023.</a:t>
            </a:r>
          </a:p>
          <a:p>
            <a:r>
              <a:rPr lang="en-US" b="0" i="0" dirty="0">
                <a:solidFill>
                  <a:schemeClr val="bg1"/>
                </a:solidFill>
                <a:effectLst/>
                <a:latin typeface="Futura Bk BT" panose="020B0502020204020303" pitchFamily="34" charset="0"/>
              </a:rPr>
              <a:t>DOI: </a:t>
            </a:r>
            <a:r>
              <a:rPr lang="en-US" b="0" i="0" dirty="0">
                <a:solidFill>
                  <a:srgbClr val="00B0F0"/>
                </a:solidFill>
                <a:effectLst/>
                <a:latin typeface="Futura Bk BT" panose="020B0502020204020303" pitchFamily="34" charset="0"/>
              </a:rPr>
              <a:t>available soon</a:t>
            </a:r>
            <a:endParaRPr lang="it-IT" dirty="0">
              <a:solidFill>
                <a:srgbClr val="00B0F0"/>
              </a:solidFill>
              <a:latin typeface="Futura Bk BT" panose="020B0502020204020303" pitchFamily="34" charset="0"/>
            </a:endParaRPr>
          </a:p>
        </p:txBody>
      </p:sp>
    </p:spTree>
    <p:extLst>
      <p:ext uri="{BB962C8B-B14F-4D97-AF65-F5344CB8AC3E}">
        <p14:creationId xmlns:p14="http://schemas.microsoft.com/office/powerpoint/2010/main" val="38232518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Workshop Objectives</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720000"/>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6" name="CasellaDiTesto 5">
            <a:extLst>
              <a:ext uri="{FF2B5EF4-FFF2-40B4-BE49-F238E27FC236}">
                <a16:creationId xmlns:a16="http://schemas.microsoft.com/office/drawing/2014/main" id="{1073202B-DD86-CF9B-1BDC-5403BD41134E}"/>
              </a:ext>
            </a:extLst>
          </p:cNvPr>
          <p:cNvSpPr txBox="1"/>
          <p:nvPr/>
        </p:nvSpPr>
        <p:spPr>
          <a:xfrm>
            <a:off x="1206169" y="2095500"/>
            <a:ext cx="6731663" cy="5016758"/>
          </a:xfrm>
          <a:prstGeom prst="rect">
            <a:avLst/>
          </a:prstGeom>
          <a:noFill/>
        </p:spPr>
        <p:txBody>
          <a:bodyPr wrap="square">
            <a:spAutoFit/>
          </a:bodyPr>
          <a:lstStyle/>
          <a:p>
            <a:r>
              <a:rPr lang="it-IT" sz="2000" b="1" dirty="0" err="1">
                <a:latin typeface="Futura Bk BT" panose="020B0502020204020303" pitchFamily="34" charset="0"/>
                <a:cs typeface="Calibri"/>
              </a:rPr>
              <a:t>What</a:t>
            </a:r>
            <a:r>
              <a:rPr lang="it-IT" sz="2000" b="1" dirty="0">
                <a:latin typeface="Futura Bk BT" panose="020B0502020204020303" pitchFamily="34" charset="0"/>
                <a:cs typeface="Calibri"/>
              </a:rPr>
              <a:t> </a:t>
            </a:r>
            <a:r>
              <a:rPr lang="it-IT" sz="2000" b="1" dirty="0" err="1">
                <a:latin typeface="Futura Bk BT" panose="020B0502020204020303" pitchFamily="34" charset="0"/>
                <a:cs typeface="Calibri"/>
              </a:rPr>
              <a:t>will</a:t>
            </a:r>
            <a:r>
              <a:rPr lang="it-IT" sz="2000" b="1" dirty="0">
                <a:latin typeface="Futura Bk BT" panose="020B0502020204020303" pitchFamily="34" charset="0"/>
                <a:cs typeface="Calibri"/>
              </a:rPr>
              <a:t> </a:t>
            </a:r>
            <a:r>
              <a:rPr lang="it-IT" sz="2000" b="1" dirty="0" err="1">
                <a:latin typeface="Futura Bk BT" panose="020B0502020204020303" pitchFamily="34" charset="0"/>
                <a:cs typeface="Calibri"/>
              </a:rPr>
              <a:t>we</a:t>
            </a:r>
            <a:r>
              <a:rPr lang="it-IT" sz="2000" b="1" dirty="0">
                <a:latin typeface="Futura Bk BT" panose="020B0502020204020303" pitchFamily="34" charset="0"/>
                <a:cs typeface="Calibri"/>
              </a:rPr>
              <a:t> do?</a:t>
            </a:r>
          </a:p>
          <a:p>
            <a:endParaRPr lang="it-IT" sz="2000" dirty="0">
              <a:latin typeface="Futura Bk BT" panose="020B0502020204020303" pitchFamily="34" charset="0"/>
              <a:cs typeface="Calibri"/>
            </a:endParaRPr>
          </a:p>
          <a:p>
            <a:pPr marL="457200" indent="-457200">
              <a:buFont typeface="+mj-lt"/>
              <a:buAutoNum type="arabicPeriod"/>
            </a:pPr>
            <a:r>
              <a:rPr lang="en-US" sz="2000" dirty="0">
                <a:latin typeface="Futura Bk BT" panose="020B0502020204020303" pitchFamily="34" charset="0"/>
                <a:cs typeface="Calibri"/>
              </a:rPr>
              <a:t>We will download existing data (watch out for the license</a:t>
            </a:r>
            <a:r>
              <a:rPr lang="it-IT" sz="2000" dirty="0">
                <a:latin typeface="Futura Bk BT" panose="020B0502020204020303" pitchFamily="34" charset="0"/>
                <a:cs typeface="Calibri"/>
              </a:rPr>
              <a:t>!)</a:t>
            </a:r>
          </a:p>
          <a:p>
            <a:pPr marL="457200" indent="-457200">
              <a:buFont typeface="+mj-lt"/>
              <a:buAutoNum type="arabicPeriod"/>
            </a:pPr>
            <a:r>
              <a:rPr lang="en-US" sz="2000" dirty="0">
                <a:latin typeface="Futura Bk BT" panose="020B0502020204020303" pitchFamily="34" charset="0"/>
                <a:cs typeface="Calibri"/>
              </a:rPr>
              <a:t>We will analyze a group case study with R-Studio or Excel
We will deposit the datasets produced on </a:t>
            </a:r>
            <a:r>
              <a:rPr lang="en-US" sz="2000" dirty="0" err="1">
                <a:latin typeface="Futura Bk BT" panose="020B0502020204020303" pitchFamily="34" charset="0"/>
                <a:cs typeface="Calibri"/>
              </a:rPr>
              <a:t>Zenodo</a:t>
            </a:r>
            <a:r>
              <a:rPr lang="en-US" sz="2000" dirty="0">
                <a:latin typeface="Futura Bk BT" panose="020B0502020204020303" pitchFamily="34" charset="0"/>
                <a:cs typeface="Calibri"/>
              </a:rPr>
              <a:t> (well-commented R scripts, csv, excel, any maps or images, etc.)
At the same time, we will draw up a Data Management Plan with Overleaf (don't worry, we have a template to integrate)
We will file the Data Management Plans on </a:t>
            </a:r>
            <a:r>
              <a:rPr lang="en-US" sz="2000" dirty="0" err="1">
                <a:latin typeface="Futura Bk BT" panose="020B0502020204020303" pitchFamily="34" charset="0"/>
                <a:cs typeface="Calibri"/>
              </a:rPr>
              <a:t>Zenodo</a:t>
            </a:r>
            <a:r>
              <a:rPr lang="en-US" sz="2000" dirty="0">
                <a:latin typeface="Futura Bk BT" panose="020B0502020204020303" pitchFamily="34" charset="0"/>
                <a:cs typeface="Calibri"/>
              </a:rPr>
              <a:t> by inserting the DOI reference of the produced dataset
If we have time left, make a presentation of 3 slides maximum to deposit this one as well</a:t>
            </a:r>
            <a:endParaRPr lang="it-IT" sz="2000" dirty="0">
              <a:latin typeface="Futura Bk BT" panose="020B0502020204020303" pitchFamily="34" charset="0"/>
              <a:cs typeface="Calibri"/>
            </a:endParaRPr>
          </a:p>
        </p:txBody>
      </p:sp>
      <p:pic>
        <p:nvPicPr>
          <p:cNvPr id="3" name="Immagine 2">
            <a:extLst>
              <a:ext uri="{FF2B5EF4-FFF2-40B4-BE49-F238E27FC236}">
                <a16:creationId xmlns:a16="http://schemas.microsoft.com/office/drawing/2014/main" id="{9E1DE111-8A78-182F-7798-A6D4EC257120}"/>
              </a:ext>
            </a:extLst>
          </p:cNvPr>
          <p:cNvPicPr>
            <a:picLocks noChangeAspect="1"/>
          </p:cNvPicPr>
          <p:nvPr/>
        </p:nvPicPr>
        <p:blipFill>
          <a:blip r:embed="rId3"/>
          <a:stretch>
            <a:fillRect/>
          </a:stretch>
        </p:blipFill>
        <p:spPr>
          <a:xfrm>
            <a:off x="10820400" y="1790700"/>
            <a:ext cx="5486400" cy="7267405"/>
          </a:xfrm>
          <a:prstGeom prst="rect">
            <a:avLst/>
          </a:prstGeom>
          <a:ln>
            <a:solidFill>
              <a:srgbClr val="4A7260"/>
            </a:solidFill>
          </a:ln>
        </p:spPr>
      </p:pic>
      <p:sp>
        <p:nvSpPr>
          <p:cNvPr id="4" name="CasellaDiTesto 3">
            <a:extLst>
              <a:ext uri="{FF2B5EF4-FFF2-40B4-BE49-F238E27FC236}">
                <a16:creationId xmlns:a16="http://schemas.microsoft.com/office/drawing/2014/main" id="{33F82A03-5F2E-4498-1B61-187014E2D3A7}"/>
              </a:ext>
            </a:extLst>
          </p:cNvPr>
          <p:cNvSpPr txBox="1"/>
          <p:nvPr/>
        </p:nvSpPr>
        <p:spPr>
          <a:xfrm>
            <a:off x="10820400" y="9201414"/>
            <a:ext cx="6055240" cy="369332"/>
          </a:xfrm>
          <a:prstGeom prst="rect">
            <a:avLst/>
          </a:prstGeom>
          <a:noFill/>
        </p:spPr>
        <p:txBody>
          <a:bodyPr wrap="square">
            <a:spAutoFit/>
          </a:bodyPr>
          <a:lstStyle/>
          <a:p>
            <a:r>
              <a:rPr lang="it-IT" b="0" i="0" dirty="0">
                <a:solidFill>
                  <a:srgbClr val="000000"/>
                </a:solidFill>
                <a:effectLst/>
                <a:latin typeface="Futura Bk BT" panose="020B0502020204020303"/>
              </a:rPr>
              <a:t>Template con esempio per Workshop </a:t>
            </a:r>
            <a:r>
              <a:rPr lang="it-IT" b="0" i="0" dirty="0" err="1">
                <a:solidFill>
                  <a:srgbClr val="000000"/>
                </a:solidFill>
                <a:effectLst/>
                <a:latin typeface="Futura Bk BT" panose="020B0502020204020303"/>
              </a:rPr>
              <a:t>Biodemography</a:t>
            </a:r>
            <a:endParaRPr lang="it-IT" dirty="0">
              <a:latin typeface="Futura Bk BT" panose="020B0502020204020303"/>
            </a:endParaRPr>
          </a:p>
        </p:txBody>
      </p:sp>
    </p:spTree>
    <p:extLst>
      <p:ext uri="{BB962C8B-B14F-4D97-AF65-F5344CB8AC3E}">
        <p14:creationId xmlns:p14="http://schemas.microsoft.com/office/powerpoint/2010/main" val="22747154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Example – Source</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720000"/>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6" name="CasellaDiTesto 5">
            <a:extLst>
              <a:ext uri="{FF2B5EF4-FFF2-40B4-BE49-F238E27FC236}">
                <a16:creationId xmlns:a16="http://schemas.microsoft.com/office/drawing/2014/main" id="{1073202B-DD86-CF9B-1BDC-5403BD41134E}"/>
              </a:ext>
            </a:extLst>
          </p:cNvPr>
          <p:cNvSpPr txBox="1"/>
          <p:nvPr/>
        </p:nvSpPr>
        <p:spPr>
          <a:xfrm>
            <a:off x="1206169" y="2095500"/>
            <a:ext cx="6731663" cy="4401205"/>
          </a:xfrm>
          <a:prstGeom prst="rect">
            <a:avLst/>
          </a:prstGeom>
          <a:noFill/>
        </p:spPr>
        <p:txBody>
          <a:bodyPr wrap="square">
            <a:spAutoFit/>
          </a:bodyPr>
          <a:lstStyle/>
          <a:p>
            <a:r>
              <a:rPr lang="en-US" sz="2000" b="1" dirty="0">
                <a:latin typeface="Futura Bk BT" panose="020B0502020204020303" pitchFamily="34" charset="0"/>
                <a:cs typeface="Calibri"/>
              </a:rPr>
              <a:t>Study of sex ratio in the Italian regions</a:t>
            </a:r>
          </a:p>
          <a:p>
            <a:endParaRPr lang="it-IT" sz="2000" b="1" dirty="0">
              <a:latin typeface="Futura Bk BT" panose="020B0502020204020303" pitchFamily="34" charset="0"/>
              <a:cs typeface="Calibri"/>
            </a:endParaRPr>
          </a:p>
          <a:p>
            <a:pPr marL="457200" indent="-457200">
              <a:buFont typeface="+mj-lt"/>
              <a:buAutoNum type="arabicPeriod"/>
            </a:pPr>
            <a:r>
              <a:rPr lang="it-IT" sz="2000" b="1" dirty="0">
                <a:latin typeface="Futura Bk BT" panose="020B0502020204020303" pitchFamily="34" charset="0"/>
                <a:cs typeface="Calibri"/>
              </a:rPr>
              <a:t>Source: </a:t>
            </a:r>
            <a:r>
              <a:rPr lang="it-IT" sz="2000" dirty="0" err="1">
                <a:latin typeface="Futura Bk BT" panose="020B0502020204020303" pitchFamily="34" charset="0"/>
                <a:cs typeface="Calibri"/>
              </a:rPr>
              <a:t>Demo.Istat</a:t>
            </a:r>
            <a:br>
              <a:rPr lang="it-IT" sz="2000" dirty="0">
                <a:latin typeface="Futura Bk BT" panose="020B0502020204020303" pitchFamily="34" charset="0"/>
                <a:cs typeface="Calibri"/>
              </a:rPr>
            </a:br>
            <a:r>
              <a:rPr lang="it-IT" sz="2000" dirty="0">
                <a:latin typeface="Futura Bk BT" panose="020B0502020204020303" pitchFamily="34" charset="0"/>
                <a:cs typeface="Calibri"/>
                <a:hlinkClick r:id="rId3"/>
              </a:rPr>
              <a:t>https://demo.istat.it/</a:t>
            </a:r>
            <a:br>
              <a:rPr lang="it-IT" sz="2000" dirty="0">
                <a:latin typeface="Futura Bk BT" panose="020B0502020204020303" pitchFamily="34" charset="0"/>
                <a:cs typeface="Calibri"/>
              </a:rPr>
            </a:br>
            <a:endParaRPr lang="it-IT" sz="2000" dirty="0">
              <a:latin typeface="Futura Bk BT" panose="020B0502020204020303" pitchFamily="34" charset="0"/>
              <a:cs typeface="Calibri"/>
            </a:endParaRPr>
          </a:p>
          <a:p>
            <a:pPr marL="457200" indent="-457200">
              <a:buFont typeface="+mj-lt"/>
              <a:buAutoNum type="arabicPeriod"/>
            </a:pPr>
            <a:r>
              <a:rPr lang="it-IT" sz="2000" b="1" dirty="0">
                <a:latin typeface="Futura Bk BT" panose="020B0502020204020303" pitchFamily="34" charset="0"/>
                <a:cs typeface="Calibri"/>
              </a:rPr>
              <a:t>Data </a:t>
            </a:r>
            <a:r>
              <a:rPr lang="it-IT" sz="2000" b="1" dirty="0" err="1">
                <a:latin typeface="Futura Bk BT" panose="020B0502020204020303" pitchFamily="34" charset="0"/>
                <a:cs typeface="Calibri"/>
              </a:rPr>
              <a:t>Used</a:t>
            </a:r>
            <a:r>
              <a:rPr lang="it-IT" sz="2000" b="1" dirty="0">
                <a:latin typeface="Futura Bk BT" panose="020B0502020204020303" pitchFamily="34" charset="0"/>
                <a:cs typeface="Calibri"/>
              </a:rPr>
              <a:t>:</a:t>
            </a:r>
            <a:br>
              <a:rPr lang="it-IT" sz="2000" b="1" dirty="0">
                <a:latin typeface="Futura Bk BT" panose="020B0502020204020303" pitchFamily="34" charset="0"/>
                <a:cs typeface="Calibri"/>
              </a:rPr>
            </a:br>
            <a:r>
              <a:rPr lang="en-US" sz="2000" dirty="0">
                <a:latin typeface="Futura Bk BT" panose="020B0502020204020303" pitchFamily="34" charset="0"/>
                <a:cs typeface="Calibri"/>
              </a:rPr>
              <a:t>Resident population by sex, age and marital status as of 1 January 2023</a:t>
            </a:r>
            <a:br>
              <a:rPr lang="it-IT" sz="2000" dirty="0">
                <a:latin typeface="Futura Bk BT" panose="020B0502020204020303" pitchFamily="34" charset="0"/>
                <a:cs typeface="Calibri"/>
              </a:rPr>
            </a:br>
            <a:r>
              <a:rPr lang="it-IT" sz="2000" dirty="0">
                <a:latin typeface="Futura Bk BT" panose="020B0502020204020303" pitchFamily="34" charset="0"/>
                <a:cs typeface="Calibri"/>
                <a:hlinkClick r:id="rId4"/>
              </a:rPr>
              <a:t>https://demo.istat.it/app/?i=POS&amp;l=it</a:t>
            </a:r>
            <a:endParaRPr lang="it-IT" sz="2000" dirty="0">
              <a:latin typeface="Futura Bk BT" panose="020B0502020204020303" pitchFamily="34" charset="0"/>
              <a:cs typeface="Calibri"/>
            </a:endParaRPr>
          </a:p>
          <a:p>
            <a:pPr marL="457200" indent="-457200">
              <a:buFont typeface="+mj-lt"/>
              <a:buAutoNum type="arabicPeriod"/>
            </a:pPr>
            <a:endParaRPr lang="it-IT" sz="2000" b="1" dirty="0">
              <a:latin typeface="Futura Bk BT" panose="020B0502020204020303" pitchFamily="34" charset="0"/>
              <a:cs typeface="Calibri"/>
            </a:endParaRPr>
          </a:p>
          <a:p>
            <a:pPr marL="457200" indent="-457200">
              <a:buFont typeface="+mj-lt"/>
              <a:buAutoNum type="arabicPeriod"/>
            </a:pPr>
            <a:r>
              <a:rPr lang="it-IT" sz="2000" b="1" dirty="0">
                <a:latin typeface="Futura Bk BT" panose="020B0502020204020303" pitchFamily="34" charset="0"/>
                <a:cs typeface="Calibri"/>
              </a:rPr>
              <a:t>License for </a:t>
            </a:r>
            <a:r>
              <a:rPr lang="it-IT" sz="2000" b="1" dirty="0" err="1">
                <a:latin typeface="Futura Bk BT" panose="020B0502020204020303" pitchFamily="34" charset="0"/>
                <a:cs typeface="Calibri"/>
              </a:rPr>
              <a:t>reuse</a:t>
            </a:r>
            <a:r>
              <a:rPr lang="it-IT" sz="2000" b="1" dirty="0">
                <a:latin typeface="Futura Bk BT" panose="020B0502020204020303" pitchFamily="34" charset="0"/>
                <a:cs typeface="Calibri"/>
              </a:rPr>
              <a:t>: </a:t>
            </a:r>
            <a:r>
              <a:rPr lang="it-IT" sz="2000" dirty="0">
                <a:latin typeface="Futura Bk BT" panose="020B0502020204020303" pitchFamily="34" charset="0"/>
                <a:cs typeface="Calibri"/>
              </a:rPr>
              <a:t>CC BY</a:t>
            </a:r>
            <a:br>
              <a:rPr lang="it-IT" sz="2000" dirty="0">
                <a:latin typeface="Futura Bk BT" panose="020B0502020204020303" pitchFamily="34" charset="0"/>
                <a:cs typeface="Calibri"/>
              </a:rPr>
            </a:br>
            <a:r>
              <a:rPr lang="it-IT" sz="2000" dirty="0">
                <a:latin typeface="Futura Bk BT" panose="020B0502020204020303" pitchFamily="34" charset="0"/>
                <a:cs typeface="Calibri"/>
                <a:hlinkClick r:id="rId5"/>
              </a:rPr>
              <a:t>https://www.istat.it/it/note-legali</a:t>
            </a:r>
            <a:endParaRPr lang="it-IT" sz="2000" dirty="0">
              <a:latin typeface="Futura Bk BT" panose="020B0502020204020303" pitchFamily="34" charset="0"/>
              <a:cs typeface="Calibri"/>
            </a:endParaRPr>
          </a:p>
          <a:p>
            <a:pPr marL="457200" indent="-457200">
              <a:buFont typeface="+mj-lt"/>
              <a:buAutoNum type="arabicPeriod"/>
            </a:pPr>
            <a:endParaRPr lang="it-IT" sz="2000" dirty="0">
              <a:latin typeface="Futura Bk BT" panose="020B0502020204020303" pitchFamily="34" charset="0"/>
              <a:cs typeface="Calibri"/>
            </a:endParaRPr>
          </a:p>
          <a:p>
            <a:pPr marL="457200" indent="-457200">
              <a:buFont typeface="+mj-lt"/>
              <a:buAutoNum type="arabicPeriod"/>
            </a:pPr>
            <a:endParaRPr lang="it-IT" sz="2000" dirty="0">
              <a:latin typeface="Futura Bk BT" panose="020B0502020204020303" pitchFamily="34" charset="0"/>
              <a:cs typeface="Calibri"/>
            </a:endParaRPr>
          </a:p>
        </p:txBody>
      </p:sp>
      <p:pic>
        <p:nvPicPr>
          <p:cNvPr id="5" name="Immagine 4">
            <a:extLst>
              <a:ext uri="{FF2B5EF4-FFF2-40B4-BE49-F238E27FC236}">
                <a16:creationId xmlns:a16="http://schemas.microsoft.com/office/drawing/2014/main" id="{B834324C-CAFF-60BB-0D2F-71A554E95FA7}"/>
              </a:ext>
            </a:extLst>
          </p:cNvPr>
          <p:cNvPicPr>
            <a:picLocks noChangeAspect="1"/>
          </p:cNvPicPr>
          <p:nvPr/>
        </p:nvPicPr>
        <p:blipFill>
          <a:blip r:embed="rId6"/>
          <a:stretch>
            <a:fillRect/>
          </a:stretch>
        </p:blipFill>
        <p:spPr>
          <a:xfrm>
            <a:off x="8077200" y="2095500"/>
            <a:ext cx="9753600" cy="2476068"/>
          </a:xfrm>
          <a:prstGeom prst="rect">
            <a:avLst/>
          </a:prstGeom>
        </p:spPr>
      </p:pic>
      <p:pic>
        <p:nvPicPr>
          <p:cNvPr id="10" name="Immagine 9">
            <a:extLst>
              <a:ext uri="{FF2B5EF4-FFF2-40B4-BE49-F238E27FC236}">
                <a16:creationId xmlns:a16="http://schemas.microsoft.com/office/drawing/2014/main" id="{765A290D-389E-8B98-6A3A-762B8B12D946}"/>
              </a:ext>
            </a:extLst>
          </p:cNvPr>
          <p:cNvPicPr>
            <a:picLocks noChangeAspect="1"/>
          </p:cNvPicPr>
          <p:nvPr/>
        </p:nvPicPr>
        <p:blipFill>
          <a:blip r:embed="rId7"/>
          <a:stretch>
            <a:fillRect/>
          </a:stretch>
        </p:blipFill>
        <p:spPr>
          <a:xfrm>
            <a:off x="8077200" y="4828555"/>
            <a:ext cx="9601200" cy="886878"/>
          </a:xfrm>
          <a:prstGeom prst="rect">
            <a:avLst/>
          </a:prstGeom>
        </p:spPr>
      </p:pic>
      <p:pic>
        <p:nvPicPr>
          <p:cNvPr id="13" name="Immagine 12">
            <a:extLst>
              <a:ext uri="{FF2B5EF4-FFF2-40B4-BE49-F238E27FC236}">
                <a16:creationId xmlns:a16="http://schemas.microsoft.com/office/drawing/2014/main" id="{53EEC1EC-A526-FCC1-458E-B7833522A195}"/>
              </a:ext>
            </a:extLst>
          </p:cNvPr>
          <p:cNvPicPr>
            <a:picLocks noChangeAspect="1"/>
          </p:cNvPicPr>
          <p:nvPr/>
        </p:nvPicPr>
        <p:blipFill>
          <a:blip r:embed="rId8"/>
          <a:stretch>
            <a:fillRect/>
          </a:stretch>
        </p:blipFill>
        <p:spPr>
          <a:xfrm>
            <a:off x="10515600" y="5932337"/>
            <a:ext cx="4540624" cy="3506544"/>
          </a:xfrm>
          <a:prstGeom prst="rect">
            <a:avLst/>
          </a:prstGeom>
        </p:spPr>
      </p:pic>
      <p:pic>
        <p:nvPicPr>
          <p:cNvPr id="15" name="Immagine 14">
            <a:extLst>
              <a:ext uri="{FF2B5EF4-FFF2-40B4-BE49-F238E27FC236}">
                <a16:creationId xmlns:a16="http://schemas.microsoft.com/office/drawing/2014/main" id="{58AE647B-8C7C-F6D7-21DC-EF97A827ACB2}"/>
              </a:ext>
            </a:extLst>
          </p:cNvPr>
          <p:cNvPicPr>
            <a:picLocks noChangeAspect="1"/>
          </p:cNvPicPr>
          <p:nvPr/>
        </p:nvPicPr>
        <p:blipFill>
          <a:blip r:embed="rId9"/>
          <a:stretch>
            <a:fillRect/>
          </a:stretch>
        </p:blipFill>
        <p:spPr>
          <a:xfrm>
            <a:off x="1600200" y="6254041"/>
            <a:ext cx="4540625" cy="3003021"/>
          </a:xfrm>
          <a:prstGeom prst="rect">
            <a:avLst/>
          </a:prstGeom>
        </p:spPr>
      </p:pic>
    </p:spTree>
    <p:extLst>
      <p:ext uri="{BB962C8B-B14F-4D97-AF65-F5344CB8AC3E}">
        <p14:creationId xmlns:p14="http://schemas.microsoft.com/office/powerpoint/2010/main" val="29258569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Example – Analysis</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720000"/>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6" name="CasellaDiTesto 5">
            <a:extLst>
              <a:ext uri="{FF2B5EF4-FFF2-40B4-BE49-F238E27FC236}">
                <a16:creationId xmlns:a16="http://schemas.microsoft.com/office/drawing/2014/main" id="{1073202B-DD86-CF9B-1BDC-5403BD41134E}"/>
              </a:ext>
            </a:extLst>
          </p:cNvPr>
          <p:cNvSpPr txBox="1"/>
          <p:nvPr/>
        </p:nvSpPr>
        <p:spPr>
          <a:xfrm>
            <a:off x="1206169" y="2095500"/>
            <a:ext cx="6731663" cy="1323439"/>
          </a:xfrm>
          <a:prstGeom prst="rect">
            <a:avLst/>
          </a:prstGeom>
          <a:noFill/>
        </p:spPr>
        <p:txBody>
          <a:bodyPr wrap="square">
            <a:spAutoFit/>
          </a:bodyPr>
          <a:lstStyle/>
          <a:p>
            <a:r>
              <a:rPr lang="en-US" sz="2000" b="1" dirty="0">
                <a:latin typeface="Futura Bk BT" panose="020B0502020204020303" pitchFamily="34" charset="0"/>
                <a:cs typeface="Calibri"/>
              </a:rPr>
              <a:t>I download the data I'm interested in (in this case I'll export to Csv</a:t>
            </a:r>
            <a:r>
              <a:rPr lang="it-IT" sz="2000" b="1" dirty="0">
                <a:latin typeface="Futura Bk BT" panose="020B0502020204020303" pitchFamily="34" charset="0"/>
                <a:cs typeface="Calibri"/>
              </a:rPr>
              <a:t>):</a:t>
            </a:r>
            <a:endParaRPr lang="it-IT" sz="2000" dirty="0">
              <a:latin typeface="Futura Bk BT" panose="020B0502020204020303" pitchFamily="34" charset="0"/>
              <a:cs typeface="Calibri"/>
            </a:endParaRPr>
          </a:p>
          <a:p>
            <a:pPr marL="457200" indent="-457200">
              <a:buFont typeface="+mj-lt"/>
              <a:buAutoNum type="arabicPeriod"/>
            </a:pPr>
            <a:endParaRPr lang="it-IT" sz="2000" dirty="0">
              <a:latin typeface="Futura Bk BT" panose="020B0502020204020303" pitchFamily="34" charset="0"/>
              <a:cs typeface="Calibri"/>
            </a:endParaRPr>
          </a:p>
          <a:p>
            <a:pPr marL="457200" indent="-457200">
              <a:buFont typeface="+mj-lt"/>
              <a:buAutoNum type="arabicPeriod"/>
            </a:pPr>
            <a:endParaRPr lang="it-IT" sz="2000" dirty="0">
              <a:latin typeface="Futura Bk BT" panose="020B0502020204020303" pitchFamily="34" charset="0"/>
              <a:cs typeface="Calibri"/>
            </a:endParaRPr>
          </a:p>
        </p:txBody>
      </p:sp>
      <p:pic>
        <p:nvPicPr>
          <p:cNvPr id="3" name="Immagine 2">
            <a:extLst>
              <a:ext uri="{FF2B5EF4-FFF2-40B4-BE49-F238E27FC236}">
                <a16:creationId xmlns:a16="http://schemas.microsoft.com/office/drawing/2014/main" id="{83F946F8-7224-019B-7BB7-6C520B47821B}"/>
              </a:ext>
            </a:extLst>
          </p:cNvPr>
          <p:cNvPicPr>
            <a:picLocks noChangeAspect="1"/>
          </p:cNvPicPr>
          <p:nvPr/>
        </p:nvPicPr>
        <p:blipFill>
          <a:blip r:embed="rId3"/>
          <a:stretch>
            <a:fillRect/>
          </a:stretch>
        </p:blipFill>
        <p:spPr>
          <a:xfrm>
            <a:off x="1206169" y="3238500"/>
            <a:ext cx="4534133" cy="4292821"/>
          </a:xfrm>
          <a:prstGeom prst="rect">
            <a:avLst/>
          </a:prstGeom>
        </p:spPr>
      </p:pic>
      <p:sp>
        <p:nvSpPr>
          <p:cNvPr id="4" name="CasellaDiTesto 3">
            <a:extLst>
              <a:ext uri="{FF2B5EF4-FFF2-40B4-BE49-F238E27FC236}">
                <a16:creationId xmlns:a16="http://schemas.microsoft.com/office/drawing/2014/main" id="{F4CC10D6-7825-8FA4-AD7C-A8DF6C1D88FF}"/>
              </a:ext>
            </a:extLst>
          </p:cNvPr>
          <p:cNvSpPr txBox="1"/>
          <p:nvPr/>
        </p:nvSpPr>
        <p:spPr>
          <a:xfrm>
            <a:off x="7937832" y="2095500"/>
            <a:ext cx="6731663" cy="6555641"/>
          </a:xfrm>
          <a:prstGeom prst="rect">
            <a:avLst/>
          </a:prstGeom>
          <a:noFill/>
        </p:spPr>
        <p:txBody>
          <a:bodyPr wrap="square">
            <a:spAutoFit/>
          </a:bodyPr>
          <a:lstStyle/>
          <a:p>
            <a:r>
              <a:rPr lang="en-US" sz="2000" b="1" dirty="0">
                <a:latin typeface="Futura Bk BT" panose="020B0502020204020303" pitchFamily="34" charset="0"/>
                <a:cs typeface="Calibri"/>
              </a:rPr>
              <a:t>I rename variables so that they are more easily manageable in R (I could do this on R itself as well</a:t>
            </a:r>
            <a:r>
              <a:rPr lang="it-IT" sz="2000" b="1" dirty="0">
                <a:latin typeface="Futura Bk BT" panose="020B0502020204020303" pitchFamily="34" charset="0"/>
                <a:cs typeface="Calibri"/>
              </a:rPr>
              <a:t>):</a:t>
            </a:r>
          </a:p>
          <a:p>
            <a:endParaRPr lang="it-IT" sz="2000" b="1" dirty="0">
              <a:latin typeface="Futura Bk BT" panose="020B0502020204020303" pitchFamily="34" charset="0"/>
              <a:cs typeface="Calibri"/>
            </a:endParaRPr>
          </a:p>
          <a:p>
            <a:pPr marL="457200" indent="-457200">
              <a:buFont typeface="+mj-lt"/>
              <a:buAutoNum type="arabicPeriod"/>
            </a:pPr>
            <a:r>
              <a:rPr lang="en-US" sz="2000" dirty="0">
                <a:latin typeface="Futura Bk BT" panose="020B0502020204020303" pitchFamily="34" charset="0"/>
                <a:cs typeface="Calibri"/>
              </a:rPr>
              <a:t>I position myself on the cell </a:t>
            </a:r>
            <a:r>
              <a:rPr lang="it-IT" sz="2000" b="1" dirty="0">
                <a:latin typeface="Futura Bk BT" panose="020B0502020204020303" pitchFamily="34" charset="0"/>
                <a:cs typeface="Calibri"/>
              </a:rPr>
              <a:t>A1</a:t>
            </a:r>
            <a:r>
              <a:rPr lang="it-IT" sz="2000" dirty="0">
                <a:latin typeface="Futura Bk BT" panose="020B0502020204020303" pitchFamily="34" charset="0"/>
                <a:cs typeface="Calibri"/>
              </a:rPr>
              <a:t>and I press </a:t>
            </a:r>
            <a:r>
              <a:rPr lang="it-IT" sz="2000" b="1" dirty="0" err="1">
                <a:latin typeface="Futura Bk BT" panose="020B0502020204020303" pitchFamily="34" charset="0"/>
                <a:cs typeface="Calibri"/>
              </a:rPr>
              <a:t>ctrl+shift+giù</a:t>
            </a:r>
            <a:r>
              <a:rPr lang="it-IT" sz="2000" dirty="0">
                <a:latin typeface="Futura Bk BT" panose="020B0502020204020303" pitchFamily="34" charset="0"/>
                <a:cs typeface="Calibri"/>
              </a:rPr>
              <a:t> to </a:t>
            </a:r>
            <a:r>
              <a:rPr lang="it-IT" sz="2000" dirty="0" err="1">
                <a:latin typeface="Futura Bk BT" panose="020B0502020204020303" pitchFamily="34" charset="0"/>
                <a:cs typeface="Calibri"/>
              </a:rPr>
              <a:t>select</a:t>
            </a:r>
            <a:r>
              <a:rPr lang="it-IT" sz="2000" dirty="0">
                <a:latin typeface="Futura Bk BT" panose="020B0502020204020303" pitchFamily="34" charset="0"/>
                <a:cs typeface="Calibri"/>
              </a:rPr>
              <a:t> </a:t>
            </a:r>
            <a:r>
              <a:rPr lang="it-IT" sz="2000" dirty="0" err="1">
                <a:latin typeface="Futura Bk BT" panose="020B0502020204020303" pitchFamily="34" charset="0"/>
                <a:cs typeface="Calibri"/>
              </a:rPr>
              <a:t>all</a:t>
            </a:r>
            <a:endParaRPr lang="it-IT" sz="2000" dirty="0">
              <a:latin typeface="Futura Bk BT" panose="020B0502020204020303" pitchFamily="34" charset="0"/>
              <a:cs typeface="Calibri"/>
            </a:endParaRPr>
          </a:p>
          <a:p>
            <a:pPr marL="457200" indent="-457200">
              <a:buFont typeface="+mj-lt"/>
              <a:buAutoNum type="arabicPeriod"/>
            </a:pPr>
            <a:r>
              <a:rPr lang="it-IT" sz="2000" dirty="0" err="1">
                <a:latin typeface="Futura Bk BT" panose="020B0502020204020303" pitchFamily="34" charset="0"/>
                <a:cs typeface="Calibri"/>
              </a:rPr>
              <a:t>Then</a:t>
            </a:r>
            <a:r>
              <a:rPr lang="it-IT" sz="2000" dirty="0">
                <a:latin typeface="Futura Bk BT" panose="020B0502020204020303" pitchFamily="34" charset="0"/>
                <a:cs typeface="Calibri"/>
              </a:rPr>
              <a:t>:</a:t>
            </a:r>
            <a:br>
              <a:rPr lang="it-IT" sz="2000" dirty="0">
                <a:latin typeface="Futura Bk BT" panose="020B0502020204020303" pitchFamily="34" charset="0"/>
                <a:cs typeface="Calibri"/>
              </a:rPr>
            </a:br>
            <a:r>
              <a:rPr lang="it-IT" sz="2000" b="1" dirty="0">
                <a:latin typeface="Futura Bk BT" panose="020B0502020204020303" pitchFamily="34" charset="0"/>
                <a:cs typeface="Calibri"/>
              </a:rPr>
              <a:t>Dati-&gt;Testo in colonne</a:t>
            </a:r>
            <a:br>
              <a:rPr lang="it-IT" sz="2000" dirty="0">
                <a:latin typeface="Futura Bk BT" panose="020B0502020204020303" pitchFamily="34" charset="0"/>
                <a:cs typeface="Calibri"/>
              </a:rPr>
            </a:br>
            <a:r>
              <a:rPr lang="it-IT" sz="2000" dirty="0">
                <a:latin typeface="Futura Bk BT" panose="020B0502020204020303" pitchFamily="34" charset="0"/>
                <a:cs typeface="Calibri"/>
              </a:rPr>
              <a:t>Select:</a:t>
            </a:r>
            <a:br>
              <a:rPr lang="it-IT" sz="2000" dirty="0">
                <a:latin typeface="Futura Bk BT" panose="020B0502020204020303" pitchFamily="34" charset="0"/>
                <a:cs typeface="Calibri"/>
              </a:rPr>
            </a:br>
            <a:r>
              <a:rPr lang="it-IT" sz="2000" b="1" dirty="0">
                <a:latin typeface="Futura Bk BT" panose="020B0502020204020303" pitchFamily="34" charset="0"/>
                <a:cs typeface="Calibri"/>
              </a:rPr>
              <a:t>Delimitato-&gt;avanti</a:t>
            </a:r>
            <a:br>
              <a:rPr lang="it-IT" sz="2000" dirty="0">
                <a:latin typeface="Futura Bk BT" panose="020B0502020204020303" pitchFamily="34" charset="0"/>
                <a:cs typeface="Calibri"/>
              </a:rPr>
            </a:br>
            <a:r>
              <a:rPr lang="en-US" sz="2000" dirty="0">
                <a:latin typeface="Futura Bk BT" panose="020B0502020204020303" pitchFamily="34" charset="0"/>
                <a:cs typeface="Calibri"/>
              </a:rPr>
              <a:t>I click on the box</a:t>
            </a:r>
            <a:r>
              <a:rPr lang="it-IT" sz="2000" dirty="0">
                <a:latin typeface="Futura Bk BT" panose="020B0502020204020303" pitchFamily="34" charset="0"/>
                <a:cs typeface="Calibri"/>
              </a:rPr>
              <a:t>:</a:t>
            </a:r>
            <a:br>
              <a:rPr lang="it-IT" sz="2000" dirty="0">
                <a:latin typeface="Futura Bk BT" panose="020B0502020204020303" pitchFamily="34" charset="0"/>
                <a:cs typeface="Calibri"/>
              </a:rPr>
            </a:br>
            <a:r>
              <a:rPr lang="it-IT" sz="2000" b="1" dirty="0">
                <a:latin typeface="Futura Bk BT" panose="020B0502020204020303" pitchFamily="34" charset="0"/>
                <a:cs typeface="Calibri"/>
              </a:rPr>
              <a:t>Virgola</a:t>
            </a:r>
          </a:p>
          <a:p>
            <a:pPr marL="457200" indent="-457200">
              <a:buFont typeface="+mj-lt"/>
              <a:buAutoNum type="arabicPeriod"/>
            </a:pPr>
            <a:r>
              <a:rPr lang="it-IT" sz="2000" dirty="0">
                <a:latin typeface="Futura Bk BT" panose="020B0502020204020303" pitchFamily="34" charset="0"/>
                <a:cs typeface="Calibri"/>
              </a:rPr>
              <a:t>I click on:</a:t>
            </a:r>
            <a:br>
              <a:rPr lang="it-IT" sz="2000" dirty="0">
                <a:latin typeface="Futura Bk BT" panose="020B0502020204020303" pitchFamily="34" charset="0"/>
                <a:cs typeface="Calibri"/>
              </a:rPr>
            </a:br>
            <a:r>
              <a:rPr lang="it-IT" sz="2000" b="1" dirty="0">
                <a:latin typeface="Futura Bk BT" panose="020B0502020204020303" pitchFamily="34" charset="0"/>
                <a:cs typeface="Calibri"/>
              </a:rPr>
              <a:t>Fine</a:t>
            </a:r>
          </a:p>
          <a:p>
            <a:pPr marL="457200" indent="-457200">
              <a:buFont typeface="+mj-lt"/>
              <a:buAutoNum type="arabicPeriod"/>
            </a:pPr>
            <a:r>
              <a:rPr lang="en-US" sz="2000" dirty="0">
                <a:latin typeface="Futura Bk BT" panose="020B0502020204020303" pitchFamily="34" charset="0"/>
                <a:cs typeface="Calibri"/>
              </a:rPr>
              <a:t>I rename my (variable) columns like this</a:t>
            </a:r>
            <a:r>
              <a:rPr lang="it-IT" sz="2000" dirty="0">
                <a:latin typeface="Futura Bk BT" panose="020B0502020204020303" pitchFamily="34" charset="0"/>
                <a:cs typeface="Calibri"/>
              </a:rPr>
              <a:t>:</a:t>
            </a:r>
            <a:br>
              <a:rPr lang="it-IT" sz="2000" dirty="0">
                <a:latin typeface="Futura Bk BT" panose="020B0502020204020303" pitchFamily="34" charset="0"/>
                <a:cs typeface="Calibri"/>
              </a:rPr>
            </a:br>
            <a:r>
              <a:rPr lang="it-IT" sz="2000" b="1" dirty="0" err="1">
                <a:latin typeface="Futura Bk BT" panose="020B0502020204020303" pitchFamily="34" charset="0"/>
                <a:cs typeface="Calibri"/>
              </a:rPr>
              <a:t>cod</a:t>
            </a:r>
            <a:r>
              <a:rPr lang="it-IT" sz="2000" dirty="0">
                <a:latin typeface="Futura Bk BT" panose="020B0502020204020303" pitchFamily="34" charset="0"/>
                <a:cs typeface="Calibri"/>
              </a:rPr>
              <a:t>, </a:t>
            </a:r>
            <a:r>
              <a:rPr lang="it-IT" sz="2000" b="1" dirty="0">
                <a:latin typeface="Futura Bk BT" panose="020B0502020204020303" pitchFamily="34" charset="0"/>
                <a:cs typeface="Calibri"/>
              </a:rPr>
              <a:t>reg</a:t>
            </a:r>
            <a:r>
              <a:rPr lang="it-IT" sz="2000" dirty="0">
                <a:latin typeface="Futura Bk BT" panose="020B0502020204020303" pitchFamily="34" charset="0"/>
                <a:cs typeface="Calibri"/>
              </a:rPr>
              <a:t>, </a:t>
            </a:r>
            <a:r>
              <a:rPr lang="it-IT" sz="2000" b="1" dirty="0">
                <a:latin typeface="Futura Bk BT" panose="020B0502020204020303" pitchFamily="34" charset="0"/>
                <a:cs typeface="Calibri"/>
              </a:rPr>
              <a:t>mas</a:t>
            </a:r>
            <a:r>
              <a:rPr lang="it-IT" sz="2000" dirty="0">
                <a:latin typeface="Futura Bk BT" panose="020B0502020204020303" pitchFamily="34" charset="0"/>
                <a:cs typeface="Calibri"/>
              </a:rPr>
              <a:t>, </a:t>
            </a:r>
            <a:r>
              <a:rPr lang="it-IT" sz="2000" b="1" dirty="0" err="1">
                <a:latin typeface="Futura Bk BT" panose="020B0502020204020303" pitchFamily="34" charset="0"/>
                <a:cs typeface="Calibri"/>
              </a:rPr>
              <a:t>fem</a:t>
            </a:r>
            <a:r>
              <a:rPr lang="it-IT" sz="2000" dirty="0">
                <a:latin typeface="Futura Bk BT" panose="020B0502020204020303" pitchFamily="34" charset="0"/>
                <a:cs typeface="Calibri"/>
              </a:rPr>
              <a:t>, </a:t>
            </a:r>
            <a:r>
              <a:rPr lang="it-IT" sz="2000" b="1" dirty="0">
                <a:latin typeface="Futura Bk BT" panose="020B0502020204020303" pitchFamily="34" charset="0"/>
                <a:cs typeface="Calibri"/>
              </a:rPr>
              <a:t>tot</a:t>
            </a:r>
          </a:p>
          <a:p>
            <a:pPr marL="457200" indent="-457200">
              <a:buFont typeface="+mj-lt"/>
              <a:buAutoNum type="arabicPeriod"/>
            </a:pPr>
            <a:r>
              <a:rPr lang="en-US" sz="2000" dirty="0">
                <a:latin typeface="Futura Bk BT" panose="020B0502020204020303" pitchFamily="34" charset="0"/>
                <a:cs typeface="Calibri"/>
              </a:rPr>
              <a:t>I create a folder on Desktop that I call </a:t>
            </a:r>
            <a:r>
              <a:rPr lang="it-IT" sz="2000" b="1" dirty="0">
                <a:latin typeface="Futura Bk BT" panose="020B0502020204020303" pitchFamily="34" charset="0"/>
                <a:cs typeface="Calibri"/>
              </a:rPr>
              <a:t>WS_BD</a:t>
            </a:r>
            <a:r>
              <a:rPr lang="it-IT" sz="2000" dirty="0">
                <a:latin typeface="Futura Bk BT" panose="020B0502020204020303" pitchFamily="34" charset="0"/>
                <a:cs typeface="Calibri"/>
              </a:rPr>
              <a:t> </a:t>
            </a:r>
            <a:r>
              <a:rPr lang="en-US" sz="2000" dirty="0">
                <a:latin typeface="Futura Bk BT" panose="020B0502020204020303" pitchFamily="34" charset="0"/>
                <a:cs typeface="Calibri"/>
              </a:rPr>
              <a:t>And I save the file by calling it</a:t>
            </a:r>
            <a:r>
              <a:rPr lang="it-IT" sz="2000" dirty="0">
                <a:latin typeface="Futura Bk BT" panose="020B0502020204020303" pitchFamily="34" charset="0"/>
                <a:cs typeface="Calibri"/>
              </a:rPr>
              <a:t> </a:t>
            </a:r>
            <a:r>
              <a:rPr lang="it-IT" sz="2000" b="1" dirty="0">
                <a:latin typeface="Futura Bk BT" panose="020B0502020204020303" pitchFamily="34" charset="0"/>
                <a:cs typeface="Calibri"/>
              </a:rPr>
              <a:t>pop </a:t>
            </a:r>
            <a:r>
              <a:rPr lang="it-IT" sz="2000" dirty="0">
                <a:latin typeface="Futura Bk BT" panose="020B0502020204020303" pitchFamily="34" charset="0"/>
                <a:cs typeface="Calibri"/>
              </a:rPr>
              <a:t>(</a:t>
            </a:r>
            <a:r>
              <a:rPr lang="en-US" sz="2000" dirty="0">
                <a:latin typeface="Futura Bk BT" panose="020B0502020204020303" pitchFamily="34" charset="0"/>
                <a:cs typeface="Calibri"/>
              </a:rPr>
              <a:t>with the extension will also be</a:t>
            </a:r>
            <a:r>
              <a:rPr lang="it-IT" sz="2000" dirty="0">
                <a:latin typeface="Futura Bk BT" panose="020B0502020204020303" pitchFamily="34" charset="0"/>
                <a:cs typeface="Calibri"/>
              </a:rPr>
              <a:t> </a:t>
            </a:r>
            <a:r>
              <a:rPr lang="it-IT" sz="2000" b="1" dirty="0">
                <a:latin typeface="Futura Bk BT" panose="020B0502020204020303" pitchFamily="34" charset="0"/>
                <a:cs typeface="Calibri"/>
              </a:rPr>
              <a:t>pop.csv</a:t>
            </a:r>
            <a:r>
              <a:rPr lang="it-IT" sz="2000" dirty="0">
                <a:latin typeface="Futura Bk BT" panose="020B0502020204020303" pitchFamily="34" charset="0"/>
                <a:cs typeface="Calibri"/>
              </a:rPr>
              <a:t>)</a:t>
            </a:r>
            <a:endParaRPr lang="it-IT" sz="2000" b="1" dirty="0">
              <a:latin typeface="Futura Bk BT" panose="020B0502020204020303" pitchFamily="34" charset="0"/>
              <a:cs typeface="Calibri"/>
            </a:endParaRPr>
          </a:p>
          <a:p>
            <a:endParaRPr lang="it-IT" sz="2000" dirty="0">
              <a:latin typeface="Futura Bk BT" panose="020B0502020204020303" pitchFamily="34" charset="0"/>
              <a:cs typeface="Calibri"/>
            </a:endParaRPr>
          </a:p>
          <a:p>
            <a:pPr marL="457200" indent="-457200">
              <a:buFont typeface="+mj-lt"/>
              <a:buAutoNum type="arabicPeriod"/>
            </a:pPr>
            <a:endParaRPr lang="it-IT" sz="2000" dirty="0">
              <a:latin typeface="Futura Bk BT" panose="020B0502020204020303" pitchFamily="34" charset="0"/>
              <a:cs typeface="Calibri"/>
            </a:endParaRPr>
          </a:p>
          <a:p>
            <a:pPr marL="457200" indent="-457200">
              <a:buFont typeface="+mj-lt"/>
              <a:buAutoNum type="arabicPeriod"/>
            </a:pPr>
            <a:endParaRPr lang="it-IT" sz="2000" dirty="0">
              <a:latin typeface="Futura Bk BT" panose="020B0502020204020303" pitchFamily="34" charset="0"/>
              <a:cs typeface="Calibri"/>
            </a:endParaRPr>
          </a:p>
        </p:txBody>
      </p:sp>
    </p:spTree>
    <p:extLst>
      <p:ext uri="{BB962C8B-B14F-4D97-AF65-F5344CB8AC3E}">
        <p14:creationId xmlns:p14="http://schemas.microsoft.com/office/powerpoint/2010/main" val="25168614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Example – Analysis</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720000"/>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6" name="CasellaDiTesto 5">
            <a:extLst>
              <a:ext uri="{FF2B5EF4-FFF2-40B4-BE49-F238E27FC236}">
                <a16:creationId xmlns:a16="http://schemas.microsoft.com/office/drawing/2014/main" id="{1073202B-DD86-CF9B-1BDC-5403BD41134E}"/>
              </a:ext>
            </a:extLst>
          </p:cNvPr>
          <p:cNvSpPr txBox="1"/>
          <p:nvPr/>
        </p:nvSpPr>
        <p:spPr>
          <a:xfrm>
            <a:off x="1206169" y="2095500"/>
            <a:ext cx="6731663" cy="1631216"/>
          </a:xfrm>
          <a:prstGeom prst="rect">
            <a:avLst/>
          </a:prstGeom>
          <a:noFill/>
        </p:spPr>
        <p:txBody>
          <a:bodyPr wrap="square">
            <a:spAutoFit/>
          </a:bodyPr>
          <a:lstStyle/>
          <a:p>
            <a:r>
              <a:rPr lang="en-US" sz="2000" b="1" dirty="0">
                <a:latin typeface="Futura Bk BT" panose="020B0502020204020303" pitchFamily="34" charset="0"/>
                <a:cs typeface="Calibri"/>
              </a:rPr>
              <a:t>I want to make a map, so I also download the</a:t>
            </a:r>
            <a:r>
              <a:rPr lang="it-IT" sz="2000" b="1" i="1" dirty="0" err="1">
                <a:latin typeface="Futura Bk BT" panose="020B0502020204020303" pitchFamily="34" charset="0"/>
                <a:cs typeface="Calibri"/>
              </a:rPr>
              <a:t>shapefile</a:t>
            </a:r>
            <a:r>
              <a:rPr lang="it-IT" sz="2000" b="1" dirty="0">
                <a:latin typeface="Futura Bk BT" panose="020B0502020204020303" pitchFamily="34" charset="0"/>
                <a:cs typeface="Calibri"/>
              </a:rPr>
              <a:t>:</a:t>
            </a:r>
            <a:br>
              <a:rPr lang="it-IT" sz="2000" b="1" dirty="0">
                <a:latin typeface="Futura Bk BT" panose="020B0502020204020303" pitchFamily="34" charset="0"/>
                <a:cs typeface="Calibri"/>
              </a:rPr>
            </a:br>
            <a:r>
              <a:rPr lang="it-IT" sz="2000" dirty="0">
                <a:latin typeface="Futura Bk BT" panose="020B0502020204020303" pitchFamily="34" charset="0"/>
                <a:cs typeface="Calibri"/>
                <a:hlinkClick r:id="rId3"/>
              </a:rPr>
              <a:t>https://www.istat.it/it/archivio/222527</a:t>
            </a:r>
            <a:endParaRPr lang="it-IT" sz="2000" dirty="0">
              <a:latin typeface="Futura Bk BT" panose="020B0502020204020303" pitchFamily="34" charset="0"/>
              <a:cs typeface="Calibri"/>
            </a:endParaRPr>
          </a:p>
          <a:p>
            <a:endParaRPr lang="it-IT" sz="2000" dirty="0">
              <a:latin typeface="Futura Bk BT" panose="020B0502020204020303" pitchFamily="34" charset="0"/>
              <a:cs typeface="Calibri"/>
            </a:endParaRPr>
          </a:p>
          <a:p>
            <a:pPr marL="457200" indent="-457200">
              <a:buFont typeface="+mj-lt"/>
              <a:buAutoNum type="arabicPeriod"/>
            </a:pPr>
            <a:endParaRPr lang="it-IT" sz="2000" dirty="0">
              <a:latin typeface="Futura Bk BT" panose="020B0502020204020303" pitchFamily="34" charset="0"/>
              <a:cs typeface="Calibri"/>
            </a:endParaRPr>
          </a:p>
          <a:p>
            <a:pPr marL="457200" indent="-457200">
              <a:buFont typeface="+mj-lt"/>
              <a:buAutoNum type="arabicPeriod"/>
            </a:pPr>
            <a:endParaRPr lang="it-IT" sz="2000" dirty="0">
              <a:latin typeface="Futura Bk BT" panose="020B0502020204020303" pitchFamily="34" charset="0"/>
              <a:cs typeface="Calibri"/>
            </a:endParaRPr>
          </a:p>
        </p:txBody>
      </p:sp>
      <p:sp>
        <p:nvSpPr>
          <p:cNvPr id="4" name="CasellaDiTesto 3">
            <a:extLst>
              <a:ext uri="{FF2B5EF4-FFF2-40B4-BE49-F238E27FC236}">
                <a16:creationId xmlns:a16="http://schemas.microsoft.com/office/drawing/2014/main" id="{F4CC10D6-7825-8FA4-AD7C-A8DF6C1D88FF}"/>
              </a:ext>
            </a:extLst>
          </p:cNvPr>
          <p:cNvSpPr txBox="1"/>
          <p:nvPr/>
        </p:nvSpPr>
        <p:spPr>
          <a:xfrm>
            <a:off x="8305800" y="2095500"/>
            <a:ext cx="6731663" cy="4401205"/>
          </a:xfrm>
          <a:prstGeom prst="rect">
            <a:avLst/>
          </a:prstGeom>
          <a:noFill/>
        </p:spPr>
        <p:txBody>
          <a:bodyPr wrap="square">
            <a:spAutoFit/>
          </a:bodyPr>
          <a:lstStyle/>
          <a:p>
            <a:r>
              <a:rPr lang="en-US" sz="2000" dirty="0">
                <a:latin typeface="Futura Bk BT" panose="020B0502020204020303" pitchFamily="34" charset="0"/>
                <a:cs typeface="Calibri"/>
              </a:rPr>
              <a:t>Download the more detailed non-generalized version for the</a:t>
            </a:r>
            <a:r>
              <a:rPr lang="it-IT" sz="2000" dirty="0">
                <a:latin typeface="Futura Bk BT" panose="020B0502020204020303" pitchFamily="34" charset="0"/>
                <a:cs typeface="Calibri"/>
              </a:rPr>
              <a:t> 2023</a:t>
            </a:r>
          </a:p>
          <a:p>
            <a:endParaRPr lang="it-IT" sz="2000" dirty="0">
              <a:latin typeface="Futura Bk BT" panose="020B0502020204020303" pitchFamily="34" charset="0"/>
              <a:cs typeface="Calibri"/>
            </a:endParaRPr>
          </a:p>
          <a:p>
            <a:pPr marL="457200" indent="-457200">
              <a:buFont typeface="+mj-lt"/>
              <a:buAutoNum type="arabicPeriod"/>
            </a:pPr>
            <a:r>
              <a:rPr lang="en-US" sz="2000" dirty="0">
                <a:latin typeface="Futura Bk BT" panose="020B0502020204020303" pitchFamily="34" charset="0"/>
                <a:cs typeface="Calibri"/>
              </a:rPr>
              <a:t>Save all 4 files in the regions folder on</a:t>
            </a:r>
            <a:r>
              <a:rPr lang="it-IT" sz="2000" dirty="0">
                <a:latin typeface="Futura Bk BT" panose="020B0502020204020303" pitchFamily="34" charset="0"/>
                <a:cs typeface="Calibri"/>
              </a:rPr>
              <a:t> WS_BD, </a:t>
            </a:r>
            <a:r>
              <a:rPr lang="it-IT" sz="2000" dirty="0" err="1">
                <a:latin typeface="Futura Bk BT" panose="020B0502020204020303" pitchFamily="34" charset="0"/>
                <a:cs typeface="Calibri"/>
              </a:rPr>
              <a:t>renaming</a:t>
            </a:r>
            <a:r>
              <a:rPr lang="it-IT" sz="2000" dirty="0">
                <a:latin typeface="Futura Bk BT" panose="020B0502020204020303" pitchFamily="34" charset="0"/>
                <a:cs typeface="Calibri"/>
              </a:rPr>
              <a:t> </a:t>
            </a:r>
            <a:r>
              <a:rPr lang="it-IT" sz="2000" dirty="0" err="1">
                <a:latin typeface="Futura Bk BT" panose="020B0502020204020303" pitchFamily="34" charset="0"/>
                <a:cs typeface="Calibri"/>
              </a:rPr>
              <a:t>them</a:t>
            </a:r>
            <a:r>
              <a:rPr lang="it-IT" sz="2000" dirty="0">
                <a:latin typeface="Futura Bk BT" panose="020B0502020204020303" pitchFamily="34" charset="0"/>
                <a:cs typeface="Calibri"/>
              </a:rPr>
              <a:t> </a:t>
            </a:r>
            <a:r>
              <a:rPr lang="it-IT" sz="2000" b="1" dirty="0">
                <a:latin typeface="Futura Bk BT" panose="020B0502020204020303" pitchFamily="34" charset="0"/>
                <a:cs typeface="Calibri"/>
              </a:rPr>
              <a:t>nuts2</a:t>
            </a:r>
            <a:endParaRPr lang="it-IT" sz="2000" dirty="0">
              <a:latin typeface="Futura Bk BT" panose="020B0502020204020303" pitchFamily="34" charset="0"/>
              <a:cs typeface="Calibri"/>
            </a:endParaRPr>
          </a:p>
          <a:p>
            <a:pPr marL="457200" indent="-457200">
              <a:buFont typeface="+mj-lt"/>
              <a:buAutoNum type="arabicPeriod"/>
            </a:pPr>
            <a:r>
              <a:rPr lang="en-US" sz="2000" dirty="0">
                <a:latin typeface="Futura Bk BT" panose="020B0502020204020303" pitchFamily="34" charset="0"/>
                <a:cs typeface="Calibri"/>
              </a:rPr>
              <a:t>I proceed with the analysis on R, where I will merge .csv and shapefile to obtain a map</a:t>
            </a:r>
            <a:endParaRPr lang="it-IT" sz="2000" dirty="0">
              <a:latin typeface="Futura Bk BT" panose="020B0502020204020303" pitchFamily="34" charset="0"/>
              <a:cs typeface="Calibri"/>
            </a:endParaRPr>
          </a:p>
          <a:p>
            <a:pPr marL="457200" indent="-457200">
              <a:buFont typeface="+mj-lt"/>
              <a:buAutoNum type="arabicPeriod"/>
            </a:pPr>
            <a:r>
              <a:rPr lang="en-US" sz="2000" dirty="0">
                <a:latin typeface="Futura Bk BT" panose="020B0502020204020303" pitchFamily="34" charset="0"/>
                <a:cs typeface="Calibri"/>
              </a:rPr>
              <a:t>I comment in detail on all the steps of the script, in order to facilitate reproducibility for those who want to reuse my methodology to analyze the data</a:t>
            </a:r>
            <a:endParaRPr lang="it-IT" sz="2000" dirty="0">
              <a:latin typeface="Futura Bk BT" panose="020B0502020204020303" pitchFamily="34" charset="0"/>
              <a:cs typeface="Calibri"/>
            </a:endParaRPr>
          </a:p>
          <a:p>
            <a:pPr marL="457200" indent="-457200">
              <a:buFont typeface="+mj-lt"/>
              <a:buAutoNum type="arabicPeriod"/>
            </a:pPr>
            <a:r>
              <a:rPr lang="en-US" sz="2000" dirty="0">
                <a:latin typeface="Futura Bk BT" panose="020B0502020204020303" pitchFamily="34" charset="0"/>
                <a:cs typeface="Calibri"/>
              </a:rPr>
              <a:t>Save the script in .r and .txt format and save outputs as .csv, for tables, in .jpg or .</a:t>
            </a:r>
            <a:r>
              <a:rPr lang="en-US" sz="2000" dirty="0" err="1">
                <a:latin typeface="Futura Bk BT" panose="020B0502020204020303" pitchFamily="34" charset="0"/>
                <a:cs typeface="Calibri"/>
              </a:rPr>
              <a:t>png</a:t>
            </a:r>
            <a:r>
              <a:rPr lang="en-US" sz="2000" dirty="0">
                <a:latin typeface="Futura Bk BT" panose="020B0502020204020303" pitchFamily="34" charset="0"/>
                <a:cs typeface="Calibri"/>
              </a:rPr>
              <a:t> format for maps</a:t>
            </a:r>
            <a:endParaRPr lang="it-IT" sz="2000" dirty="0">
              <a:latin typeface="Futura Bk BT" panose="020B0502020204020303" pitchFamily="34" charset="0"/>
              <a:cs typeface="Calibri"/>
            </a:endParaRPr>
          </a:p>
          <a:p>
            <a:pPr marL="457200" indent="-457200">
              <a:buFont typeface="+mj-lt"/>
              <a:buAutoNum type="arabicPeriod"/>
            </a:pPr>
            <a:endParaRPr lang="it-IT" sz="2000" dirty="0">
              <a:latin typeface="Futura Bk BT" panose="020B0502020204020303" pitchFamily="34" charset="0"/>
              <a:cs typeface="Calibri"/>
            </a:endParaRPr>
          </a:p>
          <a:p>
            <a:pPr marL="457200" indent="-457200">
              <a:buFont typeface="+mj-lt"/>
              <a:buAutoNum type="arabicPeriod"/>
            </a:pPr>
            <a:endParaRPr lang="it-IT" sz="2000" dirty="0">
              <a:latin typeface="Futura Bk BT" panose="020B0502020204020303" pitchFamily="34" charset="0"/>
              <a:cs typeface="Calibri"/>
            </a:endParaRPr>
          </a:p>
        </p:txBody>
      </p:sp>
      <p:pic>
        <p:nvPicPr>
          <p:cNvPr id="5" name="Immagine 4">
            <a:extLst>
              <a:ext uri="{FF2B5EF4-FFF2-40B4-BE49-F238E27FC236}">
                <a16:creationId xmlns:a16="http://schemas.microsoft.com/office/drawing/2014/main" id="{15E15CEE-C0F0-0E0A-1F89-EDD3D2291684}"/>
              </a:ext>
            </a:extLst>
          </p:cNvPr>
          <p:cNvPicPr>
            <a:picLocks noChangeAspect="1"/>
          </p:cNvPicPr>
          <p:nvPr/>
        </p:nvPicPr>
        <p:blipFill>
          <a:blip r:embed="rId4"/>
          <a:stretch>
            <a:fillRect/>
          </a:stretch>
        </p:blipFill>
        <p:spPr>
          <a:xfrm>
            <a:off x="1447800" y="3338456"/>
            <a:ext cx="6248400" cy="1645971"/>
          </a:xfrm>
          <a:prstGeom prst="rect">
            <a:avLst/>
          </a:prstGeom>
        </p:spPr>
      </p:pic>
      <p:pic>
        <p:nvPicPr>
          <p:cNvPr id="10" name="Immagine 9">
            <a:extLst>
              <a:ext uri="{FF2B5EF4-FFF2-40B4-BE49-F238E27FC236}">
                <a16:creationId xmlns:a16="http://schemas.microsoft.com/office/drawing/2014/main" id="{6F49BF2A-2943-5D23-30CD-3C7379306D39}"/>
              </a:ext>
            </a:extLst>
          </p:cNvPr>
          <p:cNvPicPr>
            <a:picLocks noChangeAspect="1"/>
          </p:cNvPicPr>
          <p:nvPr/>
        </p:nvPicPr>
        <p:blipFill>
          <a:blip r:embed="rId5"/>
          <a:stretch>
            <a:fillRect/>
          </a:stretch>
        </p:blipFill>
        <p:spPr>
          <a:xfrm>
            <a:off x="1841832" y="5313519"/>
            <a:ext cx="6096000" cy="2491074"/>
          </a:xfrm>
          <a:prstGeom prst="rect">
            <a:avLst/>
          </a:prstGeom>
        </p:spPr>
      </p:pic>
      <p:sp>
        <p:nvSpPr>
          <p:cNvPr id="12" name="Rettangolo con angoli arrotondati 11">
            <a:extLst>
              <a:ext uri="{FF2B5EF4-FFF2-40B4-BE49-F238E27FC236}">
                <a16:creationId xmlns:a16="http://schemas.microsoft.com/office/drawing/2014/main" id="{9912C52B-1E6C-2861-E5DE-CD3698DDD150}"/>
              </a:ext>
            </a:extLst>
          </p:cNvPr>
          <p:cNvSpPr/>
          <p:nvPr/>
        </p:nvSpPr>
        <p:spPr>
          <a:xfrm>
            <a:off x="5219700" y="6501545"/>
            <a:ext cx="2362200" cy="397412"/>
          </a:xfrm>
          <a:prstGeom prst="roundRect">
            <a:avLst/>
          </a:prstGeom>
          <a:noFill/>
          <a:ln>
            <a:solidFill>
              <a:srgbClr val="FD51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6" name="Immagine 15">
            <a:extLst>
              <a:ext uri="{FF2B5EF4-FFF2-40B4-BE49-F238E27FC236}">
                <a16:creationId xmlns:a16="http://schemas.microsoft.com/office/drawing/2014/main" id="{0425A187-F344-5192-E771-E41B4F9AA700}"/>
              </a:ext>
            </a:extLst>
          </p:cNvPr>
          <p:cNvPicPr>
            <a:picLocks noChangeAspect="1"/>
          </p:cNvPicPr>
          <p:nvPr/>
        </p:nvPicPr>
        <p:blipFill>
          <a:blip r:embed="rId6"/>
          <a:stretch>
            <a:fillRect/>
          </a:stretch>
        </p:blipFill>
        <p:spPr>
          <a:xfrm>
            <a:off x="1719797" y="8133685"/>
            <a:ext cx="5962956" cy="1378021"/>
          </a:xfrm>
          <a:prstGeom prst="rect">
            <a:avLst/>
          </a:prstGeom>
        </p:spPr>
      </p:pic>
      <p:pic>
        <p:nvPicPr>
          <p:cNvPr id="18" name="Immagine 17">
            <a:extLst>
              <a:ext uri="{FF2B5EF4-FFF2-40B4-BE49-F238E27FC236}">
                <a16:creationId xmlns:a16="http://schemas.microsoft.com/office/drawing/2014/main" id="{9711A355-294F-693F-1EA0-1183BE18B07D}"/>
              </a:ext>
            </a:extLst>
          </p:cNvPr>
          <p:cNvPicPr>
            <a:picLocks noChangeAspect="1"/>
          </p:cNvPicPr>
          <p:nvPr/>
        </p:nvPicPr>
        <p:blipFill>
          <a:blip r:embed="rId7"/>
          <a:stretch>
            <a:fillRect/>
          </a:stretch>
        </p:blipFill>
        <p:spPr>
          <a:xfrm>
            <a:off x="8305800" y="6647709"/>
            <a:ext cx="7131417" cy="2863997"/>
          </a:xfrm>
          <a:prstGeom prst="rect">
            <a:avLst/>
          </a:prstGeom>
        </p:spPr>
      </p:pic>
    </p:spTree>
    <p:extLst>
      <p:ext uri="{BB962C8B-B14F-4D97-AF65-F5344CB8AC3E}">
        <p14:creationId xmlns:p14="http://schemas.microsoft.com/office/powerpoint/2010/main" val="15914957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Example – Analysis</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720000"/>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6" name="CasellaDiTesto 5">
            <a:extLst>
              <a:ext uri="{FF2B5EF4-FFF2-40B4-BE49-F238E27FC236}">
                <a16:creationId xmlns:a16="http://schemas.microsoft.com/office/drawing/2014/main" id="{1073202B-DD86-CF9B-1BDC-5403BD41134E}"/>
              </a:ext>
            </a:extLst>
          </p:cNvPr>
          <p:cNvSpPr txBox="1"/>
          <p:nvPr/>
        </p:nvSpPr>
        <p:spPr>
          <a:xfrm>
            <a:off x="1206169" y="2095500"/>
            <a:ext cx="6731663" cy="1323439"/>
          </a:xfrm>
          <a:prstGeom prst="rect">
            <a:avLst/>
          </a:prstGeom>
          <a:noFill/>
        </p:spPr>
        <p:txBody>
          <a:bodyPr wrap="square">
            <a:spAutoFit/>
          </a:bodyPr>
          <a:lstStyle/>
          <a:p>
            <a:r>
              <a:rPr lang="en-US" sz="2000" b="1" dirty="0">
                <a:latin typeface="Futura Bk BT" panose="020B0502020204020303" pitchFamily="34" charset="0"/>
                <a:cs typeface="Calibri"/>
              </a:rPr>
              <a:t>This is my finished analysis folder</a:t>
            </a:r>
            <a:r>
              <a:rPr lang="it-IT" sz="2000" b="1" dirty="0">
                <a:latin typeface="Futura Bk BT" panose="020B0502020204020303" pitchFamily="34" charset="0"/>
                <a:cs typeface="Calibri"/>
              </a:rPr>
              <a:t>:</a:t>
            </a:r>
            <a:endParaRPr lang="it-IT" sz="2000" dirty="0">
              <a:latin typeface="Futura Bk BT" panose="020B0502020204020303" pitchFamily="34" charset="0"/>
              <a:cs typeface="Calibri"/>
            </a:endParaRPr>
          </a:p>
          <a:p>
            <a:endParaRPr lang="it-IT" sz="2000" dirty="0">
              <a:latin typeface="Futura Bk BT" panose="020B0502020204020303" pitchFamily="34" charset="0"/>
              <a:cs typeface="Calibri"/>
            </a:endParaRPr>
          </a:p>
          <a:p>
            <a:pPr marL="457200" indent="-457200">
              <a:buFont typeface="+mj-lt"/>
              <a:buAutoNum type="arabicPeriod"/>
            </a:pPr>
            <a:endParaRPr lang="it-IT" sz="2000" dirty="0">
              <a:latin typeface="Futura Bk BT" panose="020B0502020204020303" pitchFamily="34" charset="0"/>
              <a:cs typeface="Calibri"/>
            </a:endParaRPr>
          </a:p>
          <a:p>
            <a:pPr marL="457200" indent="-457200">
              <a:buFont typeface="+mj-lt"/>
              <a:buAutoNum type="arabicPeriod"/>
            </a:pPr>
            <a:endParaRPr lang="it-IT" sz="2000" dirty="0">
              <a:latin typeface="Futura Bk BT" panose="020B0502020204020303" pitchFamily="34" charset="0"/>
              <a:cs typeface="Calibri"/>
            </a:endParaRPr>
          </a:p>
        </p:txBody>
      </p:sp>
      <p:pic>
        <p:nvPicPr>
          <p:cNvPr id="3" name="Immagine 2">
            <a:extLst>
              <a:ext uri="{FF2B5EF4-FFF2-40B4-BE49-F238E27FC236}">
                <a16:creationId xmlns:a16="http://schemas.microsoft.com/office/drawing/2014/main" id="{ECA49CD0-CC39-D103-4899-A9DF0B9EDDD0}"/>
              </a:ext>
            </a:extLst>
          </p:cNvPr>
          <p:cNvPicPr>
            <a:picLocks noChangeAspect="1"/>
          </p:cNvPicPr>
          <p:nvPr/>
        </p:nvPicPr>
        <p:blipFill>
          <a:blip r:embed="rId3"/>
          <a:stretch>
            <a:fillRect/>
          </a:stretch>
        </p:blipFill>
        <p:spPr>
          <a:xfrm>
            <a:off x="609600" y="2533516"/>
            <a:ext cx="6743462" cy="5048384"/>
          </a:xfrm>
          <a:prstGeom prst="rect">
            <a:avLst/>
          </a:prstGeom>
        </p:spPr>
      </p:pic>
      <p:sp>
        <p:nvSpPr>
          <p:cNvPr id="7" name="CasellaDiTesto 6">
            <a:extLst>
              <a:ext uri="{FF2B5EF4-FFF2-40B4-BE49-F238E27FC236}">
                <a16:creationId xmlns:a16="http://schemas.microsoft.com/office/drawing/2014/main" id="{36092CBD-6F35-0423-E0F5-2CBD878673AB}"/>
              </a:ext>
            </a:extLst>
          </p:cNvPr>
          <p:cNvSpPr txBox="1"/>
          <p:nvPr/>
        </p:nvSpPr>
        <p:spPr>
          <a:xfrm>
            <a:off x="9144000" y="2095500"/>
            <a:ext cx="6731663" cy="8402300"/>
          </a:xfrm>
          <a:prstGeom prst="rect">
            <a:avLst/>
          </a:prstGeom>
          <a:noFill/>
        </p:spPr>
        <p:txBody>
          <a:bodyPr wrap="square">
            <a:spAutoFit/>
          </a:bodyPr>
          <a:lstStyle/>
          <a:p>
            <a:r>
              <a:rPr lang="en-US" sz="2000" b="1" dirty="0">
                <a:latin typeface="Futura Bk BT" panose="020B0502020204020303" pitchFamily="34" charset="0"/>
                <a:cs typeface="Calibri"/>
              </a:rPr>
              <a:t>I have input files, script, and output files</a:t>
            </a:r>
            <a:r>
              <a:rPr lang="it-IT" sz="2000" b="1" dirty="0">
                <a:latin typeface="Futura Bk BT" panose="020B0502020204020303" pitchFamily="34" charset="0"/>
                <a:cs typeface="Calibri"/>
              </a:rPr>
              <a:t>:</a:t>
            </a:r>
            <a:endParaRPr lang="it-IT" sz="2000" dirty="0">
              <a:latin typeface="Futura Bk BT" panose="020B0502020204020303" pitchFamily="34" charset="0"/>
              <a:cs typeface="Calibri"/>
            </a:endParaRPr>
          </a:p>
          <a:p>
            <a:endParaRPr lang="it-IT" sz="2000" dirty="0">
              <a:latin typeface="Futura Bk BT" panose="020B0502020204020303" pitchFamily="34" charset="0"/>
              <a:cs typeface="Calibri"/>
            </a:endParaRPr>
          </a:p>
          <a:p>
            <a:pPr marL="457200" indent="-457200">
              <a:buFont typeface="+mj-lt"/>
              <a:buAutoNum type="arabicPeriod"/>
            </a:pPr>
            <a:r>
              <a:rPr lang="it-IT" sz="2000" b="1" dirty="0">
                <a:latin typeface="Futura Bk BT" panose="020B0502020204020303" pitchFamily="34" charset="0"/>
                <a:cs typeface="Calibri"/>
              </a:rPr>
              <a:t>Input:</a:t>
            </a:r>
            <a:br>
              <a:rPr lang="it-IT" sz="2000" b="1" dirty="0">
                <a:latin typeface="Futura Bk BT" panose="020B0502020204020303" pitchFamily="34" charset="0"/>
                <a:cs typeface="Calibri"/>
              </a:rPr>
            </a:br>
            <a:r>
              <a:rPr lang="it-IT" sz="2000" dirty="0">
                <a:latin typeface="Futura Bk BT" panose="020B0502020204020303" pitchFamily="34" charset="0"/>
                <a:cs typeface="Calibri"/>
              </a:rPr>
              <a:t>pop.csv</a:t>
            </a:r>
            <a:br>
              <a:rPr lang="it-IT" sz="2000" dirty="0">
                <a:latin typeface="Futura Bk BT" panose="020B0502020204020303" pitchFamily="34" charset="0"/>
                <a:cs typeface="Calibri"/>
              </a:rPr>
            </a:br>
            <a:r>
              <a:rPr lang="it-IT" sz="2000" dirty="0">
                <a:latin typeface="Futura Bk BT" panose="020B0502020204020303" pitchFamily="34" charset="0"/>
                <a:cs typeface="Calibri"/>
              </a:rPr>
              <a:t>nuts2.dbf</a:t>
            </a:r>
            <a:br>
              <a:rPr lang="it-IT" sz="2000" dirty="0">
                <a:latin typeface="Futura Bk BT" panose="020B0502020204020303" pitchFamily="34" charset="0"/>
                <a:cs typeface="Calibri"/>
              </a:rPr>
            </a:br>
            <a:r>
              <a:rPr lang="it-IT" sz="2000" dirty="0">
                <a:latin typeface="Futura Bk BT" panose="020B0502020204020303" pitchFamily="34" charset="0"/>
                <a:cs typeface="Calibri"/>
              </a:rPr>
              <a:t>nuts2.prj</a:t>
            </a:r>
            <a:br>
              <a:rPr lang="it-IT" sz="2000" dirty="0">
                <a:latin typeface="Futura Bk BT" panose="020B0502020204020303" pitchFamily="34" charset="0"/>
                <a:cs typeface="Calibri"/>
              </a:rPr>
            </a:br>
            <a:r>
              <a:rPr lang="it-IT" sz="2000" dirty="0">
                <a:latin typeface="Futura Bk BT" panose="020B0502020204020303" pitchFamily="34" charset="0"/>
                <a:cs typeface="Calibri"/>
              </a:rPr>
              <a:t>nuts2.shp</a:t>
            </a:r>
            <a:br>
              <a:rPr lang="it-IT" sz="2000" dirty="0">
                <a:latin typeface="Futura Bk BT" panose="020B0502020204020303" pitchFamily="34" charset="0"/>
                <a:cs typeface="Calibri"/>
              </a:rPr>
            </a:br>
            <a:r>
              <a:rPr lang="it-IT" sz="2000" dirty="0">
                <a:latin typeface="Futura Bk BT" panose="020B0502020204020303" pitchFamily="34" charset="0"/>
                <a:cs typeface="Calibri"/>
              </a:rPr>
              <a:t>nuts2.shx</a:t>
            </a:r>
          </a:p>
          <a:p>
            <a:pPr marL="457200" indent="-457200">
              <a:buFont typeface="+mj-lt"/>
              <a:buAutoNum type="arabicPeriod"/>
            </a:pPr>
            <a:endParaRPr lang="it-IT" sz="2000" dirty="0">
              <a:latin typeface="Futura Bk BT" panose="020B0502020204020303" pitchFamily="34" charset="0"/>
              <a:cs typeface="Calibri"/>
            </a:endParaRPr>
          </a:p>
          <a:p>
            <a:pPr marL="457200" indent="-457200">
              <a:buFont typeface="+mj-lt"/>
              <a:buAutoNum type="arabicPeriod"/>
            </a:pPr>
            <a:r>
              <a:rPr lang="it-IT" sz="2000" b="1" dirty="0">
                <a:latin typeface="Futura Bk BT" panose="020B0502020204020303" pitchFamily="34" charset="0"/>
                <a:cs typeface="Calibri"/>
              </a:rPr>
              <a:t>Script:</a:t>
            </a:r>
            <a:br>
              <a:rPr lang="it-IT" sz="2000" b="1" dirty="0">
                <a:latin typeface="Futura Bk BT" panose="020B0502020204020303" pitchFamily="34" charset="0"/>
                <a:cs typeface="Calibri"/>
              </a:rPr>
            </a:br>
            <a:r>
              <a:rPr lang="it-IT" sz="2000" dirty="0" err="1">
                <a:latin typeface="Futura Bk BT" panose="020B0502020204020303" pitchFamily="34" charset="0"/>
                <a:cs typeface="Calibri"/>
              </a:rPr>
              <a:t>pop_eng.r</a:t>
            </a:r>
            <a:br>
              <a:rPr lang="it-IT" sz="2000" dirty="0">
                <a:latin typeface="Futura Bk BT" panose="020B0502020204020303" pitchFamily="34" charset="0"/>
                <a:cs typeface="Calibri"/>
              </a:rPr>
            </a:br>
            <a:r>
              <a:rPr lang="it-IT" sz="2000" dirty="0">
                <a:latin typeface="Futura Bk BT" panose="020B0502020204020303" pitchFamily="34" charset="0"/>
                <a:cs typeface="Calibri"/>
              </a:rPr>
              <a:t>pop_script_eng.txt</a:t>
            </a:r>
          </a:p>
          <a:p>
            <a:pPr marL="457200" indent="-457200">
              <a:buFont typeface="+mj-lt"/>
              <a:buAutoNum type="arabicPeriod"/>
            </a:pPr>
            <a:endParaRPr lang="it-IT" sz="2000" b="1" dirty="0">
              <a:latin typeface="Futura Bk BT" panose="020B0502020204020303" pitchFamily="34" charset="0"/>
              <a:cs typeface="Calibri"/>
            </a:endParaRPr>
          </a:p>
          <a:p>
            <a:pPr marL="457200" indent="-457200">
              <a:buFont typeface="+mj-lt"/>
              <a:buAutoNum type="arabicPeriod"/>
            </a:pPr>
            <a:r>
              <a:rPr lang="it-IT" sz="2000" b="1" dirty="0">
                <a:latin typeface="Futura Bk BT" panose="020B0502020204020303" pitchFamily="34" charset="0"/>
                <a:cs typeface="Calibri"/>
              </a:rPr>
              <a:t>Output:</a:t>
            </a:r>
            <a:br>
              <a:rPr lang="it-IT" sz="2000" b="1" dirty="0">
                <a:latin typeface="Futura Bk BT" panose="020B0502020204020303" pitchFamily="34" charset="0"/>
                <a:cs typeface="Calibri"/>
              </a:rPr>
            </a:br>
            <a:r>
              <a:rPr lang="it-IT" sz="2000" dirty="0">
                <a:latin typeface="Futura Bk BT" panose="020B0502020204020303" pitchFamily="34" charset="0"/>
                <a:cs typeface="Calibri"/>
              </a:rPr>
              <a:t>pop_out.csv</a:t>
            </a:r>
            <a:br>
              <a:rPr lang="it-IT" sz="2000" dirty="0">
                <a:latin typeface="Futura Bk BT" panose="020B0502020204020303" pitchFamily="34" charset="0"/>
                <a:cs typeface="Calibri"/>
              </a:rPr>
            </a:br>
            <a:r>
              <a:rPr lang="it-IT" sz="2000" dirty="0">
                <a:latin typeface="Futura Bk BT" panose="020B0502020204020303" pitchFamily="34" charset="0"/>
                <a:cs typeface="Calibri"/>
              </a:rPr>
              <a:t>Male-</a:t>
            </a:r>
            <a:r>
              <a:rPr lang="it-IT" sz="2000" dirty="0" err="1">
                <a:latin typeface="Futura Bk BT" panose="020B0502020204020303" pitchFamily="34" charset="0"/>
                <a:cs typeface="Calibri"/>
              </a:rPr>
              <a:t>Female</a:t>
            </a:r>
            <a:r>
              <a:rPr lang="it-IT" sz="2000" dirty="0">
                <a:latin typeface="Futura Bk BT" panose="020B0502020204020303" pitchFamily="34" charset="0"/>
                <a:cs typeface="Calibri"/>
              </a:rPr>
              <a:t> sex Ratio.png</a:t>
            </a:r>
            <a:br>
              <a:rPr lang="it-IT" sz="2000" dirty="0">
                <a:latin typeface="Futura Bk BT" panose="020B0502020204020303" pitchFamily="34" charset="0"/>
                <a:cs typeface="Calibri"/>
              </a:rPr>
            </a:br>
            <a:r>
              <a:rPr lang="it-IT" sz="2000" dirty="0">
                <a:latin typeface="Futura Bk BT" panose="020B0502020204020303" pitchFamily="34" charset="0"/>
                <a:cs typeface="Calibri"/>
              </a:rPr>
              <a:t>Male-</a:t>
            </a:r>
            <a:r>
              <a:rPr lang="it-IT" sz="2000" dirty="0" err="1">
                <a:latin typeface="Futura Bk BT" panose="020B0502020204020303" pitchFamily="34" charset="0"/>
                <a:cs typeface="Calibri"/>
              </a:rPr>
              <a:t>Female</a:t>
            </a:r>
            <a:r>
              <a:rPr lang="it-IT" sz="2000" dirty="0">
                <a:latin typeface="Futura Bk BT" panose="020B0502020204020303" pitchFamily="34" charset="0"/>
                <a:cs typeface="Calibri"/>
              </a:rPr>
              <a:t> sex Ratio.pdf</a:t>
            </a:r>
            <a:br>
              <a:rPr lang="it-IT" sz="2000" dirty="0">
                <a:latin typeface="Futura Bk BT" panose="020B0502020204020303" pitchFamily="34" charset="0"/>
                <a:cs typeface="Calibri"/>
              </a:rPr>
            </a:br>
            <a:r>
              <a:rPr lang="it-IT" sz="2000" dirty="0" err="1">
                <a:latin typeface="Futura Bk BT" panose="020B0502020204020303" pitchFamily="34" charset="0"/>
                <a:cs typeface="Calibri"/>
              </a:rPr>
              <a:t>Female</a:t>
            </a:r>
            <a:r>
              <a:rPr lang="it-IT" sz="2000" dirty="0">
                <a:latin typeface="Futura Bk BT" panose="020B0502020204020303" pitchFamily="34" charset="0"/>
                <a:cs typeface="Calibri"/>
              </a:rPr>
              <a:t>-Male sex Ratio.png</a:t>
            </a:r>
            <a:br>
              <a:rPr lang="it-IT" sz="2000" dirty="0">
                <a:latin typeface="Futura Bk BT" panose="020B0502020204020303" pitchFamily="34" charset="0"/>
                <a:cs typeface="Calibri"/>
              </a:rPr>
            </a:br>
            <a:r>
              <a:rPr lang="it-IT" sz="2000" dirty="0" err="1">
                <a:latin typeface="Futura Bk BT" panose="020B0502020204020303" pitchFamily="34" charset="0"/>
                <a:cs typeface="Calibri"/>
              </a:rPr>
              <a:t>Female</a:t>
            </a:r>
            <a:r>
              <a:rPr lang="it-IT" sz="2000" dirty="0">
                <a:latin typeface="Futura Bk BT" panose="020B0502020204020303" pitchFamily="34" charset="0"/>
                <a:cs typeface="Calibri"/>
              </a:rPr>
              <a:t>-Male sex Ratio.pdf</a:t>
            </a:r>
          </a:p>
          <a:p>
            <a:pPr marL="457200" indent="-457200">
              <a:buFont typeface="+mj-lt"/>
              <a:buAutoNum type="arabicPeriod"/>
            </a:pPr>
            <a:endParaRPr lang="it-IT" sz="2000" b="1" dirty="0">
              <a:latin typeface="Futura Bk BT" panose="020B0502020204020303" pitchFamily="34" charset="0"/>
              <a:cs typeface="Calibri"/>
            </a:endParaRPr>
          </a:p>
          <a:p>
            <a:r>
              <a:rPr lang="en-US" sz="2000" b="1" dirty="0">
                <a:latin typeface="Futura Bk BT" panose="020B0502020204020303" pitchFamily="34" charset="0"/>
                <a:cs typeface="Calibri"/>
              </a:rPr>
              <a:t>They are all needed to reproduce my research so I deposit them all</a:t>
            </a:r>
            <a:endParaRPr lang="it-IT" sz="2000" b="1" dirty="0">
              <a:latin typeface="Futura Bk BT" panose="020B0502020204020303" pitchFamily="34" charset="0"/>
              <a:cs typeface="Calibri"/>
            </a:endParaRPr>
          </a:p>
          <a:p>
            <a:pPr marL="457200" indent="-457200">
              <a:buFont typeface="+mj-lt"/>
              <a:buAutoNum type="arabicPeriod"/>
            </a:pPr>
            <a:endParaRPr lang="it-IT" sz="2000" b="1" dirty="0">
              <a:latin typeface="Futura Bk BT" panose="020B0502020204020303" pitchFamily="34" charset="0"/>
              <a:cs typeface="Calibri"/>
            </a:endParaRPr>
          </a:p>
          <a:p>
            <a:pPr marL="457200" indent="-457200">
              <a:buFont typeface="+mj-lt"/>
              <a:buAutoNum type="arabicPeriod"/>
            </a:pPr>
            <a:endParaRPr lang="it-IT" sz="2000" b="1" dirty="0">
              <a:latin typeface="Futura Bk BT" panose="020B0502020204020303" pitchFamily="34" charset="0"/>
              <a:cs typeface="Calibri"/>
            </a:endParaRPr>
          </a:p>
          <a:p>
            <a:pPr marL="457200" indent="-457200">
              <a:buFont typeface="+mj-lt"/>
              <a:buAutoNum type="arabicPeriod"/>
            </a:pPr>
            <a:endParaRPr lang="it-IT" sz="2000" b="1" dirty="0">
              <a:latin typeface="Futura Bk BT" panose="020B0502020204020303" pitchFamily="34" charset="0"/>
              <a:cs typeface="Calibri"/>
            </a:endParaRPr>
          </a:p>
          <a:p>
            <a:pPr marL="457200" indent="-457200">
              <a:buFont typeface="+mj-lt"/>
              <a:buAutoNum type="arabicPeriod"/>
            </a:pPr>
            <a:endParaRPr lang="it-IT" sz="2000" dirty="0">
              <a:latin typeface="Futura Bk BT" panose="020B0502020204020303" pitchFamily="34" charset="0"/>
              <a:cs typeface="Calibri"/>
            </a:endParaRPr>
          </a:p>
        </p:txBody>
      </p:sp>
    </p:spTree>
    <p:extLst>
      <p:ext uri="{BB962C8B-B14F-4D97-AF65-F5344CB8AC3E}">
        <p14:creationId xmlns:p14="http://schemas.microsoft.com/office/powerpoint/2010/main" val="19802976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Example – Deposit</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720000"/>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6" name="CasellaDiTesto 5">
            <a:extLst>
              <a:ext uri="{FF2B5EF4-FFF2-40B4-BE49-F238E27FC236}">
                <a16:creationId xmlns:a16="http://schemas.microsoft.com/office/drawing/2014/main" id="{1073202B-DD86-CF9B-1BDC-5403BD41134E}"/>
              </a:ext>
            </a:extLst>
          </p:cNvPr>
          <p:cNvSpPr txBox="1"/>
          <p:nvPr/>
        </p:nvSpPr>
        <p:spPr>
          <a:xfrm>
            <a:off x="1206169" y="2095500"/>
            <a:ext cx="16091231" cy="6370975"/>
          </a:xfrm>
          <a:prstGeom prst="rect">
            <a:avLst/>
          </a:prstGeom>
          <a:noFill/>
        </p:spPr>
        <p:txBody>
          <a:bodyPr wrap="square">
            <a:spAutoFit/>
          </a:bodyPr>
          <a:lstStyle/>
          <a:p>
            <a:endParaRPr lang="it-IT" sz="2400" dirty="0">
              <a:latin typeface="Futura Bk BT" panose="020B0502020204020303" pitchFamily="34" charset="0"/>
              <a:cs typeface="Calibri"/>
            </a:endParaRPr>
          </a:p>
          <a:p>
            <a:r>
              <a:rPr lang="en-US" sz="2400" dirty="0">
                <a:latin typeface="Futura Bk BT" panose="020B0502020204020303" pitchFamily="34" charset="0"/>
                <a:cs typeface="Calibri"/>
              </a:rPr>
              <a:t>Before depositing my dataset on </a:t>
            </a:r>
            <a:r>
              <a:rPr lang="en-US" sz="2400" dirty="0" err="1">
                <a:latin typeface="Futura Bk BT" panose="020B0502020204020303" pitchFamily="34" charset="0"/>
                <a:cs typeface="Calibri"/>
              </a:rPr>
              <a:t>Zenodo</a:t>
            </a:r>
            <a:r>
              <a:rPr lang="en-US" sz="2400" dirty="0">
                <a:latin typeface="Futura Bk BT" panose="020B0502020204020303" pitchFamily="34" charset="0"/>
                <a:cs typeface="Calibri"/>
              </a:rPr>
              <a:t> I double-check that the input files I have used have licenses that allow them to be reused.
In my case they are all CC BY, so I just need to attribute the input files to the creator, then </a:t>
            </a:r>
            <a:r>
              <a:rPr lang="en-US" sz="2400" dirty="0" err="1">
                <a:latin typeface="Futura Bk BT" panose="020B0502020204020303" pitchFamily="34" charset="0"/>
                <a:cs typeface="Calibri"/>
              </a:rPr>
              <a:t>Istat</a:t>
            </a:r>
            <a:r>
              <a:rPr lang="it-IT" sz="2400" dirty="0">
                <a:latin typeface="Futura Bk BT" panose="020B0502020204020303" pitchFamily="34" charset="0"/>
                <a:cs typeface="Calibri"/>
              </a:rPr>
              <a:t>.</a:t>
            </a:r>
          </a:p>
          <a:p>
            <a:endParaRPr lang="it-IT" sz="2400" dirty="0">
              <a:latin typeface="Futura Bk BT" panose="020B0502020204020303" pitchFamily="34" charset="0"/>
              <a:cs typeface="Calibri"/>
            </a:endParaRPr>
          </a:p>
          <a:p>
            <a:pPr marL="457200" indent="-457200">
              <a:buFont typeface="+mj-lt"/>
              <a:buAutoNum type="arabicPeriod"/>
            </a:pPr>
            <a:r>
              <a:rPr lang="en-US" sz="2400" dirty="0">
                <a:latin typeface="Futura Bk BT" panose="020B0502020204020303" pitchFamily="34" charset="0"/>
                <a:cs typeface="Calibri"/>
              </a:rPr>
              <a:t>I log in to </a:t>
            </a:r>
            <a:r>
              <a:rPr lang="en-US" sz="2400" dirty="0" err="1">
                <a:latin typeface="Futura Bk BT" panose="020B0502020204020303" pitchFamily="34" charset="0"/>
                <a:cs typeface="Calibri"/>
              </a:rPr>
              <a:t>Zenodo</a:t>
            </a:r>
            <a:r>
              <a:rPr lang="en-US" sz="2400" dirty="0">
                <a:latin typeface="Futura Bk BT" panose="020B0502020204020303" pitchFamily="34" charset="0"/>
                <a:cs typeface="Calibri"/>
              </a:rPr>
              <a:t> and click on</a:t>
            </a:r>
            <a:r>
              <a:rPr lang="it-IT" sz="2400" b="1" dirty="0">
                <a:latin typeface="Futura Bk BT" panose="020B0502020204020303" pitchFamily="34" charset="0"/>
                <a:cs typeface="Calibri"/>
              </a:rPr>
              <a:t>New upload</a:t>
            </a:r>
          </a:p>
          <a:p>
            <a:pPr marL="457200" indent="-457200">
              <a:buFont typeface="+mj-lt"/>
              <a:buAutoNum type="arabicPeriod"/>
            </a:pPr>
            <a:endParaRPr lang="it-IT" sz="2400" b="1" dirty="0">
              <a:latin typeface="Futura Bk BT" panose="020B0502020204020303" pitchFamily="34" charset="0"/>
              <a:cs typeface="Calibri"/>
            </a:endParaRPr>
          </a:p>
          <a:p>
            <a:pPr marL="457200" indent="-457200">
              <a:buFont typeface="+mj-lt"/>
              <a:buAutoNum type="arabicPeriod"/>
            </a:pPr>
            <a:endParaRPr lang="it-IT" sz="2400" b="1" dirty="0">
              <a:latin typeface="Futura Bk BT" panose="020B0502020204020303" pitchFamily="34" charset="0"/>
              <a:cs typeface="Calibri"/>
            </a:endParaRPr>
          </a:p>
          <a:p>
            <a:pPr marL="457200" indent="-457200">
              <a:buFont typeface="+mj-lt"/>
              <a:buAutoNum type="arabicPeriod"/>
            </a:pPr>
            <a:endParaRPr lang="it-IT" sz="2400" b="1" dirty="0">
              <a:latin typeface="Futura Bk BT" panose="020B0502020204020303" pitchFamily="34" charset="0"/>
              <a:cs typeface="Calibri"/>
            </a:endParaRPr>
          </a:p>
          <a:p>
            <a:pPr marL="457200" indent="-457200">
              <a:buFont typeface="+mj-lt"/>
              <a:buAutoNum type="arabicPeriod"/>
            </a:pPr>
            <a:endParaRPr lang="it-IT" sz="2400" b="1" dirty="0">
              <a:latin typeface="Futura Bk BT" panose="020B0502020204020303" pitchFamily="34" charset="0"/>
              <a:cs typeface="Calibri"/>
            </a:endParaRPr>
          </a:p>
          <a:p>
            <a:pPr marL="457200" indent="-457200">
              <a:buFont typeface="+mj-lt"/>
              <a:buAutoNum type="arabicPeriod"/>
            </a:pPr>
            <a:endParaRPr lang="it-IT" sz="2400" b="1" dirty="0">
              <a:latin typeface="Futura Bk BT" panose="020B0502020204020303" pitchFamily="34" charset="0"/>
              <a:cs typeface="Calibri"/>
            </a:endParaRPr>
          </a:p>
          <a:p>
            <a:pPr marL="457200" indent="-457200">
              <a:buFont typeface="+mj-lt"/>
              <a:buAutoNum type="arabicPeriod"/>
            </a:pPr>
            <a:endParaRPr lang="it-IT" sz="2400" b="1" dirty="0">
              <a:latin typeface="Futura Bk BT" panose="020B0502020204020303" pitchFamily="34" charset="0"/>
              <a:cs typeface="Calibri"/>
            </a:endParaRPr>
          </a:p>
          <a:p>
            <a:pPr marL="457200" indent="-457200">
              <a:buFont typeface="+mj-lt"/>
              <a:buAutoNum type="arabicPeriod"/>
            </a:pPr>
            <a:endParaRPr lang="it-IT" sz="2400" b="1" dirty="0">
              <a:latin typeface="Futura Bk BT" panose="020B0502020204020303" pitchFamily="34" charset="0"/>
              <a:cs typeface="Calibri"/>
            </a:endParaRPr>
          </a:p>
          <a:p>
            <a:pPr marL="457200" indent="-457200">
              <a:buFont typeface="+mj-lt"/>
              <a:buAutoNum type="arabicPeriod"/>
            </a:pPr>
            <a:endParaRPr lang="it-IT" sz="2400" b="1" dirty="0">
              <a:latin typeface="Futura Bk BT" panose="020B0502020204020303" pitchFamily="34" charset="0"/>
              <a:cs typeface="Calibri"/>
            </a:endParaRPr>
          </a:p>
          <a:p>
            <a:r>
              <a:rPr lang="it-IT" sz="2400" b="1" dirty="0" err="1">
                <a:latin typeface="Futura Bk BT" panose="020B0502020204020303" pitchFamily="34" charset="0"/>
                <a:cs typeface="Calibri"/>
              </a:rPr>
              <a:t>Remark</a:t>
            </a:r>
            <a:r>
              <a:rPr lang="it-IT" sz="2400" b="1" dirty="0">
                <a:latin typeface="Futura Bk BT" panose="020B0502020204020303" pitchFamily="34" charset="0"/>
                <a:cs typeface="Calibri"/>
              </a:rPr>
              <a:t>:</a:t>
            </a:r>
            <a:r>
              <a:rPr lang="it-IT" sz="2400" dirty="0">
                <a:latin typeface="Futura Bk BT" panose="020B0502020204020303" pitchFamily="34" charset="0"/>
                <a:cs typeface="Calibri"/>
              </a:rPr>
              <a:t> </a:t>
            </a:r>
            <a:r>
              <a:rPr lang="en-US" sz="2400" dirty="0">
                <a:latin typeface="Futura Bk BT" panose="020B0502020204020303" pitchFamily="34" charset="0"/>
                <a:cs typeface="Calibri"/>
              </a:rPr>
              <a:t>In parallel with the analysis work, I continued the drafting of the DMP</a:t>
            </a:r>
            <a:endParaRPr lang="it-IT" sz="2400" b="1" dirty="0">
              <a:latin typeface="Futura Bk BT" panose="020B0502020204020303" pitchFamily="34" charset="0"/>
              <a:cs typeface="Calibri"/>
            </a:endParaRPr>
          </a:p>
          <a:p>
            <a:pPr marL="457200" indent="-457200">
              <a:buFont typeface="+mj-lt"/>
              <a:buAutoNum type="arabicPeriod"/>
            </a:pPr>
            <a:endParaRPr lang="it-IT" sz="2400" dirty="0">
              <a:latin typeface="Futura Bk BT" panose="020B0502020204020303" pitchFamily="34" charset="0"/>
              <a:cs typeface="Calibri"/>
            </a:endParaRPr>
          </a:p>
          <a:p>
            <a:pPr marL="457200" indent="-457200">
              <a:buFont typeface="+mj-lt"/>
              <a:buAutoNum type="arabicPeriod"/>
            </a:pPr>
            <a:endParaRPr lang="it-IT" sz="2400" dirty="0">
              <a:latin typeface="Futura Bk BT" panose="020B0502020204020303" pitchFamily="34" charset="0"/>
              <a:cs typeface="Calibri"/>
            </a:endParaRPr>
          </a:p>
        </p:txBody>
      </p:sp>
      <p:pic>
        <p:nvPicPr>
          <p:cNvPr id="4" name="Immagine 3">
            <a:extLst>
              <a:ext uri="{FF2B5EF4-FFF2-40B4-BE49-F238E27FC236}">
                <a16:creationId xmlns:a16="http://schemas.microsoft.com/office/drawing/2014/main" id="{CF45A801-CA96-AE4F-425E-2E8066FCB76D}"/>
              </a:ext>
            </a:extLst>
          </p:cNvPr>
          <p:cNvPicPr>
            <a:picLocks noChangeAspect="1"/>
          </p:cNvPicPr>
          <p:nvPr/>
        </p:nvPicPr>
        <p:blipFill>
          <a:blip r:embed="rId3"/>
          <a:stretch>
            <a:fillRect/>
          </a:stretch>
        </p:blipFill>
        <p:spPr>
          <a:xfrm>
            <a:off x="1660958" y="4592281"/>
            <a:ext cx="12630799" cy="1663786"/>
          </a:xfrm>
          <a:prstGeom prst="rect">
            <a:avLst/>
          </a:prstGeom>
        </p:spPr>
      </p:pic>
    </p:spTree>
    <p:extLst>
      <p:ext uri="{BB962C8B-B14F-4D97-AF65-F5344CB8AC3E}">
        <p14:creationId xmlns:p14="http://schemas.microsoft.com/office/powerpoint/2010/main" val="13075235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Example – Deposit</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720000"/>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6" name="CasellaDiTesto 5">
            <a:extLst>
              <a:ext uri="{FF2B5EF4-FFF2-40B4-BE49-F238E27FC236}">
                <a16:creationId xmlns:a16="http://schemas.microsoft.com/office/drawing/2014/main" id="{1073202B-DD86-CF9B-1BDC-5403BD41134E}"/>
              </a:ext>
            </a:extLst>
          </p:cNvPr>
          <p:cNvSpPr txBox="1"/>
          <p:nvPr/>
        </p:nvSpPr>
        <p:spPr>
          <a:xfrm>
            <a:off x="685800" y="2095500"/>
            <a:ext cx="6629400" cy="1938992"/>
          </a:xfrm>
          <a:prstGeom prst="rect">
            <a:avLst/>
          </a:prstGeom>
          <a:noFill/>
        </p:spPr>
        <p:txBody>
          <a:bodyPr wrap="square">
            <a:spAutoFit/>
          </a:bodyPr>
          <a:lstStyle/>
          <a:p>
            <a:endParaRPr lang="it-IT" sz="2000" dirty="0">
              <a:latin typeface="Futura Bk BT" panose="020B0502020204020303" pitchFamily="34" charset="0"/>
              <a:cs typeface="Calibri"/>
            </a:endParaRPr>
          </a:p>
          <a:p>
            <a:r>
              <a:rPr lang="en-US" sz="2000" dirty="0" err="1">
                <a:latin typeface="Futura Bk BT" panose="020B0502020204020303" pitchFamily="34" charset="0"/>
                <a:cs typeface="Calibri"/>
              </a:rPr>
              <a:t>Zenodo</a:t>
            </a:r>
            <a:r>
              <a:rPr lang="en-US" sz="2000" dirty="0">
                <a:latin typeface="Futura Bk BT" panose="020B0502020204020303" pitchFamily="34" charset="0"/>
                <a:cs typeface="Calibri"/>
              </a:rPr>
              <a:t> supports the </a:t>
            </a:r>
            <a:r>
              <a:rPr lang="en-US" sz="2000" dirty="0" err="1">
                <a:latin typeface="Futura Bk BT" panose="020B0502020204020303" pitchFamily="34" charset="0"/>
                <a:cs typeface="Calibri"/>
              </a:rPr>
              <a:t>DataCite</a:t>
            </a:r>
            <a:r>
              <a:rPr lang="en-US" sz="2000" dirty="0">
                <a:latin typeface="Futura Bk BT" panose="020B0502020204020303" pitchFamily="34" charset="0"/>
                <a:cs typeface="Calibri"/>
              </a:rPr>
              <a:t> metadata schema (</a:t>
            </a:r>
            <a:r>
              <a:rPr lang="en-US" sz="2000" dirty="0">
                <a:latin typeface="Futura Bk BT" panose="020B0502020204020303" pitchFamily="34" charset="0"/>
                <a:cs typeface="Calibri"/>
                <a:hlinkClick r:id="rId3"/>
              </a:rPr>
              <a:t>https://schema.datacite.org/</a:t>
            </a:r>
            <a:r>
              <a:rPr lang="en-US" sz="2000" dirty="0">
                <a:latin typeface="Futura Bk BT" panose="020B0502020204020303" pitchFamily="34" charset="0"/>
                <a:cs typeface="Calibri"/>
              </a:rPr>
              <a:t>)
I can add a readme file to explain the various steps in more detail to those who want to reproduce my research, then additional documentation.</a:t>
            </a:r>
            <a:endParaRPr lang="it-IT" sz="2000" dirty="0">
              <a:latin typeface="Futura Bk BT" panose="020B0502020204020303" pitchFamily="34" charset="0"/>
              <a:cs typeface="Calibri"/>
            </a:endParaRPr>
          </a:p>
        </p:txBody>
      </p:sp>
      <p:pic>
        <p:nvPicPr>
          <p:cNvPr id="12" name="Immagine 11">
            <a:extLst>
              <a:ext uri="{FF2B5EF4-FFF2-40B4-BE49-F238E27FC236}">
                <a16:creationId xmlns:a16="http://schemas.microsoft.com/office/drawing/2014/main" id="{C3302B0B-3D5D-B902-8E4C-069C69F43FB2}"/>
              </a:ext>
            </a:extLst>
          </p:cNvPr>
          <p:cNvPicPr>
            <a:picLocks noChangeAspect="1"/>
          </p:cNvPicPr>
          <p:nvPr/>
        </p:nvPicPr>
        <p:blipFill>
          <a:blip r:embed="rId4"/>
          <a:stretch>
            <a:fillRect/>
          </a:stretch>
        </p:blipFill>
        <p:spPr>
          <a:xfrm>
            <a:off x="685800" y="4034492"/>
            <a:ext cx="8141118" cy="1644735"/>
          </a:xfrm>
          <a:prstGeom prst="rect">
            <a:avLst/>
          </a:prstGeom>
        </p:spPr>
      </p:pic>
      <p:sp>
        <p:nvSpPr>
          <p:cNvPr id="13" name="CasellaDiTesto 12">
            <a:extLst>
              <a:ext uri="{FF2B5EF4-FFF2-40B4-BE49-F238E27FC236}">
                <a16:creationId xmlns:a16="http://schemas.microsoft.com/office/drawing/2014/main" id="{B871885B-725F-883F-537E-9A66F121A97A}"/>
              </a:ext>
            </a:extLst>
          </p:cNvPr>
          <p:cNvSpPr txBox="1"/>
          <p:nvPr/>
        </p:nvSpPr>
        <p:spPr>
          <a:xfrm>
            <a:off x="683627" y="5679227"/>
            <a:ext cx="6629400" cy="1631216"/>
          </a:xfrm>
          <a:prstGeom prst="rect">
            <a:avLst/>
          </a:prstGeom>
          <a:noFill/>
        </p:spPr>
        <p:txBody>
          <a:bodyPr wrap="square">
            <a:spAutoFit/>
          </a:bodyPr>
          <a:lstStyle/>
          <a:p>
            <a:endParaRPr lang="it-IT" sz="2000" dirty="0">
              <a:latin typeface="Futura Bk BT" panose="020B0502020204020303" pitchFamily="34" charset="0"/>
              <a:cs typeface="Calibri"/>
            </a:endParaRPr>
          </a:p>
          <a:p>
            <a:r>
              <a:rPr lang="en-US" sz="2000" dirty="0">
                <a:latin typeface="Futura Bk BT" panose="020B0502020204020303" pitchFamily="34" charset="0"/>
                <a:cs typeface="Calibri"/>
              </a:rPr>
              <a:t>I don't have a DOI yet, but I can get it in advance so I can get it into the DMP right away by clicking on </a:t>
            </a:r>
            <a:r>
              <a:rPr lang="it-IT" sz="2000" b="1" dirty="0" err="1">
                <a:latin typeface="Futura Bk BT" panose="020B0502020204020303" pitchFamily="34" charset="0"/>
                <a:cs typeface="Calibri"/>
              </a:rPr>
              <a:t>Get</a:t>
            </a:r>
            <a:r>
              <a:rPr lang="it-IT" sz="2000" b="1" dirty="0">
                <a:latin typeface="Futura Bk BT" panose="020B0502020204020303" pitchFamily="34" charset="0"/>
                <a:cs typeface="Calibri"/>
              </a:rPr>
              <a:t> a DOI </a:t>
            </a:r>
            <a:r>
              <a:rPr lang="it-IT" sz="2000" b="1" dirty="0" err="1">
                <a:latin typeface="Futura Bk BT" panose="020B0502020204020303" pitchFamily="34" charset="0"/>
                <a:cs typeface="Calibri"/>
              </a:rPr>
              <a:t>now</a:t>
            </a:r>
            <a:r>
              <a:rPr lang="it-IT" sz="2000" b="1" dirty="0">
                <a:latin typeface="Futura Bk BT" panose="020B0502020204020303" pitchFamily="34" charset="0"/>
                <a:cs typeface="Calibri"/>
              </a:rPr>
              <a:t>!</a:t>
            </a:r>
          </a:p>
          <a:p>
            <a:pPr marL="457200" indent="-457200">
              <a:buFont typeface="+mj-lt"/>
              <a:buAutoNum type="arabicPeriod"/>
            </a:pPr>
            <a:endParaRPr lang="it-IT" sz="2000" dirty="0">
              <a:latin typeface="Futura Bk BT" panose="020B0502020204020303" pitchFamily="34" charset="0"/>
              <a:cs typeface="Calibri"/>
            </a:endParaRPr>
          </a:p>
        </p:txBody>
      </p:sp>
      <p:pic>
        <p:nvPicPr>
          <p:cNvPr id="15" name="Immagine 14">
            <a:extLst>
              <a:ext uri="{FF2B5EF4-FFF2-40B4-BE49-F238E27FC236}">
                <a16:creationId xmlns:a16="http://schemas.microsoft.com/office/drawing/2014/main" id="{059FD33A-0FAB-B571-A94D-2C3E6A471F04}"/>
              </a:ext>
            </a:extLst>
          </p:cNvPr>
          <p:cNvPicPr>
            <a:picLocks noChangeAspect="1"/>
          </p:cNvPicPr>
          <p:nvPr/>
        </p:nvPicPr>
        <p:blipFill>
          <a:blip r:embed="rId5"/>
          <a:stretch>
            <a:fillRect/>
          </a:stretch>
        </p:blipFill>
        <p:spPr>
          <a:xfrm>
            <a:off x="8305800" y="2156361"/>
            <a:ext cx="8515788" cy="6407479"/>
          </a:xfrm>
          <a:prstGeom prst="rect">
            <a:avLst/>
          </a:prstGeom>
        </p:spPr>
      </p:pic>
      <p:pic>
        <p:nvPicPr>
          <p:cNvPr id="7" name="Immagine 6">
            <a:extLst>
              <a:ext uri="{FF2B5EF4-FFF2-40B4-BE49-F238E27FC236}">
                <a16:creationId xmlns:a16="http://schemas.microsoft.com/office/drawing/2014/main" id="{3D8997FD-577D-6150-ADF1-AFEB31AEA9CC}"/>
              </a:ext>
            </a:extLst>
          </p:cNvPr>
          <p:cNvPicPr>
            <a:picLocks noChangeAspect="1"/>
          </p:cNvPicPr>
          <p:nvPr/>
        </p:nvPicPr>
        <p:blipFill>
          <a:blip r:embed="rId6"/>
          <a:stretch>
            <a:fillRect/>
          </a:stretch>
        </p:blipFill>
        <p:spPr>
          <a:xfrm>
            <a:off x="10838467" y="2156361"/>
            <a:ext cx="7438103" cy="7085832"/>
          </a:xfrm>
          <a:prstGeom prst="rect">
            <a:avLst/>
          </a:prstGeom>
        </p:spPr>
      </p:pic>
    </p:spTree>
    <p:extLst>
      <p:ext uri="{BB962C8B-B14F-4D97-AF65-F5344CB8AC3E}">
        <p14:creationId xmlns:p14="http://schemas.microsoft.com/office/powerpoint/2010/main" val="304311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Example – Deposit</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720000"/>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6" name="CasellaDiTesto 5">
            <a:extLst>
              <a:ext uri="{FF2B5EF4-FFF2-40B4-BE49-F238E27FC236}">
                <a16:creationId xmlns:a16="http://schemas.microsoft.com/office/drawing/2014/main" id="{1073202B-DD86-CF9B-1BDC-5403BD41134E}"/>
              </a:ext>
            </a:extLst>
          </p:cNvPr>
          <p:cNvSpPr txBox="1"/>
          <p:nvPr/>
        </p:nvSpPr>
        <p:spPr>
          <a:xfrm>
            <a:off x="914400" y="2457438"/>
            <a:ext cx="6629400" cy="1015663"/>
          </a:xfrm>
          <a:prstGeom prst="rect">
            <a:avLst/>
          </a:prstGeom>
          <a:noFill/>
        </p:spPr>
        <p:txBody>
          <a:bodyPr wrap="square">
            <a:spAutoFit/>
          </a:bodyPr>
          <a:lstStyle/>
          <a:p>
            <a:r>
              <a:rPr lang="en-US" sz="2000" dirty="0">
                <a:latin typeface="Futura Bk BT" panose="020B0502020204020303" pitchFamily="34" charset="0"/>
                <a:cs typeface="Calibri"/>
              </a:rPr>
              <a:t>I also need to enter additional information such as the license I intend to attribute, the language, </a:t>
            </a:r>
            <a:r>
              <a:rPr lang="en-US" sz="2000" dirty="0" err="1">
                <a:latin typeface="Futura Bk BT" panose="020B0502020204020303" pitchFamily="34" charset="0"/>
                <a:cs typeface="Calibri"/>
              </a:rPr>
              <a:t>etc</a:t>
            </a:r>
            <a:r>
              <a:rPr lang="it-IT" sz="2000" dirty="0">
                <a:latin typeface="Futura Bk BT" panose="020B0502020204020303" pitchFamily="34" charset="0"/>
                <a:cs typeface="Calibri"/>
              </a:rPr>
              <a:t>.</a:t>
            </a:r>
          </a:p>
          <a:p>
            <a:pPr marL="457200" indent="-457200">
              <a:buFont typeface="+mj-lt"/>
              <a:buAutoNum type="arabicPeriod"/>
            </a:pPr>
            <a:endParaRPr lang="it-IT" sz="2000" dirty="0">
              <a:latin typeface="Futura Bk BT" panose="020B0502020204020303" pitchFamily="34" charset="0"/>
              <a:cs typeface="Calibri"/>
            </a:endParaRPr>
          </a:p>
        </p:txBody>
      </p:sp>
      <p:pic>
        <p:nvPicPr>
          <p:cNvPr id="15" name="Immagine 14">
            <a:extLst>
              <a:ext uri="{FF2B5EF4-FFF2-40B4-BE49-F238E27FC236}">
                <a16:creationId xmlns:a16="http://schemas.microsoft.com/office/drawing/2014/main" id="{059FD33A-0FAB-B571-A94D-2C3E6A471F04}"/>
              </a:ext>
            </a:extLst>
          </p:cNvPr>
          <p:cNvPicPr>
            <a:picLocks noChangeAspect="1"/>
          </p:cNvPicPr>
          <p:nvPr/>
        </p:nvPicPr>
        <p:blipFill>
          <a:blip r:embed="rId3"/>
          <a:stretch>
            <a:fillRect/>
          </a:stretch>
        </p:blipFill>
        <p:spPr>
          <a:xfrm>
            <a:off x="8686800" y="2533638"/>
            <a:ext cx="8515788" cy="6407479"/>
          </a:xfrm>
          <a:prstGeom prst="rect">
            <a:avLst/>
          </a:prstGeom>
        </p:spPr>
      </p:pic>
      <p:pic>
        <p:nvPicPr>
          <p:cNvPr id="3" name="Immagine 2">
            <a:extLst>
              <a:ext uri="{FF2B5EF4-FFF2-40B4-BE49-F238E27FC236}">
                <a16:creationId xmlns:a16="http://schemas.microsoft.com/office/drawing/2014/main" id="{FFF94E5E-180A-492E-E7D0-C59B77EDB6F1}"/>
              </a:ext>
            </a:extLst>
          </p:cNvPr>
          <p:cNvPicPr>
            <a:picLocks noChangeAspect="1"/>
          </p:cNvPicPr>
          <p:nvPr/>
        </p:nvPicPr>
        <p:blipFill>
          <a:blip r:embed="rId4"/>
          <a:stretch>
            <a:fillRect/>
          </a:stretch>
        </p:blipFill>
        <p:spPr>
          <a:xfrm>
            <a:off x="2743200" y="3473101"/>
            <a:ext cx="2590800" cy="3102241"/>
          </a:xfrm>
          <a:prstGeom prst="rect">
            <a:avLst/>
          </a:prstGeom>
        </p:spPr>
      </p:pic>
      <p:sp>
        <p:nvSpPr>
          <p:cNvPr id="4" name="CasellaDiTesto 3">
            <a:extLst>
              <a:ext uri="{FF2B5EF4-FFF2-40B4-BE49-F238E27FC236}">
                <a16:creationId xmlns:a16="http://schemas.microsoft.com/office/drawing/2014/main" id="{4C00EC34-C56F-6D62-676E-AACC6DCFD4C0}"/>
              </a:ext>
            </a:extLst>
          </p:cNvPr>
          <p:cNvSpPr txBox="1"/>
          <p:nvPr/>
        </p:nvSpPr>
        <p:spPr>
          <a:xfrm>
            <a:off x="914400" y="7417622"/>
            <a:ext cx="6629400" cy="400110"/>
          </a:xfrm>
          <a:prstGeom prst="rect">
            <a:avLst/>
          </a:prstGeom>
          <a:noFill/>
        </p:spPr>
        <p:txBody>
          <a:bodyPr wrap="square">
            <a:spAutoFit/>
          </a:bodyPr>
          <a:lstStyle/>
          <a:p>
            <a:r>
              <a:rPr lang="en-US" sz="2000" dirty="0">
                <a:latin typeface="Futura Bk BT" panose="020B0502020204020303" pitchFamily="34" charset="0"/>
                <a:cs typeface="Calibri"/>
              </a:rPr>
              <a:t>Save the draft and view the preview</a:t>
            </a:r>
            <a:endParaRPr lang="it-IT" sz="2000" dirty="0">
              <a:latin typeface="Futura Bk BT" panose="020B0502020204020303" pitchFamily="34" charset="0"/>
              <a:cs typeface="Calibri"/>
            </a:endParaRPr>
          </a:p>
        </p:txBody>
      </p:sp>
    </p:spTree>
    <p:extLst>
      <p:ext uri="{BB962C8B-B14F-4D97-AF65-F5344CB8AC3E}">
        <p14:creationId xmlns:p14="http://schemas.microsoft.com/office/powerpoint/2010/main" val="16188950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Example – Deposit</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720000"/>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pic>
        <p:nvPicPr>
          <p:cNvPr id="5" name="Immagine 4">
            <a:extLst>
              <a:ext uri="{FF2B5EF4-FFF2-40B4-BE49-F238E27FC236}">
                <a16:creationId xmlns:a16="http://schemas.microsoft.com/office/drawing/2014/main" id="{E2D78A47-F6A3-D194-25CA-8E95BB091140}"/>
              </a:ext>
            </a:extLst>
          </p:cNvPr>
          <p:cNvPicPr>
            <a:picLocks noChangeAspect="1"/>
          </p:cNvPicPr>
          <p:nvPr/>
        </p:nvPicPr>
        <p:blipFill>
          <a:blip r:embed="rId3"/>
          <a:stretch>
            <a:fillRect/>
          </a:stretch>
        </p:blipFill>
        <p:spPr>
          <a:xfrm>
            <a:off x="507577" y="2019300"/>
            <a:ext cx="8599552" cy="5591392"/>
          </a:xfrm>
          <a:prstGeom prst="rect">
            <a:avLst/>
          </a:prstGeom>
        </p:spPr>
      </p:pic>
      <p:pic>
        <p:nvPicPr>
          <p:cNvPr id="10" name="Immagine 9">
            <a:extLst>
              <a:ext uri="{FF2B5EF4-FFF2-40B4-BE49-F238E27FC236}">
                <a16:creationId xmlns:a16="http://schemas.microsoft.com/office/drawing/2014/main" id="{7FEE68C4-7507-AB61-C538-829E11E87813}"/>
              </a:ext>
            </a:extLst>
          </p:cNvPr>
          <p:cNvPicPr>
            <a:picLocks noChangeAspect="1"/>
          </p:cNvPicPr>
          <p:nvPr/>
        </p:nvPicPr>
        <p:blipFill>
          <a:blip r:embed="rId4"/>
          <a:stretch>
            <a:fillRect/>
          </a:stretch>
        </p:blipFill>
        <p:spPr>
          <a:xfrm>
            <a:off x="8763000" y="3314700"/>
            <a:ext cx="8779913" cy="5947006"/>
          </a:xfrm>
          <a:prstGeom prst="rect">
            <a:avLst/>
          </a:prstGeom>
        </p:spPr>
      </p:pic>
    </p:spTree>
    <p:extLst>
      <p:ext uri="{BB962C8B-B14F-4D97-AF65-F5344CB8AC3E}">
        <p14:creationId xmlns:p14="http://schemas.microsoft.com/office/powerpoint/2010/main" val="15515185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Example – DMP</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720000"/>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2" name="CasellaDiTesto 1">
            <a:extLst>
              <a:ext uri="{FF2B5EF4-FFF2-40B4-BE49-F238E27FC236}">
                <a16:creationId xmlns:a16="http://schemas.microsoft.com/office/drawing/2014/main" id="{D2E8938F-970D-D01F-F1CE-0345FF2131A7}"/>
              </a:ext>
            </a:extLst>
          </p:cNvPr>
          <p:cNvSpPr txBox="1"/>
          <p:nvPr/>
        </p:nvSpPr>
        <p:spPr>
          <a:xfrm>
            <a:off x="533400" y="2476500"/>
            <a:ext cx="9677400" cy="4524315"/>
          </a:xfrm>
          <a:prstGeom prst="rect">
            <a:avLst/>
          </a:prstGeom>
          <a:noFill/>
        </p:spPr>
        <p:txBody>
          <a:bodyPr wrap="square">
            <a:spAutoFit/>
          </a:bodyPr>
          <a:lstStyle/>
          <a:p>
            <a:r>
              <a:rPr lang="en-US" sz="2400" dirty="0">
                <a:latin typeface="Futura Bk BT" panose="020B0502020204020303" pitchFamily="34" charset="0"/>
                <a:cs typeface="Calibri"/>
              </a:rPr>
              <a:t>Now we can see how to fill out the DMP. Once drafted, we could file the DMP and the presentation together with our dataset</a:t>
            </a:r>
            <a:r>
              <a:rPr lang="it-IT" sz="2400" dirty="0">
                <a:latin typeface="Futura Bk BT" panose="020B0502020204020303" pitchFamily="34" charset="0"/>
                <a:cs typeface="Calibri"/>
              </a:rPr>
              <a:t>.</a:t>
            </a:r>
          </a:p>
          <a:p>
            <a:endParaRPr lang="it-IT" sz="2400" dirty="0">
              <a:latin typeface="Futura Bk BT" panose="020B0502020204020303" pitchFamily="34" charset="0"/>
              <a:cs typeface="Calibri"/>
            </a:endParaRPr>
          </a:p>
          <a:p>
            <a:endParaRPr lang="it-IT" sz="2400" dirty="0">
              <a:latin typeface="Futura Bk BT" panose="020B0502020204020303" pitchFamily="34" charset="0"/>
              <a:cs typeface="Calibri"/>
            </a:endParaRPr>
          </a:p>
          <a:p>
            <a:r>
              <a:rPr lang="en-US" sz="2400" dirty="0">
                <a:latin typeface="Futura Bk BT" panose="020B0502020204020303" pitchFamily="34" charset="0"/>
                <a:cs typeface="Calibri"/>
              </a:rPr>
              <a:t>We need to organize the DMP into sections and keep it concise:</a:t>
            </a:r>
          </a:p>
          <a:p>
            <a:endParaRPr lang="en-US" sz="2400" dirty="0">
              <a:latin typeface="Futura Bk BT" panose="020B0502020204020303" pitchFamily="34" charset="0"/>
              <a:cs typeface="Calibri"/>
            </a:endParaRPr>
          </a:p>
          <a:p>
            <a:pPr marL="457200" indent="-457200">
              <a:buFont typeface="+mj-lt"/>
              <a:buAutoNum type="arabicPeriod"/>
            </a:pPr>
            <a:r>
              <a:rPr lang="en-US" sz="2400" b="1" dirty="0">
                <a:latin typeface="Futura Bk BT" panose="020B0502020204020303" pitchFamily="34" charset="0"/>
                <a:cs typeface="Calibri"/>
              </a:rPr>
              <a:t>Data Summary:</a:t>
            </a:r>
            <a:br>
              <a:rPr lang="en-US" sz="2400" b="1" dirty="0">
                <a:latin typeface="Futura Bk BT" panose="020B0502020204020303" pitchFamily="34" charset="0"/>
                <a:cs typeface="Calibri"/>
              </a:rPr>
            </a:br>
            <a:r>
              <a:rPr lang="en-US" sz="2400" dirty="0">
                <a:latin typeface="Futura Bk BT" panose="020B0502020204020303" pitchFamily="34" charset="0"/>
                <a:cs typeface="Calibri"/>
              </a:rPr>
              <a:t>here we will provide information on the sources and methodology of data analysis</a:t>
            </a:r>
          </a:p>
          <a:p>
            <a:pPr marL="457200" indent="-457200">
              <a:buFont typeface="+mj-lt"/>
              <a:buAutoNum type="arabicPeriod"/>
            </a:pPr>
            <a:endParaRPr lang="en-US" sz="2400" dirty="0">
              <a:latin typeface="Futura Bk BT" panose="020B0502020204020303" pitchFamily="34" charset="0"/>
              <a:cs typeface="Calibri"/>
            </a:endParaRPr>
          </a:p>
          <a:p>
            <a:pPr marL="457200" indent="-457200">
              <a:buFont typeface="+mj-lt"/>
              <a:buAutoNum type="arabicPeriod"/>
            </a:pPr>
            <a:endParaRPr lang="en-US" sz="2400" b="1" dirty="0">
              <a:latin typeface="Futura Bk BT" panose="020B0502020204020303" pitchFamily="34" charset="0"/>
              <a:cs typeface="Calibri"/>
            </a:endParaRPr>
          </a:p>
          <a:p>
            <a:pPr marL="457200" indent="-457200">
              <a:buFont typeface="+mj-lt"/>
              <a:buAutoNum type="arabicPeriod"/>
            </a:pPr>
            <a:endParaRPr lang="it-IT" sz="2400" b="1" dirty="0">
              <a:latin typeface="Futura Bk BT" panose="020B0502020204020303" pitchFamily="34" charset="0"/>
              <a:cs typeface="Calibri"/>
            </a:endParaRPr>
          </a:p>
        </p:txBody>
      </p:sp>
      <p:pic>
        <p:nvPicPr>
          <p:cNvPr id="4" name="Immagine 3">
            <a:extLst>
              <a:ext uri="{FF2B5EF4-FFF2-40B4-BE49-F238E27FC236}">
                <a16:creationId xmlns:a16="http://schemas.microsoft.com/office/drawing/2014/main" id="{252E014B-BA1A-C9C0-A5AB-37378F8DFA65}"/>
              </a:ext>
            </a:extLst>
          </p:cNvPr>
          <p:cNvPicPr>
            <a:picLocks noChangeAspect="1"/>
          </p:cNvPicPr>
          <p:nvPr/>
        </p:nvPicPr>
        <p:blipFill>
          <a:blip r:embed="rId3"/>
          <a:stretch>
            <a:fillRect/>
          </a:stretch>
        </p:blipFill>
        <p:spPr>
          <a:xfrm>
            <a:off x="10365924" y="3238500"/>
            <a:ext cx="7906836" cy="5537418"/>
          </a:xfrm>
          <a:prstGeom prst="rect">
            <a:avLst/>
          </a:prstGeom>
          <a:ln>
            <a:solidFill>
              <a:srgbClr val="042B60"/>
            </a:solidFill>
          </a:ln>
        </p:spPr>
      </p:pic>
    </p:spTree>
    <p:extLst>
      <p:ext uri="{BB962C8B-B14F-4D97-AF65-F5344CB8AC3E}">
        <p14:creationId xmlns:p14="http://schemas.microsoft.com/office/powerpoint/2010/main" val="35174786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RDM – Advantages</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572944"/>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16" name="TextBox 15">
            <a:extLst>
              <a:ext uri="{FF2B5EF4-FFF2-40B4-BE49-F238E27FC236}">
                <a16:creationId xmlns:a16="http://schemas.microsoft.com/office/drawing/2014/main" id="{A1356E8A-2D6C-43B3-8AB2-9E44F7948B5E}"/>
              </a:ext>
            </a:extLst>
          </p:cNvPr>
          <p:cNvSpPr txBox="1"/>
          <p:nvPr/>
        </p:nvSpPr>
        <p:spPr>
          <a:xfrm>
            <a:off x="7990741" y="2319654"/>
            <a:ext cx="3744059" cy="498726"/>
          </a:xfrm>
          <a:prstGeom prst="rect">
            <a:avLst/>
          </a:prstGeom>
        </p:spPr>
        <p:txBody>
          <a:bodyPr wrap="square" lIns="0" tIns="0" rIns="0" bIns="0" rtlCol="0" anchor="t">
            <a:spAutoFit/>
          </a:bodyPr>
          <a:lstStyle/>
          <a:p>
            <a:pPr algn="ctr">
              <a:lnSpc>
                <a:spcPts val="4266"/>
              </a:lnSpc>
              <a:spcBef>
                <a:spcPct val="0"/>
              </a:spcBef>
            </a:pPr>
            <a:r>
              <a:rPr lang="en-US" sz="3047" b="1" dirty="0">
                <a:solidFill>
                  <a:srgbClr val="000000"/>
                </a:solidFill>
                <a:latin typeface="Futura Bk Lt"/>
              </a:rPr>
              <a:t>For students</a:t>
            </a:r>
          </a:p>
        </p:txBody>
      </p:sp>
      <p:sp>
        <p:nvSpPr>
          <p:cNvPr id="19" name="TextBox 18">
            <a:extLst>
              <a:ext uri="{FF2B5EF4-FFF2-40B4-BE49-F238E27FC236}">
                <a16:creationId xmlns:a16="http://schemas.microsoft.com/office/drawing/2014/main" id="{D476314E-7E21-440B-BAC3-3A6AAE53D643}"/>
              </a:ext>
            </a:extLst>
          </p:cNvPr>
          <p:cNvSpPr txBox="1"/>
          <p:nvPr/>
        </p:nvSpPr>
        <p:spPr>
          <a:xfrm>
            <a:off x="6275230" y="3775561"/>
            <a:ext cx="5683593" cy="4211859"/>
          </a:xfrm>
          <a:prstGeom prst="rect">
            <a:avLst/>
          </a:prstGeom>
        </p:spPr>
        <p:txBody>
          <a:bodyPr lIns="0" tIns="0" rIns="0" bIns="0" rtlCol="0" anchor="t">
            <a:spAutoFit/>
          </a:bodyPr>
          <a:lstStyle/>
          <a:p>
            <a:pPr marL="515620" lvl="1" indent="-257810">
              <a:lnSpc>
                <a:spcPct val="200000"/>
              </a:lnSpc>
              <a:buFont typeface="Arial"/>
              <a:buChar char="•"/>
            </a:pPr>
            <a:r>
              <a:rPr lang="en-US" sz="2000" dirty="0">
                <a:solidFill>
                  <a:srgbClr val="000000"/>
                </a:solidFill>
                <a:latin typeface="Futura Bk Lt"/>
              </a:rPr>
              <a:t>The more properly managed data there is, the easier it is to find it for your dissertation
Managing your data properly leads to a better thesis
Save time and energy
An extra quality on the job market</a:t>
            </a:r>
          </a:p>
        </p:txBody>
      </p:sp>
      <p:sp>
        <p:nvSpPr>
          <p:cNvPr id="2" name="Freeform 12">
            <a:extLst>
              <a:ext uri="{FF2B5EF4-FFF2-40B4-BE49-F238E27FC236}">
                <a16:creationId xmlns:a16="http://schemas.microsoft.com/office/drawing/2014/main" id="{F9B49B6E-8A8F-6CA6-C116-A92BBDD1C2D7}"/>
              </a:ext>
            </a:extLst>
          </p:cNvPr>
          <p:cNvSpPr/>
          <p:nvPr/>
        </p:nvSpPr>
        <p:spPr>
          <a:xfrm rot="7200000">
            <a:off x="6562220" y="2209698"/>
            <a:ext cx="822431" cy="759627"/>
          </a:xfrm>
          <a:custGeom>
            <a:avLst/>
            <a:gdLst/>
            <a:ahLst/>
            <a:cxnLst/>
            <a:rect l="l" t="t" r="r" b="b"/>
            <a:pathLst>
              <a:path w="822431" h="759627">
                <a:moveTo>
                  <a:pt x="0" y="0"/>
                </a:moveTo>
                <a:lnTo>
                  <a:pt x="822431" y="0"/>
                </a:lnTo>
                <a:lnTo>
                  <a:pt x="822431" y="759627"/>
                </a:lnTo>
                <a:lnTo>
                  <a:pt x="0" y="759627"/>
                </a:lnTo>
                <a:lnTo>
                  <a:pt x="0" y="0"/>
                </a:lnTo>
                <a:close/>
              </a:path>
            </a:pathLst>
          </a:custGeom>
          <a:blipFill>
            <a:blip r:embed="rId3">
              <a:alphaModFix amt="60000"/>
              <a:duotone>
                <a:schemeClr val="accent6">
                  <a:shade val="45000"/>
                  <a:satMod val="135000"/>
                </a:schemeClr>
                <a:prstClr val="white"/>
              </a:duotone>
              <a:extLst>
                <a:ext uri="{96DAC541-7B7A-43D3-8B79-37D633B846F1}">
                  <asvg:svgBlip xmlns:asvg="http://schemas.microsoft.com/office/drawing/2016/SVG/main" r:embed="rId4"/>
                </a:ext>
              </a:extLst>
            </a:blip>
            <a:stretch>
              <a:fillRect/>
            </a:stretch>
          </a:blipFill>
        </p:spPr>
        <p:txBody>
          <a:bodyPr/>
          <a:lstStyle/>
          <a:p>
            <a:endParaRPr lang="it-IT"/>
          </a:p>
        </p:txBody>
      </p:sp>
      <p:sp>
        <p:nvSpPr>
          <p:cNvPr id="3" name="Freeform 13">
            <a:extLst>
              <a:ext uri="{FF2B5EF4-FFF2-40B4-BE49-F238E27FC236}">
                <a16:creationId xmlns:a16="http://schemas.microsoft.com/office/drawing/2014/main" id="{91C90209-AC01-9F65-CED4-B35116A93106}"/>
              </a:ext>
            </a:extLst>
          </p:cNvPr>
          <p:cNvSpPr/>
          <p:nvPr/>
        </p:nvSpPr>
        <p:spPr>
          <a:xfrm rot="7200000">
            <a:off x="6752720" y="2400198"/>
            <a:ext cx="822431" cy="759627"/>
          </a:xfrm>
          <a:custGeom>
            <a:avLst/>
            <a:gdLst/>
            <a:ahLst/>
            <a:cxnLst/>
            <a:rect l="l" t="t" r="r" b="b"/>
            <a:pathLst>
              <a:path w="822431" h="759627">
                <a:moveTo>
                  <a:pt x="0" y="0"/>
                </a:moveTo>
                <a:lnTo>
                  <a:pt x="822431" y="0"/>
                </a:lnTo>
                <a:lnTo>
                  <a:pt x="822431" y="759627"/>
                </a:lnTo>
                <a:lnTo>
                  <a:pt x="0" y="759627"/>
                </a:lnTo>
                <a:lnTo>
                  <a:pt x="0" y="0"/>
                </a:lnTo>
                <a:close/>
              </a:path>
            </a:pathLst>
          </a:custGeom>
          <a:blipFill>
            <a:blip r:embed="rId5">
              <a:alphaModFix amt="60000"/>
              <a:duotone>
                <a:schemeClr val="accent6">
                  <a:shade val="45000"/>
                  <a:satMod val="135000"/>
                </a:schemeClr>
                <a:prstClr val="white"/>
              </a:duotone>
              <a:extLst>
                <a:ext uri="{96DAC541-7B7A-43D3-8B79-37D633B846F1}">
                  <asvg:svgBlip xmlns:asvg="http://schemas.microsoft.com/office/drawing/2016/SVG/main" r:embed="rId6"/>
                </a:ext>
              </a:extLst>
            </a:blip>
            <a:stretch>
              <a:fillRect/>
            </a:stretch>
          </a:blipFill>
        </p:spPr>
        <p:txBody>
          <a:bodyPr/>
          <a:lstStyle/>
          <a:p>
            <a:endParaRPr lang="it-IT"/>
          </a:p>
        </p:txBody>
      </p:sp>
    </p:spTree>
    <p:extLst>
      <p:ext uri="{BB962C8B-B14F-4D97-AF65-F5344CB8AC3E}">
        <p14:creationId xmlns:p14="http://schemas.microsoft.com/office/powerpoint/2010/main" val="14591323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Example – DMP</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720000"/>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2" name="CasellaDiTesto 1">
            <a:extLst>
              <a:ext uri="{FF2B5EF4-FFF2-40B4-BE49-F238E27FC236}">
                <a16:creationId xmlns:a16="http://schemas.microsoft.com/office/drawing/2014/main" id="{D2E8938F-970D-D01F-F1CE-0345FF2131A7}"/>
              </a:ext>
            </a:extLst>
          </p:cNvPr>
          <p:cNvSpPr txBox="1"/>
          <p:nvPr/>
        </p:nvSpPr>
        <p:spPr>
          <a:xfrm>
            <a:off x="914400" y="2457438"/>
            <a:ext cx="9296400" cy="2308324"/>
          </a:xfrm>
          <a:prstGeom prst="rect">
            <a:avLst/>
          </a:prstGeom>
          <a:noFill/>
        </p:spPr>
        <p:txBody>
          <a:bodyPr wrap="square">
            <a:spAutoFit/>
          </a:bodyPr>
          <a:lstStyle/>
          <a:p>
            <a:pPr marL="457200" indent="-457200">
              <a:buFont typeface="+mj-lt"/>
              <a:buAutoNum type="arabicPeriod" startAt="2"/>
            </a:pPr>
            <a:r>
              <a:rPr lang="en-US" sz="2400" b="1" dirty="0">
                <a:latin typeface="Futura Bk BT" panose="020B0502020204020303" pitchFamily="34" charset="0"/>
                <a:cs typeface="Calibri"/>
              </a:rPr>
              <a:t>How we make data FAIR:</a:t>
            </a:r>
            <a:br>
              <a:rPr lang="en-US" sz="2400" b="1" dirty="0">
                <a:latin typeface="Futura Bk BT" panose="020B0502020204020303" pitchFamily="34" charset="0"/>
                <a:cs typeface="Calibri"/>
              </a:rPr>
            </a:br>
            <a:r>
              <a:rPr lang="en-US" sz="2400" dirty="0">
                <a:latin typeface="Futura Bk BT" panose="020B0502020204020303" pitchFamily="34" charset="0"/>
                <a:cs typeface="Calibri"/>
              </a:rPr>
              <a:t>we will list the procedures, methodologies, standards, good practices used to process data according to the FAIR principles in the course of our research</a:t>
            </a:r>
          </a:p>
          <a:p>
            <a:pPr marL="457200" indent="-457200">
              <a:buFont typeface="+mj-lt"/>
              <a:buAutoNum type="arabicPeriod" startAt="2"/>
            </a:pPr>
            <a:endParaRPr lang="en-US" sz="2400" b="1" dirty="0">
              <a:latin typeface="Futura Bk BT" panose="020B0502020204020303" pitchFamily="34" charset="0"/>
              <a:cs typeface="Calibri"/>
            </a:endParaRPr>
          </a:p>
          <a:p>
            <a:pPr marL="457200" indent="-457200">
              <a:buFont typeface="+mj-lt"/>
              <a:buAutoNum type="arabicPeriod" startAt="2"/>
            </a:pPr>
            <a:endParaRPr lang="it-IT" sz="2400" b="1" dirty="0">
              <a:latin typeface="Futura Bk BT" panose="020B0502020204020303" pitchFamily="34" charset="0"/>
              <a:cs typeface="Calibri"/>
            </a:endParaRPr>
          </a:p>
        </p:txBody>
      </p:sp>
      <p:pic>
        <p:nvPicPr>
          <p:cNvPr id="5" name="Immagine 4">
            <a:extLst>
              <a:ext uri="{FF2B5EF4-FFF2-40B4-BE49-F238E27FC236}">
                <a16:creationId xmlns:a16="http://schemas.microsoft.com/office/drawing/2014/main" id="{4477DCB0-CBF8-5314-0B11-40BEA6C6202A}"/>
              </a:ext>
            </a:extLst>
          </p:cNvPr>
          <p:cNvPicPr>
            <a:picLocks noChangeAspect="1"/>
          </p:cNvPicPr>
          <p:nvPr/>
        </p:nvPicPr>
        <p:blipFill>
          <a:blip r:embed="rId3"/>
          <a:stretch>
            <a:fillRect/>
          </a:stretch>
        </p:blipFill>
        <p:spPr>
          <a:xfrm>
            <a:off x="1219200" y="4381500"/>
            <a:ext cx="7544756" cy="4419600"/>
          </a:xfrm>
          <a:prstGeom prst="rect">
            <a:avLst/>
          </a:prstGeom>
          <a:ln>
            <a:solidFill>
              <a:srgbClr val="042B60"/>
            </a:solidFill>
          </a:ln>
        </p:spPr>
      </p:pic>
      <p:pic>
        <p:nvPicPr>
          <p:cNvPr id="7" name="Immagine 6">
            <a:extLst>
              <a:ext uri="{FF2B5EF4-FFF2-40B4-BE49-F238E27FC236}">
                <a16:creationId xmlns:a16="http://schemas.microsoft.com/office/drawing/2014/main" id="{26A8E2B1-CFB1-D728-AABE-2433E8CEFE49}"/>
              </a:ext>
            </a:extLst>
          </p:cNvPr>
          <p:cNvPicPr>
            <a:picLocks noChangeAspect="1"/>
          </p:cNvPicPr>
          <p:nvPr/>
        </p:nvPicPr>
        <p:blipFill>
          <a:blip r:embed="rId4"/>
          <a:stretch>
            <a:fillRect/>
          </a:stretch>
        </p:blipFill>
        <p:spPr>
          <a:xfrm>
            <a:off x="9068756" y="4381500"/>
            <a:ext cx="7617631" cy="3276600"/>
          </a:xfrm>
          <a:prstGeom prst="rect">
            <a:avLst/>
          </a:prstGeom>
          <a:ln>
            <a:solidFill>
              <a:srgbClr val="042B60"/>
            </a:solidFill>
          </a:ln>
        </p:spPr>
      </p:pic>
    </p:spTree>
    <p:extLst>
      <p:ext uri="{BB962C8B-B14F-4D97-AF65-F5344CB8AC3E}">
        <p14:creationId xmlns:p14="http://schemas.microsoft.com/office/powerpoint/2010/main" val="8177235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Example – DMP</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720000"/>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2" name="CasellaDiTesto 1">
            <a:extLst>
              <a:ext uri="{FF2B5EF4-FFF2-40B4-BE49-F238E27FC236}">
                <a16:creationId xmlns:a16="http://schemas.microsoft.com/office/drawing/2014/main" id="{D2E8938F-970D-D01F-F1CE-0345FF2131A7}"/>
              </a:ext>
            </a:extLst>
          </p:cNvPr>
          <p:cNvSpPr txBox="1"/>
          <p:nvPr/>
        </p:nvSpPr>
        <p:spPr>
          <a:xfrm>
            <a:off x="914400" y="2457438"/>
            <a:ext cx="9296400" cy="3416320"/>
          </a:xfrm>
          <a:prstGeom prst="rect">
            <a:avLst/>
          </a:prstGeom>
          <a:noFill/>
        </p:spPr>
        <p:txBody>
          <a:bodyPr wrap="square">
            <a:spAutoFit/>
          </a:bodyPr>
          <a:lstStyle/>
          <a:p>
            <a:pPr marL="457200" indent="-457200">
              <a:buFont typeface="+mj-lt"/>
              <a:buAutoNum type="arabicPeriod" startAt="3"/>
            </a:pPr>
            <a:r>
              <a:rPr lang="en-US" sz="2400" b="1" dirty="0">
                <a:latin typeface="Futura Bk BT" panose="020B0502020204020303" pitchFamily="34" charset="0"/>
                <a:cs typeface="Calibri"/>
              </a:rPr>
              <a:t>Data Security:</a:t>
            </a:r>
            <a:br>
              <a:rPr lang="en-US" sz="2400" b="1" dirty="0">
                <a:latin typeface="Futura Bk BT" panose="020B0502020204020303" pitchFamily="34" charset="0"/>
                <a:cs typeface="Calibri"/>
              </a:rPr>
            </a:br>
            <a:r>
              <a:rPr lang="en-US" sz="2400" dirty="0">
                <a:latin typeface="Futura Bk BT" panose="020B0502020204020303" pitchFamily="34" charset="0"/>
                <a:cs typeface="Calibri"/>
              </a:rPr>
              <a:t>we explain the procedures we have used to secure the data and to avoid losing it, for example storage and backup solutions (e.g. OneDrive), storage in at least three different places (laptop, external drive, cloud), anonymization in the case of personal or sensitive data, closure in the case of patents, authorization and authentication procedures; since the workshop is short, we should not theoretically encounter these problems</a:t>
            </a:r>
            <a:endParaRPr lang="en-US" sz="2400" b="1" dirty="0">
              <a:latin typeface="Futura Bk BT" panose="020B0502020204020303" pitchFamily="34" charset="0"/>
              <a:cs typeface="Calibri"/>
            </a:endParaRPr>
          </a:p>
          <a:p>
            <a:pPr marL="457200" indent="-457200">
              <a:buFont typeface="+mj-lt"/>
              <a:buAutoNum type="arabicPeriod" startAt="3"/>
            </a:pPr>
            <a:endParaRPr lang="it-IT" sz="2400" b="1" dirty="0">
              <a:latin typeface="Futura Bk BT" panose="020B0502020204020303" pitchFamily="34" charset="0"/>
              <a:cs typeface="Calibri"/>
            </a:endParaRPr>
          </a:p>
        </p:txBody>
      </p:sp>
      <p:pic>
        <p:nvPicPr>
          <p:cNvPr id="4" name="Immagine 3">
            <a:extLst>
              <a:ext uri="{FF2B5EF4-FFF2-40B4-BE49-F238E27FC236}">
                <a16:creationId xmlns:a16="http://schemas.microsoft.com/office/drawing/2014/main" id="{B08D1779-703C-8D24-F15E-AD769EE3B797}"/>
              </a:ext>
            </a:extLst>
          </p:cNvPr>
          <p:cNvPicPr>
            <a:picLocks noChangeAspect="1"/>
          </p:cNvPicPr>
          <p:nvPr/>
        </p:nvPicPr>
        <p:blipFill>
          <a:blip r:embed="rId3"/>
          <a:stretch>
            <a:fillRect/>
          </a:stretch>
        </p:blipFill>
        <p:spPr>
          <a:xfrm>
            <a:off x="4572000" y="5753100"/>
            <a:ext cx="9531530" cy="3213144"/>
          </a:xfrm>
          <a:prstGeom prst="rect">
            <a:avLst/>
          </a:prstGeom>
          <a:ln>
            <a:solidFill>
              <a:srgbClr val="042B60"/>
            </a:solidFill>
          </a:ln>
        </p:spPr>
      </p:pic>
    </p:spTree>
    <p:extLst>
      <p:ext uri="{BB962C8B-B14F-4D97-AF65-F5344CB8AC3E}">
        <p14:creationId xmlns:p14="http://schemas.microsoft.com/office/powerpoint/2010/main" val="16329975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Example – DMP</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720000"/>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2" name="CasellaDiTesto 1">
            <a:extLst>
              <a:ext uri="{FF2B5EF4-FFF2-40B4-BE49-F238E27FC236}">
                <a16:creationId xmlns:a16="http://schemas.microsoft.com/office/drawing/2014/main" id="{D2E8938F-970D-D01F-F1CE-0345FF2131A7}"/>
              </a:ext>
            </a:extLst>
          </p:cNvPr>
          <p:cNvSpPr txBox="1"/>
          <p:nvPr/>
        </p:nvSpPr>
        <p:spPr>
          <a:xfrm>
            <a:off x="914400" y="2457438"/>
            <a:ext cx="9296400" cy="1569660"/>
          </a:xfrm>
          <a:prstGeom prst="rect">
            <a:avLst/>
          </a:prstGeom>
          <a:noFill/>
        </p:spPr>
        <p:txBody>
          <a:bodyPr wrap="square">
            <a:spAutoFit/>
          </a:bodyPr>
          <a:lstStyle/>
          <a:p>
            <a:pPr marL="457200" indent="-457200">
              <a:buFont typeface="+mj-lt"/>
              <a:buAutoNum type="arabicPeriod" startAt="4"/>
            </a:pPr>
            <a:r>
              <a:rPr lang="en-US" sz="2400" b="1" dirty="0">
                <a:latin typeface="Futura Bk BT" panose="020B0502020204020303" pitchFamily="34" charset="0"/>
                <a:cs typeface="Calibri"/>
              </a:rPr>
              <a:t>Ethics and Privacy:</a:t>
            </a:r>
            <a:br>
              <a:rPr lang="en-US" sz="2400" b="1" dirty="0">
                <a:latin typeface="Futura Bk BT" panose="020B0502020204020303" pitchFamily="34" charset="0"/>
                <a:cs typeface="Calibri"/>
              </a:rPr>
            </a:br>
            <a:r>
              <a:rPr lang="en-US" sz="2400" dirty="0">
                <a:latin typeface="Futura Bk BT" panose="020B0502020204020303" pitchFamily="34" charset="0"/>
                <a:cs typeface="Calibri"/>
              </a:rPr>
              <a:t>explain here the measures put in place to be consistent with the legislative obligations mainly concerning ethics and privacy, e.g. GDPR</a:t>
            </a:r>
            <a:endParaRPr lang="it-IT" sz="2400" b="1" dirty="0">
              <a:latin typeface="Futura Bk BT" panose="020B0502020204020303" pitchFamily="34" charset="0"/>
              <a:cs typeface="Calibri"/>
            </a:endParaRPr>
          </a:p>
        </p:txBody>
      </p:sp>
      <p:pic>
        <p:nvPicPr>
          <p:cNvPr id="5" name="Immagine 4">
            <a:extLst>
              <a:ext uri="{FF2B5EF4-FFF2-40B4-BE49-F238E27FC236}">
                <a16:creationId xmlns:a16="http://schemas.microsoft.com/office/drawing/2014/main" id="{026C6319-32BA-56EF-39DD-0A4D5195FA96}"/>
              </a:ext>
            </a:extLst>
          </p:cNvPr>
          <p:cNvPicPr>
            <a:picLocks noChangeAspect="1"/>
          </p:cNvPicPr>
          <p:nvPr/>
        </p:nvPicPr>
        <p:blipFill>
          <a:blip r:embed="rId3"/>
          <a:stretch>
            <a:fillRect/>
          </a:stretch>
        </p:blipFill>
        <p:spPr>
          <a:xfrm>
            <a:off x="5589270" y="4611985"/>
            <a:ext cx="9280043" cy="3286169"/>
          </a:xfrm>
          <a:prstGeom prst="rect">
            <a:avLst/>
          </a:prstGeom>
          <a:ln>
            <a:solidFill>
              <a:srgbClr val="042B60"/>
            </a:solidFill>
          </a:ln>
        </p:spPr>
      </p:pic>
    </p:spTree>
    <p:extLst>
      <p:ext uri="{BB962C8B-B14F-4D97-AF65-F5344CB8AC3E}">
        <p14:creationId xmlns:p14="http://schemas.microsoft.com/office/powerpoint/2010/main" val="8295476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Example – DMP</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720000"/>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2" name="CasellaDiTesto 1">
            <a:extLst>
              <a:ext uri="{FF2B5EF4-FFF2-40B4-BE49-F238E27FC236}">
                <a16:creationId xmlns:a16="http://schemas.microsoft.com/office/drawing/2014/main" id="{D2E8938F-970D-D01F-F1CE-0345FF2131A7}"/>
              </a:ext>
            </a:extLst>
          </p:cNvPr>
          <p:cNvSpPr txBox="1"/>
          <p:nvPr/>
        </p:nvSpPr>
        <p:spPr>
          <a:xfrm>
            <a:off x="914400" y="2457438"/>
            <a:ext cx="9296400" cy="1938992"/>
          </a:xfrm>
          <a:prstGeom prst="rect">
            <a:avLst/>
          </a:prstGeom>
          <a:noFill/>
        </p:spPr>
        <p:txBody>
          <a:bodyPr wrap="square">
            <a:spAutoFit/>
          </a:bodyPr>
          <a:lstStyle/>
          <a:p>
            <a:pPr marL="457200" indent="-457200">
              <a:buFont typeface="+mj-lt"/>
              <a:buAutoNum type="arabicPeriod" startAt="5"/>
            </a:pPr>
            <a:r>
              <a:rPr lang="en-US" sz="2400" b="1" dirty="0">
                <a:latin typeface="Futura Bk BT" panose="020B0502020204020303" pitchFamily="34" charset="0"/>
                <a:cs typeface="Calibri"/>
              </a:rPr>
              <a:t>Other research output:</a:t>
            </a:r>
            <a:br>
              <a:rPr lang="en-US" sz="2400" b="1" dirty="0">
                <a:latin typeface="Futura Bk BT" panose="020B0502020204020303" pitchFamily="34" charset="0"/>
                <a:cs typeface="Calibri"/>
              </a:rPr>
            </a:br>
            <a:r>
              <a:rPr lang="en-US" sz="2400" dirty="0">
                <a:latin typeface="Futura Bk BT" panose="020B0502020204020303" pitchFamily="34" charset="0"/>
                <a:cs typeface="Calibri"/>
              </a:rPr>
              <a:t>here we can insert other outputs that are not strictly necessary for the verification of our research, but that can help to reproduce it better, for example the presentation and the DMP itself, in this case</a:t>
            </a:r>
            <a:endParaRPr lang="it-IT" sz="2400" b="1" dirty="0">
              <a:latin typeface="Futura Bk BT" panose="020B0502020204020303" pitchFamily="34" charset="0"/>
              <a:cs typeface="Calibri"/>
            </a:endParaRPr>
          </a:p>
        </p:txBody>
      </p:sp>
      <p:pic>
        <p:nvPicPr>
          <p:cNvPr id="4" name="Immagine 3">
            <a:extLst>
              <a:ext uri="{FF2B5EF4-FFF2-40B4-BE49-F238E27FC236}">
                <a16:creationId xmlns:a16="http://schemas.microsoft.com/office/drawing/2014/main" id="{1CF3B44D-8031-E497-BC34-EA66B1DD08DD}"/>
              </a:ext>
            </a:extLst>
          </p:cNvPr>
          <p:cNvPicPr>
            <a:picLocks noChangeAspect="1"/>
          </p:cNvPicPr>
          <p:nvPr/>
        </p:nvPicPr>
        <p:blipFill>
          <a:blip r:embed="rId3"/>
          <a:stretch>
            <a:fillRect/>
          </a:stretch>
        </p:blipFill>
        <p:spPr>
          <a:xfrm>
            <a:off x="5454187" y="5143500"/>
            <a:ext cx="9513225" cy="2286032"/>
          </a:xfrm>
          <a:prstGeom prst="rect">
            <a:avLst/>
          </a:prstGeom>
          <a:ln>
            <a:solidFill>
              <a:srgbClr val="042B60"/>
            </a:solidFill>
          </a:ln>
        </p:spPr>
      </p:pic>
    </p:spTree>
    <p:extLst>
      <p:ext uri="{BB962C8B-B14F-4D97-AF65-F5344CB8AC3E}">
        <p14:creationId xmlns:p14="http://schemas.microsoft.com/office/powerpoint/2010/main" val="26707150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Example – DMP</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720000"/>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2" name="CasellaDiTesto 1">
            <a:extLst>
              <a:ext uri="{FF2B5EF4-FFF2-40B4-BE49-F238E27FC236}">
                <a16:creationId xmlns:a16="http://schemas.microsoft.com/office/drawing/2014/main" id="{D2E8938F-970D-D01F-F1CE-0345FF2131A7}"/>
              </a:ext>
            </a:extLst>
          </p:cNvPr>
          <p:cNvSpPr txBox="1"/>
          <p:nvPr/>
        </p:nvSpPr>
        <p:spPr>
          <a:xfrm>
            <a:off x="914400" y="2457438"/>
            <a:ext cx="9296400" cy="1569660"/>
          </a:xfrm>
          <a:prstGeom prst="rect">
            <a:avLst/>
          </a:prstGeom>
          <a:noFill/>
        </p:spPr>
        <p:txBody>
          <a:bodyPr wrap="square">
            <a:spAutoFit/>
          </a:bodyPr>
          <a:lstStyle/>
          <a:p>
            <a:r>
              <a:rPr lang="en-US" sz="2400" b="1" dirty="0">
                <a:latin typeface="Futura Bk BT" panose="020B0502020204020303" pitchFamily="34" charset="0"/>
                <a:cs typeface="Calibri"/>
              </a:rPr>
              <a:t>Annex I Tables Describing Datasets:</a:t>
            </a:r>
            <a:br>
              <a:rPr lang="en-US" sz="2400" b="1" dirty="0">
                <a:latin typeface="Futura Bk BT" panose="020B0502020204020303" pitchFamily="34" charset="0"/>
                <a:cs typeface="Calibri"/>
              </a:rPr>
            </a:br>
            <a:r>
              <a:rPr lang="en-US" sz="2400" dirty="0">
                <a:latin typeface="Futura Bk BT" panose="020B0502020204020303" pitchFamily="34" charset="0"/>
                <a:cs typeface="Calibri"/>
              </a:rPr>
              <a:t>finally, it is always useful to insert a final table that summarizes the fundamental elements of our research and in which to insert the PID (in this case the DOI)</a:t>
            </a:r>
            <a:endParaRPr lang="it-IT" sz="2400" b="1" dirty="0">
              <a:latin typeface="Futura Bk BT" panose="020B0502020204020303" pitchFamily="34" charset="0"/>
              <a:cs typeface="Calibri"/>
            </a:endParaRPr>
          </a:p>
        </p:txBody>
      </p:sp>
      <p:pic>
        <p:nvPicPr>
          <p:cNvPr id="5" name="Immagine 4">
            <a:extLst>
              <a:ext uri="{FF2B5EF4-FFF2-40B4-BE49-F238E27FC236}">
                <a16:creationId xmlns:a16="http://schemas.microsoft.com/office/drawing/2014/main" id="{87A6AC7E-4714-7B63-0EC8-B1440F1CB361}"/>
              </a:ext>
            </a:extLst>
          </p:cNvPr>
          <p:cNvPicPr>
            <a:picLocks noChangeAspect="1"/>
          </p:cNvPicPr>
          <p:nvPr/>
        </p:nvPicPr>
        <p:blipFill>
          <a:blip r:embed="rId3"/>
          <a:stretch>
            <a:fillRect/>
          </a:stretch>
        </p:blipFill>
        <p:spPr>
          <a:xfrm>
            <a:off x="6031346" y="4381500"/>
            <a:ext cx="8263238" cy="3269411"/>
          </a:xfrm>
          <a:prstGeom prst="rect">
            <a:avLst/>
          </a:prstGeom>
          <a:ln>
            <a:solidFill>
              <a:srgbClr val="042B60"/>
            </a:solidFill>
          </a:ln>
        </p:spPr>
      </p:pic>
    </p:spTree>
    <p:extLst>
      <p:ext uri="{BB962C8B-B14F-4D97-AF65-F5344CB8AC3E}">
        <p14:creationId xmlns:p14="http://schemas.microsoft.com/office/powerpoint/2010/main" val="26638395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7449800"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Example – DMP for Italian Nuts2 Sex Ratio (IN2SR)</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720000"/>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pic>
        <p:nvPicPr>
          <p:cNvPr id="4" name="Immagine 3">
            <a:extLst>
              <a:ext uri="{FF2B5EF4-FFF2-40B4-BE49-F238E27FC236}">
                <a16:creationId xmlns:a16="http://schemas.microsoft.com/office/drawing/2014/main" id="{910DD9F1-3628-EC44-F192-39C0F0CD3AE1}"/>
              </a:ext>
            </a:extLst>
          </p:cNvPr>
          <p:cNvPicPr>
            <a:picLocks noChangeAspect="1"/>
          </p:cNvPicPr>
          <p:nvPr/>
        </p:nvPicPr>
        <p:blipFill>
          <a:blip r:embed="rId3"/>
          <a:stretch>
            <a:fillRect/>
          </a:stretch>
        </p:blipFill>
        <p:spPr>
          <a:xfrm>
            <a:off x="228600" y="1857330"/>
            <a:ext cx="6572588" cy="7683895"/>
          </a:xfrm>
          <a:prstGeom prst="rect">
            <a:avLst/>
          </a:prstGeom>
          <a:ln>
            <a:solidFill>
              <a:srgbClr val="042B60"/>
            </a:solidFill>
          </a:ln>
        </p:spPr>
      </p:pic>
      <p:pic>
        <p:nvPicPr>
          <p:cNvPr id="7" name="Immagine 6">
            <a:extLst>
              <a:ext uri="{FF2B5EF4-FFF2-40B4-BE49-F238E27FC236}">
                <a16:creationId xmlns:a16="http://schemas.microsoft.com/office/drawing/2014/main" id="{6D41463C-DFAD-E174-29D5-389F655354EA}"/>
              </a:ext>
            </a:extLst>
          </p:cNvPr>
          <p:cNvPicPr>
            <a:picLocks noChangeAspect="1"/>
          </p:cNvPicPr>
          <p:nvPr/>
        </p:nvPicPr>
        <p:blipFill>
          <a:blip r:embed="rId4"/>
          <a:stretch>
            <a:fillRect/>
          </a:stretch>
        </p:blipFill>
        <p:spPr>
          <a:xfrm>
            <a:off x="6858000" y="1857329"/>
            <a:ext cx="5879683" cy="7683895"/>
          </a:xfrm>
          <a:prstGeom prst="rect">
            <a:avLst/>
          </a:prstGeom>
          <a:ln>
            <a:solidFill>
              <a:srgbClr val="042B60"/>
            </a:solidFill>
          </a:ln>
        </p:spPr>
      </p:pic>
      <p:pic>
        <p:nvPicPr>
          <p:cNvPr id="12" name="Immagine 11">
            <a:extLst>
              <a:ext uri="{FF2B5EF4-FFF2-40B4-BE49-F238E27FC236}">
                <a16:creationId xmlns:a16="http://schemas.microsoft.com/office/drawing/2014/main" id="{07191510-9450-8A86-6C2A-E3BC76ED1C92}"/>
              </a:ext>
            </a:extLst>
          </p:cNvPr>
          <p:cNvPicPr>
            <a:picLocks noChangeAspect="1"/>
          </p:cNvPicPr>
          <p:nvPr/>
        </p:nvPicPr>
        <p:blipFill>
          <a:blip r:embed="rId5"/>
          <a:stretch>
            <a:fillRect/>
          </a:stretch>
        </p:blipFill>
        <p:spPr>
          <a:xfrm>
            <a:off x="12877800" y="1857329"/>
            <a:ext cx="4843117" cy="4810171"/>
          </a:xfrm>
          <a:prstGeom prst="rect">
            <a:avLst/>
          </a:prstGeom>
          <a:ln>
            <a:solidFill>
              <a:srgbClr val="042B60"/>
            </a:solidFill>
          </a:ln>
        </p:spPr>
      </p:pic>
      <p:sp>
        <p:nvSpPr>
          <p:cNvPr id="14" name="CasellaDiTesto 13">
            <a:extLst>
              <a:ext uri="{FF2B5EF4-FFF2-40B4-BE49-F238E27FC236}">
                <a16:creationId xmlns:a16="http://schemas.microsoft.com/office/drawing/2014/main" id="{4FB57753-357B-9403-C3FB-54F78FBCCE8D}"/>
              </a:ext>
            </a:extLst>
          </p:cNvPr>
          <p:cNvSpPr txBox="1"/>
          <p:nvPr/>
        </p:nvSpPr>
        <p:spPr>
          <a:xfrm>
            <a:off x="12877800" y="6840330"/>
            <a:ext cx="4843117" cy="1200329"/>
          </a:xfrm>
          <a:prstGeom prst="rect">
            <a:avLst/>
          </a:prstGeom>
          <a:noFill/>
        </p:spPr>
        <p:txBody>
          <a:bodyPr wrap="square">
            <a:spAutoFit/>
          </a:bodyPr>
          <a:lstStyle/>
          <a:p>
            <a:r>
              <a:rPr lang="en-US" b="0" i="0" dirty="0">
                <a:solidFill>
                  <a:srgbClr val="000000"/>
                </a:solidFill>
                <a:effectLst/>
                <a:latin typeface="Futura Bk BT" panose="020B0502020204020303" pitchFamily="34" charset="0"/>
              </a:rPr>
              <a:t>Marino, M. (2023). Italian Nuts2 Sex Ratio - Workshop Biodemography - Example (1.0) [Data set]. </a:t>
            </a:r>
            <a:r>
              <a:rPr lang="en-US" b="0" i="0" dirty="0" err="1">
                <a:solidFill>
                  <a:srgbClr val="000000"/>
                </a:solidFill>
                <a:effectLst/>
                <a:latin typeface="Futura Bk BT" panose="020B0502020204020303" pitchFamily="34" charset="0"/>
              </a:rPr>
              <a:t>Zenodo</a:t>
            </a:r>
            <a:r>
              <a:rPr lang="en-US" b="0" i="0" dirty="0">
                <a:solidFill>
                  <a:srgbClr val="000000"/>
                </a:solidFill>
                <a:effectLst/>
                <a:latin typeface="Futura Bk BT" panose="020B0502020204020303" pitchFamily="34" charset="0"/>
              </a:rPr>
              <a:t>.</a:t>
            </a:r>
          </a:p>
          <a:p>
            <a:r>
              <a:rPr lang="en-US" b="0" i="0" dirty="0">
                <a:solidFill>
                  <a:srgbClr val="000000"/>
                </a:solidFill>
                <a:effectLst/>
                <a:latin typeface="Futura Bk BT" panose="020B0502020204020303" pitchFamily="34" charset="0"/>
                <a:hlinkClick r:id="rId6"/>
              </a:rPr>
              <a:t>https://doi.org/10.5281/zenodo.10118869</a:t>
            </a:r>
            <a:endParaRPr lang="it-IT" dirty="0">
              <a:latin typeface="Futura Bk BT" panose="020B0502020204020303" pitchFamily="34" charset="0"/>
            </a:endParaRPr>
          </a:p>
        </p:txBody>
      </p:sp>
    </p:spTree>
    <p:extLst>
      <p:ext uri="{BB962C8B-B14F-4D97-AF65-F5344CB8AC3E}">
        <p14:creationId xmlns:p14="http://schemas.microsoft.com/office/powerpoint/2010/main" val="38719606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A85BA2E3-7D0C-34B9-E44F-AE577FE2B8B2}"/>
              </a:ext>
            </a:extLst>
          </p:cNvPr>
          <p:cNvPicPr>
            <a:picLocks noChangeAspect="1"/>
          </p:cNvPicPr>
          <p:nvPr/>
        </p:nvPicPr>
        <p:blipFill>
          <a:blip r:embed="rId2"/>
          <a:stretch>
            <a:fillRect/>
          </a:stretch>
        </p:blipFill>
        <p:spPr>
          <a:xfrm>
            <a:off x="9296400" y="1874559"/>
            <a:ext cx="8839200" cy="5043742"/>
          </a:xfrm>
          <a:prstGeom prst="rect">
            <a:avLst/>
          </a:prstGeom>
        </p:spPr>
      </p:pic>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3"/>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7449800"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Exercise – Now it's your turn!</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720000"/>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3"/>
            <a:stretch>
              <a:fillRect/>
            </a:stretch>
          </a:blipFill>
        </p:spPr>
        <p:txBody>
          <a:bodyPr/>
          <a:lstStyle/>
          <a:p>
            <a:endParaRPr lang="it-IT"/>
          </a:p>
        </p:txBody>
      </p:sp>
      <p:sp>
        <p:nvSpPr>
          <p:cNvPr id="2" name="CasellaDiTesto 1">
            <a:extLst>
              <a:ext uri="{FF2B5EF4-FFF2-40B4-BE49-F238E27FC236}">
                <a16:creationId xmlns:a16="http://schemas.microsoft.com/office/drawing/2014/main" id="{11E55D5C-FDDD-43FE-A741-304B5804E618}"/>
              </a:ext>
            </a:extLst>
          </p:cNvPr>
          <p:cNvSpPr txBox="1"/>
          <p:nvPr/>
        </p:nvSpPr>
        <p:spPr>
          <a:xfrm>
            <a:off x="914400" y="2457438"/>
            <a:ext cx="9296400" cy="1938992"/>
          </a:xfrm>
          <a:prstGeom prst="rect">
            <a:avLst/>
          </a:prstGeom>
          <a:noFill/>
        </p:spPr>
        <p:txBody>
          <a:bodyPr wrap="square">
            <a:spAutoFit/>
          </a:bodyPr>
          <a:lstStyle/>
          <a:p>
            <a:r>
              <a:rPr lang="en-US" sz="2400" b="1" dirty="0">
                <a:latin typeface="Futura Bk BT" panose="020B0502020204020303" pitchFamily="34" charset="0"/>
                <a:cs typeface="Calibri"/>
              </a:rPr>
              <a:t>You can find the DMP template and the example here:</a:t>
            </a:r>
          </a:p>
          <a:p>
            <a:br>
              <a:rPr lang="en-US" sz="2400" b="1" dirty="0">
                <a:latin typeface="Futura Bk BT" panose="020B0502020204020303" pitchFamily="34" charset="0"/>
                <a:cs typeface="Calibri"/>
              </a:rPr>
            </a:br>
            <a:r>
              <a:rPr lang="en-US" sz="2400" dirty="0">
                <a:latin typeface="Futura Bk BT" panose="020B0502020204020303" pitchFamily="34" charset="0"/>
                <a:cs typeface="Calibri"/>
              </a:rPr>
              <a:t>Marino, M. (2023). Biodemography DMP Example and Template (1.0). </a:t>
            </a:r>
            <a:r>
              <a:rPr lang="en-US" sz="2400" dirty="0" err="1">
                <a:latin typeface="Futura Bk BT" panose="020B0502020204020303" pitchFamily="34" charset="0"/>
                <a:cs typeface="Calibri"/>
              </a:rPr>
              <a:t>Zenodo</a:t>
            </a:r>
            <a:r>
              <a:rPr lang="en-US" sz="2400" dirty="0">
                <a:latin typeface="Futura Bk BT" panose="020B0502020204020303" pitchFamily="34" charset="0"/>
                <a:cs typeface="Calibri"/>
              </a:rPr>
              <a:t>. </a:t>
            </a:r>
            <a:r>
              <a:rPr lang="en-US" sz="2400" dirty="0">
                <a:latin typeface="Futura Bk BT" panose="020B0502020204020303" pitchFamily="34" charset="0"/>
                <a:cs typeface="Calibri"/>
                <a:hlinkClick r:id="rId4"/>
              </a:rPr>
              <a:t>https://doi.org/10.5281/zenodo.10124910</a:t>
            </a:r>
            <a:endParaRPr lang="en-US" sz="2400" dirty="0">
              <a:latin typeface="Futura Bk BT" panose="020B0502020204020303" pitchFamily="34" charset="0"/>
              <a:cs typeface="Calibri"/>
            </a:endParaRPr>
          </a:p>
          <a:p>
            <a:endParaRPr lang="it-IT" sz="2400" b="1" dirty="0">
              <a:latin typeface="Futura Bk BT" panose="020B0502020204020303" pitchFamily="34" charset="0"/>
              <a:cs typeface="Calibri"/>
            </a:endParaRPr>
          </a:p>
        </p:txBody>
      </p:sp>
      <p:sp>
        <p:nvSpPr>
          <p:cNvPr id="13" name="CasellaDiTesto 12">
            <a:extLst>
              <a:ext uri="{FF2B5EF4-FFF2-40B4-BE49-F238E27FC236}">
                <a16:creationId xmlns:a16="http://schemas.microsoft.com/office/drawing/2014/main" id="{3C10F00C-2498-0C55-C14A-4BC5DA249688}"/>
              </a:ext>
            </a:extLst>
          </p:cNvPr>
          <p:cNvSpPr txBox="1"/>
          <p:nvPr/>
        </p:nvSpPr>
        <p:spPr>
          <a:xfrm>
            <a:off x="10210800" y="7749983"/>
            <a:ext cx="4800600" cy="1477328"/>
          </a:xfrm>
          <a:prstGeom prst="rect">
            <a:avLst/>
          </a:prstGeom>
          <a:noFill/>
        </p:spPr>
        <p:txBody>
          <a:bodyPr wrap="square">
            <a:spAutoFit/>
          </a:bodyPr>
          <a:lstStyle/>
          <a:p>
            <a:r>
              <a:rPr lang="en-US" dirty="0">
                <a:latin typeface="Futura Bk BT" panose="020B0502020204020303" pitchFamily="34" charset="0"/>
              </a:rPr>
              <a:t>The Turing Way Community, &amp; </a:t>
            </a:r>
            <a:r>
              <a:rPr lang="en-US" dirty="0" err="1">
                <a:latin typeface="Futura Bk BT" panose="020B0502020204020303" pitchFamily="34" charset="0"/>
              </a:rPr>
              <a:t>Scriberia</a:t>
            </a:r>
            <a:r>
              <a:rPr lang="en-US" dirty="0">
                <a:latin typeface="Futura Bk BT" panose="020B0502020204020303" pitchFamily="34" charset="0"/>
              </a:rPr>
              <a:t>. (2023). Illustrations from The Turing Way: Shared under CC-BY 4.0 for reuse. </a:t>
            </a:r>
            <a:r>
              <a:rPr lang="en-US" dirty="0" err="1">
                <a:latin typeface="Futura Bk BT" panose="020B0502020204020303" pitchFamily="34" charset="0"/>
              </a:rPr>
              <a:t>Zenodo</a:t>
            </a:r>
            <a:r>
              <a:rPr lang="en-US" dirty="0">
                <a:latin typeface="Futura Bk BT" panose="020B0502020204020303" pitchFamily="34" charset="0"/>
              </a:rPr>
              <a:t>. </a:t>
            </a:r>
            <a:r>
              <a:rPr lang="en-US" dirty="0">
                <a:latin typeface="Futura Bk BT" panose="020B0502020204020303" pitchFamily="34" charset="0"/>
                <a:hlinkClick r:id="rId5"/>
              </a:rPr>
              <a:t>https://doi.org/10.5281/zenodo.8169292</a:t>
            </a:r>
            <a:endParaRPr lang="en-US" dirty="0">
              <a:latin typeface="Futura Bk BT" panose="020B0502020204020303" pitchFamily="34" charset="0"/>
            </a:endParaRPr>
          </a:p>
          <a:p>
            <a:endParaRPr lang="en-US" dirty="0">
              <a:latin typeface="Futura Bk BT" panose="020B0502020204020303" pitchFamily="34" charset="0"/>
            </a:endParaRPr>
          </a:p>
        </p:txBody>
      </p:sp>
      <p:sp>
        <p:nvSpPr>
          <p:cNvPr id="3" name="CasellaDiTesto 2">
            <a:extLst>
              <a:ext uri="{FF2B5EF4-FFF2-40B4-BE49-F238E27FC236}">
                <a16:creationId xmlns:a16="http://schemas.microsoft.com/office/drawing/2014/main" id="{7E133973-FA28-B3AC-03D9-BBD242CAA613}"/>
              </a:ext>
            </a:extLst>
          </p:cNvPr>
          <p:cNvSpPr txBox="1"/>
          <p:nvPr/>
        </p:nvSpPr>
        <p:spPr>
          <a:xfrm>
            <a:off x="914400" y="4399844"/>
            <a:ext cx="9296400" cy="1938992"/>
          </a:xfrm>
          <a:prstGeom prst="rect">
            <a:avLst/>
          </a:prstGeom>
          <a:noFill/>
        </p:spPr>
        <p:txBody>
          <a:bodyPr wrap="square">
            <a:spAutoFit/>
          </a:bodyPr>
          <a:lstStyle/>
          <a:p>
            <a:r>
              <a:rPr lang="en-US" sz="2400" b="1" dirty="0">
                <a:latin typeface="Futura Bk BT" panose="020B0502020204020303" pitchFamily="34" charset="0"/>
                <a:cs typeface="Calibri"/>
              </a:rPr>
              <a:t>Here is the example dataset:</a:t>
            </a:r>
          </a:p>
          <a:p>
            <a:br>
              <a:rPr lang="en-US" sz="2400" b="1" dirty="0">
                <a:latin typeface="Futura Bk BT" panose="020B0502020204020303" pitchFamily="34" charset="0"/>
                <a:cs typeface="Calibri"/>
              </a:rPr>
            </a:br>
            <a:r>
              <a:rPr lang="en-US" sz="2400" dirty="0">
                <a:latin typeface="Futura Bk BT" panose="020B0502020204020303" pitchFamily="34" charset="0"/>
                <a:cs typeface="Calibri"/>
              </a:rPr>
              <a:t>Marino, M. (2023). Italian Nuts2 Sex Ratio - Workshop Biodemography - Example (1.1) [Data set]. </a:t>
            </a:r>
            <a:r>
              <a:rPr lang="en-US" sz="2400" dirty="0" err="1">
                <a:latin typeface="Futura Bk BT" panose="020B0502020204020303" pitchFamily="34" charset="0"/>
                <a:cs typeface="Calibri"/>
              </a:rPr>
              <a:t>Zenodo</a:t>
            </a:r>
            <a:r>
              <a:rPr lang="en-US" sz="2400" dirty="0">
                <a:latin typeface="Futura Bk BT" panose="020B0502020204020303" pitchFamily="34" charset="0"/>
                <a:cs typeface="Calibri"/>
              </a:rPr>
              <a:t>. </a:t>
            </a:r>
            <a:r>
              <a:rPr lang="en-US" sz="2400" dirty="0">
                <a:latin typeface="Futura Bk BT" panose="020B0502020204020303" pitchFamily="34" charset="0"/>
                <a:cs typeface="Calibri"/>
                <a:hlinkClick r:id="rId6"/>
              </a:rPr>
              <a:t>https://doi.org/10.5281/zenodo.10118869</a:t>
            </a:r>
            <a:endParaRPr lang="it-IT" sz="2400" b="1" dirty="0">
              <a:latin typeface="Futura Bk BT" panose="020B0502020204020303" pitchFamily="34" charset="0"/>
              <a:cs typeface="Calibri"/>
            </a:endParaRPr>
          </a:p>
        </p:txBody>
      </p:sp>
      <p:sp>
        <p:nvSpPr>
          <p:cNvPr id="4" name="CasellaDiTesto 3">
            <a:extLst>
              <a:ext uri="{FF2B5EF4-FFF2-40B4-BE49-F238E27FC236}">
                <a16:creationId xmlns:a16="http://schemas.microsoft.com/office/drawing/2014/main" id="{305FAE49-5403-E83D-77B2-DE561AB3CB76}"/>
              </a:ext>
            </a:extLst>
          </p:cNvPr>
          <p:cNvSpPr txBox="1"/>
          <p:nvPr/>
        </p:nvSpPr>
        <p:spPr>
          <a:xfrm>
            <a:off x="914400" y="6918301"/>
            <a:ext cx="9296400" cy="1938992"/>
          </a:xfrm>
          <a:prstGeom prst="rect">
            <a:avLst/>
          </a:prstGeom>
          <a:noFill/>
        </p:spPr>
        <p:txBody>
          <a:bodyPr wrap="square">
            <a:spAutoFit/>
          </a:bodyPr>
          <a:lstStyle/>
          <a:p>
            <a:r>
              <a:rPr lang="en-US" sz="2400" b="1" dirty="0">
                <a:latin typeface="Futura Bk BT" panose="020B0502020204020303" pitchFamily="34" charset="0"/>
                <a:cs typeface="Calibri"/>
              </a:rPr>
              <a:t>Here we provide the LaTeX template and example:</a:t>
            </a:r>
          </a:p>
          <a:p>
            <a:br>
              <a:rPr lang="en-US" sz="2400" b="1" dirty="0">
                <a:latin typeface="Futura Bk BT" panose="020B0502020204020303" pitchFamily="34" charset="0"/>
                <a:cs typeface="Calibri"/>
              </a:rPr>
            </a:br>
            <a:r>
              <a:rPr lang="en-US" sz="2400" dirty="0">
                <a:latin typeface="Futura Bk BT" panose="020B0502020204020303" pitchFamily="34" charset="0"/>
                <a:cs typeface="Calibri"/>
              </a:rPr>
              <a:t>Marino, M., &amp; </a:t>
            </a:r>
            <a:r>
              <a:rPr lang="en-US" sz="2400" dirty="0" err="1">
                <a:latin typeface="Futura Bk BT" panose="020B0502020204020303" pitchFamily="34" charset="0"/>
                <a:cs typeface="Calibri"/>
              </a:rPr>
              <a:t>Scalone</a:t>
            </a:r>
            <a:r>
              <a:rPr lang="en-US" sz="2400" dirty="0">
                <a:latin typeface="Futura Bk BT" panose="020B0502020204020303" pitchFamily="34" charset="0"/>
                <a:cs typeface="Calibri"/>
              </a:rPr>
              <a:t>, F. (2023). Biodemography LaTeX presentation Template and Example. </a:t>
            </a:r>
            <a:r>
              <a:rPr lang="en-US" sz="2400" dirty="0" err="1">
                <a:latin typeface="Futura Bk BT" panose="020B0502020204020303" pitchFamily="34" charset="0"/>
                <a:cs typeface="Calibri"/>
              </a:rPr>
              <a:t>Zenodo</a:t>
            </a:r>
            <a:r>
              <a:rPr lang="en-US" sz="2400" dirty="0">
                <a:latin typeface="Futura Bk BT" panose="020B0502020204020303" pitchFamily="34" charset="0"/>
                <a:cs typeface="Calibri"/>
              </a:rPr>
              <a:t>. </a:t>
            </a:r>
            <a:r>
              <a:rPr lang="en-US" sz="2400" dirty="0">
                <a:latin typeface="Futura Bk BT" panose="020B0502020204020303" pitchFamily="34" charset="0"/>
                <a:cs typeface="Calibri"/>
                <a:hlinkClick r:id="rId7"/>
              </a:rPr>
              <a:t>https://doi.org/10.5281/zenodo.10142345</a:t>
            </a:r>
            <a:endParaRPr lang="it-IT" sz="2400" b="1" dirty="0">
              <a:latin typeface="Futura Bk BT" panose="020B0502020204020303" pitchFamily="34" charset="0"/>
              <a:cs typeface="Calibri"/>
            </a:endParaRPr>
          </a:p>
        </p:txBody>
      </p:sp>
    </p:spTree>
    <p:extLst>
      <p:ext uri="{BB962C8B-B14F-4D97-AF65-F5344CB8AC3E}">
        <p14:creationId xmlns:p14="http://schemas.microsoft.com/office/powerpoint/2010/main" val="24944796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720000"/>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5" name="Segnaposto testo 1">
            <a:extLst>
              <a:ext uri="{FF2B5EF4-FFF2-40B4-BE49-F238E27FC236}">
                <a16:creationId xmlns:a16="http://schemas.microsoft.com/office/drawing/2014/main" id="{5C335E13-2F34-6ACB-2962-6E83AAC564F7}"/>
              </a:ext>
            </a:extLst>
          </p:cNvPr>
          <p:cNvSpPr txBox="1">
            <a:spLocks/>
          </p:cNvSpPr>
          <p:nvPr/>
        </p:nvSpPr>
        <p:spPr>
          <a:xfrm>
            <a:off x="4267200" y="2499511"/>
            <a:ext cx="9217024" cy="43237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3200" dirty="0">
                <a:solidFill>
                  <a:srgbClr val="4B6D8F"/>
                </a:solidFill>
                <a:latin typeface="Futura Bk BT" panose="020B0502020204020303" pitchFamily="34" charset="0"/>
              </a:rPr>
              <a:t>Mario Marino</a:t>
            </a:r>
          </a:p>
        </p:txBody>
      </p:sp>
      <p:sp>
        <p:nvSpPr>
          <p:cNvPr id="6" name="Segnaposto testo 2">
            <a:extLst>
              <a:ext uri="{FF2B5EF4-FFF2-40B4-BE49-F238E27FC236}">
                <a16:creationId xmlns:a16="http://schemas.microsoft.com/office/drawing/2014/main" id="{D867036B-CCC7-3E02-BE05-F902E0AE6FC1}"/>
              </a:ext>
            </a:extLst>
          </p:cNvPr>
          <p:cNvSpPr txBox="1">
            <a:spLocks/>
          </p:cNvSpPr>
          <p:nvPr/>
        </p:nvSpPr>
        <p:spPr>
          <a:xfrm>
            <a:off x="4333494" y="3218753"/>
            <a:ext cx="9313035" cy="936103"/>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4B6D8F"/>
                </a:solidFill>
                <a:latin typeface="Futura Bk BT" panose="020B0502020204020303" pitchFamily="34" charset="0"/>
              </a:rPr>
              <a:t>Data Steward, PhD in Statistical Sciences</a:t>
            </a:r>
          </a:p>
          <a:p>
            <a:r>
              <a:rPr lang="en-US" sz="2400" dirty="0">
                <a:solidFill>
                  <a:srgbClr val="4B6D8F"/>
                </a:solidFill>
                <a:latin typeface="Futura Bk BT" panose="020B0502020204020303" pitchFamily="34" charset="0"/>
              </a:rPr>
              <a:t>Research Services Coordination Unit, Research Division (ARIC)</a:t>
            </a:r>
          </a:p>
          <a:p>
            <a:r>
              <a:rPr lang="en-US" sz="2400" dirty="0">
                <a:solidFill>
                  <a:srgbClr val="4B6D8F"/>
                </a:solidFill>
                <a:latin typeface="Futura Bk BT" panose="020B0502020204020303" pitchFamily="34" charset="0"/>
              </a:rPr>
              <a:t>Alma Mater </a:t>
            </a:r>
            <a:r>
              <a:rPr lang="en-US" sz="2400" dirty="0" err="1">
                <a:solidFill>
                  <a:srgbClr val="4B6D8F"/>
                </a:solidFill>
                <a:latin typeface="Futura Bk BT" panose="020B0502020204020303" pitchFamily="34" charset="0"/>
              </a:rPr>
              <a:t>Studiorum</a:t>
            </a:r>
            <a:r>
              <a:rPr lang="en-US" sz="2400" dirty="0">
                <a:solidFill>
                  <a:srgbClr val="4B6D8F"/>
                </a:solidFill>
                <a:latin typeface="Futura Bk BT" panose="020B0502020204020303" pitchFamily="34" charset="0"/>
              </a:rPr>
              <a:t> – </a:t>
            </a:r>
            <a:r>
              <a:rPr lang="en-US" sz="2400" dirty="0" err="1">
                <a:solidFill>
                  <a:srgbClr val="4B6D8F"/>
                </a:solidFill>
                <a:latin typeface="Futura Bk BT" panose="020B0502020204020303" pitchFamily="34" charset="0"/>
              </a:rPr>
              <a:t>Università</a:t>
            </a:r>
            <a:r>
              <a:rPr lang="en-US" sz="2400" dirty="0">
                <a:solidFill>
                  <a:srgbClr val="4B6D8F"/>
                </a:solidFill>
                <a:latin typeface="Futura Bk BT" panose="020B0502020204020303" pitchFamily="34" charset="0"/>
              </a:rPr>
              <a:t> di Bologna</a:t>
            </a:r>
          </a:p>
        </p:txBody>
      </p:sp>
      <p:sp>
        <p:nvSpPr>
          <p:cNvPr id="7" name="Segnaposto testo 3">
            <a:extLst>
              <a:ext uri="{FF2B5EF4-FFF2-40B4-BE49-F238E27FC236}">
                <a16:creationId xmlns:a16="http://schemas.microsoft.com/office/drawing/2014/main" id="{F3894EC8-2102-C1CB-7423-86593F289C66}"/>
              </a:ext>
            </a:extLst>
          </p:cNvPr>
          <p:cNvSpPr txBox="1">
            <a:spLocks/>
          </p:cNvSpPr>
          <p:nvPr/>
        </p:nvSpPr>
        <p:spPr>
          <a:xfrm>
            <a:off x="4284662" y="4298689"/>
            <a:ext cx="9410700" cy="81654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2000" dirty="0">
                <a:solidFill>
                  <a:srgbClr val="4B6D8F"/>
                </a:solidFill>
                <a:latin typeface="Futura Bk BT" panose="020B0502020204020303" pitchFamily="34" charset="0"/>
              </a:rPr>
              <a:t>mario.marino6@unibo</a:t>
            </a:r>
          </a:p>
        </p:txBody>
      </p:sp>
      <p:sp>
        <p:nvSpPr>
          <p:cNvPr id="2" name="Segnaposto testo 1">
            <a:extLst>
              <a:ext uri="{FF2B5EF4-FFF2-40B4-BE49-F238E27FC236}">
                <a16:creationId xmlns:a16="http://schemas.microsoft.com/office/drawing/2014/main" id="{6C4B4A23-3543-4437-9061-AE08120C51BB}"/>
              </a:ext>
            </a:extLst>
          </p:cNvPr>
          <p:cNvSpPr txBox="1">
            <a:spLocks/>
          </p:cNvSpPr>
          <p:nvPr/>
        </p:nvSpPr>
        <p:spPr>
          <a:xfrm>
            <a:off x="4267200" y="5630118"/>
            <a:ext cx="9217024" cy="43237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3200" dirty="0">
                <a:solidFill>
                  <a:srgbClr val="4B6D8F"/>
                </a:solidFill>
                <a:latin typeface="Futura Bk BT" panose="020B0502020204020303" pitchFamily="34" charset="0"/>
              </a:rPr>
              <a:t>Francesco Scalone</a:t>
            </a:r>
          </a:p>
        </p:txBody>
      </p:sp>
      <p:sp>
        <p:nvSpPr>
          <p:cNvPr id="3" name="Segnaposto testo 2">
            <a:extLst>
              <a:ext uri="{FF2B5EF4-FFF2-40B4-BE49-F238E27FC236}">
                <a16:creationId xmlns:a16="http://schemas.microsoft.com/office/drawing/2014/main" id="{CA0C7529-630D-37F4-EF83-A72D4CF93D31}"/>
              </a:ext>
            </a:extLst>
          </p:cNvPr>
          <p:cNvSpPr txBox="1">
            <a:spLocks/>
          </p:cNvSpPr>
          <p:nvPr/>
        </p:nvSpPr>
        <p:spPr>
          <a:xfrm>
            <a:off x="4333494" y="6349360"/>
            <a:ext cx="9313035" cy="936103"/>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4B6D8F"/>
                </a:solidFill>
                <a:latin typeface="Futura Bk BT" panose="020B0502020204020303" pitchFamily="34" charset="0"/>
              </a:rPr>
              <a:t>Full Professor</a:t>
            </a:r>
          </a:p>
          <a:p>
            <a:r>
              <a:rPr lang="en-US" sz="2400" dirty="0">
                <a:solidFill>
                  <a:srgbClr val="4B6D8F"/>
                </a:solidFill>
                <a:latin typeface="Futura Bk BT" panose="020B0502020204020303" pitchFamily="34" charset="0"/>
              </a:rPr>
              <a:t>Department of Statistical Sciences “Paolo </a:t>
            </a:r>
            <a:r>
              <a:rPr lang="en-US" sz="2400" dirty="0" err="1">
                <a:solidFill>
                  <a:srgbClr val="4B6D8F"/>
                </a:solidFill>
                <a:latin typeface="Futura Bk BT" panose="020B0502020204020303" pitchFamily="34" charset="0"/>
              </a:rPr>
              <a:t>Fortunati</a:t>
            </a:r>
            <a:r>
              <a:rPr lang="en-US" sz="2400" dirty="0">
                <a:solidFill>
                  <a:srgbClr val="4B6D8F"/>
                </a:solidFill>
                <a:latin typeface="Futura Bk BT" panose="020B0502020204020303" pitchFamily="34" charset="0"/>
              </a:rPr>
              <a:t>”</a:t>
            </a:r>
          </a:p>
          <a:p>
            <a:r>
              <a:rPr lang="en-US" sz="2400" dirty="0">
                <a:solidFill>
                  <a:srgbClr val="4B6D8F"/>
                </a:solidFill>
                <a:latin typeface="Futura Bk BT" panose="020B0502020204020303" pitchFamily="34" charset="0"/>
              </a:rPr>
              <a:t>Alma Mater </a:t>
            </a:r>
            <a:r>
              <a:rPr lang="en-US" sz="2400" dirty="0" err="1">
                <a:solidFill>
                  <a:srgbClr val="4B6D8F"/>
                </a:solidFill>
                <a:latin typeface="Futura Bk BT" panose="020B0502020204020303" pitchFamily="34" charset="0"/>
              </a:rPr>
              <a:t>Studiorum</a:t>
            </a:r>
            <a:r>
              <a:rPr lang="en-US" sz="2400" dirty="0">
                <a:solidFill>
                  <a:srgbClr val="4B6D8F"/>
                </a:solidFill>
                <a:latin typeface="Futura Bk BT" panose="020B0502020204020303" pitchFamily="34" charset="0"/>
              </a:rPr>
              <a:t> – </a:t>
            </a:r>
            <a:r>
              <a:rPr lang="en-US" sz="2400" dirty="0" err="1">
                <a:solidFill>
                  <a:srgbClr val="4B6D8F"/>
                </a:solidFill>
                <a:latin typeface="Futura Bk BT" panose="020B0502020204020303" pitchFamily="34" charset="0"/>
              </a:rPr>
              <a:t>Università</a:t>
            </a:r>
            <a:r>
              <a:rPr lang="en-US" sz="2400" dirty="0">
                <a:solidFill>
                  <a:srgbClr val="4B6D8F"/>
                </a:solidFill>
                <a:latin typeface="Futura Bk BT" panose="020B0502020204020303" pitchFamily="34" charset="0"/>
              </a:rPr>
              <a:t> di Bologna</a:t>
            </a:r>
          </a:p>
        </p:txBody>
      </p:sp>
      <p:sp>
        <p:nvSpPr>
          <p:cNvPr id="4" name="Segnaposto testo 3">
            <a:extLst>
              <a:ext uri="{FF2B5EF4-FFF2-40B4-BE49-F238E27FC236}">
                <a16:creationId xmlns:a16="http://schemas.microsoft.com/office/drawing/2014/main" id="{98D9F3EF-858F-9947-E92A-5DE10C588E33}"/>
              </a:ext>
            </a:extLst>
          </p:cNvPr>
          <p:cNvSpPr txBox="1">
            <a:spLocks/>
          </p:cNvSpPr>
          <p:nvPr/>
        </p:nvSpPr>
        <p:spPr>
          <a:xfrm>
            <a:off x="4284662" y="7429296"/>
            <a:ext cx="9410700" cy="81654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2000" dirty="0">
                <a:solidFill>
                  <a:srgbClr val="4B6D8F"/>
                </a:solidFill>
                <a:latin typeface="Futura Bk BT" panose="020B0502020204020303" pitchFamily="34" charset="0"/>
              </a:rPr>
              <a:t>francesco.scalone@unibo.it</a:t>
            </a:r>
          </a:p>
        </p:txBody>
      </p:sp>
    </p:spTree>
    <p:extLst>
      <p:ext uri="{BB962C8B-B14F-4D97-AF65-F5344CB8AC3E}">
        <p14:creationId xmlns:p14="http://schemas.microsoft.com/office/powerpoint/2010/main" val="3455253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Data</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572944"/>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10" name="TextBox 26">
            <a:extLst>
              <a:ext uri="{FF2B5EF4-FFF2-40B4-BE49-F238E27FC236}">
                <a16:creationId xmlns:a16="http://schemas.microsoft.com/office/drawing/2014/main" id="{DF68A621-56F9-4403-9E77-246AFE69E274}"/>
              </a:ext>
            </a:extLst>
          </p:cNvPr>
          <p:cNvSpPr txBox="1"/>
          <p:nvPr/>
        </p:nvSpPr>
        <p:spPr>
          <a:xfrm>
            <a:off x="990600" y="2262205"/>
            <a:ext cx="16154400" cy="4772653"/>
          </a:xfrm>
          <a:prstGeom prst="rect">
            <a:avLst/>
          </a:prstGeom>
        </p:spPr>
        <p:txBody>
          <a:bodyPr wrap="square" lIns="0" tIns="0" rIns="0" bIns="0" rtlCol="0" anchor="t">
            <a:spAutoFit/>
          </a:bodyPr>
          <a:lstStyle/>
          <a:p>
            <a:pPr>
              <a:lnSpc>
                <a:spcPts val="6300"/>
              </a:lnSpc>
            </a:pPr>
            <a:r>
              <a:rPr lang="en-US" sz="4200" b="1" dirty="0">
                <a:solidFill>
                  <a:srgbClr val="000000"/>
                </a:solidFill>
                <a:latin typeface="Futura Bk BT" panose="020B0502020204020303" pitchFamily="34" charset="0"/>
              </a:rPr>
              <a:t>General definitions:</a:t>
            </a:r>
          </a:p>
          <a:p>
            <a:pPr>
              <a:lnSpc>
                <a:spcPts val="6300"/>
              </a:lnSpc>
            </a:pPr>
            <a:endParaRPr lang="en-US" sz="4200" b="1" dirty="0">
              <a:solidFill>
                <a:srgbClr val="000000"/>
              </a:solidFill>
              <a:latin typeface="Futura Bk BT" panose="020B0502020204020303" pitchFamily="34" charset="0"/>
            </a:endParaRPr>
          </a:p>
          <a:p>
            <a:pPr marL="685800" indent="-685800">
              <a:lnSpc>
                <a:spcPts val="6300"/>
              </a:lnSpc>
              <a:buFont typeface="Arial" panose="020B0604020202020204" pitchFamily="34" charset="0"/>
              <a:buChar char="•"/>
            </a:pPr>
            <a:r>
              <a:rPr lang="en-US" sz="4200" dirty="0">
                <a:solidFill>
                  <a:srgbClr val="000000"/>
                </a:solidFill>
                <a:latin typeface="Futura Bk BT" panose="020B0502020204020303" pitchFamily="34" charset="0"/>
              </a:rPr>
              <a:t>Information underlying reasoning, discussions, calculations, and theses
Numbers, text, algorithms, images, and sounds needed to validate search results</a:t>
            </a:r>
          </a:p>
        </p:txBody>
      </p:sp>
      <p:sp>
        <p:nvSpPr>
          <p:cNvPr id="14" name="TextBox 26">
            <a:extLst>
              <a:ext uri="{FF2B5EF4-FFF2-40B4-BE49-F238E27FC236}">
                <a16:creationId xmlns:a16="http://schemas.microsoft.com/office/drawing/2014/main" id="{5C837D9E-87CB-4821-85BB-76C2118B311D}"/>
              </a:ext>
            </a:extLst>
          </p:cNvPr>
          <p:cNvSpPr txBox="1"/>
          <p:nvPr/>
        </p:nvSpPr>
        <p:spPr>
          <a:xfrm>
            <a:off x="990600" y="7353300"/>
            <a:ext cx="16154400" cy="2154436"/>
          </a:xfrm>
          <a:prstGeom prst="rect">
            <a:avLst/>
          </a:prstGeom>
        </p:spPr>
        <p:txBody>
          <a:bodyPr wrap="square" lIns="0" tIns="0" rIns="0" bIns="0" rtlCol="0" anchor="t">
            <a:spAutoFit/>
          </a:bodyPr>
          <a:lstStyle/>
          <a:p>
            <a:r>
              <a:rPr lang="en-US" sz="2000" b="1" dirty="0">
                <a:solidFill>
                  <a:srgbClr val="000000"/>
                </a:solidFill>
                <a:latin typeface="Futura Bk BT" panose="020B0502020204020303" pitchFamily="34" charset="0"/>
              </a:rPr>
              <a:t>Sources:</a:t>
            </a:r>
          </a:p>
          <a:p>
            <a:pPr marL="457200" indent="-457200">
              <a:buFont typeface="+mj-lt"/>
              <a:buAutoNum type="arabicPeriod"/>
            </a:pPr>
            <a:r>
              <a:rPr lang="en-US" sz="2000" dirty="0">
                <a:solidFill>
                  <a:srgbClr val="000000"/>
                </a:solidFill>
                <a:latin typeface="Futura Bk BT" panose="020B0502020204020303" pitchFamily="34" charset="0"/>
              </a:rPr>
              <a:t>European Commission, H2020 Online Manual, Open access &amp; Data management</a:t>
            </a:r>
            <a:br>
              <a:rPr lang="en-US" sz="2000" dirty="0">
                <a:solidFill>
                  <a:srgbClr val="000000"/>
                </a:solidFill>
                <a:latin typeface="Futura Bk BT" panose="020B0502020204020303" pitchFamily="34" charset="0"/>
              </a:rPr>
            </a:br>
            <a:r>
              <a:rPr lang="en-US" sz="2000" dirty="0">
                <a:solidFill>
                  <a:srgbClr val="000000"/>
                </a:solidFill>
                <a:latin typeface="Futura Bk BT" panose="020B0502020204020303" pitchFamily="34" charset="0"/>
                <a:hlinkClick r:id="rId3"/>
              </a:rPr>
              <a:t>https://ec.europa.eu/research/participants/docs/h2020-funding-guide/cross-cutting-issues/open-access-dissemination_en.htm</a:t>
            </a:r>
            <a:br>
              <a:rPr lang="en-US" sz="2000" dirty="0">
                <a:solidFill>
                  <a:srgbClr val="000000"/>
                </a:solidFill>
                <a:latin typeface="Futura Bk BT" panose="020B0502020204020303" pitchFamily="34" charset="0"/>
              </a:rPr>
            </a:br>
            <a:endParaRPr lang="en-US" sz="2000" dirty="0">
              <a:solidFill>
                <a:srgbClr val="000000"/>
              </a:solidFill>
              <a:latin typeface="Futura Bk BT" panose="020B0502020204020303" pitchFamily="34" charset="0"/>
            </a:endParaRPr>
          </a:p>
          <a:p>
            <a:pPr marL="457200" indent="-457200">
              <a:buFont typeface="+mj-lt"/>
              <a:buAutoNum type="arabicPeriod"/>
            </a:pPr>
            <a:r>
              <a:rPr lang="en-US" sz="2000" dirty="0">
                <a:solidFill>
                  <a:srgbClr val="000000"/>
                </a:solidFill>
                <a:latin typeface="Futura Bk BT" panose="020B0502020204020303" pitchFamily="34" charset="0"/>
              </a:rPr>
              <a:t>OECD Principles and Guidelines for Access to Research Data from Public Funding</a:t>
            </a:r>
            <a:br>
              <a:rPr lang="en-US" sz="2000" dirty="0">
                <a:solidFill>
                  <a:srgbClr val="000000"/>
                </a:solidFill>
                <a:latin typeface="Futura Bk BT" panose="020B0502020204020303" pitchFamily="34" charset="0"/>
              </a:rPr>
            </a:br>
            <a:r>
              <a:rPr lang="en-US" sz="2000" dirty="0">
                <a:solidFill>
                  <a:srgbClr val="000000"/>
                </a:solidFill>
                <a:latin typeface="Futura Bk BT" panose="020B0502020204020303" pitchFamily="34" charset="0"/>
                <a:hlinkClick r:id="rId4"/>
              </a:rPr>
              <a:t>https://www.oecd.org/sti/inno/38500813.pdf</a:t>
            </a:r>
            <a:br>
              <a:rPr lang="en-US" sz="2000" dirty="0">
                <a:solidFill>
                  <a:srgbClr val="000000"/>
                </a:solidFill>
                <a:latin typeface="Futura Bk BT" panose="020B0502020204020303" pitchFamily="34" charset="0"/>
              </a:rPr>
            </a:br>
            <a:endParaRPr lang="en-US" sz="2000" dirty="0">
              <a:solidFill>
                <a:srgbClr val="000000"/>
              </a:solidFill>
              <a:latin typeface="Futura Bk BT" panose="020B0502020204020303" pitchFamily="34" charset="0"/>
            </a:endParaRPr>
          </a:p>
        </p:txBody>
      </p:sp>
    </p:spTree>
    <p:extLst>
      <p:ext uri="{BB962C8B-B14F-4D97-AF65-F5344CB8AC3E}">
        <p14:creationId xmlns:p14="http://schemas.microsoft.com/office/powerpoint/2010/main" val="5256444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Data – Classification</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572944"/>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10" name="TextBox 26">
            <a:extLst>
              <a:ext uri="{FF2B5EF4-FFF2-40B4-BE49-F238E27FC236}">
                <a16:creationId xmlns:a16="http://schemas.microsoft.com/office/drawing/2014/main" id="{DF68A621-56F9-4403-9E77-246AFE69E274}"/>
              </a:ext>
            </a:extLst>
          </p:cNvPr>
          <p:cNvSpPr txBox="1"/>
          <p:nvPr/>
        </p:nvSpPr>
        <p:spPr>
          <a:xfrm>
            <a:off x="990600" y="2262205"/>
            <a:ext cx="16154400" cy="6352188"/>
          </a:xfrm>
          <a:prstGeom prst="rect">
            <a:avLst/>
          </a:prstGeom>
        </p:spPr>
        <p:txBody>
          <a:bodyPr wrap="square" lIns="0" tIns="0" rIns="0" bIns="0" rtlCol="0" anchor="t">
            <a:spAutoFit/>
          </a:bodyPr>
          <a:lstStyle/>
          <a:p>
            <a:pPr marL="685800" indent="-685800">
              <a:lnSpc>
                <a:spcPts val="6300"/>
              </a:lnSpc>
              <a:buFont typeface="Arial" panose="020B0604020202020204" pitchFamily="34" charset="0"/>
              <a:buChar char="•"/>
            </a:pPr>
            <a:r>
              <a:rPr lang="en-US" sz="3000" b="1" dirty="0">
                <a:solidFill>
                  <a:srgbClr val="000000"/>
                </a:solidFill>
                <a:latin typeface="Futura Bk BT" panose="020B0502020204020303" pitchFamily="34" charset="0"/>
              </a:rPr>
              <a:t>Content:</a:t>
            </a:r>
            <a:r>
              <a:rPr lang="en-US" sz="3000" dirty="0">
                <a:solidFill>
                  <a:srgbClr val="000000"/>
                </a:solidFill>
                <a:latin typeface="Futura Bk BT" panose="020B0502020204020303" pitchFamily="34" charset="0"/>
              </a:rPr>
              <a:t> numerical, textual, audiovisual, multimedia
</a:t>
            </a:r>
            <a:r>
              <a:rPr lang="en-US" sz="3000" b="1" dirty="0">
                <a:solidFill>
                  <a:srgbClr val="000000"/>
                </a:solidFill>
                <a:latin typeface="Futura Bk BT" panose="020B0502020204020303" pitchFamily="34" charset="0"/>
              </a:rPr>
              <a:t>Format:</a:t>
            </a:r>
            <a:r>
              <a:rPr lang="en-US" sz="3000" dirty="0">
                <a:solidFill>
                  <a:srgbClr val="000000"/>
                </a:solidFill>
                <a:latin typeface="Futura Bk BT" panose="020B0502020204020303" pitchFamily="34" charset="0"/>
              </a:rPr>
              <a:t> Spreadsheets, Images, Maps, Audio Files, Text
</a:t>
            </a:r>
            <a:r>
              <a:rPr lang="en-US" sz="3000" b="1" dirty="0">
                <a:solidFill>
                  <a:srgbClr val="000000"/>
                </a:solidFill>
                <a:latin typeface="Futura Bk BT" panose="020B0502020204020303" pitchFamily="34" charset="0"/>
              </a:rPr>
              <a:t>Collection:</a:t>
            </a:r>
            <a:r>
              <a:rPr lang="en-US" sz="3000" dirty="0">
                <a:solidFill>
                  <a:srgbClr val="000000"/>
                </a:solidFill>
                <a:latin typeface="Futura Bk BT" panose="020B0502020204020303" pitchFamily="34" charset="0"/>
              </a:rPr>
              <a:t> experimental, observational, simulation, data derived/compiled from other sources
</a:t>
            </a:r>
            <a:r>
              <a:rPr lang="en-US" sz="3000" b="1" dirty="0">
                <a:solidFill>
                  <a:srgbClr val="000000"/>
                </a:solidFill>
                <a:latin typeface="Futura Bk BT" panose="020B0502020204020303" pitchFamily="34" charset="0"/>
              </a:rPr>
              <a:t>Digital</a:t>
            </a:r>
            <a:r>
              <a:rPr lang="en-US" sz="3000" dirty="0">
                <a:solidFill>
                  <a:srgbClr val="000000"/>
                </a:solidFill>
                <a:latin typeface="Futura Bk BT" panose="020B0502020204020303" pitchFamily="34" charset="0"/>
              </a:rPr>
              <a:t> nature (born digital or digitized) or </a:t>
            </a:r>
            <a:r>
              <a:rPr lang="en-US" sz="3000" b="1" dirty="0">
                <a:solidFill>
                  <a:srgbClr val="000000"/>
                </a:solidFill>
                <a:latin typeface="Futura Bk BT" panose="020B0502020204020303" pitchFamily="34" charset="0"/>
              </a:rPr>
              <a:t>non-digital</a:t>
            </a:r>
            <a:r>
              <a:rPr lang="en-US" sz="3000" dirty="0">
                <a:solidFill>
                  <a:srgbClr val="000000"/>
                </a:solidFill>
                <a:latin typeface="Futura Bk BT" panose="020B0502020204020303" pitchFamily="34" charset="0"/>
              </a:rPr>
              <a:t> (e.g. paper surveys, notes)
</a:t>
            </a:r>
            <a:r>
              <a:rPr lang="en-US" sz="3000" b="1" dirty="0">
                <a:solidFill>
                  <a:srgbClr val="000000"/>
                </a:solidFill>
                <a:latin typeface="Futura Bk BT" panose="020B0502020204020303" pitchFamily="34" charset="0"/>
              </a:rPr>
              <a:t>Primary</a:t>
            </a:r>
            <a:r>
              <a:rPr lang="en-US" sz="3000" dirty="0">
                <a:solidFill>
                  <a:srgbClr val="000000"/>
                </a:solidFill>
                <a:latin typeface="Futura Bk BT" panose="020B0502020204020303" pitchFamily="34" charset="0"/>
              </a:rPr>
              <a:t> nature (generated by the researcher for a particular research or project purpose) or </a:t>
            </a:r>
            <a:r>
              <a:rPr lang="en-US" sz="3000" b="1" dirty="0">
                <a:solidFill>
                  <a:srgbClr val="000000"/>
                </a:solidFill>
                <a:latin typeface="Futura Bk BT" panose="020B0502020204020303" pitchFamily="34" charset="0"/>
              </a:rPr>
              <a:t>secondary</a:t>
            </a:r>
            <a:r>
              <a:rPr lang="en-US" sz="3000" dirty="0">
                <a:solidFill>
                  <a:srgbClr val="000000"/>
                </a:solidFill>
                <a:latin typeface="Futura Bk BT" panose="020B0502020204020303" pitchFamily="34" charset="0"/>
              </a:rPr>
              <a:t> (originally created by someone else for another purpose)
</a:t>
            </a:r>
            <a:r>
              <a:rPr lang="en-US" sz="3000" b="1" dirty="0">
                <a:solidFill>
                  <a:srgbClr val="000000"/>
                </a:solidFill>
                <a:latin typeface="Futura Bk BT" panose="020B0502020204020303" pitchFamily="34" charset="0"/>
              </a:rPr>
              <a:t>Raw</a:t>
            </a:r>
            <a:r>
              <a:rPr lang="en-US" sz="3000" dirty="0">
                <a:solidFill>
                  <a:srgbClr val="000000"/>
                </a:solidFill>
                <a:latin typeface="Futura Bk BT" panose="020B0502020204020303" pitchFamily="34" charset="0"/>
              </a:rPr>
              <a:t> or </a:t>
            </a:r>
            <a:r>
              <a:rPr lang="en-US" sz="3000" b="1" dirty="0">
                <a:solidFill>
                  <a:srgbClr val="000000"/>
                </a:solidFill>
                <a:latin typeface="Futura Bk BT" panose="020B0502020204020303" pitchFamily="34" charset="0"/>
              </a:rPr>
              <a:t>processed </a:t>
            </a:r>
            <a:r>
              <a:rPr lang="en-US" sz="3000" dirty="0">
                <a:solidFill>
                  <a:srgbClr val="000000"/>
                </a:solidFill>
                <a:latin typeface="Futura Bk BT" panose="020B0502020204020303" pitchFamily="34" charset="0"/>
              </a:rPr>
              <a:t>nature</a:t>
            </a:r>
            <a:endParaRPr lang="it-IT" sz="3000" dirty="0">
              <a:solidFill>
                <a:srgbClr val="000000"/>
              </a:solidFill>
              <a:latin typeface="Futura Bk BT" panose="020B0502020204020303" pitchFamily="34" charset="0"/>
            </a:endParaRPr>
          </a:p>
        </p:txBody>
      </p:sp>
      <p:sp>
        <p:nvSpPr>
          <p:cNvPr id="2" name="CasellaDiTesto 1">
            <a:extLst>
              <a:ext uri="{FF2B5EF4-FFF2-40B4-BE49-F238E27FC236}">
                <a16:creationId xmlns:a16="http://schemas.microsoft.com/office/drawing/2014/main" id="{73ABC662-CFE6-8122-648C-6E3E6D4F0350}"/>
              </a:ext>
            </a:extLst>
          </p:cNvPr>
          <p:cNvSpPr txBox="1"/>
          <p:nvPr/>
        </p:nvSpPr>
        <p:spPr>
          <a:xfrm>
            <a:off x="9426010" y="286841"/>
            <a:ext cx="8557190" cy="923330"/>
          </a:xfrm>
          <a:prstGeom prst="rect">
            <a:avLst/>
          </a:prstGeom>
          <a:noFill/>
        </p:spPr>
        <p:txBody>
          <a:bodyPr wrap="square">
            <a:spAutoFit/>
          </a:bodyPr>
          <a:lstStyle/>
          <a:p>
            <a:r>
              <a:rPr lang="en-US" b="0" i="0" dirty="0" err="1">
                <a:solidFill>
                  <a:schemeClr val="bg1"/>
                </a:solidFill>
                <a:effectLst/>
                <a:latin typeface="Futura Bk BT" panose="020B0502020204020303" pitchFamily="34" charset="0"/>
              </a:rPr>
              <a:t>Caldoni</a:t>
            </a:r>
            <a:r>
              <a:rPr lang="en-US" b="0" i="0" dirty="0">
                <a:solidFill>
                  <a:schemeClr val="bg1"/>
                </a:solidFill>
                <a:effectLst/>
                <a:latin typeface="Futura Bk BT" panose="020B0502020204020303" pitchFamily="34" charset="0"/>
              </a:rPr>
              <a:t>, G., </a:t>
            </a:r>
            <a:r>
              <a:rPr lang="en-US" b="0" i="0" dirty="0" err="1">
                <a:solidFill>
                  <a:schemeClr val="bg1"/>
                </a:solidFill>
                <a:effectLst/>
                <a:latin typeface="Futura Bk BT" panose="020B0502020204020303" pitchFamily="34" charset="0"/>
              </a:rPr>
              <a:t>Coppini</a:t>
            </a:r>
            <a:r>
              <a:rPr lang="en-US" b="0" i="0" dirty="0">
                <a:solidFill>
                  <a:schemeClr val="bg1"/>
                </a:solidFill>
                <a:effectLst/>
                <a:latin typeface="Futura Bk BT" panose="020B0502020204020303" pitchFamily="34" charset="0"/>
              </a:rPr>
              <a:t>, S., </a:t>
            </a:r>
            <a:r>
              <a:rPr lang="en-US" b="0" i="0" dirty="0" err="1">
                <a:solidFill>
                  <a:schemeClr val="bg1"/>
                </a:solidFill>
                <a:effectLst/>
                <a:latin typeface="Futura Bk BT" panose="020B0502020204020303" pitchFamily="34" charset="0"/>
              </a:rPr>
              <a:t>Gualandi</a:t>
            </a:r>
            <a:r>
              <a:rPr lang="en-US" b="0" i="0" dirty="0">
                <a:solidFill>
                  <a:schemeClr val="bg1"/>
                </a:solidFill>
                <a:effectLst/>
                <a:latin typeface="Futura Bk BT" panose="020B0502020204020303" pitchFamily="34" charset="0"/>
              </a:rPr>
              <a:t>, B., Marino, </a:t>
            </a:r>
            <a:r>
              <a:rPr lang="en-US" b="0" i="0" dirty="0" err="1">
                <a:solidFill>
                  <a:schemeClr val="bg1"/>
                </a:solidFill>
                <a:effectLst/>
                <a:latin typeface="Futura Bk BT" panose="020B0502020204020303" pitchFamily="34" charset="0"/>
              </a:rPr>
              <a:t>M.Research</a:t>
            </a:r>
            <a:r>
              <a:rPr lang="en-US" b="0" i="0" dirty="0">
                <a:solidFill>
                  <a:schemeClr val="bg1"/>
                </a:solidFill>
                <a:effectLst/>
                <a:latin typeface="Futura Bk BT" panose="020B0502020204020303" pitchFamily="34" charset="0"/>
              </a:rPr>
              <a:t> Data Management e </a:t>
            </a:r>
            <a:r>
              <a:rPr lang="en-US" b="0" i="0" dirty="0" err="1">
                <a:solidFill>
                  <a:schemeClr val="bg1"/>
                </a:solidFill>
                <a:effectLst/>
                <a:latin typeface="Futura Bk BT" panose="020B0502020204020303" pitchFamily="34" charset="0"/>
              </a:rPr>
              <a:t>principi</a:t>
            </a:r>
            <a:r>
              <a:rPr lang="en-US" b="0" i="0" dirty="0">
                <a:solidFill>
                  <a:schemeClr val="bg1"/>
                </a:solidFill>
                <a:effectLst/>
                <a:latin typeface="Futura Bk BT" panose="020B0502020204020303" pitchFamily="34" charset="0"/>
              </a:rPr>
              <a:t> di Open Science </a:t>
            </a:r>
            <a:r>
              <a:rPr lang="en-US" b="0" i="0" dirty="0" err="1">
                <a:solidFill>
                  <a:schemeClr val="bg1"/>
                </a:solidFill>
                <a:effectLst/>
                <a:latin typeface="Futura Bk BT" panose="020B0502020204020303" pitchFamily="34" charset="0"/>
              </a:rPr>
              <a:t>Formazione</a:t>
            </a:r>
            <a:r>
              <a:rPr lang="en-US" b="0" i="0" dirty="0">
                <a:solidFill>
                  <a:schemeClr val="bg1"/>
                </a:solidFill>
                <a:effectLst/>
                <a:latin typeface="Futura Bk BT" panose="020B0502020204020303" pitchFamily="34" charset="0"/>
              </a:rPr>
              <a:t> PhD_v1_16112023.Nov. 2023.</a:t>
            </a:r>
          </a:p>
          <a:p>
            <a:r>
              <a:rPr lang="en-US" b="0" i="0" dirty="0">
                <a:solidFill>
                  <a:schemeClr val="bg1"/>
                </a:solidFill>
                <a:effectLst/>
                <a:latin typeface="Futura Bk BT" panose="020B0502020204020303" pitchFamily="34" charset="0"/>
              </a:rPr>
              <a:t>DOI: </a:t>
            </a:r>
            <a:r>
              <a:rPr lang="en-US" b="0" i="0" dirty="0">
                <a:solidFill>
                  <a:srgbClr val="00B0F0"/>
                </a:solidFill>
                <a:effectLst/>
                <a:latin typeface="Futura Bk BT" panose="020B0502020204020303" pitchFamily="34" charset="0"/>
              </a:rPr>
              <a:t>available soon</a:t>
            </a:r>
            <a:endParaRPr lang="it-IT" dirty="0">
              <a:solidFill>
                <a:srgbClr val="00B0F0"/>
              </a:solidFill>
              <a:latin typeface="Futura Bk BT" panose="020B0502020204020303" pitchFamily="34" charset="0"/>
            </a:endParaRPr>
          </a:p>
        </p:txBody>
      </p:sp>
    </p:spTree>
    <p:extLst>
      <p:ext uri="{BB962C8B-B14F-4D97-AF65-F5344CB8AC3E}">
        <p14:creationId xmlns:p14="http://schemas.microsoft.com/office/powerpoint/2010/main" val="2866776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307D70D6-8D1B-47CE-A809-F848626DAE15}"/>
              </a:ext>
            </a:extLst>
          </p:cNvPr>
          <p:cNvSpPr/>
          <p:nvPr/>
        </p:nvSpPr>
        <p:spPr>
          <a:xfrm>
            <a:off x="0" y="0"/>
            <a:ext cx="18288000" cy="1684499"/>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9" name="TextBox 8">
            <a:extLst>
              <a:ext uri="{FF2B5EF4-FFF2-40B4-BE49-F238E27FC236}">
                <a16:creationId xmlns:a16="http://schemas.microsoft.com/office/drawing/2014/main" id="{20F809B5-7840-44A2-B176-9845CF6A7B09}"/>
              </a:ext>
            </a:extLst>
          </p:cNvPr>
          <p:cNvSpPr txBox="1"/>
          <p:nvPr/>
        </p:nvSpPr>
        <p:spPr>
          <a:xfrm>
            <a:off x="304800" y="572944"/>
            <a:ext cx="14016454" cy="538609"/>
          </a:xfrm>
          <a:prstGeom prst="rect">
            <a:avLst/>
          </a:prstGeom>
        </p:spPr>
        <p:txBody>
          <a:bodyPr wrap="square" lIns="0" tIns="0" rIns="0" bIns="0" rtlCol="0" anchor="t">
            <a:spAutoFit/>
          </a:bodyPr>
          <a:lstStyle/>
          <a:p>
            <a:pPr>
              <a:lnSpc>
                <a:spcPts val="4160"/>
              </a:lnSpc>
            </a:pPr>
            <a:r>
              <a:rPr lang="en-US" sz="3600" b="1" dirty="0">
                <a:solidFill>
                  <a:srgbClr val="FFFFFF"/>
                </a:solidFill>
                <a:latin typeface="Futura Bk Lt"/>
              </a:rPr>
              <a:t>Dataset</a:t>
            </a:r>
          </a:p>
        </p:txBody>
      </p:sp>
      <p:sp>
        <p:nvSpPr>
          <p:cNvPr id="11" name="Freeform 3">
            <a:extLst>
              <a:ext uri="{FF2B5EF4-FFF2-40B4-BE49-F238E27FC236}">
                <a16:creationId xmlns:a16="http://schemas.microsoft.com/office/drawing/2014/main" id="{FFE9E74C-E882-42A4-8654-801CECD02424}"/>
              </a:ext>
            </a:extLst>
          </p:cNvPr>
          <p:cNvSpPr/>
          <p:nvPr/>
        </p:nvSpPr>
        <p:spPr>
          <a:xfrm>
            <a:off x="0" y="9714056"/>
            <a:ext cx="18288000" cy="572944"/>
          </a:xfrm>
          <a:custGeom>
            <a:avLst/>
            <a:gdLst/>
            <a:ahLst/>
            <a:cxnLst/>
            <a:rect l="l" t="t" r="r" b="b"/>
            <a:pathLst>
              <a:path w="5061486" h="5061486">
                <a:moveTo>
                  <a:pt x="0" y="0"/>
                </a:moveTo>
                <a:lnTo>
                  <a:pt x="5061486" y="0"/>
                </a:lnTo>
                <a:lnTo>
                  <a:pt x="5061486" y="5061486"/>
                </a:lnTo>
                <a:lnTo>
                  <a:pt x="0" y="5061486"/>
                </a:lnTo>
                <a:lnTo>
                  <a:pt x="0" y="0"/>
                </a:lnTo>
                <a:close/>
              </a:path>
            </a:pathLst>
          </a:custGeom>
          <a:blipFill>
            <a:blip r:embed="rId2"/>
            <a:stretch>
              <a:fillRect/>
            </a:stretch>
          </a:blipFill>
        </p:spPr>
        <p:txBody>
          <a:bodyPr/>
          <a:lstStyle/>
          <a:p>
            <a:endParaRPr lang="it-IT"/>
          </a:p>
        </p:txBody>
      </p:sp>
      <p:sp>
        <p:nvSpPr>
          <p:cNvPr id="10" name="TextBox 26">
            <a:extLst>
              <a:ext uri="{FF2B5EF4-FFF2-40B4-BE49-F238E27FC236}">
                <a16:creationId xmlns:a16="http://schemas.microsoft.com/office/drawing/2014/main" id="{DF68A621-56F9-4403-9E77-246AFE69E274}"/>
              </a:ext>
            </a:extLst>
          </p:cNvPr>
          <p:cNvSpPr txBox="1"/>
          <p:nvPr/>
        </p:nvSpPr>
        <p:spPr>
          <a:xfrm>
            <a:off x="990600" y="2262205"/>
            <a:ext cx="16154400" cy="5580567"/>
          </a:xfrm>
          <a:prstGeom prst="rect">
            <a:avLst/>
          </a:prstGeom>
        </p:spPr>
        <p:txBody>
          <a:bodyPr wrap="square" lIns="0" tIns="0" rIns="0" bIns="0" rtlCol="0" anchor="t">
            <a:spAutoFit/>
          </a:bodyPr>
          <a:lstStyle/>
          <a:p>
            <a:pPr>
              <a:lnSpc>
                <a:spcPts val="6300"/>
              </a:lnSpc>
            </a:pPr>
            <a:r>
              <a:rPr lang="en-US" sz="4200" b="1" dirty="0">
                <a:solidFill>
                  <a:srgbClr val="000000"/>
                </a:solidFill>
                <a:latin typeface="Futura Bk BT" panose="020B0502020204020303" pitchFamily="34" charset="0"/>
              </a:rPr>
              <a:t>General Definition:</a:t>
            </a:r>
          </a:p>
          <a:p>
            <a:pPr>
              <a:lnSpc>
                <a:spcPts val="6300"/>
              </a:lnSpc>
            </a:pPr>
            <a:endParaRPr lang="it-IT" sz="4200" b="1" dirty="0">
              <a:solidFill>
                <a:srgbClr val="000000"/>
              </a:solidFill>
              <a:latin typeface="Futura Bk BT" panose="020B0502020204020303" pitchFamily="34" charset="0"/>
            </a:endParaRPr>
          </a:p>
          <a:p>
            <a:pPr marL="571500" indent="-571500">
              <a:lnSpc>
                <a:spcPts val="6300"/>
              </a:lnSpc>
              <a:buFont typeface="Arial" panose="020B0604020202020204" pitchFamily="34" charset="0"/>
              <a:buChar char="•"/>
            </a:pPr>
            <a:r>
              <a:rPr lang="en-US" sz="4200" dirty="0">
                <a:solidFill>
                  <a:srgbClr val="000000"/>
                </a:solidFill>
                <a:latin typeface="Futura Bk BT" panose="020B0502020204020303" pitchFamily="34" charset="0"/>
              </a:rPr>
              <a:t>A dataset is a set of data that is collected and organized in a way that allows it to be analyzed and interpreted</a:t>
            </a:r>
          </a:p>
          <a:p>
            <a:pPr marL="571500" indent="-571500">
              <a:lnSpc>
                <a:spcPts val="6300"/>
              </a:lnSpc>
              <a:buFont typeface="Arial" panose="020B0604020202020204" pitchFamily="34" charset="0"/>
              <a:buChar char="•"/>
            </a:pPr>
            <a:endParaRPr lang="it-IT" sz="4200" dirty="0">
              <a:solidFill>
                <a:srgbClr val="000000"/>
              </a:solidFill>
              <a:latin typeface="Futura Bk BT" panose="020B0502020204020303" pitchFamily="34" charset="0"/>
            </a:endParaRPr>
          </a:p>
          <a:p>
            <a:pPr marL="571500" indent="-571500">
              <a:lnSpc>
                <a:spcPts val="6300"/>
              </a:lnSpc>
              <a:buFont typeface="Arial" panose="020B0604020202020204" pitchFamily="34" charset="0"/>
              <a:buChar char="•"/>
            </a:pPr>
            <a:r>
              <a:rPr lang="en-US" sz="4200" dirty="0">
                <a:solidFill>
                  <a:srgbClr val="000000"/>
                </a:solidFill>
                <a:latin typeface="Futura Bk BT" panose="020B0502020204020303" pitchFamily="34" charset="0"/>
              </a:rPr>
              <a:t>Datasets can consist of numerical, textual, audio-visual data, or a combination of these</a:t>
            </a:r>
          </a:p>
        </p:txBody>
      </p:sp>
    </p:spTree>
    <p:extLst>
      <p:ext uri="{BB962C8B-B14F-4D97-AF65-F5344CB8AC3E}">
        <p14:creationId xmlns:p14="http://schemas.microsoft.com/office/powerpoint/2010/main" val="6276015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Minimal</Template>
  <TotalTime>0</TotalTime>
  <Words>5705</Words>
  <Application>Microsoft Office PowerPoint</Application>
  <PresentationFormat>Personalizzato</PresentationFormat>
  <Paragraphs>492</Paragraphs>
  <Slides>67</Slides>
  <Notes>0</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67</vt:i4>
      </vt:variant>
    </vt:vector>
  </HeadingPairs>
  <TitlesOfParts>
    <vt:vector size="75" baseType="lpstr">
      <vt:lpstr>Calibri</vt:lpstr>
      <vt:lpstr>Arial</vt:lpstr>
      <vt:lpstr> Futura Bk Lt</vt:lpstr>
      <vt:lpstr>Now</vt:lpstr>
      <vt:lpstr>Futura Bk Lt</vt:lpstr>
      <vt:lpstr>Futura Bk BT</vt:lpstr>
      <vt:lpstr>Courier New</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Chiaro Presentazione Semplice Presentazione</dc:title>
  <dc:creator>Mario Marino</dc:creator>
  <cp:lastModifiedBy>Mario Marino</cp:lastModifiedBy>
  <cp:revision>81</cp:revision>
  <dcterms:created xsi:type="dcterms:W3CDTF">2006-08-16T00:00:00Z</dcterms:created>
  <dcterms:modified xsi:type="dcterms:W3CDTF">2023-11-23T10:45:15Z</dcterms:modified>
  <dc:identifier>DAFzk-qA0kg</dc:identifier>
</cp:coreProperties>
</file>