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98" r:id="rId2"/>
    <p:sldId id="297" r:id="rId3"/>
    <p:sldId id="300" r:id="rId4"/>
    <p:sldId id="299" r:id="rId5"/>
    <p:sldId id="301" r:id="rId6"/>
    <p:sldId id="292" r:id="rId7"/>
    <p:sldId id="284" r:id="rId8"/>
    <p:sldId id="302" r:id="rId9"/>
    <p:sldId id="274" r:id="rId10"/>
    <p:sldId id="291" r:id="rId11"/>
    <p:sldId id="303" r:id="rId12"/>
    <p:sldId id="269" r:id="rId13"/>
    <p:sldId id="290" r:id="rId14"/>
    <p:sldId id="304" r:id="rId15"/>
    <p:sldId id="272" r:id="rId16"/>
    <p:sldId id="289" r:id="rId17"/>
    <p:sldId id="305" r:id="rId18"/>
    <p:sldId id="287" r:id="rId19"/>
    <p:sldId id="288" r:id="rId20"/>
    <p:sldId id="294" r:id="rId21"/>
    <p:sldId id="295" r:id="rId22"/>
    <p:sldId id="296" r:id="rId23"/>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3" autoAdjust="0"/>
    <p:restoredTop sz="94660"/>
  </p:normalViewPr>
  <p:slideViewPr>
    <p:cSldViewPr snapToGrid="0">
      <p:cViewPr varScale="1">
        <p:scale>
          <a:sx n="64" d="100"/>
          <a:sy n="64" d="100"/>
        </p:scale>
        <p:origin x="109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B1484-E788-44B5-A800-D5353B597D8B}" type="datetimeFigureOut">
              <a:rPr lang="en-GB" smtClean="0"/>
              <a:t>28/08/2023</a:t>
            </a:fld>
            <a:endParaRPr lang="en-GB"/>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C3591-B5A1-432A-8590-A3962F776F38}" type="slidenum">
              <a:rPr lang="en-GB" smtClean="0"/>
              <a:t>‹#›</a:t>
            </a:fld>
            <a:endParaRPr lang="en-GB"/>
          </a:p>
        </p:txBody>
      </p:sp>
    </p:spTree>
    <p:extLst>
      <p:ext uri="{BB962C8B-B14F-4D97-AF65-F5344CB8AC3E}">
        <p14:creationId xmlns:p14="http://schemas.microsoft.com/office/powerpoint/2010/main" val="3158654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11094A-1745-4616-B248-5C2A9BC8F37C}" type="slidenum">
              <a:rPr lang="en-US" smtClean="0"/>
              <a:t>12</a:t>
            </a:fld>
            <a:endParaRPr lang="en-US"/>
          </a:p>
        </p:txBody>
      </p:sp>
    </p:spTree>
    <p:extLst>
      <p:ext uri="{BB962C8B-B14F-4D97-AF65-F5344CB8AC3E}">
        <p14:creationId xmlns:p14="http://schemas.microsoft.com/office/powerpoint/2010/main" val="2194046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11094A-1745-4616-B248-5C2A9BC8F37C}" type="slidenum">
              <a:rPr lang="en-US" smtClean="0"/>
              <a:t>13</a:t>
            </a:fld>
            <a:endParaRPr lang="en-US"/>
          </a:p>
        </p:txBody>
      </p:sp>
    </p:spTree>
    <p:extLst>
      <p:ext uri="{BB962C8B-B14F-4D97-AF65-F5344CB8AC3E}">
        <p14:creationId xmlns:p14="http://schemas.microsoft.com/office/powerpoint/2010/main" val="406926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E11094A-1745-4616-B248-5C2A9BC8F37C}" type="slidenum">
              <a:rPr lang="en-US" smtClean="0"/>
              <a:t>15</a:t>
            </a:fld>
            <a:endParaRPr lang="en-US"/>
          </a:p>
        </p:txBody>
      </p:sp>
    </p:spTree>
    <p:extLst>
      <p:ext uri="{BB962C8B-B14F-4D97-AF65-F5344CB8AC3E}">
        <p14:creationId xmlns:p14="http://schemas.microsoft.com/office/powerpoint/2010/main" val="286407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E11094A-1745-4616-B248-5C2A9BC8F37C}" type="slidenum">
              <a:rPr lang="en-US" smtClean="0"/>
              <a:t>16</a:t>
            </a:fld>
            <a:endParaRPr lang="en-US"/>
          </a:p>
        </p:txBody>
      </p:sp>
    </p:spTree>
    <p:extLst>
      <p:ext uri="{BB962C8B-B14F-4D97-AF65-F5344CB8AC3E}">
        <p14:creationId xmlns:p14="http://schemas.microsoft.com/office/powerpoint/2010/main" val="201890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11094A-1745-4616-B248-5C2A9BC8F37C}" type="slidenum">
              <a:rPr lang="en-US" smtClean="0"/>
              <a:t>18</a:t>
            </a:fld>
            <a:endParaRPr lang="en-US"/>
          </a:p>
        </p:txBody>
      </p:sp>
    </p:spTree>
    <p:extLst>
      <p:ext uri="{BB962C8B-B14F-4D97-AF65-F5344CB8AC3E}">
        <p14:creationId xmlns:p14="http://schemas.microsoft.com/office/powerpoint/2010/main" val="408960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11094A-1745-4616-B248-5C2A9BC8F37C}" type="slidenum">
              <a:rPr lang="en-US" smtClean="0"/>
              <a:t>19</a:t>
            </a:fld>
            <a:endParaRPr lang="en-US"/>
          </a:p>
        </p:txBody>
      </p:sp>
    </p:spTree>
    <p:extLst>
      <p:ext uri="{BB962C8B-B14F-4D97-AF65-F5344CB8AC3E}">
        <p14:creationId xmlns:p14="http://schemas.microsoft.com/office/powerpoint/2010/main" val="231253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8F8DCD-2EE2-4188-A932-4201446B6DC5}" type="datetimeFigureOut">
              <a:rPr lang="en-GB" smtClean="0"/>
              <a:t>28/08/2023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946615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8F8DCD-2EE2-4188-A932-4201446B6DC5}" type="datetimeFigureOut">
              <a:rPr lang="en-GB" smtClean="0"/>
              <a:t>28/08/2023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370878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8F8DCD-2EE2-4188-A932-4201446B6DC5}" type="datetimeFigureOut">
              <a:rPr lang="en-GB" smtClean="0"/>
              <a:t>28/08/2023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3728104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8F8DCD-2EE2-4188-A932-4201446B6DC5}" type="datetimeFigureOut">
              <a:rPr lang="en-GB" smtClean="0"/>
              <a:t>28/08/2023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184964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8F8DCD-2EE2-4188-A932-4201446B6DC5}" type="datetimeFigureOut">
              <a:rPr lang="en-GB" smtClean="0"/>
              <a:t>28/08/2023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2582818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8F8DCD-2EE2-4188-A932-4201446B6DC5}" type="datetimeFigureOut">
              <a:rPr lang="en-GB" smtClean="0"/>
              <a:t>28/08/2023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190850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8F8DCD-2EE2-4188-A932-4201446B6DC5}" type="datetimeFigureOut">
              <a:rPr lang="en-GB" smtClean="0"/>
              <a:t>28/08/2023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4965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8F8DCD-2EE2-4188-A932-4201446B6DC5}" type="datetimeFigureOut">
              <a:rPr lang="en-GB" smtClean="0"/>
              <a:t>28/08/2023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26063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8F8DCD-2EE2-4188-A932-4201446B6DC5}" type="datetimeFigureOut">
              <a:rPr lang="en-GB" smtClean="0"/>
              <a:t>28/08/2023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185375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8F8DCD-2EE2-4188-A932-4201446B6DC5}" type="datetimeFigureOut">
              <a:rPr lang="en-GB" smtClean="0"/>
              <a:t>28/08/2023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2813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8F8DCD-2EE2-4188-A932-4201446B6DC5}" type="datetimeFigureOut">
              <a:rPr lang="en-GB" smtClean="0"/>
              <a:t>28/08/2023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AE0A7C4-0B33-435B-88CC-0C1214C2A5D1}" type="slidenum">
              <a:rPr lang="en-GB" smtClean="0"/>
              <a:t>‹#›</a:t>
            </a:fld>
            <a:endParaRPr lang="en-GB"/>
          </a:p>
        </p:txBody>
      </p:sp>
    </p:spTree>
    <p:extLst>
      <p:ext uri="{BB962C8B-B14F-4D97-AF65-F5344CB8AC3E}">
        <p14:creationId xmlns:p14="http://schemas.microsoft.com/office/powerpoint/2010/main" val="396748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A08F8DCD-2EE2-4188-A932-4201446B6DC5}" type="datetimeFigureOut">
              <a:rPr lang="en-GB" smtClean="0"/>
              <a:t>28/08/2023</a:t>
            </a:fld>
            <a:endParaRPr lang="en-GB"/>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FAE0A7C4-0B33-435B-88CC-0C1214C2A5D1}" type="slidenum">
              <a:rPr lang="en-GB" smtClean="0"/>
              <a:t>‹#›</a:t>
            </a:fld>
            <a:endParaRPr lang="en-GB"/>
          </a:p>
        </p:txBody>
      </p:sp>
    </p:spTree>
    <p:extLst>
      <p:ext uri="{BB962C8B-B14F-4D97-AF65-F5344CB8AC3E}">
        <p14:creationId xmlns:p14="http://schemas.microsoft.com/office/powerpoint/2010/main" val="3078374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st-andrews.ac.uk/geography-sustainable-development/" TargetMode="External"/><Relationship Id="rId7" Type="http://schemas.openxmlformats.org/officeDocument/2006/relationships/image" Target="../media/image4.png"/><Relationship Id="rId2" Type="http://schemas.openxmlformats.org/officeDocument/2006/relationships/hyperlink" Target="https://www.researchgate.net/institution/Makerere_University" TargetMode="Externa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tiff"/></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6.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tiff"/><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png"/><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25.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microsoft.com/office/2007/relationships/hdphoto" Target="../media/hdphoto2.wdp"/><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8.png"/><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tiff"/><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png"/><Relationship Id="rId17" Type="http://schemas.openxmlformats.org/officeDocument/2006/relationships/image" Target="../media/image18.png"/><Relationship Id="rId2" Type="http://schemas.openxmlformats.org/officeDocument/2006/relationships/notesSlide" Target="../notesSlides/notesSlide6.xml"/><Relationship Id="rId16" Type="http://schemas.openxmlformats.org/officeDocument/2006/relationships/image" Target="../media/image25.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5.png"/><Relationship Id="rId5" Type="http://schemas.microsoft.com/office/2007/relationships/hdphoto" Target="../media/hdphoto2.wdp"/><Relationship Id="rId15" Type="http://schemas.openxmlformats.org/officeDocument/2006/relationships/image" Target="../media/image24.pn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8.png"/><Relationship Id="rId1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hyperlink" Target="https://news.st-andrews.ac.uk/archive/university-awarded-2.8m-to-tackle-superbug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jpeg"/><Relationship Id="rId7"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6CE1-0612-FDEA-3FFB-F951E13F2DB2}"/>
              </a:ext>
            </a:extLst>
          </p:cNvPr>
          <p:cNvSpPr>
            <a:spLocks noGrp="1"/>
          </p:cNvSpPr>
          <p:nvPr>
            <p:ph type="ctrTitle"/>
          </p:nvPr>
        </p:nvSpPr>
        <p:spPr>
          <a:xfrm>
            <a:off x="514350" y="2222555"/>
            <a:ext cx="5829300" cy="1762990"/>
          </a:xfrm>
        </p:spPr>
        <p:txBody>
          <a:bodyPr>
            <a:normAutofit/>
          </a:bodyPr>
          <a:lstStyle/>
          <a:p>
            <a:r>
              <a:rPr lang="en-GB" sz="3600" b="1" dirty="0"/>
              <a:t>Coproduced AMR/antibiotic use awareness posters for rural Uganda</a:t>
            </a:r>
          </a:p>
        </p:txBody>
      </p:sp>
      <p:sp>
        <p:nvSpPr>
          <p:cNvPr id="3" name="Subtitle 2">
            <a:extLst>
              <a:ext uri="{FF2B5EF4-FFF2-40B4-BE49-F238E27FC236}">
                <a16:creationId xmlns:a16="http://schemas.microsoft.com/office/drawing/2014/main" id="{CB79A413-1495-A23E-579F-59F288210E89}"/>
              </a:ext>
            </a:extLst>
          </p:cNvPr>
          <p:cNvSpPr>
            <a:spLocks noGrp="1"/>
          </p:cNvSpPr>
          <p:nvPr>
            <p:ph type="subTitle" idx="1"/>
          </p:nvPr>
        </p:nvSpPr>
        <p:spPr>
          <a:xfrm>
            <a:off x="665018" y="4571999"/>
            <a:ext cx="5678632" cy="2795155"/>
          </a:xfrm>
        </p:spPr>
        <p:txBody>
          <a:bodyPr anchor="t">
            <a:normAutofit fontScale="85000" lnSpcReduction="10000"/>
          </a:bodyPr>
          <a:lstStyle/>
          <a:p>
            <a:pPr>
              <a:lnSpc>
                <a:spcPct val="107000"/>
              </a:lnSpc>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Prof. Stella Neema</a:t>
            </a:r>
            <a:r>
              <a:rPr lang="en-GB" sz="2600" baseline="30000" dirty="0">
                <a:latin typeface="Calibri" panose="020F0502020204030204" pitchFamily="34" charset="0"/>
                <a:ea typeface="Calibri" panose="020F0502020204030204" pitchFamily="34" charset="0"/>
                <a:cs typeface="Times New Roman" panose="02020603050405020304" pitchFamily="18" charset="0"/>
              </a:rPr>
              <a:t>1</a:t>
            </a:r>
            <a:r>
              <a:rPr lang="en-GB" sz="2600" dirty="0">
                <a:latin typeface="Calibri" panose="020F0502020204030204" pitchFamily="34" charset="0"/>
                <a:ea typeface="Calibri" panose="020F0502020204030204" pitchFamily="34" charset="0"/>
                <a:cs typeface="Times New Roman" panose="02020603050405020304" pitchFamily="18" charset="0"/>
              </a:rPr>
              <a:t>, George </a:t>
            </a:r>
            <a:r>
              <a:rPr lang="en-GB" sz="2600" dirty="0" err="1">
                <a:effectLst/>
                <a:latin typeface="Calibri" panose="020F0502020204030204" pitchFamily="34" charset="0"/>
                <a:ea typeface="Calibri" panose="020F0502020204030204" pitchFamily="34" charset="0"/>
                <a:cs typeface="Times New Roman" panose="02020603050405020304" pitchFamily="18" charset="0"/>
              </a:rPr>
              <a:t>Sendegye</a:t>
            </a:r>
            <a:r>
              <a:rPr lang="en-GB" sz="2600" dirty="0">
                <a:effectLst/>
                <a:latin typeface="Calibri" panose="020F0502020204030204" pitchFamily="34" charset="0"/>
                <a:ea typeface="Calibri" panose="020F0502020204030204" pitchFamily="34" charset="0"/>
                <a:cs typeface="Times New Roman" panose="02020603050405020304" pitchFamily="18" charset="0"/>
              </a:rPr>
              <a:t>, Sheila Mwebaze, Joanita Bananuka, Benjamin Sunday </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(with support from Dr Kathryn Fredricks &amp; Dr Mike Kesby)</a:t>
            </a:r>
            <a:r>
              <a:rPr lang="en-GB" sz="20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en-GB" sz="2000" baseline="30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(2023)</a:t>
            </a:r>
          </a:p>
          <a:p>
            <a:pPr>
              <a:lnSpc>
                <a:spcPct val="107000"/>
              </a:lnSpc>
              <a:spcAft>
                <a:spcPts val="80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pPr>
            <a:r>
              <a:rPr lang="en-GB" sz="1200" b="0" i="0" u="sng" dirty="0">
                <a:solidFill>
                  <a:srgbClr val="111111"/>
                </a:solidFill>
                <a:effectLst/>
                <a:latin typeface="var(--nova-font-family-sans-serif)"/>
                <a:hlinkClick r:id="rId2"/>
              </a:rPr>
              <a:t>1. Makerere University · Department of Sociology &amp; Anthropology</a:t>
            </a:r>
            <a:endParaRPr lang="en-GB" sz="1200" b="0" i="0" u="sng" dirty="0">
              <a:solidFill>
                <a:srgbClr val="111111"/>
              </a:solidFill>
              <a:effectLst/>
              <a:latin typeface="var(--nova-font-family-sans-serif)"/>
            </a:endParaRPr>
          </a:p>
          <a:p>
            <a:pPr lvl="1" algn="l">
              <a:lnSpc>
                <a:spcPct val="107000"/>
              </a:lnSpc>
              <a:spcBef>
                <a:spcPts val="0"/>
              </a:spcBef>
            </a:pPr>
            <a:r>
              <a:rPr lang="en-GB" sz="1200" dirty="0">
                <a:hlinkClick r:id="rId3"/>
              </a:rPr>
              <a:t>2. School of Geography and Sustainable Development - University of St Andrews (st-andrews.ac.uk)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Title 1">
            <a:extLst>
              <a:ext uri="{FF2B5EF4-FFF2-40B4-BE49-F238E27FC236}">
                <a16:creationId xmlns:a16="http://schemas.microsoft.com/office/drawing/2014/main" id="{9D6C75DB-B07A-AE46-7945-51D9EF446833}"/>
              </a:ext>
            </a:extLst>
          </p:cNvPr>
          <p:cNvSpPr txBox="1">
            <a:spLocks/>
          </p:cNvSpPr>
          <p:nvPr/>
        </p:nvSpPr>
        <p:spPr>
          <a:xfrm>
            <a:off x="1400175" y="118228"/>
            <a:ext cx="4208318" cy="1762989"/>
          </a:xfrm>
          <a:prstGeom prst="rect">
            <a:avLst/>
          </a:prstGeom>
        </p:spPr>
        <p:txBody>
          <a:bodyPr vert="horz" lIns="91440" tIns="45720" rIns="91440" bIns="45720" rtlCol="0" anchor="b">
            <a:normAutofit fontScale="4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GB" sz="3400" dirty="0"/>
              <a:t>DHSC/UKRI Global Effort on COVID-19 (GECO) Health Research</a:t>
            </a:r>
          </a:p>
          <a:p>
            <a:endParaRPr lang="en-GB" sz="3400" dirty="0"/>
          </a:p>
          <a:p>
            <a:r>
              <a:rPr lang="en-GB" dirty="0"/>
              <a:t>CARE: COVID-19 and Antimicrobial Resistance in East-Africa – impact and response</a:t>
            </a:r>
          </a:p>
        </p:txBody>
      </p:sp>
      <p:pic>
        <p:nvPicPr>
          <p:cNvPr id="5" name="Picture 2" descr="Home">
            <a:extLst>
              <a:ext uri="{FF2B5EF4-FFF2-40B4-BE49-F238E27FC236}">
                <a16:creationId xmlns:a16="http://schemas.microsoft.com/office/drawing/2014/main" id="{11883B7B-CB16-A679-B66F-3966BC9D98E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452743" y="7485079"/>
            <a:ext cx="1151574" cy="1194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Description automatically generated">
            <a:extLst>
              <a:ext uri="{FF2B5EF4-FFF2-40B4-BE49-F238E27FC236}">
                <a16:creationId xmlns:a16="http://schemas.microsoft.com/office/drawing/2014/main" id="{EEF5B3CD-6D64-AFE4-A0DE-2BDCD1F5AF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28" t="16789" r="19602" b="17910"/>
          <a:stretch/>
        </p:blipFill>
        <p:spPr>
          <a:xfrm>
            <a:off x="1966121" y="7483645"/>
            <a:ext cx="919997" cy="1194130"/>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F221D260-EFFB-10F1-59F5-9DB27E1823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244" y="222602"/>
            <a:ext cx="1151574" cy="1554243"/>
          </a:xfrm>
          <a:prstGeom prst="rect">
            <a:avLst/>
          </a:prstGeom>
          <a:ln w="19050">
            <a:solidFill>
              <a:srgbClr val="92D050"/>
            </a:solidFill>
          </a:ln>
        </p:spPr>
      </p:pic>
      <p:pic>
        <p:nvPicPr>
          <p:cNvPr id="8" name="Picture 7">
            <a:extLst>
              <a:ext uri="{FF2B5EF4-FFF2-40B4-BE49-F238E27FC236}">
                <a16:creationId xmlns:a16="http://schemas.microsoft.com/office/drawing/2014/main" id="{E3E87149-0862-D9D3-C84F-5ED0BC5E1BD7}"/>
              </a:ext>
            </a:extLst>
          </p:cNvPr>
          <p:cNvPicPr>
            <a:picLocks noChangeAspect="1"/>
          </p:cNvPicPr>
          <p:nvPr/>
        </p:nvPicPr>
        <p:blipFill>
          <a:blip r:embed="rId7"/>
          <a:stretch>
            <a:fillRect/>
          </a:stretch>
        </p:blipFill>
        <p:spPr>
          <a:xfrm>
            <a:off x="3295278" y="7867052"/>
            <a:ext cx="1151573" cy="505077"/>
          </a:xfrm>
          <a:prstGeom prst="rect">
            <a:avLst/>
          </a:prstGeom>
        </p:spPr>
      </p:pic>
      <p:pic>
        <p:nvPicPr>
          <p:cNvPr id="9" name="Picture 8">
            <a:extLst>
              <a:ext uri="{FF2B5EF4-FFF2-40B4-BE49-F238E27FC236}">
                <a16:creationId xmlns:a16="http://schemas.microsoft.com/office/drawing/2014/main" id="{A29FCC5D-D5BD-B282-5E76-72B5DACA91A7}"/>
              </a:ext>
            </a:extLst>
          </p:cNvPr>
          <p:cNvPicPr>
            <a:picLocks noChangeAspect="1"/>
          </p:cNvPicPr>
          <p:nvPr/>
        </p:nvPicPr>
        <p:blipFill>
          <a:blip r:embed="rId8"/>
          <a:stretch>
            <a:fillRect/>
          </a:stretch>
        </p:blipFill>
        <p:spPr>
          <a:xfrm>
            <a:off x="4771455" y="7483645"/>
            <a:ext cx="1652441" cy="695608"/>
          </a:xfrm>
          <a:prstGeom prst="rect">
            <a:avLst/>
          </a:prstGeom>
        </p:spPr>
      </p:pic>
      <p:pic>
        <p:nvPicPr>
          <p:cNvPr id="10" name="Picture 9">
            <a:extLst>
              <a:ext uri="{FF2B5EF4-FFF2-40B4-BE49-F238E27FC236}">
                <a16:creationId xmlns:a16="http://schemas.microsoft.com/office/drawing/2014/main" id="{CB354F31-C151-6254-C52D-216D65A54457}"/>
              </a:ext>
            </a:extLst>
          </p:cNvPr>
          <p:cNvPicPr>
            <a:picLocks noChangeAspect="1"/>
          </p:cNvPicPr>
          <p:nvPr/>
        </p:nvPicPr>
        <p:blipFill>
          <a:blip r:embed="rId9"/>
          <a:stretch>
            <a:fillRect/>
          </a:stretch>
        </p:blipFill>
        <p:spPr>
          <a:xfrm>
            <a:off x="5152866" y="8225180"/>
            <a:ext cx="1271030" cy="614653"/>
          </a:xfrm>
          <a:prstGeom prst="rect">
            <a:avLst/>
          </a:prstGeom>
          <a:ln>
            <a:noFill/>
          </a:ln>
        </p:spPr>
      </p:pic>
    </p:spTree>
    <p:extLst>
      <p:ext uri="{BB962C8B-B14F-4D97-AF65-F5344CB8AC3E}">
        <p14:creationId xmlns:p14="http://schemas.microsoft.com/office/powerpoint/2010/main" val="315277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A76D443-CB95-ED4B-F4DB-7CC57BC087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32"/>
          <a:stretch/>
        </p:blipFill>
        <p:spPr>
          <a:xfrm>
            <a:off x="240227" y="1438271"/>
            <a:ext cx="6394657" cy="4506124"/>
          </a:xfrm>
          <a:prstGeom prst="rect">
            <a:avLst/>
          </a:prstGeom>
          <a:effectLst>
            <a:softEdge rad="165100"/>
          </a:effectLst>
        </p:spPr>
      </p:pic>
      <p:sp>
        <p:nvSpPr>
          <p:cNvPr id="5" name="Speech Bubble: Oval 4">
            <a:extLst>
              <a:ext uri="{FF2B5EF4-FFF2-40B4-BE49-F238E27FC236}">
                <a16:creationId xmlns:a16="http://schemas.microsoft.com/office/drawing/2014/main" id="{F578FDD2-0031-A6E2-688B-A9AE60DEB54B}"/>
              </a:ext>
            </a:extLst>
          </p:cNvPr>
          <p:cNvSpPr/>
          <p:nvPr/>
        </p:nvSpPr>
        <p:spPr>
          <a:xfrm>
            <a:off x="817699" y="1341205"/>
            <a:ext cx="2200060" cy="1554738"/>
          </a:xfrm>
          <a:prstGeom prst="wedgeEllipseCallout">
            <a:avLst>
              <a:gd name="adj1" fmla="val 72917"/>
              <a:gd name="adj2" fmla="val 1548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3" name="Picture 2">
            <a:extLst>
              <a:ext uri="{FF2B5EF4-FFF2-40B4-BE49-F238E27FC236}">
                <a16:creationId xmlns:a16="http://schemas.microsoft.com/office/drawing/2014/main" id="{3B25219E-0DA6-0B20-C47A-10A719EEB9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3" t="3720" r="17386" b="-2328"/>
          <a:stretch/>
        </p:blipFill>
        <p:spPr>
          <a:xfrm>
            <a:off x="731686" y="1339009"/>
            <a:ext cx="2267117" cy="1626685"/>
          </a:xfrm>
          <a:prstGeom prst="ellipse">
            <a:avLst/>
          </a:prstGeom>
          <a:ln>
            <a:noFill/>
          </a:ln>
          <a:effectLst>
            <a:softEdge rad="112500"/>
          </a:effectLst>
        </p:spPr>
      </p:pic>
      <p:sp>
        <p:nvSpPr>
          <p:cNvPr id="6" name="Rectangle 5">
            <a:extLst>
              <a:ext uri="{FF2B5EF4-FFF2-40B4-BE49-F238E27FC236}">
                <a16:creationId xmlns:a16="http://schemas.microsoft.com/office/drawing/2014/main" id="{3735C3F6-983C-230A-1D30-10B328C36C1C}"/>
              </a:ext>
            </a:extLst>
          </p:cNvPr>
          <p:cNvSpPr/>
          <p:nvPr/>
        </p:nvSpPr>
        <p:spPr>
          <a:xfrm>
            <a:off x="811469" y="6891277"/>
            <a:ext cx="5233544" cy="989282"/>
          </a:xfrm>
          <a:prstGeom prst="rect">
            <a:avLst/>
          </a:prstGeom>
          <a:solidFill>
            <a:schemeClr val="bg1"/>
          </a:solidFill>
          <a:ln w="34925">
            <a:solidFill>
              <a:srgbClr val="92D050"/>
            </a:solidFill>
          </a:ln>
        </p:spPr>
        <p:txBody>
          <a:bodyPr wrap="square" lIns="65314" tIns="32657" rIns="65314" bIns="32657" anchor="t">
            <a:spAutoFit/>
          </a:bodyPr>
          <a:lstStyle/>
          <a:p>
            <a:pPr algn="ctr"/>
            <a:r>
              <a:rPr lang="en-GB" sz="2000" dirty="0">
                <a:solidFill>
                  <a:schemeClr val="accent5">
                    <a:lumMod val="50000"/>
                  </a:schemeClr>
                </a:solidFill>
                <a:latin typeface="Perpetua"/>
                <a:cs typeface="Arial"/>
              </a:rPr>
              <a:t>Sharing Antibiotics can worsen the disease and increase drug resistance. Always complete the full dose even if you feel better.</a:t>
            </a:r>
            <a:endParaRPr lang="en-US" sz="2000" dirty="0">
              <a:solidFill>
                <a:schemeClr val="accent5">
                  <a:lumMod val="50000"/>
                </a:schemeClr>
              </a:solidFill>
              <a:latin typeface="Perpetua" panose="02020502060401020303"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76A7810A-2107-AB54-1892-27F683E932B4}"/>
              </a:ext>
            </a:extLst>
          </p:cNvPr>
          <p:cNvSpPr/>
          <p:nvPr/>
        </p:nvSpPr>
        <p:spPr>
          <a:xfrm>
            <a:off x="811469" y="7952487"/>
            <a:ext cx="5236758" cy="619913"/>
          </a:xfrm>
          <a:prstGeom prst="rect">
            <a:avLst/>
          </a:prstGeom>
          <a:solidFill>
            <a:schemeClr val="bg1">
              <a:alpha val="52000"/>
            </a:schemeClr>
          </a:solidFill>
          <a:ln w="34925">
            <a:solidFill>
              <a:schemeClr val="accent1">
                <a:lumMod val="50000"/>
              </a:schemeClr>
            </a:solidFill>
          </a:ln>
        </p:spPr>
        <p:txBody>
          <a:bodyPr wrap="square">
            <a:spAutoFit/>
          </a:bodyPr>
          <a:lstStyle/>
          <a:p>
            <a:pPr lvl="0" algn="ctr"/>
            <a:r>
              <a:rPr lang="en-GB" sz="1714" b="1" dirty="0">
                <a:solidFill>
                  <a:srgbClr val="002060"/>
                </a:solidFill>
                <a:latin typeface="Perpetua Titling MT" panose="02020502060505020804" pitchFamily="18" charset="0"/>
                <a:cs typeface="Arial" panose="020B0604020202020204" pitchFamily="34" charset="0"/>
              </a:rPr>
              <a:t>Teach one Teach all. It Begins with you. The time is now.</a:t>
            </a:r>
            <a:endParaRPr lang="en-US" sz="1714" b="1" dirty="0">
              <a:solidFill>
                <a:srgbClr val="002060"/>
              </a:solidFill>
              <a:latin typeface="Perpetua Titling MT" panose="020205020605050208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555771F4-DFA8-AAB2-79EB-9526868013BC}"/>
              </a:ext>
            </a:extLst>
          </p:cNvPr>
          <p:cNvGrpSpPr/>
          <p:nvPr/>
        </p:nvGrpSpPr>
        <p:grpSpPr>
          <a:xfrm>
            <a:off x="220692" y="249949"/>
            <a:ext cx="966781" cy="966779"/>
            <a:chOff x="12716331" y="2840745"/>
            <a:chExt cx="1353493" cy="1353491"/>
          </a:xfrm>
        </p:grpSpPr>
        <p:sp>
          <p:nvSpPr>
            <p:cNvPr id="9" name="Shape 19493">
              <a:extLst>
                <a:ext uri="{FF2B5EF4-FFF2-40B4-BE49-F238E27FC236}">
                  <a16:creationId xmlns:a16="http://schemas.microsoft.com/office/drawing/2014/main" id="{FA9ECF2E-7F7C-F432-AEC3-CCDF1EECDF7E}"/>
                </a:ext>
              </a:extLst>
            </p:cNvPr>
            <p:cNvSpPr/>
            <p:nvPr/>
          </p:nvSpPr>
          <p:spPr>
            <a:xfrm>
              <a:off x="12716331" y="2840745"/>
              <a:ext cx="1353493" cy="1353491"/>
            </a:xfrm>
            <a:prstGeom prst="ellipse">
              <a:avLst/>
            </a:prstGeom>
            <a:solidFill>
              <a:srgbClr val="FF0000"/>
            </a:solidFill>
            <a:ln w="12700" cap="flat">
              <a:noFill/>
              <a:miter lim="400000"/>
            </a:ln>
            <a:effectLst/>
          </p:spPr>
          <p:txBody>
            <a:bodyPr wrap="square" lIns="0" tIns="0" rIns="0" bIns="0" numCol="1" anchor="t">
              <a:noAutofit/>
            </a:bodyPr>
            <a:lstStyle/>
            <a:p>
              <a:endParaRPr sz="3617">
                <a:latin typeface="Lato Light" panose="020F0502020204030203" pitchFamily="34" charset="0"/>
              </a:endParaRPr>
            </a:p>
          </p:txBody>
        </p:sp>
        <p:sp>
          <p:nvSpPr>
            <p:cNvPr id="10" name="Shape">
              <a:extLst>
                <a:ext uri="{FF2B5EF4-FFF2-40B4-BE49-F238E27FC236}">
                  <a16:creationId xmlns:a16="http://schemas.microsoft.com/office/drawing/2014/main" id="{ED173C73-B43A-C2DF-F1D9-99AD4C81AD82}"/>
                </a:ext>
              </a:extLst>
            </p:cNvPr>
            <p:cNvSpPr/>
            <p:nvPr/>
          </p:nvSpPr>
          <p:spPr>
            <a:xfrm>
              <a:off x="13008674" y="3177914"/>
              <a:ext cx="768806" cy="679151"/>
            </a:xfrm>
            <a:custGeom>
              <a:avLst/>
              <a:gdLst/>
              <a:ahLst/>
              <a:cxnLst>
                <a:cxn ang="0">
                  <a:pos x="wd2" y="hd2"/>
                </a:cxn>
                <a:cxn ang="5400000">
                  <a:pos x="wd2" y="hd2"/>
                </a:cxn>
                <a:cxn ang="10800000">
                  <a:pos x="wd2" y="hd2"/>
                </a:cxn>
                <a:cxn ang="16200000">
                  <a:pos x="wd2" y="hd2"/>
                </a:cxn>
              </a:cxnLst>
              <a:rect l="0" t="0" r="r" b="b"/>
              <a:pathLst>
                <a:path w="21600" h="21600" extrusionOk="0">
                  <a:moveTo>
                    <a:pt x="21125" y="2853"/>
                  </a:moveTo>
                  <a:cubicBezTo>
                    <a:pt x="13449" y="10528"/>
                    <a:pt x="13449" y="10528"/>
                    <a:pt x="13449" y="10528"/>
                  </a:cubicBezTo>
                  <a:cubicBezTo>
                    <a:pt x="21125" y="18272"/>
                    <a:pt x="21125" y="18272"/>
                    <a:pt x="21125" y="18272"/>
                  </a:cubicBezTo>
                  <a:cubicBezTo>
                    <a:pt x="21600" y="18747"/>
                    <a:pt x="21600" y="19223"/>
                    <a:pt x="21600" y="19698"/>
                  </a:cubicBezTo>
                  <a:cubicBezTo>
                    <a:pt x="21600" y="20649"/>
                    <a:pt x="21125" y="21600"/>
                    <a:pt x="19630" y="21600"/>
                  </a:cubicBezTo>
                  <a:cubicBezTo>
                    <a:pt x="19155" y="21600"/>
                    <a:pt x="18679" y="21600"/>
                    <a:pt x="18679" y="21125"/>
                  </a:cubicBezTo>
                  <a:cubicBezTo>
                    <a:pt x="11004" y="13449"/>
                    <a:pt x="11004" y="13449"/>
                    <a:pt x="11004" y="13449"/>
                  </a:cubicBezTo>
                  <a:cubicBezTo>
                    <a:pt x="3328" y="21125"/>
                    <a:pt x="3328" y="21125"/>
                    <a:pt x="3328" y="21125"/>
                  </a:cubicBezTo>
                  <a:cubicBezTo>
                    <a:pt x="2853" y="21600"/>
                    <a:pt x="2377" y="21600"/>
                    <a:pt x="1902" y="21600"/>
                  </a:cubicBezTo>
                  <a:cubicBezTo>
                    <a:pt x="951" y="21600"/>
                    <a:pt x="0" y="20649"/>
                    <a:pt x="0" y="19698"/>
                  </a:cubicBezTo>
                  <a:cubicBezTo>
                    <a:pt x="0" y="19223"/>
                    <a:pt x="0" y="18747"/>
                    <a:pt x="475" y="18272"/>
                  </a:cubicBezTo>
                  <a:cubicBezTo>
                    <a:pt x="8151" y="10528"/>
                    <a:pt x="8151" y="10528"/>
                    <a:pt x="8151" y="10528"/>
                  </a:cubicBezTo>
                  <a:cubicBezTo>
                    <a:pt x="475" y="2853"/>
                    <a:pt x="475" y="2853"/>
                    <a:pt x="475" y="2853"/>
                  </a:cubicBezTo>
                  <a:cubicBezTo>
                    <a:pt x="0" y="2853"/>
                    <a:pt x="0" y="2377"/>
                    <a:pt x="0" y="1902"/>
                  </a:cubicBezTo>
                  <a:cubicBezTo>
                    <a:pt x="0" y="475"/>
                    <a:pt x="951" y="0"/>
                    <a:pt x="1902" y="0"/>
                  </a:cubicBezTo>
                  <a:cubicBezTo>
                    <a:pt x="2377" y="0"/>
                    <a:pt x="2853" y="0"/>
                    <a:pt x="3328" y="475"/>
                  </a:cubicBezTo>
                  <a:cubicBezTo>
                    <a:pt x="11004" y="8151"/>
                    <a:pt x="11004" y="8151"/>
                    <a:pt x="11004" y="8151"/>
                  </a:cubicBezTo>
                  <a:cubicBezTo>
                    <a:pt x="18679" y="475"/>
                    <a:pt x="18679" y="475"/>
                    <a:pt x="18679" y="475"/>
                  </a:cubicBezTo>
                  <a:cubicBezTo>
                    <a:pt x="18679" y="0"/>
                    <a:pt x="19155" y="0"/>
                    <a:pt x="19630" y="0"/>
                  </a:cubicBezTo>
                  <a:cubicBezTo>
                    <a:pt x="21125" y="0"/>
                    <a:pt x="21600" y="475"/>
                    <a:pt x="21600" y="1902"/>
                  </a:cubicBezTo>
                  <a:cubicBezTo>
                    <a:pt x="21600" y="2377"/>
                    <a:pt x="21600" y="2853"/>
                    <a:pt x="21125" y="2853"/>
                  </a:cubicBezTo>
                </a:path>
              </a:pathLst>
            </a:custGeom>
            <a:solidFill>
              <a:schemeClr val="bg1"/>
            </a:solidFill>
            <a:ln w="12700" cap="flat">
              <a:noFill/>
              <a:miter lim="400000"/>
            </a:ln>
            <a:effectLst/>
          </p:spPr>
          <p:txBody>
            <a:bodyPr wrap="square" lIns="43543" tIns="43543" rIns="43543" bIns="43543" numCol="1" anchor="ctr">
              <a:noAutofit/>
            </a:bodyPr>
            <a:lstStyle/>
            <a:p>
              <a:pPr defTabSz="435416" hangingPunct="0">
                <a:defRPr/>
              </a:pPr>
              <a:endParaRPr sz="1714" kern="0">
                <a:solidFill>
                  <a:srgbClr val="000000"/>
                </a:solidFill>
                <a:latin typeface="Calibri"/>
                <a:cs typeface="Calibri"/>
                <a:sym typeface="Calibri"/>
              </a:endParaRPr>
            </a:p>
          </p:txBody>
        </p:sp>
      </p:grpSp>
      <p:sp>
        <p:nvSpPr>
          <p:cNvPr id="11" name="TextBox 10">
            <a:extLst>
              <a:ext uri="{FF2B5EF4-FFF2-40B4-BE49-F238E27FC236}">
                <a16:creationId xmlns:a16="http://schemas.microsoft.com/office/drawing/2014/main" id="{866BB6E0-30CE-0A3E-8FDB-5813DABA71FB}"/>
              </a:ext>
            </a:extLst>
          </p:cNvPr>
          <p:cNvSpPr txBox="1"/>
          <p:nvPr/>
        </p:nvSpPr>
        <p:spPr>
          <a:xfrm>
            <a:off x="1127828" y="156856"/>
            <a:ext cx="4788829" cy="1244288"/>
          </a:xfrm>
          <a:prstGeom prst="rect">
            <a:avLst/>
          </a:prstGeom>
          <a:noFill/>
        </p:spPr>
        <p:txBody>
          <a:bodyPr wrap="square" lIns="65314" tIns="32657" rIns="65314" bIns="32657" rtlCol="0" anchor="t">
            <a:spAutoFit/>
          </a:bodyPr>
          <a:lstStyle/>
          <a:p>
            <a:pPr algn="ctr"/>
            <a:r>
              <a:rPr lang="en-US" sz="3857" b="1" dirty="0">
                <a:solidFill>
                  <a:srgbClr val="FF0000"/>
                </a:solidFill>
                <a:latin typeface="Stencil"/>
                <a:cs typeface="Arial"/>
              </a:rPr>
              <a:t>Do not  </a:t>
            </a:r>
            <a:endParaRPr lang="en-US" sz="1286" dirty="0"/>
          </a:p>
          <a:p>
            <a:pPr algn="ctr"/>
            <a:r>
              <a:rPr lang="en-US" sz="3700" b="1" dirty="0">
                <a:latin typeface="Stencil"/>
                <a:cs typeface="Arial"/>
              </a:rPr>
              <a:t>share Antibiotics</a:t>
            </a:r>
          </a:p>
        </p:txBody>
      </p:sp>
      <p:sp>
        <p:nvSpPr>
          <p:cNvPr id="12" name="TextBox 11">
            <a:extLst>
              <a:ext uri="{FF2B5EF4-FFF2-40B4-BE49-F238E27FC236}">
                <a16:creationId xmlns:a16="http://schemas.microsoft.com/office/drawing/2014/main" id="{F6ED67DA-301B-9FD5-A0CE-C25EBF082127}"/>
              </a:ext>
            </a:extLst>
          </p:cNvPr>
          <p:cNvSpPr txBox="1"/>
          <p:nvPr/>
        </p:nvSpPr>
        <p:spPr>
          <a:xfrm>
            <a:off x="222430" y="5679984"/>
            <a:ext cx="6403442" cy="1231271"/>
          </a:xfrm>
          <a:prstGeom prst="rect">
            <a:avLst/>
          </a:prstGeom>
          <a:solidFill>
            <a:schemeClr val="bg1"/>
          </a:solidFill>
          <a:effectLst>
            <a:softEdge rad="101600"/>
          </a:effectLst>
        </p:spPr>
        <p:txBody>
          <a:bodyPr wrap="square" lIns="65314" tIns="32657" rIns="65314" bIns="32657" rtlCol="0" anchor="t">
            <a:spAutoFit/>
          </a:bodyPr>
          <a:lstStyle/>
          <a:p>
            <a:pPr algn="ctr"/>
            <a:endParaRPr lang="en-US" sz="357" b="1" dirty="0">
              <a:latin typeface="Perpetua Titling MT" panose="02020502060505020804" pitchFamily="18" charset="0"/>
              <a:cs typeface="Arial" panose="020B0604020202020204" pitchFamily="34" charset="0"/>
            </a:endParaRPr>
          </a:p>
          <a:p>
            <a:pPr algn="ctr"/>
            <a:r>
              <a:rPr lang="en-US" sz="2000" b="1" dirty="0">
                <a:latin typeface="Perpetua Titling MT" panose="02020502060505020804" pitchFamily="18" charset="0"/>
                <a:cs typeface="Arial" panose="020B0604020202020204" pitchFamily="34" charset="0"/>
              </a:rPr>
              <a:t>Sharing Antibiotics is like </a:t>
            </a:r>
          </a:p>
          <a:p>
            <a:pPr algn="ctr"/>
            <a:r>
              <a:rPr lang="en-GB" sz="2429" b="1" dirty="0">
                <a:solidFill>
                  <a:srgbClr val="FF0000"/>
                </a:solidFill>
                <a:latin typeface="Perpetua Titling MT"/>
                <a:cs typeface="Arial"/>
              </a:rPr>
              <a:t>“washing clothes and  drying them in the soil”</a:t>
            </a:r>
          </a:p>
          <a:p>
            <a:pPr algn="ctr"/>
            <a:endParaRPr lang="en-US" sz="357"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9480830-0441-2A72-99B6-1007B969CC8C}"/>
              </a:ext>
            </a:extLst>
          </p:cNvPr>
          <p:cNvSpPr txBox="1"/>
          <p:nvPr/>
        </p:nvSpPr>
        <p:spPr>
          <a:xfrm>
            <a:off x="813519" y="8665623"/>
            <a:ext cx="5231315" cy="329742"/>
          </a:xfrm>
          <a:prstGeom prst="rect">
            <a:avLst/>
          </a:prstGeom>
          <a:solidFill>
            <a:schemeClr val="bg1">
              <a:alpha val="60000"/>
            </a:schemeClr>
          </a:solidFill>
          <a:ln w="19050">
            <a:solidFill>
              <a:schemeClr val="accent1">
                <a:lumMod val="50000"/>
              </a:schemeClr>
            </a:solidFill>
          </a:ln>
        </p:spPr>
        <p:txBody>
          <a:bodyPr wrap="square" lIns="65314" tIns="32657" rIns="65314" bIns="32657" rtlCol="0" anchor="t">
            <a:spAutoFit/>
          </a:bodyPr>
          <a:lstStyle/>
          <a:p>
            <a:pPr algn="ctr"/>
            <a:r>
              <a:rPr lang="en-GB" sz="857" err="1"/>
              <a:t>Ne’bya</a:t>
            </a:r>
            <a:r>
              <a:rPr lang="en-GB" sz="857"/>
              <a:t>: Duncan </a:t>
            </a:r>
            <a:r>
              <a:rPr lang="en-GB" sz="857" err="1"/>
              <a:t>Taremwa</a:t>
            </a:r>
            <a:r>
              <a:rPr lang="en-GB" sz="857"/>
              <a:t>, Grace </a:t>
            </a:r>
            <a:r>
              <a:rPr lang="en-GB" sz="857" err="1"/>
              <a:t>Atuheire</a:t>
            </a:r>
            <a:r>
              <a:rPr lang="en-GB" sz="857"/>
              <a:t>, Serina </a:t>
            </a:r>
            <a:r>
              <a:rPr lang="en-GB" sz="857" err="1"/>
              <a:t>Atukwase</a:t>
            </a:r>
            <a:r>
              <a:rPr lang="en-GB" sz="857"/>
              <a:t>,  </a:t>
            </a:r>
            <a:r>
              <a:rPr lang="en-GB" sz="857" err="1"/>
              <a:t>Fridah</a:t>
            </a:r>
            <a:r>
              <a:rPr lang="en-GB" sz="857"/>
              <a:t> </a:t>
            </a:r>
            <a:r>
              <a:rPr lang="en-GB" sz="857" err="1"/>
              <a:t>Nankunda</a:t>
            </a:r>
            <a:r>
              <a:rPr lang="en-GB" sz="857"/>
              <a:t>, Fredrick </a:t>
            </a:r>
            <a:r>
              <a:rPr lang="en-GB" sz="857" err="1"/>
              <a:t>Kamugisha</a:t>
            </a:r>
            <a:r>
              <a:rPr lang="en-GB" sz="857"/>
              <a:t>, </a:t>
            </a:r>
            <a:r>
              <a:rPr lang="en-GB" sz="857" err="1"/>
              <a:t>Jovanice</a:t>
            </a:r>
            <a:r>
              <a:rPr lang="en-GB" sz="857"/>
              <a:t>, </a:t>
            </a:r>
            <a:r>
              <a:rPr lang="en-GB" sz="857" err="1"/>
              <a:t>Bamweyitire</a:t>
            </a:r>
            <a:r>
              <a:rPr lang="en-GB" sz="857"/>
              <a:t>, Joseph </a:t>
            </a:r>
            <a:r>
              <a:rPr lang="en-GB" sz="857" err="1"/>
              <a:t>Arinaitwe</a:t>
            </a:r>
            <a:r>
              <a:rPr lang="en-GB" sz="857"/>
              <a:t>, Aisha </a:t>
            </a:r>
            <a:r>
              <a:rPr lang="en-GB" sz="857" err="1"/>
              <a:t>Tibalira</a:t>
            </a:r>
            <a:r>
              <a:rPr lang="en-GB" sz="857"/>
              <a:t>, Alex </a:t>
            </a:r>
            <a:r>
              <a:rPr lang="en-GB" sz="857" err="1"/>
              <a:t>Niwamanya</a:t>
            </a:r>
            <a:r>
              <a:rPr lang="en-GB" sz="857"/>
              <a:t>, Racheal </a:t>
            </a:r>
            <a:r>
              <a:rPr lang="en-GB" sz="857" err="1"/>
              <a:t>Kirabo</a:t>
            </a:r>
            <a:r>
              <a:rPr lang="en-GB" sz="857"/>
              <a:t>,  Bonny </a:t>
            </a:r>
            <a:r>
              <a:rPr lang="en-GB" sz="857" err="1"/>
              <a:t>Nalubiri</a:t>
            </a:r>
            <a:r>
              <a:rPr lang="en-GB" sz="857"/>
              <a:t>,  Julius </a:t>
            </a:r>
            <a:r>
              <a:rPr lang="en-GB" sz="857" err="1"/>
              <a:t>Nooha</a:t>
            </a:r>
            <a:r>
              <a:rPr lang="en-GB" sz="857"/>
              <a:t>,</a:t>
            </a:r>
            <a:endParaRPr lang="en-US" sz="1286">
              <a:cs typeface="Calibri" panose="020F0502020204030204"/>
            </a:endParaRPr>
          </a:p>
        </p:txBody>
      </p:sp>
      <p:pic>
        <p:nvPicPr>
          <p:cNvPr id="16" name="Picture 2" descr="Home">
            <a:extLst>
              <a:ext uri="{FF2B5EF4-FFF2-40B4-BE49-F238E27FC236}">
                <a16:creationId xmlns:a16="http://schemas.microsoft.com/office/drawing/2014/main" id="{989358B9-CE86-7307-1A77-ED4AEBFA4A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178462" y="7810948"/>
            <a:ext cx="553224" cy="5736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 company name&#10;&#10;Description automatically generated">
            <a:extLst>
              <a:ext uri="{FF2B5EF4-FFF2-40B4-BE49-F238E27FC236}">
                <a16:creationId xmlns:a16="http://schemas.microsoft.com/office/drawing/2014/main" id="{DE53DA29-41D9-BBC3-890D-B2D4E48F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28" t="16789" r="19602" b="17910"/>
          <a:stretch/>
        </p:blipFill>
        <p:spPr>
          <a:xfrm>
            <a:off x="212612" y="8403076"/>
            <a:ext cx="484950" cy="593679"/>
          </a:xfrm>
          <a:prstGeom prst="rect">
            <a:avLst/>
          </a:prstGeom>
        </p:spPr>
      </p:pic>
      <p:pic>
        <p:nvPicPr>
          <p:cNvPr id="18" name="Picture 17">
            <a:extLst>
              <a:ext uri="{FF2B5EF4-FFF2-40B4-BE49-F238E27FC236}">
                <a16:creationId xmlns:a16="http://schemas.microsoft.com/office/drawing/2014/main" id="{742A7DA9-0CCA-60A3-228B-CEBD22F965AA}"/>
              </a:ext>
            </a:extLst>
          </p:cNvPr>
          <p:cNvPicPr>
            <a:picLocks noChangeAspect="1"/>
          </p:cNvPicPr>
          <p:nvPr/>
        </p:nvPicPr>
        <p:blipFill>
          <a:blip r:embed="rId6"/>
          <a:stretch>
            <a:fillRect/>
          </a:stretch>
        </p:blipFill>
        <p:spPr>
          <a:xfrm>
            <a:off x="6141168" y="7852260"/>
            <a:ext cx="492989" cy="216224"/>
          </a:xfrm>
          <a:prstGeom prst="rect">
            <a:avLst/>
          </a:prstGeom>
        </p:spPr>
      </p:pic>
      <p:pic>
        <p:nvPicPr>
          <p:cNvPr id="19" name="Picture 18">
            <a:extLst>
              <a:ext uri="{FF2B5EF4-FFF2-40B4-BE49-F238E27FC236}">
                <a16:creationId xmlns:a16="http://schemas.microsoft.com/office/drawing/2014/main" id="{C5459601-B84F-A104-9C3C-3711053CA942}"/>
              </a:ext>
            </a:extLst>
          </p:cNvPr>
          <p:cNvPicPr>
            <a:picLocks noChangeAspect="1"/>
          </p:cNvPicPr>
          <p:nvPr/>
        </p:nvPicPr>
        <p:blipFill>
          <a:blip r:embed="rId7"/>
          <a:stretch>
            <a:fillRect/>
          </a:stretch>
        </p:blipFill>
        <p:spPr>
          <a:xfrm>
            <a:off x="6132118" y="8262444"/>
            <a:ext cx="509279" cy="214385"/>
          </a:xfrm>
          <a:prstGeom prst="rect">
            <a:avLst/>
          </a:prstGeom>
        </p:spPr>
      </p:pic>
      <p:pic>
        <p:nvPicPr>
          <p:cNvPr id="20" name="Picture 19">
            <a:extLst>
              <a:ext uri="{FF2B5EF4-FFF2-40B4-BE49-F238E27FC236}">
                <a16:creationId xmlns:a16="http://schemas.microsoft.com/office/drawing/2014/main" id="{3D37DB57-2A82-9EE2-4887-D8C51BE6D984}"/>
              </a:ext>
            </a:extLst>
          </p:cNvPr>
          <p:cNvPicPr>
            <a:picLocks noChangeAspect="1"/>
          </p:cNvPicPr>
          <p:nvPr/>
        </p:nvPicPr>
        <p:blipFill>
          <a:blip r:embed="rId8"/>
          <a:stretch>
            <a:fillRect/>
          </a:stretch>
        </p:blipFill>
        <p:spPr>
          <a:xfrm>
            <a:off x="6115901" y="8648754"/>
            <a:ext cx="548146" cy="265076"/>
          </a:xfrm>
          <a:prstGeom prst="rect">
            <a:avLst/>
          </a:prstGeom>
          <a:ln>
            <a:noFill/>
          </a:ln>
        </p:spPr>
      </p:pic>
      <p:pic>
        <p:nvPicPr>
          <p:cNvPr id="21" name="Picture 20" descr="Diagram&#10;&#10;Description automatically generated with low confidence">
            <a:extLst>
              <a:ext uri="{FF2B5EF4-FFF2-40B4-BE49-F238E27FC236}">
                <a16:creationId xmlns:a16="http://schemas.microsoft.com/office/drawing/2014/main" id="{0B3BEF4F-7C11-DE2C-BD34-A45205D99D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6657" y="245622"/>
            <a:ext cx="726131" cy="980037"/>
          </a:xfrm>
          <a:prstGeom prst="rect">
            <a:avLst/>
          </a:prstGeom>
          <a:ln w="19050">
            <a:solidFill>
              <a:srgbClr val="92D050"/>
            </a:solidFill>
          </a:ln>
        </p:spPr>
      </p:pic>
    </p:spTree>
    <p:extLst>
      <p:ext uri="{BB962C8B-B14F-4D97-AF65-F5344CB8AC3E}">
        <p14:creationId xmlns:p14="http://schemas.microsoft.com/office/powerpoint/2010/main" val="3379288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DA59-5F3B-1106-CE46-2F8CD143CF33}"/>
              </a:ext>
            </a:extLst>
          </p:cNvPr>
          <p:cNvSpPr>
            <a:spLocks noGrp="1"/>
          </p:cNvSpPr>
          <p:nvPr>
            <p:ph type="title"/>
          </p:nvPr>
        </p:nvSpPr>
        <p:spPr>
          <a:xfrm>
            <a:off x="471487" y="722364"/>
            <a:ext cx="5915025" cy="2214799"/>
          </a:xfrm>
        </p:spPr>
        <p:txBody>
          <a:bodyPr>
            <a:normAutofit/>
          </a:bodyPr>
          <a:lstStyle/>
          <a:p>
            <a:r>
              <a:rPr lang="en-GB" dirty="0"/>
              <a:t>Brief explanation of poster 3: </a:t>
            </a:r>
            <a:br>
              <a:rPr lang="en-GB" dirty="0"/>
            </a:br>
            <a:r>
              <a:rPr lang="en-GB" i="1" dirty="0"/>
              <a:t>Taking a half dose of antibiotics “is like digging your own grave”</a:t>
            </a:r>
            <a:br>
              <a:rPr lang="en-GB" i="1" dirty="0"/>
            </a:br>
            <a:endParaRPr lang="en-GB" i="1" dirty="0"/>
          </a:p>
        </p:txBody>
      </p:sp>
      <p:sp>
        <p:nvSpPr>
          <p:cNvPr id="3" name="Content Placeholder 2">
            <a:extLst>
              <a:ext uri="{FF2B5EF4-FFF2-40B4-BE49-F238E27FC236}">
                <a16:creationId xmlns:a16="http://schemas.microsoft.com/office/drawing/2014/main" id="{65D91F5A-CA32-5891-3195-473E4D382507}"/>
              </a:ext>
            </a:extLst>
          </p:cNvPr>
          <p:cNvSpPr>
            <a:spLocks noGrp="1"/>
          </p:cNvSpPr>
          <p:nvPr>
            <p:ph idx="1"/>
          </p:nvPr>
        </p:nvSpPr>
        <p:spPr>
          <a:xfrm>
            <a:off x="672162" y="3255818"/>
            <a:ext cx="5513675" cy="2694709"/>
          </a:xfrm>
        </p:spPr>
        <p:txBody>
          <a:bodyPr>
            <a:normAutofit lnSpcReduction="10000"/>
          </a:bodyPr>
          <a:lstStyle/>
          <a:p>
            <a:pPr marL="0" indent="0">
              <a:buNone/>
            </a:pPr>
            <a:r>
              <a:rPr lang="en-GB" sz="1400" dirty="0"/>
              <a:t>Poster 3 takes are more hard-hitting and foreboding approach to messaging and allegory. It bluntly addresses the motivation that individuals wish to protect their health and to avoid illness and premature death</a:t>
            </a:r>
            <a:r>
              <a:rPr lang="en-GB" sz="1400" baseline="30000" dirty="0"/>
              <a:t>8</a:t>
            </a:r>
            <a:r>
              <a:rPr lang="en-GB" sz="1400" dirty="0"/>
              <a:t>. Such approaches and images have been controversial in the sphere of health information (not least those related to sexual health and HIV). Nevertheless, participants favoured this approach/image because they were concerned that people in the community do not appreciate the  potential negative consequences of antibiotic misuse for themselves or for society more broadly. </a:t>
            </a:r>
          </a:p>
          <a:p>
            <a:pPr marL="0" indent="0">
              <a:buNone/>
            </a:pPr>
            <a:r>
              <a:rPr lang="en-GB" sz="1400" dirty="0"/>
              <a:t>The image used for this particular poster also allowed those creating it to remain visually anonymous (which was their preference). </a:t>
            </a:r>
          </a:p>
          <a:p>
            <a:pPr marL="0" indent="0">
              <a:buNone/>
            </a:pPr>
            <a:endParaRPr lang="en-GB" sz="1400" dirty="0"/>
          </a:p>
          <a:p>
            <a:pPr marL="0" indent="0">
              <a:buNone/>
            </a:pPr>
            <a:r>
              <a:rPr lang="en-GB" sz="1400" dirty="0"/>
              <a:t>  </a:t>
            </a:r>
          </a:p>
        </p:txBody>
      </p:sp>
      <p:sp>
        <p:nvSpPr>
          <p:cNvPr id="5" name="TextBox 4">
            <a:extLst>
              <a:ext uri="{FF2B5EF4-FFF2-40B4-BE49-F238E27FC236}">
                <a16:creationId xmlns:a16="http://schemas.microsoft.com/office/drawing/2014/main" id="{508788C1-BB3E-CE6C-7172-53F28B8B0F56}"/>
              </a:ext>
            </a:extLst>
          </p:cNvPr>
          <p:cNvSpPr txBox="1"/>
          <p:nvPr/>
        </p:nvSpPr>
        <p:spPr>
          <a:xfrm>
            <a:off x="890155" y="8190804"/>
            <a:ext cx="5434012" cy="230832"/>
          </a:xfrm>
          <a:prstGeom prst="rect">
            <a:avLst/>
          </a:prstGeom>
          <a:noFill/>
        </p:spPr>
        <p:txBody>
          <a:bodyPr wrap="square">
            <a:spAutoFit/>
          </a:bodyPr>
          <a:lstStyle/>
          <a:p>
            <a:r>
              <a:rPr lang="en-GB" sz="900" dirty="0"/>
              <a:t>8. In Tanzania participants reworked the local saying ‘your health is your capital’ to similar effect). </a:t>
            </a:r>
          </a:p>
        </p:txBody>
      </p:sp>
    </p:spTree>
    <p:extLst>
      <p:ext uri="{BB962C8B-B14F-4D97-AF65-F5344CB8AC3E}">
        <p14:creationId xmlns:p14="http://schemas.microsoft.com/office/powerpoint/2010/main" val="989759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409D19F-10F5-E559-4579-29E399ED636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13" t="390" r="12801" b="5167"/>
          <a:stretch/>
        </p:blipFill>
        <p:spPr>
          <a:xfrm rot="16200000">
            <a:off x="-1154193" y="1157562"/>
            <a:ext cx="9144001" cy="6858001"/>
          </a:xfrm>
          <a:effectLst>
            <a:softEdge rad="215900"/>
          </a:effectLst>
        </p:spPr>
      </p:pic>
      <p:sp>
        <p:nvSpPr>
          <p:cNvPr id="11" name="TextBox 10"/>
          <p:cNvSpPr txBox="1"/>
          <p:nvPr/>
        </p:nvSpPr>
        <p:spPr>
          <a:xfrm>
            <a:off x="197136" y="1864956"/>
            <a:ext cx="1853592" cy="5807872"/>
          </a:xfrm>
          <a:prstGeom prst="rect">
            <a:avLst/>
          </a:prstGeom>
          <a:solidFill>
            <a:schemeClr val="accent6">
              <a:alpha val="58000"/>
            </a:schemeClr>
          </a:solidFill>
          <a:ln w="41275">
            <a:solidFill>
              <a:srgbClr val="CC0000"/>
            </a:solidFill>
          </a:ln>
        </p:spPr>
        <p:txBody>
          <a:bodyPr wrap="square" rtlCol="0">
            <a:spAutoFit/>
          </a:bodyPr>
          <a:lstStyle/>
          <a:p>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Hafu </a:t>
            </a:r>
            <a:r>
              <a:rPr lang="en-US" sz="1714" b="1" dirty="0" err="1">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dozi</a:t>
            </a:r>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 </a:t>
            </a:r>
            <a:r>
              <a:rPr lang="en-US" sz="1714" b="1" dirty="0" err="1">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yemibazi</a:t>
            </a:r>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 </a:t>
            </a:r>
            <a:r>
              <a:rPr lang="en-US" sz="1714" b="1" dirty="0" err="1">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ya</a:t>
            </a:r>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 Antibiotics </a:t>
            </a:r>
            <a:r>
              <a:rPr lang="en-US" sz="1714" b="1" dirty="0" err="1">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nebasa</a:t>
            </a:r>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a:t>
            </a:r>
          </a:p>
          <a:p>
            <a:endParaRPr lang="en-US" sz="1143"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nn-NO" sz="1714" b="1" dirty="0">
                <a:latin typeface="Lucida Sans" panose="020B0602030504020204" pitchFamily="34" charset="0"/>
                <a:cs typeface="Aharoni" panose="02010803020104030203" pitchFamily="2" charset="-79"/>
              </a:rPr>
              <a:t>Kuretera obukooko kwongyera kujooga  omubazi </a:t>
            </a:r>
          </a:p>
          <a:p>
            <a:endParaRPr lang="en-US" sz="1143"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en-US" sz="1714" b="1" dirty="0">
                <a:latin typeface="Lucida Sans" panose="020B0602030504020204" pitchFamily="34" charset="0"/>
                <a:cs typeface="Aharoni" panose="02010803020104030203" pitchFamily="2" charset="-79"/>
              </a:rPr>
              <a:t>kwongyera </a:t>
            </a:r>
            <a:r>
              <a:rPr lang="en-US" sz="1714" b="1" dirty="0" err="1">
                <a:latin typeface="Lucida Sans" panose="020B0602030504020204" pitchFamily="34" charset="0"/>
                <a:cs typeface="Aharoni" panose="02010803020104030203" pitchFamily="2" charset="-79"/>
              </a:rPr>
              <a:t>oburweire</a:t>
            </a:r>
            <a:r>
              <a:rPr lang="en-US" sz="1714" b="1" dirty="0">
                <a:latin typeface="Lucida Sans" panose="020B0602030504020204" pitchFamily="34" charset="0"/>
                <a:cs typeface="Aharoni" panose="02010803020104030203" pitchFamily="2" charset="-79"/>
              </a:rPr>
              <a:t> </a:t>
            </a:r>
            <a:r>
              <a:rPr lang="en-US" sz="1714" b="1" dirty="0" err="1">
                <a:latin typeface="Lucida Sans" panose="020B0602030504020204" pitchFamily="34" charset="0"/>
                <a:cs typeface="Aharoni" panose="02010803020104030203" pitchFamily="2" charset="-79"/>
              </a:rPr>
              <a:t>kutabuka</a:t>
            </a:r>
            <a:endParaRPr lang="en-US" sz="1714" b="1" dirty="0">
              <a:latin typeface="Lucida Sans" panose="020B0602030504020204" pitchFamily="34" charset="0"/>
              <a:cs typeface="Aharoni" panose="02010803020104030203" pitchFamily="2" charset="-79"/>
            </a:endParaRPr>
          </a:p>
          <a:p>
            <a:endParaRPr lang="en-US" sz="1143"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en-US" sz="1714" b="1" dirty="0">
                <a:latin typeface="Lucida Sans" panose="020B0602030504020204" pitchFamily="34" charset="0"/>
                <a:cs typeface="Aharoni" panose="02010803020104030203" pitchFamily="2" charset="-79"/>
              </a:rPr>
              <a:t>Okukozesa  sente </a:t>
            </a:r>
            <a:r>
              <a:rPr lang="en-US" sz="1714" b="1" dirty="0" err="1">
                <a:latin typeface="Lucida Sans" panose="020B0602030504020204" pitchFamily="34" charset="0"/>
                <a:cs typeface="Aharoni" panose="02010803020104030203" pitchFamily="2" charset="-79"/>
              </a:rPr>
              <a:t>nyingi</a:t>
            </a:r>
            <a:r>
              <a:rPr lang="en-US" sz="1714" b="1" dirty="0">
                <a:latin typeface="Lucida Sans" panose="020B0602030504020204" pitchFamily="34" charset="0"/>
                <a:cs typeface="Aharoni" panose="02010803020104030203" pitchFamily="2" charset="-79"/>
              </a:rPr>
              <a:t> </a:t>
            </a:r>
            <a:r>
              <a:rPr lang="en-US" sz="1714" b="1" dirty="0" err="1">
                <a:latin typeface="Lucida Sans" panose="020B0602030504020204" pitchFamily="34" charset="0"/>
                <a:cs typeface="Aharoni" panose="02010803020104030203" pitchFamily="2" charset="-79"/>
              </a:rPr>
              <a:t>om’ukugura</a:t>
            </a:r>
            <a:r>
              <a:rPr lang="en-US" sz="1714" b="1" dirty="0">
                <a:latin typeface="Lucida Sans" panose="020B0602030504020204" pitchFamily="34" charset="0"/>
                <a:cs typeface="Aharoni" panose="02010803020104030203" pitchFamily="2" charset="-79"/>
              </a:rPr>
              <a:t> </a:t>
            </a:r>
            <a:r>
              <a:rPr lang="en-US" sz="1714" b="1" dirty="0" err="1">
                <a:latin typeface="Lucida Sans" panose="020B0602030504020204" pitchFamily="34" charset="0"/>
                <a:cs typeface="Aharoni" panose="02010803020104030203" pitchFamily="2" charset="-79"/>
              </a:rPr>
              <a:t>emibazi</a:t>
            </a:r>
            <a:endParaRPr lang="en-US" sz="1714" b="1" dirty="0">
              <a:latin typeface="Lucida Sans" panose="020B0602030504020204" pitchFamily="34" charset="0"/>
              <a:cs typeface="Aharoni" panose="02010803020104030203" pitchFamily="2" charset="-79"/>
            </a:endParaRPr>
          </a:p>
          <a:p>
            <a:endParaRPr lang="en-US" sz="1143"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N’ikibasa </a:t>
            </a:r>
            <a:r>
              <a:rPr lang="en-US" sz="1714" b="1" dirty="0" err="1">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kukuretera</a:t>
            </a:r>
            <a:r>
              <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 </a:t>
            </a:r>
            <a:r>
              <a:rPr lang="en-US" sz="1714" b="1" dirty="0" err="1">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waffa</a:t>
            </a:r>
            <a:endParaRPr lang="en-US" sz="1714"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endParaRPr>
          </a:p>
        </p:txBody>
      </p:sp>
      <p:sp>
        <p:nvSpPr>
          <p:cNvPr id="12" name="TextBox 11"/>
          <p:cNvSpPr txBox="1"/>
          <p:nvPr/>
        </p:nvSpPr>
        <p:spPr>
          <a:xfrm>
            <a:off x="162188" y="7744760"/>
            <a:ext cx="6377372" cy="905761"/>
          </a:xfrm>
          <a:prstGeom prst="rect">
            <a:avLst/>
          </a:prstGeom>
          <a:solidFill>
            <a:schemeClr val="bg1">
              <a:alpha val="74000"/>
            </a:schemeClr>
          </a:solidFill>
          <a:ln w="34925">
            <a:noFill/>
          </a:ln>
          <a:effectLst>
            <a:softEdge rad="76200"/>
          </a:effectLst>
        </p:spPr>
        <p:txBody>
          <a:bodyPr wrap="square" rtlCol="0">
            <a:spAutoFit/>
          </a:bodyPr>
          <a:lstStyle/>
          <a:p>
            <a:pPr marL="636131" indent="-636131">
              <a:buFont typeface="Arial" panose="020B0604020202020204" pitchFamily="34" charset="0"/>
              <a:buChar char="•"/>
            </a:pPr>
            <a:endParaRPr lang="en-US" sz="357" b="1" dirty="0">
              <a:solidFill>
                <a:schemeClr val="accent5">
                  <a:lumMod val="50000"/>
                </a:schemeClr>
              </a:solidFill>
              <a:latin typeface="Perpetua Titling MT" panose="02020502060505020804" pitchFamily="18" charset="0"/>
              <a:cs typeface="Arial" panose="020B0604020202020204" pitchFamily="34" charset="0"/>
            </a:endParaRPr>
          </a:p>
          <a:p>
            <a:pPr marL="653156"/>
            <a:r>
              <a:rPr lang="en-US" sz="1143" b="1" dirty="0">
                <a:solidFill>
                  <a:schemeClr val="accent5">
                    <a:lumMod val="50000"/>
                  </a:schemeClr>
                </a:solidFill>
                <a:latin typeface="Perpetua Titling MT" panose="02020502060505020804" pitchFamily="18" charset="0"/>
                <a:cs typeface="Arial" panose="020B0604020202020204" pitchFamily="34" charset="0"/>
              </a:rPr>
              <a:t>Abashaho </a:t>
            </a:r>
            <a:r>
              <a:rPr lang="en-US" sz="1143" b="1" dirty="0" err="1">
                <a:solidFill>
                  <a:schemeClr val="accent5">
                    <a:lumMod val="50000"/>
                  </a:schemeClr>
                </a:solidFill>
                <a:latin typeface="Perpetua Titling MT" panose="02020502060505020804" pitchFamily="18" charset="0"/>
                <a:cs typeface="Arial" panose="020B0604020202020204" pitchFamily="34" charset="0"/>
              </a:rPr>
              <a:t>bashemereire</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kushoborera</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abantu</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abi</a:t>
            </a:r>
            <a:endParaRPr lang="en-US" sz="1143" b="1" dirty="0">
              <a:solidFill>
                <a:schemeClr val="accent5">
                  <a:lumMod val="50000"/>
                </a:schemeClr>
              </a:solidFill>
              <a:latin typeface="Perpetua Titling MT" panose="02020502060505020804" pitchFamily="18" charset="0"/>
              <a:cs typeface="Arial" panose="020B0604020202020204" pitchFamily="34" charset="0"/>
            </a:endParaRPr>
          </a:p>
          <a:p>
            <a:pPr marL="653156"/>
            <a:r>
              <a:rPr lang="en-US" sz="1143" b="1" dirty="0" err="1">
                <a:solidFill>
                  <a:schemeClr val="accent5">
                    <a:lumMod val="50000"/>
                  </a:schemeClr>
                </a:solidFill>
                <a:latin typeface="Perpetua Titling MT" panose="02020502060505020804" pitchFamily="18" charset="0"/>
                <a:cs typeface="Arial" panose="020B0604020202020204" pitchFamily="34" charset="0"/>
              </a:rPr>
              <a:t>bakujanjaba</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omugasho</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gw’okumira</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dozi</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yemibazi</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ya</a:t>
            </a:r>
            <a:r>
              <a:rPr lang="en-US" sz="1143" b="1" dirty="0">
                <a:solidFill>
                  <a:schemeClr val="accent5">
                    <a:lumMod val="50000"/>
                  </a:schemeClr>
                </a:solidFill>
                <a:latin typeface="Perpetua Titling MT" panose="02020502060505020804" pitchFamily="18" charset="0"/>
                <a:cs typeface="Arial" panose="020B0604020202020204" pitchFamily="34" charset="0"/>
              </a:rPr>
              <a:t> Antibiotics </a:t>
            </a:r>
            <a:r>
              <a:rPr lang="en-US" sz="1143" b="1" dirty="0" err="1">
                <a:solidFill>
                  <a:schemeClr val="accent5">
                    <a:lumMod val="50000"/>
                  </a:schemeClr>
                </a:solidFill>
                <a:latin typeface="Perpetua Titling MT" panose="02020502060505020804" pitchFamily="18" charset="0"/>
                <a:cs typeface="Arial" panose="020B0604020202020204" pitchFamily="34" charset="0"/>
              </a:rPr>
              <a:t>eyizwire</a:t>
            </a:r>
            <a:r>
              <a:rPr lang="en-US" sz="1143" b="1" dirty="0">
                <a:solidFill>
                  <a:schemeClr val="accent5">
                    <a:lumMod val="50000"/>
                  </a:schemeClr>
                </a:solidFill>
                <a:latin typeface="Perpetua Titling MT" panose="02020502060505020804" pitchFamily="18" charset="0"/>
                <a:cs typeface="Arial" panose="020B0604020202020204" pitchFamily="34" charset="0"/>
              </a:rPr>
              <a:t>.</a:t>
            </a:r>
          </a:p>
          <a:p>
            <a:r>
              <a:rPr lang="en-US" sz="1143" b="1" dirty="0">
                <a:solidFill>
                  <a:schemeClr val="accent5">
                    <a:lumMod val="50000"/>
                  </a:schemeClr>
                </a:solidFill>
                <a:latin typeface="Perpetua Titling MT" panose="02020502060505020804" pitchFamily="18" charset="0"/>
                <a:cs typeface="Arial" panose="020B0604020202020204" pitchFamily="34" charset="0"/>
              </a:rPr>
              <a:t>		Okukuratira </a:t>
            </a:r>
            <a:r>
              <a:rPr lang="en-US" sz="1143" b="1" dirty="0" err="1">
                <a:solidFill>
                  <a:schemeClr val="accent5">
                    <a:lumMod val="50000"/>
                  </a:schemeClr>
                </a:solidFill>
                <a:latin typeface="Perpetua Titling MT" panose="02020502060505020804" pitchFamily="18" charset="0"/>
                <a:cs typeface="Arial" panose="020B0604020202020204" pitchFamily="34" charset="0"/>
              </a:rPr>
              <a:t>obuhabuzi</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bwabo</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hamwe</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No’kumara</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US" sz="1143" b="1" dirty="0" err="1">
                <a:solidFill>
                  <a:schemeClr val="accent5">
                    <a:lumMod val="50000"/>
                  </a:schemeClr>
                </a:solidFill>
                <a:latin typeface="Perpetua Titling MT" panose="02020502060505020804" pitchFamily="18" charset="0"/>
                <a:cs typeface="Arial" panose="020B0604020202020204" pitchFamily="34" charset="0"/>
              </a:rPr>
              <a:t>doZI</a:t>
            </a:r>
            <a:r>
              <a:rPr lang="en-US" sz="1143" b="1" dirty="0">
                <a:solidFill>
                  <a:schemeClr val="accent5">
                    <a:lumMod val="50000"/>
                  </a:schemeClr>
                </a:solidFill>
                <a:latin typeface="Perpetua Titling MT" panose="02020502060505020804" pitchFamily="18" charset="0"/>
                <a:cs typeface="Arial" panose="020B0604020202020204" pitchFamily="34" charset="0"/>
              </a:rPr>
              <a:t> </a:t>
            </a:r>
          </a:p>
          <a:p>
            <a:pPr marL="636131" indent="-636131">
              <a:buFont typeface="Arial" panose="020B0604020202020204" pitchFamily="34" charset="0"/>
              <a:buChar char="•"/>
            </a:pPr>
            <a:endParaRPr lang="en-US" sz="357" b="1" dirty="0">
              <a:solidFill>
                <a:schemeClr val="accent5">
                  <a:lumMod val="50000"/>
                </a:schemeClr>
              </a:solidFill>
              <a:latin typeface="Perpetua Titling MT" panose="02020502060505020804" pitchFamily="18" charset="0"/>
              <a:cs typeface="Arial" panose="020B0604020202020204" pitchFamily="34" charset="0"/>
            </a:endParaRPr>
          </a:p>
        </p:txBody>
      </p:sp>
      <p:sp>
        <p:nvSpPr>
          <p:cNvPr id="14" name="Google Shape;265;p16"/>
          <p:cNvSpPr/>
          <p:nvPr/>
        </p:nvSpPr>
        <p:spPr>
          <a:xfrm rot="2901976">
            <a:off x="422186" y="8313491"/>
            <a:ext cx="227694" cy="379863"/>
          </a:xfrm>
          <a:custGeom>
            <a:avLst/>
            <a:gdLst/>
            <a:ahLst/>
            <a:cxnLst/>
            <a:rect l="l" t="t" r="r" b="b"/>
            <a:pathLst>
              <a:path w="44" h="113" extrusionOk="0">
                <a:moveTo>
                  <a:pt x="27" y="0"/>
                </a:moveTo>
                <a:cubicBezTo>
                  <a:pt x="17" y="0"/>
                  <a:pt x="17" y="0"/>
                  <a:pt x="17" y="0"/>
                </a:cubicBezTo>
                <a:cubicBezTo>
                  <a:pt x="8" y="0"/>
                  <a:pt x="0" y="8"/>
                  <a:pt x="0" y="18"/>
                </a:cubicBezTo>
                <a:cubicBezTo>
                  <a:pt x="0" y="96"/>
                  <a:pt x="0" y="96"/>
                  <a:pt x="0" y="96"/>
                </a:cubicBezTo>
                <a:cubicBezTo>
                  <a:pt x="0" y="105"/>
                  <a:pt x="8" y="113"/>
                  <a:pt x="17" y="113"/>
                </a:cubicBezTo>
                <a:cubicBezTo>
                  <a:pt x="27" y="113"/>
                  <a:pt x="27" y="113"/>
                  <a:pt x="27" y="113"/>
                </a:cubicBezTo>
                <a:cubicBezTo>
                  <a:pt x="37" y="113"/>
                  <a:pt x="44" y="105"/>
                  <a:pt x="44" y="96"/>
                </a:cubicBezTo>
                <a:cubicBezTo>
                  <a:pt x="44" y="18"/>
                  <a:pt x="44" y="18"/>
                  <a:pt x="44" y="18"/>
                </a:cubicBezTo>
                <a:cubicBezTo>
                  <a:pt x="44" y="8"/>
                  <a:pt x="37" y="0"/>
                  <a:pt x="27" y="0"/>
                </a:cubicBezTo>
                <a:close/>
                <a:moveTo>
                  <a:pt x="40" y="57"/>
                </a:moveTo>
                <a:cubicBezTo>
                  <a:pt x="5" y="57"/>
                  <a:pt x="5" y="57"/>
                  <a:pt x="5" y="57"/>
                </a:cubicBezTo>
                <a:cubicBezTo>
                  <a:pt x="5" y="19"/>
                  <a:pt x="5" y="19"/>
                  <a:pt x="5" y="19"/>
                </a:cubicBezTo>
                <a:cubicBezTo>
                  <a:pt x="5" y="11"/>
                  <a:pt x="11" y="5"/>
                  <a:pt x="18" y="5"/>
                </a:cubicBezTo>
                <a:cubicBezTo>
                  <a:pt x="26" y="5"/>
                  <a:pt x="26" y="5"/>
                  <a:pt x="26" y="5"/>
                </a:cubicBezTo>
                <a:cubicBezTo>
                  <a:pt x="34" y="5"/>
                  <a:pt x="40" y="11"/>
                  <a:pt x="40" y="19"/>
                </a:cubicBezTo>
                <a:lnTo>
                  <a:pt x="40" y="57"/>
                </a:lnTo>
                <a:close/>
              </a:path>
            </a:pathLst>
          </a:custGeom>
          <a:solidFill>
            <a:srgbClr val="9A1431"/>
          </a:solidFill>
          <a:ln>
            <a:noFill/>
          </a:ln>
        </p:spPr>
        <p:txBody>
          <a:bodyPr spcFirstLastPara="1" wrap="square" lIns="65304" tIns="32643" rIns="65304" bIns="32643" anchor="t" anchorCtr="0">
            <a:noAutofit/>
          </a:bodyPr>
          <a:lstStyle/>
          <a:p>
            <a:pPr defTabSz="653124">
              <a:buClr>
                <a:srgbClr val="000000"/>
              </a:buClr>
              <a:defRPr/>
            </a:pPr>
            <a:endParaRPr lang="en-US" sz="1286" kern="0">
              <a:solidFill>
                <a:srgbClr val="000000"/>
              </a:solidFill>
              <a:latin typeface="Calibri"/>
              <a:ea typeface="Calibri"/>
              <a:cs typeface="Calibri"/>
              <a:sym typeface="Calibri"/>
            </a:endParaRPr>
          </a:p>
        </p:txBody>
      </p:sp>
      <p:sp>
        <p:nvSpPr>
          <p:cNvPr id="15" name="Google Shape;265;p16"/>
          <p:cNvSpPr/>
          <p:nvPr/>
        </p:nvSpPr>
        <p:spPr>
          <a:xfrm rot="2901976">
            <a:off x="364801" y="7978004"/>
            <a:ext cx="227694" cy="379863"/>
          </a:xfrm>
          <a:custGeom>
            <a:avLst/>
            <a:gdLst/>
            <a:ahLst/>
            <a:cxnLst/>
            <a:rect l="l" t="t" r="r" b="b"/>
            <a:pathLst>
              <a:path w="44" h="113" extrusionOk="0">
                <a:moveTo>
                  <a:pt x="27" y="0"/>
                </a:moveTo>
                <a:cubicBezTo>
                  <a:pt x="17" y="0"/>
                  <a:pt x="17" y="0"/>
                  <a:pt x="17" y="0"/>
                </a:cubicBezTo>
                <a:cubicBezTo>
                  <a:pt x="8" y="0"/>
                  <a:pt x="0" y="8"/>
                  <a:pt x="0" y="18"/>
                </a:cubicBezTo>
                <a:cubicBezTo>
                  <a:pt x="0" y="96"/>
                  <a:pt x="0" y="96"/>
                  <a:pt x="0" y="96"/>
                </a:cubicBezTo>
                <a:cubicBezTo>
                  <a:pt x="0" y="105"/>
                  <a:pt x="8" y="113"/>
                  <a:pt x="17" y="113"/>
                </a:cubicBezTo>
                <a:cubicBezTo>
                  <a:pt x="27" y="113"/>
                  <a:pt x="27" y="113"/>
                  <a:pt x="27" y="113"/>
                </a:cubicBezTo>
                <a:cubicBezTo>
                  <a:pt x="37" y="113"/>
                  <a:pt x="44" y="105"/>
                  <a:pt x="44" y="96"/>
                </a:cubicBezTo>
                <a:cubicBezTo>
                  <a:pt x="44" y="18"/>
                  <a:pt x="44" y="18"/>
                  <a:pt x="44" y="18"/>
                </a:cubicBezTo>
                <a:cubicBezTo>
                  <a:pt x="44" y="8"/>
                  <a:pt x="37" y="0"/>
                  <a:pt x="27" y="0"/>
                </a:cubicBezTo>
                <a:close/>
                <a:moveTo>
                  <a:pt x="40" y="57"/>
                </a:moveTo>
                <a:cubicBezTo>
                  <a:pt x="5" y="57"/>
                  <a:pt x="5" y="57"/>
                  <a:pt x="5" y="57"/>
                </a:cubicBezTo>
                <a:cubicBezTo>
                  <a:pt x="5" y="19"/>
                  <a:pt x="5" y="19"/>
                  <a:pt x="5" y="19"/>
                </a:cubicBezTo>
                <a:cubicBezTo>
                  <a:pt x="5" y="11"/>
                  <a:pt x="11" y="5"/>
                  <a:pt x="18" y="5"/>
                </a:cubicBezTo>
                <a:cubicBezTo>
                  <a:pt x="26" y="5"/>
                  <a:pt x="26" y="5"/>
                  <a:pt x="26" y="5"/>
                </a:cubicBezTo>
                <a:cubicBezTo>
                  <a:pt x="34" y="5"/>
                  <a:pt x="40" y="11"/>
                  <a:pt x="40" y="19"/>
                </a:cubicBezTo>
                <a:lnTo>
                  <a:pt x="40" y="57"/>
                </a:lnTo>
                <a:close/>
              </a:path>
            </a:pathLst>
          </a:custGeom>
          <a:solidFill>
            <a:srgbClr val="9A1431"/>
          </a:solidFill>
          <a:ln>
            <a:noFill/>
          </a:ln>
        </p:spPr>
        <p:txBody>
          <a:bodyPr spcFirstLastPara="1" wrap="square" lIns="65304" tIns="32643" rIns="65304" bIns="32643" anchor="t" anchorCtr="0">
            <a:noAutofit/>
          </a:bodyPr>
          <a:lstStyle/>
          <a:p>
            <a:pPr defTabSz="653124">
              <a:buClr>
                <a:srgbClr val="000000"/>
              </a:buClr>
              <a:defRPr/>
            </a:pPr>
            <a:endParaRPr lang="en-US" sz="1286" kern="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F0243FFB-28F4-F726-5961-D59EBD7D0947}"/>
              </a:ext>
            </a:extLst>
          </p:cNvPr>
          <p:cNvSpPr txBox="1"/>
          <p:nvPr/>
        </p:nvSpPr>
        <p:spPr>
          <a:xfrm>
            <a:off x="197136" y="8656467"/>
            <a:ext cx="6377371" cy="356123"/>
          </a:xfrm>
          <a:prstGeom prst="rect">
            <a:avLst/>
          </a:prstGeom>
          <a:solidFill>
            <a:schemeClr val="bg1">
              <a:alpha val="60000"/>
            </a:schemeClr>
          </a:solidFill>
          <a:ln w="19050">
            <a:solidFill>
              <a:schemeClr val="accent1">
                <a:lumMod val="50000"/>
              </a:schemeClr>
            </a:solidFill>
          </a:ln>
        </p:spPr>
        <p:txBody>
          <a:bodyPr wrap="square" rtlCol="0">
            <a:spAutoFit/>
          </a:bodyPr>
          <a:lstStyle/>
          <a:p>
            <a:pPr algn="ctr"/>
            <a:r>
              <a:rPr lang="en-GB" sz="857" dirty="0" err="1"/>
              <a:t>Ne’bya</a:t>
            </a:r>
            <a:r>
              <a:rPr lang="en-GB" sz="857" dirty="0"/>
              <a:t>: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endParaRPr lang="en-GB" sz="857" dirty="0"/>
          </a:p>
        </p:txBody>
      </p:sp>
      <p:grpSp>
        <p:nvGrpSpPr>
          <p:cNvPr id="17" name="Group 16">
            <a:extLst>
              <a:ext uri="{FF2B5EF4-FFF2-40B4-BE49-F238E27FC236}">
                <a16:creationId xmlns:a16="http://schemas.microsoft.com/office/drawing/2014/main" id="{6BA39AD0-21BD-C68A-4F9B-934E7FEAE79C}"/>
              </a:ext>
            </a:extLst>
          </p:cNvPr>
          <p:cNvGrpSpPr/>
          <p:nvPr/>
        </p:nvGrpSpPr>
        <p:grpSpPr>
          <a:xfrm>
            <a:off x="4386314" y="6766119"/>
            <a:ext cx="2188193" cy="982705"/>
            <a:chOff x="212467" y="9745512"/>
            <a:chExt cx="3063470" cy="1375787"/>
          </a:xfrm>
        </p:grpSpPr>
        <p:sp>
          <p:nvSpPr>
            <p:cNvPr id="19" name="TextBox 18">
              <a:extLst>
                <a:ext uri="{FF2B5EF4-FFF2-40B4-BE49-F238E27FC236}">
                  <a16:creationId xmlns:a16="http://schemas.microsoft.com/office/drawing/2014/main" id="{CF526406-CC9D-5808-2715-D2A3D69DAC41}"/>
                </a:ext>
              </a:extLst>
            </p:cNvPr>
            <p:cNvSpPr txBox="1"/>
            <p:nvPr/>
          </p:nvSpPr>
          <p:spPr>
            <a:xfrm>
              <a:off x="212467" y="9745512"/>
              <a:ext cx="3063470" cy="1375787"/>
            </a:xfrm>
            <a:prstGeom prst="rect">
              <a:avLst/>
            </a:prstGeom>
            <a:solidFill>
              <a:schemeClr val="bg1"/>
            </a:solidFill>
            <a:ln w="22225">
              <a:noFill/>
            </a:ln>
            <a:effectLst>
              <a:softEdge rad="50800"/>
            </a:effectLst>
          </p:spPr>
          <p:txBody>
            <a:bodyPr wrap="square" rtlCol="0">
              <a:spAutoFit/>
            </a:bodyPr>
            <a:lstStyle/>
            <a:p>
              <a:endParaRPr lang="en-GB" sz="1286"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p:txBody>
        </p:sp>
        <p:grpSp>
          <p:nvGrpSpPr>
            <p:cNvPr id="16" name="Group 15">
              <a:extLst>
                <a:ext uri="{FF2B5EF4-FFF2-40B4-BE49-F238E27FC236}">
                  <a16:creationId xmlns:a16="http://schemas.microsoft.com/office/drawing/2014/main" id="{DEFF68F8-B120-542E-0AB3-9AC4043DAF56}"/>
                </a:ext>
              </a:extLst>
            </p:cNvPr>
            <p:cNvGrpSpPr/>
            <p:nvPr/>
          </p:nvGrpSpPr>
          <p:grpSpPr>
            <a:xfrm>
              <a:off x="358588" y="9888169"/>
              <a:ext cx="2744696" cy="1093333"/>
              <a:chOff x="358588" y="9888169"/>
              <a:chExt cx="2744696" cy="1093333"/>
            </a:xfrm>
          </p:grpSpPr>
          <p:pic>
            <p:nvPicPr>
              <p:cNvPr id="5" name="Picture 2" descr="Home">
                <a:extLst>
                  <a:ext uri="{FF2B5EF4-FFF2-40B4-BE49-F238E27FC236}">
                    <a16:creationId xmlns:a16="http://schemas.microsoft.com/office/drawing/2014/main" id="{F24E5E4B-9988-5E97-AE4B-CCF56396DF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358588" y="9966430"/>
                <a:ext cx="1128803" cy="99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9E9CD303-13E8-7071-46CC-B8DB9C7C0E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28" t="16789" r="19602" b="17910"/>
              <a:stretch/>
            </p:blipFill>
            <p:spPr>
              <a:xfrm>
                <a:off x="1487564" y="9965839"/>
                <a:ext cx="746201" cy="1015663"/>
              </a:xfrm>
              <a:prstGeom prst="rect">
                <a:avLst/>
              </a:prstGeom>
            </p:spPr>
          </p:pic>
          <p:pic>
            <p:nvPicPr>
              <p:cNvPr id="9" name="Picture 8">
                <a:extLst>
                  <a:ext uri="{FF2B5EF4-FFF2-40B4-BE49-F238E27FC236}">
                    <a16:creationId xmlns:a16="http://schemas.microsoft.com/office/drawing/2014/main" id="{77968E51-8055-5D44-68E8-4185C62D60DB}"/>
                  </a:ext>
                </a:extLst>
              </p:cNvPr>
              <p:cNvPicPr>
                <a:picLocks noChangeAspect="1"/>
              </p:cNvPicPr>
              <p:nvPr/>
            </p:nvPicPr>
            <p:blipFill>
              <a:blip r:embed="rId6"/>
              <a:stretch>
                <a:fillRect/>
              </a:stretch>
            </p:blipFill>
            <p:spPr>
              <a:xfrm>
                <a:off x="2409759" y="9888169"/>
                <a:ext cx="690184" cy="302713"/>
              </a:xfrm>
              <a:prstGeom prst="rect">
                <a:avLst/>
              </a:prstGeom>
            </p:spPr>
          </p:pic>
          <p:pic>
            <p:nvPicPr>
              <p:cNvPr id="10" name="Picture 9">
                <a:extLst>
                  <a:ext uri="{FF2B5EF4-FFF2-40B4-BE49-F238E27FC236}">
                    <a16:creationId xmlns:a16="http://schemas.microsoft.com/office/drawing/2014/main" id="{4C536C3E-9E3F-04A8-A894-FEFE4737C4E8}"/>
                  </a:ext>
                </a:extLst>
              </p:cNvPr>
              <p:cNvPicPr>
                <a:picLocks noChangeAspect="1"/>
              </p:cNvPicPr>
              <p:nvPr/>
            </p:nvPicPr>
            <p:blipFill>
              <a:blip r:embed="rId7"/>
              <a:stretch>
                <a:fillRect/>
              </a:stretch>
            </p:blipFill>
            <p:spPr>
              <a:xfrm>
                <a:off x="2401905" y="10256557"/>
                <a:ext cx="701379" cy="304291"/>
              </a:xfrm>
              <a:prstGeom prst="rect">
                <a:avLst/>
              </a:prstGeom>
            </p:spPr>
          </p:pic>
          <p:pic>
            <p:nvPicPr>
              <p:cNvPr id="18" name="Picture 17">
                <a:extLst>
                  <a:ext uri="{FF2B5EF4-FFF2-40B4-BE49-F238E27FC236}">
                    <a16:creationId xmlns:a16="http://schemas.microsoft.com/office/drawing/2014/main" id="{32F7D53B-05FF-C973-52D8-804751C75064}"/>
                  </a:ext>
                </a:extLst>
              </p:cNvPr>
              <p:cNvPicPr>
                <a:picLocks noChangeAspect="1"/>
              </p:cNvPicPr>
              <p:nvPr/>
            </p:nvPicPr>
            <p:blipFill>
              <a:blip r:embed="rId8"/>
              <a:stretch>
                <a:fillRect/>
              </a:stretch>
            </p:blipFill>
            <p:spPr>
              <a:xfrm>
                <a:off x="2409759" y="10635408"/>
                <a:ext cx="690184" cy="336787"/>
              </a:xfrm>
              <a:prstGeom prst="rect">
                <a:avLst/>
              </a:prstGeom>
              <a:ln>
                <a:noFill/>
              </a:ln>
            </p:spPr>
          </p:pic>
        </p:grpSp>
      </p:grpSp>
      <p:pic>
        <p:nvPicPr>
          <p:cNvPr id="21" name="Picture 20" descr="Diagram&#10;&#10;Description automatically generated with low confidence">
            <a:extLst>
              <a:ext uri="{FF2B5EF4-FFF2-40B4-BE49-F238E27FC236}">
                <a16:creationId xmlns:a16="http://schemas.microsoft.com/office/drawing/2014/main" id="{E899586D-0836-E13F-ABAD-D1494F76E7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4353" y="5824148"/>
            <a:ext cx="680348" cy="904902"/>
          </a:xfrm>
          <a:prstGeom prst="rect">
            <a:avLst/>
          </a:prstGeom>
          <a:ln w="19050">
            <a:solidFill>
              <a:srgbClr val="92D050"/>
            </a:solidFill>
          </a:ln>
        </p:spPr>
      </p:pic>
      <p:sp>
        <p:nvSpPr>
          <p:cNvPr id="22" name="TextBox 21">
            <a:extLst>
              <a:ext uri="{FF2B5EF4-FFF2-40B4-BE49-F238E27FC236}">
                <a16:creationId xmlns:a16="http://schemas.microsoft.com/office/drawing/2014/main" id="{0B771B44-9CBD-1BDC-BB5C-7EB7B3AC9949}"/>
              </a:ext>
            </a:extLst>
          </p:cNvPr>
          <p:cNvSpPr txBox="1"/>
          <p:nvPr/>
        </p:nvSpPr>
        <p:spPr>
          <a:xfrm>
            <a:off x="11192" y="25208"/>
            <a:ext cx="6846808" cy="1850763"/>
          </a:xfrm>
          <a:prstGeom prst="rect">
            <a:avLst/>
          </a:prstGeom>
          <a:solidFill>
            <a:schemeClr val="bg1">
              <a:alpha val="39000"/>
            </a:schemeClr>
          </a:solidFill>
          <a:ln w="34925">
            <a:noFill/>
          </a:ln>
          <a:effectLst>
            <a:glow>
              <a:schemeClr val="bg1">
                <a:alpha val="40000"/>
              </a:schemeClr>
            </a:glow>
            <a:softEdge rad="165100"/>
          </a:effectLst>
        </p:spPr>
        <p:txBody>
          <a:bodyPr wrap="square" rtlCol="0">
            <a:spAutoFit/>
          </a:bodyPr>
          <a:lstStyle/>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p:txBody>
      </p:sp>
      <p:sp>
        <p:nvSpPr>
          <p:cNvPr id="6" name="Rectangle 5"/>
          <p:cNvSpPr/>
          <p:nvPr/>
        </p:nvSpPr>
        <p:spPr>
          <a:xfrm>
            <a:off x="1207302" y="360572"/>
            <a:ext cx="5425497" cy="1406732"/>
          </a:xfrm>
          <a:prstGeom prst="rect">
            <a:avLst/>
          </a:prstGeom>
        </p:spPr>
        <p:txBody>
          <a:bodyPr wrap="square">
            <a:spAutoFit/>
          </a:bodyPr>
          <a:lstStyle/>
          <a:p>
            <a:pPr algn="ctr">
              <a:lnSpc>
                <a:spcPct val="107000"/>
              </a:lnSpc>
            </a:pP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Okumira </a:t>
            </a:r>
            <a:r>
              <a:rPr lang="en-US" sz="2000" b="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hafu</a:t>
            </a: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dozi</a:t>
            </a: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yemibaza</a:t>
            </a: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ya</a:t>
            </a:r>
            <a:r>
              <a:rPr lang="en-US"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Antibiotics </a:t>
            </a:r>
          </a:p>
          <a:p>
            <a:pPr algn="ctr">
              <a:lnSpc>
                <a:spcPct val="107000"/>
              </a:lnSpc>
            </a:pPr>
            <a:r>
              <a:rPr lang="en-US" sz="3143" dirty="0">
                <a:solidFill>
                  <a:srgbClr val="FF0000"/>
                </a:solidFill>
                <a:effectLst>
                  <a:outerShdw blurRad="38100" dist="38100" dir="2700000" algn="tl">
                    <a:srgbClr val="000000">
                      <a:alpha val="43137"/>
                    </a:srgbClr>
                  </a:outerShdw>
                </a:effectLst>
                <a:latin typeface="Showcard Gothic" panose="04020904020102020604" pitchFamily="82" charset="0"/>
                <a:ea typeface="Calibri" panose="020F0502020204030204" pitchFamily="34" charset="0"/>
                <a:cs typeface="Arial" panose="020B0604020202020204" pitchFamily="34" charset="0"/>
              </a:rPr>
              <a:t>KIRI NKO’KWETIMBIRA EKIINA KYO’KUKUZIKAMU</a:t>
            </a:r>
          </a:p>
        </p:txBody>
      </p:sp>
      <p:pic>
        <p:nvPicPr>
          <p:cNvPr id="13" name="Picture 1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02" b="86515" l="9888" r="93034">
                        <a14:foregroundMark x1="9690" y1="43265" x2="8442" y2="49490"/>
                        <a14:foregroundMark x1="47365" y1="84924" x2="52360" y2="86307"/>
                        <a14:foregroundMark x1="52360" y1="86307" x2="93708" y2="48548"/>
                        <a14:foregroundMark x1="93708" y1="48548" x2="90449" y2="41326"/>
                        <a14:foregroundMark x1="55781" y1="8758" x2="49092" y2="6363"/>
                        <a14:foregroundMark x1="32584" y1="24481" x2="40225" y2="51245"/>
                        <a14:foregroundMark x1="40225" y1="51245" x2="37303" y2="61826"/>
                        <a14:foregroundMark x1="37303" y1="61826" x2="31910" y2="65975"/>
                        <a14:foregroundMark x1="29663" y1="35892" x2="19775" y2="54772"/>
                        <a14:foregroundMark x1="39551" y1="31120" x2="59775" y2="21369"/>
                        <a14:foregroundMark x1="55281" y1="27801" x2="85843" y2="45643"/>
                        <a14:foregroundMark x1="85843" y1="45643" x2="88989" y2="43983"/>
                        <a14:foregroundMark x1="41798" y1="55187" x2="69663" y2="60166"/>
                        <a14:foregroundMark x1="52360" y1="46680" x2="49438" y2="44398"/>
                        <a14:foregroundMark x1="41798" y1="42324" x2="43596" y2="39004"/>
                        <a14:foregroundMark x1="57978" y1="39627" x2="55281" y2="42324"/>
                        <a14:foregroundMark x1="92998" y1="45087" x2="91910" y2="47095"/>
                        <a14:foregroundMark x1="93034" y1="45021" x2="93021" y2="45045"/>
                        <a14:foregroundMark x1="31910" y1="24481" x2="48090" y2="27801"/>
                        <a14:foregroundMark x1="48090" y1="27801" x2="62247" y2="27178"/>
                        <a14:foregroundMark x1="62247" y1="27178" x2="64494" y2="25104"/>
                        <a14:foregroundMark x1="45169" y1="13693" x2="45169" y2="25726"/>
                        <a14:foregroundMark x1="45169" y1="25726" x2="45169" y2="25726"/>
                        <a14:foregroundMark x1="51685" y1="13693" x2="51011" y2="25104"/>
                        <a14:foregroundMark x1="67416" y1="27178" x2="65618" y2="32573"/>
                        <a14:foregroundMark x1="75506" y1="32158" x2="72135" y2="36929"/>
                        <a14:foregroundMark x1="77978" y1="43983" x2="60899" y2="48755"/>
                        <a14:foregroundMark x1="73258" y1="40249" x2="56854" y2="40249"/>
                        <a14:foregroundMark x1="29663" y1="31535" x2="25393" y2="39004"/>
                        <a14:foregroundMark x1="21348" y1="37552" x2="19775" y2="48340"/>
                        <a14:foregroundMark x1="15056" y1="43983" x2="16180" y2="47718"/>
                        <a14:foregroundMark x1="20899" y1="54772" x2="37753" y2="54772"/>
                        <a14:foregroundMark x1="23820" y1="58506" x2="29663" y2="62241"/>
                        <a14:foregroundMark x1="30112" y1="43361" x2="33034" y2="49793"/>
                        <a14:foregroundMark x1="43596" y1="48340" x2="53933" y2="49793"/>
                        <a14:foregroundMark x1="23146" y1="46680" x2="35281" y2="51452"/>
                        <a14:foregroundMark x1="39551" y1="39627" x2="39551" y2="37967"/>
                        <a14:foregroundMark x1="38202" y1="37552" x2="37079" y2="35892"/>
                        <a14:foregroundMark x1="45843" y1="40664" x2="42921" y2="43361"/>
                        <a14:foregroundMark x1="44045" y1="47095" x2="55281" y2="49378"/>
                        <a14:foregroundMark x1="53933" y1="48755" x2="48764" y2="58506"/>
                        <a14:foregroundMark x1="48764" y1="58506" x2="48764" y2="58506"/>
                        <a14:foregroundMark x1="37079" y1="63900" x2="49663" y2="65353"/>
                        <a14:foregroundMark x1="49663" y1="65353" x2="60899" y2="59544"/>
                        <a14:foregroundMark x1="60899" y1="59544" x2="60899" y2="59544"/>
                        <a14:foregroundMark x1="41798" y1="60581" x2="54607" y2="57884"/>
                        <a14:foregroundMark x1="34831" y1="65560" x2="47640" y2="68465"/>
                        <a14:foregroundMark x1="47640" y1="68465" x2="48764" y2="65560"/>
                        <a14:foregroundMark x1="41798" y1="71369" x2="67416" y2="60166"/>
                        <a14:foregroundMark x1="66742" y1="63278" x2="53258" y2="76349"/>
                        <a14:foregroundMark x1="53258" y1="76349" x2="46517" y2="79046"/>
                        <a14:foregroundMark x1="71461" y1="62863" x2="80899" y2="56432"/>
                        <a14:foregroundMark x1="80899" y1="56432" x2="86067" y2="47718"/>
                        <a14:foregroundMark x1="82022" y1="45021" x2="67416" y2="59129"/>
                        <a14:foregroundMark x1="69213" y1="47718" x2="58652" y2="54149"/>
                        <a14:foregroundMark x1="57528" y1="48340" x2="44045" y2="54149"/>
                        <a14:foregroundMark x1="37079" y1="70954" x2="46517" y2="78423"/>
                        <a14:foregroundMark x1="46517" y1="78423" x2="46517" y2="78423"/>
                        <a14:foregroundMark x1="55281" y1="39627" x2="55281" y2="41701"/>
                        <a14:foregroundMark x1="72135" y1="61203" x2="79551" y2="53112"/>
                        <a14:foregroundMark x1="45971" y1="82224" x2="54831" y2="82365"/>
                        <a14:foregroundMark x1="54831" y1="82365" x2="55281" y2="81743"/>
                        <a14:foregroundMark x1="47640" y1="86515" x2="51685" y2="85477"/>
                        <a14:backgroundMark x1="56404" y1="8299" x2="91910" y2="40249"/>
                        <a14:backgroundMark x1="48090" y1="5602" x2="4494" y2="42946"/>
                        <a14:backgroundMark x1="45169" y1="5602" x2="46517" y2="4564"/>
                        <a14:backgroundMark x1="45169" y1="5187" x2="49438" y2="3527"/>
                        <a14:backgroundMark x1="6292" y1="51037" x2="40925" y2="83409"/>
                        <a14:backgroundMark x1="94157" y1="49793" x2="94157" y2="48340"/>
                        <a14:backgroundMark x1="93034" y1="51037" x2="94831" y2="48340"/>
                        <a14:backgroundMark x1="41124" y1="82158" x2="44719" y2="86515"/>
                      </a14:backgroundRemoval>
                    </a14:imgEffect>
                  </a14:imgLayer>
                </a14:imgProps>
              </a:ext>
              <a:ext uri="{28A0092B-C50C-407E-A947-70E740481C1C}">
                <a14:useLocalDpi xmlns:a14="http://schemas.microsoft.com/office/drawing/2010/main" val="0"/>
              </a:ext>
            </a:extLst>
          </a:blip>
          <a:srcRect t="3464" b="10973"/>
          <a:stretch/>
        </p:blipFill>
        <p:spPr>
          <a:xfrm>
            <a:off x="11192" y="203622"/>
            <a:ext cx="1611881" cy="1489506"/>
          </a:xfrm>
          <a:prstGeom prst="rect">
            <a:avLst/>
          </a:prstGeom>
        </p:spPr>
      </p:pic>
      <p:sp>
        <p:nvSpPr>
          <p:cNvPr id="7" name="TextBox 6">
            <a:extLst>
              <a:ext uri="{FF2B5EF4-FFF2-40B4-BE49-F238E27FC236}">
                <a16:creationId xmlns:a16="http://schemas.microsoft.com/office/drawing/2014/main" id="{D43365A7-C732-2A71-3F01-92072D660A55}"/>
              </a:ext>
            </a:extLst>
          </p:cNvPr>
          <p:cNvSpPr txBox="1"/>
          <p:nvPr/>
        </p:nvSpPr>
        <p:spPr>
          <a:xfrm>
            <a:off x="28397" y="55137"/>
            <a:ext cx="6829603" cy="9103426"/>
          </a:xfrm>
          <a:prstGeom prst="rect">
            <a:avLst/>
          </a:prstGeom>
          <a:noFill/>
          <a:ln w="146050">
            <a:solidFill>
              <a:schemeClr val="tx1"/>
            </a:solidFill>
          </a:ln>
        </p:spPr>
        <p:txBody>
          <a:bodyPr wrap="square" lIns="65314" tIns="32657" rIns="65314" bIns="32657" rtlCol="0" anchor="t">
            <a:spAutoFit/>
          </a:bodyPr>
          <a:lstStyle/>
          <a:p>
            <a:endParaRPr lang="en-GB" sz="1286" dirty="0"/>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r>
              <a:rPr lang="en-GB" sz="1286" dirty="0">
                <a:cs typeface="Calibri"/>
              </a:rPr>
              <a:t>                                                                                                                                                                                             </a:t>
            </a:r>
          </a:p>
          <a:p>
            <a:endParaRPr lang="en-GB" sz="1286" dirty="0">
              <a:cs typeface="Calibri"/>
            </a:endParaRPr>
          </a:p>
        </p:txBody>
      </p:sp>
    </p:spTree>
    <p:extLst>
      <p:ext uri="{BB962C8B-B14F-4D97-AF65-F5344CB8AC3E}">
        <p14:creationId xmlns:p14="http://schemas.microsoft.com/office/powerpoint/2010/main" val="210948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409D19F-10F5-E559-4579-29E399ED636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13" t="390" r="12801" b="5167"/>
          <a:stretch/>
        </p:blipFill>
        <p:spPr>
          <a:xfrm rot="16200000">
            <a:off x="-1154193" y="1157562"/>
            <a:ext cx="9144001" cy="6858001"/>
          </a:xfrm>
          <a:effectLst>
            <a:softEdge rad="215900"/>
          </a:effectLst>
        </p:spPr>
      </p:pic>
      <p:sp>
        <p:nvSpPr>
          <p:cNvPr id="11" name="TextBox 10"/>
          <p:cNvSpPr txBox="1"/>
          <p:nvPr/>
        </p:nvSpPr>
        <p:spPr>
          <a:xfrm>
            <a:off x="197136" y="2084932"/>
            <a:ext cx="2050731" cy="5232202"/>
          </a:xfrm>
          <a:prstGeom prst="rect">
            <a:avLst/>
          </a:prstGeom>
          <a:solidFill>
            <a:schemeClr val="accent6">
              <a:alpha val="58000"/>
            </a:schemeClr>
          </a:solidFill>
          <a:ln w="41275">
            <a:solidFill>
              <a:srgbClr val="CC0000"/>
            </a:solidFill>
          </a:ln>
        </p:spPr>
        <p:txBody>
          <a:bodyPr wrap="square" rtlCol="0">
            <a:spAutoFit/>
          </a:bodyPr>
          <a:lstStyle/>
          <a:p>
            <a:endParaRPr lang="en-GB" sz="500"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endParaRPr>
          </a:p>
          <a:p>
            <a:r>
              <a:rPr lang="en-GB" sz="1900"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A half dose of Antibiotics</a:t>
            </a:r>
            <a:r>
              <a:rPr lang="en-US" sz="1900"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a:t>
            </a:r>
          </a:p>
          <a:p>
            <a:endParaRPr lang="en-US" sz="1900"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nn-NO" sz="1900" b="1" dirty="0">
                <a:latin typeface="Lucida Sans" panose="020B0602030504020204" pitchFamily="34" charset="0"/>
                <a:cs typeface="Aharoni" panose="02010803020104030203" pitchFamily="2" charset="-79"/>
              </a:rPr>
              <a:t>Can increase antimicrobial resistance</a:t>
            </a:r>
          </a:p>
          <a:p>
            <a:pPr marL="189366" indent="-189366">
              <a:buFont typeface="Arial" panose="020B0604020202020204" pitchFamily="34" charset="0"/>
              <a:buChar char="•"/>
            </a:pPr>
            <a:endParaRPr lang="en-US" sz="1000"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en-US" sz="1900" b="1" dirty="0">
                <a:latin typeface="Lucida Sans" panose="020B0602030504020204" pitchFamily="34" charset="0"/>
                <a:cs typeface="Aharoni" panose="02010803020104030203" pitchFamily="2" charset="-79"/>
              </a:rPr>
              <a:t>Can worsen the disease</a:t>
            </a:r>
          </a:p>
          <a:p>
            <a:pPr marL="189366" indent="-189366">
              <a:buFont typeface="Arial" panose="020B0604020202020204" pitchFamily="34" charset="0"/>
              <a:buChar char="•"/>
            </a:pPr>
            <a:endParaRPr lang="en-US" sz="1000"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en-GB" sz="1900" b="1" dirty="0">
                <a:latin typeface="Lucida Sans" panose="020B0602030504020204" pitchFamily="34" charset="0"/>
                <a:cs typeface="Aharoni" panose="02010803020104030203" pitchFamily="2" charset="-79"/>
              </a:rPr>
              <a:t>Will make you spend more money buying medicine</a:t>
            </a:r>
          </a:p>
          <a:p>
            <a:pPr marL="189366" indent="-189366">
              <a:buFont typeface="Arial" panose="020B0604020202020204" pitchFamily="34" charset="0"/>
              <a:buChar char="•"/>
            </a:pPr>
            <a:endParaRPr lang="en-US" sz="1000" b="1" dirty="0">
              <a:latin typeface="Lucida Sans" panose="020B0602030504020204" pitchFamily="34" charset="0"/>
              <a:cs typeface="Aharoni" panose="02010803020104030203" pitchFamily="2" charset="-79"/>
            </a:endParaRPr>
          </a:p>
          <a:p>
            <a:pPr marL="189366" indent="-189366">
              <a:buFont typeface="Arial" panose="020B0604020202020204" pitchFamily="34" charset="0"/>
              <a:buChar char="•"/>
            </a:pPr>
            <a:r>
              <a:rPr lang="en-GB" sz="1900"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rPr>
              <a:t>And can lead to death</a:t>
            </a:r>
          </a:p>
          <a:p>
            <a:pPr marL="189366" indent="-189366">
              <a:buFont typeface="Arial" panose="020B0604020202020204" pitchFamily="34" charset="0"/>
              <a:buChar char="•"/>
            </a:pPr>
            <a:endParaRPr lang="en-US" sz="500" b="1" dirty="0">
              <a:solidFill>
                <a:schemeClr val="bg1"/>
              </a:solidFill>
              <a:effectLst>
                <a:outerShdw blurRad="38100" dist="38100" dir="2700000" algn="tl">
                  <a:srgbClr val="000000">
                    <a:alpha val="43137"/>
                  </a:srgbClr>
                </a:outerShdw>
              </a:effectLst>
              <a:latin typeface="Lucida Sans" panose="020B0602030504020204" pitchFamily="34" charset="0"/>
              <a:cs typeface="Aharoni" panose="02010803020104030203" pitchFamily="2" charset="-79"/>
            </a:endParaRPr>
          </a:p>
        </p:txBody>
      </p:sp>
      <p:sp>
        <p:nvSpPr>
          <p:cNvPr id="12" name="TextBox 11"/>
          <p:cNvSpPr txBox="1"/>
          <p:nvPr/>
        </p:nvSpPr>
        <p:spPr>
          <a:xfrm>
            <a:off x="198458" y="7713088"/>
            <a:ext cx="6377372" cy="883768"/>
          </a:xfrm>
          <a:prstGeom prst="rect">
            <a:avLst/>
          </a:prstGeom>
          <a:solidFill>
            <a:schemeClr val="bg1">
              <a:alpha val="74000"/>
            </a:schemeClr>
          </a:solidFill>
          <a:ln w="34925">
            <a:noFill/>
          </a:ln>
          <a:effectLst>
            <a:softEdge rad="76200"/>
          </a:effectLst>
        </p:spPr>
        <p:txBody>
          <a:bodyPr wrap="square" rtlCol="0">
            <a:spAutoFit/>
          </a:bodyPr>
          <a:lstStyle/>
          <a:p>
            <a:pPr marL="636131" indent="-636131">
              <a:buFont typeface="Arial" panose="020B0604020202020204" pitchFamily="34" charset="0"/>
              <a:buChar char="•"/>
            </a:pPr>
            <a:endParaRPr lang="en-US" sz="357" b="1" dirty="0">
              <a:solidFill>
                <a:schemeClr val="accent5">
                  <a:lumMod val="50000"/>
                </a:schemeClr>
              </a:solidFill>
              <a:latin typeface="Perpetua Titling MT" panose="02020502060505020804" pitchFamily="18" charset="0"/>
              <a:cs typeface="Arial" panose="020B0604020202020204" pitchFamily="34" charset="0"/>
            </a:endParaRPr>
          </a:p>
          <a:p>
            <a:pPr marL="653156"/>
            <a:endParaRPr lang="en-GB" sz="500" b="1" dirty="0">
              <a:solidFill>
                <a:schemeClr val="accent5">
                  <a:lumMod val="50000"/>
                </a:schemeClr>
              </a:solidFill>
              <a:latin typeface="Perpetua Titling MT" panose="02020502060505020804" pitchFamily="18" charset="0"/>
              <a:cs typeface="Arial" panose="020B0604020202020204" pitchFamily="34" charset="0"/>
            </a:endParaRPr>
          </a:p>
          <a:p>
            <a:pPr marL="653156"/>
            <a:r>
              <a:rPr lang="en-GB" sz="1143" b="1" dirty="0">
                <a:solidFill>
                  <a:schemeClr val="accent5">
                    <a:lumMod val="50000"/>
                  </a:schemeClr>
                </a:solidFill>
                <a:latin typeface="Perpetua Titling MT" panose="02020502060505020804" pitchFamily="18" charset="0"/>
                <a:cs typeface="Arial" panose="020B0604020202020204" pitchFamily="34" charset="0"/>
              </a:rPr>
              <a:t>Good Health workers will explain the importance of taking a full doze of antibiotics.</a:t>
            </a:r>
            <a:r>
              <a:rPr lang="en-US" sz="1143" b="1" dirty="0">
                <a:solidFill>
                  <a:schemeClr val="accent5">
                    <a:lumMod val="50000"/>
                  </a:schemeClr>
                </a:solidFill>
                <a:latin typeface="Perpetua Titling MT" panose="02020502060505020804" pitchFamily="18" charset="0"/>
                <a:cs typeface="Arial" panose="020B0604020202020204" pitchFamily="34" charset="0"/>
              </a:rPr>
              <a:t>.</a:t>
            </a:r>
          </a:p>
          <a:p>
            <a:r>
              <a:rPr lang="en-US" sz="1143" b="1" dirty="0">
                <a:solidFill>
                  <a:schemeClr val="accent5">
                    <a:lumMod val="50000"/>
                  </a:schemeClr>
                </a:solidFill>
                <a:latin typeface="Perpetua Titling MT" panose="02020502060505020804" pitchFamily="18" charset="0"/>
                <a:cs typeface="Arial" panose="020B0604020202020204" pitchFamily="34" charset="0"/>
              </a:rPr>
              <a:t>		</a:t>
            </a:r>
            <a:r>
              <a:rPr lang="en-GB" sz="1143" b="1" dirty="0">
                <a:solidFill>
                  <a:schemeClr val="accent5">
                    <a:lumMod val="50000"/>
                  </a:schemeClr>
                </a:solidFill>
                <a:latin typeface="Perpetua Titling MT" panose="02020502060505020804" pitchFamily="18" charset="0"/>
                <a:cs typeface="Arial" panose="020B0604020202020204" pitchFamily="34" charset="0"/>
              </a:rPr>
              <a:t>Follow their advice and always finish your dose.</a:t>
            </a:r>
          </a:p>
          <a:p>
            <a:endParaRPr lang="en-US" sz="500" b="1" dirty="0">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dirty="0">
              <a:solidFill>
                <a:schemeClr val="accent5">
                  <a:lumMod val="50000"/>
                </a:schemeClr>
              </a:solidFill>
              <a:latin typeface="Perpetua Titling MT" panose="02020502060505020804" pitchFamily="18" charset="0"/>
              <a:cs typeface="Arial" panose="020B0604020202020204" pitchFamily="34" charset="0"/>
            </a:endParaRPr>
          </a:p>
        </p:txBody>
      </p:sp>
      <p:sp>
        <p:nvSpPr>
          <p:cNvPr id="14" name="Google Shape;265;p16"/>
          <p:cNvSpPr/>
          <p:nvPr/>
        </p:nvSpPr>
        <p:spPr>
          <a:xfrm rot="2901976">
            <a:off x="621183" y="8102217"/>
            <a:ext cx="227694" cy="379863"/>
          </a:xfrm>
          <a:custGeom>
            <a:avLst/>
            <a:gdLst/>
            <a:ahLst/>
            <a:cxnLst/>
            <a:rect l="l" t="t" r="r" b="b"/>
            <a:pathLst>
              <a:path w="44" h="113" extrusionOk="0">
                <a:moveTo>
                  <a:pt x="27" y="0"/>
                </a:moveTo>
                <a:cubicBezTo>
                  <a:pt x="17" y="0"/>
                  <a:pt x="17" y="0"/>
                  <a:pt x="17" y="0"/>
                </a:cubicBezTo>
                <a:cubicBezTo>
                  <a:pt x="8" y="0"/>
                  <a:pt x="0" y="8"/>
                  <a:pt x="0" y="18"/>
                </a:cubicBezTo>
                <a:cubicBezTo>
                  <a:pt x="0" y="96"/>
                  <a:pt x="0" y="96"/>
                  <a:pt x="0" y="96"/>
                </a:cubicBezTo>
                <a:cubicBezTo>
                  <a:pt x="0" y="105"/>
                  <a:pt x="8" y="113"/>
                  <a:pt x="17" y="113"/>
                </a:cubicBezTo>
                <a:cubicBezTo>
                  <a:pt x="27" y="113"/>
                  <a:pt x="27" y="113"/>
                  <a:pt x="27" y="113"/>
                </a:cubicBezTo>
                <a:cubicBezTo>
                  <a:pt x="37" y="113"/>
                  <a:pt x="44" y="105"/>
                  <a:pt x="44" y="96"/>
                </a:cubicBezTo>
                <a:cubicBezTo>
                  <a:pt x="44" y="18"/>
                  <a:pt x="44" y="18"/>
                  <a:pt x="44" y="18"/>
                </a:cubicBezTo>
                <a:cubicBezTo>
                  <a:pt x="44" y="8"/>
                  <a:pt x="37" y="0"/>
                  <a:pt x="27" y="0"/>
                </a:cubicBezTo>
                <a:close/>
                <a:moveTo>
                  <a:pt x="40" y="57"/>
                </a:moveTo>
                <a:cubicBezTo>
                  <a:pt x="5" y="57"/>
                  <a:pt x="5" y="57"/>
                  <a:pt x="5" y="57"/>
                </a:cubicBezTo>
                <a:cubicBezTo>
                  <a:pt x="5" y="19"/>
                  <a:pt x="5" y="19"/>
                  <a:pt x="5" y="19"/>
                </a:cubicBezTo>
                <a:cubicBezTo>
                  <a:pt x="5" y="11"/>
                  <a:pt x="11" y="5"/>
                  <a:pt x="18" y="5"/>
                </a:cubicBezTo>
                <a:cubicBezTo>
                  <a:pt x="26" y="5"/>
                  <a:pt x="26" y="5"/>
                  <a:pt x="26" y="5"/>
                </a:cubicBezTo>
                <a:cubicBezTo>
                  <a:pt x="34" y="5"/>
                  <a:pt x="40" y="11"/>
                  <a:pt x="40" y="19"/>
                </a:cubicBezTo>
                <a:lnTo>
                  <a:pt x="40" y="57"/>
                </a:lnTo>
                <a:close/>
              </a:path>
            </a:pathLst>
          </a:custGeom>
          <a:solidFill>
            <a:srgbClr val="9A1431"/>
          </a:solidFill>
          <a:ln>
            <a:noFill/>
          </a:ln>
        </p:spPr>
        <p:txBody>
          <a:bodyPr spcFirstLastPara="1" wrap="square" lIns="65304" tIns="32643" rIns="65304" bIns="32643" anchor="t" anchorCtr="0">
            <a:noAutofit/>
          </a:bodyPr>
          <a:lstStyle/>
          <a:p>
            <a:pPr defTabSz="653124">
              <a:buClr>
                <a:srgbClr val="000000"/>
              </a:buClr>
              <a:defRPr/>
            </a:pPr>
            <a:endParaRPr lang="en-US" sz="1286" kern="0">
              <a:solidFill>
                <a:srgbClr val="000000"/>
              </a:solidFill>
              <a:latin typeface="Calibri"/>
              <a:ea typeface="Calibri"/>
              <a:cs typeface="Calibri"/>
              <a:sym typeface="Calibri"/>
            </a:endParaRPr>
          </a:p>
        </p:txBody>
      </p:sp>
      <p:sp>
        <p:nvSpPr>
          <p:cNvPr id="15" name="Google Shape;265;p16"/>
          <p:cNvSpPr/>
          <p:nvPr/>
        </p:nvSpPr>
        <p:spPr>
          <a:xfrm rot="2901976">
            <a:off x="485693" y="7850682"/>
            <a:ext cx="227694" cy="379863"/>
          </a:xfrm>
          <a:custGeom>
            <a:avLst/>
            <a:gdLst/>
            <a:ahLst/>
            <a:cxnLst/>
            <a:rect l="l" t="t" r="r" b="b"/>
            <a:pathLst>
              <a:path w="44" h="113" extrusionOk="0">
                <a:moveTo>
                  <a:pt x="27" y="0"/>
                </a:moveTo>
                <a:cubicBezTo>
                  <a:pt x="17" y="0"/>
                  <a:pt x="17" y="0"/>
                  <a:pt x="17" y="0"/>
                </a:cubicBezTo>
                <a:cubicBezTo>
                  <a:pt x="8" y="0"/>
                  <a:pt x="0" y="8"/>
                  <a:pt x="0" y="18"/>
                </a:cubicBezTo>
                <a:cubicBezTo>
                  <a:pt x="0" y="96"/>
                  <a:pt x="0" y="96"/>
                  <a:pt x="0" y="96"/>
                </a:cubicBezTo>
                <a:cubicBezTo>
                  <a:pt x="0" y="105"/>
                  <a:pt x="8" y="113"/>
                  <a:pt x="17" y="113"/>
                </a:cubicBezTo>
                <a:cubicBezTo>
                  <a:pt x="27" y="113"/>
                  <a:pt x="27" y="113"/>
                  <a:pt x="27" y="113"/>
                </a:cubicBezTo>
                <a:cubicBezTo>
                  <a:pt x="37" y="113"/>
                  <a:pt x="44" y="105"/>
                  <a:pt x="44" y="96"/>
                </a:cubicBezTo>
                <a:cubicBezTo>
                  <a:pt x="44" y="18"/>
                  <a:pt x="44" y="18"/>
                  <a:pt x="44" y="18"/>
                </a:cubicBezTo>
                <a:cubicBezTo>
                  <a:pt x="44" y="8"/>
                  <a:pt x="37" y="0"/>
                  <a:pt x="27" y="0"/>
                </a:cubicBezTo>
                <a:close/>
                <a:moveTo>
                  <a:pt x="40" y="57"/>
                </a:moveTo>
                <a:cubicBezTo>
                  <a:pt x="5" y="57"/>
                  <a:pt x="5" y="57"/>
                  <a:pt x="5" y="57"/>
                </a:cubicBezTo>
                <a:cubicBezTo>
                  <a:pt x="5" y="19"/>
                  <a:pt x="5" y="19"/>
                  <a:pt x="5" y="19"/>
                </a:cubicBezTo>
                <a:cubicBezTo>
                  <a:pt x="5" y="11"/>
                  <a:pt x="11" y="5"/>
                  <a:pt x="18" y="5"/>
                </a:cubicBezTo>
                <a:cubicBezTo>
                  <a:pt x="26" y="5"/>
                  <a:pt x="26" y="5"/>
                  <a:pt x="26" y="5"/>
                </a:cubicBezTo>
                <a:cubicBezTo>
                  <a:pt x="34" y="5"/>
                  <a:pt x="40" y="11"/>
                  <a:pt x="40" y="19"/>
                </a:cubicBezTo>
                <a:lnTo>
                  <a:pt x="40" y="57"/>
                </a:lnTo>
                <a:close/>
              </a:path>
            </a:pathLst>
          </a:custGeom>
          <a:solidFill>
            <a:srgbClr val="9A1431"/>
          </a:solidFill>
          <a:ln>
            <a:noFill/>
          </a:ln>
        </p:spPr>
        <p:txBody>
          <a:bodyPr spcFirstLastPara="1" wrap="square" lIns="65304" tIns="32643" rIns="65304" bIns="32643" anchor="t" anchorCtr="0">
            <a:noAutofit/>
          </a:bodyPr>
          <a:lstStyle/>
          <a:p>
            <a:pPr defTabSz="653124">
              <a:buClr>
                <a:srgbClr val="000000"/>
              </a:buClr>
              <a:defRPr/>
            </a:pPr>
            <a:endParaRPr lang="en-US" sz="1286" kern="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F0243FFB-28F4-F726-5961-D59EBD7D0947}"/>
              </a:ext>
            </a:extLst>
          </p:cNvPr>
          <p:cNvSpPr txBox="1"/>
          <p:nvPr/>
        </p:nvSpPr>
        <p:spPr>
          <a:xfrm>
            <a:off x="198459" y="8605366"/>
            <a:ext cx="6377371" cy="356123"/>
          </a:xfrm>
          <a:prstGeom prst="rect">
            <a:avLst/>
          </a:prstGeom>
          <a:solidFill>
            <a:schemeClr val="bg1">
              <a:alpha val="60000"/>
            </a:schemeClr>
          </a:solidFill>
          <a:ln w="19050">
            <a:solidFill>
              <a:schemeClr val="accent1">
                <a:lumMod val="50000"/>
              </a:schemeClr>
            </a:solidFill>
          </a:ln>
        </p:spPr>
        <p:txBody>
          <a:bodyPr wrap="square" rtlCol="0">
            <a:spAutoFit/>
          </a:bodyPr>
          <a:lstStyle/>
          <a:p>
            <a:pPr algn="ctr"/>
            <a:r>
              <a:rPr lang="en-GB" sz="857" dirty="0"/>
              <a:t>Poster created by: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endParaRPr lang="en-GB" sz="857" dirty="0"/>
          </a:p>
        </p:txBody>
      </p:sp>
      <p:grpSp>
        <p:nvGrpSpPr>
          <p:cNvPr id="17" name="Group 16">
            <a:extLst>
              <a:ext uri="{FF2B5EF4-FFF2-40B4-BE49-F238E27FC236}">
                <a16:creationId xmlns:a16="http://schemas.microsoft.com/office/drawing/2014/main" id="{6BA39AD0-21BD-C68A-4F9B-934E7FEAE79C}"/>
              </a:ext>
            </a:extLst>
          </p:cNvPr>
          <p:cNvGrpSpPr/>
          <p:nvPr/>
        </p:nvGrpSpPr>
        <p:grpSpPr>
          <a:xfrm>
            <a:off x="4387637" y="6766936"/>
            <a:ext cx="2188193" cy="1015663"/>
            <a:chOff x="212467" y="9745513"/>
            <a:chExt cx="3063470" cy="1421929"/>
          </a:xfrm>
        </p:grpSpPr>
        <p:sp>
          <p:nvSpPr>
            <p:cNvPr id="19" name="TextBox 18">
              <a:extLst>
                <a:ext uri="{FF2B5EF4-FFF2-40B4-BE49-F238E27FC236}">
                  <a16:creationId xmlns:a16="http://schemas.microsoft.com/office/drawing/2014/main" id="{CF526406-CC9D-5808-2715-D2A3D69DAC41}"/>
                </a:ext>
              </a:extLst>
            </p:cNvPr>
            <p:cNvSpPr txBox="1"/>
            <p:nvPr/>
          </p:nvSpPr>
          <p:spPr>
            <a:xfrm>
              <a:off x="212467" y="9745513"/>
              <a:ext cx="3063470" cy="1421929"/>
            </a:xfrm>
            <a:prstGeom prst="rect">
              <a:avLst/>
            </a:prstGeom>
            <a:solidFill>
              <a:schemeClr val="bg1"/>
            </a:solidFill>
            <a:ln w="22225">
              <a:noFill/>
            </a:ln>
            <a:effectLst>
              <a:softEdge rad="50800"/>
            </a:effectLst>
          </p:spPr>
          <p:txBody>
            <a:bodyPr wrap="square" rtlCol="0">
              <a:spAutoFit/>
            </a:bodyPr>
            <a:lstStyle/>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a:p>
              <a:endParaRPr lang="en-GB" sz="500" dirty="0"/>
            </a:p>
          </p:txBody>
        </p:sp>
        <p:grpSp>
          <p:nvGrpSpPr>
            <p:cNvPr id="16" name="Group 15">
              <a:extLst>
                <a:ext uri="{FF2B5EF4-FFF2-40B4-BE49-F238E27FC236}">
                  <a16:creationId xmlns:a16="http://schemas.microsoft.com/office/drawing/2014/main" id="{DEFF68F8-B120-542E-0AB3-9AC4043DAF56}"/>
                </a:ext>
              </a:extLst>
            </p:cNvPr>
            <p:cNvGrpSpPr/>
            <p:nvPr/>
          </p:nvGrpSpPr>
          <p:grpSpPr>
            <a:xfrm>
              <a:off x="358588" y="9888169"/>
              <a:ext cx="2744696" cy="1093333"/>
              <a:chOff x="358588" y="9888169"/>
              <a:chExt cx="2744696" cy="1093333"/>
            </a:xfrm>
          </p:grpSpPr>
          <p:pic>
            <p:nvPicPr>
              <p:cNvPr id="5" name="Picture 2" descr="Home">
                <a:extLst>
                  <a:ext uri="{FF2B5EF4-FFF2-40B4-BE49-F238E27FC236}">
                    <a16:creationId xmlns:a16="http://schemas.microsoft.com/office/drawing/2014/main" id="{F24E5E4B-9988-5E97-AE4B-CCF56396DF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358588" y="9966430"/>
                <a:ext cx="1128803" cy="99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9E9CD303-13E8-7071-46CC-B8DB9C7C0E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28" t="16789" r="19602" b="17910"/>
              <a:stretch/>
            </p:blipFill>
            <p:spPr>
              <a:xfrm>
                <a:off x="1487564" y="9965839"/>
                <a:ext cx="746201" cy="1015663"/>
              </a:xfrm>
              <a:prstGeom prst="rect">
                <a:avLst/>
              </a:prstGeom>
            </p:spPr>
          </p:pic>
          <p:pic>
            <p:nvPicPr>
              <p:cNvPr id="9" name="Picture 8">
                <a:extLst>
                  <a:ext uri="{FF2B5EF4-FFF2-40B4-BE49-F238E27FC236}">
                    <a16:creationId xmlns:a16="http://schemas.microsoft.com/office/drawing/2014/main" id="{77968E51-8055-5D44-68E8-4185C62D60DB}"/>
                  </a:ext>
                </a:extLst>
              </p:cNvPr>
              <p:cNvPicPr>
                <a:picLocks noChangeAspect="1"/>
              </p:cNvPicPr>
              <p:nvPr/>
            </p:nvPicPr>
            <p:blipFill>
              <a:blip r:embed="rId6"/>
              <a:stretch>
                <a:fillRect/>
              </a:stretch>
            </p:blipFill>
            <p:spPr>
              <a:xfrm>
                <a:off x="2409759" y="9888169"/>
                <a:ext cx="690184" cy="302713"/>
              </a:xfrm>
              <a:prstGeom prst="rect">
                <a:avLst/>
              </a:prstGeom>
            </p:spPr>
          </p:pic>
          <p:pic>
            <p:nvPicPr>
              <p:cNvPr id="10" name="Picture 9">
                <a:extLst>
                  <a:ext uri="{FF2B5EF4-FFF2-40B4-BE49-F238E27FC236}">
                    <a16:creationId xmlns:a16="http://schemas.microsoft.com/office/drawing/2014/main" id="{4C536C3E-9E3F-04A8-A894-FEFE4737C4E8}"/>
                  </a:ext>
                </a:extLst>
              </p:cNvPr>
              <p:cNvPicPr>
                <a:picLocks noChangeAspect="1"/>
              </p:cNvPicPr>
              <p:nvPr/>
            </p:nvPicPr>
            <p:blipFill>
              <a:blip r:embed="rId7"/>
              <a:stretch>
                <a:fillRect/>
              </a:stretch>
            </p:blipFill>
            <p:spPr>
              <a:xfrm>
                <a:off x="2401905" y="10256557"/>
                <a:ext cx="701379" cy="304291"/>
              </a:xfrm>
              <a:prstGeom prst="rect">
                <a:avLst/>
              </a:prstGeom>
            </p:spPr>
          </p:pic>
          <p:pic>
            <p:nvPicPr>
              <p:cNvPr id="18" name="Picture 17">
                <a:extLst>
                  <a:ext uri="{FF2B5EF4-FFF2-40B4-BE49-F238E27FC236}">
                    <a16:creationId xmlns:a16="http://schemas.microsoft.com/office/drawing/2014/main" id="{32F7D53B-05FF-C973-52D8-804751C75064}"/>
                  </a:ext>
                </a:extLst>
              </p:cNvPr>
              <p:cNvPicPr>
                <a:picLocks noChangeAspect="1"/>
              </p:cNvPicPr>
              <p:nvPr/>
            </p:nvPicPr>
            <p:blipFill>
              <a:blip r:embed="rId8"/>
              <a:stretch>
                <a:fillRect/>
              </a:stretch>
            </p:blipFill>
            <p:spPr>
              <a:xfrm>
                <a:off x="2409759" y="10635408"/>
                <a:ext cx="690184" cy="336787"/>
              </a:xfrm>
              <a:prstGeom prst="rect">
                <a:avLst/>
              </a:prstGeom>
              <a:ln>
                <a:noFill/>
              </a:ln>
            </p:spPr>
          </p:pic>
        </p:grpSp>
      </p:grpSp>
      <p:pic>
        <p:nvPicPr>
          <p:cNvPr id="21" name="Picture 20" descr="Diagram&#10;&#10;Description automatically generated with low confidence">
            <a:extLst>
              <a:ext uri="{FF2B5EF4-FFF2-40B4-BE49-F238E27FC236}">
                <a16:creationId xmlns:a16="http://schemas.microsoft.com/office/drawing/2014/main" id="{E899586D-0836-E13F-ABAD-D1494F76E7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1839" y="5823355"/>
            <a:ext cx="680348" cy="904902"/>
          </a:xfrm>
          <a:prstGeom prst="rect">
            <a:avLst/>
          </a:prstGeom>
          <a:ln w="19050">
            <a:solidFill>
              <a:srgbClr val="92D050"/>
            </a:solidFill>
          </a:ln>
        </p:spPr>
      </p:pic>
      <p:sp>
        <p:nvSpPr>
          <p:cNvPr id="22" name="TextBox 21">
            <a:extLst>
              <a:ext uri="{FF2B5EF4-FFF2-40B4-BE49-F238E27FC236}">
                <a16:creationId xmlns:a16="http://schemas.microsoft.com/office/drawing/2014/main" id="{0B771B44-9CBD-1BDC-BB5C-7EB7B3AC9949}"/>
              </a:ext>
            </a:extLst>
          </p:cNvPr>
          <p:cNvSpPr txBox="1"/>
          <p:nvPr/>
        </p:nvSpPr>
        <p:spPr>
          <a:xfrm>
            <a:off x="11192" y="158401"/>
            <a:ext cx="6846808" cy="1850763"/>
          </a:xfrm>
          <a:prstGeom prst="rect">
            <a:avLst/>
          </a:prstGeom>
          <a:solidFill>
            <a:schemeClr val="bg1">
              <a:alpha val="39000"/>
            </a:schemeClr>
          </a:solidFill>
          <a:ln w="34925">
            <a:noFill/>
          </a:ln>
          <a:effectLst>
            <a:glow>
              <a:schemeClr val="bg1">
                <a:alpha val="40000"/>
              </a:schemeClr>
            </a:glow>
            <a:softEdge rad="165100"/>
          </a:effectLst>
        </p:spPr>
        <p:txBody>
          <a:bodyPr wrap="square" rtlCol="0">
            <a:spAutoFit/>
          </a:bodyPr>
          <a:lstStyle/>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a:p>
            <a:pPr marL="636131" indent="-636131">
              <a:buFont typeface="Arial" panose="020B0604020202020204" pitchFamily="34" charset="0"/>
              <a:buChar char="•"/>
            </a:pPr>
            <a:endParaRPr lang="en-US" sz="357" b="1">
              <a:solidFill>
                <a:schemeClr val="accent5">
                  <a:lumMod val="50000"/>
                </a:schemeClr>
              </a:solidFill>
              <a:latin typeface="Perpetua Titling MT" panose="02020502060505020804" pitchFamily="18" charset="0"/>
              <a:cs typeface="Arial" panose="020B0604020202020204" pitchFamily="34" charset="0"/>
            </a:endParaRPr>
          </a:p>
        </p:txBody>
      </p:sp>
      <p:sp>
        <p:nvSpPr>
          <p:cNvPr id="6" name="Rectangle 5"/>
          <p:cNvSpPr/>
          <p:nvPr/>
        </p:nvSpPr>
        <p:spPr>
          <a:xfrm>
            <a:off x="1150333" y="339252"/>
            <a:ext cx="5425497" cy="1489062"/>
          </a:xfrm>
          <a:prstGeom prst="rect">
            <a:avLst/>
          </a:prstGeom>
        </p:spPr>
        <p:txBody>
          <a:bodyPr wrap="square">
            <a:spAutoFit/>
          </a:bodyPr>
          <a:lstStyle/>
          <a:p>
            <a:pPr algn="ctr">
              <a:lnSpc>
                <a:spcPct val="107000"/>
              </a:lnSpc>
            </a:pPr>
            <a:r>
              <a:rPr lang="en-GB" sz="20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Taking half a dose of Antibiotics </a:t>
            </a:r>
          </a:p>
          <a:p>
            <a:pPr algn="ctr">
              <a:lnSpc>
                <a:spcPct val="107000"/>
              </a:lnSpc>
            </a:pPr>
            <a:endParaRPr lang="en-GB" sz="500" b="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pPr>
            <a:r>
              <a:rPr lang="en-GB" sz="3143" dirty="0">
                <a:solidFill>
                  <a:srgbClr val="FF0000"/>
                </a:solidFill>
                <a:effectLst>
                  <a:outerShdw blurRad="38100" dist="38100" dir="2700000" algn="tl">
                    <a:srgbClr val="000000">
                      <a:alpha val="43137"/>
                    </a:srgbClr>
                  </a:outerShdw>
                </a:effectLst>
                <a:latin typeface="Showcard Gothic" panose="04020904020102020604" pitchFamily="82" charset="0"/>
                <a:ea typeface="Calibri" panose="020F0502020204030204" pitchFamily="34" charset="0"/>
                <a:cs typeface="Arial" panose="020B0604020202020204" pitchFamily="34" charset="0"/>
              </a:rPr>
              <a:t>is like digging your own grave</a:t>
            </a:r>
            <a:endParaRPr lang="en-US" sz="3143" dirty="0">
              <a:solidFill>
                <a:srgbClr val="FF0000"/>
              </a:solidFill>
              <a:effectLst>
                <a:outerShdw blurRad="38100" dist="38100" dir="2700000" algn="tl">
                  <a:srgbClr val="000000">
                    <a:alpha val="43137"/>
                  </a:srgbClr>
                </a:outerShdw>
              </a:effectLst>
              <a:latin typeface="Showcard Gothic" panose="04020904020102020604" pitchFamily="82"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02" b="86515" l="9888" r="93034">
                        <a14:foregroundMark x1="9690" y1="43265" x2="8442" y2="49490"/>
                        <a14:foregroundMark x1="47365" y1="84924" x2="52360" y2="86307"/>
                        <a14:foregroundMark x1="52360" y1="86307" x2="93708" y2="48548"/>
                        <a14:foregroundMark x1="93708" y1="48548" x2="90449" y2="41326"/>
                        <a14:foregroundMark x1="55781" y1="8758" x2="49092" y2="6363"/>
                        <a14:foregroundMark x1="32584" y1="24481" x2="40225" y2="51245"/>
                        <a14:foregroundMark x1="40225" y1="51245" x2="37303" y2="61826"/>
                        <a14:foregroundMark x1="37303" y1="61826" x2="31910" y2="65975"/>
                        <a14:foregroundMark x1="29663" y1="35892" x2="19775" y2="54772"/>
                        <a14:foregroundMark x1="39551" y1="31120" x2="59775" y2="21369"/>
                        <a14:foregroundMark x1="55281" y1="27801" x2="85843" y2="45643"/>
                        <a14:foregroundMark x1="85843" y1="45643" x2="88989" y2="43983"/>
                        <a14:foregroundMark x1="41798" y1="55187" x2="69663" y2="60166"/>
                        <a14:foregroundMark x1="52360" y1="46680" x2="49438" y2="44398"/>
                        <a14:foregroundMark x1="41798" y1="42324" x2="43596" y2="39004"/>
                        <a14:foregroundMark x1="57978" y1="39627" x2="55281" y2="42324"/>
                        <a14:foregroundMark x1="92998" y1="45087" x2="91910" y2="47095"/>
                        <a14:foregroundMark x1="93034" y1="45021" x2="93021" y2="45045"/>
                        <a14:foregroundMark x1="31910" y1="24481" x2="48090" y2="27801"/>
                        <a14:foregroundMark x1="48090" y1="27801" x2="62247" y2="27178"/>
                        <a14:foregroundMark x1="62247" y1="27178" x2="64494" y2="25104"/>
                        <a14:foregroundMark x1="45169" y1="13693" x2="45169" y2="25726"/>
                        <a14:foregroundMark x1="45169" y1="25726" x2="45169" y2="25726"/>
                        <a14:foregroundMark x1="51685" y1="13693" x2="51011" y2="25104"/>
                        <a14:foregroundMark x1="67416" y1="27178" x2="65618" y2="32573"/>
                        <a14:foregroundMark x1="75506" y1="32158" x2="72135" y2="36929"/>
                        <a14:foregroundMark x1="77978" y1="43983" x2="60899" y2="48755"/>
                        <a14:foregroundMark x1="73258" y1="40249" x2="56854" y2="40249"/>
                        <a14:foregroundMark x1="29663" y1="31535" x2="25393" y2="39004"/>
                        <a14:foregroundMark x1="21348" y1="37552" x2="19775" y2="48340"/>
                        <a14:foregroundMark x1="15056" y1="43983" x2="16180" y2="47718"/>
                        <a14:foregroundMark x1="20899" y1="54772" x2="37753" y2="54772"/>
                        <a14:foregroundMark x1="23820" y1="58506" x2="29663" y2="62241"/>
                        <a14:foregroundMark x1="30112" y1="43361" x2="33034" y2="49793"/>
                        <a14:foregroundMark x1="43596" y1="48340" x2="53933" y2="49793"/>
                        <a14:foregroundMark x1="23146" y1="46680" x2="35281" y2="51452"/>
                        <a14:foregroundMark x1="39551" y1="39627" x2="39551" y2="37967"/>
                        <a14:foregroundMark x1="38202" y1="37552" x2="37079" y2="35892"/>
                        <a14:foregroundMark x1="45843" y1="40664" x2="42921" y2="43361"/>
                        <a14:foregroundMark x1="44045" y1="47095" x2="55281" y2="49378"/>
                        <a14:foregroundMark x1="53933" y1="48755" x2="48764" y2="58506"/>
                        <a14:foregroundMark x1="48764" y1="58506" x2="48764" y2="58506"/>
                        <a14:foregroundMark x1="37079" y1="63900" x2="49663" y2="65353"/>
                        <a14:foregroundMark x1="49663" y1="65353" x2="60899" y2="59544"/>
                        <a14:foregroundMark x1="60899" y1="59544" x2="60899" y2="59544"/>
                        <a14:foregroundMark x1="41798" y1="60581" x2="54607" y2="57884"/>
                        <a14:foregroundMark x1="34831" y1="65560" x2="47640" y2="68465"/>
                        <a14:foregroundMark x1="47640" y1="68465" x2="48764" y2="65560"/>
                        <a14:foregroundMark x1="41798" y1="71369" x2="67416" y2="60166"/>
                        <a14:foregroundMark x1="66742" y1="63278" x2="53258" y2="76349"/>
                        <a14:foregroundMark x1="53258" y1="76349" x2="46517" y2="79046"/>
                        <a14:foregroundMark x1="71461" y1="62863" x2="80899" y2="56432"/>
                        <a14:foregroundMark x1="80899" y1="56432" x2="86067" y2="47718"/>
                        <a14:foregroundMark x1="82022" y1="45021" x2="67416" y2="59129"/>
                        <a14:foregroundMark x1="69213" y1="47718" x2="58652" y2="54149"/>
                        <a14:foregroundMark x1="57528" y1="48340" x2="44045" y2="54149"/>
                        <a14:foregroundMark x1="37079" y1="70954" x2="46517" y2="78423"/>
                        <a14:foregroundMark x1="46517" y1="78423" x2="46517" y2="78423"/>
                        <a14:foregroundMark x1="55281" y1="39627" x2="55281" y2="41701"/>
                        <a14:foregroundMark x1="72135" y1="61203" x2="79551" y2="53112"/>
                        <a14:foregroundMark x1="45971" y1="82224" x2="54831" y2="82365"/>
                        <a14:foregroundMark x1="54831" y1="82365" x2="55281" y2="81743"/>
                        <a14:foregroundMark x1="47640" y1="86515" x2="51685" y2="85477"/>
                        <a14:backgroundMark x1="56404" y1="8299" x2="91910" y2="40249"/>
                        <a14:backgroundMark x1="48090" y1="5602" x2="4494" y2="42946"/>
                        <a14:backgroundMark x1="45169" y1="5602" x2="46517" y2="4564"/>
                        <a14:backgroundMark x1="45169" y1="5187" x2="49438" y2="3527"/>
                        <a14:backgroundMark x1="6292" y1="51037" x2="40925" y2="83409"/>
                        <a14:backgroundMark x1="94157" y1="49793" x2="94157" y2="48340"/>
                        <a14:backgroundMark x1="93034" y1="51037" x2="94831" y2="48340"/>
                        <a14:backgroundMark x1="41124" y1="82158" x2="44719" y2="86515"/>
                      </a14:backgroundRemoval>
                    </a14:imgEffect>
                  </a14:imgLayer>
                </a14:imgProps>
              </a:ext>
              <a:ext uri="{28A0092B-C50C-407E-A947-70E740481C1C}">
                <a14:useLocalDpi xmlns:a14="http://schemas.microsoft.com/office/drawing/2010/main" val="0"/>
              </a:ext>
            </a:extLst>
          </a:blip>
          <a:srcRect t="3464" b="10973"/>
          <a:stretch/>
        </p:blipFill>
        <p:spPr>
          <a:xfrm>
            <a:off x="11192" y="203622"/>
            <a:ext cx="1611881" cy="1489506"/>
          </a:xfrm>
          <a:prstGeom prst="rect">
            <a:avLst/>
          </a:prstGeom>
        </p:spPr>
      </p:pic>
      <p:sp>
        <p:nvSpPr>
          <p:cNvPr id="7" name="TextBox 6">
            <a:extLst>
              <a:ext uri="{FF2B5EF4-FFF2-40B4-BE49-F238E27FC236}">
                <a16:creationId xmlns:a16="http://schemas.microsoft.com/office/drawing/2014/main" id="{D43365A7-C732-2A71-3F01-92072D660A55}"/>
              </a:ext>
            </a:extLst>
          </p:cNvPr>
          <p:cNvSpPr txBox="1"/>
          <p:nvPr/>
        </p:nvSpPr>
        <p:spPr>
          <a:xfrm>
            <a:off x="-8311" y="14561"/>
            <a:ext cx="6790909" cy="9103426"/>
          </a:xfrm>
          <a:prstGeom prst="rect">
            <a:avLst/>
          </a:prstGeom>
          <a:noFill/>
          <a:ln w="146050">
            <a:solidFill>
              <a:schemeClr val="tx1"/>
            </a:solidFill>
          </a:ln>
        </p:spPr>
        <p:txBody>
          <a:bodyPr wrap="square" lIns="65314" tIns="32657" rIns="65314" bIns="32657" rtlCol="0" anchor="t">
            <a:spAutoFit/>
          </a:bodyPr>
          <a:lstStyle/>
          <a:p>
            <a:endParaRPr lang="en-GB" sz="1286" dirty="0"/>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429"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a:p>
            <a:endParaRPr lang="en-GB" sz="1286" dirty="0">
              <a:cs typeface="Calibri"/>
            </a:endParaRPr>
          </a:p>
        </p:txBody>
      </p:sp>
    </p:spTree>
    <p:extLst>
      <p:ext uri="{BB962C8B-B14F-4D97-AF65-F5344CB8AC3E}">
        <p14:creationId xmlns:p14="http://schemas.microsoft.com/office/powerpoint/2010/main" val="239687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DA59-5F3B-1106-CE46-2F8CD143CF33}"/>
              </a:ext>
            </a:extLst>
          </p:cNvPr>
          <p:cNvSpPr>
            <a:spLocks noGrp="1"/>
          </p:cNvSpPr>
          <p:nvPr>
            <p:ph type="title"/>
          </p:nvPr>
        </p:nvSpPr>
        <p:spPr>
          <a:xfrm>
            <a:off x="471488" y="486836"/>
            <a:ext cx="5915025" cy="2110889"/>
          </a:xfrm>
        </p:spPr>
        <p:txBody>
          <a:bodyPr>
            <a:normAutofit fontScale="90000"/>
          </a:bodyPr>
          <a:lstStyle/>
          <a:p>
            <a:r>
              <a:rPr lang="en-GB" dirty="0"/>
              <a:t>Brief explanation of poster 4:</a:t>
            </a:r>
            <a:br>
              <a:rPr lang="en-GB" dirty="0"/>
            </a:br>
            <a:r>
              <a:rPr lang="en-GB" i="1" dirty="0"/>
              <a:t>Taking Antibiotics without a prescription is like fetching water in a basket.</a:t>
            </a:r>
            <a:br>
              <a:rPr lang="en-GB" i="1" dirty="0"/>
            </a:br>
            <a:endParaRPr lang="en-GB" i="1" dirty="0"/>
          </a:p>
        </p:txBody>
      </p:sp>
      <p:sp>
        <p:nvSpPr>
          <p:cNvPr id="3" name="Content Placeholder 2">
            <a:extLst>
              <a:ext uri="{FF2B5EF4-FFF2-40B4-BE49-F238E27FC236}">
                <a16:creationId xmlns:a16="http://schemas.microsoft.com/office/drawing/2014/main" id="{65D91F5A-CA32-5891-3195-473E4D382507}"/>
              </a:ext>
            </a:extLst>
          </p:cNvPr>
          <p:cNvSpPr>
            <a:spLocks noGrp="1"/>
          </p:cNvSpPr>
          <p:nvPr>
            <p:ph idx="1"/>
          </p:nvPr>
        </p:nvSpPr>
        <p:spPr>
          <a:xfrm>
            <a:off x="672162" y="2597726"/>
            <a:ext cx="5513675" cy="4813879"/>
          </a:xfrm>
        </p:spPr>
        <p:txBody>
          <a:bodyPr>
            <a:normAutofit/>
          </a:bodyPr>
          <a:lstStyle/>
          <a:p>
            <a:pPr marL="0" indent="0">
              <a:buNone/>
            </a:pPr>
            <a:r>
              <a:rPr lang="en-GB" sz="1400" dirty="0"/>
              <a:t>Poster 4 addresses another major dimension of antibiotic misuse common in Uganda; taking unprescribed prescription drugs. Like poster 2, this poster mobilises a commonly used allegory for foolishness, although in a more overtly humorous way, to highlight the potential folly and danger in self-medicating with antibiotic drugs. In addition, it mobilises the powerful motivation of money, raising the possibility that people might be wasting their limited resources if they use antibiotics without medical advice. </a:t>
            </a:r>
          </a:p>
          <a:p>
            <a:pPr marL="0" indent="0">
              <a:buNone/>
            </a:pPr>
            <a:r>
              <a:rPr lang="en-GB" sz="1400" dirty="0"/>
              <a:t>The research findings from HATUA and CARE mean that we recognise that there are many reasons why citizens might feel compelled to purchase drugs directly from drug dispensers, by-passing those with the authority to prescribe them. However, this poster seeks to awaken the public to key issues about which they are largely unaware: antibiotics are not a cure-all, and many common ailments are not cause by the microbes that antibiotics can kill. </a:t>
            </a:r>
          </a:p>
          <a:p>
            <a:pPr marL="0" indent="0">
              <a:buNone/>
            </a:pPr>
            <a:r>
              <a:rPr lang="en-GB" sz="1400" dirty="0"/>
              <a:t>The realisation that current practices might not only be bad for the health of individuals but also a waste of their money may be a powerful motivation for learning and behaviour change. </a:t>
            </a:r>
          </a:p>
          <a:p>
            <a:pPr marL="0" indent="0">
              <a:buNone/>
            </a:pPr>
            <a:r>
              <a:rPr lang="en-GB" sz="1400" dirty="0"/>
              <a:t>The bold image is intended to be memorable and impactful. </a:t>
            </a:r>
          </a:p>
        </p:txBody>
      </p:sp>
    </p:spTree>
    <p:extLst>
      <p:ext uri="{BB962C8B-B14F-4D97-AF65-F5344CB8AC3E}">
        <p14:creationId xmlns:p14="http://schemas.microsoft.com/office/powerpoint/2010/main" val="2104524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174385-686B-6069-37CF-45CC6FB421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0" t="8833" r="1" b="2446"/>
          <a:stretch/>
        </p:blipFill>
        <p:spPr>
          <a:xfrm rot="16200000">
            <a:off x="-1138096" y="1170954"/>
            <a:ext cx="9144000" cy="6828568"/>
          </a:xfrm>
          <a:prstGeom prst="rect">
            <a:avLst/>
          </a:prstGeom>
        </p:spPr>
      </p:pic>
      <p:sp>
        <p:nvSpPr>
          <p:cNvPr id="3" name="TextBox 2">
            <a:extLst>
              <a:ext uri="{FF2B5EF4-FFF2-40B4-BE49-F238E27FC236}">
                <a16:creationId xmlns:a16="http://schemas.microsoft.com/office/drawing/2014/main" id="{CEDC0565-97CE-7D9E-C15F-A592DC594E55}"/>
              </a:ext>
            </a:extLst>
          </p:cNvPr>
          <p:cNvSpPr txBox="1"/>
          <p:nvPr/>
        </p:nvSpPr>
        <p:spPr>
          <a:xfrm>
            <a:off x="1" y="105314"/>
            <a:ext cx="6858001" cy="2466637"/>
          </a:xfrm>
          <a:prstGeom prst="rect">
            <a:avLst/>
          </a:prstGeom>
          <a:noFill/>
          <a:effectLst>
            <a:outerShdw blurRad="50800" dist="50800" dir="5400000" algn="ctr" rotWithShape="0">
              <a:schemeClr val="accent1">
                <a:lumMod val="75000"/>
              </a:schemeClr>
            </a:outerShdw>
          </a:effectLst>
        </p:spPr>
        <p:txBody>
          <a:bodyPr wrap="square" rtlCol="0">
            <a:spAutoFit/>
          </a:bodyPr>
          <a:lstStyle/>
          <a:p>
            <a:pPr algn="ctr"/>
            <a:r>
              <a:rPr lang="en-US" sz="5143" b="1">
                <a:solidFill>
                  <a:schemeClr val="bg1"/>
                </a:solidFill>
                <a:effectLst>
                  <a:glow rad="457200">
                    <a:srgbClr val="00B050">
                      <a:alpha val="40000"/>
                    </a:srgbClr>
                  </a:glow>
                  <a:outerShdw blurRad="38100" dist="38100" dir="2700000" sx="1000" sy="1000" algn="tl">
                    <a:srgbClr val="000000"/>
                  </a:outerShdw>
                </a:effectLst>
                <a:latin typeface="Cambria" panose="02040503050406030204" pitchFamily="18" charset="0"/>
                <a:ea typeface="Cambria" panose="02040503050406030204" pitchFamily="18" charset="0"/>
              </a:rPr>
              <a:t>AH’ABWENKI NOSHISHA SENTE ZAWE?</a:t>
            </a:r>
          </a:p>
        </p:txBody>
      </p:sp>
      <p:sp>
        <p:nvSpPr>
          <p:cNvPr id="4" name="TextBox 3">
            <a:extLst>
              <a:ext uri="{FF2B5EF4-FFF2-40B4-BE49-F238E27FC236}">
                <a16:creationId xmlns:a16="http://schemas.microsoft.com/office/drawing/2014/main" id="{F550712D-C413-198F-EAF8-2A96E87F9691}"/>
              </a:ext>
            </a:extLst>
          </p:cNvPr>
          <p:cNvSpPr txBox="1"/>
          <p:nvPr/>
        </p:nvSpPr>
        <p:spPr>
          <a:xfrm>
            <a:off x="3544303" y="6339257"/>
            <a:ext cx="3170465" cy="2070952"/>
          </a:xfrm>
          <a:prstGeom prst="rect">
            <a:avLst/>
          </a:prstGeom>
          <a:noFill/>
          <a:ln w="38100">
            <a:solidFill>
              <a:srgbClr val="FF0000"/>
            </a:solidFill>
          </a:ln>
        </p:spPr>
        <p:txBody>
          <a:bodyPr wrap="square" rtlCol="0">
            <a:spAutoFit/>
          </a:bodyPr>
          <a:lstStyle/>
          <a:p>
            <a:pPr algn="ctr"/>
            <a:endParaRPr lang="en-US" sz="714" b="1" dirty="0">
              <a:solidFill>
                <a:schemeClr val="bg1"/>
              </a:solidFill>
              <a:effectLst>
                <a:glow rad="279400">
                  <a:srgbClr val="00B050">
                    <a:alpha val="41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a:p>
            <a:pPr algn="ct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Okumira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emibazi</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ya</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Antibiotics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otarebire</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mushaho</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kiri</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nk’okutahira</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ameizi</a:t>
            </a:r>
            <a:r>
              <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 </a:t>
            </a:r>
            <a:r>
              <a:rPr lang="en-US" sz="2286" b="1" dirty="0" err="1">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omukiibo</a:t>
            </a:r>
            <a:endParaRPr lang="en-US"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a:p>
            <a:pPr algn="ctr"/>
            <a:endParaRPr lang="en-US" sz="714"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CA5A269-DF60-7600-0F8C-0DFFBA341B13}"/>
              </a:ext>
            </a:extLst>
          </p:cNvPr>
          <p:cNvSpPr txBox="1"/>
          <p:nvPr/>
        </p:nvSpPr>
        <p:spPr>
          <a:xfrm>
            <a:off x="153328" y="8727855"/>
            <a:ext cx="6602614" cy="356123"/>
          </a:xfrm>
          <a:prstGeom prst="rect">
            <a:avLst/>
          </a:prstGeom>
          <a:solidFill>
            <a:schemeClr val="bg1">
              <a:alpha val="60000"/>
            </a:schemeClr>
          </a:solidFill>
          <a:ln w="19050">
            <a:solidFill>
              <a:schemeClr val="accent6">
                <a:lumMod val="60000"/>
                <a:lumOff val="40000"/>
              </a:schemeClr>
            </a:solidFill>
          </a:ln>
        </p:spPr>
        <p:txBody>
          <a:bodyPr wrap="square" rtlCol="0">
            <a:spAutoFit/>
          </a:bodyPr>
          <a:lstStyle/>
          <a:p>
            <a:pPr algn="ctr"/>
            <a:r>
              <a:rPr lang="en-GB" sz="857" dirty="0" err="1"/>
              <a:t>Ne’bya</a:t>
            </a:r>
            <a:r>
              <a:rPr lang="en-GB" sz="857" dirty="0"/>
              <a:t>: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endParaRPr lang="en-GB" sz="857" dirty="0"/>
          </a:p>
        </p:txBody>
      </p:sp>
      <p:sp>
        <p:nvSpPr>
          <p:cNvPr id="6" name="Rectangle 5">
            <a:extLst>
              <a:ext uri="{FF2B5EF4-FFF2-40B4-BE49-F238E27FC236}">
                <a16:creationId xmlns:a16="http://schemas.microsoft.com/office/drawing/2014/main" id="{6BBE06C6-3A15-48E5-9936-04286F5D3C85}"/>
              </a:ext>
            </a:extLst>
          </p:cNvPr>
          <p:cNvSpPr/>
          <p:nvPr/>
        </p:nvSpPr>
        <p:spPr>
          <a:xfrm>
            <a:off x="3953234" y="2693125"/>
            <a:ext cx="2761534" cy="3561524"/>
          </a:xfrm>
          <a:prstGeom prst="rect">
            <a:avLst/>
          </a:prstGeom>
          <a:ln>
            <a:noFill/>
          </a:ln>
        </p:spPr>
        <p:txBody>
          <a:bodyPr wrap="square" lIns="65314" tIns="32657" rIns="65314" bIns="32657" anchor="t">
            <a:spAutoFit/>
          </a:bodyPr>
          <a:lstStyle/>
          <a:p>
            <a:pPr algn="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Enkooro </a:t>
            </a:r>
            <a:r>
              <a:rPr lang="en-US"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enyingi</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US"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niziretwa</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US"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obukooko</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US"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b’wa</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virus, </a:t>
            </a:r>
            <a:r>
              <a:rPr lang="en-US"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butari</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US"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b’wa</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bacteria. </a:t>
            </a:r>
            <a:endPar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Emibazi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ya</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Antibiotics </a:t>
            </a:r>
            <a:endPar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nka</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Amokisirini</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Sipuro</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na</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Fulagyairo</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terikwita</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bukooko</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000" b="1" dirty="0" err="1">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bw’a</a:t>
            </a: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virus</a:t>
            </a:r>
            <a:r>
              <a:rPr lang="en-GB" sz="2286"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a:t>
            </a:r>
          </a:p>
          <a:p>
            <a:pPr algn="r"/>
            <a:r>
              <a:rPr lang="en-GB" sz="2429"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429" b="1" dirty="0">
                <a:solidFill>
                  <a:schemeClr val="bg1"/>
                </a:solidFill>
                <a:effectLst>
                  <a:glow rad="317500">
                    <a:srgbClr val="FFFF00">
                      <a:alpha val="40000"/>
                    </a:srgbClr>
                  </a:glow>
                  <a:outerShdw blurRad="38100" dist="38100" dir="2700000" algn="tl">
                    <a:srgbClr val="000000">
                      <a:alpha val="43137"/>
                    </a:srgbClr>
                  </a:outerShdw>
                </a:effectLst>
                <a:latin typeface="Arial"/>
                <a:cs typeface="Arial"/>
              </a:rPr>
              <a:t>. </a:t>
            </a:r>
            <a:r>
              <a:rPr lang="en-US" sz="2429" b="1" dirty="0">
                <a:solidFill>
                  <a:schemeClr val="bg1"/>
                </a:solidFill>
                <a:effectLst>
                  <a:glow rad="317500">
                    <a:srgbClr val="00B050">
                      <a:alpha val="40000"/>
                    </a:srgbClr>
                  </a:glow>
                </a:effectLst>
                <a:latin typeface="Arial"/>
                <a:cs typeface="Arial"/>
              </a:rPr>
              <a:t> </a:t>
            </a:r>
            <a:endParaRPr lang="en-US" sz="2429" b="1" dirty="0">
              <a:solidFill>
                <a:schemeClr val="bg1"/>
              </a:solidFill>
              <a:effectLst>
                <a:glow rad="317500">
                  <a:srgbClr val="00B050">
                    <a:alpha val="40000"/>
                  </a:srgbClr>
                </a:glow>
              </a:effectLst>
            </a:endParaRPr>
          </a:p>
        </p:txBody>
      </p:sp>
      <p:sp>
        <p:nvSpPr>
          <p:cNvPr id="14" name="TextBox 13">
            <a:extLst>
              <a:ext uri="{FF2B5EF4-FFF2-40B4-BE49-F238E27FC236}">
                <a16:creationId xmlns:a16="http://schemas.microsoft.com/office/drawing/2014/main" id="{005947C2-A921-7EF9-C02B-B7BB7EE146EA}"/>
              </a:ext>
            </a:extLst>
          </p:cNvPr>
          <p:cNvSpPr txBox="1"/>
          <p:nvPr/>
        </p:nvSpPr>
        <p:spPr>
          <a:xfrm>
            <a:off x="59332" y="6085320"/>
            <a:ext cx="747356" cy="2820596"/>
          </a:xfrm>
          <a:prstGeom prst="rect">
            <a:avLst/>
          </a:prstGeom>
          <a:solidFill>
            <a:schemeClr val="bg1"/>
          </a:solidFill>
          <a:effectLst>
            <a:softEdge rad="127000"/>
          </a:effectLst>
        </p:spPr>
        <p:txBody>
          <a:bodyPr wrap="square" rtlCol="0">
            <a:spAutoFit/>
          </a:bodyPr>
          <a:lstStyle/>
          <a:p>
            <a:endParaRPr lang="en-GB" sz="1286"/>
          </a:p>
        </p:txBody>
      </p:sp>
      <p:grpSp>
        <p:nvGrpSpPr>
          <p:cNvPr id="7" name="Group 6">
            <a:extLst>
              <a:ext uri="{FF2B5EF4-FFF2-40B4-BE49-F238E27FC236}">
                <a16:creationId xmlns:a16="http://schemas.microsoft.com/office/drawing/2014/main" id="{20A45101-67C3-6DD6-730A-BF57482E564B}"/>
              </a:ext>
            </a:extLst>
          </p:cNvPr>
          <p:cNvGrpSpPr/>
          <p:nvPr/>
        </p:nvGrpSpPr>
        <p:grpSpPr>
          <a:xfrm>
            <a:off x="198670" y="6247824"/>
            <a:ext cx="495086" cy="2346776"/>
            <a:chOff x="301991" y="8756355"/>
            <a:chExt cx="693121" cy="3285487"/>
          </a:xfrm>
        </p:grpSpPr>
        <p:pic>
          <p:nvPicPr>
            <p:cNvPr id="9" name="Picture 2" descr="Home">
              <a:extLst>
                <a:ext uri="{FF2B5EF4-FFF2-40B4-BE49-F238E27FC236}">
                  <a16:creationId xmlns:a16="http://schemas.microsoft.com/office/drawing/2014/main" id="{3CD8380C-99FA-58DC-6315-AA26F85B56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301993" y="9616531"/>
              <a:ext cx="693119" cy="6124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8A04DBD-76EF-E660-8A7E-63F2AFB90BF8}"/>
                </a:ext>
              </a:extLst>
            </p:cNvPr>
            <p:cNvPicPr>
              <a:picLocks noChangeAspect="1"/>
            </p:cNvPicPr>
            <p:nvPr/>
          </p:nvPicPr>
          <p:blipFill>
            <a:blip r:embed="rId5"/>
            <a:stretch>
              <a:fillRect/>
            </a:stretch>
          </p:blipFill>
          <p:spPr>
            <a:xfrm>
              <a:off x="301991" y="11039586"/>
              <a:ext cx="635637" cy="278789"/>
            </a:xfrm>
            <a:prstGeom prst="rect">
              <a:avLst/>
            </a:prstGeom>
          </p:spPr>
        </p:pic>
        <p:pic>
          <p:nvPicPr>
            <p:cNvPr id="12" name="Picture 11">
              <a:extLst>
                <a:ext uri="{FF2B5EF4-FFF2-40B4-BE49-F238E27FC236}">
                  <a16:creationId xmlns:a16="http://schemas.microsoft.com/office/drawing/2014/main" id="{22555054-1266-04DF-591A-B9CF680412E3}"/>
                </a:ext>
              </a:extLst>
            </p:cNvPr>
            <p:cNvPicPr>
              <a:picLocks noChangeAspect="1"/>
            </p:cNvPicPr>
            <p:nvPr/>
          </p:nvPicPr>
          <p:blipFill>
            <a:blip r:embed="rId6"/>
            <a:stretch>
              <a:fillRect/>
            </a:stretch>
          </p:blipFill>
          <p:spPr>
            <a:xfrm>
              <a:off x="308767" y="11387468"/>
              <a:ext cx="642599" cy="278789"/>
            </a:xfrm>
            <a:prstGeom prst="rect">
              <a:avLst/>
            </a:prstGeom>
          </p:spPr>
        </p:pic>
        <p:pic>
          <p:nvPicPr>
            <p:cNvPr id="13" name="Picture 12">
              <a:extLst>
                <a:ext uri="{FF2B5EF4-FFF2-40B4-BE49-F238E27FC236}">
                  <a16:creationId xmlns:a16="http://schemas.microsoft.com/office/drawing/2014/main" id="{7651CF49-FA10-078C-AAA0-FD415A534DD4}"/>
                </a:ext>
              </a:extLst>
            </p:cNvPr>
            <p:cNvPicPr>
              <a:picLocks noChangeAspect="1"/>
            </p:cNvPicPr>
            <p:nvPr/>
          </p:nvPicPr>
          <p:blipFill>
            <a:blip r:embed="rId7"/>
            <a:stretch>
              <a:fillRect/>
            </a:stretch>
          </p:blipFill>
          <p:spPr>
            <a:xfrm>
              <a:off x="320084" y="11739319"/>
              <a:ext cx="619968" cy="302523"/>
            </a:xfrm>
            <a:prstGeom prst="rect">
              <a:avLst/>
            </a:prstGeom>
            <a:ln>
              <a:noFill/>
            </a:ln>
          </p:spPr>
        </p:pic>
        <p:pic>
          <p:nvPicPr>
            <p:cNvPr id="15" name="Picture 14" descr="Diagram&#10;&#10;Description automatically generated with low confidence">
              <a:extLst>
                <a:ext uri="{FF2B5EF4-FFF2-40B4-BE49-F238E27FC236}">
                  <a16:creationId xmlns:a16="http://schemas.microsoft.com/office/drawing/2014/main" id="{2ED0982D-8381-F622-24E9-BA80549DFE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859" y="8756355"/>
              <a:ext cx="621387" cy="828467"/>
            </a:xfrm>
            <a:prstGeom prst="rect">
              <a:avLst/>
            </a:prstGeom>
            <a:ln w="19050">
              <a:noFill/>
            </a:ln>
          </p:spPr>
        </p:pic>
      </p:grpSp>
      <p:pic>
        <p:nvPicPr>
          <p:cNvPr id="8" name="Picture 15" descr="Logo&#10;&#10;Description automatically generated">
            <a:extLst>
              <a:ext uri="{FF2B5EF4-FFF2-40B4-BE49-F238E27FC236}">
                <a16:creationId xmlns:a16="http://schemas.microsoft.com/office/drawing/2014/main" id="{F3F92A27-4255-480F-5C8E-A464E116E0FB}"/>
              </a:ext>
            </a:extLst>
          </p:cNvPr>
          <p:cNvPicPr>
            <a:picLocks noChangeAspect="1"/>
          </p:cNvPicPr>
          <p:nvPr/>
        </p:nvPicPr>
        <p:blipFill>
          <a:blip r:embed="rId9"/>
          <a:stretch>
            <a:fillRect/>
          </a:stretch>
        </p:blipFill>
        <p:spPr>
          <a:xfrm>
            <a:off x="259921" y="7360465"/>
            <a:ext cx="372584" cy="502669"/>
          </a:xfrm>
          <a:prstGeom prst="rect">
            <a:avLst/>
          </a:prstGeom>
        </p:spPr>
      </p:pic>
    </p:spTree>
    <p:extLst>
      <p:ext uri="{BB962C8B-B14F-4D97-AF65-F5344CB8AC3E}">
        <p14:creationId xmlns:p14="http://schemas.microsoft.com/office/powerpoint/2010/main" val="104314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174385-686B-6069-37CF-45CC6FB421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00" t="8833" r="1" b="2446"/>
          <a:stretch/>
        </p:blipFill>
        <p:spPr>
          <a:xfrm rot="16200000">
            <a:off x="-1138096" y="1170954"/>
            <a:ext cx="9144000" cy="6828568"/>
          </a:xfrm>
          <a:prstGeom prst="rect">
            <a:avLst/>
          </a:prstGeom>
        </p:spPr>
      </p:pic>
      <p:sp>
        <p:nvSpPr>
          <p:cNvPr id="3" name="TextBox 2">
            <a:extLst>
              <a:ext uri="{FF2B5EF4-FFF2-40B4-BE49-F238E27FC236}">
                <a16:creationId xmlns:a16="http://schemas.microsoft.com/office/drawing/2014/main" id="{CEDC0565-97CE-7D9E-C15F-A592DC594E55}"/>
              </a:ext>
            </a:extLst>
          </p:cNvPr>
          <p:cNvSpPr txBox="1"/>
          <p:nvPr/>
        </p:nvSpPr>
        <p:spPr>
          <a:xfrm>
            <a:off x="1" y="105314"/>
            <a:ext cx="6858001" cy="1675202"/>
          </a:xfrm>
          <a:prstGeom prst="rect">
            <a:avLst/>
          </a:prstGeom>
          <a:noFill/>
          <a:effectLst>
            <a:outerShdw blurRad="50800" dist="50800" dir="5400000" algn="ctr" rotWithShape="0">
              <a:schemeClr val="accent1">
                <a:lumMod val="75000"/>
              </a:schemeClr>
            </a:outerShdw>
          </a:effectLst>
        </p:spPr>
        <p:txBody>
          <a:bodyPr wrap="square" rtlCol="0">
            <a:spAutoFit/>
          </a:bodyPr>
          <a:lstStyle/>
          <a:p>
            <a:pPr algn="ctr"/>
            <a:r>
              <a:rPr lang="en-US" sz="5143" b="1" dirty="0">
                <a:solidFill>
                  <a:schemeClr val="bg1"/>
                </a:solidFill>
                <a:effectLst>
                  <a:glow rad="457200">
                    <a:srgbClr val="00B050">
                      <a:alpha val="40000"/>
                    </a:srgbClr>
                  </a:glow>
                  <a:outerShdw blurRad="38100" dist="38100" dir="2700000" sx="1000" sy="1000" algn="tl">
                    <a:srgbClr val="000000"/>
                  </a:outerShdw>
                </a:effectLst>
                <a:latin typeface="Cambria" panose="02040503050406030204" pitchFamily="18" charset="0"/>
                <a:ea typeface="Cambria" panose="02040503050406030204" pitchFamily="18" charset="0"/>
              </a:rPr>
              <a:t>WHY WASTE  YOUR MONEY?</a:t>
            </a:r>
          </a:p>
        </p:txBody>
      </p:sp>
      <p:sp>
        <p:nvSpPr>
          <p:cNvPr id="4" name="TextBox 3">
            <a:extLst>
              <a:ext uri="{FF2B5EF4-FFF2-40B4-BE49-F238E27FC236}">
                <a16:creationId xmlns:a16="http://schemas.microsoft.com/office/drawing/2014/main" id="{F550712D-C413-198F-EAF8-2A96E87F9691}"/>
              </a:ext>
            </a:extLst>
          </p:cNvPr>
          <p:cNvSpPr txBox="1"/>
          <p:nvPr/>
        </p:nvSpPr>
        <p:spPr>
          <a:xfrm>
            <a:off x="3544303" y="6339257"/>
            <a:ext cx="3170465" cy="1961050"/>
          </a:xfrm>
          <a:prstGeom prst="rect">
            <a:avLst/>
          </a:prstGeom>
          <a:noFill/>
          <a:ln w="38100">
            <a:solidFill>
              <a:srgbClr val="FF0000"/>
            </a:solidFill>
          </a:ln>
        </p:spPr>
        <p:txBody>
          <a:bodyPr wrap="square" rtlCol="0">
            <a:spAutoFit/>
          </a:bodyPr>
          <a:lstStyle/>
          <a:p>
            <a:pPr algn="ctr"/>
            <a:endParaRPr lang="en-US" sz="714" b="1" dirty="0">
              <a:solidFill>
                <a:schemeClr val="bg1"/>
              </a:solidFill>
              <a:effectLst>
                <a:glow rad="279400">
                  <a:srgbClr val="00B050">
                    <a:alpha val="41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a:p>
            <a:pPr algn="ctr"/>
            <a:r>
              <a:rPr lang="en-GB" sz="2286"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Taking Antibiotics without a prescription is like fetching water in a basket.</a:t>
            </a:r>
            <a:endParaRPr lang="en-US" sz="714" b="1" dirty="0">
              <a:solidFill>
                <a:schemeClr val="bg1"/>
              </a:solidFill>
              <a:effectLst>
                <a:glow rad="406400">
                  <a:srgbClr val="FFFF00">
                    <a:alpha val="46000"/>
                  </a:srgbClr>
                </a:glow>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CA5A269-DF60-7600-0F8C-0DFFBA341B13}"/>
              </a:ext>
            </a:extLst>
          </p:cNvPr>
          <p:cNvSpPr txBox="1"/>
          <p:nvPr/>
        </p:nvSpPr>
        <p:spPr>
          <a:xfrm>
            <a:off x="153328" y="8727855"/>
            <a:ext cx="6602614" cy="356123"/>
          </a:xfrm>
          <a:prstGeom prst="rect">
            <a:avLst/>
          </a:prstGeom>
          <a:solidFill>
            <a:schemeClr val="bg1">
              <a:alpha val="60000"/>
            </a:schemeClr>
          </a:solidFill>
          <a:ln w="19050">
            <a:solidFill>
              <a:schemeClr val="accent6">
                <a:lumMod val="60000"/>
                <a:lumOff val="40000"/>
              </a:schemeClr>
            </a:solidFill>
          </a:ln>
        </p:spPr>
        <p:txBody>
          <a:bodyPr wrap="square" rtlCol="0">
            <a:spAutoFit/>
          </a:bodyPr>
          <a:lstStyle/>
          <a:p>
            <a:pPr algn="ctr"/>
            <a:r>
              <a:rPr lang="en-GB" sz="857" dirty="0"/>
              <a:t>Poster Created by: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endParaRPr lang="en-GB" sz="857" dirty="0"/>
          </a:p>
        </p:txBody>
      </p:sp>
      <p:sp>
        <p:nvSpPr>
          <p:cNvPr id="6" name="Rectangle 5">
            <a:extLst>
              <a:ext uri="{FF2B5EF4-FFF2-40B4-BE49-F238E27FC236}">
                <a16:creationId xmlns:a16="http://schemas.microsoft.com/office/drawing/2014/main" id="{6BBE06C6-3A15-48E5-9936-04286F5D3C85}"/>
              </a:ext>
            </a:extLst>
          </p:cNvPr>
          <p:cNvSpPr/>
          <p:nvPr/>
        </p:nvSpPr>
        <p:spPr>
          <a:xfrm>
            <a:off x="4225159" y="3053195"/>
            <a:ext cx="2489609" cy="2901985"/>
          </a:xfrm>
          <a:prstGeom prst="rect">
            <a:avLst/>
          </a:prstGeom>
          <a:ln>
            <a:noFill/>
          </a:ln>
        </p:spPr>
        <p:txBody>
          <a:bodyPr wrap="square" lIns="65314" tIns="32657" rIns="65314" bIns="32657" anchor="t">
            <a:spAutoFit/>
          </a:bodyPr>
          <a:lstStyle/>
          <a:p>
            <a:pPr algn="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Most coughs are caused by viruses, not bacteria</a:t>
            </a:r>
            <a:r>
              <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endParaRPr lang="en-US" sz="2000" b="1" dirty="0">
              <a:solidFill>
                <a:schemeClr val="bg1"/>
              </a:solidFill>
              <a:effectLst>
                <a:glow rad="317500">
                  <a:srgbClr val="00B050">
                    <a:alpha val="40000"/>
                  </a:srgb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a:endPar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endParaRPr>
          </a:p>
          <a:p>
            <a:pPr algn="r"/>
            <a:r>
              <a:rPr lang="en-GB" sz="2000"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Antibiotics like Amoxicillin, Cipro and Flagyl don’t kill viruses.</a:t>
            </a:r>
            <a:endParaRPr lang="en-GB" sz="2286"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endParaRPr>
          </a:p>
          <a:p>
            <a:pPr algn="r"/>
            <a:r>
              <a:rPr lang="en-GB" sz="2429" b="1" dirty="0">
                <a:solidFill>
                  <a:schemeClr val="bg1"/>
                </a:solidFill>
                <a:effectLst>
                  <a:glow rad="317500">
                    <a:srgbClr val="00B050">
                      <a:alpha val="40000"/>
                    </a:srgbClr>
                  </a:glow>
                  <a:outerShdw blurRad="38100" dist="38100" dir="2700000" algn="tl">
                    <a:srgbClr val="000000">
                      <a:alpha val="43137"/>
                    </a:srgbClr>
                  </a:outerShdw>
                </a:effectLst>
                <a:latin typeface="Arial"/>
                <a:cs typeface="Arial"/>
              </a:rPr>
              <a:t> </a:t>
            </a:r>
            <a:r>
              <a:rPr lang="en-GB" sz="2429" b="1" dirty="0">
                <a:solidFill>
                  <a:schemeClr val="bg1"/>
                </a:solidFill>
                <a:effectLst>
                  <a:glow rad="317500">
                    <a:srgbClr val="FFFF00">
                      <a:alpha val="40000"/>
                    </a:srgbClr>
                  </a:glow>
                  <a:outerShdw blurRad="38100" dist="38100" dir="2700000" algn="tl">
                    <a:srgbClr val="000000">
                      <a:alpha val="43137"/>
                    </a:srgbClr>
                  </a:outerShdw>
                </a:effectLst>
                <a:latin typeface="Arial"/>
                <a:cs typeface="Arial"/>
              </a:rPr>
              <a:t> </a:t>
            </a:r>
            <a:r>
              <a:rPr lang="en-US" sz="2429" b="1" dirty="0">
                <a:solidFill>
                  <a:schemeClr val="bg1"/>
                </a:solidFill>
                <a:effectLst>
                  <a:glow rad="317500">
                    <a:srgbClr val="00B050">
                      <a:alpha val="40000"/>
                    </a:srgbClr>
                  </a:glow>
                </a:effectLst>
                <a:latin typeface="Arial"/>
                <a:cs typeface="Arial"/>
              </a:rPr>
              <a:t> </a:t>
            </a:r>
            <a:endParaRPr lang="en-US" sz="2429" b="1" dirty="0">
              <a:solidFill>
                <a:schemeClr val="bg1"/>
              </a:solidFill>
              <a:effectLst>
                <a:glow rad="317500">
                  <a:srgbClr val="00B050">
                    <a:alpha val="40000"/>
                  </a:srgbClr>
                </a:glow>
              </a:effectLst>
            </a:endParaRPr>
          </a:p>
        </p:txBody>
      </p:sp>
      <p:sp>
        <p:nvSpPr>
          <p:cNvPr id="14" name="TextBox 13">
            <a:extLst>
              <a:ext uri="{FF2B5EF4-FFF2-40B4-BE49-F238E27FC236}">
                <a16:creationId xmlns:a16="http://schemas.microsoft.com/office/drawing/2014/main" id="{005947C2-A921-7EF9-C02B-B7BB7EE146EA}"/>
              </a:ext>
            </a:extLst>
          </p:cNvPr>
          <p:cNvSpPr txBox="1"/>
          <p:nvPr/>
        </p:nvSpPr>
        <p:spPr>
          <a:xfrm>
            <a:off x="-34899" y="6084489"/>
            <a:ext cx="871537" cy="2681466"/>
          </a:xfrm>
          <a:prstGeom prst="rect">
            <a:avLst/>
          </a:prstGeom>
          <a:solidFill>
            <a:schemeClr val="bg1"/>
          </a:solidFill>
          <a:effectLst>
            <a:softEdge rad="127000"/>
          </a:effectLst>
        </p:spPr>
        <p:txBody>
          <a:bodyPr wrap="square" rtlCol="0">
            <a:spAutoFit/>
          </a:bodyPr>
          <a:lstStyle/>
          <a:p>
            <a:endParaRPr lang="en-GB" sz="1286"/>
          </a:p>
        </p:txBody>
      </p:sp>
      <p:grpSp>
        <p:nvGrpSpPr>
          <p:cNvPr id="7" name="Group 6">
            <a:extLst>
              <a:ext uri="{FF2B5EF4-FFF2-40B4-BE49-F238E27FC236}">
                <a16:creationId xmlns:a16="http://schemas.microsoft.com/office/drawing/2014/main" id="{20A45101-67C3-6DD6-730A-BF57482E564B}"/>
              </a:ext>
            </a:extLst>
          </p:cNvPr>
          <p:cNvGrpSpPr/>
          <p:nvPr/>
        </p:nvGrpSpPr>
        <p:grpSpPr>
          <a:xfrm>
            <a:off x="153328" y="6254649"/>
            <a:ext cx="495085" cy="2346776"/>
            <a:chOff x="301993" y="8756355"/>
            <a:chExt cx="693119" cy="3285487"/>
          </a:xfrm>
          <a:solidFill>
            <a:schemeClr val="bg1">
              <a:alpha val="0"/>
            </a:schemeClr>
          </a:solidFill>
        </p:grpSpPr>
        <p:pic>
          <p:nvPicPr>
            <p:cNvPr id="9" name="Picture 2" descr="Home">
              <a:extLst>
                <a:ext uri="{FF2B5EF4-FFF2-40B4-BE49-F238E27FC236}">
                  <a16:creationId xmlns:a16="http://schemas.microsoft.com/office/drawing/2014/main" id="{3CD8380C-99FA-58DC-6315-AA26F85B56C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301993" y="9616531"/>
              <a:ext cx="693119" cy="612404"/>
            </a:xfrm>
            <a:prstGeom prst="rect">
              <a:avLst/>
            </a:prstGeom>
            <a:grpFill/>
          </p:spPr>
        </p:pic>
        <p:pic>
          <p:nvPicPr>
            <p:cNvPr id="11" name="Picture 10">
              <a:extLst>
                <a:ext uri="{FF2B5EF4-FFF2-40B4-BE49-F238E27FC236}">
                  <a16:creationId xmlns:a16="http://schemas.microsoft.com/office/drawing/2014/main" id="{98A04DBD-76EF-E660-8A7E-63F2AFB90BF8}"/>
                </a:ext>
              </a:extLst>
            </p:cNvPr>
            <p:cNvPicPr>
              <a:picLocks noChangeAspect="1"/>
            </p:cNvPicPr>
            <p:nvPr/>
          </p:nvPicPr>
          <p:blipFill>
            <a:blip r:embed="rId5"/>
            <a:stretch>
              <a:fillRect/>
            </a:stretch>
          </p:blipFill>
          <p:spPr>
            <a:xfrm>
              <a:off x="312250" y="11039585"/>
              <a:ext cx="635637" cy="278789"/>
            </a:xfrm>
            <a:prstGeom prst="rect">
              <a:avLst/>
            </a:prstGeom>
            <a:grpFill/>
          </p:spPr>
        </p:pic>
        <p:pic>
          <p:nvPicPr>
            <p:cNvPr id="12" name="Picture 11">
              <a:extLst>
                <a:ext uri="{FF2B5EF4-FFF2-40B4-BE49-F238E27FC236}">
                  <a16:creationId xmlns:a16="http://schemas.microsoft.com/office/drawing/2014/main" id="{22555054-1266-04DF-591A-B9CF680412E3}"/>
                </a:ext>
              </a:extLst>
            </p:cNvPr>
            <p:cNvPicPr>
              <a:picLocks noChangeAspect="1"/>
            </p:cNvPicPr>
            <p:nvPr/>
          </p:nvPicPr>
          <p:blipFill>
            <a:blip r:embed="rId6"/>
            <a:stretch>
              <a:fillRect/>
            </a:stretch>
          </p:blipFill>
          <p:spPr>
            <a:xfrm>
              <a:off x="315729" y="11389452"/>
              <a:ext cx="635637" cy="278789"/>
            </a:xfrm>
            <a:prstGeom prst="rect">
              <a:avLst/>
            </a:prstGeom>
            <a:grpFill/>
          </p:spPr>
        </p:pic>
        <p:pic>
          <p:nvPicPr>
            <p:cNvPr id="13" name="Picture 12">
              <a:extLst>
                <a:ext uri="{FF2B5EF4-FFF2-40B4-BE49-F238E27FC236}">
                  <a16:creationId xmlns:a16="http://schemas.microsoft.com/office/drawing/2014/main" id="{7651CF49-FA10-078C-AAA0-FD415A534DD4}"/>
                </a:ext>
              </a:extLst>
            </p:cNvPr>
            <p:cNvPicPr>
              <a:picLocks noChangeAspect="1"/>
            </p:cNvPicPr>
            <p:nvPr/>
          </p:nvPicPr>
          <p:blipFill>
            <a:blip r:embed="rId7"/>
            <a:stretch>
              <a:fillRect/>
            </a:stretch>
          </p:blipFill>
          <p:spPr>
            <a:xfrm>
              <a:off x="320084" y="11739319"/>
              <a:ext cx="619968" cy="302523"/>
            </a:xfrm>
            <a:prstGeom prst="rect">
              <a:avLst/>
            </a:prstGeom>
            <a:grpFill/>
            <a:ln>
              <a:noFill/>
            </a:ln>
          </p:spPr>
        </p:pic>
        <p:pic>
          <p:nvPicPr>
            <p:cNvPr id="15" name="Picture 14" descr="Diagram&#10;&#10;Description automatically generated with low confidence">
              <a:extLst>
                <a:ext uri="{FF2B5EF4-FFF2-40B4-BE49-F238E27FC236}">
                  <a16:creationId xmlns:a16="http://schemas.microsoft.com/office/drawing/2014/main" id="{2ED0982D-8381-F622-24E9-BA80549DFE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859" y="8756355"/>
              <a:ext cx="621387" cy="828467"/>
            </a:xfrm>
            <a:prstGeom prst="rect">
              <a:avLst/>
            </a:prstGeom>
            <a:grpFill/>
            <a:ln w="19050">
              <a:noFill/>
            </a:ln>
          </p:spPr>
        </p:pic>
      </p:grpSp>
      <p:pic>
        <p:nvPicPr>
          <p:cNvPr id="8" name="Picture 15" descr="Logo&#10;&#10;Description automatically generated">
            <a:extLst>
              <a:ext uri="{FF2B5EF4-FFF2-40B4-BE49-F238E27FC236}">
                <a16:creationId xmlns:a16="http://schemas.microsoft.com/office/drawing/2014/main" id="{F3F92A27-4255-480F-5C8E-A464E116E0FB}"/>
              </a:ext>
            </a:extLst>
          </p:cNvPr>
          <p:cNvPicPr>
            <a:picLocks noChangeAspect="1"/>
          </p:cNvPicPr>
          <p:nvPr/>
        </p:nvPicPr>
        <p:blipFill>
          <a:blip r:embed="rId9"/>
          <a:stretch>
            <a:fillRect/>
          </a:stretch>
        </p:blipFill>
        <p:spPr>
          <a:xfrm>
            <a:off x="214577" y="7360626"/>
            <a:ext cx="372584" cy="502669"/>
          </a:xfrm>
          <a:prstGeom prst="rect">
            <a:avLst/>
          </a:prstGeom>
        </p:spPr>
      </p:pic>
    </p:spTree>
    <p:extLst>
      <p:ext uri="{BB962C8B-B14F-4D97-AF65-F5344CB8AC3E}">
        <p14:creationId xmlns:p14="http://schemas.microsoft.com/office/powerpoint/2010/main" val="2849795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DA59-5F3B-1106-CE46-2F8CD143CF33}"/>
              </a:ext>
            </a:extLst>
          </p:cNvPr>
          <p:cNvSpPr>
            <a:spLocks noGrp="1"/>
          </p:cNvSpPr>
          <p:nvPr>
            <p:ph type="title"/>
          </p:nvPr>
        </p:nvSpPr>
        <p:spPr>
          <a:xfrm>
            <a:off x="471488" y="486836"/>
            <a:ext cx="5915025" cy="2110889"/>
          </a:xfrm>
        </p:spPr>
        <p:txBody>
          <a:bodyPr>
            <a:normAutofit/>
          </a:bodyPr>
          <a:lstStyle/>
          <a:p>
            <a:r>
              <a:rPr lang="en-GB" dirty="0"/>
              <a:t>Brief explanation of poster 5:</a:t>
            </a:r>
            <a:br>
              <a:rPr lang="en-GB" dirty="0"/>
            </a:br>
            <a:r>
              <a:rPr lang="en-GB" i="1" dirty="0"/>
              <a:t>Misusing antibiotics is like </a:t>
            </a:r>
            <a:br>
              <a:rPr lang="en-GB" i="1" dirty="0"/>
            </a:br>
            <a:r>
              <a:rPr lang="en-GB" i="1" dirty="0"/>
              <a:t>sitting on the wrong side of the branch while cutting it.</a:t>
            </a:r>
          </a:p>
        </p:txBody>
      </p:sp>
      <p:sp>
        <p:nvSpPr>
          <p:cNvPr id="3" name="Content Placeholder 2">
            <a:extLst>
              <a:ext uri="{FF2B5EF4-FFF2-40B4-BE49-F238E27FC236}">
                <a16:creationId xmlns:a16="http://schemas.microsoft.com/office/drawing/2014/main" id="{65D91F5A-CA32-5891-3195-473E4D382507}"/>
              </a:ext>
            </a:extLst>
          </p:cNvPr>
          <p:cNvSpPr>
            <a:spLocks noGrp="1"/>
          </p:cNvSpPr>
          <p:nvPr>
            <p:ph idx="1"/>
          </p:nvPr>
        </p:nvSpPr>
        <p:spPr>
          <a:xfrm>
            <a:off x="672162" y="2895599"/>
            <a:ext cx="5513675" cy="4813879"/>
          </a:xfrm>
        </p:spPr>
        <p:txBody>
          <a:bodyPr>
            <a:normAutofit/>
          </a:bodyPr>
          <a:lstStyle/>
          <a:p>
            <a:pPr marL="0" indent="0">
              <a:buNone/>
            </a:pPr>
            <a:r>
              <a:rPr lang="en-GB" sz="1400" dirty="0"/>
              <a:t>Poster 5, like poster 4, seeks to use humour as a powerful way to carry the message and engage the intended audience. It again plays on the motivation that individuals will wish to avoid seeming foolish and uses a familiar rural activity to illustrate its point. </a:t>
            </a:r>
          </a:p>
          <a:p>
            <a:pPr marL="0" indent="0">
              <a:buNone/>
            </a:pPr>
            <a:r>
              <a:rPr lang="en-GB" sz="1400" dirty="0"/>
              <a:t>It challenges viewers to question whether the actions they believe are doing them good may in fact be doing them harm.</a:t>
            </a:r>
          </a:p>
          <a:p>
            <a:pPr marL="0" indent="0">
              <a:buNone/>
            </a:pPr>
            <a:r>
              <a:rPr lang="en-GB" sz="1400" dirty="0"/>
              <a:t>All of the posters are intended to provide memorable messages and images/allegories that will prompt public discussion and further understanding about ABR and safer antibiotic use. </a:t>
            </a:r>
          </a:p>
        </p:txBody>
      </p:sp>
    </p:spTree>
    <p:extLst>
      <p:ext uri="{BB962C8B-B14F-4D97-AF65-F5344CB8AC3E}">
        <p14:creationId xmlns:p14="http://schemas.microsoft.com/office/powerpoint/2010/main" val="2724575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under a tree&#10;&#10;Description automatically generated with medium confidence">
            <a:extLst>
              <a:ext uri="{FF2B5EF4-FFF2-40B4-BE49-F238E27FC236}">
                <a16:creationId xmlns:a16="http://schemas.microsoft.com/office/drawing/2014/main" id="{7FA80DDA-3EBE-0A1A-A953-74418D994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75" r="4836"/>
          <a:stretch/>
        </p:blipFill>
        <p:spPr>
          <a:xfrm rot="5400000">
            <a:off x="-1132358" y="1139757"/>
            <a:ext cx="9132529" cy="6871526"/>
          </a:xfrm>
          <a:prstGeom prst="rect">
            <a:avLst/>
          </a:prstGeom>
          <a:solidFill>
            <a:schemeClr val="accent1">
              <a:lumMod val="20000"/>
              <a:lumOff val="80000"/>
            </a:schemeClr>
          </a:solidFill>
          <a:ln>
            <a:solidFill>
              <a:srgbClr val="FA7406"/>
            </a:solidFill>
          </a:ln>
        </p:spPr>
      </p:pic>
      <p:sp>
        <p:nvSpPr>
          <p:cNvPr id="25" name="TextBox 24">
            <a:extLst>
              <a:ext uri="{FF2B5EF4-FFF2-40B4-BE49-F238E27FC236}">
                <a16:creationId xmlns:a16="http://schemas.microsoft.com/office/drawing/2014/main" id="{65153F8D-753F-CD86-2316-2F447A7DCB9F}"/>
              </a:ext>
            </a:extLst>
          </p:cNvPr>
          <p:cNvSpPr txBox="1"/>
          <p:nvPr/>
        </p:nvSpPr>
        <p:spPr>
          <a:xfrm>
            <a:off x="2575033" y="189979"/>
            <a:ext cx="4111767" cy="1385031"/>
          </a:xfrm>
          <a:prstGeom prst="rect">
            <a:avLst/>
          </a:prstGeom>
          <a:solidFill>
            <a:srgbClr val="548235">
              <a:alpha val="71000"/>
            </a:srgbClr>
          </a:solidFill>
          <a:ln w="28575">
            <a:solidFill>
              <a:schemeClr val="accent6">
                <a:lumMod val="50000"/>
              </a:schemeClr>
            </a:solidFill>
          </a:ln>
        </p:spPr>
        <p:txBody>
          <a:bodyPr wrap="square" lIns="65314" tIns="32657" rIns="65314" bIns="32657" rtlCol="0" anchor="t">
            <a:spAutoFit/>
          </a:bodyPr>
          <a:lstStyle/>
          <a:p>
            <a:pPr algn="ctr"/>
            <a:r>
              <a:rPr lang="en-US" sz="2143" dirty="0">
                <a:effectLst>
                  <a:outerShdw blurRad="38100" dist="38100" dir="2700000" algn="tl">
                    <a:srgbClr val="000000">
                      <a:alpha val="43137"/>
                    </a:srgbClr>
                  </a:outerShdw>
                </a:effectLst>
                <a:latin typeface="Cambria"/>
                <a:ea typeface="Cambria"/>
              </a:rPr>
              <a:t>Okweragurira </a:t>
            </a:r>
            <a:r>
              <a:rPr lang="en-US" sz="2143" dirty="0" err="1">
                <a:effectLst>
                  <a:outerShdw blurRad="38100" dist="38100" dir="2700000" algn="tl">
                    <a:srgbClr val="000000">
                      <a:alpha val="43137"/>
                    </a:srgbClr>
                  </a:outerShdw>
                </a:effectLst>
                <a:latin typeface="Cambria"/>
                <a:ea typeface="Cambria"/>
              </a:rPr>
              <a:t>ne’mibazi</a:t>
            </a:r>
            <a:r>
              <a:rPr lang="en-US" sz="2143" dirty="0">
                <a:effectLst>
                  <a:outerShdw blurRad="38100" dist="38100" dir="2700000" algn="tl">
                    <a:srgbClr val="000000">
                      <a:alpha val="43137"/>
                    </a:srgbClr>
                  </a:outerShdw>
                </a:effectLst>
                <a:latin typeface="Cambria"/>
                <a:ea typeface="Cambria"/>
              </a:rPr>
              <a:t> </a:t>
            </a:r>
            <a:r>
              <a:rPr lang="en-US" sz="2143" dirty="0" err="1">
                <a:effectLst>
                  <a:outerShdw blurRad="38100" dist="38100" dir="2700000" algn="tl">
                    <a:srgbClr val="000000">
                      <a:alpha val="43137"/>
                    </a:srgbClr>
                  </a:outerShdw>
                </a:effectLst>
                <a:latin typeface="Cambria"/>
                <a:ea typeface="Cambria"/>
              </a:rPr>
              <a:t>ya</a:t>
            </a:r>
            <a:r>
              <a:rPr lang="en-US" sz="2143" dirty="0">
                <a:effectLst>
                  <a:outerShdw blurRad="38100" dist="38100" dir="2700000" algn="tl">
                    <a:srgbClr val="000000">
                      <a:alpha val="43137"/>
                    </a:srgbClr>
                  </a:outerShdw>
                </a:effectLst>
                <a:latin typeface="Cambria"/>
                <a:ea typeface="Cambria"/>
              </a:rPr>
              <a:t> ANTIBIOTICS  (</a:t>
            </a:r>
            <a:r>
              <a:rPr lang="es-ES" sz="2143" dirty="0" err="1">
                <a:effectLst>
                  <a:outerShdw blurRad="38100" dist="38100" dir="2700000" algn="tl">
                    <a:srgbClr val="000000">
                      <a:alpha val="43137"/>
                    </a:srgbClr>
                  </a:outerShdw>
                </a:effectLst>
                <a:latin typeface="Cambria"/>
                <a:ea typeface="Cambria"/>
              </a:rPr>
              <a:t>Okumira</a:t>
            </a:r>
            <a:r>
              <a:rPr lang="es-ES" sz="2143" dirty="0">
                <a:effectLst>
                  <a:outerShdw blurRad="38100" dist="38100" dir="2700000" algn="tl">
                    <a:srgbClr val="000000">
                      <a:alpha val="43137"/>
                    </a:srgbClr>
                  </a:outerShdw>
                </a:effectLst>
                <a:latin typeface="Cambria"/>
                <a:ea typeface="Cambria"/>
              </a:rPr>
              <a:t> </a:t>
            </a:r>
            <a:r>
              <a:rPr lang="es-ES" sz="2143" dirty="0" err="1">
                <a:effectLst>
                  <a:outerShdw blurRad="38100" dist="38100" dir="2700000" algn="tl">
                    <a:srgbClr val="000000">
                      <a:alpha val="43137"/>
                    </a:srgbClr>
                  </a:outerShdw>
                </a:effectLst>
                <a:latin typeface="Cambria"/>
                <a:ea typeface="Cambria"/>
              </a:rPr>
              <a:t>emibazi</a:t>
            </a:r>
            <a:r>
              <a:rPr lang="es-ES" sz="2143" dirty="0">
                <a:effectLst>
                  <a:outerShdw blurRad="38100" dist="38100" dir="2700000" algn="tl">
                    <a:srgbClr val="000000">
                      <a:alpha val="43137"/>
                    </a:srgbClr>
                  </a:outerShdw>
                </a:effectLst>
                <a:latin typeface="Cambria"/>
                <a:ea typeface="Cambria"/>
              </a:rPr>
              <a:t> ya </a:t>
            </a:r>
            <a:r>
              <a:rPr lang="es-ES" sz="2143" dirty="0" err="1">
                <a:effectLst>
                  <a:outerShdw blurRad="38100" dist="38100" dir="2700000" algn="tl">
                    <a:srgbClr val="000000">
                      <a:alpha val="43137"/>
                    </a:srgbClr>
                  </a:outerShdw>
                </a:effectLst>
                <a:latin typeface="Cambria"/>
                <a:ea typeface="Cambria"/>
              </a:rPr>
              <a:t>Antibiotics</a:t>
            </a:r>
            <a:r>
              <a:rPr lang="es-ES" sz="2143" dirty="0">
                <a:effectLst>
                  <a:outerShdw blurRad="38100" dist="38100" dir="2700000" algn="tl">
                    <a:srgbClr val="000000">
                      <a:alpha val="43137"/>
                    </a:srgbClr>
                  </a:outerShdw>
                </a:effectLst>
                <a:latin typeface="Cambria"/>
                <a:ea typeface="Cambria"/>
              </a:rPr>
              <a:t> </a:t>
            </a:r>
            <a:r>
              <a:rPr lang="es-ES" sz="2143" dirty="0" err="1">
                <a:effectLst>
                  <a:outerShdw blurRad="38100" dist="38100" dir="2700000" algn="tl">
                    <a:srgbClr val="000000">
                      <a:alpha val="43137"/>
                    </a:srgbClr>
                  </a:outerShdw>
                </a:effectLst>
                <a:latin typeface="Cambria"/>
                <a:ea typeface="Cambria"/>
              </a:rPr>
              <a:t>otarebire</a:t>
            </a:r>
            <a:r>
              <a:rPr lang="es-ES" sz="2143" dirty="0">
                <a:effectLst>
                  <a:outerShdw blurRad="38100" dist="38100" dir="2700000" algn="tl">
                    <a:srgbClr val="000000">
                      <a:alpha val="43137"/>
                    </a:srgbClr>
                  </a:outerShdw>
                </a:effectLst>
                <a:latin typeface="Cambria"/>
                <a:ea typeface="Cambria"/>
              </a:rPr>
              <a:t> </a:t>
            </a:r>
            <a:r>
              <a:rPr lang="es-ES" sz="2143" dirty="0" err="1">
                <a:effectLst>
                  <a:outerShdw blurRad="38100" dist="38100" dir="2700000" algn="tl">
                    <a:srgbClr val="000000">
                      <a:alpha val="43137"/>
                    </a:srgbClr>
                  </a:outerShdw>
                </a:effectLst>
                <a:latin typeface="Cambria"/>
                <a:ea typeface="Cambria"/>
              </a:rPr>
              <a:t>mushaho</a:t>
            </a:r>
            <a:r>
              <a:rPr lang="en-US" sz="2143" dirty="0">
                <a:effectLst>
                  <a:outerShdw blurRad="38100" dist="38100" dir="2700000" algn="tl">
                    <a:srgbClr val="000000">
                      <a:alpha val="43137"/>
                    </a:srgbClr>
                  </a:outerShdw>
                </a:effectLst>
                <a:latin typeface="Cambria"/>
                <a:ea typeface="Cambria"/>
              </a:rPr>
              <a:t>)</a:t>
            </a:r>
          </a:p>
          <a:p>
            <a:pPr algn="ctr"/>
            <a:r>
              <a:rPr lang="en-US" sz="2143" dirty="0" err="1">
                <a:effectLst>
                  <a:outerShdw blurRad="38100" dist="38100" dir="2700000" algn="tl">
                    <a:srgbClr val="000000">
                      <a:alpha val="43137"/>
                    </a:srgbClr>
                  </a:outerShdw>
                </a:effectLst>
                <a:latin typeface="Cambria"/>
                <a:ea typeface="Cambria"/>
              </a:rPr>
              <a:t>Nikyanguhirwa</a:t>
            </a:r>
            <a:r>
              <a:rPr lang="en-US" sz="2143" dirty="0">
                <a:effectLst>
                  <a:outerShdw blurRad="38100" dist="38100" dir="2700000" algn="tl">
                    <a:srgbClr val="000000">
                      <a:alpha val="43137"/>
                    </a:srgbClr>
                  </a:outerShdw>
                </a:effectLst>
                <a:latin typeface="Cambria"/>
                <a:ea typeface="Cambria"/>
              </a:rPr>
              <a:t> </a:t>
            </a:r>
            <a:r>
              <a:rPr lang="en-US" sz="2143" dirty="0" err="1">
                <a:effectLst>
                  <a:outerShdw blurRad="38100" dist="38100" dir="2700000" algn="tl">
                    <a:srgbClr val="000000">
                      <a:alpha val="43137"/>
                    </a:srgbClr>
                  </a:outerShdw>
                </a:effectLst>
                <a:latin typeface="Cambria"/>
                <a:ea typeface="Cambria"/>
              </a:rPr>
              <a:t>bamwe</a:t>
            </a:r>
          </a:p>
        </p:txBody>
      </p:sp>
      <p:sp>
        <p:nvSpPr>
          <p:cNvPr id="3" name="Rectangle 2"/>
          <p:cNvSpPr/>
          <p:nvPr/>
        </p:nvSpPr>
        <p:spPr>
          <a:xfrm>
            <a:off x="4022199" y="2325795"/>
            <a:ext cx="2674286" cy="2519792"/>
          </a:xfrm>
          <a:prstGeom prst="rect">
            <a:avLst/>
          </a:prstGeom>
          <a:solidFill>
            <a:schemeClr val="accent6">
              <a:lumMod val="75000"/>
              <a:alpha val="49000"/>
            </a:schemeClr>
          </a:solidFill>
          <a:ln w="28575">
            <a:solidFill>
              <a:srgbClr val="E03131"/>
            </a:solidFill>
            <a:prstDash val="solid"/>
          </a:ln>
        </p:spPr>
        <p:txBody>
          <a:bodyPr wrap="square">
            <a:spAutoFit/>
          </a:bodyPr>
          <a:lstStyle/>
          <a:p>
            <a:pPr algn="ctr">
              <a:lnSpc>
                <a:spcPct val="107000"/>
              </a:lnSpc>
            </a:pPr>
            <a:endParaRPr lang="en-US" sz="571" b="1" dirty="0">
              <a:latin typeface="Perpetua Titling MT" panose="02020502060505020804" pitchFamily="18" charset="0"/>
              <a:ea typeface="Calibri" panose="020F0502020204030204" pitchFamily="34" charset="0"/>
              <a:cs typeface="Times New Roman" panose="02020603050405020304" pitchFamily="18" charset="0"/>
            </a:endParaRPr>
          </a:p>
          <a:p>
            <a:pPr algn="ctr">
              <a:lnSpc>
                <a:spcPct val="107000"/>
              </a:lnSpc>
            </a:pPr>
            <a:r>
              <a:rPr lang="en-US"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Okukozesa </a:t>
            </a:r>
            <a:r>
              <a:rPr lang="en-US" sz="1429" b="1" dirty="0" err="1">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kubi</a:t>
            </a:r>
            <a:r>
              <a:rPr lang="en-US"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429" b="1" dirty="0" err="1">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emibazi</a:t>
            </a:r>
            <a:r>
              <a:rPr lang="en-US"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429" b="1" dirty="0" err="1">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ya</a:t>
            </a:r>
            <a:r>
              <a:rPr lang="en-US"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 Antibiotics </a:t>
            </a:r>
            <a:r>
              <a:rPr lang="en-US" sz="1429" b="1" dirty="0" err="1">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kiri</a:t>
            </a:r>
            <a:r>
              <a:rPr lang="en-US"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429" b="1" dirty="0" err="1">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nko</a:t>
            </a:r>
            <a:r>
              <a:rPr lang="en-US"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 </a:t>
            </a:r>
          </a:p>
          <a:p>
            <a:pPr algn="ctr">
              <a:lnSpc>
                <a:spcPct val="107000"/>
              </a:lnSpc>
            </a:pPr>
            <a:endParaRPr lang="en-US" sz="786" b="1" dirty="0">
              <a:latin typeface="Perpetua Titling MT" panose="02020502060505020804" pitchFamily="18" charset="0"/>
              <a:ea typeface="Calibri" panose="020F0502020204030204" pitchFamily="34" charset="0"/>
              <a:cs typeface="Times New Roman" panose="02020603050405020304" pitchFamily="18" charset="0"/>
            </a:endParaRPr>
          </a:p>
          <a:p>
            <a:pPr lvl="1" algn="ctr">
              <a:lnSpc>
                <a:spcPct val="107000"/>
              </a:lnSpc>
            </a:pP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kushutama </a:t>
            </a:r>
            <a:r>
              <a:rPr lang="en-US" sz="1714" b="1" dirty="0" err="1">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ahitagi</a:t>
            </a: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714" b="1" dirty="0" err="1">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rYomuti</a:t>
            </a: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714" b="1" dirty="0" err="1">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haza</a:t>
            </a: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714" b="1" dirty="0" err="1">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okatandika</a:t>
            </a: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 </a:t>
            </a:r>
            <a:r>
              <a:rPr lang="en-US" sz="1714" b="1" dirty="0" err="1">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kuritema</a:t>
            </a: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a:t>
            </a:r>
            <a:endParaRPr lang="en-US" sz="2286"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endParaRPr>
          </a:p>
          <a:p>
            <a:pPr algn="ctr">
              <a:lnSpc>
                <a:spcPct val="107000"/>
              </a:lnSpc>
            </a:pPr>
            <a:endParaRPr lang="en-US" sz="571" b="1" dirty="0">
              <a:solidFill>
                <a:schemeClr val="bg1"/>
              </a:solidFill>
              <a:effectLst>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492016" y="4917948"/>
            <a:ext cx="2204306" cy="2410403"/>
          </a:xfrm>
          <a:prstGeom prst="rect">
            <a:avLst/>
          </a:prstGeom>
          <a:solidFill>
            <a:schemeClr val="accent6">
              <a:lumMod val="75000"/>
              <a:alpha val="63000"/>
            </a:schemeClr>
          </a:solidFill>
          <a:ln w="28575" cmpd="sng">
            <a:solidFill>
              <a:schemeClr val="accent6">
                <a:lumMod val="50000"/>
              </a:schemeClr>
            </a:solidFill>
          </a:ln>
        </p:spPr>
        <p:txBody>
          <a:bodyPr wrap="square">
            <a:spAutoFit/>
          </a:bodyPr>
          <a:lstStyle/>
          <a:p>
            <a:pPr algn="ctr">
              <a:lnSpc>
                <a:spcPct val="107000"/>
              </a:lnSpc>
              <a:spcAft>
                <a:spcPts val="571"/>
              </a:spcAft>
            </a:pP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Waba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orweire</a:t>
            </a: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guma</a:t>
            </a: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ofune</a:t>
            </a: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obuhabuzi</a:t>
            </a: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kuruga</a:t>
            </a: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ow’omushaho</a:t>
            </a:r>
            <a:r>
              <a:rPr lang="en-US"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286" dirty="0" err="1">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otendekirwe</a:t>
            </a:r>
            <a:r>
              <a:rPr lang="en-US" sz="1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57"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p>
        </p:txBody>
      </p:sp>
      <p:grpSp>
        <p:nvGrpSpPr>
          <p:cNvPr id="18" name="Group 17">
            <a:extLst>
              <a:ext uri="{FF2B5EF4-FFF2-40B4-BE49-F238E27FC236}">
                <a16:creationId xmlns:a16="http://schemas.microsoft.com/office/drawing/2014/main" id="{92CE6A8C-F3ED-1A5F-1C6E-77B8973587A6}"/>
              </a:ext>
            </a:extLst>
          </p:cNvPr>
          <p:cNvGrpSpPr/>
          <p:nvPr/>
        </p:nvGrpSpPr>
        <p:grpSpPr>
          <a:xfrm flipH="1">
            <a:off x="286759" y="353695"/>
            <a:ext cx="1782908" cy="1563437"/>
            <a:chOff x="6320687" y="507996"/>
            <a:chExt cx="3805448" cy="4016127"/>
          </a:xfrm>
        </p:grpSpPr>
        <p:pic>
          <p:nvPicPr>
            <p:cNvPr id="20" name="Picture 19" descr="A picture containing indoor&#10;&#10;Description automatically generated">
              <a:extLst>
                <a:ext uri="{FF2B5EF4-FFF2-40B4-BE49-F238E27FC236}">
                  <a16:creationId xmlns:a16="http://schemas.microsoft.com/office/drawing/2014/main" id="{3DE2A57A-4028-C81E-1DD4-AB1948CFA55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0000" contrast="-8000"/>
                      </a14:imgEffect>
                    </a14:imgLayer>
                  </a14:imgProps>
                </a:ext>
                <a:ext uri="{28A0092B-C50C-407E-A947-70E740481C1C}">
                  <a14:useLocalDpi xmlns:a14="http://schemas.microsoft.com/office/drawing/2010/main" val="0"/>
                </a:ext>
              </a:extLst>
            </a:blip>
            <a:srcRect l="19090" t="1130" r="15870" b="6427"/>
            <a:stretch/>
          </p:blipFill>
          <p:spPr>
            <a:xfrm rot="16200000">
              <a:off x="6215350" y="613337"/>
              <a:ext cx="4016123" cy="3805447"/>
            </a:xfrm>
            <a:prstGeom prst="ellipse">
              <a:avLst/>
            </a:prstGeom>
            <a:effectLst>
              <a:softEdge rad="88900"/>
            </a:effectLst>
          </p:spPr>
        </p:pic>
        <p:pic>
          <p:nvPicPr>
            <p:cNvPr id="21" name="Picture 20" descr="A picture containing indoor&#10;&#10;Description automatically generated">
              <a:extLst>
                <a:ext uri="{FF2B5EF4-FFF2-40B4-BE49-F238E27FC236}">
                  <a16:creationId xmlns:a16="http://schemas.microsoft.com/office/drawing/2014/main" id="{F19F19EF-4251-1989-A8F0-FD5DB57F2374}"/>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6068" b="91141" l="19719" r="77610">
                          <a14:foregroundMark x1="40875" y1="24574" x2="41393" y2="19059"/>
                          <a14:foregroundMark x1="41067" y1="22528" x2="41654" y2="16282"/>
                          <a14:foregroundMark x1="40963" y1="23635" x2="41008" y2="23161"/>
                          <a14:foregroundMark x1="40308" y1="30624" x2="40680" y2="26660"/>
                          <a14:foregroundMark x1="39628" y1="37864" x2="39763" y2="36424"/>
                          <a14:foregroundMark x1="26420" y1="12522" x2="25196" y2="13794"/>
                          <a14:foregroundMark x1="28422" y1="10440" x2="27682" y2="11209"/>
                          <a14:foregroundMark x1="35662" y1="2913" x2="32161" y2="6553"/>
                          <a14:foregroundMark x1="18908" y1="39059" x2="17534" y2="44579"/>
                          <a14:foregroundMark x1="24743" y1="15614" x2="20147" y2="34080"/>
                          <a14:foregroundMark x1="25196" y1="13794" x2="24944" y2="14805"/>
                          <a14:foregroundMark x1="17534" y1="44579" x2="17804" y2="60963"/>
                          <a14:foregroundMark x1="17804" y1="60963" x2="22093" y2="79207"/>
                          <a14:foregroundMark x1="22093" y1="79207" x2="30995" y2="91141"/>
                          <a14:foregroundMark x1="37225" y1="83032" x2="37739" y2="82362"/>
                          <a14:foregroundMark x1="30995" y1="91141" x2="36942" y2="83399"/>
                          <a14:foregroundMark x1="38957" y1="54244" x2="39115" y2="50607"/>
                          <a14:foregroundMark x1="38161" y1="72617" x2="38391" y2="67311"/>
                          <a14:foregroundMark x1="39115" y1="50607" x2="41852" y2="43028"/>
                          <a14:foregroundMark x1="39866" y1="36586" x2="38279" y2="36003"/>
                          <a14:foregroundMark x1="41550" y1="9239" x2="41624" y2="6108"/>
                          <a14:foregroundMark x1="41506" y1="11071" x2="41521" y2="10448"/>
                          <a14:foregroundMark x1="41461" y1="12986" x2="41479" y2="12231"/>
                          <a14:foregroundMark x1="41247" y1="21971" x2="41308" y2="19392"/>
                          <a14:foregroundMark x1="41135" y1="26677" x2="41235" y2="22456"/>
                          <a14:foregroundMark x1="41195" y1="24142" x2="41198" y2="24005"/>
                          <a14:foregroundMark x1="27785" y1="19820" x2="27192" y2="20408"/>
                          <a14:foregroundMark x1="32680" y1="14970" x2="30414" y2="17216"/>
                          <a14:foregroundMark x1="34475" y1="13191" x2="33889" y2="13772"/>
                          <a14:foregroundMark x1="37816" y1="9882" x2="35622" y2="12056"/>
                          <a14:foregroundMark x1="39524" y1="8189" x2="39307" y2="8404"/>
                          <a14:foregroundMark x1="41104" y1="6623" x2="40109" y2="7609"/>
                          <a14:foregroundMark x1="41624" y1="6108" x2="41141" y2="6586"/>
                          <a14:foregroundMark x1="27023" y1="25790" x2="28271" y2="35639"/>
                          <a14:foregroundMark x1="26515" y1="21785" x2="26587" y2="22353"/>
                          <a14:foregroundMark x1="28271" y1="35639" x2="36856" y2="31750"/>
                          <a14:foregroundMark x1="38120" y1="29483" x2="38573" y2="28445"/>
                          <a14:foregroundMark x1="33612" y1="59668" x2="39448" y2="40759"/>
                          <a14:foregroundMark x1="38189" y1="28062" x2="38009" y2="26335"/>
                          <a14:foregroundMark x1="38456" y1="30633" x2="38354" y2="29656"/>
                          <a14:foregroundMark x1="39493" y1="40615" x2="38491" y2="30972"/>
                          <a14:foregroundMark x1="36506" y1="24932" x2="30078" y2="18932"/>
                          <a14:foregroundMark x1="23509" y1="24431" x2="20798" y2="26699"/>
                          <a14:foregroundMark x1="27176" y1="21361" x2="27057" y2="21461"/>
                          <a14:foregroundMark x1="30078" y1="18932" x2="29565" y2="19361"/>
                          <a14:foregroundMark x1="19094" y1="38716" x2="18452" y2="43244"/>
                          <a14:foregroundMark x1="19653" y1="34775" x2="19506" y2="35811"/>
                          <a14:foregroundMark x1="20798" y1="26699" x2="19678" y2="34599"/>
                          <a14:foregroundMark x1="18452" y1="43244" x2="21014" y2="61125"/>
                          <a14:foregroundMark x1="21014" y1="61125" x2="33774" y2="63228"/>
                          <a14:foregroundMark x1="33774" y1="63228" x2="36633" y2="55744"/>
                          <a14:foregroundMark x1="27300" y1="49393" x2="27866" y2="28074"/>
                          <a14:foregroundMark x1="19245" y1="37486" x2="17750" y2="39118"/>
                          <a14:foregroundMark x1="27866" y1="28074" x2="22217" y2="34241"/>
                          <a14:foregroundMark x1="17750" y1="39118" x2="19719" y2="59749"/>
                          <a14:foregroundMark x1="19719" y1="59749" x2="29755" y2="55461"/>
                          <a14:foregroundMark x1="29755" y1="55461" x2="31832" y2="48948"/>
                          <a14:foregroundMark x1="43216" y1="7403" x2="42919" y2="6998"/>
                          <a14:foregroundMark x1="28783" y1="23382" x2="28702" y2="23463"/>
                          <a14:foregroundMark x1="30780" y1="24757" x2="30510" y2="25202"/>
                          <a14:foregroundMark x1="23925" y1="27015" x2="24069" y2="27139"/>
                          <a14:foregroundMark x1="27364" y1="24197" x2="29242" y2="31472"/>
                          <a14:foregroundMark x1="26664" y1="21483" x2="27042" y2="22949"/>
                          <a14:foregroundMark x1="24899" y1="14644" x2="26077" y2="19207"/>
                          <a14:foregroundMark x1="26003" y1="19358" x2="25034" y2="15736"/>
                          <a14:foregroundMark x1="26934" y1="22841" x2="26604" y2="21605"/>
                          <a14:foregroundMark x1="29242" y1="31472" x2="27319" y2="24282"/>
                          <a14:foregroundMark x1="25034" y1="15736" x2="25357" y2="14199"/>
                          <a14:foregroundMark x1="28702" y1="26011" x2="29485" y2="26578"/>
                          <a14:foregroundMark x1="28487" y1="25485" x2="30456" y2="24353"/>
                          <a14:foregroundMark x1="26356" y1="26052" x2="26409" y2="25081"/>
                          <a14:foregroundMark x1="27758" y1="21036" x2="28433" y2="21845"/>
                          <a14:foregroundMark x1="26976" y1="21440" x2="26760" y2="21683"/>
                          <a14:foregroundMark x1="27381" y1="22168" x2="28001" y2="19620"/>
                          <a14:foregroundMark x1="28163" y1="21764" x2="29404" y2="19337"/>
                          <a14:backgroundMark x1="41138" y1="32727" x2="42919" y2="45672"/>
                          <a14:backgroundMark x1="42919" y1="45672" x2="38980" y2="60316"/>
                          <a14:backgroundMark x1="38980" y1="60316" x2="37658" y2="76618"/>
                          <a14:backgroundMark x1="37658" y1="76618" x2="58457" y2="73948"/>
                          <a14:backgroundMark x1="58457" y1="73948" x2="71190" y2="64806"/>
                          <a14:backgroundMark x1="71190" y1="64806" x2="77718" y2="45591"/>
                          <a14:backgroundMark x1="77718" y1="45591" x2="72835" y2="27427"/>
                          <a14:backgroundMark x1="72835" y1="27427" x2="62773" y2="24798"/>
                          <a14:backgroundMark x1="62773" y1="24798" x2="41273" y2="36206"/>
                          <a14:backgroundMark x1="45266" y1="60680" x2="53251" y2="35113"/>
                          <a14:backgroundMark x1="53251" y1="35113" x2="68897" y2="47654"/>
                          <a14:backgroundMark x1="68897" y1="47654" x2="70111" y2="62662"/>
                          <a14:backgroundMark x1="70111" y1="62662" x2="57729" y2="73382"/>
                          <a14:backgroundMark x1="57729" y1="73382" x2="48961" y2="71723"/>
                          <a14:backgroundMark x1="48961" y1="71723" x2="46534" y2="56877"/>
                          <a14:backgroundMark x1="46534" y1="56877" x2="46075" y2="56594"/>
                          <a14:backgroundMark x1="56218" y1="37460" x2="50175" y2="23867"/>
                          <a14:backgroundMark x1="50175" y1="23867" x2="43054" y2="35194"/>
                          <a14:backgroundMark x1="43054" y1="35194" x2="43998" y2="54126"/>
                          <a14:backgroundMark x1="43998" y1="54126" x2="54249" y2="50040"/>
                          <a14:backgroundMark x1="54249" y1="50040" x2="56757" y2="36893"/>
                          <a14:backgroundMark x1="56757" y1="36893" x2="55139" y2="35396"/>
                          <a14:backgroundMark x1="36795" y1="86206" x2="38063" y2="73058"/>
                          <a14:backgroundMark x1="38063" y1="73058" x2="38495" y2="85841"/>
                          <a14:backgroundMark x1="38495" y1="85841" x2="36499" y2="86812"/>
                          <a14:backgroundMark x1="37820" y1="87257" x2="36175" y2="87581"/>
                          <a14:backgroundMark x1="37820" y1="68447" x2="38926" y2="56634"/>
                          <a14:backgroundMark x1="38926" y1="56634" x2="37524" y2="68770"/>
                          <a14:backgroundMark x1="39682" y1="38835" x2="40086" y2="40372"/>
                          <a14:backgroundMark x1="28028" y1="8778" x2="36849" y2="18163"/>
                          <a14:backgroundMark x1="36849" y1="18163" x2="37632" y2="33414"/>
                          <a14:backgroundMark x1="37632" y1="33414" x2="44241" y2="12905"/>
                          <a14:backgroundMark x1="44241" y1="12905" x2="35015" y2="2468"/>
                          <a14:backgroundMark x1="35015" y1="2468" x2="28352" y2="8778"/>
                          <a14:backgroundMark x1="38711" y1="24838" x2="39007" y2="24757"/>
                          <a14:backgroundMark x1="37982" y1="20793" x2="42325" y2="1173"/>
                          <a14:backgroundMark x1="42325" y1="1173" x2="34691" y2="11853"/>
                          <a14:backgroundMark x1="34691" y1="11853" x2="39007" y2="21157"/>
                          <a14:backgroundMark x1="29134" y1="8819" x2="39169" y2="5502"/>
                          <a14:backgroundMark x1="39169" y1="5502" x2="28837" y2="8455"/>
                          <a14:backgroundMark x1="34988" y1="12379" x2="42325" y2="28439"/>
                          <a14:backgroundMark x1="42325" y1="28439" x2="34340" y2="11125"/>
                          <a14:backgroundMark x1="37820" y1="28034" x2="37766" y2="29612"/>
                          <a14:backgroundMark x1="30888" y1="13997" x2="27609" y2="22287"/>
                          <a14:backgroundMark x1="24801" y1="14699" x2="24413" y2="10073"/>
                          <a14:backgroundMark x1="25816" y1="26820" x2="25101" y2="18289"/>
                          <a14:backgroundMark x1="24413" y1="10073" x2="30186" y2="13997"/>
                          <a14:backgroundMark x1="38872" y1="53115" x2="33127" y2="84466"/>
                          <a14:backgroundMark x1="33127" y1="84466" x2="39493" y2="72977"/>
                          <a14:backgroundMark x1="39493" y1="72977" x2="39763" y2="56351"/>
                          <a14:backgroundMark x1="39763" y1="56351" x2="38657" y2="53034"/>
                          <a14:backgroundMark x1="36364" y1="59749" x2="35797" y2="61044"/>
                          <a14:backgroundMark x1="35312" y1="89401" x2="36013" y2="88794"/>
                          <a14:backgroundMark x1="40626" y1="38066" x2="38468" y2="23018"/>
                          <a14:backgroundMark x1="38468" y1="23018" x2="40653" y2="37662"/>
                          <a14:backgroundMark x1="40653" y1="37662" x2="40626" y2="37824"/>
                          <a14:backgroundMark x1="27111" y1="23018" x2="19342" y2="37783"/>
                          <a14:backgroundMark x1="19342" y1="37783" x2="26949" y2="23786"/>
                          <a14:backgroundMark x1="21743" y1="33576" x2="20097" y2="35396"/>
                          <a14:backgroundMark x1="21608" y1="37540" x2="19099" y2="36650"/>
                          <a14:backgroundMark x1="41732" y1="24312" x2="43162" y2="9183"/>
                          <a14:backgroundMark x1="43162" y1="9183" x2="39601" y2="23220"/>
                          <a14:backgroundMark x1="39601" y1="23220" x2="41651" y2="14968"/>
                          <a14:backgroundMark x1="41084" y1="23665" x2="41300" y2="17921"/>
                          <a14:backgroundMark x1="40329" y1="30259" x2="42838" y2="9871"/>
                          <a14:backgroundMark x1="41219" y1="37055" x2="40248" y2="36893"/>
                          <a14:backgroundMark x1="40950" y1="39078" x2="41651" y2="40413"/>
                          <a14:backgroundMark x1="36148" y1="8455" x2="41111" y2="9871"/>
                          <a14:backgroundMark x1="40815" y1="12621" x2="43189" y2="9223"/>
                          <a14:backgroundMark x1="25223" y1="23261" x2="26275" y2="21440"/>
                          <a14:backgroundMark x1="22390" y1="30178" x2="28675" y2="15655"/>
                          <a14:backgroundMark x1="28675" y1="15655" x2="22471" y2="28277"/>
                          <a14:backgroundMark x1="22471" y1="28277" x2="21905" y2="30947"/>
                          <a14:backgroundMark x1="35527" y1="88916" x2="35608" y2="87743"/>
                          <a14:backgroundMark x1="40194" y1="36367" x2="39547" y2="35477"/>
                        </a14:backgroundRemoval>
                      </a14:imgEffect>
                      <a14:imgEffect>
                        <a14:sharpenSoften amount="25000"/>
                      </a14:imgEffect>
                      <a14:imgEffect>
                        <a14:colorTemperature colorTemp="5300"/>
                      </a14:imgEffect>
                      <a14:imgEffect>
                        <a14:saturation sat="400000"/>
                      </a14:imgEffect>
                      <a14:imgEffect>
                        <a14:brightnessContrast bright="20000" contrast="-8000"/>
                      </a14:imgEffect>
                    </a14:imgLayer>
                  </a14:imgProps>
                </a:ext>
                <a:ext uri="{28A0092B-C50C-407E-A947-70E740481C1C}">
                  <a14:useLocalDpi xmlns:a14="http://schemas.microsoft.com/office/drawing/2010/main" val="0"/>
                </a:ext>
              </a:extLst>
            </a:blip>
            <a:srcRect l="19090" t="1130" r="15870" b="6427"/>
            <a:stretch/>
          </p:blipFill>
          <p:spPr>
            <a:xfrm rot="16200000">
              <a:off x="6215347" y="613336"/>
              <a:ext cx="4016127" cy="3805448"/>
            </a:xfrm>
            <a:prstGeom prst="ellipse">
              <a:avLst/>
            </a:prstGeom>
            <a:effectLst>
              <a:softEdge rad="25400"/>
            </a:effectLst>
          </p:spPr>
        </p:pic>
      </p:grpSp>
      <p:sp>
        <p:nvSpPr>
          <p:cNvPr id="26" name="TextBox 25">
            <a:extLst>
              <a:ext uri="{FF2B5EF4-FFF2-40B4-BE49-F238E27FC236}">
                <a16:creationId xmlns:a16="http://schemas.microsoft.com/office/drawing/2014/main" id="{C97533C7-AF4B-53D5-10E9-03B29B1CFB8C}"/>
              </a:ext>
            </a:extLst>
          </p:cNvPr>
          <p:cNvSpPr txBox="1"/>
          <p:nvPr/>
        </p:nvSpPr>
        <p:spPr>
          <a:xfrm>
            <a:off x="3066916" y="1679278"/>
            <a:ext cx="3632756" cy="549610"/>
          </a:xfrm>
          <a:prstGeom prst="rect">
            <a:avLst/>
          </a:prstGeom>
          <a:solidFill>
            <a:schemeClr val="accent6">
              <a:lumMod val="75000"/>
              <a:alpha val="58000"/>
            </a:schemeClr>
          </a:solidFill>
          <a:ln w="28575">
            <a:solidFill>
              <a:srgbClr val="E03131"/>
            </a:solidFill>
          </a:ln>
        </p:spPr>
        <p:txBody>
          <a:bodyPr wrap="square" lIns="65314" tIns="32657" rIns="65314" bIns="32657" rtlCol="0" anchor="t">
            <a:spAutoFit/>
          </a:bodyPr>
          <a:lstStyle/>
          <a:p>
            <a:pPr algn="ctr"/>
            <a:r>
              <a:rPr lang="en-US" sz="3143" dirty="0">
                <a:effectLst>
                  <a:glow rad="190500">
                    <a:schemeClr val="accent6">
                      <a:lumMod val="75000"/>
                      <a:alpha val="47000"/>
                    </a:schemeClr>
                  </a:glow>
                  <a:outerShdw blurRad="38100" dist="38100" dir="2700000" algn="tl">
                    <a:srgbClr val="000000">
                      <a:alpha val="43137"/>
                    </a:srgbClr>
                  </a:outerShdw>
                </a:effectLst>
                <a:latin typeface="Cambria"/>
                <a:ea typeface="Cambria"/>
              </a:rPr>
              <a:t>Kwonka </a:t>
            </a:r>
            <a:r>
              <a:rPr lang="en-US" sz="3143" dirty="0" err="1">
                <a:effectLst>
                  <a:glow rad="190500">
                    <a:schemeClr val="accent6">
                      <a:lumMod val="75000"/>
                      <a:alpha val="47000"/>
                    </a:schemeClr>
                  </a:glow>
                  <a:outerShdw blurRad="38100" dist="38100" dir="2700000" algn="tl">
                    <a:srgbClr val="000000">
                      <a:alpha val="43137"/>
                    </a:srgbClr>
                  </a:outerShdw>
                </a:effectLst>
                <a:latin typeface="Cambria"/>
                <a:ea typeface="Cambria"/>
              </a:rPr>
              <a:t>ne'kyakabi</a:t>
            </a:r>
            <a:endParaRPr lang="en-US" sz="3143" dirty="0">
              <a:effectLst>
                <a:glow rad="190500">
                  <a:srgbClr val="70AD47">
                    <a:lumMod val="75000"/>
                    <a:alpha val="47000"/>
                  </a:srgbClr>
                </a:glow>
                <a:outerShdw blurRad="38100" dist="38100" dir="2700000" algn="tl">
                  <a:srgbClr val="000000">
                    <a:alpha val="43137"/>
                  </a:srgbClr>
                </a:outerShdw>
              </a:effectLst>
              <a:latin typeface="Cambria"/>
              <a:ea typeface="Cambria"/>
            </a:endParaRPr>
          </a:p>
        </p:txBody>
      </p:sp>
      <p:pic>
        <p:nvPicPr>
          <p:cNvPr id="23" name="Picture 22">
            <a:extLst>
              <a:ext uri="{FF2B5EF4-FFF2-40B4-BE49-F238E27FC236}">
                <a16:creationId xmlns:a16="http://schemas.microsoft.com/office/drawing/2014/main" id="{3195D03C-E776-3ABE-E61B-C13A979673F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602" b="86515" l="9888" r="93034">
                        <a14:foregroundMark x1="9690" y1="43265" x2="8442" y2="49490"/>
                        <a14:foregroundMark x1="47365" y1="84924" x2="52360" y2="86307"/>
                        <a14:foregroundMark x1="52360" y1="86307" x2="93708" y2="48548"/>
                        <a14:foregroundMark x1="93708" y1="48548" x2="90449" y2="41326"/>
                        <a14:foregroundMark x1="55781" y1="8758" x2="49092" y2="6363"/>
                        <a14:foregroundMark x1="32584" y1="24481" x2="40225" y2="51245"/>
                        <a14:foregroundMark x1="40225" y1="51245" x2="37303" y2="61826"/>
                        <a14:foregroundMark x1="37303" y1="61826" x2="31910" y2="65975"/>
                        <a14:foregroundMark x1="29663" y1="35892" x2="19775" y2="54772"/>
                        <a14:foregroundMark x1="39551" y1="31120" x2="59775" y2="21369"/>
                        <a14:foregroundMark x1="55281" y1="27801" x2="85843" y2="45643"/>
                        <a14:foregroundMark x1="85843" y1="45643" x2="88989" y2="43983"/>
                        <a14:foregroundMark x1="41798" y1="55187" x2="69663" y2="60166"/>
                        <a14:foregroundMark x1="52360" y1="46680" x2="49438" y2="44398"/>
                        <a14:foregroundMark x1="41798" y1="42324" x2="43596" y2="39004"/>
                        <a14:foregroundMark x1="57978" y1="39627" x2="55281" y2="42324"/>
                        <a14:foregroundMark x1="92998" y1="45087" x2="91910" y2="47095"/>
                        <a14:foregroundMark x1="93034" y1="45021" x2="93021" y2="45045"/>
                        <a14:foregroundMark x1="31910" y1="24481" x2="48090" y2="27801"/>
                        <a14:foregroundMark x1="48090" y1="27801" x2="62247" y2="27178"/>
                        <a14:foregroundMark x1="62247" y1="27178" x2="64494" y2="25104"/>
                        <a14:foregroundMark x1="45169" y1="13693" x2="45169" y2="25726"/>
                        <a14:foregroundMark x1="45169" y1="25726" x2="45169" y2="25726"/>
                        <a14:foregroundMark x1="51685" y1="13693" x2="51011" y2="25104"/>
                        <a14:foregroundMark x1="67416" y1="27178" x2="65618" y2="32573"/>
                        <a14:foregroundMark x1="75506" y1="32158" x2="72135" y2="36929"/>
                        <a14:foregroundMark x1="77978" y1="43983" x2="60899" y2="48755"/>
                        <a14:foregroundMark x1="73258" y1="40249" x2="56854" y2="40249"/>
                        <a14:foregroundMark x1="29663" y1="31535" x2="25393" y2="39004"/>
                        <a14:foregroundMark x1="21348" y1="37552" x2="19775" y2="48340"/>
                        <a14:foregroundMark x1="15056" y1="43983" x2="16180" y2="47718"/>
                        <a14:foregroundMark x1="20899" y1="54772" x2="37753" y2="54772"/>
                        <a14:foregroundMark x1="23820" y1="58506" x2="29663" y2="62241"/>
                        <a14:foregroundMark x1="30112" y1="43361" x2="33034" y2="49793"/>
                        <a14:foregroundMark x1="43596" y1="48340" x2="53933" y2="49793"/>
                        <a14:foregroundMark x1="23146" y1="46680" x2="35281" y2="51452"/>
                        <a14:foregroundMark x1="39551" y1="39627" x2="39551" y2="37967"/>
                        <a14:foregroundMark x1="38202" y1="37552" x2="37079" y2="35892"/>
                        <a14:foregroundMark x1="45843" y1="40664" x2="42921" y2="43361"/>
                        <a14:foregroundMark x1="44045" y1="47095" x2="55281" y2="49378"/>
                        <a14:foregroundMark x1="53933" y1="48755" x2="48764" y2="58506"/>
                        <a14:foregroundMark x1="48764" y1="58506" x2="48764" y2="58506"/>
                        <a14:foregroundMark x1="37079" y1="63900" x2="49663" y2="65353"/>
                        <a14:foregroundMark x1="49663" y1="65353" x2="60899" y2="59544"/>
                        <a14:foregroundMark x1="60899" y1="59544" x2="60899" y2="59544"/>
                        <a14:foregroundMark x1="41798" y1="60581" x2="54607" y2="57884"/>
                        <a14:foregroundMark x1="34831" y1="65560" x2="47640" y2="68465"/>
                        <a14:foregroundMark x1="47640" y1="68465" x2="48764" y2="65560"/>
                        <a14:foregroundMark x1="41798" y1="71369" x2="67416" y2="60166"/>
                        <a14:foregroundMark x1="66742" y1="63278" x2="53258" y2="76349"/>
                        <a14:foregroundMark x1="53258" y1="76349" x2="46517" y2="79046"/>
                        <a14:foregroundMark x1="71461" y1="62863" x2="80899" y2="56432"/>
                        <a14:foregroundMark x1="80899" y1="56432" x2="86067" y2="47718"/>
                        <a14:foregroundMark x1="82022" y1="45021" x2="67416" y2="59129"/>
                        <a14:foregroundMark x1="69213" y1="47718" x2="58652" y2="54149"/>
                        <a14:foregroundMark x1="57528" y1="48340" x2="44045" y2="54149"/>
                        <a14:foregroundMark x1="37079" y1="70954" x2="46517" y2="78423"/>
                        <a14:foregroundMark x1="46517" y1="78423" x2="46517" y2="78423"/>
                        <a14:foregroundMark x1="55281" y1="39627" x2="55281" y2="41701"/>
                        <a14:foregroundMark x1="72135" y1="61203" x2="79551" y2="53112"/>
                        <a14:foregroundMark x1="45971" y1="82224" x2="54831" y2="82365"/>
                        <a14:foregroundMark x1="54831" y1="82365" x2="55281" y2="81743"/>
                        <a14:foregroundMark x1="47640" y1="86515" x2="51685" y2="85477"/>
                        <a14:backgroundMark x1="56404" y1="8299" x2="91910" y2="40249"/>
                        <a14:backgroundMark x1="48090" y1="5602" x2="4494" y2="42946"/>
                        <a14:backgroundMark x1="45169" y1="5602" x2="46517" y2="4564"/>
                        <a14:backgroundMark x1="45169" y1="5187" x2="49438" y2="3527"/>
                        <a14:backgroundMark x1="6292" y1="51037" x2="40925" y2="83409"/>
                        <a14:backgroundMark x1="94157" y1="49793" x2="94157" y2="48340"/>
                        <a14:backgroundMark x1="93034" y1="51037" x2="94831" y2="48340"/>
                        <a14:backgroundMark x1="41124" y1="82158" x2="44719" y2="86515"/>
                      </a14:backgroundRemoval>
                    </a14:imgEffect>
                  </a14:imgLayer>
                </a14:imgProps>
              </a:ext>
              <a:ext uri="{28A0092B-C50C-407E-A947-70E740481C1C}">
                <a14:useLocalDpi xmlns:a14="http://schemas.microsoft.com/office/drawing/2010/main" val="0"/>
              </a:ext>
            </a:extLst>
          </a:blip>
          <a:srcRect t="3464" b="10973"/>
          <a:stretch/>
        </p:blipFill>
        <p:spPr>
          <a:xfrm>
            <a:off x="2888926" y="2135232"/>
            <a:ext cx="1260879" cy="1165154"/>
          </a:xfrm>
          <a:prstGeom prst="rect">
            <a:avLst/>
          </a:prstGeom>
        </p:spPr>
      </p:pic>
      <p:sp>
        <p:nvSpPr>
          <p:cNvPr id="5" name="TextBox 4">
            <a:extLst>
              <a:ext uri="{FF2B5EF4-FFF2-40B4-BE49-F238E27FC236}">
                <a16:creationId xmlns:a16="http://schemas.microsoft.com/office/drawing/2014/main" id="{D65A73DF-9298-E64B-D146-42DDCC8F9984}"/>
              </a:ext>
            </a:extLst>
          </p:cNvPr>
          <p:cNvSpPr txBox="1"/>
          <p:nvPr/>
        </p:nvSpPr>
        <p:spPr>
          <a:xfrm rot="5400000">
            <a:off x="4908083" y="7277496"/>
            <a:ext cx="1662225" cy="1873205"/>
          </a:xfrm>
          <a:prstGeom prst="rect">
            <a:avLst/>
          </a:prstGeom>
          <a:solidFill>
            <a:schemeClr val="bg1"/>
          </a:solidFill>
          <a:ln w="28575">
            <a:solidFill>
              <a:schemeClr val="accent6">
                <a:lumMod val="50000"/>
              </a:schemeClr>
            </a:solidFill>
          </a:ln>
          <a:effectLst>
            <a:softEdge rad="0"/>
          </a:effectLst>
        </p:spPr>
        <p:txBody>
          <a:bodyPr wrap="square" rtlCol="0">
            <a:spAutoFit/>
          </a:bodyPr>
          <a:lstStyle/>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p:txBody>
      </p:sp>
      <p:pic>
        <p:nvPicPr>
          <p:cNvPr id="10" name="Picture 2" descr="Home">
            <a:extLst>
              <a:ext uri="{FF2B5EF4-FFF2-40B4-BE49-F238E27FC236}">
                <a16:creationId xmlns:a16="http://schemas.microsoft.com/office/drawing/2014/main" id="{E2E1E3AF-FDD1-D86D-9854-23C12F39C66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7098"/>
          <a:stretch/>
        </p:blipFill>
        <p:spPr bwMode="auto">
          <a:xfrm>
            <a:off x="4898698" y="7517025"/>
            <a:ext cx="767538" cy="6474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B680528-B1DE-DBCF-7E3D-CE4D1FBBC5CC}"/>
              </a:ext>
            </a:extLst>
          </p:cNvPr>
          <p:cNvPicPr>
            <a:picLocks noChangeAspect="1"/>
          </p:cNvPicPr>
          <p:nvPr/>
        </p:nvPicPr>
        <p:blipFill>
          <a:blip r:embed="rId10"/>
          <a:stretch>
            <a:fillRect/>
          </a:stretch>
        </p:blipFill>
        <p:spPr>
          <a:xfrm>
            <a:off x="4916602" y="8214096"/>
            <a:ext cx="932082" cy="283006"/>
          </a:xfrm>
          <a:prstGeom prst="rect">
            <a:avLst/>
          </a:prstGeom>
        </p:spPr>
      </p:pic>
      <p:pic>
        <p:nvPicPr>
          <p:cNvPr id="32" name="Picture 31">
            <a:extLst>
              <a:ext uri="{FF2B5EF4-FFF2-40B4-BE49-F238E27FC236}">
                <a16:creationId xmlns:a16="http://schemas.microsoft.com/office/drawing/2014/main" id="{F96EDEAB-32B9-6F7B-4CA1-62AA8F1E88FC}"/>
              </a:ext>
            </a:extLst>
          </p:cNvPr>
          <p:cNvPicPr>
            <a:picLocks noChangeAspect="1"/>
          </p:cNvPicPr>
          <p:nvPr/>
        </p:nvPicPr>
        <p:blipFill>
          <a:blip r:embed="rId11"/>
          <a:stretch>
            <a:fillRect/>
          </a:stretch>
        </p:blipFill>
        <p:spPr>
          <a:xfrm>
            <a:off x="4899144" y="8531474"/>
            <a:ext cx="932082" cy="404381"/>
          </a:xfrm>
          <a:prstGeom prst="rect">
            <a:avLst/>
          </a:prstGeom>
        </p:spPr>
      </p:pic>
      <p:pic>
        <p:nvPicPr>
          <p:cNvPr id="35" name="Picture 34">
            <a:extLst>
              <a:ext uri="{FF2B5EF4-FFF2-40B4-BE49-F238E27FC236}">
                <a16:creationId xmlns:a16="http://schemas.microsoft.com/office/drawing/2014/main" id="{608C212A-582E-8BD6-6E07-F2143B1E8BE0}"/>
              </a:ext>
            </a:extLst>
          </p:cNvPr>
          <p:cNvPicPr>
            <a:picLocks noChangeAspect="1"/>
          </p:cNvPicPr>
          <p:nvPr/>
        </p:nvPicPr>
        <p:blipFill>
          <a:blip r:embed="rId12"/>
          <a:stretch>
            <a:fillRect/>
          </a:stretch>
        </p:blipFill>
        <p:spPr>
          <a:xfrm>
            <a:off x="5978163" y="8553802"/>
            <a:ext cx="611466" cy="298374"/>
          </a:xfrm>
          <a:prstGeom prst="rect">
            <a:avLst/>
          </a:prstGeom>
          <a:ln>
            <a:noFill/>
          </a:ln>
        </p:spPr>
      </p:pic>
      <p:pic>
        <p:nvPicPr>
          <p:cNvPr id="37" name="Picture 36" descr="Diagram&#10;&#10;Description automatically generated with low confidence">
            <a:extLst>
              <a:ext uri="{FF2B5EF4-FFF2-40B4-BE49-F238E27FC236}">
                <a16:creationId xmlns:a16="http://schemas.microsoft.com/office/drawing/2014/main" id="{33DCA309-ABED-B16E-95B6-950094468A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773" y="7901475"/>
            <a:ext cx="835809" cy="1114346"/>
          </a:xfrm>
          <a:prstGeom prst="rect">
            <a:avLst/>
          </a:prstGeom>
          <a:ln w="28575">
            <a:solidFill>
              <a:schemeClr val="accent6">
                <a:lumMod val="50000"/>
              </a:schemeClr>
            </a:solidFill>
          </a:ln>
        </p:spPr>
      </p:pic>
      <p:grpSp>
        <p:nvGrpSpPr>
          <p:cNvPr id="4" name="Group 3">
            <a:extLst>
              <a:ext uri="{FF2B5EF4-FFF2-40B4-BE49-F238E27FC236}">
                <a16:creationId xmlns:a16="http://schemas.microsoft.com/office/drawing/2014/main" id="{EC094D8F-CBA0-A127-9EC7-F1DEF712324C}"/>
              </a:ext>
            </a:extLst>
          </p:cNvPr>
          <p:cNvGrpSpPr/>
          <p:nvPr/>
        </p:nvGrpSpPr>
        <p:grpSpPr>
          <a:xfrm>
            <a:off x="3765236" y="5553123"/>
            <a:ext cx="932082" cy="842376"/>
            <a:chOff x="5119614" y="8363703"/>
            <a:chExt cx="1304915" cy="1179327"/>
          </a:xfrm>
        </p:grpSpPr>
        <p:sp>
          <p:nvSpPr>
            <p:cNvPr id="31" name="Oval 30">
              <a:extLst>
                <a:ext uri="{FF2B5EF4-FFF2-40B4-BE49-F238E27FC236}">
                  <a16:creationId xmlns:a16="http://schemas.microsoft.com/office/drawing/2014/main" id="{AE195BC3-C0A9-27C8-4047-D23F5059BB61}"/>
                </a:ext>
              </a:extLst>
            </p:cNvPr>
            <p:cNvSpPr/>
            <p:nvPr/>
          </p:nvSpPr>
          <p:spPr>
            <a:xfrm>
              <a:off x="5119614" y="8363703"/>
              <a:ext cx="1259561" cy="1179327"/>
            </a:xfrm>
            <a:prstGeom prst="ellipse">
              <a:avLst/>
            </a:prstGeom>
            <a:solidFill>
              <a:schemeClr val="accent1">
                <a:lumMod val="20000"/>
                <a:lumOff val="80000"/>
              </a:schemeClr>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a:p>
          </p:txBody>
        </p:sp>
        <p:pic>
          <p:nvPicPr>
            <p:cNvPr id="28" name="Picture 27" descr="Shape&#10;&#10;Description automatically generated with low confidence">
              <a:extLst>
                <a:ext uri="{FF2B5EF4-FFF2-40B4-BE49-F238E27FC236}">
                  <a16:creationId xmlns:a16="http://schemas.microsoft.com/office/drawing/2014/main" id="{CCCD3885-09A4-1307-7FD4-46A21DCFD8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19952" y="8439572"/>
              <a:ext cx="1079530" cy="1027588"/>
            </a:xfrm>
            <a:prstGeom prst="rect">
              <a:avLst/>
            </a:prstGeom>
            <a:noFill/>
            <a:ln w="34925">
              <a:solidFill>
                <a:schemeClr val="accent1">
                  <a:lumMod val="75000"/>
                </a:schemeClr>
              </a:solidFill>
            </a:ln>
          </p:spPr>
        </p:pic>
        <p:pic>
          <p:nvPicPr>
            <p:cNvPr id="33" name="Graphic 32" descr="Checkmark with solid fill">
              <a:extLst>
                <a:ext uri="{FF2B5EF4-FFF2-40B4-BE49-F238E27FC236}">
                  <a16:creationId xmlns:a16="http://schemas.microsoft.com/office/drawing/2014/main" id="{7DBD7120-927B-2501-107B-49CAB2DF8F8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54404" y="8601050"/>
              <a:ext cx="370125" cy="352316"/>
            </a:xfrm>
            <a:prstGeom prst="rect">
              <a:avLst/>
            </a:prstGeom>
          </p:spPr>
        </p:pic>
      </p:grpSp>
      <p:sp>
        <p:nvSpPr>
          <p:cNvPr id="38" name="TextBox 37">
            <a:extLst>
              <a:ext uri="{FF2B5EF4-FFF2-40B4-BE49-F238E27FC236}">
                <a16:creationId xmlns:a16="http://schemas.microsoft.com/office/drawing/2014/main" id="{CF084979-22B6-50A1-6111-247F66A1CE3E}"/>
              </a:ext>
            </a:extLst>
          </p:cNvPr>
          <p:cNvSpPr txBox="1"/>
          <p:nvPr/>
        </p:nvSpPr>
        <p:spPr>
          <a:xfrm>
            <a:off x="1108413" y="8402466"/>
            <a:ext cx="3620711" cy="619913"/>
          </a:xfrm>
          <a:prstGeom prst="rect">
            <a:avLst/>
          </a:prstGeom>
          <a:solidFill>
            <a:schemeClr val="bg1">
              <a:alpha val="60000"/>
            </a:schemeClr>
          </a:solidFill>
          <a:ln w="19050">
            <a:solidFill>
              <a:schemeClr val="accent1">
                <a:lumMod val="50000"/>
              </a:schemeClr>
            </a:solidFill>
          </a:ln>
        </p:spPr>
        <p:txBody>
          <a:bodyPr wrap="square" rtlCol="0">
            <a:spAutoFit/>
          </a:bodyPr>
          <a:lstStyle/>
          <a:p>
            <a:pPr algn="ctr"/>
            <a:r>
              <a:rPr lang="en-GB" sz="857" dirty="0" err="1"/>
              <a:t>Ne’bya</a:t>
            </a:r>
            <a:r>
              <a:rPr lang="en-GB" sz="857" dirty="0"/>
              <a:t>: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endParaRPr lang="en-GB" sz="857" dirty="0"/>
          </a:p>
        </p:txBody>
      </p:sp>
      <p:sp>
        <p:nvSpPr>
          <p:cNvPr id="24" name="Thought Bubble: Cloud 23">
            <a:extLst>
              <a:ext uri="{FF2B5EF4-FFF2-40B4-BE49-F238E27FC236}">
                <a16:creationId xmlns:a16="http://schemas.microsoft.com/office/drawing/2014/main" id="{11023F4C-3F3E-F85B-9C30-ED1E20397DF0}"/>
              </a:ext>
            </a:extLst>
          </p:cNvPr>
          <p:cNvSpPr/>
          <p:nvPr/>
        </p:nvSpPr>
        <p:spPr>
          <a:xfrm>
            <a:off x="232123" y="189979"/>
            <a:ext cx="1837544" cy="1854261"/>
          </a:xfrm>
          <a:prstGeom prst="cloudCallout">
            <a:avLst>
              <a:gd name="adj1" fmla="val 65711"/>
              <a:gd name="adj2" fmla="val 43657"/>
            </a:avLst>
          </a:prstGeom>
          <a:noFill/>
          <a:ln w="12700">
            <a:solidFill>
              <a:srgbClr val="BF2C2C"/>
            </a:solidFill>
            <a:prstDash val="solid"/>
          </a:ln>
          <a:effectLst>
            <a:glow rad="254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6" name="Picture 6" descr="Logo&#10;&#10;Description automatically generated">
            <a:extLst>
              <a:ext uri="{FF2B5EF4-FFF2-40B4-BE49-F238E27FC236}">
                <a16:creationId xmlns:a16="http://schemas.microsoft.com/office/drawing/2014/main" id="{CCEBCC15-9F29-85A0-F129-3E2A34436DA1}"/>
              </a:ext>
            </a:extLst>
          </p:cNvPr>
          <p:cNvPicPr>
            <a:picLocks noChangeAspect="1"/>
          </p:cNvPicPr>
          <p:nvPr/>
        </p:nvPicPr>
        <p:blipFill>
          <a:blip r:embed="rId17"/>
          <a:stretch>
            <a:fillRect/>
          </a:stretch>
        </p:blipFill>
        <p:spPr>
          <a:xfrm>
            <a:off x="6062670" y="7536822"/>
            <a:ext cx="448848" cy="616444"/>
          </a:xfrm>
          <a:prstGeom prst="rect">
            <a:avLst/>
          </a:prstGeom>
        </p:spPr>
      </p:pic>
    </p:spTree>
    <p:extLst>
      <p:ext uri="{BB962C8B-B14F-4D97-AF65-F5344CB8AC3E}">
        <p14:creationId xmlns:p14="http://schemas.microsoft.com/office/powerpoint/2010/main" val="292016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tanding under a tree&#10;&#10;Description automatically generated with medium confidence">
            <a:extLst>
              <a:ext uri="{FF2B5EF4-FFF2-40B4-BE49-F238E27FC236}">
                <a16:creationId xmlns:a16="http://schemas.microsoft.com/office/drawing/2014/main" id="{7FA80DDA-3EBE-0A1A-A953-74418D994A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75" r="4836"/>
          <a:stretch/>
        </p:blipFill>
        <p:spPr>
          <a:xfrm rot="5400000">
            <a:off x="-1132358" y="1139757"/>
            <a:ext cx="9132529" cy="6871526"/>
          </a:xfrm>
          <a:prstGeom prst="rect">
            <a:avLst/>
          </a:prstGeom>
          <a:solidFill>
            <a:schemeClr val="accent1">
              <a:lumMod val="20000"/>
              <a:lumOff val="80000"/>
            </a:schemeClr>
          </a:solidFill>
          <a:ln>
            <a:solidFill>
              <a:srgbClr val="FA7406"/>
            </a:solidFill>
          </a:ln>
        </p:spPr>
      </p:pic>
      <p:sp>
        <p:nvSpPr>
          <p:cNvPr id="25" name="TextBox 24">
            <a:extLst>
              <a:ext uri="{FF2B5EF4-FFF2-40B4-BE49-F238E27FC236}">
                <a16:creationId xmlns:a16="http://schemas.microsoft.com/office/drawing/2014/main" id="{65153F8D-753F-CD86-2316-2F447A7DCB9F}"/>
              </a:ext>
            </a:extLst>
          </p:cNvPr>
          <p:cNvSpPr txBox="1"/>
          <p:nvPr/>
        </p:nvSpPr>
        <p:spPr>
          <a:xfrm>
            <a:off x="2575034" y="147865"/>
            <a:ext cx="4111765" cy="1385031"/>
          </a:xfrm>
          <a:prstGeom prst="rect">
            <a:avLst/>
          </a:prstGeom>
          <a:solidFill>
            <a:srgbClr val="548235">
              <a:alpha val="71000"/>
            </a:srgbClr>
          </a:solidFill>
          <a:ln w="28575">
            <a:solidFill>
              <a:schemeClr val="accent6">
                <a:lumMod val="50000"/>
              </a:schemeClr>
            </a:solidFill>
          </a:ln>
        </p:spPr>
        <p:txBody>
          <a:bodyPr wrap="square" lIns="65314" tIns="32657" rIns="65314" bIns="32657" rtlCol="0" anchor="t">
            <a:spAutoFit/>
          </a:bodyPr>
          <a:lstStyle/>
          <a:p>
            <a:pPr algn="ctr"/>
            <a:r>
              <a:rPr lang="en-GB" sz="2143" dirty="0">
                <a:effectLst>
                  <a:outerShdw blurRad="38100" dist="38100" dir="2700000" algn="tl">
                    <a:srgbClr val="000000">
                      <a:alpha val="43137"/>
                    </a:srgbClr>
                  </a:outerShdw>
                </a:effectLst>
                <a:latin typeface="Cambria"/>
                <a:ea typeface="Cambria"/>
              </a:rPr>
              <a:t>Self-Medication with ANTIBIOTICS  (taking without a doctor’s prescription).                                     May seem like a good idea</a:t>
            </a:r>
            <a:endParaRPr lang="en-US" sz="2143" dirty="0" err="1">
              <a:effectLst>
                <a:outerShdw blurRad="38100" dist="38100" dir="2700000" algn="tl">
                  <a:srgbClr val="000000">
                    <a:alpha val="43137"/>
                  </a:srgbClr>
                </a:outerShdw>
              </a:effectLst>
              <a:latin typeface="Cambria"/>
              <a:ea typeface="Cambria"/>
            </a:endParaRPr>
          </a:p>
        </p:txBody>
      </p:sp>
      <p:sp>
        <p:nvSpPr>
          <p:cNvPr id="3" name="Rectangle 2"/>
          <p:cNvSpPr/>
          <p:nvPr/>
        </p:nvSpPr>
        <p:spPr>
          <a:xfrm>
            <a:off x="4012513" y="2500274"/>
            <a:ext cx="2674286" cy="2002215"/>
          </a:xfrm>
          <a:prstGeom prst="rect">
            <a:avLst/>
          </a:prstGeom>
          <a:solidFill>
            <a:schemeClr val="accent6">
              <a:lumMod val="75000"/>
              <a:alpha val="49000"/>
            </a:schemeClr>
          </a:solidFill>
          <a:ln w="28575">
            <a:solidFill>
              <a:srgbClr val="E03131"/>
            </a:solidFill>
            <a:prstDash val="solid"/>
          </a:ln>
        </p:spPr>
        <p:txBody>
          <a:bodyPr wrap="square">
            <a:spAutoFit/>
          </a:bodyPr>
          <a:lstStyle/>
          <a:p>
            <a:pPr algn="ctr">
              <a:lnSpc>
                <a:spcPct val="107000"/>
              </a:lnSpc>
            </a:pPr>
            <a:endParaRPr lang="en-US" sz="571" b="1" dirty="0">
              <a:latin typeface="Perpetua Titling MT" panose="02020502060505020804" pitchFamily="18" charset="0"/>
              <a:ea typeface="Calibri" panose="020F0502020204030204" pitchFamily="34" charset="0"/>
              <a:cs typeface="Times New Roman" panose="02020603050405020304" pitchFamily="18" charset="0"/>
            </a:endParaRPr>
          </a:p>
          <a:p>
            <a:pPr algn="ctr">
              <a:lnSpc>
                <a:spcPct val="107000"/>
              </a:lnSpc>
            </a:pPr>
            <a:r>
              <a:rPr lang="en-GB" sz="1429" b="1" dirty="0">
                <a:effectLst>
                  <a:glow rad="203200">
                    <a:schemeClr val="accent6">
                      <a:lumMod val="75000"/>
                      <a:alpha val="89000"/>
                    </a:schemeClr>
                  </a:glow>
                </a:effectLst>
                <a:latin typeface="Perpetua Titling MT" panose="02020502060505020804" pitchFamily="18" charset="0"/>
                <a:ea typeface="Calibri" panose="020F0502020204030204" pitchFamily="34" charset="0"/>
                <a:cs typeface="Times New Roman" panose="02020603050405020304" pitchFamily="18" charset="0"/>
              </a:rPr>
              <a:t>Misusing antibiotics is like </a:t>
            </a:r>
          </a:p>
          <a:p>
            <a:pPr algn="ctr">
              <a:lnSpc>
                <a:spcPct val="107000"/>
              </a:lnSpc>
            </a:pPr>
            <a:endParaRPr lang="en-US" sz="786" b="1" dirty="0">
              <a:latin typeface="Perpetua Titling MT" panose="02020502060505020804" pitchFamily="18" charset="0"/>
              <a:ea typeface="Calibri" panose="020F0502020204030204" pitchFamily="34" charset="0"/>
              <a:cs typeface="Times New Roman" panose="02020603050405020304" pitchFamily="18" charset="0"/>
            </a:endParaRPr>
          </a:p>
          <a:p>
            <a:pPr algn="ctr">
              <a:lnSpc>
                <a:spcPct val="107000"/>
              </a:lnSpc>
            </a:pPr>
            <a:r>
              <a:rPr lang="en-GB"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sitting on the wrong side of the branch while cutting it</a:t>
            </a:r>
            <a:r>
              <a:rPr lang="en-US" sz="1714"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rPr>
              <a:t>.</a:t>
            </a:r>
            <a:endParaRPr lang="en-US" sz="2286" b="1" dirty="0">
              <a:solidFill>
                <a:schemeClr val="bg1"/>
              </a:solidFill>
              <a:effectLst>
                <a:glow rad="127000">
                  <a:srgbClr val="FF0000">
                    <a:alpha val="40000"/>
                  </a:srgbClr>
                </a:glow>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endParaRPr>
          </a:p>
          <a:p>
            <a:pPr algn="ctr">
              <a:lnSpc>
                <a:spcPct val="107000"/>
              </a:lnSpc>
            </a:pPr>
            <a:endParaRPr lang="en-US" sz="571" b="1" dirty="0">
              <a:solidFill>
                <a:schemeClr val="bg1"/>
              </a:solidFill>
              <a:effectLst>
                <a:outerShdw blurRad="38100" dist="38100" dir="2700000" algn="tl">
                  <a:srgbClr val="000000">
                    <a:alpha val="43137"/>
                  </a:srgbClr>
                </a:outerShdw>
              </a:effectLst>
              <a:latin typeface="Perpetua Titling MT" panose="020205020605050208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482495" y="5063370"/>
            <a:ext cx="2204306" cy="2034018"/>
          </a:xfrm>
          <a:prstGeom prst="rect">
            <a:avLst/>
          </a:prstGeom>
          <a:solidFill>
            <a:schemeClr val="accent6">
              <a:lumMod val="75000"/>
              <a:alpha val="63000"/>
            </a:schemeClr>
          </a:solidFill>
          <a:ln w="28575" cmpd="sng">
            <a:solidFill>
              <a:schemeClr val="accent6">
                <a:lumMod val="50000"/>
              </a:schemeClr>
            </a:solidFill>
          </a:ln>
        </p:spPr>
        <p:txBody>
          <a:bodyPr wrap="square">
            <a:spAutoFit/>
          </a:bodyPr>
          <a:lstStyle/>
          <a:p>
            <a:pPr algn="ctr">
              <a:lnSpc>
                <a:spcPct val="107000"/>
              </a:lnSpc>
              <a:spcAft>
                <a:spcPts val="571"/>
              </a:spcAft>
            </a:pPr>
            <a:r>
              <a:rPr lang="en-GB" sz="2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When you are ill, always seek advice from a trained health worker</a:t>
            </a:r>
            <a:r>
              <a:rPr lang="en-US" sz="1286"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57"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p>
        </p:txBody>
      </p:sp>
      <p:grpSp>
        <p:nvGrpSpPr>
          <p:cNvPr id="18" name="Group 17">
            <a:extLst>
              <a:ext uri="{FF2B5EF4-FFF2-40B4-BE49-F238E27FC236}">
                <a16:creationId xmlns:a16="http://schemas.microsoft.com/office/drawing/2014/main" id="{92CE6A8C-F3ED-1A5F-1C6E-77B8973587A6}"/>
              </a:ext>
            </a:extLst>
          </p:cNvPr>
          <p:cNvGrpSpPr/>
          <p:nvPr/>
        </p:nvGrpSpPr>
        <p:grpSpPr>
          <a:xfrm flipH="1">
            <a:off x="286759" y="353696"/>
            <a:ext cx="1782908" cy="1563436"/>
            <a:chOff x="6320687" y="507998"/>
            <a:chExt cx="3805448" cy="4016124"/>
          </a:xfrm>
        </p:grpSpPr>
        <p:pic>
          <p:nvPicPr>
            <p:cNvPr id="20" name="Picture 19" descr="A picture containing indoor&#10;&#10;Description automatically generated">
              <a:extLst>
                <a:ext uri="{FF2B5EF4-FFF2-40B4-BE49-F238E27FC236}">
                  <a16:creationId xmlns:a16="http://schemas.microsoft.com/office/drawing/2014/main" id="{3DE2A57A-4028-C81E-1DD4-AB1948CFA55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30000" contrast="-8000"/>
                      </a14:imgEffect>
                    </a14:imgLayer>
                  </a14:imgProps>
                </a:ext>
                <a:ext uri="{28A0092B-C50C-407E-A947-70E740481C1C}">
                  <a14:useLocalDpi xmlns:a14="http://schemas.microsoft.com/office/drawing/2010/main" val="0"/>
                </a:ext>
              </a:extLst>
            </a:blip>
            <a:srcRect l="19090" t="1130" r="15870" b="6427"/>
            <a:stretch/>
          </p:blipFill>
          <p:spPr>
            <a:xfrm rot="16200000">
              <a:off x="6215350" y="613337"/>
              <a:ext cx="4016123" cy="3805447"/>
            </a:xfrm>
            <a:prstGeom prst="ellipse">
              <a:avLst/>
            </a:prstGeom>
            <a:effectLst>
              <a:softEdge rad="88900"/>
            </a:effectLst>
          </p:spPr>
        </p:pic>
        <p:pic>
          <p:nvPicPr>
            <p:cNvPr id="21" name="Picture 20" descr="A picture containing indoor&#10;&#10;Description automatically generated">
              <a:extLst>
                <a:ext uri="{FF2B5EF4-FFF2-40B4-BE49-F238E27FC236}">
                  <a16:creationId xmlns:a16="http://schemas.microsoft.com/office/drawing/2014/main" id="{F19F19EF-4251-1989-A8F0-FD5DB57F2374}"/>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6068" b="91141" l="19719" r="77610">
                          <a14:foregroundMark x1="40875" y1="24574" x2="41393" y2="19059"/>
                          <a14:foregroundMark x1="41067" y1="22528" x2="41654" y2="16282"/>
                          <a14:foregroundMark x1="40963" y1="23635" x2="41008" y2="23161"/>
                          <a14:foregroundMark x1="40308" y1="30624" x2="40680" y2="26660"/>
                          <a14:foregroundMark x1="39628" y1="37864" x2="39763" y2="36424"/>
                          <a14:foregroundMark x1="26420" y1="12522" x2="25196" y2="13794"/>
                          <a14:foregroundMark x1="28422" y1="10440" x2="27682" y2="11209"/>
                          <a14:foregroundMark x1="35662" y1="2913" x2="32161" y2="6553"/>
                          <a14:foregroundMark x1="18908" y1="39059" x2="17534" y2="44579"/>
                          <a14:foregroundMark x1="24743" y1="15614" x2="20147" y2="34080"/>
                          <a14:foregroundMark x1="25196" y1="13794" x2="24944" y2="14805"/>
                          <a14:foregroundMark x1="17534" y1="44579" x2="17804" y2="60963"/>
                          <a14:foregroundMark x1="17804" y1="60963" x2="22093" y2="79207"/>
                          <a14:foregroundMark x1="22093" y1="79207" x2="30995" y2="91141"/>
                          <a14:foregroundMark x1="37225" y1="83032" x2="37739" y2="82362"/>
                          <a14:foregroundMark x1="30995" y1="91141" x2="36942" y2="83399"/>
                          <a14:foregroundMark x1="38957" y1="54244" x2="39115" y2="50607"/>
                          <a14:foregroundMark x1="38161" y1="72617" x2="38391" y2="67311"/>
                          <a14:foregroundMark x1="39115" y1="50607" x2="41852" y2="43028"/>
                          <a14:foregroundMark x1="39866" y1="36586" x2="38279" y2="36003"/>
                          <a14:foregroundMark x1="41550" y1="9239" x2="41624" y2="6108"/>
                          <a14:foregroundMark x1="41506" y1="11071" x2="41521" y2="10448"/>
                          <a14:foregroundMark x1="41461" y1="12986" x2="41479" y2="12231"/>
                          <a14:foregroundMark x1="41247" y1="21971" x2="41308" y2="19392"/>
                          <a14:foregroundMark x1="41135" y1="26677" x2="41235" y2="22456"/>
                          <a14:foregroundMark x1="41195" y1="24142" x2="41198" y2="24005"/>
                          <a14:foregroundMark x1="27785" y1="19820" x2="27192" y2="20408"/>
                          <a14:foregroundMark x1="32680" y1="14970" x2="30414" y2="17216"/>
                          <a14:foregroundMark x1="34475" y1="13191" x2="33889" y2="13772"/>
                          <a14:foregroundMark x1="37816" y1="9882" x2="35622" y2="12056"/>
                          <a14:foregroundMark x1="39524" y1="8189" x2="39307" y2="8404"/>
                          <a14:foregroundMark x1="41104" y1="6623" x2="40109" y2="7609"/>
                          <a14:foregroundMark x1="41624" y1="6108" x2="41141" y2="6586"/>
                          <a14:foregroundMark x1="27023" y1="25790" x2="28271" y2="35639"/>
                          <a14:foregroundMark x1="26515" y1="21785" x2="26587" y2="22353"/>
                          <a14:foregroundMark x1="28271" y1="35639" x2="36856" y2="31750"/>
                          <a14:foregroundMark x1="38120" y1="29483" x2="38573" y2="28445"/>
                          <a14:foregroundMark x1="33612" y1="59668" x2="39448" y2="40759"/>
                          <a14:foregroundMark x1="38189" y1="28062" x2="38009" y2="26335"/>
                          <a14:foregroundMark x1="38456" y1="30633" x2="38354" y2="29656"/>
                          <a14:foregroundMark x1="39493" y1="40615" x2="38491" y2="30972"/>
                          <a14:foregroundMark x1="36506" y1="24932" x2="30078" y2="18932"/>
                          <a14:foregroundMark x1="23509" y1="24431" x2="20798" y2="26699"/>
                          <a14:foregroundMark x1="27176" y1="21361" x2="27057" y2="21461"/>
                          <a14:foregroundMark x1="30078" y1="18932" x2="29565" y2="19361"/>
                          <a14:foregroundMark x1="19094" y1="38716" x2="18452" y2="43244"/>
                          <a14:foregroundMark x1="19653" y1="34775" x2="19506" y2="35811"/>
                          <a14:foregroundMark x1="20798" y1="26699" x2="19678" y2="34599"/>
                          <a14:foregroundMark x1="18452" y1="43244" x2="21014" y2="61125"/>
                          <a14:foregroundMark x1="21014" y1="61125" x2="33774" y2="63228"/>
                          <a14:foregroundMark x1="33774" y1="63228" x2="36633" y2="55744"/>
                          <a14:foregroundMark x1="27300" y1="49393" x2="27866" y2="28074"/>
                          <a14:foregroundMark x1="19245" y1="37486" x2="17750" y2="39118"/>
                          <a14:foregroundMark x1="27866" y1="28074" x2="22217" y2="34241"/>
                          <a14:foregroundMark x1="17750" y1="39118" x2="19719" y2="59749"/>
                          <a14:foregroundMark x1="19719" y1="59749" x2="29755" y2="55461"/>
                          <a14:foregroundMark x1="29755" y1="55461" x2="31832" y2="48948"/>
                          <a14:foregroundMark x1="43216" y1="7403" x2="42919" y2="6998"/>
                          <a14:foregroundMark x1="28783" y1="23382" x2="28702" y2="23463"/>
                          <a14:foregroundMark x1="30780" y1="24757" x2="30510" y2="25202"/>
                          <a14:foregroundMark x1="23925" y1="27015" x2="24069" y2="27139"/>
                          <a14:foregroundMark x1="27364" y1="24197" x2="29242" y2="31472"/>
                          <a14:foregroundMark x1="26664" y1="21483" x2="27042" y2="22949"/>
                          <a14:foregroundMark x1="24899" y1="14644" x2="26077" y2="19207"/>
                          <a14:foregroundMark x1="26003" y1="19358" x2="25034" y2="15736"/>
                          <a14:foregroundMark x1="26934" y1="22841" x2="26604" y2="21605"/>
                          <a14:foregroundMark x1="29242" y1="31472" x2="27319" y2="24282"/>
                          <a14:foregroundMark x1="25034" y1="15736" x2="25357" y2="14199"/>
                          <a14:foregroundMark x1="28702" y1="26011" x2="29485" y2="26578"/>
                          <a14:foregroundMark x1="28487" y1="25485" x2="30456" y2="24353"/>
                          <a14:foregroundMark x1="26356" y1="26052" x2="26409" y2="25081"/>
                          <a14:foregroundMark x1="27758" y1="21036" x2="28433" y2="21845"/>
                          <a14:foregroundMark x1="26976" y1="21440" x2="26760" y2="21683"/>
                          <a14:foregroundMark x1="27381" y1="22168" x2="28001" y2="19620"/>
                          <a14:foregroundMark x1="28163" y1="21764" x2="29404" y2="19337"/>
                          <a14:backgroundMark x1="41138" y1="32727" x2="42919" y2="45672"/>
                          <a14:backgroundMark x1="42919" y1="45672" x2="38980" y2="60316"/>
                          <a14:backgroundMark x1="38980" y1="60316" x2="37658" y2="76618"/>
                          <a14:backgroundMark x1="37658" y1="76618" x2="58457" y2="73948"/>
                          <a14:backgroundMark x1="58457" y1="73948" x2="71190" y2="64806"/>
                          <a14:backgroundMark x1="71190" y1="64806" x2="77718" y2="45591"/>
                          <a14:backgroundMark x1="77718" y1="45591" x2="72835" y2="27427"/>
                          <a14:backgroundMark x1="72835" y1="27427" x2="62773" y2="24798"/>
                          <a14:backgroundMark x1="62773" y1="24798" x2="41273" y2="36206"/>
                          <a14:backgroundMark x1="45266" y1="60680" x2="53251" y2="35113"/>
                          <a14:backgroundMark x1="53251" y1="35113" x2="68897" y2="47654"/>
                          <a14:backgroundMark x1="68897" y1="47654" x2="70111" y2="62662"/>
                          <a14:backgroundMark x1="70111" y1="62662" x2="57729" y2="73382"/>
                          <a14:backgroundMark x1="57729" y1="73382" x2="48961" y2="71723"/>
                          <a14:backgroundMark x1="48961" y1="71723" x2="46534" y2="56877"/>
                          <a14:backgroundMark x1="46534" y1="56877" x2="46075" y2="56594"/>
                          <a14:backgroundMark x1="56218" y1="37460" x2="50175" y2="23867"/>
                          <a14:backgroundMark x1="50175" y1="23867" x2="43054" y2="35194"/>
                          <a14:backgroundMark x1="43054" y1="35194" x2="43998" y2="54126"/>
                          <a14:backgroundMark x1="43998" y1="54126" x2="54249" y2="50040"/>
                          <a14:backgroundMark x1="54249" y1="50040" x2="56757" y2="36893"/>
                          <a14:backgroundMark x1="56757" y1="36893" x2="55139" y2="35396"/>
                          <a14:backgroundMark x1="36795" y1="86206" x2="38063" y2="73058"/>
                          <a14:backgroundMark x1="38063" y1="73058" x2="38495" y2="85841"/>
                          <a14:backgroundMark x1="38495" y1="85841" x2="36499" y2="86812"/>
                          <a14:backgroundMark x1="37820" y1="87257" x2="36175" y2="87581"/>
                          <a14:backgroundMark x1="37820" y1="68447" x2="38926" y2="56634"/>
                          <a14:backgroundMark x1="38926" y1="56634" x2="37524" y2="68770"/>
                          <a14:backgroundMark x1="39682" y1="38835" x2="40086" y2="40372"/>
                          <a14:backgroundMark x1="28028" y1="8778" x2="36849" y2="18163"/>
                          <a14:backgroundMark x1="36849" y1="18163" x2="37632" y2="33414"/>
                          <a14:backgroundMark x1="37632" y1="33414" x2="44241" y2="12905"/>
                          <a14:backgroundMark x1="44241" y1="12905" x2="35015" y2="2468"/>
                          <a14:backgroundMark x1="35015" y1="2468" x2="28352" y2="8778"/>
                          <a14:backgroundMark x1="38711" y1="24838" x2="39007" y2="24757"/>
                          <a14:backgroundMark x1="37982" y1="20793" x2="42325" y2="1173"/>
                          <a14:backgroundMark x1="42325" y1="1173" x2="34691" y2="11853"/>
                          <a14:backgroundMark x1="34691" y1="11853" x2="39007" y2="21157"/>
                          <a14:backgroundMark x1="29134" y1="8819" x2="39169" y2="5502"/>
                          <a14:backgroundMark x1="39169" y1="5502" x2="28837" y2="8455"/>
                          <a14:backgroundMark x1="34988" y1="12379" x2="42325" y2="28439"/>
                          <a14:backgroundMark x1="42325" y1="28439" x2="34340" y2="11125"/>
                          <a14:backgroundMark x1="37820" y1="28034" x2="37766" y2="29612"/>
                          <a14:backgroundMark x1="30888" y1="13997" x2="27609" y2="22287"/>
                          <a14:backgroundMark x1="24801" y1="14699" x2="24413" y2="10073"/>
                          <a14:backgroundMark x1="25816" y1="26820" x2="25101" y2="18289"/>
                          <a14:backgroundMark x1="24413" y1="10073" x2="30186" y2="13997"/>
                          <a14:backgroundMark x1="38872" y1="53115" x2="33127" y2="84466"/>
                          <a14:backgroundMark x1="33127" y1="84466" x2="39493" y2="72977"/>
                          <a14:backgroundMark x1="39493" y1="72977" x2="39763" y2="56351"/>
                          <a14:backgroundMark x1="39763" y1="56351" x2="38657" y2="53034"/>
                          <a14:backgroundMark x1="36364" y1="59749" x2="35797" y2="61044"/>
                          <a14:backgroundMark x1="35312" y1="89401" x2="36013" y2="88794"/>
                          <a14:backgroundMark x1="40626" y1="38066" x2="38468" y2="23018"/>
                          <a14:backgroundMark x1="38468" y1="23018" x2="40653" y2="37662"/>
                          <a14:backgroundMark x1="40653" y1="37662" x2="40626" y2="37824"/>
                          <a14:backgroundMark x1="27111" y1="23018" x2="19342" y2="37783"/>
                          <a14:backgroundMark x1="19342" y1="37783" x2="26949" y2="23786"/>
                          <a14:backgroundMark x1="21743" y1="33576" x2="20097" y2="35396"/>
                          <a14:backgroundMark x1="21608" y1="37540" x2="19099" y2="36650"/>
                          <a14:backgroundMark x1="41732" y1="24312" x2="43162" y2="9183"/>
                          <a14:backgroundMark x1="43162" y1="9183" x2="39601" y2="23220"/>
                          <a14:backgroundMark x1="39601" y1="23220" x2="41651" y2="14968"/>
                          <a14:backgroundMark x1="41084" y1="23665" x2="41300" y2="17921"/>
                          <a14:backgroundMark x1="40329" y1="30259" x2="42838" y2="9871"/>
                          <a14:backgroundMark x1="41219" y1="37055" x2="40248" y2="36893"/>
                          <a14:backgroundMark x1="40950" y1="39078" x2="41651" y2="40413"/>
                          <a14:backgroundMark x1="36148" y1="8455" x2="41111" y2="9871"/>
                          <a14:backgroundMark x1="40815" y1="12621" x2="43189" y2="9223"/>
                          <a14:backgroundMark x1="25223" y1="23261" x2="26275" y2="21440"/>
                          <a14:backgroundMark x1="22390" y1="30178" x2="28675" y2="15655"/>
                          <a14:backgroundMark x1="28675" y1="15655" x2="22471" y2="28277"/>
                          <a14:backgroundMark x1="22471" y1="28277" x2="21905" y2="30947"/>
                          <a14:backgroundMark x1="35527" y1="88916" x2="35608" y2="87743"/>
                          <a14:backgroundMark x1="40194" y1="36367" x2="39547" y2="35477"/>
                        </a14:backgroundRemoval>
                      </a14:imgEffect>
                      <a14:imgEffect>
                        <a14:sharpenSoften amount="25000"/>
                      </a14:imgEffect>
                      <a14:imgEffect>
                        <a14:colorTemperature colorTemp="5300"/>
                      </a14:imgEffect>
                      <a14:imgEffect>
                        <a14:saturation sat="400000"/>
                      </a14:imgEffect>
                      <a14:imgEffect>
                        <a14:brightnessContrast bright="20000" contrast="-8000"/>
                      </a14:imgEffect>
                    </a14:imgLayer>
                  </a14:imgProps>
                </a:ext>
                <a:ext uri="{28A0092B-C50C-407E-A947-70E740481C1C}">
                  <a14:useLocalDpi xmlns:a14="http://schemas.microsoft.com/office/drawing/2010/main" val="0"/>
                </a:ext>
              </a:extLst>
            </a:blip>
            <a:srcRect l="19090" t="1130" r="15870" b="6427"/>
            <a:stretch/>
          </p:blipFill>
          <p:spPr>
            <a:xfrm rot="16200000">
              <a:off x="6215348" y="613337"/>
              <a:ext cx="4016123" cy="3805446"/>
            </a:xfrm>
            <a:prstGeom prst="ellipse">
              <a:avLst/>
            </a:prstGeom>
            <a:effectLst>
              <a:softEdge rad="25400"/>
            </a:effectLst>
          </p:spPr>
        </p:pic>
      </p:grpSp>
      <p:sp>
        <p:nvSpPr>
          <p:cNvPr id="26" name="TextBox 25">
            <a:extLst>
              <a:ext uri="{FF2B5EF4-FFF2-40B4-BE49-F238E27FC236}">
                <a16:creationId xmlns:a16="http://schemas.microsoft.com/office/drawing/2014/main" id="{C97533C7-AF4B-53D5-10E9-03B29B1CFB8C}"/>
              </a:ext>
            </a:extLst>
          </p:cNvPr>
          <p:cNvSpPr txBox="1"/>
          <p:nvPr/>
        </p:nvSpPr>
        <p:spPr>
          <a:xfrm>
            <a:off x="3082320" y="1796827"/>
            <a:ext cx="3632756" cy="549610"/>
          </a:xfrm>
          <a:prstGeom prst="rect">
            <a:avLst/>
          </a:prstGeom>
          <a:solidFill>
            <a:schemeClr val="accent6">
              <a:lumMod val="75000"/>
              <a:alpha val="58000"/>
            </a:schemeClr>
          </a:solidFill>
          <a:ln w="28575">
            <a:solidFill>
              <a:srgbClr val="E03131"/>
            </a:solidFill>
          </a:ln>
        </p:spPr>
        <p:txBody>
          <a:bodyPr wrap="square" lIns="65314" tIns="32657" rIns="65314" bIns="32657" rtlCol="0" anchor="t">
            <a:spAutoFit/>
          </a:bodyPr>
          <a:lstStyle/>
          <a:p>
            <a:pPr algn="ctr"/>
            <a:r>
              <a:rPr lang="en-US" sz="3143" dirty="0">
                <a:effectLst>
                  <a:glow rad="190500">
                    <a:schemeClr val="accent6">
                      <a:lumMod val="75000"/>
                      <a:alpha val="47000"/>
                    </a:schemeClr>
                  </a:glow>
                  <a:outerShdw blurRad="38100" dist="38100" dir="2700000" algn="tl">
                    <a:srgbClr val="000000">
                      <a:alpha val="43137"/>
                    </a:srgbClr>
                  </a:outerShdw>
                </a:effectLst>
                <a:latin typeface="Cambria"/>
                <a:ea typeface="Cambria"/>
              </a:rPr>
              <a:t>But it is dangerous</a:t>
            </a:r>
            <a:endParaRPr lang="en-US" sz="3143" dirty="0">
              <a:effectLst>
                <a:glow rad="190500">
                  <a:srgbClr val="70AD47">
                    <a:lumMod val="75000"/>
                    <a:alpha val="47000"/>
                  </a:srgbClr>
                </a:glow>
                <a:outerShdw blurRad="38100" dist="38100" dir="2700000" algn="tl">
                  <a:srgbClr val="000000">
                    <a:alpha val="43137"/>
                  </a:srgbClr>
                </a:outerShdw>
              </a:effectLst>
              <a:latin typeface="Cambria"/>
              <a:ea typeface="Cambria"/>
            </a:endParaRPr>
          </a:p>
        </p:txBody>
      </p:sp>
      <p:pic>
        <p:nvPicPr>
          <p:cNvPr id="23" name="Picture 22">
            <a:extLst>
              <a:ext uri="{FF2B5EF4-FFF2-40B4-BE49-F238E27FC236}">
                <a16:creationId xmlns:a16="http://schemas.microsoft.com/office/drawing/2014/main" id="{3195D03C-E776-3ABE-E61B-C13A979673F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602" b="86515" l="9888" r="93034">
                        <a14:foregroundMark x1="9690" y1="43265" x2="8442" y2="49490"/>
                        <a14:foregroundMark x1="47365" y1="84924" x2="52360" y2="86307"/>
                        <a14:foregroundMark x1="52360" y1="86307" x2="93708" y2="48548"/>
                        <a14:foregroundMark x1="93708" y1="48548" x2="90449" y2="41326"/>
                        <a14:foregroundMark x1="55781" y1="8758" x2="49092" y2="6363"/>
                        <a14:foregroundMark x1="32584" y1="24481" x2="40225" y2="51245"/>
                        <a14:foregroundMark x1="40225" y1="51245" x2="37303" y2="61826"/>
                        <a14:foregroundMark x1="37303" y1="61826" x2="31910" y2="65975"/>
                        <a14:foregroundMark x1="29663" y1="35892" x2="19775" y2="54772"/>
                        <a14:foregroundMark x1="39551" y1="31120" x2="59775" y2="21369"/>
                        <a14:foregroundMark x1="55281" y1="27801" x2="85843" y2="45643"/>
                        <a14:foregroundMark x1="85843" y1="45643" x2="88989" y2="43983"/>
                        <a14:foregroundMark x1="41798" y1="55187" x2="69663" y2="60166"/>
                        <a14:foregroundMark x1="52360" y1="46680" x2="49438" y2="44398"/>
                        <a14:foregroundMark x1="41798" y1="42324" x2="43596" y2="39004"/>
                        <a14:foregroundMark x1="57978" y1="39627" x2="55281" y2="42324"/>
                        <a14:foregroundMark x1="92998" y1="45087" x2="91910" y2="47095"/>
                        <a14:foregroundMark x1="93034" y1="45021" x2="93021" y2="45045"/>
                        <a14:foregroundMark x1="31910" y1="24481" x2="48090" y2="27801"/>
                        <a14:foregroundMark x1="48090" y1="27801" x2="62247" y2="27178"/>
                        <a14:foregroundMark x1="62247" y1="27178" x2="64494" y2="25104"/>
                        <a14:foregroundMark x1="45169" y1="13693" x2="45169" y2="25726"/>
                        <a14:foregroundMark x1="45169" y1="25726" x2="45169" y2="25726"/>
                        <a14:foregroundMark x1="51685" y1="13693" x2="51011" y2="25104"/>
                        <a14:foregroundMark x1="67416" y1="27178" x2="65618" y2="32573"/>
                        <a14:foregroundMark x1="75506" y1="32158" x2="72135" y2="36929"/>
                        <a14:foregroundMark x1="77978" y1="43983" x2="60899" y2="48755"/>
                        <a14:foregroundMark x1="73258" y1="40249" x2="56854" y2="40249"/>
                        <a14:foregroundMark x1="29663" y1="31535" x2="25393" y2="39004"/>
                        <a14:foregroundMark x1="21348" y1="37552" x2="19775" y2="48340"/>
                        <a14:foregroundMark x1="15056" y1="43983" x2="16180" y2="47718"/>
                        <a14:foregroundMark x1="20899" y1="54772" x2="37753" y2="54772"/>
                        <a14:foregroundMark x1="23820" y1="58506" x2="29663" y2="62241"/>
                        <a14:foregroundMark x1="30112" y1="43361" x2="33034" y2="49793"/>
                        <a14:foregroundMark x1="43596" y1="48340" x2="53933" y2="49793"/>
                        <a14:foregroundMark x1="23146" y1="46680" x2="35281" y2="51452"/>
                        <a14:foregroundMark x1="39551" y1="39627" x2="39551" y2="37967"/>
                        <a14:foregroundMark x1="38202" y1="37552" x2="37079" y2="35892"/>
                        <a14:foregroundMark x1="45843" y1="40664" x2="42921" y2="43361"/>
                        <a14:foregroundMark x1="44045" y1="47095" x2="55281" y2="49378"/>
                        <a14:foregroundMark x1="53933" y1="48755" x2="48764" y2="58506"/>
                        <a14:foregroundMark x1="48764" y1="58506" x2="48764" y2="58506"/>
                        <a14:foregroundMark x1="37079" y1="63900" x2="49663" y2="65353"/>
                        <a14:foregroundMark x1="49663" y1="65353" x2="60899" y2="59544"/>
                        <a14:foregroundMark x1="60899" y1="59544" x2="60899" y2="59544"/>
                        <a14:foregroundMark x1="41798" y1="60581" x2="54607" y2="57884"/>
                        <a14:foregroundMark x1="34831" y1="65560" x2="47640" y2="68465"/>
                        <a14:foregroundMark x1="47640" y1="68465" x2="48764" y2="65560"/>
                        <a14:foregroundMark x1="41798" y1="71369" x2="67416" y2="60166"/>
                        <a14:foregroundMark x1="66742" y1="63278" x2="53258" y2="76349"/>
                        <a14:foregroundMark x1="53258" y1="76349" x2="46517" y2="79046"/>
                        <a14:foregroundMark x1="71461" y1="62863" x2="80899" y2="56432"/>
                        <a14:foregroundMark x1="80899" y1="56432" x2="86067" y2="47718"/>
                        <a14:foregroundMark x1="82022" y1="45021" x2="67416" y2="59129"/>
                        <a14:foregroundMark x1="69213" y1="47718" x2="58652" y2="54149"/>
                        <a14:foregroundMark x1="57528" y1="48340" x2="44045" y2="54149"/>
                        <a14:foregroundMark x1="37079" y1="70954" x2="46517" y2="78423"/>
                        <a14:foregroundMark x1="46517" y1="78423" x2="46517" y2="78423"/>
                        <a14:foregroundMark x1="55281" y1="39627" x2="55281" y2="41701"/>
                        <a14:foregroundMark x1="72135" y1="61203" x2="79551" y2="53112"/>
                        <a14:foregroundMark x1="45971" y1="82224" x2="54831" y2="82365"/>
                        <a14:foregroundMark x1="54831" y1="82365" x2="55281" y2="81743"/>
                        <a14:foregroundMark x1="47640" y1="86515" x2="51685" y2="85477"/>
                        <a14:backgroundMark x1="56404" y1="8299" x2="91910" y2="40249"/>
                        <a14:backgroundMark x1="48090" y1="5602" x2="4494" y2="42946"/>
                        <a14:backgroundMark x1="45169" y1="5602" x2="46517" y2="4564"/>
                        <a14:backgroundMark x1="45169" y1="5187" x2="49438" y2="3527"/>
                        <a14:backgroundMark x1="6292" y1="51037" x2="40925" y2="83409"/>
                        <a14:backgroundMark x1="94157" y1="49793" x2="94157" y2="48340"/>
                        <a14:backgroundMark x1="93034" y1="51037" x2="94831" y2="48340"/>
                        <a14:backgroundMark x1="41124" y1="82158" x2="44719" y2="86515"/>
                      </a14:backgroundRemoval>
                    </a14:imgEffect>
                  </a14:imgLayer>
                </a14:imgProps>
              </a:ext>
              <a:ext uri="{28A0092B-C50C-407E-A947-70E740481C1C}">
                <a14:useLocalDpi xmlns:a14="http://schemas.microsoft.com/office/drawing/2010/main" val="0"/>
              </a:ext>
            </a:extLst>
          </a:blip>
          <a:srcRect t="3464" b="10973"/>
          <a:stretch/>
        </p:blipFill>
        <p:spPr>
          <a:xfrm>
            <a:off x="2888620" y="2253613"/>
            <a:ext cx="1260879" cy="1165154"/>
          </a:xfrm>
          <a:prstGeom prst="rect">
            <a:avLst/>
          </a:prstGeom>
        </p:spPr>
      </p:pic>
      <p:sp>
        <p:nvSpPr>
          <p:cNvPr id="5" name="TextBox 4">
            <a:extLst>
              <a:ext uri="{FF2B5EF4-FFF2-40B4-BE49-F238E27FC236}">
                <a16:creationId xmlns:a16="http://schemas.microsoft.com/office/drawing/2014/main" id="{D65A73DF-9298-E64B-D146-42DDCC8F9984}"/>
              </a:ext>
            </a:extLst>
          </p:cNvPr>
          <p:cNvSpPr txBox="1"/>
          <p:nvPr/>
        </p:nvSpPr>
        <p:spPr>
          <a:xfrm rot="5400000">
            <a:off x="4908083" y="7277496"/>
            <a:ext cx="1662225" cy="1873205"/>
          </a:xfrm>
          <a:prstGeom prst="rect">
            <a:avLst/>
          </a:prstGeom>
          <a:solidFill>
            <a:schemeClr val="bg1"/>
          </a:solidFill>
          <a:ln w="28575">
            <a:solidFill>
              <a:schemeClr val="accent6">
                <a:lumMod val="50000"/>
              </a:schemeClr>
            </a:solidFill>
          </a:ln>
          <a:effectLst>
            <a:softEdge rad="0"/>
          </a:effectLst>
        </p:spPr>
        <p:txBody>
          <a:bodyPr wrap="square" rtlCol="0">
            <a:spAutoFit/>
          </a:bodyPr>
          <a:lstStyle/>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p:txBody>
      </p:sp>
      <p:pic>
        <p:nvPicPr>
          <p:cNvPr id="10" name="Picture 2" descr="Home">
            <a:extLst>
              <a:ext uri="{FF2B5EF4-FFF2-40B4-BE49-F238E27FC236}">
                <a16:creationId xmlns:a16="http://schemas.microsoft.com/office/drawing/2014/main" id="{E2E1E3AF-FDD1-D86D-9854-23C12F39C66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7098"/>
          <a:stretch/>
        </p:blipFill>
        <p:spPr bwMode="auto">
          <a:xfrm>
            <a:off x="4898698" y="7517025"/>
            <a:ext cx="767538" cy="6474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B680528-B1DE-DBCF-7E3D-CE4D1FBBC5CC}"/>
              </a:ext>
            </a:extLst>
          </p:cNvPr>
          <p:cNvPicPr>
            <a:picLocks noChangeAspect="1"/>
          </p:cNvPicPr>
          <p:nvPr/>
        </p:nvPicPr>
        <p:blipFill>
          <a:blip r:embed="rId10"/>
          <a:stretch>
            <a:fillRect/>
          </a:stretch>
        </p:blipFill>
        <p:spPr>
          <a:xfrm>
            <a:off x="4916602" y="8214096"/>
            <a:ext cx="932082" cy="283006"/>
          </a:xfrm>
          <a:prstGeom prst="rect">
            <a:avLst/>
          </a:prstGeom>
        </p:spPr>
      </p:pic>
      <p:pic>
        <p:nvPicPr>
          <p:cNvPr id="32" name="Picture 31">
            <a:extLst>
              <a:ext uri="{FF2B5EF4-FFF2-40B4-BE49-F238E27FC236}">
                <a16:creationId xmlns:a16="http://schemas.microsoft.com/office/drawing/2014/main" id="{F96EDEAB-32B9-6F7B-4CA1-62AA8F1E88FC}"/>
              </a:ext>
            </a:extLst>
          </p:cNvPr>
          <p:cNvPicPr>
            <a:picLocks noChangeAspect="1"/>
          </p:cNvPicPr>
          <p:nvPr/>
        </p:nvPicPr>
        <p:blipFill>
          <a:blip r:embed="rId11"/>
          <a:stretch>
            <a:fillRect/>
          </a:stretch>
        </p:blipFill>
        <p:spPr>
          <a:xfrm>
            <a:off x="4899144" y="8531474"/>
            <a:ext cx="932082" cy="404381"/>
          </a:xfrm>
          <a:prstGeom prst="rect">
            <a:avLst/>
          </a:prstGeom>
        </p:spPr>
      </p:pic>
      <p:pic>
        <p:nvPicPr>
          <p:cNvPr id="35" name="Picture 34">
            <a:extLst>
              <a:ext uri="{FF2B5EF4-FFF2-40B4-BE49-F238E27FC236}">
                <a16:creationId xmlns:a16="http://schemas.microsoft.com/office/drawing/2014/main" id="{608C212A-582E-8BD6-6E07-F2143B1E8BE0}"/>
              </a:ext>
            </a:extLst>
          </p:cNvPr>
          <p:cNvPicPr>
            <a:picLocks noChangeAspect="1"/>
          </p:cNvPicPr>
          <p:nvPr/>
        </p:nvPicPr>
        <p:blipFill>
          <a:blip r:embed="rId12"/>
          <a:stretch>
            <a:fillRect/>
          </a:stretch>
        </p:blipFill>
        <p:spPr>
          <a:xfrm>
            <a:off x="5978163" y="8553802"/>
            <a:ext cx="611466" cy="298374"/>
          </a:xfrm>
          <a:prstGeom prst="rect">
            <a:avLst/>
          </a:prstGeom>
          <a:ln>
            <a:noFill/>
          </a:ln>
        </p:spPr>
      </p:pic>
      <p:pic>
        <p:nvPicPr>
          <p:cNvPr id="37" name="Picture 36" descr="Diagram&#10;&#10;Description automatically generated with low confidence">
            <a:extLst>
              <a:ext uri="{FF2B5EF4-FFF2-40B4-BE49-F238E27FC236}">
                <a16:creationId xmlns:a16="http://schemas.microsoft.com/office/drawing/2014/main" id="{33DCA309-ABED-B16E-95B6-950094468A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773" y="7901475"/>
            <a:ext cx="835809" cy="1114346"/>
          </a:xfrm>
          <a:prstGeom prst="rect">
            <a:avLst/>
          </a:prstGeom>
          <a:ln w="28575">
            <a:solidFill>
              <a:schemeClr val="accent6">
                <a:lumMod val="50000"/>
              </a:schemeClr>
            </a:solidFill>
          </a:ln>
        </p:spPr>
      </p:pic>
      <p:grpSp>
        <p:nvGrpSpPr>
          <p:cNvPr id="4" name="Group 3">
            <a:extLst>
              <a:ext uri="{FF2B5EF4-FFF2-40B4-BE49-F238E27FC236}">
                <a16:creationId xmlns:a16="http://schemas.microsoft.com/office/drawing/2014/main" id="{EC094D8F-CBA0-A127-9EC7-F1DEF712324C}"/>
              </a:ext>
            </a:extLst>
          </p:cNvPr>
          <p:cNvGrpSpPr/>
          <p:nvPr/>
        </p:nvGrpSpPr>
        <p:grpSpPr>
          <a:xfrm>
            <a:off x="3765236" y="5553123"/>
            <a:ext cx="932082" cy="842376"/>
            <a:chOff x="5119614" y="8363703"/>
            <a:chExt cx="1304915" cy="1179327"/>
          </a:xfrm>
        </p:grpSpPr>
        <p:sp>
          <p:nvSpPr>
            <p:cNvPr id="31" name="Oval 30">
              <a:extLst>
                <a:ext uri="{FF2B5EF4-FFF2-40B4-BE49-F238E27FC236}">
                  <a16:creationId xmlns:a16="http://schemas.microsoft.com/office/drawing/2014/main" id="{AE195BC3-C0A9-27C8-4047-D23F5059BB61}"/>
                </a:ext>
              </a:extLst>
            </p:cNvPr>
            <p:cNvSpPr/>
            <p:nvPr/>
          </p:nvSpPr>
          <p:spPr>
            <a:xfrm>
              <a:off x="5119614" y="8363703"/>
              <a:ext cx="1259561" cy="1179327"/>
            </a:xfrm>
            <a:prstGeom prst="ellipse">
              <a:avLst/>
            </a:prstGeom>
            <a:solidFill>
              <a:schemeClr val="accent1">
                <a:lumMod val="20000"/>
                <a:lumOff val="80000"/>
              </a:schemeClr>
            </a:solidFill>
            <a:ln w="349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a:p>
          </p:txBody>
        </p:sp>
        <p:pic>
          <p:nvPicPr>
            <p:cNvPr id="28" name="Picture 27" descr="Shape&#10;&#10;Description automatically generated with low confidence">
              <a:extLst>
                <a:ext uri="{FF2B5EF4-FFF2-40B4-BE49-F238E27FC236}">
                  <a16:creationId xmlns:a16="http://schemas.microsoft.com/office/drawing/2014/main" id="{CCCD3885-09A4-1307-7FD4-46A21DCFD8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19952" y="8439572"/>
              <a:ext cx="1079530" cy="1027588"/>
            </a:xfrm>
            <a:prstGeom prst="rect">
              <a:avLst/>
            </a:prstGeom>
            <a:noFill/>
            <a:ln w="34925">
              <a:solidFill>
                <a:schemeClr val="accent1">
                  <a:lumMod val="75000"/>
                </a:schemeClr>
              </a:solidFill>
            </a:ln>
          </p:spPr>
        </p:pic>
        <p:pic>
          <p:nvPicPr>
            <p:cNvPr id="33" name="Graphic 32" descr="Checkmark with solid fill">
              <a:extLst>
                <a:ext uri="{FF2B5EF4-FFF2-40B4-BE49-F238E27FC236}">
                  <a16:creationId xmlns:a16="http://schemas.microsoft.com/office/drawing/2014/main" id="{7DBD7120-927B-2501-107B-49CAB2DF8F8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54404" y="8601050"/>
              <a:ext cx="370125" cy="352316"/>
            </a:xfrm>
            <a:prstGeom prst="rect">
              <a:avLst/>
            </a:prstGeom>
          </p:spPr>
        </p:pic>
      </p:grpSp>
      <p:sp>
        <p:nvSpPr>
          <p:cNvPr id="38" name="TextBox 37">
            <a:extLst>
              <a:ext uri="{FF2B5EF4-FFF2-40B4-BE49-F238E27FC236}">
                <a16:creationId xmlns:a16="http://schemas.microsoft.com/office/drawing/2014/main" id="{CF084979-22B6-50A1-6111-247F66A1CE3E}"/>
              </a:ext>
            </a:extLst>
          </p:cNvPr>
          <p:cNvSpPr txBox="1"/>
          <p:nvPr/>
        </p:nvSpPr>
        <p:spPr>
          <a:xfrm>
            <a:off x="1090591" y="8415626"/>
            <a:ext cx="3620711" cy="619913"/>
          </a:xfrm>
          <a:prstGeom prst="rect">
            <a:avLst/>
          </a:prstGeom>
          <a:solidFill>
            <a:schemeClr val="bg1">
              <a:alpha val="60000"/>
            </a:schemeClr>
          </a:solidFill>
          <a:ln w="19050">
            <a:solidFill>
              <a:schemeClr val="accent1">
                <a:lumMod val="50000"/>
              </a:schemeClr>
            </a:solidFill>
          </a:ln>
        </p:spPr>
        <p:txBody>
          <a:bodyPr wrap="square" rtlCol="0">
            <a:spAutoFit/>
          </a:bodyPr>
          <a:lstStyle/>
          <a:p>
            <a:pPr algn="ctr"/>
            <a:r>
              <a:rPr lang="en-GB" sz="857" dirty="0"/>
              <a:t>Poster created by: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endParaRPr lang="en-GB" sz="857" dirty="0"/>
          </a:p>
        </p:txBody>
      </p:sp>
      <p:sp>
        <p:nvSpPr>
          <p:cNvPr id="24" name="Thought Bubble: Cloud 23">
            <a:extLst>
              <a:ext uri="{FF2B5EF4-FFF2-40B4-BE49-F238E27FC236}">
                <a16:creationId xmlns:a16="http://schemas.microsoft.com/office/drawing/2014/main" id="{11023F4C-3F3E-F85B-9C30-ED1E20397DF0}"/>
              </a:ext>
            </a:extLst>
          </p:cNvPr>
          <p:cNvSpPr/>
          <p:nvPr/>
        </p:nvSpPr>
        <p:spPr>
          <a:xfrm>
            <a:off x="232123" y="147866"/>
            <a:ext cx="1837543" cy="1985734"/>
          </a:xfrm>
          <a:prstGeom prst="cloudCallout">
            <a:avLst>
              <a:gd name="adj1" fmla="val 61135"/>
              <a:gd name="adj2" fmla="val 40481"/>
            </a:avLst>
          </a:prstGeom>
          <a:noFill/>
          <a:ln w="12700">
            <a:solidFill>
              <a:srgbClr val="BF2C2C"/>
            </a:solidFill>
            <a:prstDash val="solid"/>
          </a:ln>
          <a:effectLst>
            <a:glow rad="254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6" name="Picture 6" descr="Logo&#10;&#10;Description automatically generated">
            <a:extLst>
              <a:ext uri="{FF2B5EF4-FFF2-40B4-BE49-F238E27FC236}">
                <a16:creationId xmlns:a16="http://schemas.microsoft.com/office/drawing/2014/main" id="{CCEBCC15-9F29-85A0-F129-3E2A34436DA1}"/>
              </a:ext>
            </a:extLst>
          </p:cNvPr>
          <p:cNvPicPr>
            <a:picLocks noChangeAspect="1"/>
          </p:cNvPicPr>
          <p:nvPr/>
        </p:nvPicPr>
        <p:blipFill>
          <a:blip r:embed="rId17"/>
          <a:stretch>
            <a:fillRect/>
          </a:stretch>
        </p:blipFill>
        <p:spPr>
          <a:xfrm>
            <a:off x="6062670" y="7536822"/>
            <a:ext cx="448848" cy="616444"/>
          </a:xfrm>
          <a:prstGeom prst="rect">
            <a:avLst/>
          </a:prstGeom>
        </p:spPr>
      </p:pic>
    </p:spTree>
    <p:extLst>
      <p:ext uri="{BB962C8B-B14F-4D97-AF65-F5344CB8AC3E}">
        <p14:creationId xmlns:p14="http://schemas.microsoft.com/office/powerpoint/2010/main" val="219316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2207-31BB-A911-2AA3-7ED61C5E4122}"/>
              </a:ext>
            </a:extLst>
          </p:cNvPr>
          <p:cNvSpPr>
            <a:spLocks noGrp="1"/>
          </p:cNvSpPr>
          <p:nvPr>
            <p:ph type="title"/>
          </p:nvPr>
        </p:nvSpPr>
        <p:spPr>
          <a:xfrm>
            <a:off x="339870" y="376979"/>
            <a:ext cx="5915025" cy="1048887"/>
          </a:xfrm>
        </p:spPr>
        <p:txBody>
          <a:bodyPr/>
          <a:lstStyle/>
          <a:p>
            <a:r>
              <a:rPr lang="en-GB" dirty="0"/>
              <a:t>Background - Related research and Consortia</a:t>
            </a:r>
          </a:p>
        </p:txBody>
      </p:sp>
      <p:sp>
        <p:nvSpPr>
          <p:cNvPr id="3" name="Content Placeholder 2">
            <a:extLst>
              <a:ext uri="{FF2B5EF4-FFF2-40B4-BE49-F238E27FC236}">
                <a16:creationId xmlns:a16="http://schemas.microsoft.com/office/drawing/2014/main" id="{5F9783C3-F86D-0FC3-EB66-B345C44C7925}"/>
              </a:ext>
            </a:extLst>
          </p:cNvPr>
          <p:cNvSpPr>
            <a:spLocks noGrp="1"/>
          </p:cNvSpPr>
          <p:nvPr>
            <p:ph idx="1"/>
          </p:nvPr>
        </p:nvSpPr>
        <p:spPr>
          <a:xfrm>
            <a:off x="502660" y="1696030"/>
            <a:ext cx="5852679" cy="4406898"/>
          </a:xfrm>
        </p:spPr>
        <p:txBody>
          <a:bodyPr>
            <a:normAutofit fontScale="62500" lnSpcReduction="20000"/>
          </a:bodyPr>
          <a:lstStyle/>
          <a:p>
            <a:pPr marL="0" indent="0">
              <a:lnSpc>
                <a:spcPct val="107000"/>
              </a:lnSpc>
              <a:spcAft>
                <a:spcPts val="800"/>
              </a:spcAft>
              <a:buNone/>
            </a:pPr>
            <a:r>
              <a:rPr lang="en-GB" sz="2200" dirty="0">
                <a:latin typeface="Calibri" panose="020F0502020204030204" pitchFamily="34" charset="0"/>
                <a:ea typeface="Calibri" panose="020F0502020204030204" pitchFamily="34" charset="0"/>
                <a:cs typeface="Times New Roman" panose="02020603050405020304" pitchFamily="18" charset="0"/>
              </a:rPr>
              <a:t>The coproduced posters presented below emerge from ongoing research on the socio-microbiological drivers of antibiotic resistance (ABR) in Uganda (Tanzania and Kenya)</a:t>
            </a:r>
            <a:r>
              <a:rPr lang="en-GB" sz="2200" baseline="30000" dirty="0">
                <a:latin typeface="Calibri" panose="020F0502020204030204" pitchFamily="34" charset="0"/>
                <a:ea typeface="Calibri" panose="020F0502020204030204" pitchFamily="34" charset="0"/>
                <a:cs typeface="Times New Roman" panose="02020603050405020304" pitchFamily="18" charset="0"/>
              </a:rPr>
              <a:t>1</a:t>
            </a:r>
            <a:r>
              <a:rPr lang="en-GB" sz="2200" dirty="0">
                <a:latin typeface="Calibri" panose="020F0502020204030204" pitchFamily="34" charset="0"/>
                <a:ea typeface="Calibri" panose="020F0502020204030204" pitchFamily="34" charset="0"/>
                <a:cs typeface="Times New Roman" panose="02020603050405020304" pitchFamily="18" charset="0"/>
              </a:rPr>
              <a:t> and the impacts of the COVID-19 pandemic on those drivers</a:t>
            </a:r>
            <a:r>
              <a:rPr lang="en-GB" sz="2200" baseline="30000" dirty="0">
                <a:latin typeface="Calibri" panose="020F0502020204030204" pitchFamily="34" charset="0"/>
                <a:ea typeface="Calibri" panose="020F0502020204030204" pitchFamily="34" charset="0"/>
                <a:cs typeface="Times New Roman" panose="02020603050405020304" pitchFamily="18" charset="0"/>
              </a:rPr>
              <a:t>2</a:t>
            </a:r>
            <a:r>
              <a:rPr lang="en-GB" sz="2200" dirty="0">
                <a:latin typeface="Calibri" panose="020F0502020204030204" pitchFamily="34" charset="0"/>
                <a:ea typeface="Calibri" panose="020F0502020204030204" pitchFamily="34" charset="0"/>
                <a:cs typeface="Times New Roman" panose="02020603050405020304" pitchFamily="18" charset="0"/>
              </a:rPr>
              <a:t>. They develop participatory methods utilised in parallel projects that shared the consortia’s research findings with the public and invited citizens to codesign public health information about antibiotic use and antibiotic resistance</a:t>
            </a:r>
            <a:r>
              <a:rPr lang="en-GB" sz="2200" baseline="30000" dirty="0">
                <a:latin typeface="Calibri" panose="020F0502020204030204" pitchFamily="34" charset="0"/>
                <a:ea typeface="Calibri" panose="020F0502020204030204" pitchFamily="34" charset="0"/>
                <a:cs typeface="Times New Roman" panose="02020603050405020304" pitchFamily="18" charset="0"/>
              </a:rPr>
              <a:t>3</a:t>
            </a:r>
            <a:r>
              <a:rPr lang="en-GB" sz="2200" dirty="0">
                <a:latin typeface="Calibri" panose="020F0502020204030204" pitchFamily="34" charset="0"/>
                <a:ea typeface="Calibri" panose="020F0502020204030204" pitchFamily="34" charset="0"/>
                <a:cs typeface="Times New Roman" panose="02020603050405020304" pitchFamily="18" charset="0"/>
              </a:rPr>
              <a:t>. The posters presented here were produced as part of a piece of work (‘CARE-uplift’ grant) funded by the UK Medical Research Council (MRC) which was designed to increase the impact (the utility beyond academia) of the work of the CARE consortium. </a:t>
            </a:r>
          </a:p>
          <a:p>
            <a:pPr marL="0" indent="0">
              <a:lnSpc>
                <a:spcPct val="107000"/>
              </a:lnSpc>
              <a:spcAft>
                <a:spcPts val="800"/>
              </a:spcAft>
              <a:buNone/>
            </a:pPr>
            <a:r>
              <a:rPr lang="en-GB" sz="2200" dirty="0">
                <a:latin typeface="Calibri" panose="020F0502020204030204" pitchFamily="34" charset="0"/>
                <a:ea typeface="Calibri" panose="020F0502020204030204" pitchFamily="34" charset="0"/>
                <a:cs typeface="Times New Roman" panose="02020603050405020304" pitchFamily="18" charset="0"/>
              </a:rPr>
              <a:t>Research by the HATUA and CARE consortia focused on exploring the drivers of antibiotic resistance in Urinary Tract Infection (UTI) which is a common ailment in Uganda (Kenya and Tanzania)</a:t>
            </a:r>
            <a:r>
              <a:rPr lang="en-GB" sz="2200" baseline="30000" dirty="0">
                <a:latin typeface="Calibri" panose="020F0502020204030204" pitchFamily="34" charset="0"/>
                <a:ea typeface="Calibri" panose="020F0502020204030204" pitchFamily="34" charset="0"/>
                <a:cs typeface="Times New Roman" panose="02020603050405020304" pitchFamily="18" charset="0"/>
              </a:rPr>
              <a:t>4.</a:t>
            </a:r>
            <a:r>
              <a:rPr lang="en-GB" sz="2200" dirty="0">
                <a:latin typeface="Calibri" panose="020F0502020204030204" pitchFamily="34" charset="0"/>
                <a:ea typeface="Calibri" panose="020F0502020204030204" pitchFamily="34" charset="0"/>
                <a:cs typeface="Times New Roman" panose="02020603050405020304" pitchFamily="18" charset="0"/>
              </a:rPr>
              <a:t> Our findings demonstrates that rates of multidrug resistant bacteria in UTI+ responds were very high (47-60% depending on species) suggesting the ABR burden is high and a serious problem in the region</a:t>
            </a:r>
            <a:r>
              <a:rPr lang="en-GB" sz="2200" baseline="30000" dirty="0">
                <a:latin typeface="Calibri" panose="020F0502020204030204" pitchFamily="34" charset="0"/>
                <a:ea typeface="Calibri" panose="020F0502020204030204" pitchFamily="34" charset="0"/>
                <a:cs typeface="Times New Roman" panose="02020603050405020304" pitchFamily="18" charset="0"/>
              </a:rPr>
              <a:t>5</a:t>
            </a:r>
            <a:r>
              <a:rPr lang="en-GB" sz="2200" dirty="0">
                <a:latin typeface="Calibri" panose="020F0502020204030204" pitchFamily="34" charset="0"/>
                <a:ea typeface="Calibri" panose="020F0502020204030204" pitchFamily="34" charset="0"/>
                <a:cs typeface="Times New Roman" panose="02020603050405020304" pitchFamily="18" charset="0"/>
              </a:rPr>
              <a:t>. There are many likely drivers of this, but our research notes that inappropriate use of antibiotics (ABs) (use without prescription and or failure to complete recommended minimum courses) is common in East Africa</a:t>
            </a:r>
            <a:r>
              <a:rPr lang="en-GB" sz="2200" baseline="30000" dirty="0">
                <a:latin typeface="Calibri" panose="020F0502020204030204" pitchFamily="34" charset="0"/>
                <a:ea typeface="Calibri" panose="020F0502020204030204" pitchFamily="34" charset="0"/>
                <a:cs typeface="Times New Roman" panose="02020603050405020304" pitchFamily="18" charset="0"/>
              </a:rPr>
              <a:t>6</a:t>
            </a:r>
            <a:r>
              <a:rPr lang="en-GB" sz="2200" dirty="0">
                <a:latin typeface="Calibri" panose="020F0502020204030204" pitchFamily="34" charset="0"/>
                <a:ea typeface="Calibri" panose="020F0502020204030204" pitchFamily="34" charset="0"/>
                <a:cs typeface="Times New Roman" panose="02020603050405020304" pitchFamily="18" charset="0"/>
              </a:rPr>
              <a:t>, and the public's understanding of bacterial disease, AB use and ABR is generally limited. </a:t>
            </a:r>
          </a:p>
        </p:txBody>
      </p:sp>
      <p:sp>
        <p:nvSpPr>
          <p:cNvPr id="4" name="TextBox 3">
            <a:extLst>
              <a:ext uri="{FF2B5EF4-FFF2-40B4-BE49-F238E27FC236}">
                <a16:creationId xmlns:a16="http://schemas.microsoft.com/office/drawing/2014/main" id="{36D962C9-673C-4E6A-F352-107817678902}"/>
              </a:ext>
            </a:extLst>
          </p:cNvPr>
          <p:cNvSpPr txBox="1"/>
          <p:nvPr/>
        </p:nvSpPr>
        <p:spPr>
          <a:xfrm>
            <a:off x="717664" y="6735696"/>
            <a:ext cx="5731192" cy="2031325"/>
          </a:xfrm>
          <a:prstGeom prst="rect">
            <a:avLst/>
          </a:prstGeom>
          <a:noFill/>
        </p:spPr>
        <p:txBody>
          <a:bodyPr wrap="square" rtlCol="0">
            <a:spAutoFit/>
          </a:bodyPr>
          <a:lstStyle/>
          <a:p>
            <a:r>
              <a:rPr lang="en-GB" sz="900" dirty="0"/>
              <a:t>1. The HATUA consortium </a:t>
            </a:r>
            <a:r>
              <a:rPr lang="en-GB" sz="900" dirty="0">
                <a:effectLst/>
                <a:latin typeface="Calibri" panose="020F0502020204030204" pitchFamily="34" charset="0"/>
                <a:ea typeface="Calibri" panose="020F0502020204030204" pitchFamily="34" charset="0"/>
                <a:cs typeface="Times New Roman" panose="02020603050405020304" pitchFamily="18" charset="0"/>
                <a:hlinkClick r:id="rId2"/>
              </a:rPr>
              <a:t>Holistic Approach to Unravel Antibacterial resistance in East Africa </a:t>
            </a:r>
            <a:r>
              <a:rPr lang="en-GB" sz="900" dirty="0">
                <a:effectLst/>
                <a:latin typeface="Calibri" panose="020F0502020204030204" pitchFamily="34" charset="0"/>
                <a:ea typeface="Calibri" panose="020F0502020204030204" pitchFamily="34" charset="0"/>
                <a:cs typeface="Times New Roman" panose="02020603050405020304" pitchFamily="18" charset="0"/>
              </a:rPr>
              <a:t>– Holden et al 2018-22 – Sponsor: UK Medical Research Council </a:t>
            </a:r>
            <a:endParaRPr lang="en-GB" sz="900" dirty="0"/>
          </a:p>
          <a:p>
            <a:r>
              <a:rPr lang="en-GB" sz="900" dirty="0"/>
              <a:t>2. The CARE consortium (COVID-19 and Antimicrobial Resistance in East-Africa - impact and response) – Holden et al 2020-22 – Sponsor: UK Medical Research Council.</a:t>
            </a:r>
          </a:p>
          <a:p>
            <a:r>
              <a:rPr lang="en-GB" sz="900" dirty="0"/>
              <a:t>3. Grassroots ‘</a:t>
            </a:r>
            <a:r>
              <a:rPr lang="en-GB" sz="900" dirty="0" err="1"/>
              <a:t>hatua</a:t>
            </a:r>
            <a:r>
              <a:rPr lang="en-GB" sz="900" dirty="0"/>
              <a:t>’ to promote better Antibiotic stewardship in East Africa – Kesby 2018-19  – Sponsor: Scottish Funding Council (Global Challenges Research Fund)</a:t>
            </a:r>
          </a:p>
          <a:p>
            <a:r>
              <a:rPr lang="en-GB" sz="900" dirty="0"/>
              <a:t>4. Asiimwe B, et al (2021) Protocol for an interdisciplinary cross-sectional study investigating the social, biological and community-level drivers of antimicrobial resistance (AMR)</a:t>
            </a:r>
            <a:r>
              <a:rPr lang="nl-NL" sz="900" dirty="0"/>
              <a:t> </a:t>
            </a:r>
            <a:r>
              <a:rPr lang="nl-NL" sz="900" i="1" dirty="0"/>
              <a:t>BMJ Open </a:t>
            </a:r>
            <a:r>
              <a:rPr lang="nl-NL" sz="900" dirty="0"/>
              <a:t>2021;11:e041418. doi:10.1136/</a:t>
            </a:r>
          </a:p>
          <a:p>
            <a:r>
              <a:rPr lang="nl-NL" sz="900" dirty="0"/>
              <a:t>bmjopen-2020-041418</a:t>
            </a:r>
          </a:p>
          <a:p>
            <a:r>
              <a:rPr lang="nl-NL" sz="900" dirty="0"/>
              <a:t>5. Maldonado-Barragán (forthcoming) </a:t>
            </a:r>
            <a:r>
              <a:rPr lang="en-GB" sz="900" dirty="0"/>
              <a:t>Predominance of multidrug-resistant (MDR) bacteria causing urinary tract infections (UTIs) among symptomatic patients in East Africa: a call for action </a:t>
            </a:r>
          </a:p>
          <a:p>
            <a:r>
              <a:rPr lang="en-GB" sz="900" dirty="0"/>
              <a:t>6. </a:t>
            </a:r>
            <a:r>
              <a:rPr lang="en-GB" sz="900" dirty="0" err="1"/>
              <a:t>Ndiki</a:t>
            </a:r>
            <a:r>
              <a:rPr lang="en-GB" sz="900" dirty="0"/>
              <a:t> et al (2022) Non-prescribed antibiotic dispensing practices for symptoms of urinary tract infection in community pharmacies and accredited drug dispensing outlets in Tanzania: a simulated client approach. </a:t>
            </a:r>
            <a:r>
              <a:rPr lang="en-GB" sz="900" i="1" dirty="0"/>
              <a:t>BMC Prim. Care </a:t>
            </a:r>
            <a:r>
              <a:rPr lang="en-GB" sz="900" dirty="0"/>
              <a:t>23, 287 (2022). https://doi.org/10.1186/s12875-022-01905-6</a:t>
            </a:r>
          </a:p>
        </p:txBody>
      </p:sp>
    </p:spTree>
    <p:extLst>
      <p:ext uri="{BB962C8B-B14F-4D97-AF65-F5344CB8AC3E}">
        <p14:creationId xmlns:p14="http://schemas.microsoft.com/office/powerpoint/2010/main" val="1701575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17AD-6AFB-2EDC-C3E5-9F7BA878210E}"/>
              </a:ext>
            </a:extLst>
          </p:cNvPr>
          <p:cNvSpPr>
            <a:spLocks noGrp="1"/>
          </p:cNvSpPr>
          <p:nvPr>
            <p:ph type="title"/>
          </p:nvPr>
        </p:nvSpPr>
        <p:spPr>
          <a:xfrm>
            <a:off x="471487" y="281872"/>
            <a:ext cx="5915025" cy="1053206"/>
          </a:xfrm>
        </p:spPr>
        <p:txBody>
          <a:bodyPr/>
          <a:lstStyle/>
          <a:p>
            <a:pPr algn="ctr"/>
            <a:r>
              <a:rPr lang="en-GB" dirty="0"/>
              <a:t>CARE Uplift Posters in use in Mbarara 2023 </a:t>
            </a:r>
          </a:p>
        </p:txBody>
      </p:sp>
      <p:pic>
        <p:nvPicPr>
          <p:cNvPr id="5" name="Content Placeholder 4">
            <a:extLst>
              <a:ext uri="{FF2B5EF4-FFF2-40B4-BE49-F238E27FC236}">
                <a16:creationId xmlns:a16="http://schemas.microsoft.com/office/drawing/2014/main" id="{B719B639-D25D-A55B-B738-4E174050223C}"/>
              </a:ext>
            </a:extLst>
          </p:cNvPr>
          <p:cNvPicPr>
            <a:picLocks noGrp="1" noChangeAspect="1"/>
          </p:cNvPicPr>
          <p:nvPr>
            <p:ph idx="1"/>
          </p:nvPr>
        </p:nvPicPr>
        <p:blipFill>
          <a:blip r:embed="rId2"/>
          <a:stretch>
            <a:fillRect/>
          </a:stretch>
        </p:blipFill>
        <p:spPr>
          <a:xfrm>
            <a:off x="1431757" y="1433868"/>
            <a:ext cx="4174957" cy="7428260"/>
          </a:xfrm>
          <a:ln>
            <a:solidFill>
              <a:schemeClr val="accent1">
                <a:lumMod val="75000"/>
              </a:schemeClr>
            </a:solidFill>
          </a:ln>
        </p:spPr>
      </p:pic>
    </p:spTree>
    <p:extLst>
      <p:ext uri="{BB962C8B-B14F-4D97-AF65-F5344CB8AC3E}">
        <p14:creationId xmlns:p14="http://schemas.microsoft.com/office/powerpoint/2010/main" val="3510576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17AD-6AFB-2EDC-C3E5-9F7BA878210E}"/>
              </a:ext>
            </a:extLst>
          </p:cNvPr>
          <p:cNvSpPr>
            <a:spLocks noGrp="1"/>
          </p:cNvSpPr>
          <p:nvPr>
            <p:ph type="title"/>
          </p:nvPr>
        </p:nvSpPr>
        <p:spPr>
          <a:xfrm>
            <a:off x="471487" y="281872"/>
            <a:ext cx="5915025" cy="1053206"/>
          </a:xfrm>
        </p:spPr>
        <p:txBody>
          <a:bodyPr/>
          <a:lstStyle/>
          <a:p>
            <a:pPr algn="ctr"/>
            <a:r>
              <a:rPr lang="en-GB" dirty="0"/>
              <a:t>CARE Uplift Posters in use in Mbarara 2023 </a:t>
            </a:r>
          </a:p>
        </p:txBody>
      </p:sp>
      <p:pic>
        <p:nvPicPr>
          <p:cNvPr id="7" name="Content Placeholder 6">
            <a:extLst>
              <a:ext uri="{FF2B5EF4-FFF2-40B4-BE49-F238E27FC236}">
                <a16:creationId xmlns:a16="http://schemas.microsoft.com/office/drawing/2014/main" id="{4156416C-B96D-9CC9-9071-C8C150A314F5}"/>
              </a:ext>
            </a:extLst>
          </p:cNvPr>
          <p:cNvPicPr>
            <a:picLocks noGrp="1" noChangeAspect="1"/>
          </p:cNvPicPr>
          <p:nvPr>
            <p:ph idx="1"/>
          </p:nvPr>
        </p:nvPicPr>
        <p:blipFill>
          <a:blip r:embed="rId2"/>
          <a:stretch>
            <a:fillRect/>
          </a:stretch>
        </p:blipFill>
        <p:spPr>
          <a:xfrm>
            <a:off x="1299410" y="1690752"/>
            <a:ext cx="4030579" cy="7171376"/>
          </a:xfrm>
          <a:ln>
            <a:solidFill>
              <a:schemeClr val="accent6">
                <a:lumMod val="75000"/>
              </a:schemeClr>
            </a:solidFill>
          </a:ln>
        </p:spPr>
      </p:pic>
    </p:spTree>
    <p:extLst>
      <p:ext uri="{BB962C8B-B14F-4D97-AF65-F5344CB8AC3E}">
        <p14:creationId xmlns:p14="http://schemas.microsoft.com/office/powerpoint/2010/main" val="1749386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317AD-6AFB-2EDC-C3E5-9F7BA878210E}"/>
              </a:ext>
            </a:extLst>
          </p:cNvPr>
          <p:cNvSpPr>
            <a:spLocks noGrp="1"/>
          </p:cNvSpPr>
          <p:nvPr>
            <p:ph type="title"/>
          </p:nvPr>
        </p:nvSpPr>
        <p:spPr>
          <a:xfrm>
            <a:off x="471487" y="281872"/>
            <a:ext cx="5915025" cy="1053206"/>
          </a:xfrm>
        </p:spPr>
        <p:txBody>
          <a:bodyPr/>
          <a:lstStyle/>
          <a:p>
            <a:pPr algn="ctr"/>
            <a:r>
              <a:rPr lang="en-GB" dirty="0"/>
              <a:t>CARE Uplift Posters in use in Mbarara 2023 </a:t>
            </a:r>
          </a:p>
        </p:txBody>
      </p:sp>
      <p:pic>
        <p:nvPicPr>
          <p:cNvPr id="7" name="Content Placeholder 6">
            <a:extLst>
              <a:ext uri="{FF2B5EF4-FFF2-40B4-BE49-F238E27FC236}">
                <a16:creationId xmlns:a16="http://schemas.microsoft.com/office/drawing/2014/main" id="{FB809A21-2A46-833D-4A07-9015E50999D2}"/>
              </a:ext>
            </a:extLst>
          </p:cNvPr>
          <p:cNvPicPr>
            <a:picLocks noGrp="1" noChangeAspect="1"/>
          </p:cNvPicPr>
          <p:nvPr>
            <p:ph idx="1"/>
          </p:nvPr>
        </p:nvPicPr>
        <p:blipFill>
          <a:blip r:embed="rId2"/>
          <a:stretch>
            <a:fillRect/>
          </a:stretch>
        </p:blipFill>
        <p:spPr>
          <a:xfrm>
            <a:off x="1275347" y="1552550"/>
            <a:ext cx="4108253" cy="7309578"/>
          </a:xfrm>
          <a:ln>
            <a:solidFill>
              <a:schemeClr val="accent2">
                <a:lumMod val="75000"/>
              </a:schemeClr>
            </a:solidFill>
          </a:ln>
        </p:spPr>
      </p:pic>
    </p:spTree>
    <p:extLst>
      <p:ext uri="{BB962C8B-B14F-4D97-AF65-F5344CB8AC3E}">
        <p14:creationId xmlns:p14="http://schemas.microsoft.com/office/powerpoint/2010/main" val="120384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2207-31BB-A911-2AA3-7ED61C5E4122}"/>
              </a:ext>
            </a:extLst>
          </p:cNvPr>
          <p:cNvSpPr>
            <a:spLocks noGrp="1"/>
          </p:cNvSpPr>
          <p:nvPr>
            <p:ph type="title"/>
          </p:nvPr>
        </p:nvSpPr>
        <p:spPr>
          <a:xfrm>
            <a:off x="402646" y="791636"/>
            <a:ext cx="5915025" cy="1048887"/>
          </a:xfrm>
        </p:spPr>
        <p:txBody>
          <a:bodyPr>
            <a:normAutofit/>
          </a:bodyPr>
          <a:lstStyle/>
          <a:p>
            <a:r>
              <a:rPr lang="en-GB" dirty="0"/>
              <a:t>The aim of the posters and their co-production</a:t>
            </a:r>
          </a:p>
        </p:txBody>
      </p:sp>
      <p:sp>
        <p:nvSpPr>
          <p:cNvPr id="3" name="Content Placeholder 2">
            <a:extLst>
              <a:ext uri="{FF2B5EF4-FFF2-40B4-BE49-F238E27FC236}">
                <a16:creationId xmlns:a16="http://schemas.microsoft.com/office/drawing/2014/main" id="{5F9783C3-F86D-0FC3-EB66-B345C44C7925}"/>
              </a:ext>
            </a:extLst>
          </p:cNvPr>
          <p:cNvSpPr>
            <a:spLocks noGrp="1"/>
          </p:cNvSpPr>
          <p:nvPr>
            <p:ph idx="1"/>
          </p:nvPr>
        </p:nvSpPr>
        <p:spPr>
          <a:xfrm>
            <a:off x="574964" y="2229428"/>
            <a:ext cx="5811548" cy="4150590"/>
          </a:xfrm>
        </p:spPr>
        <p:txBody>
          <a:bodyPr>
            <a:normAutofit fontScale="92500" lnSpcReduction="10000"/>
          </a:bodyPr>
          <a:lstStyle/>
          <a:p>
            <a:pPr marL="0" indent="0">
              <a:lnSpc>
                <a:spcPct val="107000"/>
              </a:lnSpc>
              <a:spcAft>
                <a:spcPts val="80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While there is growing awareness of the ABR problem internationally and nationally, and while there are an increasing number of interventions and public information campaigns, many of these are rather ‘top down’, medicalised and generic. The materials presented below attempt to address these limitations. They are coproduced with local stakeholders to ensure that local perspectives, motivations, narratives and imagery are incorporated into public health information in ways that will appeal and make sense to their intended audience. Participants and researchers used trusted figures, local settings, common language, clear but provocative statements, bold images and humour to help carry the message and draw viewers into engaging with the materials. They attempted to match the public health messages with motivations that would prompt action and with the target audience for the desired behaviour change. </a:t>
            </a:r>
          </a:p>
          <a:p>
            <a:pPr marL="0" indent="0">
              <a:lnSpc>
                <a:spcPct val="107000"/>
              </a:lnSpc>
              <a:spcAft>
                <a:spcPts val="80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The posters were distributed locally in the Mbarara region in the local language, </a:t>
            </a:r>
            <a:r>
              <a:rPr lang="en-GB" sz="1400" dirty="0" err="1">
                <a:latin typeface="Calibri" panose="020F0502020204030204" pitchFamily="34" charset="0"/>
                <a:ea typeface="Calibri" panose="020F0502020204030204" pitchFamily="34" charset="0"/>
                <a:cs typeface="Times New Roman" panose="02020603050405020304" pitchFamily="18" charset="0"/>
              </a:rPr>
              <a:t>RuNyankore</a:t>
            </a:r>
            <a:r>
              <a:rPr lang="en-GB" sz="1400" dirty="0">
                <a:latin typeface="Calibri" panose="020F0502020204030204" pitchFamily="34" charset="0"/>
                <a:ea typeface="Calibri" panose="020F0502020204030204" pitchFamily="34" charset="0"/>
                <a:cs typeface="Times New Roman" panose="02020603050405020304" pitchFamily="18" charset="0"/>
              </a:rPr>
              <a:t> (below versions are also provided in English to assist international audiences).</a:t>
            </a:r>
          </a:p>
          <a:p>
            <a:pPr marL="0" indent="0">
              <a:lnSpc>
                <a:spcPct val="107000"/>
              </a:lnSpc>
              <a:spcAft>
                <a:spcPts val="800"/>
              </a:spcAft>
              <a:buNone/>
            </a:pPr>
            <a:r>
              <a:rPr lang="en-GB" sz="1400" dirty="0">
                <a:latin typeface="Calibri" panose="020F0502020204030204" pitchFamily="34" charset="0"/>
                <a:ea typeface="Calibri" panose="020F0502020204030204" pitchFamily="34" charset="0"/>
                <a:cs typeface="Times New Roman" panose="02020603050405020304" pitchFamily="18" charset="0"/>
              </a:rPr>
              <a:t>The posters below are intended to be useful both in and of themselves but also as exemplars of the potential of participatory approaches to the codesign of accessible public health information. </a:t>
            </a:r>
          </a:p>
        </p:txBody>
      </p:sp>
    </p:spTree>
    <p:extLst>
      <p:ext uri="{BB962C8B-B14F-4D97-AF65-F5344CB8AC3E}">
        <p14:creationId xmlns:p14="http://schemas.microsoft.com/office/powerpoint/2010/main" val="123819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2207-31BB-A911-2AA3-7ED61C5E4122}"/>
              </a:ext>
            </a:extLst>
          </p:cNvPr>
          <p:cNvSpPr>
            <a:spLocks noGrp="1"/>
          </p:cNvSpPr>
          <p:nvPr>
            <p:ph type="title"/>
          </p:nvPr>
        </p:nvSpPr>
        <p:spPr>
          <a:xfrm>
            <a:off x="471486" y="512600"/>
            <a:ext cx="5915025" cy="822419"/>
          </a:xfrm>
        </p:spPr>
        <p:txBody>
          <a:bodyPr/>
          <a:lstStyle/>
          <a:p>
            <a:r>
              <a:rPr lang="en-GB" dirty="0"/>
              <a:t>Methods in outline</a:t>
            </a:r>
            <a:r>
              <a:rPr lang="en-GB" baseline="30000" dirty="0"/>
              <a:t>7</a:t>
            </a:r>
          </a:p>
        </p:txBody>
      </p:sp>
      <p:sp>
        <p:nvSpPr>
          <p:cNvPr id="3" name="Content Placeholder 2">
            <a:extLst>
              <a:ext uri="{FF2B5EF4-FFF2-40B4-BE49-F238E27FC236}">
                <a16:creationId xmlns:a16="http://schemas.microsoft.com/office/drawing/2014/main" id="{5F9783C3-F86D-0FC3-EB66-B345C44C7925}"/>
              </a:ext>
            </a:extLst>
          </p:cNvPr>
          <p:cNvSpPr>
            <a:spLocks noGrp="1"/>
          </p:cNvSpPr>
          <p:nvPr>
            <p:ph idx="1"/>
          </p:nvPr>
        </p:nvSpPr>
        <p:spPr>
          <a:xfrm>
            <a:off x="658091" y="1450493"/>
            <a:ext cx="5728421" cy="6680197"/>
          </a:xfrm>
        </p:spPr>
        <p:txBody>
          <a:bodyPr>
            <a:noAutofit/>
          </a:bodyPr>
          <a:lstStyle/>
          <a:p>
            <a:pPr marL="0" indent="0">
              <a:lnSpc>
                <a:spcPct val="107000"/>
              </a:lnSpc>
              <a:spcAft>
                <a:spcPts val="800"/>
              </a:spcAft>
              <a:buNone/>
            </a:pPr>
            <a:r>
              <a:rPr lang="en-GB" sz="1400" dirty="0">
                <a:effectLst/>
                <a:ea typeface="Calibri" panose="020F0502020204030204" pitchFamily="34" charset="0"/>
                <a:cs typeface="Times New Roman" panose="02020603050405020304" pitchFamily="18" charset="0"/>
              </a:rPr>
              <a:t>In October 2022, international partners provided refresher training on PAR approaches using a manual developed during training conducted in Tanzania in June 2022. This manual guided the CARE-uplift fieldwork in both Uganda and Tanzania in October. Training was also provided in the technical areas of audio-video capture and editing, image manipulation and poster production (using PowerPoint software). </a:t>
            </a:r>
          </a:p>
          <a:p>
            <a:pPr marL="0" indent="0">
              <a:lnSpc>
                <a:spcPct val="107000"/>
              </a:lnSpc>
              <a:spcAft>
                <a:spcPts val="800"/>
              </a:spcAft>
              <a:buNone/>
            </a:pPr>
            <a:r>
              <a:rPr lang="en-GB" sz="1400" dirty="0">
                <a:effectLst/>
                <a:ea typeface="Calibri" panose="020F0502020204030204" pitchFamily="34" charset="0"/>
                <a:cs typeface="Times New Roman" panose="02020603050405020304" pitchFamily="18" charset="0"/>
              </a:rPr>
              <a:t>After the training, the research team travelled to Mbarara (one of the HATUA study sites) to engage in the first stage of the UG team’s CARE-up lift activities. The community participants (that included key stakeholders in the local health provision infrastructure) were recruited, briefed and consented and trained in PAR methodology, before undertaking the task of designing the outputs shown below.  The ethical procedures included detailed briefing and multi-stage consent to ensure that all who appear in the images were happy to do so. Detailed edits and final production of the posters was conducted by the research team but approved by participants before their distribution in the communities and health centres around Mbarara.  Work is ongoing to assess the impact and reach of these public health materials. </a:t>
            </a:r>
          </a:p>
          <a:p>
            <a:pPr marL="0" indent="0">
              <a:lnSpc>
                <a:spcPct val="107000"/>
              </a:lnSpc>
              <a:spcAft>
                <a:spcPts val="800"/>
              </a:spcAft>
              <a:buNone/>
            </a:pPr>
            <a:r>
              <a:rPr lang="en-GB" sz="1400" b="1" dirty="0">
                <a:effectLst/>
                <a:ea typeface="Calibri" panose="020F0502020204030204" pitchFamily="34" charset="0"/>
                <a:cs typeface="Times New Roman" panose="02020603050405020304" pitchFamily="18" charset="0"/>
              </a:rPr>
              <a:t>Members of the team:</a:t>
            </a:r>
          </a:p>
          <a:p>
            <a:pPr marL="0" indent="0">
              <a:buNone/>
            </a:pPr>
            <a:r>
              <a:rPr lang="en-GB" sz="1200" b="1" i="1" kern="100" dirty="0">
                <a:effectLst/>
                <a:latin typeface="Calibri" panose="020F0502020204030204" pitchFamily="34" charset="0"/>
                <a:ea typeface="Calibri" panose="020F0502020204030204" pitchFamily="34" charset="0"/>
                <a:cs typeface="Times New Roman" panose="02020603050405020304" pitchFamily="18" charset="0"/>
              </a:rPr>
              <a:t>Community participants: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Duncan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Taremwa</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Grace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Atuheire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Serina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Atukwase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Fridah</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Nankunda</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Fredrick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Kamugisha</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Jovanice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Bamweyitire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Joseph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Arinaitwe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Aisha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Tibalira</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Alex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Niwamanya</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Racheal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Kirabo</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Bonny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Nalubiri</a:t>
            </a:r>
            <a:r>
              <a:rPr lang="en-GB" sz="1200" kern="100" dirty="0">
                <a:latin typeface="Calibri" panose="020F0502020204030204" pitchFamily="34" charset="0"/>
                <a:ea typeface="Calibri" panose="020F0502020204030204" pitchFamily="34" charset="0"/>
                <a:cs typeface="Times New Roman" panose="02020603050405020304" pitchFamily="18" charset="0"/>
              </a:rPr>
              <a:t> &amp;</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Julius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Nooha</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200" b="1" i="1" kern="100" dirty="0">
                <a:effectLst/>
                <a:latin typeface="Calibri" panose="020F0502020204030204" pitchFamily="34" charset="0"/>
                <a:ea typeface="Calibri" panose="020F0502020204030204" pitchFamily="34" charset="0"/>
                <a:cs typeface="Times New Roman" panose="02020603050405020304" pitchFamily="18" charset="0"/>
              </a:rPr>
              <a:t>Research Assistants;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George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Sendegye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Sheila Mwebaze, Joanita Bananuka</a:t>
            </a:r>
            <a:r>
              <a:rPr lang="en-GB" sz="1200" kern="100" dirty="0">
                <a:latin typeface="Calibri" panose="020F0502020204030204" pitchFamily="34" charset="0"/>
                <a:ea typeface="Calibri" panose="020F0502020204030204" pitchFamily="34" charset="0"/>
                <a:cs typeface="Times New Roman" panose="02020603050405020304" pitchFamily="18" charset="0"/>
              </a:rPr>
              <a:t> &amp;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Benjamin Sunday</a:t>
            </a:r>
          </a:p>
          <a:p>
            <a:pPr marL="0" indent="0">
              <a:buNone/>
            </a:pPr>
            <a:r>
              <a:rPr lang="en-GB" sz="1200" b="1" i="1" kern="100" dirty="0">
                <a:effectLst/>
                <a:latin typeface="Calibri" panose="020F0502020204030204" pitchFamily="34" charset="0"/>
                <a:ea typeface="Calibri" panose="020F0502020204030204" pitchFamily="34" charset="0"/>
                <a:cs typeface="Times New Roman" panose="02020603050405020304" pitchFamily="18" charset="0"/>
              </a:rPr>
              <a:t>Social Science Lead: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Prof. Stella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Neema</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200" b="1" i="1" kern="100" dirty="0">
                <a:effectLst/>
                <a:latin typeface="Calibri" panose="020F0502020204030204" pitchFamily="34" charset="0"/>
                <a:ea typeface="Times New Roman" panose="02020603050405020304" pitchFamily="18" charset="0"/>
                <a:cs typeface="Times New Roman" panose="02020603050405020304" pitchFamily="18" charset="0"/>
              </a:rPr>
              <a:t>International partners and training team: </a:t>
            </a:r>
            <a:r>
              <a:rPr lang="en-GB" sz="1200" kern="100" dirty="0">
                <a:effectLst/>
                <a:latin typeface="Calibri" panose="020F0502020204030204" pitchFamily="34" charset="0"/>
                <a:ea typeface="Times New Roman" panose="02020603050405020304" pitchFamily="18" charset="0"/>
                <a:cs typeface="Times New Roman" panose="02020603050405020304" pitchFamily="18" charset="0"/>
              </a:rPr>
              <a:t>Dr Kathryn Fredricks &amp; Dr Mike Kesby</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14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CD879AC-55AC-423A-D14E-7D0E039BFD68}"/>
              </a:ext>
            </a:extLst>
          </p:cNvPr>
          <p:cNvSpPr txBox="1"/>
          <p:nvPr/>
        </p:nvSpPr>
        <p:spPr>
          <a:xfrm>
            <a:off x="872836" y="8361638"/>
            <a:ext cx="5513676" cy="230832"/>
          </a:xfrm>
          <a:prstGeom prst="rect">
            <a:avLst/>
          </a:prstGeom>
          <a:noFill/>
        </p:spPr>
        <p:txBody>
          <a:bodyPr wrap="square" rtlCol="0">
            <a:spAutoFit/>
          </a:bodyPr>
          <a:lstStyle/>
          <a:p>
            <a:r>
              <a:rPr lang="en-GB" sz="900" dirty="0"/>
              <a:t>7. Further detail on the methods used will appear in forthcoming publications based on this and related work.</a:t>
            </a:r>
          </a:p>
        </p:txBody>
      </p:sp>
    </p:spTree>
    <p:extLst>
      <p:ext uri="{BB962C8B-B14F-4D97-AF65-F5344CB8AC3E}">
        <p14:creationId xmlns:p14="http://schemas.microsoft.com/office/powerpoint/2010/main" val="108753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DA59-5F3B-1106-CE46-2F8CD143CF33}"/>
              </a:ext>
            </a:extLst>
          </p:cNvPr>
          <p:cNvSpPr>
            <a:spLocks noGrp="1"/>
          </p:cNvSpPr>
          <p:nvPr>
            <p:ph type="title"/>
          </p:nvPr>
        </p:nvSpPr>
        <p:spPr>
          <a:xfrm>
            <a:off x="471488" y="782781"/>
            <a:ext cx="5915025" cy="2286001"/>
          </a:xfrm>
        </p:spPr>
        <p:txBody>
          <a:bodyPr>
            <a:normAutofit fontScale="90000"/>
          </a:bodyPr>
          <a:lstStyle/>
          <a:p>
            <a:r>
              <a:rPr lang="en-GB" dirty="0"/>
              <a:t>Brief explanation of poster 1: </a:t>
            </a:r>
            <a:br>
              <a:rPr lang="en-GB" dirty="0"/>
            </a:br>
            <a:r>
              <a:rPr lang="en-GB" i="1" dirty="0"/>
              <a:t>“Sharing is Caring” -  BUT</a:t>
            </a:r>
            <a:br>
              <a:rPr lang="en-GB" i="1" dirty="0"/>
            </a:br>
            <a:r>
              <a:rPr lang="en-GB" i="1" dirty="0"/>
              <a:t>Sharing Antibiotics is dangerous to your health.</a:t>
            </a:r>
            <a:br>
              <a:rPr lang="en-GB" i="1" dirty="0"/>
            </a:br>
            <a:endParaRPr lang="en-GB" i="1" dirty="0"/>
          </a:p>
        </p:txBody>
      </p:sp>
      <p:sp>
        <p:nvSpPr>
          <p:cNvPr id="3" name="Content Placeholder 2">
            <a:extLst>
              <a:ext uri="{FF2B5EF4-FFF2-40B4-BE49-F238E27FC236}">
                <a16:creationId xmlns:a16="http://schemas.microsoft.com/office/drawing/2014/main" id="{65D91F5A-CA32-5891-3195-473E4D382507}"/>
              </a:ext>
            </a:extLst>
          </p:cNvPr>
          <p:cNvSpPr>
            <a:spLocks noGrp="1"/>
          </p:cNvSpPr>
          <p:nvPr>
            <p:ph idx="1"/>
          </p:nvPr>
        </p:nvSpPr>
        <p:spPr>
          <a:xfrm>
            <a:off x="672162" y="3011247"/>
            <a:ext cx="5513675" cy="3841942"/>
          </a:xfrm>
        </p:spPr>
        <p:txBody>
          <a:bodyPr>
            <a:normAutofit lnSpcReduction="10000"/>
          </a:bodyPr>
          <a:lstStyle/>
          <a:p>
            <a:pPr marL="0" indent="0">
              <a:buNone/>
            </a:pPr>
            <a:r>
              <a:rPr lang="en-GB" sz="1400" dirty="0"/>
              <a:t>Poster 1 addresses one of the common types of Antibiotic misuse in Uganda which is sharing ABs with family or friends who have similar symptoms. Whether the ABs concerned were obtained via a prescription or via self-medication that bypassed prescription (e.g., were dispensed by a drug seller without a prescription), the result is that patients will fail to complete the minimum course recommended in national treatment guidelines. </a:t>
            </a:r>
          </a:p>
          <a:p>
            <a:pPr marL="0" indent="0">
              <a:buNone/>
            </a:pPr>
            <a:r>
              <a:rPr lang="en-GB" sz="1400" dirty="0"/>
              <a:t>Sharing can occur as a consequence of limited resources, or for reasons of convenience (e.g., health centres or drug shops are distant), or because symptom alleviation after a few doses can make the rest of a course seem surplus to requirements and/or because familial obligations and responsibilities actively encourage the sharing of resources. </a:t>
            </a:r>
          </a:p>
          <a:p>
            <a:pPr marL="0" indent="0">
              <a:buNone/>
            </a:pPr>
            <a:r>
              <a:rPr lang="en-GB" sz="1400" dirty="0"/>
              <a:t>The poster seeks to challenge this common practice and the economic and cultural logic that rationalise it - encouraging people to learn more about the safe use of </a:t>
            </a:r>
            <a:r>
              <a:rPr lang="en-GB" sz="1400" dirty="0" err="1"/>
              <a:t>ABs.</a:t>
            </a:r>
            <a:r>
              <a:rPr lang="en-GB" sz="1400" dirty="0"/>
              <a:t> </a:t>
            </a:r>
          </a:p>
          <a:p>
            <a:pPr marL="0" indent="0">
              <a:buNone/>
            </a:pPr>
            <a:r>
              <a:rPr lang="en-GB" sz="1400" dirty="0"/>
              <a:t>It attempts to mobilise the powerful motivation of care for family and friends, and to prompt the realisation that actions intended as care may in fact cause harm. </a:t>
            </a:r>
          </a:p>
        </p:txBody>
      </p:sp>
    </p:spTree>
    <p:extLst>
      <p:ext uri="{BB962C8B-B14F-4D97-AF65-F5344CB8AC3E}">
        <p14:creationId xmlns:p14="http://schemas.microsoft.com/office/powerpoint/2010/main" val="110396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3E7687-75CF-3B4B-65F0-CF21CF58143A}"/>
              </a:ext>
            </a:extLst>
          </p:cNvPr>
          <p:cNvGrpSpPr/>
          <p:nvPr/>
        </p:nvGrpSpPr>
        <p:grpSpPr>
          <a:xfrm rot="5400000">
            <a:off x="-1109162" y="1132821"/>
            <a:ext cx="9113924" cy="6820402"/>
            <a:chOff x="-1619781" y="1688391"/>
            <a:chExt cx="12801604" cy="9601201"/>
          </a:xfrm>
        </p:grpSpPr>
        <p:pic>
          <p:nvPicPr>
            <p:cNvPr id="3" name="Picture 2" descr="A picture containing person, ground, outdoor&#10;&#10;Description automatically generated">
              <a:extLst>
                <a:ext uri="{FF2B5EF4-FFF2-40B4-BE49-F238E27FC236}">
                  <a16:creationId xmlns:a16="http://schemas.microsoft.com/office/drawing/2014/main" id="{7FE5EC4C-4C78-35E9-4001-AFF688A6B916}"/>
                </a:ext>
              </a:extLst>
            </p:cNvPr>
            <p:cNvPicPr>
              <a:picLocks noChangeAspect="1"/>
            </p:cNvPicPr>
            <p:nvPr/>
          </p:nvPicPr>
          <p:blipFill rotWithShape="1">
            <a:blip r:embed="rId2"/>
            <a:srcRect t="4622" b="2836"/>
            <a:stretch/>
          </p:blipFill>
          <p:spPr>
            <a:xfrm>
              <a:off x="-1619781" y="1688391"/>
              <a:ext cx="12801604" cy="9601201"/>
            </a:xfrm>
            <a:prstGeom prst="rect">
              <a:avLst/>
            </a:prstGeom>
            <a:ln w="28575">
              <a:solidFill>
                <a:srgbClr val="FF0000"/>
              </a:solidFill>
            </a:ln>
          </p:spPr>
        </p:pic>
        <p:sp>
          <p:nvSpPr>
            <p:cNvPr id="5" name="TextBox 4">
              <a:extLst>
                <a:ext uri="{FF2B5EF4-FFF2-40B4-BE49-F238E27FC236}">
                  <a16:creationId xmlns:a16="http://schemas.microsoft.com/office/drawing/2014/main" id="{77F2E658-AC5E-D7E3-0CA8-77CB70F984D3}"/>
                </a:ext>
              </a:extLst>
            </p:cNvPr>
            <p:cNvSpPr txBox="1"/>
            <p:nvPr/>
          </p:nvSpPr>
          <p:spPr>
            <a:xfrm>
              <a:off x="-1361178" y="8427291"/>
              <a:ext cx="12284500" cy="1429767"/>
            </a:xfrm>
            <a:prstGeom prst="rect">
              <a:avLst/>
            </a:prstGeom>
            <a:solidFill>
              <a:schemeClr val="bg1">
                <a:alpha val="58000"/>
              </a:schemeClr>
            </a:solidFill>
            <a:ln w="47625">
              <a:solidFill>
                <a:schemeClr val="accent1">
                  <a:lumMod val="50000"/>
                </a:schemeClr>
              </a:solidFill>
            </a:ln>
          </p:spPr>
          <p:txBody>
            <a:bodyPr wrap="square" rtlCol="0">
              <a:spAutoFit/>
              <a:scene3d>
                <a:camera prst="orthographicFront"/>
                <a:lightRig rig="threePt" dir="t"/>
              </a:scene3d>
              <a:sp3d>
                <a:bevelT w="12700" h="82550"/>
              </a:sp3d>
            </a:bodyPr>
            <a:lstStyle/>
            <a:p>
              <a:pPr algn="ctr"/>
              <a:r>
                <a:rPr lang="en-US" sz="2571" b="1" dirty="0">
                  <a:solidFill>
                    <a:schemeClr val="accent6">
                      <a:lumMod val="50000"/>
                    </a:schemeClr>
                  </a:solidFill>
                  <a:effectLst>
                    <a:outerShdw blurRad="38100" dist="38100" dir="2700000" algn="tl">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a:t>
              </a:r>
              <a:r>
                <a:rPr lang="en-US" sz="2571" b="1" dirty="0">
                  <a:solidFill>
                    <a:schemeClr val="accent6">
                      <a:lumMod val="75000"/>
                    </a:schemeClr>
                  </a:solidFill>
                  <a:effectLst>
                    <a:outerShdw blurRad="50800" dist="50800" dir="5400000" sx="1000" sy="1000" algn="ctr" rotWithShape="0">
                      <a:srgbClr val="000000">
                        <a:alpha val="43137"/>
                      </a:srgbClr>
                    </a:outerShdw>
                  </a:effectLst>
                  <a:latin typeface="Arial Black" panose="020B0A04020102020204" pitchFamily="34" charset="0"/>
                  <a:ea typeface="Cambria" panose="02040503050406030204" pitchFamily="18" charset="0"/>
                  <a:cs typeface="Arial" panose="020B0604020202020204" pitchFamily="34" charset="0"/>
                </a:rPr>
                <a:t>Okugabana </a:t>
              </a:r>
              <a:r>
                <a:rPr lang="en-US" sz="2571" b="1" dirty="0" err="1">
                  <a:solidFill>
                    <a:schemeClr val="accent6">
                      <a:lumMod val="75000"/>
                    </a:schemeClr>
                  </a:solidFill>
                  <a:effectLst>
                    <a:outerShdw blurRad="50800" dist="50800" dir="5400000" sx="1000" sy="1000" algn="ctr" rotWithShape="0">
                      <a:srgbClr val="000000">
                        <a:alpha val="43137"/>
                      </a:srgbClr>
                    </a:outerShdw>
                  </a:effectLst>
                  <a:latin typeface="Arial Black" panose="020B0A04020102020204" pitchFamily="34" charset="0"/>
                  <a:ea typeface="Cambria" panose="02040503050406030204" pitchFamily="18" charset="0"/>
                  <a:cs typeface="Arial" panose="020B0604020202020204" pitchFamily="34" charset="0"/>
                </a:rPr>
                <a:t>n’akabonero</a:t>
              </a:r>
              <a:r>
                <a:rPr lang="en-US" sz="2571" b="1" dirty="0">
                  <a:solidFill>
                    <a:schemeClr val="accent6">
                      <a:lumMod val="75000"/>
                    </a:schemeClr>
                  </a:solidFill>
                  <a:effectLst>
                    <a:outerShdw blurRad="50800" dist="50800" dir="5400000" sx="1000" sy="1000" algn="ctr" rotWithShape="0">
                      <a:srgbClr val="000000">
                        <a:alpha val="43137"/>
                      </a:srgbClr>
                    </a:outerShdw>
                  </a:effectLst>
                  <a:latin typeface="Arial Black" panose="020B0A04020102020204" pitchFamily="34" charset="0"/>
                  <a:ea typeface="Cambria" panose="02040503050406030204" pitchFamily="18" charset="0"/>
                  <a:cs typeface="Arial" panose="020B0604020202020204" pitchFamily="34" charset="0"/>
                </a:rPr>
                <a:t> </a:t>
              </a:r>
              <a:r>
                <a:rPr lang="en-US" sz="2571" b="1" dirty="0" err="1">
                  <a:solidFill>
                    <a:schemeClr val="accent6">
                      <a:lumMod val="75000"/>
                    </a:schemeClr>
                  </a:solidFill>
                  <a:effectLst>
                    <a:outerShdw blurRad="50800" dist="50800" dir="5400000" sx="1000" sy="1000" algn="ctr" rotWithShape="0">
                      <a:srgbClr val="000000">
                        <a:alpha val="43137"/>
                      </a:srgbClr>
                    </a:outerShdw>
                  </a:effectLst>
                  <a:latin typeface="Arial Black" panose="020B0A04020102020204" pitchFamily="34" charset="0"/>
                  <a:ea typeface="Cambria" panose="02040503050406030204" pitchFamily="18" charset="0"/>
                  <a:cs typeface="Arial" panose="020B0604020202020204" pitchFamily="34" charset="0"/>
                </a:rPr>
                <a:t>karukundo</a:t>
              </a:r>
              <a:r>
                <a:rPr lang="en-US" sz="2571" b="1" dirty="0">
                  <a:solidFill>
                    <a:schemeClr val="accent6">
                      <a:lumMod val="50000"/>
                    </a:schemeClr>
                  </a:solidFill>
                  <a:effectLst>
                    <a:outerShdw blurRad="38100" dist="38100" dir="2700000" algn="tl">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 - KWONKA    </a:t>
              </a:r>
            </a:p>
            <a:p>
              <a:pPr algn="ctr"/>
              <a:r>
                <a:rPr lang="en-US" sz="3429" b="1" dirty="0">
                  <a:solidFill>
                    <a:srgbClr val="FF0000"/>
                  </a:solidFill>
                  <a:effectLst>
                    <a:outerShdw blurRad="50800" dist="50800" dir="5400000" sx="1000" sy="1000" algn="ctr" rotWithShape="0">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OKUGABANA EMIBAZI NE’KYAKABI</a:t>
              </a:r>
            </a:p>
          </p:txBody>
        </p:sp>
        <p:sp>
          <p:nvSpPr>
            <p:cNvPr id="9" name="Rectangle 8">
              <a:extLst>
                <a:ext uri="{FF2B5EF4-FFF2-40B4-BE49-F238E27FC236}">
                  <a16:creationId xmlns:a16="http://schemas.microsoft.com/office/drawing/2014/main" id="{70A4BEB9-015E-4C5D-FDFA-65247D3FF43A}"/>
                </a:ext>
              </a:extLst>
            </p:cNvPr>
            <p:cNvSpPr/>
            <p:nvPr/>
          </p:nvSpPr>
          <p:spPr>
            <a:xfrm>
              <a:off x="-1361566" y="9971904"/>
              <a:ext cx="12284886" cy="501321"/>
            </a:xfrm>
            <a:prstGeom prst="rect">
              <a:avLst/>
            </a:prstGeom>
            <a:solidFill>
              <a:schemeClr val="bg1">
                <a:alpha val="52000"/>
              </a:schemeClr>
            </a:solidFill>
            <a:ln w="34925">
              <a:solidFill>
                <a:schemeClr val="accent1">
                  <a:lumMod val="50000"/>
                </a:schemeClr>
              </a:solidFill>
            </a:ln>
          </p:spPr>
          <p:txBody>
            <a:bodyPr wrap="square">
              <a:spAutoFit/>
            </a:bodyPr>
            <a:lstStyle/>
            <a:p>
              <a:pPr lvl="0" algn="ctr"/>
              <a:r>
                <a:rPr lang="en-US" sz="1714" b="1" dirty="0">
                  <a:solidFill>
                    <a:srgbClr val="002060"/>
                  </a:solidFill>
                  <a:latin typeface="Arial" panose="020B0604020202020204" pitchFamily="34" charset="0"/>
                  <a:cs typeface="Arial" panose="020B0604020202020204" pitchFamily="34" charset="0"/>
                </a:rPr>
                <a:t>Shomesa </a:t>
              </a:r>
              <a:r>
                <a:rPr lang="en-US" sz="1714" b="1" dirty="0" err="1">
                  <a:solidFill>
                    <a:srgbClr val="002060"/>
                  </a:solidFill>
                  <a:latin typeface="Arial" panose="020B0604020202020204" pitchFamily="34" charset="0"/>
                  <a:cs typeface="Arial" panose="020B0604020202020204" pitchFamily="34" charset="0"/>
                </a:rPr>
                <a:t>omwe</a:t>
              </a:r>
              <a:r>
                <a:rPr lang="en-US" sz="1714" b="1" dirty="0">
                  <a:solidFill>
                    <a:srgbClr val="002060"/>
                  </a:solidFill>
                  <a:latin typeface="Arial" panose="020B0604020202020204" pitchFamily="34" charset="0"/>
                  <a:cs typeface="Arial" panose="020B0604020202020204" pitchFamily="34" charset="0"/>
                </a:rPr>
                <a:t> </a:t>
              </a:r>
              <a:r>
                <a:rPr lang="en-US" sz="1714" b="1" dirty="0" err="1">
                  <a:solidFill>
                    <a:srgbClr val="002060"/>
                  </a:solidFill>
                  <a:latin typeface="Arial" panose="020B0604020202020204" pitchFamily="34" charset="0"/>
                  <a:cs typeface="Arial" panose="020B0604020202020204" pitchFamily="34" charset="0"/>
                </a:rPr>
                <a:t>shomesa</a:t>
              </a:r>
              <a:r>
                <a:rPr lang="en-US" sz="1714" b="1" dirty="0">
                  <a:solidFill>
                    <a:srgbClr val="002060"/>
                  </a:solidFill>
                  <a:latin typeface="Arial" panose="020B0604020202020204" pitchFamily="34" charset="0"/>
                  <a:cs typeface="Arial" panose="020B0604020202020204" pitchFamily="34" charset="0"/>
                </a:rPr>
                <a:t> </a:t>
              </a:r>
              <a:r>
                <a:rPr lang="en-US" sz="1714" b="1" dirty="0" err="1">
                  <a:solidFill>
                    <a:srgbClr val="002060"/>
                  </a:solidFill>
                  <a:latin typeface="Arial" panose="020B0604020202020204" pitchFamily="34" charset="0"/>
                  <a:cs typeface="Arial" panose="020B0604020202020204" pitchFamily="34" charset="0"/>
                </a:rPr>
                <a:t>boona</a:t>
              </a:r>
              <a:r>
                <a:rPr lang="en-US" sz="1714" b="1" dirty="0">
                  <a:solidFill>
                    <a:srgbClr val="002060"/>
                  </a:solidFill>
                  <a:latin typeface="Arial" panose="020B0604020202020204" pitchFamily="34" charset="0"/>
                  <a:cs typeface="Arial" panose="020B0604020202020204" pitchFamily="34" charset="0"/>
                </a:rPr>
                <a:t> – </a:t>
              </a:r>
              <a:r>
                <a:rPr lang="en-US" sz="1714" b="1" dirty="0" err="1">
                  <a:solidFill>
                    <a:srgbClr val="002060"/>
                  </a:solidFill>
                  <a:latin typeface="Arial" panose="020B0604020202020204" pitchFamily="34" charset="0"/>
                  <a:cs typeface="Arial" panose="020B0604020202020204" pitchFamily="34" charset="0"/>
                </a:rPr>
                <a:t>Kakyitandike</a:t>
              </a:r>
              <a:r>
                <a:rPr lang="en-US" sz="1714" b="1" dirty="0">
                  <a:solidFill>
                    <a:srgbClr val="002060"/>
                  </a:solidFill>
                  <a:latin typeface="Arial" panose="020B0604020202020204" pitchFamily="34" charset="0"/>
                  <a:cs typeface="Arial" panose="020B0604020202020204" pitchFamily="34" charset="0"/>
                </a:rPr>
                <a:t> </a:t>
              </a:r>
              <a:r>
                <a:rPr lang="en-US" sz="1714" b="1" dirty="0" err="1">
                  <a:solidFill>
                    <a:srgbClr val="002060"/>
                  </a:solidFill>
                  <a:latin typeface="Arial" panose="020B0604020202020204" pitchFamily="34" charset="0"/>
                  <a:cs typeface="Arial" panose="020B0604020202020204" pitchFamily="34" charset="0"/>
                </a:rPr>
                <a:t>neiwe-Obwire</a:t>
              </a:r>
              <a:r>
                <a:rPr lang="en-US" sz="1714" b="1" dirty="0">
                  <a:solidFill>
                    <a:srgbClr val="002060"/>
                  </a:solidFill>
                  <a:latin typeface="Arial" panose="020B0604020202020204" pitchFamily="34" charset="0"/>
                  <a:cs typeface="Arial" panose="020B0604020202020204" pitchFamily="34" charset="0"/>
                </a:rPr>
                <a:t> </a:t>
              </a:r>
              <a:r>
                <a:rPr lang="en-US" sz="1714" b="1" dirty="0" err="1">
                  <a:solidFill>
                    <a:srgbClr val="002060"/>
                  </a:solidFill>
                  <a:latin typeface="Arial" panose="020B0604020202020204" pitchFamily="34" charset="0"/>
                  <a:cs typeface="Arial" panose="020B0604020202020204" pitchFamily="34" charset="0"/>
                </a:rPr>
                <a:t>nibwobu</a:t>
              </a:r>
              <a:endParaRPr lang="en-US" sz="1714" b="1"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063BEE9-6AF4-C449-69E8-05CB6A06F6F2}"/>
                </a:ext>
              </a:extLst>
            </p:cNvPr>
            <p:cNvSpPr txBox="1"/>
            <p:nvPr/>
          </p:nvSpPr>
          <p:spPr>
            <a:xfrm>
              <a:off x="-1361565" y="10546300"/>
              <a:ext cx="12284888" cy="501321"/>
            </a:xfrm>
            <a:prstGeom prst="rect">
              <a:avLst/>
            </a:prstGeom>
            <a:solidFill>
              <a:schemeClr val="bg1">
                <a:alpha val="60000"/>
              </a:schemeClr>
            </a:solidFill>
            <a:ln w="19050">
              <a:solidFill>
                <a:schemeClr val="accent1">
                  <a:lumMod val="50000"/>
                </a:schemeClr>
              </a:solidFill>
            </a:ln>
          </p:spPr>
          <p:txBody>
            <a:bodyPr wrap="square" rtlCol="0">
              <a:spAutoFit/>
            </a:bodyPr>
            <a:lstStyle/>
            <a:p>
              <a:pPr algn="ctr"/>
              <a:r>
                <a:rPr lang="en-GB" sz="857" err="1"/>
                <a:t>Ne’bya</a:t>
              </a:r>
              <a:r>
                <a:rPr lang="en-GB" sz="857"/>
                <a:t>: Duncan </a:t>
              </a:r>
              <a:r>
                <a:rPr lang="en-GB" sz="857" err="1"/>
                <a:t>Taremwa</a:t>
              </a:r>
              <a:r>
                <a:rPr lang="en-GB" sz="857"/>
                <a:t>, Grace </a:t>
              </a:r>
              <a:r>
                <a:rPr lang="en-GB" sz="857" err="1"/>
                <a:t>Atuheire</a:t>
              </a:r>
              <a:r>
                <a:rPr lang="en-GB" sz="857"/>
                <a:t>, Serina </a:t>
              </a:r>
              <a:r>
                <a:rPr lang="en-GB" sz="857" err="1"/>
                <a:t>Atukwase</a:t>
              </a:r>
              <a:r>
                <a:rPr lang="en-GB" sz="857"/>
                <a:t>,  </a:t>
              </a:r>
              <a:r>
                <a:rPr lang="en-GB" sz="857" err="1"/>
                <a:t>Fridah</a:t>
              </a:r>
              <a:r>
                <a:rPr lang="en-GB" sz="857"/>
                <a:t> </a:t>
              </a:r>
              <a:r>
                <a:rPr lang="en-GB" sz="857" err="1"/>
                <a:t>Nankunda</a:t>
              </a:r>
              <a:r>
                <a:rPr lang="en-GB" sz="857"/>
                <a:t>, Fredrick </a:t>
              </a:r>
              <a:r>
                <a:rPr lang="en-GB" sz="857" err="1"/>
                <a:t>Kamugisha</a:t>
              </a:r>
              <a:r>
                <a:rPr lang="en-GB" sz="857"/>
                <a:t>, </a:t>
              </a:r>
              <a:r>
                <a:rPr lang="en-GB" sz="857" err="1"/>
                <a:t>Jovanice</a:t>
              </a:r>
              <a:r>
                <a:rPr lang="en-GB" sz="857"/>
                <a:t>, </a:t>
              </a:r>
              <a:r>
                <a:rPr lang="en-GB" sz="857" err="1"/>
                <a:t>Bamweyitire</a:t>
              </a:r>
              <a:r>
                <a:rPr lang="en-GB" sz="857"/>
                <a:t>, Joseph </a:t>
              </a:r>
              <a:r>
                <a:rPr lang="en-GB" sz="857" err="1"/>
                <a:t>Arinaitwe</a:t>
              </a:r>
              <a:r>
                <a:rPr lang="en-GB" sz="857"/>
                <a:t>, Aisha </a:t>
              </a:r>
              <a:r>
                <a:rPr lang="en-GB" sz="857" err="1"/>
                <a:t>Tibalira</a:t>
              </a:r>
              <a:r>
                <a:rPr lang="en-GB" sz="857"/>
                <a:t>, Alex </a:t>
              </a:r>
              <a:r>
                <a:rPr lang="en-GB" sz="857" err="1"/>
                <a:t>Niwamanya</a:t>
              </a:r>
              <a:r>
                <a:rPr lang="en-GB" sz="857"/>
                <a:t>, Racheal </a:t>
              </a:r>
              <a:r>
                <a:rPr lang="en-GB" sz="857" err="1"/>
                <a:t>Kirabo</a:t>
              </a:r>
              <a:r>
                <a:rPr lang="en-GB" sz="857"/>
                <a:t>,  Bonny </a:t>
              </a:r>
              <a:r>
                <a:rPr lang="en-GB" sz="857" err="1"/>
                <a:t>Nalubiri</a:t>
              </a:r>
              <a:r>
                <a:rPr lang="en-GB" sz="857"/>
                <a:t>,  Julius </a:t>
              </a:r>
              <a:r>
                <a:rPr lang="en-GB" sz="857" err="1"/>
                <a:t>Nooha</a:t>
              </a:r>
              <a:r>
                <a:rPr lang="en-GB" sz="857"/>
                <a:t>,</a:t>
              </a:r>
            </a:p>
          </p:txBody>
        </p:sp>
        <p:grpSp>
          <p:nvGrpSpPr>
            <p:cNvPr id="29" name="Group 28">
              <a:extLst>
                <a:ext uri="{FF2B5EF4-FFF2-40B4-BE49-F238E27FC236}">
                  <a16:creationId xmlns:a16="http://schemas.microsoft.com/office/drawing/2014/main" id="{265F85BB-844F-C4A8-6A8A-E959E21760AF}"/>
                </a:ext>
              </a:extLst>
            </p:cNvPr>
            <p:cNvGrpSpPr/>
            <p:nvPr/>
          </p:nvGrpSpPr>
          <p:grpSpPr>
            <a:xfrm>
              <a:off x="-1401145" y="2212592"/>
              <a:ext cx="1248421" cy="5982718"/>
              <a:chOff x="40014" y="3470921"/>
              <a:chExt cx="993992" cy="4688002"/>
            </a:xfrm>
          </p:grpSpPr>
          <p:sp>
            <p:nvSpPr>
              <p:cNvPr id="11" name="TextBox 10">
                <a:extLst>
                  <a:ext uri="{FF2B5EF4-FFF2-40B4-BE49-F238E27FC236}">
                    <a16:creationId xmlns:a16="http://schemas.microsoft.com/office/drawing/2014/main" id="{2A1C76D2-2154-8E9D-A566-A9CE2506C87A}"/>
                  </a:ext>
                </a:extLst>
              </p:cNvPr>
              <p:cNvSpPr txBox="1"/>
              <p:nvPr/>
            </p:nvSpPr>
            <p:spPr>
              <a:xfrm>
                <a:off x="45592" y="3470921"/>
                <a:ext cx="988414" cy="3157638"/>
              </a:xfrm>
              <a:prstGeom prst="rect">
                <a:avLst/>
              </a:prstGeom>
              <a:solidFill>
                <a:schemeClr val="bg1">
                  <a:alpha val="92000"/>
                </a:schemeClr>
              </a:solidFill>
              <a:ln w="19050">
                <a:solidFill>
                  <a:srgbClr val="92D050"/>
                </a:solidFill>
              </a:ln>
            </p:spPr>
            <p:txBody>
              <a:bodyPr wrap="square" rtlCol="0">
                <a:spAutoFit/>
              </a:bodyPr>
              <a:lstStyle/>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p:txBody>
          </p:sp>
          <p:pic>
            <p:nvPicPr>
              <p:cNvPr id="13" name="Picture 2" descr="Home">
                <a:extLst>
                  <a:ext uri="{FF2B5EF4-FFF2-40B4-BE49-F238E27FC236}">
                    <a16:creationId xmlns:a16="http://schemas.microsoft.com/office/drawing/2014/main" id="{7F3E554E-3B6E-AC69-1ABE-42CAC5BA50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098"/>
              <a:stretch/>
            </p:blipFill>
            <p:spPr bwMode="auto">
              <a:xfrm>
                <a:off x="188059" y="3520622"/>
                <a:ext cx="738109" cy="605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 company name&#10;&#10;Description automatically generated">
                <a:extLst>
                  <a:ext uri="{FF2B5EF4-FFF2-40B4-BE49-F238E27FC236}">
                    <a16:creationId xmlns:a16="http://schemas.microsoft.com/office/drawing/2014/main" id="{247C2361-6E74-26DF-3F72-357EE70648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28" t="16789" r="19602" b="17910"/>
              <a:stretch/>
            </p:blipFill>
            <p:spPr>
              <a:xfrm>
                <a:off x="275596" y="4275839"/>
                <a:ext cx="555516" cy="701596"/>
              </a:xfrm>
              <a:prstGeom prst="rect">
                <a:avLst/>
              </a:prstGeom>
            </p:spPr>
          </p:pic>
          <p:pic>
            <p:nvPicPr>
              <p:cNvPr id="17" name="Picture 16">
                <a:extLst>
                  <a:ext uri="{FF2B5EF4-FFF2-40B4-BE49-F238E27FC236}">
                    <a16:creationId xmlns:a16="http://schemas.microsoft.com/office/drawing/2014/main" id="{BFABD8DA-71F7-530C-A423-F740F655DF2F}"/>
                  </a:ext>
                </a:extLst>
              </p:cNvPr>
              <p:cNvPicPr>
                <a:picLocks noChangeAspect="1"/>
              </p:cNvPicPr>
              <p:nvPr/>
            </p:nvPicPr>
            <p:blipFill>
              <a:blip r:embed="rId5"/>
              <a:stretch>
                <a:fillRect/>
              </a:stretch>
            </p:blipFill>
            <p:spPr>
              <a:xfrm>
                <a:off x="147899" y="5147748"/>
                <a:ext cx="817746" cy="332798"/>
              </a:xfrm>
              <a:prstGeom prst="rect">
                <a:avLst/>
              </a:prstGeom>
            </p:spPr>
          </p:pic>
          <p:pic>
            <p:nvPicPr>
              <p:cNvPr id="19" name="Picture 18">
                <a:extLst>
                  <a:ext uri="{FF2B5EF4-FFF2-40B4-BE49-F238E27FC236}">
                    <a16:creationId xmlns:a16="http://schemas.microsoft.com/office/drawing/2014/main" id="{65525F97-5500-644C-136C-17247056C420}"/>
                  </a:ext>
                </a:extLst>
              </p:cNvPr>
              <p:cNvPicPr>
                <a:picLocks noChangeAspect="1"/>
              </p:cNvPicPr>
              <p:nvPr/>
            </p:nvPicPr>
            <p:blipFill>
              <a:blip r:embed="rId6"/>
              <a:stretch>
                <a:fillRect/>
              </a:stretch>
            </p:blipFill>
            <p:spPr>
              <a:xfrm>
                <a:off x="143898" y="6177922"/>
                <a:ext cx="817746" cy="370258"/>
              </a:xfrm>
              <a:prstGeom prst="rect">
                <a:avLst/>
              </a:prstGeom>
              <a:ln>
                <a:solidFill>
                  <a:srgbClr val="92D050"/>
                </a:solidFill>
              </a:ln>
            </p:spPr>
          </p:pic>
          <p:pic>
            <p:nvPicPr>
              <p:cNvPr id="21" name="Picture 20">
                <a:extLst>
                  <a:ext uri="{FF2B5EF4-FFF2-40B4-BE49-F238E27FC236}">
                    <a16:creationId xmlns:a16="http://schemas.microsoft.com/office/drawing/2014/main" id="{EE977157-4F60-DE27-0D81-68405086DEDA}"/>
                  </a:ext>
                </a:extLst>
              </p:cNvPr>
              <p:cNvPicPr>
                <a:picLocks noChangeAspect="1"/>
              </p:cNvPicPr>
              <p:nvPr/>
            </p:nvPicPr>
            <p:blipFill>
              <a:blip r:embed="rId7"/>
              <a:stretch>
                <a:fillRect/>
              </a:stretch>
            </p:blipFill>
            <p:spPr>
              <a:xfrm>
                <a:off x="143724" y="5670850"/>
                <a:ext cx="781931" cy="314371"/>
              </a:xfrm>
              <a:prstGeom prst="rect">
                <a:avLst/>
              </a:prstGeom>
            </p:spPr>
          </p:pic>
          <p:pic>
            <p:nvPicPr>
              <p:cNvPr id="27" name="Picture 26" descr="Diagram&#10;&#10;Description automatically generated with low confidence">
                <a:extLst>
                  <a:ext uri="{FF2B5EF4-FFF2-40B4-BE49-F238E27FC236}">
                    <a16:creationId xmlns:a16="http://schemas.microsoft.com/office/drawing/2014/main" id="{D2E2C862-52D1-5854-DF68-C75C7B9E54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14" y="6936142"/>
                <a:ext cx="988413" cy="1222781"/>
              </a:xfrm>
              <a:prstGeom prst="rect">
                <a:avLst/>
              </a:prstGeom>
              <a:ln w="19050">
                <a:solidFill>
                  <a:srgbClr val="92D050"/>
                </a:solidFill>
              </a:ln>
            </p:spPr>
          </p:pic>
        </p:grpSp>
        <p:sp>
          <p:nvSpPr>
            <p:cNvPr id="4" name="Rectangle 3">
              <a:extLst>
                <a:ext uri="{FF2B5EF4-FFF2-40B4-BE49-F238E27FC236}">
                  <a16:creationId xmlns:a16="http://schemas.microsoft.com/office/drawing/2014/main" id="{2572B062-DE16-E769-23F2-A18FF081E564}"/>
                </a:ext>
              </a:extLst>
            </p:cNvPr>
            <p:cNvSpPr/>
            <p:nvPr/>
          </p:nvSpPr>
          <p:spPr>
            <a:xfrm>
              <a:off x="199816" y="2064952"/>
              <a:ext cx="7480720" cy="6130358"/>
            </a:xfrm>
            <a:prstGeom prst="rect">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a:p>
          </p:txBody>
        </p:sp>
      </p:grpSp>
      <p:sp>
        <p:nvSpPr>
          <p:cNvPr id="6" name="Rectangle 5">
            <a:extLst>
              <a:ext uri="{FF2B5EF4-FFF2-40B4-BE49-F238E27FC236}">
                <a16:creationId xmlns:a16="http://schemas.microsoft.com/office/drawing/2014/main" id="{DEF1897E-4335-F370-3639-05395B16B744}"/>
              </a:ext>
            </a:extLst>
          </p:cNvPr>
          <p:cNvSpPr/>
          <p:nvPr/>
        </p:nvSpPr>
        <p:spPr>
          <a:xfrm rot="5400000">
            <a:off x="3310773" y="5638768"/>
            <a:ext cx="2160702" cy="4420990"/>
          </a:xfrm>
          <a:prstGeom prst="rect">
            <a:avLst/>
          </a:prstGeom>
          <a:solidFill>
            <a:schemeClr val="bg1"/>
          </a:solidFill>
          <a:ln w="34925">
            <a:solidFill>
              <a:srgbClr val="92D050"/>
            </a:solidFill>
          </a:ln>
        </p:spPr>
        <p:txBody>
          <a:bodyPr wrap="square" lIns="65314" tIns="32657" rIns="65314" bIns="32657" anchor="t">
            <a:spAutoFit/>
          </a:bodyPr>
          <a:lstStyle/>
          <a:p>
            <a:pPr lvl="0" algn="ctr"/>
            <a:endParaRPr lang="en-GB" sz="500" dirty="0">
              <a:solidFill>
                <a:schemeClr val="accent5">
                  <a:lumMod val="50000"/>
                </a:schemeClr>
              </a:solidFill>
              <a:latin typeface="Tahoma"/>
              <a:ea typeface="Tahoma"/>
              <a:cs typeface="Tahoma"/>
            </a:endParaRPr>
          </a:p>
          <a:p>
            <a:pPr lvl="0" algn="ctr"/>
            <a:r>
              <a:rPr lang="en-GB" sz="1390" dirty="0">
                <a:solidFill>
                  <a:schemeClr val="accent5">
                    <a:lumMod val="50000"/>
                  </a:schemeClr>
                </a:solidFill>
                <a:latin typeface="Tahoma"/>
                <a:ea typeface="Tahoma"/>
                <a:cs typeface="Tahoma"/>
              </a:rPr>
              <a:t>Tunga </a:t>
            </a:r>
            <a:r>
              <a:rPr lang="en-GB" sz="1390" dirty="0" err="1">
                <a:solidFill>
                  <a:schemeClr val="accent5">
                    <a:lumMod val="50000"/>
                  </a:schemeClr>
                </a:solidFill>
                <a:latin typeface="Tahoma"/>
                <a:ea typeface="Tahoma"/>
                <a:cs typeface="Tahoma"/>
              </a:rPr>
              <a:t>okuhaburwa</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kuruga</a:t>
            </a:r>
            <a:r>
              <a:rPr lang="en-GB" sz="1390" dirty="0">
                <a:solidFill>
                  <a:schemeClr val="accent5">
                    <a:lumMod val="50000"/>
                  </a:schemeClr>
                </a:solidFill>
                <a:latin typeface="Tahoma"/>
                <a:ea typeface="Tahoma"/>
                <a:cs typeface="Tahoma"/>
              </a:rPr>
              <a:t> aha </a:t>
            </a:r>
            <a:r>
              <a:rPr lang="en-GB" sz="1390" dirty="0" err="1">
                <a:solidFill>
                  <a:schemeClr val="accent5">
                    <a:lumMod val="50000"/>
                  </a:schemeClr>
                </a:solidFill>
                <a:latin typeface="Tahoma"/>
                <a:ea typeface="Tahoma"/>
                <a:cs typeface="Tahoma"/>
              </a:rPr>
              <a:t>mushaho</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w’ebyamagara</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otendekirwe</a:t>
            </a:r>
            <a:r>
              <a:rPr lang="en-GB" sz="1390" dirty="0">
                <a:solidFill>
                  <a:schemeClr val="accent5">
                    <a:lumMod val="50000"/>
                  </a:schemeClr>
                </a:solidFill>
                <a:latin typeface="Tahoma"/>
                <a:ea typeface="Tahoma"/>
                <a:cs typeface="Tahoma"/>
              </a:rPr>
              <a:t>.</a:t>
            </a:r>
          </a:p>
          <a:p>
            <a:pPr lvl="0" algn="ctr"/>
            <a:endParaRPr lang="en-GB" sz="1390" dirty="0">
              <a:solidFill>
                <a:schemeClr val="accent5">
                  <a:lumMod val="50000"/>
                </a:schemeClr>
              </a:solidFill>
              <a:latin typeface="Tahoma"/>
              <a:ea typeface="Tahoma" panose="020B0604030504040204" pitchFamily="34" charset="0"/>
              <a:cs typeface="Tahoma" panose="020B0604030504040204" pitchFamily="34" charset="0"/>
            </a:endParaRPr>
          </a:p>
          <a:p>
            <a:pPr algn="ctr"/>
            <a:r>
              <a:rPr lang="en-GB" sz="1390" dirty="0">
                <a:solidFill>
                  <a:schemeClr val="accent5">
                    <a:lumMod val="50000"/>
                  </a:schemeClr>
                </a:solidFill>
                <a:latin typeface="Tahoma"/>
                <a:ea typeface="Tahoma"/>
                <a:cs typeface="Tahoma"/>
              </a:rPr>
              <a:t>Guma </a:t>
            </a:r>
            <a:r>
              <a:rPr lang="en-GB" sz="1390" dirty="0" err="1">
                <a:solidFill>
                  <a:schemeClr val="accent5">
                    <a:lumMod val="50000"/>
                  </a:schemeClr>
                </a:solidFill>
                <a:latin typeface="Tahoma"/>
                <a:ea typeface="Tahoma"/>
                <a:cs typeface="Tahoma"/>
              </a:rPr>
              <a:t>omire</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dozi</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yemibazi</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yawe</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ya</a:t>
            </a:r>
            <a:r>
              <a:rPr lang="en-GB" sz="1390" dirty="0">
                <a:solidFill>
                  <a:schemeClr val="accent5">
                    <a:lumMod val="50000"/>
                  </a:schemeClr>
                </a:solidFill>
                <a:latin typeface="Tahoma"/>
                <a:ea typeface="Tahoma"/>
                <a:cs typeface="Tahoma"/>
              </a:rPr>
              <a:t> Antibiotics </a:t>
            </a:r>
            <a:r>
              <a:rPr lang="en-GB" sz="1390" dirty="0" err="1">
                <a:solidFill>
                  <a:schemeClr val="accent5">
                    <a:lumMod val="50000"/>
                  </a:schemeClr>
                </a:solidFill>
                <a:latin typeface="Tahoma"/>
                <a:ea typeface="Tahoma"/>
                <a:cs typeface="Tahoma"/>
              </a:rPr>
              <a:t>ogimare</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no’buwakuhurira</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watandika</a:t>
            </a:r>
            <a:r>
              <a:rPr lang="en-GB" sz="1390" dirty="0">
                <a:solidFill>
                  <a:schemeClr val="accent5">
                    <a:lumMod val="50000"/>
                  </a:schemeClr>
                </a:solidFill>
                <a:latin typeface="Tahoma"/>
                <a:ea typeface="Tahoma"/>
                <a:cs typeface="Tahoma"/>
              </a:rPr>
              <a:t> </a:t>
            </a:r>
            <a:r>
              <a:rPr lang="en-GB" sz="1390" dirty="0" err="1">
                <a:solidFill>
                  <a:schemeClr val="accent5">
                    <a:lumMod val="50000"/>
                  </a:schemeClr>
                </a:solidFill>
                <a:latin typeface="Tahoma"/>
                <a:ea typeface="Tahoma"/>
                <a:cs typeface="Tahoma"/>
              </a:rPr>
              <a:t>kubagye</a:t>
            </a:r>
            <a:r>
              <a:rPr lang="en-GB" sz="1390" dirty="0">
                <a:solidFill>
                  <a:schemeClr val="accent5">
                    <a:lumMod val="50000"/>
                  </a:schemeClr>
                </a:solidFill>
                <a:latin typeface="Tahoma"/>
                <a:ea typeface="Tahoma"/>
                <a:cs typeface="Tahoma"/>
              </a:rPr>
              <a:t> </a:t>
            </a:r>
          </a:p>
          <a:p>
            <a:pPr algn="ctr"/>
            <a:endParaRPr lang="en-US" sz="1390" dirty="0">
              <a:solidFill>
                <a:schemeClr val="accent5">
                  <a:lumMod val="50000"/>
                </a:schemeClr>
              </a:solidFill>
              <a:latin typeface="Tahoma"/>
              <a:ea typeface="Tahoma" panose="020B0604030504040204" pitchFamily="34" charset="0"/>
              <a:cs typeface="Tahoma" panose="020B0604030504040204" pitchFamily="34" charset="0"/>
            </a:endParaRPr>
          </a:p>
          <a:p>
            <a:pPr lvl="0" algn="ctr"/>
            <a:r>
              <a:rPr lang="en-US" sz="1390" dirty="0">
                <a:solidFill>
                  <a:schemeClr val="accent5">
                    <a:lumMod val="50000"/>
                  </a:schemeClr>
                </a:solidFill>
                <a:latin typeface="Tahoma"/>
                <a:ea typeface="Tahoma"/>
                <a:cs typeface="Tahoma"/>
              </a:rPr>
              <a:t>Okugabana </a:t>
            </a:r>
            <a:r>
              <a:rPr lang="en-US" sz="1390" dirty="0" err="1">
                <a:solidFill>
                  <a:schemeClr val="accent5">
                    <a:lumMod val="50000"/>
                  </a:schemeClr>
                </a:solidFill>
                <a:latin typeface="Tahoma"/>
                <a:ea typeface="Tahoma"/>
                <a:cs typeface="Tahoma"/>
              </a:rPr>
              <a:t>emibazi</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ya</a:t>
            </a:r>
            <a:r>
              <a:rPr lang="en-US" sz="1390" dirty="0">
                <a:solidFill>
                  <a:schemeClr val="accent5">
                    <a:lumMod val="50000"/>
                  </a:schemeClr>
                </a:solidFill>
                <a:latin typeface="Tahoma"/>
                <a:ea typeface="Tahoma"/>
                <a:cs typeface="Tahoma"/>
              </a:rPr>
              <a:t> Antibiotics </a:t>
            </a:r>
            <a:r>
              <a:rPr lang="en-US" sz="1390" dirty="0" err="1">
                <a:solidFill>
                  <a:schemeClr val="accent5">
                    <a:lumMod val="50000"/>
                  </a:schemeClr>
                </a:solidFill>
                <a:latin typeface="Tahoma"/>
                <a:ea typeface="Tahoma"/>
                <a:cs typeface="Tahoma"/>
              </a:rPr>
              <a:t>nka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Amokisirini</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Fulagyairo</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nabandi</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bantu</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nikibasa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kuretera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oburweire</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kweyongyera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hamwe</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n’okwongyera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amaani</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obukooko</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kujooga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egyo</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mibazi</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okaremwa</a:t>
            </a:r>
            <a:r>
              <a:rPr lang="en-US" sz="1390" dirty="0">
                <a:solidFill>
                  <a:schemeClr val="accent5">
                    <a:lumMod val="50000"/>
                  </a:schemeClr>
                </a:solidFill>
                <a:latin typeface="Tahoma"/>
                <a:ea typeface="Tahoma"/>
                <a:cs typeface="Tahoma"/>
              </a:rPr>
              <a:t> </a:t>
            </a:r>
            <a:r>
              <a:rPr lang="en-US" sz="1390" dirty="0" err="1">
                <a:solidFill>
                  <a:schemeClr val="accent5">
                    <a:lumMod val="50000"/>
                  </a:schemeClr>
                </a:solidFill>
                <a:latin typeface="Tahoma"/>
                <a:ea typeface="Tahoma"/>
                <a:cs typeface="Tahoma"/>
              </a:rPr>
              <a:t>kukira</a:t>
            </a:r>
            <a:r>
              <a:rPr lang="en-US" sz="1390" dirty="0">
                <a:solidFill>
                  <a:schemeClr val="accent5">
                    <a:lumMod val="50000"/>
                  </a:schemeClr>
                </a:solidFill>
                <a:latin typeface="Tahoma"/>
                <a:ea typeface="Tahoma"/>
                <a:cs typeface="Tahoma"/>
              </a:rPr>
              <a:t>.</a:t>
            </a:r>
            <a:r>
              <a:rPr lang="en-US" sz="1390" dirty="0">
                <a:solidFill>
                  <a:srgbClr val="002060"/>
                </a:solidFill>
                <a:latin typeface="Tahoma"/>
                <a:ea typeface="Tahoma"/>
                <a:cs typeface="Tahoma"/>
              </a:rPr>
              <a:t> </a:t>
            </a:r>
            <a:endParaRPr lang="en-US" sz="139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9556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3E7687-75CF-3B4B-65F0-CF21CF58143A}"/>
              </a:ext>
            </a:extLst>
          </p:cNvPr>
          <p:cNvGrpSpPr/>
          <p:nvPr/>
        </p:nvGrpSpPr>
        <p:grpSpPr>
          <a:xfrm rot="5400000">
            <a:off x="-1127962" y="1146761"/>
            <a:ext cx="9113924" cy="6820402"/>
            <a:chOff x="-1619781" y="1688391"/>
            <a:chExt cx="12801604" cy="9601201"/>
          </a:xfrm>
        </p:grpSpPr>
        <p:pic>
          <p:nvPicPr>
            <p:cNvPr id="3" name="Picture 2" descr="A picture containing person, ground, outdoor&#10;&#10;Description automatically generated">
              <a:extLst>
                <a:ext uri="{FF2B5EF4-FFF2-40B4-BE49-F238E27FC236}">
                  <a16:creationId xmlns:a16="http://schemas.microsoft.com/office/drawing/2014/main" id="{7FE5EC4C-4C78-35E9-4001-AFF688A6B916}"/>
                </a:ext>
              </a:extLst>
            </p:cNvPr>
            <p:cNvPicPr>
              <a:picLocks noChangeAspect="1"/>
            </p:cNvPicPr>
            <p:nvPr/>
          </p:nvPicPr>
          <p:blipFill rotWithShape="1">
            <a:blip r:embed="rId2"/>
            <a:srcRect t="4622" b="2836"/>
            <a:stretch/>
          </p:blipFill>
          <p:spPr>
            <a:xfrm>
              <a:off x="-1619781" y="1688391"/>
              <a:ext cx="12801604" cy="9601201"/>
            </a:xfrm>
            <a:prstGeom prst="rect">
              <a:avLst/>
            </a:prstGeom>
            <a:ln w="28575">
              <a:solidFill>
                <a:srgbClr val="FF0000"/>
              </a:solidFill>
            </a:ln>
          </p:spPr>
        </p:pic>
        <p:sp>
          <p:nvSpPr>
            <p:cNvPr id="5" name="TextBox 4">
              <a:extLst>
                <a:ext uri="{FF2B5EF4-FFF2-40B4-BE49-F238E27FC236}">
                  <a16:creationId xmlns:a16="http://schemas.microsoft.com/office/drawing/2014/main" id="{77F2E658-AC5E-D7E3-0CA8-77CB70F984D3}"/>
                </a:ext>
              </a:extLst>
            </p:cNvPr>
            <p:cNvSpPr txBox="1"/>
            <p:nvPr/>
          </p:nvSpPr>
          <p:spPr>
            <a:xfrm>
              <a:off x="-1361178" y="8513944"/>
              <a:ext cx="12284500" cy="1256461"/>
            </a:xfrm>
            <a:prstGeom prst="rect">
              <a:avLst/>
            </a:prstGeom>
            <a:solidFill>
              <a:schemeClr val="bg1">
                <a:alpha val="58000"/>
              </a:schemeClr>
            </a:solidFill>
            <a:ln w="47625">
              <a:solidFill>
                <a:schemeClr val="accent1">
                  <a:lumMod val="50000"/>
                </a:schemeClr>
              </a:solidFill>
            </a:ln>
          </p:spPr>
          <p:txBody>
            <a:bodyPr wrap="square" rtlCol="0">
              <a:spAutoFit/>
              <a:scene3d>
                <a:camera prst="orthographicFront"/>
                <a:lightRig rig="threePt" dir="t"/>
              </a:scene3d>
              <a:sp3d>
                <a:bevelT w="12700" h="82550"/>
              </a:sp3d>
            </a:bodyPr>
            <a:lstStyle/>
            <a:p>
              <a:pPr algn="ctr"/>
              <a:r>
                <a:rPr lang="en-US" sz="2571" b="1" dirty="0">
                  <a:solidFill>
                    <a:schemeClr val="accent6">
                      <a:lumMod val="50000"/>
                    </a:schemeClr>
                  </a:solidFill>
                  <a:effectLst>
                    <a:outerShdw blurRad="38100" dist="38100" dir="2700000" algn="tl">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a:t>
              </a:r>
              <a:r>
                <a:rPr lang="en-US" sz="2571" b="1" dirty="0">
                  <a:solidFill>
                    <a:schemeClr val="accent6">
                      <a:lumMod val="75000"/>
                    </a:schemeClr>
                  </a:solidFill>
                  <a:effectLst>
                    <a:outerShdw blurRad="50800" dist="50800" dir="5400000" sx="1000" sy="1000" algn="ctr" rotWithShape="0">
                      <a:srgbClr val="000000">
                        <a:alpha val="43137"/>
                      </a:srgbClr>
                    </a:outerShdw>
                  </a:effectLst>
                  <a:latin typeface="Arial Black" panose="020B0A04020102020204" pitchFamily="34" charset="0"/>
                  <a:ea typeface="Cambria" panose="02040503050406030204" pitchFamily="18" charset="0"/>
                  <a:cs typeface="Arial" panose="020B0604020202020204" pitchFamily="34" charset="0"/>
                </a:rPr>
                <a:t>Sharing is Caring</a:t>
              </a:r>
              <a:r>
                <a:rPr lang="en-US" sz="2571" b="1" dirty="0">
                  <a:solidFill>
                    <a:schemeClr val="accent6">
                      <a:lumMod val="50000"/>
                    </a:schemeClr>
                  </a:solidFill>
                  <a:effectLst>
                    <a:outerShdw blurRad="38100" dist="38100" dir="2700000" algn="tl">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 -  </a:t>
              </a:r>
              <a:r>
                <a:rPr lang="en-GB" sz="2800" b="1" dirty="0">
                  <a:solidFill>
                    <a:srgbClr val="FF0000"/>
                  </a:solidFill>
                  <a:effectLst>
                    <a:outerShdw blurRad="50800" dist="50800" dir="5400000" sx="1000" sy="1000" algn="ctr" rotWithShape="0">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BUT</a:t>
              </a:r>
              <a:endParaRPr lang="en-US" sz="2571" b="1" dirty="0">
                <a:solidFill>
                  <a:schemeClr val="accent6">
                    <a:lumMod val="50000"/>
                  </a:schemeClr>
                </a:solidFill>
                <a:effectLst>
                  <a:outerShdw blurRad="38100" dist="38100" dir="2700000" algn="tl">
                    <a:srgbClr val="000000">
                      <a:alpha val="43137"/>
                    </a:srgbClr>
                  </a:outerShdw>
                </a:effectLst>
                <a:latin typeface="Stencil" panose="040409050D0802020404" pitchFamily="82" charset="0"/>
                <a:ea typeface="Cambria" panose="02040503050406030204" pitchFamily="18" charset="0"/>
                <a:cs typeface="Arial" panose="020B0604020202020204" pitchFamily="34" charset="0"/>
              </a:endParaRPr>
            </a:p>
            <a:p>
              <a:pPr algn="ctr"/>
              <a:r>
                <a:rPr lang="en-GB" sz="2400" b="1" dirty="0">
                  <a:solidFill>
                    <a:srgbClr val="FF0000"/>
                  </a:solidFill>
                  <a:effectLst>
                    <a:outerShdw blurRad="50800" dist="50800" dir="5400000" sx="1000" sy="1000" algn="ctr" rotWithShape="0">
                      <a:srgbClr val="000000">
                        <a:alpha val="43137"/>
                      </a:srgbClr>
                    </a:outerShdw>
                  </a:effectLst>
                  <a:latin typeface="Stencil" panose="040409050D0802020404" pitchFamily="82" charset="0"/>
                  <a:ea typeface="Cambria" panose="02040503050406030204" pitchFamily="18" charset="0"/>
                  <a:cs typeface="Arial" panose="020B0604020202020204" pitchFamily="34" charset="0"/>
                </a:rPr>
                <a:t>Sharing Antibiotics is dangerous to your health.</a:t>
              </a:r>
              <a:endParaRPr lang="en-US" sz="2400" b="1" dirty="0">
                <a:solidFill>
                  <a:srgbClr val="FF0000"/>
                </a:solidFill>
                <a:effectLst>
                  <a:outerShdw blurRad="50800" dist="50800" dir="5400000" sx="1000" sy="1000" algn="ctr" rotWithShape="0">
                    <a:srgbClr val="000000">
                      <a:alpha val="43137"/>
                    </a:srgbClr>
                  </a:outerShdw>
                </a:effectLst>
                <a:latin typeface="Stencil" panose="040409050D0802020404" pitchFamily="82" charset="0"/>
                <a:ea typeface="Cambria" panose="0204050305040603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70A4BEB9-015E-4C5D-FDFA-65247D3FF43A}"/>
                </a:ext>
              </a:extLst>
            </p:cNvPr>
            <p:cNvSpPr/>
            <p:nvPr/>
          </p:nvSpPr>
          <p:spPr>
            <a:xfrm>
              <a:off x="-1361565" y="9984968"/>
              <a:ext cx="12284886" cy="501321"/>
            </a:xfrm>
            <a:prstGeom prst="rect">
              <a:avLst/>
            </a:prstGeom>
            <a:solidFill>
              <a:schemeClr val="bg1">
                <a:alpha val="52000"/>
              </a:schemeClr>
            </a:solidFill>
            <a:ln w="34925">
              <a:solidFill>
                <a:schemeClr val="accent1">
                  <a:lumMod val="50000"/>
                </a:schemeClr>
              </a:solidFill>
            </a:ln>
          </p:spPr>
          <p:txBody>
            <a:bodyPr wrap="square">
              <a:spAutoFit/>
            </a:bodyPr>
            <a:lstStyle/>
            <a:p>
              <a:pPr lvl="0" algn="ctr"/>
              <a:r>
                <a:rPr lang="en-GB" sz="1714" b="1" dirty="0">
                  <a:solidFill>
                    <a:srgbClr val="002060"/>
                  </a:solidFill>
                  <a:latin typeface="Arial" panose="020B0604020202020204" pitchFamily="34" charset="0"/>
                  <a:cs typeface="Arial" panose="020B0604020202020204" pitchFamily="34" charset="0"/>
                </a:rPr>
                <a:t>Teach one teach all. It begins with you. The time is now.</a:t>
              </a:r>
              <a:endParaRPr lang="en-US" sz="1714" b="1"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063BEE9-6AF4-C449-69E8-05CB6A06F6F2}"/>
                </a:ext>
              </a:extLst>
            </p:cNvPr>
            <p:cNvSpPr txBox="1"/>
            <p:nvPr/>
          </p:nvSpPr>
          <p:spPr>
            <a:xfrm>
              <a:off x="-1361565" y="10697488"/>
              <a:ext cx="12284501" cy="501321"/>
            </a:xfrm>
            <a:prstGeom prst="rect">
              <a:avLst/>
            </a:prstGeom>
            <a:solidFill>
              <a:schemeClr val="bg1">
                <a:alpha val="60000"/>
              </a:schemeClr>
            </a:solidFill>
            <a:ln w="19050">
              <a:solidFill>
                <a:schemeClr val="accent1">
                  <a:lumMod val="50000"/>
                </a:schemeClr>
              </a:solidFill>
            </a:ln>
          </p:spPr>
          <p:txBody>
            <a:bodyPr wrap="square" rtlCol="0">
              <a:spAutoFit/>
            </a:bodyPr>
            <a:lstStyle/>
            <a:p>
              <a:pPr algn="ctr"/>
              <a:r>
                <a:rPr lang="en-GB" sz="857" dirty="0"/>
                <a:t>Poster created by: Duncan </a:t>
              </a:r>
              <a:r>
                <a:rPr lang="en-GB" sz="857" dirty="0" err="1"/>
                <a:t>Taremwa</a:t>
              </a:r>
              <a:r>
                <a:rPr lang="en-GB" sz="857" dirty="0"/>
                <a:t>, Grace </a:t>
              </a:r>
              <a:r>
                <a:rPr lang="en-GB" sz="857" dirty="0" err="1"/>
                <a:t>Atuheire</a:t>
              </a:r>
              <a:r>
                <a:rPr lang="en-GB" sz="857" dirty="0"/>
                <a:t>, Serina </a:t>
              </a:r>
              <a:r>
                <a:rPr lang="en-GB" sz="857" dirty="0" err="1"/>
                <a:t>Atukwase</a:t>
              </a:r>
              <a:r>
                <a:rPr lang="en-GB" sz="857" dirty="0"/>
                <a:t>,  </a:t>
              </a:r>
              <a:r>
                <a:rPr lang="en-GB" sz="857" dirty="0" err="1"/>
                <a:t>Fridah</a:t>
              </a:r>
              <a:r>
                <a:rPr lang="en-GB" sz="857" dirty="0"/>
                <a:t> </a:t>
              </a:r>
              <a:r>
                <a:rPr lang="en-GB" sz="857" dirty="0" err="1"/>
                <a:t>Nankunda</a:t>
              </a:r>
              <a:r>
                <a:rPr lang="en-GB" sz="857" dirty="0"/>
                <a:t>, Fredrick </a:t>
              </a:r>
              <a:r>
                <a:rPr lang="en-GB" sz="857" dirty="0" err="1"/>
                <a:t>Kamugisha</a:t>
              </a:r>
              <a:r>
                <a:rPr lang="en-GB" sz="857" dirty="0"/>
                <a:t>, </a:t>
              </a:r>
              <a:r>
                <a:rPr lang="en-GB" sz="857" dirty="0" err="1"/>
                <a:t>Jovanice</a:t>
              </a:r>
              <a:r>
                <a:rPr lang="en-GB" sz="857" dirty="0"/>
                <a:t>, </a:t>
              </a:r>
              <a:r>
                <a:rPr lang="en-GB" sz="857" dirty="0" err="1"/>
                <a:t>Bamweyitire</a:t>
              </a:r>
              <a:r>
                <a:rPr lang="en-GB" sz="857" dirty="0"/>
                <a:t>, Joseph </a:t>
              </a:r>
              <a:r>
                <a:rPr lang="en-GB" sz="857" dirty="0" err="1"/>
                <a:t>Arinaitwe</a:t>
              </a:r>
              <a:r>
                <a:rPr lang="en-GB" sz="857" dirty="0"/>
                <a:t>, Aisha </a:t>
              </a:r>
              <a:r>
                <a:rPr lang="en-GB" sz="857" dirty="0" err="1"/>
                <a:t>Tibalira</a:t>
              </a:r>
              <a:r>
                <a:rPr lang="en-GB" sz="857" dirty="0"/>
                <a:t>, Alex </a:t>
              </a:r>
              <a:r>
                <a:rPr lang="en-GB" sz="857" dirty="0" err="1"/>
                <a:t>Niwamanya</a:t>
              </a:r>
              <a:r>
                <a:rPr lang="en-GB" sz="857" dirty="0"/>
                <a:t>, Racheal </a:t>
              </a:r>
              <a:r>
                <a:rPr lang="en-GB" sz="857" dirty="0" err="1"/>
                <a:t>Kirabo</a:t>
              </a:r>
              <a:r>
                <a:rPr lang="en-GB" sz="857" dirty="0"/>
                <a:t>,  Bonny </a:t>
              </a:r>
              <a:r>
                <a:rPr lang="en-GB" sz="857" dirty="0" err="1"/>
                <a:t>Nalubiri</a:t>
              </a:r>
              <a:r>
                <a:rPr lang="en-GB" sz="857" dirty="0"/>
                <a:t>,  Julius </a:t>
              </a:r>
              <a:r>
                <a:rPr lang="en-GB" sz="857" dirty="0" err="1"/>
                <a:t>Nooha</a:t>
              </a:r>
              <a:r>
                <a:rPr lang="en-GB" sz="857" dirty="0"/>
                <a:t>,</a:t>
              </a:r>
            </a:p>
          </p:txBody>
        </p:sp>
        <p:grpSp>
          <p:nvGrpSpPr>
            <p:cNvPr id="29" name="Group 28">
              <a:extLst>
                <a:ext uri="{FF2B5EF4-FFF2-40B4-BE49-F238E27FC236}">
                  <a16:creationId xmlns:a16="http://schemas.microsoft.com/office/drawing/2014/main" id="{265F85BB-844F-C4A8-6A8A-E959E21760AF}"/>
                </a:ext>
              </a:extLst>
            </p:cNvPr>
            <p:cNvGrpSpPr/>
            <p:nvPr/>
          </p:nvGrpSpPr>
          <p:grpSpPr>
            <a:xfrm>
              <a:off x="-1401145" y="2212592"/>
              <a:ext cx="1248421" cy="5982718"/>
              <a:chOff x="40014" y="3470921"/>
              <a:chExt cx="993992" cy="4688002"/>
            </a:xfrm>
          </p:grpSpPr>
          <p:sp>
            <p:nvSpPr>
              <p:cNvPr id="11" name="TextBox 10">
                <a:extLst>
                  <a:ext uri="{FF2B5EF4-FFF2-40B4-BE49-F238E27FC236}">
                    <a16:creationId xmlns:a16="http://schemas.microsoft.com/office/drawing/2014/main" id="{2A1C76D2-2154-8E9D-A566-A9CE2506C87A}"/>
                  </a:ext>
                </a:extLst>
              </p:cNvPr>
              <p:cNvSpPr txBox="1"/>
              <p:nvPr/>
            </p:nvSpPr>
            <p:spPr>
              <a:xfrm>
                <a:off x="45592" y="3470921"/>
                <a:ext cx="988414" cy="3157638"/>
              </a:xfrm>
              <a:prstGeom prst="rect">
                <a:avLst/>
              </a:prstGeom>
              <a:solidFill>
                <a:schemeClr val="bg1">
                  <a:alpha val="92000"/>
                </a:schemeClr>
              </a:solidFill>
              <a:ln w="19050">
                <a:solidFill>
                  <a:srgbClr val="92D050"/>
                </a:solidFill>
              </a:ln>
            </p:spPr>
            <p:txBody>
              <a:bodyPr wrap="square" rtlCol="0">
                <a:spAutoFit/>
              </a:bodyPr>
              <a:lstStyle/>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a:p>
                <a:endParaRPr lang="en-GB" sz="1286" dirty="0"/>
              </a:p>
            </p:txBody>
          </p:sp>
          <p:pic>
            <p:nvPicPr>
              <p:cNvPr id="13" name="Picture 2" descr="Home">
                <a:extLst>
                  <a:ext uri="{FF2B5EF4-FFF2-40B4-BE49-F238E27FC236}">
                    <a16:creationId xmlns:a16="http://schemas.microsoft.com/office/drawing/2014/main" id="{7F3E554E-3B6E-AC69-1ABE-42CAC5BA50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098"/>
              <a:stretch/>
            </p:blipFill>
            <p:spPr bwMode="auto">
              <a:xfrm>
                <a:off x="188059" y="3520622"/>
                <a:ext cx="738109" cy="6051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 company name&#10;&#10;Description automatically generated">
                <a:extLst>
                  <a:ext uri="{FF2B5EF4-FFF2-40B4-BE49-F238E27FC236}">
                    <a16:creationId xmlns:a16="http://schemas.microsoft.com/office/drawing/2014/main" id="{247C2361-6E74-26DF-3F72-357EE70648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28" t="16789" r="19602" b="17910"/>
              <a:stretch/>
            </p:blipFill>
            <p:spPr>
              <a:xfrm>
                <a:off x="275596" y="4275839"/>
                <a:ext cx="555516" cy="701596"/>
              </a:xfrm>
              <a:prstGeom prst="rect">
                <a:avLst/>
              </a:prstGeom>
            </p:spPr>
          </p:pic>
          <p:pic>
            <p:nvPicPr>
              <p:cNvPr id="17" name="Picture 16">
                <a:extLst>
                  <a:ext uri="{FF2B5EF4-FFF2-40B4-BE49-F238E27FC236}">
                    <a16:creationId xmlns:a16="http://schemas.microsoft.com/office/drawing/2014/main" id="{BFABD8DA-71F7-530C-A423-F740F655DF2F}"/>
                  </a:ext>
                </a:extLst>
              </p:cNvPr>
              <p:cNvPicPr>
                <a:picLocks noChangeAspect="1"/>
              </p:cNvPicPr>
              <p:nvPr/>
            </p:nvPicPr>
            <p:blipFill>
              <a:blip r:embed="rId5"/>
              <a:stretch>
                <a:fillRect/>
              </a:stretch>
            </p:blipFill>
            <p:spPr>
              <a:xfrm>
                <a:off x="147899" y="5147748"/>
                <a:ext cx="817746" cy="332798"/>
              </a:xfrm>
              <a:prstGeom prst="rect">
                <a:avLst/>
              </a:prstGeom>
            </p:spPr>
          </p:pic>
          <p:pic>
            <p:nvPicPr>
              <p:cNvPr id="19" name="Picture 18">
                <a:extLst>
                  <a:ext uri="{FF2B5EF4-FFF2-40B4-BE49-F238E27FC236}">
                    <a16:creationId xmlns:a16="http://schemas.microsoft.com/office/drawing/2014/main" id="{65525F97-5500-644C-136C-17247056C420}"/>
                  </a:ext>
                </a:extLst>
              </p:cNvPr>
              <p:cNvPicPr>
                <a:picLocks noChangeAspect="1"/>
              </p:cNvPicPr>
              <p:nvPr/>
            </p:nvPicPr>
            <p:blipFill>
              <a:blip r:embed="rId6"/>
              <a:stretch>
                <a:fillRect/>
              </a:stretch>
            </p:blipFill>
            <p:spPr>
              <a:xfrm>
                <a:off x="143898" y="6177922"/>
                <a:ext cx="817746" cy="370258"/>
              </a:xfrm>
              <a:prstGeom prst="rect">
                <a:avLst/>
              </a:prstGeom>
              <a:ln>
                <a:solidFill>
                  <a:srgbClr val="92D050"/>
                </a:solidFill>
              </a:ln>
            </p:spPr>
          </p:pic>
          <p:pic>
            <p:nvPicPr>
              <p:cNvPr id="21" name="Picture 20">
                <a:extLst>
                  <a:ext uri="{FF2B5EF4-FFF2-40B4-BE49-F238E27FC236}">
                    <a16:creationId xmlns:a16="http://schemas.microsoft.com/office/drawing/2014/main" id="{EE977157-4F60-DE27-0D81-68405086DEDA}"/>
                  </a:ext>
                </a:extLst>
              </p:cNvPr>
              <p:cNvPicPr>
                <a:picLocks noChangeAspect="1"/>
              </p:cNvPicPr>
              <p:nvPr/>
            </p:nvPicPr>
            <p:blipFill>
              <a:blip r:embed="rId7"/>
              <a:stretch>
                <a:fillRect/>
              </a:stretch>
            </p:blipFill>
            <p:spPr>
              <a:xfrm>
                <a:off x="143724" y="5670850"/>
                <a:ext cx="781931" cy="314371"/>
              </a:xfrm>
              <a:prstGeom prst="rect">
                <a:avLst/>
              </a:prstGeom>
            </p:spPr>
          </p:pic>
          <p:pic>
            <p:nvPicPr>
              <p:cNvPr id="27" name="Picture 26" descr="Diagram&#10;&#10;Description automatically generated with low confidence">
                <a:extLst>
                  <a:ext uri="{FF2B5EF4-FFF2-40B4-BE49-F238E27FC236}">
                    <a16:creationId xmlns:a16="http://schemas.microsoft.com/office/drawing/2014/main" id="{D2E2C862-52D1-5854-DF68-C75C7B9E54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014" y="6936142"/>
                <a:ext cx="988413" cy="1222781"/>
              </a:xfrm>
              <a:prstGeom prst="rect">
                <a:avLst/>
              </a:prstGeom>
              <a:ln w="19050">
                <a:solidFill>
                  <a:srgbClr val="92D050"/>
                </a:solidFill>
              </a:ln>
            </p:spPr>
          </p:pic>
        </p:grpSp>
        <p:sp>
          <p:nvSpPr>
            <p:cNvPr id="4" name="Rectangle 3">
              <a:extLst>
                <a:ext uri="{FF2B5EF4-FFF2-40B4-BE49-F238E27FC236}">
                  <a16:creationId xmlns:a16="http://schemas.microsoft.com/office/drawing/2014/main" id="{2572B062-DE16-E769-23F2-A18FF081E564}"/>
                </a:ext>
              </a:extLst>
            </p:cNvPr>
            <p:cNvSpPr/>
            <p:nvPr/>
          </p:nvSpPr>
          <p:spPr>
            <a:xfrm>
              <a:off x="199816" y="2064952"/>
              <a:ext cx="7480720" cy="6130358"/>
            </a:xfrm>
            <a:prstGeom prst="rect">
              <a:avLst/>
            </a:prstGeom>
            <a:noFill/>
            <a:ln w="571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6"/>
            </a:p>
          </p:txBody>
        </p:sp>
      </p:grpSp>
      <p:sp>
        <p:nvSpPr>
          <p:cNvPr id="6" name="Rectangle 5">
            <a:extLst>
              <a:ext uri="{FF2B5EF4-FFF2-40B4-BE49-F238E27FC236}">
                <a16:creationId xmlns:a16="http://schemas.microsoft.com/office/drawing/2014/main" id="{7F76AF42-0A5F-9742-AA59-C24E5DD0B57F}"/>
              </a:ext>
            </a:extLst>
          </p:cNvPr>
          <p:cNvSpPr/>
          <p:nvPr/>
        </p:nvSpPr>
        <p:spPr>
          <a:xfrm rot="5400000">
            <a:off x="3334517" y="5841749"/>
            <a:ext cx="2160702" cy="4051658"/>
          </a:xfrm>
          <a:prstGeom prst="rect">
            <a:avLst/>
          </a:prstGeom>
          <a:solidFill>
            <a:schemeClr val="bg1"/>
          </a:solidFill>
          <a:ln w="34925">
            <a:solidFill>
              <a:srgbClr val="92D050"/>
            </a:solidFill>
          </a:ln>
        </p:spPr>
        <p:txBody>
          <a:bodyPr wrap="square" lIns="65314" tIns="32657" rIns="65314" bIns="32657" anchor="t">
            <a:spAutoFit/>
          </a:bodyPr>
          <a:lstStyle/>
          <a:p>
            <a:pPr lvl="0" algn="ctr"/>
            <a:r>
              <a:rPr lang="en-GB" sz="1850" dirty="0">
                <a:solidFill>
                  <a:schemeClr val="accent5">
                    <a:lumMod val="50000"/>
                  </a:schemeClr>
                </a:solidFill>
                <a:latin typeface="Tahoma"/>
                <a:ea typeface="Tahoma"/>
                <a:cs typeface="Tahoma"/>
              </a:rPr>
              <a:t>Seek advice from a trained healthcare professional. Always take the full dose of Antibiotics even when you feel better. Sharing Antibiotics like Amoxicillin and </a:t>
            </a:r>
            <a:r>
              <a:rPr lang="en-GB" sz="1850" dirty="0" err="1">
                <a:solidFill>
                  <a:schemeClr val="accent5">
                    <a:lumMod val="50000"/>
                  </a:schemeClr>
                </a:solidFill>
                <a:latin typeface="Tahoma"/>
                <a:ea typeface="Tahoma"/>
                <a:cs typeface="Tahoma"/>
              </a:rPr>
              <a:t>Flaygl</a:t>
            </a:r>
            <a:r>
              <a:rPr lang="en-GB" sz="1850" dirty="0">
                <a:solidFill>
                  <a:schemeClr val="accent5">
                    <a:lumMod val="50000"/>
                  </a:schemeClr>
                </a:solidFill>
                <a:latin typeface="Tahoma"/>
                <a:ea typeface="Tahoma"/>
                <a:cs typeface="Tahoma"/>
              </a:rPr>
              <a:t> with friends and relatives can worsen the disease and increase drug resistance.</a:t>
            </a:r>
            <a:endParaRPr lang="en-US" sz="185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228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DA59-5F3B-1106-CE46-2F8CD143CF33}"/>
              </a:ext>
            </a:extLst>
          </p:cNvPr>
          <p:cNvSpPr>
            <a:spLocks noGrp="1"/>
          </p:cNvSpPr>
          <p:nvPr>
            <p:ph type="title"/>
          </p:nvPr>
        </p:nvSpPr>
        <p:spPr>
          <a:xfrm>
            <a:off x="471488" y="486837"/>
            <a:ext cx="5915025" cy="2194018"/>
          </a:xfrm>
        </p:spPr>
        <p:txBody>
          <a:bodyPr>
            <a:normAutofit fontScale="90000"/>
          </a:bodyPr>
          <a:lstStyle/>
          <a:p>
            <a:r>
              <a:rPr lang="en-GB" dirty="0"/>
              <a:t>Brief explanation of poster 2:</a:t>
            </a:r>
            <a:br>
              <a:rPr lang="en-GB" dirty="0"/>
            </a:br>
            <a:r>
              <a:rPr lang="en-GB" i="1" dirty="0"/>
              <a:t>Sharing Antibiotics is like </a:t>
            </a:r>
            <a:br>
              <a:rPr lang="en-GB" i="1" dirty="0"/>
            </a:br>
            <a:r>
              <a:rPr lang="en-GB" i="1" dirty="0"/>
              <a:t>“washing clothes and  drying them in the soil”</a:t>
            </a:r>
            <a:br>
              <a:rPr lang="en-GB" i="1" dirty="0"/>
            </a:br>
            <a:endParaRPr lang="en-GB" i="1" dirty="0"/>
          </a:p>
        </p:txBody>
      </p:sp>
      <p:sp>
        <p:nvSpPr>
          <p:cNvPr id="3" name="Content Placeholder 2">
            <a:extLst>
              <a:ext uri="{FF2B5EF4-FFF2-40B4-BE49-F238E27FC236}">
                <a16:creationId xmlns:a16="http://schemas.microsoft.com/office/drawing/2014/main" id="{65D91F5A-CA32-5891-3195-473E4D382507}"/>
              </a:ext>
            </a:extLst>
          </p:cNvPr>
          <p:cNvSpPr>
            <a:spLocks noGrp="1"/>
          </p:cNvSpPr>
          <p:nvPr>
            <p:ph idx="1"/>
          </p:nvPr>
        </p:nvSpPr>
        <p:spPr>
          <a:xfrm>
            <a:off x="672162" y="2763981"/>
            <a:ext cx="5513675" cy="3103419"/>
          </a:xfrm>
        </p:spPr>
        <p:txBody>
          <a:bodyPr>
            <a:normAutofit/>
          </a:bodyPr>
          <a:lstStyle/>
          <a:p>
            <a:pPr marL="0" indent="0">
              <a:buNone/>
            </a:pPr>
            <a:r>
              <a:rPr lang="en-GB" sz="1400" dirty="0"/>
              <a:t>Poster 2 addresses a similar theme to that addressed in poster 1. It deploys a common phrase used to express folly, to provide a memorable allegory for AB misuse. </a:t>
            </a:r>
          </a:p>
          <a:p>
            <a:pPr marL="0" indent="0">
              <a:buNone/>
            </a:pPr>
            <a:r>
              <a:rPr lang="en-GB" sz="1400" dirty="0"/>
              <a:t>In addition to reworking the motivation of care for others, the poster also mobilises the desire to avoid being thought of as foolish. </a:t>
            </a:r>
          </a:p>
          <a:p>
            <a:pPr marL="0" indent="0">
              <a:buNone/>
            </a:pPr>
            <a:r>
              <a:rPr lang="en-GB" sz="1400" dirty="0"/>
              <a:t>The poster also introduces the idea of peer-to-peer advice (addressing the issue of who can act as a messenger of health messages). This encourages viewers to not only learn more about safe antibiotic use themselves, but also to share their new understanding with their peers. </a:t>
            </a:r>
          </a:p>
          <a:p>
            <a:pPr marL="0" indent="0">
              <a:buNone/>
            </a:pPr>
            <a:endParaRPr lang="en-GB" sz="1400" dirty="0"/>
          </a:p>
          <a:p>
            <a:pPr marL="0" indent="0">
              <a:buNone/>
            </a:pPr>
            <a:endParaRPr lang="en-GB" sz="1400" dirty="0"/>
          </a:p>
        </p:txBody>
      </p:sp>
    </p:spTree>
    <p:extLst>
      <p:ext uri="{BB962C8B-B14F-4D97-AF65-F5344CB8AC3E}">
        <p14:creationId xmlns:p14="http://schemas.microsoft.com/office/powerpoint/2010/main" val="89755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A76D443-CB95-ED4B-F4DB-7CC57BC087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332"/>
          <a:stretch/>
        </p:blipFill>
        <p:spPr>
          <a:xfrm>
            <a:off x="240227" y="1438271"/>
            <a:ext cx="6394657" cy="4506124"/>
          </a:xfrm>
          <a:prstGeom prst="rect">
            <a:avLst/>
          </a:prstGeom>
          <a:effectLst>
            <a:softEdge rad="165100"/>
          </a:effectLst>
        </p:spPr>
      </p:pic>
      <p:sp>
        <p:nvSpPr>
          <p:cNvPr id="5" name="Speech Bubble: Oval 4">
            <a:extLst>
              <a:ext uri="{FF2B5EF4-FFF2-40B4-BE49-F238E27FC236}">
                <a16:creationId xmlns:a16="http://schemas.microsoft.com/office/drawing/2014/main" id="{F578FDD2-0031-A6E2-688B-A9AE60DEB54B}"/>
              </a:ext>
            </a:extLst>
          </p:cNvPr>
          <p:cNvSpPr/>
          <p:nvPr/>
        </p:nvSpPr>
        <p:spPr>
          <a:xfrm>
            <a:off x="817699" y="1341205"/>
            <a:ext cx="2200060" cy="1554738"/>
          </a:xfrm>
          <a:prstGeom prst="wedgeEllipseCallout">
            <a:avLst>
              <a:gd name="adj1" fmla="val 72917"/>
              <a:gd name="adj2" fmla="val 1548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86"/>
          </a:p>
        </p:txBody>
      </p:sp>
      <p:pic>
        <p:nvPicPr>
          <p:cNvPr id="3" name="Picture 2">
            <a:extLst>
              <a:ext uri="{FF2B5EF4-FFF2-40B4-BE49-F238E27FC236}">
                <a16:creationId xmlns:a16="http://schemas.microsoft.com/office/drawing/2014/main" id="{3B25219E-0DA6-0B20-C47A-10A719EEB9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73" t="3720" r="17386" b="-2328"/>
          <a:stretch/>
        </p:blipFill>
        <p:spPr>
          <a:xfrm>
            <a:off x="817699" y="1333040"/>
            <a:ext cx="2200060" cy="1578571"/>
          </a:xfrm>
          <a:prstGeom prst="ellipse">
            <a:avLst/>
          </a:prstGeom>
          <a:ln>
            <a:noFill/>
          </a:ln>
          <a:effectLst>
            <a:softEdge rad="112500"/>
          </a:effectLst>
        </p:spPr>
      </p:pic>
      <p:sp>
        <p:nvSpPr>
          <p:cNvPr id="6" name="Rectangle 5">
            <a:extLst>
              <a:ext uri="{FF2B5EF4-FFF2-40B4-BE49-F238E27FC236}">
                <a16:creationId xmlns:a16="http://schemas.microsoft.com/office/drawing/2014/main" id="{3735C3F6-983C-230A-1D30-10B328C36C1C}"/>
              </a:ext>
            </a:extLst>
          </p:cNvPr>
          <p:cNvSpPr/>
          <p:nvPr/>
        </p:nvSpPr>
        <p:spPr>
          <a:xfrm>
            <a:off x="812228" y="6922181"/>
            <a:ext cx="5233544" cy="857322"/>
          </a:xfrm>
          <a:prstGeom prst="rect">
            <a:avLst/>
          </a:prstGeom>
          <a:solidFill>
            <a:schemeClr val="bg1"/>
          </a:solidFill>
          <a:ln w="34925">
            <a:solidFill>
              <a:srgbClr val="92D050"/>
            </a:solidFill>
          </a:ln>
        </p:spPr>
        <p:txBody>
          <a:bodyPr wrap="square" lIns="65314" tIns="32657" rIns="65314" bIns="32657" anchor="t">
            <a:spAutoFit/>
          </a:bodyPr>
          <a:lstStyle/>
          <a:p>
            <a:pPr algn="ctr"/>
            <a:r>
              <a:rPr lang="en-US" sz="1714" dirty="0">
                <a:solidFill>
                  <a:schemeClr val="accent5">
                    <a:lumMod val="50000"/>
                  </a:schemeClr>
                </a:solidFill>
                <a:latin typeface="Perpetua"/>
                <a:cs typeface="Arial"/>
              </a:rPr>
              <a:t>Okugabana </a:t>
            </a:r>
            <a:r>
              <a:rPr lang="en-US" sz="1714" dirty="0" err="1">
                <a:solidFill>
                  <a:schemeClr val="accent5">
                    <a:lumMod val="50000"/>
                  </a:schemeClr>
                </a:solidFill>
                <a:latin typeface="Perpetua"/>
                <a:cs typeface="Arial"/>
              </a:rPr>
              <a:t>emibazi</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ya</a:t>
            </a:r>
            <a:r>
              <a:rPr lang="en-US" sz="1714" dirty="0">
                <a:solidFill>
                  <a:schemeClr val="accent5">
                    <a:lumMod val="50000"/>
                  </a:schemeClr>
                </a:solidFill>
                <a:latin typeface="Perpetua"/>
                <a:cs typeface="Arial"/>
              </a:rPr>
              <a:t> Antibiotics </a:t>
            </a:r>
            <a:r>
              <a:rPr lang="en-US" sz="1714" dirty="0" err="1">
                <a:solidFill>
                  <a:schemeClr val="accent5">
                    <a:lumMod val="50000"/>
                  </a:schemeClr>
                </a:solidFill>
                <a:latin typeface="Perpetua"/>
                <a:cs typeface="Arial"/>
              </a:rPr>
              <a:t>nikibasa</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kuretera</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oburweire</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kujooga</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omubazi</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okaremwa</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kukira</a:t>
            </a:r>
            <a:r>
              <a:rPr lang="en-US" sz="1714" dirty="0">
                <a:solidFill>
                  <a:schemeClr val="accent5">
                    <a:lumMod val="50000"/>
                  </a:schemeClr>
                </a:solidFill>
                <a:latin typeface="Perpetua"/>
                <a:cs typeface="Arial"/>
              </a:rPr>
              <a:t>. Guma </a:t>
            </a:r>
            <a:r>
              <a:rPr lang="en-US" sz="1714" dirty="0" err="1">
                <a:solidFill>
                  <a:schemeClr val="accent5">
                    <a:lumMod val="50000"/>
                  </a:schemeClr>
                </a:solidFill>
                <a:latin typeface="Perpetua"/>
                <a:cs typeface="Arial"/>
              </a:rPr>
              <a:t>omire</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dozi</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yemibazi</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yawe</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ogimare</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no’buwakuhurira</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watandika</a:t>
            </a:r>
            <a:r>
              <a:rPr lang="en-US" sz="1714" dirty="0">
                <a:solidFill>
                  <a:schemeClr val="accent5">
                    <a:lumMod val="50000"/>
                  </a:schemeClr>
                </a:solidFill>
                <a:latin typeface="Perpetua"/>
                <a:cs typeface="Arial"/>
              </a:rPr>
              <a:t> </a:t>
            </a:r>
            <a:r>
              <a:rPr lang="en-US" sz="1714" dirty="0" err="1">
                <a:solidFill>
                  <a:schemeClr val="accent5">
                    <a:lumMod val="50000"/>
                  </a:schemeClr>
                </a:solidFill>
                <a:latin typeface="Perpetua"/>
                <a:cs typeface="Arial"/>
              </a:rPr>
              <a:t>kubagye</a:t>
            </a:r>
            <a:r>
              <a:rPr lang="en-GB" sz="1714" dirty="0">
                <a:solidFill>
                  <a:schemeClr val="accent5">
                    <a:lumMod val="50000"/>
                  </a:schemeClr>
                </a:solidFill>
                <a:latin typeface="Perpetua"/>
                <a:cs typeface="Arial"/>
              </a:rPr>
              <a:t> </a:t>
            </a:r>
            <a:endParaRPr lang="en-US" sz="1714" dirty="0">
              <a:solidFill>
                <a:schemeClr val="accent5">
                  <a:lumMod val="50000"/>
                </a:schemeClr>
              </a:solidFill>
              <a:latin typeface="Perpetua" panose="02020502060401020303"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76A7810A-2107-AB54-1892-27F683E932B4}"/>
              </a:ext>
            </a:extLst>
          </p:cNvPr>
          <p:cNvSpPr/>
          <p:nvPr/>
        </p:nvSpPr>
        <p:spPr>
          <a:xfrm>
            <a:off x="811469" y="7935609"/>
            <a:ext cx="5236758" cy="619913"/>
          </a:xfrm>
          <a:prstGeom prst="rect">
            <a:avLst/>
          </a:prstGeom>
          <a:solidFill>
            <a:schemeClr val="bg1">
              <a:alpha val="52000"/>
            </a:schemeClr>
          </a:solidFill>
          <a:ln w="34925">
            <a:solidFill>
              <a:schemeClr val="accent1">
                <a:lumMod val="50000"/>
              </a:schemeClr>
            </a:solidFill>
          </a:ln>
        </p:spPr>
        <p:txBody>
          <a:bodyPr wrap="square">
            <a:spAutoFit/>
          </a:bodyPr>
          <a:lstStyle/>
          <a:p>
            <a:pPr lvl="0" algn="ctr"/>
            <a:r>
              <a:rPr lang="en-US" sz="1714" b="1" dirty="0">
                <a:solidFill>
                  <a:srgbClr val="002060"/>
                </a:solidFill>
                <a:latin typeface="Perpetua Titling MT" panose="02020502060505020804" pitchFamily="18" charset="0"/>
                <a:cs typeface="Arial" panose="020B0604020202020204" pitchFamily="34" charset="0"/>
              </a:rPr>
              <a:t>SHOMESA OMWE SHOMESA BOONA- KAKYITANDIKE NEIWE OBWIRE </a:t>
            </a:r>
            <a:r>
              <a:rPr lang="en-US" sz="1714" b="1" dirty="0" err="1">
                <a:solidFill>
                  <a:srgbClr val="002060"/>
                </a:solidFill>
                <a:latin typeface="Perpetua Titling MT" panose="02020502060505020804" pitchFamily="18" charset="0"/>
                <a:cs typeface="Arial" panose="020B0604020202020204" pitchFamily="34" charset="0"/>
              </a:rPr>
              <a:t>NiBWOBU</a:t>
            </a:r>
            <a:r>
              <a:rPr lang="en-US" sz="1714" b="1" dirty="0">
                <a:solidFill>
                  <a:srgbClr val="002060"/>
                </a:solidFill>
                <a:latin typeface="Perpetua Titling MT" panose="02020502060505020804" pitchFamily="18" charset="0"/>
                <a:cs typeface="Arial" panose="020B0604020202020204" pitchFamily="34" charset="0"/>
              </a:rPr>
              <a:t>  </a:t>
            </a:r>
          </a:p>
        </p:txBody>
      </p:sp>
      <p:grpSp>
        <p:nvGrpSpPr>
          <p:cNvPr id="8" name="Group 7">
            <a:extLst>
              <a:ext uri="{FF2B5EF4-FFF2-40B4-BE49-F238E27FC236}">
                <a16:creationId xmlns:a16="http://schemas.microsoft.com/office/drawing/2014/main" id="{555771F4-DFA8-AAB2-79EB-9526868013BC}"/>
              </a:ext>
            </a:extLst>
          </p:cNvPr>
          <p:cNvGrpSpPr/>
          <p:nvPr/>
        </p:nvGrpSpPr>
        <p:grpSpPr>
          <a:xfrm>
            <a:off x="220692" y="249949"/>
            <a:ext cx="966781" cy="966779"/>
            <a:chOff x="12716331" y="2840745"/>
            <a:chExt cx="1353493" cy="1353491"/>
          </a:xfrm>
        </p:grpSpPr>
        <p:sp>
          <p:nvSpPr>
            <p:cNvPr id="9" name="Shape 19493">
              <a:extLst>
                <a:ext uri="{FF2B5EF4-FFF2-40B4-BE49-F238E27FC236}">
                  <a16:creationId xmlns:a16="http://schemas.microsoft.com/office/drawing/2014/main" id="{FA9ECF2E-7F7C-F432-AEC3-CCDF1EECDF7E}"/>
                </a:ext>
              </a:extLst>
            </p:cNvPr>
            <p:cNvSpPr/>
            <p:nvPr/>
          </p:nvSpPr>
          <p:spPr>
            <a:xfrm>
              <a:off x="12716331" y="2840745"/>
              <a:ext cx="1353493" cy="1353491"/>
            </a:xfrm>
            <a:prstGeom prst="ellipse">
              <a:avLst/>
            </a:prstGeom>
            <a:solidFill>
              <a:srgbClr val="FF0000"/>
            </a:solidFill>
            <a:ln w="12700" cap="flat">
              <a:noFill/>
              <a:miter lim="400000"/>
            </a:ln>
            <a:effectLst/>
          </p:spPr>
          <p:txBody>
            <a:bodyPr wrap="square" lIns="0" tIns="0" rIns="0" bIns="0" numCol="1" anchor="t">
              <a:noAutofit/>
            </a:bodyPr>
            <a:lstStyle/>
            <a:p>
              <a:endParaRPr sz="3617">
                <a:latin typeface="Lato Light" panose="020F0502020204030203" pitchFamily="34" charset="0"/>
              </a:endParaRPr>
            </a:p>
          </p:txBody>
        </p:sp>
        <p:sp>
          <p:nvSpPr>
            <p:cNvPr id="10" name="Shape">
              <a:extLst>
                <a:ext uri="{FF2B5EF4-FFF2-40B4-BE49-F238E27FC236}">
                  <a16:creationId xmlns:a16="http://schemas.microsoft.com/office/drawing/2014/main" id="{ED173C73-B43A-C2DF-F1D9-99AD4C81AD82}"/>
                </a:ext>
              </a:extLst>
            </p:cNvPr>
            <p:cNvSpPr/>
            <p:nvPr/>
          </p:nvSpPr>
          <p:spPr>
            <a:xfrm>
              <a:off x="13008674" y="3177914"/>
              <a:ext cx="768806" cy="679151"/>
            </a:xfrm>
            <a:custGeom>
              <a:avLst/>
              <a:gdLst/>
              <a:ahLst/>
              <a:cxnLst>
                <a:cxn ang="0">
                  <a:pos x="wd2" y="hd2"/>
                </a:cxn>
                <a:cxn ang="5400000">
                  <a:pos x="wd2" y="hd2"/>
                </a:cxn>
                <a:cxn ang="10800000">
                  <a:pos x="wd2" y="hd2"/>
                </a:cxn>
                <a:cxn ang="16200000">
                  <a:pos x="wd2" y="hd2"/>
                </a:cxn>
              </a:cxnLst>
              <a:rect l="0" t="0" r="r" b="b"/>
              <a:pathLst>
                <a:path w="21600" h="21600" extrusionOk="0">
                  <a:moveTo>
                    <a:pt x="21125" y="2853"/>
                  </a:moveTo>
                  <a:cubicBezTo>
                    <a:pt x="13449" y="10528"/>
                    <a:pt x="13449" y="10528"/>
                    <a:pt x="13449" y="10528"/>
                  </a:cubicBezTo>
                  <a:cubicBezTo>
                    <a:pt x="21125" y="18272"/>
                    <a:pt x="21125" y="18272"/>
                    <a:pt x="21125" y="18272"/>
                  </a:cubicBezTo>
                  <a:cubicBezTo>
                    <a:pt x="21600" y="18747"/>
                    <a:pt x="21600" y="19223"/>
                    <a:pt x="21600" y="19698"/>
                  </a:cubicBezTo>
                  <a:cubicBezTo>
                    <a:pt x="21600" y="20649"/>
                    <a:pt x="21125" y="21600"/>
                    <a:pt x="19630" y="21600"/>
                  </a:cubicBezTo>
                  <a:cubicBezTo>
                    <a:pt x="19155" y="21600"/>
                    <a:pt x="18679" y="21600"/>
                    <a:pt x="18679" y="21125"/>
                  </a:cubicBezTo>
                  <a:cubicBezTo>
                    <a:pt x="11004" y="13449"/>
                    <a:pt x="11004" y="13449"/>
                    <a:pt x="11004" y="13449"/>
                  </a:cubicBezTo>
                  <a:cubicBezTo>
                    <a:pt x="3328" y="21125"/>
                    <a:pt x="3328" y="21125"/>
                    <a:pt x="3328" y="21125"/>
                  </a:cubicBezTo>
                  <a:cubicBezTo>
                    <a:pt x="2853" y="21600"/>
                    <a:pt x="2377" y="21600"/>
                    <a:pt x="1902" y="21600"/>
                  </a:cubicBezTo>
                  <a:cubicBezTo>
                    <a:pt x="951" y="21600"/>
                    <a:pt x="0" y="20649"/>
                    <a:pt x="0" y="19698"/>
                  </a:cubicBezTo>
                  <a:cubicBezTo>
                    <a:pt x="0" y="19223"/>
                    <a:pt x="0" y="18747"/>
                    <a:pt x="475" y="18272"/>
                  </a:cubicBezTo>
                  <a:cubicBezTo>
                    <a:pt x="8151" y="10528"/>
                    <a:pt x="8151" y="10528"/>
                    <a:pt x="8151" y="10528"/>
                  </a:cubicBezTo>
                  <a:cubicBezTo>
                    <a:pt x="475" y="2853"/>
                    <a:pt x="475" y="2853"/>
                    <a:pt x="475" y="2853"/>
                  </a:cubicBezTo>
                  <a:cubicBezTo>
                    <a:pt x="0" y="2853"/>
                    <a:pt x="0" y="2377"/>
                    <a:pt x="0" y="1902"/>
                  </a:cubicBezTo>
                  <a:cubicBezTo>
                    <a:pt x="0" y="475"/>
                    <a:pt x="951" y="0"/>
                    <a:pt x="1902" y="0"/>
                  </a:cubicBezTo>
                  <a:cubicBezTo>
                    <a:pt x="2377" y="0"/>
                    <a:pt x="2853" y="0"/>
                    <a:pt x="3328" y="475"/>
                  </a:cubicBezTo>
                  <a:cubicBezTo>
                    <a:pt x="11004" y="8151"/>
                    <a:pt x="11004" y="8151"/>
                    <a:pt x="11004" y="8151"/>
                  </a:cubicBezTo>
                  <a:cubicBezTo>
                    <a:pt x="18679" y="475"/>
                    <a:pt x="18679" y="475"/>
                    <a:pt x="18679" y="475"/>
                  </a:cubicBezTo>
                  <a:cubicBezTo>
                    <a:pt x="18679" y="0"/>
                    <a:pt x="19155" y="0"/>
                    <a:pt x="19630" y="0"/>
                  </a:cubicBezTo>
                  <a:cubicBezTo>
                    <a:pt x="21125" y="0"/>
                    <a:pt x="21600" y="475"/>
                    <a:pt x="21600" y="1902"/>
                  </a:cubicBezTo>
                  <a:cubicBezTo>
                    <a:pt x="21600" y="2377"/>
                    <a:pt x="21600" y="2853"/>
                    <a:pt x="21125" y="2853"/>
                  </a:cubicBezTo>
                </a:path>
              </a:pathLst>
            </a:custGeom>
            <a:solidFill>
              <a:schemeClr val="bg1"/>
            </a:solidFill>
            <a:ln w="12700" cap="flat">
              <a:noFill/>
              <a:miter lim="400000"/>
            </a:ln>
            <a:effectLst/>
          </p:spPr>
          <p:txBody>
            <a:bodyPr wrap="square" lIns="43543" tIns="43543" rIns="43543" bIns="43543" numCol="1" anchor="ctr">
              <a:noAutofit/>
            </a:bodyPr>
            <a:lstStyle/>
            <a:p>
              <a:pPr defTabSz="435416" hangingPunct="0">
                <a:defRPr/>
              </a:pPr>
              <a:endParaRPr sz="1714" kern="0">
                <a:solidFill>
                  <a:srgbClr val="000000"/>
                </a:solidFill>
                <a:latin typeface="Calibri"/>
                <a:cs typeface="Calibri"/>
                <a:sym typeface="Calibri"/>
              </a:endParaRPr>
            </a:p>
          </p:txBody>
        </p:sp>
      </p:grpSp>
      <p:sp>
        <p:nvSpPr>
          <p:cNvPr id="11" name="TextBox 10">
            <a:extLst>
              <a:ext uri="{FF2B5EF4-FFF2-40B4-BE49-F238E27FC236}">
                <a16:creationId xmlns:a16="http://schemas.microsoft.com/office/drawing/2014/main" id="{866BB6E0-30CE-0A3E-8FDB-5813DABA71FB}"/>
              </a:ext>
            </a:extLst>
          </p:cNvPr>
          <p:cNvSpPr txBox="1"/>
          <p:nvPr/>
        </p:nvSpPr>
        <p:spPr>
          <a:xfrm>
            <a:off x="1127828" y="156856"/>
            <a:ext cx="4685683" cy="1253072"/>
          </a:xfrm>
          <a:prstGeom prst="rect">
            <a:avLst/>
          </a:prstGeom>
          <a:noFill/>
        </p:spPr>
        <p:txBody>
          <a:bodyPr wrap="square" lIns="65314" tIns="32657" rIns="65314" bIns="32657" rtlCol="0" anchor="t">
            <a:spAutoFit/>
          </a:bodyPr>
          <a:lstStyle/>
          <a:p>
            <a:pPr algn="ctr"/>
            <a:r>
              <a:rPr lang="en-US" sz="3857" b="1">
                <a:solidFill>
                  <a:srgbClr val="FF0000"/>
                </a:solidFill>
                <a:latin typeface="Stencil"/>
                <a:cs typeface="Arial"/>
              </a:rPr>
              <a:t>MUTA </a:t>
            </a:r>
            <a:endParaRPr lang="en-US" sz="1286"/>
          </a:p>
          <a:p>
            <a:pPr algn="ctr"/>
            <a:r>
              <a:rPr lang="en-US" sz="3857" b="1">
                <a:latin typeface="Stencil"/>
                <a:cs typeface="Arial"/>
              </a:rPr>
              <a:t>GABANA EMIBAZI</a:t>
            </a:r>
          </a:p>
        </p:txBody>
      </p:sp>
      <p:sp>
        <p:nvSpPr>
          <p:cNvPr id="12" name="TextBox 11">
            <a:extLst>
              <a:ext uri="{FF2B5EF4-FFF2-40B4-BE49-F238E27FC236}">
                <a16:creationId xmlns:a16="http://schemas.microsoft.com/office/drawing/2014/main" id="{F6ED67DA-301B-9FD5-A0CE-C25EBF082127}"/>
              </a:ext>
            </a:extLst>
          </p:cNvPr>
          <p:cNvSpPr txBox="1"/>
          <p:nvPr/>
        </p:nvSpPr>
        <p:spPr>
          <a:xfrm>
            <a:off x="222430" y="5679984"/>
            <a:ext cx="6403442" cy="1231271"/>
          </a:xfrm>
          <a:prstGeom prst="rect">
            <a:avLst/>
          </a:prstGeom>
          <a:solidFill>
            <a:schemeClr val="bg1"/>
          </a:solidFill>
          <a:effectLst>
            <a:softEdge rad="101600"/>
          </a:effectLst>
        </p:spPr>
        <p:txBody>
          <a:bodyPr wrap="square" lIns="65314" tIns="32657" rIns="65314" bIns="32657" rtlCol="0" anchor="t">
            <a:spAutoFit/>
          </a:bodyPr>
          <a:lstStyle/>
          <a:p>
            <a:pPr algn="ctr"/>
            <a:endParaRPr lang="en-US" sz="357" b="1" dirty="0">
              <a:latin typeface="Perpetua Titling MT" panose="02020502060505020804" pitchFamily="18" charset="0"/>
              <a:cs typeface="Arial" panose="020B0604020202020204" pitchFamily="34" charset="0"/>
            </a:endParaRPr>
          </a:p>
          <a:p>
            <a:pPr algn="ctr"/>
            <a:r>
              <a:rPr lang="en-US" sz="2000" b="1" dirty="0">
                <a:latin typeface="Perpetua Titling MT" panose="02020502060505020804" pitchFamily="18" charset="0"/>
                <a:cs typeface="Arial" panose="020B0604020202020204" pitchFamily="34" charset="0"/>
              </a:rPr>
              <a:t>OKUGABANA EMIBAZI NINKA</a:t>
            </a:r>
            <a:r>
              <a:rPr lang="en-GB" sz="2000" b="1" dirty="0">
                <a:latin typeface="Perpetua Titling MT" panose="02020502060505020804" pitchFamily="18" charset="0"/>
                <a:cs typeface="Arial" panose="020B0604020202020204" pitchFamily="34" charset="0"/>
              </a:rPr>
              <a:t> </a:t>
            </a:r>
          </a:p>
          <a:p>
            <a:pPr algn="ctr"/>
            <a:r>
              <a:rPr lang="en-GB" sz="2429" b="1" dirty="0">
                <a:solidFill>
                  <a:srgbClr val="FF0000"/>
                </a:solidFill>
                <a:latin typeface="Perpetua Titling MT"/>
                <a:cs typeface="Arial"/>
              </a:rPr>
              <a:t>“OKWOZYA EMYENDA OKAGYANIKA OMWITAKA”</a:t>
            </a:r>
          </a:p>
          <a:p>
            <a:pPr algn="ctr"/>
            <a:endParaRPr lang="en-US" sz="357"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9480830-0441-2A72-99B6-1007B969CC8C}"/>
              </a:ext>
            </a:extLst>
          </p:cNvPr>
          <p:cNvSpPr txBox="1"/>
          <p:nvPr/>
        </p:nvSpPr>
        <p:spPr>
          <a:xfrm>
            <a:off x="813519" y="8665623"/>
            <a:ext cx="5231315" cy="329742"/>
          </a:xfrm>
          <a:prstGeom prst="rect">
            <a:avLst/>
          </a:prstGeom>
          <a:solidFill>
            <a:schemeClr val="bg1">
              <a:alpha val="60000"/>
            </a:schemeClr>
          </a:solidFill>
          <a:ln w="19050">
            <a:solidFill>
              <a:schemeClr val="accent1">
                <a:lumMod val="50000"/>
              </a:schemeClr>
            </a:solidFill>
          </a:ln>
        </p:spPr>
        <p:txBody>
          <a:bodyPr wrap="square" lIns="65314" tIns="32657" rIns="65314" bIns="32657" rtlCol="0" anchor="t">
            <a:spAutoFit/>
          </a:bodyPr>
          <a:lstStyle/>
          <a:p>
            <a:pPr algn="ctr"/>
            <a:r>
              <a:rPr lang="en-GB" sz="857" err="1"/>
              <a:t>Ne’bya</a:t>
            </a:r>
            <a:r>
              <a:rPr lang="en-GB" sz="857"/>
              <a:t>: Duncan </a:t>
            </a:r>
            <a:r>
              <a:rPr lang="en-GB" sz="857" err="1"/>
              <a:t>Taremwa</a:t>
            </a:r>
            <a:r>
              <a:rPr lang="en-GB" sz="857"/>
              <a:t>, Grace </a:t>
            </a:r>
            <a:r>
              <a:rPr lang="en-GB" sz="857" err="1"/>
              <a:t>Atuheire</a:t>
            </a:r>
            <a:r>
              <a:rPr lang="en-GB" sz="857"/>
              <a:t>, Serina </a:t>
            </a:r>
            <a:r>
              <a:rPr lang="en-GB" sz="857" err="1"/>
              <a:t>Atukwase</a:t>
            </a:r>
            <a:r>
              <a:rPr lang="en-GB" sz="857"/>
              <a:t>,  </a:t>
            </a:r>
            <a:r>
              <a:rPr lang="en-GB" sz="857" err="1"/>
              <a:t>Fridah</a:t>
            </a:r>
            <a:r>
              <a:rPr lang="en-GB" sz="857"/>
              <a:t> </a:t>
            </a:r>
            <a:r>
              <a:rPr lang="en-GB" sz="857" err="1"/>
              <a:t>Nankunda</a:t>
            </a:r>
            <a:r>
              <a:rPr lang="en-GB" sz="857"/>
              <a:t>, Fredrick </a:t>
            </a:r>
            <a:r>
              <a:rPr lang="en-GB" sz="857" err="1"/>
              <a:t>Kamugisha</a:t>
            </a:r>
            <a:r>
              <a:rPr lang="en-GB" sz="857"/>
              <a:t>, </a:t>
            </a:r>
            <a:r>
              <a:rPr lang="en-GB" sz="857" err="1"/>
              <a:t>Jovanice</a:t>
            </a:r>
            <a:r>
              <a:rPr lang="en-GB" sz="857"/>
              <a:t>, </a:t>
            </a:r>
            <a:r>
              <a:rPr lang="en-GB" sz="857" err="1"/>
              <a:t>Bamweyitire</a:t>
            </a:r>
            <a:r>
              <a:rPr lang="en-GB" sz="857"/>
              <a:t>, Joseph </a:t>
            </a:r>
            <a:r>
              <a:rPr lang="en-GB" sz="857" err="1"/>
              <a:t>Arinaitwe</a:t>
            </a:r>
            <a:r>
              <a:rPr lang="en-GB" sz="857"/>
              <a:t>, Aisha </a:t>
            </a:r>
            <a:r>
              <a:rPr lang="en-GB" sz="857" err="1"/>
              <a:t>Tibalira</a:t>
            </a:r>
            <a:r>
              <a:rPr lang="en-GB" sz="857"/>
              <a:t>, Alex </a:t>
            </a:r>
            <a:r>
              <a:rPr lang="en-GB" sz="857" err="1"/>
              <a:t>Niwamanya</a:t>
            </a:r>
            <a:r>
              <a:rPr lang="en-GB" sz="857"/>
              <a:t>, Racheal </a:t>
            </a:r>
            <a:r>
              <a:rPr lang="en-GB" sz="857" err="1"/>
              <a:t>Kirabo</a:t>
            </a:r>
            <a:r>
              <a:rPr lang="en-GB" sz="857"/>
              <a:t>,  Bonny </a:t>
            </a:r>
            <a:r>
              <a:rPr lang="en-GB" sz="857" err="1"/>
              <a:t>Nalubiri</a:t>
            </a:r>
            <a:r>
              <a:rPr lang="en-GB" sz="857"/>
              <a:t>,  Julius </a:t>
            </a:r>
            <a:r>
              <a:rPr lang="en-GB" sz="857" err="1"/>
              <a:t>Nooha</a:t>
            </a:r>
            <a:r>
              <a:rPr lang="en-GB" sz="857"/>
              <a:t>,</a:t>
            </a:r>
            <a:endParaRPr lang="en-US" sz="1286">
              <a:cs typeface="Calibri" panose="020F0502020204030204"/>
            </a:endParaRPr>
          </a:p>
        </p:txBody>
      </p:sp>
      <p:pic>
        <p:nvPicPr>
          <p:cNvPr id="16" name="Picture 2" descr="Home">
            <a:extLst>
              <a:ext uri="{FF2B5EF4-FFF2-40B4-BE49-F238E27FC236}">
                <a16:creationId xmlns:a16="http://schemas.microsoft.com/office/drawing/2014/main" id="{989358B9-CE86-7307-1A77-ED4AEBFA4A1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098"/>
          <a:stretch/>
        </p:blipFill>
        <p:spPr bwMode="auto">
          <a:xfrm>
            <a:off x="178462" y="7810948"/>
            <a:ext cx="553224" cy="5736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 company name&#10;&#10;Description automatically generated">
            <a:extLst>
              <a:ext uri="{FF2B5EF4-FFF2-40B4-BE49-F238E27FC236}">
                <a16:creationId xmlns:a16="http://schemas.microsoft.com/office/drawing/2014/main" id="{DE53DA29-41D9-BBC3-890D-B2D4E48F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28" t="16789" r="19602" b="17910"/>
          <a:stretch/>
        </p:blipFill>
        <p:spPr>
          <a:xfrm>
            <a:off x="212612" y="8403076"/>
            <a:ext cx="484950" cy="593679"/>
          </a:xfrm>
          <a:prstGeom prst="rect">
            <a:avLst/>
          </a:prstGeom>
        </p:spPr>
      </p:pic>
      <p:pic>
        <p:nvPicPr>
          <p:cNvPr id="18" name="Picture 17">
            <a:extLst>
              <a:ext uri="{FF2B5EF4-FFF2-40B4-BE49-F238E27FC236}">
                <a16:creationId xmlns:a16="http://schemas.microsoft.com/office/drawing/2014/main" id="{742A7DA9-0CCA-60A3-228B-CEBD22F965AA}"/>
              </a:ext>
            </a:extLst>
          </p:cNvPr>
          <p:cNvPicPr>
            <a:picLocks noChangeAspect="1"/>
          </p:cNvPicPr>
          <p:nvPr/>
        </p:nvPicPr>
        <p:blipFill>
          <a:blip r:embed="rId6"/>
          <a:stretch>
            <a:fillRect/>
          </a:stretch>
        </p:blipFill>
        <p:spPr>
          <a:xfrm>
            <a:off x="6141168" y="7852260"/>
            <a:ext cx="492989" cy="216224"/>
          </a:xfrm>
          <a:prstGeom prst="rect">
            <a:avLst/>
          </a:prstGeom>
        </p:spPr>
      </p:pic>
      <p:pic>
        <p:nvPicPr>
          <p:cNvPr id="19" name="Picture 18">
            <a:extLst>
              <a:ext uri="{FF2B5EF4-FFF2-40B4-BE49-F238E27FC236}">
                <a16:creationId xmlns:a16="http://schemas.microsoft.com/office/drawing/2014/main" id="{C5459601-B84F-A104-9C3C-3711053CA942}"/>
              </a:ext>
            </a:extLst>
          </p:cNvPr>
          <p:cNvPicPr>
            <a:picLocks noChangeAspect="1"/>
          </p:cNvPicPr>
          <p:nvPr/>
        </p:nvPicPr>
        <p:blipFill>
          <a:blip r:embed="rId7"/>
          <a:stretch>
            <a:fillRect/>
          </a:stretch>
        </p:blipFill>
        <p:spPr>
          <a:xfrm>
            <a:off x="6132118" y="8262444"/>
            <a:ext cx="509279" cy="214385"/>
          </a:xfrm>
          <a:prstGeom prst="rect">
            <a:avLst/>
          </a:prstGeom>
        </p:spPr>
      </p:pic>
      <p:pic>
        <p:nvPicPr>
          <p:cNvPr id="20" name="Picture 19">
            <a:extLst>
              <a:ext uri="{FF2B5EF4-FFF2-40B4-BE49-F238E27FC236}">
                <a16:creationId xmlns:a16="http://schemas.microsoft.com/office/drawing/2014/main" id="{3D37DB57-2A82-9EE2-4887-D8C51BE6D984}"/>
              </a:ext>
            </a:extLst>
          </p:cNvPr>
          <p:cNvPicPr>
            <a:picLocks noChangeAspect="1"/>
          </p:cNvPicPr>
          <p:nvPr/>
        </p:nvPicPr>
        <p:blipFill>
          <a:blip r:embed="rId8"/>
          <a:stretch>
            <a:fillRect/>
          </a:stretch>
        </p:blipFill>
        <p:spPr>
          <a:xfrm>
            <a:off x="6115901" y="8648754"/>
            <a:ext cx="548146" cy="265076"/>
          </a:xfrm>
          <a:prstGeom prst="rect">
            <a:avLst/>
          </a:prstGeom>
          <a:ln>
            <a:noFill/>
          </a:ln>
        </p:spPr>
      </p:pic>
      <p:pic>
        <p:nvPicPr>
          <p:cNvPr id="21" name="Picture 20" descr="Diagram&#10;&#10;Description automatically generated with low confidence">
            <a:extLst>
              <a:ext uri="{FF2B5EF4-FFF2-40B4-BE49-F238E27FC236}">
                <a16:creationId xmlns:a16="http://schemas.microsoft.com/office/drawing/2014/main" id="{0B3BEF4F-7C11-DE2C-BD34-A45205D99D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6657" y="245622"/>
            <a:ext cx="726131" cy="980037"/>
          </a:xfrm>
          <a:prstGeom prst="rect">
            <a:avLst/>
          </a:prstGeom>
          <a:ln w="19050">
            <a:solidFill>
              <a:srgbClr val="92D050"/>
            </a:solidFill>
          </a:ln>
        </p:spPr>
      </p:pic>
    </p:spTree>
    <p:extLst>
      <p:ext uri="{BB962C8B-B14F-4D97-AF65-F5344CB8AC3E}">
        <p14:creationId xmlns:p14="http://schemas.microsoft.com/office/powerpoint/2010/main" val="38565875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1880</TotalTime>
  <Words>2880</Words>
  <Application>Microsoft Office PowerPoint</Application>
  <PresentationFormat>On-screen Show (4:3)</PresentationFormat>
  <Paragraphs>387</Paragraphs>
  <Slides>22</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Arial</vt:lpstr>
      <vt:lpstr>Arial Black</vt:lpstr>
      <vt:lpstr>Calibri</vt:lpstr>
      <vt:lpstr>Calibri Light</vt:lpstr>
      <vt:lpstr>Cambria</vt:lpstr>
      <vt:lpstr>Lato Light</vt:lpstr>
      <vt:lpstr>Lucida Sans</vt:lpstr>
      <vt:lpstr>Perpetua</vt:lpstr>
      <vt:lpstr>Perpetua Titling MT</vt:lpstr>
      <vt:lpstr>Showcard Gothic</vt:lpstr>
      <vt:lpstr>Stencil</vt:lpstr>
      <vt:lpstr>Tahoma</vt:lpstr>
      <vt:lpstr>var(--nova-font-family-sans-serif)</vt:lpstr>
      <vt:lpstr>Office Theme</vt:lpstr>
      <vt:lpstr>Coproduced AMR/antibiotic use awareness posters for rural Uganda</vt:lpstr>
      <vt:lpstr>Background - Related research and Consortia</vt:lpstr>
      <vt:lpstr>The aim of the posters and their co-production</vt:lpstr>
      <vt:lpstr>Methods in outline7</vt:lpstr>
      <vt:lpstr>Brief explanation of poster 1:  “Sharing is Caring” -  BUT Sharing Antibiotics is dangerous to your health. </vt:lpstr>
      <vt:lpstr>PowerPoint Presentation</vt:lpstr>
      <vt:lpstr>PowerPoint Presentation</vt:lpstr>
      <vt:lpstr>Brief explanation of poster 2: Sharing Antibiotics is like  “washing clothes and  drying them in the soil” </vt:lpstr>
      <vt:lpstr>PowerPoint Presentation</vt:lpstr>
      <vt:lpstr>PowerPoint Presentation</vt:lpstr>
      <vt:lpstr>Brief explanation of poster 3:  Taking a half dose of antibiotics “is like digging your own grave” </vt:lpstr>
      <vt:lpstr>PowerPoint Presentation</vt:lpstr>
      <vt:lpstr>PowerPoint Presentation</vt:lpstr>
      <vt:lpstr>Brief explanation of poster 4: Taking Antibiotics without a prescription is like fetching water in a basket. </vt:lpstr>
      <vt:lpstr>PowerPoint Presentation</vt:lpstr>
      <vt:lpstr>PowerPoint Presentation</vt:lpstr>
      <vt:lpstr>Brief explanation of poster 5: Misusing antibiotics is like  sitting on the wrong side of the branch while cutting it.</vt:lpstr>
      <vt:lpstr>PowerPoint Presentation</vt:lpstr>
      <vt:lpstr>PowerPoint Presentation</vt:lpstr>
      <vt:lpstr>CARE Uplift Posters in use in Mbarara 2023 </vt:lpstr>
      <vt:lpstr>CARE Uplift Posters in use in Mbarara 2023 </vt:lpstr>
      <vt:lpstr>CARE Uplift Posters in use in Mbarara 2023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Kesby</dc:creator>
  <cp:lastModifiedBy>Mike Kesby</cp:lastModifiedBy>
  <cp:revision>16</cp:revision>
  <dcterms:created xsi:type="dcterms:W3CDTF">2023-07-31T12:31:27Z</dcterms:created>
  <dcterms:modified xsi:type="dcterms:W3CDTF">2023-08-28T13:25:38Z</dcterms:modified>
</cp:coreProperties>
</file>