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459" r:id="rId3"/>
    <p:sldId id="513" r:id="rId4"/>
    <p:sldId id="556" r:id="rId5"/>
    <p:sldId id="561" r:id="rId6"/>
    <p:sldId id="562" r:id="rId7"/>
    <p:sldId id="563" r:id="rId8"/>
    <p:sldId id="585" r:id="rId9"/>
    <p:sldId id="564" r:id="rId10"/>
    <p:sldId id="577" r:id="rId11"/>
    <p:sldId id="579" r:id="rId12"/>
    <p:sldId id="580" r:id="rId13"/>
    <p:sldId id="581" r:id="rId14"/>
    <p:sldId id="583" r:id="rId15"/>
    <p:sldId id="582" r:id="rId16"/>
    <p:sldId id="584" r:id="rId17"/>
    <p:sldId id="565" r:id="rId18"/>
    <p:sldId id="566" r:id="rId19"/>
    <p:sldId id="586" r:id="rId20"/>
    <p:sldId id="587" r:id="rId21"/>
    <p:sldId id="567" r:id="rId22"/>
    <p:sldId id="570" r:id="rId23"/>
    <p:sldId id="588" r:id="rId24"/>
    <p:sldId id="597" r:id="rId25"/>
    <p:sldId id="589" r:id="rId26"/>
    <p:sldId id="590" r:id="rId27"/>
    <p:sldId id="591" r:id="rId28"/>
    <p:sldId id="592" r:id="rId29"/>
    <p:sldId id="593" r:id="rId30"/>
    <p:sldId id="594" r:id="rId31"/>
    <p:sldId id="595" r:id="rId32"/>
    <p:sldId id="596" r:id="rId33"/>
    <p:sldId id="569" r:id="rId34"/>
    <p:sldId id="598" r:id="rId35"/>
    <p:sldId id="599" r:id="rId36"/>
    <p:sldId id="600" r:id="rId37"/>
    <p:sldId id="601" r:id="rId38"/>
    <p:sldId id="602" r:id="rId39"/>
    <p:sldId id="571" r:id="rId40"/>
    <p:sldId id="572" r:id="rId41"/>
    <p:sldId id="603" r:id="rId42"/>
    <p:sldId id="604" r:id="rId43"/>
    <p:sldId id="605" r:id="rId44"/>
    <p:sldId id="606" r:id="rId45"/>
    <p:sldId id="607" r:id="rId46"/>
    <p:sldId id="608" r:id="rId47"/>
    <p:sldId id="609" r:id="rId48"/>
    <p:sldId id="573" r:id="rId49"/>
    <p:sldId id="574" r:id="rId50"/>
    <p:sldId id="610" r:id="rId51"/>
    <p:sldId id="611" r:id="rId52"/>
    <p:sldId id="612" r:id="rId53"/>
    <p:sldId id="613" r:id="rId54"/>
    <p:sldId id="614" r:id="rId55"/>
    <p:sldId id="575" r:id="rId56"/>
    <p:sldId id="615" r:id="rId57"/>
    <p:sldId id="616" r:id="rId58"/>
    <p:sldId id="617" r:id="rId59"/>
    <p:sldId id="618" r:id="rId60"/>
    <p:sldId id="619" r:id="rId61"/>
    <p:sldId id="620" r:id="rId62"/>
    <p:sldId id="560" r:id="rId63"/>
    <p:sldId id="622" r:id="rId64"/>
    <p:sldId id="621" r:id="rId65"/>
    <p:sldId id="623" r:id="rId66"/>
    <p:sldId id="624" r:id="rId67"/>
    <p:sldId id="625" r:id="rId68"/>
    <p:sldId id="627" r:id="rId69"/>
    <p:sldId id="629" r:id="rId70"/>
    <p:sldId id="630" r:id="rId71"/>
    <p:sldId id="631" r:id="rId72"/>
    <p:sldId id="632" r:id="rId73"/>
    <p:sldId id="633" r:id="rId74"/>
    <p:sldId id="626" r:id="rId75"/>
    <p:sldId id="628" r:id="rId76"/>
    <p:sldId id="557" r:id="rId77"/>
    <p:sldId id="558" r:id="rId78"/>
    <p:sldId id="487" r:id="rId79"/>
  </p:sldIdLst>
  <p:sldSz cx="9144000" cy="5143500" type="screen16x9"/>
  <p:notesSz cx="7315200" cy="12344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87" autoAdjust="0"/>
    <p:restoredTop sz="88289" autoAdjust="0"/>
  </p:normalViewPr>
  <p:slideViewPr>
    <p:cSldViewPr>
      <p:cViewPr>
        <p:scale>
          <a:sx n="75" d="100"/>
          <a:sy n="75" d="100"/>
        </p:scale>
        <p:origin x="-54" y="-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7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170237" cy="616403"/>
          </a:xfrm>
          <a:prstGeom prst="rect">
            <a:avLst/>
          </a:prstGeom>
        </p:spPr>
        <p:txBody>
          <a:bodyPr vert="horz" lIns="123469" tIns="61735" rIns="123469" bIns="61735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80" y="5"/>
            <a:ext cx="3170237" cy="616403"/>
          </a:xfrm>
          <a:prstGeom prst="rect">
            <a:avLst/>
          </a:prstGeom>
        </p:spPr>
        <p:txBody>
          <a:bodyPr vert="horz" lIns="123469" tIns="61735" rIns="123469" bIns="61735" rtlCol="0"/>
          <a:lstStyle>
            <a:lvl1pPr algn="r">
              <a:defRPr sz="1600"/>
            </a:lvl1pPr>
          </a:lstStyle>
          <a:p>
            <a:fld id="{32836D55-C9C6-41FB-B0E7-05088DC87CF3}" type="datetimeFigureOut">
              <a:rPr lang="en-US" smtClean="0"/>
              <a:pPr/>
              <a:t>2023-03-18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11725960"/>
            <a:ext cx="3170237" cy="616403"/>
          </a:xfrm>
          <a:prstGeom prst="rect">
            <a:avLst/>
          </a:prstGeom>
        </p:spPr>
        <p:txBody>
          <a:bodyPr vert="horz" lIns="123469" tIns="61735" rIns="123469" bIns="61735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80" y="11725960"/>
            <a:ext cx="3170237" cy="616403"/>
          </a:xfrm>
          <a:prstGeom prst="rect">
            <a:avLst/>
          </a:prstGeom>
        </p:spPr>
        <p:txBody>
          <a:bodyPr vert="horz" lIns="123469" tIns="61735" rIns="123469" bIns="61735" rtlCol="0" anchor="b"/>
          <a:lstStyle>
            <a:lvl1pPr algn="r">
              <a:defRPr sz="1600"/>
            </a:lvl1pPr>
          </a:lstStyle>
          <a:p>
            <a:fld id="{94A01664-0125-4083-8587-AFF99C997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0" cy="617223"/>
          </a:xfrm>
          <a:prstGeom prst="rect">
            <a:avLst/>
          </a:prstGeom>
        </p:spPr>
        <p:txBody>
          <a:bodyPr vert="horz" lIns="130502" tIns="65253" rIns="130502" bIns="65253" rtlCol="0"/>
          <a:lstStyle>
            <a:lvl1pPr algn="l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617223"/>
          </a:xfrm>
          <a:prstGeom prst="rect">
            <a:avLst/>
          </a:prstGeom>
        </p:spPr>
        <p:txBody>
          <a:bodyPr vert="horz" lIns="130502" tIns="65253" rIns="130502" bIns="65253" rtlCol="0"/>
          <a:lstStyle>
            <a:lvl1pPr algn="r">
              <a:defRPr sz="1600"/>
            </a:lvl1pPr>
          </a:lstStyle>
          <a:p>
            <a:pPr>
              <a:defRPr/>
            </a:pPr>
            <a:fld id="{7890D98F-6777-4E6F-ABF9-57B8519804F8}" type="datetimeFigureOut">
              <a:rPr lang="en-US"/>
              <a:pPr>
                <a:defRPr/>
              </a:pPr>
              <a:t>2023-03-18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55613" y="922338"/>
            <a:ext cx="8231188" cy="462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0502" tIns="65253" rIns="130502" bIns="6525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3" y="5863591"/>
            <a:ext cx="5852159" cy="5554983"/>
          </a:xfrm>
          <a:prstGeom prst="rect">
            <a:avLst/>
          </a:prstGeom>
        </p:spPr>
        <p:txBody>
          <a:bodyPr vert="horz" lIns="130502" tIns="65253" rIns="130502" bIns="6525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1725038"/>
            <a:ext cx="3169920" cy="617223"/>
          </a:xfrm>
          <a:prstGeom prst="rect">
            <a:avLst/>
          </a:prstGeom>
        </p:spPr>
        <p:txBody>
          <a:bodyPr vert="horz" lIns="130502" tIns="65253" rIns="130502" bIns="65253" rtlCol="0" anchor="b"/>
          <a:lstStyle>
            <a:lvl1pPr algn="l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11725038"/>
            <a:ext cx="3169920" cy="617223"/>
          </a:xfrm>
          <a:prstGeom prst="rect">
            <a:avLst/>
          </a:prstGeom>
        </p:spPr>
        <p:txBody>
          <a:bodyPr vert="horz" lIns="130502" tIns="65253" rIns="130502" bIns="65253" rtlCol="0" anchor="b"/>
          <a:lstStyle>
            <a:lvl1pPr algn="r">
              <a:defRPr sz="1600"/>
            </a:lvl1pPr>
          </a:lstStyle>
          <a:p>
            <a:pPr>
              <a:defRPr/>
            </a:pPr>
            <a:fld id="{09AF5637-508C-4270-9C07-7A6F74887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F5637-508C-4270-9C07-7A6F7488777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9E59A-8EC2-4DC5-999D-DAA8D02502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0" y="2857500"/>
            <a:ext cx="60960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B966E-8C2D-4BC1-8E0A-7B3027E9F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DF35C-936D-46A5-8698-4D5B43DAA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80"/>
            <a:ext cx="2057401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1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D3F1-DC93-4A28-AD18-25E420037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46888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179C8-1349-4548-830D-DF332C660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6344D-F0A0-4571-8A46-686886838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2195-D903-4C08-986A-275315ADD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82B95-DEC4-4DAB-B860-318CD0CDE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EDE7-420D-4568-80FC-244092298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D2A85-AE74-436B-B7CE-78D8E73A9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713E-C24A-4DA9-9E2B-69657B8B7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E43FF-E978-4C0D-9E32-2BB2C2A56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362201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A9E59A-8EC2-4DC5-999D-DAA8D0250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857500"/>
            <a:ext cx="228601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774837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udung/python/issues/1" TargetMode="Externa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akademik.itb.ac.id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SK5003 Pemrograman dalam Sains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E2BD2-9046-4A03-9863-E4C5FD7D6D94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857500"/>
            <a:ext cx="91440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4" name="Title 1"/>
          <p:cNvSpPr>
            <a:spLocks noGrp="1"/>
          </p:cNvSpPr>
          <p:nvPr>
            <p:ph type="ctrTitle"/>
          </p:nvPr>
        </p:nvSpPr>
        <p:spPr>
          <a:xfrm>
            <a:off x="342900" y="514350"/>
            <a:ext cx="8458201" cy="1843088"/>
          </a:xfrm>
        </p:spPr>
        <p:txBody>
          <a:bodyPr/>
          <a:lstStyle/>
          <a:p>
            <a:pPr eaLnBrk="1" hangingPunct="1"/>
            <a:r>
              <a:rPr lang="en-US" sz="4400" smtClean="0"/>
              <a:t>Dasar-dasar pemrograman Python</a:t>
            </a:r>
            <a:br>
              <a:rPr lang="en-US" sz="4400" smtClean="0"/>
            </a:br>
            <a:r>
              <a:rPr lang="en-US" sz="3200" smtClean="0">
                <a:solidFill>
                  <a:schemeClr val="bg1">
                    <a:lumMod val="75000"/>
                  </a:schemeClr>
                </a:solidFill>
              </a:rPr>
              <a:t>https://github.com/dudung/python</a:t>
            </a:r>
            <a:endParaRPr lang="en-US" sz="420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55" name="Subtitle 2"/>
          <p:cNvSpPr>
            <a:spLocks noGrp="1"/>
          </p:cNvSpPr>
          <p:nvPr>
            <p:ph type="subTitle" idx="1"/>
          </p:nvPr>
        </p:nvSpPr>
        <p:spPr>
          <a:xfrm>
            <a:off x="838202" y="2917124"/>
            <a:ext cx="7391398" cy="12548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pt-BR" sz="1800" smtClean="0">
                <a:solidFill>
                  <a:schemeClr val="bg1"/>
                </a:solidFill>
              </a:rPr>
              <a:t>Sparisoma Viridi</a:t>
            </a:r>
            <a:endParaRPr lang="pt-BR" sz="300" baseline="30000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1400" smtClean="0">
                <a:solidFill>
                  <a:schemeClr val="bg1"/>
                </a:solidFill>
              </a:rPr>
              <a:t>Master Program in Computational Science, Nuclear Physics and Biophysics Research Division,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400" smtClean="0">
                <a:solidFill>
                  <a:schemeClr val="bg1"/>
                </a:solidFill>
              </a:rPr>
              <a:t>Department of Physics, Faculty of Mathematics and Natural Sciences, Institut Teknologi Bandung,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400" smtClean="0">
                <a:solidFill>
                  <a:schemeClr val="bg1"/>
                </a:solidFill>
              </a:rPr>
              <a:t>Bandung 40132, Indonesia</a:t>
            </a:r>
          </a:p>
          <a:p>
            <a:pPr algn="l" eaLnBrk="1" hangingPunct="1">
              <a:lnSpc>
                <a:spcPct val="80000"/>
              </a:lnSpc>
            </a:pPr>
            <a:endParaRPr lang="en-US" sz="1000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1100" smtClean="0">
                <a:solidFill>
                  <a:schemeClr val="bg1"/>
                </a:solidFill>
              </a:rPr>
              <a:t>20230318-v4| </a:t>
            </a:r>
            <a:r>
              <a:rPr lang="en-US" sz="1100" smtClean="0">
                <a:solidFill>
                  <a:schemeClr val="bg1"/>
                </a:solidFill>
              </a:rPr>
              <a:t>https://doi.org/10.5281/zenodo</a:t>
            </a:r>
            <a:r>
              <a:rPr lang="en-US" sz="1100" smtClean="0">
                <a:solidFill>
                  <a:schemeClr val="bg1"/>
                </a:solidFill>
              </a:rPr>
              <a:t>. 7748371</a:t>
            </a:r>
            <a:endParaRPr lang="en-US" sz="1100" smtClean="0">
              <a:solidFill>
                <a:schemeClr val="bg1"/>
              </a:solidFill>
            </a:endParaRPr>
          </a:p>
        </p:txBody>
      </p:sp>
      <p:sp>
        <p:nvSpPr>
          <p:cNvPr id="8" name="Rectangle 7">
            <a:hlinkClick r:id="rId3"/>
          </p:cNvPr>
          <p:cNvSpPr/>
          <p:nvPr/>
        </p:nvSpPr>
        <p:spPr>
          <a:xfrm>
            <a:off x="1728288" y="3943350"/>
            <a:ext cx="2469062" cy="2381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3088" y="1368425"/>
            <a:ext cx="54578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1450" y="1687513"/>
            <a:ext cx="625951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1850" y="1949450"/>
            <a:ext cx="24003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475" y="1954213"/>
            <a:ext cx="30670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563" y="1939925"/>
            <a:ext cx="31908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7513" y="1711325"/>
            <a:ext cx="32289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1288" y="1716088"/>
            <a:ext cx="3781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6344D-F0A0-4571-8A46-6868868382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Subtitle 2"/>
          <p:cNvSpPr>
            <a:spLocks/>
          </p:cNvSpPr>
          <p:nvPr/>
        </p:nvSpPr>
        <p:spPr bwMode="auto">
          <a:xfrm>
            <a:off x="3581399" y="3105150"/>
            <a:ext cx="5105401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b="1" smtClean="0">
                <a:solidFill>
                  <a:schemeClr val="bg1"/>
                </a:solidFill>
                <a:latin typeface="Calibri" pitchFamily="34" charset="0"/>
              </a:rPr>
              <a:t>comment (3)</a:t>
            </a: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50" y="1706563"/>
            <a:ext cx="19431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2850" y="1554163"/>
            <a:ext cx="16383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Kerangka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tabLst>
                <a:tab pos="3657600" algn="r"/>
              </a:tabLst>
            </a:pPr>
            <a:r>
              <a:rPr lang="en-US" smtClean="0"/>
              <a:t>toc repo	3</a:t>
            </a:r>
          </a:p>
          <a:p>
            <a:pPr>
              <a:tabLst>
                <a:tab pos="3657600" algn="r"/>
              </a:tabLst>
            </a:pPr>
            <a:r>
              <a:rPr lang="en-US" smtClean="0"/>
              <a:t>print (10)	7</a:t>
            </a:r>
          </a:p>
          <a:p>
            <a:pPr>
              <a:tabLst>
                <a:tab pos="3657600" algn="r"/>
              </a:tabLst>
            </a:pPr>
            <a:r>
              <a:rPr lang="en-US" smtClean="0"/>
              <a:t>comment (3)	17</a:t>
            </a:r>
          </a:p>
          <a:p>
            <a:pPr>
              <a:tabLst>
                <a:tab pos="3657600" algn="r"/>
              </a:tabLst>
            </a:pPr>
            <a:r>
              <a:rPr lang="en-US" smtClean="0"/>
              <a:t>type (11)	21</a:t>
            </a:r>
          </a:p>
          <a:p>
            <a:pPr>
              <a:tabLst>
                <a:tab pos="3657600" algn="r"/>
              </a:tabLst>
            </a:pPr>
            <a:r>
              <a:rPr lang="en-US" smtClean="0"/>
              <a:t>range (5)	33</a:t>
            </a:r>
          </a:p>
          <a:p>
            <a:pPr>
              <a:tabLst>
                <a:tab pos="3657600" algn="r"/>
              </a:tabLst>
            </a:pPr>
            <a:r>
              <a:rPr lang="en-US" smtClean="0"/>
              <a:t>for (8)	39</a:t>
            </a:r>
          </a:p>
          <a:p>
            <a:pPr>
              <a:tabLst>
                <a:tab pos="3657600" algn="r"/>
              </a:tabLst>
            </a:pPr>
            <a:r>
              <a:rPr lang="en-US" smtClean="0"/>
              <a:t>while (6)	48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tabLst>
                <a:tab pos="3657600" algn="r"/>
              </a:tabLst>
            </a:pPr>
            <a:r>
              <a:rPr lang="en-US" smtClean="0"/>
              <a:t>function (7)	55</a:t>
            </a:r>
          </a:p>
          <a:p>
            <a:pPr>
              <a:tabLst>
                <a:tab pos="3657600" algn="r"/>
              </a:tabLst>
            </a:pPr>
            <a:r>
              <a:rPr lang="en-US" smtClean="0"/>
              <a:t>list (12)	63</a:t>
            </a:r>
          </a:p>
          <a:p>
            <a:pPr>
              <a:tabLst>
                <a:tab pos="3657600" algn="r"/>
              </a:tabLst>
            </a:pPr>
            <a:r>
              <a:rPr lang="en-US" smtClean="0"/>
              <a:t>Diskusi	76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82B95-DEC4-4DAB-B860-318CD0CDE3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20788"/>
            <a:ext cx="4419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6344D-F0A0-4571-8A46-68688683826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Subtitle 2"/>
          <p:cNvSpPr>
            <a:spLocks/>
          </p:cNvSpPr>
          <p:nvPr/>
        </p:nvSpPr>
        <p:spPr bwMode="auto">
          <a:xfrm>
            <a:off x="3581399" y="3105150"/>
            <a:ext cx="5105401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b="1" smtClean="0">
                <a:solidFill>
                  <a:schemeClr val="bg1"/>
                </a:solidFill>
                <a:latin typeface="Calibri" pitchFamily="34" charset="0"/>
              </a:rPr>
              <a:t>type (11)</a:t>
            </a: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1388" y="1468438"/>
            <a:ext cx="2181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5188" y="1458913"/>
            <a:ext cx="23336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8988" y="1463675"/>
            <a:ext cx="2486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3275" y="1458913"/>
            <a:ext cx="24574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263" y="1473200"/>
            <a:ext cx="41814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338" y="1382713"/>
            <a:ext cx="45053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338" y="1373188"/>
            <a:ext cx="45053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450" y="1387475"/>
            <a:ext cx="42291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6344D-F0A0-4571-8A46-6868868382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Subtitle 2"/>
          <p:cNvSpPr>
            <a:spLocks/>
          </p:cNvSpPr>
          <p:nvPr/>
        </p:nvSpPr>
        <p:spPr bwMode="auto">
          <a:xfrm>
            <a:off x="3581399" y="3105150"/>
            <a:ext cx="5105401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b="1" smtClean="0">
                <a:solidFill>
                  <a:schemeClr val="bg1"/>
                </a:solidFill>
                <a:latin typeface="Calibri" pitchFamily="34" charset="0"/>
              </a:rPr>
              <a:t>toc repo</a:t>
            </a: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813" y="1387475"/>
            <a:ext cx="45243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4225" y="649288"/>
            <a:ext cx="24955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1863" y="1301750"/>
            <a:ext cx="22002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6344D-F0A0-4571-8A46-68688683826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9" name="Subtitle 2"/>
          <p:cNvSpPr>
            <a:spLocks/>
          </p:cNvSpPr>
          <p:nvPr/>
        </p:nvSpPr>
        <p:spPr bwMode="auto">
          <a:xfrm>
            <a:off x="3581399" y="3105150"/>
            <a:ext cx="5105401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b="1" smtClean="0">
                <a:solidFill>
                  <a:schemeClr val="bg1"/>
                </a:solidFill>
                <a:latin typeface="Calibri" pitchFamily="34" charset="0"/>
              </a:rPr>
              <a:t>range (5)</a:t>
            </a: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7525" y="1239838"/>
            <a:ext cx="30289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4663" y="906463"/>
            <a:ext cx="31146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8950" y="758825"/>
            <a:ext cx="30861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50" y="1563688"/>
            <a:ext cx="44577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3788" y="1620838"/>
            <a:ext cx="1876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6344D-F0A0-4571-8A46-68688683826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9" name="Subtitle 2"/>
          <p:cNvSpPr>
            <a:spLocks/>
          </p:cNvSpPr>
          <p:nvPr/>
        </p:nvSpPr>
        <p:spPr bwMode="auto">
          <a:xfrm>
            <a:off x="3581399" y="3105150"/>
            <a:ext cx="5105401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b="1" smtClean="0">
                <a:solidFill>
                  <a:schemeClr val="bg1"/>
                </a:solidFill>
                <a:latin typeface="Calibri" pitchFamily="34" charset="0"/>
              </a:rPr>
              <a:t>for (8)</a:t>
            </a: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src (62)</a:t>
            </a:r>
            <a:endParaRPr lang="en-US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some phython codes</a:t>
            </a:r>
          </a:p>
          <a:p>
            <a:r>
              <a:rPr lang="en-US" smtClean="0"/>
              <a:t>stepin (62)</a:t>
            </a:r>
          </a:p>
          <a:p>
            <a:r>
              <a:rPr lang="en-US" smtClean="0"/>
              <a:t>import (0)</a:t>
            </a:r>
          </a:p>
          <a:p>
            <a:r>
              <a:rPr lang="en-US" smtClean="0"/>
              <a:t>apply (0)</a:t>
            </a:r>
          </a:p>
          <a:p>
            <a:r>
              <a:rPr lang="en-US" smtClean="0"/>
              <a:t>share (0)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525" y="1301750"/>
            <a:ext cx="22669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96988"/>
            <a:ext cx="5334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5475" y="1316038"/>
            <a:ext cx="53530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88" y="492125"/>
            <a:ext cx="53816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66700"/>
            <a:ext cx="39052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3350" y="1030288"/>
            <a:ext cx="49720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9488" y="1073150"/>
            <a:ext cx="2105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4263" y="663575"/>
            <a:ext cx="18954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b="61723"/>
          <a:stretch>
            <a:fillRect/>
          </a:stretch>
        </p:blipFill>
        <p:spPr bwMode="auto">
          <a:xfrm>
            <a:off x="1676400" y="1352550"/>
            <a:ext cx="2352675" cy="183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37631"/>
          <a:stretch>
            <a:fillRect/>
          </a:stretch>
        </p:blipFill>
        <p:spPr bwMode="auto">
          <a:xfrm>
            <a:off x="4953000" y="1352550"/>
            <a:ext cx="2352675" cy="298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6344D-F0A0-4571-8A46-68688683826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9" name="Subtitle 2"/>
          <p:cNvSpPr>
            <a:spLocks/>
          </p:cNvSpPr>
          <p:nvPr/>
        </p:nvSpPr>
        <p:spPr bwMode="auto">
          <a:xfrm>
            <a:off x="3581399" y="3105150"/>
            <a:ext cx="5105401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b="1" smtClean="0">
                <a:solidFill>
                  <a:schemeClr val="bg1"/>
                </a:solidFill>
                <a:latin typeface="Calibri" pitchFamily="34" charset="0"/>
              </a:rPr>
              <a:t>while (6)</a:t>
            </a: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9538" y="996950"/>
            <a:ext cx="13049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stepin (62)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step in to learn python code</a:t>
            </a:r>
          </a:p>
          <a:p>
            <a:r>
              <a:rPr lang="en-US" smtClean="0"/>
              <a:t>basics (62)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0713E-C24A-4DA9-9E2B-69657B8B78F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2388" y="901700"/>
            <a:ext cx="14192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1438" y="1235075"/>
            <a:ext cx="13811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1888" y="744538"/>
            <a:ext cx="1800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213" y="906463"/>
            <a:ext cx="19335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0713E-C24A-4DA9-9E2B-69657B8B78F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b="24026"/>
          <a:stretch>
            <a:fillRect/>
          </a:stretch>
        </p:blipFill>
        <p:spPr bwMode="auto">
          <a:xfrm>
            <a:off x="762000" y="514350"/>
            <a:ext cx="3324225" cy="377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75816"/>
          <a:stretch>
            <a:fillRect/>
          </a:stretch>
        </p:blipFill>
        <p:spPr bwMode="auto">
          <a:xfrm>
            <a:off x="4724400" y="1733550"/>
            <a:ext cx="3324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6344D-F0A0-4571-8A46-68688683826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9" name="Subtitle 2"/>
          <p:cNvSpPr>
            <a:spLocks/>
          </p:cNvSpPr>
          <p:nvPr/>
        </p:nvSpPr>
        <p:spPr bwMode="auto">
          <a:xfrm>
            <a:off x="3581399" y="3105150"/>
            <a:ext cx="5105401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b="1" smtClean="0">
                <a:solidFill>
                  <a:schemeClr val="bg1"/>
                </a:solidFill>
                <a:latin typeface="Calibri" pitchFamily="34" charset="0"/>
              </a:rPr>
              <a:t>function (7)</a:t>
            </a: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216025"/>
            <a:ext cx="3352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1863" y="1054100"/>
            <a:ext cx="22002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25" y="1068388"/>
            <a:ext cx="29527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8463" y="1068388"/>
            <a:ext cx="32670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basics (62)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some basic examples</a:t>
            </a:r>
          </a:p>
          <a:p>
            <a:r>
              <a:rPr lang="en-US" smtClean="0"/>
              <a:t>print (10)</a:t>
            </a:r>
          </a:p>
          <a:p>
            <a:r>
              <a:rPr lang="en-US" smtClean="0"/>
              <a:t>comment (3)</a:t>
            </a:r>
          </a:p>
          <a:p>
            <a:r>
              <a:rPr lang="en-US" smtClean="0"/>
              <a:t>type (11)</a:t>
            </a:r>
          </a:p>
          <a:p>
            <a:r>
              <a:rPr lang="en-US" smtClean="0"/>
              <a:t>range (5)</a:t>
            </a:r>
          </a:p>
          <a:p>
            <a:r>
              <a:rPr lang="en-US" smtClean="0"/>
              <a:t>for (8)</a:t>
            </a:r>
          </a:p>
          <a:p>
            <a:r>
              <a:rPr lang="en-US" smtClean="0"/>
              <a:t>while (6)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function (7)</a:t>
            </a:r>
          </a:p>
          <a:p>
            <a:r>
              <a:rPr lang="en-US" smtClean="0"/>
              <a:t>list (12)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0713E-C24A-4DA9-9E2B-69657B8B78F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9350" y="1073150"/>
            <a:ext cx="43053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3175" y="1073150"/>
            <a:ext cx="40576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79525"/>
            <a:ext cx="21431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 b="28172"/>
          <a:stretch>
            <a:fillRect/>
          </a:stretch>
        </p:blipFill>
        <p:spPr bwMode="auto">
          <a:xfrm>
            <a:off x="2895600" y="514350"/>
            <a:ext cx="3762375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t="71403" r="61519"/>
          <a:stretch>
            <a:fillRect/>
          </a:stretch>
        </p:blipFill>
        <p:spPr bwMode="auto">
          <a:xfrm>
            <a:off x="6934200" y="2774950"/>
            <a:ext cx="1447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6344D-F0A0-4571-8A46-68688683826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9" name="Subtitle 2"/>
          <p:cNvSpPr>
            <a:spLocks/>
          </p:cNvSpPr>
          <p:nvPr/>
        </p:nvSpPr>
        <p:spPr bwMode="auto">
          <a:xfrm>
            <a:off x="3581399" y="3105150"/>
            <a:ext cx="5105401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b="1" smtClean="0">
                <a:solidFill>
                  <a:schemeClr val="bg1"/>
                </a:solidFill>
                <a:latin typeface="Calibri" pitchFamily="34" charset="0"/>
              </a:rPr>
              <a:t>list (12)</a:t>
            </a: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1900" y="1558925"/>
            <a:ext cx="16002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3813" y="896938"/>
            <a:ext cx="14763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668338"/>
            <a:ext cx="1924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4263" y="973138"/>
            <a:ext cx="18954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3275" y="1239838"/>
            <a:ext cx="24574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0938" y="1611313"/>
            <a:ext cx="17621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6344D-F0A0-4571-8A46-6868868382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Subtitle 2"/>
          <p:cNvSpPr>
            <a:spLocks/>
          </p:cNvSpPr>
          <p:nvPr/>
        </p:nvSpPr>
        <p:spPr bwMode="auto">
          <a:xfrm>
            <a:off x="3581399" y="3105150"/>
            <a:ext cx="5105401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b="1" smtClean="0">
                <a:solidFill>
                  <a:schemeClr val="bg1"/>
                </a:solidFill>
                <a:latin typeface="Calibri" pitchFamily="34" charset="0"/>
              </a:rPr>
              <a:t>print (10)</a:t>
            </a: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25" y="1073150"/>
            <a:ext cx="2190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7075" y="901700"/>
            <a:ext cx="26098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2313" y="906463"/>
            <a:ext cx="26193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5163" y="901700"/>
            <a:ext cx="27336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0" y="1539875"/>
            <a:ext cx="2476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8975" y="1544638"/>
            <a:ext cx="2686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6344D-F0A0-4571-8A46-686886838267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9" name="Subtitle 2"/>
          <p:cNvSpPr>
            <a:spLocks/>
          </p:cNvSpPr>
          <p:nvPr/>
        </p:nvSpPr>
        <p:spPr bwMode="auto">
          <a:xfrm>
            <a:off x="3581399" y="3105150"/>
            <a:ext cx="5105401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b="1" smtClean="0">
                <a:solidFill>
                  <a:schemeClr val="bg1"/>
                </a:solidFill>
                <a:latin typeface="Calibri" pitchFamily="34" charset="0"/>
              </a:rPr>
              <a:t>Diskusi</a:t>
            </a: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Diskusi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Apakah ada pertanyaan?</a:t>
            </a:r>
          </a:p>
          <a:p>
            <a:r>
              <a:rPr lang="en-US" smtClean="0"/>
              <a:t>Atau ada yang ingin disampaikan?</a:t>
            </a:r>
          </a:p>
          <a:p>
            <a:r>
              <a:rPr lang="en-US" smtClean="0"/>
              <a:t>Diskusi dapat dilakukan di Issue, seperti</a:t>
            </a:r>
            <a:br>
              <a:rPr lang="en-US" smtClean="0"/>
            </a:br>
            <a:r>
              <a:rPr lang="en-US" smtClean="0">
                <a:hlinkClick r:id="rId2"/>
              </a:rPr>
              <a:t>https://github.com/dudung/python/issues/1</a:t>
            </a:r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SK5003 Pemrograman dalam Sains</a:t>
            </a:r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2023-03-18 | 40132 | +62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70EBE-197A-4ED7-87F9-BAF4AD9A6869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43013" name="Title 6"/>
          <p:cNvSpPr>
            <a:spLocks noGrp="1"/>
          </p:cNvSpPr>
          <p:nvPr>
            <p:ph type="title" idx="4294967295"/>
          </p:nvPr>
        </p:nvSpPr>
        <p:spPr>
          <a:xfrm>
            <a:off x="457200" y="2091929"/>
            <a:ext cx="8229600" cy="857250"/>
          </a:xfrm>
        </p:spPr>
        <p:txBody>
          <a:bodyPr/>
          <a:lstStyle/>
          <a:p>
            <a:pPr eaLnBrk="1" hangingPunct="1"/>
            <a:r>
              <a:rPr lang="en-US" smtClean="0"/>
              <a:t>Terima kasih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469075" y="4348100"/>
            <a:ext cx="82177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smtClean="0"/>
              <a:t>-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8538" y="1944688"/>
            <a:ext cx="20669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SK5003 Pemrograman dalam Sains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2023-03-18 | 40132 | +62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79C8-1349-4548-830D-DF332C660C9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300" y="815975"/>
            <a:ext cx="20574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6095</TotalTime>
  <Words>1042</Words>
  <Application>Microsoft Office PowerPoint</Application>
  <PresentationFormat>On-screen Show (16:9)</PresentationFormat>
  <Paragraphs>289</Paragraphs>
  <Slides>78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Dasar-dasar pemrograman Python https://github.com/dudung/python</vt:lpstr>
      <vt:lpstr>Kerangka</vt:lpstr>
      <vt:lpstr>Slide 3</vt:lpstr>
      <vt:lpstr>src (62)</vt:lpstr>
      <vt:lpstr>stepin (62)</vt:lpstr>
      <vt:lpstr>basics (62)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Diskusi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Fisika | Teknologi Informasi dan Komunikasi</dc:title>
  <dc:creator>Sparisoma Viridi</dc:creator>
  <cp:lastModifiedBy>Sparisoma Viridi</cp:lastModifiedBy>
  <cp:revision>965</cp:revision>
  <dcterms:created xsi:type="dcterms:W3CDTF">2012-12-06T09:55:31Z</dcterms:created>
  <dcterms:modified xsi:type="dcterms:W3CDTF">2023-03-18T09:17:32Z</dcterms:modified>
</cp:coreProperties>
</file>