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Lst>
  <p:sldSz cx="9144000" cy="5143500" type="screen16x9"/>
  <p:notesSz cx="9144000" cy="5143500"/>
  <p:defaultTextStyle>
    <a:defPPr>
      <a:defRPr lang="it-IT"/>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2160"/>
        <p:guide pos="2880"/>
      </p:guideLst>
    </p:cSldViewPr>
  </p:slide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Segnaposto intestazione 1"/>
          <p:cNvSpPr>
            <a:spLocks noGrp="1"/>
          </p:cNvSpPr>
          <p:nvPr>
            <p:ph type="hdr" sz="quarter"/>
          </p:nvPr>
        </p:nvSpPr>
        <p:spPr bwMode="auto">
          <a:xfrm>
            <a:off x="1" y="0"/>
            <a:ext cx="2951163" cy="496888"/>
          </a:xfrm>
          <a:prstGeom prst="rect">
            <a:avLst/>
          </a:prstGeom>
        </p:spPr>
        <p:txBody>
          <a:bodyPr vert="horz" lIns="91431" tIns="45715" rIns="91431" bIns="45715" rtlCol="0"/>
          <a:lstStyle>
            <a:lvl1pPr algn="l">
              <a:defRPr sz="1200"/>
            </a:lvl1pPr>
          </a:lstStyle>
          <a:p>
            <a:pPr>
              <a:defRPr/>
            </a:pPr>
            <a:endParaRPr lang="it-IT"/>
          </a:p>
        </p:txBody>
      </p:sp>
      <p:sp>
        <p:nvSpPr>
          <p:cNvPr id="3" name="Segnaposto data 2"/>
          <p:cNvSpPr>
            <a:spLocks noGrp="1"/>
          </p:cNvSpPr>
          <p:nvPr>
            <p:ph type="dt" idx="1"/>
          </p:nvPr>
        </p:nvSpPr>
        <p:spPr bwMode="auto">
          <a:xfrm>
            <a:off x="3856038" y="0"/>
            <a:ext cx="2951162" cy="496888"/>
          </a:xfrm>
          <a:prstGeom prst="rect">
            <a:avLst/>
          </a:prstGeom>
        </p:spPr>
        <p:txBody>
          <a:bodyPr vert="horz" lIns="91431" tIns="45715" rIns="91431" bIns="45715" rtlCol="0"/>
          <a:lstStyle>
            <a:lvl1pPr algn="r">
              <a:defRPr sz="1200"/>
            </a:lvl1pPr>
          </a:lstStyle>
          <a:p>
            <a:pPr>
              <a:defRPr/>
            </a:pPr>
            <a:fld id="{68DAE25E-89E5-4163-8D4F-4360F9A99656}" type="datetimeFigureOut">
              <a:rPr lang="it-IT"/>
              <a:t>08/08/2023</a:t>
            </a:fld>
            <a:endParaRPr lang="it-IT"/>
          </a:p>
        </p:txBody>
      </p:sp>
      <p:sp>
        <p:nvSpPr>
          <p:cNvPr id="4" name="Segnaposto immagine diapositiva 3"/>
          <p:cNvSpPr>
            <a:spLocks noGrp="1" noRot="1" noChangeAspect="1"/>
          </p:cNvSpPr>
          <p:nvPr>
            <p:ph type="sldImg" idx="2"/>
          </p:nvPr>
        </p:nvSpPr>
        <p:spPr bwMode="auto">
          <a:xfrm>
            <a:off x="92075" y="746125"/>
            <a:ext cx="6624638" cy="3727450"/>
          </a:xfrm>
          <a:prstGeom prst="rect">
            <a:avLst/>
          </a:prstGeom>
          <a:noFill/>
          <a:ln w="12700">
            <a:solidFill>
              <a:prstClr val="black"/>
            </a:solidFill>
          </a:ln>
        </p:spPr>
        <p:txBody>
          <a:bodyPr vert="horz" lIns="91431" tIns="45715" rIns="91431" bIns="45715" rtlCol="0" anchor="ctr"/>
          <a:lstStyle/>
          <a:p>
            <a:pPr>
              <a:defRPr/>
            </a:pPr>
            <a:endParaRPr lang="it-IT"/>
          </a:p>
        </p:txBody>
      </p:sp>
      <p:sp>
        <p:nvSpPr>
          <p:cNvPr id="5" name="Segnaposto note 4"/>
          <p:cNvSpPr>
            <a:spLocks noGrp="1"/>
          </p:cNvSpPr>
          <p:nvPr>
            <p:ph type="body" sz="quarter" idx="3"/>
          </p:nvPr>
        </p:nvSpPr>
        <p:spPr bwMode="auto">
          <a:xfrm>
            <a:off x="681039" y="4721225"/>
            <a:ext cx="5446712" cy="4473575"/>
          </a:xfrm>
          <a:prstGeom prst="rect">
            <a:avLst/>
          </a:prstGeom>
        </p:spPr>
        <p:txBody>
          <a:bodyPr vert="horz" lIns="91431" tIns="45715" rIns="91431" bIns="45715" rtlCol="0"/>
          <a:lstStyle/>
          <a:p>
            <a:pPr lvl="0">
              <a:defRPr/>
            </a:pPr>
            <a:r>
              <a:rPr lang="it-IT"/>
              <a:t>Fare clic per modificare stili del testo dello schema</a:t>
            </a:r>
            <a:endParaRPr/>
          </a:p>
          <a:p>
            <a:pPr lvl="1">
              <a:defRPr/>
            </a:pPr>
            <a:r>
              <a:rPr lang="it-IT"/>
              <a:t>Secondo livello</a:t>
            </a:r>
            <a:endParaRPr/>
          </a:p>
          <a:p>
            <a:pPr lvl="2">
              <a:defRPr/>
            </a:pPr>
            <a:r>
              <a:rPr lang="it-IT"/>
              <a:t>Terzo livello</a:t>
            </a:r>
            <a:endParaRPr/>
          </a:p>
          <a:p>
            <a:pPr lvl="3">
              <a:defRPr/>
            </a:pPr>
            <a:r>
              <a:rPr lang="it-IT"/>
              <a:t>Quarto livello</a:t>
            </a:r>
            <a:endParaRPr/>
          </a:p>
          <a:p>
            <a:pPr lvl="4">
              <a:defRPr/>
            </a:pPr>
            <a:r>
              <a:rPr lang="it-IT"/>
              <a:t>Quinto livello</a:t>
            </a:r>
            <a:endParaRPr/>
          </a:p>
        </p:txBody>
      </p:sp>
      <p:sp>
        <p:nvSpPr>
          <p:cNvPr id="6" name="Segnaposto piè di pagina 5"/>
          <p:cNvSpPr>
            <a:spLocks noGrp="1"/>
          </p:cNvSpPr>
          <p:nvPr>
            <p:ph type="ftr" sz="quarter" idx="4"/>
          </p:nvPr>
        </p:nvSpPr>
        <p:spPr bwMode="auto">
          <a:xfrm>
            <a:off x="1" y="9442450"/>
            <a:ext cx="2951163" cy="496888"/>
          </a:xfrm>
          <a:prstGeom prst="rect">
            <a:avLst/>
          </a:prstGeom>
        </p:spPr>
        <p:txBody>
          <a:bodyPr vert="horz" lIns="91431" tIns="45715" rIns="91431" bIns="45715" rtlCol="0" anchor="b"/>
          <a:lstStyle>
            <a:lvl1pPr algn="l">
              <a:defRPr sz="1200"/>
            </a:lvl1pPr>
          </a:lstStyle>
          <a:p>
            <a:pPr>
              <a:defRPr/>
            </a:pPr>
            <a:endParaRPr lang="it-IT"/>
          </a:p>
        </p:txBody>
      </p:sp>
      <p:sp>
        <p:nvSpPr>
          <p:cNvPr id="7" name="Segnaposto numero diapositiva 6"/>
          <p:cNvSpPr>
            <a:spLocks noGrp="1"/>
          </p:cNvSpPr>
          <p:nvPr>
            <p:ph type="sldNum" sz="quarter" idx="5"/>
          </p:nvPr>
        </p:nvSpPr>
        <p:spPr bwMode="auto">
          <a:xfrm>
            <a:off x="3856038" y="9442450"/>
            <a:ext cx="2951162" cy="496888"/>
          </a:xfrm>
          <a:prstGeom prst="rect">
            <a:avLst/>
          </a:prstGeom>
        </p:spPr>
        <p:txBody>
          <a:bodyPr vert="horz" lIns="91431" tIns="45715" rIns="91431" bIns="45715" rtlCol="0" anchor="b"/>
          <a:lstStyle>
            <a:lvl1pPr algn="r">
              <a:defRPr sz="1200"/>
            </a:lvl1pPr>
          </a:lstStyle>
          <a:p>
            <a:pPr>
              <a:defRPr/>
            </a:pPr>
            <a:fld id="{D9BAA42D-2B9C-4785-B20E-910D681AD504}" type="slidenum">
              <a:rPr lang="it-IT"/>
              <a:t>‹N›</a:t>
            </a:fld>
            <a:endParaRPr lang="it-IT"/>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egnaposto immagine diapositiva 1"/>
          <p:cNvSpPr>
            <a:spLocks noGrp="1" noRot="1" noChangeAspect="1"/>
          </p:cNvSpPr>
          <p:nvPr>
            <p:ph type="sldImg"/>
          </p:nvPr>
        </p:nvSpPr>
        <p:spPr bwMode="auto"/>
      </p:sp>
      <p:sp>
        <p:nvSpPr>
          <p:cNvPr id="3" name="Segnaposto note 2"/>
          <p:cNvSpPr>
            <a:spLocks noGrp="1"/>
          </p:cNvSpPr>
          <p:nvPr>
            <p:ph type="body" idx="1"/>
          </p:nvPr>
        </p:nvSpPr>
        <p:spPr bwMode="auto"/>
        <p:txBody>
          <a:bodyPr/>
          <a:lstStyle/>
          <a:p>
            <a:pPr algn="l">
              <a:defRPr/>
            </a:pPr>
            <a:r>
              <a:rPr b="0" i="0" u="none"/>
              <a:t>Brief overview of the institute</a:t>
            </a:r>
            <a:endParaRPr/>
          </a:p>
        </p:txBody>
      </p:sp>
      <p:sp>
        <p:nvSpPr>
          <p:cNvPr id="4" name="Segnaposto numero diapositiva 3"/>
          <p:cNvSpPr>
            <a:spLocks noGrp="1"/>
          </p:cNvSpPr>
          <p:nvPr>
            <p:ph type="sldNum" sz="quarter" idx="5"/>
          </p:nvPr>
        </p:nvSpPr>
        <p:spPr bwMode="auto"/>
        <p:txBody>
          <a:bodyPr/>
          <a:lstStyle/>
          <a:p>
            <a:pPr algn="l">
              <a:defRPr/>
            </a:pPr>
            <a:fld id="{D9BAA42D-2B9C-4785-B20E-910D681AD504}" type="slidenum">
              <a:rPr/>
              <a:t>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egnaposto immagine diapositiva 1"/>
          <p:cNvSpPr>
            <a:spLocks noGrp="1" noRot="1" noChangeAspect="1"/>
          </p:cNvSpPr>
          <p:nvPr>
            <p:ph type="sldImg"/>
          </p:nvPr>
        </p:nvSpPr>
        <p:spPr bwMode="auto"/>
      </p:sp>
      <p:sp>
        <p:nvSpPr>
          <p:cNvPr id="3" name="Segnaposto note 2"/>
          <p:cNvSpPr>
            <a:spLocks noGrp="1"/>
          </p:cNvSpPr>
          <p:nvPr>
            <p:ph type="body" idx="1"/>
          </p:nvPr>
        </p:nvSpPr>
        <p:spPr bwMode="auto"/>
        <p:txBody>
          <a:bodyPr/>
          <a:lstStyle/>
          <a:p>
            <a:pPr algn="l">
              <a:defRPr/>
            </a:pPr>
            <a:r>
              <a:rPr b="0" i="0" u="none"/>
              <a:t>Orfeo was installed during the first semester of 2020 and production commenced in July 2020. It is a container solution, as seen here in the photograph and designed with full redundancy of all components.</a:t>
            </a:r>
            <a:endParaRPr/>
          </a:p>
          <a:p>
            <a:pPr>
              <a:defRPr/>
            </a:pPr>
            <a:endParaRPr/>
          </a:p>
        </p:txBody>
      </p:sp>
      <p:sp>
        <p:nvSpPr>
          <p:cNvPr id="4" name="Segnaposto numero diapositiva 3"/>
          <p:cNvSpPr>
            <a:spLocks noGrp="1"/>
          </p:cNvSpPr>
          <p:nvPr>
            <p:ph type="sldNum" sz="quarter" idx="5"/>
          </p:nvPr>
        </p:nvSpPr>
        <p:spPr bwMode="auto"/>
        <p:txBody>
          <a:bodyPr/>
          <a:lstStyle/>
          <a:p>
            <a:pPr algn="l">
              <a:defRPr/>
            </a:pPr>
            <a:fld id="{D9BAA42D-2B9C-4785-B20E-910D681AD504}" type="slidenum">
              <a:rPr/>
              <a:t>6</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Slide">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1143000" y="841772"/>
            <a:ext cx="6858000" cy="1790700"/>
          </a:xfrm>
        </p:spPr>
        <p:txBody>
          <a:bodyPr anchor="b"/>
          <a:lstStyle>
            <a:lvl1pPr algn="ctr">
              <a:defRPr sz="10650"/>
            </a:lvl1pPr>
          </a:lstStyle>
          <a:p>
            <a:pPr>
              <a:defRPr/>
            </a:pPr>
            <a:r>
              <a:rPr lang="en-US"/>
              <a:t>Click to edit Master title style</a:t>
            </a:r>
            <a:endParaRPr/>
          </a:p>
        </p:txBody>
      </p:sp>
      <p:sp>
        <p:nvSpPr>
          <p:cNvPr id="3" name="Subtitle 2"/>
          <p:cNvSpPr>
            <a:spLocks noGrp="1"/>
          </p:cNvSpPr>
          <p:nvPr>
            <p:ph type="subTitle" idx="1"/>
          </p:nvPr>
        </p:nvSpPr>
        <p:spPr bwMode="auto">
          <a:xfrm>
            <a:off x="1143000" y="2701528"/>
            <a:ext cx="6858000" cy="1241822"/>
          </a:xfrm>
        </p:spPr>
        <p:txBody>
          <a:bodyPr/>
          <a:lstStyle>
            <a:lvl1pPr marL="0" indent="0" algn="ctr">
              <a:buNone/>
              <a:defRPr sz="4250"/>
            </a:lvl1pPr>
            <a:lvl2pPr marL="812810" indent="0" algn="ctr">
              <a:buNone/>
              <a:defRPr sz="3550"/>
            </a:lvl2pPr>
            <a:lvl3pPr marL="1625620" indent="0" algn="ctr">
              <a:buNone/>
              <a:defRPr sz="3200"/>
            </a:lvl3pPr>
            <a:lvl4pPr marL="2438430" indent="0" algn="ctr">
              <a:buNone/>
              <a:defRPr sz="2850"/>
            </a:lvl4pPr>
            <a:lvl5pPr marL="3251241" indent="0" algn="ctr">
              <a:buNone/>
              <a:defRPr sz="2850"/>
            </a:lvl5pPr>
            <a:lvl6pPr marL="4064051" indent="0" algn="ctr">
              <a:buNone/>
              <a:defRPr sz="2850"/>
            </a:lvl6pPr>
            <a:lvl7pPr marL="4876861" indent="0" algn="ctr">
              <a:buNone/>
              <a:defRPr sz="2850"/>
            </a:lvl7pPr>
            <a:lvl8pPr marL="5689671" indent="0" algn="ctr">
              <a:buNone/>
              <a:defRPr sz="2850"/>
            </a:lvl8pPr>
            <a:lvl9pPr marL="6502481" indent="0" algn="ctr">
              <a:buNone/>
              <a:defRPr sz="2850"/>
            </a:lvl9pPr>
          </a:lstStyle>
          <a:p>
            <a:pPr>
              <a:defRPr/>
            </a:pPr>
            <a:r>
              <a:rPr lang="en-US"/>
              <a:t>Click to edit Master subtitle style</a:t>
            </a:r>
            <a:endParaRPr/>
          </a:p>
        </p:txBody>
      </p:sp>
      <p:sp>
        <p:nvSpPr>
          <p:cNvPr id="4" name="Date Placeholder 3"/>
          <p:cNvSpPr>
            <a:spLocks noGrp="1"/>
          </p:cNvSpPr>
          <p:nvPr>
            <p:ph type="dt" sz="half" idx="10"/>
          </p:nvPr>
        </p:nvSpPr>
        <p:spPr bwMode="auto"/>
        <p:txBody>
          <a:bodyPr/>
          <a:lstStyle/>
          <a:p>
            <a:pPr>
              <a:defRPr/>
            </a:pPr>
            <a:fld id="{C764DE79-268F-4C1A-8933-263129D2AF90}" type="datetimeFigureOut">
              <a:rPr lang="en-US"/>
              <a:t>8/8/2023</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48F63A3B-78C7-47BE-AE5E-E10140E04643}" type="slidenum">
              <a:rPr lang="en-US"/>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le and Vertical Tex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a:p>
        </p:txBody>
      </p:sp>
      <p:sp>
        <p:nvSpPr>
          <p:cNvPr id="3" name="Vertical Text Placeholder 2"/>
          <p:cNvSpPr>
            <a:spLocks noGrp="1"/>
          </p:cNvSpPr>
          <p:nvPr>
            <p:ph type="body" orient="vert" idx="1"/>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Date Placeholder 3"/>
          <p:cNvSpPr>
            <a:spLocks noGrp="1"/>
          </p:cNvSpPr>
          <p:nvPr>
            <p:ph type="dt" sz="half" idx="10"/>
          </p:nvPr>
        </p:nvSpPr>
        <p:spPr bwMode="auto"/>
        <p:txBody>
          <a:bodyPr/>
          <a:lstStyle/>
          <a:p>
            <a:pPr>
              <a:defRPr/>
            </a:pPr>
            <a:fld id="{C764DE79-268F-4C1A-8933-263129D2AF90}" type="datetimeFigureOut">
              <a:rPr lang="en-US"/>
              <a:t>8/8/2023</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48F63A3B-78C7-47BE-AE5E-E10140E04643}" type="slidenum">
              <a:rPr lang="en-US"/>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cal Title and Text">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6543675" y="273844"/>
            <a:ext cx="1971675" cy="4358879"/>
          </a:xfrm>
        </p:spPr>
        <p:txBody>
          <a:bodyPr vert="eaVert"/>
          <a:lstStyle/>
          <a:p>
            <a:pPr>
              <a:defRPr/>
            </a:pPr>
            <a:r>
              <a:rPr lang="en-US"/>
              <a:t>Click to edit Master title style</a:t>
            </a:r>
            <a:endParaRPr/>
          </a:p>
        </p:txBody>
      </p:sp>
      <p:sp>
        <p:nvSpPr>
          <p:cNvPr id="3" name="Vertical Text Placeholder 2"/>
          <p:cNvSpPr>
            <a:spLocks noGrp="1"/>
          </p:cNvSpPr>
          <p:nvPr>
            <p:ph type="body" orient="vert" idx="1"/>
          </p:nvPr>
        </p:nvSpPr>
        <p:spPr bwMode="auto">
          <a:xfrm>
            <a:off x="628650" y="273844"/>
            <a:ext cx="5800725" cy="4358879"/>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Date Placeholder 3"/>
          <p:cNvSpPr>
            <a:spLocks noGrp="1"/>
          </p:cNvSpPr>
          <p:nvPr>
            <p:ph type="dt" sz="half" idx="10"/>
          </p:nvPr>
        </p:nvSpPr>
        <p:spPr bwMode="auto"/>
        <p:txBody>
          <a:bodyPr/>
          <a:lstStyle/>
          <a:p>
            <a:pPr>
              <a:defRPr/>
            </a:pPr>
            <a:fld id="{C764DE79-268F-4C1A-8933-263129D2AF90}" type="datetimeFigureOut">
              <a:rPr lang="en-US"/>
              <a:t>8/8/2023</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48F63A3B-78C7-47BE-AE5E-E10140E04643}" type="slidenum">
              <a:rPr lang="en-US"/>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copertina area science park">
    <p:spTree>
      <p:nvGrpSpPr>
        <p:cNvPr id="1" name=""/>
        <p:cNvGrpSpPr/>
        <p:nvPr/>
      </p:nvGrpSpPr>
      <p:grpSpPr bwMode="auto">
        <a:xfrm>
          <a:off x="0" y="0"/>
          <a:ext cx="0" cy="0"/>
          <a:chOff x="0" y="0"/>
          <a:chExt cx="0" cy="0"/>
        </a:xfrm>
      </p:grpSpPr>
      <p:pic>
        <p:nvPicPr>
          <p:cNvPr id="12" name="Immagine 11"/>
          <p:cNvPicPr>
            <a:picLocks noChangeAspect="1"/>
          </p:cNvPicPr>
          <p:nvPr userDrawn="1"/>
        </p:nvPicPr>
        <p:blipFill>
          <a:blip r:embed="rId2"/>
          <a:stretch/>
        </p:blipFill>
        <p:spPr bwMode="auto">
          <a:xfrm>
            <a:off x="1523" y="6189"/>
            <a:ext cx="9140953" cy="5131120"/>
          </a:xfrm>
          <a:prstGeom prst="rect">
            <a:avLst/>
          </a:prstGeom>
        </p:spPr>
      </p:pic>
      <p:pic>
        <p:nvPicPr>
          <p:cNvPr id="13" name="Picture 2"/>
          <p:cNvPicPr>
            <a:picLocks noChangeAspect="1" noChangeArrowheads="1"/>
          </p:cNvPicPr>
          <p:nvPr userDrawn="1"/>
        </p:nvPicPr>
        <p:blipFill>
          <a:blip r:embed="rId3"/>
          <a:stretch/>
        </p:blipFill>
        <p:spPr bwMode="auto">
          <a:xfrm>
            <a:off x="816031" y="1419622"/>
            <a:ext cx="1959569" cy="1959569"/>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1_piattaforme scientifiche e tecnologiche">
    <p:spTree>
      <p:nvGrpSpPr>
        <p:cNvPr id="1" name=""/>
        <p:cNvGrpSpPr/>
        <p:nvPr/>
      </p:nvGrpSpPr>
      <p:grpSpPr bwMode="auto">
        <a:xfrm>
          <a:off x="0" y="0"/>
          <a:ext cx="0" cy="0"/>
          <a:chOff x="0" y="0"/>
          <a:chExt cx="0" cy="0"/>
        </a:xfrm>
      </p:grpSpPr>
      <p:pic>
        <p:nvPicPr>
          <p:cNvPr id="8" name="Immagine 7"/>
          <p:cNvPicPr>
            <a:picLocks noChangeAspect="1"/>
          </p:cNvPicPr>
          <p:nvPr userDrawn="1"/>
        </p:nvPicPr>
        <p:blipFill>
          <a:blip r:embed="rId2"/>
          <a:stretch/>
        </p:blipFill>
        <p:spPr bwMode="auto">
          <a:xfrm>
            <a:off x="0" y="12380"/>
            <a:ext cx="9144000" cy="5131120"/>
          </a:xfrm>
          <a:prstGeom prst="rect">
            <a:avLst/>
          </a:prstGeom>
        </p:spPr>
      </p:pic>
      <p:pic>
        <p:nvPicPr>
          <p:cNvPr id="3" name="Immagine 2"/>
          <p:cNvPicPr>
            <a:picLocks noChangeAspect="1"/>
          </p:cNvPicPr>
          <p:nvPr userDrawn="1"/>
        </p:nvPicPr>
        <p:blipFill>
          <a:blip r:embed="rId2"/>
          <a:stretch/>
        </p:blipFill>
        <p:spPr bwMode="auto">
          <a:xfrm>
            <a:off x="0" y="6189"/>
            <a:ext cx="9144000" cy="5131120"/>
          </a:xfrm>
          <a:prstGeom prst="rect">
            <a:avLst/>
          </a:prstGeom>
        </p:spPr>
      </p:pic>
      <p:pic>
        <p:nvPicPr>
          <p:cNvPr id="4" name="Immagine 3"/>
          <p:cNvPicPr>
            <a:picLocks noChangeAspect="1"/>
          </p:cNvPicPr>
          <p:nvPr userDrawn="1"/>
        </p:nvPicPr>
        <p:blipFill>
          <a:blip r:embed="rId3"/>
          <a:srcRect t="1" r="16667" b="28924"/>
          <a:stretch/>
        </p:blipFill>
        <p:spPr bwMode="auto">
          <a:xfrm>
            <a:off x="943628" y="4732172"/>
            <a:ext cx="1939407" cy="70624"/>
          </a:xfrm>
          <a:prstGeom prst="rect">
            <a:avLst/>
          </a:prstGeom>
        </p:spPr>
      </p:pic>
      <p:pic>
        <p:nvPicPr>
          <p:cNvPr id="5" name="Immagine 4" descr="Immagine che contiene orologio, segnale&#10;&#10;Descrizione generata automaticamente"/>
          <p:cNvPicPr>
            <a:picLocks noChangeAspect="1"/>
          </p:cNvPicPr>
          <p:nvPr userDrawn="1"/>
        </p:nvPicPr>
        <p:blipFill>
          <a:blip r:embed="rId4"/>
          <a:stretch/>
        </p:blipFill>
        <p:spPr bwMode="auto">
          <a:xfrm>
            <a:off x="107504" y="4624192"/>
            <a:ext cx="835897" cy="395830"/>
          </a:xfrm>
          <a:prstGeom prst="rect">
            <a:avLst/>
          </a:prstGeom>
        </p:spPr>
      </p:pic>
      <p:cxnSp>
        <p:nvCxnSpPr>
          <p:cNvPr id="6" name="Connettore diritto 5"/>
          <p:cNvCxnSpPr>
            <a:cxnSpLocks/>
            <a:endCxn id="7" idx="2"/>
          </p:cNvCxnSpPr>
          <p:nvPr userDrawn="1"/>
        </p:nvCxnSpPr>
        <p:spPr bwMode="auto">
          <a:xfrm>
            <a:off x="943401" y="4843699"/>
            <a:ext cx="1972415" cy="0"/>
          </a:xfrm>
          <a:prstGeom prst="line">
            <a:avLst/>
          </a:prstGeom>
          <a:ln w="3175">
            <a:solidFill>
              <a:srgbClr val="1E57A8"/>
            </a:solidFill>
            <a:prstDash val="solid"/>
          </a:ln>
        </p:spPr>
        <p:style>
          <a:lnRef idx="1">
            <a:schemeClr val="accent1"/>
          </a:lnRef>
          <a:fillRef idx="0">
            <a:schemeClr val="accent1"/>
          </a:fillRef>
          <a:effectRef idx="0">
            <a:schemeClr val="accent1"/>
          </a:effectRef>
          <a:fontRef idx="minor">
            <a:schemeClr val="tx1"/>
          </a:fontRef>
        </p:style>
      </p:cxnSp>
      <p:sp>
        <p:nvSpPr>
          <p:cNvPr id="7" name="Ovale 6"/>
          <p:cNvSpPr/>
          <p:nvPr userDrawn="1"/>
        </p:nvSpPr>
        <p:spPr bwMode="auto">
          <a:xfrm>
            <a:off x="2915816" y="4813052"/>
            <a:ext cx="61293" cy="61293"/>
          </a:xfrm>
          <a:prstGeom prst="ellipse">
            <a:avLst/>
          </a:prstGeom>
          <a:solidFill>
            <a:srgbClr val="1E5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a:p>
        </p:txBody>
      </p:sp>
      <p:sp>
        <p:nvSpPr>
          <p:cNvPr id="15" name="Titolo 14"/>
          <p:cNvSpPr>
            <a:spLocks noGrp="1"/>
          </p:cNvSpPr>
          <p:nvPr>
            <p:ph type="title" hasCustomPrompt="1"/>
          </p:nvPr>
        </p:nvSpPr>
        <p:spPr bwMode="auto">
          <a:xfrm>
            <a:off x="251520" y="483518"/>
            <a:ext cx="8640960" cy="579710"/>
          </a:xfrm>
        </p:spPr>
        <p:txBody>
          <a:bodyPr>
            <a:normAutofit/>
          </a:bodyPr>
          <a:lstStyle>
            <a:lvl1pPr algn="l">
              <a:defRPr sz="2400" b="1" spc="300">
                <a:solidFill>
                  <a:srgbClr val="1E57A8"/>
                </a:solidFill>
              </a:defRPr>
            </a:lvl1pPr>
          </a:lstStyle>
          <a:p>
            <a:pPr>
              <a:defRPr/>
            </a:pPr>
            <a:r>
              <a:rPr lang="it-IT"/>
              <a:t>PIATTAFORME SCIENTIFICHE E TECNOLOGICHE</a:t>
            </a:r>
            <a:endParaRPr/>
          </a:p>
        </p:txBody>
      </p:sp>
      <p:sp>
        <p:nvSpPr>
          <p:cNvPr id="10" name="Segnaposto testo 10"/>
          <p:cNvSpPr>
            <a:spLocks noGrp="1"/>
          </p:cNvSpPr>
          <p:nvPr>
            <p:ph type="body" sz="quarter" idx="10" hasCustomPrompt="1"/>
          </p:nvPr>
        </p:nvSpPr>
        <p:spPr bwMode="auto">
          <a:xfrm>
            <a:off x="250825" y="1063625"/>
            <a:ext cx="8642350" cy="3560763"/>
          </a:xfrm>
        </p:spPr>
        <p:txBody>
          <a:bodyPr>
            <a:normAutofit/>
          </a:bodyPr>
          <a:lstStyle>
            <a:lvl1pPr marL="285750" indent="-285750">
              <a:buClr>
                <a:srgbClr val="1E57A8"/>
              </a:buClr>
              <a:buFont typeface="Arial"/>
              <a:buChar char="•"/>
              <a:defRPr sz="1800">
                <a:solidFill>
                  <a:schemeClr val="tx1">
                    <a:lumMod val="75000"/>
                    <a:lumOff val="25000"/>
                  </a:schemeClr>
                </a:solidFill>
              </a:defRPr>
            </a:lvl1pPr>
            <a:lvl2pPr marL="742950" indent="-285750">
              <a:buFont typeface="Arial"/>
              <a:buChar char="•"/>
              <a:defRPr sz="1600"/>
            </a:lvl2pPr>
            <a:lvl3pPr>
              <a:defRPr sz="1400"/>
            </a:lvl3pPr>
            <a:lvl4pPr>
              <a:defRPr sz="1200"/>
            </a:lvl4pPr>
          </a:lstStyle>
          <a:p>
            <a:pPr>
              <a:defRPr/>
            </a:pPr>
            <a:r>
              <a:rPr lang="en-GB" sz="1600">
                <a:solidFill>
                  <a:schemeClr val="tx1">
                    <a:lumMod val="75000"/>
                    <a:lumOff val="25000"/>
                  </a:schemeClr>
                </a:solidFill>
                <a:cs typeface="Futura"/>
              </a:rPr>
              <a:t>Lorem ipsum dolor sit amet, consectetuer adipiscing elit, sed diam nonummy nibh euismod tincidunt ut laoreet dolore magna aliquam erat volutpat. Ut wisi enim ad minim veniam, quis nostrud exerci tation ullamcorper suscipit lobortis nisl ut aliquip ex ea commodo consequat.</a:t>
            </a:r>
            <a:endParaRPr/>
          </a:p>
          <a:p>
            <a:pPr lvl="1">
              <a:defRPr/>
            </a:pPr>
            <a:r>
              <a:rPr lang="en-GB">
                <a:solidFill>
                  <a:schemeClr val="tx1">
                    <a:lumMod val="75000"/>
                    <a:lumOff val="25000"/>
                  </a:schemeClr>
                </a:solidFill>
                <a:cs typeface="Futura"/>
              </a:rPr>
              <a:t>Dggdg</a:t>
            </a:r>
          </a:p>
          <a:p>
            <a:pPr lvl="2">
              <a:defRPr/>
            </a:pPr>
            <a:r>
              <a:rPr lang="en-GB" sz="1400">
                <a:solidFill>
                  <a:schemeClr val="tx1">
                    <a:lumMod val="75000"/>
                    <a:lumOff val="25000"/>
                  </a:schemeClr>
                </a:solidFill>
                <a:cs typeface="Futura"/>
              </a:rPr>
              <a:t>Ghhhhh</a:t>
            </a:r>
          </a:p>
          <a:p>
            <a:pPr lvl="3">
              <a:defRPr/>
            </a:pPr>
            <a:endParaRPr lang="en-GB">
              <a:solidFill>
                <a:schemeClr val="tx1">
                  <a:lumMod val="75000"/>
                  <a:lumOff val="25000"/>
                </a:schemeClr>
              </a:solidFill>
              <a:cs typeface="Futura"/>
            </a:endParaRPr>
          </a:p>
          <a:p>
            <a:pPr lvl="2">
              <a:defRPr/>
            </a:pPr>
            <a:endParaRPr lang="en-GB">
              <a:solidFill>
                <a:schemeClr val="tx1">
                  <a:lumMod val="75000"/>
                  <a:lumOff val="25000"/>
                </a:schemeClr>
              </a:solidFill>
              <a:cs typeface="Futura"/>
            </a:endParaRPr>
          </a:p>
          <a:p>
            <a:pPr lvl="3">
              <a:defRPr/>
            </a:pPr>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userDrawn="1">
  <p:cSld name="5_piattaforme scientifiche e tecnologiche">
    <p:spTree>
      <p:nvGrpSpPr>
        <p:cNvPr id="1" name=""/>
        <p:cNvGrpSpPr/>
        <p:nvPr/>
      </p:nvGrpSpPr>
      <p:grpSpPr bwMode="auto">
        <a:xfrm>
          <a:off x="0" y="0"/>
          <a:ext cx="0" cy="0"/>
          <a:chOff x="0" y="0"/>
          <a:chExt cx="0" cy="0"/>
        </a:xfrm>
      </p:grpSpPr>
      <p:pic>
        <p:nvPicPr>
          <p:cNvPr id="5" name="Immagine 4" descr="Immagine che contiene orologio, segnale&#10;&#10;Descrizione generata automaticamente"/>
          <p:cNvPicPr>
            <a:picLocks noChangeAspect="1"/>
          </p:cNvPicPr>
          <p:nvPr userDrawn="1"/>
        </p:nvPicPr>
        <p:blipFill>
          <a:blip r:embed="rId2"/>
          <a:stretch/>
        </p:blipFill>
        <p:spPr bwMode="auto">
          <a:xfrm>
            <a:off x="204939" y="4624192"/>
            <a:ext cx="835897" cy="395830"/>
          </a:xfrm>
          <a:prstGeom prst="rect">
            <a:avLst/>
          </a:prstGeom>
        </p:spPr>
      </p:pic>
      <p:sp>
        <p:nvSpPr>
          <p:cNvPr id="15" name="Titolo 14"/>
          <p:cNvSpPr>
            <a:spLocks noGrp="1"/>
          </p:cNvSpPr>
          <p:nvPr>
            <p:ph type="title" hasCustomPrompt="1"/>
          </p:nvPr>
        </p:nvSpPr>
        <p:spPr bwMode="auto">
          <a:xfrm>
            <a:off x="205635" y="381903"/>
            <a:ext cx="8640960" cy="299225"/>
          </a:xfrm>
        </p:spPr>
        <p:txBody>
          <a:bodyPr anchor="t">
            <a:noAutofit/>
          </a:bodyPr>
          <a:lstStyle>
            <a:lvl1pPr algn="l">
              <a:defRPr sz="1800" b="1" spc="300">
                <a:solidFill>
                  <a:srgbClr val="1E57A8"/>
                </a:solidFill>
              </a:defRPr>
            </a:lvl1pPr>
          </a:lstStyle>
          <a:p>
            <a:pPr>
              <a:defRPr/>
            </a:pPr>
            <a:r>
              <a:rPr lang="it-IT"/>
              <a:t>TITOLO</a:t>
            </a:r>
            <a:endParaRPr/>
          </a:p>
        </p:txBody>
      </p:sp>
      <p:sp>
        <p:nvSpPr>
          <p:cNvPr id="14" name="Segnaposto testo 16"/>
          <p:cNvSpPr>
            <a:spLocks noGrp="1"/>
          </p:cNvSpPr>
          <p:nvPr>
            <p:ph type="body" sz="quarter" idx="12" hasCustomPrompt="1"/>
          </p:nvPr>
        </p:nvSpPr>
        <p:spPr bwMode="auto">
          <a:xfrm>
            <a:off x="204939" y="705157"/>
            <a:ext cx="8641655" cy="1101158"/>
          </a:xfrm>
        </p:spPr>
        <p:txBody>
          <a:bodyPr>
            <a:normAutofit/>
          </a:bodyPr>
          <a:lstStyle>
            <a:lvl1pPr marL="0" marR="0" indent="0" algn="just" defTabSz="914400">
              <a:lnSpc>
                <a:spcPct val="100000"/>
              </a:lnSpc>
              <a:spcBef>
                <a:spcPts val="0"/>
              </a:spcBef>
              <a:spcAft>
                <a:spcPts val="0"/>
              </a:spcAft>
              <a:buClrTx/>
              <a:buSzTx/>
              <a:buFontTx/>
              <a:buNone/>
              <a:defRPr lang="en-GB" sz="1400" spc="100">
                <a:solidFill>
                  <a:schemeClr val="tx1">
                    <a:lumMod val="75000"/>
                    <a:lumOff val="25000"/>
                  </a:schemeClr>
                </a:solidFill>
                <a:latin typeface="Calibri"/>
                <a:ea typeface="+mn-ea"/>
                <a:cs typeface="+mn-cs"/>
              </a:defRPr>
            </a:lvl1pPr>
          </a:lstStyle>
          <a:p>
            <a:pPr>
              <a:defRPr/>
            </a:pPr>
            <a:r>
              <a:rPr lang="it-IT"/>
              <a:t>testo</a:t>
            </a:r>
            <a:endParaRPr/>
          </a:p>
        </p:txBody>
      </p:sp>
      <p:pic>
        <p:nvPicPr>
          <p:cNvPr id="16" name="Immagine 15"/>
          <p:cNvPicPr>
            <a:picLocks noChangeAspect="1"/>
          </p:cNvPicPr>
          <p:nvPr userDrawn="1"/>
        </p:nvPicPr>
        <p:blipFill>
          <a:blip r:embed="rId3"/>
          <a:srcRect r="61035" b="88445"/>
          <a:stretch/>
        </p:blipFill>
        <p:spPr bwMode="auto">
          <a:xfrm>
            <a:off x="0" y="0"/>
            <a:ext cx="2880863" cy="479389"/>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userDrawn="1">
  <p:cSld name="2_piattaforme scientifiche e tecnologiche">
    <p:spTree>
      <p:nvGrpSpPr>
        <p:cNvPr id="1" name=""/>
        <p:cNvGrpSpPr/>
        <p:nvPr/>
      </p:nvGrpSpPr>
      <p:grpSpPr bwMode="auto">
        <a:xfrm>
          <a:off x="0" y="0"/>
          <a:ext cx="0" cy="0"/>
          <a:chOff x="0" y="0"/>
          <a:chExt cx="0" cy="0"/>
        </a:xfrm>
      </p:grpSpPr>
      <p:pic>
        <p:nvPicPr>
          <p:cNvPr id="5" name="Immagine 4" descr="Immagine che contiene orologio, segnale&#10;&#10;Descrizione generata automaticamente"/>
          <p:cNvPicPr>
            <a:picLocks noChangeAspect="1"/>
          </p:cNvPicPr>
          <p:nvPr userDrawn="1"/>
        </p:nvPicPr>
        <p:blipFill>
          <a:blip r:embed="rId2"/>
          <a:stretch/>
        </p:blipFill>
        <p:spPr bwMode="auto">
          <a:xfrm>
            <a:off x="204941" y="4624192"/>
            <a:ext cx="835897" cy="395830"/>
          </a:xfrm>
          <a:prstGeom prst="rect">
            <a:avLst/>
          </a:prstGeom>
        </p:spPr>
      </p:pic>
      <p:sp>
        <p:nvSpPr>
          <p:cNvPr id="15" name="Titolo 14"/>
          <p:cNvSpPr>
            <a:spLocks noGrp="1"/>
          </p:cNvSpPr>
          <p:nvPr>
            <p:ph type="title" hasCustomPrompt="1"/>
          </p:nvPr>
        </p:nvSpPr>
        <p:spPr bwMode="auto">
          <a:xfrm>
            <a:off x="205635" y="381903"/>
            <a:ext cx="8640960" cy="299225"/>
          </a:xfrm>
        </p:spPr>
        <p:txBody>
          <a:bodyPr anchor="t">
            <a:noAutofit/>
          </a:bodyPr>
          <a:lstStyle>
            <a:lvl1pPr algn="l">
              <a:defRPr sz="1350" b="1" spc="225">
                <a:solidFill>
                  <a:srgbClr val="1E57A8"/>
                </a:solidFill>
              </a:defRPr>
            </a:lvl1pPr>
          </a:lstStyle>
          <a:p>
            <a:pPr>
              <a:defRPr/>
            </a:pPr>
            <a:r>
              <a:rPr lang="it-IT"/>
              <a:t>TITOLO</a:t>
            </a:r>
            <a:endParaRPr/>
          </a:p>
        </p:txBody>
      </p:sp>
      <p:sp>
        <p:nvSpPr>
          <p:cNvPr id="14" name="Segnaposto testo 16"/>
          <p:cNvSpPr>
            <a:spLocks noGrp="1"/>
          </p:cNvSpPr>
          <p:nvPr>
            <p:ph type="body" sz="quarter" idx="12" hasCustomPrompt="1"/>
          </p:nvPr>
        </p:nvSpPr>
        <p:spPr bwMode="auto">
          <a:xfrm>
            <a:off x="204941" y="705157"/>
            <a:ext cx="8641655" cy="1101158"/>
          </a:xfrm>
        </p:spPr>
        <p:txBody>
          <a:bodyPr>
            <a:normAutofit/>
          </a:bodyPr>
          <a:lstStyle>
            <a:lvl1pPr marL="0" marR="0" indent="0" algn="just" defTabSz="685800">
              <a:lnSpc>
                <a:spcPct val="100000"/>
              </a:lnSpc>
              <a:spcBef>
                <a:spcPts val="0"/>
              </a:spcBef>
              <a:spcAft>
                <a:spcPts val="0"/>
              </a:spcAft>
              <a:buClrTx/>
              <a:buSzTx/>
              <a:buFontTx/>
              <a:buNone/>
              <a:defRPr lang="en-GB" sz="1050" spc="75">
                <a:solidFill>
                  <a:schemeClr val="tx1">
                    <a:lumMod val="75000"/>
                    <a:lumOff val="25000"/>
                  </a:schemeClr>
                </a:solidFill>
                <a:latin typeface="Calibri"/>
                <a:ea typeface="+mn-ea"/>
                <a:cs typeface="+mn-cs"/>
              </a:defRPr>
            </a:lvl1pPr>
          </a:lstStyle>
          <a:p>
            <a:pPr>
              <a:defRPr/>
            </a:pPr>
            <a:r>
              <a:rPr lang="it-IT"/>
              <a:t>testo</a:t>
            </a:r>
            <a:endParaRPr/>
          </a:p>
        </p:txBody>
      </p:sp>
      <p:pic>
        <p:nvPicPr>
          <p:cNvPr id="16" name="Immagine 15"/>
          <p:cNvPicPr>
            <a:picLocks noChangeAspect="1"/>
          </p:cNvPicPr>
          <p:nvPr userDrawn="1"/>
        </p:nvPicPr>
        <p:blipFill>
          <a:blip r:embed="rId3"/>
          <a:srcRect r="61035" b="88445"/>
          <a:stretch/>
        </p:blipFill>
        <p:spPr bwMode="auto">
          <a:xfrm>
            <a:off x="2" y="1"/>
            <a:ext cx="2880863" cy="47938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a:p>
        </p:txBody>
      </p:sp>
      <p:sp>
        <p:nvSpPr>
          <p:cNvPr id="3" name="Content Placehold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Date Placeholder 3"/>
          <p:cNvSpPr>
            <a:spLocks noGrp="1"/>
          </p:cNvSpPr>
          <p:nvPr>
            <p:ph type="dt" sz="half" idx="10"/>
          </p:nvPr>
        </p:nvSpPr>
        <p:spPr bwMode="auto"/>
        <p:txBody>
          <a:bodyPr/>
          <a:lstStyle/>
          <a:p>
            <a:pPr>
              <a:defRPr/>
            </a:pPr>
            <a:fld id="{C764DE79-268F-4C1A-8933-263129D2AF90}" type="datetimeFigureOut">
              <a:rPr lang="en-US"/>
              <a:t>8/8/2023</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48F63A3B-78C7-47BE-AE5E-E10140E04643}" type="slidenum">
              <a:rPr lang="en-US"/>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Section Header">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23888" y="1282304"/>
            <a:ext cx="7886700" cy="2139553"/>
          </a:xfrm>
        </p:spPr>
        <p:txBody>
          <a:bodyPr anchor="b"/>
          <a:lstStyle>
            <a:lvl1pPr>
              <a:defRPr sz="10650"/>
            </a:lvl1pPr>
          </a:lstStyle>
          <a:p>
            <a:pPr>
              <a:defRPr/>
            </a:pPr>
            <a:r>
              <a:rPr lang="en-US"/>
              <a:t>Click to edit Master title style</a:t>
            </a:r>
            <a:endParaRPr/>
          </a:p>
        </p:txBody>
      </p:sp>
      <p:sp>
        <p:nvSpPr>
          <p:cNvPr id="3" name="Text Placeholder 2"/>
          <p:cNvSpPr>
            <a:spLocks noGrp="1"/>
          </p:cNvSpPr>
          <p:nvPr>
            <p:ph type="body" idx="1"/>
          </p:nvPr>
        </p:nvSpPr>
        <p:spPr bwMode="auto">
          <a:xfrm>
            <a:off x="623888" y="3442098"/>
            <a:ext cx="7886700" cy="1125140"/>
          </a:xfrm>
        </p:spPr>
        <p:txBody>
          <a:bodyPr/>
          <a:lstStyle>
            <a:lvl1pPr marL="0" indent="0">
              <a:buNone/>
              <a:defRPr sz="4250">
                <a:solidFill>
                  <a:schemeClr val="tx1">
                    <a:tint val="75000"/>
                  </a:schemeClr>
                </a:solidFill>
              </a:defRPr>
            </a:lvl1pPr>
            <a:lvl2pPr marL="812810" indent="0">
              <a:buNone/>
              <a:defRPr sz="3550">
                <a:solidFill>
                  <a:schemeClr val="tx1">
                    <a:tint val="75000"/>
                  </a:schemeClr>
                </a:solidFill>
              </a:defRPr>
            </a:lvl2pPr>
            <a:lvl3pPr marL="1625620" indent="0">
              <a:buNone/>
              <a:defRPr sz="3200">
                <a:solidFill>
                  <a:schemeClr val="tx1">
                    <a:tint val="75000"/>
                  </a:schemeClr>
                </a:solidFill>
              </a:defRPr>
            </a:lvl3pPr>
            <a:lvl4pPr marL="2438430" indent="0">
              <a:buNone/>
              <a:defRPr sz="2850">
                <a:solidFill>
                  <a:schemeClr val="tx1">
                    <a:tint val="75000"/>
                  </a:schemeClr>
                </a:solidFill>
              </a:defRPr>
            </a:lvl4pPr>
            <a:lvl5pPr marL="3251241" indent="0">
              <a:buNone/>
              <a:defRPr sz="2850">
                <a:solidFill>
                  <a:schemeClr val="tx1">
                    <a:tint val="75000"/>
                  </a:schemeClr>
                </a:solidFill>
              </a:defRPr>
            </a:lvl5pPr>
            <a:lvl6pPr marL="4064051" indent="0">
              <a:buNone/>
              <a:defRPr sz="2850">
                <a:solidFill>
                  <a:schemeClr val="tx1">
                    <a:tint val="75000"/>
                  </a:schemeClr>
                </a:solidFill>
              </a:defRPr>
            </a:lvl6pPr>
            <a:lvl7pPr marL="4876861" indent="0">
              <a:buNone/>
              <a:defRPr sz="2850">
                <a:solidFill>
                  <a:schemeClr val="tx1">
                    <a:tint val="75000"/>
                  </a:schemeClr>
                </a:solidFill>
              </a:defRPr>
            </a:lvl7pPr>
            <a:lvl8pPr marL="5689671" indent="0">
              <a:buNone/>
              <a:defRPr sz="2850">
                <a:solidFill>
                  <a:schemeClr val="tx1">
                    <a:tint val="75000"/>
                  </a:schemeClr>
                </a:solidFill>
              </a:defRPr>
            </a:lvl8pPr>
            <a:lvl9pPr marL="6502481" indent="0">
              <a:buNone/>
              <a:defRPr sz="2850">
                <a:solidFill>
                  <a:schemeClr val="tx1">
                    <a:tint val="75000"/>
                  </a:schemeClr>
                </a:solidFill>
              </a:defRPr>
            </a:lvl9pPr>
          </a:lstStyle>
          <a:p>
            <a:pPr lvl="0">
              <a:defRPr/>
            </a:pPr>
            <a:r>
              <a:rPr lang="en-US"/>
              <a:t>Click to edit Master text styles</a:t>
            </a:r>
            <a:endParaRPr/>
          </a:p>
        </p:txBody>
      </p:sp>
      <p:sp>
        <p:nvSpPr>
          <p:cNvPr id="4" name="Date Placeholder 3"/>
          <p:cNvSpPr>
            <a:spLocks noGrp="1"/>
          </p:cNvSpPr>
          <p:nvPr>
            <p:ph type="dt" sz="half" idx="10"/>
          </p:nvPr>
        </p:nvSpPr>
        <p:spPr bwMode="auto"/>
        <p:txBody>
          <a:bodyPr/>
          <a:lstStyle/>
          <a:p>
            <a:pPr>
              <a:defRPr/>
            </a:pPr>
            <a:fld id="{C764DE79-268F-4C1A-8933-263129D2AF90}" type="datetimeFigureOut">
              <a:rPr lang="en-US"/>
              <a:t>8/8/2023</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48F63A3B-78C7-47BE-AE5E-E10140E04643}" type="slidenum">
              <a:rPr lang="en-US"/>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a:p>
        </p:txBody>
      </p:sp>
      <p:sp>
        <p:nvSpPr>
          <p:cNvPr id="3" name="Content Placeholder 2"/>
          <p:cNvSpPr>
            <a:spLocks noGrp="1"/>
          </p:cNvSpPr>
          <p:nvPr>
            <p:ph sz="half" idx="1"/>
          </p:nvPr>
        </p:nvSpPr>
        <p:spPr bwMode="auto">
          <a:xfrm>
            <a:off x="628650" y="1369218"/>
            <a:ext cx="3886200" cy="3263504"/>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Content Placeholder 3"/>
          <p:cNvSpPr>
            <a:spLocks noGrp="1"/>
          </p:cNvSpPr>
          <p:nvPr>
            <p:ph sz="half" idx="2"/>
          </p:nvPr>
        </p:nvSpPr>
        <p:spPr bwMode="auto">
          <a:xfrm>
            <a:off x="4629150" y="1369218"/>
            <a:ext cx="3886200" cy="3263504"/>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5" name="Date Placeholder 4"/>
          <p:cNvSpPr>
            <a:spLocks noGrp="1"/>
          </p:cNvSpPr>
          <p:nvPr>
            <p:ph type="dt" sz="half" idx="10"/>
          </p:nvPr>
        </p:nvSpPr>
        <p:spPr bwMode="auto"/>
        <p:txBody>
          <a:bodyPr/>
          <a:lstStyle/>
          <a:p>
            <a:pPr>
              <a:defRPr/>
            </a:pPr>
            <a:fld id="{C764DE79-268F-4C1A-8933-263129D2AF90}" type="datetimeFigureOut">
              <a:rPr lang="en-US"/>
              <a:t>8/8/2023</a:t>
            </a:fld>
            <a:endParaRPr lang="en-US"/>
          </a:p>
        </p:txBody>
      </p:sp>
      <p:sp>
        <p:nvSpPr>
          <p:cNvPr id="6" name="Footer Placeholder 5"/>
          <p:cNvSpPr>
            <a:spLocks noGrp="1"/>
          </p:cNvSpPr>
          <p:nvPr>
            <p:ph type="ftr" sz="quarter" idx="11"/>
          </p:nvPr>
        </p:nvSpPr>
        <p:spPr bwMode="auto"/>
        <p:txBody>
          <a:bodyPr/>
          <a:lstStyle/>
          <a:p>
            <a:pPr>
              <a:defRPr/>
            </a:pPr>
            <a:endParaRPr lang="en-US"/>
          </a:p>
        </p:txBody>
      </p:sp>
      <p:sp>
        <p:nvSpPr>
          <p:cNvPr id="7" name="Slide Number Placeholder 6"/>
          <p:cNvSpPr>
            <a:spLocks noGrp="1"/>
          </p:cNvSpPr>
          <p:nvPr>
            <p:ph type="sldNum" sz="quarter" idx="12"/>
          </p:nvPr>
        </p:nvSpPr>
        <p:spPr bwMode="auto"/>
        <p:txBody>
          <a:bodyPr/>
          <a:lstStyle/>
          <a:p>
            <a:pPr>
              <a:defRPr/>
            </a:pPr>
            <a:fld id="{48F63A3B-78C7-47BE-AE5E-E10140E04643}" type="slidenum">
              <a:rPr lang="en-US"/>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29841" y="273844"/>
            <a:ext cx="7886700" cy="994172"/>
          </a:xfrm>
        </p:spPr>
        <p:txBody>
          <a:bodyPr/>
          <a:lstStyle/>
          <a:p>
            <a:pPr>
              <a:defRPr/>
            </a:pPr>
            <a:r>
              <a:rPr lang="en-US"/>
              <a:t>Click to edit Master title style</a:t>
            </a:r>
            <a:endParaRPr/>
          </a:p>
        </p:txBody>
      </p:sp>
      <p:sp>
        <p:nvSpPr>
          <p:cNvPr id="3" name="Text Placeholder 2"/>
          <p:cNvSpPr>
            <a:spLocks noGrp="1"/>
          </p:cNvSpPr>
          <p:nvPr>
            <p:ph type="body" idx="1"/>
          </p:nvPr>
        </p:nvSpPr>
        <p:spPr bwMode="auto">
          <a:xfrm>
            <a:off x="629842" y="1260872"/>
            <a:ext cx="3868340" cy="617934"/>
          </a:xfrm>
        </p:spPr>
        <p:txBody>
          <a:bodyPr anchor="b"/>
          <a:lstStyle>
            <a:lvl1pPr marL="0" indent="0">
              <a:buNone/>
              <a:defRPr sz="4250" b="1"/>
            </a:lvl1pPr>
            <a:lvl2pPr marL="812810" indent="0">
              <a:buNone/>
              <a:defRPr sz="3550" b="1"/>
            </a:lvl2pPr>
            <a:lvl3pPr marL="1625620" indent="0">
              <a:buNone/>
              <a:defRPr sz="3200" b="1"/>
            </a:lvl3pPr>
            <a:lvl4pPr marL="2438430" indent="0">
              <a:buNone/>
              <a:defRPr sz="2850" b="1"/>
            </a:lvl4pPr>
            <a:lvl5pPr marL="3251241" indent="0">
              <a:buNone/>
              <a:defRPr sz="2850" b="1"/>
            </a:lvl5pPr>
            <a:lvl6pPr marL="4064051" indent="0">
              <a:buNone/>
              <a:defRPr sz="2850" b="1"/>
            </a:lvl6pPr>
            <a:lvl7pPr marL="4876861" indent="0">
              <a:buNone/>
              <a:defRPr sz="2850" b="1"/>
            </a:lvl7pPr>
            <a:lvl8pPr marL="5689671" indent="0">
              <a:buNone/>
              <a:defRPr sz="2850" b="1"/>
            </a:lvl8pPr>
            <a:lvl9pPr marL="6502481" indent="0">
              <a:buNone/>
              <a:defRPr sz="2850" b="1"/>
            </a:lvl9pPr>
          </a:lstStyle>
          <a:p>
            <a:pPr lvl="0">
              <a:defRPr/>
            </a:pPr>
            <a:r>
              <a:rPr lang="en-US"/>
              <a:t>Click to edit Master text styles</a:t>
            </a:r>
            <a:endParaRPr/>
          </a:p>
        </p:txBody>
      </p:sp>
      <p:sp>
        <p:nvSpPr>
          <p:cNvPr id="4" name="Content Placeholder 3"/>
          <p:cNvSpPr>
            <a:spLocks noGrp="1"/>
          </p:cNvSpPr>
          <p:nvPr>
            <p:ph sz="half" idx="2"/>
          </p:nvPr>
        </p:nvSpPr>
        <p:spPr bwMode="auto">
          <a:xfrm>
            <a:off x="629842" y="1878806"/>
            <a:ext cx="3868340" cy="2763441"/>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5" name="Text Placeholder 4"/>
          <p:cNvSpPr>
            <a:spLocks noGrp="1"/>
          </p:cNvSpPr>
          <p:nvPr>
            <p:ph type="body" sz="quarter" idx="3"/>
          </p:nvPr>
        </p:nvSpPr>
        <p:spPr bwMode="auto">
          <a:xfrm>
            <a:off x="4629150" y="1260872"/>
            <a:ext cx="3887391" cy="617934"/>
          </a:xfrm>
        </p:spPr>
        <p:txBody>
          <a:bodyPr anchor="b"/>
          <a:lstStyle>
            <a:lvl1pPr marL="0" indent="0">
              <a:buNone/>
              <a:defRPr sz="4250" b="1"/>
            </a:lvl1pPr>
            <a:lvl2pPr marL="812810" indent="0">
              <a:buNone/>
              <a:defRPr sz="3550" b="1"/>
            </a:lvl2pPr>
            <a:lvl3pPr marL="1625620" indent="0">
              <a:buNone/>
              <a:defRPr sz="3200" b="1"/>
            </a:lvl3pPr>
            <a:lvl4pPr marL="2438430" indent="0">
              <a:buNone/>
              <a:defRPr sz="2850" b="1"/>
            </a:lvl4pPr>
            <a:lvl5pPr marL="3251241" indent="0">
              <a:buNone/>
              <a:defRPr sz="2850" b="1"/>
            </a:lvl5pPr>
            <a:lvl6pPr marL="4064051" indent="0">
              <a:buNone/>
              <a:defRPr sz="2850" b="1"/>
            </a:lvl6pPr>
            <a:lvl7pPr marL="4876861" indent="0">
              <a:buNone/>
              <a:defRPr sz="2850" b="1"/>
            </a:lvl7pPr>
            <a:lvl8pPr marL="5689671" indent="0">
              <a:buNone/>
              <a:defRPr sz="2850" b="1"/>
            </a:lvl8pPr>
            <a:lvl9pPr marL="6502481" indent="0">
              <a:buNone/>
              <a:defRPr sz="2850" b="1"/>
            </a:lvl9pPr>
          </a:lstStyle>
          <a:p>
            <a:pPr lvl="0">
              <a:defRPr/>
            </a:pPr>
            <a:r>
              <a:rPr lang="en-US"/>
              <a:t>Click to edit Master text styles</a:t>
            </a:r>
            <a:endParaRPr/>
          </a:p>
        </p:txBody>
      </p:sp>
      <p:sp>
        <p:nvSpPr>
          <p:cNvPr id="6" name="Content Placeholder 5"/>
          <p:cNvSpPr>
            <a:spLocks noGrp="1"/>
          </p:cNvSpPr>
          <p:nvPr>
            <p:ph sz="quarter" idx="4"/>
          </p:nvPr>
        </p:nvSpPr>
        <p:spPr bwMode="auto">
          <a:xfrm>
            <a:off x="4629150" y="1878806"/>
            <a:ext cx="3887391" cy="2763441"/>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Date Placeholder 6"/>
          <p:cNvSpPr>
            <a:spLocks noGrp="1"/>
          </p:cNvSpPr>
          <p:nvPr>
            <p:ph type="dt" sz="half" idx="10"/>
          </p:nvPr>
        </p:nvSpPr>
        <p:spPr bwMode="auto"/>
        <p:txBody>
          <a:bodyPr/>
          <a:lstStyle/>
          <a:p>
            <a:pPr>
              <a:defRPr/>
            </a:pPr>
            <a:fld id="{C764DE79-268F-4C1A-8933-263129D2AF90}" type="datetimeFigureOut">
              <a:rPr lang="en-US"/>
              <a:t>8/8/2023</a:t>
            </a:fld>
            <a:endParaRPr lang="en-US"/>
          </a:p>
        </p:txBody>
      </p:sp>
      <p:sp>
        <p:nvSpPr>
          <p:cNvPr id="8" name="Footer Placeholder 7"/>
          <p:cNvSpPr>
            <a:spLocks noGrp="1"/>
          </p:cNvSpPr>
          <p:nvPr>
            <p:ph type="ftr" sz="quarter" idx="11"/>
          </p:nvPr>
        </p:nvSpPr>
        <p:spPr bwMode="auto"/>
        <p:txBody>
          <a:bodyPr/>
          <a:lstStyle/>
          <a:p>
            <a:pPr>
              <a:defRPr/>
            </a:pPr>
            <a:endParaRPr lang="en-US"/>
          </a:p>
        </p:txBody>
      </p:sp>
      <p:sp>
        <p:nvSpPr>
          <p:cNvPr id="9" name="Slide Number Placeholder 8"/>
          <p:cNvSpPr>
            <a:spLocks noGrp="1"/>
          </p:cNvSpPr>
          <p:nvPr>
            <p:ph type="sldNum" sz="quarter" idx="12"/>
          </p:nvPr>
        </p:nvSpPr>
        <p:spPr bwMode="auto"/>
        <p:txBody>
          <a:bodyPr/>
          <a:lstStyle/>
          <a:p>
            <a:pPr>
              <a:defRPr/>
            </a:pPr>
            <a:fld id="{48F63A3B-78C7-47BE-AE5E-E10140E04643}" type="slidenum">
              <a:rPr lang="en-US"/>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a:p>
        </p:txBody>
      </p:sp>
      <p:sp>
        <p:nvSpPr>
          <p:cNvPr id="3" name="Date Placeholder 2"/>
          <p:cNvSpPr>
            <a:spLocks noGrp="1"/>
          </p:cNvSpPr>
          <p:nvPr>
            <p:ph type="dt" sz="half" idx="10"/>
          </p:nvPr>
        </p:nvSpPr>
        <p:spPr bwMode="auto"/>
        <p:txBody>
          <a:bodyPr/>
          <a:lstStyle/>
          <a:p>
            <a:pPr>
              <a:defRPr/>
            </a:pPr>
            <a:fld id="{C764DE79-268F-4C1A-8933-263129D2AF90}" type="datetimeFigureOut">
              <a:rPr lang="en-US"/>
              <a:t>8/8/2023</a:t>
            </a:fld>
            <a:endParaRPr lang="en-US"/>
          </a:p>
        </p:txBody>
      </p:sp>
      <p:sp>
        <p:nvSpPr>
          <p:cNvPr id="4" name="Footer Placeholder 3"/>
          <p:cNvSpPr>
            <a:spLocks noGrp="1"/>
          </p:cNvSpPr>
          <p:nvPr>
            <p:ph type="ftr" sz="quarter" idx="11"/>
          </p:nvPr>
        </p:nvSpPr>
        <p:spPr bwMode="auto"/>
        <p:txBody>
          <a:bodyPr/>
          <a:lstStyle/>
          <a:p>
            <a:pPr>
              <a:defRPr/>
            </a:pPr>
            <a:endParaRPr lang="en-US"/>
          </a:p>
        </p:txBody>
      </p:sp>
      <p:sp>
        <p:nvSpPr>
          <p:cNvPr id="5" name="Slide Number Placeholder 4"/>
          <p:cNvSpPr>
            <a:spLocks noGrp="1"/>
          </p:cNvSpPr>
          <p:nvPr>
            <p:ph type="sldNum" sz="quarter" idx="12"/>
          </p:nvPr>
        </p:nvSpPr>
        <p:spPr bwMode="auto"/>
        <p:txBody>
          <a:bodyPr/>
          <a:lstStyle/>
          <a:p>
            <a:pPr>
              <a:defRPr/>
            </a:pPr>
            <a:fld id="{48F63A3B-78C7-47BE-AE5E-E10140E04643}" type="slidenum">
              <a:rPr lang="en-US"/>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
        <p:nvSpPr>
          <p:cNvPr id="2" name="Date Placeholder 1"/>
          <p:cNvSpPr>
            <a:spLocks noGrp="1"/>
          </p:cNvSpPr>
          <p:nvPr>
            <p:ph type="dt" sz="half" idx="10"/>
          </p:nvPr>
        </p:nvSpPr>
        <p:spPr bwMode="auto"/>
        <p:txBody>
          <a:bodyPr/>
          <a:lstStyle/>
          <a:p>
            <a:pPr>
              <a:defRPr/>
            </a:pPr>
            <a:fld id="{C764DE79-268F-4C1A-8933-263129D2AF90}" type="datetimeFigureOut">
              <a:rPr lang="en-US"/>
              <a:t>8/8/2023</a:t>
            </a:fld>
            <a:endParaRPr lang="en-US"/>
          </a:p>
        </p:txBody>
      </p:sp>
      <p:sp>
        <p:nvSpPr>
          <p:cNvPr id="3" name="Footer Placeholder 2"/>
          <p:cNvSpPr>
            <a:spLocks noGrp="1"/>
          </p:cNvSpPr>
          <p:nvPr>
            <p:ph type="ftr" sz="quarter" idx="11"/>
          </p:nvPr>
        </p:nvSpPr>
        <p:spPr bwMode="auto"/>
        <p:txBody>
          <a:bodyPr/>
          <a:lstStyle/>
          <a:p>
            <a:pPr>
              <a:defRPr/>
            </a:pPr>
            <a:endParaRPr lang="en-US"/>
          </a:p>
        </p:txBody>
      </p:sp>
      <p:sp>
        <p:nvSpPr>
          <p:cNvPr id="4" name="Slide Number Placeholder 3"/>
          <p:cNvSpPr>
            <a:spLocks noGrp="1"/>
          </p:cNvSpPr>
          <p:nvPr>
            <p:ph type="sldNum" sz="quarter" idx="12"/>
          </p:nvPr>
        </p:nvSpPr>
        <p:spPr bwMode="auto"/>
        <p:txBody>
          <a:bodyPr/>
          <a:lstStyle/>
          <a:p>
            <a:pPr>
              <a:defRPr/>
            </a:pPr>
            <a:fld id="{48F63A3B-78C7-47BE-AE5E-E10140E04643}" type="slidenum">
              <a:rPr lang="en-US"/>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t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29841" y="342900"/>
            <a:ext cx="2949178" cy="1200150"/>
          </a:xfrm>
        </p:spPr>
        <p:txBody>
          <a:bodyPr anchor="b"/>
          <a:lstStyle>
            <a:lvl1pPr>
              <a:defRPr sz="5700"/>
            </a:lvl1pPr>
          </a:lstStyle>
          <a:p>
            <a:pPr>
              <a:defRPr/>
            </a:pPr>
            <a:r>
              <a:rPr lang="en-US"/>
              <a:t>Click to edit Master title style</a:t>
            </a:r>
            <a:endParaRPr/>
          </a:p>
        </p:txBody>
      </p:sp>
      <p:sp>
        <p:nvSpPr>
          <p:cNvPr id="3" name="Content Placeholder 2"/>
          <p:cNvSpPr>
            <a:spLocks noGrp="1"/>
          </p:cNvSpPr>
          <p:nvPr>
            <p:ph idx="1"/>
          </p:nvPr>
        </p:nvSpPr>
        <p:spPr bwMode="auto">
          <a:xfrm>
            <a:off x="3887391" y="740569"/>
            <a:ext cx="4629150" cy="3655219"/>
          </a:xfrm>
        </p:spPr>
        <p:txBody>
          <a:bodyPr/>
          <a:lstStyle>
            <a:lvl1pPr>
              <a:defRPr sz="5700"/>
            </a:lvl1pPr>
            <a:lvl2pPr>
              <a:defRPr sz="5000"/>
            </a:lvl2pPr>
            <a:lvl3pPr>
              <a:defRPr sz="4250"/>
            </a:lvl3pPr>
            <a:lvl4pPr>
              <a:defRPr sz="3550"/>
            </a:lvl4pPr>
            <a:lvl5pPr>
              <a:defRPr sz="3550"/>
            </a:lvl5pPr>
            <a:lvl6pPr>
              <a:defRPr sz="3550"/>
            </a:lvl6pPr>
            <a:lvl7pPr>
              <a:defRPr sz="3550"/>
            </a:lvl7pPr>
            <a:lvl8pPr>
              <a:defRPr sz="3550"/>
            </a:lvl8pPr>
            <a:lvl9pPr>
              <a:defRPr sz="355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Text Placeholder 3"/>
          <p:cNvSpPr>
            <a:spLocks noGrp="1"/>
          </p:cNvSpPr>
          <p:nvPr>
            <p:ph type="body" sz="half" idx="2"/>
          </p:nvPr>
        </p:nvSpPr>
        <p:spPr bwMode="auto">
          <a:xfrm>
            <a:off x="629841" y="1543050"/>
            <a:ext cx="2949178" cy="2858691"/>
          </a:xfrm>
        </p:spPr>
        <p:txBody>
          <a:bodyPr/>
          <a:lstStyle>
            <a:lvl1pPr marL="0" indent="0">
              <a:buNone/>
              <a:defRPr sz="2850"/>
            </a:lvl1pPr>
            <a:lvl2pPr marL="812810" indent="0">
              <a:buNone/>
              <a:defRPr sz="2500"/>
            </a:lvl2pPr>
            <a:lvl3pPr marL="1625620" indent="0">
              <a:buNone/>
              <a:defRPr sz="2150"/>
            </a:lvl3pPr>
            <a:lvl4pPr marL="2438430" indent="0">
              <a:buNone/>
              <a:defRPr sz="1800"/>
            </a:lvl4pPr>
            <a:lvl5pPr marL="3251241" indent="0">
              <a:buNone/>
              <a:defRPr sz="1800"/>
            </a:lvl5pPr>
            <a:lvl6pPr marL="4064051" indent="0">
              <a:buNone/>
              <a:defRPr sz="1800"/>
            </a:lvl6pPr>
            <a:lvl7pPr marL="4876861" indent="0">
              <a:buNone/>
              <a:defRPr sz="1800"/>
            </a:lvl7pPr>
            <a:lvl8pPr marL="5689671" indent="0">
              <a:buNone/>
              <a:defRPr sz="1800"/>
            </a:lvl8pPr>
            <a:lvl9pPr marL="6502481" indent="0">
              <a:buNone/>
              <a:defRPr sz="1800"/>
            </a:lvl9pPr>
          </a:lstStyle>
          <a:p>
            <a:pPr lvl="0">
              <a:defRPr/>
            </a:pPr>
            <a:r>
              <a:rPr lang="en-US"/>
              <a:t>Click to edit Master text styles</a:t>
            </a:r>
            <a:endParaRPr/>
          </a:p>
        </p:txBody>
      </p:sp>
      <p:sp>
        <p:nvSpPr>
          <p:cNvPr id="5" name="Date Placeholder 4"/>
          <p:cNvSpPr>
            <a:spLocks noGrp="1"/>
          </p:cNvSpPr>
          <p:nvPr>
            <p:ph type="dt" sz="half" idx="10"/>
          </p:nvPr>
        </p:nvSpPr>
        <p:spPr bwMode="auto"/>
        <p:txBody>
          <a:bodyPr/>
          <a:lstStyle/>
          <a:p>
            <a:pPr>
              <a:defRPr/>
            </a:pPr>
            <a:fld id="{C764DE79-268F-4C1A-8933-263129D2AF90}" type="datetimeFigureOut">
              <a:rPr lang="en-US"/>
              <a:t>8/8/2023</a:t>
            </a:fld>
            <a:endParaRPr lang="en-US"/>
          </a:p>
        </p:txBody>
      </p:sp>
      <p:sp>
        <p:nvSpPr>
          <p:cNvPr id="6" name="Footer Placeholder 5"/>
          <p:cNvSpPr>
            <a:spLocks noGrp="1"/>
          </p:cNvSpPr>
          <p:nvPr>
            <p:ph type="ftr" sz="quarter" idx="11"/>
          </p:nvPr>
        </p:nvSpPr>
        <p:spPr bwMode="auto"/>
        <p:txBody>
          <a:bodyPr/>
          <a:lstStyle/>
          <a:p>
            <a:pPr>
              <a:defRPr/>
            </a:pPr>
            <a:endParaRPr lang="en-US"/>
          </a:p>
        </p:txBody>
      </p:sp>
      <p:sp>
        <p:nvSpPr>
          <p:cNvPr id="7" name="Slide Number Placeholder 6"/>
          <p:cNvSpPr>
            <a:spLocks noGrp="1"/>
          </p:cNvSpPr>
          <p:nvPr>
            <p:ph type="sldNum" sz="quarter" idx="12"/>
          </p:nvPr>
        </p:nvSpPr>
        <p:spPr bwMode="auto"/>
        <p:txBody>
          <a:bodyPr/>
          <a:lstStyle/>
          <a:p>
            <a:pPr>
              <a:defRPr/>
            </a:pPr>
            <a:fld id="{48F63A3B-78C7-47BE-AE5E-E10140E04643}" type="slidenum">
              <a:rPr lang="en-US"/>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Picture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29841" y="342900"/>
            <a:ext cx="2949178" cy="1200150"/>
          </a:xfrm>
        </p:spPr>
        <p:txBody>
          <a:bodyPr anchor="b"/>
          <a:lstStyle>
            <a:lvl1pPr>
              <a:defRPr sz="5700"/>
            </a:lvl1pPr>
          </a:lstStyle>
          <a:p>
            <a:pPr>
              <a:defRPr/>
            </a:pPr>
            <a:r>
              <a:rPr lang="en-US"/>
              <a:t>Click to edit Master title style</a:t>
            </a:r>
            <a:endParaRPr/>
          </a:p>
        </p:txBody>
      </p:sp>
      <p:sp>
        <p:nvSpPr>
          <p:cNvPr id="3" name="Picture Placeholder 2"/>
          <p:cNvSpPr>
            <a:spLocks noGrp="1" noChangeAspect="1"/>
          </p:cNvSpPr>
          <p:nvPr>
            <p:ph type="pic" idx="1"/>
          </p:nvPr>
        </p:nvSpPr>
        <p:spPr bwMode="auto">
          <a:xfrm>
            <a:off x="3887391" y="740569"/>
            <a:ext cx="4629150" cy="3655219"/>
          </a:xfrm>
        </p:spPr>
        <p:txBody>
          <a:bodyPr anchor="t"/>
          <a:lstStyle>
            <a:lvl1pPr marL="0" indent="0">
              <a:buNone/>
              <a:defRPr sz="5700"/>
            </a:lvl1pPr>
            <a:lvl2pPr marL="812810" indent="0">
              <a:buNone/>
              <a:defRPr sz="5000"/>
            </a:lvl2pPr>
            <a:lvl3pPr marL="1625620" indent="0">
              <a:buNone/>
              <a:defRPr sz="4250"/>
            </a:lvl3pPr>
            <a:lvl4pPr marL="2438430" indent="0">
              <a:buNone/>
              <a:defRPr sz="3550"/>
            </a:lvl4pPr>
            <a:lvl5pPr marL="3251241" indent="0">
              <a:buNone/>
              <a:defRPr sz="3550"/>
            </a:lvl5pPr>
            <a:lvl6pPr marL="4064051" indent="0">
              <a:buNone/>
              <a:defRPr sz="3550"/>
            </a:lvl6pPr>
            <a:lvl7pPr marL="4876861" indent="0">
              <a:buNone/>
              <a:defRPr sz="3550"/>
            </a:lvl7pPr>
            <a:lvl8pPr marL="5689671" indent="0">
              <a:buNone/>
              <a:defRPr sz="3550"/>
            </a:lvl8pPr>
            <a:lvl9pPr marL="6502481" indent="0">
              <a:buNone/>
              <a:defRPr sz="3550"/>
            </a:lvl9pPr>
          </a:lstStyle>
          <a:p>
            <a:pPr>
              <a:defRPr/>
            </a:pPr>
            <a:endParaRPr lang="en-US"/>
          </a:p>
        </p:txBody>
      </p:sp>
      <p:sp>
        <p:nvSpPr>
          <p:cNvPr id="4" name="Text Placeholder 3"/>
          <p:cNvSpPr>
            <a:spLocks noGrp="1"/>
          </p:cNvSpPr>
          <p:nvPr>
            <p:ph type="body" sz="half" idx="2"/>
          </p:nvPr>
        </p:nvSpPr>
        <p:spPr bwMode="auto">
          <a:xfrm>
            <a:off x="629841" y="1543050"/>
            <a:ext cx="2949178" cy="2858691"/>
          </a:xfrm>
        </p:spPr>
        <p:txBody>
          <a:bodyPr/>
          <a:lstStyle>
            <a:lvl1pPr marL="0" indent="0">
              <a:buNone/>
              <a:defRPr sz="2850"/>
            </a:lvl1pPr>
            <a:lvl2pPr marL="812810" indent="0">
              <a:buNone/>
              <a:defRPr sz="2500"/>
            </a:lvl2pPr>
            <a:lvl3pPr marL="1625620" indent="0">
              <a:buNone/>
              <a:defRPr sz="2150"/>
            </a:lvl3pPr>
            <a:lvl4pPr marL="2438430" indent="0">
              <a:buNone/>
              <a:defRPr sz="1800"/>
            </a:lvl4pPr>
            <a:lvl5pPr marL="3251241" indent="0">
              <a:buNone/>
              <a:defRPr sz="1800"/>
            </a:lvl5pPr>
            <a:lvl6pPr marL="4064051" indent="0">
              <a:buNone/>
              <a:defRPr sz="1800"/>
            </a:lvl6pPr>
            <a:lvl7pPr marL="4876861" indent="0">
              <a:buNone/>
              <a:defRPr sz="1800"/>
            </a:lvl7pPr>
            <a:lvl8pPr marL="5689671" indent="0">
              <a:buNone/>
              <a:defRPr sz="1800"/>
            </a:lvl8pPr>
            <a:lvl9pPr marL="6502481" indent="0">
              <a:buNone/>
              <a:defRPr sz="1800"/>
            </a:lvl9pPr>
          </a:lstStyle>
          <a:p>
            <a:pPr lvl="0">
              <a:defRPr/>
            </a:pPr>
            <a:r>
              <a:rPr lang="en-US"/>
              <a:t>Click to edit Master text styles</a:t>
            </a:r>
            <a:endParaRPr/>
          </a:p>
        </p:txBody>
      </p:sp>
      <p:sp>
        <p:nvSpPr>
          <p:cNvPr id="5" name="Date Placeholder 4"/>
          <p:cNvSpPr>
            <a:spLocks noGrp="1"/>
          </p:cNvSpPr>
          <p:nvPr>
            <p:ph type="dt" sz="half" idx="10"/>
          </p:nvPr>
        </p:nvSpPr>
        <p:spPr bwMode="auto"/>
        <p:txBody>
          <a:bodyPr/>
          <a:lstStyle/>
          <a:p>
            <a:pPr>
              <a:defRPr/>
            </a:pPr>
            <a:fld id="{C764DE79-268F-4C1A-8933-263129D2AF90}" type="datetimeFigureOut">
              <a:rPr lang="en-US"/>
              <a:t>8/8/2023</a:t>
            </a:fld>
            <a:endParaRPr lang="en-US"/>
          </a:p>
        </p:txBody>
      </p:sp>
      <p:sp>
        <p:nvSpPr>
          <p:cNvPr id="6" name="Footer Placeholder 5"/>
          <p:cNvSpPr>
            <a:spLocks noGrp="1"/>
          </p:cNvSpPr>
          <p:nvPr>
            <p:ph type="ftr" sz="quarter" idx="11"/>
          </p:nvPr>
        </p:nvSpPr>
        <p:spPr bwMode="auto"/>
        <p:txBody>
          <a:bodyPr/>
          <a:lstStyle/>
          <a:p>
            <a:pPr>
              <a:defRPr/>
            </a:pPr>
            <a:endParaRPr lang="en-US"/>
          </a:p>
        </p:txBody>
      </p:sp>
      <p:sp>
        <p:nvSpPr>
          <p:cNvPr id="7" name="Slide Number Placeholder 6"/>
          <p:cNvSpPr>
            <a:spLocks noGrp="1"/>
          </p:cNvSpPr>
          <p:nvPr>
            <p:ph type="sldNum" sz="quarter" idx="12"/>
          </p:nvPr>
        </p:nvSpPr>
        <p:spPr bwMode="auto"/>
        <p:txBody>
          <a:bodyPr/>
          <a:lstStyle/>
          <a:p>
            <a:pPr>
              <a:defRPr/>
            </a:pPr>
            <a:fld id="{48F63A3B-78C7-47BE-AE5E-E10140E04643}" type="slidenum">
              <a:rPr lang="en-US"/>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628650" y="273844"/>
            <a:ext cx="7886700" cy="994172"/>
          </a:xfrm>
          <a:prstGeom prst="rect">
            <a:avLst/>
          </a:prstGeom>
        </p:spPr>
        <p:txBody>
          <a:bodyPr vert="horz" lIns="91440" tIns="45720" rIns="91440" bIns="45720" rtlCol="0" anchor="ctr">
            <a:normAutofit/>
          </a:bodyPr>
          <a:lstStyle/>
          <a:p>
            <a:pPr>
              <a:defRPr/>
            </a:pPr>
            <a:r>
              <a:rPr lang="en-US"/>
              <a:t>Click to edit Master title style</a:t>
            </a:r>
            <a:endParaRPr/>
          </a:p>
        </p:txBody>
      </p:sp>
      <p:sp>
        <p:nvSpPr>
          <p:cNvPr id="3" name="Text Placeholder 2"/>
          <p:cNvSpPr>
            <a:spLocks noGrp="1"/>
          </p:cNvSpPr>
          <p:nvPr>
            <p:ph type="body" idx="1"/>
          </p:nvPr>
        </p:nvSpPr>
        <p:spPr bwMode="auto">
          <a:xfrm>
            <a:off x="628650" y="1369218"/>
            <a:ext cx="7886700" cy="3263504"/>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Date Placeholder 3"/>
          <p:cNvSpPr>
            <a:spLocks noGrp="1"/>
          </p:cNvSpPr>
          <p:nvPr>
            <p:ph type="dt" sz="half" idx="2"/>
          </p:nvPr>
        </p:nvSpPr>
        <p:spPr bwMode="auto">
          <a:xfrm>
            <a:off x="628650" y="4767263"/>
            <a:ext cx="2057400" cy="273844"/>
          </a:xfrm>
          <a:prstGeom prst="rect">
            <a:avLst/>
          </a:prstGeom>
        </p:spPr>
        <p:txBody>
          <a:bodyPr vert="horz" lIns="91440" tIns="45720" rIns="91440" bIns="45720" rtlCol="0" anchor="ctr"/>
          <a:lstStyle>
            <a:lvl1pPr algn="l">
              <a:defRPr sz="2150">
                <a:solidFill>
                  <a:schemeClr val="tx1">
                    <a:tint val="75000"/>
                  </a:schemeClr>
                </a:solidFill>
              </a:defRPr>
            </a:lvl1pPr>
          </a:lstStyle>
          <a:p>
            <a:pPr>
              <a:defRPr/>
            </a:pPr>
            <a:fld id="{C764DE79-268F-4C1A-8933-263129D2AF90}" type="datetimeFigureOut">
              <a:rPr lang="en-US"/>
              <a:t>8/8/2023</a:t>
            </a:fld>
            <a:endParaRPr lang="en-US"/>
          </a:p>
        </p:txBody>
      </p:sp>
      <p:sp>
        <p:nvSpPr>
          <p:cNvPr id="5" name="Footer Placeholder 4"/>
          <p:cNvSpPr>
            <a:spLocks noGrp="1"/>
          </p:cNvSpPr>
          <p:nvPr>
            <p:ph type="ftr" sz="quarter" idx="3"/>
          </p:nvPr>
        </p:nvSpPr>
        <p:spPr bwMode="auto">
          <a:xfrm>
            <a:off x="3028950" y="4767263"/>
            <a:ext cx="3086100" cy="273844"/>
          </a:xfrm>
          <a:prstGeom prst="rect">
            <a:avLst/>
          </a:prstGeom>
        </p:spPr>
        <p:txBody>
          <a:bodyPr vert="horz" lIns="91440" tIns="45720" rIns="91440" bIns="45720" rtlCol="0" anchor="ctr"/>
          <a:lstStyle>
            <a:lvl1pPr algn="ctr">
              <a:defRPr sz="215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bwMode="auto">
          <a:xfrm>
            <a:off x="6457950" y="4767263"/>
            <a:ext cx="2057400" cy="273844"/>
          </a:xfrm>
          <a:prstGeom prst="rect">
            <a:avLst/>
          </a:prstGeom>
        </p:spPr>
        <p:txBody>
          <a:bodyPr vert="horz" lIns="91440" tIns="45720" rIns="91440" bIns="45720" rtlCol="0" anchor="ctr"/>
          <a:lstStyle>
            <a:lvl1pPr algn="r">
              <a:defRPr sz="2150">
                <a:solidFill>
                  <a:schemeClr val="tx1">
                    <a:tint val="75000"/>
                  </a:schemeClr>
                </a:solidFill>
              </a:defRPr>
            </a:lvl1pPr>
          </a:lstStyle>
          <a:p>
            <a:pPr>
              <a:defRPr/>
            </a:pPr>
            <a:fld id="{48F63A3B-78C7-47BE-AE5E-E10140E04643}" type="slidenum">
              <a:rPr lang="en-US"/>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9" name="Gruppo 8"/>
          <p:cNvGrpSpPr/>
          <p:nvPr/>
        </p:nvGrpSpPr>
        <p:grpSpPr bwMode="auto">
          <a:xfrm>
            <a:off x="3048320" y="1543666"/>
            <a:ext cx="5316616" cy="1728192"/>
            <a:chOff x="-90784" y="3102315"/>
            <a:chExt cx="7767696" cy="3301532"/>
          </a:xfrm>
        </p:grpSpPr>
        <p:sp>
          <p:nvSpPr>
            <p:cNvPr id="10" name="CasellaDiTesto 9"/>
            <p:cNvSpPr txBox="1"/>
            <p:nvPr/>
          </p:nvSpPr>
          <p:spPr bwMode="auto">
            <a:xfrm>
              <a:off x="-90784" y="3102315"/>
              <a:ext cx="7276044" cy="3301532"/>
            </a:xfrm>
            <a:prstGeom prst="rect">
              <a:avLst/>
            </a:prstGeom>
            <a:noFill/>
          </p:spPr>
          <p:txBody>
            <a:bodyPr wrap="square" rtlCol="0">
              <a:normAutofit fontScale="92500"/>
            </a:bodyPr>
            <a:lstStyle/>
            <a:p>
              <a:pPr>
                <a:lnSpc>
                  <a:spcPct val="150000"/>
                </a:lnSpc>
                <a:defRPr/>
              </a:pPr>
              <a:r>
                <a:rPr lang="it-IT" sz="3200" b="1" spc="300">
                  <a:solidFill>
                    <a:schemeClr val="accent1"/>
                  </a:solidFill>
                  <a:cs typeface="Arial Narrow"/>
                </a:rPr>
                <a:t>Fair-by-design approach</a:t>
              </a:r>
            </a:p>
            <a:p>
              <a:pPr>
                <a:lnSpc>
                  <a:spcPct val="150000"/>
                </a:lnSpc>
                <a:defRPr/>
              </a:pPr>
              <a:r>
                <a:rPr lang="it-IT" sz="2400" b="1" spc="300">
                  <a:solidFill>
                    <a:schemeClr val="accent1"/>
                  </a:solidFill>
                  <a:cs typeface="Arial Narrow"/>
                </a:rPr>
                <a:t>|</a:t>
              </a:r>
              <a:r>
                <a:rPr lang="it-IT" sz="2400" b="1" spc="300">
                  <a:solidFill>
                    <a:schemeClr val="tx1">
                      <a:lumMod val="75000"/>
                      <a:lumOff val="25000"/>
                    </a:schemeClr>
                  </a:solidFill>
                  <a:cs typeface="Arial Narrow"/>
                </a:rPr>
                <a:t>Stefano Cozzini</a:t>
              </a:r>
              <a:r>
                <a:rPr lang="it-IT" sz="2400" b="1" spc="300">
                  <a:solidFill>
                    <a:schemeClr val="accent1"/>
                  </a:solidFill>
                  <a:cs typeface="Arial Narrow"/>
                </a:rPr>
                <a:t>|</a:t>
              </a:r>
              <a:endParaRPr/>
            </a:p>
          </p:txBody>
        </p:sp>
        <p:sp>
          <p:nvSpPr>
            <p:cNvPr id="11" name="CasellaDiTesto 10"/>
            <p:cNvSpPr txBox="1"/>
            <p:nvPr/>
          </p:nvSpPr>
          <p:spPr bwMode="auto">
            <a:xfrm>
              <a:off x="6693610" y="5657492"/>
              <a:ext cx="983302" cy="441596"/>
            </a:xfrm>
            <a:prstGeom prst="rect">
              <a:avLst/>
            </a:prstGeom>
            <a:noFill/>
          </p:spPr>
          <p:txBody>
            <a:bodyPr wrap="square" rtlCol="0">
              <a:spAutoFit/>
            </a:bodyPr>
            <a:lstStyle/>
            <a:p>
              <a:pPr algn="r">
                <a:lnSpc>
                  <a:spcPct val="80000"/>
                </a:lnSpc>
                <a:defRPr/>
              </a:pPr>
              <a:endParaRPr lang="it-IT" sz="1100">
                <a:solidFill>
                  <a:srgbClr val="000000"/>
                </a:solidFill>
                <a:cs typeface="Arial Narrow"/>
              </a:endParaRPr>
            </a:p>
          </p:txBody>
        </p:sp>
      </p:grpSp>
      <p:sp>
        <p:nvSpPr>
          <p:cNvPr id="13" name="CasellaDiTesto 12"/>
          <p:cNvSpPr txBox="1"/>
          <p:nvPr/>
        </p:nvSpPr>
        <p:spPr bwMode="auto">
          <a:xfrm>
            <a:off x="3347863" y="3271858"/>
            <a:ext cx="2041376" cy="369332"/>
          </a:xfrm>
          <a:prstGeom prst="rect">
            <a:avLst/>
          </a:prstGeom>
          <a:noFill/>
        </p:spPr>
        <p:txBody>
          <a:bodyPr wrap="square" rtlCol="0">
            <a:spAutoFit/>
          </a:bodyPr>
          <a:lstStyle/>
          <a:p>
            <a:pPr>
              <a:defRPr/>
            </a:pPr>
            <a:r>
              <a:rPr lang="it-IT" spc="300">
                <a:solidFill>
                  <a:schemeClr val="accent1"/>
                </a:solidFill>
              </a:rPr>
              <a:t>11.-7.2023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olo 1"/>
          <p:cNvSpPr>
            <a:spLocks noGrp="1"/>
          </p:cNvSpPr>
          <p:nvPr>
            <p:ph type="title"/>
          </p:nvPr>
        </p:nvSpPr>
        <p:spPr bwMode="auto"/>
        <p:txBody>
          <a:bodyPr/>
          <a:lstStyle/>
          <a:p>
            <a:pPr>
              <a:defRPr/>
            </a:pPr>
            <a:r>
              <a:rPr lang="en-US"/>
              <a:t>Principles:</a:t>
            </a:r>
            <a:endParaRPr lang="it-IT"/>
          </a:p>
        </p:txBody>
      </p:sp>
      <p:sp>
        <p:nvSpPr>
          <p:cNvPr id="3" name="Segnaposto testo 2"/>
          <p:cNvSpPr>
            <a:spLocks noGrp="1"/>
          </p:cNvSpPr>
          <p:nvPr>
            <p:ph type="body" sz="quarter" idx="10"/>
          </p:nvPr>
        </p:nvSpPr>
        <p:spPr bwMode="auto"/>
        <p:txBody>
          <a:bodyPr>
            <a:normAutofit fontScale="85000" lnSpcReduction="20000"/>
          </a:bodyPr>
          <a:lstStyle/>
          <a:p>
            <a:pPr>
              <a:defRPr/>
            </a:pPr>
            <a:r>
              <a:rPr lang="en-US"/>
              <a:t>Provocation:</a:t>
            </a:r>
            <a:endParaRPr/>
          </a:p>
          <a:p>
            <a:pPr lvl="1">
              <a:defRPr/>
            </a:pPr>
            <a:r>
              <a:rPr lang="en-US"/>
              <a:t>explore or mine open research resources and use open tools to network with colleagues. </a:t>
            </a:r>
            <a:endParaRPr/>
          </a:p>
          <a:p>
            <a:pPr>
              <a:defRPr/>
            </a:pPr>
            <a:r>
              <a:rPr lang="en-US"/>
              <a:t>Ideation: </a:t>
            </a:r>
            <a:endParaRPr/>
          </a:p>
          <a:p>
            <a:pPr lvl="1">
              <a:defRPr/>
            </a:pPr>
            <a:r>
              <a:rPr lang="en-US"/>
              <a:t>develop and revise research plans and prepare to share research results and tools under FAIR principles. </a:t>
            </a:r>
            <a:endParaRPr/>
          </a:p>
          <a:p>
            <a:pPr>
              <a:defRPr/>
            </a:pPr>
            <a:r>
              <a:rPr lang="en-US"/>
              <a:t>Knowledge generation: </a:t>
            </a:r>
            <a:endParaRPr/>
          </a:p>
          <a:p>
            <a:pPr lvl="1">
              <a:defRPr/>
            </a:pPr>
            <a:r>
              <a:rPr lang="en-US"/>
              <a:t>collect data, conduct research using tools compatible with open sharing, and use automated workflow tools to ensure accessibility of research outputs.</a:t>
            </a:r>
            <a:endParaRPr/>
          </a:p>
          <a:p>
            <a:pPr>
              <a:defRPr/>
            </a:pPr>
            <a:r>
              <a:rPr lang="en-US"/>
              <a:t>Validation: </a:t>
            </a:r>
            <a:endParaRPr/>
          </a:p>
          <a:p>
            <a:pPr lvl="1">
              <a:defRPr/>
            </a:pPr>
            <a:r>
              <a:rPr lang="en-US"/>
              <a:t>prepare data and tools for reproducibility and reuse and participate in replication studies. </a:t>
            </a:r>
            <a:endParaRPr/>
          </a:p>
          <a:p>
            <a:pPr>
              <a:defRPr/>
            </a:pPr>
            <a:r>
              <a:rPr lang="en-US"/>
              <a:t>Dissemination: </a:t>
            </a:r>
            <a:endParaRPr/>
          </a:p>
          <a:p>
            <a:pPr lvl="1">
              <a:defRPr/>
            </a:pPr>
            <a:r>
              <a:rPr lang="en-US"/>
              <a:t>use appropriate licenses for sharing research outputs and report all results and supporting information (data, code, articles, etc.). • </a:t>
            </a:r>
            <a:endParaRPr/>
          </a:p>
          <a:p>
            <a:pPr>
              <a:defRPr/>
            </a:pPr>
            <a:r>
              <a:rPr lang="en-US"/>
              <a:t>Preservation: </a:t>
            </a:r>
            <a:endParaRPr/>
          </a:p>
          <a:p>
            <a:pPr lvl="1">
              <a:defRPr/>
            </a:pPr>
            <a:r>
              <a:rPr lang="en-US"/>
              <a:t>deposit research outputs in FAIR archives and ensure long-term access to research results. </a:t>
            </a:r>
            <a:endParaRPr lang="it-IT"/>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olo 1"/>
          <p:cNvSpPr>
            <a:spLocks noGrp="1"/>
          </p:cNvSpPr>
          <p:nvPr>
            <p:ph type="title"/>
          </p:nvPr>
        </p:nvSpPr>
        <p:spPr bwMode="auto"/>
        <p:txBody>
          <a:bodyPr/>
          <a:lstStyle/>
          <a:p>
            <a:pPr>
              <a:defRPr/>
            </a:pPr>
            <a:r>
              <a:rPr lang="en-US"/>
              <a:t>FAIR-by-design:</a:t>
            </a:r>
            <a:endParaRPr lang="it-IT"/>
          </a:p>
        </p:txBody>
      </p:sp>
      <p:sp>
        <p:nvSpPr>
          <p:cNvPr id="3" name="Segnaposto testo 2"/>
          <p:cNvSpPr>
            <a:spLocks noGrp="1"/>
          </p:cNvSpPr>
          <p:nvPr>
            <p:ph type="body" sz="quarter" idx="10"/>
          </p:nvPr>
        </p:nvSpPr>
        <p:spPr bwMode="auto"/>
        <p:txBody>
          <a:bodyPr>
            <a:normAutofit lnSpcReduction="10000"/>
          </a:bodyPr>
          <a:lstStyle/>
          <a:p>
            <a:pPr>
              <a:defRPr/>
            </a:pPr>
            <a:r>
              <a:rPr lang="en-US">
                <a:solidFill>
                  <a:srgbClr val="C00000"/>
                </a:solidFill>
              </a:rPr>
              <a:t>Ideation:</a:t>
            </a:r>
            <a:endParaRPr/>
          </a:p>
          <a:p>
            <a:pPr marL="457200" lvl="1" indent="0">
              <a:buNone/>
              <a:defRPr/>
            </a:pPr>
            <a:r>
              <a:rPr lang="en-US"/>
              <a:t>Researchers and their collaborators develop and revise their research plans, collect preliminary data from publicly available data repositories, and conduct a pilot study to test their new methods on the existing data. When applying for research funding, they </a:t>
            </a:r>
            <a:r>
              <a:rPr lang="en-US">
                <a:solidFill>
                  <a:srgbClr val="C00000"/>
                </a:solidFill>
              </a:rPr>
              <a:t>develop the required data management plans</a:t>
            </a:r>
            <a:r>
              <a:rPr lang="en-US"/>
              <a:t>, </a:t>
            </a:r>
            <a:r>
              <a:rPr lang="en-US">
                <a:solidFill>
                  <a:srgbClr val="C00000"/>
                </a:solidFill>
              </a:rPr>
              <a:t>stating where data, workflow, and software code will be available for use by other researchers under FAIR (Findable-Accessible-Interoperable-Reusable) principles.</a:t>
            </a:r>
            <a:r>
              <a:rPr lang="en-US"/>
              <a:t> In addition, in some cases, they may decide to pre-register their research plans and protocols in an open repository.</a:t>
            </a:r>
            <a:endParaRPr/>
          </a:p>
          <a:p>
            <a:pPr>
              <a:defRPr/>
            </a:pPr>
            <a:r>
              <a:rPr lang="en-US">
                <a:solidFill>
                  <a:srgbClr val="C00000"/>
                </a:solidFill>
              </a:rPr>
              <a:t>Knowledge generation:</a:t>
            </a:r>
            <a:endParaRPr/>
          </a:p>
          <a:p>
            <a:pPr marL="457200" lvl="1" indent="0">
              <a:buNone/>
              <a:defRPr/>
            </a:pPr>
            <a:r>
              <a:rPr lang="en-US"/>
              <a:t>Researchers collect data, using </a:t>
            </a:r>
            <a:r>
              <a:rPr lang="en-US">
                <a:solidFill>
                  <a:srgbClr val="FF0000"/>
                </a:solidFill>
              </a:rPr>
              <a:t>tools that automate formatting and curation tasks </a:t>
            </a:r>
            <a:r>
              <a:rPr lang="en-US"/>
              <a:t>to ensure that </a:t>
            </a:r>
            <a:r>
              <a:rPr lang="en-US">
                <a:solidFill>
                  <a:srgbClr val="FF0000"/>
                </a:solidFill>
              </a:rPr>
              <a:t>digital datasets are interoperable and documented</a:t>
            </a:r>
            <a:r>
              <a:rPr lang="en-US"/>
              <a:t>. In the case of physical samples and specimens, such as rocks, ice core samples, or tissue samples, researchers develop concrete plans to archive these according to disciplinary best practices. With the availability of open software, the researcher </a:t>
            </a:r>
            <a:r>
              <a:rPr lang="en-US">
                <a:solidFill>
                  <a:srgbClr val="FF0000"/>
                </a:solidFill>
              </a:rPr>
              <a:t>can document approaches to cleaning and preparing data for analysis in an electronic research notebook.</a:t>
            </a:r>
            <a:endParaRPr lang="it-IT">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olo 1"/>
          <p:cNvSpPr>
            <a:spLocks noGrp="1"/>
          </p:cNvSpPr>
          <p:nvPr>
            <p:ph type="title"/>
          </p:nvPr>
        </p:nvSpPr>
        <p:spPr bwMode="auto"/>
        <p:txBody>
          <a:bodyPr/>
          <a:lstStyle/>
          <a:p>
            <a:pPr>
              <a:defRPr/>
            </a:pPr>
            <a:r>
              <a:rPr lang="en-US"/>
              <a:t>PNR Fair–by-design </a:t>
            </a:r>
            <a:endParaRPr lang="it-IT"/>
          </a:p>
        </p:txBody>
      </p:sp>
      <p:sp>
        <p:nvSpPr>
          <p:cNvPr id="3" name="Segnaposto testo 2"/>
          <p:cNvSpPr>
            <a:spLocks noGrp="1"/>
          </p:cNvSpPr>
          <p:nvPr>
            <p:ph type="body" sz="quarter" idx="10"/>
          </p:nvPr>
        </p:nvSpPr>
        <p:spPr bwMode="auto"/>
        <p:txBody>
          <a:bodyPr>
            <a:normAutofit/>
          </a:bodyPr>
          <a:lstStyle/>
          <a:p>
            <a:pPr>
              <a:defRPr/>
            </a:pPr>
            <a:r>
              <a:rPr lang="en-US" sz="2000">
                <a:latin typeface="Calibri"/>
                <a:ea typeface="Calibri"/>
              </a:rPr>
              <a:t>developing and implementing innovative solutions for  </a:t>
            </a:r>
            <a:r>
              <a:rPr lang="en-US">
                <a:latin typeface="Calibri"/>
                <a:ea typeface="Calibri"/>
              </a:rPr>
              <a:t>the production of FAIR data and their storage</a:t>
            </a:r>
            <a:endParaRPr/>
          </a:p>
          <a:p>
            <a:pPr>
              <a:defRPr/>
            </a:pPr>
            <a:r>
              <a:rPr lang="en-US" sz="2000">
                <a:latin typeface="Calibri"/>
                <a:ea typeface="Calibri"/>
              </a:rPr>
              <a:t>Solutions to be implemented directly on the analysis instrumentation installed at the Area research infrastructure </a:t>
            </a:r>
            <a:endParaRPr/>
          </a:p>
          <a:p>
            <a:pPr>
              <a:defRPr/>
            </a:pPr>
            <a:endParaRPr lang="en-US" sz="2000">
              <a:latin typeface="Calibri"/>
              <a:ea typeface="Calibri"/>
            </a:endParaRPr>
          </a:p>
          <a:p>
            <a:pPr>
              <a:defRPr/>
            </a:pPr>
            <a:r>
              <a:rPr lang="en-US" sz="2000">
                <a:latin typeface="Calibri"/>
              </a:rPr>
              <a:t>AREA Research infrastructures:</a:t>
            </a:r>
            <a:endParaRPr/>
          </a:p>
          <a:p>
            <a:pPr lvl="1">
              <a:defRPr/>
            </a:pPr>
            <a:r>
              <a:rPr lang="en-US" sz="2000">
                <a:latin typeface="Calibri"/>
              </a:rPr>
              <a:t>Genomic Platform</a:t>
            </a:r>
            <a:endParaRPr/>
          </a:p>
          <a:p>
            <a:pPr lvl="1">
              <a:defRPr/>
            </a:pPr>
            <a:r>
              <a:rPr lang="en-US" sz="2000">
                <a:latin typeface="Calibri"/>
                <a:ea typeface="Calibri"/>
              </a:rPr>
              <a:t>NFFA</a:t>
            </a:r>
            <a:r>
              <a:rPr lang="en-US" sz="2000" spc="-35">
                <a:latin typeface="Calibri"/>
                <a:ea typeface="Calibri"/>
              </a:rPr>
              <a:t> labs </a:t>
            </a:r>
            <a:r>
              <a:rPr lang="en-US" sz="2000">
                <a:latin typeface="Calibri"/>
                <a:ea typeface="Calibri"/>
              </a:rPr>
              <a:t>at CNR-IOM</a:t>
            </a:r>
            <a:r>
              <a:rPr lang="en-US" sz="2000" spc="-30">
                <a:latin typeface="Calibri"/>
                <a:ea typeface="Calibri"/>
              </a:rPr>
              <a:t> </a:t>
            </a:r>
            <a:r>
              <a:rPr lang="en-US" sz="2000">
                <a:latin typeface="Calibri"/>
                <a:ea typeface="Calibri"/>
              </a:rPr>
              <a:t>Trieste</a:t>
            </a:r>
            <a:endParaRPr lang="it-IT" sz="2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olo 1"/>
          <p:cNvSpPr>
            <a:spLocks noGrp="1"/>
          </p:cNvSpPr>
          <p:nvPr>
            <p:ph type="title"/>
          </p:nvPr>
        </p:nvSpPr>
        <p:spPr bwMode="auto"/>
        <p:txBody>
          <a:bodyPr/>
          <a:lstStyle/>
          <a:p>
            <a:pPr>
              <a:defRPr/>
            </a:pPr>
            <a:r>
              <a:rPr lang="en-US"/>
              <a:t>Project actions:</a:t>
            </a:r>
            <a:endParaRPr lang="it-IT"/>
          </a:p>
        </p:txBody>
      </p:sp>
      <p:sp>
        <p:nvSpPr>
          <p:cNvPr id="3" name="Segnaposto testo 2"/>
          <p:cNvSpPr>
            <a:spLocks noGrp="1"/>
          </p:cNvSpPr>
          <p:nvPr>
            <p:ph type="body" sz="quarter" idx="10"/>
          </p:nvPr>
        </p:nvSpPr>
        <p:spPr bwMode="auto"/>
        <p:txBody>
          <a:bodyPr>
            <a:normAutofit/>
          </a:bodyPr>
          <a:lstStyle/>
          <a:p>
            <a:pPr marL="342900" marR="69850" indent="-342900" algn="just">
              <a:lnSpc>
                <a:spcPct val="106000"/>
              </a:lnSpc>
              <a:spcBef>
                <a:spcPts val="915"/>
              </a:spcBef>
              <a:buSzPts val="1100"/>
              <a:buFont typeface="Symbol"/>
              <a:buChar char=""/>
              <a:tabLst>
                <a:tab pos="407035" algn="l"/>
              </a:tabLst>
              <a:defRPr/>
            </a:pPr>
            <a:r>
              <a:rPr lang="en-US" sz="2400">
                <a:latin typeface="Calibri"/>
                <a:ea typeface="Calibri"/>
              </a:rPr>
              <a:t>Training and education of </a:t>
            </a:r>
            <a:r>
              <a:rPr lang="en-US" sz="2400" i="1">
                <a:latin typeface="Calibri"/>
                <a:ea typeface="Calibri"/>
              </a:rPr>
              <a:t>data curator/data steward professional figures </a:t>
            </a:r>
            <a:r>
              <a:rPr lang="en-US" sz="2400">
                <a:latin typeface="Calibri"/>
                <a:ea typeface="Calibri"/>
              </a:rPr>
              <a:t> ( action 1)</a:t>
            </a:r>
            <a:endParaRPr lang="it-IT" sz="2400"/>
          </a:p>
          <a:p>
            <a:pPr marL="342900" marR="72390" indent="-342900" algn="just">
              <a:lnSpc>
                <a:spcPct val="107000"/>
              </a:lnSpc>
              <a:spcBef>
                <a:spcPts val="15"/>
              </a:spcBef>
              <a:buSzPts val="1100"/>
              <a:buFont typeface="Symbol"/>
              <a:buChar char=""/>
              <a:tabLst>
                <a:tab pos="407035" algn="l"/>
              </a:tabLst>
              <a:defRPr/>
            </a:pPr>
            <a:r>
              <a:rPr lang="en-US" sz="2400">
                <a:latin typeface="Calibri"/>
                <a:ea typeface="Symbol"/>
                <a:cs typeface="Symbol"/>
              </a:rPr>
              <a:t>development and implementation of data acquisition pipelines with automatic annotation of data on the top of scientific instrumentation and their storage into certified data repositories (action 2)</a:t>
            </a:r>
            <a:endParaRPr/>
          </a:p>
          <a:p>
            <a:pPr marL="342900" marR="72390" indent="-342900" algn="just">
              <a:lnSpc>
                <a:spcPct val="107000"/>
              </a:lnSpc>
              <a:spcBef>
                <a:spcPts val="15"/>
              </a:spcBef>
              <a:buSzPts val="1100"/>
              <a:buFont typeface="Symbol"/>
              <a:buChar char=""/>
              <a:tabLst>
                <a:tab pos="407035" algn="l"/>
              </a:tabLst>
              <a:defRPr/>
            </a:pPr>
            <a:r>
              <a:rPr lang="en-US" sz="2400">
                <a:latin typeface="Calibri"/>
                <a:ea typeface="Symbol"/>
                <a:cs typeface="Symbol"/>
              </a:rPr>
              <a:t>Definition and implementation of common FAIR-by-design procedures across different scientific communities (action 3) </a:t>
            </a:r>
            <a:endParaRPr lang="it-IT" sz="2400">
              <a:latin typeface="Calibri"/>
              <a:ea typeface="Symbol"/>
              <a:cs typeface="Symbol"/>
            </a:endParaRPr>
          </a:p>
          <a:p>
            <a:pPr marL="342900" marR="72390" lvl="0" indent="-342900" algn="just">
              <a:lnSpc>
                <a:spcPct val="107000"/>
              </a:lnSpc>
              <a:spcBef>
                <a:spcPts val="15"/>
              </a:spcBef>
              <a:spcAft>
                <a:spcPts val="0"/>
              </a:spcAft>
              <a:buSzPts val="1100"/>
              <a:buFont typeface="Symbol"/>
              <a:buChar char=""/>
              <a:tabLst>
                <a:tab pos="407035" algn="l"/>
              </a:tabLst>
              <a:defRPr/>
            </a:pPr>
            <a:endParaRPr lang="it-IT" sz="2400">
              <a:latin typeface="Calibri"/>
              <a:ea typeface="Symbol"/>
              <a:cs typeface="Symbo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olo 1"/>
          <p:cNvSpPr>
            <a:spLocks noGrp="1"/>
          </p:cNvSpPr>
          <p:nvPr>
            <p:ph type="title"/>
          </p:nvPr>
        </p:nvSpPr>
        <p:spPr bwMode="auto"/>
        <p:txBody>
          <a:bodyPr/>
          <a:lstStyle/>
          <a:p>
            <a:pPr>
              <a:defRPr/>
            </a:pPr>
            <a:r>
              <a:rPr lang="en-US"/>
              <a:t>Action 1: </a:t>
            </a:r>
            <a:endParaRPr lang="it-IT"/>
          </a:p>
        </p:txBody>
      </p:sp>
      <p:sp>
        <p:nvSpPr>
          <p:cNvPr id="3" name="Segnaposto testo 2"/>
          <p:cNvSpPr>
            <a:spLocks noGrp="1"/>
          </p:cNvSpPr>
          <p:nvPr>
            <p:ph type="body" sz="quarter" idx="10"/>
          </p:nvPr>
        </p:nvSpPr>
        <p:spPr bwMode="auto"/>
        <p:txBody>
          <a:bodyPr>
            <a:normAutofit fontScale="47500" lnSpcReduction="20000"/>
          </a:bodyPr>
          <a:lstStyle/>
          <a:p>
            <a:pPr>
              <a:defRPr/>
            </a:pPr>
            <a:r>
              <a:rPr lang="en-US">
                <a:latin typeface="Calibri"/>
                <a:ea typeface="Calibri"/>
              </a:rPr>
              <a:t>Training of young dedicated team able to develop advanced data services to be implemented on the labs able to collect </a:t>
            </a:r>
            <a:r>
              <a:rPr lang="en-US" sz="1800">
                <a:latin typeface="Calibri"/>
                <a:ea typeface="Calibri"/>
              </a:rPr>
              <a:t>“fair-by-design” data.  </a:t>
            </a:r>
            <a:endParaRPr/>
          </a:p>
          <a:p>
            <a:pPr>
              <a:defRPr/>
            </a:pPr>
            <a:endParaRPr lang="en-US">
              <a:latin typeface="Calibri"/>
            </a:endParaRPr>
          </a:p>
          <a:p>
            <a:pPr marL="177800" marR="73025" algn="just">
              <a:lnSpc>
                <a:spcPct val="107000"/>
              </a:lnSpc>
              <a:spcBef>
                <a:spcPts val="790"/>
              </a:spcBef>
              <a:spcAft>
                <a:spcPts val="0"/>
              </a:spcAft>
              <a:defRPr/>
            </a:pPr>
            <a:r>
              <a:rPr lang="en-US">
                <a:latin typeface="Calibri"/>
                <a:ea typeface="Calibri"/>
              </a:rPr>
              <a:t>Activities:</a:t>
            </a:r>
            <a:endParaRPr lang="en-US" sz="1800">
              <a:latin typeface="Calibri"/>
              <a:ea typeface="Calibri"/>
            </a:endParaRPr>
          </a:p>
          <a:p>
            <a:pPr marL="635000" marR="73025" lvl="1" algn="just">
              <a:lnSpc>
                <a:spcPct val="107000"/>
              </a:lnSpc>
              <a:spcBef>
                <a:spcPts val="790"/>
              </a:spcBef>
              <a:defRPr/>
            </a:pPr>
            <a:r>
              <a:rPr lang="en-US">
                <a:latin typeface="Calibri"/>
                <a:ea typeface="Calibri"/>
              </a:rPr>
              <a:t>Several Fellowships and stages for  master students for thesis and “tirocini”</a:t>
            </a:r>
            <a:endParaRPr/>
          </a:p>
          <a:p>
            <a:pPr marL="1035050" marR="73025" lvl="2" algn="just">
              <a:lnSpc>
                <a:spcPct val="107000"/>
              </a:lnSpc>
              <a:spcBef>
                <a:spcPts val="790"/>
              </a:spcBef>
              <a:defRPr/>
            </a:pPr>
            <a:r>
              <a:rPr lang="en-US" spc="-45">
                <a:latin typeface="Calibri"/>
                <a:ea typeface="Calibri"/>
              </a:rPr>
              <a:t>Andrea Bagolin ( HPC sys.adm)</a:t>
            </a:r>
            <a:endParaRPr/>
          </a:p>
          <a:p>
            <a:pPr marL="1035050" marR="73025" lvl="2" algn="just">
              <a:lnSpc>
                <a:spcPct val="107000"/>
              </a:lnSpc>
              <a:spcBef>
                <a:spcPts val="790"/>
              </a:spcBef>
              <a:defRPr/>
            </a:pPr>
            <a:r>
              <a:rPr lang="en-US" spc="-45">
                <a:latin typeface="Calibri"/>
                <a:ea typeface="Calibri"/>
              </a:rPr>
              <a:t>Niccolo Tosato ( metadata per energia) </a:t>
            </a:r>
            <a:endParaRPr/>
          </a:p>
          <a:p>
            <a:pPr marL="1035050" marR="73025" lvl="2" algn="just">
              <a:lnSpc>
                <a:spcPct val="107000"/>
              </a:lnSpc>
              <a:spcBef>
                <a:spcPts val="790"/>
              </a:spcBef>
              <a:defRPr/>
            </a:pPr>
            <a:r>
              <a:rPr lang="en-US" spc="-45">
                <a:latin typeface="Calibri"/>
                <a:ea typeface="Calibri"/>
              </a:rPr>
              <a:t>Virginia Gazziero </a:t>
            </a:r>
            <a:endParaRPr/>
          </a:p>
          <a:p>
            <a:pPr marL="1035050" marR="73025" lvl="2" algn="just">
              <a:lnSpc>
                <a:spcPct val="107000"/>
              </a:lnSpc>
              <a:spcBef>
                <a:spcPts val="790"/>
              </a:spcBef>
              <a:defRPr/>
            </a:pPr>
            <a:r>
              <a:rPr lang="en-US" spc="-45">
                <a:latin typeface="Calibri"/>
                <a:ea typeface="Calibri"/>
              </a:rPr>
              <a:t> </a:t>
            </a:r>
            <a:endParaRPr lang="en-US">
              <a:latin typeface="Calibri"/>
              <a:ea typeface="Calibri"/>
            </a:endParaRPr>
          </a:p>
          <a:p>
            <a:pPr marL="635000" marR="73025" lvl="1" algn="just">
              <a:lnSpc>
                <a:spcPct val="107000"/>
              </a:lnSpc>
              <a:spcBef>
                <a:spcPts val="790"/>
              </a:spcBef>
              <a:defRPr/>
            </a:pPr>
            <a:r>
              <a:rPr lang="en-US">
                <a:latin typeface="Calibri"/>
                <a:ea typeface="Calibri"/>
              </a:rPr>
              <a:t>Several “Assegni di ricerca” </a:t>
            </a:r>
            <a:endParaRPr/>
          </a:p>
          <a:p>
            <a:pPr marL="1035050" marR="73025" lvl="2" algn="just">
              <a:lnSpc>
                <a:spcPct val="107000"/>
              </a:lnSpc>
              <a:spcBef>
                <a:spcPts val="790"/>
              </a:spcBef>
              <a:defRPr/>
            </a:pPr>
            <a:r>
              <a:rPr lang="en-US">
                <a:latin typeface="Calibri"/>
                <a:ea typeface="Calibri"/>
              </a:rPr>
              <a:t>F.Bonaldo </a:t>
            </a:r>
            <a:endParaRPr/>
          </a:p>
          <a:p>
            <a:pPr marL="635000" marR="73025" lvl="1" algn="just">
              <a:lnSpc>
                <a:spcPct val="107000"/>
              </a:lnSpc>
              <a:spcBef>
                <a:spcPts val="790"/>
              </a:spcBef>
              <a:defRPr/>
            </a:pPr>
            <a:r>
              <a:rPr lang="en-US">
                <a:latin typeface="Calibri"/>
                <a:ea typeface="Calibri"/>
              </a:rPr>
              <a:t>Phd positions at “ Applied data science phd course at UNITS  </a:t>
            </a:r>
            <a:endParaRPr/>
          </a:p>
          <a:p>
            <a:pPr marL="1035050" marR="73025" lvl="2" algn="just">
              <a:lnSpc>
                <a:spcPct val="107000"/>
              </a:lnSpc>
              <a:spcBef>
                <a:spcPts val="790"/>
              </a:spcBef>
              <a:defRPr/>
            </a:pPr>
            <a:r>
              <a:rPr lang="en-US">
                <a:latin typeface="Calibri"/>
                <a:ea typeface="Calibri"/>
              </a:rPr>
              <a:t>1 from November 2022  (Tommaso Rodani)</a:t>
            </a:r>
            <a:endParaRPr/>
          </a:p>
          <a:p>
            <a:pPr marL="1035050" marR="73025" lvl="2" algn="just">
              <a:lnSpc>
                <a:spcPct val="107000"/>
              </a:lnSpc>
              <a:spcBef>
                <a:spcPts val="790"/>
              </a:spcBef>
              <a:defRPr/>
            </a:pPr>
            <a:r>
              <a:rPr lang="en-US">
                <a:latin typeface="Calibri"/>
                <a:ea typeface="Calibri"/>
              </a:rPr>
              <a:t>1 from November 2023</a:t>
            </a:r>
            <a:endParaRPr/>
          </a:p>
          <a:p>
            <a:pPr marL="635000" marR="73025" lvl="1" algn="just">
              <a:lnSpc>
                <a:spcPct val="107000"/>
              </a:lnSpc>
              <a:spcBef>
                <a:spcPts val="790"/>
              </a:spcBef>
              <a:defRPr/>
            </a:pPr>
            <a:r>
              <a:rPr lang="en-US">
                <a:latin typeface="Calibri"/>
                <a:ea typeface="Calibri"/>
              </a:rPr>
              <a:t>2 ricercatori:</a:t>
            </a:r>
            <a:endParaRPr/>
          </a:p>
          <a:p>
            <a:pPr marL="806450" marR="73025" lvl="2" indent="0" algn="just">
              <a:lnSpc>
                <a:spcPct val="107000"/>
              </a:lnSpc>
              <a:spcBef>
                <a:spcPts val="790"/>
              </a:spcBef>
              <a:buNone/>
              <a:defRPr/>
            </a:pPr>
            <a:r>
              <a:rPr lang="en-US">
                <a:latin typeface="Calibri"/>
                <a:ea typeface="Calibri"/>
              </a:rPr>
              <a:t>Luca </a:t>
            </a:r>
            <a:endParaRPr/>
          </a:p>
          <a:p>
            <a:pPr marL="806450" marR="73025" lvl="2" indent="0" algn="just">
              <a:lnSpc>
                <a:spcPct val="107000"/>
              </a:lnSpc>
              <a:spcBef>
                <a:spcPts val="790"/>
              </a:spcBef>
              <a:buNone/>
              <a:defRPr/>
            </a:pPr>
            <a:r>
              <a:rPr lang="en-US">
                <a:latin typeface="Calibri"/>
                <a:ea typeface="Calibri"/>
              </a:rPr>
              <a:t>Biagetti </a:t>
            </a:r>
            <a:endParaRPr/>
          </a:p>
          <a:p>
            <a:pPr marL="806450" marR="73025" lvl="2" indent="0" algn="just">
              <a:lnSpc>
                <a:spcPct val="107000"/>
              </a:lnSpc>
              <a:spcBef>
                <a:spcPts val="790"/>
              </a:spcBef>
              <a:buNone/>
              <a:defRPr/>
            </a:pPr>
            <a:r>
              <a:rPr lang="en-US">
                <a:latin typeface="Calibri"/>
                <a:ea typeface="Calibri"/>
              </a:rPr>
              <a:t> </a:t>
            </a:r>
            <a:endParaRPr lang="it-IT">
              <a:latin typeface="Calibri"/>
              <a:ea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olo 1"/>
          <p:cNvSpPr>
            <a:spLocks noGrp="1"/>
          </p:cNvSpPr>
          <p:nvPr>
            <p:ph type="title"/>
          </p:nvPr>
        </p:nvSpPr>
        <p:spPr bwMode="auto"/>
        <p:txBody>
          <a:bodyPr>
            <a:normAutofit/>
          </a:bodyPr>
          <a:lstStyle/>
          <a:p>
            <a:pPr>
              <a:defRPr/>
            </a:pPr>
            <a:r>
              <a:rPr lang="en-US"/>
              <a:t>Action 2</a:t>
            </a:r>
            <a:endParaRPr lang="it-IT"/>
          </a:p>
        </p:txBody>
      </p:sp>
      <p:sp>
        <p:nvSpPr>
          <p:cNvPr id="3" name="Segnaposto testo 2"/>
          <p:cNvSpPr>
            <a:spLocks noGrp="1"/>
          </p:cNvSpPr>
          <p:nvPr>
            <p:ph type="body" sz="quarter" idx="10"/>
          </p:nvPr>
        </p:nvSpPr>
        <p:spPr bwMode="auto"/>
        <p:txBody>
          <a:bodyPr>
            <a:normAutofit/>
          </a:bodyPr>
          <a:lstStyle/>
          <a:p>
            <a:pPr marR="72390" algn="just">
              <a:lnSpc>
                <a:spcPct val="107000"/>
              </a:lnSpc>
              <a:spcBef>
                <a:spcPts val="805"/>
              </a:spcBef>
              <a:defRPr/>
            </a:pPr>
            <a:r>
              <a:rPr lang="it-IT" sz="1800">
                <a:latin typeface="Calibri"/>
                <a:ea typeface="Calibri"/>
              </a:rPr>
              <a:t>Design and implemen</a:t>
            </a:r>
            <a:r>
              <a:rPr lang="it-IT">
                <a:latin typeface="Calibri"/>
                <a:ea typeface="Calibri"/>
              </a:rPr>
              <a:t>t a </a:t>
            </a:r>
            <a:r>
              <a:rPr lang="it-IT" sz="1800">
                <a:latin typeface="Calibri"/>
                <a:ea typeface="Calibri"/>
              </a:rPr>
              <a:t>FAIR-by-design acquisition pipepline to collect scientific data automatically annotated on selected labs. </a:t>
            </a:r>
            <a:endParaRPr lang="en-US">
              <a:latin typeface="Calibri"/>
            </a:endParaRPr>
          </a:p>
          <a:p>
            <a:pPr marL="177800" marR="73025" algn="just">
              <a:lnSpc>
                <a:spcPct val="107000"/>
              </a:lnSpc>
              <a:spcBef>
                <a:spcPts val="790"/>
              </a:spcBef>
              <a:spcAft>
                <a:spcPts val="0"/>
              </a:spcAft>
              <a:defRPr/>
            </a:pPr>
            <a:r>
              <a:rPr lang="en-US">
                <a:latin typeface="Calibri"/>
                <a:ea typeface="Calibri"/>
              </a:rPr>
              <a:t>Selected demonstrators: </a:t>
            </a:r>
          </a:p>
          <a:p>
            <a:pPr marL="635000" marR="73025" lvl="1" algn="just">
              <a:lnSpc>
                <a:spcPct val="107000"/>
              </a:lnSpc>
              <a:spcBef>
                <a:spcPts val="790"/>
              </a:spcBef>
              <a:defRPr/>
            </a:pPr>
            <a:r>
              <a:rPr lang="it-IT" sz="1800">
                <a:solidFill>
                  <a:schemeClr val="tx1">
                    <a:lumMod val="75000"/>
                    <a:lumOff val="25000"/>
                  </a:schemeClr>
                </a:solidFill>
                <a:latin typeface="Calibri"/>
              </a:rPr>
              <a:t>Raman spectrometry lab  installed on NFFA-SPRINT</a:t>
            </a:r>
            <a:endParaRPr/>
          </a:p>
          <a:p>
            <a:pPr marL="635000" marR="73025" lvl="1" algn="just">
              <a:lnSpc>
                <a:spcPct val="107000"/>
              </a:lnSpc>
              <a:spcBef>
                <a:spcPts val="790"/>
              </a:spcBef>
              <a:defRPr/>
            </a:pPr>
            <a:r>
              <a:rPr lang="it-IT" sz="1800">
                <a:solidFill>
                  <a:schemeClr val="tx1">
                    <a:lumMod val="75000"/>
                    <a:lumOff val="25000"/>
                  </a:schemeClr>
                </a:solidFill>
                <a:latin typeface="Calibri"/>
              </a:rPr>
              <a:t>SEM/TEM  microscopy lab</a:t>
            </a:r>
            <a:endParaRPr/>
          </a:p>
          <a:p>
            <a:pPr marL="635000" marR="73025" lvl="1" algn="just">
              <a:lnSpc>
                <a:spcPct val="107000"/>
              </a:lnSpc>
              <a:spcBef>
                <a:spcPts val="790"/>
              </a:spcBef>
              <a:defRPr/>
            </a:pPr>
            <a:r>
              <a:rPr lang="it-IT" sz="1800">
                <a:solidFill>
                  <a:schemeClr val="tx1">
                    <a:lumMod val="75000"/>
                    <a:lumOff val="25000"/>
                  </a:schemeClr>
                </a:solidFill>
                <a:latin typeface="Calibri"/>
              </a:rPr>
              <a:t>beamlines  NFFA APE, APE-TX)</a:t>
            </a:r>
            <a:endParaRPr/>
          </a:p>
          <a:p>
            <a:pPr marL="635000" marR="73025" lvl="1" algn="just">
              <a:lnSpc>
                <a:spcPct val="107000"/>
              </a:lnSpc>
              <a:spcBef>
                <a:spcPts val="790"/>
              </a:spcBef>
              <a:defRPr/>
            </a:pPr>
            <a:r>
              <a:rPr lang="it-IT" sz="1800">
                <a:solidFill>
                  <a:schemeClr val="tx1">
                    <a:lumMod val="75000"/>
                    <a:lumOff val="25000"/>
                  </a:schemeClr>
                </a:solidFill>
                <a:latin typeface="Calibri"/>
              </a:rPr>
              <a:t>STM lab</a:t>
            </a:r>
            <a:endParaRPr/>
          </a:p>
          <a:p>
            <a:pPr marL="635000" marR="73025" lvl="1" algn="just">
              <a:lnSpc>
                <a:spcPct val="107000"/>
              </a:lnSpc>
              <a:spcBef>
                <a:spcPts val="790"/>
              </a:spcBef>
              <a:defRPr/>
            </a:pPr>
            <a:r>
              <a:rPr lang="en-US" sz="1800">
                <a:solidFill>
                  <a:schemeClr val="tx1">
                    <a:lumMod val="75000"/>
                    <a:lumOff val="25000"/>
                  </a:schemeClr>
                </a:solidFill>
                <a:latin typeface="Calibri"/>
              </a:rPr>
              <a:t>Atomistic Simulation labs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olo 1"/>
          <p:cNvSpPr>
            <a:spLocks noGrp="1"/>
          </p:cNvSpPr>
          <p:nvPr>
            <p:ph type="title"/>
          </p:nvPr>
        </p:nvSpPr>
        <p:spPr bwMode="auto"/>
        <p:txBody>
          <a:bodyPr/>
          <a:lstStyle/>
          <a:p>
            <a:pPr>
              <a:defRPr/>
            </a:pPr>
            <a:r>
              <a:rPr lang="en-US"/>
              <a:t>Glossary: demonstrator </a:t>
            </a:r>
            <a:endParaRPr lang="it-IT"/>
          </a:p>
        </p:txBody>
      </p:sp>
      <p:sp>
        <p:nvSpPr>
          <p:cNvPr id="3" name="Segnaposto testo 2"/>
          <p:cNvSpPr>
            <a:spLocks noGrp="1"/>
          </p:cNvSpPr>
          <p:nvPr>
            <p:ph type="body" sz="quarter" idx="10"/>
          </p:nvPr>
        </p:nvSpPr>
        <p:spPr bwMode="auto"/>
        <p:txBody>
          <a:bodyPr/>
          <a:lstStyle/>
          <a:p>
            <a:pPr marL="0" indent="0">
              <a:buNone/>
              <a:defRPr/>
            </a:pPr>
            <a:endParaRPr lang="en-US" sz="1800">
              <a:latin typeface="Calibri"/>
              <a:ea typeface="Calibri"/>
            </a:endParaRPr>
          </a:p>
          <a:p>
            <a:pPr>
              <a:defRPr/>
            </a:pPr>
            <a:r>
              <a:rPr lang="en-US" sz="1800">
                <a:latin typeface="Calibri"/>
                <a:ea typeface="Calibri"/>
              </a:rPr>
              <a:t>The set of hardware  and software components within the acquisition pipelines that are FAIR-by-design to ensure availability and availability of data.</a:t>
            </a:r>
            <a:endParaRPr/>
          </a:p>
          <a:p>
            <a:pPr>
              <a:defRPr/>
            </a:pPr>
            <a:endParaRPr lang="en-US">
              <a:latin typeface="Calibri"/>
              <a:ea typeface="Calibri"/>
            </a:endParaRPr>
          </a:p>
          <a:p>
            <a:pPr>
              <a:defRPr/>
            </a:pPr>
            <a:endParaRPr lang="en-US" sz="1800">
              <a:latin typeface="Calibri"/>
              <a:ea typeface="Calibri"/>
            </a:endParaRPr>
          </a:p>
          <a:p>
            <a:pPr>
              <a:defRPr/>
            </a:pPr>
            <a:endParaRPr lang="en-US">
              <a:latin typeface="Calibri"/>
              <a:ea typeface="Calibri"/>
            </a:endParaRPr>
          </a:p>
          <a:p>
            <a:pPr>
              <a:defRPr/>
            </a:pPr>
            <a:endParaRPr lang="en-US" sz="1800">
              <a:latin typeface="Calibri"/>
              <a:ea typeface="Calibri"/>
            </a:endParaRPr>
          </a:p>
          <a:p>
            <a:pPr>
              <a:defRPr/>
            </a:pPr>
            <a:endParaRPr lang="en-US" sz="1800">
              <a:latin typeface="Calibri"/>
              <a:ea typeface="Calibri"/>
            </a:endParaRPr>
          </a:p>
          <a:p>
            <a:pPr>
              <a:defRPr/>
            </a:pPr>
            <a:endParaRPr lang="it-IT" sz="1800">
              <a:latin typeface="Calibri"/>
              <a:ea typeface="Calibri"/>
            </a:endParaRPr>
          </a:p>
          <a:p>
            <a:pPr marL="0" indent="0">
              <a:buNone/>
              <a:defRPr/>
            </a:pPr>
            <a:endParaRPr lang="it-IT"/>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ontent Placeholder 2"/>
          <p:cNvSpPr>
            <a:spLocks noGrp="1"/>
          </p:cNvSpPr>
          <p:nvPr>
            <p:ph idx="1"/>
          </p:nvPr>
        </p:nvSpPr>
        <p:spPr bwMode="auto"/>
        <p:txBody>
          <a:bodyPr/>
          <a:lstStyle/>
          <a:p>
            <a:pPr>
              <a:defRPr/>
            </a:pPr>
            <a:r>
              <a:rPr i="1"/>
              <a:t>"Data is any set of characters that has been </a:t>
            </a:r>
            <a:r>
              <a:rPr lang="en-US" sz="2100" i="1"/>
              <a:t>gathered and translated to some purpose, usually analysis. It can be any character, including text and numbers, pictures, sound, or video"</a:t>
            </a:r>
            <a:r>
              <a:rPr lang="en-US" sz="2100"/>
              <a:t> </a:t>
            </a:r>
            <a:r>
              <a:rPr lang="en-US" sz="1800"/>
              <a:t>(</a:t>
            </a:r>
            <a:r>
              <a:rPr lang="en-US" sz="1800">
                <a:latin typeface="Arial"/>
                <a:ea typeface="Arial"/>
                <a:cs typeface="Arial"/>
              </a:rPr>
              <a:t>https://www.computerhope.com/jargon/d/data.html</a:t>
            </a:r>
            <a:r>
              <a:rPr lang="en-US" sz="1800"/>
              <a:t>)</a:t>
            </a:r>
            <a:endParaRPr sz="1800"/>
          </a:p>
          <a:p>
            <a:pPr>
              <a:defRPr/>
            </a:pPr>
            <a:r>
              <a:rPr lang="en-US" sz="2100" i="1"/>
              <a:t>"Data is information that has been translated into a form that is efficient for movement or processing"</a:t>
            </a:r>
            <a:r>
              <a:rPr lang="en-US" sz="2100"/>
              <a:t> </a:t>
            </a:r>
            <a:r>
              <a:rPr lang="en-US" sz="1800"/>
              <a:t>(</a:t>
            </a:r>
            <a:r>
              <a:rPr lang="en-US" sz="1800">
                <a:latin typeface="Arial"/>
                <a:ea typeface="Arial"/>
                <a:cs typeface="Arial"/>
              </a:rPr>
              <a:t>https://searchdatamanagement.techtarget.com/definition/data</a:t>
            </a:r>
            <a:r>
              <a:rPr lang="en-US" sz="1800"/>
              <a:t>)</a:t>
            </a:r>
            <a:endParaRPr/>
          </a:p>
          <a:p>
            <a:pPr>
              <a:defRPr/>
            </a:pPr>
            <a:r>
              <a:rPr lang="en-US" sz="2100" i="1"/>
              <a:t>"Data is a collection of facts, such as numbers, words, measurements, observations or even just </a:t>
            </a:r>
            <a:r>
              <a:rPr lang="en-US" sz="2100" i="1">
                <a:solidFill>
                  <a:srgbClr val="F50C71"/>
                </a:solidFill>
              </a:rPr>
              <a:t>description of things</a:t>
            </a:r>
            <a:r>
              <a:rPr lang="en-US" sz="2100" i="1"/>
              <a:t>"</a:t>
            </a:r>
            <a:r>
              <a:rPr lang="en-US" sz="2100"/>
              <a:t> </a:t>
            </a:r>
            <a:r>
              <a:rPr lang="en-US" sz="1800"/>
              <a:t>(</a:t>
            </a:r>
            <a:r>
              <a:rPr lang="en-US" sz="1800">
                <a:latin typeface="Arial"/>
                <a:ea typeface="Arial"/>
                <a:cs typeface="Arial"/>
              </a:rPr>
              <a:t>https://www.mathsisfun.com/data/data.html</a:t>
            </a:r>
            <a:r>
              <a:rPr lang="en-US" sz="1800"/>
              <a:t>)</a:t>
            </a:r>
            <a:endParaRPr lang="en-US" sz="2100">
              <a:latin typeface="Arial"/>
              <a:ea typeface="Arial"/>
              <a:cs typeface="Arial"/>
            </a:endParaRPr>
          </a:p>
          <a:p>
            <a:pPr marL="0" indent="0">
              <a:buNone/>
              <a:defRPr/>
            </a:pPr>
            <a:endParaRPr/>
          </a:p>
        </p:txBody>
      </p:sp>
      <p:sp>
        <p:nvSpPr>
          <p:cNvPr id="5" name="Title 10"/>
          <p:cNvSpPr>
            <a:spLocks noGrp="1"/>
          </p:cNvSpPr>
          <p:nvPr>
            <p:ph type="title"/>
          </p:nvPr>
        </p:nvSpPr>
        <p:spPr bwMode="auto">
          <a:xfrm>
            <a:off x="1072674" y="233501"/>
            <a:ext cx="6071074" cy="994171"/>
          </a:xfrm>
        </p:spPr>
        <p:txBody>
          <a:bodyPr/>
          <a:lstStyle/>
          <a:p>
            <a:pPr algn="ctr">
              <a:defRPr/>
            </a:pPr>
            <a:r>
              <a:rPr>
                <a:solidFill>
                  <a:srgbClr val="F50C71"/>
                </a:solidFill>
              </a:rPr>
              <a:t>What is data?</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ontent Placeholder 2"/>
          <p:cNvSpPr>
            <a:spLocks noGrp="1"/>
          </p:cNvSpPr>
          <p:nvPr>
            <p:ph idx="1"/>
          </p:nvPr>
        </p:nvSpPr>
        <p:spPr bwMode="auto"/>
        <p:txBody>
          <a:bodyPr/>
          <a:lstStyle/>
          <a:p>
            <a:pPr>
              <a:defRPr/>
            </a:pPr>
            <a:r>
              <a:rPr lang="en-US" sz="2100">
                <a:solidFill>
                  <a:srgbClr val="F50C71"/>
                </a:solidFill>
                <a:latin typeface="Arial"/>
                <a:ea typeface="Arial"/>
                <a:cs typeface="Arial"/>
              </a:rPr>
              <a:t>Observational:</a:t>
            </a:r>
            <a:r>
              <a:rPr lang="en-US" sz="2100">
                <a:latin typeface="Arial"/>
                <a:ea typeface="Arial"/>
                <a:cs typeface="Arial"/>
              </a:rPr>
              <a:t> </a:t>
            </a:r>
            <a:r>
              <a:rPr lang="en-US" sz="1950">
                <a:latin typeface="Arial"/>
                <a:ea typeface="Arial"/>
                <a:cs typeface="Arial"/>
              </a:rPr>
              <a:t>real-time captures (e.g. brain images, survey data)</a:t>
            </a:r>
            <a:endParaRPr sz="1950">
              <a:latin typeface="Arial"/>
              <a:ea typeface="Arial"/>
              <a:cs typeface="Arial"/>
            </a:endParaRPr>
          </a:p>
          <a:p>
            <a:pPr>
              <a:defRPr/>
            </a:pPr>
            <a:r>
              <a:rPr lang="en-US" sz="2100">
                <a:solidFill>
                  <a:srgbClr val="F50C71"/>
                </a:solidFill>
                <a:latin typeface="Arial"/>
                <a:ea typeface="Arial"/>
                <a:cs typeface="Arial"/>
              </a:rPr>
              <a:t>Experimental:</a:t>
            </a:r>
            <a:r>
              <a:rPr lang="en-US" sz="2100">
                <a:latin typeface="Arial"/>
                <a:ea typeface="Arial"/>
                <a:cs typeface="Arial"/>
              </a:rPr>
              <a:t> </a:t>
            </a:r>
            <a:r>
              <a:rPr lang="en-US" sz="1950">
                <a:latin typeface="Arial"/>
                <a:ea typeface="Arial"/>
                <a:cs typeface="Arial"/>
              </a:rPr>
              <a:t>from experimental results (e.g. from lab equipment)</a:t>
            </a:r>
            <a:endParaRPr sz="1950">
              <a:latin typeface="Arial"/>
              <a:ea typeface="Arial"/>
              <a:cs typeface="Arial"/>
            </a:endParaRPr>
          </a:p>
          <a:p>
            <a:pPr>
              <a:defRPr/>
            </a:pPr>
            <a:r>
              <a:rPr lang="en-US" sz="2100">
                <a:solidFill>
                  <a:srgbClr val="F50C71"/>
                </a:solidFill>
                <a:latin typeface="Arial"/>
                <a:ea typeface="Arial"/>
                <a:cs typeface="Arial"/>
              </a:rPr>
              <a:t>Simulation:</a:t>
            </a:r>
            <a:r>
              <a:rPr lang="en-US" sz="2100">
                <a:latin typeface="Arial"/>
                <a:ea typeface="Arial"/>
                <a:cs typeface="Arial"/>
              </a:rPr>
              <a:t> </a:t>
            </a:r>
            <a:r>
              <a:rPr lang="en-US" sz="1950">
                <a:latin typeface="Arial"/>
                <a:ea typeface="Arial"/>
                <a:cs typeface="Arial"/>
              </a:rPr>
              <a:t>generated from test models (e.g. economic or climate models)</a:t>
            </a:r>
            <a:endParaRPr sz="1950">
              <a:latin typeface="Arial"/>
              <a:ea typeface="Arial"/>
              <a:cs typeface="Arial"/>
            </a:endParaRPr>
          </a:p>
          <a:p>
            <a:pPr>
              <a:defRPr/>
            </a:pPr>
            <a:r>
              <a:rPr lang="en-US" sz="2100">
                <a:solidFill>
                  <a:srgbClr val="F50C71"/>
                </a:solidFill>
                <a:latin typeface="Arial"/>
                <a:ea typeface="Arial"/>
                <a:cs typeface="Arial"/>
              </a:rPr>
              <a:t>Derived or compiled:</a:t>
            </a:r>
            <a:r>
              <a:rPr lang="en-US" sz="2100">
                <a:latin typeface="Arial"/>
                <a:ea typeface="Arial"/>
                <a:cs typeface="Arial"/>
              </a:rPr>
              <a:t> </a:t>
            </a:r>
            <a:r>
              <a:rPr lang="en-US" sz="1950">
                <a:latin typeface="Arial"/>
                <a:ea typeface="Arial"/>
                <a:cs typeface="Arial"/>
              </a:rPr>
              <a:t>resulting from processing or combining 'raw' data (e.g. compiled databases, text mining, aggregate census data)</a:t>
            </a:r>
            <a:endParaRPr sz="1950">
              <a:latin typeface="Arial"/>
              <a:ea typeface="Arial"/>
              <a:cs typeface="Arial"/>
            </a:endParaRPr>
          </a:p>
          <a:p>
            <a:pPr>
              <a:defRPr/>
            </a:pPr>
            <a:r>
              <a:rPr lang="en-US" sz="2100">
                <a:solidFill>
                  <a:srgbClr val="F50C71"/>
                </a:solidFill>
                <a:latin typeface="Arial"/>
                <a:ea typeface="Arial"/>
                <a:cs typeface="Arial"/>
              </a:rPr>
              <a:t>Reference or canonical:</a:t>
            </a:r>
            <a:r>
              <a:rPr lang="en-US" sz="2100">
                <a:latin typeface="Arial"/>
                <a:ea typeface="Arial"/>
                <a:cs typeface="Arial"/>
              </a:rPr>
              <a:t> collection of </a:t>
            </a:r>
            <a:r>
              <a:rPr lang="en-US" sz="1950">
                <a:latin typeface="Arial"/>
                <a:ea typeface="Arial"/>
                <a:cs typeface="Arial"/>
              </a:rPr>
              <a:t>datasets, usually published and curated (e.g. gene databanks, crystallographic databases)</a:t>
            </a:r>
            <a:endParaRPr sz="1950"/>
          </a:p>
        </p:txBody>
      </p:sp>
      <p:sp>
        <p:nvSpPr>
          <p:cNvPr id="5" name="Title 10"/>
          <p:cNvSpPr>
            <a:spLocks noGrp="1"/>
          </p:cNvSpPr>
          <p:nvPr>
            <p:ph type="title"/>
          </p:nvPr>
        </p:nvSpPr>
        <p:spPr bwMode="auto">
          <a:xfrm>
            <a:off x="1110123" y="159149"/>
            <a:ext cx="6040348" cy="994171"/>
          </a:xfrm>
        </p:spPr>
        <p:txBody>
          <a:bodyPr/>
          <a:lstStyle/>
          <a:p>
            <a:pPr algn="ctr">
              <a:defRPr/>
            </a:pPr>
            <a:r>
              <a:rPr>
                <a:solidFill>
                  <a:srgbClr val="F50C71"/>
                </a:solidFill>
              </a:rPr>
              <a:t>What is data?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olo 1"/>
          <p:cNvSpPr txBox="1">
            <a:spLocks noGrp="1"/>
          </p:cNvSpPr>
          <p:nvPr>
            <p:ph type="title" idx="4294967295"/>
          </p:nvPr>
        </p:nvSpPr>
        <p:spPr bwMode="auto">
          <a:xfrm>
            <a:off x="371579" y="138500"/>
            <a:ext cx="6172466" cy="786989"/>
          </a:xfrm>
        </p:spPr>
        <p:txBody>
          <a:bodyPr/>
          <a:lstStyle/>
          <a:p>
            <a:pPr lvl="0">
              <a:defRPr/>
            </a:pPr>
            <a:r>
              <a:rPr lang="en-US">
                <a:solidFill>
                  <a:srgbClr val="F50C71"/>
                </a:solidFill>
              </a:rPr>
              <a:t>DATA</a:t>
            </a:r>
            <a:r>
              <a:rPr lang="en-US"/>
              <a:t> </a:t>
            </a:r>
            <a:r>
              <a:rPr lang="en-US">
                <a:solidFill>
                  <a:srgbClr val="F50C71"/>
                </a:solidFill>
              </a:rPr>
              <a:t>lifecycle</a:t>
            </a:r>
            <a:endParaRPr/>
          </a:p>
        </p:txBody>
      </p:sp>
      <p:pic>
        <p:nvPicPr>
          <p:cNvPr id="3" name="Immagine 2"/>
          <p:cNvPicPr>
            <a:picLocks noChangeAspect="1"/>
          </p:cNvPicPr>
          <p:nvPr/>
        </p:nvPicPr>
        <p:blipFill>
          <a:blip r:embed="rId2">
            <a:lum/>
            <a:alphaModFix/>
          </a:blip>
          <a:stretch/>
        </p:blipFill>
        <p:spPr bwMode="auto">
          <a:xfrm>
            <a:off x="1338592" y="765681"/>
            <a:ext cx="6840209" cy="440899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itolo 4"/>
          <p:cNvSpPr>
            <a:spLocks noGrp="1"/>
          </p:cNvSpPr>
          <p:nvPr>
            <p:ph type="title"/>
          </p:nvPr>
        </p:nvSpPr>
        <p:spPr bwMode="auto"/>
        <p:txBody>
          <a:bodyPr>
            <a:normAutofit/>
          </a:bodyPr>
          <a:lstStyle/>
          <a:p>
            <a:pPr>
              <a:defRPr/>
            </a:pPr>
            <a:r>
              <a:rPr lang="en-US"/>
              <a:t>Agenda</a:t>
            </a:r>
            <a:endParaRPr lang="it-IT"/>
          </a:p>
        </p:txBody>
      </p:sp>
      <p:sp>
        <p:nvSpPr>
          <p:cNvPr id="6" name="Segnaposto testo 5"/>
          <p:cNvSpPr>
            <a:spLocks noGrp="1"/>
          </p:cNvSpPr>
          <p:nvPr>
            <p:ph type="body" sz="quarter" idx="10"/>
          </p:nvPr>
        </p:nvSpPr>
        <p:spPr bwMode="auto">
          <a:xfrm>
            <a:off x="250130" y="1072013"/>
            <a:ext cx="7369870" cy="3326992"/>
          </a:xfrm>
        </p:spPr>
        <p:txBody>
          <a:bodyPr>
            <a:normAutofit/>
          </a:bodyPr>
          <a:lstStyle/>
          <a:p>
            <a:pPr>
              <a:defRPr/>
            </a:pPr>
            <a:r>
              <a:rPr lang="it-IT" sz="2000"/>
              <a:t>Introduction:</a:t>
            </a:r>
            <a:endParaRPr/>
          </a:p>
          <a:p>
            <a:pPr lvl="1">
              <a:defRPr/>
            </a:pPr>
            <a:r>
              <a:rPr lang="it-IT" sz="1800"/>
              <a:t>Area Science Park and its Research infrastructures projects </a:t>
            </a:r>
            <a:endParaRPr/>
          </a:p>
          <a:p>
            <a:pPr lvl="1">
              <a:defRPr/>
            </a:pPr>
            <a:r>
              <a:rPr lang="it-IT" sz="1800"/>
              <a:t>NFFA-DI project </a:t>
            </a:r>
            <a:endParaRPr lang="it-IT"/>
          </a:p>
          <a:p>
            <a:pPr>
              <a:defRPr/>
            </a:pPr>
            <a:r>
              <a:rPr lang="it-IT" sz="2000"/>
              <a:t>FAIR-by-design project </a:t>
            </a:r>
            <a:endParaRPr/>
          </a:p>
          <a:p>
            <a:pPr>
              <a:defRPr/>
            </a:pPr>
            <a:r>
              <a:rPr lang="it-IT" sz="2000"/>
              <a:t>FAIR data management recap  </a:t>
            </a:r>
            <a:endParaRPr lang="it-IT" sz="1800"/>
          </a:p>
          <a:p>
            <a:pPr>
              <a:defRPr/>
            </a:pPr>
            <a:r>
              <a:rPr lang="it-IT" sz="2200"/>
              <a:t>Conclusions </a:t>
            </a:r>
            <a:endParaRPr/>
          </a:p>
          <a:p>
            <a:pPr marL="457200" lvl="1" indent="0">
              <a:buNone/>
              <a:defRPr/>
            </a:pPr>
            <a:endParaRPr lang="it-IT" sz="2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olo 1"/>
          <p:cNvSpPr txBox="1">
            <a:spLocks noGrp="1"/>
          </p:cNvSpPr>
          <p:nvPr>
            <p:ph type="title" idx="4294967295"/>
          </p:nvPr>
        </p:nvSpPr>
        <p:spPr bwMode="auto">
          <a:xfrm>
            <a:off x="628650" y="271026"/>
            <a:ext cx="7550150" cy="898314"/>
          </a:xfrm>
        </p:spPr>
        <p:txBody>
          <a:bodyPr>
            <a:normAutofit fontScale="90000"/>
          </a:bodyPr>
          <a:lstStyle/>
          <a:p>
            <a:pPr lvl="0">
              <a:defRPr/>
            </a:pPr>
            <a:r>
              <a:rPr lang="en-US"/>
              <a:t>Importance of data management  in science</a:t>
            </a:r>
            <a:endParaRPr/>
          </a:p>
        </p:txBody>
      </p:sp>
      <p:sp>
        <p:nvSpPr>
          <p:cNvPr id="3" name="CasellaDiTesto 2"/>
          <p:cNvSpPr txBox="1"/>
          <p:nvPr/>
        </p:nvSpPr>
        <p:spPr bwMode="auto">
          <a:xfrm>
            <a:off x="3833319" y="1249078"/>
            <a:ext cx="3942696" cy="1322672"/>
          </a:xfrm>
          <a:prstGeom prst="rect">
            <a:avLst/>
          </a:prstGeom>
          <a:noFill/>
          <a:ln>
            <a:noFill/>
          </a:ln>
        </p:spPr>
        <p:txBody>
          <a:bodyPr lIns="0" tIns="0" rIns="0" bIns="0">
            <a:normAutofit/>
          </a:bodyPr>
          <a:lstStyle/>
          <a:p>
            <a:pPr>
              <a:spcAft>
                <a:spcPts val="405"/>
              </a:spcAft>
              <a:buSzPct val="45000"/>
              <a:buFont typeface="StarSymbol"/>
              <a:buChar char="●"/>
              <a:defRPr/>
            </a:pPr>
            <a:r>
              <a:rPr lang="en-US" sz="1800">
                <a:latin typeface="Candara"/>
                <a:ea typeface="DejaVu Sans"/>
                <a:cs typeface="Lohit Hindi"/>
              </a:rPr>
              <a:t>'Editorial: Data's Shameful Neglect' (10 September 2009) in Nature 461, p. 145, doi:10.1038/461145a.</a:t>
            </a:r>
            <a:endParaRPr/>
          </a:p>
        </p:txBody>
      </p:sp>
      <p:sp>
        <p:nvSpPr>
          <p:cNvPr id="4" name="Segnaposto testo 3"/>
          <p:cNvSpPr txBox="1">
            <a:spLocks noGrp="1"/>
          </p:cNvSpPr>
          <p:nvPr>
            <p:ph type="body" idx="4294967295"/>
          </p:nvPr>
        </p:nvSpPr>
        <p:spPr bwMode="auto">
          <a:xfrm>
            <a:off x="3833319" y="2765130"/>
            <a:ext cx="4563461" cy="2002133"/>
          </a:xfrm>
        </p:spPr>
        <p:txBody>
          <a:bodyPr>
            <a:normAutofit fontScale="77500" lnSpcReduction="20000"/>
          </a:bodyPr>
          <a:lstStyle/>
          <a:p>
            <a:pPr lvl="0">
              <a:defRPr/>
            </a:pPr>
            <a:r>
              <a:rPr lang="en-US"/>
              <a:t>"</a:t>
            </a:r>
            <a:r>
              <a:rPr lang="en-US" i="1"/>
              <a:t>Research cannot flourish if data are not preserved and made accessible. All concerned must act accordingly</a:t>
            </a:r>
            <a:r>
              <a:rPr lang="en-US"/>
              <a:t>".</a:t>
            </a:r>
            <a:endParaRPr/>
          </a:p>
          <a:p>
            <a:pPr lvl="0">
              <a:defRPr/>
            </a:pPr>
            <a:r>
              <a:rPr lang="en-US"/>
              <a:t>"</a:t>
            </a:r>
            <a:r>
              <a:rPr lang="en-US" i="1"/>
              <a:t>Data management should be woven into every course in science, as one of the foundations of knowledge</a:t>
            </a:r>
            <a:r>
              <a:rPr lang="en-US"/>
              <a:t>"</a:t>
            </a:r>
            <a:endParaRPr/>
          </a:p>
        </p:txBody>
      </p:sp>
      <p:pic>
        <p:nvPicPr>
          <p:cNvPr id="5" name="Immagine 4"/>
          <p:cNvPicPr>
            <a:picLocks noChangeAspect="1"/>
          </p:cNvPicPr>
          <p:nvPr/>
        </p:nvPicPr>
        <p:blipFill>
          <a:blip r:embed="rId2">
            <a:lum/>
            <a:alphaModFix/>
          </a:blip>
          <a:stretch/>
        </p:blipFill>
        <p:spPr bwMode="auto">
          <a:xfrm>
            <a:off x="804918" y="1169340"/>
            <a:ext cx="2789182" cy="343272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ontent Placeholder 2"/>
          <p:cNvSpPr>
            <a:spLocks noGrp="1"/>
          </p:cNvSpPr>
          <p:nvPr>
            <p:ph idx="1"/>
          </p:nvPr>
        </p:nvSpPr>
        <p:spPr bwMode="auto"/>
        <p:txBody>
          <a:bodyPr>
            <a:normAutofit lnSpcReduction="10000"/>
          </a:bodyPr>
          <a:lstStyle/>
          <a:p>
            <a:pPr>
              <a:defRPr/>
            </a:pPr>
            <a:r>
              <a:rPr lang="en-US" sz="2100">
                <a:latin typeface="Arial"/>
                <a:ea typeface="Arial"/>
                <a:cs typeface="Arial"/>
              </a:rPr>
              <a:t>Data management refers to all aspects of creating, housing, delivering, maintaining, and archiving and preserving data. It is one of the essential areas of responsible conduct of research</a:t>
            </a:r>
            <a:endParaRPr/>
          </a:p>
          <a:p>
            <a:pPr>
              <a:defRPr/>
            </a:pPr>
            <a:r>
              <a:rPr lang="en-US" sz="2100">
                <a:latin typeface="Arial"/>
                <a:ea typeface="Arial"/>
                <a:cs typeface="Arial"/>
              </a:rPr>
              <a:t>Increasingly, universities and research center now encourage all researchers (including postgraduate students) to undertake data management plans at the start of their research project</a:t>
            </a:r>
            <a:endParaRPr/>
          </a:p>
          <a:p>
            <a:pPr>
              <a:defRPr/>
            </a:pPr>
            <a:r>
              <a:rPr lang="en-US" sz="2100">
                <a:latin typeface="Arial"/>
                <a:ea typeface="Arial"/>
                <a:cs typeface="Arial"/>
              </a:rPr>
              <a:t>Before starting a new research project, Principal Investigators (PIs), research teams, and postgraduate students must address issues related to data management</a:t>
            </a:r>
            <a:endParaRPr/>
          </a:p>
          <a:p>
            <a:pPr>
              <a:defRPr/>
            </a:pPr>
            <a:r>
              <a:rPr lang="en-US" sz="2100">
                <a:latin typeface="Arial"/>
                <a:ea typeface="Arial"/>
                <a:cs typeface="Arial"/>
              </a:rPr>
              <a:t>EU-funded projects require a data management plan!</a:t>
            </a:r>
            <a:endParaRPr lang="en-US"/>
          </a:p>
        </p:txBody>
      </p:sp>
      <p:sp>
        <p:nvSpPr>
          <p:cNvPr id="5" name="Title 10"/>
          <p:cNvSpPr>
            <a:spLocks noGrp="1"/>
          </p:cNvSpPr>
          <p:nvPr>
            <p:ph type="title"/>
          </p:nvPr>
        </p:nvSpPr>
        <p:spPr bwMode="auto">
          <a:xfrm>
            <a:off x="1322402" y="203245"/>
            <a:ext cx="6063392" cy="994171"/>
          </a:xfrm>
        </p:spPr>
        <p:txBody>
          <a:bodyPr>
            <a:normAutofit fontScale="90000"/>
          </a:bodyPr>
          <a:lstStyle/>
          <a:p>
            <a:pPr algn="ctr">
              <a:defRPr/>
            </a:pPr>
            <a:r>
              <a:rPr>
                <a:solidFill>
                  <a:srgbClr val="F50C71"/>
                </a:solidFill>
              </a:rPr>
              <a:t>What is data management?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olo 1"/>
          <p:cNvSpPr txBox="1">
            <a:spLocks noGrp="1"/>
          </p:cNvSpPr>
          <p:nvPr>
            <p:ph type="title" idx="4294967295"/>
          </p:nvPr>
        </p:nvSpPr>
        <p:spPr bwMode="auto">
          <a:xfrm>
            <a:off x="628650" y="168415"/>
            <a:ext cx="7042150" cy="1920526"/>
          </a:xfrm>
        </p:spPr>
        <p:txBody>
          <a:bodyPr wrap="square">
            <a:spAutoFit/>
          </a:bodyPr>
          <a:lstStyle/>
          <a:p>
            <a:pPr lvl="0">
              <a:defRPr/>
            </a:pPr>
            <a:r>
              <a:rPr lang="en-US"/>
              <a:t>Who cares about Data Management ? </a:t>
            </a:r>
            <a:br>
              <a:rPr lang="en-US"/>
            </a:br>
            <a:endParaRPr lang="en-US"/>
          </a:p>
        </p:txBody>
      </p:sp>
      <p:sp>
        <p:nvSpPr>
          <p:cNvPr id="3" name="CasellaDiTesto 2"/>
          <p:cNvSpPr txBox="1"/>
          <p:nvPr/>
        </p:nvSpPr>
        <p:spPr bwMode="auto">
          <a:xfrm>
            <a:off x="526718" y="1441320"/>
            <a:ext cx="5352410" cy="3065175"/>
          </a:xfrm>
          <a:prstGeom prst="rect">
            <a:avLst/>
          </a:prstGeom>
          <a:noFill/>
          <a:ln>
            <a:noFill/>
          </a:ln>
        </p:spPr>
        <p:txBody>
          <a:bodyPr wrap="none" lIns="61235" tIns="30617" rIns="61235" bIns="30617" compatLnSpc="0"/>
          <a:lstStyle/>
          <a:p>
            <a:pPr>
              <a:defRPr/>
            </a:pPr>
            <a:r>
              <a:rPr lang="en-US" sz="950">
                <a:latin typeface="Liberation Mono"/>
                <a:ea typeface="Liberation Mono"/>
                <a:cs typeface="Liberation Mono"/>
              </a:rPr>
              <a:t>S</a:t>
            </a:r>
            <a:r>
              <a:rPr lang="en-US" sz="1250">
                <a:latin typeface="Liberation Mono"/>
                <a:ea typeface="Liberation Mono"/>
                <a:cs typeface="Liberation Mono"/>
              </a:rPr>
              <a:t>ubject: External hard disk lost</a:t>
            </a:r>
            <a:endParaRPr/>
          </a:p>
          <a:p>
            <a:pPr>
              <a:defRPr/>
            </a:pPr>
            <a:r>
              <a:rPr lang="en-US" sz="1250">
                <a:latin typeface="Liberation Mono"/>
                <a:ea typeface="Liberation Mono"/>
                <a:cs typeface="Liberation Mono"/>
              </a:rPr>
              <a:t>Organization: S.I.S.S.A.</a:t>
            </a:r>
            <a:endParaRPr/>
          </a:p>
          <a:p>
            <a:pPr>
              <a:defRPr/>
            </a:pPr>
            <a:r>
              <a:rPr lang="en-US" sz="1250">
                <a:latin typeface="Liberation Mono"/>
                <a:ea typeface="Liberation Mono"/>
                <a:cs typeface="Liberation Mono"/>
              </a:rPr>
              <a:t>Date: Wed, 4 Jul 2018 13:54:48 +0200</a:t>
            </a:r>
            <a:endParaRPr/>
          </a:p>
          <a:p>
            <a:pPr>
              <a:defRPr/>
            </a:pPr>
            <a:r>
              <a:rPr lang="en-US" sz="1250">
                <a:latin typeface="Liberation Mono"/>
                <a:ea typeface="Liberation Mono"/>
                <a:cs typeface="Liberation Mono"/>
              </a:rPr>
              <a:t>From: Students' Secretariat &lt;phd@sissa.it&gt;</a:t>
            </a:r>
            <a:endParaRPr/>
          </a:p>
          <a:p>
            <a:pPr>
              <a:defRPr/>
            </a:pPr>
            <a:r>
              <a:rPr lang="en-US" sz="1250">
                <a:latin typeface="Liberation Mono"/>
                <a:ea typeface="Liberation Mono"/>
                <a:cs typeface="Liberation Mono"/>
              </a:rPr>
              <a:t>To: SISSA Users:;</a:t>
            </a:r>
            <a:endParaRPr/>
          </a:p>
          <a:p>
            <a:pPr>
              <a:defRPr/>
            </a:pPr>
            <a:endParaRPr lang="en-US" sz="1250">
              <a:latin typeface="Liberation Mono"/>
              <a:ea typeface="Liberation Mono"/>
              <a:cs typeface="Liberation Mono"/>
            </a:endParaRPr>
          </a:p>
          <a:p>
            <a:pPr>
              <a:defRPr/>
            </a:pPr>
            <a:r>
              <a:rPr lang="en-US" sz="1250">
                <a:latin typeface="Liberation Mono"/>
                <a:ea typeface="Liberation Mono"/>
                <a:cs typeface="Liberation Mono"/>
              </a:rPr>
              <a:t>An external hard disk has been lost, most probably on the 4th floor, black, in a white box.</a:t>
            </a:r>
            <a:endParaRPr/>
          </a:p>
          <a:p>
            <a:pPr>
              <a:defRPr/>
            </a:pPr>
            <a:r>
              <a:rPr lang="en-US" sz="1250">
                <a:latin typeface="Liberation Mono"/>
                <a:ea typeface="Liberation Mono"/>
                <a:cs typeface="Liberation Mono"/>
              </a:rPr>
              <a:t>It contains </a:t>
            </a:r>
            <a:r>
              <a:rPr lang="en-US" sz="1250">
                <a:solidFill>
                  <a:srgbClr val="FF0000"/>
                </a:solidFill>
                <a:latin typeface="Liberation Mono"/>
                <a:ea typeface="Liberation Mono"/>
                <a:cs typeface="Liberation Mono"/>
              </a:rPr>
              <a:t>a lot of work data of a SISSA PhD student.</a:t>
            </a:r>
            <a:endParaRPr/>
          </a:p>
          <a:p>
            <a:pPr>
              <a:defRPr/>
            </a:pPr>
            <a:r>
              <a:rPr lang="en-US" sz="1250">
                <a:latin typeface="Liberation Mono"/>
                <a:ea typeface="Liberation Mono"/>
                <a:cs typeface="Liberation Mono"/>
              </a:rPr>
              <a:t>If you happen to find it, please leave it at the reception desk or at</a:t>
            </a:r>
            <a:endParaRPr/>
          </a:p>
          <a:p>
            <a:pPr>
              <a:defRPr/>
            </a:pPr>
            <a:r>
              <a:rPr lang="en-US" sz="1250">
                <a:latin typeface="Liberation Mono"/>
                <a:ea typeface="Liberation Mono"/>
                <a:cs typeface="Liberation Mono"/>
              </a:rPr>
              <a:t>the students' secretariat. Alternatively you can leave it in the</a:t>
            </a:r>
            <a:endParaRPr/>
          </a:p>
          <a:p>
            <a:pPr>
              <a:defRPr/>
            </a:pPr>
            <a:r>
              <a:rPr lang="en-US" sz="1250">
                <a:latin typeface="Liberation Mono"/>
                <a:ea typeface="Liberation Mono"/>
                <a:cs typeface="Liberation Mono"/>
              </a:rPr>
              <a:t>Students' Secertariat mailbox in the lower level.</a:t>
            </a:r>
            <a:endParaRPr/>
          </a:p>
          <a:p>
            <a:pPr>
              <a:defRPr/>
            </a:pPr>
            <a:r>
              <a:rPr lang="en-US" sz="1250">
                <a:latin typeface="Liberation Mono"/>
                <a:ea typeface="Liberation Mono"/>
                <a:cs typeface="Liberation Mono"/>
              </a:rPr>
              <a:t>Thanks for your collaboration, Riccardo</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ontent Placeholder 2"/>
          <p:cNvSpPr>
            <a:spLocks noGrp="1"/>
          </p:cNvSpPr>
          <p:nvPr>
            <p:ph idx="1"/>
          </p:nvPr>
        </p:nvSpPr>
        <p:spPr bwMode="auto">
          <a:xfrm>
            <a:off x="628650" y="1282700"/>
            <a:ext cx="7886700" cy="3350022"/>
          </a:xfrm>
        </p:spPr>
        <p:txBody>
          <a:bodyPr/>
          <a:lstStyle/>
          <a:p>
            <a:pPr>
              <a:defRPr/>
            </a:pPr>
            <a:r>
              <a:rPr lang="en-US" sz="2100">
                <a:latin typeface="Arial"/>
                <a:ea typeface="Arial"/>
                <a:cs typeface="Arial"/>
              </a:rPr>
              <a:t>A higher degree of </a:t>
            </a:r>
            <a:r>
              <a:rPr lang="en-US" sz="2100">
                <a:solidFill>
                  <a:srgbClr val="F50C71"/>
                </a:solidFill>
                <a:latin typeface="Arial"/>
                <a:ea typeface="Arial"/>
                <a:cs typeface="Arial"/>
              </a:rPr>
              <a:t>interoperability</a:t>
            </a:r>
            <a:r>
              <a:rPr lang="en-US" sz="2100">
                <a:latin typeface="Arial"/>
                <a:ea typeface="Arial"/>
                <a:cs typeface="Arial"/>
              </a:rPr>
              <a:t> is required to overcome the huge fragmentation;</a:t>
            </a:r>
            <a:endParaRPr/>
          </a:p>
          <a:p>
            <a:pPr>
              <a:defRPr/>
            </a:pPr>
            <a:r>
              <a:rPr lang="en-US" sz="2100">
                <a:latin typeface="Arial"/>
                <a:ea typeface="Arial"/>
                <a:cs typeface="Arial"/>
              </a:rPr>
              <a:t>Data scientists have to face too much detail in an increasingly </a:t>
            </a:r>
            <a:r>
              <a:rPr lang="en-US" sz="2100">
                <a:solidFill>
                  <a:srgbClr val="F50C71"/>
                </a:solidFill>
                <a:latin typeface="Arial"/>
                <a:ea typeface="Arial"/>
                <a:cs typeface="Arial"/>
              </a:rPr>
              <a:t>complex data</a:t>
            </a:r>
            <a:r>
              <a:rPr lang="en-US" sz="2100">
                <a:latin typeface="Arial"/>
                <a:ea typeface="Arial"/>
                <a:cs typeface="Arial"/>
              </a:rPr>
              <a:t> and tool landscape;</a:t>
            </a:r>
            <a:endParaRPr/>
          </a:p>
          <a:p>
            <a:pPr>
              <a:defRPr/>
            </a:pPr>
            <a:r>
              <a:rPr lang="en-US" sz="2100">
                <a:latin typeface="Arial"/>
                <a:ea typeface="Arial"/>
                <a:cs typeface="Arial"/>
              </a:rPr>
              <a:t>Data scientists need wide scale data tracing and </a:t>
            </a:r>
            <a:r>
              <a:rPr lang="en-US" sz="2100">
                <a:solidFill>
                  <a:srgbClr val="F50C71"/>
                </a:solidFill>
                <a:latin typeface="Arial"/>
                <a:ea typeface="Arial"/>
                <a:cs typeface="Arial"/>
              </a:rPr>
              <a:t>reproducibility</a:t>
            </a:r>
            <a:r>
              <a:rPr lang="en-US" sz="2100">
                <a:latin typeface="Arial"/>
                <a:ea typeface="Arial"/>
                <a:cs typeface="Arial"/>
              </a:rPr>
              <a:t> mechanisms to facilitate trust and verification;</a:t>
            </a:r>
            <a:endParaRPr/>
          </a:p>
          <a:p>
            <a:pPr>
              <a:defRPr/>
            </a:pPr>
            <a:r>
              <a:rPr lang="en-US" sz="2100">
                <a:latin typeface="Arial"/>
                <a:ea typeface="Arial"/>
                <a:cs typeface="Arial"/>
              </a:rPr>
              <a:t>Improved ways are needed to automatically create scientific </a:t>
            </a:r>
            <a:r>
              <a:rPr lang="en-US" sz="2100">
                <a:solidFill>
                  <a:srgbClr val="F50C71"/>
                </a:solidFill>
                <a:latin typeface="Arial"/>
                <a:ea typeface="Arial"/>
                <a:cs typeface="Arial"/>
              </a:rPr>
              <a:t>annotations </a:t>
            </a:r>
            <a:r>
              <a:rPr lang="en-US" sz="2100">
                <a:latin typeface="Arial"/>
                <a:ea typeface="Arial"/>
                <a:cs typeface="Arial"/>
              </a:rPr>
              <a:t>to capture and exploit knowledge.</a:t>
            </a:r>
            <a:endParaRPr/>
          </a:p>
        </p:txBody>
      </p:sp>
      <p:sp>
        <p:nvSpPr>
          <p:cNvPr id="5" name="Title 10"/>
          <p:cNvSpPr>
            <a:spLocks noGrp="1"/>
          </p:cNvSpPr>
          <p:nvPr>
            <p:ph type="title"/>
          </p:nvPr>
        </p:nvSpPr>
        <p:spPr bwMode="auto">
          <a:xfrm>
            <a:off x="1221549" y="142733"/>
            <a:ext cx="6063392" cy="994170"/>
          </a:xfrm>
        </p:spPr>
        <p:txBody>
          <a:bodyPr>
            <a:normAutofit fontScale="90000"/>
          </a:bodyPr>
          <a:lstStyle/>
          <a:p>
            <a:pPr algn="ctr">
              <a:defRPr/>
            </a:pPr>
            <a:r>
              <a:rPr>
                <a:solidFill>
                  <a:srgbClr val="F50C71"/>
                </a:solidFill>
              </a:rPr>
              <a:t>Data management Priorities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ontent Placeholder 2"/>
          <p:cNvSpPr>
            <a:spLocks noGrp="1"/>
          </p:cNvSpPr>
          <p:nvPr>
            <p:ph idx="1"/>
          </p:nvPr>
        </p:nvSpPr>
        <p:spPr bwMode="auto">
          <a:xfrm>
            <a:off x="3727076" y="1369217"/>
            <a:ext cx="4788272" cy="3263504"/>
          </a:xfrm>
        </p:spPr>
        <p:txBody>
          <a:bodyPr>
            <a:normAutofit fontScale="92500" lnSpcReduction="10000"/>
          </a:bodyPr>
          <a:lstStyle/>
          <a:p>
            <a:pPr>
              <a:defRPr/>
            </a:pPr>
            <a:r>
              <a:t>Data describing other data</a:t>
            </a:r>
          </a:p>
          <a:p>
            <a:pPr>
              <a:defRPr/>
            </a:pPr>
            <a:r>
              <a:t>It provides information about the content, i.e., an image may include metadata describing the picture size, colour depth, image resolution, creation date...</a:t>
            </a:r>
          </a:p>
          <a:p>
            <a:pPr>
              <a:defRPr/>
            </a:pPr>
            <a:r>
              <a:t>It describes individual files, single objects, or complete collections </a:t>
            </a:r>
          </a:p>
        </p:txBody>
      </p:sp>
      <p:sp>
        <p:nvSpPr>
          <p:cNvPr id="5" name="Title 10"/>
          <p:cNvSpPr>
            <a:spLocks noGrp="1"/>
          </p:cNvSpPr>
          <p:nvPr>
            <p:ph type="title"/>
          </p:nvPr>
        </p:nvSpPr>
        <p:spPr bwMode="auto">
          <a:xfrm>
            <a:off x="2475000" y="273843"/>
            <a:ext cx="6040348" cy="994171"/>
          </a:xfrm>
        </p:spPr>
        <p:txBody>
          <a:bodyPr/>
          <a:lstStyle/>
          <a:p>
            <a:pPr algn="ctr">
              <a:defRPr/>
            </a:pPr>
            <a:r>
              <a:rPr>
                <a:solidFill>
                  <a:srgbClr val="F50C71"/>
                </a:solidFill>
              </a:rPr>
              <a:t>What is Metadata?</a:t>
            </a:r>
            <a:endParaRPr/>
          </a:p>
        </p:txBody>
      </p:sp>
      <p:pic>
        <p:nvPicPr>
          <p:cNvPr id="6" name="Immagine 5"/>
          <p:cNvPicPr>
            <a:picLocks noChangeAspect="1"/>
          </p:cNvPicPr>
          <p:nvPr/>
        </p:nvPicPr>
        <p:blipFill>
          <a:blip r:embed="rId2"/>
          <a:stretch/>
        </p:blipFill>
        <p:spPr bwMode="auto">
          <a:xfrm>
            <a:off x="280370" y="209239"/>
            <a:ext cx="3254670" cy="4357717"/>
          </a:xfrm>
          <a:prstGeom prst="rect">
            <a:avLst/>
          </a:prstGeom>
        </p:spPr>
      </p:pic>
      <p:sp>
        <p:nvSpPr>
          <p:cNvPr id="7" name="Rettangolo 6"/>
          <p:cNvSpPr/>
          <p:nvPr/>
        </p:nvSpPr>
        <p:spPr bwMode="auto">
          <a:xfrm>
            <a:off x="262742" y="4566956"/>
            <a:ext cx="3272298" cy="288527"/>
          </a:xfrm>
          <a:prstGeom prst="rect">
            <a:avLst/>
          </a:prstGeom>
          <a:noFill/>
        </p:spPr>
        <p:txBody>
          <a:bodyPr vertOverflow="overflow" horzOverflow="clip" vert="horz" wrap="square" lIns="68580" tIns="34290" rIns="68580" bIns="34290" numCol="1" spcCol="0" rtlCol="0" fromWordArt="0" anchor="t" anchorCtr="0" forceAA="0" compatLnSpc="0">
            <a:noAutofit/>
          </a:bodyPr>
          <a:lstStyle/>
          <a:p>
            <a:pPr>
              <a:defRPr/>
            </a:pPr>
            <a:r>
              <a:rPr lang="en-US" sz="1050">
                <a:latin typeface="Arial"/>
                <a:ea typeface="Arial"/>
                <a:cs typeface="Arial"/>
              </a:rPr>
              <a:t>www.flickr.com/photos/centralasian/8071729256/</a:t>
            </a:r>
            <a:endParaRPr sz="105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ontent Placeholder 2"/>
          <p:cNvSpPr>
            <a:spLocks noGrp="1"/>
          </p:cNvSpPr>
          <p:nvPr>
            <p:ph idx="1"/>
          </p:nvPr>
        </p:nvSpPr>
        <p:spPr bwMode="auto">
          <a:xfrm>
            <a:off x="628648" y="1369217"/>
            <a:ext cx="4880525" cy="3263504"/>
          </a:xfrm>
        </p:spPr>
        <p:txBody>
          <a:bodyPr>
            <a:normAutofit fontScale="77500" lnSpcReduction="20000"/>
          </a:bodyPr>
          <a:lstStyle/>
          <a:p>
            <a:pPr>
              <a:defRPr/>
            </a:pPr>
            <a:r>
              <a:t>Ensures that resources will survive and continue to be </a:t>
            </a:r>
            <a:r>
              <a:rPr>
                <a:solidFill>
                  <a:srgbClr val="F50C71"/>
                </a:solidFill>
              </a:rPr>
              <a:t>accessible</a:t>
            </a:r>
            <a:r>
              <a:t> in the future</a:t>
            </a:r>
          </a:p>
          <a:p>
            <a:pPr>
              <a:defRPr/>
            </a:pPr>
            <a:r>
              <a:t>Is </a:t>
            </a:r>
            <a:r>
              <a:rPr>
                <a:solidFill>
                  <a:srgbClr val="F50C71"/>
                </a:solidFill>
              </a:rPr>
              <a:t>searchable</a:t>
            </a:r>
            <a:r>
              <a:t>, aiding the identification and retrieval of resources</a:t>
            </a:r>
          </a:p>
          <a:p>
            <a:pPr>
              <a:defRPr/>
            </a:pPr>
            <a:r>
              <a:t>Helps users in managing, mantaining, and preserving digital collections</a:t>
            </a:r>
          </a:p>
          <a:p>
            <a:pPr>
              <a:defRPr/>
            </a:pPr>
            <a:r>
              <a:t>Supports archiving, security, and authentication of data</a:t>
            </a:r>
          </a:p>
        </p:txBody>
      </p:sp>
      <p:sp>
        <p:nvSpPr>
          <p:cNvPr id="5" name="Title 10"/>
          <p:cNvSpPr>
            <a:spLocks noGrp="1"/>
          </p:cNvSpPr>
          <p:nvPr>
            <p:ph type="title"/>
          </p:nvPr>
        </p:nvSpPr>
        <p:spPr bwMode="auto">
          <a:xfrm>
            <a:off x="1551827" y="304097"/>
            <a:ext cx="6040347" cy="994170"/>
          </a:xfrm>
        </p:spPr>
        <p:txBody>
          <a:bodyPr>
            <a:normAutofit fontScale="90000"/>
          </a:bodyPr>
          <a:lstStyle/>
          <a:p>
            <a:pPr algn="ctr">
              <a:defRPr/>
            </a:pPr>
            <a:r>
              <a:rPr>
                <a:solidFill>
                  <a:srgbClr val="F50C71"/>
                </a:solidFill>
              </a:rPr>
              <a:t>The importance of being Metadata</a:t>
            </a:r>
            <a:endParaRPr/>
          </a:p>
        </p:txBody>
      </p:sp>
      <p:pic>
        <p:nvPicPr>
          <p:cNvPr id="6" name="Immagine 5"/>
          <p:cNvPicPr>
            <a:picLocks noChangeAspect="1"/>
          </p:cNvPicPr>
          <p:nvPr/>
        </p:nvPicPr>
        <p:blipFill>
          <a:blip r:embed="rId2"/>
          <a:stretch/>
        </p:blipFill>
        <p:spPr bwMode="auto">
          <a:xfrm>
            <a:off x="5857298" y="1533294"/>
            <a:ext cx="2821781" cy="261461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ontent Placeholder 2"/>
          <p:cNvSpPr>
            <a:spLocks noGrp="1"/>
          </p:cNvSpPr>
          <p:nvPr>
            <p:ph idx="1"/>
          </p:nvPr>
        </p:nvSpPr>
        <p:spPr bwMode="auto">
          <a:xfrm>
            <a:off x="628648" y="1369217"/>
            <a:ext cx="5134013" cy="3263504"/>
          </a:xfrm>
        </p:spPr>
        <p:txBody>
          <a:bodyPr>
            <a:normAutofit fontScale="85000" lnSpcReduction="10000"/>
          </a:bodyPr>
          <a:lstStyle/>
          <a:p>
            <a:pPr>
              <a:defRPr/>
            </a:pPr>
            <a:r>
              <a:t>Use of </a:t>
            </a:r>
            <a:r>
              <a:rPr>
                <a:solidFill>
                  <a:srgbClr val="F50C71"/>
                </a:solidFill>
              </a:rPr>
              <a:t>standards</a:t>
            </a:r>
            <a:endParaRPr/>
          </a:p>
          <a:p>
            <a:pPr>
              <a:defRPr/>
            </a:pPr>
            <a:r>
              <a:t>Controlled vocabularies for </a:t>
            </a:r>
            <a:r>
              <a:rPr>
                <a:solidFill>
                  <a:srgbClr val="F50C71"/>
                </a:solidFill>
              </a:rPr>
              <a:t>unambiguous</a:t>
            </a:r>
            <a:r>
              <a:t> keywords</a:t>
            </a:r>
          </a:p>
          <a:p>
            <a:pPr>
              <a:defRPr/>
            </a:pPr>
            <a:r>
              <a:rPr>
                <a:solidFill>
                  <a:srgbClr val="F50C71"/>
                </a:solidFill>
              </a:rPr>
              <a:t>Complete</a:t>
            </a:r>
            <a:r>
              <a:t> and </a:t>
            </a:r>
            <a:r>
              <a:rPr>
                <a:solidFill>
                  <a:srgbClr val="F50C71"/>
                </a:solidFill>
              </a:rPr>
              <a:t>consistent</a:t>
            </a:r>
            <a:r>
              <a:t> information</a:t>
            </a:r>
          </a:p>
          <a:p>
            <a:pPr>
              <a:defRPr/>
            </a:pPr>
            <a:r>
              <a:t>Persistent identifiers (</a:t>
            </a:r>
            <a:r>
              <a:rPr>
                <a:solidFill>
                  <a:srgbClr val="F50C71"/>
                </a:solidFill>
              </a:rPr>
              <a:t>DOI</a:t>
            </a:r>
            <a:r>
              <a:t>s)</a:t>
            </a:r>
          </a:p>
          <a:p>
            <a:pPr>
              <a:defRPr/>
            </a:pPr>
            <a:r>
              <a:t>Clearly stated data </a:t>
            </a:r>
            <a:r>
              <a:rPr>
                <a:solidFill>
                  <a:srgbClr val="F50C71"/>
                </a:solidFill>
              </a:rPr>
              <a:t>limitations</a:t>
            </a:r>
            <a:endParaRPr/>
          </a:p>
          <a:p>
            <a:pPr>
              <a:defRPr/>
            </a:pPr>
            <a:r>
              <a:rPr>
                <a:solidFill>
                  <a:schemeClr val="tx1"/>
                </a:solidFill>
              </a:rPr>
              <a:t>Explanation</a:t>
            </a:r>
            <a:r>
              <a:t> for appropriate </a:t>
            </a:r>
            <a:r>
              <a:rPr>
                <a:solidFill>
                  <a:srgbClr val="F50C71"/>
                </a:solidFill>
              </a:rPr>
              <a:t>reuse</a:t>
            </a:r>
            <a:endParaRPr/>
          </a:p>
          <a:p>
            <a:pPr>
              <a:defRPr/>
            </a:pPr>
            <a:r>
              <a:rPr>
                <a:solidFill>
                  <a:srgbClr val="F50C71"/>
                </a:solidFill>
              </a:rPr>
              <a:t>Machine</a:t>
            </a:r>
            <a:r>
              <a:t> readable</a:t>
            </a:r>
          </a:p>
        </p:txBody>
      </p:sp>
      <p:sp>
        <p:nvSpPr>
          <p:cNvPr id="5" name="Title 10"/>
          <p:cNvSpPr>
            <a:spLocks noGrp="1"/>
          </p:cNvSpPr>
          <p:nvPr>
            <p:ph type="title"/>
          </p:nvPr>
        </p:nvSpPr>
        <p:spPr bwMode="auto">
          <a:xfrm>
            <a:off x="2474999" y="273842"/>
            <a:ext cx="6040347" cy="994170"/>
          </a:xfrm>
        </p:spPr>
        <p:txBody>
          <a:bodyPr>
            <a:normAutofit fontScale="90000"/>
          </a:bodyPr>
          <a:lstStyle/>
          <a:p>
            <a:pPr algn="ctr">
              <a:defRPr/>
            </a:pPr>
            <a:r>
              <a:rPr>
                <a:solidFill>
                  <a:srgbClr val="F50C71"/>
                </a:solidFill>
              </a:rPr>
              <a:t>What makes metadata good?</a:t>
            </a:r>
            <a:endParaRPr/>
          </a:p>
        </p:txBody>
      </p:sp>
      <p:pic>
        <p:nvPicPr>
          <p:cNvPr id="6" name="Immagine 5"/>
          <p:cNvPicPr>
            <a:picLocks noChangeAspect="1"/>
          </p:cNvPicPr>
          <p:nvPr/>
        </p:nvPicPr>
        <p:blipFill>
          <a:blip r:embed="rId2"/>
          <a:stretch/>
        </p:blipFill>
        <p:spPr bwMode="auto">
          <a:xfrm>
            <a:off x="5546444" y="1438351"/>
            <a:ext cx="3142406" cy="291832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ontent Placeholder 2"/>
          <p:cNvSpPr>
            <a:spLocks noGrp="1"/>
          </p:cNvSpPr>
          <p:nvPr>
            <p:ph idx="1"/>
          </p:nvPr>
        </p:nvSpPr>
        <p:spPr bwMode="auto">
          <a:xfrm>
            <a:off x="5885565" y="1186261"/>
            <a:ext cx="2834455" cy="3263504"/>
          </a:xfrm>
        </p:spPr>
        <p:txBody>
          <a:bodyPr/>
          <a:lstStyle/>
          <a:p>
            <a:pPr marL="0" indent="0">
              <a:buNone/>
              <a:defRPr/>
            </a:pPr>
            <a:endParaRPr/>
          </a:p>
          <a:p>
            <a:pPr marL="0" indent="0">
              <a:buNone/>
              <a:defRPr/>
            </a:pPr>
            <a:r>
              <a:t>Data should be: </a:t>
            </a:r>
          </a:p>
          <a:p>
            <a:pPr>
              <a:defRPr/>
            </a:pPr>
            <a:r>
              <a:rPr b="1">
                <a:solidFill>
                  <a:srgbClr val="F50C71"/>
                </a:solidFill>
              </a:rPr>
              <a:t>F</a:t>
            </a:r>
            <a:r>
              <a:t>indable</a:t>
            </a:r>
          </a:p>
          <a:p>
            <a:pPr>
              <a:defRPr/>
            </a:pPr>
            <a:r>
              <a:rPr b="1">
                <a:solidFill>
                  <a:srgbClr val="F50C71"/>
                </a:solidFill>
              </a:rPr>
              <a:t>A</a:t>
            </a:r>
            <a:r>
              <a:t>ccessible</a:t>
            </a:r>
          </a:p>
          <a:p>
            <a:pPr>
              <a:defRPr/>
            </a:pPr>
            <a:r>
              <a:rPr b="1">
                <a:solidFill>
                  <a:srgbClr val="F50C71"/>
                </a:solidFill>
              </a:rPr>
              <a:t>I</a:t>
            </a:r>
            <a:r>
              <a:t>nteroperable</a:t>
            </a:r>
          </a:p>
          <a:p>
            <a:pPr>
              <a:defRPr/>
            </a:pPr>
            <a:r>
              <a:rPr b="1">
                <a:solidFill>
                  <a:srgbClr val="F50C71"/>
                </a:solidFill>
              </a:rPr>
              <a:t>R</a:t>
            </a:r>
            <a:r>
              <a:t>eusable</a:t>
            </a:r>
          </a:p>
        </p:txBody>
      </p:sp>
      <p:sp>
        <p:nvSpPr>
          <p:cNvPr id="5" name="Title 10"/>
          <p:cNvSpPr>
            <a:spLocks noGrp="1"/>
          </p:cNvSpPr>
          <p:nvPr>
            <p:ph type="title"/>
          </p:nvPr>
        </p:nvSpPr>
        <p:spPr bwMode="auto">
          <a:xfrm>
            <a:off x="1262444" y="144318"/>
            <a:ext cx="6040347" cy="994170"/>
          </a:xfrm>
        </p:spPr>
        <p:txBody>
          <a:bodyPr/>
          <a:lstStyle/>
          <a:p>
            <a:pPr algn="ctr">
              <a:defRPr/>
            </a:pPr>
            <a:r>
              <a:rPr>
                <a:solidFill>
                  <a:srgbClr val="F50C71"/>
                </a:solidFill>
              </a:rPr>
              <a:t>The FAIR Principles</a:t>
            </a:r>
            <a:endParaRPr/>
          </a:p>
        </p:txBody>
      </p:sp>
      <p:sp>
        <p:nvSpPr>
          <p:cNvPr id="6" name="Rettangolo 5"/>
          <p:cNvSpPr/>
          <p:nvPr/>
        </p:nvSpPr>
        <p:spPr bwMode="auto">
          <a:xfrm>
            <a:off x="1030887" y="4513185"/>
            <a:ext cx="3694859" cy="280590"/>
          </a:xfrm>
          <a:prstGeom prst="rect">
            <a:avLst/>
          </a:prstGeom>
          <a:noFill/>
        </p:spPr>
        <p:txBody>
          <a:bodyPr vertOverflow="overflow" horzOverflow="clip" vert="horz" wrap="square" lIns="68580" tIns="34290" rIns="68580" bIns="34290" numCol="1" spcCol="0" rtlCol="0" fromWordArt="0" anchor="t" anchorCtr="0" forceAA="0" compatLnSpc="0">
            <a:spAutoFit/>
          </a:bodyPr>
          <a:lstStyle/>
          <a:p>
            <a:pPr>
              <a:defRPr/>
            </a:pPr>
            <a:r>
              <a:rPr lang="en-US" sz="1350">
                <a:latin typeface="Arial"/>
                <a:ea typeface="Arial"/>
                <a:cs typeface="Arial"/>
              </a:rPr>
              <a:t>http://www.nature.com/articles/sdata201618</a:t>
            </a:r>
            <a:endParaRPr sz="1350"/>
          </a:p>
        </p:txBody>
      </p:sp>
      <p:pic>
        <p:nvPicPr>
          <p:cNvPr id="7" name="Immagine 6"/>
          <p:cNvPicPr>
            <a:picLocks noChangeAspect="1"/>
          </p:cNvPicPr>
          <p:nvPr/>
        </p:nvPicPr>
        <p:blipFill>
          <a:blip r:embed="rId2"/>
          <a:stretch/>
        </p:blipFill>
        <p:spPr bwMode="auto">
          <a:xfrm>
            <a:off x="430161" y="1186261"/>
            <a:ext cx="4986834" cy="331583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0"/>
          <p:cNvSpPr>
            <a:spLocks noGrp="1"/>
          </p:cNvSpPr>
          <p:nvPr>
            <p:ph type="title"/>
          </p:nvPr>
        </p:nvSpPr>
        <p:spPr bwMode="auto">
          <a:xfrm>
            <a:off x="2474999" y="273842"/>
            <a:ext cx="6040347" cy="994170"/>
          </a:xfrm>
        </p:spPr>
        <p:txBody>
          <a:bodyPr/>
          <a:lstStyle/>
          <a:p>
            <a:pPr algn="ctr">
              <a:defRPr/>
            </a:pPr>
            <a:r>
              <a:rPr>
                <a:solidFill>
                  <a:srgbClr val="F50C71"/>
                </a:solidFill>
              </a:rPr>
              <a:t>FAIR data ecosystem</a:t>
            </a:r>
            <a:endParaRPr/>
          </a:p>
        </p:txBody>
      </p:sp>
      <p:pic>
        <p:nvPicPr>
          <p:cNvPr id="5" name="Immagine 4"/>
          <p:cNvPicPr>
            <a:picLocks noChangeAspect="1"/>
          </p:cNvPicPr>
          <p:nvPr/>
        </p:nvPicPr>
        <p:blipFill>
          <a:blip r:embed="rId2"/>
          <a:stretch/>
        </p:blipFill>
        <p:spPr bwMode="auto">
          <a:xfrm>
            <a:off x="938710" y="1035507"/>
            <a:ext cx="6283427" cy="395163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ontent Placeholder 2"/>
          <p:cNvSpPr>
            <a:spLocks noGrp="1"/>
          </p:cNvSpPr>
          <p:nvPr>
            <p:ph idx="1"/>
          </p:nvPr>
        </p:nvSpPr>
        <p:spPr bwMode="auto"/>
        <p:txBody>
          <a:bodyPr/>
          <a:lstStyle/>
          <a:p>
            <a:pPr>
              <a:defRPr/>
            </a:pPr>
            <a:r>
              <a:t>Store </a:t>
            </a:r>
            <a:r>
              <a:rPr lang="en-US" sz="2100">
                <a:latin typeface="Arial"/>
                <a:ea typeface="Arial"/>
                <a:cs typeface="Arial"/>
              </a:rPr>
              <a:t>large datasets and large data rates from experiments</a:t>
            </a:r>
            <a:endParaRPr/>
          </a:p>
          <a:p>
            <a:pPr>
              <a:defRPr/>
            </a:pPr>
            <a:r>
              <a:rPr lang="en-US" sz="2100">
                <a:latin typeface="Arial"/>
                <a:ea typeface="Arial"/>
                <a:cs typeface="Arial"/>
              </a:rPr>
              <a:t>Allow </a:t>
            </a:r>
            <a:r>
              <a:rPr lang="en-US" sz="2100">
                <a:solidFill>
                  <a:srgbClr val="F50C71"/>
                </a:solidFill>
                <a:latin typeface="Arial"/>
                <a:ea typeface="Arial"/>
                <a:cs typeface="Arial"/>
              </a:rPr>
              <a:t>reliability</a:t>
            </a:r>
            <a:r>
              <a:rPr lang="en-US" sz="2100">
                <a:latin typeface="Arial"/>
                <a:ea typeface="Arial"/>
                <a:cs typeface="Arial"/>
              </a:rPr>
              <a:t> by replicating data sources </a:t>
            </a:r>
            <a:endParaRPr/>
          </a:p>
          <a:p>
            <a:pPr>
              <a:defRPr/>
            </a:pPr>
            <a:r>
              <a:rPr lang="en-US" sz="2100">
                <a:latin typeface="Arial"/>
                <a:ea typeface="Arial"/>
                <a:cs typeface="Arial"/>
              </a:rPr>
              <a:t>Allow </a:t>
            </a:r>
            <a:r>
              <a:rPr lang="en-US" sz="2100">
                <a:solidFill>
                  <a:srgbClr val="F50C71"/>
                </a:solidFill>
                <a:latin typeface="Arial"/>
                <a:ea typeface="Arial"/>
                <a:cs typeface="Arial"/>
              </a:rPr>
              <a:t>accessibility</a:t>
            </a:r>
            <a:r>
              <a:rPr lang="en-US" sz="2100">
                <a:latin typeface="Arial"/>
                <a:ea typeface="Arial"/>
                <a:cs typeface="Arial"/>
              </a:rPr>
              <a:t> by copying source to several places </a:t>
            </a:r>
            <a:endParaRPr/>
          </a:p>
          <a:p>
            <a:pPr>
              <a:defRPr/>
            </a:pPr>
            <a:r>
              <a:rPr lang="en-US" sz="2100">
                <a:latin typeface="Arial"/>
                <a:ea typeface="Arial"/>
                <a:cs typeface="Arial"/>
              </a:rPr>
              <a:t>Monitor and check resource usage</a:t>
            </a:r>
            <a:endParaRPr/>
          </a:p>
          <a:p>
            <a:pPr>
              <a:defRPr/>
            </a:pPr>
            <a:r>
              <a:rPr lang="en-US" sz="2100">
                <a:latin typeface="Arial"/>
                <a:ea typeface="Arial"/>
                <a:cs typeface="Arial"/>
              </a:rPr>
              <a:t>Provide a set of integrated services which are </a:t>
            </a:r>
            <a:r>
              <a:rPr lang="en-US" sz="2100">
                <a:solidFill>
                  <a:srgbClr val="F50C71"/>
                </a:solidFill>
                <a:latin typeface="Arial"/>
                <a:ea typeface="Arial"/>
                <a:cs typeface="Arial"/>
              </a:rPr>
              <a:t>compatible</a:t>
            </a:r>
            <a:r>
              <a:rPr lang="en-US" sz="2100">
                <a:latin typeface="Arial"/>
                <a:ea typeface="Arial"/>
                <a:cs typeface="Arial"/>
              </a:rPr>
              <a:t> between domains</a:t>
            </a:r>
            <a:endParaRPr/>
          </a:p>
          <a:p>
            <a:pPr>
              <a:defRPr/>
            </a:pPr>
            <a:r>
              <a:rPr lang="en-US" sz="2100">
                <a:latin typeface="Arial"/>
                <a:ea typeface="Arial"/>
                <a:cs typeface="Arial"/>
              </a:rPr>
              <a:t>Increase </a:t>
            </a:r>
            <a:r>
              <a:rPr lang="en-US" sz="2100">
                <a:solidFill>
                  <a:srgbClr val="F50C71"/>
                </a:solidFill>
                <a:latin typeface="Arial"/>
                <a:ea typeface="Arial"/>
                <a:cs typeface="Arial"/>
              </a:rPr>
              <a:t>interoperability</a:t>
            </a:r>
            <a:r>
              <a:rPr lang="en-US" sz="2100">
                <a:latin typeface="Arial"/>
                <a:ea typeface="Arial"/>
                <a:cs typeface="Arial"/>
              </a:rPr>
              <a:t> through common standard schemes</a:t>
            </a:r>
            <a:endParaRPr/>
          </a:p>
          <a:p>
            <a:pPr>
              <a:defRPr/>
            </a:pPr>
            <a:r>
              <a:rPr lang="en-US" sz="2100">
                <a:latin typeface="Arial"/>
                <a:ea typeface="Arial"/>
                <a:cs typeface="Arial"/>
              </a:rPr>
              <a:t>Guarantee secure, broadband, remote </a:t>
            </a:r>
            <a:r>
              <a:rPr lang="en-US" sz="2100">
                <a:solidFill>
                  <a:srgbClr val="F50C71"/>
                </a:solidFill>
                <a:latin typeface="Arial"/>
                <a:ea typeface="Arial"/>
                <a:cs typeface="Arial"/>
              </a:rPr>
              <a:t>access</a:t>
            </a:r>
            <a:r>
              <a:rPr lang="en-US" sz="2100">
                <a:latin typeface="Arial"/>
                <a:ea typeface="Arial"/>
                <a:cs typeface="Arial"/>
              </a:rPr>
              <a:t> to data</a:t>
            </a:r>
            <a:endParaRPr/>
          </a:p>
        </p:txBody>
      </p:sp>
      <p:sp>
        <p:nvSpPr>
          <p:cNvPr id="5" name="Title 10"/>
          <p:cNvSpPr>
            <a:spLocks noGrp="1"/>
          </p:cNvSpPr>
          <p:nvPr>
            <p:ph type="title"/>
          </p:nvPr>
        </p:nvSpPr>
        <p:spPr bwMode="auto">
          <a:xfrm>
            <a:off x="1194165" y="233500"/>
            <a:ext cx="6040347" cy="994170"/>
          </a:xfrm>
        </p:spPr>
        <p:txBody>
          <a:bodyPr/>
          <a:lstStyle/>
          <a:p>
            <a:pPr algn="ctr">
              <a:defRPr/>
            </a:pPr>
            <a:r>
              <a:rPr>
                <a:solidFill>
                  <a:srgbClr val="F50C71"/>
                </a:solidFill>
              </a:rPr>
              <a:t>Data infrastructures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Segnaposto testo 2"/>
          <p:cNvSpPr>
            <a:spLocks noGrp="1"/>
          </p:cNvSpPr>
          <p:nvPr>
            <p:ph type="body" sz="quarter" idx="4294967295"/>
          </p:nvPr>
        </p:nvSpPr>
        <p:spPr bwMode="auto">
          <a:xfrm>
            <a:off x="205635" y="1063032"/>
            <a:ext cx="6677764" cy="3030170"/>
          </a:xfrm>
        </p:spPr>
        <p:txBody>
          <a:bodyPr vert="horz" lIns="91440" tIns="45720" rIns="91440" bIns="45720" rtlCol="0" anchor="t">
            <a:normAutofit fontScale="70000" lnSpcReduction="20000"/>
          </a:bodyPr>
          <a:lstStyle/>
          <a:p>
            <a:pPr marL="0" indent="0" algn="l">
              <a:buNone/>
              <a:defRPr/>
            </a:pPr>
            <a:r>
              <a:rPr sz="1700" b="1" i="0" u="none" spc="300">
                <a:solidFill>
                  <a:srgbClr val="1E57A8"/>
                </a:solidFill>
                <a:latin typeface="+mj-lt"/>
                <a:ea typeface="+mj-ea"/>
                <a:cs typeface="+mj-cs"/>
              </a:rPr>
              <a:t>OBJECTIVES</a:t>
            </a:r>
            <a:r>
              <a:rPr sz="2700" b="1" i="0" u="none" spc="300">
                <a:solidFill>
                  <a:srgbClr val="1E57A8"/>
                </a:solidFill>
                <a:latin typeface="+mj-lt"/>
                <a:ea typeface="+mj-ea"/>
                <a:cs typeface="+mj-cs"/>
              </a:rPr>
              <a:t> </a:t>
            </a:r>
            <a:r>
              <a:rPr b="0" i="0" u="none"/>
              <a:t>	</a:t>
            </a:r>
            <a:endParaRPr/>
          </a:p>
          <a:p>
            <a:pPr lvl="1" algn="l">
              <a:buClr>
                <a:srgbClr val="1E57A8"/>
              </a:buClr>
              <a:buFont typeface="Arial"/>
              <a:buChar char="•"/>
              <a:defRPr/>
            </a:pPr>
            <a:r>
              <a:rPr sz="1700" b="0" i="0" u="none" spc="100">
                <a:solidFill>
                  <a:schemeClr val="tx1">
                    <a:lumMod val="75000"/>
                    <a:lumOff val="25000"/>
                  </a:schemeClr>
                </a:solidFill>
              </a:rPr>
              <a:t>to manage research infrastructures </a:t>
            </a:r>
            <a:endParaRPr sz="1900" spc="100">
              <a:solidFill>
                <a:schemeClr val="tx1">
                  <a:lumMod val="75000"/>
                  <a:lumOff val="25000"/>
                </a:schemeClr>
              </a:solidFill>
              <a:cs typeface="Calibri"/>
            </a:endParaRPr>
          </a:p>
          <a:p>
            <a:pPr marL="57150" indent="0" algn="l">
              <a:buNone/>
              <a:defRPr/>
            </a:pPr>
            <a:endParaRPr sz="1900" b="1" spc="300">
              <a:solidFill>
                <a:srgbClr val="1E57A8"/>
              </a:solidFill>
              <a:latin typeface="+mj-lt"/>
              <a:ea typeface="+mj-ea"/>
              <a:cs typeface="+mj-cs"/>
            </a:endParaRPr>
          </a:p>
          <a:p>
            <a:pPr marL="0" indent="0" algn="l">
              <a:buNone/>
              <a:defRPr/>
            </a:pPr>
            <a:r>
              <a:rPr sz="1700" b="1" i="0" u="none" spc="300">
                <a:solidFill>
                  <a:srgbClr val="1E57A8"/>
                </a:solidFill>
                <a:latin typeface="+mj-lt"/>
                <a:ea typeface="+mj-ea"/>
                <a:cs typeface="+mj-cs"/>
              </a:rPr>
              <a:t>INVESTMENT</a:t>
            </a:r>
            <a:endParaRPr/>
          </a:p>
          <a:p>
            <a:pPr marL="0" indent="0" algn="l">
              <a:buNone/>
              <a:defRPr/>
            </a:pPr>
            <a:endParaRPr sz="1700" b="1" i="0" u="none" spc="300">
              <a:solidFill>
                <a:srgbClr val="1E57A8"/>
              </a:solidFill>
              <a:latin typeface="+mj-lt"/>
              <a:ea typeface="+mj-ea"/>
              <a:cs typeface="+mj-cs"/>
            </a:endParaRPr>
          </a:p>
          <a:p>
            <a:pPr lvl="1" algn="l">
              <a:buClr>
                <a:srgbClr val="1E57A8"/>
              </a:buClr>
              <a:buFont typeface="Arial"/>
              <a:buChar char="•"/>
              <a:defRPr/>
            </a:pPr>
            <a:r>
              <a:rPr sz="1700" spc="100">
                <a:solidFill>
                  <a:schemeClr val="tx1">
                    <a:lumMod val="75000"/>
                    <a:lumOff val="25000"/>
                  </a:schemeClr>
                </a:solidFill>
              </a:rPr>
              <a:t>5</a:t>
            </a:r>
            <a:r>
              <a:rPr sz="1700" b="0" i="0" u="none" spc="100">
                <a:solidFill>
                  <a:schemeClr val="tx1">
                    <a:lumMod val="75000"/>
                    <a:lumOff val="25000"/>
                  </a:schemeClr>
                </a:solidFill>
              </a:rPr>
              <a:t> million euro (prior to PNRR project)</a:t>
            </a:r>
            <a:endParaRPr/>
          </a:p>
          <a:p>
            <a:pPr lvl="1" algn="l">
              <a:buClr>
                <a:srgbClr val="1E57A8"/>
              </a:buClr>
              <a:buFont typeface="Arial"/>
              <a:buChar char="•"/>
              <a:defRPr/>
            </a:pPr>
            <a:r>
              <a:rPr sz="1700" b="0" i="0" u="none" spc="100">
                <a:solidFill>
                  <a:schemeClr val="tx1">
                    <a:lumMod val="75000"/>
                    <a:lumOff val="25000"/>
                  </a:schemeClr>
                </a:solidFill>
              </a:rPr>
              <a:t>PRP@</a:t>
            </a:r>
            <a:r>
              <a:rPr sz="1700" spc="100">
                <a:solidFill>
                  <a:schemeClr val="tx1">
                    <a:lumMod val="75000"/>
                    <a:lumOff val="25000"/>
                  </a:schemeClr>
                </a:solidFill>
              </a:rPr>
              <a:t>CERIC: Pathogen Readiness Platform for CERIC-ERIC: 41MEuro</a:t>
            </a:r>
            <a:endParaRPr/>
          </a:p>
          <a:p>
            <a:pPr lvl="1" algn="l">
              <a:buClr>
                <a:srgbClr val="1E57A8"/>
              </a:buClr>
              <a:buFont typeface="Arial"/>
              <a:buChar char="•"/>
              <a:defRPr/>
            </a:pPr>
            <a:r>
              <a:rPr sz="1700" b="0" i="0" u="none" spc="100">
                <a:solidFill>
                  <a:schemeClr val="tx1">
                    <a:lumMod val="75000"/>
                    <a:lumOff val="25000"/>
                  </a:schemeClr>
                </a:solidFill>
              </a:rPr>
              <a:t>NFFA-DI : Digital </a:t>
            </a:r>
            <a:r>
              <a:rPr sz="1700" spc="100">
                <a:solidFill>
                  <a:schemeClr val="tx1">
                    <a:lumMod val="75000"/>
                    <a:lumOff val="25000"/>
                  </a:schemeClr>
                </a:solidFill>
              </a:rPr>
              <a:t>Infrastruc</a:t>
            </a:r>
            <a:r>
              <a:rPr lang="en-GB" sz="1700" spc="100">
                <a:solidFill>
                  <a:schemeClr val="tx1">
                    <a:lumMod val="75000"/>
                    <a:lumOff val="25000"/>
                  </a:schemeClr>
                </a:solidFill>
              </a:rPr>
              <a:t>tu</a:t>
            </a:r>
            <a:r>
              <a:rPr sz="1700" spc="100">
                <a:solidFill>
                  <a:schemeClr val="tx1">
                    <a:lumMod val="75000"/>
                    <a:lumOff val="25000"/>
                  </a:schemeClr>
                </a:solidFill>
              </a:rPr>
              <a:t>re for Nano Foundry and Fine Analysis  </a:t>
            </a:r>
            <a:endParaRPr sz="1700" b="0" i="0" u="none" spc="100">
              <a:solidFill>
                <a:schemeClr val="tx1">
                  <a:lumMod val="75000"/>
                  <a:lumOff val="25000"/>
                </a:schemeClr>
              </a:solidFill>
            </a:endParaRPr>
          </a:p>
          <a:p>
            <a:pPr lvl="1" algn="l">
              <a:buClr>
                <a:srgbClr val="1E57A8"/>
              </a:buClr>
              <a:buFont typeface="Arial"/>
              <a:buChar char="•"/>
              <a:defRPr/>
            </a:pPr>
            <a:endParaRPr sz="1700" b="0" i="0" u="none" spc="100">
              <a:solidFill>
                <a:schemeClr val="tx1">
                  <a:lumMod val="75000"/>
                  <a:lumOff val="25000"/>
                </a:schemeClr>
              </a:solidFill>
            </a:endParaRPr>
          </a:p>
          <a:p>
            <a:pPr marL="457200" lvl="1" indent="0" algn="l">
              <a:buClr>
                <a:srgbClr val="1E57A8"/>
              </a:buClr>
              <a:buNone/>
              <a:defRPr/>
            </a:pPr>
            <a:endParaRPr sz="2100" b="1" spc="300">
              <a:solidFill>
                <a:srgbClr val="1E57A8"/>
              </a:solidFill>
              <a:latin typeface="+mj-lt"/>
              <a:ea typeface="+mj-ea"/>
              <a:cs typeface="+mj-cs"/>
            </a:endParaRPr>
          </a:p>
          <a:p>
            <a:pPr marL="0" indent="0" algn="l">
              <a:buNone/>
              <a:defRPr/>
            </a:pPr>
            <a:r>
              <a:rPr sz="2100" b="1" i="0" u="none" spc="300">
                <a:solidFill>
                  <a:srgbClr val="1E57A8"/>
                </a:solidFill>
                <a:latin typeface="+mj-lt"/>
                <a:ea typeface="+mj-ea"/>
                <a:cs typeface="+mj-cs"/>
              </a:rPr>
              <a:t>Vision</a:t>
            </a:r>
            <a:endParaRPr sz="2100" b="1" spc="300">
              <a:solidFill>
                <a:srgbClr val="1E57A8"/>
              </a:solidFill>
              <a:latin typeface="+mj-lt"/>
              <a:ea typeface="+mj-ea"/>
              <a:cs typeface="+mj-cs"/>
            </a:endParaRPr>
          </a:p>
          <a:p>
            <a:pPr lvl="1" algn="l">
              <a:buClr>
                <a:srgbClr val="1E57A8"/>
              </a:buClr>
              <a:buFont typeface="Arial"/>
              <a:buChar char="•"/>
              <a:defRPr/>
            </a:pPr>
            <a:r>
              <a:rPr sz="1700" b="0" i="0" u="none" spc="100">
                <a:solidFill>
                  <a:schemeClr val="tx1">
                    <a:lumMod val="75000"/>
                    <a:lumOff val="25000"/>
                  </a:schemeClr>
                </a:solidFill>
              </a:rPr>
              <a:t>to create a virtuous </a:t>
            </a:r>
            <a:r>
              <a:rPr sz="1700" b="1" i="0" u="none" spc="100">
                <a:solidFill>
                  <a:srgbClr val="1E57A8"/>
                </a:solidFill>
              </a:rPr>
              <a:t>ecosystem</a:t>
            </a:r>
            <a:r>
              <a:rPr sz="1700" b="0" i="0" u="none" spc="100">
                <a:solidFill>
                  <a:schemeClr val="tx1">
                    <a:lumMod val="75000"/>
                    <a:lumOff val="25000"/>
                  </a:schemeClr>
                </a:solidFill>
              </a:rPr>
              <a:t> for research and industry</a:t>
            </a:r>
            <a:br>
              <a:rPr sz="2400" spc="100"/>
            </a:br>
            <a:endParaRPr sz="2400" spc="100">
              <a:solidFill>
                <a:schemeClr val="tx1">
                  <a:lumMod val="75000"/>
                  <a:lumOff val="25000"/>
                </a:schemeClr>
              </a:solidFill>
            </a:endParaRPr>
          </a:p>
          <a:p>
            <a:pPr marL="457200" lvl="1" indent="0" algn="l">
              <a:buClr>
                <a:srgbClr val="1E57A8"/>
              </a:buClr>
              <a:buNone/>
              <a:defRPr/>
            </a:pPr>
            <a:endParaRPr sz="2100" spc="100">
              <a:solidFill>
                <a:schemeClr val="tx1">
                  <a:lumMod val="75000"/>
                  <a:lumOff val="25000"/>
                </a:schemeClr>
              </a:solidFill>
            </a:endParaRPr>
          </a:p>
        </p:txBody>
      </p:sp>
      <p:sp>
        <p:nvSpPr>
          <p:cNvPr id="5" name="Titolo 4"/>
          <p:cNvSpPr>
            <a:spLocks noGrp="1"/>
          </p:cNvSpPr>
          <p:nvPr>
            <p:ph type="title"/>
          </p:nvPr>
        </p:nvSpPr>
        <p:spPr bwMode="auto"/>
        <p:txBody>
          <a:bodyPr>
            <a:noAutofit/>
          </a:bodyPr>
          <a:lstStyle/>
          <a:p>
            <a:pPr algn="l">
              <a:defRPr/>
            </a:pPr>
            <a:r>
              <a:rPr sz="1600" b="1" i="0" u="none"/>
              <a:t>INTRODUCTION: RESEARCH AND </a:t>
            </a:r>
            <a:br>
              <a:rPr lang="en-GB" sz="1600" b="1" i="0" u="none"/>
            </a:br>
            <a:r>
              <a:rPr sz="1600" b="1" i="0" u="none"/>
              <a:t>INNOVATION TECHNOLOGY INSTITUTE (RIT)</a:t>
            </a:r>
            <a:endParaRPr sz="1600"/>
          </a:p>
        </p:txBody>
      </p:sp>
      <p:pic>
        <p:nvPicPr>
          <p:cNvPr id="6" name="Immagine 5"/>
          <p:cNvPicPr>
            <a:picLocks noChangeAspect="1"/>
          </p:cNvPicPr>
          <p:nvPr/>
        </p:nvPicPr>
        <p:blipFill>
          <a:blip r:embed="rId3"/>
          <a:srcRect l="47640" r="28333" b="2911"/>
          <a:stretch/>
        </p:blipFill>
        <p:spPr bwMode="auto">
          <a:xfrm>
            <a:off x="6883400" y="0"/>
            <a:ext cx="2260599" cy="51435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ontent Placeholder 2"/>
          <p:cNvSpPr>
            <a:spLocks noGrp="1"/>
          </p:cNvSpPr>
          <p:nvPr>
            <p:ph idx="1"/>
          </p:nvPr>
        </p:nvSpPr>
        <p:spPr bwMode="auto"/>
        <p:txBody>
          <a:bodyPr/>
          <a:lstStyle/>
          <a:p>
            <a:pPr>
              <a:defRPr/>
            </a:pPr>
            <a:r>
              <a:rPr lang="en-US" sz="2100">
                <a:latin typeface="Arial"/>
                <a:ea typeface="Arial"/>
                <a:cs typeface="Arial"/>
              </a:rPr>
              <a:t>Data </a:t>
            </a:r>
            <a:r>
              <a:rPr lang="en-US" sz="2100">
                <a:solidFill>
                  <a:srgbClr val="F50C71"/>
                </a:solidFill>
                <a:latin typeface="Arial"/>
                <a:ea typeface="Arial"/>
                <a:cs typeface="Arial"/>
              </a:rPr>
              <a:t>preservation</a:t>
            </a:r>
            <a:r>
              <a:rPr lang="en-US" sz="2100">
                <a:latin typeface="Arial"/>
                <a:ea typeface="Arial"/>
                <a:cs typeface="Arial"/>
              </a:rPr>
              <a:t> to allow long-term availability of data</a:t>
            </a:r>
            <a:endParaRPr/>
          </a:p>
          <a:p>
            <a:pPr>
              <a:defRPr/>
            </a:pPr>
            <a:r>
              <a:rPr lang="en-US" sz="2100">
                <a:latin typeface="Arial"/>
                <a:ea typeface="Arial"/>
                <a:cs typeface="Arial"/>
              </a:rPr>
              <a:t>High </a:t>
            </a:r>
            <a:r>
              <a:rPr lang="en-US" sz="2100">
                <a:solidFill>
                  <a:srgbClr val="F50C71"/>
                </a:solidFill>
                <a:latin typeface="Arial"/>
                <a:ea typeface="Arial"/>
                <a:cs typeface="Arial"/>
              </a:rPr>
              <a:t>quality</a:t>
            </a:r>
            <a:r>
              <a:rPr lang="en-US" sz="2100">
                <a:latin typeface="Arial"/>
                <a:ea typeface="Arial"/>
                <a:cs typeface="Arial"/>
              </a:rPr>
              <a:t> of data and metadata to enable advanced and cross-disciplinary access and enrichment operations</a:t>
            </a:r>
            <a:endParaRPr/>
          </a:p>
          <a:p>
            <a:pPr>
              <a:defRPr/>
            </a:pPr>
            <a:r>
              <a:rPr lang="en-US" sz="2100">
                <a:latin typeface="Arial"/>
                <a:ea typeface="Arial"/>
                <a:cs typeface="Arial"/>
              </a:rPr>
              <a:t>Economic justification: as the scientific community is operating on increasingly larger datasets and want to preserve the information concerned, the infrastructure provided should have a clear roadmap of technology exchange and backwards compatibility.</a:t>
            </a:r>
            <a:endParaRPr/>
          </a:p>
          <a:p>
            <a:pPr>
              <a:defRPr/>
            </a:pPr>
            <a:r>
              <a:rPr lang="en-US" sz="2100">
                <a:latin typeface="Arial"/>
                <a:ea typeface="Arial"/>
                <a:cs typeface="Arial"/>
              </a:rPr>
              <a:t>Provide the infrastructure to allow fine-grained </a:t>
            </a:r>
            <a:r>
              <a:rPr lang="en-US" sz="2100">
                <a:solidFill>
                  <a:srgbClr val="F50C71"/>
                </a:solidFill>
                <a:latin typeface="Arial"/>
                <a:ea typeface="Arial"/>
                <a:cs typeface="Arial"/>
              </a:rPr>
              <a:t>access control</a:t>
            </a:r>
            <a:endParaRPr sz="2100">
              <a:solidFill>
                <a:srgbClr val="F50C71"/>
              </a:solidFill>
              <a:latin typeface="Arial"/>
              <a:ea typeface="Arial"/>
              <a:cs typeface="Arial"/>
            </a:endParaRPr>
          </a:p>
        </p:txBody>
      </p:sp>
      <p:sp>
        <p:nvSpPr>
          <p:cNvPr id="5" name="Title 10"/>
          <p:cNvSpPr>
            <a:spLocks noGrp="1"/>
          </p:cNvSpPr>
          <p:nvPr>
            <p:ph type="title"/>
          </p:nvPr>
        </p:nvSpPr>
        <p:spPr bwMode="auto">
          <a:xfrm>
            <a:off x="1446299" y="183074"/>
            <a:ext cx="6040347" cy="994170"/>
          </a:xfrm>
        </p:spPr>
        <p:txBody>
          <a:bodyPr/>
          <a:lstStyle/>
          <a:p>
            <a:pPr algn="ctr">
              <a:defRPr/>
            </a:pPr>
            <a:r>
              <a:rPr>
                <a:solidFill>
                  <a:srgbClr val="F50C71"/>
                </a:solidFill>
              </a:rPr>
              <a:t>Data infrastructures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ontent Placeholder 2"/>
          <p:cNvSpPr>
            <a:spLocks noGrp="1"/>
          </p:cNvSpPr>
          <p:nvPr>
            <p:ph idx="1"/>
          </p:nvPr>
        </p:nvSpPr>
        <p:spPr bwMode="auto"/>
        <p:txBody>
          <a:bodyPr>
            <a:normAutofit fontScale="77500" lnSpcReduction="20000"/>
          </a:bodyPr>
          <a:lstStyle/>
          <a:p>
            <a:pPr>
              <a:defRPr/>
            </a:pPr>
            <a:r>
              <a:t>A documented set of guidelines for ensuring the proper management of the data in an organization</a:t>
            </a:r>
          </a:p>
          <a:p>
            <a:pPr>
              <a:defRPr/>
            </a:pPr>
            <a:r>
              <a:t>Establishes who is responsible for data under various circumstances, and specifies what procedures should be used to manage it</a:t>
            </a:r>
          </a:p>
          <a:p>
            <a:pPr>
              <a:defRPr/>
            </a:pPr>
            <a:r>
              <a:rPr lang="en-US" sz="2100"/>
              <a:t>Regulated data usage, data sharing, and data citations</a:t>
            </a:r>
            <a:endParaRPr/>
          </a:p>
          <a:p>
            <a:pPr>
              <a:defRPr/>
            </a:pPr>
            <a:r>
              <a:t>Requires synergy of executive committee, finance, IT, management, and other data stewards within the organization</a:t>
            </a:r>
          </a:p>
          <a:p>
            <a:pPr>
              <a:defRPr/>
            </a:pPr>
            <a:r>
              <a:t>Is a flexible document, which can be changed in response to changing needs of the community</a:t>
            </a:r>
          </a:p>
        </p:txBody>
      </p:sp>
      <p:sp>
        <p:nvSpPr>
          <p:cNvPr id="5" name="Title 10"/>
          <p:cNvSpPr>
            <a:spLocks noGrp="1"/>
          </p:cNvSpPr>
          <p:nvPr>
            <p:ph type="title"/>
          </p:nvPr>
        </p:nvSpPr>
        <p:spPr bwMode="auto">
          <a:xfrm>
            <a:off x="1295020" y="223416"/>
            <a:ext cx="6040348" cy="994171"/>
          </a:xfrm>
        </p:spPr>
        <p:txBody>
          <a:bodyPr/>
          <a:lstStyle/>
          <a:p>
            <a:pPr algn="ctr">
              <a:defRPr/>
            </a:pPr>
            <a:r>
              <a:rPr>
                <a:solidFill>
                  <a:srgbClr val="F50C71"/>
                </a:solidFill>
              </a:rPr>
              <a:t>Data Policy</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ontent Placeholder 2"/>
          <p:cNvSpPr>
            <a:spLocks noGrp="1"/>
          </p:cNvSpPr>
          <p:nvPr>
            <p:ph idx="1"/>
          </p:nvPr>
        </p:nvSpPr>
        <p:spPr bwMode="auto">
          <a:xfrm>
            <a:off x="628648" y="1369217"/>
            <a:ext cx="3710120" cy="3263504"/>
          </a:xfrm>
        </p:spPr>
        <p:txBody>
          <a:bodyPr/>
          <a:lstStyle/>
          <a:p>
            <a:pPr marL="0" indent="0">
              <a:buNone/>
              <a:defRPr/>
            </a:pPr>
            <a:r>
              <a:rPr lang="en-US" sz="2100" b="1">
                <a:latin typeface="Arial"/>
                <a:ea typeface="Arial"/>
                <a:cs typeface="Arial"/>
              </a:rPr>
              <a:t>Data wrangling:</a:t>
            </a:r>
            <a:endParaRPr sz="2100" b="1">
              <a:latin typeface="Arial"/>
              <a:ea typeface="Arial"/>
              <a:cs typeface="Arial"/>
            </a:endParaRPr>
          </a:p>
          <a:p>
            <a:pPr>
              <a:defRPr/>
            </a:pPr>
            <a:r>
              <a:rPr lang="en-US" sz="2100">
                <a:latin typeface="Arial"/>
                <a:ea typeface="Arial"/>
                <a:cs typeface="Arial"/>
              </a:rPr>
              <a:t>Different formats (often proprietary)</a:t>
            </a:r>
            <a:endParaRPr/>
          </a:p>
          <a:p>
            <a:pPr>
              <a:defRPr/>
            </a:pPr>
            <a:r>
              <a:rPr lang="en-US" sz="2100">
                <a:latin typeface="Arial"/>
                <a:ea typeface="Arial"/>
                <a:cs typeface="Arial"/>
              </a:rPr>
              <a:t>No standardization</a:t>
            </a:r>
            <a:endParaRPr/>
          </a:p>
          <a:p>
            <a:pPr>
              <a:defRPr/>
            </a:pPr>
            <a:r>
              <a:rPr lang="en-US" sz="2100">
                <a:latin typeface="Arial"/>
                <a:ea typeface="Arial"/>
                <a:cs typeface="Arial"/>
              </a:rPr>
              <a:t>Different information</a:t>
            </a:r>
            <a:endParaRPr/>
          </a:p>
          <a:p>
            <a:pPr>
              <a:defRPr/>
            </a:pPr>
            <a:r>
              <a:rPr lang="en-US" sz="2100">
                <a:latin typeface="Arial"/>
                <a:ea typeface="Arial"/>
                <a:cs typeface="Arial"/>
              </a:rPr>
              <a:t>Different units</a:t>
            </a:r>
            <a:endParaRPr/>
          </a:p>
          <a:p>
            <a:pPr>
              <a:defRPr/>
            </a:pPr>
            <a:r>
              <a:rPr lang="en-US" sz="2100">
                <a:latin typeface="Arial"/>
                <a:ea typeface="Arial"/>
                <a:cs typeface="Arial"/>
              </a:rPr>
              <a:t>Incomplete data</a:t>
            </a:r>
            <a:endParaRPr/>
          </a:p>
          <a:p>
            <a:pPr>
              <a:defRPr/>
            </a:pPr>
            <a:r>
              <a:rPr lang="en-US" sz="2100">
                <a:latin typeface="Arial"/>
                <a:ea typeface="Arial"/>
                <a:cs typeface="Arial"/>
              </a:rPr>
              <a:t>Incompatible data</a:t>
            </a:r>
            <a:endParaRPr/>
          </a:p>
        </p:txBody>
      </p:sp>
      <p:sp>
        <p:nvSpPr>
          <p:cNvPr id="5" name="Title 10"/>
          <p:cNvSpPr>
            <a:spLocks noGrp="1"/>
          </p:cNvSpPr>
          <p:nvPr>
            <p:ph type="title"/>
          </p:nvPr>
        </p:nvSpPr>
        <p:spPr bwMode="auto">
          <a:xfrm>
            <a:off x="808052" y="229651"/>
            <a:ext cx="6063392" cy="994170"/>
          </a:xfrm>
        </p:spPr>
        <p:txBody>
          <a:bodyPr/>
          <a:lstStyle/>
          <a:p>
            <a:pPr algn="ctr">
              <a:defRPr/>
            </a:pPr>
            <a:r>
              <a:rPr>
                <a:solidFill>
                  <a:srgbClr val="F50C71"/>
                </a:solidFill>
              </a:rPr>
              <a:t>Lessons learned: 1</a:t>
            </a:r>
            <a:endParaRPr/>
          </a:p>
        </p:txBody>
      </p:sp>
      <p:pic>
        <p:nvPicPr>
          <p:cNvPr id="6" name="Immagine 5"/>
          <p:cNvPicPr>
            <a:picLocks noChangeAspect="1"/>
          </p:cNvPicPr>
          <p:nvPr/>
        </p:nvPicPr>
        <p:blipFill>
          <a:blip r:embed="rId2"/>
          <a:stretch/>
        </p:blipFill>
        <p:spPr bwMode="auto">
          <a:xfrm>
            <a:off x="4095893" y="1369217"/>
            <a:ext cx="4158634" cy="3047547"/>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ontent Placeholder 2"/>
          <p:cNvSpPr>
            <a:spLocks noGrp="1"/>
          </p:cNvSpPr>
          <p:nvPr>
            <p:ph idx="1"/>
          </p:nvPr>
        </p:nvSpPr>
        <p:spPr bwMode="auto"/>
        <p:txBody>
          <a:bodyPr/>
          <a:lstStyle/>
          <a:p>
            <a:pPr marL="0" indent="0">
              <a:buNone/>
              <a:defRPr/>
            </a:pPr>
            <a:r>
              <a:rPr lang="en-US" sz="2100" b="1">
                <a:latin typeface="Arial"/>
                <a:ea typeface="Arial"/>
                <a:cs typeface="Arial"/>
              </a:rPr>
              <a:t>Lack of agreement</a:t>
            </a:r>
            <a:r>
              <a:rPr lang="en-US" sz="2100">
                <a:latin typeface="Arial"/>
                <a:ea typeface="Arial"/>
                <a:cs typeface="Arial"/>
              </a:rPr>
              <a:t> among scientists and IT on how to treat data</a:t>
            </a:r>
            <a:endParaRPr/>
          </a:p>
          <a:p>
            <a:pPr>
              <a:defRPr/>
            </a:pPr>
            <a:r>
              <a:rPr lang="en-US" sz="2100">
                <a:latin typeface="Arial"/>
                <a:ea typeface="Arial"/>
                <a:cs typeface="Arial"/>
              </a:rPr>
              <a:t>Manual metadata registration only at publication time</a:t>
            </a:r>
            <a:endParaRPr sz="2100">
              <a:latin typeface="Arial"/>
              <a:ea typeface="Arial"/>
              <a:cs typeface="Arial"/>
            </a:endParaRPr>
          </a:p>
          <a:p>
            <a:pPr>
              <a:defRPr/>
            </a:pPr>
            <a:r>
              <a:rPr lang="en-US" sz="2100">
                <a:latin typeface="Arial"/>
                <a:ea typeface="Arial"/>
                <a:cs typeface="Arial"/>
              </a:rPr>
              <a:t>No clear and common (meta)data models</a:t>
            </a:r>
            <a:endParaRPr sz="2100">
              <a:latin typeface="Arial"/>
              <a:ea typeface="Arial"/>
              <a:cs typeface="Arial"/>
            </a:endParaRPr>
          </a:p>
        </p:txBody>
      </p:sp>
      <p:sp>
        <p:nvSpPr>
          <p:cNvPr id="5" name="Title 10"/>
          <p:cNvSpPr>
            <a:spLocks noGrp="1"/>
          </p:cNvSpPr>
          <p:nvPr>
            <p:ph type="title"/>
          </p:nvPr>
        </p:nvSpPr>
        <p:spPr bwMode="auto">
          <a:xfrm>
            <a:off x="2451955" y="273842"/>
            <a:ext cx="6063392" cy="994170"/>
          </a:xfrm>
        </p:spPr>
        <p:txBody>
          <a:bodyPr/>
          <a:lstStyle/>
          <a:p>
            <a:pPr algn="ctr">
              <a:defRPr/>
            </a:pPr>
            <a:r>
              <a:rPr>
                <a:solidFill>
                  <a:srgbClr val="F50C71"/>
                </a:solidFill>
              </a:rPr>
              <a:t>Lessons learned: 2</a:t>
            </a:r>
            <a:endParaRPr/>
          </a:p>
        </p:txBody>
      </p:sp>
      <p:pic>
        <p:nvPicPr>
          <p:cNvPr id="6" name="Immagine 5"/>
          <p:cNvPicPr>
            <a:picLocks noChangeAspect="1"/>
          </p:cNvPicPr>
          <p:nvPr/>
        </p:nvPicPr>
        <p:blipFill>
          <a:blip r:embed="rId2"/>
          <a:stretch/>
        </p:blipFill>
        <p:spPr bwMode="auto">
          <a:xfrm>
            <a:off x="1699955" y="2641211"/>
            <a:ext cx="6104367" cy="1899134"/>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ontent Placeholder 2"/>
          <p:cNvSpPr>
            <a:spLocks noGrp="1"/>
          </p:cNvSpPr>
          <p:nvPr>
            <p:ph idx="1"/>
          </p:nvPr>
        </p:nvSpPr>
        <p:spPr bwMode="auto">
          <a:xfrm>
            <a:off x="628648" y="1369217"/>
            <a:ext cx="4439075" cy="3263504"/>
          </a:xfrm>
        </p:spPr>
        <p:txBody>
          <a:bodyPr>
            <a:normAutofit lnSpcReduction="10000"/>
          </a:bodyPr>
          <a:lstStyle/>
          <a:p>
            <a:pPr marL="0" indent="0">
              <a:buNone/>
              <a:defRPr/>
            </a:pPr>
            <a:r>
              <a:rPr sz="2100" b="1">
                <a:latin typeface="Arial"/>
                <a:ea typeface="Arial"/>
                <a:cs typeface="Arial"/>
              </a:rPr>
              <a:t>Inactivity of scientists:</a:t>
            </a:r>
            <a:endParaRPr/>
          </a:p>
          <a:p>
            <a:pPr>
              <a:defRPr/>
            </a:pPr>
            <a:r>
              <a:rPr sz="2100">
                <a:latin typeface="Arial"/>
                <a:ea typeface="Arial"/>
                <a:cs typeface="Arial"/>
              </a:rPr>
              <a:t>Old "handmade" programs</a:t>
            </a:r>
            <a:endParaRPr/>
          </a:p>
          <a:p>
            <a:pPr>
              <a:defRPr/>
            </a:pPr>
            <a:r>
              <a:rPr sz="2100">
                <a:latin typeface="Arial"/>
                <a:ea typeface="Arial"/>
                <a:cs typeface="Arial"/>
              </a:rPr>
              <a:t>Pen and copybook</a:t>
            </a:r>
            <a:endParaRPr/>
          </a:p>
          <a:p>
            <a:pPr>
              <a:defRPr/>
            </a:pPr>
            <a:r>
              <a:rPr sz="2100">
                <a:latin typeface="Arial"/>
                <a:ea typeface="Arial"/>
                <a:cs typeface="Arial"/>
              </a:rPr>
              <a:t>Data intellectual propriety</a:t>
            </a:r>
            <a:endParaRPr/>
          </a:p>
          <a:p>
            <a:pPr>
              <a:defRPr/>
            </a:pPr>
            <a:r>
              <a:rPr sz="2100">
                <a:latin typeface="Arial"/>
                <a:ea typeface="Arial"/>
                <a:cs typeface="Arial"/>
              </a:rPr>
              <a:t>Not familiar with technology</a:t>
            </a:r>
            <a:endParaRPr/>
          </a:p>
          <a:p>
            <a:pPr>
              <a:defRPr/>
            </a:pPr>
            <a:r>
              <a:rPr lang="en-US" sz="2100">
                <a:latin typeface="Arial"/>
                <a:ea typeface="Arial"/>
                <a:cs typeface="Arial"/>
              </a:rPr>
              <a:t>Sharing data by physical drives (external hard disk, usb pen, ...)</a:t>
            </a:r>
            <a:endParaRPr sz="2100">
              <a:latin typeface="Arial"/>
              <a:ea typeface="Arial"/>
              <a:cs typeface="Arial"/>
            </a:endParaRPr>
          </a:p>
          <a:p>
            <a:pPr>
              <a:defRPr/>
            </a:pPr>
            <a:r>
              <a:rPr sz="2100" i="1">
                <a:latin typeface="Arial"/>
                <a:ea typeface="Arial"/>
                <a:cs typeface="Arial"/>
              </a:rPr>
              <a:t>"Metadata registration is a waste of time"</a:t>
            </a:r>
            <a:r>
              <a:rPr sz="2100">
                <a:latin typeface="Arial"/>
                <a:ea typeface="Arial"/>
                <a:cs typeface="Arial"/>
              </a:rPr>
              <a:t> (cit.)</a:t>
            </a:r>
            <a:endParaRPr/>
          </a:p>
          <a:p>
            <a:pPr>
              <a:defRPr/>
            </a:pPr>
            <a:endParaRPr sz="2100">
              <a:latin typeface="Arial"/>
              <a:ea typeface="Arial"/>
              <a:cs typeface="Arial"/>
            </a:endParaRPr>
          </a:p>
          <a:p>
            <a:pPr>
              <a:defRPr/>
            </a:pPr>
            <a:endParaRPr sz="2100">
              <a:latin typeface="Arial"/>
              <a:ea typeface="Arial"/>
              <a:cs typeface="Arial"/>
            </a:endParaRPr>
          </a:p>
        </p:txBody>
      </p:sp>
      <p:sp>
        <p:nvSpPr>
          <p:cNvPr id="5" name="Title 10"/>
          <p:cNvSpPr>
            <a:spLocks noGrp="1"/>
          </p:cNvSpPr>
          <p:nvPr>
            <p:ph type="title"/>
          </p:nvPr>
        </p:nvSpPr>
        <p:spPr bwMode="auto">
          <a:xfrm>
            <a:off x="1016854" y="187658"/>
            <a:ext cx="6063392" cy="994170"/>
          </a:xfrm>
        </p:spPr>
        <p:txBody>
          <a:bodyPr/>
          <a:lstStyle/>
          <a:p>
            <a:pPr algn="ctr">
              <a:defRPr/>
            </a:pPr>
            <a:r>
              <a:rPr>
                <a:solidFill>
                  <a:srgbClr val="F50C71"/>
                </a:solidFill>
              </a:rPr>
              <a:t>Lessons learned: 3</a:t>
            </a:r>
            <a:endParaRPr/>
          </a:p>
        </p:txBody>
      </p:sp>
      <p:pic>
        <p:nvPicPr>
          <p:cNvPr id="6" name="Immagine 5"/>
          <p:cNvPicPr>
            <a:picLocks noChangeAspect="1"/>
          </p:cNvPicPr>
          <p:nvPr/>
        </p:nvPicPr>
        <p:blipFill>
          <a:blip r:embed="rId2"/>
          <a:stretch/>
        </p:blipFill>
        <p:spPr bwMode="auto">
          <a:xfrm>
            <a:off x="4927936" y="1244291"/>
            <a:ext cx="4123935" cy="315636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Segnaposto testo 2"/>
          <p:cNvSpPr>
            <a:spLocks noGrp="1"/>
          </p:cNvSpPr>
          <p:nvPr>
            <p:ph type="body" sz="quarter" idx="4294967295"/>
          </p:nvPr>
        </p:nvSpPr>
        <p:spPr bwMode="auto">
          <a:xfrm>
            <a:off x="3585569" y="1333226"/>
            <a:ext cx="4025156" cy="1033203"/>
          </a:xfrm>
        </p:spPr>
        <p:txBody>
          <a:bodyPr vert="horz" lIns="91440" tIns="45720" rIns="91440" bIns="45720" rtlCol="0" anchor="t">
            <a:normAutofit fontScale="92500" lnSpcReduction="20000"/>
          </a:bodyPr>
          <a:lstStyle/>
          <a:p>
            <a:pPr lvl="1" algn="l">
              <a:buClr>
                <a:srgbClr val="1E57A8"/>
              </a:buClr>
              <a:buFont typeface="Arial"/>
              <a:buChar char="•"/>
              <a:defRPr/>
            </a:pPr>
            <a:r>
              <a:rPr sz="1500" b="0" i="0" u="none" spc="100">
                <a:solidFill>
                  <a:schemeClr val="tx1">
                    <a:lumMod val="75000"/>
                    <a:lumOff val="25000"/>
                  </a:schemeClr>
                </a:solidFill>
              </a:rPr>
              <a:t>LAME: Transmission Electron Microscopy </a:t>
            </a:r>
            <a:endParaRPr/>
          </a:p>
          <a:p>
            <a:pPr lvl="1" algn="l">
              <a:buClr>
                <a:srgbClr val="1E57A8"/>
              </a:buClr>
              <a:buFont typeface="Arial"/>
              <a:buChar char="•"/>
              <a:defRPr/>
            </a:pPr>
            <a:r>
              <a:rPr sz="1500" b="0" i="0" u="none" spc="100">
                <a:solidFill>
                  <a:schemeClr val="tx1">
                    <a:lumMod val="75000"/>
                    <a:lumOff val="25000"/>
                  </a:schemeClr>
                </a:solidFill>
              </a:rPr>
              <a:t>LAGE: Genomics and Epigenomics platform</a:t>
            </a:r>
            <a:endParaRPr sz="1500" spc="100">
              <a:solidFill>
                <a:schemeClr val="tx1">
                  <a:lumMod val="75000"/>
                  <a:lumOff val="25000"/>
                </a:schemeClr>
              </a:solidFill>
              <a:cs typeface="Calibri"/>
            </a:endParaRPr>
          </a:p>
          <a:p>
            <a:pPr lvl="1" algn="l">
              <a:buClr>
                <a:srgbClr val="1E57A8"/>
              </a:buClr>
              <a:buFont typeface="Arial"/>
              <a:buChar char="•"/>
              <a:defRPr/>
            </a:pPr>
            <a:r>
              <a:rPr sz="1500" b="0" i="0" u="none" spc="100">
                <a:solidFill>
                  <a:schemeClr val="tx1">
                    <a:lumMod val="75000"/>
                    <a:lumOff val="25000"/>
                  </a:schemeClr>
                </a:solidFill>
              </a:rPr>
              <a:t>ORFEO Data Centre </a:t>
            </a:r>
            <a:endParaRPr sz="1500"/>
          </a:p>
        </p:txBody>
      </p:sp>
      <p:pic>
        <p:nvPicPr>
          <p:cNvPr id="7" name="Immagine 6"/>
          <p:cNvPicPr>
            <a:picLocks noChangeAspect="1"/>
          </p:cNvPicPr>
          <p:nvPr/>
        </p:nvPicPr>
        <p:blipFill>
          <a:blip r:embed="rId2"/>
          <a:stretch/>
        </p:blipFill>
        <p:spPr bwMode="auto">
          <a:xfrm>
            <a:off x="-204856" y="984322"/>
            <a:ext cx="3891672" cy="3466718"/>
          </a:xfrm>
          <a:prstGeom prst="rect">
            <a:avLst/>
          </a:prstGeom>
        </p:spPr>
      </p:pic>
      <p:sp>
        <p:nvSpPr>
          <p:cNvPr id="9" name="CasellaDiTesto 8"/>
          <p:cNvSpPr txBox="1"/>
          <p:nvPr/>
        </p:nvSpPr>
        <p:spPr bwMode="auto">
          <a:xfrm>
            <a:off x="2954026" y="3656422"/>
            <a:ext cx="3621233" cy="920252"/>
          </a:xfrm>
          <a:prstGeom prst="rect">
            <a:avLst/>
          </a:prstGeom>
          <a:noFill/>
        </p:spPr>
        <p:txBody>
          <a:bodyPr wrap="square" rtlCol="0">
            <a:spAutoFit/>
          </a:bodyPr>
          <a:lstStyle/>
          <a:p>
            <a:pPr algn="l">
              <a:defRPr/>
            </a:pPr>
            <a:r>
              <a:rPr sz="2100" b="1" i="0" u="none" spc="300">
                <a:solidFill>
                  <a:srgbClr val="1E57A8"/>
                </a:solidFill>
              </a:rPr>
              <a:t>3. </a:t>
            </a:r>
            <a:r>
              <a:rPr b="1" i="0" u="none" spc="300">
                <a:solidFill>
                  <a:srgbClr val="1E57A8"/>
                </a:solidFill>
                <a:latin typeface="+mj-lt"/>
                <a:ea typeface="+mj-ea"/>
                <a:cs typeface="+mj-cs"/>
              </a:rPr>
              <a:t>Brainware</a:t>
            </a:r>
            <a:endParaRPr b="1" spc="300">
              <a:solidFill>
                <a:srgbClr val="1E57A8"/>
              </a:solidFill>
              <a:latin typeface="+mj-lt"/>
              <a:ea typeface="+mj-ea"/>
              <a:cs typeface="+mj-cs"/>
            </a:endParaRPr>
          </a:p>
          <a:p>
            <a:pPr marL="742950" lvl="1" indent="-285750" algn="l">
              <a:spcBef>
                <a:spcPts val="0"/>
              </a:spcBef>
              <a:buClr>
                <a:srgbClr val="1E57A8"/>
              </a:buClr>
              <a:buFont typeface="Arial"/>
              <a:buChar char="•"/>
              <a:defRPr/>
            </a:pPr>
            <a:r>
              <a:rPr sz="1400" b="0" i="0" u="none" spc="100">
                <a:solidFill>
                  <a:schemeClr val="tx1">
                    <a:lumMod val="75000"/>
                    <a:lumOff val="25000"/>
                  </a:schemeClr>
                </a:solidFill>
              </a:rPr>
              <a:t>Individuals </a:t>
            </a:r>
            <a:endParaRPr/>
          </a:p>
          <a:p>
            <a:pPr marL="285750" indent="-285750" algn="just">
              <a:buClr>
                <a:srgbClr val="6D1639"/>
              </a:buClr>
              <a:buFont typeface="Arial"/>
              <a:buChar char="•"/>
              <a:defRPr/>
            </a:pPr>
            <a:endParaRPr sz="1600">
              <a:solidFill>
                <a:schemeClr val="tx1">
                  <a:lumMod val="75000"/>
                  <a:lumOff val="25000"/>
                </a:schemeClr>
              </a:solidFill>
              <a:cs typeface="Futura"/>
            </a:endParaRPr>
          </a:p>
        </p:txBody>
      </p:sp>
      <p:sp>
        <p:nvSpPr>
          <p:cNvPr id="10" name="Titolo 9"/>
          <p:cNvSpPr>
            <a:spLocks noGrp="1"/>
          </p:cNvSpPr>
          <p:nvPr>
            <p:ph type="title"/>
          </p:nvPr>
        </p:nvSpPr>
        <p:spPr bwMode="auto"/>
        <p:txBody>
          <a:bodyPr>
            <a:normAutofit fontScale="90000"/>
          </a:bodyPr>
          <a:lstStyle/>
          <a:p>
            <a:pPr algn="l">
              <a:defRPr/>
            </a:pPr>
            <a:r>
              <a:rPr b="1" i="0" u="none"/>
              <a:t>ELEMENTS OF THE ECOSYSTEM </a:t>
            </a:r>
            <a:endParaRPr/>
          </a:p>
        </p:txBody>
      </p:sp>
      <p:sp>
        <p:nvSpPr>
          <p:cNvPr id="11" name="Segnaposto testo 2"/>
          <p:cNvSpPr txBox="1"/>
          <p:nvPr/>
        </p:nvSpPr>
        <p:spPr bwMode="auto">
          <a:xfrm>
            <a:off x="3585569" y="993165"/>
            <a:ext cx="2202981" cy="331219"/>
          </a:xfrm>
          <a:prstGeom prst="rect">
            <a:avLst/>
          </a:prstGeom>
        </p:spPr>
        <p:txBody>
          <a:bodyPr vert="horz" lIns="91440" tIns="45720" rIns="91440" bIns="45720" rtlCol="0" anchor="t">
            <a:noAutofit/>
          </a:bodyPr>
          <a:lst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457200" indent="-457200" algn="l">
              <a:buFont typeface="Arial"/>
              <a:buAutoNum type="arabicPeriod"/>
              <a:defRPr/>
            </a:pPr>
            <a:r>
              <a:rPr sz="1800" b="1" i="0" u="none" spc="300">
                <a:solidFill>
                  <a:srgbClr val="1E57A8"/>
                </a:solidFill>
                <a:latin typeface="+mj-lt"/>
                <a:ea typeface="+mj-ea"/>
                <a:cs typeface="+mj-cs"/>
              </a:rPr>
              <a:t>Hardware</a:t>
            </a:r>
            <a:endParaRPr/>
          </a:p>
        </p:txBody>
      </p:sp>
      <p:sp>
        <p:nvSpPr>
          <p:cNvPr id="6" name="CasellaDiTesto 5"/>
          <p:cNvSpPr txBox="1"/>
          <p:nvPr/>
        </p:nvSpPr>
        <p:spPr bwMode="auto">
          <a:xfrm>
            <a:off x="3830216" y="2571750"/>
            <a:ext cx="4674636" cy="1043363"/>
          </a:xfrm>
          <a:prstGeom prst="rect">
            <a:avLst/>
          </a:prstGeom>
          <a:noFill/>
        </p:spPr>
        <p:txBody>
          <a:bodyPr wrap="square">
            <a:spAutoFit/>
          </a:bodyPr>
          <a:lstStyle/>
          <a:p>
            <a:pPr>
              <a:defRPr/>
            </a:pPr>
            <a:r>
              <a:rPr lang="it-IT" sz="2100" b="1" spc="300">
                <a:solidFill>
                  <a:srgbClr val="1E57A8"/>
                </a:solidFill>
              </a:rPr>
              <a:t>2. </a:t>
            </a:r>
            <a:r>
              <a:rPr lang="it-IT" b="1" spc="300">
                <a:solidFill>
                  <a:srgbClr val="1E57A8"/>
                </a:solidFill>
                <a:latin typeface="+mj-lt"/>
                <a:ea typeface="+mj-ea"/>
                <a:cs typeface="+mj-cs"/>
              </a:rPr>
              <a:t>Software</a:t>
            </a:r>
            <a:endParaRPr/>
          </a:p>
          <a:p>
            <a:pPr marL="742950" lvl="1" indent="-285750">
              <a:spcBef>
                <a:spcPts val="0"/>
              </a:spcBef>
              <a:buClr>
                <a:srgbClr val="1E57A8"/>
              </a:buClr>
              <a:buFont typeface="Arial"/>
              <a:buChar char="•"/>
              <a:defRPr/>
            </a:pPr>
            <a:r>
              <a:rPr lang="en-US" sz="1400" spc="100">
                <a:solidFill>
                  <a:schemeClr val="tx1">
                    <a:lumMod val="75000"/>
                    <a:lumOff val="25000"/>
                  </a:schemeClr>
                </a:solidFill>
              </a:rPr>
              <a:t>LADE: </a:t>
            </a:r>
            <a:endParaRPr/>
          </a:p>
          <a:p>
            <a:pPr marL="742950" lvl="1" indent="-285750">
              <a:spcBef>
                <a:spcPts val="0"/>
              </a:spcBef>
              <a:buClr>
                <a:srgbClr val="1E57A8"/>
              </a:buClr>
              <a:buFont typeface="Arial"/>
              <a:buChar char="•"/>
              <a:defRPr/>
            </a:pPr>
            <a:r>
              <a:rPr lang="en-US" sz="1400" spc="100">
                <a:solidFill>
                  <a:schemeClr val="tx1">
                    <a:lumMod val="75000"/>
                    <a:lumOff val="25000"/>
                  </a:schemeClr>
                </a:solidFill>
              </a:rPr>
              <a:t>Codes and </a:t>
            </a:r>
            <a:r>
              <a:rPr lang="en-US" sz="2000" spc="100">
                <a:solidFill>
                  <a:schemeClr val="tx1">
                    <a:lumMod val="75000"/>
                    <a:lumOff val="25000"/>
                  </a:schemeClr>
                </a:solidFill>
              </a:rPr>
              <a:t>Data</a:t>
            </a:r>
            <a:endParaRPr lang="it-IT"/>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GB" sz="1600" cap="all">
                <a:cs typeface="Calibri"/>
              </a:rPr>
              <a:t>RIT: A single institute with three pillars.. </a:t>
            </a:r>
            <a:endParaRPr/>
          </a:p>
        </p:txBody>
      </p:sp>
      <p:pic>
        <p:nvPicPr>
          <p:cNvPr id="4" name="Picture 4" descr="A dna strand with light shining through it&#10;&#10;Description automatically generated"/>
          <p:cNvPicPr>
            <a:picLocks noChangeAspect="1"/>
          </p:cNvPicPr>
          <p:nvPr/>
        </p:nvPicPr>
        <p:blipFill>
          <a:blip r:embed="rId2"/>
          <a:stretch/>
        </p:blipFill>
        <p:spPr bwMode="auto">
          <a:xfrm>
            <a:off x="2826743" y="1008141"/>
            <a:ext cx="1811259" cy="1647183"/>
          </a:xfrm>
          <a:prstGeom prst="rect">
            <a:avLst/>
          </a:prstGeom>
        </p:spPr>
      </p:pic>
      <p:pic>
        <p:nvPicPr>
          <p:cNvPr id="5" name="Picture 5" descr="A collage of images of dots&#10;&#10;Description automatically generated"/>
          <p:cNvPicPr>
            <a:picLocks noChangeAspect="1"/>
          </p:cNvPicPr>
          <p:nvPr/>
        </p:nvPicPr>
        <p:blipFill>
          <a:blip r:embed="rId3"/>
          <a:stretch/>
        </p:blipFill>
        <p:spPr bwMode="auto">
          <a:xfrm>
            <a:off x="4646366" y="1011397"/>
            <a:ext cx="1708453" cy="1687071"/>
          </a:xfrm>
          <a:prstGeom prst="rect">
            <a:avLst/>
          </a:prstGeom>
        </p:spPr>
      </p:pic>
      <p:pic>
        <p:nvPicPr>
          <p:cNvPr id="6" name="Picture 6" descr="A tunnel with numbers and a light&#10;&#10;Description automatically generated"/>
          <p:cNvPicPr>
            <a:picLocks noChangeAspect="1"/>
          </p:cNvPicPr>
          <p:nvPr/>
        </p:nvPicPr>
        <p:blipFill>
          <a:blip r:embed="rId4"/>
          <a:stretch/>
        </p:blipFill>
        <p:spPr bwMode="auto">
          <a:xfrm>
            <a:off x="3141765" y="2656173"/>
            <a:ext cx="3059380" cy="1543050"/>
          </a:xfrm>
          <a:prstGeom prst="rect">
            <a:avLst/>
          </a:prstGeom>
        </p:spPr>
      </p:pic>
      <p:sp>
        <p:nvSpPr>
          <p:cNvPr id="8" name="Segnaposto testo 2"/>
          <p:cNvSpPr txBox="1"/>
          <p:nvPr/>
        </p:nvSpPr>
        <p:spPr bwMode="auto">
          <a:xfrm>
            <a:off x="3314433" y="725778"/>
            <a:ext cx="1652236" cy="248414"/>
          </a:xfrm>
          <a:prstGeom prst="rect">
            <a:avLst/>
          </a:prstGeom>
        </p:spPr>
        <p:txBody>
          <a:bodyPr vert="horz" lIns="68580" tIns="34290" rIns="68580" bIns="34290" rtlCol="0" anchor="t">
            <a:noAutofit/>
          </a:bodyPr>
          <a:lst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indent="0">
              <a:buNone/>
              <a:defRPr/>
            </a:pPr>
            <a:r>
              <a:rPr lang="en-US" sz="1500" b="1" spc="225">
                <a:solidFill>
                  <a:srgbClr val="1E57A8"/>
                </a:solidFill>
                <a:latin typeface="+mj-lt"/>
                <a:ea typeface="+mj-ea"/>
                <a:cs typeface="Calibri"/>
              </a:rPr>
              <a:t>LAGE</a:t>
            </a:r>
            <a:endParaRPr/>
          </a:p>
        </p:txBody>
      </p:sp>
      <p:sp>
        <p:nvSpPr>
          <p:cNvPr id="10" name="Segnaposto testo 2"/>
          <p:cNvSpPr txBox="1"/>
          <p:nvPr/>
        </p:nvSpPr>
        <p:spPr bwMode="auto">
          <a:xfrm>
            <a:off x="5317512" y="759728"/>
            <a:ext cx="1652236" cy="248414"/>
          </a:xfrm>
          <a:prstGeom prst="rect">
            <a:avLst/>
          </a:prstGeom>
        </p:spPr>
        <p:txBody>
          <a:bodyPr vert="horz" lIns="68580" tIns="34290" rIns="68580" bIns="34290" rtlCol="0" anchor="t">
            <a:noAutofit/>
          </a:bodyPr>
          <a:lst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indent="0">
              <a:buNone/>
              <a:defRPr/>
            </a:pPr>
            <a:r>
              <a:rPr lang="en-US" sz="1500" b="1" spc="225">
                <a:solidFill>
                  <a:srgbClr val="1E57A8"/>
                </a:solidFill>
                <a:latin typeface="+mj-lt"/>
                <a:ea typeface="+mj-ea"/>
                <a:cs typeface="Calibri"/>
              </a:rPr>
              <a:t>LAME</a:t>
            </a:r>
            <a:endParaRPr/>
          </a:p>
        </p:txBody>
      </p:sp>
      <p:sp>
        <p:nvSpPr>
          <p:cNvPr id="11" name="Segnaposto testo 2"/>
          <p:cNvSpPr txBox="1"/>
          <p:nvPr/>
        </p:nvSpPr>
        <p:spPr bwMode="auto">
          <a:xfrm>
            <a:off x="3704863" y="4231166"/>
            <a:ext cx="2517973" cy="723721"/>
          </a:xfrm>
          <a:prstGeom prst="rect">
            <a:avLst/>
          </a:prstGeom>
        </p:spPr>
        <p:txBody>
          <a:bodyPr vert="horz" lIns="68580" tIns="34290" rIns="68580" bIns="34290" rtlCol="0" anchor="t">
            <a:noAutofit/>
          </a:bodyPr>
          <a:lst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indent="0">
              <a:buNone/>
              <a:defRPr/>
            </a:pPr>
            <a:r>
              <a:rPr lang="en-US" sz="1500" b="1" spc="225">
                <a:solidFill>
                  <a:srgbClr val="1E57A8"/>
                </a:solidFill>
                <a:latin typeface="+mj-lt"/>
                <a:ea typeface="+mj-ea"/>
                <a:cs typeface="Calibri"/>
              </a:rPr>
              <a:t>LADE:Laboratorio di Data Engineering</a:t>
            </a:r>
            <a:endParaRPr lang="en-US" sz="1500">
              <a:ea typeface="+mj-ea"/>
              <a:cs typeface="Calibri"/>
            </a:endParaRPr>
          </a:p>
          <a:p>
            <a:pPr marL="0" indent="0">
              <a:buNone/>
              <a:defRPr/>
            </a:pPr>
            <a:endParaRPr lang="en-US" sz="1350" b="1" spc="225">
              <a:solidFill>
                <a:srgbClr val="1E57A8"/>
              </a:solidFill>
              <a:latin typeface="+mj-lt"/>
              <a:ea typeface="+mj-ea"/>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Immagine 2"/>
          <p:cNvPicPr>
            <a:picLocks noChangeAspect="1"/>
          </p:cNvPicPr>
          <p:nvPr/>
        </p:nvPicPr>
        <p:blipFill>
          <a:blip r:embed="rId3"/>
          <a:srcRect r="158"/>
          <a:stretch/>
        </p:blipFill>
        <p:spPr bwMode="auto">
          <a:xfrm>
            <a:off x="4526785" y="1158032"/>
            <a:ext cx="4017269" cy="3016289"/>
          </a:xfrm>
          <a:prstGeom prst="rect">
            <a:avLst/>
          </a:prstGeom>
        </p:spPr>
      </p:pic>
      <p:pic>
        <p:nvPicPr>
          <p:cNvPr id="4" name="Picture 10"/>
          <p:cNvPicPr>
            <a:picLocks noChangeAspect="1" noChangeArrowheads="1"/>
          </p:cNvPicPr>
          <p:nvPr/>
        </p:nvPicPr>
        <p:blipFill>
          <a:blip r:embed="rId4">
            <a:alphaModFix/>
          </a:blip>
          <a:srcRect l="17848" r="7718"/>
          <a:stretch/>
        </p:blipFill>
        <p:spPr bwMode="auto">
          <a:xfrm>
            <a:off x="502839" y="1158031"/>
            <a:ext cx="4023946" cy="3016289"/>
          </a:xfrm>
          <a:prstGeom prst="rect">
            <a:avLst/>
          </a:prstGeom>
          <a:noFill/>
        </p:spPr>
      </p:pic>
      <p:sp>
        <p:nvSpPr>
          <p:cNvPr id="2" name="Titolo 1"/>
          <p:cNvSpPr>
            <a:spLocks noGrp="1"/>
          </p:cNvSpPr>
          <p:nvPr>
            <p:ph type="title"/>
          </p:nvPr>
        </p:nvSpPr>
        <p:spPr bwMode="auto"/>
        <p:txBody>
          <a:bodyPr/>
          <a:lstStyle/>
          <a:p>
            <a:pPr algn="l">
              <a:defRPr/>
            </a:pPr>
            <a:r>
              <a:rPr sz="1600" b="1" i="0" u="none"/>
              <a:t>A COMPUTATIONAL ECOSYSTEM FOR GENOMICS AND MORE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olo 1"/>
          <p:cNvSpPr>
            <a:spLocks noGrp="1"/>
          </p:cNvSpPr>
          <p:nvPr>
            <p:ph type="title"/>
          </p:nvPr>
        </p:nvSpPr>
        <p:spPr bwMode="auto"/>
        <p:txBody>
          <a:bodyPr/>
          <a:lstStyle/>
          <a:p>
            <a:pPr>
              <a:defRPr/>
            </a:pPr>
            <a:r>
              <a:rPr lang="en-US"/>
              <a:t>NFFA-DI </a:t>
            </a:r>
            <a:endParaRPr lang="it-IT"/>
          </a:p>
        </p:txBody>
      </p:sp>
      <p:sp>
        <p:nvSpPr>
          <p:cNvPr id="3" name="Segnaposto testo 2"/>
          <p:cNvSpPr>
            <a:spLocks noGrp="1"/>
          </p:cNvSpPr>
          <p:nvPr>
            <p:ph type="body" sz="quarter" idx="12"/>
          </p:nvPr>
        </p:nvSpPr>
        <p:spPr bwMode="auto"/>
        <p:txBody>
          <a:bodyPr/>
          <a:lstStyle/>
          <a:p>
            <a:pPr>
              <a:defRPr/>
            </a:pPr>
            <a:endParaRPr lang="it-IT"/>
          </a:p>
        </p:txBody>
      </p:sp>
      <p:pic>
        <p:nvPicPr>
          <p:cNvPr id="1026" name="Picture 2"/>
          <p:cNvPicPr>
            <a:picLocks noChangeAspect="1" noChangeArrowheads="1"/>
          </p:cNvPicPr>
          <p:nvPr/>
        </p:nvPicPr>
        <p:blipFill>
          <a:blip r:embed="rId2"/>
          <a:stretch/>
        </p:blipFill>
        <p:spPr bwMode="auto">
          <a:xfrm>
            <a:off x="2330536" y="894613"/>
            <a:ext cx="3308348" cy="722245"/>
          </a:xfrm>
          <a:prstGeom prst="rect">
            <a:avLst/>
          </a:prstGeom>
          <a:noFill/>
        </p:spPr>
      </p:pic>
      <p:sp>
        <p:nvSpPr>
          <p:cNvPr id="5" name="CasellaDiTesto 4"/>
          <p:cNvSpPr txBox="1"/>
          <p:nvPr/>
        </p:nvSpPr>
        <p:spPr bwMode="auto">
          <a:xfrm>
            <a:off x="834503" y="1767525"/>
            <a:ext cx="7320957" cy="3139321"/>
          </a:xfrm>
          <a:prstGeom prst="rect">
            <a:avLst/>
          </a:prstGeom>
          <a:noFill/>
        </p:spPr>
        <p:txBody>
          <a:bodyPr wrap="square">
            <a:spAutoFit/>
          </a:bodyPr>
          <a:lstStyle/>
          <a:p>
            <a:pPr algn="just">
              <a:defRPr/>
            </a:pPr>
            <a:r>
              <a:rPr lang="en-US"/>
              <a:t>NFFA-DI is the NFFA upgrade proposal for realizing a Full-Spectrum Research Infrastructure for nanoscience and nanotechnology, </a:t>
            </a:r>
            <a:endParaRPr/>
          </a:p>
          <a:p>
            <a:pPr algn="just">
              <a:defRPr/>
            </a:pPr>
            <a:endParaRPr lang="en-US"/>
          </a:p>
          <a:p>
            <a:pPr algn="just">
              <a:defRPr/>
            </a:pPr>
            <a:r>
              <a:rPr lang="en-US"/>
              <a:t>NFFA-DI creates a unique environment for basic nanoscience and advanced technologies, bridging the gap between fundamental research on quantum matter and functional microsystems for the digital transformation. T</a:t>
            </a:r>
            <a:endParaRPr/>
          </a:p>
          <a:p>
            <a:pPr algn="just">
              <a:defRPr/>
            </a:pPr>
            <a:endParaRPr lang="en-US"/>
          </a:p>
          <a:p>
            <a:pPr algn="just">
              <a:defRPr/>
            </a:pPr>
            <a:r>
              <a:rPr lang="en-US">
                <a:solidFill>
                  <a:srgbClr val="FF0000"/>
                </a:solidFill>
              </a:rPr>
              <a:t>The combined digital access</a:t>
            </a:r>
            <a:r>
              <a:rPr lang="en-US"/>
              <a:t> to a wide portfolio of services through a Single Entry Point and Catalogue of state-of-the-art experimental and computational resources and FAIR-data services </a:t>
            </a:r>
            <a:r>
              <a:rPr lang="en-US">
                <a:solidFill>
                  <a:srgbClr val="FF0000"/>
                </a:solidFill>
              </a:rPr>
              <a:t>covers the whole value chain from material discovery to industrial technology transfer. </a:t>
            </a:r>
            <a:endParaRPr lang="it-IT">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olo 1"/>
          <p:cNvSpPr>
            <a:spLocks noGrp="1"/>
          </p:cNvSpPr>
          <p:nvPr>
            <p:ph type="title"/>
          </p:nvPr>
        </p:nvSpPr>
        <p:spPr bwMode="auto"/>
        <p:txBody>
          <a:bodyPr/>
          <a:lstStyle/>
          <a:p>
            <a:pPr>
              <a:defRPr/>
            </a:pPr>
            <a:r>
              <a:rPr lang="en-US"/>
              <a:t>NFFA-DI WPs </a:t>
            </a:r>
            <a:endParaRPr lang="it-IT"/>
          </a:p>
        </p:txBody>
      </p:sp>
      <p:sp>
        <p:nvSpPr>
          <p:cNvPr id="3" name="Segnaposto testo 2"/>
          <p:cNvSpPr>
            <a:spLocks noGrp="1"/>
          </p:cNvSpPr>
          <p:nvPr>
            <p:ph type="body" sz="quarter" idx="12"/>
          </p:nvPr>
        </p:nvSpPr>
        <p:spPr bwMode="auto"/>
        <p:txBody>
          <a:bodyPr/>
          <a:lstStyle/>
          <a:p>
            <a:pPr>
              <a:defRPr/>
            </a:pPr>
            <a:endParaRPr lang="it-IT"/>
          </a:p>
        </p:txBody>
      </p:sp>
      <p:pic>
        <p:nvPicPr>
          <p:cNvPr id="5" name="Immagine 4"/>
          <p:cNvPicPr>
            <a:picLocks noChangeAspect="1"/>
          </p:cNvPicPr>
          <p:nvPr/>
        </p:nvPicPr>
        <p:blipFill>
          <a:blip r:embed="rId2"/>
          <a:stretch/>
        </p:blipFill>
        <p:spPr bwMode="auto">
          <a:xfrm>
            <a:off x="760443" y="705157"/>
            <a:ext cx="7881752" cy="424532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olo 1"/>
          <p:cNvSpPr>
            <a:spLocks noGrp="1"/>
          </p:cNvSpPr>
          <p:nvPr>
            <p:ph type="title"/>
          </p:nvPr>
        </p:nvSpPr>
        <p:spPr bwMode="auto"/>
        <p:txBody>
          <a:bodyPr/>
          <a:lstStyle/>
          <a:p>
            <a:pPr>
              <a:defRPr/>
            </a:pPr>
            <a:r>
              <a:rPr lang="en-US"/>
              <a:t>Open Science by design </a:t>
            </a:r>
            <a:endParaRPr lang="it-IT"/>
          </a:p>
        </p:txBody>
      </p:sp>
      <p:sp>
        <p:nvSpPr>
          <p:cNvPr id="3" name="Segnaposto testo 2"/>
          <p:cNvSpPr>
            <a:spLocks noGrp="1"/>
          </p:cNvSpPr>
          <p:nvPr>
            <p:ph type="body" sz="quarter" idx="10"/>
          </p:nvPr>
        </p:nvSpPr>
        <p:spPr bwMode="auto"/>
        <p:txBody>
          <a:bodyPr/>
          <a:lstStyle/>
          <a:p>
            <a:pPr>
              <a:defRPr/>
            </a:pPr>
            <a:r>
              <a:rPr lang="en-US"/>
              <a:t>a set of principles and practices that fosters openness throughout the entire research life cycle</a:t>
            </a:r>
            <a:endParaRPr lang="it-IT"/>
          </a:p>
        </p:txBody>
      </p:sp>
      <p:pic>
        <p:nvPicPr>
          <p:cNvPr id="5" name="Immagine 4"/>
          <p:cNvPicPr>
            <a:picLocks noChangeAspect="1"/>
          </p:cNvPicPr>
          <p:nvPr/>
        </p:nvPicPr>
        <p:blipFill>
          <a:blip r:embed="rId2"/>
          <a:stretch/>
        </p:blipFill>
        <p:spPr bwMode="auto">
          <a:xfrm>
            <a:off x="680494" y="1686844"/>
            <a:ext cx="7783011" cy="2705478"/>
          </a:xfrm>
          <a:prstGeom prst="rect">
            <a:avLst/>
          </a:prstGeom>
        </p:spPr>
      </p:pic>
      <p:sp>
        <p:nvSpPr>
          <p:cNvPr id="6" name="CasellaDiTesto 5"/>
          <p:cNvSpPr txBox="1"/>
          <p:nvPr/>
        </p:nvSpPr>
        <p:spPr bwMode="auto">
          <a:xfrm>
            <a:off x="615597" y="4253822"/>
            <a:ext cx="6618671" cy="276999"/>
          </a:xfrm>
          <a:prstGeom prst="rect">
            <a:avLst/>
          </a:prstGeom>
          <a:noFill/>
        </p:spPr>
        <p:txBody>
          <a:bodyPr wrap="none" rtlCol="0">
            <a:spAutoFit/>
          </a:bodyPr>
          <a:lstStyle/>
          <a:p>
            <a:pPr algn="just">
              <a:buClr>
                <a:srgbClr val="6D1639"/>
              </a:buClr>
              <a:defRPr/>
            </a:pPr>
            <a:r>
              <a:rPr lang="en-US" sz="1200">
                <a:solidFill>
                  <a:schemeClr val="tx1">
                    <a:lumMod val="75000"/>
                    <a:lumOff val="25000"/>
                  </a:schemeClr>
                </a:solidFill>
                <a:cs typeface="Futura"/>
              </a:rPr>
              <a:t>From: </a:t>
            </a:r>
            <a:r>
              <a:rPr lang="en-US" sz="1200"/>
              <a:t>Open Science by Design: Realizing a Vision for 21st Century Research (2018)</a:t>
            </a:r>
            <a:r>
              <a:rPr lang="en-US" sz="1200">
                <a:solidFill>
                  <a:schemeClr val="tx1">
                    <a:lumMod val="75000"/>
                    <a:lumOff val="25000"/>
                  </a:schemeClr>
                </a:solidFill>
                <a:cs typeface="Futura"/>
              </a:rPr>
              <a:t> doi</a:t>
            </a:r>
            <a:r>
              <a:rPr lang="it-IT" sz="1200"/>
              <a:t> 10.17226/25116 </a:t>
            </a:r>
            <a:endParaRPr lang="it-IT" sz="1200">
              <a:solidFill>
                <a:schemeClr val="tx1">
                  <a:lumMod val="75000"/>
                  <a:lumOff val="25000"/>
                </a:schemeClr>
              </a:solidFill>
              <a:cs typeface="Futura"/>
            </a:endParaRP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Arial"/>
        <a:cs typeface="Arial"/>
      </a:majorFont>
      <a:minorFont>
        <a:latin typeface="Calibri"/>
        <a:ea typeface="Arial"/>
        <a:cs typeface="Arial"/>
      </a:minorFont>
    </a:fontScheme>
    <a:fmtScheme name="Office Them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D8A3B8751C2DCF4194BB58ABE965E78D" ma:contentTypeVersion="20" ma:contentTypeDescription="Creare un nuovo documento." ma:contentTypeScope="" ma:versionID="a2db8a6ee7656050fae198b41994a7e2">
  <xsd:schema xmlns:xsd="http://www.w3.org/2001/XMLSchema" xmlns:xs="http://www.w3.org/2001/XMLSchema" xmlns:p="http://schemas.microsoft.com/office/2006/metadata/properties" xmlns:ns2="3f0b294c-cbb5-4b42-babd-da30aa377533" xmlns:ns3="643d27fb-61e6-4a17-a4dc-bd92bf5face2" targetNamespace="http://schemas.microsoft.com/office/2006/metadata/properties" ma:root="true" ma:fieldsID="45b44289572e0a7e5817b8c461d899dd" ns2:_="" ns3:_="">
    <xsd:import namespace="3f0b294c-cbb5-4b42-babd-da30aa377533"/>
    <xsd:import namespace="643d27fb-61e6-4a17-a4dc-bd92bf5face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DateTaken" minOccurs="0"/>
                <xsd:element ref="ns2:Progettodiriferimento" minOccurs="0"/>
                <xsd:element ref="ns2:_Flow_SignoffStatus" minOccurs="0"/>
                <xsd:element ref="ns2:lcf76f155ced4ddcb4097134ff3c332f" minOccurs="0"/>
                <xsd:element ref="ns3:TaxCatchAll" minOccurs="0"/>
                <xsd:element ref="ns2:MediaServiceSearchProperties" minOccurs="0"/>
                <xsd:element ref="ns2:MediaServiceObjectDetectorVersion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0b294c-cbb5-4b42-babd-da30aa3775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Progettodiriferimento" ma:index="18" nillable="true" ma:displayName="Progetto di riferimento" ma:format="Hyperlink" ma:internalName="Progettodiriferimento">
      <xsd:complexType>
        <xsd:complexContent>
          <xsd:extension base="dms:URL">
            <xsd:sequence>
              <xsd:element name="Url" type="dms:ValidUrl" minOccurs="0" nillable="true"/>
              <xsd:element name="Description" type="xsd:string" nillable="true"/>
            </xsd:sequence>
          </xsd:extension>
        </xsd:complexContent>
      </xsd:complexType>
    </xsd:element>
    <xsd:element name="_Flow_SignoffStatus" ma:index="19" nillable="true" ma:displayName="Stato consenso" ma:internalName="Stato_x0020_consenso">
      <xsd:simpleType>
        <xsd:restriction base="dms:Text"/>
      </xsd:simpleType>
    </xsd:element>
    <xsd:element name="lcf76f155ced4ddcb4097134ff3c332f" ma:index="21" nillable="true" ma:taxonomy="true" ma:internalName="lcf76f155ced4ddcb4097134ff3c332f" ma:taxonomyFieldName="MediaServiceImageTags" ma:displayName="Tag immagine" ma:readOnly="false" ma:fieldId="{5cf76f15-5ced-4ddc-b409-7134ff3c332f}" ma:taxonomyMulti="true" ma:sspId="709fca1f-2dfe-44ee-a1a7-c45007566d0f"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3d27fb-61e6-4a17-a4dc-bd92bf5face2" elementFormDefault="qualified">
    <xsd:import namespace="http://schemas.microsoft.com/office/2006/documentManagement/types"/>
    <xsd:import namespace="http://schemas.microsoft.com/office/infopath/2007/PartnerControls"/>
    <xsd:element name="SharedWithUsers" ma:index="10"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Condiviso con dettagli" ma:internalName="SharedWithDetails" ma:readOnly="true">
      <xsd:simpleType>
        <xsd:restriction base="dms:Note">
          <xsd:maxLength value="255"/>
        </xsd:restriction>
      </xsd:simpleType>
    </xsd:element>
    <xsd:element name="TaxCatchAll" ma:index="22" nillable="true" ma:displayName="Taxonomy Catch All Column" ma:hidden="true" ma:list="{eaf70197-38cc-469e-b426-0663822dc3e5}" ma:internalName="TaxCatchAll" ma:showField="CatchAllData" ma:web="643d27fb-61e6-4a17-a4dc-bd92bf5fac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43d27fb-61e6-4a17-a4dc-bd92bf5face2" xsi:nil="true"/>
    <_Flow_SignoffStatus xmlns="3f0b294c-cbb5-4b42-babd-da30aa377533" xsi:nil="true"/>
    <Progettodiriferimento xmlns="3f0b294c-cbb5-4b42-babd-da30aa377533">
      <Url xsi:nil="true"/>
      <Description xsi:nil="true"/>
    </Progettodiriferimento>
    <lcf76f155ced4ddcb4097134ff3c332f xmlns="3f0b294c-cbb5-4b42-babd-da30aa37753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6023762-A811-42B7-AD93-87C711F79C31}">
  <ds:schemaRefs>
    <ds:schemaRef ds:uri="http://schemas.microsoft.com/sharepoint/v3/contenttype/forms"/>
  </ds:schemaRefs>
</ds:datastoreItem>
</file>

<file path=customXml/itemProps2.xml><?xml version="1.0" encoding="utf-8"?>
<ds:datastoreItem xmlns:ds="http://schemas.openxmlformats.org/officeDocument/2006/customXml" ds:itemID="{36A3E340-513F-4C23-BA2F-066A3BB4F1EF}">
  <ds:schemaRefs>
    <ds:schemaRef ds:uri="3f0b294c-cbb5-4b42-babd-da30aa377533"/>
    <ds:schemaRef ds:uri="643d27fb-61e6-4a17-a4dc-bd92bf5fac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6400162-9B3B-4C05-AE33-CBF47F9899FA}">
  <ds:schemaRefs>
    <ds:schemaRef ds:uri="3f0b294c-cbb5-4b42-babd-da30aa377533"/>
    <ds:schemaRef ds:uri="643d27fb-61e6-4a17-a4dc-bd92bf5face2"/>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AREA - template</Template>
  <TotalTime>0</TotalTime>
  <Words>1966</Words>
  <Application>Microsoft Office PowerPoint</Application>
  <PresentationFormat>Presentazione su schermo (16:9)</PresentationFormat>
  <Paragraphs>219</Paragraphs>
  <Slides>34</Slides>
  <Notes>2</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34</vt:i4>
      </vt:variant>
    </vt:vector>
  </HeadingPairs>
  <TitlesOfParts>
    <vt:vector size="42" baseType="lpstr">
      <vt:lpstr>Arial</vt:lpstr>
      <vt:lpstr>Calibri</vt:lpstr>
      <vt:lpstr>Calibri Light</vt:lpstr>
      <vt:lpstr>Candara</vt:lpstr>
      <vt:lpstr>Liberation Mono</vt:lpstr>
      <vt:lpstr>StarSymbol</vt:lpstr>
      <vt:lpstr>Symbol</vt:lpstr>
      <vt:lpstr>Office Theme</vt:lpstr>
      <vt:lpstr>Presentazione standard di PowerPoint</vt:lpstr>
      <vt:lpstr>Agenda</vt:lpstr>
      <vt:lpstr>INTRODUCTION: RESEARCH AND  INNOVATION TECHNOLOGY INSTITUTE (RIT)</vt:lpstr>
      <vt:lpstr>ELEMENTS OF THE ECOSYSTEM </vt:lpstr>
      <vt:lpstr>RIT: A single institute with three pillars.. </vt:lpstr>
      <vt:lpstr>A COMPUTATIONAL ECOSYSTEM FOR GENOMICS AND MORE</vt:lpstr>
      <vt:lpstr>NFFA-DI </vt:lpstr>
      <vt:lpstr>NFFA-DI WPs </vt:lpstr>
      <vt:lpstr>Open Science by design </vt:lpstr>
      <vt:lpstr>Principles:</vt:lpstr>
      <vt:lpstr>FAIR-by-design:</vt:lpstr>
      <vt:lpstr>PNR Fair–by-design </vt:lpstr>
      <vt:lpstr>Project actions:</vt:lpstr>
      <vt:lpstr>Action 1: </vt:lpstr>
      <vt:lpstr>Action 2</vt:lpstr>
      <vt:lpstr>Glossary: demonstrator </vt:lpstr>
      <vt:lpstr>What is data?</vt:lpstr>
      <vt:lpstr>What is data?</vt:lpstr>
      <vt:lpstr>DATA lifecycle</vt:lpstr>
      <vt:lpstr>Importance of data management  in science</vt:lpstr>
      <vt:lpstr>What is data management?</vt:lpstr>
      <vt:lpstr>Who cares about Data Management ?  </vt:lpstr>
      <vt:lpstr>Data management Priorities</vt:lpstr>
      <vt:lpstr>What is Metadata?</vt:lpstr>
      <vt:lpstr>The importance of being Metadata</vt:lpstr>
      <vt:lpstr>What makes metadata good?</vt:lpstr>
      <vt:lpstr>The FAIR Principles</vt:lpstr>
      <vt:lpstr>FAIR data ecosystem</vt:lpstr>
      <vt:lpstr>Data infrastructures</vt:lpstr>
      <vt:lpstr>Data infrastructures</vt:lpstr>
      <vt:lpstr>Data Policy</vt:lpstr>
      <vt:lpstr>Lessons learned: 1</vt:lpstr>
      <vt:lpstr>Lessons learned: 2</vt:lpstr>
      <vt:lpstr>Lessons learned: 3</vt:lpstr>
    </vt:vector>
  </TitlesOfParts>
  <Manager/>
  <Company>AREA Science Park</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Cozzini Stefano</dc:creator>
  <cp:keywords/>
  <dc:description/>
  <cp:lastModifiedBy>Federica Bazzocchi</cp:lastModifiedBy>
  <cp:revision>1</cp:revision>
  <dcterms:created xsi:type="dcterms:W3CDTF">2021-04-16T14:57:58Z</dcterms:created>
  <dcterms:modified xsi:type="dcterms:W3CDTF">2023-08-08T12:42:36Z</dcterms:modified>
  <cp:category/>
  <dc:identifier/>
  <cp:contentStatus/>
  <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0x010100D8A3B8751C2DCF4194BB58ABE965E78D</vt:lpwstr>
  </property>
  <property fmtid="{D5CDD505-2E9C-101B-9397-08002B2CF9AE}" pid="3" name="MediaServiceImageTags">
    <vt:lpwstr/>
  </property>
</Properties>
</file>