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76" r:id="rId3"/>
    <p:sldId id="340" r:id="rId4"/>
    <p:sldId id="319" r:id="rId5"/>
    <p:sldId id="320" r:id="rId6"/>
    <p:sldId id="331" r:id="rId7"/>
    <p:sldId id="344" r:id="rId8"/>
    <p:sldId id="345" r:id="rId9"/>
    <p:sldId id="279" r:id="rId10"/>
    <p:sldId id="307" r:id="rId11"/>
    <p:sldId id="284" r:id="rId12"/>
    <p:sldId id="285" r:id="rId13"/>
    <p:sldId id="286" r:id="rId14"/>
    <p:sldId id="317" r:id="rId15"/>
    <p:sldId id="269" r:id="rId16"/>
    <p:sldId id="346" r:id="rId17"/>
    <p:sldId id="353" r:id="rId18"/>
    <p:sldId id="347" r:id="rId19"/>
    <p:sldId id="349" r:id="rId20"/>
    <p:sldId id="352" r:id="rId21"/>
    <p:sldId id="356" r:id="rId22"/>
    <p:sldId id="673" r:id="rId23"/>
    <p:sldId id="348" r:id="rId24"/>
    <p:sldId id="360" r:id="rId25"/>
    <p:sldId id="293" r:id="rId26"/>
    <p:sldId id="303" r:id="rId27"/>
    <p:sldId id="350" r:id="rId28"/>
    <p:sldId id="359" r:id="rId29"/>
    <p:sldId id="675" r:id="rId30"/>
    <p:sldId id="258" r:id="rId31"/>
    <p:sldId id="306" r:id="rId32"/>
    <p:sldId id="270" r:id="rId33"/>
    <p:sldId id="672" r:id="rId34"/>
    <p:sldId id="643" r:id="rId35"/>
    <p:sldId id="624" r:id="rId36"/>
    <p:sldId id="62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2362" autoAdjust="0"/>
  </p:normalViewPr>
  <p:slideViewPr>
    <p:cSldViewPr snapToGrid="0">
      <p:cViewPr varScale="1">
        <p:scale>
          <a:sx n="70" d="100"/>
          <a:sy n="70" d="100"/>
        </p:scale>
        <p:origin x="51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3FA48-B747-4AFC-ABB5-5A99EE0B02E3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E6D86-AEEB-44FC-81F4-AB1DE2D6B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21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E6D86-AEEB-44FC-81F4-AB1DE2D6BA6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635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53 </a:t>
            </a:r>
            <a:r>
              <a:rPr lang="en-US" dirty="0" err="1"/>
              <a:t>Pg</a:t>
            </a:r>
            <a:r>
              <a:rPr lang="en-US" dirty="0"/>
              <a:t> C y−1</a:t>
            </a:r>
          </a:p>
          <a:p>
            <a:r>
              <a:rPr lang="en-US" dirty="0"/>
              <a:t>0.08 * (477000*0.1^(3.7-1))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E6D86-AEEB-44FC-81F4-AB1DE2D6BA6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724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E6D86-AEEB-44FC-81F4-AB1DE2D6BA6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075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E6D86-AEEB-44FC-81F4-AB1DE2D6BA6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93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E6D86-AEEB-44FC-81F4-AB1DE2D6BA6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95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E6D86-AEEB-44FC-81F4-AB1DE2D6BA6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082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E6D86-AEEB-44FC-81F4-AB1DE2D6BA6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286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E6D86-AEEB-44FC-81F4-AB1DE2D6BA6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33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Warmer waters may increase the length of marine food webs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Warming may lower trophic transfer efficiencies 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E6D86-AEEB-44FC-81F4-AB1DE2D6BA6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40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FA9FF-BB06-4342-AA79-2525D178CC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096145-C673-478B-A7A1-327934A2FE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84702-D380-4659-A034-BC9380B05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623C5-F9B7-4E76-81E6-BB04D028ED2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CE718-57E9-433E-A5B8-A8A0D7B4C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E5D49-D8EE-48E6-BA97-037676737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A2F7B-AF4B-4377-B7B9-F2E231CB3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44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4B203-B999-4570-B7CD-41AD0F384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81F404-B4FC-4FAB-9CAF-7C19128088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DFDFF-4FB6-48A1-B233-10FD1AF1D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623C5-F9B7-4E76-81E6-BB04D028ED2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AD18A-88FD-4664-A6F1-F00DFF14D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35DE8-165D-49B0-8012-E920C1FD3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A2F7B-AF4B-4377-B7B9-F2E231CB3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96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201715-FFF5-4DB3-8E94-509EB0F296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4C5E3B-F835-458D-A731-27A3C01C86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375A1-DE90-4793-9346-954C45D20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623C5-F9B7-4E76-81E6-BB04D028ED2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63367-C6CE-49FB-9EE4-A00CF35FF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83100-4853-4315-A873-4CD30E26B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A2F7B-AF4B-4377-B7B9-F2E231CB3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28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57B05-C197-40AA-8AE5-8AF74F5F3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2D741-D59B-4903-8F89-9777D144D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6E045-131E-4790-95D8-271975B35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623C5-F9B7-4E76-81E6-BB04D028ED2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22D7B-6D2D-4BDE-813D-F4C5B914B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FC85B-938A-4696-9B6A-3DB145D17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A2F7B-AF4B-4377-B7B9-F2E231CB3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09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9C919-268A-4710-891C-8427ACCA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0E2D5-F72E-4C56-B470-6E807D62A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739DC-D4AB-4D2D-8DEA-87EE81DBB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623C5-F9B7-4E76-81E6-BB04D028ED2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46C27-E24E-45EF-A53E-E4B00B62E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DED29-18C9-4FAA-8A68-44F0EC8CA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A2F7B-AF4B-4377-B7B9-F2E231CB3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08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8F732-64DD-4E65-9AE7-084089F89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05EA9-FB2F-4412-A494-516DDEAA7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9B7708-8FA5-4E6E-88D6-16577FE816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91AF6B-9A1B-400D-B768-0F842D3A2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623C5-F9B7-4E76-81E6-BB04D028ED2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632A0-31C7-4C40-80C3-B59F3BE43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1CE2F2-CED4-4765-ACB7-CC869EBBD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A2F7B-AF4B-4377-B7B9-F2E231CB3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936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6D31F-2B30-4843-9C63-2924F9ADB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B4E66E-6DE4-4A3F-9E67-D1D7C2CEA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2B4DDF-C8D3-46EF-861A-7DE4F0E25B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8F613D-B933-4B55-8C4F-92AC1C0842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C98FB5-638B-4680-A218-FC682EC1E6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70CC86-A509-4871-8A84-627F97EA3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623C5-F9B7-4E76-81E6-BB04D028ED2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CD6CD-77FD-4A2A-8A25-9AE68FA9C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98393B-E007-4FB4-81E6-F90383325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A2F7B-AF4B-4377-B7B9-F2E231CB3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708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65348-299E-4388-ADE5-1280EABFE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2ECA15-F6CD-42C8-965B-448E97EBC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623C5-F9B7-4E76-81E6-BB04D028ED2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97B81C-2E4F-443B-96A0-72CA2B060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91E842-04CD-4202-98EB-80EA8FD92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A2F7B-AF4B-4377-B7B9-F2E231CB3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91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BEA82A-6AA0-4A52-95B4-20449BD2E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623C5-F9B7-4E76-81E6-BB04D028ED2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48D1F7-2F11-4B7B-9FF9-AD34E4753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52F8BE-EFBE-43CE-BC88-B9CC14D3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A2F7B-AF4B-4377-B7B9-F2E231CB3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83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DF884-AF9E-49B3-B212-068A5A948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01E10-4533-458C-87E2-D713C09C4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B06881-C67A-4854-B530-51AEDE64E7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074267-C855-48A5-A7CD-474466B9B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623C5-F9B7-4E76-81E6-BB04D028ED2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24545B-04D6-474D-8474-9356D2974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A423A-9D6B-421C-8ABD-07DB46633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A2F7B-AF4B-4377-B7B9-F2E231CB3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22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1555C-B6F6-4B4A-A0A4-2B49E6B7B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C8F7D9-7741-4AAC-8908-2E28CB4287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940DBD-AC50-4F94-88CB-EF791BA201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FBD99-072B-42DD-B467-88B606FA3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623C5-F9B7-4E76-81E6-BB04D028ED2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B50A19-2D72-44FB-84B2-656041F98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20F4ED-1F11-4B40-BFF1-6739903B9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A2F7B-AF4B-4377-B7B9-F2E231CB3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24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FCBAC4-9869-4D8A-8C48-195F8E59B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5B13E-0D7B-44DC-B0FC-556A6F5955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435D4-1985-45E7-B3D0-2D03CA6B74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623C5-F9B7-4E76-81E6-BB04D028ED2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363DD-8EC3-4583-BE16-30E3BB70AE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9F87E-48D4-4853-9957-591783B908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A2F7B-AF4B-4377-B7B9-F2E231CB3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18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dvandenderen@uri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518BC-D267-40D1-A6C1-EB9E4AA4C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00063"/>
            <a:ext cx="9144000" cy="1049337"/>
          </a:xfrm>
        </p:spPr>
        <p:txBody>
          <a:bodyPr>
            <a:normAutofit/>
          </a:bodyPr>
          <a:lstStyle/>
          <a:p>
            <a:r>
              <a:rPr lang="en-US" sz="3200" b="1" dirty="0"/>
              <a:t>Trophodynamics and potential yield from the oceans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9CC997-839C-4C17-89D1-1BD24588CF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4237038"/>
            <a:ext cx="3987800" cy="1655762"/>
          </a:xfrm>
        </p:spPr>
        <p:txBody>
          <a:bodyPr/>
          <a:lstStyle/>
          <a:p>
            <a:pPr algn="l"/>
            <a:r>
              <a:rPr lang="en-US" dirty="0"/>
              <a:t>Daniel van Denderen</a:t>
            </a:r>
          </a:p>
          <a:p>
            <a:pPr algn="l"/>
            <a:r>
              <a:rPr lang="en-US" dirty="0">
                <a:hlinkClick r:id="rId2"/>
              </a:rPr>
              <a:t>dvandenderen@uri.edu</a:t>
            </a:r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AA0132-EA4D-451E-A13C-FA417F3192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" b="7303"/>
          <a:stretch/>
        </p:blipFill>
        <p:spPr>
          <a:xfrm>
            <a:off x="4686300" y="1938920"/>
            <a:ext cx="7317863" cy="491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10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48509"/>
            <a:ext cx="10515600" cy="766989"/>
          </a:xfrm>
        </p:spPr>
        <p:txBody>
          <a:bodyPr>
            <a:normAutofit/>
          </a:bodyPr>
          <a:lstStyle/>
          <a:p>
            <a:r>
              <a:rPr lang="en-US" sz="3200" dirty="0"/>
              <a:t>Primary production and “fish” production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52626" y="6597353"/>
            <a:ext cx="25144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Kaiser et al. Textbook Marine ecology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27732D5-10C7-40B1-BDBF-3781D4DB5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69093" y="1672264"/>
            <a:ext cx="6331672" cy="492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E3FA16-5A7D-4649-809F-FD004D15A35A}"/>
              </a:ext>
            </a:extLst>
          </p:cNvPr>
          <p:cNvSpPr txBox="1"/>
          <p:nvPr/>
        </p:nvSpPr>
        <p:spPr>
          <a:xfrm>
            <a:off x="6986873" y="1272154"/>
            <a:ext cx="3741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Trophic transfer of energy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9D18A8-1480-40BD-A634-9630C8D4FF1D}"/>
              </a:ext>
            </a:extLst>
          </p:cNvPr>
          <p:cNvSpPr txBox="1"/>
          <p:nvPr/>
        </p:nvSpPr>
        <p:spPr>
          <a:xfrm>
            <a:off x="6986873" y="6274188"/>
            <a:ext cx="236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∙ 0.35 ∙ 0.15 = 5.25 </a:t>
            </a:r>
          </a:p>
        </p:txBody>
      </p:sp>
    </p:spTree>
    <p:extLst>
      <p:ext uri="{BB962C8B-B14F-4D97-AF65-F5344CB8AC3E}">
        <p14:creationId xmlns:p14="http://schemas.microsoft.com/office/powerpoint/2010/main" val="1037828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Fish production is determined by primary production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1988841"/>
            <a:ext cx="4833241" cy="356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2492897"/>
            <a:ext cx="3942080" cy="2715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31504" y="6500634"/>
            <a:ext cx="17177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Ware &amp; Thomson (2005)</a:t>
            </a:r>
          </a:p>
        </p:txBody>
      </p:sp>
    </p:spTree>
    <p:extLst>
      <p:ext uri="{BB962C8B-B14F-4D97-AF65-F5344CB8AC3E}">
        <p14:creationId xmlns:p14="http://schemas.microsoft.com/office/powerpoint/2010/main" val="1976977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Fish production is determined by primary production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26965" y="6499503"/>
            <a:ext cx="14443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Irigoien</a:t>
            </a:r>
            <a:r>
              <a:rPr lang="en-US" sz="1200" dirty="0"/>
              <a:t> et al. (2014)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787" y="1602452"/>
            <a:ext cx="534670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https://iucnredlist-photos.s3.amazonaws.com/medium/1483938130.jpg?AWSAccessKeyId=AKIAJIJQNN2N2SMHLZJA&amp;Expires=1536392725&amp;Signature=%2FOkx%2B6CZVAgOxfi%2BP08J%2FcAuvhE%3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5" y="1916832"/>
            <a:ext cx="3515791" cy="152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sanctuarysimon.org/regional_images/photo_database/1454979408-081_thum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3789041"/>
            <a:ext cx="3371775" cy="22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781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Fish production is determined by primary 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Fig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9" y="1772816"/>
            <a:ext cx="7052063" cy="402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0" y="6547813"/>
            <a:ext cx="14443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Irigoien</a:t>
            </a:r>
            <a:r>
              <a:rPr lang="en-US" sz="1200" dirty="0"/>
              <a:t> et al. (2014)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1557392" y="3262971"/>
            <a:ext cx="1762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Mesopelagic</a:t>
            </a:r>
          </a:p>
        </p:txBody>
      </p:sp>
    </p:spTree>
    <p:extLst>
      <p:ext uri="{BB962C8B-B14F-4D97-AF65-F5344CB8AC3E}">
        <p14:creationId xmlns:p14="http://schemas.microsoft.com/office/powerpoint/2010/main" val="2256921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2932"/>
          </a:xfrm>
        </p:spPr>
        <p:txBody>
          <a:bodyPr>
            <a:normAutofit/>
          </a:bodyPr>
          <a:lstStyle/>
          <a:p>
            <a:r>
              <a:rPr lang="en-US" sz="3200" dirty="0"/>
              <a:t>Primary production and “fish” production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52626" y="6597353"/>
            <a:ext cx="25144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Kaiser et al. Textbook Marine ecology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4821CEB-1286-4995-A867-36CE0A415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800" y="1881462"/>
            <a:ext cx="11836400" cy="452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589FFF-D04E-4BE2-969C-3AC52477BE47}"/>
              </a:ext>
            </a:extLst>
          </p:cNvPr>
          <p:cNvSpPr txBox="1"/>
          <p:nvPr/>
        </p:nvSpPr>
        <p:spPr>
          <a:xfrm>
            <a:off x="4633438" y="1512130"/>
            <a:ext cx="264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Trophic transfer of energy</a:t>
            </a:r>
          </a:p>
        </p:txBody>
      </p:sp>
    </p:spTree>
    <p:extLst>
      <p:ext uri="{BB962C8B-B14F-4D97-AF65-F5344CB8AC3E}">
        <p14:creationId xmlns:p14="http://schemas.microsoft.com/office/powerpoint/2010/main" val="2609378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how much fish is there in the s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80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Energy transfer in food webs is complex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5283" y="4443568"/>
            <a:ext cx="8229600" cy="2160239"/>
          </a:xfrm>
          <a:solidFill>
            <a:schemeClr val="bg1">
              <a:lumMod val="75000"/>
              <a:alpha val="68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Characterization of energy flow in ecosystems is one of the primary goals of ecology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The analysis of feeding interactions and food web dynamics is key to quantifying energy flow</a:t>
            </a:r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46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339AC-8574-469A-8C9C-7A58203F9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3505"/>
          </a:xfrm>
        </p:spPr>
        <p:txBody>
          <a:bodyPr/>
          <a:lstStyle/>
          <a:p>
            <a:r>
              <a:rPr lang="en-US" sz="2800" dirty="0"/>
              <a:t>How to estimate potential fish production for fisheries?</a:t>
            </a:r>
            <a:r>
              <a:rPr lang="en-US" dirty="0"/>
              <a:t>	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D771EC4-E73B-4C78-BCFA-44D04357A7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962106"/>
              </p:ext>
            </p:extLst>
          </p:nvPr>
        </p:nvGraphicFramePr>
        <p:xfrm>
          <a:off x="1558067" y="2125633"/>
          <a:ext cx="9266174" cy="296672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763774">
                  <a:extLst>
                    <a:ext uri="{9D8B030D-6E8A-4147-A177-3AD203B41FA5}">
                      <a16:colId xmlns:a16="http://schemas.microsoft.com/office/drawing/2014/main" val="40920780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07301207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32181539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2669450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8960287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Province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Oceanic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Coastal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Upwelling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5453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% of ocean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9.9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4496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Area (km</a:t>
                      </a:r>
                      <a:r>
                        <a:rPr lang="en-US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326 ∙ 10</a:t>
                      </a:r>
                      <a:r>
                        <a:rPr lang="en-US" baseline="300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36 ∙ 10</a:t>
                      </a:r>
                      <a:r>
                        <a:rPr lang="en-US" baseline="300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3.6 ∙ 10</a:t>
                      </a:r>
                      <a:r>
                        <a:rPr lang="en-US" baseline="300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4002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NPP (t C ∙ km</a:t>
                      </a:r>
                      <a:r>
                        <a:rPr lang="en-US" baseline="30000" dirty="0">
                          <a:solidFill>
                            <a:schemeClr val="tx1"/>
                          </a:solidFill>
                        </a:rPr>
                        <a:t>-2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∙ yr</a:t>
                      </a:r>
                      <a:r>
                        <a:rPr lang="en-US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en-US" baseline="3000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6265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Total NPP (10</a:t>
                      </a:r>
                      <a:r>
                        <a:rPr lang="en-US" baseline="30000" dirty="0">
                          <a:solidFill>
                            <a:schemeClr val="tx1"/>
                          </a:solidFill>
                        </a:rPr>
                        <a:t>9 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t C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 ∙ yr</a:t>
                      </a:r>
                      <a:r>
                        <a:rPr lang="en-US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16.3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3.6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6762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Trophic levels to fish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1.5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7660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Transfer efficiency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4484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Fish prod. (10</a:t>
                      </a:r>
                      <a:r>
                        <a:rPr lang="en-US" baseline="30000" dirty="0">
                          <a:solidFill>
                            <a:schemeClr val="tx1"/>
                          </a:solidFill>
                        </a:rPr>
                        <a:t>6 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t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</a:rPr>
                        <a:t>ww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 ∙ yr</a:t>
                      </a:r>
                      <a:r>
                        <a:rPr lang="en-US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1.6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240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348872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63660AD-CBDB-4E6E-8367-12D1E2C4F395}"/>
              </a:ext>
            </a:extLst>
          </p:cNvPr>
          <p:cNvSpPr txBox="1"/>
          <p:nvPr/>
        </p:nvSpPr>
        <p:spPr>
          <a:xfrm>
            <a:off x="838200" y="6052671"/>
            <a:ext cx="58289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16.3 </a:t>
            </a:r>
            <a:r>
              <a:rPr lang="en-US" dirty="0">
                <a:solidFill>
                  <a:schemeClr val="tx1"/>
                </a:solidFill>
              </a:rPr>
              <a:t>10</a:t>
            </a:r>
            <a:r>
              <a:rPr lang="en-US" baseline="30000" dirty="0">
                <a:solidFill>
                  <a:schemeClr val="tx1"/>
                </a:solidFill>
              </a:rPr>
              <a:t>9 </a:t>
            </a:r>
            <a:r>
              <a:rPr lang="en-US" baseline="0" dirty="0">
                <a:solidFill>
                  <a:schemeClr val="tx1"/>
                </a:solidFill>
              </a:rPr>
              <a:t>t C</a:t>
            </a:r>
            <a:r>
              <a:rPr lang="en-US" dirty="0">
                <a:solidFill>
                  <a:schemeClr val="tx1"/>
                </a:solidFill>
              </a:rPr>
              <a:t>  ∙ yr</a:t>
            </a:r>
            <a:r>
              <a:rPr lang="en-US" baseline="30000" dirty="0">
                <a:solidFill>
                  <a:schemeClr val="tx1"/>
                </a:solidFill>
              </a:rPr>
              <a:t>-1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 ∙ 0.1</a:t>
            </a:r>
            <a:r>
              <a:rPr lang="en-US" baseline="30000" dirty="0">
                <a:solidFill>
                  <a:schemeClr val="tx1"/>
                </a:solidFill>
              </a:rPr>
              <a:t>5</a:t>
            </a:r>
            <a:r>
              <a:rPr lang="en-US" dirty="0">
                <a:solidFill>
                  <a:schemeClr val="tx1"/>
                </a:solidFill>
              </a:rPr>
              <a:t> ∙ 10 = 1.6 10</a:t>
            </a:r>
            <a:r>
              <a:rPr lang="en-US" baseline="30000" dirty="0">
                <a:solidFill>
                  <a:schemeClr val="tx1"/>
                </a:solidFill>
              </a:rPr>
              <a:t>6 </a:t>
            </a:r>
            <a:r>
              <a:rPr lang="en-US" baseline="0" dirty="0">
                <a:solidFill>
                  <a:schemeClr val="tx1"/>
                </a:solidFill>
              </a:rPr>
              <a:t>t </a:t>
            </a:r>
            <a:r>
              <a:rPr lang="en-US" baseline="0" dirty="0" err="1">
                <a:solidFill>
                  <a:schemeClr val="tx1"/>
                </a:solidFill>
              </a:rPr>
              <a:t>ww</a:t>
            </a:r>
            <a:r>
              <a:rPr lang="en-US" dirty="0">
                <a:solidFill>
                  <a:schemeClr val="tx1"/>
                </a:solidFill>
              </a:rPr>
              <a:t>  ∙ yr</a:t>
            </a:r>
            <a:r>
              <a:rPr lang="en-US" baseline="30000" dirty="0">
                <a:solidFill>
                  <a:schemeClr val="tx1"/>
                </a:solidFill>
              </a:rPr>
              <a:t>-1</a:t>
            </a:r>
            <a:r>
              <a:rPr lang="en-US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7CEDEF-EAC9-41D5-A435-17FC65B63FBD}"/>
              </a:ext>
            </a:extLst>
          </p:cNvPr>
          <p:cNvSpPr txBox="1"/>
          <p:nvPr/>
        </p:nvSpPr>
        <p:spPr>
          <a:xfrm>
            <a:off x="9326262" y="6308208"/>
            <a:ext cx="23755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 err="1"/>
              <a:t>Ryther</a:t>
            </a:r>
            <a:r>
              <a:rPr lang="en-US" sz="1800" dirty="0"/>
              <a:t> (1969)</a:t>
            </a:r>
          </a:p>
        </p:txBody>
      </p:sp>
    </p:spTree>
    <p:extLst>
      <p:ext uri="{BB962C8B-B14F-4D97-AF65-F5344CB8AC3E}">
        <p14:creationId xmlns:p14="http://schemas.microsoft.com/office/powerpoint/2010/main" val="316412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F7460-3772-4A3B-9FC3-69469EFC2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676400" cy="758614"/>
          </a:xfrm>
        </p:spPr>
        <p:txBody>
          <a:bodyPr>
            <a:normAutofit/>
          </a:bodyPr>
          <a:lstStyle/>
          <a:p>
            <a:r>
              <a:rPr lang="en-US" sz="3600" dirty="0"/>
              <a:t>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17625-DF9B-4A37-98FB-F62DDA302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9827" y="479718"/>
            <a:ext cx="6436961" cy="2408936"/>
          </a:xfrm>
          <a:ln w="19050">
            <a:solidFill>
              <a:srgbClr val="FF0000"/>
            </a:solidFill>
          </a:ln>
        </p:spPr>
        <p:txBody>
          <a:bodyPr>
            <a:normAutofit lnSpcReduction="10000"/>
          </a:bodyPr>
          <a:lstStyle/>
          <a:p>
            <a:r>
              <a:rPr lang="en-US" sz="2000" dirty="0"/>
              <a:t>Estimate for one province, fish production when there is:</a:t>
            </a:r>
          </a:p>
          <a:p>
            <a:pPr lvl="1"/>
            <a:r>
              <a:rPr lang="en-US" sz="1800" dirty="0"/>
              <a:t>10% more/less primary production (NPP)</a:t>
            </a:r>
          </a:p>
          <a:p>
            <a:pPr lvl="1"/>
            <a:r>
              <a:rPr lang="en-US" sz="1800" dirty="0"/>
              <a:t>One extra trophic level in the food chain</a:t>
            </a:r>
          </a:p>
          <a:p>
            <a:pPr lvl="1"/>
            <a:r>
              <a:rPr lang="en-US" sz="1800" dirty="0"/>
              <a:t>5% increase/decline in transfer efficiency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Which parameters are uncertain? </a:t>
            </a:r>
          </a:p>
          <a:p>
            <a:r>
              <a:rPr lang="en-US" sz="2000" dirty="0"/>
              <a:t>Which parameters are most sensitive?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9E76212-78FC-40E9-9759-F5E310241F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533288"/>
              </p:ext>
            </p:extLst>
          </p:nvPr>
        </p:nvGraphicFramePr>
        <p:xfrm>
          <a:off x="1347504" y="3429000"/>
          <a:ext cx="9266174" cy="296672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763774">
                  <a:extLst>
                    <a:ext uri="{9D8B030D-6E8A-4147-A177-3AD203B41FA5}">
                      <a16:colId xmlns:a16="http://schemas.microsoft.com/office/drawing/2014/main" val="40920780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07301207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32181539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2669450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8960287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Province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Oceanic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Coastal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Upwelling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5453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% of ocean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9.9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4496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Area (km</a:t>
                      </a:r>
                      <a:r>
                        <a:rPr lang="en-US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326 ∙ 10</a:t>
                      </a:r>
                      <a:r>
                        <a:rPr lang="en-US" baseline="300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36 ∙ 10</a:t>
                      </a:r>
                      <a:r>
                        <a:rPr lang="en-US" baseline="300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3.6 ∙ 10</a:t>
                      </a:r>
                      <a:r>
                        <a:rPr lang="en-US" baseline="300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4002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NPP (t C ∙ km</a:t>
                      </a:r>
                      <a:r>
                        <a:rPr lang="en-US" baseline="30000" dirty="0">
                          <a:solidFill>
                            <a:schemeClr val="tx1"/>
                          </a:solidFill>
                        </a:rPr>
                        <a:t>-2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∙ yr</a:t>
                      </a:r>
                      <a:r>
                        <a:rPr lang="en-US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en-US" baseline="3000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6265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Total NPP (10</a:t>
                      </a:r>
                      <a:r>
                        <a:rPr lang="en-US" baseline="30000" dirty="0">
                          <a:solidFill>
                            <a:schemeClr val="tx1"/>
                          </a:solidFill>
                        </a:rPr>
                        <a:t>9 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t C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 ∙ yr</a:t>
                      </a:r>
                      <a:r>
                        <a:rPr lang="en-US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16.3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3.6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6762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Trophic levels to fish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1.5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7660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Transfer efficiency (%)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4484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Fish prod. (10</a:t>
                      </a:r>
                      <a:r>
                        <a:rPr lang="en-US" baseline="30000" dirty="0">
                          <a:solidFill>
                            <a:schemeClr val="tx1"/>
                          </a:solidFill>
                        </a:rPr>
                        <a:t>6 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t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</a:rPr>
                        <a:t>ww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 ∙ yr</a:t>
                      </a:r>
                      <a:r>
                        <a:rPr lang="en-US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1.6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240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348872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74C9EE8-3975-4405-80E5-D72922A6118A}"/>
              </a:ext>
            </a:extLst>
          </p:cNvPr>
          <p:cNvSpPr txBox="1"/>
          <p:nvPr/>
        </p:nvSpPr>
        <p:spPr>
          <a:xfrm>
            <a:off x="5404104" y="6488668"/>
            <a:ext cx="63139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Example: 16.3 </a:t>
            </a:r>
            <a:r>
              <a:rPr lang="en-US" dirty="0">
                <a:solidFill>
                  <a:schemeClr val="tx1"/>
                </a:solidFill>
              </a:rPr>
              <a:t>10</a:t>
            </a:r>
            <a:r>
              <a:rPr lang="en-US" baseline="30000" dirty="0">
                <a:solidFill>
                  <a:schemeClr val="tx1"/>
                </a:solidFill>
              </a:rPr>
              <a:t>9 </a:t>
            </a:r>
            <a:r>
              <a:rPr lang="en-US" baseline="0" dirty="0">
                <a:solidFill>
                  <a:schemeClr val="tx1"/>
                </a:solidFill>
              </a:rPr>
              <a:t>t C</a:t>
            </a:r>
            <a:r>
              <a:rPr lang="en-US" dirty="0">
                <a:solidFill>
                  <a:schemeClr val="tx1"/>
                </a:solidFill>
              </a:rPr>
              <a:t>  ∙ yr</a:t>
            </a:r>
            <a:r>
              <a:rPr lang="en-US" baseline="30000" dirty="0">
                <a:solidFill>
                  <a:schemeClr val="tx1"/>
                </a:solidFill>
              </a:rPr>
              <a:t>-1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 ∙ 0.1</a:t>
            </a:r>
            <a:r>
              <a:rPr lang="en-US" baseline="30000" dirty="0">
                <a:solidFill>
                  <a:schemeClr val="tx1"/>
                </a:solidFill>
              </a:rPr>
              <a:t>5</a:t>
            </a:r>
            <a:r>
              <a:rPr lang="en-US" dirty="0">
                <a:solidFill>
                  <a:schemeClr val="tx1"/>
                </a:solidFill>
              </a:rPr>
              <a:t> ∙ 10 = 1.6 10</a:t>
            </a:r>
            <a:r>
              <a:rPr lang="en-US" baseline="30000" dirty="0">
                <a:solidFill>
                  <a:schemeClr val="tx1"/>
                </a:solidFill>
              </a:rPr>
              <a:t>6 </a:t>
            </a:r>
            <a:r>
              <a:rPr lang="en-US" baseline="0" dirty="0">
                <a:solidFill>
                  <a:schemeClr val="tx1"/>
                </a:solidFill>
              </a:rPr>
              <a:t>t </a:t>
            </a:r>
            <a:r>
              <a:rPr lang="en-US" baseline="0" dirty="0" err="1">
                <a:solidFill>
                  <a:schemeClr val="tx1"/>
                </a:solidFill>
              </a:rPr>
              <a:t>ww</a:t>
            </a:r>
            <a:r>
              <a:rPr lang="en-US" dirty="0">
                <a:solidFill>
                  <a:schemeClr val="tx1"/>
                </a:solidFill>
              </a:rPr>
              <a:t>  ∙ yr</a:t>
            </a:r>
            <a:r>
              <a:rPr lang="en-US" baseline="30000" dirty="0">
                <a:solidFill>
                  <a:schemeClr val="tx1"/>
                </a:solidFill>
              </a:rPr>
              <a:t>-1</a:t>
            </a:r>
            <a:r>
              <a:rPr lang="en-US" dirty="0">
                <a:solidFill>
                  <a:schemeClr val="tx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78234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CCB49-609D-4145-9C5A-8E58EB087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reverse – how much NPP is needed to sustain global fisheries?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FE098-0964-4B36-B15F-50BC9D408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74843"/>
            <a:ext cx="3952461" cy="3702120"/>
          </a:xfrm>
        </p:spPr>
        <p:txBody>
          <a:bodyPr>
            <a:normAutofit/>
          </a:bodyPr>
          <a:lstStyle/>
          <a:p>
            <a:r>
              <a:rPr lang="en-US" sz="2400" dirty="0"/>
              <a:t>8% of primary production is needed to sustain fisheries production</a:t>
            </a:r>
          </a:p>
          <a:p>
            <a:endParaRPr lang="en-US" sz="2400" dirty="0"/>
          </a:p>
          <a:p>
            <a:r>
              <a:rPr lang="en-US" sz="2400" dirty="0"/>
              <a:t>2% in open oceans – 35% non-tropical shelf systems</a:t>
            </a:r>
          </a:p>
          <a:p>
            <a:endParaRPr lang="en-US" sz="2400" dirty="0"/>
          </a:p>
          <a:p>
            <a:r>
              <a:rPr lang="en-US" sz="2400" dirty="0"/>
              <a:t>50% of fish production is consumed by fish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0AB175-0D01-4F8C-9344-36362D020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5213" y="1825625"/>
            <a:ext cx="6531500" cy="44242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26473F-240C-4C64-A2A7-AA6B332E582C}"/>
              </a:ext>
            </a:extLst>
          </p:cNvPr>
          <p:cNvSpPr txBox="1"/>
          <p:nvPr/>
        </p:nvSpPr>
        <p:spPr>
          <a:xfrm>
            <a:off x="9226296" y="6384832"/>
            <a:ext cx="257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Pauly &amp; Christensen 1995</a:t>
            </a:r>
          </a:p>
        </p:txBody>
      </p:sp>
    </p:spTree>
    <p:extLst>
      <p:ext uri="{BB962C8B-B14F-4D97-AF65-F5344CB8AC3E}">
        <p14:creationId xmlns:p14="http://schemas.microsoft.com/office/powerpoint/2010/main" val="234314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2CA794-FCEB-41AB-B6C3-9F6D290B3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Fishing down the food web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E1F4FC0-0698-4AE6-B8D2-697BBC188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82" y="4659480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Heavily debated if it occurred on a global scale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3C9ABB3-2A9A-4312-91C5-9E33DE776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700785"/>
            <a:ext cx="7214616" cy="54289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0A07B3-E931-42E8-96D7-86AB7C039681}"/>
              </a:ext>
            </a:extLst>
          </p:cNvPr>
          <p:cNvSpPr txBox="1"/>
          <p:nvPr/>
        </p:nvSpPr>
        <p:spPr>
          <a:xfrm>
            <a:off x="8965096" y="6309225"/>
            <a:ext cx="2544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Pauly et al. 1998</a:t>
            </a:r>
          </a:p>
        </p:txBody>
      </p:sp>
    </p:spTree>
    <p:extLst>
      <p:ext uri="{BB962C8B-B14F-4D97-AF65-F5344CB8AC3E}">
        <p14:creationId xmlns:p14="http://schemas.microsoft.com/office/powerpoint/2010/main" val="239537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33600" y="3048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State of world fisheries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95" y="1343639"/>
            <a:ext cx="8562975" cy="4833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7295" y="5899964"/>
            <a:ext cx="821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FAO, 2016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10315" y="5743837"/>
            <a:ext cx="3689023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Challenges:</a:t>
            </a:r>
          </a:p>
          <a:p>
            <a:pPr marL="285750" indent="-285750">
              <a:buFontTx/>
              <a:buChar char="-"/>
            </a:pPr>
            <a:r>
              <a:rPr lang="en-US" dirty="0"/>
              <a:t>Sustainable fisheries management</a:t>
            </a:r>
          </a:p>
          <a:p>
            <a:pPr marL="285750" indent="-285750">
              <a:buFontTx/>
              <a:buChar char="-"/>
            </a:pPr>
            <a:r>
              <a:rPr lang="en-US" dirty="0"/>
              <a:t>Global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402747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882E4-220B-48EE-9E74-4025EB5D7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0823"/>
          </a:xfrm>
        </p:spPr>
        <p:txBody>
          <a:bodyPr>
            <a:normAutofit/>
          </a:bodyPr>
          <a:lstStyle/>
          <a:p>
            <a:r>
              <a:rPr lang="en-US" sz="3200" dirty="0"/>
              <a:t>Example from East China Sea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A06E0E-BC7B-4750-8ACF-895431278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662" y="1535539"/>
            <a:ext cx="4687376" cy="521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F4FE8F0-61F0-4EDD-9B8B-4F857D6A5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487" y="2364044"/>
            <a:ext cx="779686" cy="891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EC5C4B-7760-49BC-B458-4E9488F1CB2C}"/>
              </a:ext>
            </a:extLst>
          </p:cNvPr>
          <p:cNvSpPr txBox="1"/>
          <p:nvPr/>
        </p:nvSpPr>
        <p:spPr>
          <a:xfrm>
            <a:off x="1364974" y="6308209"/>
            <a:ext cx="2144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Szuwalski</a:t>
            </a:r>
            <a:r>
              <a:rPr lang="en-US" dirty="0"/>
              <a:t> et al. 2017 </a:t>
            </a:r>
          </a:p>
        </p:txBody>
      </p:sp>
    </p:spTree>
    <p:extLst>
      <p:ext uri="{BB962C8B-B14F-4D97-AF65-F5344CB8AC3E}">
        <p14:creationId xmlns:p14="http://schemas.microsoft.com/office/powerpoint/2010/main" val="56710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0CBBD-F0F1-42B2-B278-639DC7AA4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03D1A-772D-417A-A1DB-FF85801FF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87757"/>
            <a:ext cx="10515600" cy="30892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Global NPP is 477 ∙ 10</a:t>
            </a:r>
            <a:r>
              <a:rPr lang="en-US" sz="2200" baseline="30000" dirty="0"/>
              <a:t>9</a:t>
            </a:r>
            <a:r>
              <a:rPr lang="en-US" sz="2200" dirty="0"/>
              <a:t> t </a:t>
            </a:r>
            <a:r>
              <a:rPr lang="en-US" sz="2200" dirty="0" err="1"/>
              <a:t>ww</a:t>
            </a:r>
            <a:r>
              <a:rPr lang="en-US" sz="2200" dirty="0"/>
              <a:t> y</a:t>
            </a:r>
            <a:r>
              <a:rPr lang="en-US" sz="2200" baseline="30000" dirty="0"/>
              <a:t>-1</a:t>
            </a:r>
          </a:p>
          <a:p>
            <a:pPr marL="0" indent="0">
              <a:buNone/>
            </a:pPr>
            <a:r>
              <a:rPr lang="el-GR" sz="2200" dirty="0"/>
              <a:t>α</a:t>
            </a:r>
            <a:r>
              <a:rPr lang="en-US" sz="2200" dirty="0"/>
              <a:t> = 0.08 = fraction of NPP required to sustain fisheries catches (Pauly &amp; Christensen 1995)</a:t>
            </a:r>
          </a:p>
          <a:p>
            <a:pPr marL="0" indent="0">
              <a:buNone/>
            </a:pPr>
            <a:r>
              <a:rPr lang="en-US" sz="2200" dirty="0"/>
              <a:t>TE = 0.1 = average trophic transfer efficiency (Pauly &amp; Christensen 1995)</a:t>
            </a:r>
          </a:p>
          <a:p>
            <a:pPr marL="0" indent="0">
              <a:buNone/>
            </a:pPr>
            <a:r>
              <a:rPr lang="en-US" sz="2200" dirty="0"/>
              <a:t>C = 85 ∙ 10</a:t>
            </a:r>
            <a:r>
              <a:rPr lang="en-US" sz="2200" baseline="30000" dirty="0"/>
              <a:t>6</a:t>
            </a:r>
            <a:r>
              <a:rPr lang="en-US" sz="2200" dirty="0"/>
              <a:t> t </a:t>
            </a:r>
            <a:r>
              <a:rPr lang="en-US" sz="2200" dirty="0" err="1"/>
              <a:t>ww</a:t>
            </a:r>
            <a:r>
              <a:rPr lang="en-US" sz="2200" dirty="0"/>
              <a:t> y</a:t>
            </a:r>
            <a:r>
              <a:rPr lang="en-US" sz="2200" baseline="30000" dirty="0"/>
              <a:t>-1</a:t>
            </a:r>
            <a:r>
              <a:rPr lang="en-US" sz="2200" dirty="0"/>
              <a:t> = Total fisheries catches (FAO, 2016)</a:t>
            </a:r>
          </a:p>
          <a:p>
            <a:pPr marL="0" indent="0">
              <a:buNone/>
            </a:pPr>
            <a:r>
              <a:rPr lang="en-US" sz="2200" dirty="0"/>
              <a:t>TL = average fish trophic level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l-GR" sz="2200" dirty="0"/>
              <a:t>α</a:t>
            </a:r>
            <a:r>
              <a:rPr lang="en-US" sz="2200" dirty="0"/>
              <a:t> x NPP x TE</a:t>
            </a:r>
            <a:r>
              <a:rPr lang="en-US" sz="2200" baseline="30000" dirty="0"/>
              <a:t>(TL-1)</a:t>
            </a:r>
            <a:r>
              <a:rPr lang="en-US" sz="2200" dirty="0"/>
              <a:t> = C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019CE5-A812-49DD-B198-58CB5BEC1CCB}"/>
              </a:ext>
            </a:extLst>
          </p:cNvPr>
          <p:cNvSpPr txBox="1"/>
          <p:nvPr/>
        </p:nvSpPr>
        <p:spPr>
          <a:xfrm>
            <a:off x="4238368" y="536526"/>
            <a:ext cx="7263892" cy="23083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What should the average trophic level of fish be in the catch?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Could global catches be doubled by fishing down the food web?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Is there a trade-off between conservation and maximizing fish protein for fisheries?</a:t>
            </a:r>
          </a:p>
        </p:txBody>
      </p:sp>
    </p:spTree>
    <p:extLst>
      <p:ext uri="{BB962C8B-B14F-4D97-AF65-F5344CB8AC3E}">
        <p14:creationId xmlns:p14="http://schemas.microsoft.com/office/powerpoint/2010/main" val="1324126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8DE87-B506-45A1-974F-656F60AD1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71067"/>
          </a:xfrm>
        </p:spPr>
        <p:txBody>
          <a:bodyPr>
            <a:normAutofit/>
          </a:bodyPr>
          <a:lstStyle/>
          <a:p>
            <a:r>
              <a:rPr lang="en-US" sz="3200" dirty="0"/>
              <a:t>NPP and catch across marine ecosystems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0619BE-B4AA-4E8F-BE4A-A19E6BF1A248}"/>
              </a:ext>
            </a:extLst>
          </p:cNvPr>
          <p:cNvSpPr txBox="1"/>
          <p:nvPr/>
        </p:nvSpPr>
        <p:spPr>
          <a:xfrm>
            <a:off x="9508658" y="5788413"/>
            <a:ext cx="1728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Stock et al. 2017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A62346-D598-4C24-8A6E-9D7CD3327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03206"/>
            <a:ext cx="5583116" cy="40852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686D10-C3BF-4CFA-8AE3-EE5CA5FDA125}"/>
              </a:ext>
            </a:extLst>
          </p:cNvPr>
          <p:cNvSpPr txBox="1"/>
          <p:nvPr/>
        </p:nvSpPr>
        <p:spPr>
          <a:xfrm>
            <a:off x="716084" y="2641536"/>
            <a:ext cx="45544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/>
              <a:t>α</a:t>
            </a:r>
            <a:r>
              <a:rPr lang="en-US" sz="2400" dirty="0"/>
              <a:t> x NPP x TE</a:t>
            </a:r>
            <a:r>
              <a:rPr lang="en-US" sz="2400" baseline="30000" dirty="0"/>
              <a:t>(TL-1)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tx1"/>
                </a:solidFill>
              </a:rPr>
              <a:t>= modeled catch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48501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8DE87-B506-45A1-974F-656F60AD1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71067"/>
          </a:xfrm>
        </p:spPr>
        <p:txBody>
          <a:bodyPr>
            <a:normAutofit/>
          </a:bodyPr>
          <a:lstStyle/>
          <a:p>
            <a:r>
              <a:rPr lang="en-US" sz="3200" dirty="0"/>
              <a:t>Not a very strong relationship between NPP and catch</a:t>
            </a:r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1AE6EDFD-E177-4770-B7B0-BB3C35FFBB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54" b="51965"/>
          <a:stretch/>
        </p:blipFill>
        <p:spPr>
          <a:xfrm>
            <a:off x="6582575" y="1719191"/>
            <a:ext cx="4625627" cy="35375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5A0D33-0FC9-4584-BFA9-83354D3B1DCA}"/>
              </a:ext>
            </a:extLst>
          </p:cNvPr>
          <p:cNvSpPr txBox="1"/>
          <p:nvPr/>
        </p:nvSpPr>
        <p:spPr>
          <a:xfrm>
            <a:off x="8423908" y="5434657"/>
            <a:ext cx="163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Observed catch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B4A5FA-4BAB-430E-85BE-F91C9CB4CE09}"/>
              </a:ext>
            </a:extLst>
          </p:cNvPr>
          <p:cNvSpPr txBox="1"/>
          <p:nvPr/>
        </p:nvSpPr>
        <p:spPr>
          <a:xfrm>
            <a:off x="8592180" y="5137521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0.1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EDE6F8-CF01-400D-BB4E-EA10F45C86E7}"/>
              </a:ext>
            </a:extLst>
          </p:cNvPr>
          <p:cNvSpPr txBox="1"/>
          <p:nvPr/>
        </p:nvSpPr>
        <p:spPr>
          <a:xfrm>
            <a:off x="10227436" y="5137521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0619BE-B4AA-4E8F-BE4A-A19E6BF1A248}"/>
              </a:ext>
            </a:extLst>
          </p:cNvPr>
          <p:cNvSpPr txBox="1"/>
          <p:nvPr/>
        </p:nvSpPr>
        <p:spPr>
          <a:xfrm>
            <a:off x="9934832" y="6444819"/>
            <a:ext cx="1728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Stock et al. 2017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A62346-D598-4C24-8A6E-9D7CD3327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798" y="1719191"/>
            <a:ext cx="4834719" cy="35375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686D10-C3BF-4CFA-8AE3-EE5CA5FDA125}"/>
              </a:ext>
            </a:extLst>
          </p:cNvPr>
          <p:cNvSpPr txBox="1"/>
          <p:nvPr/>
        </p:nvSpPr>
        <p:spPr>
          <a:xfrm>
            <a:off x="1917279" y="5711649"/>
            <a:ext cx="60976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200" dirty="0"/>
              <a:t>α</a:t>
            </a:r>
            <a:r>
              <a:rPr lang="en-US" sz="2200" dirty="0"/>
              <a:t> x NPP x TE</a:t>
            </a:r>
            <a:r>
              <a:rPr lang="en-US" sz="2200" baseline="30000" dirty="0"/>
              <a:t>(TL-1)</a:t>
            </a:r>
            <a:r>
              <a:rPr lang="en-US" sz="2200" dirty="0"/>
              <a:t> </a:t>
            </a:r>
            <a:r>
              <a:rPr lang="en-US" sz="2200" dirty="0">
                <a:solidFill>
                  <a:schemeClr val="tx1"/>
                </a:solidFill>
              </a:rPr>
              <a:t>= modeled catch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5811372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4DDC8-DC68-4D64-A6A6-C4F59C333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>
            <a:normAutofit/>
          </a:bodyPr>
          <a:lstStyle/>
          <a:p>
            <a:r>
              <a:rPr lang="en-US" sz="2800" dirty="0"/>
              <a:t>Pelagic and benthic production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2B3319A-3D97-4E2B-9749-0CC468AE6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605" y="2391948"/>
            <a:ext cx="9608616" cy="331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D83013-05BE-471D-BC1A-B6E840BCA071}"/>
              </a:ext>
            </a:extLst>
          </p:cNvPr>
          <p:cNvSpPr txBox="1"/>
          <p:nvPr/>
        </p:nvSpPr>
        <p:spPr>
          <a:xfrm>
            <a:off x="8548342" y="5433033"/>
            <a:ext cx="17520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van Denderen et al. </a:t>
            </a:r>
            <a:r>
              <a:rPr lang="en-US" sz="1200"/>
              <a:t>2018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72401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Fish production and the energy pathways </a:t>
            </a:r>
            <a:br>
              <a:rPr lang="en-US" sz="2800" dirty="0"/>
            </a:br>
            <a:r>
              <a:rPr lang="en-US" sz="2800" dirty="0"/>
              <a:t>pelagic - dominated</a:t>
            </a:r>
          </a:p>
        </p:txBody>
      </p:sp>
      <p:pic>
        <p:nvPicPr>
          <p:cNvPr id="6146" name="Picture 2" descr="Figure-H4.87.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151" y="1772817"/>
            <a:ext cx="4504907" cy="463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peru anchovies global fisheri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618" r="295" b="14132"/>
          <a:stretch/>
        </p:blipFill>
        <p:spPr bwMode="auto">
          <a:xfrm>
            <a:off x="6816081" y="3573016"/>
            <a:ext cx="311110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peru anchovies global fisheri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6" r="47637" b="13304"/>
          <a:stretch/>
        </p:blipFill>
        <p:spPr bwMode="auto">
          <a:xfrm>
            <a:off x="6797609" y="1586730"/>
            <a:ext cx="3129580" cy="205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99057" y="5877272"/>
            <a:ext cx="4145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than 10% of world fisheries landings</a:t>
            </a:r>
          </a:p>
        </p:txBody>
      </p:sp>
    </p:spTree>
    <p:extLst>
      <p:ext uri="{BB962C8B-B14F-4D97-AF65-F5344CB8AC3E}">
        <p14:creationId xmlns:p14="http://schemas.microsoft.com/office/powerpoint/2010/main" val="3022040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Fish production and the energy pathways </a:t>
            </a:r>
            <a:br>
              <a:rPr lang="en-US" sz="2800" dirty="0"/>
            </a:br>
            <a:r>
              <a:rPr lang="en-US" sz="2800" dirty="0"/>
              <a:t>benthic - dominated</a:t>
            </a:r>
          </a:p>
        </p:txBody>
      </p:sp>
      <p:pic>
        <p:nvPicPr>
          <p:cNvPr id="7170" name="Picture 2" descr="Image result for north sea depth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6"/>
          <a:stretch/>
        </p:blipFill>
        <p:spPr bwMode="auto">
          <a:xfrm>
            <a:off x="2705717" y="1371642"/>
            <a:ext cx="417683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north sea pla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246" y="1927926"/>
            <a:ext cx="2259756" cy="139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Image result for north sea sole"/>
          <p:cNvSpPr>
            <a:spLocks noChangeAspect="1" noChangeArrowheads="1"/>
          </p:cNvSpPr>
          <p:nvPr/>
        </p:nvSpPr>
        <p:spPr bwMode="auto">
          <a:xfrm>
            <a:off x="1679575" y="-2003425"/>
            <a:ext cx="6286500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Image result for north sea sole"/>
          <p:cNvSpPr>
            <a:spLocks noChangeAspect="1" noChangeArrowheads="1"/>
          </p:cNvSpPr>
          <p:nvPr/>
        </p:nvSpPr>
        <p:spPr bwMode="auto">
          <a:xfrm>
            <a:off x="1831975" y="-1851025"/>
            <a:ext cx="6286500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8" name="Picture 10" descr="Image result for north sea so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3342811"/>
            <a:ext cx="2167044" cy="144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Image result for co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553" y="4784223"/>
            <a:ext cx="3311324" cy="142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965" y="2852937"/>
            <a:ext cx="1076325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60384" y="248360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depth</a:t>
            </a:r>
          </a:p>
        </p:txBody>
      </p:sp>
    </p:spTree>
    <p:extLst>
      <p:ext uri="{BB962C8B-B14F-4D97-AF65-F5344CB8AC3E}">
        <p14:creationId xmlns:p14="http://schemas.microsoft.com/office/powerpoint/2010/main" val="41089084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8DE87-B506-45A1-974F-656F60AD1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693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Partitioning of NPP to benthic and pelagic pathways</a:t>
            </a:r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DF12C203-E675-45B2-8F86-35D95A203C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4" t="-1546" r="-5940" b="53511"/>
          <a:stretch/>
        </p:blipFill>
        <p:spPr>
          <a:xfrm>
            <a:off x="7037307" y="1908353"/>
            <a:ext cx="4625627" cy="35375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3AA23B-DF9F-4E00-B42F-C299697DE273}"/>
              </a:ext>
            </a:extLst>
          </p:cNvPr>
          <p:cNvSpPr txBox="1"/>
          <p:nvPr/>
        </p:nvSpPr>
        <p:spPr>
          <a:xfrm>
            <a:off x="8384864" y="5668201"/>
            <a:ext cx="163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Observed catch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C58B39-9218-4485-8683-4559387B5CC8}"/>
              </a:ext>
            </a:extLst>
          </p:cNvPr>
          <p:cNvSpPr txBox="1"/>
          <p:nvPr/>
        </p:nvSpPr>
        <p:spPr>
          <a:xfrm>
            <a:off x="8583674" y="5376031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0.1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39AEE5-E100-4A59-AB69-52F9CD8B2C89}"/>
              </a:ext>
            </a:extLst>
          </p:cNvPr>
          <p:cNvSpPr txBox="1"/>
          <p:nvPr/>
        </p:nvSpPr>
        <p:spPr>
          <a:xfrm>
            <a:off x="10216716" y="5360424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373214-C4A5-48CE-BCE7-A2E5E55F44C3}"/>
              </a:ext>
            </a:extLst>
          </p:cNvPr>
          <p:cNvSpPr txBox="1"/>
          <p:nvPr/>
        </p:nvSpPr>
        <p:spPr>
          <a:xfrm>
            <a:off x="7028089" y="537603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0.01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1E06B4-5E21-4364-BCD4-D68333ABFF83}"/>
              </a:ext>
            </a:extLst>
          </p:cNvPr>
          <p:cNvSpPr txBox="1"/>
          <p:nvPr/>
        </p:nvSpPr>
        <p:spPr>
          <a:xfrm>
            <a:off x="6843266" y="3900799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0.1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8620D3-D7CC-4463-A348-CA651B5D9BAF}"/>
              </a:ext>
            </a:extLst>
          </p:cNvPr>
          <p:cNvSpPr txBox="1"/>
          <p:nvPr/>
        </p:nvSpPr>
        <p:spPr>
          <a:xfrm>
            <a:off x="6843266" y="2549204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8A0FCB-9FC0-459A-8CF7-A70026FDF138}"/>
              </a:ext>
            </a:extLst>
          </p:cNvPr>
          <p:cNvSpPr txBox="1"/>
          <p:nvPr/>
        </p:nvSpPr>
        <p:spPr>
          <a:xfrm rot="16200000">
            <a:off x="5862973" y="3313166"/>
            <a:ext cx="1582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Modeled catch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A813CA-CFFD-4E79-8339-8E224FE86BD3}"/>
              </a:ext>
            </a:extLst>
          </p:cNvPr>
          <p:cNvSpPr txBox="1"/>
          <p:nvPr/>
        </p:nvSpPr>
        <p:spPr>
          <a:xfrm>
            <a:off x="263663" y="1969591"/>
            <a:ext cx="60976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200" dirty="0"/>
              <a:t>α</a:t>
            </a:r>
            <a:r>
              <a:rPr lang="en-US" sz="2200" dirty="0">
                <a:solidFill>
                  <a:schemeClr val="tx1"/>
                </a:solidFill>
              </a:rPr>
              <a:t> x (</a:t>
            </a:r>
            <a:r>
              <a:rPr lang="en-US" sz="2200" dirty="0" err="1">
                <a:solidFill>
                  <a:schemeClr val="tx1"/>
                </a:solidFill>
              </a:rPr>
              <a:t>Z</a:t>
            </a:r>
            <a:r>
              <a:rPr lang="en-US" sz="2200" baseline="-25000" dirty="0" err="1">
                <a:solidFill>
                  <a:schemeClr val="tx1"/>
                </a:solidFill>
              </a:rPr>
              <a:t>flux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/>
              <a:t>x</a:t>
            </a:r>
            <a:r>
              <a:rPr lang="en-US" sz="2200" dirty="0">
                <a:solidFill>
                  <a:schemeClr val="tx1"/>
                </a:solidFill>
              </a:rPr>
              <a:t> TE</a:t>
            </a:r>
            <a:r>
              <a:rPr lang="en-US" sz="2200" baseline="30000" dirty="0">
                <a:solidFill>
                  <a:schemeClr val="tx1"/>
                </a:solidFill>
              </a:rPr>
              <a:t>(TL-2.1)</a:t>
            </a:r>
            <a:r>
              <a:rPr lang="en-US" sz="2200" dirty="0">
                <a:solidFill>
                  <a:schemeClr val="tx1"/>
                </a:solidFill>
              </a:rPr>
              <a:t> + </a:t>
            </a:r>
            <a:r>
              <a:rPr lang="en-US" sz="2200" dirty="0" err="1">
                <a:solidFill>
                  <a:schemeClr val="tx1"/>
                </a:solidFill>
              </a:rPr>
              <a:t>D</a:t>
            </a:r>
            <a:r>
              <a:rPr lang="en-US" sz="2200" baseline="-25000" dirty="0" err="1">
                <a:solidFill>
                  <a:schemeClr val="tx1"/>
                </a:solidFill>
              </a:rPr>
              <a:t>flux</a:t>
            </a:r>
            <a:r>
              <a:rPr lang="en-US" sz="2200" baseline="-25000" dirty="0"/>
              <a:t> </a:t>
            </a:r>
            <a:r>
              <a:rPr lang="en-US" sz="2200" dirty="0"/>
              <a:t>x</a:t>
            </a:r>
            <a:r>
              <a:rPr lang="en-US" sz="2200" dirty="0">
                <a:solidFill>
                  <a:schemeClr val="tx1"/>
                </a:solidFill>
              </a:rPr>
              <a:t> TE</a:t>
            </a:r>
            <a:r>
              <a:rPr lang="en-US" sz="2200" baseline="30000" dirty="0">
                <a:solidFill>
                  <a:schemeClr val="tx1"/>
                </a:solidFill>
              </a:rPr>
              <a:t>(TL-1)</a:t>
            </a:r>
            <a:r>
              <a:rPr lang="en-US" sz="2200" dirty="0">
                <a:solidFill>
                  <a:schemeClr val="tx1"/>
                </a:solidFill>
              </a:rPr>
              <a:t>) = modeled catch</a:t>
            </a:r>
            <a:endParaRPr lang="en-US" sz="2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52A77F-63D5-4A19-AD24-F6D274E2798F}"/>
              </a:ext>
            </a:extLst>
          </p:cNvPr>
          <p:cNvSpPr txBox="1"/>
          <p:nvPr/>
        </p:nvSpPr>
        <p:spPr>
          <a:xfrm>
            <a:off x="9934832" y="6444819"/>
            <a:ext cx="1728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Stock et al. 2017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5026040A-36EE-49E8-AE77-9451E7EAC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1" y="3040603"/>
            <a:ext cx="5598839" cy="19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99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0B9EA-E3F5-4B34-9964-ED55B93FD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Lower trophic transfer efficiency in tropical ecosystems</a:t>
            </a:r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FF744463-CBB9-40F1-BAFE-60D428EF58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4" t="46440" r="46512" b="-1885"/>
          <a:stretch/>
        </p:blipFill>
        <p:spPr>
          <a:xfrm>
            <a:off x="6507406" y="2111943"/>
            <a:ext cx="4709159" cy="40833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DE5400-DEEC-441D-B215-746A2D5D0C09}"/>
              </a:ext>
            </a:extLst>
          </p:cNvPr>
          <p:cNvSpPr txBox="1"/>
          <p:nvPr/>
        </p:nvSpPr>
        <p:spPr>
          <a:xfrm>
            <a:off x="385594" y="1908353"/>
            <a:ext cx="60976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200" dirty="0"/>
              <a:t>α</a:t>
            </a:r>
            <a:r>
              <a:rPr lang="en-US" sz="2200" dirty="0">
                <a:solidFill>
                  <a:schemeClr val="tx1"/>
                </a:solidFill>
              </a:rPr>
              <a:t> x (</a:t>
            </a:r>
            <a:r>
              <a:rPr lang="en-US" sz="2200" dirty="0" err="1">
                <a:solidFill>
                  <a:schemeClr val="tx1"/>
                </a:solidFill>
              </a:rPr>
              <a:t>Z</a:t>
            </a:r>
            <a:r>
              <a:rPr lang="en-US" sz="2200" baseline="-25000" dirty="0" err="1">
                <a:solidFill>
                  <a:schemeClr val="tx1"/>
                </a:solidFill>
              </a:rPr>
              <a:t>flux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/>
              <a:t>x</a:t>
            </a:r>
            <a:r>
              <a:rPr lang="en-US" sz="2200" dirty="0">
                <a:solidFill>
                  <a:schemeClr val="tx1"/>
                </a:solidFill>
              </a:rPr>
              <a:t> TE</a:t>
            </a:r>
            <a:r>
              <a:rPr lang="en-US" sz="2200" baseline="30000" dirty="0">
                <a:solidFill>
                  <a:schemeClr val="tx1"/>
                </a:solidFill>
              </a:rPr>
              <a:t>(TL-2.1)</a:t>
            </a:r>
            <a:r>
              <a:rPr lang="en-US" sz="2200" dirty="0">
                <a:solidFill>
                  <a:schemeClr val="tx1"/>
                </a:solidFill>
              </a:rPr>
              <a:t> + </a:t>
            </a:r>
            <a:r>
              <a:rPr lang="en-US" sz="2200" dirty="0" err="1">
                <a:solidFill>
                  <a:schemeClr val="tx1"/>
                </a:solidFill>
              </a:rPr>
              <a:t>D</a:t>
            </a:r>
            <a:r>
              <a:rPr lang="en-US" sz="2200" baseline="-25000" dirty="0" err="1">
                <a:solidFill>
                  <a:schemeClr val="tx1"/>
                </a:solidFill>
              </a:rPr>
              <a:t>flux</a:t>
            </a:r>
            <a:r>
              <a:rPr lang="en-US" sz="2200" baseline="-25000" dirty="0"/>
              <a:t> </a:t>
            </a:r>
            <a:r>
              <a:rPr lang="en-US" sz="2200" dirty="0"/>
              <a:t>x</a:t>
            </a:r>
            <a:r>
              <a:rPr lang="en-US" sz="2200" dirty="0">
                <a:solidFill>
                  <a:schemeClr val="tx1"/>
                </a:solidFill>
              </a:rPr>
              <a:t> TE</a:t>
            </a:r>
            <a:r>
              <a:rPr lang="en-US" sz="2200" baseline="30000" dirty="0">
                <a:solidFill>
                  <a:schemeClr val="tx1"/>
                </a:solidFill>
              </a:rPr>
              <a:t>(TL-1)</a:t>
            </a:r>
            <a:r>
              <a:rPr lang="en-US" sz="2200" dirty="0">
                <a:solidFill>
                  <a:schemeClr val="tx1"/>
                </a:solidFill>
              </a:rPr>
              <a:t>) = modeled catch</a:t>
            </a:r>
            <a:endParaRPr lang="en-US" sz="2200" dirty="0"/>
          </a:p>
          <a:p>
            <a:endParaRPr lang="en-US" sz="2200" dirty="0"/>
          </a:p>
          <a:p>
            <a:r>
              <a:rPr lang="en-US" sz="2200" dirty="0" err="1"/>
              <a:t>TE</a:t>
            </a:r>
            <a:r>
              <a:rPr lang="en-US" sz="2200" baseline="-25000" dirty="0" err="1"/>
              <a:t>warm</a:t>
            </a:r>
            <a:r>
              <a:rPr lang="en-US" sz="2200" dirty="0"/>
              <a:t> = 0.74 x TE     if T</a:t>
            </a:r>
            <a:r>
              <a:rPr lang="en-US" sz="2200" baseline="-25000" dirty="0"/>
              <a:t>100</a:t>
            </a:r>
            <a:r>
              <a:rPr lang="en-US" sz="2200" dirty="0"/>
              <a:t> &gt; 20°C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063DD9-FA05-4E79-9D92-157F43C89DB1}"/>
              </a:ext>
            </a:extLst>
          </p:cNvPr>
          <p:cNvSpPr txBox="1"/>
          <p:nvPr/>
        </p:nvSpPr>
        <p:spPr>
          <a:xfrm>
            <a:off x="9922475" y="6444819"/>
            <a:ext cx="1728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Stock et al. 2017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59C6C9-7F38-4246-AC50-BA9E96800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435" y="3200400"/>
            <a:ext cx="4037835" cy="288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3F720-A1E2-4061-AB37-00946E550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BD8AC-C7F5-48D9-BBD9-7B1CE5E053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Image result for how much fish is there in the sea">
            <a:extLst>
              <a:ext uri="{FF2B5EF4-FFF2-40B4-BE49-F238E27FC236}">
                <a16:creationId xmlns:a16="http://schemas.microsoft.com/office/drawing/2014/main" id="{7D24985A-A37E-4E2A-8687-770D141D7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80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A1EA281-8518-4B09-A1C4-0771F766B549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019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Energy transfer in food webs is complex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45EA69-CFA5-4EDB-99DA-5962F5CB4063}"/>
              </a:ext>
            </a:extLst>
          </p:cNvPr>
          <p:cNvSpPr txBox="1">
            <a:spLocks/>
          </p:cNvSpPr>
          <p:nvPr/>
        </p:nvSpPr>
        <p:spPr>
          <a:xfrm>
            <a:off x="2035283" y="4443568"/>
            <a:ext cx="8229600" cy="1733395"/>
          </a:xfrm>
          <a:prstGeom prst="rect">
            <a:avLst/>
          </a:prstGeom>
          <a:solidFill>
            <a:schemeClr val="bg1">
              <a:lumMod val="75000"/>
              <a:alpha val="68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r">
              <a:buNone/>
            </a:pPr>
            <a:r>
              <a:rPr lang="en-US" b="1" dirty="0">
                <a:solidFill>
                  <a:schemeClr val="bg1"/>
                </a:solidFill>
              </a:rPr>
              <a:t>Relationships between NPP and catch are mediated by:</a:t>
            </a:r>
          </a:p>
          <a:p>
            <a:pPr lvl="1" algn="r"/>
            <a:r>
              <a:rPr lang="en-US" dirty="0">
                <a:solidFill>
                  <a:schemeClr val="bg1"/>
                </a:solidFill>
              </a:rPr>
              <a:t>Pelagic and benthic energy fluxes</a:t>
            </a:r>
          </a:p>
          <a:p>
            <a:pPr lvl="1" algn="r"/>
            <a:r>
              <a:rPr lang="en-US" dirty="0">
                <a:solidFill>
                  <a:schemeClr val="bg1"/>
                </a:solidFill>
              </a:rPr>
              <a:t>Trophic level of the catch</a:t>
            </a:r>
          </a:p>
          <a:p>
            <a:pPr lvl="1" algn="r"/>
            <a:r>
              <a:rPr lang="en-US" dirty="0">
                <a:solidFill>
                  <a:schemeClr val="bg1"/>
                </a:solidFill>
              </a:rPr>
              <a:t>Temperature</a:t>
            </a:r>
          </a:p>
          <a:p>
            <a:pPr lvl="1"/>
            <a:endParaRPr lang="en-US" dirty="0"/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171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 result for microscopic phytoplankton marine">
            <a:extLst>
              <a:ext uri="{FF2B5EF4-FFF2-40B4-BE49-F238E27FC236}">
                <a16:creationId xmlns:a16="http://schemas.microsoft.com/office/drawing/2014/main" id="{D0BF02EE-9BBD-4339-A4C7-9C9BCC6263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" r="-1" b="-1"/>
          <a:stretch/>
        </p:blipFill>
        <p:spPr bwMode="auto">
          <a:xfrm>
            <a:off x="20" y="-119260"/>
            <a:ext cx="121889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: Shape 8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EE0AE8-8B11-4AA6-9F11-7714D3EF9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en-US" sz="3600" dirty="0"/>
              <a:t>Most energy comes from microscopic organisms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3ECC8-F426-42CB-9786-BE82E2128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856921"/>
            <a:ext cx="9565028" cy="1249240"/>
          </a:xfrm>
        </p:spPr>
        <p:txBody>
          <a:bodyPr>
            <a:norm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11814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larouchepub.com/spanish/images/cover2004/17_Bruegel_parable_of_fis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7348"/>
            <a:ext cx="12226311" cy="742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332656"/>
            <a:ext cx="12226312" cy="108012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40656" cy="1325563"/>
          </a:xfrm>
        </p:spPr>
        <p:txBody>
          <a:bodyPr>
            <a:noAutofit/>
          </a:bodyPr>
          <a:lstStyle/>
          <a:p>
            <a:r>
              <a:rPr lang="en-US" sz="2800" dirty="0"/>
              <a:t>Ecosystem models: Understanding energy flow from size-based food webs</a:t>
            </a:r>
          </a:p>
        </p:txBody>
      </p:sp>
      <p:sp>
        <p:nvSpPr>
          <p:cNvPr id="6" name="Rectangle 5"/>
          <p:cNvSpPr/>
          <p:nvPr/>
        </p:nvSpPr>
        <p:spPr>
          <a:xfrm>
            <a:off x="8040216" y="6033463"/>
            <a:ext cx="2468718" cy="646331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Big fish eat little fish Pieter Bruegel</a:t>
            </a:r>
          </a:p>
        </p:txBody>
      </p:sp>
    </p:spTree>
    <p:extLst>
      <p:ext uri="{BB962C8B-B14F-4D97-AF65-F5344CB8AC3E}">
        <p14:creationId xmlns:p14="http://schemas.microsoft.com/office/powerpoint/2010/main" val="25873874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8642"/>
          </a:xfrm>
        </p:spPr>
        <p:txBody>
          <a:bodyPr>
            <a:noAutofit/>
          </a:bodyPr>
          <a:lstStyle/>
          <a:p>
            <a:r>
              <a:rPr lang="en-US" sz="2800" dirty="0"/>
              <a:t>Ecosystem models: Characterizing marine ecosystems using size-based interactions</a:t>
            </a:r>
          </a:p>
        </p:txBody>
      </p:sp>
      <p:pic>
        <p:nvPicPr>
          <p:cNvPr id="11266" name="Picture 2" descr="https://ars.els-cdn.com/content/image/1-s2.0-S0169534716302361-gr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35"/>
          <a:stretch/>
        </p:blipFill>
        <p:spPr bwMode="auto">
          <a:xfrm>
            <a:off x="1703512" y="1386724"/>
            <a:ext cx="7632848" cy="297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6366" y="6546655"/>
            <a:ext cx="21957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Blanchard et al. 2017</a:t>
            </a:r>
          </a:p>
        </p:txBody>
      </p:sp>
      <p:sp>
        <p:nvSpPr>
          <p:cNvPr id="3" name="Rectangle 2"/>
          <p:cNvSpPr/>
          <p:nvPr/>
        </p:nvSpPr>
        <p:spPr>
          <a:xfrm>
            <a:off x="6744072" y="3144391"/>
            <a:ext cx="273630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s://ars.els-cdn.com/content/image/1-s2.0-S0169534716302361-gr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87" r="18179"/>
          <a:stretch/>
        </p:blipFill>
        <p:spPr bwMode="auto">
          <a:xfrm>
            <a:off x="6312025" y="4037624"/>
            <a:ext cx="3986887" cy="275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565064" y="3759671"/>
            <a:ext cx="1008112" cy="14355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525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2343"/>
          </a:xfrm>
        </p:spPr>
        <p:txBody>
          <a:bodyPr>
            <a:normAutofit/>
          </a:bodyPr>
          <a:lstStyle/>
          <a:p>
            <a:r>
              <a:rPr lang="en-US" sz="3200" dirty="0"/>
              <a:t>Ecosystem models</a:t>
            </a:r>
          </a:p>
        </p:txBody>
      </p:sp>
      <p:pic>
        <p:nvPicPr>
          <p:cNvPr id="13314" name="Picture 2" descr="http://rspb.royalsocietypublishing.org/content/royprsb/275/1641/1375/F3.large.jpg?width=800&amp;height=600&amp;carouse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277665"/>
            <a:ext cx="8903772" cy="427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22453" y="5834015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Small/large fish estimation of biomass (predicted with size-based relationships)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20337" y="6488669"/>
            <a:ext cx="23280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ffectLst/>
                <a:ea typeface="Times New Roman" panose="02020603050405020304" pitchFamily="18" charset="0"/>
              </a:rPr>
              <a:t>Jennings &amp; </a:t>
            </a:r>
            <a:r>
              <a:rPr lang="en-US" sz="1400" dirty="0" err="1">
                <a:effectLst/>
                <a:ea typeface="Times New Roman" panose="02020603050405020304" pitchFamily="18" charset="0"/>
              </a:rPr>
              <a:t>Collingridge</a:t>
            </a:r>
            <a:r>
              <a:rPr lang="en-US" sz="1400" dirty="0">
                <a:effectLst/>
                <a:ea typeface="Times New Roman" panose="02020603050405020304" pitchFamily="18" charset="0"/>
              </a:rPr>
              <a:t> 2015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8798870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Placeholder 4">
            <a:extLst>
              <a:ext uri="{FF2B5EF4-FFF2-40B4-BE49-F238E27FC236}">
                <a16:creationId xmlns:a16="http://schemas.microsoft.com/office/drawing/2014/main" id="{D2FCA3D1-0937-4F0F-8D0A-E72639931E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1" b="3961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00952F-82B2-4A88-845B-FF6A1A9945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" b="1223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6756A9-B1CE-4E2E-AAAC-9EB676111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en-US" sz="3200" dirty="0"/>
              <a:t>How much fish biomass is there in the ocean?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24150580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C570345C-89F2-4ABB-BBC1-B31C01C70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474"/>
            <a:ext cx="12192000" cy="5953051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BEE34924-726F-4FE9-8849-5D8694A3D1E8}"/>
              </a:ext>
            </a:extLst>
          </p:cNvPr>
          <p:cNvSpPr/>
          <p:nvPr/>
        </p:nvSpPr>
        <p:spPr>
          <a:xfrm>
            <a:off x="3159306" y="2501705"/>
            <a:ext cx="9144" cy="9144"/>
          </a:xfrm>
          <a:prstGeom prst="ellipse">
            <a:avLst/>
          </a:prstGeom>
          <a:solidFill>
            <a:srgbClr val="C01F01"/>
          </a:solidFill>
          <a:ln>
            <a:solidFill>
              <a:srgbClr val="C01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A10B507-FAEA-4692-8236-28486CB7CD74}"/>
              </a:ext>
            </a:extLst>
          </p:cNvPr>
          <p:cNvSpPr/>
          <p:nvPr/>
        </p:nvSpPr>
        <p:spPr>
          <a:xfrm>
            <a:off x="3231575" y="2451038"/>
            <a:ext cx="9144" cy="9144"/>
          </a:xfrm>
          <a:prstGeom prst="ellipse">
            <a:avLst/>
          </a:prstGeom>
          <a:solidFill>
            <a:srgbClr val="C01F01"/>
          </a:solidFill>
          <a:ln>
            <a:solidFill>
              <a:srgbClr val="C01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6ADBC99-A652-46FE-8D1F-76AC528C8E8C}"/>
              </a:ext>
            </a:extLst>
          </p:cNvPr>
          <p:cNvSpPr/>
          <p:nvPr/>
        </p:nvSpPr>
        <p:spPr>
          <a:xfrm>
            <a:off x="3210865" y="2467943"/>
            <a:ext cx="9144" cy="9144"/>
          </a:xfrm>
          <a:prstGeom prst="ellipse">
            <a:avLst/>
          </a:prstGeom>
          <a:solidFill>
            <a:srgbClr val="C01F01"/>
          </a:solidFill>
          <a:ln>
            <a:solidFill>
              <a:srgbClr val="C01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6EC31E7-260F-4829-A78E-03E45C0D9555}"/>
              </a:ext>
            </a:extLst>
          </p:cNvPr>
          <p:cNvSpPr/>
          <p:nvPr/>
        </p:nvSpPr>
        <p:spPr>
          <a:xfrm>
            <a:off x="3236147" y="2464754"/>
            <a:ext cx="9144" cy="9144"/>
          </a:xfrm>
          <a:prstGeom prst="ellipse">
            <a:avLst/>
          </a:prstGeom>
          <a:solidFill>
            <a:srgbClr val="C01F01"/>
          </a:solidFill>
          <a:ln>
            <a:solidFill>
              <a:srgbClr val="C01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61355F6-91D6-423D-B598-0F18030D8E99}"/>
              </a:ext>
            </a:extLst>
          </p:cNvPr>
          <p:cNvSpPr/>
          <p:nvPr/>
        </p:nvSpPr>
        <p:spPr>
          <a:xfrm>
            <a:off x="3171132" y="2530878"/>
            <a:ext cx="9144" cy="9144"/>
          </a:xfrm>
          <a:prstGeom prst="ellipse">
            <a:avLst/>
          </a:prstGeom>
          <a:solidFill>
            <a:srgbClr val="C01F01"/>
          </a:solidFill>
          <a:ln>
            <a:solidFill>
              <a:srgbClr val="C01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0AFB163-1646-4A72-B2CE-3CBD31201E16}"/>
              </a:ext>
            </a:extLst>
          </p:cNvPr>
          <p:cNvSpPr/>
          <p:nvPr/>
        </p:nvSpPr>
        <p:spPr>
          <a:xfrm>
            <a:off x="3248635" y="2497045"/>
            <a:ext cx="9144" cy="9144"/>
          </a:xfrm>
          <a:prstGeom prst="ellipse">
            <a:avLst/>
          </a:prstGeom>
          <a:solidFill>
            <a:srgbClr val="C01F01"/>
          </a:solidFill>
          <a:ln>
            <a:solidFill>
              <a:srgbClr val="C01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A689287-E4CB-4AB9-9BB2-9032C20A683E}"/>
              </a:ext>
            </a:extLst>
          </p:cNvPr>
          <p:cNvSpPr/>
          <p:nvPr/>
        </p:nvSpPr>
        <p:spPr>
          <a:xfrm>
            <a:off x="3231575" y="2437322"/>
            <a:ext cx="9144" cy="9144"/>
          </a:xfrm>
          <a:prstGeom prst="ellipse">
            <a:avLst/>
          </a:prstGeom>
          <a:solidFill>
            <a:srgbClr val="C01F01"/>
          </a:solidFill>
          <a:ln>
            <a:solidFill>
              <a:srgbClr val="C01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1D3A7BD-A546-452F-B71D-3F4E072E24DB}"/>
              </a:ext>
            </a:extLst>
          </p:cNvPr>
          <p:cNvSpPr/>
          <p:nvPr/>
        </p:nvSpPr>
        <p:spPr>
          <a:xfrm>
            <a:off x="3253729" y="2475469"/>
            <a:ext cx="9144" cy="9144"/>
          </a:xfrm>
          <a:prstGeom prst="ellipse">
            <a:avLst/>
          </a:prstGeom>
          <a:solidFill>
            <a:srgbClr val="C01F01"/>
          </a:solidFill>
          <a:ln>
            <a:solidFill>
              <a:srgbClr val="C01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99FDCA9-A583-44E9-9375-459C68A3DB58}"/>
              </a:ext>
            </a:extLst>
          </p:cNvPr>
          <p:cNvSpPr/>
          <p:nvPr/>
        </p:nvSpPr>
        <p:spPr>
          <a:xfrm>
            <a:off x="3227791" y="2494060"/>
            <a:ext cx="9144" cy="9144"/>
          </a:xfrm>
          <a:prstGeom prst="ellipse">
            <a:avLst/>
          </a:prstGeom>
          <a:solidFill>
            <a:srgbClr val="C01F01"/>
          </a:solidFill>
          <a:ln>
            <a:solidFill>
              <a:srgbClr val="C01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3D58787-B095-4932-A8B7-7625E6E8C6B8}"/>
              </a:ext>
            </a:extLst>
          </p:cNvPr>
          <p:cNvSpPr/>
          <p:nvPr/>
        </p:nvSpPr>
        <p:spPr>
          <a:xfrm>
            <a:off x="3209856" y="2490462"/>
            <a:ext cx="9144" cy="9144"/>
          </a:xfrm>
          <a:prstGeom prst="ellipse">
            <a:avLst/>
          </a:prstGeom>
          <a:solidFill>
            <a:srgbClr val="C01F01"/>
          </a:solidFill>
          <a:ln>
            <a:solidFill>
              <a:srgbClr val="C01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F16EF33-ACA7-440A-83E3-C4F5126140E6}"/>
              </a:ext>
            </a:extLst>
          </p:cNvPr>
          <p:cNvSpPr/>
          <p:nvPr/>
        </p:nvSpPr>
        <p:spPr>
          <a:xfrm>
            <a:off x="3163878" y="2484021"/>
            <a:ext cx="9144" cy="9144"/>
          </a:xfrm>
          <a:prstGeom prst="ellipse">
            <a:avLst/>
          </a:prstGeom>
          <a:solidFill>
            <a:srgbClr val="C01F01"/>
          </a:solidFill>
          <a:ln>
            <a:solidFill>
              <a:srgbClr val="C01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CF089E2-B6B0-44C6-BE82-538CFB398216}"/>
              </a:ext>
            </a:extLst>
          </p:cNvPr>
          <p:cNvSpPr/>
          <p:nvPr/>
        </p:nvSpPr>
        <p:spPr>
          <a:xfrm>
            <a:off x="3168450" y="2457582"/>
            <a:ext cx="9144" cy="9144"/>
          </a:xfrm>
          <a:prstGeom prst="ellipse">
            <a:avLst/>
          </a:prstGeom>
          <a:solidFill>
            <a:srgbClr val="C01F01"/>
          </a:solidFill>
          <a:ln>
            <a:solidFill>
              <a:srgbClr val="C01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A176BC8-58EC-4F94-BCCD-951BB5BFAFC6}"/>
              </a:ext>
            </a:extLst>
          </p:cNvPr>
          <p:cNvSpPr/>
          <p:nvPr/>
        </p:nvSpPr>
        <p:spPr>
          <a:xfrm>
            <a:off x="3193991" y="2452849"/>
            <a:ext cx="9144" cy="9144"/>
          </a:xfrm>
          <a:prstGeom prst="ellipse">
            <a:avLst/>
          </a:prstGeom>
          <a:solidFill>
            <a:srgbClr val="C01F01"/>
          </a:solidFill>
          <a:ln>
            <a:solidFill>
              <a:srgbClr val="C01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594E9AE-F9B6-4763-8BCB-D99CCFC7D9E4}"/>
              </a:ext>
            </a:extLst>
          </p:cNvPr>
          <p:cNvSpPr/>
          <p:nvPr/>
        </p:nvSpPr>
        <p:spPr>
          <a:xfrm>
            <a:off x="3203135" y="2430814"/>
            <a:ext cx="9144" cy="9144"/>
          </a:xfrm>
          <a:prstGeom prst="ellipse">
            <a:avLst/>
          </a:prstGeom>
          <a:solidFill>
            <a:srgbClr val="C01F01"/>
          </a:solidFill>
          <a:ln>
            <a:solidFill>
              <a:srgbClr val="C01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524B4F3-5804-4624-80BC-34D5E8E168CA}"/>
              </a:ext>
            </a:extLst>
          </p:cNvPr>
          <p:cNvSpPr/>
          <p:nvPr/>
        </p:nvSpPr>
        <p:spPr>
          <a:xfrm>
            <a:off x="3184847" y="2472515"/>
            <a:ext cx="9144" cy="9144"/>
          </a:xfrm>
          <a:prstGeom prst="ellipse">
            <a:avLst/>
          </a:prstGeom>
          <a:solidFill>
            <a:srgbClr val="C01F01"/>
          </a:solidFill>
          <a:ln>
            <a:solidFill>
              <a:srgbClr val="C01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84C613A-C64D-4C7C-94C9-27E1AB3C7931}"/>
              </a:ext>
            </a:extLst>
          </p:cNvPr>
          <p:cNvSpPr/>
          <p:nvPr/>
        </p:nvSpPr>
        <p:spPr>
          <a:xfrm>
            <a:off x="3184265" y="2430814"/>
            <a:ext cx="9144" cy="9144"/>
          </a:xfrm>
          <a:prstGeom prst="ellipse">
            <a:avLst/>
          </a:prstGeom>
          <a:solidFill>
            <a:srgbClr val="C01F01"/>
          </a:solidFill>
          <a:ln>
            <a:solidFill>
              <a:srgbClr val="C01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7CA89BD-444C-41C7-97F6-252F8A508F73}"/>
              </a:ext>
            </a:extLst>
          </p:cNvPr>
          <p:cNvSpPr/>
          <p:nvPr/>
        </p:nvSpPr>
        <p:spPr>
          <a:xfrm>
            <a:off x="3215437" y="2396729"/>
            <a:ext cx="9144" cy="9144"/>
          </a:xfrm>
          <a:prstGeom prst="ellipse">
            <a:avLst/>
          </a:prstGeom>
          <a:solidFill>
            <a:srgbClr val="C01F01"/>
          </a:solidFill>
          <a:ln>
            <a:solidFill>
              <a:srgbClr val="C01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A126628-EA97-4904-861D-1DD13AD1CE6E}"/>
              </a:ext>
            </a:extLst>
          </p:cNvPr>
          <p:cNvSpPr/>
          <p:nvPr/>
        </p:nvSpPr>
        <p:spPr>
          <a:xfrm>
            <a:off x="3231575" y="2409065"/>
            <a:ext cx="9144" cy="9144"/>
          </a:xfrm>
          <a:prstGeom prst="ellipse">
            <a:avLst/>
          </a:prstGeom>
          <a:solidFill>
            <a:srgbClr val="C01F01"/>
          </a:solidFill>
          <a:ln>
            <a:solidFill>
              <a:srgbClr val="C01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3584417-C495-43FF-8ADB-04602F3D577E}"/>
              </a:ext>
            </a:extLst>
          </p:cNvPr>
          <p:cNvSpPr/>
          <p:nvPr/>
        </p:nvSpPr>
        <p:spPr>
          <a:xfrm>
            <a:off x="3186427" y="2409065"/>
            <a:ext cx="9144" cy="9144"/>
          </a:xfrm>
          <a:prstGeom prst="ellipse">
            <a:avLst/>
          </a:prstGeom>
          <a:solidFill>
            <a:srgbClr val="C01F01"/>
          </a:solidFill>
          <a:ln>
            <a:solidFill>
              <a:srgbClr val="C01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11BB7F9-1D4E-4FE8-99F1-52520D04A6A0}"/>
              </a:ext>
            </a:extLst>
          </p:cNvPr>
          <p:cNvSpPr/>
          <p:nvPr/>
        </p:nvSpPr>
        <p:spPr>
          <a:xfrm>
            <a:off x="3194864" y="2387030"/>
            <a:ext cx="9144" cy="9144"/>
          </a:xfrm>
          <a:prstGeom prst="ellipse">
            <a:avLst/>
          </a:prstGeom>
          <a:solidFill>
            <a:srgbClr val="C01F01"/>
          </a:solidFill>
          <a:ln>
            <a:solidFill>
              <a:srgbClr val="C01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FD53B2B-C8A9-4A33-A882-9F39FBA3A8B1}"/>
              </a:ext>
            </a:extLst>
          </p:cNvPr>
          <p:cNvSpPr/>
          <p:nvPr/>
        </p:nvSpPr>
        <p:spPr>
          <a:xfrm>
            <a:off x="3215437" y="2378901"/>
            <a:ext cx="9144" cy="9144"/>
          </a:xfrm>
          <a:prstGeom prst="ellipse">
            <a:avLst/>
          </a:prstGeom>
          <a:solidFill>
            <a:srgbClr val="C01F01"/>
          </a:solidFill>
          <a:ln>
            <a:solidFill>
              <a:srgbClr val="C01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FAE48D5-121D-4F16-88B3-33C0CB3AB3C5}"/>
              </a:ext>
            </a:extLst>
          </p:cNvPr>
          <p:cNvSpPr/>
          <p:nvPr/>
        </p:nvSpPr>
        <p:spPr>
          <a:xfrm>
            <a:off x="3236147" y="2382458"/>
            <a:ext cx="9144" cy="9144"/>
          </a:xfrm>
          <a:prstGeom prst="ellipse">
            <a:avLst/>
          </a:prstGeom>
          <a:solidFill>
            <a:srgbClr val="C01F01"/>
          </a:solidFill>
          <a:ln>
            <a:solidFill>
              <a:srgbClr val="C01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C5C1788-2592-49F9-9353-04F1BD3D7E44}"/>
              </a:ext>
            </a:extLst>
          </p:cNvPr>
          <p:cNvSpPr/>
          <p:nvPr/>
        </p:nvSpPr>
        <p:spPr>
          <a:xfrm>
            <a:off x="3206293" y="2517069"/>
            <a:ext cx="9144" cy="9144"/>
          </a:xfrm>
          <a:prstGeom prst="ellipse">
            <a:avLst/>
          </a:prstGeom>
          <a:solidFill>
            <a:srgbClr val="C01F01"/>
          </a:solidFill>
          <a:ln>
            <a:solidFill>
              <a:srgbClr val="C01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E6E83DB4-2479-4DAB-8F25-9DE647682EE3}"/>
              </a:ext>
            </a:extLst>
          </p:cNvPr>
          <p:cNvSpPr/>
          <p:nvPr/>
        </p:nvSpPr>
        <p:spPr>
          <a:xfrm>
            <a:off x="3186427" y="2501344"/>
            <a:ext cx="9144" cy="9144"/>
          </a:xfrm>
          <a:prstGeom prst="ellipse">
            <a:avLst/>
          </a:prstGeom>
          <a:solidFill>
            <a:srgbClr val="C01F01"/>
          </a:solidFill>
          <a:ln>
            <a:solidFill>
              <a:srgbClr val="C01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8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E31D0-60AB-4169-8F5A-CB370FCFE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027"/>
            <a:ext cx="10515600" cy="989069"/>
          </a:xfrm>
        </p:spPr>
        <p:txBody>
          <a:bodyPr>
            <a:normAutofit/>
          </a:bodyPr>
          <a:lstStyle/>
          <a:p>
            <a:r>
              <a:rPr lang="en-US" sz="3600" dirty="0"/>
              <a:t>Climate change and marine fish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9174F-538C-4916-9DBE-1EAD7B44B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71749"/>
            <a:ext cx="4629363" cy="3605213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Global fish biomass is projected to decline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Decline in potential fisheries production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866980-BFCC-4086-B6DD-F8DD5DC16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794" y="1263831"/>
            <a:ext cx="5774929" cy="49131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5BD9BD-3403-4CE3-B8D0-282247E7AFF2}"/>
              </a:ext>
            </a:extLst>
          </p:cNvPr>
          <p:cNvSpPr txBox="1"/>
          <p:nvPr/>
        </p:nvSpPr>
        <p:spPr>
          <a:xfrm>
            <a:off x="10136777" y="6263697"/>
            <a:ext cx="172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Lotze</a:t>
            </a:r>
            <a:r>
              <a:rPr lang="en-US" dirty="0"/>
              <a:t> et al. 2019</a:t>
            </a:r>
          </a:p>
        </p:txBody>
      </p:sp>
    </p:spTree>
    <p:extLst>
      <p:ext uri="{BB962C8B-B14F-4D97-AF65-F5344CB8AC3E}">
        <p14:creationId xmlns:p14="http://schemas.microsoft.com/office/powerpoint/2010/main" val="2433956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A6B6D-2A58-4A08-BF70-64DA038C7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2607"/>
          </a:xfrm>
        </p:spPr>
        <p:txBody>
          <a:bodyPr>
            <a:noAutofit/>
          </a:bodyPr>
          <a:lstStyle/>
          <a:p>
            <a:r>
              <a:rPr lang="en-US" sz="3200" dirty="0"/>
              <a:t>Trophic amplification - small changes at low trophic levels are amplified in the upper part of the marine food web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98407BA-6454-4CE1-8BC2-23178C22BA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128" y="1915345"/>
            <a:ext cx="5107388" cy="38824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5C6C6D4-9386-4058-8905-D3441D8EC56D}"/>
              </a:ext>
            </a:extLst>
          </p:cNvPr>
          <p:cNvSpPr txBox="1"/>
          <p:nvPr/>
        </p:nvSpPr>
        <p:spPr>
          <a:xfrm>
            <a:off x="10124570" y="5987069"/>
            <a:ext cx="172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Lotze</a:t>
            </a:r>
            <a:r>
              <a:rPr lang="en-US" dirty="0"/>
              <a:t> et al. 2019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3B26EA-B312-42E3-A2CC-B40157DF9713}"/>
              </a:ext>
            </a:extLst>
          </p:cNvPr>
          <p:cNvSpPr txBox="1">
            <a:spLocks/>
          </p:cNvSpPr>
          <p:nvPr/>
        </p:nvSpPr>
        <p:spPr>
          <a:xfrm>
            <a:off x="444338" y="2224532"/>
            <a:ext cx="5894677" cy="1445425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EXERCISE -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What are potential drivers of trophic amplification?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2761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/>
              <a:t>Question:</a:t>
            </a:r>
            <a:br>
              <a:rPr lang="en-US" sz="2400" dirty="0"/>
            </a:br>
            <a:r>
              <a:rPr lang="en-US" sz="2400" dirty="0"/>
              <a:t>Which group of species may correspond to a lion in marine ecosystems?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97" y="2276873"/>
            <a:ext cx="4048125" cy="4048125"/>
          </a:xfrm>
        </p:spPr>
      </p:pic>
      <p:sp>
        <p:nvSpPr>
          <p:cNvPr id="5" name="TextBox 4"/>
          <p:cNvSpPr txBox="1"/>
          <p:nvPr/>
        </p:nvSpPr>
        <p:spPr>
          <a:xfrm>
            <a:off x="1775520" y="1698593"/>
            <a:ext cx="267182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Trophic levels:</a:t>
            </a:r>
          </a:p>
          <a:p>
            <a:endParaRPr lang="en-US" dirty="0"/>
          </a:p>
          <a:p>
            <a:r>
              <a:rPr lang="en-US" dirty="0"/>
              <a:t>Level 1: Grass (producers)</a:t>
            </a:r>
          </a:p>
          <a:p>
            <a:endParaRPr lang="en-US" dirty="0"/>
          </a:p>
          <a:p>
            <a:r>
              <a:rPr lang="en-US" dirty="0"/>
              <a:t>Level 2: Zebra (herbivores)</a:t>
            </a:r>
          </a:p>
          <a:p>
            <a:endParaRPr lang="en-US" dirty="0"/>
          </a:p>
          <a:p>
            <a:r>
              <a:rPr lang="en-US" dirty="0"/>
              <a:t>Level 3: Lion (carnivore)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796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5" y="229318"/>
            <a:ext cx="9935422" cy="6616991"/>
          </a:xfrm>
        </p:spPr>
      </p:pic>
    </p:spTree>
    <p:extLst>
      <p:ext uri="{BB962C8B-B14F-4D97-AF65-F5344CB8AC3E}">
        <p14:creationId xmlns:p14="http://schemas.microsoft.com/office/powerpoint/2010/main" val="7415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 terrestrial analogy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r>
              <a:rPr lang="en-US" sz="2400" i="1" dirty="0"/>
              <a:t>“Copepods are important predators on the larvae of fish that, should they survive, become important predators on copepods. </a:t>
            </a:r>
          </a:p>
          <a:p>
            <a:pPr marL="0" indent="0">
              <a:buNone/>
            </a:pPr>
            <a:r>
              <a:rPr lang="en-US" sz="2400" i="1" dirty="0"/>
              <a:t>Indeed, it is reasonable to imagine that small plankters such as copepods ... Are important predators on even very large carnivores such as tuna.                                                                           </a:t>
            </a:r>
          </a:p>
          <a:p>
            <a:pPr marL="0" indent="0">
              <a:buNone/>
            </a:pPr>
            <a:r>
              <a:rPr lang="en-US" sz="2400" i="1" dirty="0"/>
              <a:t>A terrestrial analogy would involve tigers and wolves releasing thousands of tiny </a:t>
            </a:r>
            <a:r>
              <a:rPr lang="en-US" sz="2400" i="1" dirty="0" err="1"/>
              <a:t>tigerlets</a:t>
            </a:r>
            <a:r>
              <a:rPr lang="en-US" sz="2400" i="1" dirty="0"/>
              <a:t> or </a:t>
            </a:r>
            <a:r>
              <a:rPr lang="en-US" sz="2400" i="1" dirty="0" err="1"/>
              <a:t>wolflets</a:t>
            </a:r>
            <a:r>
              <a:rPr lang="en-US" sz="2400" i="1" dirty="0"/>
              <a:t>, which were largely consumed by spiders, lizards, birds, shrews etc.”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666428" y="3028951"/>
            <a:ext cx="10820722" cy="22098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012764" y="6455670"/>
            <a:ext cx="1655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Polis et al. 1989</a:t>
            </a:r>
          </a:p>
        </p:txBody>
      </p:sp>
    </p:spTree>
    <p:extLst>
      <p:ext uri="{BB962C8B-B14F-4D97-AF65-F5344CB8AC3E}">
        <p14:creationId xmlns:p14="http://schemas.microsoft.com/office/powerpoint/2010/main" val="1134603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 terrestrial analogy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r>
              <a:rPr lang="en-US" sz="2400" i="1" dirty="0"/>
              <a:t>“Copepods are important predators on the larvae of fish that, should they survive, become important predators on copepods. </a:t>
            </a:r>
          </a:p>
          <a:p>
            <a:pPr marL="0" indent="0">
              <a:buNone/>
            </a:pPr>
            <a:r>
              <a:rPr lang="en-US" sz="2400" i="1" dirty="0"/>
              <a:t>Indeed, it is reasonable to imagine that small plankters such as copepods ... Are important predators on even very large carnivores such as tuna.                                                                           </a:t>
            </a:r>
          </a:p>
          <a:p>
            <a:pPr marL="0" indent="0">
              <a:buNone/>
            </a:pPr>
            <a:r>
              <a:rPr lang="en-US" sz="2400" i="1" dirty="0"/>
              <a:t>A terrestrial analogy would involve tigers and wolves releasing thousands of tiny </a:t>
            </a:r>
            <a:r>
              <a:rPr lang="en-US" sz="2400" i="1" dirty="0" err="1"/>
              <a:t>tigerlets</a:t>
            </a:r>
            <a:r>
              <a:rPr lang="en-US" sz="2400" i="1" dirty="0"/>
              <a:t> or </a:t>
            </a:r>
            <a:r>
              <a:rPr lang="en-US" sz="2400" i="1" dirty="0" err="1"/>
              <a:t>wolflets</a:t>
            </a:r>
            <a:r>
              <a:rPr lang="en-US" sz="2400" i="1" dirty="0"/>
              <a:t>, which were largely consumed by spiders, lizards, birds, shrews etc.”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685639" y="3849687"/>
            <a:ext cx="10820722" cy="1325563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012764" y="6455670"/>
            <a:ext cx="1655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Polis et al. 1989</a:t>
            </a:r>
          </a:p>
        </p:txBody>
      </p:sp>
    </p:spTree>
    <p:extLst>
      <p:ext uri="{BB962C8B-B14F-4D97-AF65-F5344CB8AC3E}">
        <p14:creationId xmlns:p14="http://schemas.microsoft.com/office/powerpoint/2010/main" val="1398182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 terrestrial analogy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r>
              <a:rPr lang="en-US" sz="2400" i="1" dirty="0"/>
              <a:t>“Copepods are important predators on the larvae of fish that, should they survive, become important predators on copepods. </a:t>
            </a:r>
          </a:p>
          <a:p>
            <a:pPr marL="0" indent="0">
              <a:buNone/>
            </a:pPr>
            <a:r>
              <a:rPr lang="en-US" sz="2400" i="1" dirty="0"/>
              <a:t>Indeed, it is reasonable to imagine that small plankters such as copepods ... Are important predators on even very large carnivores such as tuna.                                                                           </a:t>
            </a:r>
          </a:p>
          <a:p>
            <a:pPr marL="0" indent="0">
              <a:buNone/>
            </a:pPr>
            <a:r>
              <a:rPr lang="en-US" sz="2400" i="1" dirty="0"/>
              <a:t>A terrestrial analogy would involve tigers and wolves releasing thousands of tiny </a:t>
            </a:r>
            <a:r>
              <a:rPr lang="en-US" sz="2400" i="1" dirty="0" err="1"/>
              <a:t>tigerlets</a:t>
            </a:r>
            <a:r>
              <a:rPr lang="en-US" sz="2400" i="1" dirty="0"/>
              <a:t> or </a:t>
            </a:r>
            <a:r>
              <a:rPr lang="en-US" sz="2400" i="1" dirty="0" err="1"/>
              <a:t>wolflets</a:t>
            </a:r>
            <a:r>
              <a:rPr lang="en-US" sz="2400" i="1" dirty="0"/>
              <a:t>, which were largely consumed by spiders, lizards, birds, shrews etc.”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12764" y="6455670"/>
            <a:ext cx="1655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Polis et al. 1989</a:t>
            </a:r>
          </a:p>
        </p:txBody>
      </p:sp>
    </p:spTree>
    <p:extLst>
      <p:ext uri="{BB962C8B-B14F-4D97-AF65-F5344CB8AC3E}">
        <p14:creationId xmlns:p14="http://schemas.microsoft.com/office/powerpoint/2010/main" val="1870681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48" y="295552"/>
            <a:ext cx="4996070" cy="56443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Satellite-derived chlorophyll</a:t>
            </a:r>
          </a:p>
        </p:txBody>
      </p:sp>
      <p:pic>
        <p:nvPicPr>
          <p:cNvPr id="2050" name="Picture 2" descr="H:\Werk\DTU\Marine ecosystem processes - Leiden course\mollweide_cycl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236" y="977904"/>
            <a:ext cx="7906760" cy="490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040" y="5928435"/>
            <a:ext cx="5015887" cy="81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31504" y="648866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NASA</a:t>
            </a:r>
          </a:p>
        </p:txBody>
      </p:sp>
    </p:spTree>
    <p:extLst>
      <p:ext uri="{BB962C8B-B14F-4D97-AF65-F5344CB8AC3E}">
        <p14:creationId xmlns:p14="http://schemas.microsoft.com/office/powerpoint/2010/main" val="1701775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1265</Words>
  <Application>Microsoft Office PowerPoint</Application>
  <PresentationFormat>Widescreen</PresentationFormat>
  <Paragraphs>243</Paragraphs>
  <Slides>36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Trophodynamics and potential yield from the oceans</vt:lpstr>
      <vt:lpstr>PowerPoint Presentation</vt:lpstr>
      <vt:lpstr>Most energy comes from microscopic organisms</vt:lpstr>
      <vt:lpstr>Question: Which group of species may correspond to a lion in marine ecosystems?</vt:lpstr>
      <vt:lpstr>PowerPoint Presentation</vt:lpstr>
      <vt:lpstr>A terrestrial analogy</vt:lpstr>
      <vt:lpstr>A terrestrial analogy</vt:lpstr>
      <vt:lpstr>A terrestrial analogy</vt:lpstr>
      <vt:lpstr>Satellite-derived chlorophyll</vt:lpstr>
      <vt:lpstr>Primary production and “fish” production</vt:lpstr>
      <vt:lpstr>Fish production is determined by primary production</vt:lpstr>
      <vt:lpstr>Fish production is determined by primary production</vt:lpstr>
      <vt:lpstr>Fish production is determined by primary production</vt:lpstr>
      <vt:lpstr>Primary production and “fish” production</vt:lpstr>
      <vt:lpstr>Energy transfer in food webs is complex</vt:lpstr>
      <vt:lpstr>How to estimate potential fish production for fisheries?  </vt:lpstr>
      <vt:lpstr>Exercise</vt:lpstr>
      <vt:lpstr>The reverse – how much NPP is needed to sustain global fisheries?</vt:lpstr>
      <vt:lpstr>Fishing down the food web</vt:lpstr>
      <vt:lpstr>Example from East China Sea</vt:lpstr>
      <vt:lpstr>Exercise</vt:lpstr>
      <vt:lpstr>NPP and catch across marine ecosystems</vt:lpstr>
      <vt:lpstr>Not a very strong relationship between NPP and catch</vt:lpstr>
      <vt:lpstr>Pelagic and benthic production</vt:lpstr>
      <vt:lpstr>Fish production and the energy pathways  pelagic - dominated</vt:lpstr>
      <vt:lpstr>Fish production and the energy pathways  benthic - dominated</vt:lpstr>
      <vt:lpstr>Partitioning of NPP to benthic and pelagic pathways</vt:lpstr>
      <vt:lpstr>Lower trophic transfer efficiency in tropical ecosystems</vt:lpstr>
      <vt:lpstr>PowerPoint Presentation</vt:lpstr>
      <vt:lpstr>Ecosystem models: Understanding energy flow from size-based food webs</vt:lpstr>
      <vt:lpstr>Ecosystem models: Characterizing marine ecosystems using size-based interactions</vt:lpstr>
      <vt:lpstr>Ecosystem models</vt:lpstr>
      <vt:lpstr>How much fish biomass is there in the ocean?</vt:lpstr>
      <vt:lpstr>PowerPoint Presentation</vt:lpstr>
      <vt:lpstr>Climate change and marine fish</vt:lpstr>
      <vt:lpstr>Trophic amplification - small changes at low trophic levels are amplified in the upper part of the marine food web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Trophodynamics and potential yield from the oceans</dc:title>
  <dc:creator>Pieter Daniël van Denderen</dc:creator>
  <cp:lastModifiedBy>Pieter Daniël van Denderen</cp:lastModifiedBy>
  <cp:revision>18</cp:revision>
  <dcterms:created xsi:type="dcterms:W3CDTF">2021-11-08T11:37:19Z</dcterms:created>
  <dcterms:modified xsi:type="dcterms:W3CDTF">2021-11-23T15:44:02Z</dcterms:modified>
</cp:coreProperties>
</file>