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5203150" cy="36004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804">
          <p15:clr>
            <a:srgbClr val="A4A3A4"/>
          </p15:clr>
        </p15:guide>
        <p15:guide id="2" orient="horz" pos="3304">
          <p15:clr>
            <a:srgbClr val="A4A3A4"/>
          </p15:clr>
        </p15:guide>
        <p15:guide id="3" orient="horz" pos="5234">
          <p15:clr>
            <a:srgbClr val="A4A3A4"/>
          </p15:clr>
        </p15:guide>
        <p15:guide id="4" orient="horz">
          <p15:clr>
            <a:srgbClr val="A4A3A4"/>
          </p15:clr>
        </p15:guide>
        <p15:guide id="5" orient="horz" pos="1138">
          <p15:clr>
            <a:srgbClr val="A4A3A4"/>
          </p15:clr>
        </p15:guide>
        <p15:guide id="6" orient="horz" pos="19525">
          <p15:clr>
            <a:srgbClr val="A4A3A4"/>
          </p15:clr>
        </p15:guide>
        <p15:guide id="7" orient="horz" pos="21284">
          <p15:clr>
            <a:srgbClr val="A4A3A4"/>
          </p15:clr>
        </p15:guide>
        <p15:guide id="8" pos="4006">
          <p15:clr>
            <a:srgbClr val="A4A3A4"/>
          </p15:clr>
        </p15:guide>
        <p15:guide id="9" pos="4384">
          <p15:clr>
            <a:srgbClr val="A4A3A4"/>
          </p15:clr>
        </p15:guide>
        <p15:guide id="10" pos="15281">
          <p15:clr>
            <a:srgbClr val="A4A3A4"/>
          </p15:clr>
        </p15:guide>
        <p15:guide id="11" pos="8177">
          <p15:clr>
            <a:srgbClr val="A4A3A4"/>
          </p15:clr>
        </p15:guide>
        <p15:guide id="12" pos="603">
          <p15:clr>
            <a:srgbClr val="A4A3A4"/>
          </p15:clr>
        </p15:guide>
        <p15:guide id="13" pos="7773">
          <p15:clr>
            <a:srgbClr val="A4A3A4"/>
          </p15:clr>
        </p15:guide>
        <p15:guide id="14" pos="11955">
          <p15:clr>
            <a:srgbClr val="A4A3A4"/>
          </p15:clr>
        </p15:guide>
        <p15:guide id="15" pos="115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iUBNxrMDWI3hABA8Daq3UdJq7i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5" d="100"/>
          <a:sy n="45" d="100"/>
        </p:scale>
        <p:origin x="20" y="-5020"/>
      </p:cViewPr>
      <p:guideLst>
        <p:guide orient="horz" pos="6804"/>
        <p:guide orient="horz" pos="3304"/>
        <p:guide orient="horz" pos="5234"/>
        <p:guide orient="horz"/>
        <p:guide orient="horz" pos="1138"/>
        <p:guide orient="horz" pos="19525"/>
        <p:guide orient="horz" pos="21284"/>
        <p:guide pos="4006"/>
        <p:guide pos="4384"/>
        <p:guide pos="15281"/>
        <p:guide pos="8177"/>
        <p:guide pos="603"/>
        <p:guide pos="7773"/>
        <p:guide pos="11955"/>
        <p:guide pos="1152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28850" y="685800"/>
            <a:ext cx="2400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13518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685800"/>
            <a:ext cx="2400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7869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585b51f89b_6_75"/>
          <p:cNvSpPr txBox="1">
            <a:spLocks noGrp="1"/>
          </p:cNvSpPr>
          <p:nvPr>
            <p:ph type="ctrTitle"/>
          </p:nvPr>
        </p:nvSpPr>
        <p:spPr>
          <a:xfrm>
            <a:off x="859146" y="5212025"/>
            <a:ext cx="23484900" cy="14368200"/>
          </a:xfrm>
          <a:prstGeom prst="rect">
            <a:avLst/>
          </a:prstGeom>
        </p:spPr>
        <p:txBody>
          <a:bodyPr spcFirstLastPara="1" wrap="square" lIns="381325" tIns="381325" rIns="381325" bIns="3813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9pPr>
          </a:lstStyle>
          <a:p>
            <a:endParaRPr/>
          </a:p>
        </p:txBody>
      </p:sp>
      <p:sp>
        <p:nvSpPr>
          <p:cNvPr id="15" name="Google Shape;15;g2585b51f89b_6_75"/>
          <p:cNvSpPr txBox="1">
            <a:spLocks noGrp="1"/>
          </p:cNvSpPr>
          <p:nvPr>
            <p:ph type="subTitle" idx="1"/>
          </p:nvPr>
        </p:nvSpPr>
        <p:spPr>
          <a:xfrm>
            <a:off x="859123" y="19838875"/>
            <a:ext cx="23484900" cy="5548200"/>
          </a:xfrm>
          <a:prstGeom prst="rect">
            <a:avLst/>
          </a:prstGeom>
        </p:spPr>
        <p:txBody>
          <a:bodyPr spcFirstLastPara="1" wrap="square" lIns="381325" tIns="381325" rIns="381325" bIns="3813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9pPr>
          </a:lstStyle>
          <a:p>
            <a:endParaRPr/>
          </a:p>
        </p:txBody>
      </p:sp>
      <p:sp>
        <p:nvSpPr>
          <p:cNvPr id="16" name="Google Shape;16;g2585b51f89b_6_75"/>
          <p:cNvSpPr txBox="1">
            <a:spLocks noGrp="1"/>
          </p:cNvSpPr>
          <p:nvPr>
            <p:ph type="sldNum" idx="12"/>
          </p:nvPr>
        </p:nvSpPr>
        <p:spPr>
          <a:xfrm>
            <a:off x="23352212" y="32642518"/>
            <a:ext cx="1512300" cy="2755200"/>
          </a:xfrm>
          <a:prstGeom prst="rect">
            <a:avLst/>
          </a:prstGeom>
        </p:spPr>
        <p:txBody>
          <a:bodyPr spcFirstLastPara="1" wrap="square" lIns="381325" tIns="381325" rIns="381325" bIns="3813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585b51f89b_6_110"/>
          <p:cNvSpPr txBox="1">
            <a:spLocks noGrp="1"/>
          </p:cNvSpPr>
          <p:nvPr>
            <p:ph type="title" hasCustomPrompt="1"/>
          </p:nvPr>
        </p:nvSpPr>
        <p:spPr>
          <a:xfrm>
            <a:off x="859123" y="7742875"/>
            <a:ext cx="23484900" cy="13744500"/>
          </a:xfrm>
          <a:prstGeom prst="rect">
            <a:avLst/>
          </a:prstGeom>
        </p:spPr>
        <p:txBody>
          <a:bodyPr spcFirstLastPara="1" wrap="square" lIns="381325" tIns="381325" rIns="381325" bIns="3813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9pPr>
          </a:lstStyle>
          <a:p>
            <a:r>
              <a:t>xx%</a:t>
            </a:r>
          </a:p>
        </p:txBody>
      </p:sp>
      <p:sp>
        <p:nvSpPr>
          <p:cNvPr id="50" name="Google Shape;50;g2585b51f89b_6_110"/>
          <p:cNvSpPr txBox="1">
            <a:spLocks noGrp="1"/>
          </p:cNvSpPr>
          <p:nvPr>
            <p:ph type="body" idx="1"/>
          </p:nvPr>
        </p:nvSpPr>
        <p:spPr>
          <a:xfrm>
            <a:off x="859123" y="22065575"/>
            <a:ext cx="23484900" cy="9105600"/>
          </a:xfrm>
          <a:prstGeom prst="rect">
            <a:avLst/>
          </a:prstGeom>
        </p:spPr>
        <p:txBody>
          <a:bodyPr spcFirstLastPara="1" wrap="square" lIns="381325" tIns="381325" rIns="381325" bIns="381325" anchor="t" anchorCtr="0">
            <a:normAutofit/>
          </a:bodyPr>
          <a:lstStyle>
            <a:lvl1pPr marL="457200" lvl="0" indent="-704850" algn="ctr"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1pPr>
            <a:lvl2pPr marL="914400" lvl="1" indent="-596900" algn="ctr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2pPr>
            <a:lvl3pPr marL="1371600" lvl="2" indent="-596900" algn="ctr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3pPr>
            <a:lvl4pPr marL="1828800" lvl="3" indent="-596900" algn="ctr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4pPr>
            <a:lvl5pPr marL="2286000" lvl="4" indent="-596900" algn="ctr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5pPr>
            <a:lvl6pPr marL="2743200" lvl="5" indent="-596900" algn="ctr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6pPr>
            <a:lvl7pPr marL="3200400" lvl="6" indent="-596900" algn="ctr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7pPr>
            <a:lvl8pPr marL="3657600" lvl="7" indent="-596900" algn="ctr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8pPr>
            <a:lvl9pPr marL="4114800" lvl="8" indent="-596900" algn="ctr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g2585b51f89b_6_110"/>
          <p:cNvSpPr txBox="1">
            <a:spLocks noGrp="1"/>
          </p:cNvSpPr>
          <p:nvPr>
            <p:ph type="sldNum" idx="12"/>
          </p:nvPr>
        </p:nvSpPr>
        <p:spPr>
          <a:xfrm>
            <a:off x="23352212" y="32642518"/>
            <a:ext cx="1512300" cy="2755200"/>
          </a:xfrm>
          <a:prstGeom prst="rect">
            <a:avLst/>
          </a:prstGeom>
        </p:spPr>
        <p:txBody>
          <a:bodyPr spcFirstLastPara="1" wrap="square" lIns="381325" tIns="381325" rIns="381325" bIns="3813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585b51f89b_6_114"/>
          <p:cNvSpPr txBox="1">
            <a:spLocks noGrp="1"/>
          </p:cNvSpPr>
          <p:nvPr>
            <p:ph type="sldNum" idx="12"/>
          </p:nvPr>
        </p:nvSpPr>
        <p:spPr>
          <a:xfrm>
            <a:off x="23352212" y="32642518"/>
            <a:ext cx="1512300" cy="2755200"/>
          </a:xfrm>
          <a:prstGeom prst="rect">
            <a:avLst/>
          </a:prstGeom>
        </p:spPr>
        <p:txBody>
          <a:bodyPr spcFirstLastPara="1" wrap="square" lIns="381325" tIns="381325" rIns="381325" bIns="3813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585b51f89b_6_116"/>
          <p:cNvSpPr/>
          <p:nvPr/>
        </p:nvSpPr>
        <p:spPr>
          <a:xfrm>
            <a:off x="445272" y="435844"/>
            <a:ext cx="24307200" cy="270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2585b51f89b_6_116"/>
          <p:cNvSpPr/>
          <p:nvPr/>
        </p:nvSpPr>
        <p:spPr>
          <a:xfrm>
            <a:off x="445273" y="33848703"/>
            <a:ext cx="24307200" cy="171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g2585b51f89b_6_116" descr="A picture containing text, font, graphics,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8325" y="1119610"/>
            <a:ext cx="2092096" cy="67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g2585b51f89b_6_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1629" y="1866096"/>
            <a:ext cx="2035435" cy="648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g2585b51f89b_6_1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9453" y="1119610"/>
            <a:ext cx="2397592" cy="49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g2585b51f89b_6_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24295" y="1913621"/>
            <a:ext cx="1528016" cy="59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g2585b51f89b_6_1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319616" y="1518222"/>
            <a:ext cx="852490" cy="959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g2585b51f89b_6_1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41864" y="914779"/>
            <a:ext cx="1192502" cy="89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2585b51f89b_6_1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211499" y="1746684"/>
            <a:ext cx="807405" cy="81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2585b51f89b_6_1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787123" y="1152016"/>
            <a:ext cx="2113760" cy="58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g2585b51f89b_6_1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554305" y="2044101"/>
            <a:ext cx="1982321" cy="40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2585b51f89b_6_1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1112276" y="1972323"/>
            <a:ext cx="1901396" cy="546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2585b51f89b_6_1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7829423" y="1934624"/>
            <a:ext cx="1471838" cy="4849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oogle Shape;68;g2585b51f89b_6_116"/>
          <p:cNvGrpSpPr/>
          <p:nvPr/>
        </p:nvGrpSpPr>
        <p:grpSpPr>
          <a:xfrm>
            <a:off x="3794818" y="934728"/>
            <a:ext cx="2421639" cy="1728292"/>
            <a:chOff x="1063759" y="4577533"/>
            <a:chExt cx="1445841" cy="1031877"/>
          </a:xfrm>
        </p:grpSpPr>
        <p:pic>
          <p:nvPicPr>
            <p:cNvPr id="69" name="Google Shape;69;g2585b51f89b_6_116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063759" y="4767102"/>
              <a:ext cx="696463" cy="6964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g2585b51f89b_6_116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731401" y="4577533"/>
              <a:ext cx="778199" cy="10318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1" name="Google Shape;71;g2585b51f89b_6_11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8255646" y="1035633"/>
            <a:ext cx="1863356" cy="639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g2585b51f89b_6_11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0237366" y="814086"/>
            <a:ext cx="2555971" cy="120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g2585b51f89b_6_11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2995622" y="895673"/>
            <a:ext cx="818283" cy="1245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g2585b51f89b_6_116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3984206" y="1134188"/>
            <a:ext cx="1261991" cy="320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g2585b51f89b_6_116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5385511" y="1388365"/>
            <a:ext cx="2180772" cy="1635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g2585b51f89b_6_116" descr="A picture containing font, logo, graphics, text&#10;&#10;Description automatically generated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2794815" y="1018345"/>
            <a:ext cx="1373518" cy="44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2585b51f89b_6_116" descr="A picture containing font, text, graphics, typography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012134" y="1118754"/>
            <a:ext cx="1679338" cy="532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2585b51f89b_6_116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0972790" y="2101620"/>
            <a:ext cx="2743123" cy="325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2585b51f89b_6_116" descr="A black and white logo&#10;&#10;Description automatically generated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9821857" y="1835570"/>
            <a:ext cx="828067" cy="828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40">
          <p15:clr>
            <a:srgbClr val="FBAE40"/>
          </p15:clr>
        </p15:guide>
        <p15:guide id="2" pos="79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585b51f89b_6_79"/>
          <p:cNvSpPr txBox="1">
            <a:spLocks noGrp="1"/>
          </p:cNvSpPr>
          <p:nvPr>
            <p:ph type="title"/>
          </p:nvPr>
        </p:nvSpPr>
        <p:spPr>
          <a:xfrm>
            <a:off x="859123" y="15055950"/>
            <a:ext cx="23484900" cy="5892600"/>
          </a:xfrm>
          <a:prstGeom prst="rect">
            <a:avLst/>
          </a:prstGeom>
        </p:spPr>
        <p:txBody>
          <a:bodyPr spcFirstLastPara="1" wrap="square" lIns="381325" tIns="381325" rIns="381325" bIns="3813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9" name="Google Shape;19;g2585b51f89b_6_79"/>
          <p:cNvSpPr txBox="1">
            <a:spLocks noGrp="1"/>
          </p:cNvSpPr>
          <p:nvPr>
            <p:ph type="sldNum" idx="12"/>
          </p:nvPr>
        </p:nvSpPr>
        <p:spPr>
          <a:xfrm>
            <a:off x="23352212" y="32642518"/>
            <a:ext cx="1512300" cy="2755200"/>
          </a:xfrm>
          <a:prstGeom prst="rect">
            <a:avLst/>
          </a:prstGeom>
        </p:spPr>
        <p:txBody>
          <a:bodyPr spcFirstLastPara="1" wrap="square" lIns="381325" tIns="381325" rIns="381325" bIns="3813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585b51f89b_6_82"/>
          <p:cNvSpPr txBox="1">
            <a:spLocks noGrp="1"/>
          </p:cNvSpPr>
          <p:nvPr>
            <p:ph type="title"/>
          </p:nvPr>
        </p:nvSpPr>
        <p:spPr>
          <a:xfrm>
            <a:off x="859123" y="3115175"/>
            <a:ext cx="23484900" cy="4008900"/>
          </a:xfrm>
          <a:prstGeom prst="rect">
            <a:avLst/>
          </a:prstGeom>
        </p:spPr>
        <p:txBody>
          <a:bodyPr spcFirstLastPara="1" wrap="square" lIns="381325" tIns="381325" rIns="381325" bIns="3813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2585b51f89b_6_82"/>
          <p:cNvSpPr txBox="1">
            <a:spLocks noGrp="1"/>
          </p:cNvSpPr>
          <p:nvPr>
            <p:ph type="body" idx="1"/>
          </p:nvPr>
        </p:nvSpPr>
        <p:spPr>
          <a:xfrm>
            <a:off x="859123" y="8067325"/>
            <a:ext cx="23484900" cy="23914800"/>
          </a:xfrm>
          <a:prstGeom prst="rect">
            <a:avLst/>
          </a:prstGeom>
        </p:spPr>
        <p:txBody>
          <a:bodyPr spcFirstLastPara="1" wrap="square" lIns="381325" tIns="381325" rIns="381325" bIns="381325" anchor="t" anchorCtr="0">
            <a:normAutofit/>
          </a:bodyPr>
          <a:lstStyle>
            <a:lvl1pPr marL="457200" lvl="0" indent="-704850"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1pPr>
            <a:lvl2pPr marL="914400" lvl="1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2pPr>
            <a:lvl3pPr marL="1371600" lvl="2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3pPr>
            <a:lvl4pPr marL="1828800" lvl="3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4pPr>
            <a:lvl5pPr marL="2286000" lvl="4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5pPr>
            <a:lvl6pPr marL="2743200" lvl="5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6pPr>
            <a:lvl7pPr marL="3200400" lvl="6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7pPr>
            <a:lvl8pPr marL="3657600" lvl="7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8pPr>
            <a:lvl9pPr marL="4114800" lvl="8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g2585b51f89b_6_82"/>
          <p:cNvSpPr txBox="1">
            <a:spLocks noGrp="1"/>
          </p:cNvSpPr>
          <p:nvPr>
            <p:ph type="sldNum" idx="12"/>
          </p:nvPr>
        </p:nvSpPr>
        <p:spPr>
          <a:xfrm>
            <a:off x="23352212" y="32642518"/>
            <a:ext cx="1512300" cy="2755200"/>
          </a:xfrm>
          <a:prstGeom prst="rect">
            <a:avLst/>
          </a:prstGeom>
        </p:spPr>
        <p:txBody>
          <a:bodyPr spcFirstLastPara="1" wrap="square" lIns="381325" tIns="381325" rIns="381325" bIns="3813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585b51f89b_6_86"/>
          <p:cNvSpPr txBox="1">
            <a:spLocks noGrp="1"/>
          </p:cNvSpPr>
          <p:nvPr>
            <p:ph type="title"/>
          </p:nvPr>
        </p:nvSpPr>
        <p:spPr>
          <a:xfrm>
            <a:off x="859123" y="3115175"/>
            <a:ext cx="23484900" cy="4008900"/>
          </a:xfrm>
          <a:prstGeom prst="rect">
            <a:avLst/>
          </a:prstGeom>
        </p:spPr>
        <p:txBody>
          <a:bodyPr spcFirstLastPara="1" wrap="square" lIns="381325" tIns="381325" rIns="381325" bIns="3813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2585b51f89b_6_86"/>
          <p:cNvSpPr txBox="1">
            <a:spLocks noGrp="1"/>
          </p:cNvSpPr>
          <p:nvPr>
            <p:ph type="body" idx="1"/>
          </p:nvPr>
        </p:nvSpPr>
        <p:spPr>
          <a:xfrm>
            <a:off x="859123" y="8067325"/>
            <a:ext cx="11024700" cy="23914800"/>
          </a:xfrm>
          <a:prstGeom prst="rect">
            <a:avLst/>
          </a:prstGeom>
        </p:spPr>
        <p:txBody>
          <a:bodyPr spcFirstLastPara="1" wrap="square" lIns="381325" tIns="381325" rIns="381325" bIns="381325" anchor="t" anchorCtr="0">
            <a:normAutofit/>
          </a:bodyPr>
          <a:lstStyle>
            <a:lvl1pPr marL="457200" lvl="0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 sz="5800"/>
            </a:lvl1pPr>
            <a:lvl2pPr marL="914400" lvl="1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2pPr>
            <a:lvl3pPr marL="1371600" lvl="2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3pPr>
            <a:lvl4pPr marL="1828800" lvl="3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4pPr>
            <a:lvl5pPr marL="2286000" lvl="4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5pPr>
            <a:lvl6pPr marL="2743200" lvl="5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6pPr>
            <a:lvl7pPr marL="3200400" lvl="6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7pPr>
            <a:lvl8pPr marL="3657600" lvl="7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8pPr>
            <a:lvl9pPr marL="4114800" lvl="8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9pPr>
          </a:lstStyle>
          <a:p>
            <a:endParaRPr/>
          </a:p>
        </p:txBody>
      </p:sp>
      <p:sp>
        <p:nvSpPr>
          <p:cNvPr id="27" name="Google Shape;27;g2585b51f89b_6_86"/>
          <p:cNvSpPr txBox="1">
            <a:spLocks noGrp="1"/>
          </p:cNvSpPr>
          <p:nvPr>
            <p:ph type="body" idx="2"/>
          </p:nvPr>
        </p:nvSpPr>
        <p:spPr>
          <a:xfrm>
            <a:off x="13319303" y="8067325"/>
            <a:ext cx="11024700" cy="23914800"/>
          </a:xfrm>
          <a:prstGeom prst="rect">
            <a:avLst/>
          </a:prstGeom>
        </p:spPr>
        <p:txBody>
          <a:bodyPr spcFirstLastPara="1" wrap="square" lIns="381325" tIns="381325" rIns="381325" bIns="381325" anchor="t" anchorCtr="0">
            <a:normAutofit/>
          </a:bodyPr>
          <a:lstStyle>
            <a:lvl1pPr marL="457200" lvl="0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 sz="5800"/>
            </a:lvl1pPr>
            <a:lvl2pPr marL="914400" lvl="1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2pPr>
            <a:lvl3pPr marL="1371600" lvl="2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3pPr>
            <a:lvl4pPr marL="1828800" lvl="3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4pPr>
            <a:lvl5pPr marL="2286000" lvl="4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5pPr>
            <a:lvl6pPr marL="2743200" lvl="5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6pPr>
            <a:lvl7pPr marL="3200400" lvl="6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7pPr>
            <a:lvl8pPr marL="3657600" lvl="7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8pPr>
            <a:lvl9pPr marL="4114800" lvl="8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9pPr>
          </a:lstStyle>
          <a:p>
            <a:endParaRPr/>
          </a:p>
        </p:txBody>
      </p:sp>
      <p:sp>
        <p:nvSpPr>
          <p:cNvPr id="28" name="Google Shape;28;g2585b51f89b_6_86"/>
          <p:cNvSpPr txBox="1">
            <a:spLocks noGrp="1"/>
          </p:cNvSpPr>
          <p:nvPr>
            <p:ph type="sldNum" idx="12"/>
          </p:nvPr>
        </p:nvSpPr>
        <p:spPr>
          <a:xfrm>
            <a:off x="23352212" y="32642518"/>
            <a:ext cx="1512300" cy="2755200"/>
          </a:xfrm>
          <a:prstGeom prst="rect">
            <a:avLst/>
          </a:prstGeom>
        </p:spPr>
        <p:txBody>
          <a:bodyPr spcFirstLastPara="1" wrap="square" lIns="381325" tIns="381325" rIns="381325" bIns="3813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585b51f89b_6_91"/>
          <p:cNvSpPr txBox="1">
            <a:spLocks noGrp="1"/>
          </p:cNvSpPr>
          <p:nvPr>
            <p:ph type="title"/>
          </p:nvPr>
        </p:nvSpPr>
        <p:spPr>
          <a:xfrm>
            <a:off x="859123" y="3115175"/>
            <a:ext cx="23484900" cy="4008900"/>
          </a:xfrm>
          <a:prstGeom prst="rect">
            <a:avLst/>
          </a:prstGeom>
        </p:spPr>
        <p:txBody>
          <a:bodyPr spcFirstLastPara="1" wrap="square" lIns="381325" tIns="381325" rIns="381325" bIns="3813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2585b51f89b_6_91"/>
          <p:cNvSpPr txBox="1">
            <a:spLocks noGrp="1"/>
          </p:cNvSpPr>
          <p:nvPr>
            <p:ph type="sldNum" idx="12"/>
          </p:nvPr>
        </p:nvSpPr>
        <p:spPr>
          <a:xfrm>
            <a:off x="23352212" y="32642518"/>
            <a:ext cx="1512300" cy="2755200"/>
          </a:xfrm>
          <a:prstGeom prst="rect">
            <a:avLst/>
          </a:prstGeom>
        </p:spPr>
        <p:txBody>
          <a:bodyPr spcFirstLastPara="1" wrap="square" lIns="381325" tIns="381325" rIns="381325" bIns="3813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585b51f89b_6_94"/>
          <p:cNvSpPr txBox="1">
            <a:spLocks noGrp="1"/>
          </p:cNvSpPr>
          <p:nvPr>
            <p:ph type="title"/>
          </p:nvPr>
        </p:nvSpPr>
        <p:spPr>
          <a:xfrm>
            <a:off x="859123" y="3889200"/>
            <a:ext cx="7739400" cy="5289900"/>
          </a:xfrm>
          <a:prstGeom prst="rect">
            <a:avLst/>
          </a:prstGeom>
        </p:spPr>
        <p:txBody>
          <a:bodyPr spcFirstLastPara="1" wrap="square" lIns="381325" tIns="381325" rIns="381325" bIns="3813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endParaRPr/>
          </a:p>
        </p:txBody>
      </p:sp>
      <p:sp>
        <p:nvSpPr>
          <p:cNvPr id="34" name="Google Shape;34;g2585b51f89b_6_94"/>
          <p:cNvSpPr txBox="1">
            <a:spLocks noGrp="1"/>
          </p:cNvSpPr>
          <p:nvPr>
            <p:ph type="body" idx="1"/>
          </p:nvPr>
        </p:nvSpPr>
        <p:spPr>
          <a:xfrm>
            <a:off x="859123" y="9727200"/>
            <a:ext cx="7739400" cy="22255800"/>
          </a:xfrm>
          <a:prstGeom prst="rect">
            <a:avLst/>
          </a:prstGeom>
        </p:spPr>
        <p:txBody>
          <a:bodyPr spcFirstLastPara="1" wrap="square" lIns="381325" tIns="381325" rIns="381325" bIns="381325" anchor="t" anchorCtr="0">
            <a:normAutofit/>
          </a:bodyPr>
          <a:lstStyle>
            <a:lvl1pPr marL="457200" lvl="0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1pPr>
            <a:lvl2pPr marL="914400" lvl="1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2pPr>
            <a:lvl3pPr marL="1371600" lvl="2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3pPr>
            <a:lvl4pPr marL="1828800" lvl="3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4pPr>
            <a:lvl5pPr marL="2286000" lvl="4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5pPr>
            <a:lvl6pPr marL="2743200" lvl="5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6pPr>
            <a:lvl7pPr marL="3200400" lvl="6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7pPr>
            <a:lvl8pPr marL="3657600" lvl="7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8pPr>
            <a:lvl9pPr marL="4114800" lvl="8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9pPr>
          </a:lstStyle>
          <a:p>
            <a:endParaRPr/>
          </a:p>
        </p:txBody>
      </p:sp>
      <p:sp>
        <p:nvSpPr>
          <p:cNvPr id="35" name="Google Shape;35;g2585b51f89b_6_94"/>
          <p:cNvSpPr txBox="1">
            <a:spLocks noGrp="1"/>
          </p:cNvSpPr>
          <p:nvPr>
            <p:ph type="sldNum" idx="12"/>
          </p:nvPr>
        </p:nvSpPr>
        <p:spPr>
          <a:xfrm>
            <a:off x="23352212" y="32642518"/>
            <a:ext cx="1512300" cy="2755200"/>
          </a:xfrm>
          <a:prstGeom prst="rect">
            <a:avLst/>
          </a:prstGeom>
        </p:spPr>
        <p:txBody>
          <a:bodyPr spcFirstLastPara="1" wrap="square" lIns="381325" tIns="381325" rIns="381325" bIns="3813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585b51f89b_6_98"/>
          <p:cNvSpPr txBox="1">
            <a:spLocks noGrp="1"/>
          </p:cNvSpPr>
          <p:nvPr>
            <p:ph type="title"/>
          </p:nvPr>
        </p:nvSpPr>
        <p:spPr>
          <a:xfrm>
            <a:off x="1351252" y="3151050"/>
            <a:ext cx="17551200" cy="28635600"/>
          </a:xfrm>
          <a:prstGeom prst="rect">
            <a:avLst/>
          </a:prstGeom>
        </p:spPr>
        <p:txBody>
          <a:bodyPr spcFirstLastPara="1" wrap="square" lIns="381325" tIns="381325" rIns="381325" bIns="3813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1pPr>
            <a:lvl2pPr lvl="1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2pPr>
            <a:lvl3pPr lvl="2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3pPr>
            <a:lvl4pPr lvl="3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4pPr>
            <a:lvl5pPr lvl="4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5pPr>
            <a:lvl6pPr lvl="5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6pPr>
            <a:lvl7pPr lvl="6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7pPr>
            <a:lvl8pPr lvl="7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8pPr>
            <a:lvl9pPr lvl="8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9pPr>
          </a:lstStyle>
          <a:p>
            <a:endParaRPr/>
          </a:p>
        </p:txBody>
      </p:sp>
      <p:sp>
        <p:nvSpPr>
          <p:cNvPr id="38" name="Google Shape;38;g2585b51f89b_6_98"/>
          <p:cNvSpPr txBox="1">
            <a:spLocks noGrp="1"/>
          </p:cNvSpPr>
          <p:nvPr>
            <p:ph type="sldNum" idx="12"/>
          </p:nvPr>
        </p:nvSpPr>
        <p:spPr>
          <a:xfrm>
            <a:off x="23352212" y="32642518"/>
            <a:ext cx="1512300" cy="2755200"/>
          </a:xfrm>
          <a:prstGeom prst="rect">
            <a:avLst/>
          </a:prstGeom>
        </p:spPr>
        <p:txBody>
          <a:bodyPr spcFirstLastPara="1" wrap="square" lIns="381325" tIns="381325" rIns="381325" bIns="3813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585b51f89b_6_101"/>
          <p:cNvSpPr/>
          <p:nvPr/>
        </p:nvSpPr>
        <p:spPr>
          <a:xfrm>
            <a:off x="12601575" y="-875"/>
            <a:ext cx="12601500" cy="3600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81325" tIns="381325" rIns="381325" bIns="3813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g2585b51f89b_6_101"/>
          <p:cNvSpPr txBox="1">
            <a:spLocks noGrp="1"/>
          </p:cNvSpPr>
          <p:nvPr>
            <p:ph type="title"/>
          </p:nvPr>
        </p:nvSpPr>
        <p:spPr>
          <a:xfrm>
            <a:off x="731784" y="8632225"/>
            <a:ext cx="11149500" cy="10376100"/>
          </a:xfrm>
          <a:prstGeom prst="rect">
            <a:avLst/>
          </a:prstGeom>
        </p:spPr>
        <p:txBody>
          <a:bodyPr spcFirstLastPara="1" wrap="square" lIns="381325" tIns="381325" rIns="381325" bIns="3813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9pPr>
          </a:lstStyle>
          <a:p>
            <a:endParaRPr/>
          </a:p>
        </p:txBody>
      </p:sp>
      <p:sp>
        <p:nvSpPr>
          <p:cNvPr id="42" name="Google Shape;42;g2585b51f89b_6_101"/>
          <p:cNvSpPr txBox="1">
            <a:spLocks noGrp="1"/>
          </p:cNvSpPr>
          <p:nvPr>
            <p:ph type="subTitle" idx="1"/>
          </p:nvPr>
        </p:nvSpPr>
        <p:spPr>
          <a:xfrm>
            <a:off x="731784" y="19621525"/>
            <a:ext cx="11149500" cy="8645700"/>
          </a:xfrm>
          <a:prstGeom prst="rect">
            <a:avLst/>
          </a:prstGeom>
        </p:spPr>
        <p:txBody>
          <a:bodyPr spcFirstLastPara="1" wrap="square" lIns="381325" tIns="381325" rIns="381325" bIns="3813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9pPr>
          </a:lstStyle>
          <a:p>
            <a:endParaRPr/>
          </a:p>
        </p:txBody>
      </p:sp>
      <p:sp>
        <p:nvSpPr>
          <p:cNvPr id="43" name="Google Shape;43;g2585b51f89b_6_101"/>
          <p:cNvSpPr txBox="1">
            <a:spLocks noGrp="1"/>
          </p:cNvSpPr>
          <p:nvPr>
            <p:ph type="body" idx="2"/>
          </p:nvPr>
        </p:nvSpPr>
        <p:spPr>
          <a:xfrm>
            <a:off x="13614497" y="5068525"/>
            <a:ext cx="10575600" cy="25865700"/>
          </a:xfrm>
          <a:prstGeom prst="rect">
            <a:avLst/>
          </a:prstGeom>
        </p:spPr>
        <p:txBody>
          <a:bodyPr spcFirstLastPara="1" wrap="square" lIns="381325" tIns="381325" rIns="381325" bIns="381325" anchor="ctr" anchorCtr="0">
            <a:normAutofit/>
          </a:bodyPr>
          <a:lstStyle>
            <a:lvl1pPr marL="457200" lvl="0" indent="-704850"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1pPr>
            <a:lvl2pPr marL="914400" lvl="1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2pPr>
            <a:lvl3pPr marL="1371600" lvl="2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3pPr>
            <a:lvl4pPr marL="1828800" lvl="3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4pPr>
            <a:lvl5pPr marL="2286000" lvl="4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5pPr>
            <a:lvl6pPr marL="2743200" lvl="5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6pPr>
            <a:lvl7pPr marL="3200400" lvl="6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7pPr>
            <a:lvl8pPr marL="3657600" lvl="7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8pPr>
            <a:lvl9pPr marL="4114800" lvl="8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g2585b51f89b_6_101"/>
          <p:cNvSpPr txBox="1">
            <a:spLocks noGrp="1"/>
          </p:cNvSpPr>
          <p:nvPr>
            <p:ph type="sldNum" idx="12"/>
          </p:nvPr>
        </p:nvSpPr>
        <p:spPr>
          <a:xfrm>
            <a:off x="23352212" y="32642518"/>
            <a:ext cx="1512300" cy="2755200"/>
          </a:xfrm>
          <a:prstGeom prst="rect">
            <a:avLst/>
          </a:prstGeom>
        </p:spPr>
        <p:txBody>
          <a:bodyPr spcFirstLastPara="1" wrap="square" lIns="381325" tIns="381325" rIns="381325" bIns="3813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585b51f89b_6_107"/>
          <p:cNvSpPr txBox="1">
            <a:spLocks noGrp="1"/>
          </p:cNvSpPr>
          <p:nvPr>
            <p:ph type="body" idx="1"/>
          </p:nvPr>
        </p:nvSpPr>
        <p:spPr>
          <a:xfrm>
            <a:off x="859123" y="29614025"/>
            <a:ext cx="16534200" cy="4235700"/>
          </a:xfrm>
          <a:prstGeom prst="rect">
            <a:avLst/>
          </a:prstGeom>
        </p:spPr>
        <p:txBody>
          <a:bodyPr spcFirstLastPara="1" wrap="square" lIns="381325" tIns="381325" rIns="381325" bIns="3813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g2585b51f89b_6_107"/>
          <p:cNvSpPr txBox="1">
            <a:spLocks noGrp="1"/>
          </p:cNvSpPr>
          <p:nvPr>
            <p:ph type="sldNum" idx="12"/>
          </p:nvPr>
        </p:nvSpPr>
        <p:spPr>
          <a:xfrm>
            <a:off x="23352212" y="32642518"/>
            <a:ext cx="1512300" cy="2755200"/>
          </a:xfrm>
          <a:prstGeom prst="rect">
            <a:avLst/>
          </a:prstGeom>
        </p:spPr>
        <p:txBody>
          <a:bodyPr spcFirstLastPara="1" wrap="square" lIns="381325" tIns="381325" rIns="381325" bIns="3813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585b51f89b_6_71"/>
          <p:cNvSpPr txBox="1">
            <a:spLocks noGrp="1"/>
          </p:cNvSpPr>
          <p:nvPr>
            <p:ph type="title"/>
          </p:nvPr>
        </p:nvSpPr>
        <p:spPr>
          <a:xfrm>
            <a:off x="859123" y="3115175"/>
            <a:ext cx="23484900" cy="40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325" tIns="381325" rIns="381325" bIns="3813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g2585b51f89b_6_71"/>
          <p:cNvSpPr txBox="1">
            <a:spLocks noGrp="1"/>
          </p:cNvSpPr>
          <p:nvPr>
            <p:ph type="body" idx="1"/>
          </p:nvPr>
        </p:nvSpPr>
        <p:spPr>
          <a:xfrm>
            <a:off x="859123" y="8067325"/>
            <a:ext cx="23484900" cy="239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325" tIns="381325" rIns="381325" bIns="381325" anchor="t" anchorCtr="0">
            <a:normAutofit/>
          </a:bodyPr>
          <a:lstStyle>
            <a:lvl1pPr marL="457200" lvl="0" indent="-704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Char char="●"/>
              <a:defRPr sz="7500">
                <a:solidFill>
                  <a:schemeClr val="dk2"/>
                </a:solidFill>
              </a:defRPr>
            </a:lvl1pPr>
            <a:lvl2pPr marL="914400" lvl="1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○"/>
              <a:defRPr sz="5800">
                <a:solidFill>
                  <a:schemeClr val="dk2"/>
                </a:solidFill>
              </a:defRPr>
            </a:lvl2pPr>
            <a:lvl3pPr marL="1371600" lvl="2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■"/>
              <a:defRPr sz="5800">
                <a:solidFill>
                  <a:schemeClr val="dk2"/>
                </a:solidFill>
              </a:defRPr>
            </a:lvl3pPr>
            <a:lvl4pPr marL="1828800" lvl="3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●"/>
              <a:defRPr sz="5800">
                <a:solidFill>
                  <a:schemeClr val="dk2"/>
                </a:solidFill>
              </a:defRPr>
            </a:lvl4pPr>
            <a:lvl5pPr marL="2286000" lvl="4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○"/>
              <a:defRPr sz="5800">
                <a:solidFill>
                  <a:schemeClr val="dk2"/>
                </a:solidFill>
              </a:defRPr>
            </a:lvl5pPr>
            <a:lvl6pPr marL="2743200" lvl="5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■"/>
              <a:defRPr sz="5800">
                <a:solidFill>
                  <a:schemeClr val="dk2"/>
                </a:solidFill>
              </a:defRPr>
            </a:lvl6pPr>
            <a:lvl7pPr marL="3200400" lvl="6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●"/>
              <a:defRPr sz="5800">
                <a:solidFill>
                  <a:schemeClr val="dk2"/>
                </a:solidFill>
              </a:defRPr>
            </a:lvl7pPr>
            <a:lvl8pPr marL="3657600" lvl="7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○"/>
              <a:defRPr sz="5800">
                <a:solidFill>
                  <a:schemeClr val="dk2"/>
                </a:solidFill>
              </a:defRPr>
            </a:lvl8pPr>
            <a:lvl9pPr marL="4114800" lvl="8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■"/>
              <a:defRPr sz="5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g2585b51f89b_6_71"/>
          <p:cNvSpPr txBox="1">
            <a:spLocks noGrp="1"/>
          </p:cNvSpPr>
          <p:nvPr>
            <p:ph type="sldNum" idx="12"/>
          </p:nvPr>
        </p:nvSpPr>
        <p:spPr>
          <a:xfrm>
            <a:off x="23352212" y="32642518"/>
            <a:ext cx="1512300" cy="27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325" tIns="381325" rIns="381325" bIns="381325" anchor="ctr" anchorCtr="0">
            <a:normAutofit/>
          </a:bodyPr>
          <a:lstStyle>
            <a:lvl1pPr lvl="0" algn="r">
              <a:buNone/>
              <a:defRPr sz="4200">
                <a:solidFill>
                  <a:schemeClr val="dk2"/>
                </a:solidFill>
              </a:defRPr>
            </a:lvl1pPr>
            <a:lvl2pPr lvl="1" algn="r">
              <a:buNone/>
              <a:defRPr sz="4200">
                <a:solidFill>
                  <a:schemeClr val="dk2"/>
                </a:solidFill>
              </a:defRPr>
            </a:lvl2pPr>
            <a:lvl3pPr lvl="2" algn="r">
              <a:buNone/>
              <a:defRPr sz="4200">
                <a:solidFill>
                  <a:schemeClr val="dk2"/>
                </a:solidFill>
              </a:defRPr>
            </a:lvl3pPr>
            <a:lvl4pPr lvl="3" algn="r">
              <a:buNone/>
              <a:defRPr sz="4200">
                <a:solidFill>
                  <a:schemeClr val="dk2"/>
                </a:solidFill>
              </a:defRPr>
            </a:lvl4pPr>
            <a:lvl5pPr lvl="4" algn="r">
              <a:buNone/>
              <a:defRPr sz="4200">
                <a:solidFill>
                  <a:schemeClr val="dk2"/>
                </a:solidFill>
              </a:defRPr>
            </a:lvl5pPr>
            <a:lvl6pPr lvl="5" algn="r">
              <a:buNone/>
              <a:defRPr sz="4200">
                <a:solidFill>
                  <a:schemeClr val="dk2"/>
                </a:solidFill>
              </a:defRPr>
            </a:lvl6pPr>
            <a:lvl7pPr lvl="6" algn="r">
              <a:buNone/>
              <a:defRPr sz="4200">
                <a:solidFill>
                  <a:schemeClr val="dk2"/>
                </a:solidFill>
              </a:defRPr>
            </a:lvl7pPr>
            <a:lvl8pPr lvl="7" algn="r">
              <a:buNone/>
              <a:defRPr sz="4200">
                <a:solidFill>
                  <a:schemeClr val="dk2"/>
                </a:solidFill>
              </a:defRPr>
            </a:lvl8pPr>
            <a:lvl9pPr lvl="8" algn="r">
              <a:buNone/>
              <a:defRPr sz="4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mecs.org.uk/kenya-national-clean-cooking-strategy-knccs/" TargetMode="External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notesSlide" Target="../notesSlides/notesSlide1.xml"/><Relationship Id="rId7" Type="http://schemas.openxmlformats.org/officeDocument/2006/relationships/hyperlink" Target="https://newclimate.org/resources/publications/the-kenyan-cooking-sector-opportunities-for-climate-action-and-sustainable" TargetMode="External"/><Relationship Id="rId12" Type="http://schemas.openxmlformats.org/officeDocument/2006/relationships/hyperlink" Target="https://i2ifacility.org/data-portal/KEN" TargetMode="External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vmlDrawing" Target="../drawings/vmlDrawing1.vml"/><Relationship Id="rId6" Type="http://schemas.openxmlformats.org/officeDocument/2006/relationships/hyperlink" Target="https://repository.kippra.or.ke/handle/123456789/3017" TargetMode="External"/><Relationship Id="rId11" Type="http://schemas.openxmlformats.org/officeDocument/2006/relationships/hyperlink" Target="https://energydata.info/dataset/kenya-kenya-electricity-network" TargetMode="External"/><Relationship Id="rId5" Type="http://schemas.openxmlformats.org/officeDocument/2006/relationships/image" Target="../media/image23.png"/><Relationship Id="rId15" Type="http://schemas.openxmlformats.org/officeDocument/2006/relationships/image" Target="../media/image26.png"/><Relationship Id="rId10" Type="http://schemas.openxmlformats.org/officeDocument/2006/relationships/hyperlink" Target="https://www.knbs.or.ke/publications/" TargetMode="External"/><Relationship Id="rId19" Type="http://schemas.openxmlformats.org/officeDocument/2006/relationships/image" Target="../media/image30.png"/><Relationship Id="rId4" Type="http://schemas.openxmlformats.org/officeDocument/2006/relationships/oleObject" Target="../embeddings/oleObject1.bin"/><Relationship Id="rId9" Type="http://schemas.openxmlformats.org/officeDocument/2006/relationships/hyperlink" Target="https://pubdocs.worldbank.org/en/413001554284496731/Kenya-National-Electrification-Strategy-KNES-Key-Highlights-2018.pdf" TargetMode="External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/>
          <p:nvPr/>
        </p:nvSpPr>
        <p:spPr>
          <a:xfrm>
            <a:off x="8995146" y="8961359"/>
            <a:ext cx="7409900" cy="391218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867826" y="8948336"/>
            <a:ext cx="7409900" cy="391218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12416589" y="14823036"/>
            <a:ext cx="11817964" cy="1137342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600"/>
            </a:pPr>
            <a:endParaRPr lang="en-GB" sz="2600" dirty="0"/>
          </a:p>
        </p:txBody>
      </p:sp>
      <p:graphicFrame>
        <p:nvGraphicFramePr>
          <p:cNvPr id="88" name="Google Shape;88;p1"/>
          <p:cNvGraphicFramePr/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r:id="rId4" imgW="1587" imgH="1587" progId="TCLayout.ActiveDocument.1">
                  <p:embed/>
                </p:oleObj>
              </mc:Choice>
              <mc:Fallback>
                <p:oleObj r:id="rId4" imgW="1587" imgH="1587" progId="TCLayout.ActiveDocument.1">
                  <p:embed/>
                  <p:pic>
                    <p:nvPicPr>
                      <p:cNvPr id="88" name="Google Shape;88;p1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Google Shape;89;p1"/>
          <p:cNvSpPr txBox="1">
            <a:spLocks noGrp="1"/>
          </p:cNvSpPr>
          <p:nvPr>
            <p:ph type="title" idx="4294967295"/>
          </p:nvPr>
        </p:nvSpPr>
        <p:spPr>
          <a:xfrm>
            <a:off x="792023" y="4133949"/>
            <a:ext cx="19343827" cy="1543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ts val="8000"/>
            </a:pPr>
            <a:r>
              <a:rPr lang="en-US" sz="2800" b="1" dirty="0"/>
              <a:t>Energy Access Explorer – A data-driven, integrated, and inclusive approach to planning for the expansion of energy access and clean cooking in Kenya</a:t>
            </a:r>
            <a:endParaRPr sz="2800" b="1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body" idx="4294967295"/>
          </p:nvPr>
        </p:nvSpPr>
        <p:spPr>
          <a:xfrm>
            <a:off x="834553" y="5778119"/>
            <a:ext cx="19809959" cy="1460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sv-SE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Author(s): </a:t>
            </a:r>
            <a:r>
              <a:rPr lang="sv-SE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Rukia Bakari Khamis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sv-SE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Affiliation(s): Ministry of </a:t>
            </a:r>
            <a:r>
              <a:rPr lang="sv-S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 and </a:t>
            </a:r>
            <a:r>
              <a:rPr lang="sv-SE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Petroleum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834553" y="7447299"/>
            <a:ext cx="7443173" cy="150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825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sv-SE" sz="5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Context</a:t>
            </a:r>
            <a:endParaRPr sz="5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038267" y="33176892"/>
            <a:ext cx="23400001" cy="139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2738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sv-SE"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Contact: </a:t>
            </a:r>
            <a:r>
              <a:rPr lang="sv-SE" sz="40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Rukia Bakari Khamis- rukia.bakari@energy.go.ke</a:t>
            </a:r>
            <a:endParaRPr sz="4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792021" y="26594253"/>
            <a:ext cx="15613023" cy="131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82550"/>
              </a:lnSpc>
              <a:buSzPts val="6000"/>
            </a:pPr>
            <a:r>
              <a:rPr lang="en-GB" sz="6000" b="1" dirty="0">
                <a:latin typeface="Calibri"/>
                <a:ea typeface="Calibri"/>
                <a:cs typeface="Calibri"/>
                <a:sym typeface="Calibri"/>
              </a:rPr>
              <a:t>5. Policy insights, conclusions and future work</a:t>
            </a:r>
          </a:p>
        </p:txBody>
      </p:sp>
      <p:cxnSp>
        <p:nvCxnSpPr>
          <p:cNvPr id="94" name="Google Shape;94;p1"/>
          <p:cNvCxnSpPr/>
          <p:nvPr/>
        </p:nvCxnSpPr>
        <p:spPr>
          <a:xfrm>
            <a:off x="1038267" y="13977368"/>
            <a:ext cx="23323658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" name="Google Shape;95;p1"/>
          <p:cNvSpPr txBox="1"/>
          <p:nvPr/>
        </p:nvSpPr>
        <p:spPr>
          <a:xfrm>
            <a:off x="1754088" y="14009013"/>
            <a:ext cx="8127319" cy="873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825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5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Methods &amp; Scenarios</a:t>
            </a:r>
            <a:endParaRPr sz="5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877083" y="22948235"/>
            <a:ext cx="10730718" cy="2740522"/>
          </a:xfrm>
          <a:prstGeom prst="rect">
            <a:avLst/>
          </a:prstGeom>
          <a:solidFill>
            <a:schemeClr val="lt2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0" i="1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8961874" y="7452055"/>
            <a:ext cx="7443172" cy="150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825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sv-SE" sz="5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Aim</a:t>
            </a:r>
            <a:endParaRPr sz="5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34553" y="8954421"/>
            <a:ext cx="7443173" cy="49982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dk1"/>
                </a:solidFill>
              </a:rPr>
              <a:t>About 59% of the population lack access to clean cooking</a:t>
            </a:r>
            <a:r>
              <a:rPr lang="en-GB" sz="2400" baseline="30000" dirty="0" smtClean="0">
                <a:solidFill>
                  <a:schemeClr val="dk1"/>
                </a:solidFill>
              </a:rPr>
              <a:t>1</a:t>
            </a:r>
            <a:endParaRPr lang="en-US" sz="2400" baseline="30000" dirty="0" smtClean="0">
              <a:solidFill>
                <a:schemeClr val="dk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dk1"/>
                </a:solidFill>
              </a:rPr>
              <a:t>Close to </a:t>
            </a:r>
            <a:r>
              <a:rPr lang="en-US" sz="2600" dirty="0">
                <a:solidFill>
                  <a:schemeClr val="dk1"/>
                </a:solidFill>
              </a:rPr>
              <a:t>26% of current emission (24.8 MtCO2e ) is from residential cooking  out of the total 93.7 </a:t>
            </a:r>
            <a:r>
              <a:rPr lang="en-US" sz="2600" dirty="0" smtClean="0">
                <a:solidFill>
                  <a:schemeClr val="dk1"/>
                </a:solidFill>
              </a:rPr>
              <a:t>MtCO2e</a:t>
            </a:r>
            <a:r>
              <a:rPr lang="en-US" sz="2400" baseline="30000" dirty="0" smtClean="0">
                <a:solidFill>
                  <a:schemeClr val="dk1"/>
                </a:solidFill>
              </a:rPr>
              <a:t>2</a:t>
            </a:r>
            <a:r>
              <a:rPr lang="en-US" sz="2400" dirty="0" smtClean="0">
                <a:solidFill>
                  <a:schemeClr val="dk1"/>
                </a:solidFill>
              </a:rPr>
              <a:t>.</a:t>
            </a:r>
            <a:endParaRPr lang="en-US" sz="2400" dirty="0">
              <a:solidFill>
                <a:schemeClr val="dk1"/>
              </a:solidFill>
            </a:endParaRPr>
          </a:p>
          <a:p>
            <a:pPr marL="533400" lvl="0" indent="-457200">
              <a:lnSpc>
                <a:spcPct val="90000"/>
              </a:lnSpc>
              <a:spcBef>
                <a:spcPts val="1000"/>
              </a:spcBef>
              <a:buSzPts val="2400"/>
              <a:buFont typeface="Wingdings" panose="05000000000000000000" pitchFamily="2" charset="2"/>
              <a:buChar char="Ø"/>
            </a:pPr>
            <a:r>
              <a:rPr lang="en-GB" sz="2600" b="1" i="1" dirty="0" smtClean="0">
                <a:solidFill>
                  <a:schemeClr val="dk1"/>
                </a:solidFill>
                <a:sym typeface="Helvetica Neue"/>
              </a:rPr>
              <a:t>National Targets</a:t>
            </a:r>
          </a:p>
          <a:p>
            <a:pPr marL="533400" lvl="0" indent="-457200">
              <a:lnSpc>
                <a:spcPct val="90000"/>
              </a:lnSpc>
              <a:spcBef>
                <a:spcPts val="1000"/>
              </a:spcBef>
              <a:buSzPts val="2400"/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dk1"/>
                </a:solidFill>
                <a:sym typeface="Helvetica Neue"/>
              </a:rPr>
              <a:t>Universal </a:t>
            </a:r>
            <a:r>
              <a:rPr lang="en-GB" sz="2600" dirty="0">
                <a:solidFill>
                  <a:schemeClr val="dk1"/>
                </a:solidFill>
                <a:sym typeface="Helvetica Neue"/>
              </a:rPr>
              <a:t>Access to modern cooking solution by 2028- KNCCS &amp; </a:t>
            </a:r>
            <a:r>
              <a:rPr lang="en-GB" sz="2600" dirty="0" smtClean="0">
                <a:solidFill>
                  <a:schemeClr val="dk1"/>
                </a:solidFill>
                <a:sym typeface="Helvetica Neue"/>
              </a:rPr>
              <a:t>KNECS (under development)</a:t>
            </a:r>
            <a:r>
              <a:rPr lang="en-GB" sz="2400" baseline="30000" dirty="0">
                <a:solidFill>
                  <a:schemeClr val="dk1"/>
                </a:solidFill>
                <a:sym typeface="Helvetica Neue"/>
              </a:rPr>
              <a:t>3</a:t>
            </a:r>
            <a:r>
              <a:rPr lang="en-GB" sz="2400" dirty="0">
                <a:solidFill>
                  <a:schemeClr val="dk1"/>
                </a:solidFill>
                <a:sym typeface="Helvetica Neue"/>
              </a:rPr>
              <a:t>.</a:t>
            </a:r>
          </a:p>
          <a:p>
            <a:pPr marL="457200" indent="-457200">
              <a:buSzPts val="2400"/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dk1"/>
                </a:solidFill>
                <a:sym typeface="Helvetica Neue"/>
              </a:rPr>
              <a:t>National Targets- Achieve universal access to electricity at an acceptable quality of service level by 2030- </a:t>
            </a:r>
            <a:r>
              <a:rPr lang="en-GB" sz="2600" dirty="0" smtClean="0">
                <a:solidFill>
                  <a:schemeClr val="dk1"/>
                </a:solidFill>
                <a:sym typeface="Helvetica Neue"/>
              </a:rPr>
              <a:t>KNES</a:t>
            </a:r>
            <a:r>
              <a:rPr lang="en-GB" sz="2800" baseline="30000" dirty="0" smtClean="0">
                <a:solidFill>
                  <a:schemeClr val="dk1"/>
                </a:solidFill>
                <a:sym typeface="Helvetica Neue"/>
              </a:rPr>
              <a:t>4</a:t>
            </a:r>
            <a:r>
              <a:rPr lang="en-GB" sz="2800" dirty="0" smtClean="0">
                <a:solidFill>
                  <a:schemeClr val="dk1"/>
                </a:solidFill>
                <a:sym typeface="Helvetica Neue"/>
              </a:rPr>
              <a:t>.</a:t>
            </a:r>
            <a:endParaRPr sz="2400" baseline="30000" dirty="0">
              <a:solidFill>
                <a:schemeClr val="dk1"/>
              </a:solidFill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930165" y="15797048"/>
            <a:ext cx="10801751" cy="6046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Wingdings" panose="05000000000000000000" pitchFamily="2" charset="2"/>
              <a:buChar char="Ø"/>
            </a:pPr>
            <a:r>
              <a:rPr lang="en-GB" sz="2600" b="1" i="0" u="none" strike="noStrike" cap="none" dirty="0" smtClean="0">
                <a:solidFill>
                  <a:schemeClr val="dk1"/>
                </a:solidFill>
                <a:latin typeface="+mj-lt"/>
                <a:sym typeface="Arial"/>
              </a:rPr>
              <a:t>Research Approach</a:t>
            </a:r>
          </a:p>
          <a:p>
            <a:pPr marL="457200" lvl="0" indent="-342900">
              <a:lnSpc>
                <a:spcPct val="90000"/>
              </a:lnSpc>
              <a:spcBef>
                <a:spcPts val="1000"/>
              </a:spcBef>
              <a:buSzPts val="1800"/>
              <a:buFont typeface="Arial"/>
              <a:buChar char="•"/>
            </a:pPr>
            <a:r>
              <a:rPr lang="en-GB" sz="2600" dirty="0">
                <a:latin typeface="+mj-lt"/>
                <a:sym typeface="Helvetica Neue"/>
              </a:rPr>
              <a:t>Map out areas potential to adopt e </a:t>
            </a:r>
            <a:r>
              <a:rPr lang="en-GB" sz="2600" dirty="0" smtClean="0">
                <a:latin typeface="+mj-lt"/>
                <a:sym typeface="Helvetica Neue"/>
              </a:rPr>
              <a:t>cooking</a:t>
            </a:r>
          </a:p>
          <a:p>
            <a:pPr marL="457200" lvl="0" indent="-342900">
              <a:lnSpc>
                <a:spcPct val="90000"/>
              </a:lnSpc>
              <a:spcBef>
                <a:spcPts val="1000"/>
              </a:spcBef>
              <a:buSzPts val="1800"/>
              <a:buFont typeface="Arial"/>
              <a:buChar char="•"/>
            </a:pPr>
            <a:r>
              <a:rPr lang="en-GB" sz="2600" dirty="0" smtClean="0">
                <a:latin typeface="+mj-lt"/>
                <a:sym typeface="Helvetica Neue"/>
              </a:rPr>
              <a:t>Map </a:t>
            </a:r>
            <a:r>
              <a:rPr lang="en-GB" sz="2600" dirty="0">
                <a:latin typeface="+mj-lt"/>
                <a:sym typeface="Helvetica Neue"/>
              </a:rPr>
              <a:t>out areas with access to </a:t>
            </a:r>
            <a:r>
              <a:rPr lang="en-GB" sz="2600" dirty="0" smtClean="0">
                <a:latin typeface="+mj-lt"/>
                <a:sym typeface="Helvetica Neue"/>
              </a:rPr>
              <a:t>finance (0-10km)</a:t>
            </a:r>
            <a:endParaRPr lang="en-GB" sz="2600" dirty="0">
              <a:latin typeface="+mj-lt"/>
              <a:sym typeface="Helvetica Neue"/>
            </a:endParaRPr>
          </a:p>
          <a:p>
            <a:pPr marL="457200" lvl="0" indent="-342900">
              <a:lnSpc>
                <a:spcPct val="90000"/>
              </a:lnSpc>
              <a:spcBef>
                <a:spcPts val="1000"/>
              </a:spcBef>
              <a:buSzPts val="1800"/>
              <a:buFont typeface="Arial"/>
              <a:buChar char="•"/>
            </a:pPr>
            <a:r>
              <a:rPr lang="en-GB" sz="2600" dirty="0">
                <a:latin typeface="+mj-lt"/>
                <a:sym typeface="Helvetica Neue"/>
              </a:rPr>
              <a:t>Map out areas </a:t>
            </a:r>
            <a:r>
              <a:rPr lang="en-GB" sz="2600" dirty="0" smtClean="0">
                <a:latin typeface="+mj-lt"/>
                <a:sym typeface="Helvetica Neue"/>
              </a:rPr>
              <a:t>electricity </a:t>
            </a:r>
            <a:r>
              <a:rPr lang="en-GB" sz="2600" dirty="0">
                <a:latin typeface="+mj-lt"/>
                <a:sym typeface="Helvetica Neue"/>
              </a:rPr>
              <a:t>distribution </a:t>
            </a:r>
            <a:r>
              <a:rPr lang="en-GB" sz="2600" dirty="0" smtClean="0">
                <a:latin typeface="+mj-lt"/>
                <a:sym typeface="Helvetica Neue"/>
              </a:rPr>
              <a:t>lines (0-3km)</a:t>
            </a:r>
            <a:endParaRPr lang="en-GB" sz="2600" dirty="0">
              <a:latin typeface="+mj-lt"/>
              <a:sym typeface="Helvetica Neue"/>
            </a:endParaRPr>
          </a:p>
          <a:p>
            <a:pPr marL="457200" lvl="0" indent="-342900">
              <a:lnSpc>
                <a:spcPct val="90000"/>
              </a:lnSpc>
              <a:spcBef>
                <a:spcPts val="1000"/>
              </a:spcBef>
              <a:buSzPts val="1800"/>
              <a:buFont typeface="Arial"/>
              <a:buChar char="•"/>
            </a:pPr>
            <a:r>
              <a:rPr lang="en-GB" sz="2600" dirty="0" smtClean="0">
                <a:latin typeface="+mj-lt"/>
                <a:sym typeface="Helvetica Neue"/>
              </a:rPr>
              <a:t>Develop </a:t>
            </a:r>
            <a:r>
              <a:rPr lang="en-GB" sz="2600" dirty="0">
                <a:latin typeface="+mj-lt"/>
                <a:sym typeface="Helvetica Neue"/>
              </a:rPr>
              <a:t>policy direction to achieve the set targets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Wingdings" panose="05000000000000000000" pitchFamily="2" charset="2"/>
              <a:buChar char="Ø"/>
            </a:pPr>
            <a:r>
              <a:rPr lang="en-GB" sz="2600" b="1" i="1" dirty="0">
                <a:latin typeface="+mj-lt"/>
              </a:rPr>
              <a:t>Parameters</a:t>
            </a:r>
          </a:p>
          <a:p>
            <a:pPr marL="457200" indent="-457200">
              <a:buSzPts val="2600"/>
              <a:buFont typeface="Arial"/>
              <a:buChar char="•"/>
            </a:pPr>
            <a:r>
              <a:rPr lang="en-US" sz="2600" dirty="0">
                <a:latin typeface="+mj-lt"/>
              </a:rPr>
              <a:t>This analysis was based on % of the population with clean fuels and technologies for cooking at County level</a:t>
            </a:r>
          </a:p>
          <a:p>
            <a:pPr marL="457200" indent="-457200">
              <a:buSzPts val="2600"/>
              <a:buFont typeface="Arial"/>
              <a:buChar char="•"/>
            </a:pPr>
            <a:r>
              <a:rPr lang="en-GB" sz="2600" dirty="0">
                <a:latin typeface="+mj-lt"/>
              </a:rPr>
              <a:t>Population density5, Access to clean cooking5 (0-50%), Proximity to Distribution line7 (0-3km), proximity to financial institutions8 (0-10km)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Wingdings" panose="05000000000000000000" pitchFamily="2" charset="2"/>
              <a:buChar char="Ø"/>
            </a:pPr>
            <a:r>
              <a:rPr lang="sv-SE" sz="2600" b="1" i="1" dirty="0" smtClean="0">
                <a:latin typeface="+mj-lt"/>
              </a:rPr>
              <a:t>Key </a:t>
            </a:r>
            <a:r>
              <a:rPr lang="sv-SE" sz="2600" b="1" i="1" dirty="0">
                <a:latin typeface="+mj-lt"/>
              </a:rPr>
              <a:t>assumptions</a:t>
            </a:r>
            <a:r>
              <a:rPr lang="sv-SE" sz="2600" dirty="0">
                <a:latin typeface="+mj-lt"/>
              </a:rPr>
              <a:t>: </a:t>
            </a:r>
            <a:r>
              <a:rPr lang="sv-SE" sz="2600" dirty="0" smtClean="0">
                <a:latin typeface="+mj-lt"/>
              </a:rPr>
              <a:t>The </a:t>
            </a:r>
            <a:r>
              <a:rPr lang="sv-SE" sz="2600" dirty="0">
                <a:latin typeface="+mj-lt"/>
              </a:rPr>
              <a:t>analysis was based on County level data thus more data on </a:t>
            </a:r>
            <a:r>
              <a:rPr lang="sv-SE" sz="2600" dirty="0" smtClean="0">
                <a:latin typeface="+mj-lt"/>
              </a:rPr>
              <a:t>sub </a:t>
            </a:r>
            <a:r>
              <a:rPr lang="sv-SE" sz="2600" dirty="0">
                <a:latin typeface="+mj-lt"/>
              </a:rPr>
              <a:t>County level needed </a:t>
            </a:r>
            <a:r>
              <a:rPr lang="sv-SE" sz="2600" dirty="0" smtClean="0">
                <a:latin typeface="+mj-lt"/>
              </a:rPr>
              <a:t>t for </a:t>
            </a:r>
            <a:r>
              <a:rPr lang="sv-SE" sz="2600" dirty="0">
                <a:latin typeface="+mj-lt"/>
              </a:rPr>
              <a:t>the analysis</a:t>
            </a:r>
            <a:r>
              <a:rPr lang="sv-SE" sz="2600" dirty="0" smtClean="0">
                <a:latin typeface="+mj-lt"/>
              </a:rPr>
              <a:t>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sv-SE" sz="2600" dirty="0">
                <a:latin typeface="+mj-lt"/>
              </a:rPr>
              <a:t>Suggestion: You can include a diagrams illustrating the methods or the </a:t>
            </a:r>
            <a:r>
              <a:rPr lang="sv-SE" sz="2600" dirty="0" smtClean="0">
                <a:latin typeface="+mj-lt"/>
              </a:rPr>
              <a:t>scenarios</a:t>
            </a:r>
            <a:r>
              <a:rPr lang="sv-SE" sz="2600" dirty="0">
                <a:latin typeface="+mj-lt"/>
              </a:rPr>
              <a:t>.</a:t>
            </a:r>
            <a:endParaRPr sz="2600" dirty="0">
              <a:latin typeface="+mj-lt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12416590" y="13433666"/>
            <a:ext cx="11774896" cy="139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825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sv-SE" sz="5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Results</a:t>
            </a:r>
            <a:endParaRPr sz="5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1"/>
          <p:cNvCxnSpPr/>
          <p:nvPr/>
        </p:nvCxnSpPr>
        <p:spPr>
          <a:xfrm>
            <a:off x="716588" y="26461863"/>
            <a:ext cx="23400001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1"/>
          <p:cNvSpPr txBox="1"/>
          <p:nvPr/>
        </p:nvSpPr>
        <p:spPr>
          <a:xfrm>
            <a:off x="792021" y="25745098"/>
            <a:ext cx="783147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sv-SE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</a:t>
            </a:r>
            <a:r>
              <a:rPr lang="sv-SE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sv-SE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Stakeholders in Kenya </a:t>
            </a:r>
            <a:r>
              <a:rPr lang="sv-SE" sz="24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Cooking Sub-Sector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17090729" y="26450134"/>
            <a:ext cx="7025860" cy="139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825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sv-SE" sz="5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References</a:t>
            </a:r>
            <a:endParaRPr sz="5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17165627" y="28961863"/>
            <a:ext cx="6950962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2400"/>
            </a:pPr>
            <a:r>
              <a:rPr lang="sv-SE" sz="2200" b="0" i="0" u="none" strike="noStrike" cap="none" dirty="0">
                <a:solidFill>
                  <a:schemeClr val="dk1"/>
                </a:solidFill>
                <a:sym typeface="Arial"/>
              </a:rPr>
              <a:t>[</a:t>
            </a:r>
            <a:r>
              <a:rPr lang="sv-SE" sz="2200" b="0" i="0" u="none" strike="noStrike" cap="none" dirty="0" smtClean="0">
                <a:solidFill>
                  <a:schemeClr val="dk1"/>
                </a:solidFill>
                <a:sym typeface="Arial"/>
              </a:rPr>
              <a:t>1]</a:t>
            </a:r>
            <a:r>
              <a:rPr lang="sv-SE" sz="2200" dirty="0" smtClean="0">
                <a:solidFill>
                  <a:schemeClr val="dk1"/>
                </a:solidFill>
                <a:hlinkClick r:id="rId6"/>
              </a:rPr>
              <a:t>https</a:t>
            </a:r>
            <a:r>
              <a:rPr lang="sv-SE" sz="2200" dirty="0">
                <a:solidFill>
                  <a:schemeClr val="dk1"/>
                </a:solidFill>
                <a:hlinkClick r:id="rId6"/>
              </a:rPr>
              <a:t>://</a:t>
            </a:r>
            <a:r>
              <a:rPr lang="sv-SE" sz="2200" dirty="0" smtClean="0">
                <a:solidFill>
                  <a:schemeClr val="dk1"/>
                </a:solidFill>
                <a:hlinkClick r:id="rId6"/>
              </a:rPr>
              <a:t>repository.kippra.or.ke/handle/123456789/3017</a:t>
            </a:r>
            <a:endParaRPr lang="sv-SE" sz="2200" dirty="0" smtClean="0">
              <a:solidFill>
                <a:schemeClr val="dk1"/>
              </a:solidFill>
            </a:endParaRPr>
          </a:p>
          <a:p>
            <a:pPr lvl="0" algn="just">
              <a:buSzPts val="2400"/>
            </a:pPr>
            <a:r>
              <a:rPr lang="sv-SE" sz="2200" dirty="0" smtClean="0">
                <a:solidFill>
                  <a:schemeClr val="dk1"/>
                </a:solidFill>
              </a:rPr>
              <a:t>[2</a:t>
            </a:r>
            <a:r>
              <a:rPr lang="sv-SE" sz="2200" b="0" i="0" u="none" strike="noStrike" cap="none" dirty="0" smtClean="0">
                <a:solidFill>
                  <a:schemeClr val="dk1"/>
                </a:solidFill>
                <a:sym typeface="Arial"/>
              </a:rPr>
              <a:t>]</a:t>
            </a:r>
            <a:r>
              <a:rPr lang="sv-SE" sz="2200" dirty="0" smtClean="0">
                <a:solidFill>
                  <a:schemeClr val="dk1"/>
                </a:solidFill>
                <a:hlinkClick r:id="rId7"/>
              </a:rPr>
              <a:t>https</a:t>
            </a:r>
            <a:r>
              <a:rPr lang="sv-SE" sz="2200" dirty="0">
                <a:solidFill>
                  <a:schemeClr val="dk1"/>
                </a:solidFill>
                <a:hlinkClick r:id="rId7"/>
              </a:rPr>
              <a:t>://</a:t>
            </a:r>
            <a:r>
              <a:rPr lang="sv-SE" sz="2200" dirty="0" smtClean="0">
                <a:solidFill>
                  <a:schemeClr val="dk1"/>
                </a:solidFill>
                <a:hlinkClick r:id="rId7"/>
              </a:rPr>
              <a:t>newclimate.org/resources/publications/the-kenyan-cooking-sector-opportunities-for-climate-action-and-sustainable</a:t>
            </a:r>
            <a:endParaRPr lang="sv-SE" sz="2200" dirty="0" smtClean="0">
              <a:solidFill>
                <a:schemeClr val="dk1"/>
              </a:solidFill>
            </a:endParaRPr>
          </a:p>
          <a:p>
            <a:pPr lvl="0" algn="just">
              <a:buSzPts val="2400"/>
            </a:pPr>
            <a:r>
              <a:rPr lang="sv-SE" sz="2200" b="0" i="0" u="none" strike="noStrike" cap="none" dirty="0" smtClean="0">
                <a:solidFill>
                  <a:schemeClr val="dk1"/>
                </a:solidFill>
                <a:sym typeface="Arial"/>
              </a:rPr>
              <a:t>[3]</a:t>
            </a:r>
            <a:r>
              <a:rPr lang="sv-SE" sz="2200" dirty="0" smtClean="0">
                <a:solidFill>
                  <a:schemeClr val="dk1"/>
                </a:solidFill>
                <a:hlinkClick r:id="rId8"/>
              </a:rPr>
              <a:t>https</a:t>
            </a:r>
            <a:r>
              <a:rPr lang="sv-SE" sz="2200" dirty="0">
                <a:solidFill>
                  <a:schemeClr val="dk1"/>
                </a:solidFill>
                <a:hlinkClick r:id="rId8"/>
              </a:rPr>
              <a:t>://mecs.org.uk/kenya-national-clean-cooking-strategy-knccs</a:t>
            </a:r>
            <a:r>
              <a:rPr lang="sv-SE" sz="2200" dirty="0" smtClean="0">
                <a:solidFill>
                  <a:schemeClr val="dk1"/>
                </a:solidFill>
                <a:hlinkClick r:id="rId8"/>
              </a:rPr>
              <a:t>/</a:t>
            </a:r>
            <a:endParaRPr lang="sv-SE" sz="2200" dirty="0" smtClean="0">
              <a:solidFill>
                <a:schemeClr val="dk1"/>
              </a:solidFill>
            </a:endParaRPr>
          </a:p>
          <a:p>
            <a:pPr lvl="0" algn="just">
              <a:buSzPts val="2400"/>
            </a:pPr>
            <a:r>
              <a:rPr lang="sv-SE" sz="2200" dirty="0" smtClean="0">
                <a:solidFill>
                  <a:schemeClr val="dk1"/>
                </a:solidFill>
              </a:rPr>
              <a:t>[4]</a:t>
            </a:r>
            <a:r>
              <a:rPr lang="sv-SE" sz="2200" dirty="0" smtClean="0">
                <a:solidFill>
                  <a:schemeClr val="dk1"/>
                </a:solidFill>
                <a:hlinkClick r:id="rId9"/>
              </a:rPr>
              <a:t>https</a:t>
            </a:r>
            <a:r>
              <a:rPr lang="sv-SE" sz="2200" dirty="0">
                <a:solidFill>
                  <a:schemeClr val="dk1"/>
                </a:solidFill>
                <a:hlinkClick r:id="rId9"/>
              </a:rPr>
              <a:t>://</a:t>
            </a:r>
            <a:r>
              <a:rPr lang="sv-SE" sz="2200" dirty="0" smtClean="0">
                <a:solidFill>
                  <a:schemeClr val="dk1"/>
                </a:solidFill>
                <a:hlinkClick r:id="rId9"/>
              </a:rPr>
              <a:t>pubdocs.worldbank.org/en/413001554284496731/Kenya-National-Electrification-Strategy-KNES-Key-Highlights-2018.pdf</a:t>
            </a:r>
            <a:endParaRPr lang="sv-SE" sz="2200" dirty="0" smtClean="0">
              <a:solidFill>
                <a:schemeClr val="dk1"/>
              </a:solidFill>
            </a:endParaRPr>
          </a:p>
          <a:p>
            <a:pPr lvl="0" algn="just">
              <a:buSzPts val="2400"/>
            </a:pPr>
            <a:r>
              <a:rPr lang="sv-SE" sz="2200" dirty="0" smtClean="0">
                <a:solidFill>
                  <a:schemeClr val="dk1"/>
                </a:solidFill>
              </a:rPr>
              <a:t>[</a:t>
            </a:r>
            <a:r>
              <a:rPr lang="sv-SE" sz="2200" dirty="0">
                <a:solidFill>
                  <a:schemeClr val="dk1"/>
                </a:solidFill>
              </a:rPr>
              <a:t>5] </a:t>
            </a:r>
            <a:r>
              <a:rPr lang="sv-SE" sz="2200" dirty="0">
                <a:solidFill>
                  <a:schemeClr val="dk1"/>
                </a:solidFill>
                <a:hlinkClick r:id="rId10"/>
              </a:rPr>
              <a:t>https://www.knbs.or.ke/publications</a:t>
            </a:r>
            <a:r>
              <a:rPr lang="sv-SE" sz="2200" dirty="0" smtClean="0">
                <a:solidFill>
                  <a:schemeClr val="dk1"/>
                </a:solidFill>
                <a:hlinkClick r:id="rId10"/>
              </a:rPr>
              <a:t>/</a:t>
            </a:r>
            <a:endParaRPr lang="sv-SE" sz="2200" dirty="0" smtClean="0">
              <a:solidFill>
                <a:schemeClr val="dk1"/>
              </a:solidFill>
            </a:endParaRPr>
          </a:p>
          <a:p>
            <a:pPr lvl="0" algn="just">
              <a:buSzPts val="2400"/>
            </a:pPr>
            <a:r>
              <a:rPr lang="sv-SE" sz="2200" dirty="0" smtClean="0">
                <a:solidFill>
                  <a:schemeClr val="dk1"/>
                </a:solidFill>
              </a:rPr>
              <a:t>[6]</a:t>
            </a:r>
            <a:r>
              <a:rPr lang="en-US" sz="2200" dirty="0"/>
              <a:t> </a:t>
            </a:r>
            <a:r>
              <a:rPr lang="en-US" sz="2200" dirty="0">
                <a:hlinkClick r:id="rId11"/>
              </a:rPr>
              <a:t>https://</a:t>
            </a:r>
            <a:r>
              <a:rPr lang="en-US" sz="2200" dirty="0" smtClean="0">
                <a:hlinkClick r:id="rId11"/>
              </a:rPr>
              <a:t>energydata.info/dataset/kenya-kenya-electricity-network</a:t>
            </a:r>
            <a:endParaRPr lang="en-US" sz="2200" dirty="0" smtClean="0"/>
          </a:p>
          <a:p>
            <a:pPr algn="just">
              <a:buSzPts val="2400"/>
            </a:pPr>
            <a:r>
              <a:rPr lang="sv-SE" sz="2200" dirty="0" smtClean="0">
                <a:solidFill>
                  <a:schemeClr val="dk1"/>
                </a:solidFill>
              </a:rPr>
              <a:t>[7]</a:t>
            </a:r>
            <a:r>
              <a:rPr lang="en-US" sz="2200" dirty="0"/>
              <a:t> </a:t>
            </a:r>
            <a:r>
              <a:rPr lang="en-US" sz="2200" dirty="0">
                <a:hlinkClick r:id="rId12"/>
              </a:rPr>
              <a:t>https://</a:t>
            </a:r>
            <a:r>
              <a:rPr lang="en-US" sz="2200" dirty="0" smtClean="0">
                <a:hlinkClick r:id="rId12"/>
              </a:rPr>
              <a:t>i2ifacility.org/data-portal/KEN</a:t>
            </a:r>
            <a:endParaRPr lang="en-US" sz="2200" dirty="0" smtClean="0"/>
          </a:p>
          <a:p>
            <a:pPr algn="just">
              <a:buSzPts val="2400"/>
            </a:pPr>
            <a:endParaRPr lang="sv-SE" sz="2200" dirty="0">
              <a:solidFill>
                <a:schemeClr val="dk1"/>
              </a:solidFill>
            </a:endParaRPr>
          </a:p>
          <a:p>
            <a:pPr algn="just">
              <a:buSzPts val="2400"/>
            </a:pPr>
            <a:endParaRPr lang="sv-SE" sz="2200" dirty="0">
              <a:solidFill>
                <a:schemeClr val="dk1"/>
              </a:solidFill>
            </a:endParaRPr>
          </a:p>
          <a:p>
            <a:pPr lvl="0" algn="just">
              <a:buSzPts val="2400"/>
            </a:pPr>
            <a:endParaRPr lang="sv-SE" sz="2200" b="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8961872" y="8948336"/>
            <a:ext cx="7443172" cy="3293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600" dirty="0"/>
              <a:t>Adoption of Clean cooking is expected to contribute to about </a:t>
            </a:r>
            <a:r>
              <a:rPr lang="en-US" sz="2600" dirty="0"/>
              <a:t>annual abatement of 7.1 MtCO2eq of GHGs </a:t>
            </a:r>
            <a:r>
              <a:rPr lang="en-US" sz="2600" dirty="0" smtClean="0"/>
              <a:t>emission</a:t>
            </a:r>
            <a:r>
              <a:rPr lang="en-US" sz="2800" baseline="30000" dirty="0">
                <a:solidFill>
                  <a:schemeClr val="dk1"/>
                </a:solidFill>
              </a:rPr>
              <a:t>2</a:t>
            </a:r>
            <a:r>
              <a:rPr lang="en-US" sz="2600" dirty="0" smtClean="0"/>
              <a:t>.</a:t>
            </a:r>
            <a:endParaRPr lang="en-US" sz="2400" baseline="30000" dirty="0">
              <a:solidFill>
                <a:schemeClr val="dk1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sv-SE" sz="2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study investigates access to clean cooking in the country factoring proximity to financial institutions and electricity distribution lines for e-cooking adoption.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endParaRPr lang="sv-SE" sz="26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1181099" y="28044731"/>
            <a:ext cx="15984527" cy="5758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buSzPts val="2600"/>
              <a:buFont typeface="Wingdings" panose="05000000000000000000" pitchFamily="2" charset="2"/>
              <a:buChar char="Ø"/>
            </a:pPr>
            <a:r>
              <a:rPr lang="sv-SE" sz="2600" b="1" i="1" dirty="0" smtClean="0">
                <a:solidFill>
                  <a:schemeClr val="dk1"/>
                </a:solidFill>
                <a:sym typeface="Helvetica Neue"/>
              </a:rPr>
              <a:t>Conclusion</a:t>
            </a:r>
          </a:p>
          <a:p>
            <a:pPr marL="457200" indent="-457200">
              <a:buSzPts val="2600"/>
              <a:buFont typeface="Arial"/>
              <a:buChar char="•"/>
            </a:pPr>
            <a:r>
              <a:rPr lang="sv-SE" sz="2600" dirty="0" smtClean="0">
                <a:solidFill>
                  <a:schemeClr val="dk1"/>
                </a:solidFill>
                <a:sym typeface="Helvetica Neue"/>
              </a:rPr>
              <a:t>Still </a:t>
            </a:r>
            <a:r>
              <a:rPr lang="sv-SE" sz="2600" dirty="0">
                <a:solidFill>
                  <a:schemeClr val="dk1"/>
                </a:solidFill>
                <a:sym typeface="Helvetica Neue"/>
              </a:rPr>
              <a:t>above 50% of the population lack access to both clean energy for </a:t>
            </a:r>
            <a:r>
              <a:rPr lang="sv-SE" sz="2600" dirty="0" smtClean="0">
                <a:solidFill>
                  <a:schemeClr val="dk1"/>
                </a:solidFill>
                <a:sym typeface="Helvetica Neue"/>
              </a:rPr>
              <a:t>cooking</a:t>
            </a:r>
            <a:endParaRPr lang="sv-SE" sz="2600" dirty="0">
              <a:solidFill>
                <a:schemeClr val="dk1"/>
              </a:solidFill>
              <a:sym typeface="Helvetica Neue"/>
            </a:endParaRPr>
          </a:p>
          <a:p>
            <a:pPr marL="457200" indent="-457200">
              <a:buSzPts val="2600"/>
              <a:buFont typeface="Arial"/>
              <a:buChar char="•"/>
            </a:pPr>
            <a:r>
              <a:rPr lang="sv-SE" sz="2600" dirty="0">
                <a:solidFill>
                  <a:schemeClr val="dk1"/>
                </a:solidFill>
                <a:sym typeface="Helvetica Neue"/>
              </a:rPr>
              <a:t>Need to </a:t>
            </a:r>
            <a:r>
              <a:rPr lang="sv-SE" sz="2600" dirty="0" smtClean="0">
                <a:solidFill>
                  <a:schemeClr val="dk1"/>
                </a:solidFill>
                <a:sym typeface="Helvetica Neue"/>
              </a:rPr>
              <a:t>prioritize </a:t>
            </a:r>
            <a:r>
              <a:rPr lang="sv-SE" sz="2600" dirty="0">
                <a:solidFill>
                  <a:schemeClr val="dk1"/>
                </a:solidFill>
                <a:sym typeface="Helvetica Neue"/>
              </a:rPr>
              <a:t>clean cooking </a:t>
            </a:r>
            <a:r>
              <a:rPr lang="sv-SE" sz="2600" dirty="0" smtClean="0">
                <a:solidFill>
                  <a:schemeClr val="dk1"/>
                </a:solidFill>
                <a:sym typeface="Helvetica Neue"/>
              </a:rPr>
              <a:t>and </a:t>
            </a:r>
            <a:r>
              <a:rPr lang="sv-SE" sz="2600" dirty="0">
                <a:solidFill>
                  <a:schemeClr val="dk1"/>
                </a:solidFill>
                <a:sym typeface="Helvetica Neue"/>
              </a:rPr>
              <a:t>take rapid action to meet the national targets</a:t>
            </a:r>
          </a:p>
          <a:p>
            <a:pPr marL="457200" indent="-457200">
              <a:buSzPts val="2600"/>
              <a:buFont typeface="Arial"/>
              <a:buChar char="•"/>
            </a:pPr>
            <a:r>
              <a:rPr lang="sv-SE" sz="2600" dirty="0" smtClean="0">
                <a:solidFill>
                  <a:schemeClr val="dk1"/>
                </a:solidFill>
                <a:sym typeface="Helvetica Neue"/>
              </a:rPr>
              <a:t>The </a:t>
            </a:r>
            <a:r>
              <a:rPr lang="sv-SE" sz="2600" dirty="0">
                <a:solidFill>
                  <a:schemeClr val="dk1"/>
                </a:solidFill>
                <a:sym typeface="Helvetica Neue"/>
              </a:rPr>
              <a:t>population close to distribution line to adopt </a:t>
            </a:r>
            <a:r>
              <a:rPr lang="sv-SE" sz="2600" dirty="0" smtClean="0">
                <a:solidFill>
                  <a:schemeClr val="dk1"/>
                </a:solidFill>
                <a:sym typeface="Helvetica Neue"/>
              </a:rPr>
              <a:t>e-cooking as their next available option to clean cooking</a:t>
            </a:r>
          </a:p>
          <a:p>
            <a:pPr marL="457200" indent="-457200">
              <a:buSzPts val="2600"/>
              <a:buFont typeface="Arial"/>
              <a:buChar char="•"/>
            </a:pPr>
            <a:r>
              <a:rPr lang="sv-SE" sz="2600" dirty="0" smtClean="0">
                <a:solidFill>
                  <a:schemeClr val="dk1"/>
                </a:solidFill>
                <a:sym typeface="Helvetica Neue"/>
              </a:rPr>
              <a:t>The population not connected to electricty, and far from financial instituion need to increase access to electricity as well as provision of financial instruments to both consumers and enterprenuers</a:t>
            </a:r>
            <a:endParaRPr lang="sv-SE" sz="2600" dirty="0">
              <a:solidFill>
                <a:schemeClr val="dk1"/>
              </a:solidFill>
              <a:sym typeface="Helvetica Neue"/>
            </a:endParaRPr>
          </a:p>
          <a:p>
            <a:pPr marL="457200" indent="-457200">
              <a:buSzPts val="2600"/>
              <a:buFont typeface="Wingdings" panose="05000000000000000000" pitchFamily="2" charset="2"/>
              <a:buChar char="Ø"/>
            </a:pPr>
            <a:r>
              <a:rPr lang="sv-SE" sz="2600" b="1" i="1" dirty="0">
                <a:solidFill>
                  <a:schemeClr val="dk1"/>
                </a:solidFill>
              </a:rPr>
              <a:t>Policy </a:t>
            </a:r>
            <a:r>
              <a:rPr lang="sv-SE" sz="2600" b="1" i="1" dirty="0" smtClean="0">
                <a:solidFill>
                  <a:schemeClr val="dk1"/>
                </a:solidFill>
              </a:rPr>
              <a:t>insights:</a:t>
            </a:r>
          </a:p>
          <a:p>
            <a:pPr marL="457200" indent="-457200">
              <a:buSzPts val="2600"/>
              <a:buFont typeface="Arial"/>
              <a:buChar char="•"/>
            </a:pPr>
            <a:r>
              <a:rPr lang="sv-SE" sz="2600" dirty="0" smtClean="0">
                <a:solidFill>
                  <a:schemeClr val="dk1"/>
                </a:solidFill>
                <a:sym typeface="Helvetica Neue"/>
              </a:rPr>
              <a:t>Policies and strategies to integrate clean cooking in financial instruments including pay as go, flex pay. as access </a:t>
            </a:r>
            <a:r>
              <a:rPr lang="sv-SE" sz="2600" dirty="0">
                <a:solidFill>
                  <a:schemeClr val="dk1"/>
                </a:solidFill>
                <a:sym typeface="Helvetica Neue"/>
              </a:rPr>
              <a:t>to </a:t>
            </a:r>
            <a:r>
              <a:rPr lang="sv-SE" sz="2600" dirty="0" smtClean="0">
                <a:solidFill>
                  <a:schemeClr val="dk1"/>
                </a:solidFill>
                <a:sym typeface="Helvetica Neue"/>
              </a:rPr>
              <a:t>finance plays a major role in </a:t>
            </a:r>
            <a:r>
              <a:rPr lang="sv-SE" sz="2600" dirty="0">
                <a:solidFill>
                  <a:schemeClr val="dk1"/>
                </a:solidFill>
                <a:sym typeface="Helvetica Neue"/>
              </a:rPr>
              <a:t>adoption of clean </a:t>
            </a:r>
            <a:r>
              <a:rPr lang="sv-SE" sz="2600" dirty="0" smtClean="0">
                <a:solidFill>
                  <a:schemeClr val="dk1"/>
                </a:solidFill>
                <a:sym typeface="Helvetica Neue"/>
              </a:rPr>
              <a:t>cookng</a:t>
            </a:r>
          </a:p>
          <a:p>
            <a:pPr marL="457200" indent="-457200">
              <a:buSzPts val="2600"/>
              <a:buFont typeface="Arial"/>
              <a:buChar char="•"/>
            </a:pPr>
            <a:r>
              <a:rPr lang="sv-SE" sz="2600" dirty="0" smtClean="0">
                <a:solidFill>
                  <a:schemeClr val="dk1"/>
                </a:solidFill>
                <a:sym typeface="Helvetica Neue"/>
              </a:rPr>
              <a:t>Access to electricity plays a major in adoption of electricity thus need to integrate </a:t>
            </a:r>
          </a:p>
          <a:p>
            <a:pPr marL="457200" indent="-457200">
              <a:buSzPts val="2600"/>
              <a:buFont typeface="Wingdings" panose="05000000000000000000" pitchFamily="2" charset="2"/>
              <a:buChar char="Ø"/>
            </a:pPr>
            <a:r>
              <a:rPr lang="sv-SE" sz="2600" b="1" dirty="0" smtClean="0">
                <a:solidFill>
                  <a:schemeClr val="dk1"/>
                </a:solidFill>
                <a:sym typeface="Helvetica Neue"/>
              </a:rPr>
              <a:t>Future work</a:t>
            </a:r>
          </a:p>
          <a:p>
            <a:pPr marL="457200" indent="-457200">
              <a:buSzPts val="2600"/>
              <a:buFont typeface="Arial" panose="020B0604020202020204" pitchFamily="34" charset="0"/>
              <a:buChar char="•"/>
            </a:pPr>
            <a:r>
              <a:rPr lang="sv-SE" sz="2600" dirty="0" smtClean="0">
                <a:solidFill>
                  <a:schemeClr val="dk1"/>
                </a:solidFill>
                <a:sym typeface="Helvetica Neue"/>
              </a:rPr>
              <a:t>Futher analysis of sub county data to give in depth view</a:t>
            </a:r>
          </a:p>
          <a:p>
            <a:pPr marL="457200" indent="-457200">
              <a:buSzPts val="2600"/>
              <a:buFont typeface="Arial" panose="020B0604020202020204" pitchFamily="34" charset="0"/>
              <a:buChar char="•"/>
            </a:pPr>
            <a:r>
              <a:rPr lang="sv-SE" sz="2600" dirty="0" smtClean="0">
                <a:solidFill>
                  <a:schemeClr val="dk1"/>
                </a:solidFill>
                <a:sym typeface="Helvetica Neue"/>
              </a:rPr>
              <a:t>Data on enterprenuer/ markets for clean cooking</a:t>
            </a:r>
          </a:p>
          <a:p>
            <a:pPr marL="457200" indent="-457200">
              <a:buSzPts val="2600"/>
              <a:buFont typeface="Arial" panose="020B0604020202020204" pitchFamily="34" charset="0"/>
              <a:buChar char="•"/>
            </a:pPr>
            <a:r>
              <a:rPr lang="sv-SE" sz="2600" dirty="0" smtClean="0">
                <a:solidFill>
                  <a:schemeClr val="dk1"/>
                </a:solidFill>
                <a:sym typeface="Helvetica Neue"/>
              </a:rPr>
              <a:t>Analysis on the cost of investment to achieve the national targets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17443694" y="7623944"/>
            <a:ext cx="6747792" cy="4882002"/>
          </a:xfrm>
          <a:prstGeom prst="rect">
            <a:avLst/>
          </a:prstGeom>
          <a:solidFill>
            <a:schemeClr val="lt2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0" i="1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" name="Google Shape;110;p1"/>
          <p:cNvCxnSpPr/>
          <p:nvPr/>
        </p:nvCxnSpPr>
        <p:spPr>
          <a:xfrm>
            <a:off x="877083" y="7431438"/>
            <a:ext cx="23357469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1" name="Google Shape;111;p1"/>
          <p:cNvSpPr txBox="1"/>
          <p:nvPr/>
        </p:nvSpPr>
        <p:spPr>
          <a:xfrm>
            <a:off x="457201" y="3206228"/>
            <a:ext cx="2432957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sv-SE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ICTP JOINT SUMMER SCHOOL </a:t>
            </a:r>
            <a:r>
              <a:rPr lang="sv-SE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sv-SE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SUSTAINABLE DEVELOPMENT </a:t>
            </a:r>
            <a:r>
              <a:rPr lang="sv-SE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sv-SE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2023</a:t>
            </a:r>
            <a:endParaRPr/>
          </a:p>
        </p:txBody>
      </p:sp>
      <p:sp>
        <p:nvSpPr>
          <p:cNvPr id="112" name="Google Shape;112;p1"/>
          <p:cNvSpPr txBox="1"/>
          <p:nvPr/>
        </p:nvSpPr>
        <p:spPr>
          <a:xfrm>
            <a:off x="17443694" y="12629688"/>
            <a:ext cx="633070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sv-SE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</a:t>
            </a:r>
            <a:r>
              <a:rPr lang="sv-SE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sv-SE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Population cooking with firewood in K</a:t>
            </a:r>
            <a:r>
              <a:rPr lang="sv-SE" sz="2400" dirty="0" smtClean="0">
                <a:solidFill>
                  <a:schemeClr val="dk1"/>
                </a:solidFill>
              </a:rPr>
              <a:t>enya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253163" y="34985373"/>
            <a:ext cx="2520314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sv-SE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Cost-benefit analysis of Policy, Programs and Projects (C3PO) that is Retrievable, Reusable, Repeatable, Reconstructible, Interoperable and Auditable (u4RIA) 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Picture 4" descr="https://lh4.googleusercontent.com/PNIOGz1E4qGm9WkbHWJI804UuzqUkIPncbORHzxCNG7ZhIiooMgyPOBsqHYd7C-arrd8FvrLjNAfXYu26dBQnaBa_yRCRRgYJhii5oAOk_emb0BIL-j_exqr3Dp6yoP9IKqotejQIxCTlCU=s204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4551" y="3626387"/>
            <a:ext cx="4252037" cy="259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078580" y="14882958"/>
            <a:ext cx="5552320" cy="6621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771026" y="15348495"/>
            <a:ext cx="5142392" cy="6156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243119" y="20429930"/>
            <a:ext cx="4144908" cy="947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461709" y="7492602"/>
            <a:ext cx="4496262" cy="5044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512544" y="21892904"/>
            <a:ext cx="5592385" cy="40604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141234" y="22013216"/>
            <a:ext cx="4662229" cy="3897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54089" y="21861762"/>
            <a:ext cx="6734516" cy="3920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546</Words>
  <Application>Microsoft Office PowerPoint</Application>
  <PresentationFormat>Custom</PresentationFormat>
  <Paragraphs>53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Helvetica Neue</vt:lpstr>
      <vt:lpstr>Wingdings</vt:lpstr>
      <vt:lpstr>Simple Light</vt:lpstr>
      <vt:lpstr>TCLayout.ActiveDocument.1</vt:lpstr>
      <vt:lpstr>Energy Access Explorer – A data-driven, integrated, and inclusive approach to planning for the expansion of energy access and clean cooking in Kenya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Olena</dc:creator>
  <cp:lastModifiedBy>Microsoft account</cp:lastModifiedBy>
  <cp:revision>25</cp:revision>
  <dcterms:created xsi:type="dcterms:W3CDTF">2015-10-08T09:52:42Z</dcterms:created>
  <dcterms:modified xsi:type="dcterms:W3CDTF">2023-07-14T04:57:31Z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0x010100633F727AA7180443A862CD9A25741398</vt:lpwstr>
  </property>
</Properties>
</file>