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C183D-784B-47C3-98DF-064CD42A7AF3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575B7BA-5A2F-4EDE-AE01-4597E4D74471}">
      <dgm:prSet phldrT="[Text]" custT="1"/>
      <dgm:spPr>
        <a:xfrm>
          <a:off x="1941202" y="629782"/>
          <a:ext cx="1603995" cy="80199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500">
              <a:solidFill>
                <a:sysClr val="window" lastClr="FFFFFF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rPr>
            <a:t>institute 2</a:t>
          </a:r>
        </a:p>
      </dgm:t>
    </dgm:pt>
    <dgm:pt modelId="{91C60E75-E444-43D6-8F34-BA325FEB2CAB}" type="parTrans" cxnId="{FDD25C2B-E3A7-47B2-8834-515BF2241688}">
      <dgm:prSet/>
      <dgm:spPr/>
      <dgm:t>
        <a:bodyPr/>
        <a:lstStyle/>
        <a:p>
          <a:endParaRPr lang="de-DE"/>
        </a:p>
      </dgm:t>
    </dgm:pt>
    <dgm:pt modelId="{F6BEE64C-3C82-4FAD-8AF5-E87ACBAB0E86}" type="sibTrans" cxnId="{FDD25C2B-E3A7-47B2-8834-515BF2241688}">
      <dgm:prSet/>
      <dgm:spPr/>
      <dgm:t>
        <a:bodyPr/>
        <a:lstStyle/>
        <a:p>
          <a:endParaRPr lang="de-DE"/>
        </a:p>
      </dgm:t>
    </dgm:pt>
    <dgm:pt modelId="{64ED19B9-4D3D-40AA-A19C-5463BFCF9B32}">
      <dgm:prSet phldrT="[Text]" custT="1"/>
      <dgm:spPr>
        <a:xfrm>
          <a:off x="368" y="1768619"/>
          <a:ext cx="1603995" cy="80199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5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core facility 2</a:t>
          </a:r>
        </a:p>
      </dgm:t>
    </dgm:pt>
    <dgm:pt modelId="{83465ABE-CF07-4907-87B8-7F3DB9A05C40}" type="parTrans" cxnId="{1F3688F1-9E34-497E-ACCA-BB0F32196957}">
      <dgm:prSet/>
      <dgm:spPr>
        <a:xfrm>
          <a:off x="802365" y="1431780"/>
          <a:ext cx="1940834" cy="336838"/>
        </a:xfrm>
        <a:custGeom>
          <a:avLst/>
          <a:gdLst/>
          <a:ahLst/>
          <a:cxnLst/>
          <a:rect l="0" t="0" r="0" b="0"/>
          <a:pathLst>
            <a:path>
              <a:moveTo>
                <a:pt x="1940834" y="0"/>
              </a:moveTo>
              <a:lnTo>
                <a:pt x="1940834" y="168419"/>
              </a:lnTo>
              <a:lnTo>
                <a:pt x="0" y="168419"/>
              </a:lnTo>
              <a:lnTo>
                <a:pt x="0" y="33683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2E6E1FA5-0A02-45C4-B25B-70F89D82A757}" type="sibTrans" cxnId="{1F3688F1-9E34-497E-ACCA-BB0F32196957}">
      <dgm:prSet/>
      <dgm:spPr/>
      <dgm:t>
        <a:bodyPr/>
        <a:lstStyle/>
        <a:p>
          <a:endParaRPr lang="de-DE"/>
        </a:p>
      </dgm:t>
    </dgm:pt>
    <dgm:pt modelId="{67EDB5A1-4BD4-41AF-8BFC-14EAFCF2EBF2}">
      <dgm:prSet phldrT="[Text]" custT="1"/>
      <dgm:spPr>
        <a:xfrm>
          <a:off x="1941202" y="1768619"/>
          <a:ext cx="1603995" cy="80199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5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core facility 3</a:t>
          </a:r>
        </a:p>
      </dgm:t>
    </dgm:pt>
    <dgm:pt modelId="{A4059929-760A-47DA-BF40-398B00ECA019}" type="parTrans" cxnId="{BC28F20B-9C6B-47A6-B7F7-AC7F1391AF32}">
      <dgm:prSet/>
      <dgm:spPr>
        <a:xfrm>
          <a:off x="2697479" y="1431780"/>
          <a:ext cx="91440" cy="3368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83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28EDA361-53A2-48AF-A8AE-06DFA3B75917}" type="sibTrans" cxnId="{BC28F20B-9C6B-47A6-B7F7-AC7F1391AF32}">
      <dgm:prSet/>
      <dgm:spPr/>
      <dgm:t>
        <a:bodyPr/>
        <a:lstStyle/>
        <a:p>
          <a:endParaRPr lang="de-DE"/>
        </a:p>
      </dgm:t>
    </dgm:pt>
    <dgm:pt modelId="{79819993-4C76-4230-87A7-EDBAA63766E4}">
      <dgm:prSet phldrT="[Text]" custT="1"/>
      <dgm:spPr>
        <a:xfrm>
          <a:off x="3882036" y="1768619"/>
          <a:ext cx="1603995" cy="80199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5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core facility 4</a:t>
          </a:r>
        </a:p>
      </dgm:t>
    </dgm:pt>
    <dgm:pt modelId="{7692B428-D11E-451E-8E4A-3A40F6F58AB8}" type="parTrans" cxnId="{D6FF98C4-D032-4929-B555-32DCD27A474A}">
      <dgm:prSet/>
      <dgm:spPr>
        <a:xfrm>
          <a:off x="2743200" y="1431780"/>
          <a:ext cx="1940834" cy="336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19"/>
              </a:lnTo>
              <a:lnTo>
                <a:pt x="1940834" y="168419"/>
              </a:lnTo>
              <a:lnTo>
                <a:pt x="1940834" y="33683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89E935EA-15ED-4E16-A525-8136DB64B23F}" type="sibTrans" cxnId="{D6FF98C4-D032-4929-B555-32DCD27A474A}">
      <dgm:prSet/>
      <dgm:spPr/>
      <dgm:t>
        <a:bodyPr/>
        <a:lstStyle/>
        <a:p>
          <a:endParaRPr lang="de-DE"/>
        </a:p>
      </dgm:t>
    </dgm:pt>
    <dgm:pt modelId="{3F8543BE-90B5-4089-9353-468C6FF7A422}" type="pres">
      <dgm:prSet presAssocID="{A87C183D-784B-47C3-98DF-064CD42A7A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8304A90-3258-4E7F-AF93-5D82F3DABC31}" type="pres">
      <dgm:prSet presAssocID="{F575B7BA-5A2F-4EDE-AE01-4597E4D74471}" presName="hierRoot1" presStyleCnt="0">
        <dgm:presLayoutVars>
          <dgm:hierBranch val="init"/>
        </dgm:presLayoutVars>
      </dgm:prSet>
      <dgm:spPr/>
    </dgm:pt>
    <dgm:pt modelId="{19EA30A6-2E70-476C-9A43-4D3EBFE929CD}" type="pres">
      <dgm:prSet presAssocID="{F575B7BA-5A2F-4EDE-AE01-4597E4D74471}" presName="rootComposite1" presStyleCnt="0"/>
      <dgm:spPr/>
    </dgm:pt>
    <dgm:pt modelId="{81F34DF7-5ADE-4573-A376-75B13E60F813}" type="pres">
      <dgm:prSet presAssocID="{F575B7BA-5A2F-4EDE-AE01-4597E4D74471}" presName="rootText1" presStyleLbl="node0" presStyleIdx="0" presStyleCnt="1">
        <dgm:presLayoutVars>
          <dgm:chPref val="3"/>
        </dgm:presLayoutVars>
      </dgm:prSet>
      <dgm:spPr/>
    </dgm:pt>
    <dgm:pt modelId="{75E92AC9-84C0-40D5-977D-FEB1CB718E87}" type="pres">
      <dgm:prSet presAssocID="{F575B7BA-5A2F-4EDE-AE01-4597E4D74471}" presName="rootConnector1" presStyleLbl="node1" presStyleIdx="0" presStyleCnt="0"/>
      <dgm:spPr/>
    </dgm:pt>
    <dgm:pt modelId="{52E3E35D-BDA4-4871-82CA-4CC3B088C73F}" type="pres">
      <dgm:prSet presAssocID="{F575B7BA-5A2F-4EDE-AE01-4597E4D74471}" presName="hierChild2" presStyleCnt="0"/>
      <dgm:spPr/>
    </dgm:pt>
    <dgm:pt modelId="{94E479A2-4767-4B22-A26B-30F60492565A}" type="pres">
      <dgm:prSet presAssocID="{83465ABE-CF07-4907-87B8-7F3DB9A05C40}" presName="Name37" presStyleLbl="parChTrans1D2" presStyleIdx="0" presStyleCnt="3"/>
      <dgm:spPr/>
    </dgm:pt>
    <dgm:pt modelId="{1A37CC83-F558-459D-A5FD-571130B5E4E0}" type="pres">
      <dgm:prSet presAssocID="{64ED19B9-4D3D-40AA-A19C-5463BFCF9B32}" presName="hierRoot2" presStyleCnt="0">
        <dgm:presLayoutVars>
          <dgm:hierBranch val="init"/>
        </dgm:presLayoutVars>
      </dgm:prSet>
      <dgm:spPr/>
    </dgm:pt>
    <dgm:pt modelId="{2B2533B9-BB20-4271-B2C6-5C52BFFB7D7E}" type="pres">
      <dgm:prSet presAssocID="{64ED19B9-4D3D-40AA-A19C-5463BFCF9B32}" presName="rootComposite" presStyleCnt="0"/>
      <dgm:spPr/>
    </dgm:pt>
    <dgm:pt modelId="{060F70EA-C062-48E4-869D-51BB29FD89AB}" type="pres">
      <dgm:prSet presAssocID="{64ED19B9-4D3D-40AA-A19C-5463BFCF9B32}" presName="rootText" presStyleLbl="node2" presStyleIdx="0" presStyleCnt="3">
        <dgm:presLayoutVars>
          <dgm:chPref val="3"/>
        </dgm:presLayoutVars>
      </dgm:prSet>
      <dgm:spPr/>
    </dgm:pt>
    <dgm:pt modelId="{F081BC9D-53C1-4968-8B82-AF074FA69D55}" type="pres">
      <dgm:prSet presAssocID="{64ED19B9-4D3D-40AA-A19C-5463BFCF9B32}" presName="rootConnector" presStyleLbl="node2" presStyleIdx="0" presStyleCnt="3"/>
      <dgm:spPr/>
    </dgm:pt>
    <dgm:pt modelId="{01ED396D-2D51-46A7-953D-28C6E7D266AC}" type="pres">
      <dgm:prSet presAssocID="{64ED19B9-4D3D-40AA-A19C-5463BFCF9B32}" presName="hierChild4" presStyleCnt="0"/>
      <dgm:spPr/>
    </dgm:pt>
    <dgm:pt modelId="{90632C7E-DEDE-4BCF-A88B-4F0F6C958AA6}" type="pres">
      <dgm:prSet presAssocID="{64ED19B9-4D3D-40AA-A19C-5463BFCF9B32}" presName="hierChild5" presStyleCnt="0"/>
      <dgm:spPr/>
    </dgm:pt>
    <dgm:pt modelId="{7CA8B2DA-EFF4-40BC-A5AE-E632D1B8833F}" type="pres">
      <dgm:prSet presAssocID="{A4059929-760A-47DA-BF40-398B00ECA019}" presName="Name37" presStyleLbl="parChTrans1D2" presStyleIdx="1" presStyleCnt="3"/>
      <dgm:spPr/>
    </dgm:pt>
    <dgm:pt modelId="{B5FF2D8B-B731-4B17-A0F6-87C1A48BB96C}" type="pres">
      <dgm:prSet presAssocID="{67EDB5A1-4BD4-41AF-8BFC-14EAFCF2EBF2}" presName="hierRoot2" presStyleCnt="0">
        <dgm:presLayoutVars>
          <dgm:hierBranch val="init"/>
        </dgm:presLayoutVars>
      </dgm:prSet>
      <dgm:spPr/>
    </dgm:pt>
    <dgm:pt modelId="{3E773A93-2539-4A9E-921B-1CA760306F5A}" type="pres">
      <dgm:prSet presAssocID="{67EDB5A1-4BD4-41AF-8BFC-14EAFCF2EBF2}" presName="rootComposite" presStyleCnt="0"/>
      <dgm:spPr/>
    </dgm:pt>
    <dgm:pt modelId="{BAFEC239-1DCE-4FBE-993A-6E6659013B96}" type="pres">
      <dgm:prSet presAssocID="{67EDB5A1-4BD4-41AF-8BFC-14EAFCF2EBF2}" presName="rootText" presStyleLbl="node2" presStyleIdx="1" presStyleCnt="3">
        <dgm:presLayoutVars>
          <dgm:chPref val="3"/>
        </dgm:presLayoutVars>
      </dgm:prSet>
      <dgm:spPr/>
    </dgm:pt>
    <dgm:pt modelId="{D9623683-CF85-40BB-9A3D-B42E2E8C9284}" type="pres">
      <dgm:prSet presAssocID="{67EDB5A1-4BD4-41AF-8BFC-14EAFCF2EBF2}" presName="rootConnector" presStyleLbl="node2" presStyleIdx="1" presStyleCnt="3"/>
      <dgm:spPr/>
    </dgm:pt>
    <dgm:pt modelId="{82DB444D-1DB6-4E1B-B1D6-182B8694B749}" type="pres">
      <dgm:prSet presAssocID="{67EDB5A1-4BD4-41AF-8BFC-14EAFCF2EBF2}" presName="hierChild4" presStyleCnt="0"/>
      <dgm:spPr/>
    </dgm:pt>
    <dgm:pt modelId="{18BCD700-0054-445B-96C9-35C0BAD5F5BA}" type="pres">
      <dgm:prSet presAssocID="{67EDB5A1-4BD4-41AF-8BFC-14EAFCF2EBF2}" presName="hierChild5" presStyleCnt="0"/>
      <dgm:spPr/>
    </dgm:pt>
    <dgm:pt modelId="{DE139079-B48E-4039-8A3C-E96CC63C1319}" type="pres">
      <dgm:prSet presAssocID="{7692B428-D11E-451E-8E4A-3A40F6F58AB8}" presName="Name37" presStyleLbl="parChTrans1D2" presStyleIdx="2" presStyleCnt="3"/>
      <dgm:spPr/>
    </dgm:pt>
    <dgm:pt modelId="{53E232CC-B9C6-48E5-8291-B70B83135C28}" type="pres">
      <dgm:prSet presAssocID="{79819993-4C76-4230-87A7-EDBAA63766E4}" presName="hierRoot2" presStyleCnt="0">
        <dgm:presLayoutVars>
          <dgm:hierBranch val="init"/>
        </dgm:presLayoutVars>
      </dgm:prSet>
      <dgm:spPr/>
    </dgm:pt>
    <dgm:pt modelId="{4A443264-87F9-4215-AC8B-966002496FB3}" type="pres">
      <dgm:prSet presAssocID="{79819993-4C76-4230-87A7-EDBAA63766E4}" presName="rootComposite" presStyleCnt="0"/>
      <dgm:spPr/>
    </dgm:pt>
    <dgm:pt modelId="{BE958558-CEF2-487B-8073-C89E04158734}" type="pres">
      <dgm:prSet presAssocID="{79819993-4C76-4230-87A7-EDBAA63766E4}" presName="rootText" presStyleLbl="node2" presStyleIdx="2" presStyleCnt="3">
        <dgm:presLayoutVars>
          <dgm:chPref val="3"/>
        </dgm:presLayoutVars>
      </dgm:prSet>
      <dgm:spPr/>
    </dgm:pt>
    <dgm:pt modelId="{E9AA9DD8-05B8-401F-8C47-628D6277B136}" type="pres">
      <dgm:prSet presAssocID="{79819993-4C76-4230-87A7-EDBAA63766E4}" presName="rootConnector" presStyleLbl="node2" presStyleIdx="2" presStyleCnt="3"/>
      <dgm:spPr/>
    </dgm:pt>
    <dgm:pt modelId="{2EE8007A-369F-45F5-A1FA-B312F59C0C31}" type="pres">
      <dgm:prSet presAssocID="{79819993-4C76-4230-87A7-EDBAA63766E4}" presName="hierChild4" presStyleCnt="0"/>
      <dgm:spPr/>
    </dgm:pt>
    <dgm:pt modelId="{0537E164-6A8A-4EA4-A58E-7FBC36A421FC}" type="pres">
      <dgm:prSet presAssocID="{79819993-4C76-4230-87A7-EDBAA63766E4}" presName="hierChild5" presStyleCnt="0"/>
      <dgm:spPr/>
    </dgm:pt>
    <dgm:pt modelId="{5310D3D4-3EE5-454F-ADAD-0E384ED5429F}" type="pres">
      <dgm:prSet presAssocID="{F575B7BA-5A2F-4EDE-AE01-4597E4D74471}" presName="hierChild3" presStyleCnt="0"/>
      <dgm:spPr/>
    </dgm:pt>
  </dgm:ptLst>
  <dgm:cxnLst>
    <dgm:cxn modelId="{BC28F20B-9C6B-47A6-B7F7-AC7F1391AF32}" srcId="{F575B7BA-5A2F-4EDE-AE01-4597E4D74471}" destId="{67EDB5A1-4BD4-41AF-8BFC-14EAFCF2EBF2}" srcOrd="1" destOrd="0" parTransId="{A4059929-760A-47DA-BF40-398B00ECA019}" sibTransId="{28EDA361-53A2-48AF-A8AE-06DFA3B75917}"/>
    <dgm:cxn modelId="{D58C6E28-E979-4CDA-AD63-87342A8711FC}" type="presOf" srcId="{64ED19B9-4D3D-40AA-A19C-5463BFCF9B32}" destId="{F081BC9D-53C1-4968-8B82-AF074FA69D55}" srcOrd="1" destOrd="0" presId="urn:microsoft.com/office/officeart/2005/8/layout/orgChart1"/>
    <dgm:cxn modelId="{FDD25C2B-E3A7-47B2-8834-515BF2241688}" srcId="{A87C183D-784B-47C3-98DF-064CD42A7AF3}" destId="{F575B7BA-5A2F-4EDE-AE01-4597E4D74471}" srcOrd="0" destOrd="0" parTransId="{91C60E75-E444-43D6-8F34-BA325FEB2CAB}" sibTransId="{F6BEE64C-3C82-4FAD-8AF5-E87ACBAB0E86}"/>
    <dgm:cxn modelId="{EEAF8B5B-5668-46B5-BC5F-A98F92C775C8}" type="presOf" srcId="{64ED19B9-4D3D-40AA-A19C-5463BFCF9B32}" destId="{060F70EA-C062-48E4-869D-51BB29FD89AB}" srcOrd="0" destOrd="0" presId="urn:microsoft.com/office/officeart/2005/8/layout/orgChart1"/>
    <dgm:cxn modelId="{950E1645-57ED-4838-938D-13F95063CD24}" type="presOf" srcId="{79819993-4C76-4230-87A7-EDBAA63766E4}" destId="{BE958558-CEF2-487B-8073-C89E04158734}" srcOrd="0" destOrd="0" presId="urn:microsoft.com/office/officeart/2005/8/layout/orgChart1"/>
    <dgm:cxn modelId="{88C3E945-FF4E-487C-BB6E-ECAADEF0B32A}" type="presOf" srcId="{A87C183D-784B-47C3-98DF-064CD42A7AF3}" destId="{3F8543BE-90B5-4089-9353-468C6FF7A422}" srcOrd="0" destOrd="0" presId="urn:microsoft.com/office/officeart/2005/8/layout/orgChart1"/>
    <dgm:cxn modelId="{A555D86A-7799-4438-B9B0-7170BF29DE0A}" type="presOf" srcId="{67EDB5A1-4BD4-41AF-8BFC-14EAFCF2EBF2}" destId="{D9623683-CF85-40BB-9A3D-B42E2E8C9284}" srcOrd="1" destOrd="0" presId="urn:microsoft.com/office/officeart/2005/8/layout/orgChart1"/>
    <dgm:cxn modelId="{3450877B-E4EC-4C12-A686-D32AED349697}" type="presOf" srcId="{A4059929-760A-47DA-BF40-398B00ECA019}" destId="{7CA8B2DA-EFF4-40BC-A5AE-E632D1B8833F}" srcOrd="0" destOrd="0" presId="urn:microsoft.com/office/officeart/2005/8/layout/orgChart1"/>
    <dgm:cxn modelId="{86A5AF82-53C9-4D2F-9831-5E32A6B78A2A}" type="presOf" srcId="{83465ABE-CF07-4907-87B8-7F3DB9A05C40}" destId="{94E479A2-4767-4B22-A26B-30F60492565A}" srcOrd="0" destOrd="0" presId="urn:microsoft.com/office/officeart/2005/8/layout/orgChart1"/>
    <dgm:cxn modelId="{C30A4383-C564-4018-890D-6F2F5C29A5E9}" type="presOf" srcId="{67EDB5A1-4BD4-41AF-8BFC-14EAFCF2EBF2}" destId="{BAFEC239-1DCE-4FBE-993A-6E6659013B96}" srcOrd="0" destOrd="0" presId="urn:microsoft.com/office/officeart/2005/8/layout/orgChart1"/>
    <dgm:cxn modelId="{DCD7D19D-9072-4071-A82F-D07C2590027B}" type="presOf" srcId="{79819993-4C76-4230-87A7-EDBAA63766E4}" destId="{E9AA9DD8-05B8-401F-8C47-628D6277B136}" srcOrd="1" destOrd="0" presId="urn:microsoft.com/office/officeart/2005/8/layout/orgChart1"/>
    <dgm:cxn modelId="{D6FF98C4-D032-4929-B555-32DCD27A474A}" srcId="{F575B7BA-5A2F-4EDE-AE01-4597E4D74471}" destId="{79819993-4C76-4230-87A7-EDBAA63766E4}" srcOrd="2" destOrd="0" parTransId="{7692B428-D11E-451E-8E4A-3A40F6F58AB8}" sibTransId="{89E935EA-15ED-4E16-A525-8136DB64B23F}"/>
    <dgm:cxn modelId="{A22793CC-FE69-4C59-BA7B-443C5BF1AA12}" type="presOf" srcId="{7692B428-D11E-451E-8E4A-3A40F6F58AB8}" destId="{DE139079-B48E-4039-8A3C-E96CC63C1319}" srcOrd="0" destOrd="0" presId="urn:microsoft.com/office/officeart/2005/8/layout/orgChart1"/>
    <dgm:cxn modelId="{87F8D6D4-84B1-438B-B5AE-62445BB3D513}" type="presOf" srcId="{F575B7BA-5A2F-4EDE-AE01-4597E4D74471}" destId="{75E92AC9-84C0-40D5-977D-FEB1CB718E87}" srcOrd="1" destOrd="0" presId="urn:microsoft.com/office/officeart/2005/8/layout/orgChart1"/>
    <dgm:cxn modelId="{E01F4DD9-5ACF-49F8-8854-D18BB269A181}" type="presOf" srcId="{F575B7BA-5A2F-4EDE-AE01-4597E4D74471}" destId="{81F34DF7-5ADE-4573-A376-75B13E60F813}" srcOrd="0" destOrd="0" presId="urn:microsoft.com/office/officeart/2005/8/layout/orgChart1"/>
    <dgm:cxn modelId="{1F3688F1-9E34-497E-ACCA-BB0F32196957}" srcId="{F575B7BA-5A2F-4EDE-AE01-4597E4D74471}" destId="{64ED19B9-4D3D-40AA-A19C-5463BFCF9B32}" srcOrd="0" destOrd="0" parTransId="{83465ABE-CF07-4907-87B8-7F3DB9A05C40}" sibTransId="{2E6E1FA5-0A02-45C4-B25B-70F89D82A757}"/>
    <dgm:cxn modelId="{0FFA9208-9DBC-49B5-A745-9E2EEC0E641C}" type="presParOf" srcId="{3F8543BE-90B5-4089-9353-468C6FF7A422}" destId="{C8304A90-3258-4E7F-AF93-5D82F3DABC31}" srcOrd="0" destOrd="0" presId="urn:microsoft.com/office/officeart/2005/8/layout/orgChart1"/>
    <dgm:cxn modelId="{1D9F936C-907E-41B2-893A-20A13E915B8B}" type="presParOf" srcId="{C8304A90-3258-4E7F-AF93-5D82F3DABC31}" destId="{19EA30A6-2E70-476C-9A43-4D3EBFE929CD}" srcOrd="0" destOrd="0" presId="urn:microsoft.com/office/officeart/2005/8/layout/orgChart1"/>
    <dgm:cxn modelId="{2D6506F4-25CC-4C85-9A1D-E3B7A992B722}" type="presParOf" srcId="{19EA30A6-2E70-476C-9A43-4D3EBFE929CD}" destId="{81F34DF7-5ADE-4573-A376-75B13E60F813}" srcOrd="0" destOrd="0" presId="urn:microsoft.com/office/officeart/2005/8/layout/orgChart1"/>
    <dgm:cxn modelId="{4888514E-F1B7-4056-9E71-8B5FA9BAD083}" type="presParOf" srcId="{19EA30A6-2E70-476C-9A43-4D3EBFE929CD}" destId="{75E92AC9-84C0-40D5-977D-FEB1CB718E87}" srcOrd="1" destOrd="0" presId="urn:microsoft.com/office/officeart/2005/8/layout/orgChart1"/>
    <dgm:cxn modelId="{A833C019-0F73-4B5D-879E-E00EB9A9445C}" type="presParOf" srcId="{C8304A90-3258-4E7F-AF93-5D82F3DABC31}" destId="{52E3E35D-BDA4-4871-82CA-4CC3B088C73F}" srcOrd="1" destOrd="0" presId="urn:microsoft.com/office/officeart/2005/8/layout/orgChart1"/>
    <dgm:cxn modelId="{672EF4F1-F983-4D47-A68C-FACCF00E54E8}" type="presParOf" srcId="{52E3E35D-BDA4-4871-82CA-4CC3B088C73F}" destId="{94E479A2-4767-4B22-A26B-30F60492565A}" srcOrd="0" destOrd="0" presId="urn:microsoft.com/office/officeart/2005/8/layout/orgChart1"/>
    <dgm:cxn modelId="{867838DF-CC84-4297-8117-DC90203421D8}" type="presParOf" srcId="{52E3E35D-BDA4-4871-82CA-4CC3B088C73F}" destId="{1A37CC83-F558-459D-A5FD-571130B5E4E0}" srcOrd="1" destOrd="0" presId="urn:microsoft.com/office/officeart/2005/8/layout/orgChart1"/>
    <dgm:cxn modelId="{EFFD2530-0699-4F69-B5F4-4E5CF5CB2255}" type="presParOf" srcId="{1A37CC83-F558-459D-A5FD-571130B5E4E0}" destId="{2B2533B9-BB20-4271-B2C6-5C52BFFB7D7E}" srcOrd="0" destOrd="0" presId="urn:microsoft.com/office/officeart/2005/8/layout/orgChart1"/>
    <dgm:cxn modelId="{CA0CFA79-DDAE-4728-BE3E-D4BF1DDB8B44}" type="presParOf" srcId="{2B2533B9-BB20-4271-B2C6-5C52BFFB7D7E}" destId="{060F70EA-C062-48E4-869D-51BB29FD89AB}" srcOrd="0" destOrd="0" presId="urn:microsoft.com/office/officeart/2005/8/layout/orgChart1"/>
    <dgm:cxn modelId="{83B6D25B-3468-4AED-8E3B-B1CEBC390089}" type="presParOf" srcId="{2B2533B9-BB20-4271-B2C6-5C52BFFB7D7E}" destId="{F081BC9D-53C1-4968-8B82-AF074FA69D55}" srcOrd="1" destOrd="0" presId="urn:microsoft.com/office/officeart/2005/8/layout/orgChart1"/>
    <dgm:cxn modelId="{55D81FA1-D8FB-4E2C-8FF7-D2B0EAE1C923}" type="presParOf" srcId="{1A37CC83-F558-459D-A5FD-571130B5E4E0}" destId="{01ED396D-2D51-46A7-953D-28C6E7D266AC}" srcOrd="1" destOrd="0" presId="urn:microsoft.com/office/officeart/2005/8/layout/orgChart1"/>
    <dgm:cxn modelId="{A5704091-3789-492D-BA21-6DF453B7FA63}" type="presParOf" srcId="{1A37CC83-F558-459D-A5FD-571130B5E4E0}" destId="{90632C7E-DEDE-4BCF-A88B-4F0F6C958AA6}" srcOrd="2" destOrd="0" presId="urn:microsoft.com/office/officeart/2005/8/layout/orgChart1"/>
    <dgm:cxn modelId="{7FCB1D64-0D41-4243-82A8-7F34B6E36A78}" type="presParOf" srcId="{52E3E35D-BDA4-4871-82CA-4CC3B088C73F}" destId="{7CA8B2DA-EFF4-40BC-A5AE-E632D1B8833F}" srcOrd="2" destOrd="0" presId="urn:microsoft.com/office/officeart/2005/8/layout/orgChart1"/>
    <dgm:cxn modelId="{E1739729-34FD-413B-A8C7-708D3D161000}" type="presParOf" srcId="{52E3E35D-BDA4-4871-82CA-4CC3B088C73F}" destId="{B5FF2D8B-B731-4B17-A0F6-87C1A48BB96C}" srcOrd="3" destOrd="0" presId="urn:microsoft.com/office/officeart/2005/8/layout/orgChart1"/>
    <dgm:cxn modelId="{15870E6D-F744-42D2-B747-B3D02F28EB59}" type="presParOf" srcId="{B5FF2D8B-B731-4B17-A0F6-87C1A48BB96C}" destId="{3E773A93-2539-4A9E-921B-1CA760306F5A}" srcOrd="0" destOrd="0" presId="urn:microsoft.com/office/officeart/2005/8/layout/orgChart1"/>
    <dgm:cxn modelId="{38A0BF93-EFE0-4E96-BEDD-FB587D0FF547}" type="presParOf" srcId="{3E773A93-2539-4A9E-921B-1CA760306F5A}" destId="{BAFEC239-1DCE-4FBE-993A-6E6659013B96}" srcOrd="0" destOrd="0" presId="urn:microsoft.com/office/officeart/2005/8/layout/orgChart1"/>
    <dgm:cxn modelId="{E5F319D1-5943-4E22-9F95-F75F40B79D41}" type="presParOf" srcId="{3E773A93-2539-4A9E-921B-1CA760306F5A}" destId="{D9623683-CF85-40BB-9A3D-B42E2E8C9284}" srcOrd="1" destOrd="0" presId="urn:microsoft.com/office/officeart/2005/8/layout/orgChart1"/>
    <dgm:cxn modelId="{5EF87594-75F7-42B4-89BC-E5550E447462}" type="presParOf" srcId="{B5FF2D8B-B731-4B17-A0F6-87C1A48BB96C}" destId="{82DB444D-1DB6-4E1B-B1D6-182B8694B749}" srcOrd="1" destOrd="0" presId="urn:microsoft.com/office/officeart/2005/8/layout/orgChart1"/>
    <dgm:cxn modelId="{502EBE79-5C68-46A7-A314-B10B3FB8CE98}" type="presParOf" srcId="{B5FF2D8B-B731-4B17-A0F6-87C1A48BB96C}" destId="{18BCD700-0054-445B-96C9-35C0BAD5F5BA}" srcOrd="2" destOrd="0" presId="urn:microsoft.com/office/officeart/2005/8/layout/orgChart1"/>
    <dgm:cxn modelId="{2746118D-90CE-4483-B3A0-DD14C34AC4DA}" type="presParOf" srcId="{52E3E35D-BDA4-4871-82CA-4CC3B088C73F}" destId="{DE139079-B48E-4039-8A3C-E96CC63C1319}" srcOrd="4" destOrd="0" presId="urn:microsoft.com/office/officeart/2005/8/layout/orgChart1"/>
    <dgm:cxn modelId="{812048D5-5578-4FEA-B3F8-FFAA05945592}" type="presParOf" srcId="{52E3E35D-BDA4-4871-82CA-4CC3B088C73F}" destId="{53E232CC-B9C6-48E5-8291-B70B83135C28}" srcOrd="5" destOrd="0" presId="urn:microsoft.com/office/officeart/2005/8/layout/orgChart1"/>
    <dgm:cxn modelId="{E6CC9518-A0FF-4935-91B6-445CC4BC33E9}" type="presParOf" srcId="{53E232CC-B9C6-48E5-8291-B70B83135C28}" destId="{4A443264-87F9-4215-AC8B-966002496FB3}" srcOrd="0" destOrd="0" presId="urn:microsoft.com/office/officeart/2005/8/layout/orgChart1"/>
    <dgm:cxn modelId="{690E632F-BB30-45DF-871B-B09B8CCAB9BC}" type="presParOf" srcId="{4A443264-87F9-4215-AC8B-966002496FB3}" destId="{BE958558-CEF2-487B-8073-C89E04158734}" srcOrd="0" destOrd="0" presId="urn:microsoft.com/office/officeart/2005/8/layout/orgChart1"/>
    <dgm:cxn modelId="{9399DE2B-C5F1-4FB2-B606-F1FC67A63D15}" type="presParOf" srcId="{4A443264-87F9-4215-AC8B-966002496FB3}" destId="{E9AA9DD8-05B8-401F-8C47-628D6277B136}" srcOrd="1" destOrd="0" presId="urn:microsoft.com/office/officeart/2005/8/layout/orgChart1"/>
    <dgm:cxn modelId="{999E2F9B-C550-4BD6-A74D-98F785461C07}" type="presParOf" srcId="{53E232CC-B9C6-48E5-8291-B70B83135C28}" destId="{2EE8007A-369F-45F5-A1FA-B312F59C0C31}" srcOrd="1" destOrd="0" presId="urn:microsoft.com/office/officeart/2005/8/layout/orgChart1"/>
    <dgm:cxn modelId="{8F3BFF4E-669F-410E-8CAF-AE1E26CB8E00}" type="presParOf" srcId="{53E232CC-B9C6-48E5-8291-B70B83135C28}" destId="{0537E164-6A8A-4EA4-A58E-7FBC36A421FC}" srcOrd="2" destOrd="0" presId="urn:microsoft.com/office/officeart/2005/8/layout/orgChart1"/>
    <dgm:cxn modelId="{6BA2C4F0-1FD4-469E-BA0A-62C42F9A9F41}" type="presParOf" srcId="{C8304A90-3258-4E7F-AF93-5D82F3DABC31}" destId="{5310D3D4-3EE5-454F-ADAD-0E384ED542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3BEDE6-FB8D-4853-A21C-B4F4E8C825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E88557B-F953-41DB-8C26-0940894E296C}">
      <dgm:prSet phldrT="[Text]"/>
      <dgm:spPr>
        <a:xfrm>
          <a:off x="1798609" y="137"/>
          <a:ext cx="917630" cy="45881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institute 1</a:t>
          </a:r>
        </a:p>
      </dgm:t>
    </dgm:pt>
    <dgm:pt modelId="{50ECA439-E25A-4F33-9F9C-BD2AD6E1D67B}" type="parTrans" cxnId="{AFA9C6FE-E1D4-405B-BBFC-429C2E505699}">
      <dgm:prSet/>
      <dgm:spPr/>
      <dgm:t>
        <a:bodyPr/>
        <a:lstStyle/>
        <a:p>
          <a:endParaRPr lang="de-DE"/>
        </a:p>
      </dgm:t>
    </dgm:pt>
    <dgm:pt modelId="{F58B0675-F0FD-401D-9B94-CD8980109F66}" type="sibTrans" cxnId="{AFA9C6FE-E1D4-405B-BBFC-429C2E505699}">
      <dgm:prSet/>
      <dgm:spPr/>
      <dgm:t>
        <a:bodyPr/>
        <a:lstStyle/>
        <a:p>
          <a:endParaRPr lang="de-DE"/>
        </a:p>
      </dgm:t>
    </dgm:pt>
    <dgm:pt modelId="{40993D2F-141D-42F4-BA0D-574D3D78DE84}" type="asst">
      <dgm:prSet phldrT="[Text]"/>
      <dgm:spPr>
        <a:xfrm>
          <a:off x="985406" y="651654"/>
          <a:ext cx="1175667" cy="45881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dirty="0" err="1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core</a:t>
          </a:r>
          <a:r>
            <a:rPr lang="de-DE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dirty="0" err="1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facility</a:t>
          </a:r>
          <a:r>
            <a:rPr lang="de-DE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 1</a:t>
          </a:r>
        </a:p>
      </dgm:t>
    </dgm:pt>
    <dgm:pt modelId="{682B4593-832B-4677-B73D-E083F09387FC}" type="parTrans" cxnId="{BD16EB49-C429-4CBB-A6DB-2FE6B4032CC2}">
      <dgm:prSet/>
      <dgm:spPr>
        <a:xfrm>
          <a:off x="2161073" y="458952"/>
          <a:ext cx="96351" cy="422109"/>
        </a:xfrm>
        <a:custGeom>
          <a:avLst/>
          <a:gdLst/>
          <a:ahLst/>
          <a:cxnLst/>
          <a:rect l="0" t="0" r="0" b="0"/>
          <a:pathLst>
            <a:path>
              <a:moveTo>
                <a:pt x="96351" y="0"/>
              </a:moveTo>
              <a:lnTo>
                <a:pt x="96351" y="422109"/>
              </a:lnTo>
              <a:lnTo>
                <a:pt x="0" y="42210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2DBBA0B1-4DAD-4724-A0D5-CCDEE47AE2AA}" type="sibTrans" cxnId="{BD16EB49-C429-4CBB-A6DB-2FE6B4032CC2}">
      <dgm:prSet/>
      <dgm:spPr/>
      <dgm:t>
        <a:bodyPr/>
        <a:lstStyle/>
        <a:p>
          <a:endParaRPr lang="de-DE"/>
        </a:p>
      </dgm:t>
    </dgm:pt>
    <dgm:pt modelId="{BDFD5199-46E1-49B3-AFAB-5D9ADE0C835E}">
      <dgm:prSet phldrT="[Text]"/>
      <dgm:spPr>
        <a:xfrm>
          <a:off x="688277" y="1303172"/>
          <a:ext cx="917630" cy="45881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 1</a:t>
          </a:r>
        </a:p>
      </dgm:t>
    </dgm:pt>
    <dgm:pt modelId="{E3CA43B9-A4DD-4250-9178-BBBD67D8ADF6}" type="parTrans" cxnId="{43358CBA-5526-4587-B286-D3111AD26750}">
      <dgm:prSet/>
      <dgm:spPr>
        <a:xfrm>
          <a:off x="1147092" y="458952"/>
          <a:ext cx="1110332" cy="844219"/>
        </a:xfrm>
        <a:custGeom>
          <a:avLst/>
          <a:gdLst/>
          <a:ahLst/>
          <a:cxnLst/>
          <a:rect l="0" t="0" r="0" b="0"/>
          <a:pathLst>
            <a:path>
              <a:moveTo>
                <a:pt x="1110332" y="0"/>
              </a:moveTo>
              <a:lnTo>
                <a:pt x="1110332" y="747868"/>
              </a:lnTo>
              <a:lnTo>
                <a:pt x="0" y="747868"/>
              </a:lnTo>
              <a:lnTo>
                <a:pt x="0" y="84421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71F785BD-43EC-4ED2-A90D-CD214EA0062D}" type="sibTrans" cxnId="{43358CBA-5526-4587-B286-D3111AD26750}">
      <dgm:prSet/>
      <dgm:spPr/>
      <dgm:t>
        <a:bodyPr/>
        <a:lstStyle/>
        <a:p>
          <a:endParaRPr lang="de-DE"/>
        </a:p>
      </dgm:t>
    </dgm:pt>
    <dgm:pt modelId="{8F4FD092-B5B1-4CAF-98DB-BE6FE6659317}">
      <dgm:prSet phldrT="[Text]"/>
      <dgm:spPr>
        <a:xfrm>
          <a:off x="1798609" y="1303172"/>
          <a:ext cx="917630" cy="45881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 2</a:t>
          </a:r>
        </a:p>
      </dgm:t>
    </dgm:pt>
    <dgm:pt modelId="{E94E3A06-0173-4DD8-9C03-D532FFA9B5F6}" type="parTrans" cxnId="{05437C26-F84A-4075-B67B-B2FF8609244A}">
      <dgm:prSet/>
      <dgm:spPr>
        <a:xfrm>
          <a:off x="2211704" y="458952"/>
          <a:ext cx="91440" cy="8442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21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B4620DA6-08D2-48C9-8496-910A263D9E5C}" type="sibTrans" cxnId="{05437C26-F84A-4075-B67B-B2FF8609244A}">
      <dgm:prSet/>
      <dgm:spPr/>
      <dgm:t>
        <a:bodyPr/>
        <a:lstStyle/>
        <a:p>
          <a:endParaRPr lang="de-DE"/>
        </a:p>
      </dgm:t>
    </dgm:pt>
    <dgm:pt modelId="{19270341-5C10-4BE1-B565-9E2B82562B3B}">
      <dgm:prSet phldrT="[Text]"/>
      <dgm:spPr>
        <a:xfrm>
          <a:off x="2908942" y="1303172"/>
          <a:ext cx="917630" cy="45881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 3</a:t>
          </a:r>
        </a:p>
      </dgm:t>
    </dgm:pt>
    <dgm:pt modelId="{4B1816C1-B756-464E-9B8D-B7D56556CA20}" type="parTrans" cxnId="{79DAE608-FD18-4B97-9677-926E9F2DCE04}">
      <dgm:prSet/>
      <dgm:spPr>
        <a:xfrm>
          <a:off x="2257425" y="458952"/>
          <a:ext cx="1110332" cy="84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868"/>
              </a:lnTo>
              <a:lnTo>
                <a:pt x="1110332" y="747868"/>
              </a:lnTo>
              <a:lnTo>
                <a:pt x="1110332" y="84421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e-DE"/>
        </a:p>
      </dgm:t>
    </dgm:pt>
    <dgm:pt modelId="{F8C3BA0C-BDEC-4B70-8357-1FFA5CD68179}" type="sibTrans" cxnId="{79DAE608-FD18-4B97-9677-926E9F2DCE04}">
      <dgm:prSet/>
      <dgm:spPr/>
      <dgm:t>
        <a:bodyPr/>
        <a:lstStyle/>
        <a:p>
          <a:endParaRPr lang="de-DE"/>
        </a:p>
      </dgm:t>
    </dgm:pt>
    <dgm:pt modelId="{79F4C551-9CCA-4BB4-A8B3-33C803EF55ED}" type="pres">
      <dgm:prSet presAssocID="{933BEDE6-FB8D-4853-A21C-B4F4E8C825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71A054-856F-475C-914E-F7B01192BFA7}" type="pres">
      <dgm:prSet presAssocID="{6E88557B-F953-41DB-8C26-0940894E296C}" presName="hierRoot1" presStyleCnt="0">
        <dgm:presLayoutVars>
          <dgm:hierBranch val="init"/>
        </dgm:presLayoutVars>
      </dgm:prSet>
      <dgm:spPr/>
    </dgm:pt>
    <dgm:pt modelId="{B7AE6FD6-798A-4C52-BD26-7A1BF2E7923C}" type="pres">
      <dgm:prSet presAssocID="{6E88557B-F953-41DB-8C26-0940894E296C}" presName="rootComposite1" presStyleCnt="0"/>
      <dgm:spPr/>
    </dgm:pt>
    <dgm:pt modelId="{4B2D138F-A68E-43C8-A599-CFC3301CB8D4}" type="pres">
      <dgm:prSet presAssocID="{6E88557B-F953-41DB-8C26-0940894E296C}" presName="rootText1" presStyleLbl="node0" presStyleIdx="0" presStyleCnt="1">
        <dgm:presLayoutVars>
          <dgm:chPref val="3"/>
        </dgm:presLayoutVars>
      </dgm:prSet>
      <dgm:spPr/>
    </dgm:pt>
    <dgm:pt modelId="{89067002-CC07-4B1F-A36E-EFBABAF4C318}" type="pres">
      <dgm:prSet presAssocID="{6E88557B-F953-41DB-8C26-0940894E296C}" presName="rootConnector1" presStyleLbl="node1" presStyleIdx="0" presStyleCnt="0"/>
      <dgm:spPr/>
    </dgm:pt>
    <dgm:pt modelId="{D839EC28-2DBA-42CF-866B-3934A236B99B}" type="pres">
      <dgm:prSet presAssocID="{6E88557B-F953-41DB-8C26-0940894E296C}" presName="hierChild2" presStyleCnt="0"/>
      <dgm:spPr/>
    </dgm:pt>
    <dgm:pt modelId="{C0A3BA7A-D6B2-4A24-AD2F-0E9256BF9BFF}" type="pres">
      <dgm:prSet presAssocID="{E3CA43B9-A4DD-4250-9178-BBBD67D8ADF6}" presName="Name37" presStyleLbl="parChTrans1D2" presStyleIdx="0" presStyleCnt="4"/>
      <dgm:spPr/>
    </dgm:pt>
    <dgm:pt modelId="{D63F020F-B39E-4448-A9F4-97A8ECDE85AB}" type="pres">
      <dgm:prSet presAssocID="{BDFD5199-46E1-49B3-AFAB-5D9ADE0C835E}" presName="hierRoot2" presStyleCnt="0">
        <dgm:presLayoutVars>
          <dgm:hierBranch val="init"/>
        </dgm:presLayoutVars>
      </dgm:prSet>
      <dgm:spPr/>
    </dgm:pt>
    <dgm:pt modelId="{59A7C45B-4D2E-4084-B149-3210AF30CAEF}" type="pres">
      <dgm:prSet presAssocID="{BDFD5199-46E1-49B3-AFAB-5D9ADE0C835E}" presName="rootComposite" presStyleCnt="0"/>
      <dgm:spPr/>
    </dgm:pt>
    <dgm:pt modelId="{1C8B88D8-ACCF-47BF-BDEC-1BAE1AA61D64}" type="pres">
      <dgm:prSet presAssocID="{BDFD5199-46E1-49B3-AFAB-5D9ADE0C835E}" presName="rootText" presStyleLbl="node2" presStyleIdx="0" presStyleCnt="3">
        <dgm:presLayoutVars>
          <dgm:chPref val="3"/>
        </dgm:presLayoutVars>
      </dgm:prSet>
      <dgm:spPr/>
    </dgm:pt>
    <dgm:pt modelId="{DE5EE23B-F80D-431A-BB60-9C87C7AD227E}" type="pres">
      <dgm:prSet presAssocID="{BDFD5199-46E1-49B3-AFAB-5D9ADE0C835E}" presName="rootConnector" presStyleLbl="node2" presStyleIdx="0" presStyleCnt="3"/>
      <dgm:spPr/>
    </dgm:pt>
    <dgm:pt modelId="{844A86A8-126B-4FFC-AD6C-6A028BB68BF4}" type="pres">
      <dgm:prSet presAssocID="{BDFD5199-46E1-49B3-AFAB-5D9ADE0C835E}" presName="hierChild4" presStyleCnt="0"/>
      <dgm:spPr/>
    </dgm:pt>
    <dgm:pt modelId="{893F3962-85EB-42CE-AB6E-425B54196D8F}" type="pres">
      <dgm:prSet presAssocID="{BDFD5199-46E1-49B3-AFAB-5D9ADE0C835E}" presName="hierChild5" presStyleCnt="0"/>
      <dgm:spPr/>
    </dgm:pt>
    <dgm:pt modelId="{A652CBBE-9C79-4093-BE8A-6E62FF745F8E}" type="pres">
      <dgm:prSet presAssocID="{E94E3A06-0173-4DD8-9C03-D532FFA9B5F6}" presName="Name37" presStyleLbl="parChTrans1D2" presStyleIdx="1" presStyleCnt="4"/>
      <dgm:spPr/>
    </dgm:pt>
    <dgm:pt modelId="{38E9B526-BDE4-462A-84C8-F2E2C678D808}" type="pres">
      <dgm:prSet presAssocID="{8F4FD092-B5B1-4CAF-98DB-BE6FE6659317}" presName="hierRoot2" presStyleCnt="0">
        <dgm:presLayoutVars>
          <dgm:hierBranch val="init"/>
        </dgm:presLayoutVars>
      </dgm:prSet>
      <dgm:spPr/>
    </dgm:pt>
    <dgm:pt modelId="{7F74CC48-20E9-42B0-9746-B17EE5FEDA26}" type="pres">
      <dgm:prSet presAssocID="{8F4FD092-B5B1-4CAF-98DB-BE6FE6659317}" presName="rootComposite" presStyleCnt="0"/>
      <dgm:spPr/>
    </dgm:pt>
    <dgm:pt modelId="{F08DE4D4-0C78-4DC6-9C66-AE7728909FC2}" type="pres">
      <dgm:prSet presAssocID="{8F4FD092-B5B1-4CAF-98DB-BE6FE6659317}" presName="rootText" presStyleLbl="node2" presStyleIdx="1" presStyleCnt="3">
        <dgm:presLayoutVars>
          <dgm:chPref val="3"/>
        </dgm:presLayoutVars>
      </dgm:prSet>
      <dgm:spPr/>
    </dgm:pt>
    <dgm:pt modelId="{AAEFBFB2-3F54-4B35-B44E-E3425E83F727}" type="pres">
      <dgm:prSet presAssocID="{8F4FD092-B5B1-4CAF-98DB-BE6FE6659317}" presName="rootConnector" presStyleLbl="node2" presStyleIdx="1" presStyleCnt="3"/>
      <dgm:spPr/>
    </dgm:pt>
    <dgm:pt modelId="{EDDA87AB-7576-4B8C-9BBB-9BFC194C21DD}" type="pres">
      <dgm:prSet presAssocID="{8F4FD092-B5B1-4CAF-98DB-BE6FE6659317}" presName="hierChild4" presStyleCnt="0"/>
      <dgm:spPr/>
    </dgm:pt>
    <dgm:pt modelId="{0DD23651-9A8E-48ED-AEBD-6FDD9EB750C7}" type="pres">
      <dgm:prSet presAssocID="{8F4FD092-B5B1-4CAF-98DB-BE6FE6659317}" presName="hierChild5" presStyleCnt="0"/>
      <dgm:spPr/>
    </dgm:pt>
    <dgm:pt modelId="{5B1CE787-D8B5-434C-90E7-0EC362BF9B0B}" type="pres">
      <dgm:prSet presAssocID="{4B1816C1-B756-464E-9B8D-B7D56556CA20}" presName="Name37" presStyleLbl="parChTrans1D2" presStyleIdx="2" presStyleCnt="4"/>
      <dgm:spPr/>
    </dgm:pt>
    <dgm:pt modelId="{55D57B50-F5FA-4235-96A2-548B7036656E}" type="pres">
      <dgm:prSet presAssocID="{19270341-5C10-4BE1-B565-9E2B82562B3B}" presName="hierRoot2" presStyleCnt="0">
        <dgm:presLayoutVars>
          <dgm:hierBranch val="init"/>
        </dgm:presLayoutVars>
      </dgm:prSet>
      <dgm:spPr/>
    </dgm:pt>
    <dgm:pt modelId="{60655D66-CA7D-4CD9-A0D8-81170C20B786}" type="pres">
      <dgm:prSet presAssocID="{19270341-5C10-4BE1-B565-9E2B82562B3B}" presName="rootComposite" presStyleCnt="0"/>
      <dgm:spPr/>
    </dgm:pt>
    <dgm:pt modelId="{DBCE602C-AB76-4438-A5E6-CD0FAAE381A9}" type="pres">
      <dgm:prSet presAssocID="{19270341-5C10-4BE1-B565-9E2B82562B3B}" presName="rootText" presStyleLbl="node2" presStyleIdx="2" presStyleCnt="3">
        <dgm:presLayoutVars>
          <dgm:chPref val="3"/>
        </dgm:presLayoutVars>
      </dgm:prSet>
      <dgm:spPr/>
    </dgm:pt>
    <dgm:pt modelId="{3FC9B7AE-2DF1-404D-B467-9C5D972FDBCD}" type="pres">
      <dgm:prSet presAssocID="{19270341-5C10-4BE1-B565-9E2B82562B3B}" presName="rootConnector" presStyleLbl="node2" presStyleIdx="2" presStyleCnt="3"/>
      <dgm:spPr/>
    </dgm:pt>
    <dgm:pt modelId="{65135149-A43D-4794-8368-4992A510C34B}" type="pres">
      <dgm:prSet presAssocID="{19270341-5C10-4BE1-B565-9E2B82562B3B}" presName="hierChild4" presStyleCnt="0"/>
      <dgm:spPr/>
    </dgm:pt>
    <dgm:pt modelId="{7A71830A-149F-409A-A041-BC0DCABE3357}" type="pres">
      <dgm:prSet presAssocID="{19270341-5C10-4BE1-B565-9E2B82562B3B}" presName="hierChild5" presStyleCnt="0"/>
      <dgm:spPr/>
    </dgm:pt>
    <dgm:pt modelId="{8F3690E9-8B1D-4101-A13D-5B57A46C0718}" type="pres">
      <dgm:prSet presAssocID="{6E88557B-F953-41DB-8C26-0940894E296C}" presName="hierChild3" presStyleCnt="0"/>
      <dgm:spPr/>
    </dgm:pt>
    <dgm:pt modelId="{D5FFB2BE-3F69-4CB1-BEFF-1CE2CC2B4C27}" type="pres">
      <dgm:prSet presAssocID="{682B4593-832B-4677-B73D-E083F09387FC}" presName="Name111" presStyleLbl="parChTrans1D2" presStyleIdx="3" presStyleCnt="4"/>
      <dgm:spPr/>
    </dgm:pt>
    <dgm:pt modelId="{75F2B83D-165E-48B5-9CA9-7BB034F2D266}" type="pres">
      <dgm:prSet presAssocID="{40993D2F-141D-42F4-BA0D-574D3D78DE84}" presName="hierRoot3" presStyleCnt="0">
        <dgm:presLayoutVars>
          <dgm:hierBranch val="init"/>
        </dgm:presLayoutVars>
      </dgm:prSet>
      <dgm:spPr/>
    </dgm:pt>
    <dgm:pt modelId="{3B297CD9-7F7F-4C60-B28D-ABFDD42D9F07}" type="pres">
      <dgm:prSet presAssocID="{40993D2F-141D-42F4-BA0D-574D3D78DE84}" presName="rootComposite3" presStyleCnt="0"/>
      <dgm:spPr/>
    </dgm:pt>
    <dgm:pt modelId="{594DD60C-1AA9-4715-AB2C-A4148D8CCB53}" type="pres">
      <dgm:prSet presAssocID="{40993D2F-141D-42F4-BA0D-574D3D78DE84}" presName="rootText3" presStyleLbl="asst1" presStyleIdx="0" presStyleCnt="1" custScaleX="128120">
        <dgm:presLayoutVars>
          <dgm:chPref val="3"/>
        </dgm:presLayoutVars>
      </dgm:prSet>
      <dgm:spPr/>
    </dgm:pt>
    <dgm:pt modelId="{9327A9A2-4DEB-40F8-B01C-3A5E9736E42C}" type="pres">
      <dgm:prSet presAssocID="{40993D2F-141D-42F4-BA0D-574D3D78DE84}" presName="rootConnector3" presStyleLbl="asst1" presStyleIdx="0" presStyleCnt="1"/>
      <dgm:spPr/>
    </dgm:pt>
    <dgm:pt modelId="{5A007955-15F1-4EA1-A6FB-A7C1396581E0}" type="pres">
      <dgm:prSet presAssocID="{40993D2F-141D-42F4-BA0D-574D3D78DE84}" presName="hierChild6" presStyleCnt="0"/>
      <dgm:spPr/>
    </dgm:pt>
    <dgm:pt modelId="{431A89BB-3881-4D3C-942C-74A0A298F6B9}" type="pres">
      <dgm:prSet presAssocID="{40993D2F-141D-42F4-BA0D-574D3D78DE84}" presName="hierChild7" presStyleCnt="0"/>
      <dgm:spPr/>
    </dgm:pt>
  </dgm:ptLst>
  <dgm:cxnLst>
    <dgm:cxn modelId="{ED45ED00-BB36-4F4F-AF17-036EC1C5AFBC}" type="presOf" srcId="{4B1816C1-B756-464E-9B8D-B7D56556CA20}" destId="{5B1CE787-D8B5-434C-90E7-0EC362BF9B0B}" srcOrd="0" destOrd="0" presId="urn:microsoft.com/office/officeart/2005/8/layout/orgChart1"/>
    <dgm:cxn modelId="{79DAE608-FD18-4B97-9677-926E9F2DCE04}" srcId="{6E88557B-F953-41DB-8C26-0940894E296C}" destId="{19270341-5C10-4BE1-B565-9E2B82562B3B}" srcOrd="3" destOrd="0" parTransId="{4B1816C1-B756-464E-9B8D-B7D56556CA20}" sibTransId="{F8C3BA0C-BDEC-4B70-8357-1FFA5CD68179}"/>
    <dgm:cxn modelId="{8FA6A01A-6059-40B8-AEF3-F0537FC73122}" type="presOf" srcId="{40993D2F-141D-42F4-BA0D-574D3D78DE84}" destId="{9327A9A2-4DEB-40F8-B01C-3A5E9736E42C}" srcOrd="1" destOrd="0" presId="urn:microsoft.com/office/officeart/2005/8/layout/orgChart1"/>
    <dgm:cxn modelId="{05437C26-F84A-4075-B67B-B2FF8609244A}" srcId="{6E88557B-F953-41DB-8C26-0940894E296C}" destId="{8F4FD092-B5B1-4CAF-98DB-BE6FE6659317}" srcOrd="2" destOrd="0" parTransId="{E94E3A06-0173-4DD8-9C03-D532FFA9B5F6}" sibTransId="{B4620DA6-08D2-48C9-8496-910A263D9E5C}"/>
    <dgm:cxn modelId="{00EF2F2A-E976-4E24-B514-145A6BDE0E9F}" type="presOf" srcId="{40993D2F-141D-42F4-BA0D-574D3D78DE84}" destId="{594DD60C-1AA9-4715-AB2C-A4148D8CCB53}" srcOrd="0" destOrd="0" presId="urn:microsoft.com/office/officeart/2005/8/layout/orgChart1"/>
    <dgm:cxn modelId="{EAEC842C-5CFD-4822-BD35-C30FA4BB6F8E}" type="presOf" srcId="{8F4FD092-B5B1-4CAF-98DB-BE6FE6659317}" destId="{F08DE4D4-0C78-4DC6-9C66-AE7728909FC2}" srcOrd="0" destOrd="0" presId="urn:microsoft.com/office/officeart/2005/8/layout/orgChart1"/>
    <dgm:cxn modelId="{0A301632-BEA0-4AFB-BDD8-9227FADFEC37}" type="presOf" srcId="{8F4FD092-B5B1-4CAF-98DB-BE6FE6659317}" destId="{AAEFBFB2-3F54-4B35-B44E-E3425E83F727}" srcOrd="1" destOrd="0" presId="urn:microsoft.com/office/officeart/2005/8/layout/orgChart1"/>
    <dgm:cxn modelId="{C5CBA13C-9C2A-4D53-A1A6-681DD17F4CB5}" type="presOf" srcId="{19270341-5C10-4BE1-B565-9E2B82562B3B}" destId="{3FC9B7AE-2DF1-404D-B467-9C5D972FDBCD}" srcOrd="1" destOrd="0" presId="urn:microsoft.com/office/officeart/2005/8/layout/orgChart1"/>
    <dgm:cxn modelId="{36E1B73D-97F1-4B42-86CF-21594D6E6ED9}" type="presOf" srcId="{19270341-5C10-4BE1-B565-9E2B82562B3B}" destId="{DBCE602C-AB76-4438-A5E6-CD0FAAE381A9}" srcOrd="0" destOrd="0" presId="urn:microsoft.com/office/officeart/2005/8/layout/orgChart1"/>
    <dgm:cxn modelId="{A7ED0F3E-C41B-467C-84EF-74DEA5F35FC0}" type="presOf" srcId="{E3CA43B9-A4DD-4250-9178-BBBD67D8ADF6}" destId="{C0A3BA7A-D6B2-4A24-AD2F-0E9256BF9BFF}" srcOrd="0" destOrd="0" presId="urn:microsoft.com/office/officeart/2005/8/layout/orgChart1"/>
    <dgm:cxn modelId="{A7799D3F-0A11-42EE-A62B-2E9192E72118}" type="presOf" srcId="{E94E3A06-0173-4DD8-9C03-D532FFA9B5F6}" destId="{A652CBBE-9C79-4093-BE8A-6E62FF745F8E}" srcOrd="0" destOrd="0" presId="urn:microsoft.com/office/officeart/2005/8/layout/orgChart1"/>
    <dgm:cxn modelId="{81A98567-46F5-42CE-AA92-91A399F5AC06}" type="presOf" srcId="{933BEDE6-FB8D-4853-A21C-B4F4E8C825B5}" destId="{79F4C551-9CCA-4BB4-A8B3-33C803EF55ED}" srcOrd="0" destOrd="0" presId="urn:microsoft.com/office/officeart/2005/8/layout/orgChart1"/>
    <dgm:cxn modelId="{BD16EB49-C429-4CBB-A6DB-2FE6B4032CC2}" srcId="{6E88557B-F953-41DB-8C26-0940894E296C}" destId="{40993D2F-141D-42F4-BA0D-574D3D78DE84}" srcOrd="0" destOrd="0" parTransId="{682B4593-832B-4677-B73D-E083F09387FC}" sibTransId="{2DBBA0B1-4DAD-4724-A0D5-CCDEE47AE2AA}"/>
    <dgm:cxn modelId="{12D31A4E-C537-43B0-869D-85D4EA780537}" type="presOf" srcId="{BDFD5199-46E1-49B3-AFAB-5D9ADE0C835E}" destId="{DE5EE23B-F80D-431A-BB60-9C87C7AD227E}" srcOrd="1" destOrd="0" presId="urn:microsoft.com/office/officeart/2005/8/layout/orgChart1"/>
    <dgm:cxn modelId="{2FA9E37E-1BD1-4817-91DA-78178DC21454}" type="presOf" srcId="{682B4593-832B-4677-B73D-E083F09387FC}" destId="{D5FFB2BE-3F69-4CB1-BEFF-1CE2CC2B4C27}" srcOrd="0" destOrd="0" presId="urn:microsoft.com/office/officeart/2005/8/layout/orgChart1"/>
    <dgm:cxn modelId="{DE6BB9AC-7B99-45C0-A7AA-08FF45748981}" type="presOf" srcId="{6E88557B-F953-41DB-8C26-0940894E296C}" destId="{4B2D138F-A68E-43C8-A599-CFC3301CB8D4}" srcOrd="0" destOrd="0" presId="urn:microsoft.com/office/officeart/2005/8/layout/orgChart1"/>
    <dgm:cxn modelId="{43358CBA-5526-4587-B286-D3111AD26750}" srcId="{6E88557B-F953-41DB-8C26-0940894E296C}" destId="{BDFD5199-46E1-49B3-AFAB-5D9ADE0C835E}" srcOrd="1" destOrd="0" parTransId="{E3CA43B9-A4DD-4250-9178-BBBD67D8ADF6}" sibTransId="{71F785BD-43EC-4ED2-A90D-CD214EA0062D}"/>
    <dgm:cxn modelId="{CEEAEBD4-4380-4790-8895-F186C9BCAE22}" type="presOf" srcId="{6E88557B-F953-41DB-8C26-0940894E296C}" destId="{89067002-CC07-4B1F-A36E-EFBABAF4C318}" srcOrd="1" destOrd="0" presId="urn:microsoft.com/office/officeart/2005/8/layout/orgChart1"/>
    <dgm:cxn modelId="{40CF04DC-9D06-405C-917D-6EA36BC8A1DC}" type="presOf" srcId="{BDFD5199-46E1-49B3-AFAB-5D9ADE0C835E}" destId="{1C8B88D8-ACCF-47BF-BDEC-1BAE1AA61D64}" srcOrd="0" destOrd="0" presId="urn:microsoft.com/office/officeart/2005/8/layout/orgChart1"/>
    <dgm:cxn modelId="{AFA9C6FE-E1D4-405B-BBFC-429C2E505699}" srcId="{933BEDE6-FB8D-4853-A21C-B4F4E8C825B5}" destId="{6E88557B-F953-41DB-8C26-0940894E296C}" srcOrd="0" destOrd="0" parTransId="{50ECA439-E25A-4F33-9F9C-BD2AD6E1D67B}" sibTransId="{F58B0675-F0FD-401D-9B94-CD8980109F66}"/>
    <dgm:cxn modelId="{15735010-BE0E-467B-BF3E-63BA44B483C8}" type="presParOf" srcId="{79F4C551-9CCA-4BB4-A8B3-33C803EF55ED}" destId="{2E71A054-856F-475C-914E-F7B01192BFA7}" srcOrd="0" destOrd="0" presId="urn:microsoft.com/office/officeart/2005/8/layout/orgChart1"/>
    <dgm:cxn modelId="{CEDB6670-B2D3-4BDA-A328-D760BD03750B}" type="presParOf" srcId="{2E71A054-856F-475C-914E-F7B01192BFA7}" destId="{B7AE6FD6-798A-4C52-BD26-7A1BF2E7923C}" srcOrd="0" destOrd="0" presId="urn:microsoft.com/office/officeart/2005/8/layout/orgChart1"/>
    <dgm:cxn modelId="{BAE62634-73AA-4A08-9EE1-5EC945B15406}" type="presParOf" srcId="{B7AE6FD6-798A-4C52-BD26-7A1BF2E7923C}" destId="{4B2D138F-A68E-43C8-A599-CFC3301CB8D4}" srcOrd="0" destOrd="0" presId="urn:microsoft.com/office/officeart/2005/8/layout/orgChart1"/>
    <dgm:cxn modelId="{632D094E-DA2B-4C7B-B860-D47E6E576254}" type="presParOf" srcId="{B7AE6FD6-798A-4C52-BD26-7A1BF2E7923C}" destId="{89067002-CC07-4B1F-A36E-EFBABAF4C318}" srcOrd="1" destOrd="0" presId="urn:microsoft.com/office/officeart/2005/8/layout/orgChart1"/>
    <dgm:cxn modelId="{933AFF0E-84FE-426D-A949-1ACB784AB684}" type="presParOf" srcId="{2E71A054-856F-475C-914E-F7B01192BFA7}" destId="{D839EC28-2DBA-42CF-866B-3934A236B99B}" srcOrd="1" destOrd="0" presId="urn:microsoft.com/office/officeart/2005/8/layout/orgChart1"/>
    <dgm:cxn modelId="{0EC03D4A-70C0-4A86-B77F-CF6DA42B5674}" type="presParOf" srcId="{D839EC28-2DBA-42CF-866B-3934A236B99B}" destId="{C0A3BA7A-D6B2-4A24-AD2F-0E9256BF9BFF}" srcOrd="0" destOrd="0" presId="urn:microsoft.com/office/officeart/2005/8/layout/orgChart1"/>
    <dgm:cxn modelId="{CE35FB4D-AB70-467F-BA3B-E9D298AE6358}" type="presParOf" srcId="{D839EC28-2DBA-42CF-866B-3934A236B99B}" destId="{D63F020F-B39E-4448-A9F4-97A8ECDE85AB}" srcOrd="1" destOrd="0" presId="urn:microsoft.com/office/officeart/2005/8/layout/orgChart1"/>
    <dgm:cxn modelId="{268483F2-8A75-482B-A54D-79F8A1C5BEB6}" type="presParOf" srcId="{D63F020F-B39E-4448-A9F4-97A8ECDE85AB}" destId="{59A7C45B-4D2E-4084-B149-3210AF30CAEF}" srcOrd="0" destOrd="0" presId="urn:microsoft.com/office/officeart/2005/8/layout/orgChart1"/>
    <dgm:cxn modelId="{A165C691-87B6-447D-A1C8-D2AE0BEFFA86}" type="presParOf" srcId="{59A7C45B-4D2E-4084-B149-3210AF30CAEF}" destId="{1C8B88D8-ACCF-47BF-BDEC-1BAE1AA61D64}" srcOrd="0" destOrd="0" presId="urn:microsoft.com/office/officeart/2005/8/layout/orgChart1"/>
    <dgm:cxn modelId="{E725AAE4-F123-4F04-A782-5610929D3D55}" type="presParOf" srcId="{59A7C45B-4D2E-4084-B149-3210AF30CAEF}" destId="{DE5EE23B-F80D-431A-BB60-9C87C7AD227E}" srcOrd="1" destOrd="0" presId="urn:microsoft.com/office/officeart/2005/8/layout/orgChart1"/>
    <dgm:cxn modelId="{5811A586-CEDA-46BB-AEBD-D4306210152D}" type="presParOf" srcId="{D63F020F-B39E-4448-A9F4-97A8ECDE85AB}" destId="{844A86A8-126B-4FFC-AD6C-6A028BB68BF4}" srcOrd="1" destOrd="0" presId="urn:microsoft.com/office/officeart/2005/8/layout/orgChart1"/>
    <dgm:cxn modelId="{11313265-5C2C-46E0-8254-92D9C4CC3632}" type="presParOf" srcId="{D63F020F-B39E-4448-A9F4-97A8ECDE85AB}" destId="{893F3962-85EB-42CE-AB6E-425B54196D8F}" srcOrd="2" destOrd="0" presId="urn:microsoft.com/office/officeart/2005/8/layout/orgChart1"/>
    <dgm:cxn modelId="{2A600DAC-EB20-449B-85B2-31B838EDC42B}" type="presParOf" srcId="{D839EC28-2DBA-42CF-866B-3934A236B99B}" destId="{A652CBBE-9C79-4093-BE8A-6E62FF745F8E}" srcOrd="2" destOrd="0" presId="urn:microsoft.com/office/officeart/2005/8/layout/orgChart1"/>
    <dgm:cxn modelId="{BD1BFC52-3E39-4ECE-8F0F-BA3579FAB567}" type="presParOf" srcId="{D839EC28-2DBA-42CF-866B-3934A236B99B}" destId="{38E9B526-BDE4-462A-84C8-F2E2C678D808}" srcOrd="3" destOrd="0" presId="urn:microsoft.com/office/officeart/2005/8/layout/orgChart1"/>
    <dgm:cxn modelId="{EF385E59-77D6-4B38-B210-A127824F0BC5}" type="presParOf" srcId="{38E9B526-BDE4-462A-84C8-F2E2C678D808}" destId="{7F74CC48-20E9-42B0-9746-B17EE5FEDA26}" srcOrd="0" destOrd="0" presId="urn:microsoft.com/office/officeart/2005/8/layout/orgChart1"/>
    <dgm:cxn modelId="{41A7C178-1BFC-4D2E-B0AB-E2C9BBA4CFBB}" type="presParOf" srcId="{7F74CC48-20E9-42B0-9746-B17EE5FEDA26}" destId="{F08DE4D4-0C78-4DC6-9C66-AE7728909FC2}" srcOrd="0" destOrd="0" presId="urn:microsoft.com/office/officeart/2005/8/layout/orgChart1"/>
    <dgm:cxn modelId="{AEAA52FD-A6C0-432D-AD7D-69D1D2E46B81}" type="presParOf" srcId="{7F74CC48-20E9-42B0-9746-B17EE5FEDA26}" destId="{AAEFBFB2-3F54-4B35-B44E-E3425E83F727}" srcOrd="1" destOrd="0" presId="urn:microsoft.com/office/officeart/2005/8/layout/orgChart1"/>
    <dgm:cxn modelId="{0C211BB2-00FE-45EA-BF47-AFBB3DCDF76C}" type="presParOf" srcId="{38E9B526-BDE4-462A-84C8-F2E2C678D808}" destId="{EDDA87AB-7576-4B8C-9BBB-9BFC194C21DD}" srcOrd="1" destOrd="0" presId="urn:microsoft.com/office/officeart/2005/8/layout/orgChart1"/>
    <dgm:cxn modelId="{7E6EF92F-C30E-4372-A02C-792C1C089BB1}" type="presParOf" srcId="{38E9B526-BDE4-462A-84C8-F2E2C678D808}" destId="{0DD23651-9A8E-48ED-AEBD-6FDD9EB750C7}" srcOrd="2" destOrd="0" presId="urn:microsoft.com/office/officeart/2005/8/layout/orgChart1"/>
    <dgm:cxn modelId="{AF507B53-8536-4CBF-A878-C60314E8EE86}" type="presParOf" srcId="{D839EC28-2DBA-42CF-866B-3934A236B99B}" destId="{5B1CE787-D8B5-434C-90E7-0EC362BF9B0B}" srcOrd="4" destOrd="0" presId="urn:microsoft.com/office/officeart/2005/8/layout/orgChart1"/>
    <dgm:cxn modelId="{8E00EF6D-829B-4229-8D78-42604D568551}" type="presParOf" srcId="{D839EC28-2DBA-42CF-866B-3934A236B99B}" destId="{55D57B50-F5FA-4235-96A2-548B7036656E}" srcOrd="5" destOrd="0" presId="urn:microsoft.com/office/officeart/2005/8/layout/orgChart1"/>
    <dgm:cxn modelId="{F345FEBC-E91F-46D5-95CC-2E789C818897}" type="presParOf" srcId="{55D57B50-F5FA-4235-96A2-548B7036656E}" destId="{60655D66-CA7D-4CD9-A0D8-81170C20B786}" srcOrd="0" destOrd="0" presId="urn:microsoft.com/office/officeart/2005/8/layout/orgChart1"/>
    <dgm:cxn modelId="{88776BC4-A93F-4123-BFAB-2F07C8D56628}" type="presParOf" srcId="{60655D66-CA7D-4CD9-A0D8-81170C20B786}" destId="{DBCE602C-AB76-4438-A5E6-CD0FAAE381A9}" srcOrd="0" destOrd="0" presId="urn:microsoft.com/office/officeart/2005/8/layout/orgChart1"/>
    <dgm:cxn modelId="{113CED69-F1B5-4373-AEA8-219FB298F501}" type="presParOf" srcId="{60655D66-CA7D-4CD9-A0D8-81170C20B786}" destId="{3FC9B7AE-2DF1-404D-B467-9C5D972FDBCD}" srcOrd="1" destOrd="0" presId="urn:microsoft.com/office/officeart/2005/8/layout/orgChart1"/>
    <dgm:cxn modelId="{4C3F4B5A-09C1-4766-8759-EE42160F4928}" type="presParOf" srcId="{55D57B50-F5FA-4235-96A2-548B7036656E}" destId="{65135149-A43D-4794-8368-4992A510C34B}" srcOrd="1" destOrd="0" presId="urn:microsoft.com/office/officeart/2005/8/layout/orgChart1"/>
    <dgm:cxn modelId="{98F48FB2-1BC8-4190-8291-2C8F499C1F1C}" type="presParOf" srcId="{55D57B50-F5FA-4235-96A2-548B7036656E}" destId="{7A71830A-149F-409A-A041-BC0DCABE3357}" srcOrd="2" destOrd="0" presId="urn:microsoft.com/office/officeart/2005/8/layout/orgChart1"/>
    <dgm:cxn modelId="{476986DE-98CD-401E-9D01-1356A7751AE9}" type="presParOf" srcId="{2E71A054-856F-475C-914E-F7B01192BFA7}" destId="{8F3690E9-8B1D-4101-A13D-5B57A46C0718}" srcOrd="2" destOrd="0" presId="urn:microsoft.com/office/officeart/2005/8/layout/orgChart1"/>
    <dgm:cxn modelId="{98108042-F7CA-473C-BF5E-019B9740F0F2}" type="presParOf" srcId="{8F3690E9-8B1D-4101-A13D-5B57A46C0718}" destId="{D5FFB2BE-3F69-4CB1-BEFF-1CE2CC2B4C27}" srcOrd="0" destOrd="0" presId="urn:microsoft.com/office/officeart/2005/8/layout/orgChart1"/>
    <dgm:cxn modelId="{32184709-788E-42F2-A0B8-0D722D30CA86}" type="presParOf" srcId="{8F3690E9-8B1D-4101-A13D-5B57A46C0718}" destId="{75F2B83D-165E-48B5-9CA9-7BB034F2D266}" srcOrd="1" destOrd="0" presId="urn:microsoft.com/office/officeart/2005/8/layout/orgChart1"/>
    <dgm:cxn modelId="{2E98FAFE-2350-4CF0-8CFB-40BC701BA71A}" type="presParOf" srcId="{75F2B83D-165E-48B5-9CA9-7BB034F2D266}" destId="{3B297CD9-7F7F-4C60-B28D-ABFDD42D9F07}" srcOrd="0" destOrd="0" presId="urn:microsoft.com/office/officeart/2005/8/layout/orgChart1"/>
    <dgm:cxn modelId="{ACCFB300-77FE-4477-B671-328EA1F2F946}" type="presParOf" srcId="{3B297CD9-7F7F-4C60-B28D-ABFDD42D9F07}" destId="{594DD60C-1AA9-4715-AB2C-A4148D8CCB53}" srcOrd="0" destOrd="0" presId="urn:microsoft.com/office/officeart/2005/8/layout/orgChart1"/>
    <dgm:cxn modelId="{EF338BB9-4A5E-4D17-AC62-D48276209D65}" type="presParOf" srcId="{3B297CD9-7F7F-4C60-B28D-ABFDD42D9F07}" destId="{9327A9A2-4DEB-40F8-B01C-3A5E9736E42C}" srcOrd="1" destOrd="0" presId="urn:microsoft.com/office/officeart/2005/8/layout/orgChart1"/>
    <dgm:cxn modelId="{CEF7FA0F-44D3-47B9-A23D-40809B3BBD64}" type="presParOf" srcId="{75F2B83D-165E-48B5-9CA9-7BB034F2D266}" destId="{5A007955-15F1-4EA1-A6FB-A7C1396581E0}" srcOrd="1" destOrd="0" presId="urn:microsoft.com/office/officeart/2005/8/layout/orgChart1"/>
    <dgm:cxn modelId="{DA38DFF8-1550-448E-95A8-D628333BBFF7}" type="presParOf" srcId="{75F2B83D-165E-48B5-9CA9-7BB034F2D266}" destId="{431A89BB-3881-4D3C-942C-74A0A298F6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39079-B48E-4039-8A3C-E96CC63C1319}">
      <dsp:nvSpPr>
        <dsp:cNvPr id="0" name=""/>
        <dsp:cNvSpPr/>
      </dsp:nvSpPr>
      <dsp:spPr>
        <a:xfrm>
          <a:off x="1968899" y="1159352"/>
          <a:ext cx="1393010" cy="241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19"/>
              </a:lnTo>
              <a:lnTo>
                <a:pt x="1940834" y="168419"/>
              </a:lnTo>
              <a:lnTo>
                <a:pt x="1940834" y="33683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8B2DA-EFF4-40BC-A5AE-E632D1B8833F}">
      <dsp:nvSpPr>
        <dsp:cNvPr id="0" name=""/>
        <dsp:cNvSpPr/>
      </dsp:nvSpPr>
      <dsp:spPr>
        <a:xfrm>
          <a:off x="1923179" y="1159352"/>
          <a:ext cx="91440" cy="241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83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479A2-4767-4B22-A26B-30F60492565A}">
      <dsp:nvSpPr>
        <dsp:cNvPr id="0" name=""/>
        <dsp:cNvSpPr/>
      </dsp:nvSpPr>
      <dsp:spPr>
        <a:xfrm>
          <a:off x="575888" y="1159352"/>
          <a:ext cx="1393010" cy="241762"/>
        </a:xfrm>
        <a:custGeom>
          <a:avLst/>
          <a:gdLst/>
          <a:ahLst/>
          <a:cxnLst/>
          <a:rect l="0" t="0" r="0" b="0"/>
          <a:pathLst>
            <a:path>
              <a:moveTo>
                <a:pt x="1940834" y="0"/>
              </a:moveTo>
              <a:lnTo>
                <a:pt x="1940834" y="168419"/>
              </a:lnTo>
              <a:lnTo>
                <a:pt x="0" y="168419"/>
              </a:lnTo>
              <a:lnTo>
                <a:pt x="0" y="33683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34DF7-5ADE-4573-A376-75B13E60F813}">
      <dsp:nvSpPr>
        <dsp:cNvPr id="0" name=""/>
        <dsp:cNvSpPr/>
      </dsp:nvSpPr>
      <dsp:spPr>
        <a:xfrm>
          <a:off x="1393275" y="583728"/>
          <a:ext cx="1151248" cy="57562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>
              <a:solidFill>
                <a:sysClr val="window" lastClr="FFFFFF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rPr>
            <a:t>institute 2</a:t>
          </a:r>
        </a:p>
      </dsp:txBody>
      <dsp:txXfrm>
        <a:off x="1393275" y="583728"/>
        <a:ext cx="1151248" cy="575624"/>
      </dsp:txXfrm>
    </dsp:sp>
    <dsp:sp modelId="{060F70EA-C062-48E4-869D-51BB29FD89AB}">
      <dsp:nvSpPr>
        <dsp:cNvPr id="0" name=""/>
        <dsp:cNvSpPr/>
      </dsp:nvSpPr>
      <dsp:spPr>
        <a:xfrm>
          <a:off x="264" y="1401114"/>
          <a:ext cx="1151248" cy="57562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core facility 2</a:t>
          </a:r>
        </a:p>
      </dsp:txBody>
      <dsp:txXfrm>
        <a:off x="264" y="1401114"/>
        <a:ext cx="1151248" cy="575624"/>
      </dsp:txXfrm>
    </dsp:sp>
    <dsp:sp modelId="{BAFEC239-1DCE-4FBE-993A-6E6659013B96}">
      <dsp:nvSpPr>
        <dsp:cNvPr id="0" name=""/>
        <dsp:cNvSpPr/>
      </dsp:nvSpPr>
      <dsp:spPr>
        <a:xfrm>
          <a:off x="1393275" y="1401114"/>
          <a:ext cx="1151248" cy="57562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core facility 3</a:t>
          </a:r>
        </a:p>
      </dsp:txBody>
      <dsp:txXfrm>
        <a:off x="1393275" y="1401114"/>
        <a:ext cx="1151248" cy="575624"/>
      </dsp:txXfrm>
    </dsp:sp>
    <dsp:sp modelId="{BE958558-CEF2-487B-8073-C89E04158734}">
      <dsp:nvSpPr>
        <dsp:cNvPr id="0" name=""/>
        <dsp:cNvSpPr/>
      </dsp:nvSpPr>
      <dsp:spPr>
        <a:xfrm>
          <a:off x="2786286" y="1401114"/>
          <a:ext cx="1151248" cy="57562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core facility 4</a:t>
          </a:r>
        </a:p>
      </dsp:txBody>
      <dsp:txXfrm>
        <a:off x="2786286" y="1401114"/>
        <a:ext cx="1151248" cy="575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FB2BE-3F69-4CB1-BEFF-1CE2CC2B4C27}">
      <dsp:nvSpPr>
        <dsp:cNvPr id="0" name=""/>
        <dsp:cNvSpPr/>
      </dsp:nvSpPr>
      <dsp:spPr>
        <a:xfrm>
          <a:off x="2161073" y="458952"/>
          <a:ext cx="96351" cy="422109"/>
        </a:xfrm>
        <a:custGeom>
          <a:avLst/>
          <a:gdLst/>
          <a:ahLst/>
          <a:cxnLst/>
          <a:rect l="0" t="0" r="0" b="0"/>
          <a:pathLst>
            <a:path>
              <a:moveTo>
                <a:pt x="96351" y="0"/>
              </a:moveTo>
              <a:lnTo>
                <a:pt x="96351" y="422109"/>
              </a:lnTo>
              <a:lnTo>
                <a:pt x="0" y="42210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CE787-D8B5-434C-90E7-0EC362BF9B0B}">
      <dsp:nvSpPr>
        <dsp:cNvPr id="0" name=""/>
        <dsp:cNvSpPr/>
      </dsp:nvSpPr>
      <dsp:spPr>
        <a:xfrm>
          <a:off x="2257425" y="458952"/>
          <a:ext cx="1110332" cy="84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868"/>
              </a:lnTo>
              <a:lnTo>
                <a:pt x="1110332" y="747868"/>
              </a:lnTo>
              <a:lnTo>
                <a:pt x="1110332" y="84421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2CBBE-9C79-4093-BE8A-6E62FF745F8E}">
      <dsp:nvSpPr>
        <dsp:cNvPr id="0" name=""/>
        <dsp:cNvSpPr/>
      </dsp:nvSpPr>
      <dsp:spPr>
        <a:xfrm>
          <a:off x="2211704" y="458952"/>
          <a:ext cx="91440" cy="8442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21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3BA7A-D6B2-4A24-AD2F-0E9256BF9BFF}">
      <dsp:nvSpPr>
        <dsp:cNvPr id="0" name=""/>
        <dsp:cNvSpPr/>
      </dsp:nvSpPr>
      <dsp:spPr>
        <a:xfrm>
          <a:off x="1147092" y="458952"/>
          <a:ext cx="1110332" cy="844219"/>
        </a:xfrm>
        <a:custGeom>
          <a:avLst/>
          <a:gdLst/>
          <a:ahLst/>
          <a:cxnLst/>
          <a:rect l="0" t="0" r="0" b="0"/>
          <a:pathLst>
            <a:path>
              <a:moveTo>
                <a:pt x="1110332" y="0"/>
              </a:moveTo>
              <a:lnTo>
                <a:pt x="1110332" y="747868"/>
              </a:lnTo>
              <a:lnTo>
                <a:pt x="0" y="747868"/>
              </a:lnTo>
              <a:lnTo>
                <a:pt x="0" y="844219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D138F-A68E-43C8-A599-CFC3301CB8D4}">
      <dsp:nvSpPr>
        <dsp:cNvPr id="0" name=""/>
        <dsp:cNvSpPr/>
      </dsp:nvSpPr>
      <dsp:spPr>
        <a:xfrm>
          <a:off x="1798609" y="137"/>
          <a:ext cx="917630" cy="45881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institute 1</a:t>
          </a:r>
        </a:p>
      </dsp:txBody>
      <dsp:txXfrm>
        <a:off x="1798609" y="137"/>
        <a:ext cx="917630" cy="458815"/>
      </dsp:txXfrm>
    </dsp:sp>
    <dsp:sp modelId="{1C8B88D8-ACCF-47BF-BDEC-1BAE1AA61D64}">
      <dsp:nvSpPr>
        <dsp:cNvPr id="0" name=""/>
        <dsp:cNvSpPr/>
      </dsp:nvSpPr>
      <dsp:spPr>
        <a:xfrm>
          <a:off x="688277" y="1303172"/>
          <a:ext cx="917630" cy="45881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 1</a:t>
          </a:r>
        </a:p>
      </dsp:txBody>
      <dsp:txXfrm>
        <a:off x="688277" y="1303172"/>
        <a:ext cx="917630" cy="458815"/>
      </dsp:txXfrm>
    </dsp:sp>
    <dsp:sp modelId="{F08DE4D4-0C78-4DC6-9C66-AE7728909FC2}">
      <dsp:nvSpPr>
        <dsp:cNvPr id="0" name=""/>
        <dsp:cNvSpPr/>
      </dsp:nvSpPr>
      <dsp:spPr>
        <a:xfrm>
          <a:off x="1798609" y="1303172"/>
          <a:ext cx="917630" cy="45881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 2</a:t>
          </a:r>
        </a:p>
      </dsp:txBody>
      <dsp:txXfrm>
        <a:off x="1798609" y="1303172"/>
        <a:ext cx="917630" cy="458815"/>
      </dsp:txXfrm>
    </dsp:sp>
    <dsp:sp modelId="{DBCE602C-AB76-4438-A5E6-CD0FAAE381A9}">
      <dsp:nvSpPr>
        <dsp:cNvPr id="0" name=""/>
        <dsp:cNvSpPr/>
      </dsp:nvSpPr>
      <dsp:spPr>
        <a:xfrm>
          <a:off x="2908942" y="1303172"/>
          <a:ext cx="917630" cy="45881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lab 3</a:t>
          </a:r>
        </a:p>
      </dsp:txBody>
      <dsp:txXfrm>
        <a:off x="2908942" y="1303172"/>
        <a:ext cx="917630" cy="458815"/>
      </dsp:txXfrm>
    </dsp:sp>
    <dsp:sp modelId="{594DD60C-1AA9-4715-AB2C-A4148D8CCB53}">
      <dsp:nvSpPr>
        <dsp:cNvPr id="0" name=""/>
        <dsp:cNvSpPr/>
      </dsp:nvSpPr>
      <dsp:spPr>
        <a:xfrm>
          <a:off x="985406" y="651654"/>
          <a:ext cx="1175667" cy="458815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core</a:t>
          </a:r>
          <a:r>
            <a:rPr lang="de-DE" sz="16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facility</a:t>
          </a:r>
          <a:r>
            <a:rPr lang="de-DE" sz="1600" kern="1200" dirty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 1</a:t>
          </a:r>
        </a:p>
      </dsp:txBody>
      <dsp:txXfrm>
        <a:off x="985406" y="651654"/>
        <a:ext cx="1175667" cy="458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</a:p>
        </p:txBody>
      </p:sp>
      <p:sp>
        <p:nvSpPr>
          <p:cNvPr id="13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</a:p>
        </p:txBody>
      </p:sp>
      <p:sp>
        <p:nvSpPr>
          <p:cNvPr id="13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</a:p>
        </p:txBody>
      </p:sp>
      <p:sp>
        <p:nvSpPr>
          <p:cNvPr id="13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</a:p>
        </p:txBody>
      </p:sp>
      <p:sp>
        <p:nvSpPr>
          <p:cNvPr id="13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9EC0379B-8012-410A-B3C0-8603A0E666C5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0913" cy="3392488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4680" cy="395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4"/>
          </p:nvPr>
        </p:nvSpPr>
        <p:spPr>
          <a:xfrm>
            <a:off x="4402080" y="9553680"/>
            <a:ext cx="3366720" cy="50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6F76848-3E04-4F46-8985-04726253D047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9</a:t>
            </a:fld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3" hidden="1"/>
          <p:cNvSpPr/>
          <p:nvPr/>
        </p:nvSpPr>
        <p:spPr>
          <a:xfrm>
            <a:off x="2477880" y="6322320"/>
            <a:ext cx="44827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800" b="0" strike="noStrike" spc="-1">
                <a:solidFill>
                  <a:schemeClr val="dk2"/>
                </a:solidFill>
                <a:latin typeface="Open Sans"/>
              </a:rPr>
              <a:t>Titel der Präsentation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800" b="0" strike="noStrike" spc="-1">
                <a:solidFill>
                  <a:schemeClr val="dk2"/>
                </a:solidFill>
                <a:latin typeface="Open Sans"/>
                <a:ea typeface="Open Sans"/>
              </a:rPr>
              <a:t>Struktureinheit der TU Dresden / Name Vorname des Vortragenden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800" b="0" strike="noStrike" spc="-1">
                <a:solidFill>
                  <a:schemeClr val="dk2"/>
                </a:solidFill>
                <a:latin typeface="Open Sans"/>
                <a:ea typeface="Open Sans"/>
              </a:rPr>
              <a:t>Ort oder Anlass des Vortrags // 18. Februar 2022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feld 11" hidden="1"/>
          <p:cNvSpPr/>
          <p:nvPr/>
        </p:nvSpPr>
        <p:spPr>
          <a:xfrm>
            <a:off x="7157880" y="6168960"/>
            <a:ext cx="702720" cy="50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br>
              <a:rPr sz="800"/>
            </a:br>
            <a:r>
              <a:rPr lang="de-DE" sz="800" b="0" strike="noStrike" spc="-1">
                <a:solidFill>
                  <a:schemeClr val="dk2"/>
                </a:solidFill>
                <a:latin typeface="Open Sans"/>
                <a:ea typeface="Open Sans"/>
              </a:rPr>
              <a:t>Folie </a:t>
            </a:r>
            <a:fld id="{CF002359-32F0-4397-86EB-54F7E79185B7}" type="slidenum">
              <a:rPr lang="de-DE" sz="800" b="0" strike="noStrike" spc="-1">
                <a:solidFill>
                  <a:schemeClr val="dk2"/>
                </a:solidFill>
                <a:latin typeface="Open Sans"/>
                <a:ea typeface="Open Sans"/>
              </a:rPr>
              <a:t>‹#›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Grafik 8"/>
          <p:cNvPicPr/>
          <p:nvPr/>
        </p:nvPicPr>
        <p:blipFill>
          <a:blip r:embed="rId14"/>
          <a:stretch/>
        </p:blipFill>
        <p:spPr>
          <a:xfrm>
            <a:off x="504720" y="6334200"/>
            <a:ext cx="1114200" cy="321480"/>
          </a:xfrm>
          <a:prstGeom prst="rect">
            <a:avLst/>
          </a:prstGeom>
          <a:ln w="0">
            <a:noFill/>
          </a:ln>
        </p:spPr>
      </p:pic>
      <p:pic>
        <p:nvPicPr>
          <p:cNvPr id="3" name="Grafik 12"/>
          <p:cNvPicPr/>
          <p:nvPr/>
        </p:nvPicPr>
        <p:blipFill>
          <a:blip r:embed="rId15"/>
          <a:stretch/>
        </p:blipFill>
        <p:spPr>
          <a:xfrm>
            <a:off x="10922040" y="6315840"/>
            <a:ext cx="967320" cy="357840"/>
          </a:xfrm>
          <a:prstGeom prst="rect">
            <a:avLst/>
          </a:prstGeom>
          <a:ln w="0">
            <a:noFill/>
          </a:ln>
        </p:spPr>
      </p:pic>
      <p:pic>
        <p:nvPicPr>
          <p:cNvPr id="4" name="Grafik 13"/>
          <p:cNvPicPr/>
          <p:nvPr/>
        </p:nvPicPr>
        <p:blipFill>
          <a:blip r:embed="rId16"/>
          <a:stretch/>
        </p:blipFill>
        <p:spPr>
          <a:xfrm>
            <a:off x="10406520" y="330120"/>
            <a:ext cx="1465920" cy="542520"/>
          </a:xfrm>
          <a:prstGeom prst="rect">
            <a:avLst/>
          </a:prstGeom>
          <a:ln w="0">
            <a:noFill/>
          </a:ln>
        </p:spPr>
      </p:pic>
      <p:pic>
        <p:nvPicPr>
          <p:cNvPr id="5" name="Grafik 11"/>
          <p:cNvPicPr/>
          <p:nvPr/>
        </p:nvPicPr>
        <p:blipFill>
          <a:blip r:embed="rId17"/>
          <a:stretch/>
        </p:blipFill>
        <p:spPr>
          <a:xfrm>
            <a:off x="290160" y="349920"/>
            <a:ext cx="1761840" cy="509760"/>
          </a:xfrm>
          <a:prstGeom prst="rect">
            <a:avLst/>
          </a:prstGeom>
          <a:ln w="0">
            <a:noFill/>
          </a:ln>
        </p:spPr>
      </p:pic>
      <p:sp>
        <p:nvSpPr>
          <p:cNvPr id="6" name="Rechteck 12"/>
          <p:cNvSpPr/>
          <p:nvPr/>
        </p:nvSpPr>
        <p:spPr>
          <a:xfrm>
            <a:off x="0" y="1204920"/>
            <a:ext cx="12189960" cy="5650920"/>
          </a:xfrm>
          <a:prstGeom prst="rect">
            <a:avLst/>
          </a:prstGeom>
          <a:gradFill rotWithShape="0">
            <a:gsLst>
              <a:gs pos="14000">
                <a:srgbClr val="0069B4"/>
              </a:gs>
              <a:gs pos="100000">
                <a:srgbClr val="00305D"/>
              </a:gs>
            </a:gsLst>
            <a:lin ang="15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feld 3"/>
          <p:cNvSpPr/>
          <p:nvPr/>
        </p:nvSpPr>
        <p:spPr>
          <a:xfrm>
            <a:off x="3103920" y="6318720"/>
            <a:ext cx="44827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800" b="0" strike="noStrike" spc="-1">
                <a:solidFill>
                  <a:schemeClr val="dk2"/>
                </a:solidFill>
                <a:latin typeface="Open Sans"/>
              </a:rPr>
              <a:t>Nichts hält ewig – Wie gehen wir damit um?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800" b="0" strike="noStrike" spc="-1">
                <a:solidFill>
                  <a:schemeClr val="dk2"/>
                </a:solidFill>
                <a:latin typeface="Open Sans"/>
                <a:ea typeface="Open Sans"/>
              </a:rPr>
              <a:t>Robert Haase, Juliane Hoth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de-DE" sz="800" b="0" strike="noStrike" spc="-1">
                <a:solidFill>
                  <a:schemeClr val="dk2"/>
                </a:solidFill>
                <a:latin typeface="Open Sans"/>
                <a:ea typeface="Open Sans"/>
              </a:rPr>
              <a:t>CF Admin Workshop, Universität Ulm, 23. November 2023</a:t>
            </a: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Textfeld 11"/>
          <p:cNvSpPr/>
          <p:nvPr/>
        </p:nvSpPr>
        <p:spPr>
          <a:xfrm>
            <a:off x="11649240" y="6300360"/>
            <a:ext cx="702720" cy="38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br>
              <a:rPr sz="800"/>
            </a:br>
            <a:fld id="{DB6663D9-E222-43A6-9DCC-A696FFABEC3A}" type="slidenum">
              <a:rPr lang="de-DE" sz="800" b="0" strike="noStrike" spc="-1">
                <a:solidFill>
                  <a:schemeClr val="dk2"/>
                </a:solidFill>
                <a:latin typeface="Open Sans"/>
                <a:ea typeface="Open Sans"/>
              </a:rPr>
              <a:t>‹#›</a:t>
            </a:fld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" name="Grafik 8"/>
          <p:cNvPicPr/>
          <p:nvPr/>
        </p:nvPicPr>
        <p:blipFill>
          <a:blip r:embed="rId14"/>
          <a:stretch/>
        </p:blipFill>
        <p:spPr>
          <a:xfrm>
            <a:off x="504720" y="6334200"/>
            <a:ext cx="1114200" cy="321480"/>
          </a:xfrm>
          <a:prstGeom prst="rect">
            <a:avLst/>
          </a:prstGeom>
          <a:ln w="0">
            <a:noFill/>
          </a:ln>
        </p:spPr>
      </p:pic>
      <p:pic>
        <p:nvPicPr>
          <p:cNvPr id="48" name="Grafik 12"/>
          <p:cNvPicPr/>
          <p:nvPr/>
        </p:nvPicPr>
        <p:blipFill>
          <a:blip r:embed="rId15"/>
          <a:stretch/>
        </p:blipFill>
        <p:spPr>
          <a:xfrm>
            <a:off x="10922040" y="6315840"/>
            <a:ext cx="967320" cy="357840"/>
          </a:xfrm>
          <a:prstGeom prst="rect">
            <a:avLst/>
          </a:prstGeom>
          <a:ln w="0">
            <a:noFill/>
          </a:ln>
        </p:spPr>
      </p:pic>
      <p:pic>
        <p:nvPicPr>
          <p:cNvPr id="49" name="Grafik 17"/>
          <p:cNvPicPr/>
          <p:nvPr/>
        </p:nvPicPr>
        <p:blipFill>
          <a:blip r:embed="rId16"/>
          <a:stretch/>
        </p:blipFill>
        <p:spPr>
          <a:xfrm>
            <a:off x="1659600" y="6203520"/>
            <a:ext cx="1327680" cy="59436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calplane.biologists.com/2022/12/08/managing-scientific-python-environments-using-conda-mamba-and-friends/" TargetMode="External"/><Relationship Id="rId7" Type="http://schemas.openxmlformats.org/officeDocument/2006/relationships/hyperlink" Target="https://www.youtube.com/watch?v=nC0REzvOT5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hyperlink" Target="https://f1000research.com/slides/10-519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x.com/pampel/status/1565292116162408448?s=20" TargetMode="External"/><Relationship Id="rId4" Type="http://schemas.openxmlformats.org/officeDocument/2006/relationships/hyperlink" Target="https://www.dfg.de/foerderung/info_wissenschaft/2022/info_wissenschaft_22_6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ms.org.uk/community/networks-affiliates/bioimaginguk-network/imaging-facility-publication-guideline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doi.org/10.1038/s41592-022-01602-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1002/1873-3468.14451" TargetMode="External"/><Relationship Id="rId5" Type="http://schemas.openxmlformats.org/officeDocument/2006/relationships/hyperlink" Target="https://onlinelibrary.wiley.com/doi/10.1111/jmi.13192" TargetMode="Externa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252/embr.202255734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doi.org/" TargetMode="Externa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s://doi.org/10.5281/zenodo.101998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82720" y="3835800"/>
            <a:ext cx="8908920" cy="49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Open Sans"/>
              </a:rPr>
              <a:t>Nichts hält ewig – Wie gehen wir damit um?</a:t>
            </a: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672480" y="4676040"/>
            <a:ext cx="3595320" cy="24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chemeClr val="lt1"/>
                </a:solidFill>
                <a:latin typeface="Open Sans"/>
              </a:rPr>
              <a:t>Robert Haase, Juliane Hoth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72480" y="4960440"/>
            <a:ext cx="5043240" cy="111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lt1"/>
                </a:solidFill>
                <a:latin typeface="Open Sans"/>
              </a:rPr>
              <a:t>Workshop Administrative Herausforderungen für Core-Facilities und Technologieplattformen, Universität Ulm, 23. November 2023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Grafik 4"/>
          <p:cNvPicPr/>
          <p:nvPr/>
        </p:nvPicPr>
        <p:blipFill>
          <a:blip r:embed="rId2"/>
          <a:stretch/>
        </p:blipFill>
        <p:spPr>
          <a:xfrm>
            <a:off x="7551000" y="315720"/>
            <a:ext cx="1493640" cy="606600"/>
          </a:xfrm>
          <a:prstGeom prst="rect">
            <a:avLst/>
          </a:prstGeom>
          <a:ln w="0">
            <a:noFill/>
          </a:ln>
        </p:spPr>
      </p:pic>
      <p:pic>
        <p:nvPicPr>
          <p:cNvPr id="141" name="Grafik 17"/>
          <p:cNvPicPr/>
          <p:nvPr/>
        </p:nvPicPr>
        <p:blipFill>
          <a:blip r:embed="rId3"/>
          <a:stretch/>
        </p:blipFill>
        <p:spPr>
          <a:xfrm>
            <a:off x="2077920" y="191880"/>
            <a:ext cx="2025360" cy="84708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3"/>
          <p:cNvPicPr/>
          <p:nvPr/>
        </p:nvPicPr>
        <p:blipFill>
          <a:blip r:embed="rId4"/>
          <a:stretch/>
        </p:blipFill>
        <p:spPr>
          <a:xfrm>
            <a:off x="5490720" y="315720"/>
            <a:ext cx="1928520" cy="606600"/>
          </a:xfrm>
          <a:prstGeom prst="rect">
            <a:avLst/>
          </a:prstGeom>
          <a:ln w="0">
            <a:noFill/>
          </a:ln>
        </p:spPr>
      </p:pic>
      <p:pic>
        <p:nvPicPr>
          <p:cNvPr id="143" name="unknown.pdf" descr="unknown.pdf"/>
          <p:cNvPicPr/>
          <p:nvPr/>
        </p:nvPicPr>
        <p:blipFill>
          <a:blip r:embed="rId5"/>
          <a:stretch/>
        </p:blipFill>
        <p:spPr>
          <a:xfrm>
            <a:off x="3979080" y="350640"/>
            <a:ext cx="1379880" cy="519480"/>
          </a:xfrm>
          <a:prstGeom prst="rect">
            <a:avLst/>
          </a:prstGeom>
          <a:ln w="12700">
            <a:noFill/>
          </a:ln>
        </p:spPr>
      </p:pic>
      <p:sp>
        <p:nvSpPr>
          <p:cNvPr id="144" name="PlaceHolder 3"/>
          <p:cNvSpPr/>
          <p:nvPr/>
        </p:nvSpPr>
        <p:spPr>
          <a:xfrm>
            <a:off x="0" y="6507360"/>
            <a:ext cx="12190320" cy="20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algn="ctr" defTabSz="91440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de-DE" sz="1100" b="0" strike="noStrike" spc="-1" dirty="0">
                <a:solidFill>
                  <a:schemeClr val="lt1"/>
                </a:solidFill>
                <a:latin typeface="Open Sans"/>
              </a:rPr>
              <a:t>Comics wurden von </a:t>
            </a:r>
            <a:r>
              <a:rPr lang="de-DE" sz="1100" b="0" strike="noStrike" spc="-1" dirty="0" err="1">
                <a:solidFill>
                  <a:schemeClr val="lt1"/>
                </a:solidFill>
                <a:latin typeface="Open Sans"/>
              </a:rPr>
              <a:t>ChatGPT</a:t>
            </a:r>
            <a:r>
              <a:rPr lang="de-DE" sz="1100" b="0" strike="noStrike" spc="-1">
                <a:solidFill>
                  <a:schemeClr val="lt1"/>
                </a:solidFill>
                <a:latin typeface="Open Sans"/>
              </a:rPr>
              <a:t>/Dall-E 3 </a:t>
            </a:r>
            <a:r>
              <a:rPr lang="de-DE" sz="1100" b="0" strike="noStrike" spc="-1" dirty="0">
                <a:solidFill>
                  <a:schemeClr val="lt1"/>
                </a:solidFill>
                <a:latin typeface="Open Sans"/>
              </a:rPr>
              <a:t>erstellt. Diese Folien können unter den Bedingungen </a:t>
            </a:r>
            <a:r>
              <a:rPr lang="de-DE" sz="1100" b="0" strike="noStrike" spc="-1" dirty="0">
                <a:solidFill>
                  <a:schemeClr val="bg1"/>
                </a:solidFill>
                <a:latin typeface="Open Sans"/>
              </a:rPr>
              <a:t>der </a:t>
            </a:r>
            <a:r>
              <a:rPr lang="de-DE" sz="1100" b="0" u="sng" strike="noStrike" spc="-1" dirty="0">
                <a:solidFill>
                  <a:schemeClr val="bg1"/>
                </a:solidFill>
                <a:uFillTx/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 </a:t>
            </a:r>
            <a:r>
              <a:rPr lang="de-DE" sz="1100" b="0" strike="noStrike" spc="-1" dirty="0">
                <a:solidFill>
                  <a:schemeClr val="bg1"/>
                </a:solidFill>
                <a:latin typeface="Open Sans"/>
              </a:rPr>
              <a:t>Lizenz </a:t>
            </a:r>
            <a:r>
              <a:rPr lang="de-DE" sz="1100" b="0" strike="noStrike" spc="-1" dirty="0">
                <a:solidFill>
                  <a:schemeClr val="lt1"/>
                </a:solidFill>
                <a:latin typeface="Open Sans"/>
              </a:rPr>
              <a:t>wiederverwendet werden.</a:t>
            </a:r>
            <a:endParaRPr lang="de-DE" sz="11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0DF46-2770-4F76-6E82-D8337FEEB700}"/>
              </a:ext>
            </a:extLst>
          </p:cNvPr>
          <p:cNvSpPr txBox="1"/>
          <p:nvPr/>
        </p:nvSpPr>
        <p:spPr>
          <a:xfrm>
            <a:off x="9393511" y="6078600"/>
            <a:ext cx="29309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https://doi.org/10.5281/zenodo.10199824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79EDB-B2D4-ED0B-7F3C-C8CF63068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0081" y="4362712"/>
            <a:ext cx="1702790" cy="1715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1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615440" y="1029960"/>
            <a:ext cx="2427480" cy="2416320"/>
          </a:xfrm>
          <a:prstGeom prst="rect">
            <a:avLst/>
          </a:prstGeom>
          <a:ln w="0">
            <a:noFill/>
          </a:ln>
        </p:spPr>
      </p:pic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874800" y="1264320"/>
            <a:ext cx="10578600" cy="491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Wissensmanagement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Open Sans"/>
              </a:rPr>
              <a:t>Kontinuierlicher Prozess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Open Sans"/>
              </a:rPr>
              <a:t>Schlüssel für Nachhaltigkeit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" name="Picture 3"/>
          <p:cNvPicPr/>
          <p:nvPr/>
        </p:nvPicPr>
        <p:blipFill>
          <a:blip r:embed="rId4"/>
          <a:stretch/>
        </p:blipFill>
        <p:spPr>
          <a:xfrm>
            <a:off x="2208600" y="4131000"/>
            <a:ext cx="1781280" cy="177732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5"/>
          <p:cNvPicPr/>
          <p:nvPr/>
        </p:nvPicPr>
        <p:blipFill>
          <a:blip r:embed="rId5"/>
          <a:stretch/>
        </p:blipFill>
        <p:spPr>
          <a:xfrm>
            <a:off x="6216480" y="7208640"/>
            <a:ext cx="2339280" cy="23446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7"/>
          <p:cNvPicPr/>
          <p:nvPr/>
        </p:nvPicPr>
        <p:blipFill>
          <a:blip r:embed="rId6"/>
          <a:stretch/>
        </p:blipFill>
        <p:spPr>
          <a:xfrm>
            <a:off x="9482400" y="3722400"/>
            <a:ext cx="2345040" cy="2350440"/>
          </a:xfrm>
          <a:prstGeom prst="rect">
            <a:avLst/>
          </a:prstGeom>
          <a:ln w="0">
            <a:noFill/>
          </a:ln>
        </p:spPr>
      </p:pic>
      <p:sp>
        <p:nvSpPr>
          <p:cNvPr id="244" name="Rectangle 8"/>
          <p:cNvSpPr/>
          <p:nvPr/>
        </p:nvSpPr>
        <p:spPr>
          <a:xfrm>
            <a:off x="4082040" y="4430160"/>
            <a:ext cx="1600920" cy="9522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Open Sans"/>
              </a:rPr>
              <a:t>Wissens-inkubation</a:t>
            </a:r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5" name="Rectangle 9"/>
          <p:cNvSpPr/>
          <p:nvPr/>
        </p:nvSpPr>
        <p:spPr>
          <a:xfrm>
            <a:off x="5895000" y="2058120"/>
            <a:ext cx="1600920" cy="9522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Open Sans"/>
              </a:rPr>
              <a:t>Wissens-konservation</a:t>
            </a:r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6" name="Rectangle 10"/>
          <p:cNvSpPr/>
          <p:nvPr/>
        </p:nvSpPr>
        <p:spPr>
          <a:xfrm>
            <a:off x="7736760" y="4430160"/>
            <a:ext cx="1600920" cy="9522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Open Sans"/>
              </a:rPr>
              <a:t>Wissens-transfer</a:t>
            </a:r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8" name="Arrow: Right 13"/>
          <p:cNvSpPr/>
          <p:nvPr/>
        </p:nvSpPr>
        <p:spPr>
          <a:xfrm rot="10800000">
            <a:off x="6342840" y="4576680"/>
            <a:ext cx="708840" cy="549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4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49" name="Arrow: Right 14"/>
          <p:cNvSpPr/>
          <p:nvPr/>
        </p:nvSpPr>
        <p:spPr>
          <a:xfrm rot="18297600">
            <a:off x="5328000" y="3447000"/>
            <a:ext cx="708840" cy="549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4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50" name="Arrow: Right 15"/>
          <p:cNvSpPr/>
          <p:nvPr/>
        </p:nvSpPr>
        <p:spPr>
          <a:xfrm rot="3911400">
            <a:off x="7353720" y="3480840"/>
            <a:ext cx="708840" cy="549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4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F6459-5564-3B27-1561-8134A9568A31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874800" y="1484279"/>
            <a:ext cx="7469280" cy="45975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Wissensinkubation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4675" indent="-285750">
              <a:lnSpc>
                <a:spcPct val="100000"/>
              </a:lnSpc>
              <a:spcBef>
                <a:spcPts val="601"/>
              </a:spcBef>
              <a:tabLst>
                <a:tab pos="0" algn="l"/>
                <a:tab pos="574675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[Weiter]Bildung 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74675" indent="-285750">
              <a:lnSpc>
                <a:spcPct val="100000"/>
              </a:lnSpc>
              <a:spcBef>
                <a:spcPts val="601"/>
              </a:spcBef>
              <a:tabLst>
                <a:tab pos="0" algn="l"/>
                <a:tab pos="574675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Investment in die Zukunft des Instituts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74675" indent="-285750">
              <a:lnSpc>
                <a:spcPct val="100000"/>
              </a:lnSpc>
              <a:spcBef>
                <a:spcPts val="601"/>
              </a:spcBef>
              <a:tabLst>
                <a:tab pos="0" algn="l"/>
                <a:tab pos="574675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Aneignung von externen Training Materials (</a:t>
            </a:r>
            <a:r>
              <a:rPr lang="de-DE" sz="2000" b="1" strike="noStrike" spc="-1" dirty="0">
                <a:solidFill>
                  <a:schemeClr val="accent1"/>
                </a:solidFill>
                <a:latin typeface="Open Sans"/>
              </a:rPr>
              <a:t>R</a:t>
            </a: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euse, das R in FAIR)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74675" indent="-285750">
              <a:lnSpc>
                <a:spcPct val="100000"/>
              </a:lnSpc>
              <a:spcBef>
                <a:spcPts val="601"/>
              </a:spcBef>
              <a:tabLst>
                <a:tab pos="0" algn="l"/>
                <a:tab pos="574675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Steigerung des Wertes von Mitarbeitern auf dem Arbeitsmarkt (Motivation)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74675" indent="-285750">
              <a:lnSpc>
                <a:spcPct val="100000"/>
              </a:lnSpc>
              <a:spcBef>
                <a:spcPts val="601"/>
              </a:spcBef>
              <a:tabLst>
                <a:tab pos="0" algn="l"/>
                <a:tab pos="574675" algn="l"/>
              </a:tabLst>
            </a:pP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74675" indent="-285750">
              <a:lnSpc>
                <a:spcPct val="100000"/>
              </a:lnSpc>
              <a:spcBef>
                <a:spcPts val="601"/>
              </a:spcBef>
              <a:tabLst>
                <a:tab pos="0" algn="l"/>
                <a:tab pos="574675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„Jede[r] der auf eine Weiterbildung fährt, muss hinterher einen Vortrag darüber halten, was er/sie gelernt hat.“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574675" indent="-285750">
              <a:lnSpc>
                <a:spcPct val="100000"/>
              </a:lnSpc>
              <a:spcBef>
                <a:spcPts val="601"/>
              </a:spcBef>
              <a:tabLst>
                <a:tab pos="0" algn="l"/>
                <a:tab pos="574675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„Erst wenn man etwas lehren muss, wird man gezwungen es wirklich  zu verstehen.“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3" name="Picture 5"/>
          <p:cNvPicPr/>
          <p:nvPr/>
        </p:nvPicPr>
        <p:blipFill>
          <a:blip r:embed="rId2"/>
          <a:stretch/>
        </p:blipFill>
        <p:spPr>
          <a:xfrm>
            <a:off x="8665200" y="2744640"/>
            <a:ext cx="3064320" cy="305712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26D018-E96A-BEF7-4CF5-C6A560BAC087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78600" cy="80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Problem: Wissen geht verloren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Unabhängig davon ob PhD-Studenten gehen oder Core-Facilities schliessen 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514440"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6" name="Picture 2" descr="Image"/>
          <p:cNvPicPr/>
          <p:nvPr/>
        </p:nvPicPr>
        <p:blipFill>
          <a:blip r:embed="rId2"/>
          <a:stretch/>
        </p:blipFill>
        <p:spPr>
          <a:xfrm>
            <a:off x="1135080" y="2292840"/>
            <a:ext cx="7653600" cy="3949920"/>
          </a:xfrm>
          <a:prstGeom prst="rect">
            <a:avLst/>
          </a:prstGeom>
          <a:ln w="0">
            <a:noFill/>
          </a:ln>
        </p:spPr>
      </p:pic>
      <p:sp>
        <p:nvSpPr>
          <p:cNvPr id="257" name="Speech Bubble: Rectangle 2"/>
          <p:cNvSpPr/>
          <p:nvPr/>
        </p:nvSpPr>
        <p:spPr>
          <a:xfrm>
            <a:off x="3120120" y="2744640"/>
            <a:ext cx="1533240" cy="140112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571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Open Sans"/>
              </a:rPr>
              <a:t>PhD student finishes and leaves the  institute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58" name="Straight Connector 3"/>
          <p:cNvCxnSpPr/>
          <p:nvPr/>
        </p:nvCxnSpPr>
        <p:spPr>
          <a:xfrm>
            <a:off x="3568680" y="4394880"/>
            <a:ext cx="1800" cy="1404720"/>
          </a:xfrm>
          <a:prstGeom prst="straightConnector1">
            <a:avLst/>
          </a:prstGeom>
          <a:ln w="57150">
            <a:solidFill>
              <a:srgbClr val="C00000"/>
            </a:solidFill>
            <a:round/>
          </a:ln>
        </p:spPr>
      </p:cxnSp>
      <p:sp>
        <p:nvSpPr>
          <p:cNvPr id="259" name="TextBox 4"/>
          <p:cNvSpPr/>
          <p:nvPr/>
        </p:nvSpPr>
        <p:spPr>
          <a:xfrm>
            <a:off x="8354520" y="2329560"/>
            <a:ext cx="1391400" cy="4161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71280" tIns="71280" rIns="71280" bIns="71280" numCol="1" spcCol="38160" anchor="ctr">
            <a:spAutoFit/>
          </a:bodyPr>
          <a:lstStyle/>
          <a:p>
            <a:pPr algn="ctr" defTabSz="821520"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C00000"/>
                </a:solidFill>
                <a:latin typeface="Open Sans"/>
              </a:rPr>
              <a:t>(n=1)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0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740880" y="3100680"/>
            <a:ext cx="1868760" cy="187308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E23F53-1FD9-6111-2C1E-B4474B15114B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78600" cy="434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Wissenskonservation: Publikationen jenseits von Journals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Muss lange vor der Schließung erfolgen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Auch gut für Außendarstellung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3" name="Picture 2"/>
          <p:cNvPicPr/>
          <p:nvPr/>
        </p:nvPicPr>
        <p:blipFill>
          <a:blip r:embed="rId2"/>
          <a:srcRect b="14382"/>
          <a:stretch/>
        </p:blipFill>
        <p:spPr>
          <a:xfrm>
            <a:off x="5051520" y="2856240"/>
            <a:ext cx="3122640" cy="2959200"/>
          </a:xfrm>
          <a:prstGeom prst="rect">
            <a:avLst/>
          </a:prstGeom>
          <a:ln w="0">
            <a:solidFill>
              <a:srgbClr val="D9D9D9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4" name="TextBox 4"/>
          <p:cNvSpPr/>
          <p:nvPr/>
        </p:nvSpPr>
        <p:spPr>
          <a:xfrm>
            <a:off x="5022000" y="5852880"/>
            <a:ext cx="3351600" cy="66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200" b="0" u="sng" strike="noStrike" spc="-1">
                <a:solidFill>
                  <a:schemeClr val="dk1"/>
                </a:solidFill>
                <a:uFillTx/>
                <a:latin typeface="Open Sans"/>
                <a:hlinkClick r:id="rId3"/>
              </a:rPr>
              <a:t>https://focalplane.biologists.com/2022/12/08/managing-scientific-python-environments-using-conda-mamba-and-friends/</a:t>
            </a:r>
            <a:r>
              <a:rPr lang="en-US" sz="1200" b="0" strike="noStrike" spc="-1">
                <a:solidFill>
                  <a:schemeClr val="dk1"/>
                </a:solidFill>
                <a:latin typeface="Open Sans"/>
              </a:rPr>
              <a:t> 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Open Sans"/>
              </a:rPr>
              <a:t> 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5" name="Picture 6"/>
          <p:cNvPicPr/>
          <p:nvPr/>
        </p:nvPicPr>
        <p:blipFill>
          <a:blip r:embed="rId4"/>
          <a:stretch/>
        </p:blipFill>
        <p:spPr>
          <a:xfrm>
            <a:off x="443160" y="2838960"/>
            <a:ext cx="4104000" cy="2992680"/>
          </a:xfrm>
          <a:prstGeom prst="rect">
            <a:avLst/>
          </a:prstGeom>
          <a:ln w="0">
            <a:noFill/>
          </a:ln>
        </p:spPr>
      </p:pic>
      <p:sp>
        <p:nvSpPr>
          <p:cNvPr id="266" name="TextBox 8"/>
          <p:cNvSpPr/>
          <p:nvPr/>
        </p:nvSpPr>
        <p:spPr>
          <a:xfrm>
            <a:off x="329400" y="5828760"/>
            <a:ext cx="6091560" cy="29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u="sng" strike="noStrike" spc="-1">
                <a:solidFill>
                  <a:schemeClr val="dk1"/>
                </a:solidFill>
                <a:uFillTx/>
                <a:latin typeface="Open Sans"/>
                <a:hlinkClick r:id="rId5"/>
              </a:rPr>
              <a:t>https://f1000research.com/slides/10-519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7" name="Picture 10"/>
          <p:cNvPicPr/>
          <p:nvPr/>
        </p:nvPicPr>
        <p:blipFill>
          <a:blip r:embed="rId6"/>
          <a:stretch/>
        </p:blipFill>
        <p:spPr>
          <a:xfrm>
            <a:off x="8602920" y="2873880"/>
            <a:ext cx="3210840" cy="2977200"/>
          </a:xfrm>
          <a:prstGeom prst="rect">
            <a:avLst/>
          </a:prstGeom>
          <a:ln w="0">
            <a:noFill/>
          </a:ln>
        </p:spPr>
      </p:pic>
      <p:sp>
        <p:nvSpPr>
          <p:cNvPr id="268" name="TextBox 12"/>
          <p:cNvSpPr/>
          <p:nvPr/>
        </p:nvSpPr>
        <p:spPr>
          <a:xfrm>
            <a:off x="8514000" y="5852880"/>
            <a:ext cx="6091560" cy="28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100" b="0" u="sng" strike="noStrike" spc="-1">
                <a:solidFill>
                  <a:schemeClr val="dk1"/>
                </a:solidFill>
                <a:uFillTx/>
                <a:latin typeface="Open Sans"/>
                <a:hlinkClick r:id="rId7"/>
              </a:rPr>
              <a:t>https://www.youtube.com/watch?v=nC0REzvOT5s</a:t>
            </a: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9DCC1-44C5-4888-E8DC-D0BD8E30D29C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78600" cy="434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Wissenskonservierung: Publikationen jenseits von Journals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Neu seit 2022: DFG erlaubt Angabe variable Publikationsformen in CVs bei Anträgen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1" name="Picture 3"/>
          <p:cNvPicPr/>
          <p:nvPr/>
        </p:nvPicPr>
        <p:blipFill>
          <a:blip r:embed="rId2"/>
          <a:srcRect l="572" t="31582"/>
          <a:stretch/>
        </p:blipFill>
        <p:spPr>
          <a:xfrm>
            <a:off x="874800" y="2343600"/>
            <a:ext cx="5410440" cy="335520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7"/>
          <p:cNvPicPr/>
          <p:nvPr/>
        </p:nvPicPr>
        <p:blipFill>
          <a:blip r:embed="rId3"/>
          <a:srcRect b="20604"/>
          <a:stretch/>
        </p:blipFill>
        <p:spPr>
          <a:xfrm>
            <a:off x="6106680" y="2663640"/>
            <a:ext cx="4808520" cy="3519000"/>
          </a:xfrm>
          <a:prstGeom prst="rect">
            <a:avLst/>
          </a:prstGeom>
          <a:ln w="0">
            <a:noFill/>
          </a:ln>
        </p:spPr>
      </p:pic>
      <p:sp>
        <p:nvSpPr>
          <p:cNvPr id="273" name="TextBox 11"/>
          <p:cNvSpPr/>
          <p:nvPr/>
        </p:nvSpPr>
        <p:spPr>
          <a:xfrm rot="16200000">
            <a:off x="7115760" y="1270440"/>
            <a:ext cx="9437760" cy="42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050" b="0" u="sng" strike="noStrike" spc="-1">
                <a:solidFill>
                  <a:srgbClr val="0069B4"/>
                </a:solidFill>
                <a:uFillTx/>
                <a:latin typeface="Open Sans"/>
                <a:hlinkClick r:id="rId4"/>
              </a:rPr>
              <a:t>https://www.dfg.de/foerderung/info_wissenschaft/2022/info_wissenschaft_22_61/</a:t>
            </a:r>
            <a:endParaRPr lang="de-DE" sz="105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050" b="0" u="sng" strike="noStrike" spc="-1">
                <a:solidFill>
                  <a:srgbClr val="0069B4"/>
                </a:solidFill>
                <a:uFillTx/>
                <a:latin typeface="Times New Roman"/>
                <a:hlinkClick r:id="rId5"/>
              </a:rPr>
              <a:t>https://x.com/pampel/status/1565292116162408448?s=20</a:t>
            </a:r>
            <a:r>
              <a:rPr lang="en-US" sz="105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de-DE" sz="10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4B41F-AE92-ECDF-6229-F446328970F0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1135880" cy="17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Wissenskonservierung: Publikationen in Journals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strike="noStrike" spc="-1" dirty="0" err="1">
                <a:solidFill>
                  <a:schemeClr val="accent1"/>
                </a:solidFill>
                <a:latin typeface="Open Sans"/>
              </a:rPr>
              <a:t>Koautorenschaften</a:t>
            </a:r>
            <a:endParaRPr lang="de-DE" sz="200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0A7CC-7241-CD28-B24F-3E7F9C107C49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238E3-2B3C-2402-0858-9347F2F36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8" t="1739" r="4221"/>
          <a:stretch/>
        </p:blipFill>
        <p:spPr>
          <a:xfrm>
            <a:off x="8731852" y="1393202"/>
            <a:ext cx="3128201" cy="465000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C4ABFE-79FB-2377-DD04-BCB9D4C8E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1" t="64038" r="10230" b="26597"/>
          <a:stretch/>
        </p:blipFill>
        <p:spPr>
          <a:xfrm>
            <a:off x="418103" y="4519176"/>
            <a:ext cx="8228624" cy="135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BEA22-80C3-B061-928B-717455B5D2C0}"/>
              </a:ext>
            </a:extLst>
          </p:cNvPr>
          <p:cNvCxnSpPr>
            <a:cxnSpLocks/>
          </p:cNvCxnSpPr>
          <p:nvPr/>
        </p:nvCxnSpPr>
        <p:spPr>
          <a:xfrm flipV="1">
            <a:off x="418103" y="4346117"/>
            <a:ext cx="8532718" cy="17305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6B1FCD-FFED-A996-9683-11B7FD9B422A}"/>
              </a:ext>
            </a:extLst>
          </p:cNvPr>
          <p:cNvCxnSpPr>
            <a:cxnSpLocks/>
          </p:cNvCxnSpPr>
          <p:nvPr/>
        </p:nvCxnSpPr>
        <p:spPr>
          <a:xfrm flipV="1">
            <a:off x="8646727" y="4819965"/>
            <a:ext cx="304094" cy="99123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D5E6B52-4EAD-2102-273A-C1280E9BB0D7}"/>
              </a:ext>
            </a:extLst>
          </p:cNvPr>
          <p:cNvGrpSpPr>
            <a:grpSpLocks noChangeAspect="1"/>
          </p:cNvGrpSpPr>
          <p:nvPr/>
        </p:nvGrpSpPr>
        <p:grpSpPr>
          <a:xfrm>
            <a:off x="4647577" y="3212204"/>
            <a:ext cx="484933" cy="1124233"/>
            <a:chOff x="621102" y="2631056"/>
            <a:chExt cx="379563" cy="879951"/>
          </a:xfrm>
          <a:solidFill>
            <a:srgbClr val="00B0F0"/>
          </a:solidFill>
        </p:grpSpPr>
        <p:sp>
          <p:nvSpPr>
            <p:cNvPr id="8" name="Smiley Face 7">
              <a:extLst>
                <a:ext uri="{FF2B5EF4-FFF2-40B4-BE49-F238E27FC236}">
                  <a16:creationId xmlns:a16="http://schemas.microsoft.com/office/drawing/2014/main" id="{50E969FE-4223-E82F-83EC-8B8B25DA3914}"/>
                </a:ext>
              </a:extLst>
            </p:cNvPr>
            <p:cNvSpPr/>
            <p:nvPr/>
          </p:nvSpPr>
          <p:spPr>
            <a:xfrm>
              <a:off x="621102" y="2631056"/>
              <a:ext cx="379563" cy="362309"/>
            </a:xfrm>
            <a:prstGeom prst="smileyFace">
              <a:avLst>
                <a:gd name="adj" fmla="val 4653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DAFAB19-C46F-736B-A3A0-39636B7B1919}"/>
                </a:ext>
              </a:extLst>
            </p:cNvPr>
            <p:cNvCxnSpPr>
              <a:stCxn id="8" idx="4"/>
            </p:cNvCxnSpPr>
            <p:nvPr/>
          </p:nvCxnSpPr>
          <p:spPr>
            <a:xfrm flipH="1">
              <a:off x="810883" y="2993365"/>
              <a:ext cx="1" cy="403823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3CA2809-9FAC-8744-E1F7-784B6621B6F4}"/>
                </a:ext>
              </a:extLst>
            </p:cNvPr>
            <p:cNvCxnSpPr>
              <a:stCxn id="8" idx="4"/>
            </p:cNvCxnSpPr>
            <p:nvPr/>
          </p:nvCxnSpPr>
          <p:spPr>
            <a:xfrm>
              <a:off x="810884" y="2993365"/>
              <a:ext cx="139027" cy="113819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420031-2FD6-D614-97CD-38835307AC5D}"/>
                </a:ext>
              </a:extLst>
            </p:cNvPr>
            <p:cNvCxnSpPr>
              <a:stCxn id="8" idx="4"/>
            </p:cNvCxnSpPr>
            <p:nvPr/>
          </p:nvCxnSpPr>
          <p:spPr>
            <a:xfrm flipH="1">
              <a:off x="671856" y="2993365"/>
              <a:ext cx="139028" cy="113819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863ECBF-3436-5969-27E3-D0BA94FDF7F2}"/>
                </a:ext>
              </a:extLst>
            </p:cNvPr>
            <p:cNvCxnSpPr/>
            <p:nvPr/>
          </p:nvCxnSpPr>
          <p:spPr>
            <a:xfrm flipH="1">
              <a:off x="671855" y="3397188"/>
              <a:ext cx="139028" cy="113819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C6084-A69D-4C0F-741D-DF98234E3F0F}"/>
                </a:ext>
              </a:extLst>
            </p:cNvPr>
            <p:cNvCxnSpPr/>
            <p:nvPr/>
          </p:nvCxnSpPr>
          <p:spPr>
            <a:xfrm>
              <a:off x="810883" y="3397187"/>
              <a:ext cx="139027" cy="113819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49FE9381-B017-A5A5-1A2C-903CC23432CF}"/>
              </a:ext>
            </a:extLst>
          </p:cNvPr>
          <p:cNvSpPr/>
          <p:nvPr/>
        </p:nvSpPr>
        <p:spPr>
          <a:xfrm>
            <a:off x="2731303" y="3076487"/>
            <a:ext cx="1754648" cy="1004999"/>
          </a:xfrm>
          <a:prstGeom prst="wedgeRectCallout">
            <a:avLst>
              <a:gd name="adj1" fmla="val 55378"/>
              <a:gd name="adj2" fmla="val -19267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Ich bring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Euch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gerne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alles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sym typeface="Helvetica Neue Medium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sym typeface="Helvetica Neue Medium"/>
              </a:rPr>
              <a:t>ueber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sym typeface="Helvetica Neue Medium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sym typeface="Helvetica Neue Medium"/>
              </a:rPr>
              <a:t>Bildanalyse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sym typeface="Helvetica Neue Medium"/>
              </a:rPr>
              <a:t> 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sym typeface="Helvetica Neue Medium"/>
              </a:rPr>
              <a:t>bei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D61E386-F20C-BF49-13AB-42B856D395F3}"/>
              </a:ext>
            </a:extLst>
          </p:cNvPr>
          <p:cNvSpPr/>
          <p:nvPr/>
        </p:nvSpPr>
        <p:spPr>
          <a:xfrm>
            <a:off x="5310132" y="3082865"/>
            <a:ext cx="2555542" cy="778553"/>
          </a:xfrm>
          <a:prstGeom prst="wedgeRectCallout">
            <a:avLst>
              <a:gd name="adj1" fmla="val -55098"/>
              <a:gd name="adj2" fmla="val -220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Sobald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ich </a:t>
            </a:r>
            <a:r>
              <a:rPr kumimoji="0" lang="en-US" sz="1400" b="0" i="1" u="none" strike="noStrike" cap="none" spc="0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meine</a:t>
            </a: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kumimoji="0" lang="en-US" sz="1400" b="0" i="1" u="none" strike="noStrike" cap="none" spc="0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Arbeitszeit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fuer </a:t>
            </a:r>
            <a:r>
              <a:rPr kumimoji="0" lang="en-US" sz="1400" b="0" i="1" u="none" strike="noStrike" cap="none" spc="0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Euer</a:t>
            </a: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kumimoji="0" lang="en-US" sz="1400" b="0" i="1" u="none" strike="noStrike" cap="none" spc="0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Projekt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verwende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,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kumimoji="0" lang="en-US" sz="1400" b="0" i="1" u="none" strike="noStrike" cap="none" spc="0" normalizeH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sind</a:t>
            </a:r>
            <a:r>
              <a:rPr kumimoji="0" lang="en-US" sz="1400" b="0" i="1" u="none" strike="noStrike" cap="none" spc="0" normalizeH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kumimoji="0" lang="en-US" sz="1400" b="0" i="1" u="none" strike="noStrike" cap="none" spc="0" normalizeH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wir</a:t>
            </a:r>
            <a:r>
              <a:rPr kumimoji="0" lang="en-US" sz="1400" b="0" i="1" u="none" strike="noStrike" cap="none" spc="0" normalizeH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r>
              <a:rPr kumimoji="0" lang="en-US" sz="1400" b="0" i="1" u="none" strike="noStrike" cap="none" spc="0" normalizeH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Koautoren</a:t>
            </a: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948005F7-2A3F-D737-C9C0-A664D09F821A}"/>
              </a:ext>
            </a:extLst>
          </p:cNvPr>
          <p:cNvSpPr/>
          <p:nvPr/>
        </p:nvSpPr>
        <p:spPr>
          <a:xfrm>
            <a:off x="2731303" y="2411431"/>
            <a:ext cx="2244304" cy="385684"/>
          </a:xfrm>
          <a:prstGeom prst="wedgeRectCallout">
            <a:avLst>
              <a:gd name="adj1" fmla="val 42443"/>
              <a:gd name="adj2" fmla="val 114276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Hallo, ich bin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Robert, …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148A9-913E-E4C7-EDD1-D8597230CAD9}"/>
              </a:ext>
            </a:extLst>
          </p:cNvPr>
          <p:cNvSpPr txBox="1"/>
          <p:nvPr/>
        </p:nvSpPr>
        <p:spPr>
          <a:xfrm>
            <a:off x="6378000" y="6088675"/>
            <a:ext cx="4948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https://www.rms.org.uk/community/networks-affiliates/bioimaginguk-network/imaging-facility-publication-guidelines.html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6"/>
          <p:cNvPicPr/>
          <p:nvPr/>
        </p:nvPicPr>
        <p:blipFill>
          <a:blip r:embed="rId2"/>
          <a:stretch/>
        </p:blipFill>
        <p:spPr>
          <a:xfrm>
            <a:off x="430560" y="4011120"/>
            <a:ext cx="3625200" cy="2185560"/>
          </a:xfrm>
          <a:prstGeom prst="rect">
            <a:avLst/>
          </a:prstGeom>
          <a:ln w="0">
            <a:solidFill>
              <a:srgbClr val="80808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5" name="Picture 5"/>
          <p:cNvPicPr/>
          <p:nvPr/>
        </p:nvPicPr>
        <p:blipFill>
          <a:blip r:embed="rId3"/>
          <a:srcRect r="10267"/>
          <a:stretch/>
        </p:blipFill>
        <p:spPr>
          <a:xfrm>
            <a:off x="3038040" y="3135600"/>
            <a:ext cx="3871440" cy="2143080"/>
          </a:xfrm>
          <a:prstGeom prst="rect">
            <a:avLst/>
          </a:prstGeom>
          <a:ln w="0">
            <a:solidFill>
              <a:srgbClr val="80808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1135880" cy="17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Wissenskonservierung: Publikationen in Journals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i="1" strike="noStrike" spc="-1" dirty="0">
                <a:solidFill>
                  <a:schemeClr val="accent1"/>
                </a:solidFill>
                <a:latin typeface="Open Sans"/>
              </a:rPr>
              <a:t>Auch</a:t>
            </a: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 Core-Facility </a:t>
            </a:r>
            <a:r>
              <a:rPr lang="de-DE" sz="2000" b="0" strike="noStrike" spc="-1" dirty="0" err="1">
                <a:solidFill>
                  <a:schemeClr val="accent1"/>
                </a:solidFill>
                <a:latin typeface="Open Sans"/>
              </a:rPr>
              <a:t>Mitarbeiter:innen</a:t>
            </a: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 müssen publizieren </a:t>
            </a:r>
            <a:br>
              <a:rPr sz="2000" dirty="0"/>
            </a:b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um ihre Karrierepfade zu entwickeln. 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Erfordert Rückendeckung der Entscheidungsträger </a:t>
            </a: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8" name="Picture 3"/>
          <p:cNvPicPr/>
          <p:nvPr/>
        </p:nvPicPr>
        <p:blipFill>
          <a:blip r:embed="rId4"/>
          <a:stretch/>
        </p:blipFill>
        <p:spPr>
          <a:xfrm>
            <a:off x="7844040" y="1935720"/>
            <a:ext cx="4166640" cy="1767600"/>
          </a:xfrm>
          <a:prstGeom prst="rect">
            <a:avLst/>
          </a:prstGeom>
          <a:ln w="0">
            <a:solidFill>
              <a:srgbClr val="80808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9" name="TextBox 8"/>
          <p:cNvSpPr/>
          <p:nvPr/>
        </p:nvSpPr>
        <p:spPr>
          <a:xfrm>
            <a:off x="7093800" y="4094640"/>
            <a:ext cx="4916880" cy="21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222C79"/>
              </a:buClr>
              <a:buFont typeface="Arial"/>
              <a:buChar char="•"/>
            </a:pPr>
            <a:r>
              <a:rPr lang="en-US" sz="1200" b="0" strike="noStrike" spc="-1">
                <a:solidFill>
                  <a:srgbClr val="222C79"/>
                </a:solidFill>
                <a:latin typeface="OpenSans"/>
              </a:rPr>
              <a:t>JR Soltwedel and R Haase. </a:t>
            </a:r>
            <a:r>
              <a:rPr lang="en-US" sz="1200" b="1" strike="noStrike" spc="-1">
                <a:solidFill>
                  <a:srgbClr val="222C79"/>
                </a:solidFill>
                <a:latin typeface="OpenSans"/>
              </a:rPr>
              <a:t>Challenges and Opportunities for</a:t>
            </a:r>
            <a:r>
              <a:rPr lang="en-US" sz="1200" b="0" strike="noStrike" spc="-1">
                <a:solidFill>
                  <a:srgbClr val="222C79"/>
                </a:solidFill>
                <a:latin typeface="OpenSans"/>
              </a:rPr>
              <a:t> </a:t>
            </a:r>
            <a:r>
              <a:rPr lang="en-US" sz="1200" b="1" strike="noStrike" spc="-1">
                <a:solidFill>
                  <a:srgbClr val="222C79"/>
                </a:solidFill>
                <a:latin typeface="OpenSans"/>
              </a:rPr>
              <a:t>Bio-image Analysis Core-facilities</a:t>
            </a:r>
            <a:r>
              <a:rPr lang="en-US" sz="1200" b="0" strike="noStrike" spc="-1">
                <a:solidFill>
                  <a:srgbClr val="222C79"/>
                </a:solidFill>
                <a:latin typeface="OpenSans"/>
              </a:rPr>
              <a:t>. </a:t>
            </a:r>
            <a:r>
              <a:rPr lang="en-US" sz="1200" b="0" i="1" strike="noStrike" spc="-1">
                <a:solidFill>
                  <a:srgbClr val="222C79"/>
                </a:solidFill>
                <a:latin typeface="OpenSans"/>
              </a:rPr>
              <a:t>Journal of Microscopy</a:t>
            </a:r>
            <a:r>
              <a:rPr lang="en-US" sz="1200" b="0" strike="noStrike" spc="-1">
                <a:solidFill>
                  <a:srgbClr val="222C79"/>
                </a:solidFill>
                <a:latin typeface="OpenSans"/>
              </a:rPr>
              <a:t> (2023) </a:t>
            </a:r>
            <a:r>
              <a:rPr lang="en-US" sz="1200" b="0" u="sng" strike="noStrike" spc="-1">
                <a:solidFill>
                  <a:srgbClr val="0069B4"/>
                </a:solidFill>
                <a:uFillTx/>
                <a:latin typeface="OpenSans"/>
                <a:hlinkClick r:id="rId5"/>
              </a:rPr>
              <a:t>https://onlinelibrary.wiley.com/doi/10.1111/jmi.13192</a:t>
            </a:r>
            <a:r>
              <a:rPr lang="en-US" sz="1200" b="0" strike="noStrike" spc="-1">
                <a:solidFill>
                  <a:srgbClr val="222C79"/>
                </a:solidFill>
                <a:latin typeface="OpenSans"/>
              </a:rPr>
              <a:t> 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222C79"/>
              </a:buClr>
              <a:buFont typeface="Arial"/>
              <a:buChar char="•"/>
            </a:pPr>
            <a:r>
              <a:rPr lang="en-US" sz="1200" b="0" strike="noStrike" spc="-1">
                <a:solidFill>
                  <a:srgbClr val="222C79"/>
                </a:solidFill>
                <a:latin typeface="OpenSans"/>
              </a:rPr>
              <a:t>R Haase, E Fazeli, D Legland, M Doube, S Culley, I Belevich, E Jokitalo, M Schorb, A Klemm, C Tischer. </a:t>
            </a:r>
            <a:r>
              <a:rPr lang="en-US" sz="1200" b="1" strike="noStrike" spc="-1">
                <a:solidFill>
                  <a:srgbClr val="222C79"/>
                </a:solidFill>
                <a:latin typeface="OpenSans"/>
              </a:rPr>
              <a:t>A Hitchhikers Guide through the Bio-image Analysis Software Universe.</a:t>
            </a:r>
            <a:r>
              <a:rPr lang="en-US" sz="1200" b="0" strike="noStrike" spc="-1">
                <a:solidFill>
                  <a:srgbClr val="222C79"/>
                </a:solidFill>
                <a:latin typeface="OpenSans"/>
              </a:rPr>
              <a:t> FEBS Letters (2022) </a:t>
            </a:r>
            <a:r>
              <a:rPr lang="en-US" sz="1200" b="0" u="sng" strike="noStrike" spc="-1">
                <a:solidFill>
                  <a:srgbClr val="0069B4"/>
                </a:solidFill>
                <a:uFillTx/>
                <a:latin typeface="OpenSans"/>
                <a:hlinkClick r:id="rId6"/>
              </a:rPr>
              <a:t>https://doi.org/10.1002/1873-3468.14451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222C79"/>
              </a:buClr>
              <a:buFont typeface="Arial"/>
              <a:buChar char="•"/>
            </a:pPr>
            <a:r>
              <a:rPr lang="en-US" sz="1200" b="0" strike="noStrike" spc="-1">
                <a:solidFill>
                  <a:srgbClr val="222C79"/>
                </a:solidFill>
                <a:latin typeface="OpenSans"/>
              </a:rPr>
              <a:t>J Hohlbein, B Diederich, B Marsikova, EG Reynaud, S Holden, W Jahr, R Haase, K Prakash. </a:t>
            </a:r>
            <a:r>
              <a:rPr lang="en-US" sz="1200" b="1" strike="noStrike" spc="-1">
                <a:solidFill>
                  <a:srgbClr val="222C79"/>
                </a:solidFill>
                <a:latin typeface="OpenSans"/>
              </a:rPr>
              <a:t>Open microscopy in the life sciences: Quo Vadis? </a:t>
            </a:r>
            <a:r>
              <a:rPr lang="en-US" sz="1200" b="0" i="1" strike="noStrike" spc="-1">
                <a:solidFill>
                  <a:srgbClr val="222C79"/>
                </a:solidFill>
                <a:latin typeface="OpenSans"/>
              </a:rPr>
              <a:t>Nat Methods</a:t>
            </a:r>
            <a:r>
              <a:rPr lang="en-US" sz="1200" b="0" strike="noStrike" spc="-1">
                <a:solidFill>
                  <a:srgbClr val="222C79"/>
                </a:solidFill>
                <a:latin typeface="OpenSans"/>
              </a:rPr>
              <a:t> 19, 1020–1025 (2022) </a:t>
            </a:r>
            <a:r>
              <a:rPr lang="en-US" sz="1200" b="0" u="sng" strike="noStrike" spc="-1">
                <a:solidFill>
                  <a:srgbClr val="0069B4"/>
                </a:solidFill>
                <a:uFillTx/>
                <a:latin typeface="OpenSans"/>
                <a:hlinkClick r:id="rId7"/>
              </a:rPr>
              <a:t>https://doi.org/10.1038/s41592-022-01602-3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0A7CC-7241-CD28-B24F-3E7F9C107C49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26731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1135880" cy="434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Core-</a:t>
            </a:r>
            <a:r>
              <a:rPr lang="de-DE" sz="2400" b="1" strike="noStrike" spc="-1" dirty="0" err="1">
                <a:solidFill>
                  <a:schemeClr val="accent1"/>
                </a:solidFill>
                <a:latin typeface="Open Sans"/>
              </a:rPr>
              <a:t>Facilities</a:t>
            </a: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 als zitierbare Entität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Publikation von Services &amp; Geräten in Form eines Papers </a:t>
            </a:r>
            <a:r>
              <a:rPr lang="en-US" sz="2000" b="0" strike="noStrike" spc="-1" dirty="0">
                <a:solidFill>
                  <a:schemeClr val="dk1"/>
                </a:solidFill>
                <a:latin typeface="Open Sans"/>
              </a:rPr>
              <a:t>→</a:t>
            </a: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 zitierbare Core-Facility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Mit Hilfe von DOIs einfacher nachvollziehen, wer die CF nutzt 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2" name="Picture 1"/>
          <p:cNvPicPr/>
          <p:nvPr/>
        </p:nvPicPr>
        <p:blipFill>
          <a:blip r:embed="rId2"/>
          <a:stretch/>
        </p:blipFill>
        <p:spPr>
          <a:xfrm>
            <a:off x="1156320" y="2877120"/>
            <a:ext cx="7355160" cy="3304800"/>
          </a:xfrm>
          <a:prstGeom prst="rect">
            <a:avLst/>
          </a:prstGeom>
          <a:ln w="0">
            <a:solidFill>
              <a:srgbClr val="80808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3" name="TextBox 7"/>
          <p:cNvSpPr/>
          <p:nvPr/>
        </p:nvSpPr>
        <p:spPr>
          <a:xfrm>
            <a:off x="4666680" y="5875560"/>
            <a:ext cx="3804480" cy="2800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100" b="0" u="sng" strike="noStrike" spc="-1">
                <a:solidFill>
                  <a:schemeClr val="dk1"/>
                </a:solidFill>
                <a:uFillTx/>
                <a:latin typeface="Open Sans"/>
                <a:hlinkClick r:id="rId3"/>
              </a:rPr>
              <a:t>https://doi.org/10.15252/embr.202255734</a:t>
            </a: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4" name="Picture 10"/>
          <p:cNvPicPr/>
          <p:nvPr/>
        </p:nvPicPr>
        <p:blipFill>
          <a:blip r:embed="rId4"/>
          <a:stretch/>
        </p:blipFill>
        <p:spPr>
          <a:xfrm>
            <a:off x="8472960" y="2608920"/>
            <a:ext cx="3537720" cy="2091960"/>
          </a:xfrm>
          <a:prstGeom prst="rect">
            <a:avLst/>
          </a:prstGeom>
          <a:ln w="0">
            <a:solidFill>
              <a:srgbClr val="80808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5" name="TextBox 12"/>
          <p:cNvSpPr/>
          <p:nvPr/>
        </p:nvSpPr>
        <p:spPr>
          <a:xfrm>
            <a:off x="9527400" y="4791960"/>
            <a:ext cx="2483280" cy="29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200" b="0" u="sng" strike="noStrike" spc="-1">
                <a:solidFill>
                  <a:schemeClr val="dk1"/>
                </a:solidFill>
                <a:uFillTx/>
                <a:latin typeface="Open Sans"/>
                <a:hlinkClick r:id="rId5"/>
              </a:rPr>
              <a:t>https://www.doi.org/</a:t>
            </a:r>
            <a:r>
              <a:rPr lang="en-US" sz="1200" b="0" strike="noStrike" spc="-1">
                <a:solidFill>
                  <a:schemeClr val="dk1"/>
                </a:solidFill>
                <a:latin typeface="Open Sans"/>
              </a:rPr>
              <a:t> 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DF1FF-82A3-A7B7-3AC6-29C480AD3F85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78600" cy="434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Wissenstransfer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Kontinuierlicher Aufwand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Kann </a:t>
            </a:r>
            <a:r>
              <a:rPr lang="de-DE" sz="2000" b="0" i="1" strike="noStrike" spc="-1">
                <a:solidFill>
                  <a:schemeClr val="accent1"/>
                </a:solidFill>
                <a:latin typeface="Open Sans"/>
              </a:rPr>
              <a:t>virtuell</a:t>
            </a: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 dazu führen dass eine Core-Facility obsolet wird </a:t>
            </a:r>
            <a:br>
              <a:rPr sz="2000"/>
            </a:br>
            <a:r>
              <a:rPr lang="de-DE" sz="2000" b="0" strike="noStrike" spc="-1">
                <a:solidFill>
                  <a:schemeClr val="accent1"/>
                </a:solidFill>
                <a:latin typeface="Open Sans"/>
              </a:rPr>
              <a:t>(wenn sie sich nicht weiterentwickelt)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8" name="Picture 2" descr="Image"/>
          <p:cNvPicPr/>
          <p:nvPr/>
        </p:nvPicPr>
        <p:blipFill>
          <a:blip r:embed="rId2"/>
          <a:srcRect l="22576" t="8980" r="12944" b="34242"/>
          <a:stretch/>
        </p:blipFill>
        <p:spPr>
          <a:xfrm>
            <a:off x="832680" y="3294000"/>
            <a:ext cx="5395680" cy="2671560"/>
          </a:xfrm>
          <a:prstGeom prst="rect">
            <a:avLst/>
          </a:prstGeom>
          <a:ln w="0">
            <a:solidFill>
              <a:srgbClr val="808080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9" name="Picture 2"/>
          <p:cNvPicPr/>
          <p:nvPr/>
        </p:nvPicPr>
        <p:blipFill>
          <a:blip r:embed="rId3"/>
          <a:stretch/>
        </p:blipFill>
        <p:spPr>
          <a:xfrm>
            <a:off x="6370560" y="3294000"/>
            <a:ext cx="5082840" cy="2671560"/>
          </a:xfrm>
          <a:prstGeom prst="rect">
            <a:avLst/>
          </a:prstGeom>
          <a:ln w="0">
            <a:solidFill>
              <a:srgbClr val="D9D9D9"/>
            </a:solidFill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410E11-7FD8-1449-9E83-1612DFA8B6F9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 dirty="0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 dirty="0"/>
            </a:b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78600" cy="434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Was ist zu beachten?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0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solidFill>
                  <a:schemeClr val="accent1"/>
                </a:solidFill>
              </a:rPr>
              <a:t>Kommunikation an Core Facility Mitarbeiter</a:t>
            </a:r>
            <a:endParaRPr lang="de-DE" sz="2000" strike="noStrike" spc="-1" dirty="0">
              <a:solidFill>
                <a:schemeClr val="accent1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Frühzeitige Information an Nutzer</a:t>
            </a:r>
            <a:endParaRPr lang="de-DE" sz="20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Weiterführung der Projekte mit Kunden</a:t>
            </a:r>
          </a:p>
          <a:p>
            <a:pPr marL="285840" indent="-28584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solidFill>
                  <a:schemeClr val="accent1"/>
                </a:solidFill>
              </a:rPr>
              <a:t>Kommunikation innerhalb und außerhalb </a:t>
            </a:r>
            <a:br>
              <a:rPr lang="de-DE" sz="2000" spc="-1" dirty="0">
                <a:solidFill>
                  <a:schemeClr val="accent1"/>
                </a:solidFill>
              </a:rPr>
            </a:br>
            <a:r>
              <a:rPr lang="de-DE" sz="2000" spc="-1" dirty="0">
                <a:solidFill>
                  <a:schemeClr val="accent1"/>
                </a:solidFill>
              </a:rPr>
              <a:t>Institution</a:t>
            </a:r>
          </a:p>
          <a:p>
            <a:pPr marL="0" indent="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None/>
              <a:tabLst>
                <a:tab pos="0" algn="l"/>
              </a:tabLst>
            </a:pPr>
            <a:endParaRPr lang="de-DE" sz="200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3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149701" y="2503502"/>
            <a:ext cx="3009530" cy="3133817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A96325-102D-460D-9127-D7B50BB772FF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J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5132595" cy="434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lvl="1" indent="0" defTabSz="914400">
              <a:lnSpc>
                <a:spcPct val="100000"/>
              </a:lnSpc>
              <a:spcBef>
                <a:spcPts val="601"/>
              </a:spcBef>
              <a:buClr>
                <a:srgbClr val="00305D"/>
              </a:buClr>
              <a:buNone/>
            </a:pPr>
            <a:r>
              <a:rPr lang="de-DE" spc="-1" dirty="0">
                <a:solidFill>
                  <a:schemeClr val="accent1"/>
                </a:solidFill>
                <a:latin typeface="Open Sans"/>
              </a:rPr>
              <a:t>Schließung einer Core-Facility</a:t>
            </a:r>
            <a:endParaRPr lang="de-DE" strike="noStrike" spc="-1" dirty="0">
              <a:solidFill>
                <a:schemeClr val="accent1"/>
              </a:solidFill>
              <a:latin typeface="Open Sans"/>
            </a:endParaRPr>
          </a:p>
          <a:p>
            <a:pPr marL="457200" lvl="1" indent="-457200">
              <a:lnSpc>
                <a:spcPct val="100000"/>
              </a:lnSpc>
              <a:spcBef>
                <a:spcPts val="601"/>
              </a:spcBef>
              <a:buClr>
                <a:srgbClr val="00305D"/>
              </a:buClr>
            </a:pPr>
            <a:r>
              <a:rPr lang="de-DE" strike="noStrike" spc="-1" dirty="0">
                <a:solidFill>
                  <a:schemeClr val="accent1"/>
                </a:solidFill>
                <a:latin typeface="Open Sans"/>
              </a:rPr>
              <a:t>Warum?</a:t>
            </a:r>
            <a:endParaRPr lang="de-DE" strike="noStrike" spc="-1" dirty="0">
              <a:solidFill>
                <a:srgbClr val="000000"/>
              </a:solidFill>
              <a:latin typeface="Calibri"/>
            </a:endParaRPr>
          </a:p>
          <a:p>
            <a:pPr marL="457200" lvl="1" indent="-457200">
              <a:lnSpc>
                <a:spcPct val="100000"/>
              </a:lnSpc>
              <a:spcBef>
                <a:spcPts val="601"/>
              </a:spcBef>
              <a:buClr>
                <a:srgbClr val="00305D"/>
              </a:buClr>
            </a:pPr>
            <a:r>
              <a:rPr lang="de-DE" strike="noStrike" spc="-1" dirty="0">
                <a:solidFill>
                  <a:schemeClr val="accent1"/>
                </a:solidFill>
                <a:latin typeface="Open Sans"/>
              </a:rPr>
              <a:t>Was muss geklärt werden?</a:t>
            </a:r>
            <a:endParaRPr lang="de-DE" strike="noStrike" spc="-1" dirty="0">
              <a:solidFill>
                <a:srgbClr val="000000"/>
              </a:solidFill>
              <a:latin typeface="Calibri"/>
            </a:endParaRPr>
          </a:p>
          <a:p>
            <a:pPr marL="457200" lvl="1" indent="-457200">
              <a:lnSpc>
                <a:spcPct val="100000"/>
              </a:lnSpc>
              <a:spcBef>
                <a:spcPts val="601"/>
              </a:spcBef>
              <a:buClr>
                <a:srgbClr val="00305D"/>
              </a:buClr>
            </a:pPr>
            <a:r>
              <a:rPr lang="de-DE" strike="noStrike" spc="-1" dirty="0">
                <a:solidFill>
                  <a:schemeClr val="accent1"/>
                </a:solidFill>
                <a:latin typeface="Open Sans"/>
              </a:rPr>
              <a:t>Wie kann man Schaden an der lokalen Community minimieren?</a:t>
            </a:r>
            <a:endParaRPr lang="de-DE" strike="noStrike" spc="-1" dirty="0">
              <a:solidFill>
                <a:srgbClr val="000000"/>
              </a:solidFill>
              <a:latin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de-DE" sz="2400" spc="-1" dirty="0">
                <a:solidFill>
                  <a:schemeClr val="accent1"/>
                </a:solidFill>
                <a:latin typeface="Open Sans"/>
              </a:rPr>
              <a:t>Langfristig (voraussehend)</a:t>
            </a:r>
          </a:p>
          <a:p>
            <a:pPr marL="571500" indent="-34290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de-DE" sz="2400" spc="-1" dirty="0">
                <a:solidFill>
                  <a:schemeClr val="accent1"/>
                </a:solidFill>
                <a:latin typeface="Open Sans"/>
              </a:rPr>
              <a:t>Kurzfristig</a:t>
            </a: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5817A-3964-3C19-927A-851F094CFDAC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J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B42BC-425D-DECB-7BC6-CB9636F9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510" y="1484280"/>
            <a:ext cx="4229690" cy="42296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0578600" cy="434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Was ist zu beachten?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Kooperationsverträge, </a:t>
            </a: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NDA</a:t>
            </a: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Nutzerordnungen </a:t>
            </a: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Abmeldung von „Verantwortlichkeiten“</a:t>
            </a: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Übergabe/Änderung Lehrveranstaltungen</a:t>
            </a:r>
            <a:endParaRPr lang="de-DE" sz="200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Rectangle 1"/>
          <p:cNvSpPr/>
          <p:nvPr/>
        </p:nvSpPr>
        <p:spPr>
          <a:xfrm>
            <a:off x="5825924" y="7250961"/>
            <a:ext cx="4394542" cy="1893592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lt1"/>
                </a:solidFill>
                <a:latin typeface="Open Sans"/>
              </a:rPr>
              <a:t>Juliane: </a:t>
            </a:r>
            <a:r>
              <a:rPr lang="en-US" sz="1800" b="0" strike="noStrike" spc="-1" dirty="0" err="1">
                <a:solidFill>
                  <a:schemeClr val="lt1"/>
                </a:solidFill>
                <a:latin typeface="Open Sans"/>
              </a:rPr>
              <a:t>regelmaessiges</a:t>
            </a:r>
            <a:r>
              <a:rPr lang="en-US" sz="1800" b="0" strike="noStrike" spc="-1" dirty="0">
                <a:solidFill>
                  <a:schemeClr val="lt1"/>
                </a:solidFill>
                <a:latin typeface="Open Sans"/>
              </a:rPr>
              <a:t> Reporting </a:t>
            </a:r>
            <a:r>
              <a:rPr lang="en-US" sz="1800" b="0" strike="noStrike" spc="-1" dirty="0" err="1">
                <a:solidFill>
                  <a:schemeClr val="lt1"/>
                </a:solidFill>
                <a:latin typeface="Open Sans"/>
              </a:rPr>
              <a:t>macht</a:t>
            </a:r>
            <a:r>
              <a:rPr lang="en-US" sz="1800" b="0" strike="noStrike" spc="-1" dirty="0">
                <a:solidFill>
                  <a:schemeClr val="lt1"/>
                </a:solidFill>
                <a:latin typeface="Open Sans"/>
              </a:rPr>
              <a:t> </a:t>
            </a:r>
            <a:r>
              <a:rPr lang="en-US" sz="1800" b="0" strike="noStrike" spc="-1" dirty="0" err="1">
                <a:solidFill>
                  <a:schemeClr val="lt1"/>
                </a:solidFill>
                <a:latin typeface="Open Sans"/>
              </a:rPr>
              <a:t>schreiben</a:t>
            </a:r>
            <a:r>
              <a:rPr lang="en-US" sz="1800" b="0" strike="noStrike" spc="-1" dirty="0">
                <a:solidFill>
                  <a:schemeClr val="lt1"/>
                </a:solidFill>
                <a:latin typeface="Open Sans"/>
              </a:rPr>
              <a:t> von </a:t>
            </a:r>
            <a:r>
              <a:rPr lang="en-US" sz="1800" b="0" strike="noStrike" spc="-1" dirty="0" err="1">
                <a:solidFill>
                  <a:schemeClr val="lt1"/>
                </a:solidFill>
                <a:latin typeface="Open Sans"/>
              </a:rPr>
              <a:t>Reporten</a:t>
            </a:r>
            <a:r>
              <a:rPr lang="en-US" sz="1800" b="0" strike="noStrike" spc="-1" dirty="0">
                <a:solidFill>
                  <a:schemeClr val="lt1"/>
                </a:solidFill>
                <a:latin typeface="Open Sans"/>
              </a:rPr>
              <a:t> </a:t>
            </a:r>
            <a:r>
              <a:rPr lang="en-US" sz="1800" b="0" strike="noStrike" spc="-1" dirty="0" err="1">
                <a:solidFill>
                  <a:schemeClr val="lt1"/>
                </a:solidFill>
                <a:latin typeface="Open Sans"/>
              </a:rPr>
              <a:t>spaeter</a:t>
            </a:r>
            <a:r>
              <a:rPr lang="en-US" sz="1800" b="0" strike="noStrike" spc="-1" dirty="0">
                <a:solidFill>
                  <a:schemeClr val="lt1"/>
                </a:solidFill>
                <a:latin typeface="Open Sans"/>
              </a:rPr>
              <a:t> </a:t>
            </a:r>
            <a:r>
              <a:rPr lang="en-US" sz="1800" b="0" strike="noStrike" spc="-1" dirty="0" err="1">
                <a:solidFill>
                  <a:schemeClr val="lt1"/>
                </a:solidFill>
                <a:latin typeface="Open Sans"/>
              </a:rPr>
              <a:t>viel</a:t>
            </a:r>
            <a:r>
              <a:rPr lang="en-US" sz="1800" b="0" strike="noStrike" spc="-1" dirty="0">
                <a:solidFill>
                  <a:schemeClr val="lt1"/>
                </a:solidFill>
                <a:latin typeface="Open Sans"/>
              </a:rPr>
              <a:t> </a:t>
            </a:r>
            <a:r>
              <a:rPr lang="en-US" sz="1800" b="0" strike="noStrike" spc="-1" dirty="0" err="1">
                <a:solidFill>
                  <a:schemeClr val="lt1"/>
                </a:solidFill>
                <a:latin typeface="Open Sans"/>
              </a:rPr>
              <a:t>einfacher</a:t>
            </a:r>
            <a:r>
              <a:rPr lang="en-US" sz="1800" b="0" strike="noStrike" spc="-1" dirty="0">
                <a:solidFill>
                  <a:schemeClr val="lt1"/>
                </a:solidFill>
                <a:latin typeface="Open Sans"/>
              </a:rPr>
              <a:t> -&gt; </a:t>
            </a:r>
            <a:r>
              <a:rPr lang="en-US" sz="1800" b="0" strike="noStrike" spc="-1" dirty="0">
                <a:solidFill>
                  <a:srgbClr val="FFFF00"/>
                </a:solidFill>
                <a:latin typeface="Open Sans"/>
              </a:rPr>
              <a:t>ich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Open Sans"/>
              </a:rPr>
              <a:t>würde</a:t>
            </a:r>
            <a:r>
              <a:rPr lang="en-US" sz="1800" b="0" strike="noStrike" spc="-1" dirty="0">
                <a:solidFill>
                  <a:srgbClr val="FFFF00"/>
                </a:solidFill>
                <a:latin typeface="Open Sans"/>
              </a:rPr>
              <a:t> die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Open Sans"/>
              </a:rPr>
              <a:t>themen</a:t>
            </a:r>
            <a:r>
              <a:rPr lang="en-US" sz="1800" b="0" strike="noStrike" spc="-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Open Sans"/>
              </a:rPr>
              <a:t>gern</a:t>
            </a:r>
            <a:r>
              <a:rPr lang="en-US" sz="1800" b="0" strike="noStrike" spc="-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Open Sans"/>
              </a:rPr>
              <a:t>mit</a:t>
            </a:r>
            <a:r>
              <a:rPr lang="en-US" sz="1800" b="0" strike="noStrike" spc="-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Open Sans"/>
              </a:rPr>
              <a:t>abbilden</a:t>
            </a:r>
            <a:r>
              <a:rPr lang="en-US" sz="1800" b="0" strike="noStrike" spc="-1" dirty="0">
                <a:solidFill>
                  <a:srgbClr val="FFFF00"/>
                </a:solidFill>
                <a:latin typeface="Open Sans"/>
              </a:rPr>
              <a:t> und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Open Sans"/>
              </a:rPr>
              <a:t>eher</a:t>
            </a:r>
            <a:r>
              <a:rPr lang="en-US" sz="1800" b="0" strike="noStrike" spc="-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Open Sans"/>
              </a:rPr>
              <a:t>mit</a:t>
            </a:r>
            <a:r>
              <a:rPr lang="en-US" sz="1800" b="0" strike="noStrike" spc="-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Open Sans"/>
              </a:rPr>
              <a:t>vertraglichen</a:t>
            </a:r>
            <a:r>
              <a:rPr lang="en-US" sz="1800" b="0" strike="noStrike" spc="-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Open Sans"/>
              </a:rPr>
              <a:t>Verpflichtungen</a:t>
            </a:r>
            <a:r>
              <a:rPr lang="en-US" sz="1800" b="0" strike="noStrike" spc="-1" dirty="0">
                <a:solidFill>
                  <a:srgbClr val="FFFF00"/>
                </a:solidFill>
                <a:latin typeface="Open Sans"/>
              </a:rPr>
              <a:t>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Open Sans"/>
              </a:rPr>
              <a:t>argumentieren</a:t>
            </a:r>
            <a:r>
              <a:rPr lang="en-US" sz="1800" b="0" strike="noStrike" spc="-1" dirty="0">
                <a:solidFill>
                  <a:srgbClr val="FFFF00"/>
                </a:solidFill>
                <a:latin typeface="Open Sans"/>
              </a:rPr>
              <a:t>, passt das?</a:t>
            </a:r>
          </a:p>
          <a:p>
            <a:pPr algn="ctr" defTabSz="914400">
              <a:lnSpc>
                <a:spcPct val="100000"/>
              </a:lnSpc>
            </a:pPr>
            <a:r>
              <a:rPr lang="en-US" spc="-1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/>
              </a:rPr>
              <a:t>Passt, ja. :-)</a:t>
            </a:r>
            <a:endParaRPr lang="de-DE" sz="1800" b="0" strike="noStrike" spc="-1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</a:endParaRPr>
          </a:p>
        </p:txBody>
      </p:sp>
      <p:pic>
        <p:nvPicPr>
          <p:cNvPr id="297" name="Picture 4"/>
          <p:cNvPicPr/>
          <p:nvPr/>
        </p:nvPicPr>
        <p:blipFill>
          <a:blip r:embed="rId2"/>
          <a:stretch/>
        </p:blipFill>
        <p:spPr>
          <a:xfrm>
            <a:off x="6827537" y="1956391"/>
            <a:ext cx="4772584" cy="3417329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6C181-64BE-40ED-9165-E65BDE9BDCF3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J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6351480" cy="434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Was ist zu beachten?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Änderungen </a:t>
            </a: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Intranet /</a:t>
            </a: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 Webseite / </a:t>
            </a:r>
            <a:r>
              <a:rPr lang="de-DE" sz="2000" b="0" strike="noStrike" spc="-1" dirty="0" err="1">
                <a:solidFill>
                  <a:schemeClr val="accent1"/>
                </a:solidFill>
                <a:latin typeface="Open Sans"/>
              </a:rPr>
              <a:t>Social</a:t>
            </a: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 Media / Öffentlichkeitsarbeit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Verweis auf andere Einrichtungen mit ähnlichen Geräten und Services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Wichtig: Alte Wikis/Links </a:t>
            </a:r>
            <a:r>
              <a:rPr lang="de-DE" sz="2000" b="0" u="sng" strike="noStrike" spc="-1" dirty="0">
                <a:solidFill>
                  <a:schemeClr val="accent1"/>
                </a:solidFill>
                <a:uFillTx/>
                <a:latin typeface="Open Sans"/>
              </a:rPr>
              <a:t>nicht löschen</a:t>
            </a: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!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Noch besser: In öffentlichen </a:t>
            </a:r>
            <a:r>
              <a:rPr lang="de-DE" sz="2000" b="0" strike="noStrike" spc="-1" dirty="0" err="1">
                <a:solidFill>
                  <a:schemeClr val="accent1"/>
                </a:solidFill>
                <a:latin typeface="Open Sans"/>
              </a:rPr>
              <a:t>Repositories</a:t>
            </a: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 publizieren!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0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613280" y="1589400"/>
            <a:ext cx="4075560" cy="4132800"/>
          </a:xfrm>
          <a:prstGeom prst="rect">
            <a:avLst/>
          </a:prstGeom>
          <a:ln w="0">
            <a:noFill/>
          </a:ln>
        </p:spPr>
      </p:pic>
      <p:sp>
        <p:nvSpPr>
          <p:cNvPr id="301" name="Cross 6"/>
          <p:cNvSpPr/>
          <p:nvPr/>
        </p:nvSpPr>
        <p:spPr>
          <a:xfrm rot="2670000">
            <a:off x="7704360" y="1490760"/>
            <a:ext cx="3893400" cy="3911760"/>
          </a:xfrm>
          <a:prstGeom prst="plus">
            <a:avLst>
              <a:gd name="adj" fmla="val 46401"/>
            </a:avLst>
          </a:prstGeom>
          <a:solidFill>
            <a:srgbClr val="C0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37268D-84B1-8D4E-D5AF-3884BBEFE467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J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6351480" cy="434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Debriefing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Umfragen, Feedback 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Aufarbeitung 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Kontinuierlicher Verbesserungsprozess</a:t>
            </a:r>
            <a:endParaRPr lang="de-DE" sz="2000" spc="-1" dirty="0">
              <a:solidFill>
                <a:schemeClr val="accent1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Abschluss des Pro</a:t>
            </a: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zesses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2B104-EBFE-61FB-EC2A-91024004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15" y="2023932"/>
            <a:ext cx="3240818" cy="3263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0659A-5A7A-2B87-7E63-64E6D655069C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 dirty="0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 dirty="0"/>
            </a:b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874800" y="1257660"/>
            <a:ext cx="10578600" cy="434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Zusammenfassung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Bei Gründung/ im Betrieb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Transparentes Gerätemanagement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Regelungen zu eingebrachten Ressourcen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Regelmäßiges Reporting, Publikationen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 err="1">
                <a:solidFill>
                  <a:schemeClr val="accent1"/>
                </a:solidFill>
                <a:latin typeface="Open Sans"/>
              </a:rPr>
              <a:t>Wissenskonservation</a:t>
            </a: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/-transfer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indent="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None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   Kurz vor Schließung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Planung Zukunft Mitarbeiter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Interne + externe Kommunikation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Verteilung Ressourcen + Budget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8" name="Pictur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930582" y="1257660"/>
            <a:ext cx="3026068" cy="3203983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278F26-75F6-94F3-BC8D-2C79777C8F71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3A951-0875-D48F-6F7B-C44000FEF41C}"/>
              </a:ext>
            </a:extLst>
          </p:cNvPr>
          <p:cNvSpPr txBox="1"/>
          <p:nvPr/>
        </p:nvSpPr>
        <p:spPr>
          <a:xfrm>
            <a:off x="7996988" y="6290563"/>
            <a:ext cx="43633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https://doi.org/10.5281/zenodo.10199824</a:t>
            </a:r>
            <a:r>
              <a:rPr lang="en-US" sz="11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BB9020-61B3-6C6B-7095-DBFD45D30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309" y="4541298"/>
            <a:ext cx="1735912" cy="1749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874800" y="1484280"/>
            <a:ext cx="11052720" cy="95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accent1"/>
                </a:solidFill>
                <a:latin typeface="Open Sans"/>
              </a:rPr>
              <a:t>Lebenszyklus einer Core-Facility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chemeClr val="accent1"/>
                </a:solidFill>
                <a:latin typeface="Open Sans"/>
              </a:rPr>
              <a:t>Technologie entwickelt sich weiter, und so müssen sich CFs weiterentwickeln, </a:t>
            </a:r>
            <a:r>
              <a:rPr lang="de-DE" sz="2400" b="0" i="1" strike="noStrike" spc="-1">
                <a:solidFill>
                  <a:schemeClr val="accent1"/>
                </a:solidFill>
                <a:latin typeface="Open Sans"/>
              </a:rPr>
              <a:t>oder eben enden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Rectangle 1"/>
          <p:cNvSpPr/>
          <p:nvPr/>
        </p:nvSpPr>
        <p:spPr>
          <a:xfrm>
            <a:off x="5699160" y="2765160"/>
            <a:ext cx="1600920" cy="9522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Open Sans"/>
              </a:rPr>
              <a:t>Etablierung Services / CF</a:t>
            </a:r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Rectangle 2"/>
          <p:cNvSpPr/>
          <p:nvPr/>
        </p:nvSpPr>
        <p:spPr>
          <a:xfrm>
            <a:off x="7545240" y="3961440"/>
            <a:ext cx="1600920" cy="9522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Open Sans"/>
              </a:rPr>
              <a:t>Maintenance</a:t>
            </a:r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Open Sans"/>
              </a:rPr>
              <a:t>/Betrieb</a:t>
            </a:r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1" name="Rectangle 3"/>
          <p:cNvSpPr/>
          <p:nvPr/>
        </p:nvSpPr>
        <p:spPr>
          <a:xfrm>
            <a:off x="3807000" y="3967920"/>
            <a:ext cx="1600920" cy="9522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Open Sans"/>
              </a:rPr>
              <a:t>Geraete-anschaffung</a:t>
            </a:r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52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20720" y="3336120"/>
            <a:ext cx="2863800" cy="2216160"/>
          </a:xfrm>
          <a:prstGeom prst="rect">
            <a:avLst/>
          </a:prstGeom>
          <a:ln w="0">
            <a:noFill/>
          </a:ln>
        </p:spPr>
      </p:pic>
      <p:sp>
        <p:nvSpPr>
          <p:cNvPr id="153" name="Rectangle 6"/>
          <p:cNvSpPr/>
          <p:nvPr/>
        </p:nvSpPr>
        <p:spPr>
          <a:xfrm>
            <a:off x="5699160" y="5173200"/>
            <a:ext cx="1600920" cy="9522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Open Sans"/>
              </a:rPr>
              <a:t>User-feedback</a:t>
            </a:r>
            <a:endParaRPr lang="de-DE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Arrow: Right 7"/>
          <p:cNvSpPr/>
          <p:nvPr/>
        </p:nvSpPr>
        <p:spPr>
          <a:xfrm rot="18924000">
            <a:off x="5389200" y="3701880"/>
            <a:ext cx="326520" cy="253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4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55" name="Arrow: Right 8"/>
          <p:cNvSpPr/>
          <p:nvPr/>
        </p:nvSpPr>
        <p:spPr>
          <a:xfrm rot="2838000">
            <a:off x="7283880" y="3709080"/>
            <a:ext cx="326520" cy="253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4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56" name="Arrow: Right 9"/>
          <p:cNvSpPr/>
          <p:nvPr/>
        </p:nvSpPr>
        <p:spPr>
          <a:xfrm rot="8136600">
            <a:off x="7265160" y="4911480"/>
            <a:ext cx="326520" cy="253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4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57" name="Arrow: Right 10"/>
          <p:cNvSpPr/>
          <p:nvPr/>
        </p:nvSpPr>
        <p:spPr>
          <a:xfrm rot="13511400">
            <a:off x="5373720" y="4928400"/>
            <a:ext cx="326520" cy="253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4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58" name="Arrow: Right 11"/>
          <p:cNvSpPr/>
          <p:nvPr/>
        </p:nvSpPr>
        <p:spPr>
          <a:xfrm>
            <a:off x="7544160" y="5523120"/>
            <a:ext cx="326520" cy="253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4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59" name="Rectangle 12"/>
          <p:cNvSpPr/>
          <p:nvPr/>
        </p:nvSpPr>
        <p:spPr>
          <a:xfrm>
            <a:off x="8086680" y="5173200"/>
            <a:ext cx="1600920" cy="9522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Open Sans"/>
              </a:rPr>
              <a:t>Abwicklung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Picture 14"/>
          <p:cNvPicPr/>
          <p:nvPr/>
        </p:nvPicPr>
        <p:blipFill>
          <a:blip r:embed="rId4"/>
          <a:stretch/>
        </p:blipFill>
        <p:spPr>
          <a:xfrm>
            <a:off x="9804960" y="3491280"/>
            <a:ext cx="2162520" cy="2061000"/>
          </a:xfrm>
          <a:prstGeom prst="rect">
            <a:avLst/>
          </a:prstGeom>
          <a:ln w="0">
            <a:noFill/>
          </a:ln>
        </p:spPr>
      </p:pic>
      <p:sp>
        <p:nvSpPr>
          <p:cNvPr id="161" name="Rectangle 15"/>
          <p:cNvSpPr/>
          <p:nvPr/>
        </p:nvSpPr>
        <p:spPr>
          <a:xfrm>
            <a:off x="3586320" y="2286000"/>
            <a:ext cx="2507760" cy="4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62" name="Arrow: Right 16"/>
          <p:cNvSpPr/>
          <p:nvPr/>
        </p:nvSpPr>
        <p:spPr>
          <a:xfrm rot="16200000">
            <a:off x="5878080" y="4302360"/>
            <a:ext cx="1160640" cy="251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24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11839-EDA3-2F9B-B3E8-A970237FAA12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827280" y="1493640"/>
            <a:ext cx="10578600" cy="3997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strike="noStrike" spc="-1" dirty="0">
                <a:solidFill>
                  <a:schemeClr val="accent1"/>
                </a:solidFill>
                <a:latin typeface="Open Sans"/>
              </a:rPr>
              <a:t>Warum werden Core </a:t>
            </a:r>
            <a:r>
              <a:rPr lang="de-DE" sz="2400" strike="noStrike" spc="-1" dirty="0" err="1">
                <a:solidFill>
                  <a:schemeClr val="accent1"/>
                </a:solidFill>
                <a:latin typeface="Open Sans"/>
              </a:rPr>
              <a:t>Facilities</a:t>
            </a:r>
            <a:r>
              <a:rPr lang="de-DE" sz="2400" strike="noStrike" spc="-1" dirty="0">
                <a:solidFill>
                  <a:schemeClr val="accent1"/>
                </a:solidFill>
                <a:latin typeface="Open Sans"/>
              </a:rPr>
              <a:t> geschlossen?</a:t>
            </a:r>
            <a:endParaRPr lang="de-DE" sz="240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strike="noStrike" spc="-1" dirty="0">
              <a:solidFill>
                <a:srgbClr val="000000"/>
              </a:solidFill>
              <a:latin typeface="Calibri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strike="noStrike" spc="-1" dirty="0">
                <a:solidFill>
                  <a:schemeClr val="accent1"/>
                </a:solidFill>
                <a:latin typeface="Open Sans"/>
              </a:rPr>
              <a:t>Änderung Forschungsfokus </a:t>
            </a:r>
            <a:endParaRPr lang="de-DE" sz="2400" strike="noStrike" spc="-1" dirty="0">
              <a:solidFill>
                <a:srgbClr val="000000"/>
              </a:solidFill>
              <a:latin typeface="Calibri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strike="noStrike" spc="-1" dirty="0">
                <a:solidFill>
                  <a:schemeClr val="accent1"/>
                </a:solidFill>
                <a:latin typeface="Open Sans"/>
              </a:rPr>
              <a:t>Bewirtschaftungskonzept funktioniert nicht</a:t>
            </a:r>
            <a:endParaRPr lang="de-DE" sz="2400" strike="noStrike" spc="-1" dirty="0">
              <a:solidFill>
                <a:srgbClr val="000000"/>
              </a:solidFill>
              <a:latin typeface="Calibri"/>
            </a:endParaRPr>
          </a:p>
          <a:p>
            <a:pPr marL="343080" lvl="1" indent="-343080" defTabSz="914400">
              <a:lnSpc>
                <a:spcPct val="100000"/>
              </a:lnSpc>
              <a:spcBef>
                <a:spcPts val="601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400" strike="noStrike" spc="-1" dirty="0">
                <a:solidFill>
                  <a:schemeClr val="accent1"/>
                </a:solidFill>
                <a:latin typeface="Open Sans"/>
              </a:rPr>
              <a:t>Ergebnis von Evaluation</a:t>
            </a:r>
            <a:endParaRPr lang="de-DE" sz="240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Picture 5"/>
          <p:cNvPicPr/>
          <p:nvPr/>
        </p:nvPicPr>
        <p:blipFill>
          <a:blip r:embed="rId2"/>
          <a:stretch/>
        </p:blipFill>
        <p:spPr>
          <a:xfrm>
            <a:off x="9234000" y="1493640"/>
            <a:ext cx="2219400" cy="2692800"/>
          </a:xfrm>
          <a:prstGeom prst="rect">
            <a:avLst/>
          </a:prstGeom>
          <a:ln w="0">
            <a:noFill/>
          </a:ln>
        </p:spPr>
      </p:pic>
      <p:pic>
        <p:nvPicPr>
          <p:cNvPr id="169" name="Grafik 168"/>
          <p:cNvPicPr/>
          <p:nvPr/>
        </p:nvPicPr>
        <p:blipFill>
          <a:blip r:embed="rId3"/>
          <a:stretch/>
        </p:blipFill>
        <p:spPr>
          <a:xfrm>
            <a:off x="5291646" y="3967640"/>
            <a:ext cx="3477960" cy="2090520"/>
          </a:xfrm>
          <a:prstGeom prst="rect">
            <a:avLst/>
          </a:prstGeom>
          <a:ln w="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B47A04-187B-2E56-4DC2-C8530E736350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J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73849" y="1251587"/>
            <a:ext cx="10980502" cy="163391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Beispiel: </a:t>
            </a:r>
            <a:r>
              <a:rPr lang="de-DE" sz="2400" b="1" strike="noStrike" spc="-1" dirty="0" err="1">
                <a:solidFill>
                  <a:schemeClr val="accent1"/>
                </a:solidFill>
                <a:latin typeface="Open Sans"/>
              </a:rPr>
              <a:t>BioImage</a:t>
            </a: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 Analysis Core-</a:t>
            </a:r>
            <a:r>
              <a:rPr lang="de-DE" sz="2400" b="1" strike="noStrike" spc="-1" dirty="0" err="1">
                <a:solidFill>
                  <a:schemeClr val="accent1"/>
                </a:solidFill>
                <a:latin typeface="Open Sans"/>
              </a:rPr>
              <a:t>Facilities</a:t>
            </a: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 </a:t>
            </a:r>
            <a:r>
              <a:rPr lang="de-DE" sz="2400" b="1" i="1" strike="noStrike" spc="-1" dirty="0">
                <a:solidFill>
                  <a:schemeClr val="accent1"/>
                </a:solidFill>
                <a:latin typeface="Open Sans"/>
              </a:rPr>
              <a:t>kommen in Wellen</a:t>
            </a:r>
            <a:endParaRPr lang="de-DE" sz="2400" b="1" i="1" strike="noStrike" spc="-1" baseline="30000" dirty="0">
              <a:solidFill>
                <a:srgbClr val="000000"/>
              </a:solidFill>
              <a:latin typeface="Calibri"/>
            </a:endParaRPr>
          </a:p>
          <a:p>
            <a:pPr marL="574675" indent="-34290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</a:rPr>
              <a:t>Neuaufbau von Wissen, Services und </a:t>
            </a:r>
            <a:r>
              <a:rPr lang="de-DE" sz="2400" b="0" strike="noStrike" spc="-1" dirty="0" err="1">
                <a:solidFill>
                  <a:schemeClr val="accent1"/>
                </a:solidFill>
                <a:latin typeface="Open Sans"/>
              </a:rPr>
              <a:t>Resourcen</a:t>
            </a:r>
            <a:r>
              <a:rPr lang="de-DE" sz="2400" b="0" strike="noStrike" spc="-1" dirty="0">
                <a:solidFill>
                  <a:schemeClr val="accent1"/>
                </a:solidFill>
                <a:latin typeface="Open Sans"/>
              </a:rPr>
              <a:t> semi-</a:t>
            </a:r>
            <a:r>
              <a:rPr lang="de-DE" sz="2400" b="0" strike="noStrike" spc="-1" dirty="0" err="1">
                <a:solidFill>
                  <a:schemeClr val="accent1"/>
                </a:solidFill>
                <a:latin typeface="Open Sans"/>
              </a:rPr>
              <a:t>regelmaessig</a:t>
            </a:r>
            <a:r>
              <a:rPr lang="de-DE" sz="2400" b="0" strike="noStrike" spc="-1" dirty="0">
                <a:solidFill>
                  <a:schemeClr val="accent1"/>
                </a:solidFill>
                <a:latin typeface="Open Sans"/>
              </a:rPr>
              <a:t>  erforderlich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4675" indent="-342900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de-DE" sz="2400" b="0" strike="noStrike" spc="-1" dirty="0">
                <a:solidFill>
                  <a:schemeClr val="accent1"/>
                </a:solidFill>
                <a:latin typeface="Open Sans"/>
              </a:rPr>
              <a:t>Kritische Masse von Mitarbeitern erforderlich um Wissen zu inkubieren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680"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571680"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Box 2"/>
          <p:cNvSpPr/>
          <p:nvPr/>
        </p:nvSpPr>
        <p:spPr>
          <a:xfrm>
            <a:off x="106272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2007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Box 3"/>
          <p:cNvSpPr/>
          <p:nvPr/>
        </p:nvSpPr>
        <p:spPr>
          <a:xfrm>
            <a:off x="158508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2008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TextBox 4"/>
          <p:cNvSpPr/>
          <p:nvPr/>
        </p:nvSpPr>
        <p:spPr>
          <a:xfrm>
            <a:off x="210744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2009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Box 5"/>
          <p:cNvSpPr/>
          <p:nvPr/>
        </p:nvSpPr>
        <p:spPr>
          <a:xfrm>
            <a:off x="262980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2010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TextBox 6"/>
          <p:cNvSpPr/>
          <p:nvPr/>
        </p:nvSpPr>
        <p:spPr>
          <a:xfrm>
            <a:off x="315216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2011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TextBox 7"/>
          <p:cNvSpPr/>
          <p:nvPr/>
        </p:nvSpPr>
        <p:spPr>
          <a:xfrm>
            <a:off x="367452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2012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Box 8"/>
          <p:cNvSpPr/>
          <p:nvPr/>
        </p:nvSpPr>
        <p:spPr>
          <a:xfrm>
            <a:off x="419724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2013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TextBox 9"/>
          <p:cNvSpPr/>
          <p:nvPr/>
        </p:nvSpPr>
        <p:spPr>
          <a:xfrm>
            <a:off x="471960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2014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TextBox 10"/>
          <p:cNvSpPr/>
          <p:nvPr/>
        </p:nvSpPr>
        <p:spPr>
          <a:xfrm>
            <a:off x="524196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2015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TextBox 11"/>
          <p:cNvSpPr/>
          <p:nvPr/>
        </p:nvSpPr>
        <p:spPr>
          <a:xfrm>
            <a:off x="576432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2016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TextBox 12"/>
          <p:cNvSpPr/>
          <p:nvPr/>
        </p:nvSpPr>
        <p:spPr>
          <a:xfrm>
            <a:off x="628668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2017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TextBox 13"/>
          <p:cNvSpPr/>
          <p:nvPr/>
        </p:nvSpPr>
        <p:spPr>
          <a:xfrm>
            <a:off x="680940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2018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TextBox 14"/>
          <p:cNvSpPr/>
          <p:nvPr/>
        </p:nvSpPr>
        <p:spPr>
          <a:xfrm>
            <a:off x="733176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2019 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Rectangle 15"/>
          <p:cNvSpPr/>
          <p:nvPr/>
        </p:nvSpPr>
        <p:spPr>
          <a:xfrm>
            <a:off x="1390320" y="3645957"/>
            <a:ext cx="1020600" cy="23148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86" name="Rectangle 16"/>
          <p:cNvSpPr/>
          <p:nvPr/>
        </p:nvSpPr>
        <p:spPr>
          <a:xfrm>
            <a:off x="1334880" y="4138797"/>
            <a:ext cx="2626920" cy="22176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87" name="Rectangle 17"/>
          <p:cNvSpPr/>
          <p:nvPr/>
        </p:nvSpPr>
        <p:spPr>
          <a:xfrm>
            <a:off x="2259000" y="3896517"/>
            <a:ext cx="1222200" cy="22176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88" name="Rectangle 19"/>
          <p:cNvSpPr/>
          <p:nvPr/>
        </p:nvSpPr>
        <p:spPr>
          <a:xfrm>
            <a:off x="5348880" y="3896517"/>
            <a:ext cx="1351800" cy="22176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lt1"/>
                </a:solidFill>
                <a:latin typeface="Open Sans"/>
              </a:rPr>
              <a:t>Robert*</a:t>
            </a:r>
            <a:endParaRPr lang="de-DE" sz="11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9" name="Rectangle 20"/>
          <p:cNvSpPr/>
          <p:nvPr/>
        </p:nvSpPr>
        <p:spPr>
          <a:xfrm>
            <a:off x="4949640" y="4136997"/>
            <a:ext cx="2136960" cy="22176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90" name="Rectangle 21"/>
          <p:cNvSpPr/>
          <p:nvPr/>
        </p:nvSpPr>
        <p:spPr>
          <a:xfrm>
            <a:off x="7275960" y="4136997"/>
            <a:ext cx="1337040" cy="22176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91" name="Rectangle 22"/>
          <p:cNvSpPr/>
          <p:nvPr/>
        </p:nvSpPr>
        <p:spPr>
          <a:xfrm>
            <a:off x="6814800" y="3896517"/>
            <a:ext cx="2082240" cy="22176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92" name="Rectangle 24"/>
          <p:cNvSpPr/>
          <p:nvPr/>
        </p:nvSpPr>
        <p:spPr>
          <a:xfrm>
            <a:off x="4385520" y="4603917"/>
            <a:ext cx="1643040" cy="2217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93" name="Rectangle 26"/>
          <p:cNvSpPr/>
          <p:nvPr/>
        </p:nvSpPr>
        <p:spPr>
          <a:xfrm>
            <a:off x="6286680" y="4880397"/>
            <a:ext cx="799560" cy="221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0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94" name="Rectangle 27"/>
          <p:cNvSpPr/>
          <p:nvPr/>
        </p:nvSpPr>
        <p:spPr>
          <a:xfrm>
            <a:off x="5463000" y="4880397"/>
            <a:ext cx="799560" cy="221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95" name="Rectangle 28"/>
          <p:cNvSpPr/>
          <p:nvPr/>
        </p:nvSpPr>
        <p:spPr>
          <a:xfrm>
            <a:off x="7116120" y="4880397"/>
            <a:ext cx="410400" cy="221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0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96" name="Rectangle 33"/>
          <p:cNvSpPr/>
          <p:nvPr/>
        </p:nvSpPr>
        <p:spPr>
          <a:xfrm>
            <a:off x="2454480" y="4382877"/>
            <a:ext cx="869760" cy="22176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197" name="TextBox 34"/>
          <p:cNvSpPr/>
          <p:nvPr/>
        </p:nvSpPr>
        <p:spPr>
          <a:xfrm>
            <a:off x="785412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2020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Box 35"/>
          <p:cNvSpPr/>
          <p:nvPr/>
        </p:nvSpPr>
        <p:spPr>
          <a:xfrm>
            <a:off x="837648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2021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Box 36"/>
          <p:cNvSpPr/>
          <p:nvPr/>
        </p:nvSpPr>
        <p:spPr>
          <a:xfrm>
            <a:off x="889884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2022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TextBox 37"/>
          <p:cNvSpPr/>
          <p:nvPr/>
        </p:nvSpPr>
        <p:spPr>
          <a:xfrm>
            <a:off x="942156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2023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TextBox 38"/>
          <p:cNvSpPr/>
          <p:nvPr/>
        </p:nvSpPr>
        <p:spPr>
          <a:xfrm>
            <a:off x="9943920" y="3143757"/>
            <a:ext cx="520560" cy="2574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dk1"/>
                </a:solidFill>
                <a:latin typeface="Open Sans"/>
              </a:rPr>
              <a:t>2024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Rectangle 43"/>
          <p:cNvSpPr/>
          <p:nvPr/>
        </p:nvSpPr>
        <p:spPr>
          <a:xfrm>
            <a:off x="9055080" y="3896517"/>
            <a:ext cx="827280" cy="22176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03" name="Rectangle 44"/>
          <p:cNvSpPr/>
          <p:nvPr/>
        </p:nvSpPr>
        <p:spPr>
          <a:xfrm>
            <a:off x="8315280" y="4602477"/>
            <a:ext cx="1567080" cy="221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100" b="0" strike="noStrike" spc="-1">
                <a:solidFill>
                  <a:schemeClr val="lt1"/>
                </a:solidFill>
                <a:latin typeface="Open Sans"/>
              </a:rPr>
              <a:t>Robert*</a:t>
            </a:r>
            <a:endParaRPr lang="de-DE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Rectangle 47"/>
          <p:cNvSpPr/>
          <p:nvPr/>
        </p:nvSpPr>
        <p:spPr>
          <a:xfrm>
            <a:off x="8872560" y="4849797"/>
            <a:ext cx="1009800" cy="221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05" name="Rectangle 48"/>
          <p:cNvSpPr/>
          <p:nvPr/>
        </p:nvSpPr>
        <p:spPr>
          <a:xfrm>
            <a:off x="8870040" y="5085597"/>
            <a:ext cx="1004040" cy="221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06" name="Rectangle 49"/>
          <p:cNvSpPr/>
          <p:nvPr/>
        </p:nvSpPr>
        <p:spPr>
          <a:xfrm>
            <a:off x="9294480" y="5328237"/>
            <a:ext cx="587880" cy="2372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07" name="Rectangle 50"/>
          <p:cNvSpPr/>
          <p:nvPr/>
        </p:nvSpPr>
        <p:spPr>
          <a:xfrm>
            <a:off x="9348480" y="5583837"/>
            <a:ext cx="534240" cy="221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08" name="Rectangle 54"/>
          <p:cNvSpPr/>
          <p:nvPr/>
        </p:nvSpPr>
        <p:spPr>
          <a:xfrm>
            <a:off x="9362880" y="5827557"/>
            <a:ext cx="519480" cy="221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09" name="Rectangle 55"/>
          <p:cNvSpPr/>
          <p:nvPr/>
        </p:nvSpPr>
        <p:spPr>
          <a:xfrm>
            <a:off x="9786960" y="6305997"/>
            <a:ext cx="95400" cy="2199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05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10" name="Rectangle 56"/>
          <p:cNvSpPr/>
          <p:nvPr/>
        </p:nvSpPr>
        <p:spPr>
          <a:xfrm>
            <a:off x="9550440" y="6065877"/>
            <a:ext cx="234000" cy="221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11" name="Rectangle 57"/>
          <p:cNvSpPr/>
          <p:nvPr/>
        </p:nvSpPr>
        <p:spPr>
          <a:xfrm>
            <a:off x="9669600" y="4125477"/>
            <a:ext cx="213120" cy="22752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cxnSp>
        <p:nvCxnSpPr>
          <p:cNvPr id="212" name="Straight Connector 62"/>
          <p:cNvCxnSpPr/>
          <p:nvPr/>
        </p:nvCxnSpPr>
        <p:spPr>
          <a:xfrm>
            <a:off x="9884160" y="3407637"/>
            <a:ext cx="1800" cy="4062600"/>
          </a:xfrm>
          <a:prstGeom prst="straightConnector1">
            <a:avLst/>
          </a:prstGeom>
          <a:ln w="28575">
            <a:solidFill>
              <a:srgbClr val="000000"/>
            </a:solidFill>
            <a:prstDash val="dash"/>
            <a:miter/>
          </a:ln>
        </p:spPr>
      </p:cxnSp>
      <p:sp>
        <p:nvSpPr>
          <p:cNvPr id="213" name="Rectangle 65"/>
          <p:cNvSpPr/>
          <p:nvPr/>
        </p:nvSpPr>
        <p:spPr>
          <a:xfrm>
            <a:off x="1242000" y="5398200"/>
            <a:ext cx="684000" cy="2217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14" name="Rectangle 66"/>
          <p:cNvSpPr/>
          <p:nvPr/>
        </p:nvSpPr>
        <p:spPr>
          <a:xfrm>
            <a:off x="1292040" y="5473080"/>
            <a:ext cx="684000" cy="22176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15" name="Rectangle 67"/>
          <p:cNvSpPr/>
          <p:nvPr/>
        </p:nvSpPr>
        <p:spPr>
          <a:xfrm>
            <a:off x="1369080" y="5548680"/>
            <a:ext cx="684000" cy="2217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16" name="Rectangle 68"/>
          <p:cNvSpPr/>
          <p:nvPr/>
        </p:nvSpPr>
        <p:spPr>
          <a:xfrm>
            <a:off x="1408680" y="5619600"/>
            <a:ext cx="684000" cy="221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GB" sz="1100" b="0" strike="noStrike" spc="-1">
              <a:solidFill>
                <a:schemeClr val="lt1"/>
              </a:solidFill>
              <a:latin typeface="Open Sans"/>
            </a:endParaRPr>
          </a:p>
        </p:txBody>
      </p:sp>
      <p:sp>
        <p:nvSpPr>
          <p:cNvPr id="217" name="TextBox 69"/>
          <p:cNvSpPr/>
          <p:nvPr/>
        </p:nvSpPr>
        <p:spPr>
          <a:xfrm>
            <a:off x="2107440" y="5305320"/>
            <a:ext cx="27417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Open Sans"/>
              </a:rPr>
              <a:t>Mitarbeiter unterschiedlicher Core-Facilities mit dem Fokus Bildanalyse auf dem selben Campus</a:t>
            </a:r>
            <a:endParaRPr lang="de-DE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62844-9FCE-7915-E38F-75F246BD9661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 dirty="0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 dirty="0"/>
            </a:b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783781" y="1224679"/>
            <a:ext cx="5416395" cy="174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Was muss geklärt werden?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Organisatorische Anbindung 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Rückfall in Arbeitsgruppe 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Fusion mit anderer Core Facility </a:t>
            </a:r>
            <a:endParaRPr lang="de-DE" sz="2000" spc="-1" dirty="0">
              <a:solidFill>
                <a:schemeClr val="accent1"/>
              </a:solidFill>
              <a:latin typeface="Open Sans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pos="0" algn="l"/>
              </a:tabLst>
            </a:pP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" name="Verbinder: gekrümmt 2">
            <a:extLst>
              <a:ext uri="{FF2B5EF4-FFF2-40B4-BE49-F238E27FC236}">
                <a16:creationId xmlns:a16="http://schemas.microsoft.com/office/drawing/2014/main" id="{531B214D-9AFF-4623-A599-9B0355E68207}"/>
              </a:ext>
            </a:extLst>
          </p:cNvPr>
          <p:cNvCxnSpPr/>
          <p:nvPr/>
        </p:nvCxnSpPr>
        <p:spPr>
          <a:xfrm rot="5400000">
            <a:off x="2086251" y="5095780"/>
            <a:ext cx="772361" cy="61256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erbinder: gewinkelt 17">
            <a:extLst>
              <a:ext uri="{FF2B5EF4-FFF2-40B4-BE49-F238E27FC236}">
                <a16:creationId xmlns:a16="http://schemas.microsoft.com/office/drawing/2014/main" id="{1FCD2F5D-D0CB-4C4D-A40F-04031553B68E}"/>
              </a:ext>
            </a:extLst>
          </p:cNvPr>
          <p:cNvCxnSpPr/>
          <p:nvPr/>
        </p:nvCxnSpPr>
        <p:spPr>
          <a:xfrm rot="10800000" flipV="1">
            <a:off x="1898354" y="5015878"/>
            <a:ext cx="880359" cy="63919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C0D523B8-9D74-43E0-89EF-3555CE31C676}"/>
              </a:ext>
            </a:extLst>
          </p:cNvPr>
          <p:cNvGrpSpPr/>
          <p:nvPr/>
        </p:nvGrpSpPr>
        <p:grpSpPr>
          <a:xfrm>
            <a:off x="1941068" y="4509846"/>
            <a:ext cx="710215" cy="639198"/>
            <a:chOff x="2166150" y="5015878"/>
            <a:chExt cx="710215" cy="639198"/>
          </a:xfrm>
        </p:grpSpPr>
        <p:cxnSp>
          <p:nvCxnSpPr>
            <p:cNvPr id="204" name="Gerader Verbinder 203">
              <a:extLst>
                <a:ext uri="{FF2B5EF4-FFF2-40B4-BE49-F238E27FC236}">
                  <a16:creationId xmlns:a16="http://schemas.microsoft.com/office/drawing/2014/main" id="{3EB8A084-C484-4622-A9BF-06556D56AB0B}"/>
                </a:ext>
              </a:extLst>
            </p:cNvPr>
            <p:cNvCxnSpPr/>
            <p:nvPr/>
          </p:nvCxnSpPr>
          <p:spPr>
            <a:xfrm flipH="1">
              <a:off x="2166151" y="5015878"/>
              <a:ext cx="710214" cy="0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2259EE47-65B8-42A7-8A73-64F079BBA0AE}"/>
                </a:ext>
              </a:extLst>
            </p:cNvPr>
            <p:cNvCxnSpPr>
              <a:cxnSpLocks/>
            </p:cNvCxnSpPr>
            <p:nvPr/>
          </p:nvCxnSpPr>
          <p:spPr>
            <a:xfrm>
              <a:off x="2166151" y="5041039"/>
              <a:ext cx="0" cy="614036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8" name="Gerade Verbindung mit Pfeil 207">
              <a:extLst>
                <a:ext uri="{FF2B5EF4-FFF2-40B4-BE49-F238E27FC236}">
                  <a16:creationId xmlns:a16="http://schemas.microsoft.com/office/drawing/2014/main" id="{381433C5-009C-42E4-82A5-15A1B04251EC}"/>
                </a:ext>
              </a:extLst>
            </p:cNvPr>
            <p:cNvCxnSpPr>
              <a:cxnSpLocks/>
            </p:cNvCxnSpPr>
            <p:nvPr/>
          </p:nvCxnSpPr>
          <p:spPr>
            <a:xfrm>
              <a:off x="2166150" y="5649896"/>
              <a:ext cx="355108" cy="5180"/>
            </a:xfrm>
            <a:prstGeom prst="straightConnector1">
              <a:avLst/>
            </a:prstGeom>
            <a:ln w="158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59" name="Diagramm 58">
            <a:extLst>
              <a:ext uri="{FF2B5EF4-FFF2-40B4-BE49-F238E27FC236}">
                <a16:creationId xmlns:a16="http://schemas.microsoft.com/office/drawing/2014/main" id="{19AC8E13-FC55-4C02-BD9A-26E9F6D8E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843918"/>
              </p:ext>
            </p:extLst>
          </p:nvPr>
        </p:nvGraphicFramePr>
        <p:xfrm>
          <a:off x="6455919" y="2830441"/>
          <a:ext cx="3937799" cy="256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4" name="Gerader Verbinder 213">
            <a:extLst>
              <a:ext uri="{FF2B5EF4-FFF2-40B4-BE49-F238E27FC236}">
                <a16:creationId xmlns:a16="http://schemas.microsoft.com/office/drawing/2014/main" id="{EC010D96-C1CC-4A88-A863-5477F3B12B8B}"/>
              </a:ext>
            </a:extLst>
          </p:cNvPr>
          <p:cNvCxnSpPr>
            <a:cxnSpLocks/>
          </p:cNvCxnSpPr>
          <p:nvPr/>
        </p:nvCxnSpPr>
        <p:spPr>
          <a:xfrm>
            <a:off x="5670180" y="5015878"/>
            <a:ext cx="331125" cy="83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B443EFB-5720-48A3-A78E-CBF7E7A57AD3}"/>
              </a:ext>
            </a:extLst>
          </p:cNvPr>
          <p:cNvGrpSpPr/>
          <p:nvPr/>
        </p:nvGrpSpPr>
        <p:grpSpPr>
          <a:xfrm>
            <a:off x="5354464" y="4559796"/>
            <a:ext cx="839382" cy="7758"/>
            <a:chOff x="4996360" y="5011752"/>
            <a:chExt cx="839382" cy="7758"/>
          </a:xfrm>
        </p:grpSpPr>
        <p:cxnSp>
          <p:nvCxnSpPr>
            <p:cNvPr id="217" name="Gerade Verbindung mit Pfeil 216">
              <a:extLst>
                <a:ext uri="{FF2B5EF4-FFF2-40B4-BE49-F238E27FC236}">
                  <a16:creationId xmlns:a16="http://schemas.microsoft.com/office/drawing/2014/main" id="{D8A9049E-8515-41D3-8B54-2B9D5E7A332C}"/>
                </a:ext>
              </a:extLst>
            </p:cNvPr>
            <p:cNvCxnSpPr>
              <a:cxnSpLocks/>
            </p:cNvCxnSpPr>
            <p:nvPr/>
          </p:nvCxnSpPr>
          <p:spPr>
            <a:xfrm>
              <a:off x="5539666" y="5015878"/>
              <a:ext cx="296076" cy="3632"/>
            </a:xfrm>
            <a:prstGeom prst="straightConnector1">
              <a:avLst/>
            </a:prstGeom>
            <a:ln w="158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5F1389C4-E6BF-4622-B1D6-E393956766DA}"/>
                </a:ext>
              </a:extLst>
            </p:cNvPr>
            <p:cNvCxnSpPr>
              <a:cxnSpLocks/>
            </p:cNvCxnSpPr>
            <p:nvPr/>
          </p:nvCxnSpPr>
          <p:spPr>
            <a:xfrm>
              <a:off x="4996360" y="5011752"/>
              <a:ext cx="543306" cy="0"/>
            </a:xfrm>
            <a:prstGeom prst="line">
              <a:avLst/>
            </a:prstGeom>
            <a:ln w="1587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343B21D8-4DAC-4FCB-AE33-13DE76BCF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627729"/>
              </p:ext>
            </p:extLst>
          </p:nvPr>
        </p:nvGraphicFramePr>
        <p:xfrm>
          <a:off x="1874782" y="3628783"/>
          <a:ext cx="4514850" cy="176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2CE83AED-B5FB-4933-959F-D74431B0BD97}"/>
              </a:ext>
            </a:extLst>
          </p:cNvPr>
          <p:cNvSpPr/>
          <p:nvPr/>
        </p:nvSpPr>
        <p:spPr>
          <a:xfrm>
            <a:off x="5998155" y="1553116"/>
            <a:ext cx="582010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pc="-1" dirty="0">
                <a:solidFill>
                  <a:schemeClr val="accent1"/>
                </a:solidFill>
              </a:rPr>
              <a:t>WER? – (Mutter)-Institution</a:t>
            </a: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pc="-1" dirty="0">
                <a:solidFill>
                  <a:schemeClr val="accent1"/>
                </a:solidFill>
              </a:rPr>
              <a:t>WANN? –  bei Gründung/im Betrieb </a:t>
            </a:r>
            <a:endParaRPr lang="de-DE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1F2C8F-C724-97CC-AA73-6D5F9E95400B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J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874800" y="1264320"/>
            <a:ext cx="10578600" cy="491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Was muss geklärt werden?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Personal </a:t>
            </a:r>
            <a:br>
              <a:rPr lang="de-DE" sz="2000" strike="noStrike" spc="-1" dirty="0">
                <a:solidFill>
                  <a:schemeClr val="accent1"/>
                </a:solidFill>
                <a:latin typeface="Open Sans"/>
              </a:rPr>
            </a:b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- Rückfallgarantien </a:t>
            </a:r>
            <a:br>
              <a:rPr lang="de-DE" sz="2000" strike="noStrike" spc="-1" dirty="0">
                <a:solidFill>
                  <a:schemeClr val="accent1"/>
                </a:solidFill>
                <a:latin typeface="Open Sans"/>
              </a:rPr>
            </a:b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- Weiterbeschäftigung</a:t>
            </a:r>
            <a:endParaRPr lang="de-DE" sz="20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Finanzen </a:t>
            </a:r>
            <a:br>
              <a:rPr lang="de-DE" sz="2000" strike="noStrike" spc="-1" dirty="0">
                <a:solidFill>
                  <a:schemeClr val="accent1"/>
                </a:solidFill>
                <a:latin typeface="Open Sans"/>
              </a:rPr>
            </a:b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- offene Beschaffungen abschließen </a:t>
            </a:r>
            <a:br>
              <a:rPr lang="de-DE" sz="2000" strike="noStrike" spc="-1" dirty="0">
                <a:solidFill>
                  <a:schemeClr val="accent1"/>
                </a:solidFill>
                <a:latin typeface="Open Sans"/>
              </a:rPr>
            </a:b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- alle Leistungen abrechnen </a:t>
            </a:r>
            <a:br>
              <a:rPr lang="de-DE" sz="2000" strike="noStrike" spc="-1" dirty="0">
                <a:solidFill>
                  <a:schemeClr val="accent1"/>
                </a:solidFill>
                <a:latin typeface="Open Sans"/>
              </a:rPr>
            </a:b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- interne Verrechnungskonten klären </a:t>
            </a:r>
            <a:br>
              <a:rPr lang="de-DE" sz="2000" strike="noStrike" spc="-1" dirty="0">
                <a:solidFill>
                  <a:schemeClr val="accent1"/>
                </a:solidFill>
                <a:latin typeface="Open Sans"/>
              </a:rPr>
            </a:b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- positive /negative Saldi </a:t>
            </a:r>
            <a:r>
              <a:rPr lang="de-DE" sz="2000" spc="-1" dirty="0">
                <a:solidFill>
                  <a:schemeClr val="accent1"/>
                </a:solidFill>
              </a:rPr>
              <a:t>ausgleichen</a:t>
            </a:r>
            <a:br>
              <a:rPr lang="de-DE" sz="2000" spc="-1" dirty="0">
                <a:solidFill>
                  <a:schemeClr val="accent1"/>
                </a:solidFill>
              </a:rPr>
            </a:br>
            <a:r>
              <a:rPr lang="de-DE" sz="2000" spc="-1" dirty="0">
                <a:solidFill>
                  <a:schemeClr val="accent1"/>
                </a:solidFill>
              </a:rPr>
              <a:t>- Kostenstelle schließen</a:t>
            </a:r>
            <a:br>
              <a:rPr lang="de-DE" sz="2000" spc="-1" dirty="0">
                <a:solidFill>
                  <a:schemeClr val="accent1"/>
                </a:solidFill>
              </a:rPr>
            </a:br>
            <a:r>
              <a:rPr lang="de-DE" sz="2000" spc="-1" dirty="0">
                <a:solidFill>
                  <a:schemeClr val="accent1"/>
                </a:solidFill>
              </a:rPr>
              <a:t>- Übergabe Preislisten, Preiskalkulationen</a:t>
            </a:r>
            <a:endParaRPr lang="de-DE" sz="200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D0A967-BC9B-4A05-A4F3-11630ABA4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96" y="1264320"/>
            <a:ext cx="3080690" cy="3080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DDAA33-AB6F-AE9B-590D-0AEFC8AD70FD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J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877000" y="2811960"/>
            <a:ext cx="6140160" cy="3484800"/>
          </a:xfrm>
          <a:prstGeom prst="rect">
            <a:avLst/>
          </a:prstGeom>
          <a:ln w="0">
            <a:noFill/>
          </a:ln>
        </p:spPr>
      </p:pic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/>
            </a:b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874800" y="1264320"/>
            <a:ext cx="10578600" cy="491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Was muss geklärt werden?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Übertragen vs. Mitnehmen von Drittmitteln, Projekten</a:t>
            </a: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Berichtspflichten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Genehmigungspflichtig (Drittmittelgeber, Projektleiter)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Interessenskonflikte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b="0" u="sng" strike="noStrike" spc="-1" dirty="0">
                <a:solidFill>
                  <a:schemeClr val="accent1"/>
                </a:solidFill>
                <a:uFillTx/>
                <a:latin typeface="Open Sans"/>
              </a:rPr>
              <a:t>Projektleiter ist verantwortlich und entscheidet</a:t>
            </a: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 wie der </a:t>
            </a:r>
            <a:br>
              <a:rPr sz="2000" dirty="0"/>
            </a:br>
            <a:r>
              <a:rPr lang="de-DE" sz="2000" b="0" strike="noStrike" spc="-1" dirty="0">
                <a:solidFill>
                  <a:schemeClr val="accent1"/>
                </a:solidFill>
                <a:latin typeface="Open Sans"/>
              </a:rPr>
              <a:t>Einsatz von Drittmitteln am besten dem Projektziel dient.</a:t>
            </a: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0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3F630-744E-E418-7141-BBFECF678944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78600" cy="682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3200" b="1" strike="noStrike" spc="-1" dirty="0">
                <a:solidFill>
                  <a:schemeClr val="accent1"/>
                </a:solidFill>
                <a:latin typeface="Open Sans"/>
              </a:rPr>
              <a:t>Nichts hält ewig – wie gehen wir damit um? </a:t>
            </a:r>
            <a:br>
              <a:rPr sz="3200" dirty="0"/>
            </a:br>
            <a:endParaRPr lang="de-DE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874799" y="1264320"/>
            <a:ext cx="8084473" cy="352604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 dirty="0">
                <a:solidFill>
                  <a:schemeClr val="accent1"/>
                </a:solidFill>
                <a:latin typeface="Open Sans"/>
              </a:rPr>
              <a:t>Was muss geklärt werden?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Geräte</a:t>
            </a: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 – Wem gehören diese?</a:t>
            </a:r>
            <a:br>
              <a:rPr lang="de-DE" sz="2000" spc="-1" dirty="0">
                <a:solidFill>
                  <a:schemeClr val="accent1"/>
                </a:solidFill>
                <a:latin typeface="Open Sans"/>
              </a:rPr>
            </a:b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- Wartungsverträge</a:t>
            </a:r>
            <a:br>
              <a:rPr lang="de-DE" sz="2000" spc="-1" dirty="0">
                <a:solidFill>
                  <a:schemeClr val="accent1"/>
                </a:solidFill>
                <a:latin typeface="Open Sans"/>
              </a:rPr>
            </a:b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- Inventur, Übertragung</a:t>
            </a:r>
            <a:br>
              <a:rPr lang="de-DE" sz="2000" spc="-1" dirty="0">
                <a:solidFill>
                  <a:schemeClr val="accent1"/>
                </a:solidFill>
                <a:latin typeface="Open Sans"/>
              </a:rPr>
            </a:b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- Prüfe Zweckbindungsfristen</a:t>
            </a:r>
            <a:endParaRPr lang="de-DE" sz="20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Räume – Weiternutzung, Übergabe </a:t>
            </a:r>
            <a:endParaRPr lang="de-DE" sz="20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Restliche Chemikalien, Arbeitsmaterialien verteilen</a:t>
            </a:r>
            <a:endParaRPr lang="de-DE" sz="20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spcBef>
                <a:spcPts val="1199"/>
              </a:spcBef>
              <a:buClr>
                <a:srgbClr val="00305D"/>
              </a:buClr>
              <a:buFont typeface="Arial"/>
              <a:buChar char="•"/>
              <a:tabLst>
                <a:tab pos="0" algn="l"/>
              </a:tabLst>
            </a:pP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Daten </a:t>
            </a: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archivieren</a:t>
            </a: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 </a:t>
            </a:r>
            <a:r>
              <a:rPr lang="de-DE" sz="2000" spc="-1" dirty="0">
                <a:solidFill>
                  <a:schemeClr val="accent1"/>
                </a:solidFill>
                <a:latin typeface="Open Sans"/>
              </a:rPr>
              <a:t>- </a:t>
            </a:r>
            <a:r>
              <a:rPr lang="de-DE" sz="2000" strike="noStrike" spc="-1" dirty="0">
                <a:solidFill>
                  <a:schemeClr val="accent1"/>
                </a:solidFill>
                <a:latin typeface="Open Sans"/>
              </a:rPr>
              <a:t>Forschungsdaten, Buchungs-/ Abrechnungsdaten, Proben lagern</a:t>
            </a:r>
            <a:endParaRPr lang="de-DE" sz="200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de-DE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AutoShape 2"/>
          <p:cNvSpPr/>
          <p:nvPr/>
        </p:nvSpPr>
        <p:spPr>
          <a:xfrm>
            <a:off x="5943600" y="327672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Open Sans"/>
            </a:endParaRPr>
          </a:p>
        </p:txBody>
      </p:sp>
      <p:pic>
        <p:nvPicPr>
          <p:cNvPr id="237" name="Picture 4"/>
          <p:cNvPicPr/>
          <p:nvPr/>
        </p:nvPicPr>
        <p:blipFill>
          <a:blip r:embed="rId3"/>
          <a:stretch/>
        </p:blipFill>
        <p:spPr>
          <a:xfrm>
            <a:off x="8236249" y="2335921"/>
            <a:ext cx="3217151" cy="3361667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612944-F4FA-CD78-026C-58AA01620649}"/>
              </a:ext>
            </a:extLst>
          </p:cNvPr>
          <p:cNvSpPr txBox="1"/>
          <p:nvPr/>
        </p:nvSpPr>
        <p:spPr>
          <a:xfrm>
            <a:off x="10633" y="6475229"/>
            <a:ext cx="40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J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rgbClr val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rgbClr val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1301</Words>
  <Application>Microsoft Office PowerPoint</Application>
  <PresentationFormat>Widescreen</PresentationFormat>
  <Paragraphs>229</Paragraphs>
  <Slides>23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Open Sans</vt:lpstr>
      <vt:lpstr>OpenSans</vt:lpstr>
      <vt:lpstr>Symbol</vt:lpstr>
      <vt:lpstr>Times New Roman</vt:lpstr>
      <vt:lpstr>Wingdings</vt:lpstr>
      <vt:lpstr>TUD_2018_16zu9</vt:lpstr>
      <vt:lpstr>TUD_2018_16zu9</vt:lpstr>
      <vt:lpstr>Nichts hält ewig – Wie gehen wir damit um?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  <vt:lpstr>Nichts hält ewig – wie gehen wir damit um?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Juliane Hoth</dc:creator>
  <dc:description/>
  <cp:lastModifiedBy>Robert Haase</cp:lastModifiedBy>
  <cp:revision>55</cp:revision>
  <dcterms:created xsi:type="dcterms:W3CDTF">2023-10-08T12:09:03Z</dcterms:created>
  <dcterms:modified xsi:type="dcterms:W3CDTF">2023-11-23T08:00:22Z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Widescreen</vt:lpwstr>
  </property>
  <property fmtid="{D5CDD505-2E9C-101B-9397-08002B2CF9AE}" pid="4" name="Slides">
    <vt:r8>24</vt:r8>
  </property>
</Properties>
</file>