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67"/>
  </p:notesMasterIdLst>
  <p:handoutMasterIdLst>
    <p:handoutMasterId r:id="rId68"/>
  </p:handoutMasterIdLst>
  <p:sldIdLst>
    <p:sldId id="350" r:id="rId5"/>
    <p:sldId id="367" r:id="rId6"/>
    <p:sldId id="1095" r:id="rId7"/>
    <p:sldId id="1094" r:id="rId8"/>
    <p:sldId id="1049" r:id="rId9"/>
    <p:sldId id="1093" r:id="rId10"/>
    <p:sldId id="1092" r:id="rId11"/>
    <p:sldId id="1104" r:id="rId12"/>
    <p:sldId id="1057" r:id="rId13"/>
    <p:sldId id="1068" r:id="rId14"/>
    <p:sldId id="1114" r:id="rId15"/>
    <p:sldId id="1115" r:id="rId16"/>
    <p:sldId id="1089" r:id="rId17"/>
    <p:sldId id="1071" r:id="rId18"/>
    <p:sldId id="1040" r:id="rId19"/>
    <p:sldId id="1042" r:id="rId20"/>
    <p:sldId id="1088" r:id="rId21"/>
    <p:sldId id="988" r:id="rId22"/>
    <p:sldId id="1035" r:id="rId23"/>
    <p:sldId id="982" r:id="rId24"/>
    <p:sldId id="1108" r:id="rId25"/>
    <p:sldId id="1003" r:id="rId26"/>
    <p:sldId id="987" r:id="rId27"/>
    <p:sldId id="1004" r:id="rId28"/>
    <p:sldId id="1007" r:id="rId29"/>
    <p:sldId id="1105" r:id="rId30"/>
    <p:sldId id="390" r:id="rId31"/>
    <p:sldId id="1009" r:id="rId32"/>
    <p:sldId id="362" r:id="rId33"/>
    <p:sldId id="1013" r:id="rId34"/>
    <p:sldId id="1010" r:id="rId35"/>
    <p:sldId id="1014" r:id="rId36"/>
    <p:sldId id="1017" r:id="rId37"/>
    <p:sldId id="1018" r:id="rId38"/>
    <p:sldId id="341" r:id="rId39"/>
    <p:sldId id="957" r:id="rId40"/>
    <p:sldId id="356" r:id="rId41"/>
    <p:sldId id="1078" r:id="rId42"/>
    <p:sldId id="1046" r:id="rId43"/>
    <p:sldId id="1080" r:id="rId44"/>
    <p:sldId id="1082" r:id="rId45"/>
    <p:sldId id="989" r:id="rId46"/>
    <p:sldId id="357" r:id="rId47"/>
    <p:sldId id="1021" r:id="rId48"/>
    <p:sldId id="1085" r:id="rId49"/>
    <p:sldId id="1034" r:id="rId50"/>
    <p:sldId id="1086" r:id="rId51"/>
    <p:sldId id="1023" r:id="rId52"/>
    <p:sldId id="992" r:id="rId53"/>
    <p:sldId id="1111" r:id="rId54"/>
    <p:sldId id="1113" r:id="rId55"/>
    <p:sldId id="1024" r:id="rId56"/>
    <p:sldId id="1106" r:id="rId57"/>
    <p:sldId id="1025" r:id="rId58"/>
    <p:sldId id="1026" r:id="rId59"/>
    <p:sldId id="1027" r:id="rId60"/>
    <p:sldId id="1116" r:id="rId61"/>
    <p:sldId id="1074" r:id="rId62"/>
    <p:sldId id="1031" r:id="rId63"/>
    <p:sldId id="1098" r:id="rId64"/>
    <p:sldId id="1032" r:id="rId65"/>
    <p:sldId id="1081" r:id="rId66"/>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805" autoAdjust="0"/>
  </p:normalViewPr>
  <p:slideViewPr>
    <p:cSldViewPr snapToGrid="0">
      <p:cViewPr varScale="1">
        <p:scale>
          <a:sx n="98" d="100"/>
          <a:sy n="98" d="100"/>
        </p:scale>
        <p:origin x="96" y="7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6" d="100"/>
          <a:sy n="96" d="100"/>
        </p:scale>
        <p:origin x="2892"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6CFA8D-6FB4-4743-A1B6-4800F0C7CD3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ADC15F9B-2556-478E-B540-598F33853D68}">
      <dgm:prSet phldrT="[Texto]" custT="1"/>
      <dgm:spPr>
        <a:solidFill>
          <a:schemeClr val="accent1">
            <a:lumMod val="50000"/>
          </a:schemeClr>
        </a:solidFill>
      </dgm:spPr>
      <dgm:t>
        <a:bodyPr/>
        <a:lstStyle/>
        <a:p>
          <a:r>
            <a:rPr lang="es-ES" sz="2400" dirty="0" err="1"/>
            <a:t>Agences</a:t>
          </a:r>
          <a:r>
            <a:rPr lang="es-ES" sz="2400" dirty="0"/>
            <a:t> de </a:t>
          </a:r>
          <a:r>
            <a:rPr lang="es-ES" sz="2400" dirty="0" err="1"/>
            <a:t>financement</a:t>
          </a:r>
          <a:endParaRPr lang="es-ES" sz="2400" dirty="0"/>
        </a:p>
      </dgm:t>
    </dgm:pt>
    <dgm:pt modelId="{113D015A-94DA-4565-9A03-C1669D71D133}" type="parTrans" cxnId="{9DFFB396-440F-4321-9777-C3DC4F1DCCA4}">
      <dgm:prSet/>
      <dgm:spPr/>
      <dgm:t>
        <a:bodyPr/>
        <a:lstStyle/>
        <a:p>
          <a:endParaRPr lang="es-ES"/>
        </a:p>
      </dgm:t>
    </dgm:pt>
    <dgm:pt modelId="{7072C219-EA37-4964-A7BE-F7615E1372AB}" type="sibTrans" cxnId="{9DFFB396-440F-4321-9777-C3DC4F1DCCA4}">
      <dgm:prSet/>
      <dgm:spPr/>
      <dgm:t>
        <a:bodyPr/>
        <a:lstStyle/>
        <a:p>
          <a:endParaRPr lang="es-ES"/>
        </a:p>
      </dgm:t>
    </dgm:pt>
    <dgm:pt modelId="{6B419EA8-6487-44EC-93BA-4FA1DE869643}">
      <dgm:prSet phldrT="[Texto]" custT="1"/>
      <dgm:spPr>
        <a:solidFill>
          <a:schemeClr val="accent6">
            <a:lumMod val="75000"/>
          </a:schemeClr>
        </a:solidFill>
      </dgm:spPr>
      <dgm:t>
        <a:bodyPr/>
        <a:lstStyle/>
        <a:p>
          <a:r>
            <a:rPr lang="fr-FR" sz="2400" dirty="0"/>
            <a:t>Politiques éditoriales des revues scientifiques</a:t>
          </a:r>
          <a:endParaRPr lang="es-ES" sz="2400" dirty="0"/>
        </a:p>
      </dgm:t>
    </dgm:pt>
    <dgm:pt modelId="{ACE949FC-E461-4AAC-B644-5FFB1C009DE4}" type="parTrans" cxnId="{F66675EF-5F73-4D67-8EF8-BA38ED8A4782}">
      <dgm:prSet/>
      <dgm:spPr/>
      <dgm:t>
        <a:bodyPr/>
        <a:lstStyle/>
        <a:p>
          <a:endParaRPr lang="es-ES"/>
        </a:p>
      </dgm:t>
    </dgm:pt>
    <dgm:pt modelId="{F87CE911-85F1-4180-8C96-F4F258943A13}" type="sibTrans" cxnId="{F66675EF-5F73-4D67-8EF8-BA38ED8A4782}">
      <dgm:prSet/>
      <dgm:spPr/>
      <dgm:t>
        <a:bodyPr/>
        <a:lstStyle/>
        <a:p>
          <a:endParaRPr lang="es-ES"/>
        </a:p>
      </dgm:t>
    </dgm:pt>
    <dgm:pt modelId="{EA24CCEA-A331-4576-9CA9-BF4FC343CC7B}">
      <dgm:prSet phldrT="[Texto]" custT="1"/>
      <dgm:spPr>
        <a:solidFill>
          <a:schemeClr val="accent4"/>
        </a:solidFill>
      </dgm:spPr>
      <dgm:t>
        <a:bodyPr/>
        <a:lstStyle/>
        <a:p>
          <a:r>
            <a:rPr lang="fr-FR" sz="2400" dirty="0"/>
            <a:t>Universités et centres de recherche</a:t>
          </a:r>
          <a:endParaRPr lang="es-ES" sz="2400" dirty="0"/>
        </a:p>
      </dgm:t>
    </dgm:pt>
    <dgm:pt modelId="{B0A49DB4-A69C-4E32-B783-E040615AE5A0}" type="parTrans" cxnId="{0D9C3FE5-85E7-4A57-9322-FAED17D6D588}">
      <dgm:prSet/>
      <dgm:spPr/>
      <dgm:t>
        <a:bodyPr/>
        <a:lstStyle/>
        <a:p>
          <a:endParaRPr lang="es-ES"/>
        </a:p>
      </dgm:t>
    </dgm:pt>
    <dgm:pt modelId="{6D55219C-F0F4-41E9-AB29-C154C3A6D6A5}" type="sibTrans" cxnId="{0D9C3FE5-85E7-4A57-9322-FAED17D6D588}">
      <dgm:prSet/>
      <dgm:spPr/>
      <dgm:t>
        <a:bodyPr/>
        <a:lstStyle/>
        <a:p>
          <a:endParaRPr lang="es-ES"/>
        </a:p>
      </dgm:t>
    </dgm:pt>
    <dgm:pt modelId="{78EC9ED3-62EF-4559-8EB4-A19EF8129AD6}">
      <dgm:prSet phldrT="[Texto]" custT="1"/>
      <dgm:spPr>
        <a:solidFill>
          <a:schemeClr val="tx2"/>
        </a:solidFill>
      </dgm:spPr>
      <dgm:t>
        <a:bodyPr/>
        <a:lstStyle/>
        <a:p>
          <a:r>
            <a:rPr lang="es-ES" sz="2400" dirty="0" err="1"/>
            <a:t>Sociétés</a:t>
          </a:r>
          <a:r>
            <a:rPr lang="es-ES" sz="2400" dirty="0"/>
            <a:t> </a:t>
          </a:r>
          <a:r>
            <a:rPr lang="es-ES" sz="2400" dirty="0" err="1"/>
            <a:t>scientifiques</a:t>
          </a:r>
          <a:r>
            <a:rPr lang="es-ES" sz="2400" dirty="0"/>
            <a:t> et </a:t>
          </a:r>
          <a:r>
            <a:rPr lang="es-ES" sz="2400" dirty="0" err="1"/>
            <a:t>professionnelles</a:t>
          </a:r>
          <a:r>
            <a:rPr lang="es-ES" sz="3000" dirty="0"/>
            <a:t>
</a:t>
          </a:r>
        </a:p>
      </dgm:t>
    </dgm:pt>
    <dgm:pt modelId="{040810C7-90C6-4B2C-82D9-937684AD18E7}" type="parTrans" cxnId="{4E89971C-F99A-4595-9507-370A6C0062D1}">
      <dgm:prSet/>
      <dgm:spPr/>
      <dgm:t>
        <a:bodyPr/>
        <a:lstStyle/>
        <a:p>
          <a:endParaRPr lang="es-ES"/>
        </a:p>
      </dgm:t>
    </dgm:pt>
    <dgm:pt modelId="{DB25EF1D-0EC6-4F7D-8ADF-DCD4A3EA2F7E}" type="sibTrans" cxnId="{4E89971C-F99A-4595-9507-370A6C0062D1}">
      <dgm:prSet/>
      <dgm:spPr/>
      <dgm:t>
        <a:bodyPr/>
        <a:lstStyle/>
        <a:p>
          <a:endParaRPr lang="es-ES"/>
        </a:p>
      </dgm:t>
    </dgm:pt>
    <dgm:pt modelId="{C87F5847-A867-4C0D-A359-7C46C43B538A}" type="pres">
      <dgm:prSet presAssocID="{C96CFA8D-6FB4-4743-A1B6-4800F0C7CD38}" presName="diagram" presStyleCnt="0">
        <dgm:presLayoutVars>
          <dgm:dir/>
          <dgm:resizeHandles val="exact"/>
        </dgm:presLayoutVars>
      </dgm:prSet>
      <dgm:spPr/>
    </dgm:pt>
    <dgm:pt modelId="{D7E739E0-C36F-44E6-8696-42A0DEAF5163}" type="pres">
      <dgm:prSet presAssocID="{ADC15F9B-2556-478E-B540-598F33853D68}" presName="node" presStyleLbl="node1" presStyleIdx="0" presStyleCnt="4">
        <dgm:presLayoutVars>
          <dgm:bulletEnabled val="1"/>
        </dgm:presLayoutVars>
      </dgm:prSet>
      <dgm:spPr/>
    </dgm:pt>
    <dgm:pt modelId="{DFCD4051-4AB0-4AFC-B313-8F85EDB651A2}" type="pres">
      <dgm:prSet presAssocID="{7072C219-EA37-4964-A7BE-F7615E1372AB}" presName="sibTrans" presStyleCnt="0"/>
      <dgm:spPr/>
    </dgm:pt>
    <dgm:pt modelId="{C6C7AA1A-9D38-42C5-8114-FBF083DC16AB}" type="pres">
      <dgm:prSet presAssocID="{6B419EA8-6487-44EC-93BA-4FA1DE869643}" presName="node" presStyleLbl="node1" presStyleIdx="1" presStyleCnt="4">
        <dgm:presLayoutVars>
          <dgm:bulletEnabled val="1"/>
        </dgm:presLayoutVars>
      </dgm:prSet>
      <dgm:spPr/>
    </dgm:pt>
    <dgm:pt modelId="{B51AF046-D424-42DD-AB62-7BDD202A950D}" type="pres">
      <dgm:prSet presAssocID="{F87CE911-85F1-4180-8C96-F4F258943A13}" presName="sibTrans" presStyleCnt="0"/>
      <dgm:spPr/>
    </dgm:pt>
    <dgm:pt modelId="{9C137B6B-B2EA-45D3-9EC2-4D6716B00F92}" type="pres">
      <dgm:prSet presAssocID="{EA24CCEA-A331-4576-9CA9-BF4FC343CC7B}" presName="node" presStyleLbl="node1" presStyleIdx="2" presStyleCnt="4" custLinFactNeighborX="1230" custLinFactNeighborY="1367">
        <dgm:presLayoutVars>
          <dgm:bulletEnabled val="1"/>
        </dgm:presLayoutVars>
      </dgm:prSet>
      <dgm:spPr/>
    </dgm:pt>
    <dgm:pt modelId="{5ED6A997-A13B-4275-9669-6E5034296432}" type="pres">
      <dgm:prSet presAssocID="{6D55219C-F0F4-41E9-AB29-C154C3A6D6A5}" presName="sibTrans" presStyleCnt="0"/>
      <dgm:spPr/>
    </dgm:pt>
    <dgm:pt modelId="{CEAA5DD7-2F0A-40D6-8CDA-694D5B9D3F79}" type="pres">
      <dgm:prSet presAssocID="{78EC9ED3-62EF-4559-8EB4-A19EF8129AD6}" presName="node" presStyleLbl="node1" presStyleIdx="3" presStyleCnt="4">
        <dgm:presLayoutVars>
          <dgm:bulletEnabled val="1"/>
        </dgm:presLayoutVars>
      </dgm:prSet>
      <dgm:spPr/>
    </dgm:pt>
  </dgm:ptLst>
  <dgm:cxnLst>
    <dgm:cxn modelId="{8590DF0A-1C8A-4751-8C3E-0BD566417D51}" type="presOf" srcId="{78EC9ED3-62EF-4559-8EB4-A19EF8129AD6}" destId="{CEAA5DD7-2F0A-40D6-8CDA-694D5B9D3F79}" srcOrd="0" destOrd="0" presId="urn:microsoft.com/office/officeart/2005/8/layout/default"/>
    <dgm:cxn modelId="{4E89971C-F99A-4595-9507-370A6C0062D1}" srcId="{C96CFA8D-6FB4-4743-A1B6-4800F0C7CD38}" destId="{78EC9ED3-62EF-4559-8EB4-A19EF8129AD6}" srcOrd="3" destOrd="0" parTransId="{040810C7-90C6-4B2C-82D9-937684AD18E7}" sibTransId="{DB25EF1D-0EC6-4F7D-8ADF-DCD4A3EA2F7E}"/>
    <dgm:cxn modelId="{4BAC083A-E4A7-4FB2-8F95-7E8264E724D6}" type="presOf" srcId="{6B419EA8-6487-44EC-93BA-4FA1DE869643}" destId="{C6C7AA1A-9D38-42C5-8114-FBF083DC16AB}" srcOrd="0" destOrd="0" presId="urn:microsoft.com/office/officeart/2005/8/layout/default"/>
    <dgm:cxn modelId="{EEF36C67-7BCA-4FA0-8BB8-A2479B1C96EC}" type="presOf" srcId="{C96CFA8D-6FB4-4743-A1B6-4800F0C7CD38}" destId="{C87F5847-A867-4C0D-A359-7C46C43B538A}" srcOrd="0" destOrd="0" presId="urn:microsoft.com/office/officeart/2005/8/layout/default"/>
    <dgm:cxn modelId="{E00EA952-13DC-48B3-8CC9-B23C30802329}" type="presOf" srcId="{ADC15F9B-2556-478E-B540-598F33853D68}" destId="{D7E739E0-C36F-44E6-8696-42A0DEAF5163}" srcOrd="0" destOrd="0" presId="urn:microsoft.com/office/officeart/2005/8/layout/default"/>
    <dgm:cxn modelId="{9EACB67D-B318-47D2-B36A-E002674FB554}" type="presOf" srcId="{EA24CCEA-A331-4576-9CA9-BF4FC343CC7B}" destId="{9C137B6B-B2EA-45D3-9EC2-4D6716B00F92}" srcOrd="0" destOrd="0" presId="urn:microsoft.com/office/officeart/2005/8/layout/default"/>
    <dgm:cxn modelId="{9DFFB396-440F-4321-9777-C3DC4F1DCCA4}" srcId="{C96CFA8D-6FB4-4743-A1B6-4800F0C7CD38}" destId="{ADC15F9B-2556-478E-B540-598F33853D68}" srcOrd="0" destOrd="0" parTransId="{113D015A-94DA-4565-9A03-C1669D71D133}" sibTransId="{7072C219-EA37-4964-A7BE-F7615E1372AB}"/>
    <dgm:cxn modelId="{0D9C3FE5-85E7-4A57-9322-FAED17D6D588}" srcId="{C96CFA8D-6FB4-4743-A1B6-4800F0C7CD38}" destId="{EA24CCEA-A331-4576-9CA9-BF4FC343CC7B}" srcOrd="2" destOrd="0" parTransId="{B0A49DB4-A69C-4E32-B783-E040615AE5A0}" sibTransId="{6D55219C-F0F4-41E9-AB29-C154C3A6D6A5}"/>
    <dgm:cxn modelId="{F66675EF-5F73-4D67-8EF8-BA38ED8A4782}" srcId="{C96CFA8D-6FB4-4743-A1B6-4800F0C7CD38}" destId="{6B419EA8-6487-44EC-93BA-4FA1DE869643}" srcOrd="1" destOrd="0" parTransId="{ACE949FC-E461-4AAC-B644-5FFB1C009DE4}" sibTransId="{F87CE911-85F1-4180-8C96-F4F258943A13}"/>
    <dgm:cxn modelId="{1C8F815D-8882-4821-92E9-18DFDD15E087}" type="presParOf" srcId="{C87F5847-A867-4C0D-A359-7C46C43B538A}" destId="{D7E739E0-C36F-44E6-8696-42A0DEAF5163}" srcOrd="0" destOrd="0" presId="urn:microsoft.com/office/officeart/2005/8/layout/default"/>
    <dgm:cxn modelId="{7BC8BE5A-3036-4C51-94D8-82202C5153D1}" type="presParOf" srcId="{C87F5847-A867-4C0D-A359-7C46C43B538A}" destId="{DFCD4051-4AB0-4AFC-B313-8F85EDB651A2}" srcOrd="1" destOrd="0" presId="urn:microsoft.com/office/officeart/2005/8/layout/default"/>
    <dgm:cxn modelId="{30129E0A-F71F-4AD1-B78A-DBC2920A30E0}" type="presParOf" srcId="{C87F5847-A867-4C0D-A359-7C46C43B538A}" destId="{C6C7AA1A-9D38-42C5-8114-FBF083DC16AB}" srcOrd="2" destOrd="0" presId="urn:microsoft.com/office/officeart/2005/8/layout/default"/>
    <dgm:cxn modelId="{97CE7761-8F5A-415E-9337-AC3E77BBE1FC}" type="presParOf" srcId="{C87F5847-A867-4C0D-A359-7C46C43B538A}" destId="{B51AF046-D424-42DD-AB62-7BDD202A950D}" srcOrd="3" destOrd="0" presId="urn:microsoft.com/office/officeart/2005/8/layout/default"/>
    <dgm:cxn modelId="{DA1F4888-BB8E-4759-B8F2-9BCE9F5C2664}" type="presParOf" srcId="{C87F5847-A867-4C0D-A359-7C46C43B538A}" destId="{9C137B6B-B2EA-45D3-9EC2-4D6716B00F92}" srcOrd="4" destOrd="0" presId="urn:microsoft.com/office/officeart/2005/8/layout/default"/>
    <dgm:cxn modelId="{0EED2999-D2D8-4030-B211-EC5C8AF1D8A5}" type="presParOf" srcId="{C87F5847-A867-4C0D-A359-7C46C43B538A}" destId="{5ED6A997-A13B-4275-9669-6E5034296432}" srcOrd="5" destOrd="0" presId="urn:microsoft.com/office/officeart/2005/8/layout/default"/>
    <dgm:cxn modelId="{E35E7204-47B2-4328-9E6D-E946C52EA278}" type="presParOf" srcId="{C87F5847-A867-4C0D-A359-7C46C43B538A}" destId="{CEAA5DD7-2F0A-40D6-8CDA-694D5B9D3F7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739E0-C36F-44E6-8696-42A0DEAF5163}">
      <dsp:nvSpPr>
        <dsp:cNvPr id="0" name=""/>
        <dsp:cNvSpPr/>
      </dsp:nvSpPr>
      <dsp:spPr>
        <a:xfrm>
          <a:off x="554320" y="459"/>
          <a:ext cx="3279081" cy="1967448"/>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err="1"/>
            <a:t>Agences</a:t>
          </a:r>
          <a:r>
            <a:rPr lang="es-ES" sz="2400" kern="1200" dirty="0"/>
            <a:t> de </a:t>
          </a:r>
          <a:r>
            <a:rPr lang="es-ES" sz="2400" kern="1200" dirty="0" err="1"/>
            <a:t>financement</a:t>
          </a:r>
          <a:endParaRPr lang="es-ES" sz="2400" kern="1200" dirty="0"/>
        </a:p>
      </dsp:txBody>
      <dsp:txXfrm>
        <a:off x="554320" y="459"/>
        <a:ext cx="3279081" cy="1967448"/>
      </dsp:txXfrm>
    </dsp:sp>
    <dsp:sp modelId="{C6C7AA1A-9D38-42C5-8114-FBF083DC16AB}">
      <dsp:nvSpPr>
        <dsp:cNvPr id="0" name=""/>
        <dsp:cNvSpPr/>
      </dsp:nvSpPr>
      <dsp:spPr>
        <a:xfrm>
          <a:off x="4161310" y="459"/>
          <a:ext cx="3279081" cy="1967448"/>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Politiques éditoriales des revues scientifiques</a:t>
          </a:r>
          <a:endParaRPr lang="es-ES" sz="2400" kern="1200" dirty="0"/>
        </a:p>
      </dsp:txBody>
      <dsp:txXfrm>
        <a:off x="4161310" y="459"/>
        <a:ext cx="3279081" cy="1967448"/>
      </dsp:txXfrm>
    </dsp:sp>
    <dsp:sp modelId="{9C137B6B-B2EA-45D3-9EC2-4D6716B00F92}">
      <dsp:nvSpPr>
        <dsp:cNvPr id="0" name=""/>
        <dsp:cNvSpPr/>
      </dsp:nvSpPr>
      <dsp:spPr>
        <a:xfrm>
          <a:off x="594653" y="2296276"/>
          <a:ext cx="3279081" cy="1967448"/>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Universités et centres de recherche</a:t>
          </a:r>
          <a:endParaRPr lang="es-ES" sz="2400" kern="1200" dirty="0"/>
        </a:p>
      </dsp:txBody>
      <dsp:txXfrm>
        <a:off x="594653" y="2296276"/>
        <a:ext cx="3279081" cy="1967448"/>
      </dsp:txXfrm>
    </dsp:sp>
    <dsp:sp modelId="{CEAA5DD7-2F0A-40D6-8CDA-694D5B9D3F79}">
      <dsp:nvSpPr>
        <dsp:cNvPr id="0" name=""/>
        <dsp:cNvSpPr/>
      </dsp:nvSpPr>
      <dsp:spPr>
        <a:xfrm>
          <a:off x="4161310" y="2295816"/>
          <a:ext cx="3279081" cy="1967448"/>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err="1"/>
            <a:t>Sociétés</a:t>
          </a:r>
          <a:r>
            <a:rPr lang="es-ES" sz="2400" kern="1200" dirty="0"/>
            <a:t> </a:t>
          </a:r>
          <a:r>
            <a:rPr lang="es-ES" sz="2400" kern="1200" dirty="0" err="1"/>
            <a:t>scientifiques</a:t>
          </a:r>
          <a:r>
            <a:rPr lang="es-ES" sz="2400" kern="1200" dirty="0"/>
            <a:t> et </a:t>
          </a:r>
          <a:r>
            <a:rPr lang="es-ES" sz="2400" kern="1200" dirty="0" err="1"/>
            <a:t>professionnelles</a:t>
          </a:r>
          <a:r>
            <a:rPr lang="es-ES" sz="3000" kern="1200" dirty="0"/>
            <a:t>
</a:t>
          </a:r>
        </a:p>
      </dsp:txBody>
      <dsp:txXfrm>
        <a:off x="4161310" y="2295816"/>
        <a:ext cx="3279081" cy="196744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95B66E5-15AA-4745-8A67-3CE257BEE3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4" name="Marcador de pie de página 3">
            <a:extLst>
              <a:ext uri="{FF2B5EF4-FFF2-40B4-BE49-F238E27FC236}">
                <a16:creationId xmlns:a16="http://schemas.microsoft.com/office/drawing/2014/main" id="{AC844A45-21B3-834A-A491-E4E4B9DC11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AC039FDB-18A0-074D-8BA3-A4C3DE896A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E6D13E5-4CEC-3A4A-8E5D-AFCEE7512EEC}" type="slidenum">
              <a:rPr lang="es-ES" smtClean="0"/>
              <a:t>‹Nº›</a:t>
            </a:fld>
            <a:endParaRPr lang="es-ES"/>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A624D79-AA5A-4B72-BA9F-0A324F48F382}" type="datetime1">
              <a:rPr lang="es-ES" noProof="0" smtClean="0"/>
              <a:t>02/07/2023</a:t>
            </a:fld>
            <a:endParaRPr lang="es-ES" noProof="0"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89C7E07-3C67-C64C-8DA0-0404F6303970}" type="slidenum">
              <a:rPr lang="es-ES" noProof="0" smtClean="0"/>
              <a:t>‹Nº›</a:t>
            </a:fld>
            <a:endParaRPr lang="es-ES" noProof="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A89C7E07-3C67-C64C-8DA0-0404F6303970}" type="slidenum">
              <a:rPr lang="es-ES" smtClean="0"/>
              <a:t>1</a:t>
            </a:fld>
            <a:endParaRPr lang="es-ES"/>
          </a:p>
        </p:txBody>
      </p:sp>
    </p:spTree>
    <p:extLst>
      <p:ext uri="{BB962C8B-B14F-4D97-AF65-F5344CB8AC3E}">
        <p14:creationId xmlns:p14="http://schemas.microsoft.com/office/powerpoint/2010/main" val="875041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A89C7E07-3C67-C64C-8DA0-0404F6303970}" type="slidenum">
              <a:rPr lang="es-ES" smtClean="0"/>
              <a:t>29</a:t>
            </a:fld>
            <a:endParaRPr lang="es-ES"/>
          </a:p>
        </p:txBody>
      </p:sp>
    </p:spTree>
    <p:extLst>
      <p:ext uri="{BB962C8B-B14F-4D97-AF65-F5344CB8AC3E}">
        <p14:creationId xmlns:p14="http://schemas.microsoft.com/office/powerpoint/2010/main" val="2569393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A89C7E07-3C67-C64C-8DA0-0404F6303970}" type="slidenum">
              <a:rPr lang="es-ES" smtClean="0"/>
              <a:t>30</a:t>
            </a:fld>
            <a:endParaRPr lang="es-ES"/>
          </a:p>
        </p:txBody>
      </p:sp>
    </p:spTree>
    <p:extLst>
      <p:ext uri="{BB962C8B-B14F-4D97-AF65-F5344CB8AC3E}">
        <p14:creationId xmlns:p14="http://schemas.microsoft.com/office/powerpoint/2010/main" val="1846592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79e9a591f6_0_84:notes"/>
          <p:cNvSpPr>
            <a:spLocks noGrp="1" noRot="1" noChangeAspect="1"/>
          </p:cNvSpPr>
          <p:nvPr>
            <p:ph type="sldImg" idx="2"/>
          </p:nvPr>
        </p:nvSpPr>
        <p:spPr>
          <a:xfrm>
            <a:off x="68263" y="746125"/>
            <a:ext cx="6624637"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79e9a591f6_0_84:notes"/>
          <p:cNvSpPr txBox="1">
            <a:spLocks noGrp="1"/>
          </p:cNvSpPr>
          <p:nvPr>
            <p:ph type="body" idx="1"/>
          </p:nvPr>
        </p:nvSpPr>
        <p:spPr>
          <a:xfrm>
            <a:off x="676117" y="4722696"/>
            <a:ext cx="5408930" cy="4474131"/>
          </a:xfrm>
          <a:prstGeom prst="rect">
            <a:avLst/>
          </a:prstGeom>
        </p:spPr>
        <p:txBody>
          <a:bodyPr spcFirstLastPara="1" wrap="square" lIns="91398" tIns="91398" rIns="91398" bIns="91398" anchor="t" anchorCtr="0">
            <a:noAutofit/>
          </a:bodyPr>
          <a:lstStyle/>
          <a:p>
            <a:pPr marL="0" indent="0">
              <a:buNone/>
            </a:pPr>
            <a:endParaRPr/>
          </a:p>
        </p:txBody>
      </p:sp>
    </p:spTree>
    <p:extLst>
      <p:ext uri="{BB962C8B-B14F-4D97-AF65-F5344CB8AC3E}">
        <p14:creationId xmlns:p14="http://schemas.microsoft.com/office/powerpoint/2010/main" val="4261333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A89C7E07-3C67-C64C-8DA0-0404F6303970}" type="slidenum">
              <a:rPr lang="es-ES" smtClean="0"/>
              <a:t>37</a:t>
            </a:fld>
            <a:endParaRPr lang="es-ES"/>
          </a:p>
        </p:txBody>
      </p:sp>
    </p:spTree>
    <p:extLst>
      <p:ext uri="{BB962C8B-B14F-4D97-AF65-F5344CB8AC3E}">
        <p14:creationId xmlns:p14="http://schemas.microsoft.com/office/powerpoint/2010/main" val="2896622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bg1"/>
                </a:solidFill>
              </a:rPr>
              <a:t>Traducción: "Como excepción, los beneficiarios no tienen que garantizar el acceso abierto a partes específicas de sus datos de investigación si la consecución del objetivo principal de la acción, tal y como se describe en el anexo I, se viera comprometida al hacer que esas partes específicas de los datos de investigación fueran accesibles abiertamente. En este caso, el plan de gestión de datos debe contener las razones para no dar acceso".</a:t>
            </a:r>
          </a:p>
          <a:p>
            <a:endParaRPr lang="es-ES" dirty="0"/>
          </a:p>
        </p:txBody>
      </p:sp>
      <p:sp>
        <p:nvSpPr>
          <p:cNvPr id="4" name="Marcador de número de diapositiva 3"/>
          <p:cNvSpPr>
            <a:spLocks noGrp="1"/>
          </p:cNvSpPr>
          <p:nvPr>
            <p:ph type="sldNum" sz="quarter" idx="5"/>
          </p:nvPr>
        </p:nvSpPr>
        <p:spPr/>
        <p:txBody>
          <a:bodyPr/>
          <a:lstStyle/>
          <a:p>
            <a:pPr rtl="0"/>
            <a:fld id="{A89C7E07-3C67-C64C-8DA0-0404F6303970}" type="slidenum">
              <a:rPr lang="es-ES" noProof="0" smtClean="0"/>
              <a:t>42</a:t>
            </a:fld>
            <a:endParaRPr lang="es-ES" noProof="0"/>
          </a:p>
        </p:txBody>
      </p:sp>
    </p:spTree>
    <p:extLst>
      <p:ext uri="{BB962C8B-B14F-4D97-AF65-F5344CB8AC3E}">
        <p14:creationId xmlns:p14="http://schemas.microsoft.com/office/powerpoint/2010/main" val="3835258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A89C7E07-3C67-C64C-8DA0-0404F6303970}" type="slidenum">
              <a:rPr lang="es-ES" smtClean="0"/>
              <a:t>43</a:t>
            </a:fld>
            <a:endParaRPr lang="es-ES"/>
          </a:p>
        </p:txBody>
      </p:sp>
    </p:spTree>
    <p:extLst>
      <p:ext uri="{BB962C8B-B14F-4D97-AF65-F5344CB8AC3E}">
        <p14:creationId xmlns:p14="http://schemas.microsoft.com/office/powerpoint/2010/main" val="3321037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dirty="0">
                <a:solidFill>
                  <a:schemeClr val="bg1">
                    <a:lumMod val="65000"/>
                    <a:lumOff val="35000"/>
                  </a:schemeClr>
                </a:solidFill>
                <a:effectLst/>
                <a:latin typeface="Arial" panose="020B0604020202020204" pitchFamily="34" charset="0"/>
              </a:rPr>
              <a:t>Melero, R. (2022). Abrir, compartir, reutilizar los datos de investigación, pilares de la ciencia abierta: aspectos prácticos. https://repisalud.isciii.es/bitstream/handle/20.500.12105/15310/Mesa2_JAEIB_AbrirCompartirReutilizarDatosInvestigacion_2022.pdf?sequence=1</a:t>
            </a:r>
            <a:endParaRPr lang="es-ES" sz="3600" dirty="0">
              <a:solidFill>
                <a:schemeClr val="bg1">
                  <a:lumMod val="65000"/>
                  <a:lumOff val="35000"/>
                </a:schemeClr>
              </a:solidFill>
            </a:endParaRPr>
          </a:p>
          <a:p>
            <a:endParaRPr lang="es-ES" dirty="0"/>
          </a:p>
        </p:txBody>
      </p:sp>
      <p:sp>
        <p:nvSpPr>
          <p:cNvPr id="4" name="Marcador de número de diapositiva 3"/>
          <p:cNvSpPr>
            <a:spLocks noGrp="1"/>
          </p:cNvSpPr>
          <p:nvPr>
            <p:ph type="sldNum" sz="quarter" idx="5"/>
          </p:nvPr>
        </p:nvSpPr>
        <p:spPr/>
        <p:txBody>
          <a:bodyPr/>
          <a:lstStyle/>
          <a:p>
            <a:pPr rtl="0"/>
            <a:fld id="{A89C7E07-3C67-C64C-8DA0-0404F6303970}" type="slidenum">
              <a:rPr lang="es-ES" noProof="0" smtClean="0"/>
              <a:t>5</a:t>
            </a:fld>
            <a:endParaRPr lang="es-ES" noProof="0"/>
          </a:p>
        </p:txBody>
      </p:sp>
    </p:spTree>
    <p:extLst>
      <p:ext uri="{BB962C8B-B14F-4D97-AF65-F5344CB8AC3E}">
        <p14:creationId xmlns:p14="http://schemas.microsoft.com/office/powerpoint/2010/main" val="4161398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b="0" i="0" dirty="0">
                <a:solidFill>
                  <a:srgbClr val="000000"/>
                </a:solidFill>
                <a:effectLst/>
                <a:latin typeface="Verdana" panose="020B0604030504040204" pitchFamily="34" charset="0"/>
              </a:rPr>
              <a:t>Los datos de investigación podemos clasificarlos en función de su obtención o de la metodología aplicada para ella (</a:t>
            </a:r>
            <a:r>
              <a:rPr lang="es-ES" b="0" i="0" dirty="0" err="1">
                <a:solidFill>
                  <a:srgbClr val="000000"/>
                </a:solidFill>
                <a:effectLst/>
                <a:latin typeface="Verdana" panose="020B0604030504040204" pitchFamily="34" charset="0"/>
              </a:rPr>
              <a:t>Borgman</a:t>
            </a:r>
            <a:r>
              <a:rPr lang="es-ES" b="0" i="0" dirty="0">
                <a:solidFill>
                  <a:srgbClr val="000000"/>
                </a:solidFill>
                <a:effectLst/>
                <a:latin typeface="Verdana" panose="020B0604030504040204" pitchFamily="34" charset="0"/>
              </a:rPr>
              <a:t>, </a:t>
            </a:r>
            <a:r>
              <a:rPr lang="es-ES" b="0" i="0" u="none" strike="noStrike" dirty="0">
                <a:solidFill>
                  <a:srgbClr val="0F3B67"/>
                </a:solidFill>
                <a:effectLst/>
                <a:latin typeface="Verdana" panose="020B0604030504040204" pitchFamily="34" charset="0"/>
              </a:rPr>
              <a:t>2012a</a:t>
            </a:r>
            <a:r>
              <a:rPr lang="es-ES" b="0" i="0" dirty="0">
                <a:solidFill>
                  <a:srgbClr val="000000"/>
                </a:solidFill>
                <a:effectLst/>
                <a:latin typeface="Verdana" panose="020B0604030504040204" pitchFamily="34" charset="0"/>
              </a:rPr>
              <a:t> y </a:t>
            </a:r>
            <a:r>
              <a:rPr lang="es-ES" b="0" i="0" u="none" strike="noStrike" dirty="0">
                <a:solidFill>
                  <a:srgbClr val="0F3B67"/>
                </a:solidFill>
                <a:effectLst/>
                <a:latin typeface="Verdana" panose="020B0604030504040204" pitchFamily="34" charset="0"/>
              </a:rPr>
              <a:t>2012b</a:t>
            </a:r>
            <a:r>
              <a:rPr lang="es-ES" b="0" i="0" dirty="0">
                <a:solidFill>
                  <a:srgbClr val="000000"/>
                </a:solidFill>
                <a:effectLst/>
                <a:latin typeface="Verdana" panose="020B0604030504040204" pitchFamily="34" charset="0"/>
              </a:rPr>
              <a:t>; </a:t>
            </a:r>
            <a:r>
              <a:rPr lang="es-ES" b="0" i="0" dirty="0" err="1">
                <a:solidFill>
                  <a:srgbClr val="000000"/>
                </a:solidFill>
                <a:effectLst/>
                <a:latin typeface="Verdana" panose="020B0604030504040204" pitchFamily="34" charset="0"/>
              </a:rPr>
              <a:t>FECyT</a:t>
            </a:r>
            <a:r>
              <a:rPr lang="es-ES" b="0" i="0" dirty="0">
                <a:solidFill>
                  <a:srgbClr val="000000"/>
                </a:solidFill>
                <a:effectLst/>
                <a:latin typeface="Verdana" panose="020B0604030504040204" pitchFamily="34" charset="0"/>
              </a:rPr>
              <a:t>, </a:t>
            </a:r>
            <a:r>
              <a:rPr lang="es-ES" b="0" i="0" u="none" strike="noStrike" dirty="0">
                <a:solidFill>
                  <a:srgbClr val="0F3B67"/>
                </a:solidFill>
                <a:effectLst/>
                <a:latin typeface="Verdana" panose="020B0604030504040204" pitchFamily="34" charset="0"/>
              </a:rPr>
              <a:t>2012</a:t>
            </a:r>
            <a:r>
              <a:rPr lang="es-ES" b="0" i="0" dirty="0">
                <a:solidFill>
                  <a:srgbClr val="000000"/>
                </a:solidFill>
                <a:effectLst/>
                <a:latin typeface="Verdana" panose="020B0604030504040204" pitchFamily="34" charset="0"/>
              </a:rPr>
              <a:t>; MIT </a:t>
            </a:r>
            <a:r>
              <a:rPr lang="es-ES" b="0" i="0" dirty="0" err="1">
                <a:solidFill>
                  <a:srgbClr val="000000"/>
                </a:solidFill>
                <a:effectLst/>
                <a:latin typeface="Verdana" panose="020B0604030504040204" pitchFamily="34" charset="0"/>
              </a:rPr>
              <a:t>Libraries</a:t>
            </a:r>
            <a:r>
              <a:rPr lang="es-ES" b="0" i="0" dirty="0">
                <a:solidFill>
                  <a:srgbClr val="000000"/>
                </a:solidFill>
                <a:effectLst/>
                <a:latin typeface="Verdana" panose="020B0604030504040204" pitchFamily="34" charset="0"/>
              </a:rPr>
              <a:t>, </a:t>
            </a:r>
            <a:r>
              <a:rPr lang="es-ES" b="0" i="0" u="none" strike="noStrike" dirty="0">
                <a:solidFill>
                  <a:srgbClr val="0F3B67"/>
                </a:solidFill>
                <a:effectLst/>
                <a:latin typeface="Verdana" panose="020B0604030504040204" pitchFamily="34" charset="0"/>
              </a:rPr>
              <a:t>2014</a:t>
            </a:r>
            <a:r>
              <a:rPr lang="es-ES" b="0" i="0" dirty="0">
                <a:solidFill>
                  <a:srgbClr val="000000"/>
                </a:solidFill>
                <a:effectLst/>
                <a:latin typeface="Verdana" panose="020B0604030504040204" pitchFamily="34" charset="0"/>
              </a:rPr>
              <a:t>):</a:t>
            </a:r>
          </a:p>
          <a:p>
            <a:pPr algn="just">
              <a:buFont typeface="Arial" panose="020B0604020202020204" pitchFamily="34" charset="0"/>
              <a:buChar char="•"/>
            </a:pPr>
            <a:r>
              <a:rPr lang="es-ES" b="1" i="0" dirty="0">
                <a:solidFill>
                  <a:srgbClr val="000000"/>
                </a:solidFill>
                <a:effectLst/>
                <a:latin typeface="Verdana" panose="020B0604030504040204" pitchFamily="34" charset="0"/>
              </a:rPr>
              <a:t>Datos observacionales</a:t>
            </a:r>
            <a:r>
              <a:rPr lang="es-ES" b="0" i="0" dirty="0">
                <a:solidFill>
                  <a:srgbClr val="000000"/>
                </a:solidFill>
                <a:effectLst/>
                <a:latin typeface="Verdana" panose="020B0604030504040204" pitchFamily="34" charset="0"/>
              </a:rPr>
              <a:t>: registros históricos, se pueden obtener únicamente en un lugar y en un momento en el tiempo (son irrepetibles).</a:t>
            </a:r>
          </a:p>
          <a:p>
            <a:pPr algn="just">
              <a:buFont typeface="Arial" panose="020B0604020202020204" pitchFamily="34" charset="0"/>
              <a:buChar char="•"/>
            </a:pPr>
            <a:r>
              <a:rPr lang="es-ES" b="1" i="0" dirty="0">
                <a:solidFill>
                  <a:srgbClr val="000000"/>
                </a:solidFill>
                <a:effectLst/>
                <a:latin typeface="Verdana" panose="020B0604030504040204" pitchFamily="34" charset="0"/>
              </a:rPr>
              <a:t>Datos experimentales</a:t>
            </a:r>
            <a:r>
              <a:rPr lang="es-ES" b="0" i="0" dirty="0">
                <a:solidFill>
                  <a:srgbClr val="000000"/>
                </a:solidFill>
                <a:effectLst/>
                <a:latin typeface="Verdana" panose="020B0604030504040204" pitchFamily="34" charset="0"/>
              </a:rPr>
              <a:t>: datos que acompañan a los experimentos desde su planificación y preparación hasta la obtención de resultados. Con frecuencia son reproducibles pero con un alto coste.</a:t>
            </a:r>
          </a:p>
          <a:p>
            <a:pPr algn="just">
              <a:buFont typeface="Arial" panose="020B0604020202020204" pitchFamily="34" charset="0"/>
              <a:buChar char="•"/>
            </a:pPr>
            <a:r>
              <a:rPr lang="es-ES" b="1" i="0" dirty="0">
                <a:solidFill>
                  <a:srgbClr val="000000"/>
                </a:solidFill>
                <a:effectLst/>
                <a:latin typeface="Verdana" panose="020B0604030504040204" pitchFamily="34" charset="0"/>
              </a:rPr>
              <a:t>Datos computacionales, compilados y derivados</a:t>
            </a:r>
            <a:r>
              <a:rPr lang="es-ES" b="0" i="0" dirty="0">
                <a:solidFill>
                  <a:srgbClr val="000000"/>
                </a:solidFill>
                <a:effectLst/>
                <a:latin typeface="Verdana" panose="020B0604030504040204" pitchFamily="34" charset="0"/>
              </a:rPr>
              <a:t>: datos que suelen incluir datos de entrada, ciertos programas y resultados. Reproducibles con soporte tecnológico.</a:t>
            </a:r>
          </a:p>
          <a:p>
            <a:pPr algn="just">
              <a:buFont typeface="Arial" panose="020B0604020202020204" pitchFamily="34" charset="0"/>
              <a:buChar char="•"/>
            </a:pPr>
            <a:r>
              <a:rPr lang="es-ES" b="1" i="0" dirty="0">
                <a:solidFill>
                  <a:srgbClr val="000000"/>
                </a:solidFill>
                <a:effectLst/>
                <a:latin typeface="Verdana" panose="020B0604030504040204" pitchFamily="34" charset="0"/>
              </a:rPr>
              <a:t>Datos de simulación</a:t>
            </a:r>
            <a:r>
              <a:rPr lang="es-ES" b="0" i="0" dirty="0">
                <a:solidFill>
                  <a:srgbClr val="000000"/>
                </a:solidFill>
                <a:effectLst/>
                <a:latin typeface="Verdana" panose="020B0604030504040204" pitchFamily="34" charset="0"/>
              </a:rPr>
              <a:t>: datos generados a partir de modelos de prueba donde con frecuencia el modelo de entrada es más representativo que la propia salida de datos.</a:t>
            </a:r>
          </a:p>
          <a:p>
            <a:endParaRPr lang="es-ES" dirty="0"/>
          </a:p>
        </p:txBody>
      </p:sp>
      <p:sp>
        <p:nvSpPr>
          <p:cNvPr id="4" name="Marcador de número de diapositiva 3"/>
          <p:cNvSpPr>
            <a:spLocks noGrp="1"/>
          </p:cNvSpPr>
          <p:nvPr>
            <p:ph type="sldNum" sz="quarter" idx="5"/>
          </p:nvPr>
        </p:nvSpPr>
        <p:spPr/>
        <p:txBody>
          <a:bodyPr/>
          <a:lstStyle/>
          <a:p>
            <a:pPr rtl="0"/>
            <a:fld id="{A89C7E07-3C67-C64C-8DA0-0404F6303970}" type="slidenum">
              <a:rPr lang="es-ES" noProof="0" smtClean="0"/>
              <a:t>6</a:t>
            </a:fld>
            <a:endParaRPr lang="es-ES" noProof="0"/>
          </a:p>
        </p:txBody>
      </p:sp>
    </p:spTree>
    <p:extLst>
      <p:ext uri="{BB962C8B-B14F-4D97-AF65-F5344CB8AC3E}">
        <p14:creationId xmlns:p14="http://schemas.microsoft.com/office/powerpoint/2010/main" val="3645766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b="1" dirty="0"/>
              <a:t>Traducción: </a:t>
            </a:r>
            <a:r>
              <a:rPr lang="es-ES" dirty="0"/>
              <a:t>Los beneficiarios deberán gestionar los datos digitales de investigación generados en la acción ("datos") de forma responsable, en consonancia con los principios FAIR y adoptando todas las medidas siguientes</a:t>
            </a:r>
          </a:p>
          <a:p>
            <a:pPr marL="171450" indent="-171450">
              <a:buFontTx/>
              <a:buChar char="-"/>
            </a:pPr>
            <a:r>
              <a:rPr lang="es-ES" dirty="0"/>
              <a:t>establecer un plan de gestión de datos ("PGD") (y actualizarlo periódicamente)</a:t>
            </a:r>
          </a:p>
          <a:p>
            <a:pPr marL="171450" indent="-171450">
              <a:buFontTx/>
              <a:buChar char="-"/>
            </a:pPr>
            <a:r>
              <a:rPr lang="es-ES" dirty="0"/>
              <a:t>tan pronto como sea posible y dentro de los plazos establecidos en el DMP, depositar los datos en </a:t>
            </a:r>
            <a:r>
              <a:rPr lang="es-ES" dirty="0" err="1"/>
              <a:t>unrepositorio</a:t>
            </a:r>
            <a:r>
              <a:rPr lang="es-ES" dirty="0"/>
              <a:t> de confianza; si así se exige en las condiciones de la convocatoria, este repositorio deberá estar </a:t>
            </a:r>
            <a:r>
              <a:rPr lang="es-ES" dirty="0" err="1"/>
              <a:t>federadoen</a:t>
            </a:r>
            <a:r>
              <a:rPr lang="es-ES" dirty="0"/>
              <a:t> el EOSC de conformidad con los requisitos del EOSC</a:t>
            </a:r>
          </a:p>
          <a:p>
            <a:pPr marL="171450" indent="-171450">
              <a:buFontTx/>
              <a:buChar char="-"/>
            </a:pPr>
            <a:r>
              <a:rPr lang="es-ES" dirty="0"/>
              <a:t>tan pronto como sea posible y dentro de los plazos establecidos en el DMP, garantizar el acceso abierto -a través del repositorio - a los datos depositados, con arreglo a la última versión disponible de la </a:t>
            </a:r>
            <a:r>
              <a:rPr lang="es-ES" dirty="0" err="1"/>
              <a:t>normaCreative</a:t>
            </a:r>
            <a:r>
              <a:rPr lang="es-ES" dirty="0"/>
              <a:t> </a:t>
            </a:r>
            <a:r>
              <a:rPr lang="es-ES" dirty="0" err="1"/>
              <a:t>Commons</a:t>
            </a:r>
            <a:r>
              <a:rPr lang="es-ES" dirty="0"/>
              <a:t> Reconocimiento Internacional Licencia Pública (CC BY) o </a:t>
            </a:r>
            <a:r>
              <a:rPr lang="es-ES" dirty="0" err="1"/>
              <a:t>CreativeCommons</a:t>
            </a:r>
            <a:r>
              <a:rPr lang="es-ES" dirty="0"/>
              <a:t> </a:t>
            </a:r>
            <a:r>
              <a:rPr lang="es-ES" dirty="0" err="1"/>
              <a:t>Public</a:t>
            </a:r>
            <a:r>
              <a:rPr lang="es-ES" dirty="0"/>
              <a:t> </a:t>
            </a:r>
            <a:r>
              <a:rPr lang="es-ES" dirty="0" err="1"/>
              <a:t>Domain</a:t>
            </a:r>
            <a:r>
              <a:rPr lang="es-ES" dirty="0"/>
              <a:t> </a:t>
            </a:r>
            <a:r>
              <a:rPr lang="es-ES" dirty="0" err="1"/>
              <a:t>Dedication</a:t>
            </a:r>
            <a:r>
              <a:rPr lang="es-ES" dirty="0"/>
              <a:t> (CC 0) o una licencia con derechos </a:t>
            </a:r>
            <a:r>
              <a:rPr lang="es-ES" dirty="0" err="1"/>
              <a:t>equivalentes,siguiendo</a:t>
            </a:r>
            <a:r>
              <a:rPr lang="es-ES" dirty="0"/>
              <a:t> el principio "tan abierto como sea posible tan cerrado como sea necesario", a menos que </a:t>
            </a:r>
            <a:r>
              <a:rPr lang="es-ES" dirty="0" err="1"/>
              <a:t>proporcionarel</a:t>
            </a:r>
            <a:r>
              <a:rPr lang="es-ES" dirty="0"/>
              <a:t> acceso abierto- sea contrario a los intereses legítimos del beneficiario, incluidos los relativos ala explotación comercial, o- sea contrario a cualquier otra restricción, en particular a los intereses competitivos de la </a:t>
            </a:r>
            <a:r>
              <a:rPr lang="es-ES" dirty="0" err="1"/>
              <a:t>UEo</a:t>
            </a:r>
            <a:r>
              <a:rPr lang="es-ES" dirty="0"/>
              <a:t> las obligaciones del beneficiario en virtud del presente Acuerdo; si no se facilita el acceso </a:t>
            </a:r>
            <a:r>
              <a:rPr lang="es-ES" dirty="0" err="1"/>
              <a:t>abiertosi</a:t>
            </a:r>
            <a:r>
              <a:rPr lang="es-ES" dirty="0"/>
              <a:t> no se proporciona acceso abierto (a algunos o a todos los datos), deberá justificarse en el plan de gestión de datos- proporcionar información a través del repositorio sobre cualquier resultado de la investigación o cualquier otra herramienta o instrumento necesario para reutilizar o validar los </a:t>
            </a:r>
            <a:r>
              <a:rPr lang="es-ES" dirty="0" err="1"/>
              <a:t>datos.instrumentos</a:t>
            </a:r>
            <a:r>
              <a:rPr lang="es-ES" dirty="0"/>
              <a:t> necesarios para reutilizar o validar los </a:t>
            </a:r>
            <a:r>
              <a:rPr lang="es-ES" dirty="0" err="1"/>
              <a:t>datos.Traducción</a:t>
            </a:r>
            <a:r>
              <a:rPr lang="es-ES" dirty="0"/>
              <a:t> realizada con la versión gratuita del traductor www.DeepL.com/Translator</a:t>
            </a:r>
          </a:p>
        </p:txBody>
      </p:sp>
      <p:sp>
        <p:nvSpPr>
          <p:cNvPr id="4" name="3 Marcador de número de diapositiva"/>
          <p:cNvSpPr>
            <a:spLocks noGrp="1"/>
          </p:cNvSpPr>
          <p:nvPr>
            <p:ph type="sldNum" sz="quarter" idx="10"/>
          </p:nvPr>
        </p:nvSpPr>
        <p:spPr/>
        <p:txBody>
          <a:bodyPr/>
          <a:lstStyle/>
          <a:p>
            <a:pPr rtl="0"/>
            <a:fld id="{A89C7E07-3C67-C64C-8DA0-0404F6303970}" type="slidenum">
              <a:rPr lang="es-ES" noProof="0" smtClean="0"/>
              <a:t>10</a:t>
            </a:fld>
            <a:endParaRPr lang="es-ES" noProof="0"/>
          </a:p>
        </p:txBody>
      </p:sp>
    </p:spTree>
    <p:extLst>
      <p:ext uri="{BB962C8B-B14F-4D97-AF65-F5344CB8AC3E}">
        <p14:creationId xmlns:p14="http://schemas.microsoft.com/office/powerpoint/2010/main" val="2072051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solidFill>
                  <a:schemeClr val="bg1"/>
                </a:solidFill>
              </a:rPr>
              <a:t>Nos referimos a la compartición de los datos “Data </a:t>
            </a:r>
            <a:r>
              <a:rPr lang="es-ES" dirty="0" err="1">
                <a:solidFill>
                  <a:schemeClr val="bg1"/>
                </a:solidFill>
              </a:rPr>
              <a:t>Sharing</a:t>
            </a:r>
            <a:r>
              <a:rPr lang="es-ES" dirty="0">
                <a:solidFill>
                  <a:schemeClr val="bg1"/>
                </a:solidFill>
              </a:rPr>
              <a:t>” que han sido obtenidos para una investigación de manera que puedan ser utilizados por otros investigadores en otras investigaciones (</a:t>
            </a:r>
            <a:r>
              <a:rPr lang="es-ES" dirty="0" err="1">
                <a:solidFill>
                  <a:schemeClr val="bg1"/>
                </a:solidFill>
              </a:rPr>
              <a:t>Fienberg</a:t>
            </a:r>
            <a:r>
              <a:rPr lang="es-ES" dirty="0">
                <a:solidFill>
                  <a:schemeClr val="bg1"/>
                </a:solidFill>
              </a:rPr>
              <a:t> et al, 1995).</a:t>
            </a:r>
          </a:p>
          <a:p>
            <a:r>
              <a:rPr lang="es-ES" sz="1800" b="0" i="0" u="none" strike="noStrike" baseline="0" dirty="0">
                <a:solidFill>
                  <a:srgbClr val="221E1F"/>
                </a:solidFill>
                <a:latin typeface="Arial" panose="020B0604020202020204" pitchFamily="34" charset="0"/>
              </a:rPr>
              <a:t>“En determinados ámbitos del conocimiento, esta es una tendencia al alza. En concreto, en el mundo anglosajón, ya se da por hecho que en determinadas áreas como puede ser el de las ciencias de la salud el data </a:t>
            </a:r>
            <a:r>
              <a:rPr lang="es-ES" sz="1800" b="0" i="0" u="none" strike="noStrike" baseline="0" dirty="0" err="1">
                <a:solidFill>
                  <a:srgbClr val="221E1F"/>
                </a:solidFill>
                <a:latin typeface="Arial" panose="020B0604020202020204" pitchFamily="34" charset="0"/>
              </a:rPr>
              <a:t>sharing</a:t>
            </a:r>
            <a:r>
              <a:rPr lang="es-ES" sz="1800" b="0" i="0" u="none" strike="noStrike" baseline="0" dirty="0">
                <a:solidFill>
                  <a:srgbClr val="221E1F"/>
                </a:solidFill>
                <a:latin typeface="Arial" panose="020B0604020202020204" pitchFamily="34" charset="0"/>
              </a:rPr>
              <a:t> sea una ventaja. Y no es el único ámbito, también el tecnológico puede ser un buen ejemplo” (Tena-Parera, 2019, p. 73). </a:t>
            </a:r>
            <a:endParaRPr lang="es-ES" dirty="0">
              <a:solidFill>
                <a:schemeClr val="bg1"/>
              </a:solidFill>
            </a:endParaRPr>
          </a:p>
        </p:txBody>
      </p:sp>
      <p:sp>
        <p:nvSpPr>
          <p:cNvPr id="4" name="Marcador de número de diapositiva 3"/>
          <p:cNvSpPr>
            <a:spLocks noGrp="1"/>
          </p:cNvSpPr>
          <p:nvPr>
            <p:ph type="sldNum" sz="quarter" idx="5"/>
          </p:nvPr>
        </p:nvSpPr>
        <p:spPr/>
        <p:txBody>
          <a:bodyPr/>
          <a:lstStyle/>
          <a:p>
            <a:pPr rtl="0"/>
            <a:fld id="{A89C7E07-3C67-C64C-8DA0-0404F6303970}" type="slidenum">
              <a:rPr lang="es-ES" noProof="0" smtClean="0"/>
              <a:t>11</a:t>
            </a:fld>
            <a:endParaRPr lang="es-ES" noProof="0"/>
          </a:p>
        </p:txBody>
      </p:sp>
    </p:spTree>
    <p:extLst>
      <p:ext uri="{BB962C8B-B14F-4D97-AF65-F5344CB8AC3E}">
        <p14:creationId xmlns:p14="http://schemas.microsoft.com/office/powerpoint/2010/main" val="2983933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Data </a:t>
            </a:r>
            <a:r>
              <a:rPr lang="es-ES" dirty="0" err="1"/>
              <a:t>sharing</a:t>
            </a:r>
            <a:r>
              <a:rPr lang="es-ES" baseline="0" dirty="0"/>
              <a:t> = </a:t>
            </a:r>
            <a:r>
              <a:rPr lang="es-ES" dirty="0"/>
              <a:t>Le </a:t>
            </a:r>
            <a:r>
              <a:rPr lang="es-ES" dirty="0" err="1"/>
              <a:t>partage</a:t>
            </a:r>
            <a:r>
              <a:rPr lang="es-ES" dirty="0"/>
              <a:t> de </a:t>
            </a:r>
            <a:r>
              <a:rPr lang="es-ES" dirty="0" err="1"/>
              <a:t>données</a:t>
            </a:r>
            <a:endParaRPr lang="es-ES" dirty="0"/>
          </a:p>
        </p:txBody>
      </p:sp>
      <p:sp>
        <p:nvSpPr>
          <p:cNvPr id="4" name="3 Marcador de número de diapositiva"/>
          <p:cNvSpPr>
            <a:spLocks noGrp="1"/>
          </p:cNvSpPr>
          <p:nvPr>
            <p:ph type="sldNum" sz="quarter" idx="10"/>
          </p:nvPr>
        </p:nvSpPr>
        <p:spPr/>
        <p:txBody>
          <a:bodyPr/>
          <a:lstStyle/>
          <a:p>
            <a:pPr rtl="0"/>
            <a:fld id="{A89C7E07-3C67-C64C-8DA0-0404F6303970}" type="slidenum">
              <a:rPr lang="es-ES" noProof="0" smtClean="0"/>
              <a:t>12</a:t>
            </a:fld>
            <a:endParaRPr lang="es-ES" noProof="0"/>
          </a:p>
        </p:txBody>
      </p:sp>
    </p:spTree>
    <p:extLst>
      <p:ext uri="{BB962C8B-B14F-4D97-AF65-F5344CB8AC3E}">
        <p14:creationId xmlns:p14="http://schemas.microsoft.com/office/powerpoint/2010/main" val="2734180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Traducción: </a:t>
            </a:r>
          </a:p>
          <a:p>
            <a:pPr marL="171450" indent="-171450">
              <a:buFontTx/>
              <a:buChar char="-"/>
            </a:pPr>
            <a:r>
              <a:rPr lang="es-ES" dirty="0"/>
              <a:t>¡La investigación no me deja tiempo para hacer ejercicio!¿Conoces alguna forma de hacer ejercicio cardiovascular? </a:t>
            </a:r>
          </a:p>
          <a:p>
            <a:pPr marL="171450" indent="-171450">
              <a:buFontTx/>
              <a:buChar char="-"/>
            </a:pPr>
            <a:r>
              <a:rPr lang="es-ES" dirty="0"/>
              <a:t>Todos tus datos se perdieron cuando el ordenador se estropeó.</a:t>
            </a:r>
          </a:p>
          <a:p>
            <a:pPr marL="171450" indent="-171450">
              <a:buFontTx/>
              <a:buChar char="-"/>
            </a:pPr>
            <a:r>
              <a:rPr lang="es-ES" dirty="0"/>
              <a:t>AAAAAA</a:t>
            </a:r>
          </a:p>
          <a:p>
            <a:pPr marL="171450" indent="-171450">
              <a:buFontTx/>
              <a:buChar char="-"/>
            </a:pPr>
            <a:r>
              <a:rPr lang="es-ES" dirty="0"/>
              <a:t>Ya está.</a:t>
            </a:r>
          </a:p>
        </p:txBody>
      </p:sp>
      <p:sp>
        <p:nvSpPr>
          <p:cNvPr id="4" name="Marcador de número de diapositiva 3"/>
          <p:cNvSpPr>
            <a:spLocks noGrp="1"/>
          </p:cNvSpPr>
          <p:nvPr>
            <p:ph type="sldNum" sz="quarter" idx="5"/>
          </p:nvPr>
        </p:nvSpPr>
        <p:spPr/>
        <p:txBody>
          <a:bodyPr/>
          <a:lstStyle/>
          <a:p>
            <a:pPr rtl="0"/>
            <a:fld id="{A89C7E07-3C67-C64C-8DA0-0404F6303970}" type="slidenum">
              <a:rPr lang="es-ES" noProof="0" smtClean="0"/>
              <a:t>19</a:t>
            </a:fld>
            <a:endParaRPr lang="es-ES" noProof="0"/>
          </a:p>
        </p:txBody>
      </p:sp>
    </p:spTree>
    <p:extLst>
      <p:ext uri="{BB962C8B-B14F-4D97-AF65-F5344CB8AC3E}">
        <p14:creationId xmlns:p14="http://schemas.microsoft.com/office/powerpoint/2010/main" val="1821561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A89C7E07-3C67-C64C-8DA0-0404F6303970}" type="slidenum">
              <a:rPr lang="es-ES" noProof="0" smtClean="0"/>
              <a:t>20</a:t>
            </a:fld>
            <a:endParaRPr lang="es-ES" noProof="0"/>
          </a:p>
        </p:txBody>
      </p:sp>
    </p:spTree>
    <p:extLst>
      <p:ext uri="{BB962C8B-B14F-4D97-AF65-F5344CB8AC3E}">
        <p14:creationId xmlns:p14="http://schemas.microsoft.com/office/powerpoint/2010/main" val="349257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A89C7E07-3C67-C64C-8DA0-0404F6303970}" type="slidenum">
              <a:rPr lang="es-ES" smtClean="0"/>
              <a:t>25</a:t>
            </a:fld>
            <a:endParaRPr lang="es-ES"/>
          </a:p>
        </p:txBody>
      </p:sp>
    </p:spTree>
    <p:extLst>
      <p:ext uri="{BB962C8B-B14F-4D97-AF65-F5344CB8AC3E}">
        <p14:creationId xmlns:p14="http://schemas.microsoft.com/office/powerpoint/2010/main" val="1041575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p:bg>
      <p:bgPr>
        <a:solidFill>
          <a:schemeClr val="tx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6987D-0137-DE42-B76B-FF621E808D90}"/>
              </a:ext>
            </a:extLst>
          </p:cNvPr>
          <p:cNvSpPr>
            <a:spLocks noGrp="1"/>
          </p:cNvSpPr>
          <p:nvPr>
            <p:ph type="ctrTitle"/>
          </p:nvPr>
        </p:nvSpPr>
        <p:spPr>
          <a:xfrm>
            <a:off x="6367054" y="2116182"/>
            <a:ext cx="5491571" cy="1514019"/>
          </a:xfrm>
          <a:prstGeom prst="rect">
            <a:avLst/>
          </a:prstGeom>
        </p:spPr>
        <p:txBody>
          <a:bodyPr lIns="0" tIns="0" rIns="0" bIns="0" rtlCol="0" anchor="b">
            <a:noAutofit/>
          </a:bodyPr>
          <a:lstStyle>
            <a:lvl1pPr algn="l">
              <a:defRPr sz="6000" b="1" i="0" spc="100" baseline="0">
                <a:solidFill>
                  <a:schemeClr val="bg1"/>
                </a:solidFill>
                <a:latin typeface="+mj-lt"/>
              </a:defRPr>
            </a:lvl1pPr>
          </a:lstStyle>
          <a:p>
            <a:pPr rtl="0"/>
            <a:r>
              <a:rPr lang="es-ES" noProof="0"/>
              <a:t>Haga clic para modificar el estilo de título del patrón</a:t>
            </a:r>
            <a:endParaRPr lang="es-ES" noProof="0" dirty="0"/>
          </a:p>
        </p:txBody>
      </p:sp>
      <p:grpSp>
        <p:nvGrpSpPr>
          <p:cNvPr id="9" name="Grupo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orma libre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11" name="Forma libre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12" name="Forma libre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
        <p:nvSpPr>
          <p:cNvPr id="18" name="Marcador de texto 29">
            <a:extLst>
              <a:ext uri="{FF2B5EF4-FFF2-40B4-BE49-F238E27FC236}">
                <a16:creationId xmlns:a16="http://schemas.microsoft.com/office/drawing/2014/main" id="{276A9CD7-E675-3048-86D3-3546A2F6B456}"/>
              </a:ext>
            </a:extLst>
          </p:cNvPr>
          <p:cNvSpPr>
            <a:spLocks noGrp="1"/>
          </p:cNvSpPr>
          <p:nvPr>
            <p:ph type="body" sz="quarter" idx="11"/>
          </p:nvPr>
        </p:nvSpPr>
        <p:spPr>
          <a:xfrm>
            <a:off x="6367055" y="4549553"/>
            <a:ext cx="5491570" cy="953337"/>
          </a:xfrm>
        </p:spPr>
        <p:txBody>
          <a:bodyPr lIns="0" tIns="0" rIns="0" bIns="0" rtlCol="0">
            <a:no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cxnSp>
        <p:nvCxnSpPr>
          <p:cNvPr id="13" name="Conector recto 12">
            <a:extLst>
              <a:ext uri="{FF2B5EF4-FFF2-40B4-BE49-F238E27FC236}">
                <a16:creationId xmlns:a16="http://schemas.microsoft.com/office/drawing/2014/main" id="{A69706A2-3726-FE4E-B923-E75D48597816}"/>
              </a:ext>
            </a:extLst>
          </p:cNvPr>
          <p:cNvCxnSpPr>
            <a:cxnSpLocks/>
          </p:cNvCxnSpPr>
          <p:nvPr userDrawn="1"/>
        </p:nvCxnSpPr>
        <p:spPr>
          <a:xfrm>
            <a:off x="6367055" y="4252111"/>
            <a:ext cx="21348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2710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
    <p:bg>
      <p:bgPr>
        <a:solidFill>
          <a:schemeClr val="tx1"/>
        </a:solid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DEF3328-825B-3946-8472-DB93D6A32867}"/>
              </a:ext>
            </a:extLst>
          </p:cNvPr>
          <p:cNvGrpSpPr>
            <a:grpSpLocks/>
          </p:cNvGrpSpPr>
          <p:nvPr userDrawn="1"/>
        </p:nvGrpSpPr>
        <p:grpSpPr bwMode="auto">
          <a:xfrm rot="16200000" flipV="1">
            <a:off x="0" y="3900132"/>
            <a:ext cx="2959226" cy="2959226"/>
            <a:chOff x="0" y="12289"/>
            <a:chExt cx="3550" cy="3551"/>
          </a:xfrm>
        </p:grpSpPr>
        <p:sp>
          <p:nvSpPr>
            <p:cNvPr id="20" name="Forma libre 19">
              <a:extLst>
                <a:ext uri="{FF2B5EF4-FFF2-40B4-BE49-F238E27FC236}">
                  <a16:creationId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1" name="Forma libre 20">
              <a:extLst>
                <a:ext uri="{FF2B5EF4-FFF2-40B4-BE49-F238E27FC236}">
                  <a16:creationId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2" name="Forma libre 21">
              <a:extLst>
                <a:ext uri="{FF2B5EF4-FFF2-40B4-BE49-F238E27FC236}">
                  <a16:creationId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
        <p:nvSpPr>
          <p:cNvPr id="32" name="Título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s-ES" noProof="0"/>
              <a:t>Haga clic para modificar el estilo de título del patrón</a:t>
            </a:r>
            <a:endParaRPr lang="es-ES" noProof="0" dirty="0"/>
          </a:p>
        </p:txBody>
      </p:sp>
      <p:cxnSp>
        <p:nvCxnSpPr>
          <p:cNvPr id="33" name="Conector recto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Marcador de texto 2">
            <a:extLst>
              <a:ext uri="{FF2B5EF4-FFF2-40B4-BE49-F238E27FC236}">
                <a16:creationId xmlns:a16="http://schemas.microsoft.com/office/drawing/2014/main" id="{A6147D10-E7D7-8F40-AF69-726398729333}"/>
              </a:ext>
            </a:extLst>
          </p:cNvPr>
          <p:cNvSpPr>
            <a:spLocks noGrp="1"/>
          </p:cNvSpPr>
          <p:nvPr>
            <p:ph type="body" idx="1"/>
          </p:nvPr>
        </p:nvSpPr>
        <p:spPr>
          <a:xfrm>
            <a:off x="964023" y="2300984"/>
            <a:ext cx="4827178" cy="404216"/>
          </a:xfrm>
          <a:prstGeom prst="rect">
            <a:avLst/>
          </a:prstGeom>
        </p:spPr>
        <p:txBody>
          <a:bodyPr lIns="0" tIns="0" rIns="0" bIns="0" rtlCol="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25" name="Marcador de texto 2">
            <a:extLst>
              <a:ext uri="{FF2B5EF4-FFF2-40B4-BE49-F238E27FC236}">
                <a16:creationId xmlns:a16="http://schemas.microsoft.com/office/drawing/2014/main" id="{3A0EE708-F36B-444B-9A8B-D48D69535E45}"/>
              </a:ext>
            </a:extLst>
          </p:cNvPr>
          <p:cNvSpPr>
            <a:spLocks noGrp="1"/>
          </p:cNvSpPr>
          <p:nvPr>
            <p:ph type="body" idx="10"/>
          </p:nvPr>
        </p:nvSpPr>
        <p:spPr>
          <a:xfrm>
            <a:off x="6362700" y="2300984"/>
            <a:ext cx="4764829" cy="404216"/>
          </a:xfrm>
          <a:prstGeom prst="rect">
            <a:avLst/>
          </a:prstGeom>
        </p:spPr>
        <p:txBody>
          <a:bodyPr lIns="0" tIns="0" rIns="0" bIns="0" rtlCol="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27" name="Marcador de contenido 3">
            <a:extLst>
              <a:ext uri="{FF2B5EF4-FFF2-40B4-BE49-F238E27FC236}">
                <a16:creationId xmlns:a16="http://schemas.microsoft.com/office/drawing/2014/main" id="{E81957B7-CEA6-A446-A203-471CF9A57FFD}"/>
              </a:ext>
            </a:extLst>
          </p:cNvPr>
          <p:cNvSpPr>
            <a:spLocks noGrp="1"/>
          </p:cNvSpPr>
          <p:nvPr>
            <p:ph sz="half" idx="2"/>
          </p:nvPr>
        </p:nvSpPr>
        <p:spPr>
          <a:xfrm>
            <a:off x="964023" y="2799146"/>
            <a:ext cx="4827178"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s-ES" noProof="0"/>
              <a:t>Haga clic para modificar los estilos de texto del patrón</a:t>
            </a:r>
          </a:p>
        </p:txBody>
      </p:sp>
      <p:sp>
        <p:nvSpPr>
          <p:cNvPr id="28" name="Marcador de posición de contenido 3">
            <a:extLst>
              <a:ext uri="{FF2B5EF4-FFF2-40B4-BE49-F238E27FC236}">
                <a16:creationId xmlns:a16="http://schemas.microsoft.com/office/drawing/2014/main" id="{E40D4044-0F7B-0647-BAB5-16B23EBD9ECD}"/>
              </a:ext>
            </a:extLst>
          </p:cNvPr>
          <p:cNvSpPr>
            <a:spLocks noGrp="1"/>
          </p:cNvSpPr>
          <p:nvPr>
            <p:ph sz="half" idx="13"/>
          </p:nvPr>
        </p:nvSpPr>
        <p:spPr>
          <a:xfrm>
            <a:off x="6362700" y="2799146"/>
            <a:ext cx="4756241"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s-ES" noProof="0"/>
              <a:t>Haga clic para modificar los estilos de texto del patrón</a:t>
            </a:r>
          </a:p>
        </p:txBody>
      </p:sp>
      <p:cxnSp>
        <p:nvCxnSpPr>
          <p:cNvPr id="15" name="Conector recto 14">
            <a:extLst>
              <a:ext uri="{FF2B5EF4-FFF2-40B4-BE49-F238E27FC236}">
                <a16:creationId xmlns:a16="http://schemas.microsoft.com/office/drawing/2014/main" id="{ED51C063-0222-064B-8A2E-485FE9EAC10D}"/>
              </a:ext>
            </a:extLst>
          </p:cNvPr>
          <p:cNvCxnSpPr>
            <a:cxnSpLocks/>
          </p:cNvCxnSpPr>
          <p:nvPr userDrawn="1"/>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Marcador de fecha 1">
            <a:extLst>
              <a:ext uri="{FF2B5EF4-FFF2-40B4-BE49-F238E27FC236}">
                <a16:creationId xmlns:a16="http://schemas.microsoft.com/office/drawing/2014/main" id="{4914D182-A7DD-4F7B-B207-262854316EDA}"/>
              </a:ext>
            </a:extLst>
          </p:cNvPr>
          <p:cNvSpPr>
            <a:spLocks noGrp="1"/>
          </p:cNvSpPr>
          <p:nvPr>
            <p:ph type="dt" sz="half" idx="14"/>
          </p:nvPr>
        </p:nvSpPr>
        <p:spPr/>
        <p:txBody>
          <a:bodyPr rtlCol="0"/>
          <a:lstStyle/>
          <a:p>
            <a:pPr rtl="0"/>
            <a:fld id="{7F69136C-C4B2-45F2-BCFC-515A0853BD43}" type="datetime4">
              <a:rPr lang="es-ES" noProof="0" smtClean="0">
                <a:latin typeface="+mn-lt"/>
              </a:rPr>
              <a:t>2 de julio de 2023</a:t>
            </a:fld>
            <a:endParaRPr lang="es-ES" noProof="0" dirty="0">
              <a:latin typeface="+mn-lt"/>
            </a:endParaRPr>
          </a:p>
        </p:txBody>
      </p:sp>
      <p:sp>
        <p:nvSpPr>
          <p:cNvPr id="3" name="Marcador de pie de página 2">
            <a:extLst>
              <a:ext uri="{FF2B5EF4-FFF2-40B4-BE49-F238E27FC236}">
                <a16:creationId xmlns:a16="http://schemas.microsoft.com/office/drawing/2014/main" id="{10B29252-5D0B-4B9D-9FBD-8EC0929FE096}"/>
              </a:ext>
            </a:extLst>
          </p:cNvPr>
          <p:cNvSpPr>
            <a:spLocks noGrp="1"/>
          </p:cNvSpPr>
          <p:nvPr>
            <p:ph type="ftr" sz="quarter" idx="15"/>
          </p:nvPr>
        </p:nvSpPr>
        <p:spPr/>
        <p:txBody>
          <a:bodyPr rtlCol="0"/>
          <a:lstStyle/>
          <a:p>
            <a:pPr rtl="0"/>
            <a:r>
              <a:rPr lang="es-ES" noProof="0" dirty="0"/>
              <a:t>Revisión anual</a:t>
            </a:r>
            <a:endParaRPr lang="es-ES" b="0" noProof="0" dirty="0"/>
          </a:p>
        </p:txBody>
      </p:sp>
      <p:sp>
        <p:nvSpPr>
          <p:cNvPr id="4" name="Marcador de número de diapositiva 3">
            <a:extLst>
              <a:ext uri="{FF2B5EF4-FFF2-40B4-BE49-F238E27FC236}">
                <a16:creationId xmlns:a16="http://schemas.microsoft.com/office/drawing/2014/main" id="{5BB4FEF6-E217-4110-BBF5-C4B77ADC8457}"/>
              </a:ext>
            </a:extLst>
          </p:cNvPr>
          <p:cNvSpPr>
            <a:spLocks noGrp="1"/>
          </p:cNvSpPr>
          <p:nvPr>
            <p:ph type="sldNum" sz="quarter" idx="16"/>
          </p:nvPr>
        </p:nvSpPr>
        <p:spPr/>
        <p:txBody>
          <a:bodyPr rtlCol="0"/>
          <a:lstStyle/>
          <a:p>
            <a:pPr rtl="0"/>
            <a:fld id="{294A09A9-5501-47C1-A89A-A340965A2BE2}" type="slidenum">
              <a:rPr lang="es-ES" noProof="0" smtClean="0"/>
              <a:pPr rtl="0"/>
              <a:t>‹Nº›</a:t>
            </a:fld>
            <a:endParaRPr lang="es-ES" noProof="0" dirty="0"/>
          </a:p>
        </p:txBody>
      </p:sp>
    </p:spTree>
    <p:extLst>
      <p:ext uri="{BB962C8B-B14F-4D97-AF65-F5344CB8AC3E}">
        <p14:creationId xmlns:p14="http://schemas.microsoft.com/office/powerpoint/2010/main" val="25504253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
    <p:bg>
      <p:bgPr>
        <a:solidFill>
          <a:schemeClr val="tx1"/>
        </a:solidFill>
        <a:effectLst/>
      </p:bgPr>
    </p:bg>
    <p:spTree>
      <p:nvGrpSpPr>
        <p:cNvPr id="1" name=""/>
        <p:cNvGrpSpPr/>
        <p:nvPr/>
      </p:nvGrpSpPr>
      <p:grpSpPr>
        <a:xfrm>
          <a:off x="0" y="0"/>
          <a:ext cx="0" cy="0"/>
          <a:chOff x="0" y="0"/>
          <a:chExt cx="0" cy="0"/>
        </a:xfrm>
      </p:grpSpPr>
      <p:grpSp>
        <p:nvGrpSpPr>
          <p:cNvPr id="37" name="Grupo 36">
            <a:extLst>
              <a:ext uri="{FF2B5EF4-FFF2-40B4-BE49-F238E27FC236}">
                <a16:creationId xmlns:a16="http://schemas.microsoft.com/office/drawing/2014/main" id="{868B08E5-2F7C-7749-8BDF-386EAF974BB0}"/>
              </a:ext>
            </a:extLst>
          </p:cNvPr>
          <p:cNvGrpSpPr>
            <a:grpSpLocks/>
          </p:cNvGrpSpPr>
          <p:nvPr userDrawn="1"/>
        </p:nvGrpSpPr>
        <p:grpSpPr bwMode="auto">
          <a:xfrm rot="16200000" flipV="1">
            <a:off x="0" y="3900132"/>
            <a:ext cx="2959226" cy="2959226"/>
            <a:chOff x="0" y="12289"/>
            <a:chExt cx="3550" cy="3551"/>
          </a:xfrm>
        </p:grpSpPr>
        <p:sp>
          <p:nvSpPr>
            <p:cNvPr id="38" name="Forma libre 37">
              <a:extLst>
                <a:ext uri="{FF2B5EF4-FFF2-40B4-BE49-F238E27FC236}">
                  <a16:creationId xmlns:a16="http://schemas.microsoft.com/office/drawing/2014/main" id="{F3E300C0-0B72-9048-9E16-2166E1A88FE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39" name="Forma libre 38">
              <a:extLst>
                <a:ext uri="{FF2B5EF4-FFF2-40B4-BE49-F238E27FC236}">
                  <a16:creationId xmlns:a16="http://schemas.microsoft.com/office/drawing/2014/main" id="{E4AA520D-9D51-3A42-B9B1-DF72169BC8D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40" name="Forma libre 39">
              <a:extLst>
                <a:ext uri="{FF2B5EF4-FFF2-40B4-BE49-F238E27FC236}">
                  <a16:creationId xmlns:a16="http://schemas.microsoft.com/office/drawing/2014/main" id="{D5F2735E-137C-DB47-AEF0-EFC871A323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
        <p:nvSpPr>
          <p:cNvPr id="32" name="Título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s-ES" noProof="0"/>
              <a:t>Haga clic para modificar el estilo de título del patrón</a:t>
            </a:r>
            <a:endParaRPr lang="es-ES" noProof="0" dirty="0"/>
          </a:p>
        </p:txBody>
      </p:sp>
      <p:cxnSp>
        <p:nvCxnSpPr>
          <p:cNvPr id="33" name="Conector recto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Marcador de texto 2">
            <a:extLst>
              <a:ext uri="{FF2B5EF4-FFF2-40B4-BE49-F238E27FC236}">
                <a16:creationId xmlns:a16="http://schemas.microsoft.com/office/drawing/2014/main" id="{A6147D10-E7D7-8F40-AF69-726398729333}"/>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s-ES" noProof="0"/>
              <a:t>Haga clic para modificar los estilos de texto del patrón</a:t>
            </a:r>
          </a:p>
        </p:txBody>
      </p:sp>
      <p:sp>
        <p:nvSpPr>
          <p:cNvPr id="27" name="Marcador de contenido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3036477"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s-ES" noProof="0"/>
              <a:t>Haga clic para modificar los estilos de texto del patrón</a:t>
            </a:r>
          </a:p>
        </p:txBody>
      </p:sp>
      <p:sp>
        <p:nvSpPr>
          <p:cNvPr id="20" name="Marcador de texto 2">
            <a:extLst>
              <a:ext uri="{FF2B5EF4-FFF2-40B4-BE49-F238E27FC236}">
                <a16:creationId xmlns:a16="http://schemas.microsoft.com/office/drawing/2014/main" id="{057DFE0A-61D9-1B48-8196-EA94D04685DD}"/>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s-ES" noProof="0"/>
              <a:t>Haga clic para modificar los estilos de texto del patrón</a:t>
            </a:r>
          </a:p>
        </p:txBody>
      </p:sp>
      <p:sp>
        <p:nvSpPr>
          <p:cNvPr id="21" name="Marcador de contenido 3">
            <a:extLst>
              <a:ext uri="{FF2B5EF4-FFF2-40B4-BE49-F238E27FC236}">
                <a16:creationId xmlns:a16="http://schemas.microsoft.com/office/drawing/2014/main" id="{C946754A-F105-644E-99A4-DC80B9944243}"/>
              </a:ext>
            </a:extLst>
          </p:cNvPr>
          <p:cNvSpPr>
            <a:spLocks noGrp="1"/>
          </p:cNvSpPr>
          <p:nvPr>
            <p:ph sz="half" idx="11"/>
          </p:nvPr>
        </p:nvSpPr>
        <p:spPr>
          <a:xfrm>
            <a:off x="4569372" y="2799146"/>
            <a:ext cx="3050628"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s-ES" noProof="0"/>
              <a:t>Haga clic para modificar los estilos de texto del patrón</a:t>
            </a:r>
          </a:p>
        </p:txBody>
      </p:sp>
      <p:sp>
        <p:nvSpPr>
          <p:cNvPr id="22" name="Marcador de texto 2">
            <a:extLst>
              <a:ext uri="{FF2B5EF4-FFF2-40B4-BE49-F238E27FC236}">
                <a16:creationId xmlns:a16="http://schemas.microsoft.com/office/drawing/2014/main" id="{368648FC-FC9A-5645-8F0C-390FFFAE180D}"/>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s-ES" noProof="0"/>
              <a:t>Haga clic para modificar los estilos de texto del patrón</a:t>
            </a:r>
          </a:p>
        </p:txBody>
      </p:sp>
      <p:sp>
        <p:nvSpPr>
          <p:cNvPr id="24" name="Marcador de posición de contenido 3">
            <a:extLst>
              <a:ext uri="{FF2B5EF4-FFF2-40B4-BE49-F238E27FC236}">
                <a16:creationId xmlns:a16="http://schemas.microsoft.com/office/drawing/2014/main" id="{BBB849DC-B114-D145-9879-4FE0688BF57E}"/>
              </a:ext>
            </a:extLst>
          </p:cNvPr>
          <p:cNvSpPr>
            <a:spLocks noGrp="1"/>
          </p:cNvSpPr>
          <p:nvPr>
            <p:ph sz="half" idx="13"/>
          </p:nvPr>
        </p:nvSpPr>
        <p:spPr>
          <a:xfrm>
            <a:off x="8187017" y="2799146"/>
            <a:ext cx="3036477"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s-ES" noProof="0"/>
              <a:t>Haga clic para modificar los estilos de texto del patrón</a:t>
            </a:r>
          </a:p>
        </p:txBody>
      </p:sp>
      <p:cxnSp>
        <p:nvCxnSpPr>
          <p:cNvPr id="26" name="Conector recto 25">
            <a:extLst>
              <a:ext uri="{FF2B5EF4-FFF2-40B4-BE49-F238E27FC236}">
                <a16:creationId xmlns:a16="http://schemas.microsoft.com/office/drawing/2014/main" id="{9F0C4CE5-5F02-B143-8FD1-1B235D270DAC}"/>
              </a:ext>
            </a:extLst>
          </p:cNvPr>
          <p:cNvCxnSpPr>
            <a:cxnSpLocks/>
          </p:cNvCxnSpPr>
          <p:nvPr userDrawn="1"/>
        </p:nvCxnSpPr>
        <p:spPr>
          <a:xfrm>
            <a:off x="4569372"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28" name="Conector recto 27">
            <a:extLst>
              <a:ext uri="{FF2B5EF4-FFF2-40B4-BE49-F238E27FC236}">
                <a16:creationId xmlns:a16="http://schemas.microsoft.com/office/drawing/2014/main" id="{289A8C14-DB28-F34E-8098-168D4C75AF23}"/>
              </a:ext>
            </a:extLst>
          </p:cNvPr>
          <p:cNvCxnSpPr>
            <a:cxnSpLocks/>
          </p:cNvCxnSpPr>
          <p:nvPr userDrawn="1"/>
        </p:nvCxnSpPr>
        <p:spPr>
          <a:xfrm>
            <a:off x="8187017"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Marcador de fecha 1">
            <a:extLst>
              <a:ext uri="{FF2B5EF4-FFF2-40B4-BE49-F238E27FC236}">
                <a16:creationId xmlns:a16="http://schemas.microsoft.com/office/drawing/2014/main" id="{F0FA07F3-F8E4-4505-85EC-22734AC68792}"/>
              </a:ext>
            </a:extLst>
          </p:cNvPr>
          <p:cNvSpPr>
            <a:spLocks noGrp="1"/>
          </p:cNvSpPr>
          <p:nvPr>
            <p:ph type="dt" sz="half" idx="14"/>
          </p:nvPr>
        </p:nvSpPr>
        <p:spPr/>
        <p:txBody>
          <a:bodyPr rtlCol="0"/>
          <a:lstStyle/>
          <a:p>
            <a:pPr rtl="0"/>
            <a:fld id="{846AC6E8-C089-4970-88B6-A9DF4F2A5ECC}" type="datetime4">
              <a:rPr lang="es-ES" noProof="0" smtClean="0">
                <a:latin typeface="+mn-lt"/>
              </a:rPr>
              <a:t>2 de julio de 2023</a:t>
            </a:fld>
            <a:endParaRPr lang="es-ES" noProof="0" dirty="0">
              <a:latin typeface="+mn-lt"/>
            </a:endParaRPr>
          </a:p>
        </p:txBody>
      </p:sp>
      <p:sp>
        <p:nvSpPr>
          <p:cNvPr id="3" name="Marcador de pie de página 2">
            <a:extLst>
              <a:ext uri="{FF2B5EF4-FFF2-40B4-BE49-F238E27FC236}">
                <a16:creationId xmlns:a16="http://schemas.microsoft.com/office/drawing/2014/main" id="{D5165D22-FEF5-4F30-8822-5D2378806A9B}"/>
              </a:ext>
            </a:extLst>
          </p:cNvPr>
          <p:cNvSpPr>
            <a:spLocks noGrp="1"/>
          </p:cNvSpPr>
          <p:nvPr>
            <p:ph type="ftr" sz="quarter" idx="15"/>
          </p:nvPr>
        </p:nvSpPr>
        <p:spPr/>
        <p:txBody>
          <a:bodyPr rtlCol="0"/>
          <a:lstStyle/>
          <a:p>
            <a:pPr rtl="0"/>
            <a:r>
              <a:rPr lang="es-ES" noProof="0" dirty="0"/>
              <a:t>Revisión anual</a:t>
            </a:r>
            <a:endParaRPr lang="es-ES" b="0" noProof="0" dirty="0"/>
          </a:p>
        </p:txBody>
      </p:sp>
      <p:sp>
        <p:nvSpPr>
          <p:cNvPr id="4" name="Marcador de número de diapositiva 3">
            <a:extLst>
              <a:ext uri="{FF2B5EF4-FFF2-40B4-BE49-F238E27FC236}">
                <a16:creationId xmlns:a16="http://schemas.microsoft.com/office/drawing/2014/main" id="{1540F86B-3DA3-4708-AAF5-387BA115C415}"/>
              </a:ext>
            </a:extLst>
          </p:cNvPr>
          <p:cNvSpPr>
            <a:spLocks noGrp="1"/>
          </p:cNvSpPr>
          <p:nvPr>
            <p:ph type="sldNum" sz="quarter" idx="16"/>
          </p:nvPr>
        </p:nvSpPr>
        <p:spPr/>
        <p:txBody>
          <a:bodyPr rtlCol="0"/>
          <a:lstStyle/>
          <a:p>
            <a:pPr rtl="0"/>
            <a:fld id="{294A09A9-5501-47C1-A89A-A340965A2BE2}" type="slidenum">
              <a:rPr lang="es-ES" noProof="0" smtClean="0"/>
              <a:pPr rtl="0"/>
              <a:t>‹Nº›</a:t>
            </a:fld>
            <a:endParaRPr lang="es-ES" noProof="0" dirty="0"/>
          </a:p>
        </p:txBody>
      </p:sp>
    </p:spTree>
    <p:extLst>
      <p:ext uri="{BB962C8B-B14F-4D97-AF65-F5344CB8AC3E}">
        <p14:creationId xmlns:p14="http://schemas.microsoft.com/office/powerpoint/2010/main" val="42279487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userDrawn="1">
          <p15:clr>
            <a:srgbClr val="FBAE40"/>
          </p15:clr>
        </p15:guide>
        <p15:guide id="4" pos="5160" userDrawn="1">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userDrawn="1">
          <p15:clr>
            <a:srgbClr val="FBAE40"/>
          </p15:clr>
        </p15:guide>
        <p15:guide id="11" pos="2880" userDrawn="1">
          <p15:clr>
            <a:srgbClr val="FBAE40"/>
          </p15:clr>
        </p15:guide>
        <p15:guide id="12" orient="horz" pos="175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sumen ">
    <p:bg>
      <p:bgPr>
        <a:solidFill>
          <a:schemeClr val="tx1"/>
        </a:solidFill>
        <a:effectLst/>
      </p:bgPr>
    </p:bg>
    <p:spTree>
      <p:nvGrpSpPr>
        <p:cNvPr id="1" name=""/>
        <p:cNvGrpSpPr/>
        <p:nvPr/>
      </p:nvGrpSpPr>
      <p:grpSpPr>
        <a:xfrm>
          <a:off x="0" y="0"/>
          <a:ext cx="0" cy="0"/>
          <a:chOff x="0" y="0"/>
          <a:chExt cx="0" cy="0"/>
        </a:xfrm>
      </p:grpSpPr>
      <p:sp>
        <p:nvSpPr>
          <p:cNvPr id="32" name="Título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s-ES" noProof="0"/>
              <a:t>Haga clic para modificar el estilo de título del patrón</a:t>
            </a:r>
            <a:endParaRPr lang="es-ES" noProof="0" dirty="0"/>
          </a:p>
        </p:txBody>
      </p:sp>
      <p:cxnSp>
        <p:nvCxnSpPr>
          <p:cNvPr id="33" name="Conector recto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 name="Marcador de texto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2656904"/>
            <a:ext cx="4838700" cy="574318"/>
          </a:xfrm>
        </p:spPr>
        <p:txBody>
          <a:bodyPr rtlCol="0">
            <a:noAutofit/>
          </a:bodyPr>
          <a:lstStyle>
            <a:lvl1pPr marL="0" indent="0">
              <a:buNone/>
              <a:defRPr sz="1600">
                <a:latin typeface="+mn-lt"/>
              </a:defRPr>
            </a:lvl1pPr>
          </a:lstStyle>
          <a:p>
            <a:pPr lvl="0" rtl="0"/>
            <a:r>
              <a:rPr lang="es-ES" noProof="0"/>
              <a:t>Haga clic para modificar los estilos de texto del patrón</a:t>
            </a:r>
          </a:p>
        </p:txBody>
      </p:sp>
      <p:grpSp>
        <p:nvGrpSpPr>
          <p:cNvPr id="15" name="Grupo 14">
            <a:extLst>
              <a:ext uri="{FF2B5EF4-FFF2-40B4-BE49-F238E27FC236}">
                <a16:creationId xmlns:a16="http://schemas.microsoft.com/office/drawing/2014/main" id="{C47A1EE0-4011-3749-B01C-FC489EEDF880}"/>
              </a:ext>
            </a:extLst>
          </p:cNvPr>
          <p:cNvGrpSpPr>
            <a:grpSpLocks/>
          </p:cNvGrpSpPr>
          <p:nvPr userDrawn="1"/>
        </p:nvGrpSpPr>
        <p:grpSpPr bwMode="auto">
          <a:xfrm rot="10800000">
            <a:off x="8870040" y="0"/>
            <a:ext cx="3325208" cy="3325208"/>
            <a:chOff x="0" y="12289"/>
            <a:chExt cx="3550" cy="3551"/>
          </a:xfrm>
        </p:grpSpPr>
        <p:sp>
          <p:nvSpPr>
            <p:cNvPr id="16" name="Forma libre 15">
              <a:extLst>
                <a:ext uri="{FF2B5EF4-FFF2-40B4-BE49-F238E27FC236}">
                  <a16:creationId xmlns:a16="http://schemas.microsoft.com/office/drawing/2014/main" id="{17EED68A-6660-2643-BBFB-B6AB92A7C22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17" name="Forma libre 16">
              <a:extLst>
                <a:ext uri="{FF2B5EF4-FFF2-40B4-BE49-F238E27FC236}">
                  <a16:creationId xmlns:a16="http://schemas.microsoft.com/office/drawing/2014/main" id="{BECF9FB8-F6C7-C54D-99F4-11FDF26D7F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18" name="Forma libre 17">
              <a:extLst>
                <a:ext uri="{FF2B5EF4-FFF2-40B4-BE49-F238E27FC236}">
                  <a16:creationId xmlns:a16="http://schemas.microsoft.com/office/drawing/2014/main" id="{46C7C62D-7D3B-934C-AFF9-0F10E727B42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
        <p:nvSpPr>
          <p:cNvPr id="4" name="Marcador de texto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2286000"/>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s-ES" noProof="0"/>
              <a:t>Haga clic para modificar los estilos de texto del patrón</a:t>
            </a:r>
          </a:p>
        </p:txBody>
      </p:sp>
      <p:sp>
        <p:nvSpPr>
          <p:cNvPr id="21" name="Marcador de texto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841846"/>
            <a:ext cx="4838700" cy="636754"/>
          </a:xfrm>
        </p:spPr>
        <p:txBody>
          <a:bodyPr rtlCol="0">
            <a:noAutofit/>
          </a:bodyPr>
          <a:lstStyle>
            <a:lvl1pPr marL="0" indent="0">
              <a:buNone/>
              <a:defRPr sz="1600">
                <a:latin typeface="+mn-lt"/>
              </a:defRPr>
            </a:lvl1pPr>
          </a:lstStyle>
          <a:p>
            <a:pPr lvl="0" rtl="0"/>
            <a:r>
              <a:rPr lang="es-ES" noProof="0"/>
              <a:t>Haga clic para modificar los estilos de texto del patrón</a:t>
            </a:r>
          </a:p>
        </p:txBody>
      </p:sp>
      <p:sp>
        <p:nvSpPr>
          <p:cNvPr id="22" name="Marcador de texto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3470942"/>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s-ES" noProof="0"/>
              <a:t>Haga clic para modificar los estilos de texto del patrón</a:t>
            </a:r>
          </a:p>
        </p:txBody>
      </p:sp>
      <p:sp>
        <p:nvSpPr>
          <p:cNvPr id="23" name="Marcador de texto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5017901"/>
            <a:ext cx="4838700" cy="908340"/>
          </a:xfrm>
        </p:spPr>
        <p:txBody>
          <a:bodyPr rtlCol="0">
            <a:noAutofit/>
          </a:bodyPr>
          <a:lstStyle>
            <a:lvl1pPr marL="0" indent="0">
              <a:buNone/>
              <a:defRPr sz="1600">
                <a:latin typeface="+mn-lt"/>
              </a:defRPr>
            </a:lvl1pPr>
          </a:lstStyle>
          <a:p>
            <a:pPr lvl="0" rtl="0"/>
            <a:r>
              <a:rPr lang="es-ES" noProof="0"/>
              <a:t>Haga clic para modificar los estilos de texto del patrón</a:t>
            </a:r>
          </a:p>
        </p:txBody>
      </p:sp>
      <p:sp>
        <p:nvSpPr>
          <p:cNvPr id="24" name="Marcador de texto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4646997"/>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s-ES" noProof="0"/>
              <a:t>Haga clic para modificar los estilos de texto del patrón</a:t>
            </a:r>
          </a:p>
        </p:txBody>
      </p:sp>
      <p:sp>
        <p:nvSpPr>
          <p:cNvPr id="25" name="Marcador de texto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2656904"/>
            <a:ext cx="4838700" cy="574318"/>
          </a:xfrm>
        </p:spPr>
        <p:txBody>
          <a:bodyPr rtlCol="0">
            <a:noAutofit/>
          </a:bodyPr>
          <a:lstStyle>
            <a:lvl1pPr marL="0" indent="0">
              <a:buNone/>
              <a:defRPr sz="1600">
                <a:latin typeface="+mn-lt"/>
              </a:defRPr>
            </a:lvl1pPr>
          </a:lstStyle>
          <a:p>
            <a:pPr lvl="0" rtl="0"/>
            <a:r>
              <a:rPr lang="es-ES" noProof="0"/>
              <a:t>Haga clic para modificar los estilos de texto del patrón</a:t>
            </a:r>
          </a:p>
        </p:txBody>
      </p:sp>
      <p:sp>
        <p:nvSpPr>
          <p:cNvPr id="26" name="Marcador de texto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2286000"/>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s-ES" noProof="0"/>
              <a:t>Haga clic para modificar los estilos de texto del patrón</a:t>
            </a:r>
          </a:p>
        </p:txBody>
      </p:sp>
      <p:sp>
        <p:nvSpPr>
          <p:cNvPr id="27" name="Marcador de texto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841846"/>
            <a:ext cx="4838700" cy="908340"/>
          </a:xfrm>
        </p:spPr>
        <p:txBody>
          <a:bodyPr rtlCol="0">
            <a:noAutofit/>
          </a:bodyPr>
          <a:lstStyle>
            <a:lvl1pPr marL="0" indent="0">
              <a:buNone/>
              <a:defRPr sz="1600">
                <a:latin typeface="+mn-lt"/>
              </a:defRPr>
            </a:lvl1pPr>
          </a:lstStyle>
          <a:p>
            <a:pPr lvl="0" rtl="0"/>
            <a:r>
              <a:rPr lang="es-ES" noProof="0"/>
              <a:t>Haga clic para modificar los estilos de texto del patrón</a:t>
            </a:r>
          </a:p>
        </p:txBody>
      </p:sp>
      <p:sp>
        <p:nvSpPr>
          <p:cNvPr id="28" name="Marcador de texto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3470942"/>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s-ES" noProof="0"/>
              <a:t>Haga clic para modificar los estilos de texto del patrón</a:t>
            </a:r>
          </a:p>
        </p:txBody>
      </p:sp>
      <p:sp>
        <p:nvSpPr>
          <p:cNvPr id="2" name="Marcador de fecha 1">
            <a:extLst>
              <a:ext uri="{FF2B5EF4-FFF2-40B4-BE49-F238E27FC236}">
                <a16:creationId xmlns:a16="http://schemas.microsoft.com/office/drawing/2014/main" id="{EC45E38A-5516-4C3E-88FC-0DCBD876054B}"/>
              </a:ext>
            </a:extLst>
          </p:cNvPr>
          <p:cNvSpPr>
            <a:spLocks noGrp="1"/>
          </p:cNvSpPr>
          <p:nvPr>
            <p:ph type="dt" sz="half" idx="21"/>
          </p:nvPr>
        </p:nvSpPr>
        <p:spPr/>
        <p:txBody>
          <a:bodyPr rtlCol="0"/>
          <a:lstStyle/>
          <a:p>
            <a:pPr rtl="0"/>
            <a:fld id="{49053CBC-2B39-42EE-A9ED-10AB05B9208E}" type="datetime4">
              <a:rPr lang="es-ES" noProof="0" smtClean="0">
                <a:latin typeface="+mn-lt"/>
              </a:rPr>
              <a:t>2 de julio de 2023</a:t>
            </a:fld>
            <a:endParaRPr lang="es-ES" noProof="0" dirty="0">
              <a:latin typeface="+mn-lt"/>
            </a:endParaRPr>
          </a:p>
        </p:txBody>
      </p:sp>
      <p:sp>
        <p:nvSpPr>
          <p:cNvPr id="5" name="Marcador de pie de página 4">
            <a:extLst>
              <a:ext uri="{FF2B5EF4-FFF2-40B4-BE49-F238E27FC236}">
                <a16:creationId xmlns:a16="http://schemas.microsoft.com/office/drawing/2014/main" id="{14225273-038D-4F51-A093-83D80104F21A}"/>
              </a:ext>
            </a:extLst>
          </p:cNvPr>
          <p:cNvSpPr>
            <a:spLocks noGrp="1"/>
          </p:cNvSpPr>
          <p:nvPr>
            <p:ph type="ftr" sz="quarter" idx="22"/>
          </p:nvPr>
        </p:nvSpPr>
        <p:spPr/>
        <p:txBody>
          <a:bodyPr rtlCol="0"/>
          <a:lstStyle/>
          <a:p>
            <a:pPr rtl="0"/>
            <a:r>
              <a:rPr lang="es-ES" noProof="0" dirty="0"/>
              <a:t>Revisión anual</a:t>
            </a:r>
            <a:endParaRPr lang="es-ES" b="0" noProof="0" dirty="0"/>
          </a:p>
        </p:txBody>
      </p:sp>
      <p:sp>
        <p:nvSpPr>
          <p:cNvPr id="6" name="Marcador de número de diapositiva 5">
            <a:extLst>
              <a:ext uri="{FF2B5EF4-FFF2-40B4-BE49-F238E27FC236}">
                <a16:creationId xmlns:a16="http://schemas.microsoft.com/office/drawing/2014/main" id="{C7F24E14-E0E0-44FA-A4AA-FA63A858730C}"/>
              </a:ext>
            </a:extLst>
          </p:cNvPr>
          <p:cNvSpPr>
            <a:spLocks noGrp="1"/>
          </p:cNvSpPr>
          <p:nvPr>
            <p:ph type="sldNum" sz="quarter" idx="23"/>
          </p:nvPr>
        </p:nvSpPr>
        <p:spPr/>
        <p:txBody>
          <a:bodyPr rtlCol="0"/>
          <a:lstStyle/>
          <a:p>
            <a:pPr rtl="0"/>
            <a:fld id="{294A09A9-5501-47C1-A89A-A340965A2BE2}" type="slidenum">
              <a:rPr lang="es-ES" noProof="0" smtClean="0"/>
              <a:pPr rtl="0"/>
              <a:t>‹Nº›</a:t>
            </a:fld>
            <a:endParaRPr lang="es-ES" noProof="0" dirty="0"/>
          </a:p>
        </p:txBody>
      </p:sp>
    </p:spTree>
    <p:extLst>
      <p:ext uri="{BB962C8B-B14F-4D97-AF65-F5344CB8AC3E}">
        <p14:creationId xmlns:p14="http://schemas.microsoft.com/office/powerpoint/2010/main" val="3060135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cias">
    <p:bg>
      <p:bgPr>
        <a:solidFill>
          <a:schemeClr val="tx1"/>
        </a:solidFill>
        <a:effectLst/>
      </p:bgPr>
    </p:bg>
    <p:spTree>
      <p:nvGrpSpPr>
        <p:cNvPr id="1" name=""/>
        <p:cNvGrpSpPr/>
        <p:nvPr/>
      </p:nvGrpSpPr>
      <p:grpSpPr>
        <a:xfrm>
          <a:off x="0" y="0"/>
          <a:ext cx="0" cy="0"/>
          <a:chOff x="0" y="0"/>
          <a:chExt cx="0" cy="0"/>
        </a:xfrm>
      </p:grpSpPr>
      <p:sp>
        <p:nvSpPr>
          <p:cNvPr id="16" name="Marcador de texto 29">
            <a:extLst>
              <a:ext uri="{FF2B5EF4-FFF2-40B4-BE49-F238E27FC236}">
                <a16:creationId xmlns:a16="http://schemas.microsoft.com/office/drawing/2014/main" id="{BB778BC5-5409-574B-96E2-B45CDD940DF4}"/>
              </a:ext>
            </a:extLst>
          </p:cNvPr>
          <p:cNvSpPr>
            <a:spLocks noGrp="1"/>
          </p:cNvSpPr>
          <p:nvPr>
            <p:ph type="body" sz="quarter" idx="11"/>
          </p:nvPr>
        </p:nvSpPr>
        <p:spPr>
          <a:xfrm>
            <a:off x="6896100" y="5102063"/>
            <a:ext cx="4914900" cy="588795"/>
          </a:xfrm>
        </p:spPr>
        <p:txBody>
          <a:bodyPr lIns="0" tIns="0" rIns="0" bIns="0" rtlCol="0" anchor="b">
            <a:noAutofit/>
          </a:bodyPr>
          <a:lstStyle>
            <a:lvl1pPr marL="0" indent="0">
              <a:buNone/>
              <a:defRPr sz="1600" b="0" i="0">
                <a:solidFill>
                  <a:schemeClr val="tx2"/>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17" name="Subtítulo 2">
            <a:extLst>
              <a:ext uri="{FF2B5EF4-FFF2-40B4-BE49-F238E27FC236}">
                <a16:creationId xmlns:a16="http://schemas.microsoft.com/office/drawing/2014/main" id="{32916F3A-28FA-9A4B-A780-0D687D932893}"/>
              </a:ext>
            </a:extLst>
          </p:cNvPr>
          <p:cNvSpPr>
            <a:spLocks noGrp="1"/>
          </p:cNvSpPr>
          <p:nvPr>
            <p:ph type="subTitle" idx="1"/>
          </p:nvPr>
        </p:nvSpPr>
        <p:spPr>
          <a:xfrm>
            <a:off x="6907623" y="3591098"/>
            <a:ext cx="4903377" cy="1057791"/>
          </a:xfrm>
        </p:spPr>
        <p:txBody>
          <a:bodyPr lIns="0" tIns="0" rIns="0" bIns="0" rtlCol="0">
            <a:normAutofit/>
          </a:bodyPr>
          <a:lstStyle>
            <a:lvl1pPr marL="0" indent="0" algn="l">
              <a:buNone/>
              <a:defRPr sz="16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endParaRPr lang="es-ES" noProof="0" dirty="0"/>
          </a:p>
        </p:txBody>
      </p:sp>
      <p:sp>
        <p:nvSpPr>
          <p:cNvPr id="26" name="Título 1">
            <a:extLst>
              <a:ext uri="{FF2B5EF4-FFF2-40B4-BE49-F238E27FC236}">
                <a16:creationId xmlns:a16="http://schemas.microsoft.com/office/drawing/2014/main" id="{E29321F6-59C5-6E4C-A846-6AD00848A444}"/>
              </a:ext>
            </a:extLst>
          </p:cNvPr>
          <p:cNvSpPr>
            <a:spLocks noGrp="1"/>
          </p:cNvSpPr>
          <p:nvPr>
            <p:ph type="title"/>
          </p:nvPr>
        </p:nvSpPr>
        <p:spPr>
          <a:xfrm>
            <a:off x="6907623" y="2173658"/>
            <a:ext cx="4903377" cy="610863"/>
          </a:xfrm>
          <a:prstGeom prst="rect">
            <a:avLst/>
          </a:prstGeom>
        </p:spPr>
        <p:txBody>
          <a:bodyPr lIns="0" tIns="0" rIns="0" bIns="0" rtlCol="0" anchor="b" anchorCtr="0">
            <a:normAutofit/>
          </a:bodyPr>
          <a:lstStyle>
            <a:lvl1pPr>
              <a:defRPr sz="4400" b="1" i="0">
                <a:latin typeface="+mj-lt"/>
              </a:defRPr>
            </a:lvl1pPr>
          </a:lstStyle>
          <a:p>
            <a:pPr rtl="0"/>
            <a:r>
              <a:rPr lang="es-ES" noProof="0"/>
              <a:t>Haga clic para modificar el estilo de título del patrón</a:t>
            </a:r>
            <a:endParaRPr lang="es-ES" noProof="0" dirty="0"/>
          </a:p>
        </p:txBody>
      </p:sp>
      <p:cxnSp>
        <p:nvCxnSpPr>
          <p:cNvPr id="27" name="Conector recto 26">
            <a:extLst>
              <a:ext uri="{FF2B5EF4-FFF2-40B4-BE49-F238E27FC236}">
                <a16:creationId xmlns:a16="http://schemas.microsoft.com/office/drawing/2014/main" id="{AB5C3BF3-A164-DD48-BD02-4587489DA105}"/>
              </a:ext>
            </a:extLst>
          </p:cNvPr>
          <p:cNvCxnSpPr>
            <a:cxnSpLocks/>
          </p:cNvCxnSpPr>
          <p:nvPr userDrawn="1"/>
        </p:nvCxnSpPr>
        <p:spPr>
          <a:xfrm>
            <a:off x="6896100" y="3233703"/>
            <a:ext cx="21348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Marcador de posición de imagen 2">
            <a:extLst>
              <a:ext uri="{FF2B5EF4-FFF2-40B4-BE49-F238E27FC236}">
                <a16:creationId xmlns:a16="http://schemas.microsoft.com/office/drawing/2014/main" id="{F8C225AD-C009-894E-8AFA-C94EAA06509C}"/>
              </a:ext>
            </a:extLst>
          </p:cNvPr>
          <p:cNvSpPr>
            <a:spLocks noGrp="1"/>
          </p:cNvSpPr>
          <p:nvPr>
            <p:ph type="pic" sz="quarter" idx="13"/>
          </p:nvPr>
        </p:nvSpPr>
        <p:spPr>
          <a:xfrm>
            <a:off x="0" y="0"/>
            <a:ext cx="6096000" cy="6858000"/>
          </a:xfrm>
        </p:spPr>
        <p:txBody>
          <a:bodyPr rtlCol="0"/>
          <a:lstStyle/>
          <a:p>
            <a:pPr rtl="0"/>
            <a:r>
              <a:rPr lang="es-ES" noProof="0"/>
              <a:t>Haga clic en el icono para agregar una imagen</a:t>
            </a:r>
            <a:endParaRPr lang="es-ES" noProof="0" dirty="0"/>
          </a:p>
        </p:txBody>
      </p:sp>
      <p:grpSp>
        <p:nvGrpSpPr>
          <p:cNvPr id="30" name="Grupo 29">
            <a:extLst>
              <a:ext uri="{FF2B5EF4-FFF2-40B4-BE49-F238E27FC236}">
                <a16:creationId xmlns:a16="http://schemas.microsoft.com/office/drawing/2014/main" id="{FFEF81ED-50DF-3946-87D9-407C13C3CE9F}"/>
              </a:ext>
            </a:extLst>
          </p:cNvPr>
          <p:cNvGrpSpPr>
            <a:grpSpLocks/>
          </p:cNvGrpSpPr>
          <p:nvPr userDrawn="1"/>
        </p:nvGrpSpPr>
        <p:grpSpPr bwMode="auto">
          <a:xfrm rot="10800000">
            <a:off x="8870040" y="0"/>
            <a:ext cx="3325208" cy="3325208"/>
            <a:chOff x="0" y="12289"/>
            <a:chExt cx="3550" cy="3551"/>
          </a:xfrm>
        </p:grpSpPr>
        <p:sp>
          <p:nvSpPr>
            <p:cNvPr id="31" name="Forma libre 30">
              <a:extLst>
                <a:ext uri="{FF2B5EF4-FFF2-40B4-BE49-F238E27FC236}">
                  <a16:creationId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32" name="Forma libre 31">
              <a:extLst>
                <a:ext uri="{FF2B5EF4-FFF2-40B4-BE49-F238E27FC236}">
                  <a16:creationId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33" name="Forma libre 32">
              <a:extLst>
                <a:ext uri="{FF2B5EF4-FFF2-40B4-BE49-F238E27FC236}">
                  <a16:creationId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Tree>
    <p:extLst>
      <p:ext uri="{BB962C8B-B14F-4D97-AF65-F5344CB8AC3E}">
        <p14:creationId xmlns:p14="http://schemas.microsoft.com/office/powerpoint/2010/main" val="999130720"/>
      </p:ext>
    </p:extLst>
  </p:cSld>
  <p:clrMapOvr>
    <a:masterClrMapping/>
  </p:clrMapOvr>
  <p:extLst>
    <p:ext uri="{DCECCB84-F9BA-43D5-87BE-67443E8EF086}">
      <p15:sldGuideLst xmlns:p15="http://schemas.microsoft.com/office/powerpoint/2012/main">
        <p15:guide id="1" pos="6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white)">
  <p:cSld name="Blank (white)">
    <p:spTree>
      <p:nvGrpSpPr>
        <p:cNvPr id="1" name="Shape 95"/>
        <p:cNvGrpSpPr/>
        <p:nvPr/>
      </p:nvGrpSpPr>
      <p:grpSpPr>
        <a:xfrm>
          <a:off x="0" y="0"/>
          <a:ext cx="0" cy="0"/>
          <a:chOff x="0" y="0"/>
          <a:chExt cx="0" cy="0"/>
        </a:xfrm>
      </p:grpSpPr>
      <p:sp>
        <p:nvSpPr>
          <p:cNvPr id="96" name="Google Shape;96;p14"/>
          <p:cNvSpPr/>
          <p:nvPr/>
        </p:nvSpPr>
        <p:spPr>
          <a:xfrm>
            <a:off x="0" y="-7900"/>
            <a:ext cx="12192000" cy="6866000"/>
          </a:xfrm>
          <a:prstGeom prst="frame">
            <a:avLst>
              <a:gd name="adj1" fmla="val 5041"/>
            </a:avLst>
          </a:prstGeom>
          <a:solidFill>
            <a:srgbClr val="FFA8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4"/>
          <p:cNvSpPr/>
          <p:nvPr/>
        </p:nvSpPr>
        <p:spPr>
          <a:xfrm>
            <a:off x="5738200" y="6142667"/>
            <a:ext cx="715600" cy="715600"/>
          </a:xfrm>
          <a:prstGeom prst="rect">
            <a:avLst/>
          </a:prstGeom>
          <a:solidFill>
            <a:srgbClr val="294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4"/>
          <p:cNvSpPr txBox="1">
            <a:spLocks noGrp="1"/>
          </p:cNvSpPr>
          <p:nvPr>
            <p:ph type="sldNum" idx="12"/>
          </p:nvPr>
        </p:nvSpPr>
        <p:spPr>
          <a:xfrm>
            <a:off x="5738100" y="6142333"/>
            <a:ext cx="715600" cy="715600"/>
          </a:xfrm>
          <a:prstGeom prst="rect">
            <a:avLst/>
          </a:prstGeom>
          <a:noFill/>
        </p:spPr>
        <p:txBody>
          <a:bodyPr spcFirstLastPara="1" wrap="square" lIns="91425" tIns="91425" rIns="91425" bIns="91425" anchor="ctr"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885621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20"/>
        <p:cNvGrpSpPr/>
        <p:nvPr/>
      </p:nvGrpSpPr>
      <p:grpSpPr>
        <a:xfrm>
          <a:off x="0" y="0"/>
          <a:ext cx="0" cy="0"/>
          <a:chOff x="0" y="0"/>
          <a:chExt cx="0" cy="0"/>
        </a:xfrm>
      </p:grpSpPr>
    </p:spTree>
    <p:extLst>
      <p:ext uri="{BB962C8B-B14F-4D97-AF65-F5344CB8AC3E}">
        <p14:creationId xmlns:p14="http://schemas.microsoft.com/office/powerpoint/2010/main" val="392560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forma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8" name="Forma libre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9" name="Forma libre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10" name="Forma libre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es-ES" noProof="0" dirty="0"/>
            </a:p>
          </p:txBody>
        </p:sp>
        <p:sp>
          <p:nvSpPr>
            <p:cNvPr id="11" name="Forma libre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
        <p:nvSpPr>
          <p:cNvPr id="12" name="Título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spc="50" baseline="0">
                <a:latin typeface="+mj-lt"/>
              </a:defRPr>
            </a:lvl1pPr>
          </a:lstStyle>
          <a:p>
            <a:pPr rtl="0"/>
            <a:r>
              <a:rPr lang="es-ES" noProof="0"/>
              <a:t>Haga clic para modificar el estilo de título del patrón</a:t>
            </a:r>
            <a:endParaRPr lang="es-ES" noProof="0" dirty="0"/>
          </a:p>
        </p:txBody>
      </p:sp>
      <p:cxnSp>
        <p:nvCxnSpPr>
          <p:cNvPr id="13" name="Conector recto 12">
            <a:extLst>
              <a:ext uri="{FF2B5EF4-FFF2-40B4-BE49-F238E27FC236}">
                <a16:creationId xmlns:a16="http://schemas.microsoft.com/office/drawing/2014/main" id="{CF0FD074-81E2-0D4E-8446-C5B415B238A0}"/>
              </a:ext>
            </a:extLst>
          </p:cNvPr>
          <p:cNvCxnSpPr>
            <a:cxnSpLocks/>
          </p:cNvCxnSpPr>
          <p:nvPr userDrawn="1"/>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4" name="Marcador de texto 29">
            <a:extLst>
              <a:ext uri="{FF2B5EF4-FFF2-40B4-BE49-F238E27FC236}">
                <a16:creationId xmlns:a16="http://schemas.microsoft.com/office/drawing/2014/main" id="{58AAB058-5FFC-9E4E-AD2E-FB1B4EE51025}"/>
              </a:ext>
            </a:extLst>
          </p:cNvPr>
          <p:cNvSpPr>
            <a:spLocks noGrp="1"/>
          </p:cNvSpPr>
          <p:nvPr>
            <p:ph type="body" sz="quarter" idx="13"/>
          </p:nvPr>
        </p:nvSpPr>
        <p:spPr>
          <a:xfrm>
            <a:off x="952500" y="2818296"/>
            <a:ext cx="2133600"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15" name="Marcador de texto 29">
            <a:extLst>
              <a:ext uri="{FF2B5EF4-FFF2-40B4-BE49-F238E27FC236}">
                <a16:creationId xmlns:a16="http://schemas.microsoft.com/office/drawing/2014/main" id="{18ABDA74-C3EC-274D-BE87-AC5B825A2A4C}"/>
              </a:ext>
            </a:extLst>
          </p:cNvPr>
          <p:cNvSpPr>
            <a:spLocks noGrp="1"/>
          </p:cNvSpPr>
          <p:nvPr>
            <p:ph type="body" sz="quarter" idx="14"/>
          </p:nvPr>
        </p:nvSpPr>
        <p:spPr>
          <a:xfrm>
            <a:off x="952500" y="2209800"/>
            <a:ext cx="2133600"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cxnSp>
        <p:nvCxnSpPr>
          <p:cNvPr id="16" name="Conector recto 15">
            <a:extLst>
              <a:ext uri="{FF2B5EF4-FFF2-40B4-BE49-F238E27FC236}">
                <a16:creationId xmlns:a16="http://schemas.microsoft.com/office/drawing/2014/main" id="{A3DDE02E-BC75-2645-8725-CA2CFD327A3C}"/>
              </a:ext>
            </a:extLst>
          </p:cNvPr>
          <p:cNvCxnSpPr>
            <a:cxnSpLocks/>
          </p:cNvCxnSpPr>
          <p:nvPr userDrawn="1"/>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7" name="Marcador de texto 29">
            <a:extLst>
              <a:ext uri="{FF2B5EF4-FFF2-40B4-BE49-F238E27FC236}">
                <a16:creationId xmlns:a16="http://schemas.microsoft.com/office/drawing/2014/main" id="{3ABA9FD1-9B74-F14F-81EF-7B3407196B03}"/>
              </a:ext>
            </a:extLst>
          </p:cNvPr>
          <p:cNvSpPr>
            <a:spLocks noGrp="1"/>
          </p:cNvSpPr>
          <p:nvPr>
            <p:ph type="body" sz="quarter" idx="15"/>
          </p:nvPr>
        </p:nvSpPr>
        <p:spPr>
          <a:xfrm>
            <a:off x="3663042" y="2818296"/>
            <a:ext cx="2128157"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18" name="Marcador de texto 29">
            <a:extLst>
              <a:ext uri="{FF2B5EF4-FFF2-40B4-BE49-F238E27FC236}">
                <a16:creationId xmlns:a16="http://schemas.microsoft.com/office/drawing/2014/main" id="{0E9E9D03-0186-5B4C-A73F-95ADCD08A44A}"/>
              </a:ext>
            </a:extLst>
          </p:cNvPr>
          <p:cNvSpPr>
            <a:spLocks noGrp="1"/>
          </p:cNvSpPr>
          <p:nvPr>
            <p:ph type="body" sz="quarter" idx="16"/>
          </p:nvPr>
        </p:nvSpPr>
        <p:spPr>
          <a:xfrm>
            <a:off x="3663042" y="2209800"/>
            <a:ext cx="2128157"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cxnSp>
        <p:nvCxnSpPr>
          <p:cNvPr id="20" name="Conector recto 19">
            <a:extLst>
              <a:ext uri="{FF2B5EF4-FFF2-40B4-BE49-F238E27FC236}">
                <a16:creationId xmlns:a16="http://schemas.microsoft.com/office/drawing/2014/main" id="{E01EE6FD-FABB-AD48-92DA-19805B502918}"/>
              </a:ext>
            </a:extLst>
          </p:cNvPr>
          <p:cNvCxnSpPr>
            <a:cxnSpLocks/>
          </p:cNvCxnSpPr>
          <p:nvPr userDrawn="1"/>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1" name="Marcador de texto 29">
            <a:extLst>
              <a:ext uri="{FF2B5EF4-FFF2-40B4-BE49-F238E27FC236}">
                <a16:creationId xmlns:a16="http://schemas.microsoft.com/office/drawing/2014/main" id="{F953BCFF-5CB8-784F-ACC1-A14670E62196}"/>
              </a:ext>
            </a:extLst>
          </p:cNvPr>
          <p:cNvSpPr>
            <a:spLocks noGrp="1"/>
          </p:cNvSpPr>
          <p:nvPr>
            <p:ph type="body" sz="quarter" idx="19"/>
          </p:nvPr>
        </p:nvSpPr>
        <p:spPr>
          <a:xfrm>
            <a:off x="952500" y="5131299"/>
            <a:ext cx="2133600"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22" name="Marcador de texto 29">
            <a:extLst>
              <a:ext uri="{FF2B5EF4-FFF2-40B4-BE49-F238E27FC236}">
                <a16:creationId xmlns:a16="http://schemas.microsoft.com/office/drawing/2014/main" id="{97DCC038-CDD3-1D48-B8BA-2617616935C5}"/>
              </a:ext>
            </a:extLst>
          </p:cNvPr>
          <p:cNvSpPr>
            <a:spLocks noGrp="1"/>
          </p:cNvSpPr>
          <p:nvPr>
            <p:ph type="body" sz="quarter" idx="20"/>
          </p:nvPr>
        </p:nvSpPr>
        <p:spPr>
          <a:xfrm>
            <a:off x="952500" y="4522803"/>
            <a:ext cx="2133600"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cxnSp>
        <p:nvCxnSpPr>
          <p:cNvPr id="23" name="Conector recto 22">
            <a:extLst>
              <a:ext uri="{FF2B5EF4-FFF2-40B4-BE49-F238E27FC236}">
                <a16:creationId xmlns:a16="http://schemas.microsoft.com/office/drawing/2014/main" id="{93BB36CC-7349-334D-A028-58D01025E726}"/>
              </a:ext>
            </a:extLst>
          </p:cNvPr>
          <p:cNvCxnSpPr>
            <a:cxnSpLocks/>
          </p:cNvCxnSpPr>
          <p:nvPr userDrawn="1"/>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4" name="Marcador de texto 29">
            <a:extLst>
              <a:ext uri="{FF2B5EF4-FFF2-40B4-BE49-F238E27FC236}">
                <a16:creationId xmlns:a16="http://schemas.microsoft.com/office/drawing/2014/main" id="{C20DFC6E-CE65-E94B-921D-38F386E173F2}"/>
              </a:ext>
            </a:extLst>
          </p:cNvPr>
          <p:cNvSpPr>
            <a:spLocks noGrp="1"/>
          </p:cNvSpPr>
          <p:nvPr>
            <p:ph type="body" sz="quarter" idx="21"/>
          </p:nvPr>
        </p:nvSpPr>
        <p:spPr>
          <a:xfrm>
            <a:off x="3663042" y="5131299"/>
            <a:ext cx="2128157"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25" name="Marcador de texto 29">
            <a:extLst>
              <a:ext uri="{FF2B5EF4-FFF2-40B4-BE49-F238E27FC236}">
                <a16:creationId xmlns:a16="http://schemas.microsoft.com/office/drawing/2014/main" id="{773FBF72-A3D8-2F4E-BAD2-2755F0BE4A47}"/>
              </a:ext>
            </a:extLst>
          </p:cNvPr>
          <p:cNvSpPr>
            <a:spLocks noGrp="1"/>
          </p:cNvSpPr>
          <p:nvPr>
            <p:ph type="body" sz="quarter" idx="22"/>
          </p:nvPr>
        </p:nvSpPr>
        <p:spPr>
          <a:xfrm>
            <a:off x="3663042" y="4522803"/>
            <a:ext cx="2128157"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cxnSp>
        <p:nvCxnSpPr>
          <p:cNvPr id="26" name="Conector recto 25">
            <a:extLst>
              <a:ext uri="{FF2B5EF4-FFF2-40B4-BE49-F238E27FC236}">
                <a16:creationId xmlns:a16="http://schemas.microsoft.com/office/drawing/2014/main" id="{C402C0D4-D9C4-F547-B996-38177302A3DC}"/>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7" name="Marcador de texto 29">
            <a:extLst>
              <a:ext uri="{FF2B5EF4-FFF2-40B4-BE49-F238E27FC236}">
                <a16:creationId xmlns:a16="http://schemas.microsoft.com/office/drawing/2014/main" id="{9B18A1DC-4A61-514B-9F70-1DCC893EBB17}"/>
              </a:ext>
            </a:extLst>
          </p:cNvPr>
          <p:cNvSpPr>
            <a:spLocks noGrp="1"/>
          </p:cNvSpPr>
          <p:nvPr>
            <p:ph type="body" sz="quarter" idx="23"/>
          </p:nvPr>
        </p:nvSpPr>
        <p:spPr>
          <a:xfrm>
            <a:off x="6367054" y="5131299"/>
            <a:ext cx="2129245"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28" name="Marcador de texto 29">
            <a:extLst>
              <a:ext uri="{FF2B5EF4-FFF2-40B4-BE49-F238E27FC236}">
                <a16:creationId xmlns:a16="http://schemas.microsoft.com/office/drawing/2014/main" id="{DD138509-2AA1-D540-90D6-288474956619}"/>
              </a:ext>
            </a:extLst>
          </p:cNvPr>
          <p:cNvSpPr>
            <a:spLocks noGrp="1"/>
          </p:cNvSpPr>
          <p:nvPr>
            <p:ph type="body" sz="quarter" idx="24"/>
          </p:nvPr>
        </p:nvSpPr>
        <p:spPr>
          <a:xfrm>
            <a:off x="6367054" y="4522803"/>
            <a:ext cx="2129245"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2" name="Marcador de fecha 1">
            <a:extLst>
              <a:ext uri="{FF2B5EF4-FFF2-40B4-BE49-F238E27FC236}">
                <a16:creationId xmlns:a16="http://schemas.microsoft.com/office/drawing/2014/main" id="{62655503-4608-4F79-A5D4-B2F67958F263}"/>
              </a:ext>
            </a:extLst>
          </p:cNvPr>
          <p:cNvSpPr>
            <a:spLocks noGrp="1"/>
          </p:cNvSpPr>
          <p:nvPr>
            <p:ph type="dt" sz="half" idx="25"/>
          </p:nvPr>
        </p:nvSpPr>
        <p:spPr/>
        <p:txBody>
          <a:bodyPr rtlCol="0"/>
          <a:lstStyle/>
          <a:p>
            <a:pPr rtl="0"/>
            <a:fld id="{0CFFE12A-8763-4EB7-9CEB-5B78076C5C21}" type="datetime4">
              <a:rPr lang="es-ES" noProof="0" smtClean="0">
                <a:latin typeface="+mn-lt"/>
              </a:rPr>
              <a:t>2 de julio de 2023</a:t>
            </a:fld>
            <a:endParaRPr lang="es-ES" noProof="0" dirty="0">
              <a:latin typeface="+mn-lt"/>
            </a:endParaRPr>
          </a:p>
        </p:txBody>
      </p:sp>
      <p:sp>
        <p:nvSpPr>
          <p:cNvPr id="3" name="Marcador de pie de página 2">
            <a:extLst>
              <a:ext uri="{FF2B5EF4-FFF2-40B4-BE49-F238E27FC236}">
                <a16:creationId xmlns:a16="http://schemas.microsoft.com/office/drawing/2014/main" id="{9DAFA395-FE4C-4A99-A74E-57757D8473E1}"/>
              </a:ext>
            </a:extLst>
          </p:cNvPr>
          <p:cNvSpPr>
            <a:spLocks noGrp="1"/>
          </p:cNvSpPr>
          <p:nvPr>
            <p:ph type="ftr" sz="quarter" idx="26"/>
          </p:nvPr>
        </p:nvSpPr>
        <p:spPr/>
        <p:txBody>
          <a:bodyPr rtlCol="0"/>
          <a:lstStyle/>
          <a:p>
            <a:pPr rtl="0"/>
            <a:r>
              <a:rPr lang="es-ES" noProof="0" dirty="0"/>
              <a:t>Revisión anual</a:t>
            </a:r>
            <a:endParaRPr lang="es-ES" b="0" noProof="0" dirty="0"/>
          </a:p>
        </p:txBody>
      </p:sp>
      <p:sp>
        <p:nvSpPr>
          <p:cNvPr id="4" name="Marcador de número de diapositiva 3">
            <a:extLst>
              <a:ext uri="{FF2B5EF4-FFF2-40B4-BE49-F238E27FC236}">
                <a16:creationId xmlns:a16="http://schemas.microsoft.com/office/drawing/2014/main" id="{30A6A117-A0E8-43E1-9120-CE3B8B97667F}"/>
              </a:ext>
            </a:extLst>
          </p:cNvPr>
          <p:cNvSpPr>
            <a:spLocks noGrp="1"/>
          </p:cNvSpPr>
          <p:nvPr>
            <p:ph type="sldNum" sz="quarter" idx="27"/>
          </p:nvPr>
        </p:nvSpPr>
        <p:spPr/>
        <p:txBody>
          <a:bodyPr rtlCol="0"/>
          <a:lstStyle/>
          <a:p>
            <a:pPr rtl="0"/>
            <a:fld id="{294A09A9-5501-47C1-A89A-A340965A2BE2}" type="slidenum">
              <a:rPr lang="es-ES" noProof="0" smtClean="0"/>
              <a:pPr rtl="0"/>
              <a:t>‹Nº›</a:t>
            </a:fld>
            <a:endParaRPr lang="es-ES" noProof="0" dirty="0"/>
          </a:p>
        </p:txBody>
      </p:sp>
    </p:spTree>
    <p:extLst>
      <p:ext uri="{BB962C8B-B14F-4D97-AF65-F5344CB8AC3E}">
        <p14:creationId xmlns:p14="http://schemas.microsoft.com/office/powerpoint/2010/main" val="409306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ción">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orma libre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16" name="Forma libre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19" name="Forma libre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
        <p:nvSpPr>
          <p:cNvPr id="14" name="Marcador de posición de imagen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rtlCol="0"/>
          <a:lstStyle/>
          <a:p>
            <a:pPr rtl="0"/>
            <a:r>
              <a:rPr lang="es-ES" noProof="0"/>
              <a:t>Haga clic en el icono para agregar una imagen</a:t>
            </a:r>
            <a:endParaRPr lang="es-ES" noProof="0" dirty="0"/>
          </a:p>
        </p:txBody>
      </p:sp>
      <p:sp>
        <p:nvSpPr>
          <p:cNvPr id="9" name="Título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s-ES" noProof="0"/>
              <a:t>Haga clic para modificar el estilo de título del patrón</a:t>
            </a:r>
            <a:endParaRPr lang="es-ES" noProof="0" dirty="0"/>
          </a:p>
        </p:txBody>
      </p:sp>
      <p:cxnSp>
        <p:nvCxnSpPr>
          <p:cNvPr id="17" name="Conector recto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48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Marcador de texto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rtlCol="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2" name="Marcador de fecha 1">
            <a:extLst>
              <a:ext uri="{FF2B5EF4-FFF2-40B4-BE49-F238E27FC236}">
                <a16:creationId xmlns:a16="http://schemas.microsoft.com/office/drawing/2014/main" id="{CA64E0B3-57C5-4DAF-8531-F39610E77C09}"/>
              </a:ext>
            </a:extLst>
          </p:cNvPr>
          <p:cNvSpPr>
            <a:spLocks noGrp="1"/>
          </p:cNvSpPr>
          <p:nvPr>
            <p:ph type="dt" sz="half" idx="14"/>
          </p:nvPr>
        </p:nvSpPr>
        <p:spPr/>
        <p:txBody>
          <a:bodyPr rtlCol="0"/>
          <a:lstStyle/>
          <a:p>
            <a:pPr rtl="0"/>
            <a:fld id="{845086BA-4771-4251-A1A0-95AEDDEBD7A7}" type="datetime4">
              <a:rPr lang="es-ES" noProof="0" smtClean="0">
                <a:latin typeface="+mn-lt"/>
              </a:rPr>
              <a:t>2 de julio de 2023</a:t>
            </a:fld>
            <a:endParaRPr lang="es-ES" noProof="0" dirty="0">
              <a:latin typeface="+mn-lt"/>
            </a:endParaRPr>
          </a:p>
        </p:txBody>
      </p:sp>
      <p:sp>
        <p:nvSpPr>
          <p:cNvPr id="3" name="Marcador de pie de página 2">
            <a:extLst>
              <a:ext uri="{FF2B5EF4-FFF2-40B4-BE49-F238E27FC236}">
                <a16:creationId xmlns:a16="http://schemas.microsoft.com/office/drawing/2014/main" id="{B7E0EC46-C626-4D58-AB64-0B3B850D1482}"/>
              </a:ext>
            </a:extLst>
          </p:cNvPr>
          <p:cNvSpPr>
            <a:spLocks noGrp="1"/>
          </p:cNvSpPr>
          <p:nvPr>
            <p:ph type="ftr" sz="quarter" idx="15"/>
          </p:nvPr>
        </p:nvSpPr>
        <p:spPr/>
        <p:txBody>
          <a:bodyPr rtlCol="0"/>
          <a:lstStyle/>
          <a:p>
            <a:pPr rtl="0"/>
            <a:r>
              <a:rPr lang="es-ES" noProof="0" dirty="0"/>
              <a:t>Revisión anual</a:t>
            </a:r>
            <a:endParaRPr lang="es-ES" b="0" noProof="0" dirty="0"/>
          </a:p>
        </p:txBody>
      </p:sp>
      <p:sp>
        <p:nvSpPr>
          <p:cNvPr id="4" name="Marcador de número de diapositiva 3">
            <a:extLst>
              <a:ext uri="{FF2B5EF4-FFF2-40B4-BE49-F238E27FC236}">
                <a16:creationId xmlns:a16="http://schemas.microsoft.com/office/drawing/2014/main" id="{8F25D00C-8F5C-4528-87FA-F9431D967555}"/>
              </a:ext>
            </a:extLst>
          </p:cNvPr>
          <p:cNvSpPr>
            <a:spLocks noGrp="1"/>
          </p:cNvSpPr>
          <p:nvPr>
            <p:ph type="sldNum" sz="quarter" idx="16"/>
          </p:nvPr>
        </p:nvSpPr>
        <p:spPr/>
        <p:txBody>
          <a:bodyPr rtlCol="0"/>
          <a:lstStyle/>
          <a:p>
            <a:pPr rtl="0"/>
            <a:fld id="{294A09A9-5501-47C1-A89A-A340965A2BE2}" type="slidenum">
              <a:rPr lang="es-ES" noProof="0" smtClean="0"/>
              <a:pPr rtl="0"/>
              <a:t>‹Nº›</a:t>
            </a:fld>
            <a:endParaRPr lang="es-ES" noProof="0" dirty="0"/>
          </a:p>
        </p:txBody>
      </p:sp>
    </p:spTree>
    <p:extLst>
      <p:ext uri="{BB962C8B-B14F-4D97-AF65-F5344CB8AC3E}">
        <p14:creationId xmlns:p14="http://schemas.microsoft.com/office/powerpoint/2010/main" val="3073769527"/>
      </p:ext>
    </p:extLst>
  </p:cSld>
  <p:clrMapOvr>
    <a:masterClrMapping/>
  </p:clrMapOvr>
  <p:extLst>
    <p:ext uri="{DCECCB84-F9BA-43D5-87BE-67443E8EF086}">
      <p15:sldGuideLst xmlns:p15="http://schemas.microsoft.com/office/powerpoint/2012/main">
        <p15:guide id="1" pos="600">
          <p15:clr>
            <a:srgbClr val="FBAE40"/>
          </p15:clr>
        </p15:guide>
        <p15:guide id="6" pos="3480" userDrawn="1">
          <p15:clr>
            <a:srgbClr val="FBAE40"/>
          </p15:clr>
        </p15:guide>
        <p15:guide id="7" orient="horz" pos="1440" userDrawn="1">
          <p15:clr>
            <a:srgbClr val="FBAE40"/>
          </p15:clr>
        </p15:guide>
        <p15:guide id="9" orient="horz" pos="1224" userDrawn="1">
          <p15:clr>
            <a:srgbClr val="FBAE40"/>
          </p15:clr>
        </p15:guide>
        <p15:guide id="10" orient="horz" pos="55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canso">
    <p:bg>
      <p:bgPr>
        <a:solidFill>
          <a:schemeClr val="tx1"/>
        </a:solidFill>
        <a:effectLst/>
      </p:bgPr>
    </p:bg>
    <p:spTree>
      <p:nvGrpSpPr>
        <p:cNvPr id="1" name=""/>
        <p:cNvGrpSpPr/>
        <p:nvPr/>
      </p:nvGrpSpPr>
      <p:grpSpPr>
        <a:xfrm>
          <a:off x="0" y="0"/>
          <a:ext cx="0" cy="0"/>
          <a:chOff x="0" y="0"/>
          <a:chExt cx="0" cy="0"/>
        </a:xfrm>
      </p:grpSpPr>
      <p:sp>
        <p:nvSpPr>
          <p:cNvPr id="21" name="Marcador de posición de imagen 2">
            <a:extLst>
              <a:ext uri="{FF2B5EF4-FFF2-40B4-BE49-F238E27FC236}">
                <a16:creationId xmlns:a16="http://schemas.microsoft.com/office/drawing/2014/main" id="{50E2385F-F6FA-D345-AF77-A9EE8E49310D}"/>
              </a:ext>
            </a:extLst>
          </p:cNvPr>
          <p:cNvSpPr>
            <a:spLocks noGrp="1"/>
          </p:cNvSpPr>
          <p:nvPr>
            <p:ph type="pic" sz="quarter" idx="13"/>
          </p:nvPr>
        </p:nvSpPr>
        <p:spPr>
          <a:xfrm>
            <a:off x="0" y="0"/>
            <a:ext cx="12191998" cy="6858000"/>
          </a:xfrm>
          <a:solidFill>
            <a:schemeClr val="accent2"/>
          </a:solidFill>
        </p:spPr>
        <p:txBody>
          <a:bodyPr rtlCol="0"/>
          <a:lstStyle/>
          <a:p>
            <a:pPr rtl="0"/>
            <a:r>
              <a:rPr lang="es-ES" noProof="0"/>
              <a:t>Haga clic en el icono para agregar una imagen</a:t>
            </a:r>
            <a:endParaRPr lang="es-ES" noProof="0" dirty="0"/>
          </a:p>
        </p:txBody>
      </p:sp>
      <p:sp>
        <p:nvSpPr>
          <p:cNvPr id="18" name="Título 1">
            <a:extLst>
              <a:ext uri="{FF2B5EF4-FFF2-40B4-BE49-F238E27FC236}">
                <a16:creationId xmlns:a16="http://schemas.microsoft.com/office/drawing/2014/main" id="{8D492973-78E3-D34E-835E-CF2D4517016D}"/>
              </a:ext>
            </a:extLst>
          </p:cNvPr>
          <p:cNvSpPr>
            <a:spLocks noGrp="1"/>
          </p:cNvSpPr>
          <p:nvPr>
            <p:ph type="title"/>
          </p:nvPr>
        </p:nvSpPr>
        <p:spPr>
          <a:xfrm>
            <a:off x="7193943" y="3045437"/>
            <a:ext cx="4941477" cy="610863"/>
          </a:xfrm>
          <a:prstGeom prst="rect">
            <a:avLst/>
          </a:prstGeom>
        </p:spPr>
        <p:txBody>
          <a:bodyPr lIns="0" tIns="0" rIns="0" bIns="0" rtlCol="0" anchor="b" anchorCtr="0">
            <a:normAutofit/>
          </a:bodyPr>
          <a:lstStyle>
            <a:lvl1pPr>
              <a:defRPr sz="4100" b="1" i="0" baseline="0">
                <a:solidFill>
                  <a:schemeClr val="tx1"/>
                </a:solidFill>
                <a:latin typeface="+mj-lt"/>
              </a:defRPr>
            </a:lvl1pPr>
          </a:lstStyle>
          <a:p>
            <a:pPr rtl="0"/>
            <a:r>
              <a:rPr lang="es-ES" noProof="0"/>
              <a:t>Haga clic para modificar el estilo de título del patrón</a:t>
            </a:r>
            <a:endParaRPr lang="es-ES" noProof="0" dirty="0"/>
          </a:p>
        </p:txBody>
      </p:sp>
      <p:cxnSp>
        <p:nvCxnSpPr>
          <p:cNvPr id="20" name="Conector recto 19">
            <a:extLst>
              <a:ext uri="{FF2B5EF4-FFF2-40B4-BE49-F238E27FC236}">
                <a16:creationId xmlns:a16="http://schemas.microsoft.com/office/drawing/2014/main" id="{4BE3A3D6-A0AD-C84D-8B2A-743F5F95432E}"/>
              </a:ext>
            </a:extLst>
          </p:cNvPr>
          <p:cNvCxnSpPr>
            <a:cxnSpLocks/>
          </p:cNvCxnSpPr>
          <p:nvPr userDrawn="1"/>
        </p:nvCxnSpPr>
        <p:spPr>
          <a:xfrm>
            <a:off x="7154721"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22" name="Grupo 21">
            <a:extLst>
              <a:ext uri="{FF2B5EF4-FFF2-40B4-BE49-F238E27FC236}">
                <a16:creationId xmlns:a16="http://schemas.microsoft.com/office/drawing/2014/main" id="{F4CB38BE-0FF2-694C-AA3C-D73DBF7C332C}"/>
              </a:ext>
            </a:extLst>
          </p:cNvPr>
          <p:cNvGrpSpPr>
            <a:grpSpLocks/>
          </p:cNvGrpSpPr>
          <p:nvPr userDrawn="1"/>
        </p:nvGrpSpPr>
        <p:grpSpPr bwMode="auto">
          <a:xfrm rot="10800000">
            <a:off x="9509760" y="-3"/>
            <a:ext cx="2682238" cy="2682238"/>
            <a:chOff x="0" y="12289"/>
            <a:chExt cx="3550" cy="3551"/>
          </a:xfrm>
          <a:solidFill>
            <a:schemeClr val="tx1"/>
          </a:solidFill>
        </p:grpSpPr>
        <p:sp>
          <p:nvSpPr>
            <p:cNvPr id="23" name="Forma libre 22">
              <a:extLst>
                <a:ext uri="{FF2B5EF4-FFF2-40B4-BE49-F238E27FC236}">
                  <a16:creationId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4" name="Forma libre 23">
              <a:extLst>
                <a:ext uri="{FF2B5EF4-FFF2-40B4-BE49-F238E27FC236}">
                  <a16:creationId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5" name="Forma libre 24">
              <a:extLst>
                <a:ext uri="{FF2B5EF4-FFF2-40B4-BE49-F238E27FC236}">
                  <a16:creationId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Tree>
    <p:extLst>
      <p:ext uri="{BB962C8B-B14F-4D97-AF65-F5344CB8AC3E}">
        <p14:creationId xmlns:p14="http://schemas.microsoft.com/office/powerpoint/2010/main" val="2357889184"/>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áfico">
    <p:bg>
      <p:bgPr>
        <a:solidFill>
          <a:schemeClr val="tx1"/>
        </a:solidFill>
        <a:effectLst/>
      </p:bgPr>
    </p:bg>
    <p:spTree>
      <p:nvGrpSpPr>
        <p:cNvPr id="1" name=""/>
        <p:cNvGrpSpPr/>
        <p:nvPr/>
      </p:nvGrpSpPr>
      <p:grpSpPr>
        <a:xfrm>
          <a:off x="0" y="0"/>
          <a:ext cx="0" cy="0"/>
          <a:chOff x="0" y="0"/>
          <a:chExt cx="0" cy="0"/>
        </a:xfrm>
      </p:grpSpPr>
      <p:sp>
        <p:nvSpPr>
          <p:cNvPr id="6" name="Marcador de posición de gráfico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rtlCol="0"/>
          <a:lstStyle>
            <a:lvl1pPr>
              <a:defRPr>
                <a:solidFill>
                  <a:schemeClr val="tx1"/>
                </a:solidFill>
              </a:defRPr>
            </a:lvl1pPr>
          </a:lstStyle>
          <a:p>
            <a:pPr rtl="0"/>
            <a:r>
              <a:rPr lang="es-ES" noProof="0"/>
              <a:t>Haga clic en el icono para agregar un gráfico</a:t>
            </a:r>
          </a:p>
        </p:txBody>
      </p:sp>
      <p:sp>
        <p:nvSpPr>
          <p:cNvPr id="16" name="Título 1">
            <a:extLst>
              <a:ext uri="{FF2B5EF4-FFF2-40B4-BE49-F238E27FC236}">
                <a16:creationId xmlns:a16="http://schemas.microsoft.com/office/drawing/2014/main" id="{109B023A-F28F-184D-BA48-3F1C0502AE0A}"/>
              </a:ext>
            </a:extLst>
          </p:cNvPr>
          <p:cNvSpPr>
            <a:spLocks noGrp="1"/>
          </p:cNvSpPr>
          <p:nvPr>
            <p:ph type="title" hasCustomPrompt="1"/>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s-ES" noProof="0"/>
              <a:t>Haga clic para editar </a:t>
            </a:r>
          </a:p>
        </p:txBody>
      </p:sp>
      <p:sp>
        <p:nvSpPr>
          <p:cNvPr id="2" name="Marcador de fecha 1">
            <a:extLst>
              <a:ext uri="{FF2B5EF4-FFF2-40B4-BE49-F238E27FC236}">
                <a16:creationId xmlns:a16="http://schemas.microsoft.com/office/drawing/2014/main" id="{371012B1-809A-45CE-9FED-46D08DC8C42B}"/>
              </a:ext>
            </a:extLst>
          </p:cNvPr>
          <p:cNvSpPr>
            <a:spLocks noGrp="1"/>
          </p:cNvSpPr>
          <p:nvPr>
            <p:ph type="dt" sz="half" idx="11"/>
          </p:nvPr>
        </p:nvSpPr>
        <p:spPr/>
        <p:txBody>
          <a:bodyPr rtlCol="0"/>
          <a:lstStyle/>
          <a:p>
            <a:pPr rtl="0"/>
            <a:fld id="{6A99CD11-04C6-421F-AE19-E5D29CCF776B}" type="datetime4">
              <a:rPr lang="es-ES" noProof="0" smtClean="0">
                <a:latin typeface="+mn-lt"/>
              </a:rPr>
              <a:t>2 de julio de 2023</a:t>
            </a:fld>
            <a:endParaRPr lang="es-ES" noProof="0">
              <a:latin typeface="+mn-lt"/>
            </a:endParaRPr>
          </a:p>
        </p:txBody>
      </p:sp>
      <p:sp>
        <p:nvSpPr>
          <p:cNvPr id="3" name="Marcador de pie de página 2">
            <a:extLst>
              <a:ext uri="{FF2B5EF4-FFF2-40B4-BE49-F238E27FC236}">
                <a16:creationId xmlns:a16="http://schemas.microsoft.com/office/drawing/2014/main" id="{3FB6FA27-6601-4107-A3C9-808CB4430246}"/>
              </a:ext>
            </a:extLst>
          </p:cNvPr>
          <p:cNvSpPr>
            <a:spLocks noGrp="1"/>
          </p:cNvSpPr>
          <p:nvPr>
            <p:ph type="ftr" sz="quarter" idx="12"/>
          </p:nvPr>
        </p:nvSpPr>
        <p:spPr/>
        <p:txBody>
          <a:bodyPr rtlCol="0"/>
          <a:lstStyle/>
          <a:p>
            <a:pPr rtl="0"/>
            <a:r>
              <a:rPr lang="es-ES" noProof="0"/>
              <a:t>Revisión anual</a:t>
            </a:r>
            <a:endParaRPr lang="es-ES" b="0" noProof="0"/>
          </a:p>
        </p:txBody>
      </p:sp>
      <p:sp>
        <p:nvSpPr>
          <p:cNvPr id="4" name="Marcador de número de diapositiva 3">
            <a:extLst>
              <a:ext uri="{FF2B5EF4-FFF2-40B4-BE49-F238E27FC236}">
                <a16:creationId xmlns:a16="http://schemas.microsoft.com/office/drawing/2014/main" id="{0919432A-F8B5-4A96-AEE6-2E159658D5DD}"/>
              </a:ext>
            </a:extLst>
          </p:cNvPr>
          <p:cNvSpPr>
            <a:spLocks noGrp="1"/>
          </p:cNvSpPr>
          <p:nvPr>
            <p:ph type="sldNum" sz="quarter" idx="13"/>
          </p:nvPr>
        </p:nvSpPr>
        <p:spPr/>
        <p:txBody>
          <a:bodyPr rtlCol="0"/>
          <a:lstStyle/>
          <a:p>
            <a:pPr rtl="0"/>
            <a:fld id="{294A09A9-5501-47C1-A89A-A340965A2BE2}" type="slidenum">
              <a:rPr lang="es-ES" noProof="0" smtClean="0"/>
              <a:pPr rtl="0"/>
              <a:t>‹Nº›</a:t>
            </a:fld>
            <a:endParaRPr lang="es-ES" noProof="0">
              <a:latin typeface="+mn-lt"/>
            </a:endParaRPr>
          </a:p>
        </p:txBody>
      </p:sp>
    </p:spTree>
    <p:extLst>
      <p:ext uri="{BB962C8B-B14F-4D97-AF65-F5344CB8AC3E}">
        <p14:creationId xmlns:p14="http://schemas.microsoft.com/office/powerpoint/2010/main" val="2065862895"/>
      </p:ext>
    </p:extLst>
  </p:cSld>
  <p:clrMapOvr>
    <a:masterClrMapping/>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1392" userDrawn="1">
          <p15:clr>
            <a:srgbClr val="FBAE40"/>
          </p15:clr>
        </p15:guide>
        <p15:guide id="10" orient="horz" pos="55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a">
    <p:bg>
      <p:bgPr>
        <a:solidFill>
          <a:schemeClr val="tx1"/>
        </a:solidFill>
        <a:effectLst/>
      </p:bgPr>
    </p:bg>
    <p:spTree>
      <p:nvGrpSpPr>
        <p:cNvPr id="1" name=""/>
        <p:cNvGrpSpPr/>
        <p:nvPr/>
      </p:nvGrpSpPr>
      <p:grpSpPr>
        <a:xfrm>
          <a:off x="0" y="0"/>
          <a:ext cx="0" cy="0"/>
          <a:chOff x="0" y="0"/>
          <a:chExt cx="0" cy="0"/>
        </a:xfrm>
      </p:grpSpPr>
      <p:sp>
        <p:nvSpPr>
          <p:cNvPr id="16" name="Título 1">
            <a:extLst>
              <a:ext uri="{FF2B5EF4-FFF2-40B4-BE49-F238E27FC236}">
                <a16:creationId xmlns:a16="http://schemas.microsoft.com/office/drawing/2014/main" id="{109B023A-F28F-184D-BA48-3F1C0502AE0A}"/>
              </a:ext>
            </a:extLst>
          </p:cNvPr>
          <p:cNvSpPr>
            <a:spLocks noGrp="1"/>
          </p:cNvSpPr>
          <p:nvPr>
            <p:ph type="title" hasCustomPrompt="1"/>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s-ES" noProof="0"/>
              <a:t>Haga clic para editar </a:t>
            </a:r>
          </a:p>
        </p:txBody>
      </p:sp>
      <p:sp>
        <p:nvSpPr>
          <p:cNvPr id="9" name="Marcador de título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rtlCol="0"/>
          <a:lstStyle/>
          <a:p>
            <a:pPr rtl="0"/>
            <a:r>
              <a:rPr lang="es-ES" noProof="0"/>
              <a:t>Haga clic en el icono para agregar una tabla</a:t>
            </a:r>
          </a:p>
        </p:txBody>
      </p:sp>
      <p:sp>
        <p:nvSpPr>
          <p:cNvPr id="2" name="Marcador de fecha 1">
            <a:extLst>
              <a:ext uri="{FF2B5EF4-FFF2-40B4-BE49-F238E27FC236}">
                <a16:creationId xmlns:a16="http://schemas.microsoft.com/office/drawing/2014/main" id="{9B2411D2-78FE-46C1-9EA9-C6A882903B53}"/>
              </a:ext>
            </a:extLst>
          </p:cNvPr>
          <p:cNvSpPr>
            <a:spLocks noGrp="1"/>
          </p:cNvSpPr>
          <p:nvPr>
            <p:ph type="dt" sz="half" idx="11"/>
          </p:nvPr>
        </p:nvSpPr>
        <p:spPr/>
        <p:txBody>
          <a:bodyPr rtlCol="0"/>
          <a:lstStyle/>
          <a:p>
            <a:pPr rtl="0"/>
            <a:fld id="{68820299-DC87-4039-A7B5-9AC50CF7A216}" type="datetime4">
              <a:rPr lang="es-ES" noProof="0" smtClean="0">
                <a:latin typeface="+mn-lt"/>
              </a:rPr>
              <a:t>2 de julio de 2023</a:t>
            </a:fld>
            <a:endParaRPr lang="es-ES" noProof="0">
              <a:latin typeface="+mn-lt"/>
            </a:endParaRPr>
          </a:p>
        </p:txBody>
      </p:sp>
      <p:sp>
        <p:nvSpPr>
          <p:cNvPr id="3" name="Marcador de pie de página 2">
            <a:extLst>
              <a:ext uri="{FF2B5EF4-FFF2-40B4-BE49-F238E27FC236}">
                <a16:creationId xmlns:a16="http://schemas.microsoft.com/office/drawing/2014/main" id="{C04DAF8F-82DB-4DBE-9041-71217A4516CB}"/>
              </a:ext>
            </a:extLst>
          </p:cNvPr>
          <p:cNvSpPr>
            <a:spLocks noGrp="1"/>
          </p:cNvSpPr>
          <p:nvPr>
            <p:ph type="ftr" sz="quarter" idx="12"/>
          </p:nvPr>
        </p:nvSpPr>
        <p:spPr/>
        <p:txBody>
          <a:bodyPr rtlCol="0"/>
          <a:lstStyle/>
          <a:p>
            <a:pPr rtl="0"/>
            <a:r>
              <a:rPr lang="es-ES" noProof="0"/>
              <a:t>Revisión anual</a:t>
            </a:r>
            <a:endParaRPr lang="es-ES" b="0" noProof="0"/>
          </a:p>
        </p:txBody>
      </p:sp>
      <p:sp>
        <p:nvSpPr>
          <p:cNvPr id="4" name="Marcador de número de diapositiva 3">
            <a:extLst>
              <a:ext uri="{FF2B5EF4-FFF2-40B4-BE49-F238E27FC236}">
                <a16:creationId xmlns:a16="http://schemas.microsoft.com/office/drawing/2014/main" id="{782F761B-6706-439D-9C75-43E751AB195C}"/>
              </a:ext>
            </a:extLst>
          </p:cNvPr>
          <p:cNvSpPr>
            <a:spLocks noGrp="1"/>
          </p:cNvSpPr>
          <p:nvPr>
            <p:ph type="sldNum" sz="quarter" idx="13"/>
          </p:nvPr>
        </p:nvSpPr>
        <p:spPr/>
        <p:txBody>
          <a:bodyPr rtlCol="0"/>
          <a:lstStyle/>
          <a:p>
            <a:pPr rtl="0"/>
            <a:fld id="{294A09A9-5501-47C1-A89A-A340965A2BE2}" type="slidenum">
              <a:rPr lang="es-ES" noProof="0" smtClean="0"/>
              <a:pPr rtl="0"/>
              <a:t>‹Nº›</a:t>
            </a:fld>
            <a:endParaRPr lang="es-ES" noProof="0">
              <a:latin typeface="+mn-lt"/>
            </a:endParaRPr>
          </a:p>
        </p:txBody>
      </p:sp>
    </p:spTree>
    <p:extLst>
      <p:ext uri="{BB962C8B-B14F-4D97-AF65-F5344CB8AC3E}">
        <p14:creationId xmlns:p14="http://schemas.microsoft.com/office/powerpoint/2010/main" val="340131073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
    <p:bg>
      <p:bgPr>
        <a:solidFill>
          <a:schemeClr val="tx1"/>
        </a:solid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rtlCol="0" anchor="t" anchorCtr="0">
            <a:normAutofit/>
          </a:bodyPr>
          <a:lstStyle>
            <a:lvl1pPr>
              <a:lnSpc>
                <a:spcPct val="100000"/>
              </a:lnSpc>
              <a:defRPr sz="2800" b="0" i="0">
                <a:solidFill>
                  <a:schemeClr val="bg1"/>
                </a:solidFill>
                <a:latin typeface="+mn-lt"/>
              </a:defRPr>
            </a:lvl1pPr>
          </a:lstStyle>
          <a:p>
            <a:pPr rtl="0"/>
            <a:r>
              <a:rPr lang="es-ES" noProof="0"/>
              <a:t>Haga clic para modificar el estilo de título del patrón</a:t>
            </a:r>
            <a:endParaRPr lang="es-ES" noProof="0" dirty="0"/>
          </a:p>
        </p:txBody>
      </p:sp>
      <p:sp>
        <p:nvSpPr>
          <p:cNvPr id="10" name="Cuadro de texto 9">
            <a:extLst>
              <a:ext uri="{FF2B5EF4-FFF2-40B4-BE49-F238E27FC236}">
                <a16:creationId xmlns:a16="http://schemas.microsoft.com/office/drawing/2014/main" id="{E902327D-DBD4-7A4E-ABF2-A946A559A8AD}"/>
              </a:ext>
            </a:extLst>
          </p:cNvPr>
          <p:cNvSpPr txBox="1"/>
          <p:nvPr userDrawn="1"/>
        </p:nvSpPr>
        <p:spPr>
          <a:xfrm>
            <a:off x="699948" y="548291"/>
            <a:ext cx="1589372" cy="3170099"/>
          </a:xfrm>
          <a:prstGeom prst="rect">
            <a:avLst/>
          </a:prstGeom>
          <a:noFill/>
        </p:spPr>
        <p:txBody>
          <a:bodyPr wrap="square" rtlCol="0">
            <a:spAutoFit/>
          </a:bodyPr>
          <a:lstStyle/>
          <a:p>
            <a:pPr rtl="0"/>
            <a:r>
              <a:rPr lang="es-ES" sz="20000" b="1" noProof="0" dirty="0">
                <a:solidFill>
                  <a:schemeClr val="bg1"/>
                </a:solidFill>
              </a:rPr>
              <a:t>“</a:t>
            </a:r>
          </a:p>
        </p:txBody>
      </p:sp>
      <p:grpSp>
        <p:nvGrpSpPr>
          <p:cNvPr id="18" name="Grupo 17">
            <a:extLst>
              <a:ext uri="{FF2B5EF4-FFF2-40B4-BE49-F238E27FC236}">
                <a16:creationId xmlns:a16="http://schemas.microsoft.com/office/drawing/2014/main" id="{6ACB4ADD-D9F4-984E-B29D-A2CF6D19E810}"/>
              </a:ext>
            </a:extLst>
          </p:cNvPr>
          <p:cNvGrpSpPr/>
          <p:nvPr userDrawn="1"/>
        </p:nvGrpSpPr>
        <p:grpSpPr>
          <a:xfrm>
            <a:off x="6362700" y="0"/>
            <a:ext cx="5829298" cy="3235602"/>
            <a:chOff x="5612972" y="1"/>
            <a:chExt cx="6615961" cy="3672246"/>
          </a:xfrm>
        </p:grpSpPr>
        <p:sp>
          <p:nvSpPr>
            <p:cNvPr id="19" name="Autoforma 24">
              <a:extLst>
                <a:ext uri="{FF2B5EF4-FFF2-40B4-BE49-F238E27FC236}">
                  <a16:creationId xmlns:a16="http://schemas.microsoft.com/office/drawing/2014/main" id="{5017C477-A988-7041-8A67-3D8294D6AD7C}"/>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0" name="Forma libre 19">
              <a:extLst>
                <a:ext uri="{FF2B5EF4-FFF2-40B4-BE49-F238E27FC236}">
                  <a16:creationId xmlns:a16="http://schemas.microsoft.com/office/drawing/2014/main" id="{206D7F37-5DD1-A24E-9CCA-84B2A168554D}"/>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1" name="Forma libre 20">
              <a:extLst>
                <a:ext uri="{FF2B5EF4-FFF2-40B4-BE49-F238E27FC236}">
                  <a16:creationId xmlns:a16="http://schemas.microsoft.com/office/drawing/2014/main" id="{A6E321C8-096C-1B41-B14F-4CA7AE04BB1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2" name="Forma libre 21">
              <a:extLst>
                <a:ext uri="{FF2B5EF4-FFF2-40B4-BE49-F238E27FC236}">
                  <a16:creationId xmlns:a16="http://schemas.microsoft.com/office/drawing/2014/main" id="{32B3FDD4-EB13-F44F-99D0-BFAB06F00B3A}"/>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es-ES" noProof="0" dirty="0"/>
            </a:p>
          </p:txBody>
        </p:sp>
        <p:sp>
          <p:nvSpPr>
            <p:cNvPr id="23" name="Forma libre 22">
              <a:extLst>
                <a:ext uri="{FF2B5EF4-FFF2-40B4-BE49-F238E27FC236}">
                  <a16:creationId xmlns:a16="http://schemas.microsoft.com/office/drawing/2014/main" id="{A20BCBD2-A735-0C43-8C55-B384372AC62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grpSp>
        <p:nvGrpSpPr>
          <p:cNvPr id="24" name="Grupo 23">
            <a:extLst>
              <a:ext uri="{FF2B5EF4-FFF2-40B4-BE49-F238E27FC236}">
                <a16:creationId xmlns:a16="http://schemas.microsoft.com/office/drawing/2014/main" id="{669A90A7-BF26-684E-8C8B-638053DA1234}"/>
              </a:ext>
            </a:extLst>
          </p:cNvPr>
          <p:cNvGrpSpPr>
            <a:grpSpLocks/>
          </p:cNvGrpSpPr>
          <p:nvPr userDrawn="1"/>
        </p:nvGrpSpPr>
        <p:grpSpPr bwMode="auto">
          <a:xfrm rot="16200000" flipV="1">
            <a:off x="0" y="3900132"/>
            <a:ext cx="2959226" cy="2959226"/>
            <a:chOff x="0" y="12289"/>
            <a:chExt cx="3550" cy="3551"/>
          </a:xfrm>
        </p:grpSpPr>
        <p:sp>
          <p:nvSpPr>
            <p:cNvPr id="25" name="Forma libre 24">
              <a:extLst>
                <a:ext uri="{FF2B5EF4-FFF2-40B4-BE49-F238E27FC236}">
                  <a16:creationId xmlns:a16="http://schemas.microsoft.com/office/drawing/2014/main" id="{861D8E86-886A-8744-BC4C-FE82B02438F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6" name="Forma libre 25">
              <a:extLst>
                <a:ext uri="{FF2B5EF4-FFF2-40B4-BE49-F238E27FC236}">
                  <a16:creationId xmlns:a16="http://schemas.microsoft.com/office/drawing/2014/main" id="{2D967470-E96E-8843-AAD2-E0C8B807793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7" name="Forma libre 26">
              <a:extLst>
                <a:ext uri="{FF2B5EF4-FFF2-40B4-BE49-F238E27FC236}">
                  <a16:creationId xmlns:a16="http://schemas.microsoft.com/office/drawing/2014/main" id="{C8A27D09-765D-3949-BCCA-238C3514D4C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Tree>
    <p:extLst>
      <p:ext uri="{BB962C8B-B14F-4D97-AF65-F5344CB8AC3E}">
        <p14:creationId xmlns:p14="http://schemas.microsoft.com/office/powerpoint/2010/main" val="14478292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560">
          <p15:clr>
            <a:srgbClr val="FBAE40"/>
          </p15:clr>
        </p15:guide>
        <p15:guide id="8" orient="horz" pos="1752" userDrawn="1">
          <p15:clr>
            <a:srgbClr val="FBAE40"/>
          </p15:clr>
        </p15:guide>
        <p15:guide id="9" orient="horz" pos="12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quipo">
    <p:bg>
      <p:bgPr>
        <a:solidFill>
          <a:schemeClr val="tx1"/>
        </a:solidFill>
        <a:effectLst/>
      </p:bgPr>
    </p:bg>
    <p:spTree>
      <p:nvGrpSpPr>
        <p:cNvPr id="1" name=""/>
        <p:cNvGrpSpPr/>
        <p:nvPr/>
      </p:nvGrpSpPr>
      <p:grpSpPr>
        <a:xfrm>
          <a:off x="0" y="0"/>
          <a:ext cx="0" cy="0"/>
          <a:chOff x="0" y="0"/>
          <a:chExt cx="0" cy="0"/>
        </a:xfrm>
      </p:grpSpPr>
      <p:grpSp>
        <p:nvGrpSpPr>
          <p:cNvPr id="25" name="Grupo 24">
            <a:extLst>
              <a:ext uri="{FF2B5EF4-FFF2-40B4-BE49-F238E27FC236}">
                <a16:creationId xmlns:a16="http://schemas.microsoft.com/office/drawing/2014/main" id="{A7D9F21A-75CF-6045-8FA1-C4F4E21B699C}"/>
              </a:ext>
            </a:extLst>
          </p:cNvPr>
          <p:cNvGrpSpPr>
            <a:grpSpLocks/>
          </p:cNvGrpSpPr>
          <p:nvPr userDrawn="1"/>
        </p:nvGrpSpPr>
        <p:grpSpPr bwMode="auto">
          <a:xfrm rot="16200000" flipV="1">
            <a:off x="0" y="3900132"/>
            <a:ext cx="2959226" cy="2959226"/>
            <a:chOff x="0" y="12289"/>
            <a:chExt cx="3550" cy="3551"/>
          </a:xfrm>
        </p:grpSpPr>
        <p:sp>
          <p:nvSpPr>
            <p:cNvPr id="26" name="Forma libre 25">
              <a:extLst>
                <a:ext uri="{FF2B5EF4-FFF2-40B4-BE49-F238E27FC236}">
                  <a16:creationId xmlns:a16="http://schemas.microsoft.com/office/drawing/2014/main" id="{AEA7E377-BB07-FA43-B532-10A92EE030B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7" name="Forma libre 26">
              <a:extLst>
                <a:ext uri="{FF2B5EF4-FFF2-40B4-BE49-F238E27FC236}">
                  <a16:creationId xmlns:a16="http://schemas.microsoft.com/office/drawing/2014/main" id="{F18DE645-B3D5-2F4E-AAD6-002FEF13A31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36" name="Forma libre 35">
              <a:extLst>
                <a:ext uri="{FF2B5EF4-FFF2-40B4-BE49-F238E27FC236}">
                  <a16:creationId xmlns:a16="http://schemas.microsoft.com/office/drawing/2014/main" id="{B90F6499-BA50-2340-A026-32C79B6BFAF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
        <p:nvSpPr>
          <p:cNvPr id="38" name="Marcador de posición de imagen 25">
            <a:extLst>
              <a:ext uri="{FF2B5EF4-FFF2-40B4-BE49-F238E27FC236}">
                <a16:creationId xmlns:a16="http://schemas.microsoft.com/office/drawing/2014/main" id="{2274C164-503B-E746-A155-849A9BC2406E}"/>
              </a:ext>
            </a:extLst>
          </p:cNvPr>
          <p:cNvSpPr>
            <a:spLocks noGrp="1"/>
          </p:cNvSpPr>
          <p:nvPr>
            <p:ph type="pic" sz="quarter" idx="18"/>
          </p:nvPr>
        </p:nvSpPr>
        <p:spPr>
          <a:xfrm>
            <a:off x="954268" y="2572883"/>
            <a:ext cx="2118245" cy="2037217"/>
          </a:xfrm>
          <a:prstGeom prst="rect">
            <a:avLst/>
          </a:prstGeom>
        </p:spPr>
        <p:txBody>
          <a:bodyPr rtlCol="0"/>
          <a:lstStyle/>
          <a:p>
            <a:pPr rtl="0"/>
            <a:r>
              <a:rPr lang="es-ES" noProof="0"/>
              <a:t>Haga clic en el icono para agregar una imagen</a:t>
            </a:r>
            <a:endParaRPr lang="es-ES" noProof="0" dirty="0"/>
          </a:p>
        </p:txBody>
      </p:sp>
      <p:sp>
        <p:nvSpPr>
          <p:cNvPr id="61" name="Título 1">
            <a:extLst>
              <a:ext uri="{FF2B5EF4-FFF2-40B4-BE49-F238E27FC236}">
                <a16:creationId xmlns:a16="http://schemas.microsoft.com/office/drawing/2014/main" id="{E2F20AFE-B282-5146-B0D6-F2FC1B6D303E}"/>
              </a:ext>
            </a:extLst>
          </p:cNvPr>
          <p:cNvSpPr>
            <a:spLocks noGrp="1"/>
          </p:cNvSpPr>
          <p:nvPr>
            <p:ph type="title"/>
          </p:nvPr>
        </p:nvSpPr>
        <p:spPr>
          <a:xfrm>
            <a:off x="964022" y="879063"/>
            <a:ext cx="75322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s-ES" noProof="0"/>
              <a:t>Haga clic para modificar el estilo de título del patrón</a:t>
            </a:r>
            <a:endParaRPr lang="es-ES" noProof="0" dirty="0"/>
          </a:p>
        </p:txBody>
      </p:sp>
      <p:cxnSp>
        <p:nvCxnSpPr>
          <p:cNvPr id="62" name="Conector recto 61">
            <a:extLst>
              <a:ext uri="{FF2B5EF4-FFF2-40B4-BE49-F238E27FC236}">
                <a16:creationId xmlns:a16="http://schemas.microsoft.com/office/drawing/2014/main" id="{F777D2F0-DE3F-8343-B97A-E7FA440532FD}"/>
              </a:ext>
            </a:extLst>
          </p:cNvPr>
          <p:cNvCxnSpPr>
            <a:cxnSpLocks/>
          </p:cNvCxnSpPr>
          <p:nvPr userDrawn="1"/>
        </p:nvCxnSpPr>
        <p:spPr>
          <a:xfrm>
            <a:off x="952500" y="1939108"/>
            <a:ext cx="2133600"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sp>
        <p:nvSpPr>
          <p:cNvPr id="63" name="Marcador de posición de imagen 25">
            <a:extLst>
              <a:ext uri="{FF2B5EF4-FFF2-40B4-BE49-F238E27FC236}">
                <a16:creationId xmlns:a16="http://schemas.microsoft.com/office/drawing/2014/main" id="{AF1B5ED8-33F6-FB44-AA92-F0D227BB310C}"/>
              </a:ext>
            </a:extLst>
          </p:cNvPr>
          <p:cNvSpPr>
            <a:spLocks noGrp="1"/>
          </p:cNvSpPr>
          <p:nvPr>
            <p:ph type="pic" sz="quarter" idx="24"/>
          </p:nvPr>
        </p:nvSpPr>
        <p:spPr>
          <a:xfrm>
            <a:off x="3658280" y="2572883"/>
            <a:ext cx="2118245" cy="2037217"/>
          </a:xfrm>
          <a:prstGeom prst="rect">
            <a:avLst/>
          </a:prstGeom>
        </p:spPr>
        <p:txBody>
          <a:bodyPr rtlCol="0"/>
          <a:lstStyle/>
          <a:p>
            <a:pPr rtl="0"/>
            <a:r>
              <a:rPr lang="es-ES" noProof="0"/>
              <a:t>Haga clic en el icono para agregar una imagen</a:t>
            </a:r>
            <a:endParaRPr lang="es-ES" noProof="0" dirty="0"/>
          </a:p>
        </p:txBody>
      </p:sp>
      <p:sp>
        <p:nvSpPr>
          <p:cNvPr id="72" name="Marcador de texto 29">
            <a:extLst>
              <a:ext uri="{FF2B5EF4-FFF2-40B4-BE49-F238E27FC236}">
                <a16:creationId xmlns:a16="http://schemas.microsoft.com/office/drawing/2014/main" id="{0D824BDD-2D23-C943-8FE9-60B7B23B5ECD}"/>
              </a:ext>
            </a:extLst>
          </p:cNvPr>
          <p:cNvSpPr>
            <a:spLocks noGrp="1"/>
          </p:cNvSpPr>
          <p:nvPr>
            <p:ph type="body" sz="quarter" idx="12"/>
          </p:nvPr>
        </p:nvSpPr>
        <p:spPr>
          <a:xfrm>
            <a:off x="952500" y="5393169"/>
            <a:ext cx="2133600"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73" name="Marcador de texto 29">
            <a:extLst>
              <a:ext uri="{FF2B5EF4-FFF2-40B4-BE49-F238E27FC236}">
                <a16:creationId xmlns:a16="http://schemas.microsoft.com/office/drawing/2014/main" id="{2F3D441E-DFB1-084B-8192-C6CBECCA40B9}"/>
              </a:ext>
            </a:extLst>
          </p:cNvPr>
          <p:cNvSpPr>
            <a:spLocks noGrp="1"/>
          </p:cNvSpPr>
          <p:nvPr>
            <p:ph type="body" sz="quarter" idx="11"/>
          </p:nvPr>
        </p:nvSpPr>
        <p:spPr>
          <a:xfrm>
            <a:off x="952500" y="4986745"/>
            <a:ext cx="2133600"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74" name="Marcador de texto 29">
            <a:extLst>
              <a:ext uri="{FF2B5EF4-FFF2-40B4-BE49-F238E27FC236}">
                <a16:creationId xmlns:a16="http://schemas.microsoft.com/office/drawing/2014/main" id="{25797825-E7AE-2C41-A965-E6F0D70D9747}"/>
              </a:ext>
            </a:extLst>
          </p:cNvPr>
          <p:cNvSpPr>
            <a:spLocks noGrp="1"/>
          </p:cNvSpPr>
          <p:nvPr>
            <p:ph type="body" sz="quarter" idx="13"/>
          </p:nvPr>
        </p:nvSpPr>
        <p:spPr>
          <a:xfrm>
            <a:off x="3663042" y="5393169"/>
            <a:ext cx="2128157"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75" name="Marcador de texto 29">
            <a:extLst>
              <a:ext uri="{FF2B5EF4-FFF2-40B4-BE49-F238E27FC236}">
                <a16:creationId xmlns:a16="http://schemas.microsoft.com/office/drawing/2014/main" id="{63C1927C-E23B-204E-9F3A-2A67D2BF702C}"/>
              </a:ext>
            </a:extLst>
          </p:cNvPr>
          <p:cNvSpPr>
            <a:spLocks noGrp="1"/>
          </p:cNvSpPr>
          <p:nvPr>
            <p:ph type="body" sz="quarter" idx="15"/>
          </p:nvPr>
        </p:nvSpPr>
        <p:spPr>
          <a:xfrm>
            <a:off x="3663042" y="4986745"/>
            <a:ext cx="2128157"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76" name="Marcador de texto 29">
            <a:extLst>
              <a:ext uri="{FF2B5EF4-FFF2-40B4-BE49-F238E27FC236}">
                <a16:creationId xmlns:a16="http://schemas.microsoft.com/office/drawing/2014/main" id="{EC81F0F5-C204-7248-A336-A655814A8A34}"/>
              </a:ext>
            </a:extLst>
          </p:cNvPr>
          <p:cNvSpPr>
            <a:spLocks noGrp="1"/>
          </p:cNvSpPr>
          <p:nvPr>
            <p:ph type="body" sz="quarter" idx="16"/>
          </p:nvPr>
        </p:nvSpPr>
        <p:spPr>
          <a:xfrm>
            <a:off x="6367054" y="5393169"/>
            <a:ext cx="2129245"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77" name="Marcador de texto 29">
            <a:extLst>
              <a:ext uri="{FF2B5EF4-FFF2-40B4-BE49-F238E27FC236}">
                <a16:creationId xmlns:a16="http://schemas.microsoft.com/office/drawing/2014/main" id="{C9FEF82E-4E9C-8343-9D36-C4A00D7137CC}"/>
              </a:ext>
            </a:extLst>
          </p:cNvPr>
          <p:cNvSpPr>
            <a:spLocks noGrp="1"/>
          </p:cNvSpPr>
          <p:nvPr>
            <p:ph type="body" sz="quarter" idx="31"/>
          </p:nvPr>
        </p:nvSpPr>
        <p:spPr>
          <a:xfrm>
            <a:off x="6367054" y="4986745"/>
            <a:ext cx="2129245"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78" name="Marcador de texto 29">
            <a:extLst>
              <a:ext uri="{FF2B5EF4-FFF2-40B4-BE49-F238E27FC236}">
                <a16:creationId xmlns:a16="http://schemas.microsoft.com/office/drawing/2014/main" id="{F8AF6664-A005-7A42-9AEF-C5AA5603E49D}"/>
              </a:ext>
            </a:extLst>
          </p:cNvPr>
          <p:cNvSpPr>
            <a:spLocks noGrp="1"/>
          </p:cNvSpPr>
          <p:nvPr>
            <p:ph type="body" sz="quarter" idx="19"/>
          </p:nvPr>
        </p:nvSpPr>
        <p:spPr>
          <a:xfrm>
            <a:off x="9110254" y="5393169"/>
            <a:ext cx="2129245"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79" name="Marcador de texto 29">
            <a:extLst>
              <a:ext uri="{FF2B5EF4-FFF2-40B4-BE49-F238E27FC236}">
                <a16:creationId xmlns:a16="http://schemas.microsoft.com/office/drawing/2014/main" id="{5F6C1E52-E2B6-5F45-A863-5BB35ABAFCD6}"/>
              </a:ext>
            </a:extLst>
          </p:cNvPr>
          <p:cNvSpPr>
            <a:spLocks noGrp="1"/>
          </p:cNvSpPr>
          <p:nvPr>
            <p:ph type="body" sz="quarter" idx="21"/>
          </p:nvPr>
        </p:nvSpPr>
        <p:spPr>
          <a:xfrm>
            <a:off x="9110254" y="4986745"/>
            <a:ext cx="2129245"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grpSp>
        <p:nvGrpSpPr>
          <p:cNvPr id="23" name="Grupo 22">
            <a:extLst>
              <a:ext uri="{FF2B5EF4-FFF2-40B4-BE49-F238E27FC236}">
                <a16:creationId xmlns:a16="http://schemas.microsoft.com/office/drawing/2014/main" id="{EFD0B2D5-B3C2-D847-A220-86CB6A37E418}"/>
              </a:ext>
            </a:extLst>
          </p:cNvPr>
          <p:cNvGrpSpPr/>
          <p:nvPr userDrawn="1"/>
        </p:nvGrpSpPr>
        <p:grpSpPr>
          <a:xfrm>
            <a:off x="6362700" y="0"/>
            <a:ext cx="5829298" cy="3235602"/>
            <a:chOff x="5612972" y="1"/>
            <a:chExt cx="6615961" cy="3672246"/>
          </a:xfrm>
        </p:grpSpPr>
        <p:sp>
          <p:nvSpPr>
            <p:cNvPr id="28" name="Autoforma 24">
              <a:extLst>
                <a:ext uri="{FF2B5EF4-FFF2-40B4-BE49-F238E27FC236}">
                  <a16:creationId xmlns:a16="http://schemas.microsoft.com/office/drawing/2014/main" id="{A7FD25A4-760F-814C-915F-DD6E89CA3A40}"/>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9" name="Forma libre 28">
              <a:extLst>
                <a:ext uri="{FF2B5EF4-FFF2-40B4-BE49-F238E27FC236}">
                  <a16:creationId xmlns:a16="http://schemas.microsoft.com/office/drawing/2014/main" id="{A0CC8369-E81F-D447-87D8-1AF0C58EAC07}"/>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30" name="Forma libre 29">
              <a:extLst>
                <a:ext uri="{FF2B5EF4-FFF2-40B4-BE49-F238E27FC236}">
                  <a16:creationId xmlns:a16="http://schemas.microsoft.com/office/drawing/2014/main" id="{C41CA81E-EF54-D048-8775-CD4AB37A7DF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31" name="Forma libre 30">
              <a:extLst>
                <a:ext uri="{FF2B5EF4-FFF2-40B4-BE49-F238E27FC236}">
                  <a16:creationId xmlns:a16="http://schemas.microsoft.com/office/drawing/2014/main" id="{D95A4B85-923E-B641-B239-2A1999AB294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es-ES" noProof="0" dirty="0"/>
            </a:p>
          </p:txBody>
        </p:sp>
        <p:sp>
          <p:nvSpPr>
            <p:cNvPr id="32" name="Forma libre 31">
              <a:extLst>
                <a:ext uri="{FF2B5EF4-FFF2-40B4-BE49-F238E27FC236}">
                  <a16:creationId xmlns:a16="http://schemas.microsoft.com/office/drawing/2014/main" id="{501386DC-76EB-F34E-AD0E-22957D3B38D5}"/>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
        <p:nvSpPr>
          <p:cNvPr id="66" name="Marcador de posición de imagen 25">
            <a:extLst>
              <a:ext uri="{FF2B5EF4-FFF2-40B4-BE49-F238E27FC236}">
                <a16:creationId xmlns:a16="http://schemas.microsoft.com/office/drawing/2014/main" id="{2D21D633-C51E-E94E-BAE3-96F52F76E496}"/>
              </a:ext>
            </a:extLst>
          </p:cNvPr>
          <p:cNvSpPr>
            <a:spLocks noGrp="1"/>
          </p:cNvSpPr>
          <p:nvPr>
            <p:ph type="pic" sz="quarter" idx="27"/>
          </p:nvPr>
        </p:nvSpPr>
        <p:spPr>
          <a:xfrm>
            <a:off x="6362292" y="2572883"/>
            <a:ext cx="2118245" cy="2037217"/>
          </a:xfrm>
          <a:prstGeom prst="rect">
            <a:avLst/>
          </a:prstGeom>
        </p:spPr>
        <p:txBody>
          <a:bodyPr rtlCol="0"/>
          <a:lstStyle/>
          <a:p>
            <a:pPr rtl="0"/>
            <a:r>
              <a:rPr lang="es-ES" noProof="0"/>
              <a:t>Haga clic en el icono para agregar una imagen</a:t>
            </a:r>
            <a:endParaRPr lang="es-ES" noProof="0" dirty="0"/>
          </a:p>
        </p:txBody>
      </p:sp>
      <p:sp>
        <p:nvSpPr>
          <p:cNvPr id="69" name="Marcador de posición de imagen 25">
            <a:extLst>
              <a:ext uri="{FF2B5EF4-FFF2-40B4-BE49-F238E27FC236}">
                <a16:creationId xmlns:a16="http://schemas.microsoft.com/office/drawing/2014/main" id="{639EFA5A-9C69-DF4D-81B7-FA1F8CCCF934}"/>
              </a:ext>
            </a:extLst>
          </p:cNvPr>
          <p:cNvSpPr>
            <a:spLocks noGrp="1"/>
          </p:cNvSpPr>
          <p:nvPr>
            <p:ph type="pic" sz="quarter" idx="30"/>
          </p:nvPr>
        </p:nvSpPr>
        <p:spPr>
          <a:xfrm>
            <a:off x="9112023" y="2572883"/>
            <a:ext cx="2118245" cy="2037217"/>
          </a:xfrm>
          <a:prstGeom prst="rect">
            <a:avLst/>
          </a:prstGeom>
        </p:spPr>
        <p:txBody>
          <a:bodyPr rtlCol="0"/>
          <a:lstStyle/>
          <a:p>
            <a:pPr rtl="0"/>
            <a:r>
              <a:rPr lang="es-ES" noProof="0"/>
              <a:t>Haga clic en el icono para agregar una imagen</a:t>
            </a:r>
            <a:endParaRPr lang="es-ES" noProof="0" dirty="0"/>
          </a:p>
        </p:txBody>
      </p:sp>
      <p:sp>
        <p:nvSpPr>
          <p:cNvPr id="2" name="Marcador de fecha 1">
            <a:extLst>
              <a:ext uri="{FF2B5EF4-FFF2-40B4-BE49-F238E27FC236}">
                <a16:creationId xmlns:a16="http://schemas.microsoft.com/office/drawing/2014/main" id="{8ED89364-B1CB-4E72-A6BB-95A34B50661C}"/>
              </a:ext>
            </a:extLst>
          </p:cNvPr>
          <p:cNvSpPr>
            <a:spLocks noGrp="1"/>
          </p:cNvSpPr>
          <p:nvPr>
            <p:ph type="dt" sz="half" idx="32"/>
          </p:nvPr>
        </p:nvSpPr>
        <p:spPr/>
        <p:txBody>
          <a:bodyPr rtlCol="0"/>
          <a:lstStyle/>
          <a:p>
            <a:pPr rtl="0"/>
            <a:fld id="{7BEA095D-F9AB-465B-A2BC-526B797F4865}" type="datetime4">
              <a:rPr lang="es-ES" noProof="0" smtClean="0">
                <a:latin typeface="+mn-lt"/>
              </a:rPr>
              <a:t>2 de julio de 2023</a:t>
            </a:fld>
            <a:endParaRPr lang="es-ES" noProof="0" dirty="0">
              <a:latin typeface="+mn-lt"/>
            </a:endParaRPr>
          </a:p>
        </p:txBody>
      </p:sp>
      <p:sp>
        <p:nvSpPr>
          <p:cNvPr id="3" name="Marcador de pie de página 2">
            <a:extLst>
              <a:ext uri="{FF2B5EF4-FFF2-40B4-BE49-F238E27FC236}">
                <a16:creationId xmlns:a16="http://schemas.microsoft.com/office/drawing/2014/main" id="{8E09328F-B310-4BF3-883E-BA9A39676AF2}"/>
              </a:ext>
            </a:extLst>
          </p:cNvPr>
          <p:cNvSpPr>
            <a:spLocks noGrp="1"/>
          </p:cNvSpPr>
          <p:nvPr>
            <p:ph type="ftr" sz="quarter" idx="33"/>
          </p:nvPr>
        </p:nvSpPr>
        <p:spPr/>
        <p:txBody>
          <a:bodyPr rtlCol="0"/>
          <a:lstStyle/>
          <a:p>
            <a:pPr rtl="0"/>
            <a:r>
              <a:rPr lang="es-ES" noProof="0" dirty="0"/>
              <a:t>Revisión anual</a:t>
            </a:r>
            <a:endParaRPr lang="es-ES" b="0" noProof="0" dirty="0"/>
          </a:p>
        </p:txBody>
      </p:sp>
      <p:sp>
        <p:nvSpPr>
          <p:cNvPr id="4" name="Marcador de número de diapositiva 3">
            <a:extLst>
              <a:ext uri="{FF2B5EF4-FFF2-40B4-BE49-F238E27FC236}">
                <a16:creationId xmlns:a16="http://schemas.microsoft.com/office/drawing/2014/main" id="{04192EF2-9336-43EF-A365-1F54000F7DE9}"/>
              </a:ext>
            </a:extLst>
          </p:cNvPr>
          <p:cNvSpPr>
            <a:spLocks noGrp="1"/>
          </p:cNvSpPr>
          <p:nvPr>
            <p:ph type="sldNum" sz="quarter" idx="34"/>
          </p:nvPr>
        </p:nvSpPr>
        <p:spPr/>
        <p:txBody>
          <a:bodyPr rtlCol="0"/>
          <a:lstStyle/>
          <a:p>
            <a:pPr rtl="0"/>
            <a:fld id="{294A09A9-5501-47C1-A89A-A340965A2BE2}" type="slidenum">
              <a:rPr lang="es-ES" noProof="0" smtClean="0"/>
              <a:pPr rtl="0"/>
              <a:t>‹Nº›</a:t>
            </a:fld>
            <a:endParaRPr lang="es-ES" noProof="0" dirty="0"/>
          </a:p>
        </p:txBody>
      </p:sp>
    </p:spTree>
    <p:extLst>
      <p:ext uri="{BB962C8B-B14F-4D97-AF65-F5344CB8AC3E}">
        <p14:creationId xmlns:p14="http://schemas.microsoft.com/office/powerpoint/2010/main" val="9963624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304" userDrawn="1">
          <p15:clr>
            <a:srgbClr val="FBAE40"/>
          </p15:clr>
        </p15:guide>
        <p15:guide id="4" pos="4008" userDrawn="1">
          <p15:clr>
            <a:srgbClr val="FBAE40"/>
          </p15:clr>
        </p15:guide>
        <p15:guide id="5" pos="1944" userDrawn="1">
          <p15:clr>
            <a:srgbClr val="FBAE40"/>
          </p15:clr>
        </p15:guide>
        <p15:guide id="6" pos="3648" userDrawn="1">
          <p15:clr>
            <a:srgbClr val="FBAE40"/>
          </p15:clr>
        </p15:guide>
        <p15:guide id="7" orient="horz" pos="1392" userDrawn="1">
          <p15:clr>
            <a:srgbClr val="FBAE40"/>
          </p15:clr>
        </p15:guide>
        <p15:guide id="8" orient="horz" pos="552" userDrawn="1">
          <p15:clr>
            <a:srgbClr val="FBAE40"/>
          </p15:clr>
        </p15:guide>
        <p15:guide id="9" orient="horz" pos="1224" userDrawn="1">
          <p15:clr>
            <a:srgbClr val="FBAE40"/>
          </p15:clr>
        </p15:guide>
        <p15:guide id="10" pos="5352" userDrawn="1">
          <p15:clr>
            <a:srgbClr val="FBAE40"/>
          </p15:clr>
        </p15:guide>
        <p15:guide id="11" pos="5736" userDrawn="1">
          <p15:clr>
            <a:srgbClr val="FBAE40"/>
          </p15:clr>
        </p15:guide>
        <p15:guide id="12" orient="horz" pos="2904" userDrawn="1">
          <p15:clr>
            <a:srgbClr val="FBAE40"/>
          </p15:clr>
        </p15:guide>
        <p15:guide id="13" orient="horz" pos="16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scala de tiempo ">
    <p:bg>
      <p:bgPr>
        <a:solidFill>
          <a:schemeClr val="tx1"/>
        </a:solidFill>
        <a:effectLst/>
      </p:bgPr>
    </p:bg>
    <p:spTree>
      <p:nvGrpSpPr>
        <p:cNvPr id="1" name=""/>
        <p:cNvGrpSpPr/>
        <p:nvPr/>
      </p:nvGrpSpPr>
      <p:grpSpPr>
        <a:xfrm>
          <a:off x="0" y="0"/>
          <a:ext cx="0" cy="0"/>
          <a:chOff x="0" y="0"/>
          <a:chExt cx="0" cy="0"/>
        </a:xfrm>
      </p:grpSpPr>
      <p:cxnSp>
        <p:nvCxnSpPr>
          <p:cNvPr id="21" name="Conector recto 20">
            <a:extLst>
              <a:ext uri="{FF2B5EF4-FFF2-40B4-BE49-F238E27FC236}">
                <a16:creationId xmlns:a16="http://schemas.microsoft.com/office/drawing/2014/main" id="{040046AF-E5BF-854D-9986-7C3019770FE7}"/>
              </a:ext>
            </a:extLst>
          </p:cNvPr>
          <p:cNvCxnSpPr>
            <a:cxnSpLocks/>
          </p:cNvCxnSpPr>
          <p:nvPr userDrawn="1"/>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76CA14A6-0144-BC49-A8D4-C979D13258C0}"/>
              </a:ext>
            </a:extLst>
          </p:cNvPr>
          <p:cNvCxnSpPr>
            <a:cxnSpLocks/>
          </p:cNvCxnSpPr>
          <p:nvPr userDrawn="1"/>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FA582FC2-A135-5743-B9C0-6AC7225B42E1}"/>
              </a:ext>
            </a:extLst>
          </p:cNvPr>
          <p:cNvCxnSpPr>
            <a:cxnSpLocks/>
          </p:cNvCxnSpPr>
          <p:nvPr userDrawn="1"/>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77C43222-5868-0247-838F-58F4F6C8EE75}"/>
              </a:ext>
            </a:extLst>
          </p:cNvPr>
          <p:cNvCxnSpPr>
            <a:cxnSpLocks/>
          </p:cNvCxnSpPr>
          <p:nvPr userDrawn="1"/>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ítulo 1">
            <a:extLst>
              <a:ext uri="{FF2B5EF4-FFF2-40B4-BE49-F238E27FC236}">
                <a16:creationId xmlns:a16="http://schemas.microsoft.com/office/drawing/2014/main" id="{46EEE005-F78A-9D4F-B159-964376C387DD}"/>
              </a:ext>
            </a:extLst>
          </p:cNvPr>
          <p:cNvSpPr>
            <a:spLocks noGrp="1"/>
          </p:cNvSpPr>
          <p:nvPr>
            <p:ph type="title" hasCustomPrompt="1"/>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s-ES" noProof="0"/>
              <a:t>Haga clic para editar </a:t>
            </a:r>
          </a:p>
        </p:txBody>
      </p:sp>
      <p:sp>
        <p:nvSpPr>
          <p:cNvPr id="96" name="Marcador de texto 29">
            <a:extLst>
              <a:ext uri="{FF2B5EF4-FFF2-40B4-BE49-F238E27FC236}">
                <a16:creationId xmlns:a16="http://schemas.microsoft.com/office/drawing/2014/main" id="{FC61536F-8EA7-5A48-AF76-8B0E251BD8CB}"/>
              </a:ext>
            </a:extLst>
          </p:cNvPr>
          <p:cNvSpPr>
            <a:spLocks noGrp="1"/>
          </p:cNvSpPr>
          <p:nvPr>
            <p:ph type="body" sz="quarter" idx="12" hasCustomPrompt="1"/>
          </p:nvPr>
        </p:nvSpPr>
        <p:spPr>
          <a:xfrm>
            <a:off x="1296955" y="2934856"/>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editar </a:t>
            </a:r>
          </a:p>
        </p:txBody>
      </p:sp>
      <p:sp>
        <p:nvSpPr>
          <p:cNvPr id="97" name="Marcador de texto 29">
            <a:extLst>
              <a:ext uri="{FF2B5EF4-FFF2-40B4-BE49-F238E27FC236}">
                <a16:creationId xmlns:a16="http://schemas.microsoft.com/office/drawing/2014/main" id="{64FFD994-BD97-ED49-8607-286ECBB1CDA3}"/>
              </a:ext>
            </a:extLst>
          </p:cNvPr>
          <p:cNvSpPr>
            <a:spLocks noGrp="1"/>
          </p:cNvSpPr>
          <p:nvPr>
            <p:ph type="body" sz="quarter" idx="11" hasCustomPrompt="1"/>
          </p:nvPr>
        </p:nvSpPr>
        <p:spPr>
          <a:xfrm>
            <a:off x="1296955" y="2568686"/>
            <a:ext cx="2133600" cy="205837"/>
          </a:xfrm>
          <a:ln>
            <a:noFill/>
          </a:ln>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s-ES" noProof="0"/>
              <a:t>Haga clic para editar </a:t>
            </a:r>
          </a:p>
        </p:txBody>
      </p:sp>
      <p:sp>
        <p:nvSpPr>
          <p:cNvPr id="102" name="Marcador de texto 29">
            <a:extLst>
              <a:ext uri="{FF2B5EF4-FFF2-40B4-BE49-F238E27FC236}">
                <a16:creationId xmlns:a16="http://schemas.microsoft.com/office/drawing/2014/main" id="{D1ADE805-BFBC-ED47-B9CB-6CB2FF02E868}"/>
              </a:ext>
            </a:extLst>
          </p:cNvPr>
          <p:cNvSpPr>
            <a:spLocks noGrp="1"/>
          </p:cNvSpPr>
          <p:nvPr>
            <p:ph type="body" sz="quarter" idx="30" hasCustomPrompt="1"/>
          </p:nvPr>
        </p:nvSpPr>
        <p:spPr>
          <a:xfrm>
            <a:off x="3897799" y="5087328"/>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editar </a:t>
            </a:r>
          </a:p>
        </p:txBody>
      </p:sp>
      <p:sp>
        <p:nvSpPr>
          <p:cNvPr id="103" name="Marcador de texto 29">
            <a:extLst>
              <a:ext uri="{FF2B5EF4-FFF2-40B4-BE49-F238E27FC236}">
                <a16:creationId xmlns:a16="http://schemas.microsoft.com/office/drawing/2014/main" id="{334A3589-641F-F547-891B-149579153B75}"/>
              </a:ext>
            </a:extLst>
          </p:cNvPr>
          <p:cNvSpPr>
            <a:spLocks noGrp="1"/>
          </p:cNvSpPr>
          <p:nvPr>
            <p:ph type="body" sz="quarter" idx="31" hasCustomPrompt="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rtl="0">
              <a:spcBef>
                <a:spcPts val="400"/>
              </a:spcBef>
              <a:buNone/>
            </a:pPr>
            <a:r>
              <a:rPr lang="es-ES" noProof="0"/>
              <a:t>Haga clic para editar </a:t>
            </a:r>
          </a:p>
        </p:txBody>
      </p:sp>
      <p:sp>
        <p:nvSpPr>
          <p:cNvPr id="106" name="Marcador de texto 29">
            <a:extLst>
              <a:ext uri="{FF2B5EF4-FFF2-40B4-BE49-F238E27FC236}">
                <a16:creationId xmlns:a16="http://schemas.microsoft.com/office/drawing/2014/main" id="{A63F8454-D12E-A641-ABD0-8977D3F5EC05}"/>
              </a:ext>
            </a:extLst>
          </p:cNvPr>
          <p:cNvSpPr>
            <a:spLocks noGrp="1"/>
          </p:cNvSpPr>
          <p:nvPr>
            <p:ph type="body" sz="quarter" idx="32" hasCustomPrompt="1"/>
          </p:nvPr>
        </p:nvSpPr>
        <p:spPr>
          <a:xfrm>
            <a:off x="9001711" y="5087328"/>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editar </a:t>
            </a:r>
          </a:p>
        </p:txBody>
      </p:sp>
      <p:sp>
        <p:nvSpPr>
          <p:cNvPr id="107" name="Marcador de texto 29">
            <a:extLst>
              <a:ext uri="{FF2B5EF4-FFF2-40B4-BE49-F238E27FC236}">
                <a16:creationId xmlns:a16="http://schemas.microsoft.com/office/drawing/2014/main" id="{F35AA15D-DBAD-9840-8764-A5B6D486A234}"/>
              </a:ext>
            </a:extLst>
          </p:cNvPr>
          <p:cNvSpPr>
            <a:spLocks noGrp="1"/>
          </p:cNvSpPr>
          <p:nvPr>
            <p:ph type="body" sz="quarter" idx="33" hasCustomPrompt="1"/>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rtl="0">
              <a:spcBef>
                <a:spcPts val="400"/>
              </a:spcBef>
              <a:buNone/>
            </a:pPr>
            <a:r>
              <a:rPr lang="es-ES" noProof="0"/>
              <a:t>Haga clic para editar </a:t>
            </a:r>
          </a:p>
        </p:txBody>
      </p:sp>
      <p:sp>
        <p:nvSpPr>
          <p:cNvPr id="108" name="Marcador de texto 29">
            <a:extLst>
              <a:ext uri="{FF2B5EF4-FFF2-40B4-BE49-F238E27FC236}">
                <a16:creationId xmlns:a16="http://schemas.microsoft.com/office/drawing/2014/main" id="{8357CA0F-1A55-B145-8305-562F0DF22543}"/>
              </a:ext>
            </a:extLst>
          </p:cNvPr>
          <p:cNvSpPr>
            <a:spLocks noGrp="1"/>
          </p:cNvSpPr>
          <p:nvPr>
            <p:ph type="body" sz="quarter" idx="34" hasCustomPrompt="1"/>
          </p:nvPr>
        </p:nvSpPr>
        <p:spPr>
          <a:xfrm>
            <a:off x="6438143" y="2934856"/>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editar </a:t>
            </a:r>
          </a:p>
        </p:txBody>
      </p:sp>
      <p:sp>
        <p:nvSpPr>
          <p:cNvPr id="109" name="Marcador de texto 29">
            <a:extLst>
              <a:ext uri="{FF2B5EF4-FFF2-40B4-BE49-F238E27FC236}">
                <a16:creationId xmlns:a16="http://schemas.microsoft.com/office/drawing/2014/main" id="{D6C49F6F-AF28-8942-8442-8F54A1DC388B}"/>
              </a:ext>
            </a:extLst>
          </p:cNvPr>
          <p:cNvSpPr>
            <a:spLocks noGrp="1"/>
          </p:cNvSpPr>
          <p:nvPr>
            <p:ph type="body" sz="quarter" idx="35" hasCustomPrompt="1"/>
          </p:nvPr>
        </p:nvSpPr>
        <p:spPr>
          <a:xfrm>
            <a:off x="6438143" y="2568686"/>
            <a:ext cx="2133600" cy="205837"/>
          </a:xfrm>
          <a:ln>
            <a:noFill/>
          </a:ln>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s-ES" noProof="0"/>
              <a:t>Haga clic para editar </a:t>
            </a:r>
          </a:p>
        </p:txBody>
      </p:sp>
      <p:cxnSp>
        <p:nvCxnSpPr>
          <p:cNvPr id="8" name="Conector recto 7">
            <a:extLst>
              <a:ext uri="{FF2B5EF4-FFF2-40B4-BE49-F238E27FC236}">
                <a16:creationId xmlns:a16="http://schemas.microsoft.com/office/drawing/2014/main" id="{4CE2724A-BCA1-604F-9D18-BF05746408C2}"/>
              </a:ext>
            </a:extLst>
          </p:cNvPr>
          <p:cNvCxnSpPr/>
          <p:nvPr userDrawn="1"/>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ángulo 43">
            <a:extLst>
              <a:ext uri="{FF2B5EF4-FFF2-40B4-BE49-F238E27FC236}">
                <a16:creationId xmlns:a16="http://schemas.microsoft.com/office/drawing/2014/main" id="{4923D7D1-A9CC-C34C-86FF-43B5C8978712}"/>
              </a:ext>
            </a:extLst>
          </p:cNvPr>
          <p:cNvSpPr/>
          <p:nvPr userDrawn="1"/>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6119FF13-13AB-3448-B24E-58E18B3CE2B6}"/>
              </a:ext>
            </a:extLst>
          </p:cNvPr>
          <p:cNvSpPr/>
          <p:nvPr userDrawn="1"/>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Rectángulo 26">
            <a:extLst>
              <a:ext uri="{FF2B5EF4-FFF2-40B4-BE49-F238E27FC236}">
                <a16:creationId xmlns:a16="http://schemas.microsoft.com/office/drawing/2014/main" id="{22F8F982-870E-AE44-B0D3-B3313BC48DB7}"/>
              </a:ext>
            </a:extLst>
          </p:cNvPr>
          <p:cNvSpPr/>
          <p:nvPr userDrawn="1"/>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C549A137-DB5E-9C40-8C0A-ED607212022C}"/>
              </a:ext>
            </a:extLst>
          </p:cNvPr>
          <p:cNvSpPr/>
          <p:nvPr userDrawn="1"/>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Marcador de fecha 1">
            <a:extLst>
              <a:ext uri="{FF2B5EF4-FFF2-40B4-BE49-F238E27FC236}">
                <a16:creationId xmlns:a16="http://schemas.microsoft.com/office/drawing/2014/main" id="{21DC2552-C347-4C3D-8C92-4A6981227C0E}"/>
              </a:ext>
            </a:extLst>
          </p:cNvPr>
          <p:cNvSpPr>
            <a:spLocks noGrp="1"/>
          </p:cNvSpPr>
          <p:nvPr>
            <p:ph type="dt" sz="half" idx="36"/>
          </p:nvPr>
        </p:nvSpPr>
        <p:spPr/>
        <p:txBody>
          <a:bodyPr rtlCol="0"/>
          <a:lstStyle/>
          <a:p>
            <a:pPr rtl="0"/>
            <a:fld id="{F99D83C0-D2D5-496F-A305-9D3513BEF95B}" type="datetime4">
              <a:rPr lang="es-ES" noProof="0" smtClean="0">
                <a:latin typeface="+mn-lt"/>
              </a:rPr>
              <a:t>2 de julio de 2023</a:t>
            </a:fld>
            <a:endParaRPr lang="es-ES" noProof="0">
              <a:latin typeface="+mn-lt"/>
            </a:endParaRPr>
          </a:p>
        </p:txBody>
      </p:sp>
      <p:sp>
        <p:nvSpPr>
          <p:cNvPr id="3" name="Marcador de pie de página 2">
            <a:extLst>
              <a:ext uri="{FF2B5EF4-FFF2-40B4-BE49-F238E27FC236}">
                <a16:creationId xmlns:a16="http://schemas.microsoft.com/office/drawing/2014/main" id="{A5B7C35C-F3E4-4522-8711-16E4F9052C2C}"/>
              </a:ext>
            </a:extLst>
          </p:cNvPr>
          <p:cNvSpPr>
            <a:spLocks noGrp="1"/>
          </p:cNvSpPr>
          <p:nvPr>
            <p:ph type="ftr" sz="quarter" idx="37"/>
          </p:nvPr>
        </p:nvSpPr>
        <p:spPr/>
        <p:txBody>
          <a:bodyPr rtlCol="0"/>
          <a:lstStyle/>
          <a:p>
            <a:pPr rtl="0"/>
            <a:r>
              <a:rPr lang="es-ES" noProof="0"/>
              <a:t>Revisión anual</a:t>
            </a:r>
            <a:endParaRPr lang="es-ES" b="0" noProof="0"/>
          </a:p>
        </p:txBody>
      </p:sp>
      <p:sp>
        <p:nvSpPr>
          <p:cNvPr id="4" name="Marcador de número de diapositiva 3">
            <a:extLst>
              <a:ext uri="{FF2B5EF4-FFF2-40B4-BE49-F238E27FC236}">
                <a16:creationId xmlns:a16="http://schemas.microsoft.com/office/drawing/2014/main" id="{1F4D6BAD-56F4-42F1-A2B3-FDB73364FD40}"/>
              </a:ext>
            </a:extLst>
          </p:cNvPr>
          <p:cNvSpPr>
            <a:spLocks noGrp="1"/>
          </p:cNvSpPr>
          <p:nvPr>
            <p:ph type="sldNum" sz="quarter" idx="38"/>
          </p:nvPr>
        </p:nvSpPr>
        <p:spPr/>
        <p:txBody>
          <a:bodyPr rtlCol="0"/>
          <a:lstStyle/>
          <a:p>
            <a:pPr rtl="0"/>
            <a:fld id="{294A09A9-5501-47C1-A89A-A340965A2BE2}" type="slidenum">
              <a:rPr lang="es-ES" noProof="0" smtClean="0"/>
              <a:pPr rtl="0"/>
              <a:t>‹Nº›</a:t>
            </a:fld>
            <a:endParaRPr lang="es-ES" noProof="0">
              <a:latin typeface="+mn-lt"/>
            </a:endParaRPr>
          </a:p>
        </p:txBody>
      </p:sp>
    </p:spTree>
    <p:extLst>
      <p:ext uri="{BB962C8B-B14F-4D97-AF65-F5344CB8AC3E}">
        <p14:creationId xmlns:p14="http://schemas.microsoft.com/office/powerpoint/2010/main" val="29861552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3768" userDrawn="1">
          <p15:clr>
            <a:srgbClr val="FBAE40"/>
          </p15:clr>
        </p15:guide>
        <p15:guide id="9" orient="horz" pos="552" userDrawn="1">
          <p15:clr>
            <a:srgbClr val="FBAE40"/>
          </p15:clr>
        </p15:guide>
        <p15:guide id="10" orient="horz" pos="1512" userDrawn="1">
          <p15:clr>
            <a:srgbClr val="FBAE40"/>
          </p15:clr>
        </p15:guide>
        <p15:guide id="11" orient="horz" pos="283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título 11">
            <a:extLst>
              <a:ext uri="{FF2B5EF4-FFF2-40B4-BE49-F238E27FC236}">
                <a16:creationId xmlns:a16="http://schemas.microsoft.com/office/drawing/2014/main" id="{D41FC0AE-253D-D242-9C88-017078F8A23A}"/>
              </a:ext>
            </a:extLst>
          </p:cNvPr>
          <p:cNvSpPr>
            <a:spLocks noGrp="1"/>
          </p:cNvSpPr>
          <p:nvPr>
            <p:ph type="title"/>
          </p:nvPr>
        </p:nvSpPr>
        <p:spPr>
          <a:xfrm>
            <a:off x="952500" y="365125"/>
            <a:ext cx="104013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0" name="Marcador de fecha 3">
            <a:extLst>
              <a:ext uri="{FF2B5EF4-FFF2-40B4-BE49-F238E27FC236}">
                <a16:creationId xmlns:a16="http://schemas.microsoft.com/office/drawing/2014/main" id="{EF47083A-6D76-4B4D-87CA-E08E212F781D}"/>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pPr rtl="0"/>
            <a:fld id="{7BF5E43A-1348-4597-A2F5-11856AA9D9CF}" type="datetime4">
              <a:rPr lang="es-ES" noProof="0" smtClean="0">
                <a:latin typeface="+mn-lt"/>
              </a:rPr>
              <a:t>2 de julio de 2023</a:t>
            </a:fld>
            <a:endParaRPr lang="es-ES" noProof="0">
              <a:latin typeface="+mn-lt"/>
            </a:endParaRPr>
          </a:p>
        </p:txBody>
      </p:sp>
      <p:sp>
        <p:nvSpPr>
          <p:cNvPr id="31" name="Marcador de pie de página 4">
            <a:extLst>
              <a:ext uri="{FF2B5EF4-FFF2-40B4-BE49-F238E27FC236}">
                <a16:creationId xmlns:a16="http://schemas.microsoft.com/office/drawing/2014/main" id="{C9955F1C-C0B1-BA44-8905-6991FA0D1EF3}"/>
              </a:ext>
            </a:extLst>
          </p:cNvPr>
          <p:cNvSpPr>
            <a:spLocks noGrp="1"/>
          </p:cNvSpPr>
          <p:nvPr>
            <p:ph type="ftr" sz="quarter" idx="3"/>
          </p:nvPr>
        </p:nvSpPr>
        <p:spPr>
          <a:xfrm>
            <a:off x="1494790" y="6332220"/>
            <a:ext cx="1497330" cy="247651"/>
          </a:xfrm>
          <a:prstGeom prst="rect">
            <a:avLst/>
          </a:prstGeom>
        </p:spPr>
        <p:txBody>
          <a:bodyPr vert="horz" lIns="0" tIns="0" rIns="0" bIns="0" rtlCol="0" anchor="t" anchorCtr="0"/>
          <a:lstStyle>
            <a:lvl1pPr algn="l">
              <a:defRPr sz="1100" b="0" i="0">
                <a:solidFill>
                  <a:schemeClr val="bg1"/>
                </a:solidFill>
                <a:latin typeface="+mj-lt"/>
              </a:defRPr>
            </a:lvl1pPr>
          </a:lstStyle>
          <a:p>
            <a:pPr rtl="0"/>
            <a:r>
              <a:rPr lang="es-ES" noProof="0"/>
              <a:t>Revisión anual</a:t>
            </a:r>
            <a:endParaRPr lang="es-ES" b="0" noProof="0"/>
          </a:p>
        </p:txBody>
      </p:sp>
      <p:sp>
        <p:nvSpPr>
          <p:cNvPr id="32" name="Marcador de posición de número de diapositiva 5">
            <a:extLst>
              <a:ext uri="{FF2B5EF4-FFF2-40B4-BE49-F238E27FC236}">
                <a16:creationId xmlns:a16="http://schemas.microsoft.com/office/drawing/2014/main" id="{C8ADA0DF-3751-9A48-8A21-59F01C782D7C}"/>
              </a:ext>
            </a:extLst>
          </p:cNvPr>
          <p:cNvSpPr>
            <a:spLocks noGrp="1"/>
          </p:cNvSpPr>
          <p:nvPr>
            <p:ph type="sldNum" sz="quarter" idx="4"/>
          </p:nvPr>
        </p:nvSpPr>
        <p:spPr>
          <a:xfrm>
            <a:off x="971550" y="6332220"/>
            <a:ext cx="523240" cy="247651"/>
          </a:xfrm>
          <a:prstGeom prst="rect">
            <a:avLst/>
          </a:prstGeom>
        </p:spPr>
        <p:txBody>
          <a:bodyPr vert="horz" lIns="0" tIns="0" rIns="0" bIns="0" rtlCol="0" anchor="t" anchorCtr="0"/>
          <a:lstStyle>
            <a:lvl1pPr algn="l">
              <a:defRPr sz="1100" b="0" i="0">
                <a:solidFill>
                  <a:schemeClr val="bg1"/>
                </a:solidFill>
                <a:latin typeface="+mn-lt"/>
              </a:defRPr>
            </a:lvl1pPr>
          </a:lstStyle>
          <a:p>
            <a:pPr rtl="0"/>
            <a:fld id="{294A09A9-5501-47C1-A89A-A340965A2BE2}" type="slidenum">
              <a:rPr lang="es-ES" noProof="0" smtClean="0"/>
              <a:pPr rtl="0"/>
              <a:t>‹Nº›</a:t>
            </a:fld>
            <a:endParaRPr lang="es-ES" noProof="0">
              <a:latin typeface="+mn-lt"/>
            </a:endParaRPr>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659" r:id="rId1"/>
    <p:sldLayoutId id="2147483693" r:id="rId2"/>
    <p:sldLayoutId id="2147483671" r:id="rId3"/>
    <p:sldLayoutId id="2147483672" r:id="rId4"/>
    <p:sldLayoutId id="2147483673" r:id="rId5"/>
    <p:sldLayoutId id="2147483684" r:id="rId6"/>
    <p:sldLayoutId id="2147483675" r:id="rId7"/>
    <p:sldLayoutId id="2147483676" r:id="rId8"/>
    <p:sldLayoutId id="2147483677" r:id="rId9"/>
    <p:sldLayoutId id="2147483685" r:id="rId10"/>
    <p:sldLayoutId id="2147483688" r:id="rId11"/>
    <p:sldLayoutId id="2147483692" r:id="rId12"/>
    <p:sldLayoutId id="2147483682" r:id="rId13"/>
    <p:sldLayoutId id="2147483694" r:id="rId14"/>
    <p:sldLayoutId id="2147483695" r:id="rId15"/>
  </p:sldLayoutIdLst>
  <p:hf hdr="0"/>
  <p:txStyles>
    <p:title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ec.europa.eu/info/funding-tenders/opportunities/docs/2021-2027/common/agr-contr/general-mga_horizon-euratom_en.pdf"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hyperlink" Target="http://hdl.handle.net/20.500.11967/1170"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library.rgu.ac.uk/researchdat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digital-science.com/resource/the-state-of-open-data-202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doi.org/10.3989/redc.2022.2.1857"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www.iqualit.com/article/quel-est-le-cycle-de-vie-de-vos-donnees-electroniques/" TargetMode="External"/><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3989/redc.2022.2.1857"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rebiun.org/sites/default/files/Metadatos_datos_investigacion_20171020.pdf" TargetMode="External"/><Relationship Id="rId1" Type="http://schemas.openxmlformats.org/officeDocument/2006/relationships/slideLayout" Target="../slideLayouts/slideLayout12.xml"/><Relationship Id="rId5" Type="http://schemas.openxmlformats.org/officeDocument/2006/relationships/hyperlink" Target="https://datacite.org/" TargetMode="Externa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s://doi.org/10.5281/zenodo.3904274" TargetMode="Externa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s://www.dcc.ac.uk/guidance/how-guides/five-steps-decide-what-data-keep#3"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amnesia.openaire.eu/" TargetMode="External"/><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doi.org/10.5281/zenodo.7657228" TargetMode="External"/><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5281/zenodo.4434086" TargetMode="External"/><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doi.org/10.3989/redc.2022.2.1857"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hyperlink" Target="https://citation.crosscite.org/" TargetMode="External"/><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hyperlink" Target="https://dmponline.dcc.ac.uk/" TargetMode="External"/><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hyperlink" Target="https://argos.openaire.eu/splash/" TargetMode="External"/><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image" Target="../media/image61.jpeg"/><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3E168C-8042-5B4E-A5A4-A5BF693AE2D6}"/>
              </a:ext>
            </a:extLst>
          </p:cNvPr>
          <p:cNvSpPr>
            <a:spLocks noGrp="1"/>
          </p:cNvSpPr>
          <p:nvPr>
            <p:ph type="ctrTitle"/>
          </p:nvPr>
        </p:nvSpPr>
        <p:spPr>
          <a:xfrm>
            <a:off x="4343400" y="2429779"/>
            <a:ext cx="7328648" cy="1514019"/>
          </a:xfrm>
        </p:spPr>
        <p:txBody>
          <a:bodyPr rtlCol="0"/>
          <a:lstStyle/>
          <a:p>
            <a:pPr rtl="0"/>
            <a:br>
              <a:rPr lang="es-ES" dirty="0">
                <a:solidFill>
                  <a:schemeClr val="tx2"/>
                </a:solidFill>
              </a:rPr>
            </a:br>
            <a:r>
              <a:rPr lang="es-ES" sz="4000" b="0" dirty="0">
                <a:solidFill>
                  <a:schemeClr val="tx2"/>
                </a:solidFill>
              </a:rPr>
              <a:t> </a:t>
            </a:r>
            <a:br>
              <a:rPr lang="es-ES" dirty="0">
                <a:solidFill>
                  <a:schemeClr val="tx2"/>
                </a:solidFill>
              </a:rPr>
            </a:br>
            <a:r>
              <a:rPr lang="es-ES" sz="4800" dirty="0">
                <a:solidFill>
                  <a:schemeClr val="tx2"/>
                </a:solidFill>
              </a:rPr>
              <a:t>Le Plan de </a:t>
            </a:r>
            <a:r>
              <a:rPr lang="es-ES" sz="4800" dirty="0" err="1">
                <a:solidFill>
                  <a:schemeClr val="tx2"/>
                </a:solidFill>
              </a:rPr>
              <a:t>Gestion</a:t>
            </a:r>
            <a:r>
              <a:rPr lang="es-ES" sz="4800" dirty="0">
                <a:solidFill>
                  <a:schemeClr val="tx2"/>
                </a:solidFill>
              </a:rPr>
              <a:t> de </a:t>
            </a:r>
            <a:r>
              <a:rPr lang="es-ES" sz="4800" dirty="0" err="1">
                <a:solidFill>
                  <a:schemeClr val="tx2"/>
                </a:solidFill>
              </a:rPr>
              <a:t>données</a:t>
            </a:r>
            <a:r>
              <a:rPr lang="es-ES" sz="4800" dirty="0">
                <a:solidFill>
                  <a:schemeClr val="tx2"/>
                </a:solidFill>
              </a:rPr>
              <a:t> de la </a:t>
            </a:r>
            <a:r>
              <a:rPr lang="es-ES" sz="4800" dirty="0" err="1">
                <a:solidFill>
                  <a:schemeClr val="tx2"/>
                </a:solidFill>
              </a:rPr>
              <a:t>recherche</a:t>
            </a:r>
            <a:r>
              <a:rPr lang="es-ES" sz="4800" dirty="0">
                <a:solidFill>
                  <a:schemeClr val="tx2"/>
                </a:solidFill>
              </a:rPr>
              <a:t> : </a:t>
            </a:r>
            <a:br>
              <a:rPr lang="es-ES" sz="4800" dirty="0">
                <a:solidFill>
                  <a:schemeClr val="tx2"/>
                </a:solidFill>
              </a:rPr>
            </a:br>
            <a:r>
              <a:rPr lang="es-ES" sz="3600" b="0" dirty="0" err="1">
                <a:solidFill>
                  <a:schemeClr val="tx2"/>
                </a:solidFill>
              </a:rPr>
              <a:t>lignes</a:t>
            </a:r>
            <a:r>
              <a:rPr lang="es-ES" sz="3600" b="0" dirty="0">
                <a:solidFill>
                  <a:schemeClr val="tx2"/>
                </a:solidFill>
              </a:rPr>
              <a:t> directrices et </a:t>
            </a:r>
            <a:r>
              <a:rPr lang="es-ES" sz="3600" b="0" dirty="0" err="1">
                <a:solidFill>
                  <a:schemeClr val="tx2"/>
                </a:solidFill>
              </a:rPr>
              <a:t>modèles</a:t>
            </a:r>
            <a:r>
              <a:rPr lang="es-ES" sz="3600" b="0" dirty="0">
                <a:solidFill>
                  <a:schemeClr val="tx2"/>
                </a:solidFill>
              </a:rPr>
              <a:t> </a:t>
            </a:r>
            <a:r>
              <a:rPr lang="es-ES" sz="3600" b="0" dirty="0" err="1">
                <a:solidFill>
                  <a:schemeClr val="tx2"/>
                </a:solidFill>
              </a:rPr>
              <a:t>pour</a:t>
            </a:r>
            <a:r>
              <a:rPr lang="es-ES" sz="3600" b="0" dirty="0">
                <a:solidFill>
                  <a:schemeClr val="tx2"/>
                </a:solidFill>
              </a:rPr>
              <a:t> son </a:t>
            </a:r>
            <a:r>
              <a:rPr lang="es-ES" sz="3600" b="0" dirty="0" err="1">
                <a:solidFill>
                  <a:schemeClr val="tx2"/>
                </a:solidFill>
              </a:rPr>
              <a:t>élaboration</a:t>
            </a:r>
            <a:endParaRPr lang="es-ES" sz="4000" b="0" dirty="0">
              <a:solidFill>
                <a:schemeClr val="tx2"/>
              </a:solidFill>
            </a:endParaRPr>
          </a:p>
        </p:txBody>
      </p:sp>
      <p:sp>
        <p:nvSpPr>
          <p:cNvPr id="3" name="Marcador de texto 2">
            <a:extLst>
              <a:ext uri="{FF2B5EF4-FFF2-40B4-BE49-F238E27FC236}">
                <a16:creationId xmlns:a16="http://schemas.microsoft.com/office/drawing/2014/main" id="{F18E61D8-31A3-2D45-8E25-CBE846E26E1C}"/>
              </a:ext>
            </a:extLst>
          </p:cNvPr>
          <p:cNvSpPr>
            <a:spLocks noGrp="1"/>
          </p:cNvSpPr>
          <p:nvPr>
            <p:ph type="body" sz="quarter" idx="11"/>
          </p:nvPr>
        </p:nvSpPr>
        <p:spPr>
          <a:xfrm>
            <a:off x="6367054" y="4549553"/>
            <a:ext cx="5824945" cy="953337"/>
          </a:xfrm>
        </p:spPr>
        <p:txBody>
          <a:bodyPr rtlCol="0"/>
          <a:lstStyle/>
          <a:p>
            <a:pPr rtl="0"/>
            <a:r>
              <a:rPr lang="es-ES" dirty="0">
                <a:solidFill>
                  <a:schemeClr val="bg1">
                    <a:lumMod val="65000"/>
                    <a:lumOff val="35000"/>
                  </a:schemeClr>
                </a:solidFill>
                <a:latin typeface="+mj-lt"/>
              </a:rPr>
              <a:t>Prof.ª Yolanda Martín González</a:t>
            </a:r>
            <a:r>
              <a:rPr lang="es-ES" dirty="0">
                <a:solidFill>
                  <a:schemeClr val="bg1">
                    <a:lumMod val="65000"/>
                    <a:lumOff val="35000"/>
                  </a:schemeClr>
                </a:solidFill>
              </a:rPr>
              <a:t> </a:t>
            </a:r>
          </a:p>
          <a:p>
            <a:pPr rtl="0"/>
            <a:r>
              <a:rPr lang="es-ES" sz="1600" dirty="0" err="1">
                <a:solidFill>
                  <a:schemeClr val="bg1">
                    <a:lumMod val="65000"/>
                    <a:lumOff val="35000"/>
                  </a:schemeClr>
                </a:solidFill>
              </a:rPr>
              <a:t>Département</a:t>
            </a:r>
            <a:r>
              <a:rPr lang="es-ES" sz="1600" dirty="0">
                <a:solidFill>
                  <a:schemeClr val="bg1">
                    <a:lumMod val="65000"/>
                    <a:lumOff val="35000"/>
                  </a:schemeClr>
                </a:solidFill>
              </a:rPr>
              <a:t> de la </a:t>
            </a:r>
            <a:r>
              <a:rPr lang="es-ES" sz="1600" dirty="0" err="1">
                <a:solidFill>
                  <a:schemeClr val="bg1">
                    <a:lumMod val="65000"/>
                    <a:lumOff val="35000"/>
                  </a:schemeClr>
                </a:solidFill>
              </a:rPr>
              <a:t>Bibliothèconomie</a:t>
            </a:r>
            <a:r>
              <a:rPr lang="es-ES" sz="1600" dirty="0">
                <a:solidFill>
                  <a:schemeClr val="bg1">
                    <a:lumMod val="65000"/>
                    <a:lumOff val="35000"/>
                  </a:schemeClr>
                </a:solidFill>
              </a:rPr>
              <a:t> et de la </a:t>
            </a:r>
            <a:r>
              <a:rPr lang="es-ES" sz="1600" dirty="0" err="1">
                <a:solidFill>
                  <a:schemeClr val="bg1">
                    <a:lumMod val="65000"/>
                    <a:lumOff val="35000"/>
                  </a:schemeClr>
                </a:solidFill>
              </a:rPr>
              <a:t>Documentation</a:t>
            </a:r>
            <a:endParaRPr lang="es-ES" sz="1600" dirty="0">
              <a:solidFill>
                <a:schemeClr val="bg1">
                  <a:lumMod val="65000"/>
                  <a:lumOff val="35000"/>
                </a:schemeClr>
              </a:solidFill>
            </a:endParaRPr>
          </a:p>
          <a:p>
            <a:pPr rtl="0"/>
            <a:r>
              <a:rPr lang="es-ES" sz="1400" dirty="0">
                <a:solidFill>
                  <a:schemeClr val="bg1">
                    <a:lumMod val="65000"/>
                    <a:lumOff val="35000"/>
                  </a:schemeClr>
                </a:solidFill>
              </a:rPr>
              <a:t>UNIVERSITÉ DE SALAMANCA (ESPAGNE)</a:t>
            </a:r>
          </a:p>
          <a:p>
            <a:r>
              <a:rPr lang="es-ES" sz="1400" dirty="0">
                <a:solidFill>
                  <a:schemeClr val="bg1">
                    <a:lumMod val="65000"/>
                    <a:lumOff val="35000"/>
                  </a:schemeClr>
                </a:solidFill>
              </a:rPr>
              <a:t>ymargon@usal.es</a:t>
            </a:r>
          </a:p>
          <a:p>
            <a:pPr rtl="0"/>
            <a:endParaRPr lang="es-ES" sz="1600" dirty="0">
              <a:solidFill>
                <a:schemeClr val="bg1">
                  <a:lumMod val="65000"/>
                  <a:lumOff val="35000"/>
                </a:schemeClr>
              </a:solidFill>
            </a:endParaRPr>
          </a:p>
          <a:p>
            <a:pPr rtl="0"/>
            <a:endParaRPr lang="es-ES" dirty="0"/>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188" y="363628"/>
            <a:ext cx="2394739" cy="661483"/>
          </a:xfrm>
          <a:prstGeom prst="rect">
            <a:avLst/>
          </a:prstGeom>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373" y="5135011"/>
            <a:ext cx="1396371" cy="59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1539131" y="5594986"/>
            <a:ext cx="1324402" cy="553998"/>
          </a:xfrm>
          <a:prstGeom prst="rect">
            <a:avLst/>
          </a:prstGeom>
          <a:noFill/>
        </p:spPr>
        <p:txBody>
          <a:bodyPr wrap="none" rtlCol="0">
            <a:spAutoFit/>
          </a:bodyPr>
          <a:lstStyle/>
          <a:p>
            <a:r>
              <a:rPr lang="es-ES" sz="1000" dirty="0" err="1">
                <a:solidFill>
                  <a:schemeClr val="bg1">
                    <a:lumMod val="75000"/>
                    <a:lumOff val="25000"/>
                  </a:schemeClr>
                </a:solidFill>
              </a:rPr>
              <a:t>Dèpartement</a:t>
            </a:r>
            <a:r>
              <a:rPr lang="es-ES" sz="1000" dirty="0">
                <a:solidFill>
                  <a:schemeClr val="bg1">
                    <a:lumMod val="75000"/>
                    <a:lumOff val="25000"/>
                  </a:schemeClr>
                </a:solidFill>
              </a:rPr>
              <a:t> SID</a:t>
            </a:r>
          </a:p>
          <a:p>
            <a:r>
              <a:rPr lang="es-ES" sz="1000" dirty="0">
                <a:solidFill>
                  <a:schemeClr val="bg1">
                    <a:lumMod val="75000"/>
                    <a:lumOff val="25000"/>
                  </a:schemeClr>
                </a:solidFill>
              </a:rPr>
              <a:t>DEUST </a:t>
            </a:r>
            <a:r>
              <a:rPr lang="es-ES" sz="1000" dirty="0" err="1">
                <a:solidFill>
                  <a:schemeClr val="bg1">
                    <a:lumMod val="75000"/>
                    <a:lumOff val="25000"/>
                  </a:schemeClr>
                </a:solidFill>
              </a:rPr>
              <a:t>Bibliothèques</a:t>
            </a:r>
            <a:endParaRPr lang="es-ES" sz="1000" dirty="0">
              <a:solidFill>
                <a:schemeClr val="bg1">
                  <a:lumMod val="75000"/>
                  <a:lumOff val="25000"/>
                </a:schemeClr>
              </a:solidFill>
            </a:endParaRPr>
          </a:p>
          <a:p>
            <a:r>
              <a:rPr lang="es-ES" sz="1000" dirty="0">
                <a:solidFill>
                  <a:schemeClr val="bg1">
                    <a:lumMod val="75000"/>
                    <a:lumOff val="25000"/>
                  </a:schemeClr>
                </a:solidFill>
              </a:rPr>
              <a:t>22/03/2023</a:t>
            </a:r>
          </a:p>
        </p:txBody>
      </p:sp>
      <p:sp>
        <p:nvSpPr>
          <p:cNvPr id="8" name="Rectángulo 26">
            <a:extLst>
              <a:ext uri="{FF2B5EF4-FFF2-40B4-BE49-F238E27FC236}">
                <a16:creationId xmlns:a16="http://schemas.microsoft.com/office/drawing/2014/main" id="{E506EA67-62F3-3B4A-8D12-F25F5EA426AB}"/>
              </a:ext>
            </a:extLst>
          </p:cNvPr>
          <p:cNvSpPr/>
          <p:nvPr/>
        </p:nvSpPr>
        <p:spPr>
          <a:xfrm>
            <a:off x="7247965" y="329887"/>
            <a:ext cx="2702859" cy="273473"/>
          </a:xfrm>
          <a:prstGeom prst="rect">
            <a:avLst/>
          </a:prstGeom>
        </p:spPr>
        <p:txBody>
          <a:bodyPr wrap="square">
            <a:spAutoFit/>
          </a:bodyPr>
          <a:lstStyle/>
          <a:p>
            <a:pPr algn="r">
              <a:lnSpc>
                <a:spcPct val="107000"/>
              </a:lnSpc>
              <a:spcAft>
                <a:spcPts val="800"/>
              </a:spcAft>
            </a:pPr>
            <a:r>
              <a:rPr lang="es-ES" sz="1100" i="1" dirty="0">
                <a:solidFill>
                  <a:schemeClr val="bg1">
                    <a:lumMod val="65000"/>
                    <a:lumOff val="35000"/>
                  </a:schemeClr>
                </a:solidFill>
              </a:rPr>
              <a:t>PID2020-116233RB-I00 </a:t>
            </a:r>
            <a:r>
              <a:rPr lang="es-ES" sz="1100" dirty="0" err="1">
                <a:solidFill>
                  <a:schemeClr val="bg1">
                    <a:lumMod val="65000"/>
                    <a:lumOff val="35000"/>
                  </a:schemeClr>
                </a:solidFill>
              </a:rPr>
              <a:t>financé</a:t>
            </a:r>
            <a:r>
              <a:rPr lang="es-ES" sz="1100">
                <a:solidFill>
                  <a:schemeClr val="bg1">
                    <a:lumMod val="65000"/>
                    <a:lumOff val="35000"/>
                  </a:schemeClr>
                </a:solidFill>
              </a:rPr>
              <a:t> par</a:t>
            </a:r>
            <a:r>
              <a:rPr lang="es-ES" sz="1100" dirty="0">
                <a:solidFill>
                  <a:schemeClr val="bg1">
                    <a:lumMod val="65000"/>
                    <a:lumOff val="35000"/>
                  </a:schemeClr>
                </a:solidFill>
              </a:rPr>
              <a:t>:</a:t>
            </a:r>
            <a:endParaRPr lang="es-ES" sz="1150" dirty="0">
              <a:solidFill>
                <a:schemeClr val="bg1">
                  <a:lumMod val="65000"/>
                  <a:lumOff val="35000"/>
                </a:schemeClr>
              </a:solidFill>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0824" y="190759"/>
            <a:ext cx="1888732" cy="732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0950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1036081"/>
            <a:ext cx="6406595" cy="610863"/>
          </a:xfrm>
        </p:spPr>
        <p:txBody>
          <a:bodyPr>
            <a:noAutofit/>
          </a:bodyPr>
          <a:lstStyle/>
          <a:p>
            <a:r>
              <a:rPr lang="es-ES" sz="2800" dirty="0"/>
              <a:t>HORIZON </a:t>
            </a:r>
            <a:br>
              <a:rPr lang="es-ES" sz="2800" dirty="0"/>
            </a:br>
            <a:r>
              <a:rPr lang="es-ES" sz="2800" dirty="0"/>
              <a:t>EUROPE (2022)</a:t>
            </a: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151" t="7537" r="18870" b="4595"/>
          <a:stretch/>
        </p:blipFill>
        <p:spPr bwMode="auto">
          <a:xfrm>
            <a:off x="4022153" y="307597"/>
            <a:ext cx="6977541" cy="5945213"/>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833718" y="2420471"/>
            <a:ext cx="2122697" cy="1446550"/>
          </a:xfrm>
          <a:prstGeom prst="rect">
            <a:avLst/>
          </a:prstGeom>
          <a:noFill/>
        </p:spPr>
        <p:txBody>
          <a:bodyPr wrap="none" rtlCol="0">
            <a:spAutoFit/>
          </a:bodyPr>
          <a:lstStyle/>
          <a:p>
            <a:r>
              <a:rPr lang="es-ES" sz="2400" b="1" dirty="0">
                <a:solidFill>
                  <a:schemeClr val="tx2"/>
                </a:solidFill>
              </a:rPr>
              <a:t>Open </a:t>
            </a:r>
            <a:r>
              <a:rPr lang="es-ES" sz="2400" b="1" dirty="0" err="1">
                <a:solidFill>
                  <a:schemeClr val="tx2"/>
                </a:solidFill>
              </a:rPr>
              <a:t>Science</a:t>
            </a:r>
            <a:r>
              <a:rPr lang="es-ES" sz="2400" b="1" dirty="0">
                <a:solidFill>
                  <a:schemeClr val="tx2"/>
                </a:solidFill>
              </a:rPr>
              <a:t>: </a:t>
            </a:r>
          </a:p>
          <a:p>
            <a:r>
              <a:rPr lang="es-ES" sz="2400" b="1" dirty="0" err="1">
                <a:solidFill>
                  <a:schemeClr val="tx2"/>
                </a:solidFill>
              </a:rPr>
              <a:t>research</a:t>
            </a:r>
            <a:r>
              <a:rPr lang="es-ES" sz="2400" b="1" dirty="0">
                <a:solidFill>
                  <a:schemeClr val="tx2"/>
                </a:solidFill>
              </a:rPr>
              <a:t> data </a:t>
            </a:r>
          </a:p>
          <a:p>
            <a:r>
              <a:rPr lang="es-ES" sz="2400" b="1" dirty="0" err="1">
                <a:solidFill>
                  <a:schemeClr val="tx2"/>
                </a:solidFill>
              </a:rPr>
              <a:t>management</a:t>
            </a:r>
            <a:endParaRPr lang="es-ES" sz="2400" b="1" dirty="0">
              <a:solidFill>
                <a:schemeClr val="tx2"/>
              </a:solidFill>
            </a:endParaRPr>
          </a:p>
          <a:p>
            <a:r>
              <a:rPr lang="es-ES" sz="1600" dirty="0">
                <a:solidFill>
                  <a:schemeClr val="tx2"/>
                </a:solidFill>
              </a:rPr>
              <a:t>(p. 111)</a:t>
            </a:r>
          </a:p>
        </p:txBody>
      </p:sp>
      <p:sp>
        <p:nvSpPr>
          <p:cNvPr id="3" name="2 Rectángulo"/>
          <p:cNvSpPr/>
          <p:nvPr/>
        </p:nvSpPr>
        <p:spPr>
          <a:xfrm>
            <a:off x="82164" y="6561874"/>
            <a:ext cx="11764695" cy="430887"/>
          </a:xfrm>
          <a:prstGeom prst="rect">
            <a:avLst/>
          </a:prstGeom>
        </p:spPr>
        <p:txBody>
          <a:bodyPr wrap="square">
            <a:spAutoFit/>
          </a:bodyPr>
          <a:lstStyle/>
          <a:p>
            <a:r>
              <a:rPr lang="es-ES" sz="1100" dirty="0">
                <a:solidFill>
                  <a:schemeClr val="bg1">
                    <a:lumMod val="65000"/>
                    <a:lumOff val="35000"/>
                  </a:schemeClr>
                </a:solidFill>
              </a:rPr>
              <a:t>HORIZON EUROPE (2022): </a:t>
            </a:r>
            <a:r>
              <a:rPr lang="es-ES" sz="1100" dirty="0">
                <a:solidFill>
                  <a:schemeClr val="bg1">
                    <a:lumMod val="65000"/>
                    <a:lumOff val="35000"/>
                  </a:schemeClr>
                </a:solidFill>
                <a:hlinkClick r:id="rId4"/>
              </a:rPr>
              <a:t>https://ec.europa.eu/info/funding-tenders/opportunities/docs/2021-2027/common/agr-contr/general-mga_horizon-euratom_en.pdf</a:t>
            </a:r>
            <a:endParaRPr lang="es-ES" sz="1100" dirty="0">
              <a:solidFill>
                <a:schemeClr val="bg1">
                  <a:lumMod val="65000"/>
                  <a:lumOff val="35000"/>
                </a:schemeClr>
              </a:solidFill>
            </a:endParaRPr>
          </a:p>
          <a:p>
            <a:endParaRPr lang="es-ES" sz="1100" dirty="0">
              <a:solidFill>
                <a:schemeClr val="bg1">
                  <a:lumMod val="65000"/>
                  <a:lumOff val="35000"/>
                </a:schemeClr>
              </a:solidFill>
            </a:endParaRPr>
          </a:p>
        </p:txBody>
      </p:sp>
      <p:sp>
        <p:nvSpPr>
          <p:cNvPr id="5" name="4 Flecha abajo"/>
          <p:cNvSpPr/>
          <p:nvPr/>
        </p:nvSpPr>
        <p:spPr>
          <a:xfrm rot="3169005">
            <a:off x="9473885" y="647366"/>
            <a:ext cx="498764" cy="613957"/>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Elipse"/>
          <p:cNvSpPr/>
          <p:nvPr/>
        </p:nvSpPr>
        <p:spPr>
          <a:xfrm>
            <a:off x="8807823" y="997528"/>
            <a:ext cx="516285" cy="554181"/>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99849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5CD95-52BE-2B07-587E-36F1E4E0A56E}"/>
              </a:ext>
            </a:extLst>
          </p:cNvPr>
          <p:cNvSpPr>
            <a:spLocks noGrp="1"/>
          </p:cNvSpPr>
          <p:nvPr>
            <p:ph type="title"/>
          </p:nvPr>
        </p:nvSpPr>
        <p:spPr>
          <a:xfrm>
            <a:off x="1190359" y="2992548"/>
            <a:ext cx="8551170" cy="3289971"/>
          </a:xfrm>
        </p:spPr>
        <p:txBody>
          <a:bodyPr>
            <a:noAutofit/>
          </a:bodyPr>
          <a:lstStyle/>
          <a:p>
            <a:r>
              <a:rPr lang="fr-FR" sz="2000" dirty="0">
                <a:solidFill>
                  <a:schemeClr val="bg1">
                    <a:lumMod val="65000"/>
                    <a:lumOff val="35000"/>
                  </a:schemeClr>
                </a:solidFill>
              </a:rPr>
              <a:t>Il s'agit de partager avec d'autres chercheurs les données que notre recherche a produites à partir de la recherche sur le terrain, ou de la collecte de sources primaires (entretiens, recherche participative...) ou même que nous avons obtenues à partir de sources secondaires (analyse de contenu...) afin que, sur la base de ces données, d'autres recherches puissent être menées sur d'autres objets d'étude, ou que notre recherche puisse être reproduite. Ainsi, nos données "brutes" pourront être réutilisées par d'autres chercheurs.</a:t>
            </a:r>
            <a:endParaRPr lang="es-ES" sz="2000" dirty="0">
              <a:solidFill>
                <a:schemeClr val="bg1">
                  <a:lumMod val="65000"/>
                  <a:lumOff val="35000"/>
                </a:schemeClr>
              </a:solidFill>
            </a:endParaRPr>
          </a:p>
        </p:txBody>
      </p:sp>
      <p:sp>
        <p:nvSpPr>
          <p:cNvPr id="4" name="CuadroTexto 3">
            <a:extLst>
              <a:ext uri="{FF2B5EF4-FFF2-40B4-BE49-F238E27FC236}">
                <a16:creationId xmlns:a16="http://schemas.microsoft.com/office/drawing/2014/main" id="{063080BD-6066-00E4-B3DA-3232B7D9E31F}"/>
              </a:ext>
            </a:extLst>
          </p:cNvPr>
          <p:cNvSpPr txBox="1"/>
          <p:nvPr/>
        </p:nvSpPr>
        <p:spPr>
          <a:xfrm>
            <a:off x="2138883" y="1657714"/>
            <a:ext cx="6468700" cy="769441"/>
          </a:xfrm>
          <a:prstGeom prst="rect">
            <a:avLst/>
          </a:prstGeom>
          <a:noFill/>
        </p:spPr>
        <p:txBody>
          <a:bodyPr wrap="square">
            <a:spAutoFit/>
          </a:bodyPr>
          <a:lstStyle/>
          <a:p>
            <a:r>
              <a:rPr lang="es-ES" sz="4400" b="1" dirty="0">
                <a:solidFill>
                  <a:schemeClr val="tx2"/>
                </a:solidFill>
                <a:latin typeface="+mj-lt"/>
              </a:rPr>
              <a:t>Data </a:t>
            </a:r>
            <a:r>
              <a:rPr lang="es-ES" sz="4400" b="1" dirty="0" err="1">
                <a:solidFill>
                  <a:schemeClr val="tx2"/>
                </a:solidFill>
                <a:latin typeface="+mj-lt"/>
              </a:rPr>
              <a:t>Sharing</a:t>
            </a:r>
            <a:endParaRPr lang="es-ES" sz="4400" dirty="0">
              <a:latin typeface="+mj-lt"/>
            </a:endParaRPr>
          </a:p>
        </p:txBody>
      </p:sp>
      <p:sp>
        <p:nvSpPr>
          <p:cNvPr id="3" name="2 Rectángulo"/>
          <p:cNvSpPr/>
          <p:nvPr/>
        </p:nvSpPr>
        <p:spPr>
          <a:xfrm>
            <a:off x="6924211" y="6309436"/>
            <a:ext cx="5267789" cy="430887"/>
          </a:xfrm>
          <a:prstGeom prst="rect">
            <a:avLst/>
          </a:prstGeom>
        </p:spPr>
        <p:txBody>
          <a:bodyPr wrap="none">
            <a:spAutoFit/>
          </a:bodyPr>
          <a:lstStyle/>
          <a:p>
            <a:r>
              <a:rPr lang="es-ES" sz="1100" dirty="0">
                <a:solidFill>
                  <a:schemeClr val="bg1">
                    <a:lumMod val="65000"/>
                    <a:lumOff val="35000"/>
                  </a:schemeClr>
                </a:solidFill>
              </a:rPr>
              <a:t>Tena-</a:t>
            </a:r>
            <a:r>
              <a:rPr lang="es-ES" sz="1100" dirty="0" err="1">
                <a:solidFill>
                  <a:schemeClr val="bg1">
                    <a:lumMod val="65000"/>
                    <a:lumOff val="35000"/>
                  </a:schemeClr>
                </a:solidFill>
              </a:rPr>
              <a:t>Parera</a:t>
            </a:r>
            <a:r>
              <a:rPr lang="es-ES" sz="1100" dirty="0">
                <a:solidFill>
                  <a:schemeClr val="bg1">
                    <a:lumMod val="65000"/>
                    <a:lumOff val="35000"/>
                  </a:schemeClr>
                </a:solidFill>
              </a:rPr>
              <a:t>, D. (2019). El valor de los datos. </a:t>
            </a:r>
            <a:r>
              <a:rPr lang="es-ES" sz="1100" i="1" dirty="0" err="1">
                <a:solidFill>
                  <a:schemeClr val="bg1">
                    <a:lumMod val="65000"/>
                    <a:lumOff val="35000"/>
                  </a:schemeClr>
                </a:solidFill>
              </a:rPr>
              <a:t>Questiones</a:t>
            </a:r>
            <a:r>
              <a:rPr lang="es-ES" sz="1100" i="1" dirty="0">
                <a:solidFill>
                  <a:schemeClr val="bg1">
                    <a:lumMod val="65000"/>
                    <a:lumOff val="35000"/>
                  </a:schemeClr>
                </a:solidFill>
              </a:rPr>
              <a:t> publicitarias</a:t>
            </a:r>
            <a:r>
              <a:rPr lang="es-ES" sz="1100" dirty="0">
                <a:solidFill>
                  <a:schemeClr val="bg1">
                    <a:lumMod val="65000"/>
                    <a:lumOff val="35000"/>
                  </a:schemeClr>
                </a:solidFill>
              </a:rPr>
              <a:t>, 24, pp. 71-76.</a:t>
            </a:r>
          </a:p>
          <a:p>
            <a:r>
              <a:rPr lang="pt-BR" sz="1100" dirty="0">
                <a:solidFill>
                  <a:schemeClr val="bg1">
                    <a:lumMod val="65000"/>
                    <a:lumOff val="35000"/>
                  </a:schemeClr>
                </a:solidFill>
              </a:rPr>
              <a:t>https://doi.org/10.5565/rev/qp.338</a:t>
            </a:r>
            <a:endParaRPr lang="es-ES" sz="1000" dirty="0">
              <a:solidFill>
                <a:schemeClr val="bg1">
                  <a:lumMod val="65000"/>
                  <a:lumOff val="35000"/>
                </a:schemeClr>
              </a:solidFill>
            </a:endParaRPr>
          </a:p>
        </p:txBody>
      </p:sp>
    </p:spTree>
    <p:extLst>
      <p:ext uri="{BB962C8B-B14F-4D97-AF65-F5344CB8AC3E}">
        <p14:creationId xmlns:p14="http://schemas.microsoft.com/office/powerpoint/2010/main" val="2763474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2" y="879063"/>
            <a:ext cx="7662741" cy="610863"/>
          </a:xfrm>
        </p:spPr>
        <p:txBody>
          <a:bodyPr>
            <a:noAutofit/>
          </a:bodyPr>
          <a:lstStyle/>
          <a:p>
            <a:r>
              <a:rPr lang="fr-FR" sz="4000" dirty="0">
                <a:solidFill>
                  <a:schemeClr val="bg1">
                    <a:lumMod val="65000"/>
                    <a:lumOff val="35000"/>
                  </a:schemeClr>
                </a:solidFill>
              </a:rPr>
              <a:t>Qui peut piloter </a:t>
            </a:r>
            <a:r>
              <a:rPr lang="fr-FR" sz="4000" i="1" dirty="0">
                <a:solidFill>
                  <a:schemeClr val="bg1">
                    <a:lumMod val="65000"/>
                    <a:lumOff val="35000"/>
                  </a:schemeClr>
                </a:solidFill>
              </a:rPr>
              <a:t>Data sharing  </a:t>
            </a:r>
            <a:r>
              <a:rPr lang="fr-FR" sz="4000" dirty="0">
                <a:solidFill>
                  <a:schemeClr val="bg1">
                    <a:lumMod val="65000"/>
                    <a:lumOff val="35000"/>
                  </a:schemeClr>
                </a:solidFill>
              </a:rPr>
              <a:t>?</a:t>
            </a:r>
            <a:endParaRPr lang="es-ES" sz="4000" dirty="0">
              <a:solidFill>
                <a:schemeClr val="bg1">
                  <a:lumMod val="65000"/>
                  <a:lumOff val="35000"/>
                </a:schemeClr>
              </a:solidFill>
            </a:endParaRPr>
          </a:p>
        </p:txBody>
      </p:sp>
      <p:graphicFrame>
        <p:nvGraphicFramePr>
          <p:cNvPr id="3" name="Diagrama 2">
            <a:extLst>
              <a:ext uri="{FF2B5EF4-FFF2-40B4-BE49-F238E27FC236}">
                <a16:creationId xmlns:a16="http://schemas.microsoft.com/office/drawing/2014/main" id="{A9FEF076-03E2-4783-DC2D-6DF7AB5D89D0}"/>
              </a:ext>
            </a:extLst>
          </p:cNvPr>
          <p:cNvGraphicFramePr/>
          <p:nvPr>
            <p:extLst>
              <p:ext uri="{D42A27DB-BD31-4B8C-83A1-F6EECF244321}">
                <p14:modId xmlns:p14="http://schemas.microsoft.com/office/powerpoint/2010/main" val="1551280444"/>
              </p:ext>
            </p:extLst>
          </p:nvPr>
        </p:nvGraphicFramePr>
        <p:xfrm>
          <a:off x="1163782" y="2294092"/>
          <a:ext cx="7994713" cy="4263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ACDBF7EE-AB59-85EC-8E67-70932210EA07}"/>
              </a:ext>
            </a:extLst>
          </p:cNvPr>
          <p:cNvSpPr txBox="1"/>
          <p:nvPr/>
        </p:nvSpPr>
        <p:spPr>
          <a:xfrm>
            <a:off x="8626764" y="2711847"/>
            <a:ext cx="2872509" cy="1169551"/>
          </a:xfrm>
          <a:prstGeom prst="rect">
            <a:avLst/>
          </a:prstGeom>
          <a:noFill/>
        </p:spPr>
        <p:txBody>
          <a:bodyPr wrap="square" rtlCol="0">
            <a:spAutoFit/>
          </a:bodyPr>
          <a:lstStyle/>
          <a:p>
            <a:r>
              <a:rPr lang="es-ES" sz="1400" b="1" dirty="0">
                <a:solidFill>
                  <a:schemeClr val="bg1">
                    <a:lumMod val="65000"/>
                    <a:lumOff val="35000"/>
                  </a:schemeClr>
                </a:solidFill>
              </a:rPr>
              <a:t>Springer (2018)</a:t>
            </a:r>
            <a:r>
              <a:rPr lang="es-ES" sz="1400" dirty="0">
                <a:solidFill>
                  <a:schemeClr val="bg1">
                    <a:lumMod val="65000"/>
                    <a:lumOff val="35000"/>
                  </a:schemeClr>
                </a:solidFill>
              </a:rPr>
              <a:t>: Open Data </a:t>
            </a:r>
            <a:r>
              <a:rPr lang="es-ES" sz="1400" dirty="0" err="1">
                <a:solidFill>
                  <a:schemeClr val="bg1">
                    <a:lumMod val="65000"/>
                    <a:lumOff val="35000"/>
                  </a:schemeClr>
                </a:solidFill>
              </a:rPr>
              <a:t>Badge</a:t>
            </a:r>
            <a:endParaRPr lang="es-ES" sz="1400" dirty="0">
              <a:solidFill>
                <a:schemeClr val="bg1">
                  <a:lumMod val="65000"/>
                  <a:lumOff val="35000"/>
                </a:schemeClr>
              </a:solidFill>
            </a:endParaRPr>
          </a:p>
          <a:p>
            <a:endParaRPr lang="es-ES" sz="1400" b="1" dirty="0">
              <a:solidFill>
                <a:schemeClr val="bg1">
                  <a:lumMod val="65000"/>
                  <a:lumOff val="35000"/>
                </a:schemeClr>
              </a:solidFill>
            </a:endParaRPr>
          </a:p>
          <a:p>
            <a:r>
              <a:rPr lang="es-ES" sz="1400" b="1" dirty="0">
                <a:solidFill>
                  <a:schemeClr val="bg1">
                    <a:lumMod val="65000"/>
                    <a:lumOff val="35000"/>
                  </a:schemeClr>
                </a:solidFill>
              </a:rPr>
              <a:t>Center </a:t>
            </a:r>
            <a:r>
              <a:rPr lang="es-ES" sz="1400" b="1" dirty="0" err="1">
                <a:solidFill>
                  <a:schemeClr val="bg1">
                    <a:lumMod val="65000"/>
                    <a:lumOff val="35000"/>
                  </a:schemeClr>
                </a:solidFill>
              </a:rPr>
              <a:t>for</a:t>
            </a:r>
            <a:r>
              <a:rPr lang="es-ES" sz="1400" b="1" dirty="0">
                <a:solidFill>
                  <a:schemeClr val="bg1">
                    <a:lumMod val="65000"/>
                    <a:lumOff val="35000"/>
                  </a:schemeClr>
                </a:solidFill>
              </a:rPr>
              <a:t> Open Data </a:t>
            </a:r>
            <a:r>
              <a:rPr lang="es-ES" sz="1400" b="1" dirty="0" err="1">
                <a:solidFill>
                  <a:schemeClr val="bg1">
                    <a:lumMod val="65000"/>
                    <a:lumOff val="35000"/>
                  </a:schemeClr>
                </a:solidFill>
              </a:rPr>
              <a:t>Science</a:t>
            </a:r>
            <a:r>
              <a:rPr lang="es-ES" sz="1400" b="1" dirty="0">
                <a:solidFill>
                  <a:schemeClr val="bg1">
                    <a:lumMod val="65000"/>
                    <a:lumOff val="35000"/>
                  </a:schemeClr>
                </a:solidFill>
              </a:rPr>
              <a:t> </a:t>
            </a:r>
            <a:r>
              <a:rPr lang="fr-FR" sz="1400" dirty="0">
                <a:solidFill>
                  <a:schemeClr val="bg1">
                    <a:lumMod val="65000"/>
                    <a:lumOff val="35000"/>
                  </a:schemeClr>
                </a:solidFill>
              </a:rPr>
              <a:t>(répertoire de revues ayant des pratiques de science ouverte)</a:t>
            </a:r>
            <a:endParaRPr lang="es-ES" dirty="0">
              <a:solidFill>
                <a:schemeClr val="bg1">
                  <a:lumMod val="65000"/>
                  <a:lumOff val="35000"/>
                </a:schemeClr>
              </a:solidFill>
            </a:endParaRPr>
          </a:p>
        </p:txBody>
      </p:sp>
    </p:spTree>
    <p:extLst>
      <p:ext uri="{BB962C8B-B14F-4D97-AF65-F5344CB8AC3E}">
        <p14:creationId xmlns:p14="http://schemas.microsoft.com/office/powerpoint/2010/main" val="1374384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879063"/>
            <a:ext cx="8852330" cy="610863"/>
          </a:xfrm>
        </p:spPr>
        <p:txBody>
          <a:bodyPr>
            <a:noAutofit/>
          </a:bodyPr>
          <a:lstStyle/>
          <a:p>
            <a:r>
              <a:rPr lang="fr-FR" sz="4000" dirty="0">
                <a:solidFill>
                  <a:schemeClr val="bg1">
                    <a:lumMod val="65000"/>
                    <a:lumOff val="35000"/>
                  </a:schemeClr>
                </a:solidFill>
              </a:rPr>
              <a:t>Exigences d'Horizon Europa en matière de science ouverte </a:t>
            </a:r>
            <a:r>
              <a:rPr lang="fr-FR" sz="2800" b="0" dirty="0">
                <a:solidFill>
                  <a:schemeClr val="bg1">
                    <a:lumMod val="65000"/>
                    <a:lumOff val="35000"/>
                  </a:schemeClr>
                </a:solidFill>
              </a:rPr>
              <a:t>(résumé)</a:t>
            </a:r>
            <a:endParaRPr lang="es-ES" sz="2800" b="0" dirty="0">
              <a:solidFill>
                <a:schemeClr val="bg1">
                  <a:lumMod val="65000"/>
                  <a:lumOff val="35000"/>
                </a:schemeClr>
              </a:solidFill>
            </a:endParaRPr>
          </a:p>
        </p:txBody>
      </p:sp>
      <p:sp>
        <p:nvSpPr>
          <p:cNvPr id="2" name="1 Rectángulo"/>
          <p:cNvSpPr/>
          <p:nvPr/>
        </p:nvSpPr>
        <p:spPr>
          <a:xfrm>
            <a:off x="878006" y="2419402"/>
            <a:ext cx="7911152" cy="1692771"/>
          </a:xfrm>
          <a:prstGeom prst="rect">
            <a:avLst/>
          </a:prstGeom>
        </p:spPr>
        <p:txBody>
          <a:bodyPr wrap="square">
            <a:spAutoFit/>
          </a:bodyPr>
          <a:lstStyle/>
          <a:p>
            <a:r>
              <a:rPr lang="fr-FR" sz="2400" b="1" dirty="0">
                <a:solidFill>
                  <a:schemeClr val="tx2"/>
                </a:solidFill>
              </a:rPr>
              <a:t>Publications</a:t>
            </a:r>
          </a:p>
          <a:p>
            <a:pPr marL="285750" indent="-285750">
              <a:buFont typeface="Arial" pitchFamily="34" charset="0"/>
              <a:buChar char="•"/>
            </a:pPr>
            <a:r>
              <a:rPr lang="fr-FR" sz="2000" dirty="0">
                <a:solidFill>
                  <a:schemeClr val="bg1">
                    <a:lumMod val="75000"/>
                    <a:lumOff val="25000"/>
                  </a:schemeClr>
                </a:solidFill>
              </a:rPr>
              <a:t>Dépôt des articles : version publiée ou version acceptée.</a:t>
            </a:r>
          </a:p>
          <a:p>
            <a:pPr marL="285750" indent="-285750">
              <a:buFont typeface="Arial" pitchFamily="34" charset="0"/>
              <a:buChar char="•"/>
            </a:pPr>
            <a:r>
              <a:rPr lang="fr-FR" sz="2000" dirty="0">
                <a:solidFill>
                  <a:schemeClr val="bg1">
                    <a:lumMod val="75000"/>
                    <a:lumOff val="25000"/>
                  </a:schemeClr>
                </a:solidFill>
              </a:rPr>
              <a:t>Licence : CC ou similaire</a:t>
            </a:r>
          </a:p>
          <a:p>
            <a:pPr marL="285750" indent="-285750">
              <a:buFont typeface="Arial" pitchFamily="34" charset="0"/>
              <a:buChar char="•"/>
            </a:pPr>
            <a:r>
              <a:rPr lang="fr-FR" sz="2000" dirty="0">
                <a:solidFill>
                  <a:schemeClr val="bg1">
                    <a:lumMod val="75000"/>
                    <a:lumOff val="25000"/>
                  </a:schemeClr>
                </a:solidFill>
              </a:rPr>
              <a:t>Quand : dès que possible, au plus tard au moment de la publication</a:t>
            </a:r>
          </a:p>
          <a:p>
            <a:pPr marL="285750" indent="-285750">
              <a:buFont typeface="Arial" pitchFamily="34" charset="0"/>
              <a:buChar char="•"/>
            </a:pPr>
            <a:r>
              <a:rPr lang="fr-FR" sz="2000" dirty="0">
                <a:solidFill>
                  <a:schemeClr val="bg1">
                    <a:lumMod val="75000"/>
                    <a:lumOff val="25000"/>
                  </a:schemeClr>
                </a:solidFill>
              </a:rPr>
              <a:t>Où : dépôt (libre choix)</a:t>
            </a:r>
            <a:endParaRPr lang="es-ES" sz="2000" dirty="0">
              <a:solidFill>
                <a:schemeClr val="bg1">
                  <a:lumMod val="75000"/>
                  <a:lumOff val="25000"/>
                </a:schemeClr>
              </a:solidFill>
            </a:endParaRPr>
          </a:p>
        </p:txBody>
      </p:sp>
      <p:sp>
        <p:nvSpPr>
          <p:cNvPr id="3" name="2 Rectángulo"/>
          <p:cNvSpPr/>
          <p:nvPr/>
        </p:nvSpPr>
        <p:spPr>
          <a:xfrm>
            <a:off x="2338316" y="4393803"/>
            <a:ext cx="9494292" cy="2000548"/>
          </a:xfrm>
          <a:prstGeom prst="rect">
            <a:avLst/>
          </a:prstGeom>
        </p:spPr>
        <p:txBody>
          <a:bodyPr wrap="square">
            <a:spAutoFit/>
          </a:bodyPr>
          <a:lstStyle/>
          <a:p>
            <a:r>
              <a:rPr lang="fr-FR" sz="2400" b="1" dirty="0">
                <a:solidFill>
                  <a:schemeClr val="accent1">
                    <a:lumMod val="50000"/>
                  </a:schemeClr>
                </a:solidFill>
              </a:rPr>
              <a:t>Données</a:t>
            </a:r>
          </a:p>
          <a:p>
            <a:pPr marL="285750" indent="-285750">
              <a:buFont typeface="Arial" pitchFamily="34" charset="0"/>
              <a:buChar char="•"/>
            </a:pPr>
            <a:r>
              <a:rPr lang="fr-FR" sz="2000" dirty="0">
                <a:solidFill>
                  <a:schemeClr val="bg1">
                    <a:lumMod val="75000"/>
                    <a:lumOff val="25000"/>
                  </a:schemeClr>
                </a:solidFill>
              </a:rPr>
              <a:t>« Aussi ouvert que possible, aussi fermé que nécessaire »</a:t>
            </a:r>
          </a:p>
          <a:p>
            <a:pPr marL="285750" indent="-285750">
              <a:buFont typeface="Arial" pitchFamily="34" charset="0"/>
              <a:buChar char="•"/>
            </a:pPr>
            <a:r>
              <a:rPr lang="fr-FR" sz="2000" dirty="0">
                <a:solidFill>
                  <a:schemeClr val="bg1">
                    <a:lumMod val="75000"/>
                    <a:lumOff val="25000"/>
                  </a:schemeClr>
                </a:solidFill>
              </a:rPr>
              <a:t>Déposer dans un dépôt sécurisé (</a:t>
            </a:r>
            <a:r>
              <a:rPr lang="fr-FR" sz="2000" dirty="0" err="1">
                <a:solidFill>
                  <a:schemeClr val="bg1">
                    <a:lumMod val="75000"/>
                    <a:lumOff val="25000"/>
                  </a:schemeClr>
                </a:solidFill>
              </a:rPr>
              <a:t>trusted</a:t>
            </a:r>
            <a:r>
              <a:rPr lang="fr-FR" sz="2000" dirty="0">
                <a:solidFill>
                  <a:schemeClr val="bg1">
                    <a:lumMod val="75000"/>
                    <a:lumOff val="25000"/>
                  </a:schemeClr>
                </a:solidFill>
              </a:rPr>
              <a:t>) le plus rapidement possible et conformément au plan de gestion des données.</a:t>
            </a:r>
          </a:p>
          <a:p>
            <a:pPr marL="285750" indent="-285750">
              <a:buFont typeface="Arial" pitchFamily="34" charset="0"/>
              <a:buChar char="•"/>
            </a:pPr>
            <a:r>
              <a:rPr lang="fr-FR" sz="2000" dirty="0">
                <a:solidFill>
                  <a:schemeClr val="bg1">
                    <a:lumMod val="75000"/>
                    <a:lumOff val="25000"/>
                  </a:schemeClr>
                </a:solidFill>
              </a:rPr>
              <a:t>Licence </a:t>
            </a:r>
            <a:r>
              <a:rPr lang="fr-FR" sz="2000" dirty="0" err="1">
                <a:solidFill>
                  <a:schemeClr val="bg1">
                    <a:lumMod val="75000"/>
                    <a:lumOff val="25000"/>
                  </a:schemeClr>
                </a:solidFill>
              </a:rPr>
              <a:t>Creative</a:t>
            </a:r>
            <a:r>
              <a:rPr lang="fr-FR" sz="2000" dirty="0">
                <a:solidFill>
                  <a:schemeClr val="bg1">
                    <a:lumMod val="75000"/>
                    <a:lumOff val="25000"/>
                  </a:schemeClr>
                </a:solidFill>
              </a:rPr>
              <a:t> Commons by ou </a:t>
            </a:r>
            <a:r>
              <a:rPr lang="fr-FR" sz="2000" dirty="0" err="1">
                <a:solidFill>
                  <a:schemeClr val="bg1">
                    <a:lumMod val="75000"/>
                    <a:lumOff val="25000"/>
                  </a:schemeClr>
                </a:solidFill>
              </a:rPr>
              <a:t>Creative</a:t>
            </a:r>
            <a:r>
              <a:rPr lang="fr-FR" sz="2000" dirty="0">
                <a:solidFill>
                  <a:schemeClr val="bg1">
                    <a:lumMod val="75000"/>
                    <a:lumOff val="25000"/>
                  </a:schemeClr>
                </a:solidFill>
              </a:rPr>
              <a:t> Commons Public Domain </a:t>
            </a:r>
            <a:r>
              <a:rPr lang="fr-FR" sz="2000" dirty="0" err="1">
                <a:solidFill>
                  <a:schemeClr val="bg1">
                    <a:lumMod val="75000"/>
                    <a:lumOff val="25000"/>
                  </a:schemeClr>
                </a:solidFill>
              </a:rPr>
              <a:t>Dedication</a:t>
            </a:r>
            <a:r>
              <a:rPr lang="fr-FR" sz="2000" dirty="0">
                <a:solidFill>
                  <a:schemeClr val="bg1">
                    <a:lumMod val="75000"/>
                    <a:lumOff val="25000"/>
                  </a:schemeClr>
                </a:solidFill>
              </a:rPr>
              <a:t> CC0</a:t>
            </a:r>
          </a:p>
          <a:p>
            <a:pPr marL="285750" indent="-285750">
              <a:buFont typeface="Arial" pitchFamily="34" charset="0"/>
              <a:buChar char="•"/>
            </a:pPr>
            <a:r>
              <a:rPr lang="fr-FR" sz="2000" b="1" dirty="0">
                <a:solidFill>
                  <a:schemeClr val="bg1">
                    <a:lumMod val="75000"/>
                    <a:lumOff val="25000"/>
                  </a:schemeClr>
                </a:solidFill>
              </a:rPr>
              <a:t>Plan de Gestion de Données (livrable)</a:t>
            </a:r>
            <a:endParaRPr lang="es-ES" sz="2000" b="1" dirty="0">
              <a:solidFill>
                <a:schemeClr val="bg1">
                  <a:lumMod val="75000"/>
                  <a:lumOff val="25000"/>
                </a:schemeClr>
              </a:solidFill>
            </a:endParaRPr>
          </a:p>
        </p:txBody>
      </p:sp>
    </p:spTree>
    <p:extLst>
      <p:ext uri="{BB962C8B-B14F-4D97-AF65-F5344CB8AC3E}">
        <p14:creationId xmlns:p14="http://schemas.microsoft.com/office/powerpoint/2010/main" val="3113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45778" y="1039203"/>
            <a:ext cx="6406595" cy="610863"/>
          </a:xfrm>
        </p:spPr>
        <p:txBody>
          <a:bodyPr>
            <a:noAutofit/>
          </a:bodyPr>
          <a:lstStyle/>
          <a:p>
            <a:r>
              <a:rPr lang="es-ES" sz="3600" dirty="0" err="1">
                <a:solidFill>
                  <a:schemeClr val="tx2"/>
                </a:solidFill>
              </a:rPr>
              <a:t>Research</a:t>
            </a:r>
            <a:r>
              <a:rPr lang="es-ES" sz="3600" dirty="0">
                <a:solidFill>
                  <a:schemeClr val="tx2"/>
                </a:solidFill>
              </a:rPr>
              <a:t> Data </a:t>
            </a:r>
            <a:r>
              <a:rPr lang="es-ES" sz="3600" dirty="0" err="1">
                <a:solidFill>
                  <a:schemeClr val="tx2"/>
                </a:solidFill>
              </a:rPr>
              <a:t>Sharing</a:t>
            </a:r>
            <a:r>
              <a:rPr lang="es-ES" sz="3600" dirty="0">
                <a:solidFill>
                  <a:schemeClr val="tx2"/>
                </a:solidFill>
              </a:rPr>
              <a:t>: </a:t>
            </a:r>
            <a:br>
              <a:rPr lang="es-ES" sz="3600" dirty="0">
                <a:solidFill>
                  <a:schemeClr val="tx2"/>
                </a:solidFill>
              </a:rPr>
            </a:br>
            <a:r>
              <a:rPr lang="es-ES" sz="3600" dirty="0" err="1">
                <a:solidFill>
                  <a:schemeClr val="tx2"/>
                </a:solidFill>
              </a:rPr>
              <a:t>politiques</a:t>
            </a:r>
            <a:r>
              <a:rPr lang="es-ES" sz="3600" dirty="0">
                <a:solidFill>
                  <a:schemeClr val="tx2"/>
                </a:solidFill>
              </a:rPr>
              <a:t> </a:t>
            </a:r>
            <a:r>
              <a:rPr lang="es-ES" sz="3600" dirty="0" err="1">
                <a:solidFill>
                  <a:schemeClr val="tx2"/>
                </a:solidFill>
              </a:rPr>
              <a:t>éditoriales</a:t>
            </a:r>
            <a:endParaRPr lang="es-ES" sz="3600" dirty="0">
              <a:solidFill>
                <a:schemeClr val="tx2"/>
              </a:solidFill>
            </a:endParaRPr>
          </a:p>
        </p:txBody>
      </p:sp>
      <p:pic>
        <p:nvPicPr>
          <p:cNvPr id="2" name="Picture 2">
            <a:extLst>
              <a:ext uri="{FF2B5EF4-FFF2-40B4-BE49-F238E27FC236}">
                <a16:creationId xmlns:a16="http://schemas.microsoft.com/office/drawing/2014/main" id="{DDD60EAB-84B1-9C68-FB99-57E6288FE39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449"/>
          <a:stretch/>
        </p:blipFill>
        <p:spPr bwMode="auto">
          <a:xfrm>
            <a:off x="405616" y="3072667"/>
            <a:ext cx="5287201" cy="3078788"/>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a:extLst>
              <a:ext uri="{FF2B5EF4-FFF2-40B4-BE49-F238E27FC236}">
                <a16:creationId xmlns:a16="http://schemas.microsoft.com/office/drawing/2014/main" id="{1E39A93A-3597-A612-2C36-BCC1D7016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66" y="4274804"/>
            <a:ext cx="1407488" cy="187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2 Elipse">
            <a:extLst>
              <a:ext uri="{FF2B5EF4-FFF2-40B4-BE49-F238E27FC236}">
                <a16:creationId xmlns:a16="http://schemas.microsoft.com/office/drawing/2014/main" id="{880A31CD-81F2-4001-670C-B515768DA147}"/>
              </a:ext>
            </a:extLst>
          </p:cNvPr>
          <p:cNvSpPr/>
          <p:nvPr/>
        </p:nvSpPr>
        <p:spPr>
          <a:xfrm>
            <a:off x="1942554" y="3284984"/>
            <a:ext cx="896768" cy="288032"/>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pic>
        <p:nvPicPr>
          <p:cNvPr id="5" name="Picture 2">
            <a:extLst>
              <a:ext uri="{FF2B5EF4-FFF2-40B4-BE49-F238E27FC236}">
                <a16:creationId xmlns:a16="http://schemas.microsoft.com/office/drawing/2014/main" id="{A97B333C-56DB-66C6-9A63-A746C64ACA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33" b="6147"/>
          <a:stretch/>
        </p:blipFill>
        <p:spPr bwMode="auto">
          <a:xfrm>
            <a:off x="5805312" y="2900688"/>
            <a:ext cx="6100361" cy="3393135"/>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184B8677-8E96-DFC8-864B-BE0A896C54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7021" y="4719782"/>
            <a:ext cx="1568652" cy="2036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Elipse">
            <a:extLst>
              <a:ext uri="{FF2B5EF4-FFF2-40B4-BE49-F238E27FC236}">
                <a16:creationId xmlns:a16="http://schemas.microsoft.com/office/drawing/2014/main" id="{D267E55A-1E6C-9481-0D72-286D31BB1642}"/>
              </a:ext>
            </a:extLst>
          </p:cNvPr>
          <p:cNvSpPr/>
          <p:nvPr/>
        </p:nvSpPr>
        <p:spPr>
          <a:xfrm>
            <a:off x="7229755" y="3573016"/>
            <a:ext cx="2880320" cy="576064"/>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Tree>
    <p:extLst>
      <p:ext uri="{BB962C8B-B14F-4D97-AF65-F5344CB8AC3E}">
        <p14:creationId xmlns:p14="http://schemas.microsoft.com/office/powerpoint/2010/main" val="4013154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5299;p50"/>
          <p:cNvGrpSpPr/>
          <p:nvPr/>
        </p:nvGrpSpPr>
        <p:grpSpPr>
          <a:xfrm>
            <a:off x="623393" y="260649"/>
            <a:ext cx="11247860" cy="6074961"/>
            <a:chOff x="1570037" y="1341437"/>
            <a:chExt cx="4943475" cy="4576762"/>
          </a:xfrm>
        </p:grpSpPr>
        <p:sp>
          <p:nvSpPr>
            <p:cNvPr id="7" name="Google Shape;5300;p50"/>
            <p:cNvSpPr/>
            <p:nvPr/>
          </p:nvSpPr>
          <p:spPr>
            <a:xfrm>
              <a:off x="4814887" y="3284537"/>
              <a:ext cx="1673225" cy="1187450"/>
            </a:xfrm>
            <a:custGeom>
              <a:avLst/>
              <a:gdLst/>
              <a:ahLst/>
              <a:cxnLst/>
              <a:rect l="l" t="t" r="r" b="b"/>
              <a:pathLst>
                <a:path w="381" h="270" extrusionOk="0">
                  <a:moveTo>
                    <a:pt x="295" y="270"/>
                  </a:moveTo>
                  <a:cubicBezTo>
                    <a:pt x="336" y="270"/>
                    <a:pt x="381" y="237"/>
                    <a:pt x="360" y="184"/>
                  </a:cubicBezTo>
                  <a:cubicBezTo>
                    <a:pt x="360" y="184"/>
                    <a:pt x="360" y="184"/>
                    <a:pt x="360" y="184"/>
                  </a:cubicBezTo>
                  <a:cubicBezTo>
                    <a:pt x="254" y="0"/>
                    <a:pt x="254" y="0"/>
                    <a:pt x="254" y="0"/>
                  </a:cubicBezTo>
                  <a:cubicBezTo>
                    <a:pt x="6" y="142"/>
                    <a:pt x="6" y="142"/>
                    <a:pt x="6" y="142"/>
                  </a:cubicBezTo>
                  <a:cubicBezTo>
                    <a:pt x="80" y="270"/>
                    <a:pt x="80" y="270"/>
                    <a:pt x="80" y="270"/>
                  </a:cubicBezTo>
                  <a:cubicBezTo>
                    <a:pt x="0" y="270"/>
                    <a:pt x="0" y="270"/>
                    <a:pt x="0" y="270"/>
                  </a:cubicBezTo>
                  <a:cubicBezTo>
                    <a:pt x="0" y="270"/>
                    <a:pt x="0" y="270"/>
                    <a:pt x="0" y="270"/>
                  </a:cubicBezTo>
                  <a:lnTo>
                    <a:pt x="295" y="270"/>
                  </a:lnTo>
                  <a:close/>
                </a:path>
              </a:pathLst>
            </a:custGeom>
            <a:solidFill>
              <a:schemeClr val="accent6">
                <a:lumMod val="75000"/>
              </a:schemeClr>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8" name="Google Shape;5301;p50"/>
            <p:cNvSpPr/>
            <p:nvPr/>
          </p:nvSpPr>
          <p:spPr>
            <a:xfrm>
              <a:off x="2355850" y="4164012"/>
              <a:ext cx="1208087" cy="1560512"/>
            </a:xfrm>
            <a:custGeom>
              <a:avLst/>
              <a:gdLst/>
              <a:ahLst/>
              <a:cxnLst/>
              <a:rect l="l" t="t" r="r" b="b"/>
              <a:pathLst>
                <a:path w="275" h="355" extrusionOk="0">
                  <a:moveTo>
                    <a:pt x="275" y="70"/>
                  </a:moveTo>
                  <a:cubicBezTo>
                    <a:pt x="128" y="70"/>
                    <a:pt x="128" y="70"/>
                    <a:pt x="128" y="70"/>
                  </a:cubicBezTo>
                  <a:cubicBezTo>
                    <a:pt x="168" y="0"/>
                    <a:pt x="168" y="0"/>
                    <a:pt x="168" y="0"/>
                  </a:cubicBezTo>
                  <a:cubicBezTo>
                    <a:pt x="168" y="0"/>
                    <a:pt x="168" y="0"/>
                    <a:pt x="168" y="0"/>
                  </a:cubicBezTo>
                  <a:cubicBezTo>
                    <a:pt x="20" y="256"/>
                    <a:pt x="20" y="256"/>
                    <a:pt x="20" y="256"/>
                  </a:cubicBezTo>
                  <a:cubicBezTo>
                    <a:pt x="0" y="291"/>
                    <a:pt x="5" y="346"/>
                    <a:pt x="62" y="354"/>
                  </a:cubicBezTo>
                  <a:cubicBezTo>
                    <a:pt x="62" y="355"/>
                    <a:pt x="62" y="355"/>
                    <a:pt x="62" y="355"/>
                  </a:cubicBezTo>
                  <a:cubicBezTo>
                    <a:pt x="275" y="355"/>
                    <a:pt x="275" y="355"/>
                    <a:pt x="275" y="355"/>
                  </a:cubicBezTo>
                  <a:lnTo>
                    <a:pt x="275" y="70"/>
                  </a:lnTo>
                  <a:close/>
                </a:path>
              </a:pathLst>
            </a:custGeom>
            <a:solidFill>
              <a:schemeClr val="tx2">
                <a:lumMod val="75000"/>
              </a:schemeClr>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9" name="Google Shape;5302;p50"/>
            <p:cNvSpPr/>
            <p:nvPr/>
          </p:nvSpPr>
          <p:spPr>
            <a:xfrm>
              <a:off x="2636837" y="1443037"/>
              <a:ext cx="1581150" cy="1635125"/>
            </a:xfrm>
            <a:custGeom>
              <a:avLst/>
              <a:gdLst/>
              <a:ahLst/>
              <a:cxnLst/>
              <a:rect l="l" t="t" r="r" b="b"/>
              <a:pathLst>
                <a:path w="360" h="372" extrusionOk="0">
                  <a:moveTo>
                    <a:pt x="213" y="58"/>
                  </a:moveTo>
                  <a:cubicBezTo>
                    <a:pt x="192" y="23"/>
                    <a:pt x="142" y="0"/>
                    <a:pt x="106" y="45"/>
                  </a:cubicBezTo>
                  <a:cubicBezTo>
                    <a:pt x="106" y="45"/>
                    <a:pt x="106" y="45"/>
                    <a:pt x="106" y="45"/>
                  </a:cubicBezTo>
                  <a:cubicBezTo>
                    <a:pt x="0" y="229"/>
                    <a:pt x="0" y="229"/>
                    <a:pt x="0" y="229"/>
                  </a:cubicBezTo>
                  <a:cubicBezTo>
                    <a:pt x="247" y="372"/>
                    <a:pt x="247" y="372"/>
                    <a:pt x="247" y="372"/>
                  </a:cubicBezTo>
                  <a:cubicBezTo>
                    <a:pt x="320" y="246"/>
                    <a:pt x="320" y="246"/>
                    <a:pt x="320" y="246"/>
                  </a:cubicBezTo>
                  <a:cubicBezTo>
                    <a:pt x="360" y="314"/>
                    <a:pt x="360" y="314"/>
                    <a:pt x="360" y="314"/>
                  </a:cubicBezTo>
                  <a:cubicBezTo>
                    <a:pt x="360" y="314"/>
                    <a:pt x="360" y="314"/>
                    <a:pt x="360" y="314"/>
                  </a:cubicBezTo>
                  <a:lnTo>
                    <a:pt x="213" y="58"/>
                  </a:lnTo>
                  <a:close/>
                </a:path>
              </a:pathLst>
            </a:custGeom>
            <a:solidFill>
              <a:schemeClr val="accent1">
                <a:lumMod val="50000"/>
              </a:schemeClr>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0" name="Google Shape;5303;p50"/>
            <p:cNvSpPr/>
            <p:nvPr/>
          </p:nvSpPr>
          <p:spPr>
            <a:xfrm>
              <a:off x="1570037" y="3162300"/>
              <a:ext cx="1800225" cy="2562225"/>
            </a:xfrm>
            <a:custGeom>
              <a:avLst/>
              <a:gdLst/>
              <a:ahLst/>
              <a:cxnLst/>
              <a:rect l="l" t="t" r="r" b="b"/>
              <a:pathLst>
                <a:path w="410" h="583" extrusionOk="0">
                  <a:moveTo>
                    <a:pt x="410" y="206"/>
                  </a:moveTo>
                  <a:cubicBezTo>
                    <a:pt x="314" y="0"/>
                    <a:pt x="314" y="0"/>
                    <a:pt x="314" y="0"/>
                  </a:cubicBezTo>
                  <a:cubicBezTo>
                    <a:pt x="86" y="20"/>
                    <a:pt x="86" y="20"/>
                    <a:pt x="86" y="20"/>
                  </a:cubicBezTo>
                  <a:cubicBezTo>
                    <a:pt x="125" y="42"/>
                    <a:pt x="125" y="42"/>
                    <a:pt x="125" y="42"/>
                  </a:cubicBezTo>
                  <a:cubicBezTo>
                    <a:pt x="20" y="223"/>
                    <a:pt x="20" y="223"/>
                    <a:pt x="20" y="223"/>
                  </a:cubicBezTo>
                  <a:cubicBezTo>
                    <a:pt x="0" y="258"/>
                    <a:pt x="0" y="302"/>
                    <a:pt x="20" y="337"/>
                  </a:cubicBezTo>
                  <a:cubicBezTo>
                    <a:pt x="129" y="526"/>
                    <a:pt x="129" y="526"/>
                    <a:pt x="129" y="526"/>
                  </a:cubicBezTo>
                  <a:cubicBezTo>
                    <a:pt x="150" y="561"/>
                    <a:pt x="188" y="583"/>
                    <a:pt x="228" y="583"/>
                  </a:cubicBezTo>
                  <a:cubicBezTo>
                    <a:pt x="241" y="583"/>
                    <a:pt x="241" y="583"/>
                    <a:pt x="241" y="583"/>
                  </a:cubicBezTo>
                  <a:cubicBezTo>
                    <a:pt x="241" y="582"/>
                    <a:pt x="241" y="582"/>
                    <a:pt x="241" y="582"/>
                  </a:cubicBezTo>
                  <a:cubicBezTo>
                    <a:pt x="184" y="574"/>
                    <a:pt x="179" y="519"/>
                    <a:pt x="199" y="484"/>
                  </a:cubicBezTo>
                  <a:cubicBezTo>
                    <a:pt x="347" y="228"/>
                    <a:pt x="347" y="228"/>
                    <a:pt x="347" y="228"/>
                  </a:cubicBezTo>
                  <a:cubicBezTo>
                    <a:pt x="347" y="228"/>
                    <a:pt x="347" y="228"/>
                    <a:pt x="347" y="228"/>
                  </a:cubicBezTo>
                  <a:cubicBezTo>
                    <a:pt x="372" y="185"/>
                    <a:pt x="372" y="185"/>
                    <a:pt x="372" y="185"/>
                  </a:cubicBezTo>
                  <a:lnTo>
                    <a:pt x="410" y="206"/>
                  </a:lnTo>
                  <a:close/>
                </a:path>
              </a:pathLst>
            </a:custGeom>
            <a:solidFill>
              <a:schemeClr val="tx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1" name="Google Shape;5304;p50"/>
            <p:cNvSpPr/>
            <p:nvPr/>
          </p:nvSpPr>
          <p:spPr>
            <a:xfrm>
              <a:off x="3101975" y="1341437"/>
              <a:ext cx="2481262" cy="1855787"/>
            </a:xfrm>
            <a:custGeom>
              <a:avLst/>
              <a:gdLst/>
              <a:ahLst/>
              <a:cxnLst/>
              <a:rect l="l" t="t" r="r" b="b"/>
              <a:pathLst>
                <a:path w="565" h="422" extrusionOk="0">
                  <a:moveTo>
                    <a:pt x="526" y="238"/>
                  </a:moveTo>
                  <a:cubicBezTo>
                    <a:pt x="421" y="57"/>
                    <a:pt x="421" y="57"/>
                    <a:pt x="421" y="57"/>
                  </a:cubicBezTo>
                  <a:cubicBezTo>
                    <a:pt x="401" y="21"/>
                    <a:pt x="363" y="0"/>
                    <a:pt x="322" y="0"/>
                  </a:cubicBezTo>
                  <a:cubicBezTo>
                    <a:pt x="105" y="0"/>
                    <a:pt x="105" y="0"/>
                    <a:pt x="105" y="0"/>
                  </a:cubicBezTo>
                  <a:cubicBezTo>
                    <a:pt x="65" y="0"/>
                    <a:pt x="27" y="21"/>
                    <a:pt x="7" y="57"/>
                  </a:cubicBezTo>
                  <a:cubicBezTo>
                    <a:pt x="0" y="68"/>
                    <a:pt x="0" y="68"/>
                    <a:pt x="0" y="68"/>
                  </a:cubicBezTo>
                  <a:cubicBezTo>
                    <a:pt x="0" y="68"/>
                    <a:pt x="0" y="68"/>
                    <a:pt x="0" y="68"/>
                  </a:cubicBezTo>
                  <a:cubicBezTo>
                    <a:pt x="36" y="23"/>
                    <a:pt x="86" y="46"/>
                    <a:pt x="107" y="81"/>
                  </a:cubicBezTo>
                  <a:cubicBezTo>
                    <a:pt x="254" y="337"/>
                    <a:pt x="254" y="337"/>
                    <a:pt x="254" y="337"/>
                  </a:cubicBezTo>
                  <a:cubicBezTo>
                    <a:pt x="254" y="337"/>
                    <a:pt x="254" y="337"/>
                    <a:pt x="254" y="337"/>
                  </a:cubicBezTo>
                  <a:cubicBezTo>
                    <a:pt x="279" y="381"/>
                    <a:pt x="279" y="381"/>
                    <a:pt x="279" y="381"/>
                  </a:cubicBezTo>
                  <a:cubicBezTo>
                    <a:pt x="241" y="402"/>
                    <a:pt x="241" y="402"/>
                    <a:pt x="241" y="402"/>
                  </a:cubicBezTo>
                  <a:cubicBezTo>
                    <a:pt x="468" y="422"/>
                    <a:pt x="468" y="422"/>
                    <a:pt x="468" y="422"/>
                  </a:cubicBezTo>
                  <a:cubicBezTo>
                    <a:pt x="565" y="216"/>
                    <a:pt x="565" y="216"/>
                    <a:pt x="565" y="216"/>
                  </a:cubicBezTo>
                  <a:lnTo>
                    <a:pt x="526" y="238"/>
                  </a:lnTo>
                  <a:close/>
                </a:path>
              </a:pathLst>
            </a:custGeom>
            <a:solidFill>
              <a:schemeClr val="accent1">
                <a:lumMod val="75000"/>
              </a:schemeClr>
            </a:solidFill>
            <a:ln>
              <a:noFill/>
            </a:ln>
          </p:spPr>
          <p:txBody>
            <a:bodyPr spcFirstLastPara="1" wrap="square" lIns="91433" tIns="45700" rIns="91433" bIns="45700" anchor="t" anchorCtr="0">
              <a:noAutofit/>
            </a:bodyPr>
            <a:lstStyle/>
            <a:p>
              <a:pPr>
                <a:buClr>
                  <a:schemeClr val="dk1"/>
                </a:buClr>
                <a:buSzPts val="1400"/>
              </a:pPr>
              <a:endParaRPr sz="1867" dirty="0">
                <a:solidFill>
                  <a:schemeClr val="dk1"/>
                </a:solidFill>
                <a:latin typeface="Calibri"/>
                <a:ea typeface="Calibri"/>
                <a:cs typeface="Calibri"/>
                <a:sym typeface="Calibri"/>
              </a:endParaRPr>
            </a:p>
          </p:txBody>
        </p:sp>
        <p:sp>
          <p:nvSpPr>
            <p:cNvPr id="12" name="Google Shape;5305;p50"/>
            <p:cNvSpPr/>
            <p:nvPr/>
          </p:nvSpPr>
          <p:spPr>
            <a:xfrm>
              <a:off x="4019550" y="4094162"/>
              <a:ext cx="2493962" cy="1824037"/>
            </a:xfrm>
            <a:custGeom>
              <a:avLst/>
              <a:gdLst/>
              <a:ahLst/>
              <a:cxnLst/>
              <a:rect l="l" t="t" r="r" b="b"/>
              <a:pathLst>
                <a:path w="568" h="415" extrusionOk="0">
                  <a:moveTo>
                    <a:pt x="547" y="11"/>
                  </a:moveTo>
                  <a:cubicBezTo>
                    <a:pt x="541" y="0"/>
                    <a:pt x="541" y="0"/>
                    <a:pt x="541" y="0"/>
                  </a:cubicBezTo>
                  <a:cubicBezTo>
                    <a:pt x="541" y="0"/>
                    <a:pt x="541" y="0"/>
                    <a:pt x="541" y="0"/>
                  </a:cubicBezTo>
                  <a:cubicBezTo>
                    <a:pt x="562" y="53"/>
                    <a:pt x="517" y="86"/>
                    <a:pt x="476" y="86"/>
                  </a:cubicBezTo>
                  <a:cubicBezTo>
                    <a:pt x="181" y="86"/>
                    <a:pt x="181" y="86"/>
                    <a:pt x="181" y="86"/>
                  </a:cubicBezTo>
                  <a:cubicBezTo>
                    <a:pt x="181" y="86"/>
                    <a:pt x="181" y="86"/>
                    <a:pt x="181" y="86"/>
                  </a:cubicBezTo>
                  <a:cubicBezTo>
                    <a:pt x="131" y="86"/>
                    <a:pt x="131" y="86"/>
                    <a:pt x="131" y="86"/>
                  </a:cubicBezTo>
                  <a:cubicBezTo>
                    <a:pt x="131" y="41"/>
                    <a:pt x="131" y="41"/>
                    <a:pt x="131" y="41"/>
                  </a:cubicBezTo>
                  <a:cubicBezTo>
                    <a:pt x="0" y="228"/>
                    <a:pt x="0" y="228"/>
                    <a:pt x="0" y="228"/>
                  </a:cubicBezTo>
                  <a:cubicBezTo>
                    <a:pt x="131" y="415"/>
                    <a:pt x="131" y="415"/>
                    <a:pt x="131" y="415"/>
                  </a:cubicBezTo>
                  <a:cubicBezTo>
                    <a:pt x="131" y="371"/>
                    <a:pt x="131" y="371"/>
                    <a:pt x="131" y="371"/>
                  </a:cubicBezTo>
                  <a:cubicBezTo>
                    <a:pt x="340" y="371"/>
                    <a:pt x="340" y="371"/>
                    <a:pt x="340" y="371"/>
                  </a:cubicBezTo>
                  <a:cubicBezTo>
                    <a:pt x="380" y="371"/>
                    <a:pt x="418" y="349"/>
                    <a:pt x="438" y="314"/>
                  </a:cubicBezTo>
                  <a:cubicBezTo>
                    <a:pt x="547" y="125"/>
                    <a:pt x="547" y="125"/>
                    <a:pt x="547" y="125"/>
                  </a:cubicBezTo>
                  <a:cubicBezTo>
                    <a:pt x="568" y="90"/>
                    <a:pt x="568" y="46"/>
                    <a:pt x="547" y="11"/>
                  </a:cubicBezTo>
                  <a:close/>
                </a:path>
              </a:pathLst>
            </a:custGeom>
            <a:solidFill>
              <a:schemeClr val="accent6"/>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grpSp>
      <p:sp>
        <p:nvSpPr>
          <p:cNvPr id="4" name="3 CuadroTexto"/>
          <p:cNvSpPr txBox="1"/>
          <p:nvPr/>
        </p:nvSpPr>
        <p:spPr>
          <a:xfrm>
            <a:off x="6268321" y="696035"/>
            <a:ext cx="2559047" cy="1569660"/>
          </a:xfrm>
          <a:prstGeom prst="rect">
            <a:avLst/>
          </a:prstGeom>
          <a:noFill/>
        </p:spPr>
        <p:txBody>
          <a:bodyPr wrap="square" rtlCol="0">
            <a:spAutoFit/>
          </a:bodyPr>
          <a:lstStyle/>
          <a:p>
            <a:pPr algn="ctr"/>
            <a:r>
              <a:rPr lang="es-ES" sz="3200" b="1" dirty="0">
                <a:latin typeface="Barlow" charset="0"/>
              </a:rPr>
              <a:t>OPEN</a:t>
            </a:r>
          </a:p>
          <a:p>
            <a:pPr algn="ctr"/>
            <a:r>
              <a:rPr lang="es-ES" sz="3200" b="1" dirty="0">
                <a:latin typeface="Barlow" charset="0"/>
              </a:rPr>
              <a:t>RESEARCH</a:t>
            </a:r>
          </a:p>
          <a:p>
            <a:pPr algn="ctr"/>
            <a:r>
              <a:rPr lang="es-ES" sz="3200" b="1" dirty="0">
                <a:latin typeface="Barlow" charset="0"/>
              </a:rPr>
              <a:t>DATA</a:t>
            </a:r>
          </a:p>
        </p:txBody>
      </p:sp>
      <p:sp>
        <p:nvSpPr>
          <p:cNvPr id="5" name="4 CuadroTexto"/>
          <p:cNvSpPr txBox="1"/>
          <p:nvPr/>
        </p:nvSpPr>
        <p:spPr>
          <a:xfrm>
            <a:off x="7570438" y="4669271"/>
            <a:ext cx="2513860" cy="1241237"/>
          </a:xfrm>
          <a:prstGeom prst="rect">
            <a:avLst/>
          </a:prstGeom>
          <a:noFill/>
        </p:spPr>
        <p:txBody>
          <a:bodyPr wrap="square" rtlCol="0">
            <a:spAutoFit/>
          </a:bodyPr>
          <a:lstStyle/>
          <a:p>
            <a:pPr algn="ctr"/>
            <a:r>
              <a:rPr lang="es-ES" sz="3733" b="1" dirty="0">
                <a:solidFill>
                  <a:schemeClr val="bg1">
                    <a:lumMod val="65000"/>
                    <a:lumOff val="35000"/>
                  </a:schemeClr>
                </a:solidFill>
                <a:latin typeface="Barlow" charset="0"/>
              </a:rPr>
              <a:t>«DATA PAPERS»</a:t>
            </a:r>
          </a:p>
        </p:txBody>
      </p:sp>
      <p:sp>
        <p:nvSpPr>
          <p:cNvPr id="13" name="12 CuadroTexto"/>
          <p:cNvSpPr txBox="1"/>
          <p:nvPr/>
        </p:nvSpPr>
        <p:spPr>
          <a:xfrm>
            <a:off x="989144" y="3386570"/>
            <a:ext cx="2382597" cy="1077218"/>
          </a:xfrm>
          <a:prstGeom prst="rect">
            <a:avLst/>
          </a:prstGeom>
          <a:noFill/>
        </p:spPr>
        <p:txBody>
          <a:bodyPr wrap="square" rtlCol="0">
            <a:spAutoFit/>
          </a:bodyPr>
          <a:lstStyle/>
          <a:p>
            <a:pPr algn="ctr"/>
            <a:r>
              <a:rPr lang="es-ES" sz="3200" b="1" dirty="0">
                <a:latin typeface="Barlow" charset="0"/>
              </a:rPr>
              <a:t>DATA JOURNAL</a:t>
            </a:r>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0101" y="2638590"/>
            <a:ext cx="1861912" cy="197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1993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77671" y="469629"/>
            <a:ext cx="6489722" cy="610863"/>
          </a:xfrm>
        </p:spPr>
        <p:txBody>
          <a:bodyPr>
            <a:normAutofit/>
          </a:bodyPr>
          <a:lstStyle/>
          <a:p>
            <a:r>
              <a:rPr lang="es-ES" sz="4000" dirty="0">
                <a:solidFill>
                  <a:schemeClr val="bg1">
                    <a:lumMod val="65000"/>
                    <a:lumOff val="35000"/>
                  </a:schemeClr>
                </a:solidFill>
              </a:rPr>
              <a:t>Data </a:t>
            </a:r>
            <a:r>
              <a:rPr lang="es-ES" sz="4000" dirty="0" err="1">
                <a:solidFill>
                  <a:schemeClr val="bg1">
                    <a:lumMod val="65000"/>
                    <a:lumOff val="35000"/>
                  </a:schemeClr>
                </a:solidFill>
              </a:rPr>
              <a:t>Paper</a:t>
            </a:r>
            <a:r>
              <a:rPr lang="es-ES" sz="4000" dirty="0">
                <a:solidFill>
                  <a:schemeClr val="bg1">
                    <a:lumMod val="65000"/>
                    <a:lumOff val="35000"/>
                  </a:schemeClr>
                </a:solidFill>
              </a:rPr>
              <a:t> </a:t>
            </a:r>
            <a:r>
              <a:rPr lang="es-ES" sz="3200" b="0" dirty="0">
                <a:solidFill>
                  <a:schemeClr val="bg1">
                    <a:lumMod val="65000"/>
                    <a:lumOff val="35000"/>
                  </a:schemeClr>
                </a:solidFill>
              </a:rPr>
              <a:t>(</a:t>
            </a:r>
            <a:r>
              <a:rPr lang="es-ES" sz="3200" b="0" dirty="0" err="1">
                <a:solidFill>
                  <a:schemeClr val="bg1">
                    <a:lumMod val="65000"/>
                    <a:lumOff val="35000"/>
                  </a:schemeClr>
                </a:solidFill>
              </a:rPr>
              <a:t>exemple</a:t>
            </a:r>
            <a:r>
              <a:rPr lang="es-ES" sz="3200" b="0" dirty="0">
                <a:solidFill>
                  <a:schemeClr val="bg1">
                    <a:lumMod val="65000"/>
                    <a:lumOff val="35000"/>
                  </a:schemeClr>
                </a:solidFill>
              </a:rPr>
              <a:t>)</a:t>
            </a:r>
            <a:endParaRPr lang="es-ES" sz="4000" b="0" dirty="0">
              <a:solidFill>
                <a:schemeClr val="bg1">
                  <a:lumMod val="65000"/>
                  <a:lumOff val="35000"/>
                </a:schemeClr>
              </a:solidFill>
            </a:endParaRPr>
          </a:p>
        </p:txBody>
      </p:sp>
      <p:pic>
        <p:nvPicPr>
          <p:cNvPr id="2" name="Google Shape;1015;p53">
            <a:extLst>
              <a:ext uri="{FF2B5EF4-FFF2-40B4-BE49-F238E27FC236}">
                <a16:creationId xmlns:a16="http://schemas.microsoft.com/office/drawing/2014/main" id="{811EB782-3315-0F9F-5BDD-D8D38CCCDE22}"/>
              </a:ext>
            </a:extLst>
          </p:cNvPr>
          <p:cNvPicPr preferRelativeResize="0"/>
          <p:nvPr/>
        </p:nvPicPr>
        <p:blipFill rotWithShape="1">
          <a:blip r:embed="rId2">
            <a:alphaModFix/>
          </a:blip>
          <a:srcRect l="36834" t="10030" r="22786" b="1373"/>
          <a:stretch/>
        </p:blipFill>
        <p:spPr>
          <a:xfrm>
            <a:off x="807960" y="1378564"/>
            <a:ext cx="3838754" cy="4737494"/>
          </a:xfrm>
          <a:prstGeom prst="rect">
            <a:avLst/>
          </a:prstGeom>
          <a:noFill/>
          <a:ln>
            <a:solidFill>
              <a:schemeClr val="bg1">
                <a:lumMod val="50000"/>
                <a:lumOff val="50000"/>
              </a:schemeClr>
            </a:solidFill>
          </a:ln>
        </p:spPr>
      </p:pic>
      <p:sp>
        <p:nvSpPr>
          <p:cNvPr id="3" name="Google Shape;1014;p53">
            <a:extLst>
              <a:ext uri="{FF2B5EF4-FFF2-40B4-BE49-F238E27FC236}">
                <a16:creationId xmlns:a16="http://schemas.microsoft.com/office/drawing/2014/main" id="{5C9BB1C5-A721-F5EE-CDB8-F54282A2C6C8}"/>
              </a:ext>
            </a:extLst>
          </p:cNvPr>
          <p:cNvSpPr txBox="1">
            <a:spLocks/>
          </p:cNvSpPr>
          <p:nvPr/>
        </p:nvSpPr>
        <p:spPr>
          <a:xfrm>
            <a:off x="5973169" y="1949179"/>
            <a:ext cx="4659517" cy="1432419"/>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lnSpc>
                <a:spcPct val="100000"/>
              </a:lnSpc>
              <a:spcBef>
                <a:spcPts val="600"/>
              </a:spcBef>
              <a:buClr>
                <a:schemeClr val="accent1">
                  <a:lumMod val="50000"/>
                </a:schemeClr>
              </a:buClr>
              <a:buSzPts val="1800"/>
              <a:buFont typeface="Wingdings" panose="05000000000000000000" pitchFamily="2" charset="2"/>
              <a:buChar char="§"/>
            </a:pPr>
            <a:r>
              <a:rPr lang="fr-FR" sz="1800" dirty="0"/>
              <a:t>Décrit - de manière structurée - les ensembles de données générés au cours de la recherche.</a:t>
            </a:r>
          </a:p>
          <a:p>
            <a:pPr marL="457200" indent="-342900">
              <a:lnSpc>
                <a:spcPct val="100000"/>
              </a:lnSpc>
              <a:spcBef>
                <a:spcPts val="600"/>
              </a:spcBef>
              <a:buClr>
                <a:schemeClr val="accent1">
                  <a:lumMod val="50000"/>
                </a:schemeClr>
              </a:buClr>
              <a:buSzPts val="1800"/>
              <a:buFont typeface="Wingdings" panose="05000000000000000000" pitchFamily="2" charset="2"/>
              <a:buChar char="§"/>
            </a:pPr>
            <a:r>
              <a:rPr lang="fr-FR" sz="1800" dirty="0"/>
              <a:t>Facilite la compréhension des ensembles de données.</a:t>
            </a:r>
          </a:p>
          <a:p>
            <a:pPr marL="457200" indent="-342900">
              <a:lnSpc>
                <a:spcPct val="100000"/>
              </a:lnSpc>
              <a:spcBef>
                <a:spcPts val="600"/>
              </a:spcBef>
              <a:buClr>
                <a:schemeClr val="accent1">
                  <a:lumMod val="50000"/>
                </a:schemeClr>
              </a:buClr>
              <a:buSzPts val="1800"/>
              <a:buFont typeface="Wingdings" panose="05000000000000000000" pitchFamily="2" charset="2"/>
              <a:buChar char="§"/>
            </a:pPr>
            <a:r>
              <a:rPr lang="fr-FR" sz="1800" dirty="0"/>
              <a:t>Promouvoir la reconnaissance scientifique et académique de l'auteur ou des auteurs.</a:t>
            </a:r>
            <a:endParaRPr lang="es-ES" sz="4000" dirty="0"/>
          </a:p>
        </p:txBody>
      </p:sp>
      <p:sp>
        <p:nvSpPr>
          <p:cNvPr id="5" name="CuadroTexto 4">
            <a:extLst>
              <a:ext uri="{FF2B5EF4-FFF2-40B4-BE49-F238E27FC236}">
                <a16:creationId xmlns:a16="http://schemas.microsoft.com/office/drawing/2014/main" id="{0E436FCC-7BB3-3CF6-EDA5-26000E7C39EF}"/>
              </a:ext>
            </a:extLst>
          </p:cNvPr>
          <p:cNvSpPr txBox="1"/>
          <p:nvPr/>
        </p:nvSpPr>
        <p:spPr>
          <a:xfrm>
            <a:off x="5700665" y="5121672"/>
            <a:ext cx="6096000" cy="600164"/>
          </a:xfrm>
          <a:prstGeom prst="rect">
            <a:avLst/>
          </a:prstGeom>
          <a:noFill/>
        </p:spPr>
        <p:txBody>
          <a:bodyPr wrap="square">
            <a:spAutoFit/>
          </a:bodyPr>
          <a:lstStyle/>
          <a:p>
            <a:pPr marL="0" marR="0" lvl="0" indent="0" algn="l" rtl="0">
              <a:lnSpc>
                <a:spcPct val="100000"/>
              </a:lnSpc>
              <a:spcBef>
                <a:spcPts val="0"/>
              </a:spcBef>
              <a:spcAft>
                <a:spcPts val="0"/>
              </a:spcAft>
              <a:buNone/>
            </a:pPr>
            <a:r>
              <a:rPr lang="en-US" sz="1100" b="0" i="0" u="none" strike="noStrike" cap="none" dirty="0">
                <a:solidFill>
                  <a:srgbClr val="303030"/>
                </a:solidFill>
                <a:ea typeface="Roboto"/>
                <a:cs typeface="Roboto"/>
                <a:sym typeface="Roboto"/>
              </a:rPr>
              <a:t>Thomason, M. E., </a:t>
            </a:r>
            <a:r>
              <a:rPr lang="en-US" sz="1100" b="0" i="0" u="none" strike="noStrike" cap="none" dirty="0" err="1">
                <a:solidFill>
                  <a:srgbClr val="303030"/>
                </a:solidFill>
                <a:ea typeface="Roboto"/>
                <a:cs typeface="Roboto"/>
                <a:sym typeface="Roboto"/>
              </a:rPr>
              <a:t>Werchan</a:t>
            </a:r>
            <a:r>
              <a:rPr lang="en-US" sz="1100" b="0" i="0" u="none" strike="noStrike" cap="none" dirty="0">
                <a:solidFill>
                  <a:srgbClr val="303030"/>
                </a:solidFill>
                <a:ea typeface="Roboto"/>
                <a:cs typeface="Roboto"/>
                <a:sym typeface="Roboto"/>
              </a:rPr>
              <a:t>, D., &amp; Hendrix, C. L. (2022). COVID-19 patient accounts of illness severity, treatments and lasting symptoms. </a:t>
            </a:r>
            <a:r>
              <a:rPr lang="en-US" sz="1100" b="0" i="1" u="none" strike="noStrike" cap="none" dirty="0">
                <a:solidFill>
                  <a:srgbClr val="303030"/>
                </a:solidFill>
                <a:ea typeface="Roboto"/>
                <a:cs typeface="Roboto"/>
                <a:sym typeface="Roboto"/>
              </a:rPr>
              <a:t>Scientific data</a:t>
            </a:r>
            <a:r>
              <a:rPr lang="en-US" sz="1100" b="0" i="0" u="none" strike="noStrike" cap="none" dirty="0">
                <a:solidFill>
                  <a:srgbClr val="303030"/>
                </a:solidFill>
                <a:ea typeface="Roboto"/>
                <a:cs typeface="Roboto"/>
                <a:sym typeface="Roboto"/>
              </a:rPr>
              <a:t>, </a:t>
            </a:r>
            <a:r>
              <a:rPr lang="en-US" sz="1100" b="0" i="1" u="none" strike="noStrike" cap="none" dirty="0">
                <a:solidFill>
                  <a:srgbClr val="303030"/>
                </a:solidFill>
                <a:ea typeface="Roboto"/>
                <a:cs typeface="Roboto"/>
                <a:sym typeface="Roboto"/>
              </a:rPr>
              <a:t>9</a:t>
            </a:r>
            <a:r>
              <a:rPr lang="en-US" sz="1100" b="0" i="0" u="none" strike="noStrike" cap="none" dirty="0">
                <a:solidFill>
                  <a:srgbClr val="303030"/>
                </a:solidFill>
                <a:ea typeface="Roboto"/>
                <a:cs typeface="Roboto"/>
                <a:sym typeface="Roboto"/>
              </a:rPr>
              <a:t>(1), 2. https://doi.org/10.1038/s41597-021-01103-6</a:t>
            </a:r>
            <a:endParaRPr lang="en-US" sz="1100" b="0" i="0" u="none" strike="noStrike" cap="none" dirty="0">
              <a:solidFill>
                <a:srgbClr val="000000"/>
              </a:solidFill>
              <a:ea typeface="Arial"/>
              <a:cs typeface="Arial"/>
              <a:sym typeface="Arial"/>
            </a:endParaRPr>
          </a:p>
        </p:txBody>
      </p:sp>
      <p:sp>
        <p:nvSpPr>
          <p:cNvPr id="6" name="Flecha: a la derecha 5">
            <a:extLst>
              <a:ext uri="{FF2B5EF4-FFF2-40B4-BE49-F238E27FC236}">
                <a16:creationId xmlns:a16="http://schemas.microsoft.com/office/drawing/2014/main" id="{2E63B947-740D-B27A-5A5A-623CC8A7842B}"/>
              </a:ext>
            </a:extLst>
          </p:cNvPr>
          <p:cNvSpPr/>
          <p:nvPr/>
        </p:nvSpPr>
        <p:spPr>
          <a:xfrm>
            <a:off x="4861345" y="5269117"/>
            <a:ext cx="624689" cy="353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86556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p:txBody>
          <a:bodyPr>
            <a:noAutofit/>
          </a:bodyPr>
          <a:lstStyle/>
          <a:p>
            <a:r>
              <a:rPr lang="es-ES" sz="4000" dirty="0" err="1">
                <a:solidFill>
                  <a:schemeClr val="bg1">
                    <a:lumMod val="65000"/>
                    <a:lumOff val="35000"/>
                  </a:schemeClr>
                </a:solidFill>
              </a:rPr>
              <a:t>Recommandations</a:t>
            </a:r>
            <a:endParaRPr lang="es-ES" sz="4000" dirty="0">
              <a:solidFill>
                <a:schemeClr val="bg1">
                  <a:lumMod val="65000"/>
                  <a:lumOff val="35000"/>
                </a:schemeClr>
              </a:solidFill>
            </a:endParaRPr>
          </a:p>
        </p:txBody>
      </p:sp>
      <p:sp>
        <p:nvSpPr>
          <p:cNvPr id="2" name="1 Rectángulo"/>
          <p:cNvSpPr/>
          <p:nvPr/>
        </p:nvSpPr>
        <p:spPr>
          <a:xfrm>
            <a:off x="1351128" y="2403733"/>
            <a:ext cx="9498842" cy="3693319"/>
          </a:xfrm>
          <a:prstGeom prst="rect">
            <a:avLst/>
          </a:prstGeom>
        </p:spPr>
        <p:txBody>
          <a:bodyPr wrap="square">
            <a:spAutoFit/>
          </a:bodyPr>
          <a:lstStyle/>
          <a:p>
            <a:pPr marL="342900" indent="-342900">
              <a:buFont typeface="+mj-lt"/>
              <a:buAutoNum type="arabicPeriod"/>
            </a:pPr>
            <a:r>
              <a:rPr lang="fr-FR" dirty="0">
                <a:solidFill>
                  <a:schemeClr val="bg1">
                    <a:lumMod val="75000"/>
                    <a:lumOff val="25000"/>
                  </a:schemeClr>
                </a:solidFill>
              </a:rPr>
              <a:t>Conseiller les chercheurs sur le processus de dépôt des données dans des référentiels sécurisés, en indiquant toujours correctement leur affiliation, la description correcte des métadonnées, et en insistant sur la nécessité de lier les données aux publications.</a:t>
            </a:r>
          </a:p>
          <a:p>
            <a:pPr marL="342900" indent="-342900">
              <a:buFont typeface="+mj-lt"/>
              <a:buAutoNum type="arabicPeriod"/>
            </a:pPr>
            <a:endParaRPr lang="fr-FR" dirty="0">
              <a:solidFill>
                <a:schemeClr val="bg1">
                  <a:lumMod val="75000"/>
                  <a:lumOff val="25000"/>
                </a:schemeClr>
              </a:solidFill>
            </a:endParaRPr>
          </a:p>
          <a:p>
            <a:pPr marL="342900" indent="-342900">
              <a:buFont typeface="+mj-lt"/>
              <a:buAutoNum type="arabicPeriod"/>
            </a:pPr>
            <a:r>
              <a:rPr lang="fr-FR" dirty="0">
                <a:solidFill>
                  <a:schemeClr val="bg1">
                    <a:lumMod val="75000"/>
                    <a:lumOff val="25000"/>
                  </a:schemeClr>
                </a:solidFill>
              </a:rPr>
              <a:t>Continuer à </a:t>
            </a:r>
            <a:r>
              <a:rPr lang="fr-FR" b="1" u="sng" dirty="0">
                <a:solidFill>
                  <a:schemeClr val="accent1">
                    <a:lumMod val="50000"/>
                  </a:schemeClr>
                </a:solidFill>
              </a:rPr>
              <a:t>diffuser et à encourager la formation </a:t>
            </a:r>
            <a:r>
              <a:rPr lang="fr-FR" dirty="0">
                <a:solidFill>
                  <a:schemeClr val="bg1">
                    <a:lumMod val="75000"/>
                    <a:lumOff val="25000"/>
                  </a:schemeClr>
                </a:solidFill>
              </a:rPr>
              <a:t>à la gestion des données de recherche qui contribue à une culture de partage, d'accès et de réutilisation des données de recherche et à une plus grande sensibilisation aux avantages de rendre vos données FAIR (</a:t>
            </a:r>
            <a:r>
              <a:rPr lang="fr-FR" dirty="0" err="1">
                <a:solidFill>
                  <a:schemeClr val="bg1">
                    <a:lumMod val="75000"/>
                    <a:lumOff val="25000"/>
                  </a:schemeClr>
                </a:solidFill>
              </a:rPr>
              <a:t>Findable</a:t>
            </a:r>
            <a:r>
              <a:rPr lang="fr-FR" dirty="0">
                <a:solidFill>
                  <a:schemeClr val="bg1">
                    <a:lumMod val="75000"/>
                    <a:lumOff val="25000"/>
                  </a:schemeClr>
                </a:solidFill>
              </a:rPr>
              <a:t>, </a:t>
            </a:r>
            <a:r>
              <a:rPr lang="fr-FR" dirty="0" err="1">
                <a:solidFill>
                  <a:schemeClr val="bg1">
                    <a:lumMod val="75000"/>
                    <a:lumOff val="25000"/>
                  </a:schemeClr>
                </a:solidFill>
              </a:rPr>
              <a:t>Accesible</a:t>
            </a:r>
            <a:r>
              <a:rPr lang="fr-FR" dirty="0">
                <a:solidFill>
                  <a:schemeClr val="bg1">
                    <a:lumMod val="75000"/>
                    <a:lumOff val="25000"/>
                  </a:schemeClr>
                </a:solidFill>
              </a:rPr>
              <a:t>, </a:t>
            </a:r>
            <a:r>
              <a:rPr lang="fr-FR" dirty="0" err="1">
                <a:solidFill>
                  <a:schemeClr val="bg1">
                    <a:lumMod val="75000"/>
                    <a:lumOff val="25000"/>
                  </a:schemeClr>
                </a:solidFill>
              </a:rPr>
              <a:t>Interoperable</a:t>
            </a:r>
            <a:r>
              <a:rPr lang="fr-FR" dirty="0">
                <a:solidFill>
                  <a:schemeClr val="bg1">
                    <a:lumMod val="75000"/>
                    <a:lumOff val="25000"/>
                  </a:schemeClr>
                </a:solidFill>
              </a:rPr>
              <a:t> and </a:t>
            </a:r>
            <a:r>
              <a:rPr lang="fr-FR" dirty="0" err="1">
                <a:solidFill>
                  <a:schemeClr val="bg1">
                    <a:lumMod val="75000"/>
                    <a:lumOff val="25000"/>
                  </a:schemeClr>
                </a:solidFill>
              </a:rPr>
              <a:t>Reusable</a:t>
            </a:r>
            <a:r>
              <a:rPr lang="fr-FR" dirty="0">
                <a:solidFill>
                  <a:schemeClr val="bg1">
                    <a:lumMod val="75000"/>
                    <a:lumOff val="25000"/>
                  </a:schemeClr>
                </a:solidFill>
              </a:rPr>
              <a:t>). </a:t>
            </a:r>
          </a:p>
          <a:p>
            <a:pPr marL="342900" indent="-342900">
              <a:buFont typeface="+mj-lt"/>
              <a:buAutoNum type="arabicPeriod"/>
            </a:pPr>
            <a:endParaRPr lang="fr-FR" dirty="0">
              <a:solidFill>
                <a:schemeClr val="bg1">
                  <a:lumMod val="75000"/>
                  <a:lumOff val="25000"/>
                </a:schemeClr>
              </a:solidFill>
            </a:endParaRPr>
          </a:p>
          <a:p>
            <a:pPr marL="342900" indent="-342900">
              <a:buFont typeface="+mj-lt"/>
              <a:buAutoNum type="arabicPeriod"/>
            </a:pPr>
            <a:r>
              <a:rPr lang="fr-FR" dirty="0">
                <a:solidFill>
                  <a:schemeClr val="bg1">
                    <a:lumMod val="75000"/>
                    <a:lumOff val="25000"/>
                  </a:schemeClr>
                </a:solidFill>
              </a:rPr>
              <a:t>Mettre en œuvre des mécanismes d'incitation et de récompense pour contribuer à l'ouverture des données de recherche en tant que bonne pratique scientifique ouverte.</a:t>
            </a:r>
          </a:p>
          <a:p>
            <a:pPr marL="342900" indent="-342900">
              <a:buFont typeface="+mj-lt"/>
              <a:buAutoNum type="arabicPeriod"/>
            </a:pPr>
            <a:endParaRPr lang="fr-FR" dirty="0">
              <a:solidFill>
                <a:schemeClr val="bg1">
                  <a:lumMod val="75000"/>
                  <a:lumOff val="25000"/>
                </a:schemeClr>
              </a:solidFill>
            </a:endParaRPr>
          </a:p>
          <a:p>
            <a:endParaRPr lang="es-ES" dirty="0">
              <a:solidFill>
                <a:schemeClr val="bg1">
                  <a:lumMod val="75000"/>
                  <a:lumOff val="25000"/>
                </a:schemeClr>
              </a:solidFill>
            </a:endParaRPr>
          </a:p>
        </p:txBody>
      </p:sp>
      <p:sp>
        <p:nvSpPr>
          <p:cNvPr id="4" name="3 CuadroTexto"/>
          <p:cNvSpPr txBox="1"/>
          <p:nvPr/>
        </p:nvSpPr>
        <p:spPr>
          <a:xfrm>
            <a:off x="4206586" y="6331527"/>
            <a:ext cx="7524817" cy="261610"/>
          </a:xfrm>
          <a:prstGeom prst="rect">
            <a:avLst/>
          </a:prstGeom>
          <a:noFill/>
        </p:spPr>
        <p:txBody>
          <a:bodyPr wrap="none" rtlCol="0">
            <a:spAutoFit/>
          </a:bodyPr>
          <a:lstStyle/>
          <a:p>
            <a:r>
              <a:rPr lang="es-ES" sz="1100" dirty="0">
                <a:solidFill>
                  <a:schemeClr val="bg1">
                    <a:lumMod val="65000"/>
                    <a:lumOff val="35000"/>
                  </a:schemeClr>
                </a:solidFill>
              </a:rPr>
              <a:t>CRUE-</a:t>
            </a:r>
            <a:r>
              <a:rPr lang="es-ES" sz="1100" dirty="0" err="1">
                <a:solidFill>
                  <a:schemeClr val="bg1">
                    <a:lumMod val="65000"/>
                    <a:lumOff val="35000"/>
                  </a:schemeClr>
                </a:solidFill>
              </a:rPr>
              <a:t>Rebiun</a:t>
            </a:r>
            <a:r>
              <a:rPr lang="es-ES" sz="1100" dirty="0">
                <a:solidFill>
                  <a:schemeClr val="bg1">
                    <a:lumMod val="65000"/>
                    <a:lumOff val="35000"/>
                  </a:schemeClr>
                </a:solidFill>
              </a:rPr>
              <a:t> (2022).  Datos de investigación en las universidades españolas. </a:t>
            </a:r>
            <a:r>
              <a:rPr lang="es-ES" sz="1100" dirty="0"/>
              <a:t> </a:t>
            </a:r>
            <a:r>
              <a:rPr lang="es-ES" sz="1100" dirty="0">
                <a:hlinkClick r:id="rId2"/>
              </a:rPr>
              <a:t>http://hdl.handle.net/20.500.11967/1170</a:t>
            </a:r>
            <a:endParaRPr lang="es-ES" sz="1100" dirty="0">
              <a:solidFill>
                <a:schemeClr val="bg1">
                  <a:lumMod val="65000"/>
                  <a:lumOff val="35000"/>
                </a:schemeClr>
              </a:solidFill>
            </a:endParaRPr>
          </a:p>
        </p:txBody>
      </p:sp>
    </p:spTree>
    <p:extLst>
      <p:ext uri="{BB962C8B-B14F-4D97-AF65-F5344CB8AC3E}">
        <p14:creationId xmlns:p14="http://schemas.microsoft.com/office/powerpoint/2010/main" val="607937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4164038-C605-4A93-CD9B-8683BEC16AB1}"/>
              </a:ext>
            </a:extLst>
          </p:cNvPr>
          <p:cNvSpPr/>
          <p:nvPr/>
        </p:nvSpPr>
        <p:spPr>
          <a:xfrm>
            <a:off x="887240" y="1068309"/>
            <a:ext cx="1167897" cy="1032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Google Shape;1008;p21">
            <a:extLst>
              <a:ext uri="{FF2B5EF4-FFF2-40B4-BE49-F238E27FC236}">
                <a16:creationId xmlns:a16="http://schemas.microsoft.com/office/drawing/2014/main" id="{BE0622A5-1D25-5B8D-61FF-65483B10B455}"/>
              </a:ext>
            </a:extLst>
          </p:cNvPr>
          <p:cNvPicPr preferRelativeResize="0"/>
          <p:nvPr/>
        </p:nvPicPr>
        <p:blipFill rotWithShape="1">
          <a:blip r:embed="rId2">
            <a:alphaModFix/>
          </a:blip>
          <a:srcRect l="3295" r="37860"/>
          <a:stretch/>
        </p:blipFill>
        <p:spPr>
          <a:xfrm flipH="1">
            <a:off x="0" y="1"/>
            <a:ext cx="6289964" cy="6858000"/>
          </a:xfrm>
          <a:prstGeom prst="snip1Rect">
            <a:avLst>
              <a:gd name="adj" fmla="val 9999"/>
            </a:avLst>
          </a:prstGeom>
          <a:noFill/>
          <a:ln>
            <a:noFill/>
          </a:ln>
        </p:spPr>
      </p:pic>
      <p:sp>
        <p:nvSpPr>
          <p:cNvPr id="7" name="Título 1">
            <a:extLst>
              <a:ext uri="{FF2B5EF4-FFF2-40B4-BE49-F238E27FC236}">
                <a16:creationId xmlns:a16="http://schemas.microsoft.com/office/drawing/2014/main" id="{D6F0FD3E-3099-6C6D-BC55-CCCE480C8C2A}"/>
              </a:ext>
            </a:extLst>
          </p:cNvPr>
          <p:cNvSpPr>
            <a:spLocks noGrp="1"/>
          </p:cNvSpPr>
          <p:nvPr>
            <p:ph type="title"/>
          </p:nvPr>
        </p:nvSpPr>
        <p:spPr>
          <a:xfrm>
            <a:off x="6669068" y="3429001"/>
            <a:ext cx="5375014" cy="3289971"/>
          </a:xfrm>
        </p:spPr>
        <p:txBody>
          <a:bodyPr>
            <a:noAutofit/>
          </a:bodyPr>
          <a:lstStyle/>
          <a:p>
            <a:pPr algn="ctr"/>
            <a:br>
              <a:rPr lang="es-ES" sz="4400" b="1" dirty="0">
                <a:solidFill>
                  <a:schemeClr val="tx2"/>
                </a:solidFill>
                <a:latin typeface="+mj-lt"/>
              </a:rPr>
            </a:br>
            <a:r>
              <a:rPr lang="es-ES" sz="3600" b="1" dirty="0">
                <a:solidFill>
                  <a:schemeClr val="tx2"/>
                </a:solidFill>
                <a:latin typeface="+mj-lt"/>
              </a:rPr>
              <a:t>LE </a:t>
            </a:r>
            <a:r>
              <a:rPr lang="es-ES" sz="5400" b="1" dirty="0">
                <a:solidFill>
                  <a:schemeClr val="accent1">
                    <a:lumMod val="50000"/>
                  </a:schemeClr>
                </a:solidFill>
                <a:latin typeface="+mj-lt"/>
              </a:rPr>
              <a:t>P</a:t>
            </a:r>
            <a:r>
              <a:rPr lang="es-ES" sz="3600" b="1" dirty="0">
                <a:solidFill>
                  <a:schemeClr val="tx2"/>
                </a:solidFill>
                <a:latin typeface="+mj-lt"/>
              </a:rPr>
              <a:t>LAN DE </a:t>
            </a:r>
            <a:r>
              <a:rPr lang="es-ES" sz="5400" b="1" dirty="0">
                <a:solidFill>
                  <a:schemeClr val="accent1">
                    <a:lumMod val="50000"/>
                  </a:schemeClr>
                </a:solidFill>
                <a:latin typeface="+mj-lt"/>
              </a:rPr>
              <a:t>G</a:t>
            </a:r>
            <a:r>
              <a:rPr lang="es-ES" sz="3600" b="1" dirty="0">
                <a:solidFill>
                  <a:schemeClr val="tx2"/>
                </a:solidFill>
                <a:latin typeface="+mj-lt"/>
              </a:rPr>
              <a:t>ESTION DES </a:t>
            </a:r>
            <a:r>
              <a:rPr lang="es-ES" sz="5400" b="1" dirty="0">
                <a:solidFill>
                  <a:schemeClr val="accent1">
                    <a:lumMod val="50000"/>
                  </a:schemeClr>
                </a:solidFill>
                <a:latin typeface="+mj-lt"/>
              </a:rPr>
              <a:t>D</a:t>
            </a:r>
            <a:r>
              <a:rPr lang="es-ES" sz="3600" b="1" dirty="0">
                <a:solidFill>
                  <a:schemeClr val="tx2"/>
                </a:solidFill>
                <a:latin typeface="+mj-lt"/>
              </a:rPr>
              <a:t>ONNÉES</a:t>
            </a:r>
            <a:endParaRPr lang="es-ES" sz="1800" b="1" dirty="0">
              <a:solidFill>
                <a:schemeClr val="tx2"/>
              </a:solidFill>
              <a:latin typeface="+mj-lt"/>
            </a:endParaRPr>
          </a:p>
        </p:txBody>
      </p:sp>
    </p:spTree>
    <p:extLst>
      <p:ext uri="{BB962C8B-B14F-4D97-AF65-F5344CB8AC3E}">
        <p14:creationId xmlns:p14="http://schemas.microsoft.com/office/powerpoint/2010/main" val="2552958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412" y="1423988"/>
            <a:ext cx="11362764"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7148328" y="5745487"/>
            <a:ext cx="3892732" cy="646331"/>
          </a:xfrm>
          <a:prstGeom prst="rect">
            <a:avLst/>
          </a:prstGeom>
        </p:spPr>
        <p:txBody>
          <a:bodyPr wrap="none">
            <a:spAutoFit/>
          </a:bodyPr>
          <a:lstStyle/>
          <a:p>
            <a:r>
              <a:rPr lang="es-ES" dirty="0">
                <a:solidFill>
                  <a:schemeClr val="bg1">
                    <a:lumMod val="65000"/>
                    <a:lumOff val="35000"/>
                  </a:schemeClr>
                </a:solidFill>
                <a:hlinkClick r:id="rId4"/>
              </a:rPr>
              <a:t>https://library.rgu.ac.uk/researchdata</a:t>
            </a:r>
            <a:endParaRPr lang="es-ES" dirty="0">
              <a:solidFill>
                <a:schemeClr val="bg1">
                  <a:lumMod val="65000"/>
                  <a:lumOff val="35000"/>
                </a:schemeClr>
              </a:solidFill>
            </a:endParaRPr>
          </a:p>
          <a:p>
            <a:endParaRPr lang="es-ES" dirty="0">
              <a:solidFill>
                <a:schemeClr val="bg1">
                  <a:lumMod val="65000"/>
                  <a:lumOff val="35000"/>
                </a:schemeClr>
              </a:solidFill>
            </a:endParaRPr>
          </a:p>
        </p:txBody>
      </p:sp>
    </p:spTree>
    <p:extLst>
      <p:ext uri="{BB962C8B-B14F-4D97-AF65-F5344CB8AC3E}">
        <p14:creationId xmlns:p14="http://schemas.microsoft.com/office/powerpoint/2010/main" val="1449357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0A217A7F-3C69-37D8-362F-3E84954A7FA6}"/>
              </a:ext>
            </a:extLst>
          </p:cNvPr>
          <p:cNvSpPr>
            <a:spLocks noGrp="1"/>
          </p:cNvSpPr>
          <p:nvPr>
            <p:ph type="title"/>
          </p:nvPr>
        </p:nvSpPr>
        <p:spPr>
          <a:xfrm>
            <a:off x="6616767" y="3072331"/>
            <a:ext cx="5706911" cy="610863"/>
          </a:xfrm>
        </p:spPr>
        <p:txBody>
          <a:bodyPr>
            <a:normAutofit fontScale="90000"/>
          </a:bodyPr>
          <a:lstStyle/>
          <a:p>
            <a:r>
              <a:rPr lang="fr-FR" dirty="0">
                <a:solidFill>
                  <a:schemeClr val="tx2"/>
                </a:solidFill>
              </a:rPr>
              <a:t>La Science Ouverte et </a:t>
            </a:r>
            <a:br>
              <a:rPr lang="fr-FR" dirty="0">
                <a:solidFill>
                  <a:schemeClr val="tx2"/>
                </a:solidFill>
              </a:rPr>
            </a:br>
            <a:r>
              <a:rPr lang="fr-FR" dirty="0">
                <a:solidFill>
                  <a:schemeClr val="tx2"/>
                </a:solidFill>
              </a:rPr>
              <a:t>les données de la recherche</a:t>
            </a:r>
            <a:endParaRPr lang="es-ES" dirty="0">
              <a:solidFill>
                <a:schemeClr val="tx2"/>
              </a:solidFill>
            </a:endParaRPr>
          </a:p>
        </p:txBody>
      </p:sp>
      <p:sp>
        <p:nvSpPr>
          <p:cNvPr id="15" name="Marcador de número de diapositiva 14">
            <a:extLst>
              <a:ext uri="{FF2B5EF4-FFF2-40B4-BE49-F238E27FC236}">
                <a16:creationId xmlns:a16="http://schemas.microsoft.com/office/drawing/2014/main" id="{B90CCC13-4A3D-DC40-A618-ABFACE606CA8}"/>
              </a:ext>
            </a:extLst>
          </p:cNvPr>
          <p:cNvSpPr>
            <a:spLocks noGrp="1"/>
          </p:cNvSpPr>
          <p:nvPr>
            <p:ph type="sldNum" sz="quarter" idx="4294967295"/>
          </p:nvPr>
        </p:nvSpPr>
        <p:spPr>
          <a:xfrm>
            <a:off x="0" y="6332538"/>
            <a:ext cx="523875" cy="247650"/>
          </a:xfrm>
        </p:spPr>
        <p:txBody>
          <a:bodyPr/>
          <a:lstStyle/>
          <a:p>
            <a:pPr rtl="0"/>
            <a:fld id="{294A09A9-5501-47C1-A89A-A340965A2BE2}" type="slidenum">
              <a:rPr lang="es-ES" noProof="0" smtClean="0"/>
              <a:pPr rtl="0"/>
              <a:t>2</a:t>
            </a:fld>
            <a:endParaRPr lang="es-ES" noProof="0" dirty="0"/>
          </a:p>
        </p:txBody>
      </p:sp>
      <p:pic>
        <p:nvPicPr>
          <p:cNvPr id="23" name="Marcador de posición de imagen 22" descr="Juguete de lego&#10;&#10;Descripción generada automáticamente con confianza baja">
            <a:extLst>
              <a:ext uri="{FF2B5EF4-FFF2-40B4-BE49-F238E27FC236}">
                <a16:creationId xmlns:a16="http://schemas.microsoft.com/office/drawing/2014/main" id="{93AF906D-85B8-3204-3448-63F59F6A4F7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1875" b="21875"/>
          <a:stretch>
            <a:fillRect/>
          </a:stretch>
        </p:blipFill>
        <p:spPr>
          <a:xfrm>
            <a:off x="523875" y="740911"/>
            <a:ext cx="5255492" cy="5376177"/>
          </a:xfrm>
        </p:spPr>
      </p:pic>
    </p:spTree>
    <p:extLst>
      <p:ext uri="{BB962C8B-B14F-4D97-AF65-F5344CB8AC3E}">
        <p14:creationId xmlns:p14="http://schemas.microsoft.com/office/powerpoint/2010/main" val="4273034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infodocket.com/wp-content/uploads/2022/10/2022-10-13_06-50-46-347x500.png">
            <a:extLst>
              <a:ext uri="{FF2B5EF4-FFF2-40B4-BE49-F238E27FC236}">
                <a16:creationId xmlns:a16="http://schemas.microsoft.com/office/drawing/2014/main" id="{86B88DA0-E76D-C540-4E3D-08EEFEA963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33" b="5865"/>
          <a:stretch/>
        </p:blipFill>
        <p:spPr bwMode="auto">
          <a:xfrm>
            <a:off x="6988216" y="-22543"/>
            <a:ext cx="5203783" cy="6880543"/>
          </a:xfrm>
          <a:prstGeom prst="rect">
            <a:avLst/>
          </a:prstGeom>
          <a:solidFill>
            <a:srgbClr val="FFFFFF"/>
          </a:solidFill>
        </p:spPr>
      </p:pic>
      <p:sp>
        <p:nvSpPr>
          <p:cNvPr id="30" name="Title 2">
            <a:extLst>
              <a:ext uri="{FF2B5EF4-FFF2-40B4-BE49-F238E27FC236}">
                <a16:creationId xmlns:a16="http://schemas.microsoft.com/office/drawing/2014/main" id="{2C8A6E57-D685-6319-04AA-F9E4053EF38F}"/>
              </a:ext>
            </a:extLst>
          </p:cNvPr>
          <p:cNvSpPr>
            <a:spLocks noGrp="1"/>
          </p:cNvSpPr>
          <p:nvPr>
            <p:ph type="title"/>
          </p:nvPr>
        </p:nvSpPr>
        <p:spPr>
          <a:xfrm>
            <a:off x="910235" y="1013534"/>
            <a:ext cx="4941477" cy="610863"/>
          </a:xfrm>
        </p:spPr>
        <p:txBody>
          <a:bodyPr>
            <a:normAutofit/>
          </a:bodyPr>
          <a:lstStyle/>
          <a:p>
            <a:r>
              <a:rPr lang="en-US" dirty="0">
                <a:solidFill>
                  <a:schemeClr val="bg1">
                    <a:lumMod val="65000"/>
                    <a:lumOff val="35000"/>
                  </a:schemeClr>
                </a:solidFill>
              </a:rPr>
              <a:t>Data Literacy</a:t>
            </a:r>
          </a:p>
        </p:txBody>
      </p:sp>
      <p:sp>
        <p:nvSpPr>
          <p:cNvPr id="32" name="Text Placeholder 3">
            <a:extLst>
              <a:ext uri="{FF2B5EF4-FFF2-40B4-BE49-F238E27FC236}">
                <a16:creationId xmlns:a16="http://schemas.microsoft.com/office/drawing/2014/main" id="{E9B83FD1-1B72-6601-F82F-C982BF70ADC3}"/>
              </a:ext>
            </a:extLst>
          </p:cNvPr>
          <p:cNvSpPr>
            <a:spLocks noGrp="1"/>
          </p:cNvSpPr>
          <p:nvPr>
            <p:ph type="body" sz="quarter" idx="11"/>
          </p:nvPr>
        </p:nvSpPr>
        <p:spPr>
          <a:xfrm>
            <a:off x="952499" y="2289363"/>
            <a:ext cx="4572001" cy="2795232"/>
          </a:xfrm>
        </p:spPr>
        <p:txBody>
          <a:bodyPr/>
          <a:lstStyle/>
          <a:p>
            <a:r>
              <a:rPr lang="fr-FR" sz="1800" b="1" dirty="0">
                <a:solidFill>
                  <a:schemeClr val="bg1">
                    <a:lumMod val="75000"/>
                    <a:lumOff val="25000"/>
                  </a:schemeClr>
                </a:solidFill>
                <a:ea typeface="Open Sans" panose="020B0606030504020204" pitchFamily="34" charset="0"/>
                <a:cs typeface="Open Sans" panose="020B0606030504020204" pitchFamily="34" charset="0"/>
              </a:rPr>
              <a:t>"</a:t>
            </a:r>
            <a:r>
              <a:rPr lang="fr-FR" sz="1800" dirty="0">
                <a:solidFill>
                  <a:schemeClr val="bg1">
                    <a:lumMod val="75000"/>
                    <a:lumOff val="25000"/>
                  </a:schemeClr>
                </a:solidFill>
                <a:ea typeface="Open Sans" panose="020B0606030504020204" pitchFamily="34" charset="0"/>
                <a:cs typeface="Open Sans" panose="020B0606030504020204" pitchFamily="34" charset="0"/>
              </a:rPr>
              <a:t>Les chercheurs continuent à demander davantage de </a:t>
            </a:r>
            <a:r>
              <a:rPr lang="fr-FR" sz="1800" b="1" dirty="0">
                <a:solidFill>
                  <a:schemeClr val="bg1">
                    <a:lumMod val="75000"/>
                    <a:lumOff val="25000"/>
                  </a:schemeClr>
                </a:solidFill>
                <a:ea typeface="Open Sans" panose="020B0606030504020204" pitchFamily="34" charset="0"/>
                <a:cs typeface="Open Sans" panose="020B0606030504020204" pitchFamily="34" charset="0"/>
              </a:rPr>
              <a:t>formation ou d'informations </a:t>
            </a:r>
            <a:r>
              <a:rPr lang="fr-FR" sz="1800" dirty="0">
                <a:solidFill>
                  <a:schemeClr val="bg1">
                    <a:lumMod val="75000"/>
                    <a:lumOff val="25000"/>
                  </a:schemeClr>
                </a:solidFill>
                <a:ea typeface="Open Sans" panose="020B0606030504020204" pitchFamily="34" charset="0"/>
                <a:cs typeface="Open Sans" panose="020B0606030504020204" pitchFamily="34" charset="0"/>
              </a:rPr>
              <a:t>sur les politiques d'accès, de partage et de réutilisation (55 %), ainsi que des stratégies de stockage et de gestion des données à long terme (52 %), ce qui constitue un besoin essentiel pour les aider à partager leurs données.</a:t>
            </a:r>
            <a:endParaRPr lang="en-US" dirty="0"/>
          </a:p>
        </p:txBody>
      </p:sp>
      <p:sp>
        <p:nvSpPr>
          <p:cNvPr id="38" name="Slide Number Placeholder 6">
            <a:extLst>
              <a:ext uri="{FF2B5EF4-FFF2-40B4-BE49-F238E27FC236}">
                <a16:creationId xmlns:a16="http://schemas.microsoft.com/office/drawing/2014/main" id="{46F6F3BA-3A52-AA03-2AB4-48DB9DE9B2E1}"/>
              </a:ext>
            </a:extLst>
          </p:cNvPr>
          <p:cNvSpPr>
            <a:spLocks noGrp="1"/>
          </p:cNvSpPr>
          <p:nvPr>
            <p:ph type="sldNum" sz="quarter" idx="16"/>
          </p:nvPr>
        </p:nvSpPr>
        <p:spPr>
          <a:xfrm>
            <a:off x="971550" y="6332220"/>
            <a:ext cx="523240" cy="247651"/>
          </a:xfrm>
        </p:spPr>
        <p:txBody>
          <a:bodyPr/>
          <a:lstStyle/>
          <a:p>
            <a:pPr rtl="0">
              <a:spcAft>
                <a:spcPts val="600"/>
              </a:spcAft>
            </a:pPr>
            <a:fld id="{294A09A9-5501-47C1-A89A-A340965A2BE2}" type="slidenum">
              <a:rPr lang="es-ES" noProof="0" smtClean="0"/>
              <a:pPr rtl="0">
                <a:spcAft>
                  <a:spcPts val="600"/>
                </a:spcAft>
              </a:pPr>
              <a:t>20</a:t>
            </a:fld>
            <a:endParaRPr lang="es-ES" noProof="0"/>
          </a:p>
        </p:txBody>
      </p:sp>
      <p:sp>
        <p:nvSpPr>
          <p:cNvPr id="6" name="CuadroTexto 5">
            <a:extLst>
              <a:ext uri="{FF2B5EF4-FFF2-40B4-BE49-F238E27FC236}">
                <a16:creationId xmlns:a16="http://schemas.microsoft.com/office/drawing/2014/main" id="{8A631135-3AEA-794B-57F0-C49143E0D212}"/>
              </a:ext>
            </a:extLst>
          </p:cNvPr>
          <p:cNvSpPr txBox="1"/>
          <p:nvPr/>
        </p:nvSpPr>
        <p:spPr>
          <a:xfrm>
            <a:off x="2260074" y="4406704"/>
            <a:ext cx="4941478" cy="1200329"/>
          </a:xfrm>
          <a:prstGeom prst="rect">
            <a:avLst/>
          </a:prstGeom>
          <a:noFill/>
        </p:spPr>
        <p:txBody>
          <a:bodyPr wrap="square">
            <a:spAutoFit/>
          </a:bodyPr>
          <a:lstStyle/>
          <a:p>
            <a:r>
              <a:rPr lang="fr-FR" dirty="0">
                <a:solidFill>
                  <a:schemeClr val="bg1">
                    <a:lumMod val="75000"/>
                    <a:lumOff val="25000"/>
                  </a:schemeClr>
                </a:solidFill>
              </a:rPr>
              <a:t>Un peu moins d'un quart des répondants ont indiqué qu'ils avaient déjà reçu une aide pour planifier, gérer ou partager leurs données de recherche.</a:t>
            </a:r>
            <a:endParaRPr lang="es-ES" dirty="0">
              <a:solidFill>
                <a:schemeClr val="bg1">
                  <a:lumMod val="75000"/>
                  <a:lumOff val="25000"/>
                </a:schemeClr>
              </a:solidFill>
            </a:endParaRPr>
          </a:p>
        </p:txBody>
      </p:sp>
      <p:sp>
        <p:nvSpPr>
          <p:cNvPr id="4" name="CuadroTexto 3">
            <a:extLst>
              <a:ext uri="{FF2B5EF4-FFF2-40B4-BE49-F238E27FC236}">
                <a16:creationId xmlns:a16="http://schemas.microsoft.com/office/drawing/2014/main" id="{C3397C39-BD6C-4449-08D6-65C15840A5CC}"/>
              </a:ext>
            </a:extLst>
          </p:cNvPr>
          <p:cNvSpPr txBox="1"/>
          <p:nvPr/>
        </p:nvSpPr>
        <p:spPr>
          <a:xfrm>
            <a:off x="2712775" y="6532610"/>
            <a:ext cx="6097508" cy="438582"/>
          </a:xfrm>
          <a:prstGeom prst="rect">
            <a:avLst/>
          </a:prstGeom>
          <a:noFill/>
        </p:spPr>
        <p:txBody>
          <a:bodyPr wrap="square">
            <a:spAutoFit/>
          </a:bodyPr>
          <a:lstStyle/>
          <a:p>
            <a:r>
              <a:rPr lang="es-ES" sz="1050" dirty="0">
                <a:solidFill>
                  <a:schemeClr val="bg1">
                    <a:lumMod val="65000"/>
                    <a:lumOff val="35000"/>
                  </a:schemeClr>
                </a:solidFill>
                <a:hlinkClick r:id="rId4"/>
              </a:rPr>
              <a:t>https://www.digital-science.com/resource/the-state-of-open-data-2022/</a:t>
            </a:r>
            <a:endParaRPr lang="es-ES" sz="1050" dirty="0">
              <a:solidFill>
                <a:schemeClr val="bg1">
                  <a:lumMod val="65000"/>
                  <a:lumOff val="35000"/>
                </a:schemeClr>
              </a:solidFill>
            </a:endParaRPr>
          </a:p>
          <a:p>
            <a:endParaRPr lang="es-ES" sz="1200" dirty="0">
              <a:solidFill>
                <a:schemeClr val="bg1">
                  <a:lumMod val="65000"/>
                  <a:lumOff val="35000"/>
                </a:schemeClr>
              </a:solidFill>
            </a:endParaRPr>
          </a:p>
        </p:txBody>
      </p:sp>
    </p:spTree>
    <p:extLst>
      <p:ext uri="{BB962C8B-B14F-4D97-AF65-F5344CB8AC3E}">
        <p14:creationId xmlns:p14="http://schemas.microsoft.com/office/powerpoint/2010/main" val="839290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Título"/>
          <p:cNvSpPr>
            <a:spLocks noGrp="1"/>
          </p:cNvSpPr>
          <p:nvPr>
            <p:ph type="title"/>
          </p:nvPr>
        </p:nvSpPr>
        <p:spPr>
          <a:xfrm>
            <a:off x="1004966" y="2143564"/>
            <a:ext cx="6514951" cy="3289971"/>
          </a:xfrm>
        </p:spPr>
        <p:txBody>
          <a:bodyPr>
            <a:noAutofit/>
          </a:bodyPr>
          <a:lstStyle/>
          <a:p>
            <a:r>
              <a:rPr lang="es-ES" sz="1900" b="1" dirty="0">
                <a:solidFill>
                  <a:schemeClr val="tx2"/>
                </a:solidFill>
              </a:rPr>
              <a:t>Data </a:t>
            </a:r>
            <a:r>
              <a:rPr lang="es-ES" sz="1900" b="1" dirty="0" err="1">
                <a:solidFill>
                  <a:schemeClr val="tx2"/>
                </a:solidFill>
              </a:rPr>
              <a:t>literacy</a:t>
            </a:r>
            <a:r>
              <a:rPr lang="es-ES" sz="1900" b="1" dirty="0">
                <a:solidFill>
                  <a:schemeClr val="tx2"/>
                </a:solidFill>
              </a:rPr>
              <a:t> </a:t>
            </a:r>
            <a:r>
              <a:rPr lang="fr-FR" sz="1900" dirty="0"/>
              <a:t>est la capacité d'une personne à lire et à comprendre la signification des données, ce qui aide tout citoyen à prendre des décisions qui affectent son travail professionnel et/ou sa vie quotidienne, sur la base de données. </a:t>
            </a:r>
            <a:br>
              <a:rPr lang="fr-FR" sz="1900" dirty="0"/>
            </a:br>
            <a:br>
              <a:rPr lang="fr-FR" sz="1900" dirty="0"/>
            </a:br>
            <a:r>
              <a:rPr lang="fr-FR" sz="1900" dirty="0"/>
              <a:t>Data </a:t>
            </a:r>
            <a:r>
              <a:rPr lang="fr-FR" sz="1900" dirty="0" err="1"/>
              <a:t>literacy</a:t>
            </a:r>
            <a:r>
              <a:rPr lang="fr-FR" sz="1900" dirty="0"/>
              <a:t> est la capacité de identifier quelles données nous recherchons, pourquoi et dans quel but nous les recherchons, comment les trouver, comment les lire et comment les interpréter afin de prendre des décisions.</a:t>
            </a:r>
            <a:endParaRPr lang="es-ES" sz="1900" dirty="0"/>
          </a:p>
        </p:txBody>
      </p:sp>
      <p:sp>
        <p:nvSpPr>
          <p:cNvPr id="15" name="14 Marcador de número de diapositiva"/>
          <p:cNvSpPr>
            <a:spLocks noGrp="1"/>
          </p:cNvSpPr>
          <p:nvPr>
            <p:ph type="sldNum" sz="quarter" idx="4294967295"/>
          </p:nvPr>
        </p:nvSpPr>
        <p:spPr>
          <a:xfrm>
            <a:off x="0" y="6332538"/>
            <a:ext cx="523875" cy="247650"/>
          </a:xfrm>
        </p:spPr>
        <p:txBody>
          <a:bodyPr/>
          <a:lstStyle/>
          <a:p>
            <a:pPr rtl="0"/>
            <a:fld id="{294A09A9-5501-47C1-A89A-A340965A2BE2}" type="slidenum">
              <a:rPr lang="es-ES" noProof="0" smtClean="0"/>
              <a:pPr rtl="0"/>
              <a:t>21</a:t>
            </a:fld>
            <a:endParaRPr lang="es-ES" noProof="0" dirty="0"/>
          </a:p>
        </p:txBody>
      </p:sp>
      <p:sp>
        <p:nvSpPr>
          <p:cNvPr id="17" name="16 Rectángulo"/>
          <p:cNvSpPr/>
          <p:nvPr/>
        </p:nvSpPr>
        <p:spPr>
          <a:xfrm>
            <a:off x="5682018" y="5530965"/>
            <a:ext cx="6096000" cy="600164"/>
          </a:xfrm>
          <a:prstGeom prst="rect">
            <a:avLst/>
          </a:prstGeom>
        </p:spPr>
        <p:txBody>
          <a:bodyPr>
            <a:spAutoFit/>
          </a:bodyPr>
          <a:lstStyle/>
          <a:p>
            <a:r>
              <a:rPr lang="es-ES" sz="1100" dirty="0">
                <a:solidFill>
                  <a:schemeClr val="bg1">
                    <a:lumMod val="65000"/>
                    <a:lumOff val="35000"/>
                  </a:schemeClr>
                </a:solidFill>
              </a:rPr>
              <a:t>Martín-González, Y; Iglesias-Rodríguez, A. (2022). Alfabetización en Datos en las bibliotecas-CRAI españolas: Análisis descriptivo y propositivo. </a:t>
            </a:r>
            <a:r>
              <a:rPr lang="es-ES" sz="1100" i="1" dirty="0">
                <a:solidFill>
                  <a:schemeClr val="bg1">
                    <a:lumMod val="65000"/>
                    <a:lumOff val="35000"/>
                  </a:schemeClr>
                </a:solidFill>
              </a:rPr>
              <a:t>Revista Española de Documentación Científica, 45 </a:t>
            </a:r>
            <a:r>
              <a:rPr lang="es-ES" sz="1100" dirty="0">
                <a:solidFill>
                  <a:schemeClr val="bg1">
                    <a:lumMod val="65000"/>
                    <a:lumOff val="35000"/>
                  </a:schemeClr>
                </a:solidFill>
              </a:rPr>
              <a:t>(2), e322. </a:t>
            </a:r>
            <a:r>
              <a:rPr lang="es-ES" sz="1100" u="sng" dirty="0">
                <a:hlinkClick r:id="rId2"/>
              </a:rPr>
              <a:t>https://doi.org/10.3989/redc.2022.2.1857</a:t>
            </a:r>
            <a:endParaRPr lang="es-ES" sz="1100" dirty="0">
              <a:solidFill>
                <a:schemeClr val="bg1">
                  <a:lumMod val="65000"/>
                  <a:lumOff val="35000"/>
                </a:schemeClr>
              </a:solidFill>
            </a:endParaRPr>
          </a:p>
        </p:txBody>
      </p:sp>
      <p:pic>
        <p:nvPicPr>
          <p:cNvPr id="5" name="Imagen 25">
            <a:extLst>
              <a:ext uri="{FF2B5EF4-FFF2-40B4-BE49-F238E27FC236}">
                <a16:creationId xmlns:a16="http://schemas.microsoft.com/office/drawing/2014/main" id="{622B856C-CB7A-D24F-9E6B-6B9FCEC1DB4D}"/>
              </a:ext>
            </a:extLst>
          </p:cNvPr>
          <p:cNvPicPr>
            <a:picLocks noChangeAspect="1"/>
          </p:cNvPicPr>
          <p:nvPr/>
        </p:nvPicPr>
        <p:blipFill>
          <a:blip r:embed="rId3"/>
          <a:stretch>
            <a:fillRect/>
          </a:stretch>
        </p:blipFill>
        <p:spPr>
          <a:xfrm>
            <a:off x="10588661" y="6239711"/>
            <a:ext cx="1189357" cy="462527"/>
          </a:xfrm>
          <a:prstGeom prst="rect">
            <a:avLst/>
          </a:prstGeom>
        </p:spPr>
      </p:pic>
      <p:sp>
        <p:nvSpPr>
          <p:cNvPr id="6" name="Rectángulo 26">
            <a:extLst>
              <a:ext uri="{FF2B5EF4-FFF2-40B4-BE49-F238E27FC236}">
                <a16:creationId xmlns:a16="http://schemas.microsoft.com/office/drawing/2014/main" id="{E506EA67-62F3-3B4A-8D12-F25F5EA426AB}"/>
              </a:ext>
            </a:extLst>
          </p:cNvPr>
          <p:cNvSpPr/>
          <p:nvPr/>
        </p:nvSpPr>
        <p:spPr>
          <a:xfrm>
            <a:off x="8035466" y="6261192"/>
            <a:ext cx="2553195" cy="471026"/>
          </a:xfrm>
          <a:prstGeom prst="rect">
            <a:avLst/>
          </a:prstGeom>
        </p:spPr>
        <p:txBody>
          <a:bodyPr wrap="square">
            <a:spAutoFit/>
          </a:bodyPr>
          <a:lstStyle/>
          <a:p>
            <a:pPr algn="r">
              <a:lnSpc>
                <a:spcPct val="107000"/>
              </a:lnSpc>
              <a:spcAft>
                <a:spcPts val="800"/>
              </a:spcAft>
            </a:pPr>
            <a:r>
              <a:rPr lang="es-ES" sz="1150" b="1" dirty="0">
                <a:solidFill>
                  <a:schemeClr val="accent1">
                    <a:lumMod val="50000"/>
                  </a:schemeClr>
                </a:solidFill>
              </a:rPr>
              <a:t>Project PID2020-116233RB-I00 </a:t>
            </a:r>
            <a:r>
              <a:rPr lang="es-ES" sz="1150" b="1" dirty="0" err="1">
                <a:solidFill>
                  <a:schemeClr val="accent1">
                    <a:lumMod val="50000"/>
                  </a:schemeClr>
                </a:solidFill>
              </a:rPr>
              <a:t>financé</a:t>
            </a:r>
            <a:r>
              <a:rPr lang="es-ES" sz="1150" b="1" dirty="0">
                <a:solidFill>
                  <a:schemeClr val="accent1">
                    <a:lumMod val="50000"/>
                  </a:schemeClr>
                </a:solidFill>
              </a:rPr>
              <a:t> par:</a:t>
            </a:r>
            <a:endParaRPr lang="es-ES" sz="1150" b="1" dirty="0">
              <a:solidFill>
                <a:schemeClr val="accent1">
                  <a:lumMod val="50000"/>
                </a:schemeClr>
              </a:solidFill>
              <a:latin typeface="Gill Sans MT" panose="020B05020201040202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2720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1081717" y="2358265"/>
            <a:ext cx="7132320" cy="3289971"/>
          </a:xfrm>
        </p:spPr>
        <p:txBody>
          <a:bodyPr>
            <a:normAutofit/>
          </a:bodyPr>
          <a:lstStyle/>
          <a:p>
            <a:r>
              <a:rPr lang="fr-FR" dirty="0">
                <a:solidFill>
                  <a:schemeClr val="bg1">
                    <a:lumMod val="75000"/>
                    <a:lumOff val="25000"/>
                  </a:schemeClr>
                </a:solidFill>
              </a:rPr>
              <a:t>Un </a:t>
            </a:r>
            <a:r>
              <a:rPr lang="fr-FR" b="1" dirty="0">
                <a:solidFill>
                  <a:schemeClr val="tx2"/>
                </a:solidFill>
              </a:rPr>
              <a:t>plan de gestion des données </a:t>
            </a:r>
            <a:r>
              <a:rPr lang="fr-FR" dirty="0">
                <a:solidFill>
                  <a:schemeClr val="bg1">
                    <a:lumMod val="75000"/>
                    <a:lumOff val="25000"/>
                  </a:schemeClr>
                </a:solidFill>
              </a:rPr>
              <a:t>est un document formel et évolutif qui accompagne le processus de recherche et permet d'identifier, d'enregistrer et de préserver correctement les données collectées et/ou générées au cours de la recherche.</a:t>
            </a:r>
            <a:endParaRPr lang="es-ES" dirty="0">
              <a:solidFill>
                <a:schemeClr val="bg1">
                  <a:lumMod val="75000"/>
                  <a:lumOff val="25000"/>
                </a:schemeClr>
              </a:solidFill>
            </a:endParaRPr>
          </a:p>
        </p:txBody>
      </p:sp>
    </p:spTree>
    <p:extLst>
      <p:ext uri="{BB962C8B-B14F-4D97-AF65-F5344CB8AC3E}">
        <p14:creationId xmlns:p14="http://schemas.microsoft.com/office/powerpoint/2010/main" val="177625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ACAA5CF7-3F69-CC50-7625-4882E5ED7103}"/>
              </a:ext>
            </a:extLst>
          </p:cNvPr>
          <p:cNvSpPr>
            <a:spLocks noGrp="1"/>
          </p:cNvSpPr>
          <p:nvPr>
            <p:ph type="subTitle" idx="1"/>
          </p:nvPr>
        </p:nvSpPr>
        <p:spPr>
          <a:xfrm>
            <a:off x="6907623" y="3591098"/>
            <a:ext cx="4903377" cy="1057791"/>
          </a:xfrm>
        </p:spPr>
        <p:txBody>
          <a:bodyPr/>
          <a:lstStyle/>
          <a:p>
            <a:r>
              <a:rPr lang="fr-FR" sz="1800" dirty="0">
                <a:solidFill>
                  <a:schemeClr val="bg1">
                    <a:lumMod val="75000"/>
                    <a:lumOff val="25000"/>
                  </a:schemeClr>
                </a:solidFill>
              </a:rPr>
              <a:t>Il permet de trouver facilement les données, de les conserver en toute sécurité et de disposer d'une documentation suffisante pour pouvoir les utiliser pendant et après l'enquête.</a:t>
            </a:r>
            <a:endParaRPr lang="en-US" dirty="0"/>
          </a:p>
        </p:txBody>
      </p:sp>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6907623" y="2173658"/>
            <a:ext cx="4903377" cy="610863"/>
          </a:xfrm>
        </p:spPr>
        <p:txBody>
          <a:bodyPr vert="horz" lIns="0" tIns="0" rIns="0" bIns="0" rtlCol="0" anchor="b" anchorCtr="0">
            <a:normAutofit/>
          </a:bodyPr>
          <a:lstStyle/>
          <a:p>
            <a:r>
              <a:rPr lang="es-ES" b="1" i="0" kern="1200" spc="100" baseline="0" dirty="0" err="1">
                <a:solidFill>
                  <a:schemeClr val="bg1">
                    <a:lumMod val="65000"/>
                    <a:lumOff val="35000"/>
                  </a:schemeClr>
                </a:solidFill>
                <a:latin typeface="+mj-lt"/>
                <a:ea typeface="+mj-ea"/>
                <a:cs typeface="+mj-cs"/>
              </a:rPr>
              <a:t>L´objetif</a:t>
            </a:r>
            <a:endParaRPr lang="es-ES" b="1" i="0" kern="1200" spc="100" baseline="0" dirty="0">
              <a:solidFill>
                <a:schemeClr val="bg1">
                  <a:lumMod val="65000"/>
                  <a:lumOff val="35000"/>
                </a:schemeClr>
              </a:solidFill>
              <a:latin typeface="+mj-lt"/>
              <a:ea typeface="+mj-ea"/>
              <a:cs typeface="+mj-cs"/>
            </a:endParaRPr>
          </a:p>
        </p:txBody>
      </p:sp>
      <p:pic>
        <p:nvPicPr>
          <p:cNvPr id="7" name="Imagen 6" descr="Imagen que contiene interior, parado, tabla, televisión&#10;&#10;Descripción generada automáticamente">
            <a:extLst>
              <a:ext uri="{FF2B5EF4-FFF2-40B4-BE49-F238E27FC236}">
                <a16:creationId xmlns:a16="http://schemas.microsoft.com/office/drawing/2014/main" id="{C3CCA8A8-DA10-597C-62EA-A99E6DDF5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805940"/>
            <a:ext cx="6096000" cy="3246119"/>
          </a:xfrm>
          <a:prstGeom prst="rect">
            <a:avLst/>
          </a:prstGeom>
          <a:noFill/>
        </p:spPr>
      </p:pic>
    </p:spTree>
    <p:extLst>
      <p:ext uri="{BB962C8B-B14F-4D97-AF65-F5344CB8AC3E}">
        <p14:creationId xmlns:p14="http://schemas.microsoft.com/office/powerpoint/2010/main" val="2350824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75B49-C2E9-02BE-52C3-B5E276C05BBC}"/>
              </a:ext>
            </a:extLst>
          </p:cNvPr>
          <p:cNvSpPr>
            <a:spLocks noGrp="1"/>
          </p:cNvSpPr>
          <p:nvPr>
            <p:ph type="title"/>
          </p:nvPr>
        </p:nvSpPr>
        <p:spPr>
          <a:xfrm>
            <a:off x="1086852" y="2926876"/>
            <a:ext cx="7132320" cy="3289971"/>
          </a:xfrm>
        </p:spPr>
        <p:txBody>
          <a:bodyPr/>
          <a:lstStyle/>
          <a:p>
            <a:r>
              <a:rPr lang="fr-FR" dirty="0">
                <a:solidFill>
                  <a:schemeClr val="bg1">
                    <a:lumMod val="65000"/>
                    <a:lumOff val="35000"/>
                  </a:schemeClr>
                </a:solidFill>
              </a:rPr>
              <a:t>Le </a:t>
            </a:r>
            <a:r>
              <a:rPr lang="fr-FR" sz="3200" b="1" dirty="0">
                <a:solidFill>
                  <a:schemeClr val="accent1">
                    <a:lumMod val="50000"/>
                  </a:schemeClr>
                </a:solidFill>
              </a:rPr>
              <a:t>Plan de Gestion de Données </a:t>
            </a:r>
            <a:r>
              <a:rPr lang="fr-FR" dirty="0">
                <a:solidFill>
                  <a:schemeClr val="bg1">
                    <a:lumMod val="65000"/>
                    <a:lumOff val="35000"/>
                  </a:schemeClr>
                </a:solidFill>
              </a:rPr>
              <a:t>doit être rédigé spécifiquement pour la recherche à effectuer.</a:t>
            </a:r>
            <a:br>
              <a:rPr lang="es-ES" dirty="0">
                <a:solidFill>
                  <a:schemeClr val="bg1">
                    <a:lumMod val="65000"/>
                    <a:lumOff val="35000"/>
                  </a:schemeClr>
                </a:solidFill>
              </a:rPr>
            </a:br>
            <a:endParaRPr lang="es-ES" dirty="0">
              <a:solidFill>
                <a:schemeClr val="bg1">
                  <a:lumMod val="65000"/>
                  <a:lumOff val="35000"/>
                </a:schemeClr>
              </a:solidFill>
            </a:endParaRPr>
          </a:p>
        </p:txBody>
      </p:sp>
    </p:spTree>
    <p:extLst>
      <p:ext uri="{BB962C8B-B14F-4D97-AF65-F5344CB8AC3E}">
        <p14:creationId xmlns:p14="http://schemas.microsoft.com/office/powerpoint/2010/main" val="1812157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319620-6CCC-A34D-9D45-D6B57F800708}"/>
              </a:ext>
            </a:extLst>
          </p:cNvPr>
          <p:cNvSpPr>
            <a:spLocks noGrp="1"/>
          </p:cNvSpPr>
          <p:nvPr>
            <p:ph type="title"/>
          </p:nvPr>
        </p:nvSpPr>
        <p:spPr>
          <a:xfrm>
            <a:off x="964023" y="879063"/>
            <a:ext cx="8297672" cy="610863"/>
          </a:xfrm>
        </p:spPr>
        <p:txBody>
          <a:bodyPr rtlCol="0">
            <a:normAutofit/>
          </a:bodyPr>
          <a:lstStyle/>
          <a:p>
            <a:pPr rtl="0"/>
            <a:r>
              <a:rPr lang="es-ES" dirty="0" err="1">
                <a:solidFill>
                  <a:schemeClr val="bg1">
                    <a:lumMod val="65000"/>
                    <a:lumOff val="35000"/>
                  </a:schemeClr>
                </a:solidFill>
              </a:rPr>
              <a:t>Prendre</a:t>
            </a:r>
            <a:r>
              <a:rPr lang="es-ES" dirty="0">
                <a:solidFill>
                  <a:schemeClr val="bg1">
                    <a:lumMod val="65000"/>
                    <a:lumOff val="35000"/>
                  </a:schemeClr>
                </a:solidFill>
              </a:rPr>
              <a:t> en </a:t>
            </a:r>
            <a:r>
              <a:rPr lang="es-ES" dirty="0" err="1">
                <a:solidFill>
                  <a:schemeClr val="bg1">
                    <a:lumMod val="65000"/>
                    <a:lumOff val="35000"/>
                  </a:schemeClr>
                </a:solidFill>
              </a:rPr>
              <a:t>compte</a:t>
            </a:r>
            <a:endParaRPr lang="es-ES" dirty="0">
              <a:solidFill>
                <a:schemeClr val="bg1">
                  <a:lumMod val="65000"/>
                  <a:lumOff val="35000"/>
                </a:schemeClr>
              </a:solidFill>
            </a:endParaRPr>
          </a:p>
        </p:txBody>
      </p:sp>
      <p:sp>
        <p:nvSpPr>
          <p:cNvPr id="4" name="Marcador de texto 3">
            <a:extLst>
              <a:ext uri="{FF2B5EF4-FFF2-40B4-BE49-F238E27FC236}">
                <a16:creationId xmlns:a16="http://schemas.microsoft.com/office/drawing/2014/main" id="{86655189-E7B2-3A4A-99EE-997592791F7D}"/>
              </a:ext>
            </a:extLst>
          </p:cNvPr>
          <p:cNvSpPr>
            <a:spLocks noGrp="1"/>
          </p:cNvSpPr>
          <p:nvPr>
            <p:ph type="body" sz="quarter" idx="11"/>
          </p:nvPr>
        </p:nvSpPr>
        <p:spPr>
          <a:xfrm>
            <a:off x="1233170" y="2519610"/>
            <a:ext cx="2133600" cy="205837"/>
          </a:xfrm>
        </p:spPr>
        <p:txBody>
          <a:bodyPr rtlCol="0"/>
          <a:lstStyle/>
          <a:p>
            <a:pPr rtl="0"/>
            <a:r>
              <a:rPr lang="es-ES" dirty="0" err="1">
                <a:solidFill>
                  <a:schemeClr val="bg1">
                    <a:lumMod val="65000"/>
                    <a:lumOff val="35000"/>
                  </a:schemeClr>
                </a:solidFill>
              </a:rPr>
              <a:t>Préparer</a:t>
            </a:r>
            <a:r>
              <a:rPr lang="es-ES" dirty="0">
                <a:solidFill>
                  <a:schemeClr val="bg1">
                    <a:lumMod val="65000"/>
                    <a:lumOff val="35000"/>
                  </a:schemeClr>
                </a:solidFill>
              </a:rPr>
              <a:t> le Plan de </a:t>
            </a:r>
            <a:r>
              <a:rPr lang="es-ES" dirty="0" err="1">
                <a:solidFill>
                  <a:schemeClr val="bg1">
                    <a:lumMod val="65000"/>
                    <a:lumOff val="35000"/>
                  </a:schemeClr>
                </a:solidFill>
              </a:rPr>
              <a:t>Gestion</a:t>
            </a:r>
            <a:r>
              <a:rPr lang="es-ES" dirty="0">
                <a:solidFill>
                  <a:schemeClr val="bg1">
                    <a:lumMod val="65000"/>
                    <a:lumOff val="35000"/>
                  </a:schemeClr>
                </a:solidFill>
              </a:rPr>
              <a:t> de </a:t>
            </a:r>
            <a:r>
              <a:rPr lang="es-ES" dirty="0" err="1">
                <a:solidFill>
                  <a:schemeClr val="bg1">
                    <a:lumMod val="65000"/>
                    <a:lumOff val="35000"/>
                  </a:schemeClr>
                </a:solidFill>
              </a:rPr>
              <a:t>Données</a:t>
            </a:r>
            <a:endParaRPr lang="es-ES" dirty="0">
              <a:solidFill>
                <a:schemeClr val="bg1">
                  <a:lumMod val="65000"/>
                  <a:lumOff val="35000"/>
                </a:schemeClr>
              </a:solidFill>
            </a:endParaRPr>
          </a:p>
        </p:txBody>
      </p:sp>
      <p:sp>
        <p:nvSpPr>
          <p:cNvPr id="3" name="Marcador de texto 2">
            <a:extLst>
              <a:ext uri="{FF2B5EF4-FFF2-40B4-BE49-F238E27FC236}">
                <a16:creationId xmlns:a16="http://schemas.microsoft.com/office/drawing/2014/main" id="{6873C602-BA59-1744-B258-B489E00A3E14}"/>
              </a:ext>
            </a:extLst>
          </p:cNvPr>
          <p:cNvSpPr>
            <a:spLocks noGrp="1"/>
          </p:cNvSpPr>
          <p:nvPr>
            <p:ph type="body" sz="quarter" idx="12"/>
          </p:nvPr>
        </p:nvSpPr>
        <p:spPr>
          <a:xfrm>
            <a:off x="1233170" y="3129254"/>
            <a:ext cx="2133600" cy="684324"/>
          </a:xfrm>
        </p:spPr>
        <p:txBody>
          <a:bodyPr rtlCol="0"/>
          <a:lstStyle/>
          <a:p>
            <a:r>
              <a:rPr lang="es-ES" dirty="0" err="1"/>
              <a:t>Étapes</a:t>
            </a:r>
            <a:r>
              <a:rPr lang="es-ES" dirty="0"/>
              <a:t> </a:t>
            </a:r>
            <a:r>
              <a:rPr lang="es-ES" dirty="0" err="1"/>
              <a:t>ou</a:t>
            </a:r>
            <a:r>
              <a:rPr lang="es-ES" dirty="0"/>
              <a:t> </a:t>
            </a:r>
            <a:r>
              <a:rPr lang="es-ES" dirty="0" err="1"/>
              <a:t>stades</a:t>
            </a:r>
            <a:endParaRPr lang="es-ES" dirty="0"/>
          </a:p>
        </p:txBody>
      </p:sp>
      <p:sp>
        <p:nvSpPr>
          <p:cNvPr id="6" name="Marcador de texto 5">
            <a:extLst>
              <a:ext uri="{FF2B5EF4-FFF2-40B4-BE49-F238E27FC236}">
                <a16:creationId xmlns:a16="http://schemas.microsoft.com/office/drawing/2014/main" id="{8D4284CF-DF13-E947-ADA5-0FD9AAC03C23}"/>
              </a:ext>
            </a:extLst>
          </p:cNvPr>
          <p:cNvSpPr>
            <a:spLocks noGrp="1"/>
          </p:cNvSpPr>
          <p:nvPr>
            <p:ph type="body" sz="quarter" idx="31"/>
          </p:nvPr>
        </p:nvSpPr>
        <p:spPr>
          <a:xfrm>
            <a:off x="3897799" y="4701908"/>
            <a:ext cx="2133600" cy="205837"/>
          </a:xfrm>
        </p:spPr>
        <p:txBody>
          <a:bodyPr rtlCol="0"/>
          <a:lstStyle/>
          <a:p>
            <a:pPr rtl="0"/>
            <a:r>
              <a:rPr lang="es-ES" dirty="0" err="1">
                <a:solidFill>
                  <a:schemeClr val="bg1">
                    <a:lumMod val="65000"/>
                    <a:lumOff val="35000"/>
                  </a:schemeClr>
                </a:solidFill>
              </a:rPr>
              <a:t>Diffuser</a:t>
            </a:r>
            <a:r>
              <a:rPr lang="es-ES" dirty="0">
                <a:solidFill>
                  <a:schemeClr val="bg1">
                    <a:lumMod val="65000"/>
                    <a:lumOff val="35000"/>
                  </a:schemeClr>
                </a:solidFill>
              </a:rPr>
              <a:t> les </a:t>
            </a:r>
            <a:r>
              <a:rPr lang="es-ES" dirty="0" err="1">
                <a:solidFill>
                  <a:schemeClr val="bg1">
                    <a:lumMod val="65000"/>
                    <a:lumOff val="35000"/>
                  </a:schemeClr>
                </a:solidFill>
              </a:rPr>
              <a:t>données</a:t>
            </a:r>
            <a:r>
              <a:rPr lang="es-ES" dirty="0"/>
              <a:t>	</a:t>
            </a:r>
          </a:p>
        </p:txBody>
      </p:sp>
      <p:sp>
        <p:nvSpPr>
          <p:cNvPr id="5" name="Marcador de texto 4">
            <a:extLst>
              <a:ext uri="{FF2B5EF4-FFF2-40B4-BE49-F238E27FC236}">
                <a16:creationId xmlns:a16="http://schemas.microsoft.com/office/drawing/2014/main" id="{FA4FEC49-A0F0-FB4E-9A87-B2EF11364721}"/>
              </a:ext>
            </a:extLst>
          </p:cNvPr>
          <p:cNvSpPr>
            <a:spLocks noGrp="1"/>
          </p:cNvSpPr>
          <p:nvPr>
            <p:ph type="body" sz="quarter" idx="30"/>
          </p:nvPr>
        </p:nvSpPr>
        <p:spPr>
          <a:xfrm>
            <a:off x="3897799" y="5087328"/>
            <a:ext cx="2133600" cy="684324"/>
          </a:xfrm>
        </p:spPr>
        <p:txBody>
          <a:bodyPr rtlCol="0"/>
          <a:lstStyle/>
          <a:p>
            <a:pPr rtl="0"/>
            <a:r>
              <a:rPr lang="es-ES" dirty="0" err="1"/>
              <a:t>Exigences</a:t>
            </a:r>
            <a:r>
              <a:rPr lang="es-ES" dirty="0"/>
              <a:t> FAIR</a:t>
            </a:r>
          </a:p>
          <a:p>
            <a:pPr rtl="0"/>
            <a:endParaRPr lang="es-ES" dirty="0"/>
          </a:p>
        </p:txBody>
      </p:sp>
      <p:sp>
        <p:nvSpPr>
          <p:cNvPr id="10" name="Marcador de texto 9">
            <a:extLst>
              <a:ext uri="{FF2B5EF4-FFF2-40B4-BE49-F238E27FC236}">
                <a16:creationId xmlns:a16="http://schemas.microsoft.com/office/drawing/2014/main" id="{9C396C20-F6DF-C940-BE16-6E008BFF9CB9}"/>
              </a:ext>
            </a:extLst>
          </p:cNvPr>
          <p:cNvSpPr>
            <a:spLocks noGrp="1"/>
          </p:cNvSpPr>
          <p:nvPr>
            <p:ph type="body" sz="quarter" idx="35"/>
          </p:nvPr>
        </p:nvSpPr>
        <p:spPr>
          <a:xfrm>
            <a:off x="6438143" y="2568686"/>
            <a:ext cx="2133600" cy="205837"/>
          </a:xfrm>
        </p:spPr>
        <p:txBody>
          <a:bodyPr rtlCol="0"/>
          <a:lstStyle/>
          <a:p>
            <a:r>
              <a:rPr lang="es-ES" dirty="0" err="1">
                <a:solidFill>
                  <a:schemeClr val="bg1">
                    <a:lumMod val="65000"/>
                    <a:lumOff val="35000"/>
                  </a:schemeClr>
                </a:solidFill>
              </a:rPr>
              <a:t>Choisir</a:t>
            </a:r>
            <a:r>
              <a:rPr lang="es-ES" dirty="0">
                <a:solidFill>
                  <a:schemeClr val="bg1">
                    <a:lumMod val="65000"/>
                    <a:lumOff val="35000"/>
                  </a:schemeClr>
                </a:solidFill>
              </a:rPr>
              <a:t> le </a:t>
            </a:r>
            <a:r>
              <a:rPr lang="es-ES" dirty="0" err="1">
                <a:solidFill>
                  <a:schemeClr val="bg1">
                    <a:lumMod val="65000"/>
                    <a:lumOff val="35000"/>
                  </a:schemeClr>
                </a:solidFill>
              </a:rPr>
              <a:t>meilleur</a:t>
            </a:r>
            <a:r>
              <a:rPr lang="es-ES" dirty="0">
                <a:solidFill>
                  <a:schemeClr val="bg1">
                    <a:lumMod val="65000"/>
                    <a:lumOff val="35000"/>
                  </a:schemeClr>
                </a:solidFill>
              </a:rPr>
              <a:t> </a:t>
            </a:r>
            <a:r>
              <a:rPr lang="es-ES" dirty="0" err="1">
                <a:solidFill>
                  <a:schemeClr val="bg1">
                    <a:lumMod val="65000"/>
                    <a:lumOff val="35000"/>
                  </a:schemeClr>
                </a:solidFill>
              </a:rPr>
              <a:t>depôt</a:t>
            </a:r>
            <a:endParaRPr lang="es-ES" dirty="0"/>
          </a:p>
        </p:txBody>
      </p:sp>
      <p:sp>
        <p:nvSpPr>
          <p:cNvPr id="9" name="Marcador de texto 8">
            <a:extLst>
              <a:ext uri="{FF2B5EF4-FFF2-40B4-BE49-F238E27FC236}">
                <a16:creationId xmlns:a16="http://schemas.microsoft.com/office/drawing/2014/main" id="{55F2A68F-70C1-7F46-9A1C-586701744F58}"/>
              </a:ext>
            </a:extLst>
          </p:cNvPr>
          <p:cNvSpPr>
            <a:spLocks noGrp="1"/>
          </p:cNvSpPr>
          <p:nvPr>
            <p:ph type="body" sz="quarter" idx="34"/>
          </p:nvPr>
        </p:nvSpPr>
        <p:spPr>
          <a:xfrm>
            <a:off x="6438143" y="3180330"/>
            <a:ext cx="2133600" cy="684324"/>
          </a:xfrm>
        </p:spPr>
        <p:txBody>
          <a:bodyPr rtlCol="0"/>
          <a:lstStyle/>
          <a:p>
            <a:r>
              <a:rPr lang="es-ES" dirty="0" err="1"/>
              <a:t>Choisir</a:t>
            </a:r>
            <a:r>
              <a:rPr lang="es-ES" dirty="0"/>
              <a:t> la </a:t>
            </a:r>
            <a:r>
              <a:rPr lang="es-ES" dirty="0" err="1"/>
              <a:t>meilleure</a:t>
            </a:r>
            <a:r>
              <a:rPr lang="es-ES" dirty="0"/>
              <a:t> archive</a:t>
            </a:r>
          </a:p>
        </p:txBody>
      </p:sp>
      <p:sp>
        <p:nvSpPr>
          <p:cNvPr id="8" name="Marcador de texto 7">
            <a:extLst>
              <a:ext uri="{FF2B5EF4-FFF2-40B4-BE49-F238E27FC236}">
                <a16:creationId xmlns:a16="http://schemas.microsoft.com/office/drawing/2014/main" id="{58554997-3B04-634C-A36E-69B03113315A}"/>
              </a:ext>
            </a:extLst>
          </p:cNvPr>
          <p:cNvSpPr>
            <a:spLocks noGrp="1"/>
          </p:cNvSpPr>
          <p:nvPr>
            <p:ph type="body" sz="quarter" idx="33"/>
          </p:nvPr>
        </p:nvSpPr>
        <p:spPr>
          <a:xfrm>
            <a:off x="9001711" y="4701908"/>
            <a:ext cx="2133600" cy="205837"/>
          </a:xfrm>
        </p:spPr>
        <p:txBody>
          <a:bodyPr rtlCol="0"/>
          <a:lstStyle/>
          <a:p>
            <a:pPr rtl="0"/>
            <a:r>
              <a:rPr lang="es-ES" dirty="0" err="1">
                <a:solidFill>
                  <a:schemeClr val="bg1">
                    <a:lumMod val="65000"/>
                    <a:lumOff val="35000"/>
                  </a:schemeClr>
                </a:solidFill>
              </a:rPr>
              <a:t>Citer</a:t>
            </a:r>
            <a:r>
              <a:rPr lang="es-ES" dirty="0">
                <a:solidFill>
                  <a:schemeClr val="bg1">
                    <a:lumMod val="65000"/>
                    <a:lumOff val="35000"/>
                  </a:schemeClr>
                </a:solidFill>
              </a:rPr>
              <a:t> les </a:t>
            </a:r>
            <a:r>
              <a:rPr lang="es-ES" dirty="0" err="1">
                <a:solidFill>
                  <a:schemeClr val="bg1">
                    <a:lumMod val="65000"/>
                    <a:lumOff val="35000"/>
                  </a:schemeClr>
                </a:solidFill>
              </a:rPr>
              <a:t>données</a:t>
            </a:r>
            <a:r>
              <a:rPr lang="es-ES" dirty="0"/>
              <a:t>	</a:t>
            </a:r>
          </a:p>
        </p:txBody>
      </p:sp>
      <p:sp>
        <p:nvSpPr>
          <p:cNvPr id="7" name="Marcador de texto 6">
            <a:extLst>
              <a:ext uri="{FF2B5EF4-FFF2-40B4-BE49-F238E27FC236}">
                <a16:creationId xmlns:a16="http://schemas.microsoft.com/office/drawing/2014/main" id="{4E355B93-F7B4-8649-8BBF-819B529D7EC7}"/>
              </a:ext>
            </a:extLst>
          </p:cNvPr>
          <p:cNvSpPr>
            <a:spLocks noGrp="1"/>
          </p:cNvSpPr>
          <p:nvPr>
            <p:ph type="body" sz="quarter" idx="32"/>
          </p:nvPr>
        </p:nvSpPr>
        <p:spPr>
          <a:xfrm>
            <a:off x="9029007" y="5073680"/>
            <a:ext cx="2133600" cy="684324"/>
          </a:xfrm>
        </p:spPr>
        <p:txBody>
          <a:bodyPr rtlCol="0"/>
          <a:lstStyle/>
          <a:p>
            <a:r>
              <a:rPr lang="es-ES" dirty="0" err="1"/>
              <a:t>Systèmes</a:t>
            </a:r>
            <a:r>
              <a:rPr lang="es-ES" dirty="0"/>
              <a:t> de </a:t>
            </a:r>
            <a:r>
              <a:rPr lang="es-ES" dirty="0" err="1"/>
              <a:t>citation</a:t>
            </a:r>
            <a:endParaRPr lang="es-ES" dirty="0"/>
          </a:p>
        </p:txBody>
      </p:sp>
      <p:sp>
        <p:nvSpPr>
          <p:cNvPr id="13" name="Marcador de número de diapositiva 12">
            <a:extLst>
              <a:ext uri="{FF2B5EF4-FFF2-40B4-BE49-F238E27FC236}">
                <a16:creationId xmlns:a16="http://schemas.microsoft.com/office/drawing/2014/main" id="{B2B0E625-26CC-9744-9B92-56905E797B65}"/>
              </a:ext>
            </a:extLst>
          </p:cNvPr>
          <p:cNvSpPr>
            <a:spLocks noGrp="1"/>
          </p:cNvSpPr>
          <p:nvPr>
            <p:ph type="sldNum" sz="quarter" idx="38"/>
          </p:nvPr>
        </p:nvSpPr>
        <p:spPr>
          <a:xfrm>
            <a:off x="971550" y="6332220"/>
            <a:ext cx="523240" cy="247651"/>
          </a:xfrm>
        </p:spPr>
        <p:txBody>
          <a:bodyPr rtlCol="0"/>
          <a:lstStyle/>
          <a:p>
            <a:pPr rtl="0"/>
            <a:fld id="{294A09A9-5501-47C1-A89A-A340965A2BE2}" type="slidenum">
              <a:rPr lang="es-ES" smtClean="0"/>
              <a:pPr rtl="0"/>
              <a:t>25</a:t>
            </a:fld>
            <a:endParaRPr lang="es-ES"/>
          </a:p>
        </p:txBody>
      </p:sp>
    </p:spTree>
    <p:extLst>
      <p:ext uri="{BB962C8B-B14F-4D97-AF65-F5344CB8AC3E}">
        <p14:creationId xmlns:p14="http://schemas.microsoft.com/office/powerpoint/2010/main" val="4257425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p:txBody>
          <a:bodyPr/>
          <a:lstStyle/>
          <a:p>
            <a:endParaRPr lang="es-ES"/>
          </a:p>
        </p:txBody>
      </p:sp>
      <p:pic>
        <p:nvPicPr>
          <p:cNvPr id="10242" name="Picture 2" descr="Quel est le cycle de vie de vos données électroniques ? 🔄 | iQual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08" y="632915"/>
            <a:ext cx="9753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541827" y="6374136"/>
            <a:ext cx="6096000" cy="553998"/>
          </a:xfrm>
          <a:prstGeom prst="rect">
            <a:avLst/>
          </a:prstGeom>
        </p:spPr>
        <p:txBody>
          <a:bodyPr>
            <a:spAutoFit/>
          </a:bodyPr>
          <a:lstStyle/>
          <a:p>
            <a:r>
              <a:rPr lang="es-ES" sz="1100" dirty="0">
                <a:hlinkClick r:id="rId3"/>
              </a:rPr>
              <a:t>https://www.iqualit.com/article/quel-est-le-cycle-de-vie-de-vos-donnees-electroniques/</a:t>
            </a:r>
            <a:endParaRPr lang="es-ES" sz="1100" dirty="0"/>
          </a:p>
          <a:p>
            <a:endParaRPr lang="es-ES" dirty="0"/>
          </a:p>
        </p:txBody>
      </p:sp>
    </p:spTree>
    <p:extLst>
      <p:ext uri="{BB962C8B-B14F-4D97-AF65-F5344CB8AC3E}">
        <p14:creationId xmlns:p14="http://schemas.microsoft.com/office/powerpoint/2010/main" val="1098564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43">
            <a:extLst>
              <a:ext uri="{FF2B5EF4-FFF2-40B4-BE49-F238E27FC236}">
                <a16:creationId xmlns:a16="http://schemas.microsoft.com/office/drawing/2014/main" id="{B40038CB-7A3A-4D4A-BAAB-9670AA57CD49}"/>
              </a:ext>
            </a:extLst>
          </p:cNvPr>
          <p:cNvSpPr>
            <a:spLocks/>
          </p:cNvSpPr>
          <p:nvPr/>
        </p:nvSpPr>
        <p:spPr bwMode="auto">
          <a:xfrm>
            <a:off x="6496346" y="3391857"/>
            <a:ext cx="985644" cy="1346907"/>
          </a:xfrm>
          <a:custGeom>
            <a:avLst/>
            <a:gdLst>
              <a:gd name="T0" fmla="*/ 1064 w 1728"/>
              <a:gd name="T1" fmla="*/ 52 h 2257"/>
              <a:gd name="T2" fmla="*/ 1299 w 1728"/>
              <a:gd name="T3" fmla="*/ 117 h 2257"/>
              <a:gd name="T4" fmla="*/ 1433 w 1728"/>
              <a:gd name="T5" fmla="*/ 219 h 2257"/>
              <a:gd name="T6" fmla="*/ 1504 w 1728"/>
              <a:gd name="T7" fmla="*/ 297 h 2257"/>
              <a:gd name="T8" fmla="*/ 1431 w 1728"/>
              <a:gd name="T9" fmla="*/ 275 h 2257"/>
              <a:gd name="T10" fmla="*/ 1500 w 1728"/>
              <a:gd name="T11" fmla="*/ 367 h 2257"/>
              <a:gd name="T12" fmla="*/ 1482 w 1728"/>
              <a:gd name="T13" fmla="*/ 456 h 2257"/>
              <a:gd name="T14" fmla="*/ 1537 w 1728"/>
              <a:gd name="T15" fmla="*/ 614 h 2257"/>
              <a:gd name="T16" fmla="*/ 1555 w 1728"/>
              <a:gd name="T17" fmla="*/ 767 h 2257"/>
              <a:gd name="T18" fmla="*/ 1592 w 1728"/>
              <a:gd name="T19" fmla="*/ 792 h 2257"/>
              <a:gd name="T20" fmla="*/ 1591 w 1728"/>
              <a:gd name="T21" fmla="*/ 804 h 2257"/>
              <a:gd name="T22" fmla="*/ 1563 w 1728"/>
              <a:gd name="T23" fmla="*/ 882 h 2257"/>
              <a:gd name="T24" fmla="*/ 1649 w 1728"/>
              <a:gd name="T25" fmla="*/ 1002 h 2257"/>
              <a:gd name="T26" fmla="*/ 1723 w 1728"/>
              <a:gd name="T27" fmla="*/ 1083 h 2257"/>
              <a:gd name="T28" fmla="*/ 1706 w 1728"/>
              <a:gd name="T29" fmla="*/ 1135 h 2257"/>
              <a:gd name="T30" fmla="*/ 1656 w 1728"/>
              <a:gd name="T31" fmla="*/ 1165 h 2257"/>
              <a:gd name="T32" fmla="*/ 1652 w 1728"/>
              <a:gd name="T33" fmla="*/ 1169 h 2257"/>
              <a:gd name="T34" fmla="*/ 1687 w 1728"/>
              <a:gd name="T35" fmla="*/ 1249 h 2257"/>
              <a:gd name="T36" fmla="*/ 1699 w 1728"/>
              <a:gd name="T37" fmla="*/ 1284 h 2257"/>
              <a:gd name="T38" fmla="*/ 1683 w 1728"/>
              <a:gd name="T39" fmla="*/ 1305 h 2257"/>
              <a:gd name="T40" fmla="*/ 1693 w 1728"/>
              <a:gd name="T41" fmla="*/ 1322 h 2257"/>
              <a:gd name="T42" fmla="*/ 1691 w 1728"/>
              <a:gd name="T43" fmla="*/ 1333 h 2257"/>
              <a:gd name="T44" fmla="*/ 1686 w 1728"/>
              <a:gd name="T45" fmla="*/ 1343 h 2257"/>
              <a:gd name="T46" fmla="*/ 1681 w 1728"/>
              <a:gd name="T47" fmla="*/ 1351 h 2257"/>
              <a:gd name="T48" fmla="*/ 1652 w 1728"/>
              <a:gd name="T49" fmla="*/ 1393 h 2257"/>
              <a:gd name="T50" fmla="*/ 1655 w 1728"/>
              <a:gd name="T51" fmla="*/ 1474 h 2257"/>
              <a:gd name="T52" fmla="*/ 1636 w 1728"/>
              <a:gd name="T53" fmla="*/ 1551 h 2257"/>
              <a:gd name="T54" fmla="*/ 1566 w 1728"/>
              <a:gd name="T55" fmla="*/ 1583 h 2257"/>
              <a:gd name="T56" fmla="*/ 1392 w 1728"/>
              <a:gd name="T57" fmla="*/ 1568 h 2257"/>
              <a:gd name="T58" fmla="*/ 1254 w 1728"/>
              <a:gd name="T59" fmla="*/ 1595 h 2257"/>
              <a:gd name="T60" fmla="*/ 1179 w 1728"/>
              <a:gd name="T61" fmla="*/ 1697 h 2257"/>
              <a:gd name="T62" fmla="*/ 1155 w 1728"/>
              <a:gd name="T63" fmla="*/ 1909 h 2257"/>
              <a:gd name="T64" fmla="*/ 1186 w 1728"/>
              <a:gd name="T65" fmla="*/ 2120 h 2257"/>
              <a:gd name="T66" fmla="*/ 1271 w 1728"/>
              <a:gd name="T67" fmla="*/ 2257 h 2257"/>
              <a:gd name="T68" fmla="*/ 314 w 1728"/>
              <a:gd name="T69" fmla="*/ 2178 h 2257"/>
              <a:gd name="T70" fmla="*/ 399 w 1728"/>
              <a:gd name="T71" fmla="*/ 2038 h 2257"/>
              <a:gd name="T72" fmla="*/ 513 w 1728"/>
              <a:gd name="T73" fmla="*/ 1877 h 2257"/>
              <a:gd name="T74" fmla="*/ 563 w 1728"/>
              <a:gd name="T75" fmla="*/ 1648 h 2257"/>
              <a:gd name="T76" fmla="*/ 509 w 1728"/>
              <a:gd name="T77" fmla="*/ 1635 h 2257"/>
              <a:gd name="T78" fmla="*/ 488 w 1728"/>
              <a:gd name="T79" fmla="*/ 1499 h 2257"/>
              <a:gd name="T80" fmla="*/ 405 w 1728"/>
              <a:gd name="T81" fmla="*/ 1406 h 2257"/>
              <a:gd name="T82" fmla="*/ 186 w 1728"/>
              <a:gd name="T83" fmla="*/ 1233 h 2257"/>
              <a:gd name="T84" fmla="*/ 52 w 1728"/>
              <a:gd name="T85" fmla="*/ 1009 h 2257"/>
              <a:gd name="T86" fmla="*/ 1 w 1728"/>
              <a:gd name="T87" fmla="*/ 759 h 2257"/>
              <a:gd name="T88" fmla="*/ 29 w 1728"/>
              <a:gd name="T89" fmla="*/ 507 h 2257"/>
              <a:gd name="T90" fmla="*/ 131 w 1728"/>
              <a:gd name="T91" fmla="*/ 272 h 2257"/>
              <a:gd name="T92" fmla="*/ 94 w 1728"/>
              <a:gd name="T93" fmla="*/ 255 h 2257"/>
              <a:gd name="T94" fmla="*/ 128 w 1728"/>
              <a:gd name="T95" fmla="*/ 196 h 2257"/>
              <a:gd name="T96" fmla="*/ 111 w 1728"/>
              <a:gd name="T97" fmla="*/ 130 h 2257"/>
              <a:gd name="T98" fmla="*/ 145 w 1728"/>
              <a:gd name="T99" fmla="*/ 164 h 2257"/>
              <a:gd name="T100" fmla="*/ 179 w 1728"/>
              <a:gd name="T101" fmla="*/ 97 h 2257"/>
              <a:gd name="T102" fmla="*/ 194 w 1728"/>
              <a:gd name="T103" fmla="*/ 123 h 2257"/>
              <a:gd name="T104" fmla="*/ 312 w 1728"/>
              <a:gd name="T105" fmla="*/ 107 h 2257"/>
              <a:gd name="T106" fmla="*/ 537 w 1728"/>
              <a:gd name="T107" fmla="*/ 18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28" h="2257">
                <a:moveTo>
                  <a:pt x="617" y="0"/>
                </a:moveTo>
                <a:lnTo>
                  <a:pt x="835" y="0"/>
                </a:lnTo>
                <a:lnTo>
                  <a:pt x="949" y="26"/>
                </a:lnTo>
                <a:lnTo>
                  <a:pt x="1064" y="52"/>
                </a:lnTo>
                <a:lnTo>
                  <a:pt x="1179" y="75"/>
                </a:lnTo>
                <a:lnTo>
                  <a:pt x="1223" y="84"/>
                </a:lnTo>
                <a:lnTo>
                  <a:pt x="1262" y="98"/>
                </a:lnTo>
                <a:lnTo>
                  <a:pt x="1299" y="117"/>
                </a:lnTo>
                <a:lnTo>
                  <a:pt x="1334" y="139"/>
                </a:lnTo>
                <a:lnTo>
                  <a:pt x="1368" y="164"/>
                </a:lnTo>
                <a:lnTo>
                  <a:pt x="1401" y="190"/>
                </a:lnTo>
                <a:lnTo>
                  <a:pt x="1433" y="219"/>
                </a:lnTo>
                <a:lnTo>
                  <a:pt x="1466" y="249"/>
                </a:lnTo>
                <a:lnTo>
                  <a:pt x="1499" y="279"/>
                </a:lnTo>
                <a:lnTo>
                  <a:pt x="1533" y="310"/>
                </a:lnTo>
                <a:lnTo>
                  <a:pt x="1504" y="297"/>
                </a:lnTo>
                <a:lnTo>
                  <a:pt x="1479" y="287"/>
                </a:lnTo>
                <a:lnTo>
                  <a:pt x="1457" y="278"/>
                </a:lnTo>
                <a:lnTo>
                  <a:pt x="1436" y="268"/>
                </a:lnTo>
                <a:lnTo>
                  <a:pt x="1431" y="275"/>
                </a:lnTo>
                <a:lnTo>
                  <a:pt x="1529" y="364"/>
                </a:lnTo>
                <a:lnTo>
                  <a:pt x="1525" y="373"/>
                </a:lnTo>
                <a:lnTo>
                  <a:pt x="1513" y="371"/>
                </a:lnTo>
                <a:lnTo>
                  <a:pt x="1500" y="367"/>
                </a:lnTo>
                <a:lnTo>
                  <a:pt x="1486" y="363"/>
                </a:lnTo>
                <a:lnTo>
                  <a:pt x="1466" y="358"/>
                </a:lnTo>
                <a:lnTo>
                  <a:pt x="1474" y="409"/>
                </a:lnTo>
                <a:lnTo>
                  <a:pt x="1482" y="456"/>
                </a:lnTo>
                <a:lnTo>
                  <a:pt x="1494" y="502"/>
                </a:lnTo>
                <a:lnTo>
                  <a:pt x="1507" y="539"/>
                </a:lnTo>
                <a:lnTo>
                  <a:pt x="1521" y="576"/>
                </a:lnTo>
                <a:lnTo>
                  <a:pt x="1537" y="614"/>
                </a:lnTo>
                <a:lnTo>
                  <a:pt x="1547" y="652"/>
                </a:lnTo>
                <a:lnTo>
                  <a:pt x="1553" y="689"/>
                </a:lnTo>
                <a:lnTo>
                  <a:pt x="1555" y="728"/>
                </a:lnTo>
                <a:lnTo>
                  <a:pt x="1555" y="767"/>
                </a:lnTo>
                <a:lnTo>
                  <a:pt x="1557" y="808"/>
                </a:lnTo>
                <a:lnTo>
                  <a:pt x="1574" y="797"/>
                </a:lnTo>
                <a:lnTo>
                  <a:pt x="1592" y="787"/>
                </a:lnTo>
                <a:lnTo>
                  <a:pt x="1592" y="792"/>
                </a:lnTo>
                <a:lnTo>
                  <a:pt x="1592" y="796"/>
                </a:lnTo>
                <a:lnTo>
                  <a:pt x="1592" y="800"/>
                </a:lnTo>
                <a:lnTo>
                  <a:pt x="1592" y="801"/>
                </a:lnTo>
                <a:lnTo>
                  <a:pt x="1591" y="804"/>
                </a:lnTo>
                <a:lnTo>
                  <a:pt x="1571" y="822"/>
                </a:lnTo>
                <a:lnTo>
                  <a:pt x="1559" y="841"/>
                </a:lnTo>
                <a:lnTo>
                  <a:pt x="1557" y="862"/>
                </a:lnTo>
                <a:lnTo>
                  <a:pt x="1563" y="882"/>
                </a:lnTo>
                <a:lnTo>
                  <a:pt x="1579" y="906"/>
                </a:lnTo>
                <a:lnTo>
                  <a:pt x="1602" y="937"/>
                </a:lnTo>
                <a:lnTo>
                  <a:pt x="1626" y="970"/>
                </a:lnTo>
                <a:lnTo>
                  <a:pt x="1649" y="1002"/>
                </a:lnTo>
                <a:lnTo>
                  <a:pt x="1677" y="1029"/>
                </a:lnTo>
                <a:lnTo>
                  <a:pt x="1698" y="1050"/>
                </a:lnTo>
                <a:lnTo>
                  <a:pt x="1712" y="1067"/>
                </a:lnTo>
                <a:lnTo>
                  <a:pt x="1723" y="1083"/>
                </a:lnTo>
                <a:lnTo>
                  <a:pt x="1728" y="1096"/>
                </a:lnTo>
                <a:lnTo>
                  <a:pt x="1727" y="1109"/>
                </a:lnTo>
                <a:lnTo>
                  <a:pt x="1719" y="1122"/>
                </a:lnTo>
                <a:lnTo>
                  <a:pt x="1706" y="1135"/>
                </a:lnTo>
                <a:lnTo>
                  <a:pt x="1686" y="1148"/>
                </a:lnTo>
                <a:lnTo>
                  <a:pt x="1661" y="1163"/>
                </a:lnTo>
                <a:lnTo>
                  <a:pt x="1659" y="1164"/>
                </a:lnTo>
                <a:lnTo>
                  <a:pt x="1656" y="1165"/>
                </a:lnTo>
                <a:lnTo>
                  <a:pt x="1655" y="1168"/>
                </a:lnTo>
                <a:lnTo>
                  <a:pt x="1653" y="1169"/>
                </a:lnTo>
                <a:lnTo>
                  <a:pt x="1652" y="1169"/>
                </a:lnTo>
                <a:lnTo>
                  <a:pt x="1652" y="1169"/>
                </a:lnTo>
                <a:lnTo>
                  <a:pt x="1661" y="1211"/>
                </a:lnTo>
                <a:lnTo>
                  <a:pt x="1669" y="1227"/>
                </a:lnTo>
                <a:lnTo>
                  <a:pt x="1681" y="1241"/>
                </a:lnTo>
                <a:lnTo>
                  <a:pt x="1687" y="1249"/>
                </a:lnTo>
                <a:lnTo>
                  <a:pt x="1697" y="1257"/>
                </a:lnTo>
                <a:lnTo>
                  <a:pt x="1702" y="1266"/>
                </a:lnTo>
                <a:lnTo>
                  <a:pt x="1703" y="1278"/>
                </a:lnTo>
                <a:lnTo>
                  <a:pt x="1699" y="1284"/>
                </a:lnTo>
                <a:lnTo>
                  <a:pt x="1694" y="1291"/>
                </a:lnTo>
                <a:lnTo>
                  <a:pt x="1686" y="1296"/>
                </a:lnTo>
                <a:lnTo>
                  <a:pt x="1678" y="1303"/>
                </a:lnTo>
                <a:lnTo>
                  <a:pt x="1683" y="1305"/>
                </a:lnTo>
                <a:lnTo>
                  <a:pt x="1687" y="1309"/>
                </a:lnTo>
                <a:lnTo>
                  <a:pt x="1690" y="1313"/>
                </a:lnTo>
                <a:lnTo>
                  <a:pt x="1693" y="1318"/>
                </a:lnTo>
                <a:lnTo>
                  <a:pt x="1693" y="1322"/>
                </a:lnTo>
                <a:lnTo>
                  <a:pt x="1694" y="1325"/>
                </a:lnTo>
                <a:lnTo>
                  <a:pt x="1694" y="1328"/>
                </a:lnTo>
                <a:lnTo>
                  <a:pt x="1693" y="1331"/>
                </a:lnTo>
                <a:lnTo>
                  <a:pt x="1691" y="1333"/>
                </a:lnTo>
                <a:lnTo>
                  <a:pt x="1691" y="1337"/>
                </a:lnTo>
                <a:lnTo>
                  <a:pt x="1690" y="1339"/>
                </a:lnTo>
                <a:lnTo>
                  <a:pt x="1689" y="1342"/>
                </a:lnTo>
                <a:lnTo>
                  <a:pt x="1686" y="1343"/>
                </a:lnTo>
                <a:lnTo>
                  <a:pt x="1685" y="1347"/>
                </a:lnTo>
                <a:lnTo>
                  <a:pt x="1683" y="1348"/>
                </a:lnTo>
                <a:lnTo>
                  <a:pt x="1681" y="1351"/>
                </a:lnTo>
                <a:lnTo>
                  <a:pt x="1681" y="1351"/>
                </a:lnTo>
                <a:lnTo>
                  <a:pt x="1677" y="1355"/>
                </a:lnTo>
                <a:lnTo>
                  <a:pt x="1676" y="1356"/>
                </a:lnTo>
                <a:lnTo>
                  <a:pt x="1660" y="1375"/>
                </a:lnTo>
                <a:lnTo>
                  <a:pt x="1652" y="1393"/>
                </a:lnTo>
                <a:lnTo>
                  <a:pt x="1649" y="1413"/>
                </a:lnTo>
                <a:lnTo>
                  <a:pt x="1649" y="1434"/>
                </a:lnTo>
                <a:lnTo>
                  <a:pt x="1652" y="1453"/>
                </a:lnTo>
                <a:lnTo>
                  <a:pt x="1655" y="1474"/>
                </a:lnTo>
                <a:lnTo>
                  <a:pt x="1656" y="1495"/>
                </a:lnTo>
                <a:lnTo>
                  <a:pt x="1653" y="1515"/>
                </a:lnTo>
                <a:lnTo>
                  <a:pt x="1647" y="1536"/>
                </a:lnTo>
                <a:lnTo>
                  <a:pt x="1636" y="1551"/>
                </a:lnTo>
                <a:lnTo>
                  <a:pt x="1623" y="1564"/>
                </a:lnTo>
                <a:lnTo>
                  <a:pt x="1606" y="1574"/>
                </a:lnTo>
                <a:lnTo>
                  <a:pt x="1587" y="1580"/>
                </a:lnTo>
                <a:lnTo>
                  <a:pt x="1566" y="1583"/>
                </a:lnTo>
                <a:lnTo>
                  <a:pt x="1545" y="1584"/>
                </a:lnTo>
                <a:lnTo>
                  <a:pt x="1494" y="1579"/>
                </a:lnTo>
                <a:lnTo>
                  <a:pt x="1443" y="1574"/>
                </a:lnTo>
                <a:lnTo>
                  <a:pt x="1392" y="1568"/>
                </a:lnTo>
                <a:lnTo>
                  <a:pt x="1351" y="1568"/>
                </a:lnTo>
                <a:lnTo>
                  <a:pt x="1314" y="1574"/>
                </a:lnTo>
                <a:lnTo>
                  <a:pt x="1282" y="1582"/>
                </a:lnTo>
                <a:lnTo>
                  <a:pt x="1254" y="1595"/>
                </a:lnTo>
                <a:lnTo>
                  <a:pt x="1229" y="1613"/>
                </a:lnTo>
                <a:lnTo>
                  <a:pt x="1210" y="1635"/>
                </a:lnTo>
                <a:lnTo>
                  <a:pt x="1193" y="1663"/>
                </a:lnTo>
                <a:lnTo>
                  <a:pt x="1179" y="1697"/>
                </a:lnTo>
                <a:lnTo>
                  <a:pt x="1172" y="1736"/>
                </a:lnTo>
                <a:lnTo>
                  <a:pt x="1164" y="1792"/>
                </a:lnTo>
                <a:lnTo>
                  <a:pt x="1157" y="1850"/>
                </a:lnTo>
                <a:lnTo>
                  <a:pt x="1155" y="1909"/>
                </a:lnTo>
                <a:lnTo>
                  <a:pt x="1156" y="1966"/>
                </a:lnTo>
                <a:lnTo>
                  <a:pt x="1161" y="2023"/>
                </a:lnTo>
                <a:lnTo>
                  <a:pt x="1172" y="2078"/>
                </a:lnTo>
                <a:lnTo>
                  <a:pt x="1186" y="2120"/>
                </a:lnTo>
                <a:lnTo>
                  <a:pt x="1206" y="2159"/>
                </a:lnTo>
                <a:lnTo>
                  <a:pt x="1229" y="2197"/>
                </a:lnTo>
                <a:lnTo>
                  <a:pt x="1255" y="2235"/>
                </a:lnTo>
                <a:lnTo>
                  <a:pt x="1271" y="2257"/>
                </a:lnTo>
                <a:lnTo>
                  <a:pt x="281" y="2257"/>
                </a:lnTo>
                <a:lnTo>
                  <a:pt x="281" y="2254"/>
                </a:lnTo>
                <a:lnTo>
                  <a:pt x="297" y="2215"/>
                </a:lnTo>
                <a:lnTo>
                  <a:pt x="314" y="2178"/>
                </a:lnTo>
                <a:lnTo>
                  <a:pt x="334" y="2142"/>
                </a:lnTo>
                <a:lnTo>
                  <a:pt x="355" y="2105"/>
                </a:lnTo>
                <a:lnTo>
                  <a:pt x="377" y="2070"/>
                </a:lnTo>
                <a:lnTo>
                  <a:pt x="399" y="2038"/>
                </a:lnTo>
                <a:lnTo>
                  <a:pt x="423" y="2008"/>
                </a:lnTo>
                <a:lnTo>
                  <a:pt x="448" y="1978"/>
                </a:lnTo>
                <a:lnTo>
                  <a:pt x="484" y="1930"/>
                </a:lnTo>
                <a:lnTo>
                  <a:pt x="513" y="1877"/>
                </a:lnTo>
                <a:lnTo>
                  <a:pt x="534" y="1824"/>
                </a:lnTo>
                <a:lnTo>
                  <a:pt x="550" y="1769"/>
                </a:lnTo>
                <a:lnTo>
                  <a:pt x="559" y="1710"/>
                </a:lnTo>
                <a:lnTo>
                  <a:pt x="563" y="1648"/>
                </a:lnTo>
                <a:lnTo>
                  <a:pt x="562" y="1585"/>
                </a:lnTo>
                <a:lnTo>
                  <a:pt x="542" y="1604"/>
                </a:lnTo>
                <a:lnTo>
                  <a:pt x="525" y="1619"/>
                </a:lnTo>
                <a:lnTo>
                  <a:pt x="509" y="1635"/>
                </a:lnTo>
                <a:lnTo>
                  <a:pt x="509" y="1599"/>
                </a:lnTo>
                <a:lnTo>
                  <a:pt x="505" y="1563"/>
                </a:lnTo>
                <a:lnTo>
                  <a:pt x="499" y="1530"/>
                </a:lnTo>
                <a:lnTo>
                  <a:pt x="488" y="1499"/>
                </a:lnTo>
                <a:lnTo>
                  <a:pt x="473" y="1472"/>
                </a:lnTo>
                <a:lnTo>
                  <a:pt x="454" y="1447"/>
                </a:lnTo>
                <a:lnTo>
                  <a:pt x="431" y="1424"/>
                </a:lnTo>
                <a:lnTo>
                  <a:pt x="405" y="1406"/>
                </a:lnTo>
                <a:lnTo>
                  <a:pt x="342" y="1369"/>
                </a:lnTo>
                <a:lnTo>
                  <a:pt x="284" y="1328"/>
                </a:lnTo>
                <a:lnTo>
                  <a:pt x="233" y="1282"/>
                </a:lnTo>
                <a:lnTo>
                  <a:pt x="186" y="1233"/>
                </a:lnTo>
                <a:lnTo>
                  <a:pt x="145" y="1181"/>
                </a:lnTo>
                <a:lnTo>
                  <a:pt x="109" y="1126"/>
                </a:lnTo>
                <a:lnTo>
                  <a:pt x="79" y="1068"/>
                </a:lnTo>
                <a:lnTo>
                  <a:pt x="52" y="1009"/>
                </a:lnTo>
                <a:lnTo>
                  <a:pt x="33" y="949"/>
                </a:lnTo>
                <a:lnTo>
                  <a:pt x="17" y="886"/>
                </a:lnTo>
                <a:lnTo>
                  <a:pt x="7" y="824"/>
                </a:lnTo>
                <a:lnTo>
                  <a:pt x="1" y="759"/>
                </a:lnTo>
                <a:lnTo>
                  <a:pt x="0" y="695"/>
                </a:lnTo>
                <a:lnTo>
                  <a:pt x="5" y="632"/>
                </a:lnTo>
                <a:lnTo>
                  <a:pt x="14" y="568"/>
                </a:lnTo>
                <a:lnTo>
                  <a:pt x="29" y="507"/>
                </a:lnTo>
                <a:lnTo>
                  <a:pt x="47" y="445"/>
                </a:lnTo>
                <a:lnTo>
                  <a:pt x="71" y="386"/>
                </a:lnTo>
                <a:lnTo>
                  <a:pt x="98" y="329"/>
                </a:lnTo>
                <a:lnTo>
                  <a:pt x="131" y="272"/>
                </a:lnTo>
                <a:lnTo>
                  <a:pt x="114" y="271"/>
                </a:lnTo>
                <a:lnTo>
                  <a:pt x="94" y="270"/>
                </a:lnTo>
                <a:lnTo>
                  <a:pt x="69" y="268"/>
                </a:lnTo>
                <a:lnTo>
                  <a:pt x="94" y="255"/>
                </a:lnTo>
                <a:lnTo>
                  <a:pt x="111" y="242"/>
                </a:lnTo>
                <a:lnTo>
                  <a:pt x="122" y="228"/>
                </a:lnTo>
                <a:lnTo>
                  <a:pt x="127" y="212"/>
                </a:lnTo>
                <a:lnTo>
                  <a:pt x="128" y="196"/>
                </a:lnTo>
                <a:lnTo>
                  <a:pt x="127" y="181"/>
                </a:lnTo>
                <a:lnTo>
                  <a:pt x="122" y="164"/>
                </a:lnTo>
                <a:lnTo>
                  <a:pt x="117" y="147"/>
                </a:lnTo>
                <a:lnTo>
                  <a:pt x="111" y="130"/>
                </a:lnTo>
                <a:lnTo>
                  <a:pt x="106" y="114"/>
                </a:lnTo>
                <a:lnTo>
                  <a:pt x="119" y="130"/>
                </a:lnTo>
                <a:lnTo>
                  <a:pt x="131" y="145"/>
                </a:lnTo>
                <a:lnTo>
                  <a:pt x="145" y="164"/>
                </a:lnTo>
                <a:lnTo>
                  <a:pt x="160" y="183"/>
                </a:lnTo>
                <a:lnTo>
                  <a:pt x="178" y="206"/>
                </a:lnTo>
                <a:lnTo>
                  <a:pt x="178" y="97"/>
                </a:lnTo>
                <a:lnTo>
                  <a:pt x="179" y="97"/>
                </a:lnTo>
                <a:lnTo>
                  <a:pt x="182" y="96"/>
                </a:lnTo>
                <a:lnTo>
                  <a:pt x="185" y="96"/>
                </a:lnTo>
                <a:lnTo>
                  <a:pt x="187" y="96"/>
                </a:lnTo>
                <a:lnTo>
                  <a:pt x="194" y="123"/>
                </a:lnTo>
                <a:lnTo>
                  <a:pt x="202" y="151"/>
                </a:lnTo>
                <a:lnTo>
                  <a:pt x="211" y="182"/>
                </a:lnTo>
                <a:lnTo>
                  <a:pt x="259" y="143"/>
                </a:lnTo>
                <a:lnTo>
                  <a:pt x="312" y="107"/>
                </a:lnTo>
                <a:lnTo>
                  <a:pt x="364" y="77"/>
                </a:lnTo>
                <a:lnTo>
                  <a:pt x="419" y="52"/>
                </a:lnTo>
                <a:lnTo>
                  <a:pt x="477" y="33"/>
                </a:lnTo>
                <a:lnTo>
                  <a:pt x="537" y="18"/>
                </a:lnTo>
                <a:lnTo>
                  <a:pt x="576" y="9"/>
                </a:lnTo>
                <a:lnTo>
                  <a:pt x="61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Shape 2190">
            <a:extLst>
              <a:ext uri="{FF2B5EF4-FFF2-40B4-BE49-F238E27FC236}">
                <a16:creationId xmlns:a16="http://schemas.microsoft.com/office/drawing/2014/main" id="{EC0A89B4-0B42-E344-A978-1EB3C3900DFA}"/>
              </a:ext>
            </a:extLst>
          </p:cNvPr>
          <p:cNvSpPr/>
          <p:nvPr/>
        </p:nvSpPr>
        <p:spPr>
          <a:xfrm rot="10800000" flipH="1">
            <a:off x="4254759" y="2635548"/>
            <a:ext cx="1778636" cy="1778635"/>
          </a:xfrm>
          <a:custGeom>
            <a:avLst/>
            <a:gdLst/>
            <a:ahLst/>
            <a:cxnLst>
              <a:cxn ang="0">
                <a:pos x="wd2" y="hd2"/>
              </a:cxn>
              <a:cxn ang="5400000">
                <a:pos x="wd2" y="hd2"/>
              </a:cxn>
              <a:cxn ang="10800000">
                <a:pos x="wd2" y="hd2"/>
              </a:cxn>
              <a:cxn ang="16200000">
                <a:pos x="wd2" y="hd2"/>
              </a:cxn>
            </a:cxnLst>
            <a:rect l="0" t="0" r="r" b="b"/>
            <a:pathLst>
              <a:path w="21600" h="21600" extrusionOk="0">
                <a:moveTo>
                  <a:pt x="21447" y="12678"/>
                </a:moveTo>
                <a:cubicBezTo>
                  <a:pt x="21600" y="11317"/>
                  <a:pt x="21600" y="11317"/>
                  <a:pt x="21600" y="11317"/>
                </a:cubicBezTo>
                <a:cubicBezTo>
                  <a:pt x="19839" y="10636"/>
                  <a:pt x="19839" y="10636"/>
                  <a:pt x="19839" y="10636"/>
                </a:cubicBezTo>
                <a:cubicBezTo>
                  <a:pt x="19827" y="10260"/>
                  <a:pt x="19804" y="9873"/>
                  <a:pt x="19745" y="9485"/>
                </a:cubicBezTo>
                <a:cubicBezTo>
                  <a:pt x="21400" y="8523"/>
                  <a:pt x="21400" y="8523"/>
                  <a:pt x="21400" y="8523"/>
                </a:cubicBezTo>
                <a:cubicBezTo>
                  <a:pt x="21025" y="7208"/>
                  <a:pt x="21025" y="7208"/>
                  <a:pt x="21025" y="7208"/>
                </a:cubicBezTo>
                <a:cubicBezTo>
                  <a:pt x="19111" y="7255"/>
                  <a:pt x="19111" y="7255"/>
                  <a:pt x="19111" y="7255"/>
                </a:cubicBezTo>
                <a:cubicBezTo>
                  <a:pt x="18947" y="6856"/>
                  <a:pt x="18747" y="6480"/>
                  <a:pt x="18524" y="6116"/>
                </a:cubicBezTo>
                <a:cubicBezTo>
                  <a:pt x="19663" y="4602"/>
                  <a:pt x="19663" y="4602"/>
                  <a:pt x="19663" y="4602"/>
                </a:cubicBezTo>
                <a:cubicBezTo>
                  <a:pt x="18806" y="3533"/>
                  <a:pt x="18806" y="3533"/>
                  <a:pt x="18806" y="3533"/>
                </a:cubicBezTo>
                <a:cubicBezTo>
                  <a:pt x="17080" y="4297"/>
                  <a:pt x="17080" y="4297"/>
                  <a:pt x="17080" y="4297"/>
                </a:cubicBezTo>
                <a:cubicBezTo>
                  <a:pt x="16799" y="4038"/>
                  <a:pt x="16505" y="3780"/>
                  <a:pt x="16188" y="3557"/>
                </a:cubicBezTo>
                <a:cubicBezTo>
                  <a:pt x="16670" y="1726"/>
                  <a:pt x="16670" y="1726"/>
                  <a:pt x="16670" y="1726"/>
                </a:cubicBezTo>
                <a:cubicBezTo>
                  <a:pt x="15472" y="1057"/>
                  <a:pt x="15472" y="1057"/>
                  <a:pt x="15472" y="1057"/>
                </a:cubicBezTo>
                <a:cubicBezTo>
                  <a:pt x="14157" y="2418"/>
                  <a:pt x="14157" y="2418"/>
                  <a:pt x="14157" y="2418"/>
                </a:cubicBezTo>
                <a:cubicBezTo>
                  <a:pt x="13770" y="2266"/>
                  <a:pt x="13371" y="2125"/>
                  <a:pt x="12948" y="2031"/>
                </a:cubicBezTo>
                <a:cubicBezTo>
                  <a:pt x="12678" y="153"/>
                  <a:pt x="12678" y="153"/>
                  <a:pt x="12678" y="153"/>
                </a:cubicBezTo>
                <a:cubicBezTo>
                  <a:pt x="11317" y="0"/>
                  <a:pt x="11317" y="0"/>
                  <a:pt x="11317" y="0"/>
                </a:cubicBezTo>
                <a:cubicBezTo>
                  <a:pt x="10636" y="1773"/>
                  <a:pt x="10636" y="1773"/>
                  <a:pt x="10636" y="1773"/>
                </a:cubicBezTo>
                <a:cubicBezTo>
                  <a:pt x="10260" y="1773"/>
                  <a:pt x="9873" y="1808"/>
                  <a:pt x="9485" y="1867"/>
                </a:cubicBezTo>
                <a:cubicBezTo>
                  <a:pt x="8523" y="200"/>
                  <a:pt x="8523" y="200"/>
                  <a:pt x="8523" y="200"/>
                </a:cubicBezTo>
                <a:cubicBezTo>
                  <a:pt x="7196" y="575"/>
                  <a:pt x="7196" y="575"/>
                  <a:pt x="7196" y="575"/>
                </a:cubicBezTo>
                <a:cubicBezTo>
                  <a:pt x="7243" y="2500"/>
                  <a:pt x="7243" y="2500"/>
                  <a:pt x="7243" y="2500"/>
                </a:cubicBezTo>
                <a:cubicBezTo>
                  <a:pt x="6856" y="2665"/>
                  <a:pt x="6480" y="2864"/>
                  <a:pt x="6116" y="3076"/>
                </a:cubicBezTo>
                <a:cubicBezTo>
                  <a:pt x="4602" y="1949"/>
                  <a:pt x="4602" y="1949"/>
                  <a:pt x="4602" y="1949"/>
                </a:cubicBezTo>
                <a:cubicBezTo>
                  <a:pt x="3533" y="2806"/>
                  <a:pt x="3533" y="2806"/>
                  <a:pt x="3533" y="2806"/>
                </a:cubicBezTo>
                <a:cubicBezTo>
                  <a:pt x="4297" y="4531"/>
                  <a:pt x="4297" y="4531"/>
                  <a:pt x="4297" y="4531"/>
                </a:cubicBezTo>
                <a:cubicBezTo>
                  <a:pt x="4027" y="4813"/>
                  <a:pt x="3780" y="5107"/>
                  <a:pt x="3557" y="5412"/>
                </a:cubicBezTo>
                <a:cubicBezTo>
                  <a:pt x="1726" y="4930"/>
                  <a:pt x="1726" y="4930"/>
                  <a:pt x="1726" y="4930"/>
                </a:cubicBezTo>
                <a:cubicBezTo>
                  <a:pt x="1045" y="6128"/>
                  <a:pt x="1045" y="6128"/>
                  <a:pt x="1045" y="6128"/>
                </a:cubicBezTo>
                <a:cubicBezTo>
                  <a:pt x="2418" y="7443"/>
                  <a:pt x="2418" y="7443"/>
                  <a:pt x="2418" y="7443"/>
                </a:cubicBezTo>
                <a:cubicBezTo>
                  <a:pt x="2254" y="7842"/>
                  <a:pt x="2125" y="8241"/>
                  <a:pt x="2031" y="8652"/>
                </a:cubicBezTo>
                <a:cubicBezTo>
                  <a:pt x="153" y="8922"/>
                  <a:pt x="153" y="8922"/>
                  <a:pt x="153" y="8922"/>
                </a:cubicBezTo>
                <a:cubicBezTo>
                  <a:pt x="0" y="10295"/>
                  <a:pt x="0" y="10295"/>
                  <a:pt x="0" y="10295"/>
                </a:cubicBezTo>
                <a:cubicBezTo>
                  <a:pt x="1773" y="10964"/>
                  <a:pt x="1773" y="10964"/>
                  <a:pt x="1773" y="10964"/>
                </a:cubicBezTo>
                <a:cubicBezTo>
                  <a:pt x="1773" y="11352"/>
                  <a:pt x="1808" y="11739"/>
                  <a:pt x="1867" y="12115"/>
                </a:cubicBezTo>
                <a:cubicBezTo>
                  <a:pt x="200" y="13089"/>
                  <a:pt x="200" y="13089"/>
                  <a:pt x="200" y="13089"/>
                </a:cubicBezTo>
                <a:cubicBezTo>
                  <a:pt x="575" y="14404"/>
                  <a:pt x="575" y="14404"/>
                  <a:pt x="575" y="14404"/>
                </a:cubicBezTo>
                <a:cubicBezTo>
                  <a:pt x="2489" y="14357"/>
                  <a:pt x="2489" y="14357"/>
                  <a:pt x="2489" y="14357"/>
                </a:cubicBezTo>
                <a:cubicBezTo>
                  <a:pt x="2665" y="14756"/>
                  <a:pt x="2853" y="15132"/>
                  <a:pt x="3076" y="15496"/>
                </a:cubicBezTo>
                <a:cubicBezTo>
                  <a:pt x="1949" y="17010"/>
                  <a:pt x="1949" y="17010"/>
                  <a:pt x="1949" y="17010"/>
                </a:cubicBezTo>
                <a:cubicBezTo>
                  <a:pt x="2806" y="18078"/>
                  <a:pt x="2806" y="18078"/>
                  <a:pt x="2806" y="18078"/>
                </a:cubicBezTo>
                <a:cubicBezTo>
                  <a:pt x="4531" y="17303"/>
                  <a:pt x="4531" y="17303"/>
                  <a:pt x="4531" y="17303"/>
                </a:cubicBezTo>
                <a:cubicBezTo>
                  <a:pt x="4813" y="17573"/>
                  <a:pt x="5107" y="17820"/>
                  <a:pt x="5412" y="18055"/>
                </a:cubicBezTo>
                <a:cubicBezTo>
                  <a:pt x="4930" y="19886"/>
                  <a:pt x="4930" y="19886"/>
                  <a:pt x="4930" y="19886"/>
                </a:cubicBezTo>
                <a:cubicBezTo>
                  <a:pt x="6128" y="20555"/>
                  <a:pt x="6128" y="20555"/>
                  <a:pt x="6128" y="20555"/>
                </a:cubicBezTo>
                <a:cubicBezTo>
                  <a:pt x="7443" y="19193"/>
                  <a:pt x="7443" y="19193"/>
                  <a:pt x="7443" y="19193"/>
                </a:cubicBezTo>
                <a:cubicBezTo>
                  <a:pt x="7830" y="19346"/>
                  <a:pt x="8241" y="19475"/>
                  <a:pt x="8652" y="19581"/>
                </a:cubicBezTo>
                <a:cubicBezTo>
                  <a:pt x="8922" y="21447"/>
                  <a:pt x="8922" y="21447"/>
                  <a:pt x="8922" y="21447"/>
                </a:cubicBezTo>
                <a:cubicBezTo>
                  <a:pt x="10283" y="21600"/>
                  <a:pt x="10283" y="21600"/>
                  <a:pt x="10283" y="21600"/>
                </a:cubicBezTo>
                <a:cubicBezTo>
                  <a:pt x="10964" y="19839"/>
                  <a:pt x="10964" y="19839"/>
                  <a:pt x="10964" y="19839"/>
                </a:cubicBezTo>
                <a:cubicBezTo>
                  <a:pt x="11352" y="19827"/>
                  <a:pt x="11739" y="19804"/>
                  <a:pt x="12115" y="19745"/>
                </a:cubicBezTo>
                <a:cubicBezTo>
                  <a:pt x="13077" y="21400"/>
                  <a:pt x="13077" y="21400"/>
                  <a:pt x="13077" y="21400"/>
                </a:cubicBezTo>
                <a:cubicBezTo>
                  <a:pt x="14404" y="21025"/>
                  <a:pt x="14404" y="21025"/>
                  <a:pt x="14404" y="21025"/>
                </a:cubicBezTo>
                <a:cubicBezTo>
                  <a:pt x="14357" y="19111"/>
                  <a:pt x="14357" y="19111"/>
                  <a:pt x="14357" y="19111"/>
                </a:cubicBezTo>
                <a:cubicBezTo>
                  <a:pt x="14744" y="18947"/>
                  <a:pt x="15132" y="18747"/>
                  <a:pt x="15484" y="18536"/>
                </a:cubicBezTo>
                <a:cubicBezTo>
                  <a:pt x="16998" y="19663"/>
                  <a:pt x="16998" y="19663"/>
                  <a:pt x="16998" y="19663"/>
                </a:cubicBezTo>
                <a:cubicBezTo>
                  <a:pt x="18078" y="18806"/>
                  <a:pt x="18078" y="18806"/>
                  <a:pt x="18078" y="18806"/>
                </a:cubicBezTo>
                <a:cubicBezTo>
                  <a:pt x="17303" y="17080"/>
                  <a:pt x="17303" y="17080"/>
                  <a:pt x="17303" y="17080"/>
                </a:cubicBezTo>
                <a:cubicBezTo>
                  <a:pt x="17573" y="16799"/>
                  <a:pt x="17820" y="16505"/>
                  <a:pt x="18055" y="16200"/>
                </a:cubicBezTo>
                <a:cubicBezTo>
                  <a:pt x="19886" y="16670"/>
                  <a:pt x="19886" y="16670"/>
                  <a:pt x="19886" y="16670"/>
                </a:cubicBezTo>
                <a:cubicBezTo>
                  <a:pt x="20555" y="15472"/>
                  <a:pt x="20555" y="15472"/>
                  <a:pt x="20555" y="15472"/>
                </a:cubicBezTo>
                <a:cubicBezTo>
                  <a:pt x="19193" y="14169"/>
                  <a:pt x="19193" y="14169"/>
                  <a:pt x="19193" y="14169"/>
                </a:cubicBezTo>
                <a:cubicBezTo>
                  <a:pt x="19346" y="13770"/>
                  <a:pt x="19475" y="13371"/>
                  <a:pt x="19581" y="12960"/>
                </a:cubicBezTo>
                <a:lnTo>
                  <a:pt x="21447" y="12678"/>
                </a:lnTo>
                <a:close/>
                <a:moveTo>
                  <a:pt x="12690" y="17491"/>
                </a:moveTo>
                <a:cubicBezTo>
                  <a:pt x="8992" y="18536"/>
                  <a:pt x="5153" y="16388"/>
                  <a:pt x="4109" y="12690"/>
                </a:cubicBezTo>
                <a:cubicBezTo>
                  <a:pt x="3076" y="9004"/>
                  <a:pt x="5224" y="5153"/>
                  <a:pt x="8910" y="4120"/>
                </a:cubicBezTo>
                <a:cubicBezTo>
                  <a:pt x="12608" y="3076"/>
                  <a:pt x="16447" y="5224"/>
                  <a:pt x="17491" y="8922"/>
                </a:cubicBezTo>
                <a:cubicBezTo>
                  <a:pt x="18536" y="12608"/>
                  <a:pt x="16388" y="16447"/>
                  <a:pt x="12690" y="17491"/>
                </a:cubicBezTo>
                <a:close/>
              </a:path>
            </a:pathLst>
          </a:custGeom>
          <a:solidFill>
            <a:schemeClr val="accent4"/>
          </a:solidFill>
          <a:ln w="12700" cap="flat">
            <a:noFill/>
            <a:miter lim="400000"/>
          </a:ln>
          <a:effectLst/>
        </p:spPr>
        <p:txBody>
          <a:bodyPr wrap="square" lIns="45719" tIns="45719" rIns="45719" bIns="45719" numCol="1" anchor="t">
            <a:noAutofit/>
          </a:bodyPr>
          <a:lstStyle/>
          <a:p>
            <a:endParaRPr/>
          </a:p>
        </p:txBody>
      </p:sp>
      <p:sp>
        <p:nvSpPr>
          <p:cNvPr id="39" name="Shape 2190">
            <a:extLst>
              <a:ext uri="{FF2B5EF4-FFF2-40B4-BE49-F238E27FC236}">
                <a16:creationId xmlns:a16="http://schemas.microsoft.com/office/drawing/2014/main" id="{CC1AC7DB-2161-9F48-BB06-6E783B44E05A}"/>
              </a:ext>
            </a:extLst>
          </p:cNvPr>
          <p:cNvSpPr/>
          <p:nvPr/>
        </p:nvSpPr>
        <p:spPr>
          <a:xfrm rot="10800000" flipH="1">
            <a:off x="8009777" y="2690772"/>
            <a:ext cx="1226427" cy="1226425"/>
          </a:xfrm>
          <a:custGeom>
            <a:avLst/>
            <a:gdLst/>
            <a:ahLst/>
            <a:cxnLst>
              <a:cxn ang="0">
                <a:pos x="wd2" y="hd2"/>
              </a:cxn>
              <a:cxn ang="5400000">
                <a:pos x="wd2" y="hd2"/>
              </a:cxn>
              <a:cxn ang="10800000">
                <a:pos x="wd2" y="hd2"/>
              </a:cxn>
              <a:cxn ang="16200000">
                <a:pos x="wd2" y="hd2"/>
              </a:cxn>
            </a:cxnLst>
            <a:rect l="0" t="0" r="r" b="b"/>
            <a:pathLst>
              <a:path w="21600" h="21600" extrusionOk="0">
                <a:moveTo>
                  <a:pt x="21447" y="12678"/>
                </a:moveTo>
                <a:cubicBezTo>
                  <a:pt x="21600" y="11317"/>
                  <a:pt x="21600" y="11317"/>
                  <a:pt x="21600" y="11317"/>
                </a:cubicBezTo>
                <a:cubicBezTo>
                  <a:pt x="19839" y="10636"/>
                  <a:pt x="19839" y="10636"/>
                  <a:pt x="19839" y="10636"/>
                </a:cubicBezTo>
                <a:cubicBezTo>
                  <a:pt x="19827" y="10260"/>
                  <a:pt x="19804" y="9873"/>
                  <a:pt x="19745" y="9485"/>
                </a:cubicBezTo>
                <a:cubicBezTo>
                  <a:pt x="21400" y="8523"/>
                  <a:pt x="21400" y="8523"/>
                  <a:pt x="21400" y="8523"/>
                </a:cubicBezTo>
                <a:cubicBezTo>
                  <a:pt x="21025" y="7208"/>
                  <a:pt x="21025" y="7208"/>
                  <a:pt x="21025" y="7208"/>
                </a:cubicBezTo>
                <a:cubicBezTo>
                  <a:pt x="19111" y="7255"/>
                  <a:pt x="19111" y="7255"/>
                  <a:pt x="19111" y="7255"/>
                </a:cubicBezTo>
                <a:cubicBezTo>
                  <a:pt x="18947" y="6856"/>
                  <a:pt x="18747" y="6480"/>
                  <a:pt x="18524" y="6116"/>
                </a:cubicBezTo>
                <a:cubicBezTo>
                  <a:pt x="19663" y="4602"/>
                  <a:pt x="19663" y="4602"/>
                  <a:pt x="19663" y="4602"/>
                </a:cubicBezTo>
                <a:cubicBezTo>
                  <a:pt x="18806" y="3533"/>
                  <a:pt x="18806" y="3533"/>
                  <a:pt x="18806" y="3533"/>
                </a:cubicBezTo>
                <a:cubicBezTo>
                  <a:pt x="17080" y="4297"/>
                  <a:pt x="17080" y="4297"/>
                  <a:pt x="17080" y="4297"/>
                </a:cubicBezTo>
                <a:cubicBezTo>
                  <a:pt x="16799" y="4038"/>
                  <a:pt x="16505" y="3780"/>
                  <a:pt x="16188" y="3557"/>
                </a:cubicBezTo>
                <a:cubicBezTo>
                  <a:pt x="16670" y="1726"/>
                  <a:pt x="16670" y="1726"/>
                  <a:pt x="16670" y="1726"/>
                </a:cubicBezTo>
                <a:cubicBezTo>
                  <a:pt x="15472" y="1057"/>
                  <a:pt x="15472" y="1057"/>
                  <a:pt x="15472" y="1057"/>
                </a:cubicBezTo>
                <a:cubicBezTo>
                  <a:pt x="14157" y="2418"/>
                  <a:pt x="14157" y="2418"/>
                  <a:pt x="14157" y="2418"/>
                </a:cubicBezTo>
                <a:cubicBezTo>
                  <a:pt x="13770" y="2266"/>
                  <a:pt x="13371" y="2125"/>
                  <a:pt x="12948" y="2031"/>
                </a:cubicBezTo>
                <a:cubicBezTo>
                  <a:pt x="12678" y="153"/>
                  <a:pt x="12678" y="153"/>
                  <a:pt x="12678" y="153"/>
                </a:cubicBezTo>
                <a:cubicBezTo>
                  <a:pt x="11317" y="0"/>
                  <a:pt x="11317" y="0"/>
                  <a:pt x="11317" y="0"/>
                </a:cubicBezTo>
                <a:cubicBezTo>
                  <a:pt x="10636" y="1773"/>
                  <a:pt x="10636" y="1773"/>
                  <a:pt x="10636" y="1773"/>
                </a:cubicBezTo>
                <a:cubicBezTo>
                  <a:pt x="10260" y="1773"/>
                  <a:pt x="9873" y="1808"/>
                  <a:pt x="9485" y="1867"/>
                </a:cubicBezTo>
                <a:cubicBezTo>
                  <a:pt x="8523" y="200"/>
                  <a:pt x="8523" y="200"/>
                  <a:pt x="8523" y="200"/>
                </a:cubicBezTo>
                <a:cubicBezTo>
                  <a:pt x="7196" y="575"/>
                  <a:pt x="7196" y="575"/>
                  <a:pt x="7196" y="575"/>
                </a:cubicBezTo>
                <a:cubicBezTo>
                  <a:pt x="7243" y="2500"/>
                  <a:pt x="7243" y="2500"/>
                  <a:pt x="7243" y="2500"/>
                </a:cubicBezTo>
                <a:cubicBezTo>
                  <a:pt x="6856" y="2665"/>
                  <a:pt x="6480" y="2864"/>
                  <a:pt x="6116" y="3076"/>
                </a:cubicBezTo>
                <a:cubicBezTo>
                  <a:pt x="4602" y="1949"/>
                  <a:pt x="4602" y="1949"/>
                  <a:pt x="4602" y="1949"/>
                </a:cubicBezTo>
                <a:cubicBezTo>
                  <a:pt x="3533" y="2806"/>
                  <a:pt x="3533" y="2806"/>
                  <a:pt x="3533" y="2806"/>
                </a:cubicBezTo>
                <a:cubicBezTo>
                  <a:pt x="4297" y="4531"/>
                  <a:pt x="4297" y="4531"/>
                  <a:pt x="4297" y="4531"/>
                </a:cubicBezTo>
                <a:cubicBezTo>
                  <a:pt x="4027" y="4813"/>
                  <a:pt x="3780" y="5107"/>
                  <a:pt x="3557" y="5412"/>
                </a:cubicBezTo>
                <a:cubicBezTo>
                  <a:pt x="1726" y="4930"/>
                  <a:pt x="1726" y="4930"/>
                  <a:pt x="1726" y="4930"/>
                </a:cubicBezTo>
                <a:cubicBezTo>
                  <a:pt x="1045" y="6128"/>
                  <a:pt x="1045" y="6128"/>
                  <a:pt x="1045" y="6128"/>
                </a:cubicBezTo>
                <a:cubicBezTo>
                  <a:pt x="2418" y="7443"/>
                  <a:pt x="2418" y="7443"/>
                  <a:pt x="2418" y="7443"/>
                </a:cubicBezTo>
                <a:cubicBezTo>
                  <a:pt x="2254" y="7842"/>
                  <a:pt x="2125" y="8241"/>
                  <a:pt x="2031" y="8652"/>
                </a:cubicBezTo>
                <a:cubicBezTo>
                  <a:pt x="153" y="8922"/>
                  <a:pt x="153" y="8922"/>
                  <a:pt x="153" y="8922"/>
                </a:cubicBezTo>
                <a:cubicBezTo>
                  <a:pt x="0" y="10295"/>
                  <a:pt x="0" y="10295"/>
                  <a:pt x="0" y="10295"/>
                </a:cubicBezTo>
                <a:cubicBezTo>
                  <a:pt x="1773" y="10964"/>
                  <a:pt x="1773" y="10964"/>
                  <a:pt x="1773" y="10964"/>
                </a:cubicBezTo>
                <a:cubicBezTo>
                  <a:pt x="1773" y="11352"/>
                  <a:pt x="1808" y="11739"/>
                  <a:pt x="1867" y="12115"/>
                </a:cubicBezTo>
                <a:cubicBezTo>
                  <a:pt x="200" y="13089"/>
                  <a:pt x="200" y="13089"/>
                  <a:pt x="200" y="13089"/>
                </a:cubicBezTo>
                <a:cubicBezTo>
                  <a:pt x="575" y="14404"/>
                  <a:pt x="575" y="14404"/>
                  <a:pt x="575" y="14404"/>
                </a:cubicBezTo>
                <a:cubicBezTo>
                  <a:pt x="2489" y="14357"/>
                  <a:pt x="2489" y="14357"/>
                  <a:pt x="2489" y="14357"/>
                </a:cubicBezTo>
                <a:cubicBezTo>
                  <a:pt x="2665" y="14756"/>
                  <a:pt x="2853" y="15132"/>
                  <a:pt x="3076" y="15496"/>
                </a:cubicBezTo>
                <a:cubicBezTo>
                  <a:pt x="1949" y="17010"/>
                  <a:pt x="1949" y="17010"/>
                  <a:pt x="1949" y="17010"/>
                </a:cubicBezTo>
                <a:cubicBezTo>
                  <a:pt x="2806" y="18078"/>
                  <a:pt x="2806" y="18078"/>
                  <a:pt x="2806" y="18078"/>
                </a:cubicBezTo>
                <a:cubicBezTo>
                  <a:pt x="4531" y="17303"/>
                  <a:pt x="4531" y="17303"/>
                  <a:pt x="4531" y="17303"/>
                </a:cubicBezTo>
                <a:cubicBezTo>
                  <a:pt x="4813" y="17573"/>
                  <a:pt x="5107" y="17820"/>
                  <a:pt x="5412" y="18055"/>
                </a:cubicBezTo>
                <a:cubicBezTo>
                  <a:pt x="4930" y="19886"/>
                  <a:pt x="4930" y="19886"/>
                  <a:pt x="4930" y="19886"/>
                </a:cubicBezTo>
                <a:cubicBezTo>
                  <a:pt x="6128" y="20555"/>
                  <a:pt x="6128" y="20555"/>
                  <a:pt x="6128" y="20555"/>
                </a:cubicBezTo>
                <a:cubicBezTo>
                  <a:pt x="7443" y="19193"/>
                  <a:pt x="7443" y="19193"/>
                  <a:pt x="7443" y="19193"/>
                </a:cubicBezTo>
                <a:cubicBezTo>
                  <a:pt x="7830" y="19346"/>
                  <a:pt x="8241" y="19475"/>
                  <a:pt x="8652" y="19581"/>
                </a:cubicBezTo>
                <a:cubicBezTo>
                  <a:pt x="8922" y="21447"/>
                  <a:pt x="8922" y="21447"/>
                  <a:pt x="8922" y="21447"/>
                </a:cubicBezTo>
                <a:cubicBezTo>
                  <a:pt x="10283" y="21600"/>
                  <a:pt x="10283" y="21600"/>
                  <a:pt x="10283" y="21600"/>
                </a:cubicBezTo>
                <a:cubicBezTo>
                  <a:pt x="10964" y="19839"/>
                  <a:pt x="10964" y="19839"/>
                  <a:pt x="10964" y="19839"/>
                </a:cubicBezTo>
                <a:cubicBezTo>
                  <a:pt x="11352" y="19827"/>
                  <a:pt x="11739" y="19804"/>
                  <a:pt x="12115" y="19745"/>
                </a:cubicBezTo>
                <a:cubicBezTo>
                  <a:pt x="13077" y="21400"/>
                  <a:pt x="13077" y="21400"/>
                  <a:pt x="13077" y="21400"/>
                </a:cubicBezTo>
                <a:cubicBezTo>
                  <a:pt x="14404" y="21025"/>
                  <a:pt x="14404" y="21025"/>
                  <a:pt x="14404" y="21025"/>
                </a:cubicBezTo>
                <a:cubicBezTo>
                  <a:pt x="14357" y="19111"/>
                  <a:pt x="14357" y="19111"/>
                  <a:pt x="14357" y="19111"/>
                </a:cubicBezTo>
                <a:cubicBezTo>
                  <a:pt x="14744" y="18947"/>
                  <a:pt x="15132" y="18747"/>
                  <a:pt x="15484" y="18536"/>
                </a:cubicBezTo>
                <a:cubicBezTo>
                  <a:pt x="16998" y="19663"/>
                  <a:pt x="16998" y="19663"/>
                  <a:pt x="16998" y="19663"/>
                </a:cubicBezTo>
                <a:cubicBezTo>
                  <a:pt x="18078" y="18806"/>
                  <a:pt x="18078" y="18806"/>
                  <a:pt x="18078" y="18806"/>
                </a:cubicBezTo>
                <a:cubicBezTo>
                  <a:pt x="17303" y="17080"/>
                  <a:pt x="17303" y="17080"/>
                  <a:pt x="17303" y="17080"/>
                </a:cubicBezTo>
                <a:cubicBezTo>
                  <a:pt x="17573" y="16799"/>
                  <a:pt x="17820" y="16505"/>
                  <a:pt x="18055" y="16200"/>
                </a:cubicBezTo>
                <a:cubicBezTo>
                  <a:pt x="19886" y="16670"/>
                  <a:pt x="19886" y="16670"/>
                  <a:pt x="19886" y="16670"/>
                </a:cubicBezTo>
                <a:cubicBezTo>
                  <a:pt x="20555" y="15472"/>
                  <a:pt x="20555" y="15472"/>
                  <a:pt x="20555" y="15472"/>
                </a:cubicBezTo>
                <a:cubicBezTo>
                  <a:pt x="19193" y="14169"/>
                  <a:pt x="19193" y="14169"/>
                  <a:pt x="19193" y="14169"/>
                </a:cubicBezTo>
                <a:cubicBezTo>
                  <a:pt x="19346" y="13770"/>
                  <a:pt x="19475" y="13371"/>
                  <a:pt x="19581" y="12960"/>
                </a:cubicBezTo>
                <a:lnTo>
                  <a:pt x="21447" y="12678"/>
                </a:lnTo>
                <a:close/>
                <a:moveTo>
                  <a:pt x="12690" y="17491"/>
                </a:moveTo>
                <a:cubicBezTo>
                  <a:pt x="8992" y="18536"/>
                  <a:pt x="5153" y="16388"/>
                  <a:pt x="4109" y="12690"/>
                </a:cubicBezTo>
                <a:cubicBezTo>
                  <a:pt x="3076" y="9004"/>
                  <a:pt x="5224" y="5153"/>
                  <a:pt x="8910" y="4120"/>
                </a:cubicBezTo>
                <a:cubicBezTo>
                  <a:pt x="12608" y="3076"/>
                  <a:pt x="16447" y="5224"/>
                  <a:pt x="17491" y="8922"/>
                </a:cubicBezTo>
                <a:cubicBezTo>
                  <a:pt x="18536" y="12608"/>
                  <a:pt x="16388" y="16447"/>
                  <a:pt x="12690" y="17491"/>
                </a:cubicBezTo>
                <a:close/>
              </a:path>
            </a:pathLst>
          </a:custGeom>
          <a:solidFill>
            <a:schemeClr val="accent5">
              <a:lumMod val="60000"/>
              <a:lumOff val="40000"/>
            </a:schemeClr>
          </a:solidFill>
          <a:ln w="12700" cap="flat">
            <a:noFill/>
            <a:miter lim="400000"/>
          </a:ln>
          <a:effectLst/>
        </p:spPr>
        <p:txBody>
          <a:bodyPr wrap="square" lIns="45719" tIns="45719" rIns="45719" bIns="45719" numCol="1" anchor="t">
            <a:noAutofit/>
          </a:bodyPr>
          <a:lstStyle/>
          <a:p>
            <a:endParaRPr/>
          </a:p>
        </p:txBody>
      </p:sp>
      <p:sp>
        <p:nvSpPr>
          <p:cNvPr id="40" name="Shape 2190">
            <a:extLst>
              <a:ext uri="{FF2B5EF4-FFF2-40B4-BE49-F238E27FC236}">
                <a16:creationId xmlns:a16="http://schemas.microsoft.com/office/drawing/2014/main" id="{FE7332DC-E969-A34E-A249-F6CA2C20E2A0}"/>
              </a:ext>
            </a:extLst>
          </p:cNvPr>
          <p:cNvSpPr/>
          <p:nvPr/>
        </p:nvSpPr>
        <p:spPr>
          <a:xfrm rot="10800000" flipH="1">
            <a:off x="6647836" y="1789660"/>
            <a:ext cx="1007923" cy="1007920"/>
          </a:xfrm>
          <a:custGeom>
            <a:avLst/>
            <a:gdLst/>
            <a:ahLst/>
            <a:cxnLst>
              <a:cxn ang="0">
                <a:pos x="wd2" y="hd2"/>
              </a:cxn>
              <a:cxn ang="5400000">
                <a:pos x="wd2" y="hd2"/>
              </a:cxn>
              <a:cxn ang="10800000">
                <a:pos x="wd2" y="hd2"/>
              </a:cxn>
              <a:cxn ang="16200000">
                <a:pos x="wd2" y="hd2"/>
              </a:cxn>
            </a:cxnLst>
            <a:rect l="0" t="0" r="r" b="b"/>
            <a:pathLst>
              <a:path w="21600" h="21600" extrusionOk="0">
                <a:moveTo>
                  <a:pt x="21447" y="12678"/>
                </a:moveTo>
                <a:cubicBezTo>
                  <a:pt x="21600" y="11317"/>
                  <a:pt x="21600" y="11317"/>
                  <a:pt x="21600" y="11317"/>
                </a:cubicBezTo>
                <a:cubicBezTo>
                  <a:pt x="19839" y="10636"/>
                  <a:pt x="19839" y="10636"/>
                  <a:pt x="19839" y="10636"/>
                </a:cubicBezTo>
                <a:cubicBezTo>
                  <a:pt x="19827" y="10260"/>
                  <a:pt x="19804" y="9873"/>
                  <a:pt x="19745" y="9485"/>
                </a:cubicBezTo>
                <a:cubicBezTo>
                  <a:pt x="21400" y="8523"/>
                  <a:pt x="21400" y="8523"/>
                  <a:pt x="21400" y="8523"/>
                </a:cubicBezTo>
                <a:cubicBezTo>
                  <a:pt x="21025" y="7208"/>
                  <a:pt x="21025" y="7208"/>
                  <a:pt x="21025" y="7208"/>
                </a:cubicBezTo>
                <a:cubicBezTo>
                  <a:pt x="19111" y="7255"/>
                  <a:pt x="19111" y="7255"/>
                  <a:pt x="19111" y="7255"/>
                </a:cubicBezTo>
                <a:cubicBezTo>
                  <a:pt x="18947" y="6856"/>
                  <a:pt x="18747" y="6480"/>
                  <a:pt x="18524" y="6116"/>
                </a:cubicBezTo>
                <a:cubicBezTo>
                  <a:pt x="19663" y="4602"/>
                  <a:pt x="19663" y="4602"/>
                  <a:pt x="19663" y="4602"/>
                </a:cubicBezTo>
                <a:cubicBezTo>
                  <a:pt x="18806" y="3533"/>
                  <a:pt x="18806" y="3533"/>
                  <a:pt x="18806" y="3533"/>
                </a:cubicBezTo>
                <a:cubicBezTo>
                  <a:pt x="17080" y="4297"/>
                  <a:pt x="17080" y="4297"/>
                  <a:pt x="17080" y="4297"/>
                </a:cubicBezTo>
                <a:cubicBezTo>
                  <a:pt x="16799" y="4038"/>
                  <a:pt x="16505" y="3780"/>
                  <a:pt x="16188" y="3557"/>
                </a:cubicBezTo>
                <a:cubicBezTo>
                  <a:pt x="16670" y="1726"/>
                  <a:pt x="16670" y="1726"/>
                  <a:pt x="16670" y="1726"/>
                </a:cubicBezTo>
                <a:cubicBezTo>
                  <a:pt x="15472" y="1057"/>
                  <a:pt x="15472" y="1057"/>
                  <a:pt x="15472" y="1057"/>
                </a:cubicBezTo>
                <a:cubicBezTo>
                  <a:pt x="14157" y="2418"/>
                  <a:pt x="14157" y="2418"/>
                  <a:pt x="14157" y="2418"/>
                </a:cubicBezTo>
                <a:cubicBezTo>
                  <a:pt x="13770" y="2266"/>
                  <a:pt x="13371" y="2125"/>
                  <a:pt x="12948" y="2031"/>
                </a:cubicBezTo>
                <a:cubicBezTo>
                  <a:pt x="12678" y="153"/>
                  <a:pt x="12678" y="153"/>
                  <a:pt x="12678" y="153"/>
                </a:cubicBezTo>
                <a:cubicBezTo>
                  <a:pt x="11317" y="0"/>
                  <a:pt x="11317" y="0"/>
                  <a:pt x="11317" y="0"/>
                </a:cubicBezTo>
                <a:cubicBezTo>
                  <a:pt x="10636" y="1773"/>
                  <a:pt x="10636" y="1773"/>
                  <a:pt x="10636" y="1773"/>
                </a:cubicBezTo>
                <a:cubicBezTo>
                  <a:pt x="10260" y="1773"/>
                  <a:pt x="9873" y="1808"/>
                  <a:pt x="9485" y="1867"/>
                </a:cubicBezTo>
                <a:cubicBezTo>
                  <a:pt x="8523" y="200"/>
                  <a:pt x="8523" y="200"/>
                  <a:pt x="8523" y="200"/>
                </a:cubicBezTo>
                <a:cubicBezTo>
                  <a:pt x="7196" y="575"/>
                  <a:pt x="7196" y="575"/>
                  <a:pt x="7196" y="575"/>
                </a:cubicBezTo>
                <a:cubicBezTo>
                  <a:pt x="7243" y="2500"/>
                  <a:pt x="7243" y="2500"/>
                  <a:pt x="7243" y="2500"/>
                </a:cubicBezTo>
                <a:cubicBezTo>
                  <a:pt x="6856" y="2665"/>
                  <a:pt x="6480" y="2864"/>
                  <a:pt x="6116" y="3076"/>
                </a:cubicBezTo>
                <a:cubicBezTo>
                  <a:pt x="4602" y="1949"/>
                  <a:pt x="4602" y="1949"/>
                  <a:pt x="4602" y="1949"/>
                </a:cubicBezTo>
                <a:cubicBezTo>
                  <a:pt x="3533" y="2806"/>
                  <a:pt x="3533" y="2806"/>
                  <a:pt x="3533" y="2806"/>
                </a:cubicBezTo>
                <a:cubicBezTo>
                  <a:pt x="4297" y="4531"/>
                  <a:pt x="4297" y="4531"/>
                  <a:pt x="4297" y="4531"/>
                </a:cubicBezTo>
                <a:cubicBezTo>
                  <a:pt x="4027" y="4813"/>
                  <a:pt x="3780" y="5107"/>
                  <a:pt x="3557" y="5412"/>
                </a:cubicBezTo>
                <a:cubicBezTo>
                  <a:pt x="1726" y="4930"/>
                  <a:pt x="1726" y="4930"/>
                  <a:pt x="1726" y="4930"/>
                </a:cubicBezTo>
                <a:cubicBezTo>
                  <a:pt x="1045" y="6128"/>
                  <a:pt x="1045" y="6128"/>
                  <a:pt x="1045" y="6128"/>
                </a:cubicBezTo>
                <a:cubicBezTo>
                  <a:pt x="2418" y="7443"/>
                  <a:pt x="2418" y="7443"/>
                  <a:pt x="2418" y="7443"/>
                </a:cubicBezTo>
                <a:cubicBezTo>
                  <a:pt x="2254" y="7842"/>
                  <a:pt x="2125" y="8241"/>
                  <a:pt x="2031" y="8652"/>
                </a:cubicBezTo>
                <a:cubicBezTo>
                  <a:pt x="153" y="8922"/>
                  <a:pt x="153" y="8922"/>
                  <a:pt x="153" y="8922"/>
                </a:cubicBezTo>
                <a:cubicBezTo>
                  <a:pt x="0" y="10295"/>
                  <a:pt x="0" y="10295"/>
                  <a:pt x="0" y="10295"/>
                </a:cubicBezTo>
                <a:cubicBezTo>
                  <a:pt x="1773" y="10964"/>
                  <a:pt x="1773" y="10964"/>
                  <a:pt x="1773" y="10964"/>
                </a:cubicBezTo>
                <a:cubicBezTo>
                  <a:pt x="1773" y="11352"/>
                  <a:pt x="1808" y="11739"/>
                  <a:pt x="1867" y="12115"/>
                </a:cubicBezTo>
                <a:cubicBezTo>
                  <a:pt x="200" y="13089"/>
                  <a:pt x="200" y="13089"/>
                  <a:pt x="200" y="13089"/>
                </a:cubicBezTo>
                <a:cubicBezTo>
                  <a:pt x="575" y="14404"/>
                  <a:pt x="575" y="14404"/>
                  <a:pt x="575" y="14404"/>
                </a:cubicBezTo>
                <a:cubicBezTo>
                  <a:pt x="2489" y="14357"/>
                  <a:pt x="2489" y="14357"/>
                  <a:pt x="2489" y="14357"/>
                </a:cubicBezTo>
                <a:cubicBezTo>
                  <a:pt x="2665" y="14756"/>
                  <a:pt x="2853" y="15132"/>
                  <a:pt x="3076" y="15496"/>
                </a:cubicBezTo>
                <a:cubicBezTo>
                  <a:pt x="1949" y="17010"/>
                  <a:pt x="1949" y="17010"/>
                  <a:pt x="1949" y="17010"/>
                </a:cubicBezTo>
                <a:cubicBezTo>
                  <a:pt x="2806" y="18078"/>
                  <a:pt x="2806" y="18078"/>
                  <a:pt x="2806" y="18078"/>
                </a:cubicBezTo>
                <a:cubicBezTo>
                  <a:pt x="4531" y="17303"/>
                  <a:pt x="4531" y="17303"/>
                  <a:pt x="4531" y="17303"/>
                </a:cubicBezTo>
                <a:cubicBezTo>
                  <a:pt x="4813" y="17573"/>
                  <a:pt x="5107" y="17820"/>
                  <a:pt x="5412" y="18055"/>
                </a:cubicBezTo>
                <a:cubicBezTo>
                  <a:pt x="4930" y="19886"/>
                  <a:pt x="4930" y="19886"/>
                  <a:pt x="4930" y="19886"/>
                </a:cubicBezTo>
                <a:cubicBezTo>
                  <a:pt x="6128" y="20555"/>
                  <a:pt x="6128" y="20555"/>
                  <a:pt x="6128" y="20555"/>
                </a:cubicBezTo>
                <a:cubicBezTo>
                  <a:pt x="7443" y="19193"/>
                  <a:pt x="7443" y="19193"/>
                  <a:pt x="7443" y="19193"/>
                </a:cubicBezTo>
                <a:cubicBezTo>
                  <a:pt x="7830" y="19346"/>
                  <a:pt x="8241" y="19475"/>
                  <a:pt x="8652" y="19581"/>
                </a:cubicBezTo>
                <a:cubicBezTo>
                  <a:pt x="8922" y="21447"/>
                  <a:pt x="8922" y="21447"/>
                  <a:pt x="8922" y="21447"/>
                </a:cubicBezTo>
                <a:cubicBezTo>
                  <a:pt x="10283" y="21600"/>
                  <a:pt x="10283" y="21600"/>
                  <a:pt x="10283" y="21600"/>
                </a:cubicBezTo>
                <a:cubicBezTo>
                  <a:pt x="10964" y="19839"/>
                  <a:pt x="10964" y="19839"/>
                  <a:pt x="10964" y="19839"/>
                </a:cubicBezTo>
                <a:cubicBezTo>
                  <a:pt x="11352" y="19827"/>
                  <a:pt x="11739" y="19804"/>
                  <a:pt x="12115" y="19745"/>
                </a:cubicBezTo>
                <a:cubicBezTo>
                  <a:pt x="13077" y="21400"/>
                  <a:pt x="13077" y="21400"/>
                  <a:pt x="13077" y="21400"/>
                </a:cubicBezTo>
                <a:cubicBezTo>
                  <a:pt x="14404" y="21025"/>
                  <a:pt x="14404" y="21025"/>
                  <a:pt x="14404" y="21025"/>
                </a:cubicBezTo>
                <a:cubicBezTo>
                  <a:pt x="14357" y="19111"/>
                  <a:pt x="14357" y="19111"/>
                  <a:pt x="14357" y="19111"/>
                </a:cubicBezTo>
                <a:cubicBezTo>
                  <a:pt x="14744" y="18947"/>
                  <a:pt x="15132" y="18747"/>
                  <a:pt x="15484" y="18536"/>
                </a:cubicBezTo>
                <a:cubicBezTo>
                  <a:pt x="16998" y="19663"/>
                  <a:pt x="16998" y="19663"/>
                  <a:pt x="16998" y="19663"/>
                </a:cubicBezTo>
                <a:cubicBezTo>
                  <a:pt x="18078" y="18806"/>
                  <a:pt x="18078" y="18806"/>
                  <a:pt x="18078" y="18806"/>
                </a:cubicBezTo>
                <a:cubicBezTo>
                  <a:pt x="17303" y="17080"/>
                  <a:pt x="17303" y="17080"/>
                  <a:pt x="17303" y="17080"/>
                </a:cubicBezTo>
                <a:cubicBezTo>
                  <a:pt x="17573" y="16799"/>
                  <a:pt x="17820" y="16505"/>
                  <a:pt x="18055" y="16200"/>
                </a:cubicBezTo>
                <a:cubicBezTo>
                  <a:pt x="19886" y="16670"/>
                  <a:pt x="19886" y="16670"/>
                  <a:pt x="19886" y="16670"/>
                </a:cubicBezTo>
                <a:cubicBezTo>
                  <a:pt x="20555" y="15472"/>
                  <a:pt x="20555" y="15472"/>
                  <a:pt x="20555" y="15472"/>
                </a:cubicBezTo>
                <a:cubicBezTo>
                  <a:pt x="19193" y="14169"/>
                  <a:pt x="19193" y="14169"/>
                  <a:pt x="19193" y="14169"/>
                </a:cubicBezTo>
                <a:cubicBezTo>
                  <a:pt x="19346" y="13770"/>
                  <a:pt x="19475" y="13371"/>
                  <a:pt x="19581" y="12960"/>
                </a:cubicBezTo>
                <a:lnTo>
                  <a:pt x="21447" y="12678"/>
                </a:lnTo>
                <a:close/>
                <a:moveTo>
                  <a:pt x="12690" y="17491"/>
                </a:moveTo>
                <a:cubicBezTo>
                  <a:pt x="8992" y="18536"/>
                  <a:pt x="5153" y="16388"/>
                  <a:pt x="4109" y="12690"/>
                </a:cubicBezTo>
                <a:cubicBezTo>
                  <a:pt x="3076" y="9004"/>
                  <a:pt x="5224" y="5153"/>
                  <a:pt x="8910" y="4120"/>
                </a:cubicBezTo>
                <a:cubicBezTo>
                  <a:pt x="12608" y="3076"/>
                  <a:pt x="16447" y="5224"/>
                  <a:pt x="17491" y="8922"/>
                </a:cubicBezTo>
                <a:cubicBezTo>
                  <a:pt x="18536" y="12608"/>
                  <a:pt x="16388" y="16447"/>
                  <a:pt x="12690" y="17491"/>
                </a:cubicBezTo>
                <a:close/>
              </a:path>
            </a:pathLst>
          </a:custGeom>
          <a:solidFill>
            <a:schemeClr val="accent3"/>
          </a:solidFill>
          <a:ln w="12700" cap="flat">
            <a:noFill/>
            <a:miter lim="400000"/>
          </a:ln>
          <a:effectLst/>
        </p:spPr>
        <p:txBody>
          <a:bodyPr wrap="square" lIns="45719" tIns="45719" rIns="45719" bIns="45719" numCol="1" anchor="t">
            <a:noAutofit/>
          </a:bodyPr>
          <a:lstStyle/>
          <a:p>
            <a:endParaRPr/>
          </a:p>
        </p:txBody>
      </p:sp>
      <p:sp>
        <p:nvSpPr>
          <p:cNvPr id="41" name="Shape 11">
            <a:extLst>
              <a:ext uri="{FF2B5EF4-FFF2-40B4-BE49-F238E27FC236}">
                <a16:creationId xmlns:a16="http://schemas.microsoft.com/office/drawing/2014/main" id="{602BCA72-C42A-6449-9DF5-C4181A8DF0E6}"/>
              </a:ext>
            </a:extLst>
          </p:cNvPr>
          <p:cNvSpPr/>
          <p:nvPr/>
        </p:nvSpPr>
        <p:spPr>
          <a:xfrm>
            <a:off x="5778844" y="2028417"/>
            <a:ext cx="1324707" cy="1324707"/>
          </a:xfrm>
          <a:prstGeom prst="gear9">
            <a:avLst>
              <a:gd name="adj1" fmla="val 12347"/>
              <a:gd name="adj2" fmla="val 1763"/>
            </a:avLst>
          </a:prstGeom>
          <a:solidFill>
            <a:schemeClr val="accent5"/>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2" name="Shape 13">
            <a:extLst>
              <a:ext uri="{FF2B5EF4-FFF2-40B4-BE49-F238E27FC236}">
                <a16:creationId xmlns:a16="http://schemas.microsoft.com/office/drawing/2014/main" id="{7B53901B-8D6B-3E4C-9A56-8B960E9463E1}"/>
              </a:ext>
            </a:extLst>
          </p:cNvPr>
          <p:cNvSpPr/>
          <p:nvPr/>
        </p:nvSpPr>
        <p:spPr>
          <a:xfrm>
            <a:off x="7733674" y="1623701"/>
            <a:ext cx="1049196" cy="1049196"/>
          </a:xfrm>
          <a:prstGeom prst="gear9">
            <a:avLst>
              <a:gd name="adj1" fmla="val 12347"/>
              <a:gd name="adj2" fmla="val 1763"/>
            </a:avLst>
          </a:prstGeom>
          <a:solidFill>
            <a:schemeClr val="accent5"/>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Shape 3420">
            <a:extLst>
              <a:ext uri="{FF2B5EF4-FFF2-40B4-BE49-F238E27FC236}">
                <a16:creationId xmlns:a16="http://schemas.microsoft.com/office/drawing/2014/main" id="{77383385-73B7-9D4E-ABBA-362F9491DF27}"/>
              </a:ext>
            </a:extLst>
          </p:cNvPr>
          <p:cNvSpPr/>
          <p:nvPr/>
        </p:nvSpPr>
        <p:spPr>
          <a:xfrm>
            <a:off x="4672380" y="1653522"/>
            <a:ext cx="865419" cy="865420"/>
          </a:xfrm>
          <a:custGeom>
            <a:avLst/>
            <a:gdLst/>
            <a:ahLst/>
            <a:cxnLst>
              <a:cxn ang="0">
                <a:pos x="wd2" y="hd2"/>
              </a:cxn>
              <a:cxn ang="5400000">
                <a:pos x="wd2" y="hd2"/>
              </a:cxn>
              <a:cxn ang="10800000">
                <a:pos x="wd2" y="hd2"/>
              </a:cxn>
              <a:cxn ang="16200000">
                <a:pos x="wd2" y="hd2"/>
              </a:cxn>
            </a:cxnLst>
            <a:rect l="0" t="0" r="r" b="b"/>
            <a:pathLst>
              <a:path w="21600" h="21600" extrusionOk="0">
                <a:moveTo>
                  <a:pt x="15885" y="18154"/>
                </a:moveTo>
                <a:cubicBezTo>
                  <a:pt x="15212" y="17860"/>
                  <a:pt x="14498" y="17860"/>
                  <a:pt x="13868" y="18154"/>
                </a:cubicBezTo>
                <a:cubicBezTo>
                  <a:pt x="12775" y="18574"/>
                  <a:pt x="12145" y="19625"/>
                  <a:pt x="12229" y="20760"/>
                </a:cubicBezTo>
                <a:cubicBezTo>
                  <a:pt x="12271" y="21012"/>
                  <a:pt x="12313" y="21264"/>
                  <a:pt x="12397" y="21474"/>
                </a:cubicBezTo>
                <a:cubicBezTo>
                  <a:pt x="11851" y="21558"/>
                  <a:pt x="11346" y="21600"/>
                  <a:pt x="10800" y="21600"/>
                </a:cubicBezTo>
                <a:cubicBezTo>
                  <a:pt x="10800" y="21600"/>
                  <a:pt x="10800" y="21600"/>
                  <a:pt x="10800" y="21600"/>
                </a:cubicBezTo>
                <a:cubicBezTo>
                  <a:pt x="10296" y="21600"/>
                  <a:pt x="9749" y="21558"/>
                  <a:pt x="9245" y="21474"/>
                </a:cubicBezTo>
                <a:cubicBezTo>
                  <a:pt x="9455" y="20844"/>
                  <a:pt x="9455" y="20171"/>
                  <a:pt x="9203" y="19541"/>
                </a:cubicBezTo>
                <a:cubicBezTo>
                  <a:pt x="8909" y="18911"/>
                  <a:pt x="8405" y="18406"/>
                  <a:pt x="7774" y="18154"/>
                </a:cubicBezTo>
                <a:cubicBezTo>
                  <a:pt x="7102" y="17860"/>
                  <a:pt x="6388" y="17860"/>
                  <a:pt x="5757" y="18154"/>
                </a:cubicBezTo>
                <a:cubicBezTo>
                  <a:pt x="5379" y="18280"/>
                  <a:pt x="5043" y="18532"/>
                  <a:pt x="4749" y="18868"/>
                </a:cubicBezTo>
                <a:cubicBezTo>
                  <a:pt x="4581" y="19037"/>
                  <a:pt x="4454" y="19247"/>
                  <a:pt x="4370" y="19457"/>
                </a:cubicBezTo>
                <a:cubicBezTo>
                  <a:pt x="3950" y="19163"/>
                  <a:pt x="3530" y="18826"/>
                  <a:pt x="3152" y="18448"/>
                </a:cubicBezTo>
                <a:cubicBezTo>
                  <a:pt x="3152" y="18448"/>
                  <a:pt x="3152" y="18448"/>
                  <a:pt x="3152" y="18448"/>
                </a:cubicBezTo>
                <a:cubicBezTo>
                  <a:pt x="2774" y="18070"/>
                  <a:pt x="2437" y="17650"/>
                  <a:pt x="2143" y="17230"/>
                </a:cubicBezTo>
                <a:cubicBezTo>
                  <a:pt x="2732" y="16977"/>
                  <a:pt x="3194" y="16473"/>
                  <a:pt x="3488" y="15843"/>
                </a:cubicBezTo>
                <a:cubicBezTo>
                  <a:pt x="3740" y="15212"/>
                  <a:pt x="3740" y="14498"/>
                  <a:pt x="3488" y="13826"/>
                </a:cubicBezTo>
                <a:cubicBezTo>
                  <a:pt x="3026" y="12775"/>
                  <a:pt x="1975" y="12145"/>
                  <a:pt x="840" y="12229"/>
                </a:cubicBezTo>
                <a:cubicBezTo>
                  <a:pt x="588" y="12229"/>
                  <a:pt x="336" y="12271"/>
                  <a:pt x="126" y="12355"/>
                </a:cubicBezTo>
                <a:cubicBezTo>
                  <a:pt x="42" y="11851"/>
                  <a:pt x="0" y="11346"/>
                  <a:pt x="0" y="10800"/>
                </a:cubicBezTo>
                <a:cubicBezTo>
                  <a:pt x="0" y="10800"/>
                  <a:pt x="0" y="10800"/>
                  <a:pt x="0" y="10800"/>
                </a:cubicBezTo>
                <a:cubicBezTo>
                  <a:pt x="0" y="10254"/>
                  <a:pt x="42" y="9749"/>
                  <a:pt x="126" y="9203"/>
                </a:cubicBezTo>
                <a:cubicBezTo>
                  <a:pt x="756" y="9455"/>
                  <a:pt x="1429" y="9455"/>
                  <a:pt x="2059" y="9203"/>
                </a:cubicBezTo>
                <a:cubicBezTo>
                  <a:pt x="2689" y="8909"/>
                  <a:pt x="3194" y="8405"/>
                  <a:pt x="3488" y="7774"/>
                </a:cubicBezTo>
                <a:cubicBezTo>
                  <a:pt x="3908" y="6682"/>
                  <a:pt x="3614" y="5505"/>
                  <a:pt x="2732" y="4749"/>
                </a:cubicBezTo>
                <a:cubicBezTo>
                  <a:pt x="2563" y="4581"/>
                  <a:pt x="2353" y="4454"/>
                  <a:pt x="2143" y="4370"/>
                </a:cubicBezTo>
                <a:cubicBezTo>
                  <a:pt x="2437" y="3908"/>
                  <a:pt x="2774" y="3530"/>
                  <a:pt x="3152" y="3152"/>
                </a:cubicBezTo>
                <a:cubicBezTo>
                  <a:pt x="3152" y="3152"/>
                  <a:pt x="3152" y="3152"/>
                  <a:pt x="3152" y="3152"/>
                </a:cubicBezTo>
                <a:cubicBezTo>
                  <a:pt x="3530" y="2774"/>
                  <a:pt x="3950" y="2437"/>
                  <a:pt x="4370" y="2101"/>
                </a:cubicBezTo>
                <a:cubicBezTo>
                  <a:pt x="4623" y="2732"/>
                  <a:pt x="5127" y="3194"/>
                  <a:pt x="5757" y="3446"/>
                </a:cubicBezTo>
                <a:cubicBezTo>
                  <a:pt x="5925" y="3530"/>
                  <a:pt x="6093" y="3572"/>
                  <a:pt x="6261" y="3614"/>
                </a:cubicBezTo>
                <a:cubicBezTo>
                  <a:pt x="6766" y="3698"/>
                  <a:pt x="7270" y="3656"/>
                  <a:pt x="7774" y="3446"/>
                </a:cubicBezTo>
                <a:cubicBezTo>
                  <a:pt x="7774" y="3446"/>
                  <a:pt x="7774" y="3446"/>
                  <a:pt x="7774" y="3446"/>
                </a:cubicBezTo>
                <a:cubicBezTo>
                  <a:pt x="8825" y="3026"/>
                  <a:pt x="9497" y="1975"/>
                  <a:pt x="9371" y="798"/>
                </a:cubicBezTo>
                <a:cubicBezTo>
                  <a:pt x="9371" y="714"/>
                  <a:pt x="9371" y="630"/>
                  <a:pt x="9329" y="546"/>
                </a:cubicBezTo>
                <a:cubicBezTo>
                  <a:pt x="9329" y="378"/>
                  <a:pt x="9287" y="252"/>
                  <a:pt x="9245" y="84"/>
                </a:cubicBezTo>
                <a:cubicBezTo>
                  <a:pt x="9749" y="42"/>
                  <a:pt x="10296" y="0"/>
                  <a:pt x="10800" y="0"/>
                </a:cubicBezTo>
                <a:cubicBezTo>
                  <a:pt x="10800" y="0"/>
                  <a:pt x="10800" y="0"/>
                  <a:pt x="10800" y="0"/>
                </a:cubicBezTo>
                <a:cubicBezTo>
                  <a:pt x="11346" y="0"/>
                  <a:pt x="11851" y="42"/>
                  <a:pt x="12397" y="84"/>
                </a:cubicBezTo>
                <a:cubicBezTo>
                  <a:pt x="12145" y="714"/>
                  <a:pt x="12145" y="1429"/>
                  <a:pt x="12439" y="2017"/>
                </a:cubicBezTo>
                <a:cubicBezTo>
                  <a:pt x="12691" y="2689"/>
                  <a:pt x="13195" y="3194"/>
                  <a:pt x="13868" y="3446"/>
                </a:cubicBezTo>
                <a:cubicBezTo>
                  <a:pt x="14498" y="3740"/>
                  <a:pt x="15212" y="3740"/>
                  <a:pt x="15885" y="3446"/>
                </a:cubicBezTo>
                <a:cubicBezTo>
                  <a:pt x="15885" y="3446"/>
                  <a:pt x="15885" y="3446"/>
                  <a:pt x="15885" y="3446"/>
                </a:cubicBezTo>
                <a:cubicBezTo>
                  <a:pt x="16263" y="3320"/>
                  <a:pt x="16599" y="3068"/>
                  <a:pt x="16851" y="2732"/>
                </a:cubicBezTo>
                <a:cubicBezTo>
                  <a:pt x="17019" y="2563"/>
                  <a:pt x="17146" y="2353"/>
                  <a:pt x="17272" y="2101"/>
                </a:cubicBezTo>
                <a:cubicBezTo>
                  <a:pt x="17692" y="2437"/>
                  <a:pt x="18070" y="2774"/>
                  <a:pt x="18448" y="3152"/>
                </a:cubicBezTo>
                <a:cubicBezTo>
                  <a:pt x="18448" y="3152"/>
                  <a:pt x="18448" y="3152"/>
                  <a:pt x="18448" y="3152"/>
                </a:cubicBezTo>
                <a:cubicBezTo>
                  <a:pt x="18826" y="3530"/>
                  <a:pt x="19163" y="3908"/>
                  <a:pt x="19499" y="4370"/>
                </a:cubicBezTo>
                <a:cubicBezTo>
                  <a:pt x="18868" y="4623"/>
                  <a:pt x="18406" y="5127"/>
                  <a:pt x="18154" y="5757"/>
                </a:cubicBezTo>
                <a:cubicBezTo>
                  <a:pt x="17860" y="6388"/>
                  <a:pt x="17860" y="7102"/>
                  <a:pt x="18154" y="7774"/>
                </a:cubicBezTo>
                <a:cubicBezTo>
                  <a:pt x="18574" y="8825"/>
                  <a:pt x="19667" y="9455"/>
                  <a:pt x="20802" y="9371"/>
                </a:cubicBezTo>
                <a:cubicBezTo>
                  <a:pt x="21054" y="9371"/>
                  <a:pt x="21264" y="9287"/>
                  <a:pt x="21516" y="9203"/>
                </a:cubicBezTo>
                <a:cubicBezTo>
                  <a:pt x="21600" y="9749"/>
                  <a:pt x="21600" y="10254"/>
                  <a:pt x="21600" y="10800"/>
                </a:cubicBezTo>
                <a:cubicBezTo>
                  <a:pt x="21600" y="10800"/>
                  <a:pt x="21600" y="10800"/>
                  <a:pt x="21600" y="10800"/>
                </a:cubicBezTo>
                <a:cubicBezTo>
                  <a:pt x="21600" y="11346"/>
                  <a:pt x="21600" y="11851"/>
                  <a:pt x="21516" y="12355"/>
                </a:cubicBezTo>
                <a:cubicBezTo>
                  <a:pt x="20886" y="12145"/>
                  <a:pt x="20213" y="12145"/>
                  <a:pt x="19583" y="12397"/>
                </a:cubicBezTo>
                <a:cubicBezTo>
                  <a:pt x="18911" y="12691"/>
                  <a:pt x="18406" y="13195"/>
                  <a:pt x="18154" y="13826"/>
                </a:cubicBezTo>
                <a:cubicBezTo>
                  <a:pt x="17692" y="14876"/>
                  <a:pt x="17986" y="16095"/>
                  <a:pt x="18868" y="16851"/>
                </a:cubicBezTo>
                <a:cubicBezTo>
                  <a:pt x="19079" y="17019"/>
                  <a:pt x="19247" y="17146"/>
                  <a:pt x="19499" y="17230"/>
                </a:cubicBezTo>
                <a:cubicBezTo>
                  <a:pt x="19163" y="17650"/>
                  <a:pt x="18826" y="18070"/>
                  <a:pt x="18448" y="18448"/>
                </a:cubicBezTo>
                <a:cubicBezTo>
                  <a:pt x="18448" y="18448"/>
                  <a:pt x="18448" y="18448"/>
                  <a:pt x="18448" y="18448"/>
                </a:cubicBezTo>
                <a:cubicBezTo>
                  <a:pt x="18070" y="18826"/>
                  <a:pt x="17692" y="19163"/>
                  <a:pt x="17272" y="19457"/>
                </a:cubicBezTo>
                <a:cubicBezTo>
                  <a:pt x="16977" y="18868"/>
                  <a:pt x="16473" y="18406"/>
                  <a:pt x="15885" y="18154"/>
                </a:cubicBezTo>
                <a:close/>
              </a:path>
            </a:pathLst>
          </a:custGeom>
          <a:solidFill>
            <a:schemeClr val="tx1">
              <a:lumMod val="60000"/>
              <a:lumOff val="40000"/>
            </a:schemeClr>
          </a:solidFill>
          <a:ln w="57150" cap="flat">
            <a:noFill/>
            <a:prstDash val="solid"/>
            <a:round/>
          </a:ln>
          <a:effectLst/>
        </p:spPr>
        <p:txBody>
          <a:bodyPr wrap="square" lIns="45719" tIns="45719" rIns="45719" bIns="45719" numCol="1" anchor="t">
            <a:noAutofit/>
          </a:bodyPr>
          <a:lstStyle/>
          <a:p>
            <a:endParaRPr/>
          </a:p>
        </p:txBody>
      </p:sp>
      <p:sp>
        <p:nvSpPr>
          <p:cNvPr id="44" name="Shape 3420">
            <a:extLst>
              <a:ext uri="{FF2B5EF4-FFF2-40B4-BE49-F238E27FC236}">
                <a16:creationId xmlns:a16="http://schemas.microsoft.com/office/drawing/2014/main" id="{CCA06893-B450-5C4A-BB6E-85706159F73C}"/>
              </a:ext>
            </a:extLst>
          </p:cNvPr>
          <p:cNvSpPr/>
          <p:nvPr/>
        </p:nvSpPr>
        <p:spPr>
          <a:xfrm>
            <a:off x="7337273" y="2760467"/>
            <a:ext cx="552208" cy="552208"/>
          </a:xfrm>
          <a:custGeom>
            <a:avLst/>
            <a:gdLst/>
            <a:ahLst/>
            <a:cxnLst>
              <a:cxn ang="0">
                <a:pos x="wd2" y="hd2"/>
              </a:cxn>
              <a:cxn ang="5400000">
                <a:pos x="wd2" y="hd2"/>
              </a:cxn>
              <a:cxn ang="10800000">
                <a:pos x="wd2" y="hd2"/>
              </a:cxn>
              <a:cxn ang="16200000">
                <a:pos x="wd2" y="hd2"/>
              </a:cxn>
            </a:cxnLst>
            <a:rect l="0" t="0" r="r" b="b"/>
            <a:pathLst>
              <a:path w="21600" h="21600" extrusionOk="0">
                <a:moveTo>
                  <a:pt x="15885" y="18154"/>
                </a:moveTo>
                <a:cubicBezTo>
                  <a:pt x="15212" y="17860"/>
                  <a:pt x="14498" y="17860"/>
                  <a:pt x="13868" y="18154"/>
                </a:cubicBezTo>
                <a:cubicBezTo>
                  <a:pt x="12775" y="18574"/>
                  <a:pt x="12145" y="19625"/>
                  <a:pt x="12229" y="20760"/>
                </a:cubicBezTo>
                <a:cubicBezTo>
                  <a:pt x="12271" y="21012"/>
                  <a:pt x="12313" y="21264"/>
                  <a:pt x="12397" y="21474"/>
                </a:cubicBezTo>
                <a:cubicBezTo>
                  <a:pt x="11851" y="21558"/>
                  <a:pt x="11346" y="21600"/>
                  <a:pt x="10800" y="21600"/>
                </a:cubicBezTo>
                <a:cubicBezTo>
                  <a:pt x="10800" y="21600"/>
                  <a:pt x="10800" y="21600"/>
                  <a:pt x="10800" y="21600"/>
                </a:cubicBezTo>
                <a:cubicBezTo>
                  <a:pt x="10296" y="21600"/>
                  <a:pt x="9749" y="21558"/>
                  <a:pt x="9245" y="21474"/>
                </a:cubicBezTo>
                <a:cubicBezTo>
                  <a:pt x="9455" y="20844"/>
                  <a:pt x="9455" y="20171"/>
                  <a:pt x="9203" y="19541"/>
                </a:cubicBezTo>
                <a:cubicBezTo>
                  <a:pt x="8909" y="18911"/>
                  <a:pt x="8405" y="18406"/>
                  <a:pt x="7774" y="18154"/>
                </a:cubicBezTo>
                <a:cubicBezTo>
                  <a:pt x="7102" y="17860"/>
                  <a:pt x="6388" y="17860"/>
                  <a:pt x="5757" y="18154"/>
                </a:cubicBezTo>
                <a:cubicBezTo>
                  <a:pt x="5379" y="18280"/>
                  <a:pt x="5043" y="18532"/>
                  <a:pt x="4749" y="18868"/>
                </a:cubicBezTo>
                <a:cubicBezTo>
                  <a:pt x="4581" y="19037"/>
                  <a:pt x="4454" y="19247"/>
                  <a:pt x="4370" y="19457"/>
                </a:cubicBezTo>
                <a:cubicBezTo>
                  <a:pt x="3950" y="19163"/>
                  <a:pt x="3530" y="18826"/>
                  <a:pt x="3152" y="18448"/>
                </a:cubicBezTo>
                <a:cubicBezTo>
                  <a:pt x="3152" y="18448"/>
                  <a:pt x="3152" y="18448"/>
                  <a:pt x="3152" y="18448"/>
                </a:cubicBezTo>
                <a:cubicBezTo>
                  <a:pt x="2774" y="18070"/>
                  <a:pt x="2437" y="17650"/>
                  <a:pt x="2143" y="17230"/>
                </a:cubicBezTo>
                <a:cubicBezTo>
                  <a:pt x="2732" y="16977"/>
                  <a:pt x="3194" y="16473"/>
                  <a:pt x="3488" y="15843"/>
                </a:cubicBezTo>
                <a:cubicBezTo>
                  <a:pt x="3740" y="15212"/>
                  <a:pt x="3740" y="14498"/>
                  <a:pt x="3488" y="13826"/>
                </a:cubicBezTo>
                <a:cubicBezTo>
                  <a:pt x="3026" y="12775"/>
                  <a:pt x="1975" y="12145"/>
                  <a:pt x="840" y="12229"/>
                </a:cubicBezTo>
                <a:cubicBezTo>
                  <a:pt x="588" y="12229"/>
                  <a:pt x="336" y="12271"/>
                  <a:pt x="126" y="12355"/>
                </a:cubicBezTo>
                <a:cubicBezTo>
                  <a:pt x="42" y="11851"/>
                  <a:pt x="0" y="11346"/>
                  <a:pt x="0" y="10800"/>
                </a:cubicBezTo>
                <a:cubicBezTo>
                  <a:pt x="0" y="10800"/>
                  <a:pt x="0" y="10800"/>
                  <a:pt x="0" y="10800"/>
                </a:cubicBezTo>
                <a:cubicBezTo>
                  <a:pt x="0" y="10254"/>
                  <a:pt x="42" y="9749"/>
                  <a:pt x="126" y="9203"/>
                </a:cubicBezTo>
                <a:cubicBezTo>
                  <a:pt x="756" y="9455"/>
                  <a:pt x="1429" y="9455"/>
                  <a:pt x="2059" y="9203"/>
                </a:cubicBezTo>
                <a:cubicBezTo>
                  <a:pt x="2689" y="8909"/>
                  <a:pt x="3194" y="8405"/>
                  <a:pt x="3488" y="7774"/>
                </a:cubicBezTo>
                <a:cubicBezTo>
                  <a:pt x="3908" y="6682"/>
                  <a:pt x="3614" y="5505"/>
                  <a:pt x="2732" y="4749"/>
                </a:cubicBezTo>
                <a:cubicBezTo>
                  <a:pt x="2563" y="4581"/>
                  <a:pt x="2353" y="4454"/>
                  <a:pt x="2143" y="4370"/>
                </a:cubicBezTo>
                <a:cubicBezTo>
                  <a:pt x="2437" y="3908"/>
                  <a:pt x="2774" y="3530"/>
                  <a:pt x="3152" y="3152"/>
                </a:cubicBezTo>
                <a:cubicBezTo>
                  <a:pt x="3152" y="3152"/>
                  <a:pt x="3152" y="3152"/>
                  <a:pt x="3152" y="3152"/>
                </a:cubicBezTo>
                <a:cubicBezTo>
                  <a:pt x="3530" y="2774"/>
                  <a:pt x="3950" y="2437"/>
                  <a:pt x="4370" y="2101"/>
                </a:cubicBezTo>
                <a:cubicBezTo>
                  <a:pt x="4623" y="2732"/>
                  <a:pt x="5127" y="3194"/>
                  <a:pt x="5757" y="3446"/>
                </a:cubicBezTo>
                <a:cubicBezTo>
                  <a:pt x="5925" y="3530"/>
                  <a:pt x="6093" y="3572"/>
                  <a:pt x="6261" y="3614"/>
                </a:cubicBezTo>
                <a:cubicBezTo>
                  <a:pt x="6766" y="3698"/>
                  <a:pt x="7270" y="3656"/>
                  <a:pt x="7774" y="3446"/>
                </a:cubicBezTo>
                <a:cubicBezTo>
                  <a:pt x="7774" y="3446"/>
                  <a:pt x="7774" y="3446"/>
                  <a:pt x="7774" y="3446"/>
                </a:cubicBezTo>
                <a:cubicBezTo>
                  <a:pt x="8825" y="3026"/>
                  <a:pt x="9497" y="1975"/>
                  <a:pt x="9371" y="798"/>
                </a:cubicBezTo>
                <a:cubicBezTo>
                  <a:pt x="9371" y="714"/>
                  <a:pt x="9371" y="630"/>
                  <a:pt x="9329" y="546"/>
                </a:cubicBezTo>
                <a:cubicBezTo>
                  <a:pt x="9329" y="378"/>
                  <a:pt x="9287" y="252"/>
                  <a:pt x="9245" y="84"/>
                </a:cubicBezTo>
                <a:cubicBezTo>
                  <a:pt x="9749" y="42"/>
                  <a:pt x="10296" y="0"/>
                  <a:pt x="10800" y="0"/>
                </a:cubicBezTo>
                <a:cubicBezTo>
                  <a:pt x="10800" y="0"/>
                  <a:pt x="10800" y="0"/>
                  <a:pt x="10800" y="0"/>
                </a:cubicBezTo>
                <a:cubicBezTo>
                  <a:pt x="11346" y="0"/>
                  <a:pt x="11851" y="42"/>
                  <a:pt x="12397" y="84"/>
                </a:cubicBezTo>
                <a:cubicBezTo>
                  <a:pt x="12145" y="714"/>
                  <a:pt x="12145" y="1429"/>
                  <a:pt x="12439" y="2017"/>
                </a:cubicBezTo>
                <a:cubicBezTo>
                  <a:pt x="12691" y="2689"/>
                  <a:pt x="13195" y="3194"/>
                  <a:pt x="13868" y="3446"/>
                </a:cubicBezTo>
                <a:cubicBezTo>
                  <a:pt x="14498" y="3740"/>
                  <a:pt x="15212" y="3740"/>
                  <a:pt x="15885" y="3446"/>
                </a:cubicBezTo>
                <a:cubicBezTo>
                  <a:pt x="15885" y="3446"/>
                  <a:pt x="15885" y="3446"/>
                  <a:pt x="15885" y="3446"/>
                </a:cubicBezTo>
                <a:cubicBezTo>
                  <a:pt x="16263" y="3320"/>
                  <a:pt x="16599" y="3068"/>
                  <a:pt x="16851" y="2732"/>
                </a:cubicBezTo>
                <a:cubicBezTo>
                  <a:pt x="17019" y="2563"/>
                  <a:pt x="17146" y="2353"/>
                  <a:pt x="17272" y="2101"/>
                </a:cubicBezTo>
                <a:cubicBezTo>
                  <a:pt x="17692" y="2437"/>
                  <a:pt x="18070" y="2774"/>
                  <a:pt x="18448" y="3152"/>
                </a:cubicBezTo>
                <a:cubicBezTo>
                  <a:pt x="18448" y="3152"/>
                  <a:pt x="18448" y="3152"/>
                  <a:pt x="18448" y="3152"/>
                </a:cubicBezTo>
                <a:cubicBezTo>
                  <a:pt x="18826" y="3530"/>
                  <a:pt x="19163" y="3908"/>
                  <a:pt x="19499" y="4370"/>
                </a:cubicBezTo>
                <a:cubicBezTo>
                  <a:pt x="18868" y="4623"/>
                  <a:pt x="18406" y="5127"/>
                  <a:pt x="18154" y="5757"/>
                </a:cubicBezTo>
                <a:cubicBezTo>
                  <a:pt x="17860" y="6388"/>
                  <a:pt x="17860" y="7102"/>
                  <a:pt x="18154" y="7774"/>
                </a:cubicBezTo>
                <a:cubicBezTo>
                  <a:pt x="18574" y="8825"/>
                  <a:pt x="19667" y="9455"/>
                  <a:pt x="20802" y="9371"/>
                </a:cubicBezTo>
                <a:cubicBezTo>
                  <a:pt x="21054" y="9371"/>
                  <a:pt x="21264" y="9287"/>
                  <a:pt x="21516" y="9203"/>
                </a:cubicBezTo>
                <a:cubicBezTo>
                  <a:pt x="21600" y="9749"/>
                  <a:pt x="21600" y="10254"/>
                  <a:pt x="21600" y="10800"/>
                </a:cubicBezTo>
                <a:cubicBezTo>
                  <a:pt x="21600" y="10800"/>
                  <a:pt x="21600" y="10800"/>
                  <a:pt x="21600" y="10800"/>
                </a:cubicBezTo>
                <a:cubicBezTo>
                  <a:pt x="21600" y="11346"/>
                  <a:pt x="21600" y="11851"/>
                  <a:pt x="21516" y="12355"/>
                </a:cubicBezTo>
                <a:cubicBezTo>
                  <a:pt x="20886" y="12145"/>
                  <a:pt x="20213" y="12145"/>
                  <a:pt x="19583" y="12397"/>
                </a:cubicBezTo>
                <a:cubicBezTo>
                  <a:pt x="18911" y="12691"/>
                  <a:pt x="18406" y="13195"/>
                  <a:pt x="18154" y="13826"/>
                </a:cubicBezTo>
                <a:cubicBezTo>
                  <a:pt x="17692" y="14876"/>
                  <a:pt x="17986" y="16095"/>
                  <a:pt x="18868" y="16851"/>
                </a:cubicBezTo>
                <a:cubicBezTo>
                  <a:pt x="19079" y="17019"/>
                  <a:pt x="19247" y="17146"/>
                  <a:pt x="19499" y="17230"/>
                </a:cubicBezTo>
                <a:cubicBezTo>
                  <a:pt x="19163" y="17650"/>
                  <a:pt x="18826" y="18070"/>
                  <a:pt x="18448" y="18448"/>
                </a:cubicBezTo>
                <a:cubicBezTo>
                  <a:pt x="18448" y="18448"/>
                  <a:pt x="18448" y="18448"/>
                  <a:pt x="18448" y="18448"/>
                </a:cubicBezTo>
                <a:cubicBezTo>
                  <a:pt x="18070" y="18826"/>
                  <a:pt x="17692" y="19163"/>
                  <a:pt x="17272" y="19457"/>
                </a:cubicBezTo>
                <a:cubicBezTo>
                  <a:pt x="16977" y="18868"/>
                  <a:pt x="16473" y="18406"/>
                  <a:pt x="15885" y="18154"/>
                </a:cubicBezTo>
                <a:close/>
              </a:path>
            </a:pathLst>
          </a:custGeom>
          <a:solidFill>
            <a:schemeClr val="tx1">
              <a:lumMod val="60000"/>
              <a:lumOff val="40000"/>
            </a:schemeClr>
          </a:solidFill>
          <a:ln w="57150" cap="flat">
            <a:noFill/>
            <a:prstDash val="solid"/>
            <a:round/>
          </a:ln>
          <a:effectLst/>
        </p:spPr>
        <p:txBody>
          <a:bodyPr wrap="square" lIns="45719" tIns="45719" rIns="45719" bIns="45719" numCol="1" anchor="t">
            <a:noAutofit/>
          </a:bodyPr>
          <a:lstStyle/>
          <a:p>
            <a:endParaRPr/>
          </a:p>
        </p:txBody>
      </p:sp>
      <p:sp>
        <p:nvSpPr>
          <p:cNvPr id="45" name="Freeform 195">
            <a:extLst>
              <a:ext uri="{FF2B5EF4-FFF2-40B4-BE49-F238E27FC236}">
                <a16:creationId xmlns:a16="http://schemas.microsoft.com/office/drawing/2014/main" id="{059C3078-C30A-1B46-9571-B979161A7C37}"/>
              </a:ext>
            </a:extLst>
          </p:cNvPr>
          <p:cNvSpPr>
            <a:spLocks noEditPoints="1"/>
          </p:cNvSpPr>
          <p:nvPr/>
        </p:nvSpPr>
        <p:spPr bwMode="auto">
          <a:xfrm>
            <a:off x="7401451" y="1435143"/>
            <a:ext cx="423853" cy="425243"/>
          </a:xfrm>
          <a:custGeom>
            <a:avLst/>
            <a:gdLst>
              <a:gd name="T0" fmla="*/ 130 w 305"/>
              <a:gd name="T1" fmla="*/ 71 h 306"/>
              <a:gd name="T2" fmla="*/ 92 w 305"/>
              <a:gd name="T3" fmla="*/ 92 h 306"/>
              <a:gd name="T4" fmla="*/ 70 w 305"/>
              <a:gd name="T5" fmla="*/ 130 h 306"/>
              <a:gd name="T6" fmla="*/ 70 w 305"/>
              <a:gd name="T7" fmla="*/ 175 h 306"/>
              <a:gd name="T8" fmla="*/ 92 w 305"/>
              <a:gd name="T9" fmla="*/ 213 h 306"/>
              <a:gd name="T10" fmla="*/ 130 w 305"/>
              <a:gd name="T11" fmla="*/ 236 h 306"/>
              <a:gd name="T12" fmla="*/ 176 w 305"/>
              <a:gd name="T13" fmla="*/ 236 h 306"/>
              <a:gd name="T14" fmla="*/ 214 w 305"/>
              <a:gd name="T15" fmla="*/ 213 h 306"/>
              <a:gd name="T16" fmla="*/ 236 w 305"/>
              <a:gd name="T17" fmla="*/ 175 h 306"/>
              <a:gd name="T18" fmla="*/ 236 w 305"/>
              <a:gd name="T19" fmla="*/ 130 h 306"/>
              <a:gd name="T20" fmla="*/ 214 w 305"/>
              <a:gd name="T21" fmla="*/ 92 h 306"/>
              <a:gd name="T22" fmla="*/ 176 w 305"/>
              <a:gd name="T23" fmla="*/ 71 h 306"/>
              <a:gd name="T24" fmla="*/ 134 w 305"/>
              <a:gd name="T25" fmla="*/ 0 h 306"/>
              <a:gd name="T26" fmla="*/ 172 w 305"/>
              <a:gd name="T27" fmla="*/ 30 h 306"/>
              <a:gd name="T28" fmla="*/ 212 w 305"/>
              <a:gd name="T29" fmla="*/ 12 h 306"/>
              <a:gd name="T30" fmla="*/ 231 w 305"/>
              <a:gd name="T31" fmla="*/ 56 h 306"/>
              <a:gd name="T32" fmla="*/ 249 w 305"/>
              <a:gd name="T33" fmla="*/ 75 h 306"/>
              <a:gd name="T34" fmla="*/ 295 w 305"/>
              <a:gd name="T35" fmla="*/ 93 h 306"/>
              <a:gd name="T36" fmla="*/ 275 w 305"/>
              <a:gd name="T37" fmla="*/ 133 h 306"/>
              <a:gd name="T38" fmla="*/ 305 w 305"/>
              <a:gd name="T39" fmla="*/ 171 h 306"/>
              <a:gd name="T40" fmla="*/ 269 w 305"/>
              <a:gd name="T41" fmla="*/ 198 h 306"/>
              <a:gd name="T42" fmla="*/ 275 w 305"/>
              <a:gd name="T43" fmla="*/ 246 h 306"/>
              <a:gd name="T44" fmla="*/ 240 w 305"/>
              <a:gd name="T45" fmla="*/ 241 h 306"/>
              <a:gd name="T46" fmla="*/ 245 w 305"/>
              <a:gd name="T47" fmla="*/ 276 h 306"/>
              <a:gd name="T48" fmla="*/ 198 w 305"/>
              <a:gd name="T49" fmla="*/ 268 h 306"/>
              <a:gd name="T50" fmla="*/ 172 w 305"/>
              <a:gd name="T51" fmla="*/ 306 h 306"/>
              <a:gd name="T52" fmla="*/ 134 w 305"/>
              <a:gd name="T53" fmla="*/ 275 h 306"/>
              <a:gd name="T54" fmla="*/ 93 w 305"/>
              <a:gd name="T55" fmla="*/ 295 h 306"/>
              <a:gd name="T56" fmla="*/ 75 w 305"/>
              <a:gd name="T57" fmla="*/ 250 h 306"/>
              <a:gd name="T58" fmla="*/ 56 w 305"/>
              <a:gd name="T59" fmla="*/ 230 h 306"/>
              <a:gd name="T60" fmla="*/ 11 w 305"/>
              <a:gd name="T61" fmla="*/ 213 h 306"/>
              <a:gd name="T62" fmla="*/ 30 w 305"/>
              <a:gd name="T63" fmla="*/ 171 h 306"/>
              <a:gd name="T64" fmla="*/ 0 w 305"/>
              <a:gd name="T65" fmla="*/ 133 h 306"/>
              <a:gd name="T66" fmla="*/ 37 w 305"/>
              <a:gd name="T67" fmla="*/ 109 h 306"/>
              <a:gd name="T68" fmla="*/ 30 w 305"/>
              <a:gd name="T69" fmla="*/ 60 h 306"/>
              <a:gd name="T70" fmla="*/ 64 w 305"/>
              <a:gd name="T71" fmla="*/ 65 h 306"/>
              <a:gd name="T72" fmla="*/ 59 w 305"/>
              <a:gd name="T73" fmla="*/ 30 h 306"/>
              <a:gd name="T74" fmla="*/ 107 w 305"/>
              <a:gd name="T75" fmla="*/ 38 h 306"/>
              <a:gd name="T76" fmla="*/ 134 w 305"/>
              <a:gd name="T7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5" h="306">
                <a:moveTo>
                  <a:pt x="152" y="67"/>
                </a:moveTo>
                <a:lnTo>
                  <a:pt x="130" y="71"/>
                </a:lnTo>
                <a:lnTo>
                  <a:pt x="109" y="78"/>
                </a:lnTo>
                <a:lnTo>
                  <a:pt x="92" y="92"/>
                </a:lnTo>
                <a:lnTo>
                  <a:pt x="79" y="110"/>
                </a:lnTo>
                <a:lnTo>
                  <a:pt x="70" y="130"/>
                </a:lnTo>
                <a:lnTo>
                  <a:pt x="67" y="153"/>
                </a:lnTo>
                <a:lnTo>
                  <a:pt x="70" y="175"/>
                </a:lnTo>
                <a:lnTo>
                  <a:pt x="79" y="196"/>
                </a:lnTo>
                <a:lnTo>
                  <a:pt x="92" y="213"/>
                </a:lnTo>
                <a:lnTo>
                  <a:pt x="109" y="228"/>
                </a:lnTo>
                <a:lnTo>
                  <a:pt x="130" y="236"/>
                </a:lnTo>
                <a:lnTo>
                  <a:pt x="152" y="240"/>
                </a:lnTo>
                <a:lnTo>
                  <a:pt x="176" y="236"/>
                </a:lnTo>
                <a:lnTo>
                  <a:pt x="197" y="228"/>
                </a:lnTo>
                <a:lnTo>
                  <a:pt x="214" y="213"/>
                </a:lnTo>
                <a:lnTo>
                  <a:pt x="227" y="196"/>
                </a:lnTo>
                <a:lnTo>
                  <a:pt x="236" y="175"/>
                </a:lnTo>
                <a:lnTo>
                  <a:pt x="238" y="153"/>
                </a:lnTo>
                <a:lnTo>
                  <a:pt x="236" y="130"/>
                </a:lnTo>
                <a:lnTo>
                  <a:pt x="227" y="110"/>
                </a:lnTo>
                <a:lnTo>
                  <a:pt x="214" y="92"/>
                </a:lnTo>
                <a:lnTo>
                  <a:pt x="197" y="78"/>
                </a:lnTo>
                <a:lnTo>
                  <a:pt x="176" y="71"/>
                </a:lnTo>
                <a:lnTo>
                  <a:pt x="152" y="67"/>
                </a:lnTo>
                <a:close/>
                <a:moveTo>
                  <a:pt x="134" y="0"/>
                </a:moveTo>
                <a:lnTo>
                  <a:pt x="172" y="0"/>
                </a:lnTo>
                <a:lnTo>
                  <a:pt x="172" y="30"/>
                </a:lnTo>
                <a:lnTo>
                  <a:pt x="198" y="38"/>
                </a:lnTo>
                <a:lnTo>
                  <a:pt x="212" y="12"/>
                </a:lnTo>
                <a:lnTo>
                  <a:pt x="245" y="30"/>
                </a:lnTo>
                <a:lnTo>
                  <a:pt x="231" y="56"/>
                </a:lnTo>
                <a:lnTo>
                  <a:pt x="240" y="65"/>
                </a:lnTo>
                <a:lnTo>
                  <a:pt x="249" y="75"/>
                </a:lnTo>
                <a:lnTo>
                  <a:pt x="275" y="60"/>
                </a:lnTo>
                <a:lnTo>
                  <a:pt x="295" y="93"/>
                </a:lnTo>
                <a:lnTo>
                  <a:pt x="269" y="109"/>
                </a:lnTo>
                <a:lnTo>
                  <a:pt x="275" y="133"/>
                </a:lnTo>
                <a:lnTo>
                  <a:pt x="305" y="133"/>
                </a:lnTo>
                <a:lnTo>
                  <a:pt x="305" y="171"/>
                </a:lnTo>
                <a:lnTo>
                  <a:pt x="275" y="171"/>
                </a:lnTo>
                <a:lnTo>
                  <a:pt x="269" y="198"/>
                </a:lnTo>
                <a:lnTo>
                  <a:pt x="295" y="213"/>
                </a:lnTo>
                <a:lnTo>
                  <a:pt x="275" y="246"/>
                </a:lnTo>
                <a:lnTo>
                  <a:pt x="249" y="230"/>
                </a:lnTo>
                <a:lnTo>
                  <a:pt x="240" y="241"/>
                </a:lnTo>
                <a:lnTo>
                  <a:pt x="231" y="250"/>
                </a:lnTo>
                <a:lnTo>
                  <a:pt x="245" y="276"/>
                </a:lnTo>
                <a:lnTo>
                  <a:pt x="212" y="295"/>
                </a:lnTo>
                <a:lnTo>
                  <a:pt x="198" y="268"/>
                </a:lnTo>
                <a:lnTo>
                  <a:pt x="172" y="275"/>
                </a:lnTo>
                <a:lnTo>
                  <a:pt x="172" y="306"/>
                </a:lnTo>
                <a:lnTo>
                  <a:pt x="134" y="306"/>
                </a:lnTo>
                <a:lnTo>
                  <a:pt x="134" y="275"/>
                </a:lnTo>
                <a:lnTo>
                  <a:pt x="107" y="268"/>
                </a:lnTo>
                <a:lnTo>
                  <a:pt x="93" y="295"/>
                </a:lnTo>
                <a:lnTo>
                  <a:pt x="59" y="276"/>
                </a:lnTo>
                <a:lnTo>
                  <a:pt x="75" y="250"/>
                </a:lnTo>
                <a:lnTo>
                  <a:pt x="64" y="241"/>
                </a:lnTo>
                <a:lnTo>
                  <a:pt x="56" y="230"/>
                </a:lnTo>
                <a:lnTo>
                  <a:pt x="30" y="246"/>
                </a:lnTo>
                <a:lnTo>
                  <a:pt x="11" y="213"/>
                </a:lnTo>
                <a:lnTo>
                  <a:pt x="37" y="198"/>
                </a:lnTo>
                <a:lnTo>
                  <a:pt x="30" y="171"/>
                </a:lnTo>
                <a:lnTo>
                  <a:pt x="0" y="171"/>
                </a:lnTo>
                <a:lnTo>
                  <a:pt x="0" y="133"/>
                </a:lnTo>
                <a:lnTo>
                  <a:pt x="30" y="133"/>
                </a:lnTo>
                <a:lnTo>
                  <a:pt x="37" y="109"/>
                </a:lnTo>
                <a:lnTo>
                  <a:pt x="11" y="93"/>
                </a:lnTo>
                <a:lnTo>
                  <a:pt x="30" y="60"/>
                </a:lnTo>
                <a:lnTo>
                  <a:pt x="56" y="75"/>
                </a:lnTo>
                <a:lnTo>
                  <a:pt x="64" y="65"/>
                </a:lnTo>
                <a:lnTo>
                  <a:pt x="75" y="56"/>
                </a:lnTo>
                <a:lnTo>
                  <a:pt x="59" y="30"/>
                </a:lnTo>
                <a:lnTo>
                  <a:pt x="93" y="12"/>
                </a:lnTo>
                <a:lnTo>
                  <a:pt x="107" y="38"/>
                </a:lnTo>
                <a:lnTo>
                  <a:pt x="134" y="30"/>
                </a:lnTo>
                <a:lnTo>
                  <a:pt x="13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9">
            <a:extLst>
              <a:ext uri="{FF2B5EF4-FFF2-40B4-BE49-F238E27FC236}">
                <a16:creationId xmlns:a16="http://schemas.microsoft.com/office/drawing/2014/main" id="{7CCFB076-3F97-1542-9828-C115862BA666}"/>
              </a:ext>
            </a:extLst>
          </p:cNvPr>
          <p:cNvSpPr>
            <a:spLocks noEditPoints="1"/>
          </p:cNvSpPr>
          <p:nvPr/>
        </p:nvSpPr>
        <p:spPr bwMode="auto">
          <a:xfrm>
            <a:off x="5351586" y="359105"/>
            <a:ext cx="1637583" cy="1638691"/>
          </a:xfrm>
          <a:custGeom>
            <a:avLst/>
            <a:gdLst>
              <a:gd name="T0" fmla="*/ 687 w 1480"/>
              <a:gd name="T1" fmla="*/ 411 h 1481"/>
              <a:gd name="T2" fmla="*/ 595 w 1480"/>
              <a:gd name="T3" fmla="*/ 439 h 1481"/>
              <a:gd name="T4" fmla="*/ 518 w 1480"/>
              <a:gd name="T5" fmla="*/ 490 h 1481"/>
              <a:gd name="T6" fmla="*/ 456 w 1480"/>
              <a:gd name="T7" fmla="*/ 559 h 1481"/>
              <a:gd name="T8" fmla="*/ 417 w 1480"/>
              <a:gd name="T9" fmla="*/ 644 h 1481"/>
              <a:gd name="T10" fmla="*/ 403 w 1480"/>
              <a:gd name="T11" fmla="*/ 740 h 1481"/>
              <a:gd name="T12" fmla="*/ 417 w 1480"/>
              <a:gd name="T13" fmla="*/ 837 h 1481"/>
              <a:gd name="T14" fmla="*/ 456 w 1480"/>
              <a:gd name="T15" fmla="*/ 920 h 1481"/>
              <a:gd name="T16" fmla="*/ 518 w 1480"/>
              <a:gd name="T17" fmla="*/ 991 h 1481"/>
              <a:gd name="T18" fmla="*/ 595 w 1480"/>
              <a:gd name="T19" fmla="*/ 1042 h 1481"/>
              <a:gd name="T20" fmla="*/ 687 w 1480"/>
              <a:gd name="T21" fmla="*/ 1068 h 1481"/>
              <a:gd name="T22" fmla="*/ 785 w 1480"/>
              <a:gd name="T23" fmla="*/ 1068 h 1481"/>
              <a:gd name="T24" fmla="*/ 875 w 1480"/>
              <a:gd name="T25" fmla="*/ 1042 h 1481"/>
              <a:gd name="T26" fmla="*/ 954 w 1480"/>
              <a:gd name="T27" fmla="*/ 991 h 1481"/>
              <a:gd name="T28" fmla="*/ 1014 w 1480"/>
              <a:gd name="T29" fmla="*/ 920 h 1481"/>
              <a:gd name="T30" fmla="*/ 1053 w 1480"/>
              <a:gd name="T31" fmla="*/ 837 h 1481"/>
              <a:gd name="T32" fmla="*/ 1068 w 1480"/>
              <a:gd name="T33" fmla="*/ 740 h 1481"/>
              <a:gd name="T34" fmla="*/ 1053 w 1480"/>
              <a:gd name="T35" fmla="*/ 644 h 1481"/>
              <a:gd name="T36" fmla="*/ 1014 w 1480"/>
              <a:gd name="T37" fmla="*/ 559 h 1481"/>
              <a:gd name="T38" fmla="*/ 954 w 1480"/>
              <a:gd name="T39" fmla="*/ 490 h 1481"/>
              <a:gd name="T40" fmla="*/ 875 w 1480"/>
              <a:gd name="T41" fmla="*/ 439 h 1481"/>
              <a:gd name="T42" fmla="*/ 785 w 1480"/>
              <a:gd name="T43" fmla="*/ 411 h 1481"/>
              <a:gd name="T44" fmla="*/ 576 w 1480"/>
              <a:gd name="T45" fmla="*/ 0 h 1481"/>
              <a:gd name="T46" fmla="*/ 896 w 1480"/>
              <a:gd name="T47" fmla="*/ 207 h 1481"/>
              <a:gd name="T48" fmla="*/ 998 w 1480"/>
              <a:gd name="T49" fmla="*/ 249 h 1481"/>
              <a:gd name="T50" fmla="*/ 1146 w 1480"/>
              <a:gd name="T51" fmla="*/ 101 h 1481"/>
              <a:gd name="T52" fmla="*/ 1357 w 1480"/>
              <a:gd name="T53" fmla="*/ 310 h 1481"/>
              <a:gd name="T54" fmla="*/ 1357 w 1480"/>
              <a:gd name="T55" fmla="*/ 344 h 1481"/>
              <a:gd name="T56" fmla="*/ 1251 w 1480"/>
              <a:gd name="T57" fmla="*/ 528 h 1481"/>
              <a:gd name="T58" fmla="*/ 1480 w 1480"/>
              <a:gd name="T59" fmla="*/ 584 h 1481"/>
              <a:gd name="T60" fmla="*/ 1457 w 1480"/>
              <a:gd name="T61" fmla="*/ 905 h 1481"/>
              <a:gd name="T62" fmla="*/ 1268 w 1480"/>
              <a:gd name="T63" fmla="*/ 905 h 1481"/>
              <a:gd name="T64" fmla="*/ 1225 w 1480"/>
              <a:gd name="T65" fmla="*/ 1004 h 1481"/>
              <a:gd name="T66" fmla="*/ 1374 w 1480"/>
              <a:gd name="T67" fmla="*/ 1153 h 1481"/>
              <a:gd name="T68" fmla="*/ 1146 w 1480"/>
              <a:gd name="T69" fmla="*/ 1380 h 1481"/>
              <a:gd name="T70" fmla="*/ 998 w 1480"/>
              <a:gd name="T71" fmla="*/ 1231 h 1481"/>
              <a:gd name="T72" fmla="*/ 904 w 1480"/>
              <a:gd name="T73" fmla="*/ 1271 h 1481"/>
              <a:gd name="T74" fmla="*/ 583 w 1480"/>
              <a:gd name="T75" fmla="*/ 1481 h 1481"/>
              <a:gd name="T76" fmla="*/ 530 w 1480"/>
              <a:gd name="T77" fmla="*/ 1257 h 1481"/>
              <a:gd name="T78" fmla="*/ 349 w 1480"/>
              <a:gd name="T79" fmla="*/ 1363 h 1481"/>
              <a:gd name="T80" fmla="*/ 315 w 1480"/>
              <a:gd name="T81" fmla="*/ 1363 h 1481"/>
              <a:gd name="T82" fmla="*/ 106 w 1480"/>
              <a:gd name="T83" fmla="*/ 1153 h 1481"/>
              <a:gd name="T84" fmla="*/ 248 w 1480"/>
              <a:gd name="T85" fmla="*/ 1009 h 1481"/>
              <a:gd name="T86" fmla="*/ 201 w 1480"/>
              <a:gd name="T87" fmla="*/ 897 h 1481"/>
              <a:gd name="T88" fmla="*/ 0 w 1480"/>
              <a:gd name="T89" fmla="*/ 576 h 1481"/>
              <a:gd name="T90" fmla="*/ 223 w 1480"/>
              <a:gd name="T91" fmla="*/ 522 h 1481"/>
              <a:gd name="T92" fmla="*/ 106 w 1480"/>
              <a:gd name="T93" fmla="*/ 327 h 1481"/>
              <a:gd name="T94" fmla="*/ 315 w 1480"/>
              <a:gd name="T95" fmla="*/ 117 h 1481"/>
              <a:gd name="T96" fmla="*/ 349 w 1480"/>
              <a:gd name="T97" fmla="*/ 117 h 1481"/>
              <a:gd name="T98" fmla="*/ 526 w 1480"/>
              <a:gd name="T99" fmla="*/ 224 h 1481"/>
              <a:gd name="T100" fmla="*/ 576 w 1480"/>
              <a:gd name="T101" fmla="*/ 0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80" h="1481">
                <a:moveTo>
                  <a:pt x="735" y="407"/>
                </a:moveTo>
                <a:lnTo>
                  <a:pt x="687" y="411"/>
                </a:lnTo>
                <a:lnTo>
                  <a:pt x="640" y="422"/>
                </a:lnTo>
                <a:lnTo>
                  <a:pt x="595" y="439"/>
                </a:lnTo>
                <a:lnTo>
                  <a:pt x="555" y="461"/>
                </a:lnTo>
                <a:lnTo>
                  <a:pt x="518" y="490"/>
                </a:lnTo>
                <a:lnTo>
                  <a:pt x="485" y="522"/>
                </a:lnTo>
                <a:lnTo>
                  <a:pt x="456" y="559"/>
                </a:lnTo>
                <a:lnTo>
                  <a:pt x="434" y="600"/>
                </a:lnTo>
                <a:lnTo>
                  <a:pt x="417" y="644"/>
                </a:lnTo>
                <a:lnTo>
                  <a:pt x="407" y="691"/>
                </a:lnTo>
                <a:lnTo>
                  <a:pt x="403" y="740"/>
                </a:lnTo>
                <a:lnTo>
                  <a:pt x="407" y="789"/>
                </a:lnTo>
                <a:lnTo>
                  <a:pt x="417" y="837"/>
                </a:lnTo>
                <a:lnTo>
                  <a:pt x="434" y="880"/>
                </a:lnTo>
                <a:lnTo>
                  <a:pt x="456" y="920"/>
                </a:lnTo>
                <a:lnTo>
                  <a:pt x="485" y="958"/>
                </a:lnTo>
                <a:lnTo>
                  <a:pt x="518" y="991"/>
                </a:lnTo>
                <a:lnTo>
                  <a:pt x="555" y="1019"/>
                </a:lnTo>
                <a:lnTo>
                  <a:pt x="595" y="1042"/>
                </a:lnTo>
                <a:lnTo>
                  <a:pt x="640" y="1058"/>
                </a:lnTo>
                <a:lnTo>
                  <a:pt x="687" y="1068"/>
                </a:lnTo>
                <a:lnTo>
                  <a:pt x="735" y="1072"/>
                </a:lnTo>
                <a:lnTo>
                  <a:pt x="785" y="1068"/>
                </a:lnTo>
                <a:lnTo>
                  <a:pt x="831" y="1058"/>
                </a:lnTo>
                <a:lnTo>
                  <a:pt x="875" y="1042"/>
                </a:lnTo>
                <a:lnTo>
                  <a:pt x="916" y="1019"/>
                </a:lnTo>
                <a:lnTo>
                  <a:pt x="954" y="991"/>
                </a:lnTo>
                <a:lnTo>
                  <a:pt x="987" y="958"/>
                </a:lnTo>
                <a:lnTo>
                  <a:pt x="1014" y="920"/>
                </a:lnTo>
                <a:lnTo>
                  <a:pt x="1038" y="880"/>
                </a:lnTo>
                <a:lnTo>
                  <a:pt x="1053" y="837"/>
                </a:lnTo>
                <a:lnTo>
                  <a:pt x="1064" y="789"/>
                </a:lnTo>
                <a:lnTo>
                  <a:pt x="1068" y="740"/>
                </a:lnTo>
                <a:lnTo>
                  <a:pt x="1064" y="691"/>
                </a:lnTo>
                <a:lnTo>
                  <a:pt x="1053" y="644"/>
                </a:lnTo>
                <a:lnTo>
                  <a:pt x="1038" y="600"/>
                </a:lnTo>
                <a:lnTo>
                  <a:pt x="1014" y="559"/>
                </a:lnTo>
                <a:lnTo>
                  <a:pt x="987" y="522"/>
                </a:lnTo>
                <a:lnTo>
                  <a:pt x="954" y="490"/>
                </a:lnTo>
                <a:lnTo>
                  <a:pt x="916" y="461"/>
                </a:lnTo>
                <a:lnTo>
                  <a:pt x="875" y="439"/>
                </a:lnTo>
                <a:lnTo>
                  <a:pt x="831" y="422"/>
                </a:lnTo>
                <a:lnTo>
                  <a:pt x="785" y="411"/>
                </a:lnTo>
                <a:lnTo>
                  <a:pt x="735" y="407"/>
                </a:lnTo>
                <a:close/>
                <a:moveTo>
                  <a:pt x="576" y="0"/>
                </a:moveTo>
                <a:lnTo>
                  <a:pt x="896" y="0"/>
                </a:lnTo>
                <a:lnTo>
                  <a:pt x="896" y="207"/>
                </a:lnTo>
                <a:lnTo>
                  <a:pt x="949" y="225"/>
                </a:lnTo>
                <a:lnTo>
                  <a:pt x="998" y="249"/>
                </a:lnTo>
                <a:lnTo>
                  <a:pt x="1131" y="117"/>
                </a:lnTo>
                <a:lnTo>
                  <a:pt x="1146" y="101"/>
                </a:lnTo>
                <a:lnTo>
                  <a:pt x="1163" y="117"/>
                </a:lnTo>
                <a:lnTo>
                  <a:pt x="1357" y="310"/>
                </a:lnTo>
                <a:lnTo>
                  <a:pt x="1374" y="327"/>
                </a:lnTo>
                <a:lnTo>
                  <a:pt x="1357" y="344"/>
                </a:lnTo>
                <a:lnTo>
                  <a:pt x="1225" y="475"/>
                </a:lnTo>
                <a:lnTo>
                  <a:pt x="1251" y="528"/>
                </a:lnTo>
                <a:lnTo>
                  <a:pt x="1271" y="584"/>
                </a:lnTo>
                <a:lnTo>
                  <a:pt x="1480" y="584"/>
                </a:lnTo>
                <a:lnTo>
                  <a:pt x="1480" y="905"/>
                </a:lnTo>
                <a:lnTo>
                  <a:pt x="1457" y="905"/>
                </a:lnTo>
                <a:lnTo>
                  <a:pt x="1457" y="905"/>
                </a:lnTo>
                <a:lnTo>
                  <a:pt x="1268" y="905"/>
                </a:lnTo>
                <a:lnTo>
                  <a:pt x="1250" y="956"/>
                </a:lnTo>
                <a:lnTo>
                  <a:pt x="1225" y="1004"/>
                </a:lnTo>
                <a:lnTo>
                  <a:pt x="1357" y="1136"/>
                </a:lnTo>
                <a:lnTo>
                  <a:pt x="1374" y="1153"/>
                </a:lnTo>
                <a:lnTo>
                  <a:pt x="1163" y="1363"/>
                </a:lnTo>
                <a:lnTo>
                  <a:pt x="1146" y="1380"/>
                </a:lnTo>
                <a:lnTo>
                  <a:pt x="1131" y="1363"/>
                </a:lnTo>
                <a:lnTo>
                  <a:pt x="998" y="1231"/>
                </a:lnTo>
                <a:lnTo>
                  <a:pt x="951" y="1253"/>
                </a:lnTo>
                <a:lnTo>
                  <a:pt x="904" y="1271"/>
                </a:lnTo>
                <a:lnTo>
                  <a:pt x="904" y="1481"/>
                </a:lnTo>
                <a:lnTo>
                  <a:pt x="583" y="1481"/>
                </a:lnTo>
                <a:lnTo>
                  <a:pt x="583" y="1275"/>
                </a:lnTo>
                <a:lnTo>
                  <a:pt x="530" y="1257"/>
                </a:lnTo>
                <a:lnTo>
                  <a:pt x="477" y="1233"/>
                </a:lnTo>
                <a:lnTo>
                  <a:pt x="349" y="1363"/>
                </a:lnTo>
                <a:lnTo>
                  <a:pt x="332" y="1380"/>
                </a:lnTo>
                <a:lnTo>
                  <a:pt x="315" y="1363"/>
                </a:lnTo>
                <a:lnTo>
                  <a:pt x="121" y="1169"/>
                </a:lnTo>
                <a:lnTo>
                  <a:pt x="106" y="1153"/>
                </a:lnTo>
                <a:lnTo>
                  <a:pt x="121" y="1136"/>
                </a:lnTo>
                <a:lnTo>
                  <a:pt x="248" y="1009"/>
                </a:lnTo>
                <a:lnTo>
                  <a:pt x="222" y="954"/>
                </a:lnTo>
                <a:lnTo>
                  <a:pt x="201" y="897"/>
                </a:lnTo>
                <a:lnTo>
                  <a:pt x="0" y="897"/>
                </a:lnTo>
                <a:lnTo>
                  <a:pt x="0" y="576"/>
                </a:lnTo>
                <a:lnTo>
                  <a:pt x="204" y="576"/>
                </a:lnTo>
                <a:lnTo>
                  <a:pt x="223" y="522"/>
                </a:lnTo>
                <a:lnTo>
                  <a:pt x="248" y="470"/>
                </a:lnTo>
                <a:lnTo>
                  <a:pt x="106" y="327"/>
                </a:lnTo>
                <a:lnTo>
                  <a:pt x="121" y="310"/>
                </a:lnTo>
                <a:lnTo>
                  <a:pt x="315" y="117"/>
                </a:lnTo>
                <a:lnTo>
                  <a:pt x="332" y="101"/>
                </a:lnTo>
                <a:lnTo>
                  <a:pt x="349" y="117"/>
                </a:lnTo>
                <a:lnTo>
                  <a:pt x="479" y="246"/>
                </a:lnTo>
                <a:lnTo>
                  <a:pt x="526" y="224"/>
                </a:lnTo>
                <a:lnTo>
                  <a:pt x="576" y="207"/>
                </a:lnTo>
                <a:lnTo>
                  <a:pt x="576"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9">
            <a:extLst>
              <a:ext uri="{FF2B5EF4-FFF2-40B4-BE49-F238E27FC236}">
                <a16:creationId xmlns:a16="http://schemas.microsoft.com/office/drawing/2014/main" id="{B9F7B8C7-682B-8546-BB00-2084EFB06C91}"/>
              </a:ext>
            </a:extLst>
          </p:cNvPr>
          <p:cNvSpPr>
            <a:spLocks noEditPoints="1"/>
          </p:cNvSpPr>
          <p:nvPr/>
        </p:nvSpPr>
        <p:spPr bwMode="auto">
          <a:xfrm>
            <a:off x="8132452" y="560204"/>
            <a:ext cx="981075" cy="981075"/>
          </a:xfrm>
          <a:custGeom>
            <a:avLst/>
            <a:gdLst>
              <a:gd name="T0" fmla="*/ 295 w 618"/>
              <a:gd name="T1" fmla="*/ 219 h 618"/>
              <a:gd name="T2" fmla="*/ 253 w 618"/>
              <a:gd name="T3" fmla="*/ 237 h 618"/>
              <a:gd name="T4" fmla="*/ 224 w 618"/>
              <a:gd name="T5" fmla="*/ 275 h 618"/>
              <a:gd name="T6" fmla="*/ 219 w 618"/>
              <a:gd name="T7" fmla="*/ 323 h 618"/>
              <a:gd name="T8" fmla="*/ 237 w 618"/>
              <a:gd name="T9" fmla="*/ 364 h 618"/>
              <a:gd name="T10" fmla="*/ 275 w 618"/>
              <a:gd name="T11" fmla="*/ 393 h 618"/>
              <a:gd name="T12" fmla="*/ 322 w 618"/>
              <a:gd name="T13" fmla="*/ 398 h 618"/>
              <a:gd name="T14" fmla="*/ 364 w 618"/>
              <a:gd name="T15" fmla="*/ 380 h 618"/>
              <a:gd name="T16" fmla="*/ 393 w 618"/>
              <a:gd name="T17" fmla="*/ 342 h 618"/>
              <a:gd name="T18" fmla="*/ 398 w 618"/>
              <a:gd name="T19" fmla="*/ 295 h 618"/>
              <a:gd name="T20" fmla="*/ 380 w 618"/>
              <a:gd name="T21" fmla="*/ 253 h 618"/>
              <a:gd name="T22" fmla="*/ 342 w 618"/>
              <a:gd name="T23" fmla="*/ 224 h 618"/>
              <a:gd name="T24" fmla="*/ 393 w 618"/>
              <a:gd name="T25" fmla="*/ 0 h 618"/>
              <a:gd name="T26" fmla="*/ 428 w 618"/>
              <a:gd name="T27" fmla="*/ 135 h 618"/>
              <a:gd name="T28" fmla="*/ 472 w 618"/>
              <a:gd name="T29" fmla="*/ 175 h 618"/>
              <a:gd name="T30" fmla="*/ 610 w 618"/>
              <a:gd name="T31" fmla="*/ 206 h 618"/>
              <a:gd name="T32" fmla="*/ 519 w 618"/>
              <a:gd name="T33" fmla="*/ 300 h 618"/>
              <a:gd name="T34" fmla="*/ 618 w 618"/>
              <a:gd name="T35" fmla="*/ 393 h 618"/>
              <a:gd name="T36" fmla="*/ 482 w 618"/>
              <a:gd name="T37" fmla="*/ 429 h 618"/>
              <a:gd name="T38" fmla="*/ 443 w 618"/>
              <a:gd name="T39" fmla="*/ 472 h 618"/>
              <a:gd name="T40" fmla="*/ 413 w 618"/>
              <a:gd name="T41" fmla="*/ 612 h 618"/>
              <a:gd name="T42" fmla="*/ 317 w 618"/>
              <a:gd name="T43" fmla="*/ 520 h 618"/>
              <a:gd name="T44" fmla="*/ 224 w 618"/>
              <a:gd name="T45" fmla="*/ 618 h 618"/>
              <a:gd name="T46" fmla="*/ 189 w 618"/>
              <a:gd name="T47" fmla="*/ 482 h 618"/>
              <a:gd name="T48" fmla="*/ 146 w 618"/>
              <a:gd name="T49" fmla="*/ 443 h 618"/>
              <a:gd name="T50" fmla="*/ 7 w 618"/>
              <a:gd name="T51" fmla="*/ 413 h 618"/>
              <a:gd name="T52" fmla="*/ 99 w 618"/>
              <a:gd name="T53" fmla="*/ 319 h 618"/>
              <a:gd name="T54" fmla="*/ 0 w 618"/>
              <a:gd name="T55" fmla="*/ 224 h 618"/>
              <a:gd name="T56" fmla="*/ 135 w 618"/>
              <a:gd name="T57" fmla="*/ 189 h 618"/>
              <a:gd name="T58" fmla="*/ 174 w 618"/>
              <a:gd name="T59" fmla="*/ 147 h 618"/>
              <a:gd name="T60" fmla="*/ 206 w 618"/>
              <a:gd name="T61" fmla="*/ 7 h 618"/>
              <a:gd name="T62" fmla="*/ 300 w 618"/>
              <a:gd name="T63" fmla="*/ 99 h 618"/>
              <a:gd name="T64" fmla="*/ 393 w 618"/>
              <a:gd name="T65"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8" h="618">
                <a:moveTo>
                  <a:pt x="318" y="219"/>
                </a:moveTo>
                <a:lnTo>
                  <a:pt x="295" y="219"/>
                </a:lnTo>
                <a:lnTo>
                  <a:pt x="273" y="226"/>
                </a:lnTo>
                <a:lnTo>
                  <a:pt x="253" y="237"/>
                </a:lnTo>
                <a:lnTo>
                  <a:pt x="236" y="254"/>
                </a:lnTo>
                <a:lnTo>
                  <a:pt x="224" y="275"/>
                </a:lnTo>
                <a:lnTo>
                  <a:pt x="219" y="299"/>
                </a:lnTo>
                <a:lnTo>
                  <a:pt x="219" y="323"/>
                </a:lnTo>
                <a:lnTo>
                  <a:pt x="226" y="345"/>
                </a:lnTo>
                <a:lnTo>
                  <a:pt x="237" y="364"/>
                </a:lnTo>
                <a:lnTo>
                  <a:pt x="254" y="381"/>
                </a:lnTo>
                <a:lnTo>
                  <a:pt x="275" y="393"/>
                </a:lnTo>
                <a:lnTo>
                  <a:pt x="299" y="400"/>
                </a:lnTo>
                <a:lnTo>
                  <a:pt x="322" y="398"/>
                </a:lnTo>
                <a:lnTo>
                  <a:pt x="345" y="392"/>
                </a:lnTo>
                <a:lnTo>
                  <a:pt x="364" y="380"/>
                </a:lnTo>
                <a:lnTo>
                  <a:pt x="381" y="363"/>
                </a:lnTo>
                <a:lnTo>
                  <a:pt x="393" y="342"/>
                </a:lnTo>
                <a:lnTo>
                  <a:pt x="398" y="319"/>
                </a:lnTo>
                <a:lnTo>
                  <a:pt x="398" y="295"/>
                </a:lnTo>
                <a:lnTo>
                  <a:pt x="392" y="273"/>
                </a:lnTo>
                <a:lnTo>
                  <a:pt x="380" y="253"/>
                </a:lnTo>
                <a:lnTo>
                  <a:pt x="363" y="236"/>
                </a:lnTo>
                <a:lnTo>
                  <a:pt x="342" y="224"/>
                </a:lnTo>
                <a:lnTo>
                  <a:pt x="318" y="219"/>
                </a:lnTo>
                <a:close/>
                <a:moveTo>
                  <a:pt x="393" y="0"/>
                </a:moveTo>
                <a:lnTo>
                  <a:pt x="449" y="23"/>
                </a:lnTo>
                <a:lnTo>
                  <a:pt x="428" y="135"/>
                </a:lnTo>
                <a:lnTo>
                  <a:pt x="452" y="154"/>
                </a:lnTo>
                <a:lnTo>
                  <a:pt x="472" y="175"/>
                </a:lnTo>
                <a:lnTo>
                  <a:pt x="587" y="151"/>
                </a:lnTo>
                <a:lnTo>
                  <a:pt x="610" y="206"/>
                </a:lnTo>
                <a:lnTo>
                  <a:pt x="516" y="271"/>
                </a:lnTo>
                <a:lnTo>
                  <a:pt x="519" y="300"/>
                </a:lnTo>
                <a:lnTo>
                  <a:pt x="519" y="329"/>
                </a:lnTo>
                <a:lnTo>
                  <a:pt x="618" y="393"/>
                </a:lnTo>
                <a:lnTo>
                  <a:pt x="596" y="450"/>
                </a:lnTo>
                <a:lnTo>
                  <a:pt x="482" y="429"/>
                </a:lnTo>
                <a:lnTo>
                  <a:pt x="464" y="452"/>
                </a:lnTo>
                <a:lnTo>
                  <a:pt x="443" y="472"/>
                </a:lnTo>
                <a:lnTo>
                  <a:pt x="468" y="587"/>
                </a:lnTo>
                <a:lnTo>
                  <a:pt x="413" y="612"/>
                </a:lnTo>
                <a:lnTo>
                  <a:pt x="346" y="516"/>
                </a:lnTo>
                <a:lnTo>
                  <a:pt x="317" y="520"/>
                </a:lnTo>
                <a:lnTo>
                  <a:pt x="288" y="519"/>
                </a:lnTo>
                <a:lnTo>
                  <a:pt x="224" y="618"/>
                </a:lnTo>
                <a:lnTo>
                  <a:pt x="168" y="596"/>
                </a:lnTo>
                <a:lnTo>
                  <a:pt x="189" y="482"/>
                </a:lnTo>
                <a:lnTo>
                  <a:pt x="165" y="464"/>
                </a:lnTo>
                <a:lnTo>
                  <a:pt x="146" y="443"/>
                </a:lnTo>
                <a:lnTo>
                  <a:pt x="30" y="468"/>
                </a:lnTo>
                <a:lnTo>
                  <a:pt x="7" y="413"/>
                </a:lnTo>
                <a:lnTo>
                  <a:pt x="101" y="346"/>
                </a:lnTo>
                <a:lnTo>
                  <a:pt x="99" y="319"/>
                </a:lnTo>
                <a:lnTo>
                  <a:pt x="99" y="288"/>
                </a:lnTo>
                <a:lnTo>
                  <a:pt x="0" y="224"/>
                </a:lnTo>
                <a:lnTo>
                  <a:pt x="23" y="168"/>
                </a:lnTo>
                <a:lnTo>
                  <a:pt x="135" y="189"/>
                </a:lnTo>
                <a:lnTo>
                  <a:pt x="154" y="167"/>
                </a:lnTo>
                <a:lnTo>
                  <a:pt x="174" y="147"/>
                </a:lnTo>
                <a:lnTo>
                  <a:pt x="150" y="31"/>
                </a:lnTo>
                <a:lnTo>
                  <a:pt x="206" y="7"/>
                </a:lnTo>
                <a:lnTo>
                  <a:pt x="271" y="101"/>
                </a:lnTo>
                <a:lnTo>
                  <a:pt x="300" y="99"/>
                </a:lnTo>
                <a:lnTo>
                  <a:pt x="329" y="100"/>
                </a:lnTo>
                <a:lnTo>
                  <a:pt x="39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38">
            <a:extLst>
              <a:ext uri="{FF2B5EF4-FFF2-40B4-BE49-F238E27FC236}">
                <a16:creationId xmlns:a16="http://schemas.microsoft.com/office/drawing/2014/main" id="{DC2A234A-631E-2B43-9506-651E7A90FD37}"/>
              </a:ext>
            </a:extLst>
          </p:cNvPr>
          <p:cNvSpPr>
            <a:spLocks noEditPoints="1"/>
          </p:cNvSpPr>
          <p:nvPr/>
        </p:nvSpPr>
        <p:spPr bwMode="auto">
          <a:xfrm>
            <a:off x="7145682" y="705751"/>
            <a:ext cx="641821" cy="641821"/>
          </a:xfrm>
          <a:custGeom>
            <a:avLst/>
            <a:gdLst>
              <a:gd name="T0" fmla="*/ 276 w 618"/>
              <a:gd name="T1" fmla="*/ 224 h 618"/>
              <a:gd name="T2" fmla="*/ 238 w 618"/>
              <a:gd name="T3" fmla="*/ 253 h 618"/>
              <a:gd name="T4" fmla="*/ 220 w 618"/>
              <a:gd name="T5" fmla="*/ 295 h 618"/>
              <a:gd name="T6" fmla="*/ 225 w 618"/>
              <a:gd name="T7" fmla="*/ 342 h 618"/>
              <a:gd name="T8" fmla="*/ 254 w 618"/>
              <a:gd name="T9" fmla="*/ 380 h 618"/>
              <a:gd name="T10" fmla="*/ 296 w 618"/>
              <a:gd name="T11" fmla="*/ 398 h 618"/>
              <a:gd name="T12" fmla="*/ 343 w 618"/>
              <a:gd name="T13" fmla="*/ 393 h 618"/>
              <a:gd name="T14" fmla="*/ 381 w 618"/>
              <a:gd name="T15" fmla="*/ 364 h 618"/>
              <a:gd name="T16" fmla="*/ 399 w 618"/>
              <a:gd name="T17" fmla="*/ 323 h 618"/>
              <a:gd name="T18" fmla="*/ 394 w 618"/>
              <a:gd name="T19" fmla="*/ 275 h 618"/>
              <a:gd name="T20" fmla="*/ 365 w 618"/>
              <a:gd name="T21" fmla="*/ 237 h 618"/>
              <a:gd name="T22" fmla="*/ 323 w 618"/>
              <a:gd name="T23" fmla="*/ 219 h 618"/>
              <a:gd name="T24" fmla="*/ 225 w 618"/>
              <a:gd name="T25" fmla="*/ 0 h 618"/>
              <a:gd name="T26" fmla="*/ 318 w 618"/>
              <a:gd name="T27" fmla="*/ 99 h 618"/>
              <a:gd name="T28" fmla="*/ 412 w 618"/>
              <a:gd name="T29" fmla="*/ 7 h 618"/>
              <a:gd name="T30" fmla="*/ 444 w 618"/>
              <a:gd name="T31" fmla="*/ 147 h 618"/>
              <a:gd name="T32" fmla="*/ 483 w 618"/>
              <a:gd name="T33" fmla="*/ 189 h 618"/>
              <a:gd name="T34" fmla="*/ 618 w 618"/>
              <a:gd name="T35" fmla="*/ 224 h 618"/>
              <a:gd name="T36" fmla="*/ 519 w 618"/>
              <a:gd name="T37" fmla="*/ 319 h 618"/>
              <a:gd name="T38" fmla="*/ 611 w 618"/>
              <a:gd name="T39" fmla="*/ 413 h 618"/>
              <a:gd name="T40" fmla="*/ 472 w 618"/>
              <a:gd name="T41" fmla="*/ 443 h 618"/>
              <a:gd name="T42" fmla="*/ 429 w 618"/>
              <a:gd name="T43" fmla="*/ 482 h 618"/>
              <a:gd name="T44" fmla="*/ 394 w 618"/>
              <a:gd name="T45" fmla="*/ 618 h 618"/>
              <a:gd name="T46" fmla="*/ 301 w 618"/>
              <a:gd name="T47" fmla="*/ 520 h 618"/>
              <a:gd name="T48" fmla="*/ 205 w 618"/>
              <a:gd name="T49" fmla="*/ 612 h 618"/>
              <a:gd name="T50" fmla="*/ 175 w 618"/>
              <a:gd name="T51" fmla="*/ 472 h 618"/>
              <a:gd name="T52" fmla="*/ 136 w 618"/>
              <a:gd name="T53" fmla="*/ 429 h 618"/>
              <a:gd name="T54" fmla="*/ 0 w 618"/>
              <a:gd name="T55" fmla="*/ 393 h 618"/>
              <a:gd name="T56" fmla="*/ 99 w 618"/>
              <a:gd name="T57" fmla="*/ 300 h 618"/>
              <a:gd name="T58" fmla="*/ 8 w 618"/>
              <a:gd name="T59" fmla="*/ 206 h 618"/>
              <a:gd name="T60" fmla="*/ 146 w 618"/>
              <a:gd name="T61" fmla="*/ 175 h 618"/>
              <a:gd name="T62" fmla="*/ 190 w 618"/>
              <a:gd name="T63" fmla="*/ 135 h 618"/>
              <a:gd name="T64" fmla="*/ 225 w 618"/>
              <a:gd name="T65"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8" h="618">
                <a:moveTo>
                  <a:pt x="300" y="219"/>
                </a:moveTo>
                <a:lnTo>
                  <a:pt x="276" y="224"/>
                </a:lnTo>
                <a:lnTo>
                  <a:pt x="255" y="236"/>
                </a:lnTo>
                <a:lnTo>
                  <a:pt x="238" y="253"/>
                </a:lnTo>
                <a:lnTo>
                  <a:pt x="226" y="273"/>
                </a:lnTo>
                <a:lnTo>
                  <a:pt x="220" y="295"/>
                </a:lnTo>
                <a:lnTo>
                  <a:pt x="220" y="319"/>
                </a:lnTo>
                <a:lnTo>
                  <a:pt x="225" y="342"/>
                </a:lnTo>
                <a:lnTo>
                  <a:pt x="237" y="363"/>
                </a:lnTo>
                <a:lnTo>
                  <a:pt x="254" y="380"/>
                </a:lnTo>
                <a:lnTo>
                  <a:pt x="273" y="392"/>
                </a:lnTo>
                <a:lnTo>
                  <a:pt x="296" y="398"/>
                </a:lnTo>
                <a:lnTo>
                  <a:pt x="319" y="400"/>
                </a:lnTo>
                <a:lnTo>
                  <a:pt x="343" y="393"/>
                </a:lnTo>
                <a:lnTo>
                  <a:pt x="364" y="381"/>
                </a:lnTo>
                <a:lnTo>
                  <a:pt x="381" y="364"/>
                </a:lnTo>
                <a:lnTo>
                  <a:pt x="392" y="345"/>
                </a:lnTo>
                <a:lnTo>
                  <a:pt x="399" y="323"/>
                </a:lnTo>
                <a:lnTo>
                  <a:pt x="399" y="299"/>
                </a:lnTo>
                <a:lnTo>
                  <a:pt x="394" y="275"/>
                </a:lnTo>
                <a:lnTo>
                  <a:pt x="382" y="254"/>
                </a:lnTo>
                <a:lnTo>
                  <a:pt x="365" y="237"/>
                </a:lnTo>
                <a:lnTo>
                  <a:pt x="345" y="226"/>
                </a:lnTo>
                <a:lnTo>
                  <a:pt x="323" y="219"/>
                </a:lnTo>
                <a:lnTo>
                  <a:pt x="300" y="219"/>
                </a:lnTo>
                <a:close/>
                <a:moveTo>
                  <a:pt x="225" y="0"/>
                </a:moveTo>
                <a:lnTo>
                  <a:pt x="289" y="100"/>
                </a:lnTo>
                <a:lnTo>
                  <a:pt x="318" y="99"/>
                </a:lnTo>
                <a:lnTo>
                  <a:pt x="347" y="101"/>
                </a:lnTo>
                <a:lnTo>
                  <a:pt x="412" y="7"/>
                </a:lnTo>
                <a:lnTo>
                  <a:pt x="468" y="31"/>
                </a:lnTo>
                <a:lnTo>
                  <a:pt x="444" y="147"/>
                </a:lnTo>
                <a:lnTo>
                  <a:pt x="464" y="167"/>
                </a:lnTo>
                <a:lnTo>
                  <a:pt x="483" y="189"/>
                </a:lnTo>
                <a:lnTo>
                  <a:pt x="595" y="168"/>
                </a:lnTo>
                <a:lnTo>
                  <a:pt x="618" y="224"/>
                </a:lnTo>
                <a:lnTo>
                  <a:pt x="519" y="288"/>
                </a:lnTo>
                <a:lnTo>
                  <a:pt x="519" y="319"/>
                </a:lnTo>
                <a:lnTo>
                  <a:pt x="517" y="346"/>
                </a:lnTo>
                <a:lnTo>
                  <a:pt x="611" y="413"/>
                </a:lnTo>
                <a:lnTo>
                  <a:pt x="588" y="468"/>
                </a:lnTo>
                <a:lnTo>
                  <a:pt x="472" y="443"/>
                </a:lnTo>
                <a:lnTo>
                  <a:pt x="453" y="464"/>
                </a:lnTo>
                <a:lnTo>
                  <a:pt x="429" y="482"/>
                </a:lnTo>
                <a:lnTo>
                  <a:pt x="450" y="596"/>
                </a:lnTo>
                <a:lnTo>
                  <a:pt x="394" y="618"/>
                </a:lnTo>
                <a:lnTo>
                  <a:pt x="330" y="519"/>
                </a:lnTo>
                <a:lnTo>
                  <a:pt x="301" y="520"/>
                </a:lnTo>
                <a:lnTo>
                  <a:pt x="272" y="516"/>
                </a:lnTo>
                <a:lnTo>
                  <a:pt x="205" y="612"/>
                </a:lnTo>
                <a:lnTo>
                  <a:pt x="150" y="587"/>
                </a:lnTo>
                <a:lnTo>
                  <a:pt x="175" y="472"/>
                </a:lnTo>
                <a:lnTo>
                  <a:pt x="154" y="452"/>
                </a:lnTo>
                <a:lnTo>
                  <a:pt x="136" y="429"/>
                </a:lnTo>
                <a:lnTo>
                  <a:pt x="22" y="450"/>
                </a:lnTo>
                <a:lnTo>
                  <a:pt x="0" y="393"/>
                </a:lnTo>
                <a:lnTo>
                  <a:pt x="99" y="329"/>
                </a:lnTo>
                <a:lnTo>
                  <a:pt x="99" y="300"/>
                </a:lnTo>
                <a:lnTo>
                  <a:pt x="102" y="271"/>
                </a:lnTo>
                <a:lnTo>
                  <a:pt x="8" y="206"/>
                </a:lnTo>
                <a:lnTo>
                  <a:pt x="31" y="151"/>
                </a:lnTo>
                <a:lnTo>
                  <a:pt x="146" y="175"/>
                </a:lnTo>
                <a:lnTo>
                  <a:pt x="166" y="154"/>
                </a:lnTo>
                <a:lnTo>
                  <a:pt x="190" y="135"/>
                </a:lnTo>
                <a:lnTo>
                  <a:pt x="169" y="23"/>
                </a:lnTo>
                <a:lnTo>
                  <a:pt x="22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5" name="Group 30">
            <a:extLst>
              <a:ext uri="{FF2B5EF4-FFF2-40B4-BE49-F238E27FC236}">
                <a16:creationId xmlns:a16="http://schemas.microsoft.com/office/drawing/2014/main" id="{4E756CAC-0A63-B548-AE98-DFF7BD2CBF89}"/>
              </a:ext>
            </a:extLst>
          </p:cNvPr>
          <p:cNvGrpSpPr/>
          <p:nvPr/>
        </p:nvGrpSpPr>
        <p:grpSpPr>
          <a:xfrm>
            <a:off x="259112" y="705928"/>
            <a:ext cx="4129539" cy="986696"/>
            <a:chOff x="542741" y="4478455"/>
            <a:chExt cx="2377440" cy="986694"/>
          </a:xfrm>
        </p:grpSpPr>
        <p:sp>
          <p:nvSpPr>
            <p:cNvPr id="56" name="Rectangle 31">
              <a:extLst>
                <a:ext uri="{FF2B5EF4-FFF2-40B4-BE49-F238E27FC236}">
                  <a16:creationId xmlns:a16="http://schemas.microsoft.com/office/drawing/2014/main" id="{EF6E8224-5682-4249-9A91-6C4881A67266}"/>
                </a:ext>
              </a:extLst>
            </p:cNvPr>
            <p:cNvSpPr/>
            <p:nvPr/>
          </p:nvSpPr>
          <p:spPr>
            <a:xfrm>
              <a:off x="542741" y="4478455"/>
              <a:ext cx="2377440" cy="677106"/>
            </a:xfrm>
            <a:prstGeom prst="rect">
              <a:avLst/>
            </a:prstGeom>
            <a:noFill/>
          </p:spPr>
          <p:txBody>
            <a:bodyPr wrap="square">
              <a:spAutoFit/>
            </a:bodyPr>
            <a:lstStyle/>
            <a:p>
              <a:pPr algn="r"/>
              <a:r>
                <a:rPr lang="en-US" sz="19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1. </a:t>
              </a:r>
              <a:r>
                <a:rPr lang="fr-FR" sz="19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Recenser les données qui seront générées par la recherche</a:t>
              </a:r>
              <a:endParaRPr lang="en-US" sz="1900" b="1"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7" name="Rectangle 32">
              <a:extLst>
                <a:ext uri="{FF2B5EF4-FFF2-40B4-BE49-F238E27FC236}">
                  <a16:creationId xmlns:a16="http://schemas.microsoft.com/office/drawing/2014/main" id="{37AC316D-B4B8-C542-9E7B-2E2B1839E07B}"/>
                </a:ext>
              </a:extLst>
            </p:cNvPr>
            <p:cNvSpPr/>
            <p:nvPr/>
          </p:nvSpPr>
          <p:spPr>
            <a:xfrm>
              <a:off x="542741" y="5157373"/>
              <a:ext cx="2377440" cy="307776"/>
            </a:xfrm>
            <a:prstGeom prst="rect">
              <a:avLst/>
            </a:prstGeom>
          </p:spPr>
          <p:txBody>
            <a:bodyPr wrap="square">
              <a:spAutoFit/>
            </a:bodyPr>
            <a:lstStyle/>
            <a:p>
              <a:pPr algn="r"/>
              <a:r>
                <a:rPr lang="fr-FR" sz="14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Typologie, origine, volume, formats et fichiers</a:t>
              </a:r>
              <a:endParaRPr lang="en-US" sz="14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8" name="Group 33">
            <a:extLst>
              <a:ext uri="{FF2B5EF4-FFF2-40B4-BE49-F238E27FC236}">
                <a16:creationId xmlns:a16="http://schemas.microsoft.com/office/drawing/2014/main" id="{0230E5EE-DAA4-EC42-B279-27A70E78043B}"/>
              </a:ext>
            </a:extLst>
          </p:cNvPr>
          <p:cNvGrpSpPr/>
          <p:nvPr/>
        </p:nvGrpSpPr>
        <p:grpSpPr>
          <a:xfrm>
            <a:off x="259112" y="2628214"/>
            <a:ext cx="3955123" cy="1152372"/>
            <a:chOff x="542741" y="4478455"/>
            <a:chExt cx="2377440" cy="1152371"/>
          </a:xfrm>
        </p:grpSpPr>
        <p:sp>
          <p:nvSpPr>
            <p:cNvPr id="59" name="Rectangle 34">
              <a:extLst>
                <a:ext uri="{FF2B5EF4-FFF2-40B4-BE49-F238E27FC236}">
                  <a16:creationId xmlns:a16="http://schemas.microsoft.com/office/drawing/2014/main" id="{4B32D5CD-6920-D341-8453-FCB94631306C}"/>
                </a:ext>
              </a:extLst>
            </p:cNvPr>
            <p:cNvSpPr/>
            <p:nvPr/>
          </p:nvSpPr>
          <p:spPr>
            <a:xfrm>
              <a:off x="542741" y="4478455"/>
              <a:ext cx="2377440" cy="677108"/>
            </a:xfrm>
            <a:prstGeom prst="rect">
              <a:avLst/>
            </a:prstGeom>
            <a:noFill/>
          </p:spPr>
          <p:txBody>
            <a:bodyPr wrap="square">
              <a:spAutoFit/>
            </a:bodyPr>
            <a:lstStyle/>
            <a:p>
              <a:pPr algn="r"/>
              <a:r>
                <a:rPr lang="en-US" sz="19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2. </a:t>
              </a:r>
              <a:r>
                <a:rPr lang="fr-FR" sz="19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Définir comment les données seront organisées et gérées</a:t>
              </a:r>
              <a:endParaRPr lang="en-US" sz="1900" b="1"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35">
              <a:extLst>
                <a:ext uri="{FF2B5EF4-FFF2-40B4-BE49-F238E27FC236}">
                  <a16:creationId xmlns:a16="http://schemas.microsoft.com/office/drawing/2014/main" id="{B3B7BAF9-572B-9D4F-8661-C9DA920A368E}"/>
                </a:ext>
              </a:extLst>
            </p:cNvPr>
            <p:cNvSpPr/>
            <p:nvPr/>
          </p:nvSpPr>
          <p:spPr>
            <a:xfrm>
              <a:off x="542741" y="5107606"/>
              <a:ext cx="2377440" cy="523220"/>
            </a:xfrm>
            <a:prstGeom prst="rect">
              <a:avLst/>
            </a:prstGeom>
          </p:spPr>
          <p:txBody>
            <a:bodyPr wrap="square">
              <a:spAutoFit/>
            </a:bodyPr>
            <a:lstStyle/>
            <a:p>
              <a:pPr algn="r"/>
              <a:r>
                <a:rPr lang="fr-FR" sz="14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Noms de fichiers, contrôle des versions, logiciels nécessaires</a:t>
              </a:r>
              <a:endParaRPr lang="en-US" sz="14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1" name="Group 36">
            <a:extLst>
              <a:ext uri="{FF2B5EF4-FFF2-40B4-BE49-F238E27FC236}">
                <a16:creationId xmlns:a16="http://schemas.microsoft.com/office/drawing/2014/main" id="{467BE1E6-1FAA-C449-9A10-57F9D3A307DF}"/>
              </a:ext>
            </a:extLst>
          </p:cNvPr>
          <p:cNvGrpSpPr/>
          <p:nvPr/>
        </p:nvGrpSpPr>
        <p:grpSpPr>
          <a:xfrm>
            <a:off x="259112" y="4227073"/>
            <a:ext cx="4129537" cy="1620594"/>
            <a:chOff x="542741" y="4478455"/>
            <a:chExt cx="2377440" cy="1620582"/>
          </a:xfrm>
        </p:grpSpPr>
        <p:sp>
          <p:nvSpPr>
            <p:cNvPr id="62" name="Rectangle 37">
              <a:extLst>
                <a:ext uri="{FF2B5EF4-FFF2-40B4-BE49-F238E27FC236}">
                  <a16:creationId xmlns:a16="http://schemas.microsoft.com/office/drawing/2014/main" id="{B912CA89-2E3D-414E-A5E3-62713401F06A}"/>
                </a:ext>
              </a:extLst>
            </p:cNvPr>
            <p:cNvSpPr/>
            <p:nvPr/>
          </p:nvSpPr>
          <p:spPr>
            <a:xfrm>
              <a:off x="542741" y="4478455"/>
              <a:ext cx="2377440" cy="677103"/>
            </a:xfrm>
            <a:prstGeom prst="rect">
              <a:avLst/>
            </a:prstGeom>
            <a:noFill/>
          </p:spPr>
          <p:txBody>
            <a:bodyPr wrap="square">
              <a:spAutoFit/>
            </a:bodyPr>
            <a:lstStyle/>
            <a:p>
              <a:pPr algn="r"/>
              <a:r>
                <a:rPr lang="en-US" sz="19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3. </a:t>
              </a:r>
              <a:r>
                <a:rPr lang="fr-FR" sz="19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Expliquer comment les données seront caractériser</a:t>
              </a:r>
              <a:endParaRPr lang="en-US" sz="1900" b="1"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Rectangle 38">
              <a:extLst>
                <a:ext uri="{FF2B5EF4-FFF2-40B4-BE49-F238E27FC236}">
                  <a16:creationId xmlns:a16="http://schemas.microsoft.com/office/drawing/2014/main" id="{21238D51-CB99-674D-B5FE-47ED97654D23}"/>
                </a:ext>
              </a:extLst>
            </p:cNvPr>
            <p:cNvSpPr/>
            <p:nvPr/>
          </p:nvSpPr>
          <p:spPr>
            <a:xfrm>
              <a:off x="542741" y="5144937"/>
              <a:ext cx="2377440" cy="954100"/>
            </a:xfrm>
            <a:prstGeom prst="rect">
              <a:avLst/>
            </a:prstGeom>
          </p:spPr>
          <p:txBody>
            <a:bodyPr wrap="square">
              <a:spAutoFit/>
            </a:bodyPr>
            <a:lstStyle/>
            <a:p>
              <a:pPr algn="r"/>
              <a:r>
                <a:rPr lang="fr-FR" sz="14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Identifier les informations à traiter, consulter s'il existe des normes ou des schémas de métadonnées, identifier les outils pour les gérer.</a:t>
              </a:r>
              <a:endParaRPr lang="en-US" sz="14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72" name="Rectangle 40">
            <a:extLst>
              <a:ext uri="{FF2B5EF4-FFF2-40B4-BE49-F238E27FC236}">
                <a16:creationId xmlns:a16="http://schemas.microsoft.com/office/drawing/2014/main" id="{E2B6236A-BB6A-D346-A972-6FC61F13C90B}"/>
              </a:ext>
            </a:extLst>
          </p:cNvPr>
          <p:cNvSpPr/>
          <p:nvPr/>
        </p:nvSpPr>
        <p:spPr>
          <a:xfrm>
            <a:off x="8930787" y="560119"/>
            <a:ext cx="3013352" cy="1692386"/>
          </a:xfrm>
          <a:prstGeom prst="rect">
            <a:avLst/>
          </a:prstGeom>
          <a:noFill/>
        </p:spPr>
        <p:txBody>
          <a:bodyPr wrap="square">
            <a:spAutoFit/>
          </a:bodyPr>
          <a:lstStyle/>
          <a:p>
            <a:pPr algn="r"/>
            <a:r>
              <a:rPr lang="en-US" sz="1733"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4. </a:t>
            </a:r>
            <a:r>
              <a:rPr lang="fr-FR" sz="1733"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Concevoir une stratégie de stockage </a:t>
            </a:r>
            <a:r>
              <a:rPr lang="fr-FR" sz="1733" b="1" dirty="0">
                <a:solidFill>
                  <a:srgbClr val="FFC000"/>
                </a:solidFill>
                <a:latin typeface="Open Sans" panose="020B0606030504020204" pitchFamily="34" charset="0"/>
                <a:ea typeface="Open Sans" panose="020B0606030504020204" pitchFamily="34" charset="0"/>
                <a:cs typeface="Open Sans" panose="020B0606030504020204" pitchFamily="34" charset="0"/>
              </a:rPr>
              <a:t>(pendant le processus) </a:t>
            </a:r>
            <a:r>
              <a:rPr lang="fr-FR" sz="1733"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et de conservation des données en les déposant dans un dépôt.</a:t>
            </a:r>
            <a:endParaRPr lang="en-US" sz="1733" b="1"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Rectangle 34">
            <a:extLst>
              <a:ext uri="{FF2B5EF4-FFF2-40B4-BE49-F238E27FC236}">
                <a16:creationId xmlns:a16="http://schemas.microsoft.com/office/drawing/2014/main" id="{9C8A6A40-3FAB-F741-8A4B-494F115D0ADF}"/>
              </a:ext>
            </a:extLst>
          </p:cNvPr>
          <p:cNvSpPr/>
          <p:nvPr/>
        </p:nvSpPr>
        <p:spPr>
          <a:xfrm>
            <a:off x="8782870" y="4417175"/>
            <a:ext cx="3064723" cy="2082558"/>
          </a:xfrm>
          <a:prstGeom prst="rect">
            <a:avLst/>
          </a:prstGeom>
          <a:noFill/>
        </p:spPr>
        <p:txBody>
          <a:bodyPr wrap="square">
            <a:spAutoFit/>
          </a:bodyPr>
          <a:lstStyle/>
          <a:p>
            <a:pPr algn="r"/>
            <a:r>
              <a:rPr lang="en-US" sz="1733"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6. </a:t>
            </a:r>
            <a:r>
              <a:rPr lang="fr-FR" sz="16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Sélectionnez et décrivez les données qui seront diffusées et conservées, comment </a:t>
            </a:r>
            <a:r>
              <a:rPr lang="fr-FR" sz="1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(sous forme d'informations complémentaires à l'article ou de document de données)</a:t>
            </a:r>
            <a:r>
              <a:rPr lang="fr-FR" sz="16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 et où (</a:t>
            </a:r>
            <a:r>
              <a:rPr lang="fr-FR" sz="1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dans quelle archive)</a:t>
            </a:r>
            <a:endParaRPr lang="en-US" sz="1600" b="1"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9" name="Rectangle 37">
            <a:extLst>
              <a:ext uri="{FF2B5EF4-FFF2-40B4-BE49-F238E27FC236}">
                <a16:creationId xmlns:a16="http://schemas.microsoft.com/office/drawing/2014/main" id="{94D4A76A-F502-5747-9051-3759B82062D2}"/>
              </a:ext>
            </a:extLst>
          </p:cNvPr>
          <p:cNvSpPr/>
          <p:nvPr/>
        </p:nvSpPr>
        <p:spPr>
          <a:xfrm>
            <a:off x="9321717" y="2374688"/>
            <a:ext cx="2498612" cy="1692386"/>
          </a:xfrm>
          <a:prstGeom prst="rect">
            <a:avLst/>
          </a:prstGeom>
          <a:noFill/>
        </p:spPr>
        <p:txBody>
          <a:bodyPr wrap="square">
            <a:spAutoFit/>
          </a:bodyPr>
          <a:lstStyle/>
          <a:p>
            <a:pPr algn="r"/>
            <a:r>
              <a:rPr lang="en-US" sz="1733"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5. P</a:t>
            </a:r>
            <a:r>
              <a:rPr lang="fr-FR" sz="1733"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rendre en compte des questions telles que la propriété intellectuelle et le traitement des données sensibles</a:t>
            </a:r>
            <a:endParaRPr lang="en-US" sz="1733" b="1"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3" name="CuadroTexto 82">
            <a:extLst>
              <a:ext uri="{FF2B5EF4-FFF2-40B4-BE49-F238E27FC236}">
                <a16:creationId xmlns:a16="http://schemas.microsoft.com/office/drawing/2014/main" id="{FA724CE3-72E5-F54A-806F-EFD0302C4512}"/>
              </a:ext>
            </a:extLst>
          </p:cNvPr>
          <p:cNvSpPr txBox="1"/>
          <p:nvPr/>
        </p:nvSpPr>
        <p:spPr>
          <a:xfrm>
            <a:off x="5723948" y="983526"/>
            <a:ext cx="868992" cy="359009"/>
          </a:xfrm>
          <a:prstGeom prst="rect">
            <a:avLst/>
          </a:prstGeom>
          <a:noFill/>
        </p:spPr>
        <p:txBody>
          <a:bodyPr wrap="square" rtlCol="0">
            <a:spAutoFit/>
          </a:bodyPr>
          <a:lstStyle/>
          <a:p>
            <a:pPr algn="ctr"/>
            <a:r>
              <a:rPr lang="es-ES" sz="1733" b="1" dirty="0">
                <a:solidFill>
                  <a:srgbClr val="7030A0"/>
                </a:solidFill>
                <a:latin typeface="Open Sans" panose="020B0606030504020204" pitchFamily="34" charset="0"/>
                <a:ea typeface="Open Sans" panose="020B0606030504020204" pitchFamily="34" charset="0"/>
                <a:cs typeface="Open Sans" panose="020B0606030504020204" pitchFamily="34" charset="0"/>
              </a:rPr>
              <a:t>PLAN</a:t>
            </a:r>
          </a:p>
        </p:txBody>
      </p:sp>
      <p:sp>
        <p:nvSpPr>
          <p:cNvPr id="84" name="CuadroTexto 83">
            <a:extLst>
              <a:ext uri="{FF2B5EF4-FFF2-40B4-BE49-F238E27FC236}">
                <a16:creationId xmlns:a16="http://schemas.microsoft.com/office/drawing/2014/main" id="{FBB28E0A-D242-E74F-ACAF-7A9DDFEACDB0}"/>
              </a:ext>
            </a:extLst>
          </p:cNvPr>
          <p:cNvSpPr txBox="1"/>
          <p:nvPr/>
        </p:nvSpPr>
        <p:spPr>
          <a:xfrm>
            <a:off x="4521788" y="3329940"/>
            <a:ext cx="1236795" cy="359009"/>
          </a:xfrm>
          <a:prstGeom prst="rect">
            <a:avLst/>
          </a:prstGeom>
          <a:noFill/>
        </p:spPr>
        <p:txBody>
          <a:bodyPr wrap="square" rtlCol="0">
            <a:spAutoFit/>
          </a:bodyPr>
          <a:lstStyle/>
          <a:p>
            <a:pPr algn="ctr"/>
            <a:r>
              <a:rPr lang="es-ES" sz="1733" b="1" dirty="0">
                <a:solidFill>
                  <a:srgbClr val="7030A0"/>
                </a:solidFill>
                <a:latin typeface="Open Sans" panose="020B0606030504020204" pitchFamily="34" charset="0"/>
                <a:ea typeface="Open Sans" panose="020B0606030504020204" pitchFamily="34" charset="0"/>
                <a:cs typeface="Open Sans" panose="020B0606030504020204" pitchFamily="34" charset="0"/>
              </a:rPr>
              <a:t>GESTION</a:t>
            </a:r>
          </a:p>
        </p:txBody>
      </p:sp>
      <p:sp>
        <p:nvSpPr>
          <p:cNvPr id="85" name="CuadroTexto 84">
            <a:extLst>
              <a:ext uri="{FF2B5EF4-FFF2-40B4-BE49-F238E27FC236}">
                <a16:creationId xmlns:a16="http://schemas.microsoft.com/office/drawing/2014/main" id="{B457F554-81F3-664D-A654-B383D33E4134}"/>
              </a:ext>
            </a:extLst>
          </p:cNvPr>
          <p:cNvSpPr txBox="1"/>
          <p:nvPr/>
        </p:nvSpPr>
        <p:spPr>
          <a:xfrm>
            <a:off x="8095291" y="3106184"/>
            <a:ext cx="1069080" cy="307777"/>
          </a:xfrm>
          <a:prstGeom prst="rect">
            <a:avLst/>
          </a:prstGeom>
          <a:noFill/>
        </p:spPr>
        <p:txBody>
          <a:bodyPr wrap="square" rtlCol="0">
            <a:spAutoFit/>
          </a:bodyPr>
          <a:lstStyle/>
          <a:p>
            <a:pPr algn="ctr"/>
            <a:r>
              <a:rPr lang="es-ES" sz="14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DONNÉES</a:t>
            </a:r>
          </a:p>
        </p:txBody>
      </p:sp>
      <p:pic>
        <p:nvPicPr>
          <p:cNvPr id="86" name="Imagen 85">
            <a:extLst>
              <a:ext uri="{FF2B5EF4-FFF2-40B4-BE49-F238E27FC236}">
                <a16:creationId xmlns:a16="http://schemas.microsoft.com/office/drawing/2014/main" id="{689AB0E9-638F-5140-B8EB-F7069F3173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8172" y="6130261"/>
            <a:ext cx="735656" cy="727740"/>
          </a:xfrm>
          <a:prstGeom prst="rect">
            <a:avLst/>
          </a:prstGeom>
        </p:spPr>
      </p:pic>
      <p:sp>
        <p:nvSpPr>
          <p:cNvPr id="31" name="Rectángulo 30">
            <a:extLst>
              <a:ext uri="{FF2B5EF4-FFF2-40B4-BE49-F238E27FC236}">
                <a16:creationId xmlns:a16="http://schemas.microsoft.com/office/drawing/2014/main" id="{C108EFCE-4B09-C642-AC2E-004402EFAF1F}"/>
              </a:ext>
            </a:extLst>
          </p:cNvPr>
          <p:cNvSpPr/>
          <p:nvPr/>
        </p:nvSpPr>
        <p:spPr>
          <a:xfrm>
            <a:off x="6441197" y="4780708"/>
            <a:ext cx="1291464" cy="194990"/>
          </a:xfrm>
          <a:prstGeom prst="rect">
            <a:avLst/>
          </a:prstGeom>
        </p:spPr>
        <p:txBody>
          <a:bodyPr wrap="square">
            <a:spAutoFit/>
          </a:bodyPr>
          <a:lstStyle/>
          <a:p>
            <a:pPr algn="r" defTabSz="1219108">
              <a:defRPr/>
            </a:pPr>
            <a:r>
              <a:rPr lang="en-US" sz="667" dirty="0">
                <a:latin typeface="Open Sans" panose="020B0606030504020204" pitchFamily="34" charset="0"/>
                <a:ea typeface="Open Sans" panose="020B0606030504020204" pitchFamily="34" charset="0"/>
                <a:cs typeface="Open Sans" panose="020B0606030504020204" pitchFamily="34" charset="0"/>
              </a:rPr>
              <a:t>© Copyright </a:t>
            </a:r>
            <a:r>
              <a:rPr lang="en-US" sz="667" dirty="0" err="1">
                <a:latin typeface="Open Sans" panose="020B0606030504020204" pitchFamily="34" charset="0"/>
                <a:ea typeface="Open Sans" panose="020B0606030504020204" pitchFamily="34" charset="0"/>
                <a:cs typeface="Open Sans" panose="020B0606030504020204" pitchFamily="34" charset="0"/>
              </a:rPr>
              <a:t>Showeet.com</a:t>
            </a:r>
            <a:endParaRPr lang="en-US" sz="667"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3 Rectángulo redondeado"/>
          <p:cNvSpPr/>
          <p:nvPr/>
        </p:nvSpPr>
        <p:spPr>
          <a:xfrm>
            <a:off x="4810665" y="5053303"/>
            <a:ext cx="3812324" cy="114886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733" dirty="0">
                <a:latin typeface="Merriweather"/>
              </a:rPr>
              <a:t>ACTIONS</a:t>
            </a:r>
          </a:p>
          <a:p>
            <a:pPr algn="ctr"/>
            <a:r>
              <a:rPr lang="es-ES" dirty="0">
                <a:latin typeface="Merriweather"/>
              </a:rPr>
              <a:t>(</a:t>
            </a:r>
            <a:r>
              <a:rPr lang="es-ES" dirty="0" err="1">
                <a:latin typeface="Merriweather"/>
              </a:rPr>
              <a:t>Thèses</a:t>
            </a:r>
            <a:r>
              <a:rPr lang="es-ES" dirty="0">
                <a:latin typeface="Merriweather"/>
              </a:rPr>
              <a:t> </a:t>
            </a:r>
            <a:r>
              <a:rPr lang="es-ES">
                <a:latin typeface="Merriweather"/>
              </a:rPr>
              <a:t>de master </a:t>
            </a:r>
            <a:r>
              <a:rPr lang="es-ES" dirty="0">
                <a:latin typeface="Merriweather"/>
              </a:rPr>
              <a:t>et de </a:t>
            </a:r>
            <a:r>
              <a:rPr lang="es-ES" dirty="0" err="1">
                <a:latin typeface="Merriweather"/>
              </a:rPr>
              <a:t>doctorat</a:t>
            </a:r>
            <a:r>
              <a:rPr lang="es-ES" dirty="0">
                <a:latin typeface="Merriweather"/>
              </a:rPr>
              <a:t>)</a:t>
            </a:r>
          </a:p>
        </p:txBody>
      </p:sp>
    </p:spTree>
    <p:extLst>
      <p:ext uri="{BB962C8B-B14F-4D97-AF65-F5344CB8AC3E}">
        <p14:creationId xmlns:p14="http://schemas.microsoft.com/office/powerpoint/2010/main" val="3893866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cono&#10;&#10;Descripción generada automáticamente">
            <a:extLst>
              <a:ext uri="{FF2B5EF4-FFF2-40B4-BE49-F238E27FC236}">
                <a16:creationId xmlns:a16="http://schemas.microsoft.com/office/drawing/2014/main" id="{20F3FF91-33B5-1E73-7D94-F190BA6490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3809" y="1"/>
            <a:ext cx="2049645" cy="2123984"/>
          </a:xfrm>
          <a:prstGeom prst="rect">
            <a:avLst/>
          </a:prstGeom>
          <a:noFill/>
        </p:spPr>
      </p:pic>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879063"/>
            <a:ext cx="4941477" cy="610863"/>
          </a:xfrm>
        </p:spPr>
        <p:txBody>
          <a:bodyPr vert="horz" lIns="0" tIns="0" rIns="0" bIns="0" rtlCol="0" anchor="b" anchorCtr="0">
            <a:normAutofit/>
          </a:bodyPr>
          <a:lstStyle/>
          <a:p>
            <a:r>
              <a:rPr lang="es-ES" dirty="0">
                <a:solidFill>
                  <a:schemeClr val="bg1">
                    <a:lumMod val="65000"/>
                    <a:lumOff val="35000"/>
                  </a:schemeClr>
                </a:solidFill>
              </a:rPr>
              <a:t>Point de </a:t>
            </a:r>
            <a:r>
              <a:rPr lang="es-ES" dirty="0" err="1">
                <a:solidFill>
                  <a:schemeClr val="bg1">
                    <a:lumMod val="65000"/>
                    <a:lumOff val="35000"/>
                  </a:schemeClr>
                </a:solidFill>
              </a:rPr>
              <a:t>départ</a:t>
            </a:r>
            <a:endParaRPr lang="es-ES" b="1" i="0" kern="1200" spc="100" baseline="0" dirty="0">
              <a:solidFill>
                <a:schemeClr val="bg1">
                  <a:lumMod val="65000"/>
                  <a:lumOff val="35000"/>
                </a:schemeClr>
              </a:solidFill>
              <a:latin typeface="+mj-lt"/>
              <a:ea typeface="+mj-ea"/>
              <a:cs typeface="+mj-cs"/>
            </a:endParaRPr>
          </a:p>
        </p:txBody>
      </p:sp>
      <p:sp>
        <p:nvSpPr>
          <p:cNvPr id="3" name="CuadroTexto 2">
            <a:extLst>
              <a:ext uri="{FF2B5EF4-FFF2-40B4-BE49-F238E27FC236}">
                <a16:creationId xmlns:a16="http://schemas.microsoft.com/office/drawing/2014/main" id="{91AA5380-0F34-2DB3-9B10-E097D6C4ED92}"/>
              </a:ext>
            </a:extLst>
          </p:cNvPr>
          <p:cNvSpPr txBox="1"/>
          <p:nvPr/>
        </p:nvSpPr>
        <p:spPr>
          <a:xfrm>
            <a:off x="952497" y="2111941"/>
            <a:ext cx="11100957" cy="4111438"/>
          </a:xfrm>
          <a:prstGeom prst="rect">
            <a:avLst/>
          </a:prstGeom>
        </p:spPr>
        <p:txBody>
          <a:bodyPr vert="horz" lIns="0" tIns="0" rIns="0" bIns="0" rtlCol="0">
            <a:noAutofit/>
          </a:bodyPr>
          <a:lstStyle/>
          <a:p>
            <a:pPr marL="285750" indent="-285750">
              <a:lnSpc>
                <a:spcPct val="90000"/>
              </a:lnSpc>
              <a:spcBef>
                <a:spcPts val="1000"/>
              </a:spcBef>
              <a:buClr>
                <a:schemeClr val="accent1">
                  <a:lumMod val="75000"/>
                </a:schemeClr>
              </a:buClr>
              <a:buFont typeface="Wingdings" pitchFamily="2" charset="2"/>
              <a:buChar char="q"/>
            </a:pPr>
            <a:r>
              <a:rPr lang="fr-FR" sz="1600" dirty="0">
                <a:solidFill>
                  <a:schemeClr val="bg1"/>
                </a:solidFill>
              </a:rPr>
              <a:t>Quelles données vais-je générer et/ou collecter au cours de ma recherche ?</a:t>
            </a:r>
          </a:p>
          <a:p>
            <a:pPr marL="285750" indent="-285750">
              <a:lnSpc>
                <a:spcPct val="90000"/>
              </a:lnSpc>
              <a:spcBef>
                <a:spcPts val="1000"/>
              </a:spcBef>
              <a:buClr>
                <a:schemeClr val="accent1">
                  <a:lumMod val="75000"/>
                </a:schemeClr>
              </a:buClr>
              <a:buFont typeface="Wingdings" pitchFamily="2" charset="2"/>
              <a:buChar char="q"/>
            </a:pPr>
            <a:r>
              <a:rPr lang="fr-FR" sz="1600" dirty="0">
                <a:solidFill>
                  <a:schemeClr val="bg1"/>
                </a:solidFill>
              </a:rPr>
              <a:t>Comment vais-je organiser et gérer les données ?</a:t>
            </a:r>
          </a:p>
          <a:p>
            <a:pPr marL="285750" indent="-285750">
              <a:lnSpc>
                <a:spcPct val="90000"/>
              </a:lnSpc>
              <a:spcBef>
                <a:spcPts val="1000"/>
              </a:spcBef>
              <a:buClr>
                <a:schemeClr val="accent1">
                  <a:lumMod val="75000"/>
                </a:schemeClr>
              </a:buClr>
              <a:buFont typeface="Wingdings" pitchFamily="2" charset="2"/>
              <a:buChar char="q"/>
            </a:pPr>
            <a:r>
              <a:rPr lang="fr-FR" sz="1600" dirty="0">
                <a:solidFill>
                  <a:schemeClr val="bg1"/>
                </a:solidFill>
              </a:rPr>
              <a:t>Comment vais-je nommer les fichiers et les dossiers dans lesquels je vais conserver les ensembles de données et contrôler les différentes versions des fichiers ? </a:t>
            </a:r>
          </a:p>
          <a:p>
            <a:pPr marL="285750" indent="-285750">
              <a:lnSpc>
                <a:spcPct val="90000"/>
              </a:lnSpc>
              <a:spcBef>
                <a:spcPts val="1000"/>
              </a:spcBef>
              <a:buClr>
                <a:schemeClr val="accent1">
                  <a:lumMod val="75000"/>
                </a:schemeClr>
              </a:buClr>
              <a:buFont typeface="Wingdings" pitchFamily="2" charset="2"/>
              <a:buChar char="q"/>
            </a:pPr>
            <a:r>
              <a:rPr lang="fr-FR" sz="1600" dirty="0">
                <a:solidFill>
                  <a:schemeClr val="bg1"/>
                </a:solidFill>
              </a:rPr>
              <a:t>Comment vais-je nommer les fichiers et les dossiers dans lesquels je vais conserver les ensembles de données et contrôler les différentes versions des fichiers ?</a:t>
            </a:r>
          </a:p>
          <a:p>
            <a:pPr marL="285750" indent="-285750">
              <a:lnSpc>
                <a:spcPct val="90000"/>
              </a:lnSpc>
              <a:spcBef>
                <a:spcPts val="1000"/>
              </a:spcBef>
              <a:buClr>
                <a:schemeClr val="accent1">
                  <a:lumMod val="75000"/>
                </a:schemeClr>
              </a:buClr>
              <a:buFont typeface="Wingdings" pitchFamily="2" charset="2"/>
              <a:buChar char="q"/>
            </a:pPr>
            <a:r>
              <a:rPr lang="fr-FR" sz="1600" dirty="0">
                <a:solidFill>
                  <a:schemeClr val="bg1"/>
                </a:solidFill>
              </a:rPr>
              <a:t>Comment vais-je documenter chaque ensemble de données ?</a:t>
            </a:r>
          </a:p>
          <a:p>
            <a:pPr marL="285750" indent="-285750">
              <a:lnSpc>
                <a:spcPct val="90000"/>
              </a:lnSpc>
              <a:spcBef>
                <a:spcPts val="1000"/>
              </a:spcBef>
              <a:buClr>
                <a:schemeClr val="accent1">
                  <a:lumMod val="75000"/>
                </a:schemeClr>
              </a:buClr>
              <a:buFont typeface="Wingdings" pitchFamily="2" charset="2"/>
              <a:buChar char="q"/>
            </a:pPr>
            <a:r>
              <a:rPr lang="fr-FR" sz="1600" dirty="0">
                <a:solidFill>
                  <a:schemeClr val="bg1"/>
                </a:solidFill>
              </a:rPr>
              <a:t>Où vais-je les stocker (pendant la recherche) ?</a:t>
            </a:r>
          </a:p>
          <a:p>
            <a:pPr marL="285750" indent="-285750">
              <a:lnSpc>
                <a:spcPct val="90000"/>
              </a:lnSpc>
              <a:spcBef>
                <a:spcPts val="1000"/>
              </a:spcBef>
              <a:buClr>
                <a:schemeClr val="accent1">
                  <a:lumMod val="75000"/>
                </a:schemeClr>
              </a:buClr>
              <a:buFont typeface="Wingdings" pitchFamily="2" charset="2"/>
              <a:buChar char="q"/>
            </a:pPr>
            <a:r>
              <a:rPr lang="fr-FR" sz="1600" dirty="0">
                <a:solidFill>
                  <a:schemeClr val="bg1"/>
                </a:solidFill>
              </a:rPr>
              <a:t>Quelles données vais-je rendre publiques et où vais-je les déposer ? </a:t>
            </a:r>
          </a:p>
          <a:p>
            <a:pPr marL="285750" indent="-285750">
              <a:lnSpc>
                <a:spcPct val="90000"/>
              </a:lnSpc>
              <a:spcBef>
                <a:spcPts val="1000"/>
              </a:spcBef>
              <a:buClr>
                <a:schemeClr val="accent1">
                  <a:lumMod val="75000"/>
                </a:schemeClr>
              </a:buClr>
              <a:buFont typeface="Wingdings" pitchFamily="2" charset="2"/>
              <a:buChar char="q"/>
            </a:pPr>
            <a:r>
              <a:rPr lang="fr-FR" sz="1600" dirty="0">
                <a:solidFill>
                  <a:schemeClr val="bg1"/>
                </a:solidFill>
              </a:rPr>
              <a:t>Dans quels formats et sous quelles licences ?</a:t>
            </a:r>
          </a:p>
          <a:p>
            <a:pPr marL="285750" indent="-285750">
              <a:lnSpc>
                <a:spcPct val="90000"/>
              </a:lnSpc>
              <a:spcBef>
                <a:spcPts val="1000"/>
              </a:spcBef>
              <a:buClr>
                <a:schemeClr val="accent1">
                  <a:lumMod val="75000"/>
                </a:schemeClr>
              </a:buClr>
              <a:buFont typeface="Wingdings" pitchFamily="2" charset="2"/>
              <a:buChar char="q"/>
            </a:pPr>
            <a:r>
              <a:rPr lang="fr-FR" sz="1600" dirty="0">
                <a:solidFill>
                  <a:schemeClr val="bg1"/>
                </a:solidFill>
              </a:rPr>
              <a:t>Quelles considérations éthiques dois-je prendre en compte ? Comment traiterai-je les ensembles de données contenant des informations sensibles et/ou personnelles ?</a:t>
            </a:r>
          </a:p>
          <a:p>
            <a:pPr marL="285750" indent="-285750">
              <a:lnSpc>
                <a:spcPct val="90000"/>
              </a:lnSpc>
              <a:spcBef>
                <a:spcPts val="1000"/>
              </a:spcBef>
              <a:buClr>
                <a:schemeClr val="accent1">
                  <a:lumMod val="75000"/>
                </a:schemeClr>
              </a:buClr>
              <a:buFont typeface="Wingdings" pitchFamily="2" charset="2"/>
              <a:buChar char="q"/>
            </a:pPr>
            <a:r>
              <a:rPr lang="fr-FR" sz="1600" dirty="0">
                <a:solidFill>
                  <a:schemeClr val="bg1"/>
                </a:solidFill>
              </a:rPr>
              <a:t>Comment vais-je assurer leur conservation ?</a:t>
            </a:r>
          </a:p>
          <a:p>
            <a:pPr marL="285750" indent="-285750">
              <a:lnSpc>
                <a:spcPct val="90000"/>
              </a:lnSpc>
              <a:spcBef>
                <a:spcPts val="1000"/>
              </a:spcBef>
              <a:buClr>
                <a:schemeClr val="accent1">
                  <a:lumMod val="75000"/>
                </a:schemeClr>
              </a:buClr>
              <a:buFont typeface="Wingdings" pitchFamily="2" charset="2"/>
              <a:buChar char="q"/>
            </a:pPr>
            <a:r>
              <a:rPr lang="fr-FR" sz="1600" dirty="0">
                <a:solidFill>
                  <a:schemeClr val="bg1"/>
                </a:solidFill>
              </a:rPr>
              <a:t>Où puis-je consulter les données de recherche produites par d'autres chercheurs ? Comment puis-je citer des données de recherche ?</a:t>
            </a:r>
            <a:endParaRPr lang="es-ES" sz="1600" b="0" i="0" kern="1200" dirty="0">
              <a:solidFill>
                <a:schemeClr val="bg1"/>
              </a:solidFill>
            </a:endParaRPr>
          </a:p>
        </p:txBody>
      </p:sp>
      <p:sp>
        <p:nvSpPr>
          <p:cNvPr id="34" name="Slide Number Placeholder 6">
            <a:extLst>
              <a:ext uri="{FF2B5EF4-FFF2-40B4-BE49-F238E27FC236}">
                <a16:creationId xmlns:a16="http://schemas.microsoft.com/office/drawing/2014/main" id="{46621A25-2B5B-81E5-3549-BF20105C01F9}"/>
              </a:ext>
            </a:extLst>
          </p:cNvPr>
          <p:cNvSpPr>
            <a:spLocks noGrp="1"/>
          </p:cNvSpPr>
          <p:nvPr>
            <p:ph type="sldNum" sz="quarter" idx="16"/>
          </p:nvPr>
        </p:nvSpPr>
        <p:spPr>
          <a:xfrm>
            <a:off x="971550" y="6332220"/>
            <a:ext cx="523240" cy="247651"/>
          </a:xfrm>
        </p:spPr>
        <p:txBody>
          <a:bodyPr vert="horz" lIns="0" tIns="0" rIns="0" bIns="0" rtlCol="0" anchor="t" anchorCtr="0">
            <a:normAutofit/>
          </a:bodyPr>
          <a:lstStyle/>
          <a:p>
            <a:pPr>
              <a:spcAft>
                <a:spcPts val="600"/>
              </a:spcAft>
            </a:pPr>
            <a:fld id="{294A09A9-5501-47C1-A89A-A340965A2BE2}" type="slidenum">
              <a:rPr lang="es-ES" smtClean="0"/>
              <a:pPr>
                <a:spcAft>
                  <a:spcPts val="600"/>
                </a:spcAft>
              </a:pPr>
              <a:t>28</a:t>
            </a:fld>
            <a:endParaRPr lang="es-ES"/>
          </a:p>
        </p:txBody>
      </p:sp>
    </p:spTree>
    <p:extLst>
      <p:ext uri="{BB962C8B-B14F-4D97-AF65-F5344CB8AC3E}">
        <p14:creationId xmlns:p14="http://schemas.microsoft.com/office/powerpoint/2010/main" val="4184164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F0FA04-6227-9040-92A6-9514A59B8E7B}"/>
              </a:ext>
            </a:extLst>
          </p:cNvPr>
          <p:cNvSpPr>
            <a:spLocks noGrp="1"/>
          </p:cNvSpPr>
          <p:nvPr>
            <p:ph type="title"/>
          </p:nvPr>
        </p:nvSpPr>
        <p:spPr>
          <a:xfrm>
            <a:off x="964023" y="879063"/>
            <a:ext cx="8248216" cy="610863"/>
          </a:xfrm>
        </p:spPr>
        <p:txBody>
          <a:bodyPr rtlCol="0">
            <a:normAutofit fontScale="90000"/>
          </a:bodyPr>
          <a:lstStyle/>
          <a:p>
            <a:r>
              <a:rPr lang="es-ES" dirty="0">
                <a:solidFill>
                  <a:schemeClr val="bg1">
                    <a:lumMod val="65000"/>
                    <a:lumOff val="35000"/>
                  </a:schemeClr>
                </a:solidFill>
              </a:rPr>
              <a:t>Se </a:t>
            </a:r>
            <a:r>
              <a:rPr lang="es-ES" dirty="0" err="1">
                <a:solidFill>
                  <a:schemeClr val="bg1">
                    <a:lumMod val="65000"/>
                    <a:lumOff val="35000"/>
                  </a:schemeClr>
                </a:solidFill>
              </a:rPr>
              <a:t>rappeler</a:t>
            </a:r>
            <a:r>
              <a:rPr lang="es-ES" dirty="0">
                <a:solidFill>
                  <a:schemeClr val="bg1">
                    <a:lumMod val="65000"/>
                    <a:lumOff val="35000"/>
                  </a:schemeClr>
                </a:solidFill>
              </a:rPr>
              <a:t> la </a:t>
            </a:r>
            <a:r>
              <a:rPr lang="es-ES" dirty="0" err="1">
                <a:solidFill>
                  <a:schemeClr val="bg1">
                    <a:lumMod val="65000"/>
                    <a:lumOff val="35000"/>
                  </a:schemeClr>
                </a:solidFill>
              </a:rPr>
              <a:t>différence</a:t>
            </a:r>
            <a:r>
              <a:rPr lang="es-ES" dirty="0">
                <a:solidFill>
                  <a:schemeClr val="bg1">
                    <a:lumMod val="65000"/>
                    <a:lumOff val="35000"/>
                  </a:schemeClr>
                </a:solidFill>
              </a:rPr>
              <a:t> entre…</a:t>
            </a:r>
          </a:p>
        </p:txBody>
      </p:sp>
      <p:sp>
        <p:nvSpPr>
          <p:cNvPr id="3" name="Marcador de texto 2">
            <a:extLst>
              <a:ext uri="{FF2B5EF4-FFF2-40B4-BE49-F238E27FC236}">
                <a16:creationId xmlns:a16="http://schemas.microsoft.com/office/drawing/2014/main" id="{9CD657E5-4675-E84E-840E-4F6D4868C5A9}"/>
              </a:ext>
            </a:extLst>
          </p:cNvPr>
          <p:cNvSpPr>
            <a:spLocks noGrp="1"/>
          </p:cNvSpPr>
          <p:nvPr>
            <p:ph type="body" idx="1"/>
          </p:nvPr>
        </p:nvSpPr>
        <p:spPr/>
        <p:txBody>
          <a:bodyPr rtlCol="0">
            <a:normAutofit/>
          </a:bodyPr>
          <a:lstStyle/>
          <a:p>
            <a:pPr rtl="0"/>
            <a:r>
              <a:rPr lang="es-ES" sz="2000" dirty="0" err="1"/>
              <a:t>Données</a:t>
            </a:r>
            <a:r>
              <a:rPr lang="es-ES" sz="2000" dirty="0"/>
              <a:t> de </a:t>
            </a:r>
            <a:r>
              <a:rPr lang="es-ES" sz="2000" dirty="0" err="1"/>
              <a:t>recherche</a:t>
            </a:r>
            <a:r>
              <a:rPr lang="es-ES" sz="2000" dirty="0"/>
              <a:t> </a:t>
            </a:r>
          </a:p>
        </p:txBody>
      </p:sp>
      <p:sp>
        <p:nvSpPr>
          <p:cNvPr id="5" name="Marcador de contenido 4">
            <a:extLst>
              <a:ext uri="{FF2B5EF4-FFF2-40B4-BE49-F238E27FC236}">
                <a16:creationId xmlns:a16="http://schemas.microsoft.com/office/drawing/2014/main" id="{0B4B9306-DDC0-AD4F-A9C2-739C6AEB0172}"/>
              </a:ext>
            </a:extLst>
          </p:cNvPr>
          <p:cNvSpPr>
            <a:spLocks noGrp="1"/>
          </p:cNvSpPr>
          <p:nvPr>
            <p:ph sz="half" idx="2"/>
          </p:nvPr>
        </p:nvSpPr>
        <p:spPr>
          <a:xfrm>
            <a:off x="964023" y="2786446"/>
            <a:ext cx="4827178" cy="1942138"/>
          </a:xfrm>
        </p:spPr>
        <p:txBody>
          <a:bodyPr rtlCol="0"/>
          <a:lstStyle/>
          <a:p>
            <a:pPr marL="0" lvl="0" indent="0">
              <a:spcBef>
                <a:spcPts val="600"/>
              </a:spcBef>
              <a:buNone/>
            </a:pPr>
            <a:r>
              <a:rPr lang="fr-FR" dirty="0"/>
              <a:t>Ils sont générés et/ou collectés, traités et/ou rassemblés au cours du processus de recherche.</a:t>
            </a:r>
            <a:endParaRPr lang="es-ES" dirty="0"/>
          </a:p>
          <a:p>
            <a:pPr rtl="0"/>
            <a:endParaRPr lang="es-ES" dirty="0"/>
          </a:p>
        </p:txBody>
      </p:sp>
      <p:sp>
        <p:nvSpPr>
          <p:cNvPr id="4" name="Marcador de texto 3">
            <a:extLst>
              <a:ext uri="{FF2B5EF4-FFF2-40B4-BE49-F238E27FC236}">
                <a16:creationId xmlns:a16="http://schemas.microsoft.com/office/drawing/2014/main" id="{6AF03CC0-7DA0-ED4F-B612-580E138D588A}"/>
              </a:ext>
            </a:extLst>
          </p:cNvPr>
          <p:cNvSpPr>
            <a:spLocks noGrp="1"/>
          </p:cNvSpPr>
          <p:nvPr>
            <p:ph type="body" idx="10"/>
          </p:nvPr>
        </p:nvSpPr>
        <p:spPr/>
        <p:txBody>
          <a:bodyPr rtlCol="0">
            <a:normAutofit/>
          </a:bodyPr>
          <a:lstStyle/>
          <a:p>
            <a:r>
              <a:rPr lang="es-ES" sz="2000" dirty="0" err="1"/>
              <a:t>Résultats</a:t>
            </a:r>
            <a:r>
              <a:rPr lang="es-ES" sz="2000" dirty="0"/>
              <a:t> de la </a:t>
            </a:r>
            <a:r>
              <a:rPr lang="es-ES" sz="2000" dirty="0" err="1"/>
              <a:t>recherche</a:t>
            </a:r>
            <a:endParaRPr lang="es-ES" sz="2000" dirty="0"/>
          </a:p>
        </p:txBody>
      </p:sp>
      <p:sp>
        <p:nvSpPr>
          <p:cNvPr id="6" name="Marcador de contenido 5">
            <a:extLst>
              <a:ext uri="{FF2B5EF4-FFF2-40B4-BE49-F238E27FC236}">
                <a16:creationId xmlns:a16="http://schemas.microsoft.com/office/drawing/2014/main" id="{B7D8EEE0-6E1C-9F47-936F-25FCC2FC368C}"/>
              </a:ext>
            </a:extLst>
          </p:cNvPr>
          <p:cNvSpPr>
            <a:spLocks noGrp="1"/>
          </p:cNvSpPr>
          <p:nvPr>
            <p:ph sz="half" idx="13"/>
          </p:nvPr>
        </p:nvSpPr>
        <p:spPr/>
        <p:txBody>
          <a:bodyPr rtlCol="0"/>
          <a:lstStyle/>
          <a:p>
            <a:pPr marL="0" lvl="0" indent="0" algn="l" rtl="0">
              <a:spcBef>
                <a:spcPts val="600"/>
              </a:spcBef>
              <a:spcAft>
                <a:spcPts val="0"/>
              </a:spcAft>
              <a:buNone/>
            </a:pPr>
            <a:r>
              <a:rPr lang="es-ES" sz="1600" dirty="0" err="1"/>
              <a:t>C´est</a:t>
            </a:r>
            <a:r>
              <a:rPr lang="es-ES" sz="1600" dirty="0"/>
              <a:t> le </a:t>
            </a:r>
            <a:r>
              <a:rPr lang="es-ES" sz="1600" dirty="0" err="1"/>
              <a:t>résultat</a:t>
            </a:r>
            <a:r>
              <a:rPr lang="es-ES" sz="1600" dirty="0"/>
              <a:t> de la </a:t>
            </a:r>
            <a:r>
              <a:rPr lang="es-ES" dirty="0" err="1"/>
              <a:t>recherche</a:t>
            </a:r>
            <a:r>
              <a:rPr lang="es-ES" sz="1600" dirty="0"/>
              <a:t> </a:t>
            </a:r>
          </a:p>
          <a:p>
            <a:pPr marL="0" lvl="0" indent="0" algn="l" rtl="0">
              <a:spcBef>
                <a:spcPts val="600"/>
              </a:spcBef>
              <a:spcAft>
                <a:spcPts val="0"/>
              </a:spcAft>
              <a:buNone/>
            </a:pPr>
            <a:r>
              <a:rPr lang="es-ES" sz="1600" dirty="0"/>
              <a:t>(</a:t>
            </a:r>
            <a:r>
              <a:rPr lang="es-ES" dirty="0" err="1"/>
              <a:t>P</a:t>
            </a:r>
            <a:r>
              <a:rPr lang="es-ES" sz="1600" dirty="0" err="1"/>
              <a:t>ublications</a:t>
            </a:r>
            <a:r>
              <a:rPr lang="es-ES" sz="1600" dirty="0"/>
              <a:t>)</a:t>
            </a:r>
          </a:p>
          <a:p>
            <a:pPr marL="0" indent="0" rtl="0">
              <a:buNone/>
            </a:pPr>
            <a:endParaRPr lang="es-ES" dirty="0"/>
          </a:p>
        </p:txBody>
      </p:sp>
      <p:sp>
        <p:nvSpPr>
          <p:cNvPr id="9" name="Marcador de número de diapositiva 8">
            <a:extLst>
              <a:ext uri="{FF2B5EF4-FFF2-40B4-BE49-F238E27FC236}">
                <a16:creationId xmlns:a16="http://schemas.microsoft.com/office/drawing/2014/main" id="{9A5802D8-6C81-6C4F-97CF-C1F2344EE894}"/>
              </a:ext>
            </a:extLst>
          </p:cNvPr>
          <p:cNvSpPr>
            <a:spLocks noGrp="1"/>
          </p:cNvSpPr>
          <p:nvPr>
            <p:ph type="sldNum" sz="quarter" idx="16"/>
          </p:nvPr>
        </p:nvSpPr>
        <p:spPr>
          <a:xfrm>
            <a:off x="971550" y="6332220"/>
            <a:ext cx="523240" cy="247651"/>
          </a:xfrm>
        </p:spPr>
        <p:txBody>
          <a:bodyPr rtlCol="0"/>
          <a:lstStyle/>
          <a:p>
            <a:pPr algn="l" rtl="0"/>
            <a:fld id="{294A09A9-5501-47C1-A89A-A340965A2BE2}" type="slidenum">
              <a:rPr lang="es-ES" smtClean="0"/>
              <a:pPr algn="l" rtl="0"/>
              <a:t>29</a:t>
            </a:fld>
            <a:endParaRPr lang="es-ES"/>
          </a:p>
        </p:txBody>
      </p:sp>
      <p:sp>
        <p:nvSpPr>
          <p:cNvPr id="10" name="Rectángulo 9">
            <a:extLst>
              <a:ext uri="{FF2B5EF4-FFF2-40B4-BE49-F238E27FC236}">
                <a16:creationId xmlns:a16="http://schemas.microsoft.com/office/drawing/2014/main" id="{AA15ED02-C981-6E35-4E9B-3682DA34E7F1}"/>
              </a:ext>
            </a:extLst>
          </p:cNvPr>
          <p:cNvSpPr/>
          <p:nvPr/>
        </p:nvSpPr>
        <p:spPr>
          <a:xfrm>
            <a:off x="2119179" y="4322637"/>
            <a:ext cx="2516863" cy="651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bg1"/>
                </a:solidFill>
              </a:rPr>
              <a:t>OPEN DATA</a:t>
            </a:r>
          </a:p>
        </p:txBody>
      </p:sp>
      <p:sp>
        <p:nvSpPr>
          <p:cNvPr id="12" name="CuadroTexto 11">
            <a:extLst>
              <a:ext uri="{FF2B5EF4-FFF2-40B4-BE49-F238E27FC236}">
                <a16:creationId xmlns:a16="http://schemas.microsoft.com/office/drawing/2014/main" id="{0E9E2B49-CAC8-DE92-2AA8-14463AC88B5F}"/>
              </a:ext>
            </a:extLst>
          </p:cNvPr>
          <p:cNvSpPr txBox="1"/>
          <p:nvPr/>
        </p:nvSpPr>
        <p:spPr>
          <a:xfrm>
            <a:off x="7417669" y="4322637"/>
            <a:ext cx="2646302" cy="584775"/>
          </a:xfrm>
          <a:prstGeom prst="rect">
            <a:avLst/>
          </a:prstGeom>
          <a:solidFill>
            <a:schemeClr val="accent6">
              <a:lumMod val="75000"/>
            </a:schemeClr>
          </a:solidFill>
        </p:spPr>
        <p:txBody>
          <a:bodyPr wrap="none" rtlCol="0">
            <a:spAutoFit/>
          </a:bodyPr>
          <a:lstStyle/>
          <a:p>
            <a:r>
              <a:rPr lang="es-ES" sz="3200" b="1" dirty="0">
                <a:solidFill>
                  <a:schemeClr val="bg1"/>
                </a:solidFill>
              </a:rPr>
              <a:t>OPEN ACCESS</a:t>
            </a:r>
          </a:p>
        </p:txBody>
      </p:sp>
      <p:sp>
        <p:nvSpPr>
          <p:cNvPr id="7" name="6 Flecha abajo"/>
          <p:cNvSpPr/>
          <p:nvPr/>
        </p:nvSpPr>
        <p:spPr>
          <a:xfrm>
            <a:off x="2784143" y="3425588"/>
            <a:ext cx="832514" cy="6550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Flecha abajo"/>
          <p:cNvSpPr/>
          <p:nvPr/>
        </p:nvSpPr>
        <p:spPr>
          <a:xfrm>
            <a:off x="8147713" y="3425588"/>
            <a:ext cx="818866" cy="518615"/>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86913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1959903" y="1633546"/>
            <a:ext cx="7132320" cy="3289971"/>
          </a:xfrm>
        </p:spPr>
        <p:txBody>
          <a:bodyPr>
            <a:normAutofit/>
          </a:bodyPr>
          <a:lstStyle/>
          <a:p>
            <a:r>
              <a:rPr lang="es-ES" sz="4400" b="1" dirty="0" err="1">
                <a:solidFill>
                  <a:schemeClr val="tx2"/>
                </a:solidFill>
                <a:latin typeface="+mj-lt"/>
              </a:rPr>
              <a:t>Science</a:t>
            </a:r>
            <a:r>
              <a:rPr lang="es-ES" sz="4400" b="1" dirty="0">
                <a:solidFill>
                  <a:schemeClr val="tx2"/>
                </a:solidFill>
                <a:latin typeface="+mj-lt"/>
              </a:rPr>
              <a:t> </a:t>
            </a:r>
            <a:r>
              <a:rPr lang="es-ES" sz="4400" b="1" dirty="0" err="1">
                <a:solidFill>
                  <a:schemeClr val="tx2"/>
                </a:solidFill>
                <a:latin typeface="+mj-lt"/>
              </a:rPr>
              <a:t>Ouverte</a:t>
            </a:r>
            <a:endParaRPr lang="es-ES" sz="4400" b="1" dirty="0">
              <a:solidFill>
                <a:schemeClr val="tx2"/>
              </a:solidFill>
              <a:latin typeface="+mj-lt"/>
            </a:endParaRPr>
          </a:p>
        </p:txBody>
      </p:sp>
      <p:sp>
        <p:nvSpPr>
          <p:cNvPr id="9" name="CuadroTexto 8">
            <a:extLst>
              <a:ext uri="{FF2B5EF4-FFF2-40B4-BE49-F238E27FC236}">
                <a16:creationId xmlns:a16="http://schemas.microsoft.com/office/drawing/2014/main" id="{E115B942-9C1D-4782-DAEF-9051C779E878}"/>
              </a:ext>
            </a:extLst>
          </p:cNvPr>
          <p:cNvSpPr txBox="1"/>
          <p:nvPr/>
        </p:nvSpPr>
        <p:spPr>
          <a:xfrm>
            <a:off x="1204628" y="2624682"/>
            <a:ext cx="6896197" cy="2862322"/>
          </a:xfrm>
          <a:prstGeom prst="rect">
            <a:avLst/>
          </a:prstGeom>
          <a:noFill/>
        </p:spPr>
        <p:txBody>
          <a:bodyPr wrap="square">
            <a:spAutoFit/>
          </a:bodyPr>
          <a:lstStyle/>
          <a:p>
            <a:r>
              <a:rPr lang="fr-FR" dirty="0">
                <a:solidFill>
                  <a:schemeClr val="bg1">
                    <a:lumMod val="65000"/>
                    <a:lumOff val="35000"/>
                  </a:schemeClr>
                </a:solidFill>
              </a:rPr>
              <a:t>La science ouverte est un changement de paradigme dans la manière de faire de la science, qui implique de réaliser toutes les étapes ou phases de la recherche scientifique (conception, collecte de données, examen, publication, etc.) avec une vision "ouverte". </a:t>
            </a:r>
          </a:p>
          <a:p>
            <a:endParaRPr lang="fr-FR" dirty="0">
              <a:solidFill>
                <a:schemeClr val="bg1">
                  <a:lumMod val="65000"/>
                  <a:lumOff val="35000"/>
                </a:schemeClr>
              </a:solidFill>
            </a:endParaRPr>
          </a:p>
          <a:p>
            <a:r>
              <a:rPr lang="fr-FR" dirty="0">
                <a:solidFill>
                  <a:schemeClr val="bg1">
                    <a:lumMod val="65000"/>
                    <a:lumOff val="35000"/>
                  </a:schemeClr>
                </a:solidFill>
              </a:rPr>
              <a:t>Le changement ne porte donc pas sur ce qui est fait, ni sur les moyens disponibles pour le faire, mais sur la manière de le faire et, par conséquent, il ne s'agit pas d'une rupture scientifique ou technologique, mais d'un caractère social et culturel, d'une nouvelle manière de faire et de comprendre la recherche scientifique.</a:t>
            </a:r>
            <a:endParaRPr lang="es-ES" dirty="0">
              <a:solidFill>
                <a:schemeClr val="bg1">
                  <a:lumMod val="65000"/>
                  <a:lumOff val="35000"/>
                </a:schemeClr>
              </a:solidFill>
            </a:endParaRPr>
          </a:p>
        </p:txBody>
      </p:sp>
      <p:sp>
        <p:nvSpPr>
          <p:cNvPr id="3" name="CuadroTexto 2">
            <a:extLst>
              <a:ext uri="{FF2B5EF4-FFF2-40B4-BE49-F238E27FC236}">
                <a16:creationId xmlns:a16="http://schemas.microsoft.com/office/drawing/2014/main" id="{E5B64DE0-646F-52E4-E43E-125A20A33EF0}"/>
              </a:ext>
            </a:extLst>
          </p:cNvPr>
          <p:cNvSpPr txBox="1"/>
          <p:nvPr/>
        </p:nvSpPr>
        <p:spPr>
          <a:xfrm>
            <a:off x="4886470" y="6270391"/>
            <a:ext cx="7222402" cy="415498"/>
          </a:xfrm>
          <a:prstGeom prst="rect">
            <a:avLst/>
          </a:prstGeom>
          <a:noFill/>
        </p:spPr>
        <p:txBody>
          <a:bodyPr wrap="square">
            <a:spAutoFit/>
          </a:bodyPr>
          <a:lstStyle/>
          <a:p>
            <a:r>
              <a:rPr lang="es-ES" sz="1050" b="0" i="0" dirty="0">
                <a:solidFill>
                  <a:schemeClr val="bg1">
                    <a:lumMod val="65000"/>
                    <a:lumOff val="35000"/>
                  </a:schemeClr>
                </a:solidFill>
                <a:effectLst/>
              </a:rPr>
              <a:t>ABADAL FALGUERAS, E. y ANGLADA FERRER, LL.M. (2020). Ciencia abierta: cómo han evolucionado la denominación y el concepto. </a:t>
            </a:r>
            <a:r>
              <a:rPr lang="es-ES" sz="1050" b="0" i="1" dirty="0">
                <a:solidFill>
                  <a:schemeClr val="bg1">
                    <a:lumMod val="65000"/>
                    <a:lumOff val="35000"/>
                  </a:schemeClr>
                </a:solidFill>
                <a:effectLst/>
              </a:rPr>
              <a:t>Anales de Documentación, 23</a:t>
            </a:r>
            <a:r>
              <a:rPr lang="es-ES" sz="1050" b="0" i="0" dirty="0">
                <a:solidFill>
                  <a:schemeClr val="bg1">
                    <a:lumMod val="65000"/>
                    <a:lumOff val="35000"/>
                  </a:schemeClr>
                </a:solidFill>
                <a:effectLst/>
              </a:rPr>
              <a:t>(1), p. 1. Disponible en: http://dx.doi.org/10.6018/analesdoc.378171</a:t>
            </a:r>
            <a:endParaRPr lang="es-ES" sz="1050" dirty="0">
              <a:solidFill>
                <a:schemeClr val="bg1">
                  <a:lumMod val="65000"/>
                  <a:lumOff val="35000"/>
                </a:schemeClr>
              </a:solidFill>
            </a:endParaRPr>
          </a:p>
        </p:txBody>
      </p:sp>
    </p:spTree>
    <p:extLst>
      <p:ext uri="{BB962C8B-B14F-4D97-AF65-F5344CB8AC3E}">
        <p14:creationId xmlns:p14="http://schemas.microsoft.com/office/powerpoint/2010/main" val="320203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8026B5-2F88-BA48-A996-4A13FDFAA43A}"/>
              </a:ext>
            </a:extLst>
          </p:cNvPr>
          <p:cNvSpPr>
            <a:spLocks noGrp="1"/>
          </p:cNvSpPr>
          <p:nvPr>
            <p:ph type="title"/>
          </p:nvPr>
        </p:nvSpPr>
        <p:spPr>
          <a:xfrm>
            <a:off x="964023" y="879063"/>
            <a:ext cx="9524683" cy="610863"/>
          </a:xfrm>
        </p:spPr>
        <p:txBody>
          <a:bodyPr rtlCol="0">
            <a:noAutofit/>
          </a:bodyPr>
          <a:lstStyle/>
          <a:p>
            <a:r>
              <a:rPr lang="es-ES" sz="3200" dirty="0">
                <a:solidFill>
                  <a:schemeClr val="bg1">
                    <a:lumMod val="65000"/>
                    <a:lumOff val="35000"/>
                  </a:schemeClr>
                </a:solidFill>
              </a:rPr>
              <a:t>1. </a:t>
            </a:r>
            <a:r>
              <a:rPr lang="fr-FR" sz="3200" dirty="0">
                <a:solidFill>
                  <a:schemeClr val="bg1">
                    <a:lumMod val="65000"/>
                    <a:lumOff val="35000"/>
                  </a:schemeClr>
                </a:solidFill>
              </a:rPr>
              <a:t>Données de recherche : types, volume, formats et fichiers</a:t>
            </a:r>
            <a:endParaRPr lang="es-ES" sz="3200" dirty="0">
              <a:solidFill>
                <a:schemeClr val="bg1">
                  <a:lumMod val="65000"/>
                  <a:lumOff val="35000"/>
                </a:schemeClr>
              </a:solidFill>
            </a:endParaRPr>
          </a:p>
        </p:txBody>
      </p:sp>
      <p:sp>
        <p:nvSpPr>
          <p:cNvPr id="3" name="Marcador de texto 2">
            <a:extLst>
              <a:ext uri="{FF2B5EF4-FFF2-40B4-BE49-F238E27FC236}">
                <a16:creationId xmlns:a16="http://schemas.microsoft.com/office/drawing/2014/main" id="{A5ABDF8F-0AD5-5C43-9EF3-8679B9897E01}"/>
              </a:ext>
            </a:extLst>
          </p:cNvPr>
          <p:cNvSpPr>
            <a:spLocks noGrp="1"/>
          </p:cNvSpPr>
          <p:nvPr>
            <p:ph type="body" idx="1"/>
          </p:nvPr>
        </p:nvSpPr>
        <p:spPr/>
        <p:txBody>
          <a:bodyPr rtlCol="0"/>
          <a:lstStyle/>
          <a:p>
            <a:r>
              <a:rPr lang="es-ES" dirty="0" err="1"/>
              <a:t>Données</a:t>
            </a:r>
            <a:r>
              <a:rPr lang="es-ES" dirty="0"/>
              <a:t> </a:t>
            </a:r>
            <a:r>
              <a:rPr lang="es-ES" dirty="0" err="1"/>
              <a:t>Textuelles</a:t>
            </a:r>
            <a:endParaRPr lang="es-ES" dirty="0"/>
          </a:p>
        </p:txBody>
      </p:sp>
      <p:sp>
        <p:nvSpPr>
          <p:cNvPr id="4" name="Marcador de contenido 3">
            <a:extLst>
              <a:ext uri="{FF2B5EF4-FFF2-40B4-BE49-F238E27FC236}">
                <a16:creationId xmlns:a16="http://schemas.microsoft.com/office/drawing/2014/main" id="{7782A119-28D1-B54D-A879-A0DDEC296674}"/>
              </a:ext>
            </a:extLst>
          </p:cNvPr>
          <p:cNvSpPr>
            <a:spLocks noGrp="1"/>
          </p:cNvSpPr>
          <p:nvPr>
            <p:ph sz="half" idx="2"/>
          </p:nvPr>
        </p:nvSpPr>
        <p:spPr>
          <a:xfrm>
            <a:off x="952500" y="2786446"/>
            <a:ext cx="3036477" cy="1942138"/>
          </a:xfrm>
        </p:spPr>
        <p:txBody>
          <a:bodyPr rtlCol="0"/>
          <a:lstStyle/>
          <a:p>
            <a:pPr algn="ctr"/>
            <a:r>
              <a:rPr lang="fr-FR" dirty="0"/>
              <a:t>Questionnaires, transcriptions d'entretiens, protocoles, journaux, méthodologies, notes, bibliographies, etc.</a:t>
            </a:r>
          </a:p>
          <a:p>
            <a:pPr marL="0" indent="0" algn="ctr">
              <a:buNone/>
            </a:pPr>
            <a:endParaRPr lang="es-ES" dirty="0"/>
          </a:p>
          <a:p>
            <a:pPr algn="ctr"/>
            <a:r>
              <a:rPr lang="es-ES" sz="1400" dirty="0"/>
              <a:t>(Word, </a:t>
            </a:r>
            <a:r>
              <a:rPr lang="es-ES" sz="1400" dirty="0" err="1"/>
              <a:t>Pdf</a:t>
            </a:r>
            <a:r>
              <a:rPr lang="es-ES" sz="1400" dirty="0"/>
              <a:t>, </a:t>
            </a:r>
            <a:r>
              <a:rPr lang="es-ES" sz="1400" dirty="0" err="1"/>
              <a:t>html</a:t>
            </a:r>
            <a:r>
              <a:rPr lang="es-ES" sz="1400" dirty="0"/>
              <a:t>, </a:t>
            </a:r>
            <a:r>
              <a:rPr lang="es-ES" sz="1400" dirty="0" err="1"/>
              <a:t>xml</a:t>
            </a:r>
            <a:r>
              <a:rPr lang="es-ES" sz="1400" dirty="0"/>
              <a:t>…)</a:t>
            </a:r>
          </a:p>
          <a:p>
            <a:pPr marL="0" indent="0" rtl="0">
              <a:buNone/>
            </a:pPr>
            <a:endParaRPr lang="es-ES" dirty="0"/>
          </a:p>
          <a:p>
            <a:pPr rtl="0"/>
            <a:endParaRPr lang="es-ES" dirty="0"/>
          </a:p>
        </p:txBody>
      </p:sp>
      <p:sp>
        <p:nvSpPr>
          <p:cNvPr id="5" name="Marcador de texto 4">
            <a:extLst>
              <a:ext uri="{FF2B5EF4-FFF2-40B4-BE49-F238E27FC236}">
                <a16:creationId xmlns:a16="http://schemas.microsoft.com/office/drawing/2014/main" id="{B55E5840-ED0D-0349-88F3-4E90A0094985}"/>
              </a:ext>
            </a:extLst>
          </p:cNvPr>
          <p:cNvSpPr>
            <a:spLocks noGrp="1"/>
          </p:cNvSpPr>
          <p:nvPr>
            <p:ph type="body" idx="10"/>
          </p:nvPr>
        </p:nvSpPr>
        <p:spPr/>
        <p:txBody>
          <a:bodyPr rtlCol="0"/>
          <a:lstStyle/>
          <a:p>
            <a:pPr rtl="0"/>
            <a:r>
              <a:rPr lang="es-ES" dirty="0" err="1"/>
              <a:t>Données</a:t>
            </a:r>
            <a:r>
              <a:rPr lang="es-ES" dirty="0"/>
              <a:t> </a:t>
            </a:r>
            <a:r>
              <a:rPr lang="es-ES" dirty="0" err="1"/>
              <a:t>Numériques</a:t>
            </a:r>
            <a:endParaRPr lang="es-ES" dirty="0"/>
          </a:p>
        </p:txBody>
      </p:sp>
      <p:sp>
        <p:nvSpPr>
          <p:cNvPr id="6" name="Marcador de contenido 5">
            <a:extLst>
              <a:ext uri="{FF2B5EF4-FFF2-40B4-BE49-F238E27FC236}">
                <a16:creationId xmlns:a16="http://schemas.microsoft.com/office/drawing/2014/main" id="{34801285-85FB-FD43-9631-322998389AF0}"/>
              </a:ext>
            </a:extLst>
          </p:cNvPr>
          <p:cNvSpPr>
            <a:spLocks noGrp="1"/>
          </p:cNvSpPr>
          <p:nvPr>
            <p:ph sz="half" idx="11"/>
          </p:nvPr>
        </p:nvSpPr>
        <p:spPr>
          <a:xfrm>
            <a:off x="4569372" y="2799146"/>
            <a:ext cx="3050628" cy="1698963"/>
          </a:xfrm>
        </p:spPr>
        <p:txBody>
          <a:bodyPr rtlCol="0">
            <a:normAutofit lnSpcReduction="10000"/>
          </a:bodyPr>
          <a:lstStyle/>
          <a:p>
            <a:pPr algn="ctr"/>
            <a:r>
              <a:rPr lang="fr-FR" dirty="0"/>
              <a:t>Résultats de tests, données statistiques, feuilles de calcul, etc.</a:t>
            </a:r>
            <a:endParaRPr lang="es-ES" dirty="0"/>
          </a:p>
          <a:p>
            <a:pPr algn="ctr"/>
            <a:endParaRPr lang="es-ES" sz="1400" dirty="0"/>
          </a:p>
          <a:p>
            <a:pPr algn="ctr"/>
            <a:endParaRPr lang="es-ES" sz="1400" dirty="0"/>
          </a:p>
          <a:p>
            <a:pPr algn="ctr"/>
            <a:r>
              <a:rPr lang="es-ES" sz="1400" dirty="0"/>
              <a:t>(Xls, DTA, SAS, SVA,…)  </a:t>
            </a:r>
          </a:p>
        </p:txBody>
      </p:sp>
      <p:sp>
        <p:nvSpPr>
          <p:cNvPr id="7" name="Marcador de texto 6">
            <a:extLst>
              <a:ext uri="{FF2B5EF4-FFF2-40B4-BE49-F238E27FC236}">
                <a16:creationId xmlns:a16="http://schemas.microsoft.com/office/drawing/2014/main" id="{8820E658-15B8-6C4B-A736-3D894774670E}"/>
              </a:ext>
            </a:extLst>
          </p:cNvPr>
          <p:cNvSpPr>
            <a:spLocks noGrp="1"/>
          </p:cNvSpPr>
          <p:nvPr>
            <p:ph type="body" idx="12"/>
          </p:nvPr>
        </p:nvSpPr>
        <p:spPr/>
        <p:txBody>
          <a:bodyPr rtlCol="0">
            <a:normAutofit/>
          </a:bodyPr>
          <a:lstStyle/>
          <a:p>
            <a:pPr rtl="0"/>
            <a:r>
              <a:rPr lang="es-ES" dirty="0" err="1"/>
              <a:t>Données</a:t>
            </a:r>
            <a:r>
              <a:rPr lang="es-ES" dirty="0"/>
              <a:t> </a:t>
            </a:r>
            <a:r>
              <a:rPr lang="es-ES" dirty="0" err="1"/>
              <a:t>Multimédia</a:t>
            </a:r>
            <a:endParaRPr lang="es-ES" dirty="0"/>
          </a:p>
        </p:txBody>
      </p:sp>
      <p:sp>
        <p:nvSpPr>
          <p:cNvPr id="8" name="Marcador de contenido 7">
            <a:extLst>
              <a:ext uri="{FF2B5EF4-FFF2-40B4-BE49-F238E27FC236}">
                <a16:creationId xmlns:a16="http://schemas.microsoft.com/office/drawing/2014/main" id="{7F52F621-1B1F-5E49-939F-12BD1A0FD522}"/>
              </a:ext>
            </a:extLst>
          </p:cNvPr>
          <p:cNvSpPr>
            <a:spLocks noGrp="1"/>
          </p:cNvSpPr>
          <p:nvPr>
            <p:ph sz="half" idx="13"/>
          </p:nvPr>
        </p:nvSpPr>
        <p:spPr>
          <a:xfrm>
            <a:off x="8187017" y="2799146"/>
            <a:ext cx="3036477" cy="1772854"/>
          </a:xfrm>
        </p:spPr>
        <p:txBody>
          <a:bodyPr rtlCol="0">
            <a:normAutofit/>
          </a:bodyPr>
          <a:lstStyle/>
          <a:p>
            <a:pPr algn="ctr"/>
            <a:r>
              <a:rPr lang="fr-FR" dirty="0"/>
              <a:t>Photographies, images, </a:t>
            </a:r>
            <a:r>
              <a:rPr lang="fr-FR" dirty="0" err="1"/>
              <a:t>audios</a:t>
            </a:r>
            <a:r>
              <a:rPr lang="fr-FR" dirty="0"/>
              <a:t>, vidéos, etc.</a:t>
            </a:r>
            <a:endParaRPr lang="es-ES" dirty="0"/>
          </a:p>
          <a:p>
            <a:pPr algn="ctr"/>
            <a:endParaRPr lang="es-ES" sz="1400" dirty="0"/>
          </a:p>
          <a:p>
            <a:pPr algn="ctr"/>
            <a:endParaRPr lang="es-ES" sz="1400" dirty="0"/>
          </a:p>
          <a:p>
            <a:pPr algn="ctr"/>
            <a:r>
              <a:rPr lang="es-ES" sz="1400" dirty="0"/>
              <a:t>(</a:t>
            </a:r>
            <a:r>
              <a:rPr lang="es-ES" sz="1400" dirty="0" err="1"/>
              <a:t>jpeg</a:t>
            </a:r>
            <a:r>
              <a:rPr lang="es-ES" sz="1400" dirty="0"/>
              <a:t>, png, </a:t>
            </a:r>
            <a:r>
              <a:rPr lang="es-ES" sz="1400" dirty="0" err="1"/>
              <a:t>tiff</a:t>
            </a:r>
            <a:r>
              <a:rPr lang="es-ES" sz="1400" dirty="0"/>
              <a:t>, mp3, </a:t>
            </a:r>
            <a:r>
              <a:rPr lang="es-ES" sz="1400" dirty="0" err="1"/>
              <a:t>mpeg</a:t>
            </a:r>
            <a:r>
              <a:rPr lang="es-ES" sz="1400" dirty="0"/>
              <a:t>.,…)</a:t>
            </a:r>
          </a:p>
          <a:p>
            <a:pPr marL="0" indent="0" rtl="0">
              <a:buNone/>
            </a:pPr>
            <a:endParaRPr lang="es-ES" dirty="0"/>
          </a:p>
          <a:p>
            <a:pPr marL="0" indent="0" rtl="0">
              <a:buNone/>
            </a:pPr>
            <a:endParaRPr lang="es-ES" dirty="0"/>
          </a:p>
          <a:p>
            <a:pPr rtl="0"/>
            <a:endParaRPr lang="es-ES" dirty="0"/>
          </a:p>
        </p:txBody>
      </p:sp>
      <p:sp>
        <p:nvSpPr>
          <p:cNvPr id="11" name="Marcador de número de diapositiva 10">
            <a:extLst>
              <a:ext uri="{FF2B5EF4-FFF2-40B4-BE49-F238E27FC236}">
                <a16:creationId xmlns:a16="http://schemas.microsoft.com/office/drawing/2014/main" id="{8B50C3FA-D20D-3049-9C7F-6F37D4E022C5}"/>
              </a:ext>
            </a:extLst>
          </p:cNvPr>
          <p:cNvSpPr>
            <a:spLocks noGrp="1"/>
          </p:cNvSpPr>
          <p:nvPr>
            <p:ph type="sldNum" sz="quarter" idx="16"/>
          </p:nvPr>
        </p:nvSpPr>
        <p:spPr>
          <a:xfrm>
            <a:off x="971550" y="6332220"/>
            <a:ext cx="523240" cy="247651"/>
          </a:xfrm>
        </p:spPr>
        <p:txBody>
          <a:bodyPr rtlCol="0"/>
          <a:lstStyle/>
          <a:p>
            <a:pPr algn="l" rtl="0"/>
            <a:fld id="{294A09A9-5501-47C1-A89A-A340965A2BE2}" type="slidenum">
              <a:rPr lang="es-ES" smtClean="0"/>
              <a:pPr algn="l" rtl="0"/>
              <a:t>30</a:t>
            </a:fld>
            <a:endParaRPr lang="es-ES"/>
          </a:p>
        </p:txBody>
      </p:sp>
      <p:sp>
        <p:nvSpPr>
          <p:cNvPr id="9" name="8 Rectángulo"/>
          <p:cNvSpPr/>
          <p:nvPr/>
        </p:nvSpPr>
        <p:spPr>
          <a:xfrm>
            <a:off x="4047564" y="6257836"/>
            <a:ext cx="8480611" cy="600164"/>
          </a:xfrm>
          <a:prstGeom prst="rect">
            <a:avLst/>
          </a:prstGeom>
        </p:spPr>
        <p:txBody>
          <a:bodyPr wrap="square">
            <a:spAutoFit/>
          </a:bodyPr>
          <a:lstStyle/>
          <a:p>
            <a:r>
              <a:rPr lang="es-ES" sz="1100" dirty="0">
                <a:solidFill>
                  <a:schemeClr val="bg1">
                    <a:lumMod val="65000"/>
                    <a:lumOff val="35000"/>
                  </a:schemeClr>
                </a:solidFill>
              </a:rPr>
              <a:t>Martín-González, Y. ., &amp; Iglesias-Rodríguez, A. . (2022). Alfabetización en Datos en las bibliotecas-CRAI españolas: Análisis descriptivo y propositivo. </a:t>
            </a:r>
            <a:r>
              <a:rPr lang="es-ES" sz="1100" i="1" dirty="0">
                <a:solidFill>
                  <a:schemeClr val="bg1">
                    <a:lumMod val="65000"/>
                    <a:lumOff val="35000"/>
                  </a:schemeClr>
                </a:solidFill>
              </a:rPr>
              <a:t>Revista Española De Documentación Científica</a:t>
            </a:r>
            <a:r>
              <a:rPr lang="es-ES" sz="1100" dirty="0">
                <a:solidFill>
                  <a:schemeClr val="bg1">
                    <a:lumMod val="65000"/>
                    <a:lumOff val="35000"/>
                  </a:schemeClr>
                </a:solidFill>
              </a:rPr>
              <a:t>, </a:t>
            </a:r>
            <a:r>
              <a:rPr lang="es-ES" sz="1100" i="1" dirty="0">
                <a:solidFill>
                  <a:schemeClr val="bg1">
                    <a:lumMod val="65000"/>
                    <a:lumOff val="35000"/>
                  </a:schemeClr>
                </a:solidFill>
              </a:rPr>
              <a:t>45</a:t>
            </a:r>
            <a:r>
              <a:rPr lang="es-ES" sz="1100" dirty="0">
                <a:solidFill>
                  <a:schemeClr val="bg1">
                    <a:lumMod val="65000"/>
                    <a:lumOff val="35000"/>
                  </a:schemeClr>
                </a:solidFill>
              </a:rPr>
              <a:t>(2), e322. </a:t>
            </a:r>
            <a:r>
              <a:rPr lang="es-ES" sz="1100" dirty="0">
                <a:solidFill>
                  <a:schemeClr val="bg1">
                    <a:lumMod val="65000"/>
                    <a:lumOff val="35000"/>
                  </a:schemeClr>
                </a:solidFill>
                <a:hlinkClick r:id="rId3"/>
              </a:rPr>
              <a:t>https://doi.org/10.3989/redc.2022.2.1857</a:t>
            </a:r>
            <a:endParaRPr lang="es-ES" sz="1100" dirty="0">
              <a:solidFill>
                <a:schemeClr val="bg1">
                  <a:lumMod val="65000"/>
                  <a:lumOff val="35000"/>
                </a:schemeClr>
              </a:solidFill>
            </a:endParaRPr>
          </a:p>
          <a:p>
            <a:endParaRPr lang="es-ES" sz="1100" dirty="0">
              <a:solidFill>
                <a:schemeClr val="bg1">
                  <a:lumMod val="65000"/>
                  <a:lumOff val="35000"/>
                </a:schemeClr>
              </a:solidFill>
            </a:endParaRPr>
          </a:p>
        </p:txBody>
      </p:sp>
    </p:spTree>
    <p:extLst>
      <p:ext uri="{BB962C8B-B14F-4D97-AF65-F5344CB8AC3E}">
        <p14:creationId xmlns:p14="http://schemas.microsoft.com/office/powerpoint/2010/main" val="3489880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879063"/>
            <a:ext cx="7816906" cy="610863"/>
          </a:xfrm>
        </p:spPr>
        <p:txBody>
          <a:bodyPr>
            <a:noAutofit/>
          </a:bodyPr>
          <a:lstStyle/>
          <a:p>
            <a:r>
              <a:rPr lang="es-ES" sz="3200" dirty="0">
                <a:solidFill>
                  <a:schemeClr val="bg1">
                    <a:lumMod val="65000"/>
                    <a:lumOff val="35000"/>
                  </a:schemeClr>
                </a:solidFill>
              </a:rPr>
              <a:t>1. </a:t>
            </a:r>
            <a:r>
              <a:rPr lang="fr-FR" sz="3200" dirty="0">
                <a:solidFill>
                  <a:schemeClr val="bg1">
                    <a:lumMod val="65000"/>
                    <a:lumOff val="35000"/>
                  </a:schemeClr>
                </a:solidFill>
              </a:rPr>
              <a:t>Données de recherche : types, volume, formats et fichiers</a:t>
            </a:r>
            <a:endParaRPr lang="es-ES" sz="3200" dirty="0">
              <a:solidFill>
                <a:schemeClr val="bg1">
                  <a:lumMod val="65000"/>
                  <a:lumOff val="35000"/>
                </a:schemeClr>
              </a:solidFill>
            </a:endParaRPr>
          </a:p>
        </p:txBody>
      </p:sp>
      <p:sp>
        <p:nvSpPr>
          <p:cNvPr id="2" name="Rectángulo 1">
            <a:extLst>
              <a:ext uri="{FF2B5EF4-FFF2-40B4-BE49-F238E27FC236}">
                <a16:creationId xmlns:a16="http://schemas.microsoft.com/office/drawing/2014/main" id="{78E62652-89C7-7ABD-A5CC-8A276A3A77E9}"/>
              </a:ext>
            </a:extLst>
          </p:cNvPr>
          <p:cNvSpPr/>
          <p:nvPr/>
        </p:nvSpPr>
        <p:spPr>
          <a:xfrm>
            <a:off x="1385850" y="2640534"/>
            <a:ext cx="5421350" cy="1626665"/>
          </a:xfrm>
          <a:prstGeom prst="rect">
            <a:avLst/>
          </a:prstGeom>
          <a:solidFill>
            <a:schemeClr val="accent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b="1" dirty="0">
                <a:ea typeface="Open Sans" panose="020B0606030504020204" pitchFamily="34" charset="0"/>
                <a:cs typeface="Open Sans" panose="020B0606030504020204" pitchFamily="34" charset="0"/>
              </a:rPr>
              <a:t>Enregistrer la façon dont les données ont été générées et/ou leur origine.</a:t>
            </a:r>
            <a:endParaRPr lang="es-ES" b="1" dirty="0">
              <a:ea typeface="Open Sans" panose="020B0606030504020204" pitchFamily="34" charset="0"/>
              <a:cs typeface="Open Sans" panose="020B0606030504020204" pitchFamily="34" charset="0"/>
            </a:endParaRPr>
          </a:p>
        </p:txBody>
      </p:sp>
      <p:sp>
        <p:nvSpPr>
          <p:cNvPr id="3" name="Rectángulo 2">
            <a:extLst>
              <a:ext uri="{FF2B5EF4-FFF2-40B4-BE49-F238E27FC236}">
                <a16:creationId xmlns:a16="http://schemas.microsoft.com/office/drawing/2014/main" id="{4A082039-EB47-FBE3-E54A-8D0F6EE126C2}"/>
              </a:ext>
            </a:extLst>
          </p:cNvPr>
          <p:cNvSpPr/>
          <p:nvPr/>
        </p:nvSpPr>
        <p:spPr>
          <a:xfrm>
            <a:off x="5690145" y="4705308"/>
            <a:ext cx="5799891" cy="1907928"/>
          </a:xfrm>
          <a:prstGeom prst="rect">
            <a:avLst/>
          </a:prstGeom>
          <a:solidFill>
            <a:schemeClr val="accent6">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b="1" dirty="0"/>
              <a:t>Format de fichier : utiliser des formats standard et ouverts (non propriétaires) pour encourager l'utilisation, la réutilisation et la distribution des données.</a:t>
            </a:r>
            <a:endParaRPr lang="es-ES" dirty="0"/>
          </a:p>
          <a:p>
            <a:pPr algn="ctr"/>
            <a:endParaRPr lang="es-ES" dirty="0"/>
          </a:p>
          <a:p>
            <a:pPr algn="ctr"/>
            <a:endParaRPr lang="es-ES" dirty="0"/>
          </a:p>
        </p:txBody>
      </p:sp>
      <p:pic>
        <p:nvPicPr>
          <p:cNvPr id="4" name="Imagen 3">
            <a:extLst>
              <a:ext uri="{FF2B5EF4-FFF2-40B4-BE49-F238E27FC236}">
                <a16:creationId xmlns:a16="http://schemas.microsoft.com/office/drawing/2014/main" id="{930D5C67-3E4F-238D-96D1-8071E56DFE77}"/>
              </a:ext>
            </a:extLst>
          </p:cNvPr>
          <p:cNvPicPr>
            <a:picLocks noChangeAspect="1"/>
          </p:cNvPicPr>
          <p:nvPr/>
        </p:nvPicPr>
        <p:blipFill rotWithShape="1">
          <a:blip r:embed="rId2"/>
          <a:srcRect l="15697" r="13837"/>
          <a:stretch/>
        </p:blipFill>
        <p:spPr>
          <a:xfrm>
            <a:off x="6326909" y="6003486"/>
            <a:ext cx="400061" cy="318989"/>
          </a:xfrm>
          <a:prstGeom prst="rect">
            <a:avLst/>
          </a:prstGeom>
        </p:spPr>
      </p:pic>
      <p:pic>
        <p:nvPicPr>
          <p:cNvPr id="5" name="Imagen 4">
            <a:extLst>
              <a:ext uri="{FF2B5EF4-FFF2-40B4-BE49-F238E27FC236}">
                <a16:creationId xmlns:a16="http://schemas.microsoft.com/office/drawing/2014/main" id="{703C55EC-7F3A-B028-FEF5-DEA8B5287092}"/>
              </a:ext>
            </a:extLst>
          </p:cNvPr>
          <p:cNvPicPr>
            <a:picLocks noChangeAspect="1"/>
          </p:cNvPicPr>
          <p:nvPr/>
        </p:nvPicPr>
        <p:blipFill>
          <a:blip r:embed="rId3"/>
          <a:stretch>
            <a:fillRect/>
          </a:stretch>
        </p:blipFill>
        <p:spPr>
          <a:xfrm>
            <a:off x="7181894" y="6003485"/>
            <a:ext cx="363679" cy="318989"/>
          </a:xfrm>
          <a:prstGeom prst="rect">
            <a:avLst/>
          </a:prstGeom>
        </p:spPr>
      </p:pic>
      <p:pic>
        <p:nvPicPr>
          <p:cNvPr id="6" name="Picture 4" descr="Formato de archivo csv - Iconos gratis de interfaz">
            <a:extLst>
              <a:ext uri="{FF2B5EF4-FFF2-40B4-BE49-F238E27FC236}">
                <a16:creationId xmlns:a16="http://schemas.microsoft.com/office/drawing/2014/main" id="{A28B20C1-76CB-0D1E-73EC-E12F43D4E8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5229" y="6003485"/>
            <a:ext cx="326979" cy="32697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E6EA2FCB-0E41-0E18-F8D5-65565532CD10}"/>
              </a:ext>
            </a:extLst>
          </p:cNvPr>
          <p:cNvPicPr>
            <a:picLocks noChangeAspect="1"/>
          </p:cNvPicPr>
          <p:nvPr/>
        </p:nvPicPr>
        <p:blipFill>
          <a:blip r:embed="rId5"/>
          <a:stretch>
            <a:fillRect/>
          </a:stretch>
        </p:blipFill>
        <p:spPr>
          <a:xfrm>
            <a:off x="9014914" y="6003485"/>
            <a:ext cx="348071" cy="348071"/>
          </a:xfrm>
          <a:prstGeom prst="rect">
            <a:avLst/>
          </a:prstGeom>
        </p:spPr>
      </p:pic>
      <p:pic>
        <p:nvPicPr>
          <p:cNvPr id="8" name="Imagen 7">
            <a:extLst>
              <a:ext uri="{FF2B5EF4-FFF2-40B4-BE49-F238E27FC236}">
                <a16:creationId xmlns:a16="http://schemas.microsoft.com/office/drawing/2014/main" id="{F581CA44-B837-9862-C28B-DDCCB4B46B1A}"/>
              </a:ext>
            </a:extLst>
          </p:cNvPr>
          <p:cNvPicPr>
            <a:picLocks noChangeAspect="1"/>
          </p:cNvPicPr>
          <p:nvPr/>
        </p:nvPicPr>
        <p:blipFill>
          <a:blip r:embed="rId6"/>
          <a:stretch>
            <a:fillRect/>
          </a:stretch>
        </p:blipFill>
        <p:spPr>
          <a:xfrm>
            <a:off x="10132031" y="6000640"/>
            <a:ext cx="294479" cy="319215"/>
          </a:xfrm>
          <a:prstGeom prst="rect">
            <a:avLst/>
          </a:prstGeom>
        </p:spPr>
      </p:pic>
    </p:spTree>
    <p:extLst>
      <p:ext uri="{BB962C8B-B14F-4D97-AF65-F5344CB8AC3E}">
        <p14:creationId xmlns:p14="http://schemas.microsoft.com/office/powerpoint/2010/main" val="3270556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2" y="879063"/>
            <a:ext cx="8489259" cy="610863"/>
          </a:xfrm>
        </p:spPr>
        <p:txBody>
          <a:bodyPr>
            <a:noAutofit/>
          </a:bodyPr>
          <a:lstStyle/>
          <a:p>
            <a:r>
              <a:rPr lang="es-ES" sz="3200" dirty="0">
                <a:solidFill>
                  <a:schemeClr val="bg1">
                    <a:lumMod val="65000"/>
                    <a:lumOff val="35000"/>
                  </a:schemeClr>
                </a:solidFill>
              </a:rPr>
              <a:t>2. </a:t>
            </a:r>
            <a:r>
              <a:rPr lang="fr-FR" sz="3200" dirty="0">
                <a:solidFill>
                  <a:schemeClr val="bg1">
                    <a:lumMod val="65000"/>
                    <a:lumOff val="35000"/>
                  </a:schemeClr>
                </a:solidFill>
              </a:rPr>
              <a:t>Comment les données seront-elles organisées et gérées ?</a:t>
            </a:r>
            <a:endParaRPr lang="es-ES" sz="3200" dirty="0">
              <a:solidFill>
                <a:schemeClr val="bg1">
                  <a:lumMod val="65000"/>
                  <a:lumOff val="35000"/>
                </a:schemeClr>
              </a:solidFill>
            </a:endParaRPr>
          </a:p>
        </p:txBody>
      </p:sp>
      <p:sp>
        <p:nvSpPr>
          <p:cNvPr id="4" name="Rectángulo 3">
            <a:extLst>
              <a:ext uri="{FF2B5EF4-FFF2-40B4-BE49-F238E27FC236}">
                <a16:creationId xmlns:a16="http://schemas.microsoft.com/office/drawing/2014/main" id="{6D1C180E-CEBC-551A-FFA4-259F6E5313C8}"/>
              </a:ext>
            </a:extLst>
          </p:cNvPr>
          <p:cNvSpPr/>
          <p:nvPr/>
        </p:nvSpPr>
        <p:spPr>
          <a:xfrm>
            <a:off x="725608" y="2158938"/>
            <a:ext cx="3320630" cy="3133498"/>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b="1" u="sng" dirty="0" err="1">
                <a:ea typeface="Open Sans" panose="020B0606030504020204" pitchFamily="34" charset="0"/>
                <a:cs typeface="Open Sans" panose="020B0606030504020204" pitchFamily="34" charset="0"/>
              </a:rPr>
              <a:t>Nom</a:t>
            </a:r>
            <a:r>
              <a:rPr lang="es-ES" b="1" u="sng" dirty="0">
                <a:ea typeface="Open Sans" panose="020B0606030504020204" pitchFamily="34" charset="0"/>
                <a:cs typeface="Open Sans" panose="020B0606030504020204" pitchFamily="34" charset="0"/>
              </a:rPr>
              <a:t> des </a:t>
            </a:r>
            <a:r>
              <a:rPr lang="es-ES" b="1" u="sng" dirty="0" err="1">
                <a:ea typeface="Open Sans" panose="020B0606030504020204" pitchFamily="34" charset="0"/>
                <a:cs typeface="Open Sans" panose="020B0606030504020204" pitchFamily="34" charset="0"/>
              </a:rPr>
              <a:t>fichiers</a:t>
            </a:r>
            <a:endParaRPr lang="es-ES" b="1" u="sng" dirty="0">
              <a:ea typeface="Open Sans" panose="020B0606030504020204" pitchFamily="34" charset="0"/>
              <a:cs typeface="Open Sans" panose="020B0606030504020204" pitchFamily="34" charset="0"/>
            </a:endParaRPr>
          </a:p>
          <a:p>
            <a:pPr algn="ctr"/>
            <a:endParaRPr lang="es-ES" b="1" dirty="0">
              <a:ea typeface="Open Sans" panose="020B0606030504020204" pitchFamily="34" charset="0"/>
              <a:cs typeface="Open Sans" panose="020B0606030504020204" pitchFamily="34" charset="0"/>
            </a:endParaRPr>
          </a:p>
          <a:p>
            <a:pPr algn="ctr"/>
            <a:r>
              <a:rPr lang="es-ES" sz="2000" b="1" dirty="0">
                <a:ea typeface="Open Sans" panose="020B0606030504020204" pitchFamily="34" charset="0"/>
                <a:cs typeface="Open Sans" panose="020B0606030504020204" pitchFamily="34" charset="0"/>
              </a:rPr>
              <a:t> </a:t>
            </a:r>
            <a:r>
              <a:rPr lang="fr-FR" sz="1400" dirty="0">
                <a:ea typeface="Open Sans" panose="020B0606030504020204" pitchFamily="34" charset="0"/>
                <a:cs typeface="Open Sans" panose="020B0606030504020204" pitchFamily="34" charset="0"/>
              </a:rPr>
              <a:t>Attribuez des noms courts et explicites, utilisez des traits de soulignement et, pour les dates, utilisez le format AAAAMMJJ</a:t>
            </a:r>
          </a:p>
          <a:p>
            <a:pPr algn="ctr"/>
            <a:endParaRPr lang="es-ES" sz="2000" dirty="0">
              <a:ea typeface="Open Sans" panose="020B0606030504020204" pitchFamily="34" charset="0"/>
              <a:cs typeface="Open Sans" panose="020B0606030504020204" pitchFamily="34" charset="0"/>
            </a:endParaRPr>
          </a:p>
          <a:p>
            <a:pPr algn="ctr"/>
            <a:r>
              <a:rPr lang="es-ES" sz="1400" i="1" dirty="0">
                <a:ea typeface="Open Sans" panose="020B0606030504020204" pitchFamily="34" charset="0"/>
                <a:cs typeface="Open Sans" panose="020B0606030504020204" pitchFamily="34" charset="0"/>
              </a:rPr>
              <a:t>TM_sec.1         </a:t>
            </a:r>
          </a:p>
          <a:p>
            <a:pPr algn="ctr"/>
            <a:r>
              <a:rPr lang="es-ES" sz="1400" i="1" dirty="0">
                <a:ea typeface="Open Sans" panose="020B0606030504020204" pitchFamily="34" charset="0"/>
                <a:cs typeface="Open Sans" panose="020B0606030504020204" pitchFamily="34" charset="0"/>
              </a:rPr>
              <a:t> </a:t>
            </a:r>
            <a:r>
              <a:rPr lang="es-ES" sz="1400" i="1" dirty="0" err="1">
                <a:ea typeface="Open Sans" panose="020B0606030504020204" pitchFamily="34" charset="0"/>
                <a:cs typeface="Open Sans" panose="020B0606030504020204" pitchFamily="34" charset="0"/>
              </a:rPr>
              <a:t>Enquête_résultats</a:t>
            </a:r>
            <a:r>
              <a:rPr lang="es-ES" sz="1400" i="1" dirty="0">
                <a:ea typeface="Open Sans" panose="020B0606030504020204" pitchFamily="34" charset="0"/>
                <a:cs typeface="Open Sans" panose="020B0606030504020204" pitchFamily="34" charset="0"/>
              </a:rPr>
              <a:t>         TM_Introduction_20230322       </a:t>
            </a:r>
          </a:p>
        </p:txBody>
      </p:sp>
      <p:sp>
        <p:nvSpPr>
          <p:cNvPr id="5" name="Rectángulo 4">
            <a:extLst>
              <a:ext uri="{FF2B5EF4-FFF2-40B4-BE49-F238E27FC236}">
                <a16:creationId xmlns:a16="http://schemas.microsoft.com/office/drawing/2014/main" id="{B658E3E7-91AE-808E-9434-3E14EA112BFA}"/>
              </a:ext>
            </a:extLst>
          </p:cNvPr>
          <p:cNvSpPr/>
          <p:nvPr/>
        </p:nvSpPr>
        <p:spPr>
          <a:xfrm>
            <a:off x="4757082" y="2740829"/>
            <a:ext cx="3205018" cy="3410565"/>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b="1" u="sng" dirty="0" err="1">
                <a:latin typeface="Open Sans" panose="020B0606030504020204" pitchFamily="34" charset="0"/>
                <a:ea typeface="Open Sans" panose="020B0606030504020204" pitchFamily="34" charset="0"/>
                <a:cs typeface="Open Sans" panose="020B0606030504020204" pitchFamily="34" charset="0"/>
              </a:rPr>
              <a:t>Versions</a:t>
            </a:r>
            <a:r>
              <a:rPr lang="es-ES" b="1" u="sng" dirty="0">
                <a:latin typeface="Open Sans" panose="020B0606030504020204" pitchFamily="34" charset="0"/>
                <a:ea typeface="Open Sans" panose="020B0606030504020204" pitchFamily="34" charset="0"/>
                <a:cs typeface="Open Sans" panose="020B0606030504020204" pitchFamily="34" charset="0"/>
              </a:rPr>
              <a:t> des </a:t>
            </a:r>
            <a:r>
              <a:rPr lang="es-ES" b="1" u="sng" dirty="0" err="1">
                <a:latin typeface="Open Sans" panose="020B0606030504020204" pitchFamily="34" charset="0"/>
                <a:ea typeface="Open Sans" panose="020B0606030504020204" pitchFamily="34" charset="0"/>
                <a:cs typeface="Open Sans" panose="020B0606030504020204" pitchFamily="34" charset="0"/>
              </a:rPr>
              <a:t>fichiers</a:t>
            </a:r>
            <a:endParaRPr lang="es-ES" b="1" u="sng" dirty="0">
              <a:latin typeface="Open Sans" panose="020B0606030504020204" pitchFamily="34" charset="0"/>
              <a:ea typeface="Open Sans" panose="020B0606030504020204" pitchFamily="34" charset="0"/>
              <a:cs typeface="Open Sans" panose="020B0606030504020204" pitchFamily="34" charset="0"/>
            </a:endParaRPr>
          </a:p>
          <a:p>
            <a:pPr algn="ctr"/>
            <a:endParaRPr lang="es-ES" b="1" dirty="0">
              <a:latin typeface="Open Sans" panose="020B0606030504020204" pitchFamily="34" charset="0"/>
              <a:ea typeface="Open Sans" panose="020B0606030504020204" pitchFamily="34" charset="0"/>
              <a:cs typeface="Open Sans" panose="020B0606030504020204" pitchFamily="34" charset="0"/>
            </a:endParaRPr>
          </a:p>
          <a:p>
            <a:pPr algn="ctr"/>
            <a:r>
              <a:rPr lang="fr-FR" sz="1400" dirty="0">
                <a:ea typeface="Open Sans" panose="020B0606030504020204" pitchFamily="34" charset="0"/>
                <a:cs typeface="Open Sans" panose="020B0606030504020204" pitchFamily="34" charset="0"/>
              </a:rPr>
              <a:t>Utilise un système séquentiel ; ajoute un statut (par exemple, projet, final, provisoire, etc.)</a:t>
            </a:r>
            <a:endParaRPr lang="es-ES" sz="1400" dirty="0">
              <a:ea typeface="Open Sans" panose="020B0606030504020204" pitchFamily="34" charset="0"/>
              <a:cs typeface="Open Sans" panose="020B0606030504020204" pitchFamily="34" charset="0"/>
            </a:endParaRPr>
          </a:p>
          <a:p>
            <a:pPr algn="ctr"/>
            <a:endParaRPr lang="es-ES" sz="1400" i="1" dirty="0">
              <a:ea typeface="Open Sans" panose="020B0606030504020204" pitchFamily="34" charset="0"/>
              <a:cs typeface="Open Sans" panose="020B0606030504020204" pitchFamily="34" charset="0"/>
            </a:endParaRPr>
          </a:p>
          <a:p>
            <a:pPr algn="ctr"/>
            <a:r>
              <a:rPr lang="es-ES" sz="1400" i="1" dirty="0">
                <a:ea typeface="Open Sans" panose="020B0606030504020204" pitchFamily="34" charset="0"/>
                <a:cs typeface="Open Sans" panose="020B0606030504020204" pitchFamily="34" charset="0"/>
              </a:rPr>
              <a:t>TM_Bibliographie_v.01             Chap.1_20230322_final</a:t>
            </a:r>
          </a:p>
          <a:p>
            <a:pPr algn="ctr"/>
            <a:endParaRPr lang="es-ES" sz="2000" dirty="0">
              <a:ea typeface="Open Sans" panose="020B0606030504020204" pitchFamily="34" charset="0"/>
              <a:cs typeface="Open Sans" panose="020B0606030504020204" pitchFamily="34" charset="0"/>
            </a:endParaRPr>
          </a:p>
          <a:p>
            <a:pPr algn="ctr"/>
            <a:r>
              <a:rPr lang="fr-FR" sz="1400" dirty="0">
                <a:ea typeface="Open Sans" panose="020B0606030504020204" pitchFamily="34" charset="0"/>
                <a:cs typeface="Open Sans" panose="020B0606030504020204" pitchFamily="34" charset="0"/>
              </a:rPr>
              <a:t>Enregistrez différentes copies des fichiers et supprimez les versions obsolètes.</a:t>
            </a:r>
            <a:endParaRPr lang="es-ES" sz="1400" b="1" dirty="0">
              <a:ea typeface="Open Sans" panose="020B0606030504020204" pitchFamily="34" charset="0"/>
              <a:cs typeface="Open Sans" panose="020B0606030504020204" pitchFamily="34" charset="0"/>
            </a:endParaRPr>
          </a:p>
        </p:txBody>
      </p:sp>
      <p:sp>
        <p:nvSpPr>
          <p:cNvPr id="6" name="1 Rectángulo">
            <a:extLst>
              <a:ext uri="{FF2B5EF4-FFF2-40B4-BE49-F238E27FC236}">
                <a16:creationId xmlns:a16="http://schemas.microsoft.com/office/drawing/2014/main" id="{FA28CF20-5198-D23E-4EEB-A23E9CC8F565}"/>
              </a:ext>
            </a:extLst>
          </p:cNvPr>
          <p:cNvSpPr/>
          <p:nvPr/>
        </p:nvSpPr>
        <p:spPr>
          <a:xfrm>
            <a:off x="8672945" y="3286596"/>
            <a:ext cx="2793447" cy="334385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b="1" u="sng" dirty="0">
              <a:latin typeface="Open Sans"/>
            </a:endParaRPr>
          </a:p>
          <a:p>
            <a:r>
              <a:rPr lang="es-ES" b="1" dirty="0"/>
              <a:t> </a:t>
            </a:r>
            <a:r>
              <a:rPr lang="es-ES" sz="2000" b="1" u="sng" dirty="0"/>
              <a:t>Dossiers</a:t>
            </a:r>
          </a:p>
          <a:p>
            <a:endParaRPr lang="es-ES" sz="2000" b="1" dirty="0"/>
          </a:p>
          <a:p>
            <a:pPr marL="228600" indent="-228600">
              <a:buClr>
                <a:schemeClr val="bg1"/>
              </a:buClr>
              <a:buAutoNum type="arabicPeriod"/>
            </a:pPr>
            <a:r>
              <a:rPr lang="fr-FR" sz="1400" dirty="0"/>
              <a:t>Organiser les données par type et/ou par activité de recherche.</a:t>
            </a:r>
          </a:p>
          <a:p>
            <a:pPr marL="228600" indent="-228600">
              <a:buClr>
                <a:schemeClr val="bg1"/>
              </a:buClr>
              <a:buAutoNum type="arabicPeriod"/>
            </a:pPr>
            <a:r>
              <a:rPr lang="fr-FR" sz="1400" dirty="0"/>
              <a:t>Créez des structures comprenant un maximum de 3 ou 4 niveaux de dossiers.</a:t>
            </a:r>
          </a:p>
          <a:p>
            <a:pPr marL="228600" indent="-228600">
              <a:buClr>
                <a:schemeClr val="bg1"/>
              </a:buClr>
              <a:buAutoNum type="arabicPeriod"/>
            </a:pPr>
            <a:r>
              <a:rPr lang="fr-FR" sz="1400" dirty="0"/>
              <a:t>Ne pas inclure plus de 10 fichiers par dossier.</a:t>
            </a:r>
            <a:endParaRPr lang="es-ES" sz="2000" dirty="0"/>
          </a:p>
        </p:txBody>
      </p:sp>
    </p:spTree>
    <p:extLst>
      <p:ext uri="{BB962C8B-B14F-4D97-AF65-F5344CB8AC3E}">
        <p14:creationId xmlns:p14="http://schemas.microsoft.com/office/powerpoint/2010/main" val="2670762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879063"/>
            <a:ext cx="7507624" cy="610863"/>
          </a:xfrm>
        </p:spPr>
        <p:txBody>
          <a:bodyPr>
            <a:noAutofit/>
          </a:bodyPr>
          <a:lstStyle/>
          <a:p>
            <a:r>
              <a:rPr lang="es-ES" sz="3200" dirty="0">
                <a:solidFill>
                  <a:schemeClr val="bg1">
                    <a:lumMod val="65000"/>
                    <a:lumOff val="35000"/>
                  </a:schemeClr>
                </a:solidFill>
              </a:rPr>
              <a:t>3. </a:t>
            </a:r>
            <a:r>
              <a:rPr lang="es-ES" sz="3200" dirty="0" err="1">
                <a:solidFill>
                  <a:schemeClr val="bg1">
                    <a:lumMod val="65000"/>
                    <a:lumOff val="35000"/>
                  </a:schemeClr>
                </a:solidFill>
              </a:rPr>
              <a:t>Comment</a:t>
            </a:r>
            <a:r>
              <a:rPr lang="es-ES" sz="3200" dirty="0">
                <a:solidFill>
                  <a:schemeClr val="bg1">
                    <a:lumMod val="65000"/>
                    <a:lumOff val="35000"/>
                  </a:schemeClr>
                </a:solidFill>
              </a:rPr>
              <a:t> </a:t>
            </a:r>
            <a:r>
              <a:rPr lang="es-ES" sz="3200" dirty="0" err="1">
                <a:solidFill>
                  <a:schemeClr val="bg1">
                    <a:lumMod val="65000"/>
                    <a:lumOff val="35000"/>
                  </a:schemeClr>
                </a:solidFill>
              </a:rPr>
              <a:t>documenter</a:t>
            </a:r>
            <a:r>
              <a:rPr lang="es-ES" sz="3200" dirty="0">
                <a:solidFill>
                  <a:schemeClr val="bg1">
                    <a:lumMod val="65000"/>
                    <a:lumOff val="35000"/>
                  </a:schemeClr>
                </a:solidFill>
              </a:rPr>
              <a:t> les </a:t>
            </a:r>
            <a:r>
              <a:rPr lang="es-ES" sz="3200" dirty="0" err="1">
                <a:solidFill>
                  <a:schemeClr val="bg1">
                    <a:lumMod val="65000"/>
                    <a:lumOff val="35000"/>
                  </a:schemeClr>
                </a:solidFill>
              </a:rPr>
              <a:t>données</a:t>
            </a:r>
            <a:r>
              <a:rPr lang="es-ES" sz="3200" dirty="0">
                <a:solidFill>
                  <a:schemeClr val="bg1">
                    <a:lumMod val="65000"/>
                    <a:lumOff val="35000"/>
                  </a:schemeClr>
                </a:solidFill>
              </a:rPr>
              <a:t> ?</a:t>
            </a:r>
          </a:p>
        </p:txBody>
      </p:sp>
      <p:sp>
        <p:nvSpPr>
          <p:cNvPr id="3" name="CuadroTexto 2">
            <a:extLst>
              <a:ext uri="{FF2B5EF4-FFF2-40B4-BE49-F238E27FC236}">
                <a16:creationId xmlns:a16="http://schemas.microsoft.com/office/drawing/2014/main" id="{D3D1EB00-EBEC-1B06-D703-FD82CFB05EC6}"/>
              </a:ext>
            </a:extLst>
          </p:cNvPr>
          <p:cNvSpPr txBox="1"/>
          <p:nvPr/>
        </p:nvSpPr>
        <p:spPr>
          <a:xfrm>
            <a:off x="2305993" y="2634130"/>
            <a:ext cx="7580013" cy="2246769"/>
          </a:xfrm>
          <a:prstGeom prst="rect">
            <a:avLst/>
          </a:prstGeom>
          <a:noFill/>
        </p:spPr>
        <p:txBody>
          <a:bodyPr wrap="square">
            <a:spAutoFit/>
          </a:bodyPr>
          <a:lstStyle/>
          <a:p>
            <a:r>
              <a:rPr lang="fr-FR" sz="2000" dirty="0">
                <a:solidFill>
                  <a:schemeClr val="bg1">
                    <a:lumMod val="75000"/>
                    <a:lumOff val="25000"/>
                  </a:schemeClr>
                </a:solidFill>
                <a:latin typeface="Open Sans"/>
              </a:rPr>
              <a:t>"La description des ensembles de données se fait au moyen de métadonnées, c'est-à-dire d'informations structurées, qui facilitent la recherche, l'accès, la visibilité et la préservation. Une description précise et complète fournit un contexte pour les données, ce qui les rend trouvables, accessibles, interopérables et réutilisables. En bref, les données</a:t>
            </a:r>
            <a:r>
              <a:rPr lang="es-ES" sz="2000" b="1" dirty="0">
                <a:solidFill>
                  <a:schemeClr val="bg1">
                    <a:lumMod val="75000"/>
                    <a:lumOff val="25000"/>
                  </a:schemeClr>
                </a:solidFill>
                <a:latin typeface="Open Sans"/>
              </a:rPr>
              <a:t> FAIR </a:t>
            </a:r>
            <a:r>
              <a:rPr lang="es-ES" sz="2000" dirty="0">
                <a:solidFill>
                  <a:schemeClr val="bg1">
                    <a:lumMod val="75000"/>
                    <a:lumOff val="25000"/>
                  </a:schemeClr>
                </a:solidFill>
                <a:latin typeface="Open Sans"/>
              </a:rPr>
              <a:t>(</a:t>
            </a:r>
            <a:r>
              <a:rPr lang="es-ES" sz="2000" dirty="0" err="1">
                <a:solidFill>
                  <a:schemeClr val="bg1">
                    <a:lumMod val="75000"/>
                    <a:lumOff val="25000"/>
                  </a:schemeClr>
                </a:solidFill>
                <a:latin typeface="Open Sans"/>
              </a:rPr>
              <a:t>Findable</a:t>
            </a:r>
            <a:r>
              <a:rPr lang="es-ES" sz="2000" dirty="0">
                <a:solidFill>
                  <a:schemeClr val="bg1">
                    <a:lumMod val="75000"/>
                    <a:lumOff val="25000"/>
                  </a:schemeClr>
                </a:solidFill>
                <a:latin typeface="Open Sans"/>
              </a:rPr>
              <a:t>, </a:t>
            </a:r>
            <a:r>
              <a:rPr lang="es-ES" sz="2000" dirty="0" err="1">
                <a:solidFill>
                  <a:schemeClr val="bg1">
                    <a:lumMod val="75000"/>
                    <a:lumOff val="25000"/>
                  </a:schemeClr>
                </a:solidFill>
                <a:latin typeface="Open Sans"/>
              </a:rPr>
              <a:t>Accessible</a:t>
            </a:r>
            <a:r>
              <a:rPr lang="es-ES" sz="2000" dirty="0">
                <a:solidFill>
                  <a:schemeClr val="bg1">
                    <a:lumMod val="75000"/>
                    <a:lumOff val="25000"/>
                  </a:schemeClr>
                </a:solidFill>
                <a:latin typeface="Open Sans"/>
              </a:rPr>
              <a:t>, Interoperable, Reusable)”.</a:t>
            </a:r>
          </a:p>
        </p:txBody>
      </p:sp>
      <p:sp>
        <p:nvSpPr>
          <p:cNvPr id="5" name="CuadroTexto 4">
            <a:extLst>
              <a:ext uri="{FF2B5EF4-FFF2-40B4-BE49-F238E27FC236}">
                <a16:creationId xmlns:a16="http://schemas.microsoft.com/office/drawing/2014/main" id="{5E57F98B-323A-FE84-D5D9-478E5B02D7E9}"/>
              </a:ext>
            </a:extLst>
          </p:cNvPr>
          <p:cNvSpPr txBox="1"/>
          <p:nvPr/>
        </p:nvSpPr>
        <p:spPr>
          <a:xfrm>
            <a:off x="5609100" y="6112630"/>
            <a:ext cx="6097508" cy="461665"/>
          </a:xfrm>
          <a:prstGeom prst="rect">
            <a:avLst/>
          </a:prstGeom>
          <a:noFill/>
        </p:spPr>
        <p:txBody>
          <a:bodyPr wrap="square">
            <a:spAutoFit/>
          </a:bodyPr>
          <a:lstStyle/>
          <a:p>
            <a:pPr algn="just"/>
            <a:r>
              <a:rPr lang="es-ES" sz="800" dirty="0">
                <a:solidFill>
                  <a:schemeClr val="bg1">
                    <a:lumMod val="75000"/>
                    <a:lumOff val="25000"/>
                  </a:schemeClr>
                </a:solidFill>
              </a:rPr>
              <a:t>REBIUN (2017). Elaborar una plantilla con los metadatos básicos para la descripción de datos de investigación en los repositorios institucionales, p. 3. </a:t>
            </a:r>
            <a:r>
              <a:rPr lang="es-ES" sz="800" dirty="0">
                <a:hlinkClick r:id="rId2"/>
              </a:rPr>
              <a:t>https://www.rebiun.org/sites/default/files/Metadatos_datos_investigacion_20171020.pdf</a:t>
            </a:r>
            <a:endParaRPr lang="es-ES" sz="800" dirty="0"/>
          </a:p>
          <a:p>
            <a:pPr algn="just"/>
            <a:endParaRPr lang="es-ES" sz="800" dirty="0">
              <a:solidFill>
                <a:schemeClr val="bg1">
                  <a:lumMod val="75000"/>
                  <a:lumOff val="25000"/>
                </a:schemeClr>
              </a:solidFill>
            </a:endParaRPr>
          </a:p>
        </p:txBody>
      </p:sp>
      <p:pic>
        <p:nvPicPr>
          <p:cNvPr id="8" name="Picture 2">
            <a:extLst>
              <a:ext uri="{FF2B5EF4-FFF2-40B4-BE49-F238E27FC236}">
                <a16:creationId xmlns:a16="http://schemas.microsoft.com/office/drawing/2014/main" id="{87ABB2E9-E714-4748-7202-74862BDDDF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92" y="5809660"/>
            <a:ext cx="957262" cy="42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n 8">
            <a:extLst>
              <a:ext uri="{FF2B5EF4-FFF2-40B4-BE49-F238E27FC236}">
                <a16:creationId xmlns:a16="http://schemas.microsoft.com/office/drawing/2014/main" id="{3E56464C-DD15-7304-058E-77DFCC1A06D5}"/>
              </a:ext>
            </a:extLst>
          </p:cNvPr>
          <p:cNvPicPr>
            <a:picLocks noChangeAspect="1"/>
          </p:cNvPicPr>
          <p:nvPr/>
        </p:nvPicPr>
        <p:blipFill>
          <a:blip r:embed="rId4"/>
          <a:stretch>
            <a:fillRect/>
          </a:stretch>
        </p:blipFill>
        <p:spPr>
          <a:xfrm>
            <a:off x="1698105" y="5846832"/>
            <a:ext cx="1077191" cy="351736"/>
          </a:xfrm>
          <a:prstGeom prst="rect">
            <a:avLst/>
          </a:prstGeom>
        </p:spPr>
      </p:pic>
      <p:sp>
        <p:nvSpPr>
          <p:cNvPr id="11" name="CuadroTexto 10">
            <a:extLst>
              <a:ext uri="{FF2B5EF4-FFF2-40B4-BE49-F238E27FC236}">
                <a16:creationId xmlns:a16="http://schemas.microsoft.com/office/drawing/2014/main" id="{7BE99133-FC95-02EC-8FEB-D7AC9C77E692}"/>
              </a:ext>
            </a:extLst>
          </p:cNvPr>
          <p:cNvSpPr txBox="1"/>
          <p:nvPr/>
        </p:nvSpPr>
        <p:spPr>
          <a:xfrm>
            <a:off x="-176542" y="6204963"/>
            <a:ext cx="6097508" cy="369332"/>
          </a:xfrm>
          <a:prstGeom prst="rect">
            <a:avLst/>
          </a:prstGeom>
          <a:noFill/>
        </p:spPr>
        <p:txBody>
          <a:bodyPr wrap="square">
            <a:spAutoFit/>
          </a:bodyPr>
          <a:lstStyle/>
          <a:p>
            <a:pPr algn="ctr"/>
            <a:r>
              <a:rPr lang="es-ES" sz="1800" dirty="0">
                <a:hlinkClick r:id="rId5"/>
              </a:rPr>
              <a:t>https://datacite.org/</a:t>
            </a:r>
            <a:endParaRPr lang="es-ES" sz="1800" dirty="0"/>
          </a:p>
        </p:txBody>
      </p:sp>
    </p:spTree>
    <p:extLst>
      <p:ext uri="{BB962C8B-B14F-4D97-AF65-F5344CB8AC3E}">
        <p14:creationId xmlns:p14="http://schemas.microsoft.com/office/powerpoint/2010/main" val="87186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879063"/>
            <a:ext cx="6187404" cy="610863"/>
          </a:xfrm>
        </p:spPr>
        <p:txBody>
          <a:bodyPr>
            <a:normAutofit fontScale="90000"/>
          </a:bodyPr>
          <a:lstStyle/>
          <a:p>
            <a:r>
              <a:rPr lang="es-ES" dirty="0" err="1">
                <a:solidFill>
                  <a:schemeClr val="bg1">
                    <a:lumMod val="65000"/>
                    <a:lumOff val="35000"/>
                  </a:schemeClr>
                </a:solidFill>
              </a:rPr>
              <a:t>Caractériser</a:t>
            </a:r>
            <a:r>
              <a:rPr lang="es-ES" dirty="0">
                <a:solidFill>
                  <a:schemeClr val="bg1">
                    <a:lumMod val="65000"/>
                    <a:lumOff val="35000"/>
                  </a:schemeClr>
                </a:solidFill>
              </a:rPr>
              <a:t> les </a:t>
            </a:r>
            <a:r>
              <a:rPr lang="es-ES" dirty="0" err="1">
                <a:solidFill>
                  <a:schemeClr val="bg1">
                    <a:lumMod val="65000"/>
                    <a:lumOff val="35000"/>
                  </a:schemeClr>
                </a:solidFill>
              </a:rPr>
              <a:t>données</a:t>
            </a:r>
            <a:endParaRPr lang="es-ES" dirty="0">
              <a:solidFill>
                <a:schemeClr val="bg1">
                  <a:lumMod val="65000"/>
                  <a:lumOff val="35000"/>
                </a:schemeClr>
              </a:solidFill>
            </a:endParaRPr>
          </a:p>
        </p:txBody>
      </p:sp>
      <p:grpSp>
        <p:nvGrpSpPr>
          <p:cNvPr id="2" name="Google Shape;5179;p50">
            <a:extLst>
              <a:ext uri="{FF2B5EF4-FFF2-40B4-BE49-F238E27FC236}">
                <a16:creationId xmlns:a16="http://schemas.microsoft.com/office/drawing/2014/main" id="{78503AEA-CC7E-FB31-2E25-03C6DBC99723}"/>
              </a:ext>
            </a:extLst>
          </p:cNvPr>
          <p:cNvGrpSpPr/>
          <p:nvPr/>
        </p:nvGrpSpPr>
        <p:grpSpPr>
          <a:xfrm>
            <a:off x="886691" y="2326741"/>
            <a:ext cx="5018809" cy="4279672"/>
            <a:chOff x="1629923" y="4448591"/>
            <a:chExt cx="720000" cy="664052"/>
          </a:xfrm>
        </p:grpSpPr>
        <p:sp>
          <p:nvSpPr>
            <p:cNvPr id="3" name="Google Shape;5180;p50">
              <a:extLst>
                <a:ext uri="{FF2B5EF4-FFF2-40B4-BE49-F238E27FC236}">
                  <a16:creationId xmlns:a16="http://schemas.microsoft.com/office/drawing/2014/main" id="{5EF57690-AF0E-CCA1-F2BE-CE53C6F91269}"/>
                </a:ext>
              </a:extLst>
            </p:cNvPr>
            <p:cNvSpPr/>
            <p:nvPr/>
          </p:nvSpPr>
          <p:spPr>
            <a:xfrm>
              <a:off x="1629923" y="4448591"/>
              <a:ext cx="720000" cy="107700"/>
            </a:xfrm>
            <a:prstGeom prst="ellipse">
              <a:avLst/>
            </a:prstGeom>
            <a:solidFill>
              <a:schemeClr val="accent6">
                <a:lumMod val="75000"/>
              </a:schemeClr>
            </a:solidFill>
            <a:ln>
              <a:noFill/>
            </a:ln>
          </p:spPr>
          <p:txBody>
            <a:bodyPr spcFirstLastPara="1" wrap="square" lIns="91433" tIns="45700" rIns="91433" bIns="45700" anchor="t" anchorCtr="0">
              <a:noAutofit/>
            </a:bodyPr>
            <a:lstStyle/>
            <a:p>
              <a:pPr algn="ctr">
                <a:buClr>
                  <a:schemeClr val="dk1"/>
                </a:buClr>
                <a:buSzPts val="1400"/>
              </a:pPr>
              <a:endParaRPr sz="4267" b="1" dirty="0">
                <a:solidFill>
                  <a:schemeClr val="accent4"/>
                </a:solidFill>
                <a:latin typeface="Barlow Light" charset="0"/>
                <a:ea typeface="Calibri"/>
                <a:cs typeface="Calibri"/>
                <a:sym typeface="Calibri"/>
              </a:endParaRPr>
            </a:p>
          </p:txBody>
        </p:sp>
        <p:sp>
          <p:nvSpPr>
            <p:cNvPr id="4" name="Google Shape;5181;p50">
              <a:extLst>
                <a:ext uri="{FF2B5EF4-FFF2-40B4-BE49-F238E27FC236}">
                  <a16:creationId xmlns:a16="http://schemas.microsoft.com/office/drawing/2014/main" id="{54D846E1-8C03-5C10-BC72-0AE0B4AB730C}"/>
                </a:ext>
              </a:extLst>
            </p:cNvPr>
            <p:cNvSpPr/>
            <p:nvPr/>
          </p:nvSpPr>
          <p:spPr>
            <a:xfrm>
              <a:off x="1846141" y="4957304"/>
              <a:ext cx="293050" cy="155339"/>
            </a:xfrm>
            <a:custGeom>
              <a:avLst/>
              <a:gdLst/>
              <a:ahLst/>
              <a:cxnLst/>
              <a:rect l="l" t="t" r="r" b="b"/>
              <a:pathLst>
                <a:path w="462" h="245" extrusionOk="0">
                  <a:moveTo>
                    <a:pt x="0" y="0"/>
                  </a:moveTo>
                  <a:cubicBezTo>
                    <a:pt x="98" y="204"/>
                    <a:pt x="98" y="204"/>
                    <a:pt x="98" y="204"/>
                  </a:cubicBezTo>
                  <a:cubicBezTo>
                    <a:pt x="125" y="229"/>
                    <a:pt x="175" y="245"/>
                    <a:pt x="231" y="245"/>
                  </a:cubicBezTo>
                  <a:cubicBezTo>
                    <a:pt x="287" y="245"/>
                    <a:pt x="336" y="229"/>
                    <a:pt x="363" y="204"/>
                  </a:cubicBezTo>
                  <a:cubicBezTo>
                    <a:pt x="462" y="0"/>
                    <a:pt x="462" y="0"/>
                    <a:pt x="462" y="0"/>
                  </a:cubicBezTo>
                  <a:cubicBezTo>
                    <a:pt x="413" y="27"/>
                    <a:pt x="328" y="44"/>
                    <a:pt x="231" y="44"/>
                  </a:cubicBezTo>
                  <a:cubicBezTo>
                    <a:pt x="133" y="44"/>
                    <a:pt x="49" y="27"/>
                    <a:pt x="0" y="0"/>
                  </a:cubicBezTo>
                  <a:close/>
                </a:path>
              </a:pathLst>
            </a:custGeom>
            <a:solidFill>
              <a:schemeClr val="accent1">
                <a:lumMod val="75000"/>
              </a:schemeClr>
            </a:solidFill>
            <a:ln>
              <a:noFill/>
            </a:ln>
          </p:spPr>
          <p:txBody>
            <a:bodyPr spcFirstLastPara="1" wrap="square" lIns="91433" tIns="45700" rIns="91433" bIns="45700" anchor="t" anchorCtr="0">
              <a:noAutofit/>
            </a:bodyPr>
            <a:lstStyle/>
            <a:p>
              <a:pPr algn="ctr">
                <a:buClr>
                  <a:schemeClr val="dk1"/>
                </a:buClr>
                <a:buSzPts val="1400"/>
              </a:pPr>
              <a:endParaRPr lang="es-ES" sz="2400" dirty="0">
                <a:solidFill>
                  <a:schemeClr val="dk1"/>
                </a:solidFill>
                <a:latin typeface="Calibri"/>
                <a:ea typeface="Calibri"/>
                <a:cs typeface="Calibri"/>
                <a:sym typeface="Calibri"/>
              </a:endParaRPr>
            </a:p>
            <a:p>
              <a:pPr algn="ctr">
                <a:buClr>
                  <a:schemeClr val="dk1"/>
                </a:buClr>
                <a:buSzPts val="1400"/>
              </a:pPr>
              <a:endParaRPr lang="es-ES" sz="2400" dirty="0">
                <a:solidFill>
                  <a:schemeClr val="dk1"/>
                </a:solidFill>
                <a:latin typeface="Calibri"/>
                <a:ea typeface="Calibri"/>
                <a:cs typeface="Calibri"/>
                <a:sym typeface="Calibri"/>
              </a:endParaRPr>
            </a:p>
          </p:txBody>
        </p:sp>
        <p:sp>
          <p:nvSpPr>
            <p:cNvPr id="5" name="Google Shape;5182;p50">
              <a:extLst>
                <a:ext uri="{FF2B5EF4-FFF2-40B4-BE49-F238E27FC236}">
                  <a16:creationId xmlns:a16="http://schemas.microsoft.com/office/drawing/2014/main" id="{9F342918-0997-D9AD-AA13-EC4E8E06BFC7}"/>
                </a:ext>
              </a:extLst>
            </p:cNvPr>
            <p:cNvSpPr/>
            <p:nvPr/>
          </p:nvSpPr>
          <p:spPr>
            <a:xfrm>
              <a:off x="1776241" y="4814286"/>
              <a:ext cx="431967" cy="161500"/>
            </a:xfrm>
            <a:custGeom>
              <a:avLst/>
              <a:gdLst/>
              <a:ahLst/>
              <a:cxnLst/>
              <a:rect l="l" t="t" r="r" b="b"/>
              <a:pathLst>
                <a:path w="681" h="255" extrusionOk="0">
                  <a:moveTo>
                    <a:pt x="0" y="0"/>
                  </a:moveTo>
                  <a:cubicBezTo>
                    <a:pt x="55" y="112"/>
                    <a:pt x="55" y="112"/>
                    <a:pt x="55" y="112"/>
                  </a:cubicBezTo>
                  <a:cubicBezTo>
                    <a:pt x="95" y="195"/>
                    <a:pt x="95" y="195"/>
                    <a:pt x="95" y="195"/>
                  </a:cubicBezTo>
                  <a:cubicBezTo>
                    <a:pt x="126" y="227"/>
                    <a:pt x="217" y="255"/>
                    <a:pt x="341" y="255"/>
                  </a:cubicBezTo>
                  <a:cubicBezTo>
                    <a:pt x="464" y="255"/>
                    <a:pt x="555" y="227"/>
                    <a:pt x="587" y="195"/>
                  </a:cubicBezTo>
                  <a:cubicBezTo>
                    <a:pt x="627" y="112"/>
                    <a:pt x="627" y="112"/>
                    <a:pt x="627" y="112"/>
                  </a:cubicBezTo>
                  <a:cubicBezTo>
                    <a:pt x="681" y="0"/>
                    <a:pt x="681" y="0"/>
                    <a:pt x="681" y="0"/>
                  </a:cubicBezTo>
                  <a:cubicBezTo>
                    <a:pt x="624" y="30"/>
                    <a:pt x="508" y="54"/>
                    <a:pt x="341" y="54"/>
                  </a:cubicBezTo>
                  <a:cubicBezTo>
                    <a:pt x="173" y="54"/>
                    <a:pt x="58" y="30"/>
                    <a:pt x="0" y="0"/>
                  </a:cubicBezTo>
                  <a:close/>
                </a:path>
              </a:pathLst>
            </a:custGeom>
            <a:solidFill>
              <a:schemeClr val="accent6">
                <a:lumMod val="75000"/>
              </a:schemeClr>
            </a:solidFill>
            <a:ln>
              <a:noFill/>
            </a:ln>
          </p:spPr>
          <p:txBody>
            <a:bodyPr spcFirstLastPara="1" wrap="square" lIns="91433" tIns="45700" rIns="91433" bIns="45700" anchor="t" anchorCtr="0">
              <a:noAutofit/>
            </a:bodyPr>
            <a:lstStyle/>
            <a:p>
              <a:pPr algn="ctr">
                <a:buClr>
                  <a:schemeClr val="dk1"/>
                </a:buClr>
                <a:buSzPts val="1400"/>
              </a:pPr>
              <a:endParaRPr lang="es-ES" sz="1867" dirty="0">
                <a:solidFill>
                  <a:schemeClr val="dk1"/>
                </a:solidFill>
                <a:latin typeface="Calibri"/>
                <a:ea typeface="Calibri"/>
                <a:cs typeface="Calibri"/>
                <a:sym typeface="Calibri"/>
              </a:endParaRPr>
            </a:p>
            <a:p>
              <a:pPr algn="ctr">
                <a:buClr>
                  <a:schemeClr val="dk1"/>
                </a:buClr>
                <a:buSzPts val="1400"/>
              </a:pPr>
              <a:endParaRPr lang="es-ES" sz="2400" dirty="0">
                <a:solidFill>
                  <a:schemeClr val="dk1"/>
                </a:solidFill>
                <a:latin typeface="Calibri"/>
                <a:ea typeface="Calibri"/>
                <a:cs typeface="Calibri"/>
                <a:sym typeface="Calibri"/>
              </a:endParaRPr>
            </a:p>
            <a:p>
              <a:pPr algn="ctr">
                <a:buClr>
                  <a:schemeClr val="dk1"/>
                </a:buClr>
                <a:buSzPts val="1400"/>
              </a:pPr>
              <a:endParaRPr sz="3733" b="1" dirty="0">
                <a:solidFill>
                  <a:schemeClr val="bg1"/>
                </a:solidFill>
                <a:latin typeface="Calibri"/>
                <a:ea typeface="Calibri"/>
                <a:cs typeface="Calibri"/>
                <a:sym typeface="Calibri"/>
              </a:endParaRPr>
            </a:p>
          </p:txBody>
        </p:sp>
        <p:sp>
          <p:nvSpPr>
            <p:cNvPr id="6" name="Google Shape;5183;p50">
              <a:extLst>
                <a:ext uri="{FF2B5EF4-FFF2-40B4-BE49-F238E27FC236}">
                  <a16:creationId xmlns:a16="http://schemas.microsoft.com/office/drawing/2014/main" id="{A66F3D91-72EF-88CB-15AA-BD5D44AA7BE4}"/>
                </a:ext>
              </a:extLst>
            </p:cNvPr>
            <p:cNvSpPr/>
            <p:nvPr/>
          </p:nvSpPr>
          <p:spPr>
            <a:xfrm>
              <a:off x="1639308" y="4531550"/>
              <a:ext cx="706054" cy="169201"/>
            </a:xfrm>
            <a:custGeom>
              <a:avLst/>
              <a:gdLst/>
              <a:ahLst/>
              <a:cxnLst/>
              <a:rect l="l" t="t" r="r" b="b"/>
              <a:pathLst>
                <a:path w="1113" h="267" extrusionOk="0">
                  <a:moveTo>
                    <a:pt x="557" y="66"/>
                  </a:moveTo>
                  <a:cubicBezTo>
                    <a:pt x="326" y="66"/>
                    <a:pt x="84" y="43"/>
                    <a:pt x="0" y="0"/>
                  </a:cubicBezTo>
                  <a:cubicBezTo>
                    <a:pt x="96" y="198"/>
                    <a:pt x="96" y="198"/>
                    <a:pt x="96" y="198"/>
                  </a:cubicBezTo>
                  <a:cubicBezTo>
                    <a:pt x="135" y="230"/>
                    <a:pt x="295" y="267"/>
                    <a:pt x="557" y="267"/>
                  </a:cubicBezTo>
                  <a:cubicBezTo>
                    <a:pt x="819" y="267"/>
                    <a:pt x="979" y="230"/>
                    <a:pt x="1017" y="198"/>
                  </a:cubicBezTo>
                  <a:cubicBezTo>
                    <a:pt x="1113" y="0"/>
                    <a:pt x="1113" y="0"/>
                    <a:pt x="1113" y="0"/>
                  </a:cubicBezTo>
                  <a:cubicBezTo>
                    <a:pt x="1029" y="43"/>
                    <a:pt x="787" y="66"/>
                    <a:pt x="557" y="66"/>
                  </a:cubicBezTo>
                  <a:close/>
                </a:path>
              </a:pathLst>
            </a:custGeom>
            <a:solidFill>
              <a:schemeClr val="accent1">
                <a:lumMod val="50000"/>
              </a:schemeClr>
            </a:solidFill>
            <a:ln>
              <a:noFill/>
            </a:ln>
          </p:spPr>
          <p:txBody>
            <a:bodyPr spcFirstLastPara="1" wrap="square" lIns="91433" tIns="45700" rIns="91433" bIns="45700" anchor="t" anchorCtr="0">
              <a:noAutofit/>
            </a:bodyPr>
            <a:lstStyle/>
            <a:p>
              <a:pPr algn="ctr">
                <a:buClr>
                  <a:schemeClr val="dk1"/>
                </a:buClr>
                <a:buSzPts val="1400"/>
              </a:pPr>
              <a:endParaRPr lang="es-ES" sz="1867" dirty="0">
                <a:solidFill>
                  <a:schemeClr val="dk1"/>
                </a:solidFill>
                <a:latin typeface="Calibri"/>
                <a:ea typeface="Calibri"/>
                <a:cs typeface="Calibri"/>
                <a:sym typeface="Calibri"/>
              </a:endParaRPr>
            </a:p>
            <a:p>
              <a:pPr algn="ctr">
                <a:buClr>
                  <a:schemeClr val="dk1"/>
                </a:buClr>
                <a:buSzPts val="1400"/>
              </a:pPr>
              <a:endParaRPr lang="es-ES" sz="2400" dirty="0">
                <a:solidFill>
                  <a:schemeClr val="dk1"/>
                </a:solidFill>
                <a:latin typeface="Calibri"/>
                <a:ea typeface="Calibri"/>
                <a:cs typeface="Calibri"/>
                <a:sym typeface="Calibri"/>
              </a:endParaRPr>
            </a:p>
            <a:p>
              <a:pPr algn="ctr">
                <a:buClr>
                  <a:schemeClr val="dk1"/>
                </a:buClr>
                <a:buSzPts val="1400"/>
              </a:pPr>
              <a:endParaRPr sz="3200" b="1" dirty="0">
                <a:solidFill>
                  <a:schemeClr val="bg1"/>
                </a:solidFill>
                <a:latin typeface="Barlow Light" charset="0"/>
                <a:ea typeface="Calibri"/>
                <a:cs typeface="Calibri"/>
                <a:sym typeface="Calibri"/>
              </a:endParaRPr>
            </a:p>
          </p:txBody>
        </p:sp>
        <p:sp>
          <p:nvSpPr>
            <p:cNvPr id="7" name="Google Shape;5184;p50">
              <a:extLst>
                <a:ext uri="{FF2B5EF4-FFF2-40B4-BE49-F238E27FC236}">
                  <a16:creationId xmlns:a16="http://schemas.microsoft.com/office/drawing/2014/main" id="{A68F5690-48CC-7C94-7C3D-9865662ABABA}"/>
                </a:ext>
              </a:extLst>
            </p:cNvPr>
            <p:cNvSpPr/>
            <p:nvPr/>
          </p:nvSpPr>
          <p:spPr>
            <a:xfrm>
              <a:off x="1708546" y="4674128"/>
              <a:ext cx="567578" cy="164141"/>
            </a:xfrm>
            <a:custGeom>
              <a:avLst/>
              <a:gdLst/>
              <a:ahLst/>
              <a:cxnLst/>
              <a:rect l="l" t="t" r="r" b="b"/>
              <a:pathLst>
                <a:path w="895" h="259" extrusionOk="0">
                  <a:moveTo>
                    <a:pt x="0" y="0"/>
                  </a:moveTo>
                  <a:cubicBezTo>
                    <a:pt x="94" y="193"/>
                    <a:pt x="94" y="193"/>
                    <a:pt x="94" y="193"/>
                  </a:cubicBezTo>
                  <a:cubicBezTo>
                    <a:pt x="130" y="227"/>
                    <a:pt x="266" y="259"/>
                    <a:pt x="448" y="259"/>
                  </a:cubicBezTo>
                  <a:cubicBezTo>
                    <a:pt x="630" y="259"/>
                    <a:pt x="765" y="227"/>
                    <a:pt x="802" y="193"/>
                  </a:cubicBezTo>
                  <a:cubicBezTo>
                    <a:pt x="895" y="0"/>
                    <a:pt x="895" y="0"/>
                    <a:pt x="895" y="0"/>
                  </a:cubicBezTo>
                  <a:cubicBezTo>
                    <a:pt x="815" y="38"/>
                    <a:pt x="627" y="58"/>
                    <a:pt x="448" y="58"/>
                  </a:cubicBezTo>
                  <a:cubicBezTo>
                    <a:pt x="268" y="58"/>
                    <a:pt x="81" y="38"/>
                    <a:pt x="0" y="0"/>
                  </a:cubicBezTo>
                  <a:close/>
                </a:path>
              </a:pathLst>
            </a:custGeom>
            <a:solidFill>
              <a:schemeClr val="tx2"/>
            </a:solidFill>
            <a:ln>
              <a:noFill/>
            </a:ln>
          </p:spPr>
          <p:txBody>
            <a:bodyPr spcFirstLastPara="1" wrap="square" lIns="91433" tIns="45700" rIns="91433" bIns="45700" anchor="t" anchorCtr="0">
              <a:noAutofit/>
            </a:bodyPr>
            <a:lstStyle/>
            <a:p>
              <a:pPr algn="ctr">
                <a:buClr>
                  <a:schemeClr val="dk1"/>
                </a:buClr>
                <a:buSzPts val="1400"/>
              </a:pPr>
              <a:endParaRPr lang="es-ES" sz="1867" dirty="0">
                <a:solidFill>
                  <a:schemeClr val="dk1"/>
                </a:solidFill>
                <a:latin typeface="Calibri"/>
                <a:ea typeface="Calibri"/>
                <a:cs typeface="Calibri"/>
                <a:sym typeface="Calibri"/>
              </a:endParaRPr>
            </a:p>
            <a:p>
              <a:pPr algn="ctr">
                <a:buClr>
                  <a:schemeClr val="dk1"/>
                </a:buClr>
                <a:buSzPts val="1400"/>
              </a:pPr>
              <a:endParaRPr lang="es-ES" sz="2400" dirty="0">
                <a:solidFill>
                  <a:schemeClr val="dk1"/>
                </a:solidFill>
                <a:latin typeface="Calibri"/>
                <a:ea typeface="Calibri"/>
                <a:cs typeface="Calibri"/>
                <a:sym typeface="Calibri"/>
              </a:endParaRPr>
            </a:p>
          </p:txBody>
        </p:sp>
      </p:grpSp>
      <p:cxnSp>
        <p:nvCxnSpPr>
          <p:cNvPr id="8" name="Google Shape;2401;p43">
            <a:extLst>
              <a:ext uri="{FF2B5EF4-FFF2-40B4-BE49-F238E27FC236}">
                <a16:creationId xmlns:a16="http://schemas.microsoft.com/office/drawing/2014/main" id="{F8C83AFD-6140-C669-CD41-8B3EB6B59E84}"/>
              </a:ext>
            </a:extLst>
          </p:cNvPr>
          <p:cNvCxnSpPr/>
          <p:nvPr/>
        </p:nvCxnSpPr>
        <p:spPr>
          <a:xfrm>
            <a:off x="5876741" y="3242027"/>
            <a:ext cx="1409200" cy="0"/>
          </a:xfrm>
          <a:prstGeom prst="straightConnector1">
            <a:avLst/>
          </a:prstGeom>
          <a:noFill/>
          <a:ln w="19050" cap="flat" cmpd="sng">
            <a:solidFill>
              <a:schemeClr val="accent1"/>
            </a:solidFill>
            <a:prstDash val="solid"/>
            <a:round/>
            <a:headEnd type="oval" w="med" len="med"/>
            <a:tailEnd type="oval" w="med" len="med"/>
          </a:ln>
        </p:spPr>
      </p:cxnSp>
      <p:cxnSp>
        <p:nvCxnSpPr>
          <p:cNvPr id="9" name="Google Shape;2409;p43">
            <a:extLst>
              <a:ext uri="{FF2B5EF4-FFF2-40B4-BE49-F238E27FC236}">
                <a16:creationId xmlns:a16="http://schemas.microsoft.com/office/drawing/2014/main" id="{36E13F07-F1A9-980B-B0D2-6E328F40B10E}"/>
              </a:ext>
            </a:extLst>
          </p:cNvPr>
          <p:cNvCxnSpPr/>
          <p:nvPr/>
        </p:nvCxnSpPr>
        <p:spPr>
          <a:xfrm>
            <a:off x="5504284" y="4194324"/>
            <a:ext cx="2066412" cy="0"/>
          </a:xfrm>
          <a:prstGeom prst="straightConnector1">
            <a:avLst/>
          </a:prstGeom>
          <a:noFill/>
          <a:ln w="19050" cap="flat" cmpd="sng">
            <a:solidFill>
              <a:schemeClr val="tx2"/>
            </a:solidFill>
            <a:prstDash val="solid"/>
            <a:round/>
            <a:headEnd type="oval" w="med" len="med"/>
            <a:tailEnd type="oval" w="med" len="med"/>
          </a:ln>
        </p:spPr>
      </p:cxnSp>
      <p:cxnSp>
        <p:nvCxnSpPr>
          <p:cNvPr id="10" name="Google Shape;2405;p43">
            <a:extLst>
              <a:ext uri="{FF2B5EF4-FFF2-40B4-BE49-F238E27FC236}">
                <a16:creationId xmlns:a16="http://schemas.microsoft.com/office/drawing/2014/main" id="{BB685D9F-B363-591F-1D65-CABC21409F94}"/>
              </a:ext>
            </a:extLst>
          </p:cNvPr>
          <p:cNvCxnSpPr/>
          <p:nvPr/>
        </p:nvCxnSpPr>
        <p:spPr>
          <a:xfrm>
            <a:off x="5011926" y="5180318"/>
            <a:ext cx="2784309" cy="0"/>
          </a:xfrm>
          <a:prstGeom prst="straightConnector1">
            <a:avLst/>
          </a:prstGeom>
          <a:noFill/>
          <a:ln w="19050" cap="flat" cmpd="sng">
            <a:solidFill>
              <a:schemeClr val="accent6">
                <a:lumMod val="75000"/>
              </a:schemeClr>
            </a:solidFill>
            <a:prstDash val="solid"/>
            <a:round/>
            <a:headEnd type="oval" w="med" len="med"/>
            <a:tailEnd type="oval" w="med" len="med"/>
          </a:ln>
        </p:spPr>
      </p:cxnSp>
      <p:cxnSp>
        <p:nvCxnSpPr>
          <p:cNvPr id="11" name="Google Shape;2407;p43">
            <a:extLst>
              <a:ext uri="{FF2B5EF4-FFF2-40B4-BE49-F238E27FC236}">
                <a16:creationId xmlns:a16="http://schemas.microsoft.com/office/drawing/2014/main" id="{39A71DB4-9F9A-A453-5158-9BE08AB8485F}"/>
              </a:ext>
            </a:extLst>
          </p:cNvPr>
          <p:cNvCxnSpPr/>
          <p:nvPr/>
        </p:nvCxnSpPr>
        <p:spPr>
          <a:xfrm>
            <a:off x="4610746" y="6029289"/>
            <a:ext cx="3650965" cy="0"/>
          </a:xfrm>
          <a:prstGeom prst="straightConnector1">
            <a:avLst/>
          </a:prstGeom>
          <a:noFill/>
          <a:ln w="19050" cap="flat" cmpd="sng">
            <a:solidFill>
              <a:schemeClr val="accent1">
                <a:lumMod val="75000"/>
              </a:schemeClr>
            </a:solidFill>
            <a:prstDash val="solid"/>
            <a:round/>
            <a:headEnd type="oval" w="med" len="med"/>
            <a:tailEnd type="oval" w="med" len="med"/>
          </a:ln>
        </p:spPr>
      </p:cxnSp>
      <p:sp>
        <p:nvSpPr>
          <p:cNvPr id="12" name="21 CuadroTexto">
            <a:extLst>
              <a:ext uri="{FF2B5EF4-FFF2-40B4-BE49-F238E27FC236}">
                <a16:creationId xmlns:a16="http://schemas.microsoft.com/office/drawing/2014/main" id="{06617C8F-BFF1-4D90-0681-59993B10B56B}"/>
              </a:ext>
            </a:extLst>
          </p:cNvPr>
          <p:cNvSpPr txBox="1"/>
          <p:nvPr/>
        </p:nvSpPr>
        <p:spPr>
          <a:xfrm>
            <a:off x="7490910" y="2673792"/>
            <a:ext cx="3981332" cy="707886"/>
          </a:xfrm>
          <a:prstGeom prst="rect">
            <a:avLst/>
          </a:prstGeom>
          <a:noFill/>
        </p:spPr>
        <p:txBody>
          <a:bodyPr wrap="square" rtlCol="0">
            <a:spAutoFit/>
          </a:bodyPr>
          <a:lstStyle/>
          <a:p>
            <a:r>
              <a:rPr lang="es-ES" sz="2400" b="1" dirty="0" err="1">
                <a:solidFill>
                  <a:schemeClr val="accent1">
                    <a:lumMod val="75000"/>
                  </a:schemeClr>
                </a:solidFill>
                <a:latin typeface="Open Sans"/>
              </a:rPr>
              <a:t>Facile</a:t>
            </a:r>
            <a:r>
              <a:rPr lang="es-ES" sz="2400" b="1" dirty="0">
                <a:solidFill>
                  <a:schemeClr val="accent1">
                    <a:lumMod val="75000"/>
                  </a:schemeClr>
                </a:solidFill>
                <a:latin typeface="Open Sans"/>
              </a:rPr>
              <a:t> à </a:t>
            </a:r>
            <a:r>
              <a:rPr lang="es-ES" sz="2400" b="1" dirty="0" err="1">
                <a:solidFill>
                  <a:schemeClr val="accent1">
                    <a:lumMod val="75000"/>
                  </a:schemeClr>
                </a:solidFill>
                <a:latin typeface="Open Sans"/>
              </a:rPr>
              <a:t>trouver</a:t>
            </a:r>
            <a:r>
              <a:rPr lang="es-ES" sz="2400" b="1" dirty="0">
                <a:solidFill>
                  <a:schemeClr val="accent1">
                    <a:lumMod val="75000"/>
                  </a:schemeClr>
                </a:solidFill>
                <a:latin typeface="Open Sans"/>
              </a:rPr>
              <a:t> </a:t>
            </a:r>
            <a:r>
              <a:rPr lang="es-ES" sz="2400" dirty="0">
                <a:solidFill>
                  <a:schemeClr val="bg2">
                    <a:lumMod val="75000"/>
                  </a:schemeClr>
                </a:solidFill>
                <a:latin typeface="Open Sans"/>
              </a:rPr>
              <a:t>: </a:t>
            </a:r>
            <a:r>
              <a:rPr lang="fr-FR" sz="1600" dirty="0">
                <a:solidFill>
                  <a:schemeClr val="bg1">
                    <a:lumMod val="75000"/>
                    <a:lumOff val="25000"/>
                  </a:schemeClr>
                </a:solidFill>
                <a:latin typeface="Open Sans"/>
              </a:rPr>
              <a:t>Identifiants, mots-clés, normes de métadonnées, etc.</a:t>
            </a:r>
            <a:endParaRPr lang="es-ES" sz="2400" dirty="0">
              <a:solidFill>
                <a:schemeClr val="bg1">
                  <a:lumMod val="75000"/>
                  <a:lumOff val="25000"/>
                </a:schemeClr>
              </a:solidFill>
              <a:latin typeface="Open Sans"/>
            </a:endParaRPr>
          </a:p>
        </p:txBody>
      </p:sp>
      <p:sp>
        <p:nvSpPr>
          <p:cNvPr id="13" name="22 CuadroTexto">
            <a:extLst>
              <a:ext uri="{FF2B5EF4-FFF2-40B4-BE49-F238E27FC236}">
                <a16:creationId xmlns:a16="http://schemas.microsoft.com/office/drawing/2014/main" id="{6DBD6DA4-9F34-139A-2A3E-E65DAE30E031}"/>
              </a:ext>
            </a:extLst>
          </p:cNvPr>
          <p:cNvSpPr txBox="1"/>
          <p:nvPr/>
        </p:nvSpPr>
        <p:spPr>
          <a:xfrm>
            <a:off x="7796235" y="3745938"/>
            <a:ext cx="4193822" cy="707886"/>
          </a:xfrm>
          <a:prstGeom prst="rect">
            <a:avLst/>
          </a:prstGeom>
          <a:noFill/>
        </p:spPr>
        <p:txBody>
          <a:bodyPr wrap="square" rtlCol="0">
            <a:spAutoFit/>
          </a:bodyPr>
          <a:lstStyle/>
          <a:p>
            <a:r>
              <a:rPr lang="es-ES" sz="2400" b="1" dirty="0">
                <a:solidFill>
                  <a:schemeClr val="tx2"/>
                </a:solidFill>
                <a:latin typeface="Open Sans"/>
              </a:rPr>
              <a:t>Accesibles </a:t>
            </a:r>
            <a:r>
              <a:rPr lang="es-ES" sz="2133" b="1" dirty="0">
                <a:solidFill>
                  <a:schemeClr val="tx2"/>
                </a:solidFill>
                <a:latin typeface="Open Sans"/>
              </a:rPr>
              <a:t>:</a:t>
            </a:r>
            <a:r>
              <a:rPr lang="es-ES" sz="2133" dirty="0">
                <a:solidFill>
                  <a:schemeClr val="tx2"/>
                </a:solidFill>
                <a:latin typeface="Open Sans"/>
              </a:rPr>
              <a:t> </a:t>
            </a:r>
            <a:r>
              <a:rPr lang="fr-FR" sz="1600" dirty="0">
                <a:solidFill>
                  <a:schemeClr val="bg1">
                    <a:lumMod val="75000"/>
                    <a:lumOff val="25000"/>
                  </a:schemeClr>
                </a:solidFill>
                <a:latin typeface="Open Sans"/>
              </a:rPr>
              <a:t>Dépôt où les données sont localisées.</a:t>
            </a:r>
            <a:endParaRPr lang="es-ES" sz="1467" dirty="0">
              <a:solidFill>
                <a:schemeClr val="bg1">
                  <a:lumMod val="75000"/>
                  <a:lumOff val="25000"/>
                </a:schemeClr>
              </a:solidFill>
              <a:latin typeface="Open Sans"/>
            </a:endParaRPr>
          </a:p>
        </p:txBody>
      </p:sp>
      <p:sp>
        <p:nvSpPr>
          <p:cNvPr id="14" name="23 CuadroTexto">
            <a:extLst>
              <a:ext uri="{FF2B5EF4-FFF2-40B4-BE49-F238E27FC236}">
                <a16:creationId xmlns:a16="http://schemas.microsoft.com/office/drawing/2014/main" id="{3723B95C-DF95-7B77-4526-50C81739AE69}"/>
              </a:ext>
            </a:extLst>
          </p:cNvPr>
          <p:cNvSpPr txBox="1"/>
          <p:nvPr/>
        </p:nvSpPr>
        <p:spPr>
          <a:xfrm>
            <a:off x="7987765" y="4683566"/>
            <a:ext cx="4002292" cy="707886"/>
          </a:xfrm>
          <a:prstGeom prst="rect">
            <a:avLst/>
          </a:prstGeom>
          <a:noFill/>
        </p:spPr>
        <p:txBody>
          <a:bodyPr wrap="square" rtlCol="0">
            <a:spAutoFit/>
          </a:bodyPr>
          <a:lstStyle/>
          <a:p>
            <a:r>
              <a:rPr lang="es-ES" sz="2400" b="1" dirty="0">
                <a:solidFill>
                  <a:schemeClr val="accent6">
                    <a:lumMod val="75000"/>
                  </a:schemeClr>
                </a:solidFill>
                <a:latin typeface="Open Sans"/>
              </a:rPr>
              <a:t>Interoperables :</a:t>
            </a:r>
            <a:r>
              <a:rPr lang="es-ES" sz="2133" dirty="0">
                <a:solidFill>
                  <a:schemeClr val="bg2">
                    <a:lumMod val="75000"/>
                  </a:schemeClr>
                </a:solidFill>
                <a:latin typeface="Open Sans"/>
              </a:rPr>
              <a:t> </a:t>
            </a:r>
            <a:r>
              <a:rPr lang="fr-FR" sz="1600" dirty="0">
                <a:solidFill>
                  <a:schemeClr val="bg1">
                    <a:lumMod val="75000"/>
                    <a:lumOff val="25000"/>
                  </a:schemeClr>
                </a:solidFill>
                <a:latin typeface="Open Sans"/>
              </a:rPr>
              <a:t>Ils permettent l'échange entre les plates-formes.</a:t>
            </a:r>
            <a:endParaRPr lang="es-ES" sz="1600" dirty="0">
              <a:solidFill>
                <a:schemeClr val="bg1">
                  <a:lumMod val="75000"/>
                  <a:lumOff val="25000"/>
                </a:schemeClr>
              </a:solidFill>
            </a:endParaRPr>
          </a:p>
        </p:txBody>
      </p:sp>
      <p:sp>
        <p:nvSpPr>
          <p:cNvPr id="15" name="24 CuadroTexto">
            <a:extLst>
              <a:ext uri="{FF2B5EF4-FFF2-40B4-BE49-F238E27FC236}">
                <a16:creationId xmlns:a16="http://schemas.microsoft.com/office/drawing/2014/main" id="{C4D003B3-1E59-57FF-1CE3-66EB82F5FE47}"/>
              </a:ext>
            </a:extLst>
          </p:cNvPr>
          <p:cNvSpPr txBox="1"/>
          <p:nvPr/>
        </p:nvSpPr>
        <p:spPr>
          <a:xfrm>
            <a:off x="8435880" y="5605287"/>
            <a:ext cx="3756120" cy="1200329"/>
          </a:xfrm>
          <a:prstGeom prst="rect">
            <a:avLst/>
          </a:prstGeom>
          <a:noFill/>
        </p:spPr>
        <p:txBody>
          <a:bodyPr wrap="square" rtlCol="0">
            <a:spAutoFit/>
          </a:bodyPr>
          <a:lstStyle/>
          <a:p>
            <a:r>
              <a:rPr lang="es-ES" sz="2400" b="1" dirty="0" err="1">
                <a:solidFill>
                  <a:schemeClr val="accent1">
                    <a:lumMod val="75000"/>
                  </a:schemeClr>
                </a:solidFill>
                <a:latin typeface="Open Sans"/>
              </a:rPr>
              <a:t>Réutilisables</a:t>
            </a:r>
            <a:r>
              <a:rPr lang="es-ES" sz="2400" dirty="0">
                <a:solidFill>
                  <a:schemeClr val="accent1">
                    <a:lumMod val="75000"/>
                  </a:schemeClr>
                </a:solidFill>
                <a:latin typeface="Open Sans"/>
              </a:rPr>
              <a:t>: </a:t>
            </a:r>
            <a:r>
              <a:rPr lang="fr-FR" sz="1600" dirty="0">
                <a:solidFill>
                  <a:schemeClr val="bg1">
                    <a:lumMod val="75000"/>
                    <a:lumOff val="25000"/>
                  </a:schemeClr>
                </a:solidFill>
                <a:latin typeface="Open Sans"/>
              </a:rPr>
              <a:t>Licences d'utilisation ; les données sont documentées et leur informations sur l'origine des données.</a:t>
            </a:r>
            <a:endParaRPr lang="es-ES" sz="1467" dirty="0">
              <a:solidFill>
                <a:schemeClr val="bg1">
                  <a:lumMod val="75000"/>
                  <a:lumOff val="25000"/>
                </a:schemeClr>
              </a:solidFill>
              <a:latin typeface="Open Sans"/>
            </a:endParaRPr>
          </a:p>
        </p:txBody>
      </p:sp>
    </p:spTree>
    <p:extLst>
      <p:ext uri="{BB962C8B-B14F-4D97-AF65-F5344CB8AC3E}">
        <p14:creationId xmlns:p14="http://schemas.microsoft.com/office/powerpoint/2010/main" val="692255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1"/>
          <p:cNvSpPr txBox="1">
            <a:spLocks noGrp="1"/>
          </p:cNvSpPr>
          <p:nvPr>
            <p:ph type="title" idx="4294967295"/>
          </p:nvPr>
        </p:nvSpPr>
        <p:spPr>
          <a:xfrm>
            <a:off x="361535" y="331500"/>
            <a:ext cx="11501600" cy="899600"/>
          </a:xfrm>
          <a:prstGeom prst="rect">
            <a:avLst/>
          </a:prstGeom>
        </p:spPr>
        <p:txBody>
          <a:bodyPr spcFirstLastPara="1" vert="horz" wrap="square" lIns="121900" tIns="121900" rIns="121900" bIns="121900" rtlCol="0" anchor="b" anchorCtr="0">
            <a:noAutofit/>
          </a:bodyPr>
          <a:lstStyle/>
          <a:p>
            <a:pPr algn="ctr">
              <a:spcBef>
                <a:spcPts val="0"/>
              </a:spcBef>
            </a:pPr>
            <a:r>
              <a:rPr lang="en" dirty="0">
                <a:solidFill>
                  <a:schemeClr val="bg1">
                    <a:lumMod val="65000"/>
                    <a:lumOff val="35000"/>
                  </a:schemeClr>
                </a:solidFill>
              </a:rPr>
              <a:t>Funtions des métadonnées</a:t>
            </a:r>
            <a:endParaRPr dirty="0">
              <a:solidFill>
                <a:schemeClr val="bg1">
                  <a:lumMod val="65000"/>
                  <a:lumOff val="35000"/>
                </a:schemeClr>
              </a:solidFill>
            </a:endParaRPr>
          </a:p>
        </p:txBody>
      </p:sp>
      <p:sp>
        <p:nvSpPr>
          <p:cNvPr id="413" name="Google Shape;413;p41"/>
          <p:cNvSpPr/>
          <p:nvPr/>
        </p:nvSpPr>
        <p:spPr>
          <a:xfrm>
            <a:off x="0" y="2856572"/>
            <a:ext cx="12192000" cy="1348057"/>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2"/>
            </a:solidFill>
            <a:prstDash val="solid"/>
            <a:miter lim="8000"/>
            <a:headEnd type="none" w="sm" len="sm"/>
            <a:tailEnd type="none" w="sm" len="sm"/>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414" name="Google Shape;414;p41"/>
          <p:cNvSpPr/>
          <p:nvPr/>
        </p:nvSpPr>
        <p:spPr>
          <a:xfrm>
            <a:off x="0" y="2856572"/>
            <a:ext cx="12192000" cy="1348057"/>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121900" tIns="60933" rIns="121900" bIns="60933" anchor="ctr" anchorCtr="0">
            <a:noAutofit/>
          </a:bodyPr>
          <a:lstStyle/>
          <a:p>
            <a:endParaRPr sz="2400">
              <a:solidFill>
                <a:schemeClr val="lt1"/>
              </a:solidFill>
              <a:latin typeface="Calibri"/>
              <a:ea typeface="Calibri"/>
              <a:cs typeface="Calibri"/>
              <a:sym typeface="Calibri"/>
            </a:endParaRPr>
          </a:p>
        </p:txBody>
      </p:sp>
      <p:grpSp>
        <p:nvGrpSpPr>
          <p:cNvPr id="415" name="Google Shape;415;p41"/>
          <p:cNvGrpSpPr/>
          <p:nvPr/>
        </p:nvGrpSpPr>
        <p:grpSpPr>
          <a:xfrm>
            <a:off x="2381785" y="1966401"/>
            <a:ext cx="631200" cy="631200"/>
            <a:chOff x="1786339" y="1703401"/>
            <a:chExt cx="473400" cy="473400"/>
          </a:xfrm>
        </p:grpSpPr>
        <p:sp>
          <p:nvSpPr>
            <p:cNvPr id="416" name="Google Shape;416;p41"/>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endParaRPr sz="2400">
                <a:latin typeface="Open Sans"/>
                <a:ea typeface="Open Sans"/>
                <a:cs typeface="Open Sans"/>
                <a:sym typeface="Open Sans"/>
              </a:endParaRPr>
            </a:p>
          </p:txBody>
        </p:sp>
        <p:sp>
          <p:nvSpPr>
            <p:cNvPr id="417" name="Google Shape;417;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a:solidFill>
                    <a:schemeClr val="dk2"/>
                  </a:solidFill>
                  <a:latin typeface="Open Sans"/>
                  <a:ea typeface="Open Sans"/>
                  <a:cs typeface="Open Sans"/>
                  <a:sym typeface="Open Sans"/>
                </a:rPr>
                <a:t>1</a:t>
              </a:r>
              <a:endParaRPr sz="800">
                <a:solidFill>
                  <a:schemeClr val="dk2"/>
                </a:solidFill>
                <a:latin typeface="Open Sans"/>
                <a:ea typeface="Open Sans"/>
                <a:cs typeface="Open Sans"/>
                <a:sym typeface="Open Sans"/>
              </a:endParaRPr>
            </a:p>
          </p:txBody>
        </p:sp>
      </p:grpSp>
      <p:grpSp>
        <p:nvGrpSpPr>
          <p:cNvPr id="418" name="Google Shape;418;p41"/>
          <p:cNvGrpSpPr/>
          <p:nvPr/>
        </p:nvGrpSpPr>
        <p:grpSpPr>
          <a:xfrm>
            <a:off x="5085885" y="1966401"/>
            <a:ext cx="631200" cy="631200"/>
            <a:chOff x="3814414" y="1703401"/>
            <a:chExt cx="473400" cy="473400"/>
          </a:xfrm>
        </p:grpSpPr>
        <p:sp>
          <p:nvSpPr>
            <p:cNvPr id="419" name="Google Shape;419;p41"/>
            <p:cNvSpPr/>
            <p:nvPr/>
          </p:nvSpPr>
          <p:spPr>
            <a:xfrm rot="8100000">
              <a:off x="3883742" y="1772729"/>
              <a:ext cx="334744" cy="334744"/>
            </a:xfrm>
            <a:prstGeom prst="teardrop">
              <a:avLst>
                <a:gd name="adj" fmla="val 100000"/>
              </a:avLst>
            </a:prstGeom>
            <a:solidFill>
              <a:schemeClr val="accent3"/>
            </a:solidFill>
            <a:ln>
              <a:noFill/>
            </a:ln>
          </p:spPr>
          <p:txBody>
            <a:bodyPr spcFirstLastPara="1" wrap="square" lIns="121900" tIns="121900" rIns="121900" bIns="121900" anchor="ctr" anchorCtr="0">
              <a:noAutofit/>
            </a:bodyPr>
            <a:lstStyle/>
            <a:p>
              <a:endParaRPr sz="2400">
                <a:latin typeface="Open Sans"/>
                <a:ea typeface="Open Sans"/>
                <a:cs typeface="Open Sans"/>
                <a:sym typeface="Open Sans"/>
              </a:endParaRPr>
            </a:p>
          </p:txBody>
        </p:sp>
        <p:sp>
          <p:nvSpPr>
            <p:cNvPr id="420" name="Google Shape;420;p41"/>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a:solidFill>
                    <a:schemeClr val="dk2"/>
                  </a:solidFill>
                  <a:latin typeface="Open Sans"/>
                  <a:ea typeface="Open Sans"/>
                  <a:cs typeface="Open Sans"/>
                  <a:sym typeface="Open Sans"/>
                </a:rPr>
                <a:t>3</a:t>
              </a:r>
              <a:endParaRPr sz="800">
                <a:solidFill>
                  <a:schemeClr val="dk2"/>
                </a:solidFill>
                <a:latin typeface="Open Sans"/>
                <a:ea typeface="Open Sans"/>
                <a:cs typeface="Open Sans"/>
                <a:sym typeface="Open Sans"/>
              </a:endParaRPr>
            </a:p>
          </p:txBody>
        </p:sp>
      </p:grpSp>
      <p:grpSp>
        <p:nvGrpSpPr>
          <p:cNvPr id="421" name="Google Shape;421;p41"/>
          <p:cNvGrpSpPr/>
          <p:nvPr/>
        </p:nvGrpSpPr>
        <p:grpSpPr>
          <a:xfrm>
            <a:off x="7789985" y="1966401"/>
            <a:ext cx="631200" cy="631200"/>
            <a:chOff x="5842489" y="1703401"/>
            <a:chExt cx="473400" cy="473400"/>
          </a:xfrm>
        </p:grpSpPr>
        <p:sp>
          <p:nvSpPr>
            <p:cNvPr id="422" name="Google Shape;422;p41"/>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121900" tIns="121900" rIns="121900" bIns="121900" anchor="ctr" anchorCtr="0">
              <a:noAutofit/>
            </a:bodyPr>
            <a:lstStyle/>
            <a:p>
              <a:endParaRPr sz="2400">
                <a:latin typeface="Open Sans"/>
                <a:ea typeface="Open Sans"/>
                <a:cs typeface="Open Sans"/>
                <a:sym typeface="Open Sans"/>
              </a:endParaRPr>
            </a:p>
          </p:txBody>
        </p:sp>
        <p:sp>
          <p:nvSpPr>
            <p:cNvPr id="423" name="Google Shape;423;p41"/>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a:solidFill>
                    <a:schemeClr val="dk2"/>
                  </a:solidFill>
                  <a:latin typeface="Open Sans"/>
                  <a:ea typeface="Open Sans"/>
                  <a:cs typeface="Open Sans"/>
                  <a:sym typeface="Open Sans"/>
                </a:rPr>
                <a:t>5</a:t>
              </a:r>
              <a:endParaRPr sz="800">
                <a:solidFill>
                  <a:schemeClr val="dk2"/>
                </a:solidFill>
                <a:latin typeface="Open Sans"/>
                <a:ea typeface="Open Sans"/>
                <a:cs typeface="Open Sans"/>
                <a:sym typeface="Open Sans"/>
              </a:endParaRPr>
            </a:p>
          </p:txBody>
        </p:sp>
      </p:grpSp>
      <p:grpSp>
        <p:nvGrpSpPr>
          <p:cNvPr id="424" name="Google Shape;424;p41"/>
          <p:cNvGrpSpPr/>
          <p:nvPr/>
        </p:nvGrpSpPr>
        <p:grpSpPr>
          <a:xfrm>
            <a:off x="9174419" y="4463600"/>
            <a:ext cx="631200" cy="631200"/>
            <a:chOff x="6880814" y="3576300"/>
            <a:chExt cx="473400" cy="473400"/>
          </a:xfrm>
        </p:grpSpPr>
        <p:sp>
          <p:nvSpPr>
            <p:cNvPr id="425" name="Google Shape;425;p41"/>
            <p:cNvSpPr/>
            <p:nvPr/>
          </p:nvSpPr>
          <p:spPr>
            <a:xfrm rot="-2700000">
              <a:off x="6950142" y="3645628"/>
              <a:ext cx="334744" cy="334744"/>
            </a:xfrm>
            <a:prstGeom prst="teardrop">
              <a:avLst>
                <a:gd name="adj" fmla="val 100000"/>
              </a:avLst>
            </a:prstGeom>
            <a:solidFill>
              <a:schemeClr val="accent6"/>
            </a:solidFill>
            <a:ln>
              <a:noFill/>
            </a:ln>
          </p:spPr>
          <p:txBody>
            <a:bodyPr spcFirstLastPara="1" wrap="square" lIns="121900" tIns="121900" rIns="121900" bIns="121900" anchor="ctr" anchorCtr="0">
              <a:noAutofit/>
            </a:bodyPr>
            <a:lstStyle/>
            <a:p>
              <a:endParaRPr sz="2400">
                <a:latin typeface="Open Sans"/>
                <a:ea typeface="Open Sans"/>
                <a:cs typeface="Open Sans"/>
                <a:sym typeface="Open Sans"/>
              </a:endParaRPr>
            </a:p>
          </p:txBody>
        </p:sp>
        <p:sp>
          <p:nvSpPr>
            <p:cNvPr id="426" name="Google Shape;426;p41"/>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a:solidFill>
                    <a:schemeClr val="dk2"/>
                  </a:solidFill>
                  <a:latin typeface="Open Sans"/>
                  <a:ea typeface="Open Sans"/>
                  <a:cs typeface="Open Sans"/>
                  <a:sym typeface="Open Sans"/>
                </a:rPr>
                <a:t>6</a:t>
              </a:r>
              <a:endParaRPr sz="800">
                <a:solidFill>
                  <a:schemeClr val="dk2"/>
                </a:solidFill>
                <a:latin typeface="Open Sans"/>
                <a:ea typeface="Open Sans"/>
                <a:cs typeface="Open Sans"/>
                <a:sym typeface="Open Sans"/>
              </a:endParaRPr>
            </a:p>
          </p:txBody>
        </p:sp>
      </p:grpSp>
      <p:grpSp>
        <p:nvGrpSpPr>
          <p:cNvPr id="427" name="Google Shape;427;p41"/>
          <p:cNvGrpSpPr/>
          <p:nvPr/>
        </p:nvGrpSpPr>
        <p:grpSpPr>
          <a:xfrm>
            <a:off x="6470319" y="4463600"/>
            <a:ext cx="631200" cy="631200"/>
            <a:chOff x="4852739" y="3576300"/>
            <a:chExt cx="473400" cy="473400"/>
          </a:xfrm>
        </p:grpSpPr>
        <p:sp>
          <p:nvSpPr>
            <p:cNvPr id="428" name="Google Shape;428;p41"/>
            <p:cNvSpPr/>
            <p:nvPr/>
          </p:nvSpPr>
          <p:spPr>
            <a:xfrm rot="-2700000">
              <a:off x="4922067" y="3645628"/>
              <a:ext cx="334744" cy="334744"/>
            </a:xfrm>
            <a:prstGeom prst="teardrop">
              <a:avLst>
                <a:gd name="adj" fmla="val 100000"/>
              </a:avLst>
            </a:prstGeom>
            <a:solidFill>
              <a:schemeClr val="accent4"/>
            </a:solidFill>
            <a:ln>
              <a:noFill/>
            </a:ln>
          </p:spPr>
          <p:txBody>
            <a:bodyPr spcFirstLastPara="1" wrap="square" lIns="121900" tIns="121900" rIns="121900" bIns="121900" anchor="ctr" anchorCtr="0">
              <a:noAutofit/>
            </a:bodyPr>
            <a:lstStyle/>
            <a:p>
              <a:endParaRPr sz="2400">
                <a:latin typeface="Open Sans"/>
                <a:ea typeface="Open Sans"/>
                <a:cs typeface="Open Sans"/>
                <a:sym typeface="Open Sans"/>
              </a:endParaRPr>
            </a:p>
          </p:txBody>
        </p:sp>
        <p:sp>
          <p:nvSpPr>
            <p:cNvPr id="429" name="Google Shape;429;p41"/>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a:solidFill>
                    <a:schemeClr val="dk2"/>
                  </a:solidFill>
                  <a:latin typeface="Open Sans"/>
                  <a:ea typeface="Open Sans"/>
                  <a:cs typeface="Open Sans"/>
                  <a:sym typeface="Open Sans"/>
                </a:rPr>
                <a:t>4</a:t>
              </a:r>
              <a:endParaRPr sz="800">
                <a:solidFill>
                  <a:schemeClr val="dk2"/>
                </a:solidFill>
                <a:latin typeface="Open Sans"/>
                <a:ea typeface="Open Sans"/>
                <a:cs typeface="Open Sans"/>
                <a:sym typeface="Open Sans"/>
              </a:endParaRPr>
            </a:p>
          </p:txBody>
        </p:sp>
      </p:grpSp>
      <p:grpSp>
        <p:nvGrpSpPr>
          <p:cNvPr id="430" name="Google Shape;430;p41"/>
          <p:cNvGrpSpPr/>
          <p:nvPr/>
        </p:nvGrpSpPr>
        <p:grpSpPr>
          <a:xfrm>
            <a:off x="3766219" y="4463600"/>
            <a:ext cx="631200" cy="631200"/>
            <a:chOff x="2824664" y="3576300"/>
            <a:chExt cx="473400" cy="473400"/>
          </a:xfrm>
        </p:grpSpPr>
        <p:sp>
          <p:nvSpPr>
            <p:cNvPr id="431" name="Google Shape;431;p41"/>
            <p:cNvSpPr/>
            <p:nvPr/>
          </p:nvSpPr>
          <p:spPr>
            <a:xfrm rot="-2700000">
              <a:off x="2893992" y="3645628"/>
              <a:ext cx="334744" cy="334744"/>
            </a:xfrm>
            <a:prstGeom prst="teardrop">
              <a:avLst>
                <a:gd name="adj" fmla="val 100000"/>
              </a:avLst>
            </a:prstGeom>
            <a:solidFill>
              <a:schemeClr val="accent2"/>
            </a:solidFill>
            <a:ln>
              <a:noFill/>
            </a:ln>
          </p:spPr>
          <p:txBody>
            <a:bodyPr spcFirstLastPara="1" wrap="square" lIns="121900" tIns="121900" rIns="121900" bIns="121900" anchor="ctr" anchorCtr="0">
              <a:noAutofit/>
            </a:bodyPr>
            <a:lstStyle/>
            <a:p>
              <a:endParaRPr sz="2400">
                <a:latin typeface="Open Sans"/>
                <a:ea typeface="Open Sans"/>
                <a:cs typeface="Open Sans"/>
                <a:sym typeface="Open Sans"/>
              </a:endParaRPr>
            </a:p>
          </p:txBody>
        </p:sp>
        <p:sp>
          <p:nvSpPr>
            <p:cNvPr id="432" name="Google Shape;432;p41"/>
            <p:cNvSpPr/>
            <p:nvPr/>
          </p:nvSpPr>
          <p:spPr>
            <a:xfrm flipH="1">
              <a:off x="2994314" y="3752502"/>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a:solidFill>
                    <a:schemeClr val="dk2"/>
                  </a:solidFill>
                  <a:latin typeface="Open Sans"/>
                  <a:ea typeface="Open Sans"/>
                  <a:cs typeface="Open Sans"/>
                  <a:sym typeface="Open Sans"/>
                </a:rPr>
                <a:t>2</a:t>
              </a:r>
              <a:endParaRPr sz="800">
                <a:solidFill>
                  <a:schemeClr val="dk2"/>
                </a:solidFill>
                <a:latin typeface="Open Sans"/>
                <a:ea typeface="Open Sans"/>
                <a:cs typeface="Open Sans"/>
                <a:sym typeface="Open Sans"/>
              </a:endParaRPr>
            </a:p>
          </p:txBody>
        </p:sp>
      </p:grpSp>
      <p:sp>
        <p:nvSpPr>
          <p:cNvPr id="433" name="Google Shape;433;p41"/>
          <p:cNvSpPr txBox="1"/>
          <p:nvPr/>
        </p:nvSpPr>
        <p:spPr>
          <a:xfrm>
            <a:off x="1603018" y="1092964"/>
            <a:ext cx="1958218" cy="711200"/>
          </a:xfrm>
          <a:prstGeom prst="rect">
            <a:avLst/>
          </a:prstGeom>
          <a:noFill/>
          <a:ln>
            <a:noFill/>
          </a:ln>
        </p:spPr>
        <p:txBody>
          <a:bodyPr spcFirstLastPara="1" wrap="square" lIns="0" tIns="0" rIns="0" bIns="0" anchor="b" anchorCtr="0">
            <a:noAutofit/>
          </a:bodyPr>
          <a:lstStyle/>
          <a:p>
            <a:pPr algn="ctr"/>
            <a:r>
              <a:rPr lang="en" sz="1600" b="1" dirty="0">
                <a:solidFill>
                  <a:schemeClr val="tx2"/>
                </a:solidFill>
                <a:latin typeface="Open Sans"/>
                <a:ea typeface="Open Sans"/>
                <a:cs typeface="Open Sans"/>
                <a:sym typeface="Open Sans"/>
              </a:rPr>
              <a:t>LA DÉCOUVERTE</a:t>
            </a:r>
            <a:endParaRPr sz="1600" b="1" dirty="0">
              <a:solidFill>
                <a:schemeClr val="tx2"/>
              </a:solidFill>
              <a:latin typeface="Open Sans"/>
              <a:ea typeface="Open Sans"/>
              <a:cs typeface="Open Sans"/>
              <a:sym typeface="Open Sans"/>
            </a:endParaRPr>
          </a:p>
        </p:txBody>
      </p:sp>
      <p:sp>
        <p:nvSpPr>
          <p:cNvPr id="434" name="Google Shape;434;p41"/>
          <p:cNvSpPr txBox="1"/>
          <p:nvPr/>
        </p:nvSpPr>
        <p:spPr>
          <a:xfrm>
            <a:off x="4502939" y="1092964"/>
            <a:ext cx="1967379" cy="711200"/>
          </a:xfrm>
          <a:prstGeom prst="rect">
            <a:avLst/>
          </a:prstGeom>
          <a:noFill/>
          <a:ln>
            <a:noFill/>
          </a:ln>
        </p:spPr>
        <p:txBody>
          <a:bodyPr spcFirstLastPara="1" wrap="square" lIns="0" tIns="0" rIns="0" bIns="0" anchor="b" anchorCtr="0">
            <a:noAutofit/>
          </a:bodyPr>
          <a:lstStyle/>
          <a:p>
            <a:pPr algn="ctr"/>
            <a:r>
              <a:rPr lang="en" sz="1600" b="1" dirty="0">
                <a:solidFill>
                  <a:schemeClr val="accent1">
                    <a:lumMod val="50000"/>
                  </a:schemeClr>
                </a:solidFill>
                <a:latin typeface="Open Sans"/>
                <a:ea typeface="Open Sans"/>
                <a:cs typeface="Open Sans"/>
                <a:sym typeface="Open Sans"/>
              </a:rPr>
              <a:t>L´EMPLACEMENT</a:t>
            </a:r>
            <a:endParaRPr sz="1600" b="1" dirty="0">
              <a:solidFill>
                <a:schemeClr val="accent1">
                  <a:lumMod val="50000"/>
                </a:schemeClr>
              </a:solidFill>
              <a:latin typeface="Open Sans"/>
              <a:ea typeface="Open Sans"/>
              <a:cs typeface="Open Sans"/>
              <a:sym typeface="Open Sans"/>
            </a:endParaRPr>
          </a:p>
        </p:txBody>
      </p:sp>
      <p:sp>
        <p:nvSpPr>
          <p:cNvPr id="435" name="Google Shape;435;p41"/>
          <p:cNvSpPr txBox="1"/>
          <p:nvPr/>
        </p:nvSpPr>
        <p:spPr>
          <a:xfrm>
            <a:off x="7248013" y="1096499"/>
            <a:ext cx="1926406" cy="711200"/>
          </a:xfrm>
          <a:prstGeom prst="rect">
            <a:avLst/>
          </a:prstGeom>
          <a:noFill/>
          <a:ln>
            <a:noFill/>
          </a:ln>
        </p:spPr>
        <p:txBody>
          <a:bodyPr spcFirstLastPara="1" wrap="square" lIns="0" tIns="0" rIns="0" bIns="0" anchor="b" anchorCtr="0">
            <a:noAutofit/>
          </a:bodyPr>
          <a:lstStyle/>
          <a:p>
            <a:pPr algn="ctr"/>
            <a:r>
              <a:rPr lang="en" sz="1600" b="1" dirty="0">
                <a:solidFill>
                  <a:schemeClr val="tx2"/>
                </a:solidFill>
                <a:latin typeface="Open Sans"/>
                <a:ea typeface="Open Sans"/>
                <a:cs typeface="Open Sans"/>
                <a:sym typeface="Open Sans"/>
              </a:rPr>
              <a:t>LA RÉUTILISATION</a:t>
            </a:r>
            <a:endParaRPr sz="1600" b="1" dirty="0">
              <a:solidFill>
                <a:schemeClr val="tx2"/>
              </a:solidFill>
              <a:latin typeface="Open Sans"/>
              <a:ea typeface="Open Sans"/>
              <a:cs typeface="Open Sans"/>
              <a:sym typeface="Open Sans"/>
            </a:endParaRPr>
          </a:p>
        </p:txBody>
      </p:sp>
      <p:sp>
        <p:nvSpPr>
          <p:cNvPr id="436" name="Google Shape;436;p41"/>
          <p:cNvSpPr txBox="1"/>
          <p:nvPr/>
        </p:nvSpPr>
        <p:spPr>
          <a:xfrm>
            <a:off x="3224219" y="5265733"/>
            <a:ext cx="1715200" cy="711200"/>
          </a:xfrm>
          <a:prstGeom prst="rect">
            <a:avLst/>
          </a:prstGeom>
          <a:noFill/>
          <a:ln>
            <a:noFill/>
          </a:ln>
        </p:spPr>
        <p:txBody>
          <a:bodyPr spcFirstLastPara="1" wrap="square" lIns="0" tIns="0" rIns="0" bIns="0" anchor="t" anchorCtr="0">
            <a:noAutofit/>
          </a:bodyPr>
          <a:lstStyle/>
          <a:p>
            <a:pPr algn="ctr"/>
            <a:r>
              <a:rPr lang="en" sz="1600" b="1" dirty="0">
                <a:solidFill>
                  <a:schemeClr val="accent1">
                    <a:lumMod val="50000"/>
                  </a:schemeClr>
                </a:solidFill>
                <a:latin typeface="Open Sans"/>
                <a:ea typeface="Open Sans"/>
                <a:cs typeface="Open Sans"/>
                <a:sym typeface="Open Sans"/>
              </a:rPr>
              <a:t>LA RECUPERATION</a:t>
            </a:r>
            <a:endParaRPr sz="1600" b="1" dirty="0">
              <a:solidFill>
                <a:schemeClr val="accent1">
                  <a:lumMod val="50000"/>
                </a:schemeClr>
              </a:solidFill>
              <a:latin typeface="Open Sans"/>
              <a:ea typeface="Open Sans"/>
              <a:cs typeface="Open Sans"/>
              <a:sym typeface="Open Sans"/>
            </a:endParaRPr>
          </a:p>
        </p:txBody>
      </p:sp>
      <p:sp>
        <p:nvSpPr>
          <p:cNvPr id="437" name="Google Shape;437;p41"/>
          <p:cNvSpPr txBox="1"/>
          <p:nvPr/>
        </p:nvSpPr>
        <p:spPr>
          <a:xfrm>
            <a:off x="5928319" y="5255228"/>
            <a:ext cx="1715200" cy="711200"/>
          </a:xfrm>
          <a:prstGeom prst="rect">
            <a:avLst/>
          </a:prstGeom>
          <a:noFill/>
          <a:ln>
            <a:noFill/>
          </a:ln>
        </p:spPr>
        <p:txBody>
          <a:bodyPr spcFirstLastPara="1" wrap="square" lIns="0" tIns="0" rIns="0" bIns="0" anchor="t" anchorCtr="0">
            <a:noAutofit/>
          </a:bodyPr>
          <a:lstStyle/>
          <a:p>
            <a:pPr algn="ctr"/>
            <a:r>
              <a:rPr lang="en" sz="1600" b="1" dirty="0">
                <a:solidFill>
                  <a:schemeClr val="tx2"/>
                </a:solidFill>
                <a:latin typeface="Open Sans"/>
                <a:ea typeface="Open Sans"/>
                <a:cs typeface="Open Sans"/>
                <a:sym typeface="Open Sans"/>
              </a:rPr>
              <a:t>L´UTILISATION </a:t>
            </a:r>
            <a:endParaRPr sz="1600" b="1" dirty="0">
              <a:solidFill>
                <a:schemeClr val="tx2"/>
              </a:solidFill>
              <a:latin typeface="Open Sans"/>
              <a:ea typeface="Open Sans"/>
              <a:cs typeface="Open Sans"/>
              <a:sym typeface="Open Sans"/>
            </a:endParaRPr>
          </a:p>
        </p:txBody>
      </p:sp>
      <p:sp>
        <p:nvSpPr>
          <p:cNvPr id="438" name="Google Shape;438;p41"/>
          <p:cNvSpPr txBox="1"/>
          <p:nvPr/>
        </p:nvSpPr>
        <p:spPr>
          <a:xfrm>
            <a:off x="8721819" y="5251493"/>
            <a:ext cx="1715200" cy="711200"/>
          </a:xfrm>
          <a:prstGeom prst="rect">
            <a:avLst/>
          </a:prstGeom>
          <a:noFill/>
          <a:ln>
            <a:noFill/>
          </a:ln>
        </p:spPr>
        <p:txBody>
          <a:bodyPr spcFirstLastPara="1" wrap="square" lIns="0" tIns="0" rIns="0" bIns="0" anchor="t" anchorCtr="0">
            <a:noAutofit/>
          </a:bodyPr>
          <a:lstStyle/>
          <a:p>
            <a:pPr algn="ctr"/>
            <a:r>
              <a:rPr lang="en" sz="1600" b="1" dirty="0">
                <a:solidFill>
                  <a:schemeClr val="accent1">
                    <a:lumMod val="50000"/>
                  </a:schemeClr>
                </a:solidFill>
                <a:latin typeface="Open Sans"/>
                <a:ea typeface="Open Sans"/>
                <a:cs typeface="Open Sans"/>
                <a:sym typeface="Open Sans"/>
              </a:rPr>
              <a:t>LA PRESERVATION</a:t>
            </a:r>
            <a:endParaRPr sz="1600" b="1" dirty="0">
              <a:solidFill>
                <a:schemeClr val="accent1">
                  <a:lumMod val="50000"/>
                </a:schemeClr>
              </a:solidFill>
              <a:latin typeface="Open Sans"/>
              <a:ea typeface="Open Sans"/>
              <a:cs typeface="Open Sans"/>
              <a:sym typeface="Open Sans"/>
            </a:endParaRPr>
          </a:p>
        </p:txBody>
      </p:sp>
      <p:sp>
        <p:nvSpPr>
          <p:cNvPr id="31" name="CuadroTexto 30">
            <a:extLst>
              <a:ext uri="{FF2B5EF4-FFF2-40B4-BE49-F238E27FC236}">
                <a16:creationId xmlns:a16="http://schemas.microsoft.com/office/drawing/2014/main" id="{F853D45E-C185-C3E1-321E-01D3C95BACCE}"/>
              </a:ext>
            </a:extLst>
          </p:cNvPr>
          <p:cNvSpPr txBox="1"/>
          <p:nvPr/>
        </p:nvSpPr>
        <p:spPr>
          <a:xfrm>
            <a:off x="6470320" y="6491757"/>
            <a:ext cx="6937073" cy="338554"/>
          </a:xfrm>
          <a:prstGeom prst="rect">
            <a:avLst/>
          </a:prstGeom>
          <a:noFill/>
        </p:spPr>
        <p:txBody>
          <a:bodyPr wrap="square">
            <a:spAutoFit/>
          </a:bodyPr>
          <a:lstStyle/>
          <a:p>
            <a:r>
              <a:rPr lang="es-ES" sz="800" dirty="0"/>
              <a:t>REBIUN (2017). Elaborar una plantilla con los metadatos básicos para la descripción de datos de investigación en los </a:t>
            </a:r>
          </a:p>
          <a:p>
            <a:r>
              <a:rPr lang="es-ES" sz="800" dirty="0"/>
              <a:t>repositorios institucionales, pp. 4-5.</a:t>
            </a:r>
          </a:p>
        </p:txBody>
      </p:sp>
      <p:pic>
        <p:nvPicPr>
          <p:cNvPr id="30" name="Imagen 85">
            <a:extLst>
              <a:ext uri="{FF2B5EF4-FFF2-40B4-BE49-F238E27FC236}">
                <a16:creationId xmlns:a16="http://schemas.microsoft.com/office/drawing/2014/main" id="{689AB0E9-638F-5140-B8EB-F7069F3173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8172" y="6130261"/>
            <a:ext cx="735656" cy="727740"/>
          </a:xfrm>
          <a:prstGeom prst="rect">
            <a:avLst/>
          </a:prstGeom>
        </p:spPr>
      </p:pic>
    </p:spTree>
    <p:extLst>
      <p:ext uri="{BB962C8B-B14F-4D97-AF65-F5344CB8AC3E}">
        <p14:creationId xmlns:p14="http://schemas.microsoft.com/office/powerpoint/2010/main" val="1956195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1105399"/>
            <a:ext cx="5998092" cy="610863"/>
          </a:xfrm>
        </p:spPr>
        <p:txBody>
          <a:bodyPr>
            <a:noAutofit/>
          </a:bodyPr>
          <a:lstStyle/>
          <a:p>
            <a:r>
              <a:rPr lang="es-ES" sz="4000" dirty="0">
                <a:solidFill>
                  <a:schemeClr val="bg1">
                    <a:lumMod val="65000"/>
                    <a:lumOff val="35000"/>
                  </a:schemeClr>
                </a:solidFill>
              </a:rPr>
              <a:t>4. </a:t>
            </a:r>
            <a:r>
              <a:rPr lang="es-ES" sz="4000" dirty="0" err="1">
                <a:solidFill>
                  <a:schemeClr val="bg1">
                    <a:lumMod val="65000"/>
                    <a:lumOff val="35000"/>
                  </a:schemeClr>
                </a:solidFill>
              </a:rPr>
              <a:t>Stockage</a:t>
            </a:r>
            <a:r>
              <a:rPr lang="es-ES" sz="4000" dirty="0">
                <a:solidFill>
                  <a:schemeClr val="bg1">
                    <a:lumMod val="65000"/>
                    <a:lumOff val="35000"/>
                  </a:schemeClr>
                </a:solidFill>
              </a:rPr>
              <a:t> des </a:t>
            </a:r>
            <a:r>
              <a:rPr lang="es-ES" sz="4000" dirty="0" err="1">
                <a:solidFill>
                  <a:schemeClr val="bg1">
                    <a:lumMod val="65000"/>
                    <a:lumOff val="35000"/>
                  </a:schemeClr>
                </a:solidFill>
              </a:rPr>
              <a:t>données</a:t>
            </a:r>
            <a:br>
              <a:rPr lang="es-ES" sz="4000" dirty="0">
                <a:solidFill>
                  <a:schemeClr val="bg1">
                    <a:lumMod val="65000"/>
                    <a:lumOff val="35000"/>
                  </a:schemeClr>
                </a:solidFill>
              </a:rPr>
            </a:br>
            <a:r>
              <a:rPr lang="es-ES" sz="1800" dirty="0">
                <a:solidFill>
                  <a:schemeClr val="bg1">
                    <a:lumMod val="65000"/>
                    <a:lumOff val="35000"/>
                  </a:schemeClr>
                </a:solidFill>
              </a:rPr>
              <a:t>(</a:t>
            </a:r>
            <a:r>
              <a:rPr lang="es-ES" sz="1800" dirty="0" err="1">
                <a:solidFill>
                  <a:schemeClr val="bg1">
                    <a:lumMod val="65000"/>
                    <a:lumOff val="35000"/>
                  </a:schemeClr>
                </a:solidFill>
              </a:rPr>
              <a:t>pendant</a:t>
            </a:r>
            <a:r>
              <a:rPr lang="es-ES" sz="1800" dirty="0">
                <a:solidFill>
                  <a:schemeClr val="bg1">
                    <a:lumMod val="65000"/>
                    <a:lumOff val="35000"/>
                  </a:schemeClr>
                </a:solidFill>
              </a:rPr>
              <a:t> la </a:t>
            </a:r>
            <a:r>
              <a:rPr lang="es-ES" sz="1800" dirty="0" err="1">
                <a:solidFill>
                  <a:schemeClr val="bg1">
                    <a:lumMod val="65000"/>
                    <a:lumOff val="35000"/>
                  </a:schemeClr>
                </a:solidFill>
              </a:rPr>
              <a:t>recherche</a:t>
            </a:r>
            <a:r>
              <a:rPr lang="es-ES" sz="1800" dirty="0">
                <a:solidFill>
                  <a:schemeClr val="bg1">
                    <a:lumMod val="65000"/>
                    <a:lumOff val="35000"/>
                  </a:schemeClr>
                </a:solidFill>
              </a:rPr>
              <a:t>)</a:t>
            </a:r>
            <a:endParaRPr lang="es-ES" sz="3200" dirty="0">
              <a:solidFill>
                <a:schemeClr val="bg1">
                  <a:lumMod val="65000"/>
                  <a:lumOff val="35000"/>
                </a:schemeClr>
              </a:solidFill>
            </a:endParaRPr>
          </a:p>
        </p:txBody>
      </p:sp>
      <p:pic>
        <p:nvPicPr>
          <p:cNvPr id="19" name="Imagen 18">
            <a:extLst>
              <a:ext uri="{FF2B5EF4-FFF2-40B4-BE49-F238E27FC236}">
                <a16:creationId xmlns:a16="http://schemas.microsoft.com/office/drawing/2014/main" id="{F7537CEE-3E22-90A9-C889-982929E5761D}"/>
              </a:ext>
            </a:extLst>
          </p:cNvPr>
          <p:cNvPicPr>
            <a:picLocks noChangeAspect="1"/>
          </p:cNvPicPr>
          <p:nvPr/>
        </p:nvPicPr>
        <p:blipFill rotWithShape="1">
          <a:blip r:embed="rId2"/>
          <a:srcRect l="33361"/>
          <a:stretch/>
        </p:blipFill>
        <p:spPr>
          <a:xfrm>
            <a:off x="4076219" y="2073243"/>
            <a:ext cx="6041201" cy="4507545"/>
          </a:xfrm>
          <a:prstGeom prst="rect">
            <a:avLst/>
          </a:prstGeom>
        </p:spPr>
      </p:pic>
    </p:spTree>
    <p:extLst>
      <p:ext uri="{BB962C8B-B14F-4D97-AF65-F5344CB8AC3E}">
        <p14:creationId xmlns:p14="http://schemas.microsoft.com/office/powerpoint/2010/main" val="973651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1EB1D7F-284F-6F46-99FA-EBB8ED69D7EA}"/>
              </a:ext>
            </a:extLst>
          </p:cNvPr>
          <p:cNvSpPr>
            <a:spLocks noGrp="1"/>
          </p:cNvSpPr>
          <p:nvPr>
            <p:ph type="title"/>
          </p:nvPr>
        </p:nvSpPr>
        <p:spPr>
          <a:xfrm>
            <a:off x="964022" y="879063"/>
            <a:ext cx="7532277" cy="610863"/>
          </a:xfrm>
        </p:spPr>
        <p:txBody>
          <a:bodyPr rtlCol="0"/>
          <a:lstStyle/>
          <a:p>
            <a:pPr rtl="0"/>
            <a:r>
              <a:rPr lang="es-ES" dirty="0">
                <a:solidFill>
                  <a:schemeClr val="bg1">
                    <a:lumMod val="65000"/>
                    <a:lumOff val="35000"/>
                  </a:schemeClr>
                </a:solidFill>
              </a:rPr>
              <a:t>5. </a:t>
            </a:r>
            <a:r>
              <a:rPr lang="es-ES" dirty="0" err="1">
                <a:solidFill>
                  <a:schemeClr val="bg1">
                    <a:lumMod val="65000"/>
                    <a:lumOff val="35000"/>
                  </a:schemeClr>
                </a:solidFill>
              </a:rPr>
              <a:t>Politiques</a:t>
            </a:r>
            <a:r>
              <a:rPr lang="es-ES" dirty="0">
                <a:solidFill>
                  <a:schemeClr val="bg1">
                    <a:lumMod val="65000"/>
                    <a:lumOff val="35000"/>
                  </a:schemeClr>
                </a:solidFill>
              </a:rPr>
              <a:t> de </a:t>
            </a:r>
            <a:r>
              <a:rPr lang="es-ES" dirty="0" err="1">
                <a:solidFill>
                  <a:schemeClr val="bg1">
                    <a:lumMod val="65000"/>
                    <a:lumOff val="35000"/>
                  </a:schemeClr>
                </a:solidFill>
              </a:rPr>
              <a:t>données</a:t>
            </a:r>
            <a:endParaRPr lang="es-ES" dirty="0">
              <a:solidFill>
                <a:schemeClr val="bg1">
                  <a:lumMod val="65000"/>
                  <a:lumOff val="35000"/>
                </a:schemeClr>
              </a:solidFill>
            </a:endParaRPr>
          </a:p>
        </p:txBody>
      </p:sp>
      <p:sp>
        <p:nvSpPr>
          <p:cNvPr id="6" name="Marcador de texto 5">
            <a:extLst>
              <a:ext uri="{FF2B5EF4-FFF2-40B4-BE49-F238E27FC236}">
                <a16:creationId xmlns:a16="http://schemas.microsoft.com/office/drawing/2014/main" id="{EA1E2644-1BD8-DB4D-B01F-F617AABF793F}"/>
              </a:ext>
            </a:extLst>
          </p:cNvPr>
          <p:cNvSpPr>
            <a:spLocks noGrp="1"/>
          </p:cNvSpPr>
          <p:nvPr>
            <p:ph type="body" sz="quarter" idx="11"/>
          </p:nvPr>
        </p:nvSpPr>
        <p:spPr>
          <a:xfrm>
            <a:off x="952499" y="4986745"/>
            <a:ext cx="2527679" cy="226700"/>
          </a:xfrm>
        </p:spPr>
        <p:txBody>
          <a:bodyPr rtlCol="0"/>
          <a:lstStyle/>
          <a:p>
            <a:pPr rtl="0"/>
            <a:r>
              <a:rPr lang="es-ES" dirty="0" err="1"/>
              <a:t>Protection</a:t>
            </a:r>
            <a:r>
              <a:rPr lang="es-ES" dirty="0"/>
              <a:t> des </a:t>
            </a:r>
            <a:r>
              <a:rPr lang="es-ES" dirty="0" err="1"/>
              <a:t>données</a:t>
            </a:r>
            <a:endParaRPr lang="es-ES" dirty="0"/>
          </a:p>
          <a:p>
            <a:pPr rtl="0"/>
            <a:endParaRPr lang="es-ES" dirty="0"/>
          </a:p>
        </p:txBody>
      </p:sp>
      <p:sp>
        <p:nvSpPr>
          <p:cNvPr id="8" name="Marcador de texto 7">
            <a:extLst>
              <a:ext uri="{FF2B5EF4-FFF2-40B4-BE49-F238E27FC236}">
                <a16:creationId xmlns:a16="http://schemas.microsoft.com/office/drawing/2014/main" id="{AF43A531-88E8-744E-9BB5-FD05029B1D21}"/>
              </a:ext>
            </a:extLst>
          </p:cNvPr>
          <p:cNvSpPr>
            <a:spLocks noGrp="1"/>
          </p:cNvSpPr>
          <p:nvPr>
            <p:ph type="body" sz="quarter" idx="15"/>
          </p:nvPr>
        </p:nvSpPr>
        <p:spPr>
          <a:xfrm>
            <a:off x="3663042" y="4986745"/>
            <a:ext cx="2432958" cy="300479"/>
          </a:xfrm>
        </p:spPr>
        <p:txBody>
          <a:bodyPr rtlCol="0"/>
          <a:lstStyle/>
          <a:p>
            <a:pPr rtl="0"/>
            <a:r>
              <a:rPr lang="es-ES" dirty="0" err="1"/>
              <a:t>Propiété</a:t>
            </a:r>
            <a:r>
              <a:rPr lang="es-ES" dirty="0"/>
              <a:t> </a:t>
            </a:r>
            <a:r>
              <a:rPr lang="es-ES" dirty="0" err="1"/>
              <a:t>intellectuelle</a:t>
            </a:r>
            <a:endParaRPr lang="es-ES" dirty="0"/>
          </a:p>
        </p:txBody>
      </p:sp>
      <p:sp>
        <p:nvSpPr>
          <p:cNvPr id="10" name="Marcador de texto 9">
            <a:extLst>
              <a:ext uri="{FF2B5EF4-FFF2-40B4-BE49-F238E27FC236}">
                <a16:creationId xmlns:a16="http://schemas.microsoft.com/office/drawing/2014/main" id="{1DF7B21D-37D3-8344-AC78-C169C79D3D2A}"/>
              </a:ext>
            </a:extLst>
          </p:cNvPr>
          <p:cNvSpPr>
            <a:spLocks noGrp="1"/>
          </p:cNvSpPr>
          <p:nvPr>
            <p:ph type="body" sz="quarter" idx="31"/>
          </p:nvPr>
        </p:nvSpPr>
        <p:spPr>
          <a:xfrm>
            <a:off x="6367054" y="4986745"/>
            <a:ext cx="2369540" cy="300479"/>
          </a:xfrm>
        </p:spPr>
        <p:txBody>
          <a:bodyPr rtlCol="0"/>
          <a:lstStyle/>
          <a:p>
            <a:r>
              <a:rPr lang="es-ES" dirty="0" err="1"/>
              <a:t>Restrictions</a:t>
            </a:r>
            <a:r>
              <a:rPr lang="es-ES" dirty="0"/>
              <a:t> légales</a:t>
            </a:r>
          </a:p>
        </p:txBody>
      </p:sp>
      <p:sp>
        <p:nvSpPr>
          <p:cNvPr id="12" name="Marcador de texto 11">
            <a:extLst>
              <a:ext uri="{FF2B5EF4-FFF2-40B4-BE49-F238E27FC236}">
                <a16:creationId xmlns:a16="http://schemas.microsoft.com/office/drawing/2014/main" id="{70695B8F-A3CD-4845-8150-758480179C28}"/>
              </a:ext>
            </a:extLst>
          </p:cNvPr>
          <p:cNvSpPr>
            <a:spLocks noGrp="1"/>
          </p:cNvSpPr>
          <p:nvPr>
            <p:ph type="body" sz="quarter" idx="21"/>
          </p:nvPr>
        </p:nvSpPr>
        <p:spPr>
          <a:xfrm>
            <a:off x="9110254" y="4986745"/>
            <a:ext cx="2129245" cy="205837"/>
          </a:xfrm>
        </p:spPr>
        <p:txBody>
          <a:bodyPr rtlCol="0"/>
          <a:lstStyle/>
          <a:p>
            <a:r>
              <a:rPr lang="es-ES" dirty="0" err="1"/>
              <a:t>Aspects</a:t>
            </a:r>
            <a:r>
              <a:rPr lang="es-ES" dirty="0"/>
              <a:t> </a:t>
            </a:r>
            <a:r>
              <a:rPr lang="es-ES" dirty="0" err="1"/>
              <a:t>éthiques</a:t>
            </a:r>
            <a:endParaRPr lang="es-ES" dirty="0"/>
          </a:p>
        </p:txBody>
      </p:sp>
      <p:sp>
        <p:nvSpPr>
          <p:cNvPr id="17" name="Marcador de número de diapositiva 16">
            <a:extLst>
              <a:ext uri="{FF2B5EF4-FFF2-40B4-BE49-F238E27FC236}">
                <a16:creationId xmlns:a16="http://schemas.microsoft.com/office/drawing/2014/main" id="{32DA2B67-BDBB-C945-988B-6C0D86F697CE}"/>
              </a:ext>
            </a:extLst>
          </p:cNvPr>
          <p:cNvSpPr>
            <a:spLocks noGrp="1"/>
          </p:cNvSpPr>
          <p:nvPr>
            <p:ph type="sldNum" sz="quarter" idx="34"/>
          </p:nvPr>
        </p:nvSpPr>
        <p:spPr>
          <a:xfrm>
            <a:off x="971550" y="6332220"/>
            <a:ext cx="523240" cy="247651"/>
          </a:xfrm>
        </p:spPr>
        <p:txBody>
          <a:bodyPr rtlCol="0"/>
          <a:lstStyle/>
          <a:p>
            <a:pPr rtl="0"/>
            <a:fld id="{294A09A9-5501-47C1-A89A-A340965A2BE2}" type="slidenum">
              <a:rPr lang="es-ES" smtClean="0"/>
              <a:pPr rtl="0"/>
              <a:t>37</a:t>
            </a:fld>
            <a:endParaRPr lang="es-ES"/>
          </a:p>
        </p:txBody>
      </p:sp>
      <p:pic>
        <p:nvPicPr>
          <p:cNvPr id="18" name="Marcador de posición de imagen 17" descr="Imagen de la pantalla de un celular en la mano&#10;&#10;Descripción generada automáticamente con confianza baja">
            <a:extLst>
              <a:ext uri="{FF2B5EF4-FFF2-40B4-BE49-F238E27FC236}">
                <a16:creationId xmlns:a16="http://schemas.microsoft.com/office/drawing/2014/main" id="{826A68F6-006C-0D52-2460-35498AABAE02}"/>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5342" r="15342"/>
          <a:stretch>
            <a:fillRect/>
          </a:stretch>
        </p:blipFill>
        <p:spPr/>
      </p:pic>
      <p:sp>
        <p:nvSpPr>
          <p:cNvPr id="22" name="Marcador de texto 21">
            <a:extLst>
              <a:ext uri="{FF2B5EF4-FFF2-40B4-BE49-F238E27FC236}">
                <a16:creationId xmlns:a16="http://schemas.microsoft.com/office/drawing/2014/main" id="{99428D46-0D59-72D7-E3BA-D1E16A878983}"/>
              </a:ext>
            </a:extLst>
          </p:cNvPr>
          <p:cNvSpPr>
            <a:spLocks noGrp="1"/>
          </p:cNvSpPr>
          <p:nvPr>
            <p:ph type="body" sz="quarter" idx="12"/>
          </p:nvPr>
        </p:nvSpPr>
        <p:spPr/>
        <p:txBody>
          <a:bodyPr/>
          <a:lstStyle/>
          <a:p>
            <a:endParaRPr lang="es-ES"/>
          </a:p>
        </p:txBody>
      </p:sp>
      <p:sp>
        <p:nvSpPr>
          <p:cNvPr id="24" name="Marcador de texto 23">
            <a:extLst>
              <a:ext uri="{FF2B5EF4-FFF2-40B4-BE49-F238E27FC236}">
                <a16:creationId xmlns:a16="http://schemas.microsoft.com/office/drawing/2014/main" id="{A01C1178-904A-09A0-FF60-97ECAC16C664}"/>
              </a:ext>
            </a:extLst>
          </p:cNvPr>
          <p:cNvSpPr>
            <a:spLocks noGrp="1"/>
          </p:cNvSpPr>
          <p:nvPr>
            <p:ph type="body" sz="quarter" idx="13"/>
          </p:nvPr>
        </p:nvSpPr>
        <p:spPr/>
        <p:txBody>
          <a:bodyPr/>
          <a:lstStyle/>
          <a:p>
            <a:endParaRPr lang="es-ES"/>
          </a:p>
        </p:txBody>
      </p:sp>
      <p:sp>
        <p:nvSpPr>
          <p:cNvPr id="26" name="Marcador de texto 25">
            <a:extLst>
              <a:ext uri="{FF2B5EF4-FFF2-40B4-BE49-F238E27FC236}">
                <a16:creationId xmlns:a16="http://schemas.microsoft.com/office/drawing/2014/main" id="{3738FD4F-3406-ED96-53E0-0217D793FEA0}"/>
              </a:ext>
            </a:extLst>
          </p:cNvPr>
          <p:cNvSpPr>
            <a:spLocks noGrp="1"/>
          </p:cNvSpPr>
          <p:nvPr>
            <p:ph type="body" sz="quarter" idx="16"/>
          </p:nvPr>
        </p:nvSpPr>
        <p:spPr/>
        <p:txBody>
          <a:bodyPr/>
          <a:lstStyle/>
          <a:p>
            <a:endParaRPr lang="es-ES"/>
          </a:p>
        </p:txBody>
      </p:sp>
      <p:sp>
        <p:nvSpPr>
          <p:cNvPr id="28" name="Marcador de texto 27">
            <a:extLst>
              <a:ext uri="{FF2B5EF4-FFF2-40B4-BE49-F238E27FC236}">
                <a16:creationId xmlns:a16="http://schemas.microsoft.com/office/drawing/2014/main" id="{C9099820-1254-13C4-6A17-CD0E801957AC}"/>
              </a:ext>
            </a:extLst>
          </p:cNvPr>
          <p:cNvSpPr>
            <a:spLocks noGrp="1"/>
          </p:cNvSpPr>
          <p:nvPr>
            <p:ph type="body" sz="quarter" idx="19"/>
          </p:nvPr>
        </p:nvSpPr>
        <p:spPr/>
        <p:txBody>
          <a:bodyPr/>
          <a:lstStyle/>
          <a:p>
            <a:endParaRPr lang="es-ES"/>
          </a:p>
        </p:txBody>
      </p:sp>
      <p:pic>
        <p:nvPicPr>
          <p:cNvPr id="32" name="Marcador de posición de imagen 31" descr="Imagen que contiene computer, alimentos, tabla, par&#10;&#10;Descripción generada automáticamente">
            <a:extLst>
              <a:ext uri="{FF2B5EF4-FFF2-40B4-BE49-F238E27FC236}">
                <a16:creationId xmlns:a16="http://schemas.microsoft.com/office/drawing/2014/main" id="{88BC75EC-4BDA-604E-90ED-14FEB372049D}"/>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5316" r="15316"/>
          <a:stretch>
            <a:fillRect/>
          </a:stretch>
        </p:blipFill>
        <p:spPr/>
      </p:pic>
      <p:pic>
        <p:nvPicPr>
          <p:cNvPr id="36" name="Marcador de posición de imagen 35" descr="Imagen que contiene tabla, pequeño, vidrio, plato&#10;&#10;Descripción generada automáticamente">
            <a:extLst>
              <a:ext uri="{FF2B5EF4-FFF2-40B4-BE49-F238E27FC236}">
                <a16:creationId xmlns:a16="http://schemas.microsoft.com/office/drawing/2014/main" id="{44A36DA2-3E41-93FC-E8A6-CA395D4B2F82}"/>
              </a:ext>
            </a:extLst>
          </p:cNvPr>
          <p:cNvPicPr>
            <a:picLocks noGrp="1" noChangeAspect="1"/>
          </p:cNvPicPr>
          <p:nvPr>
            <p:ph type="pic" sz="quarter" idx="27"/>
          </p:nvPr>
        </p:nvPicPr>
        <p:blipFill>
          <a:blip r:embed="rId5">
            <a:extLst>
              <a:ext uri="{28A0092B-C50C-407E-A947-70E740481C1C}">
                <a14:useLocalDpi xmlns:a14="http://schemas.microsoft.com/office/drawing/2010/main" val="0"/>
              </a:ext>
            </a:extLst>
          </a:blip>
          <a:srcRect l="15342" r="15342"/>
          <a:stretch>
            <a:fillRect/>
          </a:stretch>
        </p:blipFill>
        <p:spPr/>
      </p:pic>
      <p:pic>
        <p:nvPicPr>
          <p:cNvPr id="50" name="Marcador de posición de imagen 49" descr="Forma&#10;&#10;Descripción generada automáticamente con confianza baja">
            <a:extLst>
              <a:ext uri="{FF2B5EF4-FFF2-40B4-BE49-F238E27FC236}">
                <a16:creationId xmlns:a16="http://schemas.microsoft.com/office/drawing/2014/main" id="{BB44C510-E92D-CEBB-373C-0B262563AA29}"/>
              </a:ext>
            </a:extLst>
          </p:cNvPr>
          <p:cNvPicPr>
            <a:picLocks noGrp="1" noChangeAspect="1"/>
          </p:cNvPicPr>
          <p:nvPr>
            <p:ph type="pic" sz="quarter" idx="30"/>
          </p:nvPr>
        </p:nvPicPr>
        <p:blipFill>
          <a:blip r:embed="rId6">
            <a:extLst>
              <a:ext uri="{28A0092B-C50C-407E-A947-70E740481C1C}">
                <a14:useLocalDpi xmlns:a14="http://schemas.microsoft.com/office/drawing/2010/main" val="0"/>
              </a:ext>
            </a:extLst>
          </a:blip>
          <a:srcRect l="15315" r="15315"/>
          <a:stretch>
            <a:fillRect/>
          </a:stretch>
        </p:blipFill>
        <p:spPr/>
      </p:pic>
    </p:spTree>
    <p:extLst>
      <p:ext uri="{BB962C8B-B14F-4D97-AF65-F5344CB8AC3E}">
        <p14:creationId xmlns:p14="http://schemas.microsoft.com/office/powerpoint/2010/main" val="1067367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7">
            <a:extLst>
              <a:ext uri="{FF2B5EF4-FFF2-40B4-BE49-F238E27FC236}">
                <a16:creationId xmlns:a16="http://schemas.microsoft.com/office/drawing/2014/main" id="{D3FC3B57-C903-AF64-2680-3197034E4165}"/>
              </a:ext>
            </a:extLst>
          </p:cNvPr>
          <p:cNvSpPr>
            <a:spLocks noGrp="1"/>
          </p:cNvSpPr>
          <p:nvPr>
            <p:ph type="title"/>
          </p:nvPr>
        </p:nvSpPr>
        <p:spPr>
          <a:xfrm>
            <a:off x="1033034" y="1915783"/>
            <a:ext cx="7132320" cy="3289971"/>
          </a:xfrm>
        </p:spPr>
        <p:txBody>
          <a:bodyPr/>
          <a:lstStyle/>
          <a:p>
            <a:r>
              <a:rPr lang="es-ES" b="1" dirty="0">
                <a:solidFill>
                  <a:schemeClr val="tx2"/>
                </a:solidFill>
                <a:latin typeface="+mj-lt"/>
              </a:rPr>
              <a:t>          </a:t>
            </a:r>
            <a:r>
              <a:rPr lang="es-ES" sz="3600" b="1" dirty="0" err="1">
                <a:solidFill>
                  <a:schemeClr val="tx2"/>
                </a:solidFill>
                <a:latin typeface="+mj-lt"/>
              </a:rPr>
              <a:t>Données</a:t>
            </a:r>
            <a:r>
              <a:rPr lang="es-ES" sz="3600" b="1" dirty="0">
                <a:solidFill>
                  <a:schemeClr val="tx2"/>
                </a:solidFill>
                <a:latin typeface="+mj-lt"/>
              </a:rPr>
              <a:t> </a:t>
            </a:r>
            <a:r>
              <a:rPr lang="es-ES" sz="3600" b="1" dirty="0" err="1">
                <a:solidFill>
                  <a:schemeClr val="tx2"/>
                </a:solidFill>
                <a:latin typeface="+mj-lt"/>
              </a:rPr>
              <a:t>personnelles</a:t>
            </a:r>
            <a:br>
              <a:rPr lang="es-ES" b="1" dirty="0">
                <a:solidFill>
                  <a:schemeClr val="tx2"/>
                </a:solidFill>
              </a:rPr>
            </a:br>
            <a:br>
              <a:rPr lang="es-ES" b="1" dirty="0">
                <a:solidFill>
                  <a:schemeClr val="tx2"/>
                </a:solidFill>
              </a:rPr>
            </a:br>
            <a:r>
              <a:rPr lang="fr-FR" dirty="0">
                <a:solidFill>
                  <a:schemeClr val="bg1">
                    <a:lumMod val="65000"/>
                    <a:lumOff val="35000"/>
                  </a:schemeClr>
                </a:solidFill>
              </a:rPr>
              <a:t>Toute information relative à une personne physique identifiée ou identifiable ("personne concernée").</a:t>
            </a:r>
            <a:endParaRPr lang="es-ES" dirty="0">
              <a:solidFill>
                <a:schemeClr val="bg1">
                  <a:lumMod val="65000"/>
                  <a:lumOff val="35000"/>
                </a:schemeClr>
              </a:solidFill>
            </a:endParaRPr>
          </a:p>
        </p:txBody>
      </p:sp>
      <p:sp>
        <p:nvSpPr>
          <p:cNvPr id="17" name="Marcador de número de diapositiva 16">
            <a:extLst>
              <a:ext uri="{FF2B5EF4-FFF2-40B4-BE49-F238E27FC236}">
                <a16:creationId xmlns:a16="http://schemas.microsoft.com/office/drawing/2014/main" id="{28EDB283-BD9B-2F06-27A5-C540AA8ACD2B}"/>
              </a:ext>
            </a:extLst>
          </p:cNvPr>
          <p:cNvSpPr>
            <a:spLocks noGrp="1"/>
          </p:cNvSpPr>
          <p:nvPr>
            <p:ph type="sldNum" sz="quarter" idx="4294967295"/>
          </p:nvPr>
        </p:nvSpPr>
        <p:spPr>
          <a:xfrm>
            <a:off x="0" y="6332538"/>
            <a:ext cx="523875" cy="247650"/>
          </a:xfrm>
        </p:spPr>
        <p:txBody>
          <a:bodyPr/>
          <a:lstStyle/>
          <a:p>
            <a:pPr rtl="0"/>
            <a:fld id="{294A09A9-5501-47C1-A89A-A340965A2BE2}" type="slidenum">
              <a:rPr lang="es-ES" noProof="0" smtClean="0"/>
              <a:pPr rtl="0"/>
              <a:t>38</a:t>
            </a:fld>
            <a:endParaRPr lang="es-ES" noProof="0" dirty="0"/>
          </a:p>
        </p:txBody>
      </p:sp>
    </p:spTree>
    <p:extLst>
      <p:ext uri="{BB962C8B-B14F-4D97-AF65-F5344CB8AC3E}">
        <p14:creationId xmlns:p14="http://schemas.microsoft.com/office/powerpoint/2010/main" val="80957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879063"/>
            <a:ext cx="7440389" cy="610863"/>
          </a:xfrm>
        </p:spPr>
        <p:txBody>
          <a:bodyPr>
            <a:noAutofit/>
          </a:bodyPr>
          <a:lstStyle/>
          <a:p>
            <a:r>
              <a:rPr lang="fr-FR" sz="3600" dirty="0">
                <a:solidFill>
                  <a:schemeClr val="bg1">
                    <a:lumMod val="65000"/>
                    <a:lumOff val="35000"/>
                  </a:schemeClr>
                </a:solidFill>
              </a:rPr>
              <a:t>Recherche impliquant des participants humains</a:t>
            </a:r>
            <a:endParaRPr lang="es-ES" sz="3600" dirty="0">
              <a:solidFill>
                <a:schemeClr val="bg1">
                  <a:lumMod val="65000"/>
                  <a:lumOff val="35000"/>
                </a:schemeClr>
              </a:solidFill>
            </a:endParaRPr>
          </a:p>
        </p:txBody>
      </p:sp>
      <p:sp>
        <p:nvSpPr>
          <p:cNvPr id="3" name="Marcador de texto 2">
            <a:extLst>
              <a:ext uri="{FF2B5EF4-FFF2-40B4-BE49-F238E27FC236}">
                <a16:creationId xmlns:a16="http://schemas.microsoft.com/office/drawing/2014/main" id="{DF7DB785-A6B9-2858-0F72-A2BE9515C2F8}"/>
              </a:ext>
            </a:extLst>
          </p:cNvPr>
          <p:cNvSpPr>
            <a:spLocks noGrp="1"/>
          </p:cNvSpPr>
          <p:nvPr>
            <p:ph type="body" sz="quarter" idx="12"/>
          </p:nvPr>
        </p:nvSpPr>
        <p:spPr/>
        <p:txBody>
          <a:bodyPr/>
          <a:lstStyle/>
          <a:p>
            <a:r>
              <a:rPr lang="es-ES" dirty="0"/>
              <a:t>Des </a:t>
            </a:r>
            <a:r>
              <a:rPr lang="es-ES" dirty="0" err="1"/>
              <a:t>données</a:t>
            </a:r>
            <a:endParaRPr lang="es-ES" dirty="0"/>
          </a:p>
          <a:p>
            <a:r>
              <a:rPr lang="es-ES" dirty="0"/>
              <a:t>Des </a:t>
            </a:r>
            <a:r>
              <a:rPr lang="es-ES" dirty="0" err="1"/>
              <a:t>infromations</a:t>
            </a:r>
            <a:endParaRPr lang="es-ES" dirty="0"/>
          </a:p>
        </p:txBody>
      </p:sp>
      <p:sp>
        <p:nvSpPr>
          <p:cNvPr id="2" name="Marcador de texto 1">
            <a:extLst>
              <a:ext uri="{FF2B5EF4-FFF2-40B4-BE49-F238E27FC236}">
                <a16:creationId xmlns:a16="http://schemas.microsoft.com/office/drawing/2014/main" id="{1FD8B463-A3E0-36AA-B860-40854EA63A55}"/>
              </a:ext>
            </a:extLst>
          </p:cNvPr>
          <p:cNvSpPr>
            <a:spLocks noGrp="1"/>
          </p:cNvSpPr>
          <p:nvPr>
            <p:ph type="body" sz="quarter" idx="11"/>
          </p:nvPr>
        </p:nvSpPr>
        <p:spPr/>
        <p:txBody>
          <a:bodyPr/>
          <a:lstStyle/>
          <a:p>
            <a:r>
              <a:rPr lang="es-ES" dirty="0" err="1"/>
              <a:t>Confidentialité</a:t>
            </a:r>
            <a:r>
              <a:rPr lang="es-ES" dirty="0"/>
              <a:t> </a:t>
            </a:r>
          </a:p>
        </p:txBody>
      </p:sp>
      <p:sp>
        <p:nvSpPr>
          <p:cNvPr id="4" name="Marcador de texto 3">
            <a:extLst>
              <a:ext uri="{FF2B5EF4-FFF2-40B4-BE49-F238E27FC236}">
                <a16:creationId xmlns:a16="http://schemas.microsoft.com/office/drawing/2014/main" id="{7F9A6D2C-3E28-E980-D077-9CA0AC00C0B3}"/>
              </a:ext>
            </a:extLst>
          </p:cNvPr>
          <p:cNvSpPr>
            <a:spLocks noGrp="1"/>
          </p:cNvSpPr>
          <p:nvPr>
            <p:ph type="body" sz="quarter" idx="30"/>
          </p:nvPr>
        </p:nvSpPr>
        <p:spPr/>
        <p:txBody>
          <a:bodyPr/>
          <a:lstStyle/>
          <a:p>
            <a:endParaRPr lang="es-ES"/>
          </a:p>
        </p:txBody>
      </p:sp>
      <p:sp>
        <p:nvSpPr>
          <p:cNvPr id="5" name="Marcador de texto 4">
            <a:extLst>
              <a:ext uri="{FF2B5EF4-FFF2-40B4-BE49-F238E27FC236}">
                <a16:creationId xmlns:a16="http://schemas.microsoft.com/office/drawing/2014/main" id="{398974D5-03E1-8523-24E8-F713611E48B1}"/>
              </a:ext>
            </a:extLst>
          </p:cNvPr>
          <p:cNvSpPr>
            <a:spLocks noGrp="1"/>
          </p:cNvSpPr>
          <p:nvPr>
            <p:ph type="body" sz="quarter" idx="31"/>
          </p:nvPr>
        </p:nvSpPr>
        <p:spPr/>
        <p:txBody>
          <a:bodyPr/>
          <a:lstStyle/>
          <a:p>
            <a:r>
              <a:rPr lang="es-ES" dirty="0"/>
              <a:t>Comité </a:t>
            </a:r>
            <a:r>
              <a:rPr lang="es-ES" dirty="0" err="1"/>
              <a:t>d'éthique</a:t>
            </a:r>
            <a:r>
              <a:rPr lang="es-ES" dirty="0"/>
              <a:t> </a:t>
            </a:r>
            <a:r>
              <a:rPr lang="es-ES" dirty="0" err="1"/>
              <a:t>compétent</a:t>
            </a:r>
            <a:endParaRPr lang="es-ES" dirty="0"/>
          </a:p>
        </p:txBody>
      </p:sp>
      <p:sp>
        <p:nvSpPr>
          <p:cNvPr id="6" name="Marcador de texto 5">
            <a:extLst>
              <a:ext uri="{FF2B5EF4-FFF2-40B4-BE49-F238E27FC236}">
                <a16:creationId xmlns:a16="http://schemas.microsoft.com/office/drawing/2014/main" id="{61D4E0AA-CED8-D8EA-B9F3-C34E0FFD5F37}"/>
              </a:ext>
            </a:extLst>
          </p:cNvPr>
          <p:cNvSpPr>
            <a:spLocks noGrp="1"/>
          </p:cNvSpPr>
          <p:nvPr>
            <p:ph type="body" sz="quarter" idx="32"/>
          </p:nvPr>
        </p:nvSpPr>
        <p:spPr/>
        <p:txBody>
          <a:bodyPr/>
          <a:lstStyle/>
          <a:p>
            <a:endParaRPr lang="es-ES"/>
          </a:p>
        </p:txBody>
      </p:sp>
      <p:sp>
        <p:nvSpPr>
          <p:cNvPr id="7" name="Marcador de texto 6">
            <a:extLst>
              <a:ext uri="{FF2B5EF4-FFF2-40B4-BE49-F238E27FC236}">
                <a16:creationId xmlns:a16="http://schemas.microsoft.com/office/drawing/2014/main" id="{9DB5F075-6E23-79EA-D2D0-E2C01FC09861}"/>
              </a:ext>
            </a:extLst>
          </p:cNvPr>
          <p:cNvSpPr>
            <a:spLocks noGrp="1"/>
          </p:cNvSpPr>
          <p:nvPr>
            <p:ph type="body" sz="quarter" idx="33"/>
          </p:nvPr>
        </p:nvSpPr>
        <p:spPr/>
        <p:txBody>
          <a:bodyPr/>
          <a:lstStyle/>
          <a:p>
            <a:r>
              <a:rPr lang="es-ES" dirty="0" err="1"/>
              <a:t>Accords</a:t>
            </a:r>
            <a:r>
              <a:rPr lang="es-ES" dirty="0"/>
              <a:t> de </a:t>
            </a:r>
            <a:r>
              <a:rPr lang="es-ES" dirty="0" err="1"/>
              <a:t>consentement</a:t>
            </a:r>
            <a:r>
              <a:rPr lang="es-ES" dirty="0"/>
              <a:t> </a:t>
            </a:r>
            <a:r>
              <a:rPr lang="es-ES" dirty="0" err="1"/>
              <a:t>formels</a:t>
            </a:r>
            <a:endParaRPr lang="es-ES" dirty="0"/>
          </a:p>
        </p:txBody>
      </p:sp>
      <p:sp>
        <p:nvSpPr>
          <p:cNvPr id="8" name="Marcador de texto 7">
            <a:extLst>
              <a:ext uri="{FF2B5EF4-FFF2-40B4-BE49-F238E27FC236}">
                <a16:creationId xmlns:a16="http://schemas.microsoft.com/office/drawing/2014/main" id="{52750D3E-8412-7BF3-6C62-E6E6D0F5FA94}"/>
              </a:ext>
            </a:extLst>
          </p:cNvPr>
          <p:cNvSpPr>
            <a:spLocks noGrp="1"/>
          </p:cNvSpPr>
          <p:nvPr>
            <p:ph type="body" sz="quarter" idx="34"/>
          </p:nvPr>
        </p:nvSpPr>
        <p:spPr/>
        <p:txBody>
          <a:bodyPr/>
          <a:lstStyle/>
          <a:p>
            <a:endParaRPr lang="es-ES"/>
          </a:p>
        </p:txBody>
      </p:sp>
      <p:sp>
        <p:nvSpPr>
          <p:cNvPr id="9" name="Marcador de texto 8">
            <a:extLst>
              <a:ext uri="{FF2B5EF4-FFF2-40B4-BE49-F238E27FC236}">
                <a16:creationId xmlns:a16="http://schemas.microsoft.com/office/drawing/2014/main" id="{12D2ECA4-ACB4-B876-C063-CCBCD9FD2F0E}"/>
              </a:ext>
            </a:extLst>
          </p:cNvPr>
          <p:cNvSpPr>
            <a:spLocks noGrp="1"/>
          </p:cNvSpPr>
          <p:nvPr>
            <p:ph type="body" sz="quarter" idx="35"/>
          </p:nvPr>
        </p:nvSpPr>
        <p:spPr/>
        <p:txBody>
          <a:bodyPr/>
          <a:lstStyle/>
          <a:p>
            <a:r>
              <a:rPr lang="fr-FR" dirty="0"/>
              <a:t>Enregistrement de l'anonymisation et de l'utilisation de pseudonymes</a:t>
            </a:r>
            <a:endParaRPr lang="es-ES" dirty="0"/>
          </a:p>
        </p:txBody>
      </p:sp>
      <p:cxnSp>
        <p:nvCxnSpPr>
          <p:cNvPr id="11" name="Conector recto 10">
            <a:extLst>
              <a:ext uri="{FF2B5EF4-FFF2-40B4-BE49-F238E27FC236}">
                <a16:creationId xmlns:a16="http://schemas.microsoft.com/office/drawing/2014/main" id="{D6432D79-4951-36FA-075D-BDA79E3FCBED}"/>
              </a:ext>
            </a:extLst>
          </p:cNvPr>
          <p:cNvCxnSpPr/>
          <p:nvPr/>
        </p:nvCxnSpPr>
        <p:spPr>
          <a:xfrm>
            <a:off x="964023" y="1688123"/>
            <a:ext cx="3095511" cy="0"/>
          </a:xfrm>
          <a:prstGeom prst="line">
            <a:avLst/>
          </a:prstGeom>
          <a:ln w="825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7529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FAB8DE0-58E4-723C-D545-7E5D5CEE0466}"/>
              </a:ext>
            </a:extLst>
          </p:cNvPr>
          <p:cNvSpPr>
            <a:spLocks noGrp="1"/>
          </p:cNvSpPr>
          <p:nvPr>
            <p:ph type="title"/>
          </p:nvPr>
        </p:nvSpPr>
        <p:spPr>
          <a:xfrm>
            <a:off x="1250625" y="2977284"/>
            <a:ext cx="8070796" cy="3289971"/>
          </a:xfrm>
        </p:spPr>
        <p:txBody>
          <a:bodyPr>
            <a:noAutofit/>
          </a:bodyPr>
          <a:lstStyle/>
          <a:p>
            <a:r>
              <a:rPr lang="fr-FR" sz="2500" b="1" dirty="0">
                <a:solidFill>
                  <a:schemeClr val="tx2"/>
                </a:solidFill>
              </a:rPr>
              <a:t>Les données de recherche </a:t>
            </a:r>
            <a:r>
              <a:rPr lang="fr-FR" sz="2500" dirty="0">
                <a:solidFill>
                  <a:schemeClr val="bg1">
                    <a:lumMod val="65000"/>
                    <a:lumOff val="35000"/>
                  </a:schemeClr>
                </a:solidFill>
              </a:rPr>
              <a:t>comprennent les données issues de la recherche ouverte qui peuvent être librement utilisées, réutilisées et redistribuées par quiconque, à condition d'en mentionner l'auteur et, en cas de transformation ou de réutilisation, d'en partager de nouvelles de la même manière.</a:t>
            </a:r>
            <a:endParaRPr lang="es-ES" sz="2500" dirty="0">
              <a:solidFill>
                <a:schemeClr val="bg1">
                  <a:lumMod val="65000"/>
                  <a:lumOff val="35000"/>
                </a:schemeClr>
              </a:solidFill>
            </a:endParaRPr>
          </a:p>
        </p:txBody>
      </p:sp>
      <p:sp>
        <p:nvSpPr>
          <p:cNvPr id="6" name="CuadroTexto 5">
            <a:extLst>
              <a:ext uri="{FF2B5EF4-FFF2-40B4-BE49-F238E27FC236}">
                <a16:creationId xmlns:a16="http://schemas.microsoft.com/office/drawing/2014/main" id="{80D5A842-0808-61C0-D51D-9DB50717F6C1}"/>
              </a:ext>
            </a:extLst>
          </p:cNvPr>
          <p:cNvSpPr txBox="1"/>
          <p:nvPr/>
        </p:nvSpPr>
        <p:spPr>
          <a:xfrm>
            <a:off x="3162447" y="6082589"/>
            <a:ext cx="6465454" cy="369332"/>
          </a:xfrm>
          <a:prstGeom prst="rect">
            <a:avLst/>
          </a:prstGeom>
          <a:noFill/>
        </p:spPr>
        <p:txBody>
          <a:bodyPr wrap="square">
            <a:spAutoFit/>
          </a:bodyPr>
          <a:lstStyle/>
          <a:p>
            <a:pPr marL="25400" lvl="0" indent="0" algn="r">
              <a:buNone/>
            </a:pPr>
            <a:r>
              <a:rPr lang="es-ES" sz="1800" dirty="0">
                <a:solidFill>
                  <a:schemeClr val="bg1">
                    <a:lumMod val="65000"/>
                    <a:lumOff val="35000"/>
                  </a:schemeClr>
                </a:solidFill>
              </a:rPr>
              <a:t>Open </a:t>
            </a:r>
            <a:r>
              <a:rPr lang="es-ES" sz="1800" dirty="0" err="1">
                <a:solidFill>
                  <a:schemeClr val="bg1">
                    <a:lumMod val="65000"/>
                    <a:lumOff val="35000"/>
                  </a:schemeClr>
                </a:solidFill>
              </a:rPr>
              <a:t>Knowledge</a:t>
            </a:r>
            <a:r>
              <a:rPr lang="es-ES" sz="1800" dirty="0">
                <a:solidFill>
                  <a:schemeClr val="bg1">
                    <a:lumMod val="65000"/>
                    <a:lumOff val="35000"/>
                  </a:schemeClr>
                </a:solidFill>
              </a:rPr>
              <a:t> </a:t>
            </a:r>
            <a:r>
              <a:rPr lang="es-ES" sz="1800" dirty="0" err="1">
                <a:solidFill>
                  <a:schemeClr val="bg1">
                    <a:lumMod val="65000"/>
                    <a:lumOff val="35000"/>
                  </a:schemeClr>
                </a:solidFill>
              </a:rPr>
              <a:t>Foundation</a:t>
            </a:r>
            <a:r>
              <a:rPr lang="es-ES" sz="1800" dirty="0">
                <a:solidFill>
                  <a:schemeClr val="bg1">
                    <a:lumMod val="65000"/>
                    <a:lumOff val="35000"/>
                  </a:schemeClr>
                </a:solidFill>
              </a:rPr>
              <a:t> (2014)</a:t>
            </a:r>
          </a:p>
        </p:txBody>
      </p:sp>
    </p:spTree>
    <p:extLst>
      <p:ext uri="{BB962C8B-B14F-4D97-AF65-F5344CB8AC3E}">
        <p14:creationId xmlns:p14="http://schemas.microsoft.com/office/powerpoint/2010/main" val="3591621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1036081"/>
            <a:ext cx="6406595" cy="610863"/>
          </a:xfrm>
        </p:spPr>
        <p:txBody>
          <a:bodyPr>
            <a:noAutofit/>
          </a:bodyPr>
          <a:lstStyle/>
          <a:p>
            <a:r>
              <a:rPr lang="es-ES" sz="3600" dirty="0">
                <a:solidFill>
                  <a:schemeClr val="bg1">
                    <a:lumMod val="65000"/>
                    <a:lumOff val="35000"/>
                  </a:schemeClr>
                </a:solidFill>
              </a:rPr>
              <a:t>Le </a:t>
            </a:r>
            <a:r>
              <a:rPr lang="es-ES" sz="3600" dirty="0" err="1">
                <a:solidFill>
                  <a:schemeClr val="bg1">
                    <a:lumMod val="65000"/>
                    <a:lumOff val="35000"/>
                  </a:schemeClr>
                </a:solidFill>
              </a:rPr>
              <a:t>consentement</a:t>
            </a:r>
            <a:r>
              <a:rPr lang="es-ES" sz="3600" dirty="0">
                <a:solidFill>
                  <a:schemeClr val="bg1">
                    <a:lumMod val="65000"/>
                    <a:lumOff val="35000"/>
                  </a:schemeClr>
                </a:solidFill>
              </a:rPr>
              <a:t> </a:t>
            </a:r>
            <a:r>
              <a:rPr lang="es-ES" sz="3600" dirty="0" err="1">
                <a:solidFill>
                  <a:schemeClr val="bg1">
                    <a:lumMod val="65000"/>
                    <a:lumOff val="35000"/>
                  </a:schemeClr>
                </a:solidFill>
              </a:rPr>
              <a:t>formel</a:t>
            </a:r>
            <a:endParaRPr lang="es-ES" sz="3600" dirty="0">
              <a:solidFill>
                <a:schemeClr val="bg1">
                  <a:lumMod val="65000"/>
                  <a:lumOff val="35000"/>
                </a:schemeClr>
              </a:solidFill>
            </a:endParaRPr>
          </a:p>
        </p:txBody>
      </p:sp>
      <p:sp>
        <p:nvSpPr>
          <p:cNvPr id="2" name="Content Placeholder 2">
            <a:extLst>
              <a:ext uri="{FF2B5EF4-FFF2-40B4-BE49-F238E27FC236}">
                <a16:creationId xmlns:a16="http://schemas.microsoft.com/office/drawing/2014/main" id="{68DCB313-123B-E41D-7B1F-4FD5B2CB59C5}"/>
              </a:ext>
            </a:extLst>
          </p:cNvPr>
          <p:cNvSpPr txBox="1">
            <a:spLocks/>
          </p:cNvSpPr>
          <p:nvPr/>
        </p:nvSpPr>
        <p:spPr>
          <a:xfrm>
            <a:off x="728069" y="2340844"/>
            <a:ext cx="10039365" cy="45171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s-ES" sz="2000" dirty="0" err="1">
                <a:solidFill>
                  <a:schemeClr val="accent1">
                    <a:lumMod val="75000"/>
                  </a:schemeClr>
                </a:solidFill>
              </a:rPr>
              <a:t>Librement</a:t>
            </a:r>
            <a:r>
              <a:rPr lang="es-ES" sz="2000" dirty="0">
                <a:solidFill>
                  <a:schemeClr val="accent1">
                    <a:lumMod val="75000"/>
                  </a:schemeClr>
                </a:solidFill>
              </a:rPr>
              <a:t> </a:t>
            </a:r>
            <a:r>
              <a:rPr lang="es-ES" sz="2000" dirty="0" err="1">
                <a:solidFill>
                  <a:schemeClr val="accent1">
                    <a:lumMod val="75000"/>
                  </a:schemeClr>
                </a:solidFill>
              </a:rPr>
              <a:t>consenti</a:t>
            </a:r>
            <a:br>
              <a:rPr lang="es-ES" sz="2000" dirty="0">
                <a:solidFill>
                  <a:schemeClr val="accent2">
                    <a:lumMod val="50000"/>
                  </a:schemeClr>
                </a:solidFill>
              </a:rPr>
            </a:br>
            <a:r>
              <a:rPr lang="es-ES" sz="1600" dirty="0"/>
              <a:t>Pas de </a:t>
            </a:r>
            <a:r>
              <a:rPr lang="es-ES" sz="1600" dirty="0" err="1"/>
              <a:t>coercition</a:t>
            </a:r>
            <a:r>
              <a:rPr lang="es-ES" sz="1600" dirty="0"/>
              <a:t>.</a:t>
            </a:r>
            <a:br>
              <a:rPr lang="es-ES" sz="1600" dirty="0"/>
            </a:br>
            <a:endParaRPr lang="es-ES" sz="2000" dirty="0">
              <a:solidFill>
                <a:schemeClr val="accent2">
                  <a:lumMod val="50000"/>
                </a:schemeClr>
              </a:solidFill>
            </a:endParaRPr>
          </a:p>
          <a:p>
            <a:pPr>
              <a:buFont typeface="Wingdings" panose="05000000000000000000" pitchFamily="2" charset="2"/>
              <a:buChar char="ü"/>
            </a:pPr>
            <a:r>
              <a:rPr lang="es-ES" sz="2000" dirty="0">
                <a:solidFill>
                  <a:schemeClr val="accent1">
                    <a:lumMod val="75000"/>
                  </a:schemeClr>
                </a:solidFill>
              </a:rPr>
              <a:t>Especifique</a:t>
            </a:r>
            <a:br>
              <a:rPr lang="es-ES" sz="1600" dirty="0"/>
            </a:br>
            <a:r>
              <a:rPr lang="fr-FR" sz="1600" dirty="0"/>
              <a:t>Quelles sont les données à caractère personnel et à quelles fins seront-elles utilisées ?</a:t>
            </a:r>
          </a:p>
          <a:p>
            <a:pPr>
              <a:buFont typeface="Wingdings" panose="05000000000000000000" pitchFamily="2" charset="2"/>
              <a:buChar char="ü"/>
            </a:pPr>
            <a:endParaRPr lang="es-ES" sz="1600" dirty="0">
              <a:solidFill>
                <a:schemeClr val="accent2">
                  <a:lumMod val="50000"/>
                </a:schemeClr>
              </a:solidFill>
            </a:endParaRPr>
          </a:p>
          <a:p>
            <a:pPr>
              <a:buFont typeface="Wingdings" panose="05000000000000000000" pitchFamily="2" charset="2"/>
              <a:buChar char="ü"/>
            </a:pPr>
            <a:r>
              <a:rPr lang="es-ES" sz="2000" dirty="0">
                <a:solidFill>
                  <a:schemeClr val="accent1">
                    <a:lumMod val="75000"/>
                  </a:schemeClr>
                </a:solidFill>
              </a:rPr>
              <a:t>Sans </a:t>
            </a:r>
            <a:r>
              <a:rPr lang="es-ES" sz="2000" dirty="0" err="1">
                <a:solidFill>
                  <a:schemeClr val="accent1">
                    <a:lumMod val="75000"/>
                  </a:schemeClr>
                </a:solidFill>
              </a:rPr>
              <a:t>ambiguïeté</a:t>
            </a:r>
            <a:br>
              <a:rPr lang="es-ES" sz="1600" dirty="0">
                <a:solidFill>
                  <a:schemeClr val="accent2">
                    <a:lumMod val="50000"/>
                  </a:schemeClr>
                </a:solidFill>
              </a:rPr>
            </a:br>
            <a:r>
              <a:rPr lang="es-ES" sz="1600" dirty="0" err="1"/>
              <a:t>Présentation</a:t>
            </a:r>
            <a:r>
              <a:rPr lang="es-ES" sz="1600" dirty="0"/>
              <a:t> </a:t>
            </a:r>
            <a:r>
              <a:rPr lang="es-ES" sz="1600" dirty="0" err="1"/>
              <a:t>claire</a:t>
            </a:r>
            <a:br>
              <a:rPr lang="es-ES" sz="1600" dirty="0"/>
            </a:br>
            <a:endParaRPr lang="es-ES" sz="2000" dirty="0">
              <a:solidFill>
                <a:schemeClr val="accent2">
                  <a:lumMod val="50000"/>
                </a:schemeClr>
              </a:solidFill>
            </a:endParaRPr>
          </a:p>
          <a:p>
            <a:pPr>
              <a:buFont typeface="Wingdings" panose="05000000000000000000" pitchFamily="2" charset="2"/>
              <a:buChar char="ü"/>
            </a:pPr>
            <a:r>
              <a:rPr lang="es-ES" sz="2000" b="1" dirty="0">
                <a:solidFill>
                  <a:schemeClr val="accent1">
                    <a:lumMod val="75000"/>
                  </a:schemeClr>
                </a:solidFill>
              </a:rPr>
              <a:t>Informé</a:t>
            </a:r>
            <a:br>
              <a:rPr lang="es-ES" sz="2000" dirty="0">
                <a:solidFill>
                  <a:schemeClr val="accent2">
                    <a:lumMod val="50000"/>
                  </a:schemeClr>
                </a:solidFill>
              </a:rPr>
            </a:br>
            <a:r>
              <a:rPr lang="fr-FR" sz="1600" dirty="0">
                <a:solidFill>
                  <a:schemeClr val="bg1">
                    <a:lumMod val="65000"/>
                    <a:lumOff val="35000"/>
                  </a:schemeClr>
                </a:solidFill>
              </a:rPr>
              <a:t>Quel type de données, comment seront-elles utilisées, dans quel but ?  </a:t>
            </a:r>
          </a:p>
          <a:p>
            <a:pPr marL="0" indent="0">
              <a:buNone/>
            </a:pPr>
            <a:r>
              <a:rPr lang="fr-FR" sz="1600" dirty="0">
                <a:solidFill>
                  <a:schemeClr val="bg1">
                    <a:lumMod val="65000"/>
                    <a:lumOff val="35000"/>
                  </a:schemeClr>
                </a:solidFill>
              </a:rPr>
              <a:t>     Droit de retirer son consentement.</a:t>
            </a:r>
            <a:endParaRPr lang="es-ES" sz="2000" dirty="0"/>
          </a:p>
        </p:txBody>
      </p:sp>
      <p:sp>
        <p:nvSpPr>
          <p:cNvPr id="4" name="CuadroTexto 3">
            <a:extLst>
              <a:ext uri="{FF2B5EF4-FFF2-40B4-BE49-F238E27FC236}">
                <a16:creationId xmlns:a16="http://schemas.microsoft.com/office/drawing/2014/main" id="{F563A8CC-E9D8-70DF-B681-90CC99F4517A}"/>
              </a:ext>
            </a:extLst>
          </p:cNvPr>
          <p:cNvSpPr txBox="1"/>
          <p:nvPr/>
        </p:nvSpPr>
        <p:spPr>
          <a:xfrm>
            <a:off x="6096000" y="6363906"/>
            <a:ext cx="6098874" cy="577081"/>
          </a:xfrm>
          <a:prstGeom prst="rect">
            <a:avLst/>
          </a:prstGeom>
          <a:noFill/>
        </p:spPr>
        <p:txBody>
          <a:bodyPr wrap="square">
            <a:spAutoFit/>
          </a:bodyPr>
          <a:lstStyle/>
          <a:p>
            <a:r>
              <a:rPr lang="es-ES" sz="1050" dirty="0">
                <a:solidFill>
                  <a:schemeClr val="bg1">
                    <a:lumMod val="65000"/>
                    <a:lumOff val="35000"/>
                  </a:schemeClr>
                </a:solidFill>
              </a:rPr>
              <a:t>Jacques Flores </a:t>
            </a:r>
            <a:r>
              <a:rPr lang="es-ES" sz="1050" dirty="0" err="1">
                <a:solidFill>
                  <a:schemeClr val="bg1">
                    <a:lumMod val="65000"/>
                    <a:lumOff val="35000"/>
                  </a:schemeClr>
                </a:solidFill>
              </a:rPr>
              <a:t>Dourojeanni</a:t>
            </a:r>
            <a:r>
              <a:rPr lang="es-ES" sz="1050" dirty="0">
                <a:solidFill>
                  <a:schemeClr val="bg1">
                    <a:lumMod val="65000"/>
                    <a:lumOff val="35000"/>
                  </a:schemeClr>
                </a:solidFill>
              </a:rPr>
              <a:t>. (2020, june 23). </a:t>
            </a:r>
            <a:r>
              <a:rPr lang="es-ES" sz="1050" dirty="0" err="1">
                <a:solidFill>
                  <a:schemeClr val="bg1">
                    <a:lumMod val="65000"/>
                    <a:lumOff val="35000"/>
                  </a:schemeClr>
                </a:solidFill>
              </a:rPr>
              <a:t>OpenAIRE</a:t>
            </a:r>
            <a:r>
              <a:rPr lang="es-ES" sz="1050" dirty="0">
                <a:solidFill>
                  <a:schemeClr val="bg1">
                    <a:lumMod val="65000"/>
                    <a:lumOff val="35000"/>
                  </a:schemeClr>
                </a:solidFill>
              </a:rPr>
              <a:t> </a:t>
            </a:r>
            <a:r>
              <a:rPr lang="es-ES" sz="1050" dirty="0" err="1">
                <a:solidFill>
                  <a:schemeClr val="bg1">
                    <a:lumMod val="65000"/>
                    <a:lumOff val="35000"/>
                  </a:schemeClr>
                </a:solidFill>
              </a:rPr>
              <a:t>Webinar</a:t>
            </a:r>
            <a:r>
              <a:rPr lang="es-ES" sz="1050" dirty="0">
                <a:solidFill>
                  <a:schemeClr val="bg1">
                    <a:lumMod val="65000"/>
                    <a:lumOff val="35000"/>
                  </a:schemeClr>
                </a:solidFill>
              </a:rPr>
              <a:t>: RGPD y aspectos legales relacionados con la gestión de datos de investigación. </a:t>
            </a:r>
            <a:r>
              <a:rPr lang="es-ES" sz="1050" dirty="0" err="1">
                <a:solidFill>
                  <a:schemeClr val="bg1">
                    <a:lumMod val="65000"/>
                    <a:lumOff val="35000"/>
                  </a:schemeClr>
                </a:solidFill>
              </a:rPr>
              <a:t>Zenodo</a:t>
            </a:r>
            <a:r>
              <a:rPr lang="es-ES" sz="1050" dirty="0">
                <a:solidFill>
                  <a:schemeClr val="bg1">
                    <a:lumMod val="65000"/>
                    <a:lumOff val="35000"/>
                  </a:schemeClr>
                </a:solidFill>
              </a:rPr>
              <a:t>. </a:t>
            </a:r>
            <a:r>
              <a:rPr lang="es-ES" sz="1050" dirty="0">
                <a:solidFill>
                  <a:schemeClr val="bg1">
                    <a:lumMod val="65000"/>
                    <a:lumOff val="35000"/>
                  </a:schemeClr>
                </a:solidFill>
                <a:hlinkClick r:id="rId2"/>
              </a:rPr>
              <a:t>https://doi.org/10.5281/zenodo.3904274</a:t>
            </a:r>
            <a:endParaRPr lang="es-ES" sz="1050" dirty="0">
              <a:solidFill>
                <a:schemeClr val="bg1">
                  <a:lumMod val="65000"/>
                  <a:lumOff val="35000"/>
                </a:schemeClr>
              </a:solidFill>
            </a:endParaRPr>
          </a:p>
          <a:p>
            <a:endParaRPr lang="es-ES" sz="1050" dirty="0">
              <a:solidFill>
                <a:schemeClr val="bg1">
                  <a:lumMod val="65000"/>
                  <a:lumOff val="35000"/>
                </a:schemeClr>
              </a:solidFill>
            </a:endParaRPr>
          </a:p>
        </p:txBody>
      </p:sp>
    </p:spTree>
    <p:extLst>
      <p:ext uri="{BB962C8B-B14F-4D97-AF65-F5344CB8AC3E}">
        <p14:creationId xmlns:p14="http://schemas.microsoft.com/office/powerpoint/2010/main" val="2999599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1036081"/>
            <a:ext cx="6406595" cy="610863"/>
          </a:xfrm>
        </p:spPr>
        <p:txBody>
          <a:bodyPr>
            <a:noAutofit/>
          </a:bodyPr>
          <a:lstStyle/>
          <a:p>
            <a:endParaRPr lang="es-ES" sz="2800" dirty="0"/>
          </a:p>
        </p:txBody>
      </p:sp>
      <p:sp>
        <p:nvSpPr>
          <p:cNvPr id="2" name="Content Placeholder 2">
            <a:extLst>
              <a:ext uri="{FF2B5EF4-FFF2-40B4-BE49-F238E27FC236}">
                <a16:creationId xmlns:a16="http://schemas.microsoft.com/office/drawing/2014/main" id="{FF6DFC0F-1DE2-F8B9-F54D-E5B6DB62E4A3}"/>
              </a:ext>
            </a:extLst>
          </p:cNvPr>
          <p:cNvSpPr txBox="1">
            <a:spLocks/>
          </p:cNvSpPr>
          <p:nvPr/>
        </p:nvSpPr>
        <p:spPr>
          <a:xfrm>
            <a:off x="695524" y="2376131"/>
            <a:ext cx="11024118" cy="44818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dirty="0">
                <a:solidFill>
                  <a:schemeClr val="bg1">
                    <a:lumMod val="65000"/>
                    <a:lumOff val="35000"/>
                  </a:schemeClr>
                </a:solidFill>
                <a:latin typeface="+mn-lt"/>
              </a:rPr>
              <a:t>Le GDPR reconnaît deux utilisations différentes des données dans la recherche :</a:t>
            </a:r>
          </a:p>
          <a:p>
            <a:pPr marL="0" indent="0">
              <a:buNone/>
            </a:pPr>
            <a:endParaRPr lang="fr-FR" sz="2400" dirty="0">
              <a:solidFill>
                <a:schemeClr val="bg1">
                  <a:lumMod val="65000"/>
                  <a:lumOff val="35000"/>
                </a:schemeClr>
              </a:solidFill>
              <a:latin typeface="+mn-lt"/>
            </a:endParaRPr>
          </a:p>
          <a:p>
            <a:pPr marL="457200" indent="-457200">
              <a:buAutoNum type="arabicPeriod"/>
            </a:pPr>
            <a:r>
              <a:rPr lang="fr-FR" sz="2400" dirty="0">
                <a:solidFill>
                  <a:schemeClr val="bg1">
                    <a:lumMod val="65000"/>
                    <a:lumOff val="35000"/>
                  </a:schemeClr>
                </a:solidFill>
                <a:latin typeface="+mn-lt"/>
              </a:rPr>
              <a:t>L'utilisation de données </a:t>
            </a:r>
            <a:r>
              <a:rPr lang="fr-FR" sz="2400" b="1" dirty="0">
                <a:solidFill>
                  <a:schemeClr val="bg1">
                    <a:lumMod val="65000"/>
                    <a:lumOff val="35000"/>
                  </a:schemeClr>
                </a:solidFill>
                <a:latin typeface="+mn-lt"/>
              </a:rPr>
              <a:t>directement collectées </a:t>
            </a:r>
            <a:r>
              <a:rPr lang="fr-FR" sz="2400" dirty="0">
                <a:solidFill>
                  <a:schemeClr val="bg1">
                    <a:lumMod val="65000"/>
                    <a:lumOff val="35000"/>
                  </a:schemeClr>
                </a:solidFill>
                <a:latin typeface="+mn-lt"/>
              </a:rPr>
              <a:t>pour une finalité spécifique </a:t>
            </a:r>
            <a:r>
              <a:rPr lang="fr-FR" sz="2400" b="1" dirty="0">
                <a:solidFill>
                  <a:schemeClr val="accent1">
                    <a:lumMod val="50000"/>
                  </a:schemeClr>
                </a:solidFill>
                <a:latin typeface="+mn-lt"/>
              </a:rPr>
              <a:t>(utilisation primaire)</a:t>
            </a:r>
            <a:r>
              <a:rPr lang="fr-FR" sz="2400" dirty="0">
                <a:solidFill>
                  <a:schemeClr val="bg1">
                    <a:lumMod val="65000"/>
                    <a:lumOff val="35000"/>
                  </a:schemeClr>
                </a:solidFill>
                <a:latin typeface="+mn-lt"/>
              </a:rPr>
              <a:t>.</a:t>
            </a:r>
          </a:p>
          <a:p>
            <a:pPr marL="457200" indent="-457200">
              <a:buAutoNum type="arabicPeriod"/>
            </a:pPr>
            <a:endParaRPr lang="fr-FR" sz="2400" dirty="0">
              <a:solidFill>
                <a:schemeClr val="bg1">
                  <a:lumMod val="65000"/>
                  <a:lumOff val="35000"/>
                </a:schemeClr>
              </a:solidFill>
              <a:latin typeface="+mn-lt"/>
            </a:endParaRPr>
          </a:p>
          <a:p>
            <a:pPr marL="457200" indent="-457200">
              <a:buAutoNum type="arabicPeriod"/>
            </a:pPr>
            <a:r>
              <a:rPr lang="fr-FR" sz="2400" dirty="0">
                <a:solidFill>
                  <a:schemeClr val="bg1">
                    <a:lumMod val="65000"/>
                    <a:lumOff val="35000"/>
                  </a:schemeClr>
                </a:solidFill>
                <a:latin typeface="+mn-lt"/>
              </a:rPr>
              <a:t>L'utilisation de données </a:t>
            </a:r>
            <a:r>
              <a:rPr lang="fr-FR" sz="2400" b="1" dirty="0">
                <a:solidFill>
                  <a:schemeClr val="bg1">
                    <a:lumMod val="65000"/>
                    <a:lumOff val="35000"/>
                  </a:schemeClr>
                </a:solidFill>
                <a:latin typeface="+mn-lt"/>
              </a:rPr>
              <a:t>initialement collectées </a:t>
            </a:r>
            <a:r>
              <a:rPr lang="fr-FR" sz="2400" dirty="0">
                <a:solidFill>
                  <a:schemeClr val="bg1">
                    <a:lumMod val="65000"/>
                    <a:lumOff val="35000"/>
                  </a:schemeClr>
                </a:solidFill>
                <a:latin typeface="+mn-lt"/>
              </a:rPr>
              <a:t>à des fins scientifiques, mais qui peuvent ensuite </a:t>
            </a:r>
            <a:r>
              <a:rPr lang="fr-FR" sz="2400" b="1" dirty="0">
                <a:solidFill>
                  <a:schemeClr val="bg1">
                    <a:lumMod val="65000"/>
                    <a:lumOff val="35000"/>
                  </a:schemeClr>
                </a:solidFill>
                <a:latin typeface="+mn-lt"/>
              </a:rPr>
              <a:t>être utilisées à d'autres fins </a:t>
            </a:r>
            <a:r>
              <a:rPr lang="fr-FR" sz="2400" dirty="0">
                <a:solidFill>
                  <a:schemeClr val="bg1">
                    <a:lumMod val="65000"/>
                    <a:lumOff val="35000"/>
                  </a:schemeClr>
                </a:solidFill>
                <a:latin typeface="+mn-lt"/>
              </a:rPr>
              <a:t>de recherche </a:t>
            </a:r>
            <a:r>
              <a:rPr lang="fr-FR" sz="2400" b="1" dirty="0">
                <a:solidFill>
                  <a:schemeClr val="accent1">
                    <a:lumMod val="50000"/>
                  </a:schemeClr>
                </a:solidFill>
                <a:latin typeface="+mn-lt"/>
              </a:rPr>
              <a:t>(utilisation secondaire</a:t>
            </a:r>
            <a:r>
              <a:rPr lang="fr-FR" sz="2400" b="1" dirty="0">
                <a:solidFill>
                  <a:schemeClr val="bg1">
                    <a:lumMod val="65000"/>
                    <a:lumOff val="35000"/>
                  </a:schemeClr>
                </a:solidFill>
                <a:latin typeface="+mn-lt"/>
              </a:rPr>
              <a:t>)</a:t>
            </a:r>
            <a:r>
              <a:rPr lang="fr-FR" sz="2400" b="1" dirty="0">
                <a:solidFill>
                  <a:schemeClr val="accent1">
                    <a:lumMod val="50000"/>
                  </a:schemeClr>
                </a:solidFill>
                <a:latin typeface="+mn-lt"/>
              </a:rPr>
              <a:t>.</a:t>
            </a:r>
          </a:p>
          <a:p>
            <a:pPr marL="0" indent="0">
              <a:buFont typeface="Arial" panose="020B0604020202020204" pitchFamily="34" charset="0"/>
              <a:buNone/>
            </a:pPr>
            <a:endParaRPr lang="es-AR" sz="2400" dirty="0">
              <a:solidFill>
                <a:schemeClr val="bg1">
                  <a:lumMod val="65000"/>
                  <a:lumOff val="35000"/>
                </a:schemeClr>
              </a:solidFill>
              <a:latin typeface="+mn-lt"/>
            </a:endParaRPr>
          </a:p>
          <a:p>
            <a:pPr marL="0" indent="0">
              <a:buFont typeface="Arial" panose="020B0604020202020204" pitchFamily="34" charset="0"/>
              <a:buNone/>
            </a:pPr>
            <a:endParaRPr lang="es-AR" dirty="0"/>
          </a:p>
        </p:txBody>
      </p:sp>
      <p:pic>
        <p:nvPicPr>
          <p:cNvPr id="5" name="Imagen 4">
            <a:extLst>
              <a:ext uri="{FF2B5EF4-FFF2-40B4-BE49-F238E27FC236}">
                <a16:creationId xmlns:a16="http://schemas.microsoft.com/office/drawing/2014/main" id="{860F60C4-DD11-C7B8-55BB-BFE8E0223388}"/>
              </a:ext>
            </a:extLst>
          </p:cNvPr>
          <p:cNvPicPr>
            <a:picLocks noChangeAspect="1"/>
          </p:cNvPicPr>
          <p:nvPr/>
        </p:nvPicPr>
        <p:blipFill>
          <a:blip r:embed="rId2"/>
          <a:stretch>
            <a:fillRect/>
          </a:stretch>
        </p:blipFill>
        <p:spPr>
          <a:xfrm>
            <a:off x="6095472" y="6344434"/>
            <a:ext cx="6096528" cy="579170"/>
          </a:xfrm>
          <a:prstGeom prst="rect">
            <a:avLst/>
          </a:prstGeom>
        </p:spPr>
      </p:pic>
      <p:sp>
        <p:nvSpPr>
          <p:cNvPr id="3" name="AutoShape 2" descr="Le RGPD et les risques de transfert de données à caractère personnel à  l'extérieur de l'Union européenne – Avocats Hors Queb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398" y="286580"/>
            <a:ext cx="302895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0391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278129"/>
            <a:ext cx="5210440" cy="1211797"/>
          </a:xfrm>
        </p:spPr>
        <p:txBody>
          <a:bodyPr vert="horz" lIns="0" tIns="0" rIns="0" bIns="0" rtlCol="0" anchor="b" anchorCtr="0">
            <a:normAutofit fontScale="90000"/>
          </a:bodyPr>
          <a:lstStyle/>
          <a:p>
            <a:r>
              <a:rPr lang="es-ES" sz="2400" b="1" i="0" kern="1200" spc="100" baseline="0" dirty="0">
                <a:solidFill>
                  <a:schemeClr val="bg1">
                    <a:lumMod val="65000"/>
                    <a:lumOff val="35000"/>
                  </a:schemeClr>
                </a:solidFill>
                <a:latin typeface="+mj-lt"/>
                <a:ea typeface="+mj-ea"/>
                <a:cs typeface="+mj-cs"/>
              </a:rPr>
              <a:t>6. </a:t>
            </a:r>
            <a:r>
              <a:rPr lang="fr-FR" sz="2400" dirty="0">
                <a:solidFill>
                  <a:schemeClr val="bg1">
                    <a:lumMod val="65000"/>
                    <a:lumOff val="35000"/>
                  </a:schemeClr>
                </a:solidFill>
              </a:rPr>
              <a:t>Sélectionner et décrire les données qui seront diffusées, comment et où (y compris la conservation)</a:t>
            </a:r>
            <a:endParaRPr lang="es-ES" sz="2400" b="1" i="0" kern="1200" spc="100" baseline="0" dirty="0">
              <a:solidFill>
                <a:schemeClr val="bg1">
                  <a:lumMod val="65000"/>
                  <a:lumOff val="35000"/>
                </a:schemeClr>
              </a:solidFill>
            </a:endParaRPr>
          </a:p>
        </p:txBody>
      </p:sp>
      <p:sp>
        <p:nvSpPr>
          <p:cNvPr id="3" name="CuadroTexto 2">
            <a:extLst>
              <a:ext uri="{FF2B5EF4-FFF2-40B4-BE49-F238E27FC236}">
                <a16:creationId xmlns:a16="http://schemas.microsoft.com/office/drawing/2014/main" id="{7A8FE37D-BAB0-4D33-7277-89D64D26DE44}"/>
              </a:ext>
            </a:extLst>
          </p:cNvPr>
          <p:cNvSpPr txBox="1"/>
          <p:nvPr/>
        </p:nvSpPr>
        <p:spPr>
          <a:xfrm>
            <a:off x="836641" y="2757681"/>
            <a:ext cx="4920696" cy="2442810"/>
          </a:xfrm>
          <a:prstGeom prst="rect">
            <a:avLst/>
          </a:prstGeom>
        </p:spPr>
        <p:txBody>
          <a:bodyPr vert="horz" lIns="0" tIns="0" rIns="0" bIns="0" rtlCol="0" anchor="t" anchorCtr="0">
            <a:normAutofit/>
          </a:bodyPr>
          <a:lstStyle/>
          <a:p>
            <a:pPr>
              <a:lnSpc>
                <a:spcPct val="90000"/>
              </a:lnSpc>
              <a:spcBef>
                <a:spcPts val="1000"/>
              </a:spcBef>
            </a:pPr>
            <a:r>
              <a:rPr lang="es-ES" sz="1700" b="0" i="0" u="none" strike="noStrike" kern="1200" baseline="0" dirty="0">
                <a:solidFill>
                  <a:schemeClr val="bg1"/>
                </a:solidFill>
                <a:latin typeface="+mn-lt"/>
                <a:ea typeface="+mn-ea"/>
                <a:cs typeface="+mn-cs"/>
              </a:rPr>
              <a:t>“As </a:t>
            </a:r>
            <a:r>
              <a:rPr lang="es-ES" sz="1700" b="0" i="0" u="none" strike="noStrike" kern="1200" baseline="0" dirty="0" err="1">
                <a:solidFill>
                  <a:schemeClr val="bg1"/>
                </a:solidFill>
                <a:latin typeface="+mn-lt"/>
                <a:ea typeface="+mn-ea"/>
                <a:cs typeface="+mn-cs"/>
              </a:rPr>
              <a:t>an</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exception</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the</a:t>
            </a:r>
            <a:r>
              <a:rPr lang="es-ES" sz="1700" b="0" i="0" u="none" strike="noStrike" kern="1200" baseline="0" dirty="0">
                <a:solidFill>
                  <a:schemeClr val="bg1"/>
                </a:solidFill>
                <a:latin typeface="+mn-lt"/>
                <a:ea typeface="+mn-ea"/>
                <a:cs typeface="+mn-cs"/>
              </a:rPr>
              <a:t> beneficiaries do </a:t>
            </a:r>
            <a:r>
              <a:rPr lang="es-ES" sz="1700" b="0" i="0" u="none" strike="noStrike" kern="1200" baseline="0" dirty="0" err="1">
                <a:solidFill>
                  <a:schemeClr val="bg1"/>
                </a:solidFill>
                <a:latin typeface="+mn-lt"/>
                <a:ea typeface="+mn-ea"/>
                <a:cs typeface="+mn-cs"/>
              </a:rPr>
              <a:t>not</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have</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to</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ensure</a:t>
            </a:r>
            <a:r>
              <a:rPr lang="es-ES" sz="1700" b="0" i="0" u="none" strike="noStrike" kern="1200" baseline="0" dirty="0">
                <a:solidFill>
                  <a:schemeClr val="bg1"/>
                </a:solidFill>
                <a:latin typeface="+mn-lt"/>
                <a:ea typeface="+mn-ea"/>
                <a:cs typeface="+mn-cs"/>
              </a:rPr>
              <a:t> open </a:t>
            </a:r>
            <a:r>
              <a:rPr lang="es-ES" sz="1700" b="0" i="0" u="none" strike="noStrike" kern="1200" baseline="0" dirty="0" err="1">
                <a:solidFill>
                  <a:schemeClr val="bg1"/>
                </a:solidFill>
                <a:latin typeface="+mn-lt"/>
                <a:ea typeface="+mn-ea"/>
                <a:cs typeface="+mn-cs"/>
              </a:rPr>
              <a:t>access</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to</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specific</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parts</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of</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their</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research</a:t>
            </a:r>
            <a:r>
              <a:rPr lang="es-ES" sz="1700" b="0" i="0" u="none" strike="noStrike" kern="1200" baseline="0" dirty="0">
                <a:solidFill>
                  <a:schemeClr val="bg1"/>
                </a:solidFill>
                <a:latin typeface="+mn-lt"/>
                <a:ea typeface="+mn-ea"/>
                <a:cs typeface="+mn-cs"/>
              </a:rPr>
              <a:t> data </a:t>
            </a:r>
            <a:r>
              <a:rPr lang="es-ES" sz="1700" b="0" i="0" u="none" strike="noStrike" kern="1200" baseline="0" dirty="0" err="1">
                <a:solidFill>
                  <a:schemeClr val="bg1"/>
                </a:solidFill>
                <a:latin typeface="+mn-lt"/>
                <a:ea typeface="+mn-ea"/>
                <a:cs typeface="+mn-cs"/>
              </a:rPr>
              <a:t>if</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the</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achievement</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of</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the</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action's</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main</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objective</a:t>
            </a:r>
            <a:r>
              <a:rPr lang="es-ES" sz="1700" b="0" i="0" u="none" strike="noStrike" kern="1200" baseline="0" dirty="0">
                <a:solidFill>
                  <a:schemeClr val="bg1"/>
                </a:solidFill>
                <a:latin typeface="+mn-lt"/>
                <a:ea typeface="+mn-ea"/>
                <a:cs typeface="+mn-cs"/>
              </a:rPr>
              <a:t>, as </a:t>
            </a:r>
            <a:r>
              <a:rPr lang="es-ES" sz="1700" b="0" i="0" u="none" strike="noStrike" kern="1200" baseline="0" dirty="0" err="1">
                <a:solidFill>
                  <a:schemeClr val="bg1"/>
                </a:solidFill>
                <a:latin typeface="+mn-lt"/>
                <a:ea typeface="+mn-ea"/>
                <a:cs typeface="+mn-cs"/>
              </a:rPr>
              <a:t>described</a:t>
            </a:r>
            <a:r>
              <a:rPr lang="es-ES" sz="1700" b="0" i="0" u="none" strike="noStrike" kern="1200" baseline="0" dirty="0">
                <a:solidFill>
                  <a:schemeClr val="bg1"/>
                </a:solidFill>
                <a:latin typeface="+mn-lt"/>
                <a:ea typeface="+mn-ea"/>
                <a:cs typeface="+mn-cs"/>
              </a:rPr>
              <a:t> in </a:t>
            </a:r>
            <a:r>
              <a:rPr lang="es-ES" sz="1700" b="0" i="0" u="none" strike="noStrike" kern="1200" baseline="0" dirty="0" err="1">
                <a:solidFill>
                  <a:schemeClr val="bg1"/>
                </a:solidFill>
                <a:latin typeface="+mn-lt"/>
                <a:ea typeface="+mn-ea"/>
                <a:cs typeface="+mn-cs"/>
              </a:rPr>
              <a:t>Annex</a:t>
            </a:r>
            <a:r>
              <a:rPr lang="es-ES" sz="1700" b="0" i="0" u="none" strike="noStrike" kern="1200" baseline="0" dirty="0">
                <a:solidFill>
                  <a:schemeClr val="bg1"/>
                </a:solidFill>
                <a:latin typeface="+mn-lt"/>
                <a:ea typeface="+mn-ea"/>
                <a:cs typeface="+mn-cs"/>
              </a:rPr>
              <a:t> I, </a:t>
            </a:r>
            <a:r>
              <a:rPr lang="es-ES" sz="1700" b="0" i="0" u="none" strike="noStrike" kern="1200" baseline="0" dirty="0" err="1">
                <a:solidFill>
                  <a:schemeClr val="bg1"/>
                </a:solidFill>
                <a:latin typeface="+mn-lt"/>
                <a:ea typeface="+mn-ea"/>
                <a:cs typeface="+mn-cs"/>
              </a:rPr>
              <a:t>would</a:t>
            </a:r>
            <a:r>
              <a:rPr lang="es-ES" sz="1700" b="0" i="0" u="none" strike="noStrike" kern="1200" baseline="0" dirty="0">
                <a:solidFill>
                  <a:schemeClr val="bg1"/>
                </a:solidFill>
                <a:latin typeface="+mn-lt"/>
                <a:ea typeface="+mn-ea"/>
                <a:cs typeface="+mn-cs"/>
              </a:rPr>
              <a:t> be </a:t>
            </a:r>
            <a:r>
              <a:rPr lang="es-ES" sz="1700" b="0" i="0" u="none" strike="noStrike" kern="1200" baseline="0" dirty="0" err="1">
                <a:solidFill>
                  <a:schemeClr val="bg1"/>
                </a:solidFill>
                <a:latin typeface="+mn-lt"/>
                <a:ea typeface="+mn-ea"/>
                <a:cs typeface="+mn-cs"/>
              </a:rPr>
              <a:t>jeopardised</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by</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making</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those</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specific</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parts</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of</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the</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research</a:t>
            </a:r>
            <a:r>
              <a:rPr lang="es-ES" sz="1700" b="0" i="0" u="none" strike="noStrike" kern="1200" baseline="0" dirty="0">
                <a:solidFill>
                  <a:schemeClr val="bg1"/>
                </a:solidFill>
                <a:latin typeface="+mn-lt"/>
                <a:ea typeface="+mn-ea"/>
                <a:cs typeface="+mn-cs"/>
              </a:rPr>
              <a:t> data </a:t>
            </a:r>
            <a:r>
              <a:rPr lang="es-ES" sz="1700" b="0" i="0" u="none" strike="noStrike" kern="1200" baseline="0" dirty="0" err="1">
                <a:solidFill>
                  <a:schemeClr val="bg1"/>
                </a:solidFill>
                <a:latin typeface="+mn-lt"/>
                <a:ea typeface="+mn-ea"/>
                <a:cs typeface="+mn-cs"/>
              </a:rPr>
              <a:t>openly</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accessible</a:t>
            </a:r>
            <a:r>
              <a:rPr lang="es-ES" sz="1700" b="0" i="0" u="none" strike="noStrike" kern="1200" baseline="0" dirty="0">
                <a:solidFill>
                  <a:schemeClr val="bg1"/>
                </a:solidFill>
                <a:latin typeface="+mn-lt"/>
                <a:ea typeface="+mn-ea"/>
                <a:cs typeface="+mn-cs"/>
              </a:rPr>
              <a:t>. In </a:t>
            </a:r>
            <a:r>
              <a:rPr lang="es-ES" sz="1700" b="0" i="0" u="none" strike="noStrike" kern="1200" baseline="0" dirty="0" err="1">
                <a:solidFill>
                  <a:schemeClr val="bg1"/>
                </a:solidFill>
                <a:latin typeface="+mn-lt"/>
                <a:ea typeface="+mn-ea"/>
                <a:cs typeface="+mn-cs"/>
              </a:rPr>
              <a:t>this</a:t>
            </a:r>
            <a:r>
              <a:rPr lang="es-ES" sz="1700" b="0" i="0" u="none" strike="noStrike" kern="1200" baseline="0" dirty="0">
                <a:solidFill>
                  <a:schemeClr val="bg1"/>
                </a:solidFill>
                <a:latin typeface="+mn-lt"/>
                <a:ea typeface="+mn-ea"/>
                <a:cs typeface="+mn-cs"/>
              </a:rPr>
              <a:t> case, </a:t>
            </a:r>
            <a:r>
              <a:rPr lang="es-ES" sz="1700" b="0" i="0" u="none" strike="noStrike" kern="1200" baseline="0" dirty="0" err="1">
                <a:solidFill>
                  <a:schemeClr val="bg1"/>
                </a:solidFill>
                <a:latin typeface="+mn-lt"/>
                <a:ea typeface="+mn-ea"/>
                <a:cs typeface="+mn-cs"/>
              </a:rPr>
              <a:t>the</a:t>
            </a:r>
            <a:r>
              <a:rPr lang="es-ES" sz="1700" b="0" i="0" u="none" strike="noStrike" kern="1200" baseline="0" dirty="0">
                <a:solidFill>
                  <a:schemeClr val="bg1"/>
                </a:solidFill>
                <a:latin typeface="+mn-lt"/>
                <a:ea typeface="+mn-ea"/>
                <a:cs typeface="+mn-cs"/>
              </a:rPr>
              <a:t> data </a:t>
            </a:r>
            <a:r>
              <a:rPr lang="es-ES" sz="1700" b="0" i="0" u="none" strike="noStrike" kern="1200" baseline="0" dirty="0" err="1">
                <a:solidFill>
                  <a:schemeClr val="bg1"/>
                </a:solidFill>
                <a:latin typeface="+mn-lt"/>
                <a:ea typeface="+mn-ea"/>
                <a:cs typeface="+mn-cs"/>
              </a:rPr>
              <a:t>management</a:t>
            </a:r>
            <a:r>
              <a:rPr lang="es-ES" sz="1700" b="0" i="0" u="none" strike="noStrike" kern="1200" baseline="0" dirty="0">
                <a:solidFill>
                  <a:schemeClr val="bg1"/>
                </a:solidFill>
                <a:latin typeface="+mn-lt"/>
                <a:ea typeface="+mn-ea"/>
                <a:cs typeface="+mn-cs"/>
              </a:rPr>
              <a:t> plan </a:t>
            </a:r>
            <a:r>
              <a:rPr lang="es-ES" sz="1700" b="0" i="0" u="none" strike="noStrike" kern="1200" baseline="0" dirty="0" err="1">
                <a:solidFill>
                  <a:schemeClr val="bg1"/>
                </a:solidFill>
                <a:latin typeface="+mn-lt"/>
                <a:ea typeface="+mn-ea"/>
                <a:cs typeface="+mn-cs"/>
              </a:rPr>
              <a:t>must</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contain</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the</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reasons</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for</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not</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giving</a:t>
            </a:r>
            <a:r>
              <a:rPr lang="es-ES" sz="1700" b="0" i="0" u="none" strike="noStrike" kern="1200" baseline="0" dirty="0">
                <a:solidFill>
                  <a:schemeClr val="bg1"/>
                </a:solidFill>
                <a:latin typeface="+mn-lt"/>
                <a:ea typeface="+mn-ea"/>
                <a:cs typeface="+mn-cs"/>
              </a:rPr>
              <a:t> </a:t>
            </a:r>
            <a:r>
              <a:rPr lang="es-ES" sz="1700" b="0" i="0" u="none" strike="noStrike" kern="1200" baseline="0" dirty="0" err="1">
                <a:solidFill>
                  <a:schemeClr val="bg1"/>
                </a:solidFill>
                <a:latin typeface="+mn-lt"/>
                <a:ea typeface="+mn-ea"/>
                <a:cs typeface="+mn-cs"/>
              </a:rPr>
              <a:t>access</a:t>
            </a:r>
            <a:r>
              <a:rPr lang="es-ES" sz="1700" b="0" i="0" u="none" strike="noStrike" kern="1200" baseline="0" dirty="0">
                <a:solidFill>
                  <a:schemeClr val="bg1"/>
                </a:solidFill>
                <a:latin typeface="+mn-lt"/>
                <a:ea typeface="+mn-ea"/>
                <a:cs typeface="+mn-cs"/>
              </a:rPr>
              <a:t>.”</a:t>
            </a:r>
          </a:p>
          <a:p>
            <a:pPr marL="285750" indent="-285750">
              <a:lnSpc>
                <a:spcPct val="90000"/>
              </a:lnSpc>
              <a:spcBef>
                <a:spcPts val="1000"/>
              </a:spcBef>
              <a:buFont typeface="Wingdings" pitchFamily="2" charset="2"/>
              <a:buChar char="§"/>
            </a:pPr>
            <a:endParaRPr lang="es-ES" sz="1200" b="0" i="0" kern="1200" dirty="0">
              <a:solidFill>
                <a:schemeClr val="bg1"/>
              </a:solidFill>
              <a:latin typeface="+mn-lt"/>
              <a:ea typeface="+mn-ea"/>
              <a:cs typeface="+mn-cs"/>
            </a:endParaRPr>
          </a:p>
          <a:p>
            <a:pPr algn="r">
              <a:lnSpc>
                <a:spcPct val="90000"/>
              </a:lnSpc>
              <a:spcBef>
                <a:spcPts val="1000"/>
              </a:spcBef>
            </a:pPr>
            <a:r>
              <a:rPr lang="es-ES" sz="1200" b="0" i="0" kern="1200" dirty="0" err="1">
                <a:solidFill>
                  <a:schemeClr val="bg1"/>
                </a:solidFill>
                <a:latin typeface="+mn-lt"/>
                <a:ea typeface="+mn-ea"/>
                <a:cs typeface="+mn-cs"/>
              </a:rPr>
              <a:t>Horizon</a:t>
            </a:r>
            <a:r>
              <a:rPr lang="es-ES" sz="1200" b="0" i="0" kern="1200" dirty="0">
                <a:solidFill>
                  <a:schemeClr val="bg1"/>
                </a:solidFill>
                <a:latin typeface="+mn-lt"/>
                <a:ea typeface="+mn-ea"/>
                <a:cs typeface="+mn-cs"/>
              </a:rPr>
              <a:t> 2020, </a:t>
            </a:r>
            <a:r>
              <a:rPr lang="es-ES" sz="1200" b="0" i="0" u="none" strike="noStrike" kern="1200" baseline="0" dirty="0" err="1">
                <a:solidFill>
                  <a:schemeClr val="bg1"/>
                </a:solidFill>
                <a:latin typeface="+mn-lt"/>
                <a:ea typeface="+mn-ea"/>
                <a:cs typeface="+mn-cs"/>
              </a:rPr>
              <a:t>Model</a:t>
            </a:r>
            <a:r>
              <a:rPr lang="es-ES" sz="1200" b="0" i="0" u="none" strike="noStrike" kern="1200" baseline="0" dirty="0">
                <a:solidFill>
                  <a:schemeClr val="bg1"/>
                </a:solidFill>
                <a:latin typeface="+mn-lt"/>
                <a:ea typeface="+mn-ea"/>
                <a:cs typeface="+mn-cs"/>
              </a:rPr>
              <a:t> Grant </a:t>
            </a:r>
            <a:r>
              <a:rPr lang="es-ES" sz="1200" b="0" i="0" u="none" strike="noStrike" kern="1200" baseline="0" dirty="0" err="1">
                <a:solidFill>
                  <a:schemeClr val="bg1"/>
                </a:solidFill>
                <a:latin typeface="+mn-lt"/>
                <a:ea typeface="+mn-ea"/>
                <a:cs typeface="+mn-cs"/>
              </a:rPr>
              <a:t>Agreement</a:t>
            </a:r>
            <a:r>
              <a:rPr lang="es-ES" sz="1200" b="0" i="0" u="none" strike="noStrike" kern="1200" baseline="0" dirty="0">
                <a:solidFill>
                  <a:schemeClr val="bg1"/>
                </a:solidFill>
                <a:latin typeface="+mn-lt"/>
                <a:ea typeface="+mn-ea"/>
                <a:cs typeface="+mn-cs"/>
              </a:rPr>
              <a:t> </a:t>
            </a:r>
            <a:endParaRPr lang="es-ES" sz="1200" b="0" i="0" kern="1200" dirty="0">
              <a:solidFill>
                <a:schemeClr val="bg1"/>
              </a:solidFill>
              <a:latin typeface="+mn-lt"/>
              <a:ea typeface="+mn-ea"/>
              <a:cs typeface="+mn-cs"/>
            </a:endParaRPr>
          </a:p>
        </p:txBody>
      </p:sp>
      <p:pic>
        <p:nvPicPr>
          <p:cNvPr id="4" name="Imagen 3">
            <a:extLst>
              <a:ext uri="{FF2B5EF4-FFF2-40B4-BE49-F238E27FC236}">
                <a16:creationId xmlns:a16="http://schemas.microsoft.com/office/drawing/2014/main" id="{D335EA41-804B-1A62-99E8-A85100A6D2B0}"/>
              </a:ext>
            </a:extLst>
          </p:cNvPr>
          <p:cNvPicPr>
            <a:picLocks noChangeAspect="1"/>
          </p:cNvPicPr>
          <p:nvPr/>
        </p:nvPicPr>
        <p:blipFill rotWithShape="1">
          <a:blip r:embed="rId3"/>
          <a:srcRect t="15788" r="-3" b="10583"/>
          <a:stretch/>
        </p:blipFill>
        <p:spPr>
          <a:xfrm>
            <a:off x="6324937" y="1881981"/>
            <a:ext cx="5475332" cy="3094037"/>
          </a:xfrm>
          <a:prstGeom prst="rect">
            <a:avLst/>
          </a:prstGeom>
          <a:noFill/>
        </p:spPr>
      </p:pic>
      <p:sp>
        <p:nvSpPr>
          <p:cNvPr id="38" name="Slide Number Placeholder 8">
            <a:extLst>
              <a:ext uri="{FF2B5EF4-FFF2-40B4-BE49-F238E27FC236}">
                <a16:creationId xmlns:a16="http://schemas.microsoft.com/office/drawing/2014/main" id="{F095AAB8-1CCE-8D40-A730-138A2F10C11F}"/>
              </a:ext>
            </a:extLst>
          </p:cNvPr>
          <p:cNvSpPr>
            <a:spLocks noGrp="1"/>
          </p:cNvSpPr>
          <p:nvPr>
            <p:ph type="sldNum" sz="quarter" idx="16"/>
          </p:nvPr>
        </p:nvSpPr>
        <p:spPr>
          <a:xfrm>
            <a:off x="971550" y="6332220"/>
            <a:ext cx="523240" cy="247651"/>
          </a:xfrm>
        </p:spPr>
        <p:txBody>
          <a:bodyPr vert="horz" lIns="0" tIns="0" rIns="0" bIns="0" rtlCol="0" anchor="t" anchorCtr="0">
            <a:normAutofit/>
          </a:bodyPr>
          <a:lstStyle/>
          <a:p>
            <a:pPr>
              <a:spcAft>
                <a:spcPts val="600"/>
              </a:spcAft>
            </a:pPr>
            <a:fld id="{294A09A9-5501-47C1-A89A-A340965A2BE2}" type="slidenum">
              <a:rPr lang="es-ES" smtClean="0"/>
              <a:pPr>
                <a:spcAft>
                  <a:spcPts val="600"/>
                </a:spcAft>
              </a:pPr>
              <a:t>42</a:t>
            </a:fld>
            <a:endParaRPr lang="es-ES"/>
          </a:p>
        </p:txBody>
      </p:sp>
    </p:spTree>
    <p:extLst>
      <p:ext uri="{BB962C8B-B14F-4D97-AF65-F5344CB8AC3E}">
        <p14:creationId xmlns:p14="http://schemas.microsoft.com/office/powerpoint/2010/main" val="497637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319620-6CCC-A34D-9D45-D6B57F800708}"/>
              </a:ext>
            </a:extLst>
          </p:cNvPr>
          <p:cNvSpPr>
            <a:spLocks noGrp="1"/>
          </p:cNvSpPr>
          <p:nvPr>
            <p:ph type="title"/>
          </p:nvPr>
        </p:nvSpPr>
        <p:spPr>
          <a:xfrm>
            <a:off x="964023" y="879063"/>
            <a:ext cx="6378473" cy="610863"/>
          </a:xfrm>
        </p:spPr>
        <p:txBody>
          <a:bodyPr rtlCol="0">
            <a:noAutofit/>
          </a:bodyPr>
          <a:lstStyle/>
          <a:p>
            <a:r>
              <a:rPr lang="fr-FR" sz="2400" dirty="0">
                <a:solidFill>
                  <a:schemeClr val="bg1">
                    <a:lumMod val="65000"/>
                    <a:lumOff val="35000"/>
                  </a:schemeClr>
                </a:solidFill>
              </a:rPr>
              <a:t>Méthodologie pour décider quelles données conserver et quelles données supprimer</a:t>
            </a:r>
            <a:br>
              <a:rPr lang="fr-FR" sz="2400" dirty="0">
                <a:solidFill>
                  <a:schemeClr val="bg1">
                    <a:lumMod val="75000"/>
                    <a:lumOff val="25000"/>
                  </a:schemeClr>
                </a:solidFill>
              </a:rPr>
            </a:br>
            <a:r>
              <a:rPr lang="es-ES" sz="1400" dirty="0"/>
              <a:t>(</a:t>
            </a:r>
            <a:r>
              <a:rPr lang="es-ES" sz="1400" b="0" dirty="0"/>
              <a:t>Digital </a:t>
            </a:r>
            <a:r>
              <a:rPr lang="es-ES" sz="1400" b="0" dirty="0" err="1"/>
              <a:t>Curation</a:t>
            </a:r>
            <a:r>
              <a:rPr lang="es-ES" sz="1400" b="0" dirty="0"/>
              <a:t> Center)</a:t>
            </a:r>
            <a:endParaRPr lang="es-ES" sz="2400" dirty="0"/>
          </a:p>
        </p:txBody>
      </p:sp>
      <p:sp>
        <p:nvSpPr>
          <p:cNvPr id="4" name="Marcador de texto 3">
            <a:extLst>
              <a:ext uri="{FF2B5EF4-FFF2-40B4-BE49-F238E27FC236}">
                <a16:creationId xmlns:a16="http://schemas.microsoft.com/office/drawing/2014/main" id="{86655189-E7B2-3A4A-99EE-997592791F7D}"/>
              </a:ext>
            </a:extLst>
          </p:cNvPr>
          <p:cNvSpPr>
            <a:spLocks noGrp="1"/>
          </p:cNvSpPr>
          <p:nvPr>
            <p:ph type="body" sz="quarter" idx="11"/>
          </p:nvPr>
        </p:nvSpPr>
        <p:spPr>
          <a:xfrm>
            <a:off x="1296955" y="2568686"/>
            <a:ext cx="2133600" cy="205837"/>
          </a:xfrm>
        </p:spPr>
        <p:txBody>
          <a:bodyPr rtlCol="0"/>
          <a:lstStyle/>
          <a:p>
            <a:r>
              <a:rPr lang="es-ES" sz="2800" dirty="0">
                <a:solidFill>
                  <a:schemeClr val="accent1">
                    <a:lumMod val="50000"/>
                  </a:schemeClr>
                </a:solidFill>
              </a:rPr>
              <a:t>1. </a:t>
            </a:r>
            <a:r>
              <a:rPr lang="fr-FR" dirty="0">
                <a:solidFill>
                  <a:schemeClr val="bg1">
                    <a:lumMod val="65000"/>
                    <a:lumOff val="35000"/>
                  </a:schemeClr>
                </a:solidFill>
              </a:rPr>
              <a:t>Identifier les objectifs que les données peuvent servir</a:t>
            </a:r>
            <a:endParaRPr lang="es-ES" dirty="0">
              <a:solidFill>
                <a:schemeClr val="bg1">
                  <a:lumMod val="65000"/>
                  <a:lumOff val="35000"/>
                </a:schemeClr>
              </a:solidFill>
            </a:endParaRPr>
          </a:p>
        </p:txBody>
      </p:sp>
      <p:sp>
        <p:nvSpPr>
          <p:cNvPr id="3" name="Marcador de texto 2">
            <a:extLst>
              <a:ext uri="{FF2B5EF4-FFF2-40B4-BE49-F238E27FC236}">
                <a16:creationId xmlns:a16="http://schemas.microsoft.com/office/drawing/2014/main" id="{6873C602-BA59-1744-B258-B489E00A3E14}"/>
              </a:ext>
            </a:extLst>
          </p:cNvPr>
          <p:cNvSpPr>
            <a:spLocks noGrp="1"/>
          </p:cNvSpPr>
          <p:nvPr>
            <p:ph type="body" sz="quarter" idx="12"/>
          </p:nvPr>
        </p:nvSpPr>
        <p:spPr>
          <a:xfrm>
            <a:off x="1296955" y="2934856"/>
            <a:ext cx="2133600" cy="684324"/>
          </a:xfrm>
        </p:spPr>
        <p:txBody>
          <a:bodyPr rtlCol="0"/>
          <a:lstStyle/>
          <a:p>
            <a:pPr rtl="0"/>
            <a:endParaRPr lang="es-ES" dirty="0"/>
          </a:p>
          <a:p>
            <a:pPr rtl="0"/>
            <a:endParaRPr lang="es-ES" dirty="0"/>
          </a:p>
        </p:txBody>
      </p:sp>
      <p:sp>
        <p:nvSpPr>
          <p:cNvPr id="6" name="Marcador de texto 5">
            <a:extLst>
              <a:ext uri="{FF2B5EF4-FFF2-40B4-BE49-F238E27FC236}">
                <a16:creationId xmlns:a16="http://schemas.microsoft.com/office/drawing/2014/main" id="{8D4284CF-DF13-E947-ADA5-0FD9AAC03C23}"/>
              </a:ext>
            </a:extLst>
          </p:cNvPr>
          <p:cNvSpPr>
            <a:spLocks noGrp="1"/>
          </p:cNvSpPr>
          <p:nvPr>
            <p:ph type="body" sz="quarter" idx="31"/>
          </p:nvPr>
        </p:nvSpPr>
        <p:spPr>
          <a:xfrm>
            <a:off x="3897799" y="4701908"/>
            <a:ext cx="2133600" cy="205837"/>
          </a:xfrm>
        </p:spPr>
        <p:txBody>
          <a:bodyPr rtlCol="0"/>
          <a:lstStyle/>
          <a:p>
            <a:r>
              <a:rPr lang="es-ES" sz="3200" dirty="0">
                <a:solidFill>
                  <a:schemeClr val="accent1">
                    <a:lumMod val="50000"/>
                  </a:schemeClr>
                </a:solidFill>
              </a:rPr>
              <a:t>3. </a:t>
            </a:r>
            <a:r>
              <a:rPr lang="fr-FR" dirty="0">
                <a:solidFill>
                  <a:schemeClr val="bg1">
                    <a:lumMod val="65000"/>
                    <a:lumOff val="35000"/>
                  </a:schemeClr>
                </a:solidFill>
              </a:rPr>
              <a:t>Identifier les données à conserver</a:t>
            </a:r>
            <a:endParaRPr lang="es-ES" dirty="0">
              <a:solidFill>
                <a:schemeClr val="bg1">
                  <a:lumMod val="65000"/>
                  <a:lumOff val="35000"/>
                </a:schemeClr>
              </a:solidFill>
            </a:endParaRPr>
          </a:p>
        </p:txBody>
      </p:sp>
      <p:sp>
        <p:nvSpPr>
          <p:cNvPr id="5" name="Marcador de texto 4">
            <a:extLst>
              <a:ext uri="{FF2B5EF4-FFF2-40B4-BE49-F238E27FC236}">
                <a16:creationId xmlns:a16="http://schemas.microsoft.com/office/drawing/2014/main" id="{FA4FEC49-A0F0-FB4E-9A87-B2EF11364721}"/>
              </a:ext>
            </a:extLst>
          </p:cNvPr>
          <p:cNvSpPr>
            <a:spLocks noGrp="1"/>
          </p:cNvSpPr>
          <p:nvPr>
            <p:ph type="body" sz="quarter" idx="30"/>
          </p:nvPr>
        </p:nvSpPr>
        <p:spPr>
          <a:xfrm>
            <a:off x="3897799" y="5087328"/>
            <a:ext cx="2133600" cy="684324"/>
          </a:xfrm>
        </p:spPr>
        <p:txBody>
          <a:bodyPr rtlCol="0"/>
          <a:lstStyle/>
          <a:p>
            <a:pPr rtl="0"/>
            <a:endParaRPr lang="es-ES" dirty="0"/>
          </a:p>
        </p:txBody>
      </p:sp>
      <p:sp>
        <p:nvSpPr>
          <p:cNvPr id="10" name="Marcador de texto 9">
            <a:extLst>
              <a:ext uri="{FF2B5EF4-FFF2-40B4-BE49-F238E27FC236}">
                <a16:creationId xmlns:a16="http://schemas.microsoft.com/office/drawing/2014/main" id="{9C396C20-F6DF-C940-BE16-6E008BFF9CB9}"/>
              </a:ext>
            </a:extLst>
          </p:cNvPr>
          <p:cNvSpPr>
            <a:spLocks noGrp="1"/>
          </p:cNvSpPr>
          <p:nvPr>
            <p:ph type="body" sz="quarter" idx="35"/>
          </p:nvPr>
        </p:nvSpPr>
        <p:spPr>
          <a:xfrm>
            <a:off x="6438143" y="2568686"/>
            <a:ext cx="2133600" cy="205837"/>
          </a:xfrm>
        </p:spPr>
        <p:txBody>
          <a:bodyPr rtlCol="0"/>
          <a:lstStyle/>
          <a:p>
            <a:r>
              <a:rPr lang="es-ES" sz="2800" dirty="0">
                <a:solidFill>
                  <a:schemeClr val="accent1">
                    <a:lumMod val="50000"/>
                  </a:schemeClr>
                </a:solidFill>
              </a:rPr>
              <a:t>2</a:t>
            </a:r>
            <a:r>
              <a:rPr lang="es-ES" sz="2800" dirty="0">
                <a:solidFill>
                  <a:schemeClr val="bg1">
                    <a:lumMod val="65000"/>
                    <a:lumOff val="35000"/>
                  </a:schemeClr>
                </a:solidFill>
              </a:rPr>
              <a:t>. </a:t>
            </a:r>
            <a:r>
              <a:rPr lang="fr-FR" dirty="0">
                <a:solidFill>
                  <a:schemeClr val="bg1">
                    <a:lumMod val="65000"/>
                    <a:lumOff val="35000"/>
                  </a:schemeClr>
                </a:solidFill>
              </a:rPr>
              <a:t>Identifier les données à préserver par mandat</a:t>
            </a:r>
            <a:endParaRPr lang="es-ES" dirty="0">
              <a:solidFill>
                <a:schemeClr val="bg1">
                  <a:lumMod val="65000"/>
                  <a:lumOff val="35000"/>
                </a:schemeClr>
              </a:solidFill>
            </a:endParaRPr>
          </a:p>
        </p:txBody>
      </p:sp>
      <p:sp>
        <p:nvSpPr>
          <p:cNvPr id="9" name="Marcador de texto 8">
            <a:extLst>
              <a:ext uri="{FF2B5EF4-FFF2-40B4-BE49-F238E27FC236}">
                <a16:creationId xmlns:a16="http://schemas.microsoft.com/office/drawing/2014/main" id="{55F2A68F-70C1-7F46-9A1C-586701744F58}"/>
              </a:ext>
            </a:extLst>
          </p:cNvPr>
          <p:cNvSpPr>
            <a:spLocks noGrp="1"/>
          </p:cNvSpPr>
          <p:nvPr>
            <p:ph type="body" sz="quarter" idx="34"/>
          </p:nvPr>
        </p:nvSpPr>
        <p:spPr>
          <a:xfrm>
            <a:off x="6438143" y="2934856"/>
            <a:ext cx="2133600" cy="684324"/>
          </a:xfrm>
        </p:spPr>
        <p:txBody>
          <a:bodyPr rtlCol="0"/>
          <a:lstStyle/>
          <a:p>
            <a:pPr rtl="0"/>
            <a:endParaRPr lang="es-ES" dirty="0"/>
          </a:p>
          <a:p>
            <a:pPr rtl="0"/>
            <a:endParaRPr lang="es-ES" dirty="0"/>
          </a:p>
        </p:txBody>
      </p:sp>
      <p:sp>
        <p:nvSpPr>
          <p:cNvPr id="8" name="Marcador de texto 7">
            <a:extLst>
              <a:ext uri="{FF2B5EF4-FFF2-40B4-BE49-F238E27FC236}">
                <a16:creationId xmlns:a16="http://schemas.microsoft.com/office/drawing/2014/main" id="{58554997-3B04-634C-A36E-69B03113315A}"/>
              </a:ext>
            </a:extLst>
          </p:cNvPr>
          <p:cNvSpPr>
            <a:spLocks noGrp="1"/>
          </p:cNvSpPr>
          <p:nvPr>
            <p:ph type="body" sz="quarter" idx="33"/>
          </p:nvPr>
        </p:nvSpPr>
        <p:spPr>
          <a:xfrm>
            <a:off x="9001711" y="4701908"/>
            <a:ext cx="2133600" cy="205837"/>
          </a:xfrm>
        </p:spPr>
        <p:txBody>
          <a:bodyPr rtlCol="0"/>
          <a:lstStyle/>
          <a:p>
            <a:r>
              <a:rPr lang="es-ES" sz="2800" dirty="0">
                <a:solidFill>
                  <a:schemeClr val="accent1">
                    <a:lumMod val="50000"/>
                  </a:schemeClr>
                </a:solidFill>
              </a:rPr>
              <a:t>4. </a:t>
            </a:r>
            <a:r>
              <a:rPr lang="es-ES" dirty="0" err="1">
                <a:solidFill>
                  <a:schemeClr val="bg1">
                    <a:lumMod val="65000"/>
                    <a:lumOff val="35000"/>
                  </a:schemeClr>
                </a:solidFill>
              </a:rPr>
              <a:t>Évaluation</a:t>
            </a:r>
            <a:r>
              <a:rPr lang="es-ES" dirty="0">
                <a:solidFill>
                  <a:schemeClr val="bg1">
                    <a:lumMod val="65000"/>
                    <a:lumOff val="35000"/>
                  </a:schemeClr>
                </a:solidFill>
              </a:rPr>
              <a:t> des </a:t>
            </a:r>
            <a:r>
              <a:rPr lang="es-ES" dirty="0" err="1">
                <a:solidFill>
                  <a:schemeClr val="bg1">
                    <a:lumMod val="65000"/>
                    <a:lumOff val="35000"/>
                  </a:schemeClr>
                </a:solidFill>
              </a:rPr>
              <a:t>coûts</a:t>
            </a:r>
            <a:endParaRPr lang="es-ES" dirty="0">
              <a:solidFill>
                <a:schemeClr val="bg1">
                  <a:lumMod val="65000"/>
                  <a:lumOff val="35000"/>
                </a:schemeClr>
              </a:solidFill>
            </a:endParaRPr>
          </a:p>
        </p:txBody>
      </p:sp>
      <p:sp>
        <p:nvSpPr>
          <p:cNvPr id="7" name="Marcador de texto 6">
            <a:extLst>
              <a:ext uri="{FF2B5EF4-FFF2-40B4-BE49-F238E27FC236}">
                <a16:creationId xmlns:a16="http://schemas.microsoft.com/office/drawing/2014/main" id="{4E355B93-F7B4-8649-8BBF-819B529D7EC7}"/>
              </a:ext>
            </a:extLst>
          </p:cNvPr>
          <p:cNvSpPr>
            <a:spLocks noGrp="1"/>
          </p:cNvSpPr>
          <p:nvPr>
            <p:ph type="body" sz="quarter" idx="32"/>
          </p:nvPr>
        </p:nvSpPr>
        <p:spPr>
          <a:xfrm>
            <a:off x="9001711" y="5087328"/>
            <a:ext cx="2133600" cy="684324"/>
          </a:xfrm>
        </p:spPr>
        <p:txBody>
          <a:bodyPr rtlCol="0"/>
          <a:lstStyle/>
          <a:p>
            <a:pPr rtl="0"/>
            <a:endParaRPr lang="es-ES" dirty="0"/>
          </a:p>
        </p:txBody>
      </p:sp>
      <p:sp>
        <p:nvSpPr>
          <p:cNvPr id="13" name="Marcador de número de diapositiva 12">
            <a:extLst>
              <a:ext uri="{FF2B5EF4-FFF2-40B4-BE49-F238E27FC236}">
                <a16:creationId xmlns:a16="http://schemas.microsoft.com/office/drawing/2014/main" id="{B2B0E625-26CC-9744-9B92-56905E797B65}"/>
              </a:ext>
            </a:extLst>
          </p:cNvPr>
          <p:cNvSpPr>
            <a:spLocks noGrp="1"/>
          </p:cNvSpPr>
          <p:nvPr>
            <p:ph type="sldNum" sz="quarter" idx="38"/>
          </p:nvPr>
        </p:nvSpPr>
        <p:spPr>
          <a:xfrm>
            <a:off x="971550" y="6332220"/>
            <a:ext cx="523240" cy="247651"/>
          </a:xfrm>
        </p:spPr>
        <p:txBody>
          <a:bodyPr rtlCol="0"/>
          <a:lstStyle/>
          <a:p>
            <a:pPr rtl="0"/>
            <a:fld id="{294A09A9-5501-47C1-A89A-A340965A2BE2}" type="slidenum">
              <a:rPr lang="es-ES" smtClean="0"/>
              <a:pPr rtl="0"/>
              <a:t>43</a:t>
            </a:fld>
            <a:endParaRPr lang="es-ES"/>
          </a:p>
        </p:txBody>
      </p:sp>
      <p:sp>
        <p:nvSpPr>
          <p:cNvPr id="14" name="7 Rectángulo">
            <a:extLst>
              <a:ext uri="{FF2B5EF4-FFF2-40B4-BE49-F238E27FC236}">
                <a16:creationId xmlns:a16="http://schemas.microsoft.com/office/drawing/2014/main" id="{63ED68DD-FA91-BA53-B38C-6EB71B455569}"/>
              </a:ext>
            </a:extLst>
          </p:cNvPr>
          <p:cNvSpPr/>
          <p:nvPr/>
        </p:nvSpPr>
        <p:spPr>
          <a:xfrm>
            <a:off x="7504943" y="6456045"/>
            <a:ext cx="5240215" cy="384721"/>
          </a:xfrm>
          <a:prstGeom prst="rect">
            <a:avLst/>
          </a:prstGeom>
        </p:spPr>
        <p:txBody>
          <a:bodyPr wrap="square">
            <a:spAutoFit/>
          </a:bodyPr>
          <a:lstStyle/>
          <a:p>
            <a:r>
              <a:rPr lang="es-ES" sz="900" dirty="0"/>
              <a:t>Fuente: </a:t>
            </a:r>
            <a:r>
              <a:rPr lang="es-ES" sz="900" dirty="0">
                <a:hlinkClick r:id="rId3"/>
              </a:rPr>
              <a:t>https://www.dcc.ac.uk/guidance/how-guides/five-steps-decide-what-data-keep#3</a:t>
            </a:r>
            <a:endParaRPr lang="es-ES" sz="900" dirty="0"/>
          </a:p>
          <a:p>
            <a:endParaRPr lang="es-ES" sz="1000" dirty="0"/>
          </a:p>
        </p:txBody>
      </p:sp>
    </p:spTree>
    <p:extLst>
      <p:ext uri="{BB962C8B-B14F-4D97-AF65-F5344CB8AC3E}">
        <p14:creationId xmlns:p14="http://schemas.microsoft.com/office/powerpoint/2010/main" val="1741749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9AF02BB-B9EF-29D8-DFC2-8EAAE584FF5C}"/>
              </a:ext>
            </a:extLst>
          </p:cNvPr>
          <p:cNvPicPr>
            <a:picLocks noChangeAspect="1"/>
          </p:cNvPicPr>
          <p:nvPr/>
        </p:nvPicPr>
        <p:blipFill>
          <a:blip r:embed="rId2"/>
          <a:stretch>
            <a:fillRect/>
          </a:stretch>
        </p:blipFill>
        <p:spPr>
          <a:xfrm>
            <a:off x="6839450" y="1158723"/>
            <a:ext cx="4481937" cy="4236575"/>
          </a:xfrm>
          <a:prstGeom prst="rect">
            <a:avLst/>
          </a:prstGeom>
          <a:noFill/>
        </p:spPr>
      </p:pic>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879063"/>
            <a:ext cx="4941477" cy="610863"/>
          </a:xfrm>
        </p:spPr>
        <p:txBody>
          <a:bodyPr vert="horz" lIns="0" tIns="0" rIns="0" bIns="0" rtlCol="0" anchor="b" anchorCtr="0">
            <a:noAutofit/>
          </a:bodyPr>
          <a:lstStyle/>
          <a:p>
            <a:r>
              <a:rPr lang="fr-FR" sz="4000" dirty="0">
                <a:solidFill>
                  <a:schemeClr val="bg1">
                    <a:lumMod val="65000"/>
                    <a:lumOff val="35000"/>
                  </a:schemeClr>
                </a:solidFill>
              </a:rPr>
              <a:t>Entrepôt et curation des données </a:t>
            </a:r>
            <a:endParaRPr lang="es-ES" sz="4000" b="1" i="0" kern="1200" spc="100" baseline="0" dirty="0">
              <a:solidFill>
                <a:schemeClr val="bg1">
                  <a:lumMod val="65000"/>
                  <a:lumOff val="35000"/>
                </a:schemeClr>
              </a:solidFill>
            </a:endParaRPr>
          </a:p>
        </p:txBody>
      </p:sp>
      <p:sp>
        <p:nvSpPr>
          <p:cNvPr id="2" name="CuadroTexto 1">
            <a:extLst>
              <a:ext uri="{FF2B5EF4-FFF2-40B4-BE49-F238E27FC236}">
                <a16:creationId xmlns:a16="http://schemas.microsoft.com/office/drawing/2014/main" id="{BE457543-225F-5CD6-2723-EA10E31E5C98}"/>
              </a:ext>
            </a:extLst>
          </p:cNvPr>
          <p:cNvSpPr txBox="1"/>
          <p:nvPr/>
        </p:nvSpPr>
        <p:spPr>
          <a:xfrm>
            <a:off x="1108766" y="2289363"/>
            <a:ext cx="5155556" cy="3382409"/>
          </a:xfrm>
          <a:prstGeom prst="rect">
            <a:avLst/>
          </a:prstGeom>
        </p:spPr>
        <p:txBody>
          <a:bodyPr vert="horz" lIns="0" tIns="0" rIns="0" bIns="0" rtlCol="0">
            <a:noAutofit/>
          </a:bodyPr>
          <a:lstStyle/>
          <a:p>
            <a:pPr>
              <a:lnSpc>
                <a:spcPct val="90000"/>
              </a:lnSpc>
              <a:spcBef>
                <a:spcPts val="1000"/>
              </a:spcBef>
            </a:pPr>
            <a:r>
              <a:rPr lang="fr-FR" sz="1600" dirty="0">
                <a:solidFill>
                  <a:schemeClr val="bg1"/>
                </a:solidFill>
              </a:rPr>
              <a:t>La curation des données comprend : l'organisation, la description, la préservation, la publication, la protection de la vie privée et de la confidentialité, la facilitation de la découverte, de l'accès et de la réutilisation des données. </a:t>
            </a:r>
          </a:p>
          <a:p>
            <a:pPr>
              <a:lnSpc>
                <a:spcPct val="90000"/>
              </a:lnSpc>
              <a:spcBef>
                <a:spcPts val="1000"/>
              </a:spcBef>
            </a:pPr>
            <a:endParaRPr lang="fr-FR" sz="1600" dirty="0">
              <a:solidFill>
                <a:schemeClr val="bg1"/>
              </a:solidFill>
            </a:endParaRPr>
          </a:p>
          <a:p>
            <a:pPr>
              <a:lnSpc>
                <a:spcPct val="90000"/>
              </a:lnSpc>
              <a:spcBef>
                <a:spcPts val="1000"/>
              </a:spcBef>
            </a:pPr>
            <a:r>
              <a:rPr lang="fr-FR" sz="1600" dirty="0">
                <a:solidFill>
                  <a:schemeClr val="bg1"/>
                </a:solidFill>
              </a:rPr>
              <a:t>Le dépôt et la publication ultérieure dans un dépôt nécessitent des experts du domaine et du personnel du référentiel ayant des compétences en matière de catalogage et impliquent un dialogue qui commence par la reconnaissance et la familiarisation avec le travail de chacun. Cela implique de connaître ou d'apprendre les normes de description des données en fonction de leur domaine.</a:t>
            </a:r>
            <a:endParaRPr lang="es-ES" sz="1600" b="0" i="0" kern="1200" dirty="0">
              <a:solidFill>
                <a:schemeClr val="bg1"/>
              </a:solidFill>
            </a:endParaRPr>
          </a:p>
        </p:txBody>
      </p:sp>
      <p:sp>
        <p:nvSpPr>
          <p:cNvPr id="34" name="Slide Number Placeholder 6">
            <a:extLst>
              <a:ext uri="{FF2B5EF4-FFF2-40B4-BE49-F238E27FC236}">
                <a16:creationId xmlns:a16="http://schemas.microsoft.com/office/drawing/2014/main" id="{93E574A3-FC6E-C916-3CDC-752ED3D3B3B5}"/>
              </a:ext>
            </a:extLst>
          </p:cNvPr>
          <p:cNvSpPr>
            <a:spLocks noGrp="1"/>
          </p:cNvSpPr>
          <p:nvPr>
            <p:ph type="sldNum" sz="quarter" idx="16"/>
          </p:nvPr>
        </p:nvSpPr>
        <p:spPr>
          <a:xfrm>
            <a:off x="971550" y="6332220"/>
            <a:ext cx="523240" cy="247651"/>
          </a:xfrm>
        </p:spPr>
        <p:txBody>
          <a:bodyPr/>
          <a:lstStyle/>
          <a:p>
            <a:pPr rtl="0">
              <a:spcAft>
                <a:spcPts val="600"/>
              </a:spcAft>
            </a:pPr>
            <a:fld id="{294A09A9-5501-47C1-A89A-A340965A2BE2}" type="slidenum">
              <a:rPr lang="es-ES" noProof="0" smtClean="0"/>
              <a:pPr rtl="0">
                <a:spcAft>
                  <a:spcPts val="600"/>
                </a:spcAft>
              </a:pPr>
              <a:t>44</a:t>
            </a:fld>
            <a:endParaRPr lang="es-ES" noProof="0"/>
          </a:p>
        </p:txBody>
      </p:sp>
      <p:sp>
        <p:nvSpPr>
          <p:cNvPr id="6" name="CuadroTexto 5">
            <a:extLst>
              <a:ext uri="{FF2B5EF4-FFF2-40B4-BE49-F238E27FC236}">
                <a16:creationId xmlns:a16="http://schemas.microsoft.com/office/drawing/2014/main" id="{799A18BF-8DEF-8F5C-FBDE-649708CB7E9D}"/>
              </a:ext>
            </a:extLst>
          </p:cNvPr>
          <p:cNvSpPr txBox="1"/>
          <p:nvPr/>
        </p:nvSpPr>
        <p:spPr>
          <a:xfrm>
            <a:off x="7385365" y="5487106"/>
            <a:ext cx="6097508" cy="184666"/>
          </a:xfrm>
          <a:prstGeom prst="rect">
            <a:avLst/>
          </a:prstGeom>
          <a:noFill/>
        </p:spPr>
        <p:txBody>
          <a:bodyPr wrap="square">
            <a:spAutoFit/>
          </a:bodyPr>
          <a:lstStyle/>
          <a:p>
            <a:r>
              <a:rPr lang="es-ES" sz="600" dirty="0">
                <a:solidFill>
                  <a:schemeClr val="bg1">
                    <a:lumMod val="65000"/>
                    <a:lumOff val="35000"/>
                  </a:schemeClr>
                </a:solidFill>
              </a:rPr>
              <a:t>https://blog.bisok.com/via/what-is-a-data-curation-and-enrichment-hub-and-why-do-i-need-one</a:t>
            </a:r>
          </a:p>
        </p:txBody>
      </p:sp>
    </p:spTree>
    <p:extLst>
      <p:ext uri="{BB962C8B-B14F-4D97-AF65-F5344CB8AC3E}">
        <p14:creationId xmlns:p14="http://schemas.microsoft.com/office/powerpoint/2010/main" val="3936708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879063"/>
            <a:ext cx="6634641" cy="610863"/>
          </a:xfrm>
        </p:spPr>
        <p:txBody>
          <a:bodyPr>
            <a:normAutofit/>
          </a:bodyPr>
          <a:lstStyle/>
          <a:p>
            <a:r>
              <a:rPr lang="es-ES" sz="3600" dirty="0" err="1">
                <a:solidFill>
                  <a:schemeClr val="bg1">
                    <a:lumMod val="65000"/>
                    <a:lumOff val="35000"/>
                  </a:schemeClr>
                </a:solidFill>
              </a:rPr>
              <a:t>Curation</a:t>
            </a:r>
            <a:r>
              <a:rPr lang="es-ES" sz="3600" dirty="0">
                <a:solidFill>
                  <a:schemeClr val="bg1">
                    <a:lumMod val="65000"/>
                    <a:lumOff val="35000"/>
                  </a:schemeClr>
                </a:solidFill>
              </a:rPr>
              <a:t> des </a:t>
            </a:r>
            <a:r>
              <a:rPr lang="es-ES" sz="3600" dirty="0" err="1">
                <a:solidFill>
                  <a:schemeClr val="bg1">
                    <a:lumMod val="65000"/>
                    <a:lumOff val="35000"/>
                  </a:schemeClr>
                </a:solidFill>
              </a:rPr>
              <a:t>contenus</a:t>
            </a:r>
            <a:endParaRPr lang="es-ES" sz="3600" dirty="0">
              <a:solidFill>
                <a:schemeClr val="bg1">
                  <a:lumMod val="65000"/>
                  <a:lumOff val="35000"/>
                </a:schemeClr>
              </a:solidFill>
            </a:endParaRPr>
          </a:p>
        </p:txBody>
      </p:sp>
      <p:pic>
        <p:nvPicPr>
          <p:cNvPr id="2" name="Imagen 1">
            <a:extLst>
              <a:ext uri="{FF2B5EF4-FFF2-40B4-BE49-F238E27FC236}">
                <a16:creationId xmlns:a16="http://schemas.microsoft.com/office/drawing/2014/main" id="{9F725C91-F25F-400B-D229-6A806F366672}"/>
              </a:ext>
            </a:extLst>
          </p:cNvPr>
          <p:cNvPicPr>
            <a:picLocks noChangeAspect="1"/>
          </p:cNvPicPr>
          <p:nvPr/>
        </p:nvPicPr>
        <p:blipFill rotWithShape="1">
          <a:blip r:embed="rId2"/>
          <a:srcRect l="8570" r="2805"/>
          <a:stretch/>
        </p:blipFill>
        <p:spPr>
          <a:xfrm>
            <a:off x="4085839" y="2148177"/>
            <a:ext cx="6510266" cy="4132101"/>
          </a:xfrm>
          <a:prstGeom prst="rect">
            <a:avLst/>
          </a:prstGeom>
          <a:ln>
            <a:solidFill>
              <a:schemeClr val="bg1">
                <a:lumMod val="65000"/>
                <a:lumOff val="35000"/>
              </a:schemeClr>
            </a:solidFill>
          </a:ln>
        </p:spPr>
      </p:pic>
      <p:sp>
        <p:nvSpPr>
          <p:cNvPr id="4" name="CuadroTexto 3">
            <a:extLst>
              <a:ext uri="{FF2B5EF4-FFF2-40B4-BE49-F238E27FC236}">
                <a16:creationId xmlns:a16="http://schemas.microsoft.com/office/drawing/2014/main" id="{95F23819-56F2-7523-1D3D-83EFF06A4087}"/>
              </a:ext>
            </a:extLst>
          </p:cNvPr>
          <p:cNvSpPr txBox="1"/>
          <p:nvPr/>
        </p:nvSpPr>
        <p:spPr>
          <a:xfrm>
            <a:off x="549998" y="2449892"/>
            <a:ext cx="6097508" cy="923330"/>
          </a:xfrm>
          <a:prstGeom prst="rect">
            <a:avLst/>
          </a:prstGeom>
          <a:noFill/>
        </p:spPr>
        <p:txBody>
          <a:bodyPr wrap="square">
            <a:spAutoFit/>
          </a:bodyPr>
          <a:lstStyle/>
          <a:p>
            <a:r>
              <a:rPr lang="es-ES" sz="1800" u="sng" dirty="0">
                <a:solidFill>
                  <a:schemeClr val="bg1">
                    <a:lumMod val="75000"/>
                    <a:lumOff val="25000"/>
                  </a:schemeClr>
                </a:solidFill>
                <a:hlinkClick r:id="rId3"/>
              </a:rPr>
              <a:t>AMNESIA</a:t>
            </a:r>
          </a:p>
          <a:p>
            <a:r>
              <a:rPr lang="es-ES" sz="1800" dirty="0">
                <a:solidFill>
                  <a:schemeClr val="bg1">
                    <a:lumMod val="75000"/>
                    <a:lumOff val="25000"/>
                  </a:schemeClr>
                </a:solidFill>
                <a:hlinkClick r:id="rId3"/>
              </a:rPr>
              <a:t>https://amnesia.openaire.eu/</a:t>
            </a:r>
            <a:endParaRPr lang="es-ES" sz="1800" dirty="0">
              <a:solidFill>
                <a:schemeClr val="bg1">
                  <a:lumMod val="75000"/>
                  <a:lumOff val="25000"/>
                </a:schemeClr>
              </a:solidFill>
            </a:endParaRPr>
          </a:p>
          <a:p>
            <a:endParaRPr lang="es-ES" sz="1800" dirty="0">
              <a:solidFill>
                <a:schemeClr val="bg1">
                  <a:lumMod val="75000"/>
                  <a:lumOff val="25000"/>
                </a:schemeClr>
              </a:solidFill>
            </a:endParaRPr>
          </a:p>
        </p:txBody>
      </p:sp>
    </p:spTree>
    <p:extLst>
      <p:ext uri="{BB962C8B-B14F-4D97-AF65-F5344CB8AC3E}">
        <p14:creationId xmlns:p14="http://schemas.microsoft.com/office/powerpoint/2010/main" val="1774130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1036081"/>
            <a:ext cx="6406595" cy="610863"/>
          </a:xfrm>
        </p:spPr>
        <p:txBody>
          <a:bodyPr>
            <a:noAutofit/>
          </a:bodyPr>
          <a:lstStyle/>
          <a:p>
            <a:r>
              <a:rPr lang="es-ES" sz="4000" dirty="0" err="1">
                <a:solidFill>
                  <a:schemeClr val="bg1">
                    <a:lumMod val="65000"/>
                    <a:lumOff val="35000"/>
                  </a:schemeClr>
                </a:solidFill>
              </a:rPr>
              <a:t>Publier</a:t>
            </a:r>
            <a:r>
              <a:rPr lang="es-ES" sz="4000" dirty="0">
                <a:solidFill>
                  <a:schemeClr val="bg1">
                    <a:lumMod val="65000"/>
                    <a:lumOff val="35000"/>
                  </a:schemeClr>
                </a:solidFill>
              </a:rPr>
              <a:t> les </a:t>
            </a:r>
            <a:r>
              <a:rPr lang="es-ES" sz="4000" dirty="0" err="1">
                <a:solidFill>
                  <a:schemeClr val="bg1">
                    <a:lumMod val="65000"/>
                    <a:lumOff val="35000"/>
                  </a:schemeClr>
                </a:solidFill>
              </a:rPr>
              <a:t>données</a:t>
            </a:r>
            <a:endParaRPr lang="es-ES" sz="4000" dirty="0">
              <a:solidFill>
                <a:schemeClr val="bg1">
                  <a:lumMod val="65000"/>
                  <a:lumOff val="35000"/>
                </a:schemeClr>
              </a:solidFill>
            </a:endParaRPr>
          </a:p>
        </p:txBody>
      </p:sp>
      <p:sp>
        <p:nvSpPr>
          <p:cNvPr id="2" name="1 CuadroTexto"/>
          <p:cNvSpPr txBox="1"/>
          <p:nvPr/>
        </p:nvSpPr>
        <p:spPr>
          <a:xfrm>
            <a:off x="1876232" y="2474016"/>
            <a:ext cx="8718220" cy="523220"/>
          </a:xfrm>
          <a:prstGeom prst="rect">
            <a:avLst/>
          </a:prstGeom>
          <a:noFill/>
        </p:spPr>
        <p:txBody>
          <a:bodyPr wrap="none" rtlCol="0">
            <a:spAutoFit/>
          </a:bodyPr>
          <a:lstStyle/>
          <a:p>
            <a:r>
              <a:rPr lang="fr-FR" sz="2800" b="1" dirty="0">
                <a:solidFill>
                  <a:schemeClr val="accent1">
                    <a:lumMod val="50000"/>
                  </a:schemeClr>
                </a:solidFill>
              </a:rPr>
              <a:t>"Aussi ouvert que possible, aussi fermé que nécessaire".</a:t>
            </a:r>
            <a:endParaRPr lang="es-ES" sz="2800" b="1" dirty="0">
              <a:solidFill>
                <a:schemeClr val="accent1">
                  <a:lumMod val="50000"/>
                </a:schemeClr>
              </a:solidFill>
            </a:endParaRPr>
          </a:p>
        </p:txBody>
      </p:sp>
      <p:sp>
        <p:nvSpPr>
          <p:cNvPr id="4" name="3 Rectángulo"/>
          <p:cNvSpPr/>
          <p:nvPr/>
        </p:nvSpPr>
        <p:spPr>
          <a:xfrm>
            <a:off x="3088943" y="3575419"/>
            <a:ext cx="8047630" cy="2308324"/>
          </a:xfrm>
          <a:prstGeom prst="rect">
            <a:avLst/>
          </a:prstGeom>
        </p:spPr>
        <p:txBody>
          <a:bodyPr wrap="square">
            <a:spAutoFit/>
          </a:bodyPr>
          <a:lstStyle/>
          <a:p>
            <a:r>
              <a:rPr lang="fr-FR" dirty="0">
                <a:solidFill>
                  <a:schemeClr val="bg1">
                    <a:lumMod val="75000"/>
                    <a:lumOff val="25000"/>
                  </a:schemeClr>
                </a:solidFill>
              </a:rPr>
              <a:t>Publier des données équivaut à publier un article : </a:t>
            </a:r>
          </a:p>
          <a:p>
            <a:endParaRPr lang="fr-FR" dirty="0">
              <a:solidFill>
                <a:schemeClr val="bg1">
                  <a:lumMod val="75000"/>
                  <a:lumOff val="25000"/>
                </a:schemeClr>
              </a:solidFill>
            </a:endParaRPr>
          </a:p>
          <a:p>
            <a:pPr marL="285750" indent="-285750">
              <a:buClr>
                <a:schemeClr val="accent1">
                  <a:lumMod val="50000"/>
                </a:schemeClr>
              </a:buClr>
              <a:buFont typeface="Wingdings" pitchFamily="2" charset="2"/>
              <a:buChar char="§"/>
            </a:pPr>
            <a:r>
              <a:rPr lang="fr-FR" dirty="0">
                <a:solidFill>
                  <a:schemeClr val="bg1">
                    <a:lumMod val="75000"/>
                    <a:lumOff val="25000"/>
                  </a:schemeClr>
                </a:solidFill>
              </a:rPr>
              <a:t>Les données doivent être décrites (métadonnées), </a:t>
            </a:r>
          </a:p>
          <a:p>
            <a:pPr marL="285750" indent="-285750">
              <a:buClr>
                <a:schemeClr val="accent1">
                  <a:lumMod val="50000"/>
                </a:schemeClr>
              </a:buClr>
              <a:buFont typeface="Wingdings" pitchFamily="2" charset="2"/>
              <a:buChar char="§"/>
            </a:pPr>
            <a:r>
              <a:rPr lang="fr-FR" dirty="0">
                <a:solidFill>
                  <a:schemeClr val="bg1">
                    <a:lumMod val="75000"/>
                    <a:lumOff val="25000"/>
                  </a:schemeClr>
                </a:solidFill>
              </a:rPr>
              <a:t>Faire l'objet d'un examen de qualité (méthodologie, pertinence...) </a:t>
            </a:r>
          </a:p>
          <a:p>
            <a:pPr marL="285750" indent="-285750">
              <a:buClr>
                <a:schemeClr val="accent1">
                  <a:lumMod val="50000"/>
                </a:schemeClr>
              </a:buClr>
              <a:buFont typeface="Wingdings" pitchFamily="2" charset="2"/>
              <a:buChar char="§"/>
            </a:pPr>
            <a:r>
              <a:rPr lang="fr-FR" dirty="0">
                <a:solidFill>
                  <a:schemeClr val="bg1">
                    <a:lumMod val="75000"/>
                    <a:lumOff val="25000"/>
                  </a:schemeClr>
                </a:solidFill>
              </a:rPr>
              <a:t>Permettre la recherche, </a:t>
            </a:r>
          </a:p>
          <a:p>
            <a:pPr marL="285750" indent="-285750">
              <a:buClr>
                <a:schemeClr val="accent1">
                  <a:lumMod val="50000"/>
                </a:schemeClr>
              </a:buClr>
              <a:buFont typeface="Wingdings" pitchFamily="2" charset="2"/>
              <a:buChar char="§"/>
            </a:pPr>
            <a:r>
              <a:rPr lang="fr-FR" dirty="0">
                <a:solidFill>
                  <a:schemeClr val="bg1">
                    <a:lumMod val="75000"/>
                    <a:lumOff val="25000"/>
                  </a:schemeClr>
                </a:solidFill>
              </a:rPr>
              <a:t>Identification sans ambiguïté </a:t>
            </a:r>
          </a:p>
          <a:p>
            <a:pPr marL="285750" indent="-285750">
              <a:buClr>
                <a:schemeClr val="accent1">
                  <a:lumMod val="50000"/>
                </a:schemeClr>
              </a:buClr>
              <a:buFont typeface="Wingdings" pitchFamily="2" charset="2"/>
              <a:buChar char="§"/>
            </a:pPr>
            <a:r>
              <a:rPr lang="fr-FR" dirty="0">
                <a:solidFill>
                  <a:schemeClr val="bg1">
                    <a:lumMod val="75000"/>
                    <a:lumOff val="25000"/>
                  </a:schemeClr>
                </a:solidFill>
              </a:rPr>
              <a:t>Les données doivent être trouvables.</a:t>
            </a:r>
          </a:p>
          <a:p>
            <a:pPr marL="285750" indent="-285750">
              <a:buClr>
                <a:schemeClr val="accent1">
                  <a:lumMod val="50000"/>
                </a:schemeClr>
              </a:buClr>
              <a:buFont typeface="Wingdings" pitchFamily="2" charset="2"/>
              <a:buChar char="§"/>
            </a:pPr>
            <a:r>
              <a:rPr lang="fr-FR" dirty="0">
                <a:solidFill>
                  <a:schemeClr val="bg1">
                    <a:lumMod val="75000"/>
                    <a:lumOff val="25000"/>
                  </a:schemeClr>
                </a:solidFill>
              </a:rPr>
              <a:t>Les données doivent pouvoir être citées comme des articles.</a:t>
            </a:r>
            <a:endParaRPr lang="es-ES" dirty="0">
              <a:solidFill>
                <a:schemeClr val="bg1">
                  <a:lumMod val="75000"/>
                  <a:lumOff val="25000"/>
                </a:schemeClr>
              </a:solidFill>
            </a:endParaRPr>
          </a:p>
        </p:txBody>
      </p:sp>
    </p:spTree>
    <p:extLst>
      <p:ext uri="{BB962C8B-B14F-4D97-AF65-F5344CB8AC3E}">
        <p14:creationId xmlns:p14="http://schemas.microsoft.com/office/powerpoint/2010/main" val="23404021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ubtitle 2">
            <a:extLst>
              <a:ext uri="{FF2B5EF4-FFF2-40B4-BE49-F238E27FC236}">
                <a16:creationId xmlns:a16="http://schemas.microsoft.com/office/drawing/2014/main" id="{F59BFF4F-E0F5-EC5A-66A0-008D5C1C3C32}"/>
              </a:ext>
            </a:extLst>
          </p:cNvPr>
          <p:cNvSpPr>
            <a:spLocks noGrp="1"/>
          </p:cNvSpPr>
          <p:nvPr>
            <p:ph type="subTitle" idx="1"/>
          </p:nvPr>
        </p:nvSpPr>
        <p:spPr>
          <a:xfrm>
            <a:off x="6907623" y="3962106"/>
            <a:ext cx="4903377" cy="1057791"/>
          </a:xfrm>
        </p:spPr>
        <p:txBody>
          <a:bodyPr>
            <a:normAutofit/>
          </a:bodyPr>
          <a:lstStyle/>
          <a:p>
            <a:r>
              <a:rPr lang="en-US" sz="2000" dirty="0">
                <a:solidFill>
                  <a:schemeClr val="bg1">
                    <a:lumMod val="75000"/>
                    <a:lumOff val="25000"/>
                  </a:schemeClr>
                </a:solidFill>
              </a:rPr>
              <a:t>Creative Commons</a:t>
            </a:r>
          </a:p>
          <a:p>
            <a:r>
              <a:rPr lang="en-US" sz="2000" dirty="0">
                <a:solidFill>
                  <a:schemeClr val="bg1">
                    <a:lumMod val="75000"/>
                    <a:lumOff val="25000"/>
                  </a:schemeClr>
                </a:solidFill>
              </a:rPr>
              <a:t>Open Data Commons</a:t>
            </a:r>
          </a:p>
        </p:txBody>
      </p:sp>
      <p:sp>
        <p:nvSpPr>
          <p:cNvPr id="34" name="Title 3">
            <a:extLst>
              <a:ext uri="{FF2B5EF4-FFF2-40B4-BE49-F238E27FC236}">
                <a16:creationId xmlns:a16="http://schemas.microsoft.com/office/drawing/2014/main" id="{DBB5559A-F22D-299D-85F5-38674025900F}"/>
              </a:ext>
            </a:extLst>
          </p:cNvPr>
          <p:cNvSpPr>
            <a:spLocks noGrp="1"/>
          </p:cNvSpPr>
          <p:nvPr>
            <p:ph type="title"/>
          </p:nvPr>
        </p:nvSpPr>
        <p:spPr>
          <a:xfrm>
            <a:off x="6907623" y="2173658"/>
            <a:ext cx="4903377" cy="610863"/>
          </a:xfrm>
        </p:spPr>
        <p:txBody>
          <a:bodyPr>
            <a:normAutofit/>
          </a:bodyPr>
          <a:lstStyle/>
          <a:p>
            <a:r>
              <a:rPr lang="en-US" sz="3600" dirty="0" err="1">
                <a:solidFill>
                  <a:schemeClr val="bg1">
                    <a:lumMod val="65000"/>
                    <a:lumOff val="35000"/>
                  </a:schemeClr>
                </a:solidFill>
              </a:rPr>
              <a:t>Licences</a:t>
            </a:r>
            <a:r>
              <a:rPr lang="en-US" sz="3600" dirty="0">
                <a:solidFill>
                  <a:schemeClr val="bg1">
                    <a:lumMod val="65000"/>
                    <a:lumOff val="35000"/>
                  </a:schemeClr>
                </a:solidFill>
              </a:rPr>
              <a:t> </a:t>
            </a:r>
            <a:r>
              <a:rPr lang="en-US" sz="3600" dirty="0" err="1">
                <a:solidFill>
                  <a:schemeClr val="bg1">
                    <a:lumMod val="65000"/>
                    <a:lumOff val="35000"/>
                  </a:schemeClr>
                </a:solidFill>
              </a:rPr>
              <a:t>d´utilisation</a:t>
            </a:r>
            <a:endParaRPr lang="en-US" sz="3600" dirty="0">
              <a:solidFill>
                <a:schemeClr val="bg1">
                  <a:lumMod val="65000"/>
                  <a:lumOff val="35000"/>
                </a:schemeClr>
              </a:solidFill>
            </a:endParaRPr>
          </a:p>
        </p:txBody>
      </p:sp>
      <p:pic>
        <p:nvPicPr>
          <p:cNvPr id="2" name="Imagen 1">
            <a:extLst>
              <a:ext uri="{FF2B5EF4-FFF2-40B4-BE49-F238E27FC236}">
                <a16:creationId xmlns:a16="http://schemas.microsoft.com/office/drawing/2014/main" id="{AC2F2A39-632A-5199-41EC-7BCBA42FEE87}"/>
              </a:ext>
            </a:extLst>
          </p:cNvPr>
          <p:cNvPicPr>
            <a:picLocks noChangeAspect="1"/>
          </p:cNvPicPr>
          <p:nvPr/>
        </p:nvPicPr>
        <p:blipFill rotWithShape="1">
          <a:blip r:embed="rId2"/>
          <a:srcRect l="24572" t="17836" r="47356" b="27764"/>
          <a:stretch/>
        </p:blipFill>
        <p:spPr>
          <a:xfrm>
            <a:off x="0" y="106519"/>
            <a:ext cx="6096000" cy="6644962"/>
          </a:xfrm>
          <a:prstGeom prst="rect">
            <a:avLst/>
          </a:prstGeom>
          <a:noFill/>
        </p:spPr>
      </p:pic>
      <p:sp>
        <p:nvSpPr>
          <p:cNvPr id="6" name="CuadroTexto 5">
            <a:extLst>
              <a:ext uri="{FF2B5EF4-FFF2-40B4-BE49-F238E27FC236}">
                <a16:creationId xmlns:a16="http://schemas.microsoft.com/office/drawing/2014/main" id="{6DB74BED-C384-53DD-9069-2B8441A074B6}"/>
              </a:ext>
            </a:extLst>
          </p:cNvPr>
          <p:cNvSpPr txBox="1"/>
          <p:nvPr/>
        </p:nvSpPr>
        <p:spPr>
          <a:xfrm>
            <a:off x="6186055" y="6197483"/>
            <a:ext cx="6096000" cy="553998"/>
          </a:xfrm>
          <a:prstGeom prst="rect">
            <a:avLst/>
          </a:prstGeom>
          <a:noFill/>
        </p:spPr>
        <p:txBody>
          <a:bodyPr wrap="square">
            <a:spAutoFit/>
          </a:bodyPr>
          <a:lstStyle/>
          <a:p>
            <a:r>
              <a:rPr lang="es-ES" sz="1000" dirty="0">
                <a:solidFill>
                  <a:schemeClr val="bg1">
                    <a:lumMod val="75000"/>
                    <a:lumOff val="25000"/>
                  </a:schemeClr>
                </a:solidFill>
              </a:rPr>
              <a:t>Pérez Aliende, M. (2017). La gestión de datos de investigación. Biblioteca </a:t>
            </a:r>
          </a:p>
          <a:p>
            <a:r>
              <a:rPr lang="es-ES" sz="1000" dirty="0">
                <a:solidFill>
                  <a:schemeClr val="bg1">
                    <a:lumMod val="75000"/>
                    <a:lumOff val="25000"/>
                  </a:schemeClr>
                </a:solidFill>
              </a:rPr>
              <a:t>Universidad de Sevilla. https://repositorio.uam.es/bitstream/handle/10486/678601/gestion_perez_us_2017_6.pdf?sequence=6</a:t>
            </a:r>
          </a:p>
        </p:txBody>
      </p:sp>
    </p:spTree>
    <p:extLst>
      <p:ext uri="{BB962C8B-B14F-4D97-AF65-F5344CB8AC3E}">
        <p14:creationId xmlns:p14="http://schemas.microsoft.com/office/powerpoint/2010/main" val="1979420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scovering open data">
            <a:extLst>
              <a:ext uri="{FF2B5EF4-FFF2-40B4-BE49-F238E27FC236}">
                <a16:creationId xmlns:a16="http://schemas.microsoft.com/office/drawing/2014/main" id="{0D82938F-CE6F-7501-727A-538C55A0E3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693" b="2"/>
          <a:stretch/>
        </p:blipFill>
        <p:spPr bwMode="auto">
          <a:xfrm>
            <a:off x="6096000" y="-22543"/>
            <a:ext cx="6096000" cy="6903086"/>
          </a:xfrm>
          <a:prstGeom prst="rect">
            <a:avLst/>
          </a:prstGeom>
          <a:solidFill>
            <a:srgbClr val="FFFFFF"/>
          </a:solidFill>
        </p:spPr>
      </p:pic>
      <p:sp>
        <p:nvSpPr>
          <p:cNvPr id="30" name="Title 2">
            <a:extLst>
              <a:ext uri="{FF2B5EF4-FFF2-40B4-BE49-F238E27FC236}">
                <a16:creationId xmlns:a16="http://schemas.microsoft.com/office/drawing/2014/main" id="{B0BADD30-C481-7E4D-E0AA-C7EE159C1426}"/>
              </a:ext>
            </a:extLst>
          </p:cNvPr>
          <p:cNvSpPr>
            <a:spLocks noGrp="1"/>
          </p:cNvSpPr>
          <p:nvPr>
            <p:ph type="title"/>
          </p:nvPr>
        </p:nvSpPr>
        <p:spPr>
          <a:xfrm>
            <a:off x="964023" y="879063"/>
            <a:ext cx="4941477" cy="610863"/>
          </a:xfrm>
        </p:spPr>
        <p:txBody>
          <a:bodyPr>
            <a:normAutofit/>
          </a:bodyPr>
          <a:lstStyle/>
          <a:p>
            <a:r>
              <a:rPr lang="en-US" sz="4000" dirty="0">
                <a:solidFill>
                  <a:schemeClr val="bg1">
                    <a:lumMod val="65000"/>
                    <a:lumOff val="35000"/>
                  </a:schemeClr>
                </a:solidFill>
              </a:rPr>
              <a:t>Impact et </a:t>
            </a:r>
            <a:r>
              <a:rPr lang="en-US" sz="4000" dirty="0" err="1">
                <a:solidFill>
                  <a:schemeClr val="bg1">
                    <a:lumMod val="65000"/>
                    <a:lumOff val="35000"/>
                  </a:schemeClr>
                </a:solidFill>
              </a:rPr>
              <a:t>visibilité</a:t>
            </a:r>
            <a:endParaRPr lang="en-US" sz="4000" dirty="0">
              <a:solidFill>
                <a:schemeClr val="bg1">
                  <a:lumMod val="65000"/>
                  <a:lumOff val="35000"/>
                </a:schemeClr>
              </a:solidFill>
            </a:endParaRPr>
          </a:p>
        </p:txBody>
      </p:sp>
      <p:sp>
        <p:nvSpPr>
          <p:cNvPr id="32" name="Text Placeholder 3">
            <a:extLst>
              <a:ext uri="{FF2B5EF4-FFF2-40B4-BE49-F238E27FC236}">
                <a16:creationId xmlns:a16="http://schemas.microsoft.com/office/drawing/2014/main" id="{9DCB1FA5-2F4D-E80C-5645-D42E7793196A}"/>
              </a:ext>
            </a:extLst>
          </p:cNvPr>
          <p:cNvSpPr>
            <a:spLocks noGrp="1"/>
          </p:cNvSpPr>
          <p:nvPr>
            <p:ph type="body" sz="quarter" idx="11"/>
          </p:nvPr>
        </p:nvSpPr>
        <p:spPr>
          <a:xfrm>
            <a:off x="952499" y="2289363"/>
            <a:ext cx="4572001" cy="2795232"/>
          </a:xfrm>
        </p:spPr>
        <p:txBody>
          <a:bodyPr/>
          <a:lstStyle/>
          <a:p>
            <a:endParaRPr lang="es-ES" sz="1600" dirty="0">
              <a:latin typeface="Times New Roman" panose="02020603050405020304" pitchFamily="18" charset="0"/>
              <a:cs typeface="Times New Roman" panose="02020603050405020304" pitchFamily="18" charset="0"/>
            </a:endParaRPr>
          </a:p>
          <a:p>
            <a:endParaRPr lang="es-ES" dirty="0">
              <a:latin typeface="Times New Roman" panose="02020603050405020304" pitchFamily="18" charset="0"/>
              <a:cs typeface="Times New Roman" panose="02020603050405020304" pitchFamily="18" charset="0"/>
            </a:endParaRPr>
          </a:p>
          <a:p>
            <a:r>
              <a:rPr lang="fr-FR" sz="2000" dirty="0">
                <a:cs typeface="Times New Roman" panose="02020603050405020304" pitchFamily="18" charset="0"/>
              </a:rPr>
              <a:t>« Les articles dont les données sont déposées dans un dépôt public sont en moyenne 25 % plus cités »</a:t>
            </a:r>
            <a:endParaRPr lang="en-US" dirty="0"/>
          </a:p>
        </p:txBody>
      </p:sp>
      <p:sp>
        <p:nvSpPr>
          <p:cNvPr id="38" name="Slide Number Placeholder 6">
            <a:extLst>
              <a:ext uri="{FF2B5EF4-FFF2-40B4-BE49-F238E27FC236}">
                <a16:creationId xmlns:a16="http://schemas.microsoft.com/office/drawing/2014/main" id="{11AC1893-0D87-784F-F72B-DE31669A12D0}"/>
              </a:ext>
            </a:extLst>
          </p:cNvPr>
          <p:cNvSpPr>
            <a:spLocks noGrp="1"/>
          </p:cNvSpPr>
          <p:nvPr>
            <p:ph type="sldNum" sz="quarter" idx="16"/>
          </p:nvPr>
        </p:nvSpPr>
        <p:spPr>
          <a:xfrm>
            <a:off x="971550" y="6332220"/>
            <a:ext cx="523240" cy="247651"/>
          </a:xfrm>
        </p:spPr>
        <p:txBody>
          <a:bodyPr/>
          <a:lstStyle/>
          <a:p>
            <a:pPr rtl="0">
              <a:spcAft>
                <a:spcPts val="600"/>
              </a:spcAft>
            </a:pPr>
            <a:fld id="{294A09A9-5501-47C1-A89A-A340965A2BE2}" type="slidenum">
              <a:rPr lang="es-ES" noProof="0" smtClean="0"/>
              <a:pPr rtl="0">
                <a:spcAft>
                  <a:spcPts val="600"/>
                </a:spcAft>
              </a:pPr>
              <a:t>48</a:t>
            </a:fld>
            <a:endParaRPr lang="es-ES" noProof="0"/>
          </a:p>
        </p:txBody>
      </p:sp>
      <p:sp>
        <p:nvSpPr>
          <p:cNvPr id="4" name="CuadroTexto 3">
            <a:extLst>
              <a:ext uri="{FF2B5EF4-FFF2-40B4-BE49-F238E27FC236}">
                <a16:creationId xmlns:a16="http://schemas.microsoft.com/office/drawing/2014/main" id="{856F584B-497A-E202-1525-E01B331DFBA7}"/>
              </a:ext>
            </a:extLst>
          </p:cNvPr>
          <p:cNvSpPr txBox="1"/>
          <p:nvPr/>
        </p:nvSpPr>
        <p:spPr>
          <a:xfrm>
            <a:off x="1774479" y="5084595"/>
            <a:ext cx="4035771" cy="461665"/>
          </a:xfrm>
          <a:prstGeom prst="rect">
            <a:avLst/>
          </a:prstGeom>
          <a:noFill/>
        </p:spPr>
        <p:txBody>
          <a:bodyPr wrap="square">
            <a:spAutoFit/>
          </a:bodyPr>
          <a:lstStyle/>
          <a:p>
            <a:pPr algn="ctr">
              <a:spcAft>
                <a:spcPts val="600"/>
              </a:spcAft>
            </a:pPr>
            <a:r>
              <a:rPr lang="es-ES" sz="800" dirty="0">
                <a:solidFill>
                  <a:schemeClr val="bg1">
                    <a:lumMod val="75000"/>
                    <a:lumOff val="25000"/>
                  </a:schemeClr>
                </a:solidFill>
              </a:rPr>
              <a:t>Alonso Arévalo, J. (2022). Gestión de datos de investigación en el horizonte de las bibliotecas universitarias. https://universoabierto.org/2021/09/30/conferencia-gestion-de-datos-de-investigacion-gdi/</a:t>
            </a:r>
          </a:p>
        </p:txBody>
      </p:sp>
    </p:spTree>
    <p:extLst>
      <p:ext uri="{BB962C8B-B14F-4D97-AF65-F5344CB8AC3E}">
        <p14:creationId xmlns:p14="http://schemas.microsoft.com/office/powerpoint/2010/main" val="4054033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114;p50">
            <a:extLst>
              <a:ext uri="{FF2B5EF4-FFF2-40B4-BE49-F238E27FC236}">
                <a16:creationId xmlns:a16="http://schemas.microsoft.com/office/drawing/2014/main" id="{FE5DB64A-AF1B-AF73-9CBC-5BBB4C6C869C}"/>
              </a:ext>
            </a:extLst>
          </p:cNvPr>
          <p:cNvGrpSpPr/>
          <p:nvPr/>
        </p:nvGrpSpPr>
        <p:grpSpPr>
          <a:xfrm>
            <a:off x="5042441" y="780108"/>
            <a:ext cx="6012873" cy="5698837"/>
            <a:chOff x="1400175" y="1220787"/>
            <a:chExt cx="4473575" cy="4476750"/>
          </a:xfrm>
        </p:grpSpPr>
        <p:sp>
          <p:nvSpPr>
            <p:cNvPr id="3" name="Google Shape;1115;p50">
              <a:extLst>
                <a:ext uri="{FF2B5EF4-FFF2-40B4-BE49-F238E27FC236}">
                  <a16:creationId xmlns:a16="http://schemas.microsoft.com/office/drawing/2014/main" id="{8A2C52C7-CCDF-784E-AA84-9D7243294D31}"/>
                </a:ext>
              </a:extLst>
            </p:cNvPr>
            <p:cNvSpPr/>
            <p:nvPr/>
          </p:nvSpPr>
          <p:spPr>
            <a:xfrm>
              <a:off x="1400175" y="3135312"/>
              <a:ext cx="2132011" cy="2562226"/>
            </a:xfrm>
            <a:custGeom>
              <a:avLst/>
              <a:gdLst/>
              <a:ahLst/>
              <a:cxnLst/>
              <a:rect l="l" t="t" r="r" b="b"/>
              <a:pathLst>
                <a:path w="478" h="574" extrusionOk="0">
                  <a:moveTo>
                    <a:pt x="477" y="574"/>
                  </a:moveTo>
                  <a:cubicBezTo>
                    <a:pt x="395" y="435"/>
                    <a:pt x="395" y="435"/>
                    <a:pt x="395" y="435"/>
                  </a:cubicBezTo>
                  <a:cubicBezTo>
                    <a:pt x="478" y="294"/>
                    <a:pt x="478" y="294"/>
                    <a:pt x="478" y="294"/>
                  </a:cubicBezTo>
                  <a:cubicBezTo>
                    <a:pt x="370" y="282"/>
                    <a:pt x="284" y="193"/>
                    <a:pt x="279" y="82"/>
                  </a:cubicBezTo>
                  <a:cubicBezTo>
                    <a:pt x="139" y="0"/>
                    <a:pt x="139" y="0"/>
                    <a:pt x="139" y="0"/>
                  </a:cubicBezTo>
                  <a:cubicBezTo>
                    <a:pt x="0" y="82"/>
                    <a:pt x="0" y="82"/>
                    <a:pt x="0" y="82"/>
                  </a:cubicBezTo>
                  <a:cubicBezTo>
                    <a:pt x="5" y="346"/>
                    <a:pt x="215" y="561"/>
                    <a:pt x="477" y="574"/>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4" name="Google Shape;1116;p50">
              <a:extLst>
                <a:ext uri="{FF2B5EF4-FFF2-40B4-BE49-F238E27FC236}">
                  <a16:creationId xmlns:a16="http://schemas.microsoft.com/office/drawing/2014/main" id="{662DABB3-8E5A-2AEC-AC01-1214AC61BE94}"/>
                </a:ext>
              </a:extLst>
            </p:cNvPr>
            <p:cNvSpPr/>
            <p:nvPr/>
          </p:nvSpPr>
          <p:spPr>
            <a:xfrm>
              <a:off x="3314700" y="3563937"/>
              <a:ext cx="2559050" cy="2133600"/>
            </a:xfrm>
            <a:custGeom>
              <a:avLst/>
              <a:gdLst/>
              <a:ahLst/>
              <a:cxnLst/>
              <a:rect l="l" t="t" r="r" b="b"/>
              <a:pathLst>
                <a:path w="574" h="478" extrusionOk="0">
                  <a:moveTo>
                    <a:pt x="0" y="339"/>
                  </a:moveTo>
                  <a:cubicBezTo>
                    <a:pt x="82" y="478"/>
                    <a:pt x="82" y="478"/>
                    <a:pt x="82" y="478"/>
                  </a:cubicBezTo>
                  <a:cubicBezTo>
                    <a:pt x="346" y="474"/>
                    <a:pt x="561" y="263"/>
                    <a:pt x="574" y="1"/>
                  </a:cubicBezTo>
                  <a:cubicBezTo>
                    <a:pt x="435" y="83"/>
                    <a:pt x="435" y="83"/>
                    <a:pt x="435" y="83"/>
                  </a:cubicBezTo>
                  <a:cubicBezTo>
                    <a:pt x="294" y="0"/>
                    <a:pt x="294" y="0"/>
                    <a:pt x="294" y="0"/>
                  </a:cubicBezTo>
                  <a:cubicBezTo>
                    <a:pt x="282" y="109"/>
                    <a:pt x="192" y="194"/>
                    <a:pt x="82" y="199"/>
                  </a:cubicBezTo>
                  <a:lnTo>
                    <a:pt x="0" y="339"/>
                  </a:lnTo>
                  <a:close/>
                </a:path>
              </a:pathLst>
            </a:custGeom>
            <a:solidFill>
              <a:schemeClr val="tx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5" name="Google Shape;1117;p50">
              <a:extLst>
                <a:ext uri="{FF2B5EF4-FFF2-40B4-BE49-F238E27FC236}">
                  <a16:creationId xmlns:a16="http://schemas.microsoft.com/office/drawing/2014/main" id="{8DA64E52-EAAA-149D-B746-73DE353CA10A}"/>
                </a:ext>
              </a:extLst>
            </p:cNvPr>
            <p:cNvSpPr/>
            <p:nvPr/>
          </p:nvSpPr>
          <p:spPr>
            <a:xfrm>
              <a:off x="3741737" y="1223962"/>
              <a:ext cx="2132011" cy="2559050"/>
            </a:xfrm>
            <a:custGeom>
              <a:avLst/>
              <a:gdLst/>
              <a:ahLst/>
              <a:cxnLst/>
              <a:rect l="l" t="t" r="r" b="b"/>
              <a:pathLst>
                <a:path w="478" h="573" extrusionOk="0">
                  <a:moveTo>
                    <a:pt x="478" y="491"/>
                  </a:moveTo>
                  <a:cubicBezTo>
                    <a:pt x="473" y="227"/>
                    <a:pt x="263" y="12"/>
                    <a:pt x="1" y="0"/>
                  </a:cubicBezTo>
                  <a:cubicBezTo>
                    <a:pt x="83" y="138"/>
                    <a:pt x="83" y="138"/>
                    <a:pt x="83" y="138"/>
                  </a:cubicBezTo>
                  <a:cubicBezTo>
                    <a:pt x="0" y="279"/>
                    <a:pt x="0" y="279"/>
                    <a:pt x="0" y="279"/>
                  </a:cubicBezTo>
                  <a:cubicBezTo>
                    <a:pt x="108" y="291"/>
                    <a:pt x="194" y="381"/>
                    <a:pt x="199" y="491"/>
                  </a:cubicBezTo>
                  <a:cubicBezTo>
                    <a:pt x="339" y="573"/>
                    <a:pt x="339" y="573"/>
                    <a:pt x="339" y="573"/>
                  </a:cubicBezTo>
                  <a:lnTo>
                    <a:pt x="478" y="491"/>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 name="Google Shape;1118;p50">
              <a:extLst>
                <a:ext uri="{FF2B5EF4-FFF2-40B4-BE49-F238E27FC236}">
                  <a16:creationId xmlns:a16="http://schemas.microsoft.com/office/drawing/2014/main" id="{20602292-3475-F1C1-B7BF-164DAD033595}"/>
                </a:ext>
              </a:extLst>
            </p:cNvPr>
            <p:cNvSpPr/>
            <p:nvPr/>
          </p:nvSpPr>
          <p:spPr>
            <a:xfrm>
              <a:off x="1400175" y="1220787"/>
              <a:ext cx="2560637" cy="2133600"/>
            </a:xfrm>
            <a:custGeom>
              <a:avLst/>
              <a:gdLst/>
              <a:ahLst/>
              <a:cxnLst/>
              <a:rect l="l" t="t" r="r" b="b"/>
              <a:pathLst>
                <a:path w="574" h="478" extrusionOk="0">
                  <a:moveTo>
                    <a:pt x="574" y="139"/>
                  </a:moveTo>
                  <a:cubicBezTo>
                    <a:pt x="492" y="0"/>
                    <a:pt x="492" y="0"/>
                    <a:pt x="492" y="0"/>
                  </a:cubicBezTo>
                  <a:cubicBezTo>
                    <a:pt x="228" y="5"/>
                    <a:pt x="13" y="215"/>
                    <a:pt x="0" y="477"/>
                  </a:cubicBezTo>
                  <a:cubicBezTo>
                    <a:pt x="139" y="395"/>
                    <a:pt x="139" y="395"/>
                    <a:pt x="139" y="395"/>
                  </a:cubicBezTo>
                  <a:cubicBezTo>
                    <a:pt x="280" y="478"/>
                    <a:pt x="280" y="478"/>
                    <a:pt x="280" y="478"/>
                  </a:cubicBezTo>
                  <a:cubicBezTo>
                    <a:pt x="292" y="370"/>
                    <a:pt x="382" y="284"/>
                    <a:pt x="492" y="279"/>
                  </a:cubicBezTo>
                  <a:lnTo>
                    <a:pt x="574" y="13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7" name="Título 6">
            <a:extLst>
              <a:ext uri="{FF2B5EF4-FFF2-40B4-BE49-F238E27FC236}">
                <a16:creationId xmlns:a16="http://schemas.microsoft.com/office/drawing/2014/main" id="{453C72BC-43C0-2C11-23D2-FC06A5B4F1AC}"/>
              </a:ext>
            </a:extLst>
          </p:cNvPr>
          <p:cNvSpPr>
            <a:spLocks noGrp="1"/>
          </p:cNvSpPr>
          <p:nvPr>
            <p:ph type="title"/>
          </p:nvPr>
        </p:nvSpPr>
        <p:spPr>
          <a:xfrm>
            <a:off x="711027" y="1513365"/>
            <a:ext cx="4941477" cy="610863"/>
          </a:xfrm>
        </p:spPr>
        <p:txBody>
          <a:bodyPr>
            <a:noAutofit/>
          </a:bodyPr>
          <a:lstStyle/>
          <a:p>
            <a:r>
              <a:rPr lang="fr-FR" sz="3200" dirty="0">
                <a:solidFill>
                  <a:schemeClr val="bg1">
                    <a:lumMod val="65000"/>
                    <a:lumOff val="35000"/>
                  </a:schemeClr>
                </a:solidFill>
              </a:rPr>
              <a:t>Critères à prendre en compte pour le partage des données</a:t>
            </a:r>
            <a:endParaRPr lang="es-ES" sz="3200" dirty="0">
              <a:solidFill>
                <a:schemeClr val="bg1">
                  <a:lumMod val="65000"/>
                  <a:lumOff val="35000"/>
                </a:schemeClr>
              </a:solidFill>
            </a:endParaRPr>
          </a:p>
        </p:txBody>
      </p:sp>
      <p:sp>
        <p:nvSpPr>
          <p:cNvPr id="9" name="20 CuadroTexto">
            <a:extLst>
              <a:ext uri="{FF2B5EF4-FFF2-40B4-BE49-F238E27FC236}">
                <a16:creationId xmlns:a16="http://schemas.microsoft.com/office/drawing/2014/main" id="{8CD8DCBD-B5E5-07DD-C24F-86C4A4E38273}"/>
              </a:ext>
            </a:extLst>
          </p:cNvPr>
          <p:cNvSpPr txBox="1"/>
          <p:nvPr/>
        </p:nvSpPr>
        <p:spPr>
          <a:xfrm rot="19680320">
            <a:off x="5174644" y="1893396"/>
            <a:ext cx="3177311" cy="461665"/>
          </a:xfrm>
          <a:prstGeom prst="rect">
            <a:avLst/>
          </a:prstGeom>
          <a:noFill/>
        </p:spPr>
        <p:txBody>
          <a:bodyPr wrap="square" rtlCol="0">
            <a:spAutoFit/>
          </a:bodyPr>
          <a:lstStyle/>
          <a:p>
            <a:r>
              <a:rPr lang="es-ES" sz="2400" b="1" dirty="0">
                <a:solidFill>
                  <a:schemeClr val="bg1">
                    <a:lumMod val="75000"/>
                    <a:lumOff val="25000"/>
                  </a:schemeClr>
                </a:solidFill>
                <a:latin typeface="Open Sans"/>
              </a:rPr>
              <a:t>(RE) UTILISABLE</a:t>
            </a:r>
          </a:p>
        </p:txBody>
      </p:sp>
      <p:sp>
        <p:nvSpPr>
          <p:cNvPr id="10" name="21 CuadroTexto">
            <a:extLst>
              <a:ext uri="{FF2B5EF4-FFF2-40B4-BE49-F238E27FC236}">
                <a16:creationId xmlns:a16="http://schemas.microsoft.com/office/drawing/2014/main" id="{A1BC5949-5CAF-AC27-7AE0-90304D7E5421}"/>
              </a:ext>
            </a:extLst>
          </p:cNvPr>
          <p:cNvSpPr txBox="1"/>
          <p:nvPr/>
        </p:nvSpPr>
        <p:spPr>
          <a:xfrm rot="2953864">
            <a:off x="8371523" y="2314539"/>
            <a:ext cx="2696572" cy="400110"/>
          </a:xfrm>
          <a:prstGeom prst="rect">
            <a:avLst/>
          </a:prstGeom>
          <a:noFill/>
        </p:spPr>
        <p:txBody>
          <a:bodyPr wrap="none" rtlCol="0">
            <a:spAutoFit/>
          </a:bodyPr>
          <a:lstStyle/>
          <a:p>
            <a:r>
              <a:rPr lang="es-ES" sz="2000" b="1" dirty="0">
                <a:solidFill>
                  <a:schemeClr val="bg1">
                    <a:lumMod val="75000"/>
                    <a:lumOff val="25000"/>
                  </a:schemeClr>
                </a:solidFill>
                <a:latin typeface="Open Sans"/>
              </a:rPr>
              <a:t>REPRODUCTIBILITÉ</a:t>
            </a:r>
          </a:p>
        </p:txBody>
      </p:sp>
      <p:sp>
        <p:nvSpPr>
          <p:cNvPr id="11" name="22 CuadroTexto">
            <a:extLst>
              <a:ext uri="{FF2B5EF4-FFF2-40B4-BE49-F238E27FC236}">
                <a16:creationId xmlns:a16="http://schemas.microsoft.com/office/drawing/2014/main" id="{3B07864C-E678-1C68-C650-9EBFECA8DBD3}"/>
              </a:ext>
            </a:extLst>
          </p:cNvPr>
          <p:cNvSpPr txBox="1"/>
          <p:nvPr/>
        </p:nvSpPr>
        <p:spPr>
          <a:xfrm rot="19869659">
            <a:off x="8329186" y="4872791"/>
            <a:ext cx="2304992" cy="461665"/>
          </a:xfrm>
          <a:prstGeom prst="rect">
            <a:avLst/>
          </a:prstGeom>
          <a:noFill/>
        </p:spPr>
        <p:txBody>
          <a:bodyPr wrap="square" rtlCol="0">
            <a:spAutoFit/>
          </a:bodyPr>
          <a:lstStyle/>
          <a:p>
            <a:r>
              <a:rPr lang="es-ES" sz="2400" b="1" dirty="0">
                <a:solidFill>
                  <a:schemeClr val="bg1">
                    <a:lumMod val="75000"/>
                    <a:lumOff val="25000"/>
                  </a:schemeClr>
                </a:solidFill>
                <a:latin typeface="Open Sans"/>
              </a:rPr>
              <a:t>VISIBILITÉ</a:t>
            </a:r>
          </a:p>
        </p:txBody>
      </p:sp>
      <p:sp>
        <p:nvSpPr>
          <p:cNvPr id="12" name="8 CuadroTexto">
            <a:extLst>
              <a:ext uri="{FF2B5EF4-FFF2-40B4-BE49-F238E27FC236}">
                <a16:creationId xmlns:a16="http://schemas.microsoft.com/office/drawing/2014/main" id="{5E33223A-06A7-16CB-DD84-F772B8507F3F}"/>
              </a:ext>
            </a:extLst>
          </p:cNvPr>
          <p:cNvSpPr txBox="1"/>
          <p:nvPr/>
        </p:nvSpPr>
        <p:spPr>
          <a:xfrm rot="3052724">
            <a:off x="5292728" y="4630763"/>
            <a:ext cx="1980029" cy="461665"/>
          </a:xfrm>
          <a:prstGeom prst="rect">
            <a:avLst/>
          </a:prstGeom>
          <a:noFill/>
        </p:spPr>
        <p:txBody>
          <a:bodyPr wrap="none" rtlCol="0">
            <a:spAutoFit/>
          </a:bodyPr>
          <a:lstStyle/>
          <a:p>
            <a:r>
              <a:rPr lang="es-ES" sz="2400" b="1" dirty="0">
                <a:solidFill>
                  <a:schemeClr val="bg1">
                    <a:lumMod val="75000"/>
                    <a:lumOff val="25000"/>
                  </a:schemeClr>
                </a:solidFill>
                <a:latin typeface="Open Sans"/>
              </a:rPr>
              <a:t>EXIGENCES</a:t>
            </a:r>
          </a:p>
        </p:txBody>
      </p:sp>
      <p:pic>
        <p:nvPicPr>
          <p:cNvPr id="13" name="Picture 7">
            <a:extLst>
              <a:ext uri="{FF2B5EF4-FFF2-40B4-BE49-F238E27FC236}">
                <a16:creationId xmlns:a16="http://schemas.microsoft.com/office/drawing/2014/main" id="{AD8A176D-80C7-8786-1D28-37CDE559C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9911" y="2998674"/>
            <a:ext cx="1023552" cy="126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13 Conector recto"/>
          <p:cNvCxnSpPr/>
          <p:nvPr/>
        </p:nvCxnSpPr>
        <p:spPr>
          <a:xfrm>
            <a:off x="685800" y="2412966"/>
            <a:ext cx="3025588" cy="0"/>
          </a:xfrm>
          <a:prstGeom prst="line">
            <a:avLst/>
          </a:prstGeom>
          <a:ln w="793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401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879063"/>
            <a:ext cx="6190921" cy="610863"/>
          </a:xfrm>
        </p:spPr>
        <p:txBody>
          <a:bodyPr>
            <a:normAutofit/>
          </a:bodyPr>
          <a:lstStyle/>
          <a:p>
            <a:r>
              <a:rPr lang="es-ES" sz="4000" dirty="0" err="1">
                <a:solidFill>
                  <a:schemeClr val="bg1">
                    <a:lumMod val="65000"/>
                    <a:lumOff val="35000"/>
                  </a:schemeClr>
                </a:solidFill>
              </a:rPr>
              <a:t>Données</a:t>
            </a:r>
            <a:r>
              <a:rPr lang="es-ES" sz="4000" dirty="0">
                <a:solidFill>
                  <a:schemeClr val="bg1">
                    <a:lumMod val="65000"/>
                    <a:lumOff val="35000"/>
                  </a:schemeClr>
                </a:solidFill>
              </a:rPr>
              <a:t> de la </a:t>
            </a:r>
            <a:r>
              <a:rPr lang="es-ES" sz="4000" dirty="0" err="1">
                <a:solidFill>
                  <a:schemeClr val="bg1">
                    <a:lumMod val="65000"/>
                    <a:lumOff val="35000"/>
                  </a:schemeClr>
                </a:solidFill>
              </a:rPr>
              <a:t>recherche</a:t>
            </a:r>
            <a:endParaRPr lang="es-ES" sz="4000" dirty="0">
              <a:solidFill>
                <a:schemeClr val="bg1">
                  <a:lumMod val="65000"/>
                  <a:lumOff val="35000"/>
                </a:schemeClr>
              </a:solidFill>
            </a:endParaRPr>
          </a:p>
        </p:txBody>
      </p:sp>
      <p:sp>
        <p:nvSpPr>
          <p:cNvPr id="3" name="CuadroTexto 2">
            <a:extLst>
              <a:ext uri="{FF2B5EF4-FFF2-40B4-BE49-F238E27FC236}">
                <a16:creationId xmlns:a16="http://schemas.microsoft.com/office/drawing/2014/main" id="{3C0D807D-9A4F-B5E9-EFBB-75703BECFEC0}"/>
              </a:ext>
            </a:extLst>
          </p:cNvPr>
          <p:cNvSpPr txBox="1"/>
          <p:nvPr/>
        </p:nvSpPr>
        <p:spPr>
          <a:xfrm>
            <a:off x="818865" y="2376246"/>
            <a:ext cx="10181231" cy="1077218"/>
          </a:xfrm>
          <a:prstGeom prst="rect">
            <a:avLst/>
          </a:prstGeom>
          <a:noFill/>
        </p:spPr>
        <p:txBody>
          <a:bodyPr wrap="square">
            <a:spAutoFit/>
          </a:bodyPr>
          <a:lstStyle/>
          <a:p>
            <a:r>
              <a:rPr lang="es-ES" sz="1600" b="1" dirty="0" err="1">
                <a:solidFill>
                  <a:schemeClr val="tx2"/>
                </a:solidFill>
              </a:rPr>
              <a:t>Directive</a:t>
            </a:r>
            <a:r>
              <a:rPr lang="es-ES" sz="1600" b="1" dirty="0">
                <a:solidFill>
                  <a:schemeClr val="tx2"/>
                </a:solidFill>
              </a:rPr>
              <a:t> (UE) 2019/1024</a:t>
            </a:r>
            <a:r>
              <a:rPr lang="es-ES" sz="1600" b="1" dirty="0">
                <a:solidFill>
                  <a:schemeClr val="bg1">
                    <a:lumMod val="65000"/>
                    <a:lumOff val="35000"/>
                  </a:schemeClr>
                </a:solidFill>
              </a:rPr>
              <a:t> </a:t>
            </a:r>
            <a:r>
              <a:rPr lang="es-ES" sz="1600" dirty="0">
                <a:solidFill>
                  <a:schemeClr val="bg1">
                    <a:lumMod val="65000"/>
                    <a:lumOff val="35000"/>
                  </a:schemeClr>
                </a:solidFill>
              </a:rPr>
              <a:t>du </a:t>
            </a:r>
            <a:r>
              <a:rPr lang="es-ES" sz="1600" dirty="0" err="1">
                <a:solidFill>
                  <a:schemeClr val="bg1">
                    <a:lumMod val="65000"/>
                    <a:lumOff val="35000"/>
                  </a:schemeClr>
                </a:solidFill>
              </a:rPr>
              <a:t>Parlement</a:t>
            </a:r>
            <a:r>
              <a:rPr lang="es-ES" sz="1600" dirty="0">
                <a:solidFill>
                  <a:schemeClr val="bg1">
                    <a:lumMod val="65000"/>
                    <a:lumOff val="35000"/>
                  </a:schemeClr>
                </a:solidFill>
              </a:rPr>
              <a:t> </a:t>
            </a:r>
            <a:r>
              <a:rPr lang="es-ES" sz="1600" dirty="0" err="1">
                <a:solidFill>
                  <a:schemeClr val="bg1">
                    <a:lumMod val="65000"/>
                    <a:lumOff val="35000"/>
                  </a:schemeClr>
                </a:solidFill>
              </a:rPr>
              <a:t>Européen</a:t>
            </a:r>
            <a:r>
              <a:rPr lang="es-ES" sz="1600" dirty="0">
                <a:solidFill>
                  <a:schemeClr val="bg1">
                    <a:lumMod val="65000"/>
                    <a:lumOff val="35000"/>
                  </a:schemeClr>
                </a:solidFill>
              </a:rPr>
              <a:t> et du </a:t>
            </a:r>
            <a:r>
              <a:rPr lang="es-ES" sz="1600" dirty="0" err="1">
                <a:solidFill>
                  <a:schemeClr val="bg1">
                    <a:lumMod val="65000"/>
                    <a:lumOff val="35000"/>
                  </a:schemeClr>
                </a:solidFill>
              </a:rPr>
              <a:t>Conseil</a:t>
            </a:r>
            <a:r>
              <a:rPr lang="es-ES" sz="1600" dirty="0">
                <a:solidFill>
                  <a:schemeClr val="bg1">
                    <a:lumMod val="65000"/>
                    <a:lumOff val="35000"/>
                  </a:schemeClr>
                </a:solidFill>
              </a:rPr>
              <a:t> du 20 de </a:t>
            </a:r>
            <a:r>
              <a:rPr lang="es-ES" sz="1600" dirty="0" err="1">
                <a:solidFill>
                  <a:schemeClr val="bg1">
                    <a:lumMod val="65000"/>
                    <a:lumOff val="35000"/>
                  </a:schemeClr>
                </a:solidFill>
              </a:rPr>
              <a:t>juin</a:t>
            </a:r>
            <a:r>
              <a:rPr lang="es-ES" sz="1600" dirty="0">
                <a:solidFill>
                  <a:schemeClr val="bg1">
                    <a:lumMod val="65000"/>
                    <a:lumOff val="35000"/>
                  </a:schemeClr>
                </a:solidFill>
              </a:rPr>
              <a:t> de 2019, </a:t>
            </a:r>
            <a:r>
              <a:rPr lang="es-ES" sz="1600" dirty="0" err="1">
                <a:solidFill>
                  <a:schemeClr val="bg1">
                    <a:lumMod val="65000"/>
                    <a:lumOff val="35000"/>
                  </a:schemeClr>
                </a:solidFill>
              </a:rPr>
              <a:t>concernant</a:t>
            </a:r>
            <a:r>
              <a:rPr lang="es-ES" sz="1600" dirty="0">
                <a:solidFill>
                  <a:schemeClr val="bg1">
                    <a:lumMod val="65000"/>
                    <a:lumOff val="35000"/>
                  </a:schemeClr>
                </a:solidFill>
              </a:rPr>
              <a:t> le </a:t>
            </a:r>
            <a:r>
              <a:rPr lang="es-ES" sz="1600" dirty="0" err="1">
                <a:solidFill>
                  <a:schemeClr val="bg1">
                    <a:lumMod val="65000"/>
                    <a:lumOff val="35000"/>
                  </a:schemeClr>
                </a:solidFill>
              </a:rPr>
              <a:t>données</a:t>
            </a:r>
            <a:r>
              <a:rPr lang="es-ES" sz="1600" dirty="0">
                <a:solidFill>
                  <a:schemeClr val="bg1">
                    <a:lumMod val="65000"/>
                    <a:lumOff val="35000"/>
                  </a:schemeClr>
                </a:solidFill>
              </a:rPr>
              <a:t> </a:t>
            </a:r>
            <a:r>
              <a:rPr lang="es-ES" sz="1600" dirty="0" err="1">
                <a:solidFill>
                  <a:schemeClr val="bg1">
                    <a:lumMod val="65000"/>
                    <a:lumOff val="35000"/>
                  </a:schemeClr>
                </a:solidFill>
              </a:rPr>
              <a:t>ouvertes</a:t>
            </a:r>
            <a:r>
              <a:rPr lang="es-ES" sz="1600" dirty="0">
                <a:solidFill>
                  <a:schemeClr val="bg1">
                    <a:lumMod val="65000"/>
                    <a:lumOff val="35000"/>
                  </a:schemeClr>
                </a:solidFill>
              </a:rPr>
              <a:t> et la </a:t>
            </a:r>
            <a:r>
              <a:rPr lang="es-ES" sz="1600" dirty="0" err="1">
                <a:solidFill>
                  <a:schemeClr val="bg1">
                    <a:lumMod val="65000"/>
                    <a:lumOff val="35000"/>
                  </a:schemeClr>
                </a:solidFill>
              </a:rPr>
              <a:t>réutilisaton</a:t>
            </a:r>
            <a:r>
              <a:rPr lang="es-ES" sz="1600" dirty="0">
                <a:solidFill>
                  <a:schemeClr val="bg1">
                    <a:lumMod val="65000"/>
                    <a:lumOff val="35000"/>
                  </a:schemeClr>
                </a:solidFill>
              </a:rPr>
              <a:t> de </a:t>
            </a:r>
            <a:r>
              <a:rPr lang="es-ES" sz="1600" dirty="0" err="1">
                <a:solidFill>
                  <a:schemeClr val="bg1">
                    <a:lumMod val="65000"/>
                    <a:lumOff val="35000"/>
                  </a:schemeClr>
                </a:solidFill>
              </a:rPr>
              <a:t>l´information</a:t>
            </a:r>
            <a:r>
              <a:rPr lang="es-ES" sz="1600" dirty="0">
                <a:solidFill>
                  <a:schemeClr val="bg1">
                    <a:lumMod val="65000"/>
                    <a:lumOff val="35000"/>
                  </a:schemeClr>
                </a:solidFill>
              </a:rPr>
              <a:t> du </a:t>
            </a:r>
            <a:r>
              <a:rPr lang="es-ES" sz="1600" dirty="0" err="1">
                <a:solidFill>
                  <a:schemeClr val="bg1">
                    <a:lumMod val="65000"/>
                    <a:lumOff val="35000"/>
                  </a:schemeClr>
                </a:solidFill>
              </a:rPr>
              <a:t>secteur</a:t>
            </a:r>
            <a:r>
              <a:rPr lang="es-ES" sz="1600" dirty="0">
                <a:solidFill>
                  <a:schemeClr val="bg1">
                    <a:lumMod val="65000"/>
                    <a:lumOff val="35000"/>
                  </a:schemeClr>
                </a:solidFill>
              </a:rPr>
              <a:t> </a:t>
            </a:r>
            <a:r>
              <a:rPr lang="es-ES" sz="1600" dirty="0" err="1">
                <a:solidFill>
                  <a:schemeClr val="bg1">
                    <a:lumMod val="65000"/>
                    <a:lumOff val="35000"/>
                  </a:schemeClr>
                </a:solidFill>
              </a:rPr>
              <a:t>public</a:t>
            </a:r>
            <a:r>
              <a:rPr lang="es-ES" sz="1600" dirty="0">
                <a:solidFill>
                  <a:schemeClr val="bg1">
                    <a:lumMod val="65000"/>
                    <a:lumOff val="35000"/>
                  </a:schemeClr>
                </a:solidFill>
              </a:rPr>
              <a:t>.  </a:t>
            </a:r>
          </a:p>
          <a:p>
            <a:endParaRPr lang="es-ES" sz="1600" dirty="0">
              <a:solidFill>
                <a:schemeClr val="bg1">
                  <a:lumMod val="65000"/>
                  <a:lumOff val="35000"/>
                </a:schemeClr>
              </a:solidFill>
            </a:endParaRPr>
          </a:p>
          <a:p>
            <a:r>
              <a:rPr lang="es-ES" sz="1600" dirty="0">
                <a:solidFill>
                  <a:schemeClr val="bg1">
                    <a:lumMod val="65000"/>
                    <a:lumOff val="35000"/>
                  </a:schemeClr>
                </a:solidFill>
              </a:rPr>
              <a:t>. </a:t>
            </a:r>
          </a:p>
        </p:txBody>
      </p:sp>
      <p:sp>
        <p:nvSpPr>
          <p:cNvPr id="5" name="CuadroTexto 4">
            <a:extLst>
              <a:ext uri="{FF2B5EF4-FFF2-40B4-BE49-F238E27FC236}">
                <a16:creationId xmlns:a16="http://schemas.microsoft.com/office/drawing/2014/main" id="{AFA669DB-9238-909C-A8AD-617BFC115C76}"/>
              </a:ext>
            </a:extLst>
          </p:cNvPr>
          <p:cNvSpPr txBox="1"/>
          <p:nvPr/>
        </p:nvSpPr>
        <p:spPr>
          <a:xfrm>
            <a:off x="5717356" y="3793915"/>
            <a:ext cx="6099142" cy="369332"/>
          </a:xfrm>
          <a:prstGeom prst="rect">
            <a:avLst/>
          </a:prstGeom>
          <a:noFill/>
        </p:spPr>
        <p:txBody>
          <a:bodyPr wrap="square">
            <a:spAutoFit/>
          </a:bodyPr>
          <a:lstStyle/>
          <a:p>
            <a:endParaRPr lang="es-ES" b="1" dirty="0">
              <a:solidFill>
                <a:schemeClr val="accent1">
                  <a:lumMod val="50000"/>
                </a:schemeClr>
              </a:solidFill>
            </a:endParaRPr>
          </a:p>
        </p:txBody>
      </p:sp>
      <p:sp>
        <p:nvSpPr>
          <p:cNvPr id="6" name="Rectángulo 5">
            <a:extLst>
              <a:ext uri="{FF2B5EF4-FFF2-40B4-BE49-F238E27FC236}">
                <a16:creationId xmlns:a16="http://schemas.microsoft.com/office/drawing/2014/main" id="{BF171F89-137A-7A16-2D52-F2A221F9C207}"/>
              </a:ext>
            </a:extLst>
          </p:cNvPr>
          <p:cNvSpPr/>
          <p:nvPr/>
        </p:nvSpPr>
        <p:spPr>
          <a:xfrm>
            <a:off x="818863" y="3221733"/>
            <a:ext cx="10997631" cy="31787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bg1">
                    <a:lumMod val="75000"/>
                    <a:lumOff val="25000"/>
                  </a:schemeClr>
                </a:solidFill>
              </a:rPr>
              <a:t>(27) Le volume des données de la recherche produit connaît une croissance exponentielle et pourrait être réutilisé en dehors de la communauté scientifique. Afin d'être en mesure de faire face efficacement et globalement à des défis de société qui vont croissant, il est devenu crucial et urgent de pouvoir accéder à des données de différentes sources, secteurs et disciplines, les combiner et les réutiliser. </a:t>
            </a:r>
          </a:p>
          <a:p>
            <a:endParaRPr lang="fr-FR" b="1" dirty="0">
              <a:solidFill>
                <a:schemeClr val="bg1">
                  <a:lumMod val="75000"/>
                  <a:lumOff val="25000"/>
                </a:schemeClr>
              </a:solidFill>
            </a:endParaRPr>
          </a:p>
          <a:p>
            <a:r>
              <a:rPr lang="fr-FR" b="1" dirty="0">
                <a:solidFill>
                  <a:schemeClr val="bg1">
                    <a:lumMod val="75000"/>
                    <a:lumOff val="25000"/>
                  </a:schemeClr>
                </a:solidFill>
              </a:rPr>
              <a:t>Ces données comprennent</a:t>
            </a:r>
            <a:r>
              <a:rPr lang="fr-FR" dirty="0">
                <a:solidFill>
                  <a:schemeClr val="bg1">
                    <a:lumMod val="75000"/>
                    <a:lumOff val="25000"/>
                  </a:schemeClr>
                </a:solidFill>
              </a:rPr>
              <a:t> des statistiques, des résultats d'expériences, des mesures, des observations faites sur le terrain, des résultats d'enquêtes, des enregistrements d'entretiens et des images. Elles comprennent également des </a:t>
            </a:r>
            <a:r>
              <a:rPr lang="fr-FR" u="sng" dirty="0">
                <a:solidFill>
                  <a:schemeClr val="bg1">
                    <a:lumMod val="75000"/>
                    <a:lumOff val="25000"/>
                  </a:schemeClr>
                </a:solidFill>
              </a:rPr>
              <a:t>métadonnées, des spécifications et d'autres objets numériques</a:t>
            </a:r>
            <a:r>
              <a:rPr lang="fr-FR" dirty="0">
                <a:solidFill>
                  <a:schemeClr val="bg1">
                    <a:lumMod val="75000"/>
                    <a:lumOff val="25000"/>
                  </a:schemeClr>
                </a:solidFill>
              </a:rPr>
              <a:t>. </a:t>
            </a:r>
          </a:p>
          <a:p>
            <a:endParaRPr lang="fr-FR" dirty="0">
              <a:solidFill>
                <a:schemeClr val="bg1">
                  <a:lumMod val="75000"/>
                  <a:lumOff val="25000"/>
                </a:schemeClr>
              </a:solidFill>
            </a:endParaRPr>
          </a:p>
          <a:p>
            <a:r>
              <a:rPr lang="fr-FR" dirty="0">
                <a:solidFill>
                  <a:schemeClr val="bg1">
                    <a:lumMod val="75000"/>
                    <a:lumOff val="25000"/>
                  </a:schemeClr>
                </a:solidFill>
              </a:rPr>
              <a:t>Les données de la recherche diffèrent des </a:t>
            </a:r>
            <a:r>
              <a:rPr lang="fr-FR" b="1" dirty="0">
                <a:solidFill>
                  <a:schemeClr val="bg1">
                    <a:lumMod val="75000"/>
                    <a:lumOff val="25000"/>
                  </a:schemeClr>
                </a:solidFill>
              </a:rPr>
              <a:t>articles scientifiques </a:t>
            </a:r>
            <a:r>
              <a:rPr lang="fr-FR" dirty="0">
                <a:solidFill>
                  <a:schemeClr val="bg1">
                    <a:lumMod val="75000"/>
                    <a:lumOff val="25000"/>
                  </a:schemeClr>
                </a:solidFill>
              </a:rPr>
              <a:t>présentant et commentant des résultats de recherche scientifique effectuée par les auteurs. </a:t>
            </a:r>
            <a:endParaRPr lang="es-ES" b="1" dirty="0">
              <a:solidFill>
                <a:schemeClr val="bg1">
                  <a:lumMod val="75000"/>
                  <a:lumOff val="25000"/>
                </a:schemeClr>
              </a:solidFill>
            </a:endParaRPr>
          </a:p>
        </p:txBody>
      </p:sp>
    </p:spTree>
    <p:extLst>
      <p:ext uri="{BB962C8B-B14F-4D97-AF65-F5344CB8AC3E}">
        <p14:creationId xmlns:p14="http://schemas.microsoft.com/office/powerpoint/2010/main" val="2277947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p:txBody>
          <a:bodyPr/>
          <a:lstStyle/>
          <a:p>
            <a:endParaRPr lang="es-ES"/>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74" r="7103"/>
          <a:stretch/>
        </p:blipFill>
        <p:spPr bwMode="auto">
          <a:xfrm>
            <a:off x="109182" y="54591"/>
            <a:ext cx="6455391" cy="4165798"/>
          </a:xfrm>
          <a:prstGeom prst="rect">
            <a:avLst/>
          </a:prstGeom>
          <a:noFill/>
          <a:ln w="9525">
            <a:solidFill>
              <a:schemeClr val="accent5">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022" r="12819"/>
          <a:stretch/>
        </p:blipFill>
        <p:spPr bwMode="auto">
          <a:xfrm>
            <a:off x="6182436" y="2642958"/>
            <a:ext cx="6009564" cy="4215042"/>
          </a:xfrm>
          <a:prstGeom prst="rect">
            <a:avLst/>
          </a:prstGeom>
          <a:noFill/>
          <a:ln w="9525">
            <a:solidFill>
              <a:schemeClr val="tx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Elipse"/>
          <p:cNvSpPr/>
          <p:nvPr/>
        </p:nvSpPr>
        <p:spPr>
          <a:xfrm>
            <a:off x="109182" y="3077569"/>
            <a:ext cx="1446663" cy="416258"/>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Elipse"/>
          <p:cNvSpPr/>
          <p:nvPr/>
        </p:nvSpPr>
        <p:spPr>
          <a:xfrm>
            <a:off x="7731457" y="5406789"/>
            <a:ext cx="2176818" cy="382137"/>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9911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1036081"/>
            <a:ext cx="6406595" cy="610863"/>
          </a:xfrm>
        </p:spPr>
        <p:txBody>
          <a:bodyPr>
            <a:noAutofit/>
          </a:bodyPr>
          <a:lstStyle/>
          <a:p>
            <a:endParaRPr lang="es-ES" sz="2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56"/>
          <a:stretch/>
        </p:blipFill>
        <p:spPr bwMode="auto">
          <a:xfrm>
            <a:off x="798081" y="253010"/>
            <a:ext cx="10723359" cy="6105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Elipse"/>
          <p:cNvSpPr/>
          <p:nvPr/>
        </p:nvSpPr>
        <p:spPr>
          <a:xfrm>
            <a:off x="1772529" y="393895"/>
            <a:ext cx="2475914" cy="590843"/>
          </a:xfrm>
          <a:prstGeom prst="ellipse">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Flecha derecha"/>
          <p:cNvSpPr/>
          <p:nvPr/>
        </p:nvSpPr>
        <p:spPr>
          <a:xfrm rot="10990793">
            <a:off x="4501661" y="393896"/>
            <a:ext cx="534573" cy="590843"/>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59115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1036081"/>
            <a:ext cx="6406595" cy="610863"/>
          </a:xfrm>
        </p:spPr>
        <p:txBody>
          <a:bodyPr>
            <a:noAutofit/>
          </a:bodyPr>
          <a:lstStyle/>
          <a:p>
            <a:endParaRPr lang="es-ES" sz="2800" dirty="0"/>
          </a:p>
        </p:txBody>
      </p:sp>
      <p:pic>
        <p:nvPicPr>
          <p:cNvPr id="3" name="Imagen 2">
            <a:extLst>
              <a:ext uri="{FF2B5EF4-FFF2-40B4-BE49-F238E27FC236}">
                <a16:creationId xmlns:a16="http://schemas.microsoft.com/office/drawing/2014/main" id="{ACE9BB37-D1D3-C533-A86A-B5A19E18E91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6970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p:txBody>
          <a:bodyPr/>
          <a:lstStyle/>
          <a:p>
            <a:endParaRPr lang="es-E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8" r="4444"/>
          <a:stretch/>
        </p:blipFill>
        <p:spPr bwMode="auto">
          <a:xfrm>
            <a:off x="359391" y="7388"/>
            <a:ext cx="10708943" cy="647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588118" y="6478632"/>
            <a:ext cx="4353243" cy="646331"/>
          </a:xfrm>
          <a:prstGeom prst="rect">
            <a:avLst/>
          </a:prstGeom>
        </p:spPr>
        <p:txBody>
          <a:bodyPr wrap="none">
            <a:spAutoFit/>
          </a:bodyPr>
          <a:lstStyle/>
          <a:p>
            <a:r>
              <a:rPr lang="es-ES" dirty="0">
                <a:hlinkClick r:id="rId3"/>
              </a:rPr>
              <a:t>https://doi.org/10.5281/zenodo.7657228</a:t>
            </a:r>
            <a:endParaRPr lang="es-ES" dirty="0"/>
          </a:p>
          <a:p>
            <a:endParaRPr lang="es-ES" dirty="0"/>
          </a:p>
        </p:txBody>
      </p:sp>
    </p:spTree>
    <p:extLst>
      <p:ext uri="{BB962C8B-B14F-4D97-AF65-F5344CB8AC3E}">
        <p14:creationId xmlns:p14="http://schemas.microsoft.com/office/powerpoint/2010/main" val="1608168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1036081"/>
            <a:ext cx="6406595" cy="610863"/>
          </a:xfrm>
        </p:spPr>
        <p:txBody>
          <a:bodyPr>
            <a:noAutofit/>
          </a:bodyPr>
          <a:lstStyle/>
          <a:p>
            <a:r>
              <a:rPr lang="es-ES" sz="3600" dirty="0" err="1">
                <a:solidFill>
                  <a:schemeClr val="bg1">
                    <a:lumMod val="75000"/>
                    <a:lumOff val="25000"/>
                  </a:schemeClr>
                </a:solidFill>
              </a:rPr>
              <a:t>Dépôt</a:t>
            </a:r>
            <a:r>
              <a:rPr lang="es-ES" sz="3600" dirty="0">
                <a:solidFill>
                  <a:schemeClr val="bg1">
                    <a:lumMod val="75000"/>
                    <a:lumOff val="25000"/>
                  </a:schemeClr>
                </a:solidFill>
              </a:rPr>
              <a:t> des </a:t>
            </a:r>
            <a:r>
              <a:rPr lang="es-ES" sz="3600" dirty="0" err="1">
                <a:solidFill>
                  <a:schemeClr val="bg1">
                    <a:lumMod val="75000"/>
                    <a:lumOff val="25000"/>
                  </a:schemeClr>
                </a:solidFill>
              </a:rPr>
              <a:t>données</a:t>
            </a:r>
            <a:endParaRPr lang="es-ES" sz="3600" dirty="0">
              <a:solidFill>
                <a:schemeClr val="bg1">
                  <a:lumMod val="75000"/>
                  <a:lumOff val="25000"/>
                </a:schemeClr>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637"/>
          <a:stretch/>
        </p:blipFill>
        <p:spPr bwMode="auto">
          <a:xfrm>
            <a:off x="2638957" y="2242890"/>
            <a:ext cx="7271525" cy="4156279"/>
          </a:xfrm>
          <a:prstGeom prst="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Elipse"/>
          <p:cNvSpPr/>
          <p:nvPr/>
        </p:nvSpPr>
        <p:spPr>
          <a:xfrm>
            <a:off x="8485094" y="2242890"/>
            <a:ext cx="1425388" cy="594439"/>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Flecha abajo"/>
          <p:cNvSpPr/>
          <p:nvPr/>
        </p:nvSpPr>
        <p:spPr>
          <a:xfrm>
            <a:off x="8834718" y="1653988"/>
            <a:ext cx="564776" cy="403412"/>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301596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1036081"/>
            <a:ext cx="6406595" cy="610863"/>
          </a:xfrm>
        </p:spPr>
        <p:txBody>
          <a:bodyPr>
            <a:noAutofit/>
          </a:bodyPr>
          <a:lstStyle/>
          <a:p>
            <a:endParaRPr lang="es-ES" sz="2800" dirty="0"/>
          </a:p>
        </p:txBody>
      </p:sp>
      <p:pic>
        <p:nvPicPr>
          <p:cNvPr id="3" name="Imagen 2">
            <a:extLst>
              <a:ext uri="{FF2B5EF4-FFF2-40B4-BE49-F238E27FC236}">
                <a16:creationId xmlns:a16="http://schemas.microsoft.com/office/drawing/2014/main" id="{81F696B9-142F-54F5-AC0B-9C2FD9B45A80}"/>
              </a:ext>
            </a:extLst>
          </p:cNvPr>
          <p:cNvPicPr>
            <a:picLocks noChangeAspect="1"/>
          </p:cNvPicPr>
          <p:nvPr/>
        </p:nvPicPr>
        <p:blipFill rotWithShape="1">
          <a:blip r:embed="rId2"/>
          <a:srcRect l="30606" t="7484" r="31667" b="7484"/>
          <a:stretch/>
        </p:blipFill>
        <p:spPr>
          <a:xfrm>
            <a:off x="6726138" y="396179"/>
            <a:ext cx="4980304" cy="6065641"/>
          </a:xfrm>
          <a:prstGeom prst="rect">
            <a:avLst/>
          </a:prstGeom>
          <a:ln>
            <a:solidFill>
              <a:schemeClr val="bg1">
                <a:lumMod val="85000"/>
              </a:schemeClr>
            </a:solidFill>
          </a:ln>
        </p:spPr>
      </p:pic>
      <p:sp>
        <p:nvSpPr>
          <p:cNvPr id="6" name="CuadroTexto 5">
            <a:extLst>
              <a:ext uri="{FF2B5EF4-FFF2-40B4-BE49-F238E27FC236}">
                <a16:creationId xmlns:a16="http://schemas.microsoft.com/office/drawing/2014/main" id="{3C1D2678-FFAA-69AF-A517-82481B5C4E07}"/>
              </a:ext>
            </a:extLst>
          </p:cNvPr>
          <p:cNvSpPr txBox="1"/>
          <p:nvPr/>
        </p:nvSpPr>
        <p:spPr>
          <a:xfrm>
            <a:off x="997330" y="6240433"/>
            <a:ext cx="6099142" cy="307777"/>
          </a:xfrm>
          <a:prstGeom prst="rect">
            <a:avLst/>
          </a:prstGeom>
          <a:noFill/>
        </p:spPr>
        <p:txBody>
          <a:bodyPr wrap="square">
            <a:spAutoFit/>
          </a:bodyPr>
          <a:lstStyle/>
          <a:p>
            <a:r>
              <a:rPr lang="es-ES" sz="1400" dirty="0">
                <a:solidFill>
                  <a:srgbClr val="021028"/>
                </a:solidFill>
                <a:hlinkClick r:id="rId3">
                  <a:extLst>
                    <a:ext uri="{A12FA001-AC4F-418D-AE19-62706E023703}">
                      <ahyp:hlinkClr xmlns:ahyp="http://schemas.microsoft.com/office/drawing/2018/hyperlinkcolor" val="tx"/>
                    </a:ext>
                  </a:extLst>
                </a:hlinkClick>
              </a:rPr>
              <a:t>https://doi.org/10.5281/zenodo.</a:t>
            </a:r>
            <a:r>
              <a:rPr lang="es-ES" sz="1400" dirty="0">
                <a:solidFill>
                  <a:srgbClr val="FF0000"/>
                </a:solidFill>
                <a:hlinkClick r:id="rId3">
                  <a:extLst>
                    <a:ext uri="{A12FA001-AC4F-418D-AE19-62706E023703}">
                      <ahyp:hlinkClr xmlns:ahyp="http://schemas.microsoft.com/office/drawing/2018/hyperlinkcolor" val="tx"/>
                    </a:ext>
                  </a:extLst>
                </a:hlinkClick>
              </a:rPr>
              <a:t>4434086</a:t>
            </a:r>
            <a:endParaRPr lang="es-ES" sz="1400" dirty="0">
              <a:solidFill>
                <a:srgbClr val="FF0000"/>
              </a:solidFill>
            </a:endParaRPr>
          </a:p>
        </p:txBody>
      </p:sp>
      <p:sp>
        <p:nvSpPr>
          <p:cNvPr id="8" name="CuadroTexto 7">
            <a:extLst>
              <a:ext uri="{FF2B5EF4-FFF2-40B4-BE49-F238E27FC236}">
                <a16:creationId xmlns:a16="http://schemas.microsoft.com/office/drawing/2014/main" id="{64BC51BD-B828-00A5-91B7-25B47012A97B}"/>
              </a:ext>
            </a:extLst>
          </p:cNvPr>
          <p:cNvSpPr txBox="1"/>
          <p:nvPr/>
        </p:nvSpPr>
        <p:spPr>
          <a:xfrm>
            <a:off x="7241309" y="6461820"/>
            <a:ext cx="6096000" cy="307777"/>
          </a:xfrm>
          <a:prstGeom prst="rect">
            <a:avLst/>
          </a:prstGeom>
          <a:noFill/>
        </p:spPr>
        <p:txBody>
          <a:bodyPr wrap="square">
            <a:spAutoFit/>
          </a:bodyPr>
          <a:lstStyle/>
          <a:p>
            <a:r>
              <a:rPr lang="es-ES" sz="1400" dirty="0">
                <a:solidFill>
                  <a:srgbClr val="6611CC"/>
                </a:solidFill>
                <a:hlinkClick r:id="rId4">
                  <a:extLst>
                    <a:ext uri="{A12FA001-AC4F-418D-AE19-62706E023703}">
                      <ahyp:hlinkClr xmlns:ahyp="http://schemas.microsoft.com/office/drawing/2018/hyperlinkcolor" val="tx"/>
                    </a:ext>
                  </a:extLst>
                </a:hlinkClick>
              </a:rPr>
              <a:t>https://doi.org/10.3989/redc.</a:t>
            </a:r>
            <a:r>
              <a:rPr lang="es-ES" sz="1400" dirty="0">
                <a:hlinkClick r:id="rId4">
                  <a:extLst>
                    <a:ext uri="{A12FA001-AC4F-418D-AE19-62706E023703}">
                      <ahyp:hlinkClr xmlns:ahyp="http://schemas.microsoft.com/office/drawing/2018/hyperlinkcolor" val="tx"/>
                    </a:ext>
                  </a:extLst>
                </a:hlinkClick>
              </a:rPr>
              <a:t>2022.2.1857</a:t>
            </a:r>
            <a:endParaRPr lang="es-ES" sz="1400" dirty="0"/>
          </a:p>
        </p:txBody>
      </p:sp>
      <p:pic>
        <p:nvPicPr>
          <p:cNvPr id="4" name="Imagen 3">
            <a:extLst>
              <a:ext uri="{FF2B5EF4-FFF2-40B4-BE49-F238E27FC236}">
                <a16:creationId xmlns:a16="http://schemas.microsoft.com/office/drawing/2014/main" id="{87BA61F8-2505-DF5A-B0AB-D1ECCA518E56}"/>
              </a:ext>
            </a:extLst>
          </p:cNvPr>
          <p:cNvPicPr>
            <a:picLocks noChangeAspect="1"/>
          </p:cNvPicPr>
          <p:nvPr/>
        </p:nvPicPr>
        <p:blipFill rotWithShape="1">
          <a:blip r:embed="rId5"/>
          <a:srcRect l="19158" t="1289" r="20205"/>
          <a:stretch/>
        </p:blipFill>
        <p:spPr>
          <a:xfrm>
            <a:off x="232329" y="396179"/>
            <a:ext cx="6204134" cy="5681049"/>
          </a:xfrm>
          <a:prstGeom prst="rect">
            <a:avLst/>
          </a:prstGeom>
          <a:ln>
            <a:solidFill>
              <a:schemeClr val="bg2">
                <a:lumMod val="75000"/>
              </a:schemeClr>
            </a:solidFill>
          </a:ln>
        </p:spPr>
      </p:pic>
      <p:pic>
        <p:nvPicPr>
          <p:cNvPr id="5" name="Imagen 4">
            <a:extLst>
              <a:ext uri="{FF2B5EF4-FFF2-40B4-BE49-F238E27FC236}">
                <a16:creationId xmlns:a16="http://schemas.microsoft.com/office/drawing/2014/main" id="{1EEF52D9-84FF-C6F5-26A1-D0168F8A9ACF}"/>
              </a:ext>
            </a:extLst>
          </p:cNvPr>
          <p:cNvPicPr>
            <a:picLocks noChangeAspect="1"/>
          </p:cNvPicPr>
          <p:nvPr/>
        </p:nvPicPr>
        <p:blipFill rotWithShape="1">
          <a:blip r:embed="rId6"/>
          <a:srcRect l="60305" t="47634" r="20763" b="40861"/>
          <a:stretch/>
        </p:blipFill>
        <p:spPr>
          <a:xfrm>
            <a:off x="1046986" y="4797442"/>
            <a:ext cx="2695113" cy="921268"/>
          </a:xfrm>
          <a:prstGeom prst="rect">
            <a:avLst/>
          </a:prstGeom>
          <a:ln>
            <a:solidFill>
              <a:schemeClr val="accent1"/>
            </a:solidFill>
          </a:ln>
        </p:spPr>
      </p:pic>
    </p:spTree>
    <p:extLst>
      <p:ext uri="{BB962C8B-B14F-4D97-AF65-F5344CB8AC3E}">
        <p14:creationId xmlns:p14="http://schemas.microsoft.com/office/powerpoint/2010/main" val="725535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1036081"/>
            <a:ext cx="6406595" cy="610863"/>
          </a:xfrm>
        </p:spPr>
        <p:txBody>
          <a:bodyPr>
            <a:noAutofit/>
          </a:bodyPr>
          <a:lstStyle/>
          <a:p>
            <a:endParaRPr lang="es-ES" sz="2800" dirty="0"/>
          </a:p>
        </p:txBody>
      </p:sp>
      <p:pic>
        <p:nvPicPr>
          <p:cNvPr id="5" name="Imagen 4">
            <a:extLst>
              <a:ext uri="{FF2B5EF4-FFF2-40B4-BE49-F238E27FC236}">
                <a16:creationId xmlns:a16="http://schemas.microsoft.com/office/drawing/2014/main" id="{2E4A6033-BBCD-7F50-A128-FA435229FD4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46463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64023" y="879063"/>
            <a:ext cx="5840189" cy="610863"/>
          </a:xfrm>
        </p:spPr>
        <p:txBody>
          <a:bodyPr>
            <a:normAutofit fontScale="90000"/>
          </a:bodyPr>
          <a:lstStyle/>
          <a:p>
            <a:r>
              <a:rPr lang="es-ES" dirty="0" err="1">
                <a:solidFill>
                  <a:schemeClr val="bg1">
                    <a:lumMod val="65000"/>
                    <a:lumOff val="35000"/>
                  </a:schemeClr>
                </a:solidFill>
              </a:rPr>
              <a:t>Comment</a:t>
            </a:r>
            <a:r>
              <a:rPr lang="es-ES" dirty="0">
                <a:solidFill>
                  <a:schemeClr val="bg1">
                    <a:lumMod val="65000"/>
                    <a:lumOff val="35000"/>
                  </a:schemeClr>
                </a:solidFill>
              </a:rPr>
              <a:t> </a:t>
            </a:r>
            <a:r>
              <a:rPr lang="es-ES" dirty="0" err="1">
                <a:solidFill>
                  <a:schemeClr val="bg1">
                    <a:lumMod val="65000"/>
                    <a:lumOff val="35000"/>
                  </a:schemeClr>
                </a:solidFill>
              </a:rPr>
              <a:t>citer</a:t>
            </a:r>
            <a:r>
              <a:rPr lang="es-ES" dirty="0">
                <a:solidFill>
                  <a:schemeClr val="bg1">
                    <a:lumMod val="65000"/>
                    <a:lumOff val="35000"/>
                  </a:schemeClr>
                </a:solidFill>
              </a:rPr>
              <a:t> un </a:t>
            </a:r>
            <a:r>
              <a:rPr lang="es-ES" dirty="0" err="1">
                <a:solidFill>
                  <a:schemeClr val="bg1">
                    <a:lumMod val="65000"/>
                    <a:lumOff val="35000"/>
                  </a:schemeClr>
                </a:solidFill>
              </a:rPr>
              <a:t>jeu</a:t>
            </a:r>
            <a:r>
              <a:rPr lang="es-ES" dirty="0">
                <a:solidFill>
                  <a:schemeClr val="bg1">
                    <a:lumMod val="65000"/>
                    <a:lumOff val="35000"/>
                  </a:schemeClr>
                </a:solidFill>
              </a:rPr>
              <a:t> de </a:t>
            </a:r>
            <a:r>
              <a:rPr lang="es-ES" dirty="0" err="1">
                <a:solidFill>
                  <a:schemeClr val="bg1">
                    <a:lumMod val="65000"/>
                    <a:lumOff val="35000"/>
                  </a:schemeClr>
                </a:solidFill>
              </a:rPr>
              <a:t>données</a:t>
            </a:r>
            <a:endParaRPr lang="es-ES" dirty="0"/>
          </a:p>
        </p:txBody>
      </p:sp>
      <p:sp>
        <p:nvSpPr>
          <p:cNvPr id="15" name="14 Marcador de número de diapositiva"/>
          <p:cNvSpPr>
            <a:spLocks noGrp="1"/>
          </p:cNvSpPr>
          <p:nvPr>
            <p:ph type="sldNum" sz="quarter" idx="23"/>
          </p:nvPr>
        </p:nvSpPr>
        <p:spPr/>
        <p:txBody>
          <a:bodyPr/>
          <a:lstStyle/>
          <a:p>
            <a:pPr rtl="0"/>
            <a:fld id="{294A09A9-5501-47C1-A89A-A340965A2BE2}" type="slidenum">
              <a:rPr lang="es-ES" noProof="0" smtClean="0"/>
              <a:pPr rtl="0"/>
              <a:t>57</a:t>
            </a:fld>
            <a:endParaRPr lang="es-ES" noProof="0" dirty="0"/>
          </a:p>
        </p:txBody>
      </p:sp>
      <p:sp>
        <p:nvSpPr>
          <p:cNvPr id="16" name="15 Rectángulo"/>
          <p:cNvSpPr/>
          <p:nvPr/>
        </p:nvSpPr>
        <p:spPr>
          <a:xfrm>
            <a:off x="1532965" y="3105835"/>
            <a:ext cx="9144000" cy="1200329"/>
          </a:xfrm>
          <a:prstGeom prst="rect">
            <a:avLst/>
          </a:prstGeom>
        </p:spPr>
        <p:txBody>
          <a:bodyPr wrap="square">
            <a:spAutoFit/>
          </a:bodyPr>
          <a:lstStyle/>
          <a:p>
            <a:pPr algn="ctr"/>
            <a:r>
              <a:rPr lang="es-ES" sz="3600" b="1" i="1" dirty="0" err="1">
                <a:solidFill>
                  <a:schemeClr val="accent3"/>
                </a:solidFill>
              </a:rPr>
              <a:t>Creator</a:t>
            </a:r>
            <a:r>
              <a:rPr lang="es-ES" sz="3600" b="1" i="1" dirty="0">
                <a:solidFill>
                  <a:schemeClr val="accent3"/>
                </a:solidFill>
              </a:rPr>
              <a:t> (</a:t>
            </a:r>
            <a:r>
              <a:rPr lang="es-ES" sz="3600" b="1" i="1" dirty="0" err="1">
                <a:solidFill>
                  <a:schemeClr val="accent3"/>
                </a:solidFill>
              </a:rPr>
              <a:t>PublicationYear</a:t>
            </a:r>
            <a:r>
              <a:rPr lang="es-ES" sz="3600" b="1" i="1" dirty="0">
                <a:solidFill>
                  <a:schemeClr val="accent3"/>
                </a:solidFill>
              </a:rPr>
              <a:t>): </a:t>
            </a:r>
            <a:r>
              <a:rPr lang="es-ES" sz="3600" b="1" i="1" dirty="0" err="1">
                <a:solidFill>
                  <a:schemeClr val="accent3"/>
                </a:solidFill>
              </a:rPr>
              <a:t>Title</a:t>
            </a:r>
            <a:r>
              <a:rPr lang="es-ES" sz="3600" b="1" i="1" dirty="0">
                <a:solidFill>
                  <a:schemeClr val="accent3"/>
                </a:solidFill>
              </a:rPr>
              <a:t>. </a:t>
            </a:r>
            <a:r>
              <a:rPr lang="es-ES" sz="3600" b="1" i="1" dirty="0" err="1">
                <a:solidFill>
                  <a:schemeClr val="accent3"/>
                </a:solidFill>
              </a:rPr>
              <a:t>Version</a:t>
            </a:r>
            <a:r>
              <a:rPr lang="es-ES" sz="3600" b="1" i="1" dirty="0">
                <a:solidFill>
                  <a:schemeClr val="accent3"/>
                </a:solidFill>
              </a:rPr>
              <a:t>. Publisher.</a:t>
            </a:r>
            <a:r>
              <a:rPr lang="es-ES" sz="3600" b="1" dirty="0">
                <a:solidFill>
                  <a:schemeClr val="accent3"/>
                </a:solidFill>
              </a:rPr>
              <a:t> </a:t>
            </a:r>
            <a:r>
              <a:rPr lang="es-ES" sz="3600" b="1" i="1" dirty="0" err="1">
                <a:solidFill>
                  <a:schemeClr val="accent3"/>
                </a:solidFill>
              </a:rPr>
              <a:t>ResourceType</a:t>
            </a:r>
            <a:r>
              <a:rPr lang="es-ES" sz="3600" b="1" i="1" dirty="0">
                <a:solidFill>
                  <a:schemeClr val="accent3"/>
                </a:solidFill>
              </a:rPr>
              <a:t>. </a:t>
            </a:r>
            <a:r>
              <a:rPr lang="es-ES" sz="3600" b="1" i="1" dirty="0" err="1">
                <a:solidFill>
                  <a:schemeClr val="accent3"/>
                </a:solidFill>
              </a:rPr>
              <a:t>Identifier</a:t>
            </a:r>
            <a:r>
              <a:rPr lang="es-ES" sz="3600" b="1" i="1" dirty="0">
                <a:solidFill>
                  <a:schemeClr val="accent3"/>
                </a:solidFill>
              </a:rPr>
              <a:t> (DOI)</a:t>
            </a:r>
          </a:p>
        </p:txBody>
      </p:sp>
    </p:spTree>
    <p:extLst>
      <p:ext uri="{BB962C8B-B14F-4D97-AF65-F5344CB8AC3E}">
        <p14:creationId xmlns:p14="http://schemas.microsoft.com/office/powerpoint/2010/main" val="1562310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7157CFC-8B0F-9894-19D9-72BD2AED32CC}"/>
              </a:ext>
            </a:extLst>
          </p:cNvPr>
          <p:cNvPicPr>
            <a:picLocks noChangeAspect="1"/>
          </p:cNvPicPr>
          <p:nvPr/>
        </p:nvPicPr>
        <p:blipFill rotWithShape="1">
          <a:blip r:embed="rId2"/>
          <a:srcRect l="19604" t="5933" r="20693" b="16303"/>
          <a:stretch/>
        </p:blipFill>
        <p:spPr>
          <a:xfrm>
            <a:off x="624690" y="1341149"/>
            <a:ext cx="7278986" cy="5333032"/>
          </a:xfrm>
          <a:prstGeom prst="rect">
            <a:avLst/>
          </a:prstGeom>
        </p:spPr>
      </p:pic>
      <p:sp>
        <p:nvSpPr>
          <p:cNvPr id="5" name="CuadroTexto 4">
            <a:extLst>
              <a:ext uri="{FF2B5EF4-FFF2-40B4-BE49-F238E27FC236}">
                <a16:creationId xmlns:a16="http://schemas.microsoft.com/office/drawing/2014/main" id="{BAA75DB8-90A2-304F-C702-F77D452E857D}"/>
              </a:ext>
            </a:extLst>
          </p:cNvPr>
          <p:cNvSpPr txBox="1"/>
          <p:nvPr/>
        </p:nvSpPr>
        <p:spPr>
          <a:xfrm>
            <a:off x="9256414" y="6243294"/>
            <a:ext cx="2229415" cy="430887"/>
          </a:xfrm>
          <a:prstGeom prst="rect">
            <a:avLst/>
          </a:prstGeom>
          <a:noFill/>
        </p:spPr>
        <p:txBody>
          <a:bodyPr wrap="square">
            <a:spAutoFit/>
          </a:bodyPr>
          <a:lstStyle/>
          <a:p>
            <a:r>
              <a:rPr lang="es-ES" sz="1100" dirty="0">
                <a:solidFill>
                  <a:schemeClr val="bg1">
                    <a:lumMod val="65000"/>
                    <a:lumOff val="35000"/>
                  </a:schemeClr>
                </a:solidFill>
                <a:hlinkClick r:id="rId3"/>
              </a:rPr>
              <a:t>https://citation.crosscite.org/</a:t>
            </a:r>
            <a:endParaRPr lang="es-ES" sz="1100" dirty="0">
              <a:solidFill>
                <a:schemeClr val="bg1">
                  <a:lumMod val="65000"/>
                  <a:lumOff val="35000"/>
                </a:schemeClr>
              </a:solidFill>
            </a:endParaRPr>
          </a:p>
          <a:p>
            <a:endParaRPr lang="es-ES" sz="1100" dirty="0">
              <a:solidFill>
                <a:schemeClr val="bg1">
                  <a:lumMod val="65000"/>
                  <a:lumOff val="35000"/>
                </a:schemeClr>
              </a:solidFill>
            </a:endParaRPr>
          </a:p>
        </p:txBody>
      </p:sp>
      <p:pic>
        <p:nvPicPr>
          <p:cNvPr id="6" name="Imagen 5">
            <a:extLst>
              <a:ext uri="{FF2B5EF4-FFF2-40B4-BE49-F238E27FC236}">
                <a16:creationId xmlns:a16="http://schemas.microsoft.com/office/drawing/2014/main" id="{4C9C7B2E-3017-BB66-4ADE-FBA0B35A72EC}"/>
              </a:ext>
            </a:extLst>
          </p:cNvPr>
          <p:cNvPicPr>
            <a:picLocks noChangeAspect="1"/>
          </p:cNvPicPr>
          <p:nvPr/>
        </p:nvPicPr>
        <p:blipFill>
          <a:blip r:embed="rId4"/>
          <a:stretch>
            <a:fillRect/>
          </a:stretch>
        </p:blipFill>
        <p:spPr>
          <a:xfrm>
            <a:off x="525431" y="299519"/>
            <a:ext cx="4314825" cy="609600"/>
          </a:xfrm>
          <a:prstGeom prst="rect">
            <a:avLst/>
          </a:prstGeom>
        </p:spPr>
      </p:pic>
      <p:cxnSp>
        <p:nvCxnSpPr>
          <p:cNvPr id="8" name="Conector recto 7">
            <a:extLst>
              <a:ext uri="{FF2B5EF4-FFF2-40B4-BE49-F238E27FC236}">
                <a16:creationId xmlns:a16="http://schemas.microsoft.com/office/drawing/2014/main" id="{6B07BE9E-7AD9-E4C3-44F9-457087AFDB01}"/>
              </a:ext>
            </a:extLst>
          </p:cNvPr>
          <p:cNvCxnSpPr/>
          <p:nvPr/>
        </p:nvCxnSpPr>
        <p:spPr>
          <a:xfrm>
            <a:off x="706171" y="909119"/>
            <a:ext cx="3983524" cy="0"/>
          </a:xfrm>
          <a:prstGeom prst="line">
            <a:avLst/>
          </a:prstGeom>
          <a:ln w="539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6212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1036081"/>
            <a:ext cx="6406595" cy="610863"/>
          </a:xfrm>
        </p:spPr>
        <p:txBody>
          <a:bodyPr>
            <a:noAutofit/>
          </a:bodyPr>
          <a:lstStyle/>
          <a:p>
            <a:r>
              <a:rPr lang="fr-FR" sz="2800" dirty="0">
                <a:solidFill>
                  <a:schemeClr val="bg1">
                    <a:lumMod val="65000"/>
                    <a:lumOff val="35000"/>
                  </a:schemeClr>
                </a:solidFill>
              </a:rPr>
              <a:t>Modèles et outils pour l'élaboration du PGD (DMP)</a:t>
            </a:r>
            <a:endParaRPr lang="es-ES" sz="2800" dirty="0">
              <a:solidFill>
                <a:schemeClr val="bg1">
                  <a:lumMod val="65000"/>
                  <a:lumOff val="35000"/>
                </a:schemeClr>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50" t="20037" r="8535" b="10845"/>
          <a:stretch/>
        </p:blipFill>
        <p:spPr bwMode="auto">
          <a:xfrm>
            <a:off x="2961567" y="2043951"/>
            <a:ext cx="8084761" cy="459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4511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18756" y="1130709"/>
            <a:ext cx="3409125" cy="610863"/>
          </a:xfrm>
        </p:spPr>
        <p:txBody>
          <a:bodyPr>
            <a:normAutofit fontScale="90000"/>
          </a:bodyPr>
          <a:lstStyle/>
          <a:p>
            <a:r>
              <a:rPr lang="es-ES" dirty="0" err="1">
                <a:solidFill>
                  <a:schemeClr val="bg1">
                    <a:lumMod val="65000"/>
                    <a:lumOff val="35000"/>
                  </a:schemeClr>
                </a:solidFill>
              </a:rPr>
              <a:t>Types</a:t>
            </a:r>
            <a:r>
              <a:rPr lang="es-ES" dirty="0">
                <a:solidFill>
                  <a:schemeClr val="bg1">
                    <a:lumMod val="65000"/>
                    <a:lumOff val="35000"/>
                  </a:schemeClr>
                </a:solidFill>
              </a:rPr>
              <a:t> des </a:t>
            </a:r>
            <a:br>
              <a:rPr lang="es-ES" dirty="0">
                <a:solidFill>
                  <a:schemeClr val="bg1">
                    <a:lumMod val="65000"/>
                    <a:lumOff val="35000"/>
                  </a:schemeClr>
                </a:solidFill>
              </a:rPr>
            </a:br>
            <a:r>
              <a:rPr lang="es-ES" dirty="0" err="1">
                <a:solidFill>
                  <a:schemeClr val="bg1">
                    <a:lumMod val="65000"/>
                    <a:lumOff val="35000"/>
                  </a:schemeClr>
                </a:solidFill>
              </a:rPr>
              <a:t>données</a:t>
            </a:r>
            <a:endParaRPr lang="es-ES" dirty="0">
              <a:solidFill>
                <a:schemeClr val="bg1">
                  <a:lumMod val="65000"/>
                  <a:lumOff val="35000"/>
                </a:schemeClr>
              </a:solidFill>
            </a:endParaRPr>
          </a:p>
        </p:txBody>
      </p:sp>
      <p:grpSp>
        <p:nvGrpSpPr>
          <p:cNvPr id="2" name="Google Shape;5213;p50">
            <a:extLst>
              <a:ext uri="{FF2B5EF4-FFF2-40B4-BE49-F238E27FC236}">
                <a16:creationId xmlns:a16="http://schemas.microsoft.com/office/drawing/2014/main" id="{5E12E401-6562-F0AB-BE96-B148843054CE}"/>
              </a:ext>
            </a:extLst>
          </p:cNvPr>
          <p:cNvGrpSpPr/>
          <p:nvPr/>
        </p:nvGrpSpPr>
        <p:grpSpPr>
          <a:xfrm>
            <a:off x="3195874" y="1304026"/>
            <a:ext cx="6505508" cy="4734636"/>
            <a:chOff x="10914544" y="4407150"/>
            <a:chExt cx="720170" cy="681687"/>
          </a:xfrm>
        </p:grpSpPr>
        <p:sp>
          <p:nvSpPr>
            <p:cNvPr id="3" name="Google Shape;5214;p50">
              <a:extLst>
                <a:ext uri="{FF2B5EF4-FFF2-40B4-BE49-F238E27FC236}">
                  <a16:creationId xmlns:a16="http://schemas.microsoft.com/office/drawing/2014/main" id="{C12F3DF8-7D71-F545-2C0B-B85579E821C3}"/>
                </a:ext>
              </a:extLst>
            </p:cNvPr>
            <p:cNvSpPr/>
            <p:nvPr/>
          </p:nvSpPr>
          <p:spPr>
            <a:xfrm>
              <a:off x="10914544" y="4407150"/>
              <a:ext cx="349099" cy="392923"/>
            </a:xfrm>
            <a:custGeom>
              <a:avLst/>
              <a:gdLst/>
              <a:ahLst/>
              <a:cxnLst/>
              <a:rect l="l" t="t" r="r" b="b"/>
              <a:pathLst>
                <a:path w="632" h="712" extrusionOk="0">
                  <a:moveTo>
                    <a:pt x="138" y="607"/>
                  </a:moveTo>
                  <a:cubicBezTo>
                    <a:pt x="0" y="469"/>
                    <a:pt x="0" y="243"/>
                    <a:pt x="138" y="104"/>
                  </a:cubicBezTo>
                  <a:cubicBezTo>
                    <a:pt x="206" y="37"/>
                    <a:pt x="295" y="0"/>
                    <a:pt x="390" y="0"/>
                  </a:cubicBezTo>
                  <a:cubicBezTo>
                    <a:pt x="480" y="0"/>
                    <a:pt x="566" y="33"/>
                    <a:pt x="632" y="94"/>
                  </a:cubicBezTo>
                  <a:cubicBezTo>
                    <a:pt x="565" y="166"/>
                    <a:pt x="529" y="258"/>
                    <a:pt x="529" y="356"/>
                  </a:cubicBezTo>
                  <a:cubicBezTo>
                    <a:pt x="529" y="454"/>
                    <a:pt x="565" y="546"/>
                    <a:pt x="632" y="617"/>
                  </a:cubicBezTo>
                  <a:cubicBezTo>
                    <a:pt x="566" y="678"/>
                    <a:pt x="480" y="712"/>
                    <a:pt x="390" y="712"/>
                  </a:cubicBezTo>
                  <a:cubicBezTo>
                    <a:pt x="295" y="712"/>
                    <a:pt x="206" y="675"/>
                    <a:pt x="138" y="607"/>
                  </a:cubicBezTo>
                  <a:close/>
                </a:path>
              </a:pathLst>
            </a:custGeom>
            <a:solidFill>
              <a:schemeClr val="accent1">
                <a:lumMod val="75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lang="es-ES"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lang="es-ES"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lang="es-ES" sz="1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lang="es-ES" sz="2000" b="1" i="0" u="none" strike="noStrike" cap="none" dirty="0" err="1">
                  <a:solidFill>
                    <a:schemeClr val="bg1"/>
                  </a:solidFill>
                  <a:latin typeface="Barlow Light" charset="0"/>
                  <a:ea typeface="Calibri"/>
                  <a:cs typeface="Calibri"/>
                  <a:sym typeface="Calibri"/>
                </a:rPr>
                <a:t>Données</a:t>
              </a:r>
              <a:endParaRPr lang="es-ES" sz="2000" b="1" i="0" u="none" strike="noStrike" cap="none" dirty="0">
                <a:solidFill>
                  <a:schemeClr val="bg1"/>
                </a:solidFill>
                <a:latin typeface="Barlow Light" charset="0"/>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lang="es-ES" sz="2000" b="1" dirty="0" err="1">
                  <a:solidFill>
                    <a:schemeClr val="bg1"/>
                  </a:solidFill>
                  <a:latin typeface="Barlow Light" charset="0"/>
                  <a:ea typeface="Calibri"/>
                  <a:cs typeface="Calibri"/>
                  <a:sym typeface="Calibri"/>
                </a:rPr>
                <a:t>d</a:t>
              </a:r>
              <a:r>
                <a:rPr lang="es-ES" sz="2000" b="1" i="0" u="none" strike="noStrike" cap="none" dirty="0" err="1">
                  <a:solidFill>
                    <a:schemeClr val="bg1"/>
                  </a:solidFill>
                  <a:latin typeface="Barlow Light" charset="0"/>
                  <a:ea typeface="Calibri"/>
                  <a:cs typeface="Calibri"/>
                  <a:sym typeface="Calibri"/>
                </a:rPr>
                <a:t>´observation</a:t>
              </a:r>
              <a:endParaRPr lang="es-ES" sz="2000" b="1" i="0" u="none" strike="noStrike" cap="none" dirty="0">
                <a:solidFill>
                  <a:schemeClr val="bg1"/>
                </a:solidFill>
                <a:latin typeface="Barlow Light" charset="0"/>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lang="es-ES" sz="1400" b="1" dirty="0">
                  <a:solidFill>
                    <a:schemeClr val="bg1">
                      <a:lumMod val="65000"/>
                      <a:lumOff val="35000"/>
                    </a:schemeClr>
                  </a:solidFill>
                  <a:latin typeface="Barlow Light" charset="0"/>
                  <a:ea typeface="Calibri"/>
                  <a:cs typeface="Calibri"/>
                  <a:sym typeface="Calibri"/>
                </a:rPr>
                <a:t>(no reproductibles)</a:t>
              </a:r>
              <a:endParaRPr sz="1400" b="1" i="0" u="none" strike="noStrike" cap="none" dirty="0">
                <a:solidFill>
                  <a:schemeClr val="bg1">
                    <a:lumMod val="65000"/>
                    <a:lumOff val="35000"/>
                  </a:schemeClr>
                </a:solidFill>
                <a:latin typeface="Barlow Light" charset="0"/>
                <a:ea typeface="Calibri"/>
                <a:cs typeface="Calibri"/>
                <a:sym typeface="Calibri"/>
              </a:endParaRPr>
            </a:p>
          </p:txBody>
        </p:sp>
        <p:sp>
          <p:nvSpPr>
            <p:cNvPr id="4" name="Google Shape;5215;p50">
              <a:extLst>
                <a:ext uri="{FF2B5EF4-FFF2-40B4-BE49-F238E27FC236}">
                  <a16:creationId xmlns:a16="http://schemas.microsoft.com/office/drawing/2014/main" id="{EF164D4F-4812-9A37-341F-8D27975C0018}"/>
                </a:ext>
              </a:extLst>
            </p:cNvPr>
            <p:cNvSpPr/>
            <p:nvPr/>
          </p:nvSpPr>
          <p:spPr>
            <a:xfrm>
              <a:off x="10933187" y="4759296"/>
              <a:ext cx="393264" cy="329541"/>
            </a:xfrm>
            <a:custGeom>
              <a:avLst/>
              <a:gdLst/>
              <a:ahLst/>
              <a:cxnLst/>
              <a:rect l="l" t="t" r="r" b="b"/>
              <a:pathLst>
                <a:path w="712" h="597" extrusionOk="0">
                  <a:moveTo>
                    <a:pt x="356" y="102"/>
                  </a:moveTo>
                  <a:cubicBezTo>
                    <a:pt x="454" y="102"/>
                    <a:pt x="546" y="66"/>
                    <a:pt x="618" y="0"/>
                  </a:cubicBezTo>
                  <a:cubicBezTo>
                    <a:pt x="679" y="66"/>
                    <a:pt x="712" y="151"/>
                    <a:pt x="712" y="241"/>
                  </a:cubicBezTo>
                  <a:cubicBezTo>
                    <a:pt x="712" y="337"/>
                    <a:pt x="675" y="426"/>
                    <a:pt x="608" y="493"/>
                  </a:cubicBezTo>
                  <a:cubicBezTo>
                    <a:pt x="541" y="560"/>
                    <a:pt x="451" y="597"/>
                    <a:pt x="356" y="597"/>
                  </a:cubicBezTo>
                  <a:cubicBezTo>
                    <a:pt x="261" y="597"/>
                    <a:pt x="172" y="560"/>
                    <a:pt x="104" y="493"/>
                  </a:cubicBezTo>
                  <a:cubicBezTo>
                    <a:pt x="37" y="426"/>
                    <a:pt x="0" y="337"/>
                    <a:pt x="0" y="241"/>
                  </a:cubicBezTo>
                  <a:cubicBezTo>
                    <a:pt x="0" y="151"/>
                    <a:pt x="34" y="66"/>
                    <a:pt x="95" y="0"/>
                  </a:cubicBezTo>
                  <a:cubicBezTo>
                    <a:pt x="166" y="66"/>
                    <a:pt x="258" y="102"/>
                    <a:pt x="356" y="102"/>
                  </a:cubicBezTo>
                  <a:close/>
                </a:path>
              </a:pathLst>
            </a:custGeom>
            <a:solidFill>
              <a:schemeClr val="accent6">
                <a:lumMod val="75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lang="es-ES" sz="2000" b="1" i="0" u="none" strike="noStrike" cap="none" dirty="0">
                <a:solidFill>
                  <a:schemeClr val="bg1"/>
                </a:solidFill>
                <a:latin typeface="Barlow Light" charset="0"/>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endParaRPr lang="es-ES" sz="2000" b="1" i="0" u="none" strike="noStrike" cap="none" dirty="0">
                <a:solidFill>
                  <a:schemeClr val="bg1"/>
                </a:solidFill>
                <a:latin typeface="Barlow Light" charset="0"/>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lang="es-ES" sz="2000" b="1" i="0" u="none" strike="noStrike" cap="none" dirty="0" err="1">
                  <a:solidFill>
                    <a:schemeClr val="bg1"/>
                  </a:solidFill>
                  <a:latin typeface="Barlow Light" charset="0"/>
                  <a:ea typeface="Calibri"/>
                  <a:cs typeface="Calibri"/>
                  <a:sym typeface="Calibri"/>
                </a:rPr>
                <a:t>Données</a:t>
              </a:r>
              <a:r>
                <a:rPr lang="es-ES" sz="2000" b="1" i="0" u="none" strike="noStrike" cap="none" dirty="0">
                  <a:solidFill>
                    <a:schemeClr val="bg1"/>
                  </a:solidFill>
                  <a:latin typeface="Barlow Light" charset="0"/>
                  <a:ea typeface="Calibri"/>
                  <a:cs typeface="Calibri"/>
                  <a:sym typeface="Calibri"/>
                </a:rPr>
                <a:t> </a:t>
              </a:r>
            </a:p>
            <a:p>
              <a:pPr marL="0" marR="0" lvl="0" indent="0" algn="ctr" rtl="0">
                <a:lnSpc>
                  <a:spcPct val="100000"/>
                </a:lnSpc>
                <a:spcBef>
                  <a:spcPts val="0"/>
                </a:spcBef>
                <a:spcAft>
                  <a:spcPts val="0"/>
                </a:spcAft>
                <a:buClr>
                  <a:schemeClr val="dk1"/>
                </a:buClr>
                <a:buSzPts val="1400"/>
                <a:buFont typeface="Calibri"/>
                <a:buNone/>
              </a:pPr>
              <a:r>
                <a:rPr lang="es-ES" sz="2000" b="1" i="0" u="none" strike="noStrike" cap="none" dirty="0" err="1">
                  <a:solidFill>
                    <a:schemeClr val="bg1"/>
                  </a:solidFill>
                  <a:latin typeface="Barlow Light" charset="0"/>
                  <a:ea typeface="Calibri"/>
                  <a:cs typeface="Calibri"/>
                  <a:sym typeface="Calibri"/>
                </a:rPr>
                <a:t>Informatiques</a:t>
              </a:r>
              <a:endParaRPr lang="es-ES" sz="2000" b="1" i="0" u="none" strike="noStrike" cap="none" dirty="0">
                <a:solidFill>
                  <a:schemeClr val="bg1"/>
                </a:solidFill>
                <a:latin typeface="Barlow Light" charset="0"/>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lang="es-ES" sz="1400" b="1" dirty="0">
                  <a:solidFill>
                    <a:schemeClr val="bg1">
                      <a:lumMod val="65000"/>
                      <a:lumOff val="35000"/>
                    </a:schemeClr>
                  </a:solidFill>
                  <a:latin typeface="Barlow Light" charset="0"/>
                  <a:ea typeface="Calibri"/>
                  <a:cs typeface="Calibri"/>
                  <a:sym typeface="Calibri"/>
                </a:rPr>
                <a:t>(reproductibles </a:t>
              </a:r>
              <a:r>
                <a:rPr lang="es-ES" sz="1400" b="1" dirty="0" err="1">
                  <a:solidFill>
                    <a:schemeClr val="bg1">
                      <a:lumMod val="65000"/>
                      <a:lumOff val="35000"/>
                    </a:schemeClr>
                  </a:solidFill>
                  <a:latin typeface="Barlow Light" charset="0"/>
                  <a:ea typeface="Calibri"/>
                  <a:cs typeface="Calibri"/>
                  <a:sym typeface="Calibri"/>
                </a:rPr>
                <a:t>avec</a:t>
              </a:r>
              <a:r>
                <a:rPr lang="es-ES" sz="1400" b="1" dirty="0">
                  <a:solidFill>
                    <a:schemeClr val="bg1">
                      <a:lumMod val="65000"/>
                      <a:lumOff val="35000"/>
                    </a:schemeClr>
                  </a:solidFill>
                  <a:latin typeface="Barlow Light" charset="0"/>
                  <a:ea typeface="Calibri"/>
                  <a:cs typeface="Calibri"/>
                  <a:sym typeface="Calibri"/>
                </a:rPr>
                <a:t> </a:t>
              </a:r>
              <a:r>
                <a:rPr lang="es-ES" sz="1400" b="1" dirty="0" err="1">
                  <a:solidFill>
                    <a:schemeClr val="bg1">
                      <a:lumMod val="65000"/>
                      <a:lumOff val="35000"/>
                    </a:schemeClr>
                  </a:solidFill>
                  <a:latin typeface="Barlow Light" charset="0"/>
                  <a:ea typeface="Calibri"/>
                  <a:cs typeface="Calibri"/>
                  <a:sym typeface="Calibri"/>
                </a:rPr>
                <a:t>soutien</a:t>
              </a:r>
              <a:r>
                <a:rPr lang="es-ES" sz="1400" b="1" dirty="0">
                  <a:solidFill>
                    <a:schemeClr val="bg1">
                      <a:lumMod val="65000"/>
                      <a:lumOff val="35000"/>
                    </a:schemeClr>
                  </a:solidFill>
                  <a:latin typeface="Barlow Light" charset="0"/>
                  <a:ea typeface="Calibri"/>
                  <a:cs typeface="Calibri"/>
                  <a:sym typeface="Calibri"/>
                </a:rPr>
                <a:t> </a:t>
              </a:r>
              <a:r>
                <a:rPr lang="es-ES" sz="1400" b="1" dirty="0" err="1">
                  <a:solidFill>
                    <a:schemeClr val="bg1">
                      <a:lumMod val="65000"/>
                      <a:lumOff val="35000"/>
                    </a:schemeClr>
                  </a:solidFill>
                  <a:latin typeface="Barlow Light" charset="0"/>
                  <a:ea typeface="Calibri"/>
                  <a:cs typeface="Calibri"/>
                  <a:sym typeface="Calibri"/>
                </a:rPr>
                <a:t>technologique</a:t>
              </a:r>
              <a:r>
                <a:rPr lang="es-ES" sz="1400" b="1" dirty="0">
                  <a:solidFill>
                    <a:schemeClr val="bg1">
                      <a:lumMod val="65000"/>
                      <a:lumOff val="35000"/>
                    </a:schemeClr>
                  </a:solidFill>
                  <a:latin typeface="Barlow Light" charset="0"/>
                  <a:ea typeface="Calibri"/>
                  <a:cs typeface="Calibri"/>
                  <a:sym typeface="Calibri"/>
                </a:rPr>
                <a:t>)</a:t>
              </a:r>
              <a:endParaRPr sz="1400" b="1" i="0" u="none" strike="noStrike" cap="none" dirty="0">
                <a:solidFill>
                  <a:schemeClr val="bg1">
                    <a:lumMod val="65000"/>
                    <a:lumOff val="35000"/>
                  </a:schemeClr>
                </a:solidFill>
                <a:latin typeface="Barlow Light" charset="0"/>
                <a:ea typeface="Calibri"/>
                <a:cs typeface="Calibri"/>
                <a:sym typeface="Calibri"/>
              </a:endParaRPr>
            </a:p>
          </p:txBody>
        </p:sp>
        <p:sp>
          <p:nvSpPr>
            <p:cNvPr id="5" name="Google Shape;5216;p50">
              <a:extLst>
                <a:ext uri="{FF2B5EF4-FFF2-40B4-BE49-F238E27FC236}">
                  <a16:creationId xmlns:a16="http://schemas.microsoft.com/office/drawing/2014/main" id="{F399D81E-87FE-C036-5BE7-06ABFAD94AD5}"/>
                </a:ext>
              </a:extLst>
            </p:cNvPr>
            <p:cNvSpPr/>
            <p:nvPr/>
          </p:nvSpPr>
          <p:spPr>
            <a:xfrm>
              <a:off x="11285615" y="4696357"/>
              <a:ext cx="330458" cy="392479"/>
            </a:xfrm>
            <a:custGeom>
              <a:avLst/>
              <a:gdLst/>
              <a:ahLst/>
              <a:cxnLst/>
              <a:rect l="l" t="t" r="r" b="b"/>
              <a:pathLst>
                <a:path w="598" h="711" extrusionOk="0">
                  <a:moveTo>
                    <a:pt x="493" y="607"/>
                  </a:moveTo>
                  <a:cubicBezTo>
                    <a:pt x="426" y="674"/>
                    <a:pt x="337" y="711"/>
                    <a:pt x="242" y="711"/>
                  </a:cubicBezTo>
                  <a:cubicBezTo>
                    <a:pt x="152" y="711"/>
                    <a:pt x="66" y="678"/>
                    <a:pt x="0" y="617"/>
                  </a:cubicBezTo>
                  <a:cubicBezTo>
                    <a:pt x="67" y="546"/>
                    <a:pt x="103" y="453"/>
                    <a:pt x="103" y="355"/>
                  </a:cubicBezTo>
                  <a:cubicBezTo>
                    <a:pt x="103" y="258"/>
                    <a:pt x="67" y="165"/>
                    <a:pt x="0" y="94"/>
                  </a:cubicBezTo>
                  <a:cubicBezTo>
                    <a:pt x="66" y="33"/>
                    <a:pt x="152" y="0"/>
                    <a:pt x="242" y="0"/>
                  </a:cubicBezTo>
                  <a:cubicBezTo>
                    <a:pt x="337" y="0"/>
                    <a:pt x="426" y="37"/>
                    <a:pt x="493" y="104"/>
                  </a:cubicBezTo>
                  <a:cubicBezTo>
                    <a:pt x="561" y="171"/>
                    <a:pt x="598" y="260"/>
                    <a:pt x="598" y="355"/>
                  </a:cubicBezTo>
                  <a:cubicBezTo>
                    <a:pt x="598" y="451"/>
                    <a:pt x="561" y="540"/>
                    <a:pt x="493" y="607"/>
                  </a:cubicBezTo>
                  <a:close/>
                </a:path>
              </a:pathLst>
            </a:custGeom>
            <a:solidFill>
              <a:schemeClr val="tx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lang="es-ES" sz="2000" b="1" i="0" u="none" strike="noStrike" cap="none" dirty="0">
                <a:solidFill>
                  <a:schemeClr val="bg1"/>
                </a:solidFill>
                <a:latin typeface="Barlow Light" charset="0"/>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endParaRPr lang="es-ES" sz="2000" b="1" dirty="0">
                <a:solidFill>
                  <a:schemeClr val="bg1"/>
                </a:solidFill>
                <a:latin typeface="Barlow Light" charset="0"/>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endParaRPr lang="es-ES" sz="2000" b="1" i="0" u="none" strike="noStrike" cap="none" dirty="0">
                <a:solidFill>
                  <a:schemeClr val="bg1"/>
                </a:solidFill>
                <a:latin typeface="Barlow Light" charset="0"/>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lang="es-ES" sz="2000" b="1" i="0" u="none" strike="noStrike" cap="none" dirty="0" err="1">
                  <a:solidFill>
                    <a:schemeClr val="bg1"/>
                  </a:solidFill>
                  <a:latin typeface="Barlow Light" charset="0"/>
                  <a:ea typeface="Calibri"/>
                  <a:cs typeface="Calibri"/>
                  <a:sym typeface="Calibri"/>
                </a:rPr>
                <a:t>Données</a:t>
              </a:r>
              <a:r>
                <a:rPr lang="es-ES" sz="2000" b="1" i="0" u="none" strike="noStrike" cap="none" dirty="0">
                  <a:solidFill>
                    <a:schemeClr val="bg1"/>
                  </a:solidFill>
                  <a:latin typeface="Barlow Light" charset="0"/>
                  <a:ea typeface="Calibri"/>
                  <a:cs typeface="Calibri"/>
                  <a:sym typeface="Calibri"/>
                </a:rPr>
                <a:t> de  </a:t>
              </a:r>
            </a:p>
            <a:p>
              <a:pPr marL="0" marR="0" lvl="0" indent="0" algn="ctr" rtl="0">
                <a:lnSpc>
                  <a:spcPct val="100000"/>
                </a:lnSpc>
                <a:spcBef>
                  <a:spcPts val="0"/>
                </a:spcBef>
                <a:spcAft>
                  <a:spcPts val="0"/>
                </a:spcAft>
                <a:buClr>
                  <a:schemeClr val="dk1"/>
                </a:buClr>
                <a:buSzPts val="1400"/>
                <a:buFont typeface="Calibri"/>
                <a:buNone/>
              </a:pPr>
              <a:r>
                <a:rPr lang="es-ES" sz="2000" b="1" i="0" u="none" strike="noStrike" cap="none" dirty="0" err="1">
                  <a:solidFill>
                    <a:schemeClr val="bg1"/>
                  </a:solidFill>
                  <a:latin typeface="Barlow Light" charset="0"/>
                  <a:ea typeface="Calibri"/>
                  <a:cs typeface="Calibri"/>
                  <a:sym typeface="Calibri"/>
                </a:rPr>
                <a:t>simulation</a:t>
              </a:r>
              <a:r>
                <a:rPr lang="es-ES" sz="2000" b="1" i="0" u="none" strike="noStrike" cap="none" dirty="0">
                  <a:solidFill>
                    <a:schemeClr val="bg1"/>
                  </a:solidFill>
                  <a:latin typeface="Barlow Light" charset="0"/>
                  <a:ea typeface="Calibri"/>
                  <a:cs typeface="Calibri"/>
                  <a:sym typeface="Calibri"/>
                </a:rPr>
                <a:t> </a:t>
              </a:r>
              <a:endParaRPr sz="2000" b="1" i="0" u="none" strike="noStrike" cap="none" dirty="0">
                <a:solidFill>
                  <a:schemeClr val="bg1"/>
                </a:solidFill>
                <a:latin typeface="Barlow Light" charset="0"/>
                <a:ea typeface="Calibri"/>
                <a:cs typeface="Calibri"/>
                <a:sym typeface="Calibri"/>
              </a:endParaRPr>
            </a:p>
          </p:txBody>
        </p:sp>
        <p:sp>
          <p:nvSpPr>
            <p:cNvPr id="6" name="Google Shape;5217;p50">
              <a:extLst>
                <a:ext uri="{FF2B5EF4-FFF2-40B4-BE49-F238E27FC236}">
                  <a16:creationId xmlns:a16="http://schemas.microsoft.com/office/drawing/2014/main" id="{FCF8C83C-301F-48A5-B54E-D08059F072C2}"/>
                </a:ext>
              </a:extLst>
            </p:cNvPr>
            <p:cNvSpPr/>
            <p:nvPr/>
          </p:nvSpPr>
          <p:spPr>
            <a:xfrm>
              <a:off x="11222808" y="4407150"/>
              <a:ext cx="411906" cy="329541"/>
            </a:xfrm>
            <a:custGeom>
              <a:avLst/>
              <a:gdLst/>
              <a:ahLst/>
              <a:cxnLst/>
              <a:rect l="l" t="t" r="r" b="b"/>
              <a:pathLst>
                <a:path w="746" h="597" extrusionOk="0">
                  <a:moveTo>
                    <a:pt x="356" y="0"/>
                  </a:moveTo>
                  <a:cubicBezTo>
                    <a:pt x="451" y="0"/>
                    <a:pt x="540" y="37"/>
                    <a:pt x="607" y="104"/>
                  </a:cubicBezTo>
                  <a:cubicBezTo>
                    <a:pt x="743" y="240"/>
                    <a:pt x="746" y="458"/>
                    <a:pt x="617" y="597"/>
                  </a:cubicBezTo>
                  <a:cubicBezTo>
                    <a:pt x="546" y="531"/>
                    <a:pt x="454" y="495"/>
                    <a:pt x="356" y="495"/>
                  </a:cubicBezTo>
                  <a:cubicBezTo>
                    <a:pt x="258" y="495"/>
                    <a:pt x="166" y="531"/>
                    <a:pt x="94" y="597"/>
                  </a:cubicBezTo>
                  <a:cubicBezTo>
                    <a:pt x="33" y="531"/>
                    <a:pt x="0" y="446"/>
                    <a:pt x="0" y="356"/>
                  </a:cubicBezTo>
                  <a:cubicBezTo>
                    <a:pt x="0" y="261"/>
                    <a:pt x="37" y="171"/>
                    <a:pt x="104" y="104"/>
                  </a:cubicBezTo>
                  <a:cubicBezTo>
                    <a:pt x="171" y="37"/>
                    <a:pt x="261" y="0"/>
                    <a:pt x="356" y="0"/>
                  </a:cubicBezTo>
                  <a:close/>
                </a:path>
              </a:pathLst>
            </a:custGeom>
            <a:solidFill>
              <a:schemeClr val="accent4">
                <a:lumMod val="60000"/>
                <a:lumOff val="40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lang="es-ES" sz="2400" b="0" i="0" u="none" strike="noStrike" cap="none" dirty="0">
                <a:solidFill>
                  <a:schemeClr val="bg1"/>
                </a:solidFill>
                <a:latin typeface="Barlow Light" charset="0"/>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endParaRPr lang="es-ES" sz="2000" b="1" i="0" u="none" strike="noStrike" cap="none" dirty="0">
                <a:solidFill>
                  <a:schemeClr val="bg1"/>
                </a:solidFill>
                <a:latin typeface="Barlow Light" charset="0"/>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lang="es-ES" sz="2000" b="1" i="0" u="none" strike="noStrike" cap="none" dirty="0" err="1">
                  <a:solidFill>
                    <a:schemeClr val="bg1"/>
                  </a:solidFill>
                  <a:latin typeface="Barlow Light" charset="0"/>
                  <a:ea typeface="Calibri"/>
                  <a:cs typeface="Calibri"/>
                  <a:sym typeface="Calibri"/>
                </a:rPr>
                <a:t>Données</a:t>
              </a:r>
              <a:r>
                <a:rPr lang="es-ES" sz="2000" b="1" i="0" u="none" strike="noStrike" cap="none" dirty="0">
                  <a:solidFill>
                    <a:schemeClr val="bg1"/>
                  </a:solidFill>
                  <a:latin typeface="Barlow Light" charset="0"/>
                  <a:ea typeface="Calibri"/>
                  <a:cs typeface="Calibri"/>
                  <a:sym typeface="Calibri"/>
                </a:rPr>
                <a:t> </a:t>
              </a:r>
            </a:p>
            <a:p>
              <a:pPr marL="0" marR="0" lvl="0" indent="0" algn="ctr" rtl="0">
                <a:lnSpc>
                  <a:spcPct val="100000"/>
                </a:lnSpc>
                <a:spcBef>
                  <a:spcPts val="0"/>
                </a:spcBef>
                <a:spcAft>
                  <a:spcPts val="0"/>
                </a:spcAft>
                <a:buClr>
                  <a:schemeClr val="dk1"/>
                </a:buClr>
                <a:buSzPts val="1400"/>
                <a:buFont typeface="Calibri"/>
                <a:buNone/>
              </a:pPr>
              <a:r>
                <a:rPr lang="es-ES" sz="2000" b="1" dirty="0" err="1">
                  <a:solidFill>
                    <a:schemeClr val="bg1"/>
                  </a:solidFill>
                  <a:latin typeface="Barlow Light" charset="0"/>
                  <a:ea typeface="Calibri"/>
                  <a:cs typeface="Calibri"/>
                  <a:sym typeface="Calibri"/>
                </a:rPr>
                <a:t>d</a:t>
              </a:r>
              <a:r>
                <a:rPr lang="es-ES" sz="2000" b="1" i="0" u="none" strike="noStrike" cap="none" dirty="0" err="1">
                  <a:solidFill>
                    <a:schemeClr val="bg1"/>
                  </a:solidFill>
                  <a:latin typeface="Barlow Light" charset="0"/>
                  <a:ea typeface="Calibri"/>
                  <a:cs typeface="Calibri"/>
                  <a:sym typeface="Calibri"/>
                </a:rPr>
                <a:t>´experimentation</a:t>
              </a:r>
              <a:endParaRPr lang="es-ES" sz="2000" b="1" i="0" u="none" strike="noStrike" cap="none" dirty="0">
                <a:solidFill>
                  <a:schemeClr val="bg1"/>
                </a:solidFill>
                <a:latin typeface="Barlow Light" charset="0"/>
                <a:ea typeface="Calibri"/>
                <a:cs typeface="Calibri"/>
                <a:sym typeface="Calibri"/>
              </a:endParaRPr>
            </a:p>
            <a:p>
              <a:pPr lvl="0" algn="ctr">
                <a:buClr>
                  <a:schemeClr val="dk1"/>
                </a:buClr>
                <a:buSzPts val="1400"/>
              </a:pPr>
              <a:r>
                <a:rPr lang="es-ES" sz="1400" b="1" dirty="0">
                  <a:solidFill>
                    <a:schemeClr val="bg1">
                      <a:lumMod val="65000"/>
                      <a:lumOff val="35000"/>
                    </a:schemeClr>
                  </a:solidFill>
                  <a:latin typeface="Barlow Light" charset="0"/>
                  <a:ea typeface="Calibri"/>
                  <a:cs typeface="Calibri"/>
                  <a:sym typeface="Calibri"/>
                </a:rPr>
                <a:t>(reproductibles à un </a:t>
              </a:r>
              <a:r>
                <a:rPr lang="es-ES" sz="1400" b="1" dirty="0" err="1">
                  <a:solidFill>
                    <a:schemeClr val="bg1">
                      <a:lumMod val="65000"/>
                      <a:lumOff val="35000"/>
                    </a:schemeClr>
                  </a:solidFill>
                  <a:latin typeface="Barlow Light" charset="0"/>
                  <a:ea typeface="Calibri"/>
                  <a:cs typeface="Calibri"/>
                  <a:sym typeface="Calibri"/>
                </a:rPr>
                <a:t>coût</a:t>
              </a:r>
              <a:r>
                <a:rPr lang="es-ES" sz="1400" b="1" dirty="0">
                  <a:solidFill>
                    <a:schemeClr val="bg1">
                      <a:lumMod val="65000"/>
                      <a:lumOff val="35000"/>
                    </a:schemeClr>
                  </a:solidFill>
                  <a:latin typeface="Barlow Light" charset="0"/>
                  <a:ea typeface="Calibri"/>
                  <a:cs typeface="Calibri"/>
                  <a:sym typeface="Calibri"/>
                </a:rPr>
                <a:t> </a:t>
              </a:r>
              <a:r>
                <a:rPr lang="es-ES" sz="1400" b="1" dirty="0" err="1">
                  <a:solidFill>
                    <a:schemeClr val="bg1">
                      <a:lumMod val="65000"/>
                      <a:lumOff val="35000"/>
                    </a:schemeClr>
                  </a:solidFill>
                  <a:latin typeface="Barlow Light" charset="0"/>
                  <a:ea typeface="Calibri"/>
                  <a:cs typeface="Calibri"/>
                  <a:sym typeface="Calibri"/>
                </a:rPr>
                <a:t>élevé</a:t>
              </a:r>
              <a:r>
                <a:rPr lang="es-ES" sz="1400" b="1" dirty="0">
                  <a:solidFill>
                    <a:schemeClr val="bg1">
                      <a:lumMod val="65000"/>
                      <a:lumOff val="35000"/>
                    </a:schemeClr>
                  </a:solidFill>
                  <a:latin typeface="Barlow Light" charset="0"/>
                  <a:ea typeface="Calibri"/>
                  <a:cs typeface="Calibri"/>
                  <a:sym typeface="Calibri"/>
                </a:rPr>
                <a:t>)</a:t>
              </a:r>
              <a:endParaRPr sz="1400" b="1" i="0" u="none" strike="noStrike" cap="none" dirty="0">
                <a:solidFill>
                  <a:schemeClr val="bg1">
                    <a:lumMod val="65000"/>
                    <a:lumOff val="35000"/>
                  </a:schemeClr>
                </a:solidFill>
                <a:latin typeface="Barlow Light" charset="0"/>
                <a:ea typeface="Calibri"/>
                <a:cs typeface="Calibri"/>
                <a:sym typeface="Calibri"/>
              </a:endParaRPr>
            </a:p>
          </p:txBody>
        </p:sp>
      </p:grpSp>
      <p:sp>
        <p:nvSpPr>
          <p:cNvPr id="8" name="CuadroTexto 7">
            <a:extLst>
              <a:ext uri="{FF2B5EF4-FFF2-40B4-BE49-F238E27FC236}">
                <a16:creationId xmlns:a16="http://schemas.microsoft.com/office/drawing/2014/main" id="{3E096918-D704-6966-CC8B-C58C2E3CFD66}"/>
              </a:ext>
            </a:extLst>
          </p:cNvPr>
          <p:cNvSpPr txBox="1"/>
          <p:nvPr/>
        </p:nvSpPr>
        <p:spPr>
          <a:xfrm>
            <a:off x="4986067" y="6348998"/>
            <a:ext cx="7464725" cy="415498"/>
          </a:xfrm>
          <a:prstGeom prst="rect">
            <a:avLst/>
          </a:prstGeom>
          <a:noFill/>
        </p:spPr>
        <p:txBody>
          <a:bodyPr wrap="square">
            <a:spAutoFit/>
          </a:bodyPr>
          <a:lstStyle/>
          <a:p>
            <a:r>
              <a:rPr lang="es-ES" sz="1000" b="0" i="0" dirty="0">
                <a:solidFill>
                  <a:schemeClr val="bg1">
                    <a:lumMod val="65000"/>
                    <a:lumOff val="35000"/>
                  </a:schemeClr>
                </a:solidFill>
                <a:effectLst/>
              </a:rPr>
              <a:t>Melero, R., &amp; Hernández-San-Miguel, J. (2014). Acceso abierto a los datos de investigación, una vía hacia la colaboración científica. </a:t>
            </a:r>
            <a:r>
              <a:rPr lang="es-ES" sz="1000" b="0" i="1" dirty="0">
                <a:solidFill>
                  <a:schemeClr val="bg1">
                    <a:lumMod val="65000"/>
                    <a:lumOff val="35000"/>
                  </a:schemeClr>
                </a:solidFill>
                <a:effectLst/>
              </a:rPr>
              <a:t>Revista Española De Documentación Científica</a:t>
            </a:r>
            <a:r>
              <a:rPr lang="es-ES" sz="1000" b="0" i="0" dirty="0">
                <a:solidFill>
                  <a:schemeClr val="bg1">
                    <a:lumMod val="65000"/>
                    <a:lumOff val="35000"/>
                  </a:schemeClr>
                </a:solidFill>
                <a:effectLst/>
              </a:rPr>
              <a:t>, </a:t>
            </a:r>
            <a:r>
              <a:rPr lang="es-ES" sz="1000" b="0" i="1" dirty="0">
                <a:solidFill>
                  <a:schemeClr val="bg1">
                    <a:lumMod val="65000"/>
                    <a:lumOff val="35000"/>
                  </a:schemeClr>
                </a:solidFill>
                <a:effectLst/>
              </a:rPr>
              <a:t>37</a:t>
            </a:r>
            <a:r>
              <a:rPr lang="es-ES" sz="1000" b="0" i="0" dirty="0">
                <a:solidFill>
                  <a:schemeClr val="bg1">
                    <a:lumMod val="65000"/>
                    <a:lumOff val="35000"/>
                  </a:schemeClr>
                </a:solidFill>
                <a:effectLst/>
              </a:rPr>
              <a:t>(4), e066. https://doi.org/10.3989/redc.2014.4.1154</a:t>
            </a:r>
            <a:endParaRPr lang="es-ES" sz="1100" dirty="0">
              <a:solidFill>
                <a:schemeClr val="bg1">
                  <a:lumMod val="65000"/>
                  <a:lumOff val="35000"/>
                </a:schemeClr>
              </a:solidFill>
            </a:endParaRPr>
          </a:p>
        </p:txBody>
      </p:sp>
      <p:sp>
        <p:nvSpPr>
          <p:cNvPr id="9" name="8 Rectángulo"/>
          <p:cNvSpPr/>
          <p:nvPr/>
        </p:nvSpPr>
        <p:spPr>
          <a:xfrm>
            <a:off x="992570" y="2299211"/>
            <a:ext cx="1819903" cy="1200329"/>
          </a:xfrm>
          <a:prstGeom prst="rect">
            <a:avLst/>
          </a:prstGeom>
        </p:spPr>
        <p:txBody>
          <a:bodyPr wrap="square">
            <a:spAutoFit/>
          </a:bodyPr>
          <a:lstStyle/>
          <a:p>
            <a:r>
              <a:rPr lang="fr-FR" dirty="0">
                <a:solidFill>
                  <a:schemeClr val="bg1">
                    <a:lumMod val="65000"/>
                    <a:lumOff val="35000"/>
                  </a:schemeClr>
                </a:solidFill>
              </a:rPr>
              <a:t>( fondée sur la méthodologie de collecte des données )</a:t>
            </a:r>
            <a:endParaRPr lang="es-ES" dirty="0">
              <a:solidFill>
                <a:schemeClr val="bg1">
                  <a:lumMod val="65000"/>
                  <a:lumOff val="35000"/>
                </a:schemeClr>
              </a:solidFill>
            </a:endParaRPr>
          </a:p>
        </p:txBody>
      </p:sp>
    </p:spTree>
    <p:extLst>
      <p:ext uri="{BB962C8B-B14F-4D97-AF65-F5344CB8AC3E}">
        <p14:creationId xmlns:p14="http://schemas.microsoft.com/office/powerpoint/2010/main" val="6436999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1036081"/>
            <a:ext cx="6406595" cy="610863"/>
          </a:xfrm>
        </p:spPr>
        <p:txBody>
          <a:bodyPr>
            <a:noAutofit/>
          </a:bodyPr>
          <a:lstStyle/>
          <a:p>
            <a:endParaRPr lang="es-ES" sz="2800" dirty="0"/>
          </a:p>
        </p:txBody>
      </p:sp>
      <p:pic>
        <p:nvPicPr>
          <p:cNvPr id="2" name="Imagen 1">
            <a:extLst>
              <a:ext uri="{FF2B5EF4-FFF2-40B4-BE49-F238E27FC236}">
                <a16:creationId xmlns:a16="http://schemas.microsoft.com/office/drawing/2014/main" id="{AC737656-A730-8FEE-6D2A-680C9AC5237D}"/>
              </a:ext>
            </a:extLst>
          </p:cNvPr>
          <p:cNvPicPr>
            <a:picLocks noChangeAspect="1"/>
          </p:cNvPicPr>
          <p:nvPr/>
        </p:nvPicPr>
        <p:blipFill>
          <a:blip r:embed="rId2"/>
          <a:stretch>
            <a:fillRect/>
          </a:stretch>
        </p:blipFill>
        <p:spPr>
          <a:xfrm>
            <a:off x="707224" y="902256"/>
            <a:ext cx="9888504" cy="5291499"/>
          </a:xfrm>
          <a:prstGeom prst="rect">
            <a:avLst/>
          </a:prstGeom>
        </p:spPr>
      </p:pic>
      <p:sp>
        <p:nvSpPr>
          <p:cNvPr id="4" name="CuadroTexto 3">
            <a:extLst>
              <a:ext uri="{FF2B5EF4-FFF2-40B4-BE49-F238E27FC236}">
                <a16:creationId xmlns:a16="http://schemas.microsoft.com/office/drawing/2014/main" id="{8FA49B6B-4C1F-F59D-3523-D185C69101EB}"/>
              </a:ext>
            </a:extLst>
          </p:cNvPr>
          <p:cNvSpPr txBox="1"/>
          <p:nvPr/>
        </p:nvSpPr>
        <p:spPr>
          <a:xfrm>
            <a:off x="7546157" y="5250981"/>
            <a:ext cx="6099142" cy="369332"/>
          </a:xfrm>
          <a:prstGeom prst="rect">
            <a:avLst/>
          </a:prstGeom>
          <a:noFill/>
        </p:spPr>
        <p:txBody>
          <a:bodyPr wrap="square">
            <a:spAutoFit/>
          </a:bodyPr>
          <a:lstStyle/>
          <a:p>
            <a:r>
              <a:rPr lang="es-ES" sz="1800" dirty="0">
                <a:hlinkClick r:id="rId3"/>
              </a:rPr>
              <a:t>https://dmponline.dcc.ac.uk</a:t>
            </a:r>
            <a:r>
              <a:rPr lang="es-ES" dirty="0">
                <a:hlinkClick r:id="rId3"/>
              </a:rPr>
              <a:t>/</a:t>
            </a:r>
            <a:endParaRPr lang="es-ES" dirty="0"/>
          </a:p>
        </p:txBody>
      </p:sp>
    </p:spTree>
    <p:extLst>
      <p:ext uri="{BB962C8B-B14F-4D97-AF65-F5344CB8AC3E}">
        <p14:creationId xmlns:p14="http://schemas.microsoft.com/office/powerpoint/2010/main" val="18550606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64023" y="1036081"/>
            <a:ext cx="6406595" cy="610863"/>
          </a:xfrm>
        </p:spPr>
        <p:txBody>
          <a:bodyPr>
            <a:noAutofit/>
          </a:bodyPr>
          <a:lstStyle/>
          <a:p>
            <a:endParaRPr lang="es-ES" sz="2800" dirty="0"/>
          </a:p>
        </p:txBody>
      </p:sp>
      <p:pic>
        <p:nvPicPr>
          <p:cNvPr id="2" name="Imagen 1">
            <a:extLst>
              <a:ext uri="{FF2B5EF4-FFF2-40B4-BE49-F238E27FC236}">
                <a16:creationId xmlns:a16="http://schemas.microsoft.com/office/drawing/2014/main" id="{16B2D567-62E6-350B-3371-497866EE0E60}"/>
              </a:ext>
            </a:extLst>
          </p:cNvPr>
          <p:cNvPicPr>
            <a:picLocks noChangeAspect="1"/>
          </p:cNvPicPr>
          <p:nvPr/>
        </p:nvPicPr>
        <p:blipFill rotWithShape="1">
          <a:blip r:embed="rId2"/>
          <a:srcRect l="15839" r="17299"/>
          <a:stretch/>
        </p:blipFill>
        <p:spPr>
          <a:xfrm>
            <a:off x="442403" y="320374"/>
            <a:ext cx="8013440" cy="6464640"/>
          </a:xfrm>
          <a:prstGeom prst="rect">
            <a:avLst/>
          </a:prstGeom>
        </p:spPr>
      </p:pic>
      <p:sp>
        <p:nvSpPr>
          <p:cNvPr id="3" name="CuadroTexto 2">
            <a:extLst>
              <a:ext uri="{FF2B5EF4-FFF2-40B4-BE49-F238E27FC236}">
                <a16:creationId xmlns:a16="http://schemas.microsoft.com/office/drawing/2014/main" id="{F6CEFDFB-725D-43FC-F5B1-4102C6F244EA}"/>
              </a:ext>
            </a:extLst>
          </p:cNvPr>
          <p:cNvSpPr txBox="1"/>
          <p:nvPr/>
        </p:nvSpPr>
        <p:spPr>
          <a:xfrm>
            <a:off x="9073299" y="6315146"/>
            <a:ext cx="4572000" cy="400110"/>
          </a:xfrm>
          <a:prstGeom prst="rect">
            <a:avLst/>
          </a:prstGeom>
          <a:noFill/>
        </p:spPr>
        <p:txBody>
          <a:bodyPr wrap="square">
            <a:spAutoFit/>
          </a:bodyPr>
          <a:lstStyle/>
          <a:p>
            <a:r>
              <a:rPr lang="es-ES" sz="1000" dirty="0">
                <a:hlinkClick r:id="rId3"/>
              </a:rPr>
              <a:t>https://argos.openaire.eu/splash/</a:t>
            </a:r>
            <a:endParaRPr lang="es-ES" sz="1000" dirty="0"/>
          </a:p>
          <a:p>
            <a:endParaRPr lang="es-ES" sz="1000" dirty="0"/>
          </a:p>
        </p:txBody>
      </p:sp>
    </p:spTree>
    <p:extLst>
      <p:ext uri="{BB962C8B-B14F-4D97-AF65-F5344CB8AC3E}">
        <p14:creationId xmlns:p14="http://schemas.microsoft.com/office/powerpoint/2010/main" val="952995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1556" t="4821" r="8081" b="4467"/>
          <a:stretch/>
        </p:blipFill>
        <p:spPr bwMode="auto">
          <a:xfrm>
            <a:off x="953808" y="662782"/>
            <a:ext cx="5348517" cy="535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421" y="4184711"/>
            <a:ext cx="4899753" cy="14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descr="G:\Mi unidad\FOTOS\Fotos perfil\20221112_1144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9201" y="-27941512"/>
            <a:ext cx="4808940" cy="7585561"/>
          </a:xfrm>
          <a:prstGeom prst="rect">
            <a:avLst/>
          </a:prstGeom>
          <a:noFill/>
          <a:extLst>
            <a:ext uri="{909E8E84-426E-40DD-AFC4-6F175D3DCCD1}">
              <a14:hiddenFill xmlns:a14="http://schemas.microsoft.com/office/drawing/2010/main">
                <a:solidFill>
                  <a:srgbClr val="FFFFFF"/>
                </a:solidFill>
              </a14:hiddenFill>
            </a:ext>
          </a:extLst>
        </p:spPr>
      </p:pic>
      <p:pic>
        <p:nvPicPr>
          <p:cNvPr id="2" name="1 Imagen"/>
          <p:cNvPicPr>
            <a:picLocks noChangeAspect="1"/>
          </p:cNvPicPr>
          <p:nvPr/>
        </p:nvPicPr>
        <p:blipFill rotWithShape="1">
          <a:blip r:embed="rId5" cstate="print">
            <a:extLst>
              <a:ext uri="{28A0092B-C50C-407E-A947-70E740481C1C}">
                <a14:useLocalDpi xmlns:a14="http://schemas.microsoft.com/office/drawing/2010/main" val="0"/>
              </a:ext>
            </a:extLst>
          </a:blip>
          <a:srcRect t="18052"/>
          <a:stretch/>
        </p:blipFill>
        <p:spPr>
          <a:xfrm>
            <a:off x="7809687" y="928467"/>
            <a:ext cx="2225477" cy="2876760"/>
          </a:xfrm>
          <a:prstGeom prst="rect">
            <a:avLst/>
          </a:prstGeom>
        </p:spPr>
      </p:pic>
      <p:pic>
        <p:nvPicPr>
          <p:cNvPr id="37" name="Imagen 85">
            <a:extLst>
              <a:ext uri="{FF2B5EF4-FFF2-40B4-BE49-F238E27FC236}">
                <a16:creationId xmlns:a16="http://schemas.microsoft.com/office/drawing/2014/main" id="{689AB0E9-638F-5140-B8EB-F7069F3173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8172" y="6130261"/>
            <a:ext cx="735656" cy="727740"/>
          </a:xfrm>
          <a:prstGeom prst="rect">
            <a:avLst/>
          </a:prstGeom>
        </p:spPr>
      </p:pic>
    </p:spTree>
    <p:extLst>
      <p:ext uri="{BB962C8B-B14F-4D97-AF65-F5344CB8AC3E}">
        <p14:creationId xmlns:p14="http://schemas.microsoft.com/office/powerpoint/2010/main" val="598450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103446" y="500675"/>
            <a:ext cx="3360373" cy="57606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1"/>
                </a:solidFill>
              </a:rPr>
              <a:t>Dossiers de </a:t>
            </a:r>
            <a:r>
              <a:rPr lang="es-ES" sz="2000" dirty="0" err="1">
                <a:solidFill>
                  <a:schemeClr val="bg1"/>
                </a:solidFill>
              </a:rPr>
              <a:t>laboratoire</a:t>
            </a:r>
            <a:endParaRPr lang="es-ES" sz="2000" dirty="0">
              <a:solidFill>
                <a:schemeClr val="bg1"/>
              </a:solidFill>
            </a:endParaRPr>
          </a:p>
        </p:txBody>
      </p:sp>
      <p:sp>
        <p:nvSpPr>
          <p:cNvPr id="4" name="3 Rectángulo redondeado"/>
          <p:cNvSpPr/>
          <p:nvPr/>
        </p:nvSpPr>
        <p:spPr>
          <a:xfrm>
            <a:off x="5246793" y="723826"/>
            <a:ext cx="2534377" cy="70582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t>Carnets de </a:t>
            </a:r>
            <a:r>
              <a:rPr lang="es-ES" sz="2000" dirty="0" err="1"/>
              <a:t>terrain</a:t>
            </a:r>
            <a:endParaRPr lang="es-ES" sz="2000" dirty="0"/>
          </a:p>
        </p:txBody>
      </p:sp>
      <p:sp>
        <p:nvSpPr>
          <p:cNvPr id="5" name="4 Rectángulo"/>
          <p:cNvSpPr/>
          <p:nvPr/>
        </p:nvSpPr>
        <p:spPr>
          <a:xfrm>
            <a:off x="424327" y="1759248"/>
            <a:ext cx="2496277" cy="576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t>Échantillons</a:t>
            </a:r>
            <a:r>
              <a:rPr lang="es-ES" sz="2000" dirty="0"/>
              <a:t> </a:t>
            </a:r>
            <a:r>
              <a:rPr lang="es-ES" sz="2000" dirty="0" err="1"/>
              <a:t>biologiques</a:t>
            </a:r>
            <a:endParaRPr lang="es-ES" sz="2000" dirty="0"/>
          </a:p>
        </p:txBody>
      </p:sp>
      <p:sp>
        <p:nvSpPr>
          <p:cNvPr id="6" name="5 Rectángulo redondeado"/>
          <p:cNvSpPr/>
          <p:nvPr/>
        </p:nvSpPr>
        <p:spPr>
          <a:xfrm>
            <a:off x="8499706" y="521912"/>
            <a:ext cx="3360373" cy="62904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t>Collections</a:t>
            </a:r>
            <a:r>
              <a:rPr lang="es-ES" sz="2000" dirty="0"/>
              <a:t> </a:t>
            </a:r>
            <a:r>
              <a:rPr lang="es-ES" sz="2000" dirty="0" err="1"/>
              <a:t>d'objets</a:t>
            </a:r>
            <a:r>
              <a:rPr lang="es-ES" sz="2000" dirty="0"/>
              <a:t> </a:t>
            </a:r>
            <a:r>
              <a:rPr lang="es-ES" sz="2000" dirty="0" err="1"/>
              <a:t>physiques</a:t>
            </a:r>
            <a:endParaRPr lang="es-ES" sz="2000" dirty="0"/>
          </a:p>
        </p:txBody>
      </p:sp>
      <p:sp>
        <p:nvSpPr>
          <p:cNvPr id="7" name="6 Rectángulo redondeado"/>
          <p:cNvSpPr/>
          <p:nvPr/>
        </p:nvSpPr>
        <p:spPr>
          <a:xfrm>
            <a:off x="8893968" y="1877647"/>
            <a:ext cx="3168352" cy="57606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bg1"/>
                </a:solidFill>
              </a:rPr>
              <a:t>Développement</a:t>
            </a:r>
            <a:r>
              <a:rPr lang="es-ES" dirty="0">
                <a:solidFill>
                  <a:schemeClr val="bg1"/>
                </a:solidFill>
              </a:rPr>
              <a:t> de </a:t>
            </a:r>
            <a:r>
              <a:rPr lang="es-ES" dirty="0" err="1">
                <a:solidFill>
                  <a:schemeClr val="bg1"/>
                </a:solidFill>
              </a:rPr>
              <a:t>modèles</a:t>
            </a:r>
            <a:endParaRPr lang="es-ES" dirty="0">
              <a:solidFill>
                <a:schemeClr val="bg1"/>
              </a:solidFill>
            </a:endParaRPr>
          </a:p>
        </p:txBody>
      </p:sp>
      <p:sp>
        <p:nvSpPr>
          <p:cNvPr id="8" name="7 Rectángulo"/>
          <p:cNvSpPr/>
          <p:nvPr/>
        </p:nvSpPr>
        <p:spPr>
          <a:xfrm>
            <a:off x="8965976" y="3606271"/>
            <a:ext cx="3024336" cy="576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solidFill>
                  <a:schemeClr val="bg1"/>
                </a:solidFill>
              </a:rPr>
              <a:t>Images</a:t>
            </a:r>
            <a:r>
              <a:rPr lang="es-ES" sz="2000" dirty="0">
                <a:solidFill>
                  <a:schemeClr val="bg1"/>
                </a:solidFill>
              </a:rPr>
              <a:t>, </a:t>
            </a:r>
            <a:r>
              <a:rPr lang="es-ES" sz="2000" dirty="0" err="1">
                <a:solidFill>
                  <a:schemeClr val="bg1"/>
                </a:solidFill>
              </a:rPr>
              <a:t>photographies</a:t>
            </a:r>
            <a:endParaRPr lang="es-ES" sz="2000" dirty="0">
              <a:solidFill>
                <a:schemeClr val="bg1"/>
              </a:solidFill>
            </a:endParaRPr>
          </a:p>
        </p:txBody>
      </p:sp>
      <p:sp>
        <p:nvSpPr>
          <p:cNvPr id="9" name="8 Rectángulo redondeado"/>
          <p:cNvSpPr/>
          <p:nvPr/>
        </p:nvSpPr>
        <p:spPr>
          <a:xfrm>
            <a:off x="8595716" y="5390075"/>
            <a:ext cx="3264363" cy="67207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solidFill>
                  <a:schemeClr val="tx1"/>
                </a:solidFill>
              </a:rPr>
              <a:t>Slides</a:t>
            </a:r>
            <a:r>
              <a:rPr lang="es-ES" sz="2000" dirty="0">
                <a:solidFill>
                  <a:schemeClr val="tx1"/>
                </a:solidFill>
              </a:rPr>
              <a:t>, </a:t>
            </a:r>
            <a:r>
              <a:rPr lang="es-ES" sz="2000" dirty="0" err="1">
                <a:solidFill>
                  <a:schemeClr val="tx1"/>
                </a:solidFill>
              </a:rPr>
              <a:t>dessins</a:t>
            </a:r>
            <a:r>
              <a:rPr lang="es-ES" sz="2000" dirty="0">
                <a:solidFill>
                  <a:schemeClr val="tx1"/>
                </a:solidFill>
              </a:rPr>
              <a:t> et </a:t>
            </a:r>
            <a:r>
              <a:rPr lang="es-ES" sz="2000" dirty="0" err="1">
                <a:solidFill>
                  <a:schemeClr val="tx1"/>
                </a:solidFill>
              </a:rPr>
              <a:t>échantillons</a:t>
            </a:r>
            <a:endParaRPr lang="es-ES" sz="2000" dirty="0">
              <a:solidFill>
                <a:schemeClr val="tx1"/>
              </a:solidFill>
            </a:endParaRPr>
          </a:p>
        </p:txBody>
      </p:sp>
      <p:sp>
        <p:nvSpPr>
          <p:cNvPr id="10" name="9 Rectángulo redondeado"/>
          <p:cNvSpPr/>
          <p:nvPr/>
        </p:nvSpPr>
        <p:spPr>
          <a:xfrm>
            <a:off x="5246792" y="5952136"/>
            <a:ext cx="2976331" cy="67207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Coupes de films ou de vidéos</a:t>
            </a:r>
            <a:endParaRPr lang="es-ES" sz="2000" dirty="0">
              <a:solidFill>
                <a:schemeClr val="bg1"/>
              </a:solidFill>
            </a:endParaRPr>
          </a:p>
        </p:txBody>
      </p:sp>
      <p:sp>
        <p:nvSpPr>
          <p:cNvPr id="11" name="10 Rectángulo"/>
          <p:cNvSpPr/>
          <p:nvPr/>
        </p:nvSpPr>
        <p:spPr>
          <a:xfrm>
            <a:off x="1869744" y="5685250"/>
            <a:ext cx="2594076" cy="6720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bg1"/>
                </a:solidFill>
              </a:rPr>
              <a:t>Enregistrements</a:t>
            </a:r>
            <a:r>
              <a:rPr lang="es-ES" dirty="0">
                <a:solidFill>
                  <a:schemeClr val="bg1"/>
                </a:solidFill>
              </a:rPr>
              <a:t> </a:t>
            </a:r>
            <a:r>
              <a:rPr lang="es-ES" dirty="0" err="1">
                <a:solidFill>
                  <a:schemeClr val="bg1"/>
                </a:solidFill>
              </a:rPr>
              <a:t>sonores</a:t>
            </a:r>
            <a:endParaRPr lang="es-ES" dirty="0">
              <a:solidFill>
                <a:schemeClr val="bg1"/>
              </a:solidFill>
            </a:endParaRPr>
          </a:p>
        </p:txBody>
      </p:sp>
      <p:sp>
        <p:nvSpPr>
          <p:cNvPr id="12" name="11 Rectángulo redondeado"/>
          <p:cNvSpPr/>
          <p:nvPr/>
        </p:nvSpPr>
        <p:spPr>
          <a:xfrm>
            <a:off x="424327" y="4517939"/>
            <a:ext cx="2304256" cy="67207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t>Posters</a:t>
            </a:r>
          </a:p>
        </p:txBody>
      </p:sp>
      <p:sp>
        <p:nvSpPr>
          <p:cNvPr id="13" name="12 Rectángulo redondeado"/>
          <p:cNvSpPr/>
          <p:nvPr/>
        </p:nvSpPr>
        <p:spPr>
          <a:xfrm>
            <a:off x="193180" y="3073239"/>
            <a:ext cx="2400267" cy="82106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1"/>
                </a:solidFill>
              </a:rPr>
              <a:t>«</a:t>
            </a:r>
            <a:r>
              <a:rPr lang="es-ES" sz="2000" dirty="0" err="1">
                <a:solidFill>
                  <a:schemeClr val="bg1"/>
                </a:solidFill>
              </a:rPr>
              <a:t>Verbatim</a:t>
            </a:r>
            <a:r>
              <a:rPr lang="es-ES" sz="2000" dirty="0">
                <a:solidFill>
                  <a:schemeClr val="bg1"/>
                </a:solidFill>
              </a:rPr>
              <a:t>» des interviews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2491" y="6624212"/>
            <a:ext cx="1763183" cy="28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oogle Shape;4857;p49"/>
          <p:cNvGrpSpPr/>
          <p:nvPr/>
        </p:nvGrpSpPr>
        <p:grpSpPr>
          <a:xfrm>
            <a:off x="3186229" y="2165680"/>
            <a:ext cx="5358044" cy="2688297"/>
            <a:chOff x="2583325" y="2972875"/>
            <a:chExt cx="462850" cy="445750"/>
          </a:xfrm>
          <a:solidFill>
            <a:schemeClr val="accent6"/>
          </a:solidFill>
        </p:grpSpPr>
        <p:sp>
          <p:nvSpPr>
            <p:cNvPr id="19" name="Google Shape;4858;p49"/>
            <p:cNvSpPr/>
            <p:nvPr/>
          </p:nvSpPr>
          <p:spPr>
            <a:xfrm>
              <a:off x="2701775" y="3323350"/>
              <a:ext cx="225950" cy="95275"/>
            </a:xfrm>
            <a:custGeom>
              <a:avLst/>
              <a:gdLst/>
              <a:ahLst/>
              <a:cxnLst/>
              <a:rect l="l" t="t" r="r" b="b"/>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grpFill/>
            <a:ln>
              <a:noFill/>
            </a:ln>
          </p:spPr>
          <p:txBody>
            <a:bodyPr spcFirstLastPara="1" wrap="square" lIns="121900" tIns="121900" rIns="121900" bIns="121900" anchor="ctr" anchorCtr="0">
              <a:noAutofit/>
            </a:bodyPr>
            <a:lstStyle/>
            <a:p>
              <a:endParaRPr sz="2400">
                <a:solidFill>
                  <a:schemeClr val="dk1"/>
                </a:solidFill>
              </a:endParaRPr>
            </a:p>
          </p:txBody>
        </p:sp>
        <p:sp>
          <p:nvSpPr>
            <p:cNvPr id="20" name="Google Shape;4859;p49"/>
            <p:cNvSpPr/>
            <p:nvPr/>
          </p:nvSpPr>
          <p:spPr>
            <a:xfrm>
              <a:off x="2583325" y="2972875"/>
              <a:ext cx="462850" cy="337075"/>
            </a:xfrm>
            <a:custGeom>
              <a:avLst/>
              <a:gdLst/>
              <a:ahLst/>
              <a:cxnLst/>
              <a:rect l="l" t="t" r="r" b="b"/>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grpFill/>
            <a:ln>
              <a:noFill/>
            </a:ln>
          </p:spPr>
          <p:txBody>
            <a:bodyPr spcFirstLastPara="1" wrap="square" lIns="121900" tIns="121900" rIns="121900" bIns="121900" anchor="ctr" anchorCtr="0">
              <a:noAutofit/>
            </a:bodyPr>
            <a:lstStyle/>
            <a:p>
              <a:endParaRPr sz="2400">
                <a:solidFill>
                  <a:schemeClr val="dk1"/>
                </a:solidFill>
              </a:endParaRPr>
            </a:p>
          </p:txBody>
        </p:sp>
      </p:grpSp>
      <p:sp>
        <p:nvSpPr>
          <p:cNvPr id="2" name="1 CuadroTexto"/>
          <p:cNvSpPr txBox="1"/>
          <p:nvPr/>
        </p:nvSpPr>
        <p:spPr>
          <a:xfrm>
            <a:off x="4463819" y="2518592"/>
            <a:ext cx="2803973" cy="1446550"/>
          </a:xfrm>
          <a:prstGeom prst="rect">
            <a:avLst/>
          </a:prstGeom>
          <a:noFill/>
        </p:spPr>
        <p:txBody>
          <a:bodyPr wrap="none" rtlCol="0">
            <a:spAutoFit/>
          </a:bodyPr>
          <a:lstStyle/>
          <a:p>
            <a:r>
              <a:rPr lang="es-ES" sz="8800" b="1" dirty="0">
                <a:solidFill>
                  <a:schemeClr val="accent1">
                    <a:lumMod val="50000"/>
                  </a:schemeClr>
                </a:solidFill>
                <a:latin typeface="+mj-lt"/>
              </a:rPr>
              <a:t>DATA</a:t>
            </a:r>
          </a:p>
        </p:txBody>
      </p:sp>
    </p:spTree>
    <p:extLst>
      <p:ext uri="{BB962C8B-B14F-4D97-AF65-F5344CB8AC3E}">
        <p14:creationId xmlns:p14="http://schemas.microsoft.com/office/powerpoint/2010/main" val="3565733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F78FF977-9E29-B8E8-18DA-6C534BC48F55}"/>
              </a:ext>
            </a:extLst>
          </p:cNvPr>
          <p:cNvSpPr>
            <a:spLocks noGrp="1"/>
          </p:cNvSpPr>
          <p:nvPr>
            <p:ph type="title"/>
          </p:nvPr>
        </p:nvSpPr>
        <p:spPr>
          <a:xfrm>
            <a:off x="925922" y="2266950"/>
            <a:ext cx="7132320" cy="3289971"/>
          </a:xfrm>
        </p:spPr>
        <p:txBody>
          <a:bodyPr>
            <a:normAutofit/>
          </a:bodyPr>
          <a:lstStyle/>
          <a:p>
            <a:r>
              <a:rPr lang="fr-FR" sz="2400" dirty="0">
                <a:solidFill>
                  <a:schemeClr val="bg1">
                    <a:lumMod val="65000"/>
                    <a:lumOff val="35000"/>
                  </a:schemeClr>
                </a:solidFill>
              </a:rPr>
              <a:t>Les projets d'articles scientifiques, les analyses préliminaires, les projets de recherche, les évaluations par les pairs, les rapports ou toute autre information (conversations informelles) entre les membres d'un groupe de recherche </a:t>
            </a:r>
            <a:r>
              <a:rPr lang="fr-FR" sz="2400" b="1" dirty="0">
                <a:solidFill>
                  <a:schemeClr val="accent1">
                    <a:lumMod val="50000"/>
                  </a:schemeClr>
                </a:solidFill>
              </a:rPr>
              <a:t>ne sont PAS des données de recherche et ne peuvent donc pas être partagés.</a:t>
            </a:r>
            <a:endParaRPr lang="es-ES" sz="2400" dirty="0">
              <a:solidFill>
                <a:schemeClr val="bg1">
                  <a:lumMod val="65000"/>
                  <a:lumOff val="35000"/>
                </a:schemeClr>
              </a:solidFill>
            </a:endParaRPr>
          </a:p>
        </p:txBody>
      </p:sp>
      <p:sp>
        <p:nvSpPr>
          <p:cNvPr id="2" name="CuadroTexto 1">
            <a:extLst>
              <a:ext uri="{FF2B5EF4-FFF2-40B4-BE49-F238E27FC236}">
                <a16:creationId xmlns:a16="http://schemas.microsoft.com/office/drawing/2014/main" id="{C5D8D632-5AAE-8DCD-51B1-12ED2A740F49}"/>
              </a:ext>
            </a:extLst>
          </p:cNvPr>
          <p:cNvSpPr txBox="1"/>
          <p:nvPr/>
        </p:nvSpPr>
        <p:spPr>
          <a:xfrm>
            <a:off x="6096000" y="6230353"/>
            <a:ext cx="5267789" cy="430887"/>
          </a:xfrm>
          <a:prstGeom prst="rect">
            <a:avLst/>
          </a:prstGeom>
          <a:noFill/>
        </p:spPr>
        <p:txBody>
          <a:bodyPr wrap="none" rtlCol="0">
            <a:spAutoFit/>
          </a:bodyPr>
          <a:lstStyle/>
          <a:p>
            <a:r>
              <a:rPr lang="es-ES" sz="1100" dirty="0">
                <a:solidFill>
                  <a:schemeClr val="bg1">
                    <a:lumMod val="65000"/>
                    <a:lumOff val="35000"/>
                  </a:schemeClr>
                </a:solidFill>
              </a:rPr>
              <a:t>Tena-Parera, D. (2019). El valor de los datos. </a:t>
            </a:r>
            <a:r>
              <a:rPr lang="es-ES" sz="1100" i="1" dirty="0" err="1">
                <a:solidFill>
                  <a:schemeClr val="bg1">
                    <a:lumMod val="65000"/>
                    <a:lumOff val="35000"/>
                  </a:schemeClr>
                </a:solidFill>
              </a:rPr>
              <a:t>Questiones</a:t>
            </a:r>
            <a:r>
              <a:rPr lang="es-ES" sz="1100" i="1" dirty="0">
                <a:solidFill>
                  <a:schemeClr val="bg1">
                    <a:lumMod val="65000"/>
                    <a:lumOff val="35000"/>
                  </a:schemeClr>
                </a:solidFill>
              </a:rPr>
              <a:t> publicitarias</a:t>
            </a:r>
            <a:r>
              <a:rPr lang="es-ES" sz="1100" dirty="0">
                <a:solidFill>
                  <a:schemeClr val="bg1">
                    <a:lumMod val="65000"/>
                    <a:lumOff val="35000"/>
                  </a:schemeClr>
                </a:solidFill>
              </a:rPr>
              <a:t>, 24, pp. 71-76.</a:t>
            </a:r>
          </a:p>
          <a:p>
            <a:r>
              <a:rPr lang="pt-BR" sz="1100" b="0" i="0" u="none" strike="noStrike" baseline="0" dirty="0">
                <a:solidFill>
                  <a:schemeClr val="bg1">
                    <a:lumMod val="65000"/>
                    <a:lumOff val="35000"/>
                  </a:schemeClr>
                </a:solidFill>
              </a:rPr>
              <a:t>DOI: https://doi.org/10.5565/rev/qp.338</a:t>
            </a:r>
            <a:endParaRPr lang="es-ES" sz="1000" dirty="0">
              <a:solidFill>
                <a:schemeClr val="bg1">
                  <a:lumMod val="65000"/>
                  <a:lumOff val="35000"/>
                </a:schemeClr>
              </a:solidFill>
            </a:endParaRPr>
          </a:p>
        </p:txBody>
      </p:sp>
      <p:sp>
        <p:nvSpPr>
          <p:cNvPr id="4" name="CuadroTexto 3">
            <a:extLst>
              <a:ext uri="{FF2B5EF4-FFF2-40B4-BE49-F238E27FC236}">
                <a16:creationId xmlns:a16="http://schemas.microsoft.com/office/drawing/2014/main" id="{321EE5DA-AFEC-EFDA-FD22-1D79DF20B62D}"/>
              </a:ext>
            </a:extLst>
          </p:cNvPr>
          <p:cNvSpPr txBox="1"/>
          <p:nvPr/>
        </p:nvSpPr>
        <p:spPr>
          <a:xfrm>
            <a:off x="6096000" y="5593555"/>
            <a:ext cx="6460236" cy="600164"/>
          </a:xfrm>
          <a:prstGeom prst="rect">
            <a:avLst/>
          </a:prstGeom>
          <a:noFill/>
        </p:spPr>
        <p:txBody>
          <a:bodyPr wrap="square">
            <a:spAutoFit/>
          </a:bodyPr>
          <a:lstStyle/>
          <a:p>
            <a:r>
              <a:rPr lang="es-ES" sz="1100" dirty="0">
                <a:solidFill>
                  <a:schemeClr val="bg1">
                    <a:lumMod val="65000"/>
                    <a:lumOff val="35000"/>
                  </a:schemeClr>
                </a:solidFill>
              </a:rPr>
              <a:t>Roa-Martínez, S. M.; </a:t>
            </a:r>
            <a:r>
              <a:rPr lang="es-ES" sz="1100" dirty="0" err="1">
                <a:solidFill>
                  <a:schemeClr val="bg1">
                    <a:lumMod val="65000"/>
                    <a:lumOff val="35000"/>
                  </a:schemeClr>
                </a:solidFill>
              </a:rPr>
              <a:t>Vidotti</a:t>
            </a:r>
            <a:r>
              <a:rPr lang="es-ES" sz="1100" dirty="0">
                <a:solidFill>
                  <a:schemeClr val="bg1">
                    <a:lumMod val="65000"/>
                    <a:lumOff val="35000"/>
                  </a:schemeClr>
                </a:solidFill>
              </a:rPr>
              <a:t>, S. A. B.; Santana, R. C.  (2017). Estructura propuesta del artículo de datos como publicación científica. Revista Española de Documentación Científica,  40(1):  e167.  </a:t>
            </a:r>
            <a:r>
              <a:rPr lang="es-ES" sz="1100" dirty="0" err="1">
                <a:solidFill>
                  <a:schemeClr val="bg1">
                    <a:lumMod val="65000"/>
                    <a:lumOff val="35000"/>
                  </a:schemeClr>
                </a:solidFill>
              </a:rPr>
              <a:t>doi</a:t>
            </a:r>
            <a:r>
              <a:rPr lang="es-ES" sz="1100" dirty="0">
                <a:solidFill>
                  <a:schemeClr val="bg1">
                    <a:lumMod val="65000"/>
                    <a:lumOff val="35000"/>
                  </a:schemeClr>
                </a:solidFill>
              </a:rPr>
              <a:t>:  http://dx.doi.org/10.3989/redc.2017.1.1375</a:t>
            </a:r>
          </a:p>
        </p:txBody>
      </p:sp>
    </p:spTree>
    <p:extLst>
      <p:ext uri="{BB962C8B-B14F-4D97-AF65-F5344CB8AC3E}">
        <p14:creationId xmlns:p14="http://schemas.microsoft.com/office/powerpoint/2010/main" val="1238625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err="1">
                <a:solidFill>
                  <a:schemeClr val="bg1">
                    <a:lumMod val="65000"/>
                    <a:lumOff val="35000"/>
                  </a:schemeClr>
                </a:solidFill>
              </a:rPr>
              <a:t>Mandats</a:t>
            </a:r>
            <a:r>
              <a:rPr lang="es-ES" dirty="0">
                <a:solidFill>
                  <a:schemeClr val="bg1">
                    <a:lumMod val="65000"/>
                    <a:lumOff val="35000"/>
                  </a:schemeClr>
                </a:solidFill>
              </a:rPr>
              <a:t> </a:t>
            </a:r>
            <a:r>
              <a:rPr lang="es-ES" dirty="0" err="1">
                <a:solidFill>
                  <a:schemeClr val="bg1">
                    <a:lumMod val="65000"/>
                    <a:lumOff val="35000"/>
                  </a:schemeClr>
                </a:solidFill>
              </a:rPr>
              <a:t>institutionnels</a:t>
            </a:r>
            <a:endParaRPr lang="es-ES" dirty="0">
              <a:solidFill>
                <a:schemeClr val="bg1">
                  <a:lumMod val="65000"/>
                  <a:lumOff val="35000"/>
                </a:schemeClr>
              </a:solidFill>
            </a:endParaRPr>
          </a:p>
        </p:txBody>
      </p:sp>
      <p:sp>
        <p:nvSpPr>
          <p:cNvPr id="3" name="2 Marcador de texto"/>
          <p:cNvSpPr>
            <a:spLocks noGrp="1"/>
          </p:cNvSpPr>
          <p:nvPr>
            <p:ph type="body" idx="1"/>
          </p:nvPr>
        </p:nvSpPr>
        <p:spPr/>
        <p:txBody>
          <a:bodyPr>
            <a:normAutofit/>
          </a:bodyPr>
          <a:lstStyle/>
          <a:p>
            <a:r>
              <a:rPr lang="es-ES" sz="2000" dirty="0"/>
              <a:t>PROJETS EUROPÉENS</a:t>
            </a:r>
          </a:p>
        </p:txBody>
      </p:sp>
      <p:sp>
        <p:nvSpPr>
          <p:cNvPr id="5" name="4 Marcador de texto"/>
          <p:cNvSpPr>
            <a:spLocks noGrp="1"/>
          </p:cNvSpPr>
          <p:nvPr>
            <p:ph type="body" idx="10"/>
          </p:nvPr>
        </p:nvSpPr>
        <p:spPr/>
        <p:txBody>
          <a:bodyPr>
            <a:normAutofit/>
          </a:bodyPr>
          <a:lstStyle/>
          <a:p>
            <a:r>
              <a:rPr lang="es-ES" sz="2000" dirty="0"/>
              <a:t>PROJETS EN ESPAGNE</a:t>
            </a:r>
          </a:p>
        </p:txBody>
      </p:sp>
      <p:sp>
        <p:nvSpPr>
          <p:cNvPr id="4" name="3 Marcador de contenido"/>
          <p:cNvSpPr>
            <a:spLocks noGrp="1"/>
          </p:cNvSpPr>
          <p:nvPr>
            <p:ph sz="half" idx="2"/>
          </p:nvPr>
        </p:nvSpPr>
        <p:spPr/>
        <p:txBody>
          <a:bodyPr>
            <a:noAutofit/>
          </a:bodyPr>
          <a:lstStyle/>
          <a:p>
            <a:r>
              <a:rPr lang="fr-FR" sz="1800" dirty="0"/>
              <a:t>Depuis 2017, les bénéficiaires du Plan État ont l'obligation de déposer en libre accès à la fois les résultats et les données issues et/ou collectées lors des recherches financées par le programme.</a:t>
            </a:r>
          </a:p>
          <a:p>
            <a:r>
              <a:rPr lang="fr-FR" sz="1800" dirty="0"/>
              <a:t>Programmes-cadres de l'Union européenne pour la recherche et l'innovation (R&amp;D) : HORIZONTE 2020 (2017-2020) et HORIZONTE EUROPE (2021-2027).</a:t>
            </a:r>
            <a:endParaRPr lang="es-ES" sz="1800" dirty="0"/>
          </a:p>
        </p:txBody>
      </p:sp>
      <p:sp>
        <p:nvSpPr>
          <p:cNvPr id="6" name="5 Marcador de contenido"/>
          <p:cNvSpPr>
            <a:spLocks noGrp="1"/>
          </p:cNvSpPr>
          <p:nvPr>
            <p:ph sz="half" idx="13"/>
          </p:nvPr>
        </p:nvSpPr>
        <p:spPr/>
        <p:txBody>
          <a:bodyPr>
            <a:normAutofit/>
          </a:bodyPr>
          <a:lstStyle/>
          <a:p>
            <a:r>
              <a:rPr lang="fr-FR" sz="1800" dirty="0"/>
              <a:t>A partir de 2020, les bénéficiaires du Plan d'Etat devront obligatoirement déposer en libre accès les résultats et les données issus et/ou collectés lors des recherches financées par le programme.</a:t>
            </a:r>
          </a:p>
          <a:p>
            <a:r>
              <a:rPr lang="fr-FR" sz="1800" dirty="0"/>
              <a:t>Délai : jusqu'à 2 ans après la fin du projet.</a:t>
            </a:r>
            <a:endParaRPr lang="es-ES" dirty="0"/>
          </a:p>
        </p:txBody>
      </p:sp>
      <p:sp>
        <p:nvSpPr>
          <p:cNvPr id="7" name="AutoShape 2" descr="La bandera de la Unión Europea: Significado e histor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8787" y="2024503"/>
            <a:ext cx="838632" cy="55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9040" y="2024502"/>
            <a:ext cx="838631" cy="55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778546"/>
      </p:ext>
    </p:extLst>
  </p:cSld>
  <p:clrMapOvr>
    <a:masterClrMapping/>
  </p:clrMapOvr>
</p:sld>
</file>

<file path=ppt/theme/theme1.xml><?xml version="1.0" encoding="utf-8"?>
<a:theme xmlns:a="http://schemas.openxmlformats.org/drawingml/2006/main" name="Tema1">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9129432_TF78853419_Win32.potx" id="{F85094AE-F951-45B6-B003-F9F3B4BD38C5}" vid="{E124D037-8587-41C3-AB02-2A120C8407E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la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EC1AB0-9704-404D-B6D3-819D938AC55B}">
  <ds:schemaRefs>
    <ds:schemaRef ds:uri="http://schemas.openxmlformats.org/package/2006/metadata/core-properties"/>
    <ds:schemaRef ds:uri="http://purl.org/dc/terms/"/>
    <ds:schemaRef ds:uri="http://purl.org/dc/dcmitype/"/>
    <ds:schemaRef ds:uri="http://schemas.microsoft.com/office/2006/metadata/properties"/>
    <ds:schemaRef ds:uri="71af3243-3dd4-4a8d-8c0d-dd76da1f02a5"/>
    <ds:schemaRef ds:uri="http://www.w3.org/XML/1998/namespace"/>
    <ds:schemaRef ds:uri="http://schemas.microsoft.com/office/2006/documentManagement/types"/>
    <ds:schemaRef ds:uri="http://purl.org/dc/elements/1.1/"/>
    <ds:schemaRef ds:uri="http://schemas.microsoft.com/office/infopath/2007/PartnerControls"/>
    <ds:schemaRef ds:uri="16c05727-aa75-4e4a-9b5f-8a80a1165891"/>
  </ds:schemaRefs>
</ds:datastoreItem>
</file>

<file path=customXml/itemProps2.xml><?xml version="1.0" encoding="utf-8"?>
<ds:datastoreItem xmlns:ds="http://schemas.openxmlformats.org/officeDocument/2006/customXml" ds:itemID="{1D20B6E4-879E-4E6C-BDE7-261540CD3765}">
  <ds:schemaRefs>
    <ds:schemaRef ds:uri="http://schemas.microsoft.com/sharepoint/v3/contenttype/forms"/>
  </ds:schemaRefs>
</ds:datastoreItem>
</file>

<file path=customXml/itemProps3.xml><?xml version="1.0" encoding="utf-8"?>
<ds:datastoreItem xmlns:ds="http://schemas.openxmlformats.org/officeDocument/2006/customXml" ds:itemID="{94F21D10-BD83-491A-AAA6-945C2DB1EB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{849129F5-E91D-4713-81AF-DE2E36A52312}tf78853419_win32</Template>
  <TotalTime>0</TotalTime>
  <Words>4303</Words>
  <Application>Microsoft Office PowerPoint</Application>
  <PresentationFormat>Panorámica</PresentationFormat>
  <Paragraphs>371</Paragraphs>
  <Slides>62</Slides>
  <Notes>15</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62</vt:i4>
      </vt:variant>
    </vt:vector>
  </HeadingPairs>
  <TitlesOfParts>
    <vt:vector size="75" baseType="lpstr">
      <vt:lpstr>Arial</vt:lpstr>
      <vt:lpstr>Barlow</vt:lpstr>
      <vt:lpstr>Barlow Light</vt:lpstr>
      <vt:lpstr>Calibri</vt:lpstr>
      <vt:lpstr>Franklin Gothic Book</vt:lpstr>
      <vt:lpstr>Franklin Gothic Demi</vt:lpstr>
      <vt:lpstr>Gill Sans MT</vt:lpstr>
      <vt:lpstr>Merriweather</vt:lpstr>
      <vt:lpstr>Open Sans</vt:lpstr>
      <vt:lpstr>Times New Roman</vt:lpstr>
      <vt:lpstr>Verdana</vt:lpstr>
      <vt:lpstr>Wingdings</vt:lpstr>
      <vt:lpstr>Tema1</vt:lpstr>
      <vt:lpstr>   Le Plan de Gestion de données de la recherche :  lignes directrices et modèles pour son élaboration</vt:lpstr>
      <vt:lpstr>La Science Ouverte et  les données de la recherche</vt:lpstr>
      <vt:lpstr>Science Ouverte</vt:lpstr>
      <vt:lpstr>Les données de recherche comprennent les données issues de la recherche ouverte qui peuvent être librement utilisées, réutilisées et redistribuées par quiconque, à condition d'en mentionner l'auteur et, en cas de transformation ou de réutilisation, d'en partager de nouvelles de la même manière.</vt:lpstr>
      <vt:lpstr>Données de la recherche</vt:lpstr>
      <vt:lpstr>Types des  données</vt:lpstr>
      <vt:lpstr>Presentación de PowerPoint</vt:lpstr>
      <vt:lpstr>Les projets d'articles scientifiques, les analyses préliminaires, les projets de recherche, les évaluations par les pairs, les rapports ou toute autre information (conversations informelles) entre les membres d'un groupe de recherche ne sont PAS des données de recherche et ne peuvent donc pas être partagés.</vt:lpstr>
      <vt:lpstr>Mandats institutionnels</vt:lpstr>
      <vt:lpstr>HORIZON  EUROPE (2022)</vt:lpstr>
      <vt:lpstr>Il s'agit de partager avec d'autres chercheurs les données que notre recherche a produites à partir de la recherche sur le terrain, ou de la collecte de sources primaires (entretiens, recherche participative...) ou même que nous avons obtenues à partir de sources secondaires (analyse de contenu...) afin que, sur la base de ces données, d'autres recherches puissent être menées sur d'autres objets d'étude, ou que notre recherche puisse être reproduite. Ainsi, nos données "brutes" pourront être réutilisées par d'autres chercheurs.</vt:lpstr>
      <vt:lpstr>Qui peut piloter Data sharing  ?</vt:lpstr>
      <vt:lpstr>Exigences d'Horizon Europa en matière de science ouverte (résumé)</vt:lpstr>
      <vt:lpstr>Research Data Sharing:  politiques éditoriales</vt:lpstr>
      <vt:lpstr>Presentación de PowerPoint</vt:lpstr>
      <vt:lpstr>Data Paper (exemple)</vt:lpstr>
      <vt:lpstr>Recommandations</vt:lpstr>
      <vt:lpstr> LE PLAN DE GESTION DES DONNÉES</vt:lpstr>
      <vt:lpstr>Presentación de PowerPoint</vt:lpstr>
      <vt:lpstr>Data Literacy</vt:lpstr>
      <vt:lpstr>Data literacy est la capacité d'une personne à lire et à comprendre la signification des données, ce qui aide tout citoyen à prendre des décisions qui affectent son travail professionnel et/ou sa vie quotidienne, sur la base de données.   Data literacy est la capacité de identifier quelles données nous recherchons, pourquoi et dans quel but nous les recherchons, comment les trouver, comment les lire et comment les interpréter afin de prendre des décisions.</vt:lpstr>
      <vt:lpstr>Un plan de gestion des données est un document formel et évolutif qui accompagne le processus de recherche et permet d'identifier, d'enregistrer et de préserver correctement les données collectées et/ou générées au cours de la recherche.</vt:lpstr>
      <vt:lpstr>L´objetif</vt:lpstr>
      <vt:lpstr>Le Plan de Gestion de Données doit être rédigé spécifiquement pour la recherche à effectuer. </vt:lpstr>
      <vt:lpstr>Prendre en compte</vt:lpstr>
      <vt:lpstr>Presentación de PowerPoint</vt:lpstr>
      <vt:lpstr>Presentación de PowerPoint</vt:lpstr>
      <vt:lpstr>Point de départ</vt:lpstr>
      <vt:lpstr>Se rappeler la différence entre…</vt:lpstr>
      <vt:lpstr>1. Données de recherche : types, volume, formats et fichiers</vt:lpstr>
      <vt:lpstr>1. Données de recherche : types, volume, formats et fichiers</vt:lpstr>
      <vt:lpstr>2. Comment les données seront-elles organisées et gérées ?</vt:lpstr>
      <vt:lpstr>3. Comment documenter les données ?</vt:lpstr>
      <vt:lpstr>Caractériser les données</vt:lpstr>
      <vt:lpstr>Funtions des métadonnées</vt:lpstr>
      <vt:lpstr>4. Stockage des données (pendant la recherche)</vt:lpstr>
      <vt:lpstr>5. Politiques de données</vt:lpstr>
      <vt:lpstr>          Données personnelles  Toute information relative à une personne physique identifiée ou identifiable ("personne concernée").</vt:lpstr>
      <vt:lpstr>Recherche impliquant des participants humains</vt:lpstr>
      <vt:lpstr>Le consentement formel</vt:lpstr>
      <vt:lpstr>Presentación de PowerPoint</vt:lpstr>
      <vt:lpstr>6. Sélectionner et décrire les données qui seront diffusées, comment et où (y compris la conservation)</vt:lpstr>
      <vt:lpstr>Méthodologie pour décider quelles données conserver et quelles données supprimer (Digital Curation Center)</vt:lpstr>
      <vt:lpstr>Entrepôt et curation des données </vt:lpstr>
      <vt:lpstr>Curation des contenus</vt:lpstr>
      <vt:lpstr>Publier les données</vt:lpstr>
      <vt:lpstr>Licences d´utilisation</vt:lpstr>
      <vt:lpstr>Impact et visibilité</vt:lpstr>
      <vt:lpstr>Critères à prendre en compte pour le partage des données</vt:lpstr>
      <vt:lpstr>Presentación de PowerPoint</vt:lpstr>
      <vt:lpstr>Presentación de PowerPoint</vt:lpstr>
      <vt:lpstr>Presentación de PowerPoint</vt:lpstr>
      <vt:lpstr>Presentación de PowerPoint</vt:lpstr>
      <vt:lpstr>Dépôt des données</vt:lpstr>
      <vt:lpstr>Presentación de PowerPoint</vt:lpstr>
      <vt:lpstr>Presentación de PowerPoint</vt:lpstr>
      <vt:lpstr>Comment citer un jeu de données</vt:lpstr>
      <vt:lpstr>Presentación de PowerPoint</vt:lpstr>
      <vt:lpstr>Modèles et outils pour l'élaboration du PGD (DMP)</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Revisión anual</dc:title>
  <dc:creator>ymargon@usal.es</dc:creator>
  <cp:lastModifiedBy>ymargon@usal.es</cp:lastModifiedBy>
  <cp:revision>294</cp:revision>
  <dcterms:created xsi:type="dcterms:W3CDTF">2023-01-25T10:14:30Z</dcterms:created>
  <dcterms:modified xsi:type="dcterms:W3CDTF">2023-07-02T11:00:46Z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