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7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0F1F5-2247-42AF-8316-F284DB3FEEAB}" type="datetimeFigureOut">
              <a:rPr lang="da-DK" smtClean="0"/>
              <a:t>27-04-2020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42BE6-CEA6-4659-B017-E861FEDF1AD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02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A38F-231C-4298-B171-F0C6AAD9ED1C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273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2E236-23CD-49A0-96A2-CD8243EF4815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56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57A7-FE1B-4854-93C1-A2BB73AAD18A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546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9973-9BBA-4237-B07C-4B5AF7B103D8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250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A7D5-76A8-43A9-B9A8-A2F41CB9E0F8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294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9175-CBB1-4E5E-A333-70EF2C3BB0AA}" type="datetime1">
              <a:rPr lang="da-DK" smtClean="0"/>
              <a:t>27-04-2020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74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3592-CCDF-4D2B-AFB4-718B2CF4C6DE}" type="datetime1">
              <a:rPr lang="da-DK" smtClean="0"/>
              <a:t>27-04-2020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693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AFEC1-4314-4E26-AEAC-822D5723DA49}" type="datetime1">
              <a:rPr lang="da-DK" smtClean="0"/>
              <a:t>27-04-2020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12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DBAA-AB4E-49D2-AF77-3CBAF1ECE046}" type="datetime1">
              <a:rPr lang="da-DK" smtClean="0"/>
              <a:t>27-04-2020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93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9068-2039-4A19-8724-7241428E2310}" type="datetime1">
              <a:rPr lang="da-DK" smtClean="0"/>
              <a:t>27-04-2020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759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C14B-3208-4268-80F8-65C9D934C165}" type="datetime1">
              <a:rPr lang="da-DK" smtClean="0"/>
              <a:t>27-04-2020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797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33A00-0743-4C73-8A7E-873EB0BDCF72}" type="datetime1">
              <a:rPr lang="da-DK" smtClean="0"/>
              <a:t>27-04-2020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Helle Strandgaard Jensen,  Associate Professor, History, Aarhus University Co-director of Center for Digital History Aarhus (CEDHAR) @sesamescholar</a:t>
            </a:r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DC26-9440-4AC8-9F1D-8112681EAD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180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285750" y="-291777"/>
            <a:ext cx="12477750" cy="84418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Baskerville Old Face" panose="02020602080505020303" pitchFamily="18" charset="0"/>
              </a:rPr>
              <a:t>The Shapes of </a:t>
            </a:r>
            <a:r>
              <a:rPr lang="en-US" b="1" dirty="0" smtClean="0">
                <a:latin typeface="Baskerville Old Face" panose="02020602080505020303" pitchFamily="18" charset="0"/>
              </a:rPr>
              <a:t/>
            </a:r>
            <a:br>
              <a:rPr lang="en-US" b="1" dirty="0" smtClean="0">
                <a:latin typeface="Baskerville Old Face" panose="02020602080505020303" pitchFamily="18" charset="0"/>
              </a:rPr>
            </a:br>
            <a:r>
              <a:rPr lang="en-US" b="1" dirty="0" smtClean="0">
                <a:latin typeface="Baskerville Old Face" panose="02020602080505020303" pitchFamily="18" charset="0"/>
              </a:rPr>
              <a:t>Archives </a:t>
            </a:r>
            <a:r>
              <a:rPr lang="en-US" b="1" dirty="0">
                <a:latin typeface="Baskerville Old Face" panose="02020602080505020303" pitchFamily="18" charset="0"/>
              </a:rPr>
              <a:t>and Memory</a:t>
            </a:r>
            <a:endParaRPr lang="da-DK" b="1" dirty="0">
              <a:latin typeface="Baskerville Old Face" panose="02020602080505020303" pitchFamily="18" charset="0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400" b="1" dirty="0" smtClean="0">
                <a:latin typeface="Baskerville Old Face" panose="02020602080505020303" pitchFamily="18" charset="0"/>
              </a:rPr>
              <a:t>The online activities of the national archives in Denmark and the UK as spaces for public history. </a:t>
            </a:r>
            <a:endParaRPr lang="en-US" sz="3400" b="1" dirty="0">
              <a:latin typeface="Baskerville Old Face" panose="02020602080505020303" pitchFamily="18" charset="0"/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4038600" y="5613400"/>
            <a:ext cx="4114800" cy="365125"/>
          </a:xfrm>
        </p:spPr>
        <p:txBody>
          <a:bodyPr/>
          <a:lstStyle/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Helle Strandgaard Jensen, </a:t>
            </a:r>
          </a:p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Aarhus (CEDHAR) </a:t>
            </a:r>
          </a:p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@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sesamescholar</a:t>
            </a:r>
            <a:endParaRPr lang="da-DK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9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64"/>
    </mc:Choice>
    <mc:Fallback>
      <p:transition spd="slow" advTm="10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46050"/>
            <a:ext cx="10515600" cy="1325563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Background: </a:t>
            </a:r>
            <a:r>
              <a:rPr lang="da-DK" dirty="0" err="1" smtClean="0">
                <a:latin typeface="Baskerville Old Face" panose="02020602080505020303" pitchFamily="18" charset="0"/>
              </a:rPr>
              <a:t>why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  <a:r>
              <a:rPr lang="da-DK" dirty="0" err="1" smtClean="0">
                <a:latin typeface="Baskerville Old Face" panose="02020602080505020303" pitchFamily="18" charset="0"/>
              </a:rPr>
              <a:t>this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  <a:r>
              <a:rPr lang="da-DK" dirty="0" err="1" smtClean="0">
                <a:latin typeface="Baskerville Old Face" panose="02020602080505020303" pitchFamily="18" charset="0"/>
              </a:rPr>
              <a:t>project</a:t>
            </a:r>
            <a:r>
              <a:rPr lang="da-DK" dirty="0" smtClean="0">
                <a:latin typeface="Baskerville Old Face" panose="02020602080505020303" pitchFamily="18" charset="0"/>
              </a:rPr>
              <a:t>?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308239"/>
            <a:ext cx="7077891" cy="467908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Archival institutions (like national archives) have become more public facing since the 1980s. 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Many of their public facing activities take place on the Web</a:t>
            </a:r>
          </a:p>
          <a:p>
            <a:pPr lvl="1"/>
            <a:r>
              <a:rPr lang="en-US" dirty="0" smtClean="0">
                <a:latin typeface="Baskerville Old Face" panose="02020602080505020303" pitchFamily="18" charset="0"/>
              </a:rPr>
              <a:t>Online exhibitions</a:t>
            </a:r>
          </a:p>
          <a:p>
            <a:pPr lvl="1"/>
            <a:r>
              <a:rPr lang="en-US" dirty="0" smtClean="0">
                <a:latin typeface="Baskerville Old Face" panose="02020602080505020303" pitchFamily="18" charset="0"/>
              </a:rPr>
              <a:t>Resources for genealogists</a:t>
            </a:r>
          </a:p>
          <a:p>
            <a:pPr lvl="1"/>
            <a:r>
              <a:rPr lang="en-US" dirty="0" smtClean="0">
                <a:latin typeface="Baskerville Old Face" panose="02020602080505020303" pitchFamily="18" charset="0"/>
              </a:rPr>
              <a:t>API’s and data-sets </a:t>
            </a:r>
          </a:p>
          <a:p>
            <a:pPr lvl="1"/>
            <a:r>
              <a:rPr lang="en-US" dirty="0" smtClean="0">
                <a:latin typeface="Baskerville Old Face" panose="02020602080505020303" pitchFamily="18" charset="0"/>
              </a:rPr>
              <a:t>Blogs, </a:t>
            </a:r>
            <a:r>
              <a:rPr lang="en-US" dirty="0" err="1" smtClean="0">
                <a:latin typeface="Baskerville Old Face" panose="02020602080505020303" pitchFamily="18" charset="0"/>
              </a:rPr>
              <a:t>SoMe</a:t>
            </a:r>
            <a:r>
              <a:rPr lang="en-US" dirty="0" smtClean="0">
                <a:latin typeface="Baskerville Old Face" panose="02020602080505020303" pitchFamily="18" charset="0"/>
              </a:rPr>
              <a:t>…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But how has the Web shaped archives and their role(s) in public memory-making?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And how can we investigate this?</a:t>
            </a:r>
          </a:p>
          <a:p>
            <a:pPr lvl="1"/>
            <a:endParaRPr lang="en-US" dirty="0" smtClean="0">
              <a:latin typeface="Baskerville Old Face" panose="02020602080505020303" pitchFamily="18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39" y="731520"/>
            <a:ext cx="3651814" cy="247064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039" y="3391804"/>
            <a:ext cx="3651814" cy="3000297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4038600" y="6176964"/>
            <a:ext cx="4781550" cy="544512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Helle Strandgaard Jensen, </a:t>
            </a:r>
          </a:p>
          <a:p>
            <a:r>
              <a:rPr lang="da-DK" dirty="0" err="1" smtClean="0"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latin typeface="Baskerville Old Face" panose="02020602080505020303" pitchFamily="18" charset="0"/>
              </a:rPr>
              <a:t>University</a:t>
            </a:r>
            <a:endParaRPr lang="da-DK" dirty="0" smtClean="0">
              <a:latin typeface="Baskerville Old Face" panose="02020602080505020303" pitchFamily="18" charset="0"/>
            </a:endParaRPr>
          </a:p>
          <a:p>
            <a:r>
              <a:rPr lang="da-DK" dirty="0" smtClean="0"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Aarhus (CEDHAR)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@</a:t>
            </a:r>
            <a:r>
              <a:rPr lang="da-DK" dirty="0" err="1" smtClean="0">
                <a:latin typeface="Baskerville Old Face" panose="02020602080505020303" pitchFamily="18" charset="0"/>
              </a:rPr>
              <a:t>sesamescholar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2.49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69"/>
    </mc:Choice>
    <mc:Fallback>
      <p:transition spd="slow" advTm="51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A global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of </a:t>
            </a:r>
            <a:r>
              <a:rPr lang="da-DK" dirty="0" err="1" smtClean="0">
                <a:latin typeface="Baskerville Old Face" panose="02020602080505020303" pitchFamily="18" charset="0"/>
              </a:rPr>
              <a:t>two</a:t>
            </a:r>
            <a:r>
              <a:rPr lang="da-DK" dirty="0" smtClean="0">
                <a:latin typeface="Baskerville Old Face" panose="02020602080505020303" pitchFamily="18" charset="0"/>
              </a:rPr>
              <a:t> websites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564506"/>
            <a:ext cx="71342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THEORY: </a:t>
            </a:r>
          </a:p>
          <a:p>
            <a:pPr marL="0" indent="0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Global history (Conrad, 2016), which will emphasize the global structures’ local impact + memory studies and archival science.</a:t>
            </a:r>
          </a:p>
          <a:p>
            <a:pPr marL="0" indent="0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CASES: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The Danish National Archive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The National Archives UK</a:t>
            </a:r>
          </a:p>
          <a:p>
            <a:pPr marL="0" indent="0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WEBARCHIVES: </a:t>
            </a:r>
          </a:p>
          <a:p>
            <a:pPr marL="0" indent="0">
              <a:buNone/>
            </a:pPr>
            <a:r>
              <a:rPr lang="en-US" dirty="0" smtClean="0">
                <a:latin typeface="Baskerville Old Face" panose="02020602080505020303" pitchFamily="18" charset="0"/>
              </a:rPr>
              <a:t>National web </a:t>
            </a:r>
            <a:r>
              <a:rPr lang="en-US" dirty="0">
                <a:latin typeface="Baskerville Old Face" panose="02020602080505020303" pitchFamily="18" charset="0"/>
              </a:rPr>
              <a:t>a</a:t>
            </a:r>
            <a:r>
              <a:rPr lang="en-US" dirty="0" smtClean="0">
                <a:latin typeface="Baskerville Old Face" panose="02020602080505020303" pitchFamily="18" charset="0"/>
              </a:rPr>
              <a:t>rchives + The Internet Archive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537" y="596862"/>
            <a:ext cx="2862264" cy="3143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37" y="4033029"/>
            <a:ext cx="2862263" cy="2143934"/>
          </a:xfrm>
          <a:prstGeom prst="rect">
            <a:avLst/>
          </a:prstGeom>
        </p:spPr>
      </p:pic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100764"/>
            <a:ext cx="4114800" cy="544512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Helle Strandgaard Jensen,  </a:t>
            </a:r>
          </a:p>
          <a:p>
            <a:r>
              <a:rPr lang="da-DK" dirty="0" err="1" smtClean="0"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Aarhus (CEDHAR) 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@</a:t>
            </a:r>
            <a:r>
              <a:rPr lang="da-DK" dirty="0" err="1" smtClean="0">
                <a:latin typeface="Baskerville Old Face" panose="02020602080505020303" pitchFamily="18" charset="0"/>
              </a:rPr>
              <a:t>sesamescholar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38"/>
    </mc:Choice>
    <mc:Fallback>
      <p:transition spd="slow" advTm="5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9" y="478018"/>
            <a:ext cx="4514850" cy="5153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kstfelt 4"/>
          <p:cNvSpPr txBox="1"/>
          <p:nvPr/>
        </p:nvSpPr>
        <p:spPr>
          <a:xfrm>
            <a:off x="2238103" y="5631043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Baskerville Old Face" panose="02020602080505020303" pitchFamily="18" charset="0"/>
              </a:rPr>
              <a:t>7 </a:t>
            </a:r>
            <a:r>
              <a:rPr lang="da-DK" dirty="0" err="1" smtClean="0">
                <a:latin typeface="Baskerville Old Face" panose="02020602080505020303" pitchFamily="18" charset="0"/>
              </a:rPr>
              <a:t>July</a:t>
            </a:r>
            <a:r>
              <a:rPr lang="da-DK" dirty="0" smtClean="0">
                <a:latin typeface="Baskerville Old Face" panose="02020602080505020303" pitchFamily="18" charset="0"/>
              </a:rPr>
              <a:t> 1997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971" y="687977"/>
            <a:ext cx="5926692" cy="4869316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7909957" y="5446377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Baskerville Old Face" panose="02020602080505020303" pitchFamily="18" charset="0"/>
              </a:rPr>
              <a:t>22 March 2020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>
          <a:xfrm>
            <a:off x="4038600" y="6223000"/>
            <a:ext cx="4114800" cy="365125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Helle Strandgaard Jensen,  </a:t>
            </a:r>
          </a:p>
          <a:p>
            <a:r>
              <a:rPr lang="da-DK" dirty="0" err="1" smtClean="0"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Aarhus (CEDHAR) @</a:t>
            </a:r>
            <a:r>
              <a:rPr lang="da-DK" dirty="0" err="1" smtClean="0">
                <a:latin typeface="Baskerville Old Face" panose="02020602080505020303" pitchFamily="18" charset="0"/>
              </a:rPr>
              <a:t>sesamescholar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2109.2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2"/>
    </mc:Choice>
    <mc:Fallback>
      <p:transition spd="slow" advTm="10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851" y="806722"/>
            <a:ext cx="5813001" cy="3782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kstfelt 6"/>
          <p:cNvSpPr txBox="1"/>
          <p:nvPr/>
        </p:nvSpPr>
        <p:spPr>
          <a:xfrm>
            <a:off x="2474656" y="460841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Baskerville Old Face" panose="02020602080505020303" pitchFamily="18" charset="0"/>
              </a:rPr>
              <a:t>18 June 2003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452" y="374470"/>
            <a:ext cx="4881611" cy="536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kstfelt 8"/>
          <p:cNvSpPr txBox="1"/>
          <p:nvPr/>
        </p:nvSpPr>
        <p:spPr>
          <a:xfrm>
            <a:off x="5105604" y="536608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Baskerville Old Face" panose="02020602080505020303" pitchFamily="18" charset="0"/>
              </a:rPr>
              <a:t>24 April 2020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1"/>
          </p:nvPr>
        </p:nvSpPr>
        <p:spPr>
          <a:xfrm>
            <a:off x="4036452" y="6223000"/>
            <a:ext cx="4114800" cy="365125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Helle Strandgaard Jensen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 </a:t>
            </a:r>
            <a:r>
              <a:rPr lang="da-DK" dirty="0" err="1" smtClean="0"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Aarhus (CEDHAR) @</a:t>
            </a:r>
            <a:r>
              <a:rPr lang="da-DK" dirty="0" err="1" smtClean="0">
                <a:latin typeface="Baskerville Old Face" panose="02020602080505020303" pitchFamily="18" charset="0"/>
              </a:rPr>
              <a:t>sesamescholar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" end="628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"/>
    </mc:Choice>
    <mc:Fallback>
      <p:transition spd="slow" advTm="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487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Methods 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81534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In and out-going links (connections, global range); functions (and what are these?); size; topics; networks of sites internally; audience(s); design.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Contexts: the Web at large, available technologies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Other sources; policy papers, budgets, interviews w. key staff. </a:t>
            </a:r>
          </a:p>
          <a:p>
            <a:r>
              <a:rPr lang="en-US" dirty="0" smtClean="0">
                <a:latin typeface="Baskerville Old Face" panose="02020602080505020303" pitchFamily="18" charset="0"/>
              </a:rPr>
              <a:t>About web archives: how do they (their </a:t>
            </a:r>
            <a:r>
              <a:rPr lang="en-US" dirty="0" smtClean="0">
                <a:latin typeface="Baskerville Old Face" panose="02020602080505020303" pitchFamily="18" charset="0"/>
              </a:rPr>
              <a:t>affordances) </a:t>
            </a:r>
            <a:r>
              <a:rPr lang="en-US" dirty="0" smtClean="0">
                <a:latin typeface="Baskerville Old Face" panose="02020602080505020303" pitchFamily="18" charset="0"/>
              </a:rPr>
              <a:t>shape the way we can write history, how do they shape the history of archives on the Web?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805" y="365125"/>
            <a:ext cx="2847975" cy="16002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805" y="2178050"/>
            <a:ext cx="2846917" cy="170815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6"/>
          <a:srcRect t="22355" b="21539"/>
          <a:stretch/>
        </p:blipFill>
        <p:spPr>
          <a:xfrm>
            <a:off x="8795805" y="4098925"/>
            <a:ext cx="2846917" cy="2396771"/>
          </a:xfrm>
          <a:prstGeom prst="rect">
            <a:avLst/>
          </a:prstGeom>
        </p:spPr>
      </p:pic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4248150" y="6039644"/>
            <a:ext cx="4114800" cy="544512"/>
          </a:xfrm>
        </p:spPr>
        <p:txBody>
          <a:bodyPr/>
          <a:lstStyle/>
          <a:p>
            <a:r>
              <a:rPr lang="da-DK" dirty="0" smtClean="0">
                <a:latin typeface="Baskerville Old Face" panose="02020602080505020303" pitchFamily="18" charset="0"/>
              </a:rPr>
              <a:t>Helle Strandgaard Jensen,</a:t>
            </a:r>
          </a:p>
          <a:p>
            <a:r>
              <a:rPr lang="da-DK" dirty="0" err="1" smtClean="0"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latin typeface="Baskerville Old Face" panose="02020602080505020303" pitchFamily="18" charset="0"/>
              </a:rPr>
              <a:t> Aarhus (CEDHAR) @</a:t>
            </a:r>
            <a:r>
              <a:rPr lang="da-DK" dirty="0" err="1" smtClean="0">
                <a:latin typeface="Baskerville Old Face" panose="02020602080505020303" pitchFamily="18" charset="0"/>
              </a:rPr>
              <a:t>sesamescholar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08"/>
    </mc:Choice>
    <mc:Fallback>
      <p:transition spd="slow" advTm="11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940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a-DK" dirty="0" err="1" smtClean="0">
                <a:latin typeface="Baskerville Old Face" panose="02020602080505020303" pitchFamily="18" charset="0"/>
              </a:rPr>
              <a:t>Questions</a:t>
            </a:r>
            <a:r>
              <a:rPr lang="da-DK" dirty="0" smtClean="0">
                <a:latin typeface="Baskerville Old Face" panose="02020602080505020303" pitchFamily="18" charset="0"/>
              </a:rPr>
              <a:t> &amp; </a:t>
            </a:r>
            <a:r>
              <a:rPr lang="da-DK" dirty="0" err="1" smtClean="0">
                <a:latin typeface="Baskerville Old Face" panose="02020602080505020303" pitchFamily="18" charset="0"/>
              </a:rPr>
              <a:t>Comments</a:t>
            </a:r>
            <a:r>
              <a:rPr lang="da-DK" dirty="0" smtClean="0">
                <a:latin typeface="Baskerville Old Face" panose="02020602080505020303" pitchFamily="18" charset="0"/>
              </a:rPr>
              <a:t>?</a:t>
            </a:r>
            <a:br>
              <a:rPr lang="da-DK" dirty="0" smtClean="0">
                <a:latin typeface="Baskerville Old Face" panose="02020602080505020303" pitchFamily="18" charset="0"/>
              </a:rPr>
            </a:br>
            <a:r>
              <a:rPr lang="da-DK" dirty="0">
                <a:latin typeface="Baskerville Old Face" panose="02020602080505020303" pitchFamily="18" charset="0"/>
              </a:rPr>
              <a:t/>
            </a:r>
            <a:br>
              <a:rPr lang="da-DK" dirty="0">
                <a:latin typeface="Baskerville Old Face" panose="02020602080505020303" pitchFamily="18" charset="0"/>
              </a:rPr>
            </a:br>
            <a:r>
              <a:rPr lang="da-DK" dirty="0" smtClean="0">
                <a:latin typeface="Baskerville Old Face" panose="02020602080505020303" pitchFamily="18" charset="0"/>
              </a:rPr>
              <a:t>Hs.jensen@cas.au.dk </a:t>
            </a:r>
            <a:endParaRPr lang="da-DK" dirty="0">
              <a:latin typeface="Baskerville Old Face" panose="02020602080505020303" pitchFamily="18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010025" y="6118225"/>
            <a:ext cx="4114800" cy="365125"/>
          </a:xfrm>
        </p:spPr>
        <p:txBody>
          <a:bodyPr/>
          <a:lstStyle/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Helle Strandgaard Jensen</a:t>
            </a:r>
          </a:p>
          <a:p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Associate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Professor,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, Aarhus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University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</a:p>
          <a:p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Co-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director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of Center for Digital 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History</a:t>
            </a:r>
            <a:r>
              <a:rPr lang="da-DK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Aarhus (CEDHAR) @</a:t>
            </a:r>
            <a:r>
              <a:rPr lang="da-DK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sesamescholar</a:t>
            </a:r>
            <a:endParaRPr lang="da-DK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11.41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6"/>
    </mc:Choice>
    <mc:Fallback>
      <p:transition spd="slow" advTm="2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407</Words>
  <Application>Microsoft Office PowerPoint</Application>
  <PresentationFormat>Widescreen</PresentationFormat>
  <Paragraphs>53</Paragraphs>
  <Slides>7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2" baseType="lpstr">
      <vt:lpstr>Arial</vt:lpstr>
      <vt:lpstr>Baskerville Old Face</vt:lpstr>
      <vt:lpstr>Calibri</vt:lpstr>
      <vt:lpstr>Calibri Light</vt:lpstr>
      <vt:lpstr>Office-tema</vt:lpstr>
      <vt:lpstr>The Shapes of  Archives and Memory</vt:lpstr>
      <vt:lpstr>Background: why this project?</vt:lpstr>
      <vt:lpstr>A global history of two websites</vt:lpstr>
      <vt:lpstr>PowerPoint-præsentation</vt:lpstr>
      <vt:lpstr>PowerPoint-præsentation</vt:lpstr>
      <vt:lpstr>Methods </vt:lpstr>
      <vt:lpstr>Questions &amp; Comments?  Hs.jensen@cas.au.dk 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Shapes of  Archives and Memory</dc:title>
  <dc:creator>Helle Strandgaard Jensen</dc:creator>
  <cp:lastModifiedBy>Helle Strandgaard Jensen</cp:lastModifiedBy>
  <cp:revision>29</cp:revision>
  <dcterms:created xsi:type="dcterms:W3CDTF">2020-04-24T10:05:23Z</dcterms:created>
  <dcterms:modified xsi:type="dcterms:W3CDTF">2020-04-27T17:24:30Z</dcterms:modified>
</cp:coreProperties>
</file>