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256" r:id="rId6"/>
    <p:sldId id="292" r:id="rId7"/>
    <p:sldId id="261"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4" r:id="rId29"/>
    <p:sldId id="313"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aAbulMalak"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FF0000"/>
    <a:srgbClr val="336600"/>
    <a:srgbClr val="FFFFFF"/>
    <a:srgbClr val="558ED5"/>
    <a:srgbClr val="77933C"/>
    <a:srgbClr val="4F81BD"/>
    <a:srgbClr val="385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0FD92C-B933-BF33-7044-F926A244DAB3}" v="98" dt="2023-05-30T07:06:55.419"/>
    <p1510:client id="{E157D397-0E03-B168-21D0-EA72F410DF79}" v="31" dt="2023-05-29T13:07:47.095"/>
    <p1510:client id="{ED977E10-9DA8-82F4-57CA-779729665E6D}" v="216" dt="2023-05-29T13:36:07.834"/>
    <p1510:client id="{FFC8B30B-4DF8-E5B9-3FF3-30CDAC019419}" v="270" dt="2023-05-29T13:24:04.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069"/>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43382-0BE3-124E-A653-B805526AA8CE}" type="doc">
      <dgm:prSet loTypeId="urn:microsoft.com/office/officeart/2005/8/layout/radial5" loCatId="" qsTypeId="urn:microsoft.com/office/officeart/2005/8/quickstyle/3d3" qsCatId="3D" csTypeId="urn:microsoft.com/office/officeart/2005/8/colors/accent3_5" csCatId="accent3" phldr="1"/>
      <dgm:spPr/>
      <dgm:t>
        <a:bodyPr/>
        <a:lstStyle/>
        <a:p>
          <a:endParaRPr lang="es-ES"/>
        </a:p>
      </dgm:t>
    </dgm:pt>
    <dgm:pt modelId="{43B4808C-9312-4F40-AA6B-F60D383F3AC2}">
      <dgm:prSet phldrT="[Texto]"/>
      <dgm:spPr/>
      <dgm:t>
        <a:bodyPr/>
        <a:lstStyle/>
        <a:p>
          <a:r>
            <a:rPr lang="es-ES" err="1"/>
            <a:t>BigData</a:t>
          </a:r>
          <a:endParaRPr lang="es-ES"/>
        </a:p>
      </dgm:t>
    </dgm:pt>
    <dgm:pt modelId="{0973ADE7-07F8-CB45-AF25-E30C6F21053D}" type="parTrans" cxnId="{731AD171-266B-8841-8A8A-4200CF5DCAD3}">
      <dgm:prSet/>
      <dgm:spPr/>
      <dgm:t>
        <a:bodyPr/>
        <a:lstStyle/>
        <a:p>
          <a:endParaRPr lang="es-ES"/>
        </a:p>
      </dgm:t>
    </dgm:pt>
    <dgm:pt modelId="{8D7A1164-9F69-D24A-81D4-03D054FFF18E}" type="sibTrans" cxnId="{731AD171-266B-8841-8A8A-4200CF5DCAD3}">
      <dgm:prSet/>
      <dgm:spPr/>
      <dgm:t>
        <a:bodyPr/>
        <a:lstStyle/>
        <a:p>
          <a:endParaRPr lang="es-ES"/>
        </a:p>
      </dgm:t>
    </dgm:pt>
    <dgm:pt modelId="{FEA9512F-7B06-5D48-BE40-BDA2201112D2}">
      <dgm:prSet phldrT="[Texto]"/>
      <dgm:spPr/>
      <dgm:t>
        <a:bodyPr/>
        <a:lstStyle/>
        <a:p>
          <a:r>
            <a:rPr lang="es-ES" err="1"/>
            <a:t>Volume</a:t>
          </a:r>
          <a:endParaRPr lang="es-ES"/>
        </a:p>
      </dgm:t>
    </dgm:pt>
    <dgm:pt modelId="{A5C3BE56-01DA-5843-8AE4-FDC12246BE3C}" type="parTrans" cxnId="{593803E8-2829-5F42-ABEE-6F9F28343C62}">
      <dgm:prSet/>
      <dgm:spPr/>
      <dgm:t>
        <a:bodyPr/>
        <a:lstStyle/>
        <a:p>
          <a:endParaRPr lang="es-ES"/>
        </a:p>
      </dgm:t>
    </dgm:pt>
    <dgm:pt modelId="{0C9F19B5-5683-EC4E-9BDA-04510E8BEEB5}" type="sibTrans" cxnId="{593803E8-2829-5F42-ABEE-6F9F28343C62}">
      <dgm:prSet/>
      <dgm:spPr/>
      <dgm:t>
        <a:bodyPr/>
        <a:lstStyle/>
        <a:p>
          <a:endParaRPr lang="es-ES"/>
        </a:p>
      </dgm:t>
    </dgm:pt>
    <dgm:pt modelId="{A1E04BFB-0F2D-604A-A259-B9906F83D531}">
      <dgm:prSet phldrT="[Texto]"/>
      <dgm:spPr/>
      <dgm:t>
        <a:bodyPr/>
        <a:lstStyle/>
        <a:p>
          <a:r>
            <a:rPr lang="es-ES"/>
            <a:t>Velocity</a:t>
          </a:r>
        </a:p>
      </dgm:t>
    </dgm:pt>
    <dgm:pt modelId="{65C8E732-4484-2E4C-A111-FDACC1E07623}" type="parTrans" cxnId="{0C052B34-1490-4444-84DE-3B9ACFC1236A}">
      <dgm:prSet/>
      <dgm:spPr/>
      <dgm:t>
        <a:bodyPr/>
        <a:lstStyle/>
        <a:p>
          <a:endParaRPr lang="es-ES"/>
        </a:p>
      </dgm:t>
    </dgm:pt>
    <dgm:pt modelId="{F54DEE69-AFB9-1549-93C5-9F3ACF56B874}" type="sibTrans" cxnId="{0C052B34-1490-4444-84DE-3B9ACFC1236A}">
      <dgm:prSet/>
      <dgm:spPr/>
      <dgm:t>
        <a:bodyPr/>
        <a:lstStyle/>
        <a:p>
          <a:endParaRPr lang="es-ES"/>
        </a:p>
      </dgm:t>
    </dgm:pt>
    <dgm:pt modelId="{3B7C75CD-FE87-2041-AF86-82791CD4773F}">
      <dgm:prSet phldrT="[Texto]"/>
      <dgm:spPr/>
      <dgm:t>
        <a:bodyPr/>
        <a:lstStyle/>
        <a:p>
          <a:r>
            <a:rPr lang="es-ES"/>
            <a:t>Variety</a:t>
          </a:r>
        </a:p>
      </dgm:t>
    </dgm:pt>
    <dgm:pt modelId="{5CFEB2DB-AEEB-6145-BA74-9E46F83741B5}" type="parTrans" cxnId="{6B88F72C-8609-1A4F-AE83-D3E7ED6B5C20}">
      <dgm:prSet/>
      <dgm:spPr/>
      <dgm:t>
        <a:bodyPr/>
        <a:lstStyle/>
        <a:p>
          <a:endParaRPr lang="es-ES"/>
        </a:p>
      </dgm:t>
    </dgm:pt>
    <dgm:pt modelId="{B9994439-09BB-064F-BBB2-E2ECB2690833}" type="sibTrans" cxnId="{6B88F72C-8609-1A4F-AE83-D3E7ED6B5C20}">
      <dgm:prSet/>
      <dgm:spPr/>
      <dgm:t>
        <a:bodyPr/>
        <a:lstStyle/>
        <a:p>
          <a:endParaRPr lang="es-ES"/>
        </a:p>
      </dgm:t>
    </dgm:pt>
    <dgm:pt modelId="{40071FE8-6B54-7A45-B320-DE5A881644A7}">
      <dgm:prSet phldrT="[Texto]"/>
      <dgm:spPr/>
      <dgm:t>
        <a:bodyPr/>
        <a:lstStyle/>
        <a:p>
          <a:r>
            <a:rPr lang="es-ES"/>
            <a:t>Veracity</a:t>
          </a:r>
        </a:p>
      </dgm:t>
    </dgm:pt>
    <dgm:pt modelId="{2AB73D54-1FC5-A042-8E05-D2B89960EA53}" type="parTrans" cxnId="{9EA026F1-9B3C-EE47-AC68-E1B6363DB6CF}">
      <dgm:prSet/>
      <dgm:spPr/>
      <dgm:t>
        <a:bodyPr/>
        <a:lstStyle/>
        <a:p>
          <a:endParaRPr lang="es-ES"/>
        </a:p>
      </dgm:t>
    </dgm:pt>
    <dgm:pt modelId="{E2DE14F6-533C-B141-B113-AC29A52B75E9}" type="sibTrans" cxnId="{9EA026F1-9B3C-EE47-AC68-E1B6363DB6CF}">
      <dgm:prSet/>
      <dgm:spPr/>
      <dgm:t>
        <a:bodyPr/>
        <a:lstStyle/>
        <a:p>
          <a:endParaRPr lang="es-ES"/>
        </a:p>
      </dgm:t>
    </dgm:pt>
    <dgm:pt modelId="{BEBAEAA2-668D-DD4C-BA0E-7A5C3D7CBA2E}">
      <dgm:prSet phldrT="[Texto]"/>
      <dgm:spPr/>
      <dgm:t>
        <a:bodyPr/>
        <a:lstStyle/>
        <a:p>
          <a:r>
            <a:rPr lang="es-ES" err="1"/>
            <a:t>Value</a:t>
          </a:r>
          <a:endParaRPr lang="es-ES"/>
        </a:p>
      </dgm:t>
    </dgm:pt>
    <dgm:pt modelId="{1B25731E-19CB-5447-A01C-979BDC9A1643}" type="parTrans" cxnId="{9664A07F-0824-9A4A-858B-B2F250AF9909}">
      <dgm:prSet/>
      <dgm:spPr/>
      <dgm:t>
        <a:bodyPr/>
        <a:lstStyle/>
        <a:p>
          <a:endParaRPr lang="es-ES"/>
        </a:p>
      </dgm:t>
    </dgm:pt>
    <dgm:pt modelId="{38950ED0-54E5-3B4F-95E2-D0992263DFB7}" type="sibTrans" cxnId="{9664A07F-0824-9A4A-858B-B2F250AF9909}">
      <dgm:prSet/>
      <dgm:spPr/>
      <dgm:t>
        <a:bodyPr/>
        <a:lstStyle/>
        <a:p>
          <a:endParaRPr lang="es-ES"/>
        </a:p>
      </dgm:t>
    </dgm:pt>
    <dgm:pt modelId="{5D38688E-43FA-9042-8326-8A061814581D}">
      <dgm:prSet phldrT="[Texto]"/>
      <dgm:spPr/>
      <dgm:t>
        <a:bodyPr/>
        <a:lstStyle/>
        <a:p>
          <a:r>
            <a:rPr lang="es-ES" err="1"/>
            <a:t>Variability</a:t>
          </a:r>
          <a:endParaRPr lang="es-ES"/>
        </a:p>
      </dgm:t>
    </dgm:pt>
    <dgm:pt modelId="{29E18E1C-C548-1542-8E93-01E8B513F899}" type="parTrans" cxnId="{9F5DD1E0-A2E9-644A-AE24-9CEA50C26A7E}">
      <dgm:prSet/>
      <dgm:spPr/>
      <dgm:t>
        <a:bodyPr/>
        <a:lstStyle/>
        <a:p>
          <a:endParaRPr lang="es-ES"/>
        </a:p>
      </dgm:t>
    </dgm:pt>
    <dgm:pt modelId="{A46275FC-EBEC-C54D-ABB9-876740D88115}" type="sibTrans" cxnId="{9F5DD1E0-A2E9-644A-AE24-9CEA50C26A7E}">
      <dgm:prSet/>
      <dgm:spPr/>
      <dgm:t>
        <a:bodyPr/>
        <a:lstStyle/>
        <a:p>
          <a:endParaRPr lang="es-ES"/>
        </a:p>
      </dgm:t>
    </dgm:pt>
    <dgm:pt modelId="{67AD4D7C-075C-D940-9CF8-18C618C5DD18}">
      <dgm:prSet phldrT="[Texto]"/>
      <dgm:spPr/>
      <dgm:t>
        <a:bodyPr/>
        <a:lstStyle/>
        <a:p>
          <a:r>
            <a:rPr lang="es-ES" err="1"/>
            <a:t>Visualization</a:t>
          </a:r>
          <a:endParaRPr lang="es-ES"/>
        </a:p>
      </dgm:t>
    </dgm:pt>
    <dgm:pt modelId="{57E1CF39-2814-AC47-8CCE-EB2096549845}" type="parTrans" cxnId="{C41ACE8A-FD68-884A-82AD-9AC2437CA7B0}">
      <dgm:prSet/>
      <dgm:spPr/>
      <dgm:t>
        <a:bodyPr/>
        <a:lstStyle/>
        <a:p>
          <a:endParaRPr lang="es-ES"/>
        </a:p>
      </dgm:t>
    </dgm:pt>
    <dgm:pt modelId="{47591282-2E1C-E741-8B33-1D8116DE51B8}" type="sibTrans" cxnId="{C41ACE8A-FD68-884A-82AD-9AC2437CA7B0}">
      <dgm:prSet/>
      <dgm:spPr/>
      <dgm:t>
        <a:bodyPr/>
        <a:lstStyle/>
        <a:p>
          <a:endParaRPr lang="es-ES"/>
        </a:p>
      </dgm:t>
    </dgm:pt>
    <dgm:pt modelId="{0BBF5A68-B2E3-064E-9B18-9B9374AC0A67}" type="pres">
      <dgm:prSet presAssocID="{24743382-0BE3-124E-A653-B805526AA8CE}" presName="Name0" presStyleCnt="0">
        <dgm:presLayoutVars>
          <dgm:chMax val="1"/>
          <dgm:dir/>
          <dgm:animLvl val="ctr"/>
          <dgm:resizeHandles val="exact"/>
        </dgm:presLayoutVars>
      </dgm:prSet>
      <dgm:spPr/>
    </dgm:pt>
    <dgm:pt modelId="{F4738C25-D53D-8A49-BCE2-F12FC5619C65}" type="pres">
      <dgm:prSet presAssocID="{43B4808C-9312-4F40-AA6B-F60D383F3AC2}" presName="centerShape" presStyleLbl="node0" presStyleIdx="0" presStyleCnt="1"/>
      <dgm:spPr/>
    </dgm:pt>
    <dgm:pt modelId="{B04A6F69-E1B5-7F40-9B75-1FE7C8835CAA}" type="pres">
      <dgm:prSet presAssocID="{A5C3BE56-01DA-5843-8AE4-FDC12246BE3C}" presName="parTrans" presStyleLbl="sibTrans2D1" presStyleIdx="0" presStyleCnt="7"/>
      <dgm:spPr/>
    </dgm:pt>
    <dgm:pt modelId="{5F45456C-F01B-F742-AB09-11749501D870}" type="pres">
      <dgm:prSet presAssocID="{A5C3BE56-01DA-5843-8AE4-FDC12246BE3C}" presName="connectorText" presStyleLbl="sibTrans2D1" presStyleIdx="0" presStyleCnt="7"/>
      <dgm:spPr/>
    </dgm:pt>
    <dgm:pt modelId="{C60A3768-3DE6-9B40-8DFA-9086B19F979B}" type="pres">
      <dgm:prSet presAssocID="{FEA9512F-7B06-5D48-BE40-BDA2201112D2}" presName="node" presStyleLbl="node1" presStyleIdx="0" presStyleCnt="7">
        <dgm:presLayoutVars>
          <dgm:bulletEnabled val="1"/>
        </dgm:presLayoutVars>
      </dgm:prSet>
      <dgm:spPr/>
    </dgm:pt>
    <dgm:pt modelId="{915D2035-EE47-7749-B558-5C2548E1DB2F}" type="pres">
      <dgm:prSet presAssocID="{65C8E732-4484-2E4C-A111-FDACC1E07623}" presName="parTrans" presStyleLbl="sibTrans2D1" presStyleIdx="1" presStyleCnt="7"/>
      <dgm:spPr/>
    </dgm:pt>
    <dgm:pt modelId="{071272CF-4AED-024F-8E64-A9DDF997BEF3}" type="pres">
      <dgm:prSet presAssocID="{65C8E732-4484-2E4C-A111-FDACC1E07623}" presName="connectorText" presStyleLbl="sibTrans2D1" presStyleIdx="1" presStyleCnt="7"/>
      <dgm:spPr/>
    </dgm:pt>
    <dgm:pt modelId="{BE19E0E1-2FFC-8C44-A267-03D866E28E3D}" type="pres">
      <dgm:prSet presAssocID="{A1E04BFB-0F2D-604A-A259-B9906F83D531}" presName="node" presStyleLbl="node1" presStyleIdx="1" presStyleCnt="7">
        <dgm:presLayoutVars>
          <dgm:bulletEnabled val="1"/>
        </dgm:presLayoutVars>
      </dgm:prSet>
      <dgm:spPr/>
    </dgm:pt>
    <dgm:pt modelId="{42C51E31-322D-9346-A0AA-3A8D051D96AD}" type="pres">
      <dgm:prSet presAssocID="{5CFEB2DB-AEEB-6145-BA74-9E46F83741B5}" presName="parTrans" presStyleLbl="sibTrans2D1" presStyleIdx="2" presStyleCnt="7"/>
      <dgm:spPr/>
    </dgm:pt>
    <dgm:pt modelId="{A9C8B6BF-0B4B-4B47-8DEE-9525446AF8FD}" type="pres">
      <dgm:prSet presAssocID="{5CFEB2DB-AEEB-6145-BA74-9E46F83741B5}" presName="connectorText" presStyleLbl="sibTrans2D1" presStyleIdx="2" presStyleCnt="7"/>
      <dgm:spPr/>
    </dgm:pt>
    <dgm:pt modelId="{52FDC272-7258-5F42-8783-0C000402FB22}" type="pres">
      <dgm:prSet presAssocID="{3B7C75CD-FE87-2041-AF86-82791CD4773F}" presName="node" presStyleLbl="node1" presStyleIdx="2" presStyleCnt="7">
        <dgm:presLayoutVars>
          <dgm:bulletEnabled val="1"/>
        </dgm:presLayoutVars>
      </dgm:prSet>
      <dgm:spPr/>
    </dgm:pt>
    <dgm:pt modelId="{C2E7169D-FB03-D04B-951B-5FC542879911}" type="pres">
      <dgm:prSet presAssocID="{2AB73D54-1FC5-A042-8E05-D2B89960EA53}" presName="parTrans" presStyleLbl="sibTrans2D1" presStyleIdx="3" presStyleCnt="7"/>
      <dgm:spPr/>
    </dgm:pt>
    <dgm:pt modelId="{4DE7BD61-4D5A-0246-B7AF-79CC546A5D40}" type="pres">
      <dgm:prSet presAssocID="{2AB73D54-1FC5-A042-8E05-D2B89960EA53}" presName="connectorText" presStyleLbl="sibTrans2D1" presStyleIdx="3" presStyleCnt="7"/>
      <dgm:spPr/>
    </dgm:pt>
    <dgm:pt modelId="{3926D9A0-C914-EC4D-BF65-1387A98A574B}" type="pres">
      <dgm:prSet presAssocID="{40071FE8-6B54-7A45-B320-DE5A881644A7}" presName="node" presStyleLbl="node1" presStyleIdx="3" presStyleCnt="7">
        <dgm:presLayoutVars>
          <dgm:bulletEnabled val="1"/>
        </dgm:presLayoutVars>
      </dgm:prSet>
      <dgm:spPr/>
    </dgm:pt>
    <dgm:pt modelId="{5B6DD886-EAF7-8F4F-A556-148B7C2D8344}" type="pres">
      <dgm:prSet presAssocID="{1B25731E-19CB-5447-A01C-979BDC9A1643}" presName="parTrans" presStyleLbl="sibTrans2D1" presStyleIdx="4" presStyleCnt="7"/>
      <dgm:spPr/>
    </dgm:pt>
    <dgm:pt modelId="{0AA0010A-8AC6-2B45-B7AF-E5A671BFF6EA}" type="pres">
      <dgm:prSet presAssocID="{1B25731E-19CB-5447-A01C-979BDC9A1643}" presName="connectorText" presStyleLbl="sibTrans2D1" presStyleIdx="4" presStyleCnt="7"/>
      <dgm:spPr/>
    </dgm:pt>
    <dgm:pt modelId="{6AA2D306-4934-6549-9E0A-8F8F6FFFDF77}" type="pres">
      <dgm:prSet presAssocID="{BEBAEAA2-668D-DD4C-BA0E-7A5C3D7CBA2E}" presName="node" presStyleLbl="node1" presStyleIdx="4" presStyleCnt="7">
        <dgm:presLayoutVars>
          <dgm:bulletEnabled val="1"/>
        </dgm:presLayoutVars>
      </dgm:prSet>
      <dgm:spPr/>
    </dgm:pt>
    <dgm:pt modelId="{35BC63D3-CD40-BC4E-8B5A-9D24F373A9D1}" type="pres">
      <dgm:prSet presAssocID="{29E18E1C-C548-1542-8E93-01E8B513F899}" presName="parTrans" presStyleLbl="sibTrans2D1" presStyleIdx="5" presStyleCnt="7"/>
      <dgm:spPr/>
    </dgm:pt>
    <dgm:pt modelId="{E0FE2985-24C4-FC49-9988-83758991F6EA}" type="pres">
      <dgm:prSet presAssocID="{29E18E1C-C548-1542-8E93-01E8B513F899}" presName="connectorText" presStyleLbl="sibTrans2D1" presStyleIdx="5" presStyleCnt="7"/>
      <dgm:spPr/>
    </dgm:pt>
    <dgm:pt modelId="{EACD5718-AF89-A94E-A361-2E79FCE13BDE}" type="pres">
      <dgm:prSet presAssocID="{5D38688E-43FA-9042-8326-8A061814581D}" presName="node" presStyleLbl="node1" presStyleIdx="5" presStyleCnt="7">
        <dgm:presLayoutVars>
          <dgm:bulletEnabled val="1"/>
        </dgm:presLayoutVars>
      </dgm:prSet>
      <dgm:spPr/>
    </dgm:pt>
    <dgm:pt modelId="{012BF8BE-8F20-5F40-BFEE-7A6980A77FA8}" type="pres">
      <dgm:prSet presAssocID="{57E1CF39-2814-AC47-8CCE-EB2096549845}" presName="parTrans" presStyleLbl="sibTrans2D1" presStyleIdx="6" presStyleCnt="7"/>
      <dgm:spPr/>
    </dgm:pt>
    <dgm:pt modelId="{AA184485-E534-B54E-B648-BED4FE0AB8A3}" type="pres">
      <dgm:prSet presAssocID="{57E1CF39-2814-AC47-8CCE-EB2096549845}" presName="connectorText" presStyleLbl="sibTrans2D1" presStyleIdx="6" presStyleCnt="7"/>
      <dgm:spPr/>
    </dgm:pt>
    <dgm:pt modelId="{64A27ED6-84CC-8349-8FD7-05A48FD4941A}" type="pres">
      <dgm:prSet presAssocID="{67AD4D7C-075C-D940-9CF8-18C618C5DD18}" presName="node" presStyleLbl="node1" presStyleIdx="6" presStyleCnt="7">
        <dgm:presLayoutVars>
          <dgm:bulletEnabled val="1"/>
        </dgm:presLayoutVars>
      </dgm:prSet>
      <dgm:spPr/>
    </dgm:pt>
  </dgm:ptLst>
  <dgm:cxnLst>
    <dgm:cxn modelId="{C5324111-53BB-204E-9AE4-5C16BEFEDBCC}" type="presOf" srcId="{A5C3BE56-01DA-5843-8AE4-FDC12246BE3C}" destId="{5F45456C-F01B-F742-AB09-11749501D870}" srcOrd="1" destOrd="0" presId="urn:microsoft.com/office/officeart/2005/8/layout/radial5"/>
    <dgm:cxn modelId="{0B42B411-D6A6-8149-9632-F194EE25B0E6}" type="presOf" srcId="{24743382-0BE3-124E-A653-B805526AA8CE}" destId="{0BBF5A68-B2E3-064E-9B18-9B9374AC0A67}" srcOrd="0" destOrd="0" presId="urn:microsoft.com/office/officeart/2005/8/layout/radial5"/>
    <dgm:cxn modelId="{C4911D12-CEEA-2D44-A366-530D30AD0754}" type="presOf" srcId="{57E1CF39-2814-AC47-8CCE-EB2096549845}" destId="{012BF8BE-8F20-5F40-BFEE-7A6980A77FA8}" srcOrd="0" destOrd="0" presId="urn:microsoft.com/office/officeart/2005/8/layout/radial5"/>
    <dgm:cxn modelId="{6B88F72C-8609-1A4F-AE83-D3E7ED6B5C20}" srcId="{43B4808C-9312-4F40-AA6B-F60D383F3AC2}" destId="{3B7C75CD-FE87-2041-AF86-82791CD4773F}" srcOrd="2" destOrd="0" parTransId="{5CFEB2DB-AEEB-6145-BA74-9E46F83741B5}" sibTransId="{B9994439-09BB-064F-BBB2-E2ECB2690833}"/>
    <dgm:cxn modelId="{0C052B34-1490-4444-84DE-3B9ACFC1236A}" srcId="{43B4808C-9312-4F40-AA6B-F60D383F3AC2}" destId="{A1E04BFB-0F2D-604A-A259-B9906F83D531}" srcOrd="1" destOrd="0" parTransId="{65C8E732-4484-2E4C-A111-FDACC1E07623}" sibTransId="{F54DEE69-AFB9-1549-93C5-9F3ACF56B874}"/>
    <dgm:cxn modelId="{D2997643-9BB2-E346-9547-D7CB59F6B732}" type="presOf" srcId="{40071FE8-6B54-7A45-B320-DE5A881644A7}" destId="{3926D9A0-C914-EC4D-BF65-1387A98A574B}" srcOrd="0" destOrd="0" presId="urn:microsoft.com/office/officeart/2005/8/layout/radial5"/>
    <dgm:cxn modelId="{BD3BDC48-56AF-674B-BD4F-125FEC687AD6}" type="presOf" srcId="{1B25731E-19CB-5447-A01C-979BDC9A1643}" destId="{0AA0010A-8AC6-2B45-B7AF-E5A671BFF6EA}" srcOrd="1" destOrd="0" presId="urn:microsoft.com/office/officeart/2005/8/layout/radial5"/>
    <dgm:cxn modelId="{FD18464A-62D9-7843-878B-4D9B426032D8}" type="presOf" srcId="{29E18E1C-C548-1542-8E93-01E8B513F899}" destId="{E0FE2985-24C4-FC49-9988-83758991F6EA}" srcOrd="1" destOrd="0" presId="urn:microsoft.com/office/officeart/2005/8/layout/radial5"/>
    <dgm:cxn modelId="{A2F3754C-1924-2942-ADED-988763095A71}" type="presOf" srcId="{5D38688E-43FA-9042-8326-8A061814581D}" destId="{EACD5718-AF89-A94E-A361-2E79FCE13BDE}" srcOrd="0" destOrd="0" presId="urn:microsoft.com/office/officeart/2005/8/layout/radial5"/>
    <dgm:cxn modelId="{2C36DD4D-CD8E-F44B-AA84-0DD7904F611E}" type="presOf" srcId="{1B25731E-19CB-5447-A01C-979BDC9A1643}" destId="{5B6DD886-EAF7-8F4F-A556-148B7C2D8344}" srcOrd="0" destOrd="0" presId="urn:microsoft.com/office/officeart/2005/8/layout/radial5"/>
    <dgm:cxn modelId="{B22AD26E-8393-5E45-980B-D60EA4B31D65}" type="presOf" srcId="{A1E04BFB-0F2D-604A-A259-B9906F83D531}" destId="{BE19E0E1-2FFC-8C44-A267-03D866E28E3D}" srcOrd="0" destOrd="0" presId="urn:microsoft.com/office/officeart/2005/8/layout/radial5"/>
    <dgm:cxn modelId="{731AD171-266B-8841-8A8A-4200CF5DCAD3}" srcId="{24743382-0BE3-124E-A653-B805526AA8CE}" destId="{43B4808C-9312-4F40-AA6B-F60D383F3AC2}" srcOrd="0" destOrd="0" parTransId="{0973ADE7-07F8-CB45-AF25-E30C6F21053D}" sibTransId="{8D7A1164-9F69-D24A-81D4-03D054FFF18E}"/>
    <dgm:cxn modelId="{7F8DC153-ABD9-4747-A110-BF92AAE5A111}" type="presOf" srcId="{65C8E732-4484-2E4C-A111-FDACC1E07623}" destId="{915D2035-EE47-7749-B558-5C2548E1DB2F}" srcOrd="0" destOrd="0" presId="urn:microsoft.com/office/officeart/2005/8/layout/radial5"/>
    <dgm:cxn modelId="{9664A07F-0824-9A4A-858B-B2F250AF9909}" srcId="{43B4808C-9312-4F40-AA6B-F60D383F3AC2}" destId="{BEBAEAA2-668D-DD4C-BA0E-7A5C3D7CBA2E}" srcOrd="4" destOrd="0" parTransId="{1B25731E-19CB-5447-A01C-979BDC9A1643}" sibTransId="{38950ED0-54E5-3B4F-95E2-D0992263DFB7}"/>
    <dgm:cxn modelId="{C41ACE8A-FD68-884A-82AD-9AC2437CA7B0}" srcId="{43B4808C-9312-4F40-AA6B-F60D383F3AC2}" destId="{67AD4D7C-075C-D940-9CF8-18C618C5DD18}" srcOrd="6" destOrd="0" parTransId="{57E1CF39-2814-AC47-8CCE-EB2096549845}" sibTransId="{47591282-2E1C-E741-8B33-1D8116DE51B8}"/>
    <dgm:cxn modelId="{8182AB95-F176-8944-AE8F-91CF03B095A9}" type="presOf" srcId="{FEA9512F-7B06-5D48-BE40-BDA2201112D2}" destId="{C60A3768-3DE6-9B40-8DFA-9086B19F979B}" srcOrd="0" destOrd="0" presId="urn:microsoft.com/office/officeart/2005/8/layout/radial5"/>
    <dgm:cxn modelId="{689AE699-EAC3-B24F-9025-0C72F84EA2FB}" type="presOf" srcId="{29E18E1C-C548-1542-8E93-01E8B513F899}" destId="{35BC63D3-CD40-BC4E-8B5A-9D24F373A9D1}" srcOrd="0" destOrd="0" presId="urn:microsoft.com/office/officeart/2005/8/layout/radial5"/>
    <dgm:cxn modelId="{3653BA9B-2B6D-CF42-BB6F-DB32F4DDB7D7}" type="presOf" srcId="{2AB73D54-1FC5-A042-8E05-D2B89960EA53}" destId="{C2E7169D-FB03-D04B-951B-5FC542879911}" srcOrd="0" destOrd="0" presId="urn:microsoft.com/office/officeart/2005/8/layout/radial5"/>
    <dgm:cxn modelId="{2D5CB29C-2B5D-F148-A06C-1A0E2BB05A15}" type="presOf" srcId="{43B4808C-9312-4F40-AA6B-F60D383F3AC2}" destId="{F4738C25-D53D-8A49-BCE2-F12FC5619C65}" srcOrd="0" destOrd="0" presId="urn:microsoft.com/office/officeart/2005/8/layout/radial5"/>
    <dgm:cxn modelId="{A8AA76AE-D6D3-5F42-8363-08B7948D52DD}" type="presOf" srcId="{57E1CF39-2814-AC47-8CCE-EB2096549845}" destId="{AA184485-E534-B54E-B648-BED4FE0AB8A3}" srcOrd="1" destOrd="0" presId="urn:microsoft.com/office/officeart/2005/8/layout/radial5"/>
    <dgm:cxn modelId="{B0C053B9-82F0-5F4D-9AEC-5D2261B53D5E}" type="presOf" srcId="{67AD4D7C-075C-D940-9CF8-18C618C5DD18}" destId="{64A27ED6-84CC-8349-8FD7-05A48FD4941A}" srcOrd="0" destOrd="0" presId="urn:microsoft.com/office/officeart/2005/8/layout/radial5"/>
    <dgm:cxn modelId="{96CB4DBC-6AC9-3140-AC00-C6ED4D2DE380}" type="presOf" srcId="{BEBAEAA2-668D-DD4C-BA0E-7A5C3D7CBA2E}" destId="{6AA2D306-4934-6549-9E0A-8F8F6FFFDF77}" srcOrd="0" destOrd="0" presId="urn:microsoft.com/office/officeart/2005/8/layout/radial5"/>
    <dgm:cxn modelId="{F70E0BBE-E71A-F445-BA1B-F44898A99864}" type="presOf" srcId="{A5C3BE56-01DA-5843-8AE4-FDC12246BE3C}" destId="{B04A6F69-E1B5-7F40-9B75-1FE7C8835CAA}" srcOrd="0" destOrd="0" presId="urn:microsoft.com/office/officeart/2005/8/layout/radial5"/>
    <dgm:cxn modelId="{CE7300C0-A249-EE4D-A750-13C1214990D0}" type="presOf" srcId="{3B7C75CD-FE87-2041-AF86-82791CD4773F}" destId="{52FDC272-7258-5F42-8783-0C000402FB22}" srcOrd="0" destOrd="0" presId="urn:microsoft.com/office/officeart/2005/8/layout/radial5"/>
    <dgm:cxn modelId="{C03873C1-F8A4-5047-B277-34823C16AAE2}" type="presOf" srcId="{65C8E732-4484-2E4C-A111-FDACC1E07623}" destId="{071272CF-4AED-024F-8E64-A9DDF997BEF3}" srcOrd="1" destOrd="0" presId="urn:microsoft.com/office/officeart/2005/8/layout/radial5"/>
    <dgm:cxn modelId="{551BC4C3-26C2-C74F-8F2B-643433315E78}" type="presOf" srcId="{2AB73D54-1FC5-A042-8E05-D2B89960EA53}" destId="{4DE7BD61-4D5A-0246-B7AF-79CC546A5D40}" srcOrd="1" destOrd="0" presId="urn:microsoft.com/office/officeart/2005/8/layout/radial5"/>
    <dgm:cxn modelId="{E89C62D0-0B9E-B347-8E41-7B145D6DCD51}" type="presOf" srcId="{5CFEB2DB-AEEB-6145-BA74-9E46F83741B5}" destId="{42C51E31-322D-9346-A0AA-3A8D051D96AD}" srcOrd="0" destOrd="0" presId="urn:microsoft.com/office/officeart/2005/8/layout/radial5"/>
    <dgm:cxn modelId="{AEEF08E0-128B-744E-9621-45EC5DBEDE59}" type="presOf" srcId="{5CFEB2DB-AEEB-6145-BA74-9E46F83741B5}" destId="{A9C8B6BF-0B4B-4B47-8DEE-9525446AF8FD}" srcOrd="1" destOrd="0" presId="urn:microsoft.com/office/officeart/2005/8/layout/radial5"/>
    <dgm:cxn modelId="{9F5DD1E0-A2E9-644A-AE24-9CEA50C26A7E}" srcId="{43B4808C-9312-4F40-AA6B-F60D383F3AC2}" destId="{5D38688E-43FA-9042-8326-8A061814581D}" srcOrd="5" destOrd="0" parTransId="{29E18E1C-C548-1542-8E93-01E8B513F899}" sibTransId="{A46275FC-EBEC-C54D-ABB9-876740D88115}"/>
    <dgm:cxn modelId="{593803E8-2829-5F42-ABEE-6F9F28343C62}" srcId="{43B4808C-9312-4F40-AA6B-F60D383F3AC2}" destId="{FEA9512F-7B06-5D48-BE40-BDA2201112D2}" srcOrd="0" destOrd="0" parTransId="{A5C3BE56-01DA-5843-8AE4-FDC12246BE3C}" sibTransId="{0C9F19B5-5683-EC4E-9BDA-04510E8BEEB5}"/>
    <dgm:cxn modelId="{9EA026F1-9B3C-EE47-AC68-E1B6363DB6CF}" srcId="{43B4808C-9312-4F40-AA6B-F60D383F3AC2}" destId="{40071FE8-6B54-7A45-B320-DE5A881644A7}" srcOrd="3" destOrd="0" parTransId="{2AB73D54-1FC5-A042-8E05-D2B89960EA53}" sibTransId="{E2DE14F6-533C-B141-B113-AC29A52B75E9}"/>
    <dgm:cxn modelId="{5D33F88C-2567-2547-B484-32A732D2E5B7}" type="presParOf" srcId="{0BBF5A68-B2E3-064E-9B18-9B9374AC0A67}" destId="{F4738C25-D53D-8A49-BCE2-F12FC5619C65}" srcOrd="0" destOrd="0" presId="urn:microsoft.com/office/officeart/2005/8/layout/radial5"/>
    <dgm:cxn modelId="{910D265F-3088-2C48-9D96-5464F6D219A5}" type="presParOf" srcId="{0BBF5A68-B2E3-064E-9B18-9B9374AC0A67}" destId="{B04A6F69-E1B5-7F40-9B75-1FE7C8835CAA}" srcOrd="1" destOrd="0" presId="urn:microsoft.com/office/officeart/2005/8/layout/radial5"/>
    <dgm:cxn modelId="{D5F63712-5496-904D-A8DE-102330684604}" type="presParOf" srcId="{B04A6F69-E1B5-7F40-9B75-1FE7C8835CAA}" destId="{5F45456C-F01B-F742-AB09-11749501D870}" srcOrd="0" destOrd="0" presId="urn:microsoft.com/office/officeart/2005/8/layout/radial5"/>
    <dgm:cxn modelId="{B7C80164-F229-D545-AE25-CF49413B5AB9}" type="presParOf" srcId="{0BBF5A68-B2E3-064E-9B18-9B9374AC0A67}" destId="{C60A3768-3DE6-9B40-8DFA-9086B19F979B}" srcOrd="2" destOrd="0" presId="urn:microsoft.com/office/officeart/2005/8/layout/radial5"/>
    <dgm:cxn modelId="{5B1E16E5-50F3-5E4B-B0F6-5C74AEB03860}" type="presParOf" srcId="{0BBF5A68-B2E3-064E-9B18-9B9374AC0A67}" destId="{915D2035-EE47-7749-B558-5C2548E1DB2F}" srcOrd="3" destOrd="0" presId="urn:microsoft.com/office/officeart/2005/8/layout/radial5"/>
    <dgm:cxn modelId="{ED35E410-2DD1-E14A-A35C-38F495D39F1C}" type="presParOf" srcId="{915D2035-EE47-7749-B558-5C2548E1DB2F}" destId="{071272CF-4AED-024F-8E64-A9DDF997BEF3}" srcOrd="0" destOrd="0" presId="urn:microsoft.com/office/officeart/2005/8/layout/radial5"/>
    <dgm:cxn modelId="{7B4272BE-CC92-3D46-9BC1-357373A4A146}" type="presParOf" srcId="{0BBF5A68-B2E3-064E-9B18-9B9374AC0A67}" destId="{BE19E0E1-2FFC-8C44-A267-03D866E28E3D}" srcOrd="4" destOrd="0" presId="urn:microsoft.com/office/officeart/2005/8/layout/radial5"/>
    <dgm:cxn modelId="{68C5EE50-E4E5-3743-BE6D-92045643F2DF}" type="presParOf" srcId="{0BBF5A68-B2E3-064E-9B18-9B9374AC0A67}" destId="{42C51E31-322D-9346-A0AA-3A8D051D96AD}" srcOrd="5" destOrd="0" presId="urn:microsoft.com/office/officeart/2005/8/layout/radial5"/>
    <dgm:cxn modelId="{94B7D256-DC3C-8643-8BDD-A65598E7E166}" type="presParOf" srcId="{42C51E31-322D-9346-A0AA-3A8D051D96AD}" destId="{A9C8B6BF-0B4B-4B47-8DEE-9525446AF8FD}" srcOrd="0" destOrd="0" presId="urn:microsoft.com/office/officeart/2005/8/layout/radial5"/>
    <dgm:cxn modelId="{9A0F3B4B-B09D-5A41-9F54-3C911CD5AE9D}" type="presParOf" srcId="{0BBF5A68-B2E3-064E-9B18-9B9374AC0A67}" destId="{52FDC272-7258-5F42-8783-0C000402FB22}" srcOrd="6" destOrd="0" presId="urn:microsoft.com/office/officeart/2005/8/layout/radial5"/>
    <dgm:cxn modelId="{A5B0FADC-0855-AC46-9F15-EC6D3A43580E}" type="presParOf" srcId="{0BBF5A68-B2E3-064E-9B18-9B9374AC0A67}" destId="{C2E7169D-FB03-D04B-951B-5FC542879911}" srcOrd="7" destOrd="0" presId="urn:microsoft.com/office/officeart/2005/8/layout/radial5"/>
    <dgm:cxn modelId="{BE2676D0-CE06-004E-BADB-2088A510BF2A}" type="presParOf" srcId="{C2E7169D-FB03-D04B-951B-5FC542879911}" destId="{4DE7BD61-4D5A-0246-B7AF-79CC546A5D40}" srcOrd="0" destOrd="0" presId="urn:microsoft.com/office/officeart/2005/8/layout/radial5"/>
    <dgm:cxn modelId="{3F263147-DA92-5C43-B66A-EEE1584B62A5}" type="presParOf" srcId="{0BBF5A68-B2E3-064E-9B18-9B9374AC0A67}" destId="{3926D9A0-C914-EC4D-BF65-1387A98A574B}" srcOrd="8" destOrd="0" presId="urn:microsoft.com/office/officeart/2005/8/layout/radial5"/>
    <dgm:cxn modelId="{6C757258-5A9E-CB4B-B5E0-D4CBD5B655CB}" type="presParOf" srcId="{0BBF5A68-B2E3-064E-9B18-9B9374AC0A67}" destId="{5B6DD886-EAF7-8F4F-A556-148B7C2D8344}" srcOrd="9" destOrd="0" presId="urn:microsoft.com/office/officeart/2005/8/layout/radial5"/>
    <dgm:cxn modelId="{E0750B09-E99B-9947-BF89-762BE9CCCD50}" type="presParOf" srcId="{5B6DD886-EAF7-8F4F-A556-148B7C2D8344}" destId="{0AA0010A-8AC6-2B45-B7AF-E5A671BFF6EA}" srcOrd="0" destOrd="0" presId="urn:microsoft.com/office/officeart/2005/8/layout/radial5"/>
    <dgm:cxn modelId="{B219ECC2-3053-3443-A0BC-7C1F75AD99C5}" type="presParOf" srcId="{0BBF5A68-B2E3-064E-9B18-9B9374AC0A67}" destId="{6AA2D306-4934-6549-9E0A-8F8F6FFFDF77}" srcOrd="10" destOrd="0" presId="urn:microsoft.com/office/officeart/2005/8/layout/radial5"/>
    <dgm:cxn modelId="{66A84161-0EAA-BF45-9780-D46462E89A81}" type="presParOf" srcId="{0BBF5A68-B2E3-064E-9B18-9B9374AC0A67}" destId="{35BC63D3-CD40-BC4E-8B5A-9D24F373A9D1}" srcOrd="11" destOrd="0" presId="urn:microsoft.com/office/officeart/2005/8/layout/radial5"/>
    <dgm:cxn modelId="{00E9100C-5132-444D-B5FC-C2CB811A6B9C}" type="presParOf" srcId="{35BC63D3-CD40-BC4E-8B5A-9D24F373A9D1}" destId="{E0FE2985-24C4-FC49-9988-83758991F6EA}" srcOrd="0" destOrd="0" presId="urn:microsoft.com/office/officeart/2005/8/layout/radial5"/>
    <dgm:cxn modelId="{F3B97C66-5537-4B48-9F6F-CD22270C92E2}" type="presParOf" srcId="{0BBF5A68-B2E3-064E-9B18-9B9374AC0A67}" destId="{EACD5718-AF89-A94E-A361-2E79FCE13BDE}" srcOrd="12" destOrd="0" presId="urn:microsoft.com/office/officeart/2005/8/layout/radial5"/>
    <dgm:cxn modelId="{DD2BB706-3FC6-C24F-B9C5-956835D257C1}" type="presParOf" srcId="{0BBF5A68-B2E3-064E-9B18-9B9374AC0A67}" destId="{012BF8BE-8F20-5F40-BFEE-7A6980A77FA8}" srcOrd="13" destOrd="0" presId="urn:microsoft.com/office/officeart/2005/8/layout/radial5"/>
    <dgm:cxn modelId="{25904031-2439-1F45-89BC-19B2EA5483BF}" type="presParOf" srcId="{012BF8BE-8F20-5F40-BFEE-7A6980A77FA8}" destId="{AA184485-E534-B54E-B648-BED4FE0AB8A3}" srcOrd="0" destOrd="0" presId="urn:microsoft.com/office/officeart/2005/8/layout/radial5"/>
    <dgm:cxn modelId="{DAE1BA11-BEE5-624F-A133-4F69A5FD7C1C}" type="presParOf" srcId="{0BBF5A68-B2E3-064E-9B18-9B9374AC0A67}" destId="{64A27ED6-84CC-8349-8FD7-05A48FD4941A}"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38C25-D53D-8A49-BCE2-F12FC5619C65}">
      <dsp:nvSpPr>
        <dsp:cNvPr id="0" name=""/>
        <dsp:cNvSpPr/>
      </dsp:nvSpPr>
      <dsp:spPr>
        <a:xfrm>
          <a:off x="2367300" y="1976658"/>
          <a:ext cx="1028454" cy="1028454"/>
        </a:xfrm>
        <a:prstGeom prst="ellipse">
          <a:avLst/>
        </a:prstGeom>
        <a:solidFill>
          <a:schemeClr val="accent3">
            <a:alpha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err="1"/>
            <a:t>BigData</a:t>
          </a:r>
          <a:endParaRPr lang="es-ES" sz="1700" kern="1200"/>
        </a:p>
      </dsp:txBody>
      <dsp:txXfrm>
        <a:off x="2517914" y="2127272"/>
        <a:ext cx="727226" cy="727226"/>
      </dsp:txXfrm>
    </dsp:sp>
    <dsp:sp modelId="{B04A6F69-E1B5-7F40-9B75-1FE7C8835CAA}">
      <dsp:nvSpPr>
        <dsp:cNvPr id="0" name=""/>
        <dsp:cNvSpPr/>
      </dsp:nvSpPr>
      <dsp:spPr>
        <a:xfrm rot="16200000">
          <a:off x="2697641" y="1465275"/>
          <a:ext cx="367771" cy="349674"/>
        </a:xfrm>
        <a:prstGeom prst="rightArrow">
          <a:avLst>
            <a:gd name="adj1" fmla="val 60000"/>
            <a:gd name="adj2" fmla="val 50000"/>
          </a:avLst>
        </a:prstGeom>
        <a:solidFill>
          <a:schemeClr val="accent3">
            <a:shade val="9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2750092" y="1587661"/>
        <a:ext cx="262869" cy="209804"/>
      </dsp:txXfrm>
    </dsp:sp>
    <dsp:sp modelId="{C60A3768-3DE6-9B40-8DFA-9086B19F979B}">
      <dsp:nvSpPr>
        <dsp:cNvPr id="0" name=""/>
        <dsp:cNvSpPr/>
      </dsp:nvSpPr>
      <dsp:spPr>
        <a:xfrm>
          <a:off x="2244368" y="8430"/>
          <a:ext cx="1274318" cy="1274318"/>
        </a:xfrm>
        <a:prstGeom prst="ellipse">
          <a:avLst/>
        </a:prstGeom>
        <a:solidFill>
          <a:schemeClr val="accent3">
            <a:alpha val="9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err="1"/>
            <a:t>Volume</a:t>
          </a:r>
          <a:endParaRPr lang="es-ES" sz="1300" kern="1200"/>
        </a:p>
      </dsp:txBody>
      <dsp:txXfrm>
        <a:off x="2430988" y="195050"/>
        <a:ext cx="901078" cy="901078"/>
      </dsp:txXfrm>
    </dsp:sp>
    <dsp:sp modelId="{915D2035-EE47-7749-B558-5C2548E1DB2F}">
      <dsp:nvSpPr>
        <dsp:cNvPr id="0" name=""/>
        <dsp:cNvSpPr/>
      </dsp:nvSpPr>
      <dsp:spPr>
        <a:xfrm rot="19285714">
          <a:off x="3362802" y="1785600"/>
          <a:ext cx="367771" cy="349674"/>
        </a:xfrm>
        <a:prstGeom prst="rightArrow">
          <a:avLst>
            <a:gd name="adj1" fmla="val 60000"/>
            <a:gd name="adj2" fmla="val 50000"/>
          </a:avLst>
        </a:prstGeom>
        <a:solidFill>
          <a:schemeClr val="accent3">
            <a:shade val="90000"/>
            <a:hueOff val="46723"/>
            <a:satOff val="-1001"/>
            <a:lumOff val="513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3374245" y="1888238"/>
        <a:ext cx="262869" cy="209804"/>
      </dsp:txXfrm>
    </dsp:sp>
    <dsp:sp modelId="{BE19E0E1-2FFC-8C44-A267-03D866E28E3D}">
      <dsp:nvSpPr>
        <dsp:cNvPr id="0" name=""/>
        <dsp:cNvSpPr/>
      </dsp:nvSpPr>
      <dsp:spPr>
        <a:xfrm>
          <a:off x="3687078" y="703203"/>
          <a:ext cx="1274318" cy="1274318"/>
        </a:xfrm>
        <a:prstGeom prst="ellipse">
          <a:avLst/>
        </a:prstGeom>
        <a:solidFill>
          <a:schemeClr val="accent3">
            <a:alpha val="90000"/>
            <a:hueOff val="0"/>
            <a:satOff val="0"/>
            <a:lumOff val="0"/>
            <a:alphaOff val="-6667"/>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t>Velocity</a:t>
          </a:r>
        </a:p>
      </dsp:txBody>
      <dsp:txXfrm>
        <a:off x="3873698" y="889823"/>
        <a:ext cx="901078" cy="901078"/>
      </dsp:txXfrm>
    </dsp:sp>
    <dsp:sp modelId="{42C51E31-322D-9346-A0AA-3A8D051D96AD}">
      <dsp:nvSpPr>
        <dsp:cNvPr id="0" name=""/>
        <dsp:cNvSpPr/>
      </dsp:nvSpPr>
      <dsp:spPr>
        <a:xfrm rot="771429">
          <a:off x="3527083" y="2505363"/>
          <a:ext cx="367771" cy="349674"/>
        </a:xfrm>
        <a:prstGeom prst="rightArrow">
          <a:avLst>
            <a:gd name="adj1" fmla="val 60000"/>
            <a:gd name="adj2" fmla="val 50000"/>
          </a:avLst>
        </a:prstGeom>
        <a:solidFill>
          <a:schemeClr val="accent3">
            <a:shade val="90000"/>
            <a:hueOff val="93447"/>
            <a:satOff val="-2002"/>
            <a:lumOff val="1027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3528398" y="2563627"/>
        <a:ext cx="262869" cy="209804"/>
      </dsp:txXfrm>
    </dsp:sp>
    <dsp:sp modelId="{52FDC272-7258-5F42-8783-0C000402FB22}">
      <dsp:nvSpPr>
        <dsp:cNvPr id="0" name=""/>
        <dsp:cNvSpPr/>
      </dsp:nvSpPr>
      <dsp:spPr>
        <a:xfrm>
          <a:off x="4043398" y="2264343"/>
          <a:ext cx="1274318" cy="1274318"/>
        </a:xfrm>
        <a:prstGeom prst="ellipse">
          <a:avLst/>
        </a:prstGeom>
        <a:solidFill>
          <a:schemeClr val="accent3">
            <a:alpha val="90000"/>
            <a:hueOff val="0"/>
            <a:satOff val="0"/>
            <a:lumOff val="0"/>
            <a:alphaOff val="-13333"/>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t>Variety</a:t>
          </a:r>
        </a:p>
      </dsp:txBody>
      <dsp:txXfrm>
        <a:off x="4230018" y="2450963"/>
        <a:ext cx="901078" cy="901078"/>
      </dsp:txXfrm>
    </dsp:sp>
    <dsp:sp modelId="{C2E7169D-FB03-D04B-951B-5FC542879911}">
      <dsp:nvSpPr>
        <dsp:cNvPr id="0" name=""/>
        <dsp:cNvSpPr/>
      </dsp:nvSpPr>
      <dsp:spPr>
        <a:xfrm rot="3857143">
          <a:off x="3066778" y="3082568"/>
          <a:ext cx="367771" cy="349674"/>
        </a:xfrm>
        <a:prstGeom prst="rightArrow">
          <a:avLst>
            <a:gd name="adj1" fmla="val 60000"/>
            <a:gd name="adj2" fmla="val 50000"/>
          </a:avLst>
        </a:prstGeom>
        <a:solidFill>
          <a:schemeClr val="accent3">
            <a:shade val="90000"/>
            <a:hueOff val="140170"/>
            <a:satOff val="-3004"/>
            <a:lumOff val="1540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a:off x="3096471" y="3105246"/>
        <a:ext cx="262869" cy="209804"/>
      </dsp:txXfrm>
    </dsp:sp>
    <dsp:sp modelId="{3926D9A0-C914-EC4D-BF65-1387A98A574B}">
      <dsp:nvSpPr>
        <dsp:cNvPr id="0" name=""/>
        <dsp:cNvSpPr/>
      </dsp:nvSpPr>
      <dsp:spPr>
        <a:xfrm>
          <a:off x="3045011" y="3516280"/>
          <a:ext cx="1274318" cy="1274318"/>
        </a:xfrm>
        <a:prstGeom prst="ellipse">
          <a:avLst/>
        </a:prstGeom>
        <a:solidFill>
          <a:schemeClr val="accent3">
            <a:alpha val="90000"/>
            <a:hueOff val="0"/>
            <a:satOff val="0"/>
            <a:lumOff val="0"/>
            <a:alphaOff val="-2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t>Veracity</a:t>
          </a:r>
        </a:p>
      </dsp:txBody>
      <dsp:txXfrm>
        <a:off x="3231631" y="3702900"/>
        <a:ext cx="901078" cy="901078"/>
      </dsp:txXfrm>
    </dsp:sp>
    <dsp:sp modelId="{5B6DD886-EAF7-8F4F-A556-148B7C2D8344}">
      <dsp:nvSpPr>
        <dsp:cNvPr id="0" name=""/>
        <dsp:cNvSpPr/>
      </dsp:nvSpPr>
      <dsp:spPr>
        <a:xfrm rot="6942857">
          <a:off x="2328505" y="3082568"/>
          <a:ext cx="367771" cy="349674"/>
        </a:xfrm>
        <a:prstGeom prst="rightArrow">
          <a:avLst>
            <a:gd name="adj1" fmla="val 60000"/>
            <a:gd name="adj2" fmla="val 50000"/>
          </a:avLst>
        </a:prstGeom>
        <a:solidFill>
          <a:schemeClr val="accent3">
            <a:shade val="90000"/>
            <a:hueOff val="186893"/>
            <a:satOff val="-4005"/>
            <a:lumOff val="2054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10800000">
        <a:off x="2403714" y="3105246"/>
        <a:ext cx="262869" cy="209804"/>
      </dsp:txXfrm>
    </dsp:sp>
    <dsp:sp modelId="{6AA2D306-4934-6549-9E0A-8F8F6FFFDF77}">
      <dsp:nvSpPr>
        <dsp:cNvPr id="0" name=""/>
        <dsp:cNvSpPr/>
      </dsp:nvSpPr>
      <dsp:spPr>
        <a:xfrm>
          <a:off x="1443724" y="3516280"/>
          <a:ext cx="1274318" cy="1274318"/>
        </a:xfrm>
        <a:prstGeom prst="ellipse">
          <a:avLst/>
        </a:prstGeom>
        <a:solidFill>
          <a:schemeClr val="accent3">
            <a:alpha val="90000"/>
            <a:hueOff val="0"/>
            <a:satOff val="0"/>
            <a:lumOff val="0"/>
            <a:alphaOff val="-26667"/>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err="1"/>
            <a:t>Value</a:t>
          </a:r>
          <a:endParaRPr lang="es-ES" sz="1300" kern="1200"/>
        </a:p>
      </dsp:txBody>
      <dsp:txXfrm>
        <a:off x="1630344" y="3702900"/>
        <a:ext cx="901078" cy="901078"/>
      </dsp:txXfrm>
    </dsp:sp>
    <dsp:sp modelId="{35BC63D3-CD40-BC4E-8B5A-9D24F373A9D1}">
      <dsp:nvSpPr>
        <dsp:cNvPr id="0" name=""/>
        <dsp:cNvSpPr/>
      </dsp:nvSpPr>
      <dsp:spPr>
        <a:xfrm rot="10028571">
          <a:off x="1868199" y="2505363"/>
          <a:ext cx="367771" cy="349674"/>
        </a:xfrm>
        <a:prstGeom prst="rightArrow">
          <a:avLst>
            <a:gd name="adj1" fmla="val 60000"/>
            <a:gd name="adj2" fmla="val 50000"/>
          </a:avLst>
        </a:prstGeom>
        <a:solidFill>
          <a:schemeClr val="accent3">
            <a:shade val="90000"/>
            <a:hueOff val="233617"/>
            <a:satOff val="-5006"/>
            <a:lumOff val="2567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10800000">
        <a:off x="1971786" y="2563627"/>
        <a:ext cx="262869" cy="209804"/>
      </dsp:txXfrm>
    </dsp:sp>
    <dsp:sp modelId="{EACD5718-AF89-A94E-A361-2E79FCE13BDE}">
      <dsp:nvSpPr>
        <dsp:cNvPr id="0" name=""/>
        <dsp:cNvSpPr/>
      </dsp:nvSpPr>
      <dsp:spPr>
        <a:xfrm>
          <a:off x="445337" y="2264343"/>
          <a:ext cx="1274318" cy="1274318"/>
        </a:xfrm>
        <a:prstGeom prst="ellipse">
          <a:avLst/>
        </a:prstGeom>
        <a:solidFill>
          <a:schemeClr val="accent3">
            <a:alpha val="90000"/>
            <a:hueOff val="0"/>
            <a:satOff val="0"/>
            <a:lumOff val="0"/>
            <a:alphaOff val="-33333"/>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err="1"/>
            <a:t>Variability</a:t>
          </a:r>
          <a:endParaRPr lang="es-ES" sz="1300" kern="1200"/>
        </a:p>
      </dsp:txBody>
      <dsp:txXfrm>
        <a:off x="631957" y="2450963"/>
        <a:ext cx="901078" cy="901078"/>
      </dsp:txXfrm>
    </dsp:sp>
    <dsp:sp modelId="{012BF8BE-8F20-5F40-BFEE-7A6980A77FA8}">
      <dsp:nvSpPr>
        <dsp:cNvPr id="0" name=""/>
        <dsp:cNvSpPr/>
      </dsp:nvSpPr>
      <dsp:spPr>
        <a:xfrm rot="13114286">
          <a:off x="2032480" y="1785600"/>
          <a:ext cx="367771" cy="349674"/>
        </a:xfrm>
        <a:prstGeom prst="rightArrow">
          <a:avLst>
            <a:gd name="adj1" fmla="val 60000"/>
            <a:gd name="adj2" fmla="val 50000"/>
          </a:avLst>
        </a:prstGeom>
        <a:solidFill>
          <a:schemeClr val="accent3">
            <a:shade val="90000"/>
            <a:hueOff val="280340"/>
            <a:satOff val="-6007"/>
            <a:lumOff val="3081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S" sz="1300" kern="1200"/>
        </a:p>
      </dsp:txBody>
      <dsp:txXfrm rot="10800000">
        <a:off x="2125939" y="1888238"/>
        <a:ext cx="262869" cy="209804"/>
      </dsp:txXfrm>
    </dsp:sp>
    <dsp:sp modelId="{64A27ED6-84CC-8349-8FD7-05A48FD4941A}">
      <dsp:nvSpPr>
        <dsp:cNvPr id="0" name=""/>
        <dsp:cNvSpPr/>
      </dsp:nvSpPr>
      <dsp:spPr>
        <a:xfrm>
          <a:off x="801657" y="703203"/>
          <a:ext cx="1274318" cy="1274318"/>
        </a:xfrm>
        <a:prstGeom prst="ellipse">
          <a:avLst/>
        </a:prstGeom>
        <a:solidFill>
          <a:schemeClr val="accent3">
            <a:alpha val="90000"/>
            <a:hueOff val="0"/>
            <a:satOff val="0"/>
            <a:lumOff val="0"/>
            <a:alpha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err="1"/>
            <a:t>Visualization</a:t>
          </a:r>
          <a:endParaRPr lang="es-ES" sz="1300" kern="1200"/>
        </a:p>
      </dsp:txBody>
      <dsp:txXfrm>
        <a:off x="988277" y="889823"/>
        <a:ext cx="901078" cy="90107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92AB2-C1FB-432B-80E2-A59B55988584}" type="datetimeFigureOut">
              <a:rPr lang="en-GB" smtClean="0"/>
              <a:t>30/05/2023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37F48-D92B-4246-A09C-92E97D2C4690}" type="slidenum">
              <a:rPr lang="en-GB" smtClean="0"/>
              <a:t>‹Nº›</a:t>
            </a:fld>
            <a:endParaRPr lang="en-GB"/>
          </a:p>
        </p:txBody>
      </p:sp>
    </p:spTree>
    <p:extLst>
      <p:ext uri="{BB962C8B-B14F-4D97-AF65-F5344CB8AC3E}">
        <p14:creationId xmlns:p14="http://schemas.microsoft.com/office/powerpoint/2010/main" val="116200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t1.google.com/vt/lyrs=s&amp;x=%7bx%7d&amp;y=%7by%7d&amp;z=%7bz"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hub.copernicus.eu/dhu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137F48-D92B-4246-A09C-92E97D2C4690}" type="slidenum">
              <a:rPr lang="en-GB" smtClean="0"/>
              <a:t>1</a:t>
            </a:fld>
            <a:endParaRPr lang="en-GB"/>
          </a:p>
        </p:txBody>
      </p:sp>
    </p:spTree>
    <p:extLst>
      <p:ext uri="{BB962C8B-B14F-4D97-AF65-F5344CB8AC3E}">
        <p14:creationId xmlns:p14="http://schemas.microsoft.com/office/powerpoint/2010/main" val="1080278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a:t>
            </a:r>
          </a:p>
          <a:p>
            <a:r>
              <a:rPr lang="en-US"/>
              <a:t>El </a:t>
            </a:r>
            <a:r>
              <a:rPr lang="en-US" err="1"/>
              <a:t>aspecto</a:t>
            </a:r>
            <a:r>
              <a:rPr lang="en-US"/>
              <a:t> es </a:t>
            </a:r>
            <a:r>
              <a:rPr lang="en-US" err="1"/>
              <a:t>el</a:t>
            </a:r>
            <a:r>
              <a:rPr lang="en-US"/>
              <a:t> </a:t>
            </a:r>
            <a:r>
              <a:rPr lang="en-US" err="1"/>
              <a:t>otro</a:t>
            </a:r>
            <a:r>
              <a:rPr lang="en-US"/>
              <a:t> </a:t>
            </a:r>
            <a:r>
              <a:rPr lang="en-US" err="1"/>
              <a:t>producto</a:t>
            </a:r>
            <a:r>
              <a:rPr lang="en-US"/>
              <a:t> </a:t>
            </a:r>
            <a:r>
              <a:rPr lang="en-US" err="1"/>
              <a:t>derivado</a:t>
            </a:r>
            <a:r>
              <a:rPr lang="en-US"/>
              <a:t>, </a:t>
            </a:r>
            <a:r>
              <a:rPr lang="en-US" err="1"/>
              <a:t>este</a:t>
            </a:r>
            <a:r>
              <a:rPr lang="en-US"/>
              <a:t> </a:t>
            </a:r>
            <a:r>
              <a:rPr lang="en-US" err="1"/>
              <a:t>nos</a:t>
            </a:r>
            <a:r>
              <a:rPr lang="en-US"/>
              <a:t> indica </a:t>
            </a:r>
            <a:r>
              <a:rPr lang="en-US" err="1"/>
              <a:t>en</a:t>
            </a:r>
            <a:r>
              <a:rPr lang="en-US"/>
              <a:t> </a:t>
            </a:r>
            <a:r>
              <a:rPr lang="en-US" err="1"/>
              <a:t>cada</a:t>
            </a:r>
            <a:r>
              <a:rPr lang="en-US"/>
              <a:t> pixel </a:t>
            </a:r>
            <a:r>
              <a:rPr lang="en-US" err="1"/>
              <a:t>en</a:t>
            </a:r>
            <a:r>
              <a:rPr lang="en-US"/>
              <a:t> que </a:t>
            </a:r>
            <a:r>
              <a:rPr lang="en-US" err="1"/>
              <a:t>direccion</a:t>
            </a:r>
            <a:r>
              <a:rPr lang="en-US"/>
              <a:t> the slope is facing. Tiene </a:t>
            </a:r>
            <a:r>
              <a:rPr lang="en-US" err="1"/>
              <a:t>valores</a:t>
            </a:r>
            <a:r>
              <a:rPr lang="en-US"/>
              <a:t> </a:t>
            </a:r>
            <a:r>
              <a:rPr lang="en-US" err="1"/>
              <a:t>en</a:t>
            </a:r>
            <a:r>
              <a:rPr lang="en-US"/>
              <a:t> </a:t>
            </a:r>
            <a:r>
              <a:rPr lang="en-US" err="1"/>
              <a:t>grados</a:t>
            </a:r>
            <a:r>
              <a:rPr lang="en-US"/>
              <a:t> entre 0 y 360.</a:t>
            </a:r>
          </a:p>
          <a:p>
            <a:endParaRPr lang="en-US"/>
          </a:p>
          <a:p>
            <a:r>
              <a:rPr lang="en-US" err="1"/>
              <a:t>Esta</a:t>
            </a:r>
            <a:r>
              <a:rPr lang="en-US"/>
              <a:t> </a:t>
            </a:r>
            <a:r>
              <a:rPr lang="en-US" err="1"/>
              <a:t>capa</a:t>
            </a:r>
            <a:r>
              <a:rPr lang="en-US"/>
              <a:t> </a:t>
            </a:r>
            <a:r>
              <a:rPr lang="en-US" err="1"/>
              <a:t>nos</a:t>
            </a:r>
            <a:r>
              <a:rPr lang="en-US"/>
              <a:t> </a:t>
            </a:r>
            <a:r>
              <a:rPr lang="en-US" err="1"/>
              <a:t>ayuda</a:t>
            </a:r>
            <a:r>
              <a:rPr lang="en-US"/>
              <a:t> a </a:t>
            </a:r>
            <a:r>
              <a:rPr lang="en-US" err="1"/>
              <a:t>separar</a:t>
            </a:r>
            <a:r>
              <a:rPr lang="en-US"/>
              <a:t> la </a:t>
            </a:r>
            <a:r>
              <a:rPr lang="en-US" err="1"/>
              <a:t>ladera</a:t>
            </a:r>
            <a:r>
              <a:rPr lang="en-US"/>
              <a:t> </a:t>
            </a:r>
            <a:r>
              <a:rPr lang="en-US" err="1"/>
              <a:t>norte</a:t>
            </a:r>
            <a:r>
              <a:rPr lang="en-US"/>
              <a:t> y sur de </a:t>
            </a:r>
            <a:r>
              <a:rPr lang="en-US" err="1"/>
              <a:t>una</a:t>
            </a:r>
            <a:r>
              <a:rPr lang="en-US"/>
              <a:t> </a:t>
            </a:r>
            <a:r>
              <a:rPr lang="en-US" err="1"/>
              <a:t>montaña</a:t>
            </a:r>
            <a:r>
              <a:rPr lang="en-US"/>
              <a:t> para </a:t>
            </a:r>
            <a:r>
              <a:rPr lang="en-US" err="1"/>
              <a:t>diferenciar</a:t>
            </a:r>
            <a:r>
              <a:rPr lang="en-US"/>
              <a:t> la </a:t>
            </a:r>
            <a:r>
              <a:rPr lang="en-US" err="1"/>
              <a:t>vegetacion</a:t>
            </a:r>
            <a:r>
              <a:rPr lang="en-US"/>
              <a:t> </a:t>
            </a:r>
            <a:r>
              <a:rPr lang="en-US" err="1"/>
              <a:t>en</a:t>
            </a:r>
            <a:r>
              <a:rPr lang="en-US"/>
              <a:t> </a:t>
            </a:r>
            <a:r>
              <a:rPr lang="en-US" err="1"/>
              <a:t>ella</a:t>
            </a:r>
            <a:endParaRPr lang="en-US"/>
          </a:p>
          <a:p>
            <a:endParaRPr lang="en-US"/>
          </a:p>
          <a:p>
            <a:r>
              <a:rPr lang="en-US" err="1"/>
              <a:t>Normalmente</a:t>
            </a:r>
            <a:r>
              <a:rPr lang="en-US"/>
              <a:t> </a:t>
            </a:r>
            <a:r>
              <a:rPr lang="en-US" err="1"/>
              <a:t>el</a:t>
            </a:r>
            <a:r>
              <a:rPr lang="en-US"/>
              <a:t> valor sera la azimuth del slope, </a:t>
            </a:r>
            <a:r>
              <a:rPr lang="en-US" err="1"/>
              <a:t>dependiendo</a:t>
            </a:r>
            <a:r>
              <a:rPr lang="en-US"/>
              <a:t> del </a:t>
            </a:r>
            <a:r>
              <a:rPr lang="en-US" err="1"/>
              <a:t>metodo</a:t>
            </a:r>
            <a:r>
              <a:rPr lang="en-US"/>
              <a:t> para </a:t>
            </a:r>
            <a:r>
              <a:rPr lang="en-US" err="1"/>
              <a:t>calcularlo</a:t>
            </a:r>
            <a:r>
              <a:rPr lang="en-US"/>
              <a:t> </a:t>
            </a:r>
            <a:r>
              <a:rPr lang="en-US" err="1"/>
              <a:t>te</a:t>
            </a:r>
            <a:r>
              <a:rPr lang="en-US"/>
              <a:t> </a:t>
            </a:r>
            <a:r>
              <a:rPr lang="en-US" err="1"/>
              <a:t>puede</a:t>
            </a:r>
            <a:r>
              <a:rPr lang="en-US"/>
              <a:t> </a:t>
            </a:r>
            <a:r>
              <a:rPr lang="en-US" err="1"/>
              <a:t>dar</a:t>
            </a:r>
            <a:r>
              <a:rPr lang="en-US"/>
              <a:t> un punto de </a:t>
            </a:r>
            <a:r>
              <a:rPr lang="en-US" err="1"/>
              <a:t>referencia</a:t>
            </a:r>
            <a:r>
              <a:rPr lang="en-US"/>
              <a:t> u </a:t>
            </a:r>
            <a:r>
              <a:rPr lang="en-US" err="1"/>
              <a:t>otro</a:t>
            </a:r>
            <a:r>
              <a:rPr lang="en-US"/>
              <a:t>, </a:t>
            </a:r>
            <a:r>
              <a:rPr lang="en-US" err="1"/>
              <a:t>en</a:t>
            </a:r>
            <a:r>
              <a:rPr lang="en-US"/>
              <a:t> </a:t>
            </a:r>
            <a:r>
              <a:rPr lang="en-US" err="1"/>
              <a:t>nuestro</a:t>
            </a:r>
            <a:r>
              <a:rPr lang="en-US"/>
              <a:t> </a:t>
            </a:r>
            <a:r>
              <a:rPr lang="en-US" err="1"/>
              <a:t>caso</a:t>
            </a:r>
            <a:r>
              <a:rPr lang="en-US"/>
              <a:t> es </a:t>
            </a:r>
            <a:r>
              <a:rPr lang="en-US" err="1"/>
              <a:t>el</a:t>
            </a:r>
            <a:r>
              <a:rPr lang="en-US"/>
              <a:t> Este</a:t>
            </a:r>
          </a:p>
          <a:p>
            <a:endParaRPr lang="en-US"/>
          </a:p>
          <a:p>
            <a:r>
              <a:rPr lang="en-US"/>
              <a:t>E = 0</a:t>
            </a:r>
          </a:p>
          <a:p>
            <a:r>
              <a:rPr lang="en-US"/>
              <a:t>N = 90</a:t>
            </a:r>
          </a:p>
          <a:p>
            <a:r>
              <a:rPr lang="en-US"/>
              <a:t>W = 180</a:t>
            </a:r>
          </a:p>
          <a:p>
            <a:r>
              <a:rPr lang="en-US"/>
              <a:t>S = 270</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10</a:t>
            </a:fld>
            <a:endParaRPr lang="en-GB"/>
          </a:p>
        </p:txBody>
      </p:sp>
    </p:spTree>
    <p:extLst>
      <p:ext uri="{BB962C8B-B14F-4D97-AF65-F5344CB8AC3E}">
        <p14:creationId xmlns:p14="http://schemas.microsoft.com/office/powerpoint/2010/main" val="81252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Am: </a:t>
            </a:r>
            <a:r>
              <a:rPr lang="en-US" err="1"/>
              <a:t>abrir</a:t>
            </a:r>
            <a:r>
              <a:rPr lang="en-US"/>
              <a:t> </a:t>
            </a:r>
            <a:r>
              <a:rPr lang="en-US" err="1"/>
              <a:t>geojson</a:t>
            </a:r>
            <a:r>
              <a:rPr lang="en-US"/>
              <a:t> de </a:t>
            </a:r>
            <a:r>
              <a:rPr lang="en-US" err="1"/>
              <a:t>datos</a:t>
            </a:r>
            <a:r>
              <a:rPr lang="en-US"/>
              <a:t> </a:t>
            </a:r>
            <a:r>
              <a:rPr lang="en-US" err="1"/>
              <a:t>validados</a:t>
            </a:r>
            <a:r>
              <a:rPr lang="en-US"/>
              <a:t> </a:t>
            </a:r>
            <a:r>
              <a:rPr lang="en-US" err="1"/>
              <a:t>en</a:t>
            </a:r>
            <a:r>
              <a:rPr lang="en-US"/>
              <a:t>  </a:t>
            </a:r>
            <a:r>
              <a:rPr lang="en-US" err="1"/>
              <a:t>qgis</a:t>
            </a:r>
            <a:r>
              <a:rPr lang="en-US"/>
              <a:t> con </a:t>
            </a:r>
            <a:r>
              <a:rPr lang="en-US" err="1"/>
              <a:t>alguna</a:t>
            </a:r>
            <a:r>
              <a:rPr lang="en-US"/>
              <a:t> </a:t>
            </a:r>
            <a:r>
              <a:rPr lang="en-US" err="1"/>
              <a:t>capa</a:t>
            </a:r>
            <a:r>
              <a:rPr lang="en-US"/>
              <a:t> de </a:t>
            </a:r>
            <a:r>
              <a:rPr lang="en-US" err="1"/>
              <a:t>fondo</a:t>
            </a:r>
            <a:r>
              <a:rPr lang="en-US"/>
              <a:t> de </a:t>
            </a:r>
            <a:r>
              <a:rPr lang="en-US" err="1"/>
              <a:t>satelite</a:t>
            </a:r>
            <a:r>
              <a:rPr lang="en-US"/>
              <a:t> (</a:t>
            </a:r>
            <a:r>
              <a:rPr lang="en-US">
                <a:hlinkClick r:id="rId3"/>
              </a:rPr>
              <a:t>https://mt1.google.com/vt/lyrs=s&amp;x={x}&amp;y={y}&amp;z={z</a:t>
            </a:r>
            <a:r>
              <a:rPr lang="en-US"/>
              <a:t>} es la de google, </a:t>
            </a:r>
            <a:r>
              <a:rPr lang="en-US" err="1"/>
              <a:t>está</a:t>
            </a:r>
            <a:r>
              <a:rPr lang="en-US"/>
              <a:t> </a:t>
            </a:r>
            <a:r>
              <a:rPr lang="en-US" err="1"/>
              <a:t>ya</a:t>
            </a:r>
            <a:r>
              <a:rPr lang="en-US"/>
              <a:t> </a:t>
            </a:r>
            <a:r>
              <a:rPr lang="en-US" err="1"/>
              <a:t>en</a:t>
            </a:r>
            <a:r>
              <a:rPr lang="en-US"/>
              <a:t> mi pc)</a:t>
            </a:r>
          </a:p>
          <a:p>
            <a:endParaRPr lang="en-US"/>
          </a:p>
          <a:p>
            <a:r>
              <a:rPr lang="en-US"/>
              <a:t>Lo mas </a:t>
            </a:r>
            <a:r>
              <a:rPr lang="en-US" err="1"/>
              <a:t>importante</a:t>
            </a:r>
            <a:r>
              <a:rPr lang="en-US"/>
              <a:t> para </a:t>
            </a:r>
            <a:r>
              <a:rPr lang="en-US" err="1"/>
              <a:t>entrenar</a:t>
            </a:r>
            <a:r>
              <a:rPr lang="en-US"/>
              <a:t> un </a:t>
            </a:r>
            <a:r>
              <a:rPr lang="en-US" err="1"/>
              <a:t>modelo</a:t>
            </a:r>
            <a:r>
              <a:rPr lang="en-US"/>
              <a:t> son </a:t>
            </a:r>
            <a:r>
              <a:rPr lang="en-US" err="1"/>
              <a:t>los</a:t>
            </a:r>
            <a:r>
              <a:rPr lang="en-US"/>
              <a:t> puntos que </a:t>
            </a:r>
            <a:r>
              <a:rPr lang="en-US" err="1"/>
              <a:t>va</a:t>
            </a:r>
            <a:r>
              <a:rPr lang="en-US"/>
              <a:t> a usar de </a:t>
            </a:r>
            <a:r>
              <a:rPr lang="en-US" err="1"/>
              <a:t>referencia</a:t>
            </a:r>
            <a:r>
              <a:rPr lang="en-US"/>
              <a:t>. </a:t>
            </a:r>
            <a:r>
              <a:rPr lang="en-US" err="1"/>
              <a:t>Estos</a:t>
            </a:r>
            <a:r>
              <a:rPr lang="en-US"/>
              <a:t> </a:t>
            </a:r>
            <a:r>
              <a:rPr lang="en-US" err="1"/>
              <a:t>han</a:t>
            </a:r>
            <a:r>
              <a:rPr lang="en-US"/>
              <a:t> </a:t>
            </a:r>
            <a:r>
              <a:rPr lang="en-US" err="1"/>
              <a:t>sido</a:t>
            </a:r>
            <a:r>
              <a:rPr lang="en-US"/>
              <a:t> </a:t>
            </a:r>
            <a:r>
              <a:rPr lang="en-US" err="1"/>
              <a:t>validados</a:t>
            </a:r>
            <a:r>
              <a:rPr lang="en-US"/>
              <a:t> </a:t>
            </a:r>
            <a:r>
              <a:rPr lang="en-US" err="1"/>
              <a:t>manualmente</a:t>
            </a:r>
            <a:r>
              <a:rPr lang="en-US"/>
              <a:t>, </a:t>
            </a:r>
            <a:r>
              <a:rPr lang="en-US" err="1"/>
              <a:t>nosotros</a:t>
            </a:r>
            <a:r>
              <a:rPr lang="en-US"/>
              <a:t> </a:t>
            </a:r>
            <a:r>
              <a:rPr lang="en-US" err="1"/>
              <a:t>tenemos</a:t>
            </a:r>
            <a:r>
              <a:rPr lang="en-US"/>
              <a:t> un </a:t>
            </a:r>
            <a:r>
              <a:rPr lang="en-US" err="1"/>
              <a:t>archivo</a:t>
            </a:r>
            <a:r>
              <a:rPr lang="en-US"/>
              <a:t> para </a:t>
            </a:r>
            <a:r>
              <a:rPr lang="en-US" err="1"/>
              <a:t>cada</a:t>
            </a:r>
            <a:r>
              <a:rPr lang="en-US"/>
              <a:t> </a:t>
            </a:r>
            <a:r>
              <a:rPr lang="en-US" err="1"/>
              <a:t>clase</a:t>
            </a:r>
            <a:r>
              <a:rPr lang="en-US"/>
              <a:t> del land cover( </a:t>
            </a:r>
            <a:r>
              <a:rPr lang="en-US" err="1"/>
              <a:t>mostrar</a:t>
            </a:r>
            <a:r>
              <a:rPr lang="en-US"/>
              <a:t> </a:t>
            </a:r>
            <a:r>
              <a:rPr lang="en-US" err="1"/>
              <a:t>el</a:t>
            </a:r>
            <a:r>
              <a:rPr lang="en-US"/>
              <a:t> cropland)</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11</a:t>
            </a:fld>
            <a:endParaRPr lang="en-GB"/>
          </a:p>
        </p:txBody>
      </p:sp>
    </p:spTree>
    <p:extLst>
      <p:ext uri="{BB962C8B-B14F-4D97-AF65-F5344CB8AC3E}">
        <p14:creationId xmlns:p14="http://schemas.microsoft.com/office/powerpoint/2010/main" val="1963933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err="1"/>
              <a:t>AM:abrir</a:t>
            </a:r>
            <a:r>
              <a:rPr lang="en-US"/>
              <a:t> </a:t>
            </a:r>
            <a:r>
              <a:rPr lang="en-US" err="1"/>
              <a:t>en</a:t>
            </a:r>
            <a:r>
              <a:rPr lang="en-US"/>
              <a:t> </a:t>
            </a:r>
            <a:r>
              <a:rPr lang="en-US" err="1"/>
              <a:t>geojson</a:t>
            </a:r>
            <a:r>
              <a:rPr lang="en-US"/>
              <a:t> las 3 </a:t>
            </a:r>
            <a:r>
              <a:rPr lang="en-US" err="1"/>
              <a:t>bandas</a:t>
            </a:r>
            <a:r>
              <a:rPr lang="en-US"/>
              <a:t> de </a:t>
            </a:r>
            <a:r>
              <a:rPr lang="en-US" err="1"/>
              <a:t>malaga</a:t>
            </a:r>
            <a:r>
              <a:rPr lang="en-US"/>
              <a:t>. </a:t>
            </a:r>
            <a:r>
              <a:rPr lang="en-US" err="1"/>
              <a:t>Enseñar</a:t>
            </a:r>
            <a:r>
              <a:rPr lang="en-US"/>
              <a:t> </a:t>
            </a:r>
            <a:r>
              <a:rPr lang="en-US" err="1"/>
              <a:t>problema</a:t>
            </a:r>
            <a:r>
              <a:rPr lang="en-US"/>
              <a:t> de las </a:t>
            </a:r>
            <a:r>
              <a:rPr lang="en-US" err="1"/>
              <a:t>nubes</a:t>
            </a:r>
            <a:r>
              <a:rPr lang="en-US"/>
              <a:t> y mascara que </a:t>
            </a:r>
            <a:r>
              <a:rPr lang="en-US" err="1"/>
              <a:t>trae</a:t>
            </a:r>
            <a:r>
              <a:rPr lang="en-US"/>
              <a:t> sentinel. </a:t>
            </a:r>
            <a:r>
              <a:rPr lang="en-US" err="1"/>
              <a:t>Enseñar</a:t>
            </a:r>
            <a:r>
              <a:rPr lang="en-US"/>
              <a:t> composite</a:t>
            </a:r>
          </a:p>
          <a:p>
            <a:endParaRPr lang="en-US"/>
          </a:p>
          <a:p>
            <a:r>
              <a:rPr lang="en-US" err="1"/>
              <a:t>Comentar</a:t>
            </a:r>
            <a:r>
              <a:rPr lang="en-US"/>
              <a:t> que se </a:t>
            </a:r>
            <a:r>
              <a:rPr lang="en-US" err="1"/>
              <a:t>realizan</a:t>
            </a:r>
            <a:r>
              <a:rPr lang="en-US"/>
              <a:t> 3 composites con </a:t>
            </a:r>
            <a:r>
              <a:rPr lang="en-US" err="1"/>
              <a:t>imagenes</a:t>
            </a:r>
            <a:r>
              <a:rPr lang="en-US"/>
              <a:t> de 3 </a:t>
            </a:r>
            <a:r>
              <a:rPr lang="en-US" err="1"/>
              <a:t>rangos</a:t>
            </a:r>
            <a:r>
              <a:rPr lang="en-US"/>
              <a:t> de </a:t>
            </a:r>
            <a:r>
              <a:rPr lang="en-US" err="1"/>
              <a:t>fechas</a:t>
            </a:r>
            <a:r>
              <a:rPr lang="en-US"/>
              <a:t> </a:t>
            </a:r>
            <a:r>
              <a:rPr lang="en-US" err="1"/>
              <a:t>en</a:t>
            </a:r>
            <a:r>
              <a:rPr lang="en-US"/>
              <a:t> </a:t>
            </a:r>
            <a:r>
              <a:rPr lang="en-US" err="1"/>
              <a:t>diferentes</a:t>
            </a:r>
            <a:r>
              <a:rPr lang="en-US"/>
              <a:t> </a:t>
            </a:r>
            <a:r>
              <a:rPr lang="en-US" err="1"/>
              <a:t>estaciones</a:t>
            </a:r>
            <a:r>
              <a:rPr lang="en-US"/>
              <a:t> y que se </a:t>
            </a:r>
            <a:r>
              <a:rPr lang="en-US" err="1"/>
              <a:t>usan</a:t>
            </a:r>
            <a:r>
              <a:rPr lang="en-US"/>
              <a:t> </a:t>
            </a:r>
            <a:r>
              <a:rPr lang="en-US" err="1"/>
              <a:t>tante</a:t>
            </a:r>
            <a:r>
              <a:rPr lang="en-US"/>
              <a:t> para </a:t>
            </a:r>
            <a:r>
              <a:rPr lang="en-US" err="1"/>
              <a:t>predecir</a:t>
            </a:r>
            <a:r>
              <a:rPr lang="en-US"/>
              <a:t> </a:t>
            </a:r>
            <a:r>
              <a:rPr lang="en-US" err="1"/>
              <a:t>como</a:t>
            </a:r>
            <a:r>
              <a:rPr lang="en-US"/>
              <a:t> para </a:t>
            </a:r>
            <a:r>
              <a:rPr lang="en-US" err="1"/>
              <a:t>entrenar</a:t>
            </a:r>
            <a:r>
              <a:rPr lang="en-US"/>
              <a:t>.</a:t>
            </a:r>
          </a:p>
          <a:p>
            <a:r>
              <a:rPr lang="en-US"/>
              <a:t>Para </a:t>
            </a:r>
            <a:r>
              <a:rPr lang="en-US" err="1"/>
              <a:t>entrenar</a:t>
            </a:r>
            <a:r>
              <a:rPr lang="en-US"/>
              <a:t>, </a:t>
            </a:r>
            <a:r>
              <a:rPr lang="en-US" err="1"/>
              <a:t>te</a:t>
            </a:r>
            <a:r>
              <a:rPr lang="en-US"/>
              <a:t> </a:t>
            </a:r>
            <a:r>
              <a:rPr lang="en-US" err="1"/>
              <a:t>aseguras</a:t>
            </a:r>
            <a:r>
              <a:rPr lang="en-US"/>
              <a:t> de que </a:t>
            </a:r>
            <a:r>
              <a:rPr lang="en-US" err="1"/>
              <a:t>tu</a:t>
            </a:r>
            <a:r>
              <a:rPr lang="en-US"/>
              <a:t> </a:t>
            </a:r>
            <a:r>
              <a:rPr lang="en-US" err="1"/>
              <a:t>modelo</a:t>
            </a:r>
            <a:r>
              <a:rPr lang="en-US"/>
              <a:t> no se </a:t>
            </a:r>
            <a:r>
              <a:rPr lang="en-US" err="1"/>
              <a:t>va</a:t>
            </a:r>
            <a:r>
              <a:rPr lang="en-US"/>
              <a:t> a </a:t>
            </a:r>
            <a:r>
              <a:rPr lang="en-US" err="1"/>
              <a:t>entrenar</a:t>
            </a:r>
            <a:r>
              <a:rPr lang="en-US"/>
              <a:t> con </a:t>
            </a:r>
            <a:r>
              <a:rPr lang="en-US" err="1"/>
              <a:t>datos</a:t>
            </a:r>
            <a:r>
              <a:rPr lang="en-US"/>
              <a:t> de </a:t>
            </a:r>
            <a:r>
              <a:rPr lang="en-US" err="1"/>
              <a:t>nubes</a:t>
            </a:r>
            <a:r>
              <a:rPr lang="en-US"/>
              <a:t> </a:t>
            </a:r>
            <a:r>
              <a:rPr lang="en-US" err="1"/>
              <a:t>etiquetados</a:t>
            </a:r>
            <a:r>
              <a:rPr lang="en-US"/>
              <a:t> con </a:t>
            </a:r>
            <a:r>
              <a:rPr lang="en-US" err="1"/>
              <a:t>alguna</a:t>
            </a:r>
            <a:r>
              <a:rPr lang="en-US"/>
              <a:t> </a:t>
            </a:r>
            <a:r>
              <a:rPr lang="en-US" err="1"/>
              <a:t>clase</a:t>
            </a:r>
            <a:r>
              <a:rPr lang="en-US"/>
              <a:t> de land cover</a:t>
            </a:r>
          </a:p>
          <a:p>
            <a:r>
              <a:rPr lang="en-US"/>
              <a:t>Para </a:t>
            </a:r>
            <a:r>
              <a:rPr lang="en-US" err="1"/>
              <a:t>predecir</a:t>
            </a:r>
            <a:r>
              <a:rPr lang="en-US"/>
              <a:t>, </a:t>
            </a:r>
            <a:r>
              <a:rPr lang="en-US" err="1"/>
              <a:t>te</a:t>
            </a:r>
            <a:r>
              <a:rPr lang="en-US"/>
              <a:t> </a:t>
            </a:r>
            <a:r>
              <a:rPr lang="en-US" err="1"/>
              <a:t>aseguras</a:t>
            </a:r>
            <a:r>
              <a:rPr lang="en-US"/>
              <a:t> de que </a:t>
            </a:r>
            <a:r>
              <a:rPr lang="en-US" err="1"/>
              <a:t>tu</a:t>
            </a:r>
            <a:r>
              <a:rPr lang="en-US"/>
              <a:t> </a:t>
            </a:r>
            <a:r>
              <a:rPr lang="en-US" err="1"/>
              <a:t>modelo</a:t>
            </a:r>
            <a:r>
              <a:rPr lang="en-US"/>
              <a:t> no </a:t>
            </a:r>
            <a:r>
              <a:rPr lang="en-US" err="1"/>
              <a:t>va</a:t>
            </a:r>
            <a:r>
              <a:rPr lang="en-US"/>
              <a:t> a </a:t>
            </a:r>
            <a:r>
              <a:rPr lang="en-US" err="1"/>
              <a:t>predecir</a:t>
            </a:r>
            <a:r>
              <a:rPr lang="en-US"/>
              <a:t> </a:t>
            </a:r>
            <a:r>
              <a:rPr lang="en-US" err="1"/>
              <a:t>datos</a:t>
            </a:r>
            <a:r>
              <a:rPr lang="en-US"/>
              <a:t> que no </a:t>
            </a:r>
            <a:r>
              <a:rPr lang="en-US" err="1"/>
              <a:t>pertenecen</a:t>
            </a:r>
            <a:r>
              <a:rPr lang="en-US"/>
              <a:t> a </a:t>
            </a:r>
            <a:r>
              <a:rPr lang="en-US" err="1"/>
              <a:t>ninguna</a:t>
            </a:r>
            <a:r>
              <a:rPr lang="en-US"/>
              <a:t> de las </a:t>
            </a:r>
            <a:r>
              <a:rPr lang="en-US" err="1"/>
              <a:t>clases</a:t>
            </a:r>
            <a:r>
              <a:rPr lang="en-US"/>
              <a:t> con las que se ha </a:t>
            </a:r>
            <a:r>
              <a:rPr lang="en-US" err="1"/>
              <a:t>entrenado</a:t>
            </a:r>
            <a:endParaRPr lang="en-US"/>
          </a:p>
          <a:p>
            <a:endParaRPr lang="en-US"/>
          </a:p>
          <a:p>
            <a:r>
              <a:rPr lang="en-US" err="1"/>
              <a:t>Comentar</a:t>
            </a:r>
            <a:r>
              <a:rPr lang="en-US"/>
              <a:t> que </a:t>
            </a:r>
            <a:r>
              <a:rPr lang="en-US" err="1"/>
              <a:t>el</a:t>
            </a:r>
            <a:r>
              <a:rPr lang="en-US"/>
              <a:t> </a:t>
            </a:r>
            <a:r>
              <a:rPr lang="en-US" err="1"/>
              <a:t>problema</a:t>
            </a:r>
            <a:r>
              <a:rPr lang="en-US"/>
              <a:t> de las </a:t>
            </a:r>
            <a:r>
              <a:rPr lang="en-US" err="1"/>
              <a:t>nubes</a:t>
            </a:r>
            <a:r>
              <a:rPr lang="en-US"/>
              <a:t> es de </a:t>
            </a:r>
            <a:r>
              <a:rPr lang="en-US" err="1"/>
              <a:t>los</a:t>
            </a:r>
            <a:r>
              <a:rPr lang="en-US"/>
              <a:t> mas </a:t>
            </a:r>
            <a:r>
              <a:rPr lang="en-US" err="1"/>
              <a:t>problematicos</a:t>
            </a:r>
            <a:r>
              <a:rPr lang="en-US"/>
              <a:t> con las </a:t>
            </a:r>
            <a:r>
              <a:rPr lang="en-US" err="1"/>
              <a:t>imagenes</a:t>
            </a:r>
            <a:r>
              <a:rPr lang="en-US"/>
              <a:t> </a:t>
            </a:r>
            <a:r>
              <a:rPr lang="en-US" err="1"/>
              <a:t>multiespectrales</a:t>
            </a:r>
            <a:r>
              <a:rPr lang="en-US"/>
              <a:t> y que </a:t>
            </a:r>
            <a:r>
              <a:rPr lang="en-US" err="1"/>
              <a:t>el</a:t>
            </a:r>
            <a:r>
              <a:rPr lang="en-US"/>
              <a:t> </a:t>
            </a:r>
            <a:r>
              <a:rPr lang="en-US" err="1"/>
              <a:t>metodo</a:t>
            </a:r>
            <a:r>
              <a:rPr lang="en-US"/>
              <a:t> </a:t>
            </a:r>
            <a:r>
              <a:rPr lang="en-US" err="1"/>
              <a:t>estandar</a:t>
            </a:r>
            <a:r>
              <a:rPr lang="en-US"/>
              <a:t> para </a:t>
            </a:r>
            <a:r>
              <a:rPr lang="en-US" err="1"/>
              <a:t>eliminarlas</a:t>
            </a:r>
            <a:r>
              <a:rPr lang="en-US"/>
              <a:t> son </a:t>
            </a:r>
            <a:r>
              <a:rPr lang="en-US" err="1"/>
              <a:t>los</a:t>
            </a:r>
            <a:r>
              <a:rPr lang="en-US"/>
              <a:t> composites, que </a:t>
            </a:r>
            <a:r>
              <a:rPr lang="en-US" err="1"/>
              <a:t>nunca</a:t>
            </a:r>
            <a:r>
              <a:rPr lang="en-US"/>
              <a:t> son perfectos </a:t>
            </a:r>
            <a:r>
              <a:rPr lang="en-US" err="1"/>
              <a:t>si</a:t>
            </a:r>
            <a:r>
              <a:rPr lang="en-US"/>
              <a:t> no </a:t>
            </a:r>
            <a:r>
              <a:rPr lang="en-US" err="1"/>
              <a:t>disponemos</a:t>
            </a:r>
            <a:r>
              <a:rPr lang="en-US"/>
              <a:t> de </a:t>
            </a:r>
            <a:r>
              <a:rPr lang="en-US" err="1"/>
              <a:t>muchas</a:t>
            </a:r>
            <a:r>
              <a:rPr lang="en-US"/>
              <a:t> </a:t>
            </a:r>
            <a:r>
              <a:rPr lang="en-US" err="1"/>
              <a:t>imagenes</a:t>
            </a:r>
            <a:r>
              <a:rPr lang="en-US"/>
              <a:t>,</a:t>
            </a:r>
          </a:p>
          <a:p>
            <a:r>
              <a:rPr lang="en-US" err="1"/>
              <a:t>Otra</a:t>
            </a:r>
            <a:r>
              <a:rPr lang="en-US"/>
              <a:t> </a:t>
            </a:r>
            <a:r>
              <a:rPr lang="en-US" err="1"/>
              <a:t>solucion</a:t>
            </a:r>
            <a:r>
              <a:rPr lang="en-US"/>
              <a:t> es usar </a:t>
            </a:r>
            <a:r>
              <a:rPr lang="en-US" err="1"/>
              <a:t>imagenes</a:t>
            </a:r>
            <a:r>
              <a:rPr lang="en-US"/>
              <a:t> de sentinel-1 un </a:t>
            </a:r>
            <a:r>
              <a:rPr lang="en-US" err="1"/>
              <a:t>satelite</a:t>
            </a:r>
            <a:r>
              <a:rPr lang="en-US"/>
              <a:t> que </a:t>
            </a:r>
            <a:r>
              <a:rPr lang="en-US" err="1"/>
              <a:t>usa</a:t>
            </a:r>
            <a:r>
              <a:rPr lang="en-US"/>
              <a:t> </a:t>
            </a:r>
            <a:r>
              <a:rPr lang="en-US" err="1"/>
              <a:t>imagenes</a:t>
            </a:r>
            <a:r>
              <a:rPr lang="en-US"/>
              <a:t> radar </a:t>
            </a:r>
            <a:r>
              <a:rPr lang="en-US" err="1"/>
              <a:t>en</a:t>
            </a:r>
            <a:r>
              <a:rPr lang="en-US"/>
              <a:t> </a:t>
            </a:r>
            <a:r>
              <a:rPr lang="en-US" err="1"/>
              <a:t>vez</a:t>
            </a:r>
            <a:r>
              <a:rPr lang="en-US"/>
              <a:t> de </a:t>
            </a:r>
            <a:r>
              <a:rPr lang="en-US" err="1"/>
              <a:t>multiespectrales</a:t>
            </a:r>
            <a:r>
              <a:rPr lang="en-US"/>
              <a:t> (</a:t>
            </a:r>
            <a:r>
              <a:rPr lang="en-US" err="1"/>
              <a:t>por</a:t>
            </a:r>
            <a:r>
              <a:rPr lang="en-US"/>
              <a:t> </a:t>
            </a:r>
            <a:r>
              <a:rPr lang="en-US" err="1"/>
              <a:t>su</a:t>
            </a:r>
            <a:r>
              <a:rPr lang="en-US"/>
              <a:t> </a:t>
            </a:r>
            <a:r>
              <a:rPr lang="en-US" err="1"/>
              <a:t>naturaleza</a:t>
            </a:r>
            <a:r>
              <a:rPr lang="en-US"/>
              <a:t>, las </a:t>
            </a:r>
            <a:r>
              <a:rPr lang="en-US" err="1"/>
              <a:t>nubes</a:t>
            </a:r>
            <a:r>
              <a:rPr lang="en-US"/>
              <a:t> no </a:t>
            </a:r>
            <a:r>
              <a:rPr lang="en-US" err="1"/>
              <a:t>interfieren</a:t>
            </a:r>
            <a:r>
              <a:rPr lang="en-US"/>
              <a:t>). Tambien </a:t>
            </a:r>
            <a:r>
              <a:rPr lang="en-US" err="1"/>
              <a:t>puede</a:t>
            </a:r>
            <a:r>
              <a:rPr lang="en-US"/>
              <a:t> </a:t>
            </a:r>
            <a:r>
              <a:rPr lang="en-US" err="1"/>
              <a:t>trabajar</a:t>
            </a:r>
            <a:r>
              <a:rPr lang="en-US"/>
              <a:t> </a:t>
            </a:r>
            <a:r>
              <a:rPr lang="en-US" err="1"/>
              <a:t>por</a:t>
            </a:r>
            <a:r>
              <a:rPr lang="en-US"/>
              <a:t> la </a:t>
            </a:r>
            <a:r>
              <a:rPr lang="en-US" err="1"/>
              <a:t>noche</a:t>
            </a:r>
            <a:endParaRPr lang="en-US"/>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12</a:t>
            </a:fld>
            <a:endParaRPr lang="en-GB"/>
          </a:p>
        </p:txBody>
      </p:sp>
    </p:spTree>
    <p:extLst>
      <p:ext uri="{BB962C8B-B14F-4D97-AF65-F5344CB8AC3E}">
        <p14:creationId xmlns:p14="http://schemas.microsoft.com/office/powerpoint/2010/main" val="2334019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a:t>
            </a:r>
            <a:endParaRPr lang="es-ES"/>
          </a:p>
          <a:p>
            <a:endParaRPr lang="en-US"/>
          </a:p>
          <a:p>
            <a:r>
              <a:rPr lang="en-US"/>
              <a:t>For our use case with the model, we need more products that we can download by hand:</a:t>
            </a:r>
          </a:p>
          <a:p>
            <a:pPr>
              <a:buFont typeface="Calibri"/>
              <a:buChar char="-"/>
            </a:pPr>
            <a:r>
              <a:rPr lang="en-US"/>
              <a:t>We need 12 products per Sentinel tile, that is 3 seasons and we would like at least 4 products per season to have a quality composite.</a:t>
            </a:r>
          </a:p>
          <a:p>
            <a:pPr>
              <a:buFont typeface="Calibri"/>
              <a:buChar char="-"/>
            </a:pPr>
            <a:endParaRPr lang="en-US"/>
          </a:p>
          <a:p>
            <a:pPr>
              <a:buFont typeface="Calibri"/>
              <a:buChar char="-"/>
            </a:pPr>
            <a:r>
              <a:rPr lang="en-US"/>
              <a:t>So at the end we have multiple terabytes of raw data to download.</a:t>
            </a:r>
          </a:p>
          <a:p>
            <a:pPr>
              <a:buFont typeface="Calibri"/>
              <a:buChar char="-"/>
            </a:pPr>
            <a:endParaRPr lang="en-US"/>
          </a:p>
          <a:p>
            <a:pPr marL="228600" indent="0"/>
            <a:r>
              <a:rPr lang="en-US"/>
              <a:t>To download everything, we have used both a Python library to download from the </a:t>
            </a:r>
            <a:r>
              <a:rPr lang="en-US" err="1"/>
              <a:t>Copernicous</a:t>
            </a:r>
            <a:r>
              <a:rPr lang="en-US"/>
              <a:t> program servers as well as the Sentinel-2 public data on google cloud storage.</a:t>
            </a:r>
          </a:p>
          <a:p>
            <a:pPr marL="228600" indent="0"/>
            <a:endParaRPr lang="en-US"/>
          </a:p>
          <a:p>
            <a:pPr marL="228600" indent="0"/>
            <a:r>
              <a:rPr lang="en-US"/>
              <a:t>We download for three months (one of spring, summer and autumn) at least 4 images each, giving </a:t>
            </a:r>
            <a:r>
              <a:rPr lang="en-US" err="1"/>
              <a:t>preferency</a:t>
            </a:r>
            <a:r>
              <a:rPr lang="en-US"/>
              <a:t> to lower cloud percentage ones. If some regions have very cloudy, we have downloaded up to 7 products for them.</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13</a:t>
            </a:fld>
            <a:endParaRPr lang="en-GB"/>
          </a:p>
        </p:txBody>
      </p:sp>
    </p:spTree>
    <p:extLst>
      <p:ext uri="{BB962C8B-B14F-4D97-AF65-F5344CB8AC3E}">
        <p14:creationId xmlns:p14="http://schemas.microsoft.com/office/powerpoint/2010/main" val="302124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a:t>
            </a:r>
          </a:p>
          <a:p>
            <a:endParaRPr lang="en-US"/>
          </a:p>
          <a:p>
            <a:r>
              <a:rPr lang="en-US"/>
              <a:t>One very important step with geolocated data, is making sure all our data is in the same format:</a:t>
            </a:r>
          </a:p>
          <a:p>
            <a:pPr marL="228600" indent="0"/>
            <a:endParaRPr lang="en-US"/>
          </a:p>
          <a:p>
            <a:pPr marL="228600" indent="0"/>
            <a:r>
              <a:rPr lang="en-US"/>
              <a:t>The first step is to make sure we cover all Sentinel-2 tiles with the aster images. As we see on the picture, we always need several DEM products to cover a Sentinel-2 product. We need to identify which products intersect which and merge them together.</a:t>
            </a:r>
          </a:p>
          <a:p>
            <a:pPr marL="228600" indent="0"/>
            <a:endParaRPr lang="en-US"/>
          </a:p>
          <a:p>
            <a:pPr marL="228600" indent="0"/>
            <a:r>
              <a:rPr lang="en-US"/>
              <a:t>Then we need to reproject all data to the same CRS and resolution. We have </a:t>
            </a:r>
            <a:r>
              <a:rPr lang="en-US" err="1"/>
              <a:t>choosen</a:t>
            </a:r>
            <a:r>
              <a:rPr lang="en-US"/>
              <a:t> the best available for us which is 10m</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14</a:t>
            </a:fld>
            <a:endParaRPr lang="en-GB"/>
          </a:p>
        </p:txBody>
      </p:sp>
    </p:spTree>
    <p:extLst>
      <p:ext uri="{BB962C8B-B14F-4D97-AF65-F5344CB8AC3E}">
        <p14:creationId xmlns:p14="http://schemas.microsoft.com/office/powerpoint/2010/main" val="372118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 </a:t>
            </a:r>
            <a:r>
              <a:rPr lang="en-US" err="1"/>
              <a:t>enseñar</a:t>
            </a:r>
            <a:r>
              <a:rPr lang="en-US"/>
              <a:t> imagen de </a:t>
            </a:r>
            <a:r>
              <a:rPr lang="en-US" err="1"/>
              <a:t>ndvi</a:t>
            </a:r>
            <a:r>
              <a:rPr lang="en-US"/>
              <a:t> (</a:t>
            </a:r>
            <a:r>
              <a:rPr lang="en-US" err="1"/>
              <a:t>en</a:t>
            </a:r>
            <a:r>
              <a:rPr lang="en-US"/>
              <a:t> </a:t>
            </a:r>
            <a:r>
              <a:rPr lang="en-US" err="1"/>
              <a:t>escala</a:t>
            </a:r>
            <a:r>
              <a:rPr lang="en-US"/>
              <a:t> de </a:t>
            </a:r>
            <a:r>
              <a:rPr lang="en-US" err="1"/>
              <a:t>verdes</a:t>
            </a:r>
            <a:r>
              <a:rPr lang="en-US"/>
              <a:t>)</a:t>
            </a:r>
          </a:p>
          <a:p>
            <a:endParaRPr lang="en-US"/>
          </a:p>
          <a:p>
            <a:r>
              <a:rPr lang="en-US"/>
              <a:t>A spectral index emphasizes a specific phenomenon (such as </a:t>
            </a:r>
            <a:r>
              <a:rPr lang="en-US" err="1"/>
              <a:t>avegetation</a:t>
            </a:r>
            <a:r>
              <a:rPr lang="en-US"/>
              <a:t> greenness in an image, and sometimes also minimizes other factors that make the phenomenon harder to identify, I will show an example now.</a:t>
            </a:r>
          </a:p>
          <a:p>
            <a:endParaRPr lang="en-US"/>
          </a:p>
          <a:p>
            <a:r>
              <a:rPr lang="en-US"/>
              <a:t>To do this, a spectral index mathematically combines the spectral reflectance values of two or more wavelengths (called bands) from a multiband image. The Normalized Difference Vegetation Index (NDVI) is a common example, but spectral indices can be used to evaluate vegetation health. </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15</a:t>
            </a:fld>
            <a:endParaRPr lang="en-GB"/>
          </a:p>
        </p:txBody>
      </p:sp>
    </p:spTree>
    <p:extLst>
      <p:ext uri="{BB962C8B-B14F-4D97-AF65-F5344CB8AC3E}">
        <p14:creationId xmlns:p14="http://schemas.microsoft.com/office/powerpoint/2010/main" val="2817719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Am: </a:t>
            </a:r>
            <a:r>
              <a:rPr lang="en-US" err="1"/>
              <a:t>tenemos</a:t>
            </a:r>
            <a:r>
              <a:rPr lang="en-US"/>
              <a:t> lo del </a:t>
            </a:r>
            <a:r>
              <a:rPr lang="en-US" err="1"/>
              <a:t>cuadrado</a:t>
            </a:r>
            <a:r>
              <a:rPr lang="en-US"/>
              <a:t> rojo y </a:t>
            </a:r>
            <a:r>
              <a:rPr lang="en-US" err="1"/>
              <a:t>haciendo</a:t>
            </a:r>
            <a:r>
              <a:rPr lang="en-US"/>
              <a:t> lo del </a:t>
            </a:r>
            <a:r>
              <a:rPr lang="en-US" err="1"/>
              <a:t>verde</a:t>
            </a:r>
            <a:r>
              <a:rPr lang="en-US"/>
              <a:t> sale </a:t>
            </a:r>
            <a:r>
              <a:rPr lang="en-US" err="1"/>
              <a:t>el</a:t>
            </a:r>
            <a:r>
              <a:rPr lang="en-US"/>
              <a:t> csv</a:t>
            </a:r>
          </a:p>
          <a:p>
            <a:r>
              <a:rPr lang="en-US" err="1"/>
              <a:t>Tenemos</a:t>
            </a:r>
            <a:r>
              <a:rPr lang="en-US"/>
              <a:t>: </a:t>
            </a:r>
            <a:r>
              <a:rPr lang="en-US" err="1"/>
              <a:t>calculados</a:t>
            </a:r>
            <a:r>
              <a:rPr lang="en-US"/>
              <a:t> </a:t>
            </a:r>
            <a:r>
              <a:rPr lang="en-US" err="1"/>
              <a:t>los</a:t>
            </a:r>
            <a:r>
              <a:rPr lang="en-US"/>
              <a:t> composites </a:t>
            </a:r>
            <a:r>
              <a:rPr lang="en-US" err="1"/>
              <a:t>alineados</a:t>
            </a:r>
            <a:r>
              <a:rPr lang="en-US"/>
              <a:t> </a:t>
            </a:r>
            <a:r>
              <a:rPr lang="en-US" err="1"/>
              <a:t>los</a:t>
            </a:r>
            <a:r>
              <a:rPr lang="en-US"/>
              <a:t> aster y </a:t>
            </a:r>
            <a:r>
              <a:rPr lang="en-US" err="1"/>
              <a:t>reescalados</a:t>
            </a:r>
            <a:r>
              <a:rPr lang="en-US"/>
              <a:t> </a:t>
            </a:r>
            <a:r>
              <a:rPr lang="en-US" err="1"/>
              <a:t>los</a:t>
            </a:r>
            <a:r>
              <a:rPr lang="en-US"/>
              <a:t> </a:t>
            </a:r>
            <a:r>
              <a:rPr lang="en-US" err="1"/>
              <a:t>datos</a:t>
            </a:r>
            <a:r>
              <a:rPr lang="en-US"/>
              <a:t>.</a:t>
            </a:r>
          </a:p>
          <a:p>
            <a:r>
              <a:rPr lang="en-US"/>
              <a:t>Falta: </a:t>
            </a:r>
            <a:r>
              <a:rPr lang="en-US" err="1"/>
              <a:t>normalizar</a:t>
            </a:r>
            <a:r>
              <a:rPr lang="en-US"/>
              <a:t> </a:t>
            </a:r>
            <a:r>
              <a:rPr lang="en-US" err="1"/>
              <a:t>los</a:t>
            </a:r>
            <a:r>
              <a:rPr lang="en-US"/>
              <a:t> </a:t>
            </a:r>
            <a:r>
              <a:rPr lang="en-US" err="1"/>
              <a:t>datos</a:t>
            </a:r>
            <a:r>
              <a:rPr lang="en-US"/>
              <a:t> (se </a:t>
            </a:r>
            <a:r>
              <a:rPr lang="en-US" err="1"/>
              <a:t>explica</a:t>
            </a:r>
            <a:r>
              <a:rPr lang="en-US"/>
              <a:t> </a:t>
            </a:r>
            <a:r>
              <a:rPr lang="en-US" err="1"/>
              <a:t>siguiente</a:t>
            </a:r>
            <a:r>
              <a:rPr lang="en-US"/>
              <a:t> </a:t>
            </a:r>
            <a:r>
              <a:rPr lang="en-US" err="1"/>
              <a:t>diapositiva</a:t>
            </a:r>
            <a:r>
              <a:rPr lang="en-US"/>
              <a:t>) y </a:t>
            </a:r>
            <a:r>
              <a:rPr lang="en-US" err="1"/>
              <a:t>extraer</a:t>
            </a:r>
            <a:r>
              <a:rPr lang="en-US"/>
              <a:t> </a:t>
            </a:r>
            <a:r>
              <a:rPr lang="en-US" err="1"/>
              <a:t>los</a:t>
            </a:r>
            <a:r>
              <a:rPr lang="en-US"/>
              <a:t> </a:t>
            </a:r>
            <a:r>
              <a:rPr lang="en-US" err="1"/>
              <a:t>datos</a:t>
            </a:r>
            <a:r>
              <a:rPr lang="en-US"/>
              <a:t> de las </a:t>
            </a:r>
            <a:r>
              <a:rPr lang="en-US" err="1"/>
              <a:t>posiciones</a:t>
            </a:r>
            <a:r>
              <a:rPr lang="en-US"/>
              <a:t> </a:t>
            </a:r>
            <a:r>
              <a:rPr lang="en-US" err="1"/>
              <a:t>validadad</a:t>
            </a:r>
            <a:r>
              <a:rPr lang="en-US"/>
              <a:t>, </a:t>
            </a:r>
            <a:r>
              <a:rPr lang="en-US" err="1"/>
              <a:t>obteniendo</a:t>
            </a:r>
            <a:r>
              <a:rPr lang="en-US"/>
              <a:t> un dataset tabular</a:t>
            </a:r>
          </a:p>
          <a:p>
            <a:r>
              <a:rPr lang="en-US" err="1"/>
              <a:t>enseñar</a:t>
            </a:r>
            <a:r>
              <a:rPr lang="en-US"/>
              <a:t> dataset de </a:t>
            </a:r>
            <a:r>
              <a:rPr lang="en-US" err="1"/>
              <a:t>malaga</a:t>
            </a:r>
            <a:r>
              <a:rPr lang="en-US"/>
              <a:t> y </a:t>
            </a:r>
            <a:r>
              <a:rPr lang="en-US" err="1"/>
              <a:t>explicar</a:t>
            </a:r>
            <a:r>
              <a:rPr lang="en-US"/>
              <a:t> de </a:t>
            </a:r>
            <a:r>
              <a:rPr lang="en-US" err="1"/>
              <a:t>donde</a:t>
            </a:r>
            <a:r>
              <a:rPr lang="en-US"/>
              <a:t> </a:t>
            </a:r>
            <a:r>
              <a:rPr lang="en-US" err="1"/>
              <a:t>viene</a:t>
            </a:r>
            <a:r>
              <a:rPr lang="en-US"/>
              <a:t> </a:t>
            </a:r>
            <a:r>
              <a:rPr lang="en-US" err="1"/>
              <a:t>cada</a:t>
            </a:r>
            <a:r>
              <a:rPr lang="en-US"/>
              <a:t> </a:t>
            </a:r>
            <a:r>
              <a:rPr lang="en-US" err="1"/>
              <a:t>cosa</a:t>
            </a:r>
            <a:r>
              <a:rPr lang="en-US"/>
              <a:t> </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16</a:t>
            </a:fld>
            <a:endParaRPr lang="en-GB"/>
          </a:p>
        </p:txBody>
      </p:sp>
    </p:spTree>
    <p:extLst>
      <p:ext uri="{BB962C8B-B14F-4D97-AF65-F5344CB8AC3E}">
        <p14:creationId xmlns:p14="http://schemas.microsoft.com/office/powerpoint/2010/main" val="420240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Am: </a:t>
            </a:r>
            <a:r>
              <a:rPr lang="en-US" err="1"/>
              <a:t>en</a:t>
            </a:r>
            <a:r>
              <a:rPr lang="en-US"/>
              <a:t> </a:t>
            </a:r>
            <a:r>
              <a:rPr lang="en-US" err="1"/>
              <a:t>el</a:t>
            </a:r>
            <a:r>
              <a:rPr lang="en-US"/>
              <a:t> dataset de </a:t>
            </a:r>
            <a:r>
              <a:rPr lang="en-US" err="1"/>
              <a:t>malaga</a:t>
            </a:r>
            <a:r>
              <a:rPr lang="en-US"/>
              <a:t>, </a:t>
            </a:r>
            <a:r>
              <a:rPr lang="en-US" err="1"/>
              <a:t>destacar</a:t>
            </a:r>
            <a:r>
              <a:rPr lang="en-US"/>
              <a:t> </a:t>
            </a:r>
            <a:r>
              <a:rPr lang="en-US" err="1"/>
              <a:t>el</a:t>
            </a:r>
            <a:r>
              <a:rPr lang="en-US"/>
              <a:t> </a:t>
            </a:r>
            <a:r>
              <a:rPr lang="en-US" err="1"/>
              <a:t>rango</a:t>
            </a:r>
            <a:r>
              <a:rPr lang="en-US"/>
              <a:t> de </a:t>
            </a:r>
            <a:r>
              <a:rPr lang="en-US" err="1"/>
              <a:t>valores</a:t>
            </a:r>
            <a:endParaRPr lang="en-US"/>
          </a:p>
          <a:p>
            <a:r>
              <a:rPr lang="en-US" err="1"/>
              <a:t>Decir</a:t>
            </a:r>
            <a:r>
              <a:rPr lang="en-US"/>
              <a:t> que no </a:t>
            </a:r>
            <a:r>
              <a:rPr lang="en-US" err="1"/>
              <a:t>merece</a:t>
            </a:r>
            <a:r>
              <a:rPr lang="en-US"/>
              <a:t> la </a:t>
            </a:r>
            <a:r>
              <a:rPr lang="en-US" err="1"/>
              <a:t>pena</a:t>
            </a:r>
            <a:r>
              <a:rPr lang="en-US"/>
              <a:t> </a:t>
            </a:r>
            <a:r>
              <a:rPr lang="en-US" err="1"/>
              <a:t>normalizar</a:t>
            </a:r>
            <a:r>
              <a:rPr lang="en-US"/>
              <a:t> </a:t>
            </a:r>
            <a:r>
              <a:rPr lang="en-US" err="1"/>
              <a:t>en</a:t>
            </a:r>
            <a:r>
              <a:rPr lang="en-US"/>
              <a:t> </a:t>
            </a:r>
            <a:r>
              <a:rPr lang="en-US" err="1"/>
              <a:t>el</a:t>
            </a:r>
            <a:r>
              <a:rPr lang="en-US"/>
              <a:t> </a:t>
            </a:r>
            <a:r>
              <a:rPr lang="en-US" err="1"/>
              <a:t>rango</a:t>
            </a:r>
            <a:r>
              <a:rPr lang="en-US"/>
              <a:t> de </a:t>
            </a:r>
            <a:r>
              <a:rPr lang="en-US" err="1"/>
              <a:t>valores</a:t>
            </a:r>
            <a:r>
              <a:rPr lang="en-US"/>
              <a:t>, </a:t>
            </a:r>
            <a:r>
              <a:rPr lang="en-US" err="1"/>
              <a:t>si</a:t>
            </a:r>
            <a:r>
              <a:rPr lang="en-US"/>
              <a:t> no que </a:t>
            </a:r>
            <a:r>
              <a:rPr lang="en-US" err="1"/>
              <a:t>en</a:t>
            </a:r>
            <a:r>
              <a:rPr lang="en-US"/>
              <a:t> </a:t>
            </a:r>
            <a:r>
              <a:rPr lang="en-US" err="1"/>
              <a:t>el</a:t>
            </a:r>
            <a:r>
              <a:rPr lang="en-US"/>
              <a:t> </a:t>
            </a:r>
            <a:r>
              <a:rPr lang="en-US" err="1"/>
              <a:t>rango</a:t>
            </a:r>
            <a:r>
              <a:rPr lang="en-US"/>
              <a:t> de </a:t>
            </a:r>
            <a:r>
              <a:rPr lang="en-US" err="1"/>
              <a:t>valores</a:t>
            </a:r>
            <a:r>
              <a:rPr lang="en-US"/>
              <a:t> </a:t>
            </a:r>
            <a:r>
              <a:rPr lang="en-US" err="1"/>
              <a:t>comunes</a:t>
            </a:r>
            <a:r>
              <a:rPr lang="en-US"/>
              <a:t> (</a:t>
            </a:r>
            <a:r>
              <a:rPr lang="en-US" err="1"/>
              <a:t>eg.</a:t>
            </a:r>
            <a:r>
              <a:rPr lang="en-US"/>
              <a:t> No </a:t>
            </a:r>
            <a:r>
              <a:rPr lang="en-US" err="1"/>
              <a:t>suele</a:t>
            </a:r>
            <a:r>
              <a:rPr lang="en-US"/>
              <a:t> </a:t>
            </a:r>
            <a:r>
              <a:rPr lang="en-US" err="1"/>
              <a:t>haber</a:t>
            </a:r>
            <a:r>
              <a:rPr lang="en-US"/>
              <a:t> slopes de 90, </a:t>
            </a:r>
            <a:r>
              <a:rPr lang="en-US" err="1"/>
              <a:t>paredes</a:t>
            </a:r>
            <a:r>
              <a:rPr lang="en-US"/>
              <a:t> </a:t>
            </a:r>
            <a:r>
              <a:rPr lang="en-US" err="1"/>
              <a:t>verticales</a:t>
            </a:r>
            <a:r>
              <a:rPr lang="en-US"/>
              <a:t>), </a:t>
            </a:r>
            <a:r>
              <a:rPr lang="en-US" err="1"/>
              <a:t>ni</a:t>
            </a:r>
            <a:r>
              <a:rPr lang="en-US"/>
              <a:t> </a:t>
            </a:r>
            <a:r>
              <a:rPr lang="en-US" err="1"/>
              <a:t>reflectancias</a:t>
            </a:r>
            <a:r>
              <a:rPr lang="en-US"/>
              <a:t> </a:t>
            </a:r>
            <a:r>
              <a:rPr lang="en-US" err="1"/>
              <a:t>mayores</a:t>
            </a:r>
            <a:r>
              <a:rPr lang="en-US"/>
              <a:t> a 7000 (</a:t>
            </a:r>
            <a:r>
              <a:rPr lang="en-US" err="1"/>
              <a:t>nubes</a:t>
            </a:r>
            <a:r>
              <a:rPr lang="en-US"/>
              <a:t>, </a:t>
            </a:r>
            <a:r>
              <a:rPr lang="en-US" err="1"/>
              <a:t>terreno</a:t>
            </a:r>
            <a:r>
              <a:rPr lang="en-US"/>
              <a:t> </a:t>
            </a:r>
            <a:r>
              <a:rPr lang="en-US" err="1"/>
              <a:t>reflectante</a:t>
            </a:r>
            <a:r>
              <a:rPr lang="en-US"/>
              <a:t> </a:t>
            </a:r>
            <a:r>
              <a:rPr lang="en-US" err="1"/>
              <a:t>como</a:t>
            </a:r>
            <a:r>
              <a:rPr lang="en-US"/>
              <a:t> </a:t>
            </a:r>
            <a:r>
              <a:rPr lang="en-US" err="1"/>
              <a:t>placas</a:t>
            </a:r>
            <a:r>
              <a:rPr lang="en-US"/>
              <a:t> </a:t>
            </a:r>
            <a:r>
              <a:rPr lang="en-US" err="1"/>
              <a:t>solares</a:t>
            </a:r>
            <a:r>
              <a:rPr lang="en-US"/>
              <a:t>)</a:t>
            </a:r>
          </a:p>
          <a:p>
            <a:r>
              <a:rPr lang="en-US"/>
              <a:t>En IA es </a:t>
            </a:r>
            <a:r>
              <a:rPr lang="en-US" err="1"/>
              <a:t>comun</a:t>
            </a:r>
            <a:r>
              <a:rPr lang="en-US"/>
              <a:t> </a:t>
            </a:r>
            <a:r>
              <a:rPr lang="en-US" err="1"/>
              <a:t>normalizar</a:t>
            </a:r>
            <a:r>
              <a:rPr lang="en-US"/>
              <a:t> </a:t>
            </a:r>
            <a:r>
              <a:rPr lang="en-US" err="1"/>
              <a:t>los</a:t>
            </a:r>
            <a:r>
              <a:rPr lang="en-US"/>
              <a:t> </a:t>
            </a:r>
            <a:r>
              <a:rPr lang="en-US" err="1"/>
              <a:t>valores</a:t>
            </a:r>
            <a:r>
              <a:rPr lang="en-US"/>
              <a:t>, </a:t>
            </a:r>
            <a:r>
              <a:rPr lang="en-US" err="1"/>
              <a:t>hace</a:t>
            </a:r>
            <a:r>
              <a:rPr lang="en-US"/>
              <a:t> </a:t>
            </a:r>
            <a:r>
              <a:rPr lang="en-US" err="1"/>
              <a:t>más</a:t>
            </a:r>
            <a:r>
              <a:rPr lang="en-US"/>
              <a:t> </a:t>
            </a:r>
            <a:r>
              <a:rPr lang="en-US" err="1"/>
              <a:t>facil</a:t>
            </a:r>
            <a:r>
              <a:rPr lang="en-US"/>
              <a:t> </a:t>
            </a:r>
            <a:r>
              <a:rPr lang="en-US" err="1"/>
              <a:t>validad</a:t>
            </a:r>
            <a:r>
              <a:rPr lang="en-US"/>
              <a:t> la </a:t>
            </a:r>
            <a:r>
              <a:rPr lang="en-US" err="1"/>
              <a:t>integridad</a:t>
            </a:r>
            <a:r>
              <a:rPr lang="en-US"/>
              <a:t> de </a:t>
            </a:r>
            <a:r>
              <a:rPr lang="en-US" err="1"/>
              <a:t>los</a:t>
            </a:r>
            <a:r>
              <a:rPr lang="en-US"/>
              <a:t> </a:t>
            </a:r>
            <a:r>
              <a:rPr lang="en-US" err="1"/>
              <a:t>datos</a:t>
            </a:r>
            <a:r>
              <a:rPr lang="en-US"/>
              <a:t>, y </a:t>
            </a:r>
            <a:r>
              <a:rPr lang="en-US" err="1"/>
              <a:t>algunos</a:t>
            </a:r>
            <a:r>
              <a:rPr lang="en-US"/>
              <a:t> </a:t>
            </a:r>
            <a:r>
              <a:rPr lang="en-US" err="1"/>
              <a:t>modelos</a:t>
            </a:r>
            <a:r>
              <a:rPr lang="en-US"/>
              <a:t> de IA </a:t>
            </a:r>
            <a:r>
              <a:rPr lang="en-US" err="1"/>
              <a:t>funcionan</a:t>
            </a:r>
            <a:r>
              <a:rPr lang="en-US"/>
              <a:t> </a:t>
            </a:r>
            <a:r>
              <a:rPr lang="en-US" err="1"/>
              <a:t>mejor</a:t>
            </a:r>
            <a:r>
              <a:rPr lang="en-US"/>
              <a:t> con </a:t>
            </a:r>
            <a:r>
              <a:rPr lang="en-US" err="1"/>
              <a:t>datos</a:t>
            </a:r>
            <a:r>
              <a:rPr lang="en-US"/>
              <a:t> </a:t>
            </a:r>
            <a:r>
              <a:rPr lang="en-US" err="1"/>
              <a:t>normalizados</a:t>
            </a:r>
            <a:r>
              <a:rPr lang="en-US"/>
              <a:t>.</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17</a:t>
            </a:fld>
            <a:endParaRPr lang="en-GB"/>
          </a:p>
        </p:txBody>
      </p:sp>
    </p:spTree>
    <p:extLst>
      <p:ext uri="{BB962C8B-B14F-4D97-AF65-F5344CB8AC3E}">
        <p14:creationId xmlns:p14="http://schemas.microsoft.com/office/powerpoint/2010/main" val="2704309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err="1"/>
              <a:t>Enseñar</a:t>
            </a:r>
            <a:r>
              <a:rPr lang="en-US"/>
              <a:t> de nuevo del dataset de </a:t>
            </a:r>
            <a:r>
              <a:rPr lang="en-US" err="1"/>
              <a:t>malaga</a:t>
            </a:r>
            <a:r>
              <a:rPr lang="en-US"/>
              <a:t>, </a:t>
            </a:r>
            <a:r>
              <a:rPr lang="en-US" err="1"/>
              <a:t>recalcar</a:t>
            </a:r>
            <a:r>
              <a:rPr lang="en-US"/>
              <a:t> que hay </a:t>
            </a:r>
            <a:r>
              <a:rPr lang="en-US" err="1"/>
              <a:t>latitud</a:t>
            </a:r>
            <a:r>
              <a:rPr lang="en-US"/>
              <a:t> y </a:t>
            </a:r>
            <a:r>
              <a:rPr lang="en-US" err="1"/>
              <a:t>longitud</a:t>
            </a:r>
            <a:r>
              <a:rPr lang="en-US"/>
              <a:t> </a:t>
            </a:r>
            <a:r>
              <a:rPr lang="en-US" err="1"/>
              <a:t>repetidas</a:t>
            </a:r>
            <a:r>
              <a:rPr lang="en-US"/>
              <a:t>, </a:t>
            </a:r>
            <a:r>
              <a:rPr lang="en-US" err="1"/>
              <a:t>explicar</a:t>
            </a:r>
            <a:r>
              <a:rPr lang="en-US"/>
              <a:t> que </a:t>
            </a:r>
            <a:r>
              <a:rPr lang="en-US" err="1"/>
              <a:t>si</a:t>
            </a:r>
            <a:r>
              <a:rPr lang="en-US"/>
              <a:t> es </a:t>
            </a:r>
            <a:r>
              <a:rPr lang="en-US" err="1"/>
              <a:t>necesario</a:t>
            </a:r>
            <a:r>
              <a:rPr lang="en-US"/>
              <a:t> </a:t>
            </a:r>
            <a:r>
              <a:rPr lang="en-US" err="1"/>
              <a:t>aumentar</a:t>
            </a:r>
            <a:r>
              <a:rPr lang="en-US"/>
              <a:t> </a:t>
            </a:r>
            <a:r>
              <a:rPr lang="en-US" err="1"/>
              <a:t>los</a:t>
            </a:r>
            <a:r>
              <a:rPr lang="en-US"/>
              <a:t> </a:t>
            </a:r>
            <a:r>
              <a:rPr lang="en-US" err="1"/>
              <a:t>datos</a:t>
            </a:r>
            <a:r>
              <a:rPr lang="en-US"/>
              <a:t>, se </a:t>
            </a:r>
            <a:r>
              <a:rPr lang="en-US" err="1"/>
              <a:t>puede</a:t>
            </a:r>
            <a:r>
              <a:rPr lang="en-US"/>
              <a:t> </a:t>
            </a:r>
            <a:r>
              <a:rPr lang="en-US" err="1"/>
              <a:t>tomar</a:t>
            </a:r>
            <a:r>
              <a:rPr lang="en-US"/>
              <a:t> </a:t>
            </a:r>
            <a:r>
              <a:rPr lang="en-US" err="1"/>
              <a:t>una</a:t>
            </a:r>
            <a:r>
              <a:rPr lang="en-US"/>
              <a:t> </a:t>
            </a:r>
            <a:r>
              <a:rPr lang="en-US" err="1"/>
              <a:t>ventana</a:t>
            </a:r>
            <a:r>
              <a:rPr lang="en-US"/>
              <a:t> </a:t>
            </a:r>
            <a:r>
              <a:rPr lang="en-US" err="1"/>
              <a:t>alrededor</a:t>
            </a:r>
            <a:r>
              <a:rPr lang="en-US"/>
              <a:t> del punto, </a:t>
            </a:r>
            <a:r>
              <a:rPr lang="en-US" err="1"/>
              <a:t>captando</a:t>
            </a:r>
            <a:r>
              <a:rPr lang="en-US"/>
              <a:t> </a:t>
            </a:r>
            <a:r>
              <a:rPr lang="en-US" err="1"/>
              <a:t>datos</a:t>
            </a:r>
            <a:r>
              <a:rPr lang="en-US"/>
              <a:t> </a:t>
            </a:r>
            <a:r>
              <a:rPr lang="en-US" err="1"/>
              <a:t>similares</a:t>
            </a:r>
            <a:r>
              <a:rPr lang="en-US"/>
              <a:t> a la </a:t>
            </a:r>
            <a:r>
              <a:rPr lang="en-US" err="1"/>
              <a:t>muestra</a:t>
            </a:r>
            <a:r>
              <a:rPr lang="en-US"/>
              <a:t>, </a:t>
            </a:r>
            <a:r>
              <a:rPr lang="en-US" err="1"/>
              <a:t>pero</a:t>
            </a:r>
            <a:r>
              <a:rPr lang="en-US"/>
              <a:t> no </a:t>
            </a:r>
            <a:r>
              <a:rPr lang="en-US" err="1"/>
              <a:t>iguales</a:t>
            </a:r>
            <a:r>
              <a:rPr lang="en-US"/>
              <a:t>.</a:t>
            </a:r>
          </a:p>
          <a:p>
            <a:r>
              <a:rPr lang="en-US"/>
              <a:t>Tomar </a:t>
            </a:r>
            <a:r>
              <a:rPr lang="en-US" err="1"/>
              <a:t>en</a:t>
            </a:r>
            <a:r>
              <a:rPr lang="en-US"/>
              <a:t> </a:t>
            </a:r>
            <a:r>
              <a:rPr lang="en-US" err="1"/>
              <a:t>cuenta</a:t>
            </a:r>
            <a:r>
              <a:rPr lang="en-US"/>
              <a:t> que </a:t>
            </a:r>
            <a:r>
              <a:rPr lang="en-US" err="1"/>
              <a:t>siempre</a:t>
            </a:r>
            <a:r>
              <a:rPr lang="en-US"/>
              <a:t> </a:t>
            </a:r>
            <a:r>
              <a:rPr lang="en-US" err="1"/>
              <a:t>va</a:t>
            </a:r>
            <a:r>
              <a:rPr lang="en-US"/>
              <a:t> a ser </a:t>
            </a:r>
            <a:r>
              <a:rPr lang="en-US" err="1"/>
              <a:t>mejor</a:t>
            </a:r>
            <a:r>
              <a:rPr lang="en-US"/>
              <a:t> un punto nuevo </a:t>
            </a:r>
            <a:r>
              <a:rPr lang="en-US" err="1"/>
              <a:t>en</a:t>
            </a:r>
            <a:r>
              <a:rPr lang="en-US"/>
              <a:t> </a:t>
            </a:r>
            <a:r>
              <a:rPr lang="en-US" err="1"/>
              <a:t>otra</a:t>
            </a:r>
            <a:r>
              <a:rPr lang="en-US"/>
              <a:t> zona para </a:t>
            </a:r>
            <a:r>
              <a:rPr lang="en-US" err="1"/>
              <a:t>representar</a:t>
            </a:r>
            <a:r>
              <a:rPr lang="en-US"/>
              <a:t> </a:t>
            </a:r>
            <a:r>
              <a:rPr lang="en-US" err="1"/>
              <a:t>mejor</a:t>
            </a:r>
            <a:r>
              <a:rPr lang="en-US"/>
              <a:t> </a:t>
            </a:r>
            <a:r>
              <a:rPr lang="en-US" err="1"/>
              <a:t>una</a:t>
            </a:r>
            <a:r>
              <a:rPr lang="en-US"/>
              <a:t> </a:t>
            </a:r>
            <a:r>
              <a:rPr lang="en-US" err="1"/>
              <a:t>clase</a:t>
            </a:r>
            <a:r>
              <a:rPr lang="en-US"/>
              <a:t>, </a:t>
            </a:r>
            <a:r>
              <a:rPr lang="en-US" err="1"/>
              <a:t>pero</a:t>
            </a:r>
            <a:r>
              <a:rPr lang="en-US"/>
              <a:t> </a:t>
            </a:r>
            <a:r>
              <a:rPr lang="en-US" err="1"/>
              <a:t>esto</a:t>
            </a:r>
            <a:r>
              <a:rPr lang="en-US"/>
              <a:t> </a:t>
            </a:r>
            <a:r>
              <a:rPr lang="en-US" err="1"/>
              <a:t>siempre</a:t>
            </a:r>
            <a:r>
              <a:rPr lang="en-US"/>
              <a:t> es un workaround para </a:t>
            </a:r>
            <a:r>
              <a:rPr lang="en-US" err="1"/>
              <a:t>para</a:t>
            </a:r>
            <a:r>
              <a:rPr lang="en-US"/>
              <a:t> </a:t>
            </a:r>
            <a:r>
              <a:rPr lang="en-US" err="1"/>
              <a:t>representar</a:t>
            </a:r>
            <a:r>
              <a:rPr lang="en-US"/>
              <a:t> </a:t>
            </a:r>
            <a:r>
              <a:rPr lang="en-US" err="1"/>
              <a:t>clases</a:t>
            </a:r>
            <a:r>
              <a:rPr lang="en-US"/>
              <a:t> con </a:t>
            </a:r>
            <a:r>
              <a:rPr lang="en-US" err="1"/>
              <a:t>pocos</a:t>
            </a:r>
            <a:r>
              <a:rPr lang="en-US"/>
              <a:t> puntos</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18</a:t>
            </a:fld>
            <a:endParaRPr lang="en-GB"/>
          </a:p>
        </p:txBody>
      </p:sp>
    </p:spTree>
    <p:extLst>
      <p:ext uri="{BB962C8B-B14F-4D97-AF65-F5344CB8AC3E}">
        <p14:creationId xmlns:p14="http://schemas.microsoft.com/office/powerpoint/2010/main" val="253957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Am </a:t>
            </a:r>
            <a:r>
              <a:rPr lang="en-US" err="1"/>
              <a:t>explicar</a:t>
            </a:r>
            <a:r>
              <a:rPr lang="en-US"/>
              <a:t> que </a:t>
            </a:r>
            <a:r>
              <a:rPr lang="en-US" err="1"/>
              <a:t>el</a:t>
            </a:r>
            <a:r>
              <a:rPr lang="en-US"/>
              <a:t> dataset </a:t>
            </a:r>
            <a:r>
              <a:rPr lang="en-US" err="1"/>
              <a:t>enseñado</a:t>
            </a:r>
            <a:r>
              <a:rPr lang="en-US"/>
              <a:t> es para </a:t>
            </a:r>
            <a:r>
              <a:rPr lang="en-US" err="1"/>
              <a:t>extraer</a:t>
            </a:r>
            <a:r>
              <a:rPr lang="en-US"/>
              <a:t> </a:t>
            </a:r>
            <a:r>
              <a:rPr lang="en-US" err="1"/>
              <a:t>informacion</a:t>
            </a:r>
            <a:r>
              <a:rPr lang="en-US"/>
              <a:t> de </a:t>
            </a:r>
            <a:r>
              <a:rPr lang="en-US" err="1"/>
              <a:t>los</a:t>
            </a:r>
            <a:r>
              <a:rPr lang="en-US"/>
              <a:t> </a:t>
            </a:r>
            <a:r>
              <a:rPr lang="en-US" err="1"/>
              <a:t>datos</a:t>
            </a:r>
            <a:r>
              <a:rPr lang="en-US"/>
              <a:t> </a:t>
            </a:r>
            <a:r>
              <a:rPr lang="en-US" err="1"/>
              <a:t>validados</a:t>
            </a:r>
            <a:r>
              <a:rPr lang="en-US"/>
              <a:t> de un solo tile (</a:t>
            </a:r>
            <a:r>
              <a:rPr lang="en-US" err="1"/>
              <a:t>nuestra</a:t>
            </a:r>
            <a:r>
              <a:rPr lang="en-US"/>
              <a:t> area de </a:t>
            </a:r>
            <a:r>
              <a:rPr lang="en-US" err="1"/>
              <a:t>trabajo</a:t>
            </a:r>
            <a:r>
              <a:rPr lang="en-US"/>
              <a:t> </a:t>
            </a:r>
            <a:r>
              <a:rPr lang="en-US" err="1"/>
              <a:t>tiene</a:t>
            </a:r>
            <a:r>
              <a:rPr lang="en-US"/>
              <a:t> </a:t>
            </a:r>
            <a:r>
              <a:rPr lang="en-US" err="1"/>
              <a:t>más</a:t>
            </a:r>
            <a:r>
              <a:rPr lang="en-US"/>
              <a:t> de 500).</a:t>
            </a:r>
          </a:p>
          <a:p>
            <a:r>
              <a:rPr lang="en-US" err="1"/>
              <a:t>Pensar</a:t>
            </a:r>
            <a:r>
              <a:rPr lang="en-US"/>
              <a:t> que </a:t>
            </a:r>
            <a:r>
              <a:rPr lang="en-US" err="1"/>
              <a:t>en</a:t>
            </a:r>
            <a:r>
              <a:rPr lang="en-US"/>
              <a:t> </a:t>
            </a:r>
            <a:r>
              <a:rPr lang="en-US" err="1"/>
              <a:t>calcular</a:t>
            </a:r>
            <a:r>
              <a:rPr lang="en-US"/>
              <a:t> </a:t>
            </a:r>
            <a:r>
              <a:rPr lang="en-US" err="1"/>
              <a:t>los</a:t>
            </a:r>
            <a:r>
              <a:rPr lang="en-US"/>
              <a:t> composites y leer </a:t>
            </a:r>
            <a:r>
              <a:rPr lang="en-US" err="1"/>
              <a:t>todos</a:t>
            </a:r>
            <a:r>
              <a:rPr lang="en-US"/>
              <a:t> </a:t>
            </a:r>
            <a:r>
              <a:rPr lang="en-US" err="1"/>
              <a:t>los</a:t>
            </a:r>
            <a:r>
              <a:rPr lang="en-US"/>
              <a:t> </a:t>
            </a:r>
            <a:r>
              <a:rPr lang="en-US" err="1"/>
              <a:t>datos</a:t>
            </a:r>
            <a:r>
              <a:rPr lang="en-US"/>
              <a:t> </a:t>
            </a:r>
            <a:r>
              <a:rPr lang="en-US" err="1"/>
              <a:t>extrayendo</a:t>
            </a:r>
            <a:r>
              <a:rPr lang="en-US"/>
              <a:t> la </a:t>
            </a:r>
            <a:r>
              <a:rPr lang="en-US" err="1"/>
              <a:t>información</a:t>
            </a:r>
            <a:r>
              <a:rPr lang="en-US"/>
              <a:t>, se </a:t>
            </a:r>
            <a:r>
              <a:rPr lang="en-US" err="1"/>
              <a:t>necesita</a:t>
            </a:r>
            <a:r>
              <a:rPr lang="en-US"/>
              <a:t> </a:t>
            </a:r>
            <a:r>
              <a:rPr lang="en-US" err="1"/>
              <a:t>optimizar</a:t>
            </a:r>
            <a:r>
              <a:rPr lang="en-US"/>
              <a:t> </a:t>
            </a:r>
            <a:r>
              <a:rPr lang="en-US" err="1"/>
              <a:t>el</a:t>
            </a:r>
            <a:r>
              <a:rPr lang="en-US"/>
              <a:t> </a:t>
            </a:r>
            <a:r>
              <a:rPr lang="en-US" err="1"/>
              <a:t>código</a:t>
            </a:r>
            <a:r>
              <a:rPr lang="en-US"/>
              <a:t> y </a:t>
            </a:r>
            <a:r>
              <a:rPr lang="en-US" err="1"/>
              <a:t>aún</a:t>
            </a:r>
            <a:r>
              <a:rPr lang="en-US"/>
              <a:t> </a:t>
            </a:r>
            <a:r>
              <a:rPr lang="en-US" err="1"/>
              <a:t>así</a:t>
            </a:r>
            <a:r>
              <a:rPr lang="en-US"/>
              <a:t> </a:t>
            </a:r>
            <a:r>
              <a:rPr lang="en-US" err="1"/>
              <a:t>tardará</a:t>
            </a:r>
            <a:r>
              <a:rPr lang="en-US"/>
              <a:t> </a:t>
            </a:r>
            <a:r>
              <a:rPr lang="en-US" err="1"/>
              <a:t>algunas</a:t>
            </a:r>
            <a:r>
              <a:rPr lang="en-US"/>
              <a:t> horas.</a:t>
            </a:r>
          </a:p>
          <a:p>
            <a:r>
              <a:rPr lang="en-US"/>
              <a:t>Ya que no es </a:t>
            </a:r>
            <a:r>
              <a:rPr lang="en-US" err="1"/>
              <a:t>factible</a:t>
            </a:r>
            <a:r>
              <a:rPr lang="en-US"/>
              <a:t> que </a:t>
            </a:r>
            <a:r>
              <a:rPr lang="en-US" err="1"/>
              <a:t>en</a:t>
            </a:r>
            <a:r>
              <a:rPr lang="en-US"/>
              <a:t> </a:t>
            </a:r>
            <a:r>
              <a:rPr lang="en-US" err="1"/>
              <a:t>conseguir</a:t>
            </a:r>
            <a:r>
              <a:rPr lang="en-US"/>
              <a:t> </a:t>
            </a:r>
            <a:r>
              <a:rPr lang="en-US" err="1"/>
              <a:t>todos</a:t>
            </a:r>
            <a:r>
              <a:rPr lang="en-US"/>
              <a:t> </a:t>
            </a:r>
            <a:r>
              <a:rPr lang="en-US" err="1"/>
              <a:t>los</a:t>
            </a:r>
            <a:r>
              <a:rPr lang="en-US"/>
              <a:t> dataset de </a:t>
            </a:r>
            <a:r>
              <a:rPr lang="en-US" err="1"/>
              <a:t>todos</a:t>
            </a:r>
            <a:r>
              <a:rPr lang="en-US"/>
              <a:t> </a:t>
            </a:r>
            <a:r>
              <a:rPr lang="en-US" err="1"/>
              <a:t>los</a:t>
            </a:r>
            <a:r>
              <a:rPr lang="en-US"/>
              <a:t> tiles se </a:t>
            </a:r>
            <a:r>
              <a:rPr lang="en-US" err="1"/>
              <a:t>tarde</a:t>
            </a:r>
            <a:r>
              <a:rPr lang="en-US"/>
              <a:t> </a:t>
            </a:r>
            <a:r>
              <a:rPr lang="en-US" err="1"/>
              <a:t>más</a:t>
            </a:r>
            <a:r>
              <a:rPr lang="en-US"/>
              <a:t> de un </a:t>
            </a:r>
            <a:r>
              <a:rPr lang="en-US" err="1"/>
              <a:t>mes</a:t>
            </a:r>
            <a:r>
              <a:rPr lang="en-US"/>
              <a:t>, </a:t>
            </a:r>
            <a:r>
              <a:rPr lang="en-US" err="1"/>
              <a:t>el</a:t>
            </a:r>
            <a:r>
              <a:rPr lang="en-US"/>
              <a:t> </a:t>
            </a:r>
            <a:r>
              <a:rPr lang="en-US" err="1"/>
              <a:t>código</a:t>
            </a:r>
            <a:r>
              <a:rPr lang="en-US"/>
              <a:t> se </a:t>
            </a:r>
            <a:r>
              <a:rPr lang="en-US" err="1"/>
              <a:t>distribuye</a:t>
            </a:r>
            <a:r>
              <a:rPr lang="en-US"/>
              <a:t> </a:t>
            </a:r>
            <a:r>
              <a:rPr lang="en-US" err="1"/>
              <a:t>en</a:t>
            </a:r>
            <a:r>
              <a:rPr lang="en-US"/>
              <a:t> </a:t>
            </a:r>
            <a:r>
              <a:rPr lang="en-US" err="1"/>
              <a:t>varios</a:t>
            </a:r>
            <a:r>
              <a:rPr lang="en-US"/>
              <a:t> </a:t>
            </a:r>
            <a:r>
              <a:rPr lang="en-US" err="1"/>
              <a:t>ordenadores</a:t>
            </a:r>
            <a:r>
              <a:rPr lang="en-US"/>
              <a:t> (un cluster)</a:t>
            </a:r>
          </a:p>
          <a:p>
            <a:r>
              <a:rPr lang="en-US"/>
              <a:t>Para que </a:t>
            </a:r>
            <a:r>
              <a:rPr lang="en-US" err="1"/>
              <a:t>cada</a:t>
            </a:r>
            <a:r>
              <a:rPr lang="en-US"/>
              <a:t> uno de </a:t>
            </a:r>
            <a:r>
              <a:rPr lang="en-US" err="1"/>
              <a:t>ellos</a:t>
            </a:r>
            <a:r>
              <a:rPr lang="en-US"/>
              <a:t> </a:t>
            </a:r>
            <a:r>
              <a:rPr lang="en-US" err="1"/>
              <a:t>calcules</a:t>
            </a:r>
            <a:r>
              <a:rPr lang="en-US"/>
              <a:t> 50 tiles (</a:t>
            </a:r>
            <a:r>
              <a:rPr lang="en-US" err="1"/>
              <a:t>si</a:t>
            </a:r>
            <a:r>
              <a:rPr lang="en-US"/>
              <a:t> </a:t>
            </a:r>
            <a:r>
              <a:rPr lang="en-US" err="1"/>
              <a:t>tenemos</a:t>
            </a:r>
            <a:r>
              <a:rPr lang="en-US"/>
              <a:t> 10 </a:t>
            </a:r>
            <a:r>
              <a:rPr lang="en-US" err="1"/>
              <a:t>ordenadores</a:t>
            </a:r>
            <a:r>
              <a:rPr lang="en-US"/>
              <a:t>), lo </a:t>
            </a:r>
            <a:r>
              <a:rPr lang="en-US" err="1"/>
              <a:t>cual</a:t>
            </a:r>
            <a:r>
              <a:rPr lang="en-US"/>
              <a:t> </a:t>
            </a:r>
            <a:r>
              <a:rPr lang="en-US" err="1"/>
              <a:t>tardaría</a:t>
            </a:r>
            <a:r>
              <a:rPr lang="en-US"/>
              <a:t> 3 días </a:t>
            </a:r>
            <a:r>
              <a:rPr lang="en-US" err="1"/>
              <a:t>en</a:t>
            </a:r>
            <a:r>
              <a:rPr lang="en-US"/>
              <a:t> </a:t>
            </a:r>
            <a:r>
              <a:rPr lang="en-US" err="1"/>
              <a:t>vez</a:t>
            </a:r>
            <a:r>
              <a:rPr lang="en-US"/>
              <a:t> de un </a:t>
            </a:r>
            <a:r>
              <a:rPr lang="en-US" err="1"/>
              <a:t>mes</a:t>
            </a:r>
            <a:r>
              <a:rPr lang="en-US"/>
              <a:t>, algo </a:t>
            </a:r>
            <a:r>
              <a:rPr lang="en-US" err="1"/>
              <a:t>más</a:t>
            </a:r>
            <a:r>
              <a:rPr lang="en-US"/>
              <a:t> </a:t>
            </a:r>
            <a:r>
              <a:rPr lang="en-US" err="1"/>
              <a:t>factible</a:t>
            </a:r>
            <a:r>
              <a:rPr lang="en-US"/>
              <a:t> (y </a:t>
            </a:r>
            <a:r>
              <a:rPr lang="en-US" err="1"/>
              <a:t>esto</a:t>
            </a:r>
            <a:r>
              <a:rPr lang="en-US"/>
              <a:t> se </a:t>
            </a:r>
            <a:r>
              <a:rPr lang="en-US" err="1"/>
              <a:t>puede</a:t>
            </a:r>
            <a:r>
              <a:rPr lang="en-US"/>
              <a:t> </a:t>
            </a:r>
            <a:r>
              <a:rPr lang="en-US" err="1"/>
              <a:t>escalar</a:t>
            </a:r>
            <a:r>
              <a:rPr lang="en-US"/>
              <a:t> a </a:t>
            </a:r>
            <a:r>
              <a:rPr lang="en-US" err="1"/>
              <a:t>cualquier</a:t>
            </a:r>
            <a:r>
              <a:rPr lang="en-US"/>
              <a:t> </a:t>
            </a:r>
            <a:r>
              <a:rPr lang="en-US" err="1"/>
              <a:t>numero</a:t>
            </a:r>
            <a:r>
              <a:rPr lang="en-US"/>
              <a:t> de </a:t>
            </a:r>
            <a:r>
              <a:rPr lang="en-US" err="1"/>
              <a:t>ordenadores</a:t>
            </a:r>
            <a:r>
              <a:rPr lang="en-US"/>
              <a:t> </a:t>
            </a:r>
            <a:r>
              <a:rPr lang="en-US" err="1"/>
              <a:t>en</a:t>
            </a:r>
            <a:r>
              <a:rPr lang="en-US"/>
              <a:t> </a:t>
            </a:r>
            <a:r>
              <a:rPr lang="en-US" err="1"/>
              <a:t>vez</a:t>
            </a:r>
            <a:r>
              <a:rPr lang="en-US"/>
              <a:t> de 10).</a:t>
            </a:r>
          </a:p>
          <a:p>
            <a:endParaRPr lang="en-US"/>
          </a:p>
          <a:p>
            <a:r>
              <a:rPr lang="en-US" err="1"/>
              <a:t>Comentar</a:t>
            </a:r>
            <a:r>
              <a:rPr lang="en-US"/>
              <a:t> que </a:t>
            </a:r>
            <a:r>
              <a:rPr lang="en-US" err="1"/>
              <a:t>en</a:t>
            </a:r>
            <a:r>
              <a:rPr lang="en-US"/>
              <a:t> la imagen </a:t>
            </a:r>
            <a:r>
              <a:rPr lang="en-US" err="1"/>
              <a:t>estamos</a:t>
            </a:r>
            <a:r>
              <a:rPr lang="en-US"/>
              <a:t> </a:t>
            </a:r>
            <a:r>
              <a:rPr lang="en-US" err="1"/>
              <a:t>usando</a:t>
            </a:r>
            <a:r>
              <a:rPr lang="en-US"/>
              <a:t> un cluster con 10 </a:t>
            </a:r>
            <a:r>
              <a:rPr lang="en-US" err="1"/>
              <a:t>ordenadores</a:t>
            </a:r>
            <a:r>
              <a:rPr lang="en-US"/>
              <a:t> y 124 </a:t>
            </a:r>
            <a:r>
              <a:rPr lang="en-US" err="1"/>
              <a:t>gb</a:t>
            </a:r>
            <a:r>
              <a:rPr lang="en-US"/>
              <a:t> de ram </a:t>
            </a:r>
            <a:r>
              <a:rPr lang="en-US" err="1"/>
              <a:t>cada</a:t>
            </a:r>
            <a:r>
              <a:rPr lang="en-US"/>
              <a:t> uno. </a:t>
            </a:r>
            <a:r>
              <a:rPr lang="en-US" err="1"/>
              <a:t>Cada</a:t>
            </a:r>
            <a:r>
              <a:rPr lang="en-US"/>
              <a:t> </a:t>
            </a:r>
            <a:r>
              <a:rPr lang="en-US" err="1"/>
              <a:t>rectangulo</a:t>
            </a:r>
            <a:r>
              <a:rPr lang="en-US"/>
              <a:t> </a:t>
            </a:r>
            <a:r>
              <a:rPr lang="en-US" err="1"/>
              <a:t>verde</a:t>
            </a:r>
            <a:r>
              <a:rPr lang="en-US"/>
              <a:t> es la </a:t>
            </a:r>
            <a:r>
              <a:rPr lang="en-US" err="1"/>
              <a:t>extracción</a:t>
            </a:r>
            <a:r>
              <a:rPr lang="en-US"/>
              <a:t> de un dataset </a:t>
            </a:r>
            <a:r>
              <a:rPr lang="en-US" err="1"/>
              <a:t>como</a:t>
            </a:r>
            <a:r>
              <a:rPr lang="en-US"/>
              <a:t> </a:t>
            </a:r>
            <a:r>
              <a:rPr lang="en-US" err="1"/>
              <a:t>el</a:t>
            </a:r>
            <a:r>
              <a:rPr lang="en-US"/>
              <a:t> anterior para un tile.</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19</a:t>
            </a:fld>
            <a:endParaRPr lang="en-GB"/>
          </a:p>
        </p:txBody>
      </p:sp>
    </p:spTree>
    <p:extLst>
      <p:ext uri="{BB962C8B-B14F-4D97-AF65-F5344CB8AC3E}">
        <p14:creationId xmlns:p14="http://schemas.microsoft.com/office/powerpoint/2010/main" val="421814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a:t>
            </a:fld>
            <a:endParaRPr lang="en-GB"/>
          </a:p>
        </p:txBody>
      </p:sp>
    </p:spTree>
    <p:extLst>
      <p:ext uri="{BB962C8B-B14F-4D97-AF65-F5344CB8AC3E}">
        <p14:creationId xmlns:p14="http://schemas.microsoft.com/office/powerpoint/2010/main" val="3707653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Am: </a:t>
            </a:r>
            <a:r>
              <a:rPr lang="en-US" err="1"/>
              <a:t>enseñar</a:t>
            </a:r>
            <a:r>
              <a:rPr lang="en-US"/>
              <a:t> </a:t>
            </a:r>
            <a:r>
              <a:rPr lang="en-US" err="1"/>
              <a:t>el</a:t>
            </a:r>
            <a:r>
              <a:rPr lang="en-US"/>
              <a:t> dataset merged postprocessed </a:t>
            </a:r>
            <a:endParaRPr lang="es-ES"/>
          </a:p>
          <a:p>
            <a:r>
              <a:rPr lang="en-US" err="1"/>
              <a:t>Esto</a:t>
            </a:r>
            <a:r>
              <a:rPr lang="en-US"/>
              <a:t> </a:t>
            </a:r>
            <a:r>
              <a:rPr lang="en-US" err="1"/>
              <a:t>sería</a:t>
            </a:r>
            <a:r>
              <a:rPr lang="en-US"/>
              <a:t> </a:t>
            </a:r>
            <a:r>
              <a:rPr lang="en-US" err="1"/>
              <a:t>el</a:t>
            </a:r>
            <a:r>
              <a:rPr lang="en-US"/>
              <a:t> dataset final </a:t>
            </a:r>
            <a:r>
              <a:rPr lang="en-US" err="1"/>
              <a:t>donde</a:t>
            </a:r>
            <a:r>
              <a:rPr lang="en-US"/>
              <a:t> se </a:t>
            </a:r>
            <a:r>
              <a:rPr lang="en-US" err="1"/>
              <a:t>han</a:t>
            </a:r>
            <a:r>
              <a:rPr lang="en-US"/>
              <a:t> </a:t>
            </a:r>
            <a:r>
              <a:rPr lang="en-US" err="1"/>
              <a:t>juntado</a:t>
            </a:r>
            <a:r>
              <a:rPr lang="en-US"/>
              <a:t> </a:t>
            </a:r>
            <a:r>
              <a:rPr lang="en-US" err="1"/>
              <a:t>todos</a:t>
            </a:r>
            <a:r>
              <a:rPr lang="en-US"/>
              <a:t> </a:t>
            </a:r>
            <a:r>
              <a:rPr lang="en-US" err="1"/>
              <a:t>los</a:t>
            </a:r>
            <a:r>
              <a:rPr lang="en-US"/>
              <a:t> dataset de </a:t>
            </a:r>
            <a:r>
              <a:rPr lang="en-US" err="1"/>
              <a:t>todos</a:t>
            </a:r>
            <a:r>
              <a:rPr lang="en-US"/>
              <a:t> </a:t>
            </a:r>
            <a:r>
              <a:rPr lang="en-US" err="1"/>
              <a:t>los</a:t>
            </a:r>
            <a:r>
              <a:rPr lang="en-US"/>
              <a:t> tiles y se </a:t>
            </a:r>
            <a:r>
              <a:rPr lang="en-US" err="1"/>
              <a:t>han</a:t>
            </a:r>
            <a:r>
              <a:rPr lang="en-US"/>
              <a:t> </a:t>
            </a:r>
            <a:r>
              <a:rPr lang="en-US" err="1"/>
              <a:t>barajado</a:t>
            </a:r>
            <a:r>
              <a:rPr lang="en-US"/>
              <a:t> </a:t>
            </a:r>
            <a:r>
              <a:rPr lang="en-US" err="1"/>
              <a:t>los</a:t>
            </a:r>
            <a:r>
              <a:rPr lang="en-US"/>
              <a:t> </a:t>
            </a:r>
            <a:r>
              <a:rPr lang="en-US" err="1"/>
              <a:t>datos</a:t>
            </a:r>
            <a:endParaRPr lang="en-US"/>
          </a:p>
          <a:p>
            <a:endParaRPr lang="en-US"/>
          </a:p>
          <a:p>
            <a:r>
              <a:rPr lang="en-US" err="1"/>
              <a:t>Intentar</a:t>
            </a:r>
            <a:r>
              <a:rPr lang="en-US"/>
              <a:t> </a:t>
            </a:r>
            <a:r>
              <a:rPr lang="en-US" err="1"/>
              <a:t>mantener</a:t>
            </a:r>
            <a:r>
              <a:rPr lang="en-US"/>
              <a:t> </a:t>
            </a:r>
            <a:r>
              <a:rPr lang="en-US" err="1"/>
              <a:t>los</a:t>
            </a:r>
            <a:r>
              <a:rPr lang="en-US"/>
              <a:t> </a:t>
            </a:r>
            <a:r>
              <a:rPr lang="en-US" err="1"/>
              <a:t>datos</a:t>
            </a:r>
            <a:r>
              <a:rPr lang="en-US"/>
              <a:t> </a:t>
            </a:r>
            <a:r>
              <a:rPr lang="en-US" err="1"/>
              <a:t>siempre</a:t>
            </a:r>
            <a:r>
              <a:rPr lang="en-US"/>
              <a:t> </a:t>
            </a:r>
            <a:r>
              <a:rPr lang="en-US" err="1"/>
              <a:t>correctamente</a:t>
            </a:r>
            <a:r>
              <a:rPr lang="en-US"/>
              <a:t> </a:t>
            </a:r>
            <a:r>
              <a:rPr lang="en-US" err="1"/>
              <a:t>distribuidos</a:t>
            </a:r>
            <a:endParaRPr lang="en-US"/>
          </a:p>
          <a:p>
            <a:r>
              <a:rPr lang="en-US"/>
              <a:t>La imagen </a:t>
            </a:r>
            <a:r>
              <a:rPr lang="en-US" err="1"/>
              <a:t>muestra</a:t>
            </a:r>
            <a:r>
              <a:rPr lang="en-US"/>
              <a:t> un </a:t>
            </a:r>
            <a:r>
              <a:rPr lang="en-US" err="1"/>
              <a:t>ejemplo</a:t>
            </a:r>
            <a:r>
              <a:rPr lang="en-US"/>
              <a:t> </a:t>
            </a:r>
            <a:r>
              <a:rPr lang="en-US" err="1"/>
              <a:t>donde</a:t>
            </a:r>
            <a:r>
              <a:rPr lang="en-US"/>
              <a:t> </a:t>
            </a:r>
            <a:r>
              <a:rPr lang="en-US" err="1"/>
              <a:t>tenemos</a:t>
            </a:r>
            <a:r>
              <a:rPr lang="en-US"/>
              <a:t> </a:t>
            </a:r>
            <a:r>
              <a:rPr lang="en-US" err="1"/>
              <a:t>demasiados</a:t>
            </a:r>
            <a:r>
              <a:rPr lang="en-US"/>
              <a:t> </a:t>
            </a:r>
            <a:r>
              <a:rPr lang="en-US" err="1"/>
              <a:t>datos</a:t>
            </a:r>
            <a:r>
              <a:rPr lang="en-US"/>
              <a:t> de bare soil, un </a:t>
            </a:r>
            <a:r>
              <a:rPr lang="en-US" err="1"/>
              <a:t>modelo</a:t>
            </a:r>
            <a:r>
              <a:rPr lang="en-US"/>
              <a:t> </a:t>
            </a:r>
            <a:r>
              <a:rPr lang="en-US" err="1"/>
              <a:t>va</a:t>
            </a:r>
            <a:r>
              <a:rPr lang="en-US"/>
              <a:t> a </a:t>
            </a:r>
            <a:r>
              <a:rPr lang="en-US" err="1"/>
              <a:t>funcionar</a:t>
            </a:r>
            <a:r>
              <a:rPr lang="en-US"/>
              <a:t> </a:t>
            </a:r>
            <a:r>
              <a:rPr lang="en-US" err="1"/>
              <a:t>mejor</a:t>
            </a:r>
            <a:r>
              <a:rPr lang="en-US"/>
              <a:t> </a:t>
            </a:r>
            <a:r>
              <a:rPr lang="en-US" err="1"/>
              <a:t>si</a:t>
            </a:r>
            <a:r>
              <a:rPr lang="en-US"/>
              <a:t> </a:t>
            </a:r>
            <a:r>
              <a:rPr lang="en-US" err="1"/>
              <a:t>balancemos</a:t>
            </a:r>
            <a:r>
              <a:rPr lang="en-US"/>
              <a:t> las </a:t>
            </a:r>
            <a:r>
              <a:rPr lang="en-US" err="1"/>
              <a:t>clases</a:t>
            </a:r>
            <a:endParaRPr lang="en-US"/>
          </a:p>
          <a:p>
            <a:r>
              <a:rPr lang="en-US"/>
              <a:t>La </a:t>
            </a:r>
            <a:r>
              <a:rPr lang="en-US" err="1"/>
              <a:t>segunda</a:t>
            </a:r>
            <a:r>
              <a:rPr lang="en-US"/>
              <a:t> imagen </a:t>
            </a:r>
            <a:r>
              <a:rPr lang="en-US" err="1"/>
              <a:t>muestra</a:t>
            </a:r>
            <a:r>
              <a:rPr lang="en-US"/>
              <a:t> un </a:t>
            </a:r>
            <a:r>
              <a:rPr lang="en-US" err="1"/>
              <a:t>ejemplo</a:t>
            </a:r>
            <a:r>
              <a:rPr lang="en-US"/>
              <a:t> </a:t>
            </a:r>
            <a:r>
              <a:rPr lang="en-US" err="1"/>
              <a:t>donde</a:t>
            </a:r>
            <a:r>
              <a:rPr lang="en-US"/>
              <a:t> hay </a:t>
            </a:r>
            <a:r>
              <a:rPr lang="en-US" err="1"/>
              <a:t>demasiadas</a:t>
            </a:r>
            <a:r>
              <a:rPr lang="en-US"/>
              <a:t> </a:t>
            </a:r>
            <a:r>
              <a:rPr lang="en-US" err="1"/>
              <a:t>clases</a:t>
            </a:r>
            <a:r>
              <a:rPr lang="en-US"/>
              <a:t> y </a:t>
            </a:r>
            <a:r>
              <a:rPr lang="en-US" err="1"/>
              <a:t>necesitan</a:t>
            </a:r>
            <a:r>
              <a:rPr lang="en-US"/>
              <a:t> un </a:t>
            </a:r>
            <a:r>
              <a:rPr lang="en-US" err="1"/>
              <a:t>balanceo</a:t>
            </a:r>
            <a:r>
              <a:rPr lang="en-US"/>
              <a:t> de </a:t>
            </a:r>
            <a:r>
              <a:rPr lang="en-US" err="1"/>
              <a:t>datos</a:t>
            </a:r>
            <a:r>
              <a:rPr lang="en-US"/>
              <a:t>, </a:t>
            </a:r>
            <a:r>
              <a:rPr lang="en-US" err="1"/>
              <a:t>ya</a:t>
            </a:r>
            <a:r>
              <a:rPr lang="en-US"/>
              <a:t> que hay </a:t>
            </a:r>
            <a:r>
              <a:rPr lang="en-US" err="1"/>
              <a:t>algunas</a:t>
            </a:r>
            <a:r>
              <a:rPr lang="en-US"/>
              <a:t> que no se van a </a:t>
            </a:r>
            <a:r>
              <a:rPr lang="en-US" err="1"/>
              <a:t>representar</a:t>
            </a:r>
            <a:r>
              <a:rPr lang="en-US"/>
              <a:t> </a:t>
            </a:r>
            <a:r>
              <a:rPr lang="en-US" err="1"/>
              <a:t>nunca</a:t>
            </a:r>
            <a:r>
              <a:rPr lang="en-US"/>
              <a:t>, se </a:t>
            </a:r>
            <a:r>
              <a:rPr lang="en-US" err="1"/>
              <a:t>podría</a:t>
            </a:r>
            <a:r>
              <a:rPr lang="en-US"/>
              <a:t> </a:t>
            </a:r>
            <a:r>
              <a:rPr lang="en-US" err="1"/>
              <a:t>hacer</a:t>
            </a:r>
            <a:r>
              <a:rPr lang="en-US"/>
              <a:t> </a:t>
            </a:r>
            <a:r>
              <a:rPr lang="en-US" err="1"/>
              <a:t>una</a:t>
            </a:r>
            <a:r>
              <a:rPr lang="en-US"/>
              <a:t> </a:t>
            </a:r>
            <a:r>
              <a:rPr lang="en-US" err="1"/>
              <a:t>clasificación</a:t>
            </a:r>
            <a:r>
              <a:rPr lang="en-US"/>
              <a:t> </a:t>
            </a:r>
            <a:r>
              <a:rPr lang="en-US" err="1"/>
              <a:t>jerarquica</a:t>
            </a:r>
            <a:r>
              <a:rPr lang="en-US"/>
              <a:t> </a:t>
            </a:r>
            <a:r>
              <a:rPr lang="en-US" err="1"/>
              <a:t>mjeor</a:t>
            </a:r>
            <a:r>
              <a:rPr lang="en-US"/>
              <a:t>, </a:t>
            </a:r>
            <a:r>
              <a:rPr lang="en-US" err="1"/>
              <a:t>juntando</a:t>
            </a:r>
            <a:r>
              <a:rPr lang="en-US"/>
              <a:t> </a:t>
            </a:r>
            <a:r>
              <a:rPr lang="en-US" err="1"/>
              <a:t>algunas</a:t>
            </a:r>
            <a:r>
              <a:rPr lang="en-US"/>
              <a:t> </a:t>
            </a:r>
            <a:r>
              <a:rPr lang="en-US" err="1"/>
              <a:t>clases</a:t>
            </a:r>
            <a:r>
              <a:rPr lang="en-US"/>
              <a:t> </a:t>
            </a:r>
            <a:r>
              <a:rPr lang="en-US" err="1"/>
              <a:t>similares</a:t>
            </a:r>
            <a:endParaRPr lang="en-US"/>
          </a:p>
          <a:p>
            <a:r>
              <a:rPr lang="en-US"/>
              <a:t>Lo normal es </a:t>
            </a:r>
            <a:r>
              <a:rPr lang="en-US" err="1"/>
              <a:t>tener</a:t>
            </a:r>
            <a:r>
              <a:rPr lang="en-US"/>
              <a:t> entre 2 y 15 </a:t>
            </a:r>
            <a:r>
              <a:rPr lang="en-US" err="1"/>
              <a:t>clases</a:t>
            </a:r>
            <a:r>
              <a:rPr lang="en-US"/>
              <a:t> para un </a:t>
            </a:r>
            <a:r>
              <a:rPr lang="en-US" err="1"/>
              <a:t>buen</a:t>
            </a:r>
            <a:r>
              <a:rPr lang="en-US"/>
              <a:t> </a:t>
            </a:r>
            <a:r>
              <a:rPr lang="en-US" err="1"/>
              <a:t>funcionamiento</a:t>
            </a:r>
            <a:endParaRPr lang="en-US"/>
          </a:p>
          <a:p>
            <a:r>
              <a:rPr lang="en-US"/>
              <a:t>No es </a:t>
            </a:r>
            <a:r>
              <a:rPr lang="en-US" err="1"/>
              <a:t>necesario</a:t>
            </a:r>
            <a:r>
              <a:rPr lang="en-US"/>
              <a:t> </a:t>
            </a:r>
            <a:r>
              <a:rPr lang="en-US" err="1"/>
              <a:t>siempre</a:t>
            </a:r>
            <a:r>
              <a:rPr lang="en-US"/>
              <a:t> </a:t>
            </a:r>
            <a:r>
              <a:rPr lang="en-US" err="1"/>
              <a:t>balancear</a:t>
            </a:r>
            <a:r>
              <a:rPr lang="en-US"/>
              <a:t> </a:t>
            </a:r>
            <a:r>
              <a:rPr lang="en-US" err="1"/>
              <a:t>los</a:t>
            </a:r>
            <a:r>
              <a:rPr lang="en-US"/>
              <a:t> </a:t>
            </a:r>
            <a:r>
              <a:rPr lang="en-US" err="1"/>
              <a:t>datos</a:t>
            </a:r>
            <a:r>
              <a:rPr lang="en-US"/>
              <a:t>, </a:t>
            </a:r>
            <a:r>
              <a:rPr lang="en-US" err="1"/>
              <a:t>en</a:t>
            </a:r>
            <a:r>
              <a:rPr lang="en-US"/>
              <a:t> </a:t>
            </a:r>
            <a:r>
              <a:rPr lang="en-US" err="1"/>
              <a:t>el</a:t>
            </a:r>
            <a:r>
              <a:rPr lang="en-US"/>
              <a:t> </a:t>
            </a:r>
            <a:r>
              <a:rPr lang="en-US" err="1"/>
              <a:t>ejemplo</a:t>
            </a:r>
            <a:r>
              <a:rPr lang="en-US"/>
              <a:t> de </a:t>
            </a:r>
            <a:r>
              <a:rPr lang="en-US" err="1"/>
              <a:t>arriba</a:t>
            </a:r>
            <a:r>
              <a:rPr lang="en-US"/>
              <a:t>, </a:t>
            </a:r>
            <a:r>
              <a:rPr lang="en-US" err="1"/>
              <a:t>si</a:t>
            </a:r>
            <a:r>
              <a:rPr lang="en-US"/>
              <a:t> </a:t>
            </a:r>
            <a:r>
              <a:rPr lang="en-US" err="1"/>
              <a:t>esos</a:t>
            </a:r>
            <a:r>
              <a:rPr lang="en-US"/>
              <a:t> son </a:t>
            </a:r>
            <a:r>
              <a:rPr lang="en-US" err="1"/>
              <a:t>nuestros</a:t>
            </a:r>
            <a:r>
              <a:rPr lang="en-US"/>
              <a:t> </a:t>
            </a:r>
            <a:r>
              <a:rPr lang="en-US" err="1"/>
              <a:t>datos</a:t>
            </a:r>
            <a:r>
              <a:rPr lang="en-US"/>
              <a:t> y </a:t>
            </a:r>
            <a:r>
              <a:rPr lang="en-US" err="1"/>
              <a:t>nuestro</a:t>
            </a:r>
            <a:r>
              <a:rPr lang="en-US"/>
              <a:t> area de </a:t>
            </a:r>
            <a:r>
              <a:rPr lang="en-US" err="1"/>
              <a:t>trabajo</a:t>
            </a:r>
            <a:r>
              <a:rPr lang="en-US"/>
              <a:t> es un </a:t>
            </a:r>
            <a:r>
              <a:rPr lang="en-US" err="1"/>
              <a:t>desierto</a:t>
            </a:r>
            <a:r>
              <a:rPr lang="en-US"/>
              <a:t>, la </a:t>
            </a:r>
            <a:r>
              <a:rPr lang="en-US" err="1"/>
              <a:t>distribución</a:t>
            </a:r>
            <a:r>
              <a:rPr lang="en-US"/>
              <a:t> de </a:t>
            </a:r>
            <a:r>
              <a:rPr lang="en-US" err="1"/>
              <a:t>clases</a:t>
            </a:r>
            <a:r>
              <a:rPr lang="en-US"/>
              <a:t> </a:t>
            </a:r>
            <a:r>
              <a:rPr lang="en-US" err="1"/>
              <a:t>podría</a:t>
            </a:r>
            <a:r>
              <a:rPr lang="en-US"/>
              <a:t> ser </a:t>
            </a:r>
            <a:r>
              <a:rPr lang="en-US" err="1"/>
              <a:t>correcta</a:t>
            </a:r>
            <a:r>
              <a:rPr lang="en-US"/>
              <a:t>, </a:t>
            </a:r>
            <a:r>
              <a:rPr lang="en-US" err="1"/>
              <a:t>ya</a:t>
            </a:r>
            <a:r>
              <a:rPr lang="en-US"/>
              <a:t> que se </a:t>
            </a:r>
            <a:r>
              <a:rPr lang="en-US" err="1"/>
              <a:t>espera</a:t>
            </a:r>
            <a:r>
              <a:rPr lang="en-US"/>
              <a:t> que </a:t>
            </a:r>
            <a:r>
              <a:rPr lang="en-US" err="1"/>
              <a:t>haya</a:t>
            </a:r>
            <a:r>
              <a:rPr lang="en-US"/>
              <a:t> </a:t>
            </a:r>
            <a:r>
              <a:rPr lang="en-US" err="1"/>
              <a:t>más</a:t>
            </a:r>
            <a:r>
              <a:rPr lang="en-US"/>
              <a:t> bare soil que wetlands,</a:t>
            </a:r>
          </a:p>
          <a:p>
            <a:r>
              <a:rPr lang="en-US"/>
              <a:t>Pero </a:t>
            </a:r>
            <a:r>
              <a:rPr lang="en-US" err="1"/>
              <a:t>si</a:t>
            </a:r>
            <a:r>
              <a:rPr lang="en-US"/>
              <a:t> </a:t>
            </a:r>
            <a:r>
              <a:rPr lang="en-US" err="1"/>
              <a:t>esos</a:t>
            </a:r>
            <a:r>
              <a:rPr lang="en-US"/>
              <a:t> son </a:t>
            </a:r>
            <a:r>
              <a:rPr lang="en-US" err="1"/>
              <a:t>nuestros</a:t>
            </a:r>
            <a:r>
              <a:rPr lang="en-US"/>
              <a:t> </a:t>
            </a:r>
            <a:r>
              <a:rPr lang="en-US" err="1"/>
              <a:t>datos</a:t>
            </a:r>
            <a:r>
              <a:rPr lang="en-US"/>
              <a:t> y </a:t>
            </a:r>
            <a:r>
              <a:rPr lang="en-US" err="1"/>
              <a:t>nuestro</a:t>
            </a:r>
            <a:r>
              <a:rPr lang="en-US"/>
              <a:t> area de </a:t>
            </a:r>
            <a:r>
              <a:rPr lang="en-US" err="1"/>
              <a:t>trabajo</a:t>
            </a:r>
            <a:r>
              <a:rPr lang="en-US"/>
              <a:t> es la costa de </a:t>
            </a:r>
            <a:r>
              <a:rPr lang="en-US" err="1"/>
              <a:t>málaga</a:t>
            </a:r>
            <a:r>
              <a:rPr lang="en-US"/>
              <a:t>, </a:t>
            </a:r>
            <a:r>
              <a:rPr lang="en-US" err="1"/>
              <a:t>sería</a:t>
            </a:r>
            <a:r>
              <a:rPr lang="en-US"/>
              <a:t> </a:t>
            </a:r>
            <a:r>
              <a:rPr lang="en-US" err="1"/>
              <a:t>necesario</a:t>
            </a:r>
            <a:r>
              <a:rPr lang="en-US"/>
              <a:t> un </a:t>
            </a:r>
            <a:r>
              <a:rPr lang="en-US" err="1"/>
              <a:t>balanceo</a:t>
            </a:r>
            <a:r>
              <a:rPr lang="en-US"/>
              <a:t>, </a:t>
            </a:r>
            <a:r>
              <a:rPr lang="en-US" err="1"/>
              <a:t>ya</a:t>
            </a:r>
            <a:r>
              <a:rPr lang="en-US"/>
              <a:t> que la </a:t>
            </a:r>
            <a:r>
              <a:rPr lang="en-US" err="1"/>
              <a:t>distribución</a:t>
            </a:r>
            <a:r>
              <a:rPr lang="en-US"/>
              <a:t> real </a:t>
            </a:r>
            <a:r>
              <a:rPr lang="en-US" err="1"/>
              <a:t>contiene</a:t>
            </a:r>
            <a:r>
              <a:rPr lang="en-US"/>
              <a:t> </a:t>
            </a:r>
            <a:r>
              <a:rPr lang="en-US" err="1"/>
              <a:t>más</a:t>
            </a:r>
            <a:r>
              <a:rPr lang="en-US"/>
              <a:t> bosques </a:t>
            </a:r>
            <a:r>
              <a:rPr lang="en-US" err="1"/>
              <a:t>cerrados</a:t>
            </a:r>
            <a:r>
              <a:rPr lang="en-US"/>
              <a:t> y </a:t>
            </a:r>
            <a:r>
              <a:rPr lang="en-US" err="1"/>
              <a:t>abiertos</a:t>
            </a:r>
            <a:r>
              <a:rPr lang="en-US"/>
              <a:t> que bare soil.</a:t>
            </a:r>
          </a:p>
          <a:p>
            <a:endParaRPr lang="en-US"/>
          </a:p>
          <a:p>
            <a:r>
              <a:rPr lang="en-US"/>
              <a:t>Para </a:t>
            </a:r>
            <a:r>
              <a:rPr lang="en-US" err="1"/>
              <a:t>reducir</a:t>
            </a:r>
            <a:r>
              <a:rPr lang="en-US"/>
              <a:t> </a:t>
            </a:r>
            <a:r>
              <a:rPr lang="en-US" err="1"/>
              <a:t>el</a:t>
            </a:r>
            <a:r>
              <a:rPr lang="en-US"/>
              <a:t> </a:t>
            </a:r>
            <a:r>
              <a:rPr lang="en-US" err="1"/>
              <a:t>tiempo</a:t>
            </a:r>
            <a:r>
              <a:rPr lang="en-US"/>
              <a:t> de </a:t>
            </a:r>
            <a:r>
              <a:rPr lang="en-US" err="1"/>
              <a:t>predicción</a:t>
            </a:r>
            <a:r>
              <a:rPr lang="en-US"/>
              <a:t>, </a:t>
            </a:r>
            <a:r>
              <a:rPr lang="en-US" err="1"/>
              <a:t>obteniendo</a:t>
            </a:r>
            <a:r>
              <a:rPr lang="en-US"/>
              <a:t> </a:t>
            </a:r>
            <a:r>
              <a:rPr lang="en-US" err="1"/>
              <a:t>unos</a:t>
            </a:r>
            <a:r>
              <a:rPr lang="en-US"/>
              <a:t> </a:t>
            </a:r>
            <a:r>
              <a:rPr lang="en-US" err="1"/>
              <a:t>resultados</a:t>
            </a:r>
            <a:r>
              <a:rPr lang="en-US"/>
              <a:t> </a:t>
            </a:r>
            <a:r>
              <a:rPr lang="en-US" err="1"/>
              <a:t>similares</a:t>
            </a:r>
            <a:r>
              <a:rPr lang="en-US"/>
              <a:t>, se </a:t>
            </a:r>
            <a:r>
              <a:rPr lang="en-US" err="1"/>
              <a:t>puede</a:t>
            </a:r>
            <a:r>
              <a:rPr lang="en-US"/>
              <a:t> </a:t>
            </a:r>
            <a:r>
              <a:rPr lang="en-US" err="1"/>
              <a:t>hacer</a:t>
            </a:r>
            <a:r>
              <a:rPr lang="en-US"/>
              <a:t> un </a:t>
            </a:r>
            <a:r>
              <a:rPr lang="en-US" err="1"/>
              <a:t>estudio</a:t>
            </a:r>
            <a:r>
              <a:rPr lang="en-US"/>
              <a:t> </a:t>
            </a:r>
            <a:r>
              <a:rPr lang="en-US" err="1"/>
              <a:t>estadístico</a:t>
            </a:r>
            <a:r>
              <a:rPr lang="en-US"/>
              <a:t> para </a:t>
            </a:r>
            <a:r>
              <a:rPr lang="en-US" err="1"/>
              <a:t>ver</a:t>
            </a:r>
            <a:r>
              <a:rPr lang="en-US"/>
              <a:t> </a:t>
            </a:r>
            <a:r>
              <a:rPr lang="en-US" err="1"/>
              <a:t>cuales</a:t>
            </a:r>
            <a:r>
              <a:rPr lang="en-US"/>
              <a:t> </a:t>
            </a:r>
            <a:r>
              <a:rPr lang="en-US" err="1"/>
              <a:t>columnas</a:t>
            </a:r>
            <a:r>
              <a:rPr lang="en-US"/>
              <a:t> son </a:t>
            </a:r>
            <a:r>
              <a:rPr lang="en-US" err="1"/>
              <a:t>más</a:t>
            </a:r>
            <a:r>
              <a:rPr lang="en-US"/>
              <a:t> </a:t>
            </a:r>
            <a:r>
              <a:rPr lang="en-US" err="1"/>
              <a:t>importantes</a:t>
            </a:r>
            <a:r>
              <a:rPr lang="en-US"/>
              <a:t>, y </a:t>
            </a:r>
            <a:r>
              <a:rPr lang="en-US" err="1"/>
              <a:t>eliminar</a:t>
            </a:r>
            <a:r>
              <a:rPr lang="en-US"/>
              <a:t> las que no </a:t>
            </a:r>
            <a:r>
              <a:rPr lang="en-US" err="1"/>
              <a:t>ayudan</a:t>
            </a:r>
            <a:r>
              <a:rPr lang="en-US"/>
              <a:t> a </a:t>
            </a:r>
            <a:r>
              <a:rPr lang="en-US" err="1"/>
              <a:t>diferenciar</a:t>
            </a:r>
            <a:r>
              <a:rPr lang="en-US"/>
              <a:t> las </a:t>
            </a:r>
            <a:r>
              <a:rPr lang="en-US" err="1"/>
              <a:t>clases</a:t>
            </a:r>
            <a:endParaRPr lang="en-US"/>
          </a:p>
          <a:p>
            <a:r>
              <a:rPr lang="en-US" err="1"/>
              <a:t>Enseñar</a:t>
            </a:r>
            <a:r>
              <a:rPr lang="en-US"/>
              <a:t> </a:t>
            </a:r>
            <a:r>
              <a:rPr lang="en-US" err="1"/>
              <a:t>el</a:t>
            </a:r>
            <a:r>
              <a:rPr lang="en-US"/>
              <a:t> dataset </a:t>
            </a:r>
            <a:r>
              <a:rPr lang="en-US" err="1"/>
              <a:t>el</a:t>
            </a:r>
            <a:r>
              <a:rPr lang="en-US"/>
              <a:t> </a:t>
            </a:r>
            <a:r>
              <a:rPr lang="en-US" err="1"/>
              <a:t>reducido</a:t>
            </a:r>
            <a:r>
              <a:rPr lang="en-US"/>
              <a:t> con 10 variables</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20</a:t>
            </a:fld>
            <a:endParaRPr lang="en-GB"/>
          </a:p>
        </p:txBody>
      </p:sp>
    </p:spTree>
    <p:extLst>
      <p:ext uri="{BB962C8B-B14F-4D97-AF65-F5344CB8AC3E}">
        <p14:creationId xmlns:p14="http://schemas.microsoft.com/office/powerpoint/2010/main" val="1579407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a:t>
            </a:r>
          </a:p>
          <a:p>
            <a:r>
              <a:rPr lang="en-US"/>
              <a:t>Once the data is ready, the next step is to start working on the model.</a:t>
            </a:r>
          </a:p>
          <a:p>
            <a:endParaRPr lang="en-US"/>
          </a:p>
          <a:p>
            <a:r>
              <a:rPr lang="en-US"/>
              <a:t>First we split randomly in two parts, the training and test dataset. A common split for this ​s 70/30%.</a:t>
            </a:r>
          </a:p>
          <a:p>
            <a:endParaRPr lang="en-US"/>
          </a:p>
          <a:p>
            <a:r>
              <a:rPr lang="en-US"/>
              <a:t>With the training dataset we first a train a ML models. Depending on your dataset you may consider different kind of models, in our use case we used Random Forest, but you can test other options like Neural Networks.</a:t>
            </a:r>
          </a:p>
          <a:p>
            <a:endParaRPr lang="en-US"/>
          </a:p>
          <a:p>
            <a:r>
              <a:rPr lang="en-US"/>
              <a:t>Once the model is trained, we can use the other 30% of the data to validate how good are model is on data it has not seen before. For this you use the model to predict the data, and then compare it to the validated answer you saved on that 30%.</a:t>
            </a:r>
          </a:p>
          <a:p>
            <a:endParaRPr lang="en-US"/>
          </a:p>
          <a:p>
            <a:r>
              <a:rPr lang="en-US"/>
              <a:t>This is shown on the confusion matrix. For example, here we can see that pixels of the open forest class is often confused with the closed forest, but is never confused with wetland.</a:t>
            </a:r>
          </a:p>
          <a:p>
            <a:endParaRPr lang="en-US"/>
          </a:p>
          <a:p>
            <a:r>
              <a:rPr lang="en-US"/>
              <a:t>This information helps improve the model, for example looking for more forest data to help the model separate the classes.</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21</a:t>
            </a:fld>
            <a:endParaRPr lang="en-GB"/>
          </a:p>
        </p:txBody>
      </p:sp>
    </p:spTree>
    <p:extLst>
      <p:ext uri="{BB962C8B-B14F-4D97-AF65-F5344CB8AC3E}">
        <p14:creationId xmlns:p14="http://schemas.microsoft.com/office/powerpoint/2010/main" val="28283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Para </a:t>
            </a:r>
            <a:r>
              <a:rPr lang="en-US" err="1"/>
              <a:t>entrenar</a:t>
            </a:r>
            <a:r>
              <a:rPr lang="en-US"/>
              <a:t> </a:t>
            </a:r>
            <a:r>
              <a:rPr lang="en-US" err="1"/>
              <a:t>el</a:t>
            </a:r>
            <a:r>
              <a:rPr lang="en-US"/>
              <a:t> </a:t>
            </a:r>
            <a:r>
              <a:rPr lang="en-US" err="1"/>
              <a:t>modelo</a:t>
            </a:r>
            <a:r>
              <a:rPr lang="en-US"/>
              <a:t>, solo </a:t>
            </a:r>
            <a:r>
              <a:rPr lang="en-US" err="1"/>
              <a:t>tenemos</a:t>
            </a:r>
            <a:r>
              <a:rPr lang="en-US"/>
              <a:t> </a:t>
            </a:r>
            <a:r>
              <a:rPr lang="en-US" err="1"/>
              <a:t>información</a:t>
            </a:r>
            <a:r>
              <a:rPr lang="en-US"/>
              <a:t> de las </a:t>
            </a:r>
            <a:r>
              <a:rPr lang="en-US" err="1"/>
              <a:t>localizaciones</a:t>
            </a:r>
            <a:r>
              <a:rPr lang="en-US"/>
              <a:t> </a:t>
            </a:r>
            <a:r>
              <a:rPr lang="en-US" err="1"/>
              <a:t>validadas</a:t>
            </a:r>
            <a:r>
              <a:rPr lang="en-US"/>
              <a:t>.</a:t>
            </a:r>
          </a:p>
          <a:p>
            <a:r>
              <a:rPr lang="en-US"/>
              <a:t>Para </a:t>
            </a:r>
            <a:r>
              <a:rPr lang="en-US" err="1"/>
              <a:t>clasificar</a:t>
            </a:r>
            <a:r>
              <a:rPr lang="en-US"/>
              <a:t> un tile, </a:t>
            </a:r>
            <a:r>
              <a:rPr lang="en-US" err="1"/>
              <a:t>tenemos</a:t>
            </a:r>
            <a:r>
              <a:rPr lang="en-US"/>
              <a:t> que </a:t>
            </a:r>
            <a:r>
              <a:rPr lang="en-US" err="1"/>
              <a:t>cargar</a:t>
            </a:r>
            <a:r>
              <a:rPr lang="en-US"/>
              <a:t> </a:t>
            </a:r>
            <a:r>
              <a:rPr lang="en-US" err="1"/>
              <a:t>todas</a:t>
            </a:r>
            <a:r>
              <a:rPr lang="en-US"/>
              <a:t> las </a:t>
            </a:r>
            <a:r>
              <a:rPr lang="en-US" err="1"/>
              <a:t>columnas</a:t>
            </a:r>
            <a:r>
              <a:rPr lang="en-US"/>
              <a:t> que </a:t>
            </a:r>
            <a:r>
              <a:rPr lang="en-US" err="1"/>
              <a:t>tengamos</a:t>
            </a:r>
            <a:r>
              <a:rPr lang="en-US"/>
              <a:t> </a:t>
            </a:r>
            <a:r>
              <a:rPr lang="en-US" err="1"/>
              <a:t>en</a:t>
            </a:r>
            <a:r>
              <a:rPr lang="en-US"/>
              <a:t> </a:t>
            </a:r>
            <a:r>
              <a:rPr lang="en-US" err="1"/>
              <a:t>el</a:t>
            </a:r>
            <a:r>
              <a:rPr lang="en-US"/>
              <a:t> dataset del tile </a:t>
            </a:r>
            <a:r>
              <a:rPr lang="en-US" err="1"/>
              <a:t>completas</a:t>
            </a:r>
            <a:r>
              <a:rPr lang="en-US"/>
              <a:t>, </a:t>
            </a:r>
            <a:r>
              <a:rPr lang="en-US" err="1"/>
              <a:t>transformarlas</a:t>
            </a:r>
            <a:r>
              <a:rPr lang="en-US"/>
              <a:t> </a:t>
            </a:r>
            <a:r>
              <a:rPr lang="en-US" err="1"/>
              <a:t>en</a:t>
            </a:r>
            <a:r>
              <a:rPr lang="en-US"/>
              <a:t> </a:t>
            </a:r>
            <a:r>
              <a:rPr lang="en-US" err="1"/>
              <a:t>datos</a:t>
            </a:r>
            <a:r>
              <a:rPr lang="en-US"/>
              <a:t> </a:t>
            </a:r>
            <a:r>
              <a:rPr lang="en-US" err="1"/>
              <a:t>tabulares</a:t>
            </a:r>
            <a:r>
              <a:rPr lang="en-US"/>
              <a:t> y </a:t>
            </a:r>
            <a:r>
              <a:rPr lang="en-US" err="1"/>
              <a:t>cada</a:t>
            </a:r>
            <a:r>
              <a:rPr lang="en-US"/>
              <a:t> fila de la </a:t>
            </a:r>
            <a:r>
              <a:rPr lang="en-US" err="1"/>
              <a:t>tabla</a:t>
            </a:r>
            <a:r>
              <a:rPr lang="en-US"/>
              <a:t> </a:t>
            </a:r>
            <a:r>
              <a:rPr lang="en-US" err="1"/>
              <a:t>el</a:t>
            </a:r>
            <a:r>
              <a:rPr lang="en-US"/>
              <a:t> </a:t>
            </a:r>
            <a:r>
              <a:rPr lang="en-US" err="1"/>
              <a:t>modelo</a:t>
            </a:r>
            <a:r>
              <a:rPr lang="en-US"/>
              <a:t> me la </a:t>
            </a:r>
            <a:r>
              <a:rPr lang="en-US" err="1"/>
              <a:t>predicirá</a:t>
            </a:r>
            <a:r>
              <a:rPr lang="en-US"/>
              <a:t>, pixel a pixel</a:t>
            </a:r>
          </a:p>
          <a:p>
            <a:r>
              <a:rPr lang="en-US"/>
              <a:t>Am </a:t>
            </a:r>
            <a:r>
              <a:rPr lang="en-US" err="1"/>
              <a:t>enseñar</a:t>
            </a:r>
            <a:r>
              <a:rPr lang="en-US"/>
              <a:t> </a:t>
            </a:r>
            <a:r>
              <a:rPr lang="en-US" err="1"/>
              <a:t>el</a:t>
            </a:r>
            <a:r>
              <a:rPr lang="en-US"/>
              <a:t> tile </a:t>
            </a:r>
            <a:r>
              <a:rPr lang="en-US" err="1"/>
              <a:t>clasificado</a:t>
            </a:r>
            <a:r>
              <a:rPr lang="en-US"/>
              <a:t> de </a:t>
            </a:r>
            <a:r>
              <a:rPr lang="en-US" err="1"/>
              <a:t>malaga</a:t>
            </a:r>
            <a:endParaRPr lang="en-US"/>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22</a:t>
            </a:fld>
            <a:endParaRPr lang="en-GB"/>
          </a:p>
        </p:txBody>
      </p:sp>
    </p:spTree>
    <p:extLst>
      <p:ext uri="{BB962C8B-B14F-4D97-AF65-F5344CB8AC3E}">
        <p14:creationId xmlns:p14="http://schemas.microsoft.com/office/powerpoint/2010/main" val="190788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23</a:t>
            </a:fld>
            <a:endParaRPr lang="en-GB"/>
          </a:p>
        </p:txBody>
      </p:sp>
    </p:spTree>
    <p:extLst>
      <p:ext uri="{BB962C8B-B14F-4D97-AF65-F5344CB8AC3E}">
        <p14:creationId xmlns:p14="http://schemas.microsoft.com/office/powerpoint/2010/main" val="2285194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24</a:t>
            </a:fld>
            <a:endParaRPr lang="en-GB"/>
          </a:p>
        </p:txBody>
      </p:sp>
    </p:spTree>
    <p:extLst>
      <p:ext uri="{BB962C8B-B14F-4D97-AF65-F5344CB8AC3E}">
        <p14:creationId xmlns:p14="http://schemas.microsoft.com/office/powerpoint/2010/main" val="3994571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25</a:t>
            </a:fld>
            <a:endParaRPr lang="en-GB"/>
          </a:p>
        </p:txBody>
      </p:sp>
    </p:spTree>
    <p:extLst>
      <p:ext uri="{BB962C8B-B14F-4D97-AF65-F5344CB8AC3E}">
        <p14:creationId xmlns:p14="http://schemas.microsoft.com/office/powerpoint/2010/main" val="3345002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4137F48-D92B-4246-A09C-92E97D2C4690}" type="slidenum">
              <a:rPr lang="en-GB" smtClean="0"/>
              <a:t>26</a:t>
            </a:fld>
            <a:endParaRPr lang="en-GB"/>
          </a:p>
        </p:txBody>
      </p:sp>
    </p:spTree>
    <p:extLst>
      <p:ext uri="{BB962C8B-B14F-4D97-AF65-F5344CB8AC3E}">
        <p14:creationId xmlns:p14="http://schemas.microsoft.com/office/powerpoint/2010/main" val="394955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3</a:t>
            </a:fld>
            <a:endParaRPr lang="en-GB"/>
          </a:p>
        </p:txBody>
      </p:sp>
    </p:spTree>
    <p:extLst>
      <p:ext uri="{BB962C8B-B14F-4D97-AF65-F5344CB8AC3E}">
        <p14:creationId xmlns:p14="http://schemas.microsoft.com/office/powerpoint/2010/main" val="172127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err="1"/>
              <a:t>Todo</a:t>
            </a:r>
            <a:r>
              <a:rPr lang="en-US"/>
              <a:t> am:</a:t>
            </a:r>
          </a:p>
          <a:p>
            <a:endParaRPr lang="en-US"/>
          </a:p>
          <a:p>
            <a:r>
              <a:rPr lang="en-US" err="1"/>
              <a:t>Explicar</a:t>
            </a:r>
            <a:r>
              <a:rPr lang="en-US"/>
              <a:t> la entrada y la </a:t>
            </a:r>
            <a:r>
              <a:rPr lang="en-US" err="1"/>
              <a:t>salida</a:t>
            </a:r>
            <a:r>
              <a:rPr lang="en-US"/>
              <a:t> puntos y </a:t>
            </a:r>
            <a:r>
              <a:rPr lang="en-US" err="1"/>
              <a:t>diferentes</a:t>
            </a:r>
            <a:r>
              <a:rPr lang="en-US"/>
              <a:t> </a:t>
            </a:r>
            <a:r>
              <a:rPr lang="en-US" err="1"/>
              <a:t>imagenes</a:t>
            </a:r>
            <a:r>
              <a:rPr lang="en-US"/>
              <a:t> de </a:t>
            </a:r>
            <a:r>
              <a:rPr lang="en-US" err="1"/>
              <a:t>satelites</a:t>
            </a:r>
            <a:r>
              <a:rPr lang="en-US"/>
              <a:t>. Salida un land cover de </a:t>
            </a:r>
            <a:r>
              <a:rPr lang="en-US" err="1"/>
              <a:t>cualquier</a:t>
            </a:r>
            <a:r>
              <a:rPr lang="en-US"/>
              <a:t> zona del </a:t>
            </a:r>
            <a:r>
              <a:rPr lang="en-US" err="1"/>
              <a:t>mundo</a:t>
            </a:r>
            <a:r>
              <a:rPr lang="en-US"/>
              <a:t>. Dar </a:t>
            </a:r>
            <a:r>
              <a:rPr lang="en-US" err="1"/>
              <a:t>importancia</a:t>
            </a:r>
            <a:r>
              <a:rPr lang="en-US"/>
              <a:t> al big data es </a:t>
            </a:r>
            <a:r>
              <a:rPr lang="en-US" err="1"/>
              <a:t>capaz</a:t>
            </a:r>
            <a:r>
              <a:rPr lang="en-US"/>
              <a:t> de usar </a:t>
            </a:r>
            <a:r>
              <a:rPr lang="en-US" err="1"/>
              <a:t>muchisimos</a:t>
            </a:r>
            <a:r>
              <a:rPr lang="en-US"/>
              <a:t> </a:t>
            </a:r>
            <a:r>
              <a:rPr lang="en-US" err="1"/>
              <a:t>datos</a:t>
            </a:r>
            <a:r>
              <a:rPr lang="en-US"/>
              <a:t> de </a:t>
            </a:r>
            <a:r>
              <a:rPr lang="en-US" err="1"/>
              <a:t>mucho</a:t>
            </a:r>
            <a:r>
              <a:rPr lang="en-US"/>
              <a:t> </a:t>
            </a:r>
            <a:r>
              <a:rPr lang="en-US" err="1"/>
              <a:t>tamaño</a:t>
            </a:r>
            <a:r>
              <a:rPr lang="en-US"/>
              <a:t> </a:t>
            </a:r>
          </a:p>
          <a:p>
            <a:r>
              <a:rPr lang="en-US" err="1"/>
              <a:t>Diferenciar</a:t>
            </a:r>
            <a:r>
              <a:rPr lang="en-US"/>
              <a:t> </a:t>
            </a:r>
            <a:r>
              <a:rPr lang="en-US" err="1"/>
              <a:t>los</a:t>
            </a:r>
            <a:r>
              <a:rPr lang="en-US"/>
              <a:t> </a:t>
            </a:r>
            <a:r>
              <a:rPr lang="en-US" err="1"/>
              <a:t>bloques</a:t>
            </a:r>
            <a:r>
              <a:rPr lang="en-US"/>
              <a:t> que van </a:t>
            </a:r>
            <a:r>
              <a:rPr lang="en-US" err="1"/>
              <a:t>despues</a:t>
            </a:r>
            <a:r>
              <a:rPr lang="en-US"/>
              <a:t> de la entrada y antes de la </a:t>
            </a:r>
            <a:r>
              <a:rPr lang="en-US" err="1"/>
              <a:t>salida</a:t>
            </a:r>
            <a:endParaRPr lang="en-US"/>
          </a:p>
          <a:p>
            <a:r>
              <a:rPr lang="en-US"/>
              <a:t>Data preparation (data preprocessing y training data generation): </a:t>
            </a:r>
            <a:r>
              <a:rPr lang="en-US" err="1"/>
              <a:t>aqui</a:t>
            </a:r>
            <a:r>
              <a:rPr lang="en-US"/>
              <a:t> </a:t>
            </a:r>
            <a:r>
              <a:rPr lang="en-US" err="1"/>
              <a:t>decir</a:t>
            </a:r>
            <a:r>
              <a:rPr lang="en-US"/>
              <a:t> que se </a:t>
            </a:r>
            <a:r>
              <a:rPr lang="en-US" err="1"/>
              <a:t>hacen</a:t>
            </a:r>
            <a:r>
              <a:rPr lang="en-US"/>
              <a:t> </a:t>
            </a:r>
            <a:r>
              <a:rPr lang="en-US" err="1"/>
              <a:t>operaciones</a:t>
            </a:r>
            <a:r>
              <a:rPr lang="en-US"/>
              <a:t> con las </a:t>
            </a:r>
            <a:r>
              <a:rPr lang="en-US" err="1"/>
              <a:t>imagenes</a:t>
            </a:r>
            <a:r>
              <a:rPr lang="en-US"/>
              <a:t> </a:t>
            </a:r>
            <a:r>
              <a:rPr lang="en-US" err="1"/>
              <a:t>satelite</a:t>
            </a:r>
            <a:r>
              <a:rPr lang="en-US"/>
              <a:t> y </a:t>
            </a:r>
            <a:r>
              <a:rPr lang="en-US" err="1"/>
              <a:t>los</a:t>
            </a:r>
            <a:r>
              <a:rPr lang="en-US"/>
              <a:t> puntos para que se </a:t>
            </a:r>
            <a:r>
              <a:rPr lang="en-US" err="1"/>
              <a:t>puedan</a:t>
            </a:r>
            <a:r>
              <a:rPr lang="en-US"/>
              <a:t> usar de forma </a:t>
            </a:r>
            <a:r>
              <a:rPr lang="en-US" err="1"/>
              <a:t>ordenada</a:t>
            </a:r>
            <a:r>
              <a:rPr lang="en-US"/>
              <a:t> (</a:t>
            </a:r>
            <a:r>
              <a:rPr lang="en-US" err="1"/>
              <a:t>objetivo</a:t>
            </a:r>
            <a:r>
              <a:rPr lang="en-US"/>
              <a:t> un </a:t>
            </a:r>
            <a:r>
              <a:rPr lang="en-US" err="1"/>
              <a:t>formato</a:t>
            </a:r>
            <a:r>
              <a:rPr lang="en-US"/>
              <a:t> tabular </a:t>
            </a:r>
            <a:r>
              <a:rPr lang="en-US" err="1"/>
              <a:t>como</a:t>
            </a:r>
            <a:r>
              <a:rPr lang="en-US"/>
              <a:t> csv o excel)</a:t>
            </a:r>
          </a:p>
          <a:p>
            <a:r>
              <a:rPr lang="en-US"/>
              <a:t>Machine learning (training data management y model training </a:t>
            </a:r>
            <a:r>
              <a:rPr lang="en-US" err="1"/>
              <a:t>etc</a:t>
            </a:r>
            <a:r>
              <a:rPr lang="en-US"/>
              <a:t>): </a:t>
            </a:r>
            <a:r>
              <a:rPr lang="en-US" err="1"/>
              <a:t>aqui</a:t>
            </a:r>
            <a:r>
              <a:rPr lang="en-US"/>
              <a:t> </a:t>
            </a:r>
            <a:r>
              <a:rPr lang="en-US" err="1"/>
              <a:t>decir</a:t>
            </a:r>
            <a:r>
              <a:rPr lang="en-US"/>
              <a:t> que se </a:t>
            </a:r>
            <a:r>
              <a:rPr lang="en-US" err="1"/>
              <a:t>usa</a:t>
            </a:r>
            <a:r>
              <a:rPr lang="en-US"/>
              <a:t> la </a:t>
            </a:r>
            <a:r>
              <a:rPr lang="en-US" err="1"/>
              <a:t>tabla</a:t>
            </a:r>
            <a:r>
              <a:rPr lang="en-US"/>
              <a:t> </a:t>
            </a:r>
            <a:r>
              <a:rPr lang="en-US" err="1"/>
              <a:t>conseguida</a:t>
            </a:r>
            <a:r>
              <a:rPr lang="en-US"/>
              <a:t> y se extra un </a:t>
            </a:r>
            <a:r>
              <a:rPr lang="en-US" err="1"/>
              <a:t>modelo</a:t>
            </a:r>
            <a:r>
              <a:rPr lang="en-US"/>
              <a:t> de IA</a:t>
            </a:r>
          </a:p>
          <a:p>
            <a:r>
              <a:rPr lang="en-US" err="1"/>
              <a:t>Prediccion</a:t>
            </a:r>
            <a:r>
              <a:rPr lang="en-US"/>
              <a:t>: usar </a:t>
            </a:r>
            <a:r>
              <a:rPr lang="en-US" err="1"/>
              <a:t>el</a:t>
            </a:r>
            <a:r>
              <a:rPr lang="en-US"/>
              <a:t> </a:t>
            </a:r>
            <a:r>
              <a:rPr lang="en-US" err="1"/>
              <a:t>modelo</a:t>
            </a:r>
            <a:r>
              <a:rPr lang="en-US"/>
              <a:t> para </a:t>
            </a:r>
            <a:r>
              <a:rPr lang="en-US" err="1"/>
              <a:t>predecir</a:t>
            </a:r>
            <a:r>
              <a:rPr lang="en-US"/>
              <a:t> la zona que </a:t>
            </a:r>
            <a:r>
              <a:rPr lang="en-US" err="1"/>
              <a:t>queramos</a:t>
            </a:r>
            <a:endParaRPr lang="en-US"/>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4</a:t>
            </a:fld>
            <a:endParaRPr lang="en-GB"/>
          </a:p>
        </p:txBody>
      </p:sp>
    </p:spTree>
    <p:extLst>
      <p:ext uri="{BB962C8B-B14F-4D97-AF65-F5344CB8AC3E}">
        <p14:creationId xmlns:p14="http://schemas.microsoft.com/office/powerpoint/2010/main" val="203430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 </a:t>
            </a:r>
            <a:r>
              <a:rPr lang="en-US" err="1"/>
              <a:t>Aquí</a:t>
            </a:r>
            <a:r>
              <a:rPr lang="en-US"/>
              <a:t> </a:t>
            </a:r>
            <a:r>
              <a:rPr lang="en-US" err="1"/>
              <a:t>tener</a:t>
            </a:r>
            <a:r>
              <a:rPr lang="en-US"/>
              <a:t> a mano </a:t>
            </a:r>
            <a:r>
              <a:rPr lang="en-US" err="1"/>
              <a:t>el</a:t>
            </a:r>
            <a:r>
              <a:rPr lang="en-US"/>
              <a:t> hub de sentinel </a:t>
            </a:r>
            <a:r>
              <a:rPr lang="en-US">
                <a:hlinkClick r:id="rId3"/>
              </a:rPr>
              <a:t>https://scihub.copernicus.eu/dhus/</a:t>
            </a:r>
            <a:r>
              <a:rPr lang="en-US"/>
              <a:t> (hay que </a:t>
            </a:r>
            <a:r>
              <a:rPr lang="en-US" err="1"/>
              <a:t>logearse</a:t>
            </a:r>
            <a:r>
              <a:rPr lang="en-US"/>
              <a:t> </a:t>
            </a:r>
            <a:r>
              <a:rPr lang="en-US" err="1"/>
              <a:t>previamente</a:t>
            </a:r>
            <a:r>
              <a:rPr lang="en-US"/>
              <a:t> </a:t>
            </a:r>
            <a:r>
              <a:rPr lang="en-US" err="1"/>
              <a:t>aghroot</a:t>
            </a:r>
            <a:r>
              <a:rPr lang="en-US"/>
              <a:t>) y un product </a:t>
            </a:r>
            <a:r>
              <a:rPr lang="en-US" err="1"/>
              <a:t>descargado</a:t>
            </a:r>
            <a:r>
              <a:rPr lang="en-US"/>
              <a:t> </a:t>
            </a:r>
            <a:r>
              <a:rPr lang="en-US" err="1"/>
              <a:t>en</a:t>
            </a:r>
            <a:r>
              <a:rPr lang="en-US"/>
              <a:t> zip.</a:t>
            </a:r>
          </a:p>
          <a:p>
            <a:endParaRPr lang="en-US"/>
          </a:p>
          <a:p>
            <a:r>
              <a:rPr lang="en-US"/>
              <a:t>Las </a:t>
            </a:r>
            <a:r>
              <a:rPr lang="en-US" err="1"/>
              <a:t>caracteristicas</a:t>
            </a:r>
            <a:r>
              <a:rPr lang="en-US"/>
              <a:t> de las </a:t>
            </a:r>
            <a:r>
              <a:rPr lang="en-US" err="1"/>
              <a:t>imagenes</a:t>
            </a:r>
            <a:r>
              <a:rPr lang="en-US"/>
              <a:t> del primer </a:t>
            </a:r>
            <a:r>
              <a:rPr lang="en-US" err="1"/>
              <a:t>satelite</a:t>
            </a:r>
            <a:r>
              <a:rPr lang="en-US"/>
              <a:t> que </a:t>
            </a:r>
            <a:r>
              <a:rPr lang="en-US" err="1"/>
              <a:t>vamos</a:t>
            </a:r>
            <a:r>
              <a:rPr lang="en-US"/>
              <a:t> a usar sentinel 2 son</a:t>
            </a:r>
          </a:p>
          <a:p>
            <a:r>
              <a:rPr lang="en-US" err="1"/>
              <a:t>Contiene</a:t>
            </a:r>
            <a:r>
              <a:rPr lang="en-US"/>
              <a:t> mas de 10 </a:t>
            </a:r>
            <a:r>
              <a:rPr lang="en-US" err="1"/>
              <a:t>imagenes</a:t>
            </a:r>
            <a:r>
              <a:rPr lang="en-US"/>
              <a:t> con 3 </a:t>
            </a:r>
            <a:r>
              <a:rPr lang="en-US" err="1"/>
              <a:t>diferentes</a:t>
            </a:r>
            <a:r>
              <a:rPr lang="en-US"/>
              <a:t> </a:t>
            </a:r>
            <a:r>
              <a:rPr lang="en-US" err="1"/>
              <a:t>resoluciones</a:t>
            </a:r>
            <a:r>
              <a:rPr lang="en-US"/>
              <a:t> </a:t>
            </a:r>
            <a:r>
              <a:rPr lang="en-US" err="1"/>
              <a:t>espectrales</a:t>
            </a:r>
            <a:r>
              <a:rPr lang="en-US"/>
              <a:t> (10, 20 y 60) . Este </a:t>
            </a:r>
            <a:r>
              <a:rPr lang="en-US" err="1"/>
              <a:t>tipo</a:t>
            </a:r>
            <a:r>
              <a:rPr lang="en-US"/>
              <a:t> de </a:t>
            </a:r>
            <a:r>
              <a:rPr lang="en-US" err="1"/>
              <a:t>imagenes</a:t>
            </a:r>
            <a:r>
              <a:rPr lang="en-US"/>
              <a:t> son </a:t>
            </a:r>
            <a:r>
              <a:rPr lang="en-US" err="1"/>
              <a:t>especialmente</a:t>
            </a:r>
            <a:r>
              <a:rPr lang="en-US"/>
              <a:t> </a:t>
            </a:r>
            <a:r>
              <a:rPr lang="en-US" err="1"/>
              <a:t>utiles</a:t>
            </a:r>
            <a:r>
              <a:rPr lang="en-US"/>
              <a:t> para land cover (</a:t>
            </a:r>
            <a:r>
              <a:rPr lang="en-US" err="1"/>
              <a:t>nuestro</a:t>
            </a:r>
            <a:r>
              <a:rPr lang="en-US"/>
              <a:t> </a:t>
            </a:r>
            <a:r>
              <a:rPr lang="en-US" err="1"/>
              <a:t>caso</a:t>
            </a:r>
            <a:r>
              <a:rPr lang="en-US"/>
              <a:t> de </a:t>
            </a:r>
            <a:r>
              <a:rPr lang="en-US" err="1"/>
              <a:t>uso</a:t>
            </a:r>
            <a:r>
              <a:rPr lang="en-US"/>
              <a:t>)</a:t>
            </a:r>
          </a:p>
          <a:p>
            <a:r>
              <a:rPr lang="en-US" err="1"/>
              <a:t>Cada</a:t>
            </a:r>
            <a:r>
              <a:rPr lang="en-US"/>
              <a:t> imagen </a:t>
            </a:r>
            <a:r>
              <a:rPr lang="en-US" err="1"/>
              <a:t>tiene</a:t>
            </a:r>
            <a:r>
              <a:rPr lang="en-US"/>
              <a:t> un area de 100km2</a:t>
            </a:r>
          </a:p>
          <a:p>
            <a:r>
              <a:rPr lang="en-US"/>
              <a:t>Los </a:t>
            </a:r>
            <a:r>
              <a:rPr lang="en-US" err="1"/>
              <a:t>satelites</a:t>
            </a:r>
            <a:r>
              <a:rPr lang="en-US"/>
              <a:t> </a:t>
            </a:r>
            <a:r>
              <a:rPr lang="en-US" err="1"/>
              <a:t>pasan</a:t>
            </a:r>
            <a:r>
              <a:rPr lang="en-US"/>
              <a:t> </a:t>
            </a:r>
            <a:r>
              <a:rPr lang="en-US" err="1"/>
              <a:t>por</a:t>
            </a:r>
            <a:r>
              <a:rPr lang="en-US"/>
              <a:t> </a:t>
            </a:r>
            <a:r>
              <a:rPr lang="en-US" err="1"/>
              <a:t>una</a:t>
            </a:r>
            <a:r>
              <a:rPr lang="en-US"/>
              <a:t> </a:t>
            </a:r>
            <a:r>
              <a:rPr lang="en-US" err="1"/>
              <a:t>misma</a:t>
            </a:r>
            <a:r>
              <a:rPr lang="en-US"/>
              <a:t> zona entre </a:t>
            </a:r>
            <a:r>
              <a:rPr lang="en-US" err="1"/>
              <a:t>cada</a:t>
            </a:r>
            <a:r>
              <a:rPr lang="en-US"/>
              <a:t> 2 y 5 </a:t>
            </a:r>
            <a:r>
              <a:rPr lang="en-US" err="1"/>
              <a:t>dias</a:t>
            </a:r>
            <a:endParaRPr lang="en-US"/>
          </a:p>
          <a:p>
            <a:endParaRPr lang="en-US"/>
          </a:p>
          <a:p>
            <a:r>
              <a:rPr lang="en-US"/>
              <a:t>Las </a:t>
            </a:r>
            <a:r>
              <a:rPr lang="en-US" err="1"/>
              <a:t>imagenes</a:t>
            </a:r>
            <a:r>
              <a:rPr lang="en-US"/>
              <a:t> del </a:t>
            </a:r>
            <a:r>
              <a:rPr lang="en-US" err="1"/>
              <a:t>primr</a:t>
            </a:r>
            <a:r>
              <a:rPr lang="en-US"/>
              <a:t> </a:t>
            </a:r>
            <a:r>
              <a:rPr lang="en-US" err="1"/>
              <a:t>satelite</a:t>
            </a:r>
            <a:r>
              <a:rPr lang="en-US"/>
              <a:t> que </a:t>
            </a:r>
            <a:r>
              <a:rPr lang="en-US" err="1"/>
              <a:t>usamos</a:t>
            </a:r>
            <a:r>
              <a:rPr lang="en-US"/>
              <a:t> se </a:t>
            </a:r>
            <a:r>
              <a:rPr lang="en-US" err="1"/>
              <a:t>pueden</a:t>
            </a:r>
            <a:r>
              <a:rPr lang="en-US"/>
              <a:t> </a:t>
            </a:r>
            <a:r>
              <a:rPr lang="en-US" err="1"/>
              <a:t>descargar</a:t>
            </a:r>
            <a:r>
              <a:rPr lang="en-US"/>
              <a:t> gratis </a:t>
            </a:r>
            <a:r>
              <a:rPr lang="en-US" err="1"/>
              <a:t>desde</a:t>
            </a:r>
            <a:r>
              <a:rPr lang="en-US"/>
              <a:t> la </a:t>
            </a:r>
            <a:r>
              <a:rPr lang="en-US" err="1"/>
              <a:t>pagina</a:t>
            </a:r>
            <a:r>
              <a:rPr lang="en-US"/>
              <a:t> para </a:t>
            </a:r>
            <a:r>
              <a:rPr lang="en-US" err="1"/>
              <a:t>ver</a:t>
            </a:r>
            <a:r>
              <a:rPr lang="en-US"/>
              <a:t> </a:t>
            </a:r>
            <a:r>
              <a:rPr lang="en-US" err="1"/>
              <a:t>como</a:t>
            </a:r>
            <a:r>
              <a:rPr lang="en-US"/>
              <a:t> son, </a:t>
            </a:r>
            <a:r>
              <a:rPr lang="en-US" err="1"/>
              <a:t>vamos</a:t>
            </a:r>
            <a:r>
              <a:rPr lang="en-US"/>
              <a:t> a </a:t>
            </a:r>
            <a:r>
              <a:rPr lang="en-US" err="1"/>
              <a:t>enseñar</a:t>
            </a:r>
            <a:r>
              <a:rPr lang="en-US"/>
              <a:t> a </a:t>
            </a:r>
            <a:r>
              <a:rPr lang="en-US" err="1"/>
              <a:t>descargar</a:t>
            </a:r>
            <a:r>
              <a:rPr lang="en-US"/>
              <a:t> </a:t>
            </a:r>
            <a:r>
              <a:rPr lang="en-US" err="1"/>
              <a:t>una</a:t>
            </a:r>
            <a:r>
              <a:rPr lang="en-US"/>
              <a:t> y </a:t>
            </a:r>
            <a:r>
              <a:rPr lang="en-US" err="1"/>
              <a:t>visualizarla</a:t>
            </a:r>
            <a:r>
              <a:rPr lang="en-US"/>
              <a:t>. </a:t>
            </a:r>
          </a:p>
          <a:p>
            <a:endParaRPr lang="en-US"/>
          </a:p>
          <a:p>
            <a:r>
              <a:rPr lang="en-US" err="1"/>
              <a:t>Usamos</a:t>
            </a:r>
            <a:r>
              <a:rPr lang="en-US"/>
              <a:t> </a:t>
            </a:r>
            <a:r>
              <a:rPr lang="en-US" err="1"/>
              <a:t>el</a:t>
            </a:r>
            <a:r>
              <a:rPr lang="en-US"/>
              <a:t> </a:t>
            </a:r>
            <a:r>
              <a:rPr lang="en-US" err="1"/>
              <a:t>nivel</a:t>
            </a:r>
            <a:r>
              <a:rPr lang="en-US"/>
              <a:t> 2A </a:t>
            </a:r>
            <a:r>
              <a:rPr lang="en-US" err="1"/>
              <a:t>por</a:t>
            </a:r>
            <a:r>
              <a:rPr lang="en-US"/>
              <a:t> que </a:t>
            </a:r>
            <a:r>
              <a:rPr lang="en-US" err="1"/>
              <a:t>tiene</a:t>
            </a:r>
            <a:r>
              <a:rPr lang="en-US"/>
              <a:t> </a:t>
            </a:r>
            <a:r>
              <a:rPr lang="en-US" err="1"/>
              <a:t>una</a:t>
            </a:r>
            <a:r>
              <a:rPr lang="en-US"/>
              <a:t> </a:t>
            </a:r>
            <a:r>
              <a:rPr lang="en-US" err="1"/>
              <a:t>correccion</a:t>
            </a:r>
            <a:r>
              <a:rPr lang="en-US"/>
              <a:t> </a:t>
            </a:r>
            <a:r>
              <a:rPr lang="en-US" err="1"/>
              <a:t>atmosferica</a:t>
            </a:r>
            <a:endParaRPr lang="en-US"/>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5</a:t>
            </a:fld>
            <a:endParaRPr lang="en-GB"/>
          </a:p>
        </p:txBody>
      </p:sp>
    </p:spTree>
    <p:extLst>
      <p:ext uri="{BB962C8B-B14F-4D97-AF65-F5344CB8AC3E}">
        <p14:creationId xmlns:p14="http://schemas.microsoft.com/office/powerpoint/2010/main" val="118809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 </a:t>
            </a:r>
            <a:r>
              <a:rPr lang="en-US" err="1"/>
              <a:t>Enseñar</a:t>
            </a:r>
            <a:r>
              <a:rPr lang="en-US"/>
              <a:t> lo que </a:t>
            </a:r>
            <a:r>
              <a:rPr lang="en-US" err="1"/>
              <a:t>tiene</a:t>
            </a:r>
            <a:r>
              <a:rPr lang="en-US"/>
              <a:t> </a:t>
            </a:r>
            <a:r>
              <a:rPr lang="en-US" err="1"/>
              <a:t>dentro</a:t>
            </a:r>
            <a:r>
              <a:rPr lang="en-US"/>
              <a:t> </a:t>
            </a:r>
            <a:r>
              <a:rPr lang="en-US" err="1"/>
              <a:t>importante</a:t>
            </a:r>
            <a:r>
              <a:rPr lang="en-US"/>
              <a:t> y las </a:t>
            </a:r>
            <a:r>
              <a:rPr lang="en-US" err="1"/>
              <a:t>bandas</a:t>
            </a:r>
            <a:r>
              <a:rPr lang="en-US"/>
              <a:t>. </a:t>
            </a:r>
            <a:r>
              <a:rPr lang="en-US" err="1"/>
              <a:t>Enseñar</a:t>
            </a:r>
            <a:r>
              <a:rPr lang="en-US"/>
              <a:t> dos </a:t>
            </a:r>
            <a:r>
              <a:rPr lang="en-US" err="1"/>
              <a:t>bandas</a:t>
            </a:r>
            <a:r>
              <a:rPr lang="en-US"/>
              <a:t> con </a:t>
            </a:r>
            <a:r>
              <a:rPr lang="en-US" err="1"/>
              <a:t>diferente</a:t>
            </a:r>
            <a:r>
              <a:rPr lang="en-US"/>
              <a:t> </a:t>
            </a:r>
            <a:r>
              <a:rPr lang="en-US" err="1"/>
              <a:t>resolución</a:t>
            </a:r>
            <a:r>
              <a:rPr lang="en-US"/>
              <a:t> </a:t>
            </a:r>
            <a:r>
              <a:rPr lang="en-US" err="1"/>
              <a:t>espacial</a:t>
            </a:r>
            <a:r>
              <a:rPr lang="en-US"/>
              <a:t> </a:t>
            </a:r>
            <a:r>
              <a:rPr lang="en-US" err="1"/>
              <a:t>en</a:t>
            </a:r>
            <a:r>
              <a:rPr lang="en-US"/>
              <a:t> QGIS (</a:t>
            </a:r>
            <a:r>
              <a:rPr lang="en-US" err="1"/>
              <a:t>usando</a:t>
            </a:r>
            <a:r>
              <a:rPr lang="en-US"/>
              <a:t> un zip </a:t>
            </a:r>
            <a:r>
              <a:rPr lang="en-US" err="1"/>
              <a:t>previamente</a:t>
            </a:r>
            <a:r>
              <a:rPr lang="en-US"/>
              <a:t> </a:t>
            </a:r>
            <a:r>
              <a:rPr lang="en-US" err="1"/>
              <a:t>descargado</a:t>
            </a:r>
            <a:r>
              <a:rPr lang="en-US"/>
              <a:t>).</a:t>
            </a:r>
          </a:p>
          <a:p>
            <a:endParaRPr lang="en-US"/>
          </a:p>
          <a:p>
            <a:r>
              <a:rPr lang="en-US"/>
              <a:t>Las </a:t>
            </a:r>
            <a:r>
              <a:rPr lang="en-US" err="1"/>
              <a:t>imagenes</a:t>
            </a:r>
            <a:r>
              <a:rPr lang="en-US"/>
              <a:t> </a:t>
            </a:r>
            <a:r>
              <a:rPr lang="en-US" err="1"/>
              <a:t>multiespectrales</a:t>
            </a:r>
            <a:r>
              <a:rPr lang="en-US"/>
              <a:t> son </a:t>
            </a:r>
            <a:r>
              <a:rPr lang="en-US" err="1"/>
              <a:t>imagenes</a:t>
            </a:r>
            <a:r>
              <a:rPr lang="en-US"/>
              <a:t> que </a:t>
            </a:r>
            <a:r>
              <a:rPr lang="en-US" err="1"/>
              <a:t>capturan</a:t>
            </a:r>
            <a:r>
              <a:rPr lang="en-US"/>
              <a:t> </a:t>
            </a:r>
            <a:r>
              <a:rPr lang="en-US" err="1"/>
              <a:t>diferentes</a:t>
            </a:r>
            <a:r>
              <a:rPr lang="en-US"/>
              <a:t> zonas del </a:t>
            </a:r>
            <a:r>
              <a:rPr lang="en-US" err="1"/>
              <a:t>espectro</a:t>
            </a:r>
            <a:r>
              <a:rPr lang="en-US"/>
              <a:t> </a:t>
            </a:r>
            <a:r>
              <a:rPr lang="en-US" err="1"/>
              <a:t>electromagnetico</a:t>
            </a:r>
            <a:r>
              <a:rPr lang="en-US"/>
              <a:t>. (la que hay </a:t>
            </a:r>
            <a:r>
              <a:rPr lang="en-US" err="1"/>
              <a:t>en</a:t>
            </a:r>
            <a:r>
              <a:rPr lang="en-US"/>
              <a:t> </a:t>
            </a:r>
            <a:r>
              <a:rPr lang="en-US" err="1"/>
              <a:t>qgis</a:t>
            </a:r>
            <a:r>
              <a:rPr lang="en-US"/>
              <a:t> es solo </a:t>
            </a:r>
            <a:r>
              <a:rPr lang="en-US" err="1"/>
              <a:t>una</a:t>
            </a:r>
            <a:r>
              <a:rPr lang="en-US"/>
              <a:t> de </a:t>
            </a:r>
            <a:r>
              <a:rPr lang="en-US" err="1"/>
              <a:t>ellas</a:t>
            </a:r>
            <a:r>
              <a:rPr lang="en-US"/>
              <a:t>) Las </a:t>
            </a:r>
            <a:r>
              <a:rPr lang="en-US" err="1"/>
              <a:t>imagenes</a:t>
            </a:r>
            <a:r>
              <a:rPr lang="en-US"/>
              <a:t> de sentinel </a:t>
            </a:r>
            <a:r>
              <a:rPr lang="en-US" err="1"/>
              <a:t>capturan</a:t>
            </a:r>
            <a:r>
              <a:rPr lang="en-US"/>
              <a:t> 13 zonas </a:t>
            </a:r>
            <a:r>
              <a:rPr lang="en-US" err="1"/>
              <a:t>distintas</a:t>
            </a:r>
            <a:r>
              <a:rPr lang="en-US"/>
              <a:t> del </a:t>
            </a:r>
            <a:r>
              <a:rPr lang="en-US" err="1"/>
              <a:t>espectro</a:t>
            </a:r>
            <a:r>
              <a:rPr lang="en-US"/>
              <a:t> </a:t>
            </a:r>
            <a:r>
              <a:rPr lang="en-US" err="1"/>
              <a:t>electromagnetico</a:t>
            </a:r>
            <a:r>
              <a:rPr lang="en-US"/>
              <a:t>.</a:t>
            </a:r>
          </a:p>
          <a:p>
            <a:r>
              <a:rPr lang="en-US"/>
              <a:t>Como </a:t>
            </a:r>
            <a:r>
              <a:rPr lang="en-US" err="1"/>
              <a:t>cada</a:t>
            </a:r>
            <a:r>
              <a:rPr lang="en-US"/>
              <a:t> </a:t>
            </a:r>
            <a:r>
              <a:rPr lang="en-US" err="1"/>
              <a:t>tipo</a:t>
            </a:r>
            <a:r>
              <a:rPr lang="en-US"/>
              <a:t>  de </a:t>
            </a:r>
            <a:r>
              <a:rPr lang="en-US" err="1"/>
              <a:t>suelo</a:t>
            </a:r>
            <a:r>
              <a:rPr lang="en-US"/>
              <a:t> </a:t>
            </a:r>
            <a:r>
              <a:rPr lang="en-US" err="1"/>
              <a:t>tiene</a:t>
            </a:r>
            <a:r>
              <a:rPr lang="en-US"/>
              <a:t> </a:t>
            </a:r>
            <a:r>
              <a:rPr lang="en-US" err="1"/>
              <a:t>una</a:t>
            </a:r>
            <a:r>
              <a:rPr lang="en-US"/>
              <a:t> </a:t>
            </a:r>
            <a:r>
              <a:rPr lang="en-US" err="1"/>
              <a:t>reflectancia</a:t>
            </a:r>
            <a:r>
              <a:rPr lang="en-US"/>
              <a:t> </a:t>
            </a:r>
            <a:r>
              <a:rPr lang="en-US" err="1"/>
              <a:t>distinta</a:t>
            </a:r>
            <a:r>
              <a:rPr lang="en-US"/>
              <a:t> </a:t>
            </a:r>
            <a:r>
              <a:rPr lang="en-US" err="1"/>
              <a:t>en</a:t>
            </a:r>
            <a:r>
              <a:rPr lang="en-US"/>
              <a:t> </a:t>
            </a:r>
            <a:r>
              <a:rPr lang="en-US" err="1"/>
              <a:t>cada</a:t>
            </a:r>
            <a:r>
              <a:rPr lang="en-US"/>
              <a:t> zona del </a:t>
            </a:r>
            <a:r>
              <a:rPr lang="en-US" err="1"/>
              <a:t>espectro</a:t>
            </a:r>
            <a:r>
              <a:rPr lang="en-US"/>
              <a:t>, con </a:t>
            </a:r>
            <a:r>
              <a:rPr lang="en-US" err="1"/>
              <a:t>estos</a:t>
            </a:r>
            <a:r>
              <a:rPr lang="en-US"/>
              <a:t> </a:t>
            </a:r>
            <a:r>
              <a:rPr lang="en-US" err="1"/>
              <a:t>datos</a:t>
            </a:r>
            <a:r>
              <a:rPr lang="en-US"/>
              <a:t> se </a:t>
            </a:r>
            <a:r>
              <a:rPr lang="en-US" err="1"/>
              <a:t>pueden</a:t>
            </a:r>
            <a:r>
              <a:rPr lang="en-US"/>
              <a:t> </a:t>
            </a:r>
            <a:r>
              <a:rPr lang="en-US" err="1"/>
              <a:t>separar</a:t>
            </a:r>
            <a:r>
              <a:rPr lang="en-US"/>
              <a:t> o </a:t>
            </a:r>
            <a:r>
              <a:rPr lang="en-US" err="1"/>
              <a:t>clasificar</a:t>
            </a:r>
            <a:r>
              <a:rPr lang="en-US"/>
              <a:t> </a:t>
            </a:r>
            <a:r>
              <a:rPr lang="en-US" err="1"/>
              <a:t>distintos</a:t>
            </a:r>
            <a:r>
              <a:rPr lang="en-US"/>
              <a:t> </a:t>
            </a:r>
            <a:r>
              <a:rPr lang="en-US" err="1"/>
              <a:t>tipos</a:t>
            </a:r>
            <a:r>
              <a:rPr lang="en-US"/>
              <a:t> de </a:t>
            </a:r>
            <a:r>
              <a:rPr lang="en-US" err="1"/>
              <a:t>suelo</a:t>
            </a:r>
            <a:r>
              <a:rPr lang="en-US"/>
              <a:t> (</a:t>
            </a:r>
            <a:r>
              <a:rPr lang="en-US" err="1"/>
              <a:t>los</a:t>
            </a:r>
            <a:r>
              <a:rPr lang="en-US"/>
              <a:t> </a:t>
            </a:r>
            <a:r>
              <a:rPr lang="en-US" err="1"/>
              <a:t>valores</a:t>
            </a:r>
            <a:r>
              <a:rPr lang="en-US"/>
              <a:t> que </a:t>
            </a:r>
            <a:r>
              <a:rPr lang="en-US" err="1"/>
              <a:t>tiene</a:t>
            </a:r>
            <a:r>
              <a:rPr lang="en-US"/>
              <a:t> </a:t>
            </a:r>
            <a:r>
              <a:rPr lang="en-US" err="1"/>
              <a:t>normalmente</a:t>
            </a:r>
            <a:r>
              <a:rPr lang="en-US"/>
              <a:t> </a:t>
            </a:r>
            <a:r>
              <a:rPr lang="en-US" err="1"/>
              <a:t>una</a:t>
            </a:r>
            <a:r>
              <a:rPr lang="en-US"/>
              <a:t> </a:t>
            </a:r>
            <a:r>
              <a:rPr lang="en-US" err="1"/>
              <a:t>clase</a:t>
            </a:r>
            <a:r>
              <a:rPr lang="en-US"/>
              <a:t> </a:t>
            </a:r>
            <a:r>
              <a:rPr lang="en-US" err="1"/>
              <a:t>en</a:t>
            </a:r>
            <a:r>
              <a:rPr lang="en-US"/>
              <a:t> </a:t>
            </a:r>
            <a:r>
              <a:rPr lang="en-US" err="1"/>
              <a:t>el</a:t>
            </a:r>
            <a:r>
              <a:rPr lang="en-US"/>
              <a:t> </a:t>
            </a:r>
            <a:r>
              <a:rPr lang="en-US" err="1"/>
              <a:t>espectro</a:t>
            </a:r>
            <a:r>
              <a:rPr lang="en-US"/>
              <a:t> se llama </a:t>
            </a:r>
            <a:r>
              <a:rPr lang="en-US" err="1"/>
              <a:t>firma</a:t>
            </a:r>
            <a:r>
              <a:rPr lang="en-US"/>
              <a:t> </a:t>
            </a:r>
            <a:r>
              <a:rPr lang="en-US" err="1"/>
              <a:t>espectral</a:t>
            </a:r>
            <a:r>
              <a:rPr lang="en-US"/>
              <a:t>)</a:t>
            </a:r>
          </a:p>
          <a:p>
            <a:r>
              <a:rPr lang="en-US" err="1"/>
              <a:t>Diferenciar</a:t>
            </a:r>
            <a:r>
              <a:rPr lang="en-US"/>
              <a:t> </a:t>
            </a:r>
            <a:r>
              <a:rPr lang="en-US" err="1"/>
              <a:t>en</a:t>
            </a:r>
            <a:r>
              <a:rPr lang="en-US"/>
              <a:t> la imagen bare soil y water y </a:t>
            </a:r>
            <a:r>
              <a:rPr lang="en-US" err="1"/>
              <a:t>hacer</a:t>
            </a:r>
            <a:r>
              <a:rPr lang="en-US"/>
              <a:t> un </a:t>
            </a:r>
            <a:r>
              <a:rPr lang="en-US" err="1"/>
              <a:t>ejemplo</a:t>
            </a:r>
            <a:r>
              <a:rPr lang="en-US"/>
              <a:t> de un nuevo pixel y </a:t>
            </a:r>
            <a:r>
              <a:rPr lang="en-US" err="1"/>
              <a:t>decir</a:t>
            </a:r>
            <a:r>
              <a:rPr lang="en-US"/>
              <a:t> que se </a:t>
            </a:r>
            <a:r>
              <a:rPr lang="en-US" err="1"/>
              <a:t>podria</a:t>
            </a:r>
            <a:r>
              <a:rPr lang="en-US"/>
              <a:t> </a:t>
            </a:r>
            <a:r>
              <a:rPr lang="en-US" err="1"/>
              <a:t>clasificar</a:t>
            </a:r>
            <a:r>
              <a:rPr lang="en-US"/>
              <a:t> </a:t>
            </a:r>
            <a:r>
              <a:rPr lang="en-US" err="1"/>
              <a:t>simplemente</a:t>
            </a:r>
            <a:r>
              <a:rPr lang="en-US"/>
              <a:t> </a:t>
            </a:r>
            <a:r>
              <a:rPr lang="en-US" err="1"/>
              <a:t>teniendo</a:t>
            </a:r>
            <a:r>
              <a:rPr lang="en-US"/>
              <a:t> </a:t>
            </a:r>
            <a:r>
              <a:rPr lang="en-US" err="1"/>
              <a:t>los</a:t>
            </a:r>
            <a:r>
              <a:rPr lang="en-US"/>
              <a:t> </a:t>
            </a:r>
            <a:r>
              <a:rPr lang="en-US" err="1"/>
              <a:t>datos</a:t>
            </a:r>
            <a:r>
              <a:rPr lang="en-US"/>
              <a:t> de sentinel</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6</a:t>
            </a:fld>
            <a:endParaRPr lang="en-GB"/>
          </a:p>
        </p:txBody>
      </p:sp>
    </p:spTree>
    <p:extLst>
      <p:ext uri="{BB962C8B-B14F-4D97-AF65-F5344CB8AC3E}">
        <p14:creationId xmlns:p14="http://schemas.microsoft.com/office/powerpoint/2010/main" val="163517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 </a:t>
            </a:r>
            <a:r>
              <a:rPr lang="en-US" err="1"/>
              <a:t>demostrar</a:t>
            </a:r>
            <a:r>
              <a:rPr lang="en-US"/>
              <a:t> </a:t>
            </a:r>
            <a:r>
              <a:rPr lang="en-US" err="1"/>
              <a:t>en</a:t>
            </a:r>
            <a:r>
              <a:rPr lang="en-US"/>
              <a:t> </a:t>
            </a:r>
            <a:r>
              <a:rPr lang="en-US" err="1"/>
              <a:t>el</a:t>
            </a:r>
            <a:r>
              <a:rPr lang="en-US"/>
              <a:t> portal web </a:t>
            </a:r>
            <a:r>
              <a:rPr lang="en-US" err="1"/>
              <a:t>como</a:t>
            </a:r>
            <a:r>
              <a:rPr lang="en-US"/>
              <a:t> </a:t>
            </a:r>
            <a:r>
              <a:rPr lang="en-US" err="1"/>
              <a:t>descargar</a:t>
            </a:r>
            <a:r>
              <a:rPr lang="en-US"/>
              <a:t> </a:t>
            </a:r>
            <a:r>
              <a:rPr lang="en-US" err="1"/>
              <a:t>alguna</a:t>
            </a:r>
            <a:r>
              <a:rPr lang="en-US"/>
              <a:t> imagen del portal de la NASA o </a:t>
            </a:r>
            <a:r>
              <a:rPr lang="en-US" err="1"/>
              <a:t>japones</a:t>
            </a:r>
            <a:endParaRPr lang="en-US"/>
          </a:p>
          <a:p>
            <a:endParaRPr lang="en-US"/>
          </a:p>
          <a:p>
            <a:r>
              <a:rPr lang="en-US"/>
              <a:t>El </a:t>
            </a:r>
            <a:r>
              <a:rPr lang="en-US" err="1"/>
              <a:t>otro</a:t>
            </a:r>
            <a:r>
              <a:rPr lang="en-US"/>
              <a:t> </a:t>
            </a:r>
            <a:r>
              <a:rPr lang="en-US" err="1"/>
              <a:t>satelite</a:t>
            </a:r>
            <a:r>
              <a:rPr lang="en-US"/>
              <a:t> que </a:t>
            </a:r>
            <a:r>
              <a:rPr lang="en-US" err="1"/>
              <a:t>vamos</a:t>
            </a:r>
            <a:r>
              <a:rPr lang="en-US"/>
              <a:t> a usar es </a:t>
            </a:r>
            <a:r>
              <a:rPr lang="en-US" err="1"/>
              <a:t>el</a:t>
            </a:r>
            <a:r>
              <a:rPr lang="en-US"/>
              <a:t> ASTER, que </a:t>
            </a:r>
            <a:r>
              <a:rPr lang="en-US" err="1"/>
              <a:t>nos</a:t>
            </a:r>
            <a:r>
              <a:rPr lang="en-US"/>
              <a:t> </a:t>
            </a:r>
            <a:r>
              <a:rPr lang="en-US" err="1"/>
              <a:t>proporciona</a:t>
            </a:r>
            <a:r>
              <a:rPr lang="en-US"/>
              <a:t> un </a:t>
            </a:r>
            <a:r>
              <a:rPr lang="en-US" err="1"/>
              <a:t>mapa</a:t>
            </a:r>
            <a:r>
              <a:rPr lang="en-US"/>
              <a:t> de </a:t>
            </a:r>
            <a:r>
              <a:rPr lang="en-US" err="1"/>
              <a:t>elevacion</a:t>
            </a:r>
            <a:r>
              <a:rPr lang="en-US"/>
              <a:t> que se </a:t>
            </a:r>
            <a:r>
              <a:rPr lang="en-US" err="1"/>
              <a:t>tomo</a:t>
            </a:r>
            <a:r>
              <a:rPr lang="en-US"/>
              <a:t> </a:t>
            </a:r>
            <a:r>
              <a:rPr lang="en-US" err="1"/>
              <a:t>en</a:t>
            </a:r>
            <a:r>
              <a:rPr lang="en-US"/>
              <a:t> X y no varia </a:t>
            </a:r>
            <a:r>
              <a:rPr lang="en-US" err="1"/>
              <a:t>en</a:t>
            </a:r>
            <a:r>
              <a:rPr lang="en-US"/>
              <a:t> </a:t>
            </a:r>
            <a:r>
              <a:rPr lang="en-US" err="1"/>
              <a:t>el</a:t>
            </a:r>
            <a:r>
              <a:rPr lang="en-US"/>
              <a:t> </a:t>
            </a:r>
            <a:r>
              <a:rPr lang="en-US" err="1"/>
              <a:t>tiempo</a:t>
            </a:r>
            <a:r>
              <a:rPr lang="en-US"/>
              <a:t>.</a:t>
            </a:r>
          </a:p>
          <a:p>
            <a:endParaRPr lang="en-US"/>
          </a:p>
          <a:p>
            <a:r>
              <a:rPr lang="en-US"/>
              <a:t>Tiene </a:t>
            </a:r>
            <a:r>
              <a:rPr lang="en-US" err="1"/>
              <a:t>una</a:t>
            </a:r>
            <a:r>
              <a:rPr lang="en-US"/>
              <a:t> </a:t>
            </a:r>
            <a:r>
              <a:rPr lang="en-US" err="1"/>
              <a:t>resolucion</a:t>
            </a:r>
            <a:r>
              <a:rPr lang="en-US"/>
              <a:t> variable </a:t>
            </a:r>
            <a:r>
              <a:rPr lang="en-US" err="1"/>
              <a:t>segun</a:t>
            </a:r>
            <a:r>
              <a:rPr lang="en-US"/>
              <a:t> la </a:t>
            </a:r>
            <a:r>
              <a:rPr lang="en-US" err="1"/>
              <a:t>latitud</a:t>
            </a:r>
            <a:r>
              <a:rPr lang="en-US"/>
              <a:t>, y </a:t>
            </a:r>
            <a:r>
              <a:rPr lang="en-US" err="1"/>
              <a:t>cada</a:t>
            </a:r>
            <a:r>
              <a:rPr lang="en-US"/>
              <a:t> imagen es de 1 </a:t>
            </a:r>
            <a:r>
              <a:rPr lang="en-US" err="1"/>
              <a:t>grado</a:t>
            </a:r>
            <a:r>
              <a:rPr lang="en-US"/>
              <a:t> </a:t>
            </a:r>
            <a:r>
              <a:rPr lang="en-US" err="1"/>
              <a:t>por</a:t>
            </a:r>
            <a:r>
              <a:rPr lang="en-US"/>
              <a:t> 1 </a:t>
            </a:r>
            <a:r>
              <a:rPr lang="en-US" err="1"/>
              <a:t>grado</a:t>
            </a:r>
            <a:r>
              <a:rPr lang="en-US"/>
              <a:t> </a:t>
            </a:r>
            <a:r>
              <a:rPr lang="en-US" err="1"/>
              <a:t>en</a:t>
            </a:r>
            <a:r>
              <a:rPr lang="en-US"/>
              <a:t> </a:t>
            </a:r>
            <a:r>
              <a:rPr lang="en-US" err="1"/>
              <a:t>latlong</a:t>
            </a:r>
            <a:r>
              <a:rPr lang="en-US"/>
              <a:t>.</a:t>
            </a:r>
          </a:p>
          <a:p>
            <a:endParaRPr lang="en-US"/>
          </a:p>
          <a:p>
            <a:r>
              <a:rPr lang="en-US"/>
              <a:t>Este </a:t>
            </a:r>
            <a:r>
              <a:rPr lang="en-US" err="1"/>
              <a:t>satelite</a:t>
            </a:r>
            <a:r>
              <a:rPr lang="en-US"/>
              <a:t> y sus </a:t>
            </a:r>
            <a:r>
              <a:rPr lang="en-US" err="1"/>
              <a:t>derivados</a:t>
            </a:r>
            <a:r>
              <a:rPr lang="en-US"/>
              <a:t> </a:t>
            </a:r>
            <a:r>
              <a:rPr lang="en-US" err="1"/>
              <a:t>nos</a:t>
            </a:r>
            <a:r>
              <a:rPr lang="en-US"/>
              <a:t> </a:t>
            </a:r>
            <a:r>
              <a:rPr lang="en-US" err="1"/>
              <a:t>ayudan</a:t>
            </a:r>
            <a:r>
              <a:rPr lang="en-US"/>
              <a:t> </a:t>
            </a:r>
            <a:r>
              <a:rPr lang="en-US" err="1"/>
              <a:t>por</a:t>
            </a:r>
            <a:r>
              <a:rPr lang="en-US"/>
              <a:t> </a:t>
            </a:r>
            <a:r>
              <a:rPr lang="en-US" err="1"/>
              <a:t>ejemplo</a:t>
            </a:r>
            <a:r>
              <a:rPr lang="en-US"/>
              <a:t> a </a:t>
            </a:r>
            <a:r>
              <a:rPr lang="en-US" err="1"/>
              <a:t>separar</a:t>
            </a:r>
            <a:r>
              <a:rPr lang="en-US"/>
              <a:t> </a:t>
            </a:r>
            <a:r>
              <a:rPr lang="en-US" err="1"/>
              <a:t>ciertas</a:t>
            </a:r>
            <a:r>
              <a:rPr lang="en-US"/>
              <a:t> </a:t>
            </a:r>
            <a:r>
              <a:rPr lang="en-US" err="1"/>
              <a:t>clases</a:t>
            </a:r>
            <a:r>
              <a:rPr lang="en-US"/>
              <a:t> </a:t>
            </a:r>
            <a:r>
              <a:rPr lang="en-US" err="1"/>
              <a:t>segun</a:t>
            </a:r>
            <a:r>
              <a:rPr lang="en-US"/>
              <a:t> la </a:t>
            </a:r>
            <a:r>
              <a:rPr lang="en-US" err="1"/>
              <a:t>topologia</a:t>
            </a:r>
            <a:r>
              <a:rPr lang="en-US"/>
              <a:t> del </a:t>
            </a:r>
            <a:r>
              <a:rPr lang="en-US" err="1"/>
              <a:t>terreno</a:t>
            </a:r>
            <a:r>
              <a:rPr lang="en-US"/>
              <a:t>, </a:t>
            </a:r>
            <a:r>
              <a:rPr lang="en-US" err="1"/>
              <a:t>ya</a:t>
            </a:r>
            <a:r>
              <a:rPr lang="en-US"/>
              <a:t> que </a:t>
            </a:r>
            <a:r>
              <a:rPr lang="en-US" err="1"/>
              <a:t>espectralemente</a:t>
            </a:r>
            <a:r>
              <a:rPr lang="en-US"/>
              <a:t> son </a:t>
            </a:r>
            <a:r>
              <a:rPr lang="en-US" err="1"/>
              <a:t>muy</a:t>
            </a:r>
            <a:r>
              <a:rPr lang="en-US"/>
              <a:t> </a:t>
            </a:r>
            <a:r>
              <a:rPr lang="en-US" err="1"/>
              <a:t>similares</a:t>
            </a:r>
            <a:r>
              <a:rPr lang="en-US"/>
              <a:t>. Por </a:t>
            </a:r>
            <a:r>
              <a:rPr lang="en-US" err="1"/>
              <a:t>ejemplo</a:t>
            </a:r>
            <a:r>
              <a:rPr lang="en-US"/>
              <a:t> </a:t>
            </a:r>
            <a:r>
              <a:rPr lang="en-US" err="1"/>
              <a:t>diferente</a:t>
            </a:r>
            <a:r>
              <a:rPr lang="en-US"/>
              <a:t> </a:t>
            </a:r>
            <a:r>
              <a:rPr lang="en-US" err="1"/>
              <a:t>tipos</a:t>
            </a:r>
            <a:r>
              <a:rPr lang="en-US"/>
              <a:t> de bosques</a:t>
            </a:r>
          </a:p>
          <a:p>
            <a:endParaRPr lang="en-US"/>
          </a:p>
          <a:p>
            <a:r>
              <a:rPr lang="en-US"/>
              <a:t>Se </a:t>
            </a:r>
            <a:r>
              <a:rPr lang="en-US" err="1"/>
              <a:t>puede</a:t>
            </a:r>
            <a:r>
              <a:rPr lang="en-US"/>
              <a:t> </a:t>
            </a:r>
            <a:r>
              <a:rPr lang="en-US" err="1"/>
              <a:t>descargar</a:t>
            </a:r>
            <a:r>
              <a:rPr lang="en-US"/>
              <a:t> tanto </a:t>
            </a:r>
            <a:r>
              <a:rPr lang="en-US" err="1"/>
              <a:t>en</a:t>
            </a:r>
            <a:r>
              <a:rPr lang="en-US"/>
              <a:t> </a:t>
            </a:r>
            <a:r>
              <a:rPr lang="en-US" err="1"/>
              <a:t>los</a:t>
            </a:r>
            <a:r>
              <a:rPr lang="en-US"/>
              <a:t> </a:t>
            </a:r>
            <a:r>
              <a:rPr lang="en-US" err="1"/>
              <a:t>portales</a:t>
            </a:r>
            <a:r>
              <a:rPr lang="en-US"/>
              <a:t> </a:t>
            </a:r>
            <a:r>
              <a:rPr lang="en-US" err="1"/>
              <a:t>japoneses</a:t>
            </a:r>
            <a:r>
              <a:rPr lang="en-US"/>
              <a:t> </a:t>
            </a:r>
            <a:r>
              <a:rPr lang="en-US" err="1"/>
              <a:t>como</a:t>
            </a:r>
            <a:r>
              <a:rPr lang="en-US"/>
              <a:t> de la NASA</a:t>
            </a:r>
          </a:p>
          <a:p>
            <a:endParaRPr lang="en-US"/>
          </a:p>
          <a:p>
            <a:r>
              <a:rPr lang="en-US"/>
              <a:t>ENSEÑAR</a:t>
            </a:r>
          </a:p>
          <a:p>
            <a:r>
              <a:rPr lang="en-US"/>
              <a:t>Pp: </a:t>
            </a:r>
            <a:r>
              <a:rPr lang="en-US" err="1"/>
              <a:t>demostrar</a:t>
            </a:r>
            <a:r>
              <a:rPr lang="en-US"/>
              <a:t> </a:t>
            </a:r>
            <a:r>
              <a:rPr lang="en-US" err="1"/>
              <a:t>en</a:t>
            </a:r>
            <a:r>
              <a:rPr lang="en-US"/>
              <a:t> </a:t>
            </a:r>
            <a:r>
              <a:rPr lang="en-US" err="1"/>
              <a:t>el</a:t>
            </a:r>
            <a:r>
              <a:rPr lang="en-US"/>
              <a:t> portal web </a:t>
            </a:r>
            <a:r>
              <a:rPr lang="en-US" err="1"/>
              <a:t>como</a:t>
            </a:r>
            <a:r>
              <a:rPr lang="en-US"/>
              <a:t> </a:t>
            </a:r>
            <a:r>
              <a:rPr lang="en-US" err="1"/>
              <a:t>descargar</a:t>
            </a:r>
            <a:r>
              <a:rPr lang="en-US"/>
              <a:t> </a:t>
            </a:r>
            <a:r>
              <a:rPr lang="en-US" err="1"/>
              <a:t>alguna</a:t>
            </a:r>
            <a:r>
              <a:rPr lang="en-US"/>
              <a:t> imagen del portal de la NASA o </a:t>
            </a:r>
            <a:r>
              <a:rPr lang="en-US" err="1"/>
              <a:t>japones</a:t>
            </a:r>
            <a:endParaRPr lang="en-US"/>
          </a:p>
          <a:p>
            <a:endParaRPr lang="en-US"/>
          </a:p>
          <a:p>
            <a:r>
              <a:rPr lang="en-US"/>
              <a:t>El </a:t>
            </a:r>
            <a:r>
              <a:rPr lang="en-US" err="1"/>
              <a:t>otro</a:t>
            </a:r>
            <a:r>
              <a:rPr lang="en-US"/>
              <a:t> </a:t>
            </a:r>
            <a:r>
              <a:rPr lang="en-US" err="1"/>
              <a:t>satelite</a:t>
            </a:r>
            <a:r>
              <a:rPr lang="en-US"/>
              <a:t> que </a:t>
            </a:r>
            <a:r>
              <a:rPr lang="en-US" err="1"/>
              <a:t>vamos</a:t>
            </a:r>
            <a:r>
              <a:rPr lang="en-US"/>
              <a:t> a usar es </a:t>
            </a:r>
            <a:r>
              <a:rPr lang="en-US" err="1"/>
              <a:t>el</a:t>
            </a:r>
            <a:r>
              <a:rPr lang="en-US"/>
              <a:t> ASTER, que </a:t>
            </a:r>
            <a:r>
              <a:rPr lang="en-US" err="1"/>
              <a:t>nos</a:t>
            </a:r>
            <a:r>
              <a:rPr lang="en-US"/>
              <a:t> </a:t>
            </a:r>
            <a:r>
              <a:rPr lang="en-US" err="1"/>
              <a:t>proporciona</a:t>
            </a:r>
            <a:r>
              <a:rPr lang="en-US"/>
              <a:t> un </a:t>
            </a:r>
            <a:r>
              <a:rPr lang="en-US" err="1"/>
              <a:t>mapa</a:t>
            </a:r>
            <a:r>
              <a:rPr lang="en-US"/>
              <a:t> de </a:t>
            </a:r>
            <a:r>
              <a:rPr lang="en-US" err="1"/>
              <a:t>elevacion</a:t>
            </a:r>
            <a:r>
              <a:rPr lang="en-US"/>
              <a:t> que se </a:t>
            </a:r>
            <a:r>
              <a:rPr lang="en-US" err="1"/>
              <a:t>tomo</a:t>
            </a:r>
            <a:r>
              <a:rPr lang="en-US"/>
              <a:t> </a:t>
            </a:r>
            <a:r>
              <a:rPr lang="en-US" err="1"/>
              <a:t>en</a:t>
            </a:r>
            <a:r>
              <a:rPr lang="en-US"/>
              <a:t> X y no varia </a:t>
            </a:r>
            <a:r>
              <a:rPr lang="en-US" err="1"/>
              <a:t>en</a:t>
            </a:r>
            <a:r>
              <a:rPr lang="en-US"/>
              <a:t> </a:t>
            </a:r>
            <a:r>
              <a:rPr lang="en-US" err="1"/>
              <a:t>el</a:t>
            </a:r>
            <a:r>
              <a:rPr lang="en-US"/>
              <a:t> </a:t>
            </a:r>
            <a:r>
              <a:rPr lang="en-US" err="1"/>
              <a:t>tiempo</a:t>
            </a:r>
            <a:r>
              <a:rPr lang="en-US"/>
              <a:t>.</a:t>
            </a:r>
          </a:p>
          <a:p>
            <a:endParaRPr lang="en-US"/>
          </a:p>
          <a:p>
            <a:r>
              <a:rPr lang="en-US"/>
              <a:t>Tiene </a:t>
            </a:r>
            <a:r>
              <a:rPr lang="en-US" err="1"/>
              <a:t>una</a:t>
            </a:r>
            <a:r>
              <a:rPr lang="en-US"/>
              <a:t> </a:t>
            </a:r>
            <a:r>
              <a:rPr lang="en-US" err="1"/>
              <a:t>resolucion</a:t>
            </a:r>
            <a:r>
              <a:rPr lang="en-US"/>
              <a:t> variable </a:t>
            </a:r>
            <a:r>
              <a:rPr lang="en-US" err="1"/>
              <a:t>segun</a:t>
            </a:r>
            <a:r>
              <a:rPr lang="en-US"/>
              <a:t> la </a:t>
            </a:r>
            <a:r>
              <a:rPr lang="en-US" err="1"/>
              <a:t>latitud</a:t>
            </a:r>
            <a:r>
              <a:rPr lang="en-US"/>
              <a:t>, y </a:t>
            </a:r>
            <a:r>
              <a:rPr lang="en-US" err="1"/>
              <a:t>cada</a:t>
            </a:r>
            <a:r>
              <a:rPr lang="en-US"/>
              <a:t> imagen es de 1 </a:t>
            </a:r>
            <a:r>
              <a:rPr lang="en-US" err="1"/>
              <a:t>grado</a:t>
            </a:r>
            <a:r>
              <a:rPr lang="en-US"/>
              <a:t> </a:t>
            </a:r>
            <a:r>
              <a:rPr lang="en-US" err="1"/>
              <a:t>por</a:t>
            </a:r>
            <a:r>
              <a:rPr lang="en-US"/>
              <a:t> 1 </a:t>
            </a:r>
            <a:r>
              <a:rPr lang="en-US" err="1"/>
              <a:t>grado</a:t>
            </a:r>
            <a:r>
              <a:rPr lang="en-US"/>
              <a:t> </a:t>
            </a:r>
            <a:r>
              <a:rPr lang="en-US" err="1"/>
              <a:t>en</a:t>
            </a:r>
            <a:r>
              <a:rPr lang="en-US"/>
              <a:t> </a:t>
            </a:r>
            <a:r>
              <a:rPr lang="en-US" err="1"/>
              <a:t>latlong</a:t>
            </a:r>
            <a:r>
              <a:rPr lang="en-US"/>
              <a:t>.</a:t>
            </a:r>
          </a:p>
          <a:p>
            <a:endParaRPr lang="en-US"/>
          </a:p>
          <a:p>
            <a:r>
              <a:rPr lang="en-US"/>
              <a:t>Este </a:t>
            </a:r>
            <a:r>
              <a:rPr lang="en-US" err="1"/>
              <a:t>satelite</a:t>
            </a:r>
            <a:r>
              <a:rPr lang="en-US"/>
              <a:t> y sus </a:t>
            </a:r>
            <a:r>
              <a:rPr lang="en-US" err="1"/>
              <a:t>derivados</a:t>
            </a:r>
            <a:r>
              <a:rPr lang="en-US"/>
              <a:t> </a:t>
            </a:r>
            <a:r>
              <a:rPr lang="en-US" err="1"/>
              <a:t>nos</a:t>
            </a:r>
            <a:r>
              <a:rPr lang="en-US"/>
              <a:t> </a:t>
            </a:r>
            <a:r>
              <a:rPr lang="en-US" err="1"/>
              <a:t>ayudan</a:t>
            </a:r>
            <a:r>
              <a:rPr lang="en-US"/>
              <a:t> </a:t>
            </a:r>
            <a:r>
              <a:rPr lang="en-US" err="1"/>
              <a:t>por</a:t>
            </a:r>
            <a:r>
              <a:rPr lang="en-US"/>
              <a:t> </a:t>
            </a:r>
            <a:r>
              <a:rPr lang="en-US" err="1"/>
              <a:t>ejemplo</a:t>
            </a:r>
            <a:r>
              <a:rPr lang="en-US"/>
              <a:t> a </a:t>
            </a:r>
            <a:r>
              <a:rPr lang="en-US" err="1"/>
              <a:t>separar</a:t>
            </a:r>
            <a:r>
              <a:rPr lang="en-US"/>
              <a:t> </a:t>
            </a:r>
            <a:r>
              <a:rPr lang="en-US" err="1"/>
              <a:t>ciertas</a:t>
            </a:r>
            <a:r>
              <a:rPr lang="en-US"/>
              <a:t> </a:t>
            </a:r>
            <a:r>
              <a:rPr lang="en-US" err="1"/>
              <a:t>clases</a:t>
            </a:r>
            <a:r>
              <a:rPr lang="en-US"/>
              <a:t> </a:t>
            </a:r>
            <a:r>
              <a:rPr lang="en-US" err="1"/>
              <a:t>segun</a:t>
            </a:r>
            <a:r>
              <a:rPr lang="en-US"/>
              <a:t> la </a:t>
            </a:r>
            <a:r>
              <a:rPr lang="en-US" err="1"/>
              <a:t>topologia</a:t>
            </a:r>
            <a:r>
              <a:rPr lang="en-US"/>
              <a:t> del </a:t>
            </a:r>
            <a:r>
              <a:rPr lang="en-US" err="1"/>
              <a:t>terreno</a:t>
            </a:r>
            <a:r>
              <a:rPr lang="en-US"/>
              <a:t>, </a:t>
            </a:r>
            <a:r>
              <a:rPr lang="en-US" err="1"/>
              <a:t>ya</a:t>
            </a:r>
            <a:r>
              <a:rPr lang="en-US"/>
              <a:t> que </a:t>
            </a:r>
            <a:r>
              <a:rPr lang="en-US" err="1"/>
              <a:t>espectralemente</a:t>
            </a:r>
            <a:r>
              <a:rPr lang="en-US"/>
              <a:t> son </a:t>
            </a:r>
            <a:r>
              <a:rPr lang="en-US" err="1"/>
              <a:t>muy</a:t>
            </a:r>
            <a:r>
              <a:rPr lang="en-US"/>
              <a:t> </a:t>
            </a:r>
            <a:r>
              <a:rPr lang="en-US" err="1"/>
              <a:t>similares</a:t>
            </a:r>
            <a:r>
              <a:rPr lang="en-US"/>
              <a:t>. Por </a:t>
            </a:r>
            <a:r>
              <a:rPr lang="en-US" err="1"/>
              <a:t>ejemplo</a:t>
            </a:r>
            <a:r>
              <a:rPr lang="en-US"/>
              <a:t> </a:t>
            </a:r>
            <a:r>
              <a:rPr lang="en-US" err="1"/>
              <a:t>diferente</a:t>
            </a:r>
            <a:r>
              <a:rPr lang="en-US"/>
              <a:t> </a:t>
            </a:r>
            <a:r>
              <a:rPr lang="en-US" err="1"/>
              <a:t>tipos</a:t>
            </a:r>
            <a:r>
              <a:rPr lang="en-US"/>
              <a:t> de bosques</a:t>
            </a:r>
          </a:p>
          <a:p>
            <a:endParaRPr lang="en-US"/>
          </a:p>
          <a:p>
            <a:r>
              <a:rPr lang="en-US"/>
              <a:t>Se </a:t>
            </a:r>
            <a:r>
              <a:rPr lang="en-US" err="1"/>
              <a:t>puede</a:t>
            </a:r>
            <a:r>
              <a:rPr lang="en-US"/>
              <a:t> </a:t>
            </a:r>
            <a:r>
              <a:rPr lang="en-US" err="1"/>
              <a:t>descargar</a:t>
            </a:r>
            <a:r>
              <a:rPr lang="en-US"/>
              <a:t> tanto </a:t>
            </a:r>
            <a:r>
              <a:rPr lang="en-US" err="1"/>
              <a:t>en</a:t>
            </a:r>
            <a:r>
              <a:rPr lang="en-US"/>
              <a:t> </a:t>
            </a:r>
            <a:r>
              <a:rPr lang="en-US" err="1"/>
              <a:t>los</a:t>
            </a:r>
            <a:r>
              <a:rPr lang="en-US"/>
              <a:t> </a:t>
            </a:r>
            <a:r>
              <a:rPr lang="en-US" err="1"/>
              <a:t>portales</a:t>
            </a:r>
            <a:r>
              <a:rPr lang="en-US"/>
              <a:t> </a:t>
            </a:r>
            <a:r>
              <a:rPr lang="en-US" err="1"/>
              <a:t>japoneses</a:t>
            </a:r>
            <a:r>
              <a:rPr lang="en-US"/>
              <a:t> </a:t>
            </a:r>
            <a:r>
              <a:rPr lang="en-US" err="1"/>
              <a:t>como</a:t>
            </a:r>
            <a:r>
              <a:rPr lang="en-US"/>
              <a:t> de la NASA</a:t>
            </a:r>
          </a:p>
          <a:p>
            <a:endParaRPr lang="en-US"/>
          </a:p>
          <a:p>
            <a:r>
              <a:rPr lang="en-US"/>
              <a:t>ENSEÑAR</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7</a:t>
            </a:fld>
            <a:endParaRPr lang="en-GB"/>
          </a:p>
        </p:txBody>
      </p:sp>
    </p:spTree>
    <p:extLst>
      <p:ext uri="{BB962C8B-B14F-4D97-AF65-F5344CB8AC3E}">
        <p14:creationId xmlns:p14="http://schemas.microsoft.com/office/powerpoint/2010/main" val="3888416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a:t>
            </a:r>
          </a:p>
          <a:p>
            <a:endParaRPr lang="en-US"/>
          </a:p>
          <a:p>
            <a:r>
              <a:rPr lang="en-US"/>
              <a:t>El </a:t>
            </a:r>
            <a:r>
              <a:rPr lang="en-US" err="1"/>
              <a:t>producto</a:t>
            </a:r>
            <a:r>
              <a:rPr lang="en-US"/>
              <a:t> de aster es un raster </a:t>
            </a:r>
            <a:r>
              <a:rPr lang="en-US" err="1"/>
              <a:t>donde</a:t>
            </a:r>
            <a:r>
              <a:rPr lang="en-US"/>
              <a:t> </a:t>
            </a:r>
            <a:r>
              <a:rPr lang="en-US" err="1"/>
              <a:t>cada</a:t>
            </a:r>
            <a:r>
              <a:rPr lang="en-US"/>
              <a:t> punto </a:t>
            </a:r>
            <a:r>
              <a:rPr lang="en-US" err="1"/>
              <a:t>tiene</a:t>
            </a:r>
            <a:r>
              <a:rPr lang="en-US"/>
              <a:t> la </a:t>
            </a:r>
            <a:r>
              <a:rPr lang="en-US" err="1"/>
              <a:t>altura</a:t>
            </a:r>
            <a:r>
              <a:rPr lang="en-US"/>
              <a:t> </a:t>
            </a:r>
            <a:r>
              <a:rPr lang="en-US" err="1"/>
              <a:t>en</a:t>
            </a:r>
            <a:r>
              <a:rPr lang="en-US"/>
              <a:t> metros </a:t>
            </a:r>
            <a:r>
              <a:rPr lang="en-US" err="1"/>
              <a:t>sobre</a:t>
            </a:r>
            <a:r>
              <a:rPr lang="en-US"/>
              <a:t> </a:t>
            </a:r>
            <a:r>
              <a:rPr lang="en-US" err="1"/>
              <a:t>el</a:t>
            </a:r>
            <a:r>
              <a:rPr lang="en-US"/>
              <a:t> </a:t>
            </a:r>
            <a:r>
              <a:rPr lang="en-US" err="1"/>
              <a:t>nivel</a:t>
            </a:r>
            <a:r>
              <a:rPr lang="en-US"/>
              <a:t> del mar. Los puntos mas claros son </a:t>
            </a:r>
            <a:r>
              <a:rPr lang="en-US" err="1"/>
              <a:t>más</a:t>
            </a:r>
            <a:r>
              <a:rPr lang="en-US"/>
              <a:t> altos</a:t>
            </a:r>
          </a:p>
          <a:p>
            <a:endParaRPr lang="en-US"/>
          </a:p>
          <a:p>
            <a:r>
              <a:rPr lang="en-US" err="1"/>
              <a:t>Esto</a:t>
            </a:r>
            <a:r>
              <a:rPr lang="en-US"/>
              <a:t> </a:t>
            </a:r>
            <a:r>
              <a:rPr lang="en-US" err="1"/>
              <a:t>nos</a:t>
            </a:r>
            <a:r>
              <a:rPr lang="en-US"/>
              <a:t> </a:t>
            </a:r>
            <a:r>
              <a:rPr lang="en-US" err="1"/>
              <a:t>ayudaria</a:t>
            </a:r>
            <a:r>
              <a:rPr lang="en-US"/>
              <a:t> a </a:t>
            </a:r>
            <a:r>
              <a:rPr lang="en-US" err="1"/>
              <a:t>diferenciar</a:t>
            </a:r>
            <a:r>
              <a:rPr lang="en-US"/>
              <a:t> </a:t>
            </a:r>
            <a:r>
              <a:rPr lang="en-US" err="1"/>
              <a:t>por</a:t>
            </a:r>
            <a:r>
              <a:rPr lang="en-US"/>
              <a:t> </a:t>
            </a:r>
            <a:r>
              <a:rPr lang="en-US" err="1"/>
              <a:t>ejemplo</a:t>
            </a:r>
            <a:r>
              <a:rPr lang="en-US"/>
              <a:t> la </a:t>
            </a:r>
            <a:r>
              <a:rPr lang="en-US" err="1"/>
              <a:t>clase</a:t>
            </a:r>
            <a:r>
              <a:rPr lang="en-US"/>
              <a:t> de playa de zona </a:t>
            </a:r>
            <a:r>
              <a:rPr lang="en-US" err="1"/>
              <a:t>rocosa</a:t>
            </a:r>
            <a:r>
              <a:rPr lang="en-US"/>
              <a:t> de </a:t>
            </a:r>
            <a:r>
              <a:rPr lang="en-US" err="1"/>
              <a:t>montaña</a:t>
            </a:r>
            <a:endParaRPr lang="en-US"/>
          </a:p>
          <a:p>
            <a:endParaRPr lang="en-US"/>
          </a:p>
          <a:p>
            <a:r>
              <a:rPr lang="en-US" err="1"/>
              <a:t>Adicionalmente,de</a:t>
            </a:r>
            <a:r>
              <a:rPr lang="en-US"/>
              <a:t> </a:t>
            </a:r>
            <a:r>
              <a:rPr lang="en-US" err="1"/>
              <a:t>aqui</a:t>
            </a:r>
            <a:r>
              <a:rPr lang="en-US"/>
              <a:t> </a:t>
            </a:r>
            <a:r>
              <a:rPr lang="en-US" err="1"/>
              <a:t>sacamos</a:t>
            </a:r>
            <a:r>
              <a:rPr lang="en-US"/>
              <a:t> </a:t>
            </a:r>
            <a:r>
              <a:rPr lang="en-US" err="1"/>
              <a:t>otros</a:t>
            </a:r>
            <a:r>
              <a:rPr lang="en-US"/>
              <a:t> </a:t>
            </a:r>
            <a:r>
              <a:rPr lang="en-US" err="1"/>
              <a:t>productos</a:t>
            </a:r>
            <a:r>
              <a:rPr lang="en-US"/>
              <a:t> </a:t>
            </a:r>
            <a:r>
              <a:rPr lang="en-US" err="1"/>
              <a:t>derivados</a:t>
            </a:r>
            <a:r>
              <a:rPr lang="en-US"/>
              <a:t> </a:t>
            </a:r>
            <a:r>
              <a:rPr lang="en-US" err="1"/>
              <a:t>utilizando</a:t>
            </a:r>
            <a:r>
              <a:rPr lang="en-US"/>
              <a:t> la </a:t>
            </a:r>
            <a:r>
              <a:rPr lang="en-US" err="1"/>
              <a:t>libreria</a:t>
            </a:r>
            <a:r>
              <a:rPr lang="en-US"/>
              <a:t> GRASS</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8</a:t>
            </a:fld>
            <a:endParaRPr lang="en-GB"/>
          </a:p>
        </p:txBody>
      </p:sp>
    </p:spTree>
    <p:extLst>
      <p:ext uri="{BB962C8B-B14F-4D97-AF65-F5344CB8AC3E}">
        <p14:creationId xmlns:p14="http://schemas.microsoft.com/office/powerpoint/2010/main" val="2085043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Pp</a:t>
            </a:r>
          </a:p>
          <a:p>
            <a:endParaRPr lang="en-US"/>
          </a:p>
          <a:p>
            <a:r>
              <a:rPr lang="en-US"/>
              <a:t>El </a:t>
            </a:r>
            <a:r>
              <a:rPr lang="en-US" err="1"/>
              <a:t>producto</a:t>
            </a:r>
            <a:r>
              <a:rPr lang="en-US"/>
              <a:t> de aster es un raster </a:t>
            </a:r>
            <a:r>
              <a:rPr lang="en-US" err="1"/>
              <a:t>donde</a:t>
            </a:r>
            <a:r>
              <a:rPr lang="en-US"/>
              <a:t> </a:t>
            </a:r>
            <a:r>
              <a:rPr lang="en-US" err="1"/>
              <a:t>cada</a:t>
            </a:r>
            <a:r>
              <a:rPr lang="en-US"/>
              <a:t> punto </a:t>
            </a:r>
            <a:r>
              <a:rPr lang="en-US" err="1"/>
              <a:t>tiene</a:t>
            </a:r>
            <a:r>
              <a:rPr lang="en-US"/>
              <a:t> la </a:t>
            </a:r>
            <a:r>
              <a:rPr lang="en-US" err="1"/>
              <a:t>altura</a:t>
            </a:r>
            <a:r>
              <a:rPr lang="en-US"/>
              <a:t> </a:t>
            </a:r>
            <a:r>
              <a:rPr lang="en-US" err="1"/>
              <a:t>en</a:t>
            </a:r>
            <a:r>
              <a:rPr lang="en-US"/>
              <a:t> metros </a:t>
            </a:r>
            <a:r>
              <a:rPr lang="en-US" err="1"/>
              <a:t>sobre</a:t>
            </a:r>
            <a:r>
              <a:rPr lang="en-US"/>
              <a:t> </a:t>
            </a:r>
            <a:r>
              <a:rPr lang="en-US" err="1"/>
              <a:t>el</a:t>
            </a:r>
            <a:r>
              <a:rPr lang="en-US"/>
              <a:t> </a:t>
            </a:r>
            <a:r>
              <a:rPr lang="en-US" err="1"/>
              <a:t>nivel</a:t>
            </a:r>
            <a:r>
              <a:rPr lang="en-US"/>
              <a:t> del mar. Los puntos mas claros son </a:t>
            </a:r>
            <a:r>
              <a:rPr lang="en-US" err="1"/>
              <a:t>más</a:t>
            </a:r>
            <a:r>
              <a:rPr lang="en-US"/>
              <a:t> altos</a:t>
            </a:r>
          </a:p>
          <a:p>
            <a:endParaRPr lang="en-US"/>
          </a:p>
          <a:p>
            <a:r>
              <a:rPr lang="en-US" err="1"/>
              <a:t>Esto</a:t>
            </a:r>
            <a:r>
              <a:rPr lang="en-US"/>
              <a:t> </a:t>
            </a:r>
            <a:r>
              <a:rPr lang="en-US" err="1"/>
              <a:t>nos</a:t>
            </a:r>
            <a:r>
              <a:rPr lang="en-US"/>
              <a:t> </a:t>
            </a:r>
            <a:r>
              <a:rPr lang="en-US" err="1"/>
              <a:t>ayudaria</a:t>
            </a:r>
            <a:r>
              <a:rPr lang="en-US"/>
              <a:t> a </a:t>
            </a:r>
            <a:r>
              <a:rPr lang="en-US" err="1"/>
              <a:t>diferenciar</a:t>
            </a:r>
            <a:r>
              <a:rPr lang="en-US"/>
              <a:t> </a:t>
            </a:r>
            <a:r>
              <a:rPr lang="en-US" err="1"/>
              <a:t>por</a:t>
            </a:r>
            <a:r>
              <a:rPr lang="en-US"/>
              <a:t> </a:t>
            </a:r>
            <a:r>
              <a:rPr lang="en-US" err="1"/>
              <a:t>ejemplo</a:t>
            </a:r>
            <a:r>
              <a:rPr lang="en-US"/>
              <a:t> la </a:t>
            </a:r>
            <a:r>
              <a:rPr lang="en-US" err="1"/>
              <a:t>clase</a:t>
            </a:r>
            <a:r>
              <a:rPr lang="en-US"/>
              <a:t> de playa de zona </a:t>
            </a:r>
            <a:r>
              <a:rPr lang="en-US" err="1"/>
              <a:t>rocosa</a:t>
            </a:r>
            <a:r>
              <a:rPr lang="en-US"/>
              <a:t> de </a:t>
            </a:r>
            <a:r>
              <a:rPr lang="en-US" err="1"/>
              <a:t>montaña</a:t>
            </a:r>
            <a:endParaRPr lang="en-US"/>
          </a:p>
          <a:p>
            <a:endParaRPr lang="en-US"/>
          </a:p>
          <a:p>
            <a:r>
              <a:rPr lang="en-US" err="1"/>
              <a:t>Adicionalmente,de</a:t>
            </a:r>
            <a:r>
              <a:rPr lang="en-US"/>
              <a:t> </a:t>
            </a:r>
            <a:r>
              <a:rPr lang="en-US" err="1"/>
              <a:t>aqui</a:t>
            </a:r>
            <a:r>
              <a:rPr lang="en-US"/>
              <a:t> </a:t>
            </a:r>
            <a:r>
              <a:rPr lang="en-US" err="1"/>
              <a:t>sacamos</a:t>
            </a:r>
            <a:r>
              <a:rPr lang="en-US"/>
              <a:t> </a:t>
            </a:r>
            <a:r>
              <a:rPr lang="en-US" err="1"/>
              <a:t>otros</a:t>
            </a:r>
            <a:r>
              <a:rPr lang="en-US"/>
              <a:t> </a:t>
            </a:r>
            <a:r>
              <a:rPr lang="en-US" err="1"/>
              <a:t>productos</a:t>
            </a:r>
            <a:r>
              <a:rPr lang="en-US"/>
              <a:t> </a:t>
            </a:r>
            <a:r>
              <a:rPr lang="en-US" err="1"/>
              <a:t>derivados</a:t>
            </a:r>
            <a:r>
              <a:rPr lang="en-US"/>
              <a:t> </a:t>
            </a:r>
            <a:r>
              <a:rPr lang="en-US" err="1"/>
              <a:t>utilizando</a:t>
            </a:r>
            <a:r>
              <a:rPr lang="en-US"/>
              <a:t> la </a:t>
            </a:r>
            <a:r>
              <a:rPr lang="en-US" err="1"/>
              <a:t>libreria</a:t>
            </a:r>
            <a:r>
              <a:rPr lang="en-US"/>
              <a:t> GRASS</a:t>
            </a:r>
          </a:p>
          <a:p>
            <a:endParaRPr lang="en-US"/>
          </a:p>
        </p:txBody>
      </p:sp>
      <p:sp>
        <p:nvSpPr>
          <p:cNvPr id="4" name="Slide Number Placeholder 3"/>
          <p:cNvSpPr>
            <a:spLocks noGrp="1"/>
          </p:cNvSpPr>
          <p:nvPr>
            <p:ph type="sldNum" sz="quarter" idx="10"/>
          </p:nvPr>
        </p:nvSpPr>
        <p:spPr/>
        <p:txBody>
          <a:bodyPr/>
          <a:lstStyle/>
          <a:p>
            <a:fld id="{D4137F48-D92B-4246-A09C-92E97D2C4690}" type="slidenum">
              <a:rPr lang="en-GB" smtClean="0"/>
              <a:t>9</a:t>
            </a:fld>
            <a:endParaRPr lang="en-GB"/>
          </a:p>
        </p:txBody>
      </p:sp>
    </p:spTree>
    <p:extLst>
      <p:ext uri="{BB962C8B-B14F-4D97-AF65-F5344CB8AC3E}">
        <p14:creationId xmlns:p14="http://schemas.microsoft.com/office/powerpoint/2010/main" val="3732617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524D7C-E375-4E62-95E4-8DC3ED25EBC2}"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174848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24D7C-E375-4E62-95E4-8DC3ED25EBC2}"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406620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24D7C-E375-4E62-95E4-8DC3ED25EBC2}"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1119904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9" name="Group 8"/>
          <p:cNvGrpSpPr/>
          <p:nvPr userDrawn="1"/>
        </p:nvGrpSpPr>
        <p:grpSpPr>
          <a:xfrm>
            <a:off x="-528737" y="932722"/>
            <a:ext cx="12741071" cy="5935929"/>
            <a:chOff x="-396553" y="699541"/>
            <a:chExt cx="9555803" cy="4451947"/>
          </a:xfrm>
        </p:grpSpPr>
        <p:sp>
          <p:nvSpPr>
            <p:cNvPr id="25" name="Rectangle 24"/>
            <p:cNvSpPr/>
            <p:nvPr userDrawn="1"/>
          </p:nvSpPr>
          <p:spPr>
            <a:xfrm>
              <a:off x="-1345" y="992283"/>
              <a:ext cx="6513804" cy="4159205"/>
            </a:xfrm>
            <a:prstGeom prst="rect">
              <a:avLst/>
            </a:prstGeom>
            <a:solidFill>
              <a:srgbClr val="0E0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1028"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6553" y="699541"/>
              <a:ext cx="4621109" cy="4059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descr="S:\F15015_Copernicus\3_Work\330_Work-in-process\SC4_BackgroundMat\Old\Element Copernicus\Cover PPT\Link\Po_River_Italy.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76429" t="25927" r="-1" b="9813"/>
            <a:stretch/>
          </p:blipFill>
          <p:spPr bwMode="auto">
            <a:xfrm>
              <a:off x="6837540" y="988942"/>
              <a:ext cx="2306461" cy="4162546"/>
            </a:xfrm>
            <a:prstGeom prst="rect">
              <a:avLst/>
            </a:prstGeom>
            <a:noFill/>
          </p:spPr>
        </p:pic>
        <p:sp>
          <p:nvSpPr>
            <p:cNvPr id="6" name="Rectangle 5"/>
            <p:cNvSpPr/>
            <p:nvPr userDrawn="1"/>
          </p:nvSpPr>
          <p:spPr>
            <a:xfrm>
              <a:off x="6837540" y="990051"/>
              <a:ext cx="2306460" cy="415344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p:cNvSpPr/>
            <p:nvPr userDrawn="1"/>
          </p:nvSpPr>
          <p:spPr>
            <a:xfrm>
              <a:off x="6512460" y="988942"/>
              <a:ext cx="2646790" cy="4162546"/>
            </a:xfrm>
            <a:prstGeom prst="rect">
              <a:avLst/>
            </a:prstGeom>
            <a:gradFill flip="none" rotWithShape="1">
              <a:gsLst>
                <a:gs pos="17000">
                  <a:srgbClr val="0E0A32"/>
                </a:gs>
                <a:gs pos="1000">
                  <a:srgbClr val="0E0A32"/>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66005" y="167856"/>
            <a:ext cx="2059728" cy="1193499"/>
          </a:xfrm>
          <a:prstGeom prst="rect">
            <a:avLst/>
          </a:prstGeom>
        </p:spPr>
      </p:pic>
      <p:pic>
        <p:nvPicPr>
          <p:cNvPr id="65" name="Picture 4" descr="S:\F15015_Copernicus\3_Work\330_Work-in-process\SC4_BackgroundMat\PPT\item Copernicus\logo Copernicus_neg-01.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10053833" y="6045201"/>
            <a:ext cx="1867236" cy="680925"/>
          </a:xfrm>
          <a:prstGeom prst="rect">
            <a:avLst/>
          </a:prstGeom>
          <a:noFill/>
          <a:extLst>
            <a:ext uri="{909E8E84-426E-40DD-AFC4-6F175D3DCCD1}">
              <a14:hiddenFill xmlns:a14="http://schemas.microsoft.com/office/drawing/2010/main">
                <a:solidFill>
                  <a:srgbClr val="FFFFFF"/>
                </a:solidFill>
              </a14:hiddenFill>
            </a:ext>
          </a:extLst>
        </p:spPr>
      </p:pic>
      <p:sp>
        <p:nvSpPr>
          <p:cNvPr id="72" name="Title 1"/>
          <p:cNvSpPr>
            <a:spLocks noGrp="1"/>
          </p:cNvSpPr>
          <p:nvPr>
            <p:ph type="ctrTitle" hasCustomPrompt="1"/>
          </p:nvPr>
        </p:nvSpPr>
        <p:spPr>
          <a:xfrm>
            <a:off x="5006016" y="3429336"/>
            <a:ext cx="6237717" cy="747515"/>
          </a:xfrm>
        </p:spPr>
        <p:txBody>
          <a:bodyPr>
            <a:noAutofit/>
          </a:bodyPr>
          <a:lstStyle>
            <a:lvl1pPr algn="l">
              <a:defRPr sz="2800" b="0" spc="600">
                <a:solidFill>
                  <a:schemeClr val="bg1"/>
                </a:solidFill>
              </a:defRPr>
            </a:lvl1pPr>
          </a:lstStyle>
          <a:p>
            <a:r>
              <a:rPr lang="en-US"/>
              <a:t>Title</a:t>
            </a:r>
          </a:p>
        </p:txBody>
      </p:sp>
      <p:sp>
        <p:nvSpPr>
          <p:cNvPr id="73" name="Subtitle 2"/>
          <p:cNvSpPr>
            <a:spLocks noGrp="1"/>
          </p:cNvSpPr>
          <p:nvPr>
            <p:ph type="subTitle" idx="1"/>
          </p:nvPr>
        </p:nvSpPr>
        <p:spPr>
          <a:xfrm>
            <a:off x="5006016" y="4197086"/>
            <a:ext cx="6240693" cy="1536171"/>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74" name="Group 73"/>
          <p:cNvGrpSpPr/>
          <p:nvPr userDrawn="1"/>
        </p:nvGrpSpPr>
        <p:grpSpPr>
          <a:xfrm>
            <a:off x="1391479" y="6044910"/>
            <a:ext cx="3998063" cy="713030"/>
            <a:chOff x="4988059" y="4533684"/>
            <a:chExt cx="2998547" cy="534773"/>
          </a:xfrm>
        </p:grpSpPr>
        <p:grpSp>
          <p:nvGrpSpPr>
            <p:cNvPr id="75" name="Group 74"/>
            <p:cNvGrpSpPr/>
            <p:nvPr userDrawn="1"/>
          </p:nvGrpSpPr>
          <p:grpSpPr>
            <a:xfrm>
              <a:off x="5192177" y="4533684"/>
              <a:ext cx="2794429" cy="464879"/>
              <a:chOff x="5116727" y="4655220"/>
              <a:chExt cx="2273215" cy="378170"/>
            </a:xfrm>
          </p:grpSpPr>
          <p:sp>
            <p:nvSpPr>
              <p:cNvPr id="88" name="TextBox 87"/>
              <p:cNvSpPr txBox="1"/>
              <p:nvPr userDrawn="1"/>
            </p:nvSpPr>
            <p:spPr>
              <a:xfrm>
                <a:off x="5116727" y="4655220"/>
                <a:ext cx="986126" cy="122056"/>
              </a:xfrm>
              <a:prstGeom prst="rect">
                <a:avLst/>
              </a:prstGeom>
              <a:noFill/>
            </p:spPr>
            <p:txBody>
              <a:bodyPr wrap="square" rtlCol="0">
                <a:spAutoFit/>
              </a:bodyPr>
              <a:lstStyle/>
              <a:p>
                <a:r>
                  <a:rPr lang="es-ES" sz="700" err="1">
                    <a:solidFill>
                      <a:schemeClr val="bg1"/>
                    </a:solidFill>
                  </a:rPr>
                  <a:t>Copernicus</a:t>
                </a:r>
                <a:r>
                  <a:rPr lang="es-ES" sz="700">
                    <a:solidFill>
                      <a:schemeClr val="bg1"/>
                    </a:solidFill>
                  </a:rPr>
                  <a:t> EU</a:t>
                </a:r>
                <a:endParaRPr lang="en-US" sz="700">
                  <a:solidFill>
                    <a:schemeClr val="bg1"/>
                  </a:solidFill>
                </a:endParaRPr>
              </a:p>
            </p:txBody>
          </p:sp>
          <p:sp>
            <p:nvSpPr>
              <p:cNvPr id="89" name="TextBox 88"/>
              <p:cNvSpPr txBox="1"/>
              <p:nvPr userDrawn="1"/>
            </p:nvSpPr>
            <p:spPr>
              <a:xfrm>
                <a:off x="5116727" y="4911334"/>
                <a:ext cx="986126" cy="122056"/>
              </a:xfrm>
              <a:prstGeom prst="rect">
                <a:avLst/>
              </a:prstGeom>
              <a:noFill/>
            </p:spPr>
            <p:txBody>
              <a:bodyPr wrap="square" rtlCol="0">
                <a:spAutoFit/>
              </a:bodyPr>
              <a:lstStyle/>
              <a:p>
                <a:r>
                  <a:rPr lang="es-ES" sz="700">
                    <a:solidFill>
                      <a:schemeClr val="bg1"/>
                    </a:solidFill>
                  </a:rPr>
                  <a:t>@CopernicusEU</a:t>
                </a:r>
                <a:endParaRPr lang="en-US" sz="700">
                  <a:solidFill>
                    <a:schemeClr val="bg1"/>
                  </a:solidFill>
                </a:endParaRPr>
              </a:p>
            </p:txBody>
          </p:sp>
          <p:sp>
            <p:nvSpPr>
              <p:cNvPr id="90" name="TextBox 89"/>
              <p:cNvSpPr txBox="1"/>
              <p:nvPr userDrawn="1"/>
            </p:nvSpPr>
            <p:spPr>
              <a:xfrm>
                <a:off x="6107978" y="4911334"/>
                <a:ext cx="1281964" cy="122056"/>
              </a:xfrm>
              <a:prstGeom prst="rect">
                <a:avLst/>
              </a:prstGeom>
              <a:noFill/>
            </p:spPr>
            <p:txBody>
              <a:bodyPr wrap="square" rtlCol="0">
                <a:spAutoFit/>
              </a:bodyPr>
              <a:lstStyle/>
              <a:p>
                <a:r>
                  <a:rPr lang="es-ES" sz="700">
                    <a:solidFill>
                      <a:schemeClr val="bg1"/>
                    </a:solidFill>
                  </a:rPr>
                  <a:t>www.copernicus.eu</a:t>
                </a:r>
                <a:endParaRPr lang="en-US" sz="700">
                  <a:solidFill>
                    <a:schemeClr val="bg1"/>
                  </a:solidFill>
                </a:endParaRPr>
              </a:p>
            </p:txBody>
          </p:sp>
          <p:sp>
            <p:nvSpPr>
              <p:cNvPr id="91" name="TextBox 90"/>
              <p:cNvSpPr txBox="1"/>
              <p:nvPr userDrawn="1"/>
            </p:nvSpPr>
            <p:spPr>
              <a:xfrm>
                <a:off x="6112326" y="4655220"/>
                <a:ext cx="986126" cy="122056"/>
              </a:xfrm>
              <a:prstGeom prst="rect">
                <a:avLst/>
              </a:prstGeom>
              <a:noFill/>
            </p:spPr>
            <p:txBody>
              <a:bodyPr wrap="square" rtlCol="0">
                <a:spAutoFit/>
              </a:bodyPr>
              <a:lstStyle/>
              <a:p>
                <a:r>
                  <a:rPr lang="es-ES" sz="700" err="1">
                    <a:solidFill>
                      <a:schemeClr val="bg1"/>
                    </a:solidFill>
                  </a:rPr>
                  <a:t>Copernicus</a:t>
                </a:r>
                <a:r>
                  <a:rPr lang="es-ES" sz="700">
                    <a:solidFill>
                      <a:schemeClr val="bg1"/>
                    </a:solidFill>
                  </a:rPr>
                  <a:t> EU</a:t>
                </a:r>
                <a:endParaRPr lang="en-US" sz="700">
                  <a:solidFill>
                    <a:schemeClr val="bg1"/>
                  </a:solidFill>
                </a:endParaRPr>
              </a:p>
            </p:txBody>
          </p:sp>
        </p:grpSp>
        <p:grpSp>
          <p:nvGrpSpPr>
            <p:cNvPr id="76" name="Group 75"/>
            <p:cNvGrpSpPr/>
            <p:nvPr userDrawn="1"/>
          </p:nvGrpSpPr>
          <p:grpSpPr>
            <a:xfrm>
              <a:off x="4988059" y="4550290"/>
              <a:ext cx="204118" cy="204118"/>
              <a:chOff x="4583906" y="4467225"/>
              <a:chExt cx="204118" cy="204118"/>
            </a:xfrm>
          </p:grpSpPr>
          <p:sp>
            <p:nvSpPr>
              <p:cNvPr id="86" name="Oval 85"/>
              <p:cNvSpPr/>
              <p:nvPr userDrawn="1"/>
            </p:nvSpPr>
            <p:spPr>
              <a:xfrm>
                <a:off x="4583906" y="446722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7" name="Picture 3"/>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640016" y="4498921"/>
                <a:ext cx="77611" cy="1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7" name="Group 76"/>
            <p:cNvGrpSpPr/>
            <p:nvPr userDrawn="1"/>
          </p:nvGrpSpPr>
          <p:grpSpPr>
            <a:xfrm>
              <a:off x="4988396" y="4861913"/>
              <a:ext cx="204118" cy="204118"/>
              <a:chOff x="4280976" y="4520454"/>
              <a:chExt cx="204118" cy="204118"/>
            </a:xfrm>
          </p:grpSpPr>
          <p:sp>
            <p:nvSpPr>
              <p:cNvPr id="84" name="Oval 83"/>
              <p:cNvSpPr/>
              <p:nvPr userDrawn="1"/>
            </p:nvSpPr>
            <p:spPr>
              <a:xfrm>
                <a:off x="4280976" y="45204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5" name="Picture 4"/>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24456" y="4566385"/>
                <a:ext cx="115818" cy="11225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8" name="Group 77"/>
            <p:cNvGrpSpPr/>
            <p:nvPr userDrawn="1"/>
          </p:nvGrpSpPr>
          <p:grpSpPr>
            <a:xfrm>
              <a:off x="6217912" y="4538288"/>
              <a:ext cx="204118" cy="204118"/>
              <a:chOff x="3779912" y="4597065"/>
              <a:chExt cx="204118" cy="204118"/>
            </a:xfrm>
          </p:grpSpPr>
          <p:sp>
            <p:nvSpPr>
              <p:cNvPr id="82" name="Oval 81"/>
              <p:cNvSpPr/>
              <p:nvPr userDrawn="1"/>
            </p:nvSpPr>
            <p:spPr>
              <a:xfrm>
                <a:off x="3779912" y="4597065"/>
                <a:ext cx="204118" cy="20411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3" name="Picture 5"/>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03722" y="4656881"/>
                <a:ext cx="160700" cy="793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userDrawn="1"/>
          </p:nvGrpSpPr>
          <p:grpSpPr>
            <a:xfrm>
              <a:off x="6220013" y="4864339"/>
              <a:ext cx="204118" cy="204118"/>
              <a:chOff x="4425895" y="4672854"/>
              <a:chExt cx="204118" cy="204118"/>
            </a:xfrm>
          </p:grpSpPr>
          <p:sp>
            <p:nvSpPr>
              <p:cNvPr id="80" name="Oval 79"/>
              <p:cNvSpPr/>
              <p:nvPr userDrawn="1"/>
            </p:nvSpPr>
            <p:spPr>
              <a:xfrm>
                <a:off x="4425895" y="4672854"/>
                <a:ext cx="204118" cy="2041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1" name="Picture 6"/>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464154" y="4713840"/>
                <a:ext cx="122133" cy="1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284641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1" name="Picture 2" descr="S:\F15015_Copernicus\3_Work\330_Work-in-process\SC4_BackgroundMat\Visual_ID\Photos\Po_River_Italy.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769443"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userDrawn="1"/>
        </p:nvSpPr>
        <p:spPr>
          <a:xfrm>
            <a:off x="2" y="3"/>
            <a:ext cx="2769444" cy="68579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0" y="3"/>
            <a:ext cx="2779875" cy="68579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title" hasCustomPrompt="1"/>
          </p:nvPr>
        </p:nvSpPr>
        <p:spPr>
          <a:xfrm>
            <a:off x="1156939" y="346771"/>
            <a:ext cx="10425461" cy="37788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sp>
        <p:nvSpPr>
          <p:cNvPr id="3" name="Content Placeholder 2"/>
          <p:cNvSpPr>
            <a:spLocks noGrp="1"/>
          </p:cNvSpPr>
          <p:nvPr userDrawn="1">
            <p:ph idx="1"/>
          </p:nvPr>
        </p:nvSpPr>
        <p:spPr>
          <a:xfrm>
            <a:off x="1849398" y="932723"/>
            <a:ext cx="9733004" cy="5097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3" name="Straight Connector 32"/>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userDrawn="1"/>
        </p:nvSpPr>
        <p:spPr>
          <a:xfrm>
            <a:off x="-48683" y="819779"/>
            <a:ext cx="1261080" cy="261610"/>
          </a:xfrm>
          <a:prstGeom prst="rect">
            <a:avLst/>
          </a:prstGeom>
          <a:noFill/>
        </p:spPr>
        <p:txBody>
          <a:bodyPr wrap="square" rtlCol="0">
            <a:spAutoFit/>
          </a:bodyPr>
          <a:lstStyle/>
          <a:p>
            <a:pPr algn="ctr"/>
            <a:r>
              <a:rPr lang="es-ES" sz="1100" b="1" err="1">
                <a:solidFill>
                  <a:srgbClr val="25408F"/>
                </a:solidFill>
              </a:rPr>
              <a:t>Copernicus</a:t>
            </a:r>
            <a:endParaRPr lang="en-US" sz="1100" b="1">
              <a:solidFill>
                <a:srgbClr val="25408F"/>
              </a:solidFill>
            </a:endParaRPr>
          </a:p>
        </p:txBody>
      </p:sp>
      <p:sp>
        <p:nvSpPr>
          <p:cNvPr id="9" name="Footer Placeholder 8"/>
          <p:cNvSpPr>
            <a:spLocks noGrp="1"/>
          </p:cNvSpPr>
          <p:nvPr>
            <p:ph type="ftr" sz="quarter" idx="10"/>
          </p:nvPr>
        </p:nvSpPr>
        <p:spPr/>
        <p:txBody>
          <a:bodyPr/>
          <a:lstStyle/>
          <a:p>
            <a:endParaRPr lang="en-US"/>
          </a:p>
        </p:txBody>
      </p:sp>
      <p:sp>
        <p:nvSpPr>
          <p:cNvPr id="10" name="Slide Number Placeholder 9"/>
          <p:cNvSpPr>
            <a:spLocks noGrp="1"/>
          </p:cNvSpPr>
          <p:nvPr>
            <p:ph type="sldNum" sz="quarter" idx="11"/>
          </p:nvPr>
        </p:nvSpPr>
        <p:spPr/>
        <p:txBody>
          <a:bodyPr/>
          <a:lstStyle/>
          <a:p>
            <a:fld id="{58768E1A-8455-4611-8763-3FA1B747F6B6}" type="slidenum">
              <a:rPr lang="en-US" smtClean="0"/>
              <a:pPr/>
              <a:t>‹Nº›</a:t>
            </a:fld>
            <a:endParaRPr lang="en-US"/>
          </a:p>
        </p:txBody>
      </p:sp>
      <p:pic>
        <p:nvPicPr>
          <p:cNvPr id="12"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6"/>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0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3385" y="932723"/>
            <a:ext cx="10559016" cy="5097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1156939" y="346771"/>
            <a:ext cx="10425461" cy="37788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49" name="Straight Connector 48"/>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userDrawn="1"/>
        </p:nvSpPr>
        <p:spPr>
          <a:xfrm>
            <a:off x="-48683" y="819779"/>
            <a:ext cx="1261080" cy="261610"/>
          </a:xfrm>
          <a:prstGeom prst="rect">
            <a:avLst/>
          </a:prstGeom>
          <a:noFill/>
        </p:spPr>
        <p:txBody>
          <a:bodyPr wrap="square" rtlCol="0">
            <a:spAutoFit/>
          </a:bodyPr>
          <a:lstStyle/>
          <a:p>
            <a:pPr algn="ctr"/>
            <a:r>
              <a:rPr lang="es-ES" sz="1100" b="1" err="1">
                <a:solidFill>
                  <a:srgbClr val="25408F"/>
                </a:solidFill>
              </a:rPr>
              <a:t>Copernicus</a:t>
            </a:r>
            <a:endParaRPr lang="en-US" sz="1100" b="1">
              <a:solidFill>
                <a:srgbClr val="25408F"/>
              </a:solidFill>
            </a:endParaRPr>
          </a:p>
        </p:txBody>
      </p:sp>
      <p:sp>
        <p:nvSpPr>
          <p:cNvPr id="2" name="Footer Placeholder 1"/>
          <p:cNvSpPr>
            <a:spLocks noGrp="1"/>
          </p:cNvSpPr>
          <p:nvPr>
            <p:ph type="ftr" sz="quarter" idx="10"/>
          </p:nvPr>
        </p:nvSpPr>
        <p:spPr/>
        <p:txBody>
          <a:bodyPr/>
          <a:lstStyle/>
          <a:p>
            <a:endParaRPr lang="en-US"/>
          </a:p>
        </p:txBody>
      </p:sp>
      <p:sp>
        <p:nvSpPr>
          <p:cNvPr id="7" name="Slide Number Placeholder 6"/>
          <p:cNvSpPr>
            <a:spLocks noGrp="1"/>
          </p:cNvSpPr>
          <p:nvPr>
            <p:ph type="sldNum" sz="quarter" idx="11"/>
          </p:nvPr>
        </p:nvSpPr>
        <p:spPr/>
        <p:txBody>
          <a:bodyPr/>
          <a:lstStyle/>
          <a:p>
            <a:fld id="{58768E1A-8455-4611-8763-3FA1B747F6B6}" type="slidenum">
              <a:rPr lang="en-US" smtClean="0"/>
              <a:pPr/>
              <a:t>‹Nº›</a:t>
            </a:fld>
            <a:endParaRPr lang="en-US"/>
          </a:p>
        </p:txBody>
      </p:sp>
      <p:pic>
        <p:nvPicPr>
          <p:cNvPr id="16" name="Picture 2" descr="C:\Users\Designer\Desktop\PRESENTATION COPERNICUS\Copernicus ICON.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2720" y="29076"/>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1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p:cNvSpPr/>
          <p:nvPr userDrawn="1"/>
        </p:nvSpPr>
        <p:spPr>
          <a:xfrm>
            <a:off x="0" y="0"/>
            <a:ext cx="12192000" cy="6597352"/>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006016" y="3264845"/>
            <a:ext cx="6237717" cy="747515"/>
          </a:xfrm>
        </p:spPr>
        <p:txBody>
          <a:bodyPr vert="horz" lIns="91440" tIns="45720" rIns="91440" bIns="45720" rtlCol="0" anchor="ctr">
            <a:noAutofit/>
          </a:bodyPr>
          <a:lstStyle>
            <a:lvl1pPr>
              <a:defRPr lang="en-GB" sz="2800" b="0" spc="600" dirty="0">
                <a:solidFill>
                  <a:schemeClr val="bg1"/>
                </a:solidFill>
              </a:defRPr>
            </a:lvl1pPr>
          </a:lstStyle>
          <a:p>
            <a:pPr marL="0" lvl="0" algn="l"/>
            <a:r>
              <a:rPr lang="en-US"/>
              <a:t>Title</a:t>
            </a:r>
            <a:endParaRPr lang="en-GB"/>
          </a:p>
        </p:txBody>
      </p:sp>
      <p:sp>
        <p:nvSpPr>
          <p:cNvPr id="16" name="Subtitle 2"/>
          <p:cNvSpPr>
            <a:spLocks noGrp="1"/>
          </p:cNvSpPr>
          <p:nvPr>
            <p:ph type="subTitle" idx="13"/>
          </p:nvPr>
        </p:nvSpPr>
        <p:spPr>
          <a:xfrm>
            <a:off x="5006016" y="4032597"/>
            <a:ext cx="6240693" cy="1536171"/>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052" name="Picture 4" descr="S:\F15015_Copernicus\3_Work\330_Work-in-process\SC4_BackgroundMat\PPT\item Copernicus\logo Copernicus_neg-0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8302" y="2756927"/>
            <a:ext cx="3722788" cy="13575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48683" y="5786227"/>
            <a:ext cx="12283016" cy="1100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0758" y="5830675"/>
            <a:ext cx="1735959" cy="1005892"/>
          </a:xfrm>
          <a:prstGeom prst="rect">
            <a:avLst/>
          </a:prstGeom>
        </p:spPr>
      </p:pic>
    </p:spTree>
    <p:extLst>
      <p:ext uri="{BB962C8B-B14F-4D97-AF65-F5344CB8AC3E}">
        <p14:creationId xmlns:p14="http://schemas.microsoft.com/office/powerpoint/2010/main" val="65327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3" name="Group 12"/>
          <p:cNvGrpSpPr/>
          <p:nvPr userDrawn="1"/>
        </p:nvGrpSpPr>
        <p:grpSpPr>
          <a:xfrm>
            <a:off x="0" y="0"/>
            <a:ext cx="2779875" cy="6858000"/>
            <a:chOff x="0" y="0"/>
            <a:chExt cx="2084906" cy="5143500"/>
          </a:xfrm>
        </p:grpSpPr>
        <p:pic>
          <p:nvPicPr>
            <p:cNvPr id="14"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Content Placeholder 2"/>
          <p:cNvSpPr>
            <a:spLocks noGrp="1"/>
          </p:cNvSpPr>
          <p:nvPr>
            <p:ph sz="half" idx="1"/>
          </p:nvPr>
        </p:nvSpPr>
        <p:spPr>
          <a:xfrm>
            <a:off x="787829" y="932724"/>
            <a:ext cx="5384800" cy="50885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5829" y="932724"/>
            <a:ext cx="5384800" cy="50885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sp>
        <p:nvSpPr>
          <p:cNvPr id="18" name="Title 1"/>
          <p:cNvSpPr>
            <a:spLocks noGrp="1"/>
          </p:cNvSpPr>
          <p:nvPr>
            <p:ph type="title" hasCustomPrompt="1"/>
          </p:nvPr>
        </p:nvSpPr>
        <p:spPr>
          <a:xfrm>
            <a:off x="1156939" y="346771"/>
            <a:ext cx="10425461" cy="37788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6" name="Straight Connector 25"/>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48683" y="819779"/>
            <a:ext cx="1261080" cy="261610"/>
          </a:xfrm>
          <a:prstGeom prst="rect">
            <a:avLst/>
          </a:prstGeom>
          <a:noFill/>
        </p:spPr>
        <p:txBody>
          <a:bodyPr wrap="square" rtlCol="0">
            <a:spAutoFit/>
          </a:bodyPr>
          <a:lstStyle/>
          <a:p>
            <a:pPr algn="ctr"/>
            <a:r>
              <a:rPr lang="es-ES" sz="1100" b="1" err="1">
                <a:solidFill>
                  <a:srgbClr val="25408F"/>
                </a:solidFill>
              </a:rPr>
              <a:t>Copernicus</a:t>
            </a:r>
            <a:endParaRPr lang="en-US" sz="1100" b="1">
              <a:solidFill>
                <a:srgbClr val="25408F"/>
              </a:solidFill>
            </a:endParaRPr>
          </a:p>
        </p:txBody>
      </p:sp>
      <p:pic>
        <p:nvPicPr>
          <p:cNvPr id="21"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6"/>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6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4" name="Group 13"/>
          <p:cNvGrpSpPr/>
          <p:nvPr userDrawn="1"/>
        </p:nvGrpSpPr>
        <p:grpSpPr>
          <a:xfrm>
            <a:off x="0" y="0"/>
            <a:ext cx="2779875" cy="6858000"/>
            <a:chOff x="0" y="0"/>
            <a:chExt cx="2084906" cy="5143500"/>
          </a:xfrm>
        </p:grpSpPr>
        <p:pic>
          <p:nvPicPr>
            <p:cNvPr id="19"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 name="Text Placeholder 2"/>
          <p:cNvSpPr>
            <a:spLocks noGrp="1"/>
          </p:cNvSpPr>
          <p:nvPr>
            <p:ph type="body" idx="1"/>
          </p:nvPr>
        </p:nvSpPr>
        <p:spPr>
          <a:xfrm>
            <a:off x="883839" y="8367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83090" y="1604797"/>
            <a:ext cx="5386917" cy="45213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67609" y="8367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66860" y="1604797"/>
            <a:ext cx="5389033" cy="45213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68E1A-8455-4611-8763-3FA1B747F6B6}" type="slidenum">
              <a:rPr lang="en-US" smtClean="0"/>
              <a:t>‹Nº›</a:t>
            </a:fld>
            <a:endParaRPr lang="en-US"/>
          </a:p>
        </p:txBody>
      </p:sp>
      <p:sp>
        <p:nvSpPr>
          <p:cNvPr id="17" name="Title 1"/>
          <p:cNvSpPr>
            <a:spLocks noGrp="1"/>
          </p:cNvSpPr>
          <p:nvPr>
            <p:ph type="title" hasCustomPrompt="1"/>
          </p:nvPr>
        </p:nvSpPr>
        <p:spPr>
          <a:xfrm>
            <a:off x="1156939" y="346771"/>
            <a:ext cx="10425461" cy="37788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6" name="Straight Connector 25"/>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userDrawn="1"/>
        </p:nvSpPr>
        <p:spPr>
          <a:xfrm>
            <a:off x="-48683" y="819779"/>
            <a:ext cx="1261080" cy="261610"/>
          </a:xfrm>
          <a:prstGeom prst="rect">
            <a:avLst/>
          </a:prstGeom>
          <a:noFill/>
        </p:spPr>
        <p:txBody>
          <a:bodyPr wrap="square" rtlCol="0">
            <a:spAutoFit/>
          </a:bodyPr>
          <a:lstStyle/>
          <a:p>
            <a:pPr algn="ctr"/>
            <a:r>
              <a:rPr lang="es-ES" sz="1100" b="1" err="1">
                <a:solidFill>
                  <a:srgbClr val="25408F"/>
                </a:solidFill>
              </a:rPr>
              <a:t>Copernicus</a:t>
            </a:r>
            <a:endParaRPr lang="en-US" sz="1100" b="1">
              <a:solidFill>
                <a:srgbClr val="25408F"/>
              </a:solidFill>
            </a:endParaRPr>
          </a:p>
        </p:txBody>
      </p:sp>
      <p:pic>
        <p:nvPicPr>
          <p:cNvPr id="23"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6"/>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112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p:cNvGrpSpPr/>
          <p:nvPr userDrawn="1"/>
        </p:nvGrpSpPr>
        <p:grpSpPr>
          <a:xfrm>
            <a:off x="0" y="0"/>
            <a:ext cx="2779875" cy="6858000"/>
            <a:chOff x="0" y="0"/>
            <a:chExt cx="2084906" cy="5143500"/>
          </a:xfrm>
        </p:grpSpPr>
        <p:pic>
          <p:nvPicPr>
            <p:cNvPr id="40"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4" name="Footer Placeholder 3"/>
          <p:cNvSpPr>
            <a:spLocks noGrp="1"/>
          </p:cNvSpPr>
          <p:nvPr userDrawn="1">
            <p:ph type="ftr" sz="quarter" idx="11"/>
          </p:nvPr>
        </p:nvSpPr>
        <p:spPr/>
        <p:txBody>
          <a:bodyPr/>
          <a:lstStyle/>
          <a:p>
            <a:endParaRPr lang="en-US"/>
          </a:p>
        </p:txBody>
      </p:sp>
      <p:sp>
        <p:nvSpPr>
          <p:cNvPr id="5" name="Slide Number Placeholder 4"/>
          <p:cNvSpPr>
            <a:spLocks noGrp="1"/>
          </p:cNvSpPr>
          <p:nvPr userDrawn="1">
            <p:ph type="sldNum" sz="quarter" idx="12"/>
          </p:nvPr>
        </p:nvSpPr>
        <p:spPr/>
        <p:txBody>
          <a:bodyPr/>
          <a:lstStyle/>
          <a:p>
            <a:fld id="{58768E1A-8455-4611-8763-3FA1B747F6B6}" type="slidenum">
              <a:rPr lang="en-US" smtClean="0"/>
              <a:t>‹Nº›</a:t>
            </a:fld>
            <a:endParaRPr lang="en-US"/>
          </a:p>
        </p:txBody>
      </p:sp>
      <p:sp>
        <p:nvSpPr>
          <p:cNvPr id="16" name="Title 1"/>
          <p:cNvSpPr>
            <a:spLocks noGrp="1"/>
          </p:cNvSpPr>
          <p:nvPr userDrawn="1">
            <p:ph type="title" hasCustomPrompt="1"/>
          </p:nvPr>
        </p:nvSpPr>
        <p:spPr>
          <a:xfrm>
            <a:off x="1156939" y="346771"/>
            <a:ext cx="10425461" cy="377889"/>
          </a:xfrm>
          <a:solidFill>
            <a:srgbClr val="25408F"/>
          </a:solidFill>
        </p:spPr>
        <p:txBody>
          <a:bodyPr>
            <a:noAutofit/>
          </a:bodyPr>
          <a:lstStyle>
            <a:lvl1pPr algn="l">
              <a:defRPr sz="1800" b="0" spc="700" baseline="0">
                <a:solidFill>
                  <a:schemeClr val="bg1"/>
                </a:solidFill>
              </a:defRPr>
            </a:lvl1pPr>
          </a:lstStyle>
          <a:p>
            <a:r>
              <a:rPr lang="en-US"/>
              <a:t>CLICK TO EDIT MASTER TITLE STYLE</a:t>
            </a:r>
          </a:p>
        </p:txBody>
      </p:sp>
      <p:cxnSp>
        <p:nvCxnSpPr>
          <p:cNvPr id="21" name="Straight Connector 20"/>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48683" y="819779"/>
            <a:ext cx="1261080" cy="261610"/>
          </a:xfrm>
          <a:prstGeom prst="rect">
            <a:avLst/>
          </a:prstGeom>
          <a:noFill/>
        </p:spPr>
        <p:txBody>
          <a:bodyPr wrap="square" rtlCol="0">
            <a:spAutoFit/>
          </a:bodyPr>
          <a:lstStyle/>
          <a:p>
            <a:pPr algn="ctr"/>
            <a:r>
              <a:rPr lang="es-ES" sz="1100" b="1" err="1">
                <a:solidFill>
                  <a:srgbClr val="25408F"/>
                </a:solidFill>
              </a:rPr>
              <a:t>Copernicus</a:t>
            </a:r>
            <a:endParaRPr lang="en-US" sz="1100" b="1">
              <a:solidFill>
                <a:srgbClr val="25408F"/>
              </a:solidFill>
            </a:endParaRPr>
          </a:p>
        </p:txBody>
      </p:sp>
      <p:pic>
        <p:nvPicPr>
          <p:cNvPr id="15"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6"/>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270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0"/>
            <a:ext cx="2779875" cy="6858000"/>
            <a:chOff x="0" y="0"/>
            <a:chExt cx="2084906" cy="5143500"/>
          </a:xfrm>
        </p:grpSpPr>
        <p:pic>
          <p:nvPicPr>
            <p:cNvPr id="26" name="Picture 2" descr="S:\F15015_Copernicus\3_Work\330_Work-in-process\SC4_BackgroundMat\Visual_ID\Photos\Po_River_Italy.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rot="10800000">
              <a:off x="0" y="0"/>
              <a:ext cx="2077082" cy="5143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0" y="1"/>
              <a:ext cx="2077083" cy="514349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1"/>
              <a:ext cx="2084906" cy="514349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1171875"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32900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187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68E1A-8455-4611-8763-3FA1B747F6B6}" type="slidenum">
              <a:rPr lang="en-US" smtClean="0"/>
              <a:t>‹Nº›</a:t>
            </a:fld>
            <a:endParaRPr lang="en-US"/>
          </a:p>
        </p:txBody>
      </p:sp>
      <p:cxnSp>
        <p:nvCxnSpPr>
          <p:cNvPr id="27" name="Straight Connector 26"/>
          <p:cNvCxnSpPr/>
          <p:nvPr userDrawn="1"/>
        </p:nvCxnSpPr>
        <p:spPr>
          <a:xfrm>
            <a:off x="588411" y="1168593"/>
            <a:ext cx="0" cy="5432009"/>
          </a:xfrm>
          <a:prstGeom prst="line">
            <a:avLst/>
          </a:prstGeom>
          <a:ln w="31750">
            <a:solidFill>
              <a:srgbClr val="25408F">
                <a:alpha val="81000"/>
              </a:srgb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userDrawn="1"/>
        </p:nvSpPr>
        <p:spPr>
          <a:xfrm>
            <a:off x="-48683" y="819779"/>
            <a:ext cx="1261080" cy="261610"/>
          </a:xfrm>
          <a:prstGeom prst="rect">
            <a:avLst/>
          </a:prstGeom>
          <a:noFill/>
        </p:spPr>
        <p:txBody>
          <a:bodyPr wrap="square" rtlCol="0">
            <a:spAutoFit/>
          </a:bodyPr>
          <a:lstStyle/>
          <a:p>
            <a:pPr algn="ctr"/>
            <a:r>
              <a:rPr lang="es-ES" sz="1100" b="1" err="1">
                <a:solidFill>
                  <a:srgbClr val="25408F"/>
                </a:solidFill>
              </a:rPr>
              <a:t>Copernicus</a:t>
            </a:r>
            <a:endParaRPr lang="en-US" sz="1100" b="1">
              <a:solidFill>
                <a:srgbClr val="25408F"/>
              </a:solidFill>
            </a:endParaRPr>
          </a:p>
        </p:txBody>
      </p:sp>
      <p:pic>
        <p:nvPicPr>
          <p:cNvPr id="17" name="Picture 2" descr="C:\Users\Designer\Desktop\PRESENTATION COPERNICUS\Copernicus ICON.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02720" y="29076"/>
            <a:ext cx="996736" cy="9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11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524D7C-E375-4E62-95E4-8DC3ED25EBC2}"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2718983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24D7C-E375-4E62-95E4-8DC3ED25EBC2}"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34137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24D7C-E375-4E62-95E4-8DC3ED25EBC2}"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12979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524D7C-E375-4E62-95E4-8DC3ED25EBC2}"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737467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524D7C-E375-4E62-95E4-8DC3ED25EBC2}"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1816566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24D7C-E375-4E62-95E4-8DC3ED25EBC2}"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194696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24D7C-E375-4E62-95E4-8DC3ED25EBC2}"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25097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524D7C-E375-4E62-95E4-8DC3ED25EBC2}"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17CA4C-C916-401D-97B7-5E30BCEEBC1F}" type="slidenum">
              <a:rPr lang="en-US" smtClean="0"/>
              <a:t>‹Nº›</a:t>
            </a:fld>
            <a:endParaRPr lang="en-US"/>
          </a:p>
        </p:txBody>
      </p:sp>
    </p:spTree>
    <p:extLst>
      <p:ext uri="{BB962C8B-B14F-4D97-AF65-F5344CB8AC3E}">
        <p14:creationId xmlns:p14="http://schemas.microsoft.com/office/powerpoint/2010/main" val="2435863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24D7C-E375-4E62-95E4-8DC3ED25EBC2}" type="datetimeFigureOut">
              <a:rPr lang="en-US" smtClean="0"/>
              <a:t>5/30/2023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17CA4C-C916-401D-97B7-5E30BCEEBC1F}" type="slidenum">
              <a:rPr lang="en-US" smtClean="0"/>
              <a:t>‹Nº›</a:t>
            </a:fld>
            <a:endParaRPr lang="en-US"/>
          </a:p>
        </p:txBody>
      </p:sp>
    </p:spTree>
    <p:extLst>
      <p:ext uri="{BB962C8B-B14F-4D97-AF65-F5344CB8AC3E}">
        <p14:creationId xmlns:p14="http://schemas.microsoft.com/office/powerpoint/2010/main" val="216614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775520" y="6267712"/>
            <a:ext cx="6144683" cy="365125"/>
          </a:xfrm>
          <a:prstGeom prst="rect">
            <a:avLst/>
          </a:prstGeom>
        </p:spPr>
        <p:txBody>
          <a:bodyPr vert="horz" lIns="91440" tIns="45720" rIns="91440" bIns="45720" rtlCol="0" anchor="ctr"/>
          <a:lstStyle>
            <a:lvl1pPr algn="l">
              <a:defRPr sz="1000" cap="all" baseline="0">
                <a:solidFill>
                  <a:srgbClr val="898989"/>
                </a:solidFill>
              </a:defRPr>
            </a:lvl1pPr>
          </a:lstStyle>
          <a:p>
            <a:endParaRPr lang="en-US"/>
          </a:p>
        </p:txBody>
      </p:sp>
      <p:sp>
        <p:nvSpPr>
          <p:cNvPr id="6" name="Slide Number Placeholder 5"/>
          <p:cNvSpPr>
            <a:spLocks noGrp="1"/>
          </p:cNvSpPr>
          <p:nvPr>
            <p:ph type="sldNum" sz="quarter" idx="4"/>
          </p:nvPr>
        </p:nvSpPr>
        <p:spPr>
          <a:xfrm>
            <a:off x="8112225" y="6267712"/>
            <a:ext cx="546756" cy="365125"/>
          </a:xfrm>
          <a:prstGeom prst="rect">
            <a:avLst/>
          </a:prstGeom>
        </p:spPr>
        <p:txBody>
          <a:bodyPr vert="horz" lIns="91440" tIns="45720" rIns="91440" bIns="45720" rtlCol="0" anchor="ctr"/>
          <a:lstStyle>
            <a:lvl1pPr algn="r">
              <a:defRPr sz="1000" cap="all" baseline="0">
                <a:solidFill>
                  <a:srgbClr val="898989"/>
                </a:solidFill>
              </a:defRPr>
            </a:lvl1pPr>
          </a:lstStyle>
          <a:p>
            <a:fld id="{58768E1A-8455-4611-8763-3FA1B747F6B6}" type="slidenum">
              <a:rPr lang="en-US" smtClean="0"/>
              <a:pPr/>
              <a:t>‹Nº›</a:t>
            </a:fld>
            <a:endParaRPr lang="en-US"/>
          </a:p>
        </p:txBody>
      </p:sp>
    </p:spTree>
    <p:extLst>
      <p:ext uri="{BB962C8B-B14F-4D97-AF65-F5344CB8AC3E}">
        <p14:creationId xmlns:p14="http://schemas.microsoft.com/office/powerpoint/2010/main" val="4068436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spcBef>
          <a:spcPct val="0"/>
        </a:spcBef>
        <a:buNone/>
        <a:defRPr sz="3200" b="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hyperlink" Target="https://grass.osgeo.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loud.google.com/storage/docs/public-datasets/sentinel-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sentinelsat.readthedocs.io/en/latest/api_overview.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enbic2lab.uma.es/" TargetMode="Externa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86/s40537-023-00770-z"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khaos.uma.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mailto:cbarba@uma.es" TargetMode="External"/><Relationship Id="rId11" Type="http://schemas.openxmlformats.org/officeDocument/2006/relationships/image" Target="../media/image17.jpeg"/><Relationship Id="rId5" Type="http://schemas.openxmlformats.org/officeDocument/2006/relationships/hyperlink" Target="mailto:ambrbr@uma.es" TargetMode="External"/><Relationship Id="rId10" Type="http://schemas.openxmlformats.org/officeDocument/2006/relationships/image" Target="../media/image16.png"/><Relationship Id="rId4" Type="http://schemas.openxmlformats.org/officeDocument/2006/relationships/hyperlink" Target="mailto:jfaldana@uma.es" TargetMode="Externa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cihub.copernicus.eu/dh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s://gdemdl.aster.jspacesystems.or.jp/index_en.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search.earthdata.nas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ass.osgeo.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l="7401"/>
          <a:stretch/>
        </p:blipFill>
        <p:spPr>
          <a:xfrm>
            <a:off x="0" y="1257328"/>
            <a:ext cx="12192000" cy="5600672"/>
          </a:xfrm>
          <a:prstGeom prst="rect">
            <a:avLst/>
          </a:prstGeom>
        </p:spPr>
      </p:pic>
      <p:sp>
        <p:nvSpPr>
          <p:cNvPr id="6" name="Google Shape;52;p7">
            <a:extLst>
              <a:ext uri="{FF2B5EF4-FFF2-40B4-BE49-F238E27FC236}">
                <a16:creationId xmlns:a16="http://schemas.microsoft.com/office/drawing/2014/main" id="{5B6D28D5-A684-4EF1-937F-F9D6BE0DDF68}"/>
              </a:ext>
            </a:extLst>
          </p:cNvPr>
          <p:cNvSpPr txBox="1">
            <a:spLocks noGrp="1"/>
          </p:cNvSpPr>
          <p:nvPr>
            <p:ph type="ctrTitle"/>
          </p:nvPr>
        </p:nvSpPr>
        <p:spPr>
          <a:xfrm>
            <a:off x="1501995" y="2420888"/>
            <a:ext cx="9144000" cy="1152129"/>
          </a:xfrm>
          <a:prstGeom prst="rect">
            <a:avLst/>
          </a:prstGeom>
          <a:noFill/>
          <a:ln w="12700">
            <a:noFill/>
          </a:ln>
          <a:effectLst/>
        </p:spPr>
        <p:txBody>
          <a:bodyPr spcFirstLastPara="1" vert="horz" wrap="square" lIns="91425" tIns="91425" rIns="91425" bIns="91425" rtlCol="0" anchor="ctr" anchorCtr="0">
            <a:noAutofit/>
          </a:bodyPr>
          <a:lstStyle/>
          <a:p>
            <a:r>
              <a:rPr lang="en-US" sz="3600" b="1">
                <a:solidFill>
                  <a:schemeClr val="tx2">
                    <a:lumMod val="75000"/>
                  </a:schemeClr>
                </a:solidFill>
                <a:ea typeface="+mj-lt"/>
                <a:cs typeface="+mj-lt"/>
              </a:rPr>
              <a:t>Scalable approach for high-resolution land cover: a case study in the Mediterranean Basin</a:t>
            </a:r>
            <a:br>
              <a:rPr lang="en-US" sz="3600" b="1">
                <a:latin typeface="+mn-lt"/>
                <a:ea typeface="+mn-ea"/>
                <a:cs typeface="+mn-cs"/>
              </a:rPr>
            </a:br>
            <a:endParaRPr lang="en-GB" sz="4000" b="1">
              <a:solidFill>
                <a:schemeClr val="tx2">
                  <a:lumMod val="50000"/>
                </a:schemeClr>
              </a:solidFill>
              <a:ea typeface="+mj-lt"/>
              <a:cs typeface="+mj-lt"/>
            </a:endParaRPr>
          </a:p>
        </p:txBody>
      </p:sp>
      <p:sp>
        <p:nvSpPr>
          <p:cNvPr id="12" name="Rectangle 11"/>
          <p:cNvSpPr/>
          <p:nvPr/>
        </p:nvSpPr>
        <p:spPr>
          <a:xfrm>
            <a:off x="1497801" y="6222112"/>
            <a:ext cx="9144000" cy="584775"/>
          </a:xfrm>
          <a:prstGeom prst="rect">
            <a:avLst/>
          </a:prstGeom>
        </p:spPr>
        <p:txBody>
          <a:bodyPr wrap="square">
            <a:spAutoFit/>
          </a:bodyPr>
          <a:lstStyle/>
          <a:p>
            <a:pPr algn="ctr"/>
            <a:endParaRPr lang="en-US" sz="1600" b="1">
              <a:solidFill>
                <a:schemeClr val="bg1"/>
              </a:solidFill>
            </a:endParaRPr>
          </a:p>
          <a:p>
            <a:pPr algn="ctr"/>
            <a:r>
              <a:rPr lang="nl-NL" sz="1600">
                <a:solidFill>
                  <a:schemeClr val="bg1"/>
                </a:solidFill>
              </a:rPr>
              <a:t>30th May 2023 - Málaga</a:t>
            </a:r>
          </a:p>
        </p:txBody>
      </p:sp>
      <p:sp>
        <p:nvSpPr>
          <p:cNvPr id="13" name="Rectangle 12"/>
          <p:cNvSpPr/>
          <p:nvPr/>
        </p:nvSpPr>
        <p:spPr>
          <a:xfrm>
            <a:off x="1501994" y="3284984"/>
            <a:ext cx="9144000" cy="707886"/>
          </a:xfrm>
          <a:prstGeom prst="rect">
            <a:avLst/>
          </a:prstGeom>
        </p:spPr>
        <p:txBody>
          <a:bodyPr wrap="square">
            <a:spAutoFit/>
          </a:bodyPr>
          <a:lstStyle/>
          <a:p>
            <a:pPr algn="ctr"/>
            <a:r>
              <a:rPr lang="en-US" sz="2000" b="1">
                <a:solidFill>
                  <a:schemeClr val="tx2">
                    <a:lumMod val="50000"/>
                  </a:schemeClr>
                </a:solidFill>
              </a:rPr>
              <a:t>About </a:t>
            </a:r>
            <a:r>
              <a:rPr lang="en-US" sz="2000" b="1" err="1">
                <a:solidFill>
                  <a:schemeClr val="tx2">
                    <a:lumMod val="50000"/>
                  </a:schemeClr>
                </a:solidFill>
              </a:rPr>
              <a:t>Supercomputation</a:t>
            </a:r>
            <a:r>
              <a:rPr lang="en-US" sz="2000" b="1">
                <a:solidFill>
                  <a:schemeClr val="tx2">
                    <a:lumMod val="50000"/>
                  </a:schemeClr>
                </a:solidFill>
              </a:rPr>
              <a:t> and Big Data at the service of environmental monitoring</a:t>
            </a:r>
          </a:p>
          <a:p>
            <a:pPr algn="ctr"/>
            <a:endParaRPr lang="en-US" sz="2000">
              <a:solidFill>
                <a:schemeClr val="tx2">
                  <a:lumMod val="50000"/>
                </a:schemeClr>
              </a:solidFill>
            </a:endParaRPr>
          </a:p>
        </p:txBody>
      </p:sp>
      <p:pic>
        <p:nvPicPr>
          <p:cNvPr id="8" name="Picture 4" descr="MARCA UNIVERS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56440" y="264675"/>
            <a:ext cx="1950842" cy="6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icture of the auth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75520" y="259852"/>
            <a:ext cx="2232248" cy="5455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Picture of the gober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09029" y="318360"/>
            <a:ext cx="1913186" cy="484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p:cNvPicPr>
            <a:picLocks noChangeAspect="1"/>
          </p:cNvPicPr>
          <p:nvPr/>
        </p:nvPicPr>
        <p:blipFill>
          <a:blip r:embed="rId7"/>
          <a:stretch>
            <a:fillRect/>
          </a:stretch>
        </p:blipFill>
        <p:spPr>
          <a:xfrm>
            <a:off x="6562430" y="291163"/>
            <a:ext cx="2429133" cy="605265"/>
          </a:xfrm>
          <a:prstGeom prst="rect">
            <a:avLst/>
          </a:prstGeom>
        </p:spPr>
      </p:pic>
      <p:pic>
        <p:nvPicPr>
          <p:cNvPr id="17" name="Imagen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3542" y="291163"/>
            <a:ext cx="1118453" cy="541446"/>
          </a:xfrm>
          <a:prstGeom prst="rect">
            <a:avLst/>
          </a:prstGeom>
        </p:spPr>
      </p:pic>
      <p:sp>
        <p:nvSpPr>
          <p:cNvPr id="3" name="Rectangle 10">
            <a:extLst>
              <a:ext uri="{FF2B5EF4-FFF2-40B4-BE49-F238E27FC236}">
                <a16:creationId xmlns:a16="http://schemas.microsoft.com/office/drawing/2014/main" id="{C9329C2E-538B-37CE-4A25-D3225F77BD68}"/>
              </a:ext>
            </a:extLst>
          </p:cNvPr>
          <p:cNvSpPr/>
          <p:nvPr/>
        </p:nvSpPr>
        <p:spPr>
          <a:xfrm>
            <a:off x="1314534" y="5585996"/>
            <a:ext cx="9144001" cy="923330"/>
          </a:xfrm>
          <a:prstGeom prst="rect">
            <a:avLst/>
          </a:prstGeom>
        </p:spPr>
        <p:txBody>
          <a:bodyPr wrap="square">
            <a:spAutoFit/>
          </a:bodyPr>
          <a:lstStyle/>
          <a:p>
            <a:pPr lvl="0" algn="ctr"/>
            <a:r>
              <a:rPr lang="es-ES" b="1">
                <a:solidFill>
                  <a:srgbClr val="1F497D"/>
                </a:solidFill>
              </a:rPr>
              <a:t>José Francisco Aldana Martín, KHAOS</a:t>
            </a:r>
          </a:p>
          <a:p>
            <a:pPr lvl="0" algn="ctr"/>
            <a:r>
              <a:rPr lang="es-ES" b="1">
                <a:solidFill>
                  <a:srgbClr val="1F497D"/>
                </a:solidFill>
              </a:rPr>
              <a:t>Antonio Manuel Burgueño, KHAOS</a:t>
            </a:r>
          </a:p>
          <a:p>
            <a:pPr lvl="0" algn="ctr"/>
            <a:r>
              <a:rPr lang="es-ES" b="1">
                <a:solidFill>
                  <a:srgbClr val="1F497D"/>
                </a:solidFill>
              </a:rPr>
              <a:t>Cristóbal Barba González, KHAOS</a:t>
            </a:r>
          </a:p>
        </p:txBody>
      </p:sp>
      <p:pic>
        <p:nvPicPr>
          <p:cNvPr id="2" name="Google Shape;29;p21">
            <a:extLst>
              <a:ext uri="{FF2B5EF4-FFF2-40B4-BE49-F238E27FC236}">
                <a16:creationId xmlns:a16="http://schemas.microsoft.com/office/drawing/2014/main" id="{1A832A7B-2FFC-DF20-60DB-D45EE3EA8694}"/>
              </a:ext>
            </a:extLst>
          </p:cNvPr>
          <p:cNvPicPr preferRelativeResize="0"/>
          <p:nvPr/>
        </p:nvPicPr>
        <p:blipFill rotWithShape="1">
          <a:blip r:embed="rId9">
            <a:alphaModFix/>
          </a:blip>
          <a:srcRect/>
          <a:stretch/>
        </p:blipFill>
        <p:spPr>
          <a:xfrm>
            <a:off x="8991563" y="322211"/>
            <a:ext cx="964109" cy="476574"/>
          </a:xfrm>
          <a:prstGeom prst="rect">
            <a:avLst/>
          </a:prstGeom>
          <a:noFill/>
          <a:ln>
            <a:noFill/>
          </a:ln>
        </p:spPr>
      </p:pic>
      <p:sp>
        <p:nvSpPr>
          <p:cNvPr id="4" name="Google Shape;52;p7">
            <a:extLst>
              <a:ext uri="{FF2B5EF4-FFF2-40B4-BE49-F238E27FC236}">
                <a16:creationId xmlns:a16="http://schemas.microsoft.com/office/drawing/2014/main" id="{58426D6C-F4C8-768B-9A1C-8BF56AD94E3C}"/>
              </a:ext>
            </a:extLst>
          </p:cNvPr>
          <p:cNvSpPr txBox="1">
            <a:spLocks/>
          </p:cNvSpPr>
          <p:nvPr/>
        </p:nvSpPr>
        <p:spPr>
          <a:xfrm>
            <a:off x="1538649" y="2418959"/>
            <a:ext cx="9144000" cy="1152129"/>
          </a:xfrm>
          <a:prstGeom prst="rect">
            <a:avLst/>
          </a:prstGeom>
          <a:noFill/>
          <a:ln w="12700">
            <a:noFill/>
          </a:ln>
          <a:effectLst/>
        </p:spPr>
        <p:txBody>
          <a:bodyPr spcFirstLastPara="1" vert="horz" wrap="square" lIns="91425" tIns="91425" rIns="91425" bIns="9142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solidFill>
                  <a:schemeClr val="bg1"/>
                </a:solidFill>
                <a:ea typeface="+mj-lt"/>
                <a:cs typeface="+mj-lt"/>
              </a:rPr>
              <a:t>Scalable approach for high-resolution land cover: a case study in the Mediterranean Basin</a:t>
            </a:r>
            <a:br>
              <a:rPr lang="en-US" sz="3600" b="1">
                <a:solidFill>
                  <a:schemeClr val="bg1"/>
                </a:solidFill>
                <a:latin typeface="+mn-lt"/>
                <a:ea typeface="+mn-ea"/>
                <a:cs typeface="+mn-cs"/>
              </a:rPr>
            </a:br>
            <a:endParaRPr lang="en-GB" sz="4000" b="1">
              <a:solidFill>
                <a:schemeClr val="bg1"/>
              </a:solidFill>
              <a:ea typeface="+mj-lt"/>
              <a:cs typeface="+mj-lt"/>
            </a:endParaRPr>
          </a:p>
        </p:txBody>
      </p:sp>
      <p:sp>
        <p:nvSpPr>
          <p:cNvPr id="5" name="Rectangle 12">
            <a:extLst>
              <a:ext uri="{FF2B5EF4-FFF2-40B4-BE49-F238E27FC236}">
                <a16:creationId xmlns:a16="http://schemas.microsoft.com/office/drawing/2014/main" id="{8F93A121-7B5F-A791-087C-C35309CDCAEC}"/>
              </a:ext>
            </a:extLst>
          </p:cNvPr>
          <p:cNvSpPr/>
          <p:nvPr/>
        </p:nvSpPr>
        <p:spPr>
          <a:xfrm>
            <a:off x="1521285" y="3284983"/>
            <a:ext cx="9144000" cy="707886"/>
          </a:xfrm>
          <a:prstGeom prst="rect">
            <a:avLst/>
          </a:prstGeom>
        </p:spPr>
        <p:txBody>
          <a:bodyPr wrap="square" lIns="91440" tIns="45720" rIns="91440" bIns="45720" anchor="t">
            <a:spAutoFit/>
          </a:bodyPr>
          <a:lstStyle/>
          <a:p>
            <a:pPr algn="ctr"/>
            <a:r>
              <a:rPr lang="en-US" sz="2000" b="1">
                <a:solidFill>
                  <a:schemeClr val="bg1"/>
                </a:solidFill>
              </a:rPr>
              <a:t>About Supercomputation and Big Data at the service of environmental monitoring</a:t>
            </a:r>
            <a:endParaRPr lang="en-US" sz="2000" b="1">
              <a:solidFill>
                <a:schemeClr val="bg1"/>
              </a:solidFill>
              <a:ea typeface="Calibri"/>
              <a:cs typeface="Calibri"/>
            </a:endParaRPr>
          </a:p>
          <a:p>
            <a:pPr algn="ctr"/>
            <a:endParaRPr lang="en-US" sz="2000">
              <a:solidFill>
                <a:schemeClr val="bg1"/>
              </a:solidFill>
              <a:ea typeface="Calibri"/>
              <a:cs typeface="Calibri"/>
            </a:endParaRPr>
          </a:p>
        </p:txBody>
      </p:sp>
      <p:sp>
        <p:nvSpPr>
          <p:cNvPr id="11" name="Rectangle 10"/>
          <p:cNvSpPr/>
          <p:nvPr/>
        </p:nvSpPr>
        <p:spPr>
          <a:xfrm>
            <a:off x="1343472" y="5585997"/>
            <a:ext cx="9144001" cy="923330"/>
          </a:xfrm>
          <a:prstGeom prst="rect">
            <a:avLst/>
          </a:prstGeom>
        </p:spPr>
        <p:txBody>
          <a:bodyPr wrap="square">
            <a:spAutoFit/>
          </a:bodyPr>
          <a:lstStyle/>
          <a:p>
            <a:pPr lvl="0" algn="ctr"/>
            <a:r>
              <a:rPr lang="es-ES" b="1">
                <a:solidFill>
                  <a:schemeClr val="bg1"/>
                </a:solidFill>
              </a:rPr>
              <a:t>José Francisco Aldana Martín, KHAOS</a:t>
            </a:r>
          </a:p>
          <a:p>
            <a:pPr lvl="0" algn="ctr"/>
            <a:r>
              <a:rPr lang="es-ES" b="1">
                <a:solidFill>
                  <a:schemeClr val="bg1"/>
                </a:solidFill>
              </a:rPr>
              <a:t>Antonio Manuel Burgueño, KHAOS</a:t>
            </a:r>
          </a:p>
          <a:p>
            <a:pPr lvl="0" algn="ctr"/>
            <a:r>
              <a:rPr lang="es-ES" b="1">
                <a:solidFill>
                  <a:schemeClr val="bg1"/>
                </a:solidFill>
              </a:rPr>
              <a:t>Cristóbal Barba González, KHAOS</a:t>
            </a:r>
          </a:p>
        </p:txBody>
      </p:sp>
    </p:spTree>
    <p:extLst>
      <p:ext uri="{BB962C8B-B14F-4D97-AF65-F5344CB8AC3E}">
        <p14:creationId xmlns:p14="http://schemas.microsoft.com/office/powerpoint/2010/main" val="94525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ASTER derived product: Aspect</a:t>
            </a:r>
          </a:p>
        </p:txBody>
      </p:sp>
      <p:sp>
        <p:nvSpPr>
          <p:cNvPr id="5" name="Marcador de contenido 4"/>
          <p:cNvSpPr>
            <a:spLocks noGrp="1"/>
          </p:cNvSpPr>
          <p:nvPr>
            <p:ph idx="1"/>
          </p:nvPr>
        </p:nvSpPr>
        <p:spPr>
          <a:xfrm>
            <a:off x="119336" y="944724"/>
            <a:ext cx="11745854" cy="4968551"/>
          </a:xfrm>
        </p:spPr>
        <p:txBody>
          <a:bodyPr vert="horz" lIns="91440" tIns="45720" rIns="91440" bIns="45720" rtlCol="0" anchor="t">
            <a:normAutofit/>
          </a:bodyPr>
          <a:lstStyle/>
          <a:p>
            <a:pPr marL="0" indent="0">
              <a:buNone/>
            </a:pPr>
            <a:r>
              <a:rPr lang="en-US" sz="2400"/>
              <a:t>The Aspect is a derived product from the ASTER GDEM. Here each pixel has the value of which direction is the slope facing. It can be used to know if we are on the north or south face of a mountain. The range of values is from 0 to 360 degrees counterclockwise, were 0 is east.</a:t>
            </a:r>
          </a:p>
          <a:p>
            <a:pPr marL="0" indent="0">
              <a:buNone/>
            </a:pPr>
            <a:r>
              <a:rPr lang="en-US" sz="2400"/>
              <a:t>Processed by: </a:t>
            </a:r>
            <a:r>
              <a:rPr lang="en-US" sz="2400">
                <a:hlinkClick r:id="rId3"/>
              </a:rPr>
              <a:t>https://grass.osgeo.org/</a:t>
            </a:r>
            <a:endParaRPr lang="en-US" sz="2400">
              <a:ea typeface="Calibri"/>
              <a:cs typeface="Calibri"/>
              <a:hlinkClick r:id="rId3"/>
            </a:endParaRPr>
          </a:p>
          <a:p>
            <a:pPr marL="0" indent="0">
              <a:buNone/>
            </a:pPr>
            <a:endParaRPr lang="en-US" sz="2400"/>
          </a:p>
          <a:p>
            <a:pPr marL="0" indent="0">
              <a:buNone/>
            </a:pPr>
            <a:endParaRPr lang="en-US"/>
          </a:p>
          <a:p>
            <a:pPr marL="0" indent="0">
              <a:buNone/>
            </a:pPr>
            <a:endParaRPr lang="en-GB"/>
          </a:p>
        </p:txBody>
      </p:sp>
      <p:pic>
        <p:nvPicPr>
          <p:cNvPr id="2" name="Picture 5" descr="A picture containing outdoor, nature&#10;&#10;Description automatically generated">
            <a:extLst>
              <a:ext uri="{FF2B5EF4-FFF2-40B4-BE49-F238E27FC236}">
                <a16:creationId xmlns:a16="http://schemas.microsoft.com/office/drawing/2014/main" id="{DCDB66B7-9E7C-3A68-29AC-2EB7D124584E}"/>
              </a:ext>
            </a:extLst>
          </p:cNvPr>
          <p:cNvPicPr>
            <a:picLocks noChangeAspect="1"/>
          </p:cNvPicPr>
          <p:nvPr/>
        </p:nvPicPr>
        <p:blipFill rotWithShape="1">
          <a:blip r:embed="rId4"/>
          <a:srcRect t="27647" r="14641" b="294"/>
          <a:stretch/>
        </p:blipFill>
        <p:spPr>
          <a:xfrm>
            <a:off x="617653" y="2917841"/>
            <a:ext cx="9821789" cy="3883365"/>
          </a:xfrm>
          <a:prstGeom prst="rect">
            <a:avLst/>
          </a:prstGeom>
        </p:spPr>
      </p:pic>
      <p:sp>
        <p:nvSpPr>
          <p:cNvPr id="7" name="CuadroTexto 6">
            <a:extLst>
              <a:ext uri="{FF2B5EF4-FFF2-40B4-BE49-F238E27FC236}">
                <a16:creationId xmlns:a16="http://schemas.microsoft.com/office/drawing/2014/main" id="{61D990DB-4A07-CC84-C05B-36A2D6064F7D}"/>
              </a:ext>
            </a:extLst>
          </p:cNvPr>
          <p:cNvSpPr txBox="1"/>
          <p:nvPr/>
        </p:nvSpPr>
        <p:spPr>
          <a:xfrm>
            <a:off x="10560496" y="4916946"/>
            <a:ext cx="16244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t>East = 0</a:t>
            </a:r>
            <a:br>
              <a:rPr lang="es-ES"/>
            </a:br>
            <a:r>
              <a:rPr lang="es-ES"/>
              <a:t>North = 90</a:t>
            </a:r>
            <a:br>
              <a:rPr lang="es-ES"/>
            </a:br>
            <a:r>
              <a:rPr lang="es-ES"/>
              <a:t>West = 180</a:t>
            </a:r>
            <a:br>
              <a:rPr lang="es-ES"/>
            </a:br>
            <a:r>
              <a:rPr lang="es-ES"/>
              <a:t>South = 270</a:t>
            </a:r>
          </a:p>
        </p:txBody>
      </p:sp>
      <p:pic>
        <p:nvPicPr>
          <p:cNvPr id="8" name="Gráfico 6">
            <a:extLst>
              <a:ext uri="{FF2B5EF4-FFF2-40B4-BE49-F238E27FC236}">
                <a16:creationId xmlns:a16="http://schemas.microsoft.com/office/drawing/2014/main" id="{1EF433C8-0761-2B62-0C85-EABB14AFEA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2635" y="2164197"/>
            <a:ext cx="825758" cy="1075023"/>
          </a:xfrm>
          <a:prstGeom prst="rect">
            <a:avLst/>
          </a:prstGeom>
        </p:spPr>
      </p:pic>
    </p:spTree>
    <p:extLst>
      <p:ext uri="{BB962C8B-B14F-4D97-AF65-F5344CB8AC3E}">
        <p14:creationId xmlns:p14="http://schemas.microsoft.com/office/powerpoint/2010/main" val="281258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Validated samples (</a:t>
            </a:r>
            <a:r>
              <a:rPr lang="en-US" sz="3000" b="1" err="1">
                <a:solidFill>
                  <a:schemeClr val="bg1"/>
                </a:solidFill>
              </a:rPr>
              <a:t>GeoJSON</a:t>
            </a:r>
            <a:r>
              <a:rPr lang="en-US" sz="3000" b="1">
                <a:solidFill>
                  <a:schemeClr val="bg1"/>
                </a:solidFill>
              </a:rPr>
              <a:t>)</a:t>
            </a:r>
          </a:p>
        </p:txBody>
      </p:sp>
      <p:sp>
        <p:nvSpPr>
          <p:cNvPr id="5" name="Marcador de contenido 4"/>
          <p:cNvSpPr>
            <a:spLocks noGrp="1"/>
          </p:cNvSpPr>
          <p:nvPr>
            <p:ph idx="1"/>
          </p:nvPr>
        </p:nvSpPr>
        <p:spPr>
          <a:xfrm>
            <a:off x="254803" y="1164242"/>
            <a:ext cx="4113005" cy="4968551"/>
          </a:xfrm>
        </p:spPr>
        <p:txBody>
          <a:bodyPr>
            <a:normAutofit/>
          </a:bodyPr>
          <a:lstStyle/>
          <a:p>
            <a:r>
              <a:rPr lang="en-US">
                <a:latin typeface="Corbel"/>
              </a:rPr>
              <a:t>Most important part of the workflow</a:t>
            </a:r>
          </a:p>
          <a:p>
            <a:r>
              <a:rPr lang="en-US">
                <a:latin typeface="Corbel"/>
              </a:rPr>
              <a:t>Data should be distributed in AOI</a:t>
            </a:r>
          </a:p>
          <a:p>
            <a:r>
              <a:rPr lang="en-US">
                <a:latin typeface="Corbel"/>
              </a:rPr>
              <a:t>Data must represent the classes</a:t>
            </a:r>
          </a:p>
          <a:p>
            <a:endParaRPr lang="en-GB"/>
          </a:p>
        </p:txBody>
      </p:sp>
      <p:pic>
        <p:nvPicPr>
          <p:cNvPr id="2" name="Imagen 4">
            <a:extLst>
              <a:ext uri="{FF2B5EF4-FFF2-40B4-BE49-F238E27FC236}">
                <a16:creationId xmlns:a16="http://schemas.microsoft.com/office/drawing/2014/main" id="{A56F525B-DDF3-85EB-A3A8-6092FD2CD41F}"/>
              </a:ext>
            </a:extLst>
          </p:cNvPr>
          <p:cNvPicPr>
            <a:picLocks noChangeAspect="1"/>
          </p:cNvPicPr>
          <p:nvPr/>
        </p:nvPicPr>
        <p:blipFill>
          <a:blip r:embed="rId3"/>
          <a:stretch>
            <a:fillRect/>
          </a:stretch>
        </p:blipFill>
        <p:spPr>
          <a:xfrm>
            <a:off x="4377003" y="1164242"/>
            <a:ext cx="7698614" cy="4968551"/>
          </a:xfrm>
          <a:prstGeom prst="rect">
            <a:avLst/>
          </a:prstGeom>
        </p:spPr>
      </p:pic>
    </p:spTree>
    <p:extLst>
      <p:ext uri="{BB962C8B-B14F-4D97-AF65-F5344CB8AC3E}">
        <p14:creationId xmlns:p14="http://schemas.microsoft.com/office/powerpoint/2010/main" val="645262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preparation: Sentinel-2 Product composites</a:t>
            </a:r>
          </a:p>
        </p:txBody>
      </p:sp>
      <p:sp>
        <p:nvSpPr>
          <p:cNvPr id="5" name="Marcador de contenido 4"/>
          <p:cNvSpPr>
            <a:spLocks noGrp="1"/>
          </p:cNvSpPr>
          <p:nvPr>
            <p:ph idx="1"/>
          </p:nvPr>
        </p:nvSpPr>
        <p:spPr>
          <a:xfrm>
            <a:off x="254803" y="1164242"/>
            <a:ext cx="6705293" cy="4968551"/>
          </a:xfrm>
        </p:spPr>
        <p:txBody>
          <a:bodyPr vert="horz" lIns="91440" tIns="45720" rIns="91440" bIns="45720" rtlCol="0" anchor="t">
            <a:normAutofit fontScale="92500" lnSpcReduction="10000"/>
          </a:bodyPr>
          <a:lstStyle/>
          <a:p>
            <a:r>
              <a:rPr lang="en-US">
                <a:latin typeface="Corbel"/>
              </a:rPr>
              <a:t>1-month seasonal composites</a:t>
            </a:r>
          </a:p>
          <a:p>
            <a:pPr lvl="1"/>
            <a:r>
              <a:rPr lang="en-US">
                <a:latin typeface="Corbel"/>
              </a:rPr>
              <a:t>3 seasons: spring, summer, autumn</a:t>
            </a:r>
          </a:p>
          <a:p>
            <a:pPr lvl="1"/>
            <a:r>
              <a:rPr lang="en-US">
                <a:latin typeface="Corbel"/>
              </a:rPr>
              <a:t>Winter is not used because of the snow</a:t>
            </a:r>
            <a:br>
              <a:rPr lang="en-US">
                <a:latin typeface="Corbel"/>
              </a:rPr>
            </a:br>
            <a:r>
              <a:rPr lang="en-US">
                <a:latin typeface="Corbel"/>
              </a:rPr>
              <a:t>(not relevant in annual land cover)</a:t>
            </a:r>
          </a:p>
          <a:p>
            <a:r>
              <a:rPr lang="en-US">
                <a:latin typeface="Corbel"/>
              </a:rPr>
              <a:t>March, June and October are the months used mainly</a:t>
            </a:r>
          </a:p>
          <a:p>
            <a:pPr lvl="1"/>
            <a:r>
              <a:rPr lang="en-US">
                <a:latin typeface="Corbel"/>
              </a:rPr>
              <a:t>3 to 6 images each</a:t>
            </a:r>
          </a:p>
          <a:p>
            <a:r>
              <a:rPr lang="en-US">
                <a:latin typeface="Corbel"/>
              </a:rPr>
              <a:t>Sentinel-2 product includes a cloud mask (SCL)</a:t>
            </a:r>
          </a:p>
          <a:p>
            <a:pPr lvl="1"/>
            <a:r>
              <a:rPr lang="en-US">
                <a:latin typeface="Corbel"/>
              </a:rPr>
              <a:t>Cloud-related pixels won't be used in the aggregation</a:t>
            </a:r>
          </a:p>
          <a:p>
            <a:endParaRPr lang="en-GB"/>
          </a:p>
        </p:txBody>
      </p:sp>
      <p:pic>
        <p:nvPicPr>
          <p:cNvPr id="4" name="Imagen 4">
            <a:extLst>
              <a:ext uri="{FF2B5EF4-FFF2-40B4-BE49-F238E27FC236}">
                <a16:creationId xmlns:a16="http://schemas.microsoft.com/office/drawing/2014/main" id="{498E1600-FF2F-47EC-4107-660D1309DFE9}"/>
              </a:ext>
            </a:extLst>
          </p:cNvPr>
          <p:cNvPicPr>
            <a:picLocks noChangeAspect="1"/>
          </p:cNvPicPr>
          <p:nvPr/>
        </p:nvPicPr>
        <p:blipFill>
          <a:blip r:embed="rId3"/>
          <a:stretch>
            <a:fillRect/>
          </a:stretch>
        </p:blipFill>
        <p:spPr>
          <a:xfrm rot="5400000">
            <a:off x="6757286" y="2263658"/>
            <a:ext cx="5897191" cy="3043299"/>
          </a:xfrm>
          <a:prstGeom prst="rect">
            <a:avLst/>
          </a:prstGeom>
        </p:spPr>
      </p:pic>
    </p:spTree>
    <p:extLst>
      <p:ext uri="{BB962C8B-B14F-4D97-AF65-F5344CB8AC3E}">
        <p14:creationId xmlns:p14="http://schemas.microsoft.com/office/powerpoint/2010/main" val="1880190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Sentinel-2 download automation</a:t>
            </a:r>
          </a:p>
        </p:txBody>
      </p:sp>
      <p:sp>
        <p:nvSpPr>
          <p:cNvPr id="5" name="Marcador de contenido 4"/>
          <p:cNvSpPr>
            <a:spLocks noGrp="1"/>
          </p:cNvSpPr>
          <p:nvPr>
            <p:ph idx="1"/>
          </p:nvPr>
        </p:nvSpPr>
        <p:spPr>
          <a:xfrm>
            <a:off x="254803" y="1164242"/>
            <a:ext cx="10953765" cy="5412247"/>
          </a:xfrm>
        </p:spPr>
        <p:txBody>
          <a:bodyPr vert="horz" lIns="91440" tIns="45720" rIns="91440" bIns="45720" rtlCol="0" anchor="t">
            <a:normAutofit fontScale="92500" lnSpcReduction="20000"/>
          </a:bodyPr>
          <a:lstStyle/>
          <a:p>
            <a:r>
              <a:rPr lang="en-US">
                <a:latin typeface="Corbel"/>
              </a:rPr>
              <a:t>Each Sentinel-2 tile in our working area would need at least 4 products per composite</a:t>
            </a:r>
          </a:p>
          <a:p>
            <a:r>
              <a:rPr lang="en-US">
                <a:latin typeface="Corbel"/>
              </a:rPr>
              <a:t>3 seasons per tile means that at least 12 products are needed </a:t>
            </a:r>
          </a:p>
          <a:p>
            <a:r>
              <a:rPr lang="en-US">
                <a:latin typeface="Corbel"/>
              </a:rPr>
              <a:t>Our working area contains 500 tiles so:</a:t>
            </a:r>
          </a:p>
          <a:p>
            <a:pPr lvl="1"/>
            <a:r>
              <a:rPr lang="en-US">
                <a:latin typeface="Corbel"/>
              </a:rPr>
              <a:t>More than 6.000 products</a:t>
            </a:r>
          </a:p>
          <a:p>
            <a:pPr lvl="1"/>
            <a:r>
              <a:rPr lang="en-US">
                <a:latin typeface="Corbel"/>
              </a:rPr>
              <a:t>1GB+ average size of raw Sentinel bands</a:t>
            </a:r>
          </a:p>
          <a:p>
            <a:pPr lvl="1"/>
            <a:r>
              <a:rPr lang="en-US">
                <a:latin typeface="Corbel"/>
              </a:rPr>
              <a:t>At the end, more than 30 TB are stored including spectral indexes</a:t>
            </a:r>
          </a:p>
          <a:p>
            <a:r>
              <a:rPr lang="en-US">
                <a:latin typeface="Corbel"/>
              </a:rPr>
              <a:t>Download needs to be automated:</a:t>
            </a:r>
          </a:p>
          <a:p>
            <a:pPr lvl="1"/>
            <a:r>
              <a:rPr lang="en-US">
                <a:latin typeface="Corbel"/>
              </a:rPr>
              <a:t>Sentinel-2 data  |  Google Cloud Storage (requires </a:t>
            </a:r>
            <a:r>
              <a:rPr lang="en-US" b="1">
                <a:latin typeface="Corbel"/>
                <a:ea typeface="+mn-lt"/>
                <a:cs typeface="+mn-lt"/>
              </a:rPr>
              <a:t>free </a:t>
            </a:r>
            <a:r>
              <a:rPr lang="en-US">
                <a:latin typeface="Corbel"/>
              </a:rPr>
              <a:t>Google account)</a:t>
            </a:r>
          </a:p>
          <a:p>
            <a:pPr marL="457200" lvl="1" indent="0">
              <a:buNone/>
            </a:pPr>
            <a:r>
              <a:rPr lang="en-US">
                <a:ea typeface="+mn-lt"/>
                <a:cs typeface="+mn-lt"/>
                <a:hlinkClick r:id="rId3"/>
              </a:rPr>
              <a:t>https://cloud.google.com/storage/docs/public-datasets/sentinel-2</a:t>
            </a:r>
            <a:endParaRPr lang="en-US">
              <a:latin typeface="Corbel"/>
            </a:endParaRPr>
          </a:p>
          <a:p>
            <a:pPr lvl="1"/>
            <a:r>
              <a:rPr lang="en-US">
                <a:latin typeface="Corbel"/>
              </a:rPr>
              <a:t>Python API — </a:t>
            </a:r>
            <a:r>
              <a:rPr lang="en-US" err="1">
                <a:latin typeface="Corbel"/>
              </a:rPr>
              <a:t>Sentinelsat</a:t>
            </a:r>
            <a:r>
              <a:rPr lang="en-US">
                <a:latin typeface="Corbel"/>
              </a:rPr>
              <a:t> 1.2.1 documentation (requires </a:t>
            </a:r>
            <a:r>
              <a:rPr lang="en-US" b="1">
                <a:latin typeface="Corbel"/>
              </a:rPr>
              <a:t>free </a:t>
            </a:r>
            <a:r>
              <a:rPr lang="en-US" err="1">
                <a:latin typeface="Corbel"/>
              </a:rPr>
              <a:t>copernicous</a:t>
            </a:r>
            <a:r>
              <a:rPr lang="en-US">
                <a:latin typeface="Corbel"/>
              </a:rPr>
              <a:t> account)</a:t>
            </a:r>
          </a:p>
          <a:p>
            <a:pPr marL="457200" lvl="1" indent="0">
              <a:buNone/>
            </a:pPr>
            <a:r>
              <a:rPr lang="en-US">
                <a:ea typeface="+mn-lt"/>
                <a:cs typeface="+mn-lt"/>
                <a:hlinkClick r:id="rId4"/>
              </a:rPr>
              <a:t>https://sentinelsat.readthedocs.io/en/latest/api_overview.html</a:t>
            </a:r>
            <a:endParaRPr lang="en-US"/>
          </a:p>
          <a:p>
            <a:endParaRPr lang="en-GB">
              <a:cs typeface="Calibri"/>
            </a:endParaRPr>
          </a:p>
        </p:txBody>
      </p:sp>
    </p:spTree>
    <p:extLst>
      <p:ext uri="{BB962C8B-B14F-4D97-AF65-F5344CB8AC3E}">
        <p14:creationId xmlns:p14="http://schemas.microsoft.com/office/powerpoint/2010/main" val="3923027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11640615" cy="643423"/>
          </a:xfrm>
          <a:prstGeom prst="rect">
            <a:avLst/>
          </a:prstGeom>
        </p:spPr>
        <p:txBody>
          <a:bodyPr wrap="square" lIns="180000" tIns="180000" rIns="0" bIns="0">
            <a:spAutoFit/>
          </a:bodyPr>
          <a:lstStyle/>
          <a:p>
            <a:r>
              <a:rPr lang="en-US" sz="3000" b="1">
                <a:solidFill>
                  <a:schemeClr val="bg1"/>
                </a:solidFill>
              </a:rPr>
              <a:t>Data preparation: ASTER DEM and Sentinel-2 product alignment</a:t>
            </a:r>
          </a:p>
        </p:txBody>
      </p:sp>
      <p:sp>
        <p:nvSpPr>
          <p:cNvPr id="5" name="Marcador de contenido 4"/>
          <p:cNvSpPr>
            <a:spLocks noGrp="1"/>
          </p:cNvSpPr>
          <p:nvPr>
            <p:ph idx="1"/>
          </p:nvPr>
        </p:nvSpPr>
        <p:spPr>
          <a:xfrm>
            <a:off x="254803" y="1164243"/>
            <a:ext cx="6921317" cy="4857046"/>
          </a:xfrm>
        </p:spPr>
        <p:txBody>
          <a:bodyPr>
            <a:normAutofit lnSpcReduction="10000"/>
          </a:bodyPr>
          <a:lstStyle/>
          <a:p>
            <a:r>
              <a:rPr lang="en-US">
                <a:latin typeface="Corbel"/>
              </a:rPr>
              <a:t>Differences</a:t>
            </a:r>
          </a:p>
          <a:p>
            <a:pPr lvl="1"/>
            <a:r>
              <a:rPr lang="en-US" b="1">
                <a:latin typeface="Corbel"/>
              </a:rPr>
              <a:t>1º </a:t>
            </a:r>
            <a:r>
              <a:rPr lang="en-US" b="1" err="1">
                <a:latin typeface="Corbel"/>
              </a:rPr>
              <a:t>lat</a:t>
            </a:r>
            <a:r>
              <a:rPr lang="en-US" b="1">
                <a:latin typeface="Corbel"/>
              </a:rPr>
              <a:t> * 1º long </a:t>
            </a:r>
            <a:r>
              <a:rPr lang="en-US">
                <a:latin typeface="Corbel"/>
              </a:rPr>
              <a:t>vs </a:t>
            </a:r>
            <a:r>
              <a:rPr lang="en-US" b="1">
                <a:latin typeface="Corbel"/>
              </a:rPr>
              <a:t>100km * 100km</a:t>
            </a:r>
          </a:p>
          <a:p>
            <a:pPr lvl="1"/>
            <a:r>
              <a:rPr lang="en-US" b="1">
                <a:latin typeface="Corbel"/>
              </a:rPr>
              <a:t>~30m </a:t>
            </a:r>
            <a:r>
              <a:rPr lang="en-US">
                <a:latin typeface="Corbel"/>
              </a:rPr>
              <a:t>vs </a:t>
            </a:r>
            <a:r>
              <a:rPr lang="en-US" b="1">
                <a:latin typeface="Corbel"/>
              </a:rPr>
              <a:t>10/20/60m</a:t>
            </a:r>
            <a:r>
              <a:rPr lang="en-US">
                <a:latin typeface="Corbel"/>
              </a:rPr>
              <a:t> Spectral resolution</a:t>
            </a:r>
          </a:p>
          <a:p>
            <a:pPr lvl="1"/>
            <a:r>
              <a:rPr lang="en-US" b="1">
                <a:latin typeface="Corbel"/>
              </a:rPr>
              <a:t>WGS 84 </a:t>
            </a:r>
            <a:r>
              <a:rPr lang="en-US">
                <a:latin typeface="Corbel"/>
              </a:rPr>
              <a:t>vs </a:t>
            </a:r>
            <a:r>
              <a:rPr lang="en-US" b="1">
                <a:latin typeface="Corbel"/>
              </a:rPr>
              <a:t>(region-dependent)</a:t>
            </a:r>
            <a:r>
              <a:rPr lang="en-US">
                <a:latin typeface="Corbel"/>
              </a:rPr>
              <a:t> Coordinate Reference Systems (CRS)</a:t>
            </a:r>
          </a:p>
          <a:p>
            <a:r>
              <a:rPr lang="en-US">
                <a:latin typeface="Corbel"/>
              </a:rPr>
              <a:t>This differences must be corrected:</a:t>
            </a:r>
          </a:p>
          <a:p>
            <a:pPr lvl="1"/>
            <a:r>
              <a:rPr lang="en-US">
                <a:latin typeface="Corbel"/>
              </a:rPr>
              <a:t>Merged several DEM to cover the Sentinel-2 tile and crop to match it</a:t>
            </a:r>
          </a:p>
          <a:p>
            <a:pPr lvl="1"/>
            <a:r>
              <a:rPr lang="en-US">
                <a:latin typeface="Corbel"/>
              </a:rPr>
              <a:t>Reproject all products to 10m spectral resolution and a common CRS</a:t>
            </a:r>
          </a:p>
          <a:p>
            <a:endParaRPr lang="en-GB"/>
          </a:p>
        </p:txBody>
      </p:sp>
      <p:pic>
        <p:nvPicPr>
          <p:cNvPr id="2" name="Picture 4" descr="A picture containing shape&#10;&#10;Description automatically generated">
            <a:extLst>
              <a:ext uri="{FF2B5EF4-FFF2-40B4-BE49-F238E27FC236}">
                <a16:creationId xmlns:a16="http://schemas.microsoft.com/office/drawing/2014/main" id="{DBCB980C-7DED-92B3-62E7-AA79C8662880}"/>
              </a:ext>
            </a:extLst>
          </p:cNvPr>
          <p:cNvPicPr>
            <a:picLocks noChangeAspect="1"/>
          </p:cNvPicPr>
          <p:nvPr/>
        </p:nvPicPr>
        <p:blipFill>
          <a:blip r:embed="rId3"/>
          <a:stretch>
            <a:fillRect/>
          </a:stretch>
        </p:blipFill>
        <p:spPr>
          <a:xfrm>
            <a:off x="7309009" y="1153425"/>
            <a:ext cx="4179757" cy="5163202"/>
          </a:xfrm>
          <a:prstGeom prst="rect">
            <a:avLst/>
          </a:prstGeom>
        </p:spPr>
      </p:pic>
    </p:spTree>
    <p:extLst>
      <p:ext uri="{BB962C8B-B14F-4D97-AF65-F5344CB8AC3E}">
        <p14:creationId xmlns:p14="http://schemas.microsoft.com/office/powerpoint/2010/main" val="2204812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preparation: Spectral Vegetation Indices</a:t>
            </a:r>
          </a:p>
        </p:txBody>
      </p:sp>
      <p:sp>
        <p:nvSpPr>
          <p:cNvPr id="5" name="Marcador de contenido 4"/>
          <p:cNvSpPr>
            <a:spLocks noGrp="1"/>
          </p:cNvSpPr>
          <p:nvPr>
            <p:ph idx="1"/>
          </p:nvPr>
        </p:nvSpPr>
        <p:spPr>
          <a:xfrm>
            <a:off x="254803" y="1164243"/>
            <a:ext cx="10586631" cy="5493652"/>
          </a:xfrm>
        </p:spPr>
        <p:txBody>
          <a:bodyPr vert="horz" lIns="91440" tIns="45720" rIns="91440" bIns="45720" rtlCol="0" anchor="t">
            <a:normAutofit/>
          </a:bodyPr>
          <a:lstStyle/>
          <a:p>
            <a:r>
              <a:rPr lang="en-US">
                <a:latin typeface="Corbel"/>
              </a:rPr>
              <a:t>Carotenoid Reflectance Index 1 (CRI1)</a:t>
            </a:r>
          </a:p>
          <a:p>
            <a:r>
              <a:rPr lang="en-US">
                <a:latin typeface="Corbel"/>
              </a:rPr>
              <a:t>Enhanced Vegetation Index 2 (EVI2)</a:t>
            </a:r>
          </a:p>
          <a:p>
            <a:r>
              <a:rPr lang="en-US">
                <a:latin typeface="Corbel"/>
              </a:rPr>
              <a:t>Global Vegetation Moisture Index (GVMI)</a:t>
            </a:r>
          </a:p>
          <a:p>
            <a:r>
              <a:rPr lang="en-US" err="1">
                <a:latin typeface="Corbel"/>
              </a:rPr>
              <a:t>Normalised</a:t>
            </a:r>
            <a:r>
              <a:rPr lang="en-US">
                <a:latin typeface="Corbel"/>
              </a:rPr>
              <a:t> Difference Water Index (MNDWI)</a:t>
            </a:r>
          </a:p>
          <a:p>
            <a:r>
              <a:rPr lang="en-US" err="1">
                <a:latin typeface="Corbel"/>
              </a:rPr>
              <a:t>Normalised</a:t>
            </a:r>
            <a:r>
              <a:rPr lang="en-US">
                <a:latin typeface="Corbel"/>
              </a:rPr>
              <a:t> Difference Red-Edge (NDRE)</a:t>
            </a:r>
          </a:p>
          <a:p>
            <a:r>
              <a:rPr lang="en-US" b="1" err="1">
                <a:latin typeface="Corbel"/>
              </a:rPr>
              <a:t>Normalised</a:t>
            </a:r>
            <a:r>
              <a:rPr lang="en-US" b="1">
                <a:latin typeface="Corbel"/>
              </a:rPr>
              <a:t> Difference Vegetation Index (NDVI)</a:t>
            </a:r>
          </a:p>
          <a:p>
            <a:r>
              <a:rPr lang="en-US" err="1">
                <a:latin typeface="Corbel"/>
              </a:rPr>
              <a:t>Normalised</a:t>
            </a:r>
            <a:r>
              <a:rPr lang="en-US">
                <a:latin typeface="Corbel"/>
              </a:rPr>
              <a:t> Difference Yellowness Index (NDYI)</a:t>
            </a:r>
          </a:p>
          <a:p>
            <a:r>
              <a:rPr lang="en-US" err="1">
                <a:latin typeface="Corbel"/>
              </a:rPr>
              <a:t>Optimised</a:t>
            </a:r>
            <a:r>
              <a:rPr lang="en-US">
                <a:latin typeface="Corbel"/>
              </a:rPr>
              <a:t> Soil Adjusted Vegetation Index (OSAVI)</a:t>
            </a:r>
          </a:p>
          <a:p>
            <a:r>
              <a:rPr lang="en-US" err="1">
                <a:latin typeface="Corbel"/>
              </a:rPr>
              <a:t>Normalised</a:t>
            </a:r>
            <a:r>
              <a:rPr lang="en-US">
                <a:latin typeface="Corbel"/>
              </a:rPr>
              <a:t> Difference Red/Green Redness Index (RI)</a:t>
            </a:r>
          </a:p>
        </p:txBody>
      </p:sp>
      <p:pic>
        <p:nvPicPr>
          <p:cNvPr id="4" name="Picture 6" descr="A picture containing text, orange, close&#10;&#10;Description automatically generated">
            <a:extLst>
              <a:ext uri="{FF2B5EF4-FFF2-40B4-BE49-F238E27FC236}">
                <a16:creationId xmlns:a16="http://schemas.microsoft.com/office/drawing/2014/main" id="{92CB97BB-B578-D4B4-E630-CA5156F68299}"/>
              </a:ext>
            </a:extLst>
          </p:cNvPr>
          <p:cNvPicPr>
            <a:picLocks noChangeAspect="1"/>
          </p:cNvPicPr>
          <p:nvPr/>
        </p:nvPicPr>
        <p:blipFill>
          <a:blip r:embed="rId3"/>
          <a:stretch>
            <a:fillRect/>
          </a:stretch>
        </p:blipFill>
        <p:spPr>
          <a:xfrm>
            <a:off x="10026352" y="3217464"/>
            <a:ext cx="1881266" cy="716477"/>
          </a:xfrm>
          <a:prstGeom prst="rect">
            <a:avLst/>
          </a:prstGeom>
        </p:spPr>
      </p:pic>
      <p:pic>
        <p:nvPicPr>
          <p:cNvPr id="7" name="Picture 7" descr="A picture containing application&#10;&#10;Description automatically generated">
            <a:extLst>
              <a:ext uri="{FF2B5EF4-FFF2-40B4-BE49-F238E27FC236}">
                <a16:creationId xmlns:a16="http://schemas.microsoft.com/office/drawing/2014/main" id="{D1E99D17-7CBD-D171-0F22-8EE353318D7C}"/>
              </a:ext>
            </a:extLst>
          </p:cNvPr>
          <p:cNvPicPr>
            <a:picLocks noChangeAspect="1"/>
          </p:cNvPicPr>
          <p:nvPr/>
        </p:nvPicPr>
        <p:blipFill>
          <a:blip r:embed="rId4"/>
          <a:stretch>
            <a:fillRect/>
          </a:stretch>
        </p:blipFill>
        <p:spPr>
          <a:xfrm>
            <a:off x="9164418" y="2130848"/>
            <a:ext cx="2743197" cy="939566"/>
          </a:xfrm>
          <a:prstGeom prst="rect">
            <a:avLst/>
          </a:prstGeom>
        </p:spPr>
      </p:pic>
      <p:sp>
        <p:nvSpPr>
          <p:cNvPr id="8" name="TextBox 7">
            <a:extLst>
              <a:ext uri="{FF2B5EF4-FFF2-40B4-BE49-F238E27FC236}">
                <a16:creationId xmlns:a16="http://schemas.microsoft.com/office/drawing/2014/main" id="{57849C00-9110-5D7B-0922-A63199AAE401}"/>
              </a:ext>
            </a:extLst>
          </p:cNvPr>
          <p:cNvSpPr txBox="1"/>
          <p:nvPr/>
        </p:nvSpPr>
        <p:spPr>
          <a:xfrm>
            <a:off x="8537329" y="3388325"/>
            <a:ext cx="16863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alibri"/>
              </a:rPr>
              <a:t>On Sentinel-2 =</a:t>
            </a:r>
          </a:p>
        </p:txBody>
      </p:sp>
    </p:spTree>
    <p:extLst>
      <p:ext uri="{BB962C8B-B14F-4D97-AF65-F5344CB8AC3E}">
        <p14:creationId xmlns:p14="http://schemas.microsoft.com/office/powerpoint/2010/main" val="425081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preparation: Tabular dataset generation</a:t>
            </a:r>
          </a:p>
        </p:txBody>
      </p:sp>
      <p:pic>
        <p:nvPicPr>
          <p:cNvPr id="2" name="Imagen 4" descr="Diagrama&#10;&#10;Descripción generada automáticamente">
            <a:extLst>
              <a:ext uri="{FF2B5EF4-FFF2-40B4-BE49-F238E27FC236}">
                <a16:creationId xmlns:a16="http://schemas.microsoft.com/office/drawing/2014/main" id="{D5F1377D-360A-7227-2640-E4D85BC329E8}"/>
              </a:ext>
            </a:extLst>
          </p:cNvPr>
          <p:cNvPicPr>
            <a:picLocks noChangeAspect="1"/>
          </p:cNvPicPr>
          <p:nvPr/>
        </p:nvPicPr>
        <p:blipFill>
          <a:blip r:embed="rId3"/>
          <a:stretch>
            <a:fillRect/>
          </a:stretch>
        </p:blipFill>
        <p:spPr>
          <a:xfrm>
            <a:off x="6528047" y="1340767"/>
            <a:ext cx="5572917" cy="4564429"/>
          </a:xfrm>
          <a:prstGeom prst="rect">
            <a:avLst/>
          </a:prstGeom>
        </p:spPr>
      </p:pic>
      <p:sp>
        <p:nvSpPr>
          <p:cNvPr id="4" name="Rectángulo 3">
            <a:extLst>
              <a:ext uri="{FF2B5EF4-FFF2-40B4-BE49-F238E27FC236}">
                <a16:creationId xmlns:a16="http://schemas.microsoft.com/office/drawing/2014/main" id="{B58A6F5E-AAEA-3ADF-6D3A-49A6317FA61B}"/>
              </a:ext>
            </a:extLst>
          </p:cNvPr>
          <p:cNvSpPr/>
          <p:nvPr/>
        </p:nvSpPr>
        <p:spPr>
          <a:xfrm>
            <a:off x="6632691" y="1596430"/>
            <a:ext cx="3576111" cy="2165047"/>
          </a:xfrm>
          <a:prstGeom prst="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ES"/>
          </a:p>
        </p:txBody>
      </p:sp>
      <p:sp>
        <p:nvSpPr>
          <p:cNvPr id="7" name="Rectángulo 6">
            <a:extLst>
              <a:ext uri="{FF2B5EF4-FFF2-40B4-BE49-F238E27FC236}">
                <a16:creationId xmlns:a16="http://schemas.microsoft.com/office/drawing/2014/main" id="{A0C46C4C-3F5F-3F18-9325-00EBFE5FE740}"/>
              </a:ext>
            </a:extLst>
          </p:cNvPr>
          <p:cNvSpPr/>
          <p:nvPr/>
        </p:nvSpPr>
        <p:spPr>
          <a:xfrm>
            <a:off x="10287844" y="1596430"/>
            <a:ext cx="1466617" cy="2165047"/>
          </a:xfrm>
          <a:prstGeom prst="rect">
            <a:avLst/>
          </a:prstGeom>
          <a:noFill/>
          <a:ln w="5715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ES"/>
          </a:p>
        </p:txBody>
      </p:sp>
      <p:sp>
        <p:nvSpPr>
          <p:cNvPr id="11" name="Marcador de texto 2">
            <a:extLst>
              <a:ext uri="{FF2B5EF4-FFF2-40B4-BE49-F238E27FC236}">
                <a16:creationId xmlns:a16="http://schemas.microsoft.com/office/drawing/2014/main" id="{791E707E-085A-9EB1-CD07-1FEEF7FAF873}"/>
              </a:ext>
            </a:extLst>
          </p:cNvPr>
          <p:cNvSpPr>
            <a:spLocks noGrp="1"/>
          </p:cNvSpPr>
          <p:nvPr/>
        </p:nvSpPr>
        <p:spPr>
          <a:xfrm>
            <a:off x="235491" y="1302671"/>
            <a:ext cx="5970997" cy="49291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buNone/>
            </a:pPr>
            <a:r>
              <a:rPr lang="en-US" sz="2800">
                <a:latin typeface="Corbel"/>
              </a:rPr>
              <a:t>Columns composing the dataset:</a:t>
            </a:r>
          </a:p>
          <a:p>
            <a:pPr marL="114300" indent="0">
              <a:buNone/>
            </a:pPr>
            <a:endParaRPr lang="en-US" sz="2800">
              <a:latin typeface="Corbel"/>
            </a:endParaRPr>
          </a:p>
          <a:p>
            <a:r>
              <a:rPr lang="en-US" sz="2400">
                <a:latin typeface="Corbel"/>
              </a:rPr>
              <a:t>Data from ASTER-related bands.</a:t>
            </a:r>
          </a:p>
          <a:p>
            <a:r>
              <a:rPr lang="en-US" sz="2400">
                <a:latin typeface="Corbel"/>
              </a:rPr>
              <a:t>Point coordinates + </a:t>
            </a:r>
            <a:r>
              <a:rPr lang="en-US" sz="2400" b="1">
                <a:latin typeface="Corbel"/>
              </a:rPr>
              <a:t>label</a:t>
            </a:r>
          </a:p>
          <a:p>
            <a:r>
              <a:rPr lang="en-US" sz="2400">
                <a:latin typeface="Corbel"/>
              </a:rPr>
              <a:t>Composited Sentinel-2 bands + vegetation indexes</a:t>
            </a:r>
          </a:p>
          <a:p>
            <a:pPr lvl="1"/>
            <a:r>
              <a:rPr lang="en-US" sz="2000">
                <a:latin typeface="Corbel"/>
              </a:rPr>
              <a:t>For each of the 3 used seasons</a:t>
            </a:r>
          </a:p>
          <a:p>
            <a:r>
              <a:rPr lang="en-US" sz="2400">
                <a:latin typeface="Corbel"/>
              </a:rPr>
              <a:t>In total, more than </a:t>
            </a:r>
            <a:r>
              <a:rPr lang="en-US" sz="2400" b="1">
                <a:latin typeface="Corbel"/>
              </a:rPr>
              <a:t>70 features</a:t>
            </a:r>
          </a:p>
          <a:p>
            <a:pPr lvl="1"/>
            <a:r>
              <a:rPr lang="en-US" sz="2000">
                <a:latin typeface="Corbel"/>
              </a:rPr>
              <a:t>Huge dataset, needs to be processed/reduced</a:t>
            </a:r>
          </a:p>
        </p:txBody>
      </p:sp>
    </p:spTree>
    <p:extLst>
      <p:ext uri="{BB962C8B-B14F-4D97-AF65-F5344CB8AC3E}">
        <p14:creationId xmlns:p14="http://schemas.microsoft.com/office/powerpoint/2010/main" val="366071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preparation: Data normalization</a:t>
            </a:r>
          </a:p>
        </p:txBody>
      </p:sp>
      <p:graphicFrame>
        <p:nvGraphicFramePr>
          <p:cNvPr id="8" name="Table 4">
            <a:extLst>
              <a:ext uri="{FF2B5EF4-FFF2-40B4-BE49-F238E27FC236}">
                <a16:creationId xmlns:a16="http://schemas.microsoft.com/office/drawing/2014/main" id="{5174A4D5-190B-A516-6EF0-10314D4C4C62}"/>
              </a:ext>
            </a:extLst>
          </p:cNvPr>
          <p:cNvGraphicFramePr>
            <a:graphicFrameLocks noGrp="1"/>
          </p:cNvGraphicFramePr>
          <p:nvPr>
            <p:extLst>
              <p:ext uri="{D42A27DB-BD31-4B8C-83A1-F6EECF244321}">
                <p14:modId xmlns:p14="http://schemas.microsoft.com/office/powerpoint/2010/main" val="3793538329"/>
              </p:ext>
            </p:extLst>
          </p:nvPr>
        </p:nvGraphicFramePr>
        <p:xfrm>
          <a:off x="1449379" y="3592766"/>
          <a:ext cx="9293240" cy="2613128"/>
        </p:xfrm>
        <a:graphic>
          <a:graphicData uri="http://schemas.openxmlformats.org/drawingml/2006/table">
            <a:tbl>
              <a:tblPr firstRow="1" bandRow="1">
                <a:tableStyleId>{073A0DAA-6AF3-43AB-8588-CEC1D06C72B9}</a:tableStyleId>
              </a:tblPr>
              <a:tblGrid>
                <a:gridCol w="2935993">
                  <a:extLst>
                    <a:ext uri="{9D8B030D-6E8A-4147-A177-3AD203B41FA5}">
                      <a16:colId xmlns:a16="http://schemas.microsoft.com/office/drawing/2014/main" val="920722808"/>
                    </a:ext>
                  </a:extLst>
                </a:gridCol>
                <a:gridCol w="2236032">
                  <a:extLst>
                    <a:ext uri="{9D8B030D-6E8A-4147-A177-3AD203B41FA5}">
                      <a16:colId xmlns:a16="http://schemas.microsoft.com/office/drawing/2014/main" val="1133815554"/>
                    </a:ext>
                  </a:extLst>
                </a:gridCol>
                <a:gridCol w="4121215">
                  <a:extLst>
                    <a:ext uri="{9D8B030D-6E8A-4147-A177-3AD203B41FA5}">
                      <a16:colId xmlns:a16="http://schemas.microsoft.com/office/drawing/2014/main" val="284582278"/>
                    </a:ext>
                  </a:extLst>
                </a:gridCol>
              </a:tblGrid>
              <a:tr h="540488">
                <a:tc>
                  <a:txBody>
                    <a:bodyPr/>
                    <a:lstStyle/>
                    <a:p>
                      <a:pPr lvl="0">
                        <a:buNone/>
                      </a:pPr>
                      <a:r>
                        <a:rPr lang="es-ES" sz="2800" b="0" i="0" u="none" strike="noStrike" noProof="0" err="1">
                          <a:solidFill>
                            <a:schemeClr val="bg1"/>
                          </a:solidFill>
                          <a:latin typeface="Arial"/>
                        </a:rPr>
                        <a:t>Raster</a:t>
                      </a:r>
                      <a:r>
                        <a:rPr lang="es-ES" sz="2800" b="0" i="0" u="none" strike="noStrike" noProof="0">
                          <a:solidFill>
                            <a:schemeClr val="bg1"/>
                          </a:solidFill>
                          <a:latin typeface="Arial"/>
                        </a:rPr>
                        <a:t> </a:t>
                      </a:r>
                      <a:r>
                        <a:rPr lang="es-ES" sz="2800" b="0" i="0" u="none" strike="noStrike" noProof="0" err="1">
                          <a:solidFill>
                            <a:schemeClr val="bg1"/>
                          </a:solidFill>
                          <a:latin typeface="Arial"/>
                        </a:rPr>
                        <a:t>name</a:t>
                      </a:r>
                      <a:endParaRPr lang="en-US" sz="2800">
                        <a:solidFill>
                          <a:schemeClr val="bg1"/>
                        </a:solidFill>
                      </a:endParaRPr>
                    </a:p>
                  </a:txBody>
                  <a:tcPr/>
                </a:tc>
                <a:tc>
                  <a:txBody>
                    <a:bodyPr/>
                    <a:lstStyle/>
                    <a:p>
                      <a:pPr lvl="0">
                        <a:buNone/>
                      </a:pPr>
                      <a:r>
                        <a:rPr lang="es-ES" sz="2800" b="0" i="0" u="none" strike="noStrike" noProof="0" err="1">
                          <a:solidFill>
                            <a:schemeClr val="bg1"/>
                          </a:solidFill>
                          <a:latin typeface="Arial"/>
                        </a:rPr>
                        <a:t>Value</a:t>
                      </a:r>
                      <a:r>
                        <a:rPr lang="es-ES" sz="2800" b="0" i="0" u="none" strike="noStrike" noProof="0">
                          <a:solidFill>
                            <a:schemeClr val="bg1"/>
                          </a:solidFill>
                          <a:latin typeface="Arial"/>
                        </a:rPr>
                        <a:t> </a:t>
                      </a:r>
                      <a:r>
                        <a:rPr lang="es-ES" sz="2800" b="0" i="0" u="none" strike="noStrike" noProof="0" err="1">
                          <a:solidFill>
                            <a:schemeClr val="bg1"/>
                          </a:solidFill>
                          <a:latin typeface="Arial"/>
                        </a:rPr>
                        <a:t>range</a:t>
                      </a:r>
                      <a:endParaRPr lang="en-US" sz="2800">
                        <a:solidFill>
                          <a:schemeClr val="bg1"/>
                        </a:solidFill>
                      </a:endParaRPr>
                    </a:p>
                  </a:txBody>
                  <a:tcPr/>
                </a:tc>
                <a:tc>
                  <a:txBody>
                    <a:bodyPr/>
                    <a:lstStyle/>
                    <a:p>
                      <a:pPr lvl="0">
                        <a:buNone/>
                      </a:pPr>
                      <a:r>
                        <a:rPr lang="es-ES" sz="2800" b="0" i="0" u="none" strike="noStrike" noProof="0" err="1">
                          <a:solidFill>
                            <a:schemeClr val="bg1"/>
                          </a:solidFill>
                          <a:latin typeface="Arial"/>
                        </a:rPr>
                        <a:t>Normalisation</a:t>
                      </a:r>
                      <a:r>
                        <a:rPr lang="es-ES" sz="2800" b="0" i="0" u="none" strike="noStrike" noProof="0">
                          <a:solidFill>
                            <a:schemeClr val="bg1"/>
                          </a:solidFill>
                          <a:latin typeface="Arial"/>
                        </a:rPr>
                        <a:t> </a:t>
                      </a:r>
                      <a:r>
                        <a:rPr lang="es-ES" sz="2800" b="0" i="0" u="none" strike="noStrike" noProof="0" err="1">
                          <a:solidFill>
                            <a:schemeClr val="bg1"/>
                          </a:solidFill>
                          <a:latin typeface="Arial"/>
                        </a:rPr>
                        <a:t>values</a:t>
                      </a:r>
                      <a:endParaRPr lang="en-US" sz="2800">
                        <a:solidFill>
                          <a:schemeClr val="bg1"/>
                        </a:solidFill>
                      </a:endParaRPr>
                    </a:p>
                  </a:txBody>
                  <a:tcPr/>
                </a:tc>
                <a:extLst>
                  <a:ext uri="{0D108BD9-81ED-4DB2-BD59-A6C34878D82A}">
                    <a16:rowId xmlns:a16="http://schemas.microsoft.com/office/drawing/2014/main" val="3587871837"/>
                  </a:ext>
                </a:extLst>
              </a:tr>
              <a:tr h="370840">
                <a:tc>
                  <a:txBody>
                    <a:bodyPr/>
                    <a:lstStyle/>
                    <a:p>
                      <a:pPr lvl="0">
                        <a:buNone/>
                      </a:pPr>
                      <a:r>
                        <a:rPr lang="es-ES" sz="2800" b="0" i="0" u="none" strike="noStrike" noProof="0">
                          <a:solidFill>
                            <a:srgbClr val="000000"/>
                          </a:solidFill>
                          <a:latin typeface="Arial"/>
                        </a:rPr>
                        <a:t>Sentinel-2 </a:t>
                      </a:r>
                      <a:r>
                        <a:rPr lang="es-ES" sz="2800" b="0" i="0" u="none" strike="noStrike" noProof="0" err="1">
                          <a:solidFill>
                            <a:srgbClr val="000000"/>
                          </a:solidFill>
                          <a:latin typeface="Arial"/>
                        </a:rPr>
                        <a:t>bands</a:t>
                      </a:r>
                      <a:endParaRPr lang="en-US" sz="2800"/>
                    </a:p>
                  </a:txBody>
                  <a:tcPr/>
                </a:tc>
                <a:tc>
                  <a:txBody>
                    <a:bodyPr/>
                    <a:lstStyle/>
                    <a:p>
                      <a:pPr lvl="0">
                        <a:buNone/>
                      </a:pPr>
                      <a:r>
                        <a:rPr lang="es-ES" sz="2800" b="0" i="0" u="none" strike="noStrike" noProof="0">
                          <a:solidFill>
                            <a:srgbClr val="000000"/>
                          </a:solidFill>
                          <a:latin typeface="Arial"/>
                        </a:rPr>
                        <a:t>(0-65535)</a:t>
                      </a:r>
                      <a:endParaRPr lang="en-US" sz="2800"/>
                    </a:p>
                  </a:txBody>
                  <a:tcPr/>
                </a:tc>
                <a:tc>
                  <a:txBody>
                    <a:bodyPr/>
                    <a:lstStyle/>
                    <a:p>
                      <a:pPr lvl="0">
                        <a:buNone/>
                      </a:pPr>
                      <a:r>
                        <a:rPr lang="es-ES" sz="2800" b="0" i="0" u="none" strike="noStrike" noProof="0">
                          <a:solidFill>
                            <a:srgbClr val="000000"/>
                          </a:solidFill>
                          <a:latin typeface="Arial"/>
                        </a:rPr>
                        <a:t>(0,7000)</a:t>
                      </a:r>
                      <a:endParaRPr lang="en-US" sz="2800"/>
                    </a:p>
                  </a:txBody>
                  <a:tcPr/>
                </a:tc>
                <a:extLst>
                  <a:ext uri="{0D108BD9-81ED-4DB2-BD59-A6C34878D82A}">
                    <a16:rowId xmlns:a16="http://schemas.microsoft.com/office/drawing/2014/main" val="2308603951"/>
                  </a:ext>
                </a:extLst>
              </a:tr>
              <a:tr h="370840">
                <a:tc>
                  <a:txBody>
                    <a:bodyPr/>
                    <a:lstStyle/>
                    <a:p>
                      <a:pPr lvl="0">
                        <a:buNone/>
                      </a:pPr>
                      <a:r>
                        <a:rPr lang="es-ES" sz="2800" b="0" i="0" u="none" strike="noStrike" noProof="0" err="1">
                          <a:solidFill>
                            <a:srgbClr val="000000"/>
                          </a:solidFill>
                          <a:latin typeface="Arial"/>
                        </a:rPr>
                        <a:t>Slope</a:t>
                      </a:r>
                      <a:endParaRPr lang="en-US" sz="2800"/>
                    </a:p>
                  </a:txBody>
                  <a:tcPr/>
                </a:tc>
                <a:tc>
                  <a:txBody>
                    <a:bodyPr/>
                    <a:lstStyle/>
                    <a:p>
                      <a:pPr lvl="0">
                        <a:buNone/>
                      </a:pPr>
                      <a:r>
                        <a:rPr lang="es-ES" sz="2800" b="0" i="0" u="none" strike="noStrike" noProof="0">
                          <a:solidFill>
                            <a:srgbClr val="000000"/>
                          </a:solidFill>
                          <a:latin typeface="Arial"/>
                        </a:rPr>
                        <a:t>(0-90)</a:t>
                      </a:r>
                      <a:endParaRPr lang="en-US" sz="2800"/>
                    </a:p>
                  </a:txBody>
                  <a:tcPr/>
                </a:tc>
                <a:tc>
                  <a:txBody>
                    <a:bodyPr/>
                    <a:lstStyle/>
                    <a:p>
                      <a:pPr lvl="0">
                        <a:buNone/>
                      </a:pPr>
                      <a:r>
                        <a:rPr lang="es-ES" sz="2800" b="0" i="0" u="none" strike="noStrike" noProof="0">
                          <a:solidFill>
                            <a:srgbClr val="000000"/>
                          </a:solidFill>
                          <a:latin typeface="Arial"/>
                        </a:rPr>
                        <a:t>(0,70)</a:t>
                      </a:r>
                      <a:endParaRPr lang="en-US" sz="2800"/>
                    </a:p>
                  </a:txBody>
                  <a:tcPr/>
                </a:tc>
                <a:extLst>
                  <a:ext uri="{0D108BD9-81ED-4DB2-BD59-A6C34878D82A}">
                    <a16:rowId xmlns:a16="http://schemas.microsoft.com/office/drawing/2014/main" val="1209432670"/>
                  </a:ext>
                </a:extLst>
              </a:tr>
              <a:tr h="370840">
                <a:tc>
                  <a:txBody>
                    <a:bodyPr/>
                    <a:lstStyle/>
                    <a:p>
                      <a:pPr lvl="0">
                        <a:buNone/>
                      </a:pPr>
                      <a:r>
                        <a:rPr lang="es-ES" sz="2800" b="0" i="0" u="none" strike="noStrike" noProof="0" err="1">
                          <a:solidFill>
                            <a:srgbClr val="000000"/>
                          </a:solidFill>
                          <a:latin typeface="Arial"/>
                        </a:rPr>
                        <a:t>Aspect</a:t>
                      </a:r>
                      <a:endParaRPr lang="en-US" sz="2800"/>
                    </a:p>
                  </a:txBody>
                  <a:tcPr/>
                </a:tc>
                <a:tc>
                  <a:txBody>
                    <a:bodyPr/>
                    <a:lstStyle/>
                    <a:p>
                      <a:pPr lvl="0">
                        <a:buNone/>
                      </a:pPr>
                      <a:r>
                        <a:rPr lang="es-ES" sz="2800" b="0" i="0" u="none" strike="noStrike" noProof="0">
                          <a:solidFill>
                            <a:srgbClr val="000000"/>
                          </a:solidFill>
                          <a:latin typeface="Arial"/>
                        </a:rPr>
                        <a:t>(0-360)</a:t>
                      </a:r>
                      <a:endParaRPr lang="en-US" sz="2800"/>
                    </a:p>
                  </a:txBody>
                  <a:tcPr/>
                </a:tc>
                <a:tc>
                  <a:txBody>
                    <a:bodyPr/>
                    <a:lstStyle/>
                    <a:p>
                      <a:pPr lvl="0">
                        <a:buNone/>
                      </a:pPr>
                      <a:r>
                        <a:rPr lang="es-ES" sz="2800" b="0" i="0" u="none" strike="noStrike" noProof="0">
                          <a:solidFill>
                            <a:srgbClr val="000000"/>
                          </a:solidFill>
                          <a:latin typeface="Arial"/>
                        </a:rPr>
                        <a:t>(0,360)</a:t>
                      </a:r>
                      <a:endParaRPr lang="en-US" sz="2800"/>
                    </a:p>
                  </a:txBody>
                  <a:tcPr/>
                </a:tc>
                <a:extLst>
                  <a:ext uri="{0D108BD9-81ED-4DB2-BD59-A6C34878D82A}">
                    <a16:rowId xmlns:a16="http://schemas.microsoft.com/office/drawing/2014/main" val="2399647417"/>
                  </a:ext>
                </a:extLst>
              </a:tr>
              <a:tr h="370840">
                <a:tc>
                  <a:txBody>
                    <a:bodyPr/>
                    <a:lstStyle/>
                    <a:p>
                      <a:pPr lvl="0">
                        <a:buNone/>
                      </a:pPr>
                      <a:r>
                        <a:rPr lang="es-ES" sz="2800" b="0" i="0" u="none" strike="noStrike" noProof="0">
                          <a:solidFill>
                            <a:srgbClr val="000000"/>
                          </a:solidFill>
                          <a:latin typeface="Arial"/>
                        </a:rPr>
                        <a:t>DEM</a:t>
                      </a:r>
                      <a:endParaRPr lang="en-US" sz="2800"/>
                    </a:p>
                  </a:txBody>
                  <a:tcPr/>
                </a:tc>
                <a:tc>
                  <a:txBody>
                    <a:bodyPr/>
                    <a:lstStyle/>
                    <a:p>
                      <a:pPr lvl="0">
                        <a:buNone/>
                      </a:pPr>
                      <a:r>
                        <a:rPr lang="es-ES" sz="2800" b="0" i="0" u="none" strike="noStrike" noProof="0">
                          <a:solidFill>
                            <a:srgbClr val="000000"/>
                          </a:solidFill>
                          <a:latin typeface="Arial"/>
                        </a:rPr>
                        <a:t>(0-8849)</a:t>
                      </a:r>
                      <a:endParaRPr lang="en-US" sz="2800"/>
                    </a:p>
                  </a:txBody>
                  <a:tcPr/>
                </a:tc>
                <a:tc>
                  <a:txBody>
                    <a:bodyPr/>
                    <a:lstStyle/>
                    <a:p>
                      <a:pPr lvl="0" algn="l">
                        <a:buNone/>
                      </a:pPr>
                      <a:r>
                        <a:rPr lang="es-ES" sz="2800" b="0" i="0" u="none" strike="noStrike" noProof="0">
                          <a:solidFill>
                            <a:srgbClr val="000000"/>
                          </a:solidFill>
                          <a:latin typeface="Arial"/>
                        </a:rPr>
                        <a:t>(0,2000)</a:t>
                      </a:r>
                      <a:endParaRPr lang="en-US" sz="2800"/>
                    </a:p>
                  </a:txBody>
                  <a:tcPr/>
                </a:tc>
                <a:extLst>
                  <a:ext uri="{0D108BD9-81ED-4DB2-BD59-A6C34878D82A}">
                    <a16:rowId xmlns:a16="http://schemas.microsoft.com/office/drawing/2014/main" val="2157150711"/>
                  </a:ext>
                </a:extLst>
              </a:tr>
            </a:tbl>
          </a:graphicData>
        </a:graphic>
      </p:graphicFrame>
      <p:sp>
        <p:nvSpPr>
          <p:cNvPr id="7" name="CuadroTexto 1">
            <a:extLst>
              <a:ext uri="{FF2B5EF4-FFF2-40B4-BE49-F238E27FC236}">
                <a16:creationId xmlns:a16="http://schemas.microsoft.com/office/drawing/2014/main" id="{CD30ECC6-A028-6738-480C-9AE5687C7A34}"/>
              </a:ext>
            </a:extLst>
          </p:cNvPr>
          <p:cNvSpPr txBox="1"/>
          <p:nvPr/>
        </p:nvSpPr>
        <p:spPr>
          <a:xfrm>
            <a:off x="779721" y="1178442"/>
            <a:ext cx="10685719"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har char="•"/>
            </a:pPr>
            <a:r>
              <a:rPr lang="en-US" sz="2800">
                <a:latin typeface="Corbel"/>
              </a:rPr>
              <a:t>Some </a:t>
            </a:r>
            <a:r>
              <a:rPr lang="en-US" sz="2800" b="1">
                <a:latin typeface="Corbel"/>
              </a:rPr>
              <a:t>machine learning models learn better from </a:t>
            </a:r>
            <a:r>
              <a:rPr lang="en-US" sz="2800" b="1" err="1">
                <a:latin typeface="Corbel"/>
              </a:rPr>
              <a:t>normalised</a:t>
            </a:r>
            <a:r>
              <a:rPr lang="en-US" sz="2800" b="1">
                <a:latin typeface="Corbel"/>
              </a:rPr>
              <a:t> data</a:t>
            </a:r>
          </a:p>
          <a:p>
            <a:pPr marL="457200" indent="-457200">
              <a:buChar char="•"/>
            </a:pPr>
            <a:r>
              <a:rPr lang="en-US" sz="2800">
                <a:latin typeface="Corbel"/>
              </a:rPr>
              <a:t>Easier to verify integrity of data</a:t>
            </a:r>
          </a:p>
          <a:p>
            <a:pPr marL="457200" indent="-457200">
              <a:buChar char="•"/>
            </a:pPr>
            <a:r>
              <a:rPr lang="en-US" sz="2800">
                <a:latin typeface="Corbel"/>
              </a:rPr>
              <a:t>A </a:t>
            </a:r>
            <a:r>
              <a:rPr lang="en-US" sz="2800" err="1">
                <a:latin typeface="Corbel"/>
              </a:rPr>
              <a:t>normalisation</a:t>
            </a:r>
            <a:r>
              <a:rPr lang="en-US" sz="2800">
                <a:latin typeface="Corbel"/>
              </a:rPr>
              <a:t> range should be defined for each feature. The objective is that all </a:t>
            </a:r>
            <a:r>
              <a:rPr lang="en-US" sz="2800" b="1">
                <a:latin typeface="Corbel"/>
              </a:rPr>
              <a:t>common values stay between –1 and 1</a:t>
            </a:r>
            <a:r>
              <a:rPr lang="en-US" sz="2800">
                <a:latin typeface="Corbel"/>
              </a:rPr>
              <a:t>.</a:t>
            </a:r>
          </a:p>
          <a:p>
            <a:pPr marL="457200" lvl="5" indent="-457200">
              <a:buFont typeface="Arial"/>
              <a:buChar char="•"/>
            </a:pPr>
            <a:endParaRPr lang="es-ES" sz="2800">
              <a:latin typeface="Calibri"/>
            </a:endParaRPr>
          </a:p>
        </p:txBody>
      </p:sp>
    </p:spTree>
    <p:extLst>
      <p:ext uri="{BB962C8B-B14F-4D97-AF65-F5344CB8AC3E}">
        <p14:creationId xmlns:p14="http://schemas.microsoft.com/office/powerpoint/2010/main" val="2375013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preparation: Data augmentation</a:t>
            </a:r>
          </a:p>
        </p:txBody>
      </p:sp>
      <p:sp>
        <p:nvSpPr>
          <p:cNvPr id="5" name="Marcador de contenido 4"/>
          <p:cNvSpPr>
            <a:spLocks noGrp="1"/>
          </p:cNvSpPr>
          <p:nvPr>
            <p:ph idx="1"/>
          </p:nvPr>
        </p:nvSpPr>
        <p:spPr>
          <a:xfrm>
            <a:off x="254803" y="1164243"/>
            <a:ext cx="6921317" cy="4857046"/>
          </a:xfrm>
        </p:spPr>
        <p:txBody>
          <a:bodyPr vert="horz" lIns="91440" tIns="45720" rIns="91440" bIns="45720" rtlCol="0" anchor="t">
            <a:normAutofit/>
          </a:bodyPr>
          <a:lstStyle/>
          <a:p>
            <a:r>
              <a:rPr lang="en-US">
                <a:latin typeface="Corbel"/>
              </a:rPr>
              <a:t>We use a 3x3 window in each</a:t>
            </a:r>
            <a:br>
              <a:rPr lang="en-US">
                <a:latin typeface="Corbel"/>
              </a:rPr>
            </a:br>
            <a:r>
              <a:rPr lang="en-US">
                <a:latin typeface="Corbel"/>
              </a:rPr>
              <a:t>validated point</a:t>
            </a:r>
          </a:p>
          <a:p>
            <a:r>
              <a:rPr lang="en-US">
                <a:latin typeface="Corbel"/>
              </a:rPr>
              <a:t>Class heterogeneity</a:t>
            </a:r>
          </a:p>
          <a:p>
            <a:r>
              <a:rPr lang="en-US">
                <a:latin typeface="Corbel"/>
              </a:rPr>
              <a:t>Data gets 9 times bigger</a:t>
            </a:r>
          </a:p>
          <a:p>
            <a:endParaRPr lang="en-US">
              <a:latin typeface="Corbel"/>
            </a:endParaRPr>
          </a:p>
          <a:p>
            <a:r>
              <a:rPr lang="en-US" b="1">
                <a:latin typeface="Corbel"/>
              </a:rPr>
              <a:t>Use it only when needed</a:t>
            </a:r>
          </a:p>
          <a:p>
            <a:pPr lvl="1"/>
            <a:r>
              <a:rPr lang="en-US">
                <a:latin typeface="Corbel"/>
              </a:rPr>
              <a:t>Low-sampled classes</a:t>
            </a:r>
          </a:p>
          <a:p>
            <a:pPr lvl="1"/>
            <a:r>
              <a:rPr lang="en-US">
                <a:latin typeface="Corbel"/>
              </a:rPr>
              <a:t>Class balancing</a:t>
            </a:r>
          </a:p>
          <a:p>
            <a:endParaRPr lang="en-GB"/>
          </a:p>
        </p:txBody>
      </p:sp>
      <p:pic>
        <p:nvPicPr>
          <p:cNvPr id="4" name="Imagen 10">
            <a:extLst>
              <a:ext uri="{FF2B5EF4-FFF2-40B4-BE49-F238E27FC236}">
                <a16:creationId xmlns:a16="http://schemas.microsoft.com/office/drawing/2014/main" id="{766CCF4E-E5CF-EE69-78D5-3669ACBDF6C4}"/>
              </a:ext>
            </a:extLst>
          </p:cNvPr>
          <p:cNvPicPr>
            <a:picLocks noChangeAspect="1"/>
          </p:cNvPicPr>
          <p:nvPr/>
        </p:nvPicPr>
        <p:blipFill>
          <a:blip r:embed="rId3"/>
          <a:stretch>
            <a:fillRect/>
          </a:stretch>
        </p:blipFill>
        <p:spPr>
          <a:xfrm>
            <a:off x="6289512" y="1628800"/>
            <a:ext cx="5207087" cy="4627220"/>
          </a:xfrm>
          <a:prstGeom prst="rect">
            <a:avLst/>
          </a:prstGeom>
        </p:spPr>
      </p:pic>
    </p:spTree>
    <p:extLst>
      <p:ext uri="{BB962C8B-B14F-4D97-AF65-F5344CB8AC3E}">
        <p14:creationId xmlns:p14="http://schemas.microsoft.com/office/powerpoint/2010/main" val="4244616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preparation: Distribution and parallelism</a:t>
            </a:r>
          </a:p>
        </p:txBody>
      </p:sp>
      <p:pic>
        <p:nvPicPr>
          <p:cNvPr id="2" name="Imagen 3" descr="Imagen que contiene Tabla&#10;&#10;Descripción generada automáticamente">
            <a:extLst>
              <a:ext uri="{FF2B5EF4-FFF2-40B4-BE49-F238E27FC236}">
                <a16:creationId xmlns:a16="http://schemas.microsoft.com/office/drawing/2014/main" id="{C4C810A0-D7B8-6AA8-3D53-DEF5C4BC892A}"/>
              </a:ext>
            </a:extLst>
          </p:cNvPr>
          <p:cNvPicPr>
            <a:picLocks noChangeAspect="1"/>
          </p:cNvPicPr>
          <p:nvPr/>
        </p:nvPicPr>
        <p:blipFill>
          <a:blip r:embed="rId3"/>
          <a:stretch>
            <a:fillRect/>
          </a:stretch>
        </p:blipFill>
        <p:spPr>
          <a:xfrm>
            <a:off x="675168" y="1000451"/>
            <a:ext cx="10832803" cy="4334330"/>
          </a:xfrm>
          <a:prstGeom prst="rect">
            <a:avLst/>
          </a:prstGeom>
        </p:spPr>
      </p:pic>
      <p:sp>
        <p:nvSpPr>
          <p:cNvPr id="4" name="CuadroTexto 1">
            <a:extLst>
              <a:ext uri="{FF2B5EF4-FFF2-40B4-BE49-F238E27FC236}">
                <a16:creationId xmlns:a16="http://schemas.microsoft.com/office/drawing/2014/main" id="{4D4A9D25-C6B5-079C-F219-46AB241C048B}"/>
              </a:ext>
            </a:extLst>
          </p:cNvPr>
          <p:cNvSpPr txBox="1"/>
          <p:nvPr/>
        </p:nvSpPr>
        <p:spPr>
          <a:xfrm>
            <a:off x="1718930" y="5546651"/>
            <a:ext cx="875413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har char="•"/>
            </a:pPr>
            <a:r>
              <a:rPr lang="en-US" sz="1800">
                <a:latin typeface="Corbel"/>
              </a:rPr>
              <a:t>Tasks distributed at tile-level in a 10-nodes cluster with a total of 1TB RAM</a:t>
            </a:r>
          </a:p>
          <a:p>
            <a:pPr marL="285750" indent="-285750">
              <a:buChar char="•"/>
            </a:pPr>
            <a:r>
              <a:rPr lang="en-US" sz="1800">
                <a:latin typeface="Corbel"/>
              </a:rPr>
              <a:t>Immediate x10 speed-up</a:t>
            </a:r>
          </a:p>
          <a:p>
            <a:pPr marL="285750" indent="-285750">
              <a:buChar char="•"/>
            </a:pPr>
            <a:r>
              <a:rPr lang="en-US" sz="1800">
                <a:latin typeface="Corbel"/>
              </a:rPr>
              <a:t>Scalable by adding more workers to the cluster</a:t>
            </a:r>
          </a:p>
        </p:txBody>
      </p:sp>
    </p:spTree>
    <p:extLst>
      <p:ext uri="{BB962C8B-B14F-4D97-AF65-F5344CB8AC3E}">
        <p14:creationId xmlns:p14="http://schemas.microsoft.com/office/powerpoint/2010/main" val="246795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7" descr="Código QR&#10;&#10;Descripción generada automáticamente">
            <a:extLst>
              <a:ext uri="{FF2B5EF4-FFF2-40B4-BE49-F238E27FC236}">
                <a16:creationId xmlns:a16="http://schemas.microsoft.com/office/drawing/2014/main" id="{45E59BFD-2619-C76E-A95D-F184C182668B}"/>
              </a:ext>
            </a:extLst>
          </p:cNvPr>
          <p:cNvPicPr>
            <a:picLocks noChangeAspect="1"/>
          </p:cNvPicPr>
          <p:nvPr/>
        </p:nvPicPr>
        <p:blipFill>
          <a:blip r:embed="rId3"/>
          <a:stretch>
            <a:fillRect/>
          </a:stretch>
        </p:blipFill>
        <p:spPr>
          <a:xfrm>
            <a:off x="8601919" y="3909348"/>
            <a:ext cx="2338087" cy="2338087"/>
          </a:xfrm>
          <a:prstGeom prst="rect">
            <a:avLst/>
          </a:prstGeom>
        </p:spPr>
      </p:pic>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EnBiC2-Lab Project</a:t>
            </a:r>
          </a:p>
        </p:txBody>
      </p:sp>
      <p:sp>
        <p:nvSpPr>
          <p:cNvPr id="5" name="Marcador de contenido 4"/>
          <p:cNvSpPr>
            <a:spLocks noGrp="1"/>
          </p:cNvSpPr>
          <p:nvPr>
            <p:ph idx="1"/>
          </p:nvPr>
        </p:nvSpPr>
        <p:spPr>
          <a:xfrm>
            <a:off x="7752184" y="1556792"/>
            <a:ext cx="4320480" cy="4608512"/>
          </a:xfrm>
        </p:spPr>
        <p:txBody>
          <a:bodyPr/>
          <a:lstStyle/>
          <a:p>
            <a:pPr marL="0" indent="0">
              <a:buNone/>
            </a:pPr>
            <a:r>
              <a:rPr lang="en-US" sz="2400"/>
              <a:t>Artificial Intelligence </a:t>
            </a:r>
          </a:p>
          <a:p>
            <a:r>
              <a:rPr lang="en-US" sz="2400"/>
              <a:t>Predict pollen in the air</a:t>
            </a:r>
          </a:p>
          <a:p>
            <a:r>
              <a:rPr lang="en-US" sz="2400"/>
              <a:t>Classify animal species in camera trap images</a:t>
            </a:r>
          </a:p>
          <a:p>
            <a:r>
              <a:rPr lang="en-US" sz="2400"/>
              <a:t>Classify land cover images from satellite data</a:t>
            </a:r>
          </a:p>
          <a:p>
            <a:endParaRPr lang="en-GB"/>
          </a:p>
        </p:txBody>
      </p:sp>
      <p:pic>
        <p:nvPicPr>
          <p:cNvPr id="4" name="Imagen 4" descr="Interfaz de usuario gráfica, Texto, Aplicación, Correo electrónico&#10;&#10;Descripción generada automáticamente">
            <a:extLst>
              <a:ext uri="{FF2B5EF4-FFF2-40B4-BE49-F238E27FC236}">
                <a16:creationId xmlns:a16="http://schemas.microsoft.com/office/drawing/2014/main" id="{7FC34024-084B-640E-5D13-2604CCE64606}"/>
              </a:ext>
            </a:extLst>
          </p:cNvPr>
          <p:cNvPicPr>
            <a:picLocks noChangeAspect="1"/>
          </p:cNvPicPr>
          <p:nvPr/>
        </p:nvPicPr>
        <p:blipFill>
          <a:blip r:embed="rId4"/>
          <a:stretch>
            <a:fillRect/>
          </a:stretch>
        </p:blipFill>
        <p:spPr>
          <a:xfrm>
            <a:off x="286166" y="928965"/>
            <a:ext cx="6973499" cy="5524371"/>
          </a:xfrm>
          <a:prstGeom prst="rect">
            <a:avLst/>
          </a:prstGeom>
        </p:spPr>
      </p:pic>
      <p:sp>
        <p:nvSpPr>
          <p:cNvPr id="2" name="CuadroTexto 1">
            <a:extLst>
              <a:ext uri="{FF2B5EF4-FFF2-40B4-BE49-F238E27FC236}">
                <a16:creationId xmlns:a16="http://schemas.microsoft.com/office/drawing/2014/main" id="{AEF14585-C5C8-5943-95D4-9AC36B987360}"/>
              </a:ext>
            </a:extLst>
          </p:cNvPr>
          <p:cNvSpPr txBox="1"/>
          <p:nvPr/>
        </p:nvSpPr>
        <p:spPr>
          <a:xfrm>
            <a:off x="7753108" y="5910805"/>
            <a:ext cx="40357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orbel"/>
                <a:hlinkClick r:id="rId5"/>
              </a:rPr>
              <a:t>https://enbic2lab.uma.es/</a:t>
            </a:r>
            <a:endParaRPr lang="en-US" sz="2800">
              <a:latin typeface="Corbel"/>
            </a:endParaRPr>
          </a:p>
        </p:txBody>
      </p:sp>
    </p:spTree>
    <p:extLst>
      <p:ext uri="{BB962C8B-B14F-4D97-AF65-F5344CB8AC3E}">
        <p14:creationId xmlns:p14="http://schemas.microsoft.com/office/powerpoint/2010/main" val="2412221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Machine learning: Dataset preprocessing</a:t>
            </a:r>
          </a:p>
        </p:txBody>
      </p:sp>
      <p:pic>
        <p:nvPicPr>
          <p:cNvPr id="2" name="Imagen 6" descr="Tabla&#10;&#10;Descripción generada automáticamente">
            <a:extLst>
              <a:ext uri="{FF2B5EF4-FFF2-40B4-BE49-F238E27FC236}">
                <a16:creationId xmlns:a16="http://schemas.microsoft.com/office/drawing/2014/main" id="{F1EDD963-596B-981B-C245-DBE37C68D44D}"/>
              </a:ext>
            </a:extLst>
          </p:cNvPr>
          <p:cNvPicPr>
            <a:picLocks noChangeAspect="1"/>
          </p:cNvPicPr>
          <p:nvPr/>
        </p:nvPicPr>
        <p:blipFill>
          <a:blip r:embed="rId3"/>
          <a:stretch>
            <a:fillRect/>
          </a:stretch>
        </p:blipFill>
        <p:spPr>
          <a:xfrm>
            <a:off x="9525145" y="5151865"/>
            <a:ext cx="2128838" cy="1582095"/>
          </a:xfrm>
          <a:prstGeom prst="rect">
            <a:avLst/>
          </a:prstGeom>
        </p:spPr>
      </p:pic>
      <p:pic>
        <p:nvPicPr>
          <p:cNvPr id="7" name="Imagen 5" descr="Tabla&#10;&#10;Descripción generada automáticamente">
            <a:extLst>
              <a:ext uri="{FF2B5EF4-FFF2-40B4-BE49-F238E27FC236}">
                <a16:creationId xmlns:a16="http://schemas.microsoft.com/office/drawing/2014/main" id="{FDE6D33C-A841-C3FB-EFD7-CA07B9F0FD1A}"/>
              </a:ext>
            </a:extLst>
          </p:cNvPr>
          <p:cNvPicPr>
            <a:picLocks noChangeAspect="1"/>
          </p:cNvPicPr>
          <p:nvPr/>
        </p:nvPicPr>
        <p:blipFill>
          <a:blip r:embed="rId4"/>
          <a:stretch>
            <a:fillRect/>
          </a:stretch>
        </p:blipFill>
        <p:spPr>
          <a:xfrm>
            <a:off x="4585412" y="5152747"/>
            <a:ext cx="3909333" cy="1574213"/>
          </a:xfrm>
          <a:prstGeom prst="rect">
            <a:avLst/>
          </a:prstGeom>
        </p:spPr>
      </p:pic>
      <p:sp>
        <p:nvSpPr>
          <p:cNvPr id="8" name="CuadroTexto 7">
            <a:extLst>
              <a:ext uri="{FF2B5EF4-FFF2-40B4-BE49-F238E27FC236}">
                <a16:creationId xmlns:a16="http://schemas.microsoft.com/office/drawing/2014/main" id="{2D569774-8801-88F7-0692-5CA08A58D163}"/>
              </a:ext>
            </a:extLst>
          </p:cNvPr>
          <p:cNvSpPr txBox="1"/>
          <p:nvPr/>
        </p:nvSpPr>
        <p:spPr>
          <a:xfrm>
            <a:off x="8601901" y="5520581"/>
            <a:ext cx="8817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t>➡</a:t>
            </a:r>
          </a:p>
        </p:txBody>
      </p:sp>
      <p:pic>
        <p:nvPicPr>
          <p:cNvPr id="9" name="Imagen 4">
            <a:extLst>
              <a:ext uri="{FF2B5EF4-FFF2-40B4-BE49-F238E27FC236}">
                <a16:creationId xmlns:a16="http://schemas.microsoft.com/office/drawing/2014/main" id="{A96EB2A4-7F8D-06BA-8A31-81E428A187E7}"/>
              </a:ext>
            </a:extLst>
          </p:cNvPr>
          <p:cNvPicPr>
            <a:picLocks noChangeAspect="1"/>
          </p:cNvPicPr>
          <p:nvPr/>
        </p:nvPicPr>
        <p:blipFill>
          <a:blip r:embed="rId5"/>
          <a:stretch>
            <a:fillRect/>
          </a:stretch>
        </p:blipFill>
        <p:spPr>
          <a:xfrm>
            <a:off x="992778" y="3562170"/>
            <a:ext cx="3156857" cy="2908518"/>
          </a:xfrm>
          <a:prstGeom prst="rect">
            <a:avLst/>
          </a:prstGeom>
        </p:spPr>
      </p:pic>
      <p:pic>
        <p:nvPicPr>
          <p:cNvPr id="10" name="Imagen 6" descr="Gráfico, Gráfico de barras&#10;&#10;Descripción generada automáticamente">
            <a:extLst>
              <a:ext uri="{FF2B5EF4-FFF2-40B4-BE49-F238E27FC236}">
                <a16:creationId xmlns:a16="http://schemas.microsoft.com/office/drawing/2014/main" id="{4CBD665B-85AE-B5AA-D89C-D8908805B2AD}"/>
              </a:ext>
            </a:extLst>
          </p:cNvPr>
          <p:cNvPicPr>
            <a:picLocks noChangeAspect="1"/>
          </p:cNvPicPr>
          <p:nvPr/>
        </p:nvPicPr>
        <p:blipFill>
          <a:blip r:embed="rId6"/>
          <a:stretch>
            <a:fillRect/>
          </a:stretch>
        </p:blipFill>
        <p:spPr>
          <a:xfrm>
            <a:off x="4587114" y="1754905"/>
            <a:ext cx="2743200" cy="2119110"/>
          </a:xfrm>
          <a:prstGeom prst="rect">
            <a:avLst/>
          </a:prstGeom>
        </p:spPr>
      </p:pic>
      <p:pic>
        <p:nvPicPr>
          <p:cNvPr id="11" name="Imagen 11">
            <a:extLst>
              <a:ext uri="{FF2B5EF4-FFF2-40B4-BE49-F238E27FC236}">
                <a16:creationId xmlns:a16="http://schemas.microsoft.com/office/drawing/2014/main" id="{34A6AB0F-C329-47BC-159A-5ECE8B90051C}"/>
              </a:ext>
            </a:extLst>
          </p:cNvPr>
          <p:cNvPicPr>
            <a:picLocks noChangeAspect="1"/>
          </p:cNvPicPr>
          <p:nvPr/>
        </p:nvPicPr>
        <p:blipFill>
          <a:blip r:embed="rId7"/>
          <a:stretch>
            <a:fillRect/>
          </a:stretch>
        </p:blipFill>
        <p:spPr>
          <a:xfrm>
            <a:off x="8652247" y="1754905"/>
            <a:ext cx="2743200" cy="2119110"/>
          </a:xfrm>
          <a:prstGeom prst="rect">
            <a:avLst/>
          </a:prstGeom>
        </p:spPr>
      </p:pic>
      <p:pic>
        <p:nvPicPr>
          <p:cNvPr id="12" name="Imagen 11" descr="Gráfico, Histograma&#10;&#10;Descripción generada automáticamente">
            <a:extLst>
              <a:ext uri="{FF2B5EF4-FFF2-40B4-BE49-F238E27FC236}">
                <a16:creationId xmlns:a16="http://schemas.microsoft.com/office/drawing/2014/main" id="{E52BE5A7-4290-32CA-6247-E58176F6C317}"/>
              </a:ext>
            </a:extLst>
          </p:cNvPr>
          <p:cNvPicPr>
            <a:picLocks noChangeAspect="1"/>
          </p:cNvPicPr>
          <p:nvPr/>
        </p:nvPicPr>
        <p:blipFill>
          <a:blip r:embed="rId8"/>
          <a:stretch>
            <a:fillRect/>
          </a:stretch>
        </p:blipFill>
        <p:spPr>
          <a:xfrm>
            <a:off x="4439816" y="3869449"/>
            <a:ext cx="7219949" cy="949930"/>
          </a:xfrm>
          <a:prstGeom prst="rect">
            <a:avLst/>
          </a:prstGeom>
        </p:spPr>
      </p:pic>
      <p:sp>
        <p:nvSpPr>
          <p:cNvPr id="15" name="CuadroTexto 1">
            <a:extLst>
              <a:ext uri="{FF2B5EF4-FFF2-40B4-BE49-F238E27FC236}">
                <a16:creationId xmlns:a16="http://schemas.microsoft.com/office/drawing/2014/main" id="{922C0C5A-0E47-3721-8703-12329A527E6E}"/>
              </a:ext>
            </a:extLst>
          </p:cNvPr>
          <p:cNvSpPr txBox="1"/>
          <p:nvPr/>
        </p:nvSpPr>
        <p:spPr>
          <a:xfrm>
            <a:off x="993480" y="1711176"/>
            <a:ext cx="3508744"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Corbel"/>
              </a:rPr>
              <a:t>Data processing methods</a:t>
            </a:r>
            <a:r>
              <a:rPr lang="en-US" sz="1800">
                <a:latin typeface="Corbel"/>
              </a:rPr>
              <a:t>:</a:t>
            </a:r>
          </a:p>
          <a:p>
            <a:endParaRPr lang="en-US" sz="1800">
              <a:latin typeface="Corbel"/>
            </a:endParaRPr>
          </a:p>
          <a:p>
            <a:pPr marL="285750" indent="-285750">
              <a:buChar char="•"/>
            </a:pPr>
            <a:r>
              <a:rPr lang="en-US" sz="1800">
                <a:latin typeface="Corbel"/>
              </a:rPr>
              <a:t>Dataset merging</a:t>
            </a:r>
          </a:p>
          <a:p>
            <a:pPr marL="285750" indent="-285750">
              <a:buChar char="•"/>
            </a:pPr>
            <a:r>
              <a:rPr lang="en-US" sz="1800">
                <a:latin typeface="Corbel"/>
              </a:rPr>
              <a:t>Class balancing</a:t>
            </a:r>
          </a:p>
          <a:p>
            <a:pPr marL="285750" indent="-285750">
              <a:buChar char="•"/>
            </a:pPr>
            <a:r>
              <a:rPr lang="en-US" sz="1800">
                <a:latin typeface="Corbel"/>
              </a:rPr>
              <a:t>Class merging</a:t>
            </a:r>
          </a:p>
          <a:p>
            <a:pPr marL="285750" indent="-285750">
              <a:buChar char="•"/>
            </a:pPr>
            <a:r>
              <a:rPr lang="en-US" sz="1800">
                <a:latin typeface="Corbel"/>
              </a:rPr>
              <a:t>Feature reduction</a:t>
            </a:r>
            <a:endParaRPr lang="en-US">
              <a:latin typeface="Corbel"/>
            </a:endParaRPr>
          </a:p>
        </p:txBody>
      </p:sp>
    </p:spTree>
    <p:extLst>
      <p:ext uri="{BB962C8B-B14F-4D97-AF65-F5344CB8AC3E}">
        <p14:creationId xmlns:p14="http://schemas.microsoft.com/office/powerpoint/2010/main" val="1427827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Machine learning: Train, test and validate the model</a:t>
            </a:r>
          </a:p>
        </p:txBody>
      </p:sp>
      <p:pic>
        <p:nvPicPr>
          <p:cNvPr id="14" name="Picture 4" descr="A picture containing table&#10;&#10;Description automatically generated">
            <a:extLst>
              <a:ext uri="{FF2B5EF4-FFF2-40B4-BE49-F238E27FC236}">
                <a16:creationId xmlns:a16="http://schemas.microsoft.com/office/drawing/2014/main" id="{176D465B-B635-1D2A-EC18-7A4D129F8937}"/>
              </a:ext>
            </a:extLst>
          </p:cNvPr>
          <p:cNvPicPr>
            <a:picLocks noChangeAspect="1"/>
          </p:cNvPicPr>
          <p:nvPr/>
        </p:nvPicPr>
        <p:blipFill>
          <a:blip r:embed="rId3"/>
          <a:stretch>
            <a:fillRect/>
          </a:stretch>
        </p:blipFill>
        <p:spPr>
          <a:xfrm>
            <a:off x="6935449" y="1651246"/>
            <a:ext cx="5029200" cy="5141967"/>
          </a:xfrm>
          <a:prstGeom prst="rect">
            <a:avLst/>
          </a:prstGeom>
        </p:spPr>
      </p:pic>
      <p:pic>
        <p:nvPicPr>
          <p:cNvPr id="15" name="Imagen 5">
            <a:extLst>
              <a:ext uri="{FF2B5EF4-FFF2-40B4-BE49-F238E27FC236}">
                <a16:creationId xmlns:a16="http://schemas.microsoft.com/office/drawing/2014/main" id="{DA2FF7EF-E2DC-2745-1163-D28612980C8A}"/>
              </a:ext>
            </a:extLst>
          </p:cNvPr>
          <p:cNvPicPr>
            <a:picLocks noChangeAspect="1"/>
          </p:cNvPicPr>
          <p:nvPr/>
        </p:nvPicPr>
        <p:blipFill>
          <a:blip r:embed="rId4"/>
          <a:stretch>
            <a:fillRect/>
          </a:stretch>
        </p:blipFill>
        <p:spPr>
          <a:xfrm>
            <a:off x="608688" y="4227455"/>
            <a:ext cx="6106885" cy="2127310"/>
          </a:xfrm>
          <a:prstGeom prst="rect">
            <a:avLst/>
          </a:prstGeom>
        </p:spPr>
      </p:pic>
      <p:sp>
        <p:nvSpPr>
          <p:cNvPr id="2" name="Marcador de texto 2">
            <a:extLst>
              <a:ext uri="{FF2B5EF4-FFF2-40B4-BE49-F238E27FC236}">
                <a16:creationId xmlns:a16="http://schemas.microsoft.com/office/drawing/2014/main" id="{BD71BE52-942C-F2F6-78C2-43AE30CA62C3}"/>
              </a:ext>
            </a:extLst>
          </p:cNvPr>
          <p:cNvSpPr>
            <a:spLocks noGrp="1"/>
          </p:cNvSpPr>
          <p:nvPr/>
        </p:nvSpPr>
        <p:spPr>
          <a:xfrm>
            <a:off x="529856" y="1653363"/>
            <a:ext cx="6604591" cy="23108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buNone/>
            </a:pPr>
            <a:r>
              <a:rPr lang="en-US" sz="2000">
                <a:latin typeface="Corbel"/>
              </a:rPr>
              <a:t>Steps to train a machine learning model having a dataset with </a:t>
            </a:r>
            <a:r>
              <a:rPr lang="en-US" sz="2000" b="1">
                <a:latin typeface="Corbel"/>
              </a:rPr>
              <a:t>feature columns</a:t>
            </a:r>
            <a:r>
              <a:rPr lang="en-US" sz="2000">
                <a:latin typeface="Corbel"/>
              </a:rPr>
              <a:t> </a:t>
            </a:r>
            <a:r>
              <a:rPr lang="en-US" sz="2000" b="1">
                <a:latin typeface="Corbel"/>
              </a:rPr>
              <a:t>and a target column:</a:t>
            </a:r>
          </a:p>
          <a:p>
            <a:pPr marL="571500" indent="-457200">
              <a:buAutoNum type="arabicPeriod"/>
            </a:pPr>
            <a:r>
              <a:rPr lang="en-US" sz="1600">
                <a:latin typeface="Corbel"/>
              </a:rPr>
              <a:t>Split dataset into training/test</a:t>
            </a:r>
          </a:p>
          <a:p>
            <a:pPr marL="571500" indent="-457200">
              <a:buAutoNum type="arabicPeriod"/>
            </a:pPr>
            <a:r>
              <a:rPr lang="en-US" sz="1600">
                <a:latin typeface="Corbel"/>
              </a:rPr>
              <a:t>Use </a:t>
            </a:r>
            <a:r>
              <a:rPr lang="en-US" sz="1600" b="1">
                <a:latin typeface="Corbel"/>
              </a:rPr>
              <a:t>training split</a:t>
            </a:r>
            <a:r>
              <a:rPr lang="en-US" sz="1600">
                <a:latin typeface="Corbel"/>
              </a:rPr>
              <a:t> to train the model using certain hyperparameters</a:t>
            </a:r>
          </a:p>
          <a:p>
            <a:pPr marL="571500" indent="-457200">
              <a:buAutoNum type="arabicPeriod"/>
            </a:pPr>
            <a:r>
              <a:rPr lang="en-US" sz="1600">
                <a:latin typeface="Corbel"/>
              </a:rPr>
              <a:t>Use the model to </a:t>
            </a:r>
            <a:r>
              <a:rPr lang="en-US" sz="1600" b="1">
                <a:latin typeface="Corbel"/>
              </a:rPr>
              <a:t>predict testing split</a:t>
            </a:r>
            <a:r>
              <a:rPr lang="en-US" sz="1600">
                <a:latin typeface="Corbel"/>
              </a:rPr>
              <a:t> and </a:t>
            </a:r>
            <a:r>
              <a:rPr lang="en-US" sz="1600" b="1">
                <a:latin typeface="Corbel"/>
              </a:rPr>
              <a:t>compare </a:t>
            </a:r>
            <a:r>
              <a:rPr lang="en-US" sz="1600">
                <a:latin typeface="Corbel"/>
              </a:rPr>
              <a:t>model predictions </a:t>
            </a:r>
            <a:r>
              <a:rPr lang="en-US" sz="1600" b="1">
                <a:latin typeface="Corbel"/>
              </a:rPr>
              <a:t>with actual labels</a:t>
            </a:r>
            <a:r>
              <a:rPr lang="en-US" sz="1600">
                <a:latin typeface="Corbel"/>
              </a:rPr>
              <a:t> (a confusion matrix is useful)</a:t>
            </a:r>
          </a:p>
          <a:p>
            <a:pPr marL="571500" indent="-457200">
              <a:buAutoNum type="arabicPeriod"/>
            </a:pPr>
            <a:r>
              <a:rPr lang="en-US" sz="1600">
                <a:latin typeface="Corbel"/>
              </a:rPr>
              <a:t>Repeat steps 2 and 3 until a </a:t>
            </a:r>
            <a:r>
              <a:rPr lang="en-US" sz="1600" b="1">
                <a:latin typeface="Corbel"/>
              </a:rPr>
              <a:t>valid model is obtained</a:t>
            </a:r>
          </a:p>
          <a:p>
            <a:pPr marL="114300" indent="0">
              <a:buNone/>
            </a:pPr>
            <a:endParaRPr lang="es-ES" sz="2400" b="1"/>
          </a:p>
          <a:p>
            <a:pPr marL="114300" indent="0">
              <a:buNone/>
            </a:pPr>
            <a:endParaRPr lang="es-ES" sz="2400"/>
          </a:p>
          <a:p>
            <a:pPr marL="114300" indent="0">
              <a:buNone/>
            </a:pPr>
            <a:endParaRPr lang="es-ES"/>
          </a:p>
        </p:txBody>
      </p:sp>
    </p:spTree>
    <p:extLst>
      <p:ext uri="{BB962C8B-B14F-4D97-AF65-F5344CB8AC3E}">
        <p14:creationId xmlns:p14="http://schemas.microsoft.com/office/powerpoint/2010/main" val="3110635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Machine learning: Data prediction</a:t>
            </a:r>
          </a:p>
        </p:txBody>
      </p:sp>
      <p:pic>
        <p:nvPicPr>
          <p:cNvPr id="2" name="Imagen 5" descr="Tabla&#10;&#10;Descripción generada automáticamente">
            <a:extLst>
              <a:ext uri="{FF2B5EF4-FFF2-40B4-BE49-F238E27FC236}">
                <a16:creationId xmlns:a16="http://schemas.microsoft.com/office/drawing/2014/main" id="{33CDDD8D-161E-8061-26DB-F997C79859F5}"/>
              </a:ext>
            </a:extLst>
          </p:cNvPr>
          <p:cNvPicPr>
            <a:picLocks noChangeAspect="1"/>
          </p:cNvPicPr>
          <p:nvPr/>
        </p:nvPicPr>
        <p:blipFill>
          <a:blip r:embed="rId3"/>
          <a:stretch>
            <a:fillRect/>
          </a:stretch>
        </p:blipFill>
        <p:spPr>
          <a:xfrm>
            <a:off x="903514" y="4236822"/>
            <a:ext cx="4528457" cy="1824244"/>
          </a:xfrm>
          <a:prstGeom prst="rect">
            <a:avLst/>
          </a:prstGeom>
        </p:spPr>
      </p:pic>
      <p:sp>
        <p:nvSpPr>
          <p:cNvPr id="4" name="CuadroTexto 3">
            <a:extLst>
              <a:ext uri="{FF2B5EF4-FFF2-40B4-BE49-F238E27FC236}">
                <a16:creationId xmlns:a16="http://schemas.microsoft.com/office/drawing/2014/main" id="{1B99543C-F7F5-1BE4-6441-EAEEF44C9304}"/>
              </a:ext>
            </a:extLst>
          </p:cNvPr>
          <p:cNvSpPr txBox="1"/>
          <p:nvPr/>
        </p:nvSpPr>
        <p:spPr>
          <a:xfrm>
            <a:off x="3997334" y="3265714"/>
            <a:ext cx="287155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t>⬇</a:t>
            </a:r>
          </a:p>
        </p:txBody>
      </p:sp>
      <p:pic>
        <p:nvPicPr>
          <p:cNvPr id="5" name="Imagen 8">
            <a:extLst>
              <a:ext uri="{FF2B5EF4-FFF2-40B4-BE49-F238E27FC236}">
                <a16:creationId xmlns:a16="http://schemas.microsoft.com/office/drawing/2014/main" id="{71200C09-BB6F-D198-A5DC-33147810C50D}"/>
              </a:ext>
            </a:extLst>
          </p:cNvPr>
          <p:cNvPicPr>
            <a:picLocks noChangeAspect="1"/>
          </p:cNvPicPr>
          <p:nvPr/>
        </p:nvPicPr>
        <p:blipFill>
          <a:blip r:embed="rId4"/>
          <a:stretch>
            <a:fillRect/>
          </a:stretch>
        </p:blipFill>
        <p:spPr>
          <a:xfrm>
            <a:off x="3195843" y="1468291"/>
            <a:ext cx="2231572" cy="1870602"/>
          </a:xfrm>
          <a:prstGeom prst="rect">
            <a:avLst/>
          </a:prstGeom>
        </p:spPr>
      </p:pic>
      <p:pic>
        <p:nvPicPr>
          <p:cNvPr id="7" name="Imagen 9">
            <a:extLst>
              <a:ext uri="{FF2B5EF4-FFF2-40B4-BE49-F238E27FC236}">
                <a16:creationId xmlns:a16="http://schemas.microsoft.com/office/drawing/2014/main" id="{14E97868-8B01-3D39-6C96-4481C6BDB2F3}"/>
              </a:ext>
            </a:extLst>
          </p:cNvPr>
          <p:cNvPicPr>
            <a:picLocks noChangeAspect="1"/>
          </p:cNvPicPr>
          <p:nvPr/>
        </p:nvPicPr>
        <p:blipFill>
          <a:blip r:embed="rId5"/>
          <a:stretch>
            <a:fillRect/>
          </a:stretch>
        </p:blipFill>
        <p:spPr>
          <a:xfrm>
            <a:off x="6708475" y="1787323"/>
            <a:ext cx="4899803" cy="4261014"/>
          </a:xfrm>
          <a:prstGeom prst="rect">
            <a:avLst/>
          </a:prstGeom>
        </p:spPr>
      </p:pic>
      <p:sp>
        <p:nvSpPr>
          <p:cNvPr id="8" name="Marcador de texto 2">
            <a:extLst>
              <a:ext uri="{FF2B5EF4-FFF2-40B4-BE49-F238E27FC236}">
                <a16:creationId xmlns:a16="http://schemas.microsoft.com/office/drawing/2014/main" id="{1D5C33BE-7E1C-766F-2E79-5959046CC61F}"/>
              </a:ext>
            </a:extLst>
          </p:cNvPr>
          <p:cNvSpPr>
            <a:spLocks noGrp="1"/>
          </p:cNvSpPr>
          <p:nvPr/>
        </p:nvSpPr>
        <p:spPr>
          <a:xfrm>
            <a:off x="583019" y="1422992"/>
            <a:ext cx="2333847" cy="23994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buNone/>
            </a:pPr>
            <a:r>
              <a:rPr lang="en-GB" sz="2400"/>
              <a:t>Predict using the trained model all pixels in the tile, not just the validated ones:</a:t>
            </a:r>
          </a:p>
        </p:txBody>
      </p:sp>
      <p:pic>
        <p:nvPicPr>
          <p:cNvPr id="9" name="Imagen 9" descr="Gráfico&#10;&#10;Descripción generada automáticamente">
            <a:extLst>
              <a:ext uri="{FF2B5EF4-FFF2-40B4-BE49-F238E27FC236}">
                <a16:creationId xmlns:a16="http://schemas.microsoft.com/office/drawing/2014/main" id="{A89E82A3-DF12-68B0-FA01-6AA50C11499A}"/>
              </a:ext>
            </a:extLst>
          </p:cNvPr>
          <p:cNvPicPr>
            <a:picLocks noChangeAspect="1"/>
          </p:cNvPicPr>
          <p:nvPr/>
        </p:nvPicPr>
        <p:blipFill>
          <a:blip r:embed="rId6"/>
          <a:stretch>
            <a:fillRect/>
          </a:stretch>
        </p:blipFill>
        <p:spPr>
          <a:xfrm>
            <a:off x="9867346" y="4132742"/>
            <a:ext cx="1743075" cy="1924050"/>
          </a:xfrm>
          <a:prstGeom prst="rect">
            <a:avLst/>
          </a:prstGeom>
        </p:spPr>
      </p:pic>
      <p:sp>
        <p:nvSpPr>
          <p:cNvPr id="11" name="CuadroTexto 1">
            <a:extLst>
              <a:ext uri="{FF2B5EF4-FFF2-40B4-BE49-F238E27FC236}">
                <a16:creationId xmlns:a16="http://schemas.microsoft.com/office/drawing/2014/main" id="{A28198F7-270A-B33E-694E-F52CF065DE06}"/>
              </a:ext>
            </a:extLst>
          </p:cNvPr>
          <p:cNvSpPr txBox="1"/>
          <p:nvPr/>
        </p:nvSpPr>
        <p:spPr>
          <a:xfrm>
            <a:off x="5725886" y="4550228"/>
            <a:ext cx="4147457"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000"/>
              <a:t>➡</a:t>
            </a:r>
          </a:p>
        </p:txBody>
      </p:sp>
    </p:spTree>
    <p:extLst>
      <p:ext uri="{BB962C8B-B14F-4D97-AF65-F5344CB8AC3E}">
        <p14:creationId xmlns:p14="http://schemas.microsoft.com/office/powerpoint/2010/main" val="219449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Workflow results</a:t>
            </a:r>
          </a:p>
        </p:txBody>
      </p:sp>
      <p:sp>
        <p:nvSpPr>
          <p:cNvPr id="5" name="Marcador de contenido 4"/>
          <p:cNvSpPr>
            <a:spLocks noGrp="1"/>
          </p:cNvSpPr>
          <p:nvPr>
            <p:ph idx="1"/>
          </p:nvPr>
        </p:nvSpPr>
        <p:spPr>
          <a:xfrm>
            <a:off x="254803" y="1164243"/>
            <a:ext cx="8649509" cy="2408773"/>
          </a:xfrm>
        </p:spPr>
        <p:txBody>
          <a:bodyPr vert="horz" lIns="91440" tIns="45720" rIns="91440" bIns="45720" rtlCol="0" anchor="t">
            <a:normAutofit/>
          </a:bodyPr>
          <a:lstStyle/>
          <a:p>
            <a:r>
              <a:rPr lang="en-US" sz="2400">
                <a:latin typeface="Corbel"/>
              </a:rPr>
              <a:t>Our working area: Mediterranean basin at a 10m spatial res</a:t>
            </a:r>
          </a:p>
          <a:p>
            <a:r>
              <a:rPr lang="en-US" sz="2400">
                <a:latin typeface="Corbel"/>
              </a:rPr>
              <a:t>More than 500 tiles. </a:t>
            </a:r>
          </a:p>
          <a:p>
            <a:r>
              <a:rPr lang="en-US" sz="2400">
                <a:latin typeface="Corbel"/>
              </a:rPr>
              <a:t>Total size of the</a:t>
            </a:r>
            <a:br>
              <a:rPr lang="en-US" sz="2400">
                <a:latin typeface="Corbel"/>
              </a:rPr>
            </a:br>
            <a:r>
              <a:rPr lang="en-US" sz="2400">
                <a:latin typeface="Corbel"/>
              </a:rPr>
              <a:t> classification raster: </a:t>
            </a:r>
            <a:br>
              <a:rPr lang="en-US" sz="2400">
                <a:latin typeface="Corbel"/>
              </a:rPr>
            </a:br>
            <a:r>
              <a:rPr lang="en-US" sz="2400">
                <a:latin typeface="Corbel"/>
              </a:rPr>
              <a:t>50GB </a:t>
            </a:r>
            <a:endParaRPr lang="en-US" sz="2400">
              <a:cs typeface="Calibri"/>
            </a:endParaRPr>
          </a:p>
          <a:p>
            <a:endParaRPr lang="en-GB"/>
          </a:p>
        </p:txBody>
      </p:sp>
      <p:pic>
        <p:nvPicPr>
          <p:cNvPr id="4" name="Imagen 7" descr="Mapa&#10;&#10;Descripción generada automáticamente">
            <a:extLst>
              <a:ext uri="{FF2B5EF4-FFF2-40B4-BE49-F238E27FC236}">
                <a16:creationId xmlns:a16="http://schemas.microsoft.com/office/drawing/2014/main" id="{3DE8F539-0B64-6C83-EC1A-C7170249B64D}"/>
              </a:ext>
            </a:extLst>
          </p:cNvPr>
          <p:cNvPicPr>
            <a:picLocks noChangeAspect="1"/>
          </p:cNvPicPr>
          <p:nvPr/>
        </p:nvPicPr>
        <p:blipFill>
          <a:blip r:embed="rId3"/>
          <a:stretch>
            <a:fillRect/>
          </a:stretch>
        </p:blipFill>
        <p:spPr>
          <a:xfrm>
            <a:off x="3786434" y="1747142"/>
            <a:ext cx="8171044" cy="4796660"/>
          </a:xfrm>
          <a:prstGeom prst="rect">
            <a:avLst/>
          </a:prstGeom>
        </p:spPr>
      </p:pic>
      <p:pic>
        <p:nvPicPr>
          <p:cNvPr id="13" name="Imagen 4" descr="Gráfico, Gráfico de barras&#10;&#10;Descripción generada automáticamente">
            <a:extLst>
              <a:ext uri="{FF2B5EF4-FFF2-40B4-BE49-F238E27FC236}">
                <a16:creationId xmlns:a16="http://schemas.microsoft.com/office/drawing/2014/main" id="{E5AD47E6-A13D-F31B-A48B-2576E356F2B3}"/>
              </a:ext>
            </a:extLst>
          </p:cNvPr>
          <p:cNvPicPr>
            <a:picLocks noChangeAspect="1"/>
          </p:cNvPicPr>
          <p:nvPr/>
        </p:nvPicPr>
        <p:blipFill>
          <a:blip r:embed="rId4"/>
          <a:stretch>
            <a:fillRect/>
          </a:stretch>
        </p:blipFill>
        <p:spPr>
          <a:xfrm>
            <a:off x="10075975" y="4623182"/>
            <a:ext cx="1740558" cy="1926566"/>
          </a:xfrm>
          <a:prstGeom prst="rect">
            <a:avLst/>
          </a:prstGeom>
        </p:spPr>
      </p:pic>
      <p:pic>
        <p:nvPicPr>
          <p:cNvPr id="2" name="Imagen 6" descr="Código QR&#10;&#10;Descripción generada automáticamente">
            <a:extLst>
              <a:ext uri="{FF2B5EF4-FFF2-40B4-BE49-F238E27FC236}">
                <a16:creationId xmlns:a16="http://schemas.microsoft.com/office/drawing/2014/main" id="{3BC1A618-2676-D829-B86E-9C6C4512B21A}"/>
              </a:ext>
            </a:extLst>
          </p:cNvPr>
          <p:cNvPicPr>
            <a:picLocks noChangeAspect="1"/>
          </p:cNvPicPr>
          <p:nvPr/>
        </p:nvPicPr>
        <p:blipFill>
          <a:blip r:embed="rId5"/>
          <a:stretch>
            <a:fillRect/>
          </a:stretch>
        </p:blipFill>
        <p:spPr>
          <a:xfrm>
            <a:off x="300700" y="4367656"/>
            <a:ext cx="2428875" cy="2428875"/>
          </a:xfrm>
          <a:prstGeom prst="rect">
            <a:avLst/>
          </a:prstGeom>
        </p:spPr>
      </p:pic>
      <p:sp>
        <p:nvSpPr>
          <p:cNvPr id="7" name="CuadroTexto 6">
            <a:extLst>
              <a:ext uri="{FF2B5EF4-FFF2-40B4-BE49-F238E27FC236}">
                <a16:creationId xmlns:a16="http://schemas.microsoft.com/office/drawing/2014/main" id="{6F8B0922-F9E5-ED27-7BD7-4E09BAEBBAA1}"/>
              </a:ext>
            </a:extLst>
          </p:cNvPr>
          <p:cNvSpPr txBox="1"/>
          <p:nvPr/>
        </p:nvSpPr>
        <p:spPr>
          <a:xfrm>
            <a:off x="425301" y="4182140"/>
            <a:ext cx="42353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Rescaled 200m LC of Spain available at:</a:t>
            </a:r>
          </a:p>
        </p:txBody>
      </p:sp>
    </p:spTree>
    <p:extLst>
      <p:ext uri="{BB962C8B-B14F-4D97-AF65-F5344CB8AC3E}">
        <p14:creationId xmlns:p14="http://schemas.microsoft.com/office/powerpoint/2010/main" val="365653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Workflow results</a:t>
            </a:r>
          </a:p>
        </p:txBody>
      </p:sp>
      <p:sp>
        <p:nvSpPr>
          <p:cNvPr id="15" name="CuadroTexto 1">
            <a:extLst>
              <a:ext uri="{FF2B5EF4-FFF2-40B4-BE49-F238E27FC236}">
                <a16:creationId xmlns:a16="http://schemas.microsoft.com/office/drawing/2014/main" id="{B6E3FF3D-E831-64CD-727D-738ECDAE93F3}"/>
              </a:ext>
            </a:extLst>
          </p:cNvPr>
          <p:cNvSpPr txBox="1"/>
          <p:nvPr/>
        </p:nvSpPr>
        <p:spPr>
          <a:xfrm>
            <a:off x="501570" y="2594659"/>
            <a:ext cx="11179214" cy="35394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800">
                <a:latin typeface="Corbel"/>
              </a:rPr>
              <a:t>A </a:t>
            </a:r>
            <a:r>
              <a:rPr lang="es-ES" sz="1800" err="1">
                <a:latin typeface="Corbel"/>
              </a:rPr>
              <a:t>detailed</a:t>
            </a:r>
            <a:r>
              <a:rPr lang="es-ES" sz="1800">
                <a:latin typeface="Corbel"/>
              </a:rPr>
              <a:t> </a:t>
            </a:r>
            <a:r>
              <a:rPr lang="es-ES" sz="1800" err="1">
                <a:latin typeface="Corbel"/>
              </a:rPr>
              <a:t>methodology</a:t>
            </a:r>
            <a:r>
              <a:rPr lang="es-ES" sz="1800">
                <a:latin typeface="Corbel"/>
              </a:rPr>
              <a:t> </a:t>
            </a:r>
            <a:r>
              <a:rPr lang="es-ES" sz="1800" err="1">
                <a:latin typeface="Corbel"/>
              </a:rPr>
              <a:t>paper</a:t>
            </a:r>
            <a:r>
              <a:rPr lang="es-ES" sz="1800">
                <a:latin typeface="Corbel"/>
              </a:rPr>
              <a:t> </a:t>
            </a:r>
            <a:r>
              <a:rPr lang="es-ES" sz="1800" err="1">
                <a:latin typeface="Corbel"/>
              </a:rPr>
              <a:t>is</a:t>
            </a:r>
            <a:r>
              <a:rPr lang="es-ES" sz="1800">
                <a:latin typeface="Corbel"/>
              </a:rPr>
              <a:t> </a:t>
            </a:r>
            <a:r>
              <a:rPr lang="es-ES" sz="1800" err="1">
                <a:latin typeface="Corbel"/>
              </a:rPr>
              <a:t>accepted</a:t>
            </a:r>
            <a:r>
              <a:rPr lang="es-ES" sz="1800">
                <a:latin typeface="Corbel"/>
              </a:rPr>
              <a:t> and </a:t>
            </a:r>
            <a:r>
              <a:rPr lang="es-ES" sz="1800" err="1">
                <a:latin typeface="Corbel"/>
              </a:rPr>
              <a:t>will</a:t>
            </a:r>
            <a:r>
              <a:rPr lang="es-ES" sz="1800">
                <a:latin typeface="Corbel"/>
              </a:rPr>
              <a:t> be </a:t>
            </a:r>
            <a:r>
              <a:rPr lang="es-ES" sz="1800" err="1">
                <a:latin typeface="Corbel"/>
              </a:rPr>
              <a:t>available</a:t>
            </a:r>
            <a:r>
              <a:rPr lang="es-ES" sz="1800">
                <a:latin typeface="Corbel"/>
              </a:rPr>
              <a:t> </a:t>
            </a:r>
            <a:r>
              <a:rPr lang="es-ES" sz="1800" err="1">
                <a:latin typeface="Corbel"/>
              </a:rPr>
              <a:t>soon</a:t>
            </a:r>
            <a:r>
              <a:rPr lang="es-ES" sz="1800">
                <a:latin typeface="Corbel"/>
              </a:rPr>
              <a:t> at </a:t>
            </a:r>
            <a:r>
              <a:rPr lang="es-ES" sz="1800" i="1" err="1">
                <a:latin typeface="Corbel"/>
              </a:rPr>
              <a:t>Journal</a:t>
            </a:r>
            <a:r>
              <a:rPr lang="es-ES" sz="1800" i="1">
                <a:latin typeface="Corbel"/>
              </a:rPr>
              <a:t> </a:t>
            </a:r>
            <a:r>
              <a:rPr lang="es-ES" sz="1800" i="1" err="1">
                <a:latin typeface="Corbel"/>
              </a:rPr>
              <a:t>of</a:t>
            </a:r>
            <a:r>
              <a:rPr lang="es-ES" sz="1800" i="1">
                <a:latin typeface="Corbel"/>
              </a:rPr>
              <a:t> Big Data</a:t>
            </a:r>
            <a:r>
              <a:rPr lang="es-ES" sz="1800">
                <a:latin typeface="Corbel"/>
              </a:rPr>
              <a:t>:</a:t>
            </a:r>
          </a:p>
          <a:p>
            <a:pPr algn="ctr"/>
            <a:endParaRPr lang="es-ES">
              <a:latin typeface="Corbel"/>
            </a:endParaRPr>
          </a:p>
          <a:p>
            <a:pPr algn="ctr"/>
            <a:r>
              <a:rPr lang="es-ES" sz="2400" b="1" err="1">
                <a:latin typeface="Corbel"/>
              </a:rPr>
              <a:t>Scalable</a:t>
            </a:r>
            <a:r>
              <a:rPr lang="es-ES" sz="2400" b="1">
                <a:latin typeface="Corbel"/>
              </a:rPr>
              <a:t> </a:t>
            </a:r>
            <a:r>
              <a:rPr lang="es-ES" sz="2400" b="1" err="1">
                <a:latin typeface="Corbel"/>
              </a:rPr>
              <a:t>approach</a:t>
            </a:r>
            <a:r>
              <a:rPr lang="es-ES" sz="2400" b="1">
                <a:latin typeface="Corbel"/>
              </a:rPr>
              <a:t> </a:t>
            </a:r>
            <a:r>
              <a:rPr lang="es-ES" sz="2400" b="1" err="1">
                <a:latin typeface="Corbel"/>
              </a:rPr>
              <a:t>for</a:t>
            </a:r>
            <a:r>
              <a:rPr lang="es-ES" sz="2400" b="1">
                <a:latin typeface="Corbel"/>
              </a:rPr>
              <a:t> </a:t>
            </a:r>
            <a:r>
              <a:rPr lang="es-ES" sz="2400" b="1" err="1">
                <a:latin typeface="Corbel"/>
              </a:rPr>
              <a:t>high-resolution</a:t>
            </a:r>
            <a:r>
              <a:rPr lang="es-ES" sz="2400" b="1">
                <a:latin typeface="Corbel"/>
              </a:rPr>
              <a:t> </a:t>
            </a:r>
            <a:r>
              <a:rPr lang="es-ES" sz="2400" b="1" err="1">
                <a:latin typeface="Corbel"/>
              </a:rPr>
              <a:t>land</a:t>
            </a:r>
            <a:r>
              <a:rPr lang="es-ES" sz="2400" b="1">
                <a:latin typeface="Corbel"/>
              </a:rPr>
              <a:t> </a:t>
            </a:r>
            <a:r>
              <a:rPr lang="es-ES" sz="2400" b="1" err="1">
                <a:latin typeface="Corbel"/>
              </a:rPr>
              <a:t>cover</a:t>
            </a:r>
            <a:r>
              <a:rPr lang="es-ES" sz="2400" b="1">
                <a:latin typeface="Corbel"/>
              </a:rPr>
              <a:t>: a case </a:t>
            </a:r>
            <a:r>
              <a:rPr lang="es-ES" sz="2400" b="1" err="1">
                <a:latin typeface="Corbel"/>
              </a:rPr>
              <a:t>study</a:t>
            </a:r>
            <a:r>
              <a:rPr lang="es-ES" sz="2400" b="1">
                <a:latin typeface="Corbel"/>
              </a:rPr>
              <a:t> in </a:t>
            </a:r>
            <a:r>
              <a:rPr lang="es-ES" sz="2400" b="1" err="1">
                <a:latin typeface="Corbel"/>
              </a:rPr>
              <a:t>the</a:t>
            </a:r>
            <a:r>
              <a:rPr lang="es-ES" sz="2400" b="1">
                <a:latin typeface="Corbel"/>
              </a:rPr>
              <a:t> </a:t>
            </a:r>
            <a:r>
              <a:rPr lang="es-ES" sz="2400" b="1" err="1">
                <a:latin typeface="Corbel"/>
              </a:rPr>
              <a:t>Mediterranean</a:t>
            </a:r>
            <a:r>
              <a:rPr lang="es-ES" sz="2400" b="1">
                <a:latin typeface="Corbel"/>
              </a:rPr>
              <a:t> </a:t>
            </a:r>
            <a:r>
              <a:rPr lang="es-ES" sz="2400" b="1" err="1">
                <a:latin typeface="Corbel"/>
              </a:rPr>
              <a:t>Basin</a:t>
            </a:r>
            <a:endParaRPr lang="es-ES" sz="2400" b="1">
              <a:latin typeface="Corbel"/>
            </a:endParaRPr>
          </a:p>
          <a:p>
            <a:pPr algn="ctr"/>
            <a:r>
              <a:rPr lang="es-ES" sz="1600">
                <a:latin typeface="Corbel"/>
              </a:rPr>
              <a:t>Antonio Manuel Burgueño</a:t>
            </a:r>
            <a:r>
              <a:rPr lang="es-ES" sz="1600" baseline="30000">
                <a:latin typeface="Corbel"/>
              </a:rPr>
              <a:t>1</a:t>
            </a:r>
            <a:r>
              <a:rPr lang="es-ES" sz="1600">
                <a:latin typeface="Corbel"/>
              </a:rPr>
              <a:t>, José F. Aldana-Martín</a:t>
            </a:r>
            <a:r>
              <a:rPr lang="es-ES" sz="1600" baseline="30000">
                <a:latin typeface="Corbel"/>
              </a:rPr>
              <a:t>1</a:t>
            </a:r>
            <a:r>
              <a:rPr lang="es-ES" sz="1600">
                <a:latin typeface="Corbel"/>
              </a:rPr>
              <a:t>,</a:t>
            </a:r>
          </a:p>
          <a:p>
            <a:pPr algn="ctr"/>
            <a:r>
              <a:rPr lang="es-ES" sz="1600">
                <a:latin typeface="Corbel"/>
              </a:rPr>
              <a:t>María Vázquez-Pendón</a:t>
            </a:r>
            <a:r>
              <a:rPr lang="es-ES" sz="1600" baseline="30000">
                <a:latin typeface="Corbel"/>
              </a:rPr>
              <a:t>1</a:t>
            </a:r>
            <a:r>
              <a:rPr lang="es-ES" sz="1600">
                <a:latin typeface="Corbel"/>
              </a:rPr>
              <a:t>, Cristóbal Barba-González</a:t>
            </a:r>
            <a:r>
              <a:rPr lang="es-ES" sz="1600" baseline="30000">
                <a:latin typeface="Corbel"/>
              </a:rPr>
              <a:t>1</a:t>
            </a:r>
            <a:r>
              <a:rPr lang="es-ES" sz="1600">
                <a:latin typeface="Corbel"/>
              </a:rPr>
              <a:t>,</a:t>
            </a:r>
          </a:p>
          <a:p>
            <a:pPr algn="ctr"/>
            <a:r>
              <a:rPr lang="es-ES" sz="1600">
                <a:latin typeface="Corbel"/>
              </a:rPr>
              <a:t>Yaiza Jiménez Gómez</a:t>
            </a:r>
            <a:r>
              <a:rPr lang="es-ES" sz="1600" baseline="30000">
                <a:latin typeface="Corbel"/>
              </a:rPr>
              <a:t>2</a:t>
            </a:r>
            <a:r>
              <a:rPr lang="es-ES" sz="1600">
                <a:latin typeface="Corbel"/>
              </a:rPr>
              <a:t>, Virginia García Millán</a:t>
            </a:r>
            <a:r>
              <a:rPr lang="es-ES" sz="1600" baseline="30000">
                <a:latin typeface="Corbel"/>
              </a:rPr>
              <a:t>2</a:t>
            </a:r>
            <a:r>
              <a:rPr lang="es-ES" sz="1600">
                <a:latin typeface="Corbel"/>
              </a:rPr>
              <a:t>,</a:t>
            </a:r>
          </a:p>
          <a:p>
            <a:pPr algn="ctr"/>
            <a:r>
              <a:rPr lang="es-ES" sz="1600">
                <a:latin typeface="Corbel"/>
              </a:rPr>
              <a:t>and Ismael Navas-Delgado</a:t>
            </a:r>
            <a:r>
              <a:rPr lang="es-ES" sz="1600" baseline="30000">
                <a:latin typeface="Corbel"/>
              </a:rPr>
              <a:t>1</a:t>
            </a:r>
          </a:p>
          <a:p>
            <a:pPr algn="ctr"/>
            <a:endParaRPr lang="es-ES" sz="1600">
              <a:latin typeface="Corbel"/>
            </a:endParaRPr>
          </a:p>
          <a:p>
            <a:pPr algn="ctr"/>
            <a:r>
              <a:rPr lang="es-ES" sz="1600" baseline="30000">
                <a:latin typeface="Corbel"/>
              </a:rPr>
              <a:t>1</a:t>
            </a:r>
            <a:r>
              <a:rPr lang="es-ES" sz="1600">
                <a:latin typeface="Corbel"/>
              </a:rPr>
              <a:t>KHAOS, ITIS Software, Universidad de Málaga </a:t>
            </a:r>
            <a:r>
              <a:rPr lang="es-ES" sz="1600" err="1">
                <a:latin typeface="Corbel"/>
              </a:rPr>
              <a:t>Spain</a:t>
            </a:r>
            <a:r>
              <a:rPr lang="es-ES" sz="1600">
                <a:latin typeface="Corbel"/>
              </a:rPr>
              <a:t>, Málaga, 29071, </a:t>
            </a:r>
            <a:r>
              <a:rPr lang="es-ES" sz="1600" err="1">
                <a:latin typeface="Corbel"/>
              </a:rPr>
              <a:t>Spain</a:t>
            </a:r>
            <a:r>
              <a:rPr lang="es-ES" sz="1600">
                <a:latin typeface="Corbel"/>
              </a:rPr>
              <a:t>.</a:t>
            </a:r>
          </a:p>
          <a:p>
            <a:pPr algn="ctr"/>
            <a:r>
              <a:rPr lang="es-ES" sz="1600" baseline="30000">
                <a:latin typeface="Corbel"/>
              </a:rPr>
              <a:t>2</a:t>
            </a:r>
            <a:r>
              <a:rPr lang="es-ES" sz="1600">
                <a:latin typeface="Corbel"/>
              </a:rPr>
              <a:t>ETC-UMA, Universidad de Málaga </a:t>
            </a:r>
            <a:r>
              <a:rPr lang="es-ES" sz="1600" err="1">
                <a:latin typeface="Corbel"/>
              </a:rPr>
              <a:t>Spain</a:t>
            </a:r>
            <a:r>
              <a:rPr lang="es-ES" sz="1600">
                <a:latin typeface="Corbel"/>
              </a:rPr>
              <a:t>, Málaga, 29071, </a:t>
            </a:r>
            <a:r>
              <a:rPr lang="es-ES" sz="1600" err="1">
                <a:latin typeface="Corbel"/>
              </a:rPr>
              <a:t>Spain</a:t>
            </a:r>
            <a:endParaRPr lang="es-ES" sz="1600">
              <a:latin typeface="Corbel"/>
            </a:endParaRPr>
          </a:p>
          <a:p>
            <a:pPr algn="ctr"/>
            <a:endParaRPr lang="es-ES" sz="1600">
              <a:latin typeface="Corbel"/>
            </a:endParaRPr>
          </a:p>
          <a:p>
            <a:pPr algn="ctr"/>
            <a:r>
              <a:rPr lang="es-ES" sz="1600">
                <a:latin typeface="Corbel"/>
              </a:rPr>
              <a:t>DOI: </a:t>
            </a:r>
            <a:r>
              <a:rPr lang="es-ES" sz="1600">
                <a:latin typeface="Corbel"/>
                <a:hlinkClick r:id="rId3"/>
              </a:rPr>
              <a:t>10.1186/s40537-023-00770-z</a:t>
            </a:r>
            <a:endParaRPr lang="es-ES">
              <a:latin typeface="Corbel"/>
            </a:endParaRPr>
          </a:p>
        </p:txBody>
      </p:sp>
      <p:sp>
        <p:nvSpPr>
          <p:cNvPr id="16" name="CuadroTexto 1">
            <a:extLst>
              <a:ext uri="{FF2B5EF4-FFF2-40B4-BE49-F238E27FC236}">
                <a16:creationId xmlns:a16="http://schemas.microsoft.com/office/drawing/2014/main" id="{1650D158-1107-2BAE-C389-7B69905CB730}"/>
              </a:ext>
            </a:extLst>
          </p:cNvPr>
          <p:cNvSpPr txBox="1"/>
          <p:nvPr/>
        </p:nvSpPr>
        <p:spPr>
          <a:xfrm>
            <a:off x="3296856" y="962629"/>
            <a:ext cx="5598288"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800" b="1" err="1">
                <a:latin typeface="Corbel"/>
                <a:cs typeface="Calibri"/>
              </a:rPr>
              <a:t>Thanks</a:t>
            </a:r>
            <a:r>
              <a:rPr lang="es-ES" sz="4800" b="1">
                <a:latin typeface="Corbel"/>
                <a:cs typeface="Calibri"/>
              </a:rPr>
              <a:t> </a:t>
            </a:r>
            <a:r>
              <a:rPr lang="es-ES" sz="4800" b="1" err="1">
                <a:latin typeface="Corbel"/>
                <a:cs typeface="Calibri"/>
              </a:rPr>
              <a:t>for</a:t>
            </a:r>
            <a:r>
              <a:rPr lang="es-ES" sz="4800" b="1">
                <a:latin typeface="Corbel"/>
                <a:cs typeface="Calibri"/>
              </a:rPr>
              <a:t> </a:t>
            </a:r>
            <a:r>
              <a:rPr lang="es-ES" sz="4800" b="1" err="1">
                <a:latin typeface="Corbel"/>
                <a:cs typeface="Calibri"/>
              </a:rPr>
              <a:t>listening</a:t>
            </a:r>
            <a:endParaRPr lang="es-ES" sz="4800" b="1">
              <a:latin typeface="Corbel"/>
              <a:cs typeface="Calibri"/>
            </a:endParaRPr>
          </a:p>
        </p:txBody>
      </p:sp>
    </p:spTree>
    <p:extLst>
      <p:ext uri="{BB962C8B-B14F-4D97-AF65-F5344CB8AC3E}">
        <p14:creationId xmlns:p14="http://schemas.microsoft.com/office/powerpoint/2010/main" val="318116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Workflow results</a:t>
            </a:r>
          </a:p>
        </p:txBody>
      </p:sp>
      <p:sp>
        <p:nvSpPr>
          <p:cNvPr id="5" name="Marcador de contenido 4"/>
          <p:cNvSpPr>
            <a:spLocks noGrp="1"/>
          </p:cNvSpPr>
          <p:nvPr>
            <p:ph idx="1"/>
          </p:nvPr>
        </p:nvSpPr>
        <p:spPr>
          <a:xfrm>
            <a:off x="3431704" y="1086755"/>
            <a:ext cx="8649509" cy="2408773"/>
          </a:xfrm>
        </p:spPr>
        <p:txBody>
          <a:bodyPr>
            <a:normAutofit/>
          </a:bodyPr>
          <a:lstStyle/>
          <a:p>
            <a:pPr marL="0" indent="0">
              <a:buNone/>
            </a:pPr>
            <a:r>
              <a:rPr lang="en-GB" sz="6000" b="1"/>
              <a:t>Any questions?</a:t>
            </a:r>
          </a:p>
        </p:txBody>
      </p:sp>
      <p:pic>
        <p:nvPicPr>
          <p:cNvPr id="2" name="Imagen 5" descr="Icono&#10;&#10;Descripción generada automáticamente">
            <a:extLst>
              <a:ext uri="{FF2B5EF4-FFF2-40B4-BE49-F238E27FC236}">
                <a16:creationId xmlns:a16="http://schemas.microsoft.com/office/drawing/2014/main" id="{B58A61F9-7963-8B52-F679-4D1E0BF88211}"/>
              </a:ext>
            </a:extLst>
          </p:cNvPr>
          <p:cNvPicPr>
            <a:picLocks noChangeAspect="1"/>
          </p:cNvPicPr>
          <p:nvPr/>
        </p:nvPicPr>
        <p:blipFill>
          <a:blip r:embed="rId3"/>
          <a:stretch>
            <a:fillRect/>
          </a:stretch>
        </p:blipFill>
        <p:spPr>
          <a:xfrm>
            <a:off x="1966876" y="2291142"/>
            <a:ext cx="714375" cy="3162300"/>
          </a:xfrm>
          <a:prstGeom prst="rect">
            <a:avLst/>
          </a:prstGeom>
        </p:spPr>
      </p:pic>
      <p:pic>
        <p:nvPicPr>
          <p:cNvPr id="7" name="Imagen 6" descr="Interfaz de usuario gráfica, Aplicación&#10;&#10;Descripción generada automáticamente">
            <a:extLst>
              <a:ext uri="{FF2B5EF4-FFF2-40B4-BE49-F238E27FC236}">
                <a16:creationId xmlns:a16="http://schemas.microsoft.com/office/drawing/2014/main" id="{4620DEFC-8F43-7D38-D096-1D5C1D84EE80}"/>
              </a:ext>
            </a:extLst>
          </p:cNvPr>
          <p:cNvPicPr>
            <a:picLocks noChangeAspect="1"/>
          </p:cNvPicPr>
          <p:nvPr/>
        </p:nvPicPr>
        <p:blipFill>
          <a:blip r:embed="rId4"/>
          <a:stretch>
            <a:fillRect/>
          </a:stretch>
        </p:blipFill>
        <p:spPr>
          <a:xfrm>
            <a:off x="2927648" y="2405012"/>
            <a:ext cx="2743200" cy="3135086"/>
          </a:xfrm>
          <a:prstGeom prst="rect">
            <a:avLst/>
          </a:prstGeom>
        </p:spPr>
      </p:pic>
      <p:pic>
        <p:nvPicPr>
          <p:cNvPr id="8" name="Imagen 8" descr="Código QR&#10;&#10;Descripción generada automáticamente">
            <a:extLst>
              <a:ext uri="{FF2B5EF4-FFF2-40B4-BE49-F238E27FC236}">
                <a16:creationId xmlns:a16="http://schemas.microsoft.com/office/drawing/2014/main" id="{AA1686F3-8C72-F38E-869A-3E75F91CE241}"/>
              </a:ext>
            </a:extLst>
          </p:cNvPr>
          <p:cNvPicPr>
            <a:picLocks noChangeAspect="1"/>
          </p:cNvPicPr>
          <p:nvPr/>
        </p:nvPicPr>
        <p:blipFill>
          <a:blip r:embed="rId5"/>
          <a:stretch>
            <a:fillRect/>
          </a:stretch>
        </p:blipFill>
        <p:spPr>
          <a:xfrm>
            <a:off x="5875385" y="3255144"/>
            <a:ext cx="4868778" cy="3089165"/>
          </a:xfrm>
          <a:prstGeom prst="rect">
            <a:avLst/>
          </a:prstGeom>
        </p:spPr>
      </p:pic>
      <p:pic>
        <p:nvPicPr>
          <p:cNvPr id="9" name="Google Shape;103;p1">
            <a:extLst>
              <a:ext uri="{FF2B5EF4-FFF2-40B4-BE49-F238E27FC236}">
                <a16:creationId xmlns:a16="http://schemas.microsoft.com/office/drawing/2014/main" id="{6FA63AFD-3343-6EA9-46BF-0726FC50ECAA}"/>
              </a:ext>
            </a:extLst>
          </p:cNvPr>
          <p:cNvPicPr preferRelativeResize="0"/>
          <p:nvPr/>
        </p:nvPicPr>
        <p:blipFill rotWithShape="1">
          <a:blip r:embed="rId6">
            <a:alphaModFix/>
          </a:blip>
          <a:srcRect/>
          <a:stretch/>
        </p:blipFill>
        <p:spPr>
          <a:xfrm>
            <a:off x="309434" y="5842692"/>
            <a:ext cx="1371079" cy="641653"/>
          </a:xfrm>
          <a:prstGeom prst="rect">
            <a:avLst/>
          </a:prstGeom>
          <a:noFill/>
          <a:ln>
            <a:noFill/>
          </a:ln>
        </p:spPr>
      </p:pic>
      <p:sp>
        <p:nvSpPr>
          <p:cNvPr id="10" name="Google Shape;104;p1">
            <a:extLst>
              <a:ext uri="{FF2B5EF4-FFF2-40B4-BE49-F238E27FC236}">
                <a16:creationId xmlns:a16="http://schemas.microsoft.com/office/drawing/2014/main" id="{41024BCF-63FE-3548-5D72-C0677B31E523}"/>
              </a:ext>
            </a:extLst>
          </p:cNvPr>
          <p:cNvSpPr txBox="1"/>
          <p:nvPr/>
        </p:nvSpPr>
        <p:spPr>
          <a:xfrm>
            <a:off x="124934" y="6427209"/>
            <a:ext cx="2436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ES" sz="1800" u="sng">
                <a:solidFill>
                  <a:schemeClr val="hlink"/>
                </a:solidFill>
                <a:hlinkClick r:id="rId7"/>
              </a:rPr>
              <a:t>https://khaos.uma.es/</a:t>
            </a:r>
            <a:r>
              <a:rPr lang="es-ES" sz="1800"/>
              <a:t> </a:t>
            </a:r>
            <a:endParaRPr sz="1800"/>
          </a:p>
        </p:txBody>
      </p:sp>
    </p:spTree>
    <p:extLst>
      <p:ext uri="{BB962C8B-B14F-4D97-AF65-F5344CB8AC3E}">
        <p14:creationId xmlns:p14="http://schemas.microsoft.com/office/powerpoint/2010/main" val="346931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7401"/>
          <a:stretch/>
        </p:blipFill>
        <p:spPr>
          <a:xfrm>
            <a:off x="0" y="1257328"/>
            <a:ext cx="12192000" cy="5600672"/>
          </a:xfrm>
          <a:prstGeom prst="rect">
            <a:avLst/>
          </a:prstGeom>
        </p:spPr>
      </p:pic>
      <p:sp>
        <p:nvSpPr>
          <p:cNvPr id="14" name="TextBox 13">
            <a:extLst>
              <a:ext uri="{FF2B5EF4-FFF2-40B4-BE49-F238E27FC236}">
                <a16:creationId xmlns:a16="http://schemas.microsoft.com/office/drawing/2014/main" id="{380BA06B-125B-4D03-AF4D-0CDAD2CA73A7}"/>
              </a:ext>
            </a:extLst>
          </p:cNvPr>
          <p:cNvSpPr txBox="1"/>
          <p:nvPr/>
        </p:nvSpPr>
        <p:spPr>
          <a:xfrm>
            <a:off x="1523999" y="5319864"/>
            <a:ext cx="9143999" cy="461665"/>
          </a:xfrm>
          <a:prstGeom prst="rect">
            <a:avLst/>
          </a:prstGeom>
          <a:noFill/>
        </p:spPr>
        <p:txBody>
          <a:bodyPr wrap="square" rtlCol="0">
            <a:spAutoFit/>
          </a:bodyPr>
          <a:lstStyle/>
          <a:p>
            <a:pPr algn="ctr"/>
            <a:r>
              <a:rPr lang="en-GB" altLang="en-US" sz="2400" b="1">
                <a:solidFill>
                  <a:schemeClr val="bg1"/>
                </a:solidFill>
              </a:rPr>
              <a:t>For more information</a:t>
            </a:r>
          </a:p>
        </p:txBody>
      </p:sp>
      <p:sp>
        <p:nvSpPr>
          <p:cNvPr id="15" name="Rectangle 14">
            <a:extLst>
              <a:ext uri="{FF2B5EF4-FFF2-40B4-BE49-F238E27FC236}">
                <a16:creationId xmlns:a16="http://schemas.microsoft.com/office/drawing/2014/main" id="{75F0802D-03F1-4CD7-9A9E-6F4B5977EF06}"/>
              </a:ext>
            </a:extLst>
          </p:cNvPr>
          <p:cNvSpPr/>
          <p:nvPr/>
        </p:nvSpPr>
        <p:spPr>
          <a:xfrm>
            <a:off x="1524001" y="5751824"/>
            <a:ext cx="9143998" cy="967957"/>
          </a:xfrm>
          <a:prstGeom prst="rect">
            <a:avLst/>
          </a:prstGeom>
        </p:spPr>
        <p:txBody>
          <a:bodyPr wrap="square">
            <a:spAutoFit/>
          </a:bodyPr>
          <a:lstStyle/>
          <a:p>
            <a:pPr algn="ctr">
              <a:lnSpc>
                <a:spcPct val="150000"/>
              </a:lnSpc>
            </a:pPr>
            <a:r>
              <a:rPr lang="pt-BR" sz="2000">
                <a:solidFill>
                  <a:schemeClr val="bg1"/>
                </a:solidFill>
                <a:hlinkClick r:id="rId4">
                  <a:extLst>
                    <a:ext uri="{A12FA001-AC4F-418D-AE19-62706E023703}">
                      <ahyp:hlinkClr xmlns:ahyp="http://schemas.microsoft.com/office/drawing/2018/hyperlinkcolor" val="tx"/>
                    </a:ext>
                  </a:extLst>
                </a:hlinkClick>
              </a:rPr>
              <a:t>jfaldana@uma.es</a:t>
            </a:r>
            <a:r>
              <a:rPr lang="pt-BR" sz="2000">
                <a:solidFill>
                  <a:schemeClr val="bg1"/>
                </a:solidFill>
              </a:rPr>
              <a:t>, </a:t>
            </a:r>
            <a:r>
              <a:rPr lang="pt-BR" sz="2000">
                <a:solidFill>
                  <a:schemeClr val="bg1"/>
                </a:solidFill>
                <a:hlinkClick r:id="rId5">
                  <a:extLst>
                    <a:ext uri="{A12FA001-AC4F-418D-AE19-62706E023703}">
                      <ahyp:hlinkClr xmlns:ahyp="http://schemas.microsoft.com/office/drawing/2018/hyperlinkcolor" val="tx"/>
                    </a:ext>
                  </a:extLst>
                </a:hlinkClick>
              </a:rPr>
              <a:t>ambrbr@uma.es</a:t>
            </a:r>
            <a:r>
              <a:rPr lang="pt-BR" sz="2000">
                <a:solidFill>
                  <a:schemeClr val="bg1"/>
                </a:solidFill>
              </a:rPr>
              <a:t>, </a:t>
            </a:r>
            <a:r>
              <a:rPr lang="pt-BR" sz="2000">
                <a:solidFill>
                  <a:schemeClr val="bg1"/>
                </a:solidFill>
                <a:hlinkClick r:id="rId6">
                  <a:extLst>
                    <a:ext uri="{A12FA001-AC4F-418D-AE19-62706E023703}">
                      <ahyp:hlinkClr xmlns:ahyp="http://schemas.microsoft.com/office/drawing/2018/hyperlinkcolor" val="tx"/>
                    </a:ext>
                  </a:extLst>
                </a:hlinkClick>
              </a:rPr>
              <a:t>cbarba@uma.es</a:t>
            </a:r>
            <a:r>
              <a:rPr lang="pt-BR" sz="2000">
                <a:solidFill>
                  <a:schemeClr val="bg1"/>
                </a:solidFill>
              </a:rPr>
              <a:t> </a:t>
            </a:r>
            <a:endParaRPr lang="pt-BR" sz="2000" b="1">
              <a:solidFill>
                <a:schemeClr val="bg1"/>
              </a:solidFill>
            </a:endParaRPr>
          </a:p>
          <a:p>
            <a:pPr algn="ctr">
              <a:lnSpc>
                <a:spcPct val="150000"/>
              </a:lnSpc>
            </a:pPr>
            <a:r>
              <a:rPr lang="en-US" sz="2000">
                <a:solidFill>
                  <a:schemeClr val="bg1"/>
                </a:solidFill>
              </a:rPr>
              <a:t>https://khaos.uma.es/ </a:t>
            </a:r>
          </a:p>
        </p:txBody>
      </p:sp>
      <p:sp>
        <p:nvSpPr>
          <p:cNvPr id="16" name="Rectangle 15">
            <a:extLst>
              <a:ext uri="{FF2B5EF4-FFF2-40B4-BE49-F238E27FC236}">
                <a16:creationId xmlns:a16="http://schemas.microsoft.com/office/drawing/2014/main" id="{8C828E17-1F0D-43AD-91A6-28918375215B}"/>
              </a:ext>
            </a:extLst>
          </p:cNvPr>
          <p:cNvSpPr/>
          <p:nvPr/>
        </p:nvSpPr>
        <p:spPr>
          <a:xfrm>
            <a:off x="1919536" y="3026878"/>
            <a:ext cx="9144001" cy="584775"/>
          </a:xfrm>
          <a:prstGeom prst="rect">
            <a:avLst/>
          </a:prstGeom>
        </p:spPr>
        <p:txBody>
          <a:bodyPr wrap="square">
            <a:spAutoFit/>
          </a:bodyPr>
          <a:lstStyle/>
          <a:p>
            <a:pPr algn="ctr"/>
            <a:r>
              <a:rPr lang="en-US" sz="3200" b="1">
                <a:solidFill>
                  <a:schemeClr val="tx2">
                    <a:lumMod val="75000"/>
                  </a:schemeClr>
                </a:solidFill>
              </a:rPr>
              <a:t>Thank you for your attention</a:t>
            </a:r>
          </a:p>
        </p:txBody>
      </p:sp>
      <p:pic>
        <p:nvPicPr>
          <p:cNvPr id="19" name="Picture 4" descr="MARCA UNIVERSIDA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56440" y="264675"/>
            <a:ext cx="1950842" cy="6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Picture of the autho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75520" y="259852"/>
            <a:ext cx="2232248" cy="5455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icture of the gober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09029" y="318360"/>
            <a:ext cx="1913186" cy="4842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p:cNvPicPr>
            <a:picLocks noChangeAspect="1"/>
          </p:cNvPicPr>
          <p:nvPr/>
        </p:nvPicPr>
        <p:blipFill>
          <a:blip r:embed="rId10"/>
          <a:stretch>
            <a:fillRect/>
          </a:stretch>
        </p:blipFill>
        <p:spPr>
          <a:xfrm>
            <a:off x="6562430" y="291163"/>
            <a:ext cx="2429133" cy="605265"/>
          </a:xfrm>
          <a:prstGeom prst="rect">
            <a:avLst/>
          </a:prstGeom>
        </p:spPr>
      </p:pic>
      <p:pic>
        <p:nvPicPr>
          <p:cNvPr id="24" name="Imagen 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3542" y="291163"/>
            <a:ext cx="1118453" cy="541446"/>
          </a:xfrm>
          <a:prstGeom prst="rect">
            <a:avLst/>
          </a:prstGeom>
        </p:spPr>
      </p:pic>
      <p:pic>
        <p:nvPicPr>
          <p:cNvPr id="4" name="Google Shape;29;p21">
            <a:extLst>
              <a:ext uri="{FF2B5EF4-FFF2-40B4-BE49-F238E27FC236}">
                <a16:creationId xmlns:a16="http://schemas.microsoft.com/office/drawing/2014/main" id="{76603205-0A5F-0A6E-0787-D2FCCC78D3E2}"/>
              </a:ext>
            </a:extLst>
          </p:cNvPr>
          <p:cNvPicPr preferRelativeResize="0"/>
          <p:nvPr/>
        </p:nvPicPr>
        <p:blipFill rotWithShape="1">
          <a:blip r:embed="rId12">
            <a:alphaModFix/>
          </a:blip>
          <a:srcRect/>
          <a:stretch/>
        </p:blipFill>
        <p:spPr>
          <a:xfrm>
            <a:off x="9091105" y="312465"/>
            <a:ext cx="964109" cy="476574"/>
          </a:xfrm>
          <a:prstGeom prst="rect">
            <a:avLst/>
          </a:prstGeom>
          <a:noFill/>
          <a:ln>
            <a:noFill/>
          </a:ln>
        </p:spPr>
      </p:pic>
      <p:sp>
        <p:nvSpPr>
          <p:cNvPr id="3" name="Rectangle 15">
            <a:extLst>
              <a:ext uri="{FF2B5EF4-FFF2-40B4-BE49-F238E27FC236}">
                <a16:creationId xmlns:a16="http://schemas.microsoft.com/office/drawing/2014/main" id="{F1C3108E-B01F-3D81-0A94-3B6A973FF025}"/>
              </a:ext>
            </a:extLst>
          </p:cNvPr>
          <p:cNvSpPr/>
          <p:nvPr/>
        </p:nvSpPr>
        <p:spPr>
          <a:xfrm>
            <a:off x="1948472" y="3026877"/>
            <a:ext cx="9144001" cy="584775"/>
          </a:xfrm>
          <a:prstGeom prst="rect">
            <a:avLst/>
          </a:prstGeom>
        </p:spPr>
        <p:txBody>
          <a:bodyPr wrap="square">
            <a:spAutoFit/>
          </a:bodyPr>
          <a:lstStyle/>
          <a:p>
            <a:pPr algn="ctr"/>
            <a:r>
              <a:rPr lang="en-US" sz="3200" b="1">
                <a:solidFill>
                  <a:srgbClr val="FFFFFF"/>
                </a:solidFill>
              </a:rPr>
              <a:t>Thank you for your attention</a:t>
            </a:r>
          </a:p>
        </p:txBody>
      </p:sp>
      <p:sp>
        <p:nvSpPr>
          <p:cNvPr id="6" name="Rectangle 10">
            <a:extLst>
              <a:ext uri="{FF2B5EF4-FFF2-40B4-BE49-F238E27FC236}">
                <a16:creationId xmlns:a16="http://schemas.microsoft.com/office/drawing/2014/main" id="{D53F359E-55B6-3B67-106E-179678FF85DB}"/>
              </a:ext>
            </a:extLst>
          </p:cNvPr>
          <p:cNvSpPr/>
          <p:nvPr/>
        </p:nvSpPr>
        <p:spPr>
          <a:xfrm>
            <a:off x="1555673" y="4139161"/>
            <a:ext cx="9144001" cy="923330"/>
          </a:xfrm>
          <a:prstGeom prst="rect">
            <a:avLst/>
          </a:prstGeom>
        </p:spPr>
        <p:txBody>
          <a:bodyPr wrap="square">
            <a:spAutoFit/>
          </a:bodyPr>
          <a:lstStyle/>
          <a:p>
            <a:pPr lvl="0" algn="ctr"/>
            <a:r>
              <a:rPr lang="es-ES" b="1">
                <a:solidFill>
                  <a:srgbClr val="1F497D"/>
                </a:solidFill>
              </a:rPr>
              <a:t>José Francisco Aldana Martín, KHAOS</a:t>
            </a:r>
          </a:p>
          <a:p>
            <a:pPr lvl="0" algn="ctr"/>
            <a:r>
              <a:rPr lang="es-ES" b="1">
                <a:solidFill>
                  <a:srgbClr val="1F497D"/>
                </a:solidFill>
              </a:rPr>
              <a:t>Antonio Manuel Burgueño, KHAOS</a:t>
            </a:r>
          </a:p>
          <a:p>
            <a:pPr lvl="0" algn="ctr"/>
            <a:r>
              <a:rPr lang="es-ES" b="1">
                <a:solidFill>
                  <a:srgbClr val="1F497D"/>
                </a:solidFill>
              </a:rPr>
              <a:t>Cristóbal Barba González, KHAOS</a:t>
            </a:r>
          </a:p>
        </p:txBody>
      </p:sp>
      <p:sp>
        <p:nvSpPr>
          <p:cNvPr id="8" name="Rectangle 10">
            <a:extLst>
              <a:ext uri="{FF2B5EF4-FFF2-40B4-BE49-F238E27FC236}">
                <a16:creationId xmlns:a16="http://schemas.microsoft.com/office/drawing/2014/main" id="{13DA43B1-418F-B3CF-6B0B-964AA2D92E1E}"/>
              </a:ext>
            </a:extLst>
          </p:cNvPr>
          <p:cNvSpPr/>
          <p:nvPr/>
        </p:nvSpPr>
        <p:spPr>
          <a:xfrm>
            <a:off x="1584611" y="4139162"/>
            <a:ext cx="9144001" cy="923330"/>
          </a:xfrm>
          <a:prstGeom prst="rect">
            <a:avLst/>
          </a:prstGeom>
        </p:spPr>
        <p:txBody>
          <a:bodyPr wrap="square">
            <a:spAutoFit/>
          </a:bodyPr>
          <a:lstStyle/>
          <a:p>
            <a:pPr lvl="0" algn="ctr"/>
            <a:r>
              <a:rPr lang="es-ES" b="1">
                <a:solidFill>
                  <a:schemeClr val="bg1"/>
                </a:solidFill>
              </a:rPr>
              <a:t>José Francisco Aldana Martín, KHAOS</a:t>
            </a:r>
          </a:p>
          <a:p>
            <a:pPr lvl="0" algn="ctr"/>
            <a:r>
              <a:rPr lang="es-ES" b="1">
                <a:solidFill>
                  <a:schemeClr val="bg1"/>
                </a:solidFill>
              </a:rPr>
              <a:t>Antonio Manuel Burgueño, KHAOS</a:t>
            </a:r>
          </a:p>
          <a:p>
            <a:pPr lvl="0" algn="ctr"/>
            <a:r>
              <a:rPr lang="es-ES" b="1">
                <a:solidFill>
                  <a:schemeClr val="bg1"/>
                </a:solidFill>
              </a:rPr>
              <a:t>Cristóbal Barba González, KHAOS</a:t>
            </a:r>
          </a:p>
        </p:txBody>
      </p:sp>
    </p:spTree>
    <p:extLst>
      <p:ext uri="{BB962C8B-B14F-4D97-AF65-F5344CB8AC3E}">
        <p14:creationId xmlns:p14="http://schemas.microsoft.com/office/powerpoint/2010/main" val="138788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EnBiC2-Lab Project</a:t>
            </a:r>
          </a:p>
        </p:txBody>
      </p:sp>
      <p:sp>
        <p:nvSpPr>
          <p:cNvPr id="5" name="Marcador de contenido 4"/>
          <p:cNvSpPr>
            <a:spLocks noGrp="1"/>
          </p:cNvSpPr>
          <p:nvPr>
            <p:ph idx="1"/>
          </p:nvPr>
        </p:nvSpPr>
        <p:spPr>
          <a:xfrm>
            <a:off x="254803" y="1164242"/>
            <a:ext cx="5835062" cy="4968551"/>
          </a:xfrm>
        </p:spPr>
        <p:txBody>
          <a:bodyPr/>
          <a:lstStyle/>
          <a:p>
            <a:pPr marL="0" indent="0">
              <a:buNone/>
            </a:pPr>
            <a:r>
              <a:rPr lang="es-ES" sz="3200" err="1">
                <a:latin typeface="Corbel"/>
              </a:rPr>
              <a:t>Professor</a:t>
            </a:r>
            <a:r>
              <a:rPr lang="es-ES" sz="3200">
                <a:latin typeface="Corbel"/>
              </a:rPr>
              <a:t> Chen defines Big Data as  data </a:t>
            </a:r>
            <a:r>
              <a:rPr lang="es-ES" sz="3200" err="1">
                <a:latin typeface="Corbel"/>
              </a:rPr>
              <a:t>that</a:t>
            </a:r>
            <a:r>
              <a:rPr lang="es-ES" sz="3200">
                <a:latin typeface="Corbel"/>
              </a:rPr>
              <a:t> </a:t>
            </a:r>
            <a:r>
              <a:rPr lang="es-ES" sz="3200" err="1">
                <a:latin typeface="Corbel"/>
              </a:rPr>
              <a:t>cannot</a:t>
            </a:r>
            <a:r>
              <a:rPr lang="es-ES" sz="3200">
                <a:latin typeface="Corbel"/>
              </a:rPr>
              <a:t> be </a:t>
            </a:r>
            <a:r>
              <a:rPr lang="es-ES" sz="3200" err="1">
                <a:latin typeface="Corbel"/>
              </a:rPr>
              <a:t>processed</a:t>
            </a:r>
            <a:r>
              <a:rPr lang="es-ES" sz="3200">
                <a:latin typeface="Corbel"/>
              </a:rPr>
              <a:t> </a:t>
            </a:r>
            <a:r>
              <a:rPr lang="es-ES" sz="3200" err="1">
                <a:latin typeface="Corbel"/>
              </a:rPr>
              <a:t>or</a:t>
            </a:r>
            <a:r>
              <a:rPr lang="es-ES" sz="3200">
                <a:latin typeface="Corbel"/>
              </a:rPr>
              <a:t> </a:t>
            </a:r>
            <a:r>
              <a:rPr lang="es-ES" sz="3200" err="1">
                <a:latin typeface="Corbel"/>
              </a:rPr>
              <a:t>analyzed</a:t>
            </a:r>
            <a:r>
              <a:rPr lang="es-ES" sz="3200">
                <a:latin typeface="Corbel"/>
              </a:rPr>
              <a:t> </a:t>
            </a:r>
            <a:r>
              <a:rPr lang="es-ES" sz="3200" err="1">
                <a:latin typeface="Corbel"/>
              </a:rPr>
              <a:t>using</a:t>
            </a:r>
            <a:r>
              <a:rPr lang="es-ES" sz="3200">
                <a:latin typeface="Corbel"/>
              </a:rPr>
              <a:t> </a:t>
            </a:r>
            <a:r>
              <a:rPr lang="es-ES" sz="3200" err="1">
                <a:latin typeface="Corbel"/>
              </a:rPr>
              <a:t>traditional</a:t>
            </a:r>
            <a:r>
              <a:rPr lang="es-ES" sz="3200">
                <a:latin typeface="Corbel"/>
              </a:rPr>
              <a:t> </a:t>
            </a:r>
            <a:r>
              <a:rPr lang="es-ES" sz="3200" err="1">
                <a:latin typeface="Corbel"/>
              </a:rPr>
              <a:t>techniques</a:t>
            </a:r>
            <a:endParaRPr lang="es-ES" sz="3200">
              <a:latin typeface="Corbel"/>
            </a:endParaRPr>
          </a:p>
          <a:p>
            <a:endParaRPr lang="en-GB"/>
          </a:p>
        </p:txBody>
      </p:sp>
      <p:graphicFrame>
        <p:nvGraphicFramePr>
          <p:cNvPr id="2" name="Diagrama 1">
            <a:extLst>
              <a:ext uri="{FF2B5EF4-FFF2-40B4-BE49-F238E27FC236}">
                <a16:creationId xmlns:a16="http://schemas.microsoft.com/office/drawing/2014/main" id="{3C663438-5A77-057C-BBA3-6690A676B0A6}"/>
              </a:ext>
            </a:extLst>
          </p:cNvPr>
          <p:cNvGraphicFramePr/>
          <p:nvPr>
            <p:extLst>
              <p:ext uri="{D42A27DB-BD31-4B8C-83A1-F6EECF244321}">
                <p14:modId xmlns:p14="http://schemas.microsoft.com/office/powerpoint/2010/main" val="4245722797"/>
              </p:ext>
            </p:extLst>
          </p:nvPr>
        </p:nvGraphicFramePr>
        <p:xfrm>
          <a:off x="6095999" y="1164242"/>
          <a:ext cx="5763055" cy="4799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937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Overview of the workflow</a:t>
            </a:r>
          </a:p>
        </p:txBody>
      </p:sp>
      <p:pic>
        <p:nvPicPr>
          <p:cNvPr id="10" name="Imagen 4" descr="Diagrama&#10;&#10;Descripción generada automáticamente">
            <a:extLst>
              <a:ext uri="{FF2B5EF4-FFF2-40B4-BE49-F238E27FC236}">
                <a16:creationId xmlns:a16="http://schemas.microsoft.com/office/drawing/2014/main" id="{128BEE47-609B-4485-AF83-0B253C0B9483}"/>
              </a:ext>
            </a:extLst>
          </p:cNvPr>
          <p:cNvPicPr>
            <a:picLocks noChangeAspect="1"/>
          </p:cNvPicPr>
          <p:nvPr/>
        </p:nvPicPr>
        <p:blipFill>
          <a:blip r:embed="rId3"/>
          <a:stretch>
            <a:fillRect/>
          </a:stretch>
        </p:blipFill>
        <p:spPr>
          <a:xfrm>
            <a:off x="2196207" y="877088"/>
            <a:ext cx="7194394" cy="5886266"/>
          </a:xfrm>
          <a:prstGeom prst="rect">
            <a:avLst/>
          </a:prstGeom>
        </p:spPr>
      </p:pic>
      <p:sp>
        <p:nvSpPr>
          <p:cNvPr id="2" name="CuadroTexto 1">
            <a:extLst>
              <a:ext uri="{FF2B5EF4-FFF2-40B4-BE49-F238E27FC236}">
                <a16:creationId xmlns:a16="http://schemas.microsoft.com/office/drawing/2014/main" id="{9342B343-054F-BA94-F47C-D622CAE48505}"/>
              </a:ext>
            </a:extLst>
          </p:cNvPr>
          <p:cNvSpPr txBox="1"/>
          <p:nvPr/>
        </p:nvSpPr>
        <p:spPr>
          <a:xfrm>
            <a:off x="646814" y="1045535"/>
            <a:ext cx="1612604"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rgbClr val="FF0000"/>
                </a:solidFill>
                <a:latin typeface="Corbel"/>
              </a:rPr>
              <a:t>Data preparation:</a:t>
            </a:r>
            <a:endParaRPr lang="en-US">
              <a:latin typeface="Corbel"/>
            </a:endParaRPr>
          </a:p>
          <a:p>
            <a:r>
              <a:rPr lang="en-US">
                <a:solidFill>
                  <a:srgbClr val="FF0000"/>
                </a:solidFill>
                <a:latin typeface="Corbel"/>
              </a:rPr>
              <a:t>Satellite + points</a:t>
            </a:r>
          </a:p>
          <a:p>
            <a:r>
              <a:rPr lang="en-US">
                <a:solidFill>
                  <a:srgbClr val="FF0000"/>
                </a:solidFill>
                <a:latin typeface="Corbel"/>
              </a:rPr>
              <a:t>to tabular data</a:t>
            </a:r>
          </a:p>
        </p:txBody>
      </p:sp>
      <p:sp>
        <p:nvSpPr>
          <p:cNvPr id="4" name="CuadroTexto 1">
            <a:extLst>
              <a:ext uri="{FF2B5EF4-FFF2-40B4-BE49-F238E27FC236}">
                <a16:creationId xmlns:a16="http://schemas.microsoft.com/office/drawing/2014/main" id="{396C3097-F874-87EA-58E4-AAB97F3729F2}"/>
              </a:ext>
            </a:extLst>
          </p:cNvPr>
          <p:cNvSpPr txBox="1"/>
          <p:nvPr/>
        </p:nvSpPr>
        <p:spPr>
          <a:xfrm>
            <a:off x="9392093" y="1532860"/>
            <a:ext cx="2153092"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tx1"/>
                </a:solidFill>
                <a:latin typeface="Corbel"/>
              </a:rPr>
              <a:t>High resolution-satellite images are </a:t>
            </a:r>
            <a:r>
              <a:rPr lang="en-US" b="1">
                <a:solidFill>
                  <a:schemeClr val="tx1"/>
                </a:solidFill>
                <a:latin typeface="Corbel"/>
              </a:rPr>
              <a:t>big data</a:t>
            </a:r>
            <a:r>
              <a:rPr lang="en-US">
                <a:solidFill>
                  <a:schemeClr val="tx1"/>
                </a:solidFill>
                <a:latin typeface="Corbel"/>
              </a:rPr>
              <a:t>. Parallelism and task distribution is needed</a:t>
            </a:r>
          </a:p>
        </p:txBody>
      </p:sp>
      <p:sp>
        <p:nvSpPr>
          <p:cNvPr id="5" name="CuadroTexto 1">
            <a:extLst>
              <a:ext uri="{FF2B5EF4-FFF2-40B4-BE49-F238E27FC236}">
                <a16:creationId xmlns:a16="http://schemas.microsoft.com/office/drawing/2014/main" id="{EF583065-11F6-32ED-3EB8-CEF8A7ABA666}"/>
              </a:ext>
            </a:extLst>
          </p:cNvPr>
          <p:cNvSpPr txBox="1"/>
          <p:nvPr/>
        </p:nvSpPr>
        <p:spPr>
          <a:xfrm rot="10800000" flipV="1">
            <a:off x="497957" y="4617115"/>
            <a:ext cx="1644502"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rgbClr val="00B050"/>
                </a:solidFill>
                <a:latin typeface="Corbel"/>
              </a:rPr>
              <a:t>Machine learning:</a:t>
            </a:r>
            <a:endParaRPr lang="es-ES">
              <a:latin typeface="Corbel"/>
            </a:endParaRPr>
          </a:p>
          <a:p>
            <a:r>
              <a:rPr lang="en-US">
                <a:solidFill>
                  <a:srgbClr val="00B050"/>
                </a:solidFill>
                <a:latin typeface="Corbel"/>
              </a:rPr>
              <a:t>Tabular data to land cover classification</a:t>
            </a:r>
          </a:p>
        </p:txBody>
      </p:sp>
      <p:sp>
        <p:nvSpPr>
          <p:cNvPr id="7" name="Rectángulo 6">
            <a:extLst>
              <a:ext uri="{FF2B5EF4-FFF2-40B4-BE49-F238E27FC236}">
                <a16:creationId xmlns:a16="http://schemas.microsoft.com/office/drawing/2014/main" id="{84253CCE-EE17-FF72-6359-0D4696BA094A}"/>
              </a:ext>
            </a:extLst>
          </p:cNvPr>
          <p:cNvSpPr/>
          <p:nvPr/>
        </p:nvSpPr>
        <p:spPr>
          <a:xfrm>
            <a:off x="2197112" y="4617706"/>
            <a:ext cx="7194050" cy="2191032"/>
          </a:xfrm>
          <a:prstGeom prst="rect">
            <a:avLst/>
          </a:prstGeom>
          <a:noFill/>
          <a:ln w="5715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ES"/>
          </a:p>
        </p:txBody>
      </p:sp>
      <p:sp>
        <p:nvSpPr>
          <p:cNvPr id="8" name="Rectángulo 7">
            <a:extLst>
              <a:ext uri="{FF2B5EF4-FFF2-40B4-BE49-F238E27FC236}">
                <a16:creationId xmlns:a16="http://schemas.microsoft.com/office/drawing/2014/main" id="{3C4DD152-A536-6876-66D3-A9C968F6FB97}"/>
              </a:ext>
            </a:extLst>
          </p:cNvPr>
          <p:cNvSpPr/>
          <p:nvPr/>
        </p:nvSpPr>
        <p:spPr>
          <a:xfrm>
            <a:off x="2197112" y="1211485"/>
            <a:ext cx="7196475" cy="2869538"/>
          </a:xfrm>
          <a:prstGeom prst="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ES"/>
          </a:p>
        </p:txBody>
      </p:sp>
    </p:spTree>
    <p:extLst>
      <p:ext uri="{BB962C8B-B14F-4D97-AF65-F5344CB8AC3E}">
        <p14:creationId xmlns:p14="http://schemas.microsoft.com/office/powerpoint/2010/main" val="499763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Sentinel-2 multi-spectral products</a:t>
            </a:r>
          </a:p>
        </p:txBody>
      </p:sp>
      <p:sp>
        <p:nvSpPr>
          <p:cNvPr id="5" name="Marcador de contenido 4"/>
          <p:cNvSpPr>
            <a:spLocks noGrp="1"/>
          </p:cNvSpPr>
          <p:nvPr>
            <p:ph idx="1"/>
          </p:nvPr>
        </p:nvSpPr>
        <p:spPr>
          <a:xfrm>
            <a:off x="254803" y="1164242"/>
            <a:ext cx="6230530" cy="4968551"/>
          </a:xfrm>
        </p:spPr>
        <p:txBody>
          <a:bodyPr vert="horz" lIns="91440" tIns="45720" rIns="91440" bIns="45720" rtlCol="0" anchor="t">
            <a:normAutofit fontScale="92500" lnSpcReduction="10000"/>
          </a:bodyPr>
          <a:lstStyle/>
          <a:p>
            <a:r>
              <a:rPr lang="en-US" sz="3200">
                <a:latin typeface="Corbel"/>
              </a:rPr>
              <a:t>Spatial resolution: up to 10m</a:t>
            </a:r>
          </a:p>
          <a:p>
            <a:r>
              <a:rPr lang="en-US" sz="3200">
                <a:latin typeface="Corbel"/>
              </a:rPr>
              <a:t>Tiled using MGRS with 10kmx10km tiles</a:t>
            </a:r>
          </a:p>
          <a:p>
            <a:r>
              <a:rPr lang="en-US" sz="3200">
                <a:latin typeface="Corbel"/>
              </a:rPr>
              <a:t>Temporal resolution: 2-5 days</a:t>
            </a:r>
          </a:p>
          <a:p>
            <a:r>
              <a:rPr lang="en-US" sz="3200">
                <a:latin typeface="Corbel"/>
              </a:rPr>
              <a:t>Nº bands: 13</a:t>
            </a:r>
          </a:p>
          <a:p>
            <a:r>
              <a:rPr lang="en-US" sz="3200">
                <a:latin typeface="Corbel"/>
              </a:rPr>
              <a:t>Use cases: Monitoring land-use changes, agriculture, forests, etc.</a:t>
            </a:r>
          </a:p>
          <a:p>
            <a:r>
              <a:rPr lang="en-US" sz="3200">
                <a:latin typeface="Corbel"/>
              </a:rPr>
              <a:t>Products can be downloaded at:  </a:t>
            </a:r>
            <a:r>
              <a:rPr lang="en-US" sz="3200">
                <a:latin typeface="Corbel"/>
                <a:hlinkClick r:id="rId3"/>
              </a:rPr>
              <a:t>https://scihub.copernicus.eu/dhus/</a:t>
            </a:r>
            <a:r>
              <a:rPr lang="en-US">
                <a:latin typeface="Corbel"/>
              </a:rPr>
              <a:t> </a:t>
            </a:r>
            <a:r>
              <a:rPr lang="en-US">
                <a:latin typeface="Corbel"/>
                <a:ea typeface="+mn-lt"/>
                <a:cs typeface="+mn-lt"/>
              </a:rPr>
              <a:t>(requires </a:t>
            </a:r>
            <a:r>
              <a:rPr lang="en-US" b="1">
                <a:latin typeface="Corbel"/>
                <a:ea typeface="+mn-lt"/>
                <a:cs typeface="+mn-lt"/>
              </a:rPr>
              <a:t>free </a:t>
            </a:r>
            <a:r>
              <a:rPr lang="en-US" err="1">
                <a:latin typeface="Corbel"/>
                <a:ea typeface="+mn-lt"/>
                <a:cs typeface="+mn-lt"/>
              </a:rPr>
              <a:t>copernicous</a:t>
            </a:r>
            <a:r>
              <a:rPr lang="en-US">
                <a:latin typeface="Corbel"/>
                <a:ea typeface="+mn-lt"/>
                <a:cs typeface="+mn-lt"/>
              </a:rPr>
              <a:t> account)</a:t>
            </a:r>
          </a:p>
          <a:p>
            <a:endParaRPr lang="en-GB"/>
          </a:p>
        </p:txBody>
      </p:sp>
      <p:pic>
        <p:nvPicPr>
          <p:cNvPr id="4" name="Imagen 4">
            <a:extLst>
              <a:ext uri="{FF2B5EF4-FFF2-40B4-BE49-F238E27FC236}">
                <a16:creationId xmlns:a16="http://schemas.microsoft.com/office/drawing/2014/main" id="{68C2E424-0B76-82CE-25FF-57228041A669}"/>
              </a:ext>
            </a:extLst>
          </p:cNvPr>
          <p:cNvPicPr>
            <a:picLocks noChangeAspect="1"/>
          </p:cNvPicPr>
          <p:nvPr/>
        </p:nvPicPr>
        <p:blipFill>
          <a:blip r:embed="rId4"/>
          <a:stretch>
            <a:fillRect/>
          </a:stretch>
        </p:blipFill>
        <p:spPr>
          <a:xfrm>
            <a:off x="6960096" y="1164242"/>
            <a:ext cx="4408714" cy="4690001"/>
          </a:xfrm>
          <a:prstGeom prst="rect">
            <a:avLst/>
          </a:prstGeom>
        </p:spPr>
      </p:pic>
    </p:spTree>
    <p:extLst>
      <p:ext uri="{BB962C8B-B14F-4D97-AF65-F5344CB8AC3E}">
        <p14:creationId xmlns:p14="http://schemas.microsoft.com/office/powerpoint/2010/main" val="2933851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Sentinel-2 multi-spectral products</a:t>
            </a:r>
          </a:p>
        </p:txBody>
      </p:sp>
      <p:pic>
        <p:nvPicPr>
          <p:cNvPr id="8" name="Imagen 7" descr="Tabla">
            <a:extLst>
              <a:ext uri="{FF2B5EF4-FFF2-40B4-BE49-F238E27FC236}">
                <a16:creationId xmlns:a16="http://schemas.microsoft.com/office/drawing/2014/main" id="{83F30751-0D4C-3BC2-9DB7-E81082EBD560}"/>
              </a:ext>
            </a:extLst>
          </p:cNvPr>
          <p:cNvPicPr>
            <a:picLocks noChangeAspect="1"/>
          </p:cNvPicPr>
          <p:nvPr/>
        </p:nvPicPr>
        <p:blipFill>
          <a:blip r:embed="rId3"/>
          <a:stretch>
            <a:fillRect/>
          </a:stretch>
        </p:blipFill>
        <p:spPr>
          <a:xfrm>
            <a:off x="7076510" y="1671871"/>
            <a:ext cx="4953000" cy="4011168"/>
          </a:xfrm>
          <a:prstGeom prst="rect">
            <a:avLst/>
          </a:prstGeom>
        </p:spPr>
      </p:pic>
      <p:pic>
        <p:nvPicPr>
          <p:cNvPr id="9" name="Imagen 9" descr="Gráfico, Histograma&#10;&#10;Descripción generada automáticamente">
            <a:extLst>
              <a:ext uri="{FF2B5EF4-FFF2-40B4-BE49-F238E27FC236}">
                <a16:creationId xmlns:a16="http://schemas.microsoft.com/office/drawing/2014/main" id="{B70F619E-1DEF-8752-824A-DBA0973832C5}"/>
              </a:ext>
            </a:extLst>
          </p:cNvPr>
          <p:cNvPicPr>
            <a:picLocks noChangeAspect="1"/>
          </p:cNvPicPr>
          <p:nvPr/>
        </p:nvPicPr>
        <p:blipFill>
          <a:blip r:embed="rId4"/>
          <a:stretch>
            <a:fillRect/>
          </a:stretch>
        </p:blipFill>
        <p:spPr>
          <a:xfrm>
            <a:off x="225891" y="1372083"/>
            <a:ext cx="6352737" cy="4305940"/>
          </a:xfrm>
          <a:prstGeom prst="rect">
            <a:avLst/>
          </a:prstGeom>
        </p:spPr>
      </p:pic>
      <p:sp>
        <p:nvSpPr>
          <p:cNvPr id="2" name="CuadroTexto 1">
            <a:extLst>
              <a:ext uri="{FF2B5EF4-FFF2-40B4-BE49-F238E27FC236}">
                <a16:creationId xmlns:a16="http://schemas.microsoft.com/office/drawing/2014/main" id="{E5CDDE66-9FEC-D3FB-BD2B-3774349159B3}"/>
              </a:ext>
            </a:extLst>
          </p:cNvPr>
          <p:cNvSpPr txBox="1"/>
          <p:nvPr/>
        </p:nvSpPr>
        <p:spPr>
          <a:xfrm>
            <a:off x="1485416" y="5854861"/>
            <a:ext cx="2623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err="1">
                <a:latin typeface="Corbel"/>
                <a:cs typeface="Calibri"/>
              </a:rPr>
              <a:t>Spectral</a:t>
            </a:r>
            <a:r>
              <a:rPr lang="es-ES" sz="2400" dirty="0">
                <a:latin typeface="Corbel"/>
                <a:cs typeface="Calibri"/>
              </a:rPr>
              <a:t> </a:t>
            </a:r>
            <a:r>
              <a:rPr lang="es-ES" sz="2400" err="1">
                <a:latin typeface="Corbel"/>
                <a:cs typeface="Calibri"/>
              </a:rPr>
              <a:t>signatures</a:t>
            </a:r>
            <a:endParaRPr lang="es-ES" sz="2400" dirty="0">
              <a:latin typeface="Corbel"/>
              <a:cs typeface="Calibri"/>
            </a:endParaRPr>
          </a:p>
        </p:txBody>
      </p:sp>
      <p:sp>
        <p:nvSpPr>
          <p:cNvPr id="4" name="CuadroTexto 3">
            <a:extLst>
              <a:ext uri="{FF2B5EF4-FFF2-40B4-BE49-F238E27FC236}">
                <a16:creationId xmlns:a16="http://schemas.microsoft.com/office/drawing/2014/main" id="{125F11ED-2624-6E1E-7727-F8BCCF476CFD}"/>
              </a:ext>
            </a:extLst>
          </p:cNvPr>
          <p:cNvSpPr txBox="1"/>
          <p:nvPr/>
        </p:nvSpPr>
        <p:spPr>
          <a:xfrm>
            <a:off x="8237314" y="5854860"/>
            <a:ext cx="26235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dirty="0">
                <a:latin typeface="Corbel"/>
                <a:cs typeface="Calibri"/>
              </a:rPr>
              <a:t>Sentinel-2 </a:t>
            </a:r>
            <a:r>
              <a:rPr lang="es-ES" sz="2400" dirty="0" err="1">
                <a:latin typeface="Corbel"/>
                <a:cs typeface="Calibri"/>
              </a:rPr>
              <a:t>bands</a:t>
            </a:r>
          </a:p>
        </p:txBody>
      </p:sp>
    </p:spTree>
    <p:extLst>
      <p:ext uri="{BB962C8B-B14F-4D97-AF65-F5344CB8AC3E}">
        <p14:creationId xmlns:p14="http://schemas.microsoft.com/office/powerpoint/2010/main" val="253213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Sentinel-2 multi-spectral products</a:t>
            </a:r>
          </a:p>
        </p:txBody>
      </p:sp>
      <p:sp>
        <p:nvSpPr>
          <p:cNvPr id="5" name="Marcador de contenido 4"/>
          <p:cNvSpPr>
            <a:spLocks noGrp="1"/>
          </p:cNvSpPr>
          <p:nvPr>
            <p:ph idx="1"/>
          </p:nvPr>
        </p:nvSpPr>
        <p:spPr>
          <a:xfrm>
            <a:off x="119336" y="944724"/>
            <a:ext cx="11745854" cy="4968551"/>
          </a:xfrm>
        </p:spPr>
        <p:txBody>
          <a:bodyPr vert="horz" lIns="91440" tIns="45720" rIns="91440" bIns="45720" rtlCol="0" anchor="t">
            <a:normAutofit/>
          </a:bodyPr>
          <a:lstStyle/>
          <a:p>
            <a:pPr marL="0" indent="0">
              <a:buNone/>
            </a:pPr>
            <a:r>
              <a:rPr lang="en-US" sz="2400"/>
              <a:t>To download the ASTER GDEM:</a:t>
            </a:r>
            <a:br>
              <a:rPr lang="en-US" sz="2400"/>
            </a:br>
            <a:r>
              <a:rPr lang="en-US" sz="2400"/>
              <a:t>Japanese site: </a:t>
            </a:r>
            <a:r>
              <a:rPr lang="en-US" sz="2400">
                <a:hlinkClick r:id="rId3"/>
              </a:rPr>
              <a:t>https://gdemdl.aster.jspacesystems.or.jp/index_en.html</a:t>
            </a:r>
            <a:r>
              <a:rPr lang="en-US" sz="2400"/>
              <a:t> (No account required)</a:t>
            </a:r>
          </a:p>
          <a:p>
            <a:pPr marL="0" indent="0">
              <a:buNone/>
            </a:pPr>
            <a:r>
              <a:rPr lang="en-US" sz="2400"/>
              <a:t>Nasa site: </a:t>
            </a:r>
            <a:r>
              <a:rPr lang="en-US" sz="2400">
                <a:hlinkClick r:id="rId4"/>
              </a:rPr>
              <a:t>https://search.earthdata.nasa.gov/</a:t>
            </a:r>
            <a:r>
              <a:rPr lang="en-US" sz="2400"/>
              <a:t> and search for the collection "ASTER Global Digital Elevation Model V003“ (Requires </a:t>
            </a:r>
            <a:r>
              <a:rPr lang="en-US" sz="2400" b="1"/>
              <a:t>free </a:t>
            </a:r>
            <a:r>
              <a:rPr lang="en-US" sz="2400" err="1"/>
              <a:t>earthdata</a:t>
            </a:r>
            <a:r>
              <a:rPr lang="en-US" sz="2400"/>
              <a:t> account)</a:t>
            </a:r>
            <a:endParaRPr lang="en-US" sz="2400">
              <a:ea typeface="Calibri"/>
              <a:cs typeface="Calibri"/>
            </a:endParaRPr>
          </a:p>
          <a:p>
            <a:r>
              <a:rPr lang="en-US" sz="2000"/>
              <a:t>Spatial resolution of ~30m</a:t>
            </a:r>
            <a:endParaRPr lang="en-US" sz="2000">
              <a:cs typeface="Calibri"/>
            </a:endParaRPr>
          </a:p>
          <a:p>
            <a:r>
              <a:rPr lang="en-US" sz="2000"/>
              <a:t>Tiled on sections of 1º </a:t>
            </a:r>
            <a:r>
              <a:rPr lang="en-US" sz="2000" err="1"/>
              <a:t>lat</a:t>
            </a:r>
            <a:r>
              <a:rPr lang="en-US" sz="2000"/>
              <a:t> x 1º long. Málaga is N36W005.</a:t>
            </a:r>
            <a:endParaRPr lang="en-US" sz="2000">
              <a:cs typeface="Calibri"/>
            </a:endParaRPr>
          </a:p>
          <a:p>
            <a:r>
              <a:rPr lang="en-US" sz="2000"/>
              <a:t>Global Scale (except "water" only tiles)</a:t>
            </a:r>
            <a:endParaRPr lang="en-US" sz="2000">
              <a:cs typeface="Calibri"/>
            </a:endParaRPr>
          </a:p>
          <a:p>
            <a:r>
              <a:rPr lang="en-US" sz="2000"/>
              <a:t>Use cases: Separability of certain vegetation</a:t>
            </a:r>
            <a:endParaRPr lang="en-US" sz="2000">
              <a:cs typeface="Calibri"/>
            </a:endParaRPr>
          </a:p>
          <a:p>
            <a:pPr marL="0" indent="0">
              <a:buNone/>
            </a:pPr>
            <a:endParaRPr lang="en-US"/>
          </a:p>
          <a:p>
            <a:pPr marL="0" indent="0">
              <a:buNone/>
            </a:pPr>
            <a:endParaRPr lang="en-GB"/>
          </a:p>
        </p:txBody>
      </p:sp>
      <p:pic>
        <p:nvPicPr>
          <p:cNvPr id="2" name="Picture 6" descr="Map&#10;&#10;Description automatically generated">
            <a:extLst>
              <a:ext uri="{FF2B5EF4-FFF2-40B4-BE49-F238E27FC236}">
                <a16:creationId xmlns:a16="http://schemas.microsoft.com/office/drawing/2014/main" id="{7261C49B-E12B-01F9-3443-C182825CC052}"/>
              </a:ext>
            </a:extLst>
          </p:cNvPr>
          <p:cNvPicPr>
            <a:picLocks noChangeAspect="1"/>
          </p:cNvPicPr>
          <p:nvPr/>
        </p:nvPicPr>
        <p:blipFill>
          <a:blip r:embed="rId5"/>
          <a:stretch>
            <a:fillRect/>
          </a:stretch>
        </p:blipFill>
        <p:spPr>
          <a:xfrm>
            <a:off x="5136672" y="3428999"/>
            <a:ext cx="6904146" cy="3235133"/>
          </a:xfrm>
          <a:prstGeom prst="rect">
            <a:avLst/>
          </a:prstGeom>
        </p:spPr>
      </p:pic>
    </p:spTree>
    <p:extLst>
      <p:ext uri="{BB962C8B-B14F-4D97-AF65-F5344CB8AC3E}">
        <p14:creationId xmlns:p14="http://schemas.microsoft.com/office/powerpoint/2010/main" val="2792792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ASTER Global Digital Elevation Map</a:t>
            </a:r>
          </a:p>
        </p:txBody>
      </p:sp>
      <p:sp>
        <p:nvSpPr>
          <p:cNvPr id="5" name="Marcador de contenido 4"/>
          <p:cNvSpPr>
            <a:spLocks noGrp="1"/>
          </p:cNvSpPr>
          <p:nvPr>
            <p:ph idx="1"/>
          </p:nvPr>
        </p:nvSpPr>
        <p:spPr>
          <a:xfrm>
            <a:off x="119336" y="944724"/>
            <a:ext cx="11745854" cy="4968551"/>
          </a:xfrm>
        </p:spPr>
        <p:txBody>
          <a:bodyPr>
            <a:normAutofit/>
          </a:bodyPr>
          <a:lstStyle/>
          <a:p>
            <a:pPr marL="0" indent="0">
              <a:buNone/>
            </a:pPr>
            <a:r>
              <a:rPr lang="en-US" sz="2400"/>
              <a:t>The ASTER GDEM product is a raster image, where for each pixel of 30m x 30m, there is a single value with the height on that point.</a:t>
            </a:r>
          </a:p>
          <a:p>
            <a:pPr marL="0" indent="0">
              <a:buNone/>
            </a:pPr>
            <a:endParaRPr lang="en-US"/>
          </a:p>
          <a:p>
            <a:pPr marL="0" indent="0">
              <a:buNone/>
            </a:pPr>
            <a:endParaRPr lang="en-GB"/>
          </a:p>
        </p:txBody>
      </p:sp>
      <p:pic>
        <p:nvPicPr>
          <p:cNvPr id="4" name="Picture 4" descr="A picture containing outdoor, nature, clouds, cloudy&#10;&#10;Description automatically generated">
            <a:extLst>
              <a:ext uri="{FF2B5EF4-FFF2-40B4-BE49-F238E27FC236}">
                <a16:creationId xmlns:a16="http://schemas.microsoft.com/office/drawing/2014/main" id="{A4278572-3F8C-68AA-99EC-FA36E548CF02}"/>
              </a:ext>
            </a:extLst>
          </p:cNvPr>
          <p:cNvPicPr>
            <a:picLocks noChangeAspect="1"/>
          </p:cNvPicPr>
          <p:nvPr/>
        </p:nvPicPr>
        <p:blipFill rotWithShape="1">
          <a:blip r:embed="rId3"/>
          <a:srcRect t="14722" r="-135" b="3611"/>
          <a:stretch/>
        </p:blipFill>
        <p:spPr>
          <a:xfrm>
            <a:off x="839416" y="2189612"/>
            <a:ext cx="10774163" cy="4263723"/>
          </a:xfrm>
          <a:prstGeom prst="rect">
            <a:avLst/>
          </a:prstGeom>
        </p:spPr>
      </p:pic>
    </p:spTree>
    <p:extLst>
      <p:ext uri="{BB962C8B-B14F-4D97-AF65-F5344CB8AC3E}">
        <p14:creationId xmlns:p14="http://schemas.microsoft.com/office/powerpoint/2010/main" val="143621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1999" cy="764705"/>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BA6C65-47C5-4385-A398-A16576E9E06D}"/>
              </a:ext>
            </a:extLst>
          </p:cNvPr>
          <p:cNvSpPr/>
          <p:nvPr/>
        </p:nvSpPr>
        <p:spPr>
          <a:xfrm>
            <a:off x="1" y="-3885"/>
            <a:ext cx="9398887" cy="643423"/>
          </a:xfrm>
          <a:prstGeom prst="rect">
            <a:avLst/>
          </a:prstGeom>
        </p:spPr>
        <p:txBody>
          <a:bodyPr wrap="square" lIns="180000" tIns="180000" rIns="0" bIns="0">
            <a:spAutoFit/>
          </a:bodyPr>
          <a:lstStyle/>
          <a:p>
            <a:r>
              <a:rPr lang="en-US" sz="3000" b="1">
                <a:solidFill>
                  <a:schemeClr val="bg1"/>
                </a:solidFill>
              </a:rPr>
              <a:t>Data collection: ASTER derived product: Slope</a:t>
            </a:r>
          </a:p>
        </p:txBody>
      </p:sp>
      <p:sp>
        <p:nvSpPr>
          <p:cNvPr id="5" name="Marcador de contenido 4"/>
          <p:cNvSpPr>
            <a:spLocks noGrp="1"/>
          </p:cNvSpPr>
          <p:nvPr>
            <p:ph idx="1"/>
          </p:nvPr>
        </p:nvSpPr>
        <p:spPr>
          <a:xfrm>
            <a:off x="119336" y="944724"/>
            <a:ext cx="11745854" cy="4968551"/>
          </a:xfrm>
        </p:spPr>
        <p:txBody>
          <a:bodyPr vert="horz" lIns="91440" tIns="45720" rIns="91440" bIns="45720" rtlCol="0" anchor="t">
            <a:normAutofit/>
          </a:bodyPr>
          <a:lstStyle/>
          <a:p>
            <a:pPr marL="0" indent="0">
              <a:buNone/>
            </a:pPr>
            <a:r>
              <a:rPr lang="en-US" sz="2400"/>
              <a:t>The Slope is a derived product from the ASTER GDEM. Here each pixel has the value of slope on that point. It can be used to know if we are on a plateau or on a mountain slope. The range of values is from 0 to 90 degrees.</a:t>
            </a:r>
          </a:p>
          <a:p>
            <a:pPr marL="0" indent="0">
              <a:buNone/>
            </a:pPr>
            <a:r>
              <a:rPr lang="en-US" sz="2400"/>
              <a:t>Processed by: </a:t>
            </a:r>
            <a:r>
              <a:rPr lang="en-US" sz="2400">
                <a:hlinkClick r:id="rId3"/>
              </a:rPr>
              <a:t>https://grass.osgeo.org/</a:t>
            </a:r>
            <a:endParaRPr lang="en-US" sz="2400">
              <a:ea typeface="Calibri"/>
              <a:cs typeface="Calibri"/>
              <a:hlinkClick r:id="rId3"/>
            </a:endParaRPr>
          </a:p>
          <a:p>
            <a:pPr marL="0" indent="0">
              <a:buNone/>
            </a:pPr>
            <a:endParaRPr lang="en-US" sz="2400"/>
          </a:p>
          <a:p>
            <a:pPr marL="0" indent="0">
              <a:buNone/>
            </a:pPr>
            <a:endParaRPr lang="en-US"/>
          </a:p>
          <a:p>
            <a:pPr marL="0" indent="0">
              <a:buNone/>
            </a:pPr>
            <a:endParaRPr lang="en-GB"/>
          </a:p>
        </p:txBody>
      </p:sp>
      <p:pic>
        <p:nvPicPr>
          <p:cNvPr id="2" name="Picture 5" descr="A picture containing outdoor, sky, mountain, hill&#10;&#10;Description automatically generated">
            <a:extLst>
              <a:ext uri="{FF2B5EF4-FFF2-40B4-BE49-F238E27FC236}">
                <a16:creationId xmlns:a16="http://schemas.microsoft.com/office/drawing/2014/main" id="{C034D1A4-1D8E-8BB2-5EE3-58B0DDB82D1C}"/>
              </a:ext>
            </a:extLst>
          </p:cNvPr>
          <p:cNvPicPr>
            <a:picLocks noChangeAspect="1"/>
          </p:cNvPicPr>
          <p:nvPr/>
        </p:nvPicPr>
        <p:blipFill rotWithShape="1">
          <a:blip r:embed="rId4"/>
          <a:srcRect l="-91" t="32609" r="-457" b="-1087"/>
          <a:stretch/>
        </p:blipFill>
        <p:spPr>
          <a:xfrm>
            <a:off x="326810" y="3140968"/>
            <a:ext cx="11127743" cy="3229369"/>
          </a:xfrm>
          <a:prstGeom prst="rect">
            <a:avLst/>
          </a:prstGeom>
        </p:spPr>
      </p:pic>
      <p:pic>
        <p:nvPicPr>
          <p:cNvPr id="7" name="Gráfico 6">
            <a:extLst>
              <a:ext uri="{FF2B5EF4-FFF2-40B4-BE49-F238E27FC236}">
                <a16:creationId xmlns:a16="http://schemas.microsoft.com/office/drawing/2014/main" id="{9DD0E4E7-102E-40E3-ADC0-4CEBD50741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5648" y="1901046"/>
            <a:ext cx="868034" cy="1130061"/>
          </a:xfrm>
          <a:prstGeom prst="rect">
            <a:avLst/>
          </a:prstGeom>
        </p:spPr>
      </p:pic>
    </p:spTree>
    <p:extLst>
      <p:ext uri="{BB962C8B-B14F-4D97-AF65-F5344CB8AC3E}">
        <p14:creationId xmlns:p14="http://schemas.microsoft.com/office/powerpoint/2010/main" val="1451460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yle Guide">
  <a:themeElements>
    <a:clrScheme name="Copernicus2">
      <a:dk1>
        <a:srgbClr val="262626"/>
      </a:dk1>
      <a:lt1>
        <a:sysClr val="window" lastClr="FFFFFF"/>
      </a:lt1>
      <a:dk2>
        <a:srgbClr val="25408F"/>
      </a:dk2>
      <a:lt2>
        <a:srgbClr val="0B6192"/>
      </a:lt2>
      <a:accent1>
        <a:srgbClr val="5AC4DD"/>
      </a:accent1>
      <a:accent2>
        <a:srgbClr val="578683"/>
      </a:accent2>
      <a:accent3>
        <a:srgbClr val="B0BF27"/>
      </a:accent3>
      <a:accent4>
        <a:srgbClr val="FAA73F"/>
      </a:accent4>
      <a:accent5>
        <a:srgbClr val="941333"/>
      </a:accent5>
      <a:accent6>
        <a:srgbClr val="925238"/>
      </a:accent6>
      <a:hlink>
        <a:srgbClr val="002060"/>
      </a:hlink>
      <a:folHlink>
        <a:srgbClr val="800080"/>
      </a:folHlink>
    </a:clrScheme>
    <a:fontScheme name="Copernicu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ernicus PPT_v12.pptx" id="{70A7B73C-C529-4F0F-9C14-0EFE589D494F}" vid="{580D06AB-8ED6-465E-8192-CFBAB0A810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A3537A66E24E458A05B22E9BAFD7A3" ma:contentTypeVersion="17" ma:contentTypeDescription="Create a new document." ma:contentTypeScope="" ma:versionID="3bf50b76cfae00674cd7f5d61b516548">
  <xsd:schema xmlns:xsd="http://www.w3.org/2001/XMLSchema" xmlns:xs="http://www.w3.org/2001/XMLSchema" xmlns:p="http://schemas.microsoft.com/office/2006/metadata/properties" xmlns:ns2="d5236524-b33a-4f1a-b6fe-9327c2e13f24" xmlns:ns3="99557b8c-8cbd-44e2-886a-072b360bf7d7" targetNamespace="http://schemas.microsoft.com/office/2006/metadata/properties" ma:root="true" ma:fieldsID="e44a9dded8be55ea868a05851a2ef8cb" ns2:_="" ns3:_="">
    <xsd:import namespace="d5236524-b33a-4f1a-b6fe-9327c2e13f24"/>
    <xsd:import namespace="99557b8c-8cbd-44e2-886a-072b360bf7d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236524-b33a-4f1a-b6fe-9327c2e13f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cd1d820-905e-4f76-90db-667fb56fd23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57b8c-8cbd-44e2-886a-072b360bf7d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5d5684f-7a01-4512-a278-8323ad7785a2}" ma:internalName="TaxCatchAll" ma:showField="CatchAllData" ma:web="99557b8c-8cbd-44e2-886a-072b360bf7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9557b8c-8cbd-44e2-886a-072b360bf7d7" xsi:nil="true"/>
    <lcf76f155ced4ddcb4097134ff3c332f xmlns="d5236524-b33a-4f1a-b6fe-9327c2e13f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420213-76A7-4572-A00A-FED802E8E20D}">
  <ds:schemaRefs>
    <ds:schemaRef ds:uri="99557b8c-8cbd-44e2-886a-072b360bf7d7"/>
    <ds:schemaRef ds:uri="d5236524-b33a-4f1a-b6fe-9327c2e13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338BC0-8B5E-4DCA-A280-B45E47BE2CC2}">
  <ds:schemaRefs>
    <ds:schemaRef ds:uri="http://schemas.microsoft.com/sharepoint/v3/contenttype/forms"/>
  </ds:schemaRefs>
</ds:datastoreItem>
</file>

<file path=customXml/itemProps3.xml><?xml version="1.0" encoding="utf-8"?>
<ds:datastoreItem xmlns:ds="http://schemas.openxmlformats.org/officeDocument/2006/customXml" ds:itemID="{997F09F0-811F-46B2-B593-C0311EAF2576}">
  <ds:schemaRefs>
    <ds:schemaRef ds:uri="99557b8c-8cbd-44e2-886a-072b360bf7d7"/>
    <ds:schemaRef ds:uri="d5236524-b33a-4f1a-b6fe-9327c2e13f2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26</Slides>
  <Notes>26</Notes>
  <HiddenSlides>0</HiddenSlides>
  <ScaleCrop>false</ScaleCrop>
  <HeadingPairs>
    <vt:vector size="4" baseType="variant">
      <vt:variant>
        <vt:lpstr>Tema</vt:lpstr>
      </vt:variant>
      <vt:variant>
        <vt:i4>2</vt:i4>
      </vt:variant>
      <vt:variant>
        <vt:lpstr>Títulos de diapositiva</vt:lpstr>
      </vt:variant>
      <vt:variant>
        <vt:i4>26</vt:i4>
      </vt:variant>
    </vt:vector>
  </HeadingPairs>
  <TitlesOfParts>
    <vt:vector size="28" baseType="lpstr">
      <vt:lpstr>Office Theme</vt:lpstr>
      <vt:lpstr>Style Guide</vt:lpstr>
      <vt:lpstr>Scalable approach for high-resolution land cover: a case study in the Mediterranean Basin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a_sanchez</dc:creator>
  <cp:revision>24</cp:revision>
  <dcterms:created xsi:type="dcterms:W3CDTF">2015-10-07T09:20:45Z</dcterms:created>
  <dcterms:modified xsi:type="dcterms:W3CDTF">2023-05-30T11:00:48Z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0x01010091A3537A66E24E458A05B22E9BAFD7A3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