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256" r:id="rId5"/>
    <p:sldId id="319" r:id="rId6"/>
    <p:sldId id="321" r:id="rId7"/>
    <p:sldId id="502" r:id="rId8"/>
    <p:sldId id="260" r:id="rId9"/>
    <p:sldId id="336" r:id="rId10"/>
    <p:sldId id="523" r:id="rId11"/>
    <p:sldId id="519" r:id="rId12"/>
    <p:sldId id="322" r:id="rId13"/>
    <p:sldId id="561" r:id="rId14"/>
    <p:sldId id="515" r:id="rId15"/>
    <p:sldId id="508" r:id="rId16"/>
    <p:sldId id="524" r:id="rId17"/>
    <p:sldId id="501" r:id="rId18"/>
    <p:sldId id="562" r:id="rId19"/>
    <p:sldId id="514" r:id="rId20"/>
    <p:sldId id="563" r:id="rId21"/>
    <p:sldId id="564" r:id="rId22"/>
    <p:sldId id="565" r:id="rId23"/>
    <p:sldId id="566" r:id="rId24"/>
    <p:sldId id="568" r:id="rId25"/>
    <p:sldId id="567" r:id="rId26"/>
    <p:sldId id="505" r:id="rId27"/>
    <p:sldId id="506" r:id="rId28"/>
    <p:sldId id="1103" r:id="rId29"/>
    <p:sldId id="497" r:id="rId30"/>
    <p:sldId id="498" r:id="rId31"/>
    <p:sldId id="559" r:id="rId32"/>
    <p:sldId id="569" r:id="rId33"/>
    <p:sldId id="513" r:id="rId34"/>
    <p:sldId id="512" r:id="rId35"/>
    <p:sldId id="1104" r:id="rId36"/>
    <p:sldId id="1105" r:id="rId37"/>
    <p:sldId id="1112" r:id="rId38"/>
    <p:sldId id="1106" r:id="rId39"/>
    <p:sldId id="1107" r:id="rId40"/>
    <p:sldId id="1113" r:id="rId41"/>
    <p:sldId id="1108" r:id="rId42"/>
    <p:sldId id="1111" r:id="rId43"/>
    <p:sldId id="1110" r:id="rId44"/>
    <p:sldId id="1109" r:id="rId45"/>
    <p:sldId id="345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20" autoAdjust="0"/>
    <p:restoredTop sz="94643"/>
  </p:normalViewPr>
  <p:slideViewPr>
    <p:cSldViewPr snapToGrid="0" snapToObjects="1">
      <p:cViewPr varScale="1">
        <p:scale>
          <a:sx n="62" d="100"/>
          <a:sy n="62" d="100"/>
        </p:scale>
        <p:origin x="106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gasuel\Documents\_sesion-coord-lilacs\2020\inscripciones-2020-indiz-edit-fi-adm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6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gasuel\Documents\_sesion-coord-lilacs\2020\inscripciones-2020-indiz-edit-fi-admi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gasuel\Documents\_sesion-coord-lilacs\2020\capacitacion-participantes1e2-certificad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Planilha8!$C$1:$C$21</c:f>
              <c:strCache>
                <c:ptCount val="21"/>
                <c:pt idx="0">
                  <c:v>Argentina</c:v>
                </c:pt>
                <c:pt idx="1">
                  <c:v>Bolivia</c:v>
                </c:pt>
                <c:pt idx="2">
                  <c:v>Brasil</c:v>
                </c:pt>
                <c:pt idx="3">
                  <c:v>Chile</c:v>
                </c:pt>
                <c:pt idx="4">
                  <c:v>Colombia</c:v>
                </c:pt>
                <c:pt idx="5">
                  <c:v>Costa Rica</c:v>
                </c:pt>
                <c:pt idx="6">
                  <c:v>Cuba</c:v>
                </c:pt>
                <c:pt idx="7">
                  <c:v>Ecuador</c:v>
                </c:pt>
                <c:pt idx="8">
                  <c:v>EEUU</c:v>
                </c:pt>
                <c:pt idx="9">
                  <c:v>El Salvador</c:v>
                </c:pt>
                <c:pt idx="10">
                  <c:v>España</c:v>
                </c:pt>
                <c:pt idx="11">
                  <c:v>Guatemala</c:v>
                </c:pt>
                <c:pt idx="12">
                  <c:v>Honduras</c:v>
                </c:pt>
                <c:pt idx="13">
                  <c:v>Italia</c:v>
                </c:pt>
                <c:pt idx="14">
                  <c:v>México</c:v>
                </c:pt>
                <c:pt idx="15">
                  <c:v>Panamá</c:v>
                </c:pt>
                <c:pt idx="16">
                  <c:v>Paraguay</c:v>
                </c:pt>
                <c:pt idx="17">
                  <c:v>Perú</c:v>
                </c:pt>
                <c:pt idx="18">
                  <c:v>Uruguay</c:v>
                </c:pt>
                <c:pt idx="19">
                  <c:v>Venezuela</c:v>
                </c:pt>
                <c:pt idx="20">
                  <c:v>No identificado</c:v>
                </c:pt>
              </c:strCache>
            </c:strRef>
          </c:cat>
          <c:val>
            <c:numRef>
              <c:f>Planilha8!$D$1:$D$21</c:f>
              <c:numCache>
                <c:formatCode>General</c:formatCode>
                <c:ptCount val="21"/>
                <c:pt idx="0">
                  <c:v>42</c:v>
                </c:pt>
                <c:pt idx="1">
                  <c:v>8</c:v>
                </c:pt>
                <c:pt idx="2">
                  <c:v>106</c:v>
                </c:pt>
                <c:pt idx="3">
                  <c:v>40</c:v>
                </c:pt>
                <c:pt idx="4">
                  <c:v>65</c:v>
                </c:pt>
                <c:pt idx="5">
                  <c:v>5</c:v>
                </c:pt>
                <c:pt idx="6">
                  <c:v>16</c:v>
                </c:pt>
                <c:pt idx="7">
                  <c:v>23</c:v>
                </c:pt>
                <c:pt idx="8">
                  <c:v>2</c:v>
                </c:pt>
                <c:pt idx="9">
                  <c:v>1</c:v>
                </c:pt>
                <c:pt idx="10">
                  <c:v>2</c:v>
                </c:pt>
                <c:pt idx="11">
                  <c:v>12</c:v>
                </c:pt>
                <c:pt idx="12">
                  <c:v>39</c:v>
                </c:pt>
                <c:pt idx="13">
                  <c:v>1</c:v>
                </c:pt>
                <c:pt idx="14">
                  <c:v>16</c:v>
                </c:pt>
                <c:pt idx="15">
                  <c:v>3</c:v>
                </c:pt>
                <c:pt idx="16">
                  <c:v>22</c:v>
                </c:pt>
                <c:pt idx="17">
                  <c:v>31</c:v>
                </c:pt>
                <c:pt idx="18">
                  <c:v>13</c:v>
                </c:pt>
                <c:pt idx="19">
                  <c:v>24</c:v>
                </c:pt>
                <c:pt idx="2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3-4447-9179-F3405ED0F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0441152"/>
        <c:axId val="272463488"/>
      </c:barChart>
      <c:catAx>
        <c:axId val="28044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2463488"/>
        <c:crosses val="autoZero"/>
        <c:auto val="1"/>
        <c:lblAlgn val="ctr"/>
        <c:lblOffset val="100"/>
        <c:noMultiLvlLbl val="0"/>
      </c:catAx>
      <c:valAx>
        <c:axId val="272463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8044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09174096"/>
        <c:axId val="707532176"/>
      </c:barChart>
      <c:catAx>
        <c:axId val="60917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07532176"/>
        <c:crosses val="autoZero"/>
        <c:auto val="1"/>
        <c:lblAlgn val="ctr"/>
        <c:lblOffset val="100"/>
        <c:noMultiLvlLbl val="0"/>
      </c:catAx>
      <c:valAx>
        <c:axId val="707532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0917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Planilha7!$C$4:$C$21</c:f>
              <c:strCache>
                <c:ptCount val="18"/>
                <c:pt idx="0">
                  <c:v>Argentina</c:v>
                </c:pt>
                <c:pt idx="1">
                  <c:v>Bolivia</c:v>
                </c:pt>
                <c:pt idx="2">
                  <c:v>Brasil</c:v>
                </c:pt>
                <c:pt idx="3">
                  <c:v>Chile</c:v>
                </c:pt>
                <c:pt idx="4">
                  <c:v>Colombia</c:v>
                </c:pt>
                <c:pt idx="5">
                  <c:v>Cuba</c:v>
                </c:pt>
                <c:pt idx="6">
                  <c:v>Ecuador</c:v>
                </c:pt>
                <c:pt idx="7">
                  <c:v>El Salvador</c:v>
                </c:pt>
                <c:pt idx="8">
                  <c:v>España</c:v>
                </c:pt>
                <c:pt idx="9">
                  <c:v>Guatemala</c:v>
                </c:pt>
                <c:pt idx="10">
                  <c:v>Honduras</c:v>
                </c:pt>
                <c:pt idx="11">
                  <c:v>México</c:v>
                </c:pt>
                <c:pt idx="12">
                  <c:v>Nicaragua</c:v>
                </c:pt>
                <c:pt idx="13">
                  <c:v>Panamá</c:v>
                </c:pt>
                <c:pt idx="14">
                  <c:v>Paraguay</c:v>
                </c:pt>
                <c:pt idx="15">
                  <c:v>Perú</c:v>
                </c:pt>
                <c:pt idx="16">
                  <c:v>Uruguay</c:v>
                </c:pt>
                <c:pt idx="17">
                  <c:v>Venezuela</c:v>
                </c:pt>
              </c:strCache>
            </c:strRef>
          </c:cat>
          <c:val>
            <c:numRef>
              <c:f>Planilha7!$D$4:$D$21</c:f>
              <c:numCache>
                <c:formatCode>General</c:formatCode>
                <c:ptCount val="18"/>
                <c:pt idx="0">
                  <c:v>23</c:v>
                </c:pt>
                <c:pt idx="1">
                  <c:v>2</c:v>
                </c:pt>
                <c:pt idx="2">
                  <c:v>50</c:v>
                </c:pt>
                <c:pt idx="3">
                  <c:v>10</c:v>
                </c:pt>
                <c:pt idx="4">
                  <c:v>34</c:v>
                </c:pt>
                <c:pt idx="5">
                  <c:v>33</c:v>
                </c:pt>
                <c:pt idx="6">
                  <c:v>18</c:v>
                </c:pt>
                <c:pt idx="7">
                  <c:v>1</c:v>
                </c:pt>
                <c:pt idx="8">
                  <c:v>3</c:v>
                </c:pt>
                <c:pt idx="9">
                  <c:v>11</c:v>
                </c:pt>
                <c:pt idx="10">
                  <c:v>1</c:v>
                </c:pt>
                <c:pt idx="11">
                  <c:v>12</c:v>
                </c:pt>
                <c:pt idx="12">
                  <c:v>1</c:v>
                </c:pt>
                <c:pt idx="13">
                  <c:v>4</c:v>
                </c:pt>
                <c:pt idx="14">
                  <c:v>13</c:v>
                </c:pt>
                <c:pt idx="15">
                  <c:v>7</c:v>
                </c:pt>
                <c:pt idx="16">
                  <c:v>2</c:v>
                </c:pt>
                <c:pt idx="1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AA-4564-AE2B-54E4CB5F6A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761958624"/>
        <c:axId val="1764748768"/>
      </c:barChart>
      <c:catAx>
        <c:axId val="176195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4748768"/>
        <c:crosses val="autoZero"/>
        <c:auto val="1"/>
        <c:lblAlgn val="ctr"/>
        <c:lblOffset val="100"/>
        <c:noMultiLvlLbl val="0"/>
      </c:catAx>
      <c:valAx>
        <c:axId val="176474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195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419"/>
              <a:t>Capacitación sobre Metodologías de las F.I. en FI-Admin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Planilha1!$G$1</c:f>
              <c:strCache>
                <c:ptCount val="1"/>
                <c:pt idx="0">
                  <c:v>sesión 01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Planilha1!$F$2:$F$20</c:f>
              <c:strCache>
                <c:ptCount val="19"/>
                <c:pt idx="0">
                  <c:v>Argentina</c:v>
                </c:pt>
                <c:pt idx="1">
                  <c:v>Brasil</c:v>
                </c:pt>
                <c:pt idx="2">
                  <c:v>Chile</c:v>
                </c:pt>
                <c:pt idx="3">
                  <c:v>Colombia</c:v>
                </c:pt>
                <c:pt idx="4">
                  <c:v>Costa Rica</c:v>
                </c:pt>
                <c:pt idx="5">
                  <c:v>Cuba</c:v>
                </c:pt>
                <c:pt idx="6">
                  <c:v>Ecuador</c:v>
                </c:pt>
                <c:pt idx="7">
                  <c:v>El Salvador</c:v>
                </c:pt>
                <c:pt idx="8">
                  <c:v>España</c:v>
                </c:pt>
                <c:pt idx="9">
                  <c:v>Guatemala</c:v>
                </c:pt>
                <c:pt idx="10">
                  <c:v>Honduras</c:v>
                </c:pt>
                <c:pt idx="11">
                  <c:v>México</c:v>
                </c:pt>
                <c:pt idx="12">
                  <c:v>No identificado</c:v>
                </c:pt>
                <c:pt idx="13">
                  <c:v>Panamá</c:v>
                </c:pt>
                <c:pt idx="14">
                  <c:v>Paraguay</c:v>
                </c:pt>
                <c:pt idx="15">
                  <c:v>Perú</c:v>
                </c:pt>
                <c:pt idx="16">
                  <c:v>Portugal</c:v>
                </c:pt>
                <c:pt idx="17">
                  <c:v>Uruguay</c:v>
                </c:pt>
                <c:pt idx="18">
                  <c:v>Venezuela</c:v>
                </c:pt>
              </c:strCache>
            </c:strRef>
          </c:cat>
          <c:val>
            <c:numRef>
              <c:f>Planilha1!$G$2:$G$20</c:f>
              <c:numCache>
                <c:formatCode>General</c:formatCode>
                <c:ptCount val="19"/>
                <c:pt idx="0">
                  <c:v>8</c:v>
                </c:pt>
                <c:pt idx="1">
                  <c:v>12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8</c:v>
                </c:pt>
                <c:pt idx="6">
                  <c:v>2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4</c:v>
                </c:pt>
                <c:pt idx="11">
                  <c:v>4</c:v>
                </c:pt>
                <c:pt idx="12">
                  <c:v>4</c:v>
                </c:pt>
                <c:pt idx="14">
                  <c:v>3</c:v>
                </c:pt>
                <c:pt idx="17">
                  <c:v>2</c:v>
                </c:pt>
                <c:pt idx="1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53-4182-B37A-9B6E58BBD9BC}"/>
            </c:ext>
          </c:extLst>
        </c:ser>
        <c:ser>
          <c:idx val="1"/>
          <c:order val="1"/>
          <c:tx>
            <c:strRef>
              <c:f>Planilha1!$H$1</c:f>
              <c:strCache>
                <c:ptCount val="1"/>
                <c:pt idx="0">
                  <c:v>sesión 02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Planilha1!$F$2:$F$20</c:f>
              <c:strCache>
                <c:ptCount val="19"/>
                <c:pt idx="0">
                  <c:v>Argentina</c:v>
                </c:pt>
                <c:pt idx="1">
                  <c:v>Brasil</c:v>
                </c:pt>
                <c:pt idx="2">
                  <c:v>Chile</c:v>
                </c:pt>
                <c:pt idx="3">
                  <c:v>Colombia</c:v>
                </c:pt>
                <c:pt idx="4">
                  <c:v>Costa Rica</c:v>
                </c:pt>
                <c:pt idx="5">
                  <c:v>Cuba</c:v>
                </c:pt>
                <c:pt idx="6">
                  <c:v>Ecuador</c:v>
                </c:pt>
                <c:pt idx="7">
                  <c:v>El Salvador</c:v>
                </c:pt>
                <c:pt idx="8">
                  <c:v>España</c:v>
                </c:pt>
                <c:pt idx="9">
                  <c:v>Guatemala</c:v>
                </c:pt>
                <c:pt idx="10">
                  <c:v>Honduras</c:v>
                </c:pt>
                <c:pt idx="11">
                  <c:v>México</c:v>
                </c:pt>
                <c:pt idx="12">
                  <c:v>No identificado</c:v>
                </c:pt>
                <c:pt idx="13">
                  <c:v>Panamá</c:v>
                </c:pt>
                <c:pt idx="14">
                  <c:v>Paraguay</c:v>
                </c:pt>
                <c:pt idx="15">
                  <c:v>Perú</c:v>
                </c:pt>
                <c:pt idx="16">
                  <c:v>Portugal</c:v>
                </c:pt>
                <c:pt idx="17">
                  <c:v>Uruguay</c:v>
                </c:pt>
                <c:pt idx="18">
                  <c:v>Venezuela</c:v>
                </c:pt>
              </c:strCache>
            </c:strRef>
          </c:cat>
          <c:val>
            <c:numRef>
              <c:f>Planilha1!$H$2:$H$20</c:f>
              <c:numCache>
                <c:formatCode>General</c:formatCode>
                <c:ptCount val="19"/>
                <c:pt idx="0">
                  <c:v>17</c:v>
                </c:pt>
                <c:pt idx="1">
                  <c:v>35</c:v>
                </c:pt>
                <c:pt idx="2">
                  <c:v>17</c:v>
                </c:pt>
                <c:pt idx="3">
                  <c:v>22</c:v>
                </c:pt>
                <c:pt idx="4">
                  <c:v>2</c:v>
                </c:pt>
                <c:pt idx="5">
                  <c:v>5</c:v>
                </c:pt>
                <c:pt idx="6">
                  <c:v>10</c:v>
                </c:pt>
                <c:pt idx="7">
                  <c:v>3</c:v>
                </c:pt>
                <c:pt idx="8">
                  <c:v>2</c:v>
                </c:pt>
                <c:pt idx="9">
                  <c:v>5</c:v>
                </c:pt>
                <c:pt idx="10">
                  <c:v>14</c:v>
                </c:pt>
                <c:pt idx="11">
                  <c:v>7</c:v>
                </c:pt>
                <c:pt idx="12">
                  <c:v>11</c:v>
                </c:pt>
                <c:pt idx="13">
                  <c:v>1</c:v>
                </c:pt>
                <c:pt idx="14">
                  <c:v>8</c:v>
                </c:pt>
                <c:pt idx="15">
                  <c:v>9</c:v>
                </c:pt>
                <c:pt idx="16">
                  <c:v>1</c:v>
                </c:pt>
                <c:pt idx="17">
                  <c:v>2</c:v>
                </c:pt>
                <c:pt idx="18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53-4182-B37A-9B6E58BBD9BC}"/>
            </c:ext>
          </c:extLst>
        </c:ser>
        <c:ser>
          <c:idx val="2"/>
          <c:order val="2"/>
          <c:tx>
            <c:strRef>
              <c:f>Planilha1!$I$1</c:f>
              <c:strCache>
                <c:ptCount val="1"/>
                <c:pt idx="0">
                  <c:v>Certificado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Planilha1!$F$2:$F$20</c:f>
              <c:strCache>
                <c:ptCount val="19"/>
                <c:pt idx="0">
                  <c:v>Argentina</c:v>
                </c:pt>
                <c:pt idx="1">
                  <c:v>Brasil</c:v>
                </c:pt>
                <c:pt idx="2">
                  <c:v>Chile</c:v>
                </c:pt>
                <c:pt idx="3">
                  <c:v>Colombia</c:v>
                </c:pt>
                <c:pt idx="4">
                  <c:v>Costa Rica</c:v>
                </c:pt>
                <c:pt idx="5">
                  <c:v>Cuba</c:v>
                </c:pt>
                <c:pt idx="6">
                  <c:v>Ecuador</c:v>
                </c:pt>
                <c:pt idx="7">
                  <c:v>El Salvador</c:v>
                </c:pt>
                <c:pt idx="8">
                  <c:v>España</c:v>
                </c:pt>
                <c:pt idx="9">
                  <c:v>Guatemala</c:v>
                </c:pt>
                <c:pt idx="10">
                  <c:v>Honduras</c:v>
                </c:pt>
                <c:pt idx="11">
                  <c:v>México</c:v>
                </c:pt>
                <c:pt idx="12">
                  <c:v>No identificado</c:v>
                </c:pt>
                <c:pt idx="13">
                  <c:v>Panamá</c:v>
                </c:pt>
                <c:pt idx="14">
                  <c:v>Paraguay</c:v>
                </c:pt>
                <c:pt idx="15">
                  <c:v>Perú</c:v>
                </c:pt>
                <c:pt idx="16">
                  <c:v>Portugal</c:v>
                </c:pt>
                <c:pt idx="17">
                  <c:v>Uruguay</c:v>
                </c:pt>
                <c:pt idx="18">
                  <c:v>Venezuela</c:v>
                </c:pt>
              </c:strCache>
            </c:strRef>
          </c:cat>
          <c:val>
            <c:numRef>
              <c:f>Planilha1!$I$2:$I$20</c:f>
              <c:numCache>
                <c:formatCode>General</c:formatCode>
                <c:ptCount val="19"/>
                <c:pt idx="0">
                  <c:v>9</c:v>
                </c:pt>
                <c:pt idx="1">
                  <c:v>10</c:v>
                </c:pt>
                <c:pt idx="3">
                  <c:v>1</c:v>
                </c:pt>
                <c:pt idx="4">
                  <c:v>1</c:v>
                </c:pt>
                <c:pt idx="5">
                  <c:v>12</c:v>
                </c:pt>
                <c:pt idx="6">
                  <c:v>6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4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53-4182-B37A-9B6E58BBD9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07387824"/>
        <c:axId val="364293040"/>
      </c:barChart>
      <c:catAx>
        <c:axId val="190738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64293040"/>
        <c:crosses val="autoZero"/>
        <c:auto val="1"/>
        <c:lblAlgn val="ctr"/>
        <c:lblOffset val="100"/>
        <c:noMultiLvlLbl val="0"/>
      </c:catAx>
      <c:valAx>
        <c:axId val="364293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738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F808E-8026-43B5-A8E4-30BB99535D09}" type="datetimeFigureOut">
              <a:rPr lang="es-419" smtClean="0"/>
              <a:t>23/3/2023</a:t>
            </a:fld>
            <a:endParaRPr lang="es-419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s-419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2CA92-7494-4588-9A1B-FADC7AF27D51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1617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C2CA92-7494-4588-9A1B-FADC7AF27D51}" type="slidenum">
              <a:rPr lang="es-419" smtClean="0"/>
              <a:t>28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453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3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1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7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79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5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7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4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365C2-A1B6-164B-BC0D-5B5DFDE881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6A9F8-D6BC-9344-8081-B5F0D204CB5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3bheMfH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ilacs.bvsalud.org/es/sesiones-virtuales-lilac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bvsalud.org/es/centro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mtci.bvsalud.org/contribuciones-de-las-medicinas-tradicionales-complementarias-e-integrativas-mtci-en-el-contexto-de-covid-19/" TargetMode="External"/><Relationship Id="rId13" Type="http://schemas.openxmlformats.org/officeDocument/2006/relationships/hyperlink" Target="http://mtci.bvsalud.org/efetividad-clinica-de-la-auriculoterapia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hyperlink" Target="http://mtci.bvsalud.org/efectividad-clinica-de-las-practicas-mente-y-cuerpo-de-la-medicina-tradicional-china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hyperlink" Target="http://mtci.bvsalud.org/efetividad-clinica-de-la-reflexologia/" TargetMode="External"/><Relationship Id="rId5" Type="http://schemas.openxmlformats.org/officeDocument/2006/relationships/image" Target="../media/image21.png"/><Relationship Id="rId15" Type="http://schemas.openxmlformats.org/officeDocument/2006/relationships/hyperlink" Target="http://mtci.bvsalud.org/mapas-de-evidencia/" TargetMode="External"/><Relationship Id="rId10" Type="http://schemas.openxmlformats.org/officeDocument/2006/relationships/hyperlink" Target="http://mtci.bvsalud.org/efectividad-clinica-de-la-shantala/" TargetMode="External"/><Relationship Id="rId4" Type="http://schemas.openxmlformats.org/officeDocument/2006/relationships/image" Target="../media/image20.png"/><Relationship Id="rId9" Type="http://schemas.openxmlformats.org/officeDocument/2006/relationships/hyperlink" Target="http://mtci.bvsalud.org/aplicacion-clinica-de-la-ozonoterapia-oral/" TargetMode="External"/><Relationship Id="rId14" Type="http://schemas.openxmlformats.org/officeDocument/2006/relationships/hyperlink" Target="http://mtci.bvsalud.org/efetividad-clinica-de-la-ozonioterapia-medic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-commons-images.com/handwriting/a/agenda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lilacs.bvsalud.org/es/paquete-de-decs-para-download-para-uso-en-lildbi-web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red.bvsalud.org/modelo-bvs/es/fortalecimiento-de-la-red-bvs-alc-plan-accion-2020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lilacs.bvsalud.org/es/buenas-practicas-en-los-procesos-editoriales-de-revistas-cientificas-para-lilacs-2020/programacion/#ciencia_aberta" TargetMode="External"/><Relationship Id="rId3" Type="http://schemas.openxmlformats.org/officeDocument/2006/relationships/hyperlink" Target="https://lilacs.bvsalud.org/es/buenas-practicas-en-los-procesos-editoriales-de-revistas-cientificas-para-lilacs-2020/programacion/#gestao_editorial" TargetMode="External"/><Relationship Id="rId7" Type="http://schemas.openxmlformats.org/officeDocument/2006/relationships/hyperlink" Target="https://lilacs.bvsalud.org/es/buenas-practicas-en-los-procesos-editoriales-de-revistas-cientificas-para-lilacs-2020/programacion/#onde_divulgar" TargetMode="External"/><Relationship Id="rId2" Type="http://schemas.openxmlformats.org/officeDocument/2006/relationships/hyperlink" Target="https://lilacs.bvsalud.org/es/buenas-practicas-en-los-procesos-editoriales-de-revistas-cientificas-para-lilacs-2020/programacion/#escopo_revis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lacs.bvsalud.org/es/buenas-practicas-en-los-procesos-editoriales-de-revistas-cientificas-para-lilacs-2020/programacion/#oq_divulgar" TargetMode="External"/><Relationship Id="rId5" Type="http://schemas.openxmlformats.org/officeDocument/2006/relationships/hyperlink" Target="https://lilacs.bvsalud.org/es/buenas-practicas-en-los-procesos-editoriales-de-revistas-cientificas-para-lilacs-2020/programacion/#peer_review" TargetMode="External"/><Relationship Id="rId4" Type="http://schemas.openxmlformats.org/officeDocument/2006/relationships/hyperlink" Target="https://lilacs.bvsalud.org/es/buenas-practicas-en-los-procesos-editoriales-de-revistas-cientificas-para-lilacs-2020/programacion/#revista_eletronica" TargetMode="External"/><Relationship Id="rId9" Type="http://schemas.openxmlformats.org/officeDocument/2006/relationships/hyperlink" Target="https://lilacs.bvsalud.org/es/buenas-practicas-en-los-procesos-editoriales-de-revistas-cientificas-para-lilacs-202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lacs.bvsalud.org/es/buenas-practicas-en-los-procesos-editoriales-de-revistas-cientificas-para-lilacs-2020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8C91900-396D-41C4-AA00-01034C53B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5261" y="2295230"/>
            <a:ext cx="7672938" cy="1470025"/>
          </a:xfrm>
        </p:spPr>
        <p:txBody>
          <a:bodyPr>
            <a:noAutofit/>
          </a:bodyPr>
          <a:lstStyle/>
          <a:p>
            <a:r>
              <a:rPr lang="es-419" sz="3200" dirty="0"/>
              <a:t>	</a:t>
            </a:r>
            <a:br>
              <a:rPr lang="es-419" sz="3200" dirty="0"/>
            </a:br>
            <a:r>
              <a:rPr lang="es-419" sz="4000" dirty="0"/>
              <a:t>35 años de LILACS</a:t>
            </a:r>
            <a:br>
              <a:rPr lang="es-419" sz="4000" dirty="0"/>
            </a:br>
            <a:r>
              <a:rPr lang="es-419" sz="4000" dirty="0"/>
              <a:t>Primeros pasos hacia la Ciencia Abierta en LILACS</a:t>
            </a:r>
            <a:endParaRPr lang="pt-BR" sz="3200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C9E23813-9F42-4E30-A84F-771E0D760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976" y="4554739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s-419" dirty="0"/>
              <a:t>Sueli Mitiko Yano Suga</a:t>
            </a:r>
          </a:p>
          <a:p>
            <a:r>
              <a:rPr lang="es-419" dirty="0"/>
              <a:t>Supervisora FIR/PFI</a:t>
            </a:r>
          </a:p>
          <a:p>
            <a:r>
              <a:rPr lang="es-419" dirty="0"/>
              <a:t>BIREME/OPS/OMS</a:t>
            </a:r>
          </a:p>
          <a:p>
            <a:endParaRPr lang="es-419" dirty="0"/>
          </a:p>
          <a:p>
            <a:r>
              <a:rPr lang="es-419" sz="2800" dirty="0"/>
              <a:t>11 de Mayo de 2020</a:t>
            </a:r>
            <a:endParaRPr lang="es-419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BB2323-2476-448C-B8BA-0EC6EB8E2061}"/>
              </a:ext>
            </a:extLst>
          </p:cNvPr>
          <p:cNvSpPr txBox="1">
            <a:spLocks/>
          </p:cNvSpPr>
          <p:nvPr/>
        </p:nvSpPr>
        <p:spPr>
          <a:xfrm>
            <a:off x="978195" y="1426961"/>
            <a:ext cx="7672938" cy="1270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400" dirty="0"/>
              <a:t>III Reunión de Coordinación LILACS 2020</a:t>
            </a:r>
          </a:p>
          <a:p>
            <a:endParaRPr lang="es-419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F2A391-E654-4839-AC6B-E2BD6BCE9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800" y="4160197"/>
            <a:ext cx="1732659" cy="204676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58C3AE-17FA-48C0-99AD-EC47EEF38D47}"/>
              </a:ext>
            </a:extLst>
          </p:cNvPr>
          <p:cNvSpPr/>
          <p:nvPr/>
        </p:nvSpPr>
        <p:spPr>
          <a:xfrm>
            <a:off x="7707232" y="6079964"/>
            <a:ext cx="1239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2400" dirty="0">
                <a:solidFill>
                  <a:srgbClr val="085695"/>
                </a:solidFill>
              </a:rPr>
              <a:t>35 años </a:t>
            </a:r>
          </a:p>
        </p:txBody>
      </p:sp>
    </p:spTree>
    <p:extLst>
      <p:ext uri="{BB962C8B-B14F-4D97-AF65-F5344CB8AC3E}">
        <p14:creationId xmlns:p14="http://schemas.microsoft.com/office/powerpoint/2010/main" val="4183441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65C05-87EA-4036-AE36-048B3F76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22"/>
            <a:ext cx="8229600" cy="634212"/>
          </a:xfrm>
        </p:spPr>
        <p:txBody>
          <a:bodyPr>
            <a:noAutofit/>
          </a:bodyPr>
          <a:lstStyle/>
          <a:p>
            <a:r>
              <a:rPr lang="pt-BR" sz="3600" dirty="0"/>
              <a:t>Temas</a:t>
            </a:r>
            <a:endParaRPr lang="es-419" sz="36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30D8C56-145B-48C5-9F5E-6438247F3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007854"/>
              </p:ext>
            </p:extLst>
          </p:nvPr>
        </p:nvGraphicFramePr>
        <p:xfrm>
          <a:off x="519546" y="671049"/>
          <a:ext cx="8229600" cy="370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09">
                  <a:extLst>
                    <a:ext uri="{9D8B030D-6E8A-4147-A177-3AD203B41FA5}">
                      <a16:colId xmlns:a16="http://schemas.microsoft.com/office/drawing/2014/main" val="515274219"/>
                    </a:ext>
                  </a:extLst>
                </a:gridCol>
                <a:gridCol w="1491574">
                  <a:extLst>
                    <a:ext uri="{9D8B030D-6E8A-4147-A177-3AD203B41FA5}">
                      <a16:colId xmlns:a16="http://schemas.microsoft.com/office/drawing/2014/main" val="2740119164"/>
                    </a:ext>
                  </a:extLst>
                </a:gridCol>
                <a:gridCol w="3753108">
                  <a:extLst>
                    <a:ext uri="{9D8B030D-6E8A-4147-A177-3AD203B41FA5}">
                      <a16:colId xmlns:a16="http://schemas.microsoft.com/office/drawing/2014/main" val="559681590"/>
                    </a:ext>
                  </a:extLst>
                </a:gridCol>
                <a:gridCol w="2313709">
                  <a:extLst>
                    <a:ext uri="{9D8B030D-6E8A-4147-A177-3AD203B41FA5}">
                      <a16:colId xmlns:a16="http://schemas.microsoft.com/office/drawing/2014/main" val="2656519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#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Fecha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Tema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effectLst/>
                        </a:rPr>
                        <a:t>S</a:t>
                      </a:r>
                      <a:r>
                        <a:rPr lang="es-419" dirty="0" err="1">
                          <a:effectLst/>
                        </a:rPr>
                        <a:t>ugerencia</a:t>
                      </a:r>
                      <a:r>
                        <a:rPr lang="es-419" dirty="0">
                          <a:effectLst/>
                        </a:rPr>
                        <a:t> de tema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0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26/03/2020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COVID-19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es-419" sz="1600" dirty="0">
                          <a:effectLst/>
                        </a:rPr>
                        <a:t>BIREME/OPS/OMS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347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2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30/04/2020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b="0" dirty="0">
                          <a:effectLst/>
                        </a:rPr>
                        <a:t>Neoplasias </a:t>
                      </a:r>
                      <a:r>
                        <a:rPr lang="pt-BR" b="0" dirty="0" err="1">
                          <a:effectLst/>
                        </a:rPr>
                        <a:t>gastrointestinales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Venezuela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31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3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28/05/2020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s-419" sz="18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nmunología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Cuba</a:t>
                      </a:r>
                      <a:endParaRPr lang="es-419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930459"/>
                  </a:ext>
                </a:extLst>
              </a:tr>
              <a:tr h="26222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4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25/06/2020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es-419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icrobiología</a:t>
                      </a:r>
                      <a:r>
                        <a:rPr lang="es-419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Medio ambiente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Guatemala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76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5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30/07/2020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FR" dirty="0">
                          <a:effectLst/>
                        </a:rPr>
                        <a:t> </a:t>
                      </a:r>
                      <a:endParaRPr lang="fr-FR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7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6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27/08/2020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11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7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24/09/2020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8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29/10/2020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87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9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26/11/2020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12978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EB280424-64B1-428A-9406-30CE5ACA8BC7}"/>
              </a:ext>
            </a:extLst>
          </p:cNvPr>
          <p:cNvSpPr/>
          <p:nvPr/>
        </p:nvSpPr>
        <p:spPr>
          <a:xfrm>
            <a:off x="140733" y="4779610"/>
            <a:ext cx="8862533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2000" dirty="0"/>
              <a:t>Sugerencias recibidas de Brasil, Colombia, Cuba, Guatemala y Venezuela</a:t>
            </a:r>
          </a:p>
          <a:p>
            <a:pPr algn="ctr"/>
            <a:r>
              <a:rPr lang="es-419" sz="2000" dirty="0"/>
              <a:t>Enlace a la sesiones virtuales y documentación:</a:t>
            </a:r>
          </a:p>
          <a:p>
            <a:pPr algn="ctr"/>
            <a:r>
              <a:rPr lang="es-419" sz="1400" dirty="0"/>
              <a:t>https://lilacs.bvsalud.org/es/blog/2019/11/26/sesion-virtual-sobre-indizacion-de-documentos-segun-metodologia-lilacs-2020/</a:t>
            </a:r>
            <a:endParaRPr lang="es-419" sz="1400" b="1" dirty="0">
              <a:solidFill>
                <a:srgbClr val="7030A0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2CFD220-BDCE-4D4D-8241-25D099F80910}"/>
              </a:ext>
            </a:extLst>
          </p:cNvPr>
          <p:cNvSpPr/>
          <p:nvPr/>
        </p:nvSpPr>
        <p:spPr>
          <a:xfrm>
            <a:off x="519546" y="1743762"/>
            <a:ext cx="8229600" cy="43177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7903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33940-D199-451B-AC9A-BC6ABDE3C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200" dirty="0" err="1"/>
              <a:t>Sesiones</a:t>
            </a:r>
            <a:r>
              <a:rPr lang="pt-BR" sz="3200" dirty="0"/>
              <a:t> sobre </a:t>
            </a:r>
            <a:r>
              <a:rPr lang="pt-BR" sz="3200" dirty="0" err="1"/>
              <a:t>Indización</a:t>
            </a:r>
            <a:r>
              <a:rPr lang="pt-BR" sz="3200" dirty="0"/>
              <a:t> de documentos </a:t>
            </a:r>
            <a:r>
              <a:rPr lang="pt-BR" sz="3200" dirty="0" err="1"/>
              <a:t>según</a:t>
            </a:r>
            <a:r>
              <a:rPr lang="pt-BR" sz="3200" dirty="0"/>
              <a:t> </a:t>
            </a:r>
            <a:r>
              <a:rPr lang="pt-BR" sz="3200" dirty="0" err="1"/>
              <a:t>Metodología</a:t>
            </a:r>
            <a:r>
              <a:rPr lang="pt-BR" sz="3200" dirty="0"/>
              <a:t> LILACS – 248 </a:t>
            </a:r>
            <a:r>
              <a:rPr lang="pt-BR" sz="3200" dirty="0" err="1"/>
              <a:t>inscriptos</a:t>
            </a:r>
            <a:endParaRPr lang="es-419" sz="32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DA5CB1F0-CF88-4164-BD0B-D04BADD37F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01057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8566637-27DA-4583-93A9-2F789B1D50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003497"/>
              </p:ext>
            </p:extLst>
          </p:nvPr>
        </p:nvGraphicFramePr>
        <p:xfrm>
          <a:off x="381000" y="1600200"/>
          <a:ext cx="8413750" cy="498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124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DB0FBC-6911-4E5E-8753-4EF0D2405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Red de </a:t>
            </a:r>
            <a:r>
              <a:rPr lang="pt-BR" dirty="0" err="1"/>
              <a:t>Indizadores</a:t>
            </a:r>
            <a:r>
              <a:rPr lang="pt-BR" dirty="0"/>
              <a:t> de Documentos</a:t>
            </a:r>
            <a:endParaRPr lang="es-419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22EC30-87E1-4AC9-BACE-1C1FDFF79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6540"/>
            <a:ext cx="8229600" cy="4839623"/>
          </a:xfrm>
        </p:spPr>
        <p:txBody>
          <a:bodyPr>
            <a:normAutofit fontScale="92500" lnSpcReduction="20000"/>
          </a:bodyPr>
          <a:lstStyle/>
          <a:p>
            <a:r>
              <a:rPr lang="pt-BR" sz="1700" dirty="0" err="1"/>
              <a:t>Selección</a:t>
            </a:r>
            <a:r>
              <a:rPr lang="pt-BR" sz="1700" dirty="0"/>
              <a:t> de </a:t>
            </a:r>
            <a:r>
              <a:rPr lang="pt-BR" sz="1700" dirty="0" err="1"/>
              <a:t>miembros</a:t>
            </a:r>
            <a:r>
              <a:rPr lang="pt-BR" sz="1700" dirty="0"/>
              <a:t>:</a:t>
            </a:r>
            <a:br>
              <a:rPr lang="pt-BR" sz="1700" dirty="0"/>
            </a:br>
            <a:r>
              <a:rPr lang="pt-BR" sz="1700" dirty="0" err="1"/>
              <a:t>Prueba</a:t>
            </a:r>
            <a:r>
              <a:rPr lang="pt-BR" sz="1700" dirty="0"/>
              <a:t> de </a:t>
            </a:r>
            <a:r>
              <a:rPr lang="pt-BR" sz="1700" dirty="0" err="1"/>
              <a:t>indización</a:t>
            </a:r>
            <a:r>
              <a:rPr lang="pt-BR" sz="1700" dirty="0"/>
              <a:t> de 5 documentos </a:t>
            </a:r>
            <a:r>
              <a:rPr lang="pt-BR" sz="1700" dirty="0" err="1"/>
              <a:t>con</a:t>
            </a:r>
            <a:r>
              <a:rPr lang="pt-BR" sz="1700" dirty="0"/>
              <a:t> </a:t>
            </a:r>
            <a:r>
              <a:rPr lang="pt-BR" sz="1700" dirty="0" err="1"/>
              <a:t>la</a:t>
            </a:r>
            <a:r>
              <a:rPr lang="pt-BR" sz="1700" dirty="0"/>
              <a:t> </a:t>
            </a:r>
            <a:r>
              <a:rPr lang="pt-BR" sz="1700" dirty="0" err="1"/>
              <a:t>aplicación</a:t>
            </a:r>
            <a:r>
              <a:rPr lang="pt-BR" sz="1700" dirty="0"/>
              <a:t> de </a:t>
            </a:r>
            <a:r>
              <a:rPr lang="pt-BR" sz="1700" dirty="0" err="1"/>
              <a:t>las</a:t>
            </a:r>
            <a:r>
              <a:rPr lang="pt-BR" sz="1700" dirty="0"/>
              <a:t> </a:t>
            </a:r>
            <a:r>
              <a:rPr lang="pt-BR" sz="1700" dirty="0" err="1"/>
              <a:t>principales</a:t>
            </a:r>
            <a:r>
              <a:rPr lang="pt-BR" sz="1700" dirty="0"/>
              <a:t> </a:t>
            </a:r>
            <a:r>
              <a:rPr lang="pt-BR" sz="1700" dirty="0" err="1"/>
              <a:t>coordinaciones</a:t>
            </a:r>
            <a:r>
              <a:rPr lang="pt-BR" sz="1700" dirty="0"/>
              <a:t> mandatórias.</a:t>
            </a:r>
          </a:p>
          <a:p>
            <a:pPr lvl="1"/>
            <a:r>
              <a:rPr lang="pt-BR" sz="1700" dirty="0"/>
              <a:t>1 Argentina (AR1.1)</a:t>
            </a:r>
          </a:p>
          <a:p>
            <a:pPr lvl="1"/>
            <a:r>
              <a:rPr lang="pt-BR" sz="1700" dirty="0"/>
              <a:t>1 Colombia (CO304.1)</a:t>
            </a:r>
          </a:p>
          <a:p>
            <a:pPr lvl="1"/>
            <a:r>
              <a:rPr lang="pt-BR" sz="1700" dirty="0"/>
              <a:t>1 </a:t>
            </a:r>
            <a:r>
              <a:rPr lang="pt-BR" sz="1700" dirty="0" err="1"/>
              <a:t>Ecuador</a:t>
            </a:r>
            <a:r>
              <a:rPr lang="pt-BR" sz="1700" dirty="0"/>
              <a:t> (</a:t>
            </a:r>
            <a:r>
              <a:rPr lang="es-419" sz="1700" dirty="0"/>
              <a:t>EC162.1)</a:t>
            </a:r>
            <a:endParaRPr lang="pt-BR" sz="1700" dirty="0"/>
          </a:p>
          <a:p>
            <a:pPr lvl="1"/>
            <a:r>
              <a:rPr lang="pt-BR" sz="1700" dirty="0"/>
              <a:t>1 </a:t>
            </a:r>
            <a:r>
              <a:rPr lang="pt-BR" sz="1700" dirty="0" err="1"/>
              <a:t>Paraguay</a:t>
            </a:r>
            <a:r>
              <a:rPr lang="pt-BR" sz="1700" dirty="0"/>
              <a:t> (PY98.1)</a:t>
            </a:r>
          </a:p>
          <a:p>
            <a:pPr lvl="1"/>
            <a:r>
              <a:rPr lang="pt-BR" sz="1700" dirty="0"/>
              <a:t>1 México (MX380.1)</a:t>
            </a:r>
          </a:p>
          <a:p>
            <a:pPr lvl="1"/>
            <a:r>
              <a:rPr lang="pt-BR" sz="1700" dirty="0"/>
              <a:t>2 </a:t>
            </a:r>
            <a:r>
              <a:rPr lang="pt-BR" sz="1700" dirty="0" err="1"/>
              <a:t>España</a:t>
            </a:r>
            <a:r>
              <a:rPr lang="pt-BR" sz="1700" dirty="0"/>
              <a:t> (ES1.1)</a:t>
            </a:r>
          </a:p>
          <a:p>
            <a:pPr lvl="1"/>
            <a:r>
              <a:rPr lang="pt-BR" sz="1700" dirty="0"/>
              <a:t>1 Brasil (BR40.1 y </a:t>
            </a:r>
            <a:r>
              <a:rPr lang="es-419" sz="1700" dirty="0"/>
              <a:t>BR1366.1</a:t>
            </a:r>
            <a:r>
              <a:rPr lang="pt-BR" sz="1700" dirty="0"/>
              <a:t>)</a:t>
            </a:r>
          </a:p>
          <a:p>
            <a:pPr lvl="1"/>
            <a:r>
              <a:rPr lang="pt-BR" sz="1700" dirty="0"/>
              <a:t>1 Venezuela (VE70.1)</a:t>
            </a:r>
          </a:p>
          <a:p>
            <a:endParaRPr lang="pt-BR" sz="1700" dirty="0"/>
          </a:p>
          <a:p>
            <a:r>
              <a:rPr lang="pt-BR" sz="1700" dirty="0"/>
              <a:t>Solicitamos </a:t>
            </a:r>
            <a:r>
              <a:rPr lang="pt-BR" sz="1700" dirty="0" err="1"/>
              <a:t>divulgación</a:t>
            </a:r>
            <a:r>
              <a:rPr lang="pt-BR" sz="1700" dirty="0"/>
              <a:t> e incentivo a </a:t>
            </a:r>
            <a:r>
              <a:rPr lang="pt-BR" sz="1700" dirty="0" err="1"/>
              <a:t>la</a:t>
            </a:r>
            <a:r>
              <a:rPr lang="pt-BR" sz="1700" dirty="0"/>
              <a:t> </a:t>
            </a:r>
            <a:r>
              <a:rPr lang="pt-BR" sz="1700" dirty="0" err="1"/>
              <a:t>red</a:t>
            </a:r>
            <a:r>
              <a:rPr lang="pt-BR" sz="1700" dirty="0"/>
              <a:t> para participar de </a:t>
            </a:r>
            <a:r>
              <a:rPr lang="pt-BR" sz="1700" dirty="0" err="1"/>
              <a:t>la</a:t>
            </a:r>
            <a:r>
              <a:rPr lang="pt-BR" sz="1700" dirty="0"/>
              <a:t> </a:t>
            </a:r>
            <a:r>
              <a:rPr lang="pt-BR" sz="1700" dirty="0" err="1"/>
              <a:t>selección</a:t>
            </a:r>
            <a:r>
              <a:rPr lang="pt-BR" sz="1700" dirty="0"/>
              <a:t>. </a:t>
            </a:r>
            <a:r>
              <a:rPr lang="pt-BR" sz="1700" dirty="0" err="1"/>
              <a:t>Entrenamiento</a:t>
            </a:r>
            <a:r>
              <a:rPr lang="pt-BR" sz="1700" dirty="0"/>
              <a:t> </a:t>
            </a:r>
            <a:r>
              <a:rPr lang="pt-BR" sz="1700" dirty="0" err="1"/>
              <a:t>avanzado</a:t>
            </a:r>
            <a:r>
              <a:rPr lang="pt-BR" sz="1700" dirty="0"/>
              <a:t> será ministrado y </a:t>
            </a:r>
            <a:r>
              <a:rPr lang="pt-BR" sz="1700" dirty="0" err="1"/>
              <a:t>la</a:t>
            </a:r>
            <a:r>
              <a:rPr lang="pt-BR" sz="1700" dirty="0"/>
              <a:t> </a:t>
            </a:r>
            <a:r>
              <a:rPr lang="pt-BR" sz="1700" dirty="0" err="1"/>
              <a:t>indización</a:t>
            </a:r>
            <a:r>
              <a:rPr lang="pt-BR" sz="1700" dirty="0"/>
              <a:t> de </a:t>
            </a:r>
            <a:r>
              <a:rPr lang="pt-BR" sz="1700" dirty="0" err="1"/>
              <a:t>estos</a:t>
            </a:r>
            <a:r>
              <a:rPr lang="pt-BR" sz="1700" dirty="0"/>
              <a:t> </a:t>
            </a:r>
            <a:r>
              <a:rPr lang="pt-BR" sz="1700" dirty="0" err="1"/>
              <a:t>profesionales</a:t>
            </a:r>
            <a:r>
              <a:rPr lang="pt-BR" sz="1700" dirty="0"/>
              <a:t> será </a:t>
            </a:r>
            <a:r>
              <a:rPr lang="pt-BR" sz="1700" dirty="0" err="1"/>
              <a:t>monitoreada</a:t>
            </a:r>
            <a:r>
              <a:rPr lang="pt-BR" sz="1700" dirty="0"/>
              <a:t> com feedbacks por parte de BIREME/OPS/OMS</a:t>
            </a:r>
          </a:p>
          <a:p>
            <a:pPr lvl="1"/>
            <a:r>
              <a:rPr lang="es-419" sz="1800" dirty="0"/>
              <a:t>Enlace de la prueba: </a:t>
            </a:r>
            <a:r>
              <a:rPr lang="es-419" sz="1800" dirty="0">
                <a:hlinkClick r:id="rId2"/>
              </a:rPr>
              <a:t>https://bit.ly/3bheMfH</a:t>
            </a:r>
            <a:r>
              <a:rPr lang="es-419" sz="1800" dirty="0"/>
              <a:t> </a:t>
            </a:r>
          </a:p>
          <a:p>
            <a:endParaRPr lang="es-419" sz="1800" dirty="0"/>
          </a:p>
          <a:p>
            <a:r>
              <a:rPr lang="es-419" sz="1800" dirty="0"/>
              <a:t>Solicitamos indicar por lo menos un profesional responsable por esta actividad porque el será responsable por el apoyo a la red en los países.</a:t>
            </a:r>
          </a:p>
        </p:txBody>
      </p:sp>
    </p:spTree>
    <p:extLst>
      <p:ext uri="{BB962C8B-B14F-4D97-AF65-F5344CB8AC3E}">
        <p14:creationId xmlns:p14="http://schemas.microsoft.com/office/powerpoint/2010/main" val="2961868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CD4E9353-412D-408F-9CA2-DAA2AC107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71" r="945" b="1"/>
          <a:stretch/>
        </p:blipFill>
        <p:spPr>
          <a:xfrm>
            <a:off x="209145" y="499730"/>
            <a:ext cx="8663273" cy="5901069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92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526A67-1905-4044-8503-3F67519F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sz="4000" dirty="0" err="1">
                <a:solidFill>
                  <a:srgbClr val="FFFFFF"/>
                </a:solidFill>
              </a:rPr>
              <a:t>Capacitación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sobre</a:t>
            </a:r>
            <a:r>
              <a:rPr lang="en-US" sz="4000" dirty="0">
                <a:solidFill>
                  <a:srgbClr val="FFFFFF"/>
                </a:solidFill>
              </a:rPr>
              <a:t> las </a:t>
            </a:r>
            <a:r>
              <a:rPr lang="en-US" sz="4000" dirty="0" err="1">
                <a:solidFill>
                  <a:srgbClr val="FFFFFF"/>
                </a:solidFill>
              </a:rPr>
              <a:t>metodologías</a:t>
            </a:r>
            <a:r>
              <a:rPr lang="en-US" sz="4000" dirty="0">
                <a:solidFill>
                  <a:srgbClr val="FFFFFF"/>
                </a:solidFill>
              </a:rPr>
              <a:t> de las Fuentes de </a:t>
            </a:r>
            <a:r>
              <a:rPr lang="en-US" sz="4000" dirty="0" err="1">
                <a:solidFill>
                  <a:srgbClr val="FFFFFF"/>
                </a:solidFill>
              </a:rPr>
              <a:t>Información</a:t>
            </a:r>
            <a:r>
              <a:rPr lang="en-US" sz="4000" dirty="0">
                <a:solidFill>
                  <a:srgbClr val="FFFFFF"/>
                </a:solidFill>
              </a:rPr>
              <a:t> de la BVS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ntendo screenshot, texto&#10;&#10;Descrição gerada automaticamente">
            <a:extLst>
              <a:ext uri="{FF2B5EF4-FFF2-40B4-BE49-F238E27FC236}">
                <a16:creationId xmlns:a16="http://schemas.microsoft.com/office/drawing/2014/main" id="{2ABBC591-8497-4A76-8894-582DE8C1E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804" y="2891159"/>
            <a:ext cx="4091938" cy="306895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 descr="Uma imagem contendo screenshot&#10;&#10;Descrição gerada automaticamente">
            <a:extLst>
              <a:ext uri="{FF2B5EF4-FFF2-40B4-BE49-F238E27FC236}">
                <a16:creationId xmlns:a16="http://schemas.microsoft.com/office/drawing/2014/main" id="{FC0BDD24-353F-4A82-A083-73B6F5388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2" y="2891158"/>
            <a:ext cx="4091938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21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EA20378-40DD-4002-85ED-A790D99A05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419383"/>
              </p:ext>
            </p:extLst>
          </p:nvPr>
        </p:nvGraphicFramePr>
        <p:xfrm>
          <a:off x="88900" y="679450"/>
          <a:ext cx="8934449" cy="625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852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64E94-B8C3-4331-A2B2-BCFBD372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011117"/>
            <a:ext cx="6858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dirty="0" err="1"/>
              <a:t>Actualización</a:t>
            </a:r>
            <a:r>
              <a:rPr lang="en-US" sz="4700" dirty="0"/>
              <a:t> de FI-Admin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370517-5501-448C-B5C6-5B1EFAFE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4373823"/>
            <a:ext cx="6858000" cy="91111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b="1" dirty="0"/>
              <a:t>Probable  el 28/05/2020 (JUEVES) </a:t>
            </a:r>
            <a:r>
              <a:rPr lang="en-US" b="1" dirty="0" err="1"/>
              <a:t>horario</a:t>
            </a:r>
            <a:r>
              <a:rPr lang="en-US" b="1" dirty="0"/>
              <a:t> a </a:t>
            </a:r>
            <a:r>
              <a:rPr lang="en-US" b="1" dirty="0" err="1"/>
              <a:t>definir</a:t>
            </a:r>
            <a:endParaRPr lang="en-US" b="1" dirty="0"/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B5128750-6DE7-4BD7-B6DD-399E90474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22758"/>
            <a:ext cx="3392097" cy="2919017"/>
          </a:xfrm>
          <a:custGeom>
            <a:avLst/>
            <a:gdLst>
              <a:gd name="connsiteX0" fmla="*/ 0 w 4522796"/>
              <a:gd name="connsiteY0" fmla="*/ 2919017 h 2919017"/>
              <a:gd name="connsiteX1" fmla="*/ 4522796 w 4522796"/>
              <a:gd name="connsiteY1" fmla="*/ 2919017 h 2919017"/>
              <a:gd name="connsiteX2" fmla="*/ 3170909 w 4522796"/>
              <a:gd name="connsiteY2" fmla="*/ 0 h 2919017"/>
              <a:gd name="connsiteX3" fmla="*/ 0 w 4522796"/>
              <a:gd name="connsiteY3" fmla="*/ 0 h 291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919017">
                <a:moveTo>
                  <a:pt x="0" y="2919017"/>
                </a:moveTo>
                <a:lnTo>
                  <a:pt x="4522796" y="2919017"/>
                </a:lnTo>
                <a:lnTo>
                  <a:pt x="31709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pic>
        <p:nvPicPr>
          <p:cNvPr id="7" name="Gráfico 6" descr="Calendário diário">
            <a:extLst>
              <a:ext uri="{FF2B5EF4-FFF2-40B4-BE49-F238E27FC236}">
                <a16:creationId xmlns:a16="http://schemas.microsoft.com/office/drawing/2014/main" id="{05D98A44-B83D-42F0-9998-B4697E103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5255" y="468981"/>
            <a:ext cx="2427278" cy="24272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B6367F5-4298-4914-BC1C-54E115AE2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255" y="0"/>
            <a:ext cx="5641618" cy="3004161"/>
          </a:xfrm>
          <a:prstGeom prst="rect">
            <a:avLst/>
          </a:prstGeom>
        </p:spPr>
      </p:pic>
      <p:sp>
        <p:nvSpPr>
          <p:cNvPr id="31" name="Freeform 12">
            <a:extLst>
              <a:ext uri="{FF2B5EF4-FFF2-40B4-BE49-F238E27FC236}">
                <a16:creationId xmlns:a16="http://schemas.microsoft.com/office/drawing/2014/main" id="{07BA6415-1CCB-4FE4-8D1D-DE0505D99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0107" y="5448626"/>
            <a:ext cx="4443893" cy="1409374"/>
          </a:xfrm>
          <a:custGeom>
            <a:avLst/>
            <a:gdLst>
              <a:gd name="connsiteX0" fmla="*/ 652725 w 5925190"/>
              <a:gd name="connsiteY0" fmla="*/ 0 h 1409374"/>
              <a:gd name="connsiteX1" fmla="*/ 5925190 w 5925190"/>
              <a:gd name="connsiteY1" fmla="*/ 0 h 1409374"/>
              <a:gd name="connsiteX2" fmla="*/ 5925190 w 5925190"/>
              <a:gd name="connsiteY2" fmla="*/ 1409374 h 1409374"/>
              <a:gd name="connsiteX3" fmla="*/ 0 w 5925190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1409374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 22">
            <a:extLst>
              <a:ext uri="{FF2B5EF4-FFF2-40B4-BE49-F238E27FC236}">
                <a16:creationId xmlns:a16="http://schemas.microsoft.com/office/drawing/2014/main" id="{CA1B373B-0DE9-4AE4-A839-26F801A34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48626"/>
            <a:ext cx="5066116" cy="1409374"/>
          </a:xfrm>
          <a:custGeom>
            <a:avLst/>
            <a:gdLst>
              <a:gd name="connsiteX0" fmla="*/ 0 w 6754821"/>
              <a:gd name="connsiteY0" fmla="*/ 0 h 1409374"/>
              <a:gd name="connsiteX1" fmla="*/ 6754821 w 6754821"/>
              <a:gd name="connsiteY1" fmla="*/ 0 h 1409374"/>
              <a:gd name="connsiteX2" fmla="*/ 6102096 w 6754821"/>
              <a:gd name="connsiteY2" fmla="*/ 1409374 h 1409374"/>
              <a:gd name="connsiteX3" fmla="*/ 0 w 6754821"/>
              <a:gd name="connsiteY3" fmla="*/ 1409374 h 1409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4821" h="1409374">
                <a:moveTo>
                  <a:pt x="0" y="0"/>
                </a:moveTo>
                <a:lnTo>
                  <a:pt x="6754821" y="0"/>
                </a:lnTo>
                <a:lnTo>
                  <a:pt x="6102096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89898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3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0721CC6-84BC-440B-AE78-49B5CA74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3130041"/>
            <a:ext cx="3027251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300"/>
              <a:t>Sesiones virtuales organizadas en el portal de LILACS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95A8F9-528C-45DD-BF95-B984DF3EA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356" y="1122362"/>
            <a:ext cx="3027250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>
                <a:hlinkClick r:id="rId2"/>
              </a:rPr>
              <a:t>https://lilacs.bvsalud.org/es/sesiones-virtuales-lilacs/</a:t>
            </a:r>
            <a:endParaRPr lang="en-US" sz="1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3154317"/>
            <a:ext cx="548639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0"/>
            <a:ext cx="112074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391886"/>
            <a:ext cx="4507025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E6BD676-8716-456C-8805-3B90AB08C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08" b="-3"/>
          <a:stretch/>
        </p:blipFill>
        <p:spPr>
          <a:xfrm>
            <a:off x="4441869" y="666728"/>
            <a:ext cx="4152000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28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4572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921" y="685800"/>
            <a:ext cx="3557304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576FF3-06A8-4230-B7AE-6F0351810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469" y="1259958"/>
            <a:ext cx="2424224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Nuevo Portal del Directorio de la Red BVS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BC76CA-DBD4-4763-93FE-7E5944666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6035" y="4062037"/>
            <a:ext cx="2200939" cy="15515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https://bvsalud.org/es/centros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C70D70-7721-4D5B-89EE-DCA27CC28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138"/>
          <a:stretch/>
        </p:blipFill>
        <p:spPr>
          <a:xfrm>
            <a:off x="4572000" y="1571"/>
            <a:ext cx="4572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97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B9742-B9CB-4E92-AF0B-2E3025AD1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6891" y="281907"/>
            <a:ext cx="2807209" cy="165761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s-419" sz="2600" kern="1200">
                <a:latin typeface="+mj-lt"/>
                <a:ea typeface="+mj-ea"/>
                <a:cs typeface="+mj-cs"/>
              </a:rPr>
              <a:t>Mapas de evidencia desarrollados por BVS MTCI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4F6D3BE-AB52-4D03-86F6-AAC2CB88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381" y="84257"/>
            <a:ext cx="1539454" cy="194867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46794C6-8BB9-41A8-A154-8436F270B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3" y="255574"/>
            <a:ext cx="3370298" cy="403628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DBBE609-3700-4625-B8A4-5D8B63925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357" y="2424609"/>
            <a:ext cx="1484477" cy="17993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5103C0-0D0B-4D3D-BBB0-7AF393526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486" y="4911833"/>
            <a:ext cx="1165655" cy="14480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42D49AD-B024-4781-9827-F25A53B9D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490" y="4911833"/>
            <a:ext cx="1165659" cy="144802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A8E9CD0-31FC-4499-811B-6480E9CAA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1979" y="4912224"/>
            <a:ext cx="1212388" cy="144762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4FEEB26-3317-4739-88B6-4C078A589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939" y="2032933"/>
            <a:ext cx="2959605" cy="414403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>
                <a:hlinkClick r:id="rId8"/>
              </a:rPr>
              <a:t>Contribuciones de las Medicinas Tradicionales, Complementarias e Integrativas (MTCI) en el contexto de COVID-19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>
                <a:hlinkClick r:id="rId9"/>
              </a:rPr>
              <a:t>Aplicación Clínica de la Ozonoterapia Oral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>
                <a:hlinkClick r:id="rId10"/>
              </a:rPr>
              <a:t>Efectividad Clínica de la </a:t>
            </a:r>
            <a:r>
              <a:rPr lang="es-419" sz="1400" b="1" dirty="0" err="1">
                <a:hlinkClick r:id="rId10"/>
              </a:rPr>
              <a:t>Shantala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 err="1">
                <a:hlinkClick r:id="rId11"/>
              </a:rPr>
              <a:t>Efetividad</a:t>
            </a:r>
            <a:r>
              <a:rPr lang="es-419" sz="1400" b="1" dirty="0">
                <a:hlinkClick r:id="rId11"/>
              </a:rPr>
              <a:t> Clínica de la </a:t>
            </a:r>
            <a:r>
              <a:rPr lang="es-419" sz="1400" b="1" dirty="0" err="1">
                <a:hlinkClick r:id="rId11"/>
              </a:rPr>
              <a:t>Reflexologia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>
                <a:hlinkClick r:id="rId12"/>
              </a:rPr>
              <a:t>Efectividad Clínica de las Prácticas Mente y Cuerpo de la Medicina Tradicional China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 err="1">
                <a:hlinkClick r:id="rId13"/>
              </a:rPr>
              <a:t>Efetividad</a:t>
            </a:r>
            <a:r>
              <a:rPr lang="es-419" sz="1400" b="1" dirty="0">
                <a:hlinkClick r:id="rId13"/>
              </a:rPr>
              <a:t> Clínica de la Auriculoterapia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s-419" sz="1400" b="1" dirty="0">
                <a:hlinkClick r:id="rId14"/>
              </a:rPr>
              <a:t>Efectividad Clínica de la Ozonoterapia Médica</a:t>
            </a:r>
            <a:endParaRPr lang="es-419" sz="1400" b="1" dirty="0"/>
          </a:p>
          <a:p>
            <a:pPr marL="0" indent="0" defTabSz="914400">
              <a:spcBef>
                <a:spcPts val="1000"/>
              </a:spcBef>
              <a:buNone/>
            </a:pPr>
            <a:r>
              <a:rPr lang="en-US" sz="1400" kern="1200" dirty="0">
                <a:latin typeface="+mn-lt"/>
                <a:ea typeface="+mn-ea"/>
                <a:cs typeface="+mn-cs"/>
                <a:hlinkClick r:id="rId15"/>
              </a:rPr>
              <a:t>http://mtci.bvsalud.org/mapas-de-evidencia/</a:t>
            </a:r>
            <a:endParaRPr lang="en-US" sz="1400" kern="1200" dirty="0">
              <a:latin typeface="+mn-lt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-1"/>
            <a:ext cx="0" cy="6858001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220" y="2228770"/>
            <a:ext cx="215777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5647996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628193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433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59" y="327026"/>
            <a:ext cx="2468166" cy="2287588"/>
          </a:xfrm>
        </p:spPr>
        <p:txBody>
          <a:bodyPr anchor="ctr">
            <a:normAutofit/>
          </a:bodyPr>
          <a:lstStyle/>
          <a:p>
            <a:r>
              <a:rPr lang="es-ES" sz="3100" b="1"/>
              <a:t>Agenda de la reunión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7986" y="327026"/>
            <a:ext cx="5614060" cy="2287587"/>
          </a:xfrm>
        </p:spPr>
        <p:txBody>
          <a:bodyPr anchor="ctr">
            <a:normAutofit/>
          </a:bodyPr>
          <a:lstStyle/>
          <a:p>
            <a:r>
              <a:rPr lang="es-ES" sz="1600" dirty="0"/>
              <a:t>Informes</a:t>
            </a:r>
          </a:p>
          <a:p>
            <a:pPr lvl="1"/>
            <a:r>
              <a:rPr lang="es-ES" sz="1600" dirty="0"/>
              <a:t>Reuniones agendadas</a:t>
            </a:r>
          </a:p>
          <a:p>
            <a:pPr lvl="1"/>
            <a:r>
              <a:rPr lang="es-ES" sz="1600" dirty="0"/>
              <a:t>Capacitaciones 2020</a:t>
            </a:r>
          </a:p>
          <a:p>
            <a:r>
              <a:rPr lang="es-419" sz="1600" dirty="0"/>
              <a:t>Como BIREME y la Red BVS está enfrentando a la COVID-19 en las Américas</a:t>
            </a:r>
          </a:p>
          <a:p>
            <a:r>
              <a:rPr lang="es-ES" sz="1600" dirty="0"/>
              <a:t>Dudas y sugerencias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45C766F-A9E5-4DFD-8763-F7DEE67A3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32987"/>
          <a:stretch/>
        </p:blipFill>
        <p:spPr>
          <a:xfrm>
            <a:off x="-6876" y="2763151"/>
            <a:ext cx="9150876" cy="4093262"/>
          </a:xfrm>
          <a:custGeom>
            <a:avLst/>
            <a:gdLst>
              <a:gd name="connsiteX0" fmla="*/ 12201168 w 12201168"/>
              <a:gd name="connsiteY0" fmla="*/ 0 h 4093262"/>
              <a:gd name="connsiteX1" fmla="*/ 12201168 w 12201168"/>
              <a:gd name="connsiteY1" fmla="*/ 4093262 h 4093262"/>
              <a:gd name="connsiteX2" fmla="*/ 0 w 12201168"/>
              <a:gd name="connsiteY2" fmla="*/ 4093262 h 4093262"/>
              <a:gd name="connsiteX3" fmla="*/ 0 w 12201168"/>
              <a:gd name="connsiteY3" fmla="*/ 49771 h 4093262"/>
              <a:gd name="connsiteX4" fmla="*/ 344880 w 12201168"/>
              <a:gd name="connsiteY4" fmla="*/ 64399 h 4093262"/>
              <a:gd name="connsiteX5" fmla="*/ 9469555 w 12201168"/>
              <a:gd name="connsiteY5" fmla="*/ 167599 h 4093262"/>
              <a:gd name="connsiteX6" fmla="*/ 11750723 w 12201168"/>
              <a:gd name="connsiteY6" fmla="*/ 7961 h 409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373D6E-E994-47D5-A499-2D2302C2ACDC}"/>
              </a:ext>
            </a:extLst>
          </p:cNvPr>
          <p:cNvSpPr txBox="1"/>
          <p:nvPr/>
        </p:nvSpPr>
        <p:spPr>
          <a:xfrm>
            <a:off x="6691085" y="6657945"/>
            <a:ext cx="245291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s-419" sz="700">
                <a:solidFill>
                  <a:srgbClr val="FFFFFF"/>
                </a:solidFill>
                <a:hlinkClick r:id="rId3" tooltip="http://creative-commons-images.com/handwriting/a/agend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s-419" sz="700">
                <a:solidFill>
                  <a:srgbClr val="FFFFFF"/>
                </a:solidFill>
              </a:rPr>
              <a:t> de Autor Desconhecido está licenciado em </a:t>
            </a:r>
            <a:r>
              <a:rPr lang="es-419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s-419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25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23FAC0-27B4-4B62-B454-E1D7F82EA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9790"/>
          <a:stretch/>
        </p:blipFill>
        <p:spPr>
          <a:xfrm>
            <a:off x="-63480" y="4691707"/>
            <a:ext cx="10045680" cy="3402246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62C1123-62A2-4CA5-A516-46098AC84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DeCS 2020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AD5FAE-1292-46A0-9AEF-F5688256C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608516"/>
            <a:ext cx="68580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17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Sinónimos de COVID-19 y SARS-CoV-2 disponibles</a:t>
            </a:r>
          </a:p>
        </p:txBody>
      </p:sp>
      <p:sp>
        <p:nvSpPr>
          <p:cNvPr id="10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356355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3F42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38EF0E-D88A-4533-BDDD-649264377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" r="3" b="40864"/>
          <a:stretch/>
        </p:blipFill>
        <p:spPr>
          <a:xfrm>
            <a:off x="2157265" y="-667868"/>
            <a:ext cx="8482200" cy="2820518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sp>
        <p:nvSpPr>
          <p:cNvPr id="12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787645" y="4682362"/>
            <a:ext cx="3356355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00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160A92A-94D7-4B93-8DA0-9E2AAFDF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13232"/>
            <a:ext cx="3382259" cy="119786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pt-BR" sz="3100" dirty="0" err="1"/>
              <a:t>DeCS</a:t>
            </a:r>
            <a:r>
              <a:rPr lang="pt-BR" sz="3100" dirty="0"/>
              <a:t> 2020 para download LILDBI-Web</a:t>
            </a:r>
            <a:endParaRPr lang="es-419" sz="31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6616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CBB2CF7-B82D-4686-988A-5BCEA1B8F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048256"/>
            <a:ext cx="3306064" cy="412394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s-419" sz="19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https://lilacs.bvsalud.org/es/paquete-de-decs-para-download-para-uso-en-lildbi-web/</a:t>
            </a:r>
            <a:endParaRPr lang="es-419" sz="19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3CFB6B5-5C8F-487D-970D-0EC7284F5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9725"/>
          <a:stretch/>
        </p:blipFill>
        <p:spPr>
          <a:xfrm>
            <a:off x="4064000" y="9"/>
            <a:ext cx="5080000" cy="845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35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04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B214245-1235-4A1E-A34E-12CA14C47F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3880"/>
          <a:stretch/>
        </p:blipFill>
        <p:spPr>
          <a:xfrm>
            <a:off x="-3182" y="10"/>
            <a:ext cx="914718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592993" y="1844574"/>
            <a:ext cx="4225136" cy="31688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77100AA-BF68-4139-8224-79EA1F916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036456" y="1422604"/>
            <a:ext cx="5353835" cy="4015377"/>
          </a:xfrm>
          <a:custGeom>
            <a:avLst/>
            <a:gdLst>
              <a:gd name="connsiteX0" fmla="*/ 5273742 w 5353835"/>
              <a:gd name="connsiteY0" fmla="*/ 690509 h 5353836"/>
              <a:gd name="connsiteX1" fmla="*/ 5353835 w 5353835"/>
              <a:gd name="connsiteY1" fmla="*/ 770602 h 5353836"/>
              <a:gd name="connsiteX2" fmla="*/ 5353835 w 5353835"/>
              <a:gd name="connsiteY2" fmla="*/ 4854514 h 5353836"/>
              <a:gd name="connsiteX3" fmla="*/ 5273742 w 5353835"/>
              <a:gd name="connsiteY3" fmla="*/ 4934608 h 5353836"/>
              <a:gd name="connsiteX4" fmla="*/ 502667 w 5353835"/>
              <a:gd name="connsiteY4" fmla="*/ 0 h 5353836"/>
              <a:gd name="connsiteX5" fmla="*/ 4583234 w 5353835"/>
              <a:gd name="connsiteY5" fmla="*/ 1 h 5353836"/>
              <a:gd name="connsiteX6" fmla="*/ 4663327 w 5353835"/>
              <a:gd name="connsiteY6" fmla="*/ 80094 h 5353836"/>
              <a:gd name="connsiteX7" fmla="*/ 422574 w 5353835"/>
              <a:gd name="connsiteY7" fmla="*/ 80094 h 5353836"/>
              <a:gd name="connsiteX8" fmla="*/ 0 w 5353835"/>
              <a:gd name="connsiteY8" fmla="*/ 502667 h 5353836"/>
              <a:gd name="connsiteX9" fmla="*/ 80093 w 5353835"/>
              <a:gd name="connsiteY9" fmla="*/ 422574 h 5353836"/>
              <a:gd name="connsiteX10" fmla="*/ 80093 w 5353835"/>
              <a:gd name="connsiteY10" fmla="*/ 5273743 h 5353836"/>
              <a:gd name="connsiteX11" fmla="*/ 4934607 w 5353835"/>
              <a:gd name="connsiteY11" fmla="*/ 5273743 h 5353836"/>
              <a:gd name="connsiteX12" fmla="*/ 4854514 w 5353835"/>
              <a:gd name="connsiteY12" fmla="*/ 5353836 h 5353836"/>
              <a:gd name="connsiteX13" fmla="*/ 0 w 5353835"/>
              <a:gd name="connsiteY13" fmla="*/ 5353836 h 535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6">
                <a:moveTo>
                  <a:pt x="5273742" y="690509"/>
                </a:moveTo>
                <a:lnTo>
                  <a:pt x="5353835" y="770602"/>
                </a:lnTo>
                <a:lnTo>
                  <a:pt x="5353835" y="4854514"/>
                </a:lnTo>
                <a:lnTo>
                  <a:pt x="5273742" y="4934608"/>
                </a:lnTo>
                <a:close/>
                <a:moveTo>
                  <a:pt x="502667" y="0"/>
                </a:moveTo>
                <a:lnTo>
                  <a:pt x="4583234" y="1"/>
                </a:lnTo>
                <a:lnTo>
                  <a:pt x="4663327" y="80094"/>
                </a:lnTo>
                <a:lnTo>
                  <a:pt x="422574" y="80094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5273743"/>
                </a:lnTo>
                <a:lnTo>
                  <a:pt x="4934607" y="5273743"/>
                </a:lnTo>
                <a:lnTo>
                  <a:pt x="4854514" y="5353836"/>
                </a:lnTo>
                <a:lnTo>
                  <a:pt x="0" y="53538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6194DC19-577C-46DD-AAA2-D5BEA68B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235" y="2452526"/>
            <a:ext cx="3186239" cy="195294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s-419" sz="2400" dirty="0">
                <a:solidFill>
                  <a:srgbClr val="080808"/>
                </a:solidFill>
              </a:rPr>
              <a:t>Campo “indizado en” actualizado</a:t>
            </a:r>
            <a:br>
              <a:rPr lang="es-419" sz="2400" dirty="0">
                <a:solidFill>
                  <a:srgbClr val="080808"/>
                </a:solidFill>
              </a:rPr>
            </a:br>
            <a:br>
              <a:rPr lang="es-419" sz="2400" dirty="0">
                <a:solidFill>
                  <a:srgbClr val="080808"/>
                </a:solidFill>
              </a:rPr>
            </a:br>
            <a:r>
              <a:rPr lang="es-419" sz="2000" dirty="0">
                <a:solidFill>
                  <a:srgbClr val="080808"/>
                </a:solidFill>
              </a:rPr>
              <a:t>Ya es posible volver a utilizar Google Chrome como navegador</a:t>
            </a:r>
            <a:endParaRPr lang="es-419" sz="24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26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4F55F-7F81-455B-AAC0-7E90D0B6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17" y="4645746"/>
            <a:ext cx="4038599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Vitrina de </a:t>
            </a:r>
            <a:r>
              <a:rPr lang="pt-BR" dirty="0" err="1"/>
              <a:t>Coronavírus</a:t>
            </a:r>
            <a:r>
              <a:rPr lang="pt-BR" dirty="0"/>
              <a:t> (COVID-19)</a:t>
            </a:r>
            <a:endParaRPr lang="es-419" dirty="0"/>
          </a:p>
        </p:txBody>
      </p:sp>
      <p:pic>
        <p:nvPicPr>
          <p:cNvPr id="5" name="Espaço Reservado para Conteúdo 4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8E6853E0-CBF5-4A37-BCE2-728D0CCF1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1055" y="-6524919"/>
            <a:ext cx="4862945" cy="15885114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C947959-2317-4EB6-9BB0-6E34F4691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7" y="212292"/>
            <a:ext cx="4715647" cy="362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7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C4F25F-C43F-4930-854D-647E2FA9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39" y="1075184"/>
            <a:ext cx="2293965" cy="1036194"/>
          </a:xfrm>
        </p:spPr>
        <p:txBody>
          <a:bodyPr anchor="b">
            <a:normAutofit/>
          </a:bodyPr>
          <a:lstStyle/>
          <a:p>
            <a:r>
              <a:rPr lang="pt-BR" sz="2800" dirty="0" err="1"/>
              <a:t>Contribución</a:t>
            </a:r>
            <a:r>
              <a:rPr lang="pt-BR" sz="2800" dirty="0"/>
              <a:t> de </a:t>
            </a:r>
            <a:r>
              <a:rPr lang="pt-BR" sz="2800" dirty="0" err="1"/>
              <a:t>la</a:t>
            </a:r>
            <a:r>
              <a:rPr lang="pt-BR" sz="2800" dirty="0"/>
              <a:t> Red</a:t>
            </a:r>
            <a:endParaRPr lang="es-419" sz="2800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54015" y="518649"/>
            <a:ext cx="846287" cy="847206"/>
            <a:chOff x="8183879" y="1000124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D2D57C7A-7B76-4243-B665-9285FFC2C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" r="36406" b="2"/>
          <a:stretch/>
        </p:blipFill>
        <p:spPr>
          <a:xfrm>
            <a:off x="3477722" y="1"/>
            <a:ext cx="2798849" cy="33832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1DAD21E-AE8D-4B1C-AE0E-0B0E4DBD3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5" r="23144" b="2"/>
          <a:stretch/>
        </p:blipFill>
        <p:spPr>
          <a:xfrm>
            <a:off x="6345150" y="10"/>
            <a:ext cx="2798850" cy="33832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4C124E-B74F-464C-98F6-AC40FCAA6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89" r="2" b="2"/>
          <a:stretch/>
        </p:blipFill>
        <p:spPr>
          <a:xfrm>
            <a:off x="3479291" y="3474720"/>
            <a:ext cx="5664708" cy="338328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6AADEF2-CF0F-4C14-BB3A-B5E0D95D2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28" y="69389"/>
            <a:ext cx="1554262" cy="1194117"/>
          </a:xfrm>
          <a:prstGeom prst="rect">
            <a:avLst/>
          </a:prstGeom>
        </p:spPr>
      </p:pic>
      <p:pic>
        <p:nvPicPr>
          <p:cNvPr id="5122" name="Picture 2" descr="Resultado de imagem para emoticon muchas gracias">
            <a:extLst>
              <a:ext uri="{FF2B5EF4-FFF2-40B4-BE49-F238E27FC236}">
                <a16:creationId xmlns:a16="http://schemas.microsoft.com/office/drawing/2014/main" id="{65D5956E-9ECE-4C40-9514-9E956C1E7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819" y="5125199"/>
            <a:ext cx="1593589" cy="159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52B46B-CB7F-4CC7-9CFD-6DEA80CF5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" y="2050283"/>
            <a:ext cx="3044304" cy="3984077"/>
          </a:xfrm>
        </p:spPr>
        <p:txBody>
          <a:bodyPr anchor="t">
            <a:noAutofit/>
          </a:bodyPr>
          <a:lstStyle/>
          <a:p>
            <a:pPr fontAlgn="base"/>
            <a:r>
              <a:rPr lang="pt-BR" sz="2000" dirty="0"/>
              <a:t>LIS: 99 registros</a:t>
            </a:r>
            <a:br>
              <a:rPr lang="pt-BR" sz="2000" dirty="0"/>
            </a:br>
            <a:r>
              <a:rPr lang="pt-BR" sz="2000" dirty="0"/>
              <a:t>BIREME, </a:t>
            </a:r>
            <a:r>
              <a:rPr lang="pt-BR" sz="2000" b="1" dirty="0"/>
              <a:t>ISCIII/</a:t>
            </a:r>
            <a:r>
              <a:rPr lang="pt-BR" sz="2000" b="1" dirty="0" err="1"/>
              <a:t>España</a:t>
            </a:r>
            <a:r>
              <a:rPr lang="pt-BR" sz="2000" dirty="0"/>
              <a:t>, SES/SP e INCA </a:t>
            </a:r>
          </a:p>
          <a:p>
            <a:pPr fontAlgn="base"/>
            <a:r>
              <a:rPr lang="pt-BR" sz="2000" dirty="0" err="1"/>
              <a:t>Multimedia</a:t>
            </a:r>
            <a:r>
              <a:rPr lang="pt-BR" sz="2000" dirty="0"/>
              <a:t>: 36 registros </a:t>
            </a:r>
            <a:r>
              <a:rPr lang="pt-BR" sz="2000" b="1" dirty="0"/>
              <a:t>FUCS/Colombia, SES/SP </a:t>
            </a:r>
            <a:r>
              <a:rPr lang="pt-BR" sz="2000" dirty="0"/>
              <a:t>y BIREME </a:t>
            </a:r>
          </a:p>
          <a:p>
            <a:pPr fontAlgn="base"/>
            <a:r>
              <a:rPr lang="pt-BR" sz="2000" dirty="0"/>
              <a:t>LILACS: 17 registros</a:t>
            </a:r>
            <a:br>
              <a:rPr lang="pt-BR" sz="2000" dirty="0"/>
            </a:br>
            <a:r>
              <a:rPr lang="pt-BR" sz="2000" dirty="0"/>
              <a:t>BIREME, </a:t>
            </a:r>
            <a:r>
              <a:rPr lang="pt-BR" sz="2000" b="1" dirty="0"/>
              <a:t>FUCS/Colombia, SES/SP</a:t>
            </a:r>
            <a:r>
              <a:rPr lang="pt-BR" sz="2000" dirty="0"/>
              <a:t>, SES/RJ, </a:t>
            </a:r>
            <a:r>
              <a:rPr lang="pt-BR" sz="2000" dirty="0" err="1"/>
              <a:t>Minsa</a:t>
            </a:r>
            <a:r>
              <a:rPr lang="pt-BR" sz="2000" dirty="0"/>
              <a:t>/</a:t>
            </a:r>
            <a:r>
              <a:rPr lang="pt-BR" sz="2000" dirty="0" err="1"/>
              <a:t>Perú</a:t>
            </a:r>
            <a:r>
              <a:rPr lang="pt-BR" sz="20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29048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898ED-A84B-4097-9052-F8CDE8E7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D2DD240-A065-4CB6-B587-4F820EF6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6A9F8-D6BC-9344-8081-B5F0D204CB5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9B7962-BA45-4808-B185-66F041F5C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92"/>
            <a:ext cx="9144000" cy="68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1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2011AB-1096-4A82-A2A9-E8EEA50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9" y="4406900"/>
            <a:ext cx="6335713" cy="1362075"/>
          </a:xfrm>
        </p:spPr>
        <p:txBody>
          <a:bodyPr>
            <a:normAutofit/>
          </a:bodyPr>
          <a:lstStyle/>
          <a:p>
            <a:r>
              <a:rPr lang="es-419" dirty="0"/>
              <a:t>Contribución a lilacs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067F4D-CF6E-4D4D-8BDF-3D138C5EC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481513"/>
            <a:ext cx="7772400" cy="1500187"/>
          </a:xfrm>
        </p:spPr>
        <p:txBody>
          <a:bodyPr/>
          <a:lstStyle/>
          <a:p>
            <a:r>
              <a:rPr lang="es-419" dirty="0">
                <a:solidFill>
                  <a:srgbClr val="085695"/>
                </a:solidFill>
              </a:rPr>
              <a:t>35 años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1D5255-88E7-44E6-9EA9-A0F0BE0F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6" y="3765550"/>
            <a:ext cx="1625152" cy="19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55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765FBBA-CDE4-490E-9E8A-A650F1FD1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86" y="-19051"/>
            <a:ext cx="7062235" cy="714684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4F014B-7343-4CB4-B75E-E9D9AFF5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549" y="36594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 dirty="0" err="1">
                <a:solidFill>
                  <a:srgbClr val="085695"/>
                </a:solidFill>
                <a:latin typeface="+mj-lt"/>
                <a:ea typeface="+mj-ea"/>
                <a:cs typeface="+mj-cs"/>
              </a:rPr>
              <a:t>Contribución</a:t>
            </a:r>
            <a:r>
              <a:rPr lang="en-US" sz="2800" kern="1200" dirty="0">
                <a:solidFill>
                  <a:srgbClr val="085695"/>
                </a:solidFill>
                <a:latin typeface="+mj-lt"/>
                <a:ea typeface="+mj-ea"/>
                <a:cs typeface="+mj-cs"/>
              </a:rPr>
              <a:t> a LILACS por </a:t>
            </a:r>
            <a:r>
              <a:rPr lang="en-US" sz="2800" kern="1200" dirty="0" err="1">
                <a:solidFill>
                  <a:srgbClr val="085695"/>
                </a:solidFill>
                <a:latin typeface="+mj-lt"/>
                <a:ea typeface="+mj-ea"/>
                <a:cs typeface="+mj-cs"/>
              </a:rPr>
              <a:t>país</a:t>
            </a:r>
            <a:endParaRPr lang="en-US" sz="2800" kern="1200" dirty="0">
              <a:solidFill>
                <a:srgbClr val="085695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Resultado de imagem para emoticon mujer oriental">
            <a:extLst>
              <a:ext uri="{FF2B5EF4-FFF2-40B4-BE49-F238E27FC236}">
                <a16:creationId xmlns:a16="http://schemas.microsoft.com/office/drawing/2014/main" id="{D6715D83-F81D-4887-98EC-2CB936EB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5278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3CC9FC5F-6022-46F3-93CF-69028F3E5798}"/>
              </a:ext>
            </a:extLst>
          </p:cNvPr>
          <p:cNvSpPr/>
          <p:nvPr/>
        </p:nvSpPr>
        <p:spPr>
          <a:xfrm>
            <a:off x="4061638" y="2105215"/>
            <a:ext cx="4341616" cy="3053858"/>
          </a:xfrm>
          <a:prstGeom prst="wedgeEllipseCallout">
            <a:avLst>
              <a:gd name="adj1" fmla="val 26048"/>
              <a:gd name="adj2" fmla="val 531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Las</a:t>
            </a:r>
            <a:r>
              <a:rPr lang="pt-BR" dirty="0"/>
              <a:t> </a:t>
            </a:r>
            <a:r>
              <a:rPr lang="pt-BR" dirty="0" err="1"/>
              <a:t>coordinaciones</a:t>
            </a:r>
            <a:r>
              <a:rPr lang="pt-BR" dirty="0"/>
              <a:t> más destacadas por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contribución</a:t>
            </a:r>
            <a:r>
              <a:rPr lang="pt-BR" dirty="0"/>
              <a:t> </a:t>
            </a:r>
            <a:r>
              <a:rPr lang="pt-BR" dirty="0" err="1"/>
              <a:t>son</a:t>
            </a:r>
            <a:r>
              <a:rPr lang="pt-BR" dirty="0"/>
              <a:t>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Brasil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Argentina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 err="1"/>
              <a:t>Perú</a:t>
            </a:r>
            <a:endParaRPr lang="pt-BR" dirty="0"/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Colombia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Chile</a:t>
            </a:r>
          </a:p>
          <a:p>
            <a:pPr algn="ctr"/>
            <a:endParaRPr lang="pt-BR" dirty="0"/>
          </a:p>
          <a:p>
            <a:pPr algn="ctr"/>
            <a:r>
              <a:rPr lang="pt-BR" dirty="0"/>
              <a:t>¡</a:t>
            </a:r>
            <a:r>
              <a:rPr lang="pt-BR" dirty="0" err="1"/>
              <a:t>Congratulaciones</a:t>
            </a:r>
            <a:r>
              <a:rPr lang="pt-BR" dirty="0"/>
              <a:t>!</a:t>
            </a:r>
            <a:endParaRPr lang="es-419" dirty="0"/>
          </a:p>
        </p:txBody>
      </p:sp>
      <p:pic>
        <p:nvPicPr>
          <p:cNvPr id="12" name="Gráfico 11" descr="Troféu">
            <a:extLst>
              <a:ext uri="{FF2B5EF4-FFF2-40B4-BE49-F238E27FC236}">
                <a16:creationId xmlns:a16="http://schemas.microsoft.com/office/drawing/2014/main" id="{C491F882-26DF-4CF6-9610-39404F7F4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1495" y="3391786"/>
            <a:ext cx="914400" cy="9144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6180A01-73ED-4748-A282-2F454689E03E}"/>
              </a:ext>
            </a:extLst>
          </p:cNvPr>
          <p:cNvSpPr/>
          <p:nvPr/>
        </p:nvSpPr>
        <p:spPr>
          <a:xfrm>
            <a:off x="177800" y="2451100"/>
            <a:ext cx="2260600" cy="9343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4871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3096312-A751-4C93-9BB1-26F14580E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295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04F014B-7343-4CB4-B75E-E9D9AFF5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2441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Contribución a LILACS por país</a:t>
            </a:r>
          </a:p>
        </p:txBody>
      </p:sp>
      <p:pic>
        <p:nvPicPr>
          <p:cNvPr id="3074" name="Picture 2" descr="Resultado de imagem para emoticon mujer oriental">
            <a:extLst>
              <a:ext uri="{FF2B5EF4-FFF2-40B4-BE49-F238E27FC236}">
                <a16:creationId xmlns:a16="http://schemas.microsoft.com/office/drawing/2014/main" id="{D6715D83-F81D-4887-98EC-2CB936EB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52786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3CC9FC5F-6022-46F3-93CF-69028F3E5798}"/>
              </a:ext>
            </a:extLst>
          </p:cNvPr>
          <p:cNvSpPr/>
          <p:nvPr/>
        </p:nvSpPr>
        <p:spPr>
          <a:xfrm>
            <a:off x="4061637" y="1116353"/>
            <a:ext cx="4807481" cy="4042720"/>
          </a:xfrm>
          <a:prstGeom prst="wedgeEllipseCallout">
            <a:avLst>
              <a:gd name="adj1" fmla="val 26048"/>
              <a:gd name="adj2" fmla="val 5317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Centros cooperantes e Editores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mayor</a:t>
            </a:r>
            <a:r>
              <a:rPr lang="pt-BR" dirty="0"/>
              <a:t> </a:t>
            </a:r>
            <a:r>
              <a:rPr lang="pt-BR" dirty="0" err="1"/>
              <a:t>contribución</a:t>
            </a:r>
            <a:r>
              <a:rPr lang="pt-BR" dirty="0"/>
              <a:t>: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PE386.9 - Hospital Nacional </a:t>
            </a:r>
            <a:r>
              <a:rPr lang="pt-BR" dirty="0" err="1"/>
              <a:t>Almanzor</a:t>
            </a:r>
            <a:r>
              <a:rPr lang="pt-BR" dirty="0"/>
              <a:t> Aguinaga </a:t>
            </a:r>
            <a:r>
              <a:rPr lang="pt-BR" dirty="0" err="1"/>
              <a:t>Asenjo</a:t>
            </a:r>
            <a:endParaRPr lang="pt-BR" dirty="0"/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CL1.1 - Univ. Chile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BR1.1 - BIREME</a:t>
            </a:r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BR396.4 – Univ. Fed. </a:t>
            </a:r>
            <a:r>
              <a:rPr lang="pt-BR" dirty="0" err="1"/>
              <a:t>Uberlandia</a:t>
            </a:r>
            <a:endParaRPr lang="pt-BR" dirty="0"/>
          </a:p>
          <a:p>
            <a:pPr marL="342900" indent="-342900" algn="ctr">
              <a:buFont typeface="+mj-lt"/>
              <a:buAutoNum type="arabicPeriod"/>
            </a:pPr>
            <a:r>
              <a:rPr lang="pt-BR" dirty="0"/>
              <a:t>AR392.1 – </a:t>
            </a:r>
            <a:r>
              <a:rPr lang="pt-BR" dirty="0" err="1"/>
              <a:t>Universidad</a:t>
            </a:r>
            <a:r>
              <a:rPr lang="pt-BR" dirty="0"/>
              <a:t> </a:t>
            </a:r>
            <a:r>
              <a:rPr lang="pt-BR" dirty="0" err="1"/>
              <a:t>Maimonides</a:t>
            </a:r>
            <a:endParaRPr lang="pt-BR" dirty="0"/>
          </a:p>
          <a:p>
            <a:pPr algn="ctr"/>
            <a:endParaRPr lang="pt-BR" dirty="0"/>
          </a:p>
          <a:p>
            <a:pPr algn="ctr"/>
            <a:r>
              <a:rPr lang="pt-BR" dirty="0"/>
              <a:t>¡</a:t>
            </a:r>
            <a:r>
              <a:rPr lang="pt-BR" dirty="0" err="1"/>
              <a:t>Congratulaciones</a:t>
            </a:r>
            <a:r>
              <a:rPr lang="pt-BR" dirty="0"/>
              <a:t>!</a:t>
            </a:r>
            <a:endParaRPr lang="es-419" dirty="0"/>
          </a:p>
        </p:txBody>
      </p:sp>
      <p:pic>
        <p:nvPicPr>
          <p:cNvPr id="12" name="Gráfico 11" descr="Troféu">
            <a:extLst>
              <a:ext uri="{FF2B5EF4-FFF2-40B4-BE49-F238E27FC236}">
                <a16:creationId xmlns:a16="http://schemas.microsoft.com/office/drawing/2014/main" id="{C491F882-26DF-4CF6-9610-39404F7F4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8076" y="2680513"/>
            <a:ext cx="914400" cy="9144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D8D7B91-E733-40B9-B301-C207024574CD}"/>
              </a:ext>
            </a:extLst>
          </p:cNvPr>
          <p:cNvSpPr/>
          <p:nvPr/>
        </p:nvSpPr>
        <p:spPr>
          <a:xfrm>
            <a:off x="136448" y="2111672"/>
            <a:ext cx="2685606" cy="7448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082831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0C93D85-2545-4151-8F98-5BD108DD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9122"/>
            <a:ext cx="8007350" cy="383337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2BBC07-8DDE-477F-89F6-D564EE4F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75" y="3002694"/>
            <a:ext cx="8007350" cy="384654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E0F7147-25E1-4EB6-9C8C-90918A33F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9"/>
          </a:xfrm>
        </p:spPr>
        <p:txBody>
          <a:bodyPr>
            <a:noAutofit/>
          </a:bodyPr>
          <a:lstStyle/>
          <a:p>
            <a:r>
              <a:rPr lang="pt-BR" sz="3200"/>
              <a:t>Revistas LILACS por país (contribución 2020)</a:t>
            </a:r>
            <a:endParaRPr lang="es-419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BF41044-8858-47EC-9E53-5A5A4CDA7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615"/>
            <a:ext cx="8250191" cy="39310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0058E3-584B-42EC-811B-CB19C276E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0" y="653614"/>
            <a:ext cx="8416925" cy="396987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E3532A-287E-43EE-BD91-5EF737D42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691" y="705191"/>
            <a:ext cx="8524875" cy="416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1909242-BA04-4DBA-B441-FFCA36F8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7154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Reuniones</a:t>
            </a:r>
            <a:r>
              <a:rPr lang="en-US" dirty="0"/>
              <a:t> para </a:t>
            </a:r>
            <a:r>
              <a:rPr lang="en-US" dirty="0" err="1"/>
              <a:t>coordinadores</a:t>
            </a:r>
            <a:r>
              <a:rPr lang="en-US" dirty="0"/>
              <a:t> de red LILACS</a:t>
            </a:r>
            <a:endParaRPr lang="es-419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F030501-0F07-4436-B224-5BA258CC41C7}"/>
              </a:ext>
            </a:extLst>
          </p:cNvPr>
          <p:cNvSpPr/>
          <p:nvPr/>
        </p:nvSpPr>
        <p:spPr>
          <a:xfrm>
            <a:off x="6347241" y="2874545"/>
            <a:ext cx="2687244" cy="272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Participan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coordinadores</a:t>
            </a:r>
            <a:r>
              <a:rPr lang="en-US" dirty="0"/>
              <a:t> LILACS: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Nacionales</a:t>
            </a: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Temáticos</a:t>
            </a:r>
            <a:r>
              <a:rPr lang="en-US" dirty="0"/>
              <a:t> (</a:t>
            </a:r>
            <a:r>
              <a:rPr lang="en-US" dirty="0" err="1"/>
              <a:t>Enfermería</a:t>
            </a:r>
            <a:r>
              <a:rPr lang="en-US" dirty="0"/>
              <a:t>, </a:t>
            </a:r>
            <a:r>
              <a:rPr lang="en-US" dirty="0" err="1"/>
              <a:t>Odontología</a:t>
            </a:r>
            <a:r>
              <a:rPr lang="en-US" dirty="0"/>
              <a:t> y </a:t>
            </a:r>
            <a:r>
              <a:rPr lang="en-US" dirty="0" err="1"/>
              <a:t>Psicología</a:t>
            </a:r>
            <a:r>
              <a:rPr lang="en-US" dirty="0"/>
              <a:t>)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Invitados</a:t>
            </a:r>
            <a:r>
              <a:rPr lang="en-US" dirty="0"/>
              <a:t>: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coordinadores</a:t>
            </a:r>
            <a:r>
              <a:rPr lang="en-US" dirty="0"/>
              <a:t> de red BVS (MTCI y </a:t>
            </a:r>
            <a:r>
              <a:rPr lang="en-US" dirty="0" err="1"/>
              <a:t>otros</a:t>
            </a:r>
            <a:r>
              <a:rPr lang="en-US" dirty="0"/>
              <a:t>)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2EF1653D-2479-4526-B378-EF6ACE67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243" y="1537855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43536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94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DBCA05-0D11-49AC-9CF1-9E259CBF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350" y="618681"/>
            <a:ext cx="1763776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</a:rPr>
              <a:t>Punto de </a:t>
            </a:r>
            <a:r>
              <a:rPr lang="en-US" sz="3100" dirty="0" err="1">
                <a:solidFill>
                  <a:srgbClr val="FFFFFF"/>
                </a:solidFill>
              </a:rPr>
              <a:t>atención</a:t>
            </a:r>
            <a:r>
              <a:rPr lang="en-US" sz="3100" dirty="0">
                <a:solidFill>
                  <a:srgbClr val="FFFFFF"/>
                </a:solidFill>
              </a:rPr>
              <a:t> -1: Status </a:t>
            </a:r>
            <a:r>
              <a:rPr lang="en-US" sz="3100" dirty="0" err="1">
                <a:solidFill>
                  <a:srgbClr val="FFFFFF"/>
                </a:solidFill>
              </a:rPr>
              <a:t>Borrador</a:t>
            </a:r>
            <a:endParaRPr lang="en-US" sz="3100" dirty="0">
              <a:solidFill>
                <a:srgbClr val="FFFFFF"/>
              </a:solidFill>
            </a:endParaRP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051A13A-CDBF-466B-9C32-5BF6F9565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703" b="-1"/>
          <a:stretch/>
        </p:blipFill>
        <p:spPr>
          <a:xfrm>
            <a:off x="245936" y="366644"/>
            <a:ext cx="6869756" cy="61484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50056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5CB7B-7DE0-4D23-83EA-99B74261D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5576887"/>
            <a:ext cx="818388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dirty="0"/>
              <a:t>Punto de </a:t>
            </a:r>
            <a:r>
              <a:rPr lang="en-US" sz="2800" dirty="0" err="1"/>
              <a:t>atención</a:t>
            </a:r>
            <a:r>
              <a:rPr lang="en-US" sz="2800" dirty="0"/>
              <a:t> 0: Status LILACS-Express</a:t>
            </a:r>
          </a:p>
        </p:txBody>
      </p:sp>
      <p:pic>
        <p:nvPicPr>
          <p:cNvPr id="3" name="Espaço Reservado para Conteúdo 2">
            <a:extLst>
              <a:ext uri="{FF2B5EF4-FFF2-40B4-BE49-F238E27FC236}">
                <a16:creationId xmlns:a16="http://schemas.microsoft.com/office/drawing/2014/main" id="{2887ED02-B71F-4818-9FE2-89BCF0311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8145"/>
          <a:stretch/>
        </p:blipFill>
        <p:spPr>
          <a:xfrm>
            <a:off x="480060" y="640080"/>
            <a:ext cx="818388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645454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2011AB-1096-4A82-A2A9-E8EEA50A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99" y="4406900"/>
            <a:ext cx="6335713" cy="1362075"/>
          </a:xfrm>
        </p:spPr>
        <p:txBody>
          <a:bodyPr>
            <a:normAutofit/>
          </a:bodyPr>
          <a:lstStyle/>
          <a:p>
            <a:r>
              <a:rPr lang="es-419" dirty="0"/>
              <a:t>Primeros pasos hacia la Ciencia Abierta en LILACS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E067F4D-CF6E-4D4D-8BDF-3D138C5EC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481513"/>
            <a:ext cx="7772400" cy="1500187"/>
          </a:xfrm>
        </p:spPr>
        <p:txBody>
          <a:bodyPr/>
          <a:lstStyle/>
          <a:p>
            <a:r>
              <a:rPr lang="es-419" dirty="0">
                <a:solidFill>
                  <a:srgbClr val="085695"/>
                </a:solidFill>
              </a:rPr>
              <a:t>35 años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01D5255-88E7-44E6-9EA9-A0F0BE0F7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6" y="3765550"/>
            <a:ext cx="1625152" cy="191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49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59E371-C236-4394-BFAA-61A5EF7B0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Ciencia</a:t>
            </a:r>
            <a:r>
              <a:rPr lang="pt-BR" dirty="0"/>
              <a:t> </a:t>
            </a:r>
            <a:r>
              <a:rPr lang="pt-BR" dirty="0" err="1"/>
              <a:t>Abierta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LILACS</a:t>
            </a:r>
            <a:endParaRPr lang="es-419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C66B66B-A323-4CE8-8FE4-53A8D7A05A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83725" y="1417638"/>
            <a:ext cx="8128949" cy="2250533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8FDC7D8-E2EB-4578-B12F-A244B0B1A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725" y="3600450"/>
            <a:ext cx="8103075" cy="2525713"/>
          </a:xfrm>
        </p:spPr>
        <p:txBody>
          <a:bodyPr>
            <a:normAutofit fontScale="92500"/>
          </a:bodyPr>
          <a:lstStyle/>
          <a:p>
            <a:r>
              <a:rPr lang="pt-BR" dirty="0" err="1"/>
              <a:t>Adecuación</a:t>
            </a:r>
            <a:r>
              <a:rPr lang="pt-BR" dirty="0"/>
              <a:t> 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realidad</a:t>
            </a:r>
            <a:r>
              <a:rPr lang="pt-BR" dirty="0"/>
              <a:t> </a:t>
            </a:r>
            <a:r>
              <a:rPr lang="pt-BR" dirty="0" err="1"/>
              <a:t>práctica</a:t>
            </a:r>
            <a:endParaRPr lang="pt-BR" dirty="0"/>
          </a:p>
          <a:p>
            <a:pPr lvl="1"/>
            <a:r>
              <a:rPr lang="pt-BR" dirty="0"/>
              <a:t>¿</a:t>
            </a:r>
            <a:r>
              <a:rPr lang="pt-BR" dirty="0" err="1"/>
              <a:t>Cuales</a:t>
            </a:r>
            <a:r>
              <a:rPr lang="pt-BR" dirty="0"/>
              <a:t>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las</a:t>
            </a:r>
            <a:r>
              <a:rPr lang="pt-BR" dirty="0"/>
              <a:t> iniciativas existentes </a:t>
            </a:r>
            <a:r>
              <a:rPr lang="pt-BR" dirty="0" err="1"/>
              <a:t>en</a:t>
            </a:r>
            <a:r>
              <a:rPr lang="pt-BR" dirty="0"/>
              <a:t> América Latina y </a:t>
            </a:r>
            <a:r>
              <a:rPr lang="pt-BR" dirty="0" err="1"/>
              <a:t>el</a:t>
            </a:r>
            <a:r>
              <a:rPr lang="pt-BR" dirty="0"/>
              <a:t> Caribe?</a:t>
            </a:r>
          </a:p>
          <a:p>
            <a:pPr lvl="1"/>
            <a:r>
              <a:rPr lang="pt-BR" dirty="0"/>
              <a:t>¿</a:t>
            </a:r>
            <a:r>
              <a:rPr lang="pt-BR" dirty="0" err="1"/>
              <a:t>Cuales</a:t>
            </a:r>
            <a:r>
              <a:rPr lang="pt-BR" dirty="0"/>
              <a:t>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reglamientos</a:t>
            </a:r>
            <a:r>
              <a:rPr lang="pt-BR" dirty="0"/>
              <a:t> y requisitos </a:t>
            </a:r>
            <a:r>
              <a:rPr lang="pt-BR" dirty="0" err="1"/>
              <a:t>necesarios</a:t>
            </a:r>
            <a:r>
              <a:rPr lang="pt-BR" dirty="0"/>
              <a:t> para implementar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Ciencia</a:t>
            </a:r>
            <a:r>
              <a:rPr lang="pt-BR" dirty="0"/>
              <a:t> </a:t>
            </a:r>
            <a:r>
              <a:rPr lang="pt-BR" dirty="0" err="1"/>
              <a:t>Abierta</a:t>
            </a:r>
            <a:r>
              <a:rPr lang="pt-BR" dirty="0"/>
              <a:t>?</a:t>
            </a:r>
          </a:p>
          <a:p>
            <a:pPr lvl="1"/>
            <a:r>
              <a:rPr lang="pt-BR" dirty="0"/>
              <a:t>¿Como está </a:t>
            </a:r>
            <a:r>
              <a:rPr lang="pt-BR" dirty="0" err="1"/>
              <a:t>siendo</a:t>
            </a:r>
            <a:r>
              <a:rPr lang="pt-BR" dirty="0"/>
              <a:t> implementada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Ciencia</a:t>
            </a:r>
            <a:r>
              <a:rPr lang="pt-BR" dirty="0"/>
              <a:t> </a:t>
            </a:r>
            <a:r>
              <a:rPr lang="pt-BR" dirty="0" err="1"/>
              <a:t>Abierta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ALyC</a:t>
            </a:r>
            <a:r>
              <a:rPr lang="pt-BR" dirty="0"/>
              <a:t>?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93112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006EEB3-EF9D-4828-B5F3-349E9485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preprints</a:t>
            </a:r>
            <a:endParaRPr lang="es-419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B37BE88-2563-4DC1-A8F6-5DBDE398F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419" dirty="0"/>
              <a:t>“</a:t>
            </a:r>
            <a:r>
              <a:rPr lang="es-419" b="1" dirty="0"/>
              <a:t>versiones originales </a:t>
            </a:r>
            <a:r>
              <a:rPr lang="es-419" dirty="0"/>
              <a:t>de un trabajo que se presentan para su posible publicación. A menudo se envían a un servidor de </a:t>
            </a:r>
            <a:r>
              <a:rPr lang="es-419" dirty="0" err="1"/>
              <a:t>preprints</a:t>
            </a:r>
            <a:r>
              <a:rPr lang="es-419" dirty="0"/>
              <a:t>, como </a:t>
            </a:r>
            <a:r>
              <a:rPr lang="es-419" dirty="0" err="1"/>
              <a:t>bioRxiv</a:t>
            </a:r>
            <a:r>
              <a:rPr lang="es-419" dirty="0"/>
              <a:t>. Los </a:t>
            </a:r>
            <a:r>
              <a:rPr lang="es-419" dirty="0" err="1"/>
              <a:t>preprints</a:t>
            </a:r>
            <a:r>
              <a:rPr lang="es-419" dirty="0"/>
              <a:t> </a:t>
            </a:r>
            <a:r>
              <a:rPr lang="es-419" b="1" dirty="0"/>
              <a:t>no pasaron </a:t>
            </a:r>
            <a:r>
              <a:rPr lang="es-419" dirty="0"/>
              <a:t>por un proceso de revisión por pares y no fueron aceptadas para su publicación”(2). </a:t>
            </a:r>
          </a:p>
          <a:p>
            <a:pPr marL="0" indent="0" algn="r">
              <a:buNone/>
            </a:pPr>
            <a:r>
              <a:rPr lang="es-419" dirty="0"/>
              <a:t>Isaac </a:t>
            </a:r>
            <a:r>
              <a:rPr lang="es-419" dirty="0" err="1"/>
              <a:t>Farley</a:t>
            </a:r>
            <a:r>
              <a:rPr lang="es-419" dirty="0"/>
              <a:t> (2020)</a:t>
            </a:r>
          </a:p>
          <a:p>
            <a:pPr marL="0" indent="0">
              <a:buNone/>
            </a:pPr>
            <a:endParaRPr lang="es-419" dirty="0"/>
          </a:p>
          <a:p>
            <a:pPr marL="0" indent="0">
              <a:buNone/>
            </a:pPr>
            <a:r>
              <a:rPr lang="es-419" dirty="0"/>
              <a:t>Estos documentos están </a:t>
            </a:r>
            <a:r>
              <a:rPr lang="es-419" b="1" dirty="0"/>
              <a:t>disponibles gratuitamente en repositorios abiertos</a:t>
            </a:r>
            <a:r>
              <a:rPr lang="es-419" dirty="0"/>
              <a:t>, y el autor </a:t>
            </a:r>
            <a:r>
              <a:rPr lang="es-419" b="1" dirty="0"/>
              <a:t>puede enviar simultáneamente el mismo documento a una revista revisada por pares</a:t>
            </a:r>
            <a:r>
              <a:rPr lang="es-419" dirty="0"/>
              <a:t>. El autor sería el mayor beneficiario, ya que al mismo tiempo que asegura la primacía sobre un descubrimiento o un enfoque de investigación, podría hacerlo de forma gratuita y con gran velocidad.</a:t>
            </a:r>
          </a:p>
        </p:txBody>
      </p:sp>
    </p:spTree>
    <p:extLst>
      <p:ext uri="{BB962C8B-B14F-4D97-AF65-F5344CB8AC3E}">
        <p14:creationId xmlns:p14="http://schemas.microsoft.com/office/powerpoint/2010/main" val="1348527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D1656DE-19A4-4151-AD6F-001226CB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0" r="20888"/>
          <a:stretch/>
        </p:blipFill>
        <p:spPr>
          <a:xfrm>
            <a:off x="3662268" y="10"/>
            <a:ext cx="5481732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C0F183-114E-4D61-BF4F-5E2D392410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4" r="3748" b="-2"/>
          <a:stretch/>
        </p:blipFill>
        <p:spPr>
          <a:xfrm>
            <a:off x="3662268" y="3493008"/>
            <a:ext cx="5481732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D3BAF8-2562-4E1D-AA03-120F18963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859536"/>
            <a:ext cx="3624601" cy="12435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600"/>
              <a:t>¿Cuales son las iniciativas existentes en América Latina y el Caribe?</a:t>
            </a:r>
            <a:endParaRPr lang="es-419" sz="260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2194560"/>
            <a:ext cx="36690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1196DBC-1727-4462-B6D7-471866A51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512611"/>
            <a:ext cx="3624602" cy="3664351"/>
          </a:xfrm>
        </p:spPr>
        <p:txBody>
          <a:bodyPr>
            <a:normAutofit/>
          </a:bodyPr>
          <a:lstStyle/>
          <a:p>
            <a:endParaRPr lang="es-419" sz="1700" dirty="0"/>
          </a:p>
        </p:txBody>
      </p:sp>
    </p:spTree>
    <p:extLst>
      <p:ext uri="{BB962C8B-B14F-4D97-AF65-F5344CB8AC3E}">
        <p14:creationId xmlns:p14="http://schemas.microsoft.com/office/powerpoint/2010/main" val="1231324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B5EE1-D37C-4144-B698-40449329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2750280" cy="167660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900"/>
              <a:t>¿Cuales son los reglamientos y requisitos necesarios para implementar la Ciencia Abierta?</a:t>
            </a:r>
            <a:br>
              <a:rPr lang="pt-BR" sz="1900"/>
            </a:br>
            <a:endParaRPr lang="es-419" sz="19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9BDF5-051B-419B-86A6-623D6A502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8" y="2438401"/>
            <a:ext cx="2750277" cy="3779520"/>
          </a:xfrm>
        </p:spPr>
        <p:txBody>
          <a:bodyPr>
            <a:normAutofit/>
          </a:bodyPr>
          <a:lstStyle/>
          <a:p>
            <a:endParaRPr lang="es-419" sz="16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006" y="2"/>
            <a:ext cx="5666994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D594BE68-AE8A-46BA-8D09-DA1C76809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95" b="3"/>
          <a:stretch/>
        </p:blipFill>
        <p:spPr>
          <a:xfrm>
            <a:off x="3957066" y="640082"/>
            <a:ext cx="4707187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2359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7F185-14DA-48E7-9D01-162D6FF7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419" sz="3200" dirty="0"/>
              <a:t>Criterios de selección y permanencia de revistas en LILACS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DAD957-D32B-43A6-84CF-BA6F708B8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120302-6483-42F0-B391-86460202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109"/>
            <a:ext cx="9144000" cy="49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9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7BBFB-0DD2-4080-A973-FEB9FFE3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4A27AA-663F-413D-B0A6-3CC541A21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0CFA59C-6EEE-4A93-B9B4-E36531C80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080"/>
            <a:ext cx="9144000" cy="49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3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66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6BDB02-981B-4761-8B16-A6D0886F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dirty="0" err="1">
                <a:solidFill>
                  <a:srgbClr val="FFFFFF"/>
                </a:solidFill>
              </a:rPr>
              <a:t>Metadatos</a:t>
            </a:r>
            <a:r>
              <a:rPr lang="en-US" sz="2800" dirty="0">
                <a:solidFill>
                  <a:srgbClr val="FFFFFF"/>
                </a:solidFill>
              </a:rPr>
              <a:t> del </a:t>
            </a:r>
            <a:r>
              <a:rPr lang="en-US" sz="2800" dirty="0" err="1">
                <a:solidFill>
                  <a:srgbClr val="FFFFFF"/>
                </a:solidFill>
              </a:rPr>
              <a:t>Repositorio</a:t>
            </a:r>
            <a:r>
              <a:rPr lang="en-US" sz="2800" dirty="0">
                <a:solidFill>
                  <a:srgbClr val="FFFFFF"/>
                </a:solidFill>
              </a:rPr>
              <a:t> ARCA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D3A86BF-F562-488E-9409-D21BDFCDF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82" b="2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351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207E1-DF08-4467-AE81-660228B3E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err="1"/>
              <a:t>Reuniones</a:t>
            </a:r>
            <a:r>
              <a:rPr lang="pt-BR" sz="3600" dirty="0"/>
              <a:t> de </a:t>
            </a:r>
            <a:r>
              <a:rPr lang="pt-BR" sz="3600" dirty="0" err="1"/>
              <a:t>coordinación</a:t>
            </a:r>
            <a:r>
              <a:rPr lang="pt-BR" sz="3600" dirty="0"/>
              <a:t> de </a:t>
            </a:r>
            <a:r>
              <a:rPr lang="pt-BR" sz="3600" dirty="0" err="1"/>
              <a:t>la</a:t>
            </a:r>
            <a:r>
              <a:rPr lang="pt-BR" sz="3600" dirty="0"/>
              <a:t> Red BVS</a:t>
            </a:r>
            <a:endParaRPr lang="es-419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C72BEE-B284-4B9F-B5A8-BCAAF6877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38945"/>
            <a:ext cx="8229600" cy="55347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419" sz="1800" dirty="0">
                <a:hlinkClick r:id="rId2"/>
              </a:rPr>
              <a:t>http://red.bvsalud.org/modelo-bvs/es/fortalecimiento-de-la-red-bvs-alc-plan-accion-2020/</a:t>
            </a:r>
            <a:endParaRPr lang="es-419" sz="18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24FB42-90A1-477D-95A5-61CA386C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311"/>
            <a:ext cx="9144000" cy="432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063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72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152281-D5C4-45A4-B4FD-8861B7F0B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Metadatos para Preprints en LILACS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1E5CC75-68F4-40AD-8087-737D29DF4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7" r="12143" b="2"/>
          <a:stretch/>
        </p:blipFill>
        <p:spPr>
          <a:xfrm>
            <a:off x="33824" y="317500"/>
            <a:ext cx="6766306" cy="60558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2902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C2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628485-0F80-4F9E-990D-0CA0A8A3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122" y="618681"/>
            <a:ext cx="1960404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 dirty="0" err="1">
                <a:solidFill>
                  <a:srgbClr val="FFFFFF"/>
                </a:solidFill>
              </a:rPr>
              <a:t>Metadatos</a:t>
            </a:r>
            <a:r>
              <a:rPr lang="en-US" sz="3100" dirty="0">
                <a:solidFill>
                  <a:srgbClr val="FFFFFF"/>
                </a:solidFill>
              </a:rPr>
              <a:t> para preprints </a:t>
            </a:r>
            <a:r>
              <a:rPr lang="en-US" sz="3100" dirty="0" err="1">
                <a:solidFill>
                  <a:srgbClr val="FFFFFF"/>
                </a:solidFill>
              </a:rPr>
              <a:t>en</a:t>
            </a:r>
            <a:r>
              <a:rPr lang="en-US" sz="3100" dirty="0">
                <a:solidFill>
                  <a:srgbClr val="FFFFFF"/>
                </a:solidFill>
              </a:rPr>
              <a:t> LILACS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015" y="484632"/>
            <a:ext cx="6096762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8AA87BD-E190-4828-BF94-97AC131CA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3" r="15095" b="2"/>
          <a:stretch/>
        </p:blipFill>
        <p:spPr>
          <a:xfrm>
            <a:off x="126059" y="400050"/>
            <a:ext cx="6548632" cy="58610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508876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6153F-58BA-4255-B44A-50095A38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¡Muchas</a:t>
            </a:r>
            <a:r>
              <a:rPr lang="pt-BR" dirty="0"/>
              <a:t> </a:t>
            </a:r>
            <a:r>
              <a:rPr lang="pt-BR" dirty="0" err="1"/>
              <a:t>gracias</a:t>
            </a:r>
            <a:r>
              <a:rPr lang="pt-BR" dirty="0"/>
              <a:t>!</a:t>
            </a:r>
            <a:endParaRPr lang="es-419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4B4714-389E-4F52-9610-7C2853373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061794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075A5-F353-4298-98DC-87F49E09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1" y="155639"/>
            <a:ext cx="9153561" cy="1463034"/>
          </a:xfrm>
        </p:spPr>
        <p:txBody>
          <a:bodyPr>
            <a:normAutofit/>
          </a:bodyPr>
          <a:lstStyle/>
          <a:p>
            <a:r>
              <a:rPr lang="pt-BR" sz="3600" dirty="0" err="1"/>
              <a:t>Sesiones</a:t>
            </a:r>
            <a:r>
              <a:rPr lang="pt-BR" sz="3600" dirty="0"/>
              <a:t> para Editores y </a:t>
            </a:r>
            <a:r>
              <a:rPr lang="pt-BR" sz="3600" dirty="0" err="1"/>
              <a:t>Bibliotecólogos</a:t>
            </a:r>
            <a:r>
              <a:rPr lang="pt-BR" sz="3600" dirty="0"/>
              <a:t> que </a:t>
            </a:r>
            <a:r>
              <a:rPr lang="pt-BR" sz="3600" dirty="0" err="1"/>
              <a:t>actúan</a:t>
            </a:r>
            <a:r>
              <a:rPr lang="pt-BR" sz="3600" dirty="0"/>
              <a:t> </a:t>
            </a:r>
            <a:r>
              <a:rPr lang="pt-BR" sz="3600" dirty="0" err="1"/>
              <a:t>con</a:t>
            </a:r>
            <a:r>
              <a:rPr lang="pt-BR" sz="3600" dirty="0"/>
              <a:t> revistas científicas</a:t>
            </a:r>
            <a:endParaRPr lang="es-419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6799D0-2A25-41F9-B745-D13624DA51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1748631"/>
            <a:ext cx="74961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429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65C05-87EA-4036-AE36-048B3F766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922"/>
            <a:ext cx="8229600" cy="634212"/>
          </a:xfrm>
        </p:spPr>
        <p:txBody>
          <a:bodyPr>
            <a:noAutofit/>
          </a:bodyPr>
          <a:lstStyle/>
          <a:p>
            <a:r>
              <a:rPr lang="pt-BR" sz="3600" dirty="0"/>
              <a:t>Temas</a:t>
            </a:r>
            <a:endParaRPr lang="es-419" sz="3600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A30D8C56-145B-48C5-9F5E-6438247F3C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679003"/>
              </p:ext>
            </p:extLst>
          </p:nvPr>
        </p:nvGraphicFramePr>
        <p:xfrm>
          <a:off x="519546" y="671049"/>
          <a:ext cx="8229600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09">
                  <a:extLst>
                    <a:ext uri="{9D8B030D-6E8A-4147-A177-3AD203B41FA5}">
                      <a16:colId xmlns:a16="http://schemas.microsoft.com/office/drawing/2014/main" val="515274219"/>
                    </a:ext>
                  </a:extLst>
                </a:gridCol>
                <a:gridCol w="1491574">
                  <a:extLst>
                    <a:ext uri="{9D8B030D-6E8A-4147-A177-3AD203B41FA5}">
                      <a16:colId xmlns:a16="http://schemas.microsoft.com/office/drawing/2014/main" val="2740119164"/>
                    </a:ext>
                  </a:extLst>
                </a:gridCol>
                <a:gridCol w="3753108">
                  <a:extLst>
                    <a:ext uri="{9D8B030D-6E8A-4147-A177-3AD203B41FA5}">
                      <a16:colId xmlns:a16="http://schemas.microsoft.com/office/drawing/2014/main" val="559681590"/>
                    </a:ext>
                  </a:extLst>
                </a:gridCol>
                <a:gridCol w="2313709">
                  <a:extLst>
                    <a:ext uri="{9D8B030D-6E8A-4147-A177-3AD203B41FA5}">
                      <a16:colId xmlns:a16="http://schemas.microsoft.com/office/drawing/2014/main" val="26565192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#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Fecha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Tema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effectLst/>
                        </a:rPr>
                        <a:t>Panelista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105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18/03/2020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¿Por qué indexar en LILACS?</a:t>
                      </a:r>
                      <a:br>
                        <a:rPr lang="es-419" dirty="0">
                          <a:effectLst/>
                        </a:rPr>
                      </a:b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effectLst/>
                        </a:rPr>
                        <a:t>Sueli Mitiko Yano Suga </a:t>
                      </a:r>
                      <a:r>
                        <a:rPr lang="es-419" sz="1600" dirty="0">
                          <a:effectLst/>
                        </a:rPr>
                        <a:t>(BIREME/OPS/OMS)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347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2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15/04/2020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Definiendo y consolidando el alcance de la revista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Dr </a:t>
                      </a:r>
                      <a:r>
                        <a:rPr lang="pt-BR" dirty="0" err="1"/>
                        <a:t>Piotr</a:t>
                      </a:r>
                      <a:r>
                        <a:rPr lang="pt-BR" dirty="0"/>
                        <a:t> </a:t>
                      </a:r>
                      <a:r>
                        <a:rPr lang="pt-BR" dirty="0" err="1"/>
                        <a:t>Trzeniak</a:t>
                      </a:r>
                      <a:br>
                        <a:rPr lang="pt-BR" dirty="0"/>
                      </a:br>
                      <a:r>
                        <a:rPr lang="pt-BR" sz="1600" dirty="0"/>
                        <a:t>(UFPE)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31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3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20/05/2020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Flujo Editorial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es-419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Dra. Nancy Sánchez </a:t>
                      </a:r>
                      <a:r>
                        <a:rPr lang="es-419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Tarragó</a:t>
                      </a:r>
                      <a:endParaRPr lang="es-419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(UFRN)</a:t>
                      </a:r>
                      <a:endParaRPr lang="pt-BR" sz="16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930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4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17/06/2020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¿Su revista es electrónica?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es-419" dirty="0">
                          <a:effectLst/>
                        </a:rPr>
                        <a:t>Angélica de Souza Alves de Paula </a:t>
                      </a:r>
                      <a:r>
                        <a:rPr lang="es-419" sz="1200" dirty="0">
                          <a:effectLst/>
                        </a:rPr>
                        <a:t>(BIREME/OPS/OMS)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176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5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15/07/2020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fr-FR" dirty="0">
                          <a:effectLst/>
                        </a:rPr>
                        <a:t> </a:t>
                      </a:r>
                      <a:r>
                        <a:rPr lang="es-419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¿Cómo mejorar el proceso de Peer </a:t>
                      </a:r>
                      <a:r>
                        <a:rPr lang="es-419" sz="18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Review</a:t>
                      </a:r>
                      <a:r>
                        <a:rPr lang="es-419" sz="18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?</a:t>
                      </a:r>
                      <a:endParaRPr lang="fr-FR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47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6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19/08/2020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 </a:t>
                      </a:r>
                      <a:r>
                        <a:rPr lang="es-419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¿Qué contenido debo destacar?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110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7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16/09/2020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 </a:t>
                      </a:r>
                      <a:r>
                        <a:rPr lang="es-419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¿Dónde y cómo diseminar?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8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8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21/10/2020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 </a:t>
                      </a:r>
                      <a:r>
                        <a:rPr lang="es-419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Adhiriéndose con seguridad a la Ciencia Abierta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877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ase"/>
                      <a:r>
                        <a:rPr lang="es-419">
                          <a:effectLst/>
                        </a:rPr>
                        <a:t>9</a:t>
                      </a:r>
                      <a:endParaRPr lang="es-419" b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dirty="0">
                          <a:effectLst/>
                        </a:rPr>
                        <a:t>18/11/2020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s-419" sz="1800" b="1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Adhiriéndose con seguridad a la Ciencia Abierta</a:t>
                      </a:r>
                      <a:endParaRPr lang="es-419" b="0" dirty="0">
                        <a:effectLst/>
                      </a:endParaRPr>
                    </a:p>
                  </a:txBody>
                  <a:tcPr marR="38100" marT="22860" marB="22860"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Juliana Gonçalves Reis</a:t>
                      </a:r>
                    </a:p>
                    <a:p>
                      <a:pPr algn="ctr"/>
                      <a:r>
                        <a:rPr lang="pt-BR" dirty="0"/>
                        <a:t>Fiocruz</a:t>
                      </a:r>
                      <a:endParaRPr lang="es-419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212978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EB280424-64B1-428A-9406-30CE5ACA8BC7}"/>
              </a:ext>
            </a:extLst>
          </p:cNvPr>
          <p:cNvSpPr/>
          <p:nvPr/>
        </p:nvSpPr>
        <p:spPr>
          <a:xfrm>
            <a:off x="10633" y="6502128"/>
            <a:ext cx="9309100" cy="3077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1400" dirty="0">
                <a:hlinkClick r:id="rId9"/>
              </a:rPr>
              <a:t>https://lilacs.bvsalud.org/es/buenas-practicas-en-los-procesos-editoriales-de-revistas-cientificas-para-lilacs-2020/</a:t>
            </a:r>
            <a:endParaRPr lang="es-419" sz="1400" b="1" dirty="0">
              <a:solidFill>
                <a:srgbClr val="7030A0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2CFD220-BDCE-4D4D-8241-25D099F80910}"/>
              </a:ext>
            </a:extLst>
          </p:cNvPr>
          <p:cNvSpPr/>
          <p:nvPr/>
        </p:nvSpPr>
        <p:spPr>
          <a:xfrm>
            <a:off x="519546" y="2292408"/>
            <a:ext cx="8229600" cy="863542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04683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0246B-F40E-4ED0-B418-7E56C241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7648"/>
          </a:xfrm>
        </p:spPr>
        <p:txBody>
          <a:bodyPr>
            <a:noAutofit/>
          </a:bodyPr>
          <a:lstStyle/>
          <a:p>
            <a:r>
              <a:rPr lang="pt-BR" sz="3200" dirty="0"/>
              <a:t>Página </a:t>
            </a:r>
            <a:r>
              <a:rPr lang="pt-BR" sz="3200" dirty="0" err="1"/>
              <a:t>con</a:t>
            </a:r>
            <a:r>
              <a:rPr lang="pt-BR" sz="3200" dirty="0"/>
              <a:t> </a:t>
            </a:r>
            <a:r>
              <a:rPr lang="pt-BR" sz="3200" dirty="0" err="1"/>
              <a:t>la</a:t>
            </a:r>
            <a:r>
              <a:rPr lang="pt-BR" sz="3200" dirty="0"/>
              <a:t> </a:t>
            </a:r>
            <a:r>
              <a:rPr lang="pt-BR" sz="3200" dirty="0" err="1"/>
              <a:t>información</a:t>
            </a:r>
            <a:r>
              <a:rPr lang="pt-BR" sz="3200" dirty="0"/>
              <a:t> sobre </a:t>
            </a:r>
            <a:r>
              <a:rPr lang="pt-BR" sz="3200" dirty="0" err="1"/>
              <a:t>la</a:t>
            </a:r>
            <a:r>
              <a:rPr lang="pt-BR" sz="3200" dirty="0"/>
              <a:t> </a:t>
            </a:r>
            <a:r>
              <a:rPr lang="pt-BR" sz="3200" dirty="0" err="1"/>
              <a:t>capacitación</a:t>
            </a:r>
            <a:endParaRPr lang="es-419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46D33F-38AB-47ED-B190-BD8D5E92F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C50F615-6963-4798-83CF-1277A4E3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4" y="1004686"/>
            <a:ext cx="9144000" cy="552542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E4E5E7D-3F31-4A03-B850-D7B2A22CBD2E}"/>
              </a:ext>
            </a:extLst>
          </p:cNvPr>
          <p:cNvSpPr/>
          <p:nvPr/>
        </p:nvSpPr>
        <p:spPr>
          <a:xfrm>
            <a:off x="0" y="6537097"/>
            <a:ext cx="91440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419" sz="1400" dirty="0">
                <a:hlinkClick r:id="rId3"/>
              </a:rPr>
              <a:t>https://lilacs.bvsalud.org/es/buenas-practicas-en-los-procesos-editoriales-de-revistas-cientificas-para-lilacs-2020/</a:t>
            </a:r>
            <a:endParaRPr lang="es-419" sz="1400" dirty="0"/>
          </a:p>
        </p:txBody>
      </p:sp>
    </p:spTree>
    <p:extLst>
      <p:ext uri="{BB962C8B-B14F-4D97-AF65-F5344CB8AC3E}">
        <p14:creationId xmlns:p14="http://schemas.microsoft.com/office/powerpoint/2010/main" val="23906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2D313D-54CC-4A47-A5CF-52A7D82F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400" dirty="0"/>
              <a:t>Webinars “</a:t>
            </a:r>
            <a:r>
              <a:rPr lang="pt-BR" sz="2400" dirty="0" err="1"/>
              <a:t>Buenas</a:t>
            </a:r>
            <a:r>
              <a:rPr lang="pt-BR" sz="2400" dirty="0"/>
              <a:t> </a:t>
            </a:r>
            <a:r>
              <a:rPr lang="pt-BR" sz="2400" dirty="0" err="1"/>
              <a:t>prácticas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los</a:t>
            </a:r>
            <a:r>
              <a:rPr lang="pt-BR" sz="2400" dirty="0"/>
              <a:t> processos </a:t>
            </a:r>
            <a:r>
              <a:rPr lang="pt-BR" sz="2400" dirty="0" err="1"/>
              <a:t>editoriales</a:t>
            </a:r>
            <a:r>
              <a:rPr lang="pt-BR" sz="2400" dirty="0"/>
              <a:t> de revistas científicas de LILACS” - 477 </a:t>
            </a:r>
            <a:r>
              <a:rPr lang="pt-BR" sz="2400" dirty="0" err="1"/>
              <a:t>inscriptos</a:t>
            </a:r>
            <a:endParaRPr lang="es-419" sz="2400" dirty="0"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076E0E-4BAC-4142-B32A-283AAFBEB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876412"/>
              </p:ext>
            </p:extLst>
          </p:nvPr>
        </p:nvGraphicFramePr>
        <p:xfrm>
          <a:off x="342900" y="1244600"/>
          <a:ext cx="8445500" cy="528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2113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01340-E052-4DDE-AF56-C55836F7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>
            <a:normAutofit/>
          </a:bodyPr>
          <a:lstStyle/>
          <a:p>
            <a:r>
              <a:rPr lang="pt-BR" sz="2800">
                <a:solidFill>
                  <a:schemeClr val="bg1"/>
                </a:solidFill>
              </a:rPr>
              <a:t>Sesiones para bibliotecólogos de la red</a:t>
            </a:r>
            <a:endParaRPr lang="es-419" sz="280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0BCC3E-53CF-416C-B343-D7902E71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F3F609C-14CE-43F2-B098-E1BB76F47A84}"/>
              </a:ext>
            </a:extLst>
          </p:cNvPr>
          <p:cNvSpPr/>
          <p:nvPr/>
        </p:nvSpPr>
        <p:spPr>
          <a:xfrm>
            <a:off x="5794744" y="3466214"/>
            <a:ext cx="2987749" cy="36682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31378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 OPAS" ma:contentTypeID="0x0101006FC7944B218B465880B4E8486075E3DB009C5C9B862E7BF543A26046ACE21DA7A8" ma:contentTypeVersion="2" ma:contentTypeDescription="Tipo de conteúdo para documento OPAS" ma:contentTypeScope="" ma:versionID="94ca72f40fe7aa8a18b6af169b4da492">
  <xsd:schema xmlns:xsd="http://www.w3.org/2001/XMLSchema" xmlns:xs="http://www.w3.org/2001/XMLSchema" xmlns:p="http://schemas.microsoft.com/office/2006/metadata/properties" xmlns:ns2="40fd4455-0f53-4a8f-9f41-18a90389ffe1" xmlns:ns3="32314d6f-7711-4059-82fe-3ca1658d9aac" targetNamespace="http://schemas.microsoft.com/office/2006/metadata/properties" ma:root="true" ma:fieldsID="d83647a26e892d0f3f41edb057b03dcb" ns2:_="" ns3:_="">
    <xsd:import namespace="40fd4455-0f53-4a8f-9f41-18a90389ffe1"/>
    <xsd:import namespace="32314d6f-7711-4059-82fe-3ca1658d9aac"/>
    <xsd:element name="properties">
      <xsd:complexType>
        <xsd:sequence>
          <xsd:element name="documentManagement">
            <xsd:complexType>
              <xsd:all>
                <xsd:element ref="ns2:DocumentID" minOccurs="0"/>
                <xsd:element ref="ns3:SecurityClearan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d4455-0f53-4a8f-9f41-18a90389ffe1" elementFormDefault="qualified">
    <xsd:import namespace="http://schemas.microsoft.com/office/2006/documentManagement/types"/>
    <xsd:import namespace="http://schemas.microsoft.com/office/infopath/2007/PartnerControls"/>
    <xsd:element name="DocumentID" ma:index="8" nillable="true" ma:displayName="Número de documento" ma:internalName="DocumentID">
      <xsd:simpleType>
        <xsd:restriction base="dms:Text">
          <xsd:maxLength value="16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14d6f-7711-4059-82fe-3ca1658d9aac" elementFormDefault="qualified">
    <xsd:import namespace="http://schemas.microsoft.com/office/2006/documentManagement/types"/>
    <xsd:import namespace="http://schemas.microsoft.com/office/infopath/2007/PartnerControls"/>
    <xsd:element name="SecurityClearance" ma:index="9" nillable="true" ma:displayName="Classificação de segurança" ma:list="{8f923816-ba80-48d1-8dd6-3a0ab9fd1459}" ma:internalName="SecurityClearance" ma:readOnly="false" ma:showField="PT-BR" ma:web="4dbe1d96-c829-4075-905b-499f05de977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curityClearance xmlns="32314d6f-7711-4059-82fe-3ca1658d9aac" xsi:nil="true"/>
    <DocumentID xmlns="40fd4455-0f53-4a8f-9f41-18a90389ffe1">118-59966497829670</DocumentI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802E1F-A3F8-4DCF-B0A2-0458F7C6F8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fd4455-0f53-4a8f-9f41-18a90389ffe1"/>
    <ds:schemaRef ds:uri="32314d6f-7711-4059-82fe-3ca1658d9a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84BF8D-2AC3-4983-BAF8-9B6DCB59C93C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fd4455-0f53-4a8f-9f41-18a90389ffe1"/>
    <ds:schemaRef ds:uri="32314d6f-7711-4059-82fe-3ca1658d9aa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69C7C45-0CB2-4411-9F98-B95EB85AC2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1128</Words>
  <Application>Microsoft Office PowerPoint</Application>
  <PresentationFormat>Apresentação na tela (4:3)</PresentationFormat>
  <Paragraphs>191</Paragraphs>
  <Slides>42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  35 años de LILACS Primeros pasos hacia la Ciencia Abierta en LILACS</vt:lpstr>
      <vt:lpstr>Agenda de la reunión</vt:lpstr>
      <vt:lpstr>Reuniones para coordinadores de red LILACS</vt:lpstr>
      <vt:lpstr>Reuniones de coordinación de la Red BVS</vt:lpstr>
      <vt:lpstr>Sesiones para Editores y Bibliotecólogos que actúan con revistas científicas</vt:lpstr>
      <vt:lpstr>Temas</vt:lpstr>
      <vt:lpstr>Página con la información sobre la capacitación</vt:lpstr>
      <vt:lpstr>Webinars “Buenas prácticas en los processos editoriales de revistas científicas de LILACS” - 477 inscriptos</vt:lpstr>
      <vt:lpstr>Sesiones para bibliotecólogos de la red</vt:lpstr>
      <vt:lpstr>Temas</vt:lpstr>
      <vt:lpstr>Sesiones sobre Indización de documentos según Metodología LILACS – 248 inscriptos</vt:lpstr>
      <vt:lpstr>Red de Indizadores de Documentos</vt:lpstr>
      <vt:lpstr>Apresentação do PowerPoint</vt:lpstr>
      <vt:lpstr>Capacitación sobre las metodologías de las Fuentes de Información de la BVS</vt:lpstr>
      <vt:lpstr>Apresentação do PowerPoint</vt:lpstr>
      <vt:lpstr>Actualización de FI-Admin</vt:lpstr>
      <vt:lpstr>Sesiones virtuales organizadas en el portal de LILACS</vt:lpstr>
      <vt:lpstr>Nuevo Portal del Directorio de la Red BVS</vt:lpstr>
      <vt:lpstr>Mapas de evidencia desarrollados por BVS MTCI</vt:lpstr>
      <vt:lpstr>DeCS 2020</vt:lpstr>
      <vt:lpstr>DeCS 2020 para download LILDBI-Web</vt:lpstr>
      <vt:lpstr>Campo “indizado en” actualizado  Ya es posible volver a utilizar Google Chrome como navegador</vt:lpstr>
      <vt:lpstr>Vitrina de Coronavírus (COVID-19)</vt:lpstr>
      <vt:lpstr>Contribución de la Red</vt:lpstr>
      <vt:lpstr>Apresentação do PowerPoint</vt:lpstr>
      <vt:lpstr>Contribución a lilacs</vt:lpstr>
      <vt:lpstr>Contribución a LILACS por país</vt:lpstr>
      <vt:lpstr>Contribución a LILACS por país</vt:lpstr>
      <vt:lpstr>Revistas LILACS por país (contribución 2020)</vt:lpstr>
      <vt:lpstr>Punto de atención -1: Status Borrador</vt:lpstr>
      <vt:lpstr>Punto de atención 0: Status LILACS-Express</vt:lpstr>
      <vt:lpstr>Primeros pasos hacia la Ciencia Abierta en LILACS</vt:lpstr>
      <vt:lpstr>Ciencia Abierta en LILACS</vt:lpstr>
      <vt:lpstr>Que son los preprints</vt:lpstr>
      <vt:lpstr>¿Cuales son las iniciativas existentes en América Latina y el Caribe?</vt:lpstr>
      <vt:lpstr>¿Cuales son los reglamientos y requisitos necesarios para implementar la Ciencia Abierta? </vt:lpstr>
      <vt:lpstr>Criterios de selección y permanencia de revistas en LILACS</vt:lpstr>
      <vt:lpstr>Apresentação do PowerPoint</vt:lpstr>
      <vt:lpstr>Metadatos del Repositorio ARCA</vt:lpstr>
      <vt:lpstr>Metadatos para Preprints en LILACS</vt:lpstr>
      <vt:lpstr>Metadatos para preprints en LILACS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 años de LILACS Primeros pasos hacia la Ciencia Abierta en LILACS</dc:title>
  <dc:creator>Suga, Sueli Mitiko Yano (BIR)</dc:creator>
  <cp:lastModifiedBy>Mota, Jefferson da Justa (BIR)</cp:lastModifiedBy>
  <cp:revision>6</cp:revision>
  <dcterms:created xsi:type="dcterms:W3CDTF">2020-05-12T14:46:02Z</dcterms:created>
  <dcterms:modified xsi:type="dcterms:W3CDTF">2023-03-23T13:23:55Z</dcterms:modified>
</cp:coreProperties>
</file>