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Roboto"/>
      <p:regular r:id="rId25"/>
      <p:bold r:id="rId26"/>
      <p:italic r:id="rId27"/>
      <p:boldItalic r:id="rId28"/>
    </p:embeddedFont>
    <p:embeddedFont>
      <p:font typeface="Helvetica Neue"/>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HelveticaNeue-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elveticaNeue-italic.fntdata"/><Relationship Id="rId30" Type="http://schemas.openxmlformats.org/officeDocument/2006/relationships/font" Target="fonts/HelveticaNeue-bold.fntdata"/><Relationship Id="rId11" Type="http://schemas.openxmlformats.org/officeDocument/2006/relationships/slide" Target="slides/slide4.xml"/><Relationship Id="rId10" Type="http://schemas.openxmlformats.org/officeDocument/2006/relationships/slide" Target="slides/slide3.xml"/><Relationship Id="rId32" Type="http://schemas.openxmlformats.org/officeDocument/2006/relationships/font" Target="fonts/HelveticaNeue-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264b39a89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264b39a89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1027d395b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1027d395b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224f86881a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224f86881a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224f86881a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224f86881a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1027d395b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1027d395b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224f86881a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224f86881a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264b39a899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264b39a899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1027d395b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1027d395b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The citizen scientists upload their own species observations into iNaturalist. Once that identification is confirmed to research grade, that observation data is ingested into GBIF. Remember the GBIF external identifier is listed in Wikidata, and is in turn is included in the taxonbar in the Wikipedia article.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So any confirmed observation data on a species in iNaturalist adds to the quality of the data linked to in Wikidata and Wikipedia. If I’ve convinced the iNaturalist user to change their default license, to allow open access to their image, the image of their observation is also available for upload in Wikicommons.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In this way a virtuous cycle of reuse has been created, each addition building on the last. NONE of this would have been possible for me to do without Open Access principles being put into practice by a wide variety of institutions and individuals.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264b39a899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264b39a899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264b39a899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264b39a899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64b39a899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264b39a899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224f86881a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224f86881a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264b39a899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264b39a899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264b39a899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264b39a899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1027d395b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1027d395b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224f86881a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224f86881a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1027d395b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1027d395b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ckland museum"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1" name="Google Shape;101;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5" name="Google Shape;10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9" name="Google Shape;10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3" name="Google Shape;113;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4" name="Google Shape;11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0" name="Google Shape;120;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1" name="Google Shape;12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4" name="Google Shape;12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8" name="Google Shape;128;p3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7" name="Google Shape;13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A86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hyperlink" Target="https://orcid.org/0000-0002-5398-7721" TargetMode="External"/><Relationship Id="rId4" Type="http://schemas.openxmlformats.org/officeDocument/2006/relationships/hyperlink" Target="mailto:siobhan_leachman@mastodon.nz" TargetMode="External"/><Relationship Id="rId5" Type="http://schemas.openxmlformats.org/officeDocument/2006/relationships/hyperlink" Target="https://bit.ly/CitSciMonth2023" TargetMode="External"/><Relationship Id="rId6" Type="http://schemas.openxmlformats.org/officeDocument/2006/relationships/image" Target="../media/image29.png"/><Relationship Id="rId7" Type="http://schemas.openxmlformats.org/officeDocument/2006/relationships/hyperlink" Target="https://commons.wikimedia.org/wiki/File:Tatosoma_monoviridisata_AMNZ21807_Dorsal.jpg" TargetMode="External"/><Relationship Id="rId8" Type="http://schemas.openxmlformats.org/officeDocument/2006/relationships/hyperlink" Target="https://creativecommons.org/licenses/by/4.0/deed.e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hyperlink" Target="https://commons.wikimedia.org/wiki/File:Ordering_of_Creative_Commons_licenses_from_most_to_least_permissive.png" TargetMode="External"/><Relationship Id="rId5" Type="http://schemas.openxmlformats.org/officeDocument/2006/relationships/hyperlink" Target="https://creativecommons.org/licenses/by-sa/4.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hyperlink" Target="https://commons.wikimedia.org/wiki/Category:Landcare_Research" TargetMode="External"/><Relationship Id="rId4" Type="http://schemas.openxmlformats.org/officeDocument/2006/relationships/hyperlink" Target="https://en.wikipedia.org/wiki/Wikipedia:Text_of_the_Creative_Commons_Attribution-ShareAlike_3.0_Unported_License" TargetMode="External"/><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hyperlink" Target="https://commons.wikimedia.org/wiki/Category:Asaphodes_beata" TargetMode="External"/><Relationship Id="rId4" Type="http://schemas.openxmlformats.org/officeDocument/2006/relationships/hyperlink" Target="https://commons.wikimedia.org/wiki/Category:Asaphodes_beata" TargetMode="External"/><Relationship Id="rId9" Type="http://schemas.openxmlformats.org/officeDocument/2006/relationships/image" Target="../media/image21.png"/><Relationship Id="rId5" Type="http://schemas.openxmlformats.org/officeDocument/2006/relationships/hyperlink" Target="https://en.wikipedia.org/wiki/Wikipedia:Text_of_the_Creative_Commons_Attribution-ShareAlike_3.0_Unported_License" TargetMode="External"/><Relationship Id="rId6" Type="http://schemas.openxmlformats.org/officeDocument/2006/relationships/hyperlink" Target="https://www.inaturalist.org/taxa/386103-Asaphodes-beata" TargetMode="External"/><Relationship Id="rId7" Type="http://schemas.openxmlformats.org/officeDocument/2006/relationships/hyperlink" Target="https://www.legislation.govt.nz/act/public/1994/0143/latest/DLM345634.html?search=ts_act_copyright+act+1994_resel&amp;p=1&amp;sr=1" TargetMode="External"/><Relationship Id="rId8"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hyperlink" Target="https://commons.wikimedia.org/wiki/File:CC_BY-ND.svg"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hyperlink" Target="https://www.legislation.govt.nz/act/public/1994/0143/latest/DLM345634.html?search=ts_act_copyright+act+1994_resel&amp;p=1&amp;sr=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hyperlink" Target="https://www.legislation.govt.nz/act/public/1994/0143/latest/DLM345634.html?search=ts_act_copyright+act+1994_resel&amp;p=1&amp;sr=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hyperlink" Target="https://creativecommons.org/publicdomain/zero/1.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https://creativecommons.org/publicdomain/zero/1.0/" TargetMode="External"/></Relationships>
</file>

<file path=ppt/slides/_rels/slide2.xml.rels><?xml version="1.0" encoding="UTF-8" standalone="yes"?><Relationships xmlns="http://schemas.openxmlformats.org/package/2006/relationships"><Relationship Id="rId20" Type="http://schemas.openxmlformats.org/officeDocument/2006/relationships/image" Target="../media/image10.png"/><Relationship Id="rId11" Type="http://schemas.openxmlformats.org/officeDocument/2006/relationships/hyperlink" Target="https://creativecommons.org/licenses/by-sa/4.0/deed.en" TargetMode="External"/><Relationship Id="rId22" Type="http://schemas.openxmlformats.org/officeDocument/2006/relationships/image" Target="../media/image3.png"/><Relationship Id="rId10" Type="http://schemas.openxmlformats.org/officeDocument/2006/relationships/hyperlink" Target="https://commons.wikimedia.org/wiki/File:Main_zooniverse.jpg" TargetMode="External"/><Relationship Id="rId21" Type="http://schemas.openxmlformats.org/officeDocument/2006/relationships/image" Target="../media/image2.png"/><Relationship Id="rId13" Type="http://schemas.openxmlformats.org/officeDocument/2006/relationships/hyperlink" Target="https://creativecommons.org/licenses/by-sa/4.0/deed.en" TargetMode="External"/><Relationship Id="rId24" Type="http://schemas.openxmlformats.org/officeDocument/2006/relationships/image" Target="../media/image18.png"/><Relationship Id="rId12" Type="http://schemas.openxmlformats.org/officeDocument/2006/relationships/hyperlink" Target="https://commons.wikimedia.org/wiki/File:Logo_for_Bionomia.png" TargetMode="External"/><Relationship Id="rId23" Type="http://schemas.openxmlformats.org/officeDocument/2006/relationships/image" Target="../media/image11.jp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creativecommons.org/licenses/by-sa/3.0/" TargetMode="External"/><Relationship Id="rId4" Type="http://schemas.openxmlformats.org/officeDocument/2006/relationships/hyperlink" Target="https://commons.wikimedia.org/wiki/Category:Wikimedia_logos_by_project" TargetMode="External"/><Relationship Id="rId9" Type="http://schemas.openxmlformats.org/officeDocument/2006/relationships/hyperlink" Target="https://commons.wikimedia.org/wiki/File:SI_large_color.jpg" TargetMode="External"/><Relationship Id="rId15" Type="http://schemas.openxmlformats.org/officeDocument/2006/relationships/image" Target="../media/image25.png"/><Relationship Id="rId14" Type="http://schemas.openxmlformats.org/officeDocument/2006/relationships/hyperlink" Target="https://commons.wikimedia.org/wiki/File:Flickr_logo.png" TargetMode="External"/><Relationship Id="rId17" Type="http://schemas.openxmlformats.org/officeDocument/2006/relationships/image" Target="../media/image6.png"/><Relationship Id="rId16" Type="http://schemas.openxmlformats.org/officeDocument/2006/relationships/image" Target="../media/image9.png"/><Relationship Id="rId5" Type="http://schemas.openxmlformats.org/officeDocument/2006/relationships/hyperlink" Target="https://www.inaturalist.org/" TargetMode="External"/><Relationship Id="rId19" Type="http://schemas.openxmlformats.org/officeDocument/2006/relationships/image" Target="../media/image1.jpg"/><Relationship Id="rId6" Type="http://schemas.openxmlformats.org/officeDocument/2006/relationships/hyperlink" Target="https://digivol.ala.org.au/" TargetMode="External"/><Relationship Id="rId18" Type="http://schemas.openxmlformats.org/officeDocument/2006/relationships/image" Target="../media/image5.png"/><Relationship Id="rId7" Type="http://schemas.openxmlformats.org/officeDocument/2006/relationships/hyperlink" Target="https://www.zooniverse.org/organizations/md68135/notes-from-nature" TargetMode="External"/><Relationship Id="rId8" Type="http://schemas.openxmlformats.org/officeDocument/2006/relationships/hyperlink" Target="https://www.legislation.govt.nz/act/public/1994/0143/latest/DLM345634.html?search=ts_act_copyright+act+1994_resel&amp;p=1&amp;sr=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hyperlink" Target="https://en.wikipedia.org/wiki/Helastia_semisignata" TargetMode="External"/><Relationship Id="rId5" Type="http://schemas.openxmlformats.org/officeDocument/2006/relationships/hyperlink" Target="https://en.wikipedia.org/wiki/Wikipedia:Text_of_the_Creative_Commons_Attribution-ShareAlike_3.0_Unported_Licen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hyperlink" Target="https://www.legislation.govt.nz/act/public/1994/0143/latest/DLM345634.html?search=ts_act_copyright+act+1994_resel&amp;p=1&amp;sr=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hyperlink" Target="https://en.wikipedia.org/wiki/Helastia_alba" TargetMode="External"/><Relationship Id="rId5" Type="http://schemas.openxmlformats.org/officeDocument/2006/relationships/hyperlink" Target="https://en.wikipedia.org/wiki/Wikipedia:Text_of_the_Creative_Commons_Attribution-ShareAlike_3.0_Unported_License" TargetMode="External"/><Relationship Id="rId6" Type="http://schemas.openxmlformats.org/officeDocument/2006/relationships/hyperlink" Target="https://www.legislation.govt.nz/act/public/1994/0143/latest/DLM345634.html?search=ts_act_copyright+act+1994_resel&amp;p=1&amp;sr=1" TargetMode="External"/><Relationship Id="rId7"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hyperlink" Target="https://www.gbif.org/species/1955413" TargetMode="External"/><Relationship Id="rId4" Type="http://schemas.openxmlformats.org/officeDocument/2006/relationships/hyperlink" Target="https://doi.org/10.15468/39omei" TargetMode="External"/><Relationship Id="rId5" Type="http://schemas.openxmlformats.org/officeDocument/2006/relationships/hyperlink" Target="https://www.gbif.org/" TargetMode="External"/><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hyperlink" Target="https://www.legislation.govt.nz/act/public/1994/0143/latest/DLM345634.html?search=ts_act_copyright+act+1994_resel&amp;p=1&amp;sr=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hyperlink" Target="https://commons.wikimedia.org/w/index.php?curid=117426071" TargetMode="External"/><Relationship Id="rId5" Type="http://schemas.openxmlformats.org/officeDocument/2006/relationships/hyperlink" Target="https://www.inaturalist.org/photos/115176000" TargetMode="External"/><Relationship Id="rId6" Type="http://schemas.openxmlformats.org/officeDocument/2006/relationships/hyperlink" Target="https://creativecommons.org/licenses/by-sa/4.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hyperlink" Target="https://commons.wikimedia.org/wiki/Category:Helastia_semisignata" TargetMode="External"/><Relationship Id="rId5" Type="http://schemas.openxmlformats.org/officeDocument/2006/relationships/hyperlink" Target="https://en.wikipedia.org/wiki/Wikipedia:Text_of_the_Creative_Commons_Attribution-ShareAlike_3.0_Unported_Licens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7"/>
          <p:cNvSpPr txBox="1"/>
          <p:nvPr>
            <p:ph idx="4294967295" type="body"/>
          </p:nvPr>
        </p:nvSpPr>
        <p:spPr>
          <a:xfrm>
            <a:off x="4592475" y="0"/>
            <a:ext cx="4494300" cy="5143500"/>
          </a:xfrm>
          <a:prstGeom prst="rect">
            <a:avLst/>
          </a:prstGeom>
          <a:noFill/>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solidFill>
                <a:srgbClr val="FFFFFF"/>
              </a:solidFill>
            </a:endParaRPr>
          </a:p>
          <a:p>
            <a:pPr indent="0" lvl="0" marL="0" rtl="0" algn="l">
              <a:lnSpc>
                <a:spcPct val="100000"/>
              </a:lnSpc>
              <a:spcBef>
                <a:spcPts val="0"/>
              </a:spcBef>
              <a:spcAft>
                <a:spcPts val="0"/>
              </a:spcAft>
              <a:buNone/>
            </a:pPr>
            <a:r>
              <a:t/>
            </a:r>
            <a:endParaRPr>
              <a:solidFill>
                <a:srgbClr val="FFFFFF"/>
              </a:solidFill>
            </a:endParaRPr>
          </a:p>
          <a:p>
            <a:pPr indent="0" lvl="0" marL="0" rtl="0" algn="l">
              <a:lnSpc>
                <a:spcPct val="100000"/>
              </a:lnSpc>
              <a:spcBef>
                <a:spcPts val="0"/>
              </a:spcBef>
              <a:spcAft>
                <a:spcPts val="0"/>
              </a:spcAft>
              <a:buNone/>
            </a:pPr>
            <a:r>
              <a:t/>
            </a:r>
            <a:endParaRPr sz="1100">
              <a:solidFill>
                <a:srgbClr val="FFFFFF"/>
              </a:solidFill>
            </a:endParaRPr>
          </a:p>
          <a:p>
            <a:pPr indent="0" lvl="0" marL="0" rtl="0" algn="ctr">
              <a:lnSpc>
                <a:spcPct val="100000"/>
              </a:lnSpc>
              <a:spcBef>
                <a:spcPts val="0"/>
              </a:spcBef>
              <a:spcAft>
                <a:spcPts val="0"/>
              </a:spcAft>
              <a:buNone/>
            </a:pPr>
            <a:r>
              <a:rPr lang="en-GB" sz="3600">
                <a:solidFill>
                  <a:srgbClr val="FFFFFF"/>
                </a:solidFill>
              </a:rPr>
              <a:t>Siobhan Leachman</a:t>
            </a:r>
            <a:endParaRPr sz="3600">
              <a:solidFill>
                <a:srgbClr val="FFFFFF"/>
              </a:solidFill>
            </a:endParaRPr>
          </a:p>
          <a:p>
            <a:pPr indent="0" lvl="0" marL="0" rtl="0" algn="l">
              <a:lnSpc>
                <a:spcPct val="100000"/>
              </a:lnSpc>
              <a:spcBef>
                <a:spcPts val="0"/>
              </a:spcBef>
              <a:spcAft>
                <a:spcPts val="0"/>
              </a:spcAft>
              <a:buNone/>
            </a:pPr>
            <a:r>
              <a:t/>
            </a:r>
            <a:endParaRPr>
              <a:solidFill>
                <a:srgbClr val="FFFFFF"/>
              </a:solidFill>
            </a:endParaRPr>
          </a:p>
          <a:p>
            <a:pPr indent="0" lvl="0" marL="179999" rtl="0" algn="l">
              <a:lnSpc>
                <a:spcPct val="100000"/>
              </a:lnSpc>
              <a:spcBef>
                <a:spcPts val="0"/>
              </a:spcBef>
              <a:spcAft>
                <a:spcPts val="0"/>
              </a:spcAft>
              <a:buClr>
                <a:schemeClr val="dk1"/>
              </a:buClr>
              <a:buSzPts val="1100"/>
              <a:buFont typeface="Arial"/>
              <a:buNone/>
            </a:pPr>
            <a:r>
              <a:rPr lang="en-GB">
                <a:solidFill>
                  <a:schemeClr val="lt1"/>
                </a:solidFill>
              </a:rPr>
              <a:t>ORCID:</a:t>
            </a:r>
            <a:r>
              <a:rPr lang="en-GB" sz="1400" u="sng">
                <a:solidFill>
                  <a:schemeClr val="lt1"/>
                </a:solidFill>
                <a:hlinkClick r:id="rId3">
                  <a:extLst>
                    <a:ext uri="{A12FA001-AC4F-418D-AE19-62706E023703}">
                      <ahyp:hlinkClr val="tx"/>
                    </a:ext>
                  </a:extLst>
                </a:hlinkClick>
              </a:rPr>
              <a:t>0000-0002-5398-7721</a:t>
            </a:r>
            <a:endParaRPr sz="1400">
              <a:solidFill>
                <a:schemeClr val="lt1"/>
              </a:solidFill>
            </a:endParaRPr>
          </a:p>
          <a:p>
            <a:pPr indent="0" lvl="0" marL="179999" rtl="0" algn="l">
              <a:lnSpc>
                <a:spcPct val="100000"/>
              </a:lnSpc>
              <a:spcBef>
                <a:spcPts val="0"/>
              </a:spcBef>
              <a:spcAft>
                <a:spcPts val="0"/>
              </a:spcAft>
              <a:buClr>
                <a:schemeClr val="dk1"/>
              </a:buClr>
              <a:buSzPts val="1100"/>
              <a:buFont typeface="Arial"/>
              <a:buNone/>
            </a:pPr>
            <a:r>
              <a:rPr lang="en-GB">
                <a:solidFill>
                  <a:schemeClr val="lt1"/>
                </a:solidFill>
              </a:rPr>
              <a:t>Twitter: </a:t>
            </a:r>
            <a:r>
              <a:rPr lang="en-GB" sz="1400">
                <a:solidFill>
                  <a:schemeClr val="lt1"/>
                </a:solidFill>
              </a:rPr>
              <a:t>@SiobhanLeachman</a:t>
            </a:r>
            <a:endParaRPr sz="1400">
              <a:solidFill>
                <a:schemeClr val="lt1"/>
              </a:solidFill>
            </a:endParaRPr>
          </a:p>
          <a:p>
            <a:pPr indent="0" lvl="0" marL="179999" rtl="0" algn="l">
              <a:lnSpc>
                <a:spcPct val="100000"/>
              </a:lnSpc>
              <a:spcBef>
                <a:spcPts val="0"/>
              </a:spcBef>
              <a:spcAft>
                <a:spcPts val="0"/>
              </a:spcAft>
              <a:buClr>
                <a:schemeClr val="dk1"/>
              </a:buClr>
              <a:buSzPts val="1100"/>
              <a:buFont typeface="Arial"/>
              <a:buNone/>
            </a:pPr>
            <a:r>
              <a:rPr lang="en-GB">
                <a:solidFill>
                  <a:schemeClr val="lt1"/>
                </a:solidFill>
              </a:rPr>
              <a:t>Mastodon:</a:t>
            </a:r>
            <a:r>
              <a:rPr lang="en-GB" sz="1400">
                <a:solidFill>
                  <a:schemeClr val="lt1"/>
                </a:solidFill>
              </a:rPr>
              <a:t>@</a:t>
            </a:r>
            <a:r>
              <a:rPr lang="en-GB" sz="1400" u="sng">
                <a:solidFill>
                  <a:schemeClr val="lt1"/>
                </a:solidFill>
                <a:hlinkClick r:id="rId4">
                  <a:extLst>
                    <a:ext uri="{A12FA001-AC4F-418D-AE19-62706E023703}">
                      <ahyp:hlinkClr val="tx"/>
                    </a:ext>
                  </a:extLst>
                </a:hlinkClick>
              </a:rPr>
              <a:t>siobhan_leachman@mastodon.nz</a:t>
            </a:r>
            <a:endParaRPr sz="1400">
              <a:solidFill>
                <a:schemeClr val="lt1"/>
              </a:solidFill>
            </a:endParaRPr>
          </a:p>
          <a:p>
            <a:pPr indent="0" lvl="0" marL="179999" rtl="0" algn="l">
              <a:lnSpc>
                <a:spcPct val="100000"/>
              </a:lnSpc>
              <a:spcBef>
                <a:spcPts val="0"/>
              </a:spcBef>
              <a:spcAft>
                <a:spcPts val="0"/>
              </a:spcAft>
              <a:buClr>
                <a:schemeClr val="dk1"/>
              </a:buClr>
              <a:buSzPts val="1100"/>
              <a:buFont typeface="Arial"/>
              <a:buNone/>
            </a:pPr>
            <a:r>
              <a:rPr lang="en-GB">
                <a:solidFill>
                  <a:schemeClr val="lt1"/>
                </a:solidFill>
              </a:rPr>
              <a:t>Slides:</a:t>
            </a:r>
            <a:r>
              <a:rPr lang="en-GB" sz="1400">
                <a:solidFill>
                  <a:schemeClr val="lt1"/>
                </a:solidFill>
              </a:rPr>
              <a:t> </a:t>
            </a:r>
            <a:r>
              <a:rPr lang="en-GB" sz="1400" u="sng">
                <a:solidFill>
                  <a:schemeClr val="lt1"/>
                </a:solidFill>
                <a:hlinkClick r:id="rId5">
                  <a:extLst>
                    <a:ext uri="{A12FA001-AC4F-418D-AE19-62706E023703}">
                      <ahyp:hlinkClr val="tx"/>
                    </a:ext>
                  </a:extLst>
                </a:hlinkClick>
              </a:rPr>
              <a:t>https://bit.ly/CitSciMonth2023</a:t>
            </a:r>
            <a:endParaRPr sz="1400">
              <a:solidFill>
                <a:schemeClr val="lt1"/>
              </a:solidFill>
            </a:endParaRPr>
          </a:p>
          <a:p>
            <a:pPr indent="0" lvl="0" marL="0" rtl="0" algn="l">
              <a:lnSpc>
                <a:spcPct val="100000"/>
              </a:lnSpc>
              <a:spcBef>
                <a:spcPts val="0"/>
              </a:spcBef>
              <a:spcAft>
                <a:spcPts val="0"/>
              </a:spcAft>
              <a:buNone/>
            </a:pPr>
            <a:r>
              <a:t/>
            </a:r>
            <a:endParaRPr sz="1200">
              <a:solidFill>
                <a:srgbClr val="FFFFFF"/>
              </a:solidFill>
            </a:endParaRPr>
          </a:p>
          <a:p>
            <a:pPr indent="0" lvl="0" marL="0" rtl="0" algn="l">
              <a:lnSpc>
                <a:spcPct val="100000"/>
              </a:lnSpc>
              <a:spcBef>
                <a:spcPts val="0"/>
              </a:spcBef>
              <a:spcAft>
                <a:spcPts val="0"/>
              </a:spcAft>
              <a:buNone/>
            </a:pPr>
            <a:r>
              <a:t/>
            </a:r>
            <a:endParaRPr sz="1150">
              <a:solidFill>
                <a:srgbClr val="FFFFFF"/>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lang="en-GB" sz="1200">
                <a:solidFill>
                  <a:srgbClr val="FFFFFF"/>
                </a:solidFill>
              </a:rPr>
              <a:t> </a:t>
            </a:r>
            <a:endParaRPr sz="1200">
              <a:solidFill>
                <a:srgbClr val="FFFFFF"/>
              </a:solidFill>
            </a:endParaRPr>
          </a:p>
        </p:txBody>
      </p:sp>
      <p:pic>
        <p:nvPicPr>
          <p:cNvPr id="145" name="Google Shape;145;p37"/>
          <p:cNvPicPr preferRelativeResize="0"/>
          <p:nvPr/>
        </p:nvPicPr>
        <p:blipFill>
          <a:blip r:embed="rId6">
            <a:alphaModFix amt="93000"/>
          </a:blip>
          <a:stretch>
            <a:fillRect/>
          </a:stretch>
        </p:blipFill>
        <p:spPr>
          <a:xfrm>
            <a:off x="0" y="0"/>
            <a:ext cx="4592474" cy="5143498"/>
          </a:xfrm>
          <a:prstGeom prst="rect">
            <a:avLst/>
          </a:prstGeom>
          <a:noFill/>
          <a:ln cap="flat" cmpd="sng" w="9525">
            <a:solidFill>
              <a:srgbClr val="666666"/>
            </a:solidFill>
            <a:prstDash val="solid"/>
            <a:round/>
            <a:headEnd len="sm" w="sm" type="none"/>
            <a:tailEnd len="sm" w="sm" type="none"/>
          </a:ln>
        </p:spPr>
      </p:pic>
      <p:sp>
        <p:nvSpPr>
          <p:cNvPr id="146" name="Google Shape;146;p37"/>
          <p:cNvSpPr txBox="1"/>
          <p:nvPr/>
        </p:nvSpPr>
        <p:spPr>
          <a:xfrm>
            <a:off x="0" y="424525"/>
            <a:ext cx="4592400" cy="3678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GB" sz="4800">
                <a:solidFill>
                  <a:srgbClr val="FFFFFF"/>
                </a:solidFill>
              </a:rPr>
              <a:t>Citizen Science</a:t>
            </a:r>
            <a:endParaRPr sz="4800">
              <a:solidFill>
                <a:srgbClr val="FFFFFF"/>
              </a:solidFill>
            </a:endParaRPr>
          </a:p>
          <a:p>
            <a:pPr indent="0" lvl="0" marL="0" rtl="0" algn="ctr">
              <a:lnSpc>
                <a:spcPct val="115000"/>
              </a:lnSpc>
              <a:spcBef>
                <a:spcPts val="0"/>
              </a:spcBef>
              <a:spcAft>
                <a:spcPts val="0"/>
              </a:spcAft>
              <a:buClr>
                <a:schemeClr val="dk1"/>
              </a:buClr>
              <a:buSzPts val="1100"/>
              <a:buFont typeface="Arial"/>
              <a:buNone/>
            </a:pPr>
            <a:r>
              <a:rPr lang="en-GB" sz="4800">
                <a:solidFill>
                  <a:srgbClr val="FFFFFF"/>
                </a:solidFill>
              </a:rPr>
              <a:t>and </a:t>
            </a:r>
            <a:endParaRPr sz="4800">
              <a:solidFill>
                <a:srgbClr val="FFFFFF"/>
              </a:solidFill>
            </a:endParaRPr>
          </a:p>
          <a:p>
            <a:pPr indent="0" lvl="0" marL="0" rtl="0" algn="ctr">
              <a:lnSpc>
                <a:spcPct val="115000"/>
              </a:lnSpc>
              <a:spcBef>
                <a:spcPts val="0"/>
              </a:spcBef>
              <a:spcAft>
                <a:spcPts val="0"/>
              </a:spcAft>
              <a:buClr>
                <a:schemeClr val="dk1"/>
              </a:buClr>
              <a:buSzPts val="1100"/>
              <a:buFont typeface="Arial"/>
              <a:buNone/>
            </a:pPr>
            <a:r>
              <a:rPr lang="en-GB" sz="4800">
                <a:solidFill>
                  <a:srgbClr val="FFFFFF"/>
                </a:solidFill>
              </a:rPr>
              <a:t>Wikipedia</a:t>
            </a:r>
            <a:endParaRPr sz="4800">
              <a:solidFill>
                <a:srgbClr val="FFFFFF"/>
              </a:solidFill>
            </a:endParaRPr>
          </a:p>
        </p:txBody>
      </p:sp>
      <p:sp>
        <p:nvSpPr>
          <p:cNvPr id="147" name="Google Shape;147;p37"/>
          <p:cNvSpPr txBox="1"/>
          <p:nvPr/>
        </p:nvSpPr>
        <p:spPr>
          <a:xfrm>
            <a:off x="4592475" y="4744500"/>
            <a:ext cx="4551600" cy="39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rgbClr val="FFFFFF"/>
                </a:solidFill>
                <a:hlinkClick r:id="rId7">
                  <a:extLst>
                    <a:ext uri="{A12FA001-AC4F-418D-AE19-62706E023703}">
                      <ahyp:hlinkClr val="tx"/>
                    </a:ext>
                  </a:extLst>
                </a:hlinkClick>
              </a:rPr>
              <a:t>Tatosoma monoviridisata AMNZ21807 </a:t>
            </a:r>
            <a:r>
              <a:rPr lang="en-GB" sz="900">
                <a:solidFill>
                  <a:srgbClr val="FFFFFF"/>
                </a:solidFill>
              </a:rPr>
              <a:t> by Auckland Museum </a:t>
            </a:r>
            <a:r>
              <a:rPr lang="en-GB" sz="900" u="sng">
                <a:solidFill>
                  <a:srgbClr val="FFFFFF"/>
                </a:solidFill>
                <a:hlinkClick r:id="rId8">
                  <a:extLst>
                    <a:ext uri="{A12FA001-AC4F-418D-AE19-62706E023703}">
                      <ahyp:hlinkClr val="tx"/>
                    </a:ext>
                  </a:extLst>
                </a:hlinkClick>
              </a:rPr>
              <a:t>CC BY 4.0</a:t>
            </a:r>
            <a:r>
              <a:rPr lang="en-GB" sz="900">
                <a:solidFill>
                  <a:srgbClr val="FFFFFF"/>
                </a:solidFill>
              </a:rPr>
              <a:t> via Wikimedia Commons</a:t>
            </a:r>
            <a:endParaRPr sz="9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46"/>
          <p:cNvPicPr preferRelativeResize="0"/>
          <p:nvPr/>
        </p:nvPicPr>
        <p:blipFill>
          <a:blip r:embed="rId3">
            <a:alphaModFix/>
          </a:blip>
          <a:stretch>
            <a:fillRect/>
          </a:stretch>
        </p:blipFill>
        <p:spPr>
          <a:xfrm>
            <a:off x="279625" y="128550"/>
            <a:ext cx="2384075" cy="4632351"/>
          </a:xfrm>
          <a:prstGeom prst="rect">
            <a:avLst/>
          </a:prstGeom>
          <a:noFill/>
          <a:ln>
            <a:noFill/>
          </a:ln>
        </p:spPr>
      </p:pic>
      <p:sp>
        <p:nvSpPr>
          <p:cNvPr id="225" name="Google Shape;225;p46"/>
          <p:cNvSpPr txBox="1"/>
          <p:nvPr/>
        </p:nvSpPr>
        <p:spPr>
          <a:xfrm>
            <a:off x="3856375" y="0"/>
            <a:ext cx="52875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Green is Good</a:t>
            </a:r>
            <a:endParaRPr sz="4800">
              <a:solidFill>
                <a:schemeClr val="lt1"/>
              </a:solidFill>
            </a:endParaRPr>
          </a:p>
          <a:p>
            <a:pPr indent="0" lvl="0" marL="0" rtl="0" algn="ctr">
              <a:spcBef>
                <a:spcPts val="0"/>
              </a:spcBef>
              <a:spcAft>
                <a:spcPts val="0"/>
              </a:spcAft>
              <a:buNone/>
            </a:pPr>
            <a:r>
              <a:rPr lang="en-GB" sz="4800">
                <a:solidFill>
                  <a:schemeClr val="lt1"/>
                </a:solidFill>
              </a:rPr>
              <a:t>For </a:t>
            </a:r>
            <a:endParaRPr sz="4800">
              <a:solidFill>
                <a:schemeClr val="lt1"/>
              </a:solidFill>
            </a:endParaRPr>
          </a:p>
          <a:p>
            <a:pPr indent="0" lvl="0" marL="0" rtl="0" algn="ctr">
              <a:spcBef>
                <a:spcPts val="0"/>
              </a:spcBef>
              <a:spcAft>
                <a:spcPts val="0"/>
              </a:spcAft>
              <a:buNone/>
            </a:pPr>
            <a:r>
              <a:rPr lang="en-GB" sz="4800">
                <a:solidFill>
                  <a:schemeClr val="lt1"/>
                </a:solidFill>
              </a:rPr>
              <a:t>Wikicommons</a:t>
            </a:r>
            <a:endParaRPr sz="4800">
              <a:solidFill>
                <a:schemeClr val="lt1"/>
              </a:solidFill>
            </a:endParaRPr>
          </a:p>
        </p:txBody>
      </p:sp>
      <p:sp>
        <p:nvSpPr>
          <p:cNvPr id="226" name="Google Shape;226;p46"/>
          <p:cNvSpPr txBox="1"/>
          <p:nvPr/>
        </p:nvSpPr>
        <p:spPr>
          <a:xfrm>
            <a:off x="259075" y="87475"/>
            <a:ext cx="2110500" cy="2091300"/>
          </a:xfrm>
          <a:prstGeom prst="rect">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6"/>
          <p:cNvSpPr txBox="1"/>
          <p:nvPr/>
        </p:nvSpPr>
        <p:spPr>
          <a:xfrm>
            <a:off x="7950" y="4794625"/>
            <a:ext cx="9144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u="sng">
                <a:solidFill>
                  <a:schemeClr val="lt1"/>
                </a:solidFill>
                <a:hlinkClick r:id="rId4">
                  <a:extLst>
                    <a:ext uri="{A12FA001-AC4F-418D-AE19-62706E023703}">
                      <ahyp:hlinkClr val="tx"/>
                    </a:ext>
                  </a:extLst>
                </a:hlinkClick>
              </a:rPr>
              <a:t>Image</a:t>
            </a:r>
            <a:r>
              <a:rPr lang="en-GB" sz="900">
                <a:solidFill>
                  <a:schemeClr val="lt1"/>
                </a:solidFill>
              </a:rPr>
              <a:t> by creativecommons.org, </a:t>
            </a:r>
            <a:r>
              <a:rPr lang="en-GB" sz="900" u="sng">
                <a:solidFill>
                  <a:schemeClr val="lt1"/>
                </a:solidFill>
                <a:hlinkClick r:id="rId5">
                  <a:extLst>
                    <a:ext uri="{A12FA001-AC4F-418D-AE19-62706E023703}">
                      <ahyp:hlinkClr val="tx"/>
                    </a:ext>
                  </a:extLst>
                </a:hlinkClick>
              </a:rPr>
              <a:t>CC BY-SA 4.0</a:t>
            </a:r>
            <a:r>
              <a:rPr lang="en-GB" sz="900">
                <a:solidFill>
                  <a:schemeClr val="lt1"/>
                </a:solidFill>
              </a:rPr>
              <a:t>, via Wikimedia Commons</a:t>
            </a:r>
            <a:endParaRPr sz="9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7"/>
          <p:cNvSpPr txBox="1"/>
          <p:nvPr/>
        </p:nvSpPr>
        <p:spPr>
          <a:xfrm>
            <a:off x="0" y="4868100"/>
            <a:ext cx="9144000" cy="2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Screenshot</a:t>
            </a:r>
            <a:r>
              <a:rPr lang="en-GB" sz="900">
                <a:solidFill>
                  <a:schemeClr val="lt1"/>
                </a:solidFill>
              </a:rPr>
              <a:t> of Wikimedia Commons </a:t>
            </a:r>
            <a:r>
              <a:rPr lang="en-GB" sz="900" u="sng">
                <a:solidFill>
                  <a:schemeClr val="lt1"/>
                </a:solidFill>
                <a:hlinkClick r:id="rId4">
                  <a:extLst>
                    <a:ext uri="{A12FA001-AC4F-418D-AE19-62706E023703}">
                      <ahyp:hlinkClr val="tx"/>
                    </a:ext>
                  </a:extLst>
                </a:hlinkClick>
              </a:rPr>
              <a:t>Creative Commons Attribution-ShareAlike License 3.0</a:t>
            </a:r>
            <a:r>
              <a:rPr lang="en-GB" sz="900">
                <a:solidFill>
                  <a:schemeClr val="lt1"/>
                </a:solidFill>
              </a:rPr>
              <a:t>   </a:t>
            </a:r>
            <a:endParaRPr sz="900">
              <a:solidFill>
                <a:schemeClr val="lt1"/>
              </a:solidFill>
            </a:endParaRPr>
          </a:p>
        </p:txBody>
      </p:sp>
      <p:sp>
        <p:nvSpPr>
          <p:cNvPr id="233" name="Google Shape;233;p47"/>
          <p:cNvSpPr txBox="1"/>
          <p:nvPr/>
        </p:nvSpPr>
        <p:spPr>
          <a:xfrm>
            <a:off x="0" y="0"/>
            <a:ext cx="9144000" cy="55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FFFFFF"/>
                </a:solidFill>
              </a:rPr>
              <a:t>Manaaki Whenua Landcare Research </a:t>
            </a:r>
            <a:endParaRPr sz="3600">
              <a:solidFill>
                <a:srgbClr val="FFFFFF"/>
              </a:solidFill>
            </a:endParaRPr>
          </a:p>
        </p:txBody>
      </p:sp>
      <p:pic>
        <p:nvPicPr>
          <p:cNvPr id="234" name="Google Shape;234;p47"/>
          <p:cNvPicPr preferRelativeResize="0"/>
          <p:nvPr/>
        </p:nvPicPr>
        <p:blipFill>
          <a:blip r:embed="rId5">
            <a:alphaModFix/>
          </a:blip>
          <a:stretch>
            <a:fillRect/>
          </a:stretch>
        </p:blipFill>
        <p:spPr>
          <a:xfrm>
            <a:off x="1469138" y="694850"/>
            <a:ext cx="6400814" cy="4125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238" name="Shape 238"/>
        <p:cNvGrpSpPr/>
        <p:nvPr/>
      </p:nvGrpSpPr>
      <p:grpSpPr>
        <a:xfrm>
          <a:off x="0" y="0"/>
          <a:ext cx="0" cy="0"/>
          <a:chOff x="0" y="0"/>
          <a:chExt cx="0" cy="0"/>
        </a:xfrm>
      </p:grpSpPr>
      <p:sp>
        <p:nvSpPr>
          <p:cNvPr id="239" name="Google Shape;239;p48"/>
          <p:cNvSpPr txBox="1"/>
          <p:nvPr/>
        </p:nvSpPr>
        <p:spPr>
          <a:xfrm>
            <a:off x="2205600" y="0"/>
            <a:ext cx="4732800" cy="5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p>
        </p:txBody>
      </p:sp>
      <p:sp>
        <p:nvSpPr>
          <p:cNvPr id="240" name="Google Shape;240;p48"/>
          <p:cNvSpPr txBox="1"/>
          <p:nvPr/>
        </p:nvSpPr>
        <p:spPr>
          <a:xfrm>
            <a:off x="0" y="4785000"/>
            <a:ext cx="9144000" cy="37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u="sng">
                <a:solidFill>
                  <a:srgbClr val="FFFFFF"/>
                </a:solidFill>
                <a:highlight>
                  <a:srgbClr val="4A86E8"/>
                </a:highlight>
                <a:hlinkClick r:id="rId3">
                  <a:extLst>
                    <a:ext uri="{A12FA001-AC4F-418D-AE19-62706E023703}">
                      <ahyp:hlinkClr val="tx"/>
                    </a:ext>
                  </a:extLst>
                </a:hlinkClick>
              </a:rPr>
              <a:t>I</a:t>
            </a:r>
            <a:r>
              <a:rPr lang="en-GB" sz="900" u="sng">
                <a:solidFill>
                  <a:srgbClr val="FFFFFF"/>
                </a:solidFill>
                <a:hlinkClick r:id="rId4">
                  <a:extLst>
                    <a:ext uri="{A12FA001-AC4F-418D-AE19-62706E023703}">
                      <ahyp:hlinkClr val="tx"/>
                    </a:ext>
                  </a:extLst>
                </a:hlinkClick>
              </a:rPr>
              <a:t>mage</a:t>
            </a:r>
            <a:r>
              <a:rPr lang="en-GB" sz="900">
                <a:solidFill>
                  <a:srgbClr val="FFFFFF"/>
                </a:solidFill>
              </a:rPr>
              <a:t> of Wikicommons category </a:t>
            </a:r>
            <a:r>
              <a:rPr lang="en-GB" sz="900" u="sng">
                <a:solidFill>
                  <a:schemeClr val="lt1"/>
                </a:solidFill>
                <a:hlinkClick r:id="rId5">
                  <a:extLst>
                    <a:ext uri="{A12FA001-AC4F-418D-AE19-62706E023703}">
                      <ahyp:hlinkClr val="tx"/>
                    </a:ext>
                  </a:extLst>
                </a:hlinkClick>
              </a:rPr>
              <a:t>Creative Commons Attribution-ShareAlike License 3.0</a:t>
            </a:r>
            <a:r>
              <a:rPr lang="en-GB" sz="900">
                <a:solidFill>
                  <a:srgbClr val="FFFFFF"/>
                </a:solidFill>
              </a:rPr>
              <a:t>  Screen shots of </a:t>
            </a:r>
            <a:r>
              <a:rPr lang="en-GB" sz="900" u="sng">
                <a:solidFill>
                  <a:srgbClr val="FFFFFF"/>
                </a:solidFill>
                <a:hlinkClick r:id="rId6">
                  <a:extLst>
                    <a:ext uri="{A12FA001-AC4F-418D-AE19-62706E023703}">
                      <ahyp:hlinkClr val="tx"/>
                    </a:ext>
                  </a:extLst>
                </a:hlinkClick>
              </a:rPr>
              <a:t>iNaturalist</a:t>
            </a:r>
            <a:r>
              <a:rPr lang="en-GB" sz="900">
                <a:solidFill>
                  <a:srgbClr val="FFFFFF"/>
                </a:solidFill>
              </a:rPr>
              <a:t> of content made available via Wikicommons, </a:t>
            </a:r>
            <a:r>
              <a:rPr lang="en-GB" sz="900">
                <a:solidFill>
                  <a:schemeClr val="lt1"/>
                </a:solidFill>
              </a:rPr>
              <a:t>reused under section 43 the </a:t>
            </a:r>
            <a:r>
              <a:rPr lang="en-GB" sz="900" u="sng">
                <a:solidFill>
                  <a:schemeClr val="lt1"/>
                </a:solidFill>
                <a:hlinkClick r:id="rId7">
                  <a:extLst>
                    <a:ext uri="{A12FA001-AC4F-418D-AE19-62706E023703}">
                      <ahyp:hlinkClr val="tx"/>
                    </a:ext>
                  </a:extLst>
                </a:hlinkClick>
              </a:rPr>
              <a:t>Copyright Act 1994</a:t>
            </a:r>
            <a:endParaRPr sz="900">
              <a:solidFill>
                <a:srgbClr val="FFFFFF"/>
              </a:solidFill>
            </a:endParaRPr>
          </a:p>
        </p:txBody>
      </p:sp>
      <p:sp>
        <p:nvSpPr>
          <p:cNvPr id="241" name="Google Shape;241;p48"/>
          <p:cNvSpPr txBox="1"/>
          <p:nvPr/>
        </p:nvSpPr>
        <p:spPr>
          <a:xfrm>
            <a:off x="45425" y="0"/>
            <a:ext cx="9054600" cy="74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rgbClr val="FFFFFF"/>
                </a:solidFill>
              </a:rPr>
              <a:t>Wikicommons</a:t>
            </a:r>
            <a:r>
              <a:rPr lang="en-GB" sz="3600">
                <a:solidFill>
                  <a:srgbClr val="FFFFFF"/>
                </a:solidFill>
              </a:rPr>
              <a:t> to iNaturalist</a:t>
            </a:r>
            <a:endParaRPr sz="3600">
              <a:solidFill>
                <a:srgbClr val="FFFFFF"/>
              </a:solidFill>
            </a:endParaRPr>
          </a:p>
        </p:txBody>
      </p:sp>
      <p:sp>
        <p:nvSpPr>
          <p:cNvPr id="242" name="Google Shape;242;p48"/>
          <p:cNvSpPr txBox="1"/>
          <p:nvPr/>
        </p:nvSpPr>
        <p:spPr>
          <a:xfrm>
            <a:off x="7188500" y="929550"/>
            <a:ext cx="93000" cy="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48"/>
          <p:cNvPicPr preferRelativeResize="0"/>
          <p:nvPr/>
        </p:nvPicPr>
        <p:blipFill>
          <a:blip r:embed="rId8">
            <a:alphaModFix/>
          </a:blip>
          <a:stretch>
            <a:fillRect/>
          </a:stretch>
        </p:blipFill>
        <p:spPr>
          <a:xfrm>
            <a:off x="45425" y="1195801"/>
            <a:ext cx="8173601" cy="2764925"/>
          </a:xfrm>
          <a:prstGeom prst="rect">
            <a:avLst/>
          </a:prstGeom>
          <a:noFill/>
          <a:ln>
            <a:noFill/>
          </a:ln>
        </p:spPr>
      </p:pic>
      <p:sp>
        <p:nvSpPr>
          <p:cNvPr id="244" name="Google Shape;244;p48"/>
          <p:cNvSpPr txBox="1"/>
          <p:nvPr/>
        </p:nvSpPr>
        <p:spPr>
          <a:xfrm>
            <a:off x="3548475" y="1882825"/>
            <a:ext cx="1410600" cy="589200"/>
          </a:xfrm>
          <a:prstGeom prst="rect">
            <a:avLst/>
          </a:prstGeom>
          <a:noFill/>
          <a:ln cap="flat" cmpd="sng" w="38100">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5" name="Google Shape;245;p48"/>
          <p:cNvPicPr preferRelativeResize="0"/>
          <p:nvPr/>
        </p:nvPicPr>
        <p:blipFill>
          <a:blip r:embed="rId9">
            <a:alphaModFix/>
          </a:blip>
          <a:stretch>
            <a:fillRect/>
          </a:stretch>
        </p:blipFill>
        <p:spPr>
          <a:xfrm>
            <a:off x="2953400" y="1109488"/>
            <a:ext cx="5506424" cy="2843475"/>
          </a:xfrm>
          <a:prstGeom prst="rect">
            <a:avLst/>
          </a:prstGeom>
          <a:noFill/>
          <a:ln>
            <a:noFill/>
          </a:ln>
        </p:spPr>
      </p:pic>
      <p:pic>
        <p:nvPicPr>
          <p:cNvPr id="246" name="Google Shape;246;p48"/>
          <p:cNvPicPr preferRelativeResize="0"/>
          <p:nvPr/>
        </p:nvPicPr>
        <p:blipFill>
          <a:blip r:embed="rId10">
            <a:alphaModFix/>
          </a:blip>
          <a:stretch>
            <a:fillRect/>
          </a:stretch>
        </p:blipFill>
        <p:spPr>
          <a:xfrm>
            <a:off x="5405125" y="1195812"/>
            <a:ext cx="3659752" cy="25514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9"/>
          <p:cNvSpPr txBox="1"/>
          <p:nvPr/>
        </p:nvSpPr>
        <p:spPr>
          <a:xfrm>
            <a:off x="15900" y="0"/>
            <a:ext cx="9144000" cy="87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iNaturalist Default license</a:t>
            </a:r>
            <a:endParaRPr sz="4800">
              <a:solidFill>
                <a:schemeClr val="lt1"/>
              </a:solidFill>
            </a:endParaRPr>
          </a:p>
        </p:txBody>
      </p:sp>
      <p:sp>
        <p:nvSpPr>
          <p:cNvPr id="252" name="Google Shape;252;p49"/>
          <p:cNvSpPr txBox="1"/>
          <p:nvPr/>
        </p:nvSpPr>
        <p:spPr>
          <a:xfrm>
            <a:off x="15900" y="4834400"/>
            <a:ext cx="9144000" cy="30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3">
                  <a:extLst>
                    <a:ext uri="{A12FA001-AC4F-418D-AE19-62706E023703}">
                      <ahyp:hlinkClr val="tx"/>
                    </a:ext>
                  </a:extLst>
                </a:hlinkClick>
              </a:rPr>
              <a:t>Image</a:t>
            </a:r>
            <a:r>
              <a:rPr lang="en-GB" sz="900">
                <a:solidFill>
                  <a:schemeClr val="lt1"/>
                </a:solidFill>
              </a:rPr>
              <a:t> by </a:t>
            </a:r>
            <a:r>
              <a:rPr lang="en-GB" sz="900">
                <a:solidFill>
                  <a:schemeClr val="lt1"/>
                </a:solidFill>
              </a:rPr>
              <a:t>Creative Commons, Public domain, via Wikimedia Commons</a:t>
            </a:r>
            <a:endParaRPr sz="900">
              <a:solidFill>
                <a:schemeClr val="lt1"/>
              </a:solidFill>
            </a:endParaRPr>
          </a:p>
        </p:txBody>
      </p:sp>
      <p:pic>
        <p:nvPicPr>
          <p:cNvPr id="253" name="Google Shape;253;p49"/>
          <p:cNvPicPr preferRelativeResize="0"/>
          <p:nvPr/>
        </p:nvPicPr>
        <p:blipFill>
          <a:blip r:embed="rId4">
            <a:alphaModFix/>
          </a:blip>
          <a:stretch>
            <a:fillRect/>
          </a:stretch>
        </p:blipFill>
        <p:spPr>
          <a:xfrm>
            <a:off x="152400" y="1049250"/>
            <a:ext cx="8839200" cy="304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50"/>
          <p:cNvPicPr preferRelativeResize="0"/>
          <p:nvPr/>
        </p:nvPicPr>
        <p:blipFill>
          <a:blip r:embed="rId3">
            <a:alphaModFix/>
          </a:blip>
          <a:stretch>
            <a:fillRect/>
          </a:stretch>
        </p:blipFill>
        <p:spPr>
          <a:xfrm>
            <a:off x="844150" y="693038"/>
            <a:ext cx="3121000" cy="4176600"/>
          </a:xfrm>
          <a:prstGeom prst="rect">
            <a:avLst/>
          </a:prstGeom>
          <a:noFill/>
          <a:ln>
            <a:noFill/>
          </a:ln>
        </p:spPr>
      </p:pic>
      <p:pic>
        <p:nvPicPr>
          <p:cNvPr id="259" name="Google Shape;259;p50"/>
          <p:cNvPicPr preferRelativeResize="0"/>
          <p:nvPr/>
        </p:nvPicPr>
        <p:blipFill>
          <a:blip r:embed="rId4">
            <a:alphaModFix/>
          </a:blip>
          <a:stretch>
            <a:fillRect/>
          </a:stretch>
        </p:blipFill>
        <p:spPr>
          <a:xfrm>
            <a:off x="5080871" y="693125"/>
            <a:ext cx="2943054" cy="4010632"/>
          </a:xfrm>
          <a:prstGeom prst="rect">
            <a:avLst/>
          </a:prstGeom>
          <a:noFill/>
          <a:ln>
            <a:noFill/>
          </a:ln>
        </p:spPr>
      </p:pic>
      <p:sp>
        <p:nvSpPr>
          <p:cNvPr id="260" name="Google Shape;260;p50"/>
          <p:cNvSpPr txBox="1"/>
          <p:nvPr/>
        </p:nvSpPr>
        <p:spPr>
          <a:xfrm>
            <a:off x="1878825" y="3751425"/>
            <a:ext cx="1857600" cy="400200"/>
          </a:xfrm>
          <a:prstGeom prst="rect">
            <a:avLst/>
          </a:prstGeom>
          <a:noFill/>
          <a:ln cap="flat" cmpd="sng" w="76200">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61" name="Google Shape;261;p50"/>
          <p:cNvSpPr txBox="1"/>
          <p:nvPr/>
        </p:nvSpPr>
        <p:spPr>
          <a:xfrm>
            <a:off x="0" y="4869625"/>
            <a:ext cx="9144000" cy="27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i</a:t>
            </a:r>
            <a:r>
              <a:rPr lang="en-GB" sz="900">
                <a:solidFill>
                  <a:schemeClr val="lt1"/>
                </a:solidFill>
              </a:rPr>
              <a:t>Naturalist </a:t>
            </a:r>
            <a:r>
              <a:rPr lang="en-GB" sz="900">
                <a:solidFill>
                  <a:schemeClr val="lt1"/>
                </a:solidFill>
                <a:latin typeface="Roboto"/>
                <a:ea typeface="Roboto"/>
                <a:cs typeface="Roboto"/>
                <a:sym typeface="Roboto"/>
              </a:rPr>
              <a:t>reused under section 43 the </a:t>
            </a:r>
            <a:r>
              <a:rPr lang="en-GB" sz="900" u="sng">
                <a:solidFill>
                  <a:schemeClr val="lt1"/>
                </a:solidFill>
                <a:latin typeface="Roboto"/>
                <a:ea typeface="Roboto"/>
                <a:cs typeface="Roboto"/>
                <a:sym typeface="Roboto"/>
                <a:hlinkClick r:id="rId5">
                  <a:extLst>
                    <a:ext uri="{A12FA001-AC4F-418D-AE19-62706E023703}">
                      <ahyp:hlinkClr val="tx"/>
                    </a:ext>
                  </a:extLst>
                </a:hlinkClick>
              </a:rPr>
              <a:t>Copyright Act 1994</a:t>
            </a:r>
            <a:endParaRPr sz="900">
              <a:solidFill>
                <a:schemeClr val="lt1"/>
              </a:solidFill>
            </a:endParaRPr>
          </a:p>
          <a:p>
            <a:pPr indent="0" lvl="0" marL="0" rtl="0" algn="l">
              <a:spcBef>
                <a:spcPts val="0"/>
              </a:spcBef>
              <a:spcAft>
                <a:spcPts val="0"/>
              </a:spcAft>
              <a:buNone/>
            </a:pPr>
            <a:r>
              <a:t/>
            </a:r>
            <a:endParaRPr sz="900">
              <a:solidFill>
                <a:schemeClr val="lt1"/>
              </a:solidFill>
            </a:endParaRPr>
          </a:p>
        </p:txBody>
      </p:sp>
      <p:sp>
        <p:nvSpPr>
          <p:cNvPr id="262" name="Google Shape;262;p50"/>
          <p:cNvSpPr txBox="1"/>
          <p:nvPr/>
        </p:nvSpPr>
        <p:spPr>
          <a:xfrm>
            <a:off x="15900" y="0"/>
            <a:ext cx="9128100" cy="61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Changing default reuse </a:t>
            </a:r>
            <a:r>
              <a:rPr lang="en-GB" sz="3600">
                <a:solidFill>
                  <a:schemeClr val="lt1"/>
                </a:solidFill>
              </a:rPr>
              <a:t>licence</a:t>
            </a:r>
            <a:r>
              <a:rPr lang="en-GB" sz="3600">
                <a:solidFill>
                  <a:schemeClr val="lt1"/>
                </a:solidFill>
              </a:rPr>
              <a:t> in iNaturalist</a:t>
            </a:r>
            <a:endParaRPr sz="3600">
              <a:solidFill>
                <a:schemeClr val="lt1"/>
              </a:solidFill>
            </a:endParaRPr>
          </a:p>
        </p:txBody>
      </p:sp>
      <p:sp>
        <p:nvSpPr>
          <p:cNvPr id="263" name="Google Shape;263;p50"/>
          <p:cNvSpPr txBox="1"/>
          <p:nvPr/>
        </p:nvSpPr>
        <p:spPr>
          <a:xfrm>
            <a:off x="5422800" y="3649650"/>
            <a:ext cx="1857600" cy="400200"/>
          </a:xfrm>
          <a:prstGeom prst="rect">
            <a:avLst/>
          </a:prstGeom>
          <a:noFill/>
          <a:ln cap="flat" cmpd="sng" w="38100">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51"/>
          <p:cNvSpPr txBox="1"/>
          <p:nvPr/>
        </p:nvSpPr>
        <p:spPr>
          <a:xfrm>
            <a:off x="15175" y="7575"/>
            <a:ext cx="358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69" name="Google Shape;269;p51"/>
          <p:cNvPicPr preferRelativeResize="0"/>
          <p:nvPr/>
        </p:nvPicPr>
        <p:blipFill>
          <a:blip r:embed="rId3">
            <a:alphaModFix/>
          </a:blip>
          <a:stretch>
            <a:fillRect/>
          </a:stretch>
        </p:blipFill>
        <p:spPr>
          <a:xfrm>
            <a:off x="4892600" y="582725"/>
            <a:ext cx="2168150" cy="4516326"/>
          </a:xfrm>
          <a:prstGeom prst="rect">
            <a:avLst/>
          </a:prstGeom>
          <a:noFill/>
          <a:ln>
            <a:noFill/>
          </a:ln>
        </p:spPr>
      </p:pic>
      <p:pic>
        <p:nvPicPr>
          <p:cNvPr id="270" name="Google Shape;270;p51"/>
          <p:cNvPicPr preferRelativeResize="0"/>
          <p:nvPr/>
        </p:nvPicPr>
        <p:blipFill>
          <a:blip r:embed="rId4">
            <a:alphaModFix/>
          </a:blip>
          <a:stretch>
            <a:fillRect/>
          </a:stretch>
        </p:blipFill>
        <p:spPr>
          <a:xfrm>
            <a:off x="1963150" y="659850"/>
            <a:ext cx="2201890" cy="4439199"/>
          </a:xfrm>
          <a:prstGeom prst="rect">
            <a:avLst/>
          </a:prstGeom>
          <a:noFill/>
          <a:ln>
            <a:noFill/>
          </a:ln>
        </p:spPr>
      </p:pic>
      <p:sp>
        <p:nvSpPr>
          <p:cNvPr id="271" name="Google Shape;271;p51"/>
          <p:cNvSpPr txBox="1"/>
          <p:nvPr/>
        </p:nvSpPr>
        <p:spPr>
          <a:xfrm>
            <a:off x="1975375" y="3155425"/>
            <a:ext cx="2130600" cy="955500"/>
          </a:xfrm>
          <a:prstGeom prst="rect">
            <a:avLst/>
          </a:prstGeom>
          <a:noFill/>
          <a:ln cap="flat" cmpd="sng" w="762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51"/>
          <p:cNvSpPr txBox="1"/>
          <p:nvPr/>
        </p:nvSpPr>
        <p:spPr>
          <a:xfrm>
            <a:off x="0" y="4616700"/>
            <a:ext cx="1987800" cy="5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lt1"/>
                </a:solidFill>
              </a:rPr>
              <a:t>Screenshots of iNaturalist </a:t>
            </a:r>
            <a:r>
              <a:rPr lang="en-GB" sz="900">
                <a:solidFill>
                  <a:schemeClr val="lt1"/>
                </a:solidFill>
                <a:latin typeface="Roboto"/>
                <a:ea typeface="Roboto"/>
                <a:cs typeface="Roboto"/>
                <a:sym typeface="Roboto"/>
              </a:rPr>
              <a:t>reused under section 43 the </a:t>
            </a:r>
            <a:r>
              <a:rPr lang="en-GB" sz="900" u="sng">
                <a:solidFill>
                  <a:schemeClr val="lt1"/>
                </a:solidFill>
                <a:latin typeface="Roboto"/>
                <a:ea typeface="Roboto"/>
                <a:cs typeface="Roboto"/>
                <a:sym typeface="Roboto"/>
                <a:hlinkClick r:id="rId5">
                  <a:extLst>
                    <a:ext uri="{A12FA001-AC4F-418D-AE19-62706E023703}">
                      <ahyp:hlinkClr val="tx"/>
                    </a:ext>
                  </a:extLst>
                </a:hlinkClick>
              </a:rPr>
              <a:t>Copyright Act 1994</a:t>
            </a:r>
            <a:endParaRPr sz="900">
              <a:solidFill>
                <a:schemeClr val="lt1"/>
              </a:solidFill>
            </a:endParaRPr>
          </a:p>
        </p:txBody>
      </p:sp>
      <p:sp>
        <p:nvSpPr>
          <p:cNvPr id="273" name="Google Shape;273;p51"/>
          <p:cNvSpPr txBox="1"/>
          <p:nvPr/>
        </p:nvSpPr>
        <p:spPr>
          <a:xfrm>
            <a:off x="4982775" y="659850"/>
            <a:ext cx="1987800" cy="1868700"/>
          </a:xfrm>
          <a:prstGeom prst="rect">
            <a:avLst/>
          </a:prstGeom>
          <a:noFill/>
          <a:ln cap="flat" cmpd="sng" w="38100">
            <a:solidFill>
              <a:schemeClr val="accent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51"/>
          <p:cNvSpPr txBox="1"/>
          <p:nvPr/>
        </p:nvSpPr>
        <p:spPr>
          <a:xfrm>
            <a:off x="47700" y="-7950"/>
            <a:ext cx="9096300" cy="66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For Wikipedia AND GBIF CC0 or CC BY</a:t>
            </a:r>
            <a:endParaRPr sz="36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52"/>
          <p:cNvSpPr txBox="1"/>
          <p:nvPr/>
        </p:nvSpPr>
        <p:spPr>
          <a:xfrm>
            <a:off x="1117500" y="0"/>
            <a:ext cx="6909000" cy="6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FFFFFF"/>
                </a:solidFill>
              </a:rPr>
              <a:t>Virtuous cycle of reuse</a:t>
            </a:r>
            <a:endParaRPr sz="3600">
              <a:solidFill>
                <a:srgbClr val="FFFFFF"/>
              </a:solidFill>
            </a:endParaRPr>
          </a:p>
        </p:txBody>
      </p:sp>
      <p:sp>
        <p:nvSpPr>
          <p:cNvPr id="280" name="Google Shape;280;p52"/>
          <p:cNvSpPr/>
          <p:nvPr/>
        </p:nvSpPr>
        <p:spPr>
          <a:xfrm>
            <a:off x="3098700" y="670650"/>
            <a:ext cx="2946600" cy="1901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t>Wikipedia</a:t>
            </a:r>
            <a:endParaRPr sz="2400"/>
          </a:p>
          <a:p>
            <a:pPr indent="0" lvl="0" marL="0" rtl="0" algn="ctr">
              <a:spcBef>
                <a:spcPts val="0"/>
              </a:spcBef>
              <a:spcAft>
                <a:spcPts val="0"/>
              </a:spcAft>
              <a:buNone/>
            </a:pPr>
            <a:r>
              <a:rPr lang="en-GB" sz="2400"/>
              <a:t>Wikidata</a:t>
            </a:r>
            <a:endParaRPr sz="2400"/>
          </a:p>
          <a:p>
            <a:pPr indent="0" lvl="0" marL="0" rtl="0" algn="ctr">
              <a:spcBef>
                <a:spcPts val="0"/>
              </a:spcBef>
              <a:spcAft>
                <a:spcPts val="0"/>
              </a:spcAft>
              <a:buNone/>
            </a:pPr>
            <a:r>
              <a:rPr lang="en-GB" sz="2400"/>
              <a:t>Wikicommons</a:t>
            </a:r>
            <a:endParaRPr sz="2400"/>
          </a:p>
        </p:txBody>
      </p:sp>
      <p:sp>
        <p:nvSpPr>
          <p:cNvPr id="281" name="Google Shape;281;p52"/>
          <p:cNvSpPr/>
          <p:nvPr/>
        </p:nvSpPr>
        <p:spPr>
          <a:xfrm>
            <a:off x="5939250" y="2482100"/>
            <a:ext cx="2688900" cy="1811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t>iNaturalist</a:t>
            </a:r>
            <a:endParaRPr sz="2400"/>
          </a:p>
        </p:txBody>
      </p:sp>
      <p:sp>
        <p:nvSpPr>
          <p:cNvPr id="282" name="Google Shape;282;p52"/>
          <p:cNvSpPr/>
          <p:nvPr/>
        </p:nvSpPr>
        <p:spPr>
          <a:xfrm>
            <a:off x="371700" y="2571750"/>
            <a:ext cx="2727000" cy="1811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t>GBIF</a:t>
            </a:r>
            <a:endParaRPr sz="2400"/>
          </a:p>
        </p:txBody>
      </p:sp>
      <p:sp>
        <p:nvSpPr>
          <p:cNvPr id="283" name="Google Shape;283;p52"/>
          <p:cNvSpPr/>
          <p:nvPr/>
        </p:nvSpPr>
        <p:spPr>
          <a:xfrm rot="5400000">
            <a:off x="6687475" y="1200750"/>
            <a:ext cx="616200" cy="8409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52"/>
          <p:cNvSpPr/>
          <p:nvPr/>
        </p:nvSpPr>
        <p:spPr>
          <a:xfrm rot="-5400000">
            <a:off x="5025350" y="2621773"/>
            <a:ext cx="604800" cy="6108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52"/>
          <p:cNvSpPr/>
          <p:nvPr/>
        </p:nvSpPr>
        <p:spPr>
          <a:xfrm>
            <a:off x="1792425" y="1267350"/>
            <a:ext cx="610800" cy="707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2"/>
          <p:cNvSpPr/>
          <p:nvPr/>
        </p:nvSpPr>
        <p:spPr>
          <a:xfrm>
            <a:off x="3772400" y="3225050"/>
            <a:ext cx="1174200" cy="3258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52"/>
          <p:cNvSpPr txBox="1"/>
          <p:nvPr/>
        </p:nvSpPr>
        <p:spPr>
          <a:xfrm>
            <a:off x="104100" y="4878525"/>
            <a:ext cx="4467900" cy="2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FFFFFF"/>
                </a:solidFill>
              </a:rPr>
              <a:t>Image by Siobhan Leachman </a:t>
            </a:r>
            <a:r>
              <a:rPr lang="en-GB" sz="900" u="sng">
                <a:solidFill>
                  <a:srgbClr val="FFFFFF"/>
                </a:solidFill>
                <a:hlinkClick r:id="rId3">
                  <a:extLst>
                    <a:ext uri="{A12FA001-AC4F-418D-AE19-62706E023703}">
                      <ahyp:hlinkClr val="tx"/>
                    </a:ext>
                  </a:extLst>
                </a:hlinkClick>
              </a:rPr>
              <a:t>CC0</a:t>
            </a:r>
            <a:endParaRPr sz="9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291" name="Shape 291"/>
        <p:cNvGrpSpPr/>
        <p:nvPr/>
      </p:nvGrpSpPr>
      <p:grpSpPr>
        <a:xfrm>
          <a:off x="0" y="0"/>
          <a:ext cx="0" cy="0"/>
          <a:chOff x="0" y="0"/>
          <a:chExt cx="0" cy="0"/>
        </a:xfrm>
      </p:grpSpPr>
      <p:sp>
        <p:nvSpPr>
          <p:cNvPr id="292" name="Google Shape;292;p53"/>
          <p:cNvSpPr txBox="1"/>
          <p:nvPr/>
        </p:nvSpPr>
        <p:spPr>
          <a:xfrm>
            <a:off x="1873525" y="29403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53"/>
          <p:cNvSpPr txBox="1"/>
          <p:nvPr/>
        </p:nvSpPr>
        <p:spPr>
          <a:xfrm>
            <a:off x="-50" y="41325"/>
            <a:ext cx="9144000" cy="51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400">
                <a:solidFill>
                  <a:schemeClr val="lt1"/>
                </a:solidFill>
              </a:rPr>
              <a:t>© Siobhan Leachman, 2023. Unless indicated otherwise for specific images, this slide deck is licensed for re-use under the </a:t>
            </a:r>
            <a:r>
              <a:rPr lang="en-GB" sz="2400" u="sng">
                <a:solidFill>
                  <a:schemeClr val="lt1"/>
                </a:solidFill>
                <a:hlinkClick r:id="rId3">
                  <a:extLst>
                    <a:ext uri="{A12FA001-AC4F-418D-AE19-62706E023703}">
                      <ahyp:hlinkClr val="tx"/>
                    </a:ext>
                  </a:extLst>
                </a:hlinkClick>
              </a:rPr>
              <a:t>Creative Commons Zero 1.0</a:t>
            </a:r>
            <a:r>
              <a:rPr lang="en-GB" sz="2400">
                <a:solidFill>
                  <a:schemeClr val="lt1"/>
                </a:solidFill>
              </a:rPr>
              <a:t> International licence. Please note that this licence does not apply to any images. Those specific items may be re-used as indicated in the image rights statement within each slide. In essence, you are free to copy, distribute and adapt this slide deck, as long as you abide by the other licence terms.</a:t>
            </a:r>
            <a:endParaRPr sz="2400">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151" name="Shape 151"/>
        <p:cNvGrpSpPr/>
        <p:nvPr/>
      </p:nvGrpSpPr>
      <p:grpSpPr>
        <a:xfrm>
          <a:off x="0" y="0"/>
          <a:ext cx="0" cy="0"/>
          <a:chOff x="0" y="0"/>
          <a:chExt cx="0" cy="0"/>
        </a:xfrm>
      </p:grpSpPr>
      <p:sp>
        <p:nvSpPr>
          <p:cNvPr id="152" name="Google Shape;152;p38"/>
          <p:cNvSpPr txBox="1"/>
          <p:nvPr/>
        </p:nvSpPr>
        <p:spPr>
          <a:xfrm>
            <a:off x="2205600" y="0"/>
            <a:ext cx="4732800" cy="5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p>
        </p:txBody>
      </p:sp>
      <p:sp>
        <p:nvSpPr>
          <p:cNvPr id="153" name="Google Shape;153;p38"/>
          <p:cNvSpPr txBox="1"/>
          <p:nvPr/>
        </p:nvSpPr>
        <p:spPr>
          <a:xfrm>
            <a:off x="0" y="4632950"/>
            <a:ext cx="91185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highlight>
                  <a:srgbClr val="4A86E8"/>
                </a:highlight>
                <a:latin typeface="Roboto"/>
                <a:ea typeface="Roboto"/>
                <a:cs typeface="Roboto"/>
                <a:sym typeface="Roboto"/>
              </a:rPr>
              <a:t>Images: </a:t>
            </a:r>
            <a:r>
              <a:rPr lang="en-GB" sz="900">
                <a:solidFill>
                  <a:schemeClr val="lt1"/>
                </a:solidFill>
                <a:latin typeface="Roboto"/>
                <a:ea typeface="Roboto"/>
                <a:cs typeface="Roboto"/>
                <a:sym typeface="Roboto"/>
              </a:rPr>
              <a:t>Wikidata/Wikipedia/Wikicommons </a:t>
            </a:r>
            <a:r>
              <a:rPr lang="en-GB" sz="900" u="sng">
                <a:solidFill>
                  <a:schemeClr val="lt1"/>
                </a:solidFill>
                <a:latin typeface="Roboto"/>
                <a:ea typeface="Roboto"/>
                <a:cs typeface="Roboto"/>
                <a:sym typeface="Roboto"/>
                <a:hlinkClick r:id="rId3">
                  <a:extLst>
                    <a:ext uri="{A12FA001-AC4F-418D-AE19-62706E023703}">
                      <ahyp:hlinkClr val="tx"/>
                    </a:ext>
                  </a:extLst>
                </a:hlinkClick>
              </a:rPr>
              <a:t>CC BY SA 3.0</a:t>
            </a:r>
            <a:r>
              <a:rPr lang="en-GB" sz="900">
                <a:solidFill>
                  <a:schemeClr val="lt1"/>
                </a:solidFill>
                <a:latin typeface="Roboto"/>
                <a:ea typeface="Roboto"/>
                <a:cs typeface="Roboto"/>
                <a:sym typeface="Roboto"/>
              </a:rPr>
              <a:t> via </a:t>
            </a:r>
            <a:r>
              <a:rPr lang="en-GB" sz="900" u="sng">
                <a:solidFill>
                  <a:schemeClr val="lt1"/>
                </a:solidFill>
                <a:latin typeface="Roboto"/>
                <a:ea typeface="Roboto"/>
                <a:cs typeface="Roboto"/>
                <a:sym typeface="Roboto"/>
                <a:hlinkClick r:id="rId4">
                  <a:extLst>
                    <a:ext uri="{A12FA001-AC4F-418D-AE19-62706E023703}">
                      <ahyp:hlinkClr val="tx"/>
                    </a:ext>
                  </a:extLst>
                </a:hlinkClick>
              </a:rPr>
              <a:t>WikiCommons</a:t>
            </a:r>
            <a:r>
              <a:rPr lang="en-GB" sz="900">
                <a:solidFill>
                  <a:schemeClr val="lt1"/>
                </a:solidFill>
                <a:latin typeface="Roboto"/>
                <a:ea typeface="Roboto"/>
                <a:cs typeface="Roboto"/>
                <a:sym typeface="Roboto"/>
              </a:rPr>
              <a:t>. Screenshot of </a:t>
            </a:r>
            <a:r>
              <a:rPr lang="en-GB" sz="900" u="sng">
                <a:solidFill>
                  <a:schemeClr val="lt1"/>
                </a:solidFill>
                <a:latin typeface="Roboto"/>
                <a:ea typeface="Roboto"/>
                <a:cs typeface="Roboto"/>
                <a:sym typeface="Roboto"/>
                <a:hlinkClick r:id="rId5">
                  <a:extLst>
                    <a:ext uri="{A12FA001-AC4F-418D-AE19-62706E023703}">
                      <ahyp:hlinkClr val="tx"/>
                    </a:ext>
                  </a:extLst>
                </a:hlinkClick>
              </a:rPr>
              <a:t>iNaturalist</a:t>
            </a:r>
            <a:r>
              <a:rPr lang="en-GB" sz="900">
                <a:solidFill>
                  <a:schemeClr val="lt1"/>
                </a:solidFill>
                <a:latin typeface="Roboto"/>
                <a:ea typeface="Roboto"/>
                <a:cs typeface="Roboto"/>
                <a:sym typeface="Roboto"/>
              </a:rPr>
              <a:t> website, </a:t>
            </a:r>
            <a:r>
              <a:rPr lang="en-GB" sz="900" u="sng">
                <a:solidFill>
                  <a:schemeClr val="lt1"/>
                </a:solidFill>
                <a:latin typeface="Roboto"/>
                <a:ea typeface="Roboto"/>
                <a:cs typeface="Roboto"/>
                <a:sym typeface="Roboto"/>
                <a:hlinkClick r:id="rId6">
                  <a:extLst>
                    <a:ext uri="{A12FA001-AC4F-418D-AE19-62706E023703}">
                      <ahyp:hlinkClr val="tx"/>
                    </a:ext>
                  </a:extLst>
                </a:hlinkClick>
              </a:rPr>
              <a:t>DigiVol</a:t>
            </a:r>
            <a:r>
              <a:rPr lang="en-GB" sz="900">
                <a:solidFill>
                  <a:schemeClr val="lt1"/>
                </a:solidFill>
                <a:latin typeface="Roboto"/>
                <a:ea typeface="Roboto"/>
                <a:cs typeface="Roboto"/>
                <a:sym typeface="Roboto"/>
              </a:rPr>
              <a:t> website,  </a:t>
            </a:r>
            <a:r>
              <a:rPr lang="en-GB" sz="900" u="sng">
                <a:solidFill>
                  <a:schemeClr val="lt1"/>
                </a:solidFill>
                <a:latin typeface="Roboto"/>
                <a:ea typeface="Roboto"/>
                <a:cs typeface="Roboto"/>
                <a:sym typeface="Roboto"/>
                <a:hlinkClick r:id="rId7">
                  <a:extLst>
                    <a:ext uri="{A12FA001-AC4F-418D-AE19-62706E023703}">
                      <ahyp:hlinkClr val="tx"/>
                    </a:ext>
                  </a:extLst>
                </a:hlinkClick>
              </a:rPr>
              <a:t>Notes from Nature</a:t>
            </a:r>
            <a:r>
              <a:rPr lang="en-GB" sz="900">
                <a:solidFill>
                  <a:schemeClr val="lt1"/>
                </a:solidFill>
                <a:latin typeface="Roboto"/>
                <a:ea typeface="Roboto"/>
                <a:cs typeface="Roboto"/>
                <a:sym typeface="Roboto"/>
              </a:rPr>
              <a:t> website, all  reused under section 43 the </a:t>
            </a:r>
            <a:r>
              <a:rPr lang="en-GB" sz="900" u="sng">
                <a:solidFill>
                  <a:schemeClr val="lt1"/>
                </a:solidFill>
                <a:latin typeface="Roboto"/>
                <a:ea typeface="Roboto"/>
                <a:cs typeface="Roboto"/>
                <a:sym typeface="Roboto"/>
                <a:hlinkClick r:id="rId8">
                  <a:extLst>
                    <a:ext uri="{A12FA001-AC4F-418D-AE19-62706E023703}">
                      <ahyp:hlinkClr val="tx"/>
                    </a:ext>
                  </a:extLst>
                </a:hlinkClick>
              </a:rPr>
              <a:t>Copyright Act 1994</a:t>
            </a:r>
            <a:r>
              <a:rPr lang="en-GB" sz="900">
                <a:solidFill>
                  <a:schemeClr val="lt1"/>
                </a:solidFill>
                <a:latin typeface="Roboto"/>
                <a:ea typeface="Roboto"/>
                <a:cs typeface="Roboto"/>
                <a:sym typeface="Roboto"/>
              </a:rPr>
              <a:t>. </a:t>
            </a:r>
            <a:r>
              <a:rPr lang="en-GB" sz="900" u="sng">
                <a:solidFill>
                  <a:schemeClr val="lt1"/>
                </a:solidFill>
                <a:latin typeface="Roboto"/>
                <a:ea typeface="Roboto"/>
                <a:cs typeface="Roboto"/>
                <a:sym typeface="Roboto"/>
                <a:hlinkClick r:id="rId9">
                  <a:extLst>
                    <a:ext uri="{A12FA001-AC4F-418D-AE19-62706E023703}">
                      <ahyp:hlinkClr val="tx"/>
                    </a:ext>
                  </a:extLst>
                </a:hlinkClick>
              </a:rPr>
              <a:t>Smithsonian logo</a:t>
            </a:r>
            <a:r>
              <a:rPr lang="en-GB" sz="900">
                <a:solidFill>
                  <a:schemeClr val="lt1"/>
                </a:solidFill>
                <a:latin typeface="Roboto"/>
                <a:ea typeface="Roboto"/>
                <a:cs typeface="Roboto"/>
                <a:sym typeface="Roboto"/>
              </a:rPr>
              <a:t> public domain, </a:t>
            </a:r>
            <a:r>
              <a:rPr lang="en-GB" sz="900" u="sng">
                <a:solidFill>
                  <a:schemeClr val="lt1"/>
                </a:solidFill>
                <a:latin typeface="Roboto"/>
                <a:ea typeface="Roboto"/>
                <a:cs typeface="Roboto"/>
                <a:sym typeface="Roboto"/>
                <a:hlinkClick r:id="rId10">
                  <a:extLst>
                    <a:ext uri="{A12FA001-AC4F-418D-AE19-62706E023703}">
                      <ahyp:hlinkClr val="tx"/>
                    </a:ext>
                  </a:extLst>
                </a:hlinkClick>
              </a:rPr>
              <a:t>Zooniverse</a:t>
            </a:r>
            <a:r>
              <a:rPr lang="en-GB" sz="900">
                <a:solidFill>
                  <a:schemeClr val="lt1"/>
                </a:solidFill>
                <a:latin typeface="Roboto"/>
                <a:ea typeface="Roboto"/>
                <a:cs typeface="Roboto"/>
                <a:sym typeface="Roboto"/>
              </a:rPr>
              <a:t> logo </a:t>
            </a:r>
            <a:r>
              <a:rPr lang="en-GB" sz="900" u="sng">
                <a:solidFill>
                  <a:schemeClr val="lt1"/>
                </a:solidFill>
                <a:latin typeface="Roboto"/>
                <a:ea typeface="Roboto"/>
                <a:cs typeface="Roboto"/>
                <a:sym typeface="Roboto"/>
                <a:hlinkClick r:id="rId11">
                  <a:extLst>
                    <a:ext uri="{A12FA001-AC4F-418D-AE19-62706E023703}">
                      <ahyp:hlinkClr val="tx"/>
                    </a:ext>
                  </a:extLst>
                </a:hlinkClick>
              </a:rPr>
              <a:t>CC BY-SA 4.0</a:t>
            </a:r>
            <a:r>
              <a:rPr lang="en-GB" sz="900">
                <a:solidFill>
                  <a:schemeClr val="lt1"/>
                </a:solidFill>
                <a:latin typeface="Roboto"/>
                <a:ea typeface="Roboto"/>
                <a:cs typeface="Roboto"/>
                <a:sym typeface="Roboto"/>
              </a:rPr>
              <a:t>,  </a:t>
            </a:r>
            <a:r>
              <a:rPr lang="en-GB" sz="900" u="sng">
                <a:solidFill>
                  <a:schemeClr val="lt1"/>
                </a:solidFill>
                <a:latin typeface="Roboto"/>
                <a:ea typeface="Roboto"/>
                <a:cs typeface="Roboto"/>
                <a:sym typeface="Roboto"/>
                <a:hlinkClick r:id="rId12">
                  <a:extLst>
                    <a:ext uri="{A12FA001-AC4F-418D-AE19-62706E023703}">
                      <ahyp:hlinkClr val="tx"/>
                    </a:ext>
                  </a:extLst>
                </a:hlinkClick>
              </a:rPr>
              <a:t>Bionomia logo</a:t>
            </a:r>
            <a:r>
              <a:rPr lang="en-GB" sz="900">
                <a:solidFill>
                  <a:schemeClr val="lt1"/>
                </a:solidFill>
                <a:latin typeface="Roboto"/>
                <a:ea typeface="Roboto"/>
                <a:cs typeface="Roboto"/>
                <a:sym typeface="Roboto"/>
              </a:rPr>
              <a:t> </a:t>
            </a:r>
            <a:r>
              <a:rPr lang="en-GB" sz="900" u="sng">
                <a:solidFill>
                  <a:schemeClr val="lt1"/>
                </a:solidFill>
                <a:latin typeface="Roboto"/>
                <a:ea typeface="Roboto"/>
                <a:cs typeface="Roboto"/>
                <a:sym typeface="Roboto"/>
                <a:hlinkClick r:id="rId13">
                  <a:extLst>
                    <a:ext uri="{A12FA001-AC4F-418D-AE19-62706E023703}">
                      <ahyp:hlinkClr val="tx"/>
                    </a:ext>
                  </a:extLst>
                </a:hlinkClick>
              </a:rPr>
              <a:t>CC BY-SA 4.0</a:t>
            </a:r>
            <a:r>
              <a:rPr lang="en-GB" sz="900">
                <a:solidFill>
                  <a:schemeClr val="lt1"/>
                </a:solidFill>
                <a:latin typeface="Roboto"/>
                <a:ea typeface="Roboto"/>
                <a:cs typeface="Roboto"/>
                <a:sym typeface="Roboto"/>
              </a:rPr>
              <a:t>, </a:t>
            </a:r>
            <a:r>
              <a:rPr lang="en-GB" sz="900" u="sng">
                <a:solidFill>
                  <a:schemeClr val="lt1"/>
                </a:solidFill>
                <a:latin typeface="Roboto"/>
                <a:ea typeface="Roboto"/>
                <a:cs typeface="Roboto"/>
                <a:sym typeface="Roboto"/>
                <a:hlinkClick r:id="rId14">
                  <a:extLst>
                    <a:ext uri="{A12FA001-AC4F-418D-AE19-62706E023703}">
                      <ahyp:hlinkClr val="tx"/>
                    </a:ext>
                  </a:extLst>
                </a:hlinkClick>
              </a:rPr>
              <a:t>flickr logo</a:t>
            </a:r>
            <a:r>
              <a:rPr lang="en-GB" sz="900">
                <a:solidFill>
                  <a:schemeClr val="lt1"/>
                </a:solidFill>
                <a:latin typeface="Roboto"/>
                <a:ea typeface="Roboto"/>
                <a:cs typeface="Roboto"/>
                <a:sym typeface="Roboto"/>
              </a:rPr>
              <a:t> public domain via Wikimedia Commons.</a:t>
            </a:r>
            <a:endParaRPr sz="900">
              <a:solidFill>
                <a:schemeClr val="lt1"/>
              </a:solidFill>
              <a:latin typeface="Roboto"/>
              <a:ea typeface="Roboto"/>
              <a:cs typeface="Roboto"/>
              <a:sym typeface="Roboto"/>
            </a:endParaRPr>
          </a:p>
        </p:txBody>
      </p:sp>
      <p:pic>
        <p:nvPicPr>
          <p:cNvPr id="154" name="Google Shape;154;p38"/>
          <p:cNvPicPr preferRelativeResize="0"/>
          <p:nvPr/>
        </p:nvPicPr>
        <p:blipFill>
          <a:blip r:embed="rId15">
            <a:alphaModFix/>
          </a:blip>
          <a:stretch>
            <a:fillRect/>
          </a:stretch>
        </p:blipFill>
        <p:spPr>
          <a:xfrm>
            <a:off x="377475" y="2326225"/>
            <a:ext cx="2552671" cy="2306724"/>
          </a:xfrm>
          <a:prstGeom prst="rect">
            <a:avLst/>
          </a:prstGeom>
          <a:noFill/>
          <a:ln>
            <a:noFill/>
          </a:ln>
        </p:spPr>
      </p:pic>
      <p:pic>
        <p:nvPicPr>
          <p:cNvPr id="155" name="Google Shape;155;p38"/>
          <p:cNvPicPr preferRelativeResize="0"/>
          <p:nvPr/>
        </p:nvPicPr>
        <p:blipFill>
          <a:blip r:embed="rId16">
            <a:alphaModFix/>
          </a:blip>
          <a:stretch>
            <a:fillRect/>
          </a:stretch>
        </p:blipFill>
        <p:spPr>
          <a:xfrm>
            <a:off x="3510200" y="1890738"/>
            <a:ext cx="2493100" cy="2668425"/>
          </a:xfrm>
          <a:prstGeom prst="rect">
            <a:avLst/>
          </a:prstGeom>
          <a:noFill/>
          <a:ln>
            <a:noFill/>
          </a:ln>
        </p:spPr>
      </p:pic>
      <p:pic>
        <p:nvPicPr>
          <p:cNvPr id="156" name="Google Shape;156;p38"/>
          <p:cNvPicPr preferRelativeResize="0"/>
          <p:nvPr/>
        </p:nvPicPr>
        <p:blipFill>
          <a:blip r:embed="rId17">
            <a:alphaModFix/>
          </a:blip>
          <a:stretch>
            <a:fillRect/>
          </a:stretch>
        </p:blipFill>
        <p:spPr>
          <a:xfrm>
            <a:off x="6506575" y="2053599"/>
            <a:ext cx="2279900" cy="2505575"/>
          </a:xfrm>
          <a:prstGeom prst="rect">
            <a:avLst/>
          </a:prstGeom>
          <a:noFill/>
          <a:ln>
            <a:noFill/>
          </a:ln>
        </p:spPr>
      </p:pic>
      <p:pic>
        <p:nvPicPr>
          <p:cNvPr id="157" name="Google Shape;157;p38"/>
          <p:cNvPicPr preferRelativeResize="0"/>
          <p:nvPr/>
        </p:nvPicPr>
        <p:blipFill>
          <a:blip r:embed="rId18">
            <a:alphaModFix/>
          </a:blip>
          <a:stretch>
            <a:fillRect/>
          </a:stretch>
        </p:blipFill>
        <p:spPr>
          <a:xfrm>
            <a:off x="224025" y="1248763"/>
            <a:ext cx="2859581" cy="923850"/>
          </a:xfrm>
          <a:prstGeom prst="rect">
            <a:avLst/>
          </a:prstGeom>
          <a:noFill/>
          <a:ln>
            <a:noFill/>
          </a:ln>
        </p:spPr>
      </p:pic>
      <p:pic>
        <p:nvPicPr>
          <p:cNvPr id="158" name="Google Shape;158;p38"/>
          <p:cNvPicPr preferRelativeResize="0"/>
          <p:nvPr/>
        </p:nvPicPr>
        <p:blipFill>
          <a:blip r:embed="rId19">
            <a:alphaModFix/>
          </a:blip>
          <a:stretch>
            <a:fillRect/>
          </a:stretch>
        </p:blipFill>
        <p:spPr>
          <a:xfrm>
            <a:off x="7661086" y="155088"/>
            <a:ext cx="1431501" cy="1727827"/>
          </a:xfrm>
          <a:prstGeom prst="rect">
            <a:avLst/>
          </a:prstGeom>
          <a:noFill/>
          <a:ln>
            <a:noFill/>
          </a:ln>
        </p:spPr>
      </p:pic>
      <p:pic>
        <p:nvPicPr>
          <p:cNvPr id="159" name="Google Shape;159;p38"/>
          <p:cNvPicPr preferRelativeResize="0"/>
          <p:nvPr/>
        </p:nvPicPr>
        <p:blipFill>
          <a:blip r:embed="rId20">
            <a:alphaModFix/>
          </a:blip>
          <a:stretch>
            <a:fillRect/>
          </a:stretch>
        </p:blipFill>
        <p:spPr>
          <a:xfrm>
            <a:off x="6090478" y="254700"/>
            <a:ext cx="1528600" cy="1528600"/>
          </a:xfrm>
          <a:prstGeom prst="rect">
            <a:avLst/>
          </a:prstGeom>
          <a:noFill/>
          <a:ln>
            <a:noFill/>
          </a:ln>
        </p:spPr>
      </p:pic>
      <p:pic>
        <p:nvPicPr>
          <p:cNvPr id="160" name="Google Shape;160;p38"/>
          <p:cNvPicPr preferRelativeResize="0"/>
          <p:nvPr/>
        </p:nvPicPr>
        <p:blipFill>
          <a:blip r:embed="rId21">
            <a:alphaModFix/>
          </a:blip>
          <a:stretch>
            <a:fillRect/>
          </a:stretch>
        </p:blipFill>
        <p:spPr>
          <a:xfrm>
            <a:off x="109963" y="239725"/>
            <a:ext cx="2857999" cy="855451"/>
          </a:xfrm>
          <a:prstGeom prst="rect">
            <a:avLst/>
          </a:prstGeom>
          <a:noFill/>
          <a:ln>
            <a:noFill/>
          </a:ln>
        </p:spPr>
      </p:pic>
      <p:pic>
        <p:nvPicPr>
          <p:cNvPr id="161" name="Google Shape;161;p38"/>
          <p:cNvPicPr preferRelativeResize="0"/>
          <p:nvPr/>
        </p:nvPicPr>
        <p:blipFill>
          <a:blip r:embed="rId22">
            <a:alphaModFix/>
          </a:blip>
          <a:stretch>
            <a:fillRect/>
          </a:stretch>
        </p:blipFill>
        <p:spPr>
          <a:xfrm>
            <a:off x="3055637" y="99875"/>
            <a:ext cx="2162475" cy="811965"/>
          </a:xfrm>
          <a:prstGeom prst="rect">
            <a:avLst/>
          </a:prstGeom>
          <a:noFill/>
          <a:ln>
            <a:noFill/>
          </a:ln>
        </p:spPr>
      </p:pic>
      <p:pic>
        <p:nvPicPr>
          <p:cNvPr id="162" name="Google Shape;162;p38"/>
          <p:cNvPicPr preferRelativeResize="0"/>
          <p:nvPr/>
        </p:nvPicPr>
        <p:blipFill>
          <a:blip r:embed="rId23">
            <a:alphaModFix/>
          </a:blip>
          <a:stretch>
            <a:fillRect/>
          </a:stretch>
        </p:blipFill>
        <p:spPr>
          <a:xfrm>
            <a:off x="5305800" y="99886"/>
            <a:ext cx="784675" cy="784675"/>
          </a:xfrm>
          <a:prstGeom prst="rect">
            <a:avLst/>
          </a:prstGeom>
          <a:noFill/>
          <a:ln>
            <a:noFill/>
          </a:ln>
        </p:spPr>
      </p:pic>
      <p:pic>
        <p:nvPicPr>
          <p:cNvPr id="163" name="Google Shape;163;p38"/>
          <p:cNvPicPr preferRelativeResize="0"/>
          <p:nvPr/>
        </p:nvPicPr>
        <p:blipFill>
          <a:blip r:embed="rId24">
            <a:alphaModFix/>
          </a:blip>
          <a:stretch>
            <a:fillRect/>
          </a:stretch>
        </p:blipFill>
        <p:spPr>
          <a:xfrm>
            <a:off x="3504288" y="973575"/>
            <a:ext cx="2504920" cy="855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39"/>
          <p:cNvPicPr preferRelativeResize="0"/>
          <p:nvPr/>
        </p:nvPicPr>
        <p:blipFill>
          <a:blip r:embed="rId3">
            <a:alphaModFix/>
          </a:blip>
          <a:stretch>
            <a:fillRect/>
          </a:stretch>
        </p:blipFill>
        <p:spPr>
          <a:xfrm>
            <a:off x="1640600" y="756225"/>
            <a:ext cx="5729751" cy="4126652"/>
          </a:xfrm>
          <a:prstGeom prst="rect">
            <a:avLst/>
          </a:prstGeom>
          <a:noFill/>
          <a:ln>
            <a:noFill/>
          </a:ln>
        </p:spPr>
      </p:pic>
      <p:sp>
        <p:nvSpPr>
          <p:cNvPr id="169" name="Google Shape;169;p39"/>
          <p:cNvSpPr txBox="1"/>
          <p:nvPr/>
        </p:nvSpPr>
        <p:spPr>
          <a:xfrm>
            <a:off x="0" y="4882875"/>
            <a:ext cx="9144000" cy="26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r>
              <a:rPr lang="en-GB" sz="900">
                <a:solidFill>
                  <a:schemeClr val="lt1"/>
                </a:solidFill>
              </a:rPr>
              <a:t>Wikipedia article for New Zealand endemic moth </a:t>
            </a:r>
            <a:r>
              <a:rPr i="1" lang="en-GB" sz="900" u="sng">
                <a:solidFill>
                  <a:schemeClr val="lt1"/>
                </a:solidFill>
                <a:hlinkClick r:id="rId4">
                  <a:extLst>
                    <a:ext uri="{A12FA001-AC4F-418D-AE19-62706E023703}">
                      <ahyp:hlinkClr val="tx"/>
                    </a:ext>
                  </a:extLst>
                </a:hlinkClick>
              </a:rPr>
              <a:t>Helastia semisignata</a:t>
            </a:r>
            <a:r>
              <a:rPr i="1" lang="en-GB" sz="900">
                <a:solidFill>
                  <a:schemeClr val="lt1"/>
                </a:solidFill>
              </a:rPr>
              <a:t> </a:t>
            </a:r>
            <a:r>
              <a:rPr lang="en-GB" sz="900" u="sng">
                <a:solidFill>
                  <a:schemeClr val="lt1"/>
                </a:solidFill>
                <a:hlinkClick r:id="rId5">
                  <a:extLst>
                    <a:ext uri="{A12FA001-AC4F-418D-AE19-62706E023703}">
                      <ahyp:hlinkClr val="tx"/>
                    </a:ext>
                  </a:extLst>
                </a:hlinkClick>
              </a:rPr>
              <a:t>Creative Commons Attribution-ShareAlike License 3.0</a:t>
            </a:r>
            <a:r>
              <a:rPr lang="en-GB" sz="900">
                <a:solidFill>
                  <a:schemeClr val="lt1"/>
                </a:solidFill>
              </a:rPr>
              <a:t> </a:t>
            </a:r>
            <a:r>
              <a:rPr lang="en-GB"/>
              <a:t> </a:t>
            </a:r>
            <a:endParaRPr>
              <a:solidFill>
                <a:schemeClr val="lt1"/>
              </a:solidFill>
            </a:endParaRPr>
          </a:p>
        </p:txBody>
      </p:sp>
      <p:sp>
        <p:nvSpPr>
          <p:cNvPr id="170" name="Google Shape;170;p39"/>
          <p:cNvSpPr txBox="1"/>
          <p:nvPr/>
        </p:nvSpPr>
        <p:spPr>
          <a:xfrm>
            <a:off x="0" y="0"/>
            <a:ext cx="91440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Wikipedia article</a:t>
            </a:r>
            <a:endParaRPr sz="48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40"/>
          <p:cNvPicPr preferRelativeResize="0"/>
          <p:nvPr/>
        </p:nvPicPr>
        <p:blipFill>
          <a:blip r:embed="rId3">
            <a:alphaModFix/>
          </a:blip>
          <a:stretch>
            <a:fillRect/>
          </a:stretch>
        </p:blipFill>
        <p:spPr>
          <a:xfrm>
            <a:off x="118750" y="444975"/>
            <a:ext cx="4824775" cy="4253550"/>
          </a:xfrm>
          <a:prstGeom prst="rect">
            <a:avLst/>
          </a:prstGeom>
          <a:noFill/>
          <a:ln>
            <a:noFill/>
          </a:ln>
        </p:spPr>
      </p:pic>
      <p:sp>
        <p:nvSpPr>
          <p:cNvPr id="176" name="Google Shape;176;p40"/>
          <p:cNvSpPr txBox="1"/>
          <p:nvPr/>
        </p:nvSpPr>
        <p:spPr>
          <a:xfrm>
            <a:off x="4943525" y="22750"/>
            <a:ext cx="4200600" cy="512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Google search</a:t>
            </a:r>
            <a:endParaRPr sz="4800">
              <a:solidFill>
                <a:schemeClr val="lt1"/>
              </a:solidFill>
            </a:endParaRPr>
          </a:p>
        </p:txBody>
      </p:sp>
      <p:sp>
        <p:nvSpPr>
          <p:cNvPr id="177" name="Google Shape;177;p40"/>
          <p:cNvSpPr txBox="1"/>
          <p:nvPr/>
        </p:nvSpPr>
        <p:spPr>
          <a:xfrm>
            <a:off x="0" y="4807050"/>
            <a:ext cx="47691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Google search reused under section 43 the </a:t>
            </a:r>
            <a:r>
              <a:rPr lang="en-GB" sz="900" u="sng">
                <a:solidFill>
                  <a:schemeClr val="lt1"/>
                </a:solidFill>
                <a:hlinkClick r:id="rId4">
                  <a:extLst>
                    <a:ext uri="{A12FA001-AC4F-418D-AE19-62706E023703}">
                      <ahyp:hlinkClr val="tx"/>
                    </a:ext>
                  </a:extLst>
                </a:hlinkClick>
              </a:rPr>
              <a:t>Copyright Act 1994</a:t>
            </a:r>
            <a:r>
              <a:rPr lang="en-GB" sz="900">
                <a:solidFill>
                  <a:schemeClr val="lt1"/>
                </a:solidFill>
              </a:rPr>
              <a:t>.</a:t>
            </a:r>
            <a:endParaRPr sz="900">
              <a:solidFill>
                <a:schemeClr val="lt1"/>
              </a:solidFill>
            </a:endParaRPr>
          </a:p>
          <a:p>
            <a:pPr indent="0" lvl="0" marL="0" rtl="0" algn="l">
              <a:spcBef>
                <a:spcPts val="0"/>
              </a:spcBef>
              <a:spcAft>
                <a:spcPts val="0"/>
              </a:spcAft>
              <a:buNone/>
            </a:pPr>
            <a:r>
              <a:t/>
            </a:r>
            <a:endParaRPr/>
          </a:p>
        </p:txBody>
      </p:sp>
      <p:sp>
        <p:nvSpPr>
          <p:cNvPr id="178" name="Google Shape;178;p40"/>
          <p:cNvSpPr txBox="1"/>
          <p:nvPr/>
        </p:nvSpPr>
        <p:spPr>
          <a:xfrm>
            <a:off x="907250" y="1221850"/>
            <a:ext cx="3563100" cy="834000"/>
          </a:xfrm>
          <a:prstGeom prst="rect">
            <a:avLst/>
          </a:prstGeom>
          <a:noFill/>
          <a:ln cap="flat" cmpd="sng" w="381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41"/>
          <p:cNvSpPr txBox="1"/>
          <p:nvPr/>
        </p:nvSpPr>
        <p:spPr>
          <a:xfrm>
            <a:off x="0" y="0"/>
            <a:ext cx="91440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800">
                <a:solidFill>
                  <a:schemeClr val="lt1"/>
                </a:solidFill>
              </a:rPr>
              <a:t>Wikipedia article in iNaturalist</a:t>
            </a:r>
            <a:endParaRPr sz="4800">
              <a:solidFill>
                <a:schemeClr val="lt1"/>
              </a:solidFill>
            </a:endParaRPr>
          </a:p>
        </p:txBody>
      </p:sp>
      <p:pic>
        <p:nvPicPr>
          <p:cNvPr id="184" name="Google Shape;184;p41"/>
          <p:cNvPicPr preferRelativeResize="0"/>
          <p:nvPr/>
        </p:nvPicPr>
        <p:blipFill>
          <a:blip r:embed="rId3">
            <a:alphaModFix/>
          </a:blip>
          <a:stretch>
            <a:fillRect/>
          </a:stretch>
        </p:blipFill>
        <p:spPr>
          <a:xfrm>
            <a:off x="310225" y="765875"/>
            <a:ext cx="5396398" cy="3926102"/>
          </a:xfrm>
          <a:prstGeom prst="rect">
            <a:avLst/>
          </a:prstGeom>
          <a:noFill/>
          <a:ln>
            <a:noFill/>
          </a:ln>
        </p:spPr>
      </p:pic>
      <p:sp>
        <p:nvSpPr>
          <p:cNvPr id="185" name="Google Shape;185;p41"/>
          <p:cNvSpPr txBox="1"/>
          <p:nvPr/>
        </p:nvSpPr>
        <p:spPr>
          <a:xfrm>
            <a:off x="0" y="4797550"/>
            <a:ext cx="9144000" cy="3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lt1"/>
                </a:solidFill>
              </a:rPr>
              <a:t>Wikipedia article for New Zealand endemic moth </a:t>
            </a:r>
            <a:r>
              <a:rPr i="1" lang="en-GB" sz="900" u="sng">
                <a:solidFill>
                  <a:schemeClr val="lt1"/>
                </a:solidFill>
                <a:hlinkClick r:id="rId4">
                  <a:extLst>
                    <a:ext uri="{A12FA001-AC4F-418D-AE19-62706E023703}">
                      <ahyp:hlinkClr val="tx"/>
                    </a:ext>
                  </a:extLst>
                </a:hlinkClick>
              </a:rPr>
              <a:t>Helastia alba</a:t>
            </a:r>
            <a:r>
              <a:rPr lang="en-GB" sz="900">
                <a:solidFill>
                  <a:schemeClr val="lt1"/>
                </a:solidFill>
              </a:rPr>
              <a:t> </a:t>
            </a:r>
            <a:r>
              <a:rPr lang="en-GB" sz="900" u="sng">
                <a:solidFill>
                  <a:schemeClr val="lt1"/>
                </a:solidFill>
                <a:hlinkClick r:id="rId5">
                  <a:extLst>
                    <a:ext uri="{A12FA001-AC4F-418D-AE19-62706E023703}">
                      <ahyp:hlinkClr val="tx"/>
                    </a:ext>
                  </a:extLst>
                </a:hlinkClick>
              </a:rPr>
              <a:t>Creative Commons Attribution-ShareAlike License 3.0</a:t>
            </a:r>
            <a:r>
              <a:rPr lang="en-GB" sz="900">
                <a:solidFill>
                  <a:schemeClr val="lt1"/>
                </a:solidFill>
              </a:rPr>
              <a:t>; Screenshot of iNaturalist reused under section 43 the </a:t>
            </a:r>
            <a:r>
              <a:rPr lang="en-GB" sz="900" u="sng">
                <a:solidFill>
                  <a:schemeClr val="lt1"/>
                </a:solidFill>
                <a:hlinkClick r:id="rId6">
                  <a:extLst>
                    <a:ext uri="{A12FA001-AC4F-418D-AE19-62706E023703}">
                      <ahyp:hlinkClr val="tx"/>
                    </a:ext>
                  </a:extLst>
                </a:hlinkClick>
              </a:rPr>
              <a:t>Copyright Act 1994</a:t>
            </a:r>
            <a:r>
              <a:rPr lang="en-GB" sz="900">
                <a:solidFill>
                  <a:schemeClr val="lt1"/>
                </a:solidFill>
              </a:rPr>
              <a:t>.</a:t>
            </a:r>
            <a:endParaRPr sz="900">
              <a:solidFill>
                <a:schemeClr val="lt1"/>
              </a:solidFill>
            </a:endParaRPr>
          </a:p>
        </p:txBody>
      </p:sp>
      <p:pic>
        <p:nvPicPr>
          <p:cNvPr id="186" name="Google Shape;186;p41"/>
          <p:cNvPicPr preferRelativeResize="0"/>
          <p:nvPr/>
        </p:nvPicPr>
        <p:blipFill>
          <a:blip r:embed="rId7">
            <a:alphaModFix/>
          </a:blip>
          <a:stretch>
            <a:fillRect/>
          </a:stretch>
        </p:blipFill>
        <p:spPr>
          <a:xfrm>
            <a:off x="5650200" y="1125338"/>
            <a:ext cx="3019628" cy="2892827"/>
          </a:xfrm>
          <a:prstGeom prst="rect">
            <a:avLst/>
          </a:prstGeom>
          <a:noFill/>
          <a:ln>
            <a:noFill/>
          </a:ln>
        </p:spPr>
      </p:pic>
      <p:sp>
        <p:nvSpPr>
          <p:cNvPr id="187" name="Google Shape;187;p41"/>
          <p:cNvSpPr txBox="1"/>
          <p:nvPr/>
        </p:nvSpPr>
        <p:spPr>
          <a:xfrm>
            <a:off x="5595575" y="2881200"/>
            <a:ext cx="3131400" cy="12282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42"/>
          <p:cNvSpPr txBox="1"/>
          <p:nvPr/>
        </p:nvSpPr>
        <p:spPr>
          <a:xfrm>
            <a:off x="15175" y="7575"/>
            <a:ext cx="358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42"/>
          <p:cNvSpPr txBox="1"/>
          <p:nvPr/>
        </p:nvSpPr>
        <p:spPr>
          <a:xfrm>
            <a:off x="0" y="4743300"/>
            <a:ext cx="9144000" cy="40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900" u="sng">
                <a:solidFill>
                  <a:schemeClr val="lt1"/>
                </a:solidFill>
                <a:hlinkClick r:id="rId3">
                  <a:extLst>
                    <a:ext uri="{A12FA001-AC4F-418D-AE19-62706E023703}">
                      <ahyp:hlinkClr val="tx"/>
                    </a:ext>
                  </a:extLst>
                </a:hlinkClick>
              </a:rPr>
              <a:t>Screenshot</a:t>
            </a:r>
            <a:r>
              <a:rPr lang="en-GB" sz="900">
                <a:solidFill>
                  <a:schemeClr val="lt1"/>
                </a:solidFill>
              </a:rPr>
              <a:t> of </a:t>
            </a:r>
            <a:r>
              <a:rPr i="1" lang="en-GB" sz="900">
                <a:solidFill>
                  <a:schemeClr val="lt1"/>
                </a:solidFill>
              </a:rPr>
              <a:t>Helastia semisignata </a:t>
            </a:r>
            <a:r>
              <a:rPr lang="en-GB" sz="900">
                <a:solidFill>
                  <a:schemeClr val="lt1"/>
                </a:solidFill>
              </a:rPr>
              <a:t>(Walker, 1862) in GBIF Secretariat (2022). GBIF Backbone Taxonomy. Checklist dataset </a:t>
            </a:r>
            <a:r>
              <a:rPr lang="en-GB" sz="900">
                <a:solidFill>
                  <a:schemeClr val="lt1"/>
                </a:solidFill>
                <a:uFill>
                  <a:noFill/>
                </a:uFill>
                <a:hlinkClick r:id="rId4">
                  <a:extLst>
                    <a:ext uri="{A12FA001-AC4F-418D-AE19-62706E023703}">
                      <ahyp:hlinkClr val="tx"/>
                    </a:ext>
                  </a:extLst>
                </a:hlinkClick>
              </a:rPr>
              <a:t>https://doi.org/10.15468/39omei</a:t>
            </a:r>
            <a:r>
              <a:rPr lang="en-GB" sz="900">
                <a:solidFill>
                  <a:schemeClr val="lt1"/>
                </a:solidFill>
              </a:rPr>
              <a:t> accessed via GBIF.org on 2023-03-27.</a:t>
            </a:r>
            <a:endParaRPr sz="9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sz="1050">
              <a:solidFill>
                <a:srgbClr val="4E565F"/>
              </a:solidFill>
              <a:highlight>
                <a:srgbClr val="FFFFFF"/>
              </a:highlight>
              <a:latin typeface="Roboto"/>
              <a:ea typeface="Roboto"/>
              <a:cs typeface="Roboto"/>
              <a:sym typeface="Roboto"/>
            </a:endParaRPr>
          </a:p>
        </p:txBody>
      </p:sp>
      <p:sp>
        <p:nvSpPr>
          <p:cNvPr id="194" name="Google Shape;194;p42"/>
          <p:cNvSpPr txBox="1"/>
          <p:nvPr/>
        </p:nvSpPr>
        <p:spPr>
          <a:xfrm>
            <a:off x="125" y="0"/>
            <a:ext cx="9144000" cy="68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u="sng">
                <a:solidFill>
                  <a:schemeClr val="lt1"/>
                </a:solidFill>
                <a:hlinkClick r:id="rId5">
                  <a:extLst>
                    <a:ext uri="{A12FA001-AC4F-418D-AE19-62706E023703}">
                      <ahyp:hlinkClr val="tx"/>
                    </a:ext>
                  </a:extLst>
                </a:hlinkClick>
              </a:rPr>
              <a:t>GBIF</a:t>
            </a:r>
            <a:endParaRPr sz="3600">
              <a:solidFill>
                <a:schemeClr val="lt1"/>
              </a:solidFill>
            </a:endParaRPr>
          </a:p>
        </p:txBody>
      </p:sp>
      <p:pic>
        <p:nvPicPr>
          <p:cNvPr id="195" name="Google Shape;195;p42"/>
          <p:cNvPicPr preferRelativeResize="0"/>
          <p:nvPr/>
        </p:nvPicPr>
        <p:blipFill>
          <a:blip r:embed="rId6">
            <a:alphaModFix/>
          </a:blip>
          <a:stretch>
            <a:fillRect/>
          </a:stretch>
        </p:blipFill>
        <p:spPr>
          <a:xfrm>
            <a:off x="675038" y="680400"/>
            <a:ext cx="7793930" cy="3851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43"/>
          <p:cNvPicPr preferRelativeResize="0"/>
          <p:nvPr/>
        </p:nvPicPr>
        <p:blipFill>
          <a:blip r:embed="rId3">
            <a:alphaModFix/>
          </a:blip>
          <a:stretch>
            <a:fillRect/>
          </a:stretch>
        </p:blipFill>
        <p:spPr>
          <a:xfrm>
            <a:off x="2269050" y="595500"/>
            <a:ext cx="4605876" cy="4369200"/>
          </a:xfrm>
          <a:prstGeom prst="rect">
            <a:avLst/>
          </a:prstGeom>
          <a:noFill/>
          <a:ln>
            <a:noFill/>
          </a:ln>
        </p:spPr>
      </p:pic>
      <p:sp>
        <p:nvSpPr>
          <p:cNvPr id="201" name="Google Shape;201;p43"/>
          <p:cNvSpPr txBox="1"/>
          <p:nvPr/>
        </p:nvSpPr>
        <p:spPr>
          <a:xfrm>
            <a:off x="7325" y="4898475"/>
            <a:ext cx="9144000" cy="2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lt1"/>
                </a:solidFill>
              </a:rPr>
              <a:t>Screenshot of iNaturalist reused under section 43 the </a:t>
            </a:r>
            <a:r>
              <a:rPr lang="en-GB" sz="900" u="sng">
                <a:solidFill>
                  <a:schemeClr val="lt1"/>
                </a:solidFill>
                <a:hlinkClick r:id="rId4">
                  <a:extLst>
                    <a:ext uri="{A12FA001-AC4F-418D-AE19-62706E023703}">
                      <ahyp:hlinkClr val="tx"/>
                    </a:ext>
                  </a:extLst>
                </a:hlinkClick>
              </a:rPr>
              <a:t>Copyright Act 1994</a:t>
            </a:r>
            <a:r>
              <a:rPr lang="en-GB" sz="900">
                <a:solidFill>
                  <a:schemeClr val="lt1"/>
                </a:solidFill>
              </a:rPr>
              <a:t>.</a:t>
            </a:r>
            <a:endParaRPr sz="900">
              <a:solidFill>
                <a:schemeClr val="lt1"/>
              </a:solidFill>
            </a:endParaRPr>
          </a:p>
          <a:p>
            <a:pPr indent="0" lvl="0" marL="0" rtl="0" algn="l">
              <a:spcBef>
                <a:spcPts val="0"/>
              </a:spcBef>
              <a:spcAft>
                <a:spcPts val="0"/>
              </a:spcAft>
              <a:buNone/>
            </a:pPr>
            <a:r>
              <a:t/>
            </a:r>
            <a:endParaRPr/>
          </a:p>
        </p:txBody>
      </p:sp>
      <p:sp>
        <p:nvSpPr>
          <p:cNvPr id="202" name="Google Shape;202;p43"/>
          <p:cNvSpPr txBox="1"/>
          <p:nvPr/>
        </p:nvSpPr>
        <p:spPr>
          <a:xfrm>
            <a:off x="30900" y="0"/>
            <a:ext cx="9082200" cy="59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Wikipedia article reuse</a:t>
            </a:r>
            <a:endParaRPr sz="36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44"/>
          <p:cNvSpPr txBox="1"/>
          <p:nvPr/>
        </p:nvSpPr>
        <p:spPr>
          <a:xfrm>
            <a:off x="15175" y="7575"/>
            <a:ext cx="358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08" name="Google Shape;208;p44"/>
          <p:cNvPicPr preferRelativeResize="0"/>
          <p:nvPr/>
        </p:nvPicPr>
        <p:blipFill>
          <a:blip r:embed="rId3">
            <a:alphaModFix amt="29000"/>
          </a:blip>
          <a:stretch>
            <a:fillRect/>
          </a:stretch>
        </p:blipFill>
        <p:spPr>
          <a:xfrm>
            <a:off x="713425" y="0"/>
            <a:ext cx="7717151" cy="5143511"/>
          </a:xfrm>
          <a:prstGeom prst="rect">
            <a:avLst/>
          </a:prstGeom>
          <a:noFill/>
          <a:ln>
            <a:noFill/>
          </a:ln>
        </p:spPr>
      </p:pic>
      <p:sp>
        <p:nvSpPr>
          <p:cNvPr id="209" name="Google Shape;209;p44"/>
          <p:cNvSpPr txBox="1"/>
          <p:nvPr/>
        </p:nvSpPr>
        <p:spPr>
          <a:xfrm>
            <a:off x="0" y="4820400"/>
            <a:ext cx="91440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dk1"/>
                </a:solidFill>
              </a:rPr>
              <a:t>Photo of </a:t>
            </a:r>
            <a:r>
              <a:rPr i="1" lang="en-GB" sz="900" u="sng">
                <a:solidFill>
                  <a:schemeClr val="dk1"/>
                </a:solidFill>
                <a:hlinkClick r:id="rId4">
                  <a:extLst>
                    <a:ext uri="{A12FA001-AC4F-418D-AE19-62706E023703}">
                      <ahyp:hlinkClr val="tx"/>
                    </a:ext>
                  </a:extLst>
                </a:hlinkClick>
              </a:rPr>
              <a:t>Helastia semisignata</a:t>
            </a:r>
            <a:r>
              <a:rPr i="1" lang="en-GB" sz="900">
                <a:solidFill>
                  <a:schemeClr val="dk1"/>
                </a:solidFill>
              </a:rPr>
              <a:t> </a:t>
            </a:r>
            <a:r>
              <a:rPr lang="en-GB" sz="900">
                <a:solidFill>
                  <a:schemeClr val="dk1"/>
                </a:solidFill>
              </a:rPr>
              <a:t>by Christopher Stephens - via </a:t>
            </a:r>
            <a:r>
              <a:rPr lang="en-GB" sz="900" u="sng">
                <a:solidFill>
                  <a:schemeClr val="dk1"/>
                </a:solidFill>
                <a:hlinkClick r:id="rId5">
                  <a:extLst>
                    <a:ext uri="{A12FA001-AC4F-418D-AE19-62706E023703}">
                      <ahyp:hlinkClr val="tx"/>
                    </a:ext>
                  </a:extLst>
                </a:hlinkClick>
              </a:rPr>
              <a:t>iNaturalist</a:t>
            </a:r>
            <a:r>
              <a:rPr lang="en-GB" sz="900">
                <a:solidFill>
                  <a:schemeClr val="dk1"/>
                </a:solidFill>
              </a:rPr>
              <a:t> &amp; Wikicommons , </a:t>
            </a:r>
            <a:r>
              <a:rPr lang="en-GB" sz="900" u="sng">
                <a:solidFill>
                  <a:schemeClr val="dk1"/>
                </a:solidFill>
                <a:hlinkClick r:id="rId6">
                  <a:extLst>
                    <a:ext uri="{A12FA001-AC4F-418D-AE19-62706E023703}">
                      <ahyp:hlinkClr val="tx"/>
                    </a:ext>
                  </a:extLst>
                </a:hlinkClick>
              </a:rPr>
              <a:t>CC BY-SA 4.0</a:t>
            </a:r>
            <a:endParaRPr sz="900">
              <a:solidFill>
                <a:schemeClr val="dk1"/>
              </a:solidFill>
            </a:endParaRPr>
          </a:p>
        </p:txBody>
      </p:sp>
      <p:sp>
        <p:nvSpPr>
          <p:cNvPr id="210" name="Google Shape;210;p44"/>
          <p:cNvSpPr txBox="1"/>
          <p:nvPr/>
        </p:nvSpPr>
        <p:spPr>
          <a:xfrm>
            <a:off x="713425" y="1593150"/>
            <a:ext cx="2887800" cy="195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Good Observations</a:t>
            </a:r>
            <a:endParaRPr sz="3600">
              <a:solidFill>
                <a:schemeClr val="lt1"/>
              </a:solidFill>
            </a:endParaRPr>
          </a:p>
        </p:txBody>
      </p:sp>
      <p:sp>
        <p:nvSpPr>
          <p:cNvPr id="211" name="Google Shape;211;p44"/>
          <p:cNvSpPr txBox="1"/>
          <p:nvPr/>
        </p:nvSpPr>
        <p:spPr>
          <a:xfrm>
            <a:off x="3488800" y="1570350"/>
            <a:ext cx="2472900" cy="1957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Good Data</a:t>
            </a:r>
            <a:endParaRPr sz="3600">
              <a:solidFill>
                <a:schemeClr val="lt1"/>
              </a:solidFill>
            </a:endParaRPr>
          </a:p>
        </p:txBody>
      </p:sp>
      <p:sp>
        <p:nvSpPr>
          <p:cNvPr id="212" name="Google Shape;212;p44"/>
          <p:cNvSpPr txBox="1"/>
          <p:nvPr/>
        </p:nvSpPr>
        <p:spPr>
          <a:xfrm>
            <a:off x="5983675" y="1615950"/>
            <a:ext cx="2246100" cy="191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Good Decisions</a:t>
            </a:r>
            <a:endParaRPr sz="36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45"/>
          <p:cNvPicPr preferRelativeResize="0"/>
          <p:nvPr/>
        </p:nvPicPr>
        <p:blipFill>
          <a:blip r:embed="rId3">
            <a:alphaModFix/>
          </a:blip>
          <a:stretch>
            <a:fillRect/>
          </a:stretch>
        </p:blipFill>
        <p:spPr>
          <a:xfrm>
            <a:off x="747425" y="602225"/>
            <a:ext cx="7649152" cy="4145800"/>
          </a:xfrm>
          <a:prstGeom prst="rect">
            <a:avLst/>
          </a:prstGeom>
          <a:noFill/>
          <a:ln>
            <a:noFill/>
          </a:ln>
        </p:spPr>
      </p:pic>
      <p:sp>
        <p:nvSpPr>
          <p:cNvPr id="218" name="Google Shape;218;p45"/>
          <p:cNvSpPr txBox="1"/>
          <p:nvPr/>
        </p:nvSpPr>
        <p:spPr>
          <a:xfrm>
            <a:off x="0" y="4866200"/>
            <a:ext cx="9144000" cy="28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u="sng">
                <a:solidFill>
                  <a:schemeClr val="lt1"/>
                </a:solidFill>
                <a:hlinkClick r:id="rId4">
                  <a:extLst>
                    <a:ext uri="{A12FA001-AC4F-418D-AE19-62706E023703}">
                      <ahyp:hlinkClr val="tx"/>
                    </a:ext>
                  </a:extLst>
                </a:hlinkClick>
              </a:rPr>
              <a:t>Screenshot</a:t>
            </a:r>
            <a:r>
              <a:rPr lang="en-GB" sz="900">
                <a:solidFill>
                  <a:schemeClr val="lt1"/>
                </a:solidFill>
              </a:rPr>
              <a:t> of Wikicommons </a:t>
            </a:r>
            <a:r>
              <a:rPr lang="en-GB" sz="900" u="sng">
                <a:solidFill>
                  <a:schemeClr val="lt1"/>
                </a:solidFill>
                <a:hlinkClick r:id="rId5">
                  <a:extLst>
                    <a:ext uri="{A12FA001-AC4F-418D-AE19-62706E023703}">
                      <ahyp:hlinkClr val="tx"/>
                    </a:ext>
                  </a:extLst>
                </a:hlinkClick>
              </a:rPr>
              <a:t>Creative Commons Attribution-ShareAlike License 3.0</a:t>
            </a:r>
            <a:r>
              <a:rPr lang="en-GB" sz="900">
                <a:solidFill>
                  <a:schemeClr val="lt1"/>
                </a:solidFill>
              </a:rPr>
              <a:t>  </a:t>
            </a:r>
            <a:endParaRPr sz="900">
              <a:solidFill>
                <a:schemeClr val="lt1"/>
              </a:solidFill>
            </a:endParaRPr>
          </a:p>
        </p:txBody>
      </p:sp>
      <p:sp>
        <p:nvSpPr>
          <p:cNvPr id="219" name="Google Shape;219;p45"/>
          <p:cNvSpPr txBox="1"/>
          <p:nvPr/>
        </p:nvSpPr>
        <p:spPr>
          <a:xfrm>
            <a:off x="31800" y="0"/>
            <a:ext cx="9144000" cy="63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rPr>
              <a:t>Wikicommons</a:t>
            </a:r>
            <a:endParaRPr sz="36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