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7004050" cy="929005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4721" autoAdjust="0"/>
  </p:normalViewPr>
  <p:slideViewPr>
    <p:cSldViewPr snapToGrid="0">
      <p:cViewPr>
        <p:scale>
          <a:sx n="30" d="100"/>
          <a:sy n="30" d="100"/>
        </p:scale>
        <p:origin x="-331" y="-26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0463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70837"/>
            <a:ext cx="5603240" cy="3657957"/>
          </a:xfrm>
          <a:prstGeom prst="rect">
            <a:avLst/>
          </a:prstGeom>
        </p:spPr>
        <p:txBody>
          <a:bodyPr vert="horz" lIns="93104" tIns="46552" rIns="93104" bIns="4655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1288" y="1160463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Christine Chan, University of Toronto. Jan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15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1158241" y="4093905"/>
            <a:ext cx="30174412" cy="64633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600">
                <a:solidFill>
                  <a:schemeClr val="bg1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669280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9" hasCustomPrompt="1"/>
          </p:nvPr>
        </p:nvSpPr>
        <p:spPr bwMode="ltGray">
          <a:xfrm>
            <a:off x="1143000" y="7114032"/>
            <a:ext cx="12801600" cy="2732574"/>
          </a:xfrm>
          <a:solidFill>
            <a:schemeClr val="tx2">
              <a:lumMod val="10000"/>
              <a:lumOff val="90000"/>
            </a:schemeClr>
          </a:solidFill>
        </p:spPr>
        <p:txBody>
          <a:bodyPr lIns="365760" rIns="365760" anchor="ctr">
            <a:noAutofit/>
          </a:bodyPr>
          <a:lstStyle>
            <a:lvl1pPr marL="0" indent="0">
              <a:spcBef>
                <a:spcPts val="1200"/>
              </a:spcBef>
              <a:buFont typeface="Arial" panose="020B0604020202020204" pitchFamily="34" charset="0"/>
              <a:buNone/>
              <a:defRPr sz="4399" baseline="0"/>
            </a:lvl1pPr>
            <a:lvl2pPr marL="571488" indent="-571488">
              <a:spcBef>
                <a:spcPts val="1200"/>
              </a:spcBef>
              <a:buFont typeface="Arial" panose="020B0604020202020204" pitchFamily="34" charset="0"/>
              <a:buChar char="•"/>
              <a:defRPr sz="4399"/>
            </a:lvl2pPr>
            <a:lvl3pPr marL="571488" indent="-571488">
              <a:spcBef>
                <a:spcPts val="1200"/>
              </a:spcBef>
              <a:buFont typeface="Arial" panose="020B0604020202020204" pitchFamily="34" charset="0"/>
              <a:buChar char="•"/>
              <a:defRPr sz="4399"/>
            </a:lvl3pPr>
            <a:lvl4pPr marL="0" indent="0">
              <a:spcBef>
                <a:spcPts val="1200"/>
              </a:spcBef>
              <a:buNone/>
              <a:defRPr sz="4399"/>
            </a:lvl4pPr>
            <a:lvl5pPr marL="0" indent="0">
              <a:spcBef>
                <a:spcPts val="1200"/>
              </a:spcBef>
              <a:buNone/>
              <a:defRPr sz="4399"/>
            </a:lvl5pPr>
            <a:lvl6pPr marL="0" indent="0">
              <a:spcBef>
                <a:spcPts val="1200"/>
              </a:spcBef>
              <a:buNone/>
              <a:defRPr sz="4399"/>
            </a:lvl6pPr>
            <a:lvl7pPr marL="0" indent="0">
              <a:spcBef>
                <a:spcPts val="1200"/>
              </a:spcBef>
              <a:buNone/>
              <a:defRPr sz="4399"/>
            </a:lvl7pPr>
            <a:lvl8pPr marL="0" indent="0">
              <a:spcBef>
                <a:spcPts val="1200"/>
              </a:spcBef>
              <a:buNone/>
              <a:defRPr sz="4399"/>
            </a:lvl8pPr>
            <a:lvl9pPr marL="0" indent="0">
              <a:spcBef>
                <a:spcPts val="1200"/>
              </a:spcBef>
              <a:buNone/>
              <a:defRPr sz="4399"/>
            </a:lvl9pPr>
          </a:lstStyle>
          <a:p>
            <a:pPr lvl="0"/>
            <a:r>
              <a:rPr lang="en-US" dirty="0"/>
              <a:t>Add your question or a statement of the problem here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143000" y="10497312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7" name="Content Placeholder 17"/>
          <p:cNvSpPr>
            <a:spLocks noGrp="1"/>
          </p:cNvSpPr>
          <p:nvPr>
            <p:ph sz="quarter" idx="38" hasCustomPrompt="1"/>
          </p:nvPr>
        </p:nvSpPr>
        <p:spPr>
          <a:xfrm>
            <a:off x="1143000" y="11868912"/>
            <a:ext cx="12801600" cy="280750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495044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440913"/>
            <a:ext cx="12801600" cy="6027461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114032"/>
            <a:ext cx="12801600" cy="6795557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5544800" y="14328648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5773400"/>
            <a:ext cx="12801600" cy="6694973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114032"/>
            <a:ext cx="12801600" cy="731520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4914834"/>
            <a:ext cx="12801600" cy="453861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29900880" y="19767597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40" name="Content Placeholder 17"/>
          <p:cNvSpPr>
            <a:spLocks noGrp="1"/>
          </p:cNvSpPr>
          <p:nvPr>
            <p:ph sz="quarter" idx="42" hasCustomPrompt="1"/>
          </p:nvPr>
        </p:nvSpPr>
        <p:spPr>
          <a:xfrm>
            <a:off x="29900880" y="21212348"/>
            <a:ext cx="12801600" cy="434478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72207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166824"/>
            <a:ext cx="12801600" cy="446227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32270700" y="2"/>
            <a:ext cx="11620500" cy="3842445"/>
          </a:xfrm>
          <a:effectDag name="">
            <a:cont type="tree" name="">
              <a:effect ref="fillLine"/>
              <a:alphaMod>
                <a:cont name="">
                  <a:fill>
                    <a:gradFill>
                      <a:gsLst>
                        <a:gs pos="60000">
                          <a:srgbClr val="000000">
                            <a:alpha val="100000"/>
                          </a:srgbClr>
                        </a:gs>
                        <a:gs pos="97000">
                          <a:srgbClr val="000000">
                            <a:alpha val="0"/>
                          </a:srgbClr>
                        </a:gs>
                      </a:gsLst>
                      <a:lin ang="10800000"/>
                    </a:gradFill>
                  </a:fill>
                </a:cont>
              </a:alphaMod>
            </a:cont>
          </a:effectDag>
        </p:spPr>
        <p:txBody>
          <a:bodyPr lIns="91440" tIns="457200" rIns="9144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ltGray">
          <a:xfrm>
            <a:off x="0" y="0"/>
            <a:ext cx="43891200" cy="502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58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158240" y="685860"/>
            <a:ext cx="30175200" cy="29717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8240" y="6019800"/>
            <a:ext cx="4158996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3886201"/>
            <a:ext cx="438912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58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3886200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026" rtl="0" eaLnBrk="1" latinLnBrk="0" hangingPunct="1">
        <a:lnSpc>
          <a:spcPct val="90000"/>
        </a:lnSpc>
        <a:spcBef>
          <a:spcPct val="0"/>
        </a:spcBef>
        <a:buNone/>
        <a:defRPr sz="115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190" indent="-457190" algn="l" defTabSz="4389026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57" indent="-457190" algn="l" defTabSz="4389026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57" indent="-457190" algn="l" defTabSz="4389026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57" indent="-457190" algn="l" defTabSz="4389026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57" indent="-457190" algn="l" defTabSz="4389026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" indent="-457190" algn="l" defTabSz="4389026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57" indent="-457190" algn="l" defTabSz="4389026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" indent="-457190" algn="l" defTabSz="4389026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57" indent="-457190" algn="l" defTabSz="4389026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3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6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39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2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65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78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1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04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p.chan@utoronto.c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6BDD7CB8-4C4F-EDF7-F30C-654A443CB95B}"/>
              </a:ext>
            </a:extLst>
          </p:cNvPr>
          <p:cNvSpPr txBox="1"/>
          <p:nvPr/>
        </p:nvSpPr>
        <p:spPr>
          <a:xfrm>
            <a:off x="-508000" y="0"/>
            <a:ext cx="45516800" cy="51367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CA" sz="6000" dirty="0" err="1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0129" y="59140"/>
            <a:ext cx="30175200" cy="2971740"/>
          </a:xfrm>
        </p:spPr>
        <p:txBody>
          <a:bodyPr>
            <a:noAutofit/>
          </a:bodyPr>
          <a:lstStyle/>
          <a:p>
            <a:r>
              <a:rPr lang="en-US" sz="8500" dirty="0">
                <a:solidFill>
                  <a:srgbClr val="FFFF00"/>
                </a:solidFill>
                <a:highlight>
                  <a:srgbClr val="000000"/>
                </a:highlight>
              </a:rPr>
              <a:t>Reliability of suicide statistics: key considerations</a:t>
            </a:r>
            <a:br>
              <a:rPr lang="en-US" sz="8500" dirty="0">
                <a:solidFill>
                  <a:srgbClr val="FFFF00"/>
                </a:solidFill>
                <a:highlight>
                  <a:srgbClr val="000000"/>
                </a:highlight>
              </a:rPr>
            </a:br>
            <a:r>
              <a:rPr lang="en-US" sz="8500" dirty="0">
                <a:solidFill>
                  <a:srgbClr val="FFFF00"/>
                </a:solidFill>
                <a:highlight>
                  <a:srgbClr val="000000"/>
                </a:highlight>
              </a:rPr>
              <a:t>for suicide research in Ontario, Canada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>
          <a:xfrm>
            <a:off x="614680" y="3413436"/>
            <a:ext cx="42466260" cy="1506521"/>
          </a:xfrm>
        </p:spPr>
        <p:txBody>
          <a:bodyPr/>
          <a:lstStyle/>
          <a:p>
            <a:r>
              <a:rPr lang="en-US" sz="5000" dirty="0">
                <a:solidFill>
                  <a:schemeClr val="bg1"/>
                </a:solidFill>
              </a:rPr>
              <a:t>Christine Chan MPH PhD Candidate, University of Toronto, Canada      </a:t>
            </a:r>
            <a:r>
              <a:rPr lang="en-US" sz="50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cap.chan@utoronto.ca</a:t>
            </a:r>
            <a:r>
              <a:rPr lang="en-US" sz="5000" dirty="0">
                <a:solidFill>
                  <a:schemeClr val="bg1"/>
                </a:solidFill>
              </a:rPr>
              <a:t>                         2023 Joint Statistical Meetings</a:t>
            </a:r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13"/>
          </p:nvPr>
        </p:nvSpPr>
        <p:spPr>
          <a:xfrm>
            <a:off x="328144" y="18211964"/>
            <a:ext cx="13088136" cy="1280160"/>
          </a:xfrm>
        </p:spPr>
        <p:txBody>
          <a:bodyPr/>
          <a:lstStyle/>
          <a:p>
            <a:r>
              <a:rPr lang="en-US" dirty="0"/>
              <a:t>Coronial determination</a:t>
            </a:r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39"/>
          </p:nvPr>
        </p:nvSpPr>
        <p:spPr>
          <a:xfrm>
            <a:off x="86422" y="19804545"/>
            <a:ext cx="14316109" cy="12717128"/>
          </a:xfrm>
          <a:noFill/>
        </p:spPr>
        <p:txBody>
          <a:bodyPr/>
          <a:lstStyle/>
          <a:p>
            <a:r>
              <a:rPr lang="en-US" b="0" i="0" dirty="0">
                <a:effectLst/>
                <a:latin typeface="+mj-lt"/>
              </a:rPr>
              <a:t>A high degree of concordance between vital</a:t>
            </a:r>
            <a:r>
              <a:rPr lang="en-US" dirty="0">
                <a:latin typeface="+mj-lt"/>
              </a:rPr>
              <a:t>/government</a:t>
            </a:r>
            <a:r>
              <a:rPr lang="en-US" b="0" i="0" dirty="0">
                <a:effectLst/>
                <a:latin typeface="+mj-lt"/>
              </a:rPr>
              <a:t> statistics and coroner classification of suicide deaths suggests that governmental health administrative data can </a:t>
            </a:r>
            <a:r>
              <a:rPr lang="en-US" dirty="0">
                <a:latin typeface="+mj-lt"/>
              </a:rPr>
              <a:t>be reliably</a:t>
            </a:r>
            <a:r>
              <a:rPr lang="en-US" b="0" i="0" dirty="0">
                <a:effectLst/>
                <a:latin typeface="+mj-lt"/>
              </a:rPr>
              <a:t> used to identify suicide deaths (4)</a:t>
            </a:r>
          </a:p>
          <a:p>
            <a:r>
              <a:rPr lang="en-US" i="0" dirty="0">
                <a:effectLst/>
                <a:latin typeface="+mj-lt"/>
              </a:rPr>
              <a:t>Coroners determine both the medical cause of death and the manner of death. The medical cause could be poisoning, asphyxiation </a:t>
            </a:r>
            <a:r>
              <a:rPr lang="en-US" i="0" dirty="0" err="1">
                <a:effectLst/>
                <a:latin typeface="+mj-lt"/>
              </a:rPr>
              <a:t>etc</a:t>
            </a:r>
            <a:r>
              <a:rPr lang="en-US" i="0" dirty="0">
                <a:effectLst/>
                <a:latin typeface="+mj-lt"/>
              </a:rPr>
              <a:t>, and there are  five manners of death: natural, accidental, suicide, homicide or undetermined.</a:t>
            </a:r>
            <a:endParaRPr lang="en-US" dirty="0">
              <a:latin typeface="+mj-lt"/>
            </a:endParaRPr>
          </a:p>
          <a:p>
            <a:r>
              <a:rPr lang="en-US" b="1" dirty="0">
                <a:latin typeface="+mj-lt"/>
              </a:rPr>
              <a:t>Deaths from drug self-intoxication cuts across three manners of death (suicide, accidental or undetermined) but may be more likely to be classified as accidental or undetermined</a:t>
            </a:r>
            <a:r>
              <a:rPr lang="en-US" dirty="0">
                <a:latin typeface="+mj-lt"/>
              </a:rPr>
              <a:t>. Recent major increases in opioid deaths may further obscure suicides (9).</a:t>
            </a:r>
          </a:p>
          <a:p>
            <a:r>
              <a:rPr lang="en-US" dirty="0">
                <a:latin typeface="+mj-lt"/>
              </a:rPr>
              <a:t>Guidelines to support</a:t>
            </a:r>
            <a:r>
              <a:rPr lang="en-US" dirty="0"/>
              <a:t> medico-legal examination can probably reduce the number of undetermined cases of possible suicide (7).</a:t>
            </a:r>
            <a:endParaRPr lang="en-US" dirty="0">
              <a:latin typeface="+mj-l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614680" y="5326380"/>
            <a:ext cx="13050287" cy="1280159"/>
          </a:xfrm>
        </p:spPr>
        <p:txBody>
          <a:bodyPr/>
          <a:lstStyle/>
          <a:p>
            <a:r>
              <a:rPr lang="en-US" dirty="0"/>
              <a:t>Issue overview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>
          <a:xfrm>
            <a:off x="626362" y="6816481"/>
            <a:ext cx="13038606" cy="107448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399" kern="1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Suicides tend to be under-reported (by 10 to 38% in Canada) since many suicides are ‘hidden’ and considered ‘undetermined death’ or ‘accidental death’ through poisoning or drowning. (1, 2)</a:t>
            </a:r>
            <a:endParaRPr lang="en-CA" sz="4399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399" dirty="0"/>
              <a:t>Three key issues identified during designing suicide studies on the general population in Ontario are:</a:t>
            </a:r>
          </a:p>
          <a:p>
            <a:pPr marL="990579" indent="-990579">
              <a:buNone/>
              <a:tabLst>
                <a:tab pos="990579" algn="l"/>
              </a:tabLst>
            </a:pPr>
            <a:r>
              <a:rPr lang="en-US" sz="4399" dirty="0"/>
              <a:t>1. 	Limitations of coronial method in differentiating suicides from deaths from drug self-intoxication; </a:t>
            </a:r>
          </a:p>
          <a:p>
            <a:pPr marL="990579" indent="-990579">
              <a:buNone/>
              <a:tabLst>
                <a:tab pos="990579" algn="l"/>
              </a:tabLst>
            </a:pPr>
            <a:r>
              <a:rPr lang="en-US" sz="4399" dirty="0"/>
              <a:t>2.	Selection of ICD codes in suicide research excludes undetermined deaths; and</a:t>
            </a:r>
          </a:p>
          <a:p>
            <a:pPr marL="990579" indent="-990579">
              <a:buNone/>
              <a:tabLst>
                <a:tab pos="990579" algn="l"/>
              </a:tabLst>
            </a:pPr>
            <a:r>
              <a:rPr lang="en-US" sz="4399" dirty="0"/>
              <a:t>3.	MAID (Medical assistance in dying) deaths are not counted as suicides. As the criteria for MAID are further expanded, even more suicides may be hidden by being counted as a ‘natural death’ albeit by MAID.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13990321" y="5288281"/>
            <a:ext cx="29003222" cy="1337700"/>
          </a:xfrm>
        </p:spPr>
        <p:txBody>
          <a:bodyPr/>
          <a:lstStyle/>
          <a:p>
            <a:r>
              <a:rPr lang="en-US" dirty="0"/>
              <a:t>ICD codes for suicide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14151700" y="22896128"/>
            <a:ext cx="14707562" cy="1776222"/>
          </a:xfrm>
        </p:spPr>
        <p:txBody>
          <a:bodyPr/>
          <a:lstStyle/>
          <a:p>
            <a:r>
              <a:rPr lang="en-US" dirty="0"/>
              <a:t>Assisted-death reporting may subsume suicide numbers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595F82F-CF4D-B39E-1A46-A8B7C312BB71}"/>
              </a:ext>
            </a:extLst>
          </p:cNvPr>
          <p:cNvGrpSpPr/>
          <p:nvPr/>
        </p:nvGrpSpPr>
        <p:grpSpPr>
          <a:xfrm>
            <a:off x="25100280" y="97001"/>
            <a:ext cx="18524220" cy="3448570"/>
            <a:chOff x="25100280" y="250823"/>
            <a:chExt cx="18524220" cy="3448570"/>
          </a:xfrm>
        </p:grpSpPr>
        <p:pic>
          <p:nvPicPr>
            <p:cNvPr id="81" name="Picture 80">
              <a:extLst>
                <a:ext uri="{FF2B5EF4-FFF2-40B4-BE49-F238E27FC236}">
                  <a16:creationId xmlns:a16="http://schemas.microsoft.com/office/drawing/2014/main" id="{BB6D2EAE-5073-C9DF-77AE-BBB1962250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70534" t="52438" r="15479" b="19916"/>
            <a:stretch/>
          </p:blipFill>
          <p:spPr>
            <a:xfrm>
              <a:off x="40340280" y="250823"/>
              <a:ext cx="3284220" cy="3448570"/>
            </a:xfrm>
            <a:prstGeom prst="rect">
              <a:avLst/>
            </a:prstGeom>
          </p:spPr>
        </p:pic>
        <p:pic>
          <p:nvPicPr>
            <p:cNvPr id="82" name="Picture 81">
              <a:extLst>
                <a:ext uri="{FF2B5EF4-FFF2-40B4-BE49-F238E27FC236}">
                  <a16:creationId xmlns:a16="http://schemas.microsoft.com/office/drawing/2014/main" id="{60F7487E-977C-8D08-7B28-12915A3751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70534" t="52438" r="15479" b="19916"/>
            <a:stretch/>
          </p:blipFill>
          <p:spPr>
            <a:xfrm>
              <a:off x="37292280" y="250823"/>
              <a:ext cx="3284220" cy="3448570"/>
            </a:xfrm>
            <a:prstGeom prst="rect">
              <a:avLst/>
            </a:prstGeom>
          </p:spPr>
        </p:pic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id="{258D237E-D816-50B7-80B8-82C49295DBD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70534" t="52438" r="15479" b="19916"/>
            <a:stretch/>
          </p:blipFill>
          <p:spPr>
            <a:xfrm>
              <a:off x="34244280" y="250823"/>
              <a:ext cx="3284220" cy="3448570"/>
            </a:xfrm>
            <a:prstGeom prst="rect">
              <a:avLst/>
            </a:prstGeom>
          </p:spPr>
        </p:pic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2FBDBDA4-272F-2126-8B77-482443F78A0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70534" t="52438" r="15479" b="19916"/>
            <a:stretch/>
          </p:blipFill>
          <p:spPr>
            <a:xfrm>
              <a:off x="31196280" y="250823"/>
              <a:ext cx="3284220" cy="3448570"/>
            </a:xfrm>
            <a:prstGeom prst="rect">
              <a:avLst/>
            </a:prstGeom>
          </p:spPr>
        </p:pic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id="{A09EEB56-1E6E-9BDC-3C6A-4508093DD8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70534" t="52438" r="15479" b="19916"/>
            <a:stretch/>
          </p:blipFill>
          <p:spPr>
            <a:xfrm>
              <a:off x="28148280" y="250823"/>
              <a:ext cx="3284220" cy="3448570"/>
            </a:xfrm>
            <a:prstGeom prst="rect">
              <a:avLst/>
            </a:prstGeom>
          </p:spPr>
        </p:pic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A82A0236-CA25-F726-9AC0-60E52371C0D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70534" t="52438" r="15479" b="19916"/>
            <a:stretch/>
          </p:blipFill>
          <p:spPr>
            <a:xfrm>
              <a:off x="25100280" y="250823"/>
              <a:ext cx="3284220" cy="3448570"/>
            </a:xfrm>
            <a:prstGeom prst="rect">
              <a:avLst/>
            </a:prstGeom>
          </p:spPr>
        </p:pic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A80C8-15C1-6325-D52F-0B1879DC30BE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29739501" y="23469740"/>
            <a:ext cx="13204702" cy="1329611"/>
          </a:xfrm>
        </p:spPr>
        <p:txBody>
          <a:bodyPr/>
          <a:lstStyle/>
          <a:p>
            <a:r>
              <a:rPr lang="en-CA" dirty="0"/>
              <a:t>Implications for research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FDD31F4-F217-880D-5E85-46916CA3BC7A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14116054" y="6701947"/>
            <a:ext cx="15082449" cy="79113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4800" kern="1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Many suicide studies use diagnostic codes X60–X84 and Y87.0 from the </a:t>
            </a:r>
            <a:r>
              <a:rPr lang="en-CA" sz="4800" i="1" kern="1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International Statistical Classification of Diseases and </a:t>
            </a:r>
            <a:r>
              <a:rPr lang="en-CA" sz="4800" kern="1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Related Health Problems, 10th Revision (ICD-10) to identify suicides. This is because </a:t>
            </a:r>
            <a:r>
              <a:rPr lang="en-US" sz="4800" kern="1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 ICD-10, codes X60-84 and Y87.0 indicate intentional or deliberate self-harm.</a:t>
            </a:r>
            <a:endParaRPr lang="en-CA" sz="4800" kern="10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4399" kern="10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4399" kern="10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4399" kern="10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4399" kern="10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4800" kern="10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A4AE91E-D201-1A4C-A182-A26DC136F518}"/>
              </a:ext>
            </a:extLst>
          </p:cNvPr>
          <p:cNvSpPr txBox="1"/>
          <p:nvPr/>
        </p:nvSpPr>
        <p:spPr>
          <a:xfrm>
            <a:off x="29739501" y="24837452"/>
            <a:ext cx="13588915" cy="7539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4399" dirty="0">
                <a:latin typeface="Arial" panose="020B0604020202020204" pitchFamily="34" charset="0"/>
                <a:ea typeface="Calibri" panose="020F0502020204030204" pitchFamily="34" charset="0"/>
              </a:rPr>
              <a:t>The reliability of suicide statistics depends on the way a jurisdiction determines what is counted as a suicide. </a:t>
            </a:r>
          </a:p>
          <a:p>
            <a:r>
              <a:rPr lang="en-CA" sz="4399" dirty="0">
                <a:latin typeface="Arial" panose="020B0604020202020204" pitchFamily="34" charset="0"/>
                <a:ea typeface="Calibri" panose="020F0502020204030204" pitchFamily="34" charset="0"/>
              </a:rPr>
              <a:t>The Ontario approach of coronial determination and the standard ICD-code inclusions for suicide, mean that suicide counts often exclude suicides from injuries or poisoning. </a:t>
            </a:r>
          </a:p>
          <a:p>
            <a:r>
              <a:rPr lang="en-CA" sz="4399" dirty="0">
                <a:latin typeface="Arial" panose="020B0604020202020204" pitchFamily="34" charset="0"/>
                <a:ea typeface="Calibri" panose="020F0502020204030204" pitchFamily="34" charset="0"/>
              </a:rPr>
              <a:t>Suicide mortality statistics are likely being impacted as a result of legal and administrative changes from MAID, particularly as the criteria for MAID have, and will likely be further, expanded.</a:t>
            </a:r>
          </a:p>
          <a:p>
            <a:r>
              <a:rPr lang="en-CA" sz="4399" i="1" dirty="0">
                <a:latin typeface="Arial" panose="020B0604020202020204" pitchFamily="34" charset="0"/>
                <a:ea typeface="Calibri" panose="020F0502020204030204" pitchFamily="34" charset="0"/>
              </a:rPr>
              <a:t>References available upon request.</a:t>
            </a:r>
            <a:endParaRPr lang="en-CA" sz="4399" i="1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F81DF1C-103D-6F86-6687-0FD53937C5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56865" y="11454874"/>
            <a:ext cx="14941639" cy="271666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C88762F-FE95-E08D-264F-8CCDD93BC61A}"/>
              </a:ext>
            </a:extLst>
          </p:cNvPr>
          <p:cNvSpPr txBox="1"/>
          <p:nvPr/>
        </p:nvSpPr>
        <p:spPr>
          <a:xfrm>
            <a:off x="14116056" y="24817281"/>
            <a:ext cx="15372618" cy="8216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399" dirty="0">
                <a:latin typeface="+mj-lt"/>
              </a:rPr>
              <a:t>The Vital Statistics Act has an expectation that “deaths due to causes other than natural disease” (this includes suicides) must be reported to a coroner for investigation and is considered a “non-natural cause” (3).</a:t>
            </a:r>
          </a:p>
          <a:p>
            <a:r>
              <a:rPr lang="en-US" sz="4399" dirty="0">
                <a:latin typeface="+mj-lt"/>
              </a:rPr>
              <a:t>However, this does not apply to medically assisted (MAID) deaths. </a:t>
            </a:r>
            <a:r>
              <a:rPr lang="en-US" sz="4399" dirty="0">
                <a:solidFill>
                  <a:srgbClr val="000000"/>
                </a:solidFill>
                <a:latin typeface="+mj-lt"/>
              </a:rPr>
              <a:t>In Ontario, the Coroner is notified of all MAID deaths and records the underlying illness/disease/disability leading to MAID as the cause of death, </a:t>
            </a:r>
            <a:r>
              <a:rPr lang="en-US" sz="4399" b="1" dirty="0">
                <a:solidFill>
                  <a:srgbClr val="000000"/>
                </a:solidFill>
                <a:latin typeface="+mj-lt"/>
              </a:rPr>
              <a:t>deeming it a ‘natural death</a:t>
            </a:r>
            <a:r>
              <a:rPr lang="en-US" sz="4399" dirty="0">
                <a:solidFill>
                  <a:srgbClr val="000000"/>
                </a:solidFill>
                <a:latin typeface="+mj-lt"/>
              </a:rPr>
              <a:t>’. </a:t>
            </a:r>
            <a:r>
              <a:rPr lang="en-CA" sz="4399" dirty="0">
                <a:latin typeface="+mj-lt"/>
              </a:rPr>
              <a:t>MAID criteria in Ontario requires a “</a:t>
            </a:r>
            <a:r>
              <a:rPr lang="en-US" sz="4399" dirty="0">
                <a:solidFill>
                  <a:srgbClr val="404040"/>
                </a:solidFill>
                <a:latin typeface="+mj-lt"/>
              </a:rPr>
              <a:t>grievous and irremediable medical condition” and foreseeable death is not necessary. Also, MAID deaths was 3% of all deaths in Canada in 2021 and is rising (10).</a:t>
            </a:r>
            <a:endParaRPr lang="en-CA" sz="4399" dirty="0">
              <a:latin typeface="+mj-lt"/>
            </a:endParaRPr>
          </a:p>
        </p:txBody>
      </p:sp>
      <p:sp>
        <p:nvSpPr>
          <p:cNvPr id="30" name="Content Placeholder 12">
            <a:extLst>
              <a:ext uri="{FF2B5EF4-FFF2-40B4-BE49-F238E27FC236}">
                <a16:creationId xmlns:a16="http://schemas.microsoft.com/office/drawing/2014/main" id="{8818B177-78C5-010C-61E0-10D01869AB70}"/>
              </a:ext>
            </a:extLst>
          </p:cNvPr>
          <p:cNvSpPr txBox="1">
            <a:spLocks/>
          </p:cNvSpPr>
          <p:nvPr/>
        </p:nvSpPr>
        <p:spPr>
          <a:xfrm>
            <a:off x="14161531" y="14136937"/>
            <a:ext cx="15577970" cy="8569569"/>
          </a:xfrm>
          <a:prstGeom prst="rect">
            <a:avLst/>
          </a:prstGeom>
        </p:spPr>
        <p:txBody>
          <a:bodyPr vert="horz" lIns="91440" tIns="182880" rIns="91440" bIns="45720" rtlCol="0">
            <a:noAutofit/>
          </a:bodyPr>
          <a:lstStyle>
            <a:lvl1pPr marL="45720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4399" kern="100" dirty="0">
                <a:solidFill>
                  <a:srgbClr val="000000"/>
                </a:solidFill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This means that </a:t>
            </a:r>
            <a:r>
              <a:rPr lang="en-CA" sz="4399" b="1" kern="100" dirty="0">
                <a:solidFill>
                  <a:srgbClr val="000000"/>
                </a:solidFill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suicide counts in research often exclude deaths from “injury/poisoning of undetermined intent’ </a:t>
            </a:r>
            <a:r>
              <a:rPr lang="en-CA" sz="4399" kern="100" dirty="0">
                <a:solidFill>
                  <a:srgbClr val="000000"/>
                </a:solidFill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(codes Y10-Y34, and Y87.2). Therefore, some suicides – especially those involving alcohol or drugs - have not been counted as suicides and instead were (mis)classified as accidental poisonings (5, 6). </a:t>
            </a:r>
          </a:p>
          <a:p>
            <a:pPr marL="0" indent="0">
              <a:buNone/>
            </a:pPr>
            <a:r>
              <a:rPr lang="en-CA" sz="4399" kern="100" dirty="0">
                <a:solidFill>
                  <a:srgbClr val="000000"/>
                </a:solidFill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See right: </a:t>
            </a:r>
            <a:r>
              <a:rPr lang="en-CA" sz="4399" u="sng" kern="100" dirty="0">
                <a:solidFill>
                  <a:srgbClr val="000000"/>
                </a:solidFill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Iceberg diagram </a:t>
            </a:r>
            <a:r>
              <a:rPr lang="en-CA" sz="4399" kern="100" dirty="0">
                <a:solidFill>
                  <a:srgbClr val="000000"/>
                </a:solidFill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showing hidden suicides, by </a:t>
            </a:r>
            <a:r>
              <a:rPr lang="en-CA" sz="4399" kern="100" dirty="0" err="1">
                <a:solidFill>
                  <a:srgbClr val="000000"/>
                </a:solidFill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Rockett</a:t>
            </a:r>
            <a:r>
              <a:rPr lang="en-CA" sz="4399" kern="100" dirty="0">
                <a:solidFill>
                  <a:srgbClr val="000000"/>
                </a:solidFill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 et al (2016) who state that it is “</a:t>
            </a:r>
            <a:r>
              <a:rPr lang="en-US" sz="4399" dirty="0">
                <a:solidFill>
                  <a:srgbClr val="333333"/>
                </a:solidFill>
                <a:latin typeface="Arial (body)"/>
              </a:rPr>
              <a:t>imperative to expand self-harm injury mortality beyond the confines of registered suicide” (8).</a:t>
            </a:r>
            <a:endParaRPr lang="en-CA" sz="4399" kern="100" dirty="0">
              <a:solidFill>
                <a:srgbClr val="000000"/>
              </a:solidFill>
              <a:latin typeface="Arial (body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399" dirty="0">
                <a:latin typeface="Arial (body)"/>
              </a:rPr>
              <a:t>In Britain, s</a:t>
            </a:r>
            <a:r>
              <a:rPr lang="en-US" sz="4399" dirty="0">
                <a:solidFill>
                  <a:srgbClr val="191919"/>
                </a:solidFill>
                <a:latin typeface="Arial (body)"/>
              </a:rPr>
              <a:t>uicide statistics routinely include injuries and poisonings of undetermined intent - not the case in Ontario.</a:t>
            </a:r>
          </a:p>
          <a:p>
            <a:pPr marL="0" indent="0">
              <a:buNone/>
            </a:pPr>
            <a:endParaRPr lang="en-CA" sz="4000" kern="100" dirty="0">
              <a:solidFill>
                <a:srgbClr val="000000"/>
              </a:solidFill>
              <a:latin typeface="Arial (body)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26DB6E-AE39-BDAF-8D0F-4B57160038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595295" y="6794803"/>
            <a:ext cx="13398249" cy="1527173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266A63C-E99C-18B0-8AD5-1C2CEC906CC4}"/>
              </a:ext>
            </a:extLst>
          </p:cNvPr>
          <p:cNvSpPr txBox="1"/>
          <p:nvPr/>
        </p:nvSpPr>
        <p:spPr>
          <a:xfrm>
            <a:off x="29554652" y="21990335"/>
            <a:ext cx="1358891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100" i="1" kern="100" dirty="0">
                <a:solidFill>
                  <a:srgbClr val="000000"/>
                </a:solidFill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Source: </a:t>
            </a:r>
            <a:r>
              <a:rPr lang="en-CA" sz="4100" i="1" kern="100" dirty="0" err="1">
                <a:solidFill>
                  <a:srgbClr val="000000"/>
                </a:solidFill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Rockett</a:t>
            </a:r>
            <a:r>
              <a:rPr lang="en-CA" sz="4100" i="1" kern="100" dirty="0">
                <a:solidFill>
                  <a:srgbClr val="000000"/>
                </a:solidFill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 et al (2016) self-injury mortality in the USA in the early 21</a:t>
            </a:r>
            <a:r>
              <a:rPr lang="en-CA" sz="4100" i="1" kern="100" baseline="30000" dirty="0">
                <a:solidFill>
                  <a:srgbClr val="000000"/>
                </a:solidFill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CA" sz="4100" i="1" kern="100" dirty="0">
                <a:solidFill>
                  <a:srgbClr val="000000"/>
                </a:solidFill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 century 	</a:t>
            </a:r>
            <a:endParaRPr lang="en-CA" sz="4100" i="1" dirty="0"/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Science Poster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A3AC1795-03CA-4218-8E9C-394F2C72EB71}" vid="{9E91E023-53D0-48CE-AFD1-CE3DA49243D0}"/>
    </a:ext>
  </a:extLst>
</a:theme>
</file>

<file path=ppt/theme/theme2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</TotalTime>
  <Words>735</Words>
  <Application>Microsoft Office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(body)</vt:lpstr>
      <vt:lpstr>Science Poster</vt:lpstr>
      <vt:lpstr>Reliability of suicide statistics: key considerations for suicide research in Ontario, Canada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Project Title</dc:title>
  <dc:creator>Christine Chan</dc:creator>
  <cp:lastModifiedBy>Christine Chan</cp:lastModifiedBy>
  <cp:revision>204</cp:revision>
  <cp:lastPrinted>2022-12-31T16:19:25Z</cp:lastPrinted>
  <dcterms:created xsi:type="dcterms:W3CDTF">2013-01-20T21:20:28Z</dcterms:created>
  <dcterms:modified xsi:type="dcterms:W3CDTF">2023-09-06T15:32:02Z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0x0101007C1D5F340F01F94FA2FD29A5E6DC872E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