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"/>
  </p:notesMasterIdLst>
  <p:sldIdLst>
    <p:sldId id="280" r:id="rId2"/>
    <p:sldId id="283" r:id="rId3"/>
    <p:sldId id="281" r:id="rId4"/>
    <p:sldId id="28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48C"/>
    <a:srgbClr val="9CE4CE"/>
    <a:srgbClr val="00A29A"/>
    <a:srgbClr val="2CA07C"/>
    <a:srgbClr val="4FD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1215C-D38E-4347-AF2C-6D4A97912E10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B4E1-36C4-4440-B7B8-38BD5B93E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50AEC-53F7-464F-B406-CFE4047146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9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portal.dementiasplatform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dpuk@psych.ox.ac.uk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ementiasplatform.uk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5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A336EA-9013-446D-B237-AC408B478B5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7832" y="2012908"/>
            <a:ext cx="7115583" cy="211074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solidFill>
                  <a:srgbClr val="5D2D8A"/>
                </a:solidFill>
              </a:rPr>
              <a:t>Click to edit Master title style</a:t>
            </a:r>
            <a:endParaRPr lang="en-GB" sz="4000" dirty="0">
              <a:solidFill>
                <a:srgbClr val="5D2D8A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7C79160-E3C5-4AAB-96B8-6B515691ED05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567832" y="4215729"/>
            <a:ext cx="7115583" cy="1301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>
              <a:defRPr/>
            </a:lvl1pPr>
          </a:lstStyle>
          <a:p>
            <a:pPr marL="0" indent="0" algn="l">
              <a:buNone/>
            </a:pPr>
            <a:r>
              <a:rPr lang="en-GB" sz="2000" dirty="0">
                <a:solidFill>
                  <a:srgbClr val="EB0082"/>
                </a:solidFill>
              </a:rPr>
              <a:t>Click to add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DADBF-0D39-48B7-B3EF-166FA2FFEAE1}"/>
              </a:ext>
            </a:extLst>
          </p:cNvPr>
          <p:cNvSpPr txBox="1"/>
          <p:nvPr/>
        </p:nvSpPr>
        <p:spPr>
          <a:xfrm>
            <a:off x="567832" y="6183541"/>
            <a:ext cx="7115583" cy="196977"/>
          </a:xfrm>
          <a:prstGeom prst="rect">
            <a:avLst/>
          </a:prstGeom>
          <a:noFill/>
        </p:spPr>
        <p:txBody>
          <a:bodyPr wrap="square" lIns="68400" tIns="0" rIns="0" bIns="0" rtlCol="0">
            <a:spAutoFit/>
          </a:bodyPr>
          <a:lstStyle/>
          <a:p>
            <a:pPr algn="l">
              <a:lnSpc>
                <a:spcPct val="130000"/>
              </a:lnSpc>
              <a:spcAft>
                <a:spcPts val="300"/>
              </a:spcAft>
            </a:pPr>
            <a:r>
              <a:rPr lang="en-GB" sz="1100" dirty="0">
                <a:solidFill>
                  <a:srgbClr val="E4007C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</a:t>
            </a:r>
            <a:r>
              <a:rPr lang="en-GB" sz="1100" dirty="0">
                <a:solidFill>
                  <a:srgbClr val="666666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+44 (0) </a:t>
            </a:r>
            <a:r>
              <a:rPr lang="en-GB" sz="1100" dirty="0" smtClean="0">
                <a:solidFill>
                  <a:srgbClr val="666666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7833 212068 |  </a:t>
            </a:r>
            <a:r>
              <a:rPr lang="en-GB" sz="1100" dirty="0">
                <a:solidFill>
                  <a:srgbClr val="E4007C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E:</a:t>
            </a:r>
            <a:r>
              <a:rPr lang="en-GB" sz="1100" dirty="0">
                <a:solidFill>
                  <a:srgbClr val="666666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emma@chi.swan.ac.uk</a:t>
            </a:r>
            <a:r>
              <a:rPr lang="en-GB" sz="1100" baseline="0" dirty="0" smtClean="0">
                <a:solidFill>
                  <a:srgbClr val="666666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rgbClr val="666666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 </a:t>
            </a:r>
            <a:r>
              <a:rPr lang="en-GB" sz="1100" dirty="0" smtClean="0">
                <a:solidFill>
                  <a:srgbClr val="EB0082"/>
                </a:solidFill>
                <a:effectLst/>
                <a:latin typeface="IBM Plex Sans Medium" panose="020B060305020300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https://portal.dementiasplatform.uk/</a:t>
            </a:r>
            <a:r>
              <a:rPr lang="en-GB" sz="1100" dirty="0" smtClean="0">
                <a:solidFill>
                  <a:srgbClr val="EB0082"/>
                </a:solidFill>
                <a:effectLst/>
                <a:latin typeface="IBM Plex Sans Medium" panose="020B06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solidFill>
                <a:srgbClr val="EB0082"/>
              </a:solidFill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3593A2-AE77-475C-BB1A-F94EB3BAA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96" y="0"/>
            <a:ext cx="377380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83D4E-26DF-49FC-B323-F0913CFF8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2" y="588963"/>
            <a:ext cx="1930400" cy="53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6EFA7F-9D79-4E96-8B66-B4804F8D2CBE}"/>
              </a:ext>
            </a:extLst>
          </p:cNvPr>
          <p:cNvSpPr txBox="1"/>
          <p:nvPr userDrawn="1"/>
        </p:nvSpPr>
        <p:spPr>
          <a:xfrm>
            <a:off x="5811656" y="588963"/>
            <a:ext cx="187175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rgbClr val="666666"/>
                </a:solidFill>
              </a:rPr>
              <a:t>Funded by</a:t>
            </a:r>
          </a:p>
          <a:p>
            <a:r>
              <a:rPr lang="en-GB" sz="1200" dirty="0">
                <a:solidFill>
                  <a:srgbClr val="333333"/>
                </a:solidFill>
                <a:latin typeface="+mj-lt"/>
              </a:rPr>
              <a:t>Medical Research Council</a:t>
            </a:r>
          </a:p>
        </p:txBody>
      </p:sp>
    </p:spTree>
    <p:extLst>
      <p:ext uri="{BB962C8B-B14F-4D97-AF65-F5344CB8AC3E}">
        <p14:creationId xmlns:p14="http://schemas.microsoft.com/office/powerpoint/2010/main" val="148360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two columns,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0E4105-CED0-4C7C-8F9C-18CFE302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1" y="369079"/>
            <a:ext cx="10993327" cy="6937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5D2D8A"/>
                </a:solidFill>
              </a:defRPr>
            </a:lvl1pPr>
          </a:lstStyle>
          <a:p>
            <a:pPr algn="l"/>
            <a:r>
              <a:rPr lang="en-US" sz="4000" dirty="0">
                <a:solidFill>
                  <a:srgbClr val="5D2D8A"/>
                </a:solidFill>
              </a:rPr>
              <a:t>Click to edit Master title style</a:t>
            </a:r>
            <a:endParaRPr lang="en-GB" sz="4000" dirty="0">
              <a:solidFill>
                <a:srgbClr val="5D2D8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708B3-35C5-4FDC-B98A-A42541B14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" y="6358995"/>
            <a:ext cx="1078088" cy="2978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D56FE6-ACB4-4A5F-BA96-7802EBBC98D8}"/>
              </a:ext>
            </a:extLst>
          </p:cNvPr>
          <p:cNvGrpSpPr/>
          <p:nvPr/>
        </p:nvGrpSpPr>
        <p:grpSpPr>
          <a:xfrm>
            <a:off x="4474896" y="6358453"/>
            <a:ext cx="7115583" cy="298410"/>
            <a:chOff x="712222" y="6371882"/>
            <a:chExt cx="6971193" cy="2000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B22368-D715-4713-8BF4-E63EDFBB407F}"/>
                </a:ext>
              </a:extLst>
            </p:cNvPr>
            <p:cNvSpPr txBox="1"/>
            <p:nvPr/>
          </p:nvSpPr>
          <p:spPr>
            <a:xfrm>
              <a:off x="712222" y="6381189"/>
              <a:ext cx="6971193" cy="134612"/>
            </a:xfrm>
            <a:prstGeom prst="rect">
              <a:avLst/>
            </a:prstGeom>
            <a:noFill/>
          </p:spPr>
          <p:txBody>
            <a:bodyPr wrap="square" lIns="6840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  <a:spcAft>
                  <a:spcPts val="300"/>
                </a:spcAft>
              </a:pPr>
              <a:r>
                <a:rPr lang="en-GB" sz="1100" dirty="0">
                  <a:solidFill>
                    <a:srgbClr val="E4007C"/>
                  </a:solidFill>
                  <a:effectLst/>
                  <a:latin typeface="IBM Plex Sans" panose="020B050305020300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T:</a:t>
              </a:r>
              <a:r>
                <a:rPr lang="en-GB" sz="1100" dirty="0">
                  <a:solidFill>
                    <a:srgbClr val="666666"/>
                  </a:solidFill>
                  <a:effectLst/>
                  <a:latin typeface="IBM Plex Sans" panose="020B050305020300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+44 (0) 1865 613166  |  </a:t>
              </a:r>
              <a:r>
                <a:rPr lang="en-GB" sz="1100" dirty="0">
                  <a:solidFill>
                    <a:srgbClr val="E4007C"/>
                  </a:solidFill>
                  <a:effectLst/>
                  <a:latin typeface="IBM Plex Sans" panose="020B050305020300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E:</a:t>
              </a:r>
              <a:r>
                <a:rPr lang="en-GB" sz="1100" dirty="0">
                  <a:solidFill>
                    <a:srgbClr val="666666"/>
                  </a:solidFill>
                  <a:effectLst/>
                  <a:latin typeface="IBM Plex Sans" panose="020B050305020300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100" strike="noStrike" dirty="0">
                  <a:solidFill>
                    <a:srgbClr val="666666"/>
                  </a:solidFill>
                  <a:effectLst/>
                  <a:latin typeface="IBM Plex Sans" panose="020B050305020300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dpuk@psych.ox.ac.uk</a:t>
              </a:r>
              <a:r>
                <a:rPr lang="en-GB" sz="1100" dirty="0">
                  <a:solidFill>
                    <a:srgbClr val="666666"/>
                  </a:solidFill>
                  <a:effectLst/>
                  <a:latin typeface="IBM Plex Sans" panose="020B050305020300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|  </a:t>
              </a:r>
              <a:r>
                <a:rPr lang="en-GB" sz="1100" dirty="0">
                  <a:solidFill>
                    <a:srgbClr val="EB0082"/>
                  </a:solidFill>
                  <a:effectLst/>
                  <a:latin typeface="IBM Plex Sans Medium" panose="020B060305020300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dementiasplatform.uk</a:t>
              </a:r>
              <a:endParaRPr lang="en-GB" sz="1100" dirty="0">
                <a:solidFill>
                  <a:srgbClr val="EB0082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hlinkClick r:id="rId3"/>
              <a:extLst>
                <a:ext uri="{FF2B5EF4-FFF2-40B4-BE49-F238E27FC236}">
                  <a16:creationId xmlns:a16="http://schemas.microsoft.com/office/drawing/2014/main" id="{B2A8AB43-2C07-40A2-B995-C83BE870672D}"/>
                </a:ext>
              </a:extLst>
            </p:cNvPr>
            <p:cNvSpPr/>
            <p:nvPr/>
          </p:nvSpPr>
          <p:spPr>
            <a:xfrm>
              <a:off x="4587240" y="6371882"/>
              <a:ext cx="1585912" cy="200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9" name="Rectangle 8">
              <a:hlinkClick r:id="rId4"/>
              <a:extLst>
                <a:ext uri="{FF2B5EF4-FFF2-40B4-BE49-F238E27FC236}">
                  <a16:creationId xmlns:a16="http://schemas.microsoft.com/office/drawing/2014/main" id="{60BBFACB-E6A3-47A4-9B55-B0BAD7AFCE98}"/>
                </a:ext>
              </a:extLst>
            </p:cNvPr>
            <p:cNvSpPr/>
            <p:nvPr/>
          </p:nvSpPr>
          <p:spPr>
            <a:xfrm>
              <a:off x="6256961" y="6371882"/>
              <a:ext cx="1426454" cy="200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2B9C99-E141-4C60-B46E-ABD0BE996260}"/>
              </a:ext>
            </a:extLst>
          </p:cNvPr>
          <p:cNvCxnSpPr>
            <a:cxnSpLocks/>
          </p:cNvCxnSpPr>
          <p:nvPr/>
        </p:nvCxnSpPr>
        <p:spPr>
          <a:xfrm>
            <a:off x="597152" y="6166592"/>
            <a:ext cx="10993327" cy="0"/>
          </a:xfrm>
          <a:prstGeom prst="line">
            <a:avLst/>
          </a:prstGeom>
          <a:ln w="12700">
            <a:solidFill>
              <a:srgbClr val="5D2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90670E9-1125-4FB1-A9A4-FBF8CB8B5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8" y="1317016"/>
            <a:ext cx="5310000" cy="4650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GB" dirty="0">
                <a:solidFill>
                  <a:srgbClr val="333333"/>
                </a:solidFill>
              </a:rPr>
              <a:t>Add your content here in two columns</a:t>
            </a:r>
          </a:p>
          <a:p>
            <a:endParaRPr lang="en-GB" dirty="0">
              <a:solidFill>
                <a:srgbClr val="333333"/>
              </a:solidFill>
            </a:endParaRPr>
          </a:p>
          <a:p>
            <a:r>
              <a:rPr lang="en-GB" dirty="0">
                <a:solidFill>
                  <a:srgbClr val="333333"/>
                </a:solidFill>
              </a:rPr>
              <a:t>Including lists:</a:t>
            </a:r>
          </a:p>
          <a:p>
            <a:pPr marL="285750" indent="-285750">
              <a:buClr>
                <a:srgbClr val="EB008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</a:rPr>
              <a:t>This is a list item</a:t>
            </a:r>
          </a:p>
          <a:p>
            <a:pPr marL="285750" indent="-285750">
              <a:buClr>
                <a:srgbClr val="EB008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</a:rPr>
              <a:t>This is another list item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246C83E-7C34-47DA-896D-D45133230B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0477" y="1323697"/>
            <a:ext cx="5310000" cy="4650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GB" dirty="0">
                <a:solidFill>
                  <a:srgbClr val="333333"/>
                </a:solidFill>
              </a:rPr>
              <a:t>Add your content here in two columns</a:t>
            </a:r>
          </a:p>
          <a:p>
            <a:endParaRPr lang="en-GB" dirty="0">
              <a:solidFill>
                <a:srgbClr val="333333"/>
              </a:solidFill>
            </a:endParaRPr>
          </a:p>
          <a:p>
            <a:r>
              <a:rPr lang="en-GB" dirty="0">
                <a:solidFill>
                  <a:srgbClr val="333333"/>
                </a:solidFill>
              </a:rPr>
              <a:t>Including lists:</a:t>
            </a:r>
          </a:p>
          <a:p>
            <a:pPr marL="285750" indent="-285750">
              <a:buClr>
                <a:srgbClr val="EB008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</a:rPr>
              <a:t>This is a list item</a:t>
            </a:r>
          </a:p>
          <a:p>
            <a:pPr marL="285750" indent="-285750">
              <a:buClr>
                <a:srgbClr val="EB008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33333"/>
                </a:solidFill>
              </a:rPr>
              <a:t>This is another list item</a:t>
            </a:r>
          </a:p>
        </p:txBody>
      </p:sp>
    </p:spTree>
    <p:extLst>
      <p:ext uri="{BB962C8B-B14F-4D97-AF65-F5344CB8AC3E}">
        <p14:creationId xmlns:p14="http://schemas.microsoft.com/office/powerpoint/2010/main" val="187939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8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0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5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3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9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0B04-6CEE-475E-AE2F-47C1C17F0513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66CE-0463-4500-A92B-3CA8B8D3E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5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dementiasplatform.uk/Reports/Overvie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49A100-E68C-4983-8AB5-3D1B602AB108}"/>
              </a:ext>
            </a:extLst>
          </p:cNvPr>
          <p:cNvSpPr txBox="1"/>
          <p:nvPr/>
        </p:nvSpPr>
        <p:spPr>
          <a:xfrm>
            <a:off x="579700" y="1970370"/>
            <a:ext cx="78244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Supporting Neuroimaging analysis within a Trusted Research Environment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FDBF8-3C02-40CA-8DC8-663462CF2981}"/>
              </a:ext>
            </a:extLst>
          </p:cNvPr>
          <p:cNvSpPr txBox="1"/>
          <p:nvPr/>
        </p:nvSpPr>
        <p:spPr>
          <a:xfrm>
            <a:off x="661146" y="4408394"/>
            <a:ext cx="725256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Emma Squires</a:t>
            </a:r>
          </a:p>
          <a:p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 Manager, Dementias Platform UK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Portal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9831" y="483577"/>
            <a:ext cx="2083777" cy="58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49" y="575038"/>
            <a:ext cx="6676485" cy="69373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Dementia Platform UK (DPUK)</a:t>
            </a:r>
            <a:endParaRPr lang="en-GB" b="1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9837297" y="2644372"/>
            <a:ext cx="1510825" cy="643240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Years old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8083311" y="1780727"/>
            <a:ext cx="1510825" cy="643240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63 </a:t>
            </a:r>
            <a:r>
              <a:rPr lang="en-GB" sz="1400" dirty="0" smtClean="0">
                <a:solidFill>
                  <a:schemeClr val="bg1"/>
                </a:solidFill>
              </a:rPr>
              <a:t>Datasets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8083311" y="2644372"/>
            <a:ext cx="1510825" cy="643240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1000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users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9837298" y="1780727"/>
            <a:ext cx="1510825" cy="643240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401 </a:t>
            </a:r>
            <a:r>
              <a:rPr lang="en-GB" sz="1400" dirty="0" smtClean="0">
                <a:solidFill>
                  <a:schemeClr val="bg1"/>
                </a:solidFill>
              </a:rPr>
              <a:t>Applications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151" y="1488286"/>
            <a:ext cx="6963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TRE of multimodal cohort </a:t>
            </a:r>
            <a:r>
              <a:rPr lang="en-GB" dirty="0"/>
              <a:t>study data brought together to </a:t>
            </a:r>
            <a:r>
              <a:rPr lang="en-GB" dirty="0" smtClean="0"/>
              <a:t>enable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research </a:t>
            </a:r>
            <a:r>
              <a:rPr lang="en-GB" dirty="0"/>
              <a:t>into </a:t>
            </a:r>
            <a:r>
              <a:rPr lang="en-GB" dirty="0" smtClean="0"/>
              <a:t>the prevention</a:t>
            </a:r>
            <a:r>
              <a:rPr lang="en-GB" dirty="0"/>
              <a:t>, diagnosis and early treatment </a:t>
            </a:r>
            <a:r>
              <a:rPr lang="en-GB" dirty="0" smtClean="0"/>
              <a:t>of </a:t>
            </a:r>
            <a:r>
              <a:rPr lang="en-GB" dirty="0"/>
              <a:t>dementia.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418" y="2631126"/>
            <a:ext cx="67246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Neuroimaging data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smtClean="0"/>
              <a:t>Provide insights into brain anatomy and activity patterns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smtClean="0"/>
              <a:t>ML/AI are important analysis techniques in Neuroimaging research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Challenges: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smtClean="0"/>
              <a:t>Data Storage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smtClean="0"/>
              <a:t>High performance computing from within a TRE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L</a:t>
            </a:r>
            <a:r>
              <a:rPr lang="en-GB" dirty="0" smtClean="0"/>
              <a:t>arge numbers of images </a:t>
            </a:r>
            <a:r>
              <a:rPr lang="en-GB" dirty="0" smtClean="0"/>
              <a:t>required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smtClean="0"/>
              <a:t>Model release</a:t>
            </a:r>
            <a:endParaRPr lang="en-GB" dirty="0" smtClean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8083311" y="3508017"/>
            <a:ext cx="3264812" cy="643240"/>
          </a:xfrm>
          <a:prstGeom prst="round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19</a:t>
            </a:r>
            <a:r>
              <a:rPr lang="en-GB" sz="1400" dirty="0" smtClean="0">
                <a:solidFill>
                  <a:schemeClr val="bg1"/>
                </a:solidFill>
              </a:rPr>
              <a:t> raw imaging datasets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83312" y="4371663"/>
            <a:ext cx="3264810" cy="11396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42 Approved Imaging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3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8837745" y="2813980"/>
            <a:ext cx="3317448" cy="24919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2916" y="3555338"/>
            <a:ext cx="957600" cy="525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Imaging data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5129" y="3555339"/>
            <a:ext cx="957209" cy="52609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Bids formatted</a:t>
            </a:r>
            <a:endParaRPr lang="en-GB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3066733" y="3555338"/>
            <a:ext cx="957600" cy="526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Defaced</a:t>
            </a:r>
            <a:endParaRPr lang="en-GB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369873" y="3555338"/>
            <a:ext cx="957600" cy="52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Tagged</a:t>
            </a:r>
            <a:endParaRPr lang="en-GB" sz="1200" dirty="0"/>
          </a:p>
        </p:txBody>
      </p:sp>
      <p:sp>
        <p:nvSpPr>
          <p:cNvPr id="9" name="Can 8"/>
          <p:cNvSpPr/>
          <p:nvPr/>
        </p:nvSpPr>
        <p:spPr>
          <a:xfrm>
            <a:off x="5692086" y="3270372"/>
            <a:ext cx="843413" cy="1096028"/>
          </a:xfrm>
          <a:prstGeom prst="ca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lake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34908" y="3818386"/>
            <a:ext cx="410221" cy="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2602338" y="3818386"/>
            <a:ext cx="410221" cy="1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 flipV="1">
            <a:off x="4024333" y="3818138"/>
            <a:ext cx="345540" cy="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2"/>
          </p:cNvCxnSpPr>
          <p:nvPr/>
        </p:nvCxnSpPr>
        <p:spPr>
          <a:xfrm flipV="1">
            <a:off x="5031338" y="3818386"/>
            <a:ext cx="660748" cy="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Magnetic Disk 23"/>
          <p:cNvSpPr/>
          <p:nvPr/>
        </p:nvSpPr>
        <p:spPr>
          <a:xfrm>
            <a:off x="4741880" y="776415"/>
            <a:ext cx="1134911" cy="567092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Imaging derived Phenotype</a:t>
            </a:r>
            <a:endParaRPr lang="en-GB" sz="1100" dirty="0"/>
          </a:p>
        </p:txBody>
      </p:sp>
      <p:sp>
        <p:nvSpPr>
          <p:cNvPr id="25" name="Rounded Rectangle 24"/>
          <p:cNvSpPr/>
          <p:nvPr/>
        </p:nvSpPr>
        <p:spPr>
          <a:xfrm>
            <a:off x="4688646" y="1754425"/>
            <a:ext cx="1277655" cy="43841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Pre-processing Pipeline</a:t>
            </a:r>
            <a:endParaRPr lang="en-GB" sz="1100" dirty="0"/>
          </a:p>
        </p:txBody>
      </p:sp>
      <p:sp>
        <p:nvSpPr>
          <p:cNvPr id="26" name="Rounded Rectangle 25"/>
          <p:cNvSpPr/>
          <p:nvPr/>
        </p:nvSpPr>
        <p:spPr>
          <a:xfrm>
            <a:off x="7179495" y="1771843"/>
            <a:ext cx="1277655" cy="43841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Synthetic data pipeline</a:t>
            </a:r>
            <a:endParaRPr lang="en-GB" sz="1100" dirty="0"/>
          </a:p>
        </p:txBody>
      </p:sp>
      <p:sp>
        <p:nvSpPr>
          <p:cNvPr id="27" name="Flowchart: Magnetic Disk 26"/>
          <p:cNvSpPr/>
          <p:nvPr/>
        </p:nvSpPr>
        <p:spPr>
          <a:xfrm>
            <a:off x="6399226" y="782678"/>
            <a:ext cx="1171186" cy="601249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Synthetic imaging scans</a:t>
            </a:r>
            <a:endParaRPr lang="en-GB" sz="1100" dirty="0"/>
          </a:p>
        </p:txBody>
      </p:sp>
      <p:sp>
        <p:nvSpPr>
          <p:cNvPr id="28" name="Flowchart: Magnetic Disk 27"/>
          <p:cNvSpPr/>
          <p:nvPr/>
        </p:nvSpPr>
        <p:spPr>
          <a:xfrm>
            <a:off x="8092847" y="776415"/>
            <a:ext cx="1171186" cy="601249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Synthetic imaging IDPS</a:t>
            </a:r>
            <a:endParaRPr lang="en-GB" sz="1100" dirty="0"/>
          </a:p>
        </p:txBody>
      </p:sp>
      <p:sp>
        <p:nvSpPr>
          <p:cNvPr id="59" name="Flowchart: Magnetic Disk 58"/>
          <p:cNvSpPr/>
          <p:nvPr/>
        </p:nvSpPr>
        <p:spPr>
          <a:xfrm>
            <a:off x="7156921" y="4502375"/>
            <a:ext cx="802699" cy="517874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Filtered Data</a:t>
            </a:r>
            <a:endParaRPr lang="en-GB" sz="11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68" y="2831131"/>
            <a:ext cx="649717" cy="62057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7073716" y="3546880"/>
            <a:ext cx="962407" cy="51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Imaging Provisioning</a:t>
            </a:r>
            <a:endParaRPr lang="en-GB" sz="12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913" y="4339168"/>
            <a:ext cx="636926" cy="614179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0936987" y="4900441"/>
            <a:ext cx="1243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Specialised Linux </a:t>
            </a:r>
            <a:endParaRPr lang="en-GB" sz="800" dirty="0" smtClean="0"/>
          </a:p>
          <a:p>
            <a:r>
              <a:rPr lang="en-GB" sz="800" dirty="0" smtClean="0"/>
              <a:t>Imaging </a:t>
            </a:r>
            <a:r>
              <a:rPr lang="en-GB" sz="800" dirty="0"/>
              <a:t>desktops</a:t>
            </a:r>
          </a:p>
        </p:txBody>
      </p:sp>
      <p:cxnSp>
        <p:nvCxnSpPr>
          <p:cNvPr id="76" name="Elbow Connector 75"/>
          <p:cNvCxnSpPr>
            <a:stCxn id="9" idx="1"/>
            <a:endCxn id="25" idx="2"/>
          </p:cNvCxnSpPr>
          <p:nvPr/>
        </p:nvCxnSpPr>
        <p:spPr>
          <a:xfrm rot="16200000" flipV="1">
            <a:off x="5181866" y="2338444"/>
            <a:ext cx="1077537" cy="7863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9" idx="1"/>
            <a:endCxn id="26" idx="2"/>
          </p:cNvCxnSpPr>
          <p:nvPr/>
        </p:nvCxnSpPr>
        <p:spPr>
          <a:xfrm rot="5400000" flipH="1" flipV="1">
            <a:off x="6435999" y="1888048"/>
            <a:ext cx="1060119" cy="17045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5" idx="0"/>
            <a:endCxn id="24" idx="3"/>
          </p:cNvCxnSpPr>
          <p:nvPr/>
        </p:nvCxnSpPr>
        <p:spPr>
          <a:xfrm flipH="1" flipV="1">
            <a:off x="5309336" y="1343507"/>
            <a:ext cx="18138" cy="41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26" idx="1"/>
          </p:cNvCxnSpPr>
          <p:nvPr/>
        </p:nvCxnSpPr>
        <p:spPr>
          <a:xfrm>
            <a:off x="5966301" y="1077038"/>
            <a:ext cx="1213194" cy="914010"/>
          </a:xfrm>
          <a:prstGeom prst="bentConnector3">
            <a:avLst>
              <a:gd name="adj1" fmla="val 179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26" idx="0"/>
            <a:endCxn id="27" idx="3"/>
          </p:cNvCxnSpPr>
          <p:nvPr/>
        </p:nvCxnSpPr>
        <p:spPr>
          <a:xfrm rot="16200000" flipV="1">
            <a:off x="7207613" y="1161133"/>
            <a:ext cx="387916" cy="8335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26" idx="0"/>
            <a:endCxn id="28" idx="3"/>
          </p:cNvCxnSpPr>
          <p:nvPr/>
        </p:nvCxnSpPr>
        <p:spPr>
          <a:xfrm rot="5400000" flipH="1" flipV="1">
            <a:off x="8051292" y="1144696"/>
            <a:ext cx="394179" cy="8601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28" idx="1"/>
          </p:cNvCxnSpPr>
          <p:nvPr/>
        </p:nvCxnSpPr>
        <p:spPr>
          <a:xfrm rot="16200000" flipH="1" flipV="1">
            <a:off x="5847616" y="620885"/>
            <a:ext cx="2675294" cy="2986354"/>
          </a:xfrm>
          <a:prstGeom prst="bentConnector4">
            <a:avLst>
              <a:gd name="adj1" fmla="val -8545"/>
              <a:gd name="adj2" fmla="val 1424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7" idx="1"/>
          </p:cNvCxnSpPr>
          <p:nvPr/>
        </p:nvCxnSpPr>
        <p:spPr>
          <a:xfrm flipV="1">
            <a:off x="6984819" y="538619"/>
            <a:ext cx="0" cy="24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4" idx="1"/>
          </p:cNvCxnSpPr>
          <p:nvPr/>
        </p:nvCxnSpPr>
        <p:spPr>
          <a:xfrm flipV="1">
            <a:off x="5309336" y="538621"/>
            <a:ext cx="18137" cy="237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9069311" y="3648063"/>
            <a:ext cx="1056699" cy="32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Application system</a:t>
            </a:r>
            <a:endParaRPr lang="en-GB" sz="1100" dirty="0"/>
          </a:p>
        </p:txBody>
      </p:sp>
      <p:sp>
        <p:nvSpPr>
          <p:cNvPr id="104" name="Rounded Rectangle 103"/>
          <p:cNvSpPr/>
          <p:nvPr/>
        </p:nvSpPr>
        <p:spPr>
          <a:xfrm>
            <a:off x="10753885" y="3655884"/>
            <a:ext cx="1045781" cy="297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File out review</a:t>
            </a:r>
            <a:endParaRPr lang="en-GB" sz="1100" dirty="0"/>
          </a:p>
        </p:txBody>
      </p:sp>
      <p:cxnSp>
        <p:nvCxnSpPr>
          <p:cNvPr id="110" name="Straight Arrow Connector 109"/>
          <p:cNvCxnSpPr>
            <a:stCxn id="103" idx="1"/>
            <a:endCxn id="64" idx="3"/>
          </p:cNvCxnSpPr>
          <p:nvPr/>
        </p:nvCxnSpPr>
        <p:spPr>
          <a:xfrm flipH="1" flipV="1">
            <a:off x="8036123" y="3803417"/>
            <a:ext cx="1033188" cy="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66" idx="0"/>
            <a:endCxn id="104" idx="2"/>
          </p:cNvCxnSpPr>
          <p:nvPr/>
        </p:nvCxnSpPr>
        <p:spPr>
          <a:xfrm rot="16200000" flipV="1">
            <a:off x="11085731" y="4144523"/>
            <a:ext cx="385690" cy="36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9595140" y="2419290"/>
            <a:ext cx="18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DPUK Data Portal</a:t>
            </a:r>
            <a:endParaRPr lang="en-GB" dirty="0"/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7605" y="4323540"/>
            <a:ext cx="795131" cy="694078"/>
          </a:xfrm>
          <a:prstGeom prst="rect">
            <a:avLst/>
          </a:prstGeom>
        </p:spPr>
      </p:pic>
      <p:cxnSp>
        <p:nvCxnSpPr>
          <p:cNvPr id="155" name="Straight Arrow Connector 154"/>
          <p:cNvCxnSpPr>
            <a:stCxn id="66" idx="1"/>
            <a:endCxn id="153" idx="3"/>
          </p:cNvCxnSpPr>
          <p:nvPr/>
        </p:nvCxnSpPr>
        <p:spPr>
          <a:xfrm flipH="1">
            <a:off x="9942736" y="4646258"/>
            <a:ext cx="1019177" cy="24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9115690" y="4183361"/>
            <a:ext cx="963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HPC cluster</a:t>
            </a:r>
            <a:endParaRPr lang="en-GB" sz="1000" dirty="0"/>
          </a:p>
        </p:txBody>
      </p:sp>
      <p:cxnSp>
        <p:nvCxnSpPr>
          <p:cNvPr id="189" name="Straight Arrow Connector 188"/>
          <p:cNvCxnSpPr>
            <a:endCxn id="103" idx="0"/>
          </p:cNvCxnSpPr>
          <p:nvPr/>
        </p:nvCxnSpPr>
        <p:spPr>
          <a:xfrm flipH="1">
            <a:off x="9597661" y="3266440"/>
            <a:ext cx="608798" cy="381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04" idx="0"/>
          </p:cNvCxnSpPr>
          <p:nvPr/>
        </p:nvCxnSpPr>
        <p:spPr>
          <a:xfrm flipH="1" flipV="1">
            <a:off x="10622644" y="3266440"/>
            <a:ext cx="654132" cy="38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66" idx="1"/>
          </p:cNvCxnSpPr>
          <p:nvPr/>
        </p:nvCxnSpPr>
        <p:spPr>
          <a:xfrm>
            <a:off x="9680437" y="3992263"/>
            <a:ext cx="1281476" cy="65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9" idx="4"/>
            <a:endCxn id="64" idx="1"/>
          </p:cNvCxnSpPr>
          <p:nvPr/>
        </p:nvCxnSpPr>
        <p:spPr>
          <a:xfrm flipV="1">
            <a:off x="6535499" y="3803417"/>
            <a:ext cx="538217" cy="14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8" name="Picture 2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6" y="356310"/>
            <a:ext cx="2150389" cy="1177733"/>
          </a:xfrm>
          <a:prstGeom prst="rect">
            <a:avLst/>
          </a:prstGeom>
          <a:ln>
            <a:noFill/>
          </a:ln>
        </p:spPr>
      </p:pic>
      <p:cxnSp>
        <p:nvCxnSpPr>
          <p:cNvPr id="237" name="Straight Arrow Connector 236"/>
          <p:cNvCxnSpPr>
            <a:stCxn id="64" idx="2"/>
            <a:endCxn id="59" idx="1"/>
          </p:cNvCxnSpPr>
          <p:nvPr/>
        </p:nvCxnSpPr>
        <p:spPr>
          <a:xfrm>
            <a:off x="7554920" y="4059953"/>
            <a:ext cx="3351" cy="44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Elbow Connector 273"/>
          <p:cNvCxnSpPr>
            <a:stCxn id="59" idx="3"/>
          </p:cNvCxnSpPr>
          <p:nvPr/>
        </p:nvCxnSpPr>
        <p:spPr>
          <a:xfrm rot="5400000" flipH="1" flipV="1">
            <a:off x="9067970" y="3126307"/>
            <a:ext cx="384243" cy="3403642"/>
          </a:xfrm>
          <a:prstGeom prst="bentConnector4">
            <a:avLst>
              <a:gd name="adj1" fmla="val -31370"/>
              <a:gd name="adj2" fmla="val 9863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Ongoing work/Collaboration areas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8146" y="2086493"/>
            <a:ext cx="47279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 dirty="0" smtClean="0"/>
              <a:t>Synthetic </a:t>
            </a:r>
            <a:r>
              <a:rPr lang="en-GB" sz="2400" dirty="0"/>
              <a:t>imaging </a:t>
            </a:r>
            <a:r>
              <a:rPr lang="en-GB" sz="2400" dirty="0" smtClean="0"/>
              <a:t>data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 dirty="0" smtClean="0"/>
              <a:t>AI/ML </a:t>
            </a:r>
            <a:r>
              <a:rPr lang="en-GB" sz="2400" dirty="0"/>
              <a:t>model release from </a:t>
            </a:r>
            <a:r>
              <a:rPr lang="en-GB" sz="2400" dirty="0" smtClean="0"/>
              <a:t>TRE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 dirty="0" smtClean="0"/>
              <a:t>Federation </a:t>
            </a:r>
            <a:r>
              <a:rPr lang="en-GB" sz="2400" dirty="0"/>
              <a:t>of Neuroimaging data 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714" y="1704108"/>
            <a:ext cx="5166104" cy="3225339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43448" y="5570738"/>
            <a:ext cx="54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portal.dementiasplatform.uk/Reports/Overview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5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PUK">
      <a:dk1>
        <a:srgbClr val="000000"/>
      </a:dk1>
      <a:lt1>
        <a:sysClr val="window" lastClr="FFFFFF"/>
      </a:lt1>
      <a:dk2>
        <a:srgbClr val="000000"/>
      </a:dk2>
      <a:lt2>
        <a:srgbClr val="CCCCCC"/>
      </a:lt2>
      <a:accent1>
        <a:srgbClr val="3A256D"/>
      </a:accent1>
      <a:accent2>
        <a:srgbClr val="A992BE"/>
      </a:accent2>
      <a:accent3>
        <a:srgbClr val="DCD2E3"/>
      </a:accent3>
      <a:accent4>
        <a:srgbClr val="D21B83"/>
      </a:accent4>
      <a:accent5>
        <a:srgbClr val="EE76B2"/>
      </a:accent5>
      <a:accent6>
        <a:srgbClr val="FCDAE9"/>
      </a:accent6>
      <a:hlink>
        <a:srgbClr val="E4007C"/>
      </a:hlink>
      <a:folHlink>
        <a:srgbClr val="EE76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17571</TotalTime>
  <Words>159</Words>
  <Application>Microsoft Office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IBM Plex Sans</vt:lpstr>
      <vt:lpstr>IBM Plex Sans Medium</vt:lpstr>
      <vt:lpstr>Times New Roman</vt:lpstr>
      <vt:lpstr>Wingdings</vt:lpstr>
      <vt:lpstr>Office Theme</vt:lpstr>
      <vt:lpstr>PowerPoint Presentation</vt:lpstr>
      <vt:lpstr>Dementia Platform UK (DPUK)</vt:lpstr>
      <vt:lpstr>PowerPoint Presentation</vt:lpstr>
      <vt:lpstr>Ongoing work/Collaboration areas</vt:lpstr>
    </vt:vector>
  </TitlesOfParts>
  <Company>Swansea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Squires</dc:creator>
  <cp:lastModifiedBy>Emma Squires</cp:lastModifiedBy>
  <cp:revision>83</cp:revision>
  <dcterms:created xsi:type="dcterms:W3CDTF">2023-07-31T12:34:14Z</dcterms:created>
  <dcterms:modified xsi:type="dcterms:W3CDTF">2023-08-31T14:07:30Z</dcterms:modified>
</cp:coreProperties>
</file>