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7" r:id="rId5"/>
    <p:sldId id="390" r:id="rId6"/>
    <p:sldId id="387" r:id="rId7"/>
    <p:sldId id="258" r:id="rId8"/>
    <p:sldId id="259" r:id="rId9"/>
    <p:sldId id="268" r:id="rId10"/>
    <p:sldId id="260" r:id="rId11"/>
    <p:sldId id="261" r:id="rId12"/>
    <p:sldId id="262" r:id="rId13"/>
    <p:sldId id="263" r:id="rId14"/>
    <p:sldId id="266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AA104-9E3B-46AF-8812-B48D196E71C6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0C1B0-FDCB-42DE-AC20-C1A754C39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638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96CEA-5622-4BDF-8DA7-A987F9CFE3E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300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96CEA-5622-4BDF-8DA7-A987F9CFE3E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713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6292c8a8ea_38_1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7" name="Google Shape;967;g6292c8a8ea_38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2815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g6292c8a8ea_38_1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g6292c8a8ea_38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5413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0C1B0-FDCB-42DE-AC20-C1A754C3901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307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allow data to be visible to each other and enable inter operability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0C1B0-FDCB-42DE-AC20-C1A754C3901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168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POP-UP TRE will be interconnected to established TRE’s</a:t>
            </a:r>
          </a:p>
          <a:p>
            <a:r>
              <a:rPr lang="en-GB" dirty="0"/>
              <a:t>Key Outcome – POP-UP in EITHER TRE and Access data from both</a:t>
            </a:r>
          </a:p>
          <a:p>
            <a:endParaRPr lang="en-GB" dirty="0"/>
          </a:p>
          <a:p>
            <a:r>
              <a:rPr lang="en-GB" dirty="0"/>
              <a:t>Policy based framework will be used to enable permission</a:t>
            </a:r>
            <a:r>
              <a:rPr lang="en-GB" baseline="0" dirty="0"/>
              <a:t> and access models to be universally applied across the ecosystem.  This will allow the appropriate </a:t>
            </a:r>
            <a:r>
              <a:rPr lang="en-GB" baseline="0" dirty="0" err="1"/>
              <a:t>policys</a:t>
            </a:r>
            <a:r>
              <a:rPr lang="en-GB" baseline="0" dirty="0"/>
              <a:t> to be issues by each TRE, ensuring they remain in control of what happens to their data.  Change or pull a policy at any point</a:t>
            </a:r>
            <a:endParaRPr lang="en-GB" dirty="0"/>
          </a:p>
          <a:p>
            <a:r>
              <a:rPr lang="en-GB" b="1" dirty="0"/>
              <a:t>Analysts does not need to consider –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96CEA-5622-4BDF-8DA7-A987F9CFE3E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251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Wales – very database focused, Scotland very producing data extract files</a:t>
            </a:r>
            <a:br>
              <a:rPr lang="en-GB" dirty="0"/>
            </a:br>
            <a:r>
              <a:rPr lang="en-GB" dirty="0"/>
              <a:t>Both have a similar existing concept – HUB/PPZ this approach aligned to this approach</a:t>
            </a:r>
            <a:br>
              <a:rPr lang="en-GB" dirty="0"/>
            </a:br>
            <a:r>
              <a:rPr lang="en-GB" dirty="0"/>
              <a:t>RED – Pop up TRE</a:t>
            </a:r>
            <a:br>
              <a:rPr lang="en-GB" dirty="0"/>
            </a:br>
            <a:r>
              <a:rPr lang="en-GB" dirty="0"/>
              <a:t>BLUE – Control plane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0C1B0-FDCB-42DE-AC20-C1A754C3901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208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Scotland – KVM and </a:t>
            </a:r>
            <a:r>
              <a:rPr lang="en-GB" dirty="0" err="1"/>
              <a:t>Openstack</a:t>
            </a:r>
            <a:br>
              <a:rPr lang="en-GB" dirty="0"/>
            </a:br>
            <a:r>
              <a:rPr lang="en-GB" dirty="0"/>
              <a:t>Wales – </a:t>
            </a:r>
            <a:r>
              <a:rPr lang="en-GB" dirty="0" err="1"/>
              <a:t>Vmware</a:t>
            </a:r>
            <a:r>
              <a:rPr lang="en-GB" dirty="0"/>
              <a:t> and </a:t>
            </a:r>
            <a:r>
              <a:rPr lang="en-GB" dirty="0" err="1"/>
              <a:t>Openstack</a:t>
            </a:r>
            <a:r>
              <a:rPr lang="en-GB" dirty="0"/>
              <a:t> and Native K8S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0C1B0-FDCB-42DE-AC20-C1A754C3901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98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Pop-up TRE would allow NORMAL user access and business as usual in approach to science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Fed Q – work well but need better skills sets to define payloads 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Vacine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project – required a pop-up type construct to finish analysis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Pop-UP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TRE would again allow the business as usual as the research could work up the analysis plans and clean the datasets to align them to their needs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Fed-Q much harder as federated mechanically  but actual two analysis to be worked up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Pop-UP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TRE would allow the data can be combined as required and analysed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Fed-Q Current do not address this currently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96CEA-5622-4BDF-8DA7-A987F9CFE3E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154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6E9E7-B7D9-4821-55BC-D0897A37F2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659502-EA4E-1FCE-CB81-52845D434B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D2CF8-B396-45F3-29EE-7A7E5E6D2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6EB6-76D4-41BA-81CF-BD27F909C30F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65F73-DC69-EB30-81C7-908FC06F4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52E1C-F465-7C9C-EB85-F25427526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5BFF-1F0A-43E2-8EA1-30D6BCACE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29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EDB50-DA13-B437-BBF4-50A3378F1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D4CEC0-B9F1-3726-77CA-E3BB557F0B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E30AD-57C9-D58F-924A-AACDA9FB1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6EB6-76D4-41BA-81CF-BD27F909C30F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28255-35D3-4BB2-40DD-5D289157D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61C35-9D22-1A5F-A8A8-F5A4C1810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5BFF-1F0A-43E2-8EA1-30D6BCACE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05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260CC0-EB9B-CD8E-860A-E475438047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9D89C-E8BD-3638-9BA6-48073B7DB3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7D657-297A-9846-C496-4C3068B16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6EB6-76D4-41BA-81CF-BD27F909C30F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42F85-70DA-8BD7-384A-86FB236D4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E6167-7BFC-B5E0-C438-F33C6F74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5BFF-1F0A-43E2-8EA1-30D6BCACE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686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01C1F-8630-18F2-9E46-C2C8D667B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6799C-A035-B08C-227D-2A6A4CC08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2EAD8-D791-C5CD-DDD5-790DF6BF1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6EB6-76D4-41BA-81CF-BD27F909C30F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B4FFD-AB4C-289B-B39A-B9973CF76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59EAC-D516-BD09-37BA-67F272457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5BFF-1F0A-43E2-8EA1-30D6BCACE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5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A8E26-4441-FBE5-4CC1-12EFDD7B9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97999B-3A68-9DE7-F330-59A035A52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94FA3-BDA9-4E13-A238-45595AFC0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6EB6-76D4-41BA-81CF-BD27F909C30F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38526-0469-AB82-76D1-F40FC33AC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89AC9-06F1-F8C9-B127-2C1AF0DA9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5BFF-1F0A-43E2-8EA1-30D6BCACE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929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99F90-3B18-6BC6-3494-AAF69AB0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E7444-C606-C4E4-99ED-C28788E747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C5893E-D5E1-D31D-459A-A37899136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FDA33-BE7B-6164-AF52-6413945AF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6EB6-76D4-41BA-81CF-BD27F909C30F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2D189F-D97B-385D-E491-B3D55A5BB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F9A4CF-C3AA-30B1-1B2F-2CE7F486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5BFF-1F0A-43E2-8EA1-30D6BCACE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460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495F9-D3DD-D7DA-DA21-73B6C1CF0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0763F-1493-7767-7006-0AC420429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A4763A-348E-ABC4-F9F9-8C04CC99D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96B2DD-27B7-54B3-A1F5-C1D9E29B85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1F99E4-E97A-F08B-BD03-1731C5027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980AE2-2620-7CA3-42EA-FD0B8448B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6EB6-76D4-41BA-81CF-BD27F909C30F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FDB1AE-DF4F-F057-AA03-C8132F33B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A74734-7234-4E57-C294-07CF39F78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5BFF-1F0A-43E2-8EA1-30D6BCACE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975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7972-DAC4-01DF-3011-937A7490A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5555E7-5928-15B7-800E-CA7C4CF7F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6EB6-76D4-41BA-81CF-BD27F909C30F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D47960-E76D-659F-A213-201E704F1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FB3DAD-DF5B-4639-877B-86ACDBD3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5BFF-1F0A-43E2-8EA1-30D6BCACE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253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C9E57E-1445-E0F0-92F9-D8851E0A5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6EB6-76D4-41BA-81CF-BD27F909C30F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AA6B6A-69C2-74B3-1387-AFA4F5FE3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EE230-3307-8B07-5FC5-D7ACDB308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5BFF-1F0A-43E2-8EA1-30D6BCACE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982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85009-DD78-0A15-9760-752FF6F8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2DDD3-E149-85CD-87DA-4EA3BB2FE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6F8FE-3185-D933-5CBC-9DACF6299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3EB199-FC58-805E-A873-BAA0AF109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6EB6-76D4-41BA-81CF-BD27F909C30F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D6CCB-AEDA-7E68-E74F-3DF4AD6FF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1109AC-28B1-279F-8157-E4A9BE62F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5BFF-1F0A-43E2-8EA1-30D6BCACE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FA18A-7B34-DCBC-B082-B624C3A51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263B53-6AE4-8173-CA87-A74409CDFE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9F514E-186E-D5D3-9645-A3E3B98E8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854A28-795B-E6FE-1A0A-9DE7DF7AA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6EB6-76D4-41BA-81CF-BD27F909C30F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049EE3-5881-49DA-4DA1-22166D005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08AC3-E3AC-3973-4A4E-FDDF0BE4D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5BFF-1F0A-43E2-8EA1-30D6BCACE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372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B53298-3D72-A734-B9D6-2B084F4B4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E57B3-7D2A-1AAF-58E0-2BF47218E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33B14-E027-A4FB-54C1-1D340A7A62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16EB6-76D4-41BA-81CF-BD27F909C30F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F7790-EE50-A569-062E-5F64F0115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30618-3623-43DA-695B-DAE614D8A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05BFF-1F0A-43E2-8EA1-30D6BCACE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03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gif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jp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jp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jp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jpg"/><Relationship Id="rId9" Type="http://schemas.openxmlformats.org/officeDocument/2006/relationships/image" Target="../media/image11.jp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DARE UK (Data and Analytics Research Environments UK) - HDR U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390" y="1028193"/>
            <a:ext cx="2277687" cy="12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4464" y="0"/>
            <a:ext cx="6887536" cy="2734057"/>
          </a:xfrm>
          <a:prstGeom prst="rect">
            <a:avLst/>
          </a:prstGeom>
        </p:spPr>
      </p:pic>
      <p:pic>
        <p:nvPicPr>
          <p:cNvPr id="1028" name="Picture 4" descr="Home - DARE U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1" y="116379"/>
            <a:ext cx="2981498" cy="87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50626" y="580667"/>
            <a:ext cx="676933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bg1"/>
                </a:solidFill>
              </a:rPr>
              <a:t>DARE-TELEPORT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Federated Data to Support Team Science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-99753" y="2734057"/>
            <a:ext cx="122917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969" y="3429000"/>
            <a:ext cx="1667108" cy="2667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TextBox 19"/>
          <p:cNvSpPr txBox="1"/>
          <p:nvPr/>
        </p:nvSpPr>
        <p:spPr>
          <a:xfrm rot="16200000">
            <a:off x="-135622" y="4515041"/>
            <a:ext cx="2750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Professor Simon Thompson</a:t>
            </a:r>
            <a:br>
              <a:rPr lang="en-GB" dirty="0"/>
            </a:br>
            <a:r>
              <a:rPr lang="en-GB" dirty="0"/>
              <a:t>Director </a:t>
            </a:r>
            <a:r>
              <a:rPr lang="en-GB" dirty="0" err="1"/>
              <a:t>SeRP</a:t>
            </a:r>
            <a:r>
              <a:rPr lang="en-GB" dirty="0"/>
              <a:t>, Swansea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93669" y="2098766"/>
            <a:ext cx="1562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Driver Projects</a:t>
            </a:r>
          </a:p>
        </p:txBody>
      </p:sp>
    </p:spTree>
    <p:extLst>
      <p:ext uri="{BB962C8B-B14F-4D97-AF65-F5344CB8AC3E}">
        <p14:creationId xmlns:p14="http://schemas.microsoft.com/office/powerpoint/2010/main" val="3464972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 picture containing text, diagram, plan, technical drawing&#10;&#10;Description automatically generated">
            <a:extLst>
              <a:ext uri="{FF2B5EF4-FFF2-40B4-BE49-F238E27FC236}">
                <a16:creationId xmlns:a16="http://schemas.microsoft.com/office/drawing/2014/main" id="{C85CEB7E-5018-21A6-F7D3-845DA48551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520" y="361063"/>
            <a:ext cx="8229932" cy="6193023"/>
          </a:xfrm>
          <a:prstGeom prst="rect">
            <a:avLst/>
          </a:prstGeom>
        </p:spPr>
      </p:pic>
      <p:sp>
        <p:nvSpPr>
          <p:cNvPr id="18" name="Flowchart: Document 17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384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B361F9-F73B-63F2-9AC9-043D7DF2F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Components coming together</a:t>
            </a:r>
            <a:b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v0.1 stood up</a:t>
            </a:r>
          </a:p>
        </p:txBody>
      </p:sp>
    </p:spTree>
    <p:extLst>
      <p:ext uri="{BB962C8B-B14F-4D97-AF65-F5344CB8AC3E}">
        <p14:creationId xmlns:p14="http://schemas.microsoft.com/office/powerpoint/2010/main" val="3310946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21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4B6B5B-284D-F99D-CF60-6961F1572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244373"/>
            <a:ext cx="6272784" cy="1535051"/>
          </a:xfrm>
        </p:spPr>
        <p:txBody>
          <a:bodyPr anchor="b">
            <a:normAutofit/>
          </a:bodyPr>
          <a:lstStyle/>
          <a:p>
            <a:r>
              <a:rPr lang="en-GB" sz="5200"/>
              <a:t>Governance </a:t>
            </a:r>
          </a:p>
        </p:txBody>
      </p:sp>
      <p:pic>
        <p:nvPicPr>
          <p:cNvPr id="48" name="Picture 17" descr="Digital financial graph">
            <a:extLst>
              <a:ext uri="{FF2B5EF4-FFF2-40B4-BE49-F238E27FC236}">
                <a16:creationId xmlns:a16="http://schemas.microsoft.com/office/drawing/2014/main" id="{B0452B28-6045-E272-C3E3-271C00E7A7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67" r="23880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49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3E5F9040-959D-23B9-F6E1-45A08C451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216" y="2390932"/>
            <a:ext cx="6272784" cy="4467068"/>
          </a:xfrm>
        </p:spPr>
        <p:txBody>
          <a:bodyPr>
            <a:noAutofit/>
          </a:bodyPr>
          <a:lstStyle/>
          <a:p>
            <a:r>
              <a:rPr lang="en-US" sz="2000" dirty="0"/>
              <a:t>As a technical development of existing infrastructure, we do not need governance approvals to create the Teleport solution</a:t>
            </a:r>
          </a:p>
          <a:p>
            <a:r>
              <a:rPr lang="en-US" sz="2000" dirty="0"/>
              <a:t>However, we have engaged with the SAIL IGRP and PHS PBPP panels to gather opinion on the proposed technology – both through documentation and meetings</a:t>
            </a:r>
          </a:p>
          <a:p>
            <a:r>
              <a:rPr lang="en-US" sz="2000" dirty="0"/>
              <a:t>Vitally important that the data custodians/TRE operators understand that their roles should not be impacted by the technical advancements (same data provisioning, same application and access governance for users)</a:t>
            </a:r>
          </a:p>
          <a:p>
            <a:r>
              <a:rPr lang="en-US" sz="2000" dirty="0"/>
              <a:t>SAIL/</a:t>
            </a:r>
            <a:r>
              <a:rPr lang="en-US" sz="2000" dirty="0" err="1"/>
              <a:t>SeRP</a:t>
            </a:r>
            <a:r>
              <a:rPr lang="en-US" sz="2000" dirty="0"/>
              <a:t> – EPCC/PHS relationships enable technological developments with an exemplar governance path for data access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95502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591"/>
            <a:ext cx="12192000" cy="1325563"/>
          </a:xfrm>
        </p:spPr>
        <p:txBody>
          <a:bodyPr/>
          <a:lstStyle/>
          <a:p>
            <a:pPr algn="ctr"/>
            <a:r>
              <a:rPr lang="en-GB" dirty="0"/>
              <a:t>Why this approach: no </a:t>
            </a:r>
            <a:r>
              <a:rPr lang="en-GB" sz="1400" dirty="0"/>
              <a:t>(yet)</a:t>
            </a:r>
            <a:r>
              <a:rPr lang="en-GB" dirty="0"/>
              <a:t> proven single approach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32692" y="4204001"/>
            <a:ext cx="1386254" cy="633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2467708" y="4204000"/>
            <a:ext cx="1386254" cy="633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8886092" y="4204001"/>
            <a:ext cx="1386254" cy="633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10621108" y="4204000"/>
            <a:ext cx="1386254" cy="633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4809392" y="4204001"/>
            <a:ext cx="1386254" cy="633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6544408" y="4204000"/>
            <a:ext cx="1386254" cy="633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1235320" y="4450186"/>
            <a:ext cx="272561" cy="1670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3024554" y="4450186"/>
            <a:ext cx="272561" cy="1670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5054114" y="4450186"/>
            <a:ext cx="272561" cy="16705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6843348" y="4450186"/>
            <a:ext cx="272561" cy="16705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5571397" y="4450186"/>
            <a:ext cx="272561" cy="16705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7360631" y="4450186"/>
            <a:ext cx="272561" cy="16705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/>
          <p:cNvCxnSpPr>
            <a:stCxn id="12" idx="3"/>
            <a:endCxn id="14" idx="1"/>
          </p:cNvCxnSpPr>
          <p:nvPr/>
        </p:nvCxnSpPr>
        <p:spPr>
          <a:xfrm>
            <a:off x="5326675" y="4533713"/>
            <a:ext cx="24472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3"/>
            <a:endCxn id="15" idx="1"/>
          </p:cNvCxnSpPr>
          <p:nvPr/>
        </p:nvCxnSpPr>
        <p:spPr>
          <a:xfrm>
            <a:off x="7115909" y="4533713"/>
            <a:ext cx="24472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0902461" y="4533713"/>
            <a:ext cx="272561" cy="16705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9293479" y="4520523"/>
            <a:ext cx="272561" cy="16705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9781444" y="4281667"/>
            <a:ext cx="272561" cy="16705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11454911" y="4275806"/>
            <a:ext cx="272561" cy="16705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Connector 24"/>
          <p:cNvCxnSpPr>
            <a:endCxn id="20" idx="1"/>
          </p:cNvCxnSpPr>
          <p:nvPr/>
        </p:nvCxnSpPr>
        <p:spPr>
          <a:xfrm>
            <a:off x="9579219" y="4617240"/>
            <a:ext cx="132324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2" idx="3"/>
            <a:endCxn id="23" idx="1"/>
          </p:cNvCxnSpPr>
          <p:nvPr/>
        </p:nvCxnSpPr>
        <p:spPr>
          <a:xfrm flipV="1">
            <a:off x="10054005" y="4359333"/>
            <a:ext cx="1400906" cy="58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Quad Arrow Callout 28"/>
          <p:cNvSpPr/>
          <p:nvPr/>
        </p:nvSpPr>
        <p:spPr>
          <a:xfrm>
            <a:off x="1937603" y="5510229"/>
            <a:ext cx="677008" cy="712177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</a:t>
            </a:r>
          </a:p>
        </p:txBody>
      </p:sp>
      <p:sp>
        <p:nvSpPr>
          <p:cNvPr id="32" name="Quad Arrow Callout 31"/>
          <p:cNvSpPr/>
          <p:nvPr/>
        </p:nvSpPr>
        <p:spPr>
          <a:xfrm>
            <a:off x="6019336" y="5514845"/>
            <a:ext cx="677008" cy="712177"/>
          </a:xfrm>
          <a:prstGeom prst="quadArrowCallou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</a:t>
            </a:r>
          </a:p>
        </p:txBody>
      </p:sp>
      <p:sp>
        <p:nvSpPr>
          <p:cNvPr id="33" name="Quad Arrow Callout 32"/>
          <p:cNvSpPr/>
          <p:nvPr/>
        </p:nvSpPr>
        <p:spPr>
          <a:xfrm>
            <a:off x="10061755" y="5511257"/>
            <a:ext cx="677008" cy="712177"/>
          </a:xfrm>
          <a:prstGeom prst="quadArrowCallou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4325811" y="1441938"/>
            <a:ext cx="17585" cy="5064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8348298" y="1436072"/>
            <a:ext cx="17585" cy="5064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rot="16200000">
            <a:off x="-149079" y="4329992"/>
            <a:ext cx="667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TRE’s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9362" y="1309780"/>
            <a:ext cx="2300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Federated Data Access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282" y="6185997"/>
            <a:ext cx="264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Federated Query Payloads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088" y="2026977"/>
            <a:ext cx="1905266" cy="166710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575" y="2032162"/>
            <a:ext cx="1905266" cy="16671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344" y="2032162"/>
            <a:ext cx="1905266" cy="16671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2657" y="2024047"/>
            <a:ext cx="1905266" cy="166710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008245" y="4524538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solidFill>
                  <a:schemeClr val="bg1">
                    <a:lumMod val="65000"/>
                  </a:schemeClr>
                </a:solidFill>
                <a:latin typeface="Barlow Condensed ExtraBold" panose="00000906000000000000" pitchFamily="2" charset="0"/>
              </a:rPr>
              <a:t>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139972" y="4459642"/>
            <a:ext cx="5148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solidFill>
                  <a:schemeClr val="bg1">
                    <a:lumMod val="65000"/>
                  </a:schemeClr>
                </a:solidFill>
                <a:latin typeface="Barlow Condensed ExtraBold" panose="00000906000000000000" pitchFamily="2" charset="0"/>
              </a:rPr>
              <a:t>B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199013" y="4459642"/>
            <a:ext cx="5100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solidFill>
                  <a:schemeClr val="bg1">
                    <a:lumMod val="65000"/>
                  </a:schemeClr>
                </a:solidFill>
                <a:latin typeface="Barlow Condensed ExtraBold" panose="00000906000000000000" pitchFamily="2" charset="0"/>
              </a:rPr>
              <a:t>C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804160" y="1506587"/>
            <a:ext cx="6489319" cy="8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831080" y="1211074"/>
            <a:ext cx="258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Same researcher skill sets</a:t>
            </a:r>
          </a:p>
        </p:txBody>
      </p:sp>
    </p:spTree>
    <p:extLst>
      <p:ext uri="{BB962C8B-B14F-4D97-AF65-F5344CB8AC3E}">
        <p14:creationId xmlns:p14="http://schemas.microsoft.com/office/powerpoint/2010/main" val="887875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0559562" y="2153560"/>
            <a:ext cx="1386254" cy="633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GB" dirty="0"/>
              <a:t>Complementary to other approaches (combine)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570784" y="2182861"/>
            <a:ext cx="1386254" cy="633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8824546" y="2157319"/>
            <a:ext cx="1386254" cy="633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7127630" y="2429047"/>
            <a:ext cx="272561" cy="1670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10840915" y="2487031"/>
            <a:ext cx="272561" cy="16705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9231933" y="2473841"/>
            <a:ext cx="272561" cy="16705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9719898" y="2234985"/>
            <a:ext cx="272561" cy="16705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11393365" y="2229124"/>
            <a:ext cx="272561" cy="16705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/>
          <p:cNvCxnSpPr>
            <a:endCxn id="17" idx="1"/>
          </p:cNvCxnSpPr>
          <p:nvPr/>
        </p:nvCxnSpPr>
        <p:spPr>
          <a:xfrm>
            <a:off x="9517673" y="2570558"/>
            <a:ext cx="132324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9" idx="3"/>
            <a:endCxn id="20" idx="1"/>
          </p:cNvCxnSpPr>
          <p:nvPr/>
        </p:nvCxnSpPr>
        <p:spPr>
          <a:xfrm flipV="1">
            <a:off x="9992459" y="2312651"/>
            <a:ext cx="1400906" cy="58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Quad Arrow Callout 23"/>
          <p:cNvSpPr/>
          <p:nvPr/>
        </p:nvSpPr>
        <p:spPr>
          <a:xfrm>
            <a:off x="8147538" y="4396421"/>
            <a:ext cx="677008" cy="712177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Elbow Connector 30"/>
          <p:cNvCxnSpPr>
            <a:stCxn id="52" idx="0"/>
            <a:endCxn id="6" idx="2"/>
          </p:cNvCxnSpPr>
          <p:nvPr/>
        </p:nvCxnSpPr>
        <p:spPr>
          <a:xfrm rot="16200000" flipV="1">
            <a:off x="9688988" y="2619052"/>
            <a:ext cx="456871" cy="7995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52" idx="0"/>
            <a:endCxn id="29" idx="2"/>
          </p:cNvCxnSpPr>
          <p:nvPr/>
        </p:nvCxnSpPr>
        <p:spPr>
          <a:xfrm rot="5400000" flipH="1" flipV="1">
            <a:off x="10554616" y="2549164"/>
            <a:ext cx="460630" cy="93551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24" idx="3"/>
            <a:endCxn id="52" idx="2"/>
          </p:cNvCxnSpPr>
          <p:nvPr/>
        </p:nvCxnSpPr>
        <p:spPr>
          <a:xfrm flipV="1">
            <a:off x="8824546" y="4255172"/>
            <a:ext cx="1492627" cy="49733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24" idx="1"/>
            <a:endCxn id="5" idx="2"/>
          </p:cNvCxnSpPr>
          <p:nvPr/>
        </p:nvCxnSpPr>
        <p:spPr>
          <a:xfrm rot="10800000">
            <a:off x="7263912" y="2815908"/>
            <a:ext cx="883627" cy="193660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4169021" y="2136353"/>
            <a:ext cx="1386254" cy="633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38"/>
          <p:cNvSpPr/>
          <p:nvPr/>
        </p:nvSpPr>
        <p:spPr>
          <a:xfrm>
            <a:off x="489445" y="2148706"/>
            <a:ext cx="1386254" cy="633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ounded Rectangle 39"/>
          <p:cNvSpPr/>
          <p:nvPr/>
        </p:nvSpPr>
        <p:spPr>
          <a:xfrm>
            <a:off x="2434005" y="2140112"/>
            <a:ext cx="1386254" cy="633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ounded Rectangle 40"/>
          <p:cNvSpPr/>
          <p:nvPr/>
        </p:nvSpPr>
        <p:spPr>
          <a:xfrm>
            <a:off x="737089" y="2411840"/>
            <a:ext cx="272561" cy="1670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ounded Rectangle 41"/>
          <p:cNvSpPr/>
          <p:nvPr/>
        </p:nvSpPr>
        <p:spPr>
          <a:xfrm>
            <a:off x="4450374" y="2469824"/>
            <a:ext cx="272561" cy="16705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ounded Rectangle 42"/>
          <p:cNvSpPr/>
          <p:nvPr/>
        </p:nvSpPr>
        <p:spPr>
          <a:xfrm>
            <a:off x="2841392" y="2456634"/>
            <a:ext cx="272561" cy="16705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ounded Rectangle 43"/>
          <p:cNvSpPr/>
          <p:nvPr/>
        </p:nvSpPr>
        <p:spPr>
          <a:xfrm>
            <a:off x="3329357" y="2217778"/>
            <a:ext cx="272561" cy="16705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ounded Rectangle 44"/>
          <p:cNvSpPr/>
          <p:nvPr/>
        </p:nvSpPr>
        <p:spPr>
          <a:xfrm>
            <a:off x="5002824" y="2211917"/>
            <a:ext cx="272561" cy="16705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6" name="Straight Connector 45"/>
          <p:cNvCxnSpPr>
            <a:endCxn id="42" idx="1"/>
          </p:cNvCxnSpPr>
          <p:nvPr/>
        </p:nvCxnSpPr>
        <p:spPr>
          <a:xfrm>
            <a:off x="3127132" y="2553351"/>
            <a:ext cx="132324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4" idx="3"/>
            <a:endCxn id="45" idx="1"/>
          </p:cNvCxnSpPr>
          <p:nvPr/>
        </p:nvCxnSpPr>
        <p:spPr>
          <a:xfrm flipV="1">
            <a:off x="3601918" y="2295444"/>
            <a:ext cx="1400906" cy="58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Quad Arrow Callout 47"/>
          <p:cNvSpPr/>
          <p:nvPr/>
        </p:nvSpPr>
        <p:spPr>
          <a:xfrm>
            <a:off x="3601918" y="3509417"/>
            <a:ext cx="677008" cy="712177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3" name="Elbow Connector 52"/>
          <p:cNvCxnSpPr>
            <a:stCxn id="48" idx="1"/>
            <a:endCxn id="39" idx="2"/>
          </p:cNvCxnSpPr>
          <p:nvPr/>
        </p:nvCxnSpPr>
        <p:spPr>
          <a:xfrm rot="10800000">
            <a:off x="1182572" y="2781754"/>
            <a:ext cx="2419346" cy="108375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stCxn id="48" idx="0"/>
            <a:endCxn id="40" idx="2"/>
          </p:cNvCxnSpPr>
          <p:nvPr/>
        </p:nvCxnSpPr>
        <p:spPr>
          <a:xfrm rot="16200000" flipV="1">
            <a:off x="3165648" y="2734643"/>
            <a:ext cx="736258" cy="81329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stCxn id="48" idx="0"/>
            <a:endCxn id="38" idx="2"/>
          </p:cNvCxnSpPr>
          <p:nvPr/>
        </p:nvCxnSpPr>
        <p:spPr>
          <a:xfrm rot="5400000" flipH="1" flipV="1">
            <a:off x="4031277" y="2678546"/>
            <a:ext cx="740017" cy="92172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50" idx="0"/>
          </p:cNvCxnSpPr>
          <p:nvPr/>
        </p:nvCxnSpPr>
        <p:spPr>
          <a:xfrm flipV="1">
            <a:off x="5104672" y="2806143"/>
            <a:ext cx="13113" cy="1546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50" idx="1"/>
            <a:endCxn id="48" idx="2"/>
          </p:cNvCxnSpPr>
          <p:nvPr/>
        </p:nvCxnSpPr>
        <p:spPr>
          <a:xfrm flipH="1" flipV="1">
            <a:off x="3940422" y="4221594"/>
            <a:ext cx="588287" cy="635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6075484" y="1503484"/>
            <a:ext cx="17585" cy="5064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30904" y="5337049"/>
            <a:ext cx="52338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Direct access to synthetic data</a:t>
            </a:r>
          </a:p>
          <a:p>
            <a:r>
              <a:rPr lang="en-GB" dirty="0"/>
              <a:t>Real data accessed through Federated Query “inside” </a:t>
            </a:r>
          </a:p>
          <a:p>
            <a:r>
              <a:rPr lang="en-GB" dirty="0"/>
              <a:t>  - more governance and protection</a:t>
            </a:r>
          </a:p>
          <a:p>
            <a:endParaRPr lang="en-GB" dirty="0"/>
          </a:p>
        </p:txBody>
      </p:sp>
      <p:sp>
        <p:nvSpPr>
          <p:cNvPr id="88" name="TextBox 87"/>
          <p:cNvSpPr txBox="1"/>
          <p:nvPr/>
        </p:nvSpPr>
        <p:spPr>
          <a:xfrm>
            <a:off x="6578113" y="5345662"/>
            <a:ext cx="53026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As an endpoint for Federated Query</a:t>
            </a:r>
          </a:p>
          <a:p>
            <a:r>
              <a:rPr lang="en-GB" dirty="0"/>
              <a:t>  - provide a combined “community” collection</a:t>
            </a:r>
          </a:p>
          <a:p>
            <a:endParaRPr lang="en-GB" dirty="0"/>
          </a:p>
          <a:p>
            <a:r>
              <a:rPr lang="en-GB" dirty="0"/>
              <a:t>Between countries Federated Query</a:t>
            </a:r>
          </a:p>
          <a:p>
            <a:r>
              <a:rPr lang="en-GB" dirty="0"/>
              <a:t>In country rich environment to prepare combined data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709" y="4352633"/>
            <a:ext cx="1151925" cy="100793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1210" y="3247237"/>
            <a:ext cx="1151925" cy="10079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6319" y="3423576"/>
            <a:ext cx="875289" cy="81736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9085" y="4343826"/>
            <a:ext cx="875289" cy="81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42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374BDDB-EAC9-ACA9-D28B-95F881E343C6}"/>
              </a:ext>
            </a:extLst>
          </p:cNvPr>
          <p:cNvSpPr/>
          <p:nvPr/>
        </p:nvSpPr>
        <p:spPr>
          <a:xfrm>
            <a:off x="6103739" y="5614888"/>
            <a:ext cx="2447745" cy="145226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69" name="Google Shape;969;p154" descr="Image result for nuffield found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64401" y="365134"/>
            <a:ext cx="1767507" cy="132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0" name="Google Shape;970;p1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0663" y="4219341"/>
            <a:ext cx="2321719" cy="935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Google Shape;971;p154"/>
          <p:cNvPicPr preferRelativeResize="0"/>
          <p:nvPr/>
        </p:nvPicPr>
        <p:blipFill rotWithShape="1">
          <a:blip r:embed="rId5">
            <a:alphaModFix/>
          </a:blip>
          <a:srcRect l="10658" t="28441" b="33071"/>
          <a:stretch/>
        </p:blipFill>
        <p:spPr>
          <a:xfrm>
            <a:off x="7779817" y="2773477"/>
            <a:ext cx="3429529" cy="710737"/>
          </a:xfrm>
          <a:prstGeom prst="rect">
            <a:avLst/>
          </a:prstGeom>
          <a:noFill/>
          <a:ln>
            <a:noFill/>
          </a:ln>
        </p:spPr>
      </p:pic>
      <p:sp>
        <p:nvSpPr>
          <p:cNvPr id="972" name="Google Shape;972;p154"/>
          <p:cNvSpPr txBox="1">
            <a:spLocks noGrp="1"/>
          </p:cNvSpPr>
          <p:nvPr>
            <p:ph type="title"/>
          </p:nvPr>
        </p:nvSpPr>
        <p:spPr>
          <a:xfrm>
            <a:off x="0" y="-162103"/>
            <a:ext cx="6629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2700"/>
            </a:pPr>
            <a:r>
              <a:rPr lang="en-GB" sz="3600" u="sng" dirty="0"/>
              <a:t>Programmes using </a:t>
            </a:r>
            <a:r>
              <a:rPr lang="en-GB" sz="3600" b="1" u="sng" dirty="0" err="1"/>
              <a:t>UK</a:t>
            </a:r>
            <a:r>
              <a:rPr lang="en-GB" sz="3600" u="sng" dirty="0" err="1"/>
              <a:t>SeRP</a:t>
            </a:r>
            <a:r>
              <a:rPr lang="en-GB" sz="3600" u="sng" dirty="0"/>
              <a:t> today..</a:t>
            </a:r>
            <a:endParaRPr sz="3600" u="sng" dirty="0"/>
          </a:p>
        </p:txBody>
      </p:sp>
      <p:sp>
        <p:nvSpPr>
          <p:cNvPr id="973" name="Google Shape;973;p154"/>
          <p:cNvSpPr txBox="1"/>
          <p:nvPr/>
        </p:nvSpPr>
        <p:spPr>
          <a:xfrm>
            <a:off x="-401094" y="734987"/>
            <a:ext cx="8164400" cy="567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694232" lvl="1" indent="-228589" defTabSz="914377">
              <a:lnSpc>
                <a:spcPct val="90000"/>
              </a:lnSpc>
              <a:spcBef>
                <a:spcPts val="533"/>
              </a:spcBef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SAIL	- Health related person data / EHR</a:t>
            </a:r>
            <a:endParaRPr lang="en-GB" sz="1400" dirty="0">
              <a:solidFill>
                <a:prstClr val="black"/>
              </a:solidFill>
              <a:cs typeface="Arial"/>
              <a:sym typeface="Arial"/>
            </a:endParaRPr>
          </a:p>
          <a:p>
            <a:pPr marL="694232" lvl="1" indent="-228589" defTabSz="914377">
              <a:lnSpc>
                <a:spcPct val="90000"/>
              </a:lnSpc>
              <a:spcBef>
                <a:spcPts val="533"/>
              </a:spcBef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ADRC	- None Health person level data</a:t>
            </a:r>
            <a:endParaRPr lang="en-GB" sz="1400" dirty="0">
              <a:solidFill>
                <a:prstClr val="black"/>
              </a:solidFill>
              <a:cs typeface="Arial"/>
              <a:sym typeface="Arial"/>
            </a:endParaRPr>
          </a:p>
          <a:p>
            <a:pPr marL="694232" lvl="1" indent="-228589" defTabSz="914377">
              <a:lnSpc>
                <a:spcPct val="90000"/>
              </a:lnSpc>
              <a:spcBef>
                <a:spcPts val="533"/>
              </a:spcBef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DPUK	- 60 dementia cohorts + Imaging + Genomics</a:t>
            </a:r>
            <a:endParaRPr lang="en-GB" sz="1400" dirty="0">
              <a:solidFill>
                <a:prstClr val="black"/>
              </a:solidFill>
              <a:cs typeface="Arial"/>
              <a:sym typeface="Arial"/>
            </a:endParaRPr>
          </a:p>
          <a:p>
            <a:pPr marL="694232" lvl="1" indent="-228589" defTabSz="914377">
              <a:lnSpc>
                <a:spcPct val="90000"/>
              </a:lnSpc>
              <a:spcBef>
                <a:spcPts val="533"/>
              </a:spcBef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ALSPAC	- From birth cohort, deep </a:t>
            </a:r>
            <a:r>
              <a:rPr lang="en-GB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phynotyped</a:t>
            </a:r>
            <a:endParaRPr lang="en-GB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marL="694232" lvl="1" indent="-228589" defTabSz="914377">
              <a:lnSpc>
                <a:spcPct val="90000"/>
              </a:lnSpc>
              <a:spcBef>
                <a:spcPts val="533"/>
              </a:spcBef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UK MS Register- UK register of people with MS – EHR &amp; PROMS</a:t>
            </a:r>
            <a:endParaRPr lang="en-GB" sz="1400" dirty="0">
              <a:solidFill>
                <a:prstClr val="black"/>
              </a:solidFill>
              <a:cs typeface="Arial"/>
              <a:sym typeface="Arial"/>
            </a:endParaRPr>
          </a:p>
          <a:p>
            <a:pPr marL="694232" lvl="1" indent="-228589" defTabSz="914377">
              <a:lnSpc>
                <a:spcPct val="90000"/>
              </a:lnSpc>
              <a:spcBef>
                <a:spcPts val="533"/>
              </a:spcBef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ADP 	- Adolescent Mental Health Platform</a:t>
            </a:r>
            <a:endParaRPr lang="en-GB" sz="1400" dirty="0">
              <a:solidFill>
                <a:prstClr val="black"/>
              </a:solidFill>
              <a:cs typeface="Arial"/>
              <a:sym typeface="Arial"/>
            </a:endParaRPr>
          </a:p>
          <a:p>
            <a:pPr marL="694232" lvl="1" indent="-228589" defTabSz="914377">
              <a:lnSpc>
                <a:spcPct val="90000"/>
              </a:lnSpc>
              <a:spcBef>
                <a:spcPts val="533"/>
              </a:spcBef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CLIMB	- Microbial Genomics</a:t>
            </a:r>
            <a:endParaRPr lang="en-GB" sz="1400" dirty="0">
              <a:solidFill>
                <a:prstClr val="black"/>
              </a:solidFill>
              <a:cs typeface="Arial"/>
              <a:sym typeface="Arial"/>
            </a:endParaRPr>
          </a:p>
          <a:p>
            <a:pPr marL="694232" lvl="1" indent="-228589" defTabSz="914377">
              <a:lnSpc>
                <a:spcPct val="90000"/>
              </a:lnSpc>
              <a:spcBef>
                <a:spcPts val="533"/>
              </a:spcBef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ELGH	- East London Genomics and Health Programme</a:t>
            </a:r>
            <a:endParaRPr lang="en-GB" sz="1400" dirty="0">
              <a:solidFill>
                <a:prstClr val="black"/>
              </a:solidFill>
              <a:cs typeface="Arial"/>
              <a:sym typeface="Arial"/>
            </a:endParaRPr>
          </a:p>
          <a:p>
            <a:pPr marL="694232" lvl="1" indent="-228589" defTabSz="914377">
              <a:lnSpc>
                <a:spcPct val="90000"/>
              </a:lnSpc>
              <a:spcBef>
                <a:spcPts val="533"/>
              </a:spcBef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DSB	- Collection of smaller Swansea projects </a:t>
            </a:r>
            <a:endParaRPr lang="en-GB" sz="1400" dirty="0">
              <a:solidFill>
                <a:prstClr val="black"/>
              </a:solidFill>
              <a:cs typeface="Arial"/>
              <a:sym typeface="Arial"/>
            </a:endParaRPr>
          </a:p>
          <a:p>
            <a:pPr marL="694232" lvl="1" indent="-228589" defTabSz="914377">
              <a:lnSpc>
                <a:spcPct val="90000"/>
              </a:lnSpc>
              <a:spcBef>
                <a:spcPts val="533"/>
              </a:spcBef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WGOV	- Welsh government use for statistical datasets</a:t>
            </a:r>
            <a:endParaRPr lang="en-GB" sz="1400" dirty="0">
              <a:solidFill>
                <a:prstClr val="black"/>
              </a:solidFill>
              <a:cs typeface="Arial"/>
              <a:sym typeface="Arial"/>
            </a:endParaRPr>
          </a:p>
          <a:p>
            <a:pPr marL="694232" lvl="1" indent="-228589" defTabSz="914377">
              <a:lnSpc>
                <a:spcPct val="90000"/>
              </a:lnSpc>
              <a:spcBef>
                <a:spcPts val="533"/>
              </a:spcBef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HWW	- Welsh PROMS</a:t>
            </a:r>
          </a:p>
          <a:p>
            <a:pPr marL="694232" lvl="1" indent="-228589" defTabSz="914377">
              <a:lnSpc>
                <a:spcPct val="90000"/>
              </a:lnSpc>
              <a:spcBef>
                <a:spcPts val="533"/>
              </a:spcBef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GB" dirty="0">
                <a:solidFill>
                  <a:prstClr val="black"/>
                </a:solidFill>
                <a:cs typeface="Calibri"/>
                <a:sym typeface="Calibri"/>
              </a:rPr>
              <a:t>HDRUK London – Collection of health programmes within London</a:t>
            </a:r>
          </a:p>
          <a:p>
            <a:pPr marL="694232" lvl="1" indent="-228589" defTabSz="914377">
              <a:lnSpc>
                <a:spcPct val="90000"/>
              </a:lnSpc>
              <a:spcBef>
                <a:spcPts val="533"/>
              </a:spcBef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GB" dirty="0">
                <a:solidFill>
                  <a:prstClr val="black"/>
                </a:solidFill>
                <a:cs typeface="Calibri"/>
                <a:sym typeface="Calibri"/>
              </a:rPr>
              <a:t>H</a:t>
            </a:r>
            <a:r>
              <a:rPr lang="en-GB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DRUK Northern Ireland – Health related person data &amp; Linkage</a:t>
            </a:r>
          </a:p>
          <a:p>
            <a:pPr marL="694232" lvl="1" indent="-228589" defTabSz="914377">
              <a:lnSpc>
                <a:spcPct val="90000"/>
              </a:lnSpc>
              <a:spcBef>
                <a:spcPts val="533"/>
              </a:spcBef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GIS 	– GIS mapping of Health Data</a:t>
            </a:r>
          </a:p>
          <a:p>
            <a:pPr marL="694232" lvl="1" indent="-228589" defTabSz="914377">
              <a:lnSpc>
                <a:spcPct val="90000"/>
              </a:lnSpc>
              <a:spcBef>
                <a:spcPts val="533"/>
              </a:spcBef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Cambridge – Epidemiological Research involving 3</a:t>
            </a:r>
            <a:r>
              <a:rPr lang="en-GB" baseline="30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rd</a:t>
            </a:r>
            <a:r>
              <a:rPr lang="en-GB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party (Huma)</a:t>
            </a:r>
          </a:p>
          <a:p>
            <a:pPr marL="694232" lvl="1" indent="-228589" defTabSz="914377">
              <a:lnSpc>
                <a:spcPct val="90000"/>
              </a:lnSpc>
              <a:spcBef>
                <a:spcPts val="533"/>
              </a:spcBef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BHF 	- </a:t>
            </a:r>
            <a:r>
              <a:rPr lang="en-GB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HfpeF</a:t>
            </a:r>
            <a:r>
              <a:rPr lang="en-GB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NIHR Collaborative Research Programme</a:t>
            </a:r>
          </a:p>
          <a:p>
            <a:pPr marL="694232" lvl="1" indent="-228589" defTabSz="914377">
              <a:lnSpc>
                <a:spcPct val="90000"/>
              </a:lnSpc>
              <a:spcBef>
                <a:spcPts val="533"/>
              </a:spcBef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BREATHE	 - Respiratory Study</a:t>
            </a:r>
          </a:p>
          <a:p>
            <a:pPr marL="694232" lvl="1" indent="-228589" defTabSz="914377">
              <a:lnSpc>
                <a:spcPct val="90000"/>
              </a:lnSpc>
              <a:spcBef>
                <a:spcPts val="533"/>
              </a:spcBef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Cardiff University – Building Blocks</a:t>
            </a:r>
          </a:p>
          <a:p>
            <a:pPr marL="694232" lvl="1" indent="-228589" defTabSz="914377">
              <a:lnSpc>
                <a:spcPct val="90000"/>
              </a:lnSpc>
              <a:spcBef>
                <a:spcPts val="533"/>
              </a:spcBef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UKLLC 	– Linked Longitudinal Cohort Study</a:t>
            </a:r>
          </a:p>
          <a:p>
            <a:pPr marL="465643" lvl="1" defTabSz="914377">
              <a:lnSpc>
                <a:spcPct val="90000"/>
              </a:lnSpc>
              <a:spcBef>
                <a:spcPts val="533"/>
              </a:spcBef>
              <a:buClr>
                <a:srgbClr val="000000"/>
              </a:buClr>
              <a:buSzPts val="1500"/>
            </a:pPr>
            <a:endParaRPr lang="en-GB" sz="200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974" name="Google Shape;974;p15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55663" y="4924991"/>
            <a:ext cx="788669" cy="1243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5" name="Google Shape;975;p15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26313" y="2294144"/>
            <a:ext cx="1410465" cy="427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6" name="Google Shape;976;p15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945453" y="5365145"/>
            <a:ext cx="2985043" cy="375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7" name="Google Shape;977;p15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72472" y="237629"/>
            <a:ext cx="1607344" cy="1607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9" name="Google Shape;979;p15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921570" y="584247"/>
            <a:ext cx="2022764" cy="887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p15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358135" y="4349528"/>
            <a:ext cx="1586199" cy="474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Google Shape;981;p154"/>
          <p:cNvPicPr preferRelativeResize="0"/>
          <p:nvPr/>
        </p:nvPicPr>
        <p:blipFill rotWithShape="1">
          <a:blip r:embed="rId12">
            <a:alphaModFix/>
          </a:blip>
          <a:srcRect l="17723" r="14240"/>
          <a:stretch/>
        </p:blipFill>
        <p:spPr>
          <a:xfrm>
            <a:off x="10273477" y="3532303"/>
            <a:ext cx="1670857" cy="753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Google Shape;982;p15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283321" y="1630815"/>
            <a:ext cx="1040880" cy="700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3" name="Google Shape;983;p15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908713" y="3499707"/>
            <a:ext cx="908283" cy="864844"/>
          </a:xfrm>
          <a:prstGeom prst="rect">
            <a:avLst/>
          </a:prstGeom>
          <a:noFill/>
          <a:ln>
            <a:noFill/>
          </a:ln>
        </p:spPr>
      </p:pic>
      <p:sp>
        <p:nvSpPr>
          <p:cNvPr id="984" name="Google Shape;984;p154"/>
          <p:cNvSpPr txBox="1"/>
          <p:nvPr/>
        </p:nvSpPr>
        <p:spPr>
          <a:xfrm>
            <a:off x="461107" y="6498597"/>
            <a:ext cx="184800" cy="3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defTabSz="914377"/>
            <a:endParaRPr sz="1867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6" name="Google Shape;986;p154" descr="Image result for ONs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438314" y="6231352"/>
            <a:ext cx="2441295" cy="474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7" name="Google Shape;987;p154" descr="Image result for welsh government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0846635" y="2388935"/>
            <a:ext cx="1097701" cy="1097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467" y="81261"/>
            <a:ext cx="2301103" cy="518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09944" y="4708273"/>
            <a:ext cx="1344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GB" sz="4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789" y="1379421"/>
            <a:ext cx="2409825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97" y="2541420"/>
            <a:ext cx="2333627" cy="503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100" y="3461069"/>
            <a:ext cx="1642580" cy="5596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505689" y="5879214"/>
            <a:ext cx="1439764" cy="95416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437705" y="6070295"/>
            <a:ext cx="139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GB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+5.2</a:t>
            </a:r>
          </a:p>
        </p:txBody>
      </p:sp>
    </p:spTree>
    <p:extLst>
      <p:ext uri="{BB962C8B-B14F-4D97-AF65-F5344CB8AC3E}">
        <p14:creationId xmlns:p14="http://schemas.microsoft.com/office/powerpoint/2010/main" val="2697135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155"/>
          <p:cNvSpPr txBox="1">
            <a:spLocks noGrp="1"/>
          </p:cNvSpPr>
          <p:nvPr>
            <p:ph type="title"/>
          </p:nvPr>
        </p:nvSpPr>
        <p:spPr>
          <a:xfrm>
            <a:off x="444500" y="33617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en-GB" dirty="0"/>
              <a:t>SeRP International Coverage </a:t>
            </a:r>
            <a:endParaRPr dirty="0"/>
          </a:p>
        </p:txBody>
      </p:sp>
      <p:pic>
        <p:nvPicPr>
          <p:cNvPr id="993" name="Google Shape;993;p15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42447" y="1359217"/>
            <a:ext cx="8894825" cy="5028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roup 21"/>
          <p:cNvGrpSpPr/>
          <p:nvPr/>
        </p:nvGrpSpPr>
        <p:grpSpPr>
          <a:xfrm>
            <a:off x="2605617" y="2873385"/>
            <a:ext cx="6611441" cy="2932650"/>
            <a:chOff x="1977545" y="2367635"/>
            <a:chExt cx="6611441" cy="2932650"/>
          </a:xfrm>
        </p:grpSpPr>
        <p:cxnSp>
          <p:nvCxnSpPr>
            <p:cNvPr id="994" name="Google Shape;994;p155"/>
            <p:cNvCxnSpPr/>
            <p:nvPr/>
          </p:nvCxnSpPr>
          <p:spPr>
            <a:xfrm>
              <a:off x="5265291" y="2821801"/>
              <a:ext cx="2990400" cy="23548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003" name="Google Shape;1003;p155"/>
            <p:cNvCxnSpPr>
              <a:stCxn id="1008" idx="5"/>
              <a:endCxn id="15" idx="0"/>
            </p:cNvCxnSpPr>
            <p:nvPr/>
          </p:nvCxnSpPr>
          <p:spPr>
            <a:xfrm>
              <a:off x="4898803" y="2473134"/>
              <a:ext cx="2974088" cy="2525855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008" name="Google Shape;1008;p155"/>
            <p:cNvSpPr/>
            <p:nvPr/>
          </p:nvSpPr>
          <p:spPr>
            <a:xfrm>
              <a:off x="4786475" y="2367635"/>
              <a:ext cx="131600" cy="123600"/>
            </a:xfrm>
            <a:prstGeom prst="ellipse">
              <a:avLst/>
            </a:prstGeom>
            <a:solidFill>
              <a:schemeClr val="accent5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 defTabSz="914377"/>
              <a:endParaRPr sz="240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155"/>
            <p:cNvSpPr/>
            <p:nvPr/>
          </p:nvSpPr>
          <p:spPr>
            <a:xfrm>
              <a:off x="8255559" y="5176685"/>
              <a:ext cx="131600" cy="123600"/>
            </a:xfrm>
            <a:prstGeom prst="ellipse">
              <a:avLst/>
            </a:prstGeom>
            <a:solidFill>
              <a:schemeClr val="accent5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 defTabSz="914377"/>
              <a:endParaRPr sz="240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155"/>
            <p:cNvSpPr/>
            <p:nvPr/>
          </p:nvSpPr>
          <p:spPr>
            <a:xfrm>
              <a:off x="1977545" y="2526686"/>
              <a:ext cx="131600" cy="123600"/>
            </a:xfrm>
            <a:prstGeom prst="ellipse">
              <a:avLst/>
            </a:prstGeom>
            <a:solidFill>
              <a:schemeClr val="accent5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 defTabSz="914377"/>
              <a:endParaRPr sz="240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010;p155"/>
            <p:cNvSpPr/>
            <p:nvPr/>
          </p:nvSpPr>
          <p:spPr>
            <a:xfrm>
              <a:off x="7807091" y="4998989"/>
              <a:ext cx="131600" cy="123600"/>
            </a:xfrm>
            <a:prstGeom prst="ellipse">
              <a:avLst/>
            </a:prstGeom>
            <a:solidFill>
              <a:schemeClr val="accent5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 defTabSz="914377"/>
              <a:endParaRPr sz="240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010;p155"/>
            <p:cNvSpPr/>
            <p:nvPr/>
          </p:nvSpPr>
          <p:spPr>
            <a:xfrm>
              <a:off x="8457386" y="4875389"/>
              <a:ext cx="131600" cy="123600"/>
            </a:xfrm>
            <a:prstGeom prst="ellipse">
              <a:avLst/>
            </a:prstGeom>
            <a:solidFill>
              <a:schemeClr val="accent5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 defTabSz="914377"/>
              <a:endParaRPr sz="240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010;p155"/>
            <p:cNvSpPr/>
            <p:nvPr/>
          </p:nvSpPr>
          <p:spPr>
            <a:xfrm>
              <a:off x="8457386" y="5042569"/>
              <a:ext cx="131600" cy="123600"/>
            </a:xfrm>
            <a:prstGeom prst="ellipse">
              <a:avLst/>
            </a:prstGeom>
            <a:solidFill>
              <a:schemeClr val="accent5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 defTabSz="914377"/>
              <a:endParaRPr sz="240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" name="Google Shape;994;p155"/>
            <p:cNvCxnSpPr>
              <a:stCxn id="1008" idx="4"/>
            </p:cNvCxnSpPr>
            <p:nvPr/>
          </p:nvCxnSpPr>
          <p:spPr>
            <a:xfrm>
              <a:off x="4852275" y="2491235"/>
              <a:ext cx="3605111" cy="2569554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0" name="Google Shape;994;p155"/>
            <p:cNvCxnSpPr>
              <a:stCxn id="1008" idx="6"/>
              <a:endCxn id="16" idx="0"/>
            </p:cNvCxnSpPr>
            <p:nvPr/>
          </p:nvCxnSpPr>
          <p:spPr>
            <a:xfrm>
              <a:off x="4918075" y="2429435"/>
              <a:ext cx="3605111" cy="2445954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5" name="Google Shape;994;p155"/>
            <p:cNvCxnSpPr>
              <a:stCxn id="1008" idx="3"/>
            </p:cNvCxnSpPr>
            <p:nvPr/>
          </p:nvCxnSpPr>
          <p:spPr>
            <a:xfrm flipH="1">
              <a:off x="2097258" y="2473134"/>
              <a:ext cx="2708489" cy="136738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95135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4" name="Rectangle 1063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exica - A castle literally floating high in the air, detailed">
            <a:extLst>
              <a:ext uri="{FF2B5EF4-FFF2-40B4-BE49-F238E27FC236}">
                <a16:creationId xmlns:a16="http://schemas.microsoft.com/office/drawing/2014/main" id="{7BDBF8AB-2579-91F7-4CEE-E7982A5942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1" b="19490"/>
          <a:stretch/>
        </p:blipFill>
        <p:spPr bwMode="auto">
          <a:xfrm>
            <a:off x="4267201" y="10"/>
            <a:ext cx="7924800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oating Castle Wallpapers - Top Free Floating Castle Backgrounds -  WallpaperAccess">
            <a:extLst>
              <a:ext uri="{FF2B5EF4-FFF2-40B4-BE49-F238E27FC236}">
                <a16:creationId xmlns:a16="http://schemas.microsoft.com/office/drawing/2014/main" id="{58F8AA59-15A5-5193-78A1-F3CD7B84E2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8" r="2" b="17285"/>
          <a:stretch/>
        </p:blipFill>
        <p:spPr bwMode="auto">
          <a:xfrm>
            <a:off x="4650916" y="3474720"/>
            <a:ext cx="7555832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66" name="Freeform: Shape 1065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AB8493-01E9-13F4-C6E3-E050BA47FD90}"/>
              </a:ext>
            </a:extLst>
          </p:cNvPr>
          <p:cNvSpPr txBox="1"/>
          <p:nvPr/>
        </p:nvSpPr>
        <p:spPr>
          <a:xfrm>
            <a:off x="643468" y="609600"/>
            <a:ext cx="3992700" cy="38771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NATIONAL TRE’s of Scotland and Wales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2202BA-31F9-6801-C452-00055EB04AA0}"/>
              </a:ext>
            </a:extLst>
          </p:cNvPr>
          <p:cNvSpPr txBox="1"/>
          <p:nvPr/>
        </p:nvSpPr>
        <p:spPr>
          <a:xfrm>
            <a:off x="652724" y="5166360"/>
            <a:ext cx="3345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Collaboration between two</a:t>
            </a:r>
            <a:br>
              <a:rPr lang="en-US" dirty="0"/>
            </a:br>
            <a:r>
              <a:rPr lang="en-US" dirty="0"/>
              <a:t>Established large Traditional TRE’s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232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19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21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782289E-8039-4B8D-616C-206B670FBF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30"/>
          <a:stretch/>
        </p:blipFill>
        <p:spPr>
          <a:xfrm>
            <a:off x="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EF82BE-5C53-5A45-B8B0-6439E377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18" y="5234320"/>
            <a:ext cx="693131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Inter TRE plumbing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E3B5B4-3DE8-5B59-4A29-3CBAF5AC7E6C}"/>
              </a:ext>
            </a:extLst>
          </p:cNvPr>
          <p:cNvSpPr txBox="1"/>
          <p:nvPr/>
        </p:nvSpPr>
        <p:spPr>
          <a:xfrm>
            <a:off x="1009815" y="6130456"/>
            <a:ext cx="657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allow data to be visible to each other and enable inter operability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2385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349" y="0"/>
            <a:ext cx="8986888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09097" y="1123590"/>
            <a:ext cx="4274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Centralised </a:t>
            </a:r>
          </a:p>
          <a:p>
            <a:endParaRPr lang="en-GB" dirty="0"/>
          </a:p>
          <a:p>
            <a:r>
              <a:rPr lang="en-GB" dirty="0"/>
              <a:t>Policy-based Access Control &amp; authorisation</a:t>
            </a:r>
          </a:p>
          <a:p>
            <a:r>
              <a:rPr lang="en-GB" dirty="0"/>
              <a:t>Researcher Passports v0.5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3200" y="5857523"/>
            <a:ext cx="2625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Database Pass-through</a:t>
            </a:r>
          </a:p>
          <a:p>
            <a:r>
              <a:rPr lang="en-GB" dirty="0"/>
              <a:t>Minimise Data Movement</a:t>
            </a:r>
          </a:p>
        </p:txBody>
      </p:sp>
    </p:spTree>
    <p:extLst>
      <p:ext uri="{BB962C8B-B14F-4D97-AF65-F5344CB8AC3E}">
        <p14:creationId xmlns:p14="http://schemas.microsoft.com/office/powerpoint/2010/main" val="1620775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D wallpaper: David Tennant, Doctor Who, tardis, Tenth Doctor | Wallpaper  Flare">
            <a:extLst>
              <a:ext uri="{FF2B5EF4-FFF2-40B4-BE49-F238E27FC236}">
                <a16:creationId xmlns:a16="http://schemas.microsoft.com/office/drawing/2014/main" id="{9B411B10-A6CD-3EB3-434E-905E8B401E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7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B4583-9C6C-6A71-0186-D2DD009BEBA5}"/>
              </a:ext>
            </a:extLst>
          </p:cNvPr>
          <p:cNvSpPr txBox="1"/>
          <p:nvPr/>
        </p:nvSpPr>
        <p:spPr>
          <a:xfrm>
            <a:off x="214681" y="859842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/>
              <a:t>“POP-UP TRE”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Ephemeral Project Specific TRE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4FF57A-567C-2CD6-CF97-883D64FA9A78}"/>
              </a:ext>
            </a:extLst>
          </p:cNvPr>
          <p:cNvSpPr txBox="1"/>
          <p:nvPr/>
        </p:nvSpPr>
        <p:spPr>
          <a:xfrm>
            <a:off x="344682" y="3935895"/>
            <a:ext cx="35621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Socialising the idea of “popping-up” in either national TRE and being able to access the data from either</a:t>
            </a:r>
          </a:p>
          <a:p>
            <a:pPr marL="285750" indent="-285750">
              <a:buFontTx/>
              <a:buChar char="-"/>
            </a:pPr>
            <a:r>
              <a:rPr lang="en-GB" dirty="0"/>
              <a:t>Consistent capability</a:t>
            </a:r>
          </a:p>
          <a:p>
            <a:pPr marL="285750" indent="-285750">
              <a:buFontTx/>
              <a:buChar char="-"/>
            </a:pPr>
            <a:r>
              <a:rPr lang="en-GB" dirty="0"/>
              <a:t>Consistent governance</a:t>
            </a:r>
          </a:p>
          <a:p>
            <a:pPr marL="285750" indent="-285750">
              <a:buFontTx/>
              <a:buChar char="-"/>
            </a:pPr>
            <a:r>
              <a:rPr lang="en-GB" dirty="0"/>
              <a:t>Consistent user experience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Keeping existing TRE approaches</a:t>
            </a:r>
            <a:br>
              <a:rPr lang="en-GB" dirty="0"/>
            </a:br>
            <a:r>
              <a:rPr lang="en-GB" dirty="0"/>
              <a:t>(no changes)</a:t>
            </a:r>
          </a:p>
        </p:txBody>
      </p:sp>
    </p:spTree>
    <p:extLst>
      <p:ext uri="{BB962C8B-B14F-4D97-AF65-F5344CB8AC3E}">
        <p14:creationId xmlns:p14="http://schemas.microsoft.com/office/powerpoint/2010/main" val="3240623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CC768D-ABAE-3021-8E73-24D0EBF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Respecting different approaches</a:t>
            </a:r>
          </a:p>
        </p:txBody>
      </p:sp>
      <p:pic>
        <p:nvPicPr>
          <p:cNvPr id="7" name="Picture 6" descr="A diagram of a flowchart&#10;&#10;Description automatically generated with low confidence">
            <a:extLst>
              <a:ext uri="{FF2B5EF4-FFF2-40B4-BE49-F238E27FC236}">
                <a16:creationId xmlns:a16="http://schemas.microsoft.com/office/drawing/2014/main" id="{A2CD947B-C60F-99EF-74A8-854328A00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" y="2224016"/>
            <a:ext cx="5842727" cy="4455079"/>
          </a:xfrm>
          <a:prstGeom prst="rect">
            <a:avLst/>
          </a:prstGeom>
        </p:spPr>
      </p:pic>
      <p:pic>
        <p:nvPicPr>
          <p:cNvPr id="5" name="Content Placeholder 4" descr="A picture containing text, diagram, plan, technical drawing&#10;&#10;Description automatically generated">
            <a:extLst>
              <a:ext uri="{FF2B5EF4-FFF2-40B4-BE49-F238E27FC236}">
                <a16:creationId xmlns:a16="http://schemas.microsoft.com/office/drawing/2014/main" id="{1264BE93-4A74-7223-D8C0-FC3E077B8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165" y="2217815"/>
            <a:ext cx="5842726" cy="463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17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37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6E1703-F61B-8C86-18DB-34B623FE5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Approach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</a:t>
            </a:r>
            <a:b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opensource everything</a:t>
            </a:r>
            <a:b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+ K8S +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Github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+ CI/CD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BEAF05-F22B-E75D-DD9C-21A2D21BD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11429" y="640080"/>
            <a:ext cx="7340545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62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1A1B2C8F4E6B458A27C161557D782A" ma:contentTypeVersion="3" ma:contentTypeDescription="Create a new document." ma:contentTypeScope="" ma:versionID="c478be625d7ed09e4c52c3f9cfa9ddcd">
  <xsd:schema xmlns:xsd="http://www.w3.org/2001/XMLSchema" xmlns:xs="http://www.w3.org/2001/XMLSchema" xmlns:p="http://schemas.microsoft.com/office/2006/metadata/properties" xmlns:ns3="f77acaaa-e474-4985-8c19-55c21dcea381" targetNamespace="http://schemas.microsoft.com/office/2006/metadata/properties" ma:root="true" ma:fieldsID="fe09a74776f586cab4b8384492de9551" ns3:_="">
    <xsd:import namespace="f77acaaa-e474-4985-8c19-55c21dcea38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7acaaa-e474-4985-8c19-55c21dcea3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0EA9B5-52BF-448E-9DAA-4E06B1F0592A}">
  <ds:schemaRefs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f77acaaa-e474-4985-8c19-55c21dcea38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71A58CD-556F-4BAF-B974-3099EB9E85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9FFAEA-1AC7-4526-A3BF-E51EFEC9F7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7acaaa-e474-4985-8c19-55c21dcea3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742</Words>
  <Application>Microsoft Office PowerPoint</Application>
  <PresentationFormat>Widescreen</PresentationFormat>
  <Paragraphs>100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Barlow Condensed ExtraBold</vt:lpstr>
      <vt:lpstr>Calibri</vt:lpstr>
      <vt:lpstr>Calibri Light</vt:lpstr>
      <vt:lpstr>Office Theme</vt:lpstr>
      <vt:lpstr>PowerPoint Presentation</vt:lpstr>
      <vt:lpstr>Programmes using UKSeRP today..</vt:lpstr>
      <vt:lpstr>SeRP International Coverage </vt:lpstr>
      <vt:lpstr>PowerPoint Presentation</vt:lpstr>
      <vt:lpstr>Inter TRE plumbing</vt:lpstr>
      <vt:lpstr>PowerPoint Presentation</vt:lpstr>
      <vt:lpstr>PowerPoint Presentation</vt:lpstr>
      <vt:lpstr>Respecting different approaches</vt:lpstr>
      <vt:lpstr>Approach    opensource everything + K8S + Github + CI/CD</vt:lpstr>
      <vt:lpstr>Components coming together  v0.1 stood up</vt:lpstr>
      <vt:lpstr>Governance </vt:lpstr>
      <vt:lpstr>Why this approach: no (yet) proven single approach</vt:lpstr>
      <vt:lpstr>Complementary to other approaches (combine)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DARE-TELEPORT</dc:title>
  <dc:creator>Simon Ellwood-Thompson</dc:creator>
  <cp:lastModifiedBy>Simon Ellwood-Thompson</cp:lastModifiedBy>
  <cp:revision>7</cp:revision>
  <dcterms:created xsi:type="dcterms:W3CDTF">2023-06-04T07:06:21Z</dcterms:created>
  <dcterms:modified xsi:type="dcterms:W3CDTF">2023-09-03T22:04:03Z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0x010100CC1A1B2C8F4E6B458A27C161557D782A</vt:lpwstr>
  </property>
</Properties>
</file>