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3" r:id="rId2"/>
  </p:sldMasterIdLst>
  <p:notesMasterIdLst>
    <p:notesMasterId r:id="rId10"/>
  </p:notesMasterIdLst>
  <p:sldIdLst>
    <p:sldId id="256" r:id="rId3"/>
    <p:sldId id="277" r:id="rId4"/>
    <p:sldId id="260" r:id="rId5"/>
    <p:sldId id="258" r:id="rId6"/>
    <p:sldId id="275" r:id="rId7"/>
    <p:sldId id="279" r:id="rId8"/>
    <p:sldId id="285" r:id="rId9"/>
  </p:sldIdLst>
  <p:sldSz cx="12192000" cy="6858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orbel" panose="020B0503020204020204" pitchFamily="3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3" roundtripDataSignature="AMtx7migDddSgTTPfKYJ2FXTZwOXGYvoS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om Giles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508" autoAdjust="0"/>
  </p:normalViewPr>
  <p:slideViewPr>
    <p:cSldViewPr snapToGrid="0">
      <p:cViewPr varScale="1">
        <p:scale>
          <a:sx n="106" d="100"/>
          <a:sy n="106" d="100"/>
        </p:scale>
        <p:origin x="126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1.xml"/><Relationship Id="rId34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33" Type="http://customschemas.google.com/relationships/presentationmetadata" Target="meta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5.fntdata"/><Relationship Id="rId36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4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lixir-uknode.slack.com/archives/D04PMS20FQD/p1693500221563559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lixir-uknode.slack.com/archives/D04PMS20FQD/p1693499721175919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youtube.com/watch?v=_HXzXp0cavA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 day is focused on sharing knowledge and discovering opportunities for collaboration. It would be great if a part of your lightning talk includes what opportunities you have for collaboration, and how others can get involved in your work.</a:t>
            </a:r>
            <a:endParaRPr dirty="0"/>
          </a:p>
        </p:txBody>
      </p:sp>
      <p:sp>
        <p:nvSpPr>
          <p:cNvPr id="216" name="Google Shape;21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Builds on prior work in DARE-UK sprints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573461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3" name="Google Shape;29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9585" marR="0" lvl="0" indent="-423323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-US" sz="1200" b="0" i="0" u="none" strike="noStrike" cap="none" dirty="0">
                <a:solidFill>
                  <a:srgbClr val="000000"/>
                </a:solidFill>
                <a:latin typeface="Corbel" panose="020B0503020204020204" pitchFamily="34" charset="0"/>
                <a:ea typeface="Corbel"/>
                <a:cs typeface="Corbel"/>
                <a:sym typeface="Corbel"/>
              </a:rPr>
              <a:t>Each Toolkit has its own unique exchange standards  </a:t>
            </a:r>
          </a:p>
          <a:p>
            <a:pPr marL="609585" marR="0" lvl="0" indent="-423323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-US" sz="1200" b="0" i="0" u="none" strike="noStrike" cap="none" dirty="0">
                <a:solidFill>
                  <a:srgbClr val="000000"/>
                </a:solidFill>
                <a:latin typeface="Corbel" panose="020B0503020204020204" pitchFamily="34" charset="0"/>
                <a:ea typeface="Corbel"/>
                <a:cs typeface="Corbel"/>
                <a:sym typeface="Corbel"/>
              </a:rPr>
              <a:t>Each TRE has to develop bespoke solution</a:t>
            </a:r>
          </a:p>
          <a:p>
            <a:pPr marL="609585" marR="0" lvl="0" indent="-423323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-US" sz="1200" b="0" i="0" u="none" strike="noStrike" cap="none" dirty="0">
                <a:solidFill>
                  <a:srgbClr val="000000"/>
                </a:solidFill>
                <a:latin typeface="Corbel" panose="020B0503020204020204" pitchFamily="34" charset="0"/>
                <a:ea typeface="Corbel"/>
                <a:cs typeface="Corbel"/>
                <a:sym typeface="Corbel"/>
              </a:rPr>
              <a:t>Each solution must be independently tested against the Five Safes</a:t>
            </a:r>
            <a:endParaRPr lang="en-US" sz="1200" dirty="0">
              <a:latin typeface="Corbel" panose="020B0503020204020204" pitchFamily="34" charset="0"/>
            </a:endParaRPr>
          </a:p>
          <a:p>
            <a:pPr marL="609585" marR="0" lvl="0" indent="-423323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-US" sz="1200" b="0" i="0" u="none" strike="noStrike" cap="none" dirty="0">
                <a:solidFill>
                  <a:schemeClr val="accent1"/>
                </a:solidFill>
                <a:latin typeface="Corbel" panose="020B0503020204020204" pitchFamily="34" charset="0"/>
                <a:ea typeface="Corbel"/>
                <a:cs typeface="Corbel"/>
                <a:sym typeface="Corbel"/>
              </a:rPr>
              <a:t>Each solution must be validated by PPIE &amp; governance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8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  <p:sp>
        <p:nvSpPr>
          <p:cNvPr id="240" name="Google Shape;24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3" name="Google Shape;29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l"/>
            <a:r>
              <a:rPr lang="en-US" b="0" i="0" dirty="0">
                <a:solidFill>
                  <a:srgbClr val="1D1C1D"/>
                </a:solidFill>
                <a:effectLst/>
                <a:latin typeface="Slack-Lato"/>
              </a:rPr>
              <a:t>Currently local only but should have a common deployment outside of </a:t>
            </a:r>
            <a:r>
              <a:rPr lang="en-US" b="0" i="0" dirty="0" err="1">
                <a:solidFill>
                  <a:srgbClr val="1D1C1D"/>
                </a:solidFill>
                <a:effectLst/>
                <a:latin typeface="Slack-Lato"/>
              </a:rPr>
              <a:t>serp</a:t>
            </a:r>
            <a:r>
              <a:rPr lang="en-US" b="0" i="0" dirty="0">
                <a:solidFill>
                  <a:srgbClr val="1D1C1D"/>
                </a:solidFill>
                <a:effectLst/>
                <a:latin typeface="Slack-Lato"/>
              </a:rPr>
              <a:t> very soon. Hopefully </a:t>
            </a:r>
            <a:r>
              <a:rPr lang="en-US" b="0" i="0" dirty="0" err="1">
                <a:solidFill>
                  <a:srgbClr val="1D1C1D"/>
                </a:solidFill>
                <a:effectLst/>
                <a:latin typeface="Slack-Lato"/>
              </a:rPr>
              <a:t>hdr</a:t>
            </a:r>
            <a:r>
              <a:rPr lang="en-US" b="0" i="0" dirty="0">
                <a:solidFill>
                  <a:srgbClr val="1D1C1D"/>
                </a:solidFill>
                <a:effectLst/>
                <a:latin typeface="Slack-Lato"/>
              </a:rPr>
              <a:t> will pick this up after TRE-FX as part of the qq2 y2 federated analysis work</a:t>
            </a:r>
          </a:p>
          <a:p>
            <a:pPr algn="r"/>
            <a:r>
              <a:rPr lang="en-US" b="0" i="0" u="none" strike="noStrike" dirty="0">
                <a:solidFill>
                  <a:srgbClr val="1D1C1D"/>
                </a:solidFill>
                <a:effectLst/>
                <a:latin typeface="Slack-Lato"/>
                <a:hlinkClick r:id="rId3"/>
              </a:rPr>
              <a:t>5:43</a:t>
            </a:r>
            <a:endParaRPr lang="en-US" b="0" i="0" dirty="0">
              <a:solidFill>
                <a:srgbClr val="1D1C1D"/>
              </a:solidFill>
              <a:effectLst/>
              <a:latin typeface="Slack-Lato"/>
            </a:endParaRPr>
          </a:p>
          <a:p>
            <a:pPr algn="l"/>
            <a:r>
              <a:rPr lang="en-US" b="0" i="0" dirty="0">
                <a:solidFill>
                  <a:srgbClr val="1D1C1D"/>
                </a:solidFill>
                <a:effectLst/>
                <a:latin typeface="Slack-Lato"/>
              </a:rPr>
              <a:t>Built on GA4GH TES standards. GA4GH PASSPORT compatible. Probably Beacon compatible with a small amount of cross work.</a:t>
            </a:r>
          </a:p>
          <a:p>
            <a:pPr marL="380990" indent="-380990">
              <a:buClr>
                <a:schemeClr val="dk1"/>
              </a:buClr>
              <a:buSzPts val="2133"/>
              <a:buFont typeface="Arial"/>
              <a:buChar char="•"/>
            </a:pPr>
            <a:endParaRPr lang="en-US" sz="1200" u="none" strike="noStrike" cap="none" dirty="0">
              <a:solidFill>
                <a:schemeClr val="bg2"/>
              </a:solidFill>
              <a:latin typeface="Corbel" panose="020B0503020204020204" pitchFamily="34" charset="0"/>
              <a:cs typeface="Calibri" panose="020F0502020204030204" pitchFamily="34" charset="0"/>
              <a:sym typeface="Arial"/>
            </a:endParaRPr>
          </a:p>
          <a:p>
            <a:pPr marL="380990" indent="-380990">
              <a:buClr>
                <a:schemeClr val="dk1"/>
              </a:buClr>
              <a:buSzPts val="2133"/>
              <a:buFont typeface="Arial"/>
              <a:buChar char="•"/>
            </a:pPr>
            <a:endParaRPr lang="en-US" sz="1200" u="none" strike="noStrike" cap="none" dirty="0">
              <a:solidFill>
                <a:schemeClr val="bg2"/>
              </a:solidFill>
              <a:latin typeface="Corbel" panose="020B0503020204020204" pitchFamily="34" charset="0"/>
              <a:cs typeface="Calibri" panose="020F0502020204030204" pitchFamily="34" charset="0"/>
              <a:sym typeface="Arial"/>
            </a:endParaRPr>
          </a:p>
          <a:p>
            <a:pPr marL="380990" indent="-380990">
              <a:buClr>
                <a:schemeClr val="dk1"/>
              </a:buClr>
              <a:buSzPts val="2133"/>
              <a:buFont typeface="Arial"/>
              <a:buChar char="•"/>
            </a:pPr>
            <a:endParaRPr lang="en-US" sz="1200" u="none" strike="noStrike" cap="none" dirty="0">
              <a:solidFill>
                <a:schemeClr val="bg2"/>
              </a:solidFill>
              <a:latin typeface="Corbel" panose="020B0503020204020204" pitchFamily="34" charset="0"/>
              <a:cs typeface="Calibri" panose="020F0502020204030204" pitchFamily="34" charset="0"/>
              <a:sym typeface="Arial"/>
            </a:endParaRPr>
          </a:p>
          <a:p>
            <a:pPr marL="380990" indent="-380990">
              <a:buClr>
                <a:schemeClr val="dk1"/>
              </a:buClr>
              <a:buSzPts val="2133"/>
              <a:buFont typeface="Arial"/>
              <a:buChar char="•"/>
            </a:pPr>
            <a:r>
              <a:rPr lang="en-US" sz="1200" u="none" strike="noStrike" cap="none" dirty="0">
                <a:solidFill>
                  <a:schemeClr val="bg2"/>
                </a:solidFill>
                <a:latin typeface="Corbel" panose="020B0503020204020204" pitchFamily="34" charset="0"/>
                <a:cs typeface="Calibri" panose="020F0502020204030204" pitchFamily="34" charset="0"/>
                <a:sym typeface="Arial"/>
              </a:rPr>
              <a:t>Tools and TREs use RO-crates to enable Five Safeness</a:t>
            </a:r>
            <a:endParaRPr lang="en-US" sz="1200" dirty="0">
              <a:solidFill>
                <a:schemeClr val="bg2"/>
              </a:solidFill>
              <a:latin typeface="Corbel" panose="020B0503020204020204" pitchFamily="34" charset="0"/>
              <a:cs typeface="Calibri" panose="020F0502020204030204" pitchFamily="34" charset="0"/>
            </a:endParaRPr>
          </a:p>
          <a:p>
            <a:pPr marL="380990" marR="0" lvl="0" indent="-38099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</a:pPr>
            <a:r>
              <a:rPr lang="en-US" sz="1200" u="none" strike="noStrike" cap="none" dirty="0">
                <a:solidFill>
                  <a:schemeClr val="bg2"/>
                </a:solidFill>
                <a:latin typeface="Corbel" panose="020B0503020204020204" pitchFamily="34" charset="0"/>
                <a:ea typeface="Corbel"/>
                <a:cs typeface="Corbel"/>
                <a:sym typeface="Corbel"/>
              </a:rPr>
              <a:t>Platform</a:t>
            </a:r>
            <a:r>
              <a:rPr lang="en-US" sz="1200" u="none" strike="noStrike" cap="none" dirty="0">
                <a:solidFill>
                  <a:srgbClr val="000000"/>
                </a:solidFill>
                <a:latin typeface="Corbel" panose="020B0503020204020204" pitchFamily="34" charset="0"/>
                <a:ea typeface="Corbel"/>
                <a:cs typeface="Corbel"/>
                <a:sym typeface="Corbel"/>
              </a:rPr>
              <a:t> and TRE independent solution</a:t>
            </a:r>
            <a:endParaRPr lang="en-US" sz="1200" dirty="0">
              <a:latin typeface="Corbel" panose="020B0503020204020204" pitchFamily="34" charset="0"/>
            </a:endParaRPr>
          </a:p>
          <a:p>
            <a:pPr marL="380990" marR="0" lvl="0" indent="-38099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33"/>
              <a:buFont typeface="Arial"/>
              <a:buChar char="•"/>
            </a:pPr>
            <a:r>
              <a:rPr lang="en-US" sz="1200" u="none" strike="noStrike" cap="none" dirty="0">
                <a:solidFill>
                  <a:srgbClr val="000000"/>
                </a:solidFill>
                <a:latin typeface="Corbel" panose="020B0503020204020204" pitchFamily="34" charset="0"/>
                <a:ea typeface="Corbel"/>
                <a:cs typeface="Corbel"/>
                <a:sym typeface="Corbel"/>
              </a:rPr>
              <a:t>Transparent</a:t>
            </a:r>
            <a:r>
              <a:rPr lang="en-US" sz="1200" dirty="0">
                <a:latin typeface="Corbel" panose="020B0503020204020204" pitchFamily="34" charset="0"/>
                <a:ea typeface="Corbel"/>
              </a:rPr>
              <a:t> &amp; </a:t>
            </a:r>
            <a:r>
              <a:rPr lang="en-US" sz="1200" u="none" strike="noStrike" cap="none" dirty="0">
                <a:solidFill>
                  <a:srgbClr val="000000"/>
                </a:solidFill>
                <a:latin typeface="Corbel" panose="020B0503020204020204" pitchFamily="34" charset="0"/>
                <a:ea typeface="Corbel"/>
                <a:cs typeface="Corbel"/>
                <a:sym typeface="Corbel"/>
              </a:rPr>
              <a:t>Scalable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lang="en-US" dirty="0"/>
              <a:t>Active RO-Crates representing the queries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100"/>
              <a:buFont typeface="Calibri"/>
              <a:buNone/>
            </a:pPr>
            <a:r>
              <a:rPr lang="en-US" sz="1200" dirty="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RO-Crate made by TRE for sending a payload out and returning an answer to be combined.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100"/>
              <a:buFont typeface="Calibri"/>
              <a:buNone/>
            </a:pPr>
            <a:r>
              <a:rPr lang="en-US" dirty="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2 big initiatives in the UK</a:t>
            </a:r>
            <a:endParaRPr lang="en-US" dirty="0"/>
          </a:p>
          <a:p>
            <a:pPr marL="380990" marR="0" lvl="0" indent="-38099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33"/>
              <a:buFont typeface="Arial"/>
              <a:buChar char="•"/>
            </a:pPr>
            <a:endParaRPr lang="en-US" sz="1200" u="none" strike="noStrike" cap="none" dirty="0">
              <a:solidFill>
                <a:srgbClr val="000000"/>
              </a:solidFill>
              <a:latin typeface="Corbel" panose="020B0503020204020204" pitchFamily="34" charset="0"/>
              <a:ea typeface="Corbel"/>
              <a:cs typeface="Corbel"/>
              <a:sym typeface="Corbe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12321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solidFill>
                  <a:srgbClr val="1D1C1D"/>
                </a:solidFill>
                <a:effectLst/>
                <a:latin typeface="Slack-Lato"/>
              </a:rPr>
              <a:t>It's the submission layer, </a:t>
            </a:r>
            <a:r>
              <a:rPr lang="en-US" b="0" i="0" dirty="0" err="1">
                <a:solidFill>
                  <a:srgbClr val="1D1C1D"/>
                </a:solidFill>
                <a:effectLst/>
                <a:latin typeface="Slack-Lato"/>
              </a:rPr>
              <a:t>buillt</a:t>
            </a:r>
            <a:r>
              <a:rPr lang="en-US" b="0" i="0" dirty="0">
                <a:solidFill>
                  <a:srgbClr val="1D1C1D"/>
                </a:solidFill>
                <a:effectLst/>
                <a:latin typeface="Slack-Lato"/>
              </a:rPr>
              <a:t> on </a:t>
            </a:r>
            <a:r>
              <a:rPr lang="en-US" b="0" i="0" dirty="0" err="1">
                <a:solidFill>
                  <a:srgbClr val="1D1C1D"/>
                </a:solidFill>
                <a:effectLst/>
                <a:latin typeface="Slack-Lato"/>
              </a:rPr>
              <a:t>SeRP</a:t>
            </a:r>
            <a:endParaRPr lang="en-US" b="0" i="0" dirty="0">
              <a:solidFill>
                <a:srgbClr val="1D1C1D"/>
              </a:solidFill>
              <a:effectLst/>
              <a:latin typeface="Slack-Lato"/>
            </a:endParaRPr>
          </a:p>
          <a:p>
            <a:pPr algn="r"/>
            <a:r>
              <a:rPr lang="en-US" b="0" i="0" u="none" strike="noStrike" dirty="0">
                <a:solidFill>
                  <a:srgbClr val="1D1C1D"/>
                </a:solidFill>
                <a:effectLst/>
                <a:latin typeface="Slack-Lato"/>
                <a:hlinkClick r:id="rId3"/>
              </a:rPr>
              <a:t>5:35</a:t>
            </a:r>
            <a:endParaRPr lang="en-US" b="0" i="0" dirty="0">
              <a:solidFill>
                <a:srgbClr val="1D1C1D"/>
              </a:solidFill>
              <a:effectLst/>
              <a:latin typeface="Slack-Lato"/>
            </a:endParaRPr>
          </a:p>
          <a:p>
            <a:pPr algn="l"/>
            <a:r>
              <a:rPr lang="en-US" b="0" i="0" dirty="0">
                <a:solidFill>
                  <a:srgbClr val="1D1C1D"/>
                </a:solidFill>
                <a:effectLst/>
                <a:latin typeface="Slack-Lato"/>
              </a:rPr>
              <a:t>Allows users to register, TREs to </a:t>
            </a:r>
            <a:r>
              <a:rPr lang="en-US" b="0" i="0" dirty="0" err="1">
                <a:solidFill>
                  <a:srgbClr val="1D1C1D"/>
                </a:solidFill>
                <a:effectLst/>
                <a:latin typeface="Slack-Lato"/>
              </a:rPr>
              <a:t>authorise</a:t>
            </a:r>
            <a:r>
              <a:rPr lang="en-US" b="0" i="0" dirty="0">
                <a:solidFill>
                  <a:srgbClr val="1D1C1D"/>
                </a:solidFill>
                <a:effectLst/>
                <a:latin typeface="Slack-Lato"/>
              </a:rPr>
              <a:t> user tokens </a:t>
            </a:r>
            <a:r>
              <a:rPr lang="en-US" b="0" i="0" dirty="0" err="1">
                <a:solidFill>
                  <a:srgbClr val="1D1C1D"/>
                </a:solidFill>
                <a:effectLst/>
                <a:latin typeface="Slack-Lato"/>
              </a:rPr>
              <a:t>etc</a:t>
            </a:r>
            <a:endParaRPr lang="en-US" b="0" i="0" dirty="0">
              <a:solidFill>
                <a:srgbClr val="1D1C1D"/>
              </a:solidFill>
              <a:effectLst/>
              <a:latin typeface="Slack-Lato"/>
            </a:endParaRPr>
          </a:p>
          <a:p>
            <a:pPr algn="l"/>
            <a:r>
              <a:rPr lang="en-US" b="0" i="0" dirty="0">
                <a:solidFill>
                  <a:srgbClr val="1D1C1D"/>
                </a:solidFill>
                <a:effectLst/>
                <a:latin typeface="Slack-Lato"/>
              </a:rPr>
              <a:t>I have the SAIL YouTube video </a:t>
            </a:r>
            <a:r>
              <a:rPr lang="en-US" b="0" i="0" u="none" strike="noStrike" dirty="0">
                <a:effectLst/>
                <a:latin typeface="Slack-Lato"/>
                <a:hlinkClick r:id="rId4"/>
              </a:rPr>
              <a:t>https://www.youtube.com/watch?v=_HXzXp0cavA</a:t>
            </a:r>
            <a:endParaRPr lang="en-US" b="0" i="0" dirty="0">
              <a:solidFill>
                <a:srgbClr val="1D1C1D"/>
              </a:solidFill>
              <a:effectLst/>
              <a:latin typeface="Slack-Lat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26070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Title Slide 1">
  <p:cSld name="2_Title Slide 1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6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16"/>
          <p:cNvSpPr txBox="1">
            <a:spLocks noGrp="1"/>
          </p:cNvSpPr>
          <p:nvPr>
            <p:ph type="ctrTitle"/>
          </p:nvPr>
        </p:nvSpPr>
        <p:spPr>
          <a:xfrm>
            <a:off x="830122" y="2944678"/>
            <a:ext cx="10531755" cy="1916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6"/>
          <p:cNvSpPr txBox="1">
            <a:spLocks noGrp="1"/>
          </p:cNvSpPr>
          <p:nvPr>
            <p:ph type="subTitle" idx="1"/>
          </p:nvPr>
        </p:nvSpPr>
        <p:spPr>
          <a:xfrm>
            <a:off x="830122" y="5097990"/>
            <a:ext cx="10531755" cy="67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21" name="Google Shape;21;p16"/>
          <p:cNvGrpSpPr/>
          <p:nvPr/>
        </p:nvGrpSpPr>
        <p:grpSpPr>
          <a:xfrm>
            <a:off x="830122" y="732962"/>
            <a:ext cx="7435393" cy="798790"/>
            <a:chOff x="830122" y="732962"/>
            <a:chExt cx="7435393" cy="798790"/>
          </a:xfrm>
        </p:grpSpPr>
        <p:pic>
          <p:nvPicPr>
            <p:cNvPr id="22" name="Google Shape;22;p16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3748134" y="855808"/>
              <a:ext cx="1844682" cy="6529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Google Shape;23;p16" descr="Logo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 l="6351" t="10181" r="8604" b="10180"/>
            <a:stretch/>
          </p:blipFill>
          <p:spPr>
            <a:xfrm>
              <a:off x="5927775" y="732962"/>
              <a:ext cx="2337740" cy="7758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Google Shape;24;p16" descr="Graphical user interface, text, application&#10;&#10;Description automatically generated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30122" y="770150"/>
              <a:ext cx="2583054" cy="76160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 Slide 3">
  <p:cSld name="1_Title Slide 3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27"/>
          <p:cNvSpPr txBox="1">
            <a:spLocks noGrp="1"/>
          </p:cNvSpPr>
          <p:nvPr>
            <p:ph type="ctrTitle"/>
          </p:nvPr>
        </p:nvSpPr>
        <p:spPr>
          <a:xfrm>
            <a:off x="839788" y="2473290"/>
            <a:ext cx="6806488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7"/>
          <p:cNvSpPr txBox="1">
            <a:spLocks noGrp="1"/>
          </p:cNvSpPr>
          <p:nvPr>
            <p:ph type="subTitle" idx="1"/>
          </p:nvPr>
        </p:nvSpPr>
        <p:spPr>
          <a:xfrm>
            <a:off x="839788" y="5097990"/>
            <a:ext cx="6609416" cy="350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3" name="Google Shape;83;p27"/>
          <p:cNvSpPr txBox="1">
            <a:spLocks noGrp="1"/>
          </p:cNvSpPr>
          <p:nvPr>
            <p:ph type="body" idx="2"/>
          </p:nvPr>
        </p:nvSpPr>
        <p:spPr>
          <a:xfrm>
            <a:off x="2278237" y="6014836"/>
            <a:ext cx="5115786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None/>
              <a:defRPr sz="18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Font typeface="Calibri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00"/>
              <a:buFont typeface="Calibri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Font typeface="Calibri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Font typeface="Calibri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84" name="Google Shape;84;p27"/>
          <p:cNvCxnSpPr/>
          <p:nvPr/>
        </p:nvCxnSpPr>
        <p:spPr>
          <a:xfrm>
            <a:off x="2044847" y="5976000"/>
            <a:ext cx="0" cy="231775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5" name="Google Shape;85;p27"/>
          <p:cNvSpPr txBox="1"/>
          <p:nvPr/>
        </p:nvSpPr>
        <p:spPr>
          <a:xfrm>
            <a:off x="839788" y="5990983"/>
            <a:ext cx="1339724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01/03/2023</a:t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6" name="Google Shape;86;p27" descr="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13723" y="627164"/>
            <a:ext cx="2085340" cy="813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27" descr="Graphical user interface, tex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9788" y="716064"/>
            <a:ext cx="2080895" cy="612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27" descr="A picture containing text, clipart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263833" y="763054"/>
            <a:ext cx="1520825" cy="5410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 Slide 4">
  <p:cSld name="1_Title Slide 4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28"/>
          <p:cNvSpPr txBox="1">
            <a:spLocks noGrp="1"/>
          </p:cNvSpPr>
          <p:nvPr>
            <p:ph type="ctrTitle"/>
          </p:nvPr>
        </p:nvSpPr>
        <p:spPr>
          <a:xfrm>
            <a:off x="839788" y="2473290"/>
            <a:ext cx="9752472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8"/>
          <p:cNvSpPr txBox="1">
            <a:spLocks noGrp="1"/>
          </p:cNvSpPr>
          <p:nvPr>
            <p:ph type="subTitle" idx="1"/>
          </p:nvPr>
        </p:nvSpPr>
        <p:spPr>
          <a:xfrm>
            <a:off x="839788" y="5097990"/>
            <a:ext cx="9810661" cy="350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3" name="Google Shape;93;p28"/>
          <p:cNvSpPr txBox="1">
            <a:spLocks noGrp="1"/>
          </p:cNvSpPr>
          <p:nvPr>
            <p:ph type="body" idx="2"/>
          </p:nvPr>
        </p:nvSpPr>
        <p:spPr>
          <a:xfrm>
            <a:off x="2278237" y="6015328"/>
            <a:ext cx="82819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None/>
              <a:defRPr sz="18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Font typeface="Calibri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00"/>
              <a:buFont typeface="Calibri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Font typeface="Calibri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Font typeface="Calibri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28"/>
          <p:cNvSpPr txBox="1">
            <a:spLocks noGrp="1"/>
          </p:cNvSpPr>
          <p:nvPr>
            <p:ph type="dt" idx="10"/>
          </p:nvPr>
        </p:nvSpPr>
        <p:spPr>
          <a:xfrm>
            <a:off x="839788" y="5990748"/>
            <a:ext cx="1339724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95" name="Google Shape;95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9788" y="806208"/>
            <a:ext cx="2124921" cy="75218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6" name="Google Shape;96;p28"/>
          <p:cNvCxnSpPr/>
          <p:nvPr/>
        </p:nvCxnSpPr>
        <p:spPr>
          <a:xfrm>
            <a:off x="2044847" y="5976000"/>
            <a:ext cx="0" cy="231775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 Slide 5">
  <p:cSld name="1_Title Slide 5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06" y="1"/>
            <a:ext cx="1218838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9"/>
          <p:cNvSpPr txBox="1">
            <a:spLocks noGrp="1"/>
          </p:cNvSpPr>
          <p:nvPr>
            <p:ph type="ctrTitle"/>
          </p:nvPr>
        </p:nvSpPr>
        <p:spPr>
          <a:xfrm>
            <a:off x="839788" y="2473290"/>
            <a:ext cx="7689357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9"/>
          <p:cNvSpPr txBox="1">
            <a:spLocks noGrp="1"/>
          </p:cNvSpPr>
          <p:nvPr>
            <p:ph type="subTitle" idx="1"/>
          </p:nvPr>
        </p:nvSpPr>
        <p:spPr>
          <a:xfrm>
            <a:off x="839789" y="5097990"/>
            <a:ext cx="7381928" cy="350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01" name="Google Shape;101;p29"/>
          <p:cNvSpPr txBox="1">
            <a:spLocks noGrp="1"/>
          </p:cNvSpPr>
          <p:nvPr>
            <p:ph type="body" idx="2"/>
          </p:nvPr>
        </p:nvSpPr>
        <p:spPr>
          <a:xfrm>
            <a:off x="2278237" y="6015328"/>
            <a:ext cx="6250904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None/>
              <a:defRPr sz="18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Font typeface="Calibri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00"/>
              <a:buFont typeface="Calibri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Font typeface="Calibri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Font typeface="Calibri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29"/>
          <p:cNvSpPr txBox="1">
            <a:spLocks noGrp="1"/>
          </p:cNvSpPr>
          <p:nvPr>
            <p:ph type="dt" idx="10"/>
          </p:nvPr>
        </p:nvSpPr>
        <p:spPr>
          <a:xfrm>
            <a:off x="839788" y="5990748"/>
            <a:ext cx="1339724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03" name="Google Shape;103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9788" y="806208"/>
            <a:ext cx="2124921" cy="75218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4" name="Google Shape;104;p29"/>
          <p:cNvCxnSpPr/>
          <p:nvPr/>
        </p:nvCxnSpPr>
        <p:spPr>
          <a:xfrm>
            <a:off x="2044847" y="5976000"/>
            <a:ext cx="0" cy="231775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Title Slide 5">
  <p:cSld name="2_Title Slide 5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30"/>
          <p:cNvSpPr txBox="1">
            <a:spLocks noGrp="1"/>
          </p:cNvSpPr>
          <p:nvPr>
            <p:ph type="ctrTitle"/>
          </p:nvPr>
        </p:nvSpPr>
        <p:spPr>
          <a:xfrm>
            <a:off x="839788" y="2473290"/>
            <a:ext cx="7689357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30"/>
          <p:cNvSpPr txBox="1">
            <a:spLocks noGrp="1"/>
          </p:cNvSpPr>
          <p:nvPr>
            <p:ph type="subTitle" idx="1"/>
          </p:nvPr>
        </p:nvSpPr>
        <p:spPr>
          <a:xfrm>
            <a:off x="839789" y="5097990"/>
            <a:ext cx="7381928" cy="350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09" name="Google Shape;109;p30"/>
          <p:cNvSpPr txBox="1">
            <a:spLocks noGrp="1"/>
          </p:cNvSpPr>
          <p:nvPr>
            <p:ph type="body" idx="2"/>
          </p:nvPr>
        </p:nvSpPr>
        <p:spPr>
          <a:xfrm>
            <a:off x="2278237" y="6015328"/>
            <a:ext cx="6250904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None/>
              <a:defRPr sz="18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Font typeface="Calibri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00"/>
              <a:buFont typeface="Calibri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Font typeface="Calibri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Font typeface="Calibri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0" name="Google Shape;110;p30"/>
          <p:cNvSpPr txBox="1">
            <a:spLocks noGrp="1"/>
          </p:cNvSpPr>
          <p:nvPr>
            <p:ph type="dt" idx="10"/>
          </p:nvPr>
        </p:nvSpPr>
        <p:spPr>
          <a:xfrm>
            <a:off x="839788" y="5990748"/>
            <a:ext cx="1339724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11" name="Google Shape;111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9788" y="806208"/>
            <a:ext cx="2124921" cy="75218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2" name="Google Shape;112;p30"/>
          <p:cNvCxnSpPr/>
          <p:nvPr/>
        </p:nvCxnSpPr>
        <p:spPr>
          <a:xfrm>
            <a:off x="2044847" y="5976000"/>
            <a:ext cx="0" cy="231775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6">
  <p:cSld name="Title Slide 6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31"/>
          <p:cNvSpPr txBox="1">
            <a:spLocks noGrp="1"/>
          </p:cNvSpPr>
          <p:nvPr>
            <p:ph type="ctrTitle"/>
          </p:nvPr>
        </p:nvSpPr>
        <p:spPr>
          <a:xfrm>
            <a:off x="839788" y="2473290"/>
            <a:ext cx="6049743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31"/>
          <p:cNvSpPr txBox="1">
            <a:spLocks noGrp="1"/>
          </p:cNvSpPr>
          <p:nvPr>
            <p:ph type="subTitle" idx="1"/>
          </p:nvPr>
        </p:nvSpPr>
        <p:spPr>
          <a:xfrm>
            <a:off x="839788" y="5097990"/>
            <a:ext cx="6443879" cy="350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17" name="Google Shape;117;p31"/>
          <p:cNvSpPr txBox="1">
            <a:spLocks noGrp="1"/>
          </p:cNvSpPr>
          <p:nvPr>
            <p:ph type="body" idx="2"/>
          </p:nvPr>
        </p:nvSpPr>
        <p:spPr>
          <a:xfrm>
            <a:off x="2278237" y="6015328"/>
            <a:ext cx="6101135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None/>
              <a:defRPr sz="18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Font typeface="Calibri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00"/>
              <a:buFont typeface="Calibri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Font typeface="Calibri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Font typeface="Calibri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8" name="Google Shape;118;p31"/>
          <p:cNvSpPr txBox="1">
            <a:spLocks noGrp="1"/>
          </p:cNvSpPr>
          <p:nvPr>
            <p:ph type="dt" idx="10"/>
          </p:nvPr>
        </p:nvSpPr>
        <p:spPr>
          <a:xfrm>
            <a:off x="839788" y="5990748"/>
            <a:ext cx="1339724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19" name="Google Shape;119;p31"/>
          <p:cNvCxnSpPr/>
          <p:nvPr/>
        </p:nvCxnSpPr>
        <p:spPr>
          <a:xfrm>
            <a:off x="2044847" y="5976000"/>
            <a:ext cx="0" cy="231775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20" name="Google Shape;120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9788" y="806208"/>
            <a:ext cx="2124921" cy="7521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Title Slide 6">
  <p:cSld name="2_Title Slide 6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1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32"/>
          <p:cNvSpPr txBox="1">
            <a:spLocks noGrp="1"/>
          </p:cNvSpPr>
          <p:nvPr>
            <p:ph type="ctrTitle"/>
          </p:nvPr>
        </p:nvSpPr>
        <p:spPr>
          <a:xfrm>
            <a:off x="839788" y="2473290"/>
            <a:ext cx="6049743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32"/>
          <p:cNvSpPr txBox="1">
            <a:spLocks noGrp="1"/>
          </p:cNvSpPr>
          <p:nvPr>
            <p:ph type="subTitle" idx="1"/>
          </p:nvPr>
        </p:nvSpPr>
        <p:spPr>
          <a:xfrm>
            <a:off x="839788" y="5097990"/>
            <a:ext cx="6443879" cy="350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5" name="Google Shape;125;p32"/>
          <p:cNvSpPr txBox="1">
            <a:spLocks noGrp="1"/>
          </p:cNvSpPr>
          <p:nvPr>
            <p:ph type="body" idx="2"/>
          </p:nvPr>
        </p:nvSpPr>
        <p:spPr>
          <a:xfrm>
            <a:off x="2278237" y="6015328"/>
            <a:ext cx="6101135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None/>
              <a:defRPr sz="18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Font typeface="Calibri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00"/>
              <a:buFont typeface="Calibri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Font typeface="Calibri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Font typeface="Calibri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6" name="Google Shape;126;p32"/>
          <p:cNvSpPr txBox="1">
            <a:spLocks noGrp="1"/>
          </p:cNvSpPr>
          <p:nvPr>
            <p:ph type="dt" idx="10"/>
          </p:nvPr>
        </p:nvSpPr>
        <p:spPr>
          <a:xfrm>
            <a:off x="839788" y="5990748"/>
            <a:ext cx="1339724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27" name="Google Shape;127;p32"/>
          <p:cNvCxnSpPr/>
          <p:nvPr/>
        </p:nvCxnSpPr>
        <p:spPr>
          <a:xfrm>
            <a:off x="2044847" y="5976000"/>
            <a:ext cx="0" cy="231775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28" name="Google Shape;128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9788" y="806208"/>
            <a:ext cx="2124921" cy="7521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 Slide 6">
  <p:cSld name="1_Title Slide 6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05" y="-1"/>
            <a:ext cx="12188390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9788" y="806208"/>
            <a:ext cx="2124921" cy="752184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33"/>
          <p:cNvSpPr txBox="1">
            <a:spLocks noGrp="1"/>
          </p:cNvSpPr>
          <p:nvPr>
            <p:ph type="body" idx="1"/>
          </p:nvPr>
        </p:nvSpPr>
        <p:spPr>
          <a:xfrm>
            <a:off x="179388" y="195263"/>
            <a:ext cx="4910137" cy="6467475"/>
          </a:xfrm>
          <a:prstGeom prst="rect">
            <a:avLst/>
          </a:prstGeom>
          <a:gradFill>
            <a:gsLst>
              <a:gs pos="0">
                <a:srgbClr val="3CB28C">
                  <a:alpha val="89803"/>
                </a:srgbClr>
              </a:gs>
              <a:gs pos="100000">
                <a:srgbClr val="475DA7">
                  <a:alpha val="89803"/>
                </a:srgbClr>
              </a:gs>
            </a:gsLst>
            <a:lin ang="2700000" scaled="0"/>
          </a:gradFill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3" name="Google Shape;133;p33"/>
          <p:cNvSpPr txBox="1">
            <a:spLocks noGrp="1"/>
          </p:cNvSpPr>
          <p:nvPr>
            <p:ph type="ctrTitle"/>
          </p:nvPr>
        </p:nvSpPr>
        <p:spPr>
          <a:xfrm>
            <a:off x="839788" y="2061148"/>
            <a:ext cx="3867123" cy="2047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33"/>
          <p:cNvSpPr txBox="1">
            <a:spLocks noGrp="1"/>
          </p:cNvSpPr>
          <p:nvPr>
            <p:ph type="subTitle" idx="2"/>
          </p:nvPr>
        </p:nvSpPr>
        <p:spPr>
          <a:xfrm>
            <a:off x="839788" y="4345806"/>
            <a:ext cx="3867121" cy="778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5" name="Google Shape;135;p33"/>
          <p:cNvSpPr txBox="1">
            <a:spLocks noGrp="1"/>
          </p:cNvSpPr>
          <p:nvPr>
            <p:ph type="body" idx="3"/>
          </p:nvPr>
        </p:nvSpPr>
        <p:spPr>
          <a:xfrm>
            <a:off x="839788" y="5361060"/>
            <a:ext cx="3957064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None/>
              <a:defRPr sz="18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Font typeface="Calibri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00"/>
              <a:buFont typeface="Calibri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Font typeface="Calibri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Font typeface="Calibri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6" name="Google Shape;136;p33"/>
          <p:cNvSpPr txBox="1">
            <a:spLocks noGrp="1"/>
          </p:cNvSpPr>
          <p:nvPr>
            <p:ph type="body" idx="4"/>
          </p:nvPr>
        </p:nvSpPr>
        <p:spPr>
          <a:xfrm>
            <a:off x="839787" y="806208"/>
            <a:ext cx="2124921" cy="75218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7" name="Google Shape;137;p33"/>
          <p:cNvSpPr txBox="1">
            <a:spLocks noGrp="1"/>
          </p:cNvSpPr>
          <p:nvPr>
            <p:ph type="body" idx="5"/>
          </p:nvPr>
        </p:nvSpPr>
        <p:spPr>
          <a:xfrm>
            <a:off x="839788" y="5976319"/>
            <a:ext cx="165735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/>
              <a:buNone/>
              <a:defRPr sz="1600" b="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3_Title Slide 6">
  <p:cSld name="3_Title Slide 6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05" y="-1"/>
            <a:ext cx="1218839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9788" y="806208"/>
            <a:ext cx="2124921" cy="752184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179388" y="195263"/>
            <a:ext cx="4910137" cy="6467475"/>
          </a:xfrm>
          <a:prstGeom prst="rect">
            <a:avLst/>
          </a:prstGeom>
          <a:gradFill>
            <a:gsLst>
              <a:gs pos="0">
                <a:srgbClr val="3CB28C">
                  <a:alpha val="89803"/>
                </a:srgbClr>
              </a:gs>
              <a:gs pos="100000">
                <a:srgbClr val="475DA7">
                  <a:alpha val="89803"/>
                </a:srgbClr>
              </a:gs>
            </a:gsLst>
            <a:lin ang="2700000" scaled="0"/>
          </a:gradFill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 txBox="1">
            <a:spLocks noGrp="1"/>
          </p:cNvSpPr>
          <p:nvPr>
            <p:ph type="ctrTitle"/>
          </p:nvPr>
        </p:nvSpPr>
        <p:spPr>
          <a:xfrm>
            <a:off x="839788" y="2061148"/>
            <a:ext cx="3867123" cy="2047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34"/>
          <p:cNvSpPr txBox="1">
            <a:spLocks noGrp="1"/>
          </p:cNvSpPr>
          <p:nvPr>
            <p:ph type="subTitle" idx="2"/>
          </p:nvPr>
        </p:nvSpPr>
        <p:spPr>
          <a:xfrm>
            <a:off x="839788" y="4345806"/>
            <a:ext cx="3867121" cy="778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4" name="Google Shape;144;p34"/>
          <p:cNvSpPr txBox="1">
            <a:spLocks noGrp="1"/>
          </p:cNvSpPr>
          <p:nvPr>
            <p:ph type="body" idx="3"/>
          </p:nvPr>
        </p:nvSpPr>
        <p:spPr>
          <a:xfrm>
            <a:off x="839788" y="5361060"/>
            <a:ext cx="3957064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None/>
              <a:defRPr sz="18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Font typeface="Calibri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00"/>
              <a:buFont typeface="Calibri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Font typeface="Calibri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Font typeface="Calibri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5" name="Google Shape;145;p34"/>
          <p:cNvSpPr txBox="1">
            <a:spLocks noGrp="1"/>
          </p:cNvSpPr>
          <p:nvPr>
            <p:ph type="body" idx="4"/>
          </p:nvPr>
        </p:nvSpPr>
        <p:spPr>
          <a:xfrm>
            <a:off x="839787" y="806208"/>
            <a:ext cx="2124921" cy="75218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6" name="Google Shape;146;p34"/>
          <p:cNvSpPr txBox="1">
            <a:spLocks noGrp="1"/>
          </p:cNvSpPr>
          <p:nvPr>
            <p:ph type="body" idx="5"/>
          </p:nvPr>
        </p:nvSpPr>
        <p:spPr>
          <a:xfrm>
            <a:off x="839788" y="5976319"/>
            <a:ext cx="165735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/>
              <a:buNone/>
              <a:defRPr sz="1600" b="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4_Title Slide 6">
  <p:cSld name="4_Title Slide 6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06" y="-1"/>
            <a:ext cx="12188388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9788" y="806208"/>
            <a:ext cx="2124921" cy="752184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35"/>
          <p:cNvSpPr txBox="1">
            <a:spLocks noGrp="1"/>
          </p:cNvSpPr>
          <p:nvPr>
            <p:ph type="body" idx="1"/>
          </p:nvPr>
        </p:nvSpPr>
        <p:spPr>
          <a:xfrm>
            <a:off x="179388" y="195263"/>
            <a:ext cx="4910137" cy="6467475"/>
          </a:xfrm>
          <a:prstGeom prst="rect">
            <a:avLst/>
          </a:prstGeom>
          <a:gradFill>
            <a:gsLst>
              <a:gs pos="0">
                <a:srgbClr val="3CB28C">
                  <a:alpha val="89803"/>
                </a:srgbClr>
              </a:gs>
              <a:gs pos="100000">
                <a:srgbClr val="475DA7">
                  <a:alpha val="89803"/>
                </a:srgbClr>
              </a:gs>
            </a:gsLst>
            <a:lin ang="2700000" scaled="0"/>
          </a:gradFill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1" name="Google Shape;151;p35"/>
          <p:cNvSpPr txBox="1">
            <a:spLocks noGrp="1"/>
          </p:cNvSpPr>
          <p:nvPr>
            <p:ph type="ctrTitle"/>
          </p:nvPr>
        </p:nvSpPr>
        <p:spPr>
          <a:xfrm>
            <a:off x="839788" y="2061148"/>
            <a:ext cx="3867123" cy="2047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35"/>
          <p:cNvSpPr txBox="1">
            <a:spLocks noGrp="1"/>
          </p:cNvSpPr>
          <p:nvPr>
            <p:ph type="subTitle" idx="2"/>
          </p:nvPr>
        </p:nvSpPr>
        <p:spPr>
          <a:xfrm>
            <a:off x="839788" y="4345806"/>
            <a:ext cx="3867121" cy="778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3" name="Google Shape;153;p35"/>
          <p:cNvSpPr txBox="1">
            <a:spLocks noGrp="1"/>
          </p:cNvSpPr>
          <p:nvPr>
            <p:ph type="body" idx="3"/>
          </p:nvPr>
        </p:nvSpPr>
        <p:spPr>
          <a:xfrm>
            <a:off x="839788" y="5361060"/>
            <a:ext cx="3957064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None/>
              <a:defRPr sz="18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Font typeface="Calibri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00"/>
              <a:buFont typeface="Calibri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Font typeface="Calibri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Font typeface="Calibri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4" name="Google Shape;154;p35"/>
          <p:cNvSpPr txBox="1">
            <a:spLocks noGrp="1"/>
          </p:cNvSpPr>
          <p:nvPr>
            <p:ph type="body" idx="4"/>
          </p:nvPr>
        </p:nvSpPr>
        <p:spPr>
          <a:xfrm>
            <a:off x="839787" y="806208"/>
            <a:ext cx="2124921" cy="75218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5" name="Google Shape;155;p35"/>
          <p:cNvSpPr txBox="1">
            <a:spLocks noGrp="1"/>
          </p:cNvSpPr>
          <p:nvPr>
            <p:ph type="body" idx="5"/>
          </p:nvPr>
        </p:nvSpPr>
        <p:spPr>
          <a:xfrm>
            <a:off x="839788" y="5976319"/>
            <a:ext cx="165735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/>
              <a:buNone/>
              <a:defRPr sz="1600" b="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5_Title Slide 6">
  <p:cSld name="5_Title Slide 6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06" y="-1"/>
            <a:ext cx="12188388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9788" y="806208"/>
            <a:ext cx="2124921" cy="752184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36"/>
          <p:cNvSpPr txBox="1">
            <a:spLocks noGrp="1"/>
          </p:cNvSpPr>
          <p:nvPr>
            <p:ph type="body" idx="1"/>
          </p:nvPr>
        </p:nvSpPr>
        <p:spPr>
          <a:xfrm>
            <a:off x="179388" y="195263"/>
            <a:ext cx="4910137" cy="6467475"/>
          </a:xfrm>
          <a:prstGeom prst="rect">
            <a:avLst/>
          </a:prstGeom>
          <a:gradFill>
            <a:gsLst>
              <a:gs pos="0">
                <a:srgbClr val="3CB28C">
                  <a:alpha val="89803"/>
                </a:srgbClr>
              </a:gs>
              <a:gs pos="100000">
                <a:srgbClr val="475DA7">
                  <a:alpha val="89803"/>
                </a:srgbClr>
              </a:gs>
            </a:gsLst>
            <a:lin ang="2700000" scaled="0"/>
          </a:gradFill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0" name="Google Shape;160;p36"/>
          <p:cNvSpPr txBox="1">
            <a:spLocks noGrp="1"/>
          </p:cNvSpPr>
          <p:nvPr>
            <p:ph type="ctrTitle"/>
          </p:nvPr>
        </p:nvSpPr>
        <p:spPr>
          <a:xfrm>
            <a:off x="839788" y="2061148"/>
            <a:ext cx="3867123" cy="2047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36"/>
          <p:cNvSpPr txBox="1">
            <a:spLocks noGrp="1"/>
          </p:cNvSpPr>
          <p:nvPr>
            <p:ph type="subTitle" idx="2"/>
          </p:nvPr>
        </p:nvSpPr>
        <p:spPr>
          <a:xfrm>
            <a:off x="839788" y="4345806"/>
            <a:ext cx="3867121" cy="778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2" name="Google Shape;162;p36"/>
          <p:cNvSpPr txBox="1">
            <a:spLocks noGrp="1"/>
          </p:cNvSpPr>
          <p:nvPr>
            <p:ph type="body" idx="3"/>
          </p:nvPr>
        </p:nvSpPr>
        <p:spPr>
          <a:xfrm>
            <a:off x="839788" y="5361060"/>
            <a:ext cx="3957064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None/>
              <a:defRPr sz="18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Font typeface="Calibri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00"/>
              <a:buFont typeface="Calibri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Font typeface="Calibri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Font typeface="Calibri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3" name="Google Shape;163;p36"/>
          <p:cNvSpPr txBox="1">
            <a:spLocks noGrp="1"/>
          </p:cNvSpPr>
          <p:nvPr>
            <p:ph type="body" idx="4"/>
          </p:nvPr>
        </p:nvSpPr>
        <p:spPr>
          <a:xfrm>
            <a:off x="839787" y="806208"/>
            <a:ext cx="2124921" cy="75218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4" name="Google Shape;164;p36"/>
          <p:cNvSpPr txBox="1">
            <a:spLocks noGrp="1"/>
          </p:cNvSpPr>
          <p:nvPr>
            <p:ph type="body" idx="5"/>
          </p:nvPr>
        </p:nvSpPr>
        <p:spPr>
          <a:xfrm>
            <a:off x="839788" y="5976319"/>
            <a:ext cx="165735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/>
              <a:buNone/>
              <a:defRPr sz="1600" b="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page tex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2"/>
          <p:cNvSpPr txBox="1">
            <a:spLocks noGrp="1"/>
          </p:cNvSpPr>
          <p:nvPr>
            <p:ph type="title"/>
          </p:nvPr>
        </p:nvSpPr>
        <p:spPr>
          <a:xfrm>
            <a:off x="372305" y="390526"/>
            <a:ext cx="11447391" cy="889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2"/>
          <p:cNvSpPr txBox="1">
            <a:spLocks noGrp="1"/>
          </p:cNvSpPr>
          <p:nvPr>
            <p:ph type="body" idx="1"/>
          </p:nvPr>
        </p:nvSpPr>
        <p:spPr>
          <a:xfrm>
            <a:off x="372305" y="1520825"/>
            <a:ext cx="11447391" cy="4638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 b="0"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o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2"/>
          <p:cNvSpPr txBox="1">
            <a:spLocks noGrp="1"/>
          </p:cNvSpPr>
          <p:nvPr>
            <p:ph type="sldNum" idx="12"/>
          </p:nvPr>
        </p:nvSpPr>
        <p:spPr>
          <a:xfrm>
            <a:off x="11495847" y="6518589"/>
            <a:ext cx="323849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|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7 - Insert own picture">
  <p:cSld name="Title Slide 7 - Insert own picture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7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167" name="Google Shape;167;p37"/>
          <p:cNvSpPr txBox="1">
            <a:spLocks noGrp="1"/>
          </p:cNvSpPr>
          <p:nvPr>
            <p:ph type="body" idx="1"/>
          </p:nvPr>
        </p:nvSpPr>
        <p:spPr>
          <a:xfrm>
            <a:off x="179388" y="195263"/>
            <a:ext cx="4910137" cy="6467475"/>
          </a:xfrm>
          <a:prstGeom prst="rect">
            <a:avLst/>
          </a:prstGeom>
          <a:gradFill>
            <a:gsLst>
              <a:gs pos="0">
                <a:srgbClr val="3CB28C">
                  <a:alpha val="89803"/>
                </a:srgbClr>
              </a:gs>
              <a:gs pos="100000">
                <a:srgbClr val="475DA7">
                  <a:alpha val="89803"/>
                </a:srgbClr>
              </a:gs>
            </a:gsLst>
            <a:lin ang="2700000" scaled="0"/>
          </a:gradFill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8" name="Google Shape;168;p37"/>
          <p:cNvSpPr txBox="1">
            <a:spLocks noGrp="1"/>
          </p:cNvSpPr>
          <p:nvPr>
            <p:ph type="ctrTitle"/>
          </p:nvPr>
        </p:nvSpPr>
        <p:spPr>
          <a:xfrm>
            <a:off x="839788" y="2061148"/>
            <a:ext cx="3867123" cy="2047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7"/>
          <p:cNvSpPr txBox="1">
            <a:spLocks noGrp="1"/>
          </p:cNvSpPr>
          <p:nvPr>
            <p:ph type="subTitle" idx="3"/>
          </p:nvPr>
        </p:nvSpPr>
        <p:spPr>
          <a:xfrm>
            <a:off x="839788" y="4345806"/>
            <a:ext cx="3867121" cy="778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0" name="Google Shape;170;p37"/>
          <p:cNvSpPr txBox="1">
            <a:spLocks noGrp="1"/>
          </p:cNvSpPr>
          <p:nvPr>
            <p:ph type="body" idx="4"/>
          </p:nvPr>
        </p:nvSpPr>
        <p:spPr>
          <a:xfrm>
            <a:off x="839788" y="5361060"/>
            <a:ext cx="3957064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None/>
              <a:defRPr sz="18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Font typeface="Calibri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00"/>
              <a:buFont typeface="Calibri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Font typeface="Calibri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Font typeface="Calibri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1" name="Google Shape;171;p37"/>
          <p:cNvSpPr txBox="1">
            <a:spLocks noGrp="1"/>
          </p:cNvSpPr>
          <p:nvPr>
            <p:ph type="body" idx="5"/>
          </p:nvPr>
        </p:nvSpPr>
        <p:spPr>
          <a:xfrm>
            <a:off x="839787" y="806208"/>
            <a:ext cx="2124921" cy="752184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2" name="Google Shape;172;p37"/>
          <p:cNvSpPr txBox="1">
            <a:spLocks noGrp="1"/>
          </p:cNvSpPr>
          <p:nvPr>
            <p:ph type="body" idx="6"/>
          </p:nvPr>
        </p:nvSpPr>
        <p:spPr>
          <a:xfrm>
            <a:off x="839788" y="5976319"/>
            <a:ext cx="165735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/>
              <a:buNone/>
              <a:defRPr sz="1600" b="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landscape image">
  <p:cSld name="Text and landscape image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8"/>
          <p:cNvSpPr txBox="1">
            <a:spLocks noGrp="1"/>
          </p:cNvSpPr>
          <p:nvPr>
            <p:ph type="title"/>
          </p:nvPr>
        </p:nvSpPr>
        <p:spPr>
          <a:xfrm>
            <a:off x="839788" y="667385"/>
            <a:ext cx="8447087" cy="612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38"/>
          <p:cNvSpPr txBox="1">
            <a:spLocks noGrp="1"/>
          </p:cNvSpPr>
          <p:nvPr>
            <p:ph type="body" idx="1"/>
          </p:nvPr>
        </p:nvSpPr>
        <p:spPr>
          <a:xfrm>
            <a:off x="839788" y="1520826"/>
            <a:ext cx="5756397" cy="4638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  <a:defRPr b="0"/>
            </a:lvl1pPr>
            <a:lvl2pPr marL="914400" lvl="1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6" name="Google Shape;176;p38"/>
          <p:cNvSpPr>
            <a:spLocks noGrp="1"/>
          </p:cNvSpPr>
          <p:nvPr>
            <p:ph type="pic" idx="2"/>
          </p:nvPr>
        </p:nvSpPr>
        <p:spPr>
          <a:xfrm>
            <a:off x="6770955" y="1520826"/>
            <a:ext cx="4762233" cy="3198813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portrait image">
  <p:cSld name="Text and portrait image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9"/>
          <p:cNvSpPr txBox="1">
            <a:spLocks noGrp="1"/>
          </p:cNvSpPr>
          <p:nvPr>
            <p:ph type="title"/>
          </p:nvPr>
        </p:nvSpPr>
        <p:spPr>
          <a:xfrm>
            <a:off x="839788" y="667385"/>
            <a:ext cx="8447087" cy="612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39"/>
          <p:cNvSpPr txBox="1">
            <a:spLocks noGrp="1"/>
          </p:cNvSpPr>
          <p:nvPr>
            <p:ph type="body" idx="1"/>
          </p:nvPr>
        </p:nvSpPr>
        <p:spPr>
          <a:xfrm>
            <a:off x="839789" y="1520826"/>
            <a:ext cx="7569566" cy="4638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  <a:defRPr b="0"/>
            </a:lvl1pPr>
            <a:lvl2pPr marL="914400" lvl="1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0" name="Google Shape;180;p39"/>
          <p:cNvSpPr>
            <a:spLocks noGrp="1"/>
          </p:cNvSpPr>
          <p:nvPr>
            <p:ph type="pic" idx="2"/>
          </p:nvPr>
        </p:nvSpPr>
        <p:spPr>
          <a:xfrm>
            <a:off x="8554720" y="1530774"/>
            <a:ext cx="2978468" cy="463801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ust title">
  <p:cSld name="Just title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1"/>
          <p:cNvSpPr txBox="1">
            <a:spLocks noGrp="1"/>
          </p:cNvSpPr>
          <p:nvPr>
            <p:ph type="title"/>
          </p:nvPr>
        </p:nvSpPr>
        <p:spPr>
          <a:xfrm>
            <a:off x="839788" y="667385"/>
            <a:ext cx="8447087" cy="612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ust header">
  <p:cSld name="Just header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42"/>
          <p:cNvSpPr txBox="1">
            <a:spLocks noGrp="1"/>
          </p:cNvSpPr>
          <p:nvPr>
            <p:ph type="title"/>
          </p:nvPr>
        </p:nvSpPr>
        <p:spPr>
          <a:xfrm>
            <a:off x="839788" y="560098"/>
            <a:ext cx="8447087" cy="612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Divider 1">
  <p:cSld name="1_Divider 1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43"/>
          <p:cNvSpPr txBox="1">
            <a:spLocks noGrp="1"/>
          </p:cNvSpPr>
          <p:nvPr>
            <p:ph type="ctrTitle"/>
          </p:nvPr>
        </p:nvSpPr>
        <p:spPr>
          <a:xfrm>
            <a:off x="839788" y="1839450"/>
            <a:ext cx="9810660" cy="1589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43"/>
          <p:cNvSpPr txBox="1">
            <a:spLocks noGrp="1"/>
          </p:cNvSpPr>
          <p:nvPr>
            <p:ph type="subTitle" idx="1"/>
          </p:nvPr>
        </p:nvSpPr>
        <p:spPr>
          <a:xfrm>
            <a:off x="839788" y="3666100"/>
            <a:ext cx="9810661" cy="770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190" name="Google Shape;190;p43" descr="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13723" y="627164"/>
            <a:ext cx="2085340" cy="813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43" descr="Graphical user interface, tex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9788" y="716064"/>
            <a:ext cx="2080895" cy="612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43" descr="A picture containing text, clipart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263833" y="763054"/>
            <a:ext cx="1520825" cy="5410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Divider 2">
  <p:cSld name="1_Divider 2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44"/>
          <p:cNvSpPr txBox="1">
            <a:spLocks noGrp="1"/>
          </p:cNvSpPr>
          <p:nvPr>
            <p:ph type="ctrTitle"/>
          </p:nvPr>
        </p:nvSpPr>
        <p:spPr>
          <a:xfrm>
            <a:off x="839788" y="1839450"/>
            <a:ext cx="9810660" cy="1589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44"/>
          <p:cNvSpPr txBox="1">
            <a:spLocks noGrp="1"/>
          </p:cNvSpPr>
          <p:nvPr>
            <p:ph type="subTitle" idx="1"/>
          </p:nvPr>
        </p:nvSpPr>
        <p:spPr>
          <a:xfrm>
            <a:off x="839788" y="3666100"/>
            <a:ext cx="9810661" cy="770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197" name="Google Shape;197;p44" descr="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13723" y="627164"/>
            <a:ext cx="2085340" cy="813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44" descr="Graphical user interface, tex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9788" y="716064"/>
            <a:ext cx="2080895" cy="612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44" descr="A picture containing text, clipart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263833" y="763054"/>
            <a:ext cx="1520825" cy="5410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Divider 3">
  <p:cSld name="1_Divider 3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45"/>
          <p:cNvSpPr txBox="1">
            <a:spLocks noGrp="1"/>
          </p:cNvSpPr>
          <p:nvPr>
            <p:ph type="ctrTitle"/>
          </p:nvPr>
        </p:nvSpPr>
        <p:spPr>
          <a:xfrm>
            <a:off x="839788" y="1839450"/>
            <a:ext cx="9810660" cy="1589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45"/>
          <p:cNvSpPr txBox="1">
            <a:spLocks noGrp="1"/>
          </p:cNvSpPr>
          <p:nvPr>
            <p:ph type="subTitle" idx="1"/>
          </p:nvPr>
        </p:nvSpPr>
        <p:spPr>
          <a:xfrm>
            <a:off x="839788" y="3666100"/>
            <a:ext cx="9810661" cy="770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204" name="Google Shape;204;p45" descr="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13723" y="627164"/>
            <a:ext cx="2085340" cy="813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45" descr="Graphical user interface, tex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9788" y="716064"/>
            <a:ext cx="2080895" cy="612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45" descr="A picture containing text, clipart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263833" y="763054"/>
            <a:ext cx="1520825" cy="5410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Divider 4">
  <p:cSld name="2_Divider 4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4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46"/>
          <p:cNvSpPr txBox="1">
            <a:spLocks noGrp="1"/>
          </p:cNvSpPr>
          <p:nvPr>
            <p:ph type="ctrTitle"/>
          </p:nvPr>
        </p:nvSpPr>
        <p:spPr>
          <a:xfrm>
            <a:off x="839788" y="1839450"/>
            <a:ext cx="9810660" cy="1589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46"/>
          <p:cNvSpPr txBox="1">
            <a:spLocks noGrp="1"/>
          </p:cNvSpPr>
          <p:nvPr>
            <p:ph type="subTitle" idx="1"/>
          </p:nvPr>
        </p:nvSpPr>
        <p:spPr>
          <a:xfrm>
            <a:off x="839788" y="3666100"/>
            <a:ext cx="9810661" cy="770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211" name="Google Shape;211;p46" descr="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13723" y="627164"/>
            <a:ext cx="2085340" cy="813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46" descr="Graphical user interface, tex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9788" y="716064"/>
            <a:ext cx="2080895" cy="612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46" descr="A picture containing text, clipart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263833" y="763054"/>
            <a:ext cx="1520825" cy="5410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portrait image">
  <p:cSld name="Text and portrait image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3"/>
          <p:cNvSpPr txBox="1">
            <a:spLocks noGrp="1"/>
          </p:cNvSpPr>
          <p:nvPr>
            <p:ph type="title"/>
          </p:nvPr>
        </p:nvSpPr>
        <p:spPr>
          <a:xfrm>
            <a:off x="372305" y="390526"/>
            <a:ext cx="11447391" cy="889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3"/>
          <p:cNvSpPr txBox="1">
            <a:spLocks noGrp="1"/>
          </p:cNvSpPr>
          <p:nvPr>
            <p:ph type="body" idx="1"/>
          </p:nvPr>
        </p:nvSpPr>
        <p:spPr>
          <a:xfrm>
            <a:off x="372305" y="1520826"/>
            <a:ext cx="7569566" cy="4638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 b="0"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o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3"/>
          <p:cNvSpPr>
            <a:spLocks noGrp="1"/>
          </p:cNvSpPr>
          <p:nvPr>
            <p:ph type="pic" idx="2"/>
          </p:nvPr>
        </p:nvSpPr>
        <p:spPr>
          <a:xfrm>
            <a:off x="8229601" y="1530774"/>
            <a:ext cx="3590096" cy="4638012"/>
          </a:xfrm>
          <a:prstGeom prst="rect">
            <a:avLst/>
          </a:prstGeom>
          <a:noFill/>
          <a:ln>
            <a:noFill/>
          </a:ln>
        </p:spPr>
      </p:sp>
      <p:sp>
        <p:nvSpPr>
          <p:cNvPr id="33" name="Google Shape;33;p23"/>
          <p:cNvSpPr txBox="1">
            <a:spLocks noGrp="1"/>
          </p:cNvSpPr>
          <p:nvPr>
            <p:ph type="sldNum" idx="12"/>
          </p:nvPr>
        </p:nvSpPr>
        <p:spPr>
          <a:xfrm>
            <a:off x="11495847" y="6518589"/>
            <a:ext cx="323849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|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ust title">
  <p:cSld name="Just title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4"/>
          <p:cNvSpPr txBox="1">
            <a:spLocks noGrp="1"/>
          </p:cNvSpPr>
          <p:nvPr>
            <p:ph type="title"/>
          </p:nvPr>
        </p:nvSpPr>
        <p:spPr>
          <a:xfrm>
            <a:off x="372305" y="390526"/>
            <a:ext cx="11447391" cy="889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4"/>
          <p:cNvSpPr txBox="1">
            <a:spLocks noGrp="1"/>
          </p:cNvSpPr>
          <p:nvPr>
            <p:ph type="sldNum" idx="12"/>
          </p:nvPr>
        </p:nvSpPr>
        <p:spPr>
          <a:xfrm>
            <a:off x="11495847" y="6518589"/>
            <a:ext cx="323849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|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9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3" name="Google Shape;53;p1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0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0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20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page text" type="obj">
  <p:cSld name="OBJEC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1"/>
          <p:cNvSpPr txBox="1">
            <a:spLocks noGrp="1"/>
          </p:cNvSpPr>
          <p:nvPr>
            <p:ph type="title"/>
          </p:nvPr>
        </p:nvSpPr>
        <p:spPr>
          <a:xfrm>
            <a:off x="839788" y="667385"/>
            <a:ext cx="8447087" cy="612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1" name="Google Shape;61;p21"/>
          <p:cNvSpPr txBox="1">
            <a:spLocks noGrp="1"/>
          </p:cNvSpPr>
          <p:nvPr>
            <p:ph type="body" idx="1"/>
          </p:nvPr>
        </p:nvSpPr>
        <p:spPr>
          <a:xfrm>
            <a:off x="839788" y="1520825"/>
            <a:ext cx="10693400" cy="4638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  <a:defRPr b="0"/>
            </a:lvl1pPr>
            <a:lvl2pPr marL="914400" lvl="1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30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00"/>
              <a:buChar char="•"/>
              <a:defRPr/>
            </a:lvl3pPr>
            <a:lvl4pPr marL="1828800" lvl="3" indent="-3175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 Slide 1">
  <p:cSld name="1_Title Slide 1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25"/>
          <p:cNvSpPr txBox="1">
            <a:spLocks noGrp="1"/>
          </p:cNvSpPr>
          <p:nvPr>
            <p:ph type="ctrTitle"/>
          </p:nvPr>
        </p:nvSpPr>
        <p:spPr>
          <a:xfrm>
            <a:off x="839788" y="2473290"/>
            <a:ext cx="7515936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5"/>
          <p:cNvSpPr txBox="1">
            <a:spLocks noGrp="1"/>
          </p:cNvSpPr>
          <p:nvPr>
            <p:ph type="subTitle" idx="1"/>
          </p:nvPr>
        </p:nvSpPr>
        <p:spPr>
          <a:xfrm>
            <a:off x="839789" y="5097990"/>
            <a:ext cx="7515936" cy="350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6" name="Google Shape;66;p25"/>
          <p:cNvSpPr txBox="1">
            <a:spLocks noGrp="1"/>
          </p:cNvSpPr>
          <p:nvPr>
            <p:ph type="body" idx="2"/>
          </p:nvPr>
        </p:nvSpPr>
        <p:spPr>
          <a:xfrm>
            <a:off x="2278237" y="6014836"/>
            <a:ext cx="6077484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None/>
              <a:defRPr sz="18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Font typeface="Calibri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00"/>
              <a:buFont typeface="Calibri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Font typeface="Calibri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Font typeface="Calibri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67" name="Google Shape;67;p25"/>
          <p:cNvCxnSpPr/>
          <p:nvPr/>
        </p:nvCxnSpPr>
        <p:spPr>
          <a:xfrm>
            <a:off x="2044847" y="5976000"/>
            <a:ext cx="0" cy="231775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8" name="Google Shape;68;p25"/>
          <p:cNvSpPr txBox="1"/>
          <p:nvPr/>
        </p:nvSpPr>
        <p:spPr>
          <a:xfrm>
            <a:off x="839788" y="5990983"/>
            <a:ext cx="1339724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01/03/2023</a:t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9" name="Google Shape;69;p25" descr="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13723" y="627164"/>
            <a:ext cx="2085340" cy="813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25" descr="Graphical user interface, tex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9788" y="716064"/>
            <a:ext cx="2080895" cy="612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25" descr="A picture containing text, clipart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263833" y="763054"/>
            <a:ext cx="1520825" cy="5410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 Slide 2">
  <p:cSld name="1_Title Slide 2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26"/>
          <p:cNvSpPr txBox="1">
            <a:spLocks noGrp="1"/>
          </p:cNvSpPr>
          <p:nvPr>
            <p:ph type="ctrTitle"/>
          </p:nvPr>
        </p:nvSpPr>
        <p:spPr>
          <a:xfrm>
            <a:off x="839788" y="2473290"/>
            <a:ext cx="6428115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6"/>
          <p:cNvSpPr txBox="1">
            <a:spLocks noGrp="1"/>
          </p:cNvSpPr>
          <p:nvPr>
            <p:ph type="subTitle" idx="1"/>
          </p:nvPr>
        </p:nvSpPr>
        <p:spPr>
          <a:xfrm>
            <a:off x="839788" y="5097990"/>
            <a:ext cx="6341399" cy="350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76" name="Google Shape;76;p26" descr="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13723" y="627164"/>
            <a:ext cx="2085340" cy="813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26" descr="Graphical user interface, tex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9788" y="716064"/>
            <a:ext cx="2080895" cy="612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26" descr="A picture containing text, clipart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263833" y="763054"/>
            <a:ext cx="1520825" cy="5410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22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21" Type="http://schemas.openxmlformats.org/officeDocument/2006/relationships/slideLayout" Target="../slideLayouts/slideLayout25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21.xml"/><Relationship Id="rId25" Type="http://schemas.openxmlformats.org/officeDocument/2006/relationships/slideLayout" Target="../slideLayouts/slideLayout29.xml"/><Relationship Id="rId2" Type="http://schemas.openxmlformats.org/officeDocument/2006/relationships/slideLayout" Target="../slideLayouts/slideLayout6.xml"/><Relationship Id="rId16" Type="http://schemas.openxmlformats.org/officeDocument/2006/relationships/slideLayout" Target="../slideLayouts/slideLayout20.xml"/><Relationship Id="rId20" Type="http://schemas.openxmlformats.org/officeDocument/2006/relationships/slideLayout" Target="../slideLayouts/slideLayout24.xml"/><Relationship Id="rId29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2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23" Type="http://schemas.openxmlformats.org/officeDocument/2006/relationships/slideLayout" Target="../slideLayouts/slideLayout27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4.xml"/><Relationship Id="rId19" Type="http://schemas.openxmlformats.org/officeDocument/2006/relationships/slideLayout" Target="../slideLayouts/slideLayout23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Relationship Id="rId22" Type="http://schemas.openxmlformats.org/officeDocument/2006/relationships/slideLayout" Target="../slideLayouts/slideLayout26.xml"/><Relationship Id="rId27" Type="http://schemas.openxmlformats.org/officeDocument/2006/relationships/image" Target="../media/image7.jpg"/><Relationship Id="rId30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>
            <a:spLocks noGrp="1"/>
          </p:cNvSpPr>
          <p:nvPr>
            <p:ph type="title"/>
          </p:nvPr>
        </p:nvSpPr>
        <p:spPr>
          <a:xfrm>
            <a:off x="372305" y="390526"/>
            <a:ext cx="11447391" cy="889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  <a:defRPr sz="24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5"/>
          <p:cNvSpPr txBox="1">
            <a:spLocks noGrp="1"/>
          </p:cNvSpPr>
          <p:nvPr>
            <p:ph type="body" idx="1"/>
          </p:nvPr>
        </p:nvSpPr>
        <p:spPr>
          <a:xfrm>
            <a:off x="372305" y="1520825"/>
            <a:ext cx="11447391" cy="4638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–"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ourier New"/>
              <a:buChar char="o"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sldNum" idx="12"/>
          </p:nvPr>
        </p:nvSpPr>
        <p:spPr>
          <a:xfrm>
            <a:off x="11495847" y="6518589"/>
            <a:ext cx="323849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|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13" name="Google Shape;13;p15"/>
          <p:cNvGrpSpPr/>
          <p:nvPr/>
        </p:nvGrpSpPr>
        <p:grpSpPr>
          <a:xfrm>
            <a:off x="372305" y="6292325"/>
            <a:ext cx="4298500" cy="454972"/>
            <a:chOff x="8704455" y="591603"/>
            <a:chExt cx="4298500" cy="454972"/>
          </a:xfrm>
        </p:grpSpPr>
        <p:pic>
          <p:nvPicPr>
            <p:cNvPr id="14" name="Google Shape;14;p15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0287033" y="613665"/>
              <a:ext cx="1160644" cy="4108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Google Shape;15;p15" descr="Logo&#10;&#10;Description automatically generated"/>
            <p:cNvPicPr preferRelativeResize="0"/>
            <p:nvPr/>
          </p:nvPicPr>
          <p:blipFill rotWithShape="1">
            <a:blip r:embed="rId7">
              <a:alphaModFix/>
            </a:blip>
            <a:srcRect l="6276" t="8926" r="8699" b="11272"/>
            <a:stretch/>
          </p:blipFill>
          <p:spPr>
            <a:xfrm>
              <a:off x="11636815" y="591603"/>
              <a:ext cx="1366140" cy="4549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Google Shape;16;p15" descr="A picture containing text&#10;&#10;Description automatically generated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8704455" y="613664"/>
              <a:ext cx="1393440" cy="4108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6">
          <p15:clr>
            <a:srgbClr val="F26B43"/>
          </p15:clr>
        </p15:guide>
        <p15:guide id="2" pos="227">
          <p15:clr>
            <a:srgbClr val="F26B43"/>
          </p15:clr>
        </p15:guide>
        <p15:guide id="3" pos="7446">
          <p15:clr>
            <a:srgbClr val="F26B43"/>
          </p15:clr>
        </p15:guide>
        <p15:guide id="4" orient="horz" pos="4110">
          <p15:clr>
            <a:srgbClr val="F26B43"/>
          </p15:clr>
        </p15:guide>
        <p15:guide id="5" orient="horz" pos="803">
          <p15:clr>
            <a:srgbClr val="F26B43"/>
          </p15:clr>
        </p15:guide>
        <p15:guide id="6" orient="horz" pos="3884">
          <p15:clr>
            <a:srgbClr val="F26B43"/>
          </p15:clr>
        </p15:guide>
        <p15:guide id="7" orient="horz" pos="3997">
          <p15:clr>
            <a:srgbClr val="F26B43"/>
          </p15:clr>
        </p15:guide>
        <p15:guide id="8" orient="horz" pos="94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17"/>
          <p:cNvPicPr preferRelativeResize="0"/>
          <p:nvPr/>
        </p:nvPicPr>
        <p:blipFill rotWithShape="1">
          <a:blip r:embed="rId27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17"/>
          <p:cNvSpPr txBox="1">
            <a:spLocks noGrp="1"/>
          </p:cNvSpPr>
          <p:nvPr>
            <p:ph type="title"/>
          </p:nvPr>
        </p:nvSpPr>
        <p:spPr>
          <a:xfrm>
            <a:off x="839788" y="667385"/>
            <a:ext cx="8447087" cy="612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  <a:defRPr sz="24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0" name="Google Shape;40;p17"/>
          <p:cNvSpPr txBox="1">
            <a:spLocks noGrp="1"/>
          </p:cNvSpPr>
          <p:nvPr>
            <p:ph type="body" idx="1"/>
          </p:nvPr>
        </p:nvSpPr>
        <p:spPr>
          <a:xfrm>
            <a:off x="839788" y="1520825"/>
            <a:ext cx="10693400" cy="4638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17"/>
          <p:cNvSpPr txBox="1">
            <a:spLocks noGrp="1"/>
          </p:cNvSpPr>
          <p:nvPr>
            <p:ph type="dt" idx="10"/>
          </p:nvPr>
        </p:nvSpPr>
        <p:spPr>
          <a:xfrm>
            <a:off x="10368000" y="6339811"/>
            <a:ext cx="10800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17"/>
          <p:cNvSpPr txBox="1">
            <a:spLocks noGrp="1"/>
          </p:cNvSpPr>
          <p:nvPr>
            <p:ph type="sldNum" idx="12"/>
          </p:nvPr>
        </p:nvSpPr>
        <p:spPr>
          <a:xfrm>
            <a:off x="11533188" y="6339811"/>
            <a:ext cx="323849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| 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43" name="Google Shape;43;p17"/>
          <p:cNvPicPr preferRelativeResize="0"/>
          <p:nvPr/>
        </p:nvPicPr>
        <p:blipFill rotWithShape="1">
          <a:blip r:embed="rId28">
            <a:alphaModFix/>
          </a:blip>
          <a:srcRect/>
          <a:stretch/>
        </p:blipFill>
        <p:spPr>
          <a:xfrm>
            <a:off x="8473977" y="352158"/>
            <a:ext cx="816906" cy="289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17"/>
          <p:cNvPicPr preferRelativeResize="0"/>
          <p:nvPr/>
        </p:nvPicPr>
        <p:blipFill rotWithShape="1">
          <a:blip r:embed="rId29">
            <a:alphaModFix/>
          </a:blip>
          <a:srcRect/>
          <a:stretch/>
        </p:blipFill>
        <p:spPr>
          <a:xfrm>
            <a:off x="9418120" y="266604"/>
            <a:ext cx="1182189" cy="460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17" descr="A picture containing text&#10;&#10;Description automatically generated"/>
          <p:cNvPicPr preferRelativeResize="0"/>
          <p:nvPr/>
        </p:nvPicPr>
        <p:blipFill rotWithShape="1">
          <a:blip r:embed="rId30">
            <a:alphaModFix/>
          </a:blip>
          <a:srcRect/>
          <a:stretch/>
        </p:blipFill>
        <p:spPr>
          <a:xfrm>
            <a:off x="10727547" y="307847"/>
            <a:ext cx="1219408" cy="359537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  <p:sldLayoutId id="2147483668" r:id="rId14"/>
    <p:sldLayoutId id="2147483669" r:id="rId15"/>
    <p:sldLayoutId id="2147483670" r:id="rId16"/>
    <p:sldLayoutId id="2147483671" r:id="rId17"/>
    <p:sldLayoutId id="2147483672" r:id="rId18"/>
    <p:sldLayoutId id="2147483673" r:id="rId19"/>
    <p:sldLayoutId id="2147483674" r:id="rId20"/>
    <p:sldLayoutId id="2147483675" r:id="rId21"/>
    <p:sldLayoutId id="2147483676" r:id="rId22"/>
    <p:sldLayoutId id="2147483677" r:id="rId23"/>
    <p:sldLayoutId id="2147483678" r:id="rId24"/>
    <p:sldLayoutId id="2147483679" r:id="rId2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0">
          <p15:clr>
            <a:srgbClr val="F26B43"/>
          </p15:clr>
        </p15:guide>
        <p15:guide id="2" pos="211">
          <p15:clr>
            <a:srgbClr val="F26B43"/>
          </p15:clr>
        </p15:guide>
        <p15:guide id="3" pos="7446">
          <p15:clr>
            <a:srgbClr val="F26B43"/>
          </p15:clr>
        </p15:guide>
        <p15:guide id="4" orient="horz" pos="4110">
          <p15:clr>
            <a:srgbClr val="F26B43"/>
          </p15:clr>
        </p15:guide>
        <p15:guide id="5" orient="horz" pos="754">
          <p15:clr>
            <a:srgbClr val="F26B43"/>
          </p15:clr>
        </p15:guide>
        <p15:guide id="6" orient="horz" pos="414">
          <p15:clr>
            <a:srgbClr val="F26B43"/>
          </p15:clr>
        </p15:guide>
        <p15:guide id="7" pos="7265">
          <p15:clr>
            <a:srgbClr val="F26B43"/>
          </p15:clr>
        </p15:guide>
        <p15:guide id="8" orient="horz" pos="3884">
          <p15:clr>
            <a:srgbClr val="F26B43"/>
          </p15:clr>
        </p15:guide>
        <p15:guide id="9" orient="horz" pos="3997">
          <p15:clr>
            <a:srgbClr val="F26B43"/>
          </p15:clr>
        </p15:guide>
        <p15:guide id="10" pos="7378">
          <p15:clr>
            <a:srgbClr val="F26B43"/>
          </p15:clr>
        </p15:guide>
        <p15:guide id="11" pos="529">
          <p15:clr>
            <a:srgbClr val="F26B43"/>
          </p15:clr>
        </p15:guide>
        <p15:guide id="12" orient="horz" pos="686">
          <p15:clr>
            <a:srgbClr val="F26B43"/>
          </p15:clr>
        </p15:guide>
        <p15:guide id="13" orient="horz" pos="958">
          <p15:clr>
            <a:srgbClr val="F26B43"/>
          </p15:clr>
        </p15:guide>
        <p15:guide id="14" orient="horz" pos="34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ktre.org/en/latest/events/wg_workshops/2023-09-04-september-meeting/index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g"/><Relationship Id="rId13" Type="http://schemas.openxmlformats.org/officeDocument/2006/relationships/image" Target="../media/image40.png"/><Relationship Id="rId18" Type="http://schemas.openxmlformats.org/officeDocument/2006/relationships/image" Target="../media/image29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17" Type="http://schemas.openxmlformats.org/officeDocument/2006/relationships/image" Target="../media/image44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43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5" Type="http://schemas.openxmlformats.org/officeDocument/2006/relationships/image" Target="../media/image42.png"/><Relationship Id="rId10" Type="http://schemas.openxmlformats.org/officeDocument/2006/relationships/image" Target="../media/image37.png"/><Relationship Id="rId19" Type="http://schemas.openxmlformats.org/officeDocument/2006/relationships/image" Target="../media/image45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7.png"/><Relationship Id="rId4" Type="http://schemas.openxmlformats.org/officeDocument/2006/relationships/image" Target="../media/image4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46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0.png"/><Relationship Id="rId11" Type="http://schemas.openxmlformats.org/officeDocument/2006/relationships/image" Target="../media/image54.png"/><Relationship Id="rId5" Type="http://schemas.openxmlformats.org/officeDocument/2006/relationships/image" Target="../media/image27.png"/><Relationship Id="rId10" Type="http://schemas.openxmlformats.org/officeDocument/2006/relationships/image" Target="../media/image53.png"/><Relationship Id="rId4" Type="http://schemas.openxmlformats.org/officeDocument/2006/relationships/image" Target="../media/image49.png"/><Relationship Id="rId9" Type="http://schemas.openxmlformats.org/officeDocument/2006/relationships/image" Target="../media/image5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"/>
          <p:cNvSpPr txBox="1">
            <a:spLocks noGrp="1"/>
          </p:cNvSpPr>
          <p:nvPr>
            <p:ph type="ctrTitle"/>
          </p:nvPr>
        </p:nvSpPr>
        <p:spPr>
          <a:xfrm>
            <a:off x="713744" y="1611499"/>
            <a:ext cx="10531755" cy="2332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b" anchorCtr="0">
            <a:noAutofit/>
          </a:bodyPr>
          <a:lstStyle/>
          <a:p>
            <a:br>
              <a:rPr lang="en-GB" sz="4000" b="1" dirty="0">
                <a:solidFill>
                  <a:srgbClr val="0070C0"/>
                </a:solidFill>
              </a:rPr>
            </a:br>
            <a:r>
              <a:rPr lang="en-US" sz="4000" b="1" i="0" u="none" strike="noStrike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TRE-FX </a:t>
            </a:r>
            <a:br>
              <a:rPr lang="en-US" sz="400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40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Five Safes </a:t>
            </a:r>
            <a:r>
              <a:rPr lang="en-GB" sz="4000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Federated </a:t>
            </a:r>
            <a:r>
              <a:rPr lang="en-GB" sz="40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Analytics using </a:t>
            </a:r>
            <a:br>
              <a:rPr lang="en-GB" sz="40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en-GB" sz="40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RO-Crates and Workflows</a:t>
            </a:r>
            <a:endParaRPr sz="4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19" name="Google Shape;219;p1"/>
          <p:cNvSpPr txBox="1">
            <a:spLocks noGrp="1"/>
          </p:cNvSpPr>
          <p:nvPr>
            <p:ph type="subTitle" idx="1"/>
          </p:nvPr>
        </p:nvSpPr>
        <p:spPr>
          <a:xfrm>
            <a:off x="713744" y="4222033"/>
            <a:ext cx="11072717" cy="204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rmAutofit fontScale="40000" lnSpcReduction="20000"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72307"/>
              <a:buNone/>
            </a:pPr>
            <a:r>
              <a:rPr lang="en-GB" sz="6000" dirty="0">
                <a:solidFill>
                  <a:srgbClr val="0070C0"/>
                </a:solidFill>
                <a:latin typeface="Corbel"/>
                <a:ea typeface="Corbel"/>
                <a:cs typeface="Corbel"/>
                <a:sym typeface="Corbel"/>
              </a:rPr>
              <a:t>Carole Goble (ELIXIR-UK, HDR-UK, University of Manchester)</a:t>
            </a:r>
            <a:endParaRPr dirty="0">
              <a:solidFill>
                <a:srgbClr val="0070C0"/>
              </a:solidFill>
            </a:endParaRPr>
          </a:p>
          <a:p>
            <a:pPr marL="0" lvl="0" indent="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72307"/>
              <a:buNone/>
            </a:pPr>
            <a:r>
              <a:rPr lang="en-GB" sz="6000" dirty="0">
                <a:solidFill>
                  <a:srgbClr val="0070C0"/>
                </a:solidFill>
                <a:latin typeface="Corbel"/>
                <a:ea typeface="Corbel"/>
                <a:cs typeface="Corbel"/>
                <a:sym typeface="Corbel"/>
              </a:rPr>
              <a:t>Tom Giles (ELIXIR-UK, HDR-UK, University of Nottingham)</a:t>
            </a:r>
          </a:p>
          <a:p>
            <a:pPr marL="0" lvl="0" indent="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72307"/>
              <a:buNone/>
            </a:pPr>
            <a:endParaRPr lang="en-GB" sz="6000" dirty="0">
              <a:solidFill>
                <a:srgbClr val="0070C0"/>
              </a:solidFill>
              <a:latin typeface="Corbel"/>
              <a:sym typeface="Corbel"/>
            </a:endParaRPr>
          </a:p>
          <a:p>
            <a:pPr marL="0" lvl="0" indent="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72307"/>
              <a:buNone/>
            </a:pPr>
            <a:r>
              <a:rPr lang="en-GB" sz="6000" dirty="0" err="1">
                <a:solidFill>
                  <a:srgbClr val="0070C0"/>
                </a:solidFill>
                <a:latin typeface="Corbel"/>
                <a:sym typeface="Corbel"/>
                <a:hlinkClick r:id="rId3"/>
              </a:rPr>
              <a:t>RSECon</a:t>
            </a:r>
            <a:r>
              <a:rPr lang="en-GB" sz="6000" dirty="0">
                <a:solidFill>
                  <a:srgbClr val="0070C0"/>
                </a:solidFill>
                <a:latin typeface="Corbel"/>
                <a:sym typeface="Corbel"/>
                <a:hlinkClick r:id="rId3"/>
              </a:rPr>
              <a:t> TRE Satellite Event</a:t>
            </a:r>
            <a:r>
              <a:rPr lang="en-GB" sz="6000" dirty="0">
                <a:solidFill>
                  <a:srgbClr val="0070C0"/>
                </a:solidFill>
                <a:latin typeface="Corbel"/>
                <a:sym typeface="Corbel"/>
              </a:rPr>
              <a:t>, Swansea, 4 Sept 2023</a:t>
            </a:r>
          </a:p>
          <a:p>
            <a:pPr marL="0" lvl="0" indent="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72307"/>
              <a:buNone/>
            </a:pPr>
            <a:endParaRPr sz="4800" dirty="0">
              <a:solidFill>
                <a:srgbClr val="0070C0"/>
              </a:solidFill>
            </a:endParaRPr>
          </a:p>
        </p:txBody>
      </p:sp>
      <p:pic>
        <p:nvPicPr>
          <p:cNvPr id="4" name="Google Shape;263;g216a3cee8eb_0_76">
            <a:extLst>
              <a:ext uri="{FF2B5EF4-FFF2-40B4-BE49-F238E27FC236}">
                <a16:creationId xmlns:a16="http://schemas.microsoft.com/office/drawing/2014/main" id="{8C7D48C2-38B3-D73C-1C36-514AB9BFE90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40280"/>
          <a:stretch/>
        </p:blipFill>
        <p:spPr>
          <a:xfrm>
            <a:off x="8457949" y="-123986"/>
            <a:ext cx="3271450" cy="209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1D8ADB5-CF9B-6F94-139F-B28FAD5481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103" y="178808"/>
            <a:ext cx="4197566" cy="552478"/>
          </a:xfrm>
          <a:prstGeom prst="rect">
            <a:avLst/>
          </a:prstGeom>
        </p:spPr>
      </p:pic>
      <p:pic>
        <p:nvPicPr>
          <p:cNvPr id="9" name="Picture 8" descr="A logo with orange and grey letters&#10;&#10;Description automatically generated">
            <a:extLst>
              <a:ext uri="{FF2B5EF4-FFF2-40B4-BE49-F238E27FC236}">
                <a16:creationId xmlns:a16="http://schemas.microsoft.com/office/drawing/2014/main" id="{31C816C0-A910-364B-E0EA-46ED751F59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2232" y="690016"/>
            <a:ext cx="1223513" cy="92148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0309D-A4D1-E278-B2D1-5BD469F47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00" y="158714"/>
            <a:ext cx="11360800" cy="763600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Sharing knowledge and collaboration</a:t>
            </a:r>
            <a:br>
              <a:rPr lang="en-US" sz="3200" dirty="0"/>
            </a:br>
            <a:r>
              <a:rPr lang="en-US" sz="3200" dirty="0"/>
              <a:t>DARE UK 9 Month Driver Sprint </a:t>
            </a:r>
            <a:endParaRPr lang="en-GB" sz="3200" dirty="0"/>
          </a:p>
        </p:txBody>
      </p:sp>
      <p:pic>
        <p:nvPicPr>
          <p:cNvPr id="7" name="Google Shape;256;g216a3cee8eb_0_76" descr="Logo&#10;&#10;Description automatically generated">
            <a:extLst>
              <a:ext uri="{FF2B5EF4-FFF2-40B4-BE49-F238E27FC236}">
                <a16:creationId xmlns:a16="http://schemas.microsoft.com/office/drawing/2014/main" id="{5291D5D7-C285-CCEA-DD1F-6C103E5C4DB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41062" y="1732450"/>
            <a:ext cx="1933193" cy="941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259;g216a3cee8eb_0_76" descr="Icon&#10;&#10;Description automatically generated with medium confidence">
            <a:extLst>
              <a:ext uri="{FF2B5EF4-FFF2-40B4-BE49-F238E27FC236}">
                <a16:creationId xmlns:a16="http://schemas.microsoft.com/office/drawing/2014/main" id="{F3B22F92-F354-B155-266C-1A94D1A8F53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39063" y="2009833"/>
            <a:ext cx="1724800" cy="356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258;g216a3cee8eb_0_76">
            <a:extLst>
              <a:ext uri="{FF2B5EF4-FFF2-40B4-BE49-F238E27FC236}">
                <a16:creationId xmlns:a16="http://schemas.microsoft.com/office/drawing/2014/main" id="{EDD4EB5B-3B42-3721-823F-359210FC473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39063" y="2798566"/>
            <a:ext cx="1554188" cy="393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254;g216a3cee8eb_0_76">
            <a:extLst>
              <a:ext uri="{FF2B5EF4-FFF2-40B4-BE49-F238E27FC236}">
                <a16:creationId xmlns:a16="http://schemas.microsoft.com/office/drawing/2014/main" id="{83FBB483-4271-47EF-A648-C1590049A705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383226" y="2024102"/>
            <a:ext cx="1167887" cy="402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260;g216a3cee8eb_0_76" descr="Logo&#10;&#10;Description automatically generated">
            <a:extLst>
              <a:ext uri="{FF2B5EF4-FFF2-40B4-BE49-F238E27FC236}">
                <a16:creationId xmlns:a16="http://schemas.microsoft.com/office/drawing/2014/main" id="{696D2654-A06A-AC7B-6289-023ADD7E27E6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325608" y="2717775"/>
            <a:ext cx="1422679" cy="523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255;g216a3cee8eb_0_76" descr="Text&#10;&#10;Description automatically generated with medium confidence">
            <a:extLst>
              <a:ext uri="{FF2B5EF4-FFF2-40B4-BE49-F238E27FC236}">
                <a16:creationId xmlns:a16="http://schemas.microsoft.com/office/drawing/2014/main" id="{73CAC56A-E285-DC02-5B12-868881E85E16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901322" y="6279853"/>
            <a:ext cx="2124822" cy="403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257;g216a3cee8eb_0_76" descr="A black and white sign&#10;&#10;Description automatically generated with low confidence">
            <a:extLst>
              <a:ext uri="{FF2B5EF4-FFF2-40B4-BE49-F238E27FC236}">
                <a16:creationId xmlns:a16="http://schemas.microsoft.com/office/drawing/2014/main" id="{00A56CB7-AA5F-E313-559A-D50328F5D4BB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615135" y="4460315"/>
            <a:ext cx="1959120" cy="422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251;g216a3cee8eb_0_76">
            <a:extLst>
              <a:ext uri="{FF2B5EF4-FFF2-40B4-BE49-F238E27FC236}">
                <a16:creationId xmlns:a16="http://schemas.microsoft.com/office/drawing/2014/main" id="{009DFA16-4BA2-A458-C095-DBEA13A275D8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 t="22485" b="27923"/>
          <a:stretch/>
        </p:blipFill>
        <p:spPr>
          <a:xfrm>
            <a:off x="-16128" y="5950626"/>
            <a:ext cx="1699606" cy="8054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261;g216a3cee8eb_0_76">
            <a:extLst>
              <a:ext uri="{FF2B5EF4-FFF2-40B4-BE49-F238E27FC236}">
                <a16:creationId xmlns:a16="http://schemas.microsoft.com/office/drawing/2014/main" id="{FECB7229-55AA-04DC-938A-6A9B2EE48617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t="12610"/>
          <a:stretch/>
        </p:blipFill>
        <p:spPr>
          <a:xfrm>
            <a:off x="7780790" y="6312162"/>
            <a:ext cx="984387" cy="368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446;g1e3a0a85c2d_0_84">
            <a:extLst>
              <a:ext uri="{FF2B5EF4-FFF2-40B4-BE49-F238E27FC236}">
                <a16:creationId xmlns:a16="http://schemas.microsoft.com/office/drawing/2014/main" id="{B60A6CD5-0252-E163-6C80-AC0DA5888594}"/>
              </a:ext>
            </a:extLst>
          </p:cNvPr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384406" y="3640831"/>
            <a:ext cx="1333517" cy="393898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3DA2F03-7CBA-D5DA-8174-22F0866959C3}"/>
              </a:ext>
            </a:extLst>
          </p:cNvPr>
          <p:cNvSpPr txBox="1"/>
          <p:nvPr/>
        </p:nvSpPr>
        <p:spPr>
          <a:xfrm>
            <a:off x="5056552" y="1286907"/>
            <a:ext cx="19607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Infrastructure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C97F82E-D4D2-4940-7D4B-C9A4EA29C9F1}"/>
              </a:ext>
            </a:extLst>
          </p:cNvPr>
          <p:cNvSpPr txBox="1"/>
          <p:nvPr/>
        </p:nvSpPr>
        <p:spPr>
          <a:xfrm>
            <a:off x="1959960" y="1255617"/>
            <a:ext cx="27190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Federated Analytics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E311E76-C72F-12FA-CBC2-78EBA560E4E8}"/>
              </a:ext>
            </a:extLst>
          </p:cNvPr>
          <p:cNvSpPr txBox="1"/>
          <p:nvPr/>
        </p:nvSpPr>
        <p:spPr>
          <a:xfrm>
            <a:off x="8312896" y="1310965"/>
            <a:ext cx="784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TREs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CB655BD4-B4CC-4B69-38D6-81A6A0620A7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783822" y="2907560"/>
            <a:ext cx="1733334" cy="368240"/>
          </a:xfrm>
          <a:prstGeom prst="rect">
            <a:avLst/>
          </a:prstGeom>
        </p:spPr>
      </p:pic>
      <p:pic>
        <p:nvPicPr>
          <p:cNvPr id="27" name="Picture 26" descr="A logo with blue text&#10;&#10;Description automatically generated">
            <a:extLst>
              <a:ext uri="{FF2B5EF4-FFF2-40B4-BE49-F238E27FC236}">
                <a16:creationId xmlns:a16="http://schemas.microsoft.com/office/drawing/2014/main" id="{7928CFD7-0D55-D02C-E39B-4F333BBD92D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117901" y="6024666"/>
            <a:ext cx="1180065" cy="655592"/>
          </a:xfrm>
          <a:prstGeom prst="rect">
            <a:avLst/>
          </a:prstGeom>
        </p:spPr>
      </p:pic>
      <p:pic>
        <p:nvPicPr>
          <p:cNvPr id="29" name="Picture 28" descr="A black background with text&#10;&#10;Description automatically generated">
            <a:extLst>
              <a:ext uri="{FF2B5EF4-FFF2-40B4-BE49-F238E27FC236}">
                <a16:creationId xmlns:a16="http://schemas.microsoft.com/office/drawing/2014/main" id="{632993F4-F9BA-9F71-FBF9-4209B4B093E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537942" y="6104451"/>
            <a:ext cx="2069205" cy="812667"/>
          </a:xfrm>
          <a:prstGeom prst="rect">
            <a:avLst/>
          </a:prstGeom>
        </p:spPr>
      </p:pic>
      <p:pic>
        <p:nvPicPr>
          <p:cNvPr id="31" name="Picture 30" descr="A blue and brown text&#10;&#10;Description automatically generated">
            <a:extLst>
              <a:ext uri="{FF2B5EF4-FFF2-40B4-BE49-F238E27FC236}">
                <a16:creationId xmlns:a16="http://schemas.microsoft.com/office/drawing/2014/main" id="{83936859-ED8E-EE68-C312-F6C16E4AEAC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82580" y="6335869"/>
            <a:ext cx="1371455" cy="349829"/>
          </a:xfrm>
          <a:prstGeom prst="rect">
            <a:avLst/>
          </a:prstGeom>
        </p:spPr>
      </p:pic>
      <p:pic>
        <p:nvPicPr>
          <p:cNvPr id="33" name="Picture 32" descr="A black and white logo&#10;&#10;Description automatically generated">
            <a:extLst>
              <a:ext uri="{FF2B5EF4-FFF2-40B4-BE49-F238E27FC236}">
                <a16:creationId xmlns:a16="http://schemas.microsoft.com/office/drawing/2014/main" id="{CB07AE87-01CB-95D1-54BE-526A1C8520E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432533" y="5913404"/>
            <a:ext cx="1553847" cy="732898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9E80B17F-83FF-FF27-279B-DC574C8BDC20}"/>
              </a:ext>
            </a:extLst>
          </p:cNvPr>
          <p:cNvSpPr txBox="1"/>
          <p:nvPr/>
        </p:nvSpPr>
        <p:spPr>
          <a:xfrm>
            <a:off x="1297571" y="4402698"/>
            <a:ext cx="1023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PPIE</a:t>
            </a:r>
          </a:p>
        </p:txBody>
      </p:sp>
      <p:pic>
        <p:nvPicPr>
          <p:cNvPr id="35" name="Google Shape;261;g216a3cee8eb_0_76">
            <a:extLst>
              <a:ext uri="{FF2B5EF4-FFF2-40B4-BE49-F238E27FC236}">
                <a16:creationId xmlns:a16="http://schemas.microsoft.com/office/drawing/2014/main" id="{A7B68447-6598-4140-3A29-C70E33AAF8F1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t="12610"/>
          <a:stretch/>
        </p:blipFill>
        <p:spPr>
          <a:xfrm>
            <a:off x="3785595" y="4449653"/>
            <a:ext cx="1270957" cy="43286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8EB48295-4EC6-BB3F-B46A-0BE08E64721A}"/>
              </a:ext>
            </a:extLst>
          </p:cNvPr>
          <p:cNvSpPr/>
          <p:nvPr/>
        </p:nvSpPr>
        <p:spPr>
          <a:xfrm>
            <a:off x="2012918" y="1739813"/>
            <a:ext cx="2173773" cy="251655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8A8050C3-9648-BCC1-E447-5A2FAF812D04}"/>
              </a:ext>
            </a:extLst>
          </p:cNvPr>
          <p:cNvSpPr/>
          <p:nvPr/>
        </p:nvSpPr>
        <p:spPr>
          <a:xfrm>
            <a:off x="4906796" y="1729611"/>
            <a:ext cx="2173773" cy="251655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9B75E756-9DD4-B3B6-995B-401EE1269D87}"/>
              </a:ext>
            </a:extLst>
          </p:cNvPr>
          <p:cNvSpPr/>
          <p:nvPr/>
        </p:nvSpPr>
        <p:spPr>
          <a:xfrm>
            <a:off x="7557739" y="1731022"/>
            <a:ext cx="2320855" cy="3447319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E3FD773C-893E-8F5C-967C-0DBB7F74CB2D}"/>
              </a:ext>
            </a:extLst>
          </p:cNvPr>
          <p:cNvSpPr/>
          <p:nvPr/>
        </p:nvSpPr>
        <p:spPr>
          <a:xfrm>
            <a:off x="2012918" y="4342553"/>
            <a:ext cx="7727766" cy="620894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7" name="Picture 46" descr="A logo with orange and grey letters&#10;&#10;Description automatically generated">
            <a:extLst>
              <a:ext uri="{FF2B5EF4-FFF2-40B4-BE49-F238E27FC236}">
                <a16:creationId xmlns:a16="http://schemas.microsoft.com/office/drawing/2014/main" id="{B96E5F04-0B8E-A6FD-D28B-FC9633DCCC5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403447" y="3356177"/>
            <a:ext cx="1127443" cy="849128"/>
          </a:xfrm>
          <a:prstGeom prst="rect">
            <a:avLst/>
          </a:prstGeom>
        </p:spPr>
      </p:pic>
      <p:pic>
        <p:nvPicPr>
          <p:cNvPr id="49" name="Picture 48" descr="A purple and white logo&#10;&#10;Description automatically generated">
            <a:extLst>
              <a:ext uri="{FF2B5EF4-FFF2-40B4-BE49-F238E27FC236}">
                <a16:creationId xmlns:a16="http://schemas.microsoft.com/office/drawing/2014/main" id="{10D4DBEC-C9CA-AAF9-8913-8DD636A66221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696855" y="6272006"/>
            <a:ext cx="1127443" cy="477554"/>
          </a:xfrm>
          <a:prstGeom prst="rect">
            <a:avLst/>
          </a:prstGeom>
        </p:spPr>
      </p:pic>
      <p:pic>
        <p:nvPicPr>
          <p:cNvPr id="50" name="Google Shape;263;g216a3cee8eb_0_76">
            <a:extLst>
              <a:ext uri="{FF2B5EF4-FFF2-40B4-BE49-F238E27FC236}">
                <a16:creationId xmlns:a16="http://schemas.microsoft.com/office/drawing/2014/main" id="{DC4391E4-8B62-E013-0AA4-EA749098F8D1}"/>
              </a:ext>
            </a:extLst>
          </p:cNvPr>
          <p:cNvPicPr preferRelativeResize="0"/>
          <p:nvPr/>
        </p:nvPicPr>
        <p:blipFill rotWithShape="1">
          <a:blip r:embed="rId20">
            <a:alphaModFix/>
          </a:blip>
          <a:srcRect l="40280" t="21678" b="33309"/>
          <a:stretch/>
        </p:blipFill>
        <p:spPr>
          <a:xfrm>
            <a:off x="10621844" y="749470"/>
            <a:ext cx="1416188" cy="273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259;g216a3cee8eb_0_76" descr="Icon&#10;&#10;Description automatically generated with medium confidence">
            <a:extLst>
              <a:ext uri="{FF2B5EF4-FFF2-40B4-BE49-F238E27FC236}">
                <a16:creationId xmlns:a16="http://schemas.microsoft.com/office/drawing/2014/main" id="{D7EA1C13-91A1-F8EB-D496-2ECC995CD74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66769" y="5933846"/>
            <a:ext cx="1724800" cy="3560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3132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"/>
          <p:cNvSpPr txBox="1">
            <a:spLocks noGrp="1"/>
          </p:cNvSpPr>
          <p:nvPr>
            <p:ph type="title"/>
          </p:nvPr>
        </p:nvSpPr>
        <p:spPr>
          <a:xfrm>
            <a:off x="211223" y="212799"/>
            <a:ext cx="8824711" cy="928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16652"/>
              <a:buFont typeface="Calibri"/>
              <a:buNone/>
            </a:pPr>
            <a:r>
              <a:rPr lang="en-GB" sz="2800" dirty="0"/>
              <a:t>You can’t always get all the data into one TRE</a:t>
            </a:r>
            <a:br>
              <a:rPr lang="en-GB" sz="2800" dirty="0"/>
            </a:br>
            <a:r>
              <a:rPr lang="en-GB" sz="2800" dirty="0"/>
              <a:t>but analyses across multiple TREs is a pain</a:t>
            </a:r>
            <a:endParaRPr dirty="0"/>
          </a:p>
        </p:txBody>
      </p:sp>
      <p:pic>
        <p:nvPicPr>
          <p:cNvPr id="296" name="Google Shape;296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6275" y="1672446"/>
            <a:ext cx="8759915" cy="4529956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3"/>
          <p:cNvSpPr txBox="1"/>
          <p:nvPr/>
        </p:nvSpPr>
        <p:spPr>
          <a:xfrm>
            <a:off x="7848155" y="1236438"/>
            <a:ext cx="841069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0" i="0" u="none" strike="noStrike" cap="none" dirty="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rPr>
              <a:t>TREs</a:t>
            </a:r>
            <a:endParaRPr sz="2000" b="0" i="0" u="none" strike="noStrike" cap="none" dirty="0">
              <a:solidFill>
                <a:schemeClr val="accen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98" name="Google Shape;298;p3"/>
          <p:cNvSpPr txBox="1"/>
          <p:nvPr/>
        </p:nvSpPr>
        <p:spPr>
          <a:xfrm>
            <a:off x="1725974" y="1236371"/>
            <a:ext cx="2280221" cy="861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0" i="0" u="none" strike="noStrike" cap="none" dirty="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rPr>
              <a:t>Federated Analytics Tools</a:t>
            </a:r>
            <a:endParaRPr sz="2000" b="0" i="0" u="none" strike="noStrike" cap="none" dirty="0">
              <a:solidFill>
                <a:schemeClr val="accen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300" name="Google Shape;300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30249" y="2052005"/>
            <a:ext cx="3430939" cy="380160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F3A5386-C797-0497-097E-677E9916BF0F}"/>
              </a:ext>
            </a:extLst>
          </p:cNvPr>
          <p:cNvSpPr txBox="1"/>
          <p:nvPr/>
        </p:nvSpPr>
        <p:spPr>
          <a:xfrm>
            <a:off x="9453499" y="1307570"/>
            <a:ext cx="280504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6262" marR="0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r>
              <a:rPr lang="en-US" sz="2800" b="1" i="0" u="none" strike="noStrike" cap="none" dirty="0">
                <a:solidFill>
                  <a:schemeClr val="accent1"/>
                </a:solidFill>
                <a:latin typeface="Corbel" panose="020B0503020204020204" pitchFamily="34" charset="0"/>
                <a:ea typeface="Corbel"/>
                <a:cs typeface="Corbel"/>
                <a:sym typeface="Corbel"/>
              </a:rPr>
              <a:t>Each TRE develops a bespoke solution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6EDE33-1518-E316-2058-851EB7113842}"/>
              </a:ext>
            </a:extLst>
          </p:cNvPr>
          <p:cNvSpPr txBox="1"/>
          <p:nvPr/>
        </p:nvSpPr>
        <p:spPr>
          <a:xfrm>
            <a:off x="847898" y="5384066"/>
            <a:ext cx="439743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u="none" strike="noStrike" cap="none" dirty="0">
                <a:solidFill>
                  <a:schemeClr val="accent1"/>
                </a:solidFill>
                <a:latin typeface="Corbel" panose="020B0503020204020204" pitchFamily="34" charset="0"/>
                <a:ea typeface="Corbel"/>
                <a:cs typeface="Corbel"/>
                <a:sym typeface="Corbel"/>
              </a:rPr>
              <a:t>Each toolkit has its own unique exchange standards </a:t>
            </a:r>
            <a:endParaRPr lang="en-GB" sz="2800" b="1" dirty="0">
              <a:solidFill>
                <a:schemeClr val="accent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BDAAFF-32C6-AC18-BFDE-F10A9B88C761}"/>
              </a:ext>
            </a:extLst>
          </p:cNvPr>
          <p:cNvSpPr txBox="1"/>
          <p:nvPr/>
        </p:nvSpPr>
        <p:spPr>
          <a:xfrm>
            <a:off x="9453499" y="4263410"/>
            <a:ext cx="233669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6262" marR="0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r>
              <a:rPr lang="en-US" sz="2000" dirty="0">
                <a:latin typeface="Corbel" panose="020B0503020204020204" pitchFamily="34" charset="0"/>
                <a:ea typeface="Corbel"/>
                <a:cs typeface="Corbel"/>
                <a:sym typeface="Corbel"/>
              </a:rPr>
              <a:t>M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Corbel" panose="020B0503020204020204" pitchFamily="34" charset="0"/>
                <a:ea typeface="Corbel"/>
                <a:cs typeface="Corbel"/>
                <a:sym typeface="Corbel"/>
              </a:rPr>
              <a:t>ust be 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Corbel" panose="020B0503020204020204" pitchFamily="34" charset="0"/>
                <a:ea typeface="Corbel"/>
                <a:cs typeface="Corbel"/>
                <a:sym typeface="Corbel"/>
              </a:rPr>
              <a:t>independently tested 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Corbel" panose="020B0503020204020204" pitchFamily="34" charset="0"/>
                <a:ea typeface="Corbel"/>
                <a:cs typeface="Corbel"/>
                <a:sym typeface="Corbel"/>
              </a:rPr>
              <a:t>against the Five Safes, and validated by PPIE &amp; governance</a:t>
            </a:r>
            <a:endParaRPr lang="en-US" sz="2000" dirty="0">
              <a:latin typeface="Corbel" panose="020B0503020204020204" pitchFamily="34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ACC324D-DF73-1671-0BA6-FADFBA125CBF}"/>
              </a:ext>
            </a:extLst>
          </p:cNvPr>
          <p:cNvCxnSpPr>
            <a:cxnSpLocks/>
          </p:cNvCxnSpPr>
          <p:nvPr/>
        </p:nvCxnSpPr>
        <p:spPr>
          <a:xfrm>
            <a:off x="10474036" y="3198546"/>
            <a:ext cx="0" cy="94298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Google Shape;263;g216a3cee8eb_0_76">
            <a:extLst>
              <a:ext uri="{FF2B5EF4-FFF2-40B4-BE49-F238E27FC236}">
                <a16:creationId xmlns:a16="http://schemas.microsoft.com/office/drawing/2014/main" id="{DA5113A0-3DEF-595F-CD18-6B7995F32A4E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40280" t="21678" b="33309"/>
          <a:stretch/>
        </p:blipFill>
        <p:spPr>
          <a:xfrm>
            <a:off x="10621844" y="749470"/>
            <a:ext cx="1416188" cy="2734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8"/>
          <p:cNvSpPr txBox="1"/>
          <p:nvPr/>
        </p:nvSpPr>
        <p:spPr>
          <a:xfrm>
            <a:off x="207749" y="720250"/>
            <a:ext cx="6201300" cy="52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lang="en-GB" sz="2667" dirty="0">
              <a:solidFill>
                <a:srgbClr val="232E53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2667" dirty="0">
              <a:solidFill>
                <a:srgbClr val="232E53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11"/>
              <a:buFont typeface="Arial"/>
              <a:buNone/>
            </a:pPr>
            <a:endParaRPr sz="2667" dirty="0">
              <a:solidFill>
                <a:srgbClr val="232E53"/>
              </a:solidFill>
            </a:endParaRPr>
          </a:p>
        </p:txBody>
      </p:sp>
      <p:sp>
        <p:nvSpPr>
          <p:cNvPr id="244" name="Google Shape;244;p8"/>
          <p:cNvSpPr txBox="1"/>
          <p:nvPr/>
        </p:nvSpPr>
        <p:spPr>
          <a:xfrm>
            <a:off x="637258" y="136977"/>
            <a:ext cx="5094333" cy="6955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do we standardise</a:t>
            </a:r>
            <a:r>
              <a:rPr lang="en-GB" sz="32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flow of information (metadata) for federated analysis within the </a:t>
            </a:r>
            <a:r>
              <a:rPr lang="en-GB" sz="32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Five Safes framework</a:t>
            </a:r>
            <a:r>
              <a:rPr lang="en-GB" sz="32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sz="32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we develop a mechanism of </a:t>
            </a:r>
            <a:r>
              <a:rPr lang="en-GB" sz="32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running federated analytics workflows</a:t>
            </a:r>
            <a:r>
              <a:rPr lang="en-GB" sz="32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the queries in the TREs that is </a:t>
            </a:r>
            <a:r>
              <a:rPr lang="en-GB" sz="32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technology agnostic</a:t>
            </a:r>
            <a:r>
              <a:rPr lang="en-GB" sz="32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sz="32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232E53"/>
              </a:solidFill>
              <a:latin typeface="Corbel" panose="020B0503020204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rgbClr val="232E53"/>
              </a:solidFill>
            </a:endParaRPr>
          </a:p>
        </p:txBody>
      </p:sp>
      <p:pic>
        <p:nvPicPr>
          <p:cNvPr id="243" name="Google Shape;243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61100" y="1091925"/>
            <a:ext cx="5094333" cy="504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263;g216a3cee8eb_0_76">
            <a:extLst>
              <a:ext uri="{FF2B5EF4-FFF2-40B4-BE49-F238E27FC236}">
                <a16:creationId xmlns:a16="http://schemas.microsoft.com/office/drawing/2014/main" id="{A0742E71-1488-3B27-A2C9-52C8AC856AC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40280" t="21678" b="33309"/>
          <a:stretch/>
        </p:blipFill>
        <p:spPr>
          <a:xfrm>
            <a:off x="10621844" y="749470"/>
            <a:ext cx="1416188" cy="2734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"/>
          <p:cNvSpPr txBox="1">
            <a:spLocks noGrp="1"/>
          </p:cNvSpPr>
          <p:nvPr>
            <p:ph type="title"/>
          </p:nvPr>
        </p:nvSpPr>
        <p:spPr>
          <a:xfrm>
            <a:off x="211223" y="212799"/>
            <a:ext cx="11892670" cy="928297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6652"/>
              <a:buFont typeface="Arial"/>
              <a:buNone/>
            </a:pPr>
            <a:r>
              <a:rPr lang="en-GB" sz="2800" b="1" i="0" u="none" strike="noStrike" cap="none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Streamline Federated Analytics: Platform Independence, Technology Reuse</a:t>
            </a:r>
          </a:p>
        </p:txBody>
      </p:sp>
      <p:pic>
        <p:nvPicPr>
          <p:cNvPr id="296" name="Google Shape;296;p3"/>
          <p:cNvPicPr preferRelativeResize="0"/>
          <p:nvPr/>
        </p:nvPicPr>
        <p:blipFill rotWithShape="1">
          <a:blip r:embed="rId3">
            <a:alphaModFix/>
          </a:blip>
          <a:srcRect r="22446"/>
          <a:stretch/>
        </p:blipFill>
        <p:spPr>
          <a:xfrm>
            <a:off x="570411" y="1658844"/>
            <a:ext cx="6793639" cy="452995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297;p3">
            <a:extLst>
              <a:ext uri="{FF2B5EF4-FFF2-40B4-BE49-F238E27FC236}">
                <a16:creationId xmlns:a16="http://schemas.microsoft.com/office/drawing/2014/main" id="{9F742703-3062-1E91-AD9D-83DC44B138B6}"/>
              </a:ext>
            </a:extLst>
          </p:cNvPr>
          <p:cNvSpPr txBox="1"/>
          <p:nvPr/>
        </p:nvSpPr>
        <p:spPr>
          <a:xfrm>
            <a:off x="8235496" y="1236371"/>
            <a:ext cx="841069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0" i="0" u="none" strike="noStrike" cap="none" dirty="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rPr>
              <a:t>TREs</a:t>
            </a:r>
            <a:endParaRPr sz="2000" b="0" i="0" u="none" strike="noStrike" cap="none" dirty="0">
              <a:solidFill>
                <a:schemeClr val="accen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9" name="Google Shape;298;p3">
            <a:extLst>
              <a:ext uri="{FF2B5EF4-FFF2-40B4-BE49-F238E27FC236}">
                <a16:creationId xmlns:a16="http://schemas.microsoft.com/office/drawing/2014/main" id="{9BE8C61B-D039-786C-45F2-6686027B00FC}"/>
              </a:ext>
            </a:extLst>
          </p:cNvPr>
          <p:cNvSpPr txBox="1"/>
          <p:nvPr/>
        </p:nvSpPr>
        <p:spPr>
          <a:xfrm>
            <a:off x="1725974" y="1236371"/>
            <a:ext cx="2280221" cy="861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0" i="0" u="none" strike="noStrike" cap="none" dirty="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rPr>
              <a:t>Federated Analytics Tools</a:t>
            </a:r>
            <a:endParaRPr sz="2000" b="0" i="0" u="none" strike="noStrike" cap="none" dirty="0">
              <a:solidFill>
                <a:schemeClr val="accen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47B0A47C-489D-8349-E876-8733103462A2}"/>
              </a:ext>
            </a:extLst>
          </p:cNvPr>
          <p:cNvGrpSpPr/>
          <p:nvPr/>
        </p:nvGrpSpPr>
        <p:grpSpPr>
          <a:xfrm>
            <a:off x="3903360" y="2315357"/>
            <a:ext cx="3371033" cy="2296088"/>
            <a:chOff x="3903360" y="2315357"/>
            <a:chExt cx="3371033" cy="2296088"/>
          </a:xfrm>
        </p:grpSpPr>
        <p:sp>
          <p:nvSpPr>
            <p:cNvPr id="20" name="Arrow: Right 19">
              <a:extLst>
                <a:ext uri="{FF2B5EF4-FFF2-40B4-BE49-F238E27FC236}">
                  <a16:creationId xmlns:a16="http://schemas.microsoft.com/office/drawing/2014/main" id="{2C9071C3-807C-E655-94C3-6A1209E0F490}"/>
                </a:ext>
              </a:extLst>
            </p:cNvPr>
            <p:cNvSpPr/>
            <p:nvPr/>
          </p:nvSpPr>
          <p:spPr>
            <a:xfrm rot="12691245">
              <a:off x="4006882" y="2411176"/>
              <a:ext cx="573296" cy="193377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Arrow: Right 20">
              <a:extLst>
                <a:ext uri="{FF2B5EF4-FFF2-40B4-BE49-F238E27FC236}">
                  <a16:creationId xmlns:a16="http://schemas.microsoft.com/office/drawing/2014/main" id="{D1B99DA2-143D-1811-D357-85945931BCE3}"/>
                </a:ext>
              </a:extLst>
            </p:cNvPr>
            <p:cNvSpPr/>
            <p:nvPr/>
          </p:nvSpPr>
          <p:spPr>
            <a:xfrm rot="1876239">
              <a:off x="4236166" y="2341376"/>
              <a:ext cx="573296" cy="160214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Arrow: Right 21">
              <a:extLst>
                <a:ext uri="{FF2B5EF4-FFF2-40B4-BE49-F238E27FC236}">
                  <a16:creationId xmlns:a16="http://schemas.microsoft.com/office/drawing/2014/main" id="{76D19F93-8F85-077D-5166-96BB54D0FFEF}"/>
                </a:ext>
              </a:extLst>
            </p:cNvPr>
            <p:cNvSpPr/>
            <p:nvPr/>
          </p:nvSpPr>
          <p:spPr>
            <a:xfrm rot="12691245">
              <a:off x="6465404" y="4418068"/>
              <a:ext cx="573296" cy="193377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Arrow: Right 22">
              <a:extLst>
                <a:ext uri="{FF2B5EF4-FFF2-40B4-BE49-F238E27FC236}">
                  <a16:creationId xmlns:a16="http://schemas.microsoft.com/office/drawing/2014/main" id="{6805743D-B2EF-9956-3DF2-43B49628D5AC}"/>
                </a:ext>
              </a:extLst>
            </p:cNvPr>
            <p:cNvSpPr/>
            <p:nvPr/>
          </p:nvSpPr>
          <p:spPr>
            <a:xfrm rot="1876239">
              <a:off x="6694688" y="4348268"/>
              <a:ext cx="573296" cy="160214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Arrow: Right 23">
              <a:extLst>
                <a:ext uri="{FF2B5EF4-FFF2-40B4-BE49-F238E27FC236}">
                  <a16:creationId xmlns:a16="http://schemas.microsoft.com/office/drawing/2014/main" id="{ECB3A95E-36E0-7A29-4742-2364BF1F9871}"/>
                </a:ext>
              </a:extLst>
            </p:cNvPr>
            <p:cNvSpPr/>
            <p:nvPr/>
          </p:nvSpPr>
          <p:spPr>
            <a:xfrm rot="8462290">
              <a:off x="6377974" y="2315357"/>
              <a:ext cx="573296" cy="193377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Arrow: Right 24">
              <a:extLst>
                <a:ext uri="{FF2B5EF4-FFF2-40B4-BE49-F238E27FC236}">
                  <a16:creationId xmlns:a16="http://schemas.microsoft.com/office/drawing/2014/main" id="{EC1687FE-0F7C-F831-F5ED-FA303FB14DCB}"/>
                </a:ext>
              </a:extLst>
            </p:cNvPr>
            <p:cNvSpPr/>
            <p:nvPr/>
          </p:nvSpPr>
          <p:spPr>
            <a:xfrm rot="19247284">
              <a:off x="6560826" y="2427756"/>
              <a:ext cx="573296" cy="160214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Arrow: Right 25">
              <a:extLst>
                <a:ext uri="{FF2B5EF4-FFF2-40B4-BE49-F238E27FC236}">
                  <a16:creationId xmlns:a16="http://schemas.microsoft.com/office/drawing/2014/main" id="{04899BB6-0E4D-0E4C-E6AB-54E4999EF7C1}"/>
                </a:ext>
              </a:extLst>
            </p:cNvPr>
            <p:cNvSpPr/>
            <p:nvPr/>
          </p:nvSpPr>
          <p:spPr>
            <a:xfrm rot="8462290">
              <a:off x="3903360" y="4242579"/>
              <a:ext cx="573296" cy="193377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Arrow: Right 26">
              <a:extLst>
                <a:ext uri="{FF2B5EF4-FFF2-40B4-BE49-F238E27FC236}">
                  <a16:creationId xmlns:a16="http://schemas.microsoft.com/office/drawing/2014/main" id="{6EDBDE7F-7865-CC8A-7177-63A8C6C58C4F}"/>
                </a:ext>
              </a:extLst>
            </p:cNvPr>
            <p:cNvSpPr/>
            <p:nvPr/>
          </p:nvSpPr>
          <p:spPr>
            <a:xfrm rot="19247284">
              <a:off x="4086212" y="4354978"/>
              <a:ext cx="573296" cy="160214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Arrow: Right 27">
              <a:extLst>
                <a:ext uri="{FF2B5EF4-FFF2-40B4-BE49-F238E27FC236}">
                  <a16:creationId xmlns:a16="http://schemas.microsoft.com/office/drawing/2014/main" id="{079D4BB8-736C-FFE9-A76D-F3B79328A4C9}"/>
                </a:ext>
              </a:extLst>
            </p:cNvPr>
            <p:cNvSpPr/>
            <p:nvPr/>
          </p:nvSpPr>
          <p:spPr>
            <a:xfrm>
              <a:off x="6880037" y="3281952"/>
              <a:ext cx="394356" cy="165125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Arrow: Right 28">
              <a:extLst>
                <a:ext uri="{FF2B5EF4-FFF2-40B4-BE49-F238E27FC236}">
                  <a16:creationId xmlns:a16="http://schemas.microsoft.com/office/drawing/2014/main" id="{4E4DC132-7B22-3092-26A8-20C593A7CFB6}"/>
                </a:ext>
              </a:extLst>
            </p:cNvPr>
            <p:cNvSpPr/>
            <p:nvPr/>
          </p:nvSpPr>
          <p:spPr>
            <a:xfrm rot="10784994">
              <a:off x="6839598" y="3497184"/>
              <a:ext cx="431918" cy="163241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Arrow: Right 29">
              <a:extLst>
                <a:ext uri="{FF2B5EF4-FFF2-40B4-BE49-F238E27FC236}">
                  <a16:creationId xmlns:a16="http://schemas.microsoft.com/office/drawing/2014/main" id="{1AD1D2B9-B3AE-1266-7497-D21C445ED865}"/>
                </a:ext>
              </a:extLst>
            </p:cNvPr>
            <p:cNvSpPr/>
            <p:nvPr/>
          </p:nvSpPr>
          <p:spPr>
            <a:xfrm>
              <a:off x="3947116" y="3255926"/>
              <a:ext cx="394356" cy="165125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Arrow: Right 30">
              <a:extLst>
                <a:ext uri="{FF2B5EF4-FFF2-40B4-BE49-F238E27FC236}">
                  <a16:creationId xmlns:a16="http://schemas.microsoft.com/office/drawing/2014/main" id="{6C54ABB4-9AA8-D6AA-FC33-2A85481F5E69}"/>
                </a:ext>
              </a:extLst>
            </p:cNvPr>
            <p:cNvSpPr/>
            <p:nvPr/>
          </p:nvSpPr>
          <p:spPr>
            <a:xfrm rot="10784994">
              <a:off x="3906677" y="3471158"/>
              <a:ext cx="431918" cy="163241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34" name="Google Shape;296;p3">
            <a:extLst>
              <a:ext uri="{FF2B5EF4-FFF2-40B4-BE49-F238E27FC236}">
                <a16:creationId xmlns:a16="http://schemas.microsoft.com/office/drawing/2014/main" id="{263D6E7B-7BD9-D15A-87F3-DB0402B5F19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76990"/>
          <a:stretch/>
        </p:blipFill>
        <p:spPr>
          <a:xfrm>
            <a:off x="7831935" y="1672446"/>
            <a:ext cx="2015636" cy="452995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5" name="Group 54">
            <a:extLst>
              <a:ext uri="{FF2B5EF4-FFF2-40B4-BE49-F238E27FC236}">
                <a16:creationId xmlns:a16="http://schemas.microsoft.com/office/drawing/2014/main" id="{E07C42CC-8677-0191-ED58-EE02002D71DC}"/>
              </a:ext>
            </a:extLst>
          </p:cNvPr>
          <p:cNvGrpSpPr/>
          <p:nvPr/>
        </p:nvGrpSpPr>
        <p:grpSpPr>
          <a:xfrm>
            <a:off x="4293530" y="856010"/>
            <a:ext cx="2685825" cy="3645285"/>
            <a:chOff x="4293530" y="856010"/>
            <a:chExt cx="2685825" cy="3645285"/>
          </a:xfrm>
        </p:grpSpPr>
        <p:sp>
          <p:nvSpPr>
            <p:cNvPr id="14" name="Google Shape;371;p6">
              <a:extLst>
                <a:ext uri="{FF2B5EF4-FFF2-40B4-BE49-F238E27FC236}">
                  <a16:creationId xmlns:a16="http://schemas.microsoft.com/office/drawing/2014/main" id="{9D36BBF2-DFBF-815A-B12C-5C50FB2C1799}"/>
                </a:ext>
              </a:extLst>
            </p:cNvPr>
            <p:cNvSpPr/>
            <p:nvPr/>
          </p:nvSpPr>
          <p:spPr>
            <a:xfrm>
              <a:off x="4664109" y="2548985"/>
              <a:ext cx="1906319" cy="1805669"/>
            </a:xfrm>
            <a:prstGeom prst="pentagon">
              <a:avLst>
                <a:gd name="hf" fmla="val 105146"/>
                <a:gd name="vf" fmla="val 110557"/>
              </a:avLst>
            </a:prstGeom>
            <a:solidFill>
              <a:srgbClr val="F3F3F3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326A48FF-3C8A-4058-AA38-0B5B9ECE6FDD}"/>
                </a:ext>
              </a:extLst>
            </p:cNvPr>
            <p:cNvGrpSpPr/>
            <p:nvPr/>
          </p:nvGrpSpPr>
          <p:grpSpPr>
            <a:xfrm>
              <a:off x="4293530" y="856010"/>
              <a:ext cx="2685825" cy="3645285"/>
              <a:chOff x="4293530" y="856010"/>
              <a:chExt cx="2685825" cy="3645285"/>
            </a:xfrm>
          </p:grpSpPr>
          <p:pic>
            <p:nvPicPr>
              <p:cNvPr id="15" name="Google Shape;372;p6">
                <a:extLst>
                  <a:ext uri="{FF2B5EF4-FFF2-40B4-BE49-F238E27FC236}">
                    <a16:creationId xmlns:a16="http://schemas.microsoft.com/office/drawing/2014/main" id="{F8048B25-F33A-54F6-6DCA-BB11FD62D454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 t="-4509" b="4508"/>
              <a:stretch/>
            </p:blipFill>
            <p:spPr>
              <a:xfrm>
                <a:off x="4781344" y="2744305"/>
                <a:ext cx="1638249" cy="175699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C169B91-E0F4-1429-5371-EE90CAD3E40C}"/>
                  </a:ext>
                </a:extLst>
              </p:cNvPr>
              <p:cNvSpPr txBox="1"/>
              <p:nvPr/>
            </p:nvSpPr>
            <p:spPr>
              <a:xfrm>
                <a:off x="4293530" y="856010"/>
                <a:ext cx="2685825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 b="1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Digital Objects </a:t>
                </a:r>
                <a:r>
                  <a:rPr lang="en-US" sz="2000" b="1" dirty="0" err="1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standardise</a:t>
                </a:r>
                <a:r>
                  <a:rPr lang="en-US" sz="2000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000" b="1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the flow of information for 5 Safes</a:t>
                </a:r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2E9B069E-9457-DA9E-1574-8A2B87CFC85A}"/>
                  </a:ext>
                </a:extLst>
              </p:cNvPr>
              <p:cNvSpPr/>
              <p:nvPr/>
            </p:nvSpPr>
            <p:spPr>
              <a:xfrm>
                <a:off x="5176284" y="1982213"/>
                <a:ext cx="914400" cy="914400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3600" dirty="0"/>
                  <a:t>1</a:t>
                </a:r>
              </a:p>
            </p:txBody>
          </p:sp>
        </p:grpSp>
      </p:grpSp>
      <p:pic>
        <p:nvPicPr>
          <p:cNvPr id="43" name="Google Shape;263;g216a3cee8eb_0_76">
            <a:extLst>
              <a:ext uri="{FF2B5EF4-FFF2-40B4-BE49-F238E27FC236}">
                <a16:creationId xmlns:a16="http://schemas.microsoft.com/office/drawing/2014/main" id="{90AE6569-1BA4-983E-5A10-2B2C27D1927D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40280" t="21678" b="33309"/>
          <a:stretch/>
        </p:blipFill>
        <p:spPr>
          <a:xfrm>
            <a:off x="211223" y="6202402"/>
            <a:ext cx="1933193" cy="43054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C09D348E-3C6E-72BA-EE9B-F0C1F8036FD8}"/>
              </a:ext>
            </a:extLst>
          </p:cNvPr>
          <p:cNvGrpSpPr/>
          <p:nvPr/>
        </p:nvGrpSpPr>
        <p:grpSpPr>
          <a:xfrm>
            <a:off x="9775874" y="844641"/>
            <a:ext cx="2207683" cy="2801044"/>
            <a:chOff x="9775874" y="844641"/>
            <a:chExt cx="2207683" cy="2801044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E81142C9-7865-1024-5C34-C4D65E442C86}"/>
                </a:ext>
              </a:extLst>
            </p:cNvPr>
            <p:cNvSpPr/>
            <p:nvPr/>
          </p:nvSpPr>
          <p:spPr>
            <a:xfrm>
              <a:off x="9775874" y="844641"/>
              <a:ext cx="914400" cy="91440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600" dirty="0"/>
                <a:t>3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9BDAAFF-32C6-AC18-BFDE-F10A9B88C761}"/>
                </a:ext>
              </a:extLst>
            </p:cNvPr>
            <p:cNvSpPr txBox="1"/>
            <p:nvPr/>
          </p:nvSpPr>
          <p:spPr>
            <a:xfrm>
              <a:off x="9809894" y="886863"/>
              <a:ext cx="2173663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86262" marR="0" lvl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</a:pPr>
              <a:r>
                <a:rPr lang="en-US" sz="2000" b="1" dirty="0">
                  <a:solidFill>
                    <a:schemeClr val="accent1"/>
                  </a:solidFill>
                  <a:latin typeface="Corbel" panose="020B0503020204020204" pitchFamily="34" charset="0"/>
                  <a:ea typeface="Corbel"/>
                  <a:cs typeface="Corbel"/>
                  <a:sym typeface="Corbel"/>
                </a:rPr>
                <a:t>Workflow </a:t>
              </a:r>
              <a:r>
                <a:rPr lang="en-US" sz="2000" b="1" i="0" u="none" strike="noStrike" cap="none" dirty="0">
                  <a:solidFill>
                    <a:schemeClr val="accent1"/>
                  </a:solidFill>
                  <a:latin typeface="Corbel" panose="020B0503020204020204" pitchFamily="34" charset="0"/>
                  <a:ea typeface="Corbel"/>
                  <a:cs typeface="Corbel"/>
                  <a:sym typeface="Corbel"/>
                </a:rPr>
                <a:t>systems execute the queries</a:t>
              </a:r>
              <a:endParaRPr lang="en-US" sz="1800" dirty="0">
                <a:solidFill>
                  <a:schemeClr val="accent1"/>
                </a:solidFill>
                <a:latin typeface="Corbel" panose="020B0503020204020204" pitchFamily="34" charset="0"/>
              </a:endParaRPr>
            </a:p>
          </p:txBody>
        </p:sp>
        <p:pic>
          <p:nvPicPr>
            <p:cNvPr id="32" name="Google Shape;361;p6">
              <a:extLst>
                <a:ext uri="{FF2B5EF4-FFF2-40B4-BE49-F238E27FC236}">
                  <a16:creationId xmlns:a16="http://schemas.microsoft.com/office/drawing/2014/main" id="{88889DEB-A13F-7C46-15AC-46C5BFCCCB4F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0474488" y="2207709"/>
              <a:ext cx="1099904" cy="5324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" name="Google Shape;413;p6">
              <a:extLst>
                <a:ext uri="{FF2B5EF4-FFF2-40B4-BE49-F238E27FC236}">
                  <a16:creationId xmlns:a16="http://schemas.microsoft.com/office/drawing/2014/main" id="{851F032C-EC4B-E9E6-5501-554AFE18F6E3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 t="8113"/>
            <a:stretch/>
          </p:blipFill>
          <p:spPr>
            <a:xfrm>
              <a:off x="10580218" y="2818464"/>
              <a:ext cx="994174" cy="82722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A737C200-BCE8-2055-09E3-24948C1FB9EA}"/>
              </a:ext>
            </a:extLst>
          </p:cNvPr>
          <p:cNvGrpSpPr/>
          <p:nvPr/>
        </p:nvGrpSpPr>
        <p:grpSpPr>
          <a:xfrm>
            <a:off x="9809894" y="3897454"/>
            <a:ext cx="2310460" cy="2217712"/>
            <a:chOff x="9809894" y="3897454"/>
            <a:chExt cx="2310460" cy="2217712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D9DF9308-7194-3351-8B2C-3C6286CB6CA5}"/>
                </a:ext>
              </a:extLst>
            </p:cNvPr>
            <p:cNvSpPr/>
            <p:nvPr/>
          </p:nvSpPr>
          <p:spPr>
            <a:xfrm>
              <a:off x="9902206" y="3897454"/>
              <a:ext cx="914400" cy="91440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600" dirty="0"/>
                <a:t>4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AF0F5F18-C44D-95A7-911D-0CC365ABFD0C}"/>
                </a:ext>
              </a:extLst>
            </p:cNvPr>
            <p:cNvSpPr txBox="1"/>
            <p:nvPr/>
          </p:nvSpPr>
          <p:spPr>
            <a:xfrm>
              <a:off x="9809894" y="4914837"/>
              <a:ext cx="2310460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86262" marR="0" lvl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</a:pPr>
              <a:r>
                <a:rPr lang="en-US" sz="1800" b="1" dirty="0">
                  <a:solidFill>
                    <a:schemeClr val="accent1"/>
                  </a:solidFill>
                  <a:latin typeface="Corbel" panose="020B0503020204020204" pitchFamily="34" charset="0"/>
                  <a:ea typeface="Corbel"/>
                  <a:cs typeface="Corbel"/>
                  <a:sym typeface="Corbel"/>
                </a:rPr>
                <a:t>Synergy </a:t>
              </a:r>
            </a:p>
            <a:p>
              <a:pPr marL="186262" marR="0" lvl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</a:pPr>
              <a:r>
                <a:rPr lang="en-US" sz="1800" b="1" dirty="0">
                  <a:solidFill>
                    <a:schemeClr val="accent1"/>
                  </a:solidFill>
                  <a:latin typeface="Corbel" panose="020B0503020204020204" pitchFamily="34" charset="0"/>
                  <a:ea typeface="Corbel"/>
                  <a:cs typeface="Corbel"/>
                  <a:sym typeface="Corbel"/>
                </a:rPr>
                <a:t>with authorization and disclosure control projects</a:t>
              </a:r>
              <a:endParaRPr lang="en-US" sz="1600" dirty="0">
                <a:solidFill>
                  <a:schemeClr val="accent1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D67925ED-F6EA-97D6-8DAE-D5EAE39E24DA}"/>
                </a:ext>
              </a:extLst>
            </p:cNvPr>
            <p:cNvSpPr txBox="1"/>
            <p:nvPr/>
          </p:nvSpPr>
          <p:spPr>
            <a:xfrm>
              <a:off x="10523492" y="4083840"/>
              <a:ext cx="1442500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2400" b="1" dirty="0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SACRO</a:t>
              </a:r>
            </a:p>
            <a:p>
              <a:r>
                <a:rPr lang="en-GB" sz="2400" b="1" dirty="0">
                  <a:solidFill>
                    <a:schemeClr val="accent1"/>
                  </a:solidFill>
                  <a:latin typeface="Calibri"/>
                  <a:cs typeface="Calibri"/>
                  <a:sym typeface="Calibri"/>
                </a:rPr>
                <a:t>SARA</a:t>
              </a:r>
              <a:endParaRPr lang="en-GB" sz="2400" dirty="0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6C52180F-80C7-C8B2-CBE6-90EB55BC88B0}"/>
              </a:ext>
            </a:extLst>
          </p:cNvPr>
          <p:cNvGrpSpPr/>
          <p:nvPr/>
        </p:nvGrpSpPr>
        <p:grpSpPr>
          <a:xfrm>
            <a:off x="4492929" y="1504541"/>
            <a:ext cx="5742242" cy="5353459"/>
            <a:chOff x="4500703" y="1521229"/>
            <a:chExt cx="5742242" cy="5353459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E9B9557B-6B00-2415-D7BB-E963B7A321C4}"/>
                </a:ext>
              </a:extLst>
            </p:cNvPr>
            <p:cNvSpPr/>
            <p:nvPr/>
          </p:nvSpPr>
          <p:spPr>
            <a:xfrm>
              <a:off x="7498080" y="1521229"/>
              <a:ext cx="268060" cy="4681173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6DCF7024-7644-EB72-6CDB-7367AFE782E1}"/>
                </a:ext>
              </a:extLst>
            </p:cNvPr>
            <p:cNvGrpSpPr/>
            <p:nvPr/>
          </p:nvGrpSpPr>
          <p:grpSpPr>
            <a:xfrm>
              <a:off x="4500703" y="5344679"/>
              <a:ext cx="5742242" cy="1530009"/>
              <a:chOff x="4500703" y="5344679"/>
              <a:chExt cx="5742242" cy="1530009"/>
            </a:xfrm>
          </p:grpSpPr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481F8E2-3A8E-AAA9-77E7-9332FD8457EE}"/>
                  </a:ext>
                </a:extLst>
              </p:cNvPr>
              <p:cNvSpPr txBox="1"/>
              <p:nvPr/>
            </p:nvSpPr>
            <p:spPr>
              <a:xfrm>
                <a:off x="5021275" y="6166802"/>
                <a:ext cx="5221670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86262" marR="0" lvl="0" algn="ctr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</a:pPr>
                <a:r>
                  <a:rPr lang="en-US" sz="2000" b="1" i="0" u="none" strike="noStrike" cap="none" dirty="0">
                    <a:solidFill>
                      <a:schemeClr val="accent1"/>
                    </a:solidFill>
                    <a:latin typeface="Corbel" panose="020B0503020204020204" pitchFamily="34" charset="0"/>
                    <a:ea typeface="Corbel"/>
                    <a:cs typeface="Corbel"/>
                    <a:sym typeface="Corbel"/>
                  </a:rPr>
                  <a:t>Submission Layer &amp; </a:t>
                </a:r>
                <a:r>
                  <a:rPr lang="en-US" sz="2000" b="1" dirty="0">
                    <a:solidFill>
                      <a:schemeClr val="accent1"/>
                    </a:solidFill>
                    <a:latin typeface="Corbel" panose="020B0503020204020204" pitchFamily="34" charset="0"/>
                    <a:sym typeface="Corbel"/>
                  </a:rPr>
                  <a:t>TRE agent </a:t>
                </a:r>
              </a:p>
              <a:p>
                <a:pPr marL="186262" marR="0" lvl="0" algn="ctr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</a:pPr>
                <a:r>
                  <a:rPr lang="en-US" sz="2000" b="1" dirty="0">
                    <a:solidFill>
                      <a:schemeClr val="accent1"/>
                    </a:solidFill>
                    <a:latin typeface="Corbel" panose="020B0503020204020204" pitchFamily="34" charset="0"/>
                    <a:sym typeface="Corbel"/>
                  </a:rPr>
                  <a:t>handling 5 Safes management</a:t>
                </a:r>
                <a:endParaRPr lang="en-US" sz="1800" dirty="0">
                  <a:solidFill>
                    <a:schemeClr val="accent1"/>
                  </a:solidFill>
                  <a:latin typeface="Corbel" panose="020B0503020204020204" pitchFamily="34" charset="0"/>
                </a:endParaRPr>
              </a:p>
            </p:txBody>
          </p:sp>
          <p:pic>
            <p:nvPicPr>
              <p:cNvPr id="38" name="Google Shape;438;g1e3a0a85c2d_0_84">
                <a:extLst>
                  <a:ext uri="{FF2B5EF4-FFF2-40B4-BE49-F238E27FC236}">
                    <a16:creationId xmlns:a16="http://schemas.microsoft.com/office/drawing/2014/main" id="{2661E20D-9818-FEA2-719F-77E76AB84192}"/>
                  </a:ext>
                </a:extLst>
              </p:cNvPr>
              <p:cNvPicPr preferRelativeResize="0"/>
              <p:nvPr/>
            </p:nvPicPr>
            <p:blipFill rotWithShape="1">
              <a:blip r:embed="rId8">
                <a:alphaModFix/>
              </a:blip>
              <a:srcRect/>
              <a:stretch/>
            </p:blipFill>
            <p:spPr>
              <a:xfrm>
                <a:off x="5584820" y="5667352"/>
                <a:ext cx="1752900" cy="53088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F10F70AB-6745-10C3-8865-D07BA1C7082C}"/>
                  </a:ext>
                </a:extLst>
              </p:cNvPr>
              <p:cNvSpPr/>
              <p:nvPr/>
            </p:nvSpPr>
            <p:spPr>
              <a:xfrm>
                <a:off x="4500703" y="5380787"/>
                <a:ext cx="914400" cy="914400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3600" dirty="0"/>
                  <a:t>2</a:t>
                </a:r>
              </a:p>
            </p:txBody>
          </p:sp>
          <p:pic>
            <p:nvPicPr>
              <p:cNvPr id="48" name="Picture 47" descr="A blue text on a white background&#10;&#10;Description automatically generated">
                <a:extLst>
                  <a:ext uri="{FF2B5EF4-FFF2-40B4-BE49-F238E27FC236}">
                    <a16:creationId xmlns:a16="http://schemas.microsoft.com/office/drawing/2014/main" id="{ED4AB82E-DAA5-1551-9EC3-C7671EC134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584820" y="5344679"/>
                <a:ext cx="1375809" cy="296855"/>
              </a:xfrm>
              <a:prstGeom prst="rect">
                <a:avLst/>
              </a:prstGeom>
            </p:spPr>
          </p:pic>
          <p:pic>
            <p:nvPicPr>
              <p:cNvPr id="50" name="Picture 49">
                <a:extLst>
                  <a:ext uri="{FF2B5EF4-FFF2-40B4-BE49-F238E27FC236}">
                    <a16:creationId xmlns:a16="http://schemas.microsoft.com/office/drawing/2014/main" id="{5317D6A1-B608-6929-EE84-F68D26F3FB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961365" y="5371002"/>
                <a:ext cx="394356" cy="296350"/>
              </a:xfrm>
              <a:prstGeom prst="rect">
                <a:avLst/>
              </a:prstGeom>
            </p:spPr>
          </p:pic>
        </p:grpSp>
      </p:grpSp>
      <p:pic>
        <p:nvPicPr>
          <p:cNvPr id="59" name="Picture 58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EEC55A2E-5F05-E0E1-D938-D45009B6AF4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2729" y="5174758"/>
            <a:ext cx="3549059" cy="899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510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59279FD-FCE8-0F20-4778-F06A0F8AFD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317" y="1013710"/>
            <a:ext cx="7144409" cy="4077483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0A80EA39-06FF-8912-90AA-04117DE7C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876" y="295676"/>
            <a:ext cx="3593161" cy="612775"/>
          </a:xfrm>
        </p:spPr>
        <p:txBody>
          <a:bodyPr/>
          <a:lstStyle/>
          <a:p>
            <a:r>
              <a:rPr lang="en-GB" sz="2800" dirty="0"/>
              <a:t>MVP Demonstrator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FC950D8-E767-68AC-7F69-1BC1C9625A0D}"/>
              </a:ext>
            </a:extLst>
          </p:cNvPr>
          <p:cNvGrpSpPr/>
          <p:nvPr/>
        </p:nvGrpSpPr>
        <p:grpSpPr>
          <a:xfrm>
            <a:off x="7239413" y="2001903"/>
            <a:ext cx="4539300" cy="3980819"/>
            <a:chOff x="6749799" y="1661049"/>
            <a:chExt cx="4114313" cy="3609583"/>
          </a:xfrm>
        </p:grpSpPr>
        <p:grpSp>
          <p:nvGrpSpPr>
            <p:cNvPr id="12" name="Google Shape;411;p52">
              <a:extLst>
                <a:ext uri="{FF2B5EF4-FFF2-40B4-BE49-F238E27FC236}">
                  <a16:creationId xmlns:a16="http://schemas.microsoft.com/office/drawing/2014/main" id="{3314E711-5CEC-C1F8-9F08-68710B8595B0}"/>
                </a:ext>
              </a:extLst>
            </p:cNvPr>
            <p:cNvGrpSpPr/>
            <p:nvPr/>
          </p:nvGrpSpPr>
          <p:grpSpPr>
            <a:xfrm>
              <a:off x="7092483" y="1959239"/>
              <a:ext cx="3425627" cy="3311393"/>
              <a:chOff x="4128724" y="1132600"/>
              <a:chExt cx="2330100" cy="2235064"/>
            </a:xfrm>
          </p:grpSpPr>
          <p:sp>
            <p:nvSpPr>
              <p:cNvPr id="18" name="Google Shape;412;p52">
                <a:extLst>
                  <a:ext uri="{FF2B5EF4-FFF2-40B4-BE49-F238E27FC236}">
                    <a16:creationId xmlns:a16="http://schemas.microsoft.com/office/drawing/2014/main" id="{0B680387-6F96-0BC2-4804-3B7D5A2EFF39}"/>
                  </a:ext>
                </a:extLst>
              </p:cNvPr>
              <p:cNvSpPr/>
              <p:nvPr/>
            </p:nvSpPr>
            <p:spPr>
              <a:xfrm>
                <a:off x="4128724" y="1132600"/>
                <a:ext cx="2330100" cy="2156700"/>
              </a:xfrm>
              <a:prstGeom prst="pentagon">
                <a:avLst>
                  <a:gd name="hf" fmla="val 105146"/>
                  <a:gd name="vf" fmla="val 110557"/>
                </a:avLst>
              </a:prstGeom>
              <a:solidFill>
                <a:srgbClr val="F3F3F3"/>
              </a:solidFill>
              <a:ln w="2857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19" name="Google Shape;413;p52">
                <a:extLst>
                  <a:ext uri="{FF2B5EF4-FFF2-40B4-BE49-F238E27FC236}">
                    <a16:creationId xmlns:a16="http://schemas.microsoft.com/office/drawing/2014/main" id="{09B2B64E-ECE5-D780-A022-5B480172BAC6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4205877" y="1210850"/>
                <a:ext cx="2252933" cy="215681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0" name="Google Shape;414;p52">
                <a:extLst>
                  <a:ext uri="{FF2B5EF4-FFF2-40B4-BE49-F238E27FC236}">
                    <a16:creationId xmlns:a16="http://schemas.microsoft.com/office/drawing/2014/main" id="{B9595B01-4DC1-324C-D338-22417D2876A1}"/>
                  </a:ext>
                </a:extLst>
              </p:cNvPr>
              <p:cNvPicPr preferRelativeResize="0"/>
              <p:nvPr/>
            </p:nvPicPr>
            <p:blipFill rotWithShape="1">
              <a:blip r:embed="rId5">
                <a:alphaModFix/>
              </a:blip>
              <a:srcRect t="-4509" b="4508"/>
              <a:stretch/>
            </p:blipFill>
            <p:spPr>
              <a:xfrm>
                <a:off x="4651535" y="1686831"/>
                <a:ext cx="1204855" cy="120485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3" name="Google Shape;415;p52">
              <a:extLst>
                <a:ext uri="{FF2B5EF4-FFF2-40B4-BE49-F238E27FC236}">
                  <a16:creationId xmlns:a16="http://schemas.microsoft.com/office/drawing/2014/main" id="{6F98E331-37AF-FF93-C404-CFD4F2AA21E9}"/>
                </a:ext>
              </a:extLst>
            </p:cNvPr>
            <p:cNvSpPr txBox="1"/>
            <p:nvPr/>
          </p:nvSpPr>
          <p:spPr>
            <a:xfrm>
              <a:off x="8044634" y="1661049"/>
              <a:ext cx="2518638" cy="2615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100" b="0" i="0" u="none" strike="noStrike" cap="none">
                  <a:solidFill>
                    <a:schemeClr val="accent5"/>
                  </a:solidFill>
                  <a:latin typeface="Corbel"/>
                  <a:ea typeface="Corbel"/>
                  <a:cs typeface="Corbel"/>
                  <a:sym typeface="Corbel"/>
                </a:rPr>
                <a:t>User making the request</a:t>
              </a:r>
              <a:endParaRPr sz="1000"/>
            </a:p>
          </p:txBody>
        </p:sp>
        <p:sp>
          <p:nvSpPr>
            <p:cNvPr id="14" name="Google Shape;416;p52">
              <a:extLst>
                <a:ext uri="{FF2B5EF4-FFF2-40B4-BE49-F238E27FC236}">
                  <a16:creationId xmlns:a16="http://schemas.microsoft.com/office/drawing/2014/main" id="{032F804A-67D7-63E8-5B38-9AE0EDCD81B8}"/>
                </a:ext>
              </a:extLst>
            </p:cNvPr>
            <p:cNvSpPr txBox="1"/>
            <p:nvPr/>
          </p:nvSpPr>
          <p:spPr>
            <a:xfrm rot="2129598">
              <a:off x="9630848" y="2559074"/>
              <a:ext cx="1233264" cy="4616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 b="0" i="0" u="none" strike="noStrike" cap="none" dirty="0">
                  <a:solidFill>
                    <a:srgbClr val="00B050"/>
                  </a:solidFill>
                  <a:latin typeface="Corbel"/>
                  <a:ea typeface="Corbel"/>
                  <a:cs typeface="Corbel"/>
                  <a:sym typeface="Corbel"/>
                </a:rPr>
                <a:t>Query workflow job on the TRE</a:t>
              </a:r>
              <a:endParaRPr sz="1050" dirty="0"/>
            </a:p>
          </p:txBody>
        </p:sp>
        <p:sp>
          <p:nvSpPr>
            <p:cNvPr id="15" name="Google Shape;417;p52">
              <a:extLst>
                <a:ext uri="{FF2B5EF4-FFF2-40B4-BE49-F238E27FC236}">
                  <a16:creationId xmlns:a16="http://schemas.microsoft.com/office/drawing/2014/main" id="{11A7ED59-82BA-9270-77B0-397892F5EC50}"/>
                </a:ext>
              </a:extLst>
            </p:cNvPr>
            <p:cNvSpPr txBox="1"/>
            <p:nvPr/>
          </p:nvSpPr>
          <p:spPr>
            <a:xfrm rot="17317229">
              <a:off x="9477891" y="4176372"/>
              <a:ext cx="1715296" cy="4154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50" b="0" i="0" u="none" strike="noStrike" cap="none" dirty="0">
                  <a:solidFill>
                    <a:srgbClr val="7030A0"/>
                  </a:solidFill>
                  <a:latin typeface="Corbel"/>
                  <a:ea typeface="Corbel"/>
                  <a:cs typeface="Corbel"/>
                  <a:sym typeface="Corbel"/>
                </a:rPr>
                <a:t>Pre-approved workflows and containers on TRE</a:t>
              </a:r>
              <a:endParaRPr sz="900" dirty="0"/>
            </a:p>
          </p:txBody>
        </p:sp>
        <p:sp>
          <p:nvSpPr>
            <p:cNvPr id="16" name="Google Shape;418;p52">
              <a:extLst>
                <a:ext uri="{FF2B5EF4-FFF2-40B4-BE49-F238E27FC236}">
                  <a16:creationId xmlns:a16="http://schemas.microsoft.com/office/drawing/2014/main" id="{53C0100E-828C-9255-52A4-F65D78AC718D}"/>
                </a:ext>
              </a:extLst>
            </p:cNvPr>
            <p:cNvSpPr txBox="1"/>
            <p:nvPr/>
          </p:nvSpPr>
          <p:spPr>
            <a:xfrm rot="4274632">
              <a:off x="6406902" y="4215136"/>
              <a:ext cx="1683397" cy="3947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 b="0" i="0" u="none" strike="noStrike" cap="none" dirty="0">
                  <a:solidFill>
                    <a:srgbClr val="EF8600"/>
                  </a:solidFill>
                  <a:latin typeface="Corbel"/>
                  <a:ea typeface="Corbel"/>
                  <a:cs typeface="Corbel"/>
                  <a:sym typeface="Corbel"/>
                </a:rPr>
                <a:t>Metadata of dataset and ref to dataset)</a:t>
              </a:r>
              <a:endParaRPr sz="1050" dirty="0"/>
            </a:p>
          </p:txBody>
        </p:sp>
        <p:sp>
          <p:nvSpPr>
            <p:cNvPr id="17" name="Google Shape;419;p52">
              <a:extLst>
                <a:ext uri="{FF2B5EF4-FFF2-40B4-BE49-F238E27FC236}">
                  <a16:creationId xmlns:a16="http://schemas.microsoft.com/office/drawing/2014/main" id="{878D534C-B517-3C93-83E2-905EAD3E53C2}"/>
                </a:ext>
              </a:extLst>
            </p:cNvPr>
            <p:cNvSpPr txBox="1"/>
            <p:nvPr/>
          </p:nvSpPr>
          <p:spPr>
            <a:xfrm rot="19635317">
              <a:off x="6749799" y="2453951"/>
              <a:ext cx="1588571" cy="3972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 b="0" i="0" u="none" strike="noStrike" cap="none" dirty="0">
                  <a:solidFill>
                    <a:srgbClr val="083C92"/>
                  </a:solidFill>
                  <a:latin typeface="Corbel"/>
                  <a:ea typeface="Corbel"/>
                  <a:cs typeface="Corbel"/>
                  <a:sym typeface="Corbel"/>
                </a:rPr>
                <a:t>Outputs approved for release &amp; provenance</a:t>
              </a:r>
              <a:endParaRPr sz="1050" dirty="0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0BEE7791-A5DF-0D7C-077F-A3D6B187A6D9}"/>
              </a:ext>
            </a:extLst>
          </p:cNvPr>
          <p:cNvSpPr txBox="1"/>
          <p:nvPr/>
        </p:nvSpPr>
        <p:spPr>
          <a:xfrm>
            <a:off x="6859806" y="5957572"/>
            <a:ext cx="51657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accent1"/>
                </a:solidFill>
              </a:rPr>
              <a:t>Five Safes RO-Crate Specification</a:t>
            </a:r>
          </a:p>
        </p:txBody>
      </p:sp>
      <p:pic>
        <p:nvPicPr>
          <p:cNvPr id="24" name="Picture 23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7FEDD3AF-EDF4-6EA6-F42C-290682CF0E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6174" y="5535904"/>
            <a:ext cx="4336564" cy="1098596"/>
          </a:xfrm>
          <a:prstGeom prst="rect">
            <a:avLst/>
          </a:prstGeom>
        </p:spPr>
      </p:pic>
      <p:pic>
        <p:nvPicPr>
          <p:cNvPr id="25" name="Google Shape;263;g216a3cee8eb_0_76">
            <a:extLst>
              <a:ext uri="{FF2B5EF4-FFF2-40B4-BE49-F238E27FC236}">
                <a16:creationId xmlns:a16="http://schemas.microsoft.com/office/drawing/2014/main" id="{314A4A9D-ABEB-0F64-288C-7DD122D8C537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l="40280" t="21678" b="33309"/>
          <a:stretch/>
        </p:blipFill>
        <p:spPr>
          <a:xfrm>
            <a:off x="10621844" y="749470"/>
            <a:ext cx="1416188" cy="2734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9033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88990-82A8-713B-2DBA-F59B626D4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286" y="194687"/>
            <a:ext cx="8447087" cy="612775"/>
          </a:xfrm>
        </p:spPr>
        <p:txBody>
          <a:bodyPr/>
          <a:lstStyle/>
          <a:p>
            <a:r>
              <a:rPr lang="en-GB" sz="2800" dirty="0"/>
              <a:t>Rolling into Production</a:t>
            </a:r>
          </a:p>
        </p:txBody>
      </p:sp>
      <p:pic>
        <p:nvPicPr>
          <p:cNvPr id="4" name="Google Shape;673;p13">
            <a:extLst>
              <a:ext uri="{FF2B5EF4-FFF2-40B4-BE49-F238E27FC236}">
                <a16:creationId xmlns:a16="http://schemas.microsoft.com/office/drawing/2014/main" id="{0820277E-6025-8D15-3D97-51FF1CB55D4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5955" y="4817588"/>
            <a:ext cx="2111435" cy="320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254;g216a3cee8eb_0_76">
            <a:extLst>
              <a:ext uri="{FF2B5EF4-FFF2-40B4-BE49-F238E27FC236}">
                <a16:creationId xmlns:a16="http://schemas.microsoft.com/office/drawing/2014/main" id="{9625AB57-9C8A-0DA2-2B0A-55CB206CB71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8262" y="1548463"/>
            <a:ext cx="1689659" cy="63221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3FB51C4-B839-93E4-241B-8F40C7F60C94}"/>
              </a:ext>
            </a:extLst>
          </p:cNvPr>
          <p:cNvSpPr txBox="1"/>
          <p:nvPr/>
        </p:nvSpPr>
        <p:spPr>
          <a:xfrm>
            <a:off x="816541" y="4065659"/>
            <a:ext cx="27070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EOSC ENTRUST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5704D0-D466-43F0-7CDC-963B80AF662D}"/>
              </a:ext>
            </a:extLst>
          </p:cNvPr>
          <p:cNvSpPr txBox="1"/>
          <p:nvPr/>
        </p:nvSpPr>
        <p:spPr>
          <a:xfrm>
            <a:off x="803766" y="2322754"/>
            <a:ext cx="36054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Federated Analytics Programme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593B17-3262-82B6-5EA4-4E0F342FFED4}"/>
              </a:ext>
            </a:extLst>
          </p:cNvPr>
          <p:cNvSpPr txBox="1"/>
          <p:nvPr/>
        </p:nvSpPr>
        <p:spPr>
          <a:xfrm>
            <a:off x="855286" y="3651087"/>
            <a:ext cx="29514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Horizon Europe Projects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77A229A-F840-9763-AEC2-988FC9CFD223}"/>
              </a:ext>
            </a:extLst>
          </p:cNvPr>
          <p:cNvGrpSpPr/>
          <p:nvPr/>
        </p:nvGrpSpPr>
        <p:grpSpPr>
          <a:xfrm>
            <a:off x="5828523" y="916251"/>
            <a:ext cx="5113481" cy="4534942"/>
            <a:chOff x="6435420" y="1548463"/>
            <a:chExt cx="3598773" cy="280021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0151C59-997E-0C17-F7CB-E997AB21144D}"/>
                </a:ext>
              </a:extLst>
            </p:cNvPr>
            <p:cNvSpPr txBox="1"/>
            <p:nvPr/>
          </p:nvSpPr>
          <p:spPr>
            <a:xfrm>
              <a:off x="6485538" y="3763900"/>
              <a:ext cx="3548655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3200" dirty="0">
                  <a:latin typeface="Calibri" panose="020F0502020204030204" pitchFamily="34" charset="0"/>
                  <a:cs typeface="Calibri" panose="020F0502020204030204" pitchFamily="34" charset="0"/>
                </a:rPr>
                <a:t>https://trefx.uk/</a:t>
              </a:r>
            </a:p>
          </p:txBody>
        </p:sp>
        <p:pic>
          <p:nvPicPr>
            <p:cNvPr id="11" name="Google Shape;263;g216a3cee8eb_0_76">
              <a:extLst>
                <a:ext uri="{FF2B5EF4-FFF2-40B4-BE49-F238E27FC236}">
                  <a16:creationId xmlns:a16="http://schemas.microsoft.com/office/drawing/2014/main" id="{9305025F-43A1-8BDA-21A0-DCEAEEE842AB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l="40280"/>
            <a:stretch/>
          </p:blipFill>
          <p:spPr>
            <a:xfrm>
              <a:off x="6435420" y="1548463"/>
              <a:ext cx="3271450" cy="20910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3" name="Picture 12" descr="A logo with orange and grey letters&#10;&#10;Description automatically generated">
            <a:extLst>
              <a:ext uri="{FF2B5EF4-FFF2-40B4-BE49-F238E27FC236}">
                <a16:creationId xmlns:a16="http://schemas.microsoft.com/office/drawing/2014/main" id="{7E89C12E-B8E6-FCA3-BB4B-968E760D69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5955" y="5304910"/>
            <a:ext cx="1223513" cy="92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669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HDRUK_final">
  <a:themeElements>
    <a:clrScheme name="Custom 4">
      <a:dk1>
        <a:srgbClr val="2E2D62"/>
      </a:dk1>
      <a:lt1>
        <a:srgbClr val="FFFFFF"/>
      </a:lt1>
      <a:dk2>
        <a:srgbClr val="000000"/>
      </a:dk2>
      <a:lt2>
        <a:srgbClr val="E7E6E6"/>
      </a:lt2>
      <a:accent1>
        <a:srgbClr val="2E2D62"/>
      </a:accent1>
      <a:accent2>
        <a:srgbClr val="C13D33"/>
      </a:accent2>
      <a:accent3>
        <a:srgbClr val="3CB28C"/>
      </a:accent3>
      <a:accent4>
        <a:srgbClr val="34D5AE"/>
      </a:accent4>
      <a:accent5>
        <a:srgbClr val="475DA7"/>
      </a:accent5>
      <a:accent6>
        <a:srgbClr val="E94D36"/>
      </a:accent6>
      <a:hlink>
        <a:srgbClr val="FF9D1B"/>
      </a:hlink>
      <a:folHlink>
        <a:srgbClr val="3CB2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HDRUK_final">
  <a:themeElements>
    <a:clrScheme name="UKHDR Alliance 1">
      <a:dk1>
        <a:srgbClr val="3CB28C"/>
      </a:dk1>
      <a:lt1>
        <a:srgbClr val="FFFFFF"/>
      </a:lt1>
      <a:dk2>
        <a:srgbClr val="000000"/>
      </a:dk2>
      <a:lt2>
        <a:srgbClr val="E7E6E6"/>
      </a:lt2>
      <a:accent1>
        <a:srgbClr val="475DA7"/>
      </a:accent1>
      <a:accent2>
        <a:srgbClr val="3C3C3B"/>
      </a:accent2>
      <a:accent3>
        <a:srgbClr val="ADDAD9"/>
      </a:accent3>
      <a:accent4>
        <a:srgbClr val="D1D7DA"/>
      </a:accent4>
      <a:accent5>
        <a:srgbClr val="28235C"/>
      </a:accent5>
      <a:accent6>
        <a:srgbClr val="E66400"/>
      </a:accent6>
      <a:hlink>
        <a:srgbClr val="3CB28C"/>
      </a:hlink>
      <a:folHlink>
        <a:srgbClr val="3CB2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4382</TotalTime>
  <Words>479</Words>
  <Application>Microsoft Office PowerPoint</Application>
  <PresentationFormat>Widescreen</PresentationFormat>
  <Paragraphs>72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Noto Sans Symbols</vt:lpstr>
      <vt:lpstr>Corbel</vt:lpstr>
      <vt:lpstr>Courier New</vt:lpstr>
      <vt:lpstr>Slack-Lato</vt:lpstr>
      <vt:lpstr>Calibri</vt:lpstr>
      <vt:lpstr>Arial</vt:lpstr>
      <vt:lpstr>HDRUK_final</vt:lpstr>
      <vt:lpstr>2_HDRUK_final</vt:lpstr>
      <vt:lpstr> TRE-FX  Five Safes Federated Analytics using  RO-Crates and Workflows</vt:lpstr>
      <vt:lpstr>Sharing knowledge and collaboration DARE UK 9 Month Driver Sprint </vt:lpstr>
      <vt:lpstr>You can’t always get all the data into one TRE but analyses across multiple TREs is a pain</vt:lpstr>
      <vt:lpstr>PowerPoint Presentation</vt:lpstr>
      <vt:lpstr>Streamline Federated Analytics: Platform Independence, Technology Reuse</vt:lpstr>
      <vt:lpstr>MVP Demonstrator</vt:lpstr>
      <vt:lpstr>Rolling into Production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DARE UK TRE-FX  Core federation services for a federated network of TREs to enable Five Safes analytics</dc:title>
  <dc:creator>Judy Slape</dc:creator>
  <cp:lastModifiedBy>Carole Goble</cp:lastModifiedBy>
  <cp:revision>73</cp:revision>
  <dcterms:created xsi:type="dcterms:W3CDTF">2021-01-08T10:34:48Z</dcterms:created>
  <dcterms:modified xsi:type="dcterms:W3CDTF">2023-09-01T11:17:35Z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0x01010096FE055041E8254B8A6D76B64478F329</vt:lpwstr>
  </property>
</Properties>
</file>