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4"/>
    <p:sldMasterId id="2147483714" r:id="rId5"/>
  </p:sldMasterIdLst>
  <p:notesMasterIdLst>
    <p:notesMasterId r:id="rId20"/>
  </p:notesMasterIdLst>
  <p:sldIdLst>
    <p:sldId id="2134806236" r:id="rId6"/>
    <p:sldId id="281" r:id="rId7"/>
    <p:sldId id="268" r:id="rId8"/>
    <p:sldId id="2134806306" r:id="rId9"/>
    <p:sldId id="2134806312" r:id="rId10"/>
    <p:sldId id="278" r:id="rId11"/>
    <p:sldId id="264" r:id="rId12"/>
    <p:sldId id="2134806324" r:id="rId13"/>
    <p:sldId id="2134806320" r:id="rId14"/>
    <p:sldId id="2134806315" r:id="rId15"/>
    <p:sldId id="2134806318" r:id="rId16"/>
    <p:sldId id="2134806322" r:id="rId17"/>
    <p:sldId id="2134806321" r:id="rId18"/>
    <p:sldId id="2134806301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7D9638-EEE8-4980-87C4-4E9C5F4AD359}">
          <p14:sldIdLst>
            <p14:sldId id="2134806236"/>
            <p14:sldId id="281"/>
            <p14:sldId id="268"/>
            <p14:sldId id="2134806306"/>
            <p14:sldId id="2134806312"/>
            <p14:sldId id="278"/>
            <p14:sldId id="264"/>
            <p14:sldId id="2134806324"/>
            <p14:sldId id="2134806320"/>
            <p14:sldId id="2134806315"/>
            <p14:sldId id="2134806318"/>
            <p14:sldId id="2134806322"/>
            <p14:sldId id="2134806321"/>
            <p14:sldId id="21348063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1DD653-9299-6A72-65E2-ED72E56BD566}" name="Hans-Erik Aronson" initials="HA" userId="ksh4BCQJ2K+IoH5Mvd8tkkrarguTkwYLKauagcvqccI=" providerId="None"/>
  <p188:author id="{89539FE2-25B7-DE21-D59F-5CE55D23EFC9}" name="Fergus McDonald" initials="FM" userId="S::Fergus.McDonald@hdruk.ac.uk::1f6ce0ca-9212-46d7-ab4b-f5e1a0f15a3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dy Slape" initials="JS" lastIdx="2" clrIdx="0">
    <p:extLst>
      <p:ext uri="{19B8F6BF-5375-455C-9EA6-DF929625EA0E}">
        <p15:presenceInfo xmlns:p15="http://schemas.microsoft.com/office/powerpoint/2012/main" userId="S::judy.slape@hdruk.ac.uk::9c181d9d-2357-4b23-ad46-ae5ba2362f12" providerId="AD"/>
      </p:ext>
    </p:extLst>
  </p:cmAuthor>
  <p:cmAuthor id="2" name="Sinduja Manohar" initials="SM" lastIdx="2" clrIdx="1">
    <p:extLst>
      <p:ext uri="{19B8F6BF-5375-455C-9EA6-DF929625EA0E}">
        <p15:presenceInfo xmlns:p15="http://schemas.microsoft.com/office/powerpoint/2012/main" userId="S::Sinduja.Manohar@hdruk.ac.uk::90a45009-b931-468a-91f9-0fbf475d14fc" providerId="AD"/>
      </p:ext>
    </p:extLst>
  </p:cmAuthor>
  <p:cmAuthor id="3" name="Gerry Reilly" initials="GR" lastIdx="1" clrIdx="2">
    <p:extLst>
      <p:ext uri="{19B8F6BF-5375-455C-9EA6-DF929625EA0E}">
        <p15:presenceInfo xmlns:p15="http://schemas.microsoft.com/office/powerpoint/2012/main" userId="S::Gerry.Reilly@hdruk.ac.uk::acdc02e3-cebf-4314-843b-d9fe0441cb96" providerId="AD"/>
      </p:ext>
    </p:extLst>
  </p:cmAuthor>
  <p:cmAuthor id="4" name="Michelle Amugi" initials="MA" lastIdx="6" clrIdx="3">
    <p:extLst>
      <p:ext uri="{19B8F6BF-5375-455C-9EA6-DF929625EA0E}">
        <p15:presenceInfo xmlns:p15="http://schemas.microsoft.com/office/powerpoint/2012/main" userId="qo0IgwOxQ/S4T6KGm70ythNCjBvfw/G1dne2Xu2scc0=" providerId="None"/>
      </p:ext>
    </p:extLst>
  </p:cmAuthor>
  <p:cmAuthor id="5" name="Elizabeth Waind" initials="EW" lastIdx="3" clrIdx="4">
    <p:extLst>
      <p:ext uri="{19B8F6BF-5375-455C-9EA6-DF929625EA0E}">
        <p15:presenceInfo xmlns:p15="http://schemas.microsoft.com/office/powerpoint/2012/main" userId="Uxzz5SKmJ12D81a6CKCATt1pcnuaQVhf5fY9VnmbBjI=" providerId="None"/>
      </p:ext>
    </p:extLst>
  </p:cmAuthor>
  <p:cmAuthor id="6" name="Fergus McDonald" initials="FM" lastIdx="2" clrIdx="5">
    <p:extLst>
      <p:ext uri="{19B8F6BF-5375-455C-9EA6-DF929625EA0E}">
        <p15:presenceInfo xmlns:p15="http://schemas.microsoft.com/office/powerpoint/2012/main" userId="S::Fergus.McDonald@hdruk.ac.uk::1f6ce0ca-9212-46d7-ab4b-f5e1a0f15a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A03"/>
    <a:srgbClr val="F5C205"/>
    <a:srgbClr val="FEC62A"/>
    <a:srgbClr val="EEB500"/>
    <a:srgbClr val="AC8300"/>
    <a:srgbClr val="2E2D62"/>
    <a:srgbClr val="475DA7"/>
    <a:srgbClr val="697BB6"/>
    <a:srgbClr val="20A2F4"/>
    <a:srgbClr val="CBC8E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AFD2A3-F296-B64A-828C-012E4C885C8B}" v="37" dt="2023-09-03T09:17:22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3" autoAdjust="0"/>
    <p:restoredTop sz="95211" autoAdjust="0"/>
  </p:normalViewPr>
  <p:slideViewPr>
    <p:cSldViewPr snapToGrid="0" snapToObjects="1">
      <p:cViewPr varScale="1">
        <p:scale>
          <a:sx n="80" d="100"/>
          <a:sy n="80" d="100"/>
        </p:scale>
        <p:origin x="224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291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323E1-404A-9047-805A-AD9065F2C140}" type="datetimeFigureOut">
              <a:rPr lang="en-US" smtClean="0"/>
              <a:t>9/2/23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310F6-1553-0B42-9D97-1194B94B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8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BEE4AA-8B12-4096-A7A6-3F34BC74D83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122" y="2944678"/>
            <a:ext cx="10531755" cy="1916212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0122" y="5097990"/>
            <a:ext cx="10531755" cy="67779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3E7C98-4CEE-4A9B-95D8-EA074131D150}"/>
              </a:ext>
            </a:extLst>
          </p:cNvPr>
          <p:cNvGrpSpPr/>
          <p:nvPr userDrawn="1"/>
        </p:nvGrpSpPr>
        <p:grpSpPr>
          <a:xfrm>
            <a:off x="830122" y="732962"/>
            <a:ext cx="7435393" cy="798790"/>
            <a:chOff x="830122" y="732962"/>
            <a:chExt cx="7435393" cy="7987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955665-144D-F642-B7A8-9F19D4366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48134" y="855808"/>
              <a:ext cx="1844682" cy="652984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BAF90D08-A4D4-47A8-93CC-1615746D9E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6351" t="10181" r="8604" b="10181"/>
            <a:stretch/>
          </p:blipFill>
          <p:spPr>
            <a:xfrm>
              <a:off x="5927775" y="732962"/>
              <a:ext cx="2337740" cy="775830"/>
            </a:xfrm>
            <a:prstGeom prst="rect">
              <a:avLst/>
            </a:prstGeom>
          </p:spPr>
        </p:pic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3130496A-E01F-410A-BF8B-BDD39DA226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30122" y="770150"/>
              <a:ext cx="2583054" cy="761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367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C48384-EFB8-C847-B614-B51B78272A7F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24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67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28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5" y="-1"/>
            <a:ext cx="12188390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23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5" y="-1"/>
            <a:ext cx="1218839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52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8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1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88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50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 - Insert ow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0CBDBE-653B-0E46-98D2-7967FA8371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background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ED97BF-6115-BD4B-993D-C8F2187EE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4D073DA-84B7-4A42-88D8-9D284311B1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04F43E-0FCE-6A46-8B17-A97CDC41E5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B172ACA8-D828-6340-96A9-ABAB73B36A0D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40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667385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952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520826"/>
            <a:ext cx="5756397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0955" y="1520826"/>
            <a:ext cx="4762233" cy="31988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5213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305" y="390526"/>
            <a:ext cx="11447391" cy="88963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305" y="1520825"/>
            <a:ext cx="11447391" cy="46380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DEC94EC4-3FF2-4669-B94A-071F6E8B9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847" y="6518589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55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9" y="1520826"/>
            <a:ext cx="7569566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720" y="1530774"/>
            <a:ext cx="2978468" cy="46380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8571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28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61F4-9ADD-E84A-84E1-2821D3FA3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7385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90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230-362E-444A-BFE1-77023AC14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0098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51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8D6EF27-EA18-BC40-8C7F-51666A685F10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F4F7CB2-2C19-7741-8E5E-19D138552FB2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595223-6A6F-8141-9DBF-59FDB83FB234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58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5ED6BEA-DED8-9B4F-8487-E08B6ED2ED72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E9063D8-277D-3447-8C93-EC1356127984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4F036D-44BF-2241-A2F2-7350F750D01C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5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2B3C09A-4468-8041-B5F6-9CE6C057877A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6E9580C-D8A9-FB45-890B-B64E6630851A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5803C3-B5A6-FE49-8A46-0F23E844DA03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4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5E6DF7B-AF43-AA4E-8D54-27CC661D3FE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814759-8B60-DD43-B122-4E8E75379582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9B01A8-AFDD-C24C-90C8-41206899BB89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36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2505-9B9B-4D49-9198-8E0089B8A643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0C514-ADFF-2D40-B6D1-4F0486DC6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10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305" y="390526"/>
            <a:ext cx="11447391" cy="88963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305" y="1520826"/>
            <a:ext cx="7569566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29601" y="1530774"/>
            <a:ext cx="3590096" cy="46380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26B04A5B-2FC9-41CD-9C1F-67CA1A42C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847" y="6518589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24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9AE2B-70BC-4BAC-B770-3EB8B0B2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BD16FDCB-44DF-4E9D-8DE7-537D35958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847" y="6518589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721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515936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51593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607748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7F4D8B-2C60-204D-9B02-1DFCD1EE4145}" type="datetime1">
              <a:rPr lang="en-GB" sz="1600" smtClean="0"/>
              <a:t>02/09/2023</a:t>
            </a:fld>
            <a:endParaRPr lang="en-US" sz="160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AA609A5-80EC-FD44-AD8A-8FD3FC4143F9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15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37A0777-566B-EC42-9398-440A30D0AF7A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9091E1F-D841-0E4B-802F-B930CD3EE59B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6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428115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34139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810C771-D8E2-AA4D-92E6-0AD32C5A0FE9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446F8E0-F6BE-DA41-B3F2-039F1F3BB09E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BB8589-DBD0-A742-BAC9-31D19D07B8E6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6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806488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60941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5115786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B89675-1F3E-8A49-A7D5-14AF1E428D44}" type="datetime1">
              <a:rPr lang="en-GB" sz="1600" smtClean="0"/>
              <a:t>02/09/2023</a:t>
            </a:fld>
            <a:endParaRPr lang="en-US" sz="160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05D5B23-CDC1-5E47-9D77-3C7475D0C2EE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CC7068E-8ECF-544D-8D8D-81B0152FB890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0D0E26-F4E2-134C-818D-F9579E8F3AC8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9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9752472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9810661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8281900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AF761A-0D65-FF44-AFC3-73EC32F63A4E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73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1"/>
            <a:ext cx="12188386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F544B9-31AD-3D41-BB4A-D601B1976454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38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image" Target="../media/image4.png"/><Relationship Id="rId5" Type="http://schemas.openxmlformats.org/officeDocument/2006/relationships/theme" Target="../theme/them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tags" Target="../tags/tag3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theme" Target="../theme/theme2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image" Target="../media/image10.svg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image" Target="../media/image9.pn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oleObject" Target="../embeddings/oleObject2.bin"/><Relationship Id="rId30" Type="http://schemas.openxmlformats.org/officeDocument/2006/relationships/image" Target="../media/image2.png"/><Relationship Id="rId8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A0D0B54-6736-4CC4-A2C3-1C323C2BD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156652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95" imgH="394" progId="TCLayout.ActiveDocument.1">
                  <p:embed/>
                </p:oleObj>
              </mc:Choice>
              <mc:Fallback>
                <p:oleObj name="think-cell Slide" r:id="rId7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A0D0B54-6736-4CC4-A2C3-1C323C2BD6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2305" y="390526"/>
            <a:ext cx="11447391" cy="889636"/>
          </a:xfrm>
          <a:prstGeom prst="rect">
            <a:avLst/>
          </a:prstGeom>
        </p:spPr>
        <p:txBody>
          <a:bodyPr vert="horz" lIns="36000" tIns="36000" rIns="36000" bIns="36000" rtlCol="0" anchor="b">
            <a:noAutofit/>
          </a:bodyPr>
          <a:lstStyle/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305" y="1520825"/>
            <a:ext cx="11447391" cy="4638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2DB7DE-CC3B-5147-AE8D-3109A1875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847" y="6518589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9CEFC6-CFD2-4D13-B235-AD9CD1297807}"/>
              </a:ext>
            </a:extLst>
          </p:cNvPr>
          <p:cNvGrpSpPr/>
          <p:nvPr userDrawn="1"/>
        </p:nvGrpSpPr>
        <p:grpSpPr>
          <a:xfrm>
            <a:off x="372305" y="6292325"/>
            <a:ext cx="4298500" cy="454972"/>
            <a:chOff x="8704455" y="591603"/>
            <a:chExt cx="4298500" cy="4549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8500E30-7857-7640-A456-05EB959AEF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10287033" y="613665"/>
              <a:ext cx="1160644" cy="410848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B5C93E89-0D7A-42B0-AB90-37855FDEEC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/>
            <a:srcRect l="6276" t="8926" r="8699" b="11273"/>
            <a:stretch/>
          </p:blipFill>
          <p:spPr>
            <a:xfrm>
              <a:off x="11636815" y="591603"/>
              <a:ext cx="1366140" cy="454972"/>
            </a:xfrm>
            <a:prstGeom prst="rect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AD337E7-7788-4F64-8100-A290352025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8704455" y="613664"/>
              <a:ext cx="1393440" cy="410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64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1" r:id="rId2"/>
    <p:sldLayoutId id="2147483703" r:id="rId3"/>
    <p:sldLayoutId id="2147483705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Calibri" panose="020F0502020204030204" pitchFamily="34" charset="0"/>
        <a:buChar char="–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Courier New" panose="02070309020205020404" pitchFamily="49" charset="0"/>
        <a:buChar char="o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795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4937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6" userDrawn="1">
          <p15:clr>
            <a:srgbClr val="F26B43"/>
          </p15:clr>
        </p15:guide>
        <p15:guide id="2" pos="227" userDrawn="1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4110">
          <p15:clr>
            <a:srgbClr val="F26B43"/>
          </p15:clr>
        </p15:guide>
        <p15:guide id="6" orient="horz" pos="803" userDrawn="1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3997">
          <p15:clr>
            <a:srgbClr val="F26B43"/>
          </p15:clr>
        </p15:guide>
        <p15:guide id="15" orient="horz" pos="94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2797E21-13FC-4F70-AB42-2B24C380A0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355561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395" imgH="394" progId="TCLayout.ActiveDocument.1">
                  <p:embed/>
                </p:oleObj>
              </mc:Choice>
              <mc:Fallback>
                <p:oleObj name="think-cell Slide" r:id="rId27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2797E21-13FC-4F70-AB42-2B24C380A0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688A988C-8FC5-B140-870C-808D2E6BF37E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667385"/>
            <a:ext cx="8447087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20825"/>
            <a:ext cx="10693400" cy="4638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ED4E42-D5D3-FC44-A366-76B79312A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8000" y="6339811"/>
            <a:ext cx="1080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2DB7DE-CC3B-5147-AE8D-3109A1875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3188" y="6339811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A134C65A-A9BE-9F48-B07C-F2CA02A2F7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CC2A0E-5CCF-4435-83C8-9758E4BC5787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8473977" y="352158"/>
            <a:ext cx="816906" cy="289170"/>
          </a:xfrm>
          <a:prstGeom prst="rect">
            <a:avLst/>
          </a:prstGeom>
          <a:ln>
            <a:noFill/>
          </a:ln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C360A09-78FA-4D46-8EC2-233A65A17C0D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418120" y="266604"/>
            <a:ext cx="1182189" cy="46027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F70AB94-C9F2-4570-97C3-D8FD012E8553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0727547" y="307847"/>
            <a:ext cx="1219408" cy="3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50" r:id="rId2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93713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669925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00100" indent="-1301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4110">
          <p15:clr>
            <a:srgbClr val="F26B43"/>
          </p15:clr>
        </p15:guide>
        <p15:guide id="6" orient="horz" pos="754">
          <p15:clr>
            <a:srgbClr val="F26B43"/>
          </p15:clr>
        </p15:guide>
        <p15:guide id="8" orient="horz" pos="414">
          <p15:clr>
            <a:srgbClr val="F26B43"/>
          </p15:clr>
        </p15:guide>
        <p15:guide id="9" pos="7265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3997">
          <p15:clr>
            <a:srgbClr val="F26B43"/>
          </p15:clr>
        </p15:guide>
        <p15:guide id="12" pos="7378">
          <p15:clr>
            <a:srgbClr val="F26B43"/>
          </p15:clr>
        </p15:guide>
        <p15:guide id="13" pos="529">
          <p15:clr>
            <a:srgbClr val="F26B43"/>
          </p15:clr>
        </p15:guide>
        <p15:guide id="14" orient="horz" pos="686">
          <p15:clr>
            <a:srgbClr val="F26B43"/>
          </p15:clr>
        </p15:guide>
        <p15:guide id="15" orient="horz" pos="958">
          <p15:clr>
            <a:srgbClr val="F26B43"/>
          </p15:clr>
        </p15:guide>
        <p15:guide id="16" orient="horz" pos="3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.emf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58.emf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github.com/sa-tre/satre-specification" TargetMode="External"/><Relationship Id="rId7" Type="http://schemas.openxmlformats.org/officeDocument/2006/relationships/image" Target="../media/image46.jpg"/><Relationship Id="rId2" Type="http://schemas.openxmlformats.org/officeDocument/2006/relationships/hyperlink" Target="https://github.com/sa-tre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mailto:satre-contact@dundee.ac.uk" TargetMode="External"/><Relationship Id="rId5" Type="http://schemas.openxmlformats.org/officeDocument/2006/relationships/hyperlink" Target="https://medium.com/satre" TargetMode="External"/><Relationship Id="rId4" Type="http://schemas.openxmlformats.org/officeDocument/2006/relationships/hyperlink" Target="https://satre-specification.readthedocs.io/en/latest/standard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4ADC00F-B0A1-4A23-B99C-897598693C3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13548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4ADC00F-B0A1-4A23-B99C-897598693C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9C3580B-A0B0-45A0-ABE6-3C5EB94BC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122" y="1873683"/>
            <a:ext cx="10531755" cy="3155832"/>
          </a:xfrm>
        </p:spPr>
        <p:txBody>
          <a:bodyPr vert="horz"/>
          <a:lstStyle/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en-GB" sz="7200" kern="500" spc="-500" dirty="0">
                <a:latin typeface="Roboto" panose="02000000000000000000" pitchFamily="2" charset="0"/>
                <a:ea typeface="Roboto" panose="02000000000000000000" pitchFamily="2" charset="0"/>
              </a:rPr>
              <a:t>DARE UK</a:t>
            </a:r>
            <a:br>
              <a:rPr lang="en-GB" sz="7200" kern="500" spc="-500" dirty="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GB" sz="4000" b="1" dirty="0">
                <a:effectLst/>
              </a:rPr>
            </a:br>
            <a:r>
              <a:rPr lang="en-GB" sz="4400" b="1" dirty="0">
                <a:effectLst/>
              </a:rPr>
              <a:t>SATRE: Standardised Architecture for Trusted Research Environments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C02D618-15F9-493D-A4DF-26067186D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122" y="5432519"/>
            <a:ext cx="10531755" cy="737026"/>
          </a:xfrm>
        </p:spPr>
        <p:txBody>
          <a:bodyPr lIns="36000" tIns="36000" rIns="36000" bIns="36000">
            <a:normAutofit/>
          </a:bodyPr>
          <a:lstStyle/>
          <a:p>
            <a:r>
              <a:rPr lang="da-DK" sz="2600" i="1" dirty="0">
                <a:latin typeface="Calibri" panose="020F0502020204030204" pitchFamily="34" charset="0"/>
                <a:cs typeface="Times New Roman" panose="02020603050405020304" pitchFamily="18" charset="0"/>
              </a:rPr>
              <a:t>Dr Christian Cole </a:t>
            </a:r>
            <a:r>
              <a:rPr lang="en-GB" sz="2600" i="1" dirty="0">
                <a:latin typeface="Calibri" panose="020F0502020204030204" pitchFamily="34" charset="0"/>
                <a:cs typeface="Times New Roman" panose="02020603050405020304" pitchFamily="18" charset="0"/>
              </a:rPr>
              <a:t>(University of Dundee)</a:t>
            </a:r>
            <a:endParaRPr lang="en-GB" sz="3000" i="1" dirty="0"/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DA58C276-759A-A065-117D-ED032DBA6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1822" y="4435477"/>
            <a:ext cx="1492847" cy="568476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15511D6-C8D5-4D79-44B0-C6B6D0285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7177" y="5107646"/>
            <a:ext cx="945019" cy="945019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A7195ED-6E2F-D4CD-CE86-C89877258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0670" y="6143983"/>
            <a:ext cx="2293999" cy="566187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312BA4CD-F5F7-EE38-4936-3A5049A72F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6668" y="5237607"/>
            <a:ext cx="1778000" cy="7747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B522197-B2E9-705A-A9F3-546A040238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7377" y="4343738"/>
            <a:ext cx="1082821" cy="763908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A9E191-0855-D8D4-63A1-48824D9D5F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728" y="6012307"/>
            <a:ext cx="18669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03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77ADE-2E3F-C20A-170C-6DBE5AE0E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Involvement and Engagement (PIE)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D776D-53C7-165B-4A44-B34E66A32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520826"/>
            <a:ext cx="5801643" cy="4638012"/>
          </a:xfrm>
        </p:spPr>
        <p:txBody>
          <a:bodyPr/>
          <a:lstStyle/>
          <a:p>
            <a:endParaRPr lang="en-GB" sz="2400" dirty="0"/>
          </a:p>
          <a:p>
            <a:r>
              <a:rPr lang="en-GB" sz="2400" dirty="0"/>
              <a:t>Two public participants on project team</a:t>
            </a:r>
          </a:p>
          <a:p>
            <a:pPr lvl="1"/>
            <a:r>
              <a:rPr lang="en-GB" sz="2200" dirty="0"/>
              <a:t>Anthony </a:t>
            </a:r>
            <a:r>
              <a:rPr lang="en-GB" sz="2200" dirty="0" err="1"/>
              <a:t>Chuter</a:t>
            </a:r>
            <a:r>
              <a:rPr lang="en-GB" sz="2200" dirty="0"/>
              <a:t> &amp; Jill </a:t>
            </a:r>
            <a:r>
              <a:rPr lang="en-GB" sz="2200" dirty="0" err="1"/>
              <a:t>Beggs</a:t>
            </a:r>
            <a:endParaRPr lang="en-GB" sz="2200" dirty="0"/>
          </a:p>
          <a:p>
            <a:r>
              <a:rPr lang="en-GB" sz="2400" dirty="0"/>
              <a:t>Two public workshops held on broad themes of trust</a:t>
            </a:r>
          </a:p>
          <a:p>
            <a:r>
              <a:rPr lang="en-GB" sz="2400" dirty="0"/>
              <a:t>Medium page created to track project</a:t>
            </a:r>
          </a:p>
          <a:p>
            <a:r>
              <a:rPr lang="en-GB" sz="2400" dirty="0"/>
              <a:t>Infographics produced summarising project</a:t>
            </a:r>
          </a:p>
          <a:p>
            <a:r>
              <a:rPr lang="en-GB" sz="2400" dirty="0"/>
              <a:t>Video material out for tender currently</a:t>
            </a:r>
          </a:p>
          <a:p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C17D52-2575-1185-4EA1-3F6946CCC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02E4C9-B8FE-CA72-F3B6-B9A6F7294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32" t="59092" r="46769" b="27941"/>
          <a:stretch/>
        </p:blipFill>
        <p:spPr>
          <a:xfrm>
            <a:off x="10279675" y="6093626"/>
            <a:ext cx="1736272" cy="63967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6" name="Picture 5" descr="A picture containing text, screenshot, online advertising, website&#10;&#10;Description automatically generated">
            <a:extLst>
              <a:ext uri="{FF2B5EF4-FFF2-40B4-BE49-F238E27FC236}">
                <a16:creationId xmlns:a16="http://schemas.microsoft.com/office/drawing/2014/main" id="{1F39676B-DFC6-7CEC-56BD-F63C338F7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75" y="2008148"/>
            <a:ext cx="4696436" cy="33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9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60C65-C360-E86F-EBF7-9B61208F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– PIE workshops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41746-F66A-28EC-70BA-C958B8418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520826"/>
            <a:ext cx="5994148" cy="46380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sz="2400" dirty="0"/>
              <a:t>Security of TRE  </a:t>
            </a:r>
          </a:p>
          <a:p>
            <a:r>
              <a:rPr lang="en-GB" sz="2400" dirty="0"/>
              <a:t>Accuracy of linking data together </a:t>
            </a:r>
          </a:p>
          <a:p>
            <a:r>
              <a:rPr lang="en-GB" sz="2400" dirty="0"/>
              <a:t>Anonymisation of data </a:t>
            </a:r>
          </a:p>
          <a:p>
            <a:r>
              <a:rPr lang="en-GB" sz="2400" dirty="0"/>
              <a:t>Tracking how data has been used for research</a:t>
            </a:r>
          </a:p>
          <a:p>
            <a:r>
              <a:rPr lang="en-GB" sz="2400" dirty="0"/>
              <a:t>Feeding back to public what research their data has been used in</a:t>
            </a:r>
          </a:p>
          <a:p>
            <a:endParaRPr lang="en-GB" dirty="0"/>
          </a:p>
        </p:txBody>
      </p:sp>
      <p:pic>
        <p:nvPicPr>
          <p:cNvPr id="9" name="Picture Placeholder 8" descr="Three people wearing glasses smiling and looking at two tablets">
            <a:extLst>
              <a:ext uri="{FF2B5EF4-FFF2-40B4-BE49-F238E27FC236}">
                <a16:creationId xmlns:a16="http://schemas.microsoft.com/office/drawing/2014/main" id="{14659747-FDF7-A34E-7E4E-162596F4A7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r="2649"/>
          <a:stretch>
            <a:fillRect/>
          </a:stretch>
        </p:blipFill>
        <p:spPr>
          <a:xfrm>
            <a:off x="6834188" y="1747838"/>
            <a:ext cx="5181600" cy="3651250"/>
          </a:xfr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BDE8CF-01FC-C401-4F1F-C02C61A79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32" t="59092" r="46769" b="27941"/>
          <a:stretch/>
        </p:blipFill>
        <p:spPr>
          <a:xfrm>
            <a:off x="10279675" y="6093626"/>
            <a:ext cx="1736272" cy="639679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102599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56C7-3E8D-377B-4F83-92C7EE476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4F74D-4B0B-F2B7-6985-310D6F2B71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800" dirty="0"/>
              <a:t>Specification will continue to be maintained</a:t>
            </a:r>
          </a:p>
          <a:p>
            <a:endParaRPr lang="en-GB" sz="2800" dirty="0"/>
          </a:p>
          <a:p>
            <a:r>
              <a:rPr lang="en-GB" sz="2800" dirty="0"/>
              <a:t>Growing interest by accreditation bodies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/>
              <a:t>Looking at how to produce of a governance model for the community</a:t>
            </a:r>
          </a:p>
          <a:p>
            <a:pPr lvl="1"/>
            <a:r>
              <a:rPr lang="en-GB" sz="2400" dirty="0"/>
              <a:t>Breakout session this afternoon</a:t>
            </a:r>
          </a:p>
          <a:p>
            <a:pPr lvl="1"/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D6B84-5729-F1E7-F0BE-715C1B19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0C514-ADFF-2D40-B6D1-4F0486DC6596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FCAFA9-613D-73AF-4C9A-77570F646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32" t="59092" r="46769" b="27941"/>
          <a:stretch/>
        </p:blipFill>
        <p:spPr>
          <a:xfrm>
            <a:off x="10279675" y="6093626"/>
            <a:ext cx="1736272" cy="63967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8" name="Content Placeholder 17" descr="Architects working on landscape plans, conceptual site plan, and architectural drawings on transparent paper">
            <a:extLst>
              <a:ext uri="{FF2B5EF4-FFF2-40B4-BE49-F238E27FC236}">
                <a16:creationId xmlns:a16="http://schemas.microsoft.com/office/drawing/2014/main" id="{C3B06D1E-E747-B89B-4B9E-A6E88BB860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08578"/>
            <a:ext cx="5334000" cy="3395006"/>
          </a:xfrm>
        </p:spPr>
      </p:pic>
    </p:spTree>
    <p:extLst>
      <p:ext uri="{BB962C8B-B14F-4D97-AF65-F5344CB8AC3E}">
        <p14:creationId xmlns:p14="http://schemas.microsoft.com/office/powerpoint/2010/main" val="1699070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3A78-3DD3-C1A2-770F-04ED06F0E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F0254-3206-6A31-0A91-381445F442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800" dirty="0"/>
              <a:t>Evaluate your TRE against the specification</a:t>
            </a:r>
          </a:p>
          <a:p>
            <a:endParaRPr lang="en-GB" sz="2800" dirty="0"/>
          </a:p>
          <a:p>
            <a:r>
              <a:rPr lang="en-GB" sz="2800" dirty="0"/>
              <a:t>Comment on specification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/>
              <a:t>Join Collaboration Cafés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600D3-9C7C-9C06-CFD6-B4FF6BEFEF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923EF-A2AC-CA37-D197-440F1D72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0C514-ADFF-2D40-B6D1-4F0486DC6596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B6AF6-B92C-23A9-A4AA-846647046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5" y="2355850"/>
            <a:ext cx="2095500" cy="214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5C445B-C9C9-7739-8A07-B023F5B62D13}"/>
              </a:ext>
            </a:extLst>
          </p:cNvPr>
          <p:cNvSpPr txBox="1"/>
          <p:nvPr/>
        </p:nvSpPr>
        <p:spPr>
          <a:xfrm>
            <a:off x="6238875" y="516036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https://</a:t>
            </a:r>
            <a:r>
              <a:rPr lang="en-GB" sz="2000" b="1" dirty="0" err="1"/>
              <a:t>satre-specification.readthedocs.io</a:t>
            </a:r>
            <a:r>
              <a:rPr lang="en-GB" sz="2000" b="1" dirty="0"/>
              <a:t>/</a:t>
            </a:r>
            <a:r>
              <a:rPr lang="en-GB" sz="2000" b="1" dirty="0" err="1"/>
              <a:t>en</a:t>
            </a:r>
            <a:r>
              <a:rPr lang="en-GB" sz="2000" b="1" dirty="0"/>
              <a:t>/latest/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12DDD8-3732-6165-A26A-9A9179BAE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32" t="59092" r="46769" b="27941"/>
          <a:stretch/>
        </p:blipFill>
        <p:spPr>
          <a:xfrm>
            <a:off x="10279675" y="6093626"/>
            <a:ext cx="1736272" cy="639679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1117465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4ADC00F-B0A1-4A23-B99C-897598693C3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4ADC00F-B0A1-4A23-B99C-897598693C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9C3580B-A0B0-45A0-ABE6-3C5EB94BC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122" y="2228296"/>
            <a:ext cx="10531755" cy="2836236"/>
          </a:xfrm>
        </p:spPr>
        <p:txBody>
          <a:bodyPr vert="horz"/>
          <a:lstStyle/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en-GB" sz="7200" kern="500" spc="-500">
                <a:latin typeface="Roboto" panose="02000000000000000000" pitchFamily="2" charset="0"/>
                <a:ea typeface="Roboto" panose="02000000000000000000" pitchFamily="2" charset="0"/>
              </a:rPr>
              <a:t>DARE UK</a:t>
            </a:r>
            <a:br>
              <a:rPr lang="en-GB" sz="4000" kern="500" spc="-50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GB" sz="4000" b="1">
                <a:effectLst/>
              </a:rPr>
            </a:br>
            <a:r>
              <a:rPr lang="en-GB" sz="6000" b="1">
                <a:effectLst/>
              </a:rPr>
              <a:t>Thank you for listening</a:t>
            </a:r>
            <a:endParaRPr lang="en-GB" sz="4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06260C-9E71-2E1B-32F8-4B65A06B2FD1}"/>
              </a:ext>
            </a:extLst>
          </p:cNvPr>
          <p:cNvSpPr txBox="1"/>
          <p:nvPr/>
        </p:nvSpPr>
        <p:spPr>
          <a:xfrm>
            <a:off x="830122" y="5173886"/>
            <a:ext cx="4073679" cy="1429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2000" u="sng" dirty="0">
                <a:solidFill>
                  <a:schemeClr val="bg1"/>
                </a:solidFill>
              </a:rPr>
              <a:t>satre-contact@dundee.ac.uk</a:t>
            </a:r>
          </a:p>
          <a:p>
            <a:pPr algn="l">
              <a:lnSpc>
                <a:spcPct val="150000"/>
              </a:lnSpc>
            </a:pPr>
            <a:r>
              <a:rPr lang="en-GB" sz="2000" u="sng" dirty="0" err="1">
                <a:solidFill>
                  <a:schemeClr val="bg1"/>
                </a:solidFill>
              </a:rPr>
              <a:t>github.com</a:t>
            </a:r>
            <a:r>
              <a:rPr lang="en-GB" sz="2000" u="sng" dirty="0">
                <a:solidFill>
                  <a:schemeClr val="bg1"/>
                </a:solidFill>
              </a:rPr>
              <a:t>/</a:t>
            </a:r>
            <a:r>
              <a:rPr lang="en-GB" sz="2000" u="sng" dirty="0" err="1">
                <a:solidFill>
                  <a:schemeClr val="bg1"/>
                </a:solidFill>
              </a:rPr>
              <a:t>sa-tre</a:t>
            </a:r>
            <a:r>
              <a:rPr lang="en-GB" sz="2000" u="sng" dirty="0">
                <a:solidFill>
                  <a:schemeClr val="bg1"/>
                </a:solidFill>
              </a:rPr>
              <a:t>/</a:t>
            </a:r>
            <a:r>
              <a:rPr lang="en-GB" sz="2000" u="sng" dirty="0" err="1">
                <a:solidFill>
                  <a:schemeClr val="bg1"/>
                </a:solidFill>
              </a:rPr>
              <a:t>satre</a:t>
            </a:r>
            <a:r>
              <a:rPr lang="en-GB" sz="2000" u="sng" dirty="0">
                <a:solidFill>
                  <a:schemeClr val="bg1"/>
                </a:solidFill>
              </a:rPr>
              <a:t>-specification</a:t>
            </a:r>
          </a:p>
          <a:p>
            <a:pPr algn="l">
              <a:lnSpc>
                <a:spcPct val="150000"/>
              </a:lnSpc>
            </a:pPr>
            <a:r>
              <a:rPr lang="en-GB" sz="2000" u="sng" dirty="0" err="1">
                <a:solidFill>
                  <a:schemeClr val="bg1"/>
                </a:solidFill>
              </a:rPr>
              <a:t>medium.com</a:t>
            </a:r>
            <a:r>
              <a:rPr lang="en-GB" sz="2000" u="sng" dirty="0">
                <a:solidFill>
                  <a:schemeClr val="bg1"/>
                </a:solidFill>
              </a:rPr>
              <a:t>/</a:t>
            </a:r>
            <a:r>
              <a:rPr lang="en-GB" sz="2000" u="sng" dirty="0" err="1">
                <a:solidFill>
                  <a:schemeClr val="bg1"/>
                </a:solidFill>
              </a:rPr>
              <a:t>satre</a:t>
            </a:r>
            <a:r>
              <a:rPr lang="en-GB" sz="2000" u="sng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17908-7FA0-0937-016D-836C27FFF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8333" y="178248"/>
            <a:ext cx="1367088" cy="14002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B63091-1310-D761-5D60-ABD02A2B772C}"/>
              </a:ext>
            </a:extLst>
          </p:cNvPr>
          <p:cNvSpPr txBox="1"/>
          <p:nvPr/>
        </p:nvSpPr>
        <p:spPr>
          <a:xfrm>
            <a:off x="9828001" y="5587845"/>
            <a:ext cx="2217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See our </a:t>
            </a:r>
            <a:r>
              <a:rPr lang="en-GB" sz="2000" dirty="0" err="1">
                <a:solidFill>
                  <a:schemeClr val="bg1"/>
                </a:solidFill>
              </a:rPr>
              <a:t>RSEcon</a:t>
            </a:r>
            <a:r>
              <a:rPr lang="en-GB" sz="2000" dirty="0">
                <a:solidFill>
                  <a:schemeClr val="bg1"/>
                </a:solidFill>
              </a:rPr>
              <a:t> talk in “Platforms” on Tuesday 13:30 </a:t>
            </a:r>
          </a:p>
        </p:txBody>
      </p:sp>
    </p:spTree>
    <p:extLst>
      <p:ext uri="{BB962C8B-B14F-4D97-AF65-F5344CB8AC3E}">
        <p14:creationId xmlns:p14="http://schemas.microsoft.com/office/powerpoint/2010/main" val="2027232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9226-FE72-4BE9-C797-DE66C5B8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LANDSCAPE – What’s the current context?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A1F89-B189-CECE-5D14-45122EAE6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493106"/>
            <a:ext cx="10247036" cy="4253157"/>
          </a:xfrm>
          <a:ln w="28575">
            <a:noFill/>
          </a:ln>
        </p:spPr>
        <p:txBody>
          <a:bodyPr vert="horz" lIns="91440" tIns="91440" rIns="91440" bIns="91440" rtlCol="0" anchor="t">
            <a:normAutofit/>
          </a:bodyPr>
          <a:lstStyle/>
          <a:p>
            <a:pPr marL="0" indent="0">
              <a:buNone/>
            </a:pPr>
            <a:r>
              <a:rPr lang="en-GB" b="1" dirty="0"/>
              <a:t>TREs are the future for sensitive/health data research in the UK</a:t>
            </a:r>
            <a:endParaRPr lang="en-GB" b="1" dirty="0">
              <a:cs typeface="Calibri" panose="020F0502020204030204"/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F7B80D-CAE5-B344-759A-CC06C975C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32" t="59092" r="46769" b="27941"/>
          <a:stretch/>
        </p:blipFill>
        <p:spPr>
          <a:xfrm>
            <a:off x="10279675" y="6093626"/>
            <a:ext cx="1736272" cy="63967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2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889310-06B2-BEB0-3A62-E81646F0B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967" y="3987445"/>
            <a:ext cx="4229899" cy="1829865"/>
          </a:xfrm>
          <a:prstGeom prst="rect">
            <a:avLst/>
          </a:prstGeom>
        </p:spPr>
      </p:pic>
      <p:pic>
        <p:nvPicPr>
          <p:cNvPr id="13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F3FB52B-EA9D-E498-39C8-99F8FBB42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58" y="3619096"/>
            <a:ext cx="2743200" cy="2667805"/>
          </a:xfrm>
          <a:prstGeom prst="rect">
            <a:avLst/>
          </a:prstGeom>
        </p:spPr>
      </p:pic>
      <p:pic>
        <p:nvPicPr>
          <p:cNvPr id="14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648C84-1EC8-6666-4469-0169EECFA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14" y="2283209"/>
            <a:ext cx="4277857" cy="1865287"/>
          </a:xfrm>
          <a:prstGeom prst="rect">
            <a:avLst/>
          </a:prstGeom>
        </p:spPr>
      </p:pic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8B9C6453-9BA5-F5FB-7D17-DC2A51734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135" y="2492383"/>
            <a:ext cx="2743200" cy="19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7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9226-FE72-4BE9-C797-DE66C5B8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LANDSCAPE – What’s the current context?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F7B80D-CAE5-B344-759A-CC06C975C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32" t="59092" r="46769" b="27941"/>
          <a:stretch/>
        </p:blipFill>
        <p:spPr>
          <a:xfrm>
            <a:off x="10279675" y="6093626"/>
            <a:ext cx="1736272" cy="639679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01604D-88DD-CBC2-B74B-07DBF2E425CE}"/>
              </a:ext>
            </a:extLst>
          </p:cNvPr>
          <p:cNvSpPr txBox="1"/>
          <p:nvPr/>
        </p:nvSpPr>
        <p:spPr>
          <a:xfrm>
            <a:off x="4364181" y="1492028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b="1">
              <a:solidFill>
                <a:srgbClr val="475DA7"/>
              </a:solidFill>
              <a:cs typeface="Calibri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15F7696-E831-A8B5-37D1-8FFD105F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493106"/>
            <a:ext cx="10247036" cy="4253157"/>
          </a:xfrm>
          <a:ln w="28575">
            <a:noFill/>
          </a:ln>
        </p:spPr>
        <p:txBody>
          <a:bodyPr vert="horz" lIns="91440" tIns="91440" rIns="91440" bIns="91440" rtlCol="0" anchor="t">
            <a:normAutofit fontScale="85000" lnSpcReduction="20000"/>
          </a:bodyPr>
          <a:lstStyle/>
          <a:p>
            <a:pPr marL="342900" indent="-342900"/>
            <a:r>
              <a:rPr lang="en-GB" dirty="0">
                <a:cs typeface="Calibri" panose="020F0502020204030204"/>
              </a:rPr>
              <a:t>There are currently many TRE implementations in the UK, using different approaches</a:t>
            </a:r>
          </a:p>
        </p:txBody>
      </p:sp>
      <p:pic>
        <p:nvPicPr>
          <p:cNvPr id="13" name="Graphic 13" descr="Cloud Computing with solid fill">
            <a:extLst>
              <a:ext uri="{FF2B5EF4-FFF2-40B4-BE49-F238E27FC236}">
                <a16:creationId xmlns:a16="http://schemas.microsoft.com/office/drawing/2014/main" id="{A574E618-68C5-41F1-C22F-EBAB16AED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3920" y="2428275"/>
            <a:ext cx="1372665" cy="1367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9D6FDB-F210-CB6B-4CE2-D0E0D47BABCD}"/>
              </a:ext>
            </a:extLst>
          </p:cNvPr>
          <p:cNvSpPr txBox="1"/>
          <p:nvPr/>
        </p:nvSpPr>
        <p:spPr>
          <a:xfrm>
            <a:off x="1385454" y="3794012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475DA7"/>
                </a:solidFill>
                <a:cs typeface="Calibri"/>
              </a:rPr>
              <a:t>Infrastructure choices</a:t>
            </a:r>
          </a:p>
          <a:p>
            <a:pPr algn="ctr"/>
            <a:r>
              <a:rPr lang="en-US">
                <a:solidFill>
                  <a:schemeClr val="tx2"/>
                </a:solidFill>
                <a:cs typeface="Calibri"/>
              </a:rPr>
              <a:t>Cloud</a:t>
            </a:r>
          </a:p>
          <a:p>
            <a:pPr algn="ctr"/>
            <a:r>
              <a:rPr lang="en-US">
                <a:solidFill>
                  <a:schemeClr val="tx2"/>
                </a:solidFill>
                <a:cs typeface="Calibri"/>
              </a:rPr>
              <a:t>On-prem</a:t>
            </a:r>
          </a:p>
        </p:txBody>
      </p:sp>
      <p:pic>
        <p:nvPicPr>
          <p:cNvPr id="15" name="Graphic 13" descr="Laptop with solid fill">
            <a:extLst>
              <a:ext uri="{FF2B5EF4-FFF2-40B4-BE49-F238E27FC236}">
                <a16:creationId xmlns:a16="http://schemas.microsoft.com/office/drawing/2014/main" id="{DAC9FAAC-B9BC-A098-967E-4DE65B516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8458" y="2662737"/>
            <a:ext cx="1367337" cy="13673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DDB815-68EF-8966-D86E-8AEED6BFDB0E}"/>
              </a:ext>
            </a:extLst>
          </p:cNvPr>
          <p:cNvSpPr txBox="1"/>
          <p:nvPr/>
        </p:nvSpPr>
        <p:spPr>
          <a:xfrm>
            <a:off x="4577328" y="3794012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475DA7"/>
                </a:solidFill>
                <a:cs typeface="Calibri"/>
              </a:rPr>
              <a:t>Development models</a:t>
            </a:r>
            <a:endParaRPr lang="en-US"/>
          </a:p>
          <a:p>
            <a:pPr algn="ctr"/>
            <a:r>
              <a:rPr lang="en-US">
                <a:solidFill>
                  <a:schemeClr val="tx2"/>
                </a:solidFill>
                <a:cs typeface="Calibri"/>
              </a:rPr>
              <a:t>Community-driven</a:t>
            </a:r>
          </a:p>
          <a:p>
            <a:pPr algn="ctr"/>
            <a:r>
              <a:rPr lang="en-US">
                <a:solidFill>
                  <a:schemeClr val="tx2"/>
                </a:solidFill>
                <a:cs typeface="Calibri"/>
              </a:rPr>
              <a:t>Commercial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19" name="Graphic 13" descr="Document with solid fill">
            <a:extLst>
              <a:ext uri="{FF2B5EF4-FFF2-40B4-BE49-F238E27FC236}">
                <a16:creationId xmlns:a16="http://schemas.microsoft.com/office/drawing/2014/main" id="{F3394210-B08C-4AEA-6935-DEC6C9F2F3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42402" y="2747994"/>
            <a:ext cx="1068932" cy="10689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2626502-F5EA-64A6-847B-24133003F6DE}"/>
              </a:ext>
            </a:extLst>
          </p:cNvPr>
          <p:cNvSpPr txBox="1"/>
          <p:nvPr/>
        </p:nvSpPr>
        <p:spPr>
          <a:xfrm>
            <a:off x="8003664" y="3794012"/>
            <a:ext cx="3340010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475DA7"/>
                </a:solidFill>
                <a:cs typeface="Calibri"/>
              </a:rPr>
              <a:t>Governance &amp; Accreditation</a:t>
            </a:r>
            <a:endParaRPr lang="en-US" dirty="0"/>
          </a:p>
          <a:p>
            <a:pPr algn="ctr"/>
            <a:r>
              <a:rPr lang="en-US" dirty="0">
                <a:solidFill>
                  <a:schemeClr val="tx2"/>
                </a:solidFill>
                <a:cs typeface="Calibri"/>
              </a:rPr>
              <a:t>Regulatory requirements</a:t>
            </a:r>
          </a:p>
          <a:p>
            <a:pPr algn="ctr"/>
            <a:r>
              <a:rPr lang="en-US" dirty="0">
                <a:solidFill>
                  <a:schemeClr val="tx2"/>
                </a:solidFill>
                <a:cs typeface="Calibri"/>
              </a:rPr>
              <a:t>ISO27001, CE+, DSPT, DEA</a:t>
            </a:r>
          </a:p>
          <a:p>
            <a:pPr algn="ctr"/>
            <a:r>
              <a:rPr lang="en-US" dirty="0">
                <a:solidFill>
                  <a:schemeClr val="tx2"/>
                </a:solidFill>
                <a:cs typeface="Calibri"/>
              </a:rPr>
              <a:t>Risk appetites</a:t>
            </a:r>
          </a:p>
          <a:p>
            <a:pPr algn="ctr"/>
            <a:endParaRPr lang="en-US" sz="2000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3C17E2A2-0175-844F-8DE0-FCD17F82F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0330" y="5956601"/>
            <a:ext cx="7694602" cy="571146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GB" i="1">
                <a:ea typeface="+mn-lt"/>
                <a:cs typeface="+mn-lt"/>
              </a:rPr>
              <a:t>Example production TREs: ONS, NHS England, Public Health Scotland, Scottish Safe Haven Network, SAIL Databank, Turing Data Safe Haven, Azure TRE... and many more...</a:t>
            </a:r>
            <a:endParaRPr lang="en-US" i="1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80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6CC16-5540-3A01-A90E-A2C3C133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Transparency and Openness – Core Principle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8870F-6172-B0BB-8C97-4A9D6B995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943600" cy="40241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</a:rPr>
              <a:t>Open Code/Resources:</a:t>
            </a:r>
            <a:endParaRPr lang="en-GB" dirty="0">
              <a:hlinkClick r:id="rId2"/>
            </a:endParaRPr>
          </a:p>
          <a:p>
            <a:pPr lvl="1"/>
            <a:r>
              <a:rPr lang="en-GB" dirty="0">
                <a:hlinkClick r:id="rId2"/>
              </a:rPr>
              <a:t>https://github.com/sa-tre</a:t>
            </a:r>
            <a:endParaRPr lang="en-GB" dirty="0"/>
          </a:p>
          <a:p>
            <a:pPr lvl="1"/>
            <a:r>
              <a:rPr lang="en-GB" dirty="0">
                <a:hlinkClick r:id="rId3"/>
              </a:rPr>
              <a:t>https://github.com/sa-tre/satre-specification</a:t>
            </a: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</a:rPr>
              <a:t>Open Documentation:</a:t>
            </a:r>
          </a:p>
          <a:p>
            <a:r>
              <a:rPr lang="en-GB" dirty="0">
                <a:hlinkClick r:id="rId4"/>
              </a:rPr>
              <a:t>https://satre-specification.readthedocs.io/en/latest/standard.html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</a:rPr>
              <a:t>Open Communication:</a:t>
            </a:r>
            <a:endParaRPr lang="en-GB" dirty="0">
              <a:solidFill>
                <a:schemeClr val="tx2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dirty="0">
                <a:hlinkClick r:id="rId5"/>
              </a:rPr>
              <a:t>https://medium.com/satre</a:t>
            </a:r>
            <a:endParaRPr lang="en-GB" dirty="0"/>
          </a:p>
          <a:p>
            <a:r>
              <a:rPr lang="en-GB" dirty="0">
                <a:hlinkClick r:id="rId6"/>
              </a:rPr>
              <a:t>satre-contact@dundee.ac.uk</a:t>
            </a:r>
            <a:r>
              <a:rPr lang="en-GB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7373E-0BED-FF91-6D8C-18FA5A8C8E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B6FA3-047E-67A8-C3B7-F1734B60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0C514-ADFF-2D40-B6D1-4F0486DC6596}" type="slidenum">
              <a:rPr lang="en-GB" smtClean="0"/>
              <a:t>4</a:t>
            </a:fld>
            <a:endParaRPr lang="en-GB"/>
          </a:p>
        </p:txBody>
      </p:sp>
      <p:pic>
        <p:nvPicPr>
          <p:cNvPr id="9" name="Picture 8" descr="Child peeking through a hole">
            <a:extLst>
              <a:ext uri="{FF2B5EF4-FFF2-40B4-BE49-F238E27FC236}">
                <a16:creationId xmlns:a16="http://schemas.microsoft.com/office/drawing/2014/main" id="{4A719231-8062-6395-1416-1BD6A5783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83" y="2440304"/>
            <a:ext cx="5296317" cy="3532634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6B89CDC-A970-0718-2D48-51C3EE6B0F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832" t="59092" r="46769" b="27941"/>
          <a:stretch/>
        </p:blipFill>
        <p:spPr>
          <a:xfrm>
            <a:off x="10279675" y="6093626"/>
            <a:ext cx="1736272" cy="639679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941523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A880F3DA-07AE-A462-8392-4143AB22FC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6323" y="2194371"/>
            <a:ext cx="5038789" cy="4024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D9C3EC-BEC5-F397-9F26-CED4F736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Stakeholder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37373-7A3E-5CA1-DAAF-97BCD2942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2194559"/>
            <a:ext cx="6329597" cy="4024125"/>
          </a:xfrm>
        </p:spPr>
        <p:txBody>
          <a:bodyPr/>
          <a:lstStyle/>
          <a:p>
            <a:r>
              <a:rPr lang="en-GB" dirty="0"/>
              <a:t>Engaged broadly, widely and continually with the UK data/TRE community</a:t>
            </a:r>
          </a:p>
          <a:p>
            <a:r>
              <a:rPr lang="en-GB" dirty="0"/>
              <a:t>Feature Survey </a:t>
            </a:r>
          </a:p>
          <a:p>
            <a:pPr lvl="1"/>
            <a:r>
              <a:rPr lang="en-GB" dirty="0"/>
              <a:t>&gt;100 contributions</a:t>
            </a:r>
          </a:p>
          <a:p>
            <a:r>
              <a:rPr lang="en-GB" dirty="0"/>
              <a:t>Collaboration Cafés:</a:t>
            </a:r>
          </a:p>
          <a:p>
            <a:pPr lvl="1"/>
            <a:r>
              <a:rPr lang="en-GB" dirty="0"/>
              <a:t>Fortnightly since 4</a:t>
            </a:r>
            <a:r>
              <a:rPr lang="en-GB" baseline="30000" dirty="0"/>
              <a:t>th</a:t>
            </a:r>
            <a:r>
              <a:rPr lang="en-GB" dirty="0"/>
              <a:t> April (</a:t>
            </a:r>
            <a:r>
              <a:rPr lang="en-GB" dirty="0" err="1"/>
              <a:t>upto</a:t>
            </a:r>
            <a:r>
              <a:rPr lang="en-GB" dirty="0"/>
              <a:t> 40 attendees)</a:t>
            </a:r>
          </a:p>
          <a:p>
            <a:pPr lvl="1"/>
            <a:r>
              <a:rPr lang="en-GB" dirty="0"/>
              <a:t>General or Themed</a:t>
            </a:r>
          </a:p>
          <a:p>
            <a:pPr lvl="1"/>
            <a:r>
              <a:rPr lang="en-GB" b="1" dirty="0"/>
              <a:t>Next event - 12</a:t>
            </a:r>
            <a:r>
              <a:rPr lang="en-GB" b="1" baseline="30000" dirty="0"/>
              <a:t>th</a:t>
            </a:r>
            <a:r>
              <a:rPr lang="en-GB" b="1" dirty="0"/>
              <a:t> September 15:00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C9A20-175C-5DBE-CF91-8AB1FCC7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0C514-ADFF-2D40-B6D1-4F0486DC65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808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9226-FE72-4BE9-C797-DE66C5B8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STAKEHOLDERS</a:t>
            </a:r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F7B80D-CAE5-B344-759A-CC06C975C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32" t="59092" r="46769" b="27941"/>
          <a:stretch/>
        </p:blipFill>
        <p:spPr>
          <a:xfrm>
            <a:off x="10279675" y="6093626"/>
            <a:ext cx="1736272" cy="639679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01604D-88DD-CBC2-B74B-07DBF2E425CE}"/>
              </a:ext>
            </a:extLst>
          </p:cNvPr>
          <p:cNvSpPr txBox="1"/>
          <p:nvPr/>
        </p:nvSpPr>
        <p:spPr>
          <a:xfrm>
            <a:off x="4364181" y="1492028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2000" b="1">
              <a:solidFill>
                <a:srgbClr val="475DA7"/>
              </a:solidFill>
              <a:cs typeface="Calibri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15F7696-E831-A8B5-37D1-8FFD105F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493106"/>
            <a:ext cx="10247036" cy="4253157"/>
          </a:xfrm>
          <a:ln w="28575">
            <a:noFill/>
          </a:ln>
        </p:spPr>
        <p:txBody>
          <a:bodyPr vert="horz" lIns="91440" tIns="91440" rIns="91440" bIns="91440" rtlCol="0" anchor="t">
            <a:normAutofit/>
          </a:bodyPr>
          <a:lstStyle/>
          <a:p>
            <a:pPr marL="342900" indent="-342900"/>
            <a:r>
              <a:rPr lang="en-GB">
                <a:cs typeface="Calibri" panose="020F0502020204030204"/>
              </a:rPr>
              <a:t>We have currently identified four main groups of stakeholders</a:t>
            </a:r>
          </a:p>
          <a:p>
            <a:pPr marL="518795" lvl="1" indent="-342900"/>
            <a:r>
              <a:rPr lang="en-GB" b="1">
                <a:cs typeface="Calibri" panose="020F0502020204030204"/>
              </a:rPr>
              <a:t>Strategy/policy makers: </a:t>
            </a:r>
            <a:r>
              <a:rPr lang="en-GB">
                <a:cs typeface="Calibri" panose="020F0502020204030204"/>
              </a:rPr>
              <a:t>People who direct &amp; steer TRE provision in the UK</a:t>
            </a:r>
            <a:endParaRPr lang="en-GB">
              <a:ea typeface="Calibri"/>
              <a:cs typeface="Calibri" panose="020F0502020204030204"/>
            </a:endParaRPr>
          </a:p>
          <a:p>
            <a:pPr marL="655320" lvl="2"/>
            <a:r>
              <a:rPr lang="en-GB">
                <a:cs typeface="Calibri" panose="020F0502020204030204"/>
              </a:rPr>
              <a:t>Examples: HDR UK/ADR UK, DARE, DHSC, Bennett Institute...</a:t>
            </a:r>
            <a:endParaRPr lang="en-GB">
              <a:ea typeface="Calibri"/>
              <a:cs typeface="Calibri" panose="020F0502020204030204"/>
            </a:endParaRPr>
          </a:p>
          <a:p>
            <a:pPr marL="518795" lvl="1" indent="-342900"/>
            <a:r>
              <a:rPr lang="en-GB" b="1">
                <a:cs typeface="Calibri" panose="020F0502020204030204"/>
              </a:rPr>
              <a:t>TRE Builders &amp; Operators: </a:t>
            </a:r>
            <a:r>
              <a:rPr lang="en-GB">
                <a:cs typeface="Calibri" panose="020F0502020204030204"/>
              </a:rPr>
              <a:t>People</a:t>
            </a:r>
            <a:r>
              <a:rPr lang="en-GB" b="1">
                <a:cs typeface="Calibri" panose="020F0502020204030204"/>
              </a:rPr>
              <a:t> </a:t>
            </a:r>
            <a:r>
              <a:rPr lang="en-GB">
                <a:cs typeface="Calibri" panose="020F0502020204030204"/>
              </a:rPr>
              <a:t>responsible for developing, deploying &amp; managing TREs</a:t>
            </a:r>
            <a:endParaRPr lang="en-GB">
              <a:ea typeface="Calibri"/>
              <a:cs typeface="Calibri" panose="020F0502020204030204"/>
            </a:endParaRPr>
          </a:p>
          <a:p>
            <a:pPr marL="655320" lvl="2"/>
            <a:r>
              <a:rPr lang="en-GB">
                <a:cs typeface="Calibri" panose="020F0502020204030204"/>
              </a:rPr>
              <a:t>Examples: SATRE team, RSE TRE community, SSHN, RDS, NHS SNSDEs…</a:t>
            </a:r>
            <a:endParaRPr lang="en-GB">
              <a:ea typeface="Calibri"/>
              <a:cs typeface="Calibri" panose="020F0502020204030204"/>
            </a:endParaRPr>
          </a:p>
          <a:p>
            <a:pPr marL="518795" lvl="1" indent="-175895"/>
            <a:r>
              <a:rPr lang="en-GB" b="1">
                <a:ea typeface="Calibri"/>
                <a:cs typeface="Calibri" panose="020F0502020204030204"/>
              </a:rPr>
              <a:t>Governance teams: </a:t>
            </a:r>
            <a:r>
              <a:rPr lang="en-GB">
                <a:ea typeface="Calibri"/>
                <a:cs typeface="Calibri" panose="020F0502020204030204"/>
              </a:rPr>
              <a:t>People responsible for the governance processes surrounding TRE deployment</a:t>
            </a:r>
          </a:p>
          <a:p>
            <a:pPr marL="655320" lvl="2"/>
            <a:r>
              <a:rPr lang="en-GB">
                <a:ea typeface="Calibri"/>
                <a:cs typeface="Calibri" panose="020F0502020204030204"/>
              </a:rPr>
              <a:t>Examples: IG professionals, Data protection &amp; legal teams</a:t>
            </a:r>
          </a:p>
          <a:p>
            <a:pPr marL="518795" lvl="1" indent="-342900"/>
            <a:r>
              <a:rPr lang="en-GB" b="1">
                <a:cs typeface="Calibri" panose="020F0502020204030204"/>
              </a:rPr>
              <a:t>Users: </a:t>
            </a:r>
            <a:r>
              <a:rPr lang="en-GB">
                <a:cs typeface="Calibri" panose="020F0502020204030204"/>
              </a:rPr>
              <a:t>People who work within TREs</a:t>
            </a:r>
            <a:endParaRPr lang="en-GB">
              <a:ea typeface="Calibri"/>
              <a:cs typeface="Calibri" panose="020F0502020204030204"/>
            </a:endParaRPr>
          </a:p>
          <a:p>
            <a:pPr marL="655320" lvl="2"/>
            <a:r>
              <a:rPr lang="en-GB">
                <a:cs typeface="Calibri" panose="020F0502020204030204"/>
              </a:rPr>
              <a:t>Examples: Researchers, data scientists...</a:t>
            </a:r>
            <a:endParaRPr lang="en-GB">
              <a:ea typeface="Calibri"/>
              <a:cs typeface="Calibri" panose="020F0502020204030204"/>
            </a:endParaRPr>
          </a:p>
          <a:p>
            <a:pPr marL="518795" lvl="1" indent="-342900"/>
            <a:r>
              <a:rPr lang="en-GB" b="1">
                <a:cs typeface="Calibri" panose="020F0502020204030204"/>
              </a:rPr>
              <a:t>Patients &amp; public: </a:t>
            </a:r>
            <a:r>
              <a:rPr lang="en-GB">
                <a:cs typeface="Calibri" panose="020F0502020204030204"/>
              </a:rPr>
              <a:t>People whose data is being used with TREs</a:t>
            </a:r>
            <a:endParaRPr lang="en-GB">
              <a:ea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8019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50F3-A9BA-F013-14C4-4956BD0D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 WORK - SATRE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F8EE3-AD56-67D5-4037-D9250786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0C514-ADFF-2D40-B6D1-4F0486DC6596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 descr="Woman writing on whiteboard">
            <a:extLst>
              <a:ext uri="{FF2B5EF4-FFF2-40B4-BE49-F238E27FC236}">
                <a16:creationId xmlns:a16="http://schemas.microsoft.com/office/drawing/2014/main" id="{0DD35D55-E03E-0221-6FC4-2D362AE94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1" y="3781770"/>
            <a:ext cx="2818985" cy="1879323"/>
          </a:xfrm>
          <a:prstGeom prst="rect">
            <a:avLst/>
          </a:prstGeom>
        </p:spPr>
      </p:pic>
      <p:pic>
        <p:nvPicPr>
          <p:cNvPr id="13" name="Picture 12" descr="White cloud in sky">
            <a:extLst>
              <a:ext uri="{FF2B5EF4-FFF2-40B4-BE49-F238E27FC236}">
                <a16:creationId xmlns:a16="http://schemas.microsoft.com/office/drawing/2014/main" id="{6149FE8B-2C0C-79B5-DDF1-AA911E964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698" y="3824399"/>
            <a:ext cx="2390296" cy="18793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04C493-B4AA-3C49-9E54-27D3EF5F8370}"/>
              </a:ext>
            </a:extLst>
          </p:cNvPr>
          <p:cNvSpPr txBox="1"/>
          <p:nvPr/>
        </p:nvSpPr>
        <p:spPr>
          <a:xfrm>
            <a:off x="1138096" y="5871337"/>
            <a:ext cx="187692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000" b="1">
                <a:solidFill>
                  <a:schemeClr val="accent1"/>
                </a:solidFill>
              </a:rPr>
              <a:t>Learn &amp; Explore</a:t>
            </a:r>
            <a:endParaRPr lang="en-GB" sz="2000" b="1">
              <a:solidFill>
                <a:schemeClr val="accent1"/>
              </a:solidFill>
              <a:cs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4308E0-321F-8CF0-FA52-9045A5AB2F06}"/>
              </a:ext>
            </a:extLst>
          </p:cNvPr>
          <p:cNvGrpSpPr/>
          <p:nvPr/>
        </p:nvGrpSpPr>
        <p:grpSpPr>
          <a:xfrm>
            <a:off x="4801962" y="3093470"/>
            <a:ext cx="2224387" cy="3177978"/>
            <a:chOff x="4801962" y="3093470"/>
            <a:chExt cx="2224387" cy="3177978"/>
          </a:xfrm>
        </p:grpSpPr>
        <p:pic>
          <p:nvPicPr>
            <p:cNvPr id="9" name="Picture 8" descr="Pumpkins and squash on yellow background">
              <a:extLst>
                <a:ext uri="{FF2B5EF4-FFF2-40B4-BE49-F238E27FC236}">
                  <a16:creationId xmlns:a16="http://schemas.microsoft.com/office/drawing/2014/main" id="{0CA01AFD-266B-5941-3560-7088C6206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977" y="3093470"/>
              <a:ext cx="1737214" cy="260582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80946B-F779-30D1-293E-B8D6B891FFC8}"/>
                </a:ext>
              </a:extLst>
            </p:cNvPr>
            <p:cNvSpPr txBox="1"/>
            <p:nvPr/>
          </p:nvSpPr>
          <p:spPr>
            <a:xfrm>
              <a:off x="4801962" y="5871338"/>
              <a:ext cx="2224387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2000" b="1">
                  <a:solidFill>
                    <a:schemeClr val="accent1"/>
                  </a:solidFill>
                </a:rPr>
                <a:t>Simplify &amp; Specify</a:t>
              </a:r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A304895-5D78-1BC9-A974-FC003562E2D1}"/>
              </a:ext>
            </a:extLst>
          </p:cNvPr>
          <p:cNvSpPr txBox="1"/>
          <p:nvPr/>
        </p:nvSpPr>
        <p:spPr>
          <a:xfrm>
            <a:off x="8700637" y="5871338"/>
            <a:ext cx="195658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>
                <a:solidFill>
                  <a:schemeClr val="accent1"/>
                </a:solidFill>
              </a:rPr>
              <a:t>Guide &amp; Sustain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9C013-C723-7EF9-DC3A-E4A6CB4FF78C}"/>
              </a:ext>
            </a:extLst>
          </p:cNvPr>
          <p:cNvSpPr txBox="1"/>
          <p:nvPr/>
        </p:nvSpPr>
        <p:spPr>
          <a:xfrm>
            <a:off x="841930" y="1673203"/>
            <a:ext cx="998593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cs typeface="Calibri"/>
              </a:rPr>
              <a:t>Using a </a:t>
            </a:r>
            <a:r>
              <a:rPr lang="en-US" sz="2000" b="1" dirty="0">
                <a:solidFill>
                  <a:schemeClr val="accent1"/>
                </a:solidFill>
                <a:cs typeface="Calibri"/>
              </a:rPr>
              <a:t>community-driven approach</a:t>
            </a:r>
            <a:r>
              <a:rPr lang="en-US" sz="2000" dirty="0">
                <a:solidFill>
                  <a:schemeClr val="tx2"/>
                </a:solidFill>
                <a:cs typeface="Calibri"/>
              </a:rPr>
              <a:t> to build a </a:t>
            </a:r>
            <a:r>
              <a:rPr lang="en-US" sz="2000" b="1" dirty="0">
                <a:solidFill>
                  <a:schemeClr val="accent1"/>
                </a:solidFill>
                <a:cs typeface="Calibri"/>
              </a:rPr>
              <a:t>reference TRE architecture </a:t>
            </a:r>
            <a:r>
              <a:rPr lang="en-US" sz="2000" dirty="0">
                <a:solidFill>
                  <a:schemeClr val="tx2"/>
                </a:solidFill>
                <a:cs typeface="Calibri"/>
              </a:rPr>
              <a:t>and </a:t>
            </a:r>
            <a:r>
              <a:rPr lang="en-US" sz="2000" b="1" dirty="0">
                <a:solidFill>
                  <a:schemeClr val="accent1"/>
                </a:solidFill>
                <a:cs typeface="Calibri"/>
              </a:rPr>
              <a:t>accompanying implementation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85DC3F-3676-9D72-1B93-81CBAFC78CB8}"/>
              </a:ext>
            </a:extLst>
          </p:cNvPr>
          <p:cNvSpPr/>
          <p:nvPr/>
        </p:nvSpPr>
        <p:spPr>
          <a:xfrm>
            <a:off x="8287921" y="2743200"/>
            <a:ext cx="2780778" cy="3776611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38458B-7C37-2DCF-09E3-5C2169EFBB8D}"/>
              </a:ext>
            </a:extLst>
          </p:cNvPr>
          <p:cNvSpPr/>
          <p:nvPr/>
        </p:nvSpPr>
        <p:spPr>
          <a:xfrm>
            <a:off x="666700" y="3781770"/>
            <a:ext cx="2818985" cy="2408845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E30F50-D55A-8973-F688-BBA233EDD571}"/>
              </a:ext>
            </a:extLst>
          </p:cNvPr>
          <p:cNvSpPr txBox="1"/>
          <p:nvPr/>
        </p:nvSpPr>
        <p:spPr>
          <a:xfrm>
            <a:off x="8287921" y="2415597"/>
            <a:ext cx="105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chemeClr val="tx2"/>
                </a:solidFill>
              </a:rPr>
              <a:t>Currently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41F4E5-C180-0349-35CD-07F73055FB1E}"/>
              </a:ext>
            </a:extLst>
          </p:cNvPr>
          <p:cNvSpPr/>
          <p:nvPr/>
        </p:nvSpPr>
        <p:spPr>
          <a:xfrm>
            <a:off x="4425402" y="2921423"/>
            <a:ext cx="2818985" cy="3350024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90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8530-29F0-03DD-F948-74211991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 Specification &amp;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C2FBD-2F1C-53CE-AC80-8A6F97B35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4 Pillars</a:t>
            </a:r>
          </a:p>
          <a:p>
            <a:r>
              <a:rPr lang="en-GB" dirty="0"/>
              <a:t>23 Capabilities</a:t>
            </a:r>
          </a:p>
          <a:p>
            <a:r>
              <a:rPr lang="en-GB" dirty="0"/>
              <a:t>143 Statements</a:t>
            </a:r>
          </a:p>
          <a:p>
            <a:pPr lvl="1"/>
            <a:r>
              <a:rPr lang="en-GB" dirty="0"/>
              <a:t>75 Mandatory – minimum required to be a “TRE”</a:t>
            </a:r>
          </a:p>
        </p:txBody>
      </p:sp>
      <p:pic>
        <p:nvPicPr>
          <p:cNvPr id="5" name="Picture 4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7E58723F-F9AC-EC74-63C2-96DC15C8C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3299228"/>
            <a:ext cx="6659562" cy="3357840"/>
          </a:xfrm>
          <a:prstGeom prst="rect">
            <a:avLst/>
          </a:prstGeom>
        </p:spPr>
      </p:pic>
      <p:pic>
        <p:nvPicPr>
          <p:cNvPr id="6" name="Content Placeholder 28" descr="A black and blue rectangular boxes with white text&#10;&#10;Description automatically generated">
            <a:extLst>
              <a:ext uri="{FF2B5EF4-FFF2-40B4-BE49-F238E27FC236}">
                <a16:creationId xmlns:a16="http://schemas.microsoft.com/office/drawing/2014/main" id="{80298471-D070-974A-12A6-2A2BC562D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884" y="924444"/>
            <a:ext cx="6056481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02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9B7F-C55F-2FDC-CC7A-99942651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Architecture Approach</a:t>
            </a:r>
          </a:p>
        </p:txBody>
      </p:sp>
      <p:pic>
        <p:nvPicPr>
          <p:cNvPr id="3" name="Picture 2" descr="A picture containing text, screenshot, font, parallel&#10;&#10;Description automatically generated">
            <a:extLst>
              <a:ext uri="{FF2B5EF4-FFF2-40B4-BE49-F238E27FC236}">
                <a16:creationId xmlns:a16="http://schemas.microsoft.com/office/drawing/2014/main" id="{D7E6F945-BD48-0BAC-2051-0AE00BE9A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45" y="1280160"/>
            <a:ext cx="5731510" cy="5454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94C2B-AA75-24CB-6EC5-9DDCB1CB2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22" y="2215514"/>
            <a:ext cx="5657850" cy="3583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10AF9A-1057-A76A-0F1C-0EB9A3D42336}"/>
              </a:ext>
            </a:extLst>
          </p:cNvPr>
          <p:cNvSpPr txBox="1"/>
          <p:nvPr/>
        </p:nvSpPr>
        <p:spPr>
          <a:xfrm>
            <a:off x="6371222" y="1815404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chemeClr val="tx2"/>
                </a:solidFill>
              </a:rPr>
              <a:t>Capability Map</a:t>
            </a:r>
          </a:p>
        </p:txBody>
      </p:sp>
    </p:spTree>
    <p:extLst>
      <p:ext uri="{BB962C8B-B14F-4D97-AF65-F5344CB8AC3E}">
        <p14:creationId xmlns:p14="http://schemas.microsoft.com/office/powerpoint/2010/main" val="411309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DRUK_final">
  <a:themeElements>
    <a:clrScheme name="Custom 4">
      <a:dk1>
        <a:srgbClr val="2E2D62"/>
      </a:dk1>
      <a:lt1>
        <a:srgbClr val="FFFFFF"/>
      </a:lt1>
      <a:dk2>
        <a:srgbClr val="000000"/>
      </a:dk2>
      <a:lt2>
        <a:srgbClr val="E7E6E6"/>
      </a:lt2>
      <a:accent1>
        <a:srgbClr val="2E2D62"/>
      </a:accent1>
      <a:accent2>
        <a:srgbClr val="C13D33"/>
      </a:accent2>
      <a:accent3>
        <a:srgbClr val="3CB28C"/>
      </a:accent3>
      <a:accent4>
        <a:srgbClr val="34D5AE"/>
      </a:accent4>
      <a:accent5>
        <a:srgbClr val="475DA7"/>
      </a:accent5>
      <a:accent6>
        <a:srgbClr val="E94D36"/>
      </a:accent6>
      <a:hlink>
        <a:srgbClr val="FF9D1B"/>
      </a:hlink>
      <a:folHlink>
        <a:srgbClr val="3CB2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DR UK Powerpoint template widescreen_bluetext" id="{F260CD41-FBCF-1249-A6F6-64DA974EC9FE}" vid="{AAC46210-85EE-5242-BAB9-C234C3EB4F6B}"/>
    </a:ext>
  </a:extLst>
</a:theme>
</file>

<file path=ppt/theme/theme2.xml><?xml version="1.0" encoding="utf-8"?>
<a:theme xmlns:a="http://schemas.openxmlformats.org/drawingml/2006/main" name="2_HDRUK_final">
  <a:themeElements>
    <a:clrScheme name="UKHDR Alliance 1">
      <a:dk1>
        <a:srgbClr val="3CB28C"/>
      </a:dk1>
      <a:lt1>
        <a:srgbClr val="FFFFFF"/>
      </a:lt1>
      <a:dk2>
        <a:srgbClr val="000000"/>
      </a:dk2>
      <a:lt2>
        <a:srgbClr val="E7E6E6"/>
      </a:lt2>
      <a:accent1>
        <a:srgbClr val="475DA7"/>
      </a:accent1>
      <a:accent2>
        <a:srgbClr val="3C3C3B"/>
      </a:accent2>
      <a:accent3>
        <a:srgbClr val="ADDAD9"/>
      </a:accent3>
      <a:accent4>
        <a:srgbClr val="D1D7DA"/>
      </a:accent4>
      <a:accent5>
        <a:srgbClr val="28235C"/>
      </a:accent5>
      <a:accent6>
        <a:srgbClr val="E66400"/>
      </a:accent6>
      <a:hlink>
        <a:srgbClr val="3CB28C"/>
      </a:hlink>
      <a:folHlink>
        <a:srgbClr val="3CB2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DR UK Powerpoint template widescreen_bluetext" id="{F260CD41-FBCF-1249-A6F6-64DA974EC9FE}" vid="{AAC46210-85EE-5242-BAB9-C234C3EB4F6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57052b-8aa7-4293-b5b2-9f3629eb537e">
      <Terms xmlns="http://schemas.microsoft.com/office/infopath/2007/PartnerControls"/>
    </lcf76f155ced4ddcb4097134ff3c332f>
    <TaxCatchAll xmlns="bed5659d-0a9f-4924-a6e2-8e15df8c6e7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3204E8EFC88846A9479F462B4687F5" ma:contentTypeVersion="12" ma:contentTypeDescription="Create a new document." ma:contentTypeScope="" ma:versionID="cf526b93cb2acb9d0d8e346d2eefd199">
  <xsd:schema xmlns:xsd="http://www.w3.org/2001/XMLSchema" xmlns:xs="http://www.w3.org/2001/XMLSchema" xmlns:p="http://schemas.microsoft.com/office/2006/metadata/properties" xmlns:ns2="c857052b-8aa7-4293-b5b2-9f3629eb537e" xmlns:ns3="bed5659d-0a9f-4924-a6e2-8e15df8c6e7c" targetNamespace="http://schemas.microsoft.com/office/2006/metadata/properties" ma:root="true" ma:fieldsID="7ee8005148950fcc8404994e4de0b2d8" ns2:_="" ns3:_="">
    <xsd:import namespace="c857052b-8aa7-4293-b5b2-9f3629eb537e"/>
    <xsd:import namespace="bed5659d-0a9f-4924-a6e2-8e15df8c6e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7052b-8aa7-4293-b5b2-9f3629eb53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5643730-4106-43af-9ce9-7aa0c1c95a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d5659d-0a9f-4924-a6e2-8e15df8c6e7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a228341-f9d5-4c09-b7f7-171d86d7e195}" ma:internalName="TaxCatchAll" ma:showField="CatchAllData" ma:web="bed5659d-0a9f-4924-a6e2-8e15df8c6e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5EBE93-1AEA-4822-8EA4-A516BB32D3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FAE188-19BF-432B-B088-4838F90CD5DE}">
  <ds:schemaRefs>
    <ds:schemaRef ds:uri="http://www.w3.org/XML/1998/namespace"/>
    <ds:schemaRef ds:uri="c857052b-8aa7-4293-b5b2-9f3629eb537e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bed5659d-0a9f-4924-a6e2-8e15df8c6e7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581206B-0E17-4331-8002-E62284E0C8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57052b-8aa7-4293-b5b2-9f3629eb537e"/>
    <ds:schemaRef ds:uri="bed5659d-0a9f-4924-a6e2-8e15df8c6e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HDRUK_final</Template>
  <TotalTime>18565</TotalTime>
  <Words>563</Words>
  <Application>Microsoft Macintosh PowerPoint</Application>
  <PresentationFormat>Widescreen</PresentationFormat>
  <Paragraphs>97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Courier New</vt:lpstr>
      <vt:lpstr>Roboto</vt:lpstr>
      <vt:lpstr>Wingdings</vt:lpstr>
      <vt:lpstr>HDRUK_final</vt:lpstr>
      <vt:lpstr>2_HDRUK_final</vt:lpstr>
      <vt:lpstr>think-cell Slide</vt:lpstr>
      <vt:lpstr>DARE UK  SATRE: Standardised Architecture for Trusted Research Environments</vt:lpstr>
      <vt:lpstr>LANDSCAPE – What’s the current context?</vt:lpstr>
      <vt:lpstr>LANDSCAPE – What’s the current context?</vt:lpstr>
      <vt:lpstr>Transparency and Openness – Core Principle</vt:lpstr>
      <vt:lpstr>Stakeholder Activity</vt:lpstr>
      <vt:lpstr>STAKEHOLDERS</vt:lpstr>
      <vt:lpstr>DESIGN WORK - SATRE</vt:lpstr>
      <vt:lpstr>TRE Specification &amp; Evaluation</vt:lpstr>
      <vt:lpstr>Architecture Approach</vt:lpstr>
      <vt:lpstr>Public Involvement and Engagement (PIE)</vt:lpstr>
      <vt:lpstr>Summary – PIE workshops</vt:lpstr>
      <vt:lpstr>Sustainability</vt:lpstr>
      <vt:lpstr>Get Involved</vt:lpstr>
      <vt:lpstr>DARE UK  Thank you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and Patient Engagement and Involvement for Researchers</dc:title>
  <dc:creator>Judy Slape</dc:creator>
  <cp:lastModifiedBy>Christian Cole (Staff)</cp:lastModifiedBy>
  <cp:revision>797</cp:revision>
  <dcterms:created xsi:type="dcterms:W3CDTF">2021-01-08T10:34:48Z</dcterms:created>
  <dcterms:modified xsi:type="dcterms:W3CDTF">2023-09-03T09:20:31Z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0x0101002F3204E8EFC88846A9479F462B4687F5</vt:lpwstr>
  </property>
  <property fmtid="{D5CDD505-2E9C-101B-9397-08002B2CF9AE}" pid="3" name="MediaServiceImageTags">
    <vt:lpwstr/>
  </property>
</Properties>
</file>