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60" r:id="rId4"/>
    <p:sldId id="258" r:id="rId5"/>
    <p:sldId id="259" r:id="rId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70"/>
    <p:restoredTop sz="94694"/>
  </p:normalViewPr>
  <p:slideViewPr>
    <p:cSldViewPr snapToGrid="0" snapToObjects="1">
      <p:cViewPr varScale="1">
        <p:scale>
          <a:sx n="84" d="100"/>
          <a:sy n="84" d="100"/>
        </p:scale>
        <p:origin x="3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8E2B-435C-A545-A0E1-75AA2276CF6F}" type="datetimeFigureOut">
              <a:rPr lang="en-CH" smtClean="0"/>
              <a:t>21.12.21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FF2A-21A6-BC47-888B-87CC62BB87F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21475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8E2B-435C-A545-A0E1-75AA2276CF6F}" type="datetimeFigureOut">
              <a:rPr lang="en-CH" smtClean="0"/>
              <a:t>21.12.21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FF2A-21A6-BC47-888B-87CC62BB87F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8597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8E2B-435C-A545-A0E1-75AA2276CF6F}" type="datetimeFigureOut">
              <a:rPr lang="en-CH" smtClean="0"/>
              <a:t>21.12.21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FF2A-21A6-BC47-888B-87CC62BB87F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1146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8E2B-435C-A545-A0E1-75AA2276CF6F}" type="datetimeFigureOut">
              <a:rPr lang="en-CH" smtClean="0"/>
              <a:t>21.12.21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FF2A-21A6-BC47-888B-87CC62BB87F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84178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8E2B-435C-A545-A0E1-75AA2276CF6F}" type="datetimeFigureOut">
              <a:rPr lang="en-CH" smtClean="0"/>
              <a:t>21.12.21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FF2A-21A6-BC47-888B-87CC62BB87F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55172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8E2B-435C-A545-A0E1-75AA2276CF6F}" type="datetimeFigureOut">
              <a:rPr lang="en-CH" smtClean="0"/>
              <a:t>21.12.21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FF2A-21A6-BC47-888B-87CC62BB87F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0829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8E2B-435C-A545-A0E1-75AA2276CF6F}" type="datetimeFigureOut">
              <a:rPr lang="en-CH" smtClean="0"/>
              <a:t>21.12.21</a:t>
            </a:fld>
            <a:endParaRPr lang="en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FF2A-21A6-BC47-888B-87CC62BB87F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8520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8E2B-435C-A545-A0E1-75AA2276CF6F}" type="datetimeFigureOut">
              <a:rPr lang="en-CH" smtClean="0"/>
              <a:t>21.12.21</a:t>
            </a:fld>
            <a:endParaRPr lang="en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FF2A-21A6-BC47-888B-87CC62BB87F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6974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8E2B-435C-A545-A0E1-75AA2276CF6F}" type="datetimeFigureOut">
              <a:rPr lang="en-CH" smtClean="0"/>
              <a:t>21.12.21</a:t>
            </a:fld>
            <a:endParaRPr lang="en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FF2A-21A6-BC47-888B-87CC62BB87F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4306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8E2B-435C-A545-A0E1-75AA2276CF6F}" type="datetimeFigureOut">
              <a:rPr lang="en-CH" smtClean="0"/>
              <a:t>21.12.21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FF2A-21A6-BC47-888B-87CC62BB87F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2944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8E2B-435C-A545-A0E1-75AA2276CF6F}" type="datetimeFigureOut">
              <a:rPr lang="en-CH" smtClean="0"/>
              <a:t>21.12.21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2FF2A-21A6-BC47-888B-87CC62BB87F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9374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38E2B-435C-A545-A0E1-75AA2276CF6F}" type="datetimeFigureOut">
              <a:rPr lang="en-CH" smtClean="0"/>
              <a:t>21.12.21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2FF2A-21A6-BC47-888B-87CC62BB87F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0360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83D87B-D661-884B-A576-D547753AB12B}"/>
              </a:ext>
            </a:extLst>
          </p:cNvPr>
          <p:cNvGrpSpPr/>
          <p:nvPr/>
        </p:nvGrpSpPr>
        <p:grpSpPr>
          <a:xfrm>
            <a:off x="1750009" y="1194431"/>
            <a:ext cx="2529585" cy="8383751"/>
            <a:chOff x="755479" y="80032"/>
            <a:chExt cx="1242793" cy="4118960"/>
          </a:xfrm>
        </p:grpSpPr>
        <p:pic>
          <p:nvPicPr>
            <p:cNvPr id="5" name="Picture 4" descr="A black line on a white surface&#10;&#10;Description automatically generated with low confidence">
              <a:extLst>
                <a:ext uri="{FF2B5EF4-FFF2-40B4-BE49-F238E27FC236}">
                  <a16:creationId xmlns:a16="http://schemas.microsoft.com/office/drawing/2014/main" id="{283905B6-318A-774A-A308-E33DE109A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0188" y="1359960"/>
              <a:ext cx="1238084" cy="139644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4D2503-42C0-F84B-A2E1-1B37C04AE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479" y="2802548"/>
              <a:ext cx="1238084" cy="139644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9" name="Picture 8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DA9FE1A4-413F-0A4C-A1B2-E8F972187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0189" y="80032"/>
              <a:ext cx="1238083" cy="123808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BBCE300-DA5D-EA47-9D70-8ABF313B03B7}"/>
              </a:ext>
            </a:extLst>
          </p:cNvPr>
          <p:cNvSpPr txBox="1"/>
          <p:nvPr/>
        </p:nvSpPr>
        <p:spPr>
          <a:xfrm>
            <a:off x="0" y="-23214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dirty="0"/>
              <a:t>Source data figure 1 - Sup 1A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416824-E771-5042-AD4A-F412FAC10AC6}"/>
              </a:ext>
            </a:extLst>
          </p:cNvPr>
          <p:cNvSpPr txBox="1"/>
          <p:nvPr/>
        </p:nvSpPr>
        <p:spPr>
          <a:xfrm>
            <a:off x="4613430" y="1936741"/>
            <a:ext cx="1410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200" dirty="0"/>
              <a:t>Actin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3B8E4-CC6F-D14A-8629-F0A8A97CB785}"/>
              </a:ext>
            </a:extLst>
          </p:cNvPr>
          <p:cNvSpPr txBox="1"/>
          <p:nvPr/>
        </p:nvSpPr>
        <p:spPr>
          <a:xfrm>
            <a:off x="4548385" y="5450060"/>
            <a:ext cx="12689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200" dirty="0"/>
              <a:t>GFAP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DEEADD-7817-2646-8E40-E053B5A22E8C}"/>
              </a:ext>
            </a:extLst>
          </p:cNvPr>
          <p:cNvSpPr txBox="1"/>
          <p:nvPr/>
        </p:nvSpPr>
        <p:spPr>
          <a:xfrm>
            <a:off x="4761745" y="8733290"/>
            <a:ext cx="23579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200" dirty="0"/>
              <a:t>Synaptophysin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796CCB-84BA-8246-947F-BB75615991E7}"/>
              </a:ext>
            </a:extLst>
          </p:cNvPr>
          <p:cNvSpPr txBox="1"/>
          <p:nvPr/>
        </p:nvSpPr>
        <p:spPr>
          <a:xfrm>
            <a:off x="1975318" y="710329"/>
            <a:ext cx="7925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200" dirty="0"/>
              <a:t>Astro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F43D4B-B82F-3343-85BE-7B0248A1C53A}"/>
              </a:ext>
            </a:extLst>
          </p:cNvPr>
          <p:cNvSpPr txBox="1"/>
          <p:nvPr/>
        </p:nvSpPr>
        <p:spPr>
          <a:xfrm>
            <a:off x="2999294" y="710329"/>
            <a:ext cx="11563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200" dirty="0"/>
              <a:t>Neurons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44CD456-A27D-704F-8C3F-1ED1A108E39B}"/>
              </a:ext>
            </a:extLst>
          </p:cNvPr>
          <p:cNvCxnSpPr/>
          <p:nvPr/>
        </p:nvCxnSpPr>
        <p:spPr>
          <a:xfrm flipH="1">
            <a:off x="4202190" y="2168017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B57C97-7ECB-594C-A4EC-0A066412A606}"/>
              </a:ext>
            </a:extLst>
          </p:cNvPr>
          <p:cNvCxnSpPr/>
          <p:nvPr/>
        </p:nvCxnSpPr>
        <p:spPr>
          <a:xfrm flipH="1">
            <a:off x="4072009" y="5669440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D2E0CA-DAA6-D341-AB20-A4C72911AC9F}"/>
              </a:ext>
            </a:extLst>
          </p:cNvPr>
          <p:cNvCxnSpPr>
            <a:cxnSpLocks/>
          </p:cNvCxnSpPr>
          <p:nvPr/>
        </p:nvCxnSpPr>
        <p:spPr>
          <a:xfrm flipH="1">
            <a:off x="4326799" y="8948893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082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photo of a building&#10;&#10;Description automatically generated with low confidence">
            <a:extLst>
              <a:ext uri="{FF2B5EF4-FFF2-40B4-BE49-F238E27FC236}">
                <a16:creationId xmlns:a16="http://schemas.microsoft.com/office/drawing/2014/main" id="{57B6B1F7-8E97-F14A-BAD8-45FF1DB2C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84" r="7963"/>
          <a:stretch/>
        </p:blipFill>
        <p:spPr>
          <a:xfrm flipH="1">
            <a:off x="722806" y="1616529"/>
            <a:ext cx="4474151" cy="30626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DBC5AC-0934-AA40-BD78-F113D23F8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5"/>
          <a:stretch/>
        </p:blipFill>
        <p:spPr>
          <a:xfrm flipH="1">
            <a:off x="711242" y="4767812"/>
            <a:ext cx="4485716" cy="277001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 descr="A picture containing text, blurry&#10;&#10;Description automatically generated">
            <a:extLst>
              <a:ext uri="{FF2B5EF4-FFF2-40B4-BE49-F238E27FC236}">
                <a16:creationId xmlns:a16="http://schemas.microsoft.com/office/drawing/2014/main" id="{F591A5BA-8A4A-B045-AB44-AF9D0783CC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56"/>
          <a:stretch/>
        </p:blipFill>
        <p:spPr>
          <a:xfrm flipH="1">
            <a:off x="706477" y="7625308"/>
            <a:ext cx="4523137" cy="15409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E480F0-A520-0A4F-8913-FC5AEEEC0FB2}"/>
              </a:ext>
            </a:extLst>
          </p:cNvPr>
          <p:cNvSpPr txBox="1"/>
          <p:nvPr/>
        </p:nvSpPr>
        <p:spPr>
          <a:xfrm>
            <a:off x="0" y="-23214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dirty="0"/>
              <a:t>Source data figure 1 -Ssup 1B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E1A79-42EE-B844-86A9-AC66BA3BEAD0}"/>
              </a:ext>
            </a:extLst>
          </p:cNvPr>
          <p:cNvSpPr txBox="1"/>
          <p:nvPr/>
        </p:nvSpPr>
        <p:spPr>
          <a:xfrm>
            <a:off x="5311262" y="2492371"/>
            <a:ext cx="1410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200" dirty="0"/>
              <a:t>Actin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A9E78-BFC0-BA49-8860-909211882CA0}"/>
              </a:ext>
            </a:extLst>
          </p:cNvPr>
          <p:cNvSpPr txBox="1"/>
          <p:nvPr/>
        </p:nvSpPr>
        <p:spPr>
          <a:xfrm>
            <a:off x="5359570" y="6438969"/>
            <a:ext cx="1410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200" dirty="0"/>
              <a:t>MPC1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942A21-9A76-1D40-A306-1B14088FD5F2}"/>
              </a:ext>
            </a:extLst>
          </p:cNvPr>
          <p:cNvSpPr txBox="1"/>
          <p:nvPr/>
        </p:nvSpPr>
        <p:spPr>
          <a:xfrm>
            <a:off x="5324232" y="7951917"/>
            <a:ext cx="1410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200" dirty="0"/>
              <a:t>MPC2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5C804C-DED4-F248-B833-3885231D01E1}"/>
              </a:ext>
            </a:extLst>
          </p:cNvPr>
          <p:cNvSpPr txBox="1"/>
          <p:nvPr/>
        </p:nvSpPr>
        <p:spPr>
          <a:xfrm>
            <a:off x="894373" y="1158569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Neuro-MPC1-WT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566EC7-C96D-9548-9983-CC63021341C8}"/>
              </a:ext>
            </a:extLst>
          </p:cNvPr>
          <p:cNvSpPr txBox="1"/>
          <p:nvPr/>
        </p:nvSpPr>
        <p:spPr>
          <a:xfrm>
            <a:off x="2817004" y="1125912"/>
            <a:ext cx="206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Neuro-MPC1-KO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4061F7-AC39-564C-8820-D783A98BB691}"/>
              </a:ext>
            </a:extLst>
          </p:cNvPr>
          <p:cNvCxnSpPr/>
          <p:nvPr/>
        </p:nvCxnSpPr>
        <p:spPr>
          <a:xfrm>
            <a:off x="2833334" y="1534879"/>
            <a:ext cx="2053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AE7B23-DC9A-564C-A311-50E031191AE1}"/>
              </a:ext>
            </a:extLst>
          </p:cNvPr>
          <p:cNvCxnSpPr/>
          <p:nvPr/>
        </p:nvCxnSpPr>
        <p:spPr>
          <a:xfrm>
            <a:off x="894373" y="1523989"/>
            <a:ext cx="18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4949459-C866-9A4C-ADC1-2F45307CC7B8}"/>
              </a:ext>
            </a:extLst>
          </p:cNvPr>
          <p:cNvCxnSpPr/>
          <p:nvPr/>
        </p:nvCxnSpPr>
        <p:spPr>
          <a:xfrm flipH="1">
            <a:off x="4951796" y="2747137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F84A92E-7C0E-6F43-B705-805A48C97D6F}"/>
              </a:ext>
            </a:extLst>
          </p:cNvPr>
          <p:cNvCxnSpPr/>
          <p:nvPr/>
        </p:nvCxnSpPr>
        <p:spPr>
          <a:xfrm flipH="1">
            <a:off x="4963570" y="6654413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E8BAFC6-BB27-CF46-A5AB-0E3CC39521DE}"/>
              </a:ext>
            </a:extLst>
          </p:cNvPr>
          <p:cNvCxnSpPr/>
          <p:nvPr/>
        </p:nvCxnSpPr>
        <p:spPr>
          <a:xfrm flipH="1">
            <a:off x="4981753" y="8180330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535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0580EF8-B083-9643-8A28-E93C269BB0D3}"/>
              </a:ext>
            </a:extLst>
          </p:cNvPr>
          <p:cNvSpPr txBox="1"/>
          <p:nvPr/>
        </p:nvSpPr>
        <p:spPr>
          <a:xfrm>
            <a:off x="182671" y="8746566"/>
            <a:ext cx="99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CAMKII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ED7888-2112-8B4F-A638-6B320CE533AA}"/>
              </a:ext>
            </a:extLst>
          </p:cNvPr>
          <p:cNvSpPr txBox="1"/>
          <p:nvPr/>
        </p:nvSpPr>
        <p:spPr>
          <a:xfrm>
            <a:off x="377632" y="4652945"/>
            <a:ext cx="95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GFAP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66A6F3-7D73-F149-B272-F231335217C9}"/>
              </a:ext>
            </a:extLst>
          </p:cNvPr>
          <p:cNvSpPr txBox="1"/>
          <p:nvPr/>
        </p:nvSpPr>
        <p:spPr>
          <a:xfrm>
            <a:off x="5306950" y="4401346"/>
            <a:ext cx="1760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Tyrosine hydroxylase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26457E-B011-E840-BAC0-D33F6D76C961}"/>
              </a:ext>
            </a:extLst>
          </p:cNvPr>
          <p:cNvSpPr txBox="1"/>
          <p:nvPr/>
        </p:nvSpPr>
        <p:spPr>
          <a:xfrm>
            <a:off x="5382766" y="6741626"/>
            <a:ext cx="181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Synaptophysin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77A70F-5373-4748-BCC8-7178A64907F2}"/>
              </a:ext>
            </a:extLst>
          </p:cNvPr>
          <p:cNvGrpSpPr>
            <a:grpSpLocks noChangeAspect="1"/>
          </p:cNvGrpSpPr>
          <p:nvPr/>
        </p:nvGrpSpPr>
        <p:grpSpPr>
          <a:xfrm>
            <a:off x="1323055" y="702281"/>
            <a:ext cx="3945411" cy="9005106"/>
            <a:chOff x="900497" y="-1099498"/>
            <a:chExt cx="4741686" cy="108225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E952A6-C7E4-FE4C-8F1E-E64D5BCDC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497" y="-1099498"/>
              <a:ext cx="3956209" cy="36274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BF1960-FC05-BC43-B336-7111BFB2A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2183" y="2593564"/>
              <a:ext cx="2340000" cy="23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E37161-7A51-B44C-ABBE-E3FEACBC4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932" y="4988727"/>
              <a:ext cx="2340000" cy="23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499424-F44B-9646-92F1-B17677D6C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932" y="2593564"/>
              <a:ext cx="2340000" cy="23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419099-26B2-C845-A7A4-99313B64A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5932" y="7383048"/>
              <a:ext cx="2340000" cy="23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793F15-3B9B-BA4C-BDAB-D06414776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2183" y="4988727"/>
              <a:ext cx="2340000" cy="23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4CC42D1-F953-3844-BA22-D5B0BE139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02183" y="7383048"/>
              <a:ext cx="2340000" cy="23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5542406-3340-D341-B7DE-BB476B1C0EDF}"/>
              </a:ext>
            </a:extLst>
          </p:cNvPr>
          <p:cNvSpPr txBox="1"/>
          <p:nvPr/>
        </p:nvSpPr>
        <p:spPr>
          <a:xfrm>
            <a:off x="387481" y="6650787"/>
            <a:ext cx="95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VDAC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2FBC21-7085-A047-9F0E-22989EE6DF36}"/>
              </a:ext>
            </a:extLst>
          </p:cNvPr>
          <p:cNvSpPr txBox="1"/>
          <p:nvPr/>
        </p:nvSpPr>
        <p:spPr>
          <a:xfrm>
            <a:off x="5427600" y="909049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MPC1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EC0843-24B2-7341-ACE4-209FF45838E1}"/>
              </a:ext>
            </a:extLst>
          </p:cNvPr>
          <p:cNvSpPr txBox="1"/>
          <p:nvPr/>
        </p:nvSpPr>
        <p:spPr>
          <a:xfrm flipH="1">
            <a:off x="5427600" y="9325732"/>
            <a:ext cx="82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MPC2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B8FB86-04E9-8048-9E34-6E717AFF0BE2}"/>
              </a:ext>
            </a:extLst>
          </p:cNvPr>
          <p:cNvSpPr txBox="1"/>
          <p:nvPr/>
        </p:nvSpPr>
        <p:spPr>
          <a:xfrm>
            <a:off x="5421250" y="795061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MPC1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333C98-02DB-A04A-AD2F-8D05CB2DC25C}"/>
              </a:ext>
            </a:extLst>
          </p:cNvPr>
          <p:cNvSpPr txBox="1"/>
          <p:nvPr/>
        </p:nvSpPr>
        <p:spPr>
          <a:xfrm flipH="1">
            <a:off x="5421250" y="8198547"/>
            <a:ext cx="82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MPC2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966978E-CAC4-EA44-AFC3-023273562E22}"/>
              </a:ext>
            </a:extLst>
          </p:cNvPr>
          <p:cNvCxnSpPr/>
          <p:nvPr/>
        </p:nvCxnSpPr>
        <p:spPr>
          <a:xfrm flipH="1">
            <a:off x="4930000" y="4678345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B37A04-09F5-0F47-8AED-C78522BDAD0F}"/>
              </a:ext>
            </a:extLst>
          </p:cNvPr>
          <p:cNvCxnSpPr/>
          <p:nvPr/>
        </p:nvCxnSpPr>
        <p:spPr>
          <a:xfrm flipH="1">
            <a:off x="4974844" y="6918519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AFC325E-9BF1-6048-8CBA-E65207900E27}"/>
              </a:ext>
            </a:extLst>
          </p:cNvPr>
          <p:cNvCxnSpPr/>
          <p:nvPr/>
        </p:nvCxnSpPr>
        <p:spPr>
          <a:xfrm flipH="1">
            <a:off x="5049788" y="8173147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A4BEA4C-6FB5-3B4F-AF93-84A8F6E68327}"/>
              </a:ext>
            </a:extLst>
          </p:cNvPr>
          <p:cNvCxnSpPr/>
          <p:nvPr/>
        </p:nvCxnSpPr>
        <p:spPr>
          <a:xfrm flipH="1">
            <a:off x="5049788" y="8325547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2ED287F-F7AD-7D41-B4E3-AB7CA1F0AE2F}"/>
              </a:ext>
            </a:extLst>
          </p:cNvPr>
          <p:cNvCxnSpPr/>
          <p:nvPr/>
        </p:nvCxnSpPr>
        <p:spPr>
          <a:xfrm flipH="1">
            <a:off x="5067188" y="9327177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5E6F553-0D45-3444-8315-895D1A4A55AD}"/>
              </a:ext>
            </a:extLst>
          </p:cNvPr>
          <p:cNvCxnSpPr/>
          <p:nvPr/>
        </p:nvCxnSpPr>
        <p:spPr>
          <a:xfrm flipH="1">
            <a:off x="5067188" y="9479577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3530F45-83DA-CC45-BD6D-F9570295CDCA}"/>
              </a:ext>
            </a:extLst>
          </p:cNvPr>
          <p:cNvCxnSpPr>
            <a:cxnSpLocks/>
          </p:cNvCxnSpPr>
          <p:nvPr/>
        </p:nvCxnSpPr>
        <p:spPr>
          <a:xfrm>
            <a:off x="1032902" y="4835719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BAF5E12-F004-0C45-AC12-9A8B6F09B16F}"/>
              </a:ext>
            </a:extLst>
          </p:cNvPr>
          <p:cNvCxnSpPr>
            <a:cxnSpLocks/>
          </p:cNvCxnSpPr>
          <p:nvPr/>
        </p:nvCxnSpPr>
        <p:spPr>
          <a:xfrm>
            <a:off x="1032902" y="6839338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448A256-8836-CF4C-B35D-D689AB3398D3}"/>
              </a:ext>
            </a:extLst>
          </p:cNvPr>
          <p:cNvCxnSpPr>
            <a:cxnSpLocks/>
          </p:cNvCxnSpPr>
          <p:nvPr/>
        </p:nvCxnSpPr>
        <p:spPr>
          <a:xfrm>
            <a:off x="1055215" y="8884038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BBFEE04-017E-1241-8F5A-774542D1FBC9}"/>
              </a:ext>
            </a:extLst>
          </p:cNvPr>
          <p:cNvSpPr txBox="1"/>
          <p:nvPr/>
        </p:nvSpPr>
        <p:spPr>
          <a:xfrm>
            <a:off x="0" y="-23214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dirty="0"/>
              <a:t>Source data figure 2C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A52252A-1B2C-5145-BB60-226B88F68846}"/>
              </a:ext>
            </a:extLst>
          </p:cNvPr>
          <p:cNvSpPr txBox="1"/>
          <p:nvPr/>
        </p:nvSpPr>
        <p:spPr>
          <a:xfrm>
            <a:off x="1451215" y="37594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030AB6-AF9C-104B-986B-7CB7651A9758}"/>
              </a:ext>
            </a:extLst>
          </p:cNvPr>
          <p:cNvSpPr txBox="1"/>
          <p:nvPr/>
        </p:nvSpPr>
        <p:spPr>
          <a:xfrm>
            <a:off x="1738809" y="37594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EDF1F1C-1AF6-8C41-B571-EB2D38DCA816}"/>
              </a:ext>
            </a:extLst>
          </p:cNvPr>
          <p:cNvSpPr txBox="1"/>
          <p:nvPr/>
        </p:nvSpPr>
        <p:spPr>
          <a:xfrm>
            <a:off x="2023974" y="37594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A1ACD2-BAE6-524C-9F75-9C709634494E}"/>
              </a:ext>
            </a:extLst>
          </p:cNvPr>
          <p:cNvSpPr txBox="1"/>
          <p:nvPr/>
        </p:nvSpPr>
        <p:spPr>
          <a:xfrm>
            <a:off x="2301820" y="37594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1D71AE-3632-2A4B-AE5B-85B5E7EA9F20}"/>
              </a:ext>
            </a:extLst>
          </p:cNvPr>
          <p:cNvSpPr txBox="1"/>
          <p:nvPr/>
        </p:nvSpPr>
        <p:spPr>
          <a:xfrm>
            <a:off x="2589414" y="37594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2DF64F-BACA-0E48-B8F3-2AACE0EDD9B8}"/>
              </a:ext>
            </a:extLst>
          </p:cNvPr>
          <p:cNvSpPr txBox="1"/>
          <p:nvPr/>
        </p:nvSpPr>
        <p:spPr>
          <a:xfrm>
            <a:off x="2874579" y="37594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F17C88-5AFC-594F-9280-244ABF7E9E70}"/>
              </a:ext>
            </a:extLst>
          </p:cNvPr>
          <p:cNvSpPr txBox="1"/>
          <p:nvPr/>
        </p:nvSpPr>
        <p:spPr>
          <a:xfrm>
            <a:off x="3475581" y="37883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9F8A7BD-E7B5-0648-B8F0-FB150BD7582C}"/>
              </a:ext>
            </a:extLst>
          </p:cNvPr>
          <p:cNvSpPr txBox="1"/>
          <p:nvPr/>
        </p:nvSpPr>
        <p:spPr>
          <a:xfrm>
            <a:off x="3763175" y="37883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227DB5-606F-7344-9943-714428180BC9}"/>
              </a:ext>
            </a:extLst>
          </p:cNvPr>
          <p:cNvSpPr txBox="1"/>
          <p:nvPr/>
        </p:nvSpPr>
        <p:spPr>
          <a:xfrm>
            <a:off x="4048340" y="37883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B391C3C-C0D0-1941-99D8-E9735404A0BD}"/>
              </a:ext>
            </a:extLst>
          </p:cNvPr>
          <p:cNvSpPr txBox="1"/>
          <p:nvPr/>
        </p:nvSpPr>
        <p:spPr>
          <a:xfrm>
            <a:off x="4326186" y="37883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0F5F579-8ED7-A647-9909-D08359271730}"/>
              </a:ext>
            </a:extLst>
          </p:cNvPr>
          <p:cNvSpPr txBox="1"/>
          <p:nvPr/>
        </p:nvSpPr>
        <p:spPr>
          <a:xfrm>
            <a:off x="4613780" y="37883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EEE41-5CB1-1B4D-8DC9-36E908E7599D}"/>
              </a:ext>
            </a:extLst>
          </p:cNvPr>
          <p:cNvSpPr txBox="1"/>
          <p:nvPr/>
        </p:nvSpPr>
        <p:spPr>
          <a:xfrm>
            <a:off x="4898945" y="37883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C0972E-304E-EF45-9C5A-44742C7BDD43}"/>
              </a:ext>
            </a:extLst>
          </p:cNvPr>
          <p:cNvSpPr txBox="1"/>
          <p:nvPr/>
        </p:nvSpPr>
        <p:spPr>
          <a:xfrm>
            <a:off x="1469374" y="57919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9548C9-1856-CA42-B247-60307833C589}"/>
              </a:ext>
            </a:extLst>
          </p:cNvPr>
          <p:cNvSpPr txBox="1"/>
          <p:nvPr/>
        </p:nvSpPr>
        <p:spPr>
          <a:xfrm>
            <a:off x="1756968" y="57919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87A3165-E5C5-5E40-BF11-AACBACAB93E6}"/>
              </a:ext>
            </a:extLst>
          </p:cNvPr>
          <p:cNvSpPr txBox="1"/>
          <p:nvPr/>
        </p:nvSpPr>
        <p:spPr>
          <a:xfrm>
            <a:off x="2042133" y="57919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5C80CB-8A96-3341-99E6-823510176F93}"/>
              </a:ext>
            </a:extLst>
          </p:cNvPr>
          <p:cNvSpPr txBox="1"/>
          <p:nvPr/>
        </p:nvSpPr>
        <p:spPr>
          <a:xfrm>
            <a:off x="2319979" y="57919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0DB10A-E941-C24F-A913-4994E6F5ECDD}"/>
              </a:ext>
            </a:extLst>
          </p:cNvPr>
          <p:cNvSpPr txBox="1"/>
          <p:nvPr/>
        </p:nvSpPr>
        <p:spPr>
          <a:xfrm>
            <a:off x="2607573" y="57919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4F2BAA1-5172-AA46-AA1F-716C9CDF6580}"/>
              </a:ext>
            </a:extLst>
          </p:cNvPr>
          <p:cNvSpPr txBox="1"/>
          <p:nvPr/>
        </p:nvSpPr>
        <p:spPr>
          <a:xfrm>
            <a:off x="2892738" y="57919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B3DFA9C-E41C-254B-809A-254C08E0DAD5}"/>
              </a:ext>
            </a:extLst>
          </p:cNvPr>
          <p:cNvSpPr txBox="1"/>
          <p:nvPr/>
        </p:nvSpPr>
        <p:spPr>
          <a:xfrm>
            <a:off x="3300594" y="57871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241A8ED-6BC5-C34B-BC30-E087A72B9249}"/>
              </a:ext>
            </a:extLst>
          </p:cNvPr>
          <p:cNvSpPr txBox="1"/>
          <p:nvPr/>
        </p:nvSpPr>
        <p:spPr>
          <a:xfrm>
            <a:off x="3588188" y="57871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5A8FFB7-8F2C-BD4E-92DE-D59965B840D9}"/>
              </a:ext>
            </a:extLst>
          </p:cNvPr>
          <p:cNvSpPr txBox="1"/>
          <p:nvPr/>
        </p:nvSpPr>
        <p:spPr>
          <a:xfrm>
            <a:off x="3873353" y="57871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E8A35C7-6929-9941-BF6D-83D816E8DF2C}"/>
              </a:ext>
            </a:extLst>
          </p:cNvPr>
          <p:cNvSpPr txBox="1"/>
          <p:nvPr/>
        </p:nvSpPr>
        <p:spPr>
          <a:xfrm>
            <a:off x="4151199" y="57871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E2E7AFC-5591-414C-9C9F-7A9262A10E47}"/>
              </a:ext>
            </a:extLst>
          </p:cNvPr>
          <p:cNvSpPr txBox="1"/>
          <p:nvPr/>
        </p:nvSpPr>
        <p:spPr>
          <a:xfrm>
            <a:off x="4438793" y="57871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C018B0-AE22-3946-9690-0FCA274EA197}"/>
              </a:ext>
            </a:extLst>
          </p:cNvPr>
          <p:cNvSpPr txBox="1"/>
          <p:nvPr/>
        </p:nvSpPr>
        <p:spPr>
          <a:xfrm>
            <a:off x="4723958" y="57871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7EC63AB-EE07-904B-988A-28BF6BDCF179}"/>
              </a:ext>
            </a:extLst>
          </p:cNvPr>
          <p:cNvSpPr txBox="1"/>
          <p:nvPr/>
        </p:nvSpPr>
        <p:spPr>
          <a:xfrm>
            <a:off x="1477262" y="77863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6AD2EA9-2C34-9740-AA2D-4F05B0639481}"/>
              </a:ext>
            </a:extLst>
          </p:cNvPr>
          <p:cNvSpPr txBox="1"/>
          <p:nvPr/>
        </p:nvSpPr>
        <p:spPr>
          <a:xfrm>
            <a:off x="1764856" y="77863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4DCE680-A0CB-824F-B21C-B521E66E7D7E}"/>
              </a:ext>
            </a:extLst>
          </p:cNvPr>
          <p:cNvSpPr txBox="1"/>
          <p:nvPr/>
        </p:nvSpPr>
        <p:spPr>
          <a:xfrm>
            <a:off x="2050021" y="77863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37BCDE5-8DE7-5D49-8BC8-9598B250EAF3}"/>
              </a:ext>
            </a:extLst>
          </p:cNvPr>
          <p:cNvSpPr txBox="1"/>
          <p:nvPr/>
        </p:nvSpPr>
        <p:spPr>
          <a:xfrm>
            <a:off x="2327867" y="77863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E676C3A-1AC0-214A-9D00-5502908CCC42}"/>
              </a:ext>
            </a:extLst>
          </p:cNvPr>
          <p:cNvSpPr txBox="1"/>
          <p:nvPr/>
        </p:nvSpPr>
        <p:spPr>
          <a:xfrm>
            <a:off x="2615461" y="77863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A938A6-01E3-DD44-B228-95C2D20BE8C3}"/>
              </a:ext>
            </a:extLst>
          </p:cNvPr>
          <p:cNvSpPr txBox="1"/>
          <p:nvPr/>
        </p:nvSpPr>
        <p:spPr>
          <a:xfrm>
            <a:off x="2900626" y="77863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5AFB5BC-3384-364B-A594-0B8BA1AF7C04}"/>
              </a:ext>
            </a:extLst>
          </p:cNvPr>
          <p:cNvSpPr txBox="1"/>
          <p:nvPr/>
        </p:nvSpPr>
        <p:spPr>
          <a:xfrm>
            <a:off x="3462881" y="77636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FAE1108-ECD0-9141-8174-EAC3DF7E1949}"/>
              </a:ext>
            </a:extLst>
          </p:cNvPr>
          <p:cNvSpPr txBox="1"/>
          <p:nvPr/>
        </p:nvSpPr>
        <p:spPr>
          <a:xfrm>
            <a:off x="3727234" y="77636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568B373-08B1-C142-AB5E-0F9FB0D56522}"/>
              </a:ext>
            </a:extLst>
          </p:cNvPr>
          <p:cNvSpPr txBox="1"/>
          <p:nvPr/>
        </p:nvSpPr>
        <p:spPr>
          <a:xfrm>
            <a:off x="3991587" y="77636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67351C3-B0FD-B745-87C2-E9532923DF5F}"/>
              </a:ext>
            </a:extLst>
          </p:cNvPr>
          <p:cNvSpPr txBox="1"/>
          <p:nvPr/>
        </p:nvSpPr>
        <p:spPr>
          <a:xfrm>
            <a:off x="4255940" y="77636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FB4DEAD-5508-E54C-821F-5E9385600EC7}"/>
              </a:ext>
            </a:extLst>
          </p:cNvPr>
          <p:cNvSpPr txBox="1"/>
          <p:nvPr/>
        </p:nvSpPr>
        <p:spPr>
          <a:xfrm>
            <a:off x="4520293" y="77636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57A879B-21FE-A74E-BC98-8B492E0D7696}"/>
              </a:ext>
            </a:extLst>
          </p:cNvPr>
          <p:cNvSpPr txBox="1"/>
          <p:nvPr/>
        </p:nvSpPr>
        <p:spPr>
          <a:xfrm>
            <a:off x="4784645" y="77636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B8B6B71-F561-B64B-9A78-C42F82E1A756}"/>
              </a:ext>
            </a:extLst>
          </p:cNvPr>
          <p:cNvSpPr txBox="1"/>
          <p:nvPr/>
        </p:nvSpPr>
        <p:spPr>
          <a:xfrm>
            <a:off x="3397332" y="89105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C0BDB46-E8A7-CC43-9AED-8A0552DC1ED3}"/>
              </a:ext>
            </a:extLst>
          </p:cNvPr>
          <p:cNvSpPr txBox="1"/>
          <p:nvPr/>
        </p:nvSpPr>
        <p:spPr>
          <a:xfrm>
            <a:off x="3661685" y="89105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7190947-F8B6-4445-A297-2753951275EE}"/>
              </a:ext>
            </a:extLst>
          </p:cNvPr>
          <p:cNvSpPr txBox="1"/>
          <p:nvPr/>
        </p:nvSpPr>
        <p:spPr>
          <a:xfrm>
            <a:off x="3926038" y="89105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D22790F-E49D-7842-A58F-E331027E00E8}"/>
              </a:ext>
            </a:extLst>
          </p:cNvPr>
          <p:cNvSpPr txBox="1"/>
          <p:nvPr/>
        </p:nvSpPr>
        <p:spPr>
          <a:xfrm>
            <a:off x="4190391" y="89105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FAC4925-33B8-284A-92B6-9E5DF53B74BC}"/>
              </a:ext>
            </a:extLst>
          </p:cNvPr>
          <p:cNvSpPr txBox="1"/>
          <p:nvPr/>
        </p:nvSpPr>
        <p:spPr>
          <a:xfrm>
            <a:off x="4454744" y="89105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778B7CC-86DA-C348-94D3-46C9ACBF1F4F}"/>
              </a:ext>
            </a:extLst>
          </p:cNvPr>
          <p:cNvSpPr txBox="1"/>
          <p:nvPr/>
        </p:nvSpPr>
        <p:spPr>
          <a:xfrm>
            <a:off x="4719096" y="89105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6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3CAA823-E7A9-284E-8BD0-83560CAD261B}"/>
              </a:ext>
            </a:extLst>
          </p:cNvPr>
          <p:cNvSpPr txBox="1"/>
          <p:nvPr/>
        </p:nvSpPr>
        <p:spPr>
          <a:xfrm>
            <a:off x="1518020" y="1277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C516746-4285-714B-B97E-CF5696D36ECE}"/>
              </a:ext>
            </a:extLst>
          </p:cNvPr>
          <p:cNvSpPr txBox="1"/>
          <p:nvPr/>
        </p:nvSpPr>
        <p:spPr>
          <a:xfrm>
            <a:off x="1807773" y="1277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EB8631C-7F98-6445-89EA-85EAF978CA20}"/>
              </a:ext>
            </a:extLst>
          </p:cNvPr>
          <p:cNvSpPr txBox="1"/>
          <p:nvPr/>
        </p:nvSpPr>
        <p:spPr>
          <a:xfrm>
            <a:off x="2122926" y="1277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19CA347-6A2D-8741-AECC-FE418684DDEC}"/>
              </a:ext>
            </a:extLst>
          </p:cNvPr>
          <p:cNvSpPr txBox="1"/>
          <p:nvPr/>
        </p:nvSpPr>
        <p:spPr>
          <a:xfrm>
            <a:off x="2399979" y="1277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6B7CAFF-0C73-424B-B393-712F94427E72}"/>
              </a:ext>
            </a:extLst>
          </p:cNvPr>
          <p:cNvSpPr txBox="1"/>
          <p:nvPr/>
        </p:nvSpPr>
        <p:spPr>
          <a:xfrm>
            <a:off x="2651632" y="1277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D037995-A5D1-124F-87DD-33CCB99B150D}"/>
              </a:ext>
            </a:extLst>
          </p:cNvPr>
          <p:cNvSpPr txBox="1"/>
          <p:nvPr/>
        </p:nvSpPr>
        <p:spPr>
          <a:xfrm>
            <a:off x="2966784" y="1277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6DA6048-0A4D-C74D-A65B-9DDC798F6A70}"/>
              </a:ext>
            </a:extLst>
          </p:cNvPr>
          <p:cNvSpPr txBox="1"/>
          <p:nvPr/>
        </p:nvSpPr>
        <p:spPr>
          <a:xfrm>
            <a:off x="4671136" y="700855"/>
            <a:ext cx="194989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sz="1400" u="sng" dirty="0"/>
          </a:p>
          <a:p>
            <a:r>
              <a:rPr lang="en-CH" sz="1400" u="sng" dirty="0"/>
              <a:t>Neuro-MPC1-WT</a:t>
            </a:r>
          </a:p>
          <a:p>
            <a:r>
              <a:rPr lang="en-CH" sz="1400" dirty="0"/>
              <a:t>1 (To) : Cortex</a:t>
            </a:r>
          </a:p>
          <a:p>
            <a:r>
              <a:rPr lang="en-CH" sz="1400" dirty="0"/>
              <a:t>2 (Sy) : synaptosomes</a:t>
            </a:r>
          </a:p>
          <a:p>
            <a:r>
              <a:rPr lang="en-CH" sz="1400" dirty="0"/>
              <a:t>3 (MIT) : Heavy organels</a:t>
            </a:r>
          </a:p>
          <a:p>
            <a:endParaRPr lang="en-CH" sz="1400" dirty="0"/>
          </a:p>
          <a:p>
            <a:endParaRPr lang="en-CH" sz="1400" dirty="0"/>
          </a:p>
          <a:p>
            <a:r>
              <a:rPr lang="en-CH" sz="1400" u="sng" dirty="0"/>
              <a:t>Neuro-MPC1-KO</a:t>
            </a:r>
          </a:p>
          <a:p>
            <a:r>
              <a:rPr lang="en-CH" sz="1400" dirty="0"/>
              <a:t>4 (To) : Cortex</a:t>
            </a:r>
          </a:p>
          <a:p>
            <a:r>
              <a:rPr lang="en-CH" sz="1400" dirty="0"/>
              <a:t>5 (Sy) : synaptosomes</a:t>
            </a:r>
          </a:p>
          <a:p>
            <a:r>
              <a:rPr lang="en-CH" sz="1400" dirty="0"/>
              <a:t>6 (MIT) : Heavy organels</a:t>
            </a:r>
          </a:p>
          <a:p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4131289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34B84C6-EE53-1343-8FA4-5793EFFFAEBD}"/>
              </a:ext>
            </a:extLst>
          </p:cNvPr>
          <p:cNvGrpSpPr>
            <a:grpSpLocks noChangeAspect="1"/>
          </p:cNvGrpSpPr>
          <p:nvPr/>
        </p:nvGrpSpPr>
        <p:grpSpPr>
          <a:xfrm>
            <a:off x="1614191" y="1011160"/>
            <a:ext cx="3341181" cy="8324832"/>
            <a:chOff x="304800" y="47886"/>
            <a:chExt cx="2977200" cy="74179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BF974D-18CB-9C4E-85F6-A8AB42F92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47886"/>
              <a:ext cx="2976471" cy="180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ABC24F-EED9-E244-A382-E30FB133F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3811433"/>
              <a:ext cx="2976471" cy="180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A0E956-6651-5C4D-BD7A-C8FE5F048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800" y="1908235"/>
              <a:ext cx="2977200" cy="184362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CCD07B-9702-1E4A-A332-6C33C8AE8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" y="5665837"/>
              <a:ext cx="2976471" cy="180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5A78B2D-97DE-614D-87A7-8D84EF1CB31C}"/>
              </a:ext>
            </a:extLst>
          </p:cNvPr>
          <p:cNvSpPr txBox="1"/>
          <p:nvPr/>
        </p:nvSpPr>
        <p:spPr>
          <a:xfrm>
            <a:off x="0" y="-23214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dirty="0"/>
              <a:t>Source data figure 3 - sup 1E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243F5E-DF48-8B47-928C-B335FCB0B6FB}"/>
              </a:ext>
            </a:extLst>
          </p:cNvPr>
          <p:cNvSpPr txBox="1"/>
          <p:nvPr/>
        </p:nvSpPr>
        <p:spPr>
          <a:xfrm>
            <a:off x="5124601" y="4003910"/>
            <a:ext cx="67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GFAP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16E9D3-5479-1D47-B56F-D833B46077E0}"/>
              </a:ext>
            </a:extLst>
          </p:cNvPr>
          <p:cNvSpPr txBox="1"/>
          <p:nvPr/>
        </p:nvSpPr>
        <p:spPr>
          <a:xfrm>
            <a:off x="5125102" y="592478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CamKII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430DD4-2E93-154B-A9BB-AB0C4BADC769}"/>
              </a:ext>
            </a:extLst>
          </p:cNvPr>
          <p:cNvSpPr txBox="1"/>
          <p:nvPr/>
        </p:nvSpPr>
        <p:spPr>
          <a:xfrm>
            <a:off x="5089464" y="1580393"/>
            <a:ext cx="71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VDAC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7F5FC8-4E5F-444E-B3F4-1FF16A0B9DC8}"/>
              </a:ext>
            </a:extLst>
          </p:cNvPr>
          <p:cNvSpPr txBox="1"/>
          <p:nvPr/>
        </p:nvSpPr>
        <p:spPr>
          <a:xfrm>
            <a:off x="5194350" y="7709864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MPC1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97DD3E-72E9-2641-BF1F-1475518601D9}"/>
              </a:ext>
            </a:extLst>
          </p:cNvPr>
          <p:cNvCxnSpPr/>
          <p:nvPr/>
        </p:nvCxnSpPr>
        <p:spPr>
          <a:xfrm flipH="1">
            <a:off x="4663440" y="1773276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E53D5F-AFB0-DB49-8D4B-77630A9C4EDB}"/>
              </a:ext>
            </a:extLst>
          </p:cNvPr>
          <p:cNvCxnSpPr/>
          <p:nvPr/>
        </p:nvCxnSpPr>
        <p:spPr>
          <a:xfrm flipH="1">
            <a:off x="4738390" y="4189460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7132AAD-04C6-9147-AD61-EE30A777222C}"/>
              </a:ext>
            </a:extLst>
          </p:cNvPr>
          <p:cNvCxnSpPr/>
          <p:nvPr/>
        </p:nvCxnSpPr>
        <p:spPr>
          <a:xfrm flipH="1">
            <a:off x="4725278" y="6100895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204729-4EE1-E24E-B2F7-29E8D369323E}"/>
              </a:ext>
            </a:extLst>
          </p:cNvPr>
          <p:cNvCxnSpPr/>
          <p:nvPr/>
        </p:nvCxnSpPr>
        <p:spPr>
          <a:xfrm flipH="1">
            <a:off x="4738434" y="7894530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871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97586B5-BEEF-C845-A5BB-5FC41EA1EC9D}"/>
              </a:ext>
            </a:extLst>
          </p:cNvPr>
          <p:cNvGrpSpPr/>
          <p:nvPr/>
        </p:nvGrpSpPr>
        <p:grpSpPr>
          <a:xfrm>
            <a:off x="1295400" y="1269089"/>
            <a:ext cx="3386730" cy="6880989"/>
            <a:chOff x="1695450" y="1451970"/>
            <a:chExt cx="2880000" cy="5851440"/>
          </a:xfrm>
        </p:grpSpPr>
        <p:pic>
          <p:nvPicPr>
            <p:cNvPr id="10" name="Picture 9" descr="A picture containing text, indoor, white, appliance&#10;&#10;Description automatically generated">
              <a:extLst>
                <a:ext uri="{FF2B5EF4-FFF2-40B4-BE49-F238E27FC236}">
                  <a16:creationId xmlns:a16="http://schemas.microsoft.com/office/drawing/2014/main" id="{90FA2EC1-D509-0844-B8DD-DB42BDC19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695450" y="1451970"/>
              <a:ext cx="2880000" cy="288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95E51D8-9F8C-6B43-8C77-4EEADB23F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695450" y="4423410"/>
              <a:ext cx="2880000" cy="288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6400EBD-ADEA-F44D-8C5A-0C6E3CD97DA5}"/>
              </a:ext>
            </a:extLst>
          </p:cNvPr>
          <p:cNvSpPr txBox="1"/>
          <p:nvPr/>
        </p:nvSpPr>
        <p:spPr>
          <a:xfrm>
            <a:off x="4900948" y="19812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MCU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CFA218-B5D2-4542-811A-EC4477203034}"/>
              </a:ext>
            </a:extLst>
          </p:cNvPr>
          <p:cNvSpPr txBox="1"/>
          <p:nvPr/>
        </p:nvSpPr>
        <p:spPr>
          <a:xfrm>
            <a:off x="4870467" y="580644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HSP70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48CDE0-139A-5443-BDA7-A312B17308BC}"/>
              </a:ext>
            </a:extLst>
          </p:cNvPr>
          <p:cNvCxnSpPr/>
          <p:nvPr/>
        </p:nvCxnSpPr>
        <p:spPr>
          <a:xfrm flipH="1">
            <a:off x="4453530" y="2201782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963F00-E657-454B-86EB-2703ACBFCD74}"/>
              </a:ext>
            </a:extLst>
          </p:cNvPr>
          <p:cNvCxnSpPr/>
          <p:nvPr/>
        </p:nvCxnSpPr>
        <p:spPr>
          <a:xfrm flipH="1">
            <a:off x="4453530" y="6006346"/>
            <a:ext cx="39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9DDBA55-B542-9F42-9FAD-8309029326AE}"/>
              </a:ext>
            </a:extLst>
          </p:cNvPr>
          <p:cNvSpPr txBox="1"/>
          <p:nvPr/>
        </p:nvSpPr>
        <p:spPr>
          <a:xfrm>
            <a:off x="0" y="-23214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dirty="0"/>
              <a:t>Source data figure 6 - sup 2A</a:t>
            </a:r>
          </a:p>
        </p:txBody>
      </p:sp>
    </p:spTree>
    <p:extLst>
      <p:ext uri="{BB962C8B-B14F-4D97-AF65-F5344CB8AC3E}">
        <p14:creationId xmlns:p14="http://schemas.microsoft.com/office/powerpoint/2010/main" val="1097894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</TotalTime>
  <Words>146</Words>
  <Application>Microsoft Macintosh PowerPoint</Application>
  <PresentationFormat>A4 Paper (210x297 mm)</PresentationFormat>
  <Paragraphs>89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Marine Laporte</dc:creator>
  <cp:lastModifiedBy>Marine Laporte</cp:lastModifiedBy>
  <cp:revision>4</cp:revision>
  <dcterms:created xsi:type="dcterms:W3CDTF">2021-12-20T23:48:07Z</dcterms:created>
  <dcterms:modified xsi:type="dcterms:W3CDTF">2021-12-21T12:57:58Z</dcterms:modified>
</cp:coreProperties>
</file>